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6" r:id="rId2"/>
    <p:sldId id="687" r:id="rId3"/>
    <p:sldId id="688" r:id="rId4"/>
    <p:sldId id="689" r:id="rId5"/>
    <p:sldId id="809" r:id="rId6"/>
    <p:sldId id="810" r:id="rId7"/>
    <p:sldId id="816" r:id="rId8"/>
    <p:sldId id="817" r:id="rId9"/>
    <p:sldId id="818" r:id="rId10"/>
    <p:sldId id="819" r:id="rId11"/>
    <p:sldId id="690" r:id="rId12"/>
    <p:sldId id="691" r:id="rId13"/>
    <p:sldId id="692" r:id="rId14"/>
    <p:sldId id="693" r:id="rId15"/>
    <p:sldId id="694" r:id="rId16"/>
    <p:sldId id="820" r:id="rId17"/>
    <p:sldId id="695" r:id="rId18"/>
    <p:sldId id="696" r:id="rId19"/>
    <p:sldId id="697" r:id="rId20"/>
    <p:sldId id="698" r:id="rId21"/>
    <p:sldId id="699" r:id="rId22"/>
    <p:sldId id="700" r:id="rId23"/>
    <p:sldId id="701" r:id="rId24"/>
    <p:sldId id="702" r:id="rId25"/>
    <p:sldId id="703" r:id="rId26"/>
    <p:sldId id="704" r:id="rId27"/>
    <p:sldId id="705" r:id="rId28"/>
    <p:sldId id="707" r:id="rId29"/>
    <p:sldId id="709" r:id="rId30"/>
    <p:sldId id="723" r:id="rId31"/>
    <p:sldId id="724" r:id="rId32"/>
    <p:sldId id="725" r:id="rId33"/>
    <p:sldId id="726" r:id="rId34"/>
    <p:sldId id="753" r:id="rId35"/>
    <p:sldId id="754" r:id="rId36"/>
    <p:sldId id="757" r:id="rId37"/>
    <p:sldId id="758" r:id="rId38"/>
    <p:sldId id="759" r:id="rId39"/>
    <p:sldId id="760" r:id="rId40"/>
    <p:sldId id="761" r:id="rId41"/>
    <p:sldId id="762" r:id="rId42"/>
    <p:sldId id="763" r:id="rId43"/>
    <p:sldId id="764" r:id="rId44"/>
    <p:sldId id="765" r:id="rId45"/>
    <p:sldId id="766" r:id="rId46"/>
    <p:sldId id="767" r:id="rId47"/>
    <p:sldId id="768" r:id="rId48"/>
    <p:sldId id="769" r:id="rId49"/>
    <p:sldId id="770" r:id="rId50"/>
    <p:sldId id="771" r:id="rId51"/>
    <p:sldId id="772" r:id="rId52"/>
    <p:sldId id="773" r:id="rId53"/>
    <p:sldId id="774" r:id="rId54"/>
    <p:sldId id="775" r:id="rId55"/>
    <p:sldId id="776" r:id="rId56"/>
    <p:sldId id="777" r:id="rId57"/>
    <p:sldId id="778" r:id="rId58"/>
    <p:sldId id="779" r:id="rId59"/>
    <p:sldId id="780" r:id="rId60"/>
    <p:sldId id="781" r:id="rId61"/>
    <p:sldId id="782" r:id="rId62"/>
    <p:sldId id="783" r:id="rId63"/>
    <p:sldId id="784" r:id="rId64"/>
    <p:sldId id="785" r:id="rId65"/>
    <p:sldId id="786" r:id="rId66"/>
    <p:sldId id="787" r:id="rId67"/>
    <p:sldId id="788" r:id="rId68"/>
    <p:sldId id="789" r:id="rId69"/>
    <p:sldId id="790" r:id="rId70"/>
    <p:sldId id="791" r:id="rId71"/>
    <p:sldId id="792" r:id="rId72"/>
    <p:sldId id="793" r:id="rId73"/>
    <p:sldId id="794" r:id="rId74"/>
    <p:sldId id="795" r:id="rId75"/>
    <p:sldId id="796" r:id="rId76"/>
    <p:sldId id="797" r:id="rId77"/>
    <p:sldId id="798" r:id="rId78"/>
    <p:sldId id="799" r:id="rId79"/>
    <p:sldId id="804" r:id="rId80"/>
    <p:sldId id="805" r:id="rId81"/>
    <p:sldId id="806" r:id="rId82"/>
    <p:sldId id="807" r:id="rId83"/>
    <p:sldId id="808"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222" Type="http://schemas.microsoft.com/office/2016/11/relationships/changesInfo" Target="changesInfos/changesInfo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11/24/2022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B77E6C4-037A-4AC3-93B1-2E399ED7CAC5}" type="datetime1">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9B262-DB51-4845-B0BF-9F318994FAAE}" type="datetime1">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F564F7-604D-49E1-A536-2A7960CE3304}" type="datetime1">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B288D794-2492-4B9F-B864-D2DC3CC91EE2}" type="datetime1">
              <a:rPr lang="en-US" smtClean="0"/>
              <a:t>11/24/2022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3FB7008A-F136-42E3-A8AD-CCAA87B0ADBF}" type="datetime1">
              <a:rPr lang="en-US" smtClean="0"/>
              <a:t>11/24/2022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25755F-0905-49A3-81D1-4BA71FCC5C00}" type="datetime1">
              <a:rPr lang="en-US" smtClean="0"/>
              <a:t>11/24/2022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06A921-A079-4135-B4F7-ED0F9910EF32}" type="datetime1">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27AB51-5E1B-4E1A-8F7F-39CB7A1E44DB}" type="datetime1">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38CEA6-D218-4C14-AE73-889A0181B73A}" type="datetime1">
              <a:rPr lang="en-US" smtClean="0"/>
              <a:t>11/24/2022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8EE5D5-3AD0-421E-B90C-018660FBB366}" type="datetime1">
              <a:rPr lang="en-US" smtClean="0"/>
              <a:t>11/24/2022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11/24/2022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9BDD99-F0C2-4952-8AFD-60E1A77A6351}" type="datetime1">
              <a:rPr lang="en-US" smtClean="0"/>
              <a:t>11/24/2022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EFD64CF-8DA8-4084-B317-87152DF06071}" type="datetime1">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EC55A7-534D-457D-9E4E-8E632D6F5810}" type="datetime1">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C72520-39C9-4C3B-B1E4-E54C4D6FEA04}" type="datetime1">
              <a:rPr lang="en-US" smtClean="0"/>
              <a:t>11/24/2022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smtClean="0"/>
              <a:t>Software Engineering</a:t>
            </a:r>
            <a:endParaRPr lang="en-US" dirty="0"/>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SE423: Software Project Management</a:t>
            </a:r>
            <a:endParaRPr lang="en-US" sz="28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AF6CA-2661-3846-B6FF-38572AF438CA}"/>
              </a:ext>
            </a:extLst>
          </p:cNvPr>
          <p:cNvSpPr>
            <a:spLocks noGrp="1"/>
          </p:cNvSpPr>
          <p:nvPr>
            <p:ph type="title"/>
          </p:nvPr>
        </p:nvSpPr>
        <p:spPr/>
        <p:txBody>
          <a:bodyPr>
            <a:normAutofit/>
          </a:bodyPr>
          <a:lstStyle/>
          <a:p>
            <a:r>
              <a:rPr lang="en-US" dirty="0"/>
              <a:t>Project</a:t>
            </a:r>
          </a:p>
        </p:txBody>
      </p:sp>
      <p:sp>
        <p:nvSpPr>
          <p:cNvPr id="3" name="Content Placeholder 2">
            <a:extLst>
              <a:ext uri="{FF2B5EF4-FFF2-40B4-BE49-F238E27FC236}">
                <a16:creationId xmlns:a16="http://schemas.microsoft.com/office/drawing/2014/main" id="{81F11BE4-66F2-414A-B9D4-4490C00C8704}"/>
              </a:ext>
            </a:extLst>
          </p:cNvPr>
          <p:cNvSpPr>
            <a:spLocks noGrp="1"/>
          </p:cNvSpPr>
          <p:nvPr>
            <p:ph idx="1"/>
          </p:nvPr>
        </p:nvSpPr>
        <p:spPr/>
        <p:txBody>
          <a:bodyPr/>
          <a:lstStyle/>
          <a:p>
            <a:r>
              <a:rPr lang="en-US" sz="4000" dirty="0"/>
              <a:t>A </a:t>
            </a:r>
            <a:r>
              <a:rPr lang="en-US" sz="4000" dirty="0">
                <a:solidFill>
                  <a:srgbClr val="FF0000"/>
                </a:solidFill>
              </a:rPr>
              <a:t>project</a:t>
            </a:r>
            <a:r>
              <a:rPr lang="en-US" sz="4000" dirty="0"/>
              <a:t> is a </a:t>
            </a:r>
            <a:br>
              <a:rPr lang="en-US" sz="4000" dirty="0"/>
            </a:br>
            <a:r>
              <a:rPr lang="en-US" sz="4000" u="sng" dirty="0">
                <a:solidFill>
                  <a:schemeClr val="accent1"/>
                </a:solidFill>
              </a:rPr>
              <a:t>temporary</a:t>
            </a:r>
            <a:r>
              <a:rPr lang="en-US" sz="4000" dirty="0">
                <a:solidFill>
                  <a:schemeClr val="accent1"/>
                </a:solidFill>
              </a:rPr>
              <a:t> endeavor</a:t>
            </a:r>
            <a:r>
              <a:rPr lang="en-US" sz="4000" dirty="0"/>
              <a:t> </a:t>
            </a:r>
            <a:br>
              <a:rPr lang="en-US" sz="4000" dirty="0"/>
            </a:br>
            <a:r>
              <a:rPr lang="en-US" sz="4000" dirty="0"/>
              <a:t>undertaken to create a </a:t>
            </a:r>
            <a:br>
              <a:rPr lang="en-US" sz="4000" dirty="0"/>
            </a:br>
            <a:r>
              <a:rPr lang="en-US" sz="4000" u="sng" dirty="0">
                <a:solidFill>
                  <a:schemeClr val="accent1"/>
                </a:solidFill>
              </a:rPr>
              <a:t>unique</a:t>
            </a:r>
            <a:r>
              <a:rPr lang="en-US" sz="4000" dirty="0">
                <a:solidFill>
                  <a:schemeClr val="accent1"/>
                </a:solidFill>
              </a:rPr>
              <a:t> product, service, or result</a:t>
            </a:r>
            <a:r>
              <a:rPr lang="en-US" sz="4000" dirty="0"/>
              <a:t>.</a:t>
            </a:r>
          </a:p>
          <a:p>
            <a:endParaRPr lang="en-US" sz="4000" dirty="0"/>
          </a:p>
        </p:txBody>
      </p:sp>
      <p:sp>
        <p:nvSpPr>
          <p:cNvPr id="4" name="Slide Number Placeholder 3">
            <a:extLst>
              <a:ext uri="{FF2B5EF4-FFF2-40B4-BE49-F238E27FC236}">
                <a16:creationId xmlns:a16="http://schemas.microsoft.com/office/drawing/2014/main" id="{B7979121-603B-E54F-B260-7FA6B298B0C5}"/>
              </a:ext>
            </a:extLst>
          </p:cNvPr>
          <p:cNvSpPr>
            <a:spLocks noGrp="1"/>
          </p:cNvSpPr>
          <p:nvPr>
            <p:ph type="sldNum" sz="quarter" idx="12"/>
          </p:nvPr>
        </p:nvSpPr>
        <p:spPr/>
        <p:txBody>
          <a:bodyPr/>
          <a:lstStyle/>
          <a:p>
            <a:pPr>
              <a:defRPr/>
            </a:pPr>
            <a:fld id="{E78C9E75-97FD-45D9-8ED3-955348887BB1}" type="slidenum">
              <a:rPr lang="zh-TW" altLang="en-US" smtClean="0"/>
              <a:pPr>
                <a:defRPr/>
              </a:pPr>
              <a:t>10</a:t>
            </a:fld>
            <a:endParaRPr lang="zh-TW" altLang="en-US"/>
          </a:p>
        </p:txBody>
      </p:sp>
      <p:sp>
        <p:nvSpPr>
          <p:cNvPr id="5" name="Footer Placeholder 4">
            <a:extLst>
              <a:ext uri="{FF2B5EF4-FFF2-40B4-BE49-F238E27FC236}">
                <a16:creationId xmlns:a16="http://schemas.microsoft.com/office/drawing/2014/main" id="{CF0CE735-F5C7-8243-AA3E-F53C14C09BD5}"/>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Project Management Institute (2017), A Guide to the Project Management Body of Knowledge (PMBOK Guide), Sixth Edition, PMI</a:t>
            </a:r>
            <a:endParaRPr lang="es-ES" altLang="zh-TW" sz="1000" dirty="0"/>
          </a:p>
        </p:txBody>
      </p:sp>
    </p:spTree>
    <p:extLst>
      <p:ext uri="{BB962C8B-B14F-4D97-AF65-F5344CB8AC3E}">
        <p14:creationId xmlns:p14="http://schemas.microsoft.com/office/powerpoint/2010/main" val="2307556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2940D-C259-8D4C-B1EA-4CEB2ABAF0FD}"/>
              </a:ext>
            </a:extLst>
          </p:cNvPr>
          <p:cNvSpPr>
            <a:spLocks noGrp="1"/>
          </p:cNvSpPr>
          <p:nvPr>
            <p:ph type="title"/>
          </p:nvPr>
        </p:nvSpPr>
        <p:spPr>
          <a:xfrm>
            <a:off x="172016" y="116632"/>
            <a:ext cx="10556340" cy="1070910"/>
          </a:xfrm>
        </p:spPr>
        <p:txBody>
          <a:bodyPr>
            <a:noAutofit/>
          </a:bodyPr>
          <a:lstStyle/>
          <a:p>
            <a:r>
              <a:rPr lang="en-US" dirty="0"/>
              <a:t>Project-based software engineering</a:t>
            </a:r>
          </a:p>
        </p:txBody>
      </p:sp>
      <p:sp>
        <p:nvSpPr>
          <p:cNvPr id="4" name="Slide Number Placeholder 3">
            <a:extLst>
              <a:ext uri="{FF2B5EF4-FFF2-40B4-BE49-F238E27FC236}">
                <a16:creationId xmlns:a16="http://schemas.microsoft.com/office/drawing/2014/main" id="{A348F833-D1B4-084E-A918-4CD2DC9AB2BC}"/>
              </a:ext>
            </a:extLst>
          </p:cNvPr>
          <p:cNvSpPr>
            <a:spLocks noGrp="1"/>
          </p:cNvSpPr>
          <p:nvPr>
            <p:ph type="sldNum" sz="quarter" idx="12"/>
          </p:nvPr>
        </p:nvSpPr>
        <p:spPr/>
        <p:txBody>
          <a:bodyPr/>
          <a:lstStyle/>
          <a:p>
            <a:pPr>
              <a:defRPr/>
            </a:pPr>
            <a:fld id="{E78C9E75-97FD-45D9-8ED3-955348887BB1}" type="slidenum">
              <a:rPr lang="zh-TW" altLang="en-US" smtClean="0"/>
              <a:pPr>
                <a:defRPr/>
              </a:pPr>
              <a:t>11</a:t>
            </a:fld>
            <a:endParaRPr lang="zh-TW" altLang="en-US"/>
          </a:p>
        </p:txBody>
      </p:sp>
      <p:sp>
        <p:nvSpPr>
          <p:cNvPr id="7" name="Oval 6">
            <a:extLst>
              <a:ext uri="{FF2B5EF4-FFF2-40B4-BE49-F238E27FC236}">
                <a16:creationId xmlns:a16="http://schemas.microsoft.com/office/drawing/2014/main" id="{D88AA651-D1E9-D948-B8E3-92B4DCFCF8D5}"/>
              </a:ext>
            </a:extLst>
          </p:cNvPr>
          <p:cNvSpPr/>
          <p:nvPr/>
        </p:nvSpPr>
        <p:spPr>
          <a:xfrm>
            <a:off x="4871864" y="1736204"/>
            <a:ext cx="2808312" cy="1296144"/>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solidFill>
                  <a:schemeClr val="tx1"/>
                </a:solidFill>
                <a:latin typeface="Candara" panose="020E0502030303020204" pitchFamily="34" charset="0"/>
              </a:rPr>
              <a:t>Problem</a:t>
            </a:r>
          </a:p>
        </p:txBody>
      </p:sp>
      <p:sp>
        <p:nvSpPr>
          <p:cNvPr id="8" name="Oval 7">
            <a:extLst>
              <a:ext uri="{FF2B5EF4-FFF2-40B4-BE49-F238E27FC236}">
                <a16:creationId xmlns:a16="http://schemas.microsoft.com/office/drawing/2014/main" id="{8C9126C0-C46E-BB42-9AD1-0BFE4B4E792A}"/>
              </a:ext>
            </a:extLst>
          </p:cNvPr>
          <p:cNvSpPr/>
          <p:nvPr/>
        </p:nvSpPr>
        <p:spPr>
          <a:xfrm>
            <a:off x="7392144" y="4577160"/>
            <a:ext cx="2808312" cy="1296144"/>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solidFill>
                  <a:schemeClr val="tx1"/>
                </a:solidFill>
                <a:latin typeface="Candara" panose="020E0502030303020204" pitchFamily="34" charset="0"/>
              </a:rPr>
              <a:t>Software</a:t>
            </a:r>
          </a:p>
        </p:txBody>
      </p:sp>
      <p:sp>
        <p:nvSpPr>
          <p:cNvPr id="9" name="Oval 8">
            <a:extLst>
              <a:ext uri="{FF2B5EF4-FFF2-40B4-BE49-F238E27FC236}">
                <a16:creationId xmlns:a16="http://schemas.microsoft.com/office/drawing/2014/main" id="{537EFED1-0300-1346-9363-6EF925B48EC6}"/>
              </a:ext>
            </a:extLst>
          </p:cNvPr>
          <p:cNvSpPr/>
          <p:nvPr/>
        </p:nvSpPr>
        <p:spPr>
          <a:xfrm>
            <a:off x="2567608" y="4605017"/>
            <a:ext cx="2808312" cy="1296144"/>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800" b="1" dirty="0">
                <a:solidFill>
                  <a:schemeClr val="tx1"/>
                </a:solidFill>
                <a:latin typeface="Candara" panose="020E0502030303020204" pitchFamily="34" charset="0"/>
              </a:rPr>
              <a:t>Requirements</a:t>
            </a:r>
          </a:p>
        </p:txBody>
      </p:sp>
      <p:sp>
        <p:nvSpPr>
          <p:cNvPr id="10" name="TextBox 9">
            <a:extLst>
              <a:ext uri="{FF2B5EF4-FFF2-40B4-BE49-F238E27FC236}">
                <a16:creationId xmlns:a16="http://schemas.microsoft.com/office/drawing/2014/main" id="{588C00E5-E554-5440-8DD7-6C3BD87E968B}"/>
              </a:ext>
            </a:extLst>
          </p:cNvPr>
          <p:cNvSpPr txBox="1"/>
          <p:nvPr/>
        </p:nvSpPr>
        <p:spPr>
          <a:xfrm>
            <a:off x="5427983" y="1196753"/>
            <a:ext cx="1699504" cy="461665"/>
          </a:xfrm>
          <a:prstGeom prst="rect">
            <a:avLst/>
          </a:prstGeom>
          <a:noFill/>
        </p:spPr>
        <p:txBody>
          <a:bodyPr wrap="none" rtlCol="0">
            <a:spAutoFit/>
          </a:bodyPr>
          <a:lstStyle/>
          <a:p>
            <a:pPr algn="ctr"/>
            <a:r>
              <a:rPr lang="en-US" sz="2400" dirty="0">
                <a:solidFill>
                  <a:schemeClr val="accent1"/>
                </a:solidFill>
                <a:latin typeface="Candara" panose="020E0502030303020204" pitchFamily="34" charset="0"/>
              </a:rPr>
              <a:t>CUSTOMER</a:t>
            </a:r>
          </a:p>
        </p:txBody>
      </p:sp>
      <p:sp>
        <p:nvSpPr>
          <p:cNvPr id="11" name="TextBox 10">
            <a:extLst>
              <a:ext uri="{FF2B5EF4-FFF2-40B4-BE49-F238E27FC236}">
                <a16:creationId xmlns:a16="http://schemas.microsoft.com/office/drawing/2014/main" id="{6678E30B-1DEE-E44E-A65B-D6F335973FC9}"/>
              </a:ext>
            </a:extLst>
          </p:cNvPr>
          <p:cNvSpPr txBox="1"/>
          <p:nvPr/>
        </p:nvSpPr>
        <p:spPr>
          <a:xfrm>
            <a:off x="1819747" y="5910372"/>
            <a:ext cx="4363769" cy="461665"/>
          </a:xfrm>
          <a:prstGeom prst="rect">
            <a:avLst/>
          </a:prstGeom>
          <a:noFill/>
        </p:spPr>
        <p:txBody>
          <a:bodyPr wrap="square" rtlCol="0">
            <a:spAutoFit/>
          </a:bodyPr>
          <a:lstStyle/>
          <a:p>
            <a:pPr algn="ctr"/>
            <a:r>
              <a:rPr lang="en-US" sz="2400" dirty="0">
                <a:solidFill>
                  <a:schemeClr val="accent1"/>
                </a:solidFill>
                <a:latin typeface="Candara" panose="020E0502030303020204" pitchFamily="34" charset="0"/>
              </a:rPr>
              <a:t>CUSTOMER </a:t>
            </a:r>
            <a:r>
              <a:rPr lang="en-US" sz="2400" dirty="0" smtClean="0">
                <a:solidFill>
                  <a:schemeClr val="accent1"/>
                </a:solidFill>
                <a:latin typeface="Candara" panose="020E0502030303020204" pitchFamily="34" charset="0"/>
              </a:rPr>
              <a:t>and DEVELOPER</a:t>
            </a:r>
            <a:endParaRPr lang="en-US" sz="2400" dirty="0">
              <a:solidFill>
                <a:schemeClr val="accent1"/>
              </a:solidFill>
              <a:latin typeface="Candara" panose="020E0502030303020204" pitchFamily="34" charset="0"/>
            </a:endParaRPr>
          </a:p>
        </p:txBody>
      </p:sp>
      <p:sp>
        <p:nvSpPr>
          <p:cNvPr id="12" name="TextBox 11">
            <a:extLst>
              <a:ext uri="{FF2B5EF4-FFF2-40B4-BE49-F238E27FC236}">
                <a16:creationId xmlns:a16="http://schemas.microsoft.com/office/drawing/2014/main" id="{530C3EE7-BA39-0D48-A57D-60D7007868EC}"/>
              </a:ext>
            </a:extLst>
          </p:cNvPr>
          <p:cNvSpPr txBox="1"/>
          <p:nvPr/>
        </p:nvSpPr>
        <p:spPr>
          <a:xfrm>
            <a:off x="8135540" y="5932477"/>
            <a:ext cx="1752403" cy="461665"/>
          </a:xfrm>
          <a:prstGeom prst="rect">
            <a:avLst/>
          </a:prstGeom>
          <a:noFill/>
        </p:spPr>
        <p:txBody>
          <a:bodyPr wrap="none" rtlCol="0">
            <a:spAutoFit/>
          </a:bodyPr>
          <a:lstStyle/>
          <a:p>
            <a:r>
              <a:rPr lang="en-US" sz="2400" dirty="0">
                <a:solidFill>
                  <a:schemeClr val="accent1"/>
                </a:solidFill>
                <a:latin typeface="Candara" panose="020E0502030303020204" pitchFamily="34" charset="0"/>
              </a:rPr>
              <a:t>DEVELOPER</a:t>
            </a:r>
          </a:p>
        </p:txBody>
      </p:sp>
      <p:sp>
        <p:nvSpPr>
          <p:cNvPr id="13" name="TextBox 12">
            <a:extLst>
              <a:ext uri="{FF2B5EF4-FFF2-40B4-BE49-F238E27FC236}">
                <a16:creationId xmlns:a16="http://schemas.microsoft.com/office/drawing/2014/main" id="{8DB031AE-7D41-584C-8DF3-2A81D348011D}"/>
              </a:ext>
            </a:extLst>
          </p:cNvPr>
          <p:cNvSpPr txBox="1"/>
          <p:nvPr/>
        </p:nvSpPr>
        <p:spPr>
          <a:xfrm>
            <a:off x="2927649" y="3389580"/>
            <a:ext cx="1492716" cy="461665"/>
          </a:xfrm>
          <a:prstGeom prst="rect">
            <a:avLst/>
          </a:prstGeom>
          <a:noFill/>
        </p:spPr>
        <p:txBody>
          <a:bodyPr wrap="none" rtlCol="0">
            <a:spAutoFit/>
          </a:bodyPr>
          <a:lstStyle/>
          <a:p>
            <a:r>
              <a:rPr lang="en-US" sz="2400" dirty="0">
                <a:solidFill>
                  <a:schemeClr val="accent1"/>
                </a:solidFill>
                <a:latin typeface="Candara" panose="020E0502030303020204" pitchFamily="34" charset="0"/>
              </a:rPr>
              <a:t>generates</a:t>
            </a:r>
          </a:p>
        </p:txBody>
      </p:sp>
      <p:sp>
        <p:nvSpPr>
          <p:cNvPr id="14" name="TextBox 13">
            <a:extLst>
              <a:ext uri="{FF2B5EF4-FFF2-40B4-BE49-F238E27FC236}">
                <a16:creationId xmlns:a16="http://schemas.microsoft.com/office/drawing/2014/main" id="{390E6DF3-5EE0-F14F-A8EB-B5F48DA91BDA}"/>
              </a:ext>
            </a:extLst>
          </p:cNvPr>
          <p:cNvSpPr txBox="1"/>
          <p:nvPr/>
        </p:nvSpPr>
        <p:spPr>
          <a:xfrm>
            <a:off x="5223667" y="4556699"/>
            <a:ext cx="2311851" cy="461665"/>
          </a:xfrm>
          <a:prstGeom prst="rect">
            <a:avLst/>
          </a:prstGeom>
          <a:noFill/>
        </p:spPr>
        <p:txBody>
          <a:bodyPr wrap="none" rtlCol="0">
            <a:spAutoFit/>
          </a:bodyPr>
          <a:lstStyle/>
          <a:p>
            <a:r>
              <a:rPr lang="en-US" sz="2400" dirty="0">
                <a:solidFill>
                  <a:schemeClr val="accent1"/>
                </a:solidFill>
                <a:latin typeface="Candara" panose="020E0502030303020204" pitchFamily="34" charset="0"/>
              </a:rPr>
              <a:t>implemented-by</a:t>
            </a:r>
          </a:p>
        </p:txBody>
      </p:sp>
      <p:sp>
        <p:nvSpPr>
          <p:cNvPr id="15" name="TextBox 14">
            <a:extLst>
              <a:ext uri="{FF2B5EF4-FFF2-40B4-BE49-F238E27FC236}">
                <a16:creationId xmlns:a16="http://schemas.microsoft.com/office/drawing/2014/main" id="{0AD6C07E-C7C7-6B4B-862C-06A66A64949D}"/>
              </a:ext>
            </a:extLst>
          </p:cNvPr>
          <p:cNvSpPr txBox="1"/>
          <p:nvPr/>
        </p:nvSpPr>
        <p:spPr>
          <a:xfrm>
            <a:off x="8247307" y="3389580"/>
            <a:ext cx="1537600" cy="461665"/>
          </a:xfrm>
          <a:prstGeom prst="rect">
            <a:avLst/>
          </a:prstGeom>
          <a:noFill/>
        </p:spPr>
        <p:txBody>
          <a:bodyPr wrap="none" rtlCol="0">
            <a:spAutoFit/>
          </a:bodyPr>
          <a:lstStyle/>
          <a:p>
            <a:r>
              <a:rPr lang="en-US" sz="2400" dirty="0">
                <a:solidFill>
                  <a:schemeClr val="accent1"/>
                </a:solidFill>
                <a:latin typeface="Candara" panose="020E0502030303020204" pitchFamily="34" charset="0"/>
              </a:rPr>
              <a:t>helps-with</a:t>
            </a:r>
          </a:p>
        </p:txBody>
      </p:sp>
      <p:cxnSp>
        <p:nvCxnSpPr>
          <p:cNvPr id="16" name="Straight Arrow Connector 15">
            <a:extLst>
              <a:ext uri="{FF2B5EF4-FFF2-40B4-BE49-F238E27FC236}">
                <a16:creationId xmlns:a16="http://schemas.microsoft.com/office/drawing/2014/main" id="{6421E336-71E9-2B46-ACC7-EFB81D26FA64}"/>
              </a:ext>
            </a:extLst>
          </p:cNvPr>
          <p:cNvCxnSpPr>
            <a:cxnSpLocks/>
            <a:stCxn id="7" idx="3"/>
            <a:endCxn id="9" idx="0"/>
          </p:cNvCxnSpPr>
          <p:nvPr/>
        </p:nvCxnSpPr>
        <p:spPr>
          <a:xfrm flipH="1">
            <a:off x="3971764" y="2842533"/>
            <a:ext cx="1311368" cy="1762485"/>
          </a:xfrm>
          <a:prstGeom prst="straightConnector1">
            <a:avLst/>
          </a:prstGeom>
          <a:ln w="101600">
            <a:solidFill>
              <a:schemeClr val="bg1">
                <a:lumMod val="65000"/>
              </a:schemeClr>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B4351DE-A09F-2341-BCD8-F73701B9E9CB}"/>
              </a:ext>
            </a:extLst>
          </p:cNvPr>
          <p:cNvCxnSpPr>
            <a:cxnSpLocks/>
            <a:stCxn id="9" idx="6"/>
            <a:endCxn id="8" idx="2"/>
          </p:cNvCxnSpPr>
          <p:nvPr/>
        </p:nvCxnSpPr>
        <p:spPr>
          <a:xfrm flipV="1">
            <a:off x="5375920" y="5225233"/>
            <a:ext cx="2016224" cy="27857"/>
          </a:xfrm>
          <a:prstGeom prst="straightConnector1">
            <a:avLst/>
          </a:prstGeom>
          <a:ln w="101600">
            <a:solidFill>
              <a:schemeClr val="bg1">
                <a:lumMod val="65000"/>
              </a:schemeClr>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641064D-F6E9-874F-AD61-C59F8631D483}"/>
              </a:ext>
            </a:extLst>
          </p:cNvPr>
          <p:cNvCxnSpPr>
            <a:cxnSpLocks/>
            <a:stCxn id="8" idx="0"/>
          </p:cNvCxnSpPr>
          <p:nvPr/>
        </p:nvCxnSpPr>
        <p:spPr>
          <a:xfrm flipH="1" flipV="1">
            <a:off x="7256826" y="2842534"/>
            <a:ext cx="1539474" cy="1734626"/>
          </a:xfrm>
          <a:prstGeom prst="straightConnector1">
            <a:avLst/>
          </a:prstGeom>
          <a:ln w="101600">
            <a:solidFill>
              <a:schemeClr val="bg1">
                <a:lumMod val="65000"/>
              </a:schemeClr>
            </a:solidFill>
            <a:tailEnd type="stealth" w="med" len="med"/>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3C02BA49-81F6-BD45-AE4E-078F1D6DD218}"/>
              </a:ext>
            </a:extLst>
          </p:cNvPr>
          <p:cNvGrpSpPr/>
          <p:nvPr/>
        </p:nvGrpSpPr>
        <p:grpSpPr>
          <a:xfrm>
            <a:off x="1907232" y="4797291"/>
            <a:ext cx="586408" cy="769441"/>
            <a:chOff x="383232" y="4797290"/>
            <a:chExt cx="586408" cy="769441"/>
          </a:xfrm>
        </p:grpSpPr>
        <p:sp>
          <p:nvSpPr>
            <p:cNvPr id="20" name="文字方塊 14">
              <a:extLst>
                <a:ext uri="{FF2B5EF4-FFF2-40B4-BE49-F238E27FC236}">
                  <a16:creationId xmlns:a16="http://schemas.microsoft.com/office/drawing/2014/main" id="{3ACCBD5F-D467-224A-A925-66F33BCE9D67}"/>
                </a:ext>
              </a:extLst>
            </p:cNvPr>
            <p:cNvSpPr txBox="1"/>
            <p:nvPr/>
          </p:nvSpPr>
          <p:spPr>
            <a:xfrm>
              <a:off x="427009" y="4797290"/>
              <a:ext cx="373820" cy="769441"/>
            </a:xfrm>
            <a:prstGeom prst="rect">
              <a:avLst/>
            </a:prstGeom>
            <a:noFill/>
          </p:spPr>
          <p:txBody>
            <a:bodyPr wrap="none" rtlCol="0">
              <a:spAutoFit/>
            </a:bodyPr>
            <a:lstStyle/>
            <a:p>
              <a:r>
                <a:rPr lang="en-US" altLang="zh-TW" sz="4400" b="1" dirty="0">
                  <a:solidFill>
                    <a:srgbClr val="FF0000"/>
                  </a:solidFill>
                  <a:latin typeface="Candara" panose="020E0502030303020204" pitchFamily="34" charset="0"/>
                </a:rPr>
                <a:t>1</a:t>
              </a:r>
              <a:endParaRPr lang="zh-TW" altLang="en-US" sz="4400" b="1" dirty="0">
                <a:solidFill>
                  <a:srgbClr val="FF0000"/>
                </a:solidFill>
                <a:latin typeface="Candara" panose="020E0502030303020204" pitchFamily="34" charset="0"/>
              </a:endParaRPr>
            </a:p>
          </p:txBody>
        </p:sp>
        <p:sp>
          <p:nvSpPr>
            <p:cNvPr id="21" name="Oval 20">
              <a:extLst>
                <a:ext uri="{FF2B5EF4-FFF2-40B4-BE49-F238E27FC236}">
                  <a16:creationId xmlns:a16="http://schemas.microsoft.com/office/drawing/2014/main" id="{D4F5D2EE-B76D-E042-AE83-370A61FB7A32}"/>
                </a:ext>
              </a:extLst>
            </p:cNvPr>
            <p:cNvSpPr/>
            <p:nvPr/>
          </p:nvSpPr>
          <p:spPr>
            <a:xfrm>
              <a:off x="383232" y="4889093"/>
              <a:ext cx="586408" cy="58583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spTree>
    <p:extLst>
      <p:ext uri="{BB962C8B-B14F-4D97-AF65-F5344CB8AC3E}">
        <p14:creationId xmlns:p14="http://schemas.microsoft.com/office/powerpoint/2010/main" val="2456386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26FE07-1693-614F-9C3E-80473132B9CB}"/>
              </a:ext>
            </a:extLst>
          </p:cNvPr>
          <p:cNvSpPr>
            <a:spLocks noGrp="1"/>
          </p:cNvSpPr>
          <p:nvPr>
            <p:ph idx="1"/>
          </p:nvPr>
        </p:nvSpPr>
        <p:spPr>
          <a:xfrm>
            <a:off x="380246" y="1196753"/>
            <a:ext cx="11334937" cy="5029235"/>
          </a:xfrm>
        </p:spPr>
        <p:txBody>
          <a:bodyPr>
            <a:noAutofit/>
          </a:bodyPr>
          <a:lstStyle/>
          <a:p>
            <a:r>
              <a:rPr lang="en-US" sz="2600" b="0" dirty="0"/>
              <a:t>The starting point for the software development is a set of ‘</a:t>
            </a:r>
            <a:r>
              <a:rPr lang="en-US" sz="2600" b="0" dirty="0">
                <a:solidFill>
                  <a:srgbClr val="C00000"/>
                </a:solidFill>
              </a:rPr>
              <a:t>software requirements</a:t>
            </a:r>
            <a:r>
              <a:rPr lang="en-US" sz="2600" b="0" dirty="0"/>
              <a:t>’ that are owned by an external client and which set out what they want a software system to do to support their business processes.</a:t>
            </a:r>
          </a:p>
          <a:p>
            <a:r>
              <a:rPr lang="en-US" sz="2600" b="0" dirty="0"/>
              <a:t>The software is developed by a software company (the contractor) who </a:t>
            </a:r>
            <a:r>
              <a:rPr lang="en-US" sz="2600" b="0" dirty="0">
                <a:solidFill>
                  <a:srgbClr val="C00000"/>
                </a:solidFill>
              </a:rPr>
              <a:t>design and implement a system </a:t>
            </a:r>
            <a:r>
              <a:rPr lang="en-US" sz="2600" b="0" dirty="0"/>
              <a:t>that delivers functionality to meet the requirements.</a:t>
            </a:r>
          </a:p>
          <a:p>
            <a:r>
              <a:rPr lang="en-US" sz="2600" b="0" dirty="0"/>
              <a:t>The customer may change the requirements at any time in response to business changes (they usually do). The contractor must change the software to reflect these requirements changes.</a:t>
            </a:r>
          </a:p>
          <a:p>
            <a:r>
              <a:rPr lang="en-US" sz="2600" b="0" dirty="0"/>
              <a:t>Custom software usually has a long-lifetime (10 years or more) and it must be supported over that lifetime.</a:t>
            </a:r>
          </a:p>
          <a:p>
            <a:endParaRPr lang="en-US" sz="2600" b="0" dirty="0"/>
          </a:p>
          <a:p>
            <a:endParaRPr lang="en-US" sz="2600" b="0" dirty="0"/>
          </a:p>
        </p:txBody>
      </p:sp>
      <p:sp>
        <p:nvSpPr>
          <p:cNvPr id="4" name="Slide Number Placeholder 3">
            <a:extLst>
              <a:ext uri="{FF2B5EF4-FFF2-40B4-BE49-F238E27FC236}">
                <a16:creationId xmlns:a16="http://schemas.microsoft.com/office/drawing/2014/main" id="{67B6087E-3355-9840-A4CA-25B4103FE5E5}"/>
              </a:ext>
            </a:extLst>
          </p:cNvPr>
          <p:cNvSpPr>
            <a:spLocks noGrp="1"/>
          </p:cNvSpPr>
          <p:nvPr>
            <p:ph type="sldNum" sz="quarter" idx="12"/>
          </p:nvPr>
        </p:nvSpPr>
        <p:spPr/>
        <p:txBody>
          <a:bodyPr/>
          <a:lstStyle/>
          <a:p>
            <a:pPr>
              <a:defRPr/>
            </a:pPr>
            <a:fld id="{E78C9E75-97FD-45D9-8ED3-955348887BB1}" type="slidenum">
              <a:rPr lang="zh-TW" altLang="en-US" smtClean="0"/>
              <a:pPr>
                <a:defRPr/>
              </a:pPr>
              <a:t>12</a:t>
            </a:fld>
            <a:endParaRPr lang="zh-TW" altLang="en-US"/>
          </a:p>
        </p:txBody>
      </p:sp>
      <p:sp>
        <p:nvSpPr>
          <p:cNvPr id="9" name="Title 1">
            <a:extLst>
              <a:ext uri="{FF2B5EF4-FFF2-40B4-BE49-F238E27FC236}">
                <a16:creationId xmlns:a16="http://schemas.microsoft.com/office/drawing/2014/main" id="{77F2940D-C259-8D4C-B1EA-4CEB2ABAF0FD}"/>
              </a:ext>
            </a:extLst>
          </p:cNvPr>
          <p:cNvSpPr txBox="1">
            <a:spLocks/>
          </p:cNvSpPr>
          <p:nvPr/>
        </p:nvSpPr>
        <p:spPr>
          <a:xfrm>
            <a:off x="172016" y="116632"/>
            <a:ext cx="10556340" cy="10709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latin typeface="Candara" panose="020E0502030303020204" pitchFamily="34" charset="0"/>
                <a:ea typeface="+mj-ea"/>
                <a:cs typeface="+mj-cs"/>
              </a:defRPr>
            </a:lvl1pPr>
          </a:lstStyle>
          <a:p>
            <a:r>
              <a:rPr lang="en-US" dirty="0" smtClean="0"/>
              <a:t>Project-based software engineering</a:t>
            </a:r>
            <a:endParaRPr lang="en-US" dirty="0"/>
          </a:p>
        </p:txBody>
      </p:sp>
    </p:spTree>
    <p:extLst>
      <p:ext uri="{BB962C8B-B14F-4D97-AF65-F5344CB8AC3E}">
        <p14:creationId xmlns:p14="http://schemas.microsoft.com/office/powerpoint/2010/main" val="2135299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348F833-D1B4-084E-A918-4CD2DC9AB2BC}"/>
              </a:ext>
            </a:extLst>
          </p:cNvPr>
          <p:cNvSpPr>
            <a:spLocks noGrp="1"/>
          </p:cNvSpPr>
          <p:nvPr>
            <p:ph type="sldNum" sz="quarter" idx="12"/>
          </p:nvPr>
        </p:nvSpPr>
        <p:spPr/>
        <p:txBody>
          <a:bodyPr/>
          <a:lstStyle/>
          <a:p>
            <a:pPr>
              <a:defRPr/>
            </a:pPr>
            <a:fld id="{E78C9E75-97FD-45D9-8ED3-955348887BB1}" type="slidenum">
              <a:rPr lang="zh-TW" altLang="en-US" smtClean="0"/>
              <a:pPr>
                <a:defRPr/>
              </a:pPr>
              <a:t>13</a:t>
            </a:fld>
            <a:endParaRPr lang="zh-TW" altLang="en-US"/>
          </a:p>
        </p:txBody>
      </p:sp>
      <p:sp>
        <p:nvSpPr>
          <p:cNvPr id="8" name="Oval 7">
            <a:extLst>
              <a:ext uri="{FF2B5EF4-FFF2-40B4-BE49-F238E27FC236}">
                <a16:creationId xmlns:a16="http://schemas.microsoft.com/office/drawing/2014/main" id="{02472AC1-5622-5044-9808-14F0C4975DF3}"/>
              </a:ext>
            </a:extLst>
          </p:cNvPr>
          <p:cNvSpPr/>
          <p:nvPr/>
        </p:nvSpPr>
        <p:spPr>
          <a:xfrm>
            <a:off x="4871864" y="1736204"/>
            <a:ext cx="2808312" cy="1296144"/>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solidFill>
                  <a:schemeClr val="tx1"/>
                </a:solidFill>
                <a:latin typeface="Candara" panose="020E0502030303020204" pitchFamily="34" charset="0"/>
              </a:rPr>
              <a:t>Opportunity</a:t>
            </a:r>
          </a:p>
        </p:txBody>
      </p:sp>
      <p:sp>
        <p:nvSpPr>
          <p:cNvPr id="9" name="Oval 8">
            <a:extLst>
              <a:ext uri="{FF2B5EF4-FFF2-40B4-BE49-F238E27FC236}">
                <a16:creationId xmlns:a16="http://schemas.microsoft.com/office/drawing/2014/main" id="{A7D76207-EC3E-5C4E-8E26-4503441C05FC}"/>
              </a:ext>
            </a:extLst>
          </p:cNvPr>
          <p:cNvSpPr/>
          <p:nvPr/>
        </p:nvSpPr>
        <p:spPr>
          <a:xfrm>
            <a:off x="7392144" y="4577160"/>
            <a:ext cx="2808312" cy="1296144"/>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solidFill>
                  <a:schemeClr val="tx1"/>
                </a:solidFill>
                <a:latin typeface="Candara" panose="020E0502030303020204" pitchFamily="34" charset="0"/>
              </a:rPr>
              <a:t>Software</a:t>
            </a:r>
          </a:p>
        </p:txBody>
      </p:sp>
      <p:sp>
        <p:nvSpPr>
          <p:cNvPr id="10" name="Oval 9">
            <a:extLst>
              <a:ext uri="{FF2B5EF4-FFF2-40B4-BE49-F238E27FC236}">
                <a16:creationId xmlns:a16="http://schemas.microsoft.com/office/drawing/2014/main" id="{4CD29FF6-00EF-2C43-BF23-36251C892A03}"/>
              </a:ext>
            </a:extLst>
          </p:cNvPr>
          <p:cNvSpPr/>
          <p:nvPr/>
        </p:nvSpPr>
        <p:spPr>
          <a:xfrm>
            <a:off x="2567608" y="4605017"/>
            <a:ext cx="2808312" cy="1296144"/>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solidFill>
                  <a:schemeClr val="tx1"/>
                </a:solidFill>
                <a:latin typeface="Candara" panose="020E0502030303020204" pitchFamily="34" charset="0"/>
              </a:rPr>
              <a:t>Product features</a:t>
            </a:r>
          </a:p>
        </p:txBody>
      </p:sp>
      <p:sp>
        <p:nvSpPr>
          <p:cNvPr id="12" name="TextBox 11">
            <a:extLst>
              <a:ext uri="{FF2B5EF4-FFF2-40B4-BE49-F238E27FC236}">
                <a16:creationId xmlns:a16="http://schemas.microsoft.com/office/drawing/2014/main" id="{4422BC15-F569-0E41-8FCB-F870D3CAF143}"/>
              </a:ext>
            </a:extLst>
          </p:cNvPr>
          <p:cNvSpPr txBox="1"/>
          <p:nvPr/>
        </p:nvSpPr>
        <p:spPr>
          <a:xfrm>
            <a:off x="5231905" y="1196753"/>
            <a:ext cx="1752403" cy="461665"/>
          </a:xfrm>
          <a:prstGeom prst="rect">
            <a:avLst/>
          </a:prstGeom>
          <a:noFill/>
        </p:spPr>
        <p:txBody>
          <a:bodyPr wrap="none" rtlCol="0">
            <a:spAutoFit/>
          </a:bodyPr>
          <a:lstStyle/>
          <a:p>
            <a:r>
              <a:rPr lang="en-US" sz="2400" dirty="0">
                <a:solidFill>
                  <a:schemeClr val="accent1"/>
                </a:solidFill>
                <a:latin typeface="Candara" panose="020E0502030303020204" pitchFamily="34" charset="0"/>
              </a:rPr>
              <a:t>DEVELOPER</a:t>
            </a:r>
          </a:p>
        </p:txBody>
      </p:sp>
      <p:sp>
        <p:nvSpPr>
          <p:cNvPr id="13" name="TextBox 12">
            <a:extLst>
              <a:ext uri="{FF2B5EF4-FFF2-40B4-BE49-F238E27FC236}">
                <a16:creationId xmlns:a16="http://schemas.microsoft.com/office/drawing/2014/main" id="{5A058A7E-1AAA-984F-948E-33991B5CBCAD}"/>
              </a:ext>
            </a:extLst>
          </p:cNvPr>
          <p:cNvSpPr txBox="1"/>
          <p:nvPr/>
        </p:nvSpPr>
        <p:spPr>
          <a:xfrm>
            <a:off x="2805274" y="5974868"/>
            <a:ext cx="1752403" cy="461665"/>
          </a:xfrm>
          <a:prstGeom prst="rect">
            <a:avLst/>
          </a:prstGeom>
          <a:noFill/>
        </p:spPr>
        <p:txBody>
          <a:bodyPr wrap="none" rtlCol="0">
            <a:spAutoFit/>
          </a:bodyPr>
          <a:lstStyle/>
          <a:p>
            <a:r>
              <a:rPr lang="en-US" sz="2400" dirty="0">
                <a:solidFill>
                  <a:schemeClr val="accent1"/>
                </a:solidFill>
                <a:latin typeface="Candara" panose="020E0502030303020204" pitchFamily="34" charset="0"/>
              </a:rPr>
              <a:t>DEVELOPER</a:t>
            </a:r>
          </a:p>
        </p:txBody>
      </p:sp>
      <p:sp>
        <p:nvSpPr>
          <p:cNvPr id="14" name="TextBox 13">
            <a:extLst>
              <a:ext uri="{FF2B5EF4-FFF2-40B4-BE49-F238E27FC236}">
                <a16:creationId xmlns:a16="http://schemas.microsoft.com/office/drawing/2014/main" id="{02AE4414-B7C8-BE4B-B745-8195D9529253}"/>
              </a:ext>
            </a:extLst>
          </p:cNvPr>
          <p:cNvSpPr txBox="1"/>
          <p:nvPr/>
        </p:nvSpPr>
        <p:spPr>
          <a:xfrm>
            <a:off x="7845834" y="5932477"/>
            <a:ext cx="1752403" cy="461665"/>
          </a:xfrm>
          <a:prstGeom prst="rect">
            <a:avLst/>
          </a:prstGeom>
          <a:noFill/>
        </p:spPr>
        <p:txBody>
          <a:bodyPr wrap="none" rtlCol="0">
            <a:spAutoFit/>
          </a:bodyPr>
          <a:lstStyle/>
          <a:p>
            <a:r>
              <a:rPr lang="en-US" sz="2400" dirty="0">
                <a:solidFill>
                  <a:schemeClr val="accent1"/>
                </a:solidFill>
                <a:latin typeface="Candara" panose="020E0502030303020204" pitchFamily="34" charset="0"/>
              </a:rPr>
              <a:t>DEVELOPER</a:t>
            </a:r>
          </a:p>
        </p:txBody>
      </p:sp>
      <p:sp>
        <p:nvSpPr>
          <p:cNvPr id="15" name="TextBox 14">
            <a:extLst>
              <a:ext uri="{FF2B5EF4-FFF2-40B4-BE49-F238E27FC236}">
                <a16:creationId xmlns:a16="http://schemas.microsoft.com/office/drawing/2014/main" id="{F4A579CF-B6AC-634C-A30C-BB83139AE88A}"/>
              </a:ext>
            </a:extLst>
          </p:cNvPr>
          <p:cNvSpPr txBox="1"/>
          <p:nvPr/>
        </p:nvSpPr>
        <p:spPr>
          <a:xfrm>
            <a:off x="3287689" y="3389580"/>
            <a:ext cx="1181734" cy="461665"/>
          </a:xfrm>
          <a:prstGeom prst="rect">
            <a:avLst/>
          </a:prstGeom>
          <a:noFill/>
        </p:spPr>
        <p:txBody>
          <a:bodyPr wrap="none" rtlCol="0">
            <a:spAutoFit/>
          </a:bodyPr>
          <a:lstStyle/>
          <a:p>
            <a:r>
              <a:rPr lang="en-US" sz="2400" dirty="0">
                <a:solidFill>
                  <a:schemeClr val="accent1"/>
                </a:solidFill>
                <a:latin typeface="Candara" panose="020E0502030303020204" pitchFamily="34" charset="0"/>
              </a:rPr>
              <a:t>inspires</a:t>
            </a:r>
          </a:p>
        </p:txBody>
      </p:sp>
      <p:sp>
        <p:nvSpPr>
          <p:cNvPr id="16" name="TextBox 15">
            <a:extLst>
              <a:ext uri="{FF2B5EF4-FFF2-40B4-BE49-F238E27FC236}">
                <a16:creationId xmlns:a16="http://schemas.microsoft.com/office/drawing/2014/main" id="{3EF88423-15EF-9441-8745-C546088A3E39}"/>
              </a:ext>
            </a:extLst>
          </p:cNvPr>
          <p:cNvSpPr txBox="1"/>
          <p:nvPr/>
        </p:nvSpPr>
        <p:spPr>
          <a:xfrm>
            <a:off x="5223667" y="4556699"/>
            <a:ext cx="2311851" cy="461665"/>
          </a:xfrm>
          <a:prstGeom prst="rect">
            <a:avLst/>
          </a:prstGeom>
          <a:noFill/>
        </p:spPr>
        <p:txBody>
          <a:bodyPr wrap="none" rtlCol="0">
            <a:spAutoFit/>
          </a:bodyPr>
          <a:lstStyle/>
          <a:p>
            <a:r>
              <a:rPr lang="en-US" sz="2400" dirty="0">
                <a:solidFill>
                  <a:schemeClr val="accent1"/>
                </a:solidFill>
                <a:latin typeface="Candara" panose="020E0502030303020204" pitchFamily="34" charset="0"/>
              </a:rPr>
              <a:t>implemented-by</a:t>
            </a:r>
          </a:p>
        </p:txBody>
      </p:sp>
      <p:sp>
        <p:nvSpPr>
          <p:cNvPr id="17" name="TextBox 16">
            <a:extLst>
              <a:ext uri="{FF2B5EF4-FFF2-40B4-BE49-F238E27FC236}">
                <a16:creationId xmlns:a16="http://schemas.microsoft.com/office/drawing/2014/main" id="{DA1B8A5A-3A21-EC46-A0BD-A74B23D825E2}"/>
              </a:ext>
            </a:extLst>
          </p:cNvPr>
          <p:cNvSpPr txBox="1"/>
          <p:nvPr/>
        </p:nvSpPr>
        <p:spPr>
          <a:xfrm>
            <a:off x="8247307" y="3389580"/>
            <a:ext cx="1167307" cy="461665"/>
          </a:xfrm>
          <a:prstGeom prst="rect">
            <a:avLst/>
          </a:prstGeom>
          <a:noFill/>
        </p:spPr>
        <p:txBody>
          <a:bodyPr wrap="none" rtlCol="0">
            <a:spAutoFit/>
          </a:bodyPr>
          <a:lstStyle/>
          <a:p>
            <a:r>
              <a:rPr lang="en-US" sz="2400" dirty="0">
                <a:solidFill>
                  <a:schemeClr val="accent1"/>
                </a:solidFill>
                <a:latin typeface="Candara" panose="020E0502030303020204" pitchFamily="34" charset="0"/>
              </a:rPr>
              <a:t>realizes</a:t>
            </a:r>
          </a:p>
        </p:txBody>
      </p:sp>
      <p:cxnSp>
        <p:nvCxnSpPr>
          <p:cNvPr id="21" name="Straight Arrow Connector 20">
            <a:extLst>
              <a:ext uri="{FF2B5EF4-FFF2-40B4-BE49-F238E27FC236}">
                <a16:creationId xmlns:a16="http://schemas.microsoft.com/office/drawing/2014/main" id="{DCA90CE1-8CB5-5941-9DCD-63539040AEF2}"/>
              </a:ext>
            </a:extLst>
          </p:cNvPr>
          <p:cNvCxnSpPr>
            <a:cxnSpLocks/>
            <a:stCxn id="8" idx="3"/>
            <a:endCxn id="10" idx="0"/>
          </p:cNvCxnSpPr>
          <p:nvPr/>
        </p:nvCxnSpPr>
        <p:spPr>
          <a:xfrm flipH="1">
            <a:off x="3971764" y="2842533"/>
            <a:ext cx="1311368" cy="1762485"/>
          </a:xfrm>
          <a:prstGeom prst="straightConnector1">
            <a:avLst/>
          </a:prstGeom>
          <a:ln w="101600">
            <a:solidFill>
              <a:schemeClr val="bg1">
                <a:lumMod val="65000"/>
              </a:schemeClr>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BE37E0E-96A9-4C48-9E01-AE313509497C}"/>
              </a:ext>
            </a:extLst>
          </p:cNvPr>
          <p:cNvCxnSpPr>
            <a:cxnSpLocks/>
            <a:stCxn id="10" idx="6"/>
            <a:endCxn id="9" idx="2"/>
          </p:cNvCxnSpPr>
          <p:nvPr/>
        </p:nvCxnSpPr>
        <p:spPr>
          <a:xfrm flipV="1">
            <a:off x="5375920" y="5225233"/>
            <a:ext cx="2016224" cy="27857"/>
          </a:xfrm>
          <a:prstGeom prst="straightConnector1">
            <a:avLst/>
          </a:prstGeom>
          <a:ln w="101600">
            <a:solidFill>
              <a:schemeClr val="bg1">
                <a:lumMod val="65000"/>
              </a:schemeClr>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A67944-96C3-8C48-8F4D-1CD760919879}"/>
              </a:ext>
            </a:extLst>
          </p:cNvPr>
          <p:cNvCxnSpPr>
            <a:cxnSpLocks/>
            <a:stCxn id="9" idx="0"/>
          </p:cNvCxnSpPr>
          <p:nvPr/>
        </p:nvCxnSpPr>
        <p:spPr>
          <a:xfrm flipH="1" flipV="1">
            <a:off x="7256826" y="2842534"/>
            <a:ext cx="1539474" cy="1734626"/>
          </a:xfrm>
          <a:prstGeom prst="straightConnector1">
            <a:avLst/>
          </a:prstGeom>
          <a:ln w="101600">
            <a:solidFill>
              <a:schemeClr val="bg1">
                <a:lumMod val="65000"/>
              </a:schemeClr>
            </a:solidFill>
            <a:tailEnd type="stealth" w="med" len="med"/>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A8B48951-791E-AA44-A04E-097AE7B3BE58}"/>
              </a:ext>
            </a:extLst>
          </p:cNvPr>
          <p:cNvGrpSpPr/>
          <p:nvPr/>
        </p:nvGrpSpPr>
        <p:grpSpPr>
          <a:xfrm>
            <a:off x="4130818" y="1947858"/>
            <a:ext cx="586408" cy="769441"/>
            <a:chOff x="383232" y="4797290"/>
            <a:chExt cx="586408" cy="769441"/>
          </a:xfrm>
        </p:grpSpPr>
        <p:sp>
          <p:nvSpPr>
            <p:cNvPr id="40" name="文字方塊 14">
              <a:extLst>
                <a:ext uri="{FF2B5EF4-FFF2-40B4-BE49-F238E27FC236}">
                  <a16:creationId xmlns:a16="http://schemas.microsoft.com/office/drawing/2014/main" id="{0130F48C-E365-C44E-8449-CA365E3EF1ED}"/>
                </a:ext>
              </a:extLst>
            </p:cNvPr>
            <p:cNvSpPr txBox="1"/>
            <p:nvPr/>
          </p:nvSpPr>
          <p:spPr>
            <a:xfrm>
              <a:off x="427009" y="4797290"/>
              <a:ext cx="373820" cy="769441"/>
            </a:xfrm>
            <a:prstGeom prst="rect">
              <a:avLst/>
            </a:prstGeom>
            <a:noFill/>
          </p:spPr>
          <p:txBody>
            <a:bodyPr wrap="none" rtlCol="0">
              <a:spAutoFit/>
            </a:bodyPr>
            <a:lstStyle/>
            <a:p>
              <a:r>
                <a:rPr lang="en-US" altLang="zh-TW" sz="4400" b="1" dirty="0">
                  <a:solidFill>
                    <a:srgbClr val="FF0000"/>
                  </a:solidFill>
                  <a:latin typeface="Candara" panose="020E0502030303020204" pitchFamily="34" charset="0"/>
                </a:rPr>
                <a:t>1</a:t>
              </a:r>
              <a:endParaRPr lang="zh-TW" altLang="en-US" sz="4400" b="1" dirty="0">
                <a:solidFill>
                  <a:srgbClr val="FF0000"/>
                </a:solidFill>
                <a:latin typeface="Candara" panose="020E0502030303020204" pitchFamily="34" charset="0"/>
              </a:endParaRPr>
            </a:p>
          </p:txBody>
        </p:sp>
        <p:sp>
          <p:nvSpPr>
            <p:cNvPr id="41" name="Oval 40">
              <a:extLst>
                <a:ext uri="{FF2B5EF4-FFF2-40B4-BE49-F238E27FC236}">
                  <a16:creationId xmlns:a16="http://schemas.microsoft.com/office/drawing/2014/main" id="{C6E94A96-BCC7-0143-B15F-A7326F670552}"/>
                </a:ext>
              </a:extLst>
            </p:cNvPr>
            <p:cNvSpPr/>
            <p:nvPr/>
          </p:nvSpPr>
          <p:spPr>
            <a:xfrm>
              <a:off x="383232" y="4889093"/>
              <a:ext cx="586408" cy="58583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sp>
        <p:nvSpPr>
          <p:cNvPr id="22" name="Title 1">
            <a:extLst>
              <a:ext uri="{FF2B5EF4-FFF2-40B4-BE49-F238E27FC236}">
                <a16:creationId xmlns:a16="http://schemas.microsoft.com/office/drawing/2014/main" id="{77F2940D-C259-8D4C-B1EA-4CEB2ABAF0FD}"/>
              </a:ext>
            </a:extLst>
          </p:cNvPr>
          <p:cNvSpPr txBox="1">
            <a:spLocks/>
          </p:cNvSpPr>
          <p:nvPr/>
        </p:nvSpPr>
        <p:spPr>
          <a:xfrm>
            <a:off x="172016" y="116632"/>
            <a:ext cx="10556340" cy="10709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latin typeface="Candara" panose="020E0502030303020204" pitchFamily="34" charset="0"/>
                <a:ea typeface="+mj-ea"/>
                <a:cs typeface="+mj-cs"/>
              </a:defRPr>
            </a:lvl1pPr>
          </a:lstStyle>
          <a:p>
            <a:r>
              <a:rPr lang="en-US" dirty="0" smtClean="0"/>
              <a:t>Product-based software engineering</a:t>
            </a:r>
            <a:endParaRPr lang="en-US" dirty="0"/>
          </a:p>
        </p:txBody>
      </p:sp>
    </p:spTree>
    <p:extLst>
      <p:ext uri="{BB962C8B-B14F-4D97-AF65-F5344CB8AC3E}">
        <p14:creationId xmlns:p14="http://schemas.microsoft.com/office/powerpoint/2010/main" val="3199660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26FE07-1693-614F-9C3E-80473132B9CB}"/>
              </a:ext>
            </a:extLst>
          </p:cNvPr>
          <p:cNvSpPr>
            <a:spLocks noGrp="1"/>
          </p:cNvSpPr>
          <p:nvPr>
            <p:ph idx="1"/>
          </p:nvPr>
        </p:nvSpPr>
        <p:spPr>
          <a:xfrm>
            <a:off x="181068" y="1414033"/>
            <a:ext cx="11362099" cy="4986767"/>
          </a:xfrm>
        </p:spPr>
        <p:txBody>
          <a:bodyPr/>
          <a:lstStyle/>
          <a:p>
            <a:r>
              <a:rPr lang="en-US" sz="2400" b="0" dirty="0"/>
              <a:t>The starting point for product development is a </a:t>
            </a:r>
            <a:r>
              <a:rPr lang="en-US" sz="2400" b="0" dirty="0">
                <a:solidFill>
                  <a:srgbClr val="C00000"/>
                </a:solidFill>
              </a:rPr>
              <a:t>business opportunit</a:t>
            </a:r>
            <a:r>
              <a:rPr lang="en-US" sz="2400" b="0" dirty="0"/>
              <a:t>y that is identified by individuals or a company. </a:t>
            </a:r>
            <a:br>
              <a:rPr lang="en-US" sz="2400" b="0" dirty="0"/>
            </a:br>
            <a:r>
              <a:rPr lang="en-US" sz="2400" b="0" dirty="0"/>
              <a:t>They develop a software product to take advantage of this opportunity and sell this to customers.</a:t>
            </a:r>
          </a:p>
          <a:p>
            <a:r>
              <a:rPr lang="en-US" sz="2400" b="0" dirty="0"/>
              <a:t>The company who identified the opportunity </a:t>
            </a:r>
            <a:r>
              <a:rPr lang="en-US" sz="2400" b="0" dirty="0">
                <a:solidFill>
                  <a:srgbClr val="C00000"/>
                </a:solidFill>
              </a:rPr>
              <a:t>design and implement a set of software features</a:t>
            </a:r>
            <a:r>
              <a:rPr lang="en-US" sz="2400" b="0" dirty="0"/>
              <a:t> that realize the opportunity and that will be useful to customers.</a:t>
            </a:r>
          </a:p>
          <a:p>
            <a:r>
              <a:rPr lang="en-US" sz="2400" b="0" dirty="0"/>
              <a:t>The software development company are responsible for deciding on the development timescale, what features to include and when the product should change. </a:t>
            </a:r>
          </a:p>
          <a:p>
            <a:r>
              <a:rPr lang="en-US" sz="2400" b="0" dirty="0"/>
              <a:t>Rapid delivery of software products is essential to capture the market for that type of product.</a:t>
            </a:r>
          </a:p>
          <a:p>
            <a:endParaRPr lang="en-US" sz="2400" b="0" dirty="0"/>
          </a:p>
          <a:p>
            <a:endParaRPr lang="en-US" sz="2400" b="0" dirty="0"/>
          </a:p>
          <a:p>
            <a:endParaRPr lang="en-US" sz="2400" b="0" dirty="0"/>
          </a:p>
        </p:txBody>
      </p:sp>
      <p:sp>
        <p:nvSpPr>
          <p:cNvPr id="4" name="Slide Number Placeholder 3">
            <a:extLst>
              <a:ext uri="{FF2B5EF4-FFF2-40B4-BE49-F238E27FC236}">
                <a16:creationId xmlns:a16="http://schemas.microsoft.com/office/drawing/2014/main" id="{67B6087E-3355-9840-A4CA-25B4103FE5E5}"/>
              </a:ext>
            </a:extLst>
          </p:cNvPr>
          <p:cNvSpPr>
            <a:spLocks noGrp="1"/>
          </p:cNvSpPr>
          <p:nvPr>
            <p:ph type="sldNum" sz="quarter" idx="12"/>
          </p:nvPr>
        </p:nvSpPr>
        <p:spPr/>
        <p:txBody>
          <a:bodyPr/>
          <a:lstStyle/>
          <a:p>
            <a:pPr>
              <a:defRPr/>
            </a:pPr>
            <a:fld id="{E78C9E75-97FD-45D9-8ED3-955348887BB1}" type="slidenum">
              <a:rPr lang="zh-TW" altLang="en-US" smtClean="0"/>
              <a:pPr>
                <a:defRPr/>
              </a:pPr>
              <a:t>14</a:t>
            </a:fld>
            <a:endParaRPr lang="zh-TW" altLang="en-US"/>
          </a:p>
        </p:txBody>
      </p:sp>
      <p:sp>
        <p:nvSpPr>
          <p:cNvPr id="7" name="Title 1">
            <a:extLst>
              <a:ext uri="{FF2B5EF4-FFF2-40B4-BE49-F238E27FC236}">
                <a16:creationId xmlns:a16="http://schemas.microsoft.com/office/drawing/2014/main" id="{77F2940D-C259-8D4C-B1EA-4CEB2ABAF0FD}"/>
              </a:ext>
            </a:extLst>
          </p:cNvPr>
          <p:cNvSpPr txBox="1">
            <a:spLocks/>
          </p:cNvSpPr>
          <p:nvPr/>
        </p:nvSpPr>
        <p:spPr>
          <a:xfrm>
            <a:off x="172016" y="116632"/>
            <a:ext cx="10556340" cy="10709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latin typeface="Candara" panose="020E0502030303020204" pitchFamily="34" charset="0"/>
                <a:ea typeface="+mj-ea"/>
                <a:cs typeface="+mj-cs"/>
              </a:defRPr>
            </a:lvl1pPr>
          </a:lstStyle>
          <a:p>
            <a:r>
              <a:rPr lang="en-US" dirty="0" smtClean="0"/>
              <a:t>Product-based software engineering</a:t>
            </a:r>
            <a:endParaRPr lang="en-US" dirty="0"/>
          </a:p>
        </p:txBody>
      </p:sp>
    </p:spTree>
    <p:extLst>
      <p:ext uri="{BB962C8B-B14F-4D97-AF65-F5344CB8AC3E}">
        <p14:creationId xmlns:p14="http://schemas.microsoft.com/office/powerpoint/2010/main" val="10240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2940D-C259-8D4C-B1EA-4CEB2ABAF0FD}"/>
              </a:ext>
            </a:extLst>
          </p:cNvPr>
          <p:cNvSpPr>
            <a:spLocks noGrp="1"/>
          </p:cNvSpPr>
          <p:nvPr>
            <p:ph type="title"/>
          </p:nvPr>
        </p:nvSpPr>
        <p:spPr>
          <a:xfrm>
            <a:off x="307818" y="260647"/>
            <a:ext cx="9935232" cy="834821"/>
          </a:xfrm>
        </p:spPr>
        <p:txBody>
          <a:bodyPr>
            <a:normAutofit/>
          </a:bodyPr>
          <a:lstStyle/>
          <a:p>
            <a:r>
              <a:rPr lang="en-US" dirty="0"/>
              <a:t>Software execution models</a:t>
            </a:r>
          </a:p>
        </p:txBody>
      </p:sp>
      <p:cxnSp>
        <p:nvCxnSpPr>
          <p:cNvPr id="28" name="Straight Arrow Connector 27">
            <a:extLst>
              <a:ext uri="{FF2B5EF4-FFF2-40B4-BE49-F238E27FC236}">
                <a16:creationId xmlns:a16="http://schemas.microsoft.com/office/drawing/2014/main" id="{BFA67944-96C3-8C48-8F4D-1CD760919879}"/>
              </a:ext>
            </a:extLst>
          </p:cNvPr>
          <p:cNvCxnSpPr>
            <a:cxnSpLocks/>
            <a:stCxn id="27" idx="0"/>
            <a:endCxn id="22" idx="2"/>
          </p:cNvCxnSpPr>
          <p:nvPr/>
        </p:nvCxnSpPr>
        <p:spPr>
          <a:xfrm flipV="1">
            <a:off x="3215680" y="3533712"/>
            <a:ext cx="0" cy="911198"/>
          </a:xfrm>
          <a:prstGeom prst="straightConnector1">
            <a:avLst/>
          </a:prstGeom>
          <a:ln w="101600">
            <a:solidFill>
              <a:schemeClr val="bg1">
                <a:lumMod val="65000"/>
              </a:schemeClr>
            </a:solidFill>
            <a:tailEnd type="stealth" w="med" len="med"/>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96B7BEBA-5FA2-274A-9D33-90033C6A80CE}"/>
              </a:ext>
            </a:extLst>
          </p:cNvPr>
          <p:cNvSpPr>
            <a:spLocks noChangeArrowheads="1"/>
          </p:cNvSpPr>
          <p:nvPr/>
        </p:nvSpPr>
        <p:spPr bwMode="auto">
          <a:xfrm>
            <a:off x="2090566" y="2284670"/>
            <a:ext cx="2250228" cy="1249042"/>
          </a:xfrm>
          <a:prstGeom prst="roundRect">
            <a:avLst>
              <a:gd name="adj" fmla="val 23989"/>
            </a:avLst>
          </a:prstGeom>
          <a:solidFill>
            <a:schemeClr val="accent6">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700" dirty="0">
                <a:latin typeface="Candara" panose="020E0502030303020204" pitchFamily="34" charset="0"/>
              </a:rPr>
              <a:t>User interface </a:t>
            </a:r>
          </a:p>
          <a:p>
            <a:pPr algn="ctr">
              <a:defRPr/>
            </a:pPr>
            <a:r>
              <a:rPr lang="en-US" sz="1700" dirty="0">
                <a:latin typeface="Candara" panose="020E0502030303020204" pitchFamily="34" charset="0"/>
              </a:rPr>
              <a:t>Product functionality</a:t>
            </a:r>
          </a:p>
          <a:p>
            <a:pPr algn="ctr">
              <a:defRPr/>
            </a:pPr>
            <a:r>
              <a:rPr lang="en-US" sz="1700" dirty="0">
                <a:latin typeface="Candara" panose="020E0502030303020204" pitchFamily="34" charset="0"/>
              </a:rPr>
              <a:t>User data</a:t>
            </a:r>
          </a:p>
        </p:txBody>
      </p:sp>
      <p:sp>
        <p:nvSpPr>
          <p:cNvPr id="23" name="TextBox 22">
            <a:extLst>
              <a:ext uri="{FF2B5EF4-FFF2-40B4-BE49-F238E27FC236}">
                <a16:creationId xmlns:a16="http://schemas.microsoft.com/office/drawing/2014/main" id="{95B624DE-0DC6-9A41-830F-8FAEFCEFE2B3}"/>
              </a:ext>
            </a:extLst>
          </p:cNvPr>
          <p:cNvSpPr txBox="1"/>
          <p:nvPr/>
        </p:nvSpPr>
        <p:spPr>
          <a:xfrm>
            <a:off x="1910546" y="1481171"/>
            <a:ext cx="2610268" cy="400110"/>
          </a:xfrm>
          <a:prstGeom prst="rect">
            <a:avLst/>
          </a:prstGeom>
          <a:noFill/>
        </p:spPr>
        <p:txBody>
          <a:bodyPr wrap="square" rtlCol="0">
            <a:spAutoFit/>
          </a:bodyPr>
          <a:lstStyle/>
          <a:p>
            <a:pPr algn="ctr"/>
            <a:r>
              <a:rPr lang="en-US" sz="2000" b="1" dirty="0">
                <a:solidFill>
                  <a:schemeClr val="tx2"/>
                </a:solidFill>
                <a:latin typeface="Candara" panose="020E0502030303020204" pitchFamily="34" charset="0"/>
              </a:rPr>
              <a:t>Stand-alone execution</a:t>
            </a:r>
          </a:p>
        </p:txBody>
      </p:sp>
      <p:sp>
        <p:nvSpPr>
          <p:cNvPr id="25" name="TextBox 24">
            <a:extLst>
              <a:ext uri="{FF2B5EF4-FFF2-40B4-BE49-F238E27FC236}">
                <a16:creationId xmlns:a16="http://schemas.microsoft.com/office/drawing/2014/main" id="{2B16FF25-D41B-FA4C-88FF-14E9F79668A9}"/>
              </a:ext>
            </a:extLst>
          </p:cNvPr>
          <p:cNvSpPr txBox="1"/>
          <p:nvPr/>
        </p:nvSpPr>
        <p:spPr>
          <a:xfrm>
            <a:off x="4792997" y="1481171"/>
            <a:ext cx="2610268" cy="400110"/>
          </a:xfrm>
          <a:prstGeom prst="rect">
            <a:avLst/>
          </a:prstGeom>
          <a:noFill/>
        </p:spPr>
        <p:txBody>
          <a:bodyPr wrap="square" rtlCol="0">
            <a:spAutoFit/>
          </a:bodyPr>
          <a:lstStyle/>
          <a:p>
            <a:pPr algn="ctr"/>
            <a:r>
              <a:rPr lang="en-US" sz="2000" b="1" dirty="0">
                <a:solidFill>
                  <a:schemeClr val="tx2"/>
                </a:solidFill>
                <a:latin typeface="Candara" panose="020E0502030303020204" pitchFamily="34" charset="0"/>
              </a:rPr>
              <a:t>Hybrid execution</a:t>
            </a:r>
          </a:p>
        </p:txBody>
      </p:sp>
      <p:sp>
        <p:nvSpPr>
          <p:cNvPr id="27" name="Rounded Rectangle 26">
            <a:extLst>
              <a:ext uri="{FF2B5EF4-FFF2-40B4-BE49-F238E27FC236}">
                <a16:creationId xmlns:a16="http://schemas.microsoft.com/office/drawing/2014/main" id="{3E8A027A-9A9D-144C-BDEB-776149CD077E}"/>
              </a:ext>
            </a:extLst>
          </p:cNvPr>
          <p:cNvSpPr>
            <a:spLocks noChangeArrowheads="1"/>
          </p:cNvSpPr>
          <p:nvPr/>
        </p:nvSpPr>
        <p:spPr bwMode="auto">
          <a:xfrm>
            <a:off x="2090566" y="4444910"/>
            <a:ext cx="2250228" cy="1249042"/>
          </a:xfrm>
          <a:prstGeom prst="roundRect">
            <a:avLst>
              <a:gd name="adj" fmla="val 23989"/>
            </a:avLst>
          </a:prstGeom>
          <a:solidFill>
            <a:schemeClr val="accent6">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700" dirty="0">
                <a:latin typeface="Candara" panose="020E0502030303020204" pitchFamily="34" charset="0"/>
              </a:rPr>
              <a:t>Product updates</a:t>
            </a:r>
          </a:p>
        </p:txBody>
      </p:sp>
      <p:sp>
        <p:nvSpPr>
          <p:cNvPr id="32" name="TextBox 31">
            <a:extLst>
              <a:ext uri="{FF2B5EF4-FFF2-40B4-BE49-F238E27FC236}">
                <a16:creationId xmlns:a16="http://schemas.microsoft.com/office/drawing/2014/main" id="{8C2ABC9C-040D-A647-A1B7-282891201F44}"/>
              </a:ext>
            </a:extLst>
          </p:cNvPr>
          <p:cNvSpPr txBox="1"/>
          <p:nvPr/>
        </p:nvSpPr>
        <p:spPr>
          <a:xfrm>
            <a:off x="1910546" y="1907122"/>
            <a:ext cx="2610268" cy="353943"/>
          </a:xfrm>
          <a:prstGeom prst="rect">
            <a:avLst/>
          </a:prstGeom>
          <a:noFill/>
        </p:spPr>
        <p:txBody>
          <a:bodyPr wrap="square" rtlCol="0">
            <a:spAutoFit/>
          </a:bodyPr>
          <a:lstStyle/>
          <a:p>
            <a:pPr algn="ctr"/>
            <a:r>
              <a:rPr lang="en-US" sz="1700" dirty="0">
                <a:solidFill>
                  <a:schemeClr val="tx2"/>
                </a:solidFill>
                <a:latin typeface="Candara" panose="020E0502030303020204" pitchFamily="34" charset="0"/>
              </a:rPr>
              <a:t>User’s computer</a:t>
            </a:r>
          </a:p>
        </p:txBody>
      </p:sp>
      <p:sp>
        <p:nvSpPr>
          <p:cNvPr id="33" name="TextBox 32">
            <a:extLst>
              <a:ext uri="{FF2B5EF4-FFF2-40B4-BE49-F238E27FC236}">
                <a16:creationId xmlns:a16="http://schemas.microsoft.com/office/drawing/2014/main" id="{1998508C-ACBB-F24A-8FE3-ED48166B1B6F}"/>
              </a:ext>
            </a:extLst>
          </p:cNvPr>
          <p:cNvSpPr txBox="1"/>
          <p:nvPr/>
        </p:nvSpPr>
        <p:spPr>
          <a:xfrm>
            <a:off x="1910546" y="5813063"/>
            <a:ext cx="2610268" cy="353943"/>
          </a:xfrm>
          <a:prstGeom prst="rect">
            <a:avLst/>
          </a:prstGeom>
          <a:noFill/>
        </p:spPr>
        <p:txBody>
          <a:bodyPr wrap="square" rtlCol="0">
            <a:spAutoFit/>
          </a:bodyPr>
          <a:lstStyle/>
          <a:p>
            <a:pPr algn="ctr"/>
            <a:r>
              <a:rPr lang="en-US" sz="1700" dirty="0">
                <a:solidFill>
                  <a:schemeClr val="tx2"/>
                </a:solidFill>
                <a:latin typeface="Candara" panose="020E0502030303020204" pitchFamily="34" charset="0"/>
              </a:rPr>
              <a:t>Vendor’s servers</a:t>
            </a:r>
          </a:p>
        </p:txBody>
      </p:sp>
      <p:cxnSp>
        <p:nvCxnSpPr>
          <p:cNvPr id="34" name="Straight Arrow Connector 33">
            <a:extLst>
              <a:ext uri="{FF2B5EF4-FFF2-40B4-BE49-F238E27FC236}">
                <a16:creationId xmlns:a16="http://schemas.microsoft.com/office/drawing/2014/main" id="{E4A3F47E-3AF0-E043-B857-DD59F9954BD6}"/>
              </a:ext>
            </a:extLst>
          </p:cNvPr>
          <p:cNvCxnSpPr>
            <a:cxnSpLocks/>
          </p:cNvCxnSpPr>
          <p:nvPr/>
        </p:nvCxnSpPr>
        <p:spPr>
          <a:xfrm flipV="1">
            <a:off x="6098131" y="3539809"/>
            <a:ext cx="0" cy="911198"/>
          </a:xfrm>
          <a:prstGeom prst="straightConnector1">
            <a:avLst/>
          </a:prstGeom>
          <a:ln w="1016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sp>
        <p:nvSpPr>
          <p:cNvPr id="35" name="Rounded Rectangle 34">
            <a:extLst>
              <a:ext uri="{FF2B5EF4-FFF2-40B4-BE49-F238E27FC236}">
                <a16:creationId xmlns:a16="http://schemas.microsoft.com/office/drawing/2014/main" id="{3F8EEA15-4DAF-654B-91D2-55198A014FF8}"/>
              </a:ext>
            </a:extLst>
          </p:cNvPr>
          <p:cNvSpPr>
            <a:spLocks noChangeArrowheads="1"/>
          </p:cNvSpPr>
          <p:nvPr/>
        </p:nvSpPr>
        <p:spPr bwMode="auto">
          <a:xfrm>
            <a:off x="4973017" y="2290767"/>
            <a:ext cx="2250228" cy="1249042"/>
          </a:xfrm>
          <a:prstGeom prst="roundRect">
            <a:avLst>
              <a:gd name="adj" fmla="val 23989"/>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700" dirty="0">
                <a:latin typeface="Candara" panose="020E0502030303020204" pitchFamily="34" charset="0"/>
              </a:rPr>
              <a:t>User interface </a:t>
            </a:r>
          </a:p>
          <a:p>
            <a:pPr algn="ctr">
              <a:defRPr/>
            </a:pPr>
            <a:r>
              <a:rPr lang="en-US" sz="1700" dirty="0">
                <a:latin typeface="Candara" panose="020E0502030303020204" pitchFamily="34" charset="0"/>
              </a:rPr>
              <a:t>Partial functionality</a:t>
            </a:r>
          </a:p>
          <a:p>
            <a:pPr algn="ctr">
              <a:defRPr/>
            </a:pPr>
            <a:r>
              <a:rPr lang="en-US" sz="1700" dirty="0">
                <a:latin typeface="Candara" panose="020E0502030303020204" pitchFamily="34" charset="0"/>
              </a:rPr>
              <a:t>User data</a:t>
            </a:r>
          </a:p>
        </p:txBody>
      </p:sp>
      <p:sp>
        <p:nvSpPr>
          <p:cNvPr id="36" name="Rounded Rectangle 35">
            <a:extLst>
              <a:ext uri="{FF2B5EF4-FFF2-40B4-BE49-F238E27FC236}">
                <a16:creationId xmlns:a16="http://schemas.microsoft.com/office/drawing/2014/main" id="{05664AD5-DF95-0C42-B2E7-21FF6B658394}"/>
              </a:ext>
            </a:extLst>
          </p:cNvPr>
          <p:cNvSpPr>
            <a:spLocks noChangeArrowheads="1"/>
          </p:cNvSpPr>
          <p:nvPr/>
        </p:nvSpPr>
        <p:spPr bwMode="auto">
          <a:xfrm>
            <a:off x="4973017" y="4451007"/>
            <a:ext cx="2250228" cy="1249042"/>
          </a:xfrm>
          <a:prstGeom prst="roundRect">
            <a:avLst>
              <a:gd name="adj" fmla="val 23989"/>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700" dirty="0">
                <a:latin typeface="Candara" panose="020E0502030303020204" pitchFamily="34" charset="0"/>
              </a:rPr>
              <a:t>Additional functionality</a:t>
            </a:r>
          </a:p>
          <a:p>
            <a:pPr algn="ctr">
              <a:defRPr/>
            </a:pPr>
            <a:r>
              <a:rPr lang="en-US" sz="1700" dirty="0">
                <a:latin typeface="Candara" panose="020E0502030303020204" pitchFamily="34" charset="0"/>
              </a:rPr>
              <a:t>User data backups</a:t>
            </a:r>
          </a:p>
          <a:p>
            <a:pPr algn="ctr">
              <a:defRPr/>
            </a:pPr>
            <a:r>
              <a:rPr lang="en-US" sz="1700" dirty="0">
                <a:latin typeface="Candara" panose="020E0502030303020204" pitchFamily="34" charset="0"/>
              </a:rPr>
              <a:t>Product updates</a:t>
            </a:r>
          </a:p>
        </p:txBody>
      </p:sp>
      <p:sp>
        <p:nvSpPr>
          <p:cNvPr id="37" name="TextBox 36">
            <a:extLst>
              <a:ext uri="{FF2B5EF4-FFF2-40B4-BE49-F238E27FC236}">
                <a16:creationId xmlns:a16="http://schemas.microsoft.com/office/drawing/2014/main" id="{CA2AFEFC-9081-A943-B9E5-F3D49D77E0D7}"/>
              </a:ext>
            </a:extLst>
          </p:cNvPr>
          <p:cNvSpPr txBox="1"/>
          <p:nvPr/>
        </p:nvSpPr>
        <p:spPr>
          <a:xfrm>
            <a:off x="4792997" y="1913219"/>
            <a:ext cx="2610268" cy="353943"/>
          </a:xfrm>
          <a:prstGeom prst="rect">
            <a:avLst/>
          </a:prstGeom>
          <a:noFill/>
        </p:spPr>
        <p:txBody>
          <a:bodyPr wrap="square" rtlCol="0">
            <a:spAutoFit/>
          </a:bodyPr>
          <a:lstStyle/>
          <a:p>
            <a:pPr algn="ctr"/>
            <a:r>
              <a:rPr lang="en-US" sz="1700" dirty="0">
                <a:solidFill>
                  <a:schemeClr val="tx2"/>
                </a:solidFill>
                <a:latin typeface="Candara" panose="020E0502030303020204" pitchFamily="34" charset="0"/>
              </a:rPr>
              <a:t>User’s computer</a:t>
            </a:r>
          </a:p>
        </p:txBody>
      </p:sp>
      <p:sp>
        <p:nvSpPr>
          <p:cNvPr id="38" name="TextBox 37">
            <a:extLst>
              <a:ext uri="{FF2B5EF4-FFF2-40B4-BE49-F238E27FC236}">
                <a16:creationId xmlns:a16="http://schemas.microsoft.com/office/drawing/2014/main" id="{09CA7BAC-80D7-E84B-9AAC-2C4EDDE6B4F5}"/>
              </a:ext>
            </a:extLst>
          </p:cNvPr>
          <p:cNvSpPr txBox="1"/>
          <p:nvPr/>
        </p:nvSpPr>
        <p:spPr>
          <a:xfrm>
            <a:off x="4792997" y="5819160"/>
            <a:ext cx="2610268" cy="353943"/>
          </a:xfrm>
          <a:prstGeom prst="rect">
            <a:avLst/>
          </a:prstGeom>
          <a:noFill/>
        </p:spPr>
        <p:txBody>
          <a:bodyPr wrap="square" rtlCol="0">
            <a:spAutoFit/>
          </a:bodyPr>
          <a:lstStyle/>
          <a:p>
            <a:pPr algn="ctr"/>
            <a:r>
              <a:rPr lang="en-US" sz="1700" dirty="0">
                <a:solidFill>
                  <a:schemeClr val="tx2"/>
                </a:solidFill>
                <a:latin typeface="Candara" panose="020E0502030303020204" pitchFamily="34" charset="0"/>
              </a:rPr>
              <a:t>Vendor’s servers</a:t>
            </a:r>
          </a:p>
        </p:txBody>
      </p:sp>
      <p:sp>
        <p:nvSpPr>
          <p:cNvPr id="42" name="TextBox 41">
            <a:extLst>
              <a:ext uri="{FF2B5EF4-FFF2-40B4-BE49-F238E27FC236}">
                <a16:creationId xmlns:a16="http://schemas.microsoft.com/office/drawing/2014/main" id="{EA154760-DC1B-2747-9A97-1826A8714C05}"/>
              </a:ext>
            </a:extLst>
          </p:cNvPr>
          <p:cNvSpPr txBox="1"/>
          <p:nvPr/>
        </p:nvSpPr>
        <p:spPr>
          <a:xfrm>
            <a:off x="7608168" y="1498680"/>
            <a:ext cx="2610268" cy="400110"/>
          </a:xfrm>
          <a:prstGeom prst="rect">
            <a:avLst/>
          </a:prstGeom>
          <a:noFill/>
        </p:spPr>
        <p:txBody>
          <a:bodyPr wrap="square" rtlCol="0">
            <a:spAutoFit/>
          </a:bodyPr>
          <a:lstStyle/>
          <a:p>
            <a:pPr algn="ctr"/>
            <a:r>
              <a:rPr lang="en-US" sz="2000" b="1" dirty="0">
                <a:solidFill>
                  <a:srgbClr val="C00000"/>
                </a:solidFill>
                <a:latin typeface="Candara" panose="020E0502030303020204" pitchFamily="34" charset="0"/>
              </a:rPr>
              <a:t>Software as a service</a:t>
            </a:r>
          </a:p>
        </p:txBody>
      </p:sp>
      <p:cxnSp>
        <p:nvCxnSpPr>
          <p:cNvPr id="43" name="Straight Arrow Connector 42">
            <a:extLst>
              <a:ext uri="{FF2B5EF4-FFF2-40B4-BE49-F238E27FC236}">
                <a16:creationId xmlns:a16="http://schemas.microsoft.com/office/drawing/2014/main" id="{FF74CDA3-82A9-424E-B2AC-645CEF704FEC}"/>
              </a:ext>
            </a:extLst>
          </p:cNvPr>
          <p:cNvCxnSpPr>
            <a:cxnSpLocks/>
            <a:stCxn id="45" idx="0"/>
          </p:cNvCxnSpPr>
          <p:nvPr/>
        </p:nvCxnSpPr>
        <p:spPr>
          <a:xfrm flipH="1" flipV="1">
            <a:off x="8893360" y="3557318"/>
            <a:ext cx="19942" cy="911198"/>
          </a:xfrm>
          <a:prstGeom prst="straightConnector1">
            <a:avLst/>
          </a:prstGeom>
          <a:ln w="1016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sp>
        <p:nvSpPr>
          <p:cNvPr id="44" name="Rounded Rectangle 43">
            <a:extLst>
              <a:ext uri="{FF2B5EF4-FFF2-40B4-BE49-F238E27FC236}">
                <a16:creationId xmlns:a16="http://schemas.microsoft.com/office/drawing/2014/main" id="{AA8F57A4-0AC4-EF4B-8CFC-E62C647B9074}"/>
              </a:ext>
            </a:extLst>
          </p:cNvPr>
          <p:cNvSpPr>
            <a:spLocks noChangeArrowheads="1"/>
          </p:cNvSpPr>
          <p:nvPr/>
        </p:nvSpPr>
        <p:spPr bwMode="auto">
          <a:xfrm>
            <a:off x="7788188" y="2308276"/>
            <a:ext cx="2250228" cy="1249042"/>
          </a:xfrm>
          <a:prstGeom prst="roundRect">
            <a:avLst>
              <a:gd name="adj" fmla="val 23989"/>
            </a:avLst>
          </a:prstGeom>
          <a:solidFill>
            <a:srgbClr val="FFC000"/>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700" dirty="0">
                <a:latin typeface="Candara" panose="020E0502030303020204" pitchFamily="34" charset="0"/>
              </a:rPr>
              <a:t>User interface </a:t>
            </a:r>
          </a:p>
          <a:p>
            <a:pPr algn="ctr">
              <a:defRPr/>
            </a:pPr>
            <a:r>
              <a:rPr lang="en-US" sz="1700" dirty="0">
                <a:latin typeface="Candara" panose="020E0502030303020204" pitchFamily="34" charset="0"/>
              </a:rPr>
              <a:t>(browser or app)</a:t>
            </a:r>
          </a:p>
        </p:txBody>
      </p:sp>
      <p:sp>
        <p:nvSpPr>
          <p:cNvPr id="45" name="Rounded Rectangle 44">
            <a:extLst>
              <a:ext uri="{FF2B5EF4-FFF2-40B4-BE49-F238E27FC236}">
                <a16:creationId xmlns:a16="http://schemas.microsoft.com/office/drawing/2014/main" id="{25BC42CC-0223-364D-9264-7DACB71D2F85}"/>
              </a:ext>
            </a:extLst>
          </p:cNvPr>
          <p:cNvSpPr>
            <a:spLocks noChangeArrowheads="1"/>
          </p:cNvSpPr>
          <p:nvPr/>
        </p:nvSpPr>
        <p:spPr bwMode="auto">
          <a:xfrm>
            <a:off x="7788188" y="4468516"/>
            <a:ext cx="2250228" cy="1249042"/>
          </a:xfrm>
          <a:prstGeom prst="roundRect">
            <a:avLst>
              <a:gd name="adj" fmla="val 23989"/>
            </a:avLst>
          </a:prstGeom>
          <a:solidFill>
            <a:srgbClr val="FFC000"/>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700" dirty="0">
                <a:latin typeface="Candara" panose="020E0502030303020204" pitchFamily="34" charset="0"/>
              </a:rPr>
              <a:t>Product functionality</a:t>
            </a:r>
          </a:p>
          <a:p>
            <a:pPr algn="ctr">
              <a:defRPr/>
            </a:pPr>
            <a:r>
              <a:rPr lang="en-US" sz="1700" dirty="0">
                <a:latin typeface="Candara" panose="020E0502030303020204" pitchFamily="34" charset="0"/>
              </a:rPr>
              <a:t>User data</a:t>
            </a:r>
          </a:p>
        </p:txBody>
      </p:sp>
      <p:sp>
        <p:nvSpPr>
          <p:cNvPr id="46" name="TextBox 45">
            <a:extLst>
              <a:ext uri="{FF2B5EF4-FFF2-40B4-BE49-F238E27FC236}">
                <a16:creationId xmlns:a16="http://schemas.microsoft.com/office/drawing/2014/main" id="{BA2A361E-A90C-FE4F-B4F3-43410894C2EA}"/>
              </a:ext>
            </a:extLst>
          </p:cNvPr>
          <p:cNvSpPr txBox="1"/>
          <p:nvPr/>
        </p:nvSpPr>
        <p:spPr>
          <a:xfrm>
            <a:off x="7608168" y="1930728"/>
            <a:ext cx="2610268" cy="353943"/>
          </a:xfrm>
          <a:prstGeom prst="rect">
            <a:avLst/>
          </a:prstGeom>
          <a:noFill/>
        </p:spPr>
        <p:txBody>
          <a:bodyPr wrap="square" rtlCol="0">
            <a:spAutoFit/>
          </a:bodyPr>
          <a:lstStyle/>
          <a:p>
            <a:pPr algn="ctr"/>
            <a:r>
              <a:rPr lang="en-US" sz="1700" dirty="0">
                <a:solidFill>
                  <a:schemeClr val="tx2"/>
                </a:solidFill>
                <a:latin typeface="Candara" panose="020E0502030303020204" pitchFamily="34" charset="0"/>
              </a:rPr>
              <a:t>User’s computer</a:t>
            </a:r>
          </a:p>
        </p:txBody>
      </p:sp>
      <p:sp>
        <p:nvSpPr>
          <p:cNvPr id="47" name="TextBox 46">
            <a:extLst>
              <a:ext uri="{FF2B5EF4-FFF2-40B4-BE49-F238E27FC236}">
                <a16:creationId xmlns:a16="http://schemas.microsoft.com/office/drawing/2014/main" id="{C1A9FF29-70D0-6143-BC8F-21E0B8C2CD3D}"/>
              </a:ext>
            </a:extLst>
          </p:cNvPr>
          <p:cNvSpPr txBox="1"/>
          <p:nvPr/>
        </p:nvSpPr>
        <p:spPr>
          <a:xfrm>
            <a:off x="7608168" y="5836669"/>
            <a:ext cx="2610268" cy="353943"/>
          </a:xfrm>
          <a:prstGeom prst="rect">
            <a:avLst/>
          </a:prstGeom>
          <a:noFill/>
        </p:spPr>
        <p:txBody>
          <a:bodyPr wrap="square" rtlCol="0">
            <a:spAutoFit/>
          </a:bodyPr>
          <a:lstStyle/>
          <a:p>
            <a:pPr algn="ctr"/>
            <a:r>
              <a:rPr lang="en-US" sz="1700" dirty="0">
                <a:solidFill>
                  <a:schemeClr val="tx2"/>
                </a:solidFill>
                <a:latin typeface="Candara" panose="020E0502030303020204" pitchFamily="34" charset="0"/>
              </a:rPr>
              <a:t>Vendor’s servers</a:t>
            </a:r>
          </a:p>
        </p:txBody>
      </p:sp>
      <p:sp>
        <p:nvSpPr>
          <p:cNvPr id="3" name="Slide Number Placeholder 2"/>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3411104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9971-A6D7-EA40-898F-E387F56757AD}"/>
              </a:ext>
            </a:extLst>
          </p:cNvPr>
          <p:cNvSpPr>
            <a:spLocks noGrp="1"/>
          </p:cNvSpPr>
          <p:nvPr>
            <p:ph type="title"/>
          </p:nvPr>
        </p:nvSpPr>
        <p:spPr>
          <a:xfrm>
            <a:off x="534389" y="135105"/>
            <a:ext cx="11222181" cy="1194046"/>
          </a:xfrm>
        </p:spPr>
        <p:txBody>
          <a:bodyPr>
            <a:normAutofit/>
          </a:bodyPr>
          <a:lstStyle/>
          <a:p>
            <a:r>
              <a:rPr lang="en-US" dirty="0"/>
              <a:t>Software execution models</a:t>
            </a:r>
          </a:p>
        </p:txBody>
      </p:sp>
      <p:sp>
        <p:nvSpPr>
          <p:cNvPr id="3" name="Content Placeholder 2">
            <a:extLst>
              <a:ext uri="{FF2B5EF4-FFF2-40B4-BE49-F238E27FC236}">
                <a16:creationId xmlns:a16="http://schemas.microsoft.com/office/drawing/2014/main" id="{F9FFAECF-1B71-7749-90F9-8F9CD8F969FC}"/>
              </a:ext>
            </a:extLst>
          </p:cNvPr>
          <p:cNvSpPr>
            <a:spLocks noGrp="1"/>
          </p:cNvSpPr>
          <p:nvPr>
            <p:ph idx="1"/>
          </p:nvPr>
        </p:nvSpPr>
        <p:spPr>
          <a:xfrm>
            <a:off x="884903" y="1329150"/>
            <a:ext cx="10772708" cy="5144605"/>
          </a:xfrm>
        </p:spPr>
        <p:txBody>
          <a:bodyPr>
            <a:noAutofit/>
          </a:bodyPr>
          <a:lstStyle/>
          <a:p>
            <a:r>
              <a:rPr lang="en-US" sz="2800" dirty="0"/>
              <a:t>Stand-alone</a:t>
            </a:r>
          </a:p>
          <a:p>
            <a:pPr lvl="1"/>
            <a:r>
              <a:rPr lang="en-US" b="0" dirty="0"/>
              <a:t>The software executes entirely on the customer’s computers.</a:t>
            </a:r>
          </a:p>
          <a:p>
            <a:r>
              <a:rPr lang="en-US" sz="2800" dirty="0"/>
              <a:t>Hybrid</a:t>
            </a:r>
          </a:p>
          <a:p>
            <a:pPr lvl="1"/>
            <a:r>
              <a:rPr lang="en-US" b="0" dirty="0"/>
              <a:t>Part of the software’s functionality is implemented on the customer’s computer but some features are implemented on the product developer’s servers.</a:t>
            </a:r>
          </a:p>
          <a:p>
            <a:r>
              <a:rPr lang="en-US" sz="2800" dirty="0"/>
              <a:t>Software service</a:t>
            </a:r>
          </a:p>
          <a:p>
            <a:pPr lvl="1"/>
            <a:r>
              <a:rPr lang="en-US" b="0" dirty="0"/>
              <a:t>All of the product’s features are implemented on the developer’s servers and the customer accesses these through a browser or a mobile app.</a:t>
            </a:r>
          </a:p>
          <a:p>
            <a:endParaRPr lang="en-US" sz="2800" dirty="0"/>
          </a:p>
          <a:p>
            <a:endParaRPr lang="en-US" sz="2800" dirty="0"/>
          </a:p>
        </p:txBody>
      </p:sp>
      <p:sp>
        <p:nvSpPr>
          <p:cNvPr id="4" name="Slide Number Placeholder 3">
            <a:extLst>
              <a:ext uri="{FF2B5EF4-FFF2-40B4-BE49-F238E27FC236}">
                <a16:creationId xmlns:a16="http://schemas.microsoft.com/office/drawing/2014/main" id="{EACE5E72-D71E-704D-8553-3661169F06E1}"/>
              </a:ext>
            </a:extLst>
          </p:cNvPr>
          <p:cNvSpPr>
            <a:spLocks noGrp="1"/>
          </p:cNvSpPr>
          <p:nvPr>
            <p:ph type="sldNum" sz="quarter" idx="12"/>
          </p:nvPr>
        </p:nvSpPr>
        <p:spPr/>
        <p:txBody>
          <a:bodyPr/>
          <a:lstStyle/>
          <a:p>
            <a:pPr>
              <a:defRPr/>
            </a:pPr>
            <a:fld id="{E78C9E75-97FD-45D9-8ED3-955348887BB1}" type="slidenum">
              <a:rPr lang="zh-TW" altLang="en-US" smtClean="0"/>
              <a:pPr>
                <a:defRPr/>
              </a:pPr>
              <a:t>16</a:t>
            </a:fld>
            <a:endParaRPr lang="zh-TW" altLang="en-US"/>
          </a:p>
        </p:txBody>
      </p:sp>
      <p:sp>
        <p:nvSpPr>
          <p:cNvPr id="5" name="Footer Placeholder 4">
            <a:extLst>
              <a:ext uri="{FF2B5EF4-FFF2-40B4-BE49-F238E27FC236}">
                <a16:creationId xmlns:a16="http://schemas.microsoft.com/office/drawing/2014/main" id="{D8E3D591-D365-7E4C-9726-EBABA9D656E9}"/>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Tree>
    <p:extLst>
      <p:ext uri="{BB962C8B-B14F-4D97-AF65-F5344CB8AC3E}">
        <p14:creationId xmlns:p14="http://schemas.microsoft.com/office/powerpoint/2010/main" val="2233838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2940D-C259-8D4C-B1EA-4CEB2ABAF0FD}"/>
              </a:ext>
            </a:extLst>
          </p:cNvPr>
          <p:cNvSpPr>
            <a:spLocks noGrp="1"/>
          </p:cNvSpPr>
          <p:nvPr>
            <p:ph type="title"/>
          </p:nvPr>
        </p:nvSpPr>
        <p:spPr>
          <a:xfrm>
            <a:off x="320452" y="184010"/>
            <a:ext cx="8229600" cy="1030924"/>
          </a:xfrm>
        </p:spPr>
        <p:txBody>
          <a:bodyPr/>
          <a:lstStyle/>
          <a:p>
            <a:r>
              <a:rPr lang="en-US" dirty="0"/>
              <a:t>Product management concerns</a:t>
            </a:r>
          </a:p>
        </p:txBody>
      </p:sp>
      <p:sp>
        <p:nvSpPr>
          <p:cNvPr id="4" name="Slide Number Placeholder 3">
            <a:extLst>
              <a:ext uri="{FF2B5EF4-FFF2-40B4-BE49-F238E27FC236}">
                <a16:creationId xmlns:a16="http://schemas.microsoft.com/office/drawing/2014/main" id="{A348F833-D1B4-084E-A918-4CD2DC9AB2BC}"/>
              </a:ext>
            </a:extLst>
          </p:cNvPr>
          <p:cNvSpPr>
            <a:spLocks noGrp="1"/>
          </p:cNvSpPr>
          <p:nvPr>
            <p:ph type="sldNum" sz="quarter" idx="12"/>
          </p:nvPr>
        </p:nvSpPr>
        <p:spPr/>
        <p:txBody>
          <a:bodyPr/>
          <a:lstStyle/>
          <a:p>
            <a:pPr>
              <a:defRPr/>
            </a:pPr>
            <a:fld id="{E78C9E75-97FD-45D9-8ED3-955348887BB1}" type="slidenum">
              <a:rPr lang="zh-TW" altLang="en-US" smtClean="0"/>
              <a:pPr>
                <a:defRPr/>
              </a:pPr>
              <a:t>17</a:t>
            </a:fld>
            <a:endParaRPr lang="zh-TW" altLang="en-US"/>
          </a:p>
        </p:txBody>
      </p:sp>
      <p:sp>
        <p:nvSpPr>
          <p:cNvPr id="8" name="Oval 7">
            <a:extLst>
              <a:ext uri="{FF2B5EF4-FFF2-40B4-BE49-F238E27FC236}">
                <a16:creationId xmlns:a16="http://schemas.microsoft.com/office/drawing/2014/main" id="{02472AC1-5622-5044-9808-14F0C4975DF3}"/>
              </a:ext>
            </a:extLst>
          </p:cNvPr>
          <p:cNvSpPr/>
          <p:nvPr/>
        </p:nvSpPr>
        <p:spPr>
          <a:xfrm>
            <a:off x="5161916" y="3183044"/>
            <a:ext cx="1961226" cy="1743869"/>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solidFill>
                  <a:schemeClr val="tx1"/>
                </a:solidFill>
              </a:rPr>
              <a:t>Product manager</a:t>
            </a:r>
          </a:p>
        </p:txBody>
      </p:sp>
      <p:cxnSp>
        <p:nvCxnSpPr>
          <p:cNvPr id="23" name="Straight Arrow Connector 22">
            <a:extLst>
              <a:ext uri="{FF2B5EF4-FFF2-40B4-BE49-F238E27FC236}">
                <a16:creationId xmlns:a16="http://schemas.microsoft.com/office/drawing/2014/main" id="{0FFAC8EA-274E-6845-BC78-923E0F4B1DD8}"/>
              </a:ext>
            </a:extLst>
          </p:cNvPr>
          <p:cNvCxnSpPr>
            <a:cxnSpLocks/>
            <a:stCxn id="8" idx="0"/>
            <a:endCxn id="39" idx="4"/>
          </p:cNvCxnSpPr>
          <p:nvPr/>
        </p:nvCxnSpPr>
        <p:spPr>
          <a:xfrm flipV="1">
            <a:off x="6142529" y="2652589"/>
            <a:ext cx="52978" cy="530454"/>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B560C62-2788-E141-AC3E-A199E695708B}"/>
              </a:ext>
            </a:extLst>
          </p:cNvPr>
          <p:cNvCxnSpPr>
            <a:cxnSpLocks/>
            <a:stCxn id="44" idx="1"/>
            <a:endCxn id="8" idx="5"/>
          </p:cNvCxnSpPr>
          <p:nvPr/>
        </p:nvCxnSpPr>
        <p:spPr>
          <a:xfrm flipH="1" flipV="1">
            <a:off x="6835927" y="4671528"/>
            <a:ext cx="627408" cy="381008"/>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7E40601-CBB1-2E45-9950-1EA9B9D59C06}"/>
              </a:ext>
            </a:extLst>
          </p:cNvPr>
          <p:cNvCxnSpPr>
            <a:cxnSpLocks/>
            <a:stCxn id="8" idx="3"/>
            <a:endCxn id="40" idx="7"/>
          </p:cNvCxnSpPr>
          <p:nvPr/>
        </p:nvCxnSpPr>
        <p:spPr>
          <a:xfrm flipH="1">
            <a:off x="4901869" y="4671528"/>
            <a:ext cx="547262" cy="301872"/>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sp>
        <p:nvSpPr>
          <p:cNvPr id="33" name="Arc 32">
            <a:extLst>
              <a:ext uri="{FF2B5EF4-FFF2-40B4-BE49-F238E27FC236}">
                <a16:creationId xmlns:a16="http://schemas.microsoft.com/office/drawing/2014/main" id="{B90BB890-DAF0-F941-A1D5-9E7FFA8488D1}"/>
              </a:ext>
            </a:extLst>
          </p:cNvPr>
          <p:cNvSpPr/>
          <p:nvPr/>
        </p:nvSpPr>
        <p:spPr>
          <a:xfrm>
            <a:off x="3701318" y="1730396"/>
            <a:ext cx="5022974" cy="4598793"/>
          </a:xfrm>
          <a:prstGeom prst="arc">
            <a:avLst>
              <a:gd name="adj1" fmla="val 9741802"/>
              <a:gd name="adj2" fmla="val 14635118"/>
            </a:avLst>
          </a:prstGeom>
          <a:noFill/>
          <a:ln w="101600">
            <a:solidFill>
              <a:schemeClr val="bg1">
                <a:lumMod val="65000"/>
              </a:schemeClr>
            </a:solidFill>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Arc 33">
            <a:extLst>
              <a:ext uri="{FF2B5EF4-FFF2-40B4-BE49-F238E27FC236}">
                <a16:creationId xmlns:a16="http://schemas.microsoft.com/office/drawing/2014/main" id="{5CE6C5C4-5FEB-A14D-A26F-29680D3A7CA9}"/>
              </a:ext>
            </a:extLst>
          </p:cNvPr>
          <p:cNvSpPr/>
          <p:nvPr/>
        </p:nvSpPr>
        <p:spPr>
          <a:xfrm>
            <a:off x="3701318" y="1730396"/>
            <a:ext cx="5022974" cy="4598793"/>
          </a:xfrm>
          <a:prstGeom prst="arc">
            <a:avLst>
              <a:gd name="adj1" fmla="val 3775274"/>
              <a:gd name="adj2" fmla="val 7120452"/>
            </a:avLst>
          </a:prstGeom>
          <a:noFill/>
          <a:ln w="101600">
            <a:solidFill>
              <a:schemeClr val="bg1">
                <a:lumMod val="65000"/>
              </a:schemeClr>
            </a:solidFill>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Arc 36">
            <a:extLst>
              <a:ext uri="{FF2B5EF4-FFF2-40B4-BE49-F238E27FC236}">
                <a16:creationId xmlns:a16="http://schemas.microsoft.com/office/drawing/2014/main" id="{B641726D-2A04-C344-867A-777D0D9C13A5}"/>
              </a:ext>
            </a:extLst>
          </p:cNvPr>
          <p:cNvSpPr/>
          <p:nvPr/>
        </p:nvSpPr>
        <p:spPr>
          <a:xfrm>
            <a:off x="3701318" y="1730396"/>
            <a:ext cx="5022974" cy="4598793"/>
          </a:xfrm>
          <a:prstGeom prst="arc">
            <a:avLst>
              <a:gd name="adj1" fmla="val 17753740"/>
              <a:gd name="adj2" fmla="val 1006704"/>
            </a:avLst>
          </a:prstGeom>
          <a:noFill/>
          <a:ln w="101600">
            <a:solidFill>
              <a:schemeClr val="bg1">
                <a:lumMod val="65000"/>
              </a:schemeClr>
            </a:solidFill>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Oval 38">
            <a:extLst>
              <a:ext uri="{FF2B5EF4-FFF2-40B4-BE49-F238E27FC236}">
                <a16:creationId xmlns:a16="http://schemas.microsoft.com/office/drawing/2014/main" id="{CF45E486-27D8-CF45-B954-E18AA9D79371}"/>
              </a:ext>
            </a:extLst>
          </p:cNvPr>
          <p:cNvSpPr/>
          <p:nvPr/>
        </p:nvSpPr>
        <p:spPr>
          <a:xfrm>
            <a:off x="5214894" y="908721"/>
            <a:ext cx="1961226" cy="1743869"/>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2600" dirty="0">
                <a:solidFill>
                  <a:schemeClr val="tx1"/>
                </a:solidFill>
              </a:rPr>
              <a:t>Business </a:t>
            </a:r>
            <a:br>
              <a:rPr lang="en-US" sz="2600" dirty="0">
                <a:solidFill>
                  <a:schemeClr val="tx1"/>
                </a:solidFill>
              </a:rPr>
            </a:br>
            <a:r>
              <a:rPr lang="en-US" sz="2600" dirty="0">
                <a:solidFill>
                  <a:schemeClr val="tx1"/>
                </a:solidFill>
              </a:rPr>
              <a:t>needs</a:t>
            </a:r>
          </a:p>
        </p:txBody>
      </p:sp>
      <p:sp>
        <p:nvSpPr>
          <p:cNvPr id="40" name="Oval 39">
            <a:extLst>
              <a:ext uri="{FF2B5EF4-FFF2-40B4-BE49-F238E27FC236}">
                <a16:creationId xmlns:a16="http://schemas.microsoft.com/office/drawing/2014/main" id="{5C4926C6-4649-FC44-BCBF-0BF5FAEC0729}"/>
              </a:ext>
            </a:extLst>
          </p:cNvPr>
          <p:cNvSpPr/>
          <p:nvPr/>
        </p:nvSpPr>
        <p:spPr>
          <a:xfrm>
            <a:off x="3227858" y="4718017"/>
            <a:ext cx="1961226" cy="1743869"/>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sz="2600" dirty="0">
                <a:solidFill>
                  <a:schemeClr val="tx1"/>
                </a:solidFill>
              </a:rPr>
              <a:t>Technology </a:t>
            </a:r>
            <a:br>
              <a:rPr lang="en-US" sz="2600" dirty="0">
                <a:solidFill>
                  <a:schemeClr val="tx1"/>
                </a:solidFill>
              </a:rPr>
            </a:br>
            <a:r>
              <a:rPr lang="en-US" sz="2600" dirty="0">
                <a:solidFill>
                  <a:schemeClr val="tx1"/>
                </a:solidFill>
              </a:rPr>
              <a:t>constraints</a:t>
            </a:r>
          </a:p>
        </p:txBody>
      </p:sp>
      <p:sp>
        <p:nvSpPr>
          <p:cNvPr id="44" name="Oval 43">
            <a:extLst>
              <a:ext uri="{FF2B5EF4-FFF2-40B4-BE49-F238E27FC236}">
                <a16:creationId xmlns:a16="http://schemas.microsoft.com/office/drawing/2014/main" id="{FF10589E-910A-A640-945F-3E5E43895909}"/>
              </a:ext>
            </a:extLst>
          </p:cNvPr>
          <p:cNvSpPr/>
          <p:nvPr/>
        </p:nvSpPr>
        <p:spPr>
          <a:xfrm>
            <a:off x="7176120" y="4797153"/>
            <a:ext cx="1961226" cy="1743869"/>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sz="2600" dirty="0">
                <a:solidFill>
                  <a:schemeClr val="tx1"/>
                </a:solidFill>
              </a:rPr>
              <a:t>Customer </a:t>
            </a:r>
            <a:br>
              <a:rPr lang="en-US" sz="2600" dirty="0">
                <a:solidFill>
                  <a:schemeClr val="tx1"/>
                </a:solidFill>
              </a:rPr>
            </a:br>
            <a:r>
              <a:rPr lang="en-US" sz="2600" dirty="0">
                <a:solidFill>
                  <a:schemeClr val="tx1"/>
                </a:solidFill>
              </a:rPr>
              <a:t>experience</a:t>
            </a:r>
          </a:p>
        </p:txBody>
      </p:sp>
    </p:spTree>
    <p:extLst>
      <p:ext uri="{BB962C8B-B14F-4D97-AF65-F5344CB8AC3E}">
        <p14:creationId xmlns:p14="http://schemas.microsoft.com/office/powerpoint/2010/main" val="3868414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2940D-C259-8D4C-B1EA-4CEB2ABAF0FD}"/>
              </a:ext>
            </a:extLst>
          </p:cNvPr>
          <p:cNvSpPr>
            <a:spLocks noGrp="1"/>
          </p:cNvSpPr>
          <p:nvPr>
            <p:ph type="title"/>
          </p:nvPr>
        </p:nvSpPr>
        <p:spPr>
          <a:xfrm>
            <a:off x="244443" y="0"/>
            <a:ext cx="10610661" cy="1391588"/>
          </a:xfrm>
        </p:spPr>
        <p:txBody>
          <a:bodyPr>
            <a:normAutofit/>
          </a:bodyPr>
          <a:lstStyle/>
          <a:p>
            <a:r>
              <a:rPr lang="en-US" dirty="0"/>
              <a:t>Technical interactions </a:t>
            </a:r>
            <a:r>
              <a:rPr lang="en-US" dirty="0" smtClean="0"/>
              <a:t>of product </a:t>
            </a:r>
            <a:r>
              <a:rPr lang="en-US" dirty="0"/>
              <a:t>managers</a:t>
            </a:r>
          </a:p>
        </p:txBody>
      </p:sp>
      <p:sp>
        <p:nvSpPr>
          <p:cNvPr id="4" name="Slide Number Placeholder 3">
            <a:extLst>
              <a:ext uri="{FF2B5EF4-FFF2-40B4-BE49-F238E27FC236}">
                <a16:creationId xmlns:a16="http://schemas.microsoft.com/office/drawing/2014/main" id="{A348F833-D1B4-084E-A918-4CD2DC9AB2BC}"/>
              </a:ext>
            </a:extLst>
          </p:cNvPr>
          <p:cNvSpPr>
            <a:spLocks noGrp="1"/>
          </p:cNvSpPr>
          <p:nvPr>
            <p:ph type="sldNum" sz="quarter" idx="12"/>
          </p:nvPr>
        </p:nvSpPr>
        <p:spPr/>
        <p:txBody>
          <a:bodyPr/>
          <a:lstStyle/>
          <a:p>
            <a:pPr>
              <a:defRPr/>
            </a:pPr>
            <a:fld id="{E78C9E75-97FD-45D9-8ED3-955348887BB1}" type="slidenum">
              <a:rPr lang="zh-TW" altLang="en-US" smtClean="0"/>
              <a:pPr>
                <a:defRPr/>
              </a:pPr>
              <a:t>18</a:t>
            </a:fld>
            <a:endParaRPr lang="zh-TW" altLang="en-US"/>
          </a:p>
        </p:txBody>
      </p:sp>
      <p:sp>
        <p:nvSpPr>
          <p:cNvPr id="8" name="Oval 7">
            <a:extLst>
              <a:ext uri="{FF2B5EF4-FFF2-40B4-BE49-F238E27FC236}">
                <a16:creationId xmlns:a16="http://schemas.microsoft.com/office/drawing/2014/main" id="{02472AC1-5622-5044-9808-14F0C4975DF3}"/>
              </a:ext>
            </a:extLst>
          </p:cNvPr>
          <p:cNvSpPr/>
          <p:nvPr/>
        </p:nvSpPr>
        <p:spPr>
          <a:xfrm>
            <a:off x="5161916" y="3095359"/>
            <a:ext cx="1961226" cy="1743869"/>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solidFill>
                  <a:schemeClr val="tx1"/>
                </a:solidFill>
              </a:rPr>
              <a:t>Product manager</a:t>
            </a:r>
          </a:p>
        </p:txBody>
      </p:sp>
      <p:cxnSp>
        <p:nvCxnSpPr>
          <p:cNvPr id="23" name="Straight Arrow Connector 22">
            <a:extLst>
              <a:ext uri="{FF2B5EF4-FFF2-40B4-BE49-F238E27FC236}">
                <a16:creationId xmlns:a16="http://schemas.microsoft.com/office/drawing/2014/main" id="{0FFAC8EA-274E-6845-BC78-923E0F4B1DD8}"/>
              </a:ext>
            </a:extLst>
          </p:cNvPr>
          <p:cNvCxnSpPr>
            <a:cxnSpLocks/>
          </p:cNvCxnSpPr>
          <p:nvPr/>
        </p:nvCxnSpPr>
        <p:spPr>
          <a:xfrm flipH="1" flipV="1">
            <a:off x="6136574" y="2534906"/>
            <a:ext cx="11913" cy="560452"/>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sp>
        <p:nvSpPr>
          <p:cNvPr id="25" name="Rounded Rectangle 24">
            <a:extLst>
              <a:ext uri="{FF2B5EF4-FFF2-40B4-BE49-F238E27FC236}">
                <a16:creationId xmlns:a16="http://schemas.microsoft.com/office/drawing/2014/main" id="{FA3CAFD3-1096-4A49-B367-BF0108CA1BAC}"/>
              </a:ext>
            </a:extLst>
          </p:cNvPr>
          <p:cNvSpPr>
            <a:spLocks noChangeArrowheads="1"/>
          </p:cNvSpPr>
          <p:nvPr/>
        </p:nvSpPr>
        <p:spPr bwMode="auto">
          <a:xfrm>
            <a:off x="2495601" y="2564904"/>
            <a:ext cx="1962729" cy="1017670"/>
          </a:xfrm>
          <a:prstGeom prst="roundRect">
            <a:avLst>
              <a:gd name="adj" fmla="val 7883"/>
            </a:avLst>
          </a:prstGeom>
          <a:solidFill>
            <a:schemeClr val="accent2">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t>Product </a:t>
            </a:r>
            <a:br>
              <a:rPr lang="en-US" sz="2200" dirty="0"/>
            </a:br>
            <a:r>
              <a:rPr lang="en-US" sz="2200" dirty="0"/>
              <a:t>backlog management</a:t>
            </a:r>
          </a:p>
        </p:txBody>
      </p:sp>
      <p:sp>
        <p:nvSpPr>
          <p:cNvPr id="26" name="Rounded Rectangle 25">
            <a:extLst>
              <a:ext uri="{FF2B5EF4-FFF2-40B4-BE49-F238E27FC236}">
                <a16:creationId xmlns:a16="http://schemas.microsoft.com/office/drawing/2014/main" id="{FA5EA15E-1EE4-BB4F-B800-8A06560A3046}"/>
              </a:ext>
            </a:extLst>
          </p:cNvPr>
          <p:cNvSpPr>
            <a:spLocks noChangeArrowheads="1"/>
          </p:cNvSpPr>
          <p:nvPr/>
        </p:nvSpPr>
        <p:spPr bwMode="auto">
          <a:xfrm>
            <a:off x="5161166" y="1517236"/>
            <a:ext cx="1962729" cy="1017670"/>
          </a:xfrm>
          <a:prstGeom prst="roundRect">
            <a:avLst>
              <a:gd name="adj" fmla="val 7883"/>
            </a:avLst>
          </a:prstGeom>
          <a:solidFill>
            <a:schemeClr val="accent2">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t>Product </a:t>
            </a:r>
            <a:br>
              <a:rPr lang="en-US" sz="2200" dirty="0"/>
            </a:br>
            <a:r>
              <a:rPr lang="en-US" sz="2200" dirty="0"/>
              <a:t>vision management</a:t>
            </a:r>
          </a:p>
        </p:txBody>
      </p:sp>
      <p:sp>
        <p:nvSpPr>
          <p:cNvPr id="27" name="Rounded Rectangle 26">
            <a:extLst>
              <a:ext uri="{FF2B5EF4-FFF2-40B4-BE49-F238E27FC236}">
                <a16:creationId xmlns:a16="http://schemas.microsoft.com/office/drawing/2014/main" id="{B532AB51-04A7-3D45-A465-5343822D1580}"/>
              </a:ext>
            </a:extLst>
          </p:cNvPr>
          <p:cNvSpPr>
            <a:spLocks noChangeArrowheads="1"/>
          </p:cNvSpPr>
          <p:nvPr/>
        </p:nvSpPr>
        <p:spPr bwMode="auto">
          <a:xfrm>
            <a:off x="2527643" y="4365104"/>
            <a:ext cx="1962729" cy="1017670"/>
          </a:xfrm>
          <a:prstGeom prst="roundRect">
            <a:avLst>
              <a:gd name="adj" fmla="val 7883"/>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t>Acceptance </a:t>
            </a:r>
            <a:br>
              <a:rPr lang="en-US" sz="2200" dirty="0"/>
            </a:br>
            <a:r>
              <a:rPr lang="en-US" sz="2200" dirty="0"/>
              <a:t>testing</a:t>
            </a:r>
          </a:p>
        </p:txBody>
      </p:sp>
      <p:sp>
        <p:nvSpPr>
          <p:cNvPr id="29" name="Rounded Rectangle 28">
            <a:extLst>
              <a:ext uri="{FF2B5EF4-FFF2-40B4-BE49-F238E27FC236}">
                <a16:creationId xmlns:a16="http://schemas.microsoft.com/office/drawing/2014/main" id="{0F2110A9-5DD6-8C4E-8E1F-E46C8E26634B}"/>
              </a:ext>
            </a:extLst>
          </p:cNvPr>
          <p:cNvSpPr>
            <a:spLocks noChangeArrowheads="1"/>
          </p:cNvSpPr>
          <p:nvPr/>
        </p:nvSpPr>
        <p:spPr bwMode="auto">
          <a:xfrm>
            <a:off x="5238828" y="5368714"/>
            <a:ext cx="1807402" cy="1157183"/>
          </a:xfrm>
          <a:prstGeom prst="roundRect">
            <a:avLst>
              <a:gd name="adj" fmla="val 7883"/>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t>User </a:t>
            </a:r>
            <a:br>
              <a:rPr lang="en-US" sz="2200" dirty="0"/>
            </a:br>
            <a:r>
              <a:rPr lang="en-US" sz="2200" dirty="0"/>
              <a:t>interface </a:t>
            </a:r>
            <a:br>
              <a:rPr lang="en-US" sz="2200" dirty="0"/>
            </a:br>
            <a:r>
              <a:rPr lang="en-US" sz="2200" dirty="0"/>
              <a:t>design</a:t>
            </a:r>
          </a:p>
        </p:txBody>
      </p:sp>
      <p:sp>
        <p:nvSpPr>
          <p:cNvPr id="30" name="Rounded Rectangle 29">
            <a:extLst>
              <a:ext uri="{FF2B5EF4-FFF2-40B4-BE49-F238E27FC236}">
                <a16:creationId xmlns:a16="http://schemas.microsoft.com/office/drawing/2014/main" id="{09647544-1085-F444-BF6C-2A7BCD12B563}"/>
              </a:ext>
            </a:extLst>
          </p:cNvPr>
          <p:cNvSpPr>
            <a:spLocks noChangeArrowheads="1"/>
          </p:cNvSpPr>
          <p:nvPr/>
        </p:nvSpPr>
        <p:spPr bwMode="auto">
          <a:xfrm>
            <a:off x="7733672" y="4365104"/>
            <a:ext cx="1962729" cy="1017670"/>
          </a:xfrm>
          <a:prstGeom prst="roundRect">
            <a:avLst>
              <a:gd name="adj" fmla="val 7883"/>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t>Customer </a:t>
            </a:r>
            <a:br>
              <a:rPr lang="en-US" sz="2200" dirty="0"/>
            </a:br>
            <a:r>
              <a:rPr lang="en-US" sz="2200" dirty="0"/>
              <a:t>testing</a:t>
            </a:r>
          </a:p>
        </p:txBody>
      </p:sp>
      <p:sp>
        <p:nvSpPr>
          <p:cNvPr id="31" name="Rounded Rectangle 30">
            <a:extLst>
              <a:ext uri="{FF2B5EF4-FFF2-40B4-BE49-F238E27FC236}">
                <a16:creationId xmlns:a16="http://schemas.microsoft.com/office/drawing/2014/main" id="{19A1516E-1840-F34F-821B-D6419C620882}"/>
              </a:ext>
            </a:extLst>
          </p:cNvPr>
          <p:cNvSpPr>
            <a:spLocks noChangeArrowheads="1"/>
          </p:cNvSpPr>
          <p:nvPr/>
        </p:nvSpPr>
        <p:spPr bwMode="auto">
          <a:xfrm>
            <a:off x="7733672" y="2564904"/>
            <a:ext cx="1962729" cy="1017670"/>
          </a:xfrm>
          <a:prstGeom prst="roundRect">
            <a:avLst>
              <a:gd name="adj" fmla="val 7883"/>
            </a:avLst>
          </a:prstGeom>
          <a:solidFill>
            <a:schemeClr val="accent2">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t>User stories </a:t>
            </a:r>
            <a:br>
              <a:rPr lang="en-US" sz="2200" dirty="0"/>
            </a:br>
            <a:r>
              <a:rPr lang="en-US" sz="2200" dirty="0"/>
              <a:t> and </a:t>
            </a:r>
            <a:br>
              <a:rPr lang="en-US" sz="2200" dirty="0"/>
            </a:br>
            <a:r>
              <a:rPr lang="en-US" sz="2200" dirty="0"/>
              <a:t>scenarios</a:t>
            </a:r>
          </a:p>
        </p:txBody>
      </p:sp>
      <p:cxnSp>
        <p:nvCxnSpPr>
          <p:cNvPr id="35" name="Straight Arrow Connector 34">
            <a:extLst>
              <a:ext uri="{FF2B5EF4-FFF2-40B4-BE49-F238E27FC236}">
                <a16:creationId xmlns:a16="http://schemas.microsoft.com/office/drawing/2014/main" id="{5B560C62-2788-E141-AC3E-A199E695708B}"/>
              </a:ext>
            </a:extLst>
          </p:cNvPr>
          <p:cNvCxnSpPr>
            <a:cxnSpLocks/>
          </p:cNvCxnSpPr>
          <p:nvPr/>
        </p:nvCxnSpPr>
        <p:spPr>
          <a:xfrm flipH="1" flipV="1">
            <a:off x="6124661" y="4823744"/>
            <a:ext cx="11913" cy="560452"/>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DED2CB2-17ED-8145-B6D5-479F97D69BA3}"/>
              </a:ext>
            </a:extLst>
          </p:cNvPr>
          <p:cNvCxnSpPr>
            <a:cxnSpLocks/>
            <a:stCxn id="8" idx="1"/>
            <a:endCxn id="25" idx="3"/>
          </p:cNvCxnSpPr>
          <p:nvPr/>
        </p:nvCxnSpPr>
        <p:spPr>
          <a:xfrm flipH="1" flipV="1">
            <a:off x="4458329" y="3073740"/>
            <a:ext cx="990802" cy="277003"/>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7E40601-CBB1-2E45-9950-1EA9B9D59C06}"/>
              </a:ext>
            </a:extLst>
          </p:cNvPr>
          <p:cNvCxnSpPr>
            <a:cxnSpLocks/>
            <a:stCxn id="8" idx="3"/>
            <a:endCxn id="27" idx="3"/>
          </p:cNvCxnSpPr>
          <p:nvPr/>
        </p:nvCxnSpPr>
        <p:spPr>
          <a:xfrm flipH="1">
            <a:off x="4490371" y="4583843"/>
            <a:ext cx="958760" cy="290096"/>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EAF0EF7-6B7B-9142-88BA-E3366C4FA14E}"/>
              </a:ext>
            </a:extLst>
          </p:cNvPr>
          <p:cNvCxnSpPr>
            <a:cxnSpLocks/>
            <a:stCxn id="8" idx="5"/>
            <a:endCxn id="30" idx="1"/>
          </p:cNvCxnSpPr>
          <p:nvPr/>
        </p:nvCxnSpPr>
        <p:spPr>
          <a:xfrm>
            <a:off x="6835927" y="4583843"/>
            <a:ext cx="897744" cy="290096"/>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A5ADFAA-8A60-354E-92F0-4E186229AA9C}"/>
              </a:ext>
            </a:extLst>
          </p:cNvPr>
          <p:cNvCxnSpPr>
            <a:cxnSpLocks/>
            <a:stCxn id="8" idx="7"/>
            <a:endCxn id="31" idx="1"/>
          </p:cNvCxnSpPr>
          <p:nvPr/>
        </p:nvCxnSpPr>
        <p:spPr>
          <a:xfrm flipV="1">
            <a:off x="6835927" y="3073740"/>
            <a:ext cx="897744" cy="277003"/>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3976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06107-ACB8-8043-AE51-A250C2BEAD45}"/>
              </a:ext>
            </a:extLst>
          </p:cNvPr>
          <p:cNvSpPr>
            <a:spLocks noGrp="1"/>
          </p:cNvSpPr>
          <p:nvPr>
            <p:ph type="title"/>
          </p:nvPr>
        </p:nvSpPr>
        <p:spPr>
          <a:xfrm>
            <a:off x="117695" y="107162"/>
            <a:ext cx="10674036" cy="1143000"/>
          </a:xfrm>
        </p:spPr>
        <p:txBody>
          <a:bodyPr>
            <a:normAutofit fontScale="90000"/>
          </a:bodyPr>
          <a:lstStyle/>
          <a:p>
            <a:r>
              <a:rPr lang="en-US" dirty="0"/>
              <a:t>Software Development Life Cycle </a:t>
            </a:r>
            <a:r>
              <a:rPr lang="en-US" sz="2400" dirty="0"/>
              <a:t>(SDLC)</a:t>
            </a:r>
            <a:r>
              <a:rPr lang="en-US" dirty="0"/>
              <a:t/>
            </a:r>
            <a:br>
              <a:rPr lang="en-US" dirty="0"/>
            </a:br>
            <a:r>
              <a:rPr lang="en-US" dirty="0"/>
              <a:t>The waterfall model</a:t>
            </a:r>
          </a:p>
        </p:txBody>
      </p:sp>
      <p:sp>
        <p:nvSpPr>
          <p:cNvPr id="4" name="Slide Number Placeholder 3">
            <a:extLst>
              <a:ext uri="{FF2B5EF4-FFF2-40B4-BE49-F238E27FC236}">
                <a16:creationId xmlns:a16="http://schemas.microsoft.com/office/drawing/2014/main" id="{E1395118-C47B-5F49-B125-5F0A919AD413}"/>
              </a:ext>
            </a:extLst>
          </p:cNvPr>
          <p:cNvSpPr>
            <a:spLocks noGrp="1"/>
          </p:cNvSpPr>
          <p:nvPr>
            <p:ph type="sldNum" sz="quarter" idx="12"/>
          </p:nvPr>
        </p:nvSpPr>
        <p:spPr/>
        <p:txBody>
          <a:bodyPr/>
          <a:lstStyle/>
          <a:p>
            <a:pPr>
              <a:defRPr/>
            </a:pPr>
            <a:fld id="{E78C9E75-97FD-45D9-8ED3-955348887BB1}" type="slidenum">
              <a:rPr lang="zh-TW" altLang="en-US" smtClean="0"/>
              <a:pPr>
                <a:defRPr/>
              </a:pPr>
              <a:t>19</a:t>
            </a:fld>
            <a:endParaRPr lang="zh-TW" altLang="en-US"/>
          </a:p>
        </p:txBody>
      </p:sp>
      <p:sp>
        <p:nvSpPr>
          <p:cNvPr id="6" name="Rounded Rectangle 5">
            <a:extLst>
              <a:ext uri="{FF2B5EF4-FFF2-40B4-BE49-F238E27FC236}">
                <a16:creationId xmlns:a16="http://schemas.microsoft.com/office/drawing/2014/main" id="{3A9A958F-91EC-E34B-A881-86AE4075C39F}"/>
              </a:ext>
            </a:extLst>
          </p:cNvPr>
          <p:cNvSpPr>
            <a:spLocks noChangeArrowheads="1"/>
          </p:cNvSpPr>
          <p:nvPr/>
        </p:nvSpPr>
        <p:spPr bwMode="auto">
          <a:xfrm>
            <a:off x="1795190" y="1670020"/>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t>Requirements </a:t>
            </a:r>
            <a:br>
              <a:rPr lang="en-US" dirty="0"/>
            </a:br>
            <a:r>
              <a:rPr lang="en-US" dirty="0"/>
              <a:t>definition</a:t>
            </a:r>
          </a:p>
        </p:txBody>
      </p:sp>
      <p:sp>
        <p:nvSpPr>
          <p:cNvPr id="7" name="Rounded Rectangle 6">
            <a:extLst>
              <a:ext uri="{FF2B5EF4-FFF2-40B4-BE49-F238E27FC236}">
                <a16:creationId xmlns:a16="http://schemas.microsoft.com/office/drawing/2014/main" id="{C83D832D-73E8-8F4A-AFFA-068082B57CF8}"/>
              </a:ext>
            </a:extLst>
          </p:cNvPr>
          <p:cNvSpPr>
            <a:spLocks noChangeArrowheads="1"/>
          </p:cNvSpPr>
          <p:nvPr/>
        </p:nvSpPr>
        <p:spPr bwMode="auto">
          <a:xfrm>
            <a:off x="3495174" y="2663755"/>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t>System and Software design</a:t>
            </a:r>
          </a:p>
        </p:txBody>
      </p:sp>
      <p:sp>
        <p:nvSpPr>
          <p:cNvPr id="8" name="Rounded Rectangle 7">
            <a:extLst>
              <a:ext uri="{FF2B5EF4-FFF2-40B4-BE49-F238E27FC236}">
                <a16:creationId xmlns:a16="http://schemas.microsoft.com/office/drawing/2014/main" id="{35D50CBC-2606-A942-B96C-D6596FAB01EF}"/>
              </a:ext>
            </a:extLst>
          </p:cNvPr>
          <p:cNvSpPr>
            <a:spLocks noChangeArrowheads="1"/>
          </p:cNvSpPr>
          <p:nvPr/>
        </p:nvSpPr>
        <p:spPr bwMode="auto">
          <a:xfrm>
            <a:off x="5084522" y="3667005"/>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t>Implementation and unit testing</a:t>
            </a:r>
          </a:p>
        </p:txBody>
      </p:sp>
      <p:sp>
        <p:nvSpPr>
          <p:cNvPr id="9" name="Rounded Rectangle 8">
            <a:extLst>
              <a:ext uri="{FF2B5EF4-FFF2-40B4-BE49-F238E27FC236}">
                <a16:creationId xmlns:a16="http://schemas.microsoft.com/office/drawing/2014/main" id="{FA33732E-8DB7-494E-8310-2C66B049C0F3}"/>
              </a:ext>
            </a:extLst>
          </p:cNvPr>
          <p:cNvSpPr>
            <a:spLocks noChangeArrowheads="1"/>
          </p:cNvSpPr>
          <p:nvPr/>
        </p:nvSpPr>
        <p:spPr bwMode="auto">
          <a:xfrm>
            <a:off x="6701745" y="4590107"/>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t>Integration and system testing</a:t>
            </a:r>
          </a:p>
        </p:txBody>
      </p:sp>
      <p:sp>
        <p:nvSpPr>
          <p:cNvPr id="10" name="Rounded Rectangle 9">
            <a:extLst>
              <a:ext uri="{FF2B5EF4-FFF2-40B4-BE49-F238E27FC236}">
                <a16:creationId xmlns:a16="http://schemas.microsoft.com/office/drawing/2014/main" id="{E423AB6A-7872-C249-80C3-4D99C08C97CA}"/>
              </a:ext>
            </a:extLst>
          </p:cNvPr>
          <p:cNvSpPr>
            <a:spLocks noChangeArrowheads="1"/>
          </p:cNvSpPr>
          <p:nvPr/>
        </p:nvSpPr>
        <p:spPr bwMode="auto">
          <a:xfrm>
            <a:off x="8256240" y="5592654"/>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t>Operation and maintenance</a:t>
            </a:r>
          </a:p>
        </p:txBody>
      </p:sp>
      <p:cxnSp>
        <p:nvCxnSpPr>
          <p:cNvPr id="12" name="Elbow Connector 11">
            <a:extLst>
              <a:ext uri="{FF2B5EF4-FFF2-40B4-BE49-F238E27FC236}">
                <a16:creationId xmlns:a16="http://schemas.microsoft.com/office/drawing/2014/main" id="{5713B6F8-7E0B-6D42-836B-0511318A58BA}"/>
              </a:ext>
            </a:extLst>
          </p:cNvPr>
          <p:cNvCxnSpPr>
            <a:stCxn id="6" idx="3"/>
            <a:endCxn id="7" idx="0"/>
          </p:cNvCxnSpPr>
          <p:nvPr/>
        </p:nvCxnSpPr>
        <p:spPr>
          <a:xfrm>
            <a:off x="3603929" y="2100362"/>
            <a:ext cx="795615" cy="563393"/>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60D15B15-F223-124D-95EE-3354069FE8EF}"/>
              </a:ext>
            </a:extLst>
          </p:cNvPr>
          <p:cNvCxnSpPr>
            <a:cxnSpLocks/>
            <a:stCxn id="7" idx="3"/>
            <a:endCxn id="8" idx="0"/>
          </p:cNvCxnSpPr>
          <p:nvPr/>
        </p:nvCxnSpPr>
        <p:spPr>
          <a:xfrm>
            <a:off x="5303913" y="3094096"/>
            <a:ext cx="684979" cy="57290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65E72B4D-3F99-3546-B8EC-D07EE18CEEC5}"/>
              </a:ext>
            </a:extLst>
          </p:cNvPr>
          <p:cNvCxnSpPr>
            <a:cxnSpLocks/>
            <a:stCxn id="8" idx="3"/>
            <a:endCxn id="9" idx="0"/>
          </p:cNvCxnSpPr>
          <p:nvPr/>
        </p:nvCxnSpPr>
        <p:spPr>
          <a:xfrm>
            <a:off x="6893260" y="4097346"/>
            <a:ext cx="712854" cy="49276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AB950C16-F3DB-A542-A012-AA15A7275720}"/>
              </a:ext>
            </a:extLst>
          </p:cNvPr>
          <p:cNvCxnSpPr>
            <a:cxnSpLocks/>
            <a:stCxn id="9" idx="3"/>
            <a:endCxn id="10" idx="0"/>
          </p:cNvCxnSpPr>
          <p:nvPr/>
        </p:nvCxnSpPr>
        <p:spPr>
          <a:xfrm>
            <a:off x="8510483" y="5020449"/>
            <a:ext cx="650126" cy="57220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6EE27BCA-556C-614A-BB49-DDEB2B603352}"/>
              </a:ext>
            </a:extLst>
          </p:cNvPr>
          <p:cNvCxnSpPr>
            <a:cxnSpLocks/>
            <a:endCxn id="9" idx="2"/>
          </p:cNvCxnSpPr>
          <p:nvPr/>
        </p:nvCxnSpPr>
        <p:spPr>
          <a:xfrm rot="10800000">
            <a:off x="7606114" y="5450789"/>
            <a:ext cx="650126" cy="57220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11B03968-A895-364D-B1FE-8C285A585806}"/>
              </a:ext>
            </a:extLst>
          </p:cNvPr>
          <p:cNvCxnSpPr>
            <a:cxnSpLocks/>
            <a:endCxn id="8" idx="2"/>
          </p:cNvCxnSpPr>
          <p:nvPr/>
        </p:nvCxnSpPr>
        <p:spPr>
          <a:xfrm rot="10800000">
            <a:off x="5988891" y="4527689"/>
            <a:ext cx="2216792" cy="1495307"/>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BF98DC7C-98C4-1F4A-A84E-D469D700A067}"/>
              </a:ext>
            </a:extLst>
          </p:cNvPr>
          <p:cNvCxnSpPr>
            <a:cxnSpLocks/>
            <a:stCxn id="10" idx="1"/>
            <a:endCxn id="7" idx="2"/>
          </p:cNvCxnSpPr>
          <p:nvPr/>
        </p:nvCxnSpPr>
        <p:spPr>
          <a:xfrm rot="10800000">
            <a:off x="4399545" y="3524437"/>
            <a:ext cx="3856697" cy="249855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404DA58-E4DB-2A4F-88D8-E3DF3DBDA9F2}"/>
              </a:ext>
            </a:extLst>
          </p:cNvPr>
          <p:cNvCxnSpPr>
            <a:cxnSpLocks/>
            <a:stCxn id="10" idx="1"/>
            <a:endCxn id="6" idx="2"/>
          </p:cNvCxnSpPr>
          <p:nvPr/>
        </p:nvCxnSpPr>
        <p:spPr>
          <a:xfrm rot="10800000">
            <a:off x="2699561" y="2530704"/>
            <a:ext cx="5556681" cy="3492293"/>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0201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Software Engineering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592060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F4003-70CE-1C4B-8D04-E377B30A3F5A}"/>
              </a:ext>
            </a:extLst>
          </p:cNvPr>
          <p:cNvSpPr>
            <a:spLocks noGrp="1"/>
          </p:cNvSpPr>
          <p:nvPr>
            <p:ph type="title"/>
          </p:nvPr>
        </p:nvSpPr>
        <p:spPr>
          <a:xfrm>
            <a:off x="199177" y="70501"/>
            <a:ext cx="10252380" cy="1143000"/>
          </a:xfrm>
        </p:spPr>
        <p:txBody>
          <a:bodyPr>
            <a:normAutofit/>
          </a:bodyPr>
          <a:lstStyle/>
          <a:p>
            <a:r>
              <a:rPr lang="en-US" dirty="0"/>
              <a:t>Plan-based and Agile development</a:t>
            </a:r>
          </a:p>
        </p:txBody>
      </p:sp>
      <p:sp>
        <p:nvSpPr>
          <p:cNvPr id="4" name="Slide Number Placeholder 3">
            <a:extLst>
              <a:ext uri="{FF2B5EF4-FFF2-40B4-BE49-F238E27FC236}">
                <a16:creationId xmlns:a16="http://schemas.microsoft.com/office/drawing/2014/main" id="{9843BCCC-8979-DB48-A55A-2607F6E92C40}"/>
              </a:ext>
            </a:extLst>
          </p:cNvPr>
          <p:cNvSpPr>
            <a:spLocks noGrp="1"/>
          </p:cNvSpPr>
          <p:nvPr>
            <p:ph type="sldNum" sz="quarter" idx="12"/>
          </p:nvPr>
        </p:nvSpPr>
        <p:spPr/>
        <p:txBody>
          <a:bodyPr/>
          <a:lstStyle/>
          <a:p>
            <a:pPr>
              <a:defRPr/>
            </a:pPr>
            <a:fld id="{E78C9E75-97FD-45D9-8ED3-955348887BB1}" type="slidenum">
              <a:rPr lang="zh-TW" altLang="en-US" smtClean="0"/>
              <a:pPr>
                <a:defRPr/>
              </a:pPr>
              <a:t>20</a:t>
            </a:fld>
            <a:endParaRPr lang="zh-TW" altLang="en-US"/>
          </a:p>
        </p:txBody>
      </p:sp>
      <p:sp>
        <p:nvSpPr>
          <p:cNvPr id="6" name="Rounded Rectangle 5">
            <a:extLst>
              <a:ext uri="{FF2B5EF4-FFF2-40B4-BE49-F238E27FC236}">
                <a16:creationId xmlns:a16="http://schemas.microsoft.com/office/drawing/2014/main" id="{7CB8732F-9CC3-254D-96BF-A595CE3726C6}"/>
              </a:ext>
            </a:extLst>
          </p:cNvPr>
          <p:cNvSpPr>
            <a:spLocks noChangeArrowheads="1"/>
          </p:cNvSpPr>
          <p:nvPr/>
        </p:nvSpPr>
        <p:spPr bwMode="auto">
          <a:xfrm>
            <a:off x="5141803" y="2182771"/>
            <a:ext cx="1584176" cy="720080"/>
          </a:xfrm>
          <a:prstGeom prst="roundRect">
            <a:avLst>
              <a:gd name="adj" fmla="val 9274"/>
            </a:avLst>
          </a:prstGeom>
          <a:solidFill>
            <a:schemeClr val="accent6">
              <a:lumMod val="60000"/>
              <a:lumOff val="4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Requirements </a:t>
            </a:r>
            <a:br>
              <a:rPr lang="en-US" dirty="0">
                <a:latin typeface="Candara" panose="020E0502030303020204" pitchFamily="34" charset="0"/>
              </a:rPr>
            </a:br>
            <a:r>
              <a:rPr lang="en-US" dirty="0">
                <a:latin typeface="Candara" panose="020E0502030303020204" pitchFamily="34" charset="0"/>
              </a:rPr>
              <a:t>specification</a:t>
            </a:r>
          </a:p>
        </p:txBody>
      </p:sp>
      <p:sp>
        <p:nvSpPr>
          <p:cNvPr id="7" name="Rounded Rectangle 6">
            <a:extLst>
              <a:ext uri="{FF2B5EF4-FFF2-40B4-BE49-F238E27FC236}">
                <a16:creationId xmlns:a16="http://schemas.microsoft.com/office/drawing/2014/main" id="{78E97ABE-E234-B24E-93C3-8D7267262F7B}"/>
              </a:ext>
            </a:extLst>
          </p:cNvPr>
          <p:cNvSpPr>
            <a:spLocks noChangeArrowheads="1"/>
          </p:cNvSpPr>
          <p:nvPr/>
        </p:nvSpPr>
        <p:spPr bwMode="auto">
          <a:xfrm>
            <a:off x="2558555" y="2112471"/>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Requirements </a:t>
            </a:r>
            <a:br>
              <a:rPr lang="en-US" dirty="0">
                <a:latin typeface="Candara" panose="020E0502030303020204" pitchFamily="34" charset="0"/>
              </a:rPr>
            </a:br>
            <a:r>
              <a:rPr lang="en-US" dirty="0">
                <a:latin typeface="Candara" panose="020E0502030303020204" pitchFamily="34" charset="0"/>
              </a:rPr>
              <a:t>engineering</a:t>
            </a:r>
          </a:p>
        </p:txBody>
      </p:sp>
      <p:sp>
        <p:nvSpPr>
          <p:cNvPr id="8" name="Rounded Rectangle 7">
            <a:extLst>
              <a:ext uri="{FF2B5EF4-FFF2-40B4-BE49-F238E27FC236}">
                <a16:creationId xmlns:a16="http://schemas.microsoft.com/office/drawing/2014/main" id="{FB9B2A56-7BC7-FF49-B2FE-9D6243E74860}"/>
              </a:ext>
            </a:extLst>
          </p:cNvPr>
          <p:cNvSpPr>
            <a:spLocks noChangeArrowheads="1"/>
          </p:cNvSpPr>
          <p:nvPr/>
        </p:nvSpPr>
        <p:spPr bwMode="auto">
          <a:xfrm>
            <a:off x="7403474" y="2112471"/>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Design and implementation</a:t>
            </a:r>
          </a:p>
        </p:txBody>
      </p:sp>
      <p:sp>
        <p:nvSpPr>
          <p:cNvPr id="9" name="Rounded Rectangle 8">
            <a:extLst>
              <a:ext uri="{FF2B5EF4-FFF2-40B4-BE49-F238E27FC236}">
                <a16:creationId xmlns:a16="http://schemas.microsoft.com/office/drawing/2014/main" id="{E58FAFFD-4F61-334F-8F04-013342838648}"/>
              </a:ext>
            </a:extLst>
          </p:cNvPr>
          <p:cNvSpPr>
            <a:spLocks noChangeArrowheads="1"/>
          </p:cNvSpPr>
          <p:nvPr/>
        </p:nvSpPr>
        <p:spPr bwMode="auto">
          <a:xfrm>
            <a:off x="3723155" y="4859688"/>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Requirements </a:t>
            </a:r>
            <a:br>
              <a:rPr lang="en-US" dirty="0">
                <a:latin typeface="Candara" panose="020E0502030303020204" pitchFamily="34" charset="0"/>
              </a:rPr>
            </a:br>
            <a:r>
              <a:rPr lang="en-US" dirty="0">
                <a:latin typeface="Candara" panose="020E0502030303020204" pitchFamily="34" charset="0"/>
              </a:rPr>
              <a:t>engineering</a:t>
            </a:r>
          </a:p>
        </p:txBody>
      </p:sp>
      <p:sp>
        <p:nvSpPr>
          <p:cNvPr id="10" name="Rounded Rectangle 9">
            <a:extLst>
              <a:ext uri="{FF2B5EF4-FFF2-40B4-BE49-F238E27FC236}">
                <a16:creationId xmlns:a16="http://schemas.microsoft.com/office/drawing/2014/main" id="{0EFF814C-1A7D-024A-A7D3-91789FEB91E7}"/>
              </a:ext>
            </a:extLst>
          </p:cNvPr>
          <p:cNvSpPr>
            <a:spLocks noChangeArrowheads="1"/>
          </p:cNvSpPr>
          <p:nvPr/>
        </p:nvSpPr>
        <p:spPr bwMode="auto">
          <a:xfrm>
            <a:off x="6696492" y="4859688"/>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Design and implementation</a:t>
            </a:r>
          </a:p>
        </p:txBody>
      </p:sp>
      <p:sp>
        <p:nvSpPr>
          <p:cNvPr id="11" name="Arc 10">
            <a:extLst>
              <a:ext uri="{FF2B5EF4-FFF2-40B4-BE49-F238E27FC236}">
                <a16:creationId xmlns:a16="http://schemas.microsoft.com/office/drawing/2014/main" id="{969FA192-6CB8-2F44-BE9B-253D39C048D8}"/>
              </a:ext>
            </a:extLst>
          </p:cNvPr>
          <p:cNvSpPr/>
          <p:nvPr/>
        </p:nvSpPr>
        <p:spPr>
          <a:xfrm>
            <a:off x="5006827" y="4355631"/>
            <a:ext cx="2160240" cy="1475121"/>
          </a:xfrm>
          <a:prstGeom prst="arc">
            <a:avLst>
              <a:gd name="adj1" fmla="val 11598803"/>
              <a:gd name="adj2" fmla="val 20782976"/>
            </a:avLst>
          </a:prstGeom>
          <a:noFill/>
          <a:ln w="38100">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sp>
        <p:nvSpPr>
          <p:cNvPr id="12" name="Arc 11">
            <a:extLst>
              <a:ext uri="{FF2B5EF4-FFF2-40B4-BE49-F238E27FC236}">
                <a16:creationId xmlns:a16="http://schemas.microsoft.com/office/drawing/2014/main" id="{BD6BB434-3CBA-6C40-B79B-C000F4590C26}"/>
              </a:ext>
            </a:extLst>
          </p:cNvPr>
          <p:cNvSpPr/>
          <p:nvPr/>
        </p:nvSpPr>
        <p:spPr>
          <a:xfrm>
            <a:off x="3854699" y="4508031"/>
            <a:ext cx="4464496" cy="1719809"/>
          </a:xfrm>
          <a:prstGeom prst="arc">
            <a:avLst>
              <a:gd name="adj1" fmla="val 629487"/>
              <a:gd name="adj2" fmla="val 10150990"/>
            </a:avLst>
          </a:prstGeom>
          <a:noFill/>
          <a:ln w="38100">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sp>
        <p:nvSpPr>
          <p:cNvPr id="13" name="Arc 12">
            <a:extLst>
              <a:ext uri="{FF2B5EF4-FFF2-40B4-BE49-F238E27FC236}">
                <a16:creationId xmlns:a16="http://schemas.microsoft.com/office/drawing/2014/main" id="{4F967C7C-A30E-B345-8978-9D4245F900E7}"/>
              </a:ext>
            </a:extLst>
          </p:cNvPr>
          <p:cNvSpPr/>
          <p:nvPr/>
        </p:nvSpPr>
        <p:spPr>
          <a:xfrm>
            <a:off x="3422349" y="1709169"/>
            <a:ext cx="5068073" cy="1822063"/>
          </a:xfrm>
          <a:prstGeom prst="arc">
            <a:avLst>
              <a:gd name="adj1" fmla="val 673640"/>
              <a:gd name="adj2" fmla="val 10250129"/>
            </a:avLst>
          </a:prstGeom>
          <a:noFill/>
          <a:ln w="38100">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sp>
        <p:nvSpPr>
          <p:cNvPr id="15" name="Arc 14">
            <a:extLst>
              <a:ext uri="{FF2B5EF4-FFF2-40B4-BE49-F238E27FC236}">
                <a16:creationId xmlns:a16="http://schemas.microsoft.com/office/drawing/2014/main" id="{BB49CD8C-3F9C-1946-AF3E-F92B3E18671F}"/>
              </a:ext>
            </a:extLst>
          </p:cNvPr>
          <p:cNvSpPr/>
          <p:nvPr/>
        </p:nvSpPr>
        <p:spPr>
          <a:xfrm>
            <a:off x="7989845" y="1774058"/>
            <a:ext cx="1193447" cy="960750"/>
          </a:xfrm>
          <a:prstGeom prst="arc">
            <a:avLst>
              <a:gd name="adj1" fmla="val 11598803"/>
              <a:gd name="adj2" fmla="val 659380"/>
            </a:avLst>
          </a:prstGeom>
          <a:noFill/>
          <a:ln w="381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sp>
        <p:nvSpPr>
          <p:cNvPr id="16" name="Arc 15">
            <a:extLst>
              <a:ext uri="{FF2B5EF4-FFF2-40B4-BE49-F238E27FC236}">
                <a16:creationId xmlns:a16="http://schemas.microsoft.com/office/drawing/2014/main" id="{F66C27CD-6966-5C45-B29F-BE36DBE47AC1}"/>
              </a:ext>
            </a:extLst>
          </p:cNvPr>
          <p:cNvSpPr/>
          <p:nvPr/>
        </p:nvSpPr>
        <p:spPr>
          <a:xfrm>
            <a:off x="3134620" y="1724462"/>
            <a:ext cx="1193447" cy="960750"/>
          </a:xfrm>
          <a:prstGeom prst="arc">
            <a:avLst>
              <a:gd name="adj1" fmla="val 11598803"/>
              <a:gd name="adj2" fmla="val 659380"/>
            </a:avLst>
          </a:prstGeom>
          <a:noFill/>
          <a:ln w="381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cxnSp>
        <p:nvCxnSpPr>
          <p:cNvPr id="17" name="Straight Arrow Connector 16">
            <a:extLst>
              <a:ext uri="{FF2B5EF4-FFF2-40B4-BE49-F238E27FC236}">
                <a16:creationId xmlns:a16="http://schemas.microsoft.com/office/drawing/2014/main" id="{DAAB656A-C08C-A84F-8C0A-29798DAA603E}"/>
              </a:ext>
            </a:extLst>
          </p:cNvPr>
          <p:cNvCxnSpPr>
            <a:cxnSpLocks/>
            <a:stCxn id="7" idx="3"/>
            <a:endCxn id="6" idx="1"/>
          </p:cNvCxnSpPr>
          <p:nvPr/>
        </p:nvCxnSpPr>
        <p:spPr>
          <a:xfrm flipV="1">
            <a:off x="4367293" y="2542812"/>
            <a:ext cx="774510"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425CEA0-5DCF-A84D-A12E-95366EA835A7}"/>
              </a:ext>
            </a:extLst>
          </p:cNvPr>
          <p:cNvCxnSpPr>
            <a:cxnSpLocks/>
            <a:endCxn id="8" idx="1"/>
          </p:cNvCxnSpPr>
          <p:nvPr/>
        </p:nvCxnSpPr>
        <p:spPr>
          <a:xfrm>
            <a:off x="6725980" y="2542812"/>
            <a:ext cx="677495"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45B936D-40E5-CE40-8BDE-8D2D13B64AC4}"/>
              </a:ext>
            </a:extLst>
          </p:cNvPr>
          <p:cNvSpPr txBox="1"/>
          <p:nvPr/>
        </p:nvSpPr>
        <p:spPr>
          <a:xfrm>
            <a:off x="2070800" y="4264459"/>
            <a:ext cx="2683748" cy="461665"/>
          </a:xfrm>
          <a:prstGeom prst="rect">
            <a:avLst/>
          </a:prstGeom>
          <a:noFill/>
        </p:spPr>
        <p:txBody>
          <a:bodyPr wrap="none" rtlCol="0">
            <a:spAutoFit/>
          </a:bodyPr>
          <a:lstStyle/>
          <a:p>
            <a:pPr algn="ctr"/>
            <a:r>
              <a:rPr lang="en-US" sz="2400" b="1" dirty="0">
                <a:solidFill>
                  <a:schemeClr val="accent2">
                    <a:lumMod val="75000"/>
                  </a:schemeClr>
                </a:solidFill>
                <a:latin typeface="Candara" panose="020E0502030303020204" pitchFamily="34" charset="0"/>
                <a:cs typeface="Calibri" panose="020F0502020204030204" pitchFamily="34" charset="0"/>
              </a:rPr>
              <a:t>Agile development</a:t>
            </a:r>
          </a:p>
        </p:txBody>
      </p:sp>
      <p:sp>
        <p:nvSpPr>
          <p:cNvPr id="26" name="TextBox 25">
            <a:extLst>
              <a:ext uri="{FF2B5EF4-FFF2-40B4-BE49-F238E27FC236}">
                <a16:creationId xmlns:a16="http://schemas.microsoft.com/office/drawing/2014/main" id="{8E1BBF84-FFF3-0547-B3F1-8EDCBD57A11B}"/>
              </a:ext>
            </a:extLst>
          </p:cNvPr>
          <p:cNvSpPr txBox="1"/>
          <p:nvPr/>
        </p:nvSpPr>
        <p:spPr>
          <a:xfrm>
            <a:off x="1751772" y="1259288"/>
            <a:ext cx="3433953" cy="461665"/>
          </a:xfrm>
          <a:prstGeom prst="rect">
            <a:avLst/>
          </a:prstGeom>
          <a:noFill/>
        </p:spPr>
        <p:txBody>
          <a:bodyPr wrap="none" rtlCol="0">
            <a:spAutoFit/>
          </a:bodyPr>
          <a:lstStyle/>
          <a:p>
            <a:pPr algn="ctr"/>
            <a:r>
              <a:rPr lang="en-US" sz="2400" b="1" dirty="0">
                <a:solidFill>
                  <a:schemeClr val="accent1"/>
                </a:solidFill>
                <a:latin typeface="Candara" panose="020E0502030303020204" pitchFamily="34" charset="0"/>
                <a:cs typeface="Calibri" panose="020F0502020204030204" pitchFamily="34" charset="0"/>
              </a:rPr>
              <a:t>Plan-based development</a:t>
            </a:r>
          </a:p>
        </p:txBody>
      </p:sp>
      <p:sp>
        <p:nvSpPr>
          <p:cNvPr id="27" name="TextBox 26">
            <a:extLst>
              <a:ext uri="{FF2B5EF4-FFF2-40B4-BE49-F238E27FC236}">
                <a16:creationId xmlns:a16="http://schemas.microsoft.com/office/drawing/2014/main" id="{2DE1A086-DAAE-DE49-8E09-72CC4F20BF04}"/>
              </a:ext>
            </a:extLst>
          </p:cNvPr>
          <p:cNvSpPr txBox="1"/>
          <p:nvPr/>
        </p:nvSpPr>
        <p:spPr>
          <a:xfrm>
            <a:off x="3933743" y="3563544"/>
            <a:ext cx="4230646" cy="461665"/>
          </a:xfrm>
          <a:prstGeom prst="rect">
            <a:avLst/>
          </a:prstGeom>
          <a:noFill/>
        </p:spPr>
        <p:txBody>
          <a:bodyPr wrap="none" rtlCol="0">
            <a:spAutoFit/>
          </a:bodyPr>
          <a:lstStyle/>
          <a:p>
            <a:pPr algn="ctr"/>
            <a:r>
              <a:rPr lang="en-US" sz="2400" dirty="0">
                <a:latin typeface="Candara" panose="020E0502030303020204" pitchFamily="34" charset="0"/>
                <a:cs typeface="Calibri" panose="020F0502020204030204" pitchFamily="34" charset="0"/>
              </a:rPr>
              <a:t>Requirements change requests</a:t>
            </a:r>
          </a:p>
        </p:txBody>
      </p:sp>
      <p:sp>
        <p:nvSpPr>
          <p:cNvPr id="28" name="Rounded Rectangle 27">
            <a:extLst>
              <a:ext uri="{FF2B5EF4-FFF2-40B4-BE49-F238E27FC236}">
                <a16:creationId xmlns:a16="http://schemas.microsoft.com/office/drawing/2014/main" id="{8BFB92F3-2C50-9E45-99FF-A1DA687B91AE}"/>
              </a:ext>
            </a:extLst>
          </p:cNvPr>
          <p:cNvSpPr>
            <a:spLocks noChangeArrowheads="1"/>
          </p:cNvSpPr>
          <p:nvPr/>
        </p:nvSpPr>
        <p:spPr bwMode="auto">
          <a:xfrm>
            <a:off x="1766468" y="1279355"/>
            <a:ext cx="8568951" cy="2721207"/>
          </a:xfrm>
          <a:prstGeom prst="roundRect">
            <a:avLst>
              <a:gd name="adj" fmla="val 3436"/>
            </a:avLst>
          </a:prstGeom>
          <a:noFill/>
          <a:ln w="38100">
            <a:solidFill>
              <a:schemeClr val="accent5">
                <a:lumMod val="75000"/>
              </a:schemeClr>
            </a:solidFill>
            <a:prstDash val="dash"/>
            <a:round/>
            <a:headEnd/>
            <a:tailEnd/>
          </a:ln>
          <a:effectLst/>
        </p:spPr>
        <p:txBody>
          <a:bodyPr lIns="0" tIns="0" rIns="0" bIns="0" anchor="ctr"/>
          <a:lstStyle/>
          <a:p>
            <a:pPr algn="ctr">
              <a:defRPr/>
            </a:pPr>
            <a:endParaRPr lang="en-US" dirty="0">
              <a:latin typeface="Candara" panose="020E0502030303020204" pitchFamily="34" charset="0"/>
            </a:endParaRPr>
          </a:p>
        </p:txBody>
      </p:sp>
      <p:sp>
        <p:nvSpPr>
          <p:cNvPr id="29" name="Rounded Rectangle 28">
            <a:extLst>
              <a:ext uri="{FF2B5EF4-FFF2-40B4-BE49-F238E27FC236}">
                <a16:creationId xmlns:a16="http://schemas.microsoft.com/office/drawing/2014/main" id="{0B40B72B-A736-8D41-BAD3-17CFFC2D8FFF}"/>
              </a:ext>
            </a:extLst>
          </p:cNvPr>
          <p:cNvSpPr>
            <a:spLocks noChangeArrowheads="1"/>
          </p:cNvSpPr>
          <p:nvPr/>
        </p:nvSpPr>
        <p:spPr bwMode="auto">
          <a:xfrm>
            <a:off x="1786653" y="4158773"/>
            <a:ext cx="8568951" cy="2279610"/>
          </a:xfrm>
          <a:prstGeom prst="roundRect">
            <a:avLst>
              <a:gd name="adj" fmla="val 3436"/>
            </a:avLst>
          </a:prstGeom>
          <a:noFill/>
          <a:ln w="38100">
            <a:solidFill>
              <a:schemeClr val="accent2">
                <a:lumMod val="75000"/>
              </a:schemeClr>
            </a:solidFill>
            <a:prstDash val="dash"/>
            <a:round/>
            <a:headEnd/>
            <a:tailEnd/>
          </a:ln>
          <a:effectLst/>
        </p:spPr>
        <p:txBody>
          <a:bodyPr lIns="0" tIns="0" rIns="0" bIns="0" anchor="ctr"/>
          <a:lstStyle/>
          <a:p>
            <a:pPr algn="ctr">
              <a:defRPr/>
            </a:pPr>
            <a:endParaRPr lang="en-US" dirty="0">
              <a:latin typeface="Candara" panose="020E0502030303020204" pitchFamily="34" charset="0"/>
            </a:endParaRPr>
          </a:p>
        </p:txBody>
      </p:sp>
    </p:spTree>
    <p:extLst>
      <p:ext uri="{BB962C8B-B14F-4D97-AF65-F5344CB8AC3E}">
        <p14:creationId xmlns:p14="http://schemas.microsoft.com/office/powerpoint/2010/main" val="4001821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10C-0562-6C41-AEDD-99C0FAC81303}"/>
              </a:ext>
            </a:extLst>
          </p:cNvPr>
          <p:cNvSpPr>
            <a:spLocks noGrp="1"/>
          </p:cNvSpPr>
          <p:nvPr>
            <p:ph type="title"/>
          </p:nvPr>
        </p:nvSpPr>
        <p:spPr>
          <a:xfrm>
            <a:off x="172016" y="188640"/>
            <a:ext cx="10038784" cy="955126"/>
          </a:xfrm>
        </p:spPr>
        <p:txBody>
          <a:bodyPr/>
          <a:lstStyle/>
          <a:p>
            <a:r>
              <a:rPr lang="en-US" dirty="0"/>
              <a:t>The Continuum of Life Cycles</a:t>
            </a:r>
          </a:p>
        </p:txBody>
      </p:sp>
      <p:sp>
        <p:nvSpPr>
          <p:cNvPr id="4" name="Slide Number Placeholder 3">
            <a:extLst>
              <a:ext uri="{FF2B5EF4-FFF2-40B4-BE49-F238E27FC236}">
                <a16:creationId xmlns:a16="http://schemas.microsoft.com/office/drawing/2014/main" id="{B716F69D-FD14-7B4F-A6E4-2B2A87857C54}"/>
              </a:ext>
            </a:extLst>
          </p:cNvPr>
          <p:cNvSpPr>
            <a:spLocks noGrp="1"/>
          </p:cNvSpPr>
          <p:nvPr>
            <p:ph type="sldNum" sz="quarter" idx="12"/>
          </p:nvPr>
        </p:nvSpPr>
        <p:spPr/>
        <p:txBody>
          <a:bodyPr/>
          <a:lstStyle/>
          <a:p>
            <a:pPr>
              <a:defRPr/>
            </a:pPr>
            <a:fld id="{E78C9E75-97FD-45D9-8ED3-955348887BB1}" type="slidenum">
              <a:rPr lang="zh-TW" altLang="en-US" smtClean="0"/>
              <a:pPr>
                <a:defRPr/>
              </a:pPr>
              <a:t>21</a:t>
            </a:fld>
            <a:endParaRPr lang="zh-TW" altLang="en-US"/>
          </a:p>
        </p:txBody>
      </p:sp>
      <p:cxnSp>
        <p:nvCxnSpPr>
          <p:cNvPr id="8" name="Straight Arrow Connector 7">
            <a:extLst>
              <a:ext uri="{FF2B5EF4-FFF2-40B4-BE49-F238E27FC236}">
                <a16:creationId xmlns:a16="http://schemas.microsoft.com/office/drawing/2014/main" id="{EDA04CE6-8008-0740-B484-099DDAA62B0F}"/>
              </a:ext>
            </a:extLst>
          </p:cNvPr>
          <p:cNvCxnSpPr>
            <a:cxnSpLocks/>
          </p:cNvCxnSpPr>
          <p:nvPr/>
        </p:nvCxnSpPr>
        <p:spPr>
          <a:xfrm>
            <a:off x="3719736" y="5805264"/>
            <a:ext cx="547260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CC744E3-94F6-B04F-A4C8-9044C2AD2B7B}"/>
              </a:ext>
            </a:extLst>
          </p:cNvPr>
          <p:cNvCxnSpPr>
            <a:cxnSpLocks/>
          </p:cNvCxnSpPr>
          <p:nvPr/>
        </p:nvCxnSpPr>
        <p:spPr>
          <a:xfrm flipV="1">
            <a:off x="3719736" y="1340769"/>
            <a:ext cx="0" cy="44644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F32194A-FC68-4F4A-835E-301D04771E46}"/>
              </a:ext>
            </a:extLst>
          </p:cNvPr>
          <p:cNvSpPr txBox="1"/>
          <p:nvPr/>
        </p:nvSpPr>
        <p:spPr>
          <a:xfrm>
            <a:off x="7430907" y="5149645"/>
            <a:ext cx="1680268" cy="584775"/>
          </a:xfrm>
          <a:prstGeom prst="rect">
            <a:avLst/>
          </a:prstGeom>
          <a:noFill/>
        </p:spPr>
        <p:txBody>
          <a:bodyPr wrap="none" rtlCol="0">
            <a:spAutoFit/>
          </a:bodyPr>
          <a:lstStyle/>
          <a:p>
            <a:pPr algn="ctr"/>
            <a:r>
              <a:rPr lang="en-US" sz="3200" b="1" dirty="0">
                <a:solidFill>
                  <a:srgbClr val="C00000"/>
                </a:solidFill>
                <a:latin typeface="Candara" panose="020E0502030303020204" pitchFamily="34" charset="0"/>
                <a:cs typeface="Calibri" panose="020F0502020204030204" pitchFamily="34" charset="0"/>
              </a:rPr>
              <a:t>Iterative</a:t>
            </a:r>
          </a:p>
        </p:txBody>
      </p:sp>
      <p:sp>
        <p:nvSpPr>
          <p:cNvPr id="16" name="TextBox 15">
            <a:extLst>
              <a:ext uri="{FF2B5EF4-FFF2-40B4-BE49-F238E27FC236}">
                <a16:creationId xmlns:a16="http://schemas.microsoft.com/office/drawing/2014/main" id="{1D7BAA53-9E12-4D45-A568-81B554EBFE43}"/>
              </a:ext>
            </a:extLst>
          </p:cNvPr>
          <p:cNvSpPr txBox="1"/>
          <p:nvPr/>
        </p:nvSpPr>
        <p:spPr>
          <a:xfrm>
            <a:off x="3889343" y="5149645"/>
            <a:ext cx="1954381" cy="584775"/>
          </a:xfrm>
          <a:prstGeom prst="rect">
            <a:avLst/>
          </a:prstGeom>
          <a:noFill/>
        </p:spPr>
        <p:txBody>
          <a:bodyPr wrap="none" rtlCol="0">
            <a:spAutoFit/>
          </a:bodyPr>
          <a:lstStyle/>
          <a:p>
            <a:pPr algn="ctr"/>
            <a:r>
              <a:rPr lang="en-US" sz="3200" b="1" dirty="0">
                <a:solidFill>
                  <a:srgbClr val="C00000"/>
                </a:solidFill>
                <a:latin typeface="Candara" panose="020E0502030303020204" pitchFamily="34" charset="0"/>
                <a:cs typeface="Calibri" panose="020F0502020204030204" pitchFamily="34" charset="0"/>
              </a:rPr>
              <a:t>Predictive</a:t>
            </a:r>
          </a:p>
        </p:txBody>
      </p:sp>
      <p:sp>
        <p:nvSpPr>
          <p:cNvPr id="17" name="TextBox 16">
            <a:extLst>
              <a:ext uri="{FF2B5EF4-FFF2-40B4-BE49-F238E27FC236}">
                <a16:creationId xmlns:a16="http://schemas.microsoft.com/office/drawing/2014/main" id="{EBFD77F3-C42B-E04F-9ED4-49517A58EA6F}"/>
              </a:ext>
            </a:extLst>
          </p:cNvPr>
          <p:cNvSpPr txBox="1"/>
          <p:nvPr/>
        </p:nvSpPr>
        <p:spPr>
          <a:xfrm>
            <a:off x="3823869" y="1710221"/>
            <a:ext cx="2310248" cy="584775"/>
          </a:xfrm>
          <a:prstGeom prst="rect">
            <a:avLst/>
          </a:prstGeom>
          <a:noFill/>
        </p:spPr>
        <p:txBody>
          <a:bodyPr wrap="none" rtlCol="0">
            <a:spAutoFit/>
          </a:bodyPr>
          <a:lstStyle/>
          <a:p>
            <a:pPr algn="ctr"/>
            <a:r>
              <a:rPr lang="en-US" sz="3200" b="1" dirty="0">
                <a:solidFill>
                  <a:srgbClr val="C00000"/>
                </a:solidFill>
                <a:latin typeface="Candara" panose="020E0502030303020204" pitchFamily="34" charset="0"/>
                <a:cs typeface="Calibri" panose="020F0502020204030204" pitchFamily="34" charset="0"/>
              </a:rPr>
              <a:t>Incremental</a:t>
            </a:r>
          </a:p>
        </p:txBody>
      </p:sp>
      <p:sp>
        <p:nvSpPr>
          <p:cNvPr id="18" name="TextBox 17">
            <a:extLst>
              <a:ext uri="{FF2B5EF4-FFF2-40B4-BE49-F238E27FC236}">
                <a16:creationId xmlns:a16="http://schemas.microsoft.com/office/drawing/2014/main" id="{9ACFEF0C-46E5-624E-91C7-9BA04E533506}"/>
              </a:ext>
            </a:extLst>
          </p:cNvPr>
          <p:cNvSpPr txBox="1"/>
          <p:nvPr/>
        </p:nvSpPr>
        <p:spPr>
          <a:xfrm>
            <a:off x="7914812" y="1764106"/>
            <a:ext cx="1087157" cy="584775"/>
          </a:xfrm>
          <a:prstGeom prst="rect">
            <a:avLst/>
          </a:prstGeom>
          <a:noFill/>
        </p:spPr>
        <p:txBody>
          <a:bodyPr wrap="none" rtlCol="0">
            <a:spAutoFit/>
          </a:bodyPr>
          <a:lstStyle/>
          <a:p>
            <a:pPr algn="ctr"/>
            <a:r>
              <a:rPr lang="en-US" sz="3200" b="1" dirty="0">
                <a:solidFill>
                  <a:srgbClr val="C00000"/>
                </a:solidFill>
                <a:latin typeface="Candara" panose="020E0502030303020204" pitchFamily="34" charset="0"/>
                <a:cs typeface="Calibri" panose="020F0502020204030204" pitchFamily="34" charset="0"/>
              </a:rPr>
              <a:t>Agile</a:t>
            </a:r>
          </a:p>
        </p:txBody>
      </p:sp>
      <p:sp>
        <p:nvSpPr>
          <p:cNvPr id="19" name="TextBox 18">
            <a:extLst>
              <a:ext uri="{FF2B5EF4-FFF2-40B4-BE49-F238E27FC236}">
                <a16:creationId xmlns:a16="http://schemas.microsoft.com/office/drawing/2014/main" id="{3778A967-CF89-1A41-B280-158639D24E54}"/>
              </a:ext>
            </a:extLst>
          </p:cNvPr>
          <p:cNvSpPr txBox="1"/>
          <p:nvPr/>
        </p:nvSpPr>
        <p:spPr>
          <a:xfrm>
            <a:off x="5159157" y="6063855"/>
            <a:ext cx="2154757" cy="400110"/>
          </a:xfrm>
          <a:prstGeom prst="rect">
            <a:avLst/>
          </a:prstGeom>
          <a:noFill/>
        </p:spPr>
        <p:txBody>
          <a:bodyPr wrap="none" rtlCol="0">
            <a:spAutoFit/>
          </a:bodyPr>
          <a:lstStyle/>
          <a:p>
            <a:pPr algn="ctr"/>
            <a:r>
              <a:rPr lang="en-US" sz="2000" b="1" dirty="0">
                <a:latin typeface="Candara" panose="020E0502030303020204" pitchFamily="34" charset="0"/>
                <a:cs typeface="Calibri" panose="020F0502020204030204" pitchFamily="34" charset="0"/>
              </a:rPr>
              <a:t>Degree of Change</a:t>
            </a:r>
          </a:p>
        </p:txBody>
      </p:sp>
      <p:sp>
        <p:nvSpPr>
          <p:cNvPr id="20" name="TextBox 19">
            <a:extLst>
              <a:ext uri="{FF2B5EF4-FFF2-40B4-BE49-F238E27FC236}">
                <a16:creationId xmlns:a16="http://schemas.microsoft.com/office/drawing/2014/main" id="{28C15C9C-A136-2C44-8E8C-3018F1A25288}"/>
              </a:ext>
            </a:extLst>
          </p:cNvPr>
          <p:cNvSpPr txBox="1"/>
          <p:nvPr/>
        </p:nvSpPr>
        <p:spPr>
          <a:xfrm rot="16200000">
            <a:off x="1719881" y="3488452"/>
            <a:ext cx="2589170" cy="400110"/>
          </a:xfrm>
          <a:prstGeom prst="rect">
            <a:avLst/>
          </a:prstGeom>
          <a:noFill/>
        </p:spPr>
        <p:txBody>
          <a:bodyPr wrap="none" rtlCol="0">
            <a:spAutoFit/>
          </a:bodyPr>
          <a:lstStyle/>
          <a:p>
            <a:pPr algn="ctr"/>
            <a:r>
              <a:rPr lang="en-US" sz="2000" b="1" dirty="0">
                <a:latin typeface="Candara" panose="020E0502030303020204" pitchFamily="34" charset="0"/>
                <a:cs typeface="Calibri" panose="020F0502020204030204" pitchFamily="34" charset="0"/>
              </a:rPr>
              <a:t>Frequency of Delivery</a:t>
            </a:r>
          </a:p>
        </p:txBody>
      </p:sp>
      <p:sp>
        <p:nvSpPr>
          <p:cNvPr id="21" name="TextBox 20">
            <a:extLst>
              <a:ext uri="{FF2B5EF4-FFF2-40B4-BE49-F238E27FC236}">
                <a16:creationId xmlns:a16="http://schemas.microsoft.com/office/drawing/2014/main" id="{A4D655B4-6473-284A-A7DC-77B1A4C4131E}"/>
              </a:ext>
            </a:extLst>
          </p:cNvPr>
          <p:cNvSpPr txBox="1"/>
          <p:nvPr/>
        </p:nvSpPr>
        <p:spPr>
          <a:xfrm rot="16200000">
            <a:off x="3137050" y="5372549"/>
            <a:ext cx="558166" cy="338554"/>
          </a:xfrm>
          <a:prstGeom prst="rect">
            <a:avLst/>
          </a:prstGeom>
          <a:noFill/>
        </p:spPr>
        <p:txBody>
          <a:bodyPr wrap="none" rtlCol="0">
            <a:spAutoFit/>
          </a:bodyPr>
          <a:lstStyle/>
          <a:p>
            <a:pPr algn="ctr"/>
            <a:r>
              <a:rPr lang="en-US" sz="1600" dirty="0">
                <a:latin typeface="Candara" panose="020E0502030303020204" pitchFamily="34" charset="0"/>
                <a:cs typeface="Calibri" panose="020F0502020204030204" pitchFamily="34" charset="0"/>
              </a:rPr>
              <a:t>Low</a:t>
            </a:r>
          </a:p>
        </p:txBody>
      </p:sp>
      <p:sp>
        <p:nvSpPr>
          <p:cNvPr id="22" name="TextBox 21">
            <a:extLst>
              <a:ext uri="{FF2B5EF4-FFF2-40B4-BE49-F238E27FC236}">
                <a16:creationId xmlns:a16="http://schemas.microsoft.com/office/drawing/2014/main" id="{AD5ECB1B-2028-B84B-8DBC-ED8CAEFB3982}"/>
              </a:ext>
            </a:extLst>
          </p:cNvPr>
          <p:cNvSpPr txBox="1"/>
          <p:nvPr/>
        </p:nvSpPr>
        <p:spPr>
          <a:xfrm rot="16200000">
            <a:off x="3110391" y="1524987"/>
            <a:ext cx="583814" cy="338554"/>
          </a:xfrm>
          <a:prstGeom prst="rect">
            <a:avLst/>
          </a:prstGeom>
          <a:noFill/>
        </p:spPr>
        <p:txBody>
          <a:bodyPr wrap="none" rtlCol="0">
            <a:spAutoFit/>
          </a:bodyPr>
          <a:lstStyle/>
          <a:p>
            <a:pPr algn="ctr"/>
            <a:r>
              <a:rPr lang="en-US" sz="1600" dirty="0">
                <a:latin typeface="Candara" panose="020E0502030303020204" pitchFamily="34" charset="0"/>
                <a:cs typeface="Calibri" panose="020F0502020204030204" pitchFamily="34" charset="0"/>
              </a:rPr>
              <a:t>High</a:t>
            </a:r>
          </a:p>
        </p:txBody>
      </p:sp>
      <p:sp>
        <p:nvSpPr>
          <p:cNvPr id="23" name="TextBox 22">
            <a:extLst>
              <a:ext uri="{FF2B5EF4-FFF2-40B4-BE49-F238E27FC236}">
                <a16:creationId xmlns:a16="http://schemas.microsoft.com/office/drawing/2014/main" id="{C491A8C9-4BC3-2744-B696-6C4FFAB3FFCF}"/>
              </a:ext>
            </a:extLst>
          </p:cNvPr>
          <p:cNvSpPr txBox="1"/>
          <p:nvPr/>
        </p:nvSpPr>
        <p:spPr>
          <a:xfrm>
            <a:off x="3634963" y="5867980"/>
            <a:ext cx="603050" cy="369332"/>
          </a:xfrm>
          <a:prstGeom prst="rect">
            <a:avLst/>
          </a:prstGeom>
          <a:noFill/>
        </p:spPr>
        <p:txBody>
          <a:bodyPr wrap="none" rtlCol="0">
            <a:spAutoFit/>
          </a:bodyPr>
          <a:lstStyle/>
          <a:p>
            <a:pPr algn="ctr"/>
            <a:r>
              <a:rPr lang="en-US" dirty="0">
                <a:latin typeface="Candara" panose="020E0502030303020204" pitchFamily="34" charset="0"/>
                <a:cs typeface="Calibri" panose="020F0502020204030204" pitchFamily="34" charset="0"/>
              </a:rPr>
              <a:t>Low</a:t>
            </a:r>
          </a:p>
        </p:txBody>
      </p:sp>
      <p:sp>
        <p:nvSpPr>
          <p:cNvPr id="24" name="TextBox 23">
            <a:extLst>
              <a:ext uri="{FF2B5EF4-FFF2-40B4-BE49-F238E27FC236}">
                <a16:creationId xmlns:a16="http://schemas.microsoft.com/office/drawing/2014/main" id="{82A00467-8644-7C44-9EAA-718831C78469}"/>
              </a:ext>
            </a:extLst>
          </p:cNvPr>
          <p:cNvSpPr txBox="1"/>
          <p:nvPr/>
        </p:nvSpPr>
        <p:spPr>
          <a:xfrm>
            <a:off x="8590544" y="5877272"/>
            <a:ext cx="635110" cy="369332"/>
          </a:xfrm>
          <a:prstGeom prst="rect">
            <a:avLst/>
          </a:prstGeom>
          <a:noFill/>
        </p:spPr>
        <p:txBody>
          <a:bodyPr wrap="none" rtlCol="0">
            <a:spAutoFit/>
          </a:bodyPr>
          <a:lstStyle/>
          <a:p>
            <a:pPr algn="ctr"/>
            <a:r>
              <a:rPr lang="en-US" dirty="0">
                <a:latin typeface="Candara" panose="020E0502030303020204" pitchFamily="34" charset="0"/>
                <a:cs typeface="Calibri" panose="020F0502020204030204" pitchFamily="34" charset="0"/>
              </a:rPr>
              <a:t>High</a:t>
            </a:r>
          </a:p>
        </p:txBody>
      </p:sp>
      <p:sp>
        <p:nvSpPr>
          <p:cNvPr id="25" name="Up-Down Arrow 24">
            <a:extLst>
              <a:ext uri="{FF2B5EF4-FFF2-40B4-BE49-F238E27FC236}">
                <a16:creationId xmlns:a16="http://schemas.microsoft.com/office/drawing/2014/main" id="{2445BDD8-CB4D-5545-9BE0-BA1744B2037E}"/>
              </a:ext>
            </a:extLst>
          </p:cNvPr>
          <p:cNvSpPr/>
          <p:nvPr/>
        </p:nvSpPr>
        <p:spPr>
          <a:xfrm rot="2700925">
            <a:off x="5708106" y="1723164"/>
            <a:ext cx="1440160" cy="3979443"/>
          </a:xfrm>
          <a:prstGeom prst="upDownArrow">
            <a:avLst>
              <a:gd name="adj1" fmla="val 63410"/>
              <a:gd name="adj2" fmla="val 70232"/>
            </a:avLst>
          </a:prstGeom>
          <a:solidFill>
            <a:srgbClr val="FFD57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Tree>
    <p:extLst>
      <p:ext uri="{BB962C8B-B14F-4D97-AF65-F5344CB8AC3E}">
        <p14:creationId xmlns:p14="http://schemas.microsoft.com/office/powerpoint/2010/main" val="3221319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10C-0562-6C41-AEDD-99C0FAC81303}"/>
              </a:ext>
            </a:extLst>
          </p:cNvPr>
          <p:cNvSpPr>
            <a:spLocks noGrp="1"/>
          </p:cNvSpPr>
          <p:nvPr>
            <p:ph type="title"/>
          </p:nvPr>
        </p:nvSpPr>
        <p:spPr/>
        <p:txBody>
          <a:bodyPr/>
          <a:lstStyle/>
          <a:p>
            <a:r>
              <a:rPr lang="en-US" dirty="0"/>
              <a:t>Predictive Life Cycle</a:t>
            </a:r>
          </a:p>
        </p:txBody>
      </p:sp>
      <p:sp>
        <p:nvSpPr>
          <p:cNvPr id="4" name="Slide Number Placeholder 3">
            <a:extLst>
              <a:ext uri="{FF2B5EF4-FFF2-40B4-BE49-F238E27FC236}">
                <a16:creationId xmlns:a16="http://schemas.microsoft.com/office/drawing/2014/main" id="{B716F69D-FD14-7B4F-A6E4-2B2A87857C54}"/>
              </a:ext>
            </a:extLst>
          </p:cNvPr>
          <p:cNvSpPr>
            <a:spLocks noGrp="1"/>
          </p:cNvSpPr>
          <p:nvPr>
            <p:ph type="sldNum" sz="quarter" idx="12"/>
          </p:nvPr>
        </p:nvSpPr>
        <p:spPr/>
        <p:txBody>
          <a:bodyPr/>
          <a:lstStyle/>
          <a:p>
            <a:pPr>
              <a:defRPr/>
            </a:pPr>
            <a:fld id="{E78C9E75-97FD-45D9-8ED3-955348887BB1}" type="slidenum">
              <a:rPr lang="zh-TW" altLang="en-US" smtClean="0"/>
              <a:pPr>
                <a:defRPr/>
              </a:pPr>
              <a:t>22</a:t>
            </a:fld>
            <a:endParaRPr lang="zh-TW" altLang="en-US"/>
          </a:p>
        </p:txBody>
      </p:sp>
      <p:sp>
        <p:nvSpPr>
          <p:cNvPr id="7" name="Rounded Rectangle 6">
            <a:extLst>
              <a:ext uri="{FF2B5EF4-FFF2-40B4-BE49-F238E27FC236}">
                <a16:creationId xmlns:a16="http://schemas.microsoft.com/office/drawing/2014/main" id="{400FAB96-6CA6-C84C-BC09-2F218226D905}"/>
              </a:ext>
            </a:extLst>
          </p:cNvPr>
          <p:cNvSpPr>
            <a:spLocks noChangeArrowheads="1"/>
          </p:cNvSpPr>
          <p:nvPr/>
        </p:nvSpPr>
        <p:spPr bwMode="auto">
          <a:xfrm>
            <a:off x="2015912" y="2942946"/>
            <a:ext cx="1343784" cy="918102"/>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latin typeface="Candara" panose="020E0502030303020204" pitchFamily="34" charset="0"/>
              </a:rPr>
              <a:t>Analyze</a:t>
            </a:r>
          </a:p>
        </p:txBody>
      </p:sp>
      <p:cxnSp>
        <p:nvCxnSpPr>
          <p:cNvPr id="8" name="Straight Arrow Connector 7">
            <a:extLst>
              <a:ext uri="{FF2B5EF4-FFF2-40B4-BE49-F238E27FC236}">
                <a16:creationId xmlns:a16="http://schemas.microsoft.com/office/drawing/2014/main" id="{9C2F0C49-0C9B-A349-A0FE-704737E52AE3}"/>
              </a:ext>
            </a:extLst>
          </p:cNvPr>
          <p:cNvCxnSpPr>
            <a:cxnSpLocks/>
            <a:stCxn id="7" idx="3"/>
            <a:endCxn id="9" idx="1"/>
          </p:cNvCxnSpPr>
          <p:nvPr/>
        </p:nvCxnSpPr>
        <p:spPr>
          <a:xfrm>
            <a:off x="3359696" y="3401997"/>
            <a:ext cx="37583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7F0D68B3-74C9-A341-9C2E-7FE71E736652}"/>
              </a:ext>
            </a:extLst>
          </p:cNvPr>
          <p:cNvSpPr>
            <a:spLocks noChangeArrowheads="1"/>
          </p:cNvSpPr>
          <p:nvPr/>
        </p:nvSpPr>
        <p:spPr bwMode="auto">
          <a:xfrm>
            <a:off x="3735530" y="2942946"/>
            <a:ext cx="1343784" cy="918102"/>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latin typeface="Candara" panose="020E0502030303020204" pitchFamily="34" charset="0"/>
              </a:rPr>
              <a:t>Design</a:t>
            </a:r>
          </a:p>
        </p:txBody>
      </p:sp>
      <p:sp>
        <p:nvSpPr>
          <p:cNvPr id="10" name="Rounded Rectangle 9">
            <a:extLst>
              <a:ext uri="{FF2B5EF4-FFF2-40B4-BE49-F238E27FC236}">
                <a16:creationId xmlns:a16="http://schemas.microsoft.com/office/drawing/2014/main" id="{F8C49311-C68C-7C41-A2D6-48D129FED12E}"/>
              </a:ext>
            </a:extLst>
          </p:cNvPr>
          <p:cNvSpPr>
            <a:spLocks noChangeArrowheads="1"/>
          </p:cNvSpPr>
          <p:nvPr/>
        </p:nvSpPr>
        <p:spPr bwMode="auto">
          <a:xfrm>
            <a:off x="5455148" y="2942946"/>
            <a:ext cx="1343784" cy="918102"/>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latin typeface="Candara" panose="020E0502030303020204" pitchFamily="34" charset="0"/>
              </a:rPr>
              <a:t>Build</a:t>
            </a:r>
          </a:p>
        </p:txBody>
      </p:sp>
      <p:sp>
        <p:nvSpPr>
          <p:cNvPr id="11" name="Rounded Rectangle 10">
            <a:extLst>
              <a:ext uri="{FF2B5EF4-FFF2-40B4-BE49-F238E27FC236}">
                <a16:creationId xmlns:a16="http://schemas.microsoft.com/office/drawing/2014/main" id="{13C33793-94ED-6B47-9E82-B87039CC980E}"/>
              </a:ext>
            </a:extLst>
          </p:cNvPr>
          <p:cNvSpPr>
            <a:spLocks noChangeArrowheads="1"/>
          </p:cNvSpPr>
          <p:nvPr/>
        </p:nvSpPr>
        <p:spPr bwMode="auto">
          <a:xfrm>
            <a:off x="7174766" y="2942946"/>
            <a:ext cx="1343784" cy="918102"/>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latin typeface="Candara" panose="020E0502030303020204" pitchFamily="34" charset="0"/>
              </a:rPr>
              <a:t>Test</a:t>
            </a:r>
          </a:p>
        </p:txBody>
      </p:sp>
      <p:sp>
        <p:nvSpPr>
          <p:cNvPr id="12" name="Rounded Rectangle 11">
            <a:extLst>
              <a:ext uri="{FF2B5EF4-FFF2-40B4-BE49-F238E27FC236}">
                <a16:creationId xmlns:a16="http://schemas.microsoft.com/office/drawing/2014/main" id="{5C831C68-5249-B548-83DF-D9C10556FD42}"/>
              </a:ext>
            </a:extLst>
          </p:cNvPr>
          <p:cNvSpPr>
            <a:spLocks noChangeArrowheads="1"/>
          </p:cNvSpPr>
          <p:nvPr/>
        </p:nvSpPr>
        <p:spPr bwMode="auto">
          <a:xfrm>
            <a:off x="8894383" y="2942946"/>
            <a:ext cx="1343784" cy="918102"/>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latin typeface="Candara" panose="020E0502030303020204" pitchFamily="34" charset="0"/>
              </a:rPr>
              <a:t>Deliver</a:t>
            </a:r>
          </a:p>
        </p:txBody>
      </p:sp>
      <p:cxnSp>
        <p:nvCxnSpPr>
          <p:cNvPr id="14" name="Straight Arrow Connector 13">
            <a:extLst>
              <a:ext uri="{FF2B5EF4-FFF2-40B4-BE49-F238E27FC236}">
                <a16:creationId xmlns:a16="http://schemas.microsoft.com/office/drawing/2014/main" id="{F18C3B97-8D4B-344C-BF02-08D3156CA41A}"/>
              </a:ext>
            </a:extLst>
          </p:cNvPr>
          <p:cNvCxnSpPr>
            <a:cxnSpLocks/>
            <a:stCxn id="9" idx="3"/>
            <a:endCxn id="10" idx="1"/>
          </p:cNvCxnSpPr>
          <p:nvPr/>
        </p:nvCxnSpPr>
        <p:spPr>
          <a:xfrm>
            <a:off x="5079314" y="3401997"/>
            <a:ext cx="37583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964CB77-6170-5342-AFAC-BA4CE372E62E}"/>
              </a:ext>
            </a:extLst>
          </p:cNvPr>
          <p:cNvCxnSpPr>
            <a:cxnSpLocks/>
            <a:stCxn id="10" idx="3"/>
            <a:endCxn id="11" idx="1"/>
          </p:cNvCxnSpPr>
          <p:nvPr/>
        </p:nvCxnSpPr>
        <p:spPr>
          <a:xfrm>
            <a:off x="6798932" y="3401997"/>
            <a:ext cx="37583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7723A19-86FF-8941-9FBE-B02D825AA54B}"/>
              </a:ext>
            </a:extLst>
          </p:cNvPr>
          <p:cNvCxnSpPr>
            <a:cxnSpLocks/>
            <a:stCxn id="11" idx="3"/>
            <a:endCxn id="12" idx="1"/>
          </p:cNvCxnSpPr>
          <p:nvPr/>
        </p:nvCxnSpPr>
        <p:spPr>
          <a:xfrm>
            <a:off x="8518551" y="3401997"/>
            <a:ext cx="375833"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395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10C-0562-6C41-AEDD-99C0FAC81303}"/>
              </a:ext>
            </a:extLst>
          </p:cNvPr>
          <p:cNvSpPr>
            <a:spLocks noGrp="1"/>
          </p:cNvSpPr>
          <p:nvPr>
            <p:ph type="title"/>
          </p:nvPr>
        </p:nvSpPr>
        <p:spPr/>
        <p:txBody>
          <a:bodyPr/>
          <a:lstStyle/>
          <a:p>
            <a:r>
              <a:rPr lang="en-US" dirty="0"/>
              <a:t>Iterative Life Cycle</a:t>
            </a:r>
          </a:p>
        </p:txBody>
      </p:sp>
      <p:sp>
        <p:nvSpPr>
          <p:cNvPr id="4" name="Slide Number Placeholder 3">
            <a:extLst>
              <a:ext uri="{FF2B5EF4-FFF2-40B4-BE49-F238E27FC236}">
                <a16:creationId xmlns:a16="http://schemas.microsoft.com/office/drawing/2014/main" id="{B716F69D-FD14-7B4F-A6E4-2B2A87857C54}"/>
              </a:ext>
            </a:extLst>
          </p:cNvPr>
          <p:cNvSpPr>
            <a:spLocks noGrp="1"/>
          </p:cNvSpPr>
          <p:nvPr>
            <p:ph type="sldNum" sz="quarter" idx="12"/>
          </p:nvPr>
        </p:nvSpPr>
        <p:spPr/>
        <p:txBody>
          <a:bodyPr/>
          <a:lstStyle/>
          <a:p>
            <a:pPr>
              <a:defRPr/>
            </a:pPr>
            <a:fld id="{E78C9E75-97FD-45D9-8ED3-955348887BB1}" type="slidenum">
              <a:rPr lang="zh-TW" altLang="en-US" smtClean="0"/>
              <a:pPr>
                <a:defRPr/>
              </a:pPr>
              <a:t>23</a:t>
            </a:fld>
            <a:endParaRPr lang="zh-TW" altLang="en-US"/>
          </a:p>
        </p:txBody>
      </p:sp>
      <p:sp>
        <p:nvSpPr>
          <p:cNvPr id="6" name="Footer Placeholder 4">
            <a:extLst>
              <a:ext uri="{FF2B5EF4-FFF2-40B4-BE49-F238E27FC236}">
                <a16:creationId xmlns:a16="http://schemas.microsoft.com/office/drawing/2014/main" id="{AF465C67-23E6-1F4A-AB5B-83F9C4ACD654}"/>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Project Management Institute (2017), Agile Practice Guide, Project Management Institute</a:t>
            </a:r>
          </a:p>
        </p:txBody>
      </p:sp>
      <p:sp>
        <p:nvSpPr>
          <p:cNvPr id="7" name="Rounded Rectangle 6">
            <a:extLst>
              <a:ext uri="{FF2B5EF4-FFF2-40B4-BE49-F238E27FC236}">
                <a16:creationId xmlns:a16="http://schemas.microsoft.com/office/drawing/2014/main" id="{625D02D6-4FD3-2348-AFED-F77A9CDDACA9}"/>
              </a:ext>
            </a:extLst>
          </p:cNvPr>
          <p:cNvSpPr>
            <a:spLocks noChangeArrowheads="1"/>
          </p:cNvSpPr>
          <p:nvPr/>
        </p:nvSpPr>
        <p:spPr bwMode="auto">
          <a:xfrm>
            <a:off x="1991544" y="3473011"/>
            <a:ext cx="1656184" cy="1080120"/>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latin typeface="Candara" panose="020E0502030303020204" pitchFamily="34" charset="0"/>
              </a:rPr>
              <a:t>Analyze</a:t>
            </a:r>
          </a:p>
        </p:txBody>
      </p:sp>
      <p:cxnSp>
        <p:nvCxnSpPr>
          <p:cNvPr id="8" name="Straight Arrow Connector 7">
            <a:extLst>
              <a:ext uri="{FF2B5EF4-FFF2-40B4-BE49-F238E27FC236}">
                <a16:creationId xmlns:a16="http://schemas.microsoft.com/office/drawing/2014/main" id="{A4A5F37E-AC6A-0541-B062-0B938318CCC7}"/>
              </a:ext>
            </a:extLst>
          </p:cNvPr>
          <p:cNvCxnSpPr>
            <a:cxnSpLocks/>
            <a:stCxn id="7" idx="3"/>
            <a:endCxn id="9" idx="1"/>
          </p:cNvCxnSpPr>
          <p:nvPr/>
        </p:nvCxnSpPr>
        <p:spPr>
          <a:xfrm>
            <a:off x="3647728" y="4013071"/>
            <a:ext cx="57606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2D3C769D-A14E-014E-869D-77C03B94D9C9}"/>
              </a:ext>
            </a:extLst>
          </p:cNvPr>
          <p:cNvSpPr>
            <a:spLocks noChangeArrowheads="1"/>
          </p:cNvSpPr>
          <p:nvPr/>
        </p:nvSpPr>
        <p:spPr bwMode="auto">
          <a:xfrm>
            <a:off x="4223792" y="3473011"/>
            <a:ext cx="1656184" cy="1080120"/>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latin typeface="Candara" panose="020E0502030303020204" pitchFamily="34" charset="0"/>
              </a:rPr>
              <a:t>Analyze</a:t>
            </a:r>
          </a:p>
          <a:p>
            <a:pPr algn="ctr">
              <a:defRPr/>
            </a:pPr>
            <a:r>
              <a:rPr lang="en-US" sz="2400" b="1" dirty="0">
                <a:latin typeface="Candara" panose="020E0502030303020204" pitchFamily="34" charset="0"/>
              </a:rPr>
              <a:t>Design</a:t>
            </a:r>
          </a:p>
        </p:txBody>
      </p:sp>
      <p:sp>
        <p:nvSpPr>
          <p:cNvPr id="11" name="Rounded Rectangle 10">
            <a:extLst>
              <a:ext uri="{FF2B5EF4-FFF2-40B4-BE49-F238E27FC236}">
                <a16:creationId xmlns:a16="http://schemas.microsoft.com/office/drawing/2014/main" id="{25251283-A15F-DD44-8B38-13646FAD9FDD}"/>
              </a:ext>
            </a:extLst>
          </p:cNvPr>
          <p:cNvSpPr>
            <a:spLocks noChangeArrowheads="1"/>
          </p:cNvSpPr>
          <p:nvPr/>
        </p:nvSpPr>
        <p:spPr bwMode="auto">
          <a:xfrm>
            <a:off x="6456040" y="3473011"/>
            <a:ext cx="1656184" cy="1080120"/>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latin typeface="Candara" panose="020E0502030303020204" pitchFamily="34" charset="0"/>
              </a:rPr>
              <a:t>Build</a:t>
            </a:r>
          </a:p>
          <a:p>
            <a:pPr algn="ctr">
              <a:defRPr/>
            </a:pPr>
            <a:r>
              <a:rPr lang="en-US" sz="2400" b="1" dirty="0">
                <a:latin typeface="Candara" panose="020E0502030303020204" pitchFamily="34" charset="0"/>
              </a:rPr>
              <a:t>Test</a:t>
            </a:r>
          </a:p>
        </p:txBody>
      </p:sp>
      <p:sp>
        <p:nvSpPr>
          <p:cNvPr id="12" name="Rounded Rectangle 11">
            <a:extLst>
              <a:ext uri="{FF2B5EF4-FFF2-40B4-BE49-F238E27FC236}">
                <a16:creationId xmlns:a16="http://schemas.microsoft.com/office/drawing/2014/main" id="{9CC4DFCA-6C1E-CB49-80F0-800A6E500329}"/>
              </a:ext>
            </a:extLst>
          </p:cNvPr>
          <p:cNvSpPr>
            <a:spLocks noChangeArrowheads="1"/>
          </p:cNvSpPr>
          <p:nvPr/>
        </p:nvSpPr>
        <p:spPr bwMode="auto">
          <a:xfrm>
            <a:off x="8688288" y="3473011"/>
            <a:ext cx="1656184" cy="1080120"/>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latin typeface="Candara" panose="020E0502030303020204" pitchFamily="34" charset="0"/>
              </a:rPr>
              <a:t>Deliver</a:t>
            </a:r>
          </a:p>
        </p:txBody>
      </p:sp>
      <p:cxnSp>
        <p:nvCxnSpPr>
          <p:cNvPr id="13" name="Straight Arrow Connector 12">
            <a:extLst>
              <a:ext uri="{FF2B5EF4-FFF2-40B4-BE49-F238E27FC236}">
                <a16:creationId xmlns:a16="http://schemas.microsoft.com/office/drawing/2014/main" id="{B560287C-833C-F74F-ADF9-2D60018CBD12}"/>
              </a:ext>
            </a:extLst>
          </p:cNvPr>
          <p:cNvCxnSpPr>
            <a:cxnSpLocks/>
            <a:stCxn id="9" idx="3"/>
            <a:endCxn id="11" idx="1"/>
          </p:cNvCxnSpPr>
          <p:nvPr/>
        </p:nvCxnSpPr>
        <p:spPr>
          <a:xfrm>
            <a:off x="5879976" y="4013071"/>
            <a:ext cx="57606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2BCCD76-CAEE-8343-8FF7-3CAE419B3BDE}"/>
              </a:ext>
            </a:extLst>
          </p:cNvPr>
          <p:cNvCxnSpPr>
            <a:cxnSpLocks/>
            <a:stCxn id="11" idx="3"/>
            <a:endCxn id="12" idx="1"/>
          </p:cNvCxnSpPr>
          <p:nvPr/>
        </p:nvCxnSpPr>
        <p:spPr>
          <a:xfrm>
            <a:off x="8112224" y="4013071"/>
            <a:ext cx="57606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Arc 19">
            <a:extLst>
              <a:ext uri="{FF2B5EF4-FFF2-40B4-BE49-F238E27FC236}">
                <a16:creationId xmlns:a16="http://schemas.microsoft.com/office/drawing/2014/main" id="{7C4449D8-8AE8-EA4C-A232-CA8391B00313}"/>
              </a:ext>
            </a:extLst>
          </p:cNvPr>
          <p:cNvSpPr/>
          <p:nvPr/>
        </p:nvSpPr>
        <p:spPr>
          <a:xfrm>
            <a:off x="4511824" y="2922195"/>
            <a:ext cx="936104" cy="1047656"/>
          </a:xfrm>
          <a:prstGeom prst="arc">
            <a:avLst>
              <a:gd name="adj1" fmla="val 10932647"/>
              <a:gd name="adj2" fmla="val 21298226"/>
            </a:avLst>
          </a:prstGeom>
          <a:noFill/>
          <a:ln w="381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latin typeface="Candara" panose="020E0502030303020204" pitchFamily="34" charset="0"/>
            </a:endParaRPr>
          </a:p>
        </p:txBody>
      </p:sp>
      <p:sp>
        <p:nvSpPr>
          <p:cNvPr id="22" name="TextBox 21">
            <a:extLst>
              <a:ext uri="{FF2B5EF4-FFF2-40B4-BE49-F238E27FC236}">
                <a16:creationId xmlns:a16="http://schemas.microsoft.com/office/drawing/2014/main" id="{EB161867-A0E6-C248-ABFF-A43D8AE1CC7E}"/>
              </a:ext>
            </a:extLst>
          </p:cNvPr>
          <p:cNvSpPr txBox="1"/>
          <p:nvPr/>
        </p:nvSpPr>
        <p:spPr>
          <a:xfrm>
            <a:off x="4279055" y="2547557"/>
            <a:ext cx="1521570" cy="461665"/>
          </a:xfrm>
          <a:prstGeom prst="rect">
            <a:avLst/>
          </a:prstGeom>
          <a:noFill/>
        </p:spPr>
        <p:txBody>
          <a:bodyPr wrap="none" rtlCol="0">
            <a:spAutoFit/>
          </a:bodyPr>
          <a:lstStyle/>
          <a:p>
            <a:pPr algn="ctr"/>
            <a:r>
              <a:rPr lang="en-US" sz="2400" b="1" dirty="0">
                <a:latin typeface="Candara" panose="020E0502030303020204" pitchFamily="34" charset="0"/>
                <a:cs typeface="Calibri" panose="020F0502020204030204" pitchFamily="34" charset="0"/>
              </a:rPr>
              <a:t>Prototype</a:t>
            </a:r>
          </a:p>
        </p:txBody>
      </p:sp>
      <p:sp>
        <p:nvSpPr>
          <p:cNvPr id="23" name="Arc 22">
            <a:extLst>
              <a:ext uri="{FF2B5EF4-FFF2-40B4-BE49-F238E27FC236}">
                <a16:creationId xmlns:a16="http://schemas.microsoft.com/office/drawing/2014/main" id="{5E31662D-57C7-F442-A725-B44D6842EDED}"/>
              </a:ext>
            </a:extLst>
          </p:cNvPr>
          <p:cNvSpPr/>
          <p:nvPr/>
        </p:nvSpPr>
        <p:spPr>
          <a:xfrm>
            <a:off x="6790908" y="2938244"/>
            <a:ext cx="936104" cy="1047656"/>
          </a:xfrm>
          <a:prstGeom prst="arc">
            <a:avLst>
              <a:gd name="adj1" fmla="val 10932647"/>
              <a:gd name="adj2" fmla="val 21298226"/>
            </a:avLst>
          </a:prstGeom>
          <a:noFill/>
          <a:ln w="381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latin typeface="Candara" panose="020E0502030303020204" pitchFamily="34" charset="0"/>
            </a:endParaRPr>
          </a:p>
        </p:txBody>
      </p:sp>
      <p:sp>
        <p:nvSpPr>
          <p:cNvPr id="24" name="TextBox 23">
            <a:extLst>
              <a:ext uri="{FF2B5EF4-FFF2-40B4-BE49-F238E27FC236}">
                <a16:creationId xmlns:a16="http://schemas.microsoft.com/office/drawing/2014/main" id="{76FD4313-D679-9547-A99A-E3AD77069564}"/>
              </a:ext>
            </a:extLst>
          </p:cNvPr>
          <p:cNvSpPr txBox="1"/>
          <p:nvPr/>
        </p:nvSpPr>
        <p:spPr>
          <a:xfrm>
            <a:off x="6739428" y="2538135"/>
            <a:ext cx="1039067" cy="461665"/>
          </a:xfrm>
          <a:prstGeom prst="rect">
            <a:avLst/>
          </a:prstGeom>
          <a:noFill/>
        </p:spPr>
        <p:txBody>
          <a:bodyPr wrap="none" rtlCol="0">
            <a:spAutoFit/>
          </a:bodyPr>
          <a:lstStyle/>
          <a:p>
            <a:pPr algn="ctr"/>
            <a:r>
              <a:rPr lang="en-US" sz="2400" b="1" dirty="0">
                <a:latin typeface="Candara" panose="020E0502030303020204" pitchFamily="34" charset="0"/>
                <a:cs typeface="Calibri" panose="020F0502020204030204" pitchFamily="34" charset="0"/>
              </a:rPr>
              <a:t>Refine</a:t>
            </a:r>
          </a:p>
        </p:txBody>
      </p:sp>
    </p:spTree>
    <p:extLst>
      <p:ext uri="{BB962C8B-B14F-4D97-AF65-F5344CB8AC3E}">
        <p14:creationId xmlns:p14="http://schemas.microsoft.com/office/powerpoint/2010/main" val="4237387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10C-0562-6C41-AEDD-99C0FAC81303}"/>
              </a:ext>
            </a:extLst>
          </p:cNvPr>
          <p:cNvSpPr>
            <a:spLocks noGrp="1"/>
          </p:cNvSpPr>
          <p:nvPr>
            <p:ph type="title"/>
          </p:nvPr>
        </p:nvSpPr>
        <p:spPr/>
        <p:txBody>
          <a:bodyPr>
            <a:normAutofit/>
          </a:bodyPr>
          <a:lstStyle/>
          <a:p>
            <a:r>
              <a:rPr lang="en-US" dirty="0"/>
              <a:t>A Life Cycle of </a:t>
            </a:r>
            <a:r>
              <a:rPr lang="en-US" dirty="0" smtClean="0"/>
              <a:t>Varying-Sized </a:t>
            </a:r>
            <a:r>
              <a:rPr lang="en-US" dirty="0"/>
              <a:t>Increments</a:t>
            </a:r>
          </a:p>
        </p:txBody>
      </p:sp>
      <p:sp>
        <p:nvSpPr>
          <p:cNvPr id="4" name="Slide Number Placeholder 3">
            <a:extLst>
              <a:ext uri="{FF2B5EF4-FFF2-40B4-BE49-F238E27FC236}">
                <a16:creationId xmlns:a16="http://schemas.microsoft.com/office/drawing/2014/main" id="{B716F69D-FD14-7B4F-A6E4-2B2A87857C54}"/>
              </a:ext>
            </a:extLst>
          </p:cNvPr>
          <p:cNvSpPr>
            <a:spLocks noGrp="1"/>
          </p:cNvSpPr>
          <p:nvPr>
            <p:ph type="sldNum" sz="quarter" idx="12"/>
          </p:nvPr>
        </p:nvSpPr>
        <p:spPr/>
        <p:txBody>
          <a:bodyPr/>
          <a:lstStyle/>
          <a:p>
            <a:pPr>
              <a:defRPr/>
            </a:pPr>
            <a:fld id="{E78C9E75-97FD-45D9-8ED3-955348887BB1}" type="slidenum">
              <a:rPr lang="zh-TW" altLang="en-US" smtClean="0"/>
              <a:pPr>
                <a:defRPr/>
              </a:pPr>
              <a:t>24</a:t>
            </a:fld>
            <a:endParaRPr lang="zh-TW" altLang="en-US"/>
          </a:p>
        </p:txBody>
      </p:sp>
      <p:sp>
        <p:nvSpPr>
          <p:cNvPr id="6" name="Footer Placeholder 4">
            <a:extLst>
              <a:ext uri="{FF2B5EF4-FFF2-40B4-BE49-F238E27FC236}">
                <a16:creationId xmlns:a16="http://schemas.microsoft.com/office/drawing/2014/main" id="{AF465C67-23E6-1F4A-AB5B-83F9C4ACD654}"/>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latin typeface="Candara" panose="020E0502030303020204" pitchFamily="34" charset="0"/>
              </a:rPr>
              <a:t>Source: Project Management Institute (2017), Agile Practice Guide, Project Management Institute</a:t>
            </a:r>
          </a:p>
        </p:txBody>
      </p:sp>
      <p:sp>
        <p:nvSpPr>
          <p:cNvPr id="9" name="Rounded Rectangle 8">
            <a:extLst>
              <a:ext uri="{FF2B5EF4-FFF2-40B4-BE49-F238E27FC236}">
                <a16:creationId xmlns:a16="http://schemas.microsoft.com/office/drawing/2014/main" id="{3FAEA39F-66A7-5049-AD68-3E91BAC8DCC2}"/>
              </a:ext>
            </a:extLst>
          </p:cNvPr>
          <p:cNvSpPr>
            <a:spLocks noChangeArrowheads="1"/>
          </p:cNvSpPr>
          <p:nvPr/>
        </p:nvSpPr>
        <p:spPr bwMode="auto">
          <a:xfrm>
            <a:off x="1862258" y="2780928"/>
            <a:ext cx="3153623" cy="2520280"/>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latin typeface="Candara" panose="020E0502030303020204" pitchFamily="34" charset="0"/>
                <a:cs typeface="Calibri" panose="020F0502020204030204" pitchFamily="34" charset="0"/>
              </a:rPr>
              <a:t>Analyze</a:t>
            </a:r>
          </a:p>
          <a:p>
            <a:pPr algn="ctr">
              <a:defRPr/>
            </a:pPr>
            <a:r>
              <a:rPr lang="en-US" sz="2800" b="1" dirty="0">
                <a:latin typeface="Candara" panose="020E0502030303020204" pitchFamily="34" charset="0"/>
                <a:cs typeface="Calibri" panose="020F0502020204030204" pitchFamily="34" charset="0"/>
              </a:rPr>
              <a:t>Design</a:t>
            </a:r>
          </a:p>
          <a:p>
            <a:pPr algn="ctr">
              <a:defRPr/>
            </a:pPr>
            <a:r>
              <a:rPr lang="en-US" sz="2800" b="1" dirty="0">
                <a:latin typeface="Candara" panose="020E0502030303020204" pitchFamily="34" charset="0"/>
                <a:cs typeface="Calibri" panose="020F0502020204030204" pitchFamily="34" charset="0"/>
              </a:rPr>
              <a:t>Build</a:t>
            </a:r>
          </a:p>
          <a:p>
            <a:pPr algn="ctr">
              <a:defRPr/>
            </a:pPr>
            <a:r>
              <a:rPr lang="en-US" sz="2800" b="1" dirty="0">
                <a:latin typeface="Candara" panose="020E0502030303020204" pitchFamily="34" charset="0"/>
                <a:cs typeface="Calibri" panose="020F0502020204030204" pitchFamily="34" charset="0"/>
              </a:rPr>
              <a:t>Test</a:t>
            </a:r>
          </a:p>
          <a:p>
            <a:pPr algn="ctr">
              <a:defRPr/>
            </a:pPr>
            <a:r>
              <a:rPr lang="en-US" sz="2800" b="1" dirty="0">
                <a:latin typeface="Candara" panose="020E0502030303020204" pitchFamily="34" charset="0"/>
                <a:cs typeface="Calibri" panose="020F0502020204030204" pitchFamily="34" charset="0"/>
              </a:rPr>
              <a:t>Deliver</a:t>
            </a:r>
          </a:p>
        </p:txBody>
      </p:sp>
      <p:sp>
        <p:nvSpPr>
          <p:cNvPr id="10" name="Rounded Rectangle 9">
            <a:extLst>
              <a:ext uri="{FF2B5EF4-FFF2-40B4-BE49-F238E27FC236}">
                <a16:creationId xmlns:a16="http://schemas.microsoft.com/office/drawing/2014/main" id="{37CDF35D-BB5A-634F-B31A-071CFD12FFA7}"/>
              </a:ext>
            </a:extLst>
          </p:cNvPr>
          <p:cNvSpPr>
            <a:spLocks noChangeArrowheads="1"/>
          </p:cNvSpPr>
          <p:nvPr/>
        </p:nvSpPr>
        <p:spPr bwMode="auto">
          <a:xfrm>
            <a:off x="5627948" y="2780928"/>
            <a:ext cx="1656184" cy="2520280"/>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latin typeface="Candara" panose="020E0502030303020204" pitchFamily="34" charset="0"/>
                <a:cs typeface="Calibri" panose="020F0502020204030204" pitchFamily="34" charset="0"/>
              </a:rPr>
              <a:t>Analyze</a:t>
            </a:r>
          </a:p>
          <a:p>
            <a:pPr algn="ctr">
              <a:defRPr/>
            </a:pPr>
            <a:r>
              <a:rPr lang="en-US" sz="2800" b="1" dirty="0">
                <a:latin typeface="Candara" panose="020E0502030303020204" pitchFamily="34" charset="0"/>
                <a:cs typeface="Calibri" panose="020F0502020204030204" pitchFamily="34" charset="0"/>
              </a:rPr>
              <a:t>Design</a:t>
            </a:r>
          </a:p>
          <a:p>
            <a:pPr algn="ctr">
              <a:defRPr/>
            </a:pPr>
            <a:r>
              <a:rPr lang="en-US" sz="2800" b="1" dirty="0">
                <a:latin typeface="Candara" panose="020E0502030303020204" pitchFamily="34" charset="0"/>
                <a:cs typeface="Calibri" panose="020F0502020204030204" pitchFamily="34" charset="0"/>
              </a:rPr>
              <a:t>Build</a:t>
            </a:r>
          </a:p>
          <a:p>
            <a:pPr algn="ctr">
              <a:defRPr/>
            </a:pPr>
            <a:r>
              <a:rPr lang="en-US" sz="2800" b="1" dirty="0">
                <a:latin typeface="Candara" panose="020E0502030303020204" pitchFamily="34" charset="0"/>
                <a:cs typeface="Calibri" panose="020F0502020204030204" pitchFamily="34" charset="0"/>
              </a:rPr>
              <a:t>Test</a:t>
            </a:r>
          </a:p>
          <a:p>
            <a:pPr algn="ctr">
              <a:defRPr/>
            </a:pPr>
            <a:r>
              <a:rPr lang="en-US" sz="2800" b="1" dirty="0">
                <a:latin typeface="Candara" panose="020E0502030303020204" pitchFamily="34" charset="0"/>
                <a:cs typeface="Calibri" panose="020F0502020204030204" pitchFamily="34" charset="0"/>
              </a:rPr>
              <a:t>Deliver</a:t>
            </a:r>
          </a:p>
        </p:txBody>
      </p:sp>
      <p:sp>
        <p:nvSpPr>
          <p:cNvPr id="11" name="Rounded Rectangle 10">
            <a:extLst>
              <a:ext uri="{FF2B5EF4-FFF2-40B4-BE49-F238E27FC236}">
                <a16:creationId xmlns:a16="http://schemas.microsoft.com/office/drawing/2014/main" id="{9A1B14DE-685A-3A43-934D-8DB7C5F00C2F}"/>
              </a:ext>
            </a:extLst>
          </p:cNvPr>
          <p:cNvSpPr>
            <a:spLocks noChangeArrowheads="1"/>
          </p:cNvSpPr>
          <p:nvPr/>
        </p:nvSpPr>
        <p:spPr bwMode="auto">
          <a:xfrm>
            <a:off x="7896200" y="2780928"/>
            <a:ext cx="2314600" cy="2520280"/>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latin typeface="Candara" panose="020E0502030303020204" pitchFamily="34" charset="0"/>
                <a:cs typeface="Calibri" panose="020F0502020204030204" pitchFamily="34" charset="0"/>
              </a:rPr>
              <a:t>Analyze</a:t>
            </a:r>
          </a:p>
          <a:p>
            <a:pPr algn="ctr">
              <a:defRPr/>
            </a:pPr>
            <a:r>
              <a:rPr lang="en-US" sz="2800" b="1" dirty="0">
                <a:latin typeface="Candara" panose="020E0502030303020204" pitchFamily="34" charset="0"/>
                <a:cs typeface="Calibri" panose="020F0502020204030204" pitchFamily="34" charset="0"/>
              </a:rPr>
              <a:t>Design</a:t>
            </a:r>
          </a:p>
          <a:p>
            <a:pPr algn="ctr">
              <a:defRPr/>
            </a:pPr>
            <a:r>
              <a:rPr lang="en-US" sz="2800" b="1" dirty="0">
                <a:latin typeface="Candara" panose="020E0502030303020204" pitchFamily="34" charset="0"/>
                <a:cs typeface="Calibri" panose="020F0502020204030204" pitchFamily="34" charset="0"/>
              </a:rPr>
              <a:t>Build</a:t>
            </a:r>
          </a:p>
          <a:p>
            <a:pPr algn="ctr">
              <a:defRPr/>
            </a:pPr>
            <a:r>
              <a:rPr lang="en-US" sz="2800" b="1" dirty="0">
                <a:latin typeface="Candara" panose="020E0502030303020204" pitchFamily="34" charset="0"/>
                <a:cs typeface="Calibri" panose="020F0502020204030204" pitchFamily="34" charset="0"/>
              </a:rPr>
              <a:t>Test</a:t>
            </a:r>
          </a:p>
          <a:p>
            <a:pPr algn="ctr">
              <a:defRPr/>
            </a:pPr>
            <a:r>
              <a:rPr lang="en-US" sz="2800" b="1" dirty="0">
                <a:latin typeface="Candara" panose="020E0502030303020204" pitchFamily="34" charset="0"/>
                <a:cs typeface="Calibri" panose="020F0502020204030204" pitchFamily="34" charset="0"/>
              </a:rPr>
              <a:t>Deliver</a:t>
            </a:r>
          </a:p>
        </p:txBody>
      </p:sp>
      <p:cxnSp>
        <p:nvCxnSpPr>
          <p:cNvPr id="12" name="Straight Arrow Connector 11">
            <a:extLst>
              <a:ext uri="{FF2B5EF4-FFF2-40B4-BE49-F238E27FC236}">
                <a16:creationId xmlns:a16="http://schemas.microsoft.com/office/drawing/2014/main" id="{71F4B625-92D9-A84E-B4AD-C545C0D5C4A7}"/>
              </a:ext>
            </a:extLst>
          </p:cNvPr>
          <p:cNvCxnSpPr>
            <a:cxnSpLocks/>
            <a:stCxn id="9" idx="3"/>
            <a:endCxn id="10" idx="1"/>
          </p:cNvCxnSpPr>
          <p:nvPr/>
        </p:nvCxnSpPr>
        <p:spPr>
          <a:xfrm>
            <a:off x="5015880" y="4041068"/>
            <a:ext cx="61206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4AC59D0-A832-A244-BFA8-17AD64CCFE58}"/>
              </a:ext>
            </a:extLst>
          </p:cNvPr>
          <p:cNvCxnSpPr>
            <a:cxnSpLocks/>
            <a:stCxn id="10" idx="3"/>
            <a:endCxn id="11" idx="1"/>
          </p:cNvCxnSpPr>
          <p:nvPr/>
        </p:nvCxnSpPr>
        <p:spPr>
          <a:xfrm>
            <a:off x="7284132" y="4041068"/>
            <a:ext cx="61206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4014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10C-0562-6C41-AEDD-99C0FAC81303}"/>
              </a:ext>
            </a:extLst>
          </p:cNvPr>
          <p:cNvSpPr>
            <a:spLocks noGrp="1"/>
          </p:cNvSpPr>
          <p:nvPr>
            <p:ph type="title"/>
          </p:nvPr>
        </p:nvSpPr>
        <p:spPr>
          <a:xfrm>
            <a:off x="190123" y="62313"/>
            <a:ext cx="10728356" cy="1143000"/>
          </a:xfrm>
        </p:spPr>
        <p:txBody>
          <a:bodyPr>
            <a:normAutofit fontScale="90000"/>
          </a:bodyPr>
          <a:lstStyle/>
          <a:p>
            <a:r>
              <a:rPr lang="en-US" dirty="0"/>
              <a:t>Iteration-Based and Flow-Based Agile Life Cycles</a:t>
            </a:r>
          </a:p>
        </p:txBody>
      </p:sp>
      <p:sp>
        <p:nvSpPr>
          <p:cNvPr id="4" name="Slide Number Placeholder 3">
            <a:extLst>
              <a:ext uri="{FF2B5EF4-FFF2-40B4-BE49-F238E27FC236}">
                <a16:creationId xmlns:a16="http://schemas.microsoft.com/office/drawing/2014/main" id="{B716F69D-FD14-7B4F-A6E4-2B2A87857C54}"/>
              </a:ext>
            </a:extLst>
          </p:cNvPr>
          <p:cNvSpPr>
            <a:spLocks noGrp="1"/>
          </p:cNvSpPr>
          <p:nvPr>
            <p:ph type="sldNum" sz="quarter" idx="12"/>
          </p:nvPr>
        </p:nvSpPr>
        <p:spPr/>
        <p:txBody>
          <a:bodyPr/>
          <a:lstStyle/>
          <a:p>
            <a:pPr>
              <a:defRPr/>
            </a:pPr>
            <a:fld id="{E78C9E75-97FD-45D9-8ED3-955348887BB1}" type="slidenum">
              <a:rPr lang="zh-TW" altLang="en-US" smtClean="0"/>
              <a:pPr>
                <a:defRPr/>
              </a:pPr>
              <a:t>25</a:t>
            </a:fld>
            <a:endParaRPr lang="zh-TW" altLang="en-US"/>
          </a:p>
        </p:txBody>
      </p:sp>
      <p:sp>
        <p:nvSpPr>
          <p:cNvPr id="8" name="Rounded Rectangle 7">
            <a:extLst>
              <a:ext uri="{FF2B5EF4-FFF2-40B4-BE49-F238E27FC236}">
                <a16:creationId xmlns:a16="http://schemas.microsoft.com/office/drawing/2014/main" id="{5BAF8388-CCB7-5948-AE8A-4BF2308C1253}"/>
              </a:ext>
            </a:extLst>
          </p:cNvPr>
          <p:cNvSpPr>
            <a:spLocks noChangeArrowheads="1"/>
          </p:cNvSpPr>
          <p:nvPr/>
        </p:nvSpPr>
        <p:spPr bwMode="auto">
          <a:xfrm>
            <a:off x="1847529" y="1833890"/>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Requirements</a:t>
            </a:r>
          </a:p>
          <a:p>
            <a:pPr algn="ctr">
              <a:defRPr/>
            </a:pPr>
            <a:r>
              <a:rPr lang="en-US" sz="1400" b="1" dirty="0">
                <a:latin typeface="Candara" panose="020E0502030303020204" pitchFamily="34" charset="0"/>
                <a:cs typeface="Calibri" panose="020F0502020204030204" pitchFamily="34" charset="0"/>
              </a:rPr>
              <a:t>Analysis</a:t>
            </a:r>
          </a:p>
          <a:p>
            <a:pPr algn="ctr">
              <a:defRPr/>
            </a:pPr>
            <a:r>
              <a:rPr lang="en-US" sz="1400" b="1" dirty="0">
                <a:latin typeface="Candara" panose="020E0502030303020204" pitchFamily="34" charset="0"/>
                <a:cs typeface="Calibri" panose="020F0502020204030204" pitchFamily="34" charset="0"/>
              </a:rPr>
              <a:t>Design</a:t>
            </a:r>
          </a:p>
          <a:p>
            <a:pPr algn="ctr">
              <a:defRPr/>
            </a:pPr>
            <a:r>
              <a:rPr lang="en-US" sz="1400" b="1" dirty="0">
                <a:latin typeface="Candara" panose="020E0502030303020204" pitchFamily="34" charset="0"/>
                <a:cs typeface="Calibri" panose="020F0502020204030204" pitchFamily="34" charset="0"/>
              </a:rPr>
              <a:t>Build</a:t>
            </a:r>
          </a:p>
          <a:p>
            <a:pPr algn="ctr">
              <a:defRPr/>
            </a:pPr>
            <a:r>
              <a:rPr lang="en-US" sz="1400" b="1" dirty="0">
                <a:latin typeface="Candara" panose="020E0502030303020204" pitchFamily="34" charset="0"/>
                <a:cs typeface="Calibri" panose="020F0502020204030204" pitchFamily="34" charset="0"/>
              </a:rPr>
              <a:t>Test</a:t>
            </a:r>
          </a:p>
        </p:txBody>
      </p:sp>
      <p:sp>
        <p:nvSpPr>
          <p:cNvPr id="9" name="Rounded Rectangle 8">
            <a:extLst>
              <a:ext uri="{FF2B5EF4-FFF2-40B4-BE49-F238E27FC236}">
                <a16:creationId xmlns:a16="http://schemas.microsoft.com/office/drawing/2014/main" id="{719EA8F8-F823-1645-9D83-BB215145B11B}"/>
              </a:ext>
            </a:extLst>
          </p:cNvPr>
          <p:cNvSpPr>
            <a:spLocks noChangeArrowheads="1"/>
          </p:cNvSpPr>
          <p:nvPr/>
        </p:nvSpPr>
        <p:spPr bwMode="auto">
          <a:xfrm>
            <a:off x="3073691" y="1833890"/>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Requirements</a:t>
            </a:r>
          </a:p>
          <a:p>
            <a:pPr algn="ctr">
              <a:defRPr/>
            </a:pPr>
            <a:r>
              <a:rPr lang="en-US" sz="1400" b="1" dirty="0">
                <a:latin typeface="Candara" panose="020E0502030303020204" pitchFamily="34" charset="0"/>
                <a:cs typeface="Calibri" panose="020F0502020204030204" pitchFamily="34" charset="0"/>
              </a:rPr>
              <a:t>Analysis</a:t>
            </a:r>
          </a:p>
          <a:p>
            <a:pPr algn="ctr">
              <a:defRPr/>
            </a:pPr>
            <a:r>
              <a:rPr lang="en-US" sz="1400" b="1" dirty="0">
                <a:latin typeface="Candara" panose="020E0502030303020204" pitchFamily="34" charset="0"/>
                <a:cs typeface="Calibri" panose="020F0502020204030204" pitchFamily="34" charset="0"/>
              </a:rPr>
              <a:t>Design</a:t>
            </a:r>
          </a:p>
          <a:p>
            <a:pPr algn="ctr">
              <a:defRPr/>
            </a:pPr>
            <a:r>
              <a:rPr lang="en-US" sz="1400" b="1" dirty="0">
                <a:latin typeface="Candara" panose="020E0502030303020204" pitchFamily="34" charset="0"/>
                <a:cs typeface="Calibri" panose="020F0502020204030204" pitchFamily="34" charset="0"/>
              </a:rPr>
              <a:t>Build</a:t>
            </a:r>
          </a:p>
          <a:p>
            <a:pPr algn="ctr">
              <a:defRPr/>
            </a:pPr>
            <a:r>
              <a:rPr lang="en-US" sz="1400" b="1" dirty="0">
                <a:latin typeface="Candara" panose="020E0502030303020204" pitchFamily="34" charset="0"/>
                <a:cs typeface="Calibri" panose="020F0502020204030204" pitchFamily="34" charset="0"/>
              </a:rPr>
              <a:t>Test</a:t>
            </a:r>
          </a:p>
        </p:txBody>
      </p:sp>
      <p:sp>
        <p:nvSpPr>
          <p:cNvPr id="10" name="Rounded Rectangle 9">
            <a:extLst>
              <a:ext uri="{FF2B5EF4-FFF2-40B4-BE49-F238E27FC236}">
                <a16:creationId xmlns:a16="http://schemas.microsoft.com/office/drawing/2014/main" id="{A71743F9-E6D3-5A40-A560-050C28C44135}"/>
              </a:ext>
            </a:extLst>
          </p:cNvPr>
          <p:cNvSpPr>
            <a:spLocks noChangeArrowheads="1"/>
          </p:cNvSpPr>
          <p:nvPr/>
        </p:nvSpPr>
        <p:spPr bwMode="auto">
          <a:xfrm>
            <a:off x="4299853" y="1833890"/>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Requirements</a:t>
            </a:r>
          </a:p>
          <a:p>
            <a:pPr algn="ctr">
              <a:defRPr/>
            </a:pPr>
            <a:r>
              <a:rPr lang="en-US" sz="1400" b="1" dirty="0">
                <a:latin typeface="Candara" panose="020E0502030303020204" pitchFamily="34" charset="0"/>
                <a:cs typeface="Calibri" panose="020F0502020204030204" pitchFamily="34" charset="0"/>
              </a:rPr>
              <a:t>Analysis</a:t>
            </a:r>
          </a:p>
          <a:p>
            <a:pPr algn="ctr">
              <a:defRPr/>
            </a:pPr>
            <a:r>
              <a:rPr lang="en-US" sz="1400" b="1" dirty="0">
                <a:latin typeface="Candara" panose="020E0502030303020204" pitchFamily="34" charset="0"/>
                <a:cs typeface="Calibri" panose="020F0502020204030204" pitchFamily="34" charset="0"/>
              </a:rPr>
              <a:t>Design</a:t>
            </a:r>
          </a:p>
          <a:p>
            <a:pPr algn="ctr">
              <a:defRPr/>
            </a:pPr>
            <a:r>
              <a:rPr lang="en-US" sz="1400" b="1" dirty="0">
                <a:latin typeface="Candara" panose="020E0502030303020204" pitchFamily="34" charset="0"/>
                <a:cs typeface="Calibri" panose="020F0502020204030204" pitchFamily="34" charset="0"/>
              </a:rPr>
              <a:t>Build</a:t>
            </a:r>
          </a:p>
          <a:p>
            <a:pPr algn="ctr">
              <a:defRPr/>
            </a:pPr>
            <a:r>
              <a:rPr lang="en-US" sz="1400" b="1" dirty="0">
                <a:latin typeface="Candara" panose="020E0502030303020204" pitchFamily="34" charset="0"/>
                <a:cs typeface="Calibri" panose="020F0502020204030204" pitchFamily="34" charset="0"/>
              </a:rPr>
              <a:t>Test</a:t>
            </a:r>
          </a:p>
        </p:txBody>
      </p:sp>
      <p:sp>
        <p:nvSpPr>
          <p:cNvPr id="11" name="Rounded Rectangle 10">
            <a:extLst>
              <a:ext uri="{FF2B5EF4-FFF2-40B4-BE49-F238E27FC236}">
                <a16:creationId xmlns:a16="http://schemas.microsoft.com/office/drawing/2014/main" id="{B557C97C-05F3-5C4D-94E2-D15DCAB64146}"/>
              </a:ext>
            </a:extLst>
          </p:cNvPr>
          <p:cNvSpPr>
            <a:spLocks noChangeArrowheads="1"/>
          </p:cNvSpPr>
          <p:nvPr/>
        </p:nvSpPr>
        <p:spPr bwMode="auto">
          <a:xfrm>
            <a:off x="5526015" y="1833890"/>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Requirements</a:t>
            </a:r>
          </a:p>
          <a:p>
            <a:pPr algn="ctr">
              <a:defRPr/>
            </a:pPr>
            <a:r>
              <a:rPr lang="en-US" sz="1400" b="1" dirty="0">
                <a:latin typeface="Candara" panose="020E0502030303020204" pitchFamily="34" charset="0"/>
                <a:cs typeface="Calibri" panose="020F0502020204030204" pitchFamily="34" charset="0"/>
              </a:rPr>
              <a:t>Analysis</a:t>
            </a:r>
          </a:p>
          <a:p>
            <a:pPr algn="ctr">
              <a:defRPr/>
            </a:pPr>
            <a:r>
              <a:rPr lang="en-US" sz="1400" b="1" dirty="0">
                <a:latin typeface="Candara" panose="020E0502030303020204" pitchFamily="34" charset="0"/>
                <a:cs typeface="Calibri" panose="020F0502020204030204" pitchFamily="34" charset="0"/>
              </a:rPr>
              <a:t>Design</a:t>
            </a:r>
          </a:p>
          <a:p>
            <a:pPr algn="ctr">
              <a:defRPr/>
            </a:pPr>
            <a:r>
              <a:rPr lang="en-US" sz="1400" b="1" dirty="0">
                <a:latin typeface="Candara" panose="020E0502030303020204" pitchFamily="34" charset="0"/>
                <a:cs typeface="Calibri" panose="020F0502020204030204" pitchFamily="34" charset="0"/>
              </a:rPr>
              <a:t>Build</a:t>
            </a:r>
          </a:p>
          <a:p>
            <a:pPr algn="ctr">
              <a:defRPr/>
            </a:pPr>
            <a:r>
              <a:rPr lang="en-US" sz="1400" b="1" dirty="0">
                <a:latin typeface="Candara" panose="020E0502030303020204" pitchFamily="34" charset="0"/>
                <a:cs typeface="Calibri" panose="020F0502020204030204" pitchFamily="34" charset="0"/>
              </a:rPr>
              <a:t>Test</a:t>
            </a:r>
          </a:p>
        </p:txBody>
      </p:sp>
      <p:sp>
        <p:nvSpPr>
          <p:cNvPr id="12" name="Rounded Rectangle 11">
            <a:extLst>
              <a:ext uri="{FF2B5EF4-FFF2-40B4-BE49-F238E27FC236}">
                <a16:creationId xmlns:a16="http://schemas.microsoft.com/office/drawing/2014/main" id="{E4F02FAA-4EA4-C145-AD1A-DAA93C6A3F50}"/>
              </a:ext>
            </a:extLst>
          </p:cNvPr>
          <p:cNvSpPr>
            <a:spLocks noChangeArrowheads="1"/>
          </p:cNvSpPr>
          <p:nvPr/>
        </p:nvSpPr>
        <p:spPr bwMode="auto">
          <a:xfrm>
            <a:off x="6752177" y="1833890"/>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Repeat </a:t>
            </a:r>
            <a:br>
              <a:rPr lang="en-US" sz="1400" b="1" dirty="0">
                <a:latin typeface="Candara" panose="020E0502030303020204" pitchFamily="34" charset="0"/>
                <a:cs typeface="Calibri" panose="020F0502020204030204" pitchFamily="34" charset="0"/>
              </a:rPr>
            </a:br>
            <a:r>
              <a:rPr lang="en-US" sz="1400" b="1" dirty="0">
                <a:latin typeface="Candara" panose="020E0502030303020204" pitchFamily="34" charset="0"/>
                <a:cs typeface="Calibri" panose="020F0502020204030204" pitchFamily="34" charset="0"/>
              </a:rPr>
              <a:t>as needed</a:t>
            </a:r>
          </a:p>
          <a:p>
            <a:pPr algn="ctr">
              <a:defRPr/>
            </a:pPr>
            <a:r>
              <a:rPr lang="en-US" sz="1400" b="1" dirty="0">
                <a:latin typeface="Candara" panose="020E0502030303020204" pitchFamily="34" charset="0"/>
                <a:cs typeface="Calibri" panose="020F0502020204030204" pitchFamily="34" charset="0"/>
              </a:rPr>
              <a:t>…</a:t>
            </a:r>
          </a:p>
        </p:txBody>
      </p:sp>
      <p:sp>
        <p:nvSpPr>
          <p:cNvPr id="13" name="Rounded Rectangle 12">
            <a:extLst>
              <a:ext uri="{FF2B5EF4-FFF2-40B4-BE49-F238E27FC236}">
                <a16:creationId xmlns:a16="http://schemas.microsoft.com/office/drawing/2014/main" id="{1A23ADBF-A3D3-E743-BF03-3549DAC8CDBD}"/>
              </a:ext>
            </a:extLst>
          </p:cNvPr>
          <p:cNvSpPr>
            <a:spLocks noChangeArrowheads="1"/>
          </p:cNvSpPr>
          <p:nvPr/>
        </p:nvSpPr>
        <p:spPr bwMode="auto">
          <a:xfrm>
            <a:off x="7978339" y="1833890"/>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Requirements</a:t>
            </a:r>
          </a:p>
          <a:p>
            <a:pPr algn="ctr">
              <a:defRPr/>
            </a:pPr>
            <a:r>
              <a:rPr lang="en-US" sz="1400" b="1" dirty="0">
                <a:latin typeface="Candara" panose="020E0502030303020204" pitchFamily="34" charset="0"/>
                <a:cs typeface="Calibri" panose="020F0502020204030204" pitchFamily="34" charset="0"/>
              </a:rPr>
              <a:t>Analysis</a:t>
            </a:r>
          </a:p>
          <a:p>
            <a:pPr algn="ctr">
              <a:defRPr/>
            </a:pPr>
            <a:r>
              <a:rPr lang="en-US" sz="1400" b="1" dirty="0">
                <a:latin typeface="Candara" panose="020E0502030303020204" pitchFamily="34" charset="0"/>
                <a:cs typeface="Calibri" panose="020F0502020204030204" pitchFamily="34" charset="0"/>
              </a:rPr>
              <a:t>Design</a:t>
            </a:r>
          </a:p>
          <a:p>
            <a:pPr algn="ctr">
              <a:defRPr/>
            </a:pPr>
            <a:r>
              <a:rPr lang="en-US" sz="1400" b="1" dirty="0">
                <a:latin typeface="Candara" panose="020E0502030303020204" pitchFamily="34" charset="0"/>
                <a:cs typeface="Calibri" panose="020F0502020204030204" pitchFamily="34" charset="0"/>
              </a:rPr>
              <a:t>Build</a:t>
            </a:r>
          </a:p>
          <a:p>
            <a:pPr algn="ctr">
              <a:defRPr/>
            </a:pPr>
            <a:r>
              <a:rPr lang="en-US" sz="1400" b="1" dirty="0">
                <a:latin typeface="Candara" panose="020E0502030303020204" pitchFamily="34" charset="0"/>
                <a:cs typeface="Calibri" panose="020F0502020204030204" pitchFamily="34" charset="0"/>
              </a:rPr>
              <a:t>Test</a:t>
            </a:r>
          </a:p>
        </p:txBody>
      </p:sp>
      <p:sp>
        <p:nvSpPr>
          <p:cNvPr id="14" name="Rounded Rectangle 13">
            <a:extLst>
              <a:ext uri="{FF2B5EF4-FFF2-40B4-BE49-F238E27FC236}">
                <a16:creationId xmlns:a16="http://schemas.microsoft.com/office/drawing/2014/main" id="{87AE58B7-90AF-4F46-A56A-7A7D22D40CA0}"/>
              </a:ext>
            </a:extLst>
          </p:cNvPr>
          <p:cNvSpPr>
            <a:spLocks noChangeArrowheads="1"/>
          </p:cNvSpPr>
          <p:nvPr/>
        </p:nvSpPr>
        <p:spPr bwMode="auto">
          <a:xfrm>
            <a:off x="9204503" y="1833890"/>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Requirements</a:t>
            </a:r>
          </a:p>
          <a:p>
            <a:pPr algn="ctr">
              <a:defRPr/>
            </a:pPr>
            <a:r>
              <a:rPr lang="en-US" sz="1400" b="1" dirty="0">
                <a:latin typeface="Candara" panose="020E0502030303020204" pitchFamily="34" charset="0"/>
                <a:cs typeface="Calibri" panose="020F0502020204030204" pitchFamily="34" charset="0"/>
              </a:rPr>
              <a:t>Analysis</a:t>
            </a:r>
          </a:p>
          <a:p>
            <a:pPr algn="ctr">
              <a:defRPr/>
            </a:pPr>
            <a:r>
              <a:rPr lang="en-US" sz="1400" b="1" dirty="0">
                <a:latin typeface="Candara" panose="020E0502030303020204" pitchFamily="34" charset="0"/>
                <a:cs typeface="Calibri" panose="020F0502020204030204" pitchFamily="34" charset="0"/>
              </a:rPr>
              <a:t>Design</a:t>
            </a:r>
          </a:p>
          <a:p>
            <a:pPr algn="ctr">
              <a:defRPr/>
            </a:pPr>
            <a:r>
              <a:rPr lang="en-US" sz="1400" b="1" dirty="0">
                <a:latin typeface="Candara" panose="020E0502030303020204" pitchFamily="34" charset="0"/>
                <a:cs typeface="Calibri" panose="020F0502020204030204" pitchFamily="34" charset="0"/>
              </a:rPr>
              <a:t>Build</a:t>
            </a:r>
          </a:p>
          <a:p>
            <a:pPr algn="ctr">
              <a:defRPr/>
            </a:pPr>
            <a:r>
              <a:rPr lang="en-US" sz="1400" b="1" dirty="0">
                <a:latin typeface="Candara" panose="020E0502030303020204" pitchFamily="34" charset="0"/>
                <a:cs typeface="Calibri" panose="020F0502020204030204" pitchFamily="34" charset="0"/>
              </a:rPr>
              <a:t>Test</a:t>
            </a:r>
          </a:p>
        </p:txBody>
      </p:sp>
      <p:sp>
        <p:nvSpPr>
          <p:cNvPr id="15" name="TextBox 14">
            <a:extLst>
              <a:ext uri="{FF2B5EF4-FFF2-40B4-BE49-F238E27FC236}">
                <a16:creationId xmlns:a16="http://schemas.microsoft.com/office/drawing/2014/main" id="{56510D07-8E1B-4C4B-96CF-94186D56E72B}"/>
              </a:ext>
            </a:extLst>
          </p:cNvPr>
          <p:cNvSpPr txBox="1"/>
          <p:nvPr/>
        </p:nvSpPr>
        <p:spPr>
          <a:xfrm>
            <a:off x="4479860" y="1298246"/>
            <a:ext cx="2954655" cy="461665"/>
          </a:xfrm>
          <a:prstGeom prst="rect">
            <a:avLst/>
          </a:prstGeom>
          <a:noFill/>
        </p:spPr>
        <p:txBody>
          <a:bodyPr wrap="none" rtlCol="0">
            <a:spAutoFit/>
          </a:bodyPr>
          <a:lstStyle/>
          <a:p>
            <a:pPr algn="ctr"/>
            <a:r>
              <a:rPr lang="en-US" sz="2400" b="1" dirty="0">
                <a:latin typeface="Candara" panose="020E0502030303020204" pitchFamily="34" charset="0"/>
                <a:cs typeface="Calibri" panose="020F0502020204030204" pitchFamily="34" charset="0"/>
              </a:rPr>
              <a:t>Iteration-Based Agile</a:t>
            </a:r>
          </a:p>
        </p:txBody>
      </p:sp>
      <p:sp>
        <p:nvSpPr>
          <p:cNvPr id="16" name="Rounded Rectangle 15">
            <a:extLst>
              <a:ext uri="{FF2B5EF4-FFF2-40B4-BE49-F238E27FC236}">
                <a16:creationId xmlns:a16="http://schemas.microsoft.com/office/drawing/2014/main" id="{4885981A-1118-3E43-A2D8-211AE913143F}"/>
              </a:ext>
            </a:extLst>
          </p:cNvPr>
          <p:cNvSpPr>
            <a:spLocks noChangeArrowheads="1"/>
          </p:cNvSpPr>
          <p:nvPr/>
        </p:nvSpPr>
        <p:spPr bwMode="auto">
          <a:xfrm>
            <a:off x="1873165" y="4115353"/>
            <a:ext cx="1455254" cy="2268714"/>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Requirements</a:t>
            </a:r>
          </a:p>
          <a:p>
            <a:pPr algn="ctr">
              <a:defRPr/>
            </a:pPr>
            <a:r>
              <a:rPr lang="en-US" sz="1400" b="1" dirty="0">
                <a:latin typeface="Candara" panose="020E0502030303020204" pitchFamily="34" charset="0"/>
                <a:cs typeface="Calibri" panose="020F0502020204030204" pitchFamily="34" charset="0"/>
              </a:rPr>
              <a:t>Analysis</a:t>
            </a:r>
          </a:p>
          <a:p>
            <a:pPr algn="ctr">
              <a:defRPr/>
            </a:pPr>
            <a:r>
              <a:rPr lang="en-US" sz="1400" b="1" dirty="0">
                <a:latin typeface="Candara" panose="020E0502030303020204" pitchFamily="34" charset="0"/>
                <a:cs typeface="Calibri" panose="020F0502020204030204" pitchFamily="34" charset="0"/>
              </a:rPr>
              <a:t>Design</a:t>
            </a:r>
          </a:p>
          <a:p>
            <a:pPr algn="ctr">
              <a:defRPr/>
            </a:pPr>
            <a:r>
              <a:rPr lang="en-US" sz="1400" b="1" dirty="0">
                <a:latin typeface="Candara" panose="020E0502030303020204" pitchFamily="34" charset="0"/>
                <a:cs typeface="Calibri" panose="020F0502020204030204" pitchFamily="34" charset="0"/>
              </a:rPr>
              <a:t>Build</a:t>
            </a:r>
          </a:p>
          <a:p>
            <a:pPr algn="ctr">
              <a:defRPr/>
            </a:pPr>
            <a:r>
              <a:rPr lang="en-US" sz="1400" b="1" dirty="0">
                <a:latin typeface="Candara" panose="020E0502030303020204" pitchFamily="34" charset="0"/>
                <a:cs typeface="Calibri" panose="020F0502020204030204" pitchFamily="34" charset="0"/>
              </a:rPr>
              <a:t>Test</a:t>
            </a:r>
          </a:p>
          <a:p>
            <a:pPr algn="ctr">
              <a:defRPr/>
            </a:pPr>
            <a:r>
              <a:rPr lang="en-US" sz="1400" dirty="0">
                <a:latin typeface="Candara" panose="020E0502030303020204" pitchFamily="34" charset="0"/>
                <a:cs typeface="Calibri" panose="020F0502020204030204" pitchFamily="34" charset="0"/>
              </a:rPr>
              <a:t>the number of features in the WIP limit</a:t>
            </a:r>
          </a:p>
        </p:txBody>
      </p:sp>
      <p:sp>
        <p:nvSpPr>
          <p:cNvPr id="17" name="Rounded Rectangle 16">
            <a:extLst>
              <a:ext uri="{FF2B5EF4-FFF2-40B4-BE49-F238E27FC236}">
                <a16:creationId xmlns:a16="http://schemas.microsoft.com/office/drawing/2014/main" id="{DE781752-7FB6-DA41-8A09-9FBAA8DE8EFD}"/>
              </a:ext>
            </a:extLst>
          </p:cNvPr>
          <p:cNvSpPr>
            <a:spLocks noChangeArrowheads="1"/>
          </p:cNvSpPr>
          <p:nvPr/>
        </p:nvSpPr>
        <p:spPr bwMode="auto">
          <a:xfrm>
            <a:off x="3328419" y="4115353"/>
            <a:ext cx="1198215" cy="2268714"/>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Requirements</a:t>
            </a:r>
          </a:p>
          <a:p>
            <a:pPr algn="ctr">
              <a:defRPr/>
            </a:pPr>
            <a:r>
              <a:rPr lang="en-US" sz="1400" b="1" dirty="0">
                <a:latin typeface="Candara" panose="020E0502030303020204" pitchFamily="34" charset="0"/>
                <a:cs typeface="Calibri" panose="020F0502020204030204" pitchFamily="34" charset="0"/>
              </a:rPr>
              <a:t>Analysis</a:t>
            </a:r>
          </a:p>
          <a:p>
            <a:pPr algn="ctr">
              <a:defRPr/>
            </a:pPr>
            <a:r>
              <a:rPr lang="en-US" sz="1400" b="1" dirty="0">
                <a:latin typeface="Candara" panose="020E0502030303020204" pitchFamily="34" charset="0"/>
                <a:cs typeface="Calibri" panose="020F0502020204030204" pitchFamily="34" charset="0"/>
              </a:rPr>
              <a:t>Design</a:t>
            </a:r>
          </a:p>
          <a:p>
            <a:pPr algn="ctr">
              <a:defRPr/>
            </a:pPr>
            <a:r>
              <a:rPr lang="en-US" sz="1400" b="1" dirty="0">
                <a:latin typeface="Candara" panose="020E0502030303020204" pitchFamily="34" charset="0"/>
                <a:cs typeface="Calibri" panose="020F0502020204030204" pitchFamily="34" charset="0"/>
              </a:rPr>
              <a:t>Build</a:t>
            </a:r>
          </a:p>
          <a:p>
            <a:pPr algn="ctr">
              <a:defRPr/>
            </a:pPr>
            <a:r>
              <a:rPr lang="en-US" sz="1400" b="1" dirty="0">
                <a:latin typeface="Candara" panose="020E0502030303020204" pitchFamily="34" charset="0"/>
                <a:cs typeface="Calibri" panose="020F0502020204030204" pitchFamily="34" charset="0"/>
              </a:rPr>
              <a:t>Test</a:t>
            </a:r>
          </a:p>
          <a:p>
            <a:pPr algn="ctr">
              <a:defRPr/>
            </a:pPr>
            <a:r>
              <a:rPr lang="en-US" sz="1400" dirty="0">
                <a:latin typeface="Candara" panose="020E0502030303020204" pitchFamily="34" charset="0"/>
                <a:cs typeface="Calibri" panose="020F0502020204030204" pitchFamily="34" charset="0"/>
              </a:rPr>
              <a:t>the number of features in the WIP limit</a:t>
            </a:r>
          </a:p>
        </p:txBody>
      </p:sp>
      <p:sp>
        <p:nvSpPr>
          <p:cNvPr id="18" name="Rounded Rectangle 17">
            <a:extLst>
              <a:ext uri="{FF2B5EF4-FFF2-40B4-BE49-F238E27FC236}">
                <a16:creationId xmlns:a16="http://schemas.microsoft.com/office/drawing/2014/main" id="{47F8613E-294F-D144-9472-81A82FA905D1}"/>
              </a:ext>
            </a:extLst>
          </p:cNvPr>
          <p:cNvSpPr>
            <a:spLocks noChangeArrowheads="1"/>
          </p:cNvSpPr>
          <p:nvPr/>
        </p:nvSpPr>
        <p:spPr bwMode="auto">
          <a:xfrm>
            <a:off x="4526635" y="4115353"/>
            <a:ext cx="1785388" cy="2268714"/>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Requirements</a:t>
            </a:r>
          </a:p>
          <a:p>
            <a:pPr algn="ctr">
              <a:defRPr/>
            </a:pPr>
            <a:r>
              <a:rPr lang="en-US" sz="1400" b="1" dirty="0">
                <a:latin typeface="Candara" panose="020E0502030303020204" pitchFamily="34" charset="0"/>
                <a:cs typeface="Calibri" panose="020F0502020204030204" pitchFamily="34" charset="0"/>
              </a:rPr>
              <a:t>Analysis</a:t>
            </a:r>
          </a:p>
          <a:p>
            <a:pPr algn="ctr">
              <a:defRPr/>
            </a:pPr>
            <a:r>
              <a:rPr lang="en-US" sz="1400" b="1" dirty="0">
                <a:latin typeface="Candara" panose="020E0502030303020204" pitchFamily="34" charset="0"/>
                <a:cs typeface="Calibri" panose="020F0502020204030204" pitchFamily="34" charset="0"/>
              </a:rPr>
              <a:t>Design</a:t>
            </a:r>
          </a:p>
          <a:p>
            <a:pPr algn="ctr">
              <a:defRPr/>
            </a:pPr>
            <a:r>
              <a:rPr lang="en-US" sz="1400" b="1" dirty="0">
                <a:latin typeface="Candara" panose="020E0502030303020204" pitchFamily="34" charset="0"/>
                <a:cs typeface="Calibri" panose="020F0502020204030204" pitchFamily="34" charset="0"/>
              </a:rPr>
              <a:t>Build</a:t>
            </a:r>
          </a:p>
          <a:p>
            <a:pPr algn="ctr">
              <a:defRPr/>
            </a:pPr>
            <a:r>
              <a:rPr lang="en-US" sz="1400" b="1" dirty="0">
                <a:latin typeface="Candara" panose="020E0502030303020204" pitchFamily="34" charset="0"/>
                <a:cs typeface="Calibri" panose="020F0502020204030204" pitchFamily="34" charset="0"/>
              </a:rPr>
              <a:t>Test</a:t>
            </a:r>
          </a:p>
          <a:p>
            <a:pPr algn="ctr">
              <a:defRPr/>
            </a:pPr>
            <a:r>
              <a:rPr lang="en-US" sz="1400" dirty="0">
                <a:latin typeface="Candara" panose="020E0502030303020204" pitchFamily="34" charset="0"/>
                <a:cs typeface="Calibri" panose="020F0502020204030204" pitchFamily="34" charset="0"/>
              </a:rPr>
              <a:t>the number of features in the WIP limit</a:t>
            </a:r>
          </a:p>
        </p:txBody>
      </p:sp>
      <p:sp>
        <p:nvSpPr>
          <p:cNvPr id="20" name="Rounded Rectangle 19">
            <a:extLst>
              <a:ext uri="{FF2B5EF4-FFF2-40B4-BE49-F238E27FC236}">
                <a16:creationId xmlns:a16="http://schemas.microsoft.com/office/drawing/2014/main" id="{4BED75C5-0104-FF4E-AFC1-E9370A9B882B}"/>
              </a:ext>
            </a:extLst>
          </p:cNvPr>
          <p:cNvSpPr>
            <a:spLocks noChangeArrowheads="1"/>
          </p:cNvSpPr>
          <p:nvPr/>
        </p:nvSpPr>
        <p:spPr bwMode="auto">
          <a:xfrm>
            <a:off x="6312025" y="4115353"/>
            <a:ext cx="1075835" cy="2268714"/>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Repeat </a:t>
            </a:r>
            <a:br>
              <a:rPr lang="en-US" sz="1400" b="1" dirty="0">
                <a:latin typeface="Candara" panose="020E0502030303020204" pitchFamily="34" charset="0"/>
                <a:cs typeface="Calibri" panose="020F0502020204030204" pitchFamily="34" charset="0"/>
              </a:rPr>
            </a:br>
            <a:r>
              <a:rPr lang="en-US" sz="1400" b="1" dirty="0">
                <a:latin typeface="Candara" panose="020E0502030303020204" pitchFamily="34" charset="0"/>
                <a:cs typeface="Calibri" panose="020F0502020204030204" pitchFamily="34" charset="0"/>
              </a:rPr>
              <a:t>as needed</a:t>
            </a:r>
          </a:p>
          <a:p>
            <a:pPr algn="ctr">
              <a:defRPr/>
            </a:pPr>
            <a:r>
              <a:rPr lang="en-US" sz="1400" b="1" dirty="0">
                <a:latin typeface="Candara" panose="020E0502030303020204" pitchFamily="34" charset="0"/>
                <a:cs typeface="Calibri" panose="020F0502020204030204" pitchFamily="34" charset="0"/>
              </a:rPr>
              <a:t>…</a:t>
            </a:r>
          </a:p>
        </p:txBody>
      </p:sp>
      <p:sp>
        <p:nvSpPr>
          <p:cNvPr id="21" name="Rounded Rectangle 20">
            <a:extLst>
              <a:ext uri="{FF2B5EF4-FFF2-40B4-BE49-F238E27FC236}">
                <a16:creationId xmlns:a16="http://schemas.microsoft.com/office/drawing/2014/main" id="{7E32A7ED-5481-F44E-9B70-21044D3E9B9E}"/>
              </a:ext>
            </a:extLst>
          </p:cNvPr>
          <p:cNvSpPr>
            <a:spLocks noChangeArrowheads="1"/>
          </p:cNvSpPr>
          <p:nvPr/>
        </p:nvSpPr>
        <p:spPr bwMode="auto">
          <a:xfrm>
            <a:off x="7387622" y="4115353"/>
            <a:ext cx="1228659" cy="2268714"/>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Requirements</a:t>
            </a:r>
          </a:p>
          <a:p>
            <a:pPr algn="ctr">
              <a:defRPr/>
            </a:pPr>
            <a:r>
              <a:rPr lang="en-US" sz="1400" b="1" dirty="0">
                <a:latin typeface="Candara" panose="020E0502030303020204" pitchFamily="34" charset="0"/>
                <a:cs typeface="Calibri" panose="020F0502020204030204" pitchFamily="34" charset="0"/>
              </a:rPr>
              <a:t>Analysis</a:t>
            </a:r>
          </a:p>
          <a:p>
            <a:pPr algn="ctr">
              <a:defRPr/>
            </a:pPr>
            <a:r>
              <a:rPr lang="en-US" sz="1400" b="1" dirty="0">
                <a:latin typeface="Candara" panose="020E0502030303020204" pitchFamily="34" charset="0"/>
                <a:cs typeface="Calibri" panose="020F0502020204030204" pitchFamily="34" charset="0"/>
              </a:rPr>
              <a:t>Design</a:t>
            </a:r>
          </a:p>
          <a:p>
            <a:pPr algn="ctr">
              <a:defRPr/>
            </a:pPr>
            <a:r>
              <a:rPr lang="en-US" sz="1400" b="1" dirty="0">
                <a:latin typeface="Candara" panose="020E0502030303020204" pitchFamily="34" charset="0"/>
                <a:cs typeface="Calibri" panose="020F0502020204030204" pitchFamily="34" charset="0"/>
              </a:rPr>
              <a:t>Build</a:t>
            </a:r>
          </a:p>
          <a:p>
            <a:pPr algn="ctr">
              <a:defRPr/>
            </a:pPr>
            <a:r>
              <a:rPr lang="en-US" sz="1400" b="1" dirty="0">
                <a:latin typeface="Candara" panose="020E0502030303020204" pitchFamily="34" charset="0"/>
                <a:cs typeface="Calibri" panose="020F0502020204030204" pitchFamily="34" charset="0"/>
              </a:rPr>
              <a:t>Test</a:t>
            </a:r>
          </a:p>
          <a:p>
            <a:pPr algn="ctr">
              <a:defRPr/>
            </a:pPr>
            <a:r>
              <a:rPr lang="en-US" sz="1400" dirty="0">
                <a:latin typeface="Candara" panose="020E0502030303020204" pitchFamily="34" charset="0"/>
                <a:cs typeface="Calibri" panose="020F0502020204030204" pitchFamily="34" charset="0"/>
              </a:rPr>
              <a:t>the number of features in the WIP limit</a:t>
            </a:r>
          </a:p>
        </p:txBody>
      </p:sp>
      <p:sp>
        <p:nvSpPr>
          <p:cNvPr id="22" name="Rounded Rectangle 21">
            <a:extLst>
              <a:ext uri="{FF2B5EF4-FFF2-40B4-BE49-F238E27FC236}">
                <a16:creationId xmlns:a16="http://schemas.microsoft.com/office/drawing/2014/main" id="{87AF3BA4-05F2-6946-AAD6-61571838B3AB}"/>
              </a:ext>
            </a:extLst>
          </p:cNvPr>
          <p:cNvSpPr>
            <a:spLocks noChangeArrowheads="1"/>
          </p:cNvSpPr>
          <p:nvPr/>
        </p:nvSpPr>
        <p:spPr bwMode="auto">
          <a:xfrm>
            <a:off x="8616281" y="4115353"/>
            <a:ext cx="1833710" cy="2268714"/>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Requirements</a:t>
            </a:r>
          </a:p>
          <a:p>
            <a:pPr algn="ctr">
              <a:defRPr/>
            </a:pPr>
            <a:r>
              <a:rPr lang="en-US" sz="1400" b="1" dirty="0">
                <a:latin typeface="Candara" panose="020E0502030303020204" pitchFamily="34" charset="0"/>
                <a:cs typeface="Calibri" panose="020F0502020204030204" pitchFamily="34" charset="0"/>
              </a:rPr>
              <a:t>Analysis</a:t>
            </a:r>
          </a:p>
          <a:p>
            <a:pPr algn="ctr">
              <a:defRPr/>
            </a:pPr>
            <a:r>
              <a:rPr lang="en-US" sz="1400" b="1" dirty="0">
                <a:latin typeface="Candara" panose="020E0502030303020204" pitchFamily="34" charset="0"/>
                <a:cs typeface="Calibri" panose="020F0502020204030204" pitchFamily="34" charset="0"/>
              </a:rPr>
              <a:t>Design</a:t>
            </a:r>
          </a:p>
          <a:p>
            <a:pPr algn="ctr">
              <a:defRPr/>
            </a:pPr>
            <a:r>
              <a:rPr lang="en-US" sz="1400" b="1" dirty="0">
                <a:latin typeface="Candara" panose="020E0502030303020204" pitchFamily="34" charset="0"/>
                <a:cs typeface="Calibri" panose="020F0502020204030204" pitchFamily="34" charset="0"/>
              </a:rPr>
              <a:t>Build</a:t>
            </a:r>
          </a:p>
          <a:p>
            <a:pPr algn="ctr">
              <a:defRPr/>
            </a:pPr>
            <a:r>
              <a:rPr lang="en-US" sz="1400" b="1" dirty="0">
                <a:latin typeface="Candara" panose="020E0502030303020204" pitchFamily="34" charset="0"/>
                <a:cs typeface="Calibri" panose="020F0502020204030204" pitchFamily="34" charset="0"/>
              </a:rPr>
              <a:t>Test</a:t>
            </a:r>
          </a:p>
          <a:p>
            <a:pPr algn="ctr">
              <a:defRPr/>
            </a:pPr>
            <a:r>
              <a:rPr lang="en-US" sz="1400" dirty="0">
                <a:latin typeface="Candara" panose="020E0502030303020204" pitchFamily="34" charset="0"/>
                <a:cs typeface="Calibri" panose="020F0502020204030204" pitchFamily="34" charset="0"/>
              </a:rPr>
              <a:t>the number of features in the WIP limit</a:t>
            </a:r>
          </a:p>
        </p:txBody>
      </p:sp>
      <p:sp>
        <p:nvSpPr>
          <p:cNvPr id="23" name="TextBox 22">
            <a:extLst>
              <a:ext uri="{FF2B5EF4-FFF2-40B4-BE49-F238E27FC236}">
                <a16:creationId xmlns:a16="http://schemas.microsoft.com/office/drawing/2014/main" id="{7B0E318F-70D0-BF42-8E43-8845D81F8F49}"/>
              </a:ext>
            </a:extLst>
          </p:cNvPr>
          <p:cNvSpPr txBox="1"/>
          <p:nvPr/>
        </p:nvSpPr>
        <p:spPr>
          <a:xfrm>
            <a:off x="4735538" y="3626701"/>
            <a:ext cx="2443298" cy="461665"/>
          </a:xfrm>
          <a:prstGeom prst="rect">
            <a:avLst/>
          </a:prstGeom>
          <a:noFill/>
        </p:spPr>
        <p:txBody>
          <a:bodyPr wrap="none" rtlCol="0">
            <a:spAutoFit/>
          </a:bodyPr>
          <a:lstStyle/>
          <a:p>
            <a:pPr algn="ctr"/>
            <a:r>
              <a:rPr lang="en-US" sz="2400" b="1" dirty="0">
                <a:solidFill>
                  <a:schemeClr val="accent2">
                    <a:lumMod val="75000"/>
                  </a:schemeClr>
                </a:solidFill>
                <a:latin typeface="Candara" panose="020E0502030303020204" pitchFamily="34" charset="0"/>
                <a:cs typeface="Calibri" panose="020F0502020204030204" pitchFamily="34" charset="0"/>
              </a:rPr>
              <a:t>Flow-Based Agile</a:t>
            </a:r>
          </a:p>
        </p:txBody>
      </p:sp>
    </p:spTree>
    <p:extLst>
      <p:ext uri="{BB962C8B-B14F-4D97-AF65-F5344CB8AC3E}">
        <p14:creationId xmlns:p14="http://schemas.microsoft.com/office/powerpoint/2010/main" val="1605002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C0CE1A-0F43-D642-83BB-37DC2E74A642}"/>
              </a:ext>
            </a:extLst>
          </p:cNvPr>
          <p:cNvSpPr>
            <a:spLocks noGrp="1"/>
          </p:cNvSpPr>
          <p:nvPr>
            <p:ph type="sldNum" sz="quarter" idx="12"/>
          </p:nvPr>
        </p:nvSpPr>
        <p:spPr/>
        <p:txBody>
          <a:bodyPr/>
          <a:lstStyle/>
          <a:p>
            <a:pPr>
              <a:defRPr/>
            </a:pPr>
            <a:fld id="{E78C9E75-97FD-45D9-8ED3-955348887BB1}" type="slidenum">
              <a:rPr lang="zh-TW" altLang="en-US" smtClean="0"/>
              <a:pPr>
                <a:defRPr/>
              </a:pPr>
              <a:t>26</a:t>
            </a:fld>
            <a:endParaRPr lang="zh-TW" altLang="en-US"/>
          </a:p>
        </p:txBody>
      </p:sp>
      <p:sp>
        <p:nvSpPr>
          <p:cNvPr id="6" name="Title 1">
            <a:extLst>
              <a:ext uri="{FF2B5EF4-FFF2-40B4-BE49-F238E27FC236}">
                <a16:creationId xmlns:a16="http://schemas.microsoft.com/office/drawing/2014/main" id="{0CFA4C37-6E89-4349-BAC6-EBAD3F680900}"/>
              </a:ext>
            </a:extLst>
          </p:cNvPr>
          <p:cNvSpPr>
            <a:spLocks noGrp="1"/>
          </p:cNvSpPr>
          <p:nvPr>
            <p:ph type="title"/>
          </p:nvPr>
        </p:nvSpPr>
        <p:spPr>
          <a:xfrm>
            <a:off x="325925" y="116633"/>
            <a:ext cx="9895219" cy="949995"/>
          </a:xfrm>
        </p:spPr>
        <p:txBody>
          <a:bodyPr>
            <a:normAutofit fontScale="90000"/>
          </a:bodyPr>
          <a:lstStyle/>
          <a:p>
            <a:r>
              <a:rPr lang="en-US" sz="7200" dirty="0"/>
              <a:t>DevOps</a:t>
            </a:r>
          </a:p>
        </p:txBody>
      </p:sp>
      <p:sp>
        <p:nvSpPr>
          <p:cNvPr id="8" name="Oval 7">
            <a:extLst>
              <a:ext uri="{FF2B5EF4-FFF2-40B4-BE49-F238E27FC236}">
                <a16:creationId xmlns:a16="http://schemas.microsoft.com/office/drawing/2014/main" id="{EAC9AA54-51E5-AD4E-966B-1EF8666F210A}"/>
              </a:ext>
            </a:extLst>
          </p:cNvPr>
          <p:cNvSpPr/>
          <p:nvPr/>
        </p:nvSpPr>
        <p:spPr>
          <a:xfrm>
            <a:off x="4724400" y="1286299"/>
            <a:ext cx="2743200" cy="2743200"/>
          </a:xfrm>
          <a:prstGeom prst="ellipse">
            <a:avLst/>
          </a:prstGeom>
          <a:solidFill>
            <a:srgbClr val="FFC000">
              <a:alpha val="50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endParaRPr lang="en-US" sz="2800" b="1" dirty="0">
              <a:solidFill>
                <a:schemeClr val="tx1"/>
              </a:solidFill>
              <a:latin typeface="Candara" panose="020E0502030303020204" pitchFamily="34" charset="0"/>
            </a:endParaRPr>
          </a:p>
        </p:txBody>
      </p:sp>
      <p:sp>
        <p:nvSpPr>
          <p:cNvPr id="9" name="Oval 8">
            <a:extLst>
              <a:ext uri="{FF2B5EF4-FFF2-40B4-BE49-F238E27FC236}">
                <a16:creationId xmlns:a16="http://schemas.microsoft.com/office/drawing/2014/main" id="{B030FA86-3515-0248-9496-195D06C78561}"/>
              </a:ext>
            </a:extLst>
          </p:cNvPr>
          <p:cNvSpPr/>
          <p:nvPr/>
        </p:nvSpPr>
        <p:spPr>
          <a:xfrm>
            <a:off x="3712840" y="2818043"/>
            <a:ext cx="2743200" cy="2743200"/>
          </a:xfrm>
          <a:prstGeom prst="ellipse">
            <a:avLst/>
          </a:prstGeom>
          <a:solidFill>
            <a:srgbClr val="76D6FF">
              <a:alpha val="50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endParaRPr lang="en-US" sz="2800" b="1" dirty="0">
              <a:solidFill>
                <a:schemeClr val="tx1"/>
              </a:solidFill>
              <a:latin typeface="Candara" panose="020E0502030303020204" pitchFamily="34" charset="0"/>
            </a:endParaRPr>
          </a:p>
        </p:txBody>
      </p:sp>
      <p:sp>
        <p:nvSpPr>
          <p:cNvPr id="10" name="Oval 9">
            <a:extLst>
              <a:ext uri="{FF2B5EF4-FFF2-40B4-BE49-F238E27FC236}">
                <a16:creationId xmlns:a16="http://schemas.microsoft.com/office/drawing/2014/main" id="{6547D04E-DA28-424A-A2CF-D47188C52526}"/>
              </a:ext>
            </a:extLst>
          </p:cNvPr>
          <p:cNvSpPr/>
          <p:nvPr/>
        </p:nvSpPr>
        <p:spPr>
          <a:xfrm>
            <a:off x="5735960" y="2818043"/>
            <a:ext cx="2743200" cy="2743200"/>
          </a:xfrm>
          <a:prstGeom prst="ellipse">
            <a:avLst/>
          </a:prstGeom>
          <a:solidFill>
            <a:srgbClr val="92D050">
              <a:alpha val="50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endParaRPr lang="en-US" sz="2800" b="1" dirty="0">
              <a:solidFill>
                <a:schemeClr val="tx1"/>
              </a:solidFill>
              <a:latin typeface="Candara" panose="020E0502030303020204" pitchFamily="34" charset="0"/>
            </a:endParaRPr>
          </a:p>
        </p:txBody>
      </p:sp>
      <p:sp>
        <p:nvSpPr>
          <p:cNvPr id="11" name="TextBox 10">
            <a:extLst>
              <a:ext uri="{FF2B5EF4-FFF2-40B4-BE49-F238E27FC236}">
                <a16:creationId xmlns:a16="http://schemas.microsoft.com/office/drawing/2014/main" id="{07984A84-C903-C249-94A8-AD560309D158}"/>
              </a:ext>
            </a:extLst>
          </p:cNvPr>
          <p:cNvSpPr txBox="1"/>
          <p:nvPr/>
        </p:nvSpPr>
        <p:spPr>
          <a:xfrm>
            <a:off x="4982504" y="2096148"/>
            <a:ext cx="2263761" cy="523220"/>
          </a:xfrm>
          <a:prstGeom prst="rect">
            <a:avLst/>
          </a:prstGeom>
          <a:noFill/>
        </p:spPr>
        <p:txBody>
          <a:bodyPr wrap="none" rtlCol="0">
            <a:spAutoFit/>
          </a:bodyPr>
          <a:lstStyle/>
          <a:p>
            <a:pPr algn="ctr"/>
            <a:r>
              <a:rPr lang="en-US" sz="2800" b="1" dirty="0">
                <a:latin typeface="Candara" panose="020E0502030303020204" pitchFamily="34" charset="0"/>
                <a:cs typeface="Calibri" panose="020F0502020204030204" pitchFamily="34" charset="0"/>
              </a:rPr>
              <a:t>Development</a:t>
            </a:r>
          </a:p>
        </p:txBody>
      </p:sp>
      <p:sp>
        <p:nvSpPr>
          <p:cNvPr id="12" name="TextBox 11">
            <a:extLst>
              <a:ext uri="{FF2B5EF4-FFF2-40B4-BE49-F238E27FC236}">
                <a16:creationId xmlns:a16="http://schemas.microsoft.com/office/drawing/2014/main" id="{0C51856D-5720-1349-B4FC-EAD6DBB77F1E}"/>
              </a:ext>
            </a:extLst>
          </p:cNvPr>
          <p:cNvSpPr txBox="1"/>
          <p:nvPr/>
        </p:nvSpPr>
        <p:spPr>
          <a:xfrm>
            <a:off x="3689761" y="4081544"/>
            <a:ext cx="2079416" cy="523220"/>
          </a:xfrm>
          <a:prstGeom prst="rect">
            <a:avLst/>
          </a:prstGeom>
          <a:noFill/>
        </p:spPr>
        <p:txBody>
          <a:bodyPr wrap="none" rtlCol="0">
            <a:spAutoFit/>
          </a:bodyPr>
          <a:lstStyle/>
          <a:p>
            <a:pPr algn="ctr"/>
            <a:r>
              <a:rPr lang="en-US" sz="2800" b="1" dirty="0">
                <a:latin typeface="Candara" panose="020E0502030303020204" pitchFamily="34" charset="0"/>
                <a:cs typeface="Calibri" panose="020F0502020204030204" pitchFamily="34" charset="0"/>
              </a:rPr>
              <a:t>Deployment</a:t>
            </a:r>
          </a:p>
        </p:txBody>
      </p:sp>
      <p:sp>
        <p:nvSpPr>
          <p:cNvPr id="13" name="TextBox 12">
            <a:extLst>
              <a:ext uri="{FF2B5EF4-FFF2-40B4-BE49-F238E27FC236}">
                <a16:creationId xmlns:a16="http://schemas.microsoft.com/office/drawing/2014/main" id="{DADBF2AC-A85D-6343-9983-AD139B2D1234}"/>
              </a:ext>
            </a:extLst>
          </p:cNvPr>
          <p:cNvSpPr txBox="1"/>
          <p:nvPr/>
        </p:nvSpPr>
        <p:spPr>
          <a:xfrm>
            <a:off x="6778078" y="4084270"/>
            <a:ext cx="1435008" cy="523220"/>
          </a:xfrm>
          <a:prstGeom prst="rect">
            <a:avLst/>
          </a:prstGeom>
          <a:noFill/>
        </p:spPr>
        <p:txBody>
          <a:bodyPr wrap="none" rtlCol="0">
            <a:spAutoFit/>
          </a:bodyPr>
          <a:lstStyle/>
          <a:p>
            <a:pPr algn="ctr"/>
            <a:r>
              <a:rPr lang="en-US" sz="2800" b="1" dirty="0">
                <a:latin typeface="Candara" panose="020E0502030303020204" pitchFamily="34" charset="0"/>
                <a:cs typeface="Calibri" panose="020F0502020204030204" pitchFamily="34" charset="0"/>
              </a:rPr>
              <a:t>Support</a:t>
            </a:r>
          </a:p>
        </p:txBody>
      </p:sp>
      <p:sp>
        <p:nvSpPr>
          <p:cNvPr id="14" name="TextBox 13">
            <a:extLst>
              <a:ext uri="{FF2B5EF4-FFF2-40B4-BE49-F238E27FC236}">
                <a16:creationId xmlns:a16="http://schemas.microsoft.com/office/drawing/2014/main" id="{9E442FF4-2879-4B4F-B7CD-2E0B19EBD55B}"/>
              </a:ext>
            </a:extLst>
          </p:cNvPr>
          <p:cNvSpPr txBox="1"/>
          <p:nvPr/>
        </p:nvSpPr>
        <p:spPr>
          <a:xfrm>
            <a:off x="3121469" y="5717453"/>
            <a:ext cx="5949064" cy="707886"/>
          </a:xfrm>
          <a:prstGeom prst="rect">
            <a:avLst/>
          </a:prstGeom>
          <a:noFill/>
        </p:spPr>
        <p:txBody>
          <a:bodyPr wrap="none" rtlCol="0">
            <a:spAutoFit/>
          </a:bodyPr>
          <a:lstStyle/>
          <a:p>
            <a:pPr algn="ctr"/>
            <a:r>
              <a:rPr lang="en-US" sz="4000" b="1" dirty="0">
                <a:solidFill>
                  <a:schemeClr val="accent1"/>
                </a:solidFill>
                <a:latin typeface="Candara" panose="020E0502030303020204" pitchFamily="34" charset="0"/>
                <a:cs typeface="Calibri" panose="020F0502020204030204" pitchFamily="34" charset="0"/>
              </a:rPr>
              <a:t>Multi-skilled DevOps team</a:t>
            </a:r>
          </a:p>
        </p:txBody>
      </p:sp>
    </p:spTree>
    <p:extLst>
      <p:ext uri="{BB962C8B-B14F-4D97-AF65-F5344CB8AC3E}">
        <p14:creationId xmlns:p14="http://schemas.microsoft.com/office/powerpoint/2010/main" val="1029195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C0CE1A-0F43-D642-83BB-37DC2E74A642}"/>
              </a:ext>
            </a:extLst>
          </p:cNvPr>
          <p:cNvSpPr>
            <a:spLocks noGrp="1"/>
          </p:cNvSpPr>
          <p:nvPr>
            <p:ph type="sldNum" sz="quarter" idx="12"/>
          </p:nvPr>
        </p:nvSpPr>
        <p:spPr/>
        <p:txBody>
          <a:bodyPr/>
          <a:lstStyle/>
          <a:p>
            <a:pPr>
              <a:defRPr/>
            </a:pPr>
            <a:fld id="{E78C9E75-97FD-45D9-8ED3-955348887BB1}" type="slidenum">
              <a:rPr lang="zh-TW" altLang="en-US" smtClean="0"/>
              <a:pPr>
                <a:defRPr/>
              </a:pPr>
              <a:t>27</a:t>
            </a:fld>
            <a:endParaRPr lang="zh-TW" altLang="en-US"/>
          </a:p>
        </p:txBody>
      </p:sp>
      <p:sp>
        <p:nvSpPr>
          <p:cNvPr id="6" name="Title 1">
            <a:extLst>
              <a:ext uri="{FF2B5EF4-FFF2-40B4-BE49-F238E27FC236}">
                <a16:creationId xmlns:a16="http://schemas.microsoft.com/office/drawing/2014/main" id="{0CFA4C37-6E89-4349-BAC6-EBAD3F680900}"/>
              </a:ext>
            </a:extLst>
          </p:cNvPr>
          <p:cNvSpPr>
            <a:spLocks noGrp="1"/>
          </p:cNvSpPr>
          <p:nvPr>
            <p:ph type="title"/>
          </p:nvPr>
        </p:nvSpPr>
        <p:spPr>
          <a:xfrm>
            <a:off x="280657" y="116633"/>
            <a:ext cx="9940487" cy="967810"/>
          </a:xfrm>
        </p:spPr>
        <p:txBody>
          <a:bodyPr/>
          <a:lstStyle/>
          <a:p>
            <a:r>
              <a:rPr lang="en-US" dirty="0"/>
              <a:t>Code management and DevOps</a:t>
            </a:r>
          </a:p>
        </p:txBody>
      </p:sp>
      <p:sp>
        <p:nvSpPr>
          <p:cNvPr id="8" name="Rounded Rectangle 7">
            <a:extLst>
              <a:ext uri="{FF2B5EF4-FFF2-40B4-BE49-F238E27FC236}">
                <a16:creationId xmlns:a16="http://schemas.microsoft.com/office/drawing/2014/main" id="{820C5958-35A4-4149-B1A7-D5CF3530283B}"/>
              </a:ext>
            </a:extLst>
          </p:cNvPr>
          <p:cNvSpPr>
            <a:spLocks noChangeArrowheads="1"/>
          </p:cNvSpPr>
          <p:nvPr/>
        </p:nvSpPr>
        <p:spPr bwMode="auto">
          <a:xfrm>
            <a:off x="2510488" y="1484784"/>
            <a:ext cx="6999664" cy="950146"/>
          </a:xfrm>
          <a:prstGeom prst="roundRect">
            <a:avLst>
              <a:gd name="adj" fmla="val 9613"/>
            </a:avLst>
          </a:prstGeom>
          <a:solidFill>
            <a:schemeClr val="accent6">
              <a:lumMod val="20000"/>
              <a:lumOff val="80000"/>
              <a:alpha val="50196"/>
            </a:schemeClr>
          </a:solidFill>
          <a:ln w="28575">
            <a:solidFill>
              <a:schemeClr val="accent1">
                <a:lumMod val="75000"/>
              </a:schemeClr>
            </a:solidFill>
            <a:round/>
            <a:headEnd/>
            <a:tailEnd/>
          </a:ln>
          <a:effectLst/>
        </p:spPr>
        <p:txBody>
          <a:bodyPr wrap="none" lIns="0" tIns="0" rIns="0" bIns="0" anchor="ctr"/>
          <a:lstStyle/>
          <a:p>
            <a:pPr algn="ctr">
              <a:defRPr/>
            </a:pPr>
            <a:endParaRPr lang="en-US" sz="2800" b="1" dirty="0">
              <a:solidFill>
                <a:srgbClr val="FF0000"/>
              </a:solidFill>
              <a:latin typeface="Calibri" panose="020F0502020204030204" pitchFamily="34" charset="0"/>
              <a:cs typeface="Calibri" panose="020F0502020204030204" pitchFamily="34" charset="0"/>
            </a:endParaRPr>
          </a:p>
        </p:txBody>
      </p:sp>
      <p:sp>
        <p:nvSpPr>
          <p:cNvPr id="10" name="Rounded Rectangle 9">
            <a:extLst>
              <a:ext uri="{FF2B5EF4-FFF2-40B4-BE49-F238E27FC236}">
                <a16:creationId xmlns:a16="http://schemas.microsoft.com/office/drawing/2014/main" id="{1350CDFE-3FBD-AB4F-AA15-C83899A94DBD}"/>
              </a:ext>
            </a:extLst>
          </p:cNvPr>
          <p:cNvSpPr>
            <a:spLocks noChangeArrowheads="1"/>
          </p:cNvSpPr>
          <p:nvPr/>
        </p:nvSpPr>
        <p:spPr bwMode="auto">
          <a:xfrm>
            <a:off x="2495600" y="2965681"/>
            <a:ext cx="6999664" cy="1975487"/>
          </a:xfrm>
          <a:prstGeom prst="roundRect">
            <a:avLst>
              <a:gd name="adj" fmla="val 9613"/>
            </a:avLst>
          </a:prstGeom>
          <a:solidFill>
            <a:schemeClr val="accent1">
              <a:lumMod val="20000"/>
              <a:lumOff val="80000"/>
              <a:alpha val="50196"/>
            </a:schemeClr>
          </a:solidFill>
          <a:ln w="28575">
            <a:solidFill>
              <a:schemeClr val="accent1">
                <a:lumMod val="75000"/>
              </a:schemeClr>
            </a:solidFill>
            <a:round/>
            <a:headEnd/>
            <a:tailEnd/>
          </a:ln>
          <a:effectLst/>
        </p:spPr>
        <p:txBody>
          <a:bodyPr wrap="none" lIns="0" tIns="0" rIns="0" bIns="0" anchor="ctr"/>
          <a:lstStyle/>
          <a:p>
            <a:pPr algn="ctr">
              <a:defRPr/>
            </a:pPr>
            <a:endParaRPr lang="en-US" sz="2800" b="1" dirty="0">
              <a:solidFill>
                <a:srgbClr val="FF0000"/>
              </a:solidFill>
              <a:latin typeface="Calibri" panose="020F0502020204030204" pitchFamily="34" charset="0"/>
              <a:cs typeface="Calibri" panose="020F0502020204030204" pitchFamily="34" charset="0"/>
            </a:endParaRPr>
          </a:p>
        </p:txBody>
      </p:sp>
      <p:sp>
        <p:nvSpPr>
          <p:cNvPr id="11" name="Rounded Rectangle 10">
            <a:extLst>
              <a:ext uri="{FF2B5EF4-FFF2-40B4-BE49-F238E27FC236}">
                <a16:creationId xmlns:a16="http://schemas.microsoft.com/office/drawing/2014/main" id="{8D34F5D5-8CF5-0045-9CE9-48A87540DDF9}"/>
              </a:ext>
            </a:extLst>
          </p:cNvPr>
          <p:cNvSpPr>
            <a:spLocks noChangeArrowheads="1"/>
          </p:cNvSpPr>
          <p:nvPr/>
        </p:nvSpPr>
        <p:spPr bwMode="auto">
          <a:xfrm>
            <a:off x="2495600" y="5524101"/>
            <a:ext cx="6999664" cy="995763"/>
          </a:xfrm>
          <a:prstGeom prst="roundRect">
            <a:avLst>
              <a:gd name="adj" fmla="val 9613"/>
            </a:avLst>
          </a:prstGeom>
          <a:solidFill>
            <a:schemeClr val="accent3">
              <a:lumMod val="20000"/>
              <a:lumOff val="80000"/>
              <a:alpha val="50196"/>
            </a:schemeClr>
          </a:solidFill>
          <a:ln w="28575">
            <a:solidFill>
              <a:schemeClr val="accent1">
                <a:lumMod val="75000"/>
              </a:schemeClr>
            </a:solidFill>
            <a:round/>
            <a:headEnd/>
            <a:tailEnd/>
          </a:ln>
          <a:effectLst/>
        </p:spPr>
        <p:txBody>
          <a:bodyPr wrap="none" lIns="0" tIns="0" rIns="0" bIns="0" anchor="ctr"/>
          <a:lstStyle/>
          <a:p>
            <a:pPr algn="ctr">
              <a:defRPr/>
            </a:pPr>
            <a:endParaRPr lang="en-US" sz="2800" b="1" dirty="0">
              <a:solidFill>
                <a:srgbClr val="FF0000"/>
              </a:solidFill>
              <a:latin typeface="Calibri" panose="020F0502020204030204" pitchFamily="34" charset="0"/>
              <a:cs typeface="Calibri" panose="020F0502020204030204" pitchFamily="34" charset="0"/>
            </a:endParaRPr>
          </a:p>
        </p:txBody>
      </p:sp>
      <p:cxnSp>
        <p:nvCxnSpPr>
          <p:cNvPr id="12" name="Straight Arrow Connector 11">
            <a:extLst>
              <a:ext uri="{FF2B5EF4-FFF2-40B4-BE49-F238E27FC236}">
                <a16:creationId xmlns:a16="http://schemas.microsoft.com/office/drawing/2014/main" id="{9706E5BF-3C48-8949-8FA6-2749A005EADD}"/>
              </a:ext>
            </a:extLst>
          </p:cNvPr>
          <p:cNvCxnSpPr>
            <a:cxnSpLocks/>
          </p:cNvCxnSpPr>
          <p:nvPr/>
        </p:nvCxnSpPr>
        <p:spPr>
          <a:xfrm>
            <a:off x="7968208" y="2434930"/>
            <a:ext cx="0" cy="530750"/>
          </a:xfrm>
          <a:prstGeom prst="straightConnector1">
            <a:avLst/>
          </a:prstGeom>
          <a:ln w="101600">
            <a:solidFill>
              <a:schemeClr val="bg1">
                <a:lumMod val="50000"/>
              </a:schemeClr>
            </a:solidFill>
            <a:headEnd type="none"/>
            <a:tailEnd type="stealth" w="med" len="med"/>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397BD22D-3479-194B-9F8C-CE5913D1B553}"/>
              </a:ext>
            </a:extLst>
          </p:cNvPr>
          <p:cNvSpPr>
            <a:spLocks noChangeArrowheads="1"/>
          </p:cNvSpPr>
          <p:nvPr/>
        </p:nvSpPr>
        <p:spPr bwMode="auto">
          <a:xfrm>
            <a:off x="4385989" y="3447802"/>
            <a:ext cx="3203998" cy="875785"/>
          </a:xfrm>
          <a:prstGeom prst="roundRect">
            <a:avLst>
              <a:gd name="adj" fmla="val 12554"/>
            </a:avLst>
          </a:prstGeom>
          <a:solidFill>
            <a:schemeClr val="accent1">
              <a:lumMod val="60000"/>
              <a:lumOff val="40000"/>
              <a:alpha val="50196"/>
            </a:schemeClr>
          </a:solidFill>
          <a:ln w="28575">
            <a:solidFill>
              <a:schemeClr val="accent1">
                <a:lumMod val="75000"/>
              </a:schemeClr>
            </a:solidFill>
            <a:round/>
            <a:headEnd/>
            <a:tailEnd/>
          </a:ln>
          <a:effectLst/>
        </p:spPr>
        <p:txBody>
          <a:bodyPr wrap="none" lIns="0" tIns="0" rIns="0" bIns="0" anchor="ctr"/>
          <a:lstStyle/>
          <a:p>
            <a:pPr algn="ctr">
              <a:defRPr/>
            </a:pPr>
            <a:r>
              <a:rPr lang="en-US" sz="2400" b="1" dirty="0">
                <a:latin typeface="Calibri" panose="020F0502020204030204" pitchFamily="34" charset="0"/>
                <a:cs typeface="Calibri" panose="020F0502020204030204" pitchFamily="34" charset="0"/>
              </a:rPr>
              <a:t>Code </a:t>
            </a:r>
            <a:br>
              <a:rPr lang="en-US" sz="2400" b="1" dirty="0">
                <a:latin typeface="Calibri" panose="020F0502020204030204" pitchFamily="34" charset="0"/>
                <a:cs typeface="Calibri" panose="020F0502020204030204" pitchFamily="34" charset="0"/>
              </a:rPr>
            </a:br>
            <a:r>
              <a:rPr lang="en-US" sz="2400" b="1" dirty="0">
                <a:latin typeface="Calibri" panose="020F0502020204030204" pitchFamily="34" charset="0"/>
                <a:cs typeface="Calibri" panose="020F0502020204030204" pitchFamily="34" charset="0"/>
              </a:rPr>
              <a:t>repository</a:t>
            </a:r>
          </a:p>
        </p:txBody>
      </p:sp>
      <p:sp>
        <p:nvSpPr>
          <p:cNvPr id="14" name="TextBox 13">
            <a:extLst>
              <a:ext uri="{FF2B5EF4-FFF2-40B4-BE49-F238E27FC236}">
                <a16:creationId xmlns:a16="http://schemas.microsoft.com/office/drawing/2014/main" id="{E63A097E-03FC-A640-8137-77F58C693741}"/>
              </a:ext>
            </a:extLst>
          </p:cNvPr>
          <p:cNvSpPr txBox="1"/>
          <p:nvPr/>
        </p:nvSpPr>
        <p:spPr>
          <a:xfrm>
            <a:off x="4601987" y="1077438"/>
            <a:ext cx="2742226" cy="461665"/>
          </a:xfrm>
          <a:prstGeom prst="rect">
            <a:avLst/>
          </a:prstGeom>
          <a:noFill/>
        </p:spPr>
        <p:txBody>
          <a:bodyPr wrap="none" rtlCol="0">
            <a:spAutoFit/>
          </a:bodyPr>
          <a:lstStyle/>
          <a:p>
            <a:pPr algn="ctr"/>
            <a:r>
              <a:rPr lang="en-US" sz="2400" b="1" dirty="0">
                <a:solidFill>
                  <a:schemeClr val="accent2">
                    <a:lumMod val="50000"/>
                  </a:schemeClr>
                </a:solidFill>
                <a:latin typeface="Calibri" panose="020F0502020204030204" pitchFamily="34" charset="0"/>
                <a:cs typeface="Calibri" panose="020F0502020204030204" pitchFamily="34" charset="0"/>
              </a:rPr>
              <a:t>DevOps automation</a:t>
            </a:r>
          </a:p>
        </p:txBody>
      </p:sp>
      <p:sp>
        <p:nvSpPr>
          <p:cNvPr id="15" name="TextBox 14">
            <a:extLst>
              <a:ext uri="{FF2B5EF4-FFF2-40B4-BE49-F238E27FC236}">
                <a16:creationId xmlns:a16="http://schemas.microsoft.com/office/drawing/2014/main" id="{DC3FE0FF-D534-AA4B-976E-E85660DAF3F4}"/>
              </a:ext>
            </a:extLst>
          </p:cNvPr>
          <p:cNvSpPr txBox="1"/>
          <p:nvPr/>
        </p:nvSpPr>
        <p:spPr>
          <a:xfrm>
            <a:off x="4281857" y="2466819"/>
            <a:ext cx="3556551" cy="461665"/>
          </a:xfrm>
          <a:prstGeom prst="rect">
            <a:avLst/>
          </a:prstGeom>
          <a:noFill/>
        </p:spPr>
        <p:txBody>
          <a:bodyPr wrap="none" rtlCol="0">
            <a:spAutoFit/>
          </a:bodyPr>
          <a:lstStyle/>
          <a:p>
            <a:pPr algn="ctr"/>
            <a:r>
              <a:rPr lang="en-US" sz="2400" b="1" dirty="0">
                <a:solidFill>
                  <a:schemeClr val="accent1"/>
                </a:solidFill>
                <a:latin typeface="Calibri" panose="020F0502020204030204" pitchFamily="34" charset="0"/>
                <a:cs typeface="Calibri" panose="020F0502020204030204" pitchFamily="34" charset="0"/>
              </a:rPr>
              <a:t>Code management system</a:t>
            </a:r>
          </a:p>
        </p:txBody>
      </p:sp>
      <p:sp>
        <p:nvSpPr>
          <p:cNvPr id="16" name="TextBox 15">
            <a:extLst>
              <a:ext uri="{FF2B5EF4-FFF2-40B4-BE49-F238E27FC236}">
                <a16:creationId xmlns:a16="http://schemas.microsoft.com/office/drawing/2014/main" id="{AE80C629-C95D-3D49-8699-93337FA3EC0F}"/>
              </a:ext>
            </a:extLst>
          </p:cNvPr>
          <p:cNvSpPr txBox="1"/>
          <p:nvPr/>
        </p:nvSpPr>
        <p:spPr>
          <a:xfrm>
            <a:off x="4460346" y="5039680"/>
            <a:ext cx="3025508" cy="461665"/>
          </a:xfrm>
          <a:prstGeom prst="rect">
            <a:avLst/>
          </a:prstGeom>
          <a:noFill/>
        </p:spPr>
        <p:txBody>
          <a:bodyPr wrap="none" rtlCol="0">
            <a:spAutoFit/>
          </a:bodyPr>
          <a:lstStyle/>
          <a:p>
            <a:pPr algn="ctr"/>
            <a:r>
              <a:rPr lang="en-US" sz="2400" b="1" dirty="0">
                <a:solidFill>
                  <a:schemeClr val="accent6">
                    <a:lumMod val="75000"/>
                  </a:schemeClr>
                </a:solidFill>
                <a:latin typeface="Calibri" panose="020F0502020204030204" pitchFamily="34" charset="0"/>
                <a:cs typeface="Calibri" panose="020F0502020204030204" pitchFamily="34" charset="0"/>
              </a:rPr>
              <a:t>DevOps measurement</a:t>
            </a:r>
          </a:p>
        </p:txBody>
      </p:sp>
      <p:cxnSp>
        <p:nvCxnSpPr>
          <p:cNvPr id="18" name="Straight Arrow Connector 17">
            <a:extLst>
              <a:ext uri="{FF2B5EF4-FFF2-40B4-BE49-F238E27FC236}">
                <a16:creationId xmlns:a16="http://schemas.microsoft.com/office/drawing/2014/main" id="{12AA05F5-38D0-A747-97E1-DE640653896E}"/>
              </a:ext>
            </a:extLst>
          </p:cNvPr>
          <p:cNvCxnSpPr>
            <a:cxnSpLocks/>
          </p:cNvCxnSpPr>
          <p:nvPr/>
        </p:nvCxnSpPr>
        <p:spPr>
          <a:xfrm>
            <a:off x="7968208" y="4941168"/>
            <a:ext cx="0" cy="530750"/>
          </a:xfrm>
          <a:prstGeom prst="straightConnector1">
            <a:avLst/>
          </a:prstGeom>
          <a:ln w="101600">
            <a:solidFill>
              <a:schemeClr val="bg1">
                <a:lumMod val="50000"/>
              </a:schemeClr>
            </a:solidFill>
            <a:headEnd type="none"/>
            <a:tailEnd type="stealth"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674606A-7A7D-684D-B819-4EE94140FFA0}"/>
              </a:ext>
            </a:extLst>
          </p:cNvPr>
          <p:cNvCxnSpPr>
            <a:cxnSpLocks/>
          </p:cNvCxnSpPr>
          <p:nvPr/>
        </p:nvCxnSpPr>
        <p:spPr>
          <a:xfrm flipV="1">
            <a:off x="4007768" y="2434930"/>
            <a:ext cx="0" cy="534110"/>
          </a:xfrm>
          <a:prstGeom prst="straightConnector1">
            <a:avLst/>
          </a:prstGeom>
          <a:ln w="101600">
            <a:solidFill>
              <a:schemeClr val="bg1">
                <a:lumMod val="50000"/>
              </a:schemeClr>
            </a:solidFill>
            <a:headEnd type="none"/>
            <a:tailEnd type="stealth"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1A39D82-8535-2F4B-B164-F7BAE64EC1A6}"/>
              </a:ext>
            </a:extLst>
          </p:cNvPr>
          <p:cNvCxnSpPr>
            <a:cxnSpLocks/>
          </p:cNvCxnSpPr>
          <p:nvPr/>
        </p:nvCxnSpPr>
        <p:spPr>
          <a:xfrm flipV="1">
            <a:off x="4007768" y="4911114"/>
            <a:ext cx="0" cy="534110"/>
          </a:xfrm>
          <a:prstGeom prst="straightConnector1">
            <a:avLst/>
          </a:prstGeom>
          <a:ln w="101600">
            <a:solidFill>
              <a:schemeClr val="bg1">
                <a:lumMod val="50000"/>
              </a:schemeClr>
            </a:solidFill>
            <a:headEnd type="none"/>
            <a:tailEnd type="stealth" w="med" len="med"/>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857BD21B-783D-6F48-8AFA-FC2A1AEBEBE1}"/>
              </a:ext>
            </a:extLst>
          </p:cNvPr>
          <p:cNvSpPr>
            <a:spLocks noChangeArrowheads="1"/>
          </p:cNvSpPr>
          <p:nvPr/>
        </p:nvSpPr>
        <p:spPr bwMode="auto">
          <a:xfrm>
            <a:off x="2783633" y="1645794"/>
            <a:ext cx="1511597" cy="633765"/>
          </a:xfrm>
          <a:prstGeom prst="roundRect">
            <a:avLst>
              <a:gd name="adj" fmla="val 12554"/>
            </a:avLst>
          </a:prstGeom>
          <a:solidFill>
            <a:srgbClr val="FFC00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b="1" dirty="0">
                <a:solidFill>
                  <a:srgbClr val="C00000"/>
                </a:solidFill>
                <a:latin typeface="Calibri" panose="020F0502020204030204" pitchFamily="34" charset="0"/>
                <a:cs typeface="Calibri" panose="020F0502020204030204" pitchFamily="34" charset="0"/>
              </a:rPr>
              <a:t>Continuous </a:t>
            </a:r>
            <a:br>
              <a:rPr lang="en-US" b="1" dirty="0">
                <a:solidFill>
                  <a:srgbClr val="C00000"/>
                </a:solidFill>
                <a:latin typeface="Calibri" panose="020F0502020204030204" pitchFamily="34" charset="0"/>
                <a:cs typeface="Calibri" panose="020F0502020204030204" pitchFamily="34" charset="0"/>
              </a:rPr>
            </a:br>
            <a:r>
              <a:rPr lang="en-US" b="1" dirty="0">
                <a:solidFill>
                  <a:srgbClr val="C00000"/>
                </a:solidFill>
                <a:latin typeface="Calibri" panose="020F0502020204030204" pitchFamily="34" charset="0"/>
                <a:cs typeface="Calibri" panose="020F0502020204030204" pitchFamily="34" charset="0"/>
              </a:rPr>
              <a:t>integration</a:t>
            </a:r>
          </a:p>
        </p:txBody>
      </p:sp>
      <p:sp>
        <p:nvSpPr>
          <p:cNvPr id="23" name="Rounded Rectangle 22">
            <a:extLst>
              <a:ext uri="{FF2B5EF4-FFF2-40B4-BE49-F238E27FC236}">
                <a16:creationId xmlns:a16="http://schemas.microsoft.com/office/drawing/2014/main" id="{5FD95943-F214-2C4B-8303-26941341BA4C}"/>
              </a:ext>
            </a:extLst>
          </p:cNvPr>
          <p:cNvSpPr>
            <a:spLocks noChangeArrowheads="1"/>
          </p:cNvSpPr>
          <p:nvPr/>
        </p:nvSpPr>
        <p:spPr bwMode="auto">
          <a:xfrm>
            <a:off x="4474900" y="1645794"/>
            <a:ext cx="1511597" cy="633765"/>
          </a:xfrm>
          <a:prstGeom prst="roundRect">
            <a:avLst>
              <a:gd name="adj" fmla="val 12554"/>
            </a:avLst>
          </a:prstGeom>
          <a:solidFill>
            <a:srgbClr val="FFC00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b="1" dirty="0">
                <a:solidFill>
                  <a:srgbClr val="C00000"/>
                </a:solidFill>
                <a:latin typeface="Calibri" panose="020F0502020204030204" pitchFamily="34" charset="0"/>
                <a:cs typeface="Calibri" panose="020F0502020204030204" pitchFamily="34" charset="0"/>
              </a:rPr>
              <a:t>Continuous </a:t>
            </a:r>
            <a:br>
              <a:rPr lang="en-US" b="1" dirty="0">
                <a:solidFill>
                  <a:srgbClr val="C00000"/>
                </a:solidFill>
                <a:latin typeface="Calibri" panose="020F0502020204030204" pitchFamily="34" charset="0"/>
                <a:cs typeface="Calibri" panose="020F0502020204030204" pitchFamily="34" charset="0"/>
              </a:rPr>
            </a:br>
            <a:r>
              <a:rPr lang="en-US" b="1" dirty="0">
                <a:solidFill>
                  <a:srgbClr val="C00000"/>
                </a:solidFill>
                <a:latin typeface="Calibri" panose="020F0502020204030204" pitchFamily="34" charset="0"/>
                <a:cs typeface="Calibri" panose="020F0502020204030204" pitchFamily="34" charset="0"/>
              </a:rPr>
              <a:t>deployment</a:t>
            </a:r>
          </a:p>
        </p:txBody>
      </p:sp>
      <p:sp>
        <p:nvSpPr>
          <p:cNvPr id="24" name="Rounded Rectangle 23">
            <a:extLst>
              <a:ext uri="{FF2B5EF4-FFF2-40B4-BE49-F238E27FC236}">
                <a16:creationId xmlns:a16="http://schemas.microsoft.com/office/drawing/2014/main" id="{03092E3E-0E7E-BA4A-AF9F-B0E06BE4F40B}"/>
              </a:ext>
            </a:extLst>
          </p:cNvPr>
          <p:cNvSpPr>
            <a:spLocks noChangeArrowheads="1"/>
          </p:cNvSpPr>
          <p:nvPr/>
        </p:nvSpPr>
        <p:spPr bwMode="auto">
          <a:xfrm>
            <a:off x="6166167" y="1645794"/>
            <a:ext cx="1511597" cy="633765"/>
          </a:xfrm>
          <a:prstGeom prst="roundRect">
            <a:avLst>
              <a:gd name="adj" fmla="val 12554"/>
            </a:avLst>
          </a:prstGeom>
          <a:solidFill>
            <a:srgbClr val="FFC00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b="1" dirty="0">
                <a:solidFill>
                  <a:srgbClr val="C00000"/>
                </a:solidFill>
                <a:latin typeface="Calibri" panose="020F0502020204030204" pitchFamily="34" charset="0"/>
                <a:cs typeface="Calibri" panose="020F0502020204030204" pitchFamily="34" charset="0"/>
              </a:rPr>
              <a:t>Continuous </a:t>
            </a:r>
            <a:br>
              <a:rPr lang="en-US" b="1" dirty="0">
                <a:solidFill>
                  <a:srgbClr val="C00000"/>
                </a:solidFill>
                <a:latin typeface="Calibri" panose="020F0502020204030204" pitchFamily="34" charset="0"/>
                <a:cs typeface="Calibri" panose="020F0502020204030204" pitchFamily="34" charset="0"/>
              </a:rPr>
            </a:br>
            <a:r>
              <a:rPr lang="en-US" b="1" dirty="0">
                <a:solidFill>
                  <a:srgbClr val="C00000"/>
                </a:solidFill>
                <a:latin typeface="Calibri" panose="020F0502020204030204" pitchFamily="34" charset="0"/>
                <a:cs typeface="Calibri" panose="020F0502020204030204" pitchFamily="34" charset="0"/>
              </a:rPr>
              <a:t>delivery</a:t>
            </a:r>
          </a:p>
        </p:txBody>
      </p:sp>
      <p:sp>
        <p:nvSpPr>
          <p:cNvPr id="25" name="Rounded Rectangle 24">
            <a:extLst>
              <a:ext uri="{FF2B5EF4-FFF2-40B4-BE49-F238E27FC236}">
                <a16:creationId xmlns:a16="http://schemas.microsoft.com/office/drawing/2014/main" id="{3528A953-99FC-DA4E-A836-14BCBBE29730}"/>
              </a:ext>
            </a:extLst>
          </p:cNvPr>
          <p:cNvSpPr>
            <a:spLocks noChangeArrowheads="1"/>
          </p:cNvSpPr>
          <p:nvPr/>
        </p:nvSpPr>
        <p:spPr bwMode="auto">
          <a:xfrm>
            <a:off x="7857434" y="1645794"/>
            <a:ext cx="1511597" cy="633765"/>
          </a:xfrm>
          <a:prstGeom prst="roundRect">
            <a:avLst>
              <a:gd name="adj" fmla="val 12554"/>
            </a:avLst>
          </a:prstGeom>
          <a:solidFill>
            <a:srgbClr val="FFC00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b="1" dirty="0">
                <a:solidFill>
                  <a:srgbClr val="C00000"/>
                </a:solidFill>
                <a:latin typeface="Calibri" panose="020F0502020204030204" pitchFamily="34" charset="0"/>
                <a:cs typeface="Calibri" panose="020F0502020204030204" pitchFamily="34" charset="0"/>
              </a:rPr>
              <a:t>Infrastructure </a:t>
            </a:r>
            <a:br>
              <a:rPr lang="en-US" b="1" dirty="0">
                <a:solidFill>
                  <a:srgbClr val="C00000"/>
                </a:solidFill>
                <a:latin typeface="Calibri" panose="020F0502020204030204" pitchFamily="34" charset="0"/>
                <a:cs typeface="Calibri" panose="020F0502020204030204" pitchFamily="34" charset="0"/>
              </a:rPr>
            </a:br>
            <a:r>
              <a:rPr lang="en-US" b="1" dirty="0">
                <a:solidFill>
                  <a:srgbClr val="C00000"/>
                </a:solidFill>
                <a:latin typeface="Calibri" panose="020F0502020204030204" pitchFamily="34" charset="0"/>
                <a:cs typeface="Calibri" panose="020F0502020204030204" pitchFamily="34" charset="0"/>
              </a:rPr>
              <a:t>as code</a:t>
            </a:r>
          </a:p>
        </p:txBody>
      </p:sp>
      <p:sp>
        <p:nvSpPr>
          <p:cNvPr id="26" name="Rounded Rectangle 25">
            <a:extLst>
              <a:ext uri="{FF2B5EF4-FFF2-40B4-BE49-F238E27FC236}">
                <a16:creationId xmlns:a16="http://schemas.microsoft.com/office/drawing/2014/main" id="{1786B62D-E2BD-DB43-A1CF-D9AE96012FC7}"/>
              </a:ext>
            </a:extLst>
          </p:cNvPr>
          <p:cNvSpPr>
            <a:spLocks noChangeArrowheads="1"/>
          </p:cNvSpPr>
          <p:nvPr/>
        </p:nvSpPr>
        <p:spPr bwMode="auto">
          <a:xfrm>
            <a:off x="3062150" y="5677550"/>
            <a:ext cx="1665699" cy="679130"/>
          </a:xfrm>
          <a:prstGeom prst="roundRect">
            <a:avLst>
              <a:gd name="adj" fmla="val 12554"/>
            </a:avLst>
          </a:prstGeom>
          <a:solidFill>
            <a:srgbClr val="92D05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000" b="1" dirty="0">
                <a:latin typeface="Calibri" panose="020F0502020204030204" pitchFamily="34" charset="0"/>
                <a:cs typeface="Calibri" panose="020F0502020204030204" pitchFamily="34" charset="0"/>
              </a:rPr>
              <a:t>Data </a:t>
            </a:r>
            <a:br>
              <a:rPr lang="en-US" sz="20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rPr>
              <a:t>collection</a:t>
            </a:r>
          </a:p>
        </p:txBody>
      </p:sp>
      <p:sp>
        <p:nvSpPr>
          <p:cNvPr id="27" name="Rounded Rectangle 26">
            <a:extLst>
              <a:ext uri="{FF2B5EF4-FFF2-40B4-BE49-F238E27FC236}">
                <a16:creationId xmlns:a16="http://schemas.microsoft.com/office/drawing/2014/main" id="{10AD0183-3A93-C44F-A3C5-6B198342CAE1}"/>
              </a:ext>
            </a:extLst>
          </p:cNvPr>
          <p:cNvSpPr>
            <a:spLocks noChangeArrowheads="1"/>
          </p:cNvSpPr>
          <p:nvPr/>
        </p:nvSpPr>
        <p:spPr bwMode="auto">
          <a:xfrm>
            <a:off x="5222390" y="5677550"/>
            <a:ext cx="1665699" cy="679130"/>
          </a:xfrm>
          <a:prstGeom prst="roundRect">
            <a:avLst>
              <a:gd name="adj" fmla="val 12554"/>
            </a:avLst>
          </a:prstGeom>
          <a:solidFill>
            <a:srgbClr val="92D05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000" b="1" dirty="0">
                <a:latin typeface="Calibri" panose="020F0502020204030204" pitchFamily="34" charset="0"/>
                <a:cs typeface="Calibri" panose="020F0502020204030204" pitchFamily="34" charset="0"/>
              </a:rPr>
              <a:t>Data </a:t>
            </a:r>
            <a:br>
              <a:rPr lang="en-US" sz="20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rPr>
              <a:t>analysis</a:t>
            </a:r>
          </a:p>
        </p:txBody>
      </p:sp>
      <p:sp>
        <p:nvSpPr>
          <p:cNvPr id="28" name="Rounded Rectangle 27">
            <a:extLst>
              <a:ext uri="{FF2B5EF4-FFF2-40B4-BE49-F238E27FC236}">
                <a16:creationId xmlns:a16="http://schemas.microsoft.com/office/drawing/2014/main" id="{9B28B3D0-69A9-F640-8A21-EAE5E6DF2E09}"/>
              </a:ext>
            </a:extLst>
          </p:cNvPr>
          <p:cNvSpPr>
            <a:spLocks noChangeArrowheads="1"/>
          </p:cNvSpPr>
          <p:nvPr/>
        </p:nvSpPr>
        <p:spPr bwMode="auto">
          <a:xfrm>
            <a:off x="7382630" y="5677550"/>
            <a:ext cx="1665699" cy="679130"/>
          </a:xfrm>
          <a:prstGeom prst="roundRect">
            <a:avLst>
              <a:gd name="adj" fmla="val 12554"/>
            </a:avLst>
          </a:prstGeom>
          <a:solidFill>
            <a:srgbClr val="92D05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000" b="1" dirty="0">
                <a:latin typeface="Calibri" panose="020F0502020204030204" pitchFamily="34" charset="0"/>
                <a:cs typeface="Calibri" panose="020F0502020204030204" pitchFamily="34" charset="0"/>
              </a:rPr>
              <a:t>Report </a:t>
            </a:r>
            <a:br>
              <a:rPr lang="en-US" sz="20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rPr>
              <a:t>generation</a:t>
            </a:r>
          </a:p>
        </p:txBody>
      </p:sp>
      <p:sp>
        <p:nvSpPr>
          <p:cNvPr id="29" name="TextBox 28">
            <a:extLst>
              <a:ext uri="{FF2B5EF4-FFF2-40B4-BE49-F238E27FC236}">
                <a16:creationId xmlns:a16="http://schemas.microsoft.com/office/drawing/2014/main" id="{AAB94754-C05B-B547-9C76-26E1A67FC336}"/>
              </a:ext>
            </a:extLst>
          </p:cNvPr>
          <p:cNvSpPr txBox="1"/>
          <p:nvPr/>
        </p:nvSpPr>
        <p:spPr>
          <a:xfrm>
            <a:off x="2613312" y="3369381"/>
            <a:ext cx="1449819" cy="1015663"/>
          </a:xfrm>
          <a:prstGeom prst="rect">
            <a:avLst/>
          </a:prstGeom>
          <a:noFill/>
        </p:spPr>
        <p:txBody>
          <a:bodyPr wrap="none" rtlCol="0">
            <a:spAutoFit/>
          </a:bodyPr>
          <a:lstStyle/>
          <a:p>
            <a:pPr algn="ctr"/>
            <a:r>
              <a:rPr lang="en-US" sz="2000" b="1" dirty="0">
                <a:solidFill>
                  <a:schemeClr val="tx2"/>
                </a:solidFill>
                <a:latin typeface="Calibri" panose="020F0502020204030204" pitchFamily="34" charset="0"/>
                <a:cs typeface="Calibri" panose="020F0502020204030204" pitchFamily="34" charset="0"/>
              </a:rPr>
              <a:t>Recover </a:t>
            </a:r>
            <a:br>
              <a:rPr lang="en-US" sz="2000" b="1" dirty="0">
                <a:solidFill>
                  <a:schemeClr val="tx2"/>
                </a:solidFill>
                <a:latin typeface="Calibri" panose="020F0502020204030204" pitchFamily="34" charset="0"/>
                <a:cs typeface="Calibri" panose="020F0502020204030204" pitchFamily="34" charset="0"/>
              </a:rPr>
            </a:br>
            <a:r>
              <a:rPr lang="en-US" sz="2000" b="1" dirty="0">
                <a:solidFill>
                  <a:schemeClr val="tx2"/>
                </a:solidFill>
                <a:latin typeface="Calibri" panose="020F0502020204030204" pitchFamily="34" charset="0"/>
                <a:cs typeface="Calibri" panose="020F0502020204030204" pitchFamily="34" charset="0"/>
              </a:rPr>
              <a:t>version </a:t>
            </a:r>
            <a:br>
              <a:rPr lang="en-US" sz="2000" b="1" dirty="0">
                <a:solidFill>
                  <a:schemeClr val="tx2"/>
                </a:solidFill>
                <a:latin typeface="Calibri" panose="020F0502020204030204" pitchFamily="34" charset="0"/>
                <a:cs typeface="Calibri" panose="020F0502020204030204" pitchFamily="34" charset="0"/>
              </a:rPr>
            </a:br>
            <a:r>
              <a:rPr lang="en-US" sz="2000" b="1" dirty="0">
                <a:solidFill>
                  <a:schemeClr val="tx2"/>
                </a:solidFill>
                <a:latin typeface="Calibri" panose="020F0502020204030204" pitchFamily="34" charset="0"/>
                <a:cs typeface="Calibri" panose="020F0502020204030204" pitchFamily="34" charset="0"/>
              </a:rPr>
              <a:t>information</a:t>
            </a:r>
          </a:p>
        </p:txBody>
      </p:sp>
      <p:sp>
        <p:nvSpPr>
          <p:cNvPr id="30" name="TextBox 29">
            <a:extLst>
              <a:ext uri="{FF2B5EF4-FFF2-40B4-BE49-F238E27FC236}">
                <a16:creationId xmlns:a16="http://schemas.microsoft.com/office/drawing/2014/main" id="{B8ED03D9-6BA3-4543-AC9A-EEFBA6E71607}"/>
              </a:ext>
            </a:extLst>
          </p:cNvPr>
          <p:cNvSpPr txBox="1"/>
          <p:nvPr/>
        </p:nvSpPr>
        <p:spPr>
          <a:xfrm>
            <a:off x="7968208" y="3354704"/>
            <a:ext cx="1196546" cy="1015663"/>
          </a:xfrm>
          <a:prstGeom prst="rect">
            <a:avLst/>
          </a:prstGeom>
          <a:noFill/>
        </p:spPr>
        <p:txBody>
          <a:bodyPr wrap="none" rtlCol="0">
            <a:spAutoFit/>
          </a:bodyPr>
          <a:lstStyle/>
          <a:p>
            <a:pPr algn="ctr"/>
            <a:r>
              <a:rPr lang="en-US" sz="2000" b="1" dirty="0">
                <a:solidFill>
                  <a:schemeClr val="tx2"/>
                </a:solidFill>
                <a:latin typeface="Calibri" panose="020F0502020204030204" pitchFamily="34" charset="0"/>
                <a:cs typeface="Calibri" panose="020F0502020204030204" pitchFamily="34" charset="0"/>
              </a:rPr>
              <a:t>Save and </a:t>
            </a:r>
            <a:br>
              <a:rPr lang="en-US" sz="2000" b="1" dirty="0">
                <a:solidFill>
                  <a:schemeClr val="tx2"/>
                </a:solidFill>
                <a:latin typeface="Calibri" panose="020F0502020204030204" pitchFamily="34" charset="0"/>
                <a:cs typeface="Calibri" panose="020F0502020204030204" pitchFamily="34" charset="0"/>
              </a:rPr>
            </a:br>
            <a:r>
              <a:rPr lang="en-US" sz="2000" b="1" dirty="0">
                <a:solidFill>
                  <a:schemeClr val="tx2"/>
                </a:solidFill>
                <a:latin typeface="Calibri" panose="020F0502020204030204" pitchFamily="34" charset="0"/>
                <a:cs typeface="Calibri" panose="020F0502020204030204" pitchFamily="34" charset="0"/>
              </a:rPr>
              <a:t>retrieve</a:t>
            </a:r>
            <a:br>
              <a:rPr lang="en-US" sz="2000" b="1" dirty="0">
                <a:solidFill>
                  <a:schemeClr val="tx2"/>
                </a:solidFill>
                <a:latin typeface="Calibri" panose="020F0502020204030204" pitchFamily="34" charset="0"/>
                <a:cs typeface="Calibri" panose="020F0502020204030204" pitchFamily="34" charset="0"/>
              </a:rPr>
            </a:br>
            <a:r>
              <a:rPr lang="en-US" sz="2000" b="1" dirty="0">
                <a:solidFill>
                  <a:schemeClr val="tx2"/>
                </a:solidFill>
                <a:latin typeface="Calibri" panose="020F0502020204030204" pitchFamily="34" charset="0"/>
                <a:cs typeface="Calibri" panose="020F0502020204030204" pitchFamily="34" charset="0"/>
              </a:rPr>
              <a:t>versions</a:t>
            </a:r>
          </a:p>
        </p:txBody>
      </p:sp>
      <p:sp>
        <p:nvSpPr>
          <p:cNvPr id="31" name="TextBox 30">
            <a:extLst>
              <a:ext uri="{FF2B5EF4-FFF2-40B4-BE49-F238E27FC236}">
                <a16:creationId xmlns:a16="http://schemas.microsoft.com/office/drawing/2014/main" id="{67E6ED03-FBC0-BC4F-A645-D405F609FE34}"/>
              </a:ext>
            </a:extLst>
          </p:cNvPr>
          <p:cNvSpPr txBox="1"/>
          <p:nvPr/>
        </p:nvSpPr>
        <p:spPr>
          <a:xfrm>
            <a:off x="4232806" y="3008253"/>
            <a:ext cx="3506631" cy="400110"/>
          </a:xfrm>
          <a:prstGeom prst="rect">
            <a:avLst/>
          </a:prstGeom>
          <a:noFill/>
        </p:spPr>
        <p:txBody>
          <a:bodyPr wrap="square" rtlCol="0">
            <a:spAutoFit/>
          </a:bodyPr>
          <a:lstStyle/>
          <a:p>
            <a:pPr algn="ctr"/>
            <a:r>
              <a:rPr lang="en-US" sz="2000" b="1" dirty="0">
                <a:solidFill>
                  <a:schemeClr val="tx2"/>
                </a:solidFill>
                <a:latin typeface="Calibri" panose="020F0502020204030204" pitchFamily="34" charset="0"/>
                <a:cs typeface="Calibri" panose="020F0502020204030204" pitchFamily="34" charset="0"/>
              </a:rPr>
              <a:t>Branching and merging</a:t>
            </a:r>
          </a:p>
        </p:txBody>
      </p:sp>
      <p:sp>
        <p:nvSpPr>
          <p:cNvPr id="32" name="TextBox 31">
            <a:extLst>
              <a:ext uri="{FF2B5EF4-FFF2-40B4-BE49-F238E27FC236}">
                <a16:creationId xmlns:a16="http://schemas.microsoft.com/office/drawing/2014/main" id="{72ED3E7B-44C3-C349-B9B7-D5B56902B2FB}"/>
              </a:ext>
            </a:extLst>
          </p:cNvPr>
          <p:cNvSpPr txBox="1"/>
          <p:nvPr/>
        </p:nvSpPr>
        <p:spPr>
          <a:xfrm>
            <a:off x="3338220" y="4437016"/>
            <a:ext cx="5050416" cy="400110"/>
          </a:xfrm>
          <a:prstGeom prst="rect">
            <a:avLst/>
          </a:prstGeom>
          <a:noFill/>
        </p:spPr>
        <p:txBody>
          <a:bodyPr wrap="square" rtlCol="0">
            <a:spAutoFit/>
          </a:bodyPr>
          <a:lstStyle/>
          <a:p>
            <a:pPr algn="ctr"/>
            <a:r>
              <a:rPr lang="en-US" sz="2000" b="1" dirty="0">
                <a:solidFill>
                  <a:schemeClr val="tx2"/>
                </a:solidFill>
                <a:latin typeface="Calibri" panose="020F0502020204030204" pitchFamily="34" charset="0"/>
                <a:cs typeface="Calibri" panose="020F0502020204030204" pitchFamily="34" charset="0"/>
              </a:rPr>
              <a:t>Transfer code to/from developer’s </a:t>
            </a:r>
            <a:r>
              <a:rPr lang="en-US" sz="2000" b="1" dirty="0" err="1">
                <a:solidFill>
                  <a:schemeClr val="tx2"/>
                </a:solidFill>
                <a:latin typeface="Calibri" panose="020F0502020204030204" pitchFamily="34" charset="0"/>
                <a:cs typeface="Calibri" panose="020F0502020204030204" pitchFamily="34" charset="0"/>
              </a:rPr>
              <a:t>filestore</a:t>
            </a:r>
            <a:endParaRPr lang="en-US" sz="2000" b="1"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91162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10C-0562-6C41-AEDD-99C0FAC81303}"/>
              </a:ext>
            </a:extLst>
          </p:cNvPr>
          <p:cNvSpPr>
            <a:spLocks noGrp="1"/>
          </p:cNvSpPr>
          <p:nvPr>
            <p:ph type="title"/>
          </p:nvPr>
        </p:nvSpPr>
        <p:spPr/>
        <p:txBody>
          <a:bodyPr>
            <a:noAutofit/>
          </a:bodyPr>
          <a:lstStyle/>
          <a:p>
            <a:r>
              <a:rPr lang="en-US" dirty="0"/>
              <a:t>Software </a:t>
            </a:r>
            <a:r>
              <a:rPr lang="en-US" dirty="0" smtClean="0"/>
              <a:t>Engineering and  Project </a:t>
            </a:r>
            <a:r>
              <a:rPr lang="en-US" dirty="0"/>
              <a:t>Management</a:t>
            </a:r>
          </a:p>
        </p:txBody>
      </p:sp>
      <p:sp>
        <p:nvSpPr>
          <p:cNvPr id="3" name="Content Placeholder 2"/>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716F69D-FD14-7B4F-A6E4-2B2A87857C54}"/>
              </a:ext>
            </a:extLst>
          </p:cNvPr>
          <p:cNvSpPr>
            <a:spLocks noGrp="1"/>
          </p:cNvSpPr>
          <p:nvPr>
            <p:ph type="sldNum" sz="quarter" idx="12"/>
          </p:nvPr>
        </p:nvSpPr>
        <p:spPr/>
        <p:txBody>
          <a:bodyPr/>
          <a:lstStyle/>
          <a:p>
            <a:pPr>
              <a:defRPr/>
            </a:pPr>
            <a:fld id="{E78C9E75-97FD-45D9-8ED3-955348887BB1}" type="slidenum">
              <a:rPr lang="zh-TW" altLang="en-US" smtClean="0"/>
              <a:pPr>
                <a:defRPr/>
              </a:pPr>
              <a:t>28</a:t>
            </a:fld>
            <a:endParaRPr lang="zh-TW" altLang="en-US"/>
          </a:p>
        </p:txBody>
      </p:sp>
      <p:sp>
        <p:nvSpPr>
          <p:cNvPr id="7" name="Rounded Rectangle 6">
            <a:extLst>
              <a:ext uri="{FF2B5EF4-FFF2-40B4-BE49-F238E27FC236}">
                <a16:creationId xmlns:a16="http://schemas.microsoft.com/office/drawing/2014/main" id="{400FAB96-6CA6-C84C-BC09-2F218226D905}"/>
              </a:ext>
            </a:extLst>
          </p:cNvPr>
          <p:cNvSpPr>
            <a:spLocks noChangeArrowheads="1"/>
          </p:cNvSpPr>
          <p:nvPr/>
        </p:nvSpPr>
        <p:spPr bwMode="auto">
          <a:xfrm>
            <a:off x="1713443" y="2184658"/>
            <a:ext cx="1512167" cy="2110373"/>
          </a:xfrm>
          <a:prstGeom prst="roundRect">
            <a:avLst>
              <a:gd name="adj" fmla="val 10737"/>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solidFill>
                  <a:srgbClr val="C00000"/>
                </a:solidFill>
                <a:latin typeface="Candara" panose="020E0502030303020204" pitchFamily="34" charset="0"/>
              </a:rPr>
              <a:t>Analyze</a:t>
            </a:r>
          </a:p>
          <a:p>
            <a:pPr algn="ctr">
              <a:defRPr/>
            </a:pPr>
            <a:endParaRPr lang="en-US" sz="2400" b="1" dirty="0">
              <a:latin typeface="Candara" panose="020E0502030303020204" pitchFamily="34" charset="0"/>
            </a:endParaRPr>
          </a:p>
          <a:p>
            <a:pPr algn="ctr">
              <a:defRPr/>
            </a:pPr>
            <a:r>
              <a:rPr lang="en-US" sz="1700" dirty="0">
                <a:latin typeface="Candara" panose="020E0502030303020204" pitchFamily="34" charset="0"/>
                <a:cs typeface="Calibri" panose="020F0502020204030204" pitchFamily="34" charset="0"/>
              </a:rPr>
              <a:t>Requirements </a:t>
            </a:r>
            <a:br>
              <a:rPr lang="en-US" sz="1700" dirty="0">
                <a:latin typeface="Candara" panose="020E0502030303020204" pitchFamily="34" charset="0"/>
                <a:cs typeface="Calibri" panose="020F0502020204030204" pitchFamily="34" charset="0"/>
              </a:rPr>
            </a:br>
            <a:r>
              <a:rPr lang="en-US" sz="1700" dirty="0">
                <a:latin typeface="Candara" panose="020E0502030303020204" pitchFamily="34" charset="0"/>
                <a:cs typeface="Calibri" panose="020F0502020204030204" pitchFamily="34" charset="0"/>
              </a:rPr>
              <a:t>definition</a:t>
            </a:r>
          </a:p>
          <a:p>
            <a:pPr algn="ctr">
              <a:defRPr/>
            </a:pPr>
            <a:endParaRPr lang="en-US" sz="1700" dirty="0">
              <a:latin typeface="Candara" panose="020E0502030303020204" pitchFamily="34" charset="0"/>
              <a:cs typeface="Calibri" panose="020F0502020204030204" pitchFamily="34" charset="0"/>
            </a:endParaRPr>
          </a:p>
        </p:txBody>
      </p:sp>
      <p:cxnSp>
        <p:nvCxnSpPr>
          <p:cNvPr id="8" name="Straight Arrow Connector 7">
            <a:extLst>
              <a:ext uri="{FF2B5EF4-FFF2-40B4-BE49-F238E27FC236}">
                <a16:creationId xmlns:a16="http://schemas.microsoft.com/office/drawing/2014/main" id="{9C2F0C49-0C9B-A349-A0FE-704737E52AE3}"/>
              </a:ext>
            </a:extLst>
          </p:cNvPr>
          <p:cNvCxnSpPr>
            <a:cxnSpLocks/>
            <a:stCxn id="7" idx="3"/>
            <a:endCxn id="9" idx="1"/>
          </p:cNvCxnSpPr>
          <p:nvPr/>
        </p:nvCxnSpPr>
        <p:spPr>
          <a:xfrm>
            <a:off x="3225609" y="3239844"/>
            <a:ext cx="26754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7F0D68B3-74C9-A341-9C2E-7FE71E736652}"/>
              </a:ext>
            </a:extLst>
          </p:cNvPr>
          <p:cNvSpPr>
            <a:spLocks noChangeArrowheads="1"/>
          </p:cNvSpPr>
          <p:nvPr/>
        </p:nvSpPr>
        <p:spPr bwMode="auto">
          <a:xfrm>
            <a:off x="3493158" y="2184658"/>
            <a:ext cx="1512167" cy="2110373"/>
          </a:xfrm>
          <a:prstGeom prst="roundRect">
            <a:avLst>
              <a:gd name="adj" fmla="val 10737"/>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solidFill>
                  <a:srgbClr val="C00000"/>
                </a:solidFill>
                <a:latin typeface="Candara" panose="020E0502030303020204" pitchFamily="34" charset="0"/>
              </a:rPr>
              <a:t>Design</a:t>
            </a:r>
          </a:p>
          <a:p>
            <a:pPr algn="ctr">
              <a:defRPr/>
            </a:pPr>
            <a:endParaRPr lang="en-US" sz="2400" b="1" dirty="0">
              <a:latin typeface="Candara" panose="020E0502030303020204" pitchFamily="34" charset="0"/>
            </a:endParaRPr>
          </a:p>
          <a:p>
            <a:pPr algn="ctr">
              <a:defRPr/>
            </a:pPr>
            <a:r>
              <a:rPr lang="en-US" dirty="0">
                <a:latin typeface="Candara" panose="020E0502030303020204" pitchFamily="34" charset="0"/>
              </a:rPr>
              <a:t>System and Software design</a:t>
            </a:r>
          </a:p>
        </p:txBody>
      </p:sp>
      <p:sp>
        <p:nvSpPr>
          <p:cNvPr id="10" name="Rounded Rectangle 9">
            <a:extLst>
              <a:ext uri="{FF2B5EF4-FFF2-40B4-BE49-F238E27FC236}">
                <a16:creationId xmlns:a16="http://schemas.microsoft.com/office/drawing/2014/main" id="{F8C49311-C68C-7C41-A2D6-48D129FED12E}"/>
              </a:ext>
            </a:extLst>
          </p:cNvPr>
          <p:cNvSpPr>
            <a:spLocks noChangeArrowheads="1"/>
          </p:cNvSpPr>
          <p:nvPr/>
        </p:nvSpPr>
        <p:spPr bwMode="auto">
          <a:xfrm>
            <a:off x="5272873" y="2184658"/>
            <a:ext cx="1512167" cy="2110373"/>
          </a:xfrm>
          <a:prstGeom prst="roundRect">
            <a:avLst>
              <a:gd name="adj" fmla="val 10737"/>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solidFill>
                  <a:srgbClr val="C00000"/>
                </a:solidFill>
                <a:latin typeface="Candara" panose="020E0502030303020204" pitchFamily="34" charset="0"/>
              </a:rPr>
              <a:t>Build</a:t>
            </a:r>
          </a:p>
          <a:p>
            <a:pPr algn="ctr">
              <a:defRPr/>
            </a:pPr>
            <a:endParaRPr lang="en-US" sz="2400" b="1" dirty="0">
              <a:latin typeface="Candara" panose="020E0502030303020204" pitchFamily="34" charset="0"/>
            </a:endParaRPr>
          </a:p>
          <a:p>
            <a:pPr algn="ctr">
              <a:defRPr/>
            </a:pPr>
            <a:r>
              <a:rPr lang="en-US" sz="1400" dirty="0">
                <a:solidFill>
                  <a:srgbClr val="C00000"/>
                </a:solidFill>
                <a:latin typeface="Candara" panose="020E0502030303020204" pitchFamily="34" charset="0"/>
              </a:rPr>
              <a:t>I</a:t>
            </a:r>
            <a:r>
              <a:rPr lang="en-US" sz="1600" dirty="0">
                <a:solidFill>
                  <a:srgbClr val="C00000"/>
                </a:solidFill>
                <a:latin typeface="Candara" panose="020E0502030303020204" pitchFamily="34" charset="0"/>
              </a:rPr>
              <a:t>mplementation </a:t>
            </a:r>
            <a:r>
              <a:rPr lang="en-US" dirty="0">
                <a:latin typeface="Candara" panose="020E0502030303020204" pitchFamily="34" charset="0"/>
              </a:rPr>
              <a:t>and </a:t>
            </a:r>
          </a:p>
          <a:p>
            <a:pPr algn="ctr">
              <a:defRPr/>
            </a:pPr>
            <a:r>
              <a:rPr lang="en-US" dirty="0">
                <a:latin typeface="Candara" panose="020E0502030303020204" pitchFamily="34" charset="0"/>
              </a:rPr>
              <a:t>unit testing</a:t>
            </a:r>
          </a:p>
        </p:txBody>
      </p:sp>
      <p:sp>
        <p:nvSpPr>
          <p:cNvPr id="11" name="Rounded Rectangle 10">
            <a:extLst>
              <a:ext uri="{FF2B5EF4-FFF2-40B4-BE49-F238E27FC236}">
                <a16:creationId xmlns:a16="http://schemas.microsoft.com/office/drawing/2014/main" id="{13C33793-94ED-6B47-9E82-B87039CC980E}"/>
              </a:ext>
            </a:extLst>
          </p:cNvPr>
          <p:cNvSpPr>
            <a:spLocks noChangeArrowheads="1"/>
          </p:cNvSpPr>
          <p:nvPr/>
        </p:nvSpPr>
        <p:spPr bwMode="auto">
          <a:xfrm>
            <a:off x="7052588" y="2184658"/>
            <a:ext cx="1512167" cy="2110373"/>
          </a:xfrm>
          <a:prstGeom prst="roundRect">
            <a:avLst>
              <a:gd name="adj" fmla="val 10737"/>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solidFill>
                  <a:srgbClr val="C00000"/>
                </a:solidFill>
                <a:latin typeface="Candara" panose="020E0502030303020204" pitchFamily="34" charset="0"/>
              </a:rPr>
              <a:t>Test</a:t>
            </a:r>
          </a:p>
          <a:p>
            <a:pPr algn="ctr">
              <a:defRPr/>
            </a:pPr>
            <a:endParaRPr lang="en-US" sz="2400" b="1" dirty="0">
              <a:latin typeface="Candara" panose="020E0502030303020204" pitchFamily="34" charset="0"/>
            </a:endParaRPr>
          </a:p>
          <a:p>
            <a:pPr algn="ctr">
              <a:defRPr/>
            </a:pPr>
            <a:r>
              <a:rPr lang="en-US" dirty="0">
                <a:latin typeface="Candara" panose="020E0502030303020204" pitchFamily="34" charset="0"/>
              </a:rPr>
              <a:t>Integration </a:t>
            </a:r>
            <a:br>
              <a:rPr lang="en-US" dirty="0">
                <a:latin typeface="Candara" panose="020E0502030303020204" pitchFamily="34" charset="0"/>
              </a:rPr>
            </a:br>
            <a:r>
              <a:rPr lang="en-US" dirty="0">
                <a:latin typeface="Candara" panose="020E0502030303020204" pitchFamily="34" charset="0"/>
              </a:rPr>
              <a:t>and </a:t>
            </a:r>
            <a:br>
              <a:rPr lang="en-US" dirty="0">
                <a:latin typeface="Candara" panose="020E0502030303020204" pitchFamily="34" charset="0"/>
              </a:rPr>
            </a:br>
            <a:r>
              <a:rPr lang="en-US" dirty="0">
                <a:latin typeface="Candara" panose="020E0502030303020204" pitchFamily="34" charset="0"/>
              </a:rPr>
              <a:t>system testing</a:t>
            </a:r>
          </a:p>
        </p:txBody>
      </p:sp>
      <p:sp>
        <p:nvSpPr>
          <p:cNvPr id="12" name="Rounded Rectangle 11">
            <a:extLst>
              <a:ext uri="{FF2B5EF4-FFF2-40B4-BE49-F238E27FC236}">
                <a16:creationId xmlns:a16="http://schemas.microsoft.com/office/drawing/2014/main" id="{5C831C68-5249-B548-83DF-D9C10556FD42}"/>
              </a:ext>
            </a:extLst>
          </p:cNvPr>
          <p:cNvSpPr>
            <a:spLocks noChangeArrowheads="1"/>
          </p:cNvSpPr>
          <p:nvPr/>
        </p:nvSpPr>
        <p:spPr bwMode="auto">
          <a:xfrm>
            <a:off x="8832305" y="2184658"/>
            <a:ext cx="1512167" cy="2110373"/>
          </a:xfrm>
          <a:prstGeom prst="roundRect">
            <a:avLst>
              <a:gd name="adj" fmla="val 10737"/>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solidFill>
                  <a:srgbClr val="C00000"/>
                </a:solidFill>
                <a:latin typeface="Candara" panose="020E0502030303020204" pitchFamily="34" charset="0"/>
              </a:rPr>
              <a:t>Deliver</a:t>
            </a:r>
          </a:p>
          <a:p>
            <a:pPr algn="ctr">
              <a:defRPr/>
            </a:pPr>
            <a:endParaRPr lang="en-US" sz="2400" b="1" dirty="0">
              <a:latin typeface="Candara" panose="020E0502030303020204" pitchFamily="34" charset="0"/>
            </a:endParaRPr>
          </a:p>
          <a:p>
            <a:pPr algn="ctr">
              <a:defRPr/>
            </a:pPr>
            <a:r>
              <a:rPr lang="en-US" dirty="0">
                <a:latin typeface="Candara" panose="020E0502030303020204" pitchFamily="34" charset="0"/>
              </a:rPr>
              <a:t>Operation </a:t>
            </a:r>
            <a:br>
              <a:rPr lang="en-US" dirty="0">
                <a:latin typeface="Candara" panose="020E0502030303020204" pitchFamily="34" charset="0"/>
              </a:rPr>
            </a:br>
            <a:r>
              <a:rPr lang="en-US" dirty="0">
                <a:latin typeface="Candara" panose="020E0502030303020204" pitchFamily="34" charset="0"/>
              </a:rPr>
              <a:t>and maintenance</a:t>
            </a:r>
          </a:p>
        </p:txBody>
      </p:sp>
      <p:cxnSp>
        <p:nvCxnSpPr>
          <p:cNvPr id="14" name="Straight Arrow Connector 13">
            <a:extLst>
              <a:ext uri="{FF2B5EF4-FFF2-40B4-BE49-F238E27FC236}">
                <a16:creationId xmlns:a16="http://schemas.microsoft.com/office/drawing/2014/main" id="{F18C3B97-8D4B-344C-BF02-08D3156CA41A}"/>
              </a:ext>
            </a:extLst>
          </p:cNvPr>
          <p:cNvCxnSpPr>
            <a:cxnSpLocks/>
            <a:stCxn id="9" idx="3"/>
            <a:endCxn id="10" idx="1"/>
          </p:cNvCxnSpPr>
          <p:nvPr/>
        </p:nvCxnSpPr>
        <p:spPr>
          <a:xfrm>
            <a:off x="5005324" y="3239844"/>
            <a:ext cx="26754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964CB77-6170-5342-AFAC-BA4CE372E62E}"/>
              </a:ext>
            </a:extLst>
          </p:cNvPr>
          <p:cNvCxnSpPr>
            <a:cxnSpLocks/>
            <a:stCxn id="10" idx="3"/>
            <a:endCxn id="11" idx="1"/>
          </p:cNvCxnSpPr>
          <p:nvPr/>
        </p:nvCxnSpPr>
        <p:spPr>
          <a:xfrm>
            <a:off x="6785039" y="3239844"/>
            <a:ext cx="26754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7723A19-86FF-8941-9FBE-B02D825AA54B}"/>
              </a:ext>
            </a:extLst>
          </p:cNvPr>
          <p:cNvCxnSpPr>
            <a:cxnSpLocks/>
            <a:stCxn id="11" idx="3"/>
            <a:endCxn id="12" idx="1"/>
          </p:cNvCxnSpPr>
          <p:nvPr/>
        </p:nvCxnSpPr>
        <p:spPr>
          <a:xfrm>
            <a:off x="8564754" y="3239844"/>
            <a:ext cx="26755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ounded Rectangle 25">
            <a:extLst>
              <a:ext uri="{FF2B5EF4-FFF2-40B4-BE49-F238E27FC236}">
                <a16:creationId xmlns:a16="http://schemas.microsoft.com/office/drawing/2014/main" id="{6AB093D2-1C24-EB44-94DE-BF8BAB00A709}"/>
              </a:ext>
            </a:extLst>
          </p:cNvPr>
          <p:cNvSpPr>
            <a:spLocks noChangeArrowheads="1"/>
          </p:cNvSpPr>
          <p:nvPr/>
        </p:nvSpPr>
        <p:spPr bwMode="auto">
          <a:xfrm>
            <a:off x="1713443" y="4632929"/>
            <a:ext cx="8631029" cy="881478"/>
          </a:xfrm>
          <a:prstGeom prst="roundRect">
            <a:avLst>
              <a:gd name="adj" fmla="val 10737"/>
            </a:avLst>
          </a:prstGeom>
          <a:solidFill>
            <a:srgbClr val="FFD579"/>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4000" b="1" dirty="0">
                <a:solidFill>
                  <a:srgbClr val="C00000"/>
                </a:solidFill>
                <a:latin typeface="Candara" panose="020E0502030303020204" pitchFamily="34" charset="0"/>
              </a:rPr>
              <a:t>Project Management</a:t>
            </a:r>
          </a:p>
        </p:txBody>
      </p:sp>
    </p:spTree>
    <p:extLst>
      <p:ext uri="{BB962C8B-B14F-4D97-AF65-F5344CB8AC3E}">
        <p14:creationId xmlns:p14="http://schemas.microsoft.com/office/powerpoint/2010/main" val="1696044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4087353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9567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10C-0562-6C41-AEDD-99C0FAC81303}"/>
              </a:ext>
            </a:extLst>
          </p:cNvPr>
          <p:cNvSpPr>
            <a:spLocks noGrp="1"/>
          </p:cNvSpPr>
          <p:nvPr>
            <p:ph type="title"/>
          </p:nvPr>
        </p:nvSpPr>
        <p:spPr>
          <a:xfrm>
            <a:off x="1981200" y="116632"/>
            <a:ext cx="8229600" cy="1143000"/>
          </a:xfrm>
        </p:spPr>
        <p:txBody>
          <a:bodyPr>
            <a:normAutofit fontScale="90000"/>
          </a:bodyPr>
          <a:lstStyle/>
          <a:p>
            <a:r>
              <a:rPr lang="en-US" dirty="0">
                <a:solidFill>
                  <a:schemeClr val="accent1"/>
                </a:solidFill>
              </a:rPr>
              <a:t>Iteration-Based and Flow-Based Agile Life Cycles</a:t>
            </a:r>
          </a:p>
        </p:txBody>
      </p:sp>
      <p:sp>
        <p:nvSpPr>
          <p:cNvPr id="4" name="Slide Number Placeholder 3">
            <a:extLst>
              <a:ext uri="{FF2B5EF4-FFF2-40B4-BE49-F238E27FC236}">
                <a16:creationId xmlns:a16="http://schemas.microsoft.com/office/drawing/2014/main" id="{B716F69D-FD14-7B4F-A6E4-2B2A87857C54}"/>
              </a:ext>
            </a:extLst>
          </p:cNvPr>
          <p:cNvSpPr>
            <a:spLocks noGrp="1"/>
          </p:cNvSpPr>
          <p:nvPr>
            <p:ph type="sldNum" sz="quarter" idx="12"/>
          </p:nvPr>
        </p:nvSpPr>
        <p:spPr/>
        <p:txBody>
          <a:bodyPr/>
          <a:lstStyle/>
          <a:p>
            <a:pPr>
              <a:defRPr/>
            </a:pPr>
            <a:fld id="{E78C9E75-97FD-45D9-8ED3-955348887BB1}" type="slidenum">
              <a:rPr lang="zh-TW" altLang="en-US" smtClean="0"/>
              <a:pPr>
                <a:defRPr/>
              </a:pPr>
              <a:t>30</a:t>
            </a:fld>
            <a:endParaRPr lang="zh-TW" altLang="en-US"/>
          </a:p>
        </p:txBody>
      </p:sp>
      <p:sp>
        <p:nvSpPr>
          <p:cNvPr id="6" name="Footer Placeholder 4">
            <a:extLst>
              <a:ext uri="{FF2B5EF4-FFF2-40B4-BE49-F238E27FC236}">
                <a16:creationId xmlns:a16="http://schemas.microsoft.com/office/drawing/2014/main" id="{AF465C67-23E6-1F4A-AB5B-83F9C4ACD654}"/>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Project Management Institute (2017), Agile Practice Guide, Project Management Institute</a:t>
            </a:r>
          </a:p>
        </p:txBody>
      </p:sp>
      <p:sp>
        <p:nvSpPr>
          <p:cNvPr id="8" name="Rounded Rectangle 7">
            <a:extLst>
              <a:ext uri="{FF2B5EF4-FFF2-40B4-BE49-F238E27FC236}">
                <a16:creationId xmlns:a16="http://schemas.microsoft.com/office/drawing/2014/main" id="{5BAF8388-CCB7-5948-AE8A-4BF2308C1253}"/>
              </a:ext>
            </a:extLst>
          </p:cNvPr>
          <p:cNvSpPr>
            <a:spLocks noChangeArrowheads="1"/>
          </p:cNvSpPr>
          <p:nvPr/>
        </p:nvSpPr>
        <p:spPr bwMode="auto">
          <a:xfrm>
            <a:off x="1847529" y="1969686"/>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Requirements</a:t>
            </a:r>
          </a:p>
          <a:p>
            <a:pPr algn="ctr">
              <a:defRPr/>
            </a:pPr>
            <a:r>
              <a:rPr lang="en-US" sz="1500" b="1" dirty="0">
                <a:latin typeface="Calibri" panose="020F0502020204030204" pitchFamily="34" charset="0"/>
                <a:cs typeface="Calibri" panose="020F0502020204030204" pitchFamily="34" charset="0"/>
              </a:rPr>
              <a:t>Analysis</a:t>
            </a:r>
          </a:p>
          <a:p>
            <a:pPr algn="ctr">
              <a:defRPr/>
            </a:pPr>
            <a:r>
              <a:rPr lang="en-US" sz="1500" b="1" dirty="0">
                <a:latin typeface="Calibri" panose="020F0502020204030204" pitchFamily="34" charset="0"/>
                <a:cs typeface="Calibri" panose="020F0502020204030204" pitchFamily="34" charset="0"/>
              </a:rPr>
              <a:t>Design</a:t>
            </a:r>
          </a:p>
          <a:p>
            <a:pPr algn="ctr">
              <a:defRPr/>
            </a:pPr>
            <a:r>
              <a:rPr lang="en-US" sz="1500" b="1" dirty="0">
                <a:latin typeface="Calibri" panose="020F0502020204030204" pitchFamily="34" charset="0"/>
                <a:cs typeface="Calibri" panose="020F0502020204030204" pitchFamily="34" charset="0"/>
              </a:rPr>
              <a:t>Build</a:t>
            </a:r>
          </a:p>
          <a:p>
            <a:pPr algn="ctr">
              <a:defRPr/>
            </a:pPr>
            <a:r>
              <a:rPr lang="en-US" sz="1500" b="1" dirty="0">
                <a:latin typeface="Calibri" panose="020F0502020204030204" pitchFamily="34" charset="0"/>
                <a:cs typeface="Calibri" panose="020F0502020204030204" pitchFamily="34" charset="0"/>
              </a:rPr>
              <a:t>Test</a:t>
            </a:r>
          </a:p>
        </p:txBody>
      </p:sp>
      <p:sp>
        <p:nvSpPr>
          <p:cNvPr id="9" name="Rounded Rectangle 8">
            <a:extLst>
              <a:ext uri="{FF2B5EF4-FFF2-40B4-BE49-F238E27FC236}">
                <a16:creationId xmlns:a16="http://schemas.microsoft.com/office/drawing/2014/main" id="{719EA8F8-F823-1645-9D83-BB215145B11B}"/>
              </a:ext>
            </a:extLst>
          </p:cNvPr>
          <p:cNvSpPr>
            <a:spLocks noChangeArrowheads="1"/>
          </p:cNvSpPr>
          <p:nvPr/>
        </p:nvSpPr>
        <p:spPr bwMode="auto">
          <a:xfrm>
            <a:off x="3073691" y="1969686"/>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Requirements</a:t>
            </a:r>
          </a:p>
          <a:p>
            <a:pPr algn="ctr">
              <a:defRPr/>
            </a:pPr>
            <a:r>
              <a:rPr lang="en-US" sz="1500" b="1" dirty="0">
                <a:latin typeface="Calibri" panose="020F0502020204030204" pitchFamily="34" charset="0"/>
                <a:cs typeface="Calibri" panose="020F0502020204030204" pitchFamily="34" charset="0"/>
              </a:rPr>
              <a:t>Analysis</a:t>
            </a:r>
          </a:p>
          <a:p>
            <a:pPr algn="ctr">
              <a:defRPr/>
            </a:pPr>
            <a:r>
              <a:rPr lang="en-US" sz="1500" b="1" dirty="0">
                <a:latin typeface="Calibri" panose="020F0502020204030204" pitchFamily="34" charset="0"/>
                <a:cs typeface="Calibri" panose="020F0502020204030204" pitchFamily="34" charset="0"/>
              </a:rPr>
              <a:t>Design</a:t>
            </a:r>
          </a:p>
          <a:p>
            <a:pPr algn="ctr">
              <a:defRPr/>
            </a:pPr>
            <a:r>
              <a:rPr lang="en-US" sz="1500" b="1" dirty="0">
                <a:latin typeface="Calibri" panose="020F0502020204030204" pitchFamily="34" charset="0"/>
                <a:cs typeface="Calibri" panose="020F0502020204030204" pitchFamily="34" charset="0"/>
              </a:rPr>
              <a:t>Build</a:t>
            </a:r>
          </a:p>
          <a:p>
            <a:pPr algn="ctr">
              <a:defRPr/>
            </a:pPr>
            <a:r>
              <a:rPr lang="en-US" sz="1500" b="1" dirty="0">
                <a:latin typeface="Calibri" panose="020F0502020204030204" pitchFamily="34" charset="0"/>
                <a:cs typeface="Calibri" panose="020F0502020204030204" pitchFamily="34" charset="0"/>
              </a:rPr>
              <a:t>Test</a:t>
            </a:r>
          </a:p>
        </p:txBody>
      </p:sp>
      <p:sp>
        <p:nvSpPr>
          <p:cNvPr id="10" name="Rounded Rectangle 9">
            <a:extLst>
              <a:ext uri="{FF2B5EF4-FFF2-40B4-BE49-F238E27FC236}">
                <a16:creationId xmlns:a16="http://schemas.microsoft.com/office/drawing/2014/main" id="{A71743F9-E6D3-5A40-A560-050C28C44135}"/>
              </a:ext>
            </a:extLst>
          </p:cNvPr>
          <p:cNvSpPr>
            <a:spLocks noChangeArrowheads="1"/>
          </p:cNvSpPr>
          <p:nvPr/>
        </p:nvSpPr>
        <p:spPr bwMode="auto">
          <a:xfrm>
            <a:off x="4299853" y="1969686"/>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Requirements</a:t>
            </a:r>
          </a:p>
          <a:p>
            <a:pPr algn="ctr">
              <a:defRPr/>
            </a:pPr>
            <a:r>
              <a:rPr lang="en-US" sz="1500" b="1" dirty="0">
                <a:latin typeface="Calibri" panose="020F0502020204030204" pitchFamily="34" charset="0"/>
                <a:cs typeface="Calibri" panose="020F0502020204030204" pitchFamily="34" charset="0"/>
              </a:rPr>
              <a:t>Analysis</a:t>
            </a:r>
          </a:p>
          <a:p>
            <a:pPr algn="ctr">
              <a:defRPr/>
            </a:pPr>
            <a:r>
              <a:rPr lang="en-US" sz="1500" b="1" dirty="0">
                <a:latin typeface="Calibri" panose="020F0502020204030204" pitchFamily="34" charset="0"/>
                <a:cs typeface="Calibri" panose="020F0502020204030204" pitchFamily="34" charset="0"/>
              </a:rPr>
              <a:t>Design</a:t>
            </a:r>
          </a:p>
          <a:p>
            <a:pPr algn="ctr">
              <a:defRPr/>
            </a:pPr>
            <a:r>
              <a:rPr lang="en-US" sz="1500" b="1" dirty="0">
                <a:latin typeface="Calibri" panose="020F0502020204030204" pitchFamily="34" charset="0"/>
                <a:cs typeface="Calibri" panose="020F0502020204030204" pitchFamily="34" charset="0"/>
              </a:rPr>
              <a:t>Build</a:t>
            </a:r>
          </a:p>
          <a:p>
            <a:pPr algn="ctr">
              <a:defRPr/>
            </a:pPr>
            <a:r>
              <a:rPr lang="en-US" sz="1500" b="1" dirty="0">
                <a:latin typeface="Calibri" panose="020F0502020204030204" pitchFamily="34" charset="0"/>
                <a:cs typeface="Calibri" panose="020F0502020204030204" pitchFamily="34" charset="0"/>
              </a:rPr>
              <a:t>Test</a:t>
            </a:r>
          </a:p>
        </p:txBody>
      </p:sp>
      <p:sp>
        <p:nvSpPr>
          <p:cNvPr id="11" name="Rounded Rectangle 10">
            <a:extLst>
              <a:ext uri="{FF2B5EF4-FFF2-40B4-BE49-F238E27FC236}">
                <a16:creationId xmlns:a16="http://schemas.microsoft.com/office/drawing/2014/main" id="{B557C97C-05F3-5C4D-94E2-D15DCAB64146}"/>
              </a:ext>
            </a:extLst>
          </p:cNvPr>
          <p:cNvSpPr>
            <a:spLocks noChangeArrowheads="1"/>
          </p:cNvSpPr>
          <p:nvPr/>
        </p:nvSpPr>
        <p:spPr bwMode="auto">
          <a:xfrm>
            <a:off x="5526015" y="1969686"/>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Requirements</a:t>
            </a:r>
          </a:p>
          <a:p>
            <a:pPr algn="ctr">
              <a:defRPr/>
            </a:pPr>
            <a:r>
              <a:rPr lang="en-US" sz="1500" b="1" dirty="0">
                <a:latin typeface="Calibri" panose="020F0502020204030204" pitchFamily="34" charset="0"/>
                <a:cs typeface="Calibri" panose="020F0502020204030204" pitchFamily="34" charset="0"/>
              </a:rPr>
              <a:t>Analysis</a:t>
            </a:r>
          </a:p>
          <a:p>
            <a:pPr algn="ctr">
              <a:defRPr/>
            </a:pPr>
            <a:r>
              <a:rPr lang="en-US" sz="1500" b="1" dirty="0">
                <a:latin typeface="Calibri" panose="020F0502020204030204" pitchFamily="34" charset="0"/>
                <a:cs typeface="Calibri" panose="020F0502020204030204" pitchFamily="34" charset="0"/>
              </a:rPr>
              <a:t>Design</a:t>
            </a:r>
          </a:p>
          <a:p>
            <a:pPr algn="ctr">
              <a:defRPr/>
            </a:pPr>
            <a:r>
              <a:rPr lang="en-US" sz="1500" b="1" dirty="0">
                <a:latin typeface="Calibri" panose="020F0502020204030204" pitchFamily="34" charset="0"/>
                <a:cs typeface="Calibri" panose="020F0502020204030204" pitchFamily="34" charset="0"/>
              </a:rPr>
              <a:t>Build</a:t>
            </a:r>
          </a:p>
          <a:p>
            <a:pPr algn="ctr">
              <a:defRPr/>
            </a:pPr>
            <a:r>
              <a:rPr lang="en-US" sz="1500" b="1" dirty="0">
                <a:latin typeface="Calibri" panose="020F0502020204030204" pitchFamily="34" charset="0"/>
                <a:cs typeface="Calibri" panose="020F0502020204030204" pitchFamily="34" charset="0"/>
              </a:rPr>
              <a:t>Test</a:t>
            </a:r>
          </a:p>
        </p:txBody>
      </p:sp>
      <p:sp>
        <p:nvSpPr>
          <p:cNvPr id="12" name="Rounded Rectangle 11">
            <a:extLst>
              <a:ext uri="{FF2B5EF4-FFF2-40B4-BE49-F238E27FC236}">
                <a16:creationId xmlns:a16="http://schemas.microsoft.com/office/drawing/2014/main" id="{E4F02FAA-4EA4-C145-AD1A-DAA93C6A3F50}"/>
              </a:ext>
            </a:extLst>
          </p:cNvPr>
          <p:cNvSpPr>
            <a:spLocks noChangeArrowheads="1"/>
          </p:cNvSpPr>
          <p:nvPr/>
        </p:nvSpPr>
        <p:spPr bwMode="auto">
          <a:xfrm>
            <a:off x="6752177" y="1969686"/>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Repeat </a:t>
            </a:r>
            <a:br>
              <a:rPr lang="en-US" sz="1500" b="1" dirty="0">
                <a:latin typeface="Calibri" panose="020F0502020204030204" pitchFamily="34" charset="0"/>
                <a:cs typeface="Calibri" panose="020F0502020204030204" pitchFamily="34" charset="0"/>
              </a:rPr>
            </a:br>
            <a:r>
              <a:rPr lang="en-US" sz="1500" b="1" dirty="0">
                <a:latin typeface="Calibri" panose="020F0502020204030204" pitchFamily="34" charset="0"/>
                <a:cs typeface="Calibri" panose="020F0502020204030204" pitchFamily="34" charset="0"/>
              </a:rPr>
              <a:t>as needed</a:t>
            </a:r>
          </a:p>
          <a:p>
            <a:pPr algn="ctr">
              <a:defRPr/>
            </a:pPr>
            <a:r>
              <a:rPr lang="en-US" sz="1500" b="1" dirty="0">
                <a:latin typeface="Calibri" panose="020F0502020204030204" pitchFamily="34" charset="0"/>
                <a:cs typeface="Calibri" panose="020F0502020204030204" pitchFamily="34" charset="0"/>
              </a:rPr>
              <a:t>…</a:t>
            </a:r>
          </a:p>
        </p:txBody>
      </p:sp>
      <p:sp>
        <p:nvSpPr>
          <p:cNvPr id="13" name="Rounded Rectangle 12">
            <a:extLst>
              <a:ext uri="{FF2B5EF4-FFF2-40B4-BE49-F238E27FC236}">
                <a16:creationId xmlns:a16="http://schemas.microsoft.com/office/drawing/2014/main" id="{1A23ADBF-A3D3-E743-BF03-3549DAC8CDBD}"/>
              </a:ext>
            </a:extLst>
          </p:cNvPr>
          <p:cNvSpPr>
            <a:spLocks noChangeArrowheads="1"/>
          </p:cNvSpPr>
          <p:nvPr/>
        </p:nvSpPr>
        <p:spPr bwMode="auto">
          <a:xfrm>
            <a:off x="7978339" y="1969686"/>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Requirements</a:t>
            </a:r>
          </a:p>
          <a:p>
            <a:pPr algn="ctr">
              <a:defRPr/>
            </a:pPr>
            <a:r>
              <a:rPr lang="en-US" sz="1500" b="1" dirty="0">
                <a:latin typeface="Calibri" panose="020F0502020204030204" pitchFamily="34" charset="0"/>
                <a:cs typeface="Calibri" panose="020F0502020204030204" pitchFamily="34" charset="0"/>
              </a:rPr>
              <a:t>Analysis</a:t>
            </a:r>
          </a:p>
          <a:p>
            <a:pPr algn="ctr">
              <a:defRPr/>
            </a:pPr>
            <a:r>
              <a:rPr lang="en-US" sz="1500" b="1" dirty="0">
                <a:latin typeface="Calibri" panose="020F0502020204030204" pitchFamily="34" charset="0"/>
                <a:cs typeface="Calibri" panose="020F0502020204030204" pitchFamily="34" charset="0"/>
              </a:rPr>
              <a:t>Design</a:t>
            </a:r>
          </a:p>
          <a:p>
            <a:pPr algn="ctr">
              <a:defRPr/>
            </a:pPr>
            <a:r>
              <a:rPr lang="en-US" sz="1500" b="1" dirty="0">
                <a:latin typeface="Calibri" panose="020F0502020204030204" pitchFamily="34" charset="0"/>
                <a:cs typeface="Calibri" panose="020F0502020204030204" pitchFamily="34" charset="0"/>
              </a:rPr>
              <a:t>Build</a:t>
            </a:r>
          </a:p>
          <a:p>
            <a:pPr algn="ctr">
              <a:defRPr/>
            </a:pPr>
            <a:r>
              <a:rPr lang="en-US" sz="1500" b="1" dirty="0">
                <a:latin typeface="Calibri" panose="020F0502020204030204" pitchFamily="34" charset="0"/>
                <a:cs typeface="Calibri" panose="020F0502020204030204" pitchFamily="34" charset="0"/>
              </a:rPr>
              <a:t>Test</a:t>
            </a:r>
          </a:p>
        </p:txBody>
      </p:sp>
      <p:sp>
        <p:nvSpPr>
          <p:cNvPr id="14" name="Rounded Rectangle 13">
            <a:extLst>
              <a:ext uri="{FF2B5EF4-FFF2-40B4-BE49-F238E27FC236}">
                <a16:creationId xmlns:a16="http://schemas.microsoft.com/office/drawing/2014/main" id="{87AE58B7-90AF-4F46-A56A-7A7D22D40CA0}"/>
              </a:ext>
            </a:extLst>
          </p:cNvPr>
          <p:cNvSpPr>
            <a:spLocks noChangeArrowheads="1"/>
          </p:cNvSpPr>
          <p:nvPr/>
        </p:nvSpPr>
        <p:spPr bwMode="auto">
          <a:xfrm>
            <a:off x="9204503" y="1969686"/>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Requirements</a:t>
            </a:r>
          </a:p>
          <a:p>
            <a:pPr algn="ctr">
              <a:defRPr/>
            </a:pPr>
            <a:r>
              <a:rPr lang="en-US" sz="1500" b="1" dirty="0">
                <a:latin typeface="Calibri" panose="020F0502020204030204" pitchFamily="34" charset="0"/>
                <a:cs typeface="Calibri" panose="020F0502020204030204" pitchFamily="34" charset="0"/>
              </a:rPr>
              <a:t>Analysis</a:t>
            </a:r>
          </a:p>
          <a:p>
            <a:pPr algn="ctr">
              <a:defRPr/>
            </a:pPr>
            <a:r>
              <a:rPr lang="en-US" sz="1500" b="1" dirty="0">
                <a:latin typeface="Calibri" panose="020F0502020204030204" pitchFamily="34" charset="0"/>
                <a:cs typeface="Calibri" panose="020F0502020204030204" pitchFamily="34" charset="0"/>
              </a:rPr>
              <a:t>Design</a:t>
            </a:r>
          </a:p>
          <a:p>
            <a:pPr algn="ctr">
              <a:defRPr/>
            </a:pPr>
            <a:r>
              <a:rPr lang="en-US" sz="1500" b="1" dirty="0">
                <a:latin typeface="Calibri" panose="020F0502020204030204" pitchFamily="34" charset="0"/>
                <a:cs typeface="Calibri" panose="020F0502020204030204" pitchFamily="34" charset="0"/>
              </a:rPr>
              <a:t>Build</a:t>
            </a:r>
          </a:p>
          <a:p>
            <a:pPr algn="ctr">
              <a:defRPr/>
            </a:pPr>
            <a:r>
              <a:rPr lang="en-US" sz="1500" b="1" dirty="0">
                <a:latin typeface="Calibri" panose="020F0502020204030204" pitchFamily="34" charset="0"/>
                <a:cs typeface="Calibri" panose="020F0502020204030204" pitchFamily="34" charset="0"/>
              </a:rPr>
              <a:t>Test</a:t>
            </a:r>
          </a:p>
        </p:txBody>
      </p:sp>
      <p:sp>
        <p:nvSpPr>
          <p:cNvPr id="15" name="TextBox 14">
            <a:extLst>
              <a:ext uri="{FF2B5EF4-FFF2-40B4-BE49-F238E27FC236}">
                <a16:creationId xmlns:a16="http://schemas.microsoft.com/office/drawing/2014/main" id="{56510D07-8E1B-4C4B-96CF-94186D56E72B}"/>
              </a:ext>
            </a:extLst>
          </p:cNvPr>
          <p:cNvSpPr txBox="1"/>
          <p:nvPr/>
        </p:nvSpPr>
        <p:spPr>
          <a:xfrm>
            <a:off x="4526635" y="1434042"/>
            <a:ext cx="2861104" cy="461665"/>
          </a:xfrm>
          <a:prstGeom prst="rect">
            <a:avLst/>
          </a:prstGeom>
          <a:noFill/>
        </p:spPr>
        <p:txBody>
          <a:bodyPr wrap="none" rtlCol="0">
            <a:spAutoFit/>
          </a:bodyPr>
          <a:lstStyle/>
          <a:p>
            <a:pPr algn="ctr"/>
            <a:r>
              <a:rPr lang="en-US" sz="2400" b="1" dirty="0">
                <a:latin typeface="Calibri" panose="020F0502020204030204" pitchFamily="34" charset="0"/>
                <a:cs typeface="Calibri" panose="020F0502020204030204" pitchFamily="34" charset="0"/>
              </a:rPr>
              <a:t>Iteration-Based Agile</a:t>
            </a:r>
          </a:p>
        </p:txBody>
      </p:sp>
      <p:sp>
        <p:nvSpPr>
          <p:cNvPr id="16" name="Rounded Rectangle 15">
            <a:extLst>
              <a:ext uri="{FF2B5EF4-FFF2-40B4-BE49-F238E27FC236}">
                <a16:creationId xmlns:a16="http://schemas.microsoft.com/office/drawing/2014/main" id="{4885981A-1118-3E43-A2D8-211AE913143F}"/>
              </a:ext>
            </a:extLst>
          </p:cNvPr>
          <p:cNvSpPr>
            <a:spLocks noChangeArrowheads="1"/>
          </p:cNvSpPr>
          <p:nvPr/>
        </p:nvSpPr>
        <p:spPr bwMode="auto">
          <a:xfrm>
            <a:off x="1873165" y="4251149"/>
            <a:ext cx="1455254" cy="2268714"/>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Requirements</a:t>
            </a:r>
          </a:p>
          <a:p>
            <a:pPr algn="ctr">
              <a:defRPr/>
            </a:pPr>
            <a:r>
              <a:rPr lang="en-US" sz="1500" b="1" dirty="0">
                <a:latin typeface="Calibri" panose="020F0502020204030204" pitchFamily="34" charset="0"/>
                <a:cs typeface="Calibri" panose="020F0502020204030204" pitchFamily="34" charset="0"/>
              </a:rPr>
              <a:t>Analysis</a:t>
            </a:r>
          </a:p>
          <a:p>
            <a:pPr algn="ctr">
              <a:defRPr/>
            </a:pPr>
            <a:r>
              <a:rPr lang="en-US" sz="1500" b="1" dirty="0">
                <a:latin typeface="Calibri" panose="020F0502020204030204" pitchFamily="34" charset="0"/>
                <a:cs typeface="Calibri" panose="020F0502020204030204" pitchFamily="34" charset="0"/>
              </a:rPr>
              <a:t>Design</a:t>
            </a:r>
          </a:p>
          <a:p>
            <a:pPr algn="ctr">
              <a:defRPr/>
            </a:pPr>
            <a:r>
              <a:rPr lang="en-US" sz="1500" b="1" dirty="0">
                <a:latin typeface="Calibri" panose="020F0502020204030204" pitchFamily="34" charset="0"/>
                <a:cs typeface="Calibri" panose="020F0502020204030204" pitchFamily="34" charset="0"/>
              </a:rPr>
              <a:t>Build</a:t>
            </a:r>
          </a:p>
          <a:p>
            <a:pPr algn="ctr">
              <a:defRPr/>
            </a:pPr>
            <a:r>
              <a:rPr lang="en-US" sz="1500" b="1" dirty="0">
                <a:latin typeface="Calibri" panose="020F0502020204030204" pitchFamily="34" charset="0"/>
                <a:cs typeface="Calibri" panose="020F0502020204030204" pitchFamily="34" charset="0"/>
              </a:rPr>
              <a:t>Test</a:t>
            </a:r>
          </a:p>
          <a:p>
            <a:pPr algn="ctr">
              <a:defRPr/>
            </a:pPr>
            <a:r>
              <a:rPr lang="en-US" sz="1500" dirty="0">
                <a:latin typeface="Calibri" panose="020F0502020204030204" pitchFamily="34" charset="0"/>
                <a:cs typeface="Calibri" panose="020F0502020204030204" pitchFamily="34" charset="0"/>
              </a:rPr>
              <a:t>the number of features in the WIP limit</a:t>
            </a:r>
          </a:p>
        </p:txBody>
      </p:sp>
      <p:sp>
        <p:nvSpPr>
          <p:cNvPr id="17" name="Rounded Rectangle 16">
            <a:extLst>
              <a:ext uri="{FF2B5EF4-FFF2-40B4-BE49-F238E27FC236}">
                <a16:creationId xmlns:a16="http://schemas.microsoft.com/office/drawing/2014/main" id="{DE781752-7FB6-DA41-8A09-9FBAA8DE8EFD}"/>
              </a:ext>
            </a:extLst>
          </p:cNvPr>
          <p:cNvSpPr>
            <a:spLocks noChangeArrowheads="1"/>
          </p:cNvSpPr>
          <p:nvPr/>
        </p:nvSpPr>
        <p:spPr bwMode="auto">
          <a:xfrm>
            <a:off x="3328419" y="4251149"/>
            <a:ext cx="1198215" cy="2268714"/>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Requirements</a:t>
            </a:r>
          </a:p>
          <a:p>
            <a:pPr algn="ctr">
              <a:defRPr/>
            </a:pPr>
            <a:r>
              <a:rPr lang="en-US" sz="1500" b="1" dirty="0">
                <a:latin typeface="Calibri" panose="020F0502020204030204" pitchFamily="34" charset="0"/>
                <a:cs typeface="Calibri" panose="020F0502020204030204" pitchFamily="34" charset="0"/>
              </a:rPr>
              <a:t>Analysis</a:t>
            </a:r>
          </a:p>
          <a:p>
            <a:pPr algn="ctr">
              <a:defRPr/>
            </a:pPr>
            <a:r>
              <a:rPr lang="en-US" sz="1500" b="1" dirty="0">
                <a:latin typeface="Calibri" panose="020F0502020204030204" pitchFamily="34" charset="0"/>
                <a:cs typeface="Calibri" panose="020F0502020204030204" pitchFamily="34" charset="0"/>
              </a:rPr>
              <a:t>Design</a:t>
            </a:r>
          </a:p>
          <a:p>
            <a:pPr algn="ctr">
              <a:defRPr/>
            </a:pPr>
            <a:r>
              <a:rPr lang="en-US" sz="1500" b="1" dirty="0">
                <a:latin typeface="Calibri" panose="020F0502020204030204" pitchFamily="34" charset="0"/>
                <a:cs typeface="Calibri" panose="020F0502020204030204" pitchFamily="34" charset="0"/>
              </a:rPr>
              <a:t>Build</a:t>
            </a:r>
          </a:p>
          <a:p>
            <a:pPr algn="ctr">
              <a:defRPr/>
            </a:pPr>
            <a:r>
              <a:rPr lang="en-US" sz="1500" b="1" dirty="0">
                <a:latin typeface="Calibri" panose="020F0502020204030204" pitchFamily="34" charset="0"/>
                <a:cs typeface="Calibri" panose="020F0502020204030204" pitchFamily="34" charset="0"/>
              </a:rPr>
              <a:t>Test</a:t>
            </a:r>
          </a:p>
          <a:p>
            <a:pPr algn="ctr">
              <a:defRPr/>
            </a:pPr>
            <a:r>
              <a:rPr lang="en-US" sz="1500" dirty="0">
                <a:latin typeface="Calibri" panose="020F0502020204030204" pitchFamily="34" charset="0"/>
                <a:cs typeface="Calibri" panose="020F0502020204030204" pitchFamily="34" charset="0"/>
              </a:rPr>
              <a:t>the number of features in the WIP limit</a:t>
            </a:r>
          </a:p>
        </p:txBody>
      </p:sp>
      <p:sp>
        <p:nvSpPr>
          <p:cNvPr id="18" name="Rounded Rectangle 17">
            <a:extLst>
              <a:ext uri="{FF2B5EF4-FFF2-40B4-BE49-F238E27FC236}">
                <a16:creationId xmlns:a16="http://schemas.microsoft.com/office/drawing/2014/main" id="{47F8613E-294F-D144-9472-81A82FA905D1}"/>
              </a:ext>
            </a:extLst>
          </p:cNvPr>
          <p:cNvSpPr>
            <a:spLocks noChangeArrowheads="1"/>
          </p:cNvSpPr>
          <p:nvPr/>
        </p:nvSpPr>
        <p:spPr bwMode="auto">
          <a:xfrm>
            <a:off x="4526635" y="4251149"/>
            <a:ext cx="1785388" cy="2268714"/>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Requirements</a:t>
            </a:r>
          </a:p>
          <a:p>
            <a:pPr algn="ctr">
              <a:defRPr/>
            </a:pPr>
            <a:r>
              <a:rPr lang="en-US" sz="1500" b="1" dirty="0">
                <a:latin typeface="Calibri" panose="020F0502020204030204" pitchFamily="34" charset="0"/>
                <a:cs typeface="Calibri" panose="020F0502020204030204" pitchFamily="34" charset="0"/>
              </a:rPr>
              <a:t>Analysis</a:t>
            </a:r>
          </a:p>
          <a:p>
            <a:pPr algn="ctr">
              <a:defRPr/>
            </a:pPr>
            <a:r>
              <a:rPr lang="en-US" sz="1500" b="1" dirty="0">
                <a:latin typeface="Calibri" panose="020F0502020204030204" pitchFamily="34" charset="0"/>
                <a:cs typeface="Calibri" panose="020F0502020204030204" pitchFamily="34" charset="0"/>
              </a:rPr>
              <a:t>Design</a:t>
            </a:r>
          </a:p>
          <a:p>
            <a:pPr algn="ctr">
              <a:defRPr/>
            </a:pPr>
            <a:r>
              <a:rPr lang="en-US" sz="1500" b="1" dirty="0">
                <a:latin typeface="Calibri" panose="020F0502020204030204" pitchFamily="34" charset="0"/>
                <a:cs typeface="Calibri" panose="020F0502020204030204" pitchFamily="34" charset="0"/>
              </a:rPr>
              <a:t>Build</a:t>
            </a:r>
          </a:p>
          <a:p>
            <a:pPr algn="ctr">
              <a:defRPr/>
            </a:pPr>
            <a:r>
              <a:rPr lang="en-US" sz="1500" b="1" dirty="0">
                <a:latin typeface="Calibri" panose="020F0502020204030204" pitchFamily="34" charset="0"/>
                <a:cs typeface="Calibri" panose="020F0502020204030204" pitchFamily="34" charset="0"/>
              </a:rPr>
              <a:t>Test</a:t>
            </a:r>
          </a:p>
          <a:p>
            <a:pPr algn="ctr">
              <a:defRPr/>
            </a:pPr>
            <a:r>
              <a:rPr lang="en-US" sz="1500" dirty="0">
                <a:latin typeface="Calibri" panose="020F0502020204030204" pitchFamily="34" charset="0"/>
                <a:cs typeface="Calibri" panose="020F0502020204030204" pitchFamily="34" charset="0"/>
              </a:rPr>
              <a:t>the number of features in the WIP limit</a:t>
            </a:r>
          </a:p>
        </p:txBody>
      </p:sp>
      <p:sp>
        <p:nvSpPr>
          <p:cNvPr id="20" name="Rounded Rectangle 19">
            <a:extLst>
              <a:ext uri="{FF2B5EF4-FFF2-40B4-BE49-F238E27FC236}">
                <a16:creationId xmlns:a16="http://schemas.microsoft.com/office/drawing/2014/main" id="{4BED75C5-0104-FF4E-AFC1-E9370A9B882B}"/>
              </a:ext>
            </a:extLst>
          </p:cNvPr>
          <p:cNvSpPr>
            <a:spLocks noChangeArrowheads="1"/>
          </p:cNvSpPr>
          <p:nvPr/>
        </p:nvSpPr>
        <p:spPr bwMode="auto">
          <a:xfrm>
            <a:off x="6312025" y="4251149"/>
            <a:ext cx="1075835" cy="2268714"/>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Repeat </a:t>
            </a:r>
            <a:br>
              <a:rPr lang="en-US" sz="1500" b="1" dirty="0">
                <a:latin typeface="Calibri" panose="020F0502020204030204" pitchFamily="34" charset="0"/>
                <a:cs typeface="Calibri" panose="020F0502020204030204" pitchFamily="34" charset="0"/>
              </a:rPr>
            </a:br>
            <a:r>
              <a:rPr lang="en-US" sz="1500" b="1" dirty="0">
                <a:latin typeface="Calibri" panose="020F0502020204030204" pitchFamily="34" charset="0"/>
                <a:cs typeface="Calibri" panose="020F0502020204030204" pitchFamily="34" charset="0"/>
              </a:rPr>
              <a:t>as needed</a:t>
            </a:r>
          </a:p>
          <a:p>
            <a:pPr algn="ctr">
              <a:defRPr/>
            </a:pPr>
            <a:r>
              <a:rPr lang="en-US" sz="1500" b="1" dirty="0">
                <a:latin typeface="Calibri" panose="020F0502020204030204" pitchFamily="34" charset="0"/>
                <a:cs typeface="Calibri" panose="020F0502020204030204" pitchFamily="34" charset="0"/>
              </a:rPr>
              <a:t>…</a:t>
            </a:r>
          </a:p>
        </p:txBody>
      </p:sp>
      <p:sp>
        <p:nvSpPr>
          <p:cNvPr id="21" name="Rounded Rectangle 20">
            <a:extLst>
              <a:ext uri="{FF2B5EF4-FFF2-40B4-BE49-F238E27FC236}">
                <a16:creationId xmlns:a16="http://schemas.microsoft.com/office/drawing/2014/main" id="{7E32A7ED-5481-F44E-9B70-21044D3E9B9E}"/>
              </a:ext>
            </a:extLst>
          </p:cNvPr>
          <p:cNvSpPr>
            <a:spLocks noChangeArrowheads="1"/>
          </p:cNvSpPr>
          <p:nvPr/>
        </p:nvSpPr>
        <p:spPr bwMode="auto">
          <a:xfrm>
            <a:off x="7387622" y="4251149"/>
            <a:ext cx="1228659" cy="2268714"/>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Requirements</a:t>
            </a:r>
          </a:p>
          <a:p>
            <a:pPr algn="ctr">
              <a:defRPr/>
            </a:pPr>
            <a:r>
              <a:rPr lang="en-US" sz="1500" b="1" dirty="0">
                <a:latin typeface="Calibri" panose="020F0502020204030204" pitchFamily="34" charset="0"/>
                <a:cs typeface="Calibri" panose="020F0502020204030204" pitchFamily="34" charset="0"/>
              </a:rPr>
              <a:t>Analysis</a:t>
            </a:r>
          </a:p>
          <a:p>
            <a:pPr algn="ctr">
              <a:defRPr/>
            </a:pPr>
            <a:r>
              <a:rPr lang="en-US" sz="1500" b="1" dirty="0">
                <a:latin typeface="Calibri" panose="020F0502020204030204" pitchFamily="34" charset="0"/>
                <a:cs typeface="Calibri" panose="020F0502020204030204" pitchFamily="34" charset="0"/>
              </a:rPr>
              <a:t>Design</a:t>
            </a:r>
          </a:p>
          <a:p>
            <a:pPr algn="ctr">
              <a:defRPr/>
            </a:pPr>
            <a:r>
              <a:rPr lang="en-US" sz="1500" b="1" dirty="0">
                <a:latin typeface="Calibri" panose="020F0502020204030204" pitchFamily="34" charset="0"/>
                <a:cs typeface="Calibri" panose="020F0502020204030204" pitchFamily="34" charset="0"/>
              </a:rPr>
              <a:t>Build</a:t>
            </a:r>
          </a:p>
          <a:p>
            <a:pPr algn="ctr">
              <a:defRPr/>
            </a:pPr>
            <a:r>
              <a:rPr lang="en-US" sz="1500" b="1" dirty="0">
                <a:latin typeface="Calibri" panose="020F0502020204030204" pitchFamily="34" charset="0"/>
                <a:cs typeface="Calibri" panose="020F0502020204030204" pitchFamily="34" charset="0"/>
              </a:rPr>
              <a:t>Test</a:t>
            </a:r>
          </a:p>
          <a:p>
            <a:pPr algn="ctr">
              <a:defRPr/>
            </a:pPr>
            <a:r>
              <a:rPr lang="en-US" sz="1500" dirty="0">
                <a:latin typeface="Calibri" panose="020F0502020204030204" pitchFamily="34" charset="0"/>
                <a:cs typeface="Calibri" panose="020F0502020204030204" pitchFamily="34" charset="0"/>
              </a:rPr>
              <a:t>the number of features in the WIP limit</a:t>
            </a:r>
          </a:p>
        </p:txBody>
      </p:sp>
      <p:sp>
        <p:nvSpPr>
          <p:cNvPr id="22" name="Rounded Rectangle 21">
            <a:extLst>
              <a:ext uri="{FF2B5EF4-FFF2-40B4-BE49-F238E27FC236}">
                <a16:creationId xmlns:a16="http://schemas.microsoft.com/office/drawing/2014/main" id="{87AF3BA4-05F2-6946-AAD6-61571838B3AB}"/>
              </a:ext>
            </a:extLst>
          </p:cNvPr>
          <p:cNvSpPr>
            <a:spLocks noChangeArrowheads="1"/>
          </p:cNvSpPr>
          <p:nvPr/>
        </p:nvSpPr>
        <p:spPr bwMode="auto">
          <a:xfrm>
            <a:off x="8616281" y="4251149"/>
            <a:ext cx="1833710" cy="2268714"/>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500" b="1" dirty="0">
                <a:latin typeface="Calibri" panose="020F0502020204030204" pitchFamily="34" charset="0"/>
                <a:cs typeface="Calibri" panose="020F0502020204030204" pitchFamily="34" charset="0"/>
              </a:rPr>
              <a:t>Requirements</a:t>
            </a:r>
          </a:p>
          <a:p>
            <a:pPr algn="ctr">
              <a:defRPr/>
            </a:pPr>
            <a:r>
              <a:rPr lang="en-US" sz="1500" b="1" dirty="0">
                <a:latin typeface="Calibri" panose="020F0502020204030204" pitchFamily="34" charset="0"/>
                <a:cs typeface="Calibri" panose="020F0502020204030204" pitchFamily="34" charset="0"/>
              </a:rPr>
              <a:t>Analysis</a:t>
            </a:r>
          </a:p>
          <a:p>
            <a:pPr algn="ctr">
              <a:defRPr/>
            </a:pPr>
            <a:r>
              <a:rPr lang="en-US" sz="1500" b="1" dirty="0">
                <a:latin typeface="Calibri" panose="020F0502020204030204" pitchFamily="34" charset="0"/>
                <a:cs typeface="Calibri" panose="020F0502020204030204" pitchFamily="34" charset="0"/>
              </a:rPr>
              <a:t>Design</a:t>
            </a:r>
          </a:p>
          <a:p>
            <a:pPr algn="ctr">
              <a:defRPr/>
            </a:pPr>
            <a:r>
              <a:rPr lang="en-US" sz="1500" b="1" dirty="0">
                <a:latin typeface="Calibri" panose="020F0502020204030204" pitchFamily="34" charset="0"/>
                <a:cs typeface="Calibri" panose="020F0502020204030204" pitchFamily="34" charset="0"/>
              </a:rPr>
              <a:t>Build</a:t>
            </a:r>
          </a:p>
          <a:p>
            <a:pPr algn="ctr">
              <a:defRPr/>
            </a:pPr>
            <a:r>
              <a:rPr lang="en-US" sz="1500" b="1" dirty="0">
                <a:latin typeface="Calibri" panose="020F0502020204030204" pitchFamily="34" charset="0"/>
                <a:cs typeface="Calibri" panose="020F0502020204030204" pitchFamily="34" charset="0"/>
              </a:rPr>
              <a:t>Test</a:t>
            </a:r>
          </a:p>
          <a:p>
            <a:pPr algn="ctr">
              <a:defRPr/>
            </a:pPr>
            <a:r>
              <a:rPr lang="en-US" sz="1500" dirty="0">
                <a:latin typeface="Calibri" panose="020F0502020204030204" pitchFamily="34" charset="0"/>
                <a:cs typeface="Calibri" panose="020F0502020204030204" pitchFamily="34" charset="0"/>
              </a:rPr>
              <a:t>the number of features in the WIP limit</a:t>
            </a:r>
          </a:p>
        </p:txBody>
      </p:sp>
      <p:sp>
        <p:nvSpPr>
          <p:cNvPr id="23" name="TextBox 22">
            <a:extLst>
              <a:ext uri="{FF2B5EF4-FFF2-40B4-BE49-F238E27FC236}">
                <a16:creationId xmlns:a16="http://schemas.microsoft.com/office/drawing/2014/main" id="{7B0E318F-70D0-BF42-8E43-8845D81F8F49}"/>
              </a:ext>
            </a:extLst>
          </p:cNvPr>
          <p:cNvSpPr txBox="1"/>
          <p:nvPr/>
        </p:nvSpPr>
        <p:spPr>
          <a:xfrm>
            <a:off x="4776543" y="3762497"/>
            <a:ext cx="2361288" cy="461665"/>
          </a:xfrm>
          <a:prstGeom prst="rect">
            <a:avLst/>
          </a:prstGeom>
          <a:noFill/>
        </p:spPr>
        <p:txBody>
          <a:bodyPr wrap="none" rtlCol="0">
            <a:spAutoFit/>
          </a:bodyPr>
          <a:lstStyle/>
          <a:p>
            <a:pPr algn="ctr"/>
            <a:r>
              <a:rPr lang="en-US" sz="2400" b="1" dirty="0">
                <a:solidFill>
                  <a:schemeClr val="accent2">
                    <a:lumMod val="75000"/>
                  </a:schemeClr>
                </a:solidFill>
                <a:latin typeface="Calibri" panose="020F0502020204030204" pitchFamily="34" charset="0"/>
                <a:cs typeface="Calibri" panose="020F0502020204030204" pitchFamily="34" charset="0"/>
              </a:rPr>
              <a:t>Flow-Based Agile</a:t>
            </a:r>
          </a:p>
        </p:txBody>
      </p:sp>
    </p:spTree>
    <p:extLst>
      <p:ext uri="{BB962C8B-B14F-4D97-AF65-F5344CB8AC3E}">
        <p14:creationId xmlns:p14="http://schemas.microsoft.com/office/powerpoint/2010/main" val="3779278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C0CE1A-0F43-D642-83BB-37DC2E74A642}"/>
              </a:ext>
            </a:extLst>
          </p:cNvPr>
          <p:cNvSpPr>
            <a:spLocks noGrp="1"/>
          </p:cNvSpPr>
          <p:nvPr>
            <p:ph type="sldNum" sz="quarter" idx="12"/>
          </p:nvPr>
        </p:nvSpPr>
        <p:spPr/>
        <p:txBody>
          <a:bodyPr/>
          <a:lstStyle/>
          <a:p>
            <a:pPr>
              <a:defRPr/>
            </a:pPr>
            <a:fld id="{E78C9E75-97FD-45D9-8ED3-955348887BB1}" type="slidenum">
              <a:rPr lang="zh-TW" altLang="en-US" smtClean="0"/>
              <a:pPr>
                <a:defRPr/>
              </a:pPr>
              <a:t>31</a:t>
            </a:fld>
            <a:endParaRPr lang="zh-TW" altLang="en-US"/>
          </a:p>
        </p:txBody>
      </p:sp>
      <p:sp>
        <p:nvSpPr>
          <p:cNvPr id="5" name="Footer Placeholder 4">
            <a:extLst>
              <a:ext uri="{FF2B5EF4-FFF2-40B4-BE49-F238E27FC236}">
                <a16:creationId xmlns:a16="http://schemas.microsoft.com/office/drawing/2014/main" id="{47D1029D-DF43-8440-A5D5-8C0AA89257A6}"/>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
        <p:nvSpPr>
          <p:cNvPr id="6" name="Title 1">
            <a:extLst>
              <a:ext uri="{FF2B5EF4-FFF2-40B4-BE49-F238E27FC236}">
                <a16:creationId xmlns:a16="http://schemas.microsoft.com/office/drawing/2014/main" id="{0CFA4C37-6E89-4349-BAC6-EBAD3F680900}"/>
              </a:ext>
            </a:extLst>
          </p:cNvPr>
          <p:cNvSpPr>
            <a:spLocks noGrp="1"/>
          </p:cNvSpPr>
          <p:nvPr>
            <p:ph type="title"/>
          </p:nvPr>
        </p:nvSpPr>
        <p:spPr>
          <a:xfrm>
            <a:off x="425513" y="44625"/>
            <a:ext cx="10062975" cy="949995"/>
          </a:xfrm>
        </p:spPr>
        <p:txBody>
          <a:bodyPr>
            <a:normAutofit/>
          </a:bodyPr>
          <a:lstStyle/>
          <a:p>
            <a:r>
              <a:rPr lang="en-US" dirty="0"/>
              <a:t>Software product quality attributes</a:t>
            </a:r>
          </a:p>
        </p:txBody>
      </p:sp>
      <p:sp>
        <p:nvSpPr>
          <p:cNvPr id="8" name="Oval 7">
            <a:extLst>
              <a:ext uri="{FF2B5EF4-FFF2-40B4-BE49-F238E27FC236}">
                <a16:creationId xmlns:a16="http://schemas.microsoft.com/office/drawing/2014/main" id="{B6CB130A-3A6E-AE4A-9682-BB266D317926}"/>
              </a:ext>
            </a:extLst>
          </p:cNvPr>
          <p:cNvSpPr/>
          <p:nvPr/>
        </p:nvSpPr>
        <p:spPr>
          <a:xfrm>
            <a:off x="4495800" y="2209572"/>
            <a:ext cx="3200400" cy="3200400"/>
          </a:xfrm>
          <a:prstGeom prst="ellipse">
            <a:avLst/>
          </a:prstGeom>
          <a:solidFill>
            <a:srgbClr val="FFD579">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200" b="1" dirty="0">
                <a:solidFill>
                  <a:srgbClr val="C00000"/>
                </a:solidFill>
              </a:rPr>
              <a:t>Software product quality attributes</a:t>
            </a:r>
          </a:p>
        </p:txBody>
      </p:sp>
      <p:sp>
        <p:nvSpPr>
          <p:cNvPr id="9" name="Oval 8">
            <a:extLst>
              <a:ext uri="{FF2B5EF4-FFF2-40B4-BE49-F238E27FC236}">
                <a16:creationId xmlns:a16="http://schemas.microsoft.com/office/drawing/2014/main" id="{3266C410-BF93-4449-BDA1-56C2F406F114}"/>
              </a:ext>
            </a:extLst>
          </p:cNvPr>
          <p:cNvSpPr/>
          <p:nvPr/>
        </p:nvSpPr>
        <p:spPr>
          <a:xfrm>
            <a:off x="4079776" y="893044"/>
            <a:ext cx="1961226" cy="1743869"/>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2600" dirty="0">
                <a:solidFill>
                  <a:schemeClr val="tx1"/>
                </a:solidFill>
              </a:rPr>
              <a:t>Reliability</a:t>
            </a:r>
          </a:p>
        </p:txBody>
      </p:sp>
      <p:sp>
        <p:nvSpPr>
          <p:cNvPr id="10" name="Oval 9">
            <a:extLst>
              <a:ext uri="{FF2B5EF4-FFF2-40B4-BE49-F238E27FC236}">
                <a16:creationId xmlns:a16="http://schemas.microsoft.com/office/drawing/2014/main" id="{620A8874-5882-C148-8FC8-D3F3933BD436}"/>
              </a:ext>
            </a:extLst>
          </p:cNvPr>
          <p:cNvSpPr/>
          <p:nvPr/>
        </p:nvSpPr>
        <p:spPr>
          <a:xfrm>
            <a:off x="3126662" y="4277420"/>
            <a:ext cx="1961226" cy="1743869"/>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sz="2600" dirty="0">
                <a:solidFill>
                  <a:schemeClr val="tx1"/>
                </a:solidFill>
              </a:rPr>
              <a:t>Usability</a:t>
            </a:r>
          </a:p>
        </p:txBody>
      </p:sp>
      <p:sp>
        <p:nvSpPr>
          <p:cNvPr id="11" name="Oval 10">
            <a:extLst>
              <a:ext uri="{FF2B5EF4-FFF2-40B4-BE49-F238E27FC236}">
                <a16:creationId xmlns:a16="http://schemas.microsoft.com/office/drawing/2014/main" id="{363BA09A-0FD0-824C-B8E1-4031AC080873}"/>
              </a:ext>
            </a:extLst>
          </p:cNvPr>
          <p:cNvSpPr/>
          <p:nvPr/>
        </p:nvSpPr>
        <p:spPr>
          <a:xfrm>
            <a:off x="7104112" y="4277420"/>
            <a:ext cx="1961226" cy="1743869"/>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sz="2300" dirty="0">
                <a:solidFill>
                  <a:schemeClr val="tx1"/>
                </a:solidFill>
              </a:rPr>
              <a:t>Maintainability</a:t>
            </a:r>
          </a:p>
        </p:txBody>
      </p:sp>
      <p:sp>
        <p:nvSpPr>
          <p:cNvPr id="12" name="Oval 11">
            <a:extLst>
              <a:ext uri="{FF2B5EF4-FFF2-40B4-BE49-F238E27FC236}">
                <a16:creationId xmlns:a16="http://schemas.microsoft.com/office/drawing/2014/main" id="{77F63CCB-EE49-9E4C-B6D4-D280E935AFAE}"/>
              </a:ext>
            </a:extLst>
          </p:cNvPr>
          <p:cNvSpPr/>
          <p:nvPr/>
        </p:nvSpPr>
        <p:spPr>
          <a:xfrm>
            <a:off x="2694614" y="2405212"/>
            <a:ext cx="1961226" cy="1743869"/>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sz="2600" dirty="0">
                <a:solidFill>
                  <a:schemeClr val="tx1"/>
                </a:solidFill>
              </a:rPr>
              <a:t>Security</a:t>
            </a:r>
          </a:p>
        </p:txBody>
      </p:sp>
      <p:sp>
        <p:nvSpPr>
          <p:cNvPr id="13" name="Oval 12">
            <a:extLst>
              <a:ext uri="{FF2B5EF4-FFF2-40B4-BE49-F238E27FC236}">
                <a16:creationId xmlns:a16="http://schemas.microsoft.com/office/drawing/2014/main" id="{BE08CC0F-8870-7347-8AEC-47DD30042119}"/>
              </a:ext>
            </a:extLst>
          </p:cNvPr>
          <p:cNvSpPr/>
          <p:nvPr/>
        </p:nvSpPr>
        <p:spPr>
          <a:xfrm>
            <a:off x="5107442" y="4925492"/>
            <a:ext cx="1961226" cy="1743869"/>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sz="2200" dirty="0">
                <a:solidFill>
                  <a:schemeClr val="tx1"/>
                </a:solidFill>
              </a:rPr>
              <a:t>Responsiveness</a:t>
            </a:r>
          </a:p>
        </p:txBody>
      </p:sp>
      <p:sp>
        <p:nvSpPr>
          <p:cNvPr id="14" name="Oval 13">
            <a:extLst>
              <a:ext uri="{FF2B5EF4-FFF2-40B4-BE49-F238E27FC236}">
                <a16:creationId xmlns:a16="http://schemas.microsoft.com/office/drawing/2014/main" id="{B74087CB-743D-1B4B-AFB3-86257B912CD9}"/>
              </a:ext>
            </a:extLst>
          </p:cNvPr>
          <p:cNvSpPr/>
          <p:nvPr/>
        </p:nvSpPr>
        <p:spPr>
          <a:xfrm>
            <a:off x="7536160" y="2405212"/>
            <a:ext cx="1961226" cy="1743869"/>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sz="2600" dirty="0">
                <a:solidFill>
                  <a:schemeClr val="tx1"/>
                </a:solidFill>
              </a:rPr>
              <a:t>Resilience</a:t>
            </a:r>
          </a:p>
        </p:txBody>
      </p:sp>
      <p:sp>
        <p:nvSpPr>
          <p:cNvPr id="15" name="Oval 14">
            <a:extLst>
              <a:ext uri="{FF2B5EF4-FFF2-40B4-BE49-F238E27FC236}">
                <a16:creationId xmlns:a16="http://schemas.microsoft.com/office/drawing/2014/main" id="{5EC4D51D-7243-6144-81CF-B27D96616167}"/>
              </a:ext>
            </a:extLst>
          </p:cNvPr>
          <p:cNvSpPr/>
          <p:nvPr/>
        </p:nvSpPr>
        <p:spPr>
          <a:xfrm>
            <a:off x="6240016" y="893044"/>
            <a:ext cx="1961226" cy="1743869"/>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sz="2600" dirty="0">
                <a:solidFill>
                  <a:schemeClr val="tx1"/>
                </a:solidFill>
              </a:rPr>
              <a:t>Availability</a:t>
            </a:r>
          </a:p>
        </p:txBody>
      </p:sp>
      <p:sp>
        <p:nvSpPr>
          <p:cNvPr id="16" name="Oval 15">
            <a:extLst>
              <a:ext uri="{FF2B5EF4-FFF2-40B4-BE49-F238E27FC236}">
                <a16:creationId xmlns:a16="http://schemas.microsoft.com/office/drawing/2014/main" id="{2BA6B37D-39D0-9F46-89C5-7D2B4BED9D7D}"/>
              </a:ext>
            </a:extLst>
          </p:cNvPr>
          <p:cNvSpPr/>
          <p:nvPr/>
        </p:nvSpPr>
        <p:spPr>
          <a:xfrm>
            <a:off x="4855200" y="1002214"/>
            <a:ext cx="410378" cy="4114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latin typeface="Arial" panose="020B0604020202020204" pitchFamily="34" charset="0"/>
                <a:cs typeface="Arial" panose="020B0604020202020204" pitchFamily="34" charset="0"/>
              </a:rPr>
              <a:t>1</a:t>
            </a:r>
          </a:p>
        </p:txBody>
      </p:sp>
      <p:sp>
        <p:nvSpPr>
          <p:cNvPr id="17" name="Oval 16">
            <a:extLst>
              <a:ext uri="{FF2B5EF4-FFF2-40B4-BE49-F238E27FC236}">
                <a16:creationId xmlns:a16="http://schemas.microsoft.com/office/drawing/2014/main" id="{16E12D3D-3C2E-5A43-9990-1E6018DDDE72}"/>
              </a:ext>
            </a:extLst>
          </p:cNvPr>
          <p:cNvSpPr/>
          <p:nvPr/>
        </p:nvSpPr>
        <p:spPr>
          <a:xfrm>
            <a:off x="6979436" y="977839"/>
            <a:ext cx="410378" cy="4114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latin typeface="Arial" panose="020B0604020202020204" pitchFamily="34" charset="0"/>
                <a:cs typeface="Arial" panose="020B0604020202020204" pitchFamily="34" charset="0"/>
              </a:rPr>
              <a:t>2</a:t>
            </a:r>
          </a:p>
        </p:txBody>
      </p:sp>
      <p:sp>
        <p:nvSpPr>
          <p:cNvPr id="18" name="Oval 17">
            <a:extLst>
              <a:ext uri="{FF2B5EF4-FFF2-40B4-BE49-F238E27FC236}">
                <a16:creationId xmlns:a16="http://schemas.microsoft.com/office/drawing/2014/main" id="{6F6F73F0-1328-3D4D-ACCF-B43468393369}"/>
              </a:ext>
            </a:extLst>
          </p:cNvPr>
          <p:cNvSpPr/>
          <p:nvPr/>
        </p:nvSpPr>
        <p:spPr>
          <a:xfrm>
            <a:off x="8294286" y="2478373"/>
            <a:ext cx="410378" cy="4114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latin typeface="Arial" panose="020B0604020202020204" pitchFamily="34" charset="0"/>
                <a:cs typeface="Arial" panose="020B0604020202020204" pitchFamily="34" charset="0"/>
              </a:rPr>
              <a:t>3</a:t>
            </a:r>
          </a:p>
        </p:txBody>
      </p:sp>
      <p:sp>
        <p:nvSpPr>
          <p:cNvPr id="19" name="Oval 18">
            <a:extLst>
              <a:ext uri="{FF2B5EF4-FFF2-40B4-BE49-F238E27FC236}">
                <a16:creationId xmlns:a16="http://schemas.microsoft.com/office/drawing/2014/main" id="{F7FED701-BF7F-F940-935C-2055FBAA077E}"/>
              </a:ext>
            </a:extLst>
          </p:cNvPr>
          <p:cNvSpPr/>
          <p:nvPr/>
        </p:nvSpPr>
        <p:spPr>
          <a:xfrm>
            <a:off x="7823513" y="4344719"/>
            <a:ext cx="410378" cy="4114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latin typeface="Arial" panose="020B0604020202020204" pitchFamily="34" charset="0"/>
                <a:cs typeface="Arial" panose="020B0604020202020204" pitchFamily="34" charset="0"/>
              </a:rPr>
              <a:t>4</a:t>
            </a:r>
          </a:p>
        </p:txBody>
      </p:sp>
      <p:sp>
        <p:nvSpPr>
          <p:cNvPr id="20" name="Oval 19">
            <a:extLst>
              <a:ext uri="{FF2B5EF4-FFF2-40B4-BE49-F238E27FC236}">
                <a16:creationId xmlns:a16="http://schemas.microsoft.com/office/drawing/2014/main" id="{C40DBF97-8510-F246-9DAA-3E6F2BA55148}"/>
              </a:ext>
            </a:extLst>
          </p:cNvPr>
          <p:cNvSpPr/>
          <p:nvPr/>
        </p:nvSpPr>
        <p:spPr>
          <a:xfrm>
            <a:off x="5854943" y="4998492"/>
            <a:ext cx="410378" cy="4114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latin typeface="Arial" panose="020B0604020202020204" pitchFamily="34" charset="0"/>
                <a:cs typeface="Arial" panose="020B0604020202020204" pitchFamily="34" charset="0"/>
              </a:rPr>
              <a:t>5</a:t>
            </a:r>
          </a:p>
        </p:txBody>
      </p:sp>
      <p:sp>
        <p:nvSpPr>
          <p:cNvPr id="21" name="Oval 20">
            <a:extLst>
              <a:ext uri="{FF2B5EF4-FFF2-40B4-BE49-F238E27FC236}">
                <a16:creationId xmlns:a16="http://schemas.microsoft.com/office/drawing/2014/main" id="{B133731F-3377-274E-9319-10718768E29A}"/>
              </a:ext>
            </a:extLst>
          </p:cNvPr>
          <p:cNvSpPr/>
          <p:nvPr/>
        </p:nvSpPr>
        <p:spPr>
          <a:xfrm>
            <a:off x="3902086" y="4315026"/>
            <a:ext cx="410378" cy="4114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latin typeface="Arial" panose="020B0604020202020204" pitchFamily="34" charset="0"/>
                <a:cs typeface="Arial" panose="020B0604020202020204" pitchFamily="34" charset="0"/>
              </a:rPr>
              <a:t>6</a:t>
            </a:r>
          </a:p>
        </p:txBody>
      </p:sp>
      <p:sp>
        <p:nvSpPr>
          <p:cNvPr id="22" name="Oval 21">
            <a:extLst>
              <a:ext uri="{FF2B5EF4-FFF2-40B4-BE49-F238E27FC236}">
                <a16:creationId xmlns:a16="http://schemas.microsoft.com/office/drawing/2014/main" id="{B179B9BE-971A-4840-9A00-F565780E42D7}"/>
              </a:ext>
            </a:extLst>
          </p:cNvPr>
          <p:cNvSpPr/>
          <p:nvPr/>
        </p:nvSpPr>
        <p:spPr>
          <a:xfrm>
            <a:off x="3461386" y="2475454"/>
            <a:ext cx="410378" cy="4114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latin typeface="Arial" panose="020B0604020202020204" pitchFamily="34" charset="0"/>
                <a:cs typeface="Arial" panose="020B0604020202020204" pitchFamily="34" charset="0"/>
              </a:rPr>
              <a:t>7</a:t>
            </a:r>
          </a:p>
        </p:txBody>
      </p:sp>
    </p:spTree>
    <p:extLst>
      <p:ext uri="{BB962C8B-B14F-4D97-AF65-F5344CB8AC3E}">
        <p14:creationId xmlns:p14="http://schemas.microsoft.com/office/powerpoint/2010/main" val="4297267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C0CE1A-0F43-D642-83BB-37DC2E74A642}"/>
              </a:ext>
            </a:extLst>
          </p:cNvPr>
          <p:cNvSpPr>
            <a:spLocks noGrp="1"/>
          </p:cNvSpPr>
          <p:nvPr>
            <p:ph type="sldNum" sz="quarter" idx="12"/>
          </p:nvPr>
        </p:nvSpPr>
        <p:spPr/>
        <p:txBody>
          <a:bodyPr/>
          <a:lstStyle/>
          <a:p>
            <a:pPr>
              <a:defRPr/>
            </a:pPr>
            <a:fld id="{E78C9E75-97FD-45D9-8ED3-955348887BB1}" type="slidenum">
              <a:rPr lang="zh-TW" altLang="en-US" smtClean="0"/>
              <a:pPr>
                <a:defRPr/>
              </a:pPr>
              <a:t>32</a:t>
            </a:fld>
            <a:endParaRPr lang="zh-TW" altLang="en-US"/>
          </a:p>
        </p:txBody>
      </p:sp>
      <p:sp>
        <p:nvSpPr>
          <p:cNvPr id="6" name="Title 1">
            <a:extLst>
              <a:ext uri="{FF2B5EF4-FFF2-40B4-BE49-F238E27FC236}">
                <a16:creationId xmlns:a16="http://schemas.microsoft.com/office/drawing/2014/main" id="{0CFA4C37-6E89-4349-BAC6-EBAD3F680900}"/>
              </a:ext>
            </a:extLst>
          </p:cNvPr>
          <p:cNvSpPr>
            <a:spLocks noGrp="1"/>
          </p:cNvSpPr>
          <p:nvPr>
            <p:ph type="title"/>
          </p:nvPr>
        </p:nvSpPr>
        <p:spPr>
          <a:xfrm>
            <a:off x="1991544" y="116633"/>
            <a:ext cx="8229600" cy="949995"/>
          </a:xfrm>
        </p:spPr>
        <p:txBody>
          <a:bodyPr>
            <a:normAutofit fontScale="90000"/>
          </a:bodyPr>
          <a:lstStyle/>
          <a:p>
            <a:r>
              <a:rPr lang="en-US" sz="7200" dirty="0">
                <a:solidFill>
                  <a:schemeClr val="accent1"/>
                </a:solidFill>
              </a:rPr>
              <a:t>DevOps</a:t>
            </a:r>
          </a:p>
        </p:txBody>
      </p:sp>
      <p:sp>
        <p:nvSpPr>
          <p:cNvPr id="8" name="Oval 7">
            <a:extLst>
              <a:ext uri="{FF2B5EF4-FFF2-40B4-BE49-F238E27FC236}">
                <a16:creationId xmlns:a16="http://schemas.microsoft.com/office/drawing/2014/main" id="{EAC9AA54-51E5-AD4E-966B-1EF8666F210A}"/>
              </a:ext>
            </a:extLst>
          </p:cNvPr>
          <p:cNvSpPr/>
          <p:nvPr/>
        </p:nvSpPr>
        <p:spPr>
          <a:xfrm>
            <a:off x="4724400" y="1458312"/>
            <a:ext cx="2743200" cy="2743200"/>
          </a:xfrm>
          <a:prstGeom prst="ellipse">
            <a:avLst/>
          </a:prstGeom>
          <a:solidFill>
            <a:srgbClr val="FFC000">
              <a:alpha val="50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endParaRPr lang="en-US" sz="2800" b="1" dirty="0">
              <a:solidFill>
                <a:schemeClr val="tx1"/>
              </a:solidFill>
            </a:endParaRPr>
          </a:p>
        </p:txBody>
      </p:sp>
      <p:sp>
        <p:nvSpPr>
          <p:cNvPr id="9" name="Oval 8">
            <a:extLst>
              <a:ext uri="{FF2B5EF4-FFF2-40B4-BE49-F238E27FC236}">
                <a16:creationId xmlns:a16="http://schemas.microsoft.com/office/drawing/2014/main" id="{B030FA86-3515-0248-9496-195D06C78561}"/>
              </a:ext>
            </a:extLst>
          </p:cNvPr>
          <p:cNvSpPr/>
          <p:nvPr/>
        </p:nvSpPr>
        <p:spPr>
          <a:xfrm>
            <a:off x="3712840" y="2990056"/>
            <a:ext cx="2743200" cy="2743200"/>
          </a:xfrm>
          <a:prstGeom prst="ellipse">
            <a:avLst/>
          </a:prstGeom>
          <a:solidFill>
            <a:srgbClr val="76D6FF">
              <a:alpha val="50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endParaRPr lang="en-US" sz="2800" b="1" dirty="0">
              <a:solidFill>
                <a:schemeClr val="tx1"/>
              </a:solidFill>
            </a:endParaRPr>
          </a:p>
        </p:txBody>
      </p:sp>
      <p:sp>
        <p:nvSpPr>
          <p:cNvPr id="10" name="Oval 9">
            <a:extLst>
              <a:ext uri="{FF2B5EF4-FFF2-40B4-BE49-F238E27FC236}">
                <a16:creationId xmlns:a16="http://schemas.microsoft.com/office/drawing/2014/main" id="{6547D04E-DA28-424A-A2CF-D47188C52526}"/>
              </a:ext>
            </a:extLst>
          </p:cNvPr>
          <p:cNvSpPr/>
          <p:nvPr/>
        </p:nvSpPr>
        <p:spPr>
          <a:xfrm>
            <a:off x="5735960" y="2990056"/>
            <a:ext cx="2743200" cy="2743200"/>
          </a:xfrm>
          <a:prstGeom prst="ellipse">
            <a:avLst/>
          </a:prstGeom>
          <a:solidFill>
            <a:srgbClr val="92D050">
              <a:alpha val="50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endParaRPr lang="en-US" sz="2800" b="1" dirty="0">
              <a:solidFill>
                <a:schemeClr val="tx1"/>
              </a:solidFill>
            </a:endParaRPr>
          </a:p>
        </p:txBody>
      </p:sp>
      <p:sp>
        <p:nvSpPr>
          <p:cNvPr id="11" name="TextBox 10">
            <a:extLst>
              <a:ext uri="{FF2B5EF4-FFF2-40B4-BE49-F238E27FC236}">
                <a16:creationId xmlns:a16="http://schemas.microsoft.com/office/drawing/2014/main" id="{07984A84-C903-C249-94A8-AD560309D158}"/>
              </a:ext>
            </a:extLst>
          </p:cNvPr>
          <p:cNvSpPr txBox="1"/>
          <p:nvPr/>
        </p:nvSpPr>
        <p:spPr>
          <a:xfrm>
            <a:off x="5015558" y="2268161"/>
            <a:ext cx="2197653" cy="523220"/>
          </a:xfrm>
          <a:prstGeom prst="rect">
            <a:avLst/>
          </a:prstGeom>
          <a:noFill/>
        </p:spPr>
        <p:txBody>
          <a:bodyPr wrap="none" rtlCol="0">
            <a:spAutoFit/>
          </a:bodyPr>
          <a:lstStyle/>
          <a:p>
            <a:pPr algn="ctr"/>
            <a:r>
              <a:rPr lang="en-US" sz="2800" b="1" dirty="0">
                <a:latin typeface="Calibri" panose="020F0502020204030204" pitchFamily="34" charset="0"/>
                <a:cs typeface="Calibri" panose="020F0502020204030204" pitchFamily="34" charset="0"/>
              </a:rPr>
              <a:t>Development</a:t>
            </a:r>
          </a:p>
        </p:txBody>
      </p:sp>
      <p:sp>
        <p:nvSpPr>
          <p:cNvPr id="12" name="TextBox 11">
            <a:extLst>
              <a:ext uri="{FF2B5EF4-FFF2-40B4-BE49-F238E27FC236}">
                <a16:creationId xmlns:a16="http://schemas.microsoft.com/office/drawing/2014/main" id="{0C51856D-5720-1349-B4FC-EAD6DBB77F1E}"/>
              </a:ext>
            </a:extLst>
          </p:cNvPr>
          <p:cNvSpPr txBox="1"/>
          <p:nvPr/>
        </p:nvSpPr>
        <p:spPr>
          <a:xfrm>
            <a:off x="3719737" y="4253557"/>
            <a:ext cx="2019463" cy="523220"/>
          </a:xfrm>
          <a:prstGeom prst="rect">
            <a:avLst/>
          </a:prstGeom>
          <a:noFill/>
        </p:spPr>
        <p:txBody>
          <a:bodyPr wrap="none" rtlCol="0">
            <a:spAutoFit/>
          </a:bodyPr>
          <a:lstStyle/>
          <a:p>
            <a:pPr algn="ctr"/>
            <a:r>
              <a:rPr lang="en-US" sz="2800" b="1" dirty="0">
                <a:latin typeface="Calibri" panose="020F0502020204030204" pitchFamily="34" charset="0"/>
                <a:cs typeface="Calibri" panose="020F0502020204030204" pitchFamily="34" charset="0"/>
              </a:rPr>
              <a:t>Deployment</a:t>
            </a:r>
          </a:p>
        </p:txBody>
      </p:sp>
      <p:sp>
        <p:nvSpPr>
          <p:cNvPr id="13" name="TextBox 12">
            <a:extLst>
              <a:ext uri="{FF2B5EF4-FFF2-40B4-BE49-F238E27FC236}">
                <a16:creationId xmlns:a16="http://schemas.microsoft.com/office/drawing/2014/main" id="{DADBF2AC-A85D-6343-9983-AD139B2D1234}"/>
              </a:ext>
            </a:extLst>
          </p:cNvPr>
          <p:cNvSpPr txBox="1"/>
          <p:nvPr/>
        </p:nvSpPr>
        <p:spPr>
          <a:xfrm>
            <a:off x="6806932" y="4256283"/>
            <a:ext cx="1377300" cy="523220"/>
          </a:xfrm>
          <a:prstGeom prst="rect">
            <a:avLst/>
          </a:prstGeom>
          <a:noFill/>
        </p:spPr>
        <p:txBody>
          <a:bodyPr wrap="none" rtlCol="0">
            <a:spAutoFit/>
          </a:bodyPr>
          <a:lstStyle/>
          <a:p>
            <a:pPr algn="ctr"/>
            <a:r>
              <a:rPr lang="en-US" sz="2800" b="1" dirty="0">
                <a:latin typeface="Calibri" panose="020F0502020204030204" pitchFamily="34" charset="0"/>
                <a:cs typeface="Calibri" panose="020F0502020204030204" pitchFamily="34" charset="0"/>
              </a:rPr>
              <a:t>Support</a:t>
            </a:r>
          </a:p>
        </p:txBody>
      </p:sp>
      <p:sp>
        <p:nvSpPr>
          <p:cNvPr id="14" name="TextBox 13">
            <a:extLst>
              <a:ext uri="{FF2B5EF4-FFF2-40B4-BE49-F238E27FC236}">
                <a16:creationId xmlns:a16="http://schemas.microsoft.com/office/drawing/2014/main" id="{9E442FF4-2879-4B4F-B7CD-2E0B19EBD55B}"/>
              </a:ext>
            </a:extLst>
          </p:cNvPr>
          <p:cNvSpPr txBox="1"/>
          <p:nvPr/>
        </p:nvSpPr>
        <p:spPr>
          <a:xfrm>
            <a:off x="3176002" y="5889466"/>
            <a:ext cx="5839997" cy="707886"/>
          </a:xfrm>
          <a:prstGeom prst="rect">
            <a:avLst/>
          </a:prstGeom>
          <a:noFill/>
        </p:spPr>
        <p:txBody>
          <a:bodyPr wrap="none" rtlCol="0">
            <a:spAutoFit/>
          </a:bodyPr>
          <a:lstStyle/>
          <a:p>
            <a:pPr algn="ctr"/>
            <a:r>
              <a:rPr lang="en-US" sz="4000" b="1" dirty="0">
                <a:solidFill>
                  <a:schemeClr val="accent1"/>
                </a:solidFill>
                <a:latin typeface="Calibri" panose="020F0502020204030204" pitchFamily="34" charset="0"/>
                <a:cs typeface="Calibri" panose="020F0502020204030204" pitchFamily="34" charset="0"/>
              </a:rPr>
              <a:t>Multi-skilled DevOps team</a:t>
            </a:r>
          </a:p>
        </p:txBody>
      </p:sp>
    </p:spTree>
    <p:extLst>
      <p:ext uri="{BB962C8B-B14F-4D97-AF65-F5344CB8AC3E}">
        <p14:creationId xmlns:p14="http://schemas.microsoft.com/office/powerpoint/2010/main" val="3268290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C0CE1A-0F43-D642-83BB-37DC2E74A642}"/>
              </a:ext>
            </a:extLst>
          </p:cNvPr>
          <p:cNvSpPr>
            <a:spLocks noGrp="1"/>
          </p:cNvSpPr>
          <p:nvPr>
            <p:ph type="sldNum" sz="quarter" idx="12"/>
          </p:nvPr>
        </p:nvSpPr>
        <p:spPr/>
        <p:txBody>
          <a:bodyPr/>
          <a:lstStyle/>
          <a:p>
            <a:pPr>
              <a:defRPr/>
            </a:pPr>
            <a:fld id="{E78C9E75-97FD-45D9-8ED3-955348887BB1}" type="slidenum">
              <a:rPr lang="zh-TW" altLang="en-US" smtClean="0"/>
              <a:pPr>
                <a:defRPr/>
              </a:pPr>
              <a:t>33</a:t>
            </a:fld>
            <a:endParaRPr lang="zh-TW" altLang="en-US"/>
          </a:p>
        </p:txBody>
      </p:sp>
      <p:sp>
        <p:nvSpPr>
          <p:cNvPr id="6" name="Title 1">
            <a:extLst>
              <a:ext uri="{FF2B5EF4-FFF2-40B4-BE49-F238E27FC236}">
                <a16:creationId xmlns:a16="http://schemas.microsoft.com/office/drawing/2014/main" id="{0CFA4C37-6E89-4349-BAC6-EBAD3F680900}"/>
              </a:ext>
            </a:extLst>
          </p:cNvPr>
          <p:cNvSpPr>
            <a:spLocks noGrp="1"/>
          </p:cNvSpPr>
          <p:nvPr>
            <p:ph type="title"/>
          </p:nvPr>
        </p:nvSpPr>
        <p:spPr>
          <a:xfrm>
            <a:off x="1991544" y="116633"/>
            <a:ext cx="8229600" cy="949995"/>
          </a:xfrm>
        </p:spPr>
        <p:txBody>
          <a:bodyPr/>
          <a:lstStyle/>
          <a:p>
            <a:r>
              <a:rPr lang="en-US" dirty="0"/>
              <a:t>Code management and DevOps</a:t>
            </a:r>
          </a:p>
        </p:txBody>
      </p:sp>
      <p:sp>
        <p:nvSpPr>
          <p:cNvPr id="8" name="Rounded Rectangle 7">
            <a:extLst>
              <a:ext uri="{FF2B5EF4-FFF2-40B4-BE49-F238E27FC236}">
                <a16:creationId xmlns:a16="http://schemas.microsoft.com/office/drawing/2014/main" id="{820C5958-35A4-4149-B1A7-D5CF3530283B}"/>
              </a:ext>
            </a:extLst>
          </p:cNvPr>
          <p:cNvSpPr>
            <a:spLocks noChangeArrowheads="1"/>
          </p:cNvSpPr>
          <p:nvPr/>
        </p:nvSpPr>
        <p:spPr bwMode="auto">
          <a:xfrm>
            <a:off x="2510488" y="1484784"/>
            <a:ext cx="6999664" cy="950146"/>
          </a:xfrm>
          <a:prstGeom prst="roundRect">
            <a:avLst>
              <a:gd name="adj" fmla="val 9613"/>
            </a:avLst>
          </a:prstGeom>
          <a:solidFill>
            <a:schemeClr val="accent6">
              <a:lumMod val="20000"/>
              <a:lumOff val="80000"/>
              <a:alpha val="50196"/>
            </a:schemeClr>
          </a:solidFill>
          <a:ln w="28575">
            <a:solidFill>
              <a:schemeClr val="accent1">
                <a:lumMod val="75000"/>
              </a:schemeClr>
            </a:solidFill>
            <a:round/>
            <a:headEnd/>
            <a:tailEnd/>
          </a:ln>
          <a:effectLst/>
        </p:spPr>
        <p:txBody>
          <a:bodyPr wrap="none" lIns="0" tIns="0" rIns="0" bIns="0" anchor="ctr"/>
          <a:lstStyle/>
          <a:p>
            <a:pPr algn="ctr">
              <a:defRPr/>
            </a:pPr>
            <a:endParaRPr lang="en-US" sz="2800" b="1" dirty="0">
              <a:solidFill>
                <a:srgbClr val="FF0000"/>
              </a:solidFill>
              <a:latin typeface="Calibri" panose="020F0502020204030204" pitchFamily="34" charset="0"/>
              <a:cs typeface="Calibri" panose="020F0502020204030204" pitchFamily="34" charset="0"/>
            </a:endParaRPr>
          </a:p>
        </p:txBody>
      </p:sp>
      <p:sp>
        <p:nvSpPr>
          <p:cNvPr id="10" name="Rounded Rectangle 9">
            <a:extLst>
              <a:ext uri="{FF2B5EF4-FFF2-40B4-BE49-F238E27FC236}">
                <a16:creationId xmlns:a16="http://schemas.microsoft.com/office/drawing/2014/main" id="{1350CDFE-3FBD-AB4F-AA15-C83899A94DBD}"/>
              </a:ext>
            </a:extLst>
          </p:cNvPr>
          <p:cNvSpPr>
            <a:spLocks noChangeArrowheads="1"/>
          </p:cNvSpPr>
          <p:nvPr/>
        </p:nvSpPr>
        <p:spPr bwMode="auto">
          <a:xfrm>
            <a:off x="2495600" y="2965681"/>
            <a:ext cx="6999664" cy="1975487"/>
          </a:xfrm>
          <a:prstGeom prst="roundRect">
            <a:avLst>
              <a:gd name="adj" fmla="val 9613"/>
            </a:avLst>
          </a:prstGeom>
          <a:solidFill>
            <a:schemeClr val="accent1">
              <a:lumMod val="20000"/>
              <a:lumOff val="80000"/>
              <a:alpha val="50196"/>
            </a:schemeClr>
          </a:solidFill>
          <a:ln w="28575">
            <a:solidFill>
              <a:schemeClr val="accent1">
                <a:lumMod val="75000"/>
              </a:schemeClr>
            </a:solidFill>
            <a:round/>
            <a:headEnd/>
            <a:tailEnd/>
          </a:ln>
          <a:effectLst/>
        </p:spPr>
        <p:txBody>
          <a:bodyPr wrap="none" lIns="0" tIns="0" rIns="0" bIns="0" anchor="ctr"/>
          <a:lstStyle/>
          <a:p>
            <a:pPr algn="ctr">
              <a:defRPr/>
            </a:pPr>
            <a:endParaRPr lang="en-US" sz="2800" b="1" dirty="0">
              <a:solidFill>
                <a:srgbClr val="FF0000"/>
              </a:solidFill>
              <a:latin typeface="Calibri" panose="020F0502020204030204" pitchFamily="34" charset="0"/>
              <a:cs typeface="Calibri" panose="020F0502020204030204" pitchFamily="34" charset="0"/>
            </a:endParaRPr>
          </a:p>
        </p:txBody>
      </p:sp>
      <p:sp>
        <p:nvSpPr>
          <p:cNvPr id="11" name="Rounded Rectangle 10">
            <a:extLst>
              <a:ext uri="{FF2B5EF4-FFF2-40B4-BE49-F238E27FC236}">
                <a16:creationId xmlns:a16="http://schemas.microsoft.com/office/drawing/2014/main" id="{8D34F5D5-8CF5-0045-9CE9-48A87540DDF9}"/>
              </a:ext>
            </a:extLst>
          </p:cNvPr>
          <p:cNvSpPr>
            <a:spLocks noChangeArrowheads="1"/>
          </p:cNvSpPr>
          <p:nvPr/>
        </p:nvSpPr>
        <p:spPr bwMode="auto">
          <a:xfrm>
            <a:off x="2495600" y="5524101"/>
            <a:ext cx="6999664" cy="995763"/>
          </a:xfrm>
          <a:prstGeom prst="roundRect">
            <a:avLst>
              <a:gd name="adj" fmla="val 9613"/>
            </a:avLst>
          </a:prstGeom>
          <a:solidFill>
            <a:schemeClr val="accent3">
              <a:lumMod val="20000"/>
              <a:lumOff val="80000"/>
              <a:alpha val="50196"/>
            </a:schemeClr>
          </a:solidFill>
          <a:ln w="28575">
            <a:solidFill>
              <a:schemeClr val="accent1">
                <a:lumMod val="75000"/>
              </a:schemeClr>
            </a:solidFill>
            <a:round/>
            <a:headEnd/>
            <a:tailEnd/>
          </a:ln>
          <a:effectLst/>
        </p:spPr>
        <p:txBody>
          <a:bodyPr wrap="none" lIns="0" tIns="0" rIns="0" bIns="0" anchor="ctr"/>
          <a:lstStyle/>
          <a:p>
            <a:pPr algn="ctr">
              <a:defRPr/>
            </a:pPr>
            <a:endParaRPr lang="en-US" sz="2800" b="1" dirty="0">
              <a:solidFill>
                <a:srgbClr val="FF0000"/>
              </a:solidFill>
              <a:latin typeface="Calibri" panose="020F0502020204030204" pitchFamily="34" charset="0"/>
              <a:cs typeface="Calibri" panose="020F0502020204030204" pitchFamily="34" charset="0"/>
            </a:endParaRPr>
          </a:p>
        </p:txBody>
      </p:sp>
      <p:cxnSp>
        <p:nvCxnSpPr>
          <p:cNvPr id="12" name="Straight Arrow Connector 11">
            <a:extLst>
              <a:ext uri="{FF2B5EF4-FFF2-40B4-BE49-F238E27FC236}">
                <a16:creationId xmlns:a16="http://schemas.microsoft.com/office/drawing/2014/main" id="{9706E5BF-3C48-8949-8FA6-2749A005EADD}"/>
              </a:ext>
            </a:extLst>
          </p:cNvPr>
          <p:cNvCxnSpPr>
            <a:cxnSpLocks/>
          </p:cNvCxnSpPr>
          <p:nvPr/>
        </p:nvCxnSpPr>
        <p:spPr>
          <a:xfrm>
            <a:off x="7968208" y="2434930"/>
            <a:ext cx="0" cy="530750"/>
          </a:xfrm>
          <a:prstGeom prst="straightConnector1">
            <a:avLst/>
          </a:prstGeom>
          <a:ln w="101600">
            <a:solidFill>
              <a:schemeClr val="bg1">
                <a:lumMod val="50000"/>
              </a:schemeClr>
            </a:solidFill>
            <a:headEnd type="none"/>
            <a:tailEnd type="stealth" w="med" len="med"/>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397BD22D-3479-194B-9F8C-CE5913D1B553}"/>
              </a:ext>
            </a:extLst>
          </p:cNvPr>
          <p:cNvSpPr>
            <a:spLocks noChangeArrowheads="1"/>
          </p:cNvSpPr>
          <p:nvPr/>
        </p:nvSpPr>
        <p:spPr bwMode="auto">
          <a:xfrm>
            <a:off x="4385989" y="3447802"/>
            <a:ext cx="3203998" cy="875785"/>
          </a:xfrm>
          <a:prstGeom prst="roundRect">
            <a:avLst>
              <a:gd name="adj" fmla="val 12554"/>
            </a:avLst>
          </a:prstGeom>
          <a:solidFill>
            <a:schemeClr val="accent1">
              <a:lumMod val="60000"/>
              <a:lumOff val="40000"/>
              <a:alpha val="50196"/>
            </a:schemeClr>
          </a:solidFill>
          <a:ln w="28575">
            <a:solidFill>
              <a:schemeClr val="accent1">
                <a:lumMod val="75000"/>
              </a:schemeClr>
            </a:solidFill>
            <a:round/>
            <a:headEnd/>
            <a:tailEnd/>
          </a:ln>
          <a:effectLst/>
        </p:spPr>
        <p:txBody>
          <a:bodyPr wrap="none" lIns="0" tIns="0" rIns="0" bIns="0" anchor="ctr"/>
          <a:lstStyle/>
          <a:p>
            <a:pPr algn="ctr">
              <a:defRPr/>
            </a:pPr>
            <a:r>
              <a:rPr lang="en-US" sz="2400" b="1" dirty="0">
                <a:latin typeface="Calibri" panose="020F0502020204030204" pitchFamily="34" charset="0"/>
                <a:cs typeface="Calibri" panose="020F0502020204030204" pitchFamily="34" charset="0"/>
              </a:rPr>
              <a:t>Code </a:t>
            </a:r>
            <a:br>
              <a:rPr lang="en-US" sz="2400" b="1" dirty="0">
                <a:latin typeface="Calibri" panose="020F0502020204030204" pitchFamily="34" charset="0"/>
                <a:cs typeface="Calibri" panose="020F0502020204030204" pitchFamily="34" charset="0"/>
              </a:rPr>
            </a:br>
            <a:r>
              <a:rPr lang="en-US" sz="2400" b="1" dirty="0">
                <a:latin typeface="Calibri" panose="020F0502020204030204" pitchFamily="34" charset="0"/>
                <a:cs typeface="Calibri" panose="020F0502020204030204" pitchFamily="34" charset="0"/>
              </a:rPr>
              <a:t>repository</a:t>
            </a:r>
          </a:p>
        </p:txBody>
      </p:sp>
      <p:sp>
        <p:nvSpPr>
          <p:cNvPr id="14" name="TextBox 13">
            <a:extLst>
              <a:ext uri="{FF2B5EF4-FFF2-40B4-BE49-F238E27FC236}">
                <a16:creationId xmlns:a16="http://schemas.microsoft.com/office/drawing/2014/main" id="{E63A097E-03FC-A640-8137-77F58C693741}"/>
              </a:ext>
            </a:extLst>
          </p:cNvPr>
          <p:cNvSpPr txBox="1"/>
          <p:nvPr/>
        </p:nvSpPr>
        <p:spPr>
          <a:xfrm>
            <a:off x="4601987" y="1077438"/>
            <a:ext cx="2742226" cy="461665"/>
          </a:xfrm>
          <a:prstGeom prst="rect">
            <a:avLst/>
          </a:prstGeom>
          <a:noFill/>
        </p:spPr>
        <p:txBody>
          <a:bodyPr wrap="none" rtlCol="0">
            <a:spAutoFit/>
          </a:bodyPr>
          <a:lstStyle/>
          <a:p>
            <a:pPr algn="ctr"/>
            <a:r>
              <a:rPr lang="en-US" sz="2400" b="1" dirty="0">
                <a:solidFill>
                  <a:schemeClr val="accent2">
                    <a:lumMod val="50000"/>
                  </a:schemeClr>
                </a:solidFill>
                <a:latin typeface="Calibri" panose="020F0502020204030204" pitchFamily="34" charset="0"/>
                <a:cs typeface="Calibri" panose="020F0502020204030204" pitchFamily="34" charset="0"/>
              </a:rPr>
              <a:t>DevOps automation</a:t>
            </a:r>
          </a:p>
        </p:txBody>
      </p:sp>
      <p:sp>
        <p:nvSpPr>
          <p:cNvPr id="15" name="TextBox 14">
            <a:extLst>
              <a:ext uri="{FF2B5EF4-FFF2-40B4-BE49-F238E27FC236}">
                <a16:creationId xmlns:a16="http://schemas.microsoft.com/office/drawing/2014/main" id="{DC3FE0FF-D534-AA4B-976E-E85660DAF3F4}"/>
              </a:ext>
            </a:extLst>
          </p:cNvPr>
          <p:cNvSpPr txBox="1"/>
          <p:nvPr/>
        </p:nvSpPr>
        <p:spPr>
          <a:xfrm>
            <a:off x="4281857" y="2466819"/>
            <a:ext cx="3556551" cy="461665"/>
          </a:xfrm>
          <a:prstGeom prst="rect">
            <a:avLst/>
          </a:prstGeom>
          <a:noFill/>
        </p:spPr>
        <p:txBody>
          <a:bodyPr wrap="none" rtlCol="0">
            <a:spAutoFit/>
          </a:bodyPr>
          <a:lstStyle/>
          <a:p>
            <a:pPr algn="ctr"/>
            <a:r>
              <a:rPr lang="en-US" sz="2400" b="1" dirty="0">
                <a:solidFill>
                  <a:schemeClr val="accent1"/>
                </a:solidFill>
                <a:latin typeface="Calibri" panose="020F0502020204030204" pitchFamily="34" charset="0"/>
                <a:cs typeface="Calibri" panose="020F0502020204030204" pitchFamily="34" charset="0"/>
              </a:rPr>
              <a:t>Code management system</a:t>
            </a:r>
          </a:p>
        </p:txBody>
      </p:sp>
      <p:sp>
        <p:nvSpPr>
          <p:cNvPr id="16" name="TextBox 15">
            <a:extLst>
              <a:ext uri="{FF2B5EF4-FFF2-40B4-BE49-F238E27FC236}">
                <a16:creationId xmlns:a16="http://schemas.microsoft.com/office/drawing/2014/main" id="{AE80C629-C95D-3D49-8699-93337FA3EC0F}"/>
              </a:ext>
            </a:extLst>
          </p:cNvPr>
          <p:cNvSpPr txBox="1"/>
          <p:nvPr/>
        </p:nvSpPr>
        <p:spPr>
          <a:xfrm>
            <a:off x="4460346" y="5039680"/>
            <a:ext cx="3025508" cy="461665"/>
          </a:xfrm>
          <a:prstGeom prst="rect">
            <a:avLst/>
          </a:prstGeom>
          <a:noFill/>
        </p:spPr>
        <p:txBody>
          <a:bodyPr wrap="none" rtlCol="0">
            <a:spAutoFit/>
          </a:bodyPr>
          <a:lstStyle/>
          <a:p>
            <a:pPr algn="ctr"/>
            <a:r>
              <a:rPr lang="en-US" sz="2400" b="1" dirty="0">
                <a:solidFill>
                  <a:schemeClr val="accent6">
                    <a:lumMod val="75000"/>
                  </a:schemeClr>
                </a:solidFill>
                <a:latin typeface="Calibri" panose="020F0502020204030204" pitchFamily="34" charset="0"/>
                <a:cs typeface="Calibri" panose="020F0502020204030204" pitchFamily="34" charset="0"/>
              </a:rPr>
              <a:t>DevOps measurement</a:t>
            </a:r>
          </a:p>
        </p:txBody>
      </p:sp>
      <p:cxnSp>
        <p:nvCxnSpPr>
          <p:cNvPr id="18" name="Straight Arrow Connector 17">
            <a:extLst>
              <a:ext uri="{FF2B5EF4-FFF2-40B4-BE49-F238E27FC236}">
                <a16:creationId xmlns:a16="http://schemas.microsoft.com/office/drawing/2014/main" id="{12AA05F5-38D0-A747-97E1-DE640653896E}"/>
              </a:ext>
            </a:extLst>
          </p:cNvPr>
          <p:cNvCxnSpPr>
            <a:cxnSpLocks/>
          </p:cNvCxnSpPr>
          <p:nvPr/>
        </p:nvCxnSpPr>
        <p:spPr>
          <a:xfrm>
            <a:off x="7968208" y="4941168"/>
            <a:ext cx="0" cy="530750"/>
          </a:xfrm>
          <a:prstGeom prst="straightConnector1">
            <a:avLst/>
          </a:prstGeom>
          <a:ln w="101600">
            <a:solidFill>
              <a:schemeClr val="bg1">
                <a:lumMod val="50000"/>
              </a:schemeClr>
            </a:solidFill>
            <a:headEnd type="none"/>
            <a:tailEnd type="stealth"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674606A-7A7D-684D-B819-4EE94140FFA0}"/>
              </a:ext>
            </a:extLst>
          </p:cNvPr>
          <p:cNvCxnSpPr>
            <a:cxnSpLocks/>
          </p:cNvCxnSpPr>
          <p:nvPr/>
        </p:nvCxnSpPr>
        <p:spPr>
          <a:xfrm flipV="1">
            <a:off x="4007768" y="2434930"/>
            <a:ext cx="0" cy="534110"/>
          </a:xfrm>
          <a:prstGeom prst="straightConnector1">
            <a:avLst/>
          </a:prstGeom>
          <a:ln w="101600">
            <a:solidFill>
              <a:schemeClr val="bg1">
                <a:lumMod val="50000"/>
              </a:schemeClr>
            </a:solidFill>
            <a:headEnd type="none"/>
            <a:tailEnd type="stealth"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1A39D82-8535-2F4B-B164-F7BAE64EC1A6}"/>
              </a:ext>
            </a:extLst>
          </p:cNvPr>
          <p:cNvCxnSpPr>
            <a:cxnSpLocks/>
          </p:cNvCxnSpPr>
          <p:nvPr/>
        </p:nvCxnSpPr>
        <p:spPr>
          <a:xfrm flipV="1">
            <a:off x="4007768" y="4911114"/>
            <a:ext cx="0" cy="534110"/>
          </a:xfrm>
          <a:prstGeom prst="straightConnector1">
            <a:avLst/>
          </a:prstGeom>
          <a:ln w="101600">
            <a:solidFill>
              <a:schemeClr val="bg1">
                <a:lumMod val="50000"/>
              </a:schemeClr>
            </a:solidFill>
            <a:headEnd type="none"/>
            <a:tailEnd type="stealth" w="med" len="med"/>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857BD21B-783D-6F48-8AFA-FC2A1AEBEBE1}"/>
              </a:ext>
            </a:extLst>
          </p:cNvPr>
          <p:cNvSpPr>
            <a:spLocks noChangeArrowheads="1"/>
          </p:cNvSpPr>
          <p:nvPr/>
        </p:nvSpPr>
        <p:spPr bwMode="auto">
          <a:xfrm>
            <a:off x="2783633" y="1645794"/>
            <a:ext cx="1511597" cy="633765"/>
          </a:xfrm>
          <a:prstGeom prst="roundRect">
            <a:avLst>
              <a:gd name="adj" fmla="val 12554"/>
            </a:avLst>
          </a:prstGeom>
          <a:solidFill>
            <a:srgbClr val="FFC00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b="1" dirty="0">
                <a:solidFill>
                  <a:srgbClr val="C00000"/>
                </a:solidFill>
                <a:latin typeface="Calibri" panose="020F0502020204030204" pitchFamily="34" charset="0"/>
                <a:cs typeface="Calibri" panose="020F0502020204030204" pitchFamily="34" charset="0"/>
              </a:rPr>
              <a:t>Continuous </a:t>
            </a:r>
            <a:br>
              <a:rPr lang="en-US" b="1" dirty="0">
                <a:solidFill>
                  <a:srgbClr val="C00000"/>
                </a:solidFill>
                <a:latin typeface="Calibri" panose="020F0502020204030204" pitchFamily="34" charset="0"/>
                <a:cs typeface="Calibri" panose="020F0502020204030204" pitchFamily="34" charset="0"/>
              </a:rPr>
            </a:br>
            <a:r>
              <a:rPr lang="en-US" b="1" dirty="0">
                <a:solidFill>
                  <a:srgbClr val="C00000"/>
                </a:solidFill>
                <a:latin typeface="Calibri" panose="020F0502020204030204" pitchFamily="34" charset="0"/>
                <a:cs typeface="Calibri" panose="020F0502020204030204" pitchFamily="34" charset="0"/>
              </a:rPr>
              <a:t>integration</a:t>
            </a:r>
          </a:p>
        </p:txBody>
      </p:sp>
      <p:sp>
        <p:nvSpPr>
          <p:cNvPr id="23" name="Rounded Rectangle 22">
            <a:extLst>
              <a:ext uri="{FF2B5EF4-FFF2-40B4-BE49-F238E27FC236}">
                <a16:creationId xmlns:a16="http://schemas.microsoft.com/office/drawing/2014/main" id="{5FD95943-F214-2C4B-8303-26941341BA4C}"/>
              </a:ext>
            </a:extLst>
          </p:cNvPr>
          <p:cNvSpPr>
            <a:spLocks noChangeArrowheads="1"/>
          </p:cNvSpPr>
          <p:nvPr/>
        </p:nvSpPr>
        <p:spPr bwMode="auto">
          <a:xfrm>
            <a:off x="4474900" y="1645794"/>
            <a:ext cx="1511597" cy="633765"/>
          </a:xfrm>
          <a:prstGeom prst="roundRect">
            <a:avLst>
              <a:gd name="adj" fmla="val 12554"/>
            </a:avLst>
          </a:prstGeom>
          <a:solidFill>
            <a:srgbClr val="FFC00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b="1" dirty="0">
                <a:solidFill>
                  <a:srgbClr val="C00000"/>
                </a:solidFill>
                <a:latin typeface="Calibri" panose="020F0502020204030204" pitchFamily="34" charset="0"/>
                <a:cs typeface="Calibri" panose="020F0502020204030204" pitchFamily="34" charset="0"/>
              </a:rPr>
              <a:t>Continuous </a:t>
            </a:r>
            <a:br>
              <a:rPr lang="en-US" b="1" dirty="0">
                <a:solidFill>
                  <a:srgbClr val="C00000"/>
                </a:solidFill>
                <a:latin typeface="Calibri" panose="020F0502020204030204" pitchFamily="34" charset="0"/>
                <a:cs typeface="Calibri" panose="020F0502020204030204" pitchFamily="34" charset="0"/>
              </a:rPr>
            </a:br>
            <a:r>
              <a:rPr lang="en-US" b="1" dirty="0">
                <a:solidFill>
                  <a:srgbClr val="C00000"/>
                </a:solidFill>
                <a:latin typeface="Calibri" panose="020F0502020204030204" pitchFamily="34" charset="0"/>
                <a:cs typeface="Calibri" panose="020F0502020204030204" pitchFamily="34" charset="0"/>
              </a:rPr>
              <a:t>deployment</a:t>
            </a:r>
          </a:p>
        </p:txBody>
      </p:sp>
      <p:sp>
        <p:nvSpPr>
          <p:cNvPr id="24" name="Rounded Rectangle 23">
            <a:extLst>
              <a:ext uri="{FF2B5EF4-FFF2-40B4-BE49-F238E27FC236}">
                <a16:creationId xmlns:a16="http://schemas.microsoft.com/office/drawing/2014/main" id="{03092E3E-0E7E-BA4A-AF9F-B0E06BE4F40B}"/>
              </a:ext>
            </a:extLst>
          </p:cNvPr>
          <p:cNvSpPr>
            <a:spLocks noChangeArrowheads="1"/>
          </p:cNvSpPr>
          <p:nvPr/>
        </p:nvSpPr>
        <p:spPr bwMode="auto">
          <a:xfrm>
            <a:off x="6166167" y="1645794"/>
            <a:ext cx="1511597" cy="633765"/>
          </a:xfrm>
          <a:prstGeom prst="roundRect">
            <a:avLst>
              <a:gd name="adj" fmla="val 12554"/>
            </a:avLst>
          </a:prstGeom>
          <a:solidFill>
            <a:srgbClr val="FFC00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b="1" dirty="0">
                <a:solidFill>
                  <a:srgbClr val="C00000"/>
                </a:solidFill>
                <a:latin typeface="Calibri" panose="020F0502020204030204" pitchFamily="34" charset="0"/>
                <a:cs typeface="Calibri" panose="020F0502020204030204" pitchFamily="34" charset="0"/>
              </a:rPr>
              <a:t>Continuous </a:t>
            </a:r>
            <a:br>
              <a:rPr lang="en-US" b="1" dirty="0">
                <a:solidFill>
                  <a:srgbClr val="C00000"/>
                </a:solidFill>
                <a:latin typeface="Calibri" panose="020F0502020204030204" pitchFamily="34" charset="0"/>
                <a:cs typeface="Calibri" panose="020F0502020204030204" pitchFamily="34" charset="0"/>
              </a:rPr>
            </a:br>
            <a:r>
              <a:rPr lang="en-US" b="1" dirty="0">
                <a:solidFill>
                  <a:srgbClr val="C00000"/>
                </a:solidFill>
                <a:latin typeface="Calibri" panose="020F0502020204030204" pitchFamily="34" charset="0"/>
                <a:cs typeface="Calibri" panose="020F0502020204030204" pitchFamily="34" charset="0"/>
              </a:rPr>
              <a:t>delivery</a:t>
            </a:r>
          </a:p>
        </p:txBody>
      </p:sp>
      <p:sp>
        <p:nvSpPr>
          <p:cNvPr id="25" name="Rounded Rectangle 24">
            <a:extLst>
              <a:ext uri="{FF2B5EF4-FFF2-40B4-BE49-F238E27FC236}">
                <a16:creationId xmlns:a16="http://schemas.microsoft.com/office/drawing/2014/main" id="{3528A953-99FC-DA4E-A836-14BCBBE29730}"/>
              </a:ext>
            </a:extLst>
          </p:cNvPr>
          <p:cNvSpPr>
            <a:spLocks noChangeArrowheads="1"/>
          </p:cNvSpPr>
          <p:nvPr/>
        </p:nvSpPr>
        <p:spPr bwMode="auto">
          <a:xfrm>
            <a:off x="7857434" y="1645794"/>
            <a:ext cx="1511597" cy="633765"/>
          </a:xfrm>
          <a:prstGeom prst="roundRect">
            <a:avLst>
              <a:gd name="adj" fmla="val 12554"/>
            </a:avLst>
          </a:prstGeom>
          <a:solidFill>
            <a:srgbClr val="FFC00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b="1" dirty="0">
                <a:solidFill>
                  <a:srgbClr val="C00000"/>
                </a:solidFill>
                <a:latin typeface="Calibri" panose="020F0502020204030204" pitchFamily="34" charset="0"/>
                <a:cs typeface="Calibri" panose="020F0502020204030204" pitchFamily="34" charset="0"/>
              </a:rPr>
              <a:t>Infrastructure </a:t>
            </a:r>
            <a:br>
              <a:rPr lang="en-US" b="1" dirty="0">
                <a:solidFill>
                  <a:srgbClr val="C00000"/>
                </a:solidFill>
                <a:latin typeface="Calibri" panose="020F0502020204030204" pitchFamily="34" charset="0"/>
                <a:cs typeface="Calibri" panose="020F0502020204030204" pitchFamily="34" charset="0"/>
              </a:rPr>
            </a:br>
            <a:r>
              <a:rPr lang="en-US" b="1" dirty="0">
                <a:solidFill>
                  <a:srgbClr val="C00000"/>
                </a:solidFill>
                <a:latin typeface="Calibri" panose="020F0502020204030204" pitchFamily="34" charset="0"/>
                <a:cs typeface="Calibri" panose="020F0502020204030204" pitchFamily="34" charset="0"/>
              </a:rPr>
              <a:t>as code</a:t>
            </a:r>
          </a:p>
        </p:txBody>
      </p:sp>
      <p:sp>
        <p:nvSpPr>
          <p:cNvPr id="26" name="Rounded Rectangle 25">
            <a:extLst>
              <a:ext uri="{FF2B5EF4-FFF2-40B4-BE49-F238E27FC236}">
                <a16:creationId xmlns:a16="http://schemas.microsoft.com/office/drawing/2014/main" id="{1786B62D-E2BD-DB43-A1CF-D9AE96012FC7}"/>
              </a:ext>
            </a:extLst>
          </p:cNvPr>
          <p:cNvSpPr>
            <a:spLocks noChangeArrowheads="1"/>
          </p:cNvSpPr>
          <p:nvPr/>
        </p:nvSpPr>
        <p:spPr bwMode="auto">
          <a:xfrm>
            <a:off x="3062150" y="5677550"/>
            <a:ext cx="1665699" cy="679130"/>
          </a:xfrm>
          <a:prstGeom prst="roundRect">
            <a:avLst>
              <a:gd name="adj" fmla="val 12554"/>
            </a:avLst>
          </a:prstGeom>
          <a:solidFill>
            <a:srgbClr val="92D05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000" b="1" dirty="0">
                <a:latin typeface="Calibri" panose="020F0502020204030204" pitchFamily="34" charset="0"/>
                <a:cs typeface="Calibri" panose="020F0502020204030204" pitchFamily="34" charset="0"/>
              </a:rPr>
              <a:t>Data </a:t>
            </a:r>
            <a:br>
              <a:rPr lang="en-US" sz="20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rPr>
              <a:t>collection</a:t>
            </a:r>
          </a:p>
        </p:txBody>
      </p:sp>
      <p:sp>
        <p:nvSpPr>
          <p:cNvPr id="27" name="Rounded Rectangle 26">
            <a:extLst>
              <a:ext uri="{FF2B5EF4-FFF2-40B4-BE49-F238E27FC236}">
                <a16:creationId xmlns:a16="http://schemas.microsoft.com/office/drawing/2014/main" id="{10AD0183-3A93-C44F-A3C5-6B198342CAE1}"/>
              </a:ext>
            </a:extLst>
          </p:cNvPr>
          <p:cNvSpPr>
            <a:spLocks noChangeArrowheads="1"/>
          </p:cNvSpPr>
          <p:nvPr/>
        </p:nvSpPr>
        <p:spPr bwMode="auto">
          <a:xfrm>
            <a:off x="5222390" y="5677550"/>
            <a:ext cx="1665699" cy="679130"/>
          </a:xfrm>
          <a:prstGeom prst="roundRect">
            <a:avLst>
              <a:gd name="adj" fmla="val 12554"/>
            </a:avLst>
          </a:prstGeom>
          <a:solidFill>
            <a:srgbClr val="92D05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000" b="1" dirty="0">
                <a:latin typeface="Calibri" panose="020F0502020204030204" pitchFamily="34" charset="0"/>
                <a:cs typeface="Calibri" panose="020F0502020204030204" pitchFamily="34" charset="0"/>
              </a:rPr>
              <a:t>Data </a:t>
            </a:r>
            <a:br>
              <a:rPr lang="en-US" sz="20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rPr>
              <a:t>analysis</a:t>
            </a:r>
          </a:p>
        </p:txBody>
      </p:sp>
      <p:sp>
        <p:nvSpPr>
          <p:cNvPr id="28" name="Rounded Rectangle 27">
            <a:extLst>
              <a:ext uri="{FF2B5EF4-FFF2-40B4-BE49-F238E27FC236}">
                <a16:creationId xmlns:a16="http://schemas.microsoft.com/office/drawing/2014/main" id="{9B28B3D0-69A9-F640-8A21-EAE5E6DF2E09}"/>
              </a:ext>
            </a:extLst>
          </p:cNvPr>
          <p:cNvSpPr>
            <a:spLocks noChangeArrowheads="1"/>
          </p:cNvSpPr>
          <p:nvPr/>
        </p:nvSpPr>
        <p:spPr bwMode="auto">
          <a:xfrm>
            <a:off x="7382630" y="5677550"/>
            <a:ext cx="1665699" cy="679130"/>
          </a:xfrm>
          <a:prstGeom prst="roundRect">
            <a:avLst>
              <a:gd name="adj" fmla="val 12554"/>
            </a:avLst>
          </a:prstGeom>
          <a:solidFill>
            <a:srgbClr val="92D05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000" b="1" dirty="0">
                <a:latin typeface="Calibri" panose="020F0502020204030204" pitchFamily="34" charset="0"/>
                <a:cs typeface="Calibri" panose="020F0502020204030204" pitchFamily="34" charset="0"/>
              </a:rPr>
              <a:t>Report </a:t>
            </a:r>
            <a:br>
              <a:rPr lang="en-US" sz="20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rPr>
              <a:t>generation</a:t>
            </a:r>
          </a:p>
        </p:txBody>
      </p:sp>
      <p:sp>
        <p:nvSpPr>
          <p:cNvPr id="29" name="TextBox 28">
            <a:extLst>
              <a:ext uri="{FF2B5EF4-FFF2-40B4-BE49-F238E27FC236}">
                <a16:creationId xmlns:a16="http://schemas.microsoft.com/office/drawing/2014/main" id="{AAB94754-C05B-B547-9C76-26E1A67FC336}"/>
              </a:ext>
            </a:extLst>
          </p:cNvPr>
          <p:cNvSpPr txBox="1"/>
          <p:nvPr/>
        </p:nvSpPr>
        <p:spPr>
          <a:xfrm>
            <a:off x="2613312" y="3369381"/>
            <a:ext cx="1449819" cy="1015663"/>
          </a:xfrm>
          <a:prstGeom prst="rect">
            <a:avLst/>
          </a:prstGeom>
          <a:noFill/>
        </p:spPr>
        <p:txBody>
          <a:bodyPr wrap="none" rtlCol="0">
            <a:spAutoFit/>
          </a:bodyPr>
          <a:lstStyle/>
          <a:p>
            <a:pPr algn="ctr"/>
            <a:r>
              <a:rPr lang="en-US" sz="2000" b="1" dirty="0">
                <a:solidFill>
                  <a:schemeClr val="tx2"/>
                </a:solidFill>
                <a:latin typeface="Calibri" panose="020F0502020204030204" pitchFamily="34" charset="0"/>
                <a:cs typeface="Calibri" panose="020F0502020204030204" pitchFamily="34" charset="0"/>
              </a:rPr>
              <a:t>Recover </a:t>
            </a:r>
            <a:br>
              <a:rPr lang="en-US" sz="2000" b="1" dirty="0">
                <a:solidFill>
                  <a:schemeClr val="tx2"/>
                </a:solidFill>
                <a:latin typeface="Calibri" panose="020F0502020204030204" pitchFamily="34" charset="0"/>
                <a:cs typeface="Calibri" panose="020F0502020204030204" pitchFamily="34" charset="0"/>
              </a:rPr>
            </a:br>
            <a:r>
              <a:rPr lang="en-US" sz="2000" b="1" dirty="0">
                <a:solidFill>
                  <a:schemeClr val="tx2"/>
                </a:solidFill>
                <a:latin typeface="Calibri" panose="020F0502020204030204" pitchFamily="34" charset="0"/>
                <a:cs typeface="Calibri" panose="020F0502020204030204" pitchFamily="34" charset="0"/>
              </a:rPr>
              <a:t>version </a:t>
            </a:r>
            <a:br>
              <a:rPr lang="en-US" sz="2000" b="1" dirty="0">
                <a:solidFill>
                  <a:schemeClr val="tx2"/>
                </a:solidFill>
                <a:latin typeface="Calibri" panose="020F0502020204030204" pitchFamily="34" charset="0"/>
                <a:cs typeface="Calibri" panose="020F0502020204030204" pitchFamily="34" charset="0"/>
              </a:rPr>
            </a:br>
            <a:r>
              <a:rPr lang="en-US" sz="2000" b="1" dirty="0">
                <a:solidFill>
                  <a:schemeClr val="tx2"/>
                </a:solidFill>
                <a:latin typeface="Calibri" panose="020F0502020204030204" pitchFamily="34" charset="0"/>
                <a:cs typeface="Calibri" panose="020F0502020204030204" pitchFamily="34" charset="0"/>
              </a:rPr>
              <a:t>information</a:t>
            </a:r>
          </a:p>
        </p:txBody>
      </p:sp>
      <p:sp>
        <p:nvSpPr>
          <p:cNvPr id="30" name="TextBox 29">
            <a:extLst>
              <a:ext uri="{FF2B5EF4-FFF2-40B4-BE49-F238E27FC236}">
                <a16:creationId xmlns:a16="http://schemas.microsoft.com/office/drawing/2014/main" id="{B8ED03D9-6BA3-4543-AC9A-EEFBA6E71607}"/>
              </a:ext>
            </a:extLst>
          </p:cNvPr>
          <p:cNvSpPr txBox="1"/>
          <p:nvPr/>
        </p:nvSpPr>
        <p:spPr>
          <a:xfrm>
            <a:off x="7968208" y="3354704"/>
            <a:ext cx="1196546" cy="1015663"/>
          </a:xfrm>
          <a:prstGeom prst="rect">
            <a:avLst/>
          </a:prstGeom>
          <a:noFill/>
        </p:spPr>
        <p:txBody>
          <a:bodyPr wrap="none" rtlCol="0">
            <a:spAutoFit/>
          </a:bodyPr>
          <a:lstStyle/>
          <a:p>
            <a:pPr algn="ctr"/>
            <a:r>
              <a:rPr lang="en-US" sz="2000" b="1" dirty="0">
                <a:solidFill>
                  <a:schemeClr val="tx2"/>
                </a:solidFill>
                <a:latin typeface="Calibri" panose="020F0502020204030204" pitchFamily="34" charset="0"/>
                <a:cs typeface="Calibri" panose="020F0502020204030204" pitchFamily="34" charset="0"/>
              </a:rPr>
              <a:t>Save and </a:t>
            </a:r>
            <a:br>
              <a:rPr lang="en-US" sz="2000" b="1" dirty="0">
                <a:solidFill>
                  <a:schemeClr val="tx2"/>
                </a:solidFill>
                <a:latin typeface="Calibri" panose="020F0502020204030204" pitchFamily="34" charset="0"/>
                <a:cs typeface="Calibri" panose="020F0502020204030204" pitchFamily="34" charset="0"/>
              </a:rPr>
            </a:br>
            <a:r>
              <a:rPr lang="en-US" sz="2000" b="1" dirty="0">
                <a:solidFill>
                  <a:schemeClr val="tx2"/>
                </a:solidFill>
                <a:latin typeface="Calibri" panose="020F0502020204030204" pitchFamily="34" charset="0"/>
                <a:cs typeface="Calibri" panose="020F0502020204030204" pitchFamily="34" charset="0"/>
              </a:rPr>
              <a:t>retrieve</a:t>
            </a:r>
            <a:br>
              <a:rPr lang="en-US" sz="2000" b="1" dirty="0">
                <a:solidFill>
                  <a:schemeClr val="tx2"/>
                </a:solidFill>
                <a:latin typeface="Calibri" panose="020F0502020204030204" pitchFamily="34" charset="0"/>
                <a:cs typeface="Calibri" panose="020F0502020204030204" pitchFamily="34" charset="0"/>
              </a:rPr>
            </a:br>
            <a:r>
              <a:rPr lang="en-US" sz="2000" b="1" dirty="0">
                <a:solidFill>
                  <a:schemeClr val="tx2"/>
                </a:solidFill>
                <a:latin typeface="Calibri" panose="020F0502020204030204" pitchFamily="34" charset="0"/>
                <a:cs typeface="Calibri" panose="020F0502020204030204" pitchFamily="34" charset="0"/>
              </a:rPr>
              <a:t>versions</a:t>
            </a:r>
          </a:p>
        </p:txBody>
      </p:sp>
      <p:sp>
        <p:nvSpPr>
          <p:cNvPr id="31" name="TextBox 30">
            <a:extLst>
              <a:ext uri="{FF2B5EF4-FFF2-40B4-BE49-F238E27FC236}">
                <a16:creationId xmlns:a16="http://schemas.microsoft.com/office/drawing/2014/main" id="{67E6ED03-FBC0-BC4F-A645-D405F609FE34}"/>
              </a:ext>
            </a:extLst>
          </p:cNvPr>
          <p:cNvSpPr txBox="1"/>
          <p:nvPr/>
        </p:nvSpPr>
        <p:spPr>
          <a:xfrm>
            <a:off x="4232806" y="3008253"/>
            <a:ext cx="3506631" cy="400110"/>
          </a:xfrm>
          <a:prstGeom prst="rect">
            <a:avLst/>
          </a:prstGeom>
          <a:noFill/>
        </p:spPr>
        <p:txBody>
          <a:bodyPr wrap="square" rtlCol="0">
            <a:spAutoFit/>
          </a:bodyPr>
          <a:lstStyle/>
          <a:p>
            <a:pPr algn="ctr"/>
            <a:r>
              <a:rPr lang="en-US" sz="2000" b="1" dirty="0">
                <a:solidFill>
                  <a:schemeClr val="tx2"/>
                </a:solidFill>
                <a:latin typeface="Calibri" panose="020F0502020204030204" pitchFamily="34" charset="0"/>
                <a:cs typeface="Calibri" panose="020F0502020204030204" pitchFamily="34" charset="0"/>
              </a:rPr>
              <a:t>Branching and merging</a:t>
            </a:r>
          </a:p>
        </p:txBody>
      </p:sp>
      <p:sp>
        <p:nvSpPr>
          <p:cNvPr id="32" name="TextBox 31">
            <a:extLst>
              <a:ext uri="{FF2B5EF4-FFF2-40B4-BE49-F238E27FC236}">
                <a16:creationId xmlns:a16="http://schemas.microsoft.com/office/drawing/2014/main" id="{72ED3E7B-44C3-C349-B9B7-D5B56902B2FB}"/>
              </a:ext>
            </a:extLst>
          </p:cNvPr>
          <p:cNvSpPr txBox="1"/>
          <p:nvPr/>
        </p:nvSpPr>
        <p:spPr>
          <a:xfrm>
            <a:off x="3338220" y="4437016"/>
            <a:ext cx="5050416" cy="400110"/>
          </a:xfrm>
          <a:prstGeom prst="rect">
            <a:avLst/>
          </a:prstGeom>
          <a:noFill/>
        </p:spPr>
        <p:txBody>
          <a:bodyPr wrap="square" rtlCol="0">
            <a:spAutoFit/>
          </a:bodyPr>
          <a:lstStyle/>
          <a:p>
            <a:pPr algn="ctr"/>
            <a:r>
              <a:rPr lang="en-US" sz="2000" b="1" dirty="0">
                <a:solidFill>
                  <a:schemeClr val="tx2"/>
                </a:solidFill>
                <a:latin typeface="Calibri" panose="020F0502020204030204" pitchFamily="34" charset="0"/>
                <a:cs typeface="Calibri" panose="020F0502020204030204" pitchFamily="34" charset="0"/>
              </a:rPr>
              <a:t>Transfer code to/from developer’s </a:t>
            </a:r>
            <a:r>
              <a:rPr lang="en-US" sz="2000" b="1" dirty="0" err="1">
                <a:solidFill>
                  <a:schemeClr val="tx2"/>
                </a:solidFill>
                <a:latin typeface="Calibri" panose="020F0502020204030204" pitchFamily="34" charset="0"/>
                <a:cs typeface="Calibri" panose="020F0502020204030204" pitchFamily="34" charset="0"/>
              </a:rPr>
              <a:t>filestore</a:t>
            </a:r>
            <a:endParaRPr lang="en-US" sz="2000" b="1"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785026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02208-C373-3B47-8ED9-C3C2034114B9}"/>
              </a:ext>
            </a:extLst>
          </p:cNvPr>
          <p:cNvSpPr>
            <a:spLocks noGrp="1"/>
          </p:cNvSpPr>
          <p:nvPr>
            <p:ph type="title"/>
          </p:nvPr>
        </p:nvSpPr>
        <p:spPr/>
        <p:txBody>
          <a:bodyPr/>
          <a:lstStyle/>
          <a:p>
            <a:r>
              <a:rPr lang="en-US" dirty="0"/>
              <a:t>Software product line</a:t>
            </a:r>
          </a:p>
        </p:txBody>
      </p:sp>
      <p:sp>
        <p:nvSpPr>
          <p:cNvPr id="3" name="Content Placeholder 2">
            <a:extLst>
              <a:ext uri="{FF2B5EF4-FFF2-40B4-BE49-F238E27FC236}">
                <a16:creationId xmlns:a16="http://schemas.microsoft.com/office/drawing/2014/main" id="{97F061AC-7EBA-334C-9C4F-4ADCDEABD7FA}"/>
              </a:ext>
            </a:extLst>
          </p:cNvPr>
          <p:cNvSpPr>
            <a:spLocks noGrp="1"/>
          </p:cNvSpPr>
          <p:nvPr>
            <p:ph idx="1"/>
          </p:nvPr>
        </p:nvSpPr>
        <p:spPr/>
        <p:txBody>
          <a:bodyPr/>
          <a:lstStyle/>
          <a:p>
            <a:r>
              <a:rPr lang="en-US" dirty="0"/>
              <a:t>A set of software products that share a common core. </a:t>
            </a:r>
          </a:p>
          <a:p>
            <a:r>
              <a:rPr lang="en-US" dirty="0"/>
              <a:t>Each member of the product line includes customer-specific adaptations and additions.</a:t>
            </a:r>
          </a:p>
          <a:p>
            <a:r>
              <a:rPr lang="en-US" dirty="0"/>
              <a:t>Software product lines may be used to implement a custom system for a customer with specific needs that can’t be met by a generic product. </a:t>
            </a:r>
          </a:p>
          <a:p>
            <a:endParaRPr lang="en-US" dirty="0"/>
          </a:p>
        </p:txBody>
      </p:sp>
      <p:sp>
        <p:nvSpPr>
          <p:cNvPr id="4" name="Slide Number Placeholder 3">
            <a:extLst>
              <a:ext uri="{FF2B5EF4-FFF2-40B4-BE49-F238E27FC236}">
                <a16:creationId xmlns:a16="http://schemas.microsoft.com/office/drawing/2014/main" id="{FA342E0F-91EA-2E4B-AB0F-EEBD1F0E0DBB}"/>
              </a:ext>
            </a:extLst>
          </p:cNvPr>
          <p:cNvSpPr>
            <a:spLocks noGrp="1"/>
          </p:cNvSpPr>
          <p:nvPr>
            <p:ph type="sldNum" sz="quarter" idx="12"/>
          </p:nvPr>
        </p:nvSpPr>
        <p:spPr/>
        <p:txBody>
          <a:bodyPr/>
          <a:lstStyle/>
          <a:p>
            <a:pPr>
              <a:defRPr/>
            </a:pPr>
            <a:fld id="{E78C9E75-97FD-45D9-8ED3-955348887BB1}" type="slidenum">
              <a:rPr lang="zh-TW" altLang="en-US" smtClean="0"/>
              <a:pPr>
                <a:defRPr/>
              </a:pPr>
              <a:t>34</a:t>
            </a:fld>
            <a:endParaRPr lang="zh-TW" altLang="en-US"/>
          </a:p>
        </p:txBody>
      </p:sp>
      <p:sp>
        <p:nvSpPr>
          <p:cNvPr id="5" name="Footer Placeholder 4">
            <a:extLst>
              <a:ext uri="{FF2B5EF4-FFF2-40B4-BE49-F238E27FC236}">
                <a16:creationId xmlns:a16="http://schemas.microsoft.com/office/drawing/2014/main" id="{94E407D5-D3DB-FD4F-AD11-944C0C5434ED}"/>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Tree>
    <p:extLst>
      <p:ext uri="{BB962C8B-B14F-4D97-AF65-F5344CB8AC3E}">
        <p14:creationId xmlns:p14="http://schemas.microsoft.com/office/powerpoint/2010/main" val="8968915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71737-28E5-2348-923B-F121F363AD4B}"/>
              </a:ext>
            </a:extLst>
          </p:cNvPr>
          <p:cNvSpPr>
            <a:spLocks noGrp="1"/>
          </p:cNvSpPr>
          <p:nvPr>
            <p:ph type="title"/>
          </p:nvPr>
        </p:nvSpPr>
        <p:spPr>
          <a:xfrm>
            <a:off x="534389" y="135104"/>
            <a:ext cx="11222181" cy="1133657"/>
          </a:xfrm>
        </p:spPr>
        <p:txBody>
          <a:bodyPr/>
          <a:lstStyle/>
          <a:p>
            <a:r>
              <a:rPr lang="en-US" dirty="0"/>
              <a:t>Platform</a:t>
            </a:r>
          </a:p>
        </p:txBody>
      </p:sp>
      <p:sp>
        <p:nvSpPr>
          <p:cNvPr id="3" name="Content Placeholder 2">
            <a:extLst>
              <a:ext uri="{FF2B5EF4-FFF2-40B4-BE49-F238E27FC236}">
                <a16:creationId xmlns:a16="http://schemas.microsoft.com/office/drawing/2014/main" id="{CE71BDFE-67A3-8F44-AB60-479A7349D0AA}"/>
              </a:ext>
            </a:extLst>
          </p:cNvPr>
          <p:cNvSpPr>
            <a:spLocks noGrp="1"/>
          </p:cNvSpPr>
          <p:nvPr>
            <p:ph idx="1"/>
          </p:nvPr>
        </p:nvSpPr>
        <p:spPr>
          <a:xfrm>
            <a:off x="825909" y="1268761"/>
            <a:ext cx="10618839" cy="5251103"/>
          </a:xfrm>
        </p:spPr>
        <p:txBody>
          <a:bodyPr>
            <a:normAutofit/>
          </a:bodyPr>
          <a:lstStyle/>
          <a:p>
            <a:r>
              <a:rPr lang="en-US" dirty="0"/>
              <a:t>A software (or software + hardware) product that includes functionality so that new applications can be built on it. </a:t>
            </a:r>
          </a:p>
          <a:p>
            <a:r>
              <a:rPr lang="en-US" dirty="0"/>
              <a:t>An example of a platform that you probably use is Facebook. </a:t>
            </a:r>
          </a:p>
          <a:p>
            <a:r>
              <a:rPr lang="en-US" dirty="0"/>
              <a:t>It provides an extensive set of product functionality but also provides support for  creating ‘Facebook apps’.  </a:t>
            </a:r>
          </a:p>
          <a:p>
            <a:r>
              <a:rPr lang="en-US" dirty="0"/>
              <a:t>These add new features that may be used by a business or a Facebook interest group.</a:t>
            </a:r>
          </a:p>
        </p:txBody>
      </p:sp>
      <p:sp>
        <p:nvSpPr>
          <p:cNvPr id="4" name="Slide Number Placeholder 3">
            <a:extLst>
              <a:ext uri="{FF2B5EF4-FFF2-40B4-BE49-F238E27FC236}">
                <a16:creationId xmlns:a16="http://schemas.microsoft.com/office/drawing/2014/main" id="{70BA74BC-BA02-0B41-82C9-8E7AC333F695}"/>
              </a:ext>
            </a:extLst>
          </p:cNvPr>
          <p:cNvSpPr>
            <a:spLocks noGrp="1"/>
          </p:cNvSpPr>
          <p:nvPr>
            <p:ph type="sldNum" sz="quarter" idx="12"/>
          </p:nvPr>
        </p:nvSpPr>
        <p:spPr/>
        <p:txBody>
          <a:bodyPr/>
          <a:lstStyle/>
          <a:p>
            <a:pPr>
              <a:defRPr/>
            </a:pPr>
            <a:fld id="{E78C9E75-97FD-45D9-8ED3-955348887BB1}" type="slidenum">
              <a:rPr lang="zh-TW" altLang="en-US" smtClean="0"/>
              <a:pPr>
                <a:defRPr/>
              </a:pPr>
              <a:t>35</a:t>
            </a:fld>
            <a:endParaRPr lang="zh-TW" altLang="en-US"/>
          </a:p>
        </p:txBody>
      </p:sp>
      <p:sp>
        <p:nvSpPr>
          <p:cNvPr id="5" name="Footer Placeholder 4">
            <a:extLst>
              <a:ext uri="{FF2B5EF4-FFF2-40B4-BE49-F238E27FC236}">
                <a16:creationId xmlns:a16="http://schemas.microsoft.com/office/drawing/2014/main" id="{D64B7B76-78C4-5F4E-A690-6B60790B832F}"/>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Tree>
    <p:extLst>
      <p:ext uri="{BB962C8B-B14F-4D97-AF65-F5344CB8AC3E}">
        <p14:creationId xmlns:p14="http://schemas.microsoft.com/office/powerpoint/2010/main" val="2280923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D1833-78FE-3441-AF81-469C0C603AA6}"/>
              </a:ext>
            </a:extLst>
          </p:cNvPr>
          <p:cNvSpPr>
            <a:spLocks noGrp="1"/>
          </p:cNvSpPr>
          <p:nvPr>
            <p:ph type="title"/>
          </p:nvPr>
        </p:nvSpPr>
        <p:spPr/>
        <p:txBody>
          <a:bodyPr>
            <a:normAutofit/>
          </a:bodyPr>
          <a:lstStyle/>
          <a:p>
            <a:r>
              <a:rPr lang="en-US" dirty="0"/>
              <a:t>Comparable </a:t>
            </a:r>
            <a:r>
              <a:rPr lang="en-US" dirty="0" smtClean="0"/>
              <a:t>software </a:t>
            </a:r>
            <a:r>
              <a:rPr lang="en-US" dirty="0"/>
              <a:t>development</a:t>
            </a:r>
          </a:p>
        </p:txBody>
      </p:sp>
      <p:sp>
        <p:nvSpPr>
          <p:cNvPr id="3" name="Content Placeholder 2">
            <a:extLst>
              <a:ext uri="{FF2B5EF4-FFF2-40B4-BE49-F238E27FC236}">
                <a16:creationId xmlns:a16="http://schemas.microsoft.com/office/drawing/2014/main" id="{7623B181-07D4-4F4A-B2DB-D8E1DE3527B3}"/>
              </a:ext>
            </a:extLst>
          </p:cNvPr>
          <p:cNvSpPr>
            <a:spLocks noGrp="1"/>
          </p:cNvSpPr>
          <p:nvPr>
            <p:ph idx="1"/>
          </p:nvPr>
        </p:nvSpPr>
        <p:spPr>
          <a:xfrm>
            <a:off x="434566" y="1448555"/>
            <a:ext cx="11042434" cy="5071310"/>
          </a:xfrm>
        </p:spPr>
        <p:txBody>
          <a:bodyPr>
            <a:normAutofit/>
          </a:bodyPr>
          <a:lstStyle/>
          <a:p>
            <a:r>
              <a:rPr lang="en-US" sz="2400" b="0" dirty="0"/>
              <a:t>The key feature of product development is that there is no external customer that generates requirements and pays for the software. </a:t>
            </a:r>
          </a:p>
          <a:p>
            <a:r>
              <a:rPr lang="en-US" sz="2400" dirty="0"/>
              <a:t>Student projects</a:t>
            </a:r>
          </a:p>
          <a:p>
            <a:pPr lvl="1"/>
            <a:r>
              <a:rPr lang="en-US" sz="2400" b="0" dirty="0"/>
              <a:t>Individuals or student groups develop software as part of their course. Given an assignment, they decide what features to include in the software.</a:t>
            </a:r>
          </a:p>
          <a:p>
            <a:r>
              <a:rPr lang="en-US" sz="2400" dirty="0"/>
              <a:t>Research software</a:t>
            </a:r>
          </a:p>
          <a:p>
            <a:pPr lvl="1"/>
            <a:r>
              <a:rPr lang="en-US" sz="2400" b="0" dirty="0"/>
              <a:t>Researchers develop software to help them answer questions that are relevant to their research.</a:t>
            </a:r>
          </a:p>
          <a:p>
            <a:r>
              <a:rPr lang="en-US" sz="2400" dirty="0"/>
              <a:t>Internal tool development</a:t>
            </a:r>
          </a:p>
          <a:p>
            <a:endParaRPr lang="en-US" sz="2400" dirty="0"/>
          </a:p>
        </p:txBody>
      </p:sp>
      <p:sp>
        <p:nvSpPr>
          <p:cNvPr id="4" name="Slide Number Placeholder 3">
            <a:extLst>
              <a:ext uri="{FF2B5EF4-FFF2-40B4-BE49-F238E27FC236}">
                <a16:creationId xmlns:a16="http://schemas.microsoft.com/office/drawing/2014/main" id="{89D607D3-6042-DB41-83D6-96F67A13BD6B}"/>
              </a:ext>
            </a:extLst>
          </p:cNvPr>
          <p:cNvSpPr>
            <a:spLocks noGrp="1"/>
          </p:cNvSpPr>
          <p:nvPr>
            <p:ph type="sldNum" sz="quarter" idx="12"/>
          </p:nvPr>
        </p:nvSpPr>
        <p:spPr/>
        <p:txBody>
          <a:bodyPr/>
          <a:lstStyle/>
          <a:p>
            <a:pPr>
              <a:defRPr/>
            </a:pPr>
            <a:fld id="{E78C9E75-97FD-45D9-8ED3-955348887BB1}" type="slidenum">
              <a:rPr lang="zh-TW" altLang="en-US" smtClean="0"/>
              <a:pPr>
                <a:defRPr/>
              </a:pPr>
              <a:t>36</a:t>
            </a:fld>
            <a:endParaRPr lang="zh-TW" altLang="en-US"/>
          </a:p>
        </p:txBody>
      </p:sp>
      <p:sp>
        <p:nvSpPr>
          <p:cNvPr id="5" name="Footer Placeholder 4">
            <a:extLst>
              <a:ext uri="{FF2B5EF4-FFF2-40B4-BE49-F238E27FC236}">
                <a16:creationId xmlns:a16="http://schemas.microsoft.com/office/drawing/2014/main" id="{6B5E81A3-5AC7-9E49-93F6-E0A08AA85392}"/>
              </a:ext>
            </a:extLst>
          </p:cNvPr>
          <p:cNvSpPr>
            <a:spLocks noGrp="1"/>
          </p:cNvSpPr>
          <p:nvPr>
            <p:ph type="ftr" sz="quarter" idx="11"/>
          </p:nvPr>
        </p:nvSpPr>
        <p:spPr bwMode="auto">
          <a:xfrm>
            <a:off x="2135832" y="6597352"/>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Tree>
    <p:extLst>
      <p:ext uri="{BB962C8B-B14F-4D97-AF65-F5344CB8AC3E}">
        <p14:creationId xmlns:p14="http://schemas.microsoft.com/office/powerpoint/2010/main" val="33429598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AB7AE-5967-1043-BE4C-812073A5A024}"/>
              </a:ext>
            </a:extLst>
          </p:cNvPr>
          <p:cNvSpPr>
            <a:spLocks noGrp="1"/>
          </p:cNvSpPr>
          <p:nvPr>
            <p:ph type="title"/>
          </p:nvPr>
        </p:nvSpPr>
        <p:spPr/>
        <p:txBody>
          <a:bodyPr/>
          <a:lstStyle/>
          <a:p>
            <a:r>
              <a:rPr lang="en-US" dirty="0"/>
              <a:t>The product vision</a:t>
            </a:r>
          </a:p>
        </p:txBody>
      </p:sp>
      <p:sp>
        <p:nvSpPr>
          <p:cNvPr id="3" name="Content Placeholder 2">
            <a:extLst>
              <a:ext uri="{FF2B5EF4-FFF2-40B4-BE49-F238E27FC236}">
                <a16:creationId xmlns:a16="http://schemas.microsoft.com/office/drawing/2014/main" id="{29AACA50-250E-6D45-A033-C07C63ED328E}"/>
              </a:ext>
            </a:extLst>
          </p:cNvPr>
          <p:cNvSpPr>
            <a:spLocks noGrp="1"/>
          </p:cNvSpPr>
          <p:nvPr>
            <p:ph idx="1"/>
          </p:nvPr>
        </p:nvSpPr>
        <p:spPr/>
        <p:txBody>
          <a:bodyPr/>
          <a:lstStyle/>
          <a:p>
            <a:r>
              <a:rPr lang="en-US" sz="2800" dirty="0"/>
              <a:t>The starting point for software product development is a ‘</a:t>
            </a:r>
            <a:r>
              <a:rPr lang="en-US" sz="2800" dirty="0">
                <a:solidFill>
                  <a:srgbClr val="C00000"/>
                </a:solidFill>
              </a:rPr>
              <a:t>product vision</a:t>
            </a:r>
            <a:r>
              <a:rPr lang="en-US" sz="2800" dirty="0"/>
              <a:t>’.</a:t>
            </a:r>
          </a:p>
          <a:p>
            <a:r>
              <a:rPr lang="en-US" sz="2800" dirty="0">
                <a:solidFill>
                  <a:srgbClr val="C00000"/>
                </a:solidFill>
              </a:rPr>
              <a:t>Product visions </a:t>
            </a:r>
            <a:r>
              <a:rPr lang="en-US" sz="2800" dirty="0"/>
              <a:t>are simple statements that define the </a:t>
            </a:r>
            <a:r>
              <a:rPr lang="en-US" sz="2800" dirty="0">
                <a:solidFill>
                  <a:srgbClr val="C00000"/>
                </a:solidFill>
              </a:rPr>
              <a:t>essence of the product </a:t>
            </a:r>
            <a:r>
              <a:rPr lang="en-US" sz="2800" dirty="0"/>
              <a:t>to be developed.</a:t>
            </a:r>
          </a:p>
          <a:p>
            <a:r>
              <a:rPr lang="en-US" sz="2800" dirty="0"/>
              <a:t>The product vision should answer three fundamental questions:</a:t>
            </a:r>
          </a:p>
          <a:p>
            <a:pPr lvl="1"/>
            <a:r>
              <a:rPr lang="en-US" dirty="0">
                <a:solidFill>
                  <a:srgbClr val="C00000"/>
                </a:solidFill>
              </a:rPr>
              <a:t>What</a:t>
            </a:r>
            <a:r>
              <a:rPr lang="en-US" dirty="0"/>
              <a:t> is the product to be developed?</a:t>
            </a:r>
          </a:p>
          <a:p>
            <a:pPr lvl="1"/>
            <a:r>
              <a:rPr lang="en-US" dirty="0">
                <a:solidFill>
                  <a:srgbClr val="C00000"/>
                </a:solidFill>
              </a:rPr>
              <a:t>Who</a:t>
            </a:r>
            <a:r>
              <a:rPr lang="en-US" dirty="0"/>
              <a:t> are the target customers and users?</a:t>
            </a:r>
          </a:p>
          <a:p>
            <a:pPr lvl="1"/>
            <a:r>
              <a:rPr lang="en-US" dirty="0">
                <a:solidFill>
                  <a:srgbClr val="C00000"/>
                </a:solidFill>
              </a:rPr>
              <a:t>Why</a:t>
            </a:r>
            <a:r>
              <a:rPr lang="en-US" dirty="0"/>
              <a:t> should customers buy this product?</a:t>
            </a:r>
          </a:p>
        </p:txBody>
      </p:sp>
      <p:sp>
        <p:nvSpPr>
          <p:cNvPr id="4" name="Slide Number Placeholder 3">
            <a:extLst>
              <a:ext uri="{FF2B5EF4-FFF2-40B4-BE49-F238E27FC236}">
                <a16:creationId xmlns:a16="http://schemas.microsoft.com/office/drawing/2014/main" id="{A901998B-8018-2F4E-A917-7BAC3F826291}"/>
              </a:ext>
            </a:extLst>
          </p:cNvPr>
          <p:cNvSpPr>
            <a:spLocks noGrp="1"/>
          </p:cNvSpPr>
          <p:nvPr>
            <p:ph type="sldNum" sz="quarter" idx="12"/>
          </p:nvPr>
        </p:nvSpPr>
        <p:spPr/>
        <p:txBody>
          <a:bodyPr/>
          <a:lstStyle/>
          <a:p>
            <a:pPr>
              <a:defRPr/>
            </a:pPr>
            <a:fld id="{E78C9E75-97FD-45D9-8ED3-955348887BB1}" type="slidenum">
              <a:rPr lang="zh-TW" altLang="en-US" smtClean="0"/>
              <a:pPr>
                <a:defRPr/>
              </a:pPr>
              <a:t>37</a:t>
            </a:fld>
            <a:endParaRPr lang="zh-TW" altLang="en-US"/>
          </a:p>
        </p:txBody>
      </p:sp>
      <p:sp>
        <p:nvSpPr>
          <p:cNvPr id="5" name="Footer Placeholder 4">
            <a:extLst>
              <a:ext uri="{FF2B5EF4-FFF2-40B4-BE49-F238E27FC236}">
                <a16:creationId xmlns:a16="http://schemas.microsoft.com/office/drawing/2014/main" id="{0C7F6186-8F14-F14A-AEE0-47F23B5BC7C2}"/>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Tree>
    <p:extLst>
      <p:ext uri="{BB962C8B-B14F-4D97-AF65-F5344CB8AC3E}">
        <p14:creationId xmlns:p14="http://schemas.microsoft.com/office/powerpoint/2010/main" val="4885197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32893-531E-F149-8AE5-AABD3FBD9ED5}"/>
              </a:ext>
            </a:extLst>
          </p:cNvPr>
          <p:cNvSpPr>
            <a:spLocks noGrp="1"/>
          </p:cNvSpPr>
          <p:nvPr>
            <p:ph type="title"/>
          </p:nvPr>
        </p:nvSpPr>
        <p:spPr/>
        <p:txBody>
          <a:bodyPr/>
          <a:lstStyle/>
          <a:p>
            <a:r>
              <a:rPr lang="en-US" dirty="0"/>
              <a:t>Moore’s vision template</a:t>
            </a:r>
          </a:p>
        </p:txBody>
      </p:sp>
      <p:sp>
        <p:nvSpPr>
          <p:cNvPr id="3" name="Content Placeholder 2">
            <a:extLst>
              <a:ext uri="{FF2B5EF4-FFF2-40B4-BE49-F238E27FC236}">
                <a16:creationId xmlns:a16="http://schemas.microsoft.com/office/drawing/2014/main" id="{B6593585-38DD-8E49-A1AD-BB6C156C0263}"/>
              </a:ext>
            </a:extLst>
          </p:cNvPr>
          <p:cNvSpPr>
            <a:spLocks noGrp="1"/>
          </p:cNvSpPr>
          <p:nvPr>
            <p:ph idx="1"/>
          </p:nvPr>
        </p:nvSpPr>
        <p:spPr>
          <a:xfrm>
            <a:off x="781666" y="1615044"/>
            <a:ext cx="10840064" cy="4738255"/>
          </a:xfrm>
        </p:spPr>
        <p:txBody>
          <a:bodyPr/>
          <a:lstStyle/>
          <a:p>
            <a:r>
              <a:rPr lang="en-US" dirty="0"/>
              <a:t>FOR </a:t>
            </a:r>
            <a:r>
              <a:rPr lang="en-US" dirty="0">
                <a:solidFill>
                  <a:srgbClr val="FF0000"/>
                </a:solidFill>
              </a:rPr>
              <a:t>(target customer)</a:t>
            </a:r>
          </a:p>
          <a:p>
            <a:r>
              <a:rPr lang="en-US" dirty="0"/>
              <a:t>WHO </a:t>
            </a:r>
            <a:r>
              <a:rPr lang="en-US" dirty="0">
                <a:solidFill>
                  <a:srgbClr val="FF0000"/>
                </a:solidFill>
              </a:rPr>
              <a:t>(statement of the need or opportunity)</a:t>
            </a:r>
          </a:p>
          <a:p>
            <a:r>
              <a:rPr lang="en-US" dirty="0"/>
              <a:t>The </a:t>
            </a:r>
            <a:r>
              <a:rPr lang="en-US" dirty="0">
                <a:solidFill>
                  <a:srgbClr val="FF0000"/>
                </a:solidFill>
              </a:rPr>
              <a:t>(PRODUCT NAME) </a:t>
            </a:r>
            <a:r>
              <a:rPr lang="en-US" dirty="0"/>
              <a:t>is a </a:t>
            </a:r>
            <a:r>
              <a:rPr lang="en-US" dirty="0">
                <a:solidFill>
                  <a:srgbClr val="FF0000"/>
                </a:solidFill>
              </a:rPr>
              <a:t>(product category)</a:t>
            </a:r>
          </a:p>
          <a:p>
            <a:r>
              <a:rPr lang="en-US" dirty="0"/>
              <a:t>THAT </a:t>
            </a:r>
            <a:r>
              <a:rPr lang="en-US" dirty="0">
                <a:solidFill>
                  <a:srgbClr val="FF0000"/>
                </a:solidFill>
              </a:rPr>
              <a:t>(key benefit, compelling reason to buy)</a:t>
            </a:r>
          </a:p>
          <a:p>
            <a:r>
              <a:rPr lang="en-US" dirty="0"/>
              <a:t>UNLIKE </a:t>
            </a:r>
            <a:r>
              <a:rPr lang="en-US" dirty="0">
                <a:solidFill>
                  <a:srgbClr val="FF0000"/>
                </a:solidFill>
              </a:rPr>
              <a:t>(primary competitive alternative)</a:t>
            </a:r>
          </a:p>
          <a:p>
            <a:r>
              <a:rPr lang="en-US" dirty="0"/>
              <a:t>OUR PRODUCT  </a:t>
            </a:r>
            <a:r>
              <a:rPr lang="en-US" dirty="0">
                <a:solidFill>
                  <a:srgbClr val="FF0000"/>
                </a:solidFill>
              </a:rPr>
              <a:t>(statement of primary differentiation)</a:t>
            </a:r>
          </a:p>
        </p:txBody>
      </p:sp>
      <p:sp>
        <p:nvSpPr>
          <p:cNvPr id="4" name="Slide Number Placeholder 3">
            <a:extLst>
              <a:ext uri="{FF2B5EF4-FFF2-40B4-BE49-F238E27FC236}">
                <a16:creationId xmlns:a16="http://schemas.microsoft.com/office/drawing/2014/main" id="{EEC35F64-C283-F143-AB3B-25868B1C063E}"/>
              </a:ext>
            </a:extLst>
          </p:cNvPr>
          <p:cNvSpPr>
            <a:spLocks noGrp="1"/>
          </p:cNvSpPr>
          <p:nvPr>
            <p:ph type="sldNum" sz="quarter" idx="12"/>
          </p:nvPr>
        </p:nvSpPr>
        <p:spPr/>
        <p:txBody>
          <a:bodyPr/>
          <a:lstStyle/>
          <a:p>
            <a:pPr>
              <a:defRPr/>
            </a:pPr>
            <a:fld id="{E78C9E75-97FD-45D9-8ED3-955348887BB1}" type="slidenum">
              <a:rPr lang="zh-TW" altLang="en-US" smtClean="0"/>
              <a:pPr>
                <a:defRPr/>
              </a:pPr>
              <a:t>38</a:t>
            </a:fld>
            <a:endParaRPr lang="zh-TW" altLang="en-US"/>
          </a:p>
        </p:txBody>
      </p:sp>
    </p:spTree>
    <p:extLst>
      <p:ext uri="{BB962C8B-B14F-4D97-AF65-F5344CB8AC3E}">
        <p14:creationId xmlns:p14="http://schemas.microsoft.com/office/powerpoint/2010/main" val="24412119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2EB1B-5927-E640-AC22-35D628F9044F}"/>
              </a:ext>
            </a:extLst>
          </p:cNvPr>
          <p:cNvSpPr>
            <a:spLocks noGrp="1"/>
          </p:cNvSpPr>
          <p:nvPr>
            <p:ph type="title"/>
          </p:nvPr>
        </p:nvSpPr>
        <p:spPr>
          <a:xfrm>
            <a:off x="434566" y="1"/>
            <a:ext cx="9776234" cy="1052737"/>
          </a:xfrm>
        </p:spPr>
        <p:txBody>
          <a:bodyPr/>
          <a:lstStyle/>
          <a:p>
            <a:r>
              <a:rPr lang="en-US" dirty="0"/>
              <a:t>Vision template example</a:t>
            </a:r>
          </a:p>
        </p:txBody>
      </p:sp>
      <p:sp>
        <p:nvSpPr>
          <p:cNvPr id="3" name="Content Placeholder 2">
            <a:extLst>
              <a:ext uri="{FF2B5EF4-FFF2-40B4-BE49-F238E27FC236}">
                <a16:creationId xmlns:a16="http://schemas.microsoft.com/office/drawing/2014/main" id="{1DE28ED8-7D86-8042-8036-CF3259802E20}"/>
              </a:ext>
            </a:extLst>
          </p:cNvPr>
          <p:cNvSpPr>
            <a:spLocks noGrp="1"/>
          </p:cNvSpPr>
          <p:nvPr>
            <p:ph idx="1"/>
          </p:nvPr>
        </p:nvSpPr>
        <p:spPr>
          <a:xfrm>
            <a:off x="707192" y="1274837"/>
            <a:ext cx="10636799" cy="5400600"/>
          </a:xfrm>
        </p:spPr>
        <p:txBody>
          <a:bodyPr>
            <a:normAutofit/>
          </a:bodyPr>
          <a:lstStyle/>
          <a:p>
            <a:pPr>
              <a:lnSpc>
                <a:spcPct val="120000"/>
              </a:lnSpc>
            </a:pPr>
            <a:r>
              <a:rPr lang="en-US" sz="3000" dirty="0"/>
              <a:t>“</a:t>
            </a:r>
            <a:r>
              <a:rPr lang="en-US" sz="3000" dirty="0">
                <a:solidFill>
                  <a:srgbClr val="FF0000"/>
                </a:solidFill>
              </a:rPr>
              <a:t>FOR</a:t>
            </a:r>
            <a:r>
              <a:rPr lang="en-US" sz="3000" dirty="0"/>
              <a:t> a mid-sized company's marketing and sales departments </a:t>
            </a:r>
            <a:br>
              <a:rPr lang="en-US" sz="3000" dirty="0"/>
            </a:br>
            <a:r>
              <a:rPr lang="en-US" sz="3000" dirty="0">
                <a:solidFill>
                  <a:srgbClr val="FF0000"/>
                </a:solidFill>
              </a:rPr>
              <a:t>WHO</a:t>
            </a:r>
            <a:r>
              <a:rPr lang="en-US" sz="3000" dirty="0"/>
              <a:t> need basic CRM functionality, </a:t>
            </a:r>
            <a:br>
              <a:rPr lang="en-US" sz="3000" dirty="0"/>
            </a:br>
            <a:r>
              <a:rPr lang="en-US" sz="3000" dirty="0">
                <a:solidFill>
                  <a:srgbClr val="FF0000"/>
                </a:solidFill>
              </a:rPr>
              <a:t>THE</a:t>
            </a:r>
            <a:r>
              <a:rPr lang="en-US" sz="3000" dirty="0"/>
              <a:t> CRM-Innovator </a:t>
            </a:r>
            <a:r>
              <a:rPr lang="en-US" sz="3000" dirty="0">
                <a:solidFill>
                  <a:srgbClr val="FF0000"/>
                </a:solidFill>
              </a:rPr>
              <a:t>is </a:t>
            </a:r>
            <a:r>
              <a:rPr lang="en-US" sz="3000" dirty="0"/>
              <a:t>a Web-based service </a:t>
            </a:r>
            <a:br>
              <a:rPr lang="en-US" sz="3000" dirty="0"/>
            </a:br>
            <a:r>
              <a:rPr lang="en-US" sz="3000" dirty="0">
                <a:solidFill>
                  <a:srgbClr val="FF0000"/>
                </a:solidFill>
              </a:rPr>
              <a:t>THAT</a:t>
            </a:r>
            <a:r>
              <a:rPr lang="en-US" sz="3000" dirty="0"/>
              <a:t> provides sales tracking, lead generation, and sales representative support features that improve customer relationships at critical touch points. </a:t>
            </a:r>
            <a:br>
              <a:rPr lang="en-US" sz="3000" dirty="0"/>
            </a:br>
            <a:r>
              <a:rPr lang="en-US" sz="3000" dirty="0">
                <a:solidFill>
                  <a:srgbClr val="FF0000"/>
                </a:solidFill>
              </a:rPr>
              <a:t>UNLIKE</a:t>
            </a:r>
            <a:r>
              <a:rPr lang="en-US" sz="3000" dirty="0"/>
              <a:t> other services or package software products, </a:t>
            </a:r>
            <a:br>
              <a:rPr lang="en-US" sz="3000" dirty="0"/>
            </a:br>
            <a:r>
              <a:rPr lang="en-US" sz="3000" dirty="0">
                <a:solidFill>
                  <a:srgbClr val="FF0000"/>
                </a:solidFill>
              </a:rPr>
              <a:t>OUR </a:t>
            </a:r>
            <a:r>
              <a:rPr lang="en-US" sz="3000" dirty="0"/>
              <a:t>product provides very capable services at a moderate cost.”</a:t>
            </a:r>
          </a:p>
        </p:txBody>
      </p:sp>
      <p:sp>
        <p:nvSpPr>
          <p:cNvPr id="4" name="Slide Number Placeholder 3">
            <a:extLst>
              <a:ext uri="{FF2B5EF4-FFF2-40B4-BE49-F238E27FC236}">
                <a16:creationId xmlns:a16="http://schemas.microsoft.com/office/drawing/2014/main" id="{08C58960-EBDD-2042-8B14-19E5A56FC80F}"/>
              </a:ext>
            </a:extLst>
          </p:cNvPr>
          <p:cNvSpPr>
            <a:spLocks noGrp="1"/>
          </p:cNvSpPr>
          <p:nvPr>
            <p:ph type="sldNum" sz="quarter" idx="12"/>
          </p:nvPr>
        </p:nvSpPr>
        <p:spPr/>
        <p:txBody>
          <a:bodyPr/>
          <a:lstStyle/>
          <a:p>
            <a:pPr>
              <a:defRPr/>
            </a:pPr>
            <a:fld id="{E78C9E75-97FD-45D9-8ED3-955348887BB1}" type="slidenum">
              <a:rPr lang="zh-TW" altLang="en-US" smtClean="0"/>
              <a:pPr>
                <a:defRPr/>
              </a:pPr>
              <a:t>39</a:t>
            </a:fld>
            <a:endParaRPr lang="zh-TW" altLang="en-US"/>
          </a:p>
        </p:txBody>
      </p:sp>
    </p:spTree>
    <p:extLst>
      <p:ext uri="{BB962C8B-B14F-4D97-AF65-F5344CB8AC3E}">
        <p14:creationId xmlns:p14="http://schemas.microsoft.com/office/powerpoint/2010/main" val="3242137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10C-0562-6C41-AEDD-99C0FAC81303}"/>
              </a:ext>
            </a:extLst>
          </p:cNvPr>
          <p:cNvSpPr>
            <a:spLocks noGrp="1"/>
          </p:cNvSpPr>
          <p:nvPr>
            <p:ph type="title"/>
          </p:nvPr>
        </p:nvSpPr>
        <p:spPr/>
        <p:txBody>
          <a:bodyPr>
            <a:noAutofit/>
          </a:bodyPr>
          <a:lstStyle/>
          <a:p>
            <a:r>
              <a:rPr lang="en-US" dirty="0"/>
              <a:t>Software </a:t>
            </a:r>
            <a:r>
              <a:rPr lang="en-US" dirty="0" smtClean="0"/>
              <a:t>Engineering and  Project </a:t>
            </a:r>
            <a:r>
              <a:rPr lang="en-US" dirty="0"/>
              <a:t>Management</a:t>
            </a:r>
          </a:p>
        </p:txBody>
      </p:sp>
      <p:sp>
        <p:nvSpPr>
          <p:cNvPr id="3" name="Content Placeholder 2"/>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716F69D-FD14-7B4F-A6E4-2B2A87857C54}"/>
              </a:ext>
            </a:extLst>
          </p:cNvPr>
          <p:cNvSpPr>
            <a:spLocks noGrp="1"/>
          </p:cNvSpPr>
          <p:nvPr>
            <p:ph type="sldNum" sz="quarter" idx="12"/>
          </p:nvPr>
        </p:nvSpPr>
        <p:spPr/>
        <p:txBody>
          <a:bodyPr/>
          <a:lstStyle/>
          <a:p>
            <a:pPr>
              <a:defRPr/>
            </a:pPr>
            <a:fld id="{E78C9E75-97FD-45D9-8ED3-955348887BB1}" type="slidenum">
              <a:rPr lang="zh-TW" altLang="en-US" smtClean="0"/>
              <a:pPr>
                <a:defRPr/>
              </a:pPr>
              <a:t>4</a:t>
            </a:fld>
            <a:endParaRPr lang="zh-TW" altLang="en-US"/>
          </a:p>
        </p:txBody>
      </p:sp>
      <p:sp>
        <p:nvSpPr>
          <p:cNvPr id="7" name="Rounded Rectangle 6">
            <a:extLst>
              <a:ext uri="{FF2B5EF4-FFF2-40B4-BE49-F238E27FC236}">
                <a16:creationId xmlns:a16="http://schemas.microsoft.com/office/drawing/2014/main" id="{400FAB96-6CA6-C84C-BC09-2F218226D905}"/>
              </a:ext>
            </a:extLst>
          </p:cNvPr>
          <p:cNvSpPr>
            <a:spLocks noChangeArrowheads="1"/>
          </p:cNvSpPr>
          <p:nvPr/>
        </p:nvSpPr>
        <p:spPr bwMode="auto">
          <a:xfrm>
            <a:off x="1713443" y="2184658"/>
            <a:ext cx="1512167" cy="2110373"/>
          </a:xfrm>
          <a:prstGeom prst="roundRect">
            <a:avLst>
              <a:gd name="adj" fmla="val 10737"/>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solidFill>
                  <a:srgbClr val="C00000"/>
                </a:solidFill>
                <a:latin typeface="Candara" panose="020E0502030303020204" pitchFamily="34" charset="0"/>
              </a:rPr>
              <a:t>Analyze</a:t>
            </a:r>
          </a:p>
          <a:p>
            <a:pPr algn="ctr">
              <a:defRPr/>
            </a:pPr>
            <a:endParaRPr lang="en-US" sz="2400" b="1" dirty="0">
              <a:latin typeface="Candara" panose="020E0502030303020204" pitchFamily="34" charset="0"/>
            </a:endParaRPr>
          </a:p>
          <a:p>
            <a:pPr algn="ctr">
              <a:defRPr/>
            </a:pPr>
            <a:r>
              <a:rPr lang="en-US" sz="1700" dirty="0">
                <a:latin typeface="Candara" panose="020E0502030303020204" pitchFamily="34" charset="0"/>
                <a:cs typeface="Calibri" panose="020F0502020204030204" pitchFamily="34" charset="0"/>
              </a:rPr>
              <a:t>Requirements </a:t>
            </a:r>
            <a:br>
              <a:rPr lang="en-US" sz="1700" dirty="0">
                <a:latin typeface="Candara" panose="020E0502030303020204" pitchFamily="34" charset="0"/>
                <a:cs typeface="Calibri" panose="020F0502020204030204" pitchFamily="34" charset="0"/>
              </a:rPr>
            </a:br>
            <a:r>
              <a:rPr lang="en-US" sz="1700" dirty="0">
                <a:latin typeface="Candara" panose="020E0502030303020204" pitchFamily="34" charset="0"/>
                <a:cs typeface="Calibri" panose="020F0502020204030204" pitchFamily="34" charset="0"/>
              </a:rPr>
              <a:t>definition</a:t>
            </a:r>
          </a:p>
          <a:p>
            <a:pPr algn="ctr">
              <a:defRPr/>
            </a:pPr>
            <a:endParaRPr lang="en-US" sz="1700" dirty="0">
              <a:latin typeface="Candara" panose="020E0502030303020204" pitchFamily="34" charset="0"/>
              <a:cs typeface="Calibri" panose="020F0502020204030204" pitchFamily="34" charset="0"/>
            </a:endParaRPr>
          </a:p>
        </p:txBody>
      </p:sp>
      <p:cxnSp>
        <p:nvCxnSpPr>
          <p:cNvPr id="8" name="Straight Arrow Connector 7">
            <a:extLst>
              <a:ext uri="{FF2B5EF4-FFF2-40B4-BE49-F238E27FC236}">
                <a16:creationId xmlns:a16="http://schemas.microsoft.com/office/drawing/2014/main" id="{9C2F0C49-0C9B-A349-A0FE-704737E52AE3}"/>
              </a:ext>
            </a:extLst>
          </p:cNvPr>
          <p:cNvCxnSpPr>
            <a:cxnSpLocks/>
            <a:stCxn id="7" idx="3"/>
            <a:endCxn id="9" idx="1"/>
          </p:cNvCxnSpPr>
          <p:nvPr/>
        </p:nvCxnSpPr>
        <p:spPr>
          <a:xfrm>
            <a:off x="3225609" y="3239844"/>
            <a:ext cx="26754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7F0D68B3-74C9-A341-9C2E-7FE71E736652}"/>
              </a:ext>
            </a:extLst>
          </p:cNvPr>
          <p:cNvSpPr>
            <a:spLocks noChangeArrowheads="1"/>
          </p:cNvSpPr>
          <p:nvPr/>
        </p:nvSpPr>
        <p:spPr bwMode="auto">
          <a:xfrm>
            <a:off x="3493158" y="2184658"/>
            <a:ext cx="1512167" cy="2110373"/>
          </a:xfrm>
          <a:prstGeom prst="roundRect">
            <a:avLst>
              <a:gd name="adj" fmla="val 10737"/>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solidFill>
                  <a:srgbClr val="C00000"/>
                </a:solidFill>
                <a:latin typeface="Candara" panose="020E0502030303020204" pitchFamily="34" charset="0"/>
              </a:rPr>
              <a:t>Design</a:t>
            </a:r>
          </a:p>
          <a:p>
            <a:pPr algn="ctr">
              <a:defRPr/>
            </a:pPr>
            <a:endParaRPr lang="en-US" sz="2400" b="1" dirty="0">
              <a:latin typeface="Candara" panose="020E0502030303020204" pitchFamily="34" charset="0"/>
            </a:endParaRPr>
          </a:p>
          <a:p>
            <a:pPr algn="ctr">
              <a:defRPr/>
            </a:pPr>
            <a:r>
              <a:rPr lang="en-US" dirty="0">
                <a:latin typeface="Candara" panose="020E0502030303020204" pitchFamily="34" charset="0"/>
              </a:rPr>
              <a:t>System and Software design</a:t>
            </a:r>
          </a:p>
        </p:txBody>
      </p:sp>
      <p:sp>
        <p:nvSpPr>
          <p:cNvPr id="10" name="Rounded Rectangle 9">
            <a:extLst>
              <a:ext uri="{FF2B5EF4-FFF2-40B4-BE49-F238E27FC236}">
                <a16:creationId xmlns:a16="http://schemas.microsoft.com/office/drawing/2014/main" id="{F8C49311-C68C-7C41-A2D6-48D129FED12E}"/>
              </a:ext>
            </a:extLst>
          </p:cNvPr>
          <p:cNvSpPr>
            <a:spLocks noChangeArrowheads="1"/>
          </p:cNvSpPr>
          <p:nvPr/>
        </p:nvSpPr>
        <p:spPr bwMode="auto">
          <a:xfrm>
            <a:off x="5272873" y="2184658"/>
            <a:ext cx="1512167" cy="2110373"/>
          </a:xfrm>
          <a:prstGeom prst="roundRect">
            <a:avLst>
              <a:gd name="adj" fmla="val 10737"/>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solidFill>
                  <a:srgbClr val="C00000"/>
                </a:solidFill>
                <a:latin typeface="Candara" panose="020E0502030303020204" pitchFamily="34" charset="0"/>
              </a:rPr>
              <a:t>Build</a:t>
            </a:r>
          </a:p>
          <a:p>
            <a:pPr algn="ctr">
              <a:defRPr/>
            </a:pPr>
            <a:endParaRPr lang="en-US" sz="2400" b="1" dirty="0">
              <a:latin typeface="Candara" panose="020E0502030303020204" pitchFamily="34" charset="0"/>
            </a:endParaRPr>
          </a:p>
          <a:p>
            <a:pPr algn="ctr">
              <a:defRPr/>
            </a:pPr>
            <a:r>
              <a:rPr lang="en-US" sz="1400" dirty="0">
                <a:solidFill>
                  <a:srgbClr val="C00000"/>
                </a:solidFill>
                <a:latin typeface="Candara" panose="020E0502030303020204" pitchFamily="34" charset="0"/>
              </a:rPr>
              <a:t>I</a:t>
            </a:r>
            <a:r>
              <a:rPr lang="en-US" sz="1600" dirty="0">
                <a:solidFill>
                  <a:srgbClr val="C00000"/>
                </a:solidFill>
                <a:latin typeface="Candara" panose="020E0502030303020204" pitchFamily="34" charset="0"/>
              </a:rPr>
              <a:t>mplementation </a:t>
            </a:r>
            <a:r>
              <a:rPr lang="en-US" dirty="0">
                <a:latin typeface="Candara" panose="020E0502030303020204" pitchFamily="34" charset="0"/>
              </a:rPr>
              <a:t>and </a:t>
            </a:r>
          </a:p>
          <a:p>
            <a:pPr algn="ctr">
              <a:defRPr/>
            </a:pPr>
            <a:r>
              <a:rPr lang="en-US" dirty="0">
                <a:latin typeface="Candara" panose="020E0502030303020204" pitchFamily="34" charset="0"/>
              </a:rPr>
              <a:t>unit testing</a:t>
            </a:r>
          </a:p>
        </p:txBody>
      </p:sp>
      <p:sp>
        <p:nvSpPr>
          <p:cNvPr id="11" name="Rounded Rectangle 10">
            <a:extLst>
              <a:ext uri="{FF2B5EF4-FFF2-40B4-BE49-F238E27FC236}">
                <a16:creationId xmlns:a16="http://schemas.microsoft.com/office/drawing/2014/main" id="{13C33793-94ED-6B47-9E82-B87039CC980E}"/>
              </a:ext>
            </a:extLst>
          </p:cNvPr>
          <p:cNvSpPr>
            <a:spLocks noChangeArrowheads="1"/>
          </p:cNvSpPr>
          <p:nvPr/>
        </p:nvSpPr>
        <p:spPr bwMode="auto">
          <a:xfrm>
            <a:off x="7052588" y="2184658"/>
            <a:ext cx="1512167" cy="2110373"/>
          </a:xfrm>
          <a:prstGeom prst="roundRect">
            <a:avLst>
              <a:gd name="adj" fmla="val 10737"/>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solidFill>
                  <a:srgbClr val="C00000"/>
                </a:solidFill>
                <a:latin typeface="Candara" panose="020E0502030303020204" pitchFamily="34" charset="0"/>
              </a:rPr>
              <a:t>Test</a:t>
            </a:r>
          </a:p>
          <a:p>
            <a:pPr algn="ctr">
              <a:defRPr/>
            </a:pPr>
            <a:endParaRPr lang="en-US" sz="2400" b="1" dirty="0">
              <a:latin typeface="Candara" panose="020E0502030303020204" pitchFamily="34" charset="0"/>
            </a:endParaRPr>
          </a:p>
          <a:p>
            <a:pPr algn="ctr">
              <a:defRPr/>
            </a:pPr>
            <a:r>
              <a:rPr lang="en-US" dirty="0">
                <a:latin typeface="Candara" panose="020E0502030303020204" pitchFamily="34" charset="0"/>
              </a:rPr>
              <a:t>Integration </a:t>
            </a:r>
            <a:br>
              <a:rPr lang="en-US" dirty="0">
                <a:latin typeface="Candara" panose="020E0502030303020204" pitchFamily="34" charset="0"/>
              </a:rPr>
            </a:br>
            <a:r>
              <a:rPr lang="en-US" dirty="0">
                <a:latin typeface="Candara" panose="020E0502030303020204" pitchFamily="34" charset="0"/>
              </a:rPr>
              <a:t>and </a:t>
            </a:r>
            <a:br>
              <a:rPr lang="en-US" dirty="0">
                <a:latin typeface="Candara" panose="020E0502030303020204" pitchFamily="34" charset="0"/>
              </a:rPr>
            </a:br>
            <a:r>
              <a:rPr lang="en-US" dirty="0">
                <a:latin typeface="Candara" panose="020E0502030303020204" pitchFamily="34" charset="0"/>
              </a:rPr>
              <a:t>system testing</a:t>
            </a:r>
          </a:p>
        </p:txBody>
      </p:sp>
      <p:sp>
        <p:nvSpPr>
          <p:cNvPr id="12" name="Rounded Rectangle 11">
            <a:extLst>
              <a:ext uri="{FF2B5EF4-FFF2-40B4-BE49-F238E27FC236}">
                <a16:creationId xmlns:a16="http://schemas.microsoft.com/office/drawing/2014/main" id="{5C831C68-5249-B548-83DF-D9C10556FD42}"/>
              </a:ext>
            </a:extLst>
          </p:cNvPr>
          <p:cNvSpPr>
            <a:spLocks noChangeArrowheads="1"/>
          </p:cNvSpPr>
          <p:nvPr/>
        </p:nvSpPr>
        <p:spPr bwMode="auto">
          <a:xfrm>
            <a:off x="8832305" y="2184658"/>
            <a:ext cx="1512167" cy="2110373"/>
          </a:xfrm>
          <a:prstGeom prst="roundRect">
            <a:avLst>
              <a:gd name="adj" fmla="val 10737"/>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solidFill>
                  <a:srgbClr val="C00000"/>
                </a:solidFill>
                <a:latin typeface="Candara" panose="020E0502030303020204" pitchFamily="34" charset="0"/>
              </a:rPr>
              <a:t>Deliver</a:t>
            </a:r>
          </a:p>
          <a:p>
            <a:pPr algn="ctr">
              <a:defRPr/>
            </a:pPr>
            <a:endParaRPr lang="en-US" sz="2400" b="1" dirty="0">
              <a:latin typeface="Candara" panose="020E0502030303020204" pitchFamily="34" charset="0"/>
            </a:endParaRPr>
          </a:p>
          <a:p>
            <a:pPr algn="ctr">
              <a:defRPr/>
            </a:pPr>
            <a:r>
              <a:rPr lang="en-US" dirty="0">
                <a:latin typeface="Candara" panose="020E0502030303020204" pitchFamily="34" charset="0"/>
              </a:rPr>
              <a:t>Operation </a:t>
            </a:r>
            <a:br>
              <a:rPr lang="en-US" dirty="0">
                <a:latin typeface="Candara" panose="020E0502030303020204" pitchFamily="34" charset="0"/>
              </a:rPr>
            </a:br>
            <a:r>
              <a:rPr lang="en-US" dirty="0">
                <a:latin typeface="Candara" panose="020E0502030303020204" pitchFamily="34" charset="0"/>
              </a:rPr>
              <a:t>and maintenance</a:t>
            </a:r>
          </a:p>
        </p:txBody>
      </p:sp>
      <p:cxnSp>
        <p:nvCxnSpPr>
          <p:cNvPr id="14" name="Straight Arrow Connector 13">
            <a:extLst>
              <a:ext uri="{FF2B5EF4-FFF2-40B4-BE49-F238E27FC236}">
                <a16:creationId xmlns:a16="http://schemas.microsoft.com/office/drawing/2014/main" id="{F18C3B97-8D4B-344C-BF02-08D3156CA41A}"/>
              </a:ext>
            </a:extLst>
          </p:cNvPr>
          <p:cNvCxnSpPr>
            <a:cxnSpLocks/>
            <a:stCxn id="9" idx="3"/>
            <a:endCxn id="10" idx="1"/>
          </p:cNvCxnSpPr>
          <p:nvPr/>
        </p:nvCxnSpPr>
        <p:spPr>
          <a:xfrm>
            <a:off x="5005324" y="3239844"/>
            <a:ext cx="26754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964CB77-6170-5342-AFAC-BA4CE372E62E}"/>
              </a:ext>
            </a:extLst>
          </p:cNvPr>
          <p:cNvCxnSpPr>
            <a:cxnSpLocks/>
            <a:stCxn id="10" idx="3"/>
            <a:endCxn id="11" idx="1"/>
          </p:cNvCxnSpPr>
          <p:nvPr/>
        </p:nvCxnSpPr>
        <p:spPr>
          <a:xfrm>
            <a:off x="6785039" y="3239844"/>
            <a:ext cx="26754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7723A19-86FF-8941-9FBE-B02D825AA54B}"/>
              </a:ext>
            </a:extLst>
          </p:cNvPr>
          <p:cNvCxnSpPr>
            <a:cxnSpLocks/>
            <a:stCxn id="11" idx="3"/>
            <a:endCxn id="12" idx="1"/>
          </p:cNvCxnSpPr>
          <p:nvPr/>
        </p:nvCxnSpPr>
        <p:spPr>
          <a:xfrm>
            <a:off x="8564754" y="3239844"/>
            <a:ext cx="26755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ounded Rectangle 25">
            <a:extLst>
              <a:ext uri="{FF2B5EF4-FFF2-40B4-BE49-F238E27FC236}">
                <a16:creationId xmlns:a16="http://schemas.microsoft.com/office/drawing/2014/main" id="{6AB093D2-1C24-EB44-94DE-BF8BAB00A709}"/>
              </a:ext>
            </a:extLst>
          </p:cNvPr>
          <p:cNvSpPr>
            <a:spLocks noChangeArrowheads="1"/>
          </p:cNvSpPr>
          <p:nvPr/>
        </p:nvSpPr>
        <p:spPr bwMode="auto">
          <a:xfrm>
            <a:off x="1713443" y="4632929"/>
            <a:ext cx="8631029" cy="881478"/>
          </a:xfrm>
          <a:prstGeom prst="roundRect">
            <a:avLst>
              <a:gd name="adj" fmla="val 10737"/>
            </a:avLst>
          </a:prstGeom>
          <a:solidFill>
            <a:srgbClr val="FFD579"/>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4000" b="1" dirty="0">
                <a:solidFill>
                  <a:srgbClr val="C00000"/>
                </a:solidFill>
                <a:latin typeface="Candara" panose="020E0502030303020204" pitchFamily="34" charset="0"/>
              </a:rPr>
              <a:t>Project Management</a:t>
            </a:r>
          </a:p>
        </p:txBody>
      </p:sp>
    </p:spTree>
    <p:extLst>
      <p:ext uri="{BB962C8B-B14F-4D97-AF65-F5344CB8AC3E}">
        <p14:creationId xmlns:p14="http://schemas.microsoft.com/office/powerpoint/2010/main" val="22698500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71C80-F049-1D49-B44A-3087592C93EF}"/>
              </a:ext>
            </a:extLst>
          </p:cNvPr>
          <p:cNvSpPr>
            <a:spLocks noGrp="1"/>
          </p:cNvSpPr>
          <p:nvPr>
            <p:ph type="title"/>
          </p:nvPr>
        </p:nvSpPr>
        <p:spPr/>
        <p:txBody>
          <a:bodyPr>
            <a:normAutofit fontScale="90000"/>
          </a:bodyPr>
          <a:lstStyle/>
          <a:p>
            <a:r>
              <a:rPr lang="en-US" dirty="0"/>
              <a:t>Information sources for </a:t>
            </a:r>
            <a:br>
              <a:rPr lang="en-US" dirty="0"/>
            </a:br>
            <a:r>
              <a:rPr lang="en-US" dirty="0"/>
              <a:t>developing a product vision</a:t>
            </a:r>
          </a:p>
        </p:txBody>
      </p:sp>
      <p:sp>
        <p:nvSpPr>
          <p:cNvPr id="3" name="Content Placeholder 2">
            <a:extLst>
              <a:ext uri="{FF2B5EF4-FFF2-40B4-BE49-F238E27FC236}">
                <a16:creationId xmlns:a16="http://schemas.microsoft.com/office/drawing/2014/main" id="{A0B87017-70BF-6045-A98A-9BA3CC9EF701}"/>
              </a:ext>
            </a:extLst>
          </p:cNvPr>
          <p:cNvSpPr>
            <a:spLocks noGrp="1"/>
          </p:cNvSpPr>
          <p:nvPr>
            <p:ph idx="1"/>
          </p:nvPr>
        </p:nvSpPr>
        <p:spPr>
          <a:xfrm>
            <a:off x="1106129" y="1772817"/>
            <a:ext cx="10264877" cy="4353347"/>
          </a:xfrm>
        </p:spPr>
        <p:txBody>
          <a:bodyPr>
            <a:normAutofit/>
          </a:bodyPr>
          <a:lstStyle/>
          <a:p>
            <a:r>
              <a:rPr lang="en-US" sz="4000" dirty="0"/>
              <a:t>Domain experience</a:t>
            </a:r>
          </a:p>
          <a:p>
            <a:r>
              <a:rPr lang="en-US" sz="4000" dirty="0"/>
              <a:t>Product experience</a:t>
            </a:r>
          </a:p>
          <a:p>
            <a:r>
              <a:rPr lang="en-US" sz="4000" dirty="0"/>
              <a:t>Customer experience</a:t>
            </a:r>
          </a:p>
          <a:p>
            <a:r>
              <a:rPr lang="en-US" sz="4000" dirty="0"/>
              <a:t>Prototyping and playing around</a:t>
            </a:r>
            <a:br>
              <a:rPr lang="en-US" sz="4000" dirty="0"/>
            </a:br>
            <a:endParaRPr lang="en-US" sz="4000" dirty="0"/>
          </a:p>
        </p:txBody>
      </p:sp>
      <p:sp>
        <p:nvSpPr>
          <p:cNvPr id="4" name="Slide Number Placeholder 3">
            <a:extLst>
              <a:ext uri="{FF2B5EF4-FFF2-40B4-BE49-F238E27FC236}">
                <a16:creationId xmlns:a16="http://schemas.microsoft.com/office/drawing/2014/main" id="{CFD35E51-A361-5841-9DE5-CAB5748A43CF}"/>
              </a:ext>
            </a:extLst>
          </p:cNvPr>
          <p:cNvSpPr>
            <a:spLocks noGrp="1"/>
          </p:cNvSpPr>
          <p:nvPr>
            <p:ph type="sldNum" sz="quarter" idx="12"/>
          </p:nvPr>
        </p:nvSpPr>
        <p:spPr/>
        <p:txBody>
          <a:bodyPr/>
          <a:lstStyle/>
          <a:p>
            <a:pPr>
              <a:defRPr/>
            </a:pPr>
            <a:fld id="{E78C9E75-97FD-45D9-8ED3-955348887BB1}" type="slidenum">
              <a:rPr lang="zh-TW" altLang="en-US" smtClean="0"/>
              <a:pPr>
                <a:defRPr/>
              </a:pPr>
              <a:t>40</a:t>
            </a:fld>
            <a:endParaRPr lang="zh-TW" altLang="en-US"/>
          </a:p>
        </p:txBody>
      </p:sp>
    </p:spTree>
    <p:extLst>
      <p:ext uri="{BB962C8B-B14F-4D97-AF65-F5344CB8AC3E}">
        <p14:creationId xmlns:p14="http://schemas.microsoft.com/office/powerpoint/2010/main" val="28925765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0862-6BAD-3B45-B4FD-31BEC3385731}"/>
              </a:ext>
            </a:extLst>
          </p:cNvPr>
          <p:cNvSpPr>
            <a:spLocks noGrp="1"/>
          </p:cNvSpPr>
          <p:nvPr>
            <p:ph type="title"/>
          </p:nvPr>
        </p:nvSpPr>
        <p:spPr/>
        <p:txBody>
          <a:bodyPr>
            <a:normAutofit fontScale="90000"/>
          </a:bodyPr>
          <a:lstStyle/>
          <a:p>
            <a:r>
              <a:rPr lang="en-US" dirty="0"/>
              <a:t>Information sources for </a:t>
            </a:r>
            <a:br>
              <a:rPr lang="en-US" dirty="0"/>
            </a:br>
            <a:r>
              <a:rPr lang="en-US" dirty="0"/>
              <a:t>developing a product vision</a:t>
            </a:r>
          </a:p>
        </p:txBody>
      </p:sp>
      <p:sp>
        <p:nvSpPr>
          <p:cNvPr id="3" name="Content Placeholder 2">
            <a:extLst>
              <a:ext uri="{FF2B5EF4-FFF2-40B4-BE49-F238E27FC236}">
                <a16:creationId xmlns:a16="http://schemas.microsoft.com/office/drawing/2014/main" id="{2634F37D-8753-C746-803C-A59F9FC6BFB0}"/>
              </a:ext>
            </a:extLst>
          </p:cNvPr>
          <p:cNvSpPr>
            <a:spLocks noGrp="1"/>
          </p:cNvSpPr>
          <p:nvPr>
            <p:ph idx="1"/>
          </p:nvPr>
        </p:nvSpPr>
        <p:spPr/>
        <p:txBody>
          <a:bodyPr/>
          <a:lstStyle/>
          <a:p>
            <a:r>
              <a:rPr lang="en-US" dirty="0"/>
              <a:t>Domain experience</a:t>
            </a:r>
          </a:p>
          <a:p>
            <a:pPr lvl="1"/>
            <a:r>
              <a:rPr lang="en-US" b="0" dirty="0"/>
              <a:t>The product developers may work in a particular area (say marketing and sales) and understand the software support that they need. </a:t>
            </a:r>
          </a:p>
          <a:p>
            <a:pPr lvl="1"/>
            <a:r>
              <a:rPr lang="en-US" b="0" dirty="0"/>
              <a:t>They may be frustrated by the deficiencies in the software they use and see opportunities for an improved system.</a:t>
            </a:r>
          </a:p>
          <a:p>
            <a:endParaRPr lang="en-US" dirty="0"/>
          </a:p>
          <a:p>
            <a:endParaRPr lang="en-US" dirty="0"/>
          </a:p>
        </p:txBody>
      </p:sp>
      <p:sp>
        <p:nvSpPr>
          <p:cNvPr id="4" name="Slide Number Placeholder 3">
            <a:extLst>
              <a:ext uri="{FF2B5EF4-FFF2-40B4-BE49-F238E27FC236}">
                <a16:creationId xmlns:a16="http://schemas.microsoft.com/office/drawing/2014/main" id="{09D68922-DFFE-0E4A-860D-DD33099167DF}"/>
              </a:ext>
            </a:extLst>
          </p:cNvPr>
          <p:cNvSpPr>
            <a:spLocks noGrp="1"/>
          </p:cNvSpPr>
          <p:nvPr>
            <p:ph type="sldNum" sz="quarter" idx="12"/>
          </p:nvPr>
        </p:nvSpPr>
        <p:spPr/>
        <p:txBody>
          <a:bodyPr/>
          <a:lstStyle/>
          <a:p>
            <a:pPr>
              <a:defRPr/>
            </a:pPr>
            <a:fld id="{E78C9E75-97FD-45D9-8ED3-955348887BB1}" type="slidenum">
              <a:rPr lang="zh-TW" altLang="en-US" smtClean="0"/>
              <a:pPr>
                <a:defRPr/>
              </a:pPr>
              <a:t>41</a:t>
            </a:fld>
            <a:endParaRPr lang="zh-TW" altLang="en-US"/>
          </a:p>
        </p:txBody>
      </p:sp>
    </p:spTree>
    <p:extLst>
      <p:ext uri="{BB962C8B-B14F-4D97-AF65-F5344CB8AC3E}">
        <p14:creationId xmlns:p14="http://schemas.microsoft.com/office/powerpoint/2010/main" val="22150068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0862-6BAD-3B45-B4FD-31BEC3385731}"/>
              </a:ext>
            </a:extLst>
          </p:cNvPr>
          <p:cNvSpPr>
            <a:spLocks noGrp="1"/>
          </p:cNvSpPr>
          <p:nvPr>
            <p:ph type="title"/>
          </p:nvPr>
        </p:nvSpPr>
        <p:spPr/>
        <p:txBody>
          <a:bodyPr>
            <a:normAutofit fontScale="90000"/>
          </a:bodyPr>
          <a:lstStyle/>
          <a:p>
            <a:r>
              <a:rPr lang="en-US" dirty="0"/>
              <a:t>Information sources for </a:t>
            </a:r>
            <a:br>
              <a:rPr lang="en-US" dirty="0"/>
            </a:br>
            <a:r>
              <a:rPr lang="en-US" dirty="0"/>
              <a:t>developing a product vision</a:t>
            </a:r>
          </a:p>
        </p:txBody>
      </p:sp>
      <p:sp>
        <p:nvSpPr>
          <p:cNvPr id="3" name="Content Placeholder 2">
            <a:extLst>
              <a:ext uri="{FF2B5EF4-FFF2-40B4-BE49-F238E27FC236}">
                <a16:creationId xmlns:a16="http://schemas.microsoft.com/office/drawing/2014/main" id="{2634F37D-8753-C746-803C-A59F9FC6BFB0}"/>
              </a:ext>
            </a:extLst>
          </p:cNvPr>
          <p:cNvSpPr>
            <a:spLocks noGrp="1"/>
          </p:cNvSpPr>
          <p:nvPr>
            <p:ph idx="1"/>
          </p:nvPr>
        </p:nvSpPr>
        <p:spPr/>
        <p:txBody>
          <a:bodyPr/>
          <a:lstStyle/>
          <a:p>
            <a:r>
              <a:rPr lang="en-US" dirty="0"/>
              <a:t>Product experience</a:t>
            </a:r>
          </a:p>
          <a:p>
            <a:pPr lvl="1"/>
            <a:r>
              <a:rPr lang="en-US" b="0" dirty="0"/>
              <a:t>Users of existing software (such as word processing software) may see simpler and better ways of providing comparable functionality and propose a new system that implements this. </a:t>
            </a:r>
          </a:p>
          <a:p>
            <a:pPr lvl="1"/>
            <a:r>
              <a:rPr lang="en-US" b="0" dirty="0"/>
              <a:t>New products can take advantage of recent technological developments such as speech interfaces.</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09D68922-DFFE-0E4A-860D-DD33099167DF}"/>
              </a:ext>
            </a:extLst>
          </p:cNvPr>
          <p:cNvSpPr>
            <a:spLocks noGrp="1"/>
          </p:cNvSpPr>
          <p:nvPr>
            <p:ph type="sldNum" sz="quarter" idx="12"/>
          </p:nvPr>
        </p:nvSpPr>
        <p:spPr/>
        <p:txBody>
          <a:bodyPr/>
          <a:lstStyle/>
          <a:p>
            <a:pPr>
              <a:defRPr/>
            </a:pPr>
            <a:fld id="{E78C9E75-97FD-45D9-8ED3-955348887BB1}" type="slidenum">
              <a:rPr lang="zh-TW" altLang="en-US" smtClean="0"/>
              <a:pPr>
                <a:defRPr/>
              </a:pPr>
              <a:t>42</a:t>
            </a:fld>
            <a:endParaRPr lang="zh-TW" altLang="en-US"/>
          </a:p>
        </p:txBody>
      </p:sp>
    </p:spTree>
    <p:extLst>
      <p:ext uri="{BB962C8B-B14F-4D97-AF65-F5344CB8AC3E}">
        <p14:creationId xmlns:p14="http://schemas.microsoft.com/office/powerpoint/2010/main" val="11704714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0862-6BAD-3B45-B4FD-31BEC3385731}"/>
              </a:ext>
            </a:extLst>
          </p:cNvPr>
          <p:cNvSpPr>
            <a:spLocks noGrp="1"/>
          </p:cNvSpPr>
          <p:nvPr>
            <p:ph type="title"/>
          </p:nvPr>
        </p:nvSpPr>
        <p:spPr/>
        <p:txBody>
          <a:bodyPr>
            <a:normAutofit fontScale="90000"/>
          </a:bodyPr>
          <a:lstStyle/>
          <a:p>
            <a:r>
              <a:rPr lang="en-US" dirty="0"/>
              <a:t>Information sources for </a:t>
            </a:r>
            <a:br>
              <a:rPr lang="en-US" dirty="0"/>
            </a:br>
            <a:r>
              <a:rPr lang="en-US" dirty="0"/>
              <a:t>developing a product vision</a:t>
            </a:r>
          </a:p>
        </p:txBody>
      </p:sp>
      <p:sp>
        <p:nvSpPr>
          <p:cNvPr id="3" name="Content Placeholder 2">
            <a:extLst>
              <a:ext uri="{FF2B5EF4-FFF2-40B4-BE49-F238E27FC236}">
                <a16:creationId xmlns:a16="http://schemas.microsoft.com/office/drawing/2014/main" id="{2634F37D-8753-C746-803C-A59F9FC6BFB0}"/>
              </a:ext>
            </a:extLst>
          </p:cNvPr>
          <p:cNvSpPr>
            <a:spLocks noGrp="1"/>
          </p:cNvSpPr>
          <p:nvPr>
            <p:ph idx="1"/>
          </p:nvPr>
        </p:nvSpPr>
        <p:spPr/>
        <p:txBody>
          <a:bodyPr/>
          <a:lstStyle/>
          <a:p>
            <a:r>
              <a:rPr lang="en-US" dirty="0"/>
              <a:t>Customer experience</a:t>
            </a:r>
          </a:p>
          <a:p>
            <a:pPr lvl="1"/>
            <a:r>
              <a:rPr lang="en-US" b="0" dirty="0"/>
              <a:t>The software developers may have extensive discussions with prospective customers of the product to understand the problems that they face, constraints, such as interoperability, that limit their flexibility to buy new software, and the critical attributes of the software that they need.</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09D68922-DFFE-0E4A-860D-DD33099167DF}"/>
              </a:ext>
            </a:extLst>
          </p:cNvPr>
          <p:cNvSpPr>
            <a:spLocks noGrp="1"/>
          </p:cNvSpPr>
          <p:nvPr>
            <p:ph type="sldNum" sz="quarter" idx="12"/>
          </p:nvPr>
        </p:nvSpPr>
        <p:spPr/>
        <p:txBody>
          <a:bodyPr/>
          <a:lstStyle/>
          <a:p>
            <a:pPr>
              <a:defRPr/>
            </a:pPr>
            <a:fld id="{E78C9E75-97FD-45D9-8ED3-955348887BB1}" type="slidenum">
              <a:rPr lang="zh-TW" altLang="en-US" smtClean="0"/>
              <a:pPr>
                <a:defRPr/>
              </a:pPr>
              <a:t>43</a:t>
            </a:fld>
            <a:endParaRPr lang="zh-TW" altLang="en-US"/>
          </a:p>
        </p:txBody>
      </p:sp>
    </p:spTree>
    <p:extLst>
      <p:ext uri="{BB962C8B-B14F-4D97-AF65-F5344CB8AC3E}">
        <p14:creationId xmlns:p14="http://schemas.microsoft.com/office/powerpoint/2010/main" val="25119391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0862-6BAD-3B45-B4FD-31BEC3385731}"/>
              </a:ext>
            </a:extLst>
          </p:cNvPr>
          <p:cNvSpPr>
            <a:spLocks noGrp="1"/>
          </p:cNvSpPr>
          <p:nvPr>
            <p:ph type="title"/>
          </p:nvPr>
        </p:nvSpPr>
        <p:spPr/>
        <p:txBody>
          <a:bodyPr>
            <a:normAutofit fontScale="90000"/>
          </a:bodyPr>
          <a:lstStyle/>
          <a:p>
            <a:r>
              <a:rPr lang="en-US" dirty="0"/>
              <a:t>Information sources for </a:t>
            </a:r>
            <a:br>
              <a:rPr lang="en-US" dirty="0"/>
            </a:br>
            <a:r>
              <a:rPr lang="en-US" dirty="0"/>
              <a:t>developing a product vision</a:t>
            </a:r>
          </a:p>
        </p:txBody>
      </p:sp>
      <p:sp>
        <p:nvSpPr>
          <p:cNvPr id="3" name="Content Placeholder 2">
            <a:extLst>
              <a:ext uri="{FF2B5EF4-FFF2-40B4-BE49-F238E27FC236}">
                <a16:creationId xmlns:a16="http://schemas.microsoft.com/office/drawing/2014/main" id="{2634F37D-8753-C746-803C-A59F9FC6BFB0}"/>
              </a:ext>
            </a:extLst>
          </p:cNvPr>
          <p:cNvSpPr>
            <a:spLocks noGrp="1"/>
          </p:cNvSpPr>
          <p:nvPr>
            <p:ph idx="1"/>
          </p:nvPr>
        </p:nvSpPr>
        <p:spPr/>
        <p:txBody>
          <a:bodyPr/>
          <a:lstStyle/>
          <a:p>
            <a:r>
              <a:rPr lang="en-US" dirty="0"/>
              <a:t>Prototyping and playing around</a:t>
            </a:r>
          </a:p>
          <a:p>
            <a:pPr lvl="1"/>
            <a:r>
              <a:rPr lang="en-US" b="0" dirty="0"/>
              <a:t>Developers may have an idea for software but need to develop a better understanding of that idea and what might be involved in developing it into a product. </a:t>
            </a:r>
          </a:p>
          <a:p>
            <a:pPr lvl="1"/>
            <a:r>
              <a:rPr lang="en-US" b="0" dirty="0"/>
              <a:t>They may develop a prototype system as an experiment and ‘play around’ with ideas and variations using that prototype system as a platform.</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09D68922-DFFE-0E4A-860D-DD33099167DF}"/>
              </a:ext>
            </a:extLst>
          </p:cNvPr>
          <p:cNvSpPr>
            <a:spLocks noGrp="1"/>
          </p:cNvSpPr>
          <p:nvPr>
            <p:ph type="sldNum" sz="quarter" idx="12"/>
          </p:nvPr>
        </p:nvSpPr>
        <p:spPr/>
        <p:txBody>
          <a:bodyPr/>
          <a:lstStyle/>
          <a:p>
            <a:pPr>
              <a:defRPr/>
            </a:pPr>
            <a:fld id="{E78C9E75-97FD-45D9-8ED3-955348887BB1}" type="slidenum">
              <a:rPr lang="zh-TW" altLang="en-US" smtClean="0"/>
              <a:pPr>
                <a:defRPr/>
              </a:pPr>
              <a:t>44</a:t>
            </a:fld>
            <a:endParaRPr lang="zh-TW" altLang="en-US"/>
          </a:p>
        </p:txBody>
      </p:sp>
    </p:spTree>
    <p:extLst>
      <p:ext uri="{BB962C8B-B14F-4D97-AF65-F5344CB8AC3E}">
        <p14:creationId xmlns:p14="http://schemas.microsoft.com/office/powerpoint/2010/main" val="6777097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66DC-4CB5-B847-BE50-A10D51B083B9}"/>
              </a:ext>
            </a:extLst>
          </p:cNvPr>
          <p:cNvSpPr>
            <a:spLocks noGrp="1"/>
          </p:cNvSpPr>
          <p:nvPr>
            <p:ph type="title"/>
          </p:nvPr>
        </p:nvSpPr>
        <p:spPr>
          <a:xfrm>
            <a:off x="573367" y="95510"/>
            <a:ext cx="9675156" cy="1143000"/>
          </a:xfrm>
        </p:spPr>
        <p:txBody>
          <a:bodyPr>
            <a:normAutofit fontScale="90000"/>
          </a:bodyPr>
          <a:lstStyle/>
          <a:p>
            <a:r>
              <a:rPr lang="en-US" dirty="0"/>
              <a:t>A vision statement </a:t>
            </a:r>
            <a:r>
              <a:rPr lang="en-US" dirty="0" smtClean="0"/>
              <a:t>for the </a:t>
            </a:r>
            <a:r>
              <a:rPr lang="en-US" dirty="0" err="1"/>
              <a:t>iLearn</a:t>
            </a:r>
            <a:r>
              <a:rPr lang="en-US" dirty="0"/>
              <a:t> system</a:t>
            </a:r>
          </a:p>
        </p:txBody>
      </p:sp>
      <p:sp>
        <p:nvSpPr>
          <p:cNvPr id="3" name="Content Placeholder 2">
            <a:extLst>
              <a:ext uri="{FF2B5EF4-FFF2-40B4-BE49-F238E27FC236}">
                <a16:creationId xmlns:a16="http://schemas.microsoft.com/office/drawing/2014/main" id="{FAD7E517-4BF1-0349-B6CC-F5318DBEEF42}"/>
              </a:ext>
            </a:extLst>
          </p:cNvPr>
          <p:cNvSpPr>
            <a:spLocks noGrp="1"/>
          </p:cNvSpPr>
          <p:nvPr>
            <p:ph idx="1"/>
          </p:nvPr>
        </p:nvSpPr>
        <p:spPr>
          <a:xfrm>
            <a:off x="573367" y="1625600"/>
            <a:ext cx="10973530" cy="4933156"/>
          </a:xfrm>
        </p:spPr>
        <p:txBody>
          <a:bodyPr>
            <a:normAutofit/>
          </a:bodyPr>
          <a:lstStyle/>
          <a:p>
            <a:r>
              <a:rPr lang="en-US" sz="2400" b="0" dirty="0"/>
              <a:t>FOR </a:t>
            </a:r>
            <a:r>
              <a:rPr lang="en-US" sz="2400" b="0" dirty="0">
                <a:solidFill>
                  <a:srgbClr val="FF0000"/>
                </a:solidFill>
              </a:rPr>
              <a:t>teachers and educators </a:t>
            </a:r>
            <a:r>
              <a:rPr lang="en-US" sz="2400" b="0" dirty="0"/>
              <a:t>WHO </a:t>
            </a:r>
            <a:r>
              <a:rPr lang="en-US" sz="2400" b="0" dirty="0">
                <a:solidFill>
                  <a:srgbClr val="FF0000"/>
                </a:solidFill>
              </a:rPr>
              <a:t>need a way to help students use web-based learning resources and applications</a:t>
            </a:r>
            <a:r>
              <a:rPr lang="en-US" sz="2400" b="0" dirty="0"/>
              <a:t>, THE </a:t>
            </a:r>
            <a:r>
              <a:rPr lang="en-US" sz="2400" b="0" dirty="0" err="1"/>
              <a:t>iLearn</a:t>
            </a:r>
            <a:r>
              <a:rPr lang="en-US" sz="2400" b="0" dirty="0"/>
              <a:t> system is an open learning environment THAT allows the set of resources used by classes and students to be easily configured for these students and classes by teachers themselves. UNLIKE Virtual Learning Environments, such as Moodle, the focus of </a:t>
            </a:r>
            <a:r>
              <a:rPr lang="en-US" sz="2400" b="0" dirty="0" err="1"/>
              <a:t>iLearn</a:t>
            </a:r>
            <a:r>
              <a:rPr lang="en-US" sz="2400" b="0" dirty="0"/>
              <a:t> is the learning process rather than the administration and management of materials, assessments and coursework. OUR product enables teachers to create subject and age-specific environments for their students using any web-based resources, such as videos, simulations and written materials that are appropriate. </a:t>
            </a:r>
          </a:p>
          <a:p>
            <a:r>
              <a:rPr lang="en-US" sz="2000" b="0" dirty="0"/>
              <a:t>Schools and universities are the target customers for the </a:t>
            </a:r>
            <a:r>
              <a:rPr lang="en-US" sz="2000" b="0" dirty="0" err="1"/>
              <a:t>iLearn</a:t>
            </a:r>
            <a:r>
              <a:rPr lang="en-US" sz="2000" b="0" dirty="0"/>
              <a:t> system as it will significantly improve the learning experience of students at relatively low cost. It will collect and process learner analytics that will reduce the costs of progress tracking and reporting.</a:t>
            </a:r>
          </a:p>
          <a:p>
            <a:endParaRPr lang="en-US" sz="2400" b="0" dirty="0"/>
          </a:p>
          <a:p>
            <a:endParaRPr lang="en-US" sz="2400" b="0" dirty="0"/>
          </a:p>
        </p:txBody>
      </p:sp>
      <p:sp>
        <p:nvSpPr>
          <p:cNvPr id="4" name="Slide Number Placeholder 3">
            <a:extLst>
              <a:ext uri="{FF2B5EF4-FFF2-40B4-BE49-F238E27FC236}">
                <a16:creationId xmlns:a16="http://schemas.microsoft.com/office/drawing/2014/main" id="{104880C6-4151-F847-88D4-36DE08782945}"/>
              </a:ext>
            </a:extLst>
          </p:cNvPr>
          <p:cNvSpPr>
            <a:spLocks noGrp="1"/>
          </p:cNvSpPr>
          <p:nvPr>
            <p:ph type="sldNum" sz="quarter" idx="12"/>
          </p:nvPr>
        </p:nvSpPr>
        <p:spPr/>
        <p:txBody>
          <a:bodyPr/>
          <a:lstStyle/>
          <a:p>
            <a:pPr>
              <a:defRPr/>
            </a:pPr>
            <a:fld id="{E78C9E75-97FD-45D9-8ED3-955348887BB1}" type="slidenum">
              <a:rPr lang="zh-TW" altLang="en-US" smtClean="0"/>
              <a:pPr>
                <a:defRPr/>
              </a:pPr>
              <a:t>45</a:t>
            </a:fld>
            <a:endParaRPr lang="zh-TW" altLang="en-US"/>
          </a:p>
        </p:txBody>
      </p:sp>
    </p:spTree>
    <p:extLst>
      <p:ext uri="{BB962C8B-B14F-4D97-AF65-F5344CB8AC3E}">
        <p14:creationId xmlns:p14="http://schemas.microsoft.com/office/powerpoint/2010/main" val="12093985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Title 1"/>
          <p:cNvSpPr>
            <a:spLocks noGrp="1"/>
          </p:cNvSpPr>
          <p:nvPr>
            <p:ph type="title"/>
          </p:nvPr>
        </p:nvSpPr>
        <p:spPr/>
        <p:txBody>
          <a:bodyPr vert="horz" lIns="91440" tIns="45720" rIns="91440" bIns="45720" rtlCol="0" anchor="b">
            <a:normAutofit/>
          </a:bodyPr>
          <a:lstStyle/>
          <a:p>
            <a:r>
              <a:rPr lang="en-US" altLang="zh-TW" dirty="0" smtClean="0"/>
              <a:t>Customer Value</a:t>
            </a:r>
            <a:endParaRPr lang="en-US" altLang="zh-TW" dirty="0"/>
          </a:p>
        </p:txBody>
      </p:sp>
      <p:sp>
        <p:nvSpPr>
          <p:cNvPr id="2" name="Text Placeholder 1"/>
          <p:cNvSpPr>
            <a:spLocks noGrp="1"/>
          </p:cNvSpPr>
          <p:nvPr>
            <p:ph type="body" idx="1"/>
          </p:nvPr>
        </p:nvSpPr>
        <p:spPr/>
        <p:txBody>
          <a:bodyPr/>
          <a:lstStyle/>
          <a:p>
            <a:endParaRPr lang="en-US"/>
          </a:p>
        </p:txBody>
      </p:sp>
      <p:sp>
        <p:nvSpPr>
          <p:cNvPr id="8089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fld id="{9DC61AA4-5906-1C49-86AF-412F3DE205CC}" type="slidenum">
              <a:rPr lang="zh-TW" altLang="en-US" sz="1200">
                <a:solidFill>
                  <a:srgbClr val="898989"/>
                </a:solidFill>
              </a:rPr>
              <a:pPr eaLnBrk="1" hangingPunct="1">
                <a:spcBef>
                  <a:spcPct val="0"/>
                </a:spcBef>
                <a:buFontTx/>
                <a:buNone/>
              </a:pPr>
              <a:t>46</a:t>
            </a:fld>
            <a:endParaRPr lang="zh-TW" altLang="en-US" sz="1200">
              <a:solidFill>
                <a:srgbClr val="898989"/>
              </a:solidFill>
            </a:endParaRPr>
          </a:p>
        </p:txBody>
      </p:sp>
    </p:spTree>
    <p:extLst>
      <p:ext uri="{BB962C8B-B14F-4D97-AF65-F5344CB8AC3E}">
        <p14:creationId xmlns:p14="http://schemas.microsoft.com/office/powerpoint/2010/main" val="31871928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fld id="{B7F8B9A8-0902-FC4C-AC2A-DFD2E896A618}" type="slidenum">
              <a:rPr lang="zh-TW" altLang="en-US" sz="1200">
                <a:solidFill>
                  <a:srgbClr val="898989"/>
                </a:solidFill>
                <a:latin typeface="Candara" panose="020E0502030303020204" pitchFamily="34" charset="0"/>
              </a:rPr>
              <a:pPr eaLnBrk="1" hangingPunct="1">
                <a:spcBef>
                  <a:spcPct val="0"/>
                </a:spcBef>
                <a:buFontTx/>
                <a:buNone/>
              </a:pPr>
              <a:t>47</a:t>
            </a:fld>
            <a:endParaRPr lang="zh-TW" altLang="en-US" sz="1200">
              <a:solidFill>
                <a:srgbClr val="898989"/>
              </a:solidFill>
              <a:latin typeface="Candara" panose="020E0502030303020204" pitchFamily="34" charset="0"/>
            </a:endParaRPr>
          </a:p>
        </p:txBody>
      </p:sp>
      <p:sp>
        <p:nvSpPr>
          <p:cNvPr id="82946" name="Title 1"/>
          <p:cNvSpPr>
            <a:spLocks noGrp="1"/>
          </p:cNvSpPr>
          <p:nvPr>
            <p:ph type="title" idx="4294967295"/>
          </p:nvPr>
        </p:nvSpPr>
        <p:spPr>
          <a:xfrm>
            <a:off x="1865013" y="292744"/>
            <a:ext cx="8229600" cy="1209675"/>
          </a:xfrm>
        </p:spPr>
        <p:txBody>
          <a:bodyPr>
            <a:normAutofit fontScale="90000"/>
          </a:bodyPr>
          <a:lstStyle/>
          <a:p>
            <a:r>
              <a:rPr lang="en-US" altLang="zh-TW" sz="15000" dirty="0">
                <a:solidFill>
                  <a:srgbClr val="FF0000"/>
                </a:solidFill>
                <a:latin typeface="Candara" panose="020E0502030303020204" pitchFamily="34" charset="0"/>
                <a:ea typeface="標楷體" charset="-120"/>
              </a:rPr>
              <a:t>Value</a:t>
            </a:r>
          </a:p>
        </p:txBody>
      </p:sp>
      <p:sp>
        <p:nvSpPr>
          <p:cNvPr id="82947" name="Content Placeholder 2"/>
          <p:cNvSpPr>
            <a:spLocks noGrp="1"/>
          </p:cNvSpPr>
          <p:nvPr>
            <p:ph idx="4294967295"/>
          </p:nvPr>
        </p:nvSpPr>
        <p:spPr>
          <a:xfrm>
            <a:off x="1865013" y="1862781"/>
            <a:ext cx="8229600" cy="4681538"/>
          </a:xfrm>
        </p:spPr>
        <p:txBody>
          <a:bodyPr/>
          <a:lstStyle/>
          <a:p>
            <a:pPr marL="0" indent="0" algn="ctr">
              <a:buNone/>
            </a:pPr>
            <a:r>
              <a:rPr lang="en-US" altLang="zh-TW" sz="7200" dirty="0">
                <a:solidFill>
                  <a:srgbClr val="4F81BD"/>
                </a:solidFill>
                <a:latin typeface="Candara" panose="020E0502030303020204" pitchFamily="34" charset="0"/>
                <a:ea typeface="標楷體" charset="-120"/>
              </a:rPr>
              <a:t>the sum of the </a:t>
            </a:r>
            <a:br>
              <a:rPr lang="en-US" altLang="zh-TW" sz="7200" dirty="0">
                <a:solidFill>
                  <a:srgbClr val="4F81BD"/>
                </a:solidFill>
                <a:latin typeface="Candara" panose="020E0502030303020204" pitchFamily="34" charset="0"/>
                <a:ea typeface="標楷體" charset="-120"/>
              </a:rPr>
            </a:br>
            <a:r>
              <a:rPr lang="en-US" altLang="zh-TW" sz="7200" dirty="0">
                <a:solidFill>
                  <a:srgbClr val="4F81BD"/>
                </a:solidFill>
                <a:latin typeface="Candara" panose="020E0502030303020204" pitchFamily="34" charset="0"/>
                <a:ea typeface="標楷體" charset="-120"/>
              </a:rPr>
              <a:t>tangible and intangible </a:t>
            </a:r>
            <a:br>
              <a:rPr lang="en-US" altLang="zh-TW" sz="7200" dirty="0">
                <a:solidFill>
                  <a:srgbClr val="4F81BD"/>
                </a:solidFill>
                <a:latin typeface="Candara" panose="020E0502030303020204" pitchFamily="34" charset="0"/>
                <a:ea typeface="標楷體" charset="-120"/>
              </a:rPr>
            </a:br>
            <a:r>
              <a:rPr lang="en-US" altLang="zh-TW" sz="7200" dirty="0">
                <a:solidFill>
                  <a:srgbClr val="FF0000"/>
                </a:solidFill>
                <a:latin typeface="Candara" panose="020E0502030303020204" pitchFamily="34" charset="0"/>
                <a:ea typeface="標楷體" charset="-120"/>
              </a:rPr>
              <a:t>benefits and costs</a:t>
            </a:r>
          </a:p>
        </p:txBody>
      </p:sp>
    </p:spTree>
    <p:extLst>
      <p:ext uri="{BB962C8B-B14F-4D97-AF65-F5344CB8AC3E}">
        <p14:creationId xmlns:p14="http://schemas.microsoft.com/office/powerpoint/2010/main" val="2698729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199176" y="115888"/>
            <a:ext cx="9878274" cy="970678"/>
          </a:xfrm>
        </p:spPr>
        <p:txBody>
          <a:bodyPr>
            <a:normAutofit fontScale="90000"/>
          </a:bodyPr>
          <a:lstStyle/>
          <a:p>
            <a:r>
              <a:rPr lang="en-US" altLang="zh-TW" sz="7200" dirty="0">
                <a:latin typeface="Calibri" charset="0"/>
                <a:ea typeface="標楷體" charset="-120"/>
              </a:rPr>
              <a:t>Value</a:t>
            </a:r>
          </a:p>
        </p:txBody>
      </p:sp>
      <p:sp>
        <p:nvSpPr>
          <p:cNvPr id="8397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fld id="{D30CEC78-5900-9244-95EC-09F7136E7D11}" type="slidenum">
              <a:rPr lang="zh-TW" altLang="en-US" sz="1200">
                <a:solidFill>
                  <a:srgbClr val="898989"/>
                </a:solidFill>
              </a:rPr>
              <a:pPr eaLnBrk="1" hangingPunct="1">
                <a:spcBef>
                  <a:spcPct val="0"/>
                </a:spcBef>
                <a:buFontTx/>
                <a:buNone/>
              </a:pPr>
              <a:t>48</a:t>
            </a:fld>
            <a:endParaRPr lang="zh-TW" altLang="en-US" sz="1200">
              <a:solidFill>
                <a:srgbClr val="898989"/>
              </a:solidFill>
            </a:endParaRPr>
          </a:p>
        </p:txBody>
      </p:sp>
      <p:sp>
        <p:nvSpPr>
          <p:cNvPr id="5" name="Rectangle 4"/>
          <p:cNvSpPr/>
          <p:nvPr/>
        </p:nvSpPr>
        <p:spPr>
          <a:xfrm>
            <a:off x="3215680" y="1475714"/>
            <a:ext cx="2088232" cy="2025293"/>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400" dirty="0"/>
              <a:t>Total </a:t>
            </a:r>
            <a:br>
              <a:rPr lang="en-US" sz="2400" dirty="0"/>
            </a:br>
            <a:r>
              <a:rPr lang="en-US" sz="2400" dirty="0"/>
              <a:t>customer </a:t>
            </a:r>
            <a:r>
              <a:rPr lang="en-US" sz="2000" dirty="0"/>
              <a:t/>
            </a:r>
            <a:br>
              <a:rPr lang="en-US" sz="2000" dirty="0"/>
            </a:br>
            <a:r>
              <a:rPr lang="en-US" sz="4000" dirty="0"/>
              <a:t>benefit</a:t>
            </a:r>
          </a:p>
        </p:txBody>
      </p:sp>
      <p:sp>
        <p:nvSpPr>
          <p:cNvPr id="6" name="Rectangle 5"/>
          <p:cNvSpPr/>
          <p:nvPr/>
        </p:nvSpPr>
        <p:spPr>
          <a:xfrm>
            <a:off x="6312024" y="1267484"/>
            <a:ext cx="1800200" cy="5113843"/>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2400" dirty="0"/>
              <a:t>Customer perceived </a:t>
            </a:r>
            <a:r>
              <a:rPr lang="en-US" sz="2000" dirty="0"/>
              <a:t/>
            </a:r>
            <a:br>
              <a:rPr lang="en-US" sz="2000" dirty="0"/>
            </a:br>
            <a:r>
              <a:rPr lang="en-US" sz="4000" dirty="0"/>
              <a:t>value</a:t>
            </a:r>
          </a:p>
        </p:txBody>
      </p:sp>
      <p:sp>
        <p:nvSpPr>
          <p:cNvPr id="7" name="Rectangle 6"/>
          <p:cNvSpPr/>
          <p:nvPr/>
        </p:nvSpPr>
        <p:spPr>
          <a:xfrm>
            <a:off x="3215680" y="4105487"/>
            <a:ext cx="2088232" cy="2029968"/>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2400" dirty="0"/>
              <a:t>Total </a:t>
            </a:r>
            <a:br>
              <a:rPr lang="en-US" sz="2400" dirty="0"/>
            </a:br>
            <a:r>
              <a:rPr lang="en-US" sz="2400" dirty="0"/>
              <a:t>customer </a:t>
            </a:r>
            <a:r>
              <a:rPr lang="en-US" sz="2000" dirty="0"/>
              <a:t/>
            </a:r>
            <a:br>
              <a:rPr lang="en-US" sz="2000" dirty="0"/>
            </a:br>
            <a:r>
              <a:rPr lang="en-US" sz="4000" dirty="0"/>
              <a:t>cost</a:t>
            </a:r>
          </a:p>
        </p:txBody>
      </p:sp>
      <p:cxnSp>
        <p:nvCxnSpPr>
          <p:cNvPr id="8" name="Elbow Connector 7"/>
          <p:cNvCxnSpPr>
            <a:cxnSpLocks noChangeShapeType="1"/>
          </p:cNvCxnSpPr>
          <p:nvPr/>
        </p:nvCxnSpPr>
        <p:spPr bwMode="auto">
          <a:xfrm>
            <a:off x="5303838" y="2276476"/>
            <a:ext cx="1008062" cy="1439863"/>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9" name="Elbow Connector 8"/>
          <p:cNvCxnSpPr>
            <a:cxnSpLocks noChangeShapeType="1"/>
          </p:cNvCxnSpPr>
          <p:nvPr/>
        </p:nvCxnSpPr>
        <p:spPr bwMode="auto">
          <a:xfrm flipV="1">
            <a:off x="5303838" y="3716339"/>
            <a:ext cx="1008062" cy="1404937"/>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0179571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a:xfrm>
            <a:off x="217283" y="17464"/>
            <a:ext cx="10004630" cy="1098543"/>
          </a:xfrm>
        </p:spPr>
        <p:txBody>
          <a:bodyPr>
            <a:normAutofit/>
          </a:bodyPr>
          <a:lstStyle/>
          <a:p>
            <a:r>
              <a:rPr lang="en-US" altLang="zh-TW" dirty="0">
                <a:latin typeface="Calibri" charset="0"/>
                <a:ea typeface="標楷體" charset="-120"/>
              </a:rPr>
              <a:t>Customer Perceived </a:t>
            </a:r>
            <a:r>
              <a:rPr lang="en-US" altLang="zh-TW" dirty="0">
                <a:solidFill>
                  <a:srgbClr val="FF0000"/>
                </a:solidFill>
                <a:latin typeface="Calibri" charset="0"/>
                <a:ea typeface="標楷體" charset="-120"/>
              </a:rPr>
              <a:t>Value</a:t>
            </a:r>
          </a:p>
        </p:txBody>
      </p:sp>
      <p:sp>
        <p:nvSpPr>
          <p:cNvPr id="8806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fld id="{521CE357-E1CB-0F42-9CC1-FB6FD9B26210}" type="slidenum">
              <a:rPr lang="zh-TW" altLang="en-US" sz="1200">
                <a:solidFill>
                  <a:srgbClr val="898989"/>
                </a:solidFill>
              </a:rPr>
              <a:pPr eaLnBrk="1" hangingPunct="1">
                <a:spcBef>
                  <a:spcPct val="0"/>
                </a:spcBef>
                <a:buFontTx/>
                <a:buNone/>
              </a:pPr>
              <a:t>49</a:t>
            </a:fld>
            <a:endParaRPr lang="zh-TW" altLang="en-US" sz="1200">
              <a:solidFill>
                <a:srgbClr val="898989"/>
              </a:solidFill>
            </a:endParaRPr>
          </a:p>
        </p:txBody>
      </p:sp>
      <p:sp>
        <p:nvSpPr>
          <p:cNvPr id="4" name="Rectangle 3"/>
          <p:cNvSpPr/>
          <p:nvPr/>
        </p:nvSpPr>
        <p:spPr>
          <a:xfrm>
            <a:off x="1991544" y="1116376"/>
            <a:ext cx="2160000" cy="540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000" dirty="0"/>
              <a:t>Product benefit</a:t>
            </a:r>
          </a:p>
        </p:txBody>
      </p:sp>
      <p:sp>
        <p:nvSpPr>
          <p:cNvPr id="8" name="Rectangle 7"/>
          <p:cNvSpPr/>
          <p:nvPr/>
        </p:nvSpPr>
        <p:spPr>
          <a:xfrm>
            <a:off x="1991544" y="1776429"/>
            <a:ext cx="2160000" cy="540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000" dirty="0"/>
              <a:t>Services benefit</a:t>
            </a:r>
          </a:p>
        </p:txBody>
      </p:sp>
      <p:sp>
        <p:nvSpPr>
          <p:cNvPr id="9" name="Rectangle 8"/>
          <p:cNvSpPr/>
          <p:nvPr/>
        </p:nvSpPr>
        <p:spPr>
          <a:xfrm>
            <a:off x="1991544" y="2436482"/>
            <a:ext cx="2160000" cy="540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000" dirty="0"/>
              <a:t>Personnel benefit</a:t>
            </a:r>
          </a:p>
        </p:txBody>
      </p:sp>
      <p:sp>
        <p:nvSpPr>
          <p:cNvPr id="10" name="Rectangle 9"/>
          <p:cNvSpPr/>
          <p:nvPr/>
        </p:nvSpPr>
        <p:spPr>
          <a:xfrm>
            <a:off x="1991544" y="3096536"/>
            <a:ext cx="2160000" cy="540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000" dirty="0"/>
              <a:t>Image benefit</a:t>
            </a:r>
          </a:p>
        </p:txBody>
      </p:sp>
      <p:sp>
        <p:nvSpPr>
          <p:cNvPr id="11" name="Rectangle 10"/>
          <p:cNvSpPr/>
          <p:nvPr/>
        </p:nvSpPr>
        <p:spPr>
          <a:xfrm>
            <a:off x="5015880" y="1152320"/>
            <a:ext cx="2088232" cy="2448272"/>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400" dirty="0"/>
              <a:t>Total </a:t>
            </a:r>
            <a:br>
              <a:rPr lang="en-US" sz="2400" dirty="0"/>
            </a:br>
            <a:r>
              <a:rPr lang="en-US" sz="2400" dirty="0"/>
              <a:t>customer </a:t>
            </a:r>
            <a:r>
              <a:rPr lang="en-US" sz="2000" dirty="0"/>
              <a:t/>
            </a:r>
            <a:br>
              <a:rPr lang="en-US" sz="2000" dirty="0"/>
            </a:br>
            <a:r>
              <a:rPr lang="en-US" sz="4000" dirty="0"/>
              <a:t>benefit</a:t>
            </a:r>
          </a:p>
        </p:txBody>
      </p:sp>
      <p:sp>
        <p:nvSpPr>
          <p:cNvPr id="12" name="Rectangle 11"/>
          <p:cNvSpPr/>
          <p:nvPr/>
        </p:nvSpPr>
        <p:spPr>
          <a:xfrm>
            <a:off x="8112224" y="1152320"/>
            <a:ext cx="1800200" cy="5328592"/>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2400" dirty="0"/>
              <a:t>Customer perceived </a:t>
            </a:r>
            <a:r>
              <a:rPr lang="en-US" sz="2000" dirty="0"/>
              <a:t/>
            </a:r>
            <a:br>
              <a:rPr lang="en-US" sz="2000" dirty="0"/>
            </a:br>
            <a:r>
              <a:rPr lang="en-US" sz="4000" dirty="0"/>
              <a:t>value</a:t>
            </a:r>
          </a:p>
        </p:txBody>
      </p:sp>
      <p:sp>
        <p:nvSpPr>
          <p:cNvPr id="13" name="Rectangle 12"/>
          <p:cNvSpPr/>
          <p:nvPr/>
        </p:nvSpPr>
        <p:spPr>
          <a:xfrm>
            <a:off x="5015880" y="3960632"/>
            <a:ext cx="2088232" cy="2520280"/>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2400" dirty="0"/>
              <a:t>Total </a:t>
            </a:r>
            <a:br>
              <a:rPr lang="en-US" sz="2400" dirty="0"/>
            </a:br>
            <a:r>
              <a:rPr lang="en-US" sz="2400" dirty="0"/>
              <a:t>customer </a:t>
            </a:r>
            <a:r>
              <a:rPr lang="en-US" sz="2000" dirty="0"/>
              <a:t/>
            </a:r>
            <a:br>
              <a:rPr lang="en-US" sz="2000" dirty="0"/>
            </a:br>
            <a:r>
              <a:rPr lang="en-US" sz="4000" dirty="0"/>
              <a:t>cost</a:t>
            </a:r>
          </a:p>
        </p:txBody>
      </p:sp>
      <p:sp>
        <p:nvSpPr>
          <p:cNvPr id="14" name="Rectangle 13"/>
          <p:cNvSpPr/>
          <p:nvPr/>
        </p:nvSpPr>
        <p:spPr>
          <a:xfrm>
            <a:off x="1991544" y="3960752"/>
            <a:ext cx="2160000" cy="540000"/>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2000" dirty="0"/>
              <a:t>Monetary cost</a:t>
            </a:r>
          </a:p>
        </p:txBody>
      </p:sp>
      <p:sp>
        <p:nvSpPr>
          <p:cNvPr id="15" name="Rectangle 14"/>
          <p:cNvSpPr/>
          <p:nvPr/>
        </p:nvSpPr>
        <p:spPr>
          <a:xfrm>
            <a:off x="1991544" y="4620805"/>
            <a:ext cx="2160000" cy="540000"/>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2000" dirty="0"/>
              <a:t>Time cost</a:t>
            </a:r>
          </a:p>
        </p:txBody>
      </p:sp>
      <p:sp>
        <p:nvSpPr>
          <p:cNvPr id="16" name="Rectangle 15"/>
          <p:cNvSpPr/>
          <p:nvPr/>
        </p:nvSpPr>
        <p:spPr>
          <a:xfrm>
            <a:off x="1991544" y="5280858"/>
            <a:ext cx="2160000" cy="540000"/>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2000" dirty="0"/>
              <a:t>Energy cost</a:t>
            </a:r>
          </a:p>
        </p:txBody>
      </p:sp>
      <p:sp>
        <p:nvSpPr>
          <p:cNvPr id="17" name="Rectangle 16"/>
          <p:cNvSpPr/>
          <p:nvPr/>
        </p:nvSpPr>
        <p:spPr>
          <a:xfrm>
            <a:off x="1991544" y="5940912"/>
            <a:ext cx="2160000" cy="540000"/>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2000" dirty="0"/>
              <a:t>Psychological cost</a:t>
            </a:r>
          </a:p>
        </p:txBody>
      </p:sp>
      <p:cxnSp>
        <p:nvCxnSpPr>
          <p:cNvPr id="6" name="Elbow Connector 5"/>
          <p:cNvCxnSpPr>
            <a:cxnSpLocks noChangeShapeType="1"/>
          </p:cNvCxnSpPr>
          <p:nvPr/>
        </p:nvCxnSpPr>
        <p:spPr bwMode="auto">
          <a:xfrm>
            <a:off x="4151314" y="1387047"/>
            <a:ext cx="865187" cy="989012"/>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3" name="Elbow Connector 22"/>
          <p:cNvCxnSpPr>
            <a:cxnSpLocks noChangeShapeType="1"/>
          </p:cNvCxnSpPr>
          <p:nvPr/>
        </p:nvCxnSpPr>
        <p:spPr bwMode="auto">
          <a:xfrm>
            <a:off x="4151314" y="4230259"/>
            <a:ext cx="865187" cy="990600"/>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4" name="Elbow Connector 23"/>
          <p:cNvCxnSpPr>
            <a:cxnSpLocks noChangeShapeType="1"/>
          </p:cNvCxnSpPr>
          <p:nvPr/>
        </p:nvCxnSpPr>
        <p:spPr bwMode="auto">
          <a:xfrm>
            <a:off x="4151314" y="2045859"/>
            <a:ext cx="865187" cy="330200"/>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5" name="Elbow Connector 24"/>
          <p:cNvCxnSpPr>
            <a:cxnSpLocks noChangeShapeType="1"/>
          </p:cNvCxnSpPr>
          <p:nvPr/>
        </p:nvCxnSpPr>
        <p:spPr bwMode="auto">
          <a:xfrm flipV="1">
            <a:off x="4151314" y="2376059"/>
            <a:ext cx="865187" cy="330200"/>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6" name="Elbow Connector 25"/>
          <p:cNvCxnSpPr>
            <a:cxnSpLocks noChangeShapeType="1"/>
          </p:cNvCxnSpPr>
          <p:nvPr/>
        </p:nvCxnSpPr>
        <p:spPr bwMode="auto">
          <a:xfrm flipV="1">
            <a:off x="4151314" y="2376059"/>
            <a:ext cx="865187" cy="990600"/>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7" name="Elbow Connector 36"/>
          <p:cNvCxnSpPr>
            <a:cxnSpLocks noChangeShapeType="1"/>
          </p:cNvCxnSpPr>
          <p:nvPr/>
        </p:nvCxnSpPr>
        <p:spPr bwMode="auto">
          <a:xfrm>
            <a:off x="4151314" y="4890659"/>
            <a:ext cx="865187" cy="330200"/>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8" name="Elbow Connector 37"/>
          <p:cNvCxnSpPr>
            <a:cxnSpLocks noChangeShapeType="1"/>
          </p:cNvCxnSpPr>
          <p:nvPr/>
        </p:nvCxnSpPr>
        <p:spPr bwMode="auto">
          <a:xfrm flipV="1">
            <a:off x="4151314" y="5220859"/>
            <a:ext cx="865187" cy="330200"/>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 name="Elbow Connector 38"/>
          <p:cNvCxnSpPr>
            <a:cxnSpLocks noChangeShapeType="1"/>
          </p:cNvCxnSpPr>
          <p:nvPr/>
        </p:nvCxnSpPr>
        <p:spPr bwMode="auto">
          <a:xfrm flipV="1">
            <a:off x="4151314" y="5220859"/>
            <a:ext cx="865187" cy="990600"/>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2" name="Elbow Connector 51"/>
          <p:cNvCxnSpPr>
            <a:cxnSpLocks noChangeShapeType="1"/>
          </p:cNvCxnSpPr>
          <p:nvPr/>
        </p:nvCxnSpPr>
        <p:spPr bwMode="auto">
          <a:xfrm>
            <a:off x="7104063" y="2376060"/>
            <a:ext cx="1008062" cy="1439863"/>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Elbow Connector 56"/>
          <p:cNvCxnSpPr>
            <a:cxnSpLocks noChangeShapeType="1"/>
          </p:cNvCxnSpPr>
          <p:nvPr/>
        </p:nvCxnSpPr>
        <p:spPr bwMode="auto">
          <a:xfrm flipV="1">
            <a:off x="7104063" y="3815923"/>
            <a:ext cx="1008062" cy="1404937"/>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330266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3EBC9-2164-E94F-9BF7-2AFD6207320F}"/>
              </a:ext>
            </a:extLst>
          </p:cNvPr>
          <p:cNvSpPr>
            <a:spLocks noGrp="1"/>
          </p:cNvSpPr>
          <p:nvPr>
            <p:ph type="title"/>
          </p:nvPr>
        </p:nvSpPr>
        <p:spPr/>
        <p:txBody>
          <a:bodyPr>
            <a:normAutofit/>
          </a:bodyPr>
          <a:lstStyle/>
          <a:p>
            <a:r>
              <a:rPr lang="en-US" dirty="0"/>
              <a:t>Software Engineering </a:t>
            </a:r>
          </a:p>
        </p:txBody>
      </p:sp>
      <p:sp>
        <p:nvSpPr>
          <p:cNvPr id="3" name="Content Placeholder 2">
            <a:extLst>
              <a:ext uri="{FF2B5EF4-FFF2-40B4-BE49-F238E27FC236}">
                <a16:creationId xmlns:a16="http://schemas.microsoft.com/office/drawing/2014/main" id="{462AAB6C-747D-394C-AE3B-3E53CB826180}"/>
              </a:ext>
            </a:extLst>
          </p:cNvPr>
          <p:cNvSpPr>
            <a:spLocks noGrp="1"/>
          </p:cNvSpPr>
          <p:nvPr>
            <p:ph idx="1"/>
          </p:nvPr>
        </p:nvSpPr>
        <p:spPr/>
        <p:txBody>
          <a:bodyPr/>
          <a:lstStyle/>
          <a:p>
            <a:r>
              <a:rPr lang="en-US" dirty="0">
                <a:solidFill>
                  <a:srgbClr val="FF0000"/>
                </a:solidFill>
              </a:rPr>
              <a:t>Software engineering </a:t>
            </a:r>
            <a:r>
              <a:rPr lang="en-US" dirty="0"/>
              <a:t>is </a:t>
            </a:r>
            <a:r>
              <a:rPr lang="en-US" dirty="0">
                <a:solidFill>
                  <a:schemeClr val="accent1"/>
                </a:solidFill>
              </a:rPr>
              <a:t>an engineering discipline that is concerned with all aspects of software production </a:t>
            </a:r>
            <a:r>
              <a:rPr lang="en-US" dirty="0"/>
              <a:t>from the early stages of system specification through to maintaining the system after it has gone into use.</a:t>
            </a:r>
          </a:p>
        </p:txBody>
      </p:sp>
      <p:sp>
        <p:nvSpPr>
          <p:cNvPr id="4" name="Slide Number Placeholder 3">
            <a:extLst>
              <a:ext uri="{FF2B5EF4-FFF2-40B4-BE49-F238E27FC236}">
                <a16:creationId xmlns:a16="http://schemas.microsoft.com/office/drawing/2014/main" id="{1084046A-61C5-C045-9A90-32414BAE7F6B}"/>
              </a:ext>
            </a:extLst>
          </p:cNvPr>
          <p:cNvSpPr>
            <a:spLocks noGrp="1"/>
          </p:cNvSpPr>
          <p:nvPr>
            <p:ph type="sldNum" sz="quarter" idx="12"/>
          </p:nvPr>
        </p:nvSpPr>
        <p:spPr/>
        <p:txBody>
          <a:bodyPr/>
          <a:lstStyle/>
          <a:p>
            <a:pPr>
              <a:defRPr/>
            </a:pPr>
            <a:fld id="{E78C9E75-97FD-45D9-8ED3-955348887BB1}" type="slidenum">
              <a:rPr lang="zh-TW" altLang="en-US" smtClean="0"/>
              <a:pPr>
                <a:defRPr/>
              </a:pPr>
              <a:t>5</a:t>
            </a:fld>
            <a:endParaRPr lang="zh-TW" altLang="en-US"/>
          </a:p>
        </p:txBody>
      </p:sp>
      <p:pic>
        <p:nvPicPr>
          <p:cNvPr id="6" name="Picture 5">
            <a:extLst>
              <a:ext uri="{FF2B5EF4-FFF2-40B4-BE49-F238E27FC236}">
                <a16:creationId xmlns:a16="http://schemas.microsoft.com/office/drawing/2014/main" id="{696A1960-2B60-3649-921B-F7594A8AA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6557" y="3490769"/>
            <a:ext cx="1722051" cy="2141854"/>
          </a:xfrm>
          <a:prstGeom prst="rect">
            <a:avLst/>
          </a:prstGeom>
        </p:spPr>
      </p:pic>
    </p:spTree>
    <p:extLst>
      <p:ext uri="{BB962C8B-B14F-4D97-AF65-F5344CB8AC3E}">
        <p14:creationId xmlns:p14="http://schemas.microsoft.com/office/powerpoint/2010/main" val="25060248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271604" y="188914"/>
            <a:ext cx="10093184" cy="993775"/>
          </a:xfrm>
        </p:spPr>
        <p:txBody>
          <a:bodyPr/>
          <a:lstStyle/>
          <a:p>
            <a:r>
              <a:rPr lang="en-US" altLang="zh-TW" dirty="0">
                <a:latin typeface="Calibri" charset="0"/>
                <a:ea typeface="標楷體" charset="-120"/>
              </a:rPr>
              <a:t>Business Model</a:t>
            </a:r>
          </a:p>
        </p:txBody>
      </p:sp>
      <p:sp>
        <p:nvSpPr>
          <p:cNvPr id="6656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fld id="{61B6C2F8-306B-FA43-A548-6982A36A8CA7}" type="slidenum">
              <a:rPr lang="zh-TW" altLang="en-US" sz="1200">
                <a:solidFill>
                  <a:srgbClr val="898989"/>
                </a:solidFill>
              </a:rPr>
              <a:pPr eaLnBrk="1" hangingPunct="1">
                <a:spcBef>
                  <a:spcPct val="0"/>
                </a:spcBef>
                <a:buFontTx/>
                <a:buNone/>
              </a:pPr>
              <a:t>50</a:t>
            </a:fld>
            <a:endParaRPr lang="zh-TW" altLang="en-US" sz="1200">
              <a:solidFill>
                <a:srgbClr val="898989"/>
              </a:solidFill>
            </a:endParaRPr>
          </a:p>
        </p:txBody>
      </p:sp>
      <p:sp>
        <p:nvSpPr>
          <p:cNvPr id="9" name="Rectangle 8"/>
          <p:cNvSpPr>
            <a:spLocks noChangeArrowheads="1"/>
          </p:cNvSpPr>
          <p:nvPr/>
        </p:nvSpPr>
        <p:spPr bwMode="auto">
          <a:xfrm>
            <a:off x="3648076" y="1331785"/>
            <a:ext cx="1584325" cy="2016125"/>
          </a:xfrm>
          <a:prstGeom prst="rect">
            <a:avLst/>
          </a:prstGeom>
          <a:solidFill>
            <a:schemeClr val="bg1"/>
          </a:solidFill>
          <a:ln w="28575">
            <a:solidFill>
              <a:srgbClr val="77933C"/>
            </a:solidFill>
            <a:miter lim="800000"/>
            <a:headEnd/>
            <a:tailEnd/>
          </a:ln>
          <a:effectLst>
            <a:outerShdw blurRad="40000" dist="23000" dir="5400000" rotWithShape="0">
              <a:srgbClr val="000000">
                <a:alpha val="34998"/>
              </a:srgbClr>
            </a:outerShdw>
          </a:effectLst>
        </p:spPr>
        <p:txBody>
          <a:bodyPr anchor="ctr"/>
          <a:lstStyle/>
          <a:p>
            <a:pPr algn="ctr">
              <a:defRPr/>
            </a:pPr>
            <a:r>
              <a:rPr lang="en-US" sz="2000" dirty="0">
                <a:solidFill>
                  <a:schemeClr val="accent6">
                    <a:lumMod val="75000"/>
                  </a:schemeClr>
                </a:solidFill>
              </a:rPr>
              <a:t>Key </a:t>
            </a:r>
            <a:br>
              <a:rPr lang="en-US" sz="2000" dirty="0">
                <a:solidFill>
                  <a:schemeClr val="accent6">
                    <a:lumMod val="75000"/>
                  </a:schemeClr>
                </a:solidFill>
              </a:rPr>
            </a:br>
            <a:r>
              <a:rPr lang="en-US" sz="2000" dirty="0">
                <a:solidFill>
                  <a:schemeClr val="accent6">
                    <a:lumMod val="75000"/>
                  </a:schemeClr>
                </a:solidFill>
              </a:rPr>
              <a:t>Activities</a:t>
            </a:r>
          </a:p>
        </p:txBody>
      </p:sp>
      <p:sp>
        <p:nvSpPr>
          <p:cNvPr id="11" name="Rectangle 10"/>
          <p:cNvSpPr>
            <a:spLocks noChangeArrowheads="1"/>
          </p:cNvSpPr>
          <p:nvPr/>
        </p:nvSpPr>
        <p:spPr bwMode="auto">
          <a:xfrm>
            <a:off x="3648076" y="3347909"/>
            <a:ext cx="1584325" cy="1657350"/>
          </a:xfrm>
          <a:prstGeom prst="rect">
            <a:avLst/>
          </a:prstGeom>
          <a:solidFill>
            <a:schemeClr val="bg1"/>
          </a:solidFill>
          <a:ln w="28575">
            <a:solidFill>
              <a:srgbClr val="77933C"/>
            </a:solidFill>
            <a:miter lim="800000"/>
            <a:headEnd/>
            <a:tailEnd/>
          </a:ln>
          <a:effectLst>
            <a:outerShdw blurRad="40000" dist="23000" dir="5400000" rotWithShape="0">
              <a:srgbClr val="000000">
                <a:alpha val="34998"/>
              </a:srgbClr>
            </a:outerShdw>
          </a:effectLst>
        </p:spPr>
        <p:txBody>
          <a:bodyPr anchor="ctr"/>
          <a:lstStyle/>
          <a:p>
            <a:pPr algn="ctr">
              <a:defRPr/>
            </a:pPr>
            <a:r>
              <a:rPr lang="en-US" sz="2000" dirty="0">
                <a:solidFill>
                  <a:schemeClr val="accent6">
                    <a:lumMod val="75000"/>
                  </a:schemeClr>
                </a:solidFill>
              </a:rPr>
              <a:t>Key </a:t>
            </a:r>
            <a:br>
              <a:rPr lang="en-US" sz="2000" dirty="0">
                <a:solidFill>
                  <a:schemeClr val="accent6">
                    <a:lumMod val="75000"/>
                  </a:schemeClr>
                </a:solidFill>
              </a:rPr>
            </a:br>
            <a:r>
              <a:rPr lang="en-US" sz="2000" dirty="0">
                <a:solidFill>
                  <a:schemeClr val="accent6">
                    <a:lumMod val="75000"/>
                  </a:schemeClr>
                </a:solidFill>
              </a:rPr>
              <a:t>Resources</a:t>
            </a:r>
          </a:p>
        </p:txBody>
      </p:sp>
      <p:sp>
        <p:nvSpPr>
          <p:cNvPr id="12" name="Rectangle 11"/>
          <p:cNvSpPr>
            <a:spLocks noChangeArrowheads="1"/>
          </p:cNvSpPr>
          <p:nvPr/>
        </p:nvSpPr>
        <p:spPr bwMode="auto">
          <a:xfrm>
            <a:off x="8543926" y="1331785"/>
            <a:ext cx="1584325" cy="3673475"/>
          </a:xfrm>
          <a:prstGeom prst="rect">
            <a:avLst/>
          </a:prstGeom>
          <a:solidFill>
            <a:schemeClr val="bg1"/>
          </a:solidFill>
          <a:ln w="28575">
            <a:solidFill>
              <a:srgbClr val="E46C0A"/>
            </a:solidFill>
            <a:miter lim="800000"/>
            <a:headEnd/>
            <a:tailEnd/>
          </a:ln>
          <a:effectLst>
            <a:outerShdw blurRad="40000" dist="23000" dir="5400000" rotWithShape="0">
              <a:srgbClr val="000000">
                <a:alpha val="34998"/>
              </a:srgbClr>
            </a:outerShdw>
          </a:effectLst>
        </p:spPr>
        <p:txBody>
          <a:bodyPr anchor="ctr"/>
          <a:lstStyle/>
          <a:p>
            <a:pPr algn="ctr">
              <a:defRPr/>
            </a:pPr>
            <a:r>
              <a:rPr lang="en-US" sz="2000" dirty="0">
                <a:solidFill>
                  <a:schemeClr val="accent2">
                    <a:lumMod val="75000"/>
                  </a:schemeClr>
                </a:solidFill>
              </a:rPr>
              <a:t>Customer</a:t>
            </a:r>
            <a:br>
              <a:rPr lang="en-US" sz="2000" dirty="0">
                <a:solidFill>
                  <a:schemeClr val="accent2">
                    <a:lumMod val="75000"/>
                  </a:schemeClr>
                </a:solidFill>
              </a:rPr>
            </a:br>
            <a:r>
              <a:rPr lang="en-US" sz="2000" dirty="0">
                <a:solidFill>
                  <a:schemeClr val="accent2">
                    <a:lumMod val="75000"/>
                  </a:schemeClr>
                </a:solidFill>
              </a:rPr>
              <a:t>Segments</a:t>
            </a:r>
          </a:p>
        </p:txBody>
      </p:sp>
      <p:sp>
        <p:nvSpPr>
          <p:cNvPr id="15" name="Rectangle 14"/>
          <p:cNvSpPr>
            <a:spLocks noChangeArrowheads="1"/>
          </p:cNvSpPr>
          <p:nvPr/>
        </p:nvSpPr>
        <p:spPr bwMode="auto">
          <a:xfrm>
            <a:off x="2063751" y="1331785"/>
            <a:ext cx="1584325" cy="3673475"/>
          </a:xfrm>
          <a:prstGeom prst="rect">
            <a:avLst/>
          </a:prstGeom>
          <a:solidFill>
            <a:schemeClr val="bg1"/>
          </a:solidFill>
          <a:ln w="28575">
            <a:solidFill>
              <a:srgbClr val="77933C"/>
            </a:solidFill>
            <a:miter lim="800000"/>
            <a:headEnd/>
            <a:tailEnd/>
          </a:ln>
          <a:effectLst>
            <a:outerShdw blurRad="40000" dist="23000" dir="5400000" rotWithShape="0">
              <a:srgbClr val="000000">
                <a:alpha val="34998"/>
              </a:srgbClr>
            </a:outerShdw>
          </a:effectLst>
        </p:spPr>
        <p:txBody>
          <a:bodyPr anchor="ctr"/>
          <a:lstStyle/>
          <a:p>
            <a:pPr algn="ctr">
              <a:defRPr/>
            </a:pPr>
            <a:r>
              <a:rPr lang="en-US" sz="2000" dirty="0">
                <a:solidFill>
                  <a:schemeClr val="accent6">
                    <a:lumMod val="75000"/>
                  </a:schemeClr>
                </a:solidFill>
              </a:rPr>
              <a:t>Key</a:t>
            </a:r>
            <a:br>
              <a:rPr lang="en-US" sz="2000" dirty="0">
                <a:solidFill>
                  <a:schemeClr val="accent6">
                    <a:lumMod val="75000"/>
                  </a:schemeClr>
                </a:solidFill>
              </a:rPr>
            </a:br>
            <a:r>
              <a:rPr lang="en-US" sz="2000" dirty="0">
                <a:solidFill>
                  <a:schemeClr val="accent6">
                    <a:lumMod val="75000"/>
                  </a:schemeClr>
                </a:solidFill>
              </a:rPr>
              <a:t>Partners</a:t>
            </a:r>
          </a:p>
        </p:txBody>
      </p:sp>
      <p:sp>
        <p:nvSpPr>
          <p:cNvPr id="18" name="Rectangle 17"/>
          <p:cNvSpPr>
            <a:spLocks noChangeArrowheads="1"/>
          </p:cNvSpPr>
          <p:nvPr/>
        </p:nvSpPr>
        <p:spPr bwMode="auto">
          <a:xfrm>
            <a:off x="6959601" y="1331785"/>
            <a:ext cx="1584325" cy="2016125"/>
          </a:xfrm>
          <a:prstGeom prst="rect">
            <a:avLst/>
          </a:prstGeom>
          <a:solidFill>
            <a:schemeClr val="bg1"/>
          </a:solidFill>
          <a:ln w="28575">
            <a:solidFill>
              <a:srgbClr val="E46C0A"/>
            </a:solidFill>
            <a:miter lim="800000"/>
            <a:headEnd/>
            <a:tailEnd/>
          </a:ln>
          <a:effectLst>
            <a:outerShdw blurRad="40000" dist="23000" dir="5400000" rotWithShape="0">
              <a:srgbClr val="000000">
                <a:alpha val="34998"/>
              </a:srgbClr>
            </a:outerShdw>
          </a:effectLst>
        </p:spPr>
        <p:txBody>
          <a:bodyPr anchor="ctr"/>
          <a:lstStyle/>
          <a:p>
            <a:pPr algn="ctr">
              <a:defRPr/>
            </a:pPr>
            <a:r>
              <a:rPr lang="en-US" sz="2000" dirty="0">
                <a:solidFill>
                  <a:schemeClr val="accent2">
                    <a:lumMod val="75000"/>
                  </a:schemeClr>
                </a:solidFill>
              </a:rPr>
              <a:t>Customer</a:t>
            </a:r>
            <a:br>
              <a:rPr lang="en-US" sz="2000" dirty="0">
                <a:solidFill>
                  <a:schemeClr val="accent2">
                    <a:lumMod val="75000"/>
                  </a:schemeClr>
                </a:solidFill>
              </a:rPr>
            </a:br>
            <a:r>
              <a:rPr lang="en-US" sz="2000" dirty="0">
                <a:solidFill>
                  <a:schemeClr val="accent2">
                    <a:lumMod val="75000"/>
                  </a:schemeClr>
                </a:solidFill>
              </a:rPr>
              <a:t>Relationships</a:t>
            </a:r>
          </a:p>
        </p:txBody>
      </p:sp>
      <p:sp>
        <p:nvSpPr>
          <p:cNvPr id="17" name="Rectangle 16"/>
          <p:cNvSpPr>
            <a:spLocks noChangeArrowheads="1"/>
          </p:cNvSpPr>
          <p:nvPr/>
        </p:nvSpPr>
        <p:spPr bwMode="auto">
          <a:xfrm>
            <a:off x="6959601" y="3347909"/>
            <a:ext cx="1584325" cy="1657350"/>
          </a:xfrm>
          <a:prstGeom prst="rect">
            <a:avLst/>
          </a:prstGeom>
          <a:solidFill>
            <a:schemeClr val="bg1"/>
          </a:solidFill>
          <a:ln w="28575">
            <a:solidFill>
              <a:srgbClr val="E46C0A"/>
            </a:solidFill>
            <a:miter lim="800000"/>
            <a:headEnd/>
            <a:tailEnd/>
          </a:ln>
          <a:effectLst>
            <a:outerShdw blurRad="40000" dist="23000" dir="5400000" rotWithShape="0">
              <a:srgbClr val="000000">
                <a:alpha val="34998"/>
              </a:srgbClr>
            </a:outerShdw>
          </a:effectLst>
        </p:spPr>
        <p:txBody>
          <a:bodyPr anchor="ctr"/>
          <a:lstStyle/>
          <a:p>
            <a:pPr algn="ctr">
              <a:defRPr/>
            </a:pPr>
            <a:r>
              <a:rPr lang="en-US" sz="2000" dirty="0">
                <a:solidFill>
                  <a:schemeClr val="accent2">
                    <a:lumMod val="75000"/>
                  </a:schemeClr>
                </a:solidFill>
              </a:rPr>
              <a:t>Channels</a:t>
            </a:r>
          </a:p>
        </p:txBody>
      </p:sp>
      <p:sp>
        <p:nvSpPr>
          <p:cNvPr id="13" name="Rectangle 12"/>
          <p:cNvSpPr>
            <a:spLocks noChangeArrowheads="1"/>
          </p:cNvSpPr>
          <p:nvPr/>
        </p:nvSpPr>
        <p:spPr bwMode="auto">
          <a:xfrm>
            <a:off x="6096000" y="5005259"/>
            <a:ext cx="4032250" cy="1295400"/>
          </a:xfrm>
          <a:prstGeom prst="rect">
            <a:avLst/>
          </a:prstGeom>
          <a:solidFill>
            <a:schemeClr val="bg1"/>
          </a:solidFill>
          <a:ln w="28575">
            <a:solidFill>
              <a:schemeClr val="accent1"/>
            </a:solidFill>
            <a:miter lim="800000"/>
            <a:headEnd/>
            <a:tailEnd/>
          </a:ln>
          <a:effectLst>
            <a:outerShdw blurRad="40000" dist="23000" dir="5400000" rotWithShape="0">
              <a:srgbClr val="000000">
                <a:alpha val="34998"/>
              </a:srgbClr>
            </a:outerShdw>
          </a:effectLst>
        </p:spPr>
        <p:txBody>
          <a:bodyPr anchor="ctr"/>
          <a:lstStyle/>
          <a:p>
            <a:pPr algn="ctr">
              <a:defRPr/>
            </a:pPr>
            <a:r>
              <a:rPr lang="en-US" sz="2000" dirty="0">
                <a:solidFill>
                  <a:schemeClr val="accent1"/>
                </a:solidFill>
              </a:rPr>
              <a:t>Revenue</a:t>
            </a:r>
            <a:br>
              <a:rPr lang="en-US" sz="2000" dirty="0">
                <a:solidFill>
                  <a:schemeClr val="accent1"/>
                </a:solidFill>
              </a:rPr>
            </a:br>
            <a:r>
              <a:rPr lang="en-US" sz="2000" dirty="0">
                <a:solidFill>
                  <a:schemeClr val="accent1"/>
                </a:solidFill>
              </a:rPr>
              <a:t>Streams</a:t>
            </a:r>
          </a:p>
        </p:txBody>
      </p:sp>
      <p:sp>
        <p:nvSpPr>
          <p:cNvPr id="20" name="Rectangle 19"/>
          <p:cNvSpPr>
            <a:spLocks noChangeArrowheads="1"/>
          </p:cNvSpPr>
          <p:nvPr/>
        </p:nvSpPr>
        <p:spPr bwMode="auto">
          <a:xfrm>
            <a:off x="2063750" y="5005259"/>
            <a:ext cx="4032250" cy="1295400"/>
          </a:xfrm>
          <a:prstGeom prst="rect">
            <a:avLst/>
          </a:prstGeom>
          <a:solidFill>
            <a:schemeClr val="bg1"/>
          </a:solidFill>
          <a:ln w="28575">
            <a:solidFill>
              <a:schemeClr val="accent1"/>
            </a:solidFill>
            <a:miter lim="800000"/>
            <a:headEnd/>
            <a:tailEnd/>
          </a:ln>
          <a:effectLst>
            <a:outerShdw blurRad="40000" dist="23000" dir="5400000" rotWithShape="0">
              <a:srgbClr val="000000">
                <a:alpha val="34998"/>
              </a:srgbClr>
            </a:outerShdw>
          </a:effectLst>
        </p:spPr>
        <p:txBody>
          <a:bodyPr anchor="ctr"/>
          <a:lstStyle/>
          <a:p>
            <a:pPr algn="ctr">
              <a:defRPr/>
            </a:pPr>
            <a:r>
              <a:rPr lang="en-US" sz="2000" dirty="0">
                <a:solidFill>
                  <a:schemeClr val="accent1"/>
                </a:solidFill>
              </a:rPr>
              <a:t>Cost </a:t>
            </a:r>
            <a:br>
              <a:rPr lang="en-US" sz="2000" dirty="0">
                <a:solidFill>
                  <a:schemeClr val="accent1"/>
                </a:solidFill>
              </a:rPr>
            </a:br>
            <a:r>
              <a:rPr lang="en-US" sz="2000" dirty="0">
                <a:solidFill>
                  <a:schemeClr val="accent1"/>
                </a:solidFill>
              </a:rPr>
              <a:t>Structure</a:t>
            </a:r>
          </a:p>
        </p:txBody>
      </p:sp>
      <p:sp>
        <p:nvSpPr>
          <p:cNvPr id="10" name="Rectangle 9"/>
          <p:cNvSpPr>
            <a:spLocks noChangeArrowheads="1"/>
          </p:cNvSpPr>
          <p:nvPr/>
        </p:nvSpPr>
        <p:spPr bwMode="auto">
          <a:xfrm>
            <a:off x="5232400" y="1331785"/>
            <a:ext cx="1727200" cy="3673475"/>
          </a:xfrm>
          <a:prstGeom prst="rect">
            <a:avLst/>
          </a:prstGeom>
          <a:solidFill>
            <a:schemeClr val="bg1"/>
          </a:solidFill>
          <a:ln w="28575">
            <a:solidFill>
              <a:srgbClr val="FF0000"/>
            </a:solidFill>
            <a:miter lim="800000"/>
            <a:headEnd/>
            <a:tailEnd/>
          </a:ln>
          <a:effectLst>
            <a:outerShdw blurRad="40000" dist="23000" dir="5400000" rotWithShape="0">
              <a:srgbClr val="000000">
                <a:alpha val="34998"/>
              </a:srgbClr>
            </a:outerShdw>
          </a:effectLst>
        </p:spPr>
        <p:txBody>
          <a:bodyPr anchor="ctr"/>
          <a:lstStyle/>
          <a:p>
            <a:pPr algn="ctr">
              <a:defRPr/>
            </a:pPr>
            <a:r>
              <a:rPr lang="en-US" sz="2400" b="1" dirty="0">
                <a:solidFill>
                  <a:srgbClr val="FF0000"/>
                </a:solidFill>
              </a:rPr>
              <a:t>Value Proposition</a:t>
            </a:r>
          </a:p>
        </p:txBody>
      </p:sp>
      <p:sp>
        <p:nvSpPr>
          <p:cNvPr id="66574" name="TextBox 15"/>
          <p:cNvSpPr txBox="1">
            <a:spLocks noChangeArrowheads="1"/>
          </p:cNvSpPr>
          <p:nvPr/>
        </p:nvSpPr>
        <p:spPr bwMode="auto">
          <a:xfrm>
            <a:off x="8616950" y="1260347"/>
            <a:ext cx="7191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r>
              <a:rPr lang="en-US" altLang="zh-TW" sz="4000" b="1">
                <a:solidFill>
                  <a:srgbClr val="FF0000"/>
                </a:solidFill>
                <a:latin typeface="Arial" charset="0"/>
              </a:rPr>
              <a:t>1</a:t>
            </a:r>
          </a:p>
        </p:txBody>
      </p:sp>
      <p:sp>
        <p:nvSpPr>
          <p:cNvPr id="66575" name="TextBox 18"/>
          <p:cNvSpPr txBox="1">
            <a:spLocks noChangeArrowheads="1"/>
          </p:cNvSpPr>
          <p:nvPr/>
        </p:nvSpPr>
        <p:spPr bwMode="auto">
          <a:xfrm>
            <a:off x="5303839" y="1260347"/>
            <a:ext cx="720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r>
              <a:rPr lang="en-US" altLang="zh-TW" sz="4000" b="1">
                <a:solidFill>
                  <a:srgbClr val="FF0000"/>
                </a:solidFill>
                <a:latin typeface="Arial" charset="0"/>
              </a:rPr>
              <a:t>2</a:t>
            </a:r>
          </a:p>
        </p:txBody>
      </p:sp>
      <p:sp>
        <p:nvSpPr>
          <p:cNvPr id="66576" name="TextBox 20"/>
          <p:cNvSpPr txBox="1">
            <a:spLocks noChangeArrowheads="1"/>
          </p:cNvSpPr>
          <p:nvPr/>
        </p:nvSpPr>
        <p:spPr bwMode="auto">
          <a:xfrm>
            <a:off x="7032625" y="3288403"/>
            <a:ext cx="7191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r>
              <a:rPr lang="en-US" altLang="zh-TW" sz="4000" b="1">
                <a:solidFill>
                  <a:srgbClr val="FF0000"/>
                </a:solidFill>
                <a:latin typeface="Arial" charset="0"/>
              </a:rPr>
              <a:t>3</a:t>
            </a:r>
          </a:p>
        </p:txBody>
      </p:sp>
      <p:sp>
        <p:nvSpPr>
          <p:cNvPr id="66577" name="TextBox 21"/>
          <p:cNvSpPr txBox="1">
            <a:spLocks noChangeArrowheads="1"/>
          </p:cNvSpPr>
          <p:nvPr/>
        </p:nvSpPr>
        <p:spPr bwMode="auto">
          <a:xfrm>
            <a:off x="3663440" y="3288403"/>
            <a:ext cx="720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r>
              <a:rPr lang="en-US" altLang="zh-TW" sz="4000" b="1" dirty="0">
                <a:solidFill>
                  <a:srgbClr val="FF0000"/>
                </a:solidFill>
                <a:latin typeface="Arial" charset="0"/>
              </a:rPr>
              <a:t>6</a:t>
            </a:r>
          </a:p>
        </p:txBody>
      </p:sp>
      <p:sp>
        <p:nvSpPr>
          <p:cNvPr id="66578" name="TextBox 22"/>
          <p:cNvSpPr txBox="1">
            <a:spLocks noChangeArrowheads="1"/>
          </p:cNvSpPr>
          <p:nvPr/>
        </p:nvSpPr>
        <p:spPr bwMode="auto">
          <a:xfrm>
            <a:off x="3683795" y="1260347"/>
            <a:ext cx="720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r>
              <a:rPr lang="en-US" altLang="zh-TW" sz="4000" b="1" dirty="0">
                <a:solidFill>
                  <a:srgbClr val="FF0000"/>
                </a:solidFill>
                <a:latin typeface="Arial" charset="0"/>
              </a:rPr>
              <a:t>7</a:t>
            </a:r>
          </a:p>
        </p:txBody>
      </p:sp>
      <p:sp>
        <p:nvSpPr>
          <p:cNvPr id="66579" name="TextBox 23"/>
          <p:cNvSpPr txBox="1">
            <a:spLocks noChangeArrowheads="1"/>
          </p:cNvSpPr>
          <p:nvPr/>
        </p:nvSpPr>
        <p:spPr bwMode="auto">
          <a:xfrm>
            <a:off x="7032625" y="1260347"/>
            <a:ext cx="7191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r>
              <a:rPr lang="en-US" altLang="zh-TW" sz="4000" b="1">
                <a:solidFill>
                  <a:srgbClr val="FF0000"/>
                </a:solidFill>
                <a:latin typeface="Arial" charset="0"/>
              </a:rPr>
              <a:t>4</a:t>
            </a:r>
          </a:p>
        </p:txBody>
      </p:sp>
      <p:sp>
        <p:nvSpPr>
          <p:cNvPr id="66580" name="TextBox 24"/>
          <p:cNvSpPr txBox="1">
            <a:spLocks noChangeArrowheads="1"/>
          </p:cNvSpPr>
          <p:nvPr/>
        </p:nvSpPr>
        <p:spPr bwMode="auto">
          <a:xfrm>
            <a:off x="2063750" y="4944935"/>
            <a:ext cx="7191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r>
              <a:rPr lang="en-US" altLang="zh-TW" sz="4000" b="1">
                <a:solidFill>
                  <a:srgbClr val="FF0000"/>
                </a:solidFill>
                <a:latin typeface="Arial" charset="0"/>
              </a:rPr>
              <a:t>9</a:t>
            </a:r>
          </a:p>
        </p:txBody>
      </p:sp>
      <p:sp>
        <p:nvSpPr>
          <p:cNvPr id="66581" name="TextBox 25"/>
          <p:cNvSpPr txBox="1">
            <a:spLocks noChangeArrowheads="1"/>
          </p:cNvSpPr>
          <p:nvPr/>
        </p:nvSpPr>
        <p:spPr bwMode="auto">
          <a:xfrm>
            <a:off x="6167439" y="4944935"/>
            <a:ext cx="720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r>
              <a:rPr lang="en-US" altLang="zh-TW" sz="4000" b="1">
                <a:solidFill>
                  <a:srgbClr val="FF0000"/>
                </a:solidFill>
                <a:latin typeface="Arial" charset="0"/>
              </a:rPr>
              <a:t>5</a:t>
            </a:r>
          </a:p>
        </p:txBody>
      </p:sp>
      <p:sp>
        <p:nvSpPr>
          <p:cNvPr id="66582" name="TextBox 26"/>
          <p:cNvSpPr txBox="1">
            <a:spLocks noChangeArrowheads="1"/>
          </p:cNvSpPr>
          <p:nvPr/>
        </p:nvSpPr>
        <p:spPr bwMode="auto">
          <a:xfrm>
            <a:off x="2135189" y="1260347"/>
            <a:ext cx="720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r>
              <a:rPr lang="en-US" altLang="zh-TW" sz="4000" b="1" dirty="0">
                <a:solidFill>
                  <a:srgbClr val="FF0000"/>
                </a:solidFill>
                <a:latin typeface="Arial" charset="0"/>
              </a:rPr>
              <a:t>8</a:t>
            </a:r>
          </a:p>
        </p:txBody>
      </p:sp>
    </p:spTree>
    <p:extLst>
      <p:ext uri="{BB962C8B-B14F-4D97-AF65-F5344CB8AC3E}">
        <p14:creationId xmlns:p14="http://schemas.microsoft.com/office/powerpoint/2010/main" val="23075152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07F72-9604-7A4E-9E2F-198F70FF631E}"/>
              </a:ext>
            </a:extLst>
          </p:cNvPr>
          <p:cNvSpPr>
            <a:spLocks noGrp="1"/>
          </p:cNvSpPr>
          <p:nvPr>
            <p:ph type="title"/>
          </p:nvPr>
        </p:nvSpPr>
        <p:spPr>
          <a:xfrm>
            <a:off x="425513" y="116632"/>
            <a:ext cx="9785287" cy="864096"/>
          </a:xfrm>
        </p:spPr>
        <p:txBody>
          <a:bodyPr/>
          <a:lstStyle/>
          <a:p>
            <a:r>
              <a:rPr lang="en-US" dirty="0"/>
              <a:t>Software product management</a:t>
            </a:r>
          </a:p>
        </p:txBody>
      </p:sp>
      <p:sp>
        <p:nvSpPr>
          <p:cNvPr id="3" name="Content Placeholder 2">
            <a:extLst>
              <a:ext uri="{FF2B5EF4-FFF2-40B4-BE49-F238E27FC236}">
                <a16:creationId xmlns:a16="http://schemas.microsoft.com/office/drawing/2014/main" id="{E4424F6B-0C02-1F4D-A3D3-E9400D43E03B}"/>
              </a:ext>
            </a:extLst>
          </p:cNvPr>
          <p:cNvSpPr>
            <a:spLocks noGrp="1"/>
          </p:cNvSpPr>
          <p:nvPr>
            <p:ph idx="1"/>
          </p:nvPr>
        </p:nvSpPr>
        <p:spPr>
          <a:xfrm>
            <a:off x="507559" y="1385392"/>
            <a:ext cx="10615613" cy="5472608"/>
          </a:xfrm>
        </p:spPr>
        <p:txBody>
          <a:bodyPr>
            <a:normAutofit/>
          </a:bodyPr>
          <a:lstStyle/>
          <a:p>
            <a:r>
              <a:rPr lang="en-US" sz="2800" dirty="0">
                <a:solidFill>
                  <a:srgbClr val="FF0000"/>
                </a:solidFill>
              </a:rPr>
              <a:t>Software product management </a:t>
            </a:r>
            <a:r>
              <a:rPr lang="en-US" sz="2800" dirty="0"/>
              <a:t>is a business activity that focuses on the software products developed and sold by the business.</a:t>
            </a:r>
          </a:p>
          <a:p>
            <a:r>
              <a:rPr lang="en-US" sz="2800" dirty="0">
                <a:solidFill>
                  <a:srgbClr val="FF0000"/>
                </a:solidFill>
              </a:rPr>
              <a:t>Product managers (PMs) </a:t>
            </a:r>
            <a:r>
              <a:rPr lang="en-US" sz="2800" dirty="0"/>
              <a:t>take overall responsibility for the product and are involved in planning, development and product marketing. </a:t>
            </a:r>
          </a:p>
          <a:p>
            <a:r>
              <a:rPr lang="en-US" sz="2800" dirty="0"/>
              <a:t>Product managers are the interface between the organization, its customers and the software development team. They are involved at all stages of a product’s lifetime from initial conception through to withdrawal of the product from the market.</a:t>
            </a:r>
          </a:p>
          <a:p>
            <a:r>
              <a:rPr lang="en-US" sz="2800" dirty="0"/>
              <a:t>Product managers must look outward to customers and potential customers rather than focus on the software being developed</a:t>
            </a:r>
          </a:p>
        </p:txBody>
      </p:sp>
      <p:sp>
        <p:nvSpPr>
          <p:cNvPr id="4" name="Slide Number Placeholder 3">
            <a:extLst>
              <a:ext uri="{FF2B5EF4-FFF2-40B4-BE49-F238E27FC236}">
                <a16:creationId xmlns:a16="http://schemas.microsoft.com/office/drawing/2014/main" id="{6F7FB6D8-2813-5944-8588-185B1FD649CF}"/>
              </a:ext>
            </a:extLst>
          </p:cNvPr>
          <p:cNvSpPr>
            <a:spLocks noGrp="1"/>
          </p:cNvSpPr>
          <p:nvPr>
            <p:ph type="sldNum" sz="quarter" idx="12"/>
          </p:nvPr>
        </p:nvSpPr>
        <p:spPr/>
        <p:txBody>
          <a:bodyPr/>
          <a:lstStyle/>
          <a:p>
            <a:pPr>
              <a:defRPr/>
            </a:pPr>
            <a:fld id="{E78C9E75-97FD-45D9-8ED3-955348887BB1}" type="slidenum">
              <a:rPr lang="zh-TW" altLang="en-US" smtClean="0"/>
              <a:pPr>
                <a:defRPr/>
              </a:pPr>
              <a:t>51</a:t>
            </a:fld>
            <a:endParaRPr lang="zh-TW" altLang="en-US"/>
          </a:p>
        </p:txBody>
      </p:sp>
    </p:spTree>
    <p:extLst>
      <p:ext uri="{BB962C8B-B14F-4D97-AF65-F5344CB8AC3E}">
        <p14:creationId xmlns:p14="http://schemas.microsoft.com/office/powerpoint/2010/main" val="32059376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2940D-C259-8D4C-B1EA-4CEB2ABAF0FD}"/>
              </a:ext>
            </a:extLst>
          </p:cNvPr>
          <p:cNvSpPr>
            <a:spLocks noGrp="1"/>
          </p:cNvSpPr>
          <p:nvPr>
            <p:ph type="title"/>
          </p:nvPr>
        </p:nvSpPr>
        <p:spPr>
          <a:xfrm>
            <a:off x="344032" y="-1"/>
            <a:ext cx="9899018" cy="1104523"/>
          </a:xfrm>
        </p:spPr>
        <p:txBody>
          <a:bodyPr/>
          <a:lstStyle/>
          <a:p>
            <a:r>
              <a:rPr lang="en-US" dirty="0"/>
              <a:t>Product management concerns</a:t>
            </a:r>
          </a:p>
        </p:txBody>
      </p:sp>
      <p:sp>
        <p:nvSpPr>
          <p:cNvPr id="4" name="Slide Number Placeholder 3">
            <a:extLst>
              <a:ext uri="{FF2B5EF4-FFF2-40B4-BE49-F238E27FC236}">
                <a16:creationId xmlns:a16="http://schemas.microsoft.com/office/drawing/2014/main" id="{A348F833-D1B4-084E-A918-4CD2DC9AB2BC}"/>
              </a:ext>
            </a:extLst>
          </p:cNvPr>
          <p:cNvSpPr>
            <a:spLocks noGrp="1"/>
          </p:cNvSpPr>
          <p:nvPr>
            <p:ph type="sldNum" sz="quarter" idx="12"/>
          </p:nvPr>
        </p:nvSpPr>
        <p:spPr/>
        <p:txBody>
          <a:bodyPr/>
          <a:lstStyle/>
          <a:p>
            <a:pPr>
              <a:defRPr/>
            </a:pPr>
            <a:fld id="{E78C9E75-97FD-45D9-8ED3-955348887BB1}" type="slidenum">
              <a:rPr lang="zh-TW" altLang="en-US" smtClean="0"/>
              <a:pPr>
                <a:defRPr/>
              </a:pPr>
              <a:t>52</a:t>
            </a:fld>
            <a:endParaRPr lang="zh-TW" altLang="en-US"/>
          </a:p>
        </p:txBody>
      </p:sp>
      <p:sp>
        <p:nvSpPr>
          <p:cNvPr id="8" name="Oval 7">
            <a:extLst>
              <a:ext uri="{FF2B5EF4-FFF2-40B4-BE49-F238E27FC236}">
                <a16:creationId xmlns:a16="http://schemas.microsoft.com/office/drawing/2014/main" id="{02472AC1-5622-5044-9808-14F0C4975DF3}"/>
              </a:ext>
            </a:extLst>
          </p:cNvPr>
          <p:cNvSpPr/>
          <p:nvPr/>
        </p:nvSpPr>
        <p:spPr>
          <a:xfrm>
            <a:off x="5161916" y="3183044"/>
            <a:ext cx="1961226" cy="1743869"/>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solidFill>
                  <a:schemeClr val="tx1"/>
                </a:solidFill>
                <a:latin typeface="Candara" panose="020E0502030303020204" pitchFamily="34" charset="0"/>
              </a:rPr>
              <a:t>Product manager</a:t>
            </a:r>
          </a:p>
        </p:txBody>
      </p:sp>
      <p:cxnSp>
        <p:nvCxnSpPr>
          <p:cNvPr id="23" name="Straight Arrow Connector 22">
            <a:extLst>
              <a:ext uri="{FF2B5EF4-FFF2-40B4-BE49-F238E27FC236}">
                <a16:creationId xmlns:a16="http://schemas.microsoft.com/office/drawing/2014/main" id="{0FFAC8EA-274E-6845-BC78-923E0F4B1DD8}"/>
              </a:ext>
            </a:extLst>
          </p:cNvPr>
          <p:cNvCxnSpPr>
            <a:cxnSpLocks/>
            <a:stCxn id="8" idx="0"/>
            <a:endCxn id="39" idx="4"/>
          </p:cNvCxnSpPr>
          <p:nvPr/>
        </p:nvCxnSpPr>
        <p:spPr>
          <a:xfrm flipV="1">
            <a:off x="6142529" y="2652589"/>
            <a:ext cx="52978" cy="530454"/>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B560C62-2788-E141-AC3E-A199E695708B}"/>
              </a:ext>
            </a:extLst>
          </p:cNvPr>
          <p:cNvCxnSpPr>
            <a:cxnSpLocks/>
            <a:stCxn id="44" idx="1"/>
            <a:endCxn id="8" idx="5"/>
          </p:cNvCxnSpPr>
          <p:nvPr/>
        </p:nvCxnSpPr>
        <p:spPr>
          <a:xfrm flipH="1" flipV="1">
            <a:off x="6835927" y="4671528"/>
            <a:ext cx="627408" cy="381008"/>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7E40601-CBB1-2E45-9950-1EA9B9D59C06}"/>
              </a:ext>
            </a:extLst>
          </p:cNvPr>
          <p:cNvCxnSpPr>
            <a:cxnSpLocks/>
            <a:stCxn id="8" idx="3"/>
            <a:endCxn id="40" idx="7"/>
          </p:cNvCxnSpPr>
          <p:nvPr/>
        </p:nvCxnSpPr>
        <p:spPr>
          <a:xfrm flipH="1">
            <a:off x="4901869" y="4671528"/>
            <a:ext cx="547262" cy="301872"/>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sp>
        <p:nvSpPr>
          <p:cNvPr id="33" name="Arc 32">
            <a:extLst>
              <a:ext uri="{FF2B5EF4-FFF2-40B4-BE49-F238E27FC236}">
                <a16:creationId xmlns:a16="http://schemas.microsoft.com/office/drawing/2014/main" id="{B90BB890-DAF0-F941-A1D5-9E7FFA8488D1}"/>
              </a:ext>
            </a:extLst>
          </p:cNvPr>
          <p:cNvSpPr/>
          <p:nvPr/>
        </p:nvSpPr>
        <p:spPr>
          <a:xfrm>
            <a:off x="3701318" y="1730396"/>
            <a:ext cx="5022974" cy="4598793"/>
          </a:xfrm>
          <a:prstGeom prst="arc">
            <a:avLst>
              <a:gd name="adj1" fmla="val 9741802"/>
              <a:gd name="adj2" fmla="val 14635118"/>
            </a:avLst>
          </a:prstGeom>
          <a:noFill/>
          <a:ln w="101600">
            <a:solidFill>
              <a:schemeClr val="bg1">
                <a:lumMod val="65000"/>
              </a:schemeClr>
            </a:solidFill>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sp>
        <p:nvSpPr>
          <p:cNvPr id="34" name="Arc 33">
            <a:extLst>
              <a:ext uri="{FF2B5EF4-FFF2-40B4-BE49-F238E27FC236}">
                <a16:creationId xmlns:a16="http://schemas.microsoft.com/office/drawing/2014/main" id="{5CE6C5C4-5FEB-A14D-A26F-29680D3A7CA9}"/>
              </a:ext>
            </a:extLst>
          </p:cNvPr>
          <p:cNvSpPr/>
          <p:nvPr/>
        </p:nvSpPr>
        <p:spPr>
          <a:xfrm>
            <a:off x="3701318" y="1730396"/>
            <a:ext cx="5022974" cy="4598793"/>
          </a:xfrm>
          <a:prstGeom prst="arc">
            <a:avLst>
              <a:gd name="adj1" fmla="val 3775274"/>
              <a:gd name="adj2" fmla="val 7120452"/>
            </a:avLst>
          </a:prstGeom>
          <a:noFill/>
          <a:ln w="101600">
            <a:solidFill>
              <a:schemeClr val="bg1">
                <a:lumMod val="65000"/>
              </a:schemeClr>
            </a:solidFill>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sp>
        <p:nvSpPr>
          <p:cNvPr id="37" name="Arc 36">
            <a:extLst>
              <a:ext uri="{FF2B5EF4-FFF2-40B4-BE49-F238E27FC236}">
                <a16:creationId xmlns:a16="http://schemas.microsoft.com/office/drawing/2014/main" id="{B641726D-2A04-C344-867A-777D0D9C13A5}"/>
              </a:ext>
            </a:extLst>
          </p:cNvPr>
          <p:cNvSpPr/>
          <p:nvPr/>
        </p:nvSpPr>
        <p:spPr>
          <a:xfrm>
            <a:off x="3701318" y="1730396"/>
            <a:ext cx="5022974" cy="4598793"/>
          </a:xfrm>
          <a:prstGeom prst="arc">
            <a:avLst>
              <a:gd name="adj1" fmla="val 17753740"/>
              <a:gd name="adj2" fmla="val 1006704"/>
            </a:avLst>
          </a:prstGeom>
          <a:noFill/>
          <a:ln w="101600">
            <a:solidFill>
              <a:schemeClr val="bg1">
                <a:lumMod val="65000"/>
              </a:schemeClr>
            </a:solidFill>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sp>
        <p:nvSpPr>
          <p:cNvPr id="39" name="Oval 38">
            <a:extLst>
              <a:ext uri="{FF2B5EF4-FFF2-40B4-BE49-F238E27FC236}">
                <a16:creationId xmlns:a16="http://schemas.microsoft.com/office/drawing/2014/main" id="{CF45E486-27D8-CF45-B954-E18AA9D79371}"/>
              </a:ext>
            </a:extLst>
          </p:cNvPr>
          <p:cNvSpPr/>
          <p:nvPr/>
        </p:nvSpPr>
        <p:spPr>
          <a:xfrm>
            <a:off x="5214894" y="908721"/>
            <a:ext cx="1961226" cy="1743869"/>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2600" dirty="0">
                <a:solidFill>
                  <a:schemeClr val="tx1"/>
                </a:solidFill>
                <a:latin typeface="Candara" panose="020E0502030303020204" pitchFamily="34" charset="0"/>
              </a:rPr>
              <a:t>Business </a:t>
            </a:r>
            <a:br>
              <a:rPr lang="en-US" sz="2600" dirty="0">
                <a:solidFill>
                  <a:schemeClr val="tx1"/>
                </a:solidFill>
                <a:latin typeface="Candara" panose="020E0502030303020204" pitchFamily="34" charset="0"/>
              </a:rPr>
            </a:br>
            <a:r>
              <a:rPr lang="en-US" sz="2600" dirty="0">
                <a:solidFill>
                  <a:schemeClr val="tx1"/>
                </a:solidFill>
                <a:latin typeface="Candara" panose="020E0502030303020204" pitchFamily="34" charset="0"/>
              </a:rPr>
              <a:t>needs</a:t>
            </a:r>
          </a:p>
        </p:txBody>
      </p:sp>
      <p:sp>
        <p:nvSpPr>
          <p:cNvPr id="40" name="Oval 39">
            <a:extLst>
              <a:ext uri="{FF2B5EF4-FFF2-40B4-BE49-F238E27FC236}">
                <a16:creationId xmlns:a16="http://schemas.microsoft.com/office/drawing/2014/main" id="{5C4926C6-4649-FC44-BCBF-0BF5FAEC0729}"/>
              </a:ext>
            </a:extLst>
          </p:cNvPr>
          <p:cNvSpPr/>
          <p:nvPr/>
        </p:nvSpPr>
        <p:spPr>
          <a:xfrm>
            <a:off x="3227858" y="4718017"/>
            <a:ext cx="1961226" cy="1743869"/>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sz="2600" dirty="0">
                <a:solidFill>
                  <a:schemeClr val="tx1"/>
                </a:solidFill>
                <a:latin typeface="Candara" panose="020E0502030303020204" pitchFamily="34" charset="0"/>
              </a:rPr>
              <a:t>Technology </a:t>
            </a:r>
            <a:br>
              <a:rPr lang="en-US" sz="2600" dirty="0">
                <a:solidFill>
                  <a:schemeClr val="tx1"/>
                </a:solidFill>
                <a:latin typeface="Candara" panose="020E0502030303020204" pitchFamily="34" charset="0"/>
              </a:rPr>
            </a:br>
            <a:r>
              <a:rPr lang="en-US" sz="2600" dirty="0">
                <a:solidFill>
                  <a:schemeClr val="tx1"/>
                </a:solidFill>
                <a:latin typeface="Candara" panose="020E0502030303020204" pitchFamily="34" charset="0"/>
              </a:rPr>
              <a:t>constraints</a:t>
            </a:r>
          </a:p>
        </p:txBody>
      </p:sp>
      <p:sp>
        <p:nvSpPr>
          <p:cNvPr id="44" name="Oval 43">
            <a:extLst>
              <a:ext uri="{FF2B5EF4-FFF2-40B4-BE49-F238E27FC236}">
                <a16:creationId xmlns:a16="http://schemas.microsoft.com/office/drawing/2014/main" id="{FF10589E-910A-A640-945F-3E5E43895909}"/>
              </a:ext>
            </a:extLst>
          </p:cNvPr>
          <p:cNvSpPr/>
          <p:nvPr/>
        </p:nvSpPr>
        <p:spPr>
          <a:xfrm>
            <a:off x="7176120" y="4797153"/>
            <a:ext cx="1961226" cy="1743869"/>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sz="2600" dirty="0">
                <a:solidFill>
                  <a:schemeClr val="tx1"/>
                </a:solidFill>
                <a:latin typeface="Candara" panose="020E0502030303020204" pitchFamily="34" charset="0"/>
              </a:rPr>
              <a:t>Customer </a:t>
            </a:r>
            <a:br>
              <a:rPr lang="en-US" sz="2600" dirty="0">
                <a:solidFill>
                  <a:schemeClr val="tx1"/>
                </a:solidFill>
                <a:latin typeface="Candara" panose="020E0502030303020204" pitchFamily="34" charset="0"/>
              </a:rPr>
            </a:br>
            <a:r>
              <a:rPr lang="en-US" sz="2600" dirty="0">
                <a:solidFill>
                  <a:schemeClr val="tx1"/>
                </a:solidFill>
                <a:latin typeface="Candara" panose="020E0502030303020204" pitchFamily="34" charset="0"/>
              </a:rPr>
              <a:t>experience</a:t>
            </a:r>
          </a:p>
        </p:txBody>
      </p:sp>
    </p:spTree>
    <p:extLst>
      <p:ext uri="{BB962C8B-B14F-4D97-AF65-F5344CB8AC3E}">
        <p14:creationId xmlns:p14="http://schemas.microsoft.com/office/powerpoint/2010/main" val="17643864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613C-109F-C54B-B731-5B15F0D964C3}"/>
              </a:ext>
            </a:extLst>
          </p:cNvPr>
          <p:cNvSpPr>
            <a:spLocks noGrp="1"/>
          </p:cNvSpPr>
          <p:nvPr>
            <p:ph type="title"/>
          </p:nvPr>
        </p:nvSpPr>
        <p:spPr/>
        <p:txBody>
          <a:bodyPr/>
          <a:lstStyle/>
          <a:p>
            <a:r>
              <a:rPr lang="en-US" dirty="0"/>
              <a:t>Product management concerns</a:t>
            </a:r>
          </a:p>
        </p:txBody>
      </p:sp>
      <p:sp>
        <p:nvSpPr>
          <p:cNvPr id="3" name="Content Placeholder 2">
            <a:extLst>
              <a:ext uri="{FF2B5EF4-FFF2-40B4-BE49-F238E27FC236}">
                <a16:creationId xmlns:a16="http://schemas.microsoft.com/office/drawing/2014/main" id="{6471D126-7CA2-8B4B-9382-FA545C86C1A6}"/>
              </a:ext>
            </a:extLst>
          </p:cNvPr>
          <p:cNvSpPr>
            <a:spLocks noGrp="1"/>
          </p:cNvSpPr>
          <p:nvPr>
            <p:ph idx="1"/>
          </p:nvPr>
        </p:nvSpPr>
        <p:spPr>
          <a:xfrm>
            <a:off x="534153" y="1417638"/>
            <a:ext cx="10855105" cy="5251722"/>
          </a:xfrm>
        </p:spPr>
        <p:txBody>
          <a:bodyPr>
            <a:normAutofit/>
          </a:bodyPr>
          <a:lstStyle/>
          <a:p>
            <a:r>
              <a:rPr lang="en-US" sz="2800" dirty="0">
                <a:solidFill>
                  <a:srgbClr val="FF0000"/>
                </a:solidFill>
              </a:rPr>
              <a:t>Business needs</a:t>
            </a:r>
          </a:p>
          <a:p>
            <a:pPr lvl="1"/>
            <a:r>
              <a:rPr lang="en-US" sz="2400" dirty="0"/>
              <a:t>PMs have to ensure that the software being developed meets the business goals of the software development company.</a:t>
            </a:r>
          </a:p>
          <a:p>
            <a:r>
              <a:rPr lang="en-US" sz="2800" dirty="0">
                <a:solidFill>
                  <a:srgbClr val="FF0000"/>
                </a:solidFill>
              </a:rPr>
              <a:t>Technology constraints</a:t>
            </a:r>
          </a:p>
          <a:p>
            <a:pPr lvl="1"/>
            <a:r>
              <a:rPr lang="en-US" sz="2400" dirty="0"/>
              <a:t>PMs must make developers aware of technology issues that are important to customers.</a:t>
            </a:r>
          </a:p>
          <a:p>
            <a:r>
              <a:rPr lang="en-US" sz="2800" dirty="0">
                <a:solidFill>
                  <a:srgbClr val="FF0000"/>
                </a:solidFill>
              </a:rPr>
              <a:t>Customer experience</a:t>
            </a:r>
          </a:p>
          <a:p>
            <a:pPr lvl="1"/>
            <a:r>
              <a:rPr lang="en-US" sz="2400" dirty="0"/>
              <a:t>PMs should be in regular contact with customers and potential customers to understand what they are looking for in a product, the types of users and their backgrounds and the ways that the product may be used.</a:t>
            </a:r>
          </a:p>
          <a:p>
            <a:endParaRPr lang="en-US" sz="2800" dirty="0"/>
          </a:p>
          <a:p>
            <a:endParaRPr lang="en-US" sz="2800" dirty="0"/>
          </a:p>
        </p:txBody>
      </p:sp>
      <p:sp>
        <p:nvSpPr>
          <p:cNvPr id="4" name="Slide Number Placeholder 3">
            <a:extLst>
              <a:ext uri="{FF2B5EF4-FFF2-40B4-BE49-F238E27FC236}">
                <a16:creationId xmlns:a16="http://schemas.microsoft.com/office/drawing/2014/main" id="{530FF96D-972F-714E-BA40-7FF4C32901DB}"/>
              </a:ext>
            </a:extLst>
          </p:cNvPr>
          <p:cNvSpPr>
            <a:spLocks noGrp="1"/>
          </p:cNvSpPr>
          <p:nvPr>
            <p:ph type="sldNum" sz="quarter" idx="12"/>
          </p:nvPr>
        </p:nvSpPr>
        <p:spPr/>
        <p:txBody>
          <a:bodyPr/>
          <a:lstStyle/>
          <a:p>
            <a:pPr>
              <a:defRPr/>
            </a:pPr>
            <a:fld id="{E78C9E75-97FD-45D9-8ED3-955348887BB1}" type="slidenum">
              <a:rPr lang="zh-TW" altLang="en-US" smtClean="0"/>
              <a:pPr>
                <a:defRPr/>
              </a:pPr>
              <a:t>53</a:t>
            </a:fld>
            <a:endParaRPr lang="zh-TW" altLang="en-US"/>
          </a:p>
        </p:txBody>
      </p:sp>
    </p:spTree>
    <p:extLst>
      <p:ext uri="{BB962C8B-B14F-4D97-AF65-F5344CB8AC3E}">
        <p14:creationId xmlns:p14="http://schemas.microsoft.com/office/powerpoint/2010/main" val="32021826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348F833-D1B4-084E-A918-4CD2DC9AB2BC}"/>
              </a:ext>
            </a:extLst>
          </p:cNvPr>
          <p:cNvSpPr>
            <a:spLocks noGrp="1"/>
          </p:cNvSpPr>
          <p:nvPr>
            <p:ph type="sldNum" sz="quarter" idx="12"/>
          </p:nvPr>
        </p:nvSpPr>
        <p:spPr/>
        <p:txBody>
          <a:bodyPr/>
          <a:lstStyle/>
          <a:p>
            <a:pPr>
              <a:defRPr/>
            </a:pPr>
            <a:fld id="{E78C9E75-97FD-45D9-8ED3-955348887BB1}" type="slidenum">
              <a:rPr lang="zh-TW" altLang="en-US" smtClean="0"/>
              <a:pPr>
                <a:defRPr/>
              </a:pPr>
              <a:t>54</a:t>
            </a:fld>
            <a:endParaRPr lang="zh-TW" altLang="en-US"/>
          </a:p>
        </p:txBody>
      </p:sp>
      <p:sp>
        <p:nvSpPr>
          <p:cNvPr id="8" name="Oval 7">
            <a:extLst>
              <a:ext uri="{FF2B5EF4-FFF2-40B4-BE49-F238E27FC236}">
                <a16:creationId xmlns:a16="http://schemas.microsoft.com/office/drawing/2014/main" id="{02472AC1-5622-5044-9808-14F0C4975DF3}"/>
              </a:ext>
            </a:extLst>
          </p:cNvPr>
          <p:cNvSpPr/>
          <p:nvPr/>
        </p:nvSpPr>
        <p:spPr>
          <a:xfrm>
            <a:off x="5161916" y="2968613"/>
            <a:ext cx="1961226" cy="1743869"/>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solidFill>
                  <a:schemeClr val="tx1"/>
                </a:solidFill>
                <a:latin typeface="Candara" panose="020E0502030303020204" pitchFamily="34" charset="0"/>
              </a:rPr>
              <a:t>Product manager</a:t>
            </a:r>
          </a:p>
        </p:txBody>
      </p:sp>
      <p:cxnSp>
        <p:nvCxnSpPr>
          <p:cNvPr id="23" name="Straight Arrow Connector 22">
            <a:extLst>
              <a:ext uri="{FF2B5EF4-FFF2-40B4-BE49-F238E27FC236}">
                <a16:creationId xmlns:a16="http://schemas.microsoft.com/office/drawing/2014/main" id="{0FFAC8EA-274E-6845-BC78-923E0F4B1DD8}"/>
              </a:ext>
            </a:extLst>
          </p:cNvPr>
          <p:cNvCxnSpPr>
            <a:cxnSpLocks/>
          </p:cNvCxnSpPr>
          <p:nvPr/>
        </p:nvCxnSpPr>
        <p:spPr>
          <a:xfrm flipH="1" flipV="1">
            <a:off x="6136574" y="2408160"/>
            <a:ext cx="11913" cy="560452"/>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sp>
        <p:nvSpPr>
          <p:cNvPr id="25" name="Rounded Rectangle 24">
            <a:extLst>
              <a:ext uri="{FF2B5EF4-FFF2-40B4-BE49-F238E27FC236}">
                <a16:creationId xmlns:a16="http://schemas.microsoft.com/office/drawing/2014/main" id="{FA3CAFD3-1096-4A49-B367-BF0108CA1BAC}"/>
              </a:ext>
            </a:extLst>
          </p:cNvPr>
          <p:cNvSpPr>
            <a:spLocks noChangeArrowheads="1"/>
          </p:cNvSpPr>
          <p:nvPr/>
        </p:nvSpPr>
        <p:spPr bwMode="auto">
          <a:xfrm>
            <a:off x="2495601" y="2438158"/>
            <a:ext cx="1962729" cy="1017670"/>
          </a:xfrm>
          <a:prstGeom prst="roundRect">
            <a:avLst>
              <a:gd name="adj" fmla="val 7883"/>
            </a:avLst>
          </a:prstGeom>
          <a:solidFill>
            <a:schemeClr val="accent2">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latin typeface="Candara" panose="020E0502030303020204" pitchFamily="34" charset="0"/>
              </a:rPr>
              <a:t>Product </a:t>
            </a:r>
            <a:br>
              <a:rPr lang="en-US" sz="2200" dirty="0">
                <a:latin typeface="Candara" panose="020E0502030303020204" pitchFamily="34" charset="0"/>
              </a:rPr>
            </a:br>
            <a:r>
              <a:rPr lang="en-US" sz="2200" dirty="0">
                <a:latin typeface="Candara" panose="020E0502030303020204" pitchFamily="34" charset="0"/>
              </a:rPr>
              <a:t>backlog management</a:t>
            </a:r>
          </a:p>
        </p:txBody>
      </p:sp>
      <p:sp>
        <p:nvSpPr>
          <p:cNvPr id="26" name="Rounded Rectangle 25">
            <a:extLst>
              <a:ext uri="{FF2B5EF4-FFF2-40B4-BE49-F238E27FC236}">
                <a16:creationId xmlns:a16="http://schemas.microsoft.com/office/drawing/2014/main" id="{FA5EA15E-1EE4-BB4F-B800-8A06560A3046}"/>
              </a:ext>
            </a:extLst>
          </p:cNvPr>
          <p:cNvSpPr>
            <a:spLocks noChangeArrowheads="1"/>
          </p:cNvSpPr>
          <p:nvPr/>
        </p:nvSpPr>
        <p:spPr bwMode="auto">
          <a:xfrm>
            <a:off x="5161166" y="1390490"/>
            <a:ext cx="1962729" cy="1017670"/>
          </a:xfrm>
          <a:prstGeom prst="roundRect">
            <a:avLst>
              <a:gd name="adj" fmla="val 7883"/>
            </a:avLst>
          </a:prstGeom>
          <a:solidFill>
            <a:schemeClr val="accent2">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latin typeface="Candara" panose="020E0502030303020204" pitchFamily="34" charset="0"/>
              </a:rPr>
              <a:t>Product </a:t>
            </a:r>
            <a:br>
              <a:rPr lang="en-US" sz="2200" dirty="0">
                <a:latin typeface="Candara" panose="020E0502030303020204" pitchFamily="34" charset="0"/>
              </a:rPr>
            </a:br>
            <a:r>
              <a:rPr lang="en-US" sz="2200" dirty="0">
                <a:latin typeface="Candara" panose="020E0502030303020204" pitchFamily="34" charset="0"/>
              </a:rPr>
              <a:t>vision management</a:t>
            </a:r>
          </a:p>
        </p:txBody>
      </p:sp>
      <p:sp>
        <p:nvSpPr>
          <p:cNvPr id="27" name="Rounded Rectangle 26">
            <a:extLst>
              <a:ext uri="{FF2B5EF4-FFF2-40B4-BE49-F238E27FC236}">
                <a16:creationId xmlns:a16="http://schemas.microsoft.com/office/drawing/2014/main" id="{B532AB51-04A7-3D45-A465-5343822D1580}"/>
              </a:ext>
            </a:extLst>
          </p:cNvPr>
          <p:cNvSpPr>
            <a:spLocks noChangeArrowheads="1"/>
          </p:cNvSpPr>
          <p:nvPr/>
        </p:nvSpPr>
        <p:spPr bwMode="auto">
          <a:xfrm>
            <a:off x="2527643" y="4238358"/>
            <a:ext cx="1962729" cy="1017670"/>
          </a:xfrm>
          <a:prstGeom prst="roundRect">
            <a:avLst>
              <a:gd name="adj" fmla="val 7883"/>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latin typeface="Candara" panose="020E0502030303020204" pitchFamily="34" charset="0"/>
              </a:rPr>
              <a:t>Acceptance </a:t>
            </a:r>
            <a:br>
              <a:rPr lang="en-US" sz="2200" dirty="0">
                <a:latin typeface="Candara" panose="020E0502030303020204" pitchFamily="34" charset="0"/>
              </a:rPr>
            </a:br>
            <a:r>
              <a:rPr lang="en-US" sz="2200" dirty="0">
                <a:latin typeface="Candara" panose="020E0502030303020204" pitchFamily="34" charset="0"/>
              </a:rPr>
              <a:t>testing</a:t>
            </a:r>
          </a:p>
        </p:txBody>
      </p:sp>
      <p:sp>
        <p:nvSpPr>
          <p:cNvPr id="29" name="Rounded Rectangle 28">
            <a:extLst>
              <a:ext uri="{FF2B5EF4-FFF2-40B4-BE49-F238E27FC236}">
                <a16:creationId xmlns:a16="http://schemas.microsoft.com/office/drawing/2014/main" id="{0F2110A9-5DD6-8C4E-8E1F-E46C8E26634B}"/>
              </a:ext>
            </a:extLst>
          </p:cNvPr>
          <p:cNvSpPr>
            <a:spLocks noChangeArrowheads="1"/>
          </p:cNvSpPr>
          <p:nvPr/>
        </p:nvSpPr>
        <p:spPr bwMode="auto">
          <a:xfrm>
            <a:off x="5238828" y="5241968"/>
            <a:ext cx="1807402" cy="1157183"/>
          </a:xfrm>
          <a:prstGeom prst="roundRect">
            <a:avLst>
              <a:gd name="adj" fmla="val 7883"/>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latin typeface="Candara" panose="020E0502030303020204" pitchFamily="34" charset="0"/>
              </a:rPr>
              <a:t>User </a:t>
            </a:r>
            <a:br>
              <a:rPr lang="en-US" sz="2200" dirty="0">
                <a:latin typeface="Candara" panose="020E0502030303020204" pitchFamily="34" charset="0"/>
              </a:rPr>
            </a:br>
            <a:r>
              <a:rPr lang="en-US" sz="2200" dirty="0">
                <a:latin typeface="Candara" panose="020E0502030303020204" pitchFamily="34" charset="0"/>
              </a:rPr>
              <a:t>interface </a:t>
            </a:r>
            <a:br>
              <a:rPr lang="en-US" sz="2200" dirty="0">
                <a:latin typeface="Candara" panose="020E0502030303020204" pitchFamily="34" charset="0"/>
              </a:rPr>
            </a:br>
            <a:r>
              <a:rPr lang="en-US" sz="2200" dirty="0">
                <a:latin typeface="Candara" panose="020E0502030303020204" pitchFamily="34" charset="0"/>
              </a:rPr>
              <a:t>design</a:t>
            </a:r>
          </a:p>
        </p:txBody>
      </p:sp>
      <p:sp>
        <p:nvSpPr>
          <p:cNvPr id="30" name="Rounded Rectangle 29">
            <a:extLst>
              <a:ext uri="{FF2B5EF4-FFF2-40B4-BE49-F238E27FC236}">
                <a16:creationId xmlns:a16="http://schemas.microsoft.com/office/drawing/2014/main" id="{09647544-1085-F444-BF6C-2A7BCD12B563}"/>
              </a:ext>
            </a:extLst>
          </p:cNvPr>
          <p:cNvSpPr>
            <a:spLocks noChangeArrowheads="1"/>
          </p:cNvSpPr>
          <p:nvPr/>
        </p:nvSpPr>
        <p:spPr bwMode="auto">
          <a:xfrm>
            <a:off x="7733672" y="4238358"/>
            <a:ext cx="1962729" cy="1017670"/>
          </a:xfrm>
          <a:prstGeom prst="roundRect">
            <a:avLst>
              <a:gd name="adj" fmla="val 7883"/>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latin typeface="Candara" panose="020E0502030303020204" pitchFamily="34" charset="0"/>
              </a:rPr>
              <a:t>Customer </a:t>
            </a:r>
            <a:br>
              <a:rPr lang="en-US" sz="2200" dirty="0">
                <a:latin typeface="Candara" panose="020E0502030303020204" pitchFamily="34" charset="0"/>
              </a:rPr>
            </a:br>
            <a:r>
              <a:rPr lang="en-US" sz="2200" dirty="0">
                <a:latin typeface="Candara" panose="020E0502030303020204" pitchFamily="34" charset="0"/>
              </a:rPr>
              <a:t>testing</a:t>
            </a:r>
          </a:p>
        </p:txBody>
      </p:sp>
      <p:sp>
        <p:nvSpPr>
          <p:cNvPr id="31" name="Rounded Rectangle 30">
            <a:extLst>
              <a:ext uri="{FF2B5EF4-FFF2-40B4-BE49-F238E27FC236}">
                <a16:creationId xmlns:a16="http://schemas.microsoft.com/office/drawing/2014/main" id="{19A1516E-1840-F34F-821B-D6419C620882}"/>
              </a:ext>
            </a:extLst>
          </p:cNvPr>
          <p:cNvSpPr>
            <a:spLocks noChangeArrowheads="1"/>
          </p:cNvSpPr>
          <p:nvPr/>
        </p:nvSpPr>
        <p:spPr bwMode="auto">
          <a:xfrm>
            <a:off x="7733672" y="2438158"/>
            <a:ext cx="1962729" cy="1017670"/>
          </a:xfrm>
          <a:prstGeom prst="roundRect">
            <a:avLst>
              <a:gd name="adj" fmla="val 7883"/>
            </a:avLst>
          </a:prstGeom>
          <a:solidFill>
            <a:schemeClr val="accent2">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latin typeface="Candara" panose="020E0502030303020204" pitchFamily="34" charset="0"/>
              </a:rPr>
              <a:t>User stories </a:t>
            </a:r>
            <a:br>
              <a:rPr lang="en-US" sz="2200" dirty="0">
                <a:latin typeface="Candara" panose="020E0502030303020204" pitchFamily="34" charset="0"/>
              </a:rPr>
            </a:br>
            <a:r>
              <a:rPr lang="en-US" sz="2200" dirty="0">
                <a:latin typeface="Candara" panose="020E0502030303020204" pitchFamily="34" charset="0"/>
              </a:rPr>
              <a:t> and </a:t>
            </a:r>
            <a:br>
              <a:rPr lang="en-US" sz="2200" dirty="0">
                <a:latin typeface="Candara" panose="020E0502030303020204" pitchFamily="34" charset="0"/>
              </a:rPr>
            </a:br>
            <a:r>
              <a:rPr lang="en-US" sz="2200" dirty="0">
                <a:latin typeface="Candara" panose="020E0502030303020204" pitchFamily="34" charset="0"/>
              </a:rPr>
              <a:t>scenarios</a:t>
            </a:r>
          </a:p>
        </p:txBody>
      </p:sp>
      <p:cxnSp>
        <p:nvCxnSpPr>
          <p:cNvPr id="35" name="Straight Arrow Connector 34">
            <a:extLst>
              <a:ext uri="{FF2B5EF4-FFF2-40B4-BE49-F238E27FC236}">
                <a16:creationId xmlns:a16="http://schemas.microsoft.com/office/drawing/2014/main" id="{5B560C62-2788-E141-AC3E-A199E695708B}"/>
              </a:ext>
            </a:extLst>
          </p:cNvPr>
          <p:cNvCxnSpPr>
            <a:cxnSpLocks/>
          </p:cNvCxnSpPr>
          <p:nvPr/>
        </p:nvCxnSpPr>
        <p:spPr>
          <a:xfrm flipH="1" flipV="1">
            <a:off x="6124661" y="4696998"/>
            <a:ext cx="11913" cy="560452"/>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DED2CB2-17ED-8145-B6D5-479F97D69BA3}"/>
              </a:ext>
            </a:extLst>
          </p:cNvPr>
          <p:cNvCxnSpPr>
            <a:cxnSpLocks/>
            <a:stCxn id="8" idx="1"/>
            <a:endCxn id="25" idx="3"/>
          </p:cNvCxnSpPr>
          <p:nvPr/>
        </p:nvCxnSpPr>
        <p:spPr>
          <a:xfrm flipH="1" flipV="1">
            <a:off x="4458329" y="2946994"/>
            <a:ext cx="990802" cy="277003"/>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7E40601-CBB1-2E45-9950-1EA9B9D59C06}"/>
              </a:ext>
            </a:extLst>
          </p:cNvPr>
          <p:cNvCxnSpPr>
            <a:cxnSpLocks/>
            <a:stCxn id="8" idx="3"/>
            <a:endCxn id="27" idx="3"/>
          </p:cNvCxnSpPr>
          <p:nvPr/>
        </p:nvCxnSpPr>
        <p:spPr>
          <a:xfrm flipH="1">
            <a:off x="4490371" y="4457097"/>
            <a:ext cx="958760" cy="290096"/>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EAF0EF7-6B7B-9142-88BA-E3366C4FA14E}"/>
              </a:ext>
            </a:extLst>
          </p:cNvPr>
          <p:cNvCxnSpPr>
            <a:cxnSpLocks/>
            <a:stCxn id="8" idx="5"/>
            <a:endCxn id="30" idx="1"/>
          </p:cNvCxnSpPr>
          <p:nvPr/>
        </p:nvCxnSpPr>
        <p:spPr>
          <a:xfrm>
            <a:off x="6835927" y="4457097"/>
            <a:ext cx="897744" cy="290096"/>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A5ADFAA-8A60-354E-92F0-4E186229AA9C}"/>
              </a:ext>
            </a:extLst>
          </p:cNvPr>
          <p:cNvCxnSpPr>
            <a:cxnSpLocks/>
            <a:stCxn id="8" idx="7"/>
            <a:endCxn id="31" idx="1"/>
          </p:cNvCxnSpPr>
          <p:nvPr/>
        </p:nvCxnSpPr>
        <p:spPr>
          <a:xfrm flipV="1">
            <a:off x="6835927" y="2946994"/>
            <a:ext cx="897744" cy="277003"/>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D582F044-94B1-9C4C-B481-31279A6EE54A}"/>
              </a:ext>
            </a:extLst>
          </p:cNvPr>
          <p:cNvSpPr>
            <a:spLocks noGrp="1"/>
          </p:cNvSpPr>
          <p:nvPr>
            <p:ph type="title"/>
          </p:nvPr>
        </p:nvSpPr>
        <p:spPr>
          <a:xfrm>
            <a:off x="344032" y="116632"/>
            <a:ext cx="10393378" cy="1143000"/>
          </a:xfrm>
        </p:spPr>
        <p:txBody>
          <a:bodyPr>
            <a:normAutofit fontScale="90000"/>
          </a:bodyPr>
          <a:lstStyle/>
          <a:p>
            <a:r>
              <a:rPr lang="en-US" dirty="0"/>
              <a:t>Technical interactions </a:t>
            </a:r>
            <a:r>
              <a:rPr lang="en-US" dirty="0" smtClean="0"/>
              <a:t>of product </a:t>
            </a:r>
            <a:r>
              <a:rPr lang="en-US" dirty="0"/>
              <a:t>managers</a:t>
            </a:r>
          </a:p>
        </p:txBody>
      </p:sp>
    </p:spTree>
    <p:extLst>
      <p:ext uri="{BB962C8B-B14F-4D97-AF65-F5344CB8AC3E}">
        <p14:creationId xmlns:p14="http://schemas.microsoft.com/office/powerpoint/2010/main" val="2840080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2F044-94B1-9C4C-B481-31279A6EE54A}"/>
              </a:ext>
            </a:extLst>
          </p:cNvPr>
          <p:cNvSpPr>
            <a:spLocks noGrp="1"/>
          </p:cNvSpPr>
          <p:nvPr>
            <p:ph type="title"/>
          </p:nvPr>
        </p:nvSpPr>
        <p:spPr>
          <a:xfrm>
            <a:off x="344032" y="116632"/>
            <a:ext cx="10393378" cy="1143000"/>
          </a:xfrm>
        </p:spPr>
        <p:txBody>
          <a:bodyPr>
            <a:normAutofit fontScale="90000"/>
          </a:bodyPr>
          <a:lstStyle/>
          <a:p>
            <a:r>
              <a:rPr lang="en-US" dirty="0"/>
              <a:t>Technical interactions </a:t>
            </a:r>
            <a:r>
              <a:rPr lang="en-US" dirty="0" smtClean="0"/>
              <a:t>of product </a:t>
            </a:r>
            <a:r>
              <a:rPr lang="en-US" dirty="0"/>
              <a:t>managers</a:t>
            </a:r>
          </a:p>
        </p:txBody>
      </p:sp>
      <p:sp>
        <p:nvSpPr>
          <p:cNvPr id="3" name="Content Placeholder 2">
            <a:extLst>
              <a:ext uri="{FF2B5EF4-FFF2-40B4-BE49-F238E27FC236}">
                <a16:creationId xmlns:a16="http://schemas.microsoft.com/office/drawing/2014/main" id="{99156693-21E7-5347-BFEB-AA433A202D87}"/>
              </a:ext>
            </a:extLst>
          </p:cNvPr>
          <p:cNvSpPr>
            <a:spLocks noGrp="1"/>
          </p:cNvSpPr>
          <p:nvPr>
            <p:ph idx="1"/>
          </p:nvPr>
        </p:nvSpPr>
        <p:spPr>
          <a:xfrm>
            <a:off x="525101" y="1457608"/>
            <a:ext cx="10919187" cy="4923720"/>
          </a:xfrm>
        </p:spPr>
        <p:txBody>
          <a:bodyPr>
            <a:normAutofit/>
          </a:bodyPr>
          <a:lstStyle/>
          <a:p>
            <a:r>
              <a:rPr lang="en-US" dirty="0">
                <a:solidFill>
                  <a:srgbClr val="FF0000"/>
                </a:solidFill>
              </a:rPr>
              <a:t>Product vision management</a:t>
            </a:r>
          </a:p>
          <a:p>
            <a:pPr lvl="1"/>
            <a:r>
              <a:rPr lang="en-US" sz="3200" dirty="0"/>
              <a:t>The product manager may be responsible for helping with the development of the product vision. </a:t>
            </a:r>
          </a:p>
          <a:p>
            <a:pPr lvl="1"/>
            <a:r>
              <a:rPr lang="en-US" sz="3200" dirty="0"/>
              <a:t>The should always be responsible for managing the vision, which involves assessing and evaluating proposed changes against the product vision. </a:t>
            </a:r>
          </a:p>
          <a:p>
            <a:pPr lvl="1"/>
            <a:r>
              <a:rPr lang="en-US" sz="3200" dirty="0"/>
              <a:t>They should ensure that there is no ‘vision drift’</a:t>
            </a:r>
          </a:p>
          <a:p>
            <a:endParaRPr lang="en-US" dirty="0"/>
          </a:p>
          <a:p>
            <a:endParaRPr lang="en-US" dirty="0"/>
          </a:p>
        </p:txBody>
      </p:sp>
      <p:sp>
        <p:nvSpPr>
          <p:cNvPr id="4" name="Slide Number Placeholder 3">
            <a:extLst>
              <a:ext uri="{FF2B5EF4-FFF2-40B4-BE49-F238E27FC236}">
                <a16:creationId xmlns:a16="http://schemas.microsoft.com/office/drawing/2014/main" id="{38A676ED-43D0-D745-9944-DC4068DD7CC5}"/>
              </a:ext>
            </a:extLst>
          </p:cNvPr>
          <p:cNvSpPr>
            <a:spLocks noGrp="1"/>
          </p:cNvSpPr>
          <p:nvPr>
            <p:ph type="sldNum" sz="quarter" idx="12"/>
          </p:nvPr>
        </p:nvSpPr>
        <p:spPr/>
        <p:txBody>
          <a:bodyPr/>
          <a:lstStyle/>
          <a:p>
            <a:pPr>
              <a:defRPr/>
            </a:pPr>
            <a:fld id="{E78C9E75-97FD-45D9-8ED3-955348887BB1}" type="slidenum">
              <a:rPr lang="zh-TW" altLang="en-US" smtClean="0"/>
              <a:pPr>
                <a:defRPr/>
              </a:pPr>
              <a:t>55</a:t>
            </a:fld>
            <a:endParaRPr lang="zh-TW" altLang="en-US"/>
          </a:p>
        </p:txBody>
      </p:sp>
      <p:sp>
        <p:nvSpPr>
          <p:cNvPr id="5" name="Footer Placeholder 4">
            <a:extLst>
              <a:ext uri="{FF2B5EF4-FFF2-40B4-BE49-F238E27FC236}">
                <a16:creationId xmlns:a16="http://schemas.microsoft.com/office/drawing/2014/main" id="{8B4845B5-19BE-1A41-AF2C-49508F902351}"/>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Tree>
    <p:extLst>
      <p:ext uri="{BB962C8B-B14F-4D97-AF65-F5344CB8AC3E}">
        <p14:creationId xmlns:p14="http://schemas.microsoft.com/office/powerpoint/2010/main" val="14431277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156693-21E7-5347-BFEB-AA433A202D87}"/>
              </a:ext>
            </a:extLst>
          </p:cNvPr>
          <p:cNvSpPr>
            <a:spLocks noGrp="1"/>
          </p:cNvSpPr>
          <p:nvPr>
            <p:ph idx="1"/>
          </p:nvPr>
        </p:nvSpPr>
        <p:spPr>
          <a:xfrm>
            <a:off x="488887" y="1421394"/>
            <a:ext cx="10841101" cy="4959934"/>
          </a:xfrm>
        </p:spPr>
        <p:txBody>
          <a:bodyPr>
            <a:normAutofit/>
          </a:bodyPr>
          <a:lstStyle/>
          <a:p>
            <a:r>
              <a:rPr lang="en-US" dirty="0">
                <a:solidFill>
                  <a:srgbClr val="FF0000"/>
                </a:solidFill>
              </a:rPr>
              <a:t>Product roadmap </a:t>
            </a:r>
            <a:r>
              <a:rPr lang="en-US" dirty="0"/>
              <a:t>development</a:t>
            </a:r>
          </a:p>
          <a:p>
            <a:pPr lvl="1"/>
            <a:r>
              <a:rPr lang="en-US" sz="3200" dirty="0"/>
              <a:t>A product roadmap is a plan for the development, release and marketing of the software. </a:t>
            </a:r>
          </a:p>
          <a:p>
            <a:pPr lvl="1"/>
            <a:r>
              <a:rPr lang="en-US" sz="3200" dirty="0"/>
              <a:t>The PM should lead roadmap development and should be the ultimate authority in deciding if changes to the roadmap should be made.</a:t>
            </a:r>
          </a:p>
          <a:p>
            <a:endParaRPr lang="en-US" dirty="0"/>
          </a:p>
        </p:txBody>
      </p:sp>
      <p:sp>
        <p:nvSpPr>
          <p:cNvPr id="4" name="Slide Number Placeholder 3">
            <a:extLst>
              <a:ext uri="{FF2B5EF4-FFF2-40B4-BE49-F238E27FC236}">
                <a16:creationId xmlns:a16="http://schemas.microsoft.com/office/drawing/2014/main" id="{38A676ED-43D0-D745-9944-DC4068DD7CC5}"/>
              </a:ext>
            </a:extLst>
          </p:cNvPr>
          <p:cNvSpPr>
            <a:spLocks noGrp="1"/>
          </p:cNvSpPr>
          <p:nvPr>
            <p:ph type="sldNum" sz="quarter" idx="12"/>
          </p:nvPr>
        </p:nvSpPr>
        <p:spPr/>
        <p:txBody>
          <a:bodyPr/>
          <a:lstStyle/>
          <a:p>
            <a:pPr>
              <a:defRPr/>
            </a:pPr>
            <a:fld id="{E78C9E75-97FD-45D9-8ED3-955348887BB1}" type="slidenum">
              <a:rPr lang="zh-TW" altLang="en-US" smtClean="0"/>
              <a:pPr>
                <a:defRPr/>
              </a:pPr>
              <a:t>56</a:t>
            </a:fld>
            <a:endParaRPr lang="zh-TW" altLang="en-US"/>
          </a:p>
        </p:txBody>
      </p:sp>
      <p:sp>
        <p:nvSpPr>
          <p:cNvPr id="5" name="Footer Placeholder 4">
            <a:extLst>
              <a:ext uri="{FF2B5EF4-FFF2-40B4-BE49-F238E27FC236}">
                <a16:creationId xmlns:a16="http://schemas.microsoft.com/office/drawing/2014/main" id="{8B4845B5-19BE-1A41-AF2C-49508F902351}"/>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
        <p:nvSpPr>
          <p:cNvPr id="7" name="Title 1">
            <a:extLst>
              <a:ext uri="{FF2B5EF4-FFF2-40B4-BE49-F238E27FC236}">
                <a16:creationId xmlns:a16="http://schemas.microsoft.com/office/drawing/2014/main" id="{D582F044-94B1-9C4C-B481-31279A6EE54A}"/>
              </a:ext>
            </a:extLst>
          </p:cNvPr>
          <p:cNvSpPr>
            <a:spLocks noGrp="1"/>
          </p:cNvSpPr>
          <p:nvPr>
            <p:ph type="title"/>
          </p:nvPr>
        </p:nvSpPr>
        <p:spPr>
          <a:xfrm>
            <a:off x="344032" y="116632"/>
            <a:ext cx="10393378" cy="1143000"/>
          </a:xfrm>
        </p:spPr>
        <p:txBody>
          <a:bodyPr>
            <a:normAutofit fontScale="90000"/>
          </a:bodyPr>
          <a:lstStyle/>
          <a:p>
            <a:r>
              <a:rPr lang="en-US" dirty="0"/>
              <a:t>Technical interactions </a:t>
            </a:r>
            <a:r>
              <a:rPr lang="en-US" dirty="0" smtClean="0"/>
              <a:t>of product </a:t>
            </a:r>
            <a:r>
              <a:rPr lang="en-US" dirty="0"/>
              <a:t>managers</a:t>
            </a:r>
          </a:p>
        </p:txBody>
      </p:sp>
    </p:spTree>
    <p:extLst>
      <p:ext uri="{BB962C8B-B14F-4D97-AF65-F5344CB8AC3E}">
        <p14:creationId xmlns:p14="http://schemas.microsoft.com/office/powerpoint/2010/main" val="18251555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156693-21E7-5347-BFEB-AA433A202D87}"/>
              </a:ext>
            </a:extLst>
          </p:cNvPr>
          <p:cNvSpPr>
            <a:spLocks noGrp="1"/>
          </p:cNvSpPr>
          <p:nvPr>
            <p:ph idx="1"/>
          </p:nvPr>
        </p:nvSpPr>
        <p:spPr>
          <a:xfrm>
            <a:off x="461727" y="1457608"/>
            <a:ext cx="10825398" cy="4923720"/>
          </a:xfrm>
        </p:spPr>
        <p:txBody>
          <a:bodyPr/>
          <a:lstStyle/>
          <a:p>
            <a:r>
              <a:rPr lang="en-US" dirty="0">
                <a:solidFill>
                  <a:srgbClr val="FF0000"/>
                </a:solidFill>
              </a:rPr>
              <a:t>User story and scenario </a:t>
            </a:r>
            <a:r>
              <a:rPr lang="en-US" dirty="0"/>
              <a:t>development</a:t>
            </a:r>
          </a:p>
          <a:p>
            <a:pPr lvl="1"/>
            <a:r>
              <a:rPr lang="en-US" dirty="0"/>
              <a:t>User stories and scenarios are used to refine a product vision and identify product features.</a:t>
            </a:r>
          </a:p>
          <a:p>
            <a:pPr lvl="1"/>
            <a:r>
              <a:rPr lang="en-US" dirty="0"/>
              <a:t>Based on his or her knowledge of customers, the PM should lead the development of stories and scenarios.</a:t>
            </a:r>
          </a:p>
          <a:p>
            <a:endParaRPr lang="en-US" dirty="0"/>
          </a:p>
          <a:p>
            <a:endParaRPr lang="en-US" dirty="0"/>
          </a:p>
        </p:txBody>
      </p:sp>
      <p:sp>
        <p:nvSpPr>
          <p:cNvPr id="4" name="Slide Number Placeholder 3">
            <a:extLst>
              <a:ext uri="{FF2B5EF4-FFF2-40B4-BE49-F238E27FC236}">
                <a16:creationId xmlns:a16="http://schemas.microsoft.com/office/drawing/2014/main" id="{38A676ED-43D0-D745-9944-DC4068DD7CC5}"/>
              </a:ext>
            </a:extLst>
          </p:cNvPr>
          <p:cNvSpPr>
            <a:spLocks noGrp="1"/>
          </p:cNvSpPr>
          <p:nvPr>
            <p:ph type="sldNum" sz="quarter" idx="12"/>
          </p:nvPr>
        </p:nvSpPr>
        <p:spPr/>
        <p:txBody>
          <a:bodyPr/>
          <a:lstStyle/>
          <a:p>
            <a:pPr>
              <a:defRPr/>
            </a:pPr>
            <a:fld id="{E78C9E75-97FD-45D9-8ED3-955348887BB1}" type="slidenum">
              <a:rPr lang="zh-TW" altLang="en-US" smtClean="0"/>
              <a:pPr>
                <a:defRPr/>
              </a:pPr>
              <a:t>57</a:t>
            </a:fld>
            <a:endParaRPr lang="zh-TW" altLang="en-US"/>
          </a:p>
        </p:txBody>
      </p:sp>
      <p:sp>
        <p:nvSpPr>
          <p:cNvPr id="5" name="Footer Placeholder 4">
            <a:extLst>
              <a:ext uri="{FF2B5EF4-FFF2-40B4-BE49-F238E27FC236}">
                <a16:creationId xmlns:a16="http://schemas.microsoft.com/office/drawing/2014/main" id="{8B4845B5-19BE-1A41-AF2C-49508F902351}"/>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
        <p:nvSpPr>
          <p:cNvPr id="7" name="Title 1">
            <a:extLst>
              <a:ext uri="{FF2B5EF4-FFF2-40B4-BE49-F238E27FC236}">
                <a16:creationId xmlns:a16="http://schemas.microsoft.com/office/drawing/2014/main" id="{D582F044-94B1-9C4C-B481-31279A6EE54A}"/>
              </a:ext>
            </a:extLst>
          </p:cNvPr>
          <p:cNvSpPr>
            <a:spLocks noGrp="1"/>
          </p:cNvSpPr>
          <p:nvPr>
            <p:ph type="title"/>
          </p:nvPr>
        </p:nvSpPr>
        <p:spPr>
          <a:xfrm>
            <a:off x="344032" y="116632"/>
            <a:ext cx="10393378" cy="1143000"/>
          </a:xfrm>
        </p:spPr>
        <p:txBody>
          <a:bodyPr>
            <a:normAutofit fontScale="90000"/>
          </a:bodyPr>
          <a:lstStyle/>
          <a:p>
            <a:r>
              <a:rPr lang="en-US" dirty="0"/>
              <a:t>Technical interactions </a:t>
            </a:r>
            <a:r>
              <a:rPr lang="en-US" dirty="0" smtClean="0"/>
              <a:t>of product </a:t>
            </a:r>
            <a:r>
              <a:rPr lang="en-US" dirty="0"/>
              <a:t>managers</a:t>
            </a:r>
          </a:p>
        </p:txBody>
      </p:sp>
    </p:spTree>
    <p:extLst>
      <p:ext uri="{BB962C8B-B14F-4D97-AF65-F5344CB8AC3E}">
        <p14:creationId xmlns:p14="http://schemas.microsoft.com/office/powerpoint/2010/main" val="32195760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156693-21E7-5347-BFEB-AA433A202D87}"/>
              </a:ext>
            </a:extLst>
          </p:cNvPr>
          <p:cNvSpPr>
            <a:spLocks noGrp="1"/>
          </p:cNvSpPr>
          <p:nvPr>
            <p:ph idx="1"/>
          </p:nvPr>
        </p:nvSpPr>
        <p:spPr>
          <a:xfrm>
            <a:off x="461727" y="1493822"/>
            <a:ext cx="10511073" cy="4887506"/>
          </a:xfrm>
        </p:spPr>
        <p:txBody>
          <a:bodyPr>
            <a:normAutofit/>
          </a:bodyPr>
          <a:lstStyle/>
          <a:p>
            <a:r>
              <a:rPr lang="en-US" dirty="0">
                <a:solidFill>
                  <a:srgbClr val="FF0000"/>
                </a:solidFill>
              </a:rPr>
              <a:t>Product backlog </a:t>
            </a:r>
            <a:r>
              <a:rPr lang="en-US" dirty="0"/>
              <a:t>creation and management</a:t>
            </a:r>
          </a:p>
          <a:p>
            <a:pPr lvl="1"/>
            <a:r>
              <a:rPr lang="en-US" sz="3200" dirty="0"/>
              <a:t>The product backlog is a prioritized ‘to-do’ list of what has to be developed. </a:t>
            </a:r>
          </a:p>
          <a:p>
            <a:pPr lvl="1"/>
            <a:r>
              <a:rPr lang="en-US" sz="3200" dirty="0"/>
              <a:t>PMs should be involved in creating and refining the backlog and deciding on the priority of product features to be developed.</a:t>
            </a:r>
          </a:p>
          <a:p>
            <a:endParaRPr lang="en-US" dirty="0"/>
          </a:p>
          <a:p>
            <a:endParaRPr lang="en-US" dirty="0"/>
          </a:p>
        </p:txBody>
      </p:sp>
      <p:sp>
        <p:nvSpPr>
          <p:cNvPr id="4" name="Slide Number Placeholder 3">
            <a:extLst>
              <a:ext uri="{FF2B5EF4-FFF2-40B4-BE49-F238E27FC236}">
                <a16:creationId xmlns:a16="http://schemas.microsoft.com/office/drawing/2014/main" id="{38A676ED-43D0-D745-9944-DC4068DD7CC5}"/>
              </a:ext>
            </a:extLst>
          </p:cNvPr>
          <p:cNvSpPr>
            <a:spLocks noGrp="1"/>
          </p:cNvSpPr>
          <p:nvPr>
            <p:ph type="sldNum" sz="quarter" idx="12"/>
          </p:nvPr>
        </p:nvSpPr>
        <p:spPr/>
        <p:txBody>
          <a:bodyPr/>
          <a:lstStyle/>
          <a:p>
            <a:pPr>
              <a:defRPr/>
            </a:pPr>
            <a:fld id="{E78C9E75-97FD-45D9-8ED3-955348887BB1}" type="slidenum">
              <a:rPr lang="zh-TW" altLang="en-US" smtClean="0"/>
              <a:pPr>
                <a:defRPr/>
              </a:pPr>
              <a:t>58</a:t>
            </a:fld>
            <a:endParaRPr lang="zh-TW" altLang="en-US"/>
          </a:p>
        </p:txBody>
      </p:sp>
      <p:sp>
        <p:nvSpPr>
          <p:cNvPr id="5" name="Footer Placeholder 4">
            <a:extLst>
              <a:ext uri="{FF2B5EF4-FFF2-40B4-BE49-F238E27FC236}">
                <a16:creationId xmlns:a16="http://schemas.microsoft.com/office/drawing/2014/main" id="{8B4845B5-19BE-1A41-AF2C-49508F902351}"/>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
        <p:nvSpPr>
          <p:cNvPr id="7" name="Title 1">
            <a:extLst>
              <a:ext uri="{FF2B5EF4-FFF2-40B4-BE49-F238E27FC236}">
                <a16:creationId xmlns:a16="http://schemas.microsoft.com/office/drawing/2014/main" id="{D582F044-94B1-9C4C-B481-31279A6EE54A}"/>
              </a:ext>
            </a:extLst>
          </p:cNvPr>
          <p:cNvSpPr>
            <a:spLocks noGrp="1"/>
          </p:cNvSpPr>
          <p:nvPr>
            <p:ph type="title"/>
          </p:nvPr>
        </p:nvSpPr>
        <p:spPr>
          <a:xfrm>
            <a:off x="344032" y="116632"/>
            <a:ext cx="10393378" cy="1143000"/>
          </a:xfrm>
        </p:spPr>
        <p:txBody>
          <a:bodyPr>
            <a:normAutofit fontScale="90000"/>
          </a:bodyPr>
          <a:lstStyle/>
          <a:p>
            <a:r>
              <a:rPr lang="en-US" dirty="0"/>
              <a:t>Technical interactions </a:t>
            </a:r>
            <a:r>
              <a:rPr lang="en-US" dirty="0" smtClean="0"/>
              <a:t>of product </a:t>
            </a:r>
            <a:r>
              <a:rPr lang="en-US" dirty="0"/>
              <a:t>managers</a:t>
            </a:r>
          </a:p>
        </p:txBody>
      </p:sp>
    </p:spTree>
    <p:extLst>
      <p:ext uri="{BB962C8B-B14F-4D97-AF65-F5344CB8AC3E}">
        <p14:creationId xmlns:p14="http://schemas.microsoft.com/office/powerpoint/2010/main" val="5293810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156693-21E7-5347-BFEB-AA433A202D87}"/>
              </a:ext>
            </a:extLst>
          </p:cNvPr>
          <p:cNvSpPr>
            <a:spLocks noGrp="1"/>
          </p:cNvSpPr>
          <p:nvPr>
            <p:ph idx="1"/>
          </p:nvPr>
        </p:nvSpPr>
        <p:spPr>
          <a:xfrm>
            <a:off x="344033" y="1412341"/>
            <a:ext cx="10557330" cy="4968987"/>
          </a:xfrm>
        </p:spPr>
        <p:txBody>
          <a:bodyPr>
            <a:normAutofit/>
          </a:bodyPr>
          <a:lstStyle/>
          <a:p>
            <a:r>
              <a:rPr lang="en-US" dirty="0">
                <a:solidFill>
                  <a:srgbClr val="FF0000"/>
                </a:solidFill>
              </a:rPr>
              <a:t>Acceptance testing</a:t>
            </a:r>
          </a:p>
          <a:p>
            <a:pPr lvl="1"/>
            <a:r>
              <a:rPr lang="en-US" sz="3200" dirty="0"/>
              <a:t>Acceptance testing is the process of </a:t>
            </a:r>
            <a:r>
              <a:rPr lang="en-US" sz="3200" dirty="0">
                <a:solidFill>
                  <a:schemeClr val="accent1"/>
                </a:solidFill>
              </a:rPr>
              <a:t>verifying</a:t>
            </a:r>
            <a:r>
              <a:rPr lang="en-US" sz="3200" dirty="0"/>
              <a:t> that a </a:t>
            </a:r>
            <a:r>
              <a:rPr lang="en-US" sz="3200" dirty="0">
                <a:solidFill>
                  <a:schemeClr val="accent1"/>
                </a:solidFill>
              </a:rPr>
              <a:t>software release meets the goals set </a:t>
            </a:r>
            <a:r>
              <a:rPr lang="en-US" sz="3200" dirty="0"/>
              <a:t>out in the </a:t>
            </a:r>
            <a:r>
              <a:rPr lang="en-US" sz="3200" dirty="0">
                <a:solidFill>
                  <a:schemeClr val="accent1"/>
                </a:solidFill>
              </a:rPr>
              <a:t>product roadmap </a:t>
            </a:r>
            <a:r>
              <a:rPr lang="en-US" sz="3200" dirty="0"/>
              <a:t>and that the product is </a:t>
            </a:r>
            <a:r>
              <a:rPr lang="en-US" sz="3200" dirty="0">
                <a:solidFill>
                  <a:schemeClr val="accent1"/>
                </a:solidFill>
              </a:rPr>
              <a:t>efficient</a:t>
            </a:r>
            <a:r>
              <a:rPr lang="en-US" sz="3200" dirty="0"/>
              <a:t> and </a:t>
            </a:r>
            <a:r>
              <a:rPr lang="en-US" sz="3200" dirty="0">
                <a:solidFill>
                  <a:schemeClr val="accent1"/>
                </a:solidFill>
              </a:rPr>
              <a:t>reliable</a:t>
            </a:r>
            <a:r>
              <a:rPr lang="en-US" sz="3200" dirty="0"/>
              <a:t>.  </a:t>
            </a:r>
          </a:p>
          <a:p>
            <a:pPr lvl="1"/>
            <a:r>
              <a:rPr lang="en-US" sz="3200" dirty="0"/>
              <a:t>The PM should be involved in developing tests of the product features that reflect how customers use the product. </a:t>
            </a:r>
          </a:p>
          <a:p>
            <a:endParaRPr lang="en-US" dirty="0"/>
          </a:p>
          <a:p>
            <a:endParaRPr lang="en-US" dirty="0"/>
          </a:p>
        </p:txBody>
      </p:sp>
      <p:sp>
        <p:nvSpPr>
          <p:cNvPr id="4" name="Slide Number Placeholder 3">
            <a:extLst>
              <a:ext uri="{FF2B5EF4-FFF2-40B4-BE49-F238E27FC236}">
                <a16:creationId xmlns:a16="http://schemas.microsoft.com/office/drawing/2014/main" id="{38A676ED-43D0-D745-9944-DC4068DD7CC5}"/>
              </a:ext>
            </a:extLst>
          </p:cNvPr>
          <p:cNvSpPr>
            <a:spLocks noGrp="1"/>
          </p:cNvSpPr>
          <p:nvPr>
            <p:ph type="sldNum" sz="quarter" idx="12"/>
          </p:nvPr>
        </p:nvSpPr>
        <p:spPr/>
        <p:txBody>
          <a:bodyPr/>
          <a:lstStyle/>
          <a:p>
            <a:pPr>
              <a:defRPr/>
            </a:pPr>
            <a:fld id="{E78C9E75-97FD-45D9-8ED3-955348887BB1}" type="slidenum">
              <a:rPr lang="zh-TW" altLang="en-US" smtClean="0"/>
              <a:pPr>
                <a:defRPr/>
              </a:pPr>
              <a:t>59</a:t>
            </a:fld>
            <a:endParaRPr lang="zh-TW" altLang="en-US"/>
          </a:p>
        </p:txBody>
      </p:sp>
      <p:sp>
        <p:nvSpPr>
          <p:cNvPr id="5" name="Footer Placeholder 4">
            <a:extLst>
              <a:ext uri="{FF2B5EF4-FFF2-40B4-BE49-F238E27FC236}">
                <a16:creationId xmlns:a16="http://schemas.microsoft.com/office/drawing/2014/main" id="{8B4845B5-19BE-1A41-AF2C-49508F902351}"/>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
        <p:nvSpPr>
          <p:cNvPr id="7" name="Title 1">
            <a:extLst>
              <a:ext uri="{FF2B5EF4-FFF2-40B4-BE49-F238E27FC236}">
                <a16:creationId xmlns:a16="http://schemas.microsoft.com/office/drawing/2014/main" id="{D582F044-94B1-9C4C-B481-31279A6EE54A}"/>
              </a:ext>
            </a:extLst>
          </p:cNvPr>
          <p:cNvSpPr>
            <a:spLocks noGrp="1"/>
          </p:cNvSpPr>
          <p:nvPr>
            <p:ph type="title"/>
          </p:nvPr>
        </p:nvSpPr>
        <p:spPr>
          <a:xfrm>
            <a:off x="344032" y="116632"/>
            <a:ext cx="10393378" cy="1143000"/>
          </a:xfrm>
        </p:spPr>
        <p:txBody>
          <a:bodyPr>
            <a:normAutofit fontScale="90000"/>
          </a:bodyPr>
          <a:lstStyle/>
          <a:p>
            <a:r>
              <a:rPr lang="en-US" dirty="0"/>
              <a:t>Technical interactions </a:t>
            </a:r>
            <a:r>
              <a:rPr lang="en-US" dirty="0" smtClean="0"/>
              <a:t>of product </a:t>
            </a:r>
            <a:r>
              <a:rPr lang="en-US" dirty="0"/>
              <a:t>managers</a:t>
            </a:r>
          </a:p>
        </p:txBody>
      </p:sp>
    </p:spTree>
    <p:extLst>
      <p:ext uri="{BB962C8B-B14F-4D97-AF65-F5344CB8AC3E}">
        <p14:creationId xmlns:p14="http://schemas.microsoft.com/office/powerpoint/2010/main" val="74199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5E745-0F3F-4D47-AF6C-8FB544AC5334}"/>
              </a:ext>
            </a:extLst>
          </p:cNvPr>
          <p:cNvSpPr>
            <a:spLocks noGrp="1"/>
          </p:cNvSpPr>
          <p:nvPr>
            <p:ph type="title"/>
          </p:nvPr>
        </p:nvSpPr>
        <p:spPr/>
        <p:txBody>
          <a:bodyPr>
            <a:normAutofit/>
          </a:bodyPr>
          <a:lstStyle/>
          <a:p>
            <a:r>
              <a:rPr lang="en-US" dirty="0"/>
              <a:t>What is </a:t>
            </a:r>
            <a:r>
              <a:rPr lang="en-US" dirty="0" smtClean="0"/>
              <a:t>Software</a:t>
            </a:r>
            <a:r>
              <a:rPr lang="en-US" dirty="0"/>
              <a:t>?</a:t>
            </a:r>
          </a:p>
        </p:txBody>
      </p:sp>
      <p:sp>
        <p:nvSpPr>
          <p:cNvPr id="3" name="Content Placeholder 2">
            <a:extLst>
              <a:ext uri="{FF2B5EF4-FFF2-40B4-BE49-F238E27FC236}">
                <a16:creationId xmlns:a16="http://schemas.microsoft.com/office/drawing/2014/main" id="{E84567F0-2310-F544-8FC7-F31B86D48C11}"/>
              </a:ext>
            </a:extLst>
          </p:cNvPr>
          <p:cNvSpPr>
            <a:spLocks noGrp="1"/>
          </p:cNvSpPr>
          <p:nvPr>
            <p:ph idx="1"/>
          </p:nvPr>
        </p:nvSpPr>
        <p:spPr/>
        <p:txBody>
          <a:bodyPr/>
          <a:lstStyle/>
          <a:p>
            <a:r>
              <a:rPr lang="en-US" dirty="0"/>
              <a:t>Computer programs and associated documentation. Software products may be developed for a particular customer or may be developed for a general market.</a:t>
            </a:r>
          </a:p>
        </p:txBody>
      </p:sp>
      <p:sp>
        <p:nvSpPr>
          <p:cNvPr id="4" name="Slide Number Placeholder 3">
            <a:extLst>
              <a:ext uri="{FF2B5EF4-FFF2-40B4-BE49-F238E27FC236}">
                <a16:creationId xmlns:a16="http://schemas.microsoft.com/office/drawing/2014/main" id="{429047A3-D865-734A-AF2A-D26C7595EA88}"/>
              </a:ext>
            </a:extLst>
          </p:cNvPr>
          <p:cNvSpPr>
            <a:spLocks noGrp="1"/>
          </p:cNvSpPr>
          <p:nvPr>
            <p:ph type="sldNum" sz="quarter" idx="12"/>
          </p:nvPr>
        </p:nvSpPr>
        <p:spPr/>
        <p:txBody>
          <a:bodyPr/>
          <a:lstStyle/>
          <a:p>
            <a:pPr>
              <a:defRPr/>
            </a:pPr>
            <a:fld id="{E78C9E75-97FD-45D9-8ED3-955348887BB1}" type="slidenum">
              <a:rPr lang="zh-TW" altLang="en-US" smtClean="0"/>
              <a:pPr>
                <a:defRPr/>
              </a:pPr>
              <a:t>6</a:t>
            </a:fld>
            <a:endParaRPr lang="zh-TW" altLang="en-US"/>
          </a:p>
        </p:txBody>
      </p:sp>
    </p:spTree>
    <p:extLst>
      <p:ext uri="{BB962C8B-B14F-4D97-AF65-F5344CB8AC3E}">
        <p14:creationId xmlns:p14="http://schemas.microsoft.com/office/powerpoint/2010/main" val="30142620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156693-21E7-5347-BFEB-AA433A202D87}"/>
              </a:ext>
            </a:extLst>
          </p:cNvPr>
          <p:cNvSpPr>
            <a:spLocks noGrp="1"/>
          </p:cNvSpPr>
          <p:nvPr>
            <p:ph idx="1"/>
          </p:nvPr>
        </p:nvSpPr>
        <p:spPr>
          <a:xfrm>
            <a:off x="461727" y="1403287"/>
            <a:ext cx="10698070" cy="4978041"/>
          </a:xfrm>
        </p:spPr>
        <p:txBody>
          <a:bodyPr>
            <a:normAutofit/>
          </a:bodyPr>
          <a:lstStyle/>
          <a:p>
            <a:r>
              <a:rPr lang="en-US" dirty="0">
                <a:solidFill>
                  <a:srgbClr val="FF0000"/>
                </a:solidFill>
              </a:rPr>
              <a:t>Customer testing</a:t>
            </a:r>
          </a:p>
          <a:p>
            <a:pPr lvl="1"/>
            <a:r>
              <a:rPr lang="en-US" sz="3200" dirty="0"/>
              <a:t>Customer testing involves taking a release of a product to customers and getting feedback on the </a:t>
            </a:r>
            <a:r>
              <a:rPr lang="en-US" sz="3200" dirty="0">
                <a:solidFill>
                  <a:schemeClr val="accent1"/>
                </a:solidFill>
              </a:rPr>
              <a:t>product’s features, usability and business</a:t>
            </a:r>
            <a:r>
              <a:rPr lang="en-US" sz="3200" dirty="0"/>
              <a:t>. </a:t>
            </a:r>
          </a:p>
          <a:p>
            <a:pPr lvl="1"/>
            <a:r>
              <a:rPr lang="en-US" sz="3200" dirty="0"/>
              <a:t>PMs are involved in selecting customers to be involved in the customer testing process and working with them during that process. </a:t>
            </a:r>
          </a:p>
          <a:p>
            <a:endParaRPr lang="en-US" dirty="0"/>
          </a:p>
          <a:p>
            <a:endParaRPr lang="en-US" dirty="0"/>
          </a:p>
        </p:txBody>
      </p:sp>
      <p:sp>
        <p:nvSpPr>
          <p:cNvPr id="4" name="Slide Number Placeholder 3">
            <a:extLst>
              <a:ext uri="{FF2B5EF4-FFF2-40B4-BE49-F238E27FC236}">
                <a16:creationId xmlns:a16="http://schemas.microsoft.com/office/drawing/2014/main" id="{38A676ED-43D0-D745-9944-DC4068DD7CC5}"/>
              </a:ext>
            </a:extLst>
          </p:cNvPr>
          <p:cNvSpPr>
            <a:spLocks noGrp="1"/>
          </p:cNvSpPr>
          <p:nvPr>
            <p:ph type="sldNum" sz="quarter" idx="12"/>
          </p:nvPr>
        </p:nvSpPr>
        <p:spPr/>
        <p:txBody>
          <a:bodyPr/>
          <a:lstStyle/>
          <a:p>
            <a:pPr>
              <a:defRPr/>
            </a:pPr>
            <a:fld id="{E78C9E75-97FD-45D9-8ED3-955348887BB1}" type="slidenum">
              <a:rPr lang="zh-TW" altLang="en-US" smtClean="0"/>
              <a:pPr>
                <a:defRPr/>
              </a:pPr>
              <a:t>60</a:t>
            </a:fld>
            <a:endParaRPr lang="zh-TW" altLang="en-US"/>
          </a:p>
        </p:txBody>
      </p:sp>
      <p:sp>
        <p:nvSpPr>
          <p:cNvPr id="5" name="Footer Placeholder 4">
            <a:extLst>
              <a:ext uri="{FF2B5EF4-FFF2-40B4-BE49-F238E27FC236}">
                <a16:creationId xmlns:a16="http://schemas.microsoft.com/office/drawing/2014/main" id="{8B4845B5-19BE-1A41-AF2C-49508F902351}"/>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
        <p:nvSpPr>
          <p:cNvPr id="7" name="Title 1">
            <a:extLst>
              <a:ext uri="{FF2B5EF4-FFF2-40B4-BE49-F238E27FC236}">
                <a16:creationId xmlns:a16="http://schemas.microsoft.com/office/drawing/2014/main" id="{D582F044-94B1-9C4C-B481-31279A6EE54A}"/>
              </a:ext>
            </a:extLst>
          </p:cNvPr>
          <p:cNvSpPr>
            <a:spLocks noGrp="1"/>
          </p:cNvSpPr>
          <p:nvPr>
            <p:ph type="title"/>
          </p:nvPr>
        </p:nvSpPr>
        <p:spPr>
          <a:xfrm>
            <a:off x="344032" y="116632"/>
            <a:ext cx="10393378" cy="1143000"/>
          </a:xfrm>
        </p:spPr>
        <p:txBody>
          <a:bodyPr>
            <a:normAutofit fontScale="90000"/>
          </a:bodyPr>
          <a:lstStyle/>
          <a:p>
            <a:r>
              <a:rPr lang="en-US" dirty="0"/>
              <a:t>Technical interactions </a:t>
            </a:r>
            <a:r>
              <a:rPr lang="en-US" dirty="0" smtClean="0"/>
              <a:t>of product </a:t>
            </a:r>
            <a:r>
              <a:rPr lang="en-US" dirty="0"/>
              <a:t>managers</a:t>
            </a:r>
          </a:p>
        </p:txBody>
      </p:sp>
    </p:spTree>
    <p:extLst>
      <p:ext uri="{BB962C8B-B14F-4D97-AF65-F5344CB8AC3E}">
        <p14:creationId xmlns:p14="http://schemas.microsoft.com/office/powerpoint/2010/main" val="20566145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156693-21E7-5347-BFEB-AA433A202D87}"/>
              </a:ext>
            </a:extLst>
          </p:cNvPr>
          <p:cNvSpPr>
            <a:spLocks noGrp="1"/>
          </p:cNvSpPr>
          <p:nvPr>
            <p:ph idx="1"/>
          </p:nvPr>
        </p:nvSpPr>
        <p:spPr>
          <a:xfrm>
            <a:off x="443621" y="1511929"/>
            <a:ext cx="10716176" cy="4869399"/>
          </a:xfrm>
        </p:spPr>
        <p:txBody>
          <a:bodyPr>
            <a:normAutofit/>
          </a:bodyPr>
          <a:lstStyle/>
          <a:p>
            <a:r>
              <a:rPr lang="en-US" dirty="0">
                <a:solidFill>
                  <a:srgbClr val="FF0000"/>
                </a:solidFill>
              </a:rPr>
              <a:t>User interface design</a:t>
            </a:r>
          </a:p>
          <a:p>
            <a:pPr lvl="1"/>
            <a:r>
              <a:rPr lang="en-US" sz="3200" dirty="0"/>
              <a:t>Product managers should understand user limitations and act as surrogate users in their interactions with the development team.  </a:t>
            </a:r>
          </a:p>
          <a:p>
            <a:pPr lvl="1"/>
            <a:r>
              <a:rPr lang="en-US" sz="3200" dirty="0"/>
              <a:t>They should evaluate user interface features as they are developed to check that these features are not unnecessarily complex or force users to work in an unnatural way. </a:t>
            </a:r>
          </a:p>
          <a:p>
            <a:endParaRPr lang="en-US" dirty="0"/>
          </a:p>
          <a:p>
            <a:endParaRPr lang="en-US" dirty="0"/>
          </a:p>
        </p:txBody>
      </p:sp>
      <p:sp>
        <p:nvSpPr>
          <p:cNvPr id="4" name="Slide Number Placeholder 3">
            <a:extLst>
              <a:ext uri="{FF2B5EF4-FFF2-40B4-BE49-F238E27FC236}">
                <a16:creationId xmlns:a16="http://schemas.microsoft.com/office/drawing/2014/main" id="{38A676ED-43D0-D745-9944-DC4068DD7CC5}"/>
              </a:ext>
            </a:extLst>
          </p:cNvPr>
          <p:cNvSpPr>
            <a:spLocks noGrp="1"/>
          </p:cNvSpPr>
          <p:nvPr>
            <p:ph type="sldNum" sz="quarter" idx="12"/>
          </p:nvPr>
        </p:nvSpPr>
        <p:spPr/>
        <p:txBody>
          <a:bodyPr/>
          <a:lstStyle/>
          <a:p>
            <a:pPr>
              <a:defRPr/>
            </a:pPr>
            <a:fld id="{E78C9E75-97FD-45D9-8ED3-955348887BB1}" type="slidenum">
              <a:rPr lang="zh-TW" altLang="en-US" smtClean="0"/>
              <a:pPr>
                <a:defRPr/>
              </a:pPr>
              <a:t>61</a:t>
            </a:fld>
            <a:endParaRPr lang="zh-TW" altLang="en-US"/>
          </a:p>
        </p:txBody>
      </p:sp>
      <p:sp>
        <p:nvSpPr>
          <p:cNvPr id="5" name="Footer Placeholder 4">
            <a:extLst>
              <a:ext uri="{FF2B5EF4-FFF2-40B4-BE49-F238E27FC236}">
                <a16:creationId xmlns:a16="http://schemas.microsoft.com/office/drawing/2014/main" id="{8B4845B5-19BE-1A41-AF2C-49508F902351}"/>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
        <p:nvSpPr>
          <p:cNvPr id="7" name="Title 1">
            <a:extLst>
              <a:ext uri="{FF2B5EF4-FFF2-40B4-BE49-F238E27FC236}">
                <a16:creationId xmlns:a16="http://schemas.microsoft.com/office/drawing/2014/main" id="{D582F044-94B1-9C4C-B481-31279A6EE54A}"/>
              </a:ext>
            </a:extLst>
          </p:cNvPr>
          <p:cNvSpPr>
            <a:spLocks noGrp="1"/>
          </p:cNvSpPr>
          <p:nvPr>
            <p:ph type="title"/>
          </p:nvPr>
        </p:nvSpPr>
        <p:spPr>
          <a:xfrm>
            <a:off x="344032" y="116632"/>
            <a:ext cx="10393378" cy="1143000"/>
          </a:xfrm>
        </p:spPr>
        <p:txBody>
          <a:bodyPr>
            <a:normAutofit fontScale="90000"/>
          </a:bodyPr>
          <a:lstStyle/>
          <a:p>
            <a:r>
              <a:rPr lang="en-US" dirty="0"/>
              <a:t>Technical interactions </a:t>
            </a:r>
            <a:r>
              <a:rPr lang="en-US" dirty="0" smtClean="0"/>
              <a:t>of product </a:t>
            </a:r>
            <a:r>
              <a:rPr lang="en-US" dirty="0"/>
              <a:t>managers</a:t>
            </a:r>
          </a:p>
        </p:txBody>
      </p:sp>
    </p:spTree>
    <p:extLst>
      <p:ext uri="{BB962C8B-B14F-4D97-AF65-F5344CB8AC3E}">
        <p14:creationId xmlns:p14="http://schemas.microsoft.com/office/powerpoint/2010/main" val="6703864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A02C7-D6FA-C14A-B38A-31B98ADFEE38}"/>
              </a:ext>
            </a:extLst>
          </p:cNvPr>
          <p:cNvSpPr>
            <a:spLocks noGrp="1"/>
          </p:cNvSpPr>
          <p:nvPr>
            <p:ph type="title"/>
          </p:nvPr>
        </p:nvSpPr>
        <p:spPr/>
        <p:txBody>
          <a:bodyPr/>
          <a:lstStyle/>
          <a:p>
            <a:r>
              <a:rPr lang="en-US" dirty="0"/>
              <a:t>Product prototyping</a:t>
            </a:r>
          </a:p>
        </p:txBody>
      </p:sp>
      <p:sp>
        <p:nvSpPr>
          <p:cNvPr id="3" name="Content Placeholder 2">
            <a:extLst>
              <a:ext uri="{FF2B5EF4-FFF2-40B4-BE49-F238E27FC236}">
                <a16:creationId xmlns:a16="http://schemas.microsoft.com/office/drawing/2014/main" id="{03177133-2DEE-2F42-A2BF-6A4EFA57BC2D}"/>
              </a:ext>
            </a:extLst>
          </p:cNvPr>
          <p:cNvSpPr>
            <a:spLocks noGrp="1"/>
          </p:cNvSpPr>
          <p:nvPr>
            <p:ph idx="1"/>
          </p:nvPr>
        </p:nvSpPr>
        <p:spPr/>
        <p:txBody>
          <a:bodyPr/>
          <a:lstStyle/>
          <a:p>
            <a:r>
              <a:rPr lang="en-US" dirty="0"/>
              <a:t>Product prototyping is the process of developing an early version of a product to test your ideas and to convince yourself and company funders that your product has real market potential.</a:t>
            </a:r>
          </a:p>
          <a:p>
            <a:pPr lvl="1"/>
            <a:endParaRPr lang="en-US" dirty="0"/>
          </a:p>
          <a:p>
            <a:endParaRPr lang="en-US" dirty="0"/>
          </a:p>
        </p:txBody>
      </p:sp>
      <p:sp>
        <p:nvSpPr>
          <p:cNvPr id="4" name="Slide Number Placeholder 3">
            <a:extLst>
              <a:ext uri="{FF2B5EF4-FFF2-40B4-BE49-F238E27FC236}">
                <a16:creationId xmlns:a16="http://schemas.microsoft.com/office/drawing/2014/main" id="{ED6FF07D-AD91-CA48-95BC-B6928996E3BA}"/>
              </a:ext>
            </a:extLst>
          </p:cNvPr>
          <p:cNvSpPr>
            <a:spLocks noGrp="1"/>
          </p:cNvSpPr>
          <p:nvPr>
            <p:ph type="sldNum" sz="quarter" idx="12"/>
          </p:nvPr>
        </p:nvSpPr>
        <p:spPr/>
        <p:txBody>
          <a:bodyPr/>
          <a:lstStyle/>
          <a:p>
            <a:pPr>
              <a:defRPr/>
            </a:pPr>
            <a:fld id="{E78C9E75-97FD-45D9-8ED3-955348887BB1}" type="slidenum">
              <a:rPr lang="zh-TW" altLang="en-US" smtClean="0"/>
              <a:pPr>
                <a:defRPr/>
              </a:pPr>
              <a:t>62</a:t>
            </a:fld>
            <a:endParaRPr lang="zh-TW" altLang="en-US"/>
          </a:p>
        </p:txBody>
      </p:sp>
      <p:sp>
        <p:nvSpPr>
          <p:cNvPr id="5" name="Footer Placeholder 4">
            <a:extLst>
              <a:ext uri="{FF2B5EF4-FFF2-40B4-BE49-F238E27FC236}">
                <a16:creationId xmlns:a16="http://schemas.microsoft.com/office/drawing/2014/main" id="{B11C9353-9CCF-9148-8670-D56BA6C76B96}"/>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Tree>
    <p:extLst>
      <p:ext uri="{BB962C8B-B14F-4D97-AF65-F5344CB8AC3E}">
        <p14:creationId xmlns:p14="http://schemas.microsoft.com/office/powerpoint/2010/main" val="21681727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177133-2DEE-2F42-A2BF-6A4EFA57BC2D}"/>
              </a:ext>
            </a:extLst>
          </p:cNvPr>
          <p:cNvSpPr>
            <a:spLocks noGrp="1"/>
          </p:cNvSpPr>
          <p:nvPr>
            <p:ph idx="1"/>
          </p:nvPr>
        </p:nvSpPr>
        <p:spPr>
          <a:xfrm>
            <a:off x="443620" y="1403287"/>
            <a:ext cx="10857793" cy="4722877"/>
          </a:xfrm>
        </p:spPr>
        <p:txBody>
          <a:bodyPr>
            <a:normAutofit/>
          </a:bodyPr>
          <a:lstStyle/>
          <a:p>
            <a:r>
              <a:rPr lang="en-US" dirty="0"/>
              <a:t>You may be able to write an inspiring product vision, but your potential users can only really relate to your product when they see a working version of your software. </a:t>
            </a:r>
          </a:p>
          <a:p>
            <a:r>
              <a:rPr lang="en-US" dirty="0"/>
              <a:t>They can point out what they like and don’t like about it and make suggestions for new features.</a:t>
            </a:r>
          </a:p>
          <a:p>
            <a:r>
              <a:rPr lang="en-US" dirty="0"/>
              <a:t>A prototype may be also used to help identify fundamental software components or services and to test technology. </a:t>
            </a:r>
          </a:p>
          <a:p>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ED6FF07D-AD91-CA48-95BC-B6928996E3BA}"/>
              </a:ext>
            </a:extLst>
          </p:cNvPr>
          <p:cNvSpPr>
            <a:spLocks noGrp="1"/>
          </p:cNvSpPr>
          <p:nvPr>
            <p:ph type="sldNum" sz="quarter" idx="12"/>
          </p:nvPr>
        </p:nvSpPr>
        <p:spPr/>
        <p:txBody>
          <a:bodyPr/>
          <a:lstStyle/>
          <a:p>
            <a:pPr>
              <a:defRPr/>
            </a:pPr>
            <a:fld id="{E78C9E75-97FD-45D9-8ED3-955348887BB1}" type="slidenum">
              <a:rPr lang="zh-TW" altLang="en-US" smtClean="0"/>
              <a:pPr>
                <a:defRPr/>
              </a:pPr>
              <a:t>63</a:t>
            </a:fld>
            <a:endParaRPr lang="zh-TW" altLang="en-US"/>
          </a:p>
        </p:txBody>
      </p:sp>
      <p:sp>
        <p:nvSpPr>
          <p:cNvPr id="5" name="Footer Placeholder 4">
            <a:extLst>
              <a:ext uri="{FF2B5EF4-FFF2-40B4-BE49-F238E27FC236}">
                <a16:creationId xmlns:a16="http://schemas.microsoft.com/office/drawing/2014/main" id="{B11C9353-9CCF-9148-8670-D56BA6C76B96}"/>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
        <p:nvSpPr>
          <p:cNvPr id="7" name="Title 1">
            <a:extLst>
              <a:ext uri="{FF2B5EF4-FFF2-40B4-BE49-F238E27FC236}">
                <a16:creationId xmlns:a16="http://schemas.microsoft.com/office/drawing/2014/main" id="{648A02C7-D6FA-C14A-B38A-31B98ADFEE38}"/>
              </a:ext>
            </a:extLst>
          </p:cNvPr>
          <p:cNvSpPr>
            <a:spLocks noGrp="1"/>
          </p:cNvSpPr>
          <p:nvPr>
            <p:ph type="title"/>
          </p:nvPr>
        </p:nvSpPr>
        <p:spPr>
          <a:xfrm>
            <a:off x="347527" y="-1"/>
            <a:ext cx="11650767" cy="1207301"/>
          </a:xfrm>
        </p:spPr>
        <p:txBody>
          <a:bodyPr/>
          <a:lstStyle/>
          <a:p>
            <a:r>
              <a:rPr lang="en-US" dirty="0"/>
              <a:t>Product prototyping</a:t>
            </a:r>
          </a:p>
        </p:txBody>
      </p:sp>
    </p:spTree>
    <p:extLst>
      <p:ext uri="{BB962C8B-B14F-4D97-AF65-F5344CB8AC3E}">
        <p14:creationId xmlns:p14="http://schemas.microsoft.com/office/powerpoint/2010/main" val="17293327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177133-2DEE-2F42-A2BF-6A4EFA57BC2D}"/>
              </a:ext>
            </a:extLst>
          </p:cNvPr>
          <p:cNvSpPr>
            <a:spLocks noGrp="1"/>
          </p:cNvSpPr>
          <p:nvPr>
            <p:ph idx="1"/>
          </p:nvPr>
        </p:nvSpPr>
        <p:spPr>
          <a:xfrm>
            <a:off x="480825" y="1427352"/>
            <a:ext cx="10817900" cy="4928182"/>
          </a:xfrm>
        </p:spPr>
        <p:txBody>
          <a:bodyPr>
            <a:normAutofit/>
          </a:bodyPr>
          <a:lstStyle/>
          <a:p>
            <a:r>
              <a:rPr lang="en-US" dirty="0"/>
              <a:t>Building a prototype should be the first thing that you do when developing a software product. </a:t>
            </a:r>
          </a:p>
          <a:p>
            <a:r>
              <a:rPr lang="en-US" dirty="0"/>
              <a:t>Your aim should be to have a working version of your software that can be used to demonstrate its key features.  </a:t>
            </a:r>
          </a:p>
          <a:p>
            <a:r>
              <a:rPr lang="en-US" dirty="0"/>
              <a:t>You should always plan to throw-away the prototype after development and to re-implement the software, taking account of issues such as security and reliability.</a:t>
            </a:r>
          </a:p>
          <a:p>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ED6FF07D-AD91-CA48-95BC-B6928996E3BA}"/>
              </a:ext>
            </a:extLst>
          </p:cNvPr>
          <p:cNvSpPr>
            <a:spLocks noGrp="1"/>
          </p:cNvSpPr>
          <p:nvPr>
            <p:ph type="sldNum" sz="quarter" idx="12"/>
          </p:nvPr>
        </p:nvSpPr>
        <p:spPr/>
        <p:txBody>
          <a:bodyPr/>
          <a:lstStyle/>
          <a:p>
            <a:pPr>
              <a:defRPr/>
            </a:pPr>
            <a:fld id="{E78C9E75-97FD-45D9-8ED3-955348887BB1}" type="slidenum">
              <a:rPr lang="zh-TW" altLang="en-US" smtClean="0"/>
              <a:pPr>
                <a:defRPr/>
              </a:pPr>
              <a:t>64</a:t>
            </a:fld>
            <a:endParaRPr lang="zh-TW" altLang="en-US"/>
          </a:p>
        </p:txBody>
      </p:sp>
      <p:sp>
        <p:nvSpPr>
          <p:cNvPr id="7" name="Title 1">
            <a:extLst>
              <a:ext uri="{FF2B5EF4-FFF2-40B4-BE49-F238E27FC236}">
                <a16:creationId xmlns:a16="http://schemas.microsoft.com/office/drawing/2014/main" id="{648A02C7-D6FA-C14A-B38A-31B98ADFEE38}"/>
              </a:ext>
            </a:extLst>
          </p:cNvPr>
          <p:cNvSpPr>
            <a:spLocks noGrp="1"/>
          </p:cNvSpPr>
          <p:nvPr>
            <p:ph type="title"/>
          </p:nvPr>
        </p:nvSpPr>
        <p:spPr>
          <a:xfrm>
            <a:off x="347527" y="-1"/>
            <a:ext cx="11650767" cy="1207301"/>
          </a:xfrm>
        </p:spPr>
        <p:txBody>
          <a:bodyPr/>
          <a:lstStyle/>
          <a:p>
            <a:r>
              <a:rPr lang="en-US" dirty="0"/>
              <a:t>Product prototyping</a:t>
            </a:r>
          </a:p>
        </p:txBody>
      </p:sp>
    </p:spTree>
    <p:extLst>
      <p:ext uri="{BB962C8B-B14F-4D97-AF65-F5344CB8AC3E}">
        <p14:creationId xmlns:p14="http://schemas.microsoft.com/office/powerpoint/2010/main" val="10666374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A02C7-D6FA-C14A-B38A-31B98ADFEE38}"/>
              </a:ext>
            </a:extLst>
          </p:cNvPr>
          <p:cNvSpPr>
            <a:spLocks noGrp="1"/>
          </p:cNvSpPr>
          <p:nvPr>
            <p:ph type="title"/>
          </p:nvPr>
        </p:nvSpPr>
        <p:spPr/>
        <p:txBody>
          <a:bodyPr/>
          <a:lstStyle/>
          <a:p>
            <a:r>
              <a:rPr lang="en-US" dirty="0"/>
              <a:t>Two-stage prototyping</a:t>
            </a:r>
          </a:p>
        </p:txBody>
      </p:sp>
      <p:sp>
        <p:nvSpPr>
          <p:cNvPr id="3" name="Content Placeholder 2">
            <a:extLst>
              <a:ext uri="{FF2B5EF4-FFF2-40B4-BE49-F238E27FC236}">
                <a16:creationId xmlns:a16="http://schemas.microsoft.com/office/drawing/2014/main" id="{03177133-2DEE-2F42-A2BF-6A4EFA57BC2D}"/>
              </a:ext>
            </a:extLst>
          </p:cNvPr>
          <p:cNvSpPr>
            <a:spLocks noGrp="1"/>
          </p:cNvSpPr>
          <p:nvPr>
            <p:ph idx="1"/>
          </p:nvPr>
        </p:nvSpPr>
        <p:spPr/>
        <p:txBody>
          <a:bodyPr/>
          <a:lstStyle/>
          <a:p>
            <a:pPr marL="0" indent="0">
              <a:buNone/>
            </a:pPr>
            <a:r>
              <a:rPr lang="en-US" dirty="0">
                <a:solidFill>
                  <a:srgbClr val="FF0000"/>
                </a:solidFill>
              </a:rPr>
              <a:t>1. Feasibility demonstration</a:t>
            </a:r>
          </a:p>
          <a:p>
            <a:pPr lvl="1"/>
            <a:r>
              <a:rPr lang="en-US" dirty="0"/>
              <a:t>You create an executable system that demonstrates the new ideas in your product. </a:t>
            </a:r>
          </a:p>
          <a:p>
            <a:pPr lvl="1"/>
            <a:r>
              <a:rPr lang="en-US" dirty="0"/>
              <a:t>The aims at this stage are to see if your ideas actually work and to show funders and/or company management the original product features that are better than those in competing products.</a:t>
            </a:r>
          </a:p>
          <a:p>
            <a:pPr marL="0" indent="0">
              <a:buNone/>
            </a:pPr>
            <a:r>
              <a:rPr lang="en-US" dirty="0">
                <a:solidFill>
                  <a:srgbClr val="FF0000"/>
                </a:solidFill>
              </a:rPr>
              <a:t>2. Customer demonstration</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ED6FF07D-AD91-CA48-95BC-B6928996E3BA}"/>
              </a:ext>
            </a:extLst>
          </p:cNvPr>
          <p:cNvSpPr>
            <a:spLocks noGrp="1"/>
          </p:cNvSpPr>
          <p:nvPr>
            <p:ph type="sldNum" sz="quarter" idx="12"/>
          </p:nvPr>
        </p:nvSpPr>
        <p:spPr/>
        <p:txBody>
          <a:bodyPr/>
          <a:lstStyle/>
          <a:p>
            <a:pPr>
              <a:defRPr/>
            </a:pPr>
            <a:fld id="{E78C9E75-97FD-45D9-8ED3-955348887BB1}" type="slidenum">
              <a:rPr lang="zh-TW" altLang="en-US" smtClean="0"/>
              <a:pPr>
                <a:defRPr/>
              </a:pPr>
              <a:t>65</a:t>
            </a:fld>
            <a:endParaRPr lang="zh-TW" altLang="en-US"/>
          </a:p>
        </p:txBody>
      </p:sp>
      <p:sp>
        <p:nvSpPr>
          <p:cNvPr id="5" name="Footer Placeholder 4">
            <a:extLst>
              <a:ext uri="{FF2B5EF4-FFF2-40B4-BE49-F238E27FC236}">
                <a16:creationId xmlns:a16="http://schemas.microsoft.com/office/drawing/2014/main" id="{B11C9353-9CCF-9148-8670-D56BA6C76B96}"/>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Tree>
    <p:extLst>
      <p:ext uri="{BB962C8B-B14F-4D97-AF65-F5344CB8AC3E}">
        <p14:creationId xmlns:p14="http://schemas.microsoft.com/office/powerpoint/2010/main" val="20754650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A02C7-D6FA-C14A-B38A-31B98ADFEE38}"/>
              </a:ext>
            </a:extLst>
          </p:cNvPr>
          <p:cNvSpPr>
            <a:spLocks noGrp="1"/>
          </p:cNvSpPr>
          <p:nvPr>
            <p:ph type="title"/>
          </p:nvPr>
        </p:nvSpPr>
        <p:spPr/>
        <p:txBody>
          <a:bodyPr/>
          <a:lstStyle/>
          <a:p>
            <a:r>
              <a:rPr lang="en-US" dirty="0"/>
              <a:t>Two-stage prototyping</a:t>
            </a:r>
          </a:p>
        </p:txBody>
      </p:sp>
      <p:sp>
        <p:nvSpPr>
          <p:cNvPr id="3" name="Content Placeholder 2">
            <a:extLst>
              <a:ext uri="{FF2B5EF4-FFF2-40B4-BE49-F238E27FC236}">
                <a16:creationId xmlns:a16="http://schemas.microsoft.com/office/drawing/2014/main" id="{03177133-2DEE-2F42-A2BF-6A4EFA57BC2D}"/>
              </a:ext>
            </a:extLst>
          </p:cNvPr>
          <p:cNvSpPr>
            <a:spLocks noGrp="1"/>
          </p:cNvSpPr>
          <p:nvPr>
            <p:ph idx="1"/>
          </p:nvPr>
        </p:nvSpPr>
        <p:spPr/>
        <p:txBody>
          <a:bodyPr/>
          <a:lstStyle/>
          <a:p>
            <a:pPr marL="0" indent="0">
              <a:buNone/>
            </a:pPr>
            <a:r>
              <a:rPr lang="en-US" dirty="0"/>
              <a:t>1. Feasibility demonstration</a:t>
            </a:r>
          </a:p>
          <a:p>
            <a:pPr marL="0" indent="0">
              <a:buNone/>
            </a:pPr>
            <a:r>
              <a:rPr lang="en-US" dirty="0">
                <a:solidFill>
                  <a:srgbClr val="FF0000"/>
                </a:solidFill>
              </a:rPr>
              <a:t>2. Customer demonstration</a:t>
            </a:r>
          </a:p>
          <a:p>
            <a:pPr lvl="1"/>
            <a:r>
              <a:rPr lang="en-US" dirty="0"/>
              <a:t>You take an existing prototype created to demonstrate feasibility and extend this with your ideas for specific customer features and how these can be realized. </a:t>
            </a:r>
          </a:p>
          <a:p>
            <a:pPr lvl="1"/>
            <a:r>
              <a:rPr lang="en-US" dirty="0"/>
              <a:t>Before you develop this type of prototype, you need to do some user studies and have a clearer idea of your potential users and scenarios of use.</a:t>
            </a:r>
          </a:p>
          <a:p>
            <a:endParaRPr lang="en-US" dirty="0"/>
          </a:p>
          <a:p>
            <a:endParaRPr lang="en-US" dirty="0"/>
          </a:p>
        </p:txBody>
      </p:sp>
      <p:sp>
        <p:nvSpPr>
          <p:cNvPr id="4" name="Slide Number Placeholder 3">
            <a:extLst>
              <a:ext uri="{FF2B5EF4-FFF2-40B4-BE49-F238E27FC236}">
                <a16:creationId xmlns:a16="http://schemas.microsoft.com/office/drawing/2014/main" id="{ED6FF07D-AD91-CA48-95BC-B6928996E3BA}"/>
              </a:ext>
            </a:extLst>
          </p:cNvPr>
          <p:cNvSpPr>
            <a:spLocks noGrp="1"/>
          </p:cNvSpPr>
          <p:nvPr>
            <p:ph type="sldNum" sz="quarter" idx="12"/>
          </p:nvPr>
        </p:nvSpPr>
        <p:spPr/>
        <p:txBody>
          <a:bodyPr/>
          <a:lstStyle/>
          <a:p>
            <a:pPr>
              <a:defRPr/>
            </a:pPr>
            <a:fld id="{E78C9E75-97FD-45D9-8ED3-955348887BB1}" type="slidenum">
              <a:rPr lang="zh-TW" altLang="en-US" smtClean="0"/>
              <a:pPr>
                <a:defRPr/>
              </a:pPr>
              <a:t>66</a:t>
            </a:fld>
            <a:endParaRPr lang="zh-TW" altLang="en-US"/>
          </a:p>
        </p:txBody>
      </p:sp>
      <p:sp>
        <p:nvSpPr>
          <p:cNvPr id="5" name="Footer Placeholder 4">
            <a:extLst>
              <a:ext uri="{FF2B5EF4-FFF2-40B4-BE49-F238E27FC236}">
                <a16:creationId xmlns:a16="http://schemas.microsoft.com/office/drawing/2014/main" id="{B11C9353-9CCF-9148-8670-D56BA6C76B96}"/>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Tree>
    <p:extLst>
      <p:ext uri="{BB962C8B-B14F-4D97-AF65-F5344CB8AC3E}">
        <p14:creationId xmlns:p14="http://schemas.microsoft.com/office/powerpoint/2010/main" val="24038918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57C8C-652D-9C43-90AB-591C4A24D5CF}"/>
              </a:ext>
            </a:extLst>
          </p:cNvPr>
          <p:cNvSpPr>
            <a:spLocks noGrp="1"/>
          </p:cNvSpPr>
          <p:nvPr>
            <p:ph type="title"/>
          </p:nvPr>
        </p:nvSpPr>
        <p:spPr>
          <a:xfrm>
            <a:off x="492140" y="116632"/>
            <a:ext cx="9718660" cy="960730"/>
          </a:xfrm>
        </p:spPr>
        <p:txBody>
          <a:bodyPr/>
          <a:lstStyle/>
          <a:p>
            <a:r>
              <a:rPr lang="en-US" dirty="0"/>
              <a:t>Software process models</a:t>
            </a:r>
          </a:p>
        </p:txBody>
      </p:sp>
      <p:sp>
        <p:nvSpPr>
          <p:cNvPr id="3" name="Content Placeholder 2">
            <a:extLst>
              <a:ext uri="{FF2B5EF4-FFF2-40B4-BE49-F238E27FC236}">
                <a16:creationId xmlns:a16="http://schemas.microsoft.com/office/drawing/2014/main" id="{9E7CB80D-CEC2-3542-9364-79A78FA63DAF}"/>
              </a:ext>
            </a:extLst>
          </p:cNvPr>
          <p:cNvSpPr>
            <a:spLocks noGrp="1"/>
          </p:cNvSpPr>
          <p:nvPr>
            <p:ph idx="1"/>
          </p:nvPr>
        </p:nvSpPr>
        <p:spPr>
          <a:xfrm>
            <a:off x="492140" y="1280124"/>
            <a:ext cx="10725103" cy="5616624"/>
          </a:xfrm>
        </p:spPr>
        <p:txBody>
          <a:bodyPr>
            <a:normAutofit/>
          </a:bodyPr>
          <a:lstStyle/>
          <a:p>
            <a:r>
              <a:rPr lang="en-US" sz="2800" dirty="0">
                <a:solidFill>
                  <a:srgbClr val="FF0000"/>
                </a:solidFill>
              </a:rPr>
              <a:t>The waterfall model</a:t>
            </a:r>
          </a:p>
          <a:p>
            <a:pPr lvl="1"/>
            <a:r>
              <a:rPr lang="en-US" sz="2400" dirty="0"/>
              <a:t>This takes the fundamental process activities of </a:t>
            </a:r>
            <a:r>
              <a:rPr lang="en-US" sz="2400" dirty="0">
                <a:solidFill>
                  <a:schemeClr val="accent1"/>
                </a:solidFill>
              </a:rPr>
              <a:t>specification, development, validation, and evolution </a:t>
            </a:r>
            <a:r>
              <a:rPr lang="en-US" sz="2400" dirty="0"/>
              <a:t>and represents them as separate process phases such as </a:t>
            </a:r>
            <a:r>
              <a:rPr lang="en-US" sz="2400" dirty="0">
                <a:solidFill>
                  <a:schemeClr val="accent1"/>
                </a:solidFill>
              </a:rPr>
              <a:t>requirements specification, software design, implementation, and testing</a:t>
            </a:r>
            <a:r>
              <a:rPr lang="en-US" sz="2400" dirty="0"/>
              <a:t>.</a:t>
            </a:r>
          </a:p>
          <a:p>
            <a:r>
              <a:rPr lang="en-US" sz="2800" dirty="0">
                <a:solidFill>
                  <a:srgbClr val="FF0000"/>
                </a:solidFill>
              </a:rPr>
              <a:t>Incremental development</a:t>
            </a:r>
          </a:p>
          <a:p>
            <a:pPr lvl="1"/>
            <a:r>
              <a:rPr lang="en-US" sz="2400" dirty="0"/>
              <a:t>This approach interleaves the activities of </a:t>
            </a:r>
            <a:r>
              <a:rPr lang="en-US" sz="2400" dirty="0">
                <a:solidFill>
                  <a:schemeClr val="accent1"/>
                </a:solidFill>
              </a:rPr>
              <a:t>specification, development, and validation</a:t>
            </a:r>
            <a:r>
              <a:rPr lang="en-US" sz="2400" dirty="0"/>
              <a:t>. The system is developed as a series of </a:t>
            </a:r>
            <a:r>
              <a:rPr lang="en-US" sz="2400" dirty="0">
                <a:solidFill>
                  <a:schemeClr val="accent1"/>
                </a:solidFill>
              </a:rPr>
              <a:t>versions (increments)</a:t>
            </a:r>
            <a:r>
              <a:rPr lang="en-US" sz="2400" dirty="0"/>
              <a:t>, with each version adding functionality to the previous version.</a:t>
            </a:r>
          </a:p>
          <a:p>
            <a:r>
              <a:rPr lang="en-US" sz="2800" dirty="0">
                <a:solidFill>
                  <a:srgbClr val="FF0000"/>
                </a:solidFill>
              </a:rPr>
              <a:t>Integration and configuration</a:t>
            </a:r>
          </a:p>
          <a:p>
            <a:pPr lvl="1"/>
            <a:r>
              <a:rPr lang="en-US" sz="2000" dirty="0"/>
              <a:t>This approach relies on the availability of </a:t>
            </a:r>
            <a:r>
              <a:rPr lang="en-US" sz="2000" dirty="0">
                <a:solidFill>
                  <a:schemeClr val="accent1"/>
                </a:solidFill>
              </a:rPr>
              <a:t>reusable components </a:t>
            </a:r>
            <a:r>
              <a:rPr lang="en-US" sz="2000" dirty="0"/>
              <a:t>or systems. The system development process focuses on configuring these components for use in a new setting and integrating them into a system.</a:t>
            </a:r>
          </a:p>
          <a:p>
            <a:endParaRPr lang="en-US" sz="2400" dirty="0"/>
          </a:p>
        </p:txBody>
      </p:sp>
      <p:sp>
        <p:nvSpPr>
          <p:cNvPr id="4" name="Slide Number Placeholder 3">
            <a:extLst>
              <a:ext uri="{FF2B5EF4-FFF2-40B4-BE49-F238E27FC236}">
                <a16:creationId xmlns:a16="http://schemas.microsoft.com/office/drawing/2014/main" id="{0F441DF2-4428-4B40-997E-52A923CA42A5}"/>
              </a:ext>
            </a:extLst>
          </p:cNvPr>
          <p:cNvSpPr>
            <a:spLocks noGrp="1"/>
          </p:cNvSpPr>
          <p:nvPr>
            <p:ph type="sldNum" sz="quarter" idx="12"/>
          </p:nvPr>
        </p:nvSpPr>
        <p:spPr/>
        <p:txBody>
          <a:bodyPr/>
          <a:lstStyle/>
          <a:p>
            <a:pPr>
              <a:defRPr/>
            </a:pPr>
            <a:fld id="{E78C9E75-97FD-45D9-8ED3-955348887BB1}" type="slidenum">
              <a:rPr lang="zh-TW" altLang="en-US" smtClean="0"/>
              <a:pPr>
                <a:defRPr/>
              </a:pPr>
              <a:t>67</a:t>
            </a:fld>
            <a:endParaRPr lang="zh-TW" altLang="en-US"/>
          </a:p>
        </p:txBody>
      </p:sp>
    </p:spTree>
    <p:extLst>
      <p:ext uri="{BB962C8B-B14F-4D97-AF65-F5344CB8AC3E}">
        <p14:creationId xmlns:p14="http://schemas.microsoft.com/office/powerpoint/2010/main" val="35103234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06107-ACB8-8043-AE51-A250C2BEAD45}"/>
              </a:ext>
            </a:extLst>
          </p:cNvPr>
          <p:cNvSpPr>
            <a:spLocks noGrp="1"/>
          </p:cNvSpPr>
          <p:nvPr>
            <p:ph type="title"/>
          </p:nvPr>
        </p:nvSpPr>
        <p:spPr>
          <a:xfrm>
            <a:off x="344032" y="188640"/>
            <a:ext cx="11132967" cy="1143000"/>
          </a:xfrm>
        </p:spPr>
        <p:txBody>
          <a:bodyPr>
            <a:normAutofit fontScale="90000"/>
          </a:bodyPr>
          <a:lstStyle/>
          <a:p>
            <a:r>
              <a:rPr lang="en-US" dirty="0"/>
              <a:t>Software Development Life Cycle </a:t>
            </a:r>
            <a:r>
              <a:rPr lang="en-US" sz="2400" dirty="0"/>
              <a:t>(SDLC)</a:t>
            </a:r>
            <a:r>
              <a:rPr lang="en-US" dirty="0"/>
              <a:t/>
            </a:r>
            <a:br>
              <a:rPr lang="en-US" dirty="0"/>
            </a:br>
            <a:r>
              <a:rPr lang="en-US" dirty="0"/>
              <a:t>The waterfall model</a:t>
            </a:r>
          </a:p>
        </p:txBody>
      </p:sp>
      <p:sp>
        <p:nvSpPr>
          <p:cNvPr id="4" name="Slide Number Placeholder 3">
            <a:extLst>
              <a:ext uri="{FF2B5EF4-FFF2-40B4-BE49-F238E27FC236}">
                <a16:creationId xmlns:a16="http://schemas.microsoft.com/office/drawing/2014/main" id="{E1395118-C47B-5F49-B125-5F0A919AD413}"/>
              </a:ext>
            </a:extLst>
          </p:cNvPr>
          <p:cNvSpPr>
            <a:spLocks noGrp="1"/>
          </p:cNvSpPr>
          <p:nvPr>
            <p:ph type="sldNum" sz="quarter" idx="12"/>
          </p:nvPr>
        </p:nvSpPr>
        <p:spPr/>
        <p:txBody>
          <a:bodyPr/>
          <a:lstStyle/>
          <a:p>
            <a:pPr>
              <a:defRPr/>
            </a:pPr>
            <a:fld id="{E78C9E75-97FD-45D9-8ED3-955348887BB1}" type="slidenum">
              <a:rPr lang="zh-TW" altLang="en-US" smtClean="0"/>
              <a:pPr>
                <a:defRPr/>
              </a:pPr>
              <a:t>68</a:t>
            </a:fld>
            <a:endParaRPr lang="zh-TW" altLang="en-US"/>
          </a:p>
        </p:txBody>
      </p:sp>
      <p:sp>
        <p:nvSpPr>
          <p:cNvPr id="6" name="Rounded Rectangle 5">
            <a:extLst>
              <a:ext uri="{FF2B5EF4-FFF2-40B4-BE49-F238E27FC236}">
                <a16:creationId xmlns:a16="http://schemas.microsoft.com/office/drawing/2014/main" id="{3A9A958F-91EC-E34B-A881-86AE4075C39F}"/>
              </a:ext>
            </a:extLst>
          </p:cNvPr>
          <p:cNvSpPr>
            <a:spLocks noChangeArrowheads="1"/>
          </p:cNvSpPr>
          <p:nvPr/>
        </p:nvSpPr>
        <p:spPr bwMode="auto">
          <a:xfrm>
            <a:off x="1795190" y="1670020"/>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Requirements </a:t>
            </a:r>
            <a:br>
              <a:rPr lang="en-US" dirty="0">
                <a:latin typeface="Candara" panose="020E0502030303020204" pitchFamily="34" charset="0"/>
              </a:rPr>
            </a:br>
            <a:r>
              <a:rPr lang="en-US" dirty="0">
                <a:latin typeface="Candara" panose="020E0502030303020204" pitchFamily="34" charset="0"/>
              </a:rPr>
              <a:t>definition</a:t>
            </a:r>
          </a:p>
        </p:txBody>
      </p:sp>
      <p:sp>
        <p:nvSpPr>
          <p:cNvPr id="7" name="Rounded Rectangle 6">
            <a:extLst>
              <a:ext uri="{FF2B5EF4-FFF2-40B4-BE49-F238E27FC236}">
                <a16:creationId xmlns:a16="http://schemas.microsoft.com/office/drawing/2014/main" id="{C83D832D-73E8-8F4A-AFFA-068082B57CF8}"/>
              </a:ext>
            </a:extLst>
          </p:cNvPr>
          <p:cNvSpPr>
            <a:spLocks noChangeArrowheads="1"/>
          </p:cNvSpPr>
          <p:nvPr/>
        </p:nvSpPr>
        <p:spPr bwMode="auto">
          <a:xfrm>
            <a:off x="3495174" y="2663755"/>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System and Software design</a:t>
            </a:r>
          </a:p>
        </p:txBody>
      </p:sp>
      <p:sp>
        <p:nvSpPr>
          <p:cNvPr id="8" name="Rounded Rectangle 7">
            <a:extLst>
              <a:ext uri="{FF2B5EF4-FFF2-40B4-BE49-F238E27FC236}">
                <a16:creationId xmlns:a16="http://schemas.microsoft.com/office/drawing/2014/main" id="{35D50CBC-2606-A942-B96C-D6596FAB01EF}"/>
              </a:ext>
            </a:extLst>
          </p:cNvPr>
          <p:cNvSpPr>
            <a:spLocks noChangeArrowheads="1"/>
          </p:cNvSpPr>
          <p:nvPr/>
        </p:nvSpPr>
        <p:spPr bwMode="auto">
          <a:xfrm>
            <a:off x="5084522" y="3667005"/>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Implementation and unit testing</a:t>
            </a:r>
          </a:p>
        </p:txBody>
      </p:sp>
      <p:sp>
        <p:nvSpPr>
          <p:cNvPr id="9" name="Rounded Rectangle 8">
            <a:extLst>
              <a:ext uri="{FF2B5EF4-FFF2-40B4-BE49-F238E27FC236}">
                <a16:creationId xmlns:a16="http://schemas.microsoft.com/office/drawing/2014/main" id="{FA33732E-8DB7-494E-8310-2C66B049C0F3}"/>
              </a:ext>
            </a:extLst>
          </p:cNvPr>
          <p:cNvSpPr>
            <a:spLocks noChangeArrowheads="1"/>
          </p:cNvSpPr>
          <p:nvPr/>
        </p:nvSpPr>
        <p:spPr bwMode="auto">
          <a:xfrm>
            <a:off x="6701745" y="4590107"/>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Integration and system testing</a:t>
            </a:r>
          </a:p>
        </p:txBody>
      </p:sp>
      <p:sp>
        <p:nvSpPr>
          <p:cNvPr id="10" name="Rounded Rectangle 9">
            <a:extLst>
              <a:ext uri="{FF2B5EF4-FFF2-40B4-BE49-F238E27FC236}">
                <a16:creationId xmlns:a16="http://schemas.microsoft.com/office/drawing/2014/main" id="{E423AB6A-7872-C249-80C3-4D99C08C97CA}"/>
              </a:ext>
            </a:extLst>
          </p:cNvPr>
          <p:cNvSpPr>
            <a:spLocks noChangeArrowheads="1"/>
          </p:cNvSpPr>
          <p:nvPr/>
        </p:nvSpPr>
        <p:spPr bwMode="auto">
          <a:xfrm>
            <a:off x="8256240" y="5592654"/>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Operation and maintenance</a:t>
            </a:r>
          </a:p>
        </p:txBody>
      </p:sp>
      <p:cxnSp>
        <p:nvCxnSpPr>
          <p:cNvPr id="12" name="Elbow Connector 11">
            <a:extLst>
              <a:ext uri="{FF2B5EF4-FFF2-40B4-BE49-F238E27FC236}">
                <a16:creationId xmlns:a16="http://schemas.microsoft.com/office/drawing/2014/main" id="{5713B6F8-7E0B-6D42-836B-0511318A58BA}"/>
              </a:ext>
            </a:extLst>
          </p:cNvPr>
          <p:cNvCxnSpPr>
            <a:stCxn id="6" idx="3"/>
            <a:endCxn id="7" idx="0"/>
          </p:cNvCxnSpPr>
          <p:nvPr/>
        </p:nvCxnSpPr>
        <p:spPr>
          <a:xfrm>
            <a:off x="3603929" y="2100362"/>
            <a:ext cx="795615" cy="563393"/>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60D15B15-F223-124D-95EE-3354069FE8EF}"/>
              </a:ext>
            </a:extLst>
          </p:cNvPr>
          <p:cNvCxnSpPr>
            <a:cxnSpLocks/>
            <a:stCxn id="7" idx="3"/>
            <a:endCxn id="8" idx="0"/>
          </p:cNvCxnSpPr>
          <p:nvPr/>
        </p:nvCxnSpPr>
        <p:spPr>
          <a:xfrm>
            <a:off x="5303913" y="3094096"/>
            <a:ext cx="684979" cy="57290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65E72B4D-3F99-3546-B8EC-D07EE18CEEC5}"/>
              </a:ext>
            </a:extLst>
          </p:cNvPr>
          <p:cNvCxnSpPr>
            <a:cxnSpLocks/>
            <a:stCxn id="8" idx="3"/>
            <a:endCxn id="9" idx="0"/>
          </p:cNvCxnSpPr>
          <p:nvPr/>
        </p:nvCxnSpPr>
        <p:spPr>
          <a:xfrm>
            <a:off x="6893260" y="4097346"/>
            <a:ext cx="712854" cy="49276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AB950C16-F3DB-A542-A012-AA15A7275720}"/>
              </a:ext>
            </a:extLst>
          </p:cNvPr>
          <p:cNvCxnSpPr>
            <a:cxnSpLocks/>
            <a:stCxn id="9" idx="3"/>
            <a:endCxn id="10" idx="0"/>
          </p:cNvCxnSpPr>
          <p:nvPr/>
        </p:nvCxnSpPr>
        <p:spPr>
          <a:xfrm>
            <a:off x="8510483" y="5020449"/>
            <a:ext cx="650126" cy="57220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6EE27BCA-556C-614A-BB49-DDEB2B603352}"/>
              </a:ext>
            </a:extLst>
          </p:cNvPr>
          <p:cNvCxnSpPr>
            <a:cxnSpLocks/>
            <a:endCxn id="9" idx="2"/>
          </p:cNvCxnSpPr>
          <p:nvPr/>
        </p:nvCxnSpPr>
        <p:spPr>
          <a:xfrm rot="10800000">
            <a:off x="7606114" y="5450789"/>
            <a:ext cx="650126" cy="57220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11B03968-A895-364D-B1FE-8C285A585806}"/>
              </a:ext>
            </a:extLst>
          </p:cNvPr>
          <p:cNvCxnSpPr>
            <a:cxnSpLocks/>
            <a:endCxn id="8" idx="2"/>
          </p:cNvCxnSpPr>
          <p:nvPr/>
        </p:nvCxnSpPr>
        <p:spPr>
          <a:xfrm rot="10800000">
            <a:off x="5988891" y="4527689"/>
            <a:ext cx="2216792" cy="1495307"/>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BF98DC7C-98C4-1F4A-A84E-D469D700A067}"/>
              </a:ext>
            </a:extLst>
          </p:cNvPr>
          <p:cNvCxnSpPr>
            <a:cxnSpLocks/>
            <a:stCxn id="10" idx="1"/>
            <a:endCxn id="7" idx="2"/>
          </p:cNvCxnSpPr>
          <p:nvPr/>
        </p:nvCxnSpPr>
        <p:spPr>
          <a:xfrm rot="10800000">
            <a:off x="4399545" y="3524437"/>
            <a:ext cx="3856697" cy="249855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404DA58-E4DB-2A4F-88D8-E3DF3DBDA9F2}"/>
              </a:ext>
            </a:extLst>
          </p:cNvPr>
          <p:cNvCxnSpPr>
            <a:cxnSpLocks/>
            <a:stCxn id="10" idx="1"/>
            <a:endCxn id="6" idx="2"/>
          </p:cNvCxnSpPr>
          <p:nvPr/>
        </p:nvCxnSpPr>
        <p:spPr>
          <a:xfrm rot="10800000">
            <a:off x="2699561" y="2530704"/>
            <a:ext cx="5556681" cy="3492293"/>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09951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a:extLst>
              <a:ext uri="{FF2B5EF4-FFF2-40B4-BE49-F238E27FC236}">
                <a16:creationId xmlns:a16="http://schemas.microsoft.com/office/drawing/2014/main" id="{18E070AE-1D6B-2A40-9E20-B2632F988A2E}"/>
              </a:ext>
            </a:extLst>
          </p:cNvPr>
          <p:cNvSpPr>
            <a:spLocks noChangeArrowheads="1"/>
          </p:cNvSpPr>
          <p:nvPr/>
        </p:nvSpPr>
        <p:spPr bwMode="auto">
          <a:xfrm>
            <a:off x="7896201" y="2245446"/>
            <a:ext cx="2470887" cy="3927034"/>
          </a:xfrm>
          <a:prstGeom prst="roundRect">
            <a:avLst>
              <a:gd name="adj" fmla="val 2708"/>
            </a:avLst>
          </a:prstGeom>
          <a:solidFill>
            <a:srgbClr val="FFD579">
              <a:alpha val="78824"/>
            </a:srgbClr>
          </a:solidFill>
          <a:ln w="19050">
            <a:noFill/>
            <a:round/>
            <a:headEnd/>
            <a:tailEnd/>
          </a:ln>
          <a:effectLst>
            <a:outerShdw blurRad="40000" dist="23000" dir="5400000" rotWithShape="0">
              <a:srgbClr val="808080">
                <a:alpha val="34999"/>
              </a:srgbClr>
            </a:outerShdw>
          </a:effectLst>
        </p:spPr>
        <p:txBody>
          <a:bodyPr lIns="0" tIns="0" rIns="0" bIns="0" anchor="ctr"/>
          <a:lstStyle/>
          <a:p>
            <a:pPr algn="ctr">
              <a:defRPr/>
            </a:pPr>
            <a:endParaRPr lang="en-US" sz="2000" dirty="0">
              <a:latin typeface="Candara" panose="020E0502030303020204" pitchFamily="34" charset="0"/>
            </a:endParaRPr>
          </a:p>
        </p:txBody>
      </p:sp>
      <p:sp>
        <p:nvSpPr>
          <p:cNvPr id="15" name="Rounded Rectangle 14">
            <a:extLst>
              <a:ext uri="{FF2B5EF4-FFF2-40B4-BE49-F238E27FC236}">
                <a16:creationId xmlns:a16="http://schemas.microsoft.com/office/drawing/2014/main" id="{B6A419A4-AA28-A34A-9326-F976808E371C}"/>
              </a:ext>
            </a:extLst>
          </p:cNvPr>
          <p:cNvSpPr>
            <a:spLocks noChangeArrowheads="1"/>
          </p:cNvSpPr>
          <p:nvPr/>
        </p:nvSpPr>
        <p:spPr bwMode="auto">
          <a:xfrm>
            <a:off x="4417202" y="2238270"/>
            <a:ext cx="2470887" cy="3927034"/>
          </a:xfrm>
          <a:prstGeom prst="roundRect">
            <a:avLst>
              <a:gd name="adj" fmla="val 2708"/>
            </a:avLst>
          </a:prstGeom>
          <a:solidFill>
            <a:srgbClr val="76D6FF">
              <a:alpha val="89020"/>
            </a:srgbClr>
          </a:solidFill>
          <a:ln w="19050">
            <a:noFill/>
            <a:round/>
            <a:headEnd/>
            <a:tailEnd/>
          </a:ln>
          <a:effectLst>
            <a:outerShdw blurRad="40000" dist="23000" dir="5400000" rotWithShape="0">
              <a:srgbClr val="808080">
                <a:alpha val="34999"/>
              </a:srgbClr>
            </a:outerShdw>
          </a:effectLst>
        </p:spPr>
        <p:txBody>
          <a:bodyPr lIns="0" tIns="0" rIns="0" bIns="0" anchor="ctr"/>
          <a:lstStyle/>
          <a:p>
            <a:pPr algn="ctr">
              <a:defRPr/>
            </a:pPr>
            <a:endParaRPr lang="en-US" sz="2000" dirty="0">
              <a:latin typeface="Candara" panose="020E0502030303020204" pitchFamily="34" charset="0"/>
            </a:endParaRPr>
          </a:p>
        </p:txBody>
      </p:sp>
      <p:sp>
        <p:nvSpPr>
          <p:cNvPr id="2" name="Title 1">
            <a:extLst>
              <a:ext uri="{FF2B5EF4-FFF2-40B4-BE49-F238E27FC236}">
                <a16:creationId xmlns:a16="http://schemas.microsoft.com/office/drawing/2014/main" id="{427841DB-53ED-9A45-8A9F-423513A29AA2}"/>
              </a:ext>
            </a:extLst>
          </p:cNvPr>
          <p:cNvSpPr>
            <a:spLocks noGrp="1"/>
          </p:cNvSpPr>
          <p:nvPr>
            <p:ph type="title"/>
          </p:nvPr>
        </p:nvSpPr>
        <p:spPr>
          <a:xfrm>
            <a:off x="389299" y="274638"/>
            <a:ext cx="9821501" cy="904022"/>
          </a:xfrm>
        </p:spPr>
        <p:txBody>
          <a:bodyPr/>
          <a:lstStyle/>
          <a:p>
            <a:r>
              <a:rPr lang="en-US" dirty="0"/>
              <a:t>Incremental development</a:t>
            </a:r>
          </a:p>
        </p:txBody>
      </p:sp>
      <p:sp>
        <p:nvSpPr>
          <p:cNvPr id="4" name="Slide Number Placeholder 3">
            <a:extLst>
              <a:ext uri="{FF2B5EF4-FFF2-40B4-BE49-F238E27FC236}">
                <a16:creationId xmlns:a16="http://schemas.microsoft.com/office/drawing/2014/main" id="{2FE7D38F-0DBF-CF49-95E3-72B4C63F76C1}"/>
              </a:ext>
            </a:extLst>
          </p:cNvPr>
          <p:cNvSpPr>
            <a:spLocks noGrp="1"/>
          </p:cNvSpPr>
          <p:nvPr>
            <p:ph type="sldNum" sz="quarter" idx="12"/>
          </p:nvPr>
        </p:nvSpPr>
        <p:spPr/>
        <p:txBody>
          <a:bodyPr/>
          <a:lstStyle/>
          <a:p>
            <a:pPr>
              <a:defRPr/>
            </a:pPr>
            <a:fld id="{E78C9E75-97FD-45D9-8ED3-955348887BB1}" type="slidenum">
              <a:rPr lang="zh-TW" altLang="en-US" smtClean="0"/>
              <a:pPr>
                <a:defRPr/>
              </a:pPr>
              <a:t>69</a:t>
            </a:fld>
            <a:endParaRPr lang="zh-TW" altLang="en-US"/>
          </a:p>
        </p:txBody>
      </p:sp>
      <p:sp>
        <p:nvSpPr>
          <p:cNvPr id="6" name="Rounded Rectangle 5">
            <a:extLst>
              <a:ext uri="{FF2B5EF4-FFF2-40B4-BE49-F238E27FC236}">
                <a16:creationId xmlns:a16="http://schemas.microsoft.com/office/drawing/2014/main" id="{8AA12DF4-A37E-0A49-AA86-A511F362E5A7}"/>
              </a:ext>
            </a:extLst>
          </p:cNvPr>
          <p:cNvSpPr>
            <a:spLocks noChangeArrowheads="1"/>
          </p:cNvSpPr>
          <p:nvPr/>
        </p:nvSpPr>
        <p:spPr bwMode="auto">
          <a:xfrm>
            <a:off x="4743286" y="2466279"/>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Specification</a:t>
            </a:r>
          </a:p>
        </p:txBody>
      </p:sp>
      <p:sp>
        <p:nvSpPr>
          <p:cNvPr id="7" name="Rounded Rectangle 6">
            <a:extLst>
              <a:ext uri="{FF2B5EF4-FFF2-40B4-BE49-F238E27FC236}">
                <a16:creationId xmlns:a16="http://schemas.microsoft.com/office/drawing/2014/main" id="{071E8277-AE35-4443-BDF2-B44C578177A8}"/>
              </a:ext>
            </a:extLst>
          </p:cNvPr>
          <p:cNvSpPr>
            <a:spLocks noChangeArrowheads="1"/>
          </p:cNvSpPr>
          <p:nvPr/>
        </p:nvSpPr>
        <p:spPr bwMode="auto">
          <a:xfrm>
            <a:off x="4743286" y="3778623"/>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Development</a:t>
            </a:r>
          </a:p>
        </p:txBody>
      </p:sp>
      <p:sp>
        <p:nvSpPr>
          <p:cNvPr id="8" name="Rounded Rectangle 7">
            <a:extLst>
              <a:ext uri="{FF2B5EF4-FFF2-40B4-BE49-F238E27FC236}">
                <a16:creationId xmlns:a16="http://schemas.microsoft.com/office/drawing/2014/main" id="{BB4DA1CA-DBB0-4E4D-94BC-200AE293C672}"/>
              </a:ext>
            </a:extLst>
          </p:cNvPr>
          <p:cNvSpPr>
            <a:spLocks noChangeArrowheads="1"/>
          </p:cNvSpPr>
          <p:nvPr/>
        </p:nvSpPr>
        <p:spPr bwMode="auto">
          <a:xfrm>
            <a:off x="4743286" y="5043972"/>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Validation</a:t>
            </a:r>
          </a:p>
        </p:txBody>
      </p:sp>
      <p:sp>
        <p:nvSpPr>
          <p:cNvPr id="9" name="Rounded Rectangle 8">
            <a:extLst>
              <a:ext uri="{FF2B5EF4-FFF2-40B4-BE49-F238E27FC236}">
                <a16:creationId xmlns:a16="http://schemas.microsoft.com/office/drawing/2014/main" id="{D5B6B77B-4E18-ED4C-89FD-D405F84EB58F}"/>
              </a:ext>
            </a:extLst>
          </p:cNvPr>
          <p:cNvSpPr>
            <a:spLocks noChangeArrowheads="1"/>
          </p:cNvSpPr>
          <p:nvPr/>
        </p:nvSpPr>
        <p:spPr bwMode="auto">
          <a:xfrm>
            <a:off x="1981200" y="3771447"/>
            <a:ext cx="1808738" cy="860683"/>
          </a:xfrm>
          <a:prstGeom prst="roundRect">
            <a:avLst>
              <a:gd name="adj" fmla="val 9274"/>
            </a:avLst>
          </a:prstGeom>
          <a:solidFill>
            <a:schemeClr val="accent3">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Outline description</a:t>
            </a:r>
          </a:p>
        </p:txBody>
      </p:sp>
      <p:sp>
        <p:nvSpPr>
          <p:cNvPr id="10" name="Rounded Rectangle 9">
            <a:extLst>
              <a:ext uri="{FF2B5EF4-FFF2-40B4-BE49-F238E27FC236}">
                <a16:creationId xmlns:a16="http://schemas.microsoft.com/office/drawing/2014/main" id="{1764C0E5-B4E3-B343-8F95-F4B70187EEA1}"/>
              </a:ext>
            </a:extLst>
          </p:cNvPr>
          <p:cNvSpPr>
            <a:spLocks noChangeArrowheads="1"/>
          </p:cNvSpPr>
          <p:nvPr/>
        </p:nvSpPr>
        <p:spPr bwMode="auto">
          <a:xfrm>
            <a:off x="8184232" y="2466278"/>
            <a:ext cx="1808738" cy="860683"/>
          </a:xfrm>
          <a:prstGeom prst="roundRect">
            <a:avLst>
              <a:gd name="adj" fmla="val 9274"/>
            </a:avLst>
          </a:prstGeom>
          <a:solidFill>
            <a:schemeClr val="accent6">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Initial </a:t>
            </a:r>
            <a:br>
              <a:rPr lang="en-US" sz="2000" dirty="0">
                <a:latin typeface="Candara" panose="020E0502030303020204" pitchFamily="34" charset="0"/>
              </a:rPr>
            </a:br>
            <a:r>
              <a:rPr lang="en-US" sz="2000" dirty="0">
                <a:latin typeface="Candara" panose="020E0502030303020204" pitchFamily="34" charset="0"/>
              </a:rPr>
              <a:t>version</a:t>
            </a:r>
          </a:p>
        </p:txBody>
      </p:sp>
      <p:sp>
        <p:nvSpPr>
          <p:cNvPr id="11" name="Rounded Rectangle 10">
            <a:extLst>
              <a:ext uri="{FF2B5EF4-FFF2-40B4-BE49-F238E27FC236}">
                <a16:creationId xmlns:a16="http://schemas.microsoft.com/office/drawing/2014/main" id="{D277AE46-27E7-ED4B-B120-F483CC5FF815}"/>
              </a:ext>
            </a:extLst>
          </p:cNvPr>
          <p:cNvSpPr>
            <a:spLocks noChangeArrowheads="1"/>
          </p:cNvSpPr>
          <p:nvPr/>
        </p:nvSpPr>
        <p:spPr bwMode="auto">
          <a:xfrm>
            <a:off x="8247702" y="3894674"/>
            <a:ext cx="1808738" cy="860683"/>
          </a:xfrm>
          <a:prstGeom prst="roundRect">
            <a:avLst>
              <a:gd name="adj" fmla="val 9274"/>
            </a:avLst>
          </a:prstGeom>
          <a:solidFill>
            <a:schemeClr val="accent6">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Intermediate versions</a:t>
            </a:r>
          </a:p>
        </p:txBody>
      </p:sp>
      <p:sp>
        <p:nvSpPr>
          <p:cNvPr id="12" name="Rounded Rectangle 11">
            <a:extLst>
              <a:ext uri="{FF2B5EF4-FFF2-40B4-BE49-F238E27FC236}">
                <a16:creationId xmlns:a16="http://schemas.microsoft.com/office/drawing/2014/main" id="{ADFA9085-C7C2-4643-A04B-DB1DFFE4DB99}"/>
              </a:ext>
            </a:extLst>
          </p:cNvPr>
          <p:cNvSpPr>
            <a:spLocks noChangeArrowheads="1"/>
          </p:cNvSpPr>
          <p:nvPr/>
        </p:nvSpPr>
        <p:spPr bwMode="auto">
          <a:xfrm>
            <a:off x="8175694" y="3826079"/>
            <a:ext cx="1808738" cy="860683"/>
          </a:xfrm>
          <a:prstGeom prst="roundRect">
            <a:avLst>
              <a:gd name="adj" fmla="val 9274"/>
            </a:avLst>
          </a:prstGeom>
          <a:solidFill>
            <a:schemeClr val="accent6">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Intermediate versions</a:t>
            </a:r>
          </a:p>
        </p:txBody>
      </p:sp>
      <p:sp>
        <p:nvSpPr>
          <p:cNvPr id="13" name="Rounded Rectangle 12">
            <a:extLst>
              <a:ext uri="{FF2B5EF4-FFF2-40B4-BE49-F238E27FC236}">
                <a16:creationId xmlns:a16="http://schemas.microsoft.com/office/drawing/2014/main" id="{DCAA2714-B2E6-BA43-9C7B-4B94B0B2EDB4}"/>
              </a:ext>
            </a:extLst>
          </p:cNvPr>
          <p:cNvSpPr>
            <a:spLocks noChangeArrowheads="1"/>
          </p:cNvSpPr>
          <p:nvPr/>
        </p:nvSpPr>
        <p:spPr bwMode="auto">
          <a:xfrm>
            <a:off x="8103686" y="3717033"/>
            <a:ext cx="1808738" cy="860683"/>
          </a:xfrm>
          <a:prstGeom prst="roundRect">
            <a:avLst>
              <a:gd name="adj" fmla="val 9274"/>
            </a:avLst>
          </a:prstGeom>
          <a:solidFill>
            <a:schemeClr val="accent6">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Intermediate versions</a:t>
            </a:r>
          </a:p>
        </p:txBody>
      </p:sp>
      <p:sp>
        <p:nvSpPr>
          <p:cNvPr id="14" name="Rounded Rectangle 13">
            <a:extLst>
              <a:ext uri="{FF2B5EF4-FFF2-40B4-BE49-F238E27FC236}">
                <a16:creationId xmlns:a16="http://schemas.microsoft.com/office/drawing/2014/main" id="{21DB36D2-6F00-6F40-AF2E-86E7993E8856}"/>
              </a:ext>
            </a:extLst>
          </p:cNvPr>
          <p:cNvSpPr>
            <a:spLocks noChangeArrowheads="1"/>
          </p:cNvSpPr>
          <p:nvPr/>
        </p:nvSpPr>
        <p:spPr bwMode="auto">
          <a:xfrm>
            <a:off x="8247702" y="5072820"/>
            <a:ext cx="1808738" cy="860683"/>
          </a:xfrm>
          <a:prstGeom prst="roundRect">
            <a:avLst>
              <a:gd name="adj" fmla="val 9274"/>
            </a:avLst>
          </a:prstGeom>
          <a:solidFill>
            <a:schemeClr val="accent6">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Final </a:t>
            </a:r>
            <a:br>
              <a:rPr lang="en-US" sz="2000" dirty="0">
                <a:latin typeface="Candara" panose="020E0502030303020204" pitchFamily="34" charset="0"/>
              </a:rPr>
            </a:br>
            <a:r>
              <a:rPr lang="en-US" sz="2000" dirty="0">
                <a:latin typeface="Candara" panose="020E0502030303020204" pitchFamily="34" charset="0"/>
              </a:rPr>
              <a:t>version</a:t>
            </a:r>
          </a:p>
        </p:txBody>
      </p:sp>
      <p:sp>
        <p:nvSpPr>
          <p:cNvPr id="16" name="TextBox 15">
            <a:extLst>
              <a:ext uri="{FF2B5EF4-FFF2-40B4-BE49-F238E27FC236}">
                <a16:creationId xmlns:a16="http://schemas.microsoft.com/office/drawing/2014/main" id="{AE0246AF-CD10-F745-BEC9-4F7DEE90A920}"/>
              </a:ext>
            </a:extLst>
          </p:cNvPr>
          <p:cNvSpPr txBox="1"/>
          <p:nvPr/>
        </p:nvSpPr>
        <p:spPr>
          <a:xfrm>
            <a:off x="4789086" y="1417639"/>
            <a:ext cx="1717138" cy="830997"/>
          </a:xfrm>
          <a:prstGeom prst="rect">
            <a:avLst/>
          </a:prstGeom>
          <a:noFill/>
        </p:spPr>
        <p:txBody>
          <a:bodyPr wrap="none" rtlCol="0">
            <a:spAutoFit/>
          </a:bodyPr>
          <a:lstStyle/>
          <a:p>
            <a:pPr algn="ctr"/>
            <a:r>
              <a:rPr lang="en-US" sz="2400" dirty="0">
                <a:latin typeface="Candara" panose="020E0502030303020204" pitchFamily="34" charset="0"/>
                <a:cs typeface="Calibri" panose="020F0502020204030204" pitchFamily="34" charset="0"/>
              </a:rPr>
              <a:t>Concurrent </a:t>
            </a:r>
            <a:br>
              <a:rPr lang="en-US" sz="2400" dirty="0">
                <a:latin typeface="Candara" panose="020E0502030303020204" pitchFamily="34" charset="0"/>
                <a:cs typeface="Calibri" panose="020F0502020204030204" pitchFamily="34" charset="0"/>
              </a:rPr>
            </a:br>
            <a:r>
              <a:rPr lang="en-US" sz="2400" dirty="0">
                <a:latin typeface="Candara" panose="020E0502030303020204" pitchFamily="34" charset="0"/>
                <a:cs typeface="Calibri" panose="020F0502020204030204" pitchFamily="34" charset="0"/>
              </a:rPr>
              <a:t>activities</a:t>
            </a:r>
          </a:p>
        </p:txBody>
      </p:sp>
      <p:cxnSp>
        <p:nvCxnSpPr>
          <p:cNvPr id="19" name="Straight Arrow Connector 18">
            <a:extLst>
              <a:ext uri="{FF2B5EF4-FFF2-40B4-BE49-F238E27FC236}">
                <a16:creationId xmlns:a16="http://schemas.microsoft.com/office/drawing/2014/main" id="{F3E42FF9-7274-E54C-956A-540D379CB953}"/>
              </a:ext>
            </a:extLst>
          </p:cNvPr>
          <p:cNvCxnSpPr>
            <a:stCxn id="9" idx="3"/>
            <a:endCxn id="15" idx="1"/>
          </p:cNvCxnSpPr>
          <p:nvPr/>
        </p:nvCxnSpPr>
        <p:spPr>
          <a:xfrm flipV="1">
            <a:off x="3789939" y="4201788"/>
            <a:ext cx="627263"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3EA1CA7-D7FC-354C-831B-B4153AA9BB66}"/>
              </a:ext>
            </a:extLst>
          </p:cNvPr>
          <p:cNvCxnSpPr>
            <a:cxnSpLocks/>
          </p:cNvCxnSpPr>
          <p:nvPr/>
        </p:nvCxnSpPr>
        <p:spPr>
          <a:xfrm>
            <a:off x="6888088" y="2839226"/>
            <a:ext cx="100811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2AC257D-5A20-9C4E-AA6E-57938CE96054}"/>
              </a:ext>
            </a:extLst>
          </p:cNvPr>
          <p:cNvCxnSpPr>
            <a:cxnSpLocks/>
          </p:cNvCxnSpPr>
          <p:nvPr/>
        </p:nvCxnSpPr>
        <p:spPr>
          <a:xfrm>
            <a:off x="6888088" y="4147373"/>
            <a:ext cx="100811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01DDA9E-2200-9742-AA42-3897441E49D1}"/>
              </a:ext>
            </a:extLst>
          </p:cNvPr>
          <p:cNvCxnSpPr>
            <a:cxnSpLocks/>
          </p:cNvCxnSpPr>
          <p:nvPr/>
        </p:nvCxnSpPr>
        <p:spPr>
          <a:xfrm>
            <a:off x="6888088" y="5373216"/>
            <a:ext cx="100811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169043D-96D2-F943-8603-5424CABFB2A1}"/>
              </a:ext>
            </a:extLst>
          </p:cNvPr>
          <p:cNvCxnSpPr>
            <a:cxnSpLocks/>
          </p:cNvCxnSpPr>
          <p:nvPr/>
        </p:nvCxnSpPr>
        <p:spPr>
          <a:xfrm flipH="1">
            <a:off x="6888089" y="4437112"/>
            <a:ext cx="97695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A3D6A84-1C94-5C49-B119-44D5FABBD54D}"/>
              </a:ext>
            </a:extLst>
          </p:cNvPr>
          <p:cNvCxnSpPr>
            <a:cxnSpLocks/>
          </p:cNvCxnSpPr>
          <p:nvPr/>
        </p:nvCxnSpPr>
        <p:spPr>
          <a:xfrm flipH="1">
            <a:off x="6903665" y="3149432"/>
            <a:ext cx="97695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87B912D-BFA8-7C47-A328-732617140844}"/>
              </a:ext>
            </a:extLst>
          </p:cNvPr>
          <p:cNvCxnSpPr>
            <a:cxnSpLocks/>
          </p:cNvCxnSpPr>
          <p:nvPr/>
        </p:nvCxnSpPr>
        <p:spPr>
          <a:xfrm>
            <a:off x="5473924" y="3326960"/>
            <a:ext cx="0" cy="4516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26890FD-DC9B-DF41-9B33-6AD33309AF79}"/>
              </a:ext>
            </a:extLst>
          </p:cNvPr>
          <p:cNvCxnSpPr>
            <a:cxnSpLocks/>
          </p:cNvCxnSpPr>
          <p:nvPr/>
        </p:nvCxnSpPr>
        <p:spPr>
          <a:xfrm>
            <a:off x="5473923" y="4632129"/>
            <a:ext cx="1" cy="4118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1D5A69B-DA7D-B140-880B-CF6F34F15D99}"/>
              </a:ext>
            </a:extLst>
          </p:cNvPr>
          <p:cNvCxnSpPr>
            <a:cxnSpLocks/>
          </p:cNvCxnSpPr>
          <p:nvPr/>
        </p:nvCxnSpPr>
        <p:spPr>
          <a:xfrm flipV="1">
            <a:off x="5807968" y="4632129"/>
            <a:ext cx="0" cy="4118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ACBBA97-77FA-0A46-9619-BDCD0E4DEFBE}"/>
              </a:ext>
            </a:extLst>
          </p:cNvPr>
          <p:cNvCxnSpPr>
            <a:cxnSpLocks/>
          </p:cNvCxnSpPr>
          <p:nvPr/>
        </p:nvCxnSpPr>
        <p:spPr>
          <a:xfrm flipV="1">
            <a:off x="5807968" y="3326960"/>
            <a:ext cx="0" cy="4118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7626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A66C0-6D27-C348-BBF4-21593A446FBE}"/>
              </a:ext>
            </a:extLst>
          </p:cNvPr>
          <p:cNvSpPr>
            <a:spLocks noGrp="1"/>
          </p:cNvSpPr>
          <p:nvPr>
            <p:ph type="title"/>
          </p:nvPr>
        </p:nvSpPr>
        <p:spPr/>
        <p:txBody>
          <a:bodyPr>
            <a:normAutofit/>
          </a:bodyPr>
          <a:lstStyle/>
          <a:p>
            <a:r>
              <a:rPr lang="en-US" dirty="0"/>
              <a:t>Software </a:t>
            </a:r>
            <a:r>
              <a:rPr lang="en-US" dirty="0" smtClean="0"/>
              <a:t>Products</a:t>
            </a:r>
            <a:endParaRPr lang="en-US" dirty="0"/>
          </a:p>
        </p:txBody>
      </p:sp>
      <p:sp>
        <p:nvSpPr>
          <p:cNvPr id="3" name="Content Placeholder 2">
            <a:extLst>
              <a:ext uri="{FF2B5EF4-FFF2-40B4-BE49-F238E27FC236}">
                <a16:creationId xmlns:a16="http://schemas.microsoft.com/office/drawing/2014/main" id="{F16DB837-4657-FF45-ADB7-EB52B2444D4C}"/>
              </a:ext>
            </a:extLst>
          </p:cNvPr>
          <p:cNvSpPr>
            <a:spLocks noGrp="1"/>
          </p:cNvSpPr>
          <p:nvPr>
            <p:ph idx="1"/>
          </p:nvPr>
        </p:nvSpPr>
        <p:spPr/>
        <p:txBody>
          <a:bodyPr/>
          <a:lstStyle/>
          <a:p>
            <a:r>
              <a:rPr lang="en-US" dirty="0">
                <a:solidFill>
                  <a:srgbClr val="C00000"/>
                </a:solidFill>
              </a:rPr>
              <a:t>Software products </a:t>
            </a:r>
            <a:r>
              <a:rPr lang="en-US" dirty="0"/>
              <a:t>are </a:t>
            </a:r>
            <a:r>
              <a:rPr lang="en-US" dirty="0">
                <a:solidFill>
                  <a:srgbClr val="C00000"/>
                </a:solidFill>
              </a:rPr>
              <a:t>generic software systems</a:t>
            </a:r>
            <a:r>
              <a:rPr lang="en-US" dirty="0"/>
              <a:t> that provide functionality that is useful to a range of customers.</a:t>
            </a:r>
          </a:p>
          <a:p>
            <a:r>
              <a:rPr lang="en-US" dirty="0"/>
              <a:t>Software products:</a:t>
            </a:r>
          </a:p>
          <a:p>
            <a:pPr lvl="1"/>
            <a:r>
              <a:rPr lang="en-US" dirty="0"/>
              <a:t>Large-scale business systems (e.g. MS Excel) </a:t>
            </a:r>
          </a:p>
          <a:p>
            <a:pPr lvl="1"/>
            <a:r>
              <a:rPr lang="en-US" dirty="0"/>
              <a:t>Personal products (e.g. Evernote) </a:t>
            </a:r>
          </a:p>
          <a:p>
            <a:pPr lvl="1"/>
            <a:r>
              <a:rPr lang="en-US" dirty="0"/>
              <a:t>Simple mobile phone apps and games (e.g.  </a:t>
            </a:r>
            <a:r>
              <a:rPr lang="en-US" dirty="0" err="1"/>
              <a:t>Suduko</a:t>
            </a:r>
            <a:r>
              <a:rPr lang="en-US" dirty="0"/>
              <a:t>).</a:t>
            </a:r>
          </a:p>
        </p:txBody>
      </p:sp>
      <p:sp>
        <p:nvSpPr>
          <p:cNvPr id="4" name="Slide Number Placeholder 3">
            <a:extLst>
              <a:ext uri="{FF2B5EF4-FFF2-40B4-BE49-F238E27FC236}">
                <a16:creationId xmlns:a16="http://schemas.microsoft.com/office/drawing/2014/main" id="{B87C3075-C431-7F49-A746-3DC5E8BF3E1B}"/>
              </a:ext>
            </a:extLst>
          </p:cNvPr>
          <p:cNvSpPr>
            <a:spLocks noGrp="1"/>
          </p:cNvSpPr>
          <p:nvPr>
            <p:ph type="sldNum" sz="quarter" idx="12"/>
          </p:nvPr>
        </p:nvSpPr>
        <p:spPr/>
        <p:txBody>
          <a:bodyPr/>
          <a:lstStyle/>
          <a:p>
            <a:pPr>
              <a:defRPr/>
            </a:pPr>
            <a:fld id="{E78C9E75-97FD-45D9-8ED3-955348887BB1}" type="slidenum">
              <a:rPr lang="zh-TW" altLang="en-US" smtClean="0"/>
              <a:pPr>
                <a:defRPr/>
              </a:pPr>
              <a:t>7</a:t>
            </a:fld>
            <a:endParaRPr lang="zh-TW" altLang="en-US"/>
          </a:p>
        </p:txBody>
      </p:sp>
    </p:spTree>
    <p:extLst>
      <p:ext uri="{BB962C8B-B14F-4D97-AF65-F5344CB8AC3E}">
        <p14:creationId xmlns:p14="http://schemas.microsoft.com/office/powerpoint/2010/main" val="30958204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64533-ACEA-A644-9454-A7BD61645311}"/>
              </a:ext>
            </a:extLst>
          </p:cNvPr>
          <p:cNvSpPr>
            <a:spLocks noGrp="1"/>
          </p:cNvSpPr>
          <p:nvPr>
            <p:ph type="title"/>
          </p:nvPr>
        </p:nvSpPr>
        <p:spPr>
          <a:xfrm>
            <a:off x="433057" y="66811"/>
            <a:ext cx="8991599" cy="1282154"/>
          </a:xfrm>
        </p:spPr>
        <p:txBody>
          <a:bodyPr>
            <a:normAutofit fontScale="90000"/>
          </a:bodyPr>
          <a:lstStyle/>
          <a:p>
            <a:r>
              <a:rPr lang="en-US" dirty="0"/>
              <a:t>Reuse-oriented </a:t>
            </a:r>
            <a:r>
              <a:rPr lang="en-US" dirty="0" smtClean="0"/>
              <a:t>software </a:t>
            </a:r>
            <a:r>
              <a:rPr lang="en-US" dirty="0"/>
              <a:t>engineering</a:t>
            </a:r>
          </a:p>
        </p:txBody>
      </p:sp>
      <p:sp>
        <p:nvSpPr>
          <p:cNvPr id="4" name="Slide Number Placeholder 3">
            <a:extLst>
              <a:ext uri="{FF2B5EF4-FFF2-40B4-BE49-F238E27FC236}">
                <a16:creationId xmlns:a16="http://schemas.microsoft.com/office/drawing/2014/main" id="{114DE0A8-FBF8-A441-AE4E-0963836D693D}"/>
              </a:ext>
            </a:extLst>
          </p:cNvPr>
          <p:cNvSpPr>
            <a:spLocks noGrp="1"/>
          </p:cNvSpPr>
          <p:nvPr>
            <p:ph type="sldNum" sz="quarter" idx="12"/>
          </p:nvPr>
        </p:nvSpPr>
        <p:spPr/>
        <p:txBody>
          <a:bodyPr/>
          <a:lstStyle/>
          <a:p>
            <a:pPr>
              <a:defRPr/>
            </a:pPr>
            <a:fld id="{E78C9E75-97FD-45D9-8ED3-955348887BB1}" type="slidenum">
              <a:rPr lang="zh-TW" altLang="en-US" smtClean="0"/>
              <a:pPr>
                <a:defRPr/>
              </a:pPr>
              <a:t>70</a:t>
            </a:fld>
            <a:endParaRPr lang="zh-TW" altLang="en-US"/>
          </a:p>
        </p:txBody>
      </p:sp>
      <p:sp>
        <p:nvSpPr>
          <p:cNvPr id="6" name="Rounded Rectangle 5">
            <a:extLst>
              <a:ext uri="{FF2B5EF4-FFF2-40B4-BE49-F238E27FC236}">
                <a16:creationId xmlns:a16="http://schemas.microsoft.com/office/drawing/2014/main" id="{3E9B5764-9C08-774A-AE67-C1FA74CAAEB1}"/>
              </a:ext>
            </a:extLst>
          </p:cNvPr>
          <p:cNvSpPr>
            <a:spLocks noChangeArrowheads="1"/>
          </p:cNvSpPr>
          <p:nvPr/>
        </p:nvSpPr>
        <p:spPr bwMode="auto">
          <a:xfrm>
            <a:off x="1742854" y="3356992"/>
            <a:ext cx="1429731" cy="72008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1600" dirty="0">
                <a:latin typeface="Candara" panose="020E0502030303020204" pitchFamily="34" charset="0"/>
              </a:rPr>
              <a:t>Requirements </a:t>
            </a:r>
            <a:br>
              <a:rPr lang="en-US" sz="1600" dirty="0">
                <a:latin typeface="Candara" panose="020E0502030303020204" pitchFamily="34" charset="0"/>
              </a:rPr>
            </a:br>
            <a:r>
              <a:rPr lang="en-US" sz="1600" dirty="0">
                <a:latin typeface="Candara" panose="020E0502030303020204" pitchFamily="34" charset="0"/>
              </a:rPr>
              <a:t>specification</a:t>
            </a:r>
          </a:p>
        </p:txBody>
      </p:sp>
      <p:sp>
        <p:nvSpPr>
          <p:cNvPr id="7" name="Rounded Rectangle 6">
            <a:extLst>
              <a:ext uri="{FF2B5EF4-FFF2-40B4-BE49-F238E27FC236}">
                <a16:creationId xmlns:a16="http://schemas.microsoft.com/office/drawing/2014/main" id="{57DC16FD-DDB4-B444-BE4E-6D646CF760DE}"/>
              </a:ext>
            </a:extLst>
          </p:cNvPr>
          <p:cNvSpPr>
            <a:spLocks noChangeArrowheads="1"/>
          </p:cNvSpPr>
          <p:nvPr/>
        </p:nvSpPr>
        <p:spPr bwMode="auto">
          <a:xfrm>
            <a:off x="3359697" y="3896779"/>
            <a:ext cx="1429731" cy="72008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1600" dirty="0">
                <a:latin typeface="Candara" panose="020E0502030303020204" pitchFamily="34" charset="0"/>
              </a:rPr>
              <a:t>Software </a:t>
            </a:r>
            <a:br>
              <a:rPr lang="en-US" sz="1600" dirty="0">
                <a:latin typeface="Candara" panose="020E0502030303020204" pitchFamily="34" charset="0"/>
              </a:rPr>
            </a:br>
            <a:r>
              <a:rPr lang="en-US" sz="1600" dirty="0">
                <a:latin typeface="Candara" panose="020E0502030303020204" pitchFamily="34" charset="0"/>
              </a:rPr>
              <a:t>evaluation</a:t>
            </a:r>
          </a:p>
        </p:txBody>
      </p:sp>
      <p:sp>
        <p:nvSpPr>
          <p:cNvPr id="8" name="Rounded Rectangle 7">
            <a:extLst>
              <a:ext uri="{FF2B5EF4-FFF2-40B4-BE49-F238E27FC236}">
                <a16:creationId xmlns:a16="http://schemas.microsoft.com/office/drawing/2014/main" id="{1BABE5C7-3168-7F41-85CA-19158F1FC82D}"/>
              </a:ext>
            </a:extLst>
          </p:cNvPr>
          <p:cNvSpPr>
            <a:spLocks noChangeArrowheads="1"/>
          </p:cNvSpPr>
          <p:nvPr/>
        </p:nvSpPr>
        <p:spPr bwMode="auto">
          <a:xfrm>
            <a:off x="3395153" y="2789274"/>
            <a:ext cx="1429731" cy="72008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1600" dirty="0">
                <a:latin typeface="Candara" panose="020E0502030303020204" pitchFamily="34" charset="0"/>
              </a:rPr>
              <a:t>Software </a:t>
            </a:r>
            <a:br>
              <a:rPr lang="en-US" sz="1600" dirty="0">
                <a:latin typeface="Candara" panose="020E0502030303020204" pitchFamily="34" charset="0"/>
              </a:rPr>
            </a:br>
            <a:r>
              <a:rPr lang="en-US" sz="1600" dirty="0">
                <a:latin typeface="Candara" panose="020E0502030303020204" pitchFamily="34" charset="0"/>
              </a:rPr>
              <a:t>discovery</a:t>
            </a:r>
          </a:p>
        </p:txBody>
      </p:sp>
      <p:sp>
        <p:nvSpPr>
          <p:cNvPr id="10" name="Rounded Rectangle 9">
            <a:extLst>
              <a:ext uri="{FF2B5EF4-FFF2-40B4-BE49-F238E27FC236}">
                <a16:creationId xmlns:a16="http://schemas.microsoft.com/office/drawing/2014/main" id="{11C3782E-02FF-8D45-A4C4-3D4BF55F41A3}"/>
              </a:ext>
            </a:extLst>
          </p:cNvPr>
          <p:cNvSpPr>
            <a:spLocks noChangeArrowheads="1"/>
          </p:cNvSpPr>
          <p:nvPr/>
        </p:nvSpPr>
        <p:spPr bwMode="auto">
          <a:xfrm>
            <a:off x="5047452" y="3356992"/>
            <a:ext cx="1429731" cy="72008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1600" dirty="0">
                <a:latin typeface="Candara" panose="020E0502030303020204" pitchFamily="34" charset="0"/>
              </a:rPr>
              <a:t>Requirements </a:t>
            </a:r>
            <a:br>
              <a:rPr lang="en-US" sz="1600" dirty="0">
                <a:latin typeface="Candara" panose="020E0502030303020204" pitchFamily="34" charset="0"/>
              </a:rPr>
            </a:br>
            <a:r>
              <a:rPr lang="en-US" sz="1600" dirty="0">
                <a:latin typeface="Candara" panose="020E0502030303020204" pitchFamily="34" charset="0"/>
              </a:rPr>
              <a:t>refinement</a:t>
            </a:r>
          </a:p>
        </p:txBody>
      </p:sp>
      <p:sp>
        <p:nvSpPr>
          <p:cNvPr id="11" name="Rounded Rectangle 10">
            <a:extLst>
              <a:ext uri="{FF2B5EF4-FFF2-40B4-BE49-F238E27FC236}">
                <a16:creationId xmlns:a16="http://schemas.microsoft.com/office/drawing/2014/main" id="{C5B89F6D-1216-3142-AF74-AFF442CAD505}"/>
              </a:ext>
            </a:extLst>
          </p:cNvPr>
          <p:cNvSpPr>
            <a:spLocks noChangeArrowheads="1"/>
          </p:cNvSpPr>
          <p:nvPr/>
        </p:nvSpPr>
        <p:spPr bwMode="auto">
          <a:xfrm>
            <a:off x="7391775" y="2318852"/>
            <a:ext cx="1429731" cy="72008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1600" dirty="0">
                <a:latin typeface="Candara" panose="020E0502030303020204" pitchFamily="34" charset="0"/>
              </a:rPr>
              <a:t>Configure </a:t>
            </a:r>
            <a:br>
              <a:rPr lang="en-US" sz="1600" dirty="0">
                <a:latin typeface="Candara" panose="020E0502030303020204" pitchFamily="34" charset="0"/>
              </a:rPr>
            </a:br>
            <a:r>
              <a:rPr lang="en-US" sz="1600" dirty="0">
                <a:latin typeface="Candara" panose="020E0502030303020204" pitchFamily="34" charset="0"/>
              </a:rPr>
              <a:t>application </a:t>
            </a:r>
            <a:br>
              <a:rPr lang="en-US" sz="1600" dirty="0">
                <a:latin typeface="Candara" panose="020E0502030303020204" pitchFamily="34" charset="0"/>
              </a:rPr>
            </a:br>
            <a:r>
              <a:rPr lang="en-US" sz="1600" dirty="0">
                <a:latin typeface="Candara" panose="020E0502030303020204" pitchFamily="34" charset="0"/>
              </a:rPr>
              <a:t>system</a:t>
            </a:r>
          </a:p>
        </p:txBody>
      </p:sp>
      <p:sp>
        <p:nvSpPr>
          <p:cNvPr id="12" name="Rounded Rectangle 11">
            <a:extLst>
              <a:ext uri="{FF2B5EF4-FFF2-40B4-BE49-F238E27FC236}">
                <a16:creationId xmlns:a16="http://schemas.microsoft.com/office/drawing/2014/main" id="{BE37E99B-6468-3A41-BE6C-7273F6021A9C}"/>
              </a:ext>
            </a:extLst>
          </p:cNvPr>
          <p:cNvSpPr>
            <a:spLocks noChangeArrowheads="1"/>
          </p:cNvSpPr>
          <p:nvPr/>
        </p:nvSpPr>
        <p:spPr bwMode="auto">
          <a:xfrm>
            <a:off x="7391776" y="3664064"/>
            <a:ext cx="1429731" cy="72008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1600" dirty="0">
                <a:latin typeface="Candara" panose="020E0502030303020204" pitchFamily="34" charset="0"/>
              </a:rPr>
              <a:t>Adapt </a:t>
            </a:r>
            <a:br>
              <a:rPr lang="en-US" sz="1600" dirty="0">
                <a:latin typeface="Candara" panose="020E0502030303020204" pitchFamily="34" charset="0"/>
              </a:rPr>
            </a:br>
            <a:r>
              <a:rPr lang="en-US" sz="1600" dirty="0">
                <a:latin typeface="Candara" panose="020E0502030303020204" pitchFamily="34" charset="0"/>
              </a:rPr>
              <a:t>components</a:t>
            </a:r>
          </a:p>
        </p:txBody>
      </p:sp>
      <p:sp>
        <p:nvSpPr>
          <p:cNvPr id="13" name="Rounded Rectangle 12">
            <a:extLst>
              <a:ext uri="{FF2B5EF4-FFF2-40B4-BE49-F238E27FC236}">
                <a16:creationId xmlns:a16="http://schemas.microsoft.com/office/drawing/2014/main" id="{9345EEEA-720D-F340-9E7A-3BF6EF39391F}"/>
              </a:ext>
            </a:extLst>
          </p:cNvPr>
          <p:cNvSpPr>
            <a:spLocks noChangeArrowheads="1"/>
          </p:cNvSpPr>
          <p:nvPr/>
        </p:nvSpPr>
        <p:spPr bwMode="auto">
          <a:xfrm>
            <a:off x="7391774" y="4869160"/>
            <a:ext cx="1429731" cy="72008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1600" dirty="0">
                <a:latin typeface="Candara" panose="020E0502030303020204" pitchFamily="34" charset="0"/>
              </a:rPr>
              <a:t>Develop new </a:t>
            </a:r>
            <a:br>
              <a:rPr lang="en-US" sz="1600" dirty="0">
                <a:latin typeface="Candara" panose="020E0502030303020204" pitchFamily="34" charset="0"/>
              </a:rPr>
            </a:br>
            <a:r>
              <a:rPr lang="en-US" sz="1600" dirty="0">
                <a:latin typeface="Candara" panose="020E0502030303020204" pitchFamily="34" charset="0"/>
              </a:rPr>
              <a:t>components</a:t>
            </a:r>
          </a:p>
        </p:txBody>
      </p:sp>
      <p:sp>
        <p:nvSpPr>
          <p:cNvPr id="14" name="Rounded Rectangle 13">
            <a:extLst>
              <a:ext uri="{FF2B5EF4-FFF2-40B4-BE49-F238E27FC236}">
                <a16:creationId xmlns:a16="http://schemas.microsoft.com/office/drawing/2014/main" id="{20874228-52AA-B848-A551-B2545FADD021}"/>
              </a:ext>
            </a:extLst>
          </p:cNvPr>
          <p:cNvSpPr>
            <a:spLocks noChangeArrowheads="1"/>
          </p:cNvSpPr>
          <p:nvPr/>
        </p:nvSpPr>
        <p:spPr bwMode="auto">
          <a:xfrm>
            <a:off x="9079531" y="4221088"/>
            <a:ext cx="1429731" cy="72008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1600" dirty="0">
                <a:latin typeface="Candara" panose="020E0502030303020204" pitchFamily="34" charset="0"/>
              </a:rPr>
              <a:t>Integrate </a:t>
            </a:r>
            <a:br>
              <a:rPr lang="en-US" sz="1600" dirty="0">
                <a:latin typeface="Candara" panose="020E0502030303020204" pitchFamily="34" charset="0"/>
              </a:rPr>
            </a:br>
            <a:r>
              <a:rPr lang="en-US" sz="1600" dirty="0">
                <a:latin typeface="Candara" panose="020E0502030303020204" pitchFamily="34" charset="0"/>
              </a:rPr>
              <a:t>system</a:t>
            </a:r>
          </a:p>
        </p:txBody>
      </p:sp>
      <p:sp>
        <p:nvSpPr>
          <p:cNvPr id="20" name="Diamond 19">
            <a:extLst>
              <a:ext uri="{FF2B5EF4-FFF2-40B4-BE49-F238E27FC236}">
                <a16:creationId xmlns:a16="http://schemas.microsoft.com/office/drawing/2014/main" id="{6A805C6B-50EB-3E46-82E9-2F702742F668}"/>
              </a:ext>
            </a:extLst>
          </p:cNvPr>
          <p:cNvSpPr/>
          <p:nvPr/>
        </p:nvSpPr>
        <p:spPr>
          <a:xfrm>
            <a:off x="6640658" y="3612742"/>
            <a:ext cx="175423" cy="208580"/>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cxnSp>
        <p:nvCxnSpPr>
          <p:cNvPr id="25" name="Elbow Connector 24">
            <a:extLst>
              <a:ext uri="{FF2B5EF4-FFF2-40B4-BE49-F238E27FC236}">
                <a16:creationId xmlns:a16="http://schemas.microsoft.com/office/drawing/2014/main" id="{6F9CC56E-D923-2C4B-8A30-27640C8C7A46}"/>
              </a:ext>
            </a:extLst>
          </p:cNvPr>
          <p:cNvCxnSpPr>
            <a:cxnSpLocks/>
            <a:stCxn id="10" idx="0"/>
            <a:endCxn id="6" idx="0"/>
          </p:cNvCxnSpPr>
          <p:nvPr/>
        </p:nvCxnSpPr>
        <p:spPr>
          <a:xfrm rot="16200000" flipV="1">
            <a:off x="4110018" y="1704693"/>
            <a:ext cx="12700" cy="3304598"/>
          </a:xfrm>
          <a:prstGeom prst="bentConnector3">
            <a:avLst>
              <a:gd name="adj1" fmla="val 6212906"/>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9E90212-FB3F-4D46-82AA-C5C635C23E5D}"/>
              </a:ext>
            </a:extLst>
          </p:cNvPr>
          <p:cNvCxnSpPr>
            <a:cxnSpLocks/>
            <a:endCxn id="8" idx="1"/>
          </p:cNvCxnSpPr>
          <p:nvPr/>
        </p:nvCxnSpPr>
        <p:spPr>
          <a:xfrm flipV="1">
            <a:off x="3172584" y="3149314"/>
            <a:ext cx="222568" cy="5526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BDC345F-32A4-EA45-AF90-DBFBBAAF4CAB}"/>
              </a:ext>
            </a:extLst>
          </p:cNvPr>
          <p:cNvCxnSpPr>
            <a:cxnSpLocks/>
            <a:stCxn id="6" idx="3"/>
            <a:endCxn id="7" idx="1"/>
          </p:cNvCxnSpPr>
          <p:nvPr/>
        </p:nvCxnSpPr>
        <p:spPr>
          <a:xfrm>
            <a:off x="3172584" y="3717033"/>
            <a:ext cx="187112" cy="5397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8BCEB7B-FD8F-0D4C-ADE1-EA011889D846}"/>
              </a:ext>
            </a:extLst>
          </p:cNvPr>
          <p:cNvCxnSpPr>
            <a:cxnSpLocks/>
            <a:stCxn id="8" idx="3"/>
            <a:endCxn id="10" idx="1"/>
          </p:cNvCxnSpPr>
          <p:nvPr/>
        </p:nvCxnSpPr>
        <p:spPr>
          <a:xfrm>
            <a:off x="4824883" y="3149314"/>
            <a:ext cx="222568" cy="5677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8A4E7372-9149-3F42-8A71-0B6E19788C1F}"/>
              </a:ext>
            </a:extLst>
          </p:cNvPr>
          <p:cNvCxnSpPr>
            <a:cxnSpLocks/>
            <a:stCxn id="7" idx="3"/>
            <a:endCxn id="10" idx="1"/>
          </p:cNvCxnSpPr>
          <p:nvPr/>
        </p:nvCxnSpPr>
        <p:spPr>
          <a:xfrm flipV="1">
            <a:off x="4789427" y="3717033"/>
            <a:ext cx="258024" cy="5397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0D4FC41-18B8-DD4A-8B0D-6E06B7F56C42}"/>
              </a:ext>
            </a:extLst>
          </p:cNvPr>
          <p:cNvCxnSpPr>
            <a:cxnSpLocks/>
            <a:stCxn id="10" idx="3"/>
            <a:endCxn id="20" idx="1"/>
          </p:cNvCxnSpPr>
          <p:nvPr/>
        </p:nvCxnSpPr>
        <p:spPr>
          <a:xfrm>
            <a:off x="6477183" y="3717032"/>
            <a:ext cx="16347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B3A17C6-B74B-1842-B279-E3B6FBC12C8D}"/>
              </a:ext>
            </a:extLst>
          </p:cNvPr>
          <p:cNvCxnSpPr>
            <a:cxnSpLocks/>
            <a:stCxn id="20" idx="3"/>
            <a:endCxn id="11" idx="1"/>
          </p:cNvCxnSpPr>
          <p:nvPr/>
        </p:nvCxnSpPr>
        <p:spPr>
          <a:xfrm flipV="1">
            <a:off x="6816080" y="2678892"/>
            <a:ext cx="575694" cy="10381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EB00A10-44FF-CD4E-9C63-CE7FAA850676}"/>
              </a:ext>
            </a:extLst>
          </p:cNvPr>
          <p:cNvCxnSpPr>
            <a:cxnSpLocks/>
            <a:stCxn id="20" idx="3"/>
          </p:cNvCxnSpPr>
          <p:nvPr/>
        </p:nvCxnSpPr>
        <p:spPr>
          <a:xfrm>
            <a:off x="6816081" y="3717032"/>
            <a:ext cx="400641" cy="7936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C79D743F-42CC-C64D-9015-245068E718C0}"/>
              </a:ext>
            </a:extLst>
          </p:cNvPr>
          <p:cNvCxnSpPr>
            <a:cxnSpLocks/>
            <a:endCxn id="12" idx="1"/>
          </p:cNvCxnSpPr>
          <p:nvPr/>
        </p:nvCxnSpPr>
        <p:spPr>
          <a:xfrm rot="5400000" flipH="1" flipV="1">
            <a:off x="7060985" y="4179842"/>
            <a:ext cx="486528" cy="175052"/>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54F4ABE9-6617-3C42-AAB3-B6ED663BCD5D}"/>
              </a:ext>
            </a:extLst>
          </p:cNvPr>
          <p:cNvCxnSpPr>
            <a:cxnSpLocks/>
            <a:endCxn id="13" idx="1"/>
          </p:cNvCxnSpPr>
          <p:nvPr/>
        </p:nvCxnSpPr>
        <p:spPr>
          <a:xfrm rot="16200000" flipH="1">
            <a:off x="6944963" y="4782390"/>
            <a:ext cx="718568" cy="175052"/>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a:extLst>
              <a:ext uri="{FF2B5EF4-FFF2-40B4-BE49-F238E27FC236}">
                <a16:creationId xmlns:a16="http://schemas.microsoft.com/office/drawing/2014/main" id="{95478A48-0988-0C4C-BB5C-D59898FDD60D}"/>
              </a:ext>
            </a:extLst>
          </p:cNvPr>
          <p:cNvCxnSpPr>
            <a:cxnSpLocks/>
            <a:stCxn id="12" idx="3"/>
            <a:endCxn id="14" idx="1"/>
          </p:cNvCxnSpPr>
          <p:nvPr/>
        </p:nvCxnSpPr>
        <p:spPr>
          <a:xfrm>
            <a:off x="8821506" y="4024104"/>
            <a:ext cx="258024" cy="557024"/>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5D9389DC-77C9-A54D-A463-D27959F81CBE}"/>
              </a:ext>
            </a:extLst>
          </p:cNvPr>
          <p:cNvCxnSpPr>
            <a:cxnSpLocks/>
            <a:stCxn id="13" idx="3"/>
            <a:endCxn id="14" idx="1"/>
          </p:cNvCxnSpPr>
          <p:nvPr/>
        </p:nvCxnSpPr>
        <p:spPr>
          <a:xfrm flipV="1">
            <a:off x="8821504" y="4581128"/>
            <a:ext cx="258026" cy="648072"/>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C7E51A08-63EB-304C-B80B-06733E40E14A}"/>
              </a:ext>
            </a:extLst>
          </p:cNvPr>
          <p:cNvSpPr txBox="1"/>
          <p:nvPr/>
        </p:nvSpPr>
        <p:spPr>
          <a:xfrm>
            <a:off x="6128207" y="2410889"/>
            <a:ext cx="1213794" cy="830997"/>
          </a:xfrm>
          <a:prstGeom prst="rect">
            <a:avLst/>
          </a:prstGeom>
          <a:noFill/>
        </p:spPr>
        <p:txBody>
          <a:bodyPr wrap="none" rtlCol="0">
            <a:spAutoFit/>
          </a:bodyPr>
          <a:lstStyle/>
          <a:p>
            <a:pPr algn="ctr"/>
            <a:r>
              <a:rPr lang="en-US" sz="1600" dirty="0">
                <a:latin typeface="Candara" panose="020E0502030303020204" pitchFamily="34" charset="0"/>
                <a:cs typeface="Calibri" panose="020F0502020204030204" pitchFamily="34" charset="0"/>
              </a:rPr>
              <a:t>Application </a:t>
            </a:r>
            <a:br>
              <a:rPr lang="en-US" sz="1600" dirty="0">
                <a:latin typeface="Candara" panose="020E0502030303020204" pitchFamily="34" charset="0"/>
                <a:cs typeface="Calibri" panose="020F0502020204030204" pitchFamily="34" charset="0"/>
              </a:rPr>
            </a:br>
            <a:r>
              <a:rPr lang="en-US" sz="1600" dirty="0">
                <a:latin typeface="Candara" panose="020E0502030303020204" pitchFamily="34" charset="0"/>
                <a:cs typeface="Calibri" panose="020F0502020204030204" pitchFamily="34" charset="0"/>
              </a:rPr>
              <a:t>system </a:t>
            </a:r>
            <a:br>
              <a:rPr lang="en-US" sz="1600" dirty="0">
                <a:latin typeface="Candara" panose="020E0502030303020204" pitchFamily="34" charset="0"/>
                <a:cs typeface="Calibri" panose="020F0502020204030204" pitchFamily="34" charset="0"/>
              </a:rPr>
            </a:br>
            <a:r>
              <a:rPr lang="en-US" sz="1600" dirty="0">
                <a:latin typeface="Candara" panose="020E0502030303020204" pitchFamily="34" charset="0"/>
                <a:cs typeface="Calibri" panose="020F0502020204030204" pitchFamily="34" charset="0"/>
              </a:rPr>
              <a:t>available</a:t>
            </a:r>
          </a:p>
        </p:txBody>
      </p:sp>
      <p:sp>
        <p:nvSpPr>
          <p:cNvPr id="73" name="TextBox 72">
            <a:extLst>
              <a:ext uri="{FF2B5EF4-FFF2-40B4-BE49-F238E27FC236}">
                <a16:creationId xmlns:a16="http://schemas.microsoft.com/office/drawing/2014/main" id="{C37AFA2C-95C5-344A-879B-913EB7A26E44}"/>
              </a:ext>
            </a:extLst>
          </p:cNvPr>
          <p:cNvSpPr txBox="1"/>
          <p:nvPr/>
        </p:nvSpPr>
        <p:spPr>
          <a:xfrm>
            <a:off x="5967187" y="4428402"/>
            <a:ext cx="1297150" cy="584775"/>
          </a:xfrm>
          <a:prstGeom prst="rect">
            <a:avLst/>
          </a:prstGeom>
          <a:noFill/>
        </p:spPr>
        <p:txBody>
          <a:bodyPr wrap="none" rtlCol="0">
            <a:spAutoFit/>
          </a:bodyPr>
          <a:lstStyle/>
          <a:p>
            <a:pPr algn="ctr"/>
            <a:r>
              <a:rPr lang="en-US" sz="1600" dirty="0">
                <a:latin typeface="Candara" panose="020E0502030303020204" pitchFamily="34" charset="0"/>
                <a:cs typeface="Calibri" panose="020F0502020204030204" pitchFamily="34" charset="0"/>
              </a:rPr>
              <a:t>Components</a:t>
            </a:r>
            <a:br>
              <a:rPr lang="en-US" sz="1600" dirty="0">
                <a:latin typeface="Candara" panose="020E0502030303020204" pitchFamily="34" charset="0"/>
                <a:cs typeface="Calibri" panose="020F0502020204030204" pitchFamily="34" charset="0"/>
              </a:rPr>
            </a:br>
            <a:r>
              <a:rPr lang="en-US" sz="1600" dirty="0">
                <a:latin typeface="Candara" panose="020E0502030303020204" pitchFamily="34" charset="0"/>
                <a:cs typeface="Calibri" panose="020F0502020204030204" pitchFamily="34" charset="0"/>
              </a:rPr>
              <a:t>available</a:t>
            </a:r>
          </a:p>
        </p:txBody>
      </p:sp>
    </p:spTree>
    <p:extLst>
      <p:ext uri="{BB962C8B-B14F-4D97-AF65-F5344CB8AC3E}">
        <p14:creationId xmlns:p14="http://schemas.microsoft.com/office/powerpoint/2010/main" val="39607881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2C8EB-DFAA-EA46-839D-6313D196307E}"/>
              </a:ext>
            </a:extLst>
          </p:cNvPr>
          <p:cNvSpPr>
            <a:spLocks noGrp="1"/>
          </p:cNvSpPr>
          <p:nvPr>
            <p:ph type="title"/>
          </p:nvPr>
        </p:nvSpPr>
        <p:spPr/>
        <p:txBody>
          <a:bodyPr/>
          <a:lstStyle/>
          <a:p>
            <a:r>
              <a:rPr lang="en-US" dirty="0"/>
              <a:t>Prototype development</a:t>
            </a:r>
          </a:p>
        </p:txBody>
      </p:sp>
      <p:sp>
        <p:nvSpPr>
          <p:cNvPr id="4" name="Slide Number Placeholder 3">
            <a:extLst>
              <a:ext uri="{FF2B5EF4-FFF2-40B4-BE49-F238E27FC236}">
                <a16:creationId xmlns:a16="http://schemas.microsoft.com/office/drawing/2014/main" id="{51765FD7-A331-5C4F-9F7E-77034FF91AFC}"/>
              </a:ext>
            </a:extLst>
          </p:cNvPr>
          <p:cNvSpPr>
            <a:spLocks noGrp="1"/>
          </p:cNvSpPr>
          <p:nvPr>
            <p:ph type="sldNum" sz="quarter" idx="12"/>
          </p:nvPr>
        </p:nvSpPr>
        <p:spPr/>
        <p:txBody>
          <a:bodyPr/>
          <a:lstStyle/>
          <a:p>
            <a:pPr>
              <a:defRPr/>
            </a:pPr>
            <a:fld id="{E78C9E75-97FD-45D9-8ED3-955348887BB1}" type="slidenum">
              <a:rPr lang="zh-TW" altLang="en-US" smtClean="0"/>
              <a:pPr>
                <a:defRPr/>
              </a:pPr>
              <a:t>71</a:t>
            </a:fld>
            <a:endParaRPr lang="zh-TW" altLang="en-US"/>
          </a:p>
        </p:txBody>
      </p:sp>
      <p:sp>
        <p:nvSpPr>
          <p:cNvPr id="6" name="Rounded Rectangle 5">
            <a:extLst>
              <a:ext uri="{FF2B5EF4-FFF2-40B4-BE49-F238E27FC236}">
                <a16:creationId xmlns:a16="http://schemas.microsoft.com/office/drawing/2014/main" id="{27B3BDE1-A50C-2240-B930-97A6069B5C27}"/>
              </a:ext>
            </a:extLst>
          </p:cNvPr>
          <p:cNvSpPr>
            <a:spLocks noChangeArrowheads="1"/>
          </p:cNvSpPr>
          <p:nvPr/>
        </p:nvSpPr>
        <p:spPr bwMode="auto">
          <a:xfrm>
            <a:off x="1815560" y="2510628"/>
            <a:ext cx="1800200" cy="108012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2000" dirty="0">
                <a:latin typeface="Candara" panose="020E0502030303020204" pitchFamily="34" charset="0"/>
              </a:rPr>
              <a:t>Establish </a:t>
            </a:r>
            <a:br>
              <a:rPr lang="en-US" sz="2000" dirty="0">
                <a:latin typeface="Candara" panose="020E0502030303020204" pitchFamily="34" charset="0"/>
              </a:rPr>
            </a:br>
            <a:r>
              <a:rPr lang="en-US" sz="2000" dirty="0">
                <a:latin typeface="Candara" panose="020E0502030303020204" pitchFamily="34" charset="0"/>
              </a:rPr>
              <a:t>prototype </a:t>
            </a:r>
            <a:br>
              <a:rPr lang="en-US" sz="2000" dirty="0">
                <a:latin typeface="Candara" panose="020E0502030303020204" pitchFamily="34" charset="0"/>
              </a:rPr>
            </a:br>
            <a:r>
              <a:rPr lang="en-US" sz="2000" dirty="0">
                <a:latin typeface="Candara" panose="020E0502030303020204" pitchFamily="34" charset="0"/>
              </a:rPr>
              <a:t>objectives</a:t>
            </a:r>
          </a:p>
        </p:txBody>
      </p:sp>
      <p:sp>
        <p:nvSpPr>
          <p:cNvPr id="7" name="Rounded Rectangle 6">
            <a:extLst>
              <a:ext uri="{FF2B5EF4-FFF2-40B4-BE49-F238E27FC236}">
                <a16:creationId xmlns:a16="http://schemas.microsoft.com/office/drawing/2014/main" id="{9170B25E-8D0C-4F4A-BED0-5D27F8290CD8}"/>
              </a:ext>
            </a:extLst>
          </p:cNvPr>
          <p:cNvSpPr>
            <a:spLocks noChangeArrowheads="1"/>
          </p:cNvSpPr>
          <p:nvPr/>
        </p:nvSpPr>
        <p:spPr bwMode="auto">
          <a:xfrm>
            <a:off x="4084201" y="2510628"/>
            <a:ext cx="1800200" cy="108012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2000" dirty="0">
                <a:latin typeface="Candara" panose="020E0502030303020204" pitchFamily="34" charset="0"/>
              </a:rPr>
              <a:t>Define </a:t>
            </a:r>
            <a:br>
              <a:rPr lang="en-US" sz="2000" dirty="0">
                <a:latin typeface="Candara" panose="020E0502030303020204" pitchFamily="34" charset="0"/>
              </a:rPr>
            </a:br>
            <a:r>
              <a:rPr lang="en-US" sz="2000" dirty="0">
                <a:latin typeface="Candara" panose="020E0502030303020204" pitchFamily="34" charset="0"/>
              </a:rPr>
              <a:t>prototype </a:t>
            </a:r>
            <a:br>
              <a:rPr lang="en-US" sz="2000" dirty="0">
                <a:latin typeface="Candara" panose="020E0502030303020204" pitchFamily="34" charset="0"/>
              </a:rPr>
            </a:br>
            <a:r>
              <a:rPr lang="en-US" sz="2000" dirty="0">
                <a:latin typeface="Candara" panose="020E0502030303020204" pitchFamily="34" charset="0"/>
              </a:rPr>
              <a:t>functionality</a:t>
            </a:r>
          </a:p>
        </p:txBody>
      </p:sp>
      <p:sp>
        <p:nvSpPr>
          <p:cNvPr id="8" name="Rounded Rectangle 7">
            <a:extLst>
              <a:ext uri="{FF2B5EF4-FFF2-40B4-BE49-F238E27FC236}">
                <a16:creationId xmlns:a16="http://schemas.microsoft.com/office/drawing/2014/main" id="{C33F4E51-940D-E44C-8562-4D9D0872551D}"/>
              </a:ext>
            </a:extLst>
          </p:cNvPr>
          <p:cNvSpPr>
            <a:spLocks noChangeArrowheads="1"/>
          </p:cNvSpPr>
          <p:nvPr/>
        </p:nvSpPr>
        <p:spPr bwMode="auto">
          <a:xfrm>
            <a:off x="6352842" y="2510628"/>
            <a:ext cx="1800200" cy="108012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2000" dirty="0">
                <a:latin typeface="Candara" panose="020E0502030303020204" pitchFamily="34" charset="0"/>
              </a:rPr>
              <a:t>Develop</a:t>
            </a:r>
            <a:br>
              <a:rPr lang="en-US" sz="2000" dirty="0">
                <a:latin typeface="Candara" panose="020E0502030303020204" pitchFamily="34" charset="0"/>
              </a:rPr>
            </a:br>
            <a:r>
              <a:rPr lang="en-US" sz="2000" dirty="0">
                <a:latin typeface="Candara" panose="020E0502030303020204" pitchFamily="34" charset="0"/>
              </a:rPr>
              <a:t>prototype</a:t>
            </a:r>
          </a:p>
        </p:txBody>
      </p:sp>
      <p:sp>
        <p:nvSpPr>
          <p:cNvPr id="9" name="Rounded Rectangle 8">
            <a:extLst>
              <a:ext uri="{FF2B5EF4-FFF2-40B4-BE49-F238E27FC236}">
                <a16:creationId xmlns:a16="http://schemas.microsoft.com/office/drawing/2014/main" id="{E7CF0C61-655A-0C4D-9E91-6F9169CEE02D}"/>
              </a:ext>
            </a:extLst>
          </p:cNvPr>
          <p:cNvSpPr>
            <a:spLocks noChangeArrowheads="1"/>
          </p:cNvSpPr>
          <p:nvPr/>
        </p:nvSpPr>
        <p:spPr bwMode="auto">
          <a:xfrm>
            <a:off x="8621484" y="2510628"/>
            <a:ext cx="1800200" cy="108012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2000" dirty="0">
                <a:latin typeface="Candara" panose="020E0502030303020204" pitchFamily="34" charset="0"/>
              </a:rPr>
              <a:t>Evaluate </a:t>
            </a:r>
            <a:br>
              <a:rPr lang="en-US" sz="2000" dirty="0">
                <a:latin typeface="Candara" panose="020E0502030303020204" pitchFamily="34" charset="0"/>
              </a:rPr>
            </a:br>
            <a:r>
              <a:rPr lang="en-US" sz="2000" dirty="0">
                <a:latin typeface="Candara" panose="020E0502030303020204" pitchFamily="34" charset="0"/>
              </a:rPr>
              <a:t>prototype</a:t>
            </a:r>
          </a:p>
        </p:txBody>
      </p:sp>
      <p:sp>
        <p:nvSpPr>
          <p:cNvPr id="11" name="Rounded Rectangle 10">
            <a:extLst>
              <a:ext uri="{FF2B5EF4-FFF2-40B4-BE49-F238E27FC236}">
                <a16:creationId xmlns:a16="http://schemas.microsoft.com/office/drawing/2014/main" id="{B99CAF95-36AE-0E40-A3B8-0E4F11CE1793}"/>
              </a:ext>
            </a:extLst>
          </p:cNvPr>
          <p:cNvSpPr>
            <a:spLocks noChangeArrowheads="1"/>
          </p:cNvSpPr>
          <p:nvPr/>
        </p:nvSpPr>
        <p:spPr bwMode="auto">
          <a:xfrm>
            <a:off x="1919536" y="4221089"/>
            <a:ext cx="1597854" cy="860683"/>
          </a:xfrm>
          <a:prstGeom prst="roundRect">
            <a:avLst>
              <a:gd name="adj" fmla="val 9274"/>
            </a:avLst>
          </a:prstGeom>
          <a:solidFill>
            <a:schemeClr val="accent2">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Prototyping </a:t>
            </a:r>
            <a:br>
              <a:rPr lang="en-US" sz="2000" dirty="0">
                <a:latin typeface="Candara" panose="020E0502030303020204" pitchFamily="34" charset="0"/>
              </a:rPr>
            </a:br>
            <a:r>
              <a:rPr lang="en-US" sz="2000" dirty="0">
                <a:latin typeface="Candara" panose="020E0502030303020204" pitchFamily="34" charset="0"/>
              </a:rPr>
              <a:t>plan</a:t>
            </a:r>
          </a:p>
        </p:txBody>
      </p:sp>
      <p:sp>
        <p:nvSpPr>
          <p:cNvPr id="12" name="Rounded Rectangle 11">
            <a:extLst>
              <a:ext uri="{FF2B5EF4-FFF2-40B4-BE49-F238E27FC236}">
                <a16:creationId xmlns:a16="http://schemas.microsoft.com/office/drawing/2014/main" id="{043F27C1-4019-E74E-B536-8CF869E60EE2}"/>
              </a:ext>
            </a:extLst>
          </p:cNvPr>
          <p:cNvSpPr>
            <a:spLocks noChangeArrowheads="1"/>
          </p:cNvSpPr>
          <p:nvPr/>
        </p:nvSpPr>
        <p:spPr bwMode="auto">
          <a:xfrm>
            <a:off x="4186863" y="4238311"/>
            <a:ext cx="1597854" cy="860683"/>
          </a:xfrm>
          <a:prstGeom prst="roundRect">
            <a:avLst>
              <a:gd name="adj" fmla="val 9274"/>
            </a:avLst>
          </a:prstGeom>
          <a:solidFill>
            <a:schemeClr val="accent2">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Outline </a:t>
            </a:r>
            <a:br>
              <a:rPr lang="en-US" sz="2000" dirty="0">
                <a:latin typeface="Candara" panose="020E0502030303020204" pitchFamily="34" charset="0"/>
              </a:rPr>
            </a:br>
            <a:r>
              <a:rPr lang="en-US" sz="2000" dirty="0">
                <a:latin typeface="Candara" panose="020E0502030303020204" pitchFamily="34" charset="0"/>
              </a:rPr>
              <a:t>definition</a:t>
            </a:r>
          </a:p>
        </p:txBody>
      </p:sp>
      <p:sp>
        <p:nvSpPr>
          <p:cNvPr id="13" name="Rounded Rectangle 12">
            <a:extLst>
              <a:ext uri="{FF2B5EF4-FFF2-40B4-BE49-F238E27FC236}">
                <a16:creationId xmlns:a16="http://schemas.microsoft.com/office/drawing/2014/main" id="{F7E78E2A-5014-1347-B874-726644333660}"/>
              </a:ext>
            </a:extLst>
          </p:cNvPr>
          <p:cNvSpPr>
            <a:spLocks noChangeArrowheads="1"/>
          </p:cNvSpPr>
          <p:nvPr/>
        </p:nvSpPr>
        <p:spPr bwMode="auto">
          <a:xfrm>
            <a:off x="6456040" y="4238311"/>
            <a:ext cx="1597854" cy="860683"/>
          </a:xfrm>
          <a:prstGeom prst="roundRect">
            <a:avLst>
              <a:gd name="adj" fmla="val 9274"/>
            </a:avLst>
          </a:prstGeom>
          <a:solidFill>
            <a:schemeClr val="accent2">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Executable</a:t>
            </a:r>
          </a:p>
          <a:p>
            <a:pPr algn="ctr">
              <a:defRPr/>
            </a:pPr>
            <a:r>
              <a:rPr lang="en-US" sz="2000" dirty="0">
                <a:latin typeface="Candara" panose="020E0502030303020204" pitchFamily="34" charset="0"/>
              </a:rPr>
              <a:t>Prototyping</a:t>
            </a:r>
          </a:p>
        </p:txBody>
      </p:sp>
      <p:sp>
        <p:nvSpPr>
          <p:cNvPr id="14" name="Rounded Rectangle 13">
            <a:extLst>
              <a:ext uri="{FF2B5EF4-FFF2-40B4-BE49-F238E27FC236}">
                <a16:creationId xmlns:a16="http://schemas.microsoft.com/office/drawing/2014/main" id="{E2EAF855-C2FC-9E49-A806-627A2CC503BE}"/>
              </a:ext>
            </a:extLst>
          </p:cNvPr>
          <p:cNvSpPr>
            <a:spLocks noChangeArrowheads="1"/>
          </p:cNvSpPr>
          <p:nvPr/>
        </p:nvSpPr>
        <p:spPr bwMode="auto">
          <a:xfrm>
            <a:off x="8722657" y="4221090"/>
            <a:ext cx="1597854" cy="860683"/>
          </a:xfrm>
          <a:prstGeom prst="roundRect">
            <a:avLst>
              <a:gd name="adj" fmla="val 9274"/>
            </a:avLst>
          </a:prstGeom>
          <a:solidFill>
            <a:schemeClr val="accent2">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Evaluation </a:t>
            </a:r>
            <a:br>
              <a:rPr lang="en-US" sz="2000" dirty="0">
                <a:latin typeface="Candara" panose="020E0502030303020204" pitchFamily="34" charset="0"/>
              </a:rPr>
            </a:br>
            <a:r>
              <a:rPr lang="en-US" sz="2000" dirty="0">
                <a:latin typeface="Candara" panose="020E0502030303020204" pitchFamily="34" charset="0"/>
              </a:rPr>
              <a:t>report</a:t>
            </a:r>
          </a:p>
        </p:txBody>
      </p:sp>
      <p:cxnSp>
        <p:nvCxnSpPr>
          <p:cNvPr id="16" name="Straight Arrow Connector 15">
            <a:extLst>
              <a:ext uri="{FF2B5EF4-FFF2-40B4-BE49-F238E27FC236}">
                <a16:creationId xmlns:a16="http://schemas.microsoft.com/office/drawing/2014/main" id="{0234135F-11C2-8645-80F3-EBC52F420D1E}"/>
              </a:ext>
            </a:extLst>
          </p:cNvPr>
          <p:cNvCxnSpPr>
            <a:cxnSpLocks/>
            <a:stCxn id="6" idx="3"/>
            <a:endCxn id="7" idx="1"/>
          </p:cNvCxnSpPr>
          <p:nvPr/>
        </p:nvCxnSpPr>
        <p:spPr>
          <a:xfrm>
            <a:off x="3615761" y="3050688"/>
            <a:ext cx="46844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D73E71A-7095-DA46-852A-DC4D5ADFDB67}"/>
              </a:ext>
            </a:extLst>
          </p:cNvPr>
          <p:cNvCxnSpPr>
            <a:cxnSpLocks/>
            <a:stCxn id="7" idx="3"/>
            <a:endCxn id="8" idx="1"/>
          </p:cNvCxnSpPr>
          <p:nvPr/>
        </p:nvCxnSpPr>
        <p:spPr>
          <a:xfrm>
            <a:off x="5884402" y="3050688"/>
            <a:ext cx="46844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47958FC-557C-5043-9091-AE762A683D9A}"/>
              </a:ext>
            </a:extLst>
          </p:cNvPr>
          <p:cNvCxnSpPr>
            <a:cxnSpLocks/>
            <a:endCxn id="9" idx="1"/>
          </p:cNvCxnSpPr>
          <p:nvPr/>
        </p:nvCxnSpPr>
        <p:spPr>
          <a:xfrm>
            <a:off x="8153042" y="3050688"/>
            <a:ext cx="46844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9A36BD4-EAC1-E043-9C01-7BA290E5C1AC}"/>
              </a:ext>
            </a:extLst>
          </p:cNvPr>
          <p:cNvCxnSpPr>
            <a:cxnSpLocks/>
            <a:stCxn id="6" idx="2"/>
            <a:endCxn id="11" idx="0"/>
          </p:cNvCxnSpPr>
          <p:nvPr/>
        </p:nvCxnSpPr>
        <p:spPr>
          <a:xfrm>
            <a:off x="2715661" y="3590748"/>
            <a:ext cx="2803" cy="6303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385E27A-F2D6-A04D-9C31-EF7041998CC9}"/>
              </a:ext>
            </a:extLst>
          </p:cNvPr>
          <p:cNvCxnSpPr>
            <a:cxnSpLocks/>
            <a:stCxn id="7" idx="2"/>
            <a:endCxn id="12" idx="0"/>
          </p:cNvCxnSpPr>
          <p:nvPr/>
        </p:nvCxnSpPr>
        <p:spPr>
          <a:xfrm>
            <a:off x="4984302" y="3590748"/>
            <a:ext cx="1489" cy="647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FAB871B-1B48-0D4E-B809-FCFDE4B0C1FC}"/>
              </a:ext>
            </a:extLst>
          </p:cNvPr>
          <p:cNvCxnSpPr>
            <a:cxnSpLocks/>
            <a:stCxn id="8" idx="2"/>
            <a:endCxn id="13" idx="0"/>
          </p:cNvCxnSpPr>
          <p:nvPr/>
        </p:nvCxnSpPr>
        <p:spPr>
          <a:xfrm>
            <a:off x="7252943" y="3590748"/>
            <a:ext cx="2025" cy="647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4F7C355-AD30-474E-B22A-145233E5CC15}"/>
              </a:ext>
            </a:extLst>
          </p:cNvPr>
          <p:cNvCxnSpPr>
            <a:cxnSpLocks/>
            <a:stCxn id="9" idx="2"/>
            <a:endCxn id="14" idx="0"/>
          </p:cNvCxnSpPr>
          <p:nvPr/>
        </p:nvCxnSpPr>
        <p:spPr>
          <a:xfrm>
            <a:off x="9521584" y="3590749"/>
            <a:ext cx="0" cy="6303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5879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165A-C8A8-4144-964C-09CAC71154E9}"/>
              </a:ext>
            </a:extLst>
          </p:cNvPr>
          <p:cNvSpPr>
            <a:spLocks noGrp="1"/>
          </p:cNvSpPr>
          <p:nvPr>
            <p:ph type="title"/>
          </p:nvPr>
        </p:nvSpPr>
        <p:spPr/>
        <p:txBody>
          <a:bodyPr/>
          <a:lstStyle/>
          <a:p>
            <a:r>
              <a:rPr lang="en-US" dirty="0"/>
              <a:t>Incremental delivery</a:t>
            </a:r>
          </a:p>
        </p:txBody>
      </p:sp>
      <p:sp>
        <p:nvSpPr>
          <p:cNvPr id="4" name="Slide Number Placeholder 3">
            <a:extLst>
              <a:ext uri="{FF2B5EF4-FFF2-40B4-BE49-F238E27FC236}">
                <a16:creationId xmlns:a16="http://schemas.microsoft.com/office/drawing/2014/main" id="{82E61102-9D09-4C4D-8287-F46DD4FD2AED}"/>
              </a:ext>
            </a:extLst>
          </p:cNvPr>
          <p:cNvSpPr>
            <a:spLocks noGrp="1"/>
          </p:cNvSpPr>
          <p:nvPr>
            <p:ph type="sldNum" sz="quarter" idx="12"/>
          </p:nvPr>
        </p:nvSpPr>
        <p:spPr/>
        <p:txBody>
          <a:bodyPr/>
          <a:lstStyle/>
          <a:p>
            <a:pPr>
              <a:defRPr/>
            </a:pPr>
            <a:fld id="{E78C9E75-97FD-45D9-8ED3-955348887BB1}" type="slidenum">
              <a:rPr lang="zh-TW" altLang="en-US" smtClean="0"/>
              <a:pPr>
                <a:defRPr/>
              </a:pPr>
              <a:t>72</a:t>
            </a:fld>
            <a:endParaRPr lang="zh-TW" altLang="en-US"/>
          </a:p>
        </p:txBody>
      </p:sp>
      <p:sp>
        <p:nvSpPr>
          <p:cNvPr id="6" name="Rounded Rectangle 5">
            <a:extLst>
              <a:ext uri="{FF2B5EF4-FFF2-40B4-BE49-F238E27FC236}">
                <a16:creationId xmlns:a16="http://schemas.microsoft.com/office/drawing/2014/main" id="{6D9C77AE-1AD0-3141-8C2E-7DC97308A634}"/>
              </a:ext>
            </a:extLst>
          </p:cNvPr>
          <p:cNvSpPr>
            <a:spLocks noChangeArrowheads="1"/>
          </p:cNvSpPr>
          <p:nvPr/>
        </p:nvSpPr>
        <p:spPr bwMode="auto">
          <a:xfrm>
            <a:off x="1631504" y="2031454"/>
            <a:ext cx="1800200" cy="965498"/>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dirty="0">
                <a:latin typeface="Candara" panose="020E0502030303020204" pitchFamily="34" charset="0"/>
              </a:rPr>
              <a:t>Define </a:t>
            </a:r>
            <a:br>
              <a:rPr lang="en-US" dirty="0">
                <a:latin typeface="Candara" panose="020E0502030303020204" pitchFamily="34" charset="0"/>
              </a:rPr>
            </a:br>
            <a:r>
              <a:rPr lang="en-US" dirty="0">
                <a:latin typeface="Candara" panose="020E0502030303020204" pitchFamily="34" charset="0"/>
              </a:rPr>
              <a:t>outline </a:t>
            </a:r>
            <a:br>
              <a:rPr lang="en-US" dirty="0">
                <a:latin typeface="Candara" panose="020E0502030303020204" pitchFamily="34" charset="0"/>
              </a:rPr>
            </a:br>
            <a:r>
              <a:rPr lang="en-US" dirty="0">
                <a:latin typeface="Candara" panose="020E0502030303020204" pitchFamily="34" charset="0"/>
              </a:rPr>
              <a:t>requirements</a:t>
            </a:r>
          </a:p>
        </p:txBody>
      </p:sp>
      <p:sp>
        <p:nvSpPr>
          <p:cNvPr id="7" name="Rounded Rectangle 6">
            <a:extLst>
              <a:ext uri="{FF2B5EF4-FFF2-40B4-BE49-F238E27FC236}">
                <a16:creationId xmlns:a16="http://schemas.microsoft.com/office/drawing/2014/main" id="{27FB6AC7-FDAC-494F-A07C-A4D6187D264A}"/>
              </a:ext>
            </a:extLst>
          </p:cNvPr>
          <p:cNvSpPr>
            <a:spLocks noChangeArrowheads="1"/>
          </p:cNvSpPr>
          <p:nvPr/>
        </p:nvSpPr>
        <p:spPr bwMode="auto">
          <a:xfrm>
            <a:off x="8400256" y="5432392"/>
            <a:ext cx="1597854" cy="860683"/>
          </a:xfrm>
          <a:prstGeom prst="roundRect">
            <a:avLst>
              <a:gd name="adj" fmla="val 9274"/>
            </a:avLst>
          </a:prstGeom>
          <a:solidFill>
            <a:schemeClr val="accent2">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Final </a:t>
            </a:r>
            <a:br>
              <a:rPr lang="en-US" sz="2000" dirty="0">
                <a:latin typeface="Candara" panose="020E0502030303020204" pitchFamily="34" charset="0"/>
              </a:rPr>
            </a:br>
            <a:r>
              <a:rPr lang="en-US" sz="2000" dirty="0">
                <a:latin typeface="Candara" panose="020E0502030303020204" pitchFamily="34" charset="0"/>
              </a:rPr>
              <a:t>system</a:t>
            </a:r>
          </a:p>
        </p:txBody>
      </p:sp>
      <p:cxnSp>
        <p:nvCxnSpPr>
          <p:cNvPr id="8" name="Straight Arrow Connector 7">
            <a:extLst>
              <a:ext uri="{FF2B5EF4-FFF2-40B4-BE49-F238E27FC236}">
                <a16:creationId xmlns:a16="http://schemas.microsoft.com/office/drawing/2014/main" id="{4C4CECFD-FCC3-BB48-B8E9-B7CB281BE9D9}"/>
              </a:ext>
            </a:extLst>
          </p:cNvPr>
          <p:cNvCxnSpPr>
            <a:cxnSpLocks/>
            <a:stCxn id="6" idx="3"/>
            <a:endCxn id="13" idx="1"/>
          </p:cNvCxnSpPr>
          <p:nvPr/>
        </p:nvCxnSpPr>
        <p:spPr>
          <a:xfrm>
            <a:off x="3431704" y="2514203"/>
            <a:ext cx="42582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655AA6D1-AE3A-C64B-BA25-C147325B4D64}"/>
              </a:ext>
            </a:extLst>
          </p:cNvPr>
          <p:cNvSpPr>
            <a:spLocks noChangeArrowheads="1"/>
          </p:cNvSpPr>
          <p:nvPr/>
        </p:nvSpPr>
        <p:spPr bwMode="auto">
          <a:xfrm>
            <a:off x="3857532" y="2031454"/>
            <a:ext cx="1800200" cy="965498"/>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dirty="0">
                <a:latin typeface="Candara" panose="020E0502030303020204" pitchFamily="34" charset="0"/>
              </a:rPr>
              <a:t>Assign </a:t>
            </a:r>
            <a:br>
              <a:rPr lang="en-US" dirty="0">
                <a:latin typeface="Candara" panose="020E0502030303020204" pitchFamily="34" charset="0"/>
              </a:rPr>
            </a:br>
            <a:r>
              <a:rPr lang="en-US" dirty="0">
                <a:latin typeface="Candara" panose="020E0502030303020204" pitchFamily="34" charset="0"/>
              </a:rPr>
              <a:t>requirements </a:t>
            </a:r>
            <a:br>
              <a:rPr lang="en-US" dirty="0">
                <a:latin typeface="Candara" panose="020E0502030303020204" pitchFamily="34" charset="0"/>
              </a:rPr>
            </a:br>
            <a:r>
              <a:rPr lang="en-US" dirty="0">
                <a:latin typeface="Candara" panose="020E0502030303020204" pitchFamily="34" charset="0"/>
              </a:rPr>
              <a:t>to increments </a:t>
            </a:r>
          </a:p>
        </p:txBody>
      </p:sp>
      <p:sp>
        <p:nvSpPr>
          <p:cNvPr id="14" name="Rounded Rectangle 13">
            <a:extLst>
              <a:ext uri="{FF2B5EF4-FFF2-40B4-BE49-F238E27FC236}">
                <a16:creationId xmlns:a16="http://schemas.microsoft.com/office/drawing/2014/main" id="{DE387A14-1BD6-1044-AE14-01B2E597E949}"/>
              </a:ext>
            </a:extLst>
          </p:cNvPr>
          <p:cNvSpPr>
            <a:spLocks noChangeArrowheads="1"/>
          </p:cNvSpPr>
          <p:nvPr/>
        </p:nvSpPr>
        <p:spPr bwMode="auto">
          <a:xfrm>
            <a:off x="6083560" y="2031454"/>
            <a:ext cx="1800200" cy="965498"/>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dirty="0">
                <a:latin typeface="Candara" panose="020E0502030303020204" pitchFamily="34" charset="0"/>
              </a:rPr>
              <a:t>Design </a:t>
            </a:r>
            <a:br>
              <a:rPr lang="en-US" dirty="0">
                <a:latin typeface="Candara" panose="020E0502030303020204" pitchFamily="34" charset="0"/>
              </a:rPr>
            </a:br>
            <a:r>
              <a:rPr lang="en-US" dirty="0">
                <a:latin typeface="Candara" panose="020E0502030303020204" pitchFamily="34" charset="0"/>
              </a:rPr>
              <a:t>system </a:t>
            </a:r>
            <a:br>
              <a:rPr lang="en-US" dirty="0">
                <a:latin typeface="Candara" panose="020E0502030303020204" pitchFamily="34" charset="0"/>
              </a:rPr>
            </a:br>
            <a:r>
              <a:rPr lang="en-US" dirty="0">
                <a:latin typeface="Candara" panose="020E0502030303020204" pitchFamily="34" charset="0"/>
              </a:rPr>
              <a:t>architecture</a:t>
            </a:r>
          </a:p>
        </p:txBody>
      </p:sp>
      <p:sp>
        <p:nvSpPr>
          <p:cNvPr id="15" name="Rounded Rectangle 14">
            <a:extLst>
              <a:ext uri="{FF2B5EF4-FFF2-40B4-BE49-F238E27FC236}">
                <a16:creationId xmlns:a16="http://schemas.microsoft.com/office/drawing/2014/main" id="{0DBD2892-83DE-F94A-98C4-8E32C1D674DE}"/>
              </a:ext>
            </a:extLst>
          </p:cNvPr>
          <p:cNvSpPr>
            <a:spLocks noChangeArrowheads="1"/>
          </p:cNvSpPr>
          <p:nvPr/>
        </p:nvSpPr>
        <p:spPr bwMode="auto">
          <a:xfrm>
            <a:off x="8309588" y="2031454"/>
            <a:ext cx="1800200" cy="965498"/>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dirty="0">
                <a:latin typeface="Candara" panose="020E0502030303020204" pitchFamily="34" charset="0"/>
              </a:rPr>
              <a:t>Develop </a:t>
            </a:r>
            <a:br>
              <a:rPr lang="en-US" dirty="0">
                <a:latin typeface="Candara" panose="020E0502030303020204" pitchFamily="34" charset="0"/>
              </a:rPr>
            </a:br>
            <a:r>
              <a:rPr lang="en-US" dirty="0">
                <a:latin typeface="Candara" panose="020E0502030303020204" pitchFamily="34" charset="0"/>
              </a:rPr>
              <a:t>system </a:t>
            </a:r>
            <a:br>
              <a:rPr lang="en-US" dirty="0">
                <a:latin typeface="Candara" panose="020E0502030303020204" pitchFamily="34" charset="0"/>
              </a:rPr>
            </a:br>
            <a:r>
              <a:rPr lang="en-US" dirty="0">
                <a:latin typeface="Candara" panose="020E0502030303020204" pitchFamily="34" charset="0"/>
              </a:rPr>
              <a:t>increment</a:t>
            </a:r>
          </a:p>
        </p:txBody>
      </p:sp>
      <p:sp>
        <p:nvSpPr>
          <p:cNvPr id="16" name="Rounded Rectangle 15">
            <a:extLst>
              <a:ext uri="{FF2B5EF4-FFF2-40B4-BE49-F238E27FC236}">
                <a16:creationId xmlns:a16="http://schemas.microsoft.com/office/drawing/2014/main" id="{95470734-A8EA-344E-B8CD-A3B51DB7D8F0}"/>
              </a:ext>
            </a:extLst>
          </p:cNvPr>
          <p:cNvSpPr>
            <a:spLocks noChangeArrowheads="1"/>
          </p:cNvSpPr>
          <p:nvPr/>
        </p:nvSpPr>
        <p:spPr bwMode="auto">
          <a:xfrm>
            <a:off x="1631504" y="3789040"/>
            <a:ext cx="1800200" cy="965498"/>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dirty="0">
                <a:latin typeface="Candara" panose="020E0502030303020204" pitchFamily="34" charset="0"/>
              </a:rPr>
              <a:t>Validate</a:t>
            </a:r>
            <a:br>
              <a:rPr lang="en-US" dirty="0">
                <a:latin typeface="Candara" panose="020E0502030303020204" pitchFamily="34" charset="0"/>
              </a:rPr>
            </a:br>
            <a:r>
              <a:rPr lang="en-US" dirty="0">
                <a:latin typeface="Candara" panose="020E0502030303020204" pitchFamily="34" charset="0"/>
              </a:rPr>
              <a:t>increment</a:t>
            </a:r>
          </a:p>
        </p:txBody>
      </p:sp>
      <p:sp>
        <p:nvSpPr>
          <p:cNvPr id="17" name="Rounded Rectangle 16">
            <a:extLst>
              <a:ext uri="{FF2B5EF4-FFF2-40B4-BE49-F238E27FC236}">
                <a16:creationId xmlns:a16="http://schemas.microsoft.com/office/drawing/2014/main" id="{41274581-5F7F-7D48-AECB-BF0F6AD67D8B}"/>
              </a:ext>
            </a:extLst>
          </p:cNvPr>
          <p:cNvSpPr>
            <a:spLocks noChangeArrowheads="1"/>
          </p:cNvSpPr>
          <p:nvPr/>
        </p:nvSpPr>
        <p:spPr bwMode="auto">
          <a:xfrm>
            <a:off x="3857151" y="3789040"/>
            <a:ext cx="1800200" cy="965498"/>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dirty="0">
                <a:latin typeface="Candara" panose="020E0502030303020204" pitchFamily="34" charset="0"/>
              </a:rPr>
              <a:t>Integrate</a:t>
            </a:r>
            <a:br>
              <a:rPr lang="en-US" dirty="0">
                <a:latin typeface="Candara" panose="020E0502030303020204" pitchFamily="34" charset="0"/>
              </a:rPr>
            </a:br>
            <a:r>
              <a:rPr lang="en-US" dirty="0">
                <a:latin typeface="Candara" panose="020E0502030303020204" pitchFamily="34" charset="0"/>
              </a:rPr>
              <a:t>increment</a:t>
            </a:r>
          </a:p>
        </p:txBody>
      </p:sp>
      <p:sp>
        <p:nvSpPr>
          <p:cNvPr id="18" name="Rounded Rectangle 17">
            <a:extLst>
              <a:ext uri="{FF2B5EF4-FFF2-40B4-BE49-F238E27FC236}">
                <a16:creationId xmlns:a16="http://schemas.microsoft.com/office/drawing/2014/main" id="{26D92341-0AFB-194B-B0E3-FBB68D98F278}"/>
              </a:ext>
            </a:extLst>
          </p:cNvPr>
          <p:cNvSpPr>
            <a:spLocks noChangeArrowheads="1"/>
          </p:cNvSpPr>
          <p:nvPr/>
        </p:nvSpPr>
        <p:spPr bwMode="auto">
          <a:xfrm>
            <a:off x="6082798" y="3789040"/>
            <a:ext cx="1800200" cy="965498"/>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dirty="0">
                <a:latin typeface="Candara" panose="020E0502030303020204" pitchFamily="34" charset="0"/>
              </a:rPr>
              <a:t>Validate</a:t>
            </a:r>
            <a:br>
              <a:rPr lang="en-US" dirty="0">
                <a:latin typeface="Candara" panose="020E0502030303020204" pitchFamily="34" charset="0"/>
              </a:rPr>
            </a:br>
            <a:r>
              <a:rPr lang="en-US" dirty="0">
                <a:latin typeface="Candara" panose="020E0502030303020204" pitchFamily="34" charset="0"/>
              </a:rPr>
              <a:t>system</a:t>
            </a:r>
          </a:p>
        </p:txBody>
      </p:sp>
      <p:sp>
        <p:nvSpPr>
          <p:cNvPr id="19" name="Rounded Rectangle 18">
            <a:extLst>
              <a:ext uri="{FF2B5EF4-FFF2-40B4-BE49-F238E27FC236}">
                <a16:creationId xmlns:a16="http://schemas.microsoft.com/office/drawing/2014/main" id="{C4E85CB2-B62C-DC48-9E28-02C6EC3DEF89}"/>
              </a:ext>
            </a:extLst>
          </p:cNvPr>
          <p:cNvSpPr>
            <a:spLocks noChangeArrowheads="1"/>
          </p:cNvSpPr>
          <p:nvPr/>
        </p:nvSpPr>
        <p:spPr bwMode="auto">
          <a:xfrm>
            <a:off x="8308444" y="3789040"/>
            <a:ext cx="1800200" cy="965498"/>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dirty="0">
                <a:latin typeface="Candara" panose="020E0502030303020204" pitchFamily="34" charset="0"/>
              </a:rPr>
              <a:t>Deploy </a:t>
            </a:r>
            <a:br>
              <a:rPr lang="en-US" dirty="0">
                <a:latin typeface="Candara" panose="020E0502030303020204" pitchFamily="34" charset="0"/>
              </a:rPr>
            </a:br>
            <a:r>
              <a:rPr lang="en-US" dirty="0">
                <a:latin typeface="Candara" panose="020E0502030303020204" pitchFamily="34" charset="0"/>
              </a:rPr>
              <a:t>increment</a:t>
            </a:r>
          </a:p>
        </p:txBody>
      </p:sp>
      <p:sp>
        <p:nvSpPr>
          <p:cNvPr id="20" name="TextBox 19">
            <a:extLst>
              <a:ext uri="{FF2B5EF4-FFF2-40B4-BE49-F238E27FC236}">
                <a16:creationId xmlns:a16="http://schemas.microsoft.com/office/drawing/2014/main" id="{CDDD018D-6A24-0149-AA81-8B0DBE4C646F}"/>
              </a:ext>
            </a:extLst>
          </p:cNvPr>
          <p:cNvSpPr txBox="1"/>
          <p:nvPr/>
        </p:nvSpPr>
        <p:spPr>
          <a:xfrm>
            <a:off x="9328249" y="4826547"/>
            <a:ext cx="1124026" cy="584775"/>
          </a:xfrm>
          <a:prstGeom prst="rect">
            <a:avLst/>
          </a:prstGeom>
          <a:noFill/>
        </p:spPr>
        <p:txBody>
          <a:bodyPr wrap="none" rtlCol="0">
            <a:spAutoFit/>
          </a:bodyPr>
          <a:lstStyle/>
          <a:p>
            <a:pPr algn="ctr"/>
            <a:r>
              <a:rPr lang="en-US" sz="1600" dirty="0">
                <a:latin typeface="Candara" panose="020E0502030303020204" pitchFamily="34" charset="0"/>
                <a:cs typeface="Calibri" panose="020F0502020204030204" pitchFamily="34" charset="0"/>
              </a:rPr>
              <a:t>System </a:t>
            </a:r>
            <a:br>
              <a:rPr lang="en-US" sz="1600" dirty="0">
                <a:latin typeface="Candara" panose="020E0502030303020204" pitchFamily="34" charset="0"/>
                <a:cs typeface="Calibri" panose="020F0502020204030204" pitchFamily="34" charset="0"/>
              </a:rPr>
            </a:br>
            <a:r>
              <a:rPr lang="en-US" sz="1600" dirty="0">
                <a:latin typeface="Candara" panose="020E0502030303020204" pitchFamily="34" charset="0"/>
                <a:cs typeface="Calibri" panose="020F0502020204030204" pitchFamily="34" charset="0"/>
              </a:rPr>
              <a:t>complete ?</a:t>
            </a:r>
          </a:p>
        </p:txBody>
      </p:sp>
      <p:sp>
        <p:nvSpPr>
          <p:cNvPr id="21" name="TextBox 20">
            <a:extLst>
              <a:ext uri="{FF2B5EF4-FFF2-40B4-BE49-F238E27FC236}">
                <a16:creationId xmlns:a16="http://schemas.microsoft.com/office/drawing/2014/main" id="{3C0374B7-FC61-9944-B699-B93C8E605527}"/>
              </a:ext>
            </a:extLst>
          </p:cNvPr>
          <p:cNvSpPr txBox="1"/>
          <p:nvPr/>
        </p:nvSpPr>
        <p:spPr>
          <a:xfrm>
            <a:off x="9263868" y="3068961"/>
            <a:ext cx="1279517" cy="584775"/>
          </a:xfrm>
          <a:prstGeom prst="rect">
            <a:avLst/>
          </a:prstGeom>
          <a:noFill/>
        </p:spPr>
        <p:txBody>
          <a:bodyPr wrap="none" rtlCol="0">
            <a:spAutoFit/>
          </a:bodyPr>
          <a:lstStyle/>
          <a:p>
            <a:pPr algn="ctr"/>
            <a:r>
              <a:rPr lang="en-US" sz="1600" dirty="0">
                <a:latin typeface="Candara" panose="020E0502030303020204" pitchFamily="34" charset="0"/>
                <a:cs typeface="Calibri" panose="020F0502020204030204" pitchFamily="34" charset="0"/>
              </a:rPr>
              <a:t>System </a:t>
            </a:r>
            <a:br>
              <a:rPr lang="en-US" sz="1600" dirty="0">
                <a:latin typeface="Candara" panose="020E0502030303020204" pitchFamily="34" charset="0"/>
                <a:cs typeface="Calibri" panose="020F0502020204030204" pitchFamily="34" charset="0"/>
              </a:rPr>
            </a:br>
            <a:r>
              <a:rPr lang="en-US" sz="1600" dirty="0">
                <a:latin typeface="Candara" panose="020E0502030303020204" pitchFamily="34" charset="0"/>
                <a:cs typeface="Calibri" panose="020F0502020204030204" pitchFamily="34" charset="0"/>
              </a:rPr>
              <a:t>incomplete ?</a:t>
            </a:r>
          </a:p>
        </p:txBody>
      </p:sp>
      <p:cxnSp>
        <p:nvCxnSpPr>
          <p:cNvPr id="23" name="Straight Arrow Connector 22">
            <a:extLst>
              <a:ext uri="{FF2B5EF4-FFF2-40B4-BE49-F238E27FC236}">
                <a16:creationId xmlns:a16="http://schemas.microsoft.com/office/drawing/2014/main" id="{34F01C19-E511-0C4C-B6D7-5CC6F2B594E2}"/>
              </a:ext>
            </a:extLst>
          </p:cNvPr>
          <p:cNvCxnSpPr>
            <a:cxnSpLocks/>
          </p:cNvCxnSpPr>
          <p:nvPr/>
        </p:nvCxnSpPr>
        <p:spPr>
          <a:xfrm>
            <a:off x="5656970" y="2514203"/>
            <a:ext cx="42582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0D35F75-3D11-494D-ADE1-7AE5E59AA688}"/>
              </a:ext>
            </a:extLst>
          </p:cNvPr>
          <p:cNvCxnSpPr>
            <a:cxnSpLocks/>
          </p:cNvCxnSpPr>
          <p:nvPr/>
        </p:nvCxnSpPr>
        <p:spPr>
          <a:xfrm>
            <a:off x="7882616" y="2514203"/>
            <a:ext cx="42582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8C38885-E283-5942-9A3B-67231BF554FF}"/>
              </a:ext>
            </a:extLst>
          </p:cNvPr>
          <p:cNvCxnSpPr>
            <a:cxnSpLocks/>
          </p:cNvCxnSpPr>
          <p:nvPr/>
        </p:nvCxnSpPr>
        <p:spPr>
          <a:xfrm>
            <a:off x="3445118" y="4271789"/>
            <a:ext cx="42582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206CF9A-DD32-AE4E-B9B3-C509CC3ABC1A}"/>
              </a:ext>
            </a:extLst>
          </p:cNvPr>
          <p:cNvCxnSpPr>
            <a:cxnSpLocks/>
            <a:endCxn id="18" idx="1"/>
          </p:cNvCxnSpPr>
          <p:nvPr/>
        </p:nvCxnSpPr>
        <p:spPr>
          <a:xfrm>
            <a:off x="5637378" y="4271789"/>
            <a:ext cx="4454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64FB7F3-4C45-5148-886F-BE84C8F780CA}"/>
              </a:ext>
            </a:extLst>
          </p:cNvPr>
          <p:cNvCxnSpPr>
            <a:cxnSpLocks/>
          </p:cNvCxnSpPr>
          <p:nvPr/>
        </p:nvCxnSpPr>
        <p:spPr>
          <a:xfrm>
            <a:off x="7907295" y="4271789"/>
            <a:ext cx="42582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BA225D9-D6E4-304F-88B0-8F1CE798E98E}"/>
              </a:ext>
            </a:extLst>
          </p:cNvPr>
          <p:cNvCxnSpPr>
            <a:cxnSpLocks/>
            <a:stCxn id="19" idx="2"/>
            <a:endCxn id="7" idx="0"/>
          </p:cNvCxnSpPr>
          <p:nvPr/>
        </p:nvCxnSpPr>
        <p:spPr>
          <a:xfrm flipH="1">
            <a:off x="9199184" y="4754539"/>
            <a:ext cx="9361" cy="6778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10295F1-D2F6-094F-9F99-ACA23A569FC8}"/>
              </a:ext>
            </a:extLst>
          </p:cNvPr>
          <p:cNvCxnSpPr>
            <a:cxnSpLocks/>
            <a:stCxn id="19" idx="0"/>
            <a:endCxn id="15" idx="2"/>
          </p:cNvCxnSpPr>
          <p:nvPr/>
        </p:nvCxnSpPr>
        <p:spPr>
          <a:xfrm flipV="1">
            <a:off x="9208544" y="2996952"/>
            <a:ext cx="1144" cy="7920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213D5059-BE06-7C48-9DF5-784C174634A7}"/>
              </a:ext>
            </a:extLst>
          </p:cNvPr>
          <p:cNvCxnSpPr>
            <a:cxnSpLocks/>
            <a:stCxn id="41" idx="4"/>
            <a:endCxn id="16" idx="0"/>
          </p:cNvCxnSpPr>
          <p:nvPr/>
        </p:nvCxnSpPr>
        <p:spPr>
          <a:xfrm rot="5400000">
            <a:off x="5239371" y="268115"/>
            <a:ext cx="813158" cy="622869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E0D11124-AC9F-D14E-BFE4-27048EC238A7}"/>
              </a:ext>
            </a:extLst>
          </p:cNvPr>
          <p:cNvSpPr/>
          <p:nvPr/>
        </p:nvSpPr>
        <p:spPr>
          <a:xfrm>
            <a:off x="8688288" y="2924944"/>
            <a:ext cx="144016" cy="5093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Tree>
    <p:extLst>
      <p:ext uri="{BB962C8B-B14F-4D97-AF65-F5344CB8AC3E}">
        <p14:creationId xmlns:p14="http://schemas.microsoft.com/office/powerpoint/2010/main" val="17148126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BCC30-C3EE-4946-9ED3-D164940C1A7F}"/>
              </a:ext>
            </a:extLst>
          </p:cNvPr>
          <p:cNvSpPr>
            <a:spLocks noGrp="1"/>
          </p:cNvSpPr>
          <p:nvPr>
            <p:ph type="title"/>
          </p:nvPr>
        </p:nvSpPr>
        <p:spPr>
          <a:xfrm>
            <a:off x="1981200" y="44625"/>
            <a:ext cx="8229600" cy="832605"/>
          </a:xfrm>
        </p:spPr>
        <p:txBody>
          <a:bodyPr>
            <a:normAutofit/>
          </a:bodyPr>
          <a:lstStyle/>
          <a:p>
            <a:r>
              <a:rPr lang="en-US" dirty="0"/>
              <a:t>The process improvement model</a:t>
            </a:r>
          </a:p>
        </p:txBody>
      </p:sp>
      <p:sp>
        <p:nvSpPr>
          <p:cNvPr id="4" name="Slide Number Placeholder 3">
            <a:extLst>
              <a:ext uri="{FF2B5EF4-FFF2-40B4-BE49-F238E27FC236}">
                <a16:creationId xmlns:a16="http://schemas.microsoft.com/office/drawing/2014/main" id="{6EF66D24-A2D5-6C47-88C7-6E3BEDC2E055}"/>
              </a:ext>
            </a:extLst>
          </p:cNvPr>
          <p:cNvSpPr>
            <a:spLocks noGrp="1"/>
          </p:cNvSpPr>
          <p:nvPr>
            <p:ph type="sldNum" sz="quarter" idx="12"/>
          </p:nvPr>
        </p:nvSpPr>
        <p:spPr/>
        <p:txBody>
          <a:bodyPr/>
          <a:lstStyle/>
          <a:p>
            <a:pPr>
              <a:defRPr/>
            </a:pPr>
            <a:fld id="{E78C9E75-97FD-45D9-8ED3-955348887BB1}" type="slidenum">
              <a:rPr lang="zh-TW" altLang="en-US" smtClean="0"/>
              <a:pPr>
                <a:defRPr/>
              </a:pPr>
              <a:t>73</a:t>
            </a:fld>
            <a:endParaRPr lang="zh-TW" altLang="en-US"/>
          </a:p>
        </p:txBody>
      </p:sp>
      <p:sp>
        <p:nvSpPr>
          <p:cNvPr id="10" name="Arc 9">
            <a:extLst>
              <a:ext uri="{FF2B5EF4-FFF2-40B4-BE49-F238E27FC236}">
                <a16:creationId xmlns:a16="http://schemas.microsoft.com/office/drawing/2014/main" id="{D2796B55-937E-CF42-B0C0-3082E7F37519}"/>
              </a:ext>
            </a:extLst>
          </p:cNvPr>
          <p:cNvSpPr/>
          <p:nvPr/>
        </p:nvSpPr>
        <p:spPr>
          <a:xfrm>
            <a:off x="3737322" y="1745563"/>
            <a:ext cx="5022974" cy="4598793"/>
          </a:xfrm>
          <a:prstGeom prst="arc">
            <a:avLst>
              <a:gd name="adj1" fmla="val 10971759"/>
              <a:gd name="adj2" fmla="val 14778133"/>
            </a:avLst>
          </a:prstGeom>
          <a:noFill/>
          <a:ln w="101600">
            <a:solidFill>
              <a:schemeClr val="bg1">
                <a:lumMod val="65000"/>
              </a:schemeClr>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Arc 10">
            <a:extLst>
              <a:ext uri="{FF2B5EF4-FFF2-40B4-BE49-F238E27FC236}">
                <a16:creationId xmlns:a16="http://schemas.microsoft.com/office/drawing/2014/main" id="{FCF2743D-FFE8-BA4C-9287-2FACD1BFEF35}"/>
              </a:ext>
            </a:extLst>
          </p:cNvPr>
          <p:cNvSpPr/>
          <p:nvPr/>
        </p:nvSpPr>
        <p:spPr>
          <a:xfrm>
            <a:off x="3701318" y="1730396"/>
            <a:ext cx="5022974" cy="4598793"/>
          </a:xfrm>
          <a:prstGeom prst="arc">
            <a:avLst>
              <a:gd name="adj1" fmla="val 2484362"/>
              <a:gd name="adj2" fmla="val 8377625"/>
            </a:avLst>
          </a:prstGeom>
          <a:noFill/>
          <a:ln w="101600">
            <a:solidFill>
              <a:schemeClr val="bg1">
                <a:lumMod val="65000"/>
              </a:schemeClr>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Arc 11">
            <a:extLst>
              <a:ext uri="{FF2B5EF4-FFF2-40B4-BE49-F238E27FC236}">
                <a16:creationId xmlns:a16="http://schemas.microsoft.com/office/drawing/2014/main" id="{FCF7B683-4B67-294A-AA5E-EEFE2AF6DA62}"/>
              </a:ext>
            </a:extLst>
          </p:cNvPr>
          <p:cNvSpPr/>
          <p:nvPr/>
        </p:nvSpPr>
        <p:spPr>
          <a:xfrm>
            <a:off x="3701318" y="1730396"/>
            <a:ext cx="5022974" cy="4598793"/>
          </a:xfrm>
          <a:prstGeom prst="arc">
            <a:avLst>
              <a:gd name="adj1" fmla="val 17753740"/>
              <a:gd name="adj2" fmla="val 21490602"/>
            </a:avLst>
          </a:prstGeom>
          <a:noFill/>
          <a:ln w="101600">
            <a:solidFill>
              <a:schemeClr val="bg1">
                <a:lumMod val="65000"/>
              </a:schemeClr>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Oval 12">
            <a:extLst>
              <a:ext uri="{FF2B5EF4-FFF2-40B4-BE49-F238E27FC236}">
                <a16:creationId xmlns:a16="http://schemas.microsoft.com/office/drawing/2014/main" id="{3D0A8528-50C0-564D-8A5D-D079E1386126}"/>
              </a:ext>
            </a:extLst>
          </p:cNvPr>
          <p:cNvSpPr/>
          <p:nvPr/>
        </p:nvSpPr>
        <p:spPr>
          <a:xfrm>
            <a:off x="5214894" y="908721"/>
            <a:ext cx="1961226" cy="1743869"/>
          </a:xfrm>
          <a:prstGeom prst="ellips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2600" dirty="0">
                <a:solidFill>
                  <a:schemeClr val="tx1"/>
                </a:solidFill>
              </a:rPr>
              <a:t>Process</a:t>
            </a:r>
          </a:p>
          <a:p>
            <a:pPr algn="ctr">
              <a:defRPr/>
            </a:pPr>
            <a:r>
              <a:rPr lang="en-US" sz="2600" dirty="0">
                <a:solidFill>
                  <a:schemeClr val="tx1"/>
                </a:solidFill>
              </a:rPr>
              <a:t>Measure</a:t>
            </a:r>
          </a:p>
        </p:txBody>
      </p:sp>
      <p:sp>
        <p:nvSpPr>
          <p:cNvPr id="14" name="Oval 13">
            <a:extLst>
              <a:ext uri="{FF2B5EF4-FFF2-40B4-BE49-F238E27FC236}">
                <a16:creationId xmlns:a16="http://schemas.microsoft.com/office/drawing/2014/main" id="{777A0FEA-7634-914D-9F31-5CC84023C8C0}"/>
              </a:ext>
            </a:extLst>
          </p:cNvPr>
          <p:cNvSpPr/>
          <p:nvPr/>
        </p:nvSpPr>
        <p:spPr>
          <a:xfrm>
            <a:off x="3227858" y="3861049"/>
            <a:ext cx="1961226" cy="1743869"/>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sz="2600" dirty="0">
                <a:solidFill>
                  <a:schemeClr val="tx1"/>
                </a:solidFill>
              </a:rPr>
              <a:t>Process</a:t>
            </a:r>
          </a:p>
          <a:p>
            <a:pPr algn="ctr">
              <a:defRPr/>
            </a:pPr>
            <a:r>
              <a:rPr lang="en-US" sz="2600" dirty="0">
                <a:solidFill>
                  <a:schemeClr val="tx1"/>
                </a:solidFill>
              </a:rPr>
              <a:t>Change</a:t>
            </a:r>
          </a:p>
        </p:txBody>
      </p:sp>
      <p:sp>
        <p:nvSpPr>
          <p:cNvPr id="15" name="Oval 14">
            <a:extLst>
              <a:ext uri="{FF2B5EF4-FFF2-40B4-BE49-F238E27FC236}">
                <a16:creationId xmlns:a16="http://schemas.microsoft.com/office/drawing/2014/main" id="{DF3BCEC3-F301-F346-9C00-B289D9F24E68}"/>
              </a:ext>
            </a:extLst>
          </p:cNvPr>
          <p:cNvSpPr/>
          <p:nvPr/>
        </p:nvSpPr>
        <p:spPr>
          <a:xfrm>
            <a:off x="7303126" y="3861049"/>
            <a:ext cx="1961226" cy="1743869"/>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sz="2600" dirty="0">
                <a:solidFill>
                  <a:schemeClr val="tx1"/>
                </a:solidFill>
              </a:rPr>
              <a:t>Process</a:t>
            </a:r>
          </a:p>
          <a:p>
            <a:pPr algn="ctr">
              <a:defRPr/>
            </a:pPr>
            <a:r>
              <a:rPr lang="en-US" sz="2600" dirty="0">
                <a:solidFill>
                  <a:schemeClr val="tx1"/>
                </a:solidFill>
              </a:rPr>
              <a:t>Analyze</a:t>
            </a:r>
          </a:p>
        </p:txBody>
      </p:sp>
      <p:sp>
        <p:nvSpPr>
          <p:cNvPr id="16" name="Footer Placeholder 4">
            <a:extLst>
              <a:ext uri="{FF2B5EF4-FFF2-40B4-BE49-F238E27FC236}">
                <a16:creationId xmlns:a16="http://schemas.microsoft.com/office/drawing/2014/main" id="{FDB3B895-EEE5-4B42-993E-35E14470C0A8}"/>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(2015), Software Engineering, 10th Edition, Pearson.</a:t>
            </a:r>
          </a:p>
        </p:txBody>
      </p:sp>
    </p:spTree>
    <p:extLst>
      <p:ext uri="{BB962C8B-B14F-4D97-AF65-F5344CB8AC3E}">
        <p14:creationId xmlns:p14="http://schemas.microsoft.com/office/powerpoint/2010/main" val="166961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859DE-847A-CC40-A2B5-547D84A644F8}"/>
              </a:ext>
            </a:extLst>
          </p:cNvPr>
          <p:cNvSpPr>
            <a:spLocks noGrp="1"/>
          </p:cNvSpPr>
          <p:nvPr>
            <p:ph type="title"/>
          </p:nvPr>
        </p:nvSpPr>
        <p:spPr>
          <a:xfrm>
            <a:off x="271604" y="116631"/>
            <a:ext cx="9939196" cy="992933"/>
          </a:xfrm>
        </p:spPr>
        <p:txBody>
          <a:bodyPr/>
          <a:lstStyle/>
          <a:p>
            <a:r>
              <a:rPr lang="en-US" dirty="0"/>
              <a:t>Capability maturity levels</a:t>
            </a:r>
          </a:p>
        </p:txBody>
      </p:sp>
      <p:sp>
        <p:nvSpPr>
          <p:cNvPr id="4" name="Slide Number Placeholder 3">
            <a:extLst>
              <a:ext uri="{FF2B5EF4-FFF2-40B4-BE49-F238E27FC236}">
                <a16:creationId xmlns:a16="http://schemas.microsoft.com/office/drawing/2014/main" id="{F9AEBB71-2616-A546-BEF8-B8649046D03E}"/>
              </a:ext>
            </a:extLst>
          </p:cNvPr>
          <p:cNvSpPr>
            <a:spLocks noGrp="1"/>
          </p:cNvSpPr>
          <p:nvPr>
            <p:ph type="sldNum" sz="quarter" idx="12"/>
          </p:nvPr>
        </p:nvSpPr>
        <p:spPr/>
        <p:txBody>
          <a:bodyPr/>
          <a:lstStyle/>
          <a:p>
            <a:pPr>
              <a:defRPr/>
            </a:pPr>
            <a:fld id="{E78C9E75-97FD-45D9-8ED3-955348887BB1}" type="slidenum">
              <a:rPr lang="zh-TW" altLang="en-US" smtClean="0"/>
              <a:pPr>
                <a:defRPr/>
              </a:pPr>
              <a:t>74</a:t>
            </a:fld>
            <a:endParaRPr lang="zh-TW" altLang="en-US"/>
          </a:p>
        </p:txBody>
      </p:sp>
      <p:sp>
        <p:nvSpPr>
          <p:cNvPr id="7" name="Rounded Rectangle 6">
            <a:extLst>
              <a:ext uri="{FF2B5EF4-FFF2-40B4-BE49-F238E27FC236}">
                <a16:creationId xmlns:a16="http://schemas.microsoft.com/office/drawing/2014/main" id="{7A0C45EB-8C2E-2C42-8881-EE76CB6B061D}"/>
              </a:ext>
            </a:extLst>
          </p:cNvPr>
          <p:cNvSpPr>
            <a:spLocks noChangeArrowheads="1"/>
          </p:cNvSpPr>
          <p:nvPr/>
        </p:nvSpPr>
        <p:spPr bwMode="auto">
          <a:xfrm>
            <a:off x="1904094" y="5395383"/>
            <a:ext cx="1440160" cy="877519"/>
          </a:xfrm>
          <a:prstGeom prst="roundRect">
            <a:avLst>
              <a:gd name="adj" fmla="val 9274"/>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Level 1</a:t>
            </a:r>
          </a:p>
          <a:p>
            <a:pPr algn="ctr">
              <a:defRPr/>
            </a:pPr>
            <a:r>
              <a:rPr lang="en-US" dirty="0">
                <a:latin typeface="Candara" panose="020E0502030303020204" pitchFamily="34" charset="0"/>
              </a:rPr>
              <a:t>Initial</a:t>
            </a:r>
          </a:p>
        </p:txBody>
      </p:sp>
      <p:sp>
        <p:nvSpPr>
          <p:cNvPr id="8" name="Rounded Rectangle 7">
            <a:extLst>
              <a:ext uri="{FF2B5EF4-FFF2-40B4-BE49-F238E27FC236}">
                <a16:creationId xmlns:a16="http://schemas.microsoft.com/office/drawing/2014/main" id="{E39B2943-8D8E-F94E-A348-1D458A52072D}"/>
              </a:ext>
            </a:extLst>
          </p:cNvPr>
          <p:cNvSpPr>
            <a:spLocks noChangeArrowheads="1"/>
          </p:cNvSpPr>
          <p:nvPr/>
        </p:nvSpPr>
        <p:spPr bwMode="auto">
          <a:xfrm>
            <a:off x="3465822" y="4454294"/>
            <a:ext cx="1440160" cy="877519"/>
          </a:xfrm>
          <a:prstGeom prst="roundRect">
            <a:avLst>
              <a:gd name="adj" fmla="val 9274"/>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Level 2</a:t>
            </a:r>
          </a:p>
          <a:p>
            <a:pPr algn="ctr">
              <a:defRPr/>
            </a:pPr>
            <a:r>
              <a:rPr lang="en-US" dirty="0">
                <a:latin typeface="Candara" panose="020E0502030303020204" pitchFamily="34" charset="0"/>
              </a:rPr>
              <a:t>Managed</a:t>
            </a:r>
          </a:p>
        </p:txBody>
      </p:sp>
      <p:sp>
        <p:nvSpPr>
          <p:cNvPr id="9" name="Rounded Rectangle 8">
            <a:extLst>
              <a:ext uri="{FF2B5EF4-FFF2-40B4-BE49-F238E27FC236}">
                <a16:creationId xmlns:a16="http://schemas.microsoft.com/office/drawing/2014/main" id="{B8C310CB-E840-234A-A494-5DB80C28D985}"/>
              </a:ext>
            </a:extLst>
          </p:cNvPr>
          <p:cNvSpPr>
            <a:spLocks noChangeArrowheads="1"/>
          </p:cNvSpPr>
          <p:nvPr/>
        </p:nvSpPr>
        <p:spPr bwMode="auto">
          <a:xfrm>
            <a:off x="4979166" y="3414848"/>
            <a:ext cx="1440160" cy="877519"/>
          </a:xfrm>
          <a:prstGeom prst="roundRect">
            <a:avLst>
              <a:gd name="adj" fmla="val 9274"/>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Level 3</a:t>
            </a:r>
          </a:p>
          <a:p>
            <a:pPr algn="ctr">
              <a:defRPr/>
            </a:pPr>
            <a:r>
              <a:rPr lang="en-US" dirty="0">
                <a:latin typeface="Candara" panose="020E0502030303020204" pitchFamily="34" charset="0"/>
              </a:rPr>
              <a:t>Defined</a:t>
            </a:r>
          </a:p>
        </p:txBody>
      </p:sp>
      <p:sp>
        <p:nvSpPr>
          <p:cNvPr id="10" name="Rounded Rectangle 9">
            <a:extLst>
              <a:ext uri="{FF2B5EF4-FFF2-40B4-BE49-F238E27FC236}">
                <a16:creationId xmlns:a16="http://schemas.microsoft.com/office/drawing/2014/main" id="{0EDEB871-2861-4647-AAFD-5C9AC7BE6080}"/>
              </a:ext>
            </a:extLst>
          </p:cNvPr>
          <p:cNvSpPr>
            <a:spLocks noChangeArrowheads="1"/>
          </p:cNvSpPr>
          <p:nvPr/>
        </p:nvSpPr>
        <p:spPr bwMode="auto">
          <a:xfrm>
            <a:off x="6468598" y="2410642"/>
            <a:ext cx="1440160" cy="877519"/>
          </a:xfrm>
          <a:prstGeom prst="roundRect">
            <a:avLst>
              <a:gd name="adj" fmla="val 9274"/>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Level 4</a:t>
            </a:r>
          </a:p>
          <a:p>
            <a:pPr algn="ctr">
              <a:defRPr/>
            </a:pPr>
            <a:r>
              <a:rPr lang="en-US" dirty="0">
                <a:latin typeface="Candara" panose="020E0502030303020204" pitchFamily="34" charset="0"/>
              </a:rPr>
              <a:t>Quantitatively</a:t>
            </a:r>
          </a:p>
          <a:p>
            <a:pPr algn="ctr">
              <a:defRPr/>
            </a:pPr>
            <a:r>
              <a:rPr lang="en-US" dirty="0">
                <a:latin typeface="Candara" panose="020E0502030303020204" pitchFamily="34" charset="0"/>
              </a:rPr>
              <a:t>Defined</a:t>
            </a:r>
          </a:p>
        </p:txBody>
      </p:sp>
      <p:sp>
        <p:nvSpPr>
          <p:cNvPr id="11" name="Rounded Rectangle 10">
            <a:extLst>
              <a:ext uri="{FF2B5EF4-FFF2-40B4-BE49-F238E27FC236}">
                <a16:creationId xmlns:a16="http://schemas.microsoft.com/office/drawing/2014/main" id="{E8C7FC03-3BEA-184B-9EFB-08D92B700852}"/>
              </a:ext>
            </a:extLst>
          </p:cNvPr>
          <p:cNvSpPr>
            <a:spLocks noChangeArrowheads="1"/>
          </p:cNvSpPr>
          <p:nvPr/>
        </p:nvSpPr>
        <p:spPr bwMode="auto">
          <a:xfrm>
            <a:off x="8002326" y="1337235"/>
            <a:ext cx="1440160" cy="877519"/>
          </a:xfrm>
          <a:prstGeom prst="roundRect">
            <a:avLst>
              <a:gd name="adj" fmla="val 9274"/>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Level 5</a:t>
            </a:r>
          </a:p>
          <a:p>
            <a:pPr algn="ctr">
              <a:defRPr/>
            </a:pPr>
            <a:r>
              <a:rPr lang="en-US" dirty="0">
                <a:latin typeface="Candara" panose="020E0502030303020204" pitchFamily="34" charset="0"/>
              </a:rPr>
              <a:t>Optimizing</a:t>
            </a:r>
          </a:p>
        </p:txBody>
      </p:sp>
      <p:cxnSp>
        <p:nvCxnSpPr>
          <p:cNvPr id="12" name="Elbow Connector 11">
            <a:extLst>
              <a:ext uri="{FF2B5EF4-FFF2-40B4-BE49-F238E27FC236}">
                <a16:creationId xmlns:a16="http://schemas.microsoft.com/office/drawing/2014/main" id="{9B106A9A-5D3A-0A43-B392-74BDE3669D6C}"/>
              </a:ext>
            </a:extLst>
          </p:cNvPr>
          <p:cNvCxnSpPr>
            <a:cxnSpLocks/>
            <a:stCxn id="7" idx="0"/>
            <a:endCxn id="8" idx="1"/>
          </p:cNvCxnSpPr>
          <p:nvPr/>
        </p:nvCxnSpPr>
        <p:spPr>
          <a:xfrm rot="5400000" flipH="1" flipV="1">
            <a:off x="2793835" y="4723394"/>
            <a:ext cx="502329" cy="84164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69EA15EF-1E34-6949-8A17-91DE102A00EF}"/>
              </a:ext>
            </a:extLst>
          </p:cNvPr>
          <p:cNvCxnSpPr>
            <a:cxnSpLocks/>
            <a:stCxn id="8" idx="0"/>
            <a:endCxn id="9" idx="1"/>
          </p:cNvCxnSpPr>
          <p:nvPr/>
        </p:nvCxnSpPr>
        <p:spPr>
          <a:xfrm rot="5400000" flipH="1" flipV="1">
            <a:off x="4282191" y="3757318"/>
            <a:ext cx="600686" cy="79326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8BA2A77B-F136-1949-A298-82BCF1301FFA}"/>
              </a:ext>
            </a:extLst>
          </p:cNvPr>
          <p:cNvCxnSpPr>
            <a:cxnSpLocks/>
            <a:stCxn id="9" idx="0"/>
            <a:endCxn id="10" idx="1"/>
          </p:cNvCxnSpPr>
          <p:nvPr/>
        </p:nvCxnSpPr>
        <p:spPr>
          <a:xfrm rot="5400000" flipH="1" flipV="1">
            <a:off x="5801199" y="2747448"/>
            <a:ext cx="565446" cy="769352"/>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a:extLst>
              <a:ext uri="{FF2B5EF4-FFF2-40B4-BE49-F238E27FC236}">
                <a16:creationId xmlns:a16="http://schemas.microsoft.com/office/drawing/2014/main" id="{50D4A677-4F57-A548-8DA6-9C6F578554E1}"/>
              </a:ext>
            </a:extLst>
          </p:cNvPr>
          <p:cNvCxnSpPr>
            <a:cxnSpLocks/>
            <a:stCxn id="10" idx="0"/>
            <a:endCxn id="11" idx="1"/>
          </p:cNvCxnSpPr>
          <p:nvPr/>
        </p:nvCxnSpPr>
        <p:spPr>
          <a:xfrm rot="5400000" flipH="1" flipV="1">
            <a:off x="7278180" y="1686494"/>
            <a:ext cx="634647" cy="81364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28614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F4003-70CE-1C4B-8D04-E377B30A3F5A}"/>
              </a:ext>
            </a:extLst>
          </p:cNvPr>
          <p:cNvSpPr>
            <a:spLocks noGrp="1"/>
          </p:cNvSpPr>
          <p:nvPr>
            <p:ph type="title"/>
          </p:nvPr>
        </p:nvSpPr>
        <p:spPr>
          <a:xfrm>
            <a:off x="271605" y="142925"/>
            <a:ext cx="10179952" cy="1143000"/>
          </a:xfrm>
        </p:spPr>
        <p:txBody>
          <a:bodyPr>
            <a:normAutofit/>
          </a:bodyPr>
          <a:lstStyle/>
          <a:p>
            <a:r>
              <a:rPr lang="en-US" dirty="0"/>
              <a:t>Plan-based and Agile development</a:t>
            </a:r>
          </a:p>
        </p:txBody>
      </p:sp>
      <p:sp>
        <p:nvSpPr>
          <p:cNvPr id="4" name="Slide Number Placeholder 3">
            <a:extLst>
              <a:ext uri="{FF2B5EF4-FFF2-40B4-BE49-F238E27FC236}">
                <a16:creationId xmlns:a16="http://schemas.microsoft.com/office/drawing/2014/main" id="{9843BCCC-8979-DB48-A55A-2607F6E92C40}"/>
              </a:ext>
            </a:extLst>
          </p:cNvPr>
          <p:cNvSpPr>
            <a:spLocks noGrp="1"/>
          </p:cNvSpPr>
          <p:nvPr>
            <p:ph type="sldNum" sz="quarter" idx="12"/>
          </p:nvPr>
        </p:nvSpPr>
        <p:spPr/>
        <p:txBody>
          <a:bodyPr/>
          <a:lstStyle/>
          <a:p>
            <a:pPr>
              <a:defRPr/>
            </a:pPr>
            <a:fld id="{E78C9E75-97FD-45D9-8ED3-955348887BB1}" type="slidenum">
              <a:rPr lang="zh-TW" altLang="en-US" smtClean="0"/>
              <a:pPr>
                <a:defRPr/>
              </a:pPr>
              <a:t>75</a:t>
            </a:fld>
            <a:endParaRPr lang="zh-TW" altLang="en-US"/>
          </a:p>
        </p:txBody>
      </p:sp>
      <p:sp>
        <p:nvSpPr>
          <p:cNvPr id="6" name="Rounded Rectangle 5">
            <a:extLst>
              <a:ext uri="{FF2B5EF4-FFF2-40B4-BE49-F238E27FC236}">
                <a16:creationId xmlns:a16="http://schemas.microsoft.com/office/drawing/2014/main" id="{7CB8732F-9CC3-254D-96BF-A595CE3726C6}"/>
              </a:ext>
            </a:extLst>
          </p:cNvPr>
          <p:cNvSpPr>
            <a:spLocks noChangeArrowheads="1"/>
          </p:cNvSpPr>
          <p:nvPr/>
        </p:nvSpPr>
        <p:spPr bwMode="auto">
          <a:xfrm>
            <a:off x="5150856" y="2228040"/>
            <a:ext cx="1584176" cy="720080"/>
          </a:xfrm>
          <a:prstGeom prst="roundRect">
            <a:avLst>
              <a:gd name="adj" fmla="val 9274"/>
            </a:avLst>
          </a:prstGeom>
          <a:solidFill>
            <a:schemeClr val="accent6">
              <a:lumMod val="60000"/>
              <a:lumOff val="4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Requirements </a:t>
            </a:r>
            <a:br>
              <a:rPr lang="en-US" dirty="0">
                <a:latin typeface="Candara" panose="020E0502030303020204" pitchFamily="34" charset="0"/>
              </a:rPr>
            </a:br>
            <a:r>
              <a:rPr lang="en-US" dirty="0">
                <a:latin typeface="Candara" panose="020E0502030303020204" pitchFamily="34" charset="0"/>
              </a:rPr>
              <a:t>specification</a:t>
            </a:r>
          </a:p>
        </p:txBody>
      </p:sp>
      <p:sp>
        <p:nvSpPr>
          <p:cNvPr id="7" name="Rounded Rectangle 6">
            <a:extLst>
              <a:ext uri="{FF2B5EF4-FFF2-40B4-BE49-F238E27FC236}">
                <a16:creationId xmlns:a16="http://schemas.microsoft.com/office/drawing/2014/main" id="{78E97ABE-E234-B24E-93C3-8D7267262F7B}"/>
              </a:ext>
            </a:extLst>
          </p:cNvPr>
          <p:cNvSpPr>
            <a:spLocks noChangeArrowheads="1"/>
          </p:cNvSpPr>
          <p:nvPr/>
        </p:nvSpPr>
        <p:spPr bwMode="auto">
          <a:xfrm>
            <a:off x="2567608" y="2157740"/>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Requirements </a:t>
            </a:r>
            <a:br>
              <a:rPr lang="en-US" dirty="0">
                <a:latin typeface="Candara" panose="020E0502030303020204" pitchFamily="34" charset="0"/>
              </a:rPr>
            </a:br>
            <a:r>
              <a:rPr lang="en-US" dirty="0">
                <a:latin typeface="Candara" panose="020E0502030303020204" pitchFamily="34" charset="0"/>
              </a:rPr>
              <a:t>engineering</a:t>
            </a:r>
          </a:p>
        </p:txBody>
      </p:sp>
      <p:sp>
        <p:nvSpPr>
          <p:cNvPr id="8" name="Rounded Rectangle 7">
            <a:extLst>
              <a:ext uri="{FF2B5EF4-FFF2-40B4-BE49-F238E27FC236}">
                <a16:creationId xmlns:a16="http://schemas.microsoft.com/office/drawing/2014/main" id="{FB9B2A56-7BC7-FF49-B2FE-9D6243E74860}"/>
              </a:ext>
            </a:extLst>
          </p:cNvPr>
          <p:cNvSpPr>
            <a:spLocks noChangeArrowheads="1"/>
          </p:cNvSpPr>
          <p:nvPr/>
        </p:nvSpPr>
        <p:spPr bwMode="auto">
          <a:xfrm>
            <a:off x="7412527" y="2157740"/>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Design and implementation</a:t>
            </a:r>
          </a:p>
        </p:txBody>
      </p:sp>
      <p:sp>
        <p:nvSpPr>
          <p:cNvPr id="9" name="Rounded Rectangle 8">
            <a:extLst>
              <a:ext uri="{FF2B5EF4-FFF2-40B4-BE49-F238E27FC236}">
                <a16:creationId xmlns:a16="http://schemas.microsoft.com/office/drawing/2014/main" id="{E58FAFFD-4F61-334F-8F04-013342838648}"/>
              </a:ext>
            </a:extLst>
          </p:cNvPr>
          <p:cNvSpPr>
            <a:spLocks noChangeArrowheads="1"/>
          </p:cNvSpPr>
          <p:nvPr/>
        </p:nvSpPr>
        <p:spPr bwMode="auto">
          <a:xfrm>
            <a:off x="3732208" y="4904957"/>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Requirements </a:t>
            </a:r>
            <a:br>
              <a:rPr lang="en-US" dirty="0">
                <a:latin typeface="Candara" panose="020E0502030303020204" pitchFamily="34" charset="0"/>
              </a:rPr>
            </a:br>
            <a:r>
              <a:rPr lang="en-US" dirty="0">
                <a:latin typeface="Candara" panose="020E0502030303020204" pitchFamily="34" charset="0"/>
              </a:rPr>
              <a:t>engineering</a:t>
            </a:r>
          </a:p>
        </p:txBody>
      </p:sp>
      <p:sp>
        <p:nvSpPr>
          <p:cNvPr id="10" name="Rounded Rectangle 9">
            <a:extLst>
              <a:ext uri="{FF2B5EF4-FFF2-40B4-BE49-F238E27FC236}">
                <a16:creationId xmlns:a16="http://schemas.microsoft.com/office/drawing/2014/main" id="{0EFF814C-1A7D-024A-A7D3-91789FEB91E7}"/>
              </a:ext>
            </a:extLst>
          </p:cNvPr>
          <p:cNvSpPr>
            <a:spLocks noChangeArrowheads="1"/>
          </p:cNvSpPr>
          <p:nvPr/>
        </p:nvSpPr>
        <p:spPr bwMode="auto">
          <a:xfrm>
            <a:off x="6705545" y="4904957"/>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Design and implementation</a:t>
            </a:r>
          </a:p>
        </p:txBody>
      </p:sp>
      <p:sp>
        <p:nvSpPr>
          <p:cNvPr id="11" name="Arc 10">
            <a:extLst>
              <a:ext uri="{FF2B5EF4-FFF2-40B4-BE49-F238E27FC236}">
                <a16:creationId xmlns:a16="http://schemas.microsoft.com/office/drawing/2014/main" id="{969FA192-6CB8-2F44-BE9B-253D39C048D8}"/>
              </a:ext>
            </a:extLst>
          </p:cNvPr>
          <p:cNvSpPr/>
          <p:nvPr/>
        </p:nvSpPr>
        <p:spPr>
          <a:xfrm>
            <a:off x="5015880" y="4400900"/>
            <a:ext cx="2160240" cy="1475121"/>
          </a:xfrm>
          <a:prstGeom prst="arc">
            <a:avLst>
              <a:gd name="adj1" fmla="val 11598803"/>
              <a:gd name="adj2" fmla="val 20782976"/>
            </a:avLst>
          </a:prstGeom>
          <a:noFill/>
          <a:ln w="38100">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sp>
        <p:nvSpPr>
          <p:cNvPr id="12" name="Arc 11">
            <a:extLst>
              <a:ext uri="{FF2B5EF4-FFF2-40B4-BE49-F238E27FC236}">
                <a16:creationId xmlns:a16="http://schemas.microsoft.com/office/drawing/2014/main" id="{BD6BB434-3CBA-6C40-B79B-C000F4590C26}"/>
              </a:ext>
            </a:extLst>
          </p:cNvPr>
          <p:cNvSpPr/>
          <p:nvPr/>
        </p:nvSpPr>
        <p:spPr>
          <a:xfrm>
            <a:off x="3863752" y="4553300"/>
            <a:ext cx="4464496" cy="1719809"/>
          </a:xfrm>
          <a:prstGeom prst="arc">
            <a:avLst>
              <a:gd name="adj1" fmla="val 629487"/>
              <a:gd name="adj2" fmla="val 10150990"/>
            </a:avLst>
          </a:prstGeom>
          <a:noFill/>
          <a:ln w="38100">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sp>
        <p:nvSpPr>
          <p:cNvPr id="13" name="Arc 12">
            <a:extLst>
              <a:ext uri="{FF2B5EF4-FFF2-40B4-BE49-F238E27FC236}">
                <a16:creationId xmlns:a16="http://schemas.microsoft.com/office/drawing/2014/main" id="{4F967C7C-A30E-B345-8978-9D4245F900E7}"/>
              </a:ext>
            </a:extLst>
          </p:cNvPr>
          <p:cNvSpPr/>
          <p:nvPr/>
        </p:nvSpPr>
        <p:spPr>
          <a:xfrm>
            <a:off x="3431402" y="1754438"/>
            <a:ext cx="5068073" cy="1822063"/>
          </a:xfrm>
          <a:prstGeom prst="arc">
            <a:avLst>
              <a:gd name="adj1" fmla="val 673640"/>
              <a:gd name="adj2" fmla="val 10250129"/>
            </a:avLst>
          </a:prstGeom>
          <a:noFill/>
          <a:ln w="38100">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sp>
        <p:nvSpPr>
          <p:cNvPr id="15" name="Arc 14">
            <a:extLst>
              <a:ext uri="{FF2B5EF4-FFF2-40B4-BE49-F238E27FC236}">
                <a16:creationId xmlns:a16="http://schemas.microsoft.com/office/drawing/2014/main" id="{BB49CD8C-3F9C-1946-AF3E-F92B3E18671F}"/>
              </a:ext>
            </a:extLst>
          </p:cNvPr>
          <p:cNvSpPr/>
          <p:nvPr/>
        </p:nvSpPr>
        <p:spPr>
          <a:xfrm>
            <a:off x="7998898" y="1819327"/>
            <a:ext cx="1193447" cy="960750"/>
          </a:xfrm>
          <a:prstGeom prst="arc">
            <a:avLst>
              <a:gd name="adj1" fmla="val 11598803"/>
              <a:gd name="adj2" fmla="val 659380"/>
            </a:avLst>
          </a:prstGeom>
          <a:noFill/>
          <a:ln w="381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sp>
        <p:nvSpPr>
          <p:cNvPr id="16" name="Arc 15">
            <a:extLst>
              <a:ext uri="{FF2B5EF4-FFF2-40B4-BE49-F238E27FC236}">
                <a16:creationId xmlns:a16="http://schemas.microsoft.com/office/drawing/2014/main" id="{F66C27CD-6966-5C45-B29F-BE36DBE47AC1}"/>
              </a:ext>
            </a:extLst>
          </p:cNvPr>
          <p:cNvSpPr/>
          <p:nvPr/>
        </p:nvSpPr>
        <p:spPr>
          <a:xfrm>
            <a:off x="3143673" y="1769731"/>
            <a:ext cx="1193447" cy="960750"/>
          </a:xfrm>
          <a:prstGeom prst="arc">
            <a:avLst>
              <a:gd name="adj1" fmla="val 11598803"/>
              <a:gd name="adj2" fmla="val 659380"/>
            </a:avLst>
          </a:prstGeom>
          <a:noFill/>
          <a:ln w="381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cxnSp>
        <p:nvCxnSpPr>
          <p:cNvPr id="17" name="Straight Arrow Connector 16">
            <a:extLst>
              <a:ext uri="{FF2B5EF4-FFF2-40B4-BE49-F238E27FC236}">
                <a16:creationId xmlns:a16="http://schemas.microsoft.com/office/drawing/2014/main" id="{DAAB656A-C08C-A84F-8C0A-29798DAA603E}"/>
              </a:ext>
            </a:extLst>
          </p:cNvPr>
          <p:cNvCxnSpPr>
            <a:cxnSpLocks/>
            <a:stCxn id="7" idx="3"/>
            <a:endCxn id="6" idx="1"/>
          </p:cNvCxnSpPr>
          <p:nvPr/>
        </p:nvCxnSpPr>
        <p:spPr>
          <a:xfrm flipV="1">
            <a:off x="4376346" y="2588081"/>
            <a:ext cx="774510"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425CEA0-5DCF-A84D-A12E-95366EA835A7}"/>
              </a:ext>
            </a:extLst>
          </p:cNvPr>
          <p:cNvCxnSpPr>
            <a:cxnSpLocks/>
            <a:endCxn id="8" idx="1"/>
          </p:cNvCxnSpPr>
          <p:nvPr/>
        </p:nvCxnSpPr>
        <p:spPr>
          <a:xfrm>
            <a:off x="6735033" y="2588081"/>
            <a:ext cx="677495"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45B936D-40E5-CE40-8BDE-8D2D13B64AC4}"/>
              </a:ext>
            </a:extLst>
          </p:cNvPr>
          <p:cNvSpPr txBox="1"/>
          <p:nvPr/>
        </p:nvSpPr>
        <p:spPr>
          <a:xfrm>
            <a:off x="2089528" y="4342757"/>
            <a:ext cx="2683748" cy="461665"/>
          </a:xfrm>
          <a:prstGeom prst="rect">
            <a:avLst/>
          </a:prstGeom>
          <a:noFill/>
        </p:spPr>
        <p:txBody>
          <a:bodyPr wrap="none" rtlCol="0">
            <a:spAutoFit/>
          </a:bodyPr>
          <a:lstStyle/>
          <a:p>
            <a:pPr algn="ctr"/>
            <a:r>
              <a:rPr lang="en-US" sz="2400" b="1" dirty="0">
                <a:solidFill>
                  <a:schemeClr val="accent2">
                    <a:lumMod val="75000"/>
                  </a:schemeClr>
                </a:solidFill>
                <a:latin typeface="Candara" panose="020E0502030303020204" pitchFamily="34" charset="0"/>
                <a:cs typeface="Calibri" panose="020F0502020204030204" pitchFamily="34" charset="0"/>
              </a:rPr>
              <a:t>Agile development</a:t>
            </a:r>
          </a:p>
        </p:txBody>
      </p:sp>
      <p:sp>
        <p:nvSpPr>
          <p:cNvPr id="26" name="TextBox 25">
            <a:extLst>
              <a:ext uri="{FF2B5EF4-FFF2-40B4-BE49-F238E27FC236}">
                <a16:creationId xmlns:a16="http://schemas.microsoft.com/office/drawing/2014/main" id="{8E1BBF84-FFF3-0547-B3F1-8EDCBD57A11B}"/>
              </a:ext>
            </a:extLst>
          </p:cNvPr>
          <p:cNvSpPr txBox="1"/>
          <p:nvPr/>
        </p:nvSpPr>
        <p:spPr>
          <a:xfrm>
            <a:off x="1760825" y="1304557"/>
            <a:ext cx="3433953" cy="461665"/>
          </a:xfrm>
          <a:prstGeom prst="rect">
            <a:avLst/>
          </a:prstGeom>
          <a:noFill/>
        </p:spPr>
        <p:txBody>
          <a:bodyPr wrap="none" rtlCol="0">
            <a:spAutoFit/>
          </a:bodyPr>
          <a:lstStyle/>
          <a:p>
            <a:pPr algn="ctr"/>
            <a:r>
              <a:rPr lang="en-US" sz="2400" b="1" dirty="0">
                <a:solidFill>
                  <a:schemeClr val="accent1"/>
                </a:solidFill>
                <a:latin typeface="Candara" panose="020E0502030303020204" pitchFamily="34" charset="0"/>
                <a:cs typeface="Calibri" panose="020F0502020204030204" pitchFamily="34" charset="0"/>
              </a:rPr>
              <a:t>Plan-based development</a:t>
            </a:r>
          </a:p>
        </p:txBody>
      </p:sp>
      <p:sp>
        <p:nvSpPr>
          <p:cNvPr id="27" name="TextBox 26">
            <a:extLst>
              <a:ext uri="{FF2B5EF4-FFF2-40B4-BE49-F238E27FC236}">
                <a16:creationId xmlns:a16="http://schemas.microsoft.com/office/drawing/2014/main" id="{2DE1A086-DAAE-DE49-8E09-72CC4F20BF04}"/>
              </a:ext>
            </a:extLst>
          </p:cNvPr>
          <p:cNvSpPr txBox="1"/>
          <p:nvPr/>
        </p:nvSpPr>
        <p:spPr>
          <a:xfrm>
            <a:off x="3942796" y="3608813"/>
            <a:ext cx="4230646" cy="461665"/>
          </a:xfrm>
          <a:prstGeom prst="rect">
            <a:avLst/>
          </a:prstGeom>
          <a:noFill/>
        </p:spPr>
        <p:txBody>
          <a:bodyPr wrap="none" rtlCol="0">
            <a:spAutoFit/>
          </a:bodyPr>
          <a:lstStyle/>
          <a:p>
            <a:pPr algn="ctr"/>
            <a:r>
              <a:rPr lang="en-US" sz="2400" dirty="0">
                <a:latin typeface="Candara" panose="020E0502030303020204" pitchFamily="34" charset="0"/>
                <a:cs typeface="Calibri" panose="020F0502020204030204" pitchFamily="34" charset="0"/>
              </a:rPr>
              <a:t>Requirements change requests</a:t>
            </a:r>
          </a:p>
        </p:txBody>
      </p:sp>
      <p:sp>
        <p:nvSpPr>
          <p:cNvPr id="28" name="Rounded Rectangle 27">
            <a:extLst>
              <a:ext uri="{FF2B5EF4-FFF2-40B4-BE49-F238E27FC236}">
                <a16:creationId xmlns:a16="http://schemas.microsoft.com/office/drawing/2014/main" id="{8BFB92F3-2C50-9E45-99FF-A1DA687B91AE}"/>
              </a:ext>
            </a:extLst>
          </p:cNvPr>
          <p:cNvSpPr>
            <a:spLocks noChangeArrowheads="1"/>
          </p:cNvSpPr>
          <p:nvPr/>
        </p:nvSpPr>
        <p:spPr bwMode="auto">
          <a:xfrm>
            <a:off x="1775521" y="1324624"/>
            <a:ext cx="8568951" cy="2721207"/>
          </a:xfrm>
          <a:prstGeom prst="roundRect">
            <a:avLst>
              <a:gd name="adj" fmla="val 3436"/>
            </a:avLst>
          </a:prstGeom>
          <a:noFill/>
          <a:ln w="38100">
            <a:solidFill>
              <a:schemeClr val="accent5">
                <a:lumMod val="75000"/>
              </a:schemeClr>
            </a:solidFill>
            <a:prstDash val="dash"/>
            <a:round/>
            <a:headEnd/>
            <a:tailEnd/>
          </a:ln>
          <a:effectLst/>
        </p:spPr>
        <p:txBody>
          <a:bodyPr lIns="0" tIns="0" rIns="0" bIns="0" anchor="ctr"/>
          <a:lstStyle/>
          <a:p>
            <a:pPr algn="ctr">
              <a:defRPr/>
            </a:pPr>
            <a:endParaRPr lang="en-US" dirty="0">
              <a:latin typeface="Candara" panose="020E0502030303020204" pitchFamily="34" charset="0"/>
            </a:endParaRPr>
          </a:p>
        </p:txBody>
      </p:sp>
      <p:sp>
        <p:nvSpPr>
          <p:cNvPr id="29" name="Rounded Rectangle 28">
            <a:extLst>
              <a:ext uri="{FF2B5EF4-FFF2-40B4-BE49-F238E27FC236}">
                <a16:creationId xmlns:a16="http://schemas.microsoft.com/office/drawing/2014/main" id="{0B40B72B-A736-8D41-BAD3-17CFFC2D8FFF}"/>
              </a:ext>
            </a:extLst>
          </p:cNvPr>
          <p:cNvSpPr>
            <a:spLocks noChangeArrowheads="1"/>
          </p:cNvSpPr>
          <p:nvPr/>
        </p:nvSpPr>
        <p:spPr bwMode="auto">
          <a:xfrm>
            <a:off x="1795706" y="4204042"/>
            <a:ext cx="8568951" cy="2279610"/>
          </a:xfrm>
          <a:prstGeom prst="roundRect">
            <a:avLst>
              <a:gd name="adj" fmla="val 3436"/>
            </a:avLst>
          </a:prstGeom>
          <a:noFill/>
          <a:ln w="38100">
            <a:solidFill>
              <a:schemeClr val="accent2">
                <a:lumMod val="75000"/>
              </a:schemeClr>
            </a:solidFill>
            <a:prstDash val="dash"/>
            <a:round/>
            <a:headEnd/>
            <a:tailEnd/>
          </a:ln>
          <a:effectLst/>
        </p:spPr>
        <p:txBody>
          <a:bodyPr lIns="0" tIns="0" rIns="0" bIns="0" anchor="ctr"/>
          <a:lstStyle/>
          <a:p>
            <a:pPr algn="ctr">
              <a:defRPr/>
            </a:pPr>
            <a:endParaRPr lang="en-US" dirty="0">
              <a:latin typeface="Candara" panose="020E0502030303020204" pitchFamily="34" charset="0"/>
            </a:endParaRPr>
          </a:p>
        </p:txBody>
      </p:sp>
    </p:spTree>
    <p:extLst>
      <p:ext uri="{BB962C8B-B14F-4D97-AF65-F5344CB8AC3E}">
        <p14:creationId xmlns:p14="http://schemas.microsoft.com/office/powerpoint/2010/main" val="313541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9F37ECD3-CCAA-1C40-8758-B84981FF9F1C}"/>
              </a:ext>
            </a:extLst>
          </p:cNvPr>
          <p:cNvGrpSpPr/>
          <p:nvPr/>
        </p:nvGrpSpPr>
        <p:grpSpPr>
          <a:xfrm>
            <a:off x="6033169" y="-387350"/>
            <a:ext cx="3683833" cy="3700614"/>
            <a:chOff x="8737039" y="-171400"/>
            <a:chExt cx="3683833" cy="3700614"/>
          </a:xfrm>
        </p:grpSpPr>
        <p:sp>
          <p:nvSpPr>
            <p:cNvPr id="47" name="Pie 46">
              <a:extLst>
                <a:ext uri="{FF2B5EF4-FFF2-40B4-BE49-F238E27FC236}">
                  <a16:creationId xmlns:a16="http://schemas.microsoft.com/office/drawing/2014/main" id="{75AD9C5F-2FA2-5647-9B59-833D3800F141}"/>
                </a:ext>
              </a:extLst>
            </p:cNvPr>
            <p:cNvSpPr/>
            <p:nvPr/>
          </p:nvSpPr>
          <p:spPr>
            <a:xfrm>
              <a:off x="8763272" y="-171400"/>
              <a:ext cx="3657600" cy="3657600"/>
            </a:xfrm>
            <a:prstGeom prst="pie">
              <a:avLst>
                <a:gd name="adj1" fmla="val 5398902"/>
                <a:gd name="adj2" fmla="val 10754632"/>
              </a:avLst>
            </a:prstGeom>
            <a:solidFill>
              <a:schemeClr val="accent4">
                <a:lumMod val="20000"/>
                <a:lumOff val="80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ndara" panose="020E0502030303020204" pitchFamily="34" charset="0"/>
              </a:endParaRPr>
            </a:p>
          </p:txBody>
        </p:sp>
        <p:sp>
          <p:nvSpPr>
            <p:cNvPr id="48" name="Rectangle 47">
              <a:extLst>
                <a:ext uri="{FF2B5EF4-FFF2-40B4-BE49-F238E27FC236}">
                  <a16:creationId xmlns:a16="http://schemas.microsoft.com/office/drawing/2014/main" id="{527CF310-CB38-9E48-837D-D54FAC12DACF}"/>
                </a:ext>
              </a:extLst>
            </p:cNvPr>
            <p:cNvSpPr/>
            <p:nvPr/>
          </p:nvSpPr>
          <p:spPr>
            <a:xfrm>
              <a:off x="8737039" y="1512323"/>
              <a:ext cx="1883634" cy="3740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49" name="Rectangle 48">
              <a:extLst>
                <a:ext uri="{FF2B5EF4-FFF2-40B4-BE49-F238E27FC236}">
                  <a16:creationId xmlns:a16="http://schemas.microsoft.com/office/drawing/2014/main" id="{8461F62C-4358-F24A-A140-81197A48A954}"/>
                </a:ext>
              </a:extLst>
            </p:cNvPr>
            <p:cNvSpPr/>
            <p:nvPr/>
          </p:nvSpPr>
          <p:spPr>
            <a:xfrm>
              <a:off x="10581514" y="1512324"/>
              <a:ext cx="255182" cy="20168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51" name="Group 50">
            <a:extLst>
              <a:ext uri="{FF2B5EF4-FFF2-40B4-BE49-F238E27FC236}">
                <a16:creationId xmlns:a16="http://schemas.microsoft.com/office/drawing/2014/main" id="{44DEF1F6-8A63-8A4F-8B8A-5B393135090B}"/>
              </a:ext>
            </a:extLst>
          </p:cNvPr>
          <p:cNvGrpSpPr/>
          <p:nvPr/>
        </p:nvGrpSpPr>
        <p:grpSpPr>
          <a:xfrm rot="10800000">
            <a:off x="1332047" y="4192882"/>
            <a:ext cx="3683833" cy="3700614"/>
            <a:chOff x="8737039" y="-171400"/>
            <a:chExt cx="3683833" cy="3700614"/>
          </a:xfrm>
        </p:grpSpPr>
        <p:sp>
          <p:nvSpPr>
            <p:cNvPr id="52" name="Pie 51">
              <a:extLst>
                <a:ext uri="{FF2B5EF4-FFF2-40B4-BE49-F238E27FC236}">
                  <a16:creationId xmlns:a16="http://schemas.microsoft.com/office/drawing/2014/main" id="{DF7035C0-CAAA-814C-A54A-6D0D52E0104C}"/>
                </a:ext>
              </a:extLst>
            </p:cNvPr>
            <p:cNvSpPr/>
            <p:nvPr/>
          </p:nvSpPr>
          <p:spPr>
            <a:xfrm>
              <a:off x="8763272" y="-171400"/>
              <a:ext cx="3657600" cy="3657600"/>
            </a:xfrm>
            <a:prstGeom prst="pie">
              <a:avLst>
                <a:gd name="adj1" fmla="val 5398902"/>
                <a:gd name="adj2" fmla="val 10754632"/>
              </a:avLst>
            </a:prstGeom>
            <a:solidFill>
              <a:schemeClr val="accent1">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ndara" panose="020E0502030303020204" pitchFamily="34" charset="0"/>
              </a:endParaRPr>
            </a:p>
          </p:txBody>
        </p:sp>
        <p:sp>
          <p:nvSpPr>
            <p:cNvPr id="53" name="Rectangle 52">
              <a:extLst>
                <a:ext uri="{FF2B5EF4-FFF2-40B4-BE49-F238E27FC236}">
                  <a16:creationId xmlns:a16="http://schemas.microsoft.com/office/drawing/2014/main" id="{8FF408E9-486F-2940-AFDE-60039138F3FE}"/>
                </a:ext>
              </a:extLst>
            </p:cNvPr>
            <p:cNvSpPr/>
            <p:nvPr/>
          </p:nvSpPr>
          <p:spPr>
            <a:xfrm>
              <a:off x="8737039" y="1512323"/>
              <a:ext cx="1883634" cy="3740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54" name="Rectangle 53">
              <a:extLst>
                <a:ext uri="{FF2B5EF4-FFF2-40B4-BE49-F238E27FC236}">
                  <a16:creationId xmlns:a16="http://schemas.microsoft.com/office/drawing/2014/main" id="{1C51039D-E23B-C341-93DC-696A03E1CFBE}"/>
                </a:ext>
              </a:extLst>
            </p:cNvPr>
            <p:cNvSpPr/>
            <p:nvPr/>
          </p:nvSpPr>
          <p:spPr>
            <a:xfrm>
              <a:off x="10581514" y="1512324"/>
              <a:ext cx="255182" cy="20168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sp>
        <p:nvSpPr>
          <p:cNvPr id="2" name="Title 1">
            <a:extLst>
              <a:ext uri="{FF2B5EF4-FFF2-40B4-BE49-F238E27FC236}">
                <a16:creationId xmlns:a16="http://schemas.microsoft.com/office/drawing/2014/main" id="{7F5E09A4-EF12-1C4D-ACC5-7480F84A986C}"/>
              </a:ext>
            </a:extLst>
          </p:cNvPr>
          <p:cNvSpPr>
            <a:spLocks noGrp="1"/>
          </p:cNvSpPr>
          <p:nvPr>
            <p:ph type="title"/>
          </p:nvPr>
        </p:nvSpPr>
        <p:spPr>
          <a:xfrm>
            <a:off x="434566" y="116632"/>
            <a:ext cx="9776234" cy="1143000"/>
          </a:xfrm>
        </p:spPr>
        <p:txBody>
          <a:bodyPr>
            <a:normAutofit/>
          </a:bodyPr>
          <a:lstStyle/>
          <a:p>
            <a:r>
              <a:rPr lang="en-US" sz="4200" dirty="0"/>
              <a:t>Uncertainty and Complexity Model </a:t>
            </a:r>
            <a:r>
              <a:rPr lang="en-US" sz="3200" dirty="0"/>
              <a:t>Inspired by the Stacey Complexity Model</a:t>
            </a:r>
          </a:p>
        </p:txBody>
      </p:sp>
      <p:sp>
        <p:nvSpPr>
          <p:cNvPr id="4" name="Slide Number Placeholder 3">
            <a:extLst>
              <a:ext uri="{FF2B5EF4-FFF2-40B4-BE49-F238E27FC236}">
                <a16:creationId xmlns:a16="http://schemas.microsoft.com/office/drawing/2014/main" id="{9CD91D21-D629-1441-8252-3BF5BFF399BF}"/>
              </a:ext>
            </a:extLst>
          </p:cNvPr>
          <p:cNvSpPr>
            <a:spLocks noGrp="1"/>
          </p:cNvSpPr>
          <p:nvPr>
            <p:ph type="sldNum" sz="quarter" idx="12"/>
          </p:nvPr>
        </p:nvSpPr>
        <p:spPr/>
        <p:txBody>
          <a:bodyPr/>
          <a:lstStyle/>
          <a:p>
            <a:pPr>
              <a:defRPr/>
            </a:pPr>
            <a:fld id="{E78C9E75-97FD-45D9-8ED3-955348887BB1}" type="slidenum">
              <a:rPr lang="zh-TW" altLang="en-US" smtClean="0"/>
              <a:pPr>
                <a:defRPr/>
              </a:pPr>
              <a:t>76</a:t>
            </a:fld>
            <a:endParaRPr lang="zh-TW" altLang="en-US"/>
          </a:p>
        </p:txBody>
      </p:sp>
      <p:cxnSp>
        <p:nvCxnSpPr>
          <p:cNvPr id="7" name="Straight Arrow Connector 6">
            <a:extLst>
              <a:ext uri="{FF2B5EF4-FFF2-40B4-BE49-F238E27FC236}">
                <a16:creationId xmlns:a16="http://schemas.microsoft.com/office/drawing/2014/main" id="{DD9EA53D-5497-5C4C-BA1E-803F72F187FE}"/>
              </a:ext>
            </a:extLst>
          </p:cNvPr>
          <p:cNvCxnSpPr>
            <a:cxnSpLocks/>
          </p:cNvCxnSpPr>
          <p:nvPr/>
        </p:nvCxnSpPr>
        <p:spPr>
          <a:xfrm>
            <a:off x="3143672" y="5805264"/>
            <a:ext cx="547260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A72D997-DA62-6840-901C-08BC3C7374A1}"/>
              </a:ext>
            </a:extLst>
          </p:cNvPr>
          <p:cNvCxnSpPr>
            <a:cxnSpLocks/>
          </p:cNvCxnSpPr>
          <p:nvPr/>
        </p:nvCxnSpPr>
        <p:spPr>
          <a:xfrm flipV="1">
            <a:off x="3143672" y="1340769"/>
            <a:ext cx="0" cy="44644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805F349-C209-EB41-B5FD-06E65244C0E1}"/>
              </a:ext>
            </a:extLst>
          </p:cNvPr>
          <p:cNvSpPr txBox="1"/>
          <p:nvPr/>
        </p:nvSpPr>
        <p:spPr>
          <a:xfrm>
            <a:off x="4261312" y="6080932"/>
            <a:ext cx="3346558" cy="369332"/>
          </a:xfrm>
          <a:prstGeom prst="rect">
            <a:avLst/>
          </a:prstGeom>
          <a:noFill/>
        </p:spPr>
        <p:txBody>
          <a:bodyPr wrap="none" rtlCol="0">
            <a:spAutoFit/>
          </a:bodyPr>
          <a:lstStyle/>
          <a:p>
            <a:pPr algn="ctr"/>
            <a:r>
              <a:rPr lang="en-US" b="1" dirty="0">
                <a:latin typeface="Candara" panose="020E0502030303020204" pitchFamily="34" charset="0"/>
                <a:cs typeface="Calibri" panose="020F0502020204030204" pitchFamily="34" charset="0"/>
              </a:rPr>
              <a:t>Technical Degree of Uncertainty</a:t>
            </a:r>
          </a:p>
        </p:txBody>
      </p:sp>
      <p:sp>
        <p:nvSpPr>
          <p:cNvPr id="10" name="TextBox 9">
            <a:extLst>
              <a:ext uri="{FF2B5EF4-FFF2-40B4-BE49-F238E27FC236}">
                <a16:creationId xmlns:a16="http://schemas.microsoft.com/office/drawing/2014/main" id="{948ED0E1-AD36-B64F-A9C5-1703657CB1EC}"/>
              </a:ext>
            </a:extLst>
          </p:cNvPr>
          <p:cNvSpPr txBox="1"/>
          <p:nvPr/>
        </p:nvSpPr>
        <p:spPr>
          <a:xfrm rot="16200000">
            <a:off x="1115995" y="3503841"/>
            <a:ext cx="2791150" cy="369332"/>
          </a:xfrm>
          <a:prstGeom prst="rect">
            <a:avLst/>
          </a:prstGeom>
          <a:noFill/>
        </p:spPr>
        <p:txBody>
          <a:bodyPr wrap="none" rtlCol="0">
            <a:spAutoFit/>
          </a:bodyPr>
          <a:lstStyle/>
          <a:p>
            <a:pPr algn="ctr"/>
            <a:r>
              <a:rPr lang="en-US" b="1" dirty="0">
                <a:latin typeface="Candara" panose="020E0502030303020204" pitchFamily="34" charset="0"/>
                <a:cs typeface="Calibri" panose="020F0502020204030204" pitchFamily="34" charset="0"/>
              </a:rPr>
              <a:t>Requirements Uncertainty</a:t>
            </a:r>
          </a:p>
        </p:txBody>
      </p:sp>
      <p:sp>
        <p:nvSpPr>
          <p:cNvPr id="11" name="TextBox 10">
            <a:extLst>
              <a:ext uri="{FF2B5EF4-FFF2-40B4-BE49-F238E27FC236}">
                <a16:creationId xmlns:a16="http://schemas.microsoft.com/office/drawing/2014/main" id="{F2477AB8-730B-094B-B653-754163950E29}"/>
              </a:ext>
            </a:extLst>
          </p:cNvPr>
          <p:cNvSpPr txBox="1"/>
          <p:nvPr/>
        </p:nvSpPr>
        <p:spPr>
          <a:xfrm rot="16200000">
            <a:off x="2149918" y="4899609"/>
            <a:ext cx="1624163" cy="338554"/>
          </a:xfrm>
          <a:prstGeom prst="rect">
            <a:avLst/>
          </a:prstGeom>
          <a:noFill/>
        </p:spPr>
        <p:txBody>
          <a:bodyPr wrap="none" rtlCol="0">
            <a:spAutoFit/>
          </a:bodyPr>
          <a:lstStyle/>
          <a:p>
            <a:pPr algn="ctr"/>
            <a:r>
              <a:rPr lang="en-US" sz="1600" dirty="0">
                <a:latin typeface="Candara" panose="020E0502030303020204" pitchFamily="34" charset="0"/>
                <a:cs typeface="Calibri" panose="020F0502020204030204" pitchFamily="34" charset="0"/>
              </a:rPr>
              <a:t>Low Uncertainty</a:t>
            </a:r>
          </a:p>
        </p:txBody>
      </p:sp>
      <p:sp>
        <p:nvSpPr>
          <p:cNvPr id="12" name="TextBox 11">
            <a:extLst>
              <a:ext uri="{FF2B5EF4-FFF2-40B4-BE49-F238E27FC236}">
                <a16:creationId xmlns:a16="http://schemas.microsoft.com/office/drawing/2014/main" id="{D1D4A10C-C06A-894F-A0B3-2D83ECA17C61}"/>
              </a:ext>
            </a:extLst>
          </p:cNvPr>
          <p:cNvSpPr txBox="1"/>
          <p:nvPr/>
        </p:nvSpPr>
        <p:spPr>
          <a:xfrm rot="16200000">
            <a:off x="2123258" y="2033835"/>
            <a:ext cx="1649812" cy="338554"/>
          </a:xfrm>
          <a:prstGeom prst="rect">
            <a:avLst/>
          </a:prstGeom>
          <a:noFill/>
        </p:spPr>
        <p:txBody>
          <a:bodyPr wrap="none" rtlCol="0">
            <a:spAutoFit/>
          </a:bodyPr>
          <a:lstStyle/>
          <a:p>
            <a:pPr algn="ctr"/>
            <a:r>
              <a:rPr lang="en-US" sz="1600" dirty="0">
                <a:latin typeface="Candara" panose="020E0502030303020204" pitchFamily="34" charset="0"/>
                <a:cs typeface="Calibri" panose="020F0502020204030204" pitchFamily="34" charset="0"/>
              </a:rPr>
              <a:t>High Uncertainty</a:t>
            </a:r>
          </a:p>
        </p:txBody>
      </p:sp>
      <p:sp>
        <p:nvSpPr>
          <p:cNvPr id="13" name="TextBox 12">
            <a:extLst>
              <a:ext uri="{FF2B5EF4-FFF2-40B4-BE49-F238E27FC236}">
                <a16:creationId xmlns:a16="http://schemas.microsoft.com/office/drawing/2014/main" id="{4A885863-C095-B345-9961-66C5D66DB061}"/>
              </a:ext>
            </a:extLst>
          </p:cNvPr>
          <p:cNvSpPr txBox="1"/>
          <p:nvPr/>
        </p:nvSpPr>
        <p:spPr>
          <a:xfrm>
            <a:off x="3126514" y="5805264"/>
            <a:ext cx="1624163" cy="338554"/>
          </a:xfrm>
          <a:prstGeom prst="rect">
            <a:avLst/>
          </a:prstGeom>
          <a:noFill/>
        </p:spPr>
        <p:txBody>
          <a:bodyPr wrap="none" rtlCol="0">
            <a:spAutoFit/>
          </a:bodyPr>
          <a:lstStyle/>
          <a:p>
            <a:pPr algn="ctr"/>
            <a:r>
              <a:rPr lang="en-US" sz="1600" dirty="0">
                <a:latin typeface="Candara" panose="020E0502030303020204" pitchFamily="34" charset="0"/>
                <a:cs typeface="Calibri" panose="020F0502020204030204" pitchFamily="34" charset="0"/>
              </a:rPr>
              <a:t>Low Uncertainty</a:t>
            </a:r>
          </a:p>
        </p:txBody>
      </p:sp>
      <p:sp>
        <p:nvSpPr>
          <p:cNvPr id="14" name="TextBox 13">
            <a:extLst>
              <a:ext uri="{FF2B5EF4-FFF2-40B4-BE49-F238E27FC236}">
                <a16:creationId xmlns:a16="http://schemas.microsoft.com/office/drawing/2014/main" id="{ED7F2E91-D623-E848-A49D-B5046696A63C}"/>
              </a:ext>
            </a:extLst>
          </p:cNvPr>
          <p:cNvSpPr txBox="1"/>
          <p:nvPr/>
        </p:nvSpPr>
        <p:spPr>
          <a:xfrm>
            <a:off x="7075350" y="5788534"/>
            <a:ext cx="1649812" cy="338554"/>
          </a:xfrm>
          <a:prstGeom prst="rect">
            <a:avLst/>
          </a:prstGeom>
          <a:noFill/>
        </p:spPr>
        <p:txBody>
          <a:bodyPr wrap="none" rtlCol="0">
            <a:spAutoFit/>
          </a:bodyPr>
          <a:lstStyle/>
          <a:p>
            <a:pPr algn="ctr"/>
            <a:r>
              <a:rPr lang="en-US" sz="1600" dirty="0">
                <a:latin typeface="Candara" panose="020E0502030303020204" pitchFamily="34" charset="0"/>
                <a:cs typeface="Calibri" panose="020F0502020204030204" pitchFamily="34" charset="0"/>
              </a:rPr>
              <a:t>High Uncertainty</a:t>
            </a:r>
          </a:p>
        </p:txBody>
      </p:sp>
      <p:cxnSp>
        <p:nvCxnSpPr>
          <p:cNvPr id="19" name="Straight Arrow Connector 18">
            <a:extLst>
              <a:ext uri="{FF2B5EF4-FFF2-40B4-BE49-F238E27FC236}">
                <a16:creationId xmlns:a16="http://schemas.microsoft.com/office/drawing/2014/main" id="{77BC4A47-694A-A541-903F-2FA9C8562BB6}"/>
              </a:ext>
            </a:extLst>
          </p:cNvPr>
          <p:cNvCxnSpPr>
            <a:cxnSpLocks/>
          </p:cNvCxnSpPr>
          <p:nvPr/>
        </p:nvCxnSpPr>
        <p:spPr>
          <a:xfrm>
            <a:off x="3162806" y="1975778"/>
            <a:ext cx="2213115" cy="0"/>
          </a:xfrm>
          <a:prstGeom prst="straightConnector1">
            <a:avLst/>
          </a:prstGeom>
          <a:ln w="38100">
            <a:solidFill>
              <a:schemeClr val="bg1">
                <a:lumMod val="7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1ECFBFC-D8AB-FB42-8607-A2888728CA41}"/>
              </a:ext>
            </a:extLst>
          </p:cNvPr>
          <p:cNvCxnSpPr>
            <a:cxnSpLocks/>
          </p:cNvCxnSpPr>
          <p:nvPr/>
        </p:nvCxnSpPr>
        <p:spPr>
          <a:xfrm>
            <a:off x="5375920" y="1975778"/>
            <a:ext cx="0" cy="3812756"/>
          </a:xfrm>
          <a:prstGeom prst="straightConnector1">
            <a:avLst/>
          </a:prstGeom>
          <a:ln w="38100">
            <a:solidFill>
              <a:schemeClr val="bg1">
                <a:lumMod val="7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5507DB1-2234-C341-83D8-DCFC58DF93F8}"/>
              </a:ext>
            </a:extLst>
          </p:cNvPr>
          <p:cNvCxnSpPr>
            <a:cxnSpLocks/>
          </p:cNvCxnSpPr>
          <p:nvPr/>
        </p:nvCxnSpPr>
        <p:spPr>
          <a:xfrm>
            <a:off x="7392144" y="3945884"/>
            <a:ext cx="0" cy="1842650"/>
          </a:xfrm>
          <a:prstGeom prst="straightConnector1">
            <a:avLst/>
          </a:prstGeom>
          <a:ln w="38100">
            <a:solidFill>
              <a:schemeClr val="bg1">
                <a:lumMod val="7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9F135BE-8FE0-604A-B42F-F58A72F92BEA}"/>
              </a:ext>
            </a:extLst>
          </p:cNvPr>
          <p:cNvCxnSpPr>
            <a:cxnSpLocks/>
          </p:cNvCxnSpPr>
          <p:nvPr/>
        </p:nvCxnSpPr>
        <p:spPr>
          <a:xfrm>
            <a:off x="3218138" y="3945884"/>
            <a:ext cx="4174007" cy="0"/>
          </a:xfrm>
          <a:prstGeom prst="straightConnector1">
            <a:avLst/>
          </a:prstGeom>
          <a:ln w="38100">
            <a:solidFill>
              <a:schemeClr val="bg1">
                <a:lumMod val="7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30" name="Rounded Rectangle 29">
            <a:extLst>
              <a:ext uri="{FF2B5EF4-FFF2-40B4-BE49-F238E27FC236}">
                <a16:creationId xmlns:a16="http://schemas.microsoft.com/office/drawing/2014/main" id="{011348F4-68DA-464C-991B-AC205E0955CF}"/>
              </a:ext>
            </a:extLst>
          </p:cNvPr>
          <p:cNvSpPr>
            <a:spLocks noChangeArrowheads="1"/>
          </p:cNvSpPr>
          <p:nvPr/>
        </p:nvSpPr>
        <p:spPr bwMode="auto">
          <a:xfrm>
            <a:off x="8328647" y="1886386"/>
            <a:ext cx="1512168" cy="822535"/>
          </a:xfrm>
          <a:prstGeom prst="roundRect">
            <a:avLst>
              <a:gd name="adj" fmla="val 10737"/>
            </a:avLst>
          </a:prstGeom>
          <a:solidFill>
            <a:srgbClr val="FFD579"/>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Fundamentally risky</a:t>
            </a:r>
          </a:p>
        </p:txBody>
      </p:sp>
      <p:sp>
        <p:nvSpPr>
          <p:cNvPr id="31" name="Rounded Rectangle 30">
            <a:extLst>
              <a:ext uri="{FF2B5EF4-FFF2-40B4-BE49-F238E27FC236}">
                <a16:creationId xmlns:a16="http://schemas.microsoft.com/office/drawing/2014/main" id="{0C8C9029-5C62-3546-B68C-0FEC5E7277A8}"/>
              </a:ext>
            </a:extLst>
          </p:cNvPr>
          <p:cNvSpPr>
            <a:spLocks noChangeArrowheads="1"/>
          </p:cNvSpPr>
          <p:nvPr/>
        </p:nvSpPr>
        <p:spPr bwMode="auto">
          <a:xfrm>
            <a:off x="8315686" y="3664315"/>
            <a:ext cx="1512168" cy="822535"/>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Adaptive approaches </a:t>
            </a:r>
            <a:br>
              <a:rPr lang="en-US" dirty="0">
                <a:latin typeface="Candara" panose="020E0502030303020204" pitchFamily="34" charset="0"/>
              </a:rPr>
            </a:br>
            <a:r>
              <a:rPr lang="en-US" dirty="0">
                <a:latin typeface="Candara" panose="020E0502030303020204" pitchFamily="34" charset="0"/>
              </a:rPr>
              <a:t>work well here</a:t>
            </a:r>
          </a:p>
        </p:txBody>
      </p:sp>
      <p:sp>
        <p:nvSpPr>
          <p:cNvPr id="32" name="Rounded Rectangle 31">
            <a:extLst>
              <a:ext uri="{FF2B5EF4-FFF2-40B4-BE49-F238E27FC236}">
                <a16:creationId xmlns:a16="http://schemas.microsoft.com/office/drawing/2014/main" id="{8D08DCCD-DC45-EB47-B1DD-6736712ECC2A}"/>
              </a:ext>
            </a:extLst>
          </p:cNvPr>
          <p:cNvSpPr>
            <a:spLocks noChangeArrowheads="1"/>
          </p:cNvSpPr>
          <p:nvPr/>
        </p:nvSpPr>
        <p:spPr bwMode="auto">
          <a:xfrm>
            <a:off x="8328726" y="4786342"/>
            <a:ext cx="1512168" cy="822535"/>
          </a:xfrm>
          <a:prstGeom prst="roundRect">
            <a:avLst>
              <a:gd name="adj" fmla="val 10737"/>
            </a:avLst>
          </a:prstGeom>
          <a:solidFill>
            <a:schemeClr val="tx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Linear approaches </a:t>
            </a:r>
            <a:br>
              <a:rPr lang="en-US" dirty="0">
                <a:latin typeface="Candara" panose="020E0502030303020204" pitchFamily="34" charset="0"/>
              </a:rPr>
            </a:br>
            <a:r>
              <a:rPr lang="en-US" dirty="0">
                <a:latin typeface="Candara" panose="020E0502030303020204" pitchFamily="34" charset="0"/>
              </a:rPr>
              <a:t>work well here</a:t>
            </a:r>
          </a:p>
        </p:txBody>
      </p:sp>
      <p:cxnSp>
        <p:nvCxnSpPr>
          <p:cNvPr id="33" name="Straight Arrow Connector 32">
            <a:extLst>
              <a:ext uri="{FF2B5EF4-FFF2-40B4-BE49-F238E27FC236}">
                <a16:creationId xmlns:a16="http://schemas.microsoft.com/office/drawing/2014/main" id="{F8572AB5-A43E-E746-9CB4-44EA21BFFBAE}"/>
              </a:ext>
            </a:extLst>
          </p:cNvPr>
          <p:cNvCxnSpPr>
            <a:cxnSpLocks/>
          </p:cNvCxnSpPr>
          <p:nvPr/>
        </p:nvCxnSpPr>
        <p:spPr>
          <a:xfrm>
            <a:off x="4511824" y="5218735"/>
            <a:ext cx="3803862" cy="0"/>
          </a:xfrm>
          <a:prstGeom prst="straightConnector1">
            <a:avLst/>
          </a:prstGeom>
          <a:ln w="38100">
            <a:solidFill>
              <a:schemeClr val="accent1">
                <a:lumMod val="60000"/>
                <a:lumOff val="40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7B6B692-4CE3-F643-849C-B4FEDF0FDF08}"/>
              </a:ext>
            </a:extLst>
          </p:cNvPr>
          <p:cNvCxnSpPr>
            <a:cxnSpLocks/>
            <a:endCxn id="31" idx="1"/>
          </p:cNvCxnSpPr>
          <p:nvPr/>
        </p:nvCxnSpPr>
        <p:spPr>
          <a:xfrm flipV="1">
            <a:off x="6413756" y="4075582"/>
            <a:ext cx="1901931" cy="411268"/>
          </a:xfrm>
          <a:prstGeom prst="straightConnector1">
            <a:avLst/>
          </a:prstGeom>
          <a:ln w="38100">
            <a:solidFill>
              <a:schemeClr val="accent2">
                <a:lumMod val="75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867D47E-8293-C046-8048-1D1E83D3413A}"/>
              </a:ext>
            </a:extLst>
          </p:cNvPr>
          <p:cNvCxnSpPr>
            <a:cxnSpLocks/>
          </p:cNvCxnSpPr>
          <p:nvPr/>
        </p:nvCxnSpPr>
        <p:spPr>
          <a:xfrm>
            <a:off x="7022442" y="3529214"/>
            <a:ext cx="1262595" cy="529639"/>
          </a:xfrm>
          <a:prstGeom prst="straightConnector1">
            <a:avLst/>
          </a:prstGeom>
          <a:ln w="38100">
            <a:solidFill>
              <a:schemeClr val="accent2">
                <a:lumMod val="75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486D597-9109-9B49-A02C-AE476619F385}"/>
              </a:ext>
            </a:extLst>
          </p:cNvPr>
          <p:cNvCxnSpPr>
            <a:cxnSpLocks/>
            <a:endCxn id="30" idx="1"/>
          </p:cNvCxnSpPr>
          <p:nvPr/>
        </p:nvCxnSpPr>
        <p:spPr>
          <a:xfrm>
            <a:off x="7712575" y="2297653"/>
            <a:ext cx="616072" cy="0"/>
          </a:xfrm>
          <a:prstGeom prst="straightConnector1">
            <a:avLst/>
          </a:prstGeom>
          <a:ln w="38100">
            <a:solidFill>
              <a:schemeClr val="accent2">
                <a:lumMod val="60000"/>
                <a:lumOff val="40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B681870-C976-E545-BFC5-40DDB588FE38}"/>
              </a:ext>
            </a:extLst>
          </p:cNvPr>
          <p:cNvSpPr txBox="1"/>
          <p:nvPr/>
        </p:nvSpPr>
        <p:spPr>
          <a:xfrm rot="2744007">
            <a:off x="2874447" y="4803457"/>
            <a:ext cx="2215796" cy="584775"/>
          </a:xfrm>
          <a:prstGeom prst="rect">
            <a:avLst/>
          </a:prstGeom>
          <a:noFill/>
        </p:spPr>
        <p:txBody>
          <a:bodyPr wrap="square" rtlCol="0">
            <a:spAutoFit/>
          </a:bodyPr>
          <a:lstStyle/>
          <a:p>
            <a:pPr algn="ctr"/>
            <a:r>
              <a:rPr lang="en-US" sz="3200" b="1" dirty="0">
                <a:latin typeface="Candara" panose="020E0502030303020204" pitchFamily="34" charset="0"/>
                <a:cs typeface="Calibri" panose="020F0502020204030204" pitchFamily="34" charset="0"/>
              </a:rPr>
              <a:t>Simple</a:t>
            </a:r>
          </a:p>
        </p:txBody>
      </p:sp>
      <p:sp>
        <p:nvSpPr>
          <p:cNvPr id="16" name="TextBox 15">
            <a:extLst>
              <a:ext uri="{FF2B5EF4-FFF2-40B4-BE49-F238E27FC236}">
                <a16:creationId xmlns:a16="http://schemas.microsoft.com/office/drawing/2014/main" id="{9EE42BA3-C818-E34C-985C-784AB890D990}"/>
              </a:ext>
            </a:extLst>
          </p:cNvPr>
          <p:cNvSpPr txBox="1"/>
          <p:nvPr/>
        </p:nvSpPr>
        <p:spPr>
          <a:xfrm rot="2744007">
            <a:off x="3867641" y="3825241"/>
            <a:ext cx="2505296" cy="584775"/>
          </a:xfrm>
          <a:prstGeom prst="rect">
            <a:avLst/>
          </a:prstGeom>
          <a:noFill/>
        </p:spPr>
        <p:txBody>
          <a:bodyPr wrap="square" rtlCol="0">
            <a:spAutoFit/>
          </a:bodyPr>
          <a:lstStyle/>
          <a:p>
            <a:pPr algn="ctr"/>
            <a:r>
              <a:rPr lang="en-US" sz="3200" b="1" dirty="0">
                <a:latin typeface="Candara" panose="020E0502030303020204" pitchFamily="34" charset="0"/>
                <a:cs typeface="Calibri" panose="020F0502020204030204" pitchFamily="34" charset="0"/>
              </a:rPr>
              <a:t>Complicated</a:t>
            </a:r>
          </a:p>
        </p:txBody>
      </p:sp>
      <p:sp>
        <p:nvSpPr>
          <p:cNvPr id="17" name="TextBox 16">
            <a:extLst>
              <a:ext uri="{FF2B5EF4-FFF2-40B4-BE49-F238E27FC236}">
                <a16:creationId xmlns:a16="http://schemas.microsoft.com/office/drawing/2014/main" id="{D17098D8-DD2F-904B-9735-E04A8B0C34B0}"/>
              </a:ext>
            </a:extLst>
          </p:cNvPr>
          <p:cNvSpPr txBox="1"/>
          <p:nvPr/>
        </p:nvSpPr>
        <p:spPr>
          <a:xfrm rot="2744007">
            <a:off x="4965317" y="2784499"/>
            <a:ext cx="2505296" cy="584775"/>
          </a:xfrm>
          <a:prstGeom prst="rect">
            <a:avLst/>
          </a:prstGeom>
          <a:noFill/>
        </p:spPr>
        <p:txBody>
          <a:bodyPr wrap="square" rtlCol="0">
            <a:spAutoFit/>
          </a:bodyPr>
          <a:lstStyle/>
          <a:p>
            <a:pPr algn="ctr"/>
            <a:r>
              <a:rPr lang="en-US" sz="3200" b="1" dirty="0">
                <a:latin typeface="Candara" panose="020E0502030303020204" pitchFamily="34" charset="0"/>
                <a:cs typeface="Calibri" panose="020F0502020204030204" pitchFamily="34" charset="0"/>
              </a:rPr>
              <a:t>Complex</a:t>
            </a:r>
          </a:p>
        </p:txBody>
      </p:sp>
      <p:sp>
        <p:nvSpPr>
          <p:cNvPr id="18" name="TextBox 17">
            <a:extLst>
              <a:ext uri="{FF2B5EF4-FFF2-40B4-BE49-F238E27FC236}">
                <a16:creationId xmlns:a16="http://schemas.microsoft.com/office/drawing/2014/main" id="{78DEB68C-877B-AE41-90FA-65F95D16F3D0}"/>
              </a:ext>
            </a:extLst>
          </p:cNvPr>
          <p:cNvSpPr txBox="1"/>
          <p:nvPr/>
        </p:nvSpPr>
        <p:spPr>
          <a:xfrm rot="2744007">
            <a:off x="6255503" y="1972020"/>
            <a:ext cx="1902113" cy="584775"/>
          </a:xfrm>
          <a:prstGeom prst="rect">
            <a:avLst/>
          </a:prstGeom>
          <a:noFill/>
        </p:spPr>
        <p:txBody>
          <a:bodyPr wrap="square" rtlCol="0">
            <a:spAutoFit/>
          </a:bodyPr>
          <a:lstStyle/>
          <a:p>
            <a:pPr algn="ctr"/>
            <a:r>
              <a:rPr lang="en-US" sz="3200" b="1" dirty="0">
                <a:latin typeface="Candara" panose="020E0502030303020204" pitchFamily="34" charset="0"/>
                <a:cs typeface="Calibri" panose="020F0502020204030204" pitchFamily="34" charset="0"/>
              </a:rPr>
              <a:t>Chaos</a:t>
            </a:r>
          </a:p>
        </p:txBody>
      </p:sp>
    </p:spTree>
    <p:extLst>
      <p:ext uri="{BB962C8B-B14F-4D97-AF65-F5344CB8AC3E}">
        <p14:creationId xmlns:p14="http://schemas.microsoft.com/office/powerpoint/2010/main" val="40390616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10C-0562-6C41-AEDD-99C0FAC81303}"/>
              </a:ext>
            </a:extLst>
          </p:cNvPr>
          <p:cNvSpPr>
            <a:spLocks noGrp="1"/>
          </p:cNvSpPr>
          <p:nvPr>
            <p:ph type="title"/>
          </p:nvPr>
        </p:nvSpPr>
        <p:spPr/>
        <p:txBody>
          <a:bodyPr>
            <a:normAutofit/>
          </a:bodyPr>
          <a:lstStyle/>
          <a:p>
            <a:r>
              <a:rPr lang="en-US" dirty="0"/>
              <a:t>Characteristics </a:t>
            </a:r>
            <a:r>
              <a:rPr lang="en-US" dirty="0" smtClean="0"/>
              <a:t>of Four </a:t>
            </a:r>
            <a:r>
              <a:rPr lang="en-US" dirty="0"/>
              <a:t>Categories of Life Cycles</a:t>
            </a:r>
          </a:p>
        </p:txBody>
      </p:sp>
      <p:sp>
        <p:nvSpPr>
          <p:cNvPr id="4" name="Slide Number Placeholder 3">
            <a:extLst>
              <a:ext uri="{FF2B5EF4-FFF2-40B4-BE49-F238E27FC236}">
                <a16:creationId xmlns:a16="http://schemas.microsoft.com/office/drawing/2014/main" id="{B716F69D-FD14-7B4F-A6E4-2B2A87857C54}"/>
              </a:ext>
            </a:extLst>
          </p:cNvPr>
          <p:cNvSpPr>
            <a:spLocks noGrp="1"/>
          </p:cNvSpPr>
          <p:nvPr>
            <p:ph type="sldNum" sz="quarter" idx="12"/>
          </p:nvPr>
        </p:nvSpPr>
        <p:spPr/>
        <p:txBody>
          <a:bodyPr/>
          <a:lstStyle/>
          <a:p>
            <a:pPr>
              <a:defRPr/>
            </a:pPr>
            <a:fld id="{E78C9E75-97FD-45D9-8ED3-955348887BB1}" type="slidenum">
              <a:rPr lang="zh-TW" altLang="en-US" smtClean="0"/>
              <a:pPr>
                <a:defRPr/>
              </a:pPr>
              <a:t>77</a:t>
            </a:fld>
            <a:endParaRPr lang="zh-TW" altLang="en-US"/>
          </a:p>
        </p:txBody>
      </p:sp>
      <p:sp>
        <p:nvSpPr>
          <p:cNvPr id="7" name="Rounded Rectangle 6">
            <a:extLst>
              <a:ext uri="{FF2B5EF4-FFF2-40B4-BE49-F238E27FC236}">
                <a16:creationId xmlns:a16="http://schemas.microsoft.com/office/drawing/2014/main" id="{B1F2407D-DBCE-904D-AC8F-699CA0566722}"/>
              </a:ext>
            </a:extLst>
          </p:cNvPr>
          <p:cNvSpPr>
            <a:spLocks noChangeArrowheads="1"/>
          </p:cNvSpPr>
          <p:nvPr/>
        </p:nvSpPr>
        <p:spPr bwMode="auto">
          <a:xfrm>
            <a:off x="1705696" y="2499578"/>
            <a:ext cx="1759805" cy="816151"/>
          </a:xfrm>
          <a:prstGeom prst="roundRect">
            <a:avLst>
              <a:gd name="adj" fmla="val 0"/>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solidFill>
                  <a:srgbClr val="C00000"/>
                </a:solidFill>
                <a:latin typeface="Candara" panose="020E0502030303020204" pitchFamily="34" charset="0"/>
              </a:rPr>
              <a:t>Predictive</a:t>
            </a:r>
          </a:p>
        </p:txBody>
      </p:sp>
      <p:sp>
        <p:nvSpPr>
          <p:cNvPr id="8" name="Rounded Rectangle 7">
            <a:extLst>
              <a:ext uri="{FF2B5EF4-FFF2-40B4-BE49-F238E27FC236}">
                <a16:creationId xmlns:a16="http://schemas.microsoft.com/office/drawing/2014/main" id="{891FB4F6-2AF0-4945-9168-C9C0A72B3985}"/>
              </a:ext>
            </a:extLst>
          </p:cNvPr>
          <p:cNvSpPr>
            <a:spLocks noChangeArrowheads="1"/>
          </p:cNvSpPr>
          <p:nvPr/>
        </p:nvSpPr>
        <p:spPr bwMode="auto">
          <a:xfrm>
            <a:off x="1705696" y="3409862"/>
            <a:ext cx="1759805" cy="816151"/>
          </a:xfrm>
          <a:prstGeom prst="roundRect">
            <a:avLst>
              <a:gd name="adj" fmla="val 0"/>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solidFill>
                  <a:srgbClr val="C00000"/>
                </a:solidFill>
                <a:latin typeface="Candara" panose="020E0502030303020204" pitchFamily="34" charset="0"/>
              </a:rPr>
              <a:t>Iterative</a:t>
            </a:r>
          </a:p>
        </p:txBody>
      </p:sp>
      <p:sp>
        <p:nvSpPr>
          <p:cNvPr id="9" name="Rounded Rectangle 8">
            <a:extLst>
              <a:ext uri="{FF2B5EF4-FFF2-40B4-BE49-F238E27FC236}">
                <a16:creationId xmlns:a16="http://schemas.microsoft.com/office/drawing/2014/main" id="{ACB95B05-FAC2-7B43-B950-CC16DB722075}"/>
              </a:ext>
            </a:extLst>
          </p:cNvPr>
          <p:cNvSpPr>
            <a:spLocks noChangeArrowheads="1"/>
          </p:cNvSpPr>
          <p:nvPr/>
        </p:nvSpPr>
        <p:spPr bwMode="auto">
          <a:xfrm>
            <a:off x="1705696" y="4330277"/>
            <a:ext cx="1759805" cy="816151"/>
          </a:xfrm>
          <a:prstGeom prst="roundRect">
            <a:avLst>
              <a:gd name="adj" fmla="val 0"/>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solidFill>
                  <a:srgbClr val="C00000"/>
                </a:solidFill>
                <a:latin typeface="Candara" panose="020E0502030303020204" pitchFamily="34" charset="0"/>
              </a:rPr>
              <a:t>Incremental</a:t>
            </a:r>
          </a:p>
        </p:txBody>
      </p:sp>
      <p:sp>
        <p:nvSpPr>
          <p:cNvPr id="10" name="Rounded Rectangle 9">
            <a:extLst>
              <a:ext uri="{FF2B5EF4-FFF2-40B4-BE49-F238E27FC236}">
                <a16:creationId xmlns:a16="http://schemas.microsoft.com/office/drawing/2014/main" id="{2B7E8BFB-F55F-3C4E-993E-AE8C65474C1E}"/>
              </a:ext>
            </a:extLst>
          </p:cNvPr>
          <p:cNvSpPr>
            <a:spLocks noChangeArrowheads="1"/>
          </p:cNvSpPr>
          <p:nvPr/>
        </p:nvSpPr>
        <p:spPr bwMode="auto">
          <a:xfrm>
            <a:off x="1705696" y="5266381"/>
            <a:ext cx="1759805" cy="816151"/>
          </a:xfrm>
          <a:prstGeom prst="roundRect">
            <a:avLst>
              <a:gd name="adj" fmla="val 0"/>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solidFill>
                  <a:srgbClr val="C00000"/>
                </a:solidFill>
                <a:latin typeface="Candara" panose="020E0502030303020204" pitchFamily="34" charset="0"/>
              </a:rPr>
              <a:t>Agile</a:t>
            </a:r>
          </a:p>
        </p:txBody>
      </p:sp>
      <p:sp>
        <p:nvSpPr>
          <p:cNvPr id="11" name="Rounded Rectangle 10">
            <a:extLst>
              <a:ext uri="{FF2B5EF4-FFF2-40B4-BE49-F238E27FC236}">
                <a16:creationId xmlns:a16="http://schemas.microsoft.com/office/drawing/2014/main" id="{3159B505-228D-9940-80A8-C53C9C2383BC}"/>
              </a:ext>
            </a:extLst>
          </p:cNvPr>
          <p:cNvSpPr>
            <a:spLocks noChangeArrowheads="1"/>
          </p:cNvSpPr>
          <p:nvPr/>
        </p:nvSpPr>
        <p:spPr bwMode="auto">
          <a:xfrm>
            <a:off x="1705696" y="1690922"/>
            <a:ext cx="1759805" cy="648072"/>
          </a:xfrm>
          <a:prstGeom prst="roundRect">
            <a:avLst>
              <a:gd name="adj" fmla="val 0"/>
            </a:avLst>
          </a:prstGeom>
          <a:solidFill>
            <a:schemeClr val="accent1">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latin typeface="Candara" panose="020E0502030303020204" pitchFamily="34" charset="0"/>
              </a:rPr>
              <a:t>Approach</a:t>
            </a:r>
          </a:p>
        </p:txBody>
      </p:sp>
      <p:sp>
        <p:nvSpPr>
          <p:cNvPr id="12" name="Rounded Rectangle 11">
            <a:extLst>
              <a:ext uri="{FF2B5EF4-FFF2-40B4-BE49-F238E27FC236}">
                <a16:creationId xmlns:a16="http://schemas.microsoft.com/office/drawing/2014/main" id="{D191ECA2-1FA2-A845-93F3-3215C5F551B1}"/>
              </a:ext>
            </a:extLst>
          </p:cNvPr>
          <p:cNvSpPr>
            <a:spLocks noChangeArrowheads="1"/>
          </p:cNvSpPr>
          <p:nvPr/>
        </p:nvSpPr>
        <p:spPr bwMode="auto">
          <a:xfrm>
            <a:off x="3465949" y="1690922"/>
            <a:ext cx="1759805" cy="648072"/>
          </a:xfrm>
          <a:prstGeom prst="roundRect">
            <a:avLst>
              <a:gd name="adj" fmla="val 0"/>
            </a:avLst>
          </a:prstGeom>
          <a:solidFill>
            <a:schemeClr val="accent1">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b="1" dirty="0">
                <a:latin typeface="Candara" panose="020E0502030303020204" pitchFamily="34" charset="0"/>
              </a:rPr>
              <a:t>Requirements</a:t>
            </a:r>
          </a:p>
        </p:txBody>
      </p:sp>
      <p:sp>
        <p:nvSpPr>
          <p:cNvPr id="13" name="Rounded Rectangle 12">
            <a:extLst>
              <a:ext uri="{FF2B5EF4-FFF2-40B4-BE49-F238E27FC236}">
                <a16:creationId xmlns:a16="http://schemas.microsoft.com/office/drawing/2014/main" id="{520784FF-4780-D645-8EEB-84A8F5FEC16F}"/>
              </a:ext>
            </a:extLst>
          </p:cNvPr>
          <p:cNvSpPr>
            <a:spLocks noChangeArrowheads="1"/>
          </p:cNvSpPr>
          <p:nvPr/>
        </p:nvSpPr>
        <p:spPr bwMode="auto">
          <a:xfrm>
            <a:off x="5228385" y="1690922"/>
            <a:ext cx="1759805" cy="648072"/>
          </a:xfrm>
          <a:prstGeom prst="roundRect">
            <a:avLst>
              <a:gd name="adj" fmla="val 0"/>
            </a:avLst>
          </a:prstGeom>
          <a:solidFill>
            <a:schemeClr val="accent1">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b="1" dirty="0">
                <a:latin typeface="Candara" panose="020E0502030303020204" pitchFamily="34" charset="0"/>
              </a:rPr>
              <a:t>Activities</a:t>
            </a:r>
          </a:p>
        </p:txBody>
      </p:sp>
      <p:sp>
        <p:nvSpPr>
          <p:cNvPr id="14" name="Rounded Rectangle 13">
            <a:extLst>
              <a:ext uri="{FF2B5EF4-FFF2-40B4-BE49-F238E27FC236}">
                <a16:creationId xmlns:a16="http://schemas.microsoft.com/office/drawing/2014/main" id="{8B287CF2-29C1-9942-97BB-F8D1D3792018}"/>
              </a:ext>
            </a:extLst>
          </p:cNvPr>
          <p:cNvSpPr>
            <a:spLocks noChangeArrowheads="1"/>
          </p:cNvSpPr>
          <p:nvPr/>
        </p:nvSpPr>
        <p:spPr bwMode="auto">
          <a:xfrm>
            <a:off x="6990821" y="1690922"/>
            <a:ext cx="1759805" cy="648072"/>
          </a:xfrm>
          <a:prstGeom prst="roundRect">
            <a:avLst>
              <a:gd name="adj" fmla="val 0"/>
            </a:avLst>
          </a:prstGeom>
          <a:solidFill>
            <a:schemeClr val="accent1">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b="1" dirty="0">
                <a:latin typeface="Candara" panose="020E0502030303020204" pitchFamily="34" charset="0"/>
              </a:rPr>
              <a:t>Delivery</a:t>
            </a:r>
          </a:p>
        </p:txBody>
      </p:sp>
      <p:sp>
        <p:nvSpPr>
          <p:cNvPr id="15" name="Rounded Rectangle 14">
            <a:extLst>
              <a:ext uri="{FF2B5EF4-FFF2-40B4-BE49-F238E27FC236}">
                <a16:creationId xmlns:a16="http://schemas.microsoft.com/office/drawing/2014/main" id="{C96B2F01-C01C-9E4B-85DE-D87F2B6403C1}"/>
              </a:ext>
            </a:extLst>
          </p:cNvPr>
          <p:cNvSpPr>
            <a:spLocks noChangeArrowheads="1"/>
          </p:cNvSpPr>
          <p:nvPr/>
        </p:nvSpPr>
        <p:spPr bwMode="auto">
          <a:xfrm>
            <a:off x="8753256" y="1690922"/>
            <a:ext cx="1759805" cy="648072"/>
          </a:xfrm>
          <a:prstGeom prst="roundRect">
            <a:avLst>
              <a:gd name="adj" fmla="val 0"/>
            </a:avLst>
          </a:prstGeom>
          <a:solidFill>
            <a:schemeClr val="accent1">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b="1" dirty="0">
                <a:latin typeface="Candara" panose="020E0502030303020204" pitchFamily="34" charset="0"/>
              </a:rPr>
              <a:t>Goal</a:t>
            </a:r>
          </a:p>
        </p:txBody>
      </p:sp>
      <p:sp>
        <p:nvSpPr>
          <p:cNvPr id="16" name="Rounded Rectangle 15">
            <a:extLst>
              <a:ext uri="{FF2B5EF4-FFF2-40B4-BE49-F238E27FC236}">
                <a16:creationId xmlns:a16="http://schemas.microsoft.com/office/drawing/2014/main" id="{67367F70-202F-5541-9B34-22A85CF20402}"/>
              </a:ext>
            </a:extLst>
          </p:cNvPr>
          <p:cNvSpPr>
            <a:spLocks noChangeArrowheads="1"/>
          </p:cNvSpPr>
          <p:nvPr/>
        </p:nvSpPr>
        <p:spPr bwMode="auto">
          <a:xfrm>
            <a:off x="3472100" y="2500457"/>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cs typeface="Calibri" panose="020F0502020204030204" pitchFamily="34" charset="0"/>
              </a:rPr>
              <a:t>Fixed</a:t>
            </a:r>
          </a:p>
        </p:txBody>
      </p:sp>
      <p:sp>
        <p:nvSpPr>
          <p:cNvPr id="17" name="Rounded Rectangle 16">
            <a:extLst>
              <a:ext uri="{FF2B5EF4-FFF2-40B4-BE49-F238E27FC236}">
                <a16:creationId xmlns:a16="http://schemas.microsoft.com/office/drawing/2014/main" id="{97E7B9E4-5B58-C941-A153-8F2716AF32BD}"/>
              </a:ext>
            </a:extLst>
          </p:cNvPr>
          <p:cNvSpPr>
            <a:spLocks noChangeArrowheads="1"/>
          </p:cNvSpPr>
          <p:nvPr/>
        </p:nvSpPr>
        <p:spPr bwMode="auto">
          <a:xfrm>
            <a:off x="3472100" y="3410741"/>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cs typeface="Calibri" panose="020F0502020204030204" pitchFamily="34" charset="0"/>
              </a:rPr>
              <a:t>Dynamic</a:t>
            </a:r>
          </a:p>
        </p:txBody>
      </p:sp>
      <p:sp>
        <p:nvSpPr>
          <p:cNvPr id="18" name="Rounded Rectangle 17">
            <a:extLst>
              <a:ext uri="{FF2B5EF4-FFF2-40B4-BE49-F238E27FC236}">
                <a16:creationId xmlns:a16="http://schemas.microsoft.com/office/drawing/2014/main" id="{C9A7BDDD-009B-4F43-AB2A-45FD4008BC5B}"/>
              </a:ext>
            </a:extLst>
          </p:cNvPr>
          <p:cNvSpPr>
            <a:spLocks noChangeArrowheads="1"/>
          </p:cNvSpPr>
          <p:nvPr/>
        </p:nvSpPr>
        <p:spPr bwMode="auto">
          <a:xfrm>
            <a:off x="3472100" y="4331156"/>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cs typeface="Calibri" panose="020F0502020204030204" pitchFamily="34" charset="0"/>
              </a:rPr>
              <a:t>Dynamic</a:t>
            </a:r>
          </a:p>
        </p:txBody>
      </p:sp>
      <p:sp>
        <p:nvSpPr>
          <p:cNvPr id="19" name="Rounded Rectangle 18">
            <a:extLst>
              <a:ext uri="{FF2B5EF4-FFF2-40B4-BE49-F238E27FC236}">
                <a16:creationId xmlns:a16="http://schemas.microsoft.com/office/drawing/2014/main" id="{B81B3532-5C1A-7C49-B79F-903BE14180E1}"/>
              </a:ext>
            </a:extLst>
          </p:cNvPr>
          <p:cNvSpPr>
            <a:spLocks noChangeArrowheads="1"/>
          </p:cNvSpPr>
          <p:nvPr/>
        </p:nvSpPr>
        <p:spPr bwMode="auto">
          <a:xfrm>
            <a:off x="3472100" y="5267260"/>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cs typeface="Calibri" panose="020F0502020204030204" pitchFamily="34" charset="0"/>
              </a:rPr>
              <a:t>Dynamic</a:t>
            </a:r>
          </a:p>
        </p:txBody>
      </p:sp>
      <p:sp>
        <p:nvSpPr>
          <p:cNvPr id="20" name="Rounded Rectangle 19">
            <a:extLst>
              <a:ext uri="{FF2B5EF4-FFF2-40B4-BE49-F238E27FC236}">
                <a16:creationId xmlns:a16="http://schemas.microsoft.com/office/drawing/2014/main" id="{EE3E7ACA-33AD-DD4E-A073-70F25A5BDD1E}"/>
              </a:ext>
            </a:extLst>
          </p:cNvPr>
          <p:cNvSpPr>
            <a:spLocks noChangeArrowheads="1"/>
          </p:cNvSpPr>
          <p:nvPr/>
        </p:nvSpPr>
        <p:spPr bwMode="auto">
          <a:xfrm>
            <a:off x="5231905" y="2500457"/>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600" dirty="0">
                <a:latin typeface="Candara" panose="020E0502030303020204" pitchFamily="34" charset="0"/>
                <a:cs typeface="Calibri" panose="020F0502020204030204" pitchFamily="34" charset="0"/>
              </a:rPr>
              <a:t>Performed once for </a:t>
            </a:r>
            <a:br>
              <a:rPr lang="en-US" sz="1600" dirty="0">
                <a:latin typeface="Candara" panose="020E0502030303020204" pitchFamily="34" charset="0"/>
                <a:cs typeface="Calibri" panose="020F0502020204030204" pitchFamily="34" charset="0"/>
              </a:rPr>
            </a:br>
            <a:r>
              <a:rPr lang="en-US" sz="1600" dirty="0">
                <a:latin typeface="Candara" panose="020E0502030303020204" pitchFamily="34" charset="0"/>
                <a:cs typeface="Calibri" panose="020F0502020204030204" pitchFamily="34" charset="0"/>
              </a:rPr>
              <a:t>the entire project</a:t>
            </a:r>
          </a:p>
        </p:txBody>
      </p:sp>
      <p:sp>
        <p:nvSpPr>
          <p:cNvPr id="21" name="Rounded Rectangle 20">
            <a:extLst>
              <a:ext uri="{FF2B5EF4-FFF2-40B4-BE49-F238E27FC236}">
                <a16:creationId xmlns:a16="http://schemas.microsoft.com/office/drawing/2014/main" id="{F26BE11C-B143-2845-8BF0-418D2C91ADF2}"/>
              </a:ext>
            </a:extLst>
          </p:cNvPr>
          <p:cNvSpPr>
            <a:spLocks noChangeArrowheads="1"/>
          </p:cNvSpPr>
          <p:nvPr/>
        </p:nvSpPr>
        <p:spPr bwMode="auto">
          <a:xfrm>
            <a:off x="5231905" y="3410741"/>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600" dirty="0">
                <a:latin typeface="Candara" panose="020E0502030303020204" pitchFamily="34" charset="0"/>
                <a:cs typeface="Calibri" panose="020F0502020204030204" pitchFamily="34" charset="0"/>
              </a:rPr>
              <a:t>Repeated until </a:t>
            </a:r>
            <a:br>
              <a:rPr lang="en-US" sz="1600" dirty="0">
                <a:latin typeface="Candara" panose="020E0502030303020204" pitchFamily="34" charset="0"/>
                <a:cs typeface="Calibri" panose="020F0502020204030204" pitchFamily="34" charset="0"/>
              </a:rPr>
            </a:br>
            <a:r>
              <a:rPr lang="en-US" sz="1600" dirty="0">
                <a:latin typeface="Candara" panose="020E0502030303020204" pitchFamily="34" charset="0"/>
                <a:cs typeface="Calibri" panose="020F0502020204030204" pitchFamily="34" charset="0"/>
              </a:rPr>
              <a:t>correct</a:t>
            </a:r>
          </a:p>
        </p:txBody>
      </p:sp>
      <p:sp>
        <p:nvSpPr>
          <p:cNvPr id="22" name="Rounded Rectangle 21">
            <a:extLst>
              <a:ext uri="{FF2B5EF4-FFF2-40B4-BE49-F238E27FC236}">
                <a16:creationId xmlns:a16="http://schemas.microsoft.com/office/drawing/2014/main" id="{B916BE02-CC5B-934F-B28F-4C5A91B1F320}"/>
              </a:ext>
            </a:extLst>
          </p:cNvPr>
          <p:cNvSpPr>
            <a:spLocks noChangeArrowheads="1"/>
          </p:cNvSpPr>
          <p:nvPr/>
        </p:nvSpPr>
        <p:spPr bwMode="auto">
          <a:xfrm>
            <a:off x="5231905" y="4331156"/>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600" dirty="0">
                <a:latin typeface="Candara" panose="020E0502030303020204" pitchFamily="34" charset="0"/>
                <a:cs typeface="Calibri" panose="020F0502020204030204" pitchFamily="34" charset="0"/>
              </a:rPr>
              <a:t>Performed once for </a:t>
            </a:r>
            <a:br>
              <a:rPr lang="en-US" sz="1600" dirty="0">
                <a:latin typeface="Candara" panose="020E0502030303020204" pitchFamily="34" charset="0"/>
                <a:cs typeface="Calibri" panose="020F0502020204030204" pitchFamily="34" charset="0"/>
              </a:rPr>
            </a:br>
            <a:r>
              <a:rPr lang="en-US" sz="1600" dirty="0">
                <a:latin typeface="Candara" panose="020E0502030303020204" pitchFamily="34" charset="0"/>
                <a:cs typeface="Calibri" panose="020F0502020204030204" pitchFamily="34" charset="0"/>
              </a:rPr>
              <a:t>a given increment</a:t>
            </a:r>
          </a:p>
        </p:txBody>
      </p:sp>
      <p:sp>
        <p:nvSpPr>
          <p:cNvPr id="23" name="Rounded Rectangle 22">
            <a:extLst>
              <a:ext uri="{FF2B5EF4-FFF2-40B4-BE49-F238E27FC236}">
                <a16:creationId xmlns:a16="http://schemas.microsoft.com/office/drawing/2014/main" id="{95D7838F-6609-D24A-A2D6-C8267D771849}"/>
              </a:ext>
            </a:extLst>
          </p:cNvPr>
          <p:cNvSpPr>
            <a:spLocks noChangeArrowheads="1"/>
          </p:cNvSpPr>
          <p:nvPr/>
        </p:nvSpPr>
        <p:spPr bwMode="auto">
          <a:xfrm>
            <a:off x="5231905" y="5267260"/>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600" dirty="0">
                <a:latin typeface="Candara" panose="020E0502030303020204" pitchFamily="34" charset="0"/>
                <a:cs typeface="Calibri" panose="020F0502020204030204" pitchFamily="34" charset="0"/>
              </a:rPr>
              <a:t>Repeated until </a:t>
            </a:r>
            <a:br>
              <a:rPr lang="en-US" sz="1600" dirty="0">
                <a:latin typeface="Candara" panose="020E0502030303020204" pitchFamily="34" charset="0"/>
                <a:cs typeface="Calibri" panose="020F0502020204030204" pitchFamily="34" charset="0"/>
              </a:rPr>
            </a:br>
            <a:r>
              <a:rPr lang="en-US" sz="1600" dirty="0">
                <a:latin typeface="Candara" panose="020E0502030303020204" pitchFamily="34" charset="0"/>
                <a:cs typeface="Calibri" panose="020F0502020204030204" pitchFamily="34" charset="0"/>
              </a:rPr>
              <a:t>correct</a:t>
            </a:r>
          </a:p>
        </p:txBody>
      </p:sp>
      <p:sp>
        <p:nvSpPr>
          <p:cNvPr id="24" name="Rounded Rectangle 23">
            <a:extLst>
              <a:ext uri="{FF2B5EF4-FFF2-40B4-BE49-F238E27FC236}">
                <a16:creationId xmlns:a16="http://schemas.microsoft.com/office/drawing/2014/main" id="{F7680EFB-96E1-6C40-A366-3F13BE3A729B}"/>
              </a:ext>
            </a:extLst>
          </p:cNvPr>
          <p:cNvSpPr>
            <a:spLocks noChangeArrowheads="1"/>
          </p:cNvSpPr>
          <p:nvPr/>
        </p:nvSpPr>
        <p:spPr bwMode="auto">
          <a:xfrm>
            <a:off x="7000492" y="2500457"/>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cs typeface="Calibri" panose="020F0502020204030204" pitchFamily="34" charset="0"/>
              </a:rPr>
              <a:t>Single delivery</a:t>
            </a:r>
          </a:p>
        </p:txBody>
      </p:sp>
      <p:sp>
        <p:nvSpPr>
          <p:cNvPr id="25" name="Rounded Rectangle 24">
            <a:extLst>
              <a:ext uri="{FF2B5EF4-FFF2-40B4-BE49-F238E27FC236}">
                <a16:creationId xmlns:a16="http://schemas.microsoft.com/office/drawing/2014/main" id="{2D82CD6B-42B6-FC4A-A86D-48E8AEE0F237}"/>
              </a:ext>
            </a:extLst>
          </p:cNvPr>
          <p:cNvSpPr>
            <a:spLocks noChangeArrowheads="1"/>
          </p:cNvSpPr>
          <p:nvPr/>
        </p:nvSpPr>
        <p:spPr bwMode="auto">
          <a:xfrm>
            <a:off x="7000492" y="3410741"/>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cs typeface="Calibri" panose="020F0502020204030204" pitchFamily="34" charset="0"/>
              </a:rPr>
              <a:t>Single delivery</a:t>
            </a:r>
          </a:p>
        </p:txBody>
      </p:sp>
      <p:sp>
        <p:nvSpPr>
          <p:cNvPr id="26" name="Rounded Rectangle 25">
            <a:extLst>
              <a:ext uri="{FF2B5EF4-FFF2-40B4-BE49-F238E27FC236}">
                <a16:creationId xmlns:a16="http://schemas.microsoft.com/office/drawing/2014/main" id="{F9F04CA7-F49B-584D-8981-75C10FA8CCCA}"/>
              </a:ext>
            </a:extLst>
          </p:cNvPr>
          <p:cNvSpPr>
            <a:spLocks noChangeArrowheads="1"/>
          </p:cNvSpPr>
          <p:nvPr/>
        </p:nvSpPr>
        <p:spPr bwMode="auto">
          <a:xfrm>
            <a:off x="7000492" y="4331156"/>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cs typeface="Calibri" panose="020F0502020204030204" pitchFamily="34" charset="0"/>
              </a:rPr>
              <a:t>Frequent smaller  deliveries</a:t>
            </a:r>
          </a:p>
        </p:txBody>
      </p:sp>
      <p:sp>
        <p:nvSpPr>
          <p:cNvPr id="27" name="Rounded Rectangle 26">
            <a:extLst>
              <a:ext uri="{FF2B5EF4-FFF2-40B4-BE49-F238E27FC236}">
                <a16:creationId xmlns:a16="http://schemas.microsoft.com/office/drawing/2014/main" id="{33223522-3362-2E4F-B4A4-7D7C3388DE72}"/>
              </a:ext>
            </a:extLst>
          </p:cNvPr>
          <p:cNvSpPr>
            <a:spLocks noChangeArrowheads="1"/>
          </p:cNvSpPr>
          <p:nvPr/>
        </p:nvSpPr>
        <p:spPr bwMode="auto">
          <a:xfrm>
            <a:off x="7000492" y="5267260"/>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cs typeface="Calibri" panose="020F0502020204030204" pitchFamily="34" charset="0"/>
              </a:rPr>
              <a:t>Frequent smaller  deliveries</a:t>
            </a:r>
          </a:p>
        </p:txBody>
      </p:sp>
      <p:sp>
        <p:nvSpPr>
          <p:cNvPr id="28" name="Rounded Rectangle 27">
            <a:extLst>
              <a:ext uri="{FF2B5EF4-FFF2-40B4-BE49-F238E27FC236}">
                <a16:creationId xmlns:a16="http://schemas.microsoft.com/office/drawing/2014/main" id="{A98212F1-3813-584A-BF51-3DC556D8020C}"/>
              </a:ext>
            </a:extLst>
          </p:cNvPr>
          <p:cNvSpPr>
            <a:spLocks noChangeArrowheads="1"/>
          </p:cNvSpPr>
          <p:nvPr/>
        </p:nvSpPr>
        <p:spPr bwMode="auto">
          <a:xfrm>
            <a:off x="8750626" y="2499578"/>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cs typeface="Calibri" panose="020F0502020204030204" pitchFamily="34" charset="0"/>
              </a:rPr>
              <a:t>Manage cost</a:t>
            </a:r>
          </a:p>
        </p:txBody>
      </p:sp>
      <p:sp>
        <p:nvSpPr>
          <p:cNvPr id="29" name="Rounded Rectangle 28">
            <a:extLst>
              <a:ext uri="{FF2B5EF4-FFF2-40B4-BE49-F238E27FC236}">
                <a16:creationId xmlns:a16="http://schemas.microsoft.com/office/drawing/2014/main" id="{EA4178AE-03D1-2540-8CA2-9110E646B4E2}"/>
              </a:ext>
            </a:extLst>
          </p:cNvPr>
          <p:cNvSpPr>
            <a:spLocks noChangeArrowheads="1"/>
          </p:cNvSpPr>
          <p:nvPr/>
        </p:nvSpPr>
        <p:spPr bwMode="auto">
          <a:xfrm>
            <a:off x="8750626" y="3409862"/>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cs typeface="Calibri" panose="020F0502020204030204" pitchFamily="34" charset="0"/>
              </a:rPr>
              <a:t>Correctness of </a:t>
            </a:r>
            <a:br>
              <a:rPr lang="en-US" dirty="0">
                <a:latin typeface="Candara" panose="020E0502030303020204" pitchFamily="34" charset="0"/>
                <a:cs typeface="Calibri" panose="020F0502020204030204" pitchFamily="34" charset="0"/>
              </a:rPr>
            </a:br>
            <a:r>
              <a:rPr lang="en-US" dirty="0">
                <a:latin typeface="Candara" panose="020E0502030303020204" pitchFamily="34" charset="0"/>
                <a:cs typeface="Calibri" panose="020F0502020204030204" pitchFamily="34" charset="0"/>
              </a:rPr>
              <a:t>solution</a:t>
            </a:r>
          </a:p>
        </p:txBody>
      </p:sp>
      <p:sp>
        <p:nvSpPr>
          <p:cNvPr id="30" name="Rounded Rectangle 29">
            <a:extLst>
              <a:ext uri="{FF2B5EF4-FFF2-40B4-BE49-F238E27FC236}">
                <a16:creationId xmlns:a16="http://schemas.microsoft.com/office/drawing/2014/main" id="{BC58FEBF-4A46-CF48-9FDC-8985B4FC4ED9}"/>
              </a:ext>
            </a:extLst>
          </p:cNvPr>
          <p:cNvSpPr>
            <a:spLocks noChangeArrowheads="1"/>
          </p:cNvSpPr>
          <p:nvPr/>
        </p:nvSpPr>
        <p:spPr bwMode="auto">
          <a:xfrm>
            <a:off x="8750626" y="4330277"/>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cs typeface="Calibri" panose="020F0502020204030204" pitchFamily="34" charset="0"/>
              </a:rPr>
              <a:t>Speed</a:t>
            </a:r>
          </a:p>
        </p:txBody>
      </p:sp>
      <p:sp>
        <p:nvSpPr>
          <p:cNvPr id="31" name="Rounded Rectangle 30">
            <a:extLst>
              <a:ext uri="{FF2B5EF4-FFF2-40B4-BE49-F238E27FC236}">
                <a16:creationId xmlns:a16="http://schemas.microsoft.com/office/drawing/2014/main" id="{B3D28E23-DF19-3141-8614-9942D8D509E6}"/>
              </a:ext>
            </a:extLst>
          </p:cNvPr>
          <p:cNvSpPr>
            <a:spLocks noChangeArrowheads="1"/>
          </p:cNvSpPr>
          <p:nvPr/>
        </p:nvSpPr>
        <p:spPr bwMode="auto">
          <a:xfrm>
            <a:off x="8750626" y="5266381"/>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dirty="0">
                <a:latin typeface="Candara" panose="020E0502030303020204" pitchFamily="34" charset="0"/>
                <a:cs typeface="Calibri" panose="020F0502020204030204" pitchFamily="34" charset="0"/>
              </a:rPr>
              <a:t>Customer value via frequent deliveries </a:t>
            </a:r>
            <a:br>
              <a:rPr lang="en-US" sz="1400" dirty="0">
                <a:latin typeface="Candara" panose="020E0502030303020204" pitchFamily="34" charset="0"/>
                <a:cs typeface="Calibri" panose="020F0502020204030204" pitchFamily="34" charset="0"/>
              </a:rPr>
            </a:br>
            <a:r>
              <a:rPr lang="en-US" sz="1400" dirty="0">
                <a:latin typeface="Candara" panose="020E0502030303020204" pitchFamily="34" charset="0"/>
                <a:cs typeface="Calibri" panose="020F0502020204030204" pitchFamily="34" charset="0"/>
              </a:rPr>
              <a:t>and feedback</a:t>
            </a:r>
          </a:p>
        </p:txBody>
      </p:sp>
    </p:spTree>
    <p:extLst>
      <p:ext uri="{BB962C8B-B14F-4D97-AF65-F5344CB8AC3E}">
        <p14:creationId xmlns:p14="http://schemas.microsoft.com/office/powerpoint/2010/main" val="207559114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10C-0562-6C41-AEDD-99C0FAC81303}"/>
              </a:ext>
            </a:extLst>
          </p:cNvPr>
          <p:cNvSpPr>
            <a:spLocks noGrp="1"/>
          </p:cNvSpPr>
          <p:nvPr>
            <p:ph type="title"/>
          </p:nvPr>
        </p:nvSpPr>
        <p:spPr>
          <a:xfrm>
            <a:off x="407406" y="188640"/>
            <a:ext cx="9803394" cy="864096"/>
          </a:xfrm>
        </p:spPr>
        <p:txBody>
          <a:bodyPr/>
          <a:lstStyle/>
          <a:p>
            <a:r>
              <a:rPr lang="en-US" dirty="0"/>
              <a:t>The Continuum of Life Cycles</a:t>
            </a:r>
          </a:p>
        </p:txBody>
      </p:sp>
      <p:sp>
        <p:nvSpPr>
          <p:cNvPr id="4" name="Slide Number Placeholder 3">
            <a:extLst>
              <a:ext uri="{FF2B5EF4-FFF2-40B4-BE49-F238E27FC236}">
                <a16:creationId xmlns:a16="http://schemas.microsoft.com/office/drawing/2014/main" id="{B716F69D-FD14-7B4F-A6E4-2B2A87857C54}"/>
              </a:ext>
            </a:extLst>
          </p:cNvPr>
          <p:cNvSpPr>
            <a:spLocks noGrp="1"/>
          </p:cNvSpPr>
          <p:nvPr>
            <p:ph type="sldNum" sz="quarter" idx="12"/>
          </p:nvPr>
        </p:nvSpPr>
        <p:spPr/>
        <p:txBody>
          <a:bodyPr/>
          <a:lstStyle/>
          <a:p>
            <a:pPr>
              <a:defRPr/>
            </a:pPr>
            <a:fld id="{E78C9E75-97FD-45D9-8ED3-955348887BB1}" type="slidenum">
              <a:rPr lang="zh-TW" altLang="en-US" smtClean="0"/>
              <a:pPr>
                <a:defRPr/>
              </a:pPr>
              <a:t>78</a:t>
            </a:fld>
            <a:endParaRPr lang="zh-TW" altLang="en-US"/>
          </a:p>
        </p:txBody>
      </p:sp>
      <p:cxnSp>
        <p:nvCxnSpPr>
          <p:cNvPr id="8" name="Straight Arrow Connector 7">
            <a:extLst>
              <a:ext uri="{FF2B5EF4-FFF2-40B4-BE49-F238E27FC236}">
                <a16:creationId xmlns:a16="http://schemas.microsoft.com/office/drawing/2014/main" id="{EDA04CE6-8008-0740-B484-099DDAA62B0F}"/>
              </a:ext>
            </a:extLst>
          </p:cNvPr>
          <p:cNvCxnSpPr>
            <a:cxnSpLocks/>
          </p:cNvCxnSpPr>
          <p:nvPr/>
        </p:nvCxnSpPr>
        <p:spPr>
          <a:xfrm>
            <a:off x="3719736" y="5805264"/>
            <a:ext cx="547260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CC744E3-94F6-B04F-A4C8-9044C2AD2B7B}"/>
              </a:ext>
            </a:extLst>
          </p:cNvPr>
          <p:cNvCxnSpPr>
            <a:cxnSpLocks/>
          </p:cNvCxnSpPr>
          <p:nvPr/>
        </p:nvCxnSpPr>
        <p:spPr>
          <a:xfrm flipV="1">
            <a:off x="3719736" y="1340769"/>
            <a:ext cx="0" cy="44644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F32194A-FC68-4F4A-835E-301D04771E46}"/>
              </a:ext>
            </a:extLst>
          </p:cNvPr>
          <p:cNvSpPr txBox="1"/>
          <p:nvPr/>
        </p:nvSpPr>
        <p:spPr>
          <a:xfrm>
            <a:off x="7430907" y="5149645"/>
            <a:ext cx="1680268" cy="584775"/>
          </a:xfrm>
          <a:prstGeom prst="rect">
            <a:avLst/>
          </a:prstGeom>
          <a:noFill/>
        </p:spPr>
        <p:txBody>
          <a:bodyPr wrap="none" rtlCol="0">
            <a:spAutoFit/>
          </a:bodyPr>
          <a:lstStyle/>
          <a:p>
            <a:pPr algn="ctr"/>
            <a:r>
              <a:rPr lang="en-US" sz="3200" b="1" dirty="0">
                <a:solidFill>
                  <a:srgbClr val="C00000"/>
                </a:solidFill>
                <a:latin typeface="Candara" panose="020E0502030303020204" pitchFamily="34" charset="0"/>
                <a:cs typeface="Calibri" panose="020F0502020204030204" pitchFamily="34" charset="0"/>
              </a:rPr>
              <a:t>Iterative</a:t>
            </a:r>
          </a:p>
        </p:txBody>
      </p:sp>
      <p:sp>
        <p:nvSpPr>
          <p:cNvPr id="16" name="TextBox 15">
            <a:extLst>
              <a:ext uri="{FF2B5EF4-FFF2-40B4-BE49-F238E27FC236}">
                <a16:creationId xmlns:a16="http://schemas.microsoft.com/office/drawing/2014/main" id="{1D7BAA53-9E12-4D45-A568-81B554EBFE43}"/>
              </a:ext>
            </a:extLst>
          </p:cNvPr>
          <p:cNvSpPr txBox="1"/>
          <p:nvPr/>
        </p:nvSpPr>
        <p:spPr>
          <a:xfrm>
            <a:off x="3889343" y="5149645"/>
            <a:ext cx="1954381" cy="584775"/>
          </a:xfrm>
          <a:prstGeom prst="rect">
            <a:avLst/>
          </a:prstGeom>
          <a:noFill/>
        </p:spPr>
        <p:txBody>
          <a:bodyPr wrap="none" rtlCol="0">
            <a:spAutoFit/>
          </a:bodyPr>
          <a:lstStyle/>
          <a:p>
            <a:pPr algn="ctr"/>
            <a:r>
              <a:rPr lang="en-US" sz="3200" b="1" dirty="0">
                <a:solidFill>
                  <a:srgbClr val="C00000"/>
                </a:solidFill>
                <a:latin typeface="Candara" panose="020E0502030303020204" pitchFamily="34" charset="0"/>
                <a:cs typeface="Calibri" panose="020F0502020204030204" pitchFamily="34" charset="0"/>
              </a:rPr>
              <a:t>Predictive</a:t>
            </a:r>
          </a:p>
        </p:txBody>
      </p:sp>
      <p:sp>
        <p:nvSpPr>
          <p:cNvPr id="17" name="TextBox 16">
            <a:extLst>
              <a:ext uri="{FF2B5EF4-FFF2-40B4-BE49-F238E27FC236}">
                <a16:creationId xmlns:a16="http://schemas.microsoft.com/office/drawing/2014/main" id="{EBFD77F3-C42B-E04F-9ED4-49517A58EA6F}"/>
              </a:ext>
            </a:extLst>
          </p:cNvPr>
          <p:cNvSpPr txBox="1"/>
          <p:nvPr/>
        </p:nvSpPr>
        <p:spPr>
          <a:xfrm>
            <a:off x="3823869" y="1710221"/>
            <a:ext cx="2310248" cy="584775"/>
          </a:xfrm>
          <a:prstGeom prst="rect">
            <a:avLst/>
          </a:prstGeom>
          <a:noFill/>
        </p:spPr>
        <p:txBody>
          <a:bodyPr wrap="none" rtlCol="0">
            <a:spAutoFit/>
          </a:bodyPr>
          <a:lstStyle/>
          <a:p>
            <a:pPr algn="ctr"/>
            <a:r>
              <a:rPr lang="en-US" sz="3200" b="1" dirty="0">
                <a:solidFill>
                  <a:srgbClr val="C00000"/>
                </a:solidFill>
                <a:latin typeface="Candara" panose="020E0502030303020204" pitchFamily="34" charset="0"/>
                <a:cs typeface="Calibri" panose="020F0502020204030204" pitchFamily="34" charset="0"/>
              </a:rPr>
              <a:t>Incremental</a:t>
            </a:r>
          </a:p>
        </p:txBody>
      </p:sp>
      <p:sp>
        <p:nvSpPr>
          <p:cNvPr id="18" name="TextBox 17">
            <a:extLst>
              <a:ext uri="{FF2B5EF4-FFF2-40B4-BE49-F238E27FC236}">
                <a16:creationId xmlns:a16="http://schemas.microsoft.com/office/drawing/2014/main" id="{9ACFEF0C-46E5-624E-91C7-9BA04E533506}"/>
              </a:ext>
            </a:extLst>
          </p:cNvPr>
          <p:cNvSpPr txBox="1"/>
          <p:nvPr/>
        </p:nvSpPr>
        <p:spPr>
          <a:xfrm>
            <a:off x="7914812" y="1764106"/>
            <a:ext cx="1087157" cy="584775"/>
          </a:xfrm>
          <a:prstGeom prst="rect">
            <a:avLst/>
          </a:prstGeom>
          <a:noFill/>
        </p:spPr>
        <p:txBody>
          <a:bodyPr wrap="none" rtlCol="0">
            <a:spAutoFit/>
          </a:bodyPr>
          <a:lstStyle/>
          <a:p>
            <a:pPr algn="ctr"/>
            <a:r>
              <a:rPr lang="en-US" sz="3200" b="1" dirty="0">
                <a:solidFill>
                  <a:srgbClr val="C00000"/>
                </a:solidFill>
                <a:latin typeface="Candara" panose="020E0502030303020204" pitchFamily="34" charset="0"/>
                <a:cs typeface="Calibri" panose="020F0502020204030204" pitchFamily="34" charset="0"/>
              </a:rPr>
              <a:t>Agile</a:t>
            </a:r>
          </a:p>
        </p:txBody>
      </p:sp>
      <p:sp>
        <p:nvSpPr>
          <p:cNvPr id="19" name="TextBox 18">
            <a:extLst>
              <a:ext uri="{FF2B5EF4-FFF2-40B4-BE49-F238E27FC236}">
                <a16:creationId xmlns:a16="http://schemas.microsoft.com/office/drawing/2014/main" id="{3778A967-CF89-1A41-B280-158639D24E54}"/>
              </a:ext>
            </a:extLst>
          </p:cNvPr>
          <p:cNvSpPr txBox="1"/>
          <p:nvPr/>
        </p:nvSpPr>
        <p:spPr>
          <a:xfrm>
            <a:off x="5159157" y="6063855"/>
            <a:ext cx="2154757" cy="400110"/>
          </a:xfrm>
          <a:prstGeom prst="rect">
            <a:avLst/>
          </a:prstGeom>
          <a:noFill/>
        </p:spPr>
        <p:txBody>
          <a:bodyPr wrap="none" rtlCol="0">
            <a:spAutoFit/>
          </a:bodyPr>
          <a:lstStyle/>
          <a:p>
            <a:pPr algn="ctr"/>
            <a:r>
              <a:rPr lang="en-US" sz="2000" b="1" dirty="0">
                <a:latin typeface="Candara" panose="020E0502030303020204" pitchFamily="34" charset="0"/>
                <a:cs typeface="Calibri" panose="020F0502020204030204" pitchFamily="34" charset="0"/>
              </a:rPr>
              <a:t>Degree of Change</a:t>
            </a:r>
          </a:p>
        </p:txBody>
      </p:sp>
      <p:sp>
        <p:nvSpPr>
          <p:cNvPr id="20" name="TextBox 19">
            <a:extLst>
              <a:ext uri="{FF2B5EF4-FFF2-40B4-BE49-F238E27FC236}">
                <a16:creationId xmlns:a16="http://schemas.microsoft.com/office/drawing/2014/main" id="{28C15C9C-A136-2C44-8E8C-3018F1A25288}"/>
              </a:ext>
            </a:extLst>
          </p:cNvPr>
          <p:cNvSpPr txBox="1"/>
          <p:nvPr/>
        </p:nvSpPr>
        <p:spPr>
          <a:xfrm rot="16200000">
            <a:off x="1719881" y="3488452"/>
            <a:ext cx="2589170" cy="400110"/>
          </a:xfrm>
          <a:prstGeom prst="rect">
            <a:avLst/>
          </a:prstGeom>
          <a:noFill/>
        </p:spPr>
        <p:txBody>
          <a:bodyPr wrap="none" rtlCol="0">
            <a:spAutoFit/>
          </a:bodyPr>
          <a:lstStyle/>
          <a:p>
            <a:pPr algn="ctr"/>
            <a:r>
              <a:rPr lang="en-US" sz="2000" b="1" dirty="0">
                <a:latin typeface="Candara" panose="020E0502030303020204" pitchFamily="34" charset="0"/>
                <a:cs typeface="Calibri" panose="020F0502020204030204" pitchFamily="34" charset="0"/>
              </a:rPr>
              <a:t>Frequency of Delivery</a:t>
            </a:r>
          </a:p>
        </p:txBody>
      </p:sp>
      <p:sp>
        <p:nvSpPr>
          <p:cNvPr id="21" name="TextBox 20">
            <a:extLst>
              <a:ext uri="{FF2B5EF4-FFF2-40B4-BE49-F238E27FC236}">
                <a16:creationId xmlns:a16="http://schemas.microsoft.com/office/drawing/2014/main" id="{A4D655B4-6473-284A-A7DC-77B1A4C4131E}"/>
              </a:ext>
            </a:extLst>
          </p:cNvPr>
          <p:cNvSpPr txBox="1"/>
          <p:nvPr/>
        </p:nvSpPr>
        <p:spPr>
          <a:xfrm rot="16200000">
            <a:off x="3137050" y="5372549"/>
            <a:ext cx="558166" cy="338554"/>
          </a:xfrm>
          <a:prstGeom prst="rect">
            <a:avLst/>
          </a:prstGeom>
          <a:noFill/>
        </p:spPr>
        <p:txBody>
          <a:bodyPr wrap="none" rtlCol="0">
            <a:spAutoFit/>
          </a:bodyPr>
          <a:lstStyle/>
          <a:p>
            <a:pPr algn="ctr"/>
            <a:r>
              <a:rPr lang="en-US" sz="1600" dirty="0">
                <a:latin typeface="Candara" panose="020E0502030303020204" pitchFamily="34" charset="0"/>
                <a:cs typeface="Calibri" panose="020F0502020204030204" pitchFamily="34" charset="0"/>
              </a:rPr>
              <a:t>Low</a:t>
            </a:r>
          </a:p>
        </p:txBody>
      </p:sp>
      <p:sp>
        <p:nvSpPr>
          <p:cNvPr id="22" name="TextBox 21">
            <a:extLst>
              <a:ext uri="{FF2B5EF4-FFF2-40B4-BE49-F238E27FC236}">
                <a16:creationId xmlns:a16="http://schemas.microsoft.com/office/drawing/2014/main" id="{AD5ECB1B-2028-B84B-8DBC-ED8CAEFB3982}"/>
              </a:ext>
            </a:extLst>
          </p:cNvPr>
          <p:cNvSpPr txBox="1"/>
          <p:nvPr/>
        </p:nvSpPr>
        <p:spPr>
          <a:xfrm rot="16200000">
            <a:off x="3110391" y="1524987"/>
            <a:ext cx="583814" cy="338554"/>
          </a:xfrm>
          <a:prstGeom prst="rect">
            <a:avLst/>
          </a:prstGeom>
          <a:noFill/>
        </p:spPr>
        <p:txBody>
          <a:bodyPr wrap="none" rtlCol="0">
            <a:spAutoFit/>
          </a:bodyPr>
          <a:lstStyle/>
          <a:p>
            <a:pPr algn="ctr"/>
            <a:r>
              <a:rPr lang="en-US" sz="1600" dirty="0">
                <a:latin typeface="Candara" panose="020E0502030303020204" pitchFamily="34" charset="0"/>
                <a:cs typeface="Calibri" panose="020F0502020204030204" pitchFamily="34" charset="0"/>
              </a:rPr>
              <a:t>High</a:t>
            </a:r>
          </a:p>
        </p:txBody>
      </p:sp>
      <p:sp>
        <p:nvSpPr>
          <p:cNvPr id="23" name="TextBox 22">
            <a:extLst>
              <a:ext uri="{FF2B5EF4-FFF2-40B4-BE49-F238E27FC236}">
                <a16:creationId xmlns:a16="http://schemas.microsoft.com/office/drawing/2014/main" id="{C491A8C9-4BC3-2744-B696-6C4FFAB3FFCF}"/>
              </a:ext>
            </a:extLst>
          </p:cNvPr>
          <p:cNvSpPr txBox="1"/>
          <p:nvPr/>
        </p:nvSpPr>
        <p:spPr>
          <a:xfrm>
            <a:off x="3634963" y="5867980"/>
            <a:ext cx="603050" cy="369332"/>
          </a:xfrm>
          <a:prstGeom prst="rect">
            <a:avLst/>
          </a:prstGeom>
          <a:noFill/>
        </p:spPr>
        <p:txBody>
          <a:bodyPr wrap="none" rtlCol="0">
            <a:spAutoFit/>
          </a:bodyPr>
          <a:lstStyle/>
          <a:p>
            <a:pPr algn="ctr"/>
            <a:r>
              <a:rPr lang="en-US" dirty="0">
                <a:latin typeface="Candara" panose="020E0502030303020204" pitchFamily="34" charset="0"/>
                <a:cs typeface="Calibri" panose="020F0502020204030204" pitchFamily="34" charset="0"/>
              </a:rPr>
              <a:t>Low</a:t>
            </a:r>
          </a:p>
        </p:txBody>
      </p:sp>
      <p:sp>
        <p:nvSpPr>
          <p:cNvPr id="24" name="TextBox 23">
            <a:extLst>
              <a:ext uri="{FF2B5EF4-FFF2-40B4-BE49-F238E27FC236}">
                <a16:creationId xmlns:a16="http://schemas.microsoft.com/office/drawing/2014/main" id="{82A00467-8644-7C44-9EAA-718831C78469}"/>
              </a:ext>
            </a:extLst>
          </p:cNvPr>
          <p:cNvSpPr txBox="1"/>
          <p:nvPr/>
        </p:nvSpPr>
        <p:spPr>
          <a:xfrm>
            <a:off x="8590544" y="5877272"/>
            <a:ext cx="635110" cy="369332"/>
          </a:xfrm>
          <a:prstGeom prst="rect">
            <a:avLst/>
          </a:prstGeom>
          <a:noFill/>
        </p:spPr>
        <p:txBody>
          <a:bodyPr wrap="none" rtlCol="0">
            <a:spAutoFit/>
          </a:bodyPr>
          <a:lstStyle/>
          <a:p>
            <a:pPr algn="ctr"/>
            <a:r>
              <a:rPr lang="en-US" dirty="0">
                <a:latin typeface="Candara" panose="020E0502030303020204" pitchFamily="34" charset="0"/>
                <a:cs typeface="Calibri" panose="020F0502020204030204" pitchFamily="34" charset="0"/>
              </a:rPr>
              <a:t>High</a:t>
            </a:r>
          </a:p>
        </p:txBody>
      </p:sp>
      <p:sp>
        <p:nvSpPr>
          <p:cNvPr id="25" name="Up-Down Arrow 24">
            <a:extLst>
              <a:ext uri="{FF2B5EF4-FFF2-40B4-BE49-F238E27FC236}">
                <a16:creationId xmlns:a16="http://schemas.microsoft.com/office/drawing/2014/main" id="{2445BDD8-CB4D-5545-9BE0-BA1744B2037E}"/>
              </a:ext>
            </a:extLst>
          </p:cNvPr>
          <p:cNvSpPr/>
          <p:nvPr/>
        </p:nvSpPr>
        <p:spPr>
          <a:xfrm rot="2700925">
            <a:off x="5708106" y="1723164"/>
            <a:ext cx="1440160" cy="3979443"/>
          </a:xfrm>
          <a:prstGeom prst="upDownArrow">
            <a:avLst>
              <a:gd name="adj1" fmla="val 63410"/>
              <a:gd name="adj2" fmla="val 70232"/>
            </a:avLst>
          </a:prstGeom>
          <a:solidFill>
            <a:srgbClr val="FFD57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Tree>
    <p:extLst>
      <p:ext uri="{BB962C8B-B14F-4D97-AF65-F5344CB8AC3E}">
        <p14:creationId xmlns:p14="http://schemas.microsoft.com/office/powerpoint/2010/main" val="36892647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23BAD-C869-6F47-87D8-79DBE7EA0D7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BC447AB-807B-9E4C-99CD-A65B4F2A73EE}"/>
              </a:ext>
            </a:extLst>
          </p:cNvPr>
          <p:cNvSpPr>
            <a:spLocks noGrp="1"/>
          </p:cNvSpPr>
          <p:nvPr>
            <p:ph idx="1"/>
          </p:nvPr>
        </p:nvSpPr>
        <p:spPr/>
        <p:txBody>
          <a:bodyPr/>
          <a:lstStyle/>
          <a:p>
            <a:r>
              <a:rPr lang="en-US" dirty="0"/>
              <a:t>Software products are software systems that include general functionality that is likely to be useful to a wide range of customers. </a:t>
            </a:r>
          </a:p>
          <a:p>
            <a:endParaRPr lang="en-US" dirty="0"/>
          </a:p>
          <a:p>
            <a:r>
              <a:rPr lang="en-US" dirty="0"/>
              <a:t>In product software engineering, the same company is responsible for deciding on the features that should be part of the product and the implementation of these features.</a:t>
            </a:r>
          </a:p>
          <a:p>
            <a:endParaRPr lang="en-US" dirty="0"/>
          </a:p>
          <a:p>
            <a:endParaRPr lang="en-US" dirty="0"/>
          </a:p>
        </p:txBody>
      </p:sp>
      <p:sp>
        <p:nvSpPr>
          <p:cNvPr id="4" name="Slide Number Placeholder 3">
            <a:extLst>
              <a:ext uri="{FF2B5EF4-FFF2-40B4-BE49-F238E27FC236}">
                <a16:creationId xmlns:a16="http://schemas.microsoft.com/office/drawing/2014/main" id="{705EAD91-03C3-6E41-98B9-B22E7229BDC0}"/>
              </a:ext>
            </a:extLst>
          </p:cNvPr>
          <p:cNvSpPr>
            <a:spLocks noGrp="1"/>
          </p:cNvSpPr>
          <p:nvPr>
            <p:ph type="sldNum" sz="quarter" idx="12"/>
          </p:nvPr>
        </p:nvSpPr>
        <p:spPr/>
        <p:txBody>
          <a:bodyPr/>
          <a:lstStyle/>
          <a:p>
            <a:pPr>
              <a:defRPr/>
            </a:pPr>
            <a:fld id="{E78C9E75-97FD-45D9-8ED3-955348887BB1}" type="slidenum">
              <a:rPr lang="zh-TW" altLang="en-US" smtClean="0"/>
              <a:pPr>
                <a:defRPr/>
              </a:pPr>
              <a:t>79</a:t>
            </a:fld>
            <a:endParaRPr lang="zh-TW" altLang="en-US"/>
          </a:p>
        </p:txBody>
      </p:sp>
      <p:sp>
        <p:nvSpPr>
          <p:cNvPr id="5" name="Footer Placeholder 4">
            <a:extLst>
              <a:ext uri="{FF2B5EF4-FFF2-40B4-BE49-F238E27FC236}">
                <a16:creationId xmlns:a16="http://schemas.microsoft.com/office/drawing/2014/main" id="{9052086A-F6EC-EB4A-8710-B23086C3B09C}"/>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Tree>
    <p:extLst>
      <p:ext uri="{BB962C8B-B14F-4D97-AF65-F5344CB8AC3E}">
        <p14:creationId xmlns:p14="http://schemas.microsoft.com/office/powerpoint/2010/main" val="4062313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A07B-95F2-CF46-871D-1FE2F2C911BA}"/>
              </a:ext>
            </a:extLst>
          </p:cNvPr>
          <p:cNvSpPr>
            <a:spLocks noGrp="1"/>
          </p:cNvSpPr>
          <p:nvPr>
            <p:ph type="title"/>
          </p:nvPr>
        </p:nvSpPr>
        <p:spPr/>
        <p:txBody>
          <a:bodyPr>
            <a:normAutofit/>
          </a:bodyPr>
          <a:lstStyle/>
          <a:p>
            <a:r>
              <a:rPr lang="en-US" dirty="0"/>
              <a:t>Software </a:t>
            </a:r>
            <a:r>
              <a:rPr lang="en-US" dirty="0" smtClean="0"/>
              <a:t>Product Engineering </a:t>
            </a:r>
            <a:endParaRPr lang="en-US" dirty="0"/>
          </a:p>
        </p:txBody>
      </p:sp>
      <p:sp>
        <p:nvSpPr>
          <p:cNvPr id="3" name="Content Placeholder 2">
            <a:extLst>
              <a:ext uri="{FF2B5EF4-FFF2-40B4-BE49-F238E27FC236}">
                <a16:creationId xmlns:a16="http://schemas.microsoft.com/office/drawing/2014/main" id="{8E0276E1-A8FB-EC41-8696-19BA7AC1D353}"/>
              </a:ext>
            </a:extLst>
          </p:cNvPr>
          <p:cNvSpPr>
            <a:spLocks noGrp="1"/>
          </p:cNvSpPr>
          <p:nvPr>
            <p:ph idx="1"/>
          </p:nvPr>
        </p:nvSpPr>
        <p:spPr/>
        <p:txBody>
          <a:bodyPr/>
          <a:lstStyle/>
          <a:p>
            <a:r>
              <a:rPr lang="en-US" dirty="0">
                <a:solidFill>
                  <a:srgbClr val="C00000"/>
                </a:solidFill>
              </a:rPr>
              <a:t>Software product </a:t>
            </a:r>
            <a:r>
              <a:rPr lang="en-US" dirty="0"/>
              <a:t>engineering methods and techniques have evolved from software engineering techniques that support the development of one-off, </a:t>
            </a:r>
            <a:r>
              <a:rPr lang="en-US" dirty="0">
                <a:solidFill>
                  <a:srgbClr val="C00000"/>
                </a:solidFill>
              </a:rPr>
              <a:t>custom software systems</a:t>
            </a:r>
            <a:r>
              <a:rPr lang="en-US" dirty="0"/>
              <a:t>.</a:t>
            </a:r>
          </a:p>
          <a:p>
            <a:endParaRPr lang="en-US" dirty="0"/>
          </a:p>
        </p:txBody>
      </p:sp>
      <p:sp>
        <p:nvSpPr>
          <p:cNvPr id="4" name="Slide Number Placeholder 3">
            <a:extLst>
              <a:ext uri="{FF2B5EF4-FFF2-40B4-BE49-F238E27FC236}">
                <a16:creationId xmlns:a16="http://schemas.microsoft.com/office/drawing/2014/main" id="{82425F73-1907-C144-B61E-D5C32CD948B0}"/>
              </a:ext>
            </a:extLst>
          </p:cNvPr>
          <p:cNvSpPr>
            <a:spLocks noGrp="1"/>
          </p:cNvSpPr>
          <p:nvPr>
            <p:ph type="sldNum" sz="quarter" idx="12"/>
          </p:nvPr>
        </p:nvSpPr>
        <p:spPr/>
        <p:txBody>
          <a:bodyPr/>
          <a:lstStyle/>
          <a:p>
            <a:pPr>
              <a:defRPr/>
            </a:pPr>
            <a:fld id="{E78C9E75-97FD-45D9-8ED3-955348887BB1}" type="slidenum">
              <a:rPr lang="zh-TW" altLang="en-US" smtClean="0"/>
              <a:pPr>
                <a:defRPr/>
              </a:pPr>
              <a:t>8</a:t>
            </a:fld>
            <a:endParaRPr lang="zh-TW" altLang="en-US"/>
          </a:p>
        </p:txBody>
      </p:sp>
    </p:spTree>
    <p:extLst>
      <p:ext uri="{BB962C8B-B14F-4D97-AF65-F5344CB8AC3E}">
        <p14:creationId xmlns:p14="http://schemas.microsoft.com/office/powerpoint/2010/main" val="61955635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23BAD-C869-6F47-87D8-79DBE7EA0D7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BC447AB-807B-9E4C-99CD-A65B4F2A73EE}"/>
              </a:ext>
            </a:extLst>
          </p:cNvPr>
          <p:cNvSpPr>
            <a:spLocks noGrp="1"/>
          </p:cNvSpPr>
          <p:nvPr>
            <p:ph idx="1"/>
          </p:nvPr>
        </p:nvSpPr>
        <p:spPr>
          <a:xfrm>
            <a:off x="461728" y="1460667"/>
            <a:ext cx="10698070" cy="4887646"/>
          </a:xfrm>
        </p:spPr>
        <p:txBody>
          <a:bodyPr>
            <a:normAutofit/>
          </a:bodyPr>
          <a:lstStyle/>
          <a:p>
            <a:r>
              <a:rPr lang="en-US" dirty="0"/>
              <a:t>Software products may be delivered as stand-alone systems running on the customer’s computers, hybrid systems or service-based systems. </a:t>
            </a:r>
          </a:p>
          <a:p>
            <a:r>
              <a:rPr lang="en-US" dirty="0"/>
              <a:t>In hybrid systems, some features are implemented locally and others are accessed over the Internet.  </a:t>
            </a:r>
          </a:p>
          <a:p>
            <a:r>
              <a:rPr lang="en-US" dirty="0"/>
              <a:t>All product features are remotely accessed in service-based products.</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705EAD91-03C3-6E41-98B9-B22E7229BDC0}"/>
              </a:ext>
            </a:extLst>
          </p:cNvPr>
          <p:cNvSpPr>
            <a:spLocks noGrp="1"/>
          </p:cNvSpPr>
          <p:nvPr>
            <p:ph type="sldNum" sz="quarter" idx="12"/>
          </p:nvPr>
        </p:nvSpPr>
        <p:spPr/>
        <p:txBody>
          <a:bodyPr/>
          <a:lstStyle/>
          <a:p>
            <a:pPr>
              <a:defRPr/>
            </a:pPr>
            <a:fld id="{E78C9E75-97FD-45D9-8ED3-955348887BB1}" type="slidenum">
              <a:rPr lang="zh-TW" altLang="en-US" smtClean="0"/>
              <a:pPr>
                <a:defRPr/>
              </a:pPr>
              <a:t>80</a:t>
            </a:fld>
            <a:endParaRPr lang="zh-TW" altLang="en-US"/>
          </a:p>
        </p:txBody>
      </p:sp>
      <p:sp>
        <p:nvSpPr>
          <p:cNvPr id="5" name="Footer Placeholder 4">
            <a:extLst>
              <a:ext uri="{FF2B5EF4-FFF2-40B4-BE49-F238E27FC236}">
                <a16:creationId xmlns:a16="http://schemas.microsoft.com/office/drawing/2014/main" id="{96FFA0A8-4DFC-DA4C-9FD9-9925DEF986E2}"/>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Tree>
    <p:extLst>
      <p:ext uri="{BB962C8B-B14F-4D97-AF65-F5344CB8AC3E}">
        <p14:creationId xmlns:p14="http://schemas.microsoft.com/office/powerpoint/2010/main" val="53558500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23BAD-C869-6F47-87D8-79DBE7EA0D7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BC447AB-807B-9E4C-99CD-A65B4F2A73EE}"/>
              </a:ext>
            </a:extLst>
          </p:cNvPr>
          <p:cNvSpPr>
            <a:spLocks noGrp="1"/>
          </p:cNvSpPr>
          <p:nvPr>
            <p:ph idx="1"/>
          </p:nvPr>
        </p:nvSpPr>
        <p:spPr>
          <a:xfrm>
            <a:off x="452674" y="1460667"/>
            <a:ext cx="11048764" cy="4848653"/>
          </a:xfrm>
        </p:spPr>
        <p:txBody>
          <a:bodyPr>
            <a:normAutofit/>
          </a:bodyPr>
          <a:lstStyle/>
          <a:p>
            <a:r>
              <a:rPr lang="en-US" dirty="0"/>
              <a:t>A product vision should succinctly describe what is to be developed, who are the target customers for the product and why they should buy the product that you are developing.</a:t>
            </a:r>
          </a:p>
          <a:p>
            <a:r>
              <a:rPr lang="en-US" dirty="0"/>
              <a:t>Domain experience, product experience, customer experience and an experimental software prototype may all contribute to the development of the product vision.</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705EAD91-03C3-6E41-98B9-B22E7229BDC0}"/>
              </a:ext>
            </a:extLst>
          </p:cNvPr>
          <p:cNvSpPr>
            <a:spLocks noGrp="1"/>
          </p:cNvSpPr>
          <p:nvPr>
            <p:ph type="sldNum" sz="quarter" idx="12"/>
          </p:nvPr>
        </p:nvSpPr>
        <p:spPr/>
        <p:txBody>
          <a:bodyPr/>
          <a:lstStyle/>
          <a:p>
            <a:pPr>
              <a:defRPr/>
            </a:pPr>
            <a:fld id="{E78C9E75-97FD-45D9-8ED3-955348887BB1}" type="slidenum">
              <a:rPr lang="zh-TW" altLang="en-US" smtClean="0"/>
              <a:pPr>
                <a:defRPr/>
              </a:pPr>
              <a:t>81</a:t>
            </a:fld>
            <a:endParaRPr lang="zh-TW" altLang="en-US"/>
          </a:p>
        </p:txBody>
      </p:sp>
      <p:sp>
        <p:nvSpPr>
          <p:cNvPr id="5" name="Footer Placeholder 4">
            <a:extLst>
              <a:ext uri="{FF2B5EF4-FFF2-40B4-BE49-F238E27FC236}">
                <a16:creationId xmlns:a16="http://schemas.microsoft.com/office/drawing/2014/main" id="{A16F19FA-7FA3-124A-9E12-0F605579E2A2}"/>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Tree>
    <p:extLst>
      <p:ext uri="{BB962C8B-B14F-4D97-AF65-F5344CB8AC3E}">
        <p14:creationId xmlns:p14="http://schemas.microsoft.com/office/powerpoint/2010/main" val="2146975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23BAD-C869-6F47-87D8-79DBE7EA0D7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BC447AB-807B-9E4C-99CD-A65B4F2A73EE}"/>
              </a:ext>
            </a:extLst>
          </p:cNvPr>
          <p:cNvSpPr>
            <a:spLocks noGrp="1"/>
          </p:cNvSpPr>
          <p:nvPr>
            <p:ph idx="1"/>
          </p:nvPr>
        </p:nvSpPr>
        <p:spPr>
          <a:xfrm>
            <a:off x="488887" y="1600200"/>
            <a:ext cx="11026838" cy="4709120"/>
          </a:xfrm>
        </p:spPr>
        <p:txBody>
          <a:bodyPr/>
          <a:lstStyle/>
          <a:p>
            <a:r>
              <a:rPr lang="en-US" dirty="0"/>
              <a:t>Key responsibilities of product managers are product vision ownership, product roadmap development, creating user stories and the product backlog, customer and acceptance testing and user interface design.</a:t>
            </a:r>
          </a:p>
          <a:p>
            <a:r>
              <a:rPr lang="en-US" dirty="0"/>
              <a:t>Product managers work at the interface between the business, the software development team and the product customers. </a:t>
            </a:r>
          </a:p>
          <a:p>
            <a:r>
              <a:rPr lang="en-US" dirty="0"/>
              <a:t>They facilitate communications between these groups.</a:t>
            </a:r>
          </a:p>
          <a:p>
            <a:endParaRPr lang="en-US" dirty="0"/>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705EAD91-03C3-6E41-98B9-B22E7229BDC0}"/>
              </a:ext>
            </a:extLst>
          </p:cNvPr>
          <p:cNvSpPr>
            <a:spLocks noGrp="1"/>
          </p:cNvSpPr>
          <p:nvPr>
            <p:ph type="sldNum" sz="quarter" idx="12"/>
          </p:nvPr>
        </p:nvSpPr>
        <p:spPr/>
        <p:txBody>
          <a:bodyPr/>
          <a:lstStyle/>
          <a:p>
            <a:pPr>
              <a:defRPr/>
            </a:pPr>
            <a:fld id="{E78C9E75-97FD-45D9-8ED3-955348887BB1}" type="slidenum">
              <a:rPr lang="zh-TW" altLang="en-US" smtClean="0"/>
              <a:pPr>
                <a:defRPr/>
              </a:pPr>
              <a:t>82</a:t>
            </a:fld>
            <a:endParaRPr lang="zh-TW" altLang="en-US"/>
          </a:p>
        </p:txBody>
      </p:sp>
      <p:sp>
        <p:nvSpPr>
          <p:cNvPr id="5" name="Footer Placeholder 4">
            <a:extLst>
              <a:ext uri="{FF2B5EF4-FFF2-40B4-BE49-F238E27FC236}">
                <a16:creationId xmlns:a16="http://schemas.microsoft.com/office/drawing/2014/main" id="{50469899-48A0-C14B-88FD-96C2DE6D0958}"/>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Tree>
    <p:extLst>
      <p:ext uri="{BB962C8B-B14F-4D97-AF65-F5344CB8AC3E}">
        <p14:creationId xmlns:p14="http://schemas.microsoft.com/office/powerpoint/2010/main" val="32461749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5A5D8-1366-7F4E-8684-40F571C5E32A}"/>
              </a:ext>
            </a:extLst>
          </p:cNvPr>
          <p:cNvSpPr>
            <a:spLocks noGrp="1"/>
          </p:cNvSpPr>
          <p:nvPr>
            <p:ph type="title"/>
          </p:nvPr>
        </p:nvSpPr>
        <p:spPr/>
        <p:txBody>
          <a:bodyPr/>
          <a:lstStyle/>
          <a:p>
            <a:r>
              <a:rPr lang="en-US" dirty="0">
                <a:solidFill>
                  <a:schemeClr val="accent1"/>
                </a:solidFill>
              </a:rPr>
              <a:t>Summary</a:t>
            </a:r>
          </a:p>
        </p:txBody>
      </p:sp>
      <p:sp>
        <p:nvSpPr>
          <p:cNvPr id="3" name="Content Placeholder 2">
            <a:extLst>
              <a:ext uri="{FF2B5EF4-FFF2-40B4-BE49-F238E27FC236}">
                <a16:creationId xmlns:a16="http://schemas.microsoft.com/office/drawing/2014/main" id="{9EC8173C-66A3-264E-94CB-06DA62308AE2}"/>
              </a:ext>
            </a:extLst>
          </p:cNvPr>
          <p:cNvSpPr>
            <a:spLocks noGrp="1"/>
          </p:cNvSpPr>
          <p:nvPr>
            <p:ph idx="1"/>
          </p:nvPr>
        </p:nvSpPr>
        <p:spPr/>
        <p:txBody>
          <a:bodyPr/>
          <a:lstStyle/>
          <a:p>
            <a:r>
              <a:rPr lang="en-US" dirty="0"/>
              <a:t>You should always develop a product prototype to refine your own ideas and to demonstrate the planned product features to potential customers</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1987625A-1DE5-8B41-BA0C-CF9F244437CE}"/>
              </a:ext>
            </a:extLst>
          </p:cNvPr>
          <p:cNvSpPr>
            <a:spLocks noGrp="1"/>
          </p:cNvSpPr>
          <p:nvPr>
            <p:ph type="sldNum" sz="quarter" idx="12"/>
          </p:nvPr>
        </p:nvSpPr>
        <p:spPr/>
        <p:txBody>
          <a:bodyPr/>
          <a:lstStyle/>
          <a:p>
            <a:pPr>
              <a:defRPr/>
            </a:pPr>
            <a:fld id="{E78C9E75-97FD-45D9-8ED3-955348887BB1}" type="slidenum">
              <a:rPr lang="zh-TW" altLang="en-US" smtClean="0"/>
              <a:pPr>
                <a:defRPr/>
              </a:pPr>
              <a:t>83</a:t>
            </a:fld>
            <a:endParaRPr lang="zh-TW" altLang="en-US"/>
          </a:p>
        </p:txBody>
      </p:sp>
      <p:sp>
        <p:nvSpPr>
          <p:cNvPr id="5" name="Footer Placeholder 4">
            <a:extLst>
              <a:ext uri="{FF2B5EF4-FFF2-40B4-BE49-F238E27FC236}">
                <a16:creationId xmlns:a16="http://schemas.microsoft.com/office/drawing/2014/main" id="{89EC7284-86F5-AB4F-8183-90D1DE71EC68}"/>
              </a:ext>
            </a:extLst>
          </p:cNvPr>
          <p:cNvSpPr>
            <a:spLocks noGrp="1"/>
          </p:cNvSpPr>
          <p:nvPr>
            <p:ph type="ftr" sz="quarter" idx="11"/>
          </p:nvPr>
        </p:nvSpPr>
        <p:spPr bwMode="auto">
          <a:xfrm>
            <a:off x="2135832" y="6597650"/>
            <a:ext cx="7848600" cy="260350"/>
          </a:xfrm>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Tree>
    <p:extLst>
      <p:ext uri="{BB962C8B-B14F-4D97-AF65-F5344CB8AC3E}">
        <p14:creationId xmlns:p14="http://schemas.microsoft.com/office/powerpoint/2010/main" val="3838932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02999-D7B2-2243-933F-2E33D9551969}"/>
              </a:ext>
            </a:extLst>
          </p:cNvPr>
          <p:cNvSpPr>
            <a:spLocks noGrp="1"/>
          </p:cNvSpPr>
          <p:nvPr>
            <p:ph type="title"/>
          </p:nvPr>
        </p:nvSpPr>
        <p:spPr/>
        <p:txBody>
          <a:bodyPr>
            <a:normAutofit/>
          </a:bodyPr>
          <a:lstStyle/>
          <a:p>
            <a:r>
              <a:rPr lang="en-US" dirty="0"/>
              <a:t>Software </a:t>
            </a:r>
            <a:r>
              <a:rPr lang="en-US" dirty="0" smtClean="0"/>
              <a:t>Projects</a:t>
            </a:r>
            <a:endParaRPr lang="en-US" dirty="0"/>
          </a:p>
        </p:txBody>
      </p:sp>
      <p:sp>
        <p:nvSpPr>
          <p:cNvPr id="3" name="Content Placeholder 2">
            <a:extLst>
              <a:ext uri="{FF2B5EF4-FFF2-40B4-BE49-F238E27FC236}">
                <a16:creationId xmlns:a16="http://schemas.microsoft.com/office/drawing/2014/main" id="{BD46949D-A6FC-6949-9B51-B5E514B48036}"/>
              </a:ext>
            </a:extLst>
          </p:cNvPr>
          <p:cNvSpPr>
            <a:spLocks noGrp="1"/>
          </p:cNvSpPr>
          <p:nvPr>
            <p:ph idx="1"/>
          </p:nvPr>
        </p:nvSpPr>
        <p:spPr/>
        <p:txBody>
          <a:bodyPr/>
          <a:lstStyle/>
          <a:p>
            <a:r>
              <a:rPr lang="en-US" dirty="0">
                <a:solidFill>
                  <a:srgbClr val="C00000"/>
                </a:solidFill>
              </a:rPr>
              <a:t>Custom software systems </a:t>
            </a:r>
            <a:r>
              <a:rPr lang="en-US" dirty="0"/>
              <a:t>are still important for large businesses, government and public bodies. </a:t>
            </a:r>
          </a:p>
          <a:p>
            <a:r>
              <a:rPr lang="en-US" dirty="0"/>
              <a:t>They are developed in dedicated software projects.</a:t>
            </a:r>
          </a:p>
          <a:p>
            <a:endParaRPr lang="en-US" dirty="0"/>
          </a:p>
        </p:txBody>
      </p:sp>
      <p:sp>
        <p:nvSpPr>
          <p:cNvPr id="4" name="Slide Number Placeholder 3">
            <a:extLst>
              <a:ext uri="{FF2B5EF4-FFF2-40B4-BE49-F238E27FC236}">
                <a16:creationId xmlns:a16="http://schemas.microsoft.com/office/drawing/2014/main" id="{B5167E6E-176C-A143-A8F4-60C9595BA9C9}"/>
              </a:ext>
            </a:extLst>
          </p:cNvPr>
          <p:cNvSpPr>
            <a:spLocks noGrp="1"/>
          </p:cNvSpPr>
          <p:nvPr>
            <p:ph type="sldNum" sz="quarter" idx="12"/>
          </p:nvPr>
        </p:nvSpPr>
        <p:spPr/>
        <p:txBody>
          <a:bodyPr/>
          <a:lstStyle/>
          <a:p>
            <a:pPr>
              <a:defRPr/>
            </a:pPr>
            <a:fld id="{E78C9E75-97FD-45D9-8ED3-955348887BB1}" type="slidenum">
              <a:rPr lang="zh-TW" altLang="en-US" smtClean="0"/>
              <a:pPr>
                <a:defRPr/>
              </a:pPr>
              <a:t>9</a:t>
            </a:fld>
            <a:endParaRPr lang="zh-TW" altLang="en-US"/>
          </a:p>
        </p:txBody>
      </p:sp>
    </p:spTree>
    <p:extLst>
      <p:ext uri="{BB962C8B-B14F-4D97-AF65-F5344CB8AC3E}">
        <p14:creationId xmlns:p14="http://schemas.microsoft.com/office/powerpoint/2010/main" val="901423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1193</TotalTime>
  <Words>4264</Words>
  <Application>Microsoft Office PowerPoint</Application>
  <PresentationFormat>Widescreen</PresentationFormat>
  <Paragraphs>827</Paragraphs>
  <Slides>83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83</vt:i4>
      </vt:variant>
    </vt:vector>
  </HeadingPairs>
  <TitlesOfParts>
    <vt:vector size="90" baseType="lpstr">
      <vt:lpstr>Arial</vt:lpstr>
      <vt:lpstr>Calibri</vt:lpstr>
      <vt:lpstr>Calibri Light</vt:lpstr>
      <vt:lpstr>Candara</vt:lpstr>
      <vt:lpstr>標楷體</vt:lpstr>
      <vt:lpstr>新細明體</vt:lpstr>
      <vt:lpstr>Office Theme</vt:lpstr>
      <vt:lpstr>Software Engineering</vt:lpstr>
      <vt:lpstr>Outline</vt:lpstr>
      <vt:lpstr>Software Engineering</vt:lpstr>
      <vt:lpstr>Software Engineering and  Project Management</vt:lpstr>
      <vt:lpstr>Software Engineering </vt:lpstr>
      <vt:lpstr>What is Software?</vt:lpstr>
      <vt:lpstr>Software Products</vt:lpstr>
      <vt:lpstr>Software Product Engineering </vt:lpstr>
      <vt:lpstr>Software Projects</vt:lpstr>
      <vt:lpstr>Project</vt:lpstr>
      <vt:lpstr>Project-based software engineering</vt:lpstr>
      <vt:lpstr>PowerPoint Presentation</vt:lpstr>
      <vt:lpstr>PowerPoint Presentation</vt:lpstr>
      <vt:lpstr>PowerPoint Presentation</vt:lpstr>
      <vt:lpstr>Software execution models</vt:lpstr>
      <vt:lpstr>Software execution models</vt:lpstr>
      <vt:lpstr>Product management concerns</vt:lpstr>
      <vt:lpstr>Technical interactions of product managers</vt:lpstr>
      <vt:lpstr>Software Development Life Cycle (SDLC) The waterfall model</vt:lpstr>
      <vt:lpstr>Plan-based and Agile development</vt:lpstr>
      <vt:lpstr>The Continuum of Life Cycles</vt:lpstr>
      <vt:lpstr>Predictive Life Cycle</vt:lpstr>
      <vt:lpstr>Iterative Life Cycle</vt:lpstr>
      <vt:lpstr>A Life Cycle of Varying-Sized Increments</vt:lpstr>
      <vt:lpstr>Iteration-Based and Flow-Based Agile Life Cycles</vt:lpstr>
      <vt:lpstr>DevOps</vt:lpstr>
      <vt:lpstr>Code management and DevOps</vt:lpstr>
      <vt:lpstr>Software Engineering and  Project Management</vt:lpstr>
      <vt:lpstr>PowerPoint Presentation</vt:lpstr>
      <vt:lpstr>Iteration-Based and Flow-Based Agile Life Cycles</vt:lpstr>
      <vt:lpstr>Software product quality attributes</vt:lpstr>
      <vt:lpstr>DevOps</vt:lpstr>
      <vt:lpstr>Code management and DevOps</vt:lpstr>
      <vt:lpstr>Software product line</vt:lpstr>
      <vt:lpstr>Platform</vt:lpstr>
      <vt:lpstr>Comparable software development</vt:lpstr>
      <vt:lpstr>The product vision</vt:lpstr>
      <vt:lpstr>Moore’s vision template</vt:lpstr>
      <vt:lpstr>Vision template example</vt:lpstr>
      <vt:lpstr>Information sources for  developing a product vision</vt:lpstr>
      <vt:lpstr>Information sources for  developing a product vision</vt:lpstr>
      <vt:lpstr>Information sources for  developing a product vision</vt:lpstr>
      <vt:lpstr>Information sources for  developing a product vision</vt:lpstr>
      <vt:lpstr>Information sources for  developing a product vision</vt:lpstr>
      <vt:lpstr>A vision statement for the iLearn system</vt:lpstr>
      <vt:lpstr>Customer Value</vt:lpstr>
      <vt:lpstr>Value</vt:lpstr>
      <vt:lpstr>Value</vt:lpstr>
      <vt:lpstr>Customer Perceived Value</vt:lpstr>
      <vt:lpstr>Business Model</vt:lpstr>
      <vt:lpstr>Software product management</vt:lpstr>
      <vt:lpstr>Product management concerns</vt:lpstr>
      <vt:lpstr>Product management concerns</vt:lpstr>
      <vt:lpstr>Technical interactions of product managers</vt:lpstr>
      <vt:lpstr>Technical interactions of product managers</vt:lpstr>
      <vt:lpstr>Technical interactions of product managers</vt:lpstr>
      <vt:lpstr>Technical interactions of product managers</vt:lpstr>
      <vt:lpstr>Technical interactions of product managers</vt:lpstr>
      <vt:lpstr>Technical interactions of product managers</vt:lpstr>
      <vt:lpstr>Technical interactions of product managers</vt:lpstr>
      <vt:lpstr>Technical interactions of product managers</vt:lpstr>
      <vt:lpstr>Product prototyping</vt:lpstr>
      <vt:lpstr>Product prototyping</vt:lpstr>
      <vt:lpstr>Product prototyping</vt:lpstr>
      <vt:lpstr>Two-stage prototyping</vt:lpstr>
      <vt:lpstr>Two-stage prototyping</vt:lpstr>
      <vt:lpstr>Software process models</vt:lpstr>
      <vt:lpstr>Software Development Life Cycle (SDLC) The waterfall model</vt:lpstr>
      <vt:lpstr>Incremental development</vt:lpstr>
      <vt:lpstr>Reuse-oriented software engineering</vt:lpstr>
      <vt:lpstr>Prototype development</vt:lpstr>
      <vt:lpstr>Incremental delivery</vt:lpstr>
      <vt:lpstr>The process improvement model</vt:lpstr>
      <vt:lpstr>Capability maturity levels</vt:lpstr>
      <vt:lpstr>Plan-based and Agile development</vt:lpstr>
      <vt:lpstr>Uncertainty and Complexity Model Inspired by the Stacey Complexity Model</vt:lpstr>
      <vt:lpstr>Characteristics of Four Categories of Life Cycles</vt:lpstr>
      <vt:lpstr>The Continuum of Life Cycles</vt:lpstr>
      <vt:lpstr>Summary</vt:lpstr>
      <vt:lpstr>Summary</vt:lpstr>
      <vt:lpstr>Summary</vt:lpstr>
      <vt:lpstr>Summary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178</cp:revision>
  <cp:lastPrinted>2021-10-18T07:27:50Z</cp:lastPrinted>
  <dcterms:created xsi:type="dcterms:W3CDTF">2021-10-12T10:09:12Z</dcterms:created>
  <dcterms:modified xsi:type="dcterms:W3CDTF">2022-11-24T09:29:42Z</dcterms:modified>
</cp:coreProperties>
</file>