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748" r:id="rId3"/>
    <p:sldId id="749" r:id="rId4"/>
    <p:sldId id="750" r:id="rId5"/>
    <p:sldId id="751" r:id="rId6"/>
    <p:sldId id="752" r:id="rId7"/>
    <p:sldId id="753" r:id="rId8"/>
    <p:sldId id="754" r:id="rId9"/>
    <p:sldId id="755" r:id="rId10"/>
    <p:sldId id="756" r:id="rId11"/>
    <p:sldId id="757" r:id="rId12"/>
    <p:sldId id="758" r:id="rId13"/>
    <p:sldId id="759" r:id="rId14"/>
    <p:sldId id="760" r:id="rId15"/>
    <p:sldId id="761" r:id="rId16"/>
    <p:sldId id="762" r:id="rId17"/>
    <p:sldId id="763" r:id="rId18"/>
    <p:sldId id="7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2E2"/>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884" autoAdjust="0"/>
  </p:normalViewPr>
  <p:slideViewPr>
    <p:cSldViewPr snapToGrid="0">
      <p:cViewPr varScale="1">
        <p:scale>
          <a:sx n="105" d="100"/>
          <a:sy n="105" d="100"/>
        </p:scale>
        <p:origin x="69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5/29/2024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213E56-3C1A-435A-851B-5B1F221C2038}" type="datetime1">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Why is Data Governance important for business? - BlueSoft">
            <a:extLst>
              <a:ext uri="{FF2B5EF4-FFF2-40B4-BE49-F238E27FC236}">
                <a16:creationId xmlns:a16="http://schemas.microsoft.com/office/drawing/2014/main" id="{4B111F11-0794-41C0-EFBD-56CD40DB046C}"/>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465468" y="391021"/>
            <a:ext cx="2600325" cy="146268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96837-4851-4AA6-8AED-554226C981D1}" type="datetime1">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D32E1-BB70-4827-BA33-FF5AFC435BE9}" type="datetime1">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40B9EAF6-54F2-4DF5-9C6B-3F6F95B86356}" type="datetime1">
              <a:rPr lang="en-US" smtClean="0"/>
              <a:t>5/29/2024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D3D64A56-6FF4-479A-8655-719A18A98C4B}" type="datetime1">
              <a:rPr lang="en-US" smtClean="0"/>
              <a:t>5/29/2024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solidFill>
            <a:srgbClr val="00B2E2"/>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1044-FC46-4CBC-9061-59528F4899F3}" type="datetime1">
              <a:rPr lang="en-US" smtClean="0"/>
              <a:t>5/29/2024</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bg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66A08C-77F3-471E-A5C4-1D2068144BAC}" type="datetime1">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7AD1-16F4-44C3-AE32-24C59A599E9D}" type="datetime1">
              <a:rPr lang="en-US" smtClean="0"/>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3DB4F-4316-4DF5-A229-BC1D787C82A0}" type="datetime1">
              <a:rPr lang="en-US" smtClean="0"/>
              <a:t>5/29/2024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6064B7-7A9F-432D-B7B9-6824267AA574}" type="datetime1">
              <a:rPr lang="en-US" smtClean="0"/>
              <a:t>5/29/2024</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solidFill>
            <a:srgbClr val="00B2E2"/>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5/29/2024</a:t>
            </a:fld>
            <a:endParaRPr lang="en-US"/>
          </a:p>
        </p:txBody>
      </p:sp>
      <p:sp>
        <p:nvSpPr>
          <p:cNvPr id="9" name="Chevron 8"/>
          <p:cNvSpPr/>
          <p:nvPr userDrawn="1"/>
        </p:nvSpPr>
        <p:spPr>
          <a:xfrm>
            <a:off x="244267" y="6520960"/>
            <a:ext cx="11232732" cy="282011"/>
          </a:xfrm>
          <a:prstGeom prst="chevr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bg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C93A2-B712-486A-8AB5-D41B95D547BE}" type="datetime1">
              <a:rPr lang="en-US" smtClean="0"/>
              <a:t>5/29/2024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2F318-F19F-4608-B7EF-F7FB8A482213}" type="datetime1">
              <a:rPr lang="en-US" smtClean="0"/>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CEF8C-69D6-4C3E-B892-F682F307A7B6}" type="datetime1">
              <a:rPr lang="en-US" smtClean="0"/>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7C73-4A31-4C17-AFB7-7B8470027787}" type="datetime1">
              <a:rPr lang="en-US" smtClean="0"/>
              <a:t>5/29/2024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Case Studies</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IS465: Data Management and Governance</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1E2F2-EE7B-4A54-9AE6-79DD51CE7E32}"/>
              </a:ext>
            </a:extLst>
          </p:cNvPr>
          <p:cNvSpPr>
            <a:spLocks noGrp="1"/>
          </p:cNvSpPr>
          <p:nvPr>
            <p:ph type="title"/>
          </p:nvPr>
        </p:nvSpPr>
        <p:spPr/>
        <p:txBody>
          <a:bodyPr/>
          <a:lstStyle/>
          <a:p>
            <a:r>
              <a:rPr lang="en-US" dirty="0"/>
              <a:t>Data Governance Findings</a:t>
            </a:r>
          </a:p>
        </p:txBody>
      </p:sp>
      <p:sp>
        <p:nvSpPr>
          <p:cNvPr id="3" name="Content Placeholder 2">
            <a:extLst>
              <a:ext uri="{FF2B5EF4-FFF2-40B4-BE49-F238E27FC236}">
                <a16:creationId xmlns:a16="http://schemas.microsoft.com/office/drawing/2014/main" id="{E8409E1F-6CB0-49A2-9E9F-E3B4F3002C95}"/>
              </a:ext>
            </a:extLst>
          </p:cNvPr>
          <p:cNvSpPr>
            <a:spLocks noGrp="1"/>
          </p:cNvSpPr>
          <p:nvPr>
            <p:ph idx="1"/>
          </p:nvPr>
        </p:nvSpPr>
        <p:spPr/>
        <p:txBody>
          <a:bodyPr/>
          <a:lstStyle/>
          <a:p>
            <a:r>
              <a:rPr lang="en-US" dirty="0"/>
              <a:t>Categorize key takeaways into five data governance themes.</a:t>
            </a:r>
          </a:p>
        </p:txBody>
      </p:sp>
      <p:sp>
        <p:nvSpPr>
          <p:cNvPr id="4" name="Slide Number Placeholder 3">
            <a:extLst>
              <a:ext uri="{FF2B5EF4-FFF2-40B4-BE49-F238E27FC236}">
                <a16:creationId xmlns:a16="http://schemas.microsoft.com/office/drawing/2014/main" id="{5A66D8ED-7A32-408A-84F5-FCC391DC0898}"/>
              </a:ext>
            </a:extLst>
          </p:cNvPr>
          <p:cNvSpPr>
            <a:spLocks noGrp="1"/>
          </p:cNvSpPr>
          <p:nvPr>
            <p:ph type="sldNum" sz="quarter" idx="12"/>
          </p:nvPr>
        </p:nvSpPr>
        <p:spPr/>
        <p:txBody>
          <a:bodyPr/>
          <a:lstStyle/>
          <a:p>
            <a:fld id="{B8DACC02-A2BD-4578-8E03-6D891060A695}" type="slidenum">
              <a:rPr lang="en-US" smtClean="0"/>
              <a:pPr/>
              <a:t>10</a:t>
            </a:fld>
            <a:endParaRPr lang="en-US" dirty="0"/>
          </a:p>
        </p:txBody>
      </p:sp>
      <p:pic>
        <p:nvPicPr>
          <p:cNvPr id="5" name="Picture 4">
            <a:extLst>
              <a:ext uri="{FF2B5EF4-FFF2-40B4-BE49-F238E27FC236}">
                <a16:creationId xmlns:a16="http://schemas.microsoft.com/office/drawing/2014/main" id="{360EBE51-3CB7-4958-9F41-54C4DEB6737E}"/>
              </a:ext>
            </a:extLst>
          </p:cNvPr>
          <p:cNvPicPr>
            <a:picLocks noChangeAspect="1"/>
          </p:cNvPicPr>
          <p:nvPr/>
        </p:nvPicPr>
        <p:blipFill>
          <a:blip r:embed="rId2"/>
          <a:stretch>
            <a:fillRect/>
          </a:stretch>
        </p:blipFill>
        <p:spPr>
          <a:xfrm>
            <a:off x="0" y="2213864"/>
            <a:ext cx="12192000" cy="3820160"/>
          </a:xfrm>
          <a:prstGeom prst="rect">
            <a:avLst/>
          </a:prstGeom>
        </p:spPr>
      </p:pic>
    </p:spTree>
    <p:extLst>
      <p:ext uri="{BB962C8B-B14F-4D97-AF65-F5344CB8AC3E}">
        <p14:creationId xmlns:p14="http://schemas.microsoft.com/office/powerpoint/2010/main" val="3906367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B5587-4686-483A-8278-27576A3BFA9B}"/>
              </a:ext>
            </a:extLst>
          </p:cNvPr>
          <p:cNvSpPr>
            <a:spLocks noGrp="1"/>
          </p:cNvSpPr>
          <p:nvPr>
            <p:ph type="title"/>
          </p:nvPr>
        </p:nvSpPr>
        <p:spPr/>
        <p:txBody>
          <a:bodyPr>
            <a:normAutofit fontScale="90000"/>
          </a:bodyPr>
          <a:lstStyle/>
          <a:p>
            <a:r>
              <a:rPr lang="en-US" dirty="0"/>
              <a:t>Priorities to Address Data Governance Challenges</a:t>
            </a:r>
          </a:p>
        </p:txBody>
      </p:sp>
      <p:sp>
        <p:nvSpPr>
          <p:cNvPr id="3" name="Content Placeholder 2">
            <a:extLst>
              <a:ext uri="{FF2B5EF4-FFF2-40B4-BE49-F238E27FC236}">
                <a16:creationId xmlns:a16="http://schemas.microsoft.com/office/drawing/2014/main" id="{EC85901E-3D45-442A-9814-D6164EA15236}"/>
              </a:ext>
            </a:extLst>
          </p:cNvPr>
          <p:cNvSpPr>
            <a:spLocks noGrp="1"/>
          </p:cNvSpPr>
          <p:nvPr>
            <p:ph idx="1"/>
          </p:nvPr>
        </p:nvSpPr>
        <p:spPr/>
        <p:txBody>
          <a:bodyPr/>
          <a:lstStyle/>
          <a:p>
            <a:r>
              <a:rPr lang="en-US" dirty="0"/>
              <a:t>A selection of recommendations.</a:t>
            </a:r>
          </a:p>
        </p:txBody>
      </p:sp>
      <p:sp>
        <p:nvSpPr>
          <p:cNvPr id="4" name="Slide Number Placeholder 3">
            <a:extLst>
              <a:ext uri="{FF2B5EF4-FFF2-40B4-BE49-F238E27FC236}">
                <a16:creationId xmlns:a16="http://schemas.microsoft.com/office/drawing/2014/main" id="{C6DC53E0-DF27-401E-B859-FE1057BF6AF9}"/>
              </a:ext>
            </a:extLst>
          </p:cNvPr>
          <p:cNvSpPr>
            <a:spLocks noGrp="1"/>
          </p:cNvSpPr>
          <p:nvPr>
            <p:ph type="sldNum" sz="quarter" idx="12"/>
          </p:nvPr>
        </p:nvSpPr>
        <p:spPr/>
        <p:txBody>
          <a:bodyPr/>
          <a:lstStyle/>
          <a:p>
            <a:fld id="{B8DACC02-A2BD-4578-8E03-6D891060A695}" type="slidenum">
              <a:rPr lang="en-US" smtClean="0"/>
              <a:pPr/>
              <a:t>11</a:t>
            </a:fld>
            <a:endParaRPr lang="en-US" dirty="0"/>
          </a:p>
        </p:txBody>
      </p:sp>
      <p:pic>
        <p:nvPicPr>
          <p:cNvPr id="5" name="Picture 4">
            <a:extLst>
              <a:ext uri="{FF2B5EF4-FFF2-40B4-BE49-F238E27FC236}">
                <a16:creationId xmlns:a16="http://schemas.microsoft.com/office/drawing/2014/main" id="{4BBE2A55-8FBD-4FA4-9990-E50CB13B4B49}"/>
              </a:ext>
            </a:extLst>
          </p:cNvPr>
          <p:cNvPicPr>
            <a:picLocks noChangeAspect="1"/>
          </p:cNvPicPr>
          <p:nvPr/>
        </p:nvPicPr>
        <p:blipFill>
          <a:blip r:embed="rId2"/>
          <a:stretch>
            <a:fillRect/>
          </a:stretch>
        </p:blipFill>
        <p:spPr>
          <a:xfrm>
            <a:off x="546872" y="2039322"/>
            <a:ext cx="10930128" cy="4113649"/>
          </a:xfrm>
          <a:prstGeom prst="rect">
            <a:avLst/>
          </a:prstGeom>
        </p:spPr>
      </p:pic>
    </p:spTree>
    <p:extLst>
      <p:ext uri="{BB962C8B-B14F-4D97-AF65-F5344CB8AC3E}">
        <p14:creationId xmlns:p14="http://schemas.microsoft.com/office/powerpoint/2010/main" val="1882353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7AF13-91A3-40C2-8853-ED863C79FB4D}"/>
              </a:ext>
            </a:extLst>
          </p:cNvPr>
          <p:cNvSpPr>
            <a:spLocks noGrp="1"/>
          </p:cNvSpPr>
          <p:nvPr>
            <p:ph type="title"/>
          </p:nvPr>
        </p:nvSpPr>
        <p:spPr/>
        <p:txBody>
          <a:bodyPr/>
          <a:lstStyle/>
          <a:p>
            <a:r>
              <a:rPr lang="en-US" dirty="0"/>
              <a:t>End User Training</a:t>
            </a:r>
          </a:p>
        </p:txBody>
      </p:sp>
      <p:sp>
        <p:nvSpPr>
          <p:cNvPr id="3" name="Content Placeholder 2">
            <a:extLst>
              <a:ext uri="{FF2B5EF4-FFF2-40B4-BE49-F238E27FC236}">
                <a16:creationId xmlns:a16="http://schemas.microsoft.com/office/drawing/2014/main" id="{BC9CECCD-7171-4CDA-B925-529CD3CEB153}"/>
              </a:ext>
            </a:extLst>
          </p:cNvPr>
          <p:cNvSpPr>
            <a:spLocks noGrp="1"/>
          </p:cNvSpPr>
          <p:nvPr>
            <p:ph idx="1"/>
          </p:nvPr>
        </p:nvSpPr>
        <p:spPr/>
        <p:txBody>
          <a:bodyPr/>
          <a:lstStyle/>
          <a:p>
            <a:r>
              <a:rPr lang="en-US" dirty="0"/>
              <a:t>Constructed a comprehensive training plan to upskill the organization in five key areas.</a:t>
            </a:r>
          </a:p>
        </p:txBody>
      </p:sp>
      <p:sp>
        <p:nvSpPr>
          <p:cNvPr id="4" name="Slide Number Placeholder 3">
            <a:extLst>
              <a:ext uri="{FF2B5EF4-FFF2-40B4-BE49-F238E27FC236}">
                <a16:creationId xmlns:a16="http://schemas.microsoft.com/office/drawing/2014/main" id="{6C06B739-2134-4BBE-9B96-66E8B1023E0E}"/>
              </a:ext>
            </a:extLst>
          </p:cNvPr>
          <p:cNvSpPr>
            <a:spLocks noGrp="1"/>
          </p:cNvSpPr>
          <p:nvPr>
            <p:ph type="sldNum" sz="quarter" idx="12"/>
          </p:nvPr>
        </p:nvSpPr>
        <p:spPr/>
        <p:txBody>
          <a:bodyPr/>
          <a:lstStyle/>
          <a:p>
            <a:fld id="{B8DACC02-A2BD-4578-8E03-6D891060A695}" type="slidenum">
              <a:rPr lang="en-US" smtClean="0"/>
              <a:pPr/>
              <a:t>12</a:t>
            </a:fld>
            <a:endParaRPr lang="en-US" dirty="0"/>
          </a:p>
        </p:txBody>
      </p:sp>
      <p:pic>
        <p:nvPicPr>
          <p:cNvPr id="5" name="Picture 4">
            <a:extLst>
              <a:ext uri="{FF2B5EF4-FFF2-40B4-BE49-F238E27FC236}">
                <a16:creationId xmlns:a16="http://schemas.microsoft.com/office/drawing/2014/main" id="{6B64F90F-36D2-4481-BE0F-683CE5ED4693}"/>
              </a:ext>
            </a:extLst>
          </p:cNvPr>
          <p:cNvPicPr>
            <a:picLocks noChangeAspect="1"/>
          </p:cNvPicPr>
          <p:nvPr/>
        </p:nvPicPr>
        <p:blipFill>
          <a:blip r:embed="rId2"/>
          <a:stretch>
            <a:fillRect/>
          </a:stretch>
        </p:blipFill>
        <p:spPr>
          <a:xfrm>
            <a:off x="0" y="2835814"/>
            <a:ext cx="12192000" cy="3143187"/>
          </a:xfrm>
          <a:prstGeom prst="rect">
            <a:avLst/>
          </a:prstGeom>
        </p:spPr>
      </p:pic>
    </p:spTree>
    <p:extLst>
      <p:ext uri="{BB962C8B-B14F-4D97-AF65-F5344CB8AC3E}">
        <p14:creationId xmlns:p14="http://schemas.microsoft.com/office/powerpoint/2010/main" val="1237409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3AF0C-75C9-406F-9F6C-4E0D072293E2}"/>
              </a:ext>
            </a:extLst>
          </p:cNvPr>
          <p:cNvSpPr>
            <a:spLocks noGrp="1"/>
          </p:cNvSpPr>
          <p:nvPr>
            <p:ph type="title"/>
          </p:nvPr>
        </p:nvSpPr>
        <p:spPr/>
        <p:txBody>
          <a:bodyPr/>
          <a:lstStyle/>
          <a:p>
            <a:r>
              <a:rPr lang="en-US" dirty="0"/>
              <a:t>Data Stewardship Hierarchy</a:t>
            </a:r>
          </a:p>
        </p:txBody>
      </p:sp>
      <p:sp>
        <p:nvSpPr>
          <p:cNvPr id="3" name="Content Placeholder 2">
            <a:extLst>
              <a:ext uri="{FF2B5EF4-FFF2-40B4-BE49-F238E27FC236}">
                <a16:creationId xmlns:a16="http://schemas.microsoft.com/office/drawing/2014/main" id="{71DAB3F6-63DA-490F-AC68-338004327C15}"/>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F3E3155-0EF0-4BC3-B860-F346C03FD55B}"/>
              </a:ext>
            </a:extLst>
          </p:cNvPr>
          <p:cNvSpPr>
            <a:spLocks noGrp="1"/>
          </p:cNvSpPr>
          <p:nvPr>
            <p:ph type="sldNum" sz="quarter" idx="12"/>
          </p:nvPr>
        </p:nvSpPr>
        <p:spPr/>
        <p:txBody>
          <a:bodyPr/>
          <a:lstStyle/>
          <a:p>
            <a:fld id="{B8DACC02-A2BD-4578-8E03-6D891060A695}" type="slidenum">
              <a:rPr lang="en-US" smtClean="0"/>
              <a:pPr/>
              <a:t>13</a:t>
            </a:fld>
            <a:endParaRPr lang="en-US" dirty="0"/>
          </a:p>
        </p:txBody>
      </p:sp>
      <p:pic>
        <p:nvPicPr>
          <p:cNvPr id="5" name="Picture 4">
            <a:extLst>
              <a:ext uri="{FF2B5EF4-FFF2-40B4-BE49-F238E27FC236}">
                <a16:creationId xmlns:a16="http://schemas.microsoft.com/office/drawing/2014/main" id="{6BA05768-E2BD-448E-AEE7-84EB4372C980}"/>
              </a:ext>
            </a:extLst>
          </p:cNvPr>
          <p:cNvPicPr>
            <a:picLocks noChangeAspect="1"/>
          </p:cNvPicPr>
          <p:nvPr/>
        </p:nvPicPr>
        <p:blipFill>
          <a:blip r:embed="rId2"/>
          <a:stretch>
            <a:fillRect/>
          </a:stretch>
        </p:blipFill>
        <p:spPr>
          <a:xfrm>
            <a:off x="513398" y="1275395"/>
            <a:ext cx="10963602" cy="5217480"/>
          </a:xfrm>
          <a:prstGeom prst="rect">
            <a:avLst/>
          </a:prstGeom>
        </p:spPr>
      </p:pic>
    </p:spTree>
    <p:extLst>
      <p:ext uri="{BB962C8B-B14F-4D97-AF65-F5344CB8AC3E}">
        <p14:creationId xmlns:p14="http://schemas.microsoft.com/office/powerpoint/2010/main" val="2612619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7D8D3-EC2B-48FD-8992-F0DB899190E7}"/>
              </a:ext>
            </a:extLst>
          </p:cNvPr>
          <p:cNvSpPr>
            <a:spLocks noGrp="1"/>
          </p:cNvSpPr>
          <p:nvPr>
            <p:ph type="title"/>
          </p:nvPr>
        </p:nvSpPr>
        <p:spPr/>
        <p:txBody>
          <a:bodyPr/>
          <a:lstStyle/>
          <a:p>
            <a:r>
              <a:rPr lang="en-US" dirty="0"/>
              <a:t>Access, Usage, and Sharing</a:t>
            </a:r>
          </a:p>
        </p:txBody>
      </p:sp>
      <p:sp>
        <p:nvSpPr>
          <p:cNvPr id="3" name="Content Placeholder 2">
            <a:extLst>
              <a:ext uri="{FF2B5EF4-FFF2-40B4-BE49-F238E27FC236}">
                <a16:creationId xmlns:a16="http://schemas.microsoft.com/office/drawing/2014/main" id="{6684A875-8CB9-4CDE-8F63-FEA8CD8F3F1A}"/>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6153F68-833F-4035-A998-097887DB2272}"/>
              </a:ext>
            </a:extLst>
          </p:cNvPr>
          <p:cNvSpPr>
            <a:spLocks noGrp="1"/>
          </p:cNvSpPr>
          <p:nvPr>
            <p:ph type="sldNum" sz="quarter" idx="12"/>
          </p:nvPr>
        </p:nvSpPr>
        <p:spPr/>
        <p:txBody>
          <a:bodyPr/>
          <a:lstStyle/>
          <a:p>
            <a:fld id="{B8DACC02-A2BD-4578-8E03-6D891060A695}" type="slidenum">
              <a:rPr lang="en-US" smtClean="0"/>
              <a:pPr/>
              <a:t>14</a:t>
            </a:fld>
            <a:endParaRPr lang="en-US" dirty="0"/>
          </a:p>
        </p:txBody>
      </p:sp>
      <p:pic>
        <p:nvPicPr>
          <p:cNvPr id="5" name="Picture 4">
            <a:extLst>
              <a:ext uri="{FF2B5EF4-FFF2-40B4-BE49-F238E27FC236}">
                <a16:creationId xmlns:a16="http://schemas.microsoft.com/office/drawing/2014/main" id="{08E71787-E160-4B5B-806A-CD8D5EC400C3}"/>
              </a:ext>
            </a:extLst>
          </p:cNvPr>
          <p:cNvPicPr>
            <a:picLocks noChangeAspect="1"/>
          </p:cNvPicPr>
          <p:nvPr/>
        </p:nvPicPr>
        <p:blipFill>
          <a:blip r:embed="rId2"/>
          <a:stretch>
            <a:fillRect/>
          </a:stretch>
        </p:blipFill>
        <p:spPr>
          <a:xfrm>
            <a:off x="484632" y="1224981"/>
            <a:ext cx="10463784" cy="5109887"/>
          </a:xfrm>
          <a:prstGeom prst="rect">
            <a:avLst/>
          </a:prstGeom>
        </p:spPr>
      </p:pic>
      <p:pic>
        <p:nvPicPr>
          <p:cNvPr id="6" name="Picture 5">
            <a:extLst>
              <a:ext uri="{FF2B5EF4-FFF2-40B4-BE49-F238E27FC236}">
                <a16:creationId xmlns:a16="http://schemas.microsoft.com/office/drawing/2014/main" id="{C75B3A08-B1C1-404F-BE18-D33958D542AF}"/>
              </a:ext>
            </a:extLst>
          </p:cNvPr>
          <p:cNvPicPr>
            <a:picLocks noChangeAspect="1"/>
          </p:cNvPicPr>
          <p:nvPr/>
        </p:nvPicPr>
        <p:blipFill>
          <a:blip r:embed="rId3"/>
          <a:stretch>
            <a:fillRect/>
          </a:stretch>
        </p:blipFill>
        <p:spPr>
          <a:xfrm>
            <a:off x="347526" y="5933865"/>
            <a:ext cx="2372056" cy="438211"/>
          </a:xfrm>
          <a:prstGeom prst="rect">
            <a:avLst/>
          </a:prstGeom>
        </p:spPr>
      </p:pic>
    </p:spTree>
    <p:extLst>
      <p:ext uri="{BB962C8B-B14F-4D97-AF65-F5344CB8AC3E}">
        <p14:creationId xmlns:p14="http://schemas.microsoft.com/office/powerpoint/2010/main" val="1843095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E401B-0A9D-4371-80E7-67FF7979610D}"/>
              </a:ext>
            </a:extLst>
          </p:cNvPr>
          <p:cNvSpPr>
            <a:spLocks noGrp="1"/>
          </p:cNvSpPr>
          <p:nvPr>
            <p:ph type="title"/>
          </p:nvPr>
        </p:nvSpPr>
        <p:spPr/>
        <p:txBody>
          <a:bodyPr/>
          <a:lstStyle/>
          <a:p>
            <a:r>
              <a:rPr lang="en-US" dirty="0"/>
              <a:t>Tools and Frameworks</a:t>
            </a:r>
          </a:p>
        </p:txBody>
      </p:sp>
      <p:sp>
        <p:nvSpPr>
          <p:cNvPr id="3" name="Content Placeholder 2">
            <a:extLst>
              <a:ext uri="{FF2B5EF4-FFF2-40B4-BE49-F238E27FC236}">
                <a16:creationId xmlns:a16="http://schemas.microsoft.com/office/drawing/2014/main" id="{1FECBD96-D668-4EEA-B788-E578DF7CE429}"/>
              </a:ext>
            </a:extLst>
          </p:cNvPr>
          <p:cNvSpPr>
            <a:spLocks noGrp="1"/>
          </p:cNvSpPr>
          <p:nvPr>
            <p:ph idx="1"/>
          </p:nvPr>
        </p:nvSpPr>
        <p:spPr/>
        <p:txBody>
          <a:bodyPr>
            <a:normAutofit/>
          </a:bodyPr>
          <a:lstStyle/>
          <a:p>
            <a:r>
              <a:rPr lang="en-US" sz="2400" dirty="0"/>
              <a:t>A multi-national financial organization was facing difficulties in unifying governance, discovery, and search across multiple metadata storage platforms within their global enterprise.</a:t>
            </a:r>
          </a:p>
          <a:p>
            <a:r>
              <a:rPr lang="en-US" sz="2400" dirty="0"/>
              <a:t>In order to rectify their existing data quality and governance issues with a standardized metadata platform, this organization identified a data catalog as a foundational solution to start addressing these challenges and consulted with us to lead the implementation.</a:t>
            </a:r>
          </a:p>
        </p:txBody>
      </p:sp>
      <p:sp>
        <p:nvSpPr>
          <p:cNvPr id="4" name="Slide Number Placeholder 3">
            <a:extLst>
              <a:ext uri="{FF2B5EF4-FFF2-40B4-BE49-F238E27FC236}">
                <a16:creationId xmlns:a16="http://schemas.microsoft.com/office/drawing/2014/main" id="{7713F9F8-C363-45E0-B492-514EB7682BA7}"/>
              </a:ext>
            </a:extLst>
          </p:cNvPr>
          <p:cNvSpPr>
            <a:spLocks noGrp="1"/>
          </p:cNvSpPr>
          <p:nvPr>
            <p:ph type="sldNum" sz="quarter" idx="12"/>
          </p:nvPr>
        </p:nvSpPr>
        <p:spPr/>
        <p:txBody>
          <a:bodyPr/>
          <a:lstStyle/>
          <a:p>
            <a:fld id="{B8DACC02-A2BD-4578-8E03-6D891060A695}" type="slidenum">
              <a:rPr lang="en-US" smtClean="0"/>
              <a:pPr/>
              <a:t>15</a:t>
            </a:fld>
            <a:endParaRPr lang="en-US" dirty="0"/>
          </a:p>
        </p:txBody>
      </p:sp>
      <p:pic>
        <p:nvPicPr>
          <p:cNvPr id="5" name="Picture 4">
            <a:extLst>
              <a:ext uri="{FF2B5EF4-FFF2-40B4-BE49-F238E27FC236}">
                <a16:creationId xmlns:a16="http://schemas.microsoft.com/office/drawing/2014/main" id="{E490DF24-41C0-4827-9E50-B3AE5AC4F4E7}"/>
              </a:ext>
            </a:extLst>
          </p:cNvPr>
          <p:cNvPicPr>
            <a:picLocks noChangeAspect="1"/>
          </p:cNvPicPr>
          <p:nvPr/>
        </p:nvPicPr>
        <p:blipFill>
          <a:blip r:embed="rId2"/>
          <a:stretch>
            <a:fillRect/>
          </a:stretch>
        </p:blipFill>
        <p:spPr>
          <a:xfrm>
            <a:off x="0" y="4107757"/>
            <a:ext cx="12192000" cy="2215166"/>
          </a:xfrm>
          <a:prstGeom prst="rect">
            <a:avLst/>
          </a:prstGeom>
        </p:spPr>
      </p:pic>
    </p:spTree>
    <p:extLst>
      <p:ext uri="{BB962C8B-B14F-4D97-AF65-F5344CB8AC3E}">
        <p14:creationId xmlns:p14="http://schemas.microsoft.com/office/powerpoint/2010/main" val="3682790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37B2-1679-4DC0-B57A-DCFB8C54D873}"/>
              </a:ext>
            </a:extLst>
          </p:cNvPr>
          <p:cNvSpPr>
            <a:spLocks noGrp="1"/>
          </p:cNvSpPr>
          <p:nvPr>
            <p:ph type="title"/>
          </p:nvPr>
        </p:nvSpPr>
        <p:spPr/>
        <p:txBody>
          <a:bodyPr/>
          <a:lstStyle/>
          <a:p>
            <a:r>
              <a:rPr lang="en-US" dirty="0"/>
              <a:t>Why is a Data Catalog Foundational?</a:t>
            </a:r>
          </a:p>
        </p:txBody>
      </p:sp>
      <p:sp>
        <p:nvSpPr>
          <p:cNvPr id="3" name="Content Placeholder 2">
            <a:extLst>
              <a:ext uri="{FF2B5EF4-FFF2-40B4-BE49-F238E27FC236}">
                <a16:creationId xmlns:a16="http://schemas.microsoft.com/office/drawing/2014/main" id="{1158FA02-E50A-4AD8-B75F-455802A55EB5}"/>
              </a:ext>
            </a:extLst>
          </p:cNvPr>
          <p:cNvSpPr>
            <a:spLocks noGrp="1"/>
          </p:cNvSpPr>
          <p:nvPr>
            <p:ph idx="1"/>
          </p:nvPr>
        </p:nvSpPr>
        <p:spPr/>
        <p:txBody>
          <a:bodyPr>
            <a:normAutofit/>
          </a:bodyPr>
          <a:lstStyle/>
          <a:p>
            <a:r>
              <a:rPr lang="en-US" dirty="0"/>
              <a:t>A data catalog serves as a data governance tool that allows us to collect, aggregate, and present logical and physical metadata to end users.</a:t>
            </a:r>
          </a:p>
          <a:p>
            <a:endParaRPr lang="en-US" dirty="0"/>
          </a:p>
          <a:p>
            <a:r>
              <a:rPr lang="en-US" dirty="0"/>
              <a:t>A modern data catalog….</a:t>
            </a:r>
          </a:p>
          <a:p>
            <a:pPr lvl="1"/>
            <a:r>
              <a:rPr lang="en-US" dirty="0"/>
              <a:t>Contextualizes and enriches information with meaning of data based on business or data domains.</a:t>
            </a:r>
          </a:p>
          <a:p>
            <a:pPr lvl="1"/>
            <a:r>
              <a:rPr lang="en-US" dirty="0"/>
              <a:t>Establishes relationships across disparate data sources and across business and technical concepts.</a:t>
            </a:r>
          </a:p>
          <a:p>
            <a:pPr lvl="1"/>
            <a:r>
              <a:rPr lang="en-US" dirty="0"/>
              <a:t>Unifies unstructured and structured data to connect data of all formats.</a:t>
            </a:r>
          </a:p>
          <a:p>
            <a:pPr lvl="1"/>
            <a:r>
              <a:rPr lang="en-US" dirty="0"/>
              <a:t>Makes data and information easily searchable and discoverable.</a:t>
            </a:r>
          </a:p>
        </p:txBody>
      </p:sp>
      <p:sp>
        <p:nvSpPr>
          <p:cNvPr id="4" name="Slide Number Placeholder 3">
            <a:extLst>
              <a:ext uri="{FF2B5EF4-FFF2-40B4-BE49-F238E27FC236}">
                <a16:creationId xmlns:a16="http://schemas.microsoft.com/office/drawing/2014/main" id="{CA8FA0AE-9A19-441E-BCA9-9D422ECEC15B}"/>
              </a:ext>
            </a:extLst>
          </p:cNvPr>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2039861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A8BC4-6EDB-488F-AC8B-CAEDD4E8BFAF}"/>
              </a:ext>
            </a:extLst>
          </p:cNvPr>
          <p:cNvSpPr>
            <a:spLocks noGrp="1"/>
          </p:cNvSpPr>
          <p:nvPr>
            <p:ph type="title"/>
          </p:nvPr>
        </p:nvSpPr>
        <p:spPr/>
        <p:txBody>
          <a:bodyPr/>
          <a:lstStyle/>
          <a:p>
            <a:r>
              <a:rPr lang="en-US" dirty="0"/>
              <a:t>Data Catalog Business Value</a:t>
            </a:r>
          </a:p>
        </p:txBody>
      </p:sp>
      <p:sp>
        <p:nvSpPr>
          <p:cNvPr id="3" name="Content Placeholder 2">
            <a:extLst>
              <a:ext uri="{FF2B5EF4-FFF2-40B4-BE49-F238E27FC236}">
                <a16:creationId xmlns:a16="http://schemas.microsoft.com/office/drawing/2014/main" id="{8B45F6EC-F873-46B8-BABE-BEEB30E21E15}"/>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A192759C-9902-48FC-97A3-7CEBC7331214}"/>
              </a:ext>
            </a:extLst>
          </p:cNvPr>
          <p:cNvSpPr>
            <a:spLocks noGrp="1"/>
          </p:cNvSpPr>
          <p:nvPr>
            <p:ph type="sldNum" sz="quarter" idx="12"/>
          </p:nvPr>
        </p:nvSpPr>
        <p:spPr/>
        <p:txBody>
          <a:bodyPr/>
          <a:lstStyle/>
          <a:p>
            <a:fld id="{B8DACC02-A2BD-4578-8E03-6D891060A695}" type="slidenum">
              <a:rPr lang="en-US" smtClean="0"/>
              <a:pPr/>
              <a:t>17</a:t>
            </a:fld>
            <a:endParaRPr lang="en-US" dirty="0"/>
          </a:p>
        </p:txBody>
      </p:sp>
      <p:pic>
        <p:nvPicPr>
          <p:cNvPr id="5" name="Picture 4">
            <a:extLst>
              <a:ext uri="{FF2B5EF4-FFF2-40B4-BE49-F238E27FC236}">
                <a16:creationId xmlns:a16="http://schemas.microsoft.com/office/drawing/2014/main" id="{3048ED2D-4415-49B0-9457-32F5788CFC23}"/>
              </a:ext>
            </a:extLst>
          </p:cNvPr>
          <p:cNvPicPr>
            <a:picLocks noChangeAspect="1"/>
          </p:cNvPicPr>
          <p:nvPr/>
        </p:nvPicPr>
        <p:blipFill>
          <a:blip r:embed="rId2"/>
          <a:stretch>
            <a:fillRect/>
          </a:stretch>
        </p:blipFill>
        <p:spPr>
          <a:xfrm>
            <a:off x="509016" y="1207300"/>
            <a:ext cx="10856976" cy="5227709"/>
          </a:xfrm>
          <a:prstGeom prst="rect">
            <a:avLst/>
          </a:prstGeom>
        </p:spPr>
      </p:pic>
    </p:spTree>
    <p:extLst>
      <p:ext uri="{BB962C8B-B14F-4D97-AF65-F5344CB8AC3E}">
        <p14:creationId xmlns:p14="http://schemas.microsoft.com/office/powerpoint/2010/main" val="3357086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AE093-E324-4020-89F1-60BD29B5A54E}"/>
              </a:ext>
            </a:extLst>
          </p:cNvPr>
          <p:cNvSpPr>
            <a:spLocks noGrp="1"/>
          </p:cNvSpPr>
          <p:nvPr>
            <p:ph type="title"/>
          </p:nvPr>
        </p:nvSpPr>
        <p:spPr/>
        <p:txBody>
          <a:bodyPr>
            <a:normAutofit fontScale="90000"/>
          </a:bodyPr>
          <a:lstStyle/>
          <a:p>
            <a:r>
              <a:rPr lang="en-US" dirty="0"/>
              <a:t>How a Data Catalog Fits into Data Governance Tools</a:t>
            </a:r>
          </a:p>
        </p:txBody>
      </p:sp>
      <p:sp>
        <p:nvSpPr>
          <p:cNvPr id="3" name="Content Placeholder 2">
            <a:extLst>
              <a:ext uri="{FF2B5EF4-FFF2-40B4-BE49-F238E27FC236}">
                <a16:creationId xmlns:a16="http://schemas.microsoft.com/office/drawing/2014/main" id="{D63BF3F8-4FAF-4EAA-AE76-1EB11553F23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BBA6398-1B8A-4C25-B4C5-1F0FEA43EB23}"/>
              </a:ext>
            </a:extLst>
          </p:cNvPr>
          <p:cNvSpPr>
            <a:spLocks noGrp="1"/>
          </p:cNvSpPr>
          <p:nvPr>
            <p:ph type="sldNum" sz="quarter" idx="12"/>
          </p:nvPr>
        </p:nvSpPr>
        <p:spPr/>
        <p:txBody>
          <a:bodyPr/>
          <a:lstStyle/>
          <a:p>
            <a:fld id="{B8DACC02-A2BD-4578-8E03-6D891060A695}" type="slidenum">
              <a:rPr lang="en-US" smtClean="0"/>
              <a:pPr/>
              <a:t>18</a:t>
            </a:fld>
            <a:endParaRPr lang="en-US" dirty="0"/>
          </a:p>
        </p:txBody>
      </p:sp>
      <p:pic>
        <p:nvPicPr>
          <p:cNvPr id="5" name="Picture 4">
            <a:extLst>
              <a:ext uri="{FF2B5EF4-FFF2-40B4-BE49-F238E27FC236}">
                <a16:creationId xmlns:a16="http://schemas.microsoft.com/office/drawing/2014/main" id="{7A47B416-DE68-4A7E-9B91-6E6787CDB818}"/>
              </a:ext>
            </a:extLst>
          </p:cNvPr>
          <p:cNvPicPr>
            <a:picLocks noChangeAspect="1"/>
          </p:cNvPicPr>
          <p:nvPr/>
        </p:nvPicPr>
        <p:blipFill>
          <a:blip r:embed="rId2"/>
          <a:stretch>
            <a:fillRect/>
          </a:stretch>
        </p:blipFill>
        <p:spPr>
          <a:xfrm>
            <a:off x="475488" y="1419506"/>
            <a:ext cx="10735056" cy="4720838"/>
          </a:xfrm>
          <a:prstGeom prst="rect">
            <a:avLst/>
          </a:prstGeom>
        </p:spPr>
      </p:pic>
    </p:spTree>
    <p:extLst>
      <p:ext uri="{BB962C8B-B14F-4D97-AF65-F5344CB8AC3E}">
        <p14:creationId xmlns:p14="http://schemas.microsoft.com/office/powerpoint/2010/main" val="1268426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77A3D-5A8B-4258-B9D6-3E612F20E77E}"/>
              </a:ext>
            </a:extLst>
          </p:cNvPr>
          <p:cNvSpPr>
            <a:spLocks noGrp="1"/>
          </p:cNvSpPr>
          <p:nvPr>
            <p:ph type="title"/>
          </p:nvPr>
        </p:nvSpPr>
        <p:spPr/>
        <p:txBody>
          <a:bodyPr>
            <a:normAutofit/>
          </a:bodyPr>
          <a:lstStyle/>
          <a:p>
            <a:r>
              <a:rPr lang="en-US" dirty="0"/>
              <a:t>Designing data governance that delivers value</a:t>
            </a:r>
          </a:p>
        </p:txBody>
      </p:sp>
      <p:sp>
        <p:nvSpPr>
          <p:cNvPr id="4" name="Slide Number Placeholder 3">
            <a:extLst>
              <a:ext uri="{FF2B5EF4-FFF2-40B4-BE49-F238E27FC236}">
                <a16:creationId xmlns:a16="http://schemas.microsoft.com/office/drawing/2014/main" id="{B8790BD1-EC65-4958-911D-11D5F1E33657}"/>
              </a:ext>
            </a:extLst>
          </p:cNvPr>
          <p:cNvSpPr>
            <a:spLocks noGrp="1"/>
          </p:cNvSpPr>
          <p:nvPr>
            <p:ph type="sldNum" sz="quarter" idx="12"/>
          </p:nvPr>
        </p:nvSpPr>
        <p:spPr/>
        <p:txBody>
          <a:bodyPr/>
          <a:lstStyle/>
          <a:p>
            <a:fld id="{B8DACC02-A2BD-4578-8E03-6D891060A695}" type="slidenum">
              <a:rPr lang="en-US" smtClean="0"/>
              <a:pPr/>
              <a:t>2</a:t>
            </a:fld>
            <a:endParaRPr lang="en-US" dirty="0"/>
          </a:p>
        </p:txBody>
      </p:sp>
      <p:pic>
        <p:nvPicPr>
          <p:cNvPr id="8" name="Picture 7">
            <a:extLst>
              <a:ext uri="{FF2B5EF4-FFF2-40B4-BE49-F238E27FC236}">
                <a16:creationId xmlns:a16="http://schemas.microsoft.com/office/drawing/2014/main" id="{926A3510-A758-4FB1-A916-24E1DDE06A9D}"/>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981960" y="1287672"/>
            <a:ext cx="6228080" cy="5124831"/>
          </a:xfrm>
          <a:prstGeom prst="rect">
            <a:avLst/>
          </a:prstGeom>
        </p:spPr>
      </p:pic>
    </p:spTree>
    <p:extLst>
      <p:ext uri="{BB962C8B-B14F-4D97-AF65-F5344CB8AC3E}">
        <p14:creationId xmlns:p14="http://schemas.microsoft.com/office/powerpoint/2010/main" val="2160823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77A3D-5A8B-4258-B9D6-3E612F20E77E}"/>
              </a:ext>
            </a:extLst>
          </p:cNvPr>
          <p:cNvSpPr>
            <a:spLocks noGrp="1"/>
          </p:cNvSpPr>
          <p:nvPr>
            <p:ph type="title"/>
          </p:nvPr>
        </p:nvSpPr>
        <p:spPr/>
        <p:txBody>
          <a:bodyPr>
            <a:normAutofit/>
          </a:bodyPr>
          <a:lstStyle/>
          <a:p>
            <a:r>
              <a:rPr lang="en-US" dirty="0"/>
              <a:t>Designing data governance that delivers value</a:t>
            </a:r>
          </a:p>
        </p:txBody>
      </p:sp>
      <p:sp>
        <p:nvSpPr>
          <p:cNvPr id="4" name="Slide Number Placeholder 3">
            <a:extLst>
              <a:ext uri="{FF2B5EF4-FFF2-40B4-BE49-F238E27FC236}">
                <a16:creationId xmlns:a16="http://schemas.microsoft.com/office/drawing/2014/main" id="{B8790BD1-EC65-4958-911D-11D5F1E33657}"/>
              </a:ext>
            </a:extLst>
          </p:cNvPr>
          <p:cNvSpPr>
            <a:spLocks noGrp="1"/>
          </p:cNvSpPr>
          <p:nvPr>
            <p:ph type="sldNum" sz="quarter" idx="12"/>
          </p:nvPr>
        </p:nvSpPr>
        <p:spPr/>
        <p:txBody>
          <a:bodyPr/>
          <a:lstStyle/>
          <a:p>
            <a:fld id="{B8DACC02-A2BD-4578-8E03-6D891060A695}" type="slidenum">
              <a:rPr lang="en-US" smtClean="0"/>
              <a:pPr/>
              <a:t>3</a:t>
            </a:fld>
            <a:endParaRPr lang="en-US" dirty="0"/>
          </a:p>
        </p:txBody>
      </p:sp>
      <p:pic>
        <p:nvPicPr>
          <p:cNvPr id="5" name="Picture 4">
            <a:extLst>
              <a:ext uri="{FF2B5EF4-FFF2-40B4-BE49-F238E27FC236}">
                <a16:creationId xmlns:a16="http://schemas.microsoft.com/office/drawing/2014/main" id="{D894FF7A-E3DE-4B67-A59D-1A2BBD20A6E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679192" y="1417320"/>
            <a:ext cx="6547104" cy="4443984"/>
          </a:xfrm>
          <a:prstGeom prst="rect">
            <a:avLst/>
          </a:prstGeom>
        </p:spPr>
      </p:pic>
    </p:spTree>
    <p:extLst>
      <p:ext uri="{BB962C8B-B14F-4D97-AF65-F5344CB8AC3E}">
        <p14:creationId xmlns:p14="http://schemas.microsoft.com/office/powerpoint/2010/main" val="4053382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77A3D-5A8B-4258-B9D6-3E612F20E77E}"/>
              </a:ext>
            </a:extLst>
          </p:cNvPr>
          <p:cNvSpPr>
            <a:spLocks noGrp="1"/>
          </p:cNvSpPr>
          <p:nvPr>
            <p:ph type="title"/>
          </p:nvPr>
        </p:nvSpPr>
        <p:spPr/>
        <p:txBody>
          <a:bodyPr>
            <a:normAutofit/>
          </a:bodyPr>
          <a:lstStyle/>
          <a:p>
            <a:r>
              <a:rPr lang="en-US" dirty="0"/>
              <a:t>Designing data governance that delivers value</a:t>
            </a:r>
          </a:p>
        </p:txBody>
      </p:sp>
      <p:sp>
        <p:nvSpPr>
          <p:cNvPr id="4" name="Slide Number Placeholder 3">
            <a:extLst>
              <a:ext uri="{FF2B5EF4-FFF2-40B4-BE49-F238E27FC236}">
                <a16:creationId xmlns:a16="http://schemas.microsoft.com/office/drawing/2014/main" id="{B8790BD1-EC65-4958-911D-11D5F1E33657}"/>
              </a:ext>
            </a:extLst>
          </p:cNvPr>
          <p:cNvSpPr>
            <a:spLocks noGrp="1"/>
          </p:cNvSpPr>
          <p:nvPr>
            <p:ph type="sldNum" sz="quarter" idx="12"/>
          </p:nvPr>
        </p:nvSpPr>
        <p:spPr/>
        <p:txBody>
          <a:bodyPr/>
          <a:lstStyle/>
          <a:p>
            <a:fld id="{B8DACC02-A2BD-4578-8E03-6D891060A695}" type="slidenum">
              <a:rPr lang="en-US" smtClean="0"/>
              <a:pPr/>
              <a:t>4</a:t>
            </a:fld>
            <a:endParaRPr lang="en-US" dirty="0"/>
          </a:p>
        </p:txBody>
      </p:sp>
      <p:pic>
        <p:nvPicPr>
          <p:cNvPr id="6" name="Picture 5">
            <a:extLst>
              <a:ext uri="{FF2B5EF4-FFF2-40B4-BE49-F238E27FC236}">
                <a16:creationId xmlns:a16="http://schemas.microsoft.com/office/drawing/2014/main" id="{4A8507B7-34B4-46D5-B400-40B558F7F52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337560" y="1335024"/>
            <a:ext cx="5696712" cy="4645152"/>
          </a:xfrm>
          <a:prstGeom prst="rect">
            <a:avLst/>
          </a:prstGeom>
        </p:spPr>
      </p:pic>
    </p:spTree>
    <p:extLst>
      <p:ext uri="{BB962C8B-B14F-4D97-AF65-F5344CB8AC3E}">
        <p14:creationId xmlns:p14="http://schemas.microsoft.com/office/powerpoint/2010/main" val="1370703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9B343-FCBB-41D4-82A0-6EED09D40750}"/>
              </a:ext>
            </a:extLst>
          </p:cNvPr>
          <p:cNvSpPr>
            <a:spLocks noGrp="1"/>
          </p:cNvSpPr>
          <p:nvPr>
            <p:ph type="title"/>
          </p:nvPr>
        </p:nvSpPr>
        <p:spPr/>
        <p:txBody>
          <a:bodyPr>
            <a:normAutofit fontScale="90000"/>
          </a:bodyPr>
          <a:lstStyle/>
          <a:p>
            <a:r>
              <a:rPr lang="en-US" dirty="0"/>
              <a:t>Uber set up a flexible approach to data governance</a:t>
            </a:r>
          </a:p>
        </p:txBody>
      </p:sp>
      <p:sp>
        <p:nvSpPr>
          <p:cNvPr id="3" name="Content Placeholder 2">
            <a:extLst>
              <a:ext uri="{FF2B5EF4-FFF2-40B4-BE49-F238E27FC236}">
                <a16:creationId xmlns:a16="http://schemas.microsoft.com/office/drawing/2014/main" id="{2CB4D8E0-1831-4904-8B2A-820CE66A2E75}"/>
              </a:ext>
            </a:extLst>
          </p:cNvPr>
          <p:cNvSpPr>
            <a:spLocks noGrp="1"/>
          </p:cNvSpPr>
          <p:nvPr>
            <p:ph idx="1"/>
          </p:nvPr>
        </p:nvSpPr>
        <p:spPr/>
        <p:txBody>
          <a:bodyPr>
            <a:normAutofit/>
          </a:bodyPr>
          <a:lstStyle/>
          <a:p>
            <a:r>
              <a:rPr lang="en-US" dirty="0"/>
              <a:t>Uber operates in 70+ countries, each with its own data governance framework to comply with local and regional laws.</a:t>
            </a:r>
          </a:p>
          <a:p>
            <a:endParaRPr lang="en-US" dirty="0"/>
          </a:p>
          <a:p>
            <a:r>
              <a:rPr lang="en-US" dirty="0"/>
              <a:t>To ensure compliance across all regions, </a:t>
            </a:r>
          </a:p>
          <a:p>
            <a:pPr lvl="1"/>
            <a:r>
              <a:rPr lang="en-US" dirty="0"/>
              <a:t>Uses a core platform to take care of data privacy and security centrally. </a:t>
            </a:r>
          </a:p>
          <a:p>
            <a:pPr lvl="1"/>
            <a:r>
              <a:rPr lang="en-US" dirty="0"/>
              <a:t>Collects data globally but adapts its governance policies depending on the origins of each dataset by using customizations and plugins.</a:t>
            </a:r>
          </a:p>
          <a:p>
            <a:endParaRPr lang="en-US" dirty="0"/>
          </a:p>
        </p:txBody>
      </p:sp>
      <p:sp>
        <p:nvSpPr>
          <p:cNvPr id="4" name="Slide Number Placeholder 3">
            <a:extLst>
              <a:ext uri="{FF2B5EF4-FFF2-40B4-BE49-F238E27FC236}">
                <a16:creationId xmlns:a16="http://schemas.microsoft.com/office/drawing/2014/main" id="{699B88AA-8C7C-4FA2-91EB-CECB7D515983}"/>
              </a:ext>
            </a:extLst>
          </p:cNvPr>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2986162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9B343-FCBB-41D4-82A0-6EED09D40750}"/>
              </a:ext>
            </a:extLst>
          </p:cNvPr>
          <p:cNvSpPr>
            <a:spLocks noGrp="1"/>
          </p:cNvSpPr>
          <p:nvPr>
            <p:ph type="title"/>
          </p:nvPr>
        </p:nvSpPr>
        <p:spPr/>
        <p:txBody>
          <a:bodyPr>
            <a:normAutofit fontScale="90000"/>
          </a:bodyPr>
          <a:lstStyle/>
          <a:p>
            <a:r>
              <a:rPr lang="en-US" dirty="0"/>
              <a:t>Uber set up a flexible approach to data governance</a:t>
            </a:r>
          </a:p>
        </p:txBody>
      </p:sp>
      <p:sp>
        <p:nvSpPr>
          <p:cNvPr id="3" name="Content Placeholder 2">
            <a:extLst>
              <a:ext uri="{FF2B5EF4-FFF2-40B4-BE49-F238E27FC236}">
                <a16:creationId xmlns:a16="http://schemas.microsoft.com/office/drawing/2014/main" id="{2CB4D8E0-1831-4904-8B2A-820CE66A2E75}"/>
              </a:ext>
            </a:extLst>
          </p:cNvPr>
          <p:cNvSpPr>
            <a:spLocks noGrp="1"/>
          </p:cNvSpPr>
          <p:nvPr>
            <p:ph idx="1"/>
          </p:nvPr>
        </p:nvSpPr>
        <p:spPr/>
        <p:txBody>
          <a:bodyPr>
            <a:normAutofit/>
          </a:bodyPr>
          <a:lstStyle/>
          <a:p>
            <a:r>
              <a:rPr lang="en-US" dirty="0"/>
              <a:t>Manikandan </a:t>
            </a:r>
            <a:r>
              <a:rPr lang="en-US" dirty="0" err="1"/>
              <a:t>Thangarathnam</a:t>
            </a:r>
            <a:r>
              <a:rPr lang="en-US" dirty="0"/>
              <a:t>, the Senior Director of Mobility and Platforms at Uber, puts it:</a:t>
            </a:r>
          </a:p>
          <a:p>
            <a:pPr lvl="1"/>
            <a:r>
              <a:rPr lang="en-US" i="1" dirty="0"/>
              <a:t>“For example, a city or a country may have a rule by which they do not want to expose the driver’s name to the rider. So we have the capability to switch on or off depending on the city; we do not have to create a different application for that. That is the amount of engineering and flexibility that we have built into our system.”</a:t>
            </a:r>
          </a:p>
          <a:p>
            <a:r>
              <a:rPr lang="en-US" dirty="0"/>
              <a:t>The company has invested in training its people and honing their skills to ensure the success of its data governance programs across all regions.</a:t>
            </a:r>
          </a:p>
          <a:p>
            <a:endParaRPr lang="en-US" dirty="0"/>
          </a:p>
        </p:txBody>
      </p:sp>
      <p:sp>
        <p:nvSpPr>
          <p:cNvPr id="4" name="Slide Number Placeholder 3">
            <a:extLst>
              <a:ext uri="{FF2B5EF4-FFF2-40B4-BE49-F238E27FC236}">
                <a16:creationId xmlns:a16="http://schemas.microsoft.com/office/drawing/2014/main" id="{699B88AA-8C7C-4FA2-91EB-CECB7D515983}"/>
              </a:ext>
            </a:extLst>
          </p:cNvPr>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2148895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704D3-CD14-4BB6-9A92-C2053CD83BEB}"/>
              </a:ext>
            </a:extLst>
          </p:cNvPr>
          <p:cNvSpPr>
            <a:spLocks noGrp="1"/>
          </p:cNvSpPr>
          <p:nvPr>
            <p:ph type="title"/>
          </p:nvPr>
        </p:nvSpPr>
        <p:spPr/>
        <p:txBody>
          <a:bodyPr>
            <a:normAutofit fontScale="90000"/>
          </a:bodyPr>
          <a:lstStyle/>
          <a:p>
            <a:r>
              <a:rPr lang="en-US" dirty="0"/>
              <a:t>How Wells Fargo built a single source of truth to ensure proper governance</a:t>
            </a:r>
          </a:p>
        </p:txBody>
      </p:sp>
      <p:sp>
        <p:nvSpPr>
          <p:cNvPr id="3" name="Content Placeholder 2">
            <a:extLst>
              <a:ext uri="{FF2B5EF4-FFF2-40B4-BE49-F238E27FC236}">
                <a16:creationId xmlns:a16="http://schemas.microsoft.com/office/drawing/2014/main" id="{80C37FFF-7051-44E8-9DCA-C458207FCA7B}"/>
              </a:ext>
            </a:extLst>
          </p:cNvPr>
          <p:cNvSpPr>
            <a:spLocks noGrp="1"/>
          </p:cNvSpPr>
          <p:nvPr>
            <p:ph idx="1"/>
          </p:nvPr>
        </p:nvSpPr>
        <p:spPr/>
        <p:txBody>
          <a:bodyPr>
            <a:normAutofit/>
          </a:bodyPr>
          <a:lstStyle/>
          <a:p>
            <a:r>
              <a:rPr lang="en-US" dirty="0"/>
              <a:t>Wells Fargo’s data governance strategy highlights the importance of creating a single source of truth to enhance data accuracy and reliability.</a:t>
            </a:r>
          </a:p>
          <a:p>
            <a:r>
              <a:rPr lang="en-US" dirty="0"/>
              <a:t>Their approach was to centralize data from multiple sources to create a unified, trustworthy source that reduced discrepancies and improved consistency.</a:t>
            </a:r>
          </a:p>
          <a:p>
            <a:r>
              <a:rPr lang="en-US" dirty="0"/>
              <a:t>This streamlined data management and allowed for more accurate reporting and analysis, thereby enhancing decision-making across the organization.</a:t>
            </a:r>
          </a:p>
          <a:p>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9AE8EE00-2ABA-48F0-8840-504EF0C8C62B}"/>
              </a:ext>
            </a:extLst>
          </p:cNvPr>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1272123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704D3-CD14-4BB6-9A92-C2053CD83BEB}"/>
              </a:ext>
            </a:extLst>
          </p:cNvPr>
          <p:cNvSpPr>
            <a:spLocks noGrp="1"/>
          </p:cNvSpPr>
          <p:nvPr>
            <p:ph type="title"/>
          </p:nvPr>
        </p:nvSpPr>
        <p:spPr/>
        <p:txBody>
          <a:bodyPr>
            <a:normAutofit fontScale="90000"/>
          </a:bodyPr>
          <a:lstStyle/>
          <a:p>
            <a:r>
              <a:rPr lang="en-US" dirty="0"/>
              <a:t>How Wells Fargo built a single source of truth to ensure proper governance</a:t>
            </a:r>
          </a:p>
        </p:txBody>
      </p:sp>
      <p:sp>
        <p:nvSpPr>
          <p:cNvPr id="3" name="Content Placeholder 2">
            <a:extLst>
              <a:ext uri="{FF2B5EF4-FFF2-40B4-BE49-F238E27FC236}">
                <a16:creationId xmlns:a16="http://schemas.microsoft.com/office/drawing/2014/main" id="{80C37FFF-7051-44E8-9DCA-C458207FCA7B}"/>
              </a:ext>
            </a:extLst>
          </p:cNvPr>
          <p:cNvSpPr>
            <a:spLocks noGrp="1"/>
          </p:cNvSpPr>
          <p:nvPr>
            <p:ph idx="1"/>
          </p:nvPr>
        </p:nvSpPr>
        <p:spPr/>
        <p:txBody>
          <a:bodyPr>
            <a:normAutofit/>
          </a:bodyPr>
          <a:lstStyle/>
          <a:p>
            <a:r>
              <a:rPr lang="en-US" dirty="0"/>
              <a:t>Prahalad Thota, the former Senior Vice President, Head of Enterprise Analytics &amp; Data Science at Wells Fargo, describes their efforts:</a:t>
            </a:r>
          </a:p>
          <a:p>
            <a:pPr lvl="1"/>
            <a:r>
              <a:rPr lang="en-US" i="1" dirty="0"/>
              <a:t>“We established a team that brings data together and organizes it into our Enterprise Data League. The team focuses on establishing the right governance, in terms of storage and management, for the data. The team also focuses on leveraging data for driving cutting-edge use cases.”</a:t>
            </a:r>
          </a:p>
          <a:p>
            <a:r>
              <a:rPr lang="en-US" dirty="0"/>
              <a:t>Wells Fargo’s data governance strategy also emphasized the importance of data visualization (using Tableau) to make data more accessible to non-technical stakeholders and improve overall data literacy.</a:t>
            </a:r>
          </a:p>
          <a:p>
            <a:r>
              <a:rPr lang="en-US" dirty="0"/>
              <a:t>As a result, Wells Fargo was able to ensure data consistency, accuracy, and visualization to reduce risks and foster data-driven decision-making.</a:t>
            </a:r>
          </a:p>
          <a:p>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9AE8EE00-2ABA-48F0-8840-504EF0C8C62B}"/>
              </a:ext>
            </a:extLst>
          </p:cNvPr>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338538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1BC60-6310-4E9B-BA9B-90BE7A635D4F}"/>
              </a:ext>
            </a:extLst>
          </p:cNvPr>
          <p:cNvSpPr>
            <a:spLocks noGrp="1"/>
          </p:cNvSpPr>
          <p:nvPr>
            <p:ph type="title"/>
          </p:nvPr>
        </p:nvSpPr>
        <p:spPr/>
        <p:txBody>
          <a:bodyPr>
            <a:normAutofit/>
          </a:bodyPr>
          <a:lstStyle/>
          <a:p>
            <a:r>
              <a:rPr lang="en-US" dirty="0"/>
              <a:t>Benchmarking Data Governance Maturity</a:t>
            </a:r>
          </a:p>
        </p:txBody>
      </p:sp>
      <p:sp>
        <p:nvSpPr>
          <p:cNvPr id="3" name="Content Placeholder 2">
            <a:extLst>
              <a:ext uri="{FF2B5EF4-FFF2-40B4-BE49-F238E27FC236}">
                <a16:creationId xmlns:a16="http://schemas.microsoft.com/office/drawing/2014/main" id="{D6C3ABBF-A06A-4026-B6B7-F4C02B84BE4C}"/>
              </a:ext>
            </a:extLst>
          </p:cNvPr>
          <p:cNvSpPr>
            <a:spLocks noGrp="1"/>
          </p:cNvSpPr>
          <p:nvPr>
            <p:ph idx="1"/>
          </p:nvPr>
        </p:nvSpPr>
        <p:spPr/>
        <p:txBody>
          <a:bodyPr/>
          <a:lstStyle/>
          <a:p>
            <a:r>
              <a:rPr lang="en-US" dirty="0"/>
              <a:t>Project Background</a:t>
            </a:r>
          </a:p>
          <a:p>
            <a:pPr lvl="1"/>
            <a:r>
              <a:rPr lang="en-US" dirty="0"/>
              <a:t>A construction management firm was seeking:</a:t>
            </a:r>
          </a:p>
          <a:p>
            <a:r>
              <a:rPr lang="en-US" dirty="0"/>
              <a:t>An assessment of their data governance needs and advisory support for selecting a tool to address them.</a:t>
            </a:r>
          </a:p>
          <a:p>
            <a:r>
              <a:rPr lang="en-US" dirty="0"/>
              <a:t>To clearly define and prioritize their data management and governance use cases.</a:t>
            </a:r>
          </a:p>
        </p:txBody>
      </p:sp>
      <p:sp>
        <p:nvSpPr>
          <p:cNvPr id="4" name="Slide Number Placeholder 3">
            <a:extLst>
              <a:ext uri="{FF2B5EF4-FFF2-40B4-BE49-F238E27FC236}">
                <a16:creationId xmlns:a16="http://schemas.microsoft.com/office/drawing/2014/main" id="{1E43BD25-0429-4677-A920-80711DD21E2F}"/>
              </a:ext>
            </a:extLst>
          </p:cNvPr>
          <p:cNvSpPr>
            <a:spLocks noGrp="1"/>
          </p:cNvSpPr>
          <p:nvPr>
            <p:ph type="sldNum" sz="quarter" idx="12"/>
          </p:nvPr>
        </p:nvSpPr>
        <p:spPr/>
        <p:txBody>
          <a:bodyPr/>
          <a:lstStyle/>
          <a:p>
            <a:fld id="{B8DACC02-A2BD-4578-8E03-6D891060A695}" type="slidenum">
              <a:rPr lang="en-US" smtClean="0"/>
              <a:pPr/>
              <a:t>9</a:t>
            </a:fld>
            <a:endParaRPr lang="en-US" dirty="0"/>
          </a:p>
        </p:txBody>
      </p:sp>
      <p:pic>
        <p:nvPicPr>
          <p:cNvPr id="5" name="Picture 4">
            <a:extLst>
              <a:ext uri="{FF2B5EF4-FFF2-40B4-BE49-F238E27FC236}">
                <a16:creationId xmlns:a16="http://schemas.microsoft.com/office/drawing/2014/main" id="{83E223E4-D676-4564-A4FA-25665EFB11B5}"/>
              </a:ext>
            </a:extLst>
          </p:cNvPr>
          <p:cNvPicPr>
            <a:picLocks noChangeAspect="1"/>
          </p:cNvPicPr>
          <p:nvPr/>
        </p:nvPicPr>
        <p:blipFill>
          <a:blip r:embed="rId2"/>
          <a:stretch>
            <a:fillRect/>
          </a:stretch>
        </p:blipFill>
        <p:spPr>
          <a:xfrm>
            <a:off x="723900" y="4340903"/>
            <a:ext cx="10744200" cy="1982020"/>
          </a:xfrm>
          <a:prstGeom prst="rect">
            <a:avLst/>
          </a:prstGeom>
        </p:spPr>
      </p:pic>
    </p:spTree>
    <p:extLst>
      <p:ext uri="{BB962C8B-B14F-4D97-AF65-F5344CB8AC3E}">
        <p14:creationId xmlns:p14="http://schemas.microsoft.com/office/powerpoint/2010/main" val="496174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2106</TotalTime>
  <Words>722</Words>
  <Application>Microsoft Office PowerPoint</Application>
  <PresentationFormat>Widescreen</PresentationFormat>
  <Paragraphs>74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Candara</vt:lpstr>
      <vt:lpstr>Office Theme</vt:lpstr>
      <vt:lpstr>Case Studies</vt:lpstr>
      <vt:lpstr>Designing data governance that delivers value</vt:lpstr>
      <vt:lpstr>Designing data governance that delivers value</vt:lpstr>
      <vt:lpstr>Designing data governance that delivers value</vt:lpstr>
      <vt:lpstr>Uber set up a flexible approach to data governance</vt:lpstr>
      <vt:lpstr>Uber set up a flexible approach to data governance</vt:lpstr>
      <vt:lpstr>How Wells Fargo built a single source of truth to ensure proper governance</vt:lpstr>
      <vt:lpstr>How Wells Fargo built a single source of truth to ensure proper governance</vt:lpstr>
      <vt:lpstr>Benchmarking Data Governance Maturity</vt:lpstr>
      <vt:lpstr>Data Governance Findings</vt:lpstr>
      <vt:lpstr>Priorities to Address Data Governance Challenges</vt:lpstr>
      <vt:lpstr>End User Training</vt:lpstr>
      <vt:lpstr>Data Stewardship Hierarchy</vt:lpstr>
      <vt:lpstr>Access, Usage, and Sharing</vt:lpstr>
      <vt:lpstr>Tools and Frameworks</vt:lpstr>
      <vt:lpstr>Why is a Data Catalog Foundational?</vt:lpstr>
      <vt:lpstr>Data Catalog Business Value</vt:lpstr>
      <vt:lpstr>How a Data Catalog Fits into Data Governance 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Prof. Mamdouh Alenezi</cp:lastModifiedBy>
  <cp:revision>274</cp:revision>
  <cp:lastPrinted>2021-10-18T07:27:50Z</cp:lastPrinted>
  <dcterms:created xsi:type="dcterms:W3CDTF">2021-10-12T10:09:12Z</dcterms:created>
  <dcterms:modified xsi:type="dcterms:W3CDTF">2024-05-29T05:54:16Z</dcterms:modified>
</cp:coreProperties>
</file>