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5"/>
  </p:notesMasterIdLst>
  <p:sldIdLst>
    <p:sldId id="256" r:id="rId2"/>
    <p:sldId id="353" r:id="rId3"/>
    <p:sldId id="686" r:id="rId4"/>
    <p:sldId id="687" r:id="rId5"/>
    <p:sldId id="688" r:id="rId6"/>
    <p:sldId id="689" r:id="rId7"/>
    <p:sldId id="690" r:id="rId8"/>
    <p:sldId id="694" r:id="rId9"/>
    <p:sldId id="695" r:id="rId10"/>
    <p:sldId id="696" r:id="rId11"/>
    <p:sldId id="821" r:id="rId12"/>
    <p:sldId id="697" r:id="rId13"/>
    <p:sldId id="698" r:id="rId14"/>
    <p:sldId id="822" r:id="rId15"/>
    <p:sldId id="699" r:id="rId16"/>
    <p:sldId id="700" r:id="rId17"/>
    <p:sldId id="701" r:id="rId18"/>
    <p:sldId id="702" r:id="rId19"/>
    <p:sldId id="703" r:id="rId20"/>
    <p:sldId id="704" r:id="rId21"/>
    <p:sldId id="705" r:id="rId22"/>
    <p:sldId id="823" r:id="rId23"/>
    <p:sldId id="706" r:id="rId24"/>
    <p:sldId id="707" r:id="rId25"/>
    <p:sldId id="708" r:id="rId26"/>
    <p:sldId id="824" r:id="rId27"/>
    <p:sldId id="709" r:id="rId28"/>
    <p:sldId id="829" r:id="rId29"/>
    <p:sldId id="835" r:id="rId30"/>
    <p:sldId id="836" r:id="rId31"/>
    <p:sldId id="831" r:id="rId32"/>
    <p:sldId id="830" r:id="rId33"/>
    <p:sldId id="828" r:id="rId34"/>
    <p:sldId id="710" r:id="rId35"/>
    <p:sldId id="825" r:id="rId36"/>
    <p:sldId id="843" r:id="rId37"/>
    <p:sldId id="711" r:id="rId38"/>
    <p:sldId id="844" r:id="rId39"/>
    <p:sldId id="832" r:id="rId40"/>
    <p:sldId id="845" r:id="rId41"/>
    <p:sldId id="833" r:id="rId42"/>
    <p:sldId id="834" r:id="rId43"/>
    <p:sldId id="826" r:id="rId44"/>
    <p:sldId id="712" r:id="rId45"/>
    <p:sldId id="837" r:id="rId46"/>
    <p:sldId id="838" r:id="rId47"/>
    <p:sldId id="839" r:id="rId48"/>
    <p:sldId id="840" r:id="rId49"/>
    <p:sldId id="841" r:id="rId50"/>
    <p:sldId id="842" r:id="rId51"/>
    <p:sldId id="713" r:id="rId52"/>
    <p:sldId id="827" r:id="rId53"/>
    <p:sldId id="714" r:id="rId54"/>
    <p:sldId id="715" r:id="rId55"/>
    <p:sldId id="716" r:id="rId56"/>
    <p:sldId id="717" r:id="rId57"/>
    <p:sldId id="718" r:id="rId58"/>
    <p:sldId id="719" r:id="rId59"/>
    <p:sldId id="720" r:id="rId60"/>
    <p:sldId id="721" r:id="rId61"/>
    <p:sldId id="722" r:id="rId62"/>
    <p:sldId id="723" r:id="rId63"/>
    <p:sldId id="724" r:id="rId64"/>
    <p:sldId id="725" r:id="rId65"/>
    <p:sldId id="726" r:id="rId66"/>
    <p:sldId id="727" r:id="rId67"/>
    <p:sldId id="728" r:id="rId68"/>
    <p:sldId id="729" r:id="rId69"/>
    <p:sldId id="730" r:id="rId70"/>
    <p:sldId id="731" r:id="rId71"/>
    <p:sldId id="737" r:id="rId72"/>
    <p:sldId id="738" r:id="rId73"/>
    <p:sldId id="739" r:id="rId74"/>
    <p:sldId id="740" r:id="rId75"/>
    <p:sldId id="741" r:id="rId76"/>
    <p:sldId id="742" r:id="rId77"/>
    <p:sldId id="744" r:id="rId78"/>
    <p:sldId id="745" r:id="rId79"/>
    <p:sldId id="746" r:id="rId80"/>
    <p:sldId id="747" r:id="rId81"/>
    <p:sldId id="748" r:id="rId82"/>
    <p:sldId id="749" r:id="rId83"/>
    <p:sldId id="750" r:id="rId84"/>
    <p:sldId id="751" r:id="rId85"/>
    <p:sldId id="752" r:id="rId86"/>
    <p:sldId id="753" r:id="rId87"/>
    <p:sldId id="754" r:id="rId88"/>
    <p:sldId id="755" r:id="rId89"/>
    <p:sldId id="756" r:id="rId90"/>
    <p:sldId id="757" r:id="rId91"/>
    <p:sldId id="758" r:id="rId92"/>
    <p:sldId id="759" r:id="rId93"/>
    <p:sldId id="760" r:id="rId94"/>
    <p:sldId id="761" r:id="rId95"/>
    <p:sldId id="762" r:id="rId96"/>
    <p:sldId id="763" r:id="rId97"/>
    <p:sldId id="764" r:id="rId98"/>
    <p:sldId id="765" r:id="rId99"/>
    <p:sldId id="766" r:id="rId100"/>
    <p:sldId id="767" r:id="rId101"/>
    <p:sldId id="768" r:id="rId102"/>
    <p:sldId id="769" r:id="rId103"/>
    <p:sldId id="770" r:id="rId104"/>
    <p:sldId id="771" r:id="rId105"/>
    <p:sldId id="772" r:id="rId106"/>
    <p:sldId id="773" r:id="rId107"/>
    <p:sldId id="774" r:id="rId108"/>
    <p:sldId id="775" r:id="rId109"/>
    <p:sldId id="776" r:id="rId110"/>
    <p:sldId id="777" r:id="rId111"/>
    <p:sldId id="778" r:id="rId112"/>
    <p:sldId id="779" r:id="rId113"/>
    <p:sldId id="780" r:id="rId114"/>
    <p:sldId id="781" r:id="rId115"/>
    <p:sldId id="782" r:id="rId116"/>
    <p:sldId id="783" r:id="rId117"/>
    <p:sldId id="784" r:id="rId118"/>
    <p:sldId id="785" r:id="rId119"/>
    <p:sldId id="786" r:id="rId120"/>
    <p:sldId id="787" r:id="rId121"/>
    <p:sldId id="788" r:id="rId122"/>
    <p:sldId id="789" r:id="rId123"/>
    <p:sldId id="790" r:id="rId124"/>
    <p:sldId id="791" r:id="rId125"/>
    <p:sldId id="792" r:id="rId126"/>
    <p:sldId id="793" r:id="rId127"/>
    <p:sldId id="794" r:id="rId128"/>
    <p:sldId id="795" r:id="rId129"/>
    <p:sldId id="796" r:id="rId130"/>
    <p:sldId id="797" r:id="rId131"/>
    <p:sldId id="798" r:id="rId132"/>
    <p:sldId id="799" r:id="rId133"/>
    <p:sldId id="800" r:id="rId134"/>
    <p:sldId id="801" r:id="rId135"/>
    <p:sldId id="802" r:id="rId136"/>
    <p:sldId id="803" r:id="rId137"/>
    <p:sldId id="804" r:id="rId138"/>
    <p:sldId id="805" r:id="rId139"/>
    <p:sldId id="806" r:id="rId140"/>
    <p:sldId id="807" r:id="rId141"/>
    <p:sldId id="808" r:id="rId142"/>
    <p:sldId id="809" r:id="rId143"/>
    <p:sldId id="810" r:id="rId144"/>
    <p:sldId id="811" r:id="rId145"/>
    <p:sldId id="812" r:id="rId146"/>
    <p:sldId id="813" r:id="rId147"/>
    <p:sldId id="814" r:id="rId148"/>
    <p:sldId id="815" r:id="rId149"/>
    <p:sldId id="816" r:id="rId150"/>
    <p:sldId id="817" r:id="rId151"/>
    <p:sldId id="818" r:id="rId152"/>
    <p:sldId id="819" r:id="rId153"/>
    <p:sldId id="820" r:id="rId1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microsoft.com/office/2016/11/relationships/changesInfo" Target="changesInfos/changesInfo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4</a:t>
            </a:fld>
            <a:endParaRPr lang="en-US" dirty="0"/>
          </a:p>
        </p:txBody>
      </p:sp>
    </p:spTree>
    <p:extLst>
      <p:ext uri="{BB962C8B-B14F-4D97-AF65-F5344CB8AC3E}">
        <p14:creationId xmlns:p14="http://schemas.microsoft.com/office/powerpoint/2010/main" val="638580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xfrm>
            <a:off x="246063" y="609600"/>
            <a:ext cx="6365875" cy="3581400"/>
          </a:xfrm>
          <a:ln/>
        </p:spPr>
      </p:sp>
      <p:sp>
        <p:nvSpPr>
          <p:cNvPr id="286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86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286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286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867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A88427A-70F6-452A-A77B-EE77FB06695A}" type="slidenum">
              <a:rPr lang="en-US" altLang="en-US" sz="1200"/>
              <a:pPr/>
              <a:t>74</a:t>
            </a:fld>
            <a:r>
              <a:rPr lang="en-US" altLang="en-US" sz="1200"/>
              <a:t> of 94</a:t>
            </a:r>
          </a:p>
        </p:txBody>
      </p:sp>
    </p:spTree>
    <p:extLst>
      <p:ext uri="{BB962C8B-B14F-4D97-AF65-F5344CB8AC3E}">
        <p14:creationId xmlns:p14="http://schemas.microsoft.com/office/powerpoint/2010/main" val="1645364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xfrm>
            <a:off x="246063" y="609600"/>
            <a:ext cx="6365875" cy="3581400"/>
          </a:xfrm>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07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307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307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072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202873C-D6FD-438A-8115-D731EFA2B272}" type="slidenum">
              <a:rPr lang="en-US" altLang="en-US" sz="1200"/>
              <a:pPr/>
              <a:t>75</a:t>
            </a:fld>
            <a:r>
              <a:rPr lang="en-US" altLang="en-US" sz="1200"/>
              <a:t> of 94</a:t>
            </a:r>
          </a:p>
        </p:txBody>
      </p:sp>
    </p:spTree>
    <p:extLst>
      <p:ext uri="{BB962C8B-B14F-4D97-AF65-F5344CB8AC3E}">
        <p14:creationId xmlns:p14="http://schemas.microsoft.com/office/powerpoint/2010/main" val="2907769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xfrm>
            <a:off x="246063" y="609600"/>
            <a:ext cx="6365875" cy="3581400"/>
          </a:xfrm>
          <a:ln/>
        </p:spPr>
      </p:sp>
      <p:sp>
        <p:nvSpPr>
          <p:cNvPr id="327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27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327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327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277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C814662-295E-4604-A63A-10BE7771661A}" type="slidenum">
              <a:rPr lang="en-US" altLang="en-US" sz="1200"/>
              <a:pPr/>
              <a:t>76</a:t>
            </a:fld>
            <a:r>
              <a:rPr lang="en-US" altLang="en-US" sz="1200"/>
              <a:t> of 94</a:t>
            </a:r>
          </a:p>
        </p:txBody>
      </p:sp>
    </p:spTree>
    <p:extLst>
      <p:ext uri="{BB962C8B-B14F-4D97-AF65-F5344CB8AC3E}">
        <p14:creationId xmlns:p14="http://schemas.microsoft.com/office/powerpoint/2010/main" val="585611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xfrm>
            <a:off x="246063" y="609600"/>
            <a:ext cx="6365875" cy="3581400"/>
          </a:xfrm>
          <a:ln/>
        </p:spPr>
      </p:sp>
      <p:sp>
        <p:nvSpPr>
          <p:cNvPr id="368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686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3686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3686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687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E0138AE-9337-4AC4-B9B5-99D68EC1D356}" type="slidenum">
              <a:rPr lang="en-US" altLang="en-US" sz="1200"/>
              <a:pPr/>
              <a:t>78</a:t>
            </a:fld>
            <a:r>
              <a:rPr lang="en-US" altLang="en-US" sz="1200"/>
              <a:t> of 94</a:t>
            </a:r>
          </a:p>
        </p:txBody>
      </p:sp>
    </p:spTree>
    <p:extLst>
      <p:ext uri="{BB962C8B-B14F-4D97-AF65-F5344CB8AC3E}">
        <p14:creationId xmlns:p14="http://schemas.microsoft.com/office/powerpoint/2010/main" val="2405282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a:xfrm>
            <a:off x="246063" y="609600"/>
            <a:ext cx="6365875" cy="3581400"/>
          </a:xfrm>
          <a:ln/>
        </p:spPr>
      </p:sp>
      <p:sp>
        <p:nvSpPr>
          <p:cNvPr id="389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PMP Chapter 2</a:t>
            </a:r>
          </a:p>
        </p:txBody>
      </p:sp>
      <p:sp>
        <p:nvSpPr>
          <p:cNvPr id="3891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3891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3891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891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80690BF-B05D-4683-9B99-526131C2963A}" type="slidenum">
              <a:rPr lang="en-US" altLang="en-US" sz="1200"/>
              <a:pPr/>
              <a:t>79</a:t>
            </a:fld>
            <a:r>
              <a:rPr lang="en-US" altLang="en-US" sz="1200"/>
              <a:t> of 94</a:t>
            </a:r>
          </a:p>
        </p:txBody>
      </p:sp>
    </p:spTree>
    <p:extLst>
      <p:ext uri="{BB962C8B-B14F-4D97-AF65-F5344CB8AC3E}">
        <p14:creationId xmlns:p14="http://schemas.microsoft.com/office/powerpoint/2010/main" val="1959442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xfrm>
            <a:off x="246063" y="609600"/>
            <a:ext cx="6365875" cy="3581400"/>
          </a:xfrm>
          <a:ln/>
        </p:spPr>
      </p:sp>
      <p:sp>
        <p:nvSpPr>
          <p:cNvPr id="409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09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409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409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096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B28BAFE-83B8-4411-A27E-48F4E1499DBC}" type="slidenum">
              <a:rPr lang="en-US" altLang="en-US" sz="1200"/>
              <a:pPr/>
              <a:t>80</a:t>
            </a:fld>
            <a:r>
              <a:rPr lang="en-US" altLang="en-US" sz="1200"/>
              <a:t> of 94</a:t>
            </a:r>
          </a:p>
        </p:txBody>
      </p:sp>
    </p:spTree>
    <p:extLst>
      <p:ext uri="{BB962C8B-B14F-4D97-AF65-F5344CB8AC3E}">
        <p14:creationId xmlns:p14="http://schemas.microsoft.com/office/powerpoint/2010/main" val="1087373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xfrm>
            <a:off x="246063" y="609600"/>
            <a:ext cx="6365875" cy="3581400"/>
          </a:xfrm>
          <a:ln/>
        </p:spPr>
      </p:sp>
      <p:sp>
        <p:nvSpPr>
          <p:cNvPr id="430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301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4301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4301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301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C9CCF42-105A-4026-A9F6-8BE798CCE4D8}" type="slidenum">
              <a:rPr lang="en-US" altLang="en-US" sz="1200"/>
              <a:pPr/>
              <a:t>81</a:t>
            </a:fld>
            <a:r>
              <a:rPr lang="en-US" altLang="en-US" sz="1200"/>
              <a:t> of 94</a:t>
            </a:r>
          </a:p>
        </p:txBody>
      </p:sp>
    </p:spTree>
    <p:extLst>
      <p:ext uri="{BB962C8B-B14F-4D97-AF65-F5344CB8AC3E}">
        <p14:creationId xmlns:p14="http://schemas.microsoft.com/office/powerpoint/2010/main" val="4042807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a:xfrm>
            <a:off x="246063" y="609600"/>
            <a:ext cx="6365875" cy="3581400"/>
          </a:xfrm>
          <a:ln/>
        </p:spPr>
      </p:sp>
      <p:sp>
        <p:nvSpPr>
          <p:cNvPr id="450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505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4506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4506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506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0205831-1102-4F89-8039-E511B43DF458}" type="slidenum">
              <a:rPr lang="en-US" altLang="en-US" sz="1200"/>
              <a:pPr/>
              <a:t>82</a:t>
            </a:fld>
            <a:r>
              <a:rPr lang="en-US" altLang="en-US" sz="1200"/>
              <a:t> of 94</a:t>
            </a:r>
          </a:p>
        </p:txBody>
      </p:sp>
    </p:spTree>
    <p:extLst>
      <p:ext uri="{BB962C8B-B14F-4D97-AF65-F5344CB8AC3E}">
        <p14:creationId xmlns:p14="http://schemas.microsoft.com/office/powerpoint/2010/main" val="299171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a:ln/>
        </p:spPr>
      </p:sp>
      <p:sp>
        <p:nvSpPr>
          <p:cNvPr id="522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i="1" smtClean="0">
                <a:latin typeface="Arial" panose="020B0604020202020204" pitchFamily="34" charset="0"/>
              </a:rPr>
              <a:t>*PMBOK Guide, 5th Edition</a:t>
            </a:r>
            <a:endParaRPr lang="en-US" altLang="en-US" smtClean="0">
              <a:latin typeface="Arial" panose="020B0604020202020204" pitchFamily="34" charset="0"/>
            </a:endParaRPr>
          </a:p>
        </p:txBody>
      </p:sp>
      <p:sp>
        <p:nvSpPr>
          <p:cNvPr id="52227"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2228"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52229"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5223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0E5C224-9164-48FE-9D13-3E9DA9D4BF0A}" type="slidenum">
              <a:rPr lang="en-US" altLang="en-US" sz="1200"/>
              <a:pPr/>
              <a:t>88</a:t>
            </a:fld>
            <a:r>
              <a:rPr lang="en-US" altLang="en-US" sz="1200"/>
              <a:t> of 94</a:t>
            </a:r>
          </a:p>
        </p:txBody>
      </p:sp>
    </p:spTree>
    <p:extLst>
      <p:ext uri="{BB962C8B-B14F-4D97-AF65-F5344CB8AC3E}">
        <p14:creationId xmlns:p14="http://schemas.microsoft.com/office/powerpoint/2010/main" val="283572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a:ln/>
        </p:spPr>
      </p:sp>
      <p:sp>
        <p:nvSpPr>
          <p:cNvPr id="542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i="1" smtClean="0">
                <a:latin typeface="Arial" panose="020B0604020202020204" pitchFamily="34" charset="0"/>
              </a:rPr>
              <a:t>*PMBOK Guide, 5th Edition</a:t>
            </a:r>
            <a:endParaRPr lang="en-US" altLang="en-US" smtClean="0">
              <a:latin typeface="Arial" panose="020B0604020202020204" pitchFamily="34" charset="0"/>
            </a:endParaRPr>
          </a:p>
        </p:txBody>
      </p:sp>
      <p:sp>
        <p:nvSpPr>
          <p:cNvPr id="54275"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4276"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54277"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5427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D13D6D9-6376-4BAE-8865-66FB3390E51E}" type="slidenum">
              <a:rPr lang="en-US" altLang="en-US" sz="1200"/>
              <a:pPr/>
              <a:t>89</a:t>
            </a:fld>
            <a:r>
              <a:rPr lang="en-US" altLang="en-US" sz="1200"/>
              <a:t> of 94</a:t>
            </a:r>
          </a:p>
        </p:txBody>
      </p:sp>
    </p:spTree>
    <p:extLst>
      <p:ext uri="{BB962C8B-B14F-4D97-AF65-F5344CB8AC3E}">
        <p14:creationId xmlns:p14="http://schemas.microsoft.com/office/powerpoint/2010/main" val="3030795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6</a:t>
            </a:fld>
            <a:endParaRPr lang="en-US" dirty="0"/>
          </a:p>
        </p:txBody>
      </p:sp>
    </p:spTree>
    <p:extLst>
      <p:ext uri="{BB962C8B-B14F-4D97-AF65-F5344CB8AC3E}">
        <p14:creationId xmlns:p14="http://schemas.microsoft.com/office/powerpoint/2010/main" val="27289518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xfrm>
            <a:off x="246063" y="609600"/>
            <a:ext cx="6365875" cy="3581400"/>
          </a:xfrm>
          <a:ln/>
        </p:spPr>
      </p:sp>
      <p:sp>
        <p:nvSpPr>
          <p:cNvPr id="573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734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5734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5734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735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3C6AB2D-A880-4EAF-B043-A22355DC2002}" type="slidenum">
              <a:rPr lang="en-US" altLang="en-US" sz="1200"/>
              <a:pPr/>
              <a:t>91</a:t>
            </a:fld>
            <a:r>
              <a:rPr lang="en-US" altLang="en-US" sz="1200"/>
              <a:t> of 94</a:t>
            </a:r>
          </a:p>
        </p:txBody>
      </p:sp>
    </p:spTree>
    <p:extLst>
      <p:ext uri="{BB962C8B-B14F-4D97-AF65-F5344CB8AC3E}">
        <p14:creationId xmlns:p14="http://schemas.microsoft.com/office/powerpoint/2010/main" val="717691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xfrm>
            <a:off x="246063" y="609600"/>
            <a:ext cx="6365875" cy="3581400"/>
          </a:xfrm>
          <a:ln/>
        </p:spPr>
      </p:sp>
      <p:sp>
        <p:nvSpPr>
          <p:cNvPr id="593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939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5939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5939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939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6F02518-0A33-47AE-99E0-C951F5951572}" type="slidenum">
              <a:rPr lang="en-US" altLang="en-US" sz="1200"/>
              <a:pPr/>
              <a:t>92</a:t>
            </a:fld>
            <a:r>
              <a:rPr lang="en-US" altLang="en-US" sz="1200"/>
              <a:t> of 94</a:t>
            </a:r>
          </a:p>
        </p:txBody>
      </p:sp>
    </p:spTree>
    <p:extLst>
      <p:ext uri="{BB962C8B-B14F-4D97-AF65-F5344CB8AC3E}">
        <p14:creationId xmlns:p14="http://schemas.microsoft.com/office/powerpoint/2010/main" val="905276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xfrm>
            <a:off x="246063" y="609600"/>
            <a:ext cx="6365875" cy="3581400"/>
          </a:xfrm>
          <a:ln/>
        </p:spPr>
      </p:sp>
      <p:sp>
        <p:nvSpPr>
          <p:cNvPr id="614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144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6144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6144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144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58F75FE-5111-404B-A9C5-38392142C9B4}" type="slidenum">
              <a:rPr lang="en-US" altLang="en-US" sz="1200"/>
              <a:pPr/>
              <a:t>93</a:t>
            </a:fld>
            <a:r>
              <a:rPr lang="en-US" altLang="en-US" sz="1200"/>
              <a:t> of 94</a:t>
            </a:r>
          </a:p>
        </p:txBody>
      </p:sp>
    </p:spTree>
    <p:extLst>
      <p:ext uri="{BB962C8B-B14F-4D97-AF65-F5344CB8AC3E}">
        <p14:creationId xmlns:p14="http://schemas.microsoft.com/office/powerpoint/2010/main" val="4178820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xfrm>
            <a:off x="246063" y="609600"/>
            <a:ext cx="6365875" cy="3581400"/>
          </a:xfrm>
          <a:ln/>
        </p:spPr>
      </p:sp>
      <p:sp>
        <p:nvSpPr>
          <p:cNvPr id="634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349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6349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6349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349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B5788EE-3E0F-4CB9-AE68-96C0C9DB5C81}" type="slidenum">
              <a:rPr lang="en-US" altLang="en-US" sz="1200"/>
              <a:pPr/>
              <a:t>94</a:t>
            </a:fld>
            <a:r>
              <a:rPr lang="en-US" altLang="en-US" sz="1200"/>
              <a:t> of 94</a:t>
            </a:r>
          </a:p>
        </p:txBody>
      </p:sp>
    </p:spTree>
    <p:extLst>
      <p:ext uri="{BB962C8B-B14F-4D97-AF65-F5344CB8AC3E}">
        <p14:creationId xmlns:p14="http://schemas.microsoft.com/office/powerpoint/2010/main" val="1671758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a:xfrm>
            <a:off x="246063" y="609600"/>
            <a:ext cx="6365875" cy="3581400"/>
          </a:xfrm>
          <a:ln/>
        </p:spPr>
      </p:sp>
      <p:sp>
        <p:nvSpPr>
          <p:cNvPr id="655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5539"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5540"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65541"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6554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35BE74E-5CC1-4186-BF11-1EB48AC313B7}" type="slidenum">
              <a:rPr lang="en-US" altLang="en-US" sz="1200"/>
              <a:pPr/>
              <a:t>95</a:t>
            </a:fld>
            <a:r>
              <a:rPr lang="en-US" altLang="en-US" sz="1200"/>
              <a:t> of 94</a:t>
            </a:r>
          </a:p>
        </p:txBody>
      </p:sp>
    </p:spTree>
    <p:extLst>
      <p:ext uri="{BB962C8B-B14F-4D97-AF65-F5344CB8AC3E}">
        <p14:creationId xmlns:p14="http://schemas.microsoft.com/office/powerpoint/2010/main" val="22348302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a:xfrm>
            <a:off x="246063" y="609600"/>
            <a:ext cx="6365875" cy="3581400"/>
          </a:xfrm>
          <a:ln/>
        </p:spPr>
      </p:sp>
      <p:sp>
        <p:nvSpPr>
          <p:cNvPr id="675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7587"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7588"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67589"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6759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5C57CB7-83F5-41F3-9F80-53825E49EC7D}" type="slidenum">
              <a:rPr lang="en-US" altLang="en-US" sz="1200"/>
              <a:pPr/>
              <a:t>96</a:t>
            </a:fld>
            <a:r>
              <a:rPr lang="en-US" altLang="en-US" sz="1200"/>
              <a:t> of 94</a:t>
            </a:r>
          </a:p>
        </p:txBody>
      </p:sp>
    </p:spTree>
    <p:extLst>
      <p:ext uri="{BB962C8B-B14F-4D97-AF65-F5344CB8AC3E}">
        <p14:creationId xmlns:p14="http://schemas.microsoft.com/office/powerpoint/2010/main" val="7088627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noTextEdit="1"/>
          </p:cNvSpPr>
          <p:nvPr>
            <p:ph type="sldImg"/>
          </p:nvPr>
        </p:nvSpPr>
        <p:spPr>
          <a:xfrm>
            <a:off x="246063" y="609600"/>
            <a:ext cx="6365875" cy="3581400"/>
          </a:xfrm>
          <a:ln/>
        </p:spPr>
      </p:sp>
      <p:sp>
        <p:nvSpPr>
          <p:cNvPr id="696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9635"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9636"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69637"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6963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0042040-39D3-4ED9-B511-BDF48488226A}" type="slidenum">
              <a:rPr lang="en-US" altLang="en-US" sz="1200"/>
              <a:pPr/>
              <a:t>97</a:t>
            </a:fld>
            <a:r>
              <a:rPr lang="en-US" altLang="en-US" sz="1200"/>
              <a:t> of 94</a:t>
            </a:r>
          </a:p>
        </p:txBody>
      </p:sp>
    </p:spTree>
    <p:extLst>
      <p:ext uri="{BB962C8B-B14F-4D97-AF65-F5344CB8AC3E}">
        <p14:creationId xmlns:p14="http://schemas.microsoft.com/office/powerpoint/2010/main" val="20473751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a:xfrm>
            <a:off x="246063" y="609600"/>
            <a:ext cx="6365875" cy="3581400"/>
          </a:xfrm>
          <a:ln/>
        </p:spPr>
      </p:sp>
      <p:sp>
        <p:nvSpPr>
          <p:cNvPr id="716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16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716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716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168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247AA75-49E0-4987-A3CB-F83E645E8738}" type="slidenum">
              <a:rPr lang="en-US" altLang="en-US" sz="1200"/>
              <a:pPr/>
              <a:t>98</a:t>
            </a:fld>
            <a:r>
              <a:rPr lang="en-US" altLang="en-US" sz="1200"/>
              <a:t> of 94</a:t>
            </a:r>
          </a:p>
        </p:txBody>
      </p:sp>
    </p:spTree>
    <p:extLst>
      <p:ext uri="{BB962C8B-B14F-4D97-AF65-F5344CB8AC3E}">
        <p14:creationId xmlns:p14="http://schemas.microsoft.com/office/powerpoint/2010/main" val="8278585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1026"/>
          <p:cNvSpPr>
            <a:spLocks noGrp="1" noRot="1" noChangeAspect="1" noChangeArrowheads="1" noTextEdit="1"/>
          </p:cNvSpPr>
          <p:nvPr>
            <p:ph type="sldImg"/>
          </p:nvPr>
        </p:nvSpPr>
        <p:spPr>
          <a:xfrm>
            <a:off x="382588" y="685800"/>
            <a:ext cx="6094412" cy="3429000"/>
          </a:xfrm>
          <a:solidFill>
            <a:srgbClr val="FFFFFF"/>
          </a:solidFill>
          <a:ln/>
        </p:spPr>
      </p:sp>
      <p:sp>
        <p:nvSpPr>
          <p:cNvPr id="78850" name="Rectangle 1027"/>
          <p:cNvSpPr>
            <a:spLocks noGrp="1" noChangeArrowheads="1"/>
          </p:cNvSpPr>
          <p:nvPr>
            <p:ph type="body" idx="1"/>
          </p:nvPr>
        </p:nvSpPr>
        <p:spPr>
          <a:solidFill>
            <a:srgbClr val="FFFFFF"/>
          </a:solidFill>
          <a:ln>
            <a:solidFill>
              <a:srgbClr val="000000"/>
            </a:solidFill>
          </a:ln>
        </p:spPr>
        <p:txBody>
          <a:bodyPr/>
          <a:lstStyle/>
          <a:p>
            <a:r>
              <a:rPr lang="en-US" altLang="en-US" sz="1000" i="1" dirty="0" smtClean="0">
                <a:latin typeface="Arial" panose="020B0604020202020204" pitchFamily="34" charset="0"/>
              </a:rPr>
              <a:t>Project stakeholders </a:t>
            </a:r>
            <a:r>
              <a:rPr lang="en-US" altLang="en-US" sz="1000" dirty="0" smtClean="0">
                <a:latin typeface="Arial" panose="020B0604020202020204" pitchFamily="34" charset="0"/>
              </a:rPr>
              <a:t>are individuals or organizations who have influence over, or </a:t>
            </a:r>
            <a:br>
              <a:rPr lang="en-US" altLang="en-US" sz="1000" dirty="0" smtClean="0">
                <a:latin typeface="Arial" panose="020B0604020202020204" pitchFamily="34" charset="0"/>
              </a:rPr>
            </a:br>
            <a:r>
              <a:rPr lang="en-US" altLang="en-US" sz="1000" dirty="0" smtClean="0">
                <a:latin typeface="Arial" panose="020B0604020202020204" pitchFamily="34" charset="0"/>
              </a:rPr>
              <a:t>are influenced by project execution or completion</a:t>
            </a:r>
          </a:p>
          <a:p>
            <a:r>
              <a:rPr lang="en-US" altLang="en-US" sz="1000" dirty="0" smtClean="0">
                <a:latin typeface="Arial" panose="020B0604020202020204" pitchFamily="34" charset="0"/>
              </a:rPr>
              <a:t>Have varying amounts of influence, responsibility, or authority over project</a:t>
            </a:r>
          </a:p>
          <a:p>
            <a:r>
              <a:rPr lang="en-US" altLang="en-US" sz="1000" dirty="0" smtClean="0">
                <a:latin typeface="Arial" panose="020B0604020202020204" pitchFamily="34" charset="0"/>
              </a:rPr>
              <a:t>May be difficult to identify all stakeholders</a:t>
            </a:r>
          </a:p>
          <a:p>
            <a:pPr>
              <a:buFontTx/>
              <a:buChar char="•"/>
            </a:pPr>
            <a:r>
              <a:rPr lang="en-US" altLang="en-US" sz="1000" dirty="0" smtClean="0">
                <a:latin typeface="Arial" panose="020B0604020202020204" pitchFamily="34" charset="0"/>
              </a:rPr>
              <a:t>Stakeholders that are overlooked almost inevitably have a negative impact on </a:t>
            </a:r>
            <a:br>
              <a:rPr lang="en-US" altLang="en-US" sz="1000" dirty="0" smtClean="0">
                <a:latin typeface="Arial" panose="020B0604020202020204" pitchFamily="34" charset="0"/>
              </a:rPr>
            </a:br>
            <a:r>
              <a:rPr lang="en-US" altLang="en-US" sz="1000" dirty="0" smtClean="0">
                <a:latin typeface="Arial" panose="020B0604020202020204" pitchFamily="34" charset="0"/>
              </a:rPr>
              <a:t>project</a:t>
            </a:r>
          </a:p>
          <a:p>
            <a:r>
              <a:rPr lang="en-US" altLang="en-US" sz="1000" dirty="0" smtClean="0">
                <a:latin typeface="Arial" panose="020B0604020202020204" pitchFamily="34" charset="0"/>
              </a:rPr>
              <a:t>Stakeholders can have a positive, neutral, or negative influence on project</a:t>
            </a:r>
          </a:p>
          <a:p>
            <a:pPr>
              <a:buFontTx/>
              <a:buChar char="-"/>
            </a:pPr>
            <a:r>
              <a:rPr lang="en-US" altLang="en-US" sz="1000" dirty="0" smtClean="0">
                <a:latin typeface="Arial" panose="020B0604020202020204" pitchFamily="34" charset="0"/>
              </a:rPr>
              <a:t>managing all stakeholder expectations is challenging – conflict</a:t>
            </a:r>
          </a:p>
          <a:p>
            <a:pPr>
              <a:buFontTx/>
              <a:buChar char="-"/>
            </a:pPr>
            <a:endParaRPr lang="en-US" altLang="en-US" dirty="0" smtClean="0">
              <a:latin typeface="Arial" panose="020B0604020202020204" pitchFamily="34" charset="0"/>
            </a:endParaRPr>
          </a:p>
        </p:txBody>
      </p:sp>
      <p:sp>
        <p:nvSpPr>
          <p:cNvPr id="788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788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788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885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645A063-B30D-4578-B6BB-6F1EDB7348F7}" type="slidenum">
              <a:rPr lang="en-US" altLang="en-US" sz="1200"/>
              <a:pPr/>
              <a:t>104</a:t>
            </a:fld>
            <a:r>
              <a:rPr lang="en-US" altLang="en-US" sz="1200"/>
              <a:t> of 94</a:t>
            </a:r>
          </a:p>
        </p:txBody>
      </p:sp>
    </p:spTree>
    <p:extLst>
      <p:ext uri="{BB962C8B-B14F-4D97-AF65-F5344CB8AC3E}">
        <p14:creationId xmlns:p14="http://schemas.microsoft.com/office/powerpoint/2010/main" val="27023532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xfrm>
            <a:off x="246063" y="609600"/>
            <a:ext cx="6365875" cy="3581400"/>
          </a:xfrm>
          <a:ln/>
        </p:spPr>
      </p:sp>
      <p:sp>
        <p:nvSpPr>
          <p:cNvPr id="808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8089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8090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8090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090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C642095-9657-435E-A741-40A41091DAB8}" type="slidenum">
              <a:rPr lang="en-US" altLang="en-US" sz="1200"/>
              <a:pPr/>
              <a:t>105</a:t>
            </a:fld>
            <a:r>
              <a:rPr lang="en-US" altLang="en-US" sz="1200"/>
              <a:t> of 94</a:t>
            </a:r>
          </a:p>
        </p:txBody>
      </p:sp>
    </p:spTree>
    <p:extLst>
      <p:ext uri="{BB962C8B-B14F-4D97-AF65-F5344CB8AC3E}">
        <p14:creationId xmlns:p14="http://schemas.microsoft.com/office/powerpoint/2010/main" val="1179216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21</a:t>
            </a:fld>
            <a:endParaRPr lang="en-US" dirty="0"/>
          </a:p>
        </p:txBody>
      </p:sp>
    </p:spTree>
    <p:extLst>
      <p:ext uri="{BB962C8B-B14F-4D97-AF65-F5344CB8AC3E}">
        <p14:creationId xmlns:p14="http://schemas.microsoft.com/office/powerpoint/2010/main" val="29214531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a:xfrm>
            <a:off x="246063" y="609600"/>
            <a:ext cx="6365875" cy="3581400"/>
          </a:xfrm>
          <a:ln/>
        </p:spPr>
      </p:sp>
      <p:sp>
        <p:nvSpPr>
          <p:cNvPr id="839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39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839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839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397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797028F-991E-4004-9205-A197A5F3EC77}" type="slidenum">
              <a:rPr lang="en-US" altLang="en-US" sz="1200"/>
              <a:pPr/>
              <a:t>107</a:t>
            </a:fld>
            <a:r>
              <a:rPr lang="en-US" altLang="en-US" sz="1200"/>
              <a:t> of 94</a:t>
            </a:r>
          </a:p>
        </p:txBody>
      </p:sp>
    </p:spTree>
    <p:extLst>
      <p:ext uri="{BB962C8B-B14F-4D97-AF65-F5344CB8AC3E}">
        <p14:creationId xmlns:p14="http://schemas.microsoft.com/office/powerpoint/2010/main" val="1892645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a:xfrm>
            <a:off x="246063" y="609600"/>
            <a:ext cx="6365875" cy="3581400"/>
          </a:xfrm>
          <a:ln/>
        </p:spPr>
      </p:sp>
      <p:sp>
        <p:nvSpPr>
          <p:cNvPr id="860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60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860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860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602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6FC4D83-A05A-42BF-BBC0-BCC6D14427BB}" type="slidenum">
              <a:rPr lang="en-US" altLang="en-US" sz="1200"/>
              <a:pPr/>
              <a:t>108</a:t>
            </a:fld>
            <a:r>
              <a:rPr lang="en-US" altLang="en-US" sz="1200"/>
              <a:t> of 94</a:t>
            </a:r>
          </a:p>
        </p:txBody>
      </p:sp>
    </p:spTree>
    <p:extLst>
      <p:ext uri="{BB962C8B-B14F-4D97-AF65-F5344CB8AC3E}">
        <p14:creationId xmlns:p14="http://schemas.microsoft.com/office/powerpoint/2010/main" val="11207412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a:xfrm>
            <a:off x="246063" y="609600"/>
            <a:ext cx="6365875" cy="3581400"/>
          </a:xfrm>
          <a:ln/>
        </p:spPr>
      </p:sp>
      <p:sp>
        <p:nvSpPr>
          <p:cNvPr id="880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806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8806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8806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807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790117C-D1D5-48A3-89DE-6991BAD30EFB}" type="slidenum">
              <a:rPr lang="en-US" altLang="en-US" sz="1200"/>
              <a:pPr/>
              <a:t>109</a:t>
            </a:fld>
            <a:r>
              <a:rPr lang="en-US" altLang="en-US" sz="1200"/>
              <a:t> of 94</a:t>
            </a:r>
          </a:p>
        </p:txBody>
      </p:sp>
    </p:spTree>
    <p:extLst>
      <p:ext uri="{BB962C8B-B14F-4D97-AF65-F5344CB8AC3E}">
        <p14:creationId xmlns:p14="http://schemas.microsoft.com/office/powerpoint/2010/main" val="22410254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a:xfrm>
            <a:off x="246063" y="609600"/>
            <a:ext cx="6365875" cy="3581400"/>
          </a:xfrm>
          <a:ln/>
        </p:spPr>
      </p:sp>
      <p:sp>
        <p:nvSpPr>
          <p:cNvPr id="901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011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9011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9011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011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D407EC5-0C72-4767-A097-5331F3060D51}" type="slidenum">
              <a:rPr lang="en-US" altLang="en-US" sz="1200"/>
              <a:pPr/>
              <a:t>110</a:t>
            </a:fld>
            <a:r>
              <a:rPr lang="en-US" altLang="en-US" sz="1200"/>
              <a:t> of 94</a:t>
            </a:r>
          </a:p>
        </p:txBody>
      </p:sp>
    </p:spTree>
    <p:extLst>
      <p:ext uri="{BB962C8B-B14F-4D97-AF65-F5344CB8AC3E}">
        <p14:creationId xmlns:p14="http://schemas.microsoft.com/office/powerpoint/2010/main" val="42254626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noChangeArrowheads="1" noTextEdit="1"/>
          </p:cNvSpPr>
          <p:nvPr>
            <p:ph type="sldImg"/>
          </p:nvPr>
        </p:nvSpPr>
        <p:spPr>
          <a:xfrm>
            <a:off x="246063" y="609600"/>
            <a:ext cx="6365875" cy="3581400"/>
          </a:xfrm>
          <a:ln/>
        </p:spPr>
      </p:sp>
      <p:sp>
        <p:nvSpPr>
          <p:cNvPr id="921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216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9216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9216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216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41A86EA-549B-49C4-8E3F-A29CE8D581D3}" type="slidenum">
              <a:rPr lang="en-US" altLang="en-US" sz="1200"/>
              <a:pPr/>
              <a:t>111</a:t>
            </a:fld>
            <a:r>
              <a:rPr lang="en-US" altLang="en-US" sz="1200"/>
              <a:t> of 94</a:t>
            </a:r>
          </a:p>
        </p:txBody>
      </p:sp>
    </p:spTree>
    <p:extLst>
      <p:ext uri="{BB962C8B-B14F-4D97-AF65-F5344CB8AC3E}">
        <p14:creationId xmlns:p14="http://schemas.microsoft.com/office/powerpoint/2010/main" val="31720026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noChangeArrowheads="1" noTextEdit="1"/>
          </p:cNvSpPr>
          <p:nvPr>
            <p:ph type="sldImg"/>
          </p:nvPr>
        </p:nvSpPr>
        <p:spPr>
          <a:xfrm>
            <a:off x="246063" y="609600"/>
            <a:ext cx="6365875" cy="3581400"/>
          </a:xfrm>
          <a:ln/>
        </p:spPr>
      </p:sp>
      <p:sp>
        <p:nvSpPr>
          <p:cNvPr id="942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421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9421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9421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421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3109F47-54BE-4546-9996-9642C5C71E7F}" type="slidenum">
              <a:rPr lang="en-US" altLang="en-US" sz="1200"/>
              <a:pPr/>
              <a:t>112</a:t>
            </a:fld>
            <a:r>
              <a:rPr lang="en-US" altLang="en-US" sz="1200"/>
              <a:t> of 94</a:t>
            </a:r>
          </a:p>
        </p:txBody>
      </p:sp>
    </p:spTree>
    <p:extLst>
      <p:ext uri="{BB962C8B-B14F-4D97-AF65-F5344CB8AC3E}">
        <p14:creationId xmlns:p14="http://schemas.microsoft.com/office/powerpoint/2010/main" val="30190168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a:xfrm>
            <a:off x="246063" y="609600"/>
            <a:ext cx="6365875" cy="3581400"/>
          </a:xfrm>
          <a:ln/>
        </p:spPr>
      </p:sp>
      <p:sp>
        <p:nvSpPr>
          <p:cNvPr id="962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625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9626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9626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626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9BDC45F-A665-4D6C-8539-2B0FBB0AD895}" type="slidenum">
              <a:rPr lang="en-US" altLang="en-US" sz="1200"/>
              <a:pPr/>
              <a:t>113</a:t>
            </a:fld>
            <a:r>
              <a:rPr lang="en-US" altLang="en-US" sz="1200"/>
              <a:t> of 94</a:t>
            </a:r>
          </a:p>
        </p:txBody>
      </p:sp>
    </p:spTree>
    <p:extLst>
      <p:ext uri="{BB962C8B-B14F-4D97-AF65-F5344CB8AC3E}">
        <p14:creationId xmlns:p14="http://schemas.microsoft.com/office/powerpoint/2010/main" val="30894613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a:xfrm>
            <a:off x="246063" y="609600"/>
            <a:ext cx="6365875" cy="3581400"/>
          </a:xfrm>
          <a:ln/>
        </p:spPr>
      </p:sp>
      <p:sp>
        <p:nvSpPr>
          <p:cNvPr id="983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830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9830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9830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831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49A5677-B8C7-4A34-8979-8AFD7E727C96}" type="slidenum">
              <a:rPr lang="en-US" altLang="en-US" sz="1200"/>
              <a:pPr/>
              <a:t>114</a:t>
            </a:fld>
            <a:r>
              <a:rPr lang="en-US" altLang="en-US" sz="1200"/>
              <a:t> of 94</a:t>
            </a:r>
          </a:p>
        </p:txBody>
      </p:sp>
    </p:spTree>
    <p:extLst>
      <p:ext uri="{BB962C8B-B14F-4D97-AF65-F5344CB8AC3E}">
        <p14:creationId xmlns:p14="http://schemas.microsoft.com/office/powerpoint/2010/main" val="12362985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noChangeArrowheads="1" noTextEdit="1"/>
          </p:cNvSpPr>
          <p:nvPr>
            <p:ph type="sldImg"/>
          </p:nvPr>
        </p:nvSpPr>
        <p:spPr>
          <a:xfrm>
            <a:off x="246063" y="609600"/>
            <a:ext cx="6365875" cy="3581400"/>
          </a:xfrm>
          <a:ln/>
        </p:spPr>
      </p:sp>
      <p:sp>
        <p:nvSpPr>
          <p:cNvPr id="1003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035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0035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0035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03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BDD940A-62FA-4EAC-8289-09F468F80F77}" type="slidenum">
              <a:rPr lang="en-US" altLang="en-US" sz="1200"/>
              <a:pPr/>
              <a:t>115</a:t>
            </a:fld>
            <a:r>
              <a:rPr lang="en-US" altLang="en-US" sz="1200"/>
              <a:t> of 94</a:t>
            </a:r>
          </a:p>
        </p:txBody>
      </p:sp>
    </p:spTree>
    <p:extLst>
      <p:ext uri="{BB962C8B-B14F-4D97-AF65-F5344CB8AC3E}">
        <p14:creationId xmlns:p14="http://schemas.microsoft.com/office/powerpoint/2010/main" val="27956767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a:xfrm>
            <a:off x="246063" y="609600"/>
            <a:ext cx="6365875" cy="3581400"/>
          </a:xfrm>
          <a:ln/>
        </p:spPr>
      </p:sp>
      <p:sp>
        <p:nvSpPr>
          <p:cNvPr id="1024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240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0240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0240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240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4B9C1AD-A7BE-4E72-A90A-B5D0AE6FA46F}" type="slidenum">
              <a:rPr lang="en-US" altLang="en-US" sz="1200"/>
              <a:pPr/>
              <a:t>116</a:t>
            </a:fld>
            <a:r>
              <a:rPr lang="en-US" altLang="en-US" sz="1200"/>
              <a:t> of 94</a:t>
            </a:r>
          </a:p>
        </p:txBody>
      </p:sp>
    </p:spTree>
    <p:extLst>
      <p:ext uri="{BB962C8B-B14F-4D97-AF65-F5344CB8AC3E}">
        <p14:creationId xmlns:p14="http://schemas.microsoft.com/office/powerpoint/2010/main" val="3095689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24</a:t>
            </a:fld>
            <a:endParaRPr lang="en-US" dirty="0"/>
          </a:p>
        </p:txBody>
      </p:sp>
    </p:spTree>
    <p:extLst>
      <p:ext uri="{BB962C8B-B14F-4D97-AF65-F5344CB8AC3E}">
        <p14:creationId xmlns:p14="http://schemas.microsoft.com/office/powerpoint/2010/main" val="20719717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noChangeArrowheads="1" noTextEdit="1"/>
          </p:cNvSpPr>
          <p:nvPr>
            <p:ph type="sldImg"/>
          </p:nvPr>
        </p:nvSpPr>
        <p:spPr>
          <a:xfrm>
            <a:off x="246063" y="609600"/>
            <a:ext cx="6365875" cy="3581400"/>
          </a:xfrm>
          <a:ln/>
        </p:spPr>
      </p:sp>
      <p:sp>
        <p:nvSpPr>
          <p:cNvPr id="1044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44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044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044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445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17228DA-13C5-42F3-8BEA-2B4180CBB582}" type="slidenum">
              <a:rPr lang="en-US" altLang="en-US" sz="1200"/>
              <a:pPr/>
              <a:t>117</a:t>
            </a:fld>
            <a:r>
              <a:rPr lang="en-US" altLang="en-US" sz="1200"/>
              <a:t> of 94</a:t>
            </a:r>
          </a:p>
        </p:txBody>
      </p:sp>
    </p:spTree>
    <p:extLst>
      <p:ext uri="{BB962C8B-B14F-4D97-AF65-F5344CB8AC3E}">
        <p14:creationId xmlns:p14="http://schemas.microsoft.com/office/powerpoint/2010/main" val="40966203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noChangeArrowheads="1" noTextEdit="1"/>
          </p:cNvSpPr>
          <p:nvPr>
            <p:ph type="sldImg"/>
          </p:nvPr>
        </p:nvSpPr>
        <p:spPr>
          <a:ln/>
        </p:spPr>
      </p:sp>
      <p:sp>
        <p:nvSpPr>
          <p:cNvPr id="1064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64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065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065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650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DB57F1D-F8DE-48D6-91D5-72E1BD843F78}" type="slidenum">
              <a:rPr lang="en-US" altLang="en-US" sz="1200"/>
              <a:pPr/>
              <a:t>118</a:t>
            </a:fld>
            <a:r>
              <a:rPr lang="en-US" altLang="en-US" sz="1200"/>
              <a:t> of 94</a:t>
            </a:r>
          </a:p>
        </p:txBody>
      </p:sp>
    </p:spTree>
    <p:extLst>
      <p:ext uri="{BB962C8B-B14F-4D97-AF65-F5344CB8AC3E}">
        <p14:creationId xmlns:p14="http://schemas.microsoft.com/office/powerpoint/2010/main" val="39301509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Rot="1" noChangeAspect="1" noChangeArrowheads="1" noTextEdit="1"/>
          </p:cNvSpPr>
          <p:nvPr>
            <p:ph type="sldImg"/>
          </p:nvPr>
        </p:nvSpPr>
        <p:spPr>
          <a:xfrm>
            <a:off x="246063" y="609600"/>
            <a:ext cx="6365875" cy="3581400"/>
          </a:xfrm>
          <a:ln/>
        </p:spPr>
      </p:sp>
      <p:sp>
        <p:nvSpPr>
          <p:cNvPr id="1085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854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0854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0854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855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F863B87-88BC-4943-9880-EF86EF40FA9B}" type="slidenum">
              <a:rPr lang="en-US" altLang="en-US" sz="1200"/>
              <a:pPr/>
              <a:t>119</a:t>
            </a:fld>
            <a:r>
              <a:rPr lang="en-US" altLang="en-US" sz="1200"/>
              <a:t> of 94</a:t>
            </a:r>
          </a:p>
        </p:txBody>
      </p:sp>
    </p:spTree>
    <p:extLst>
      <p:ext uri="{BB962C8B-B14F-4D97-AF65-F5344CB8AC3E}">
        <p14:creationId xmlns:p14="http://schemas.microsoft.com/office/powerpoint/2010/main" val="35255946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1026"/>
          <p:cNvSpPr>
            <a:spLocks noGrp="1" noRot="1" noChangeAspect="1" noChangeArrowheads="1" noTextEdit="1"/>
          </p:cNvSpPr>
          <p:nvPr>
            <p:ph type="sldImg"/>
          </p:nvPr>
        </p:nvSpPr>
        <p:spPr>
          <a:xfrm>
            <a:off x="246063" y="609600"/>
            <a:ext cx="6365875" cy="3581400"/>
          </a:xfrm>
          <a:ln/>
        </p:spPr>
      </p:sp>
      <p:sp>
        <p:nvSpPr>
          <p:cNvPr id="11059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059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1059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1059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059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043F340-662C-47F9-BB88-27C4A8BBE38A}" type="slidenum">
              <a:rPr lang="en-US" altLang="en-US" sz="1200"/>
              <a:pPr/>
              <a:t>120</a:t>
            </a:fld>
            <a:r>
              <a:rPr lang="en-US" altLang="en-US" sz="1200"/>
              <a:t> of 94</a:t>
            </a:r>
          </a:p>
        </p:txBody>
      </p:sp>
    </p:spTree>
    <p:extLst>
      <p:ext uri="{BB962C8B-B14F-4D97-AF65-F5344CB8AC3E}">
        <p14:creationId xmlns:p14="http://schemas.microsoft.com/office/powerpoint/2010/main" val="25379444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p:cNvSpPr>
          <p:nvPr>
            <p:ph type="sldImg"/>
          </p:nvPr>
        </p:nvSpPr>
        <p:spPr>
          <a:xfrm>
            <a:off x="246063" y="609600"/>
            <a:ext cx="6365875" cy="3581400"/>
          </a:xfrm>
          <a:ln/>
        </p:spPr>
      </p:sp>
      <p:sp>
        <p:nvSpPr>
          <p:cNvPr id="1126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26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126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126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264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7D06FB4-7B64-45C4-B2F6-84DB9080A536}" type="slidenum">
              <a:rPr lang="en-US" altLang="en-US" sz="1200"/>
              <a:pPr/>
              <a:t>121</a:t>
            </a:fld>
            <a:r>
              <a:rPr lang="en-US" altLang="en-US" sz="1200"/>
              <a:t> of 94</a:t>
            </a:r>
          </a:p>
        </p:txBody>
      </p:sp>
    </p:spTree>
    <p:extLst>
      <p:ext uri="{BB962C8B-B14F-4D97-AF65-F5344CB8AC3E}">
        <p14:creationId xmlns:p14="http://schemas.microsoft.com/office/powerpoint/2010/main" val="35322443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p:cNvSpPr>
          <p:nvPr>
            <p:ph type="sldImg"/>
          </p:nvPr>
        </p:nvSpPr>
        <p:spPr>
          <a:ln/>
        </p:spPr>
      </p:sp>
      <p:sp>
        <p:nvSpPr>
          <p:cNvPr id="1177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Adapted from Figure 2-10 </a:t>
            </a:r>
            <a:r>
              <a:rPr lang="en-US" altLang="en-US" i="1" smtClean="0">
                <a:latin typeface="Arial" panose="020B0604020202020204" pitchFamily="34" charset="0"/>
              </a:rPr>
              <a:t>PMBOK Guide, 5th Edition</a:t>
            </a:r>
            <a:endParaRPr lang="en-US" altLang="en-US" smtClean="0">
              <a:latin typeface="Arial" panose="020B0604020202020204" pitchFamily="34" charset="0"/>
            </a:endParaRPr>
          </a:p>
        </p:txBody>
      </p:sp>
      <p:sp>
        <p:nvSpPr>
          <p:cNvPr id="11776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776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1776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1776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69F20EB-EA1B-4BBF-A18B-E623E6A21FB0}" type="slidenum">
              <a:rPr lang="en-US" altLang="en-US" sz="1200"/>
              <a:pPr/>
              <a:t>125</a:t>
            </a:fld>
            <a:r>
              <a:rPr lang="en-US" altLang="en-US" sz="1200"/>
              <a:t> of 94</a:t>
            </a:r>
          </a:p>
        </p:txBody>
      </p:sp>
    </p:spTree>
    <p:extLst>
      <p:ext uri="{BB962C8B-B14F-4D97-AF65-F5344CB8AC3E}">
        <p14:creationId xmlns:p14="http://schemas.microsoft.com/office/powerpoint/2010/main" val="19854996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p:cNvSpPr>
          <p:nvPr>
            <p:ph type="sldImg"/>
          </p:nvPr>
        </p:nvSpPr>
        <p:spPr>
          <a:xfrm>
            <a:off x="246063" y="609600"/>
            <a:ext cx="6365875" cy="3581400"/>
          </a:xfrm>
          <a:ln/>
        </p:spPr>
      </p:sp>
      <p:sp>
        <p:nvSpPr>
          <p:cNvPr id="1198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98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198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198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981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CEF7BF9-499D-45B3-9FD9-FD746282E1B2}" type="slidenum">
              <a:rPr lang="en-US" altLang="en-US" sz="1200"/>
              <a:pPr/>
              <a:t>126</a:t>
            </a:fld>
            <a:r>
              <a:rPr lang="en-US" altLang="en-US" sz="1200"/>
              <a:t> of 94</a:t>
            </a:r>
          </a:p>
        </p:txBody>
      </p:sp>
    </p:spTree>
    <p:extLst>
      <p:ext uri="{BB962C8B-B14F-4D97-AF65-F5344CB8AC3E}">
        <p14:creationId xmlns:p14="http://schemas.microsoft.com/office/powerpoint/2010/main" val="22628086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p:cNvSpPr>
            <a:spLocks noGrp="1" noRot="1" noChangeAspect="1"/>
          </p:cNvSpPr>
          <p:nvPr>
            <p:ph type="sldImg"/>
          </p:nvPr>
        </p:nvSpPr>
        <p:spPr>
          <a:xfrm>
            <a:off x="246063" y="609600"/>
            <a:ext cx="6365875" cy="3581400"/>
          </a:xfrm>
          <a:ln/>
        </p:spPr>
      </p:sp>
      <p:sp>
        <p:nvSpPr>
          <p:cNvPr id="1218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2185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2186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2186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186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39C10DD-D65F-4B9D-89FB-4D494EECF85D}" type="slidenum">
              <a:rPr lang="en-US" altLang="en-US" sz="1200"/>
              <a:pPr/>
              <a:t>127</a:t>
            </a:fld>
            <a:r>
              <a:rPr lang="en-US" altLang="en-US" sz="1200"/>
              <a:t> of 94</a:t>
            </a:r>
          </a:p>
        </p:txBody>
      </p:sp>
    </p:spTree>
    <p:extLst>
      <p:ext uri="{BB962C8B-B14F-4D97-AF65-F5344CB8AC3E}">
        <p14:creationId xmlns:p14="http://schemas.microsoft.com/office/powerpoint/2010/main" val="16462164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p:cNvSpPr>
          <p:nvPr>
            <p:ph type="sldImg"/>
          </p:nvPr>
        </p:nvSpPr>
        <p:spPr>
          <a:xfrm>
            <a:off x="246063" y="609600"/>
            <a:ext cx="6365875" cy="3581400"/>
          </a:xfrm>
          <a:ln/>
        </p:spPr>
      </p:sp>
      <p:sp>
        <p:nvSpPr>
          <p:cNvPr id="1249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249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249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249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493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1896045-2362-4245-9D52-4DEDA8F27C6F}" type="slidenum">
              <a:rPr lang="en-US" altLang="en-US" sz="1200"/>
              <a:pPr/>
              <a:t>129</a:t>
            </a:fld>
            <a:r>
              <a:rPr lang="en-US" altLang="en-US" sz="1200"/>
              <a:t> of 94</a:t>
            </a:r>
          </a:p>
        </p:txBody>
      </p:sp>
    </p:spTree>
    <p:extLst>
      <p:ext uri="{BB962C8B-B14F-4D97-AF65-F5344CB8AC3E}">
        <p14:creationId xmlns:p14="http://schemas.microsoft.com/office/powerpoint/2010/main" val="18460089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p:cNvSpPr>
          <p:nvPr>
            <p:ph type="sldImg"/>
          </p:nvPr>
        </p:nvSpPr>
        <p:spPr>
          <a:xfrm>
            <a:off x="246063" y="609600"/>
            <a:ext cx="6365875" cy="3581400"/>
          </a:xfrm>
          <a:ln/>
        </p:spPr>
      </p:sp>
      <p:sp>
        <p:nvSpPr>
          <p:cNvPr id="1269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269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269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269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698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58FEB6C-C553-4075-9B0D-F2D6049BC02B}" type="slidenum">
              <a:rPr lang="en-US" altLang="en-US" sz="1200"/>
              <a:pPr/>
              <a:t>130</a:t>
            </a:fld>
            <a:r>
              <a:rPr lang="en-US" altLang="en-US" sz="1200"/>
              <a:t> of 94</a:t>
            </a:r>
          </a:p>
        </p:txBody>
      </p:sp>
    </p:spTree>
    <p:extLst>
      <p:ext uri="{BB962C8B-B14F-4D97-AF65-F5344CB8AC3E}">
        <p14:creationId xmlns:p14="http://schemas.microsoft.com/office/powerpoint/2010/main" val="3144394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25</a:t>
            </a:fld>
            <a:endParaRPr lang="en-US" dirty="0"/>
          </a:p>
        </p:txBody>
      </p:sp>
    </p:spTree>
    <p:extLst>
      <p:ext uri="{BB962C8B-B14F-4D97-AF65-F5344CB8AC3E}">
        <p14:creationId xmlns:p14="http://schemas.microsoft.com/office/powerpoint/2010/main" val="31946126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1026"/>
          <p:cNvSpPr>
            <a:spLocks noGrp="1" noRot="1" noChangeAspect="1" noChangeArrowheads="1" noTextEdit="1"/>
          </p:cNvSpPr>
          <p:nvPr>
            <p:ph type="sldImg"/>
          </p:nvPr>
        </p:nvSpPr>
        <p:spPr>
          <a:xfrm>
            <a:off x="246063" y="609600"/>
            <a:ext cx="6365875" cy="3581400"/>
          </a:xfrm>
          <a:ln/>
        </p:spPr>
      </p:sp>
      <p:sp>
        <p:nvSpPr>
          <p:cNvPr id="12902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290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290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290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903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A50B8DD-A1C3-4E36-A93A-0EAFA8CE0F4F}" type="slidenum">
              <a:rPr lang="en-US" altLang="en-US" sz="1200"/>
              <a:pPr/>
              <a:t>131</a:t>
            </a:fld>
            <a:r>
              <a:rPr lang="en-US" altLang="en-US" sz="1200"/>
              <a:t> of 94</a:t>
            </a:r>
          </a:p>
        </p:txBody>
      </p:sp>
    </p:spTree>
    <p:extLst>
      <p:ext uri="{BB962C8B-B14F-4D97-AF65-F5344CB8AC3E}">
        <p14:creationId xmlns:p14="http://schemas.microsoft.com/office/powerpoint/2010/main" val="20931789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1026"/>
          <p:cNvSpPr>
            <a:spLocks noGrp="1" noRot="1" noChangeAspect="1" noChangeArrowheads="1" noTextEdit="1"/>
          </p:cNvSpPr>
          <p:nvPr>
            <p:ph type="sldImg"/>
          </p:nvPr>
        </p:nvSpPr>
        <p:spPr>
          <a:xfrm>
            <a:off x="246063" y="609600"/>
            <a:ext cx="6365875" cy="3581400"/>
          </a:xfrm>
          <a:ln/>
        </p:spPr>
      </p:sp>
      <p:sp>
        <p:nvSpPr>
          <p:cNvPr id="13107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10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310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310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107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70FDB50-AE36-4F4D-BDC9-F3A7986E2B1E}" type="slidenum">
              <a:rPr lang="en-US" altLang="en-US" sz="1200"/>
              <a:pPr/>
              <a:t>132</a:t>
            </a:fld>
            <a:r>
              <a:rPr lang="en-US" altLang="en-US" sz="1200"/>
              <a:t> of 94</a:t>
            </a:r>
          </a:p>
        </p:txBody>
      </p:sp>
    </p:spTree>
    <p:extLst>
      <p:ext uri="{BB962C8B-B14F-4D97-AF65-F5344CB8AC3E}">
        <p14:creationId xmlns:p14="http://schemas.microsoft.com/office/powerpoint/2010/main" val="42483893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p:cNvSpPr>
          <p:nvPr>
            <p:ph type="sldImg"/>
          </p:nvPr>
        </p:nvSpPr>
        <p:spPr>
          <a:xfrm>
            <a:off x="246063" y="609600"/>
            <a:ext cx="6365875" cy="3581400"/>
          </a:xfrm>
          <a:ln/>
        </p:spPr>
      </p:sp>
      <p:sp>
        <p:nvSpPr>
          <p:cNvPr id="1331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31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331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331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312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3BD4B5A-5640-4B86-A86D-6FA442F2C69C}" type="slidenum">
              <a:rPr lang="en-US" altLang="en-US" sz="1200"/>
              <a:pPr/>
              <a:t>133</a:t>
            </a:fld>
            <a:r>
              <a:rPr lang="en-US" altLang="en-US" sz="1200"/>
              <a:t> of 94</a:t>
            </a:r>
          </a:p>
        </p:txBody>
      </p:sp>
    </p:spTree>
    <p:extLst>
      <p:ext uri="{BB962C8B-B14F-4D97-AF65-F5344CB8AC3E}">
        <p14:creationId xmlns:p14="http://schemas.microsoft.com/office/powerpoint/2010/main" val="14124064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p:cNvSpPr>
          <p:nvPr>
            <p:ph type="sldImg"/>
          </p:nvPr>
        </p:nvSpPr>
        <p:spPr>
          <a:xfrm>
            <a:off x="246063" y="609600"/>
            <a:ext cx="6365875" cy="3581400"/>
          </a:xfrm>
          <a:ln/>
        </p:spPr>
      </p:sp>
      <p:sp>
        <p:nvSpPr>
          <p:cNvPr id="1351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51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351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351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517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7DA83F-BD21-43BC-A97A-A10628490A5C}" type="slidenum">
              <a:rPr lang="en-US" altLang="en-US" sz="1200"/>
              <a:pPr/>
              <a:t>134</a:t>
            </a:fld>
            <a:r>
              <a:rPr lang="en-US" altLang="en-US" sz="1200"/>
              <a:t> of 94</a:t>
            </a:r>
          </a:p>
        </p:txBody>
      </p:sp>
    </p:spTree>
    <p:extLst>
      <p:ext uri="{BB962C8B-B14F-4D97-AF65-F5344CB8AC3E}">
        <p14:creationId xmlns:p14="http://schemas.microsoft.com/office/powerpoint/2010/main" val="29772873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p:cNvSpPr>
          <p:nvPr>
            <p:ph type="sldImg"/>
          </p:nvPr>
        </p:nvSpPr>
        <p:spPr>
          <a:xfrm>
            <a:off x="246063" y="609600"/>
            <a:ext cx="6365875" cy="3581400"/>
          </a:xfrm>
          <a:ln/>
        </p:spPr>
      </p:sp>
      <p:sp>
        <p:nvSpPr>
          <p:cNvPr id="1372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72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372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372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722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05D0903-82F1-44D5-B22F-CB03AE528A18}" type="slidenum">
              <a:rPr lang="en-US" altLang="en-US" sz="1200"/>
              <a:pPr/>
              <a:t>135</a:t>
            </a:fld>
            <a:r>
              <a:rPr lang="en-US" altLang="en-US" sz="1200"/>
              <a:t> of 94</a:t>
            </a:r>
          </a:p>
        </p:txBody>
      </p:sp>
    </p:spTree>
    <p:extLst>
      <p:ext uri="{BB962C8B-B14F-4D97-AF65-F5344CB8AC3E}">
        <p14:creationId xmlns:p14="http://schemas.microsoft.com/office/powerpoint/2010/main" val="25530001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p:cNvSpPr>
          <p:nvPr>
            <p:ph type="sldImg"/>
          </p:nvPr>
        </p:nvSpPr>
        <p:spPr>
          <a:xfrm>
            <a:off x="246063" y="609600"/>
            <a:ext cx="6365875" cy="3581400"/>
          </a:xfrm>
          <a:ln/>
        </p:spPr>
      </p:sp>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92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392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392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927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C54B323-0CFB-430C-BFE0-BD5F4C1BF75F}" type="slidenum">
              <a:rPr lang="en-US" altLang="en-US" sz="1200"/>
              <a:pPr/>
              <a:t>136</a:t>
            </a:fld>
            <a:r>
              <a:rPr lang="en-US" altLang="en-US" sz="1200"/>
              <a:t> of 94</a:t>
            </a:r>
          </a:p>
        </p:txBody>
      </p:sp>
    </p:spTree>
    <p:extLst>
      <p:ext uri="{BB962C8B-B14F-4D97-AF65-F5344CB8AC3E}">
        <p14:creationId xmlns:p14="http://schemas.microsoft.com/office/powerpoint/2010/main" val="10497623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p:cNvSpPr>
          <p:nvPr>
            <p:ph type="sldImg"/>
          </p:nvPr>
        </p:nvSpPr>
        <p:spPr>
          <a:xfrm>
            <a:off x="246063" y="609600"/>
            <a:ext cx="6365875" cy="3581400"/>
          </a:xfrm>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13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413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413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131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A94C26A-066D-44AB-801A-5BF8E1AF03CA}" type="slidenum">
              <a:rPr lang="en-US" altLang="en-US" sz="1200"/>
              <a:pPr/>
              <a:t>137</a:t>
            </a:fld>
            <a:r>
              <a:rPr lang="en-US" altLang="en-US" sz="1200"/>
              <a:t> of 94</a:t>
            </a:r>
          </a:p>
        </p:txBody>
      </p:sp>
    </p:spTree>
    <p:extLst>
      <p:ext uri="{BB962C8B-B14F-4D97-AF65-F5344CB8AC3E}">
        <p14:creationId xmlns:p14="http://schemas.microsoft.com/office/powerpoint/2010/main" val="10945309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Image Placeholder 1"/>
          <p:cNvSpPr>
            <a:spLocks noGrp="1" noRot="1" noChangeAspect="1"/>
          </p:cNvSpPr>
          <p:nvPr>
            <p:ph type="sldImg"/>
          </p:nvPr>
        </p:nvSpPr>
        <p:spPr>
          <a:xfrm>
            <a:off x="246063" y="609600"/>
            <a:ext cx="6365875" cy="3581400"/>
          </a:xfrm>
          <a:ln/>
        </p:spPr>
      </p:sp>
      <p:sp>
        <p:nvSpPr>
          <p:cNvPr id="1433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PMP Guide – p. 75</a:t>
            </a:r>
          </a:p>
        </p:txBody>
      </p:sp>
      <p:sp>
        <p:nvSpPr>
          <p:cNvPr id="1433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433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433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336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38CBECD-964C-499B-A760-EB599B9695AD}" type="slidenum">
              <a:rPr lang="en-US" altLang="en-US" sz="1200"/>
              <a:pPr/>
              <a:t>138</a:t>
            </a:fld>
            <a:r>
              <a:rPr lang="en-US" altLang="en-US" sz="1200"/>
              <a:t> of 94</a:t>
            </a:r>
          </a:p>
        </p:txBody>
      </p:sp>
    </p:spTree>
    <p:extLst>
      <p:ext uri="{BB962C8B-B14F-4D97-AF65-F5344CB8AC3E}">
        <p14:creationId xmlns:p14="http://schemas.microsoft.com/office/powerpoint/2010/main" val="38709658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Image Placeholder 1"/>
          <p:cNvSpPr>
            <a:spLocks noGrp="1" noRot="1" noChangeAspect="1"/>
          </p:cNvSpPr>
          <p:nvPr>
            <p:ph type="sldImg"/>
          </p:nvPr>
        </p:nvSpPr>
        <p:spPr>
          <a:xfrm>
            <a:off x="246063" y="609600"/>
            <a:ext cx="6365875" cy="3581400"/>
          </a:xfrm>
          <a:ln/>
        </p:spPr>
      </p:sp>
      <p:sp>
        <p:nvSpPr>
          <p:cNvPr id="1454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54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454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454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541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20E25CD-5308-43A2-B931-12F4FAB3CE58}" type="slidenum">
              <a:rPr lang="en-US" altLang="en-US" sz="1200"/>
              <a:pPr/>
              <a:t>139</a:t>
            </a:fld>
            <a:r>
              <a:rPr lang="en-US" altLang="en-US" sz="1200"/>
              <a:t> of 94</a:t>
            </a:r>
          </a:p>
        </p:txBody>
      </p:sp>
    </p:spTree>
    <p:extLst>
      <p:ext uri="{BB962C8B-B14F-4D97-AF65-F5344CB8AC3E}">
        <p14:creationId xmlns:p14="http://schemas.microsoft.com/office/powerpoint/2010/main" val="21024300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Slide Image Placeholder 1"/>
          <p:cNvSpPr>
            <a:spLocks noGrp="1" noRot="1" noChangeAspect="1"/>
          </p:cNvSpPr>
          <p:nvPr>
            <p:ph type="sldImg"/>
          </p:nvPr>
        </p:nvSpPr>
        <p:spPr>
          <a:xfrm>
            <a:off x="246063" y="609600"/>
            <a:ext cx="6365875" cy="3581400"/>
          </a:xfrm>
          <a:ln/>
        </p:spPr>
      </p:sp>
      <p:sp>
        <p:nvSpPr>
          <p:cNvPr id="1474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745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4746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4746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746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4E02103-3EF0-4D0F-8DD5-5AB5FE82F353}" type="slidenum">
              <a:rPr lang="en-US" altLang="en-US" sz="1200"/>
              <a:pPr/>
              <a:t>140</a:t>
            </a:fld>
            <a:r>
              <a:rPr lang="en-US" altLang="en-US" sz="1200"/>
              <a:t> of 94</a:t>
            </a:r>
          </a:p>
        </p:txBody>
      </p:sp>
    </p:spTree>
    <p:extLst>
      <p:ext uri="{BB962C8B-B14F-4D97-AF65-F5344CB8AC3E}">
        <p14:creationId xmlns:p14="http://schemas.microsoft.com/office/powerpoint/2010/main" val="429282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56</a:t>
            </a:fld>
            <a:endParaRPr lang="en-US" dirty="0"/>
          </a:p>
        </p:txBody>
      </p:sp>
    </p:spTree>
    <p:extLst>
      <p:ext uri="{BB962C8B-B14F-4D97-AF65-F5344CB8AC3E}">
        <p14:creationId xmlns:p14="http://schemas.microsoft.com/office/powerpoint/2010/main" val="19597648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Slide Image Placeholder 1"/>
          <p:cNvSpPr>
            <a:spLocks noGrp="1" noRot="1" noChangeAspect="1"/>
          </p:cNvSpPr>
          <p:nvPr>
            <p:ph type="sldImg"/>
          </p:nvPr>
        </p:nvSpPr>
        <p:spPr>
          <a:xfrm>
            <a:off x="246063" y="609600"/>
            <a:ext cx="6365875" cy="3581400"/>
          </a:xfrm>
          <a:ln/>
        </p:spPr>
      </p:sp>
      <p:sp>
        <p:nvSpPr>
          <p:cNvPr id="1495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95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495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495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951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BD51670-3948-4EA4-8E25-925E3617D1A0}" type="slidenum">
              <a:rPr lang="en-US" altLang="en-US" sz="1200"/>
              <a:pPr/>
              <a:t>141</a:t>
            </a:fld>
            <a:r>
              <a:rPr lang="en-US" altLang="en-US" sz="1200"/>
              <a:t> of 94</a:t>
            </a:r>
          </a:p>
        </p:txBody>
      </p:sp>
    </p:spTree>
    <p:extLst>
      <p:ext uri="{BB962C8B-B14F-4D97-AF65-F5344CB8AC3E}">
        <p14:creationId xmlns:p14="http://schemas.microsoft.com/office/powerpoint/2010/main" val="33813437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Image Placeholder 1"/>
          <p:cNvSpPr>
            <a:spLocks noGrp="1" noRot="1" noChangeAspect="1"/>
          </p:cNvSpPr>
          <p:nvPr>
            <p:ph type="sldImg"/>
          </p:nvPr>
        </p:nvSpPr>
        <p:spPr>
          <a:xfrm>
            <a:off x="246063" y="609600"/>
            <a:ext cx="6365875" cy="3581400"/>
          </a:xfrm>
          <a:ln/>
        </p:spPr>
      </p:sp>
      <p:sp>
        <p:nvSpPr>
          <p:cNvPr id="1515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15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515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515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15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5B295B4-5F42-4109-9A09-32B0B841C2FC}" type="slidenum">
              <a:rPr lang="en-US" altLang="en-US" sz="1200"/>
              <a:pPr/>
              <a:t>142</a:t>
            </a:fld>
            <a:r>
              <a:rPr lang="en-US" altLang="en-US" sz="1200"/>
              <a:t> of 94</a:t>
            </a:r>
          </a:p>
        </p:txBody>
      </p:sp>
    </p:spTree>
    <p:extLst>
      <p:ext uri="{BB962C8B-B14F-4D97-AF65-F5344CB8AC3E}">
        <p14:creationId xmlns:p14="http://schemas.microsoft.com/office/powerpoint/2010/main" val="28584663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Slide Image Placeholder 1"/>
          <p:cNvSpPr>
            <a:spLocks noGrp="1" noRot="1" noChangeAspect="1"/>
          </p:cNvSpPr>
          <p:nvPr>
            <p:ph type="sldImg"/>
          </p:nvPr>
        </p:nvSpPr>
        <p:spPr>
          <a:xfrm>
            <a:off x="246063" y="609600"/>
            <a:ext cx="6365875" cy="3581400"/>
          </a:xfrm>
          <a:ln/>
        </p:spPr>
      </p:sp>
      <p:sp>
        <p:nvSpPr>
          <p:cNvPr id="1536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36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536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536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360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E07E7DB-E4C9-40FF-9AF2-2EBE5B61CF11}" type="slidenum">
              <a:rPr lang="en-US" altLang="en-US" sz="1200"/>
              <a:pPr/>
              <a:t>143</a:t>
            </a:fld>
            <a:r>
              <a:rPr lang="en-US" altLang="en-US" sz="1200"/>
              <a:t> of 94</a:t>
            </a:r>
          </a:p>
        </p:txBody>
      </p:sp>
    </p:spTree>
    <p:extLst>
      <p:ext uri="{BB962C8B-B14F-4D97-AF65-F5344CB8AC3E}">
        <p14:creationId xmlns:p14="http://schemas.microsoft.com/office/powerpoint/2010/main" val="27642681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Image Placeholder 1"/>
          <p:cNvSpPr>
            <a:spLocks noGrp="1" noRot="1" noChangeAspect="1"/>
          </p:cNvSpPr>
          <p:nvPr>
            <p:ph type="sldImg"/>
          </p:nvPr>
        </p:nvSpPr>
        <p:spPr>
          <a:xfrm>
            <a:off x="246063" y="609600"/>
            <a:ext cx="6365875" cy="3581400"/>
          </a:xfrm>
          <a:ln/>
        </p:spPr>
      </p:sp>
      <p:sp>
        <p:nvSpPr>
          <p:cNvPr id="1556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56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556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556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565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5FD7EE6-77ED-423D-BF7A-DE91B974D142}" type="slidenum">
              <a:rPr lang="en-US" altLang="en-US" sz="1200"/>
              <a:pPr/>
              <a:t>144</a:t>
            </a:fld>
            <a:r>
              <a:rPr lang="en-US" altLang="en-US" sz="1200"/>
              <a:t> of 94</a:t>
            </a:r>
          </a:p>
        </p:txBody>
      </p:sp>
    </p:spTree>
    <p:extLst>
      <p:ext uri="{BB962C8B-B14F-4D97-AF65-F5344CB8AC3E}">
        <p14:creationId xmlns:p14="http://schemas.microsoft.com/office/powerpoint/2010/main" val="18393410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Image Placeholder 1"/>
          <p:cNvSpPr>
            <a:spLocks noGrp="1" noRot="1" noChangeAspect="1"/>
          </p:cNvSpPr>
          <p:nvPr>
            <p:ph type="sldImg"/>
          </p:nvPr>
        </p:nvSpPr>
        <p:spPr>
          <a:xfrm>
            <a:off x="246063" y="609600"/>
            <a:ext cx="6365875" cy="3581400"/>
          </a:xfrm>
          <a:ln/>
        </p:spPr>
      </p:sp>
      <p:sp>
        <p:nvSpPr>
          <p:cNvPr id="157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76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577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577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770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D01A8FA-6996-4FD2-975E-6BEBE5E6552E}" type="slidenum">
              <a:rPr lang="en-US" altLang="en-US" sz="1200"/>
              <a:pPr/>
              <a:t>145</a:t>
            </a:fld>
            <a:r>
              <a:rPr lang="en-US" altLang="en-US" sz="1200"/>
              <a:t> of 94</a:t>
            </a:r>
          </a:p>
        </p:txBody>
      </p:sp>
    </p:spTree>
    <p:extLst>
      <p:ext uri="{BB962C8B-B14F-4D97-AF65-F5344CB8AC3E}">
        <p14:creationId xmlns:p14="http://schemas.microsoft.com/office/powerpoint/2010/main" val="3625078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Slide Image Placeholder 1"/>
          <p:cNvSpPr>
            <a:spLocks noGrp="1" noRot="1" noChangeAspect="1"/>
          </p:cNvSpPr>
          <p:nvPr>
            <p:ph type="sldImg"/>
          </p:nvPr>
        </p:nvSpPr>
        <p:spPr>
          <a:xfrm>
            <a:off x="246063" y="609600"/>
            <a:ext cx="6365875" cy="3581400"/>
          </a:xfrm>
          <a:ln/>
        </p:spPr>
      </p:sp>
      <p:sp>
        <p:nvSpPr>
          <p:cNvPr id="1597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974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5974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5974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975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AF6C65E-1DB8-4A60-AA4C-7911970FE3AA}" type="slidenum">
              <a:rPr lang="en-US" altLang="en-US" sz="1200"/>
              <a:pPr/>
              <a:t>146</a:t>
            </a:fld>
            <a:r>
              <a:rPr lang="en-US" altLang="en-US" sz="1200"/>
              <a:t> of 94</a:t>
            </a:r>
          </a:p>
        </p:txBody>
      </p:sp>
    </p:spTree>
    <p:extLst>
      <p:ext uri="{BB962C8B-B14F-4D97-AF65-F5344CB8AC3E}">
        <p14:creationId xmlns:p14="http://schemas.microsoft.com/office/powerpoint/2010/main" val="35932421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Image Placeholder 1"/>
          <p:cNvSpPr>
            <a:spLocks noGrp="1" noRot="1" noChangeAspect="1"/>
          </p:cNvSpPr>
          <p:nvPr>
            <p:ph type="sldImg"/>
          </p:nvPr>
        </p:nvSpPr>
        <p:spPr>
          <a:xfrm>
            <a:off x="246063" y="609600"/>
            <a:ext cx="6365875" cy="3581400"/>
          </a:xfrm>
          <a:ln/>
        </p:spPr>
      </p:sp>
      <p:sp>
        <p:nvSpPr>
          <p:cNvPr id="1617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179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6179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6179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179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245D655-7FDF-4CD4-8C16-2AE5BDD70F16}" type="slidenum">
              <a:rPr lang="en-US" altLang="en-US" sz="1200"/>
              <a:pPr/>
              <a:t>147</a:t>
            </a:fld>
            <a:r>
              <a:rPr lang="en-US" altLang="en-US" sz="1200"/>
              <a:t> of 94</a:t>
            </a:r>
          </a:p>
        </p:txBody>
      </p:sp>
    </p:spTree>
    <p:extLst>
      <p:ext uri="{BB962C8B-B14F-4D97-AF65-F5344CB8AC3E}">
        <p14:creationId xmlns:p14="http://schemas.microsoft.com/office/powerpoint/2010/main" val="105587571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Slide Image Placeholder 1"/>
          <p:cNvSpPr>
            <a:spLocks noGrp="1" noRot="1" noChangeAspect="1"/>
          </p:cNvSpPr>
          <p:nvPr>
            <p:ph type="sldImg"/>
          </p:nvPr>
        </p:nvSpPr>
        <p:spPr>
          <a:xfrm>
            <a:off x="246063" y="609600"/>
            <a:ext cx="6365875" cy="3581400"/>
          </a:xfrm>
          <a:ln/>
        </p:spPr>
      </p:sp>
      <p:sp>
        <p:nvSpPr>
          <p:cNvPr id="1638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The 40-20-40 rule emphasizes strong front-end design (40%) and back-end testing (40%), whereas the mechanical programming (coding) task is de-emphasized (20%).</a:t>
            </a:r>
          </a:p>
        </p:txBody>
      </p:sp>
      <p:sp>
        <p:nvSpPr>
          <p:cNvPr id="1638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638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638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384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11D85EA-490A-4F50-B42B-3038D9A4EBAA}" type="slidenum">
              <a:rPr lang="en-US" altLang="en-US" sz="1200"/>
              <a:pPr/>
              <a:t>148</a:t>
            </a:fld>
            <a:r>
              <a:rPr lang="en-US" altLang="en-US" sz="1200"/>
              <a:t> of 94</a:t>
            </a:r>
          </a:p>
        </p:txBody>
      </p:sp>
    </p:spTree>
    <p:extLst>
      <p:ext uri="{BB962C8B-B14F-4D97-AF65-F5344CB8AC3E}">
        <p14:creationId xmlns:p14="http://schemas.microsoft.com/office/powerpoint/2010/main" val="404459025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Slide Image Placeholder 1"/>
          <p:cNvSpPr>
            <a:spLocks noGrp="1" noRot="1" noChangeAspect="1"/>
          </p:cNvSpPr>
          <p:nvPr>
            <p:ph type="sldImg"/>
          </p:nvPr>
        </p:nvSpPr>
        <p:spPr>
          <a:xfrm>
            <a:off x="246063" y="609600"/>
            <a:ext cx="6365875" cy="3581400"/>
          </a:xfrm>
          <a:ln/>
        </p:spPr>
      </p:sp>
      <p:sp>
        <p:nvSpPr>
          <p:cNvPr id="1658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58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658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658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589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9144269-3F43-4A18-B5BB-ADDFF1E75350}" type="slidenum">
              <a:rPr lang="en-US" altLang="en-US" sz="1200"/>
              <a:pPr/>
              <a:t>149</a:t>
            </a:fld>
            <a:r>
              <a:rPr lang="en-US" altLang="en-US" sz="1200"/>
              <a:t> of 94</a:t>
            </a:r>
          </a:p>
        </p:txBody>
      </p:sp>
    </p:spTree>
    <p:extLst>
      <p:ext uri="{BB962C8B-B14F-4D97-AF65-F5344CB8AC3E}">
        <p14:creationId xmlns:p14="http://schemas.microsoft.com/office/powerpoint/2010/main" val="269432350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Slide Image Placeholder 1"/>
          <p:cNvSpPr>
            <a:spLocks noGrp="1" noRot="1" noChangeAspect="1"/>
          </p:cNvSpPr>
          <p:nvPr>
            <p:ph type="sldImg"/>
          </p:nvPr>
        </p:nvSpPr>
        <p:spPr>
          <a:xfrm>
            <a:off x="246063" y="609600"/>
            <a:ext cx="6365875" cy="3581400"/>
          </a:xfrm>
          <a:ln/>
        </p:spPr>
      </p:sp>
      <p:sp>
        <p:nvSpPr>
          <p:cNvPr id="1679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79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679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679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794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CFC60E9-3679-439B-BEF6-73FC62BFA3F3}" type="slidenum">
              <a:rPr lang="en-US" altLang="en-US" sz="1200"/>
              <a:pPr/>
              <a:t>150</a:t>
            </a:fld>
            <a:r>
              <a:rPr lang="en-US" altLang="en-US" sz="1200"/>
              <a:t> of 94</a:t>
            </a:r>
          </a:p>
        </p:txBody>
      </p:sp>
    </p:spTree>
    <p:extLst>
      <p:ext uri="{BB962C8B-B14F-4D97-AF65-F5344CB8AC3E}">
        <p14:creationId xmlns:p14="http://schemas.microsoft.com/office/powerpoint/2010/main" val="3257285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60</a:t>
            </a:fld>
            <a:endParaRPr lang="en-US" dirty="0"/>
          </a:p>
        </p:txBody>
      </p:sp>
    </p:spTree>
    <p:extLst>
      <p:ext uri="{BB962C8B-B14F-4D97-AF65-F5344CB8AC3E}">
        <p14:creationId xmlns:p14="http://schemas.microsoft.com/office/powerpoint/2010/main" val="427481765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Slide Image Placeholder 1"/>
          <p:cNvSpPr>
            <a:spLocks noGrp="1" noRot="1" noChangeAspect="1"/>
          </p:cNvSpPr>
          <p:nvPr>
            <p:ph type="sldImg"/>
          </p:nvPr>
        </p:nvSpPr>
        <p:spPr>
          <a:xfrm>
            <a:off x="246063" y="609600"/>
            <a:ext cx="6365875" cy="3581400"/>
          </a:xfrm>
          <a:ln/>
        </p:spPr>
      </p:sp>
      <p:sp>
        <p:nvSpPr>
          <p:cNvPr id="1720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720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1720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720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203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4C73564-DA9A-496E-AF20-BCEC93FF9EA6}" type="slidenum">
              <a:rPr lang="en-US" altLang="en-US" sz="1200"/>
              <a:pPr/>
              <a:t>153</a:t>
            </a:fld>
            <a:r>
              <a:rPr lang="en-US" altLang="en-US" sz="1200"/>
              <a:t> of 94</a:t>
            </a:r>
          </a:p>
        </p:txBody>
      </p:sp>
    </p:spTree>
    <p:extLst>
      <p:ext uri="{BB962C8B-B14F-4D97-AF65-F5344CB8AC3E}">
        <p14:creationId xmlns:p14="http://schemas.microsoft.com/office/powerpoint/2010/main" val="3655676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64</a:t>
            </a:fld>
            <a:endParaRPr lang="en-US" dirty="0"/>
          </a:p>
        </p:txBody>
      </p:sp>
    </p:spTree>
    <p:extLst>
      <p:ext uri="{BB962C8B-B14F-4D97-AF65-F5344CB8AC3E}">
        <p14:creationId xmlns:p14="http://schemas.microsoft.com/office/powerpoint/2010/main" val="323917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a:xfrm>
            <a:off x="246063" y="609600"/>
            <a:ext cx="6365875" cy="3581400"/>
          </a:xfrm>
          <a:ln/>
        </p:spPr>
      </p:sp>
      <p:sp>
        <p:nvSpPr>
          <p:cNvPr id="245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457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18, 2017</a:t>
            </a:r>
          </a:p>
        </p:txBody>
      </p:sp>
      <p:sp>
        <p:nvSpPr>
          <p:cNvPr id="2458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2458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458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E49E85E-382B-47FB-8A89-08B8CCAEEE9A}" type="slidenum">
              <a:rPr lang="en-US" altLang="en-US" sz="1200"/>
              <a:pPr/>
              <a:t>71</a:t>
            </a:fld>
            <a:r>
              <a:rPr lang="en-US" altLang="en-US" sz="1200"/>
              <a:t> of 94</a:t>
            </a:r>
          </a:p>
        </p:txBody>
      </p:sp>
    </p:spTree>
    <p:extLst>
      <p:ext uri="{BB962C8B-B14F-4D97-AF65-F5344CB8AC3E}">
        <p14:creationId xmlns:p14="http://schemas.microsoft.com/office/powerpoint/2010/main" val="27339095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C1F2874-5AEF-4339-8FA6-D47EF0C1A5E9}" type="datetime1">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74D208-6B52-4189-A52D-FA89D17BC070}" type="datetime1">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8FE87A-0A37-426C-82FC-60D0465E6DC0}" type="datetime1">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59D075CD-F0DC-4E45-B5F8-12B2564C44B5}" type="datetime1">
              <a:rPr lang="en-US" smtClean="0"/>
              <a:t>11/17/2022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DC792575-F77F-45E6-A6AD-92AFD2F16419}" type="datetime1">
              <a:rPr lang="en-US" smtClean="0"/>
              <a:t>11/17/2022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3B5C1-52EB-45A5-8741-28E71C5D10B9}" type="datetime1">
              <a:rPr lang="en-US" smtClean="0"/>
              <a:t>11/17/2022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4A4EF4-327A-4D61-A7E0-75070A808CC2}" type="datetime1">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14C75E-FF85-47B4-B7D9-8CD8D87E2755}" type="datetime1">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8D94A7-1D95-4A95-A212-3B30B6A0753D}" type="datetime1">
              <a:rPr lang="en-US" smtClean="0"/>
              <a:t>11/17/2022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8EBBFF8-E7DC-40C5-98A3-B7D74EF75C19}" type="datetime1">
              <a:rPr lang="en-US" smtClean="0"/>
              <a:t>11/17/2022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11/17/2022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4C1CA5-B6A1-402F-9809-712BD3976EBC}" type="datetime1">
              <a:rPr lang="en-US" smtClean="0"/>
              <a:t>11/17/2022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5525FB-9367-49FB-9F36-1C072A17BC4D}" type="datetime1">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358EB6-8613-407F-90DE-0AAA438CB10E}" type="datetime1">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245E6-39D9-4782-A110-8EB62D947EE1}" type="datetime1">
              <a:rPr lang="en-US" smtClean="0"/>
              <a:t>11/17/2022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2.png"/><Relationship Id="rId4" Type="http://schemas.openxmlformats.org/officeDocument/2006/relationships/oleObject" Target="../embeddings/oleObject2.bin"/></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3.png"/><Relationship Id="rId4" Type="http://schemas.openxmlformats.org/officeDocument/2006/relationships/oleObject" Target="../embeddings/oleObject3.bin"/></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4.png"/><Relationship Id="rId4" Type="http://schemas.openxmlformats.org/officeDocument/2006/relationships/oleObject" Target="../embeddings/oleObject4.bin"/></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25.wmf"/><Relationship Id="rId4" Type="http://schemas.openxmlformats.org/officeDocument/2006/relationships/oleObject" Target="../embeddings/oleObject5.bin"/></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9.png"/><Relationship Id="rId4" Type="http://schemas.openxmlformats.org/officeDocument/2006/relationships/oleObject" Target="../embeddings/oleObject6.bin"/></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0.png"/><Relationship Id="rId4" Type="http://schemas.openxmlformats.org/officeDocument/2006/relationships/oleObject" Target="../embeddings/oleObject7.bin"/></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1.png"/><Relationship Id="rId4" Type="http://schemas.openxmlformats.org/officeDocument/2006/relationships/oleObject" Target="../embeddings/oleObject8.bin"/></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2.png"/><Relationship Id="rId4" Type="http://schemas.openxmlformats.org/officeDocument/2006/relationships/oleObject" Target="../embeddings/oleObject9.bin"/></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hyperlink" Target="http://www.ibm.com/developerworks/rational/library/2831.html"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author&#8217;s%20website"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Project Management Process Groups</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Global Issues</a:t>
            </a:r>
            <a:endParaRPr lang="en-US" dirty="0"/>
          </a:p>
        </p:txBody>
      </p:sp>
      <p:sp>
        <p:nvSpPr>
          <p:cNvPr id="2" name="Content Placeholder 1"/>
          <p:cNvSpPr>
            <a:spLocks noGrp="1"/>
          </p:cNvSpPr>
          <p:nvPr>
            <p:ph idx="1"/>
          </p:nvPr>
        </p:nvSpPr>
        <p:spPr/>
        <p:txBody>
          <a:bodyPr>
            <a:normAutofit/>
          </a:bodyPr>
          <a:lstStyle/>
          <a:p>
            <a:r>
              <a:rPr lang="en-US" dirty="0" smtClean="0"/>
              <a:t>PMI </a:t>
            </a:r>
            <a:r>
              <a:rPr lang="en-US" dirty="0"/>
              <a:t>published </a:t>
            </a:r>
            <a:r>
              <a:rPr lang="en-US" dirty="0" smtClean="0"/>
              <a:t>(</a:t>
            </a:r>
            <a:r>
              <a:rPr lang="en-US" dirty="0"/>
              <a:t>Pulse of </a:t>
            </a:r>
            <a:r>
              <a:rPr lang="en-US" dirty="0" smtClean="0"/>
              <a:t>the Profession</a:t>
            </a:r>
            <a:r>
              <a:rPr lang="en-US" baseline="30000" dirty="0" smtClean="0"/>
              <a:t>®</a:t>
            </a:r>
            <a:r>
              <a:rPr lang="en-US" dirty="0" smtClean="0"/>
              <a:t>2021) for Middle </a:t>
            </a:r>
            <a:r>
              <a:rPr lang="en-US" dirty="0"/>
              <a:t>East </a:t>
            </a:r>
            <a:r>
              <a:rPr lang="en-US" dirty="0" smtClean="0"/>
              <a:t>&amp; North Africa (</a:t>
            </a:r>
            <a:r>
              <a:rPr lang="en-US" dirty="0"/>
              <a:t>MENA</a:t>
            </a:r>
            <a:r>
              <a:rPr lang="en-US" dirty="0" smtClean="0"/>
              <a:t>)</a:t>
            </a:r>
          </a:p>
        </p:txBody>
      </p:sp>
      <p:pic>
        <p:nvPicPr>
          <p:cNvPr id="4" name="Picture 3"/>
          <p:cNvPicPr>
            <a:picLocks noChangeAspect="1"/>
          </p:cNvPicPr>
          <p:nvPr/>
        </p:nvPicPr>
        <p:blipFill>
          <a:blip r:embed="rId2"/>
          <a:stretch>
            <a:fillRect/>
          </a:stretch>
        </p:blipFill>
        <p:spPr>
          <a:xfrm>
            <a:off x="531922" y="2434754"/>
            <a:ext cx="4953691" cy="3581900"/>
          </a:xfrm>
          <a:prstGeom prst="rect">
            <a:avLst/>
          </a:prstGeom>
        </p:spPr>
      </p:pic>
      <p:pic>
        <p:nvPicPr>
          <p:cNvPr id="6" name="Picture 5"/>
          <p:cNvPicPr>
            <a:picLocks noChangeAspect="1"/>
          </p:cNvPicPr>
          <p:nvPr/>
        </p:nvPicPr>
        <p:blipFill>
          <a:blip r:embed="rId3"/>
          <a:stretch>
            <a:fillRect/>
          </a:stretch>
        </p:blipFill>
        <p:spPr>
          <a:xfrm>
            <a:off x="6368985" y="1909896"/>
            <a:ext cx="4547393" cy="4442655"/>
          </a:xfrm>
          <a:prstGeom prst="rect">
            <a:avLst/>
          </a:prstGeom>
        </p:spPr>
      </p:pic>
    </p:spTree>
    <p:extLst>
      <p:ext uri="{BB962C8B-B14F-4D97-AF65-F5344CB8AC3E}">
        <p14:creationId xmlns:p14="http://schemas.microsoft.com/office/powerpoint/2010/main" val="411855567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4161750" indent="-24161750"/>
            <a:r>
              <a:rPr lang="en-US" altLang="en-US" smtClean="0">
                <a:effectLst>
                  <a:outerShdw blurRad="38100" dist="38100" dir="2700000" algn="tl">
                    <a:srgbClr val="C0C0C0"/>
                  </a:outerShdw>
                </a:effectLst>
              </a:rPr>
              <a:t>Product overview document content </a:t>
            </a:r>
          </a:p>
        </p:txBody>
      </p:sp>
      <p:sp>
        <p:nvSpPr>
          <p:cNvPr id="73730" name="Content Placeholder 2"/>
          <p:cNvSpPr>
            <a:spLocks noGrp="1"/>
          </p:cNvSpPr>
          <p:nvPr>
            <p:ph idx="1"/>
          </p:nvPr>
        </p:nvSpPr>
        <p:spPr/>
        <p:txBody>
          <a:bodyPr/>
          <a:lstStyle/>
          <a:p>
            <a:r>
              <a:rPr lang="en-US" altLang="en-US" sz="2000" i="1"/>
              <a:t>Product Name </a:t>
            </a:r>
          </a:p>
          <a:p>
            <a:r>
              <a:rPr lang="en-US" altLang="en-US" sz="2000" i="1"/>
              <a:t>Product Vision Statement</a:t>
            </a:r>
            <a:r>
              <a:rPr lang="en-US" altLang="en-US" sz="2000"/>
              <a:t>. Include both product problem statement and product position statement </a:t>
            </a:r>
          </a:p>
          <a:p>
            <a:r>
              <a:rPr lang="en-US" altLang="en-US" sz="2000" i="1"/>
              <a:t>Dedicated Team. </a:t>
            </a:r>
            <a:r>
              <a:rPr lang="en-US" altLang="en-US" sz="2000"/>
              <a:t>List names of team members </a:t>
            </a:r>
          </a:p>
          <a:p>
            <a:r>
              <a:rPr lang="en-US" altLang="en-US" sz="2000" i="1"/>
              <a:t>Project Manager </a:t>
            </a:r>
          </a:p>
          <a:p>
            <a:r>
              <a:rPr lang="en-US" altLang="en-US" sz="2000" i="1"/>
              <a:t>Customer/Product Owne</a:t>
            </a:r>
            <a:r>
              <a:rPr lang="en-US" altLang="en-US" sz="2000"/>
              <a:t>r. Customer or customer representative </a:t>
            </a:r>
          </a:p>
          <a:p>
            <a:r>
              <a:rPr lang="en-US" altLang="en-US" sz="2000" i="1"/>
              <a:t>Architecture.</a:t>
            </a:r>
            <a:r>
              <a:rPr lang="en-US" altLang="en-US" sz="2000"/>
              <a:t> Specify if constrained; else, to be determined by team </a:t>
            </a:r>
          </a:p>
          <a:p>
            <a:r>
              <a:rPr lang="en-US" altLang="en-US" sz="2000" i="1"/>
              <a:t>Features Backlog. </a:t>
            </a:r>
            <a:r>
              <a:rPr lang="en-US" altLang="en-US" sz="2000"/>
              <a:t>High-level list of major features </a:t>
            </a:r>
          </a:p>
          <a:p>
            <a:r>
              <a:rPr lang="en-US" altLang="en-US" sz="2000" i="1"/>
              <a:t>Product Roadmap. </a:t>
            </a:r>
            <a:r>
              <a:rPr lang="en-US" altLang="en-US" sz="2000"/>
              <a:t>Releases with themes and corresponding features </a:t>
            </a:r>
          </a:p>
          <a:p>
            <a:r>
              <a:rPr lang="en-US" altLang="en-US" sz="2000" i="1"/>
              <a:t>Risks/Opportunities. </a:t>
            </a:r>
            <a:r>
              <a:rPr lang="en-US" altLang="en-US" sz="2000"/>
              <a:t>Consider market, project, and product aspects </a:t>
            </a:r>
          </a:p>
          <a:p>
            <a:r>
              <a:rPr lang="en-US" altLang="en-US" sz="2000" i="1"/>
              <a:t>Success Criteria. </a:t>
            </a:r>
            <a:r>
              <a:rPr lang="en-US" altLang="en-US" sz="2000"/>
              <a:t>What the customer considers most critical criteria </a:t>
            </a:r>
          </a:p>
          <a:p>
            <a:r>
              <a:rPr lang="en-US" altLang="en-US" sz="2000" i="1"/>
              <a:t>Flexibility Matrix. </a:t>
            </a:r>
            <a:r>
              <a:rPr lang="en-US" altLang="en-US" sz="2000"/>
              <a:t>Trade-off matrix of time, resources, and objectives </a:t>
            </a:r>
          </a:p>
        </p:txBody>
      </p:sp>
      <p:sp>
        <p:nvSpPr>
          <p:cNvPr id="7373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7373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7373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D14BC35-BF79-4E8F-BF86-A2B442EEF686}" type="slidenum">
              <a:rPr lang="en-US" altLang="en-US" sz="1400"/>
              <a:pPr/>
              <a:t>100</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397783735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Agile initiating process</a:t>
            </a:r>
          </a:p>
        </p:txBody>
      </p:sp>
      <p:sp>
        <p:nvSpPr>
          <p:cNvPr id="74754" name="Content Placeholder 2"/>
          <p:cNvSpPr>
            <a:spLocks noGrp="1"/>
          </p:cNvSpPr>
          <p:nvPr>
            <p:ph idx="1"/>
          </p:nvPr>
        </p:nvSpPr>
        <p:spPr/>
        <p:txBody>
          <a:bodyPr/>
          <a:lstStyle/>
          <a:p>
            <a:r>
              <a:rPr lang="en-US" altLang="en-US" smtClean="0">
                <a:solidFill>
                  <a:srgbClr val="000000"/>
                </a:solidFill>
                <a:latin typeface="Helvetica" panose="020B0604020202020204" pitchFamily="34" charset="0"/>
              </a:rPr>
              <a:t>Obtain input and feedback from customer and team on project objectives and justiﬁcations as part of vision meeting</a:t>
            </a:r>
            <a:r>
              <a:rPr lang="en-US" altLang="en-US" sz="1600">
                <a:solidFill>
                  <a:srgbClr val="000000"/>
                </a:solidFill>
                <a:latin typeface="Helvetica" panose="020B0604020202020204" pitchFamily="34" charset="0"/>
              </a:rPr>
              <a:t> </a:t>
            </a:r>
          </a:p>
          <a:p>
            <a:r>
              <a:rPr lang="en-US" altLang="en-US" b="1" i="1" smtClean="0">
                <a:solidFill>
                  <a:srgbClr val="000000"/>
                </a:solidFill>
                <a:latin typeface="Helvetica" panose="020B0604020202020204" pitchFamily="34" charset="0"/>
              </a:rPr>
              <a:t>If needed</a:t>
            </a:r>
            <a:r>
              <a:rPr lang="en-US" altLang="en-US" smtClean="0">
                <a:solidFill>
                  <a:srgbClr val="000000"/>
                </a:solidFill>
                <a:latin typeface="Helvetica" panose="020B0604020202020204" pitchFamily="34" charset="0"/>
              </a:rPr>
              <a:t>, prepare </a:t>
            </a:r>
            <a:r>
              <a:rPr lang="ja-JP" altLang="en-US" smtClean="0">
                <a:solidFill>
                  <a:srgbClr val="000000"/>
                </a:solidFill>
                <a:latin typeface="Helvetica" panose="020B0604020202020204" pitchFamily="34" charset="0"/>
              </a:rPr>
              <a:t>‘</a:t>
            </a:r>
            <a:r>
              <a:rPr lang="en-US" altLang="ja-JP" smtClean="0">
                <a:solidFill>
                  <a:srgbClr val="000000"/>
                </a:solidFill>
                <a:latin typeface="Helvetica" panose="020B0604020202020204" pitchFamily="34" charset="0"/>
              </a:rPr>
              <a:t>barely sufﬁcient</a:t>
            </a:r>
            <a:r>
              <a:rPr lang="ja-JP" altLang="en-US" smtClean="0">
                <a:solidFill>
                  <a:srgbClr val="000000"/>
                </a:solidFill>
                <a:latin typeface="Helvetica" panose="020B0604020202020204" pitchFamily="34" charset="0"/>
              </a:rPr>
              <a:t>’</a:t>
            </a:r>
            <a:r>
              <a:rPr lang="en-US" altLang="ja-JP" smtClean="0">
                <a:solidFill>
                  <a:srgbClr val="000000"/>
                </a:solidFill>
                <a:latin typeface="Helvetica" panose="020B0604020202020204" pitchFamily="34" charset="0"/>
              </a:rPr>
              <a:t> business case and associated documentation required by the company and/or project approval board in order to obtain project approval</a:t>
            </a:r>
            <a:r>
              <a:rPr lang="en-US" altLang="ja-JP" sz="1600">
                <a:solidFill>
                  <a:srgbClr val="000000"/>
                </a:solidFill>
                <a:latin typeface="Helvetica" panose="020B0604020202020204" pitchFamily="34" charset="0"/>
              </a:rPr>
              <a:t> </a:t>
            </a:r>
          </a:p>
          <a:p>
            <a:r>
              <a:rPr lang="en-US" altLang="en-US" smtClean="0">
                <a:solidFill>
                  <a:srgbClr val="000000"/>
                </a:solidFill>
                <a:latin typeface="Helvetica" panose="020B0604020202020204" pitchFamily="34" charset="0"/>
              </a:rPr>
              <a:t>Use an agile software development methodology and prepare accordingly</a:t>
            </a:r>
            <a:endParaRPr lang="en-US" altLang="en-US" smtClean="0"/>
          </a:p>
        </p:txBody>
      </p:sp>
      <p:sp>
        <p:nvSpPr>
          <p:cNvPr id="7475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7475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7475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457C9B5-E804-478C-BF89-BC1D61D0570E}" type="slidenum">
              <a:rPr lang="en-US" altLang="en-US" sz="1400"/>
              <a:pPr/>
              <a:t>101</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2733279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smtClean="0">
                <a:effectLst>
                  <a:outerShdw blurRad="38100" dist="38100" dir="2700000" algn="tl">
                    <a:srgbClr val="C0C0C0"/>
                  </a:outerShdw>
                </a:effectLst>
              </a:rPr>
              <a:t>Stakeholders</a:t>
            </a:r>
          </a:p>
        </p:txBody>
      </p:sp>
      <p:sp>
        <p:nvSpPr>
          <p:cNvPr id="2" name="Text Placeholder 1"/>
          <p:cNvSpPr>
            <a:spLocks noGrp="1"/>
          </p:cNvSpPr>
          <p:nvPr>
            <p:ph type="body" idx="1"/>
          </p:nvPr>
        </p:nvSpPr>
        <p:spPr/>
        <p:txBody>
          <a:bodyPr/>
          <a:lstStyle/>
          <a:p>
            <a:endParaRPr lang="en-US"/>
          </a:p>
        </p:txBody>
      </p:sp>
      <p:sp>
        <p:nvSpPr>
          <p:cNvPr id="75779"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7578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75781"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0C33D34-6499-4517-BABB-EE408BE6B6AF}" type="slidenum">
              <a:rPr lang="en-US" altLang="en-US" sz="1400"/>
              <a:pPr/>
              <a:t>102</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39389549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Project stakeholders</a:t>
            </a:r>
          </a:p>
        </p:txBody>
      </p:sp>
      <p:sp>
        <p:nvSpPr>
          <p:cNvPr id="76802" name="Content Placeholder 2"/>
          <p:cNvSpPr>
            <a:spLocks noGrp="1"/>
          </p:cNvSpPr>
          <p:nvPr>
            <p:ph idx="1"/>
          </p:nvPr>
        </p:nvSpPr>
        <p:spPr/>
        <p:txBody>
          <a:bodyPr/>
          <a:lstStyle/>
          <a:p>
            <a:r>
              <a:rPr lang="en-US" altLang="en-US" dirty="0" smtClean="0"/>
              <a:t>Project stakeholders are individuals or organizations who have inﬂuence over, or are inﬂuenced by project execution or completion </a:t>
            </a:r>
          </a:p>
          <a:p>
            <a:r>
              <a:rPr lang="en-US" altLang="en-US" dirty="0" smtClean="0"/>
              <a:t>Different stakeholders have varying amounts of inﬂuence, responsibility, or authority over a project </a:t>
            </a:r>
          </a:p>
          <a:p>
            <a:r>
              <a:rPr lang="en-US" altLang="en-US" dirty="0" smtClean="0"/>
              <a:t>Stakeholders can have a positive, neutral, or negative inﬂuence on a project </a:t>
            </a:r>
          </a:p>
          <a:p>
            <a:r>
              <a:rPr lang="en-US" altLang="en-US" dirty="0" smtClean="0"/>
              <a:t>Identifying all stakeholders associated with a project may be difﬁcult </a:t>
            </a:r>
          </a:p>
          <a:p>
            <a:pPr lvl="1"/>
            <a:r>
              <a:rPr lang="en-US" altLang="en-US" dirty="0" smtClean="0"/>
              <a:t>Stakeholders that are overlooked almost inevitably have a negative impact on project </a:t>
            </a:r>
          </a:p>
        </p:txBody>
      </p:sp>
      <p:sp>
        <p:nvSpPr>
          <p:cNvPr id="7680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7680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7680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61DCBC9-7173-4C61-AF03-307DC3793357}" type="slidenum">
              <a:rPr lang="en-US" altLang="en-US" sz="1400"/>
              <a:pPr/>
              <a:t>103</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1683834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1026"/>
          <p:cNvSpPr>
            <a:spLocks noGrp="1" noChangeArrowheads="1"/>
          </p:cNvSpPr>
          <p:nvPr>
            <p:ph type="title"/>
          </p:nvPr>
        </p:nvSpPr>
        <p:spPr/>
        <p:txBody>
          <a:bodyPr/>
          <a:lstStyle/>
          <a:p>
            <a:r>
              <a:rPr lang="en-US" altLang="en-US" smtClean="0">
                <a:effectLst>
                  <a:outerShdw blurRad="38100" dist="38100" dir="2700000" algn="tl">
                    <a:srgbClr val="C0C0C0"/>
                  </a:outerShdw>
                </a:effectLst>
              </a:rPr>
              <a:t>Interactions / Stakeholders</a:t>
            </a:r>
          </a:p>
        </p:txBody>
      </p:sp>
      <p:sp>
        <p:nvSpPr>
          <p:cNvPr id="134147" name="Rectangle 1027"/>
          <p:cNvSpPr>
            <a:spLocks noGrp="1" noChangeArrowheads="1"/>
          </p:cNvSpPr>
          <p:nvPr>
            <p:ph idx="1"/>
          </p:nvPr>
        </p:nvSpPr>
        <p:spPr>
          <a:xfrm>
            <a:off x="619129" y="2163954"/>
            <a:ext cx="7990717" cy="3738905"/>
          </a:xfrm>
        </p:spPr>
        <p:txBody>
          <a:bodyPr/>
          <a:lstStyle/>
          <a:p>
            <a:r>
              <a:rPr lang="en-US" altLang="en-US" sz="2400" dirty="0"/>
              <a:t>External people</a:t>
            </a:r>
          </a:p>
          <a:p>
            <a:pPr lvl="1"/>
            <a:r>
              <a:rPr lang="en-US" altLang="en-US" dirty="0" smtClean="0"/>
              <a:t>Project sponsor</a:t>
            </a:r>
          </a:p>
          <a:p>
            <a:pPr lvl="1"/>
            <a:r>
              <a:rPr lang="en-US" altLang="en-US" dirty="0" smtClean="0"/>
              <a:t>Executives</a:t>
            </a:r>
          </a:p>
          <a:p>
            <a:pPr lvl="1"/>
            <a:r>
              <a:rPr lang="en-US" altLang="en-US" dirty="0" smtClean="0"/>
              <a:t>Customers</a:t>
            </a:r>
          </a:p>
          <a:p>
            <a:pPr lvl="1"/>
            <a:r>
              <a:rPr lang="en-US" altLang="en-US" dirty="0" smtClean="0"/>
              <a:t>Contractors</a:t>
            </a:r>
          </a:p>
          <a:p>
            <a:pPr lvl="1"/>
            <a:r>
              <a:rPr lang="en-US" altLang="en-US" dirty="0" smtClean="0"/>
              <a:t>Functional managers</a:t>
            </a:r>
          </a:p>
          <a:p>
            <a:pPr lvl="1"/>
            <a:r>
              <a:rPr lang="en-US" altLang="en-US" dirty="0" smtClean="0"/>
              <a:t>Users</a:t>
            </a:r>
          </a:p>
        </p:txBody>
      </p:sp>
      <p:sp>
        <p:nvSpPr>
          <p:cNvPr id="175108" name="Content Placeholder 8"/>
          <p:cNvSpPr>
            <a:spLocks noGrp="1"/>
          </p:cNvSpPr>
          <p:nvPr>
            <p:ph sz="half" idx="4294967295"/>
          </p:nvPr>
        </p:nvSpPr>
        <p:spPr>
          <a:xfrm>
            <a:off x="7513999" y="2163954"/>
            <a:ext cx="4152900" cy="3505200"/>
          </a:xfrm>
        </p:spPr>
        <p:txBody>
          <a:bodyPr/>
          <a:lstStyle/>
          <a:p>
            <a:r>
              <a:rPr lang="en-US" altLang="en-US" sz="2400" dirty="0">
                <a:latin typeface="Candara" panose="020E0502030303020204" pitchFamily="34" charset="0"/>
              </a:rPr>
              <a:t>Team</a:t>
            </a:r>
          </a:p>
          <a:p>
            <a:pPr lvl="1"/>
            <a:r>
              <a:rPr lang="en-US" altLang="en-US" dirty="0" smtClean="0">
                <a:latin typeface="Candara" panose="020E0502030303020204" pitchFamily="34" charset="0"/>
              </a:rPr>
              <a:t>Architects</a:t>
            </a:r>
          </a:p>
          <a:p>
            <a:pPr lvl="1"/>
            <a:r>
              <a:rPr lang="en-US" altLang="en-US" dirty="0" smtClean="0">
                <a:latin typeface="Candara" panose="020E0502030303020204" pitchFamily="34" charset="0"/>
              </a:rPr>
              <a:t>System Engineers</a:t>
            </a:r>
          </a:p>
          <a:p>
            <a:pPr lvl="1"/>
            <a:r>
              <a:rPr lang="en-US" altLang="en-US" dirty="0" smtClean="0">
                <a:latin typeface="Candara" panose="020E0502030303020204" pitchFamily="34" charset="0"/>
              </a:rPr>
              <a:t>Designers</a:t>
            </a:r>
          </a:p>
          <a:p>
            <a:pPr lvl="1"/>
            <a:r>
              <a:rPr lang="en-US" altLang="en-US" dirty="0" smtClean="0">
                <a:latin typeface="Candara" panose="020E0502030303020204" pitchFamily="34" charset="0"/>
              </a:rPr>
              <a:t>Developers</a:t>
            </a:r>
          </a:p>
          <a:p>
            <a:pPr lvl="1"/>
            <a:r>
              <a:rPr lang="en-US" altLang="en-US" dirty="0" smtClean="0">
                <a:latin typeface="Candara" panose="020E0502030303020204" pitchFamily="34" charset="0"/>
              </a:rPr>
              <a:t>Testers</a:t>
            </a:r>
          </a:p>
          <a:p>
            <a:pPr lvl="1"/>
            <a:r>
              <a:rPr lang="en-US" altLang="en-US" dirty="0" smtClean="0">
                <a:latin typeface="Candara" panose="020E0502030303020204" pitchFamily="34" charset="0"/>
              </a:rPr>
              <a:t>Documenters</a:t>
            </a:r>
          </a:p>
          <a:p>
            <a:endParaRPr lang="en-US" altLang="en-US" dirty="0" smtClean="0">
              <a:latin typeface="Candara" panose="020E0502030303020204" pitchFamily="34" charset="0"/>
            </a:endParaRPr>
          </a:p>
        </p:txBody>
      </p:sp>
      <p:sp>
        <p:nvSpPr>
          <p:cNvPr id="175109" name="TextBox 10"/>
          <p:cNvSpPr txBox="1">
            <a:spLocks noChangeArrowheads="1"/>
          </p:cNvSpPr>
          <p:nvPr/>
        </p:nvSpPr>
        <p:spPr bwMode="auto">
          <a:xfrm>
            <a:off x="1792586" y="1325754"/>
            <a:ext cx="861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dirty="0">
                <a:latin typeface="Candara" panose="020E0502030303020204" pitchFamily="34" charset="0"/>
              </a:rPr>
              <a:t>As a PM, who do you interact with? </a:t>
            </a:r>
            <a:r>
              <a:rPr lang="en-US" altLang="en-US" b="1" dirty="0">
                <a:latin typeface="Candara" panose="020E0502030303020204" pitchFamily="34" charset="0"/>
              </a:rPr>
              <a:t>Project Stakeholders</a:t>
            </a:r>
          </a:p>
          <a:p>
            <a:r>
              <a:rPr lang="en-US" altLang="en-US" dirty="0">
                <a:latin typeface="Candara" panose="020E0502030303020204" pitchFamily="34" charset="0"/>
              </a:rPr>
              <a:t> </a:t>
            </a:r>
          </a:p>
          <a:p>
            <a:endParaRPr lang="en-US" altLang="en-US" dirty="0">
              <a:latin typeface="Candara" panose="020E0502030303020204" pitchFamily="34" charset="0"/>
            </a:endParaRPr>
          </a:p>
        </p:txBody>
      </p:sp>
    </p:spTree>
    <p:extLst>
      <p:ext uri="{BB962C8B-B14F-4D97-AF65-F5344CB8AC3E}">
        <p14:creationId xmlns:p14="http://schemas.microsoft.com/office/powerpoint/2010/main" val="11969249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51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4147">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4147">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4147">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4147">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4147">
                                            <p:txEl>
                                              <p:pRg st="4" end="4"/>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4147">
                                            <p:txEl>
                                              <p:pRg st="5" end="5"/>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4147">
                                            <p:txEl>
                                              <p:pRg st="6" end="6"/>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5108">
                                            <p:txEl>
                                              <p:pRg st="0" end="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5108">
                                            <p:txEl>
                                              <p:pRg st="1" end="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5108">
                                            <p:txEl>
                                              <p:pRg st="2" end="2"/>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5108">
                                            <p:txEl>
                                              <p:pRg st="3" end="3"/>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5108">
                                            <p:txEl>
                                              <p:pRg st="4" end="4"/>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5108">
                                            <p:txEl>
                                              <p:pRg st="5" end="5"/>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510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p:bldP spid="134147" grpId="0" build="p" bldLvl="2" autoUpdateAnimBg="0"/>
      <p:bldP spid="175108" grpId="0" build="p" bldLvl="2"/>
      <p:bldP spid="175109"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Key project stakeholder roles</a:t>
            </a:r>
          </a:p>
        </p:txBody>
      </p:sp>
      <p:sp>
        <p:nvSpPr>
          <p:cNvPr id="79874" name="Rectangle 3"/>
          <p:cNvSpPr>
            <a:spLocks noGrp="1" noChangeArrowheads="1"/>
          </p:cNvSpPr>
          <p:nvPr>
            <p:ph type="body" idx="1"/>
          </p:nvPr>
        </p:nvSpPr>
        <p:spPr/>
        <p:txBody>
          <a:bodyPr/>
          <a:lstStyle/>
          <a:p>
            <a:r>
              <a:rPr lang="en-US" altLang="en-US" sz="2000" i="1"/>
              <a:t>Customer.</a:t>
            </a:r>
            <a:r>
              <a:rPr lang="en-US" altLang="en-US" sz="2000"/>
              <a:t> Person or organization that acquires product</a:t>
            </a:r>
          </a:p>
          <a:p>
            <a:r>
              <a:rPr lang="en-US" altLang="en-US" sz="2000" i="1"/>
              <a:t>User</a:t>
            </a:r>
            <a:r>
              <a:rPr lang="en-US" altLang="en-US" sz="2000"/>
              <a:t>. Person or organization that uses product</a:t>
            </a:r>
          </a:p>
          <a:p>
            <a:r>
              <a:rPr lang="en-US" altLang="en-US" sz="2000" i="1"/>
              <a:t>Performing organization</a:t>
            </a:r>
            <a:r>
              <a:rPr lang="en-US" altLang="en-US" sz="2000"/>
              <a:t>. Organization performing work of project</a:t>
            </a:r>
          </a:p>
          <a:p>
            <a:r>
              <a:rPr lang="en-US" altLang="en-US" sz="2000" i="1"/>
              <a:t>Project manager</a:t>
            </a:r>
            <a:r>
              <a:rPr lang="en-US" altLang="en-US" sz="2000"/>
              <a:t>. Responsible for managing project</a:t>
            </a:r>
          </a:p>
          <a:p>
            <a:r>
              <a:rPr lang="en-US" altLang="en-US" sz="2000" i="1"/>
              <a:t>Project management team</a:t>
            </a:r>
            <a:r>
              <a:rPr lang="en-US" altLang="en-US" sz="2000"/>
              <a:t>. Individuals directly involved in project management activities</a:t>
            </a:r>
          </a:p>
          <a:p>
            <a:r>
              <a:rPr lang="en-US" altLang="en-US" sz="2000" i="1"/>
              <a:t>Project team members</a:t>
            </a:r>
            <a:r>
              <a:rPr lang="en-US" altLang="en-US" sz="2000"/>
              <a:t>. Individuals performing work of project</a:t>
            </a:r>
          </a:p>
          <a:p>
            <a:r>
              <a:rPr lang="en-US" altLang="en-US" sz="2000" i="1"/>
              <a:t>Sponsor</a:t>
            </a:r>
            <a:r>
              <a:rPr lang="en-US" altLang="en-US" sz="2000"/>
              <a:t>. Entity providing financial resources for project</a:t>
            </a:r>
          </a:p>
          <a:p>
            <a:r>
              <a:rPr lang="en-US" altLang="en-US" sz="2000" i="1"/>
              <a:t>Influencers.</a:t>
            </a:r>
            <a:r>
              <a:rPr lang="en-US" altLang="en-US" sz="2000"/>
              <a:t> Entities indirectly affecting project</a:t>
            </a:r>
          </a:p>
          <a:p>
            <a:r>
              <a:rPr lang="en-US" altLang="en-US" sz="2000" i="1"/>
              <a:t>PMO</a:t>
            </a:r>
            <a:r>
              <a:rPr lang="en-US" altLang="en-US" sz="2000"/>
              <a:t>. Project management office. Responsible for centralized and coordinated management of all projects under its supervision </a:t>
            </a:r>
          </a:p>
        </p:txBody>
      </p:sp>
    </p:spTree>
    <p:extLst>
      <p:ext uri="{BB962C8B-B14F-4D97-AF65-F5344CB8AC3E}">
        <p14:creationId xmlns:p14="http://schemas.microsoft.com/office/powerpoint/2010/main" val="239341909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Signiﬁcant project stakeholders </a:t>
            </a:r>
          </a:p>
        </p:txBody>
      </p:sp>
      <p:sp>
        <p:nvSpPr>
          <p:cNvPr id="81922" name="Content Placeholder 2"/>
          <p:cNvSpPr>
            <a:spLocks noGrp="1"/>
          </p:cNvSpPr>
          <p:nvPr>
            <p:ph idx="1"/>
          </p:nvPr>
        </p:nvSpPr>
        <p:spPr/>
        <p:txBody>
          <a:bodyPr/>
          <a:lstStyle/>
          <a:p>
            <a:r>
              <a:rPr lang="en-US" altLang="en-US" sz="2000" i="1"/>
              <a:t>Functional managers</a:t>
            </a:r>
            <a:r>
              <a:rPr lang="en-US" altLang="en-US" sz="2000"/>
              <a:t>. Manage within functional or administrative areas of the business, such as human resources, accounting, or procurement. Do not deal directly with products or services </a:t>
            </a:r>
          </a:p>
          <a:p>
            <a:r>
              <a:rPr lang="en-US" altLang="en-US" sz="2000" i="1"/>
              <a:t>Operations management.</a:t>
            </a:r>
            <a:r>
              <a:rPr lang="en-US" altLang="en-US" sz="2000"/>
              <a:t> Manage within core business areas, such as research and development, design, manufacturing, testing, or maintenance. Deal directly with producing and maintaining products </a:t>
            </a:r>
          </a:p>
          <a:p>
            <a:r>
              <a:rPr lang="en-US" altLang="en-US" sz="2000" i="1"/>
              <a:t>Sellers</a:t>
            </a:r>
            <a:r>
              <a:rPr lang="en-US" altLang="en-US" sz="2000"/>
              <a:t>. External companies or individuals that enter into contractual agreements to provide components or services necessary for project. Also known as vendors, suppliers, or contractors </a:t>
            </a:r>
          </a:p>
          <a:p>
            <a:r>
              <a:rPr lang="en-US" altLang="en-US" sz="2000" i="1"/>
              <a:t>Business partners</a:t>
            </a:r>
            <a:r>
              <a:rPr lang="en-US" altLang="en-US" sz="2000"/>
              <a:t>. External companies or individuals that have a closer relationship with enterprise, providing expertise or ﬁlling speciﬁc roles such as installation, training, or support </a:t>
            </a:r>
          </a:p>
        </p:txBody>
      </p:sp>
    </p:spTree>
    <p:extLst>
      <p:ext uri="{BB962C8B-B14F-4D97-AF65-F5344CB8AC3E}">
        <p14:creationId xmlns:p14="http://schemas.microsoft.com/office/powerpoint/2010/main" val="26797473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Stakeholders</a:t>
            </a:r>
          </a:p>
        </p:txBody>
      </p:sp>
      <p:sp>
        <p:nvSpPr>
          <p:cNvPr id="82946" name="Rectangle 3"/>
          <p:cNvSpPr>
            <a:spLocks noGrp="1" noChangeArrowheads="1"/>
          </p:cNvSpPr>
          <p:nvPr>
            <p:ph type="body" idx="1"/>
          </p:nvPr>
        </p:nvSpPr>
        <p:spPr/>
        <p:txBody>
          <a:bodyPr>
            <a:normAutofit lnSpcReduction="10000"/>
          </a:bodyPr>
          <a:lstStyle/>
          <a:p>
            <a:pPr eaLnBrk="1" hangingPunct="1"/>
            <a:r>
              <a:rPr lang="en-US" altLang="en-US" i="1" smtClean="0"/>
              <a:t>Senior managers </a:t>
            </a:r>
            <a:r>
              <a:rPr lang="en-US" altLang="en-US" smtClean="0"/>
              <a:t>who define the business issues that often have significant influence on the project.</a:t>
            </a:r>
          </a:p>
          <a:p>
            <a:pPr eaLnBrk="1" hangingPunct="1"/>
            <a:r>
              <a:rPr lang="en-US" altLang="en-US" i="1" smtClean="0"/>
              <a:t>Project (technical) managers </a:t>
            </a:r>
            <a:r>
              <a:rPr lang="en-US" altLang="en-US" smtClean="0"/>
              <a:t>who must plan, motivate, organize, and control the practitioners who do software work.</a:t>
            </a:r>
          </a:p>
          <a:p>
            <a:pPr eaLnBrk="1" hangingPunct="1"/>
            <a:r>
              <a:rPr lang="en-US" altLang="en-US" i="1" smtClean="0"/>
              <a:t>Practitioners</a:t>
            </a:r>
            <a:r>
              <a:rPr lang="en-US" altLang="en-US" smtClean="0"/>
              <a:t> who deliver the technical skills that are necessary to engineer a product or application.</a:t>
            </a:r>
          </a:p>
          <a:p>
            <a:pPr eaLnBrk="1" hangingPunct="1"/>
            <a:r>
              <a:rPr lang="en-US" altLang="en-US" i="1" smtClean="0"/>
              <a:t>Customers</a:t>
            </a:r>
            <a:r>
              <a:rPr lang="en-US" altLang="en-US" smtClean="0"/>
              <a:t> who specify the requirements for the software to be engineered and other stakeholders who have a peripheral interest in the outcome.</a:t>
            </a:r>
          </a:p>
          <a:p>
            <a:pPr eaLnBrk="1" hangingPunct="1"/>
            <a:r>
              <a:rPr lang="en-US" altLang="en-US" i="1" smtClean="0"/>
              <a:t>End-users</a:t>
            </a:r>
            <a:r>
              <a:rPr lang="en-US" altLang="en-US" smtClean="0"/>
              <a:t> who interact with the software once it is released for production use.</a:t>
            </a:r>
          </a:p>
        </p:txBody>
      </p:sp>
    </p:spTree>
    <p:extLst>
      <p:ext uri="{BB962C8B-B14F-4D97-AF65-F5344CB8AC3E}">
        <p14:creationId xmlns:p14="http://schemas.microsoft.com/office/powerpoint/2010/main" val="101550190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Software System Stakeholders</a:t>
            </a:r>
          </a:p>
        </p:txBody>
      </p:sp>
      <p:sp>
        <p:nvSpPr>
          <p:cNvPr id="84994" name="Content Placeholder 27"/>
          <p:cNvSpPr>
            <a:spLocks noGrp="1"/>
          </p:cNvSpPr>
          <p:nvPr>
            <p:ph idx="1"/>
          </p:nvPr>
        </p:nvSpPr>
        <p:spPr/>
        <p:txBody>
          <a:bodyPr/>
          <a:lstStyle/>
          <a:p>
            <a:pPr>
              <a:buFont typeface="Wingdings" panose="05000000000000000000" pitchFamily="2" charset="2"/>
              <a:buNone/>
            </a:pPr>
            <a:r>
              <a:rPr lang="en-US" altLang="en-US" smtClean="0"/>
              <a:t>Each stakeholder has different concerns:</a:t>
            </a:r>
          </a:p>
        </p:txBody>
      </p:sp>
      <p:grpSp>
        <p:nvGrpSpPr>
          <p:cNvPr id="84995" name="Group 22"/>
          <p:cNvGrpSpPr>
            <a:grpSpLocks/>
          </p:cNvGrpSpPr>
          <p:nvPr/>
        </p:nvGrpSpPr>
        <p:grpSpPr bwMode="auto">
          <a:xfrm>
            <a:off x="1828800" y="2458767"/>
            <a:ext cx="8382000" cy="2743200"/>
            <a:chOff x="258763" y="1385888"/>
            <a:chExt cx="8382000" cy="2743200"/>
          </a:xfrm>
        </p:grpSpPr>
        <p:grpSp>
          <p:nvGrpSpPr>
            <p:cNvPr id="84999" name="Group 4"/>
            <p:cNvGrpSpPr>
              <a:grpSpLocks/>
            </p:cNvGrpSpPr>
            <p:nvPr/>
          </p:nvGrpSpPr>
          <p:grpSpPr bwMode="auto">
            <a:xfrm>
              <a:off x="5364163" y="1385888"/>
              <a:ext cx="1600200" cy="2743200"/>
              <a:chOff x="192" y="1200"/>
              <a:chExt cx="1344" cy="1728"/>
            </a:xfrm>
          </p:grpSpPr>
          <p:sp>
            <p:nvSpPr>
              <p:cNvPr id="85012" name="Rectangle 5"/>
              <p:cNvSpPr>
                <a:spLocks noChangeArrowheads="1"/>
              </p:cNvSpPr>
              <p:nvPr/>
            </p:nvSpPr>
            <p:spPr bwMode="auto">
              <a:xfrm>
                <a:off x="192" y="1488"/>
                <a:ext cx="1344" cy="14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latin typeface="Candara" panose="020E0502030303020204" pitchFamily="34" charset="0"/>
                    <a:cs typeface="Times New Roman" panose="02020603050405020304" pitchFamily="18" charset="0"/>
                  </a:rPr>
                  <a:t>Components</a:t>
                </a:r>
              </a:p>
              <a:p>
                <a:r>
                  <a:rPr lang="en-US" altLang="en-US" sz="2000">
                    <a:latin typeface="Candara" panose="020E0502030303020204" pitchFamily="34" charset="0"/>
                    <a:cs typeface="Times New Roman" panose="02020603050405020304" pitchFamily="18" charset="0"/>
                  </a:rPr>
                  <a:t>Connectors</a:t>
                </a:r>
              </a:p>
              <a:p>
                <a:r>
                  <a:rPr lang="en-US" altLang="en-US" sz="2000">
                    <a:latin typeface="Candara" panose="020E0502030303020204" pitchFamily="34" charset="0"/>
                    <a:cs typeface="Times New Roman" panose="02020603050405020304" pitchFamily="18" charset="0"/>
                  </a:rPr>
                  <a:t>Class/Pattern</a:t>
                </a:r>
              </a:p>
              <a:p>
                <a:r>
                  <a:rPr lang="en-US" altLang="en-US" sz="2000">
                    <a:latin typeface="Candara" panose="020E0502030303020204" pitchFamily="34" charset="0"/>
                    <a:cs typeface="Times New Roman" panose="02020603050405020304" pitchFamily="18" charset="0"/>
                  </a:rPr>
                  <a:t>Data flow</a:t>
                </a:r>
              </a:p>
              <a:p>
                <a:r>
                  <a:rPr lang="en-US" altLang="en-US" sz="2000">
                    <a:latin typeface="Candara" panose="020E0502030303020204" pitchFamily="34" charset="0"/>
                    <a:cs typeface="Times New Roman" panose="02020603050405020304" pitchFamily="18" charset="0"/>
                  </a:rPr>
                  <a:t>Reuse</a:t>
                </a:r>
              </a:p>
              <a:p>
                <a:r>
                  <a:rPr lang="en-US" altLang="en-US" sz="2000">
                    <a:latin typeface="Candara" panose="020E0502030303020204" pitchFamily="34" charset="0"/>
                    <a:cs typeface="Times New Roman" panose="02020603050405020304" pitchFamily="18" charset="0"/>
                  </a:rPr>
                  <a:t>Flexibility</a:t>
                </a:r>
              </a:p>
              <a:p>
                <a:r>
                  <a:rPr lang="en-US" altLang="en-US" sz="2000">
                    <a:latin typeface="Candara" panose="020E0502030303020204" pitchFamily="34" charset="0"/>
                    <a:cs typeface="Times New Roman" panose="02020603050405020304" pitchFamily="18" charset="0"/>
                  </a:rPr>
                  <a:t>Extensibility</a:t>
                </a:r>
              </a:p>
            </p:txBody>
          </p:sp>
          <p:sp>
            <p:nvSpPr>
              <p:cNvPr id="85013" name="Rectangle 6"/>
              <p:cNvSpPr>
                <a:spLocks noChangeArrowheads="1"/>
              </p:cNvSpPr>
              <p:nvPr/>
            </p:nvSpPr>
            <p:spPr bwMode="auto">
              <a:xfrm>
                <a:off x="192" y="1200"/>
                <a:ext cx="1344"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b="1">
                    <a:solidFill>
                      <a:srgbClr val="FF0000"/>
                    </a:solidFill>
                    <a:latin typeface="Candara" panose="020E0502030303020204" pitchFamily="34" charset="0"/>
                    <a:cs typeface="Times New Roman" panose="02020603050405020304" pitchFamily="18" charset="0"/>
                  </a:rPr>
                  <a:t>Developer</a:t>
                </a:r>
              </a:p>
            </p:txBody>
          </p:sp>
        </p:grpSp>
        <p:grpSp>
          <p:nvGrpSpPr>
            <p:cNvPr id="85000" name="Group 7"/>
            <p:cNvGrpSpPr>
              <a:grpSpLocks/>
            </p:cNvGrpSpPr>
            <p:nvPr/>
          </p:nvGrpSpPr>
          <p:grpSpPr bwMode="auto">
            <a:xfrm>
              <a:off x="3611563" y="1385888"/>
              <a:ext cx="1676400" cy="2743200"/>
              <a:chOff x="1584" y="1200"/>
              <a:chExt cx="1248" cy="1728"/>
            </a:xfrm>
          </p:grpSpPr>
          <p:sp>
            <p:nvSpPr>
              <p:cNvPr id="85010" name="Rectangle 8"/>
              <p:cNvSpPr>
                <a:spLocks noChangeArrowheads="1"/>
              </p:cNvSpPr>
              <p:nvPr/>
            </p:nvSpPr>
            <p:spPr bwMode="auto">
              <a:xfrm>
                <a:off x="1584" y="1488"/>
                <a:ext cx="1248" cy="14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latin typeface="Candara" panose="020E0502030303020204" pitchFamily="34" charset="0"/>
                    <a:cs typeface="Times New Roman" panose="02020603050405020304" pitchFamily="18" charset="0"/>
                  </a:rPr>
                  <a:t>Maintainability</a:t>
                </a:r>
              </a:p>
              <a:p>
                <a:r>
                  <a:rPr lang="en-US" altLang="en-US" sz="2000">
                    <a:latin typeface="Candara" panose="020E0502030303020204" pitchFamily="34" charset="0"/>
                    <a:cs typeface="Times New Roman" panose="02020603050405020304" pitchFamily="18" charset="0"/>
                  </a:rPr>
                  <a:t>Portability</a:t>
                </a:r>
              </a:p>
              <a:p>
                <a:r>
                  <a:rPr lang="en-US" altLang="en-US" sz="2000">
                    <a:latin typeface="Candara" panose="020E0502030303020204" pitchFamily="34" charset="0"/>
                    <a:cs typeface="Times New Roman" panose="02020603050405020304" pitchFamily="18" charset="0"/>
                  </a:rPr>
                  <a:t>Feasibility</a:t>
                </a:r>
              </a:p>
              <a:p>
                <a:r>
                  <a:rPr lang="en-US" altLang="en-US" sz="2000">
                    <a:latin typeface="Candara" panose="020E0502030303020204" pitchFamily="34" charset="0"/>
                    <a:cs typeface="Times New Roman" panose="02020603050405020304" pitchFamily="18" charset="0"/>
                  </a:rPr>
                  <a:t>Reusability</a:t>
                </a:r>
              </a:p>
              <a:p>
                <a:r>
                  <a:rPr lang="en-US" altLang="en-US" sz="2000">
                    <a:latin typeface="Candara" panose="020E0502030303020204" pitchFamily="34" charset="0"/>
                    <a:cs typeface="Times New Roman" panose="02020603050405020304" pitchFamily="18" charset="0"/>
                  </a:rPr>
                  <a:t>Extensibility</a:t>
                </a:r>
              </a:p>
              <a:p>
                <a:r>
                  <a:rPr lang="en-US" altLang="en-US" sz="2000">
                    <a:latin typeface="Candara" panose="020E0502030303020204" pitchFamily="34" charset="0"/>
                    <a:cs typeface="Times New Roman" panose="02020603050405020304" pitchFamily="18" charset="0"/>
                  </a:rPr>
                  <a:t>Flexibility</a:t>
                </a:r>
              </a:p>
              <a:p>
                <a:r>
                  <a:rPr lang="en-US" altLang="en-US" sz="2000">
                    <a:latin typeface="Candara" panose="020E0502030303020204" pitchFamily="34" charset="0"/>
                    <a:cs typeface="Times New Roman" panose="02020603050405020304" pitchFamily="18" charset="0"/>
                  </a:rPr>
                  <a:t>The </a:t>
                </a:r>
                <a:r>
                  <a:rPr lang="en-US" altLang="en-US" b="1" i="1">
                    <a:solidFill>
                      <a:srgbClr val="CC0099"/>
                    </a:solidFill>
                    <a:latin typeface="Candara" panose="020E0502030303020204" pitchFamily="34" charset="0"/>
                    <a:cs typeface="Times New Roman" panose="02020603050405020304" pitchFamily="18" charset="0"/>
                  </a:rPr>
                  <a:t>ilities</a:t>
                </a:r>
                <a:endParaRPr lang="en-US" altLang="en-US" sz="2000">
                  <a:latin typeface="Candara" panose="020E0502030303020204" pitchFamily="34" charset="0"/>
                  <a:cs typeface="Times New Roman" panose="02020603050405020304" pitchFamily="18" charset="0"/>
                </a:endParaRPr>
              </a:p>
            </p:txBody>
          </p:sp>
          <p:sp>
            <p:nvSpPr>
              <p:cNvPr id="85011" name="Rectangle 9"/>
              <p:cNvSpPr>
                <a:spLocks noChangeArrowheads="1"/>
              </p:cNvSpPr>
              <p:nvPr/>
            </p:nvSpPr>
            <p:spPr bwMode="auto">
              <a:xfrm>
                <a:off x="1584" y="1200"/>
                <a:ext cx="124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b="1">
                    <a:solidFill>
                      <a:srgbClr val="FF0000"/>
                    </a:solidFill>
                    <a:latin typeface="Candara" panose="020E0502030303020204" pitchFamily="34" charset="0"/>
                    <a:cs typeface="Times New Roman" panose="02020603050405020304" pitchFamily="18" charset="0"/>
                  </a:rPr>
                  <a:t>Architect</a:t>
                </a:r>
              </a:p>
            </p:txBody>
          </p:sp>
        </p:grpSp>
        <p:grpSp>
          <p:nvGrpSpPr>
            <p:cNvPr id="85001" name="Group 10"/>
            <p:cNvGrpSpPr>
              <a:grpSpLocks/>
            </p:cNvGrpSpPr>
            <p:nvPr/>
          </p:nvGrpSpPr>
          <p:grpSpPr bwMode="auto">
            <a:xfrm>
              <a:off x="258763" y="1385888"/>
              <a:ext cx="1600200" cy="2743200"/>
              <a:chOff x="4272" y="1200"/>
              <a:chExt cx="1344" cy="1728"/>
            </a:xfrm>
          </p:grpSpPr>
          <p:sp>
            <p:nvSpPr>
              <p:cNvPr id="85008" name="Rectangle 11"/>
              <p:cNvSpPr>
                <a:spLocks noChangeArrowheads="1"/>
              </p:cNvSpPr>
              <p:nvPr/>
            </p:nvSpPr>
            <p:spPr bwMode="auto">
              <a:xfrm>
                <a:off x="4272" y="1488"/>
                <a:ext cx="1344" cy="14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latin typeface="Candara" panose="020E0502030303020204" pitchFamily="34" charset="0"/>
                    <a:cs typeface="Times New Roman" panose="02020603050405020304" pitchFamily="18" charset="0"/>
                  </a:rPr>
                  <a:t>Requirements</a:t>
                </a:r>
              </a:p>
              <a:p>
                <a:r>
                  <a:rPr lang="en-US" altLang="en-US" sz="2000">
                    <a:latin typeface="Candara" panose="020E0502030303020204" pitchFamily="34" charset="0"/>
                    <a:cs typeface="Times New Roman" panose="02020603050405020304" pitchFamily="18" charset="0"/>
                  </a:rPr>
                  <a:t>Cost</a:t>
                </a:r>
              </a:p>
              <a:p>
                <a:r>
                  <a:rPr lang="en-US" altLang="en-US" sz="2000">
                    <a:latin typeface="Candara" panose="020E0502030303020204" pitchFamily="34" charset="0"/>
                    <a:cs typeface="Times New Roman" panose="02020603050405020304" pitchFamily="18" charset="0"/>
                  </a:rPr>
                  <a:t>Schedule</a:t>
                </a:r>
              </a:p>
              <a:p>
                <a:r>
                  <a:rPr lang="en-US" altLang="en-US" sz="2000">
                    <a:latin typeface="Candara" panose="020E0502030303020204" pitchFamily="34" charset="0"/>
                    <a:cs typeface="Times New Roman" panose="02020603050405020304" pitchFamily="18" charset="0"/>
                  </a:rPr>
                  <a:t>Performance</a:t>
                </a:r>
              </a:p>
              <a:p>
                <a:r>
                  <a:rPr lang="en-US" altLang="en-US" sz="2000">
                    <a:latin typeface="Candara" panose="020E0502030303020204" pitchFamily="34" charset="0"/>
                    <a:cs typeface="Times New Roman" panose="02020603050405020304" pitchFamily="18" charset="0"/>
                  </a:rPr>
                  <a:t>Reliability</a:t>
                </a:r>
              </a:p>
              <a:p>
                <a:r>
                  <a:rPr lang="en-US" altLang="en-US" sz="2000">
                    <a:latin typeface="Candara" panose="020E0502030303020204" pitchFamily="34" charset="0"/>
                    <a:cs typeface="Times New Roman" panose="02020603050405020304" pitchFamily="18" charset="0"/>
                  </a:rPr>
                  <a:t>Security</a:t>
                </a:r>
              </a:p>
            </p:txBody>
          </p:sp>
          <p:sp>
            <p:nvSpPr>
              <p:cNvPr id="85009" name="Rectangle 12"/>
              <p:cNvSpPr>
                <a:spLocks noChangeArrowheads="1"/>
              </p:cNvSpPr>
              <p:nvPr/>
            </p:nvSpPr>
            <p:spPr bwMode="auto">
              <a:xfrm>
                <a:off x="4272" y="1200"/>
                <a:ext cx="1344"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b="1">
                    <a:solidFill>
                      <a:srgbClr val="FF0000"/>
                    </a:solidFill>
                    <a:latin typeface="Candara" panose="020E0502030303020204" pitchFamily="34" charset="0"/>
                    <a:cs typeface="Times New Roman" panose="02020603050405020304" pitchFamily="18" charset="0"/>
                  </a:rPr>
                  <a:t>Customer</a:t>
                </a:r>
              </a:p>
            </p:txBody>
          </p:sp>
        </p:grpSp>
        <p:grpSp>
          <p:nvGrpSpPr>
            <p:cNvPr id="85002" name="Group 13"/>
            <p:cNvGrpSpPr>
              <a:grpSpLocks/>
            </p:cNvGrpSpPr>
            <p:nvPr/>
          </p:nvGrpSpPr>
          <p:grpSpPr bwMode="auto">
            <a:xfrm>
              <a:off x="1935163" y="1385888"/>
              <a:ext cx="1600200" cy="2743200"/>
              <a:chOff x="2880" y="1200"/>
              <a:chExt cx="1344" cy="1728"/>
            </a:xfrm>
          </p:grpSpPr>
          <p:sp>
            <p:nvSpPr>
              <p:cNvPr id="85006" name="Rectangle 14"/>
              <p:cNvSpPr>
                <a:spLocks noChangeArrowheads="1"/>
              </p:cNvSpPr>
              <p:nvPr/>
            </p:nvSpPr>
            <p:spPr bwMode="auto">
              <a:xfrm>
                <a:off x="2880" y="1488"/>
                <a:ext cx="1344" cy="14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latin typeface="Candara" panose="020E0502030303020204" pitchFamily="34" charset="0"/>
                    <a:cs typeface="Times New Roman" panose="02020603050405020304" pitchFamily="18" charset="0"/>
                  </a:rPr>
                  <a:t>Cost</a:t>
                </a:r>
              </a:p>
              <a:p>
                <a:r>
                  <a:rPr lang="en-US" altLang="en-US" sz="2000">
                    <a:latin typeface="Candara" panose="020E0502030303020204" pitchFamily="34" charset="0"/>
                    <a:cs typeface="Times New Roman" panose="02020603050405020304" pitchFamily="18" charset="0"/>
                  </a:rPr>
                  <a:t>Schedule</a:t>
                </a:r>
              </a:p>
              <a:p>
                <a:r>
                  <a:rPr lang="en-US" altLang="en-US" sz="2000">
                    <a:latin typeface="Candara" panose="020E0502030303020204" pitchFamily="34" charset="0"/>
                    <a:cs typeface="Times New Roman" panose="02020603050405020304" pitchFamily="18" charset="0"/>
                  </a:rPr>
                  <a:t>Requirements</a:t>
                </a:r>
              </a:p>
              <a:p>
                <a:r>
                  <a:rPr lang="en-US" altLang="en-US" sz="2000">
                    <a:latin typeface="Candara" panose="020E0502030303020204" pitchFamily="34" charset="0"/>
                    <a:cs typeface="Times New Roman" panose="02020603050405020304" pitchFamily="18" charset="0"/>
                  </a:rPr>
                  <a:t>Process</a:t>
                </a:r>
              </a:p>
              <a:p>
                <a:r>
                  <a:rPr lang="en-US" altLang="en-US" sz="2000">
                    <a:latin typeface="Candara" panose="020E0502030303020204" pitchFamily="34" charset="0"/>
                    <a:cs typeface="Times New Roman" panose="02020603050405020304" pitchFamily="18" charset="0"/>
                  </a:rPr>
                  <a:t>Resources</a:t>
                </a:r>
              </a:p>
              <a:p>
                <a:endParaRPr lang="en-US" altLang="en-US" sz="2000">
                  <a:latin typeface="Candara" panose="020E0502030303020204" pitchFamily="34" charset="0"/>
                  <a:cs typeface="Times New Roman" panose="02020603050405020304" pitchFamily="18" charset="0"/>
                </a:endParaRPr>
              </a:p>
            </p:txBody>
          </p:sp>
          <p:sp>
            <p:nvSpPr>
              <p:cNvPr id="85007" name="Rectangle 15"/>
              <p:cNvSpPr>
                <a:spLocks noChangeArrowheads="1"/>
              </p:cNvSpPr>
              <p:nvPr/>
            </p:nvSpPr>
            <p:spPr bwMode="auto">
              <a:xfrm>
                <a:off x="2880" y="1200"/>
                <a:ext cx="1344"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b="1">
                    <a:solidFill>
                      <a:srgbClr val="FF0000"/>
                    </a:solidFill>
                    <a:latin typeface="Candara" panose="020E0502030303020204" pitchFamily="34" charset="0"/>
                    <a:cs typeface="Times New Roman" panose="02020603050405020304" pitchFamily="18" charset="0"/>
                  </a:rPr>
                  <a:t>Manager</a:t>
                </a:r>
              </a:p>
            </p:txBody>
          </p:sp>
        </p:grpSp>
        <p:grpSp>
          <p:nvGrpSpPr>
            <p:cNvPr id="85003" name="Group 16"/>
            <p:cNvGrpSpPr>
              <a:grpSpLocks/>
            </p:cNvGrpSpPr>
            <p:nvPr/>
          </p:nvGrpSpPr>
          <p:grpSpPr bwMode="auto">
            <a:xfrm>
              <a:off x="7040563" y="1385888"/>
              <a:ext cx="1600200" cy="2743200"/>
              <a:chOff x="192" y="1200"/>
              <a:chExt cx="1344" cy="1728"/>
            </a:xfrm>
          </p:grpSpPr>
          <p:sp>
            <p:nvSpPr>
              <p:cNvPr id="85004" name="Rectangle 17"/>
              <p:cNvSpPr>
                <a:spLocks noChangeArrowheads="1"/>
              </p:cNvSpPr>
              <p:nvPr/>
            </p:nvSpPr>
            <p:spPr bwMode="auto">
              <a:xfrm>
                <a:off x="192" y="1488"/>
                <a:ext cx="1344" cy="14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latin typeface="Candara" panose="020E0502030303020204" pitchFamily="34" charset="0"/>
                    <a:cs typeface="Times New Roman" panose="02020603050405020304" pitchFamily="18" charset="0"/>
                  </a:rPr>
                  <a:t>Functionality</a:t>
                </a:r>
              </a:p>
              <a:p>
                <a:r>
                  <a:rPr lang="en-US" altLang="en-US" sz="2000">
                    <a:latin typeface="Candara" panose="020E0502030303020204" pitchFamily="34" charset="0"/>
                    <a:cs typeface="Times New Roman" panose="02020603050405020304" pitchFamily="18" charset="0"/>
                  </a:rPr>
                  <a:t>Requirements</a:t>
                </a:r>
              </a:p>
              <a:p>
                <a:r>
                  <a:rPr lang="en-US" altLang="en-US" sz="2000">
                    <a:latin typeface="Candara" panose="020E0502030303020204" pitchFamily="34" charset="0"/>
                    <a:cs typeface="Times New Roman" panose="02020603050405020304" pitchFamily="18" charset="0"/>
                  </a:rPr>
                  <a:t>Regression</a:t>
                </a:r>
              </a:p>
              <a:p>
                <a:r>
                  <a:rPr lang="en-US" altLang="en-US" sz="2000">
                    <a:latin typeface="Candara" panose="020E0502030303020204" pitchFamily="34" charset="0"/>
                    <a:cs typeface="Times New Roman" panose="02020603050405020304" pitchFamily="18" charset="0"/>
                  </a:rPr>
                  <a:t>Tools</a:t>
                </a:r>
              </a:p>
              <a:p>
                <a:r>
                  <a:rPr lang="en-US" altLang="en-US" sz="2000">
                    <a:latin typeface="Candara" panose="020E0502030303020204" pitchFamily="34" charset="0"/>
                    <a:cs typeface="Times New Roman" panose="02020603050405020304" pitchFamily="18" charset="0"/>
                  </a:rPr>
                  <a:t>Simulators</a:t>
                </a:r>
              </a:p>
              <a:p>
                <a:endParaRPr lang="en-US" altLang="en-US" sz="2000">
                  <a:latin typeface="Candara" panose="020E0502030303020204" pitchFamily="34" charset="0"/>
                  <a:cs typeface="Times New Roman" panose="02020603050405020304" pitchFamily="18" charset="0"/>
                </a:endParaRPr>
              </a:p>
            </p:txBody>
          </p:sp>
          <p:sp>
            <p:nvSpPr>
              <p:cNvPr id="85005" name="Rectangle 18"/>
              <p:cNvSpPr>
                <a:spLocks noChangeArrowheads="1"/>
              </p:cNvSpPr>
              <p:nvPr/>
            </p:nvSpPr>
            <p:spPr bwMode="auto">
              <a:xfrm>
                <a:off x="192" y="1200"/>
                <a:ext cx="1344"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b="1">
                    <a:solidFill>
                      <a:srgbClr val="FF0000"/>
                    </a:solidFill>
                    <a:latin typeface="Candara" panose="020E0502030303020204" pitchFamily="34" charset="0"/>
                    <a:cs typeface="Times New Roman" panose="02020603050405020304" pitchFamily="18" charset="0"/>
                  </a:rPr>
                  <a:t>Tester</a:t>
                </a:r>
              </a:p>
            </p:txBody>
          </p:sp>
        </p:grpSp>
      </p:grpSp>
    </p:spTree>
    <p:extLst>
      <p:ext uri="{BB962C8B-B14F-4D97-AF65-F5344CB8AC3E}">
        <p14:creationId xmlns:p14="http://schemas.microsoft.com/office/powerpoint/2010/main" val="33113425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altLang="en-US" sz="4000">
                <a:effectLst>
                  <a:outerShdw blurRad="38100" dist="38100" dir="2700000" algn="tl">
                    <a:srgbClr val="C0C0C0"/>
                  </a:outerShdw>
                </a:effectLst>
              </a:rPr>
              <a:t>Stakeholder Triad</a:t>
            </a:r>
          </a:p>
        </p:txBody>
      </p:sp>
      <p:sp>
        <p:nvSpPr>
          <p:cNvPr id="87042" name="Rectangle 3"/>
          <p:cNvSpPr>
            <a:spLocks noGrp="1" noChangeArrowheads="1"/>
          </p:cNvSpPr>
          <p:nvPr>
            <p:ph type="body" idx="1"/>
          </p:nvPr>
        </p:nvSpPr>
        <p:spPr/>
        <p:txBody>
          <a:bodyPr/>
          <a:lstStyle/>
          <a:p>
            <a:pPr marL="514350" indent="-514350">
              <a:buFont typeface="Arial" panose="020B0604020202020204" pitchFamily="34" charset="0"/>
              <a:buAutoNum type="arabicPeriod"/>
            </a:pPr>
            <a:r>
              <a:rPr lang="en-US" altLang="en-US"/>
              <a:t>Function Representative</a:t>
            </a:r>
          </a:p>
          <a:p>
            <a:pPr lvl="1"/>
            <a:r>
              <a:rPr lang="en-US" altLang="en-US"/>
              <a:t>The </a:t>
            </a:r>
            <a:r>
              <a:rPr lang="ja-JP" altLang="en-US"/>
              <a:t>‘</a:t>
            </a:r>
            <a:r>
              <a:rPr lang="en-US" altLang="ja-JP"/>
              <a:t>business person</a:t>
            </a:r>
            <a:r>
              <a:rPr lang="ja-JP" altLang="en-US"/>
              <a:t>’</a:t>
            </a:r>
            <a:r>
              <a:rPr lang="en-US" altLang="ja-JP"/>
              <a:t>, Business Analyst (BA)</a:t>
            </a:r>
          </a:p>
          <a:p>
            <a:pPr lvl="1"/>
            <a:r>
              <a:rPr lang="en-US" altLang="en-US"/>
              <a:t>Or SME: Subject Matter Expert</a:t>
            </a:r>
            <a:endParaRPr lang="en-US" altLang="en-US" smtClean="0"/>
          </a:p>
          <a:p>
            <a:pPr marL="514350" indent="-514350">
              <a:buFont typeface="Arial" panose="020B0604020202020204" pitchFamily="34" charset="0"/>
              <a:buAutoNum type="arabicPeriod"/>
            </a:pPr>
            <a:r>
              <a:rPr lang="en-US" altLang="en-US"/>
              <a:t>Executive Sponsor</a:t>
            </a:r>
          </a:p>
          <a:p>
            <a:pPr lvl="1"/>
            <a:r>
              <a:rPr lang="en-US" altLang="en-US"/>
              <a:t>Project</a:t>
            </a:r>
            <a:r>
              <a:rPr lang="en-US" altLang="ja-JP"/>
              <a:t>'s visionary &amp; champion</a:t>
            </a:r>
          </a:p>
          <a:p>
            <a:pPr lvl="1"/>
            <a:r>
              <a:rPr lang="en-US" altLang="en-US"/>
              <a:t>Also the </a:t>
            </a:r>
            <a:r>
              <a:rPr lang="ja-JP" altLang="en-US"/>
              <a:t>‘</a:t>
            </a:r>
            <a:r>
              <a:rPr lang="en-US" altLang="ja-JP"/>
              <a:t>General</a:t>
            </a:r>
            <a:r>
              <a:rPr lang="ja-JP" altLang="en-US"/>
              <a:t>’</a:t>
            </a:r>
            <a:r>
              <a:rPr lang="en-US" altLang="ja-JP"/>
              <a:t>, </a:t>
            </a:r>
            <a:r>
              <a:rPr lang="ja-JP" altLang="en-US"/>
              <a:t>‘</a:t>
            </a:r>
            <a:r>
              <a:rPr lang="en-US" altLang="ja-JP"/>
              <a:t>Fall Guy</a:t>
            </a:r>
            <a:r>
              <a:rPr lang="ja-JP" altLang="en-US"/>
              <a:t>’</a:t>
            </a:r>
            <a:r>
              <a:rPr lang="en-US" altLang="ja-JP"/>
              <a:t>, and </a:t>
            </a:r>
            <a:r>
              <a:rPr lang="ja-JP" altLang="en-US"/>
              <a:t>‘</a:t>
            </a:r>
            <a:r>
              <a:rPr lang="en-US" altLang="ja-JP"/>
              <a:t>Minesweeper</a:t>
            </a:r>
            <a:r>
              <a:rPr lang="ja-JP" altLang="en-US"/>
              <a:t>’</a:t>
            </a:r>
            <a:endParaRPr lang="en-US" altLang="ja-JP"/>
          </a:p>
          <a:p>
            <a:pPr lvl="1"/>
            <a:r>
              <a:rPr lang="en-US" altLang="en-US"/>
              <a:t>Not the PM, ’S</a:t>
            </a:r>
            <a:r>
              <a:rPr lang="en-US" altLang="ja-JP"/>
              <a:t>anta Claus</a:t>
            </a:r>
            <a:r>
              <a:rPr lang="ja-JP" altLang="en-US"/>
              <a:t>’</a:t>
            </a:r>
            <a:r>
              <a:rPr lang="en-US" altLang="ja-JP"/>
              <a:t>, or the </a:t>
            </a:r>
            <a:r>
              <a:rPr lang="ja-JP" altLang="en-US"/>
              <a:t>‘</a:t>
            </a:r>
            <a:r>
              <a:rPr lang="en-US" altLang="ja-JP"/>
              <a:t>Tech Guy</a:t>
            </a:r>
            <a:r>
              <a:rPr lang="ja-JP" altLang="en-US"/>
              <a:t>’</a:t>
            </a:r>
            <a:endParaRPr lang="en-US" altLang="ja-JP"/>
          </a:p>
          <a:p>
            <a:pPr marL="514350" indent="-514350">
              <a:buFont typeface="Arial" panose="020B0604020202020204" pitchFamily="34" charset="0"/>
              <a:buAutoNum type="arabicPeriod"/>
            </a:pPr>
            <a:r>
              <a:rPr lang="en-US" altLang="en-US"/>
              <a:t>Project Manager</a:t>
            </a:r>
          </a:p>
          <a:p>
            <a:pPr lvl="1"/>
            <a:r>
              <a:rPr lang="en-US" altLang="en-US"/>
              <a:t>The </a:t>
            </a:r>
            <a:r>
              <a:rPr lang="ja-JP" altLang="en-US"/>
              <a:t>‘</a:t>
            </a:r>
            <a:r>
              <a:rPr lang="en-US" altLang="ja-JP"/>
              <a:t>Linchpin</a:t>
            </a:r>
            <a:r>
              <a:rPr lang="ja-JP" altLang="en-US"/>
              <a:t>’</a:t>
            </a:r>
            <a:endParaRPr lang="en-US" altLang="ja-JP"/>
          </a:p>
          <a:p>
            <a:pPr lvl="1"/>
            <a:r>
              <a:rPr lang="en-US" altLang="en-US"/>
              <a:t>Must be </a:t>
            </a:r>
            <a:r>
              <a:rPr lang="ja-JP" altLang="en-US"/>
              <a:t>‘</a:t>
            </a:r>
            <a:r>
              <a:rPr lang="en-US" altLang="ja-JP"/>
              <a:t>multi-lingual</a:t>
            </a:r>
            <a:r>
              <a:rPr lang="ja-JP" altLang="en-US"/>
              <a:t>’</a:t>
            </a:r>
            <a:endParaRPr lang="en-US" altLang="en-US"/>
          </a:p>
        </p:txBody>
      </p:sp>
    </p:spTree>
    <p:extLst>
      <p:ext uri="{BB962C8B-B14F-4D97-AF65-F5344CB8AC3E}">
        <p14:creationId xmlns:p14="http://schemas.microsoft.com/office/powerpoint/2010/main" val="1306061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Global Issues</a:t>
            </a:r>
            <a:endParaRPr lang="en-US" dirty="0"/>
          </a:p>
        </p:txBody>
      </p:sp>
      <p:sp>
        <p:nvSpPr>
          <p:cNvPr id="2" name="Content Placeholder 1"/>
          <p:cNvSpPr>
            <a:spLocks noGrp="1"/>
          </p:cNvSpPr>
          <p:nvPr>
            <p:ph idx="1"/>
          </p:nvPr>
        </p:nvSpPr>
        <p:spPr/>
        <p:txBody>
          <a:bodyPr>
            <a:normAutofit/>
          </a:bodyPr>
          <a:lstStyle/>
          <a:p>
            <a:r>
              <a:rPr lang="en-US" dirty="0" smtClean="0"/>
              <a:t>PMI </a:t>
            </a:r>
            <a:r>
              <a:rPr lang="en-US" dirty="0"/>
              <a:t>published </a:t>
            </a:r>
            <a:r>
              <a:rPr lang="en-US" dirty="0" smtClean="0"/>
              <a:t>(</a:t>
            </a:r>
            <a:r>
              <a:rPr lang="en-US" dirty="0"/>
              <a:t>Pulse of </a:t>
            </a:r>
            <a:r>
              <a:rPr lang="en-US" dirty="0" smtClean="0"/>
              <a:t>the Profession</a:t>
            </a:r>
            <a:r>
              <a:rPr lang="en-US" baseline="30000" dirty="0" smtClean="0"/>
              <a:t>®</a:t>
            </a:r>
            <a:r>
              <a:rPr lang="en-US" dirty="0" smtClean="0"/>
              <a:t>2021) for Middle </a:t>
            </a:r>
            <a:r>
              <a:rPr lang="en-US" dirty="0"/>
              <a:t>East </a:t>
            </a:r>
            <a:r>
              <a:rPr lang="en-US" dirty="0" smtClean="0"/>
              <a:t>&amp; North Africa (</a:t>
            </a:r>
            <a:r>
              <a:rPr lang="en-US" dirty="0"/>
              <a:t>MENA</a:t>
            </a:r>
            <a:r>
              <a:rPr lang="en-US" dirty="0" smtClean="0"/>
              <a:t>)</a:t>
            </a:r>
          </a:p>
        </p:txBody>
      </p:sp>
      <p:pic>
        <p:nvPicPr>
          <p:cNvPr id="5" name="Picture 4"/>
          <p:cNvPicPr>
            <a:picLocks noChangeAspect="1"/>
          </p:cNvPicPr>
          <p:nvPr/>
        </p:nvPicPr>
        <p:blipFill>
          <a:blip r:embed="rId2"/>
          <a:stretch>
            <a:fillRect/>
          </a:stretch>
        </p:blipFill>
        <p:spPr>
          <a:xfrm>
            <a:off x="437190" y="2428471"/>
            <a:ext cx="5224041" cy="1989530"/>
          </a:xfrm>
          <a:prstGeom prst="rect">
            <a:avLst/>
          </a:prstGeom>
        </p:spPr>
      </p:pic>
      <p:pic>
        <p:nvPicPr>
          <p:cNvPr id="7" name="Picture 6"/>
          <p:cNvPicPr>
            <a:picLocks noChangeAspect="1"/>
          </p:cNvPicPr>
          <p:nvPr/>
        </p:nvPicPr>
        <p:blipFill>
          <a:blip r:embed="rId3"/>
          <a:stretch>
            <a:fillRect/>
          </a:stretch>
        </p:blipFill>
        <p:spPr>
          <a:xfrm>
            <a:off x="5750895" y="2581840"/>
            <a:ext cx="6337062" cy="3491252"/>
          </a:xfrm>
          <a:prstGeom prst="rect">
            <a:avLst/>
          </a:prstGeom>
        </p:spPr>
      </p:pic>
    </p:spTree>
    <p:extLst>
      <p:ext uri="{BB962C8B-B14F-4D97-AF65-F5344CB8AC3E}">
        <p14:creationId xmlns:p14="http://schemas.microsoft.com/office/powerpoint/2010/main" val="379216053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Understanding Organizations</a:t>
            </a:r>
          </a:p>
        </p:txBody>
      </p:sp>
      <p:sp>
        <p:nvSpPr>
          <p:cNvPr id="89090" name="Rectangle 3"/>
          <p:cNvSpPr>
            <a:spLocks noChangeArrowheads="1"/>
          </p:cNvSpPr>
          <p:nvPr/>
        </p:nvSpPr>
        <p:spPr bwMode="auto">
          <a:xfrm>
            <a:off x="1843089" y="1371600"/>
            <a:ext cx="8458200" cy="510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89091" name="Line 4"/>
          <p:cNvSpPr>
            <a:spLocks noChangeShapeType="1"/>
          </p:cNvSpPr>
          <p:nvPr/>
        </p:nvSpPr>
        <p:spPr bwMode="auto">
          <a:xfrm>
            <a:off x="6119813" y="1378389"/>
            <a:ext cx="52386" cy="50805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89092" name="Line 5"/>
          <p:cNvSpPr>
            <a:spLocks noChangeShapeType="1"/>
          </p:cNvSpPr>
          <p:nvPr/>
        </p:nvSpPr>
        <p:spPr bwMode="auto">
          <a:xfrm>
            <a:off x="1859735" y="3983519"/>
            <a:ext cx="8458200" cy="460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89093" name="Text Box 6"/>
          <p:cNvSpPr txBox="1">
            <a:spLocks noChangeArrowheads="1"/>
          </p:cNvSpPr>
          <p:nvPr/>
        </p:nvSpPr>
        <p:spPr bwMode="auto">
          <a:xfrm>
            <a:off x="1905000" y="1392719"/>
            <a:ext cx="4114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b="1">
                <a:latin typeface="Candara" panose="020E0502030303020204" pitchFamily="34" charset="0"/>
              </a:rPr>
              <a:t>Structural frame:</a:t>
            </a:r>
            <a:r>
              <a:rPr lang="en-US" altLang="en-US">
                <a:latin typeface="Candara" panose="020E0502030303020204" pitchFamily="34" charset="0"/>
              </a:rPr>
              <a:t>  Focuses on roles and responsibilities, coordination and control. Organization charts help define this frame.</a:t>
            </a:r>
          </a:p>
        </p:txBody>
      </p:sp>
      <p:sp>
        <p:nvSpPr>
          <p:cNvPr id="89094" name="Text Box 7"/>
          <p:cNvSpPr txBox="1">
            <a:spLocks noChangeArrowheads="1"/>
          </p:cNvSpPr>
          <p:nvPr/>
        </p:nvSpPr>
        <p:spPr bwMode="auto">
          <a:xfrm>
            <a:off x="6172200" y="1392719"/>
            <a:ext cx="3581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en-US" b="1" dirty="0">
                <a:latin typeface="Candara" panose="020E0502030303020204" pitchFamily="34" charset="0"/>
              </a:rPr>
              <a:t>Human resources frame:</a:t>
            </a:r>
            <a:r>
              <a:rPr lang="en-US" altLang="en-US" dirty="0">
                <a:latin typeface="Candara" panose="020E0502030303020204" pitchFamily="34" charset="0"/>
              </a:rPr>
              <a:t>  Focuses on providing harmony between needs of the organization and needs of people. </a:t>
            </a:r>
          </a:p>
        </p:txBody>
      </p:sp>
      <p:sp>
        <p:nvSpPr>
          <p:cNvPr id="89095" name="Text Box 8"/>
          <p:cNvSpPr txBox="1">
            <a:spLocks noChangeArrowheads="1"/>
          </p:cNvSpPr>
          <p:nvPr/>
        </p:nvSpPr>
        <p:spPr bwMode="auto">
          <a:xfrm>
            <a:off x="1905000" y="4059719"/>
            <a:ext cx="4191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en-US" b="1">
                <a:latin typeface="Candara" panose="020E0502030303020204" pitchFamily="34" charset="0"/>
              </a:rPr>
              <a:t>Political frame:</a:t>
            </a:r>
            <a:r>
              <a:rPr lang="en-US" altLang="en-US">
                <a:latin typeface="Candara" panose="020E0502030303020204" pitchFamily="34" charset="0"/>
              </a:rPr>
              <a:t>  Assumes organizations are coalitions composed of varied individuals and interest groups.  Conflict and power are key issues.</a:t>
            </a:r>
          </a:p>
        </p:txBody>
      </p:sp>
      <p:sp>
        <p:nvSpPr>
          <p:cNvPr id="89096" name="Text Box 9"/>
          <p:cNvSpPr txBox="1">
            <a:spLocks noChangeArrowheads="1"/>
          </p:cNvSpPr>
          <p:nvPr/>
        </p:nvSpPr>
        <p:spPr bwMode="auto">
          <a:xfrm>
            <a:off x="6172200" y="4059719"/>
            <a:ext cx="4114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en-US" b="1">
                <a:latin typeface="Candara" panose="020E0502030303020204" pitchFamily="34" charset="0"/>
              </a:rPr>
              <a:t>Symbolic frame:</a:t>
            </a:r>
            <a:r>
              <a:rPr lang="en-US" altLang="en-US">
                <a:latin typeface="Candara" panose="020E0502030303020204" pitchFamily="34" charset="0"/>
              </a:rPr>
              <a:t>  Focuses on symbols and meanings related to events.  Culture is important.</a:t>
            </a:r>
          </a:p>
        </p:txBody>
      </p:sp>
    </p:spTree>
    <p:extLst>
      <p:ext uri="{BB962C8B-B14F-4D97-AF65-F5344CB8AC3E}">
        <p14:creationId xmlns:p14="http://schemas.microsoft.com/office/powerpoint/2010/main" val="152550043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Organizational Structures</a:t>
            </a:r>
          </a:p>
        </p:txBody>
      </p:sp>
      <p:sp>
        <p:nvSpPr>
          <p:cNvPr id="130051" name="Rectangle 3"/>
          <p:cNvSpPr>
            <a:spLocks noGrp="1" noChangeArrowheads="1"/>
          </p:cNvSpPr>
          <p:nvPr>
            <p:ph type="body" idx="1"/>
          </p:nvPr>
        </p:nvSpPr>
        <p:spPr/>
        <p:txBody>
          <a:bodyPr/>
          <a:lstStyle/>
          <a:p>
            <a:pPr>
              <a:lnSpc>
                <a:spcPct val="90000"/>
              </a:lnSpc>
            </a:pPr>
            <a:r>
              <a:rPr lang="en-US" altLang="en-US" smtClean="0"/>
              <a:t>Functional</a:t>
            </a:r>
          </a:p>
          <a:p>
            <a:pPr lvl="1">
              <a:lnSpc>
                <a:spcPct val="90000"/>
              </a:lnSpc>
            </a:pPr>
            <a:r>
              <a:rPr lang="en-US" altLang="en-US"/>
              <a:t>Engineering, Marketing, Design, etc.</a:t>
            </a:r>
          </a:p>
          <a:p>
            <a:pPr lvl="1">
              <a:lnSpc>
                <a:spcPct val="90000"/>
              </a:lnSpc>
            </a:pPr>
            <a:r>
              <a:rPr lang="en-US" altLang="en-US"/>
              <a:t>P&amp;L from production</a:t>
            </a:r>
          </a:p>
          <a:p>
            <a:pPr>
              <a:lnSpc>
                <a:spcPct val="90000"/>
              </a:lnSpc>
            </a:pPr>
            <a:r>
              <a:rPr lang="en-US" altLang="en-US" smtClean="0"/>
              <a:t>Projectized</a:t>
            </a:r>
          </a:p>
          <a:p>
            <a:pPr lvl="1">
              <a:lnSpc>
                <a:spcPct val="90000"/>
              </a:lnSpc>
            </a:pPr>
            <a:r>
              <a:rPr lang="en-US" altLang="en-US"/>
              <a:t>Project A, Project B</a:t>
            </a:r>
          </a:p>
          <a:p>
            <a:pPr lvl="1">
              <a:lnSpc>
                <a:spcPct val="90000"/>
              </a:lnSpc>
            </a:pPr>
            <a:r>
              <a:rPr lang="en-US" altLang="en-US"/>
              <a:t>Income from projects</a:t>
            </a:r>
          </a:p>
          <a:p>
            <a:pPr lvl="1">
              <a:lnSpc>
                <a:spcPct val="90000"/>
              </a:lnSpc>
            </a:pPr>
            <a:r>
              <a:rPr lang="en-US" altLang="en-US"/>
              <a:t>PM has P&amp;L responsibility</a:t>
            </a:r>
          </a:p>
          <a:p>
            <a:pPr>
              <a:lnSpc>
                <a:spcPct val="90000"/>
              </a:lnSpc>
            </a:pPr>
            <a:r>
              <a:rPr lang="en-US" altLang="en-US" smtClean="0"/>
              <a:t>Matrix</a:t>
            </a:r>
          </a:p>
          <a:p>
            <a:pPr lvl="1">
              <a:lnSpc>
                <a:spcPct val="90000"/>
              </a:lnSpc>
            </a:pPr>
            <a:r>
              <a:rPr lang="en-US" altLang="en-US"/>
              <a:t>Functional and Project based</a:t>
            </a:r>
          </a:p>
          <a:p>
            <a:pPr lvl="1">
              <a:lnSpc>
                <a:spcPct val="90000"/>
              </a:lnSpc>
            </a:pPr>
            <a:r>
              <a:rPr lang="en-US" altLang="en-US"/>
              <a:t>Program Mgmt. Model</a:t>
            </a:r>
          </a:p>
          <a:p>
            <a:pPr lvl="1">
              <a:lnSpc>
                <a:spcPct val="90000"/>
              </a:lnSpc>
            </a:pPr>
            <a:r>
              <a:rPr lang="en-US" altLang="en-US"/>
              <a:t>Shorter cycles, need for rapid development process</a:t>
            </a:r>
          </a:p>
        </p:txBody>
      </p:sp>
    </p:spTree>
    <p:extLst>
      <p:ext uri="{BB962C8B-B14F-4D97-AF65-F5344CB8AC3E}">
        <p14:creationId xmlns:p14="http://schemas.microsoft.com/office/powerpoint/2010/main" val="1228803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300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300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00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300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300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30051">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3005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3005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3005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300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Functional Organization</a:t>
            </a:r>
          </a:p>
        </p:txBody>
      </p:sp>
      <p:sp>
        <p:nvSpPr>
          <p:cNvPr id="132099" name="Rectangle 3"/>
          <p:cNvSpPr>
            <a:spLocks noGrp="1" noChangeArrowheads="1"/>
          </p:cNvSpPr>
          <p:nvPr>
            <p:ph type="body" idx="1"/>
          </p:nvPr>
        </p:nvSpPr>
        <p:spPr/>
        <p:txBody>
          <a:bodyPr/>
          <a:lstStyle/>
          <a:p>
            <a:pPr>
              <a:buFontTx/>
              <a:buNone/>
            </a:pPr>
            <a:r>
              <a:rPr lang="en-US" altLang="en-US" smtClean="0"/>
              <a:t> </a:t>
            </a:r>
          </a:p>
        </p:txBody>
      </p:sp>
      <p:graphicFrame>
        <p:nvGraphicFramePr>
          <p:cNvPr id="93187" name="Object 2"/>
          <p:cNvGraphicFramePr>
            <a:graphicFrameLocks noChangeAspect="1"/>
          </p:cNvGraphicFramePr>
          <p:nvPr/>
        </p:nvGraphicFramePr>
        <p:xfrm>
          <a:off x="2514601" y="1295401"/>
          <a:ext cx="7065963" cy="2276475"/>
        </p:xfrm>
        <a:graphic>
          <a:graphicData uri="http://schemas.openxmlformats.org/presentationml/2006/ole">
            <mc:AlternateContent xmlns:mc="http://schemas.openxmlformats.org/markup-compatibility/2006">
              <mc:Choice xmlns:v="urn:schemas-microsoft-com:vml" Requires="v">
                <p:oleObj spid="_x0000_s5144" name="Bitmap Image" r:id="rId4" imgW="7066667" imgH="2276793" progId="Paint.Picture">
                  <p:embed/>
                </p:oleObj>
              </mc:Choice>
              <mc:Fallback>
                <p:oleObj name="Bitmap Image" r:id="rId4" imgW="7066667" imgH="2276793" progId="Paint.Picture">
                  <p:embed/>
                  <p:pic>
                    <p:nvPicPr>
                      <p:cNvPr id="9318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1" y="1295401"/>
                        <a:ext cx="7065963"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93188" name="Text Box 6"/>
          <p:cNvSpPr txBox="1">
            <a:spLocks noChangeArrowheads="1"/>
          </p:cNvSpPr>
          <p:nvPr/>
        </p:nvSpPr>
        <p:spPr bwMode="auto">
          <a:xfrm>
            <a:off x="1828800" y="3733800"/>
            <a:ext cx="403860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en-US" sz="2800"/>
              <a:t> </a:t>
            </a:r>
            <a:r>
              <a:rPr lang="en-US" altLang="en-US" sz="2000"/>
              <a:t>Pros</a:t>
            </a:r>
          </a:p>
          <a:p>
            <a:pPr lvl="1">
              <a:buFontTx/>
              <a:buChar char="–"/>
            </a:pPr>
            <a:r>
              <a:rPr lang="en-US" altLang="en-US" sz="2000"/>
              <a:t> Clear definition of authority</a:t>
            </a:r>
          </a:p>
          <a:p>
            <a:pPr lvl="1">
              <a:buFontTx/>
              <a:buChar char="–"/>
            </a:pPr>
            <a:r>
              <a:rPr lang="en-US" altLang="en-US" sz="2000"/>
              <a:t> Eliminates duplication</a:t>
            </a:r>
          </a:p>
          <a:p>
            <a:pPr lvl="1">
              <a:buFontTx/>
              <a:buChar char="–"/>
            </a:pPr>
            <a:r>
              <a:rPr lang="en-US" altLang="en-US" sz="2000"/>
              <a:t> Encourages specialization</a:t>
            </a:r>
          </a:p>
          <a:p>
            <a:pPr lvl="1">
              <a:buFontTx/>
              <a:buChar char="–"/>
            </a:pPr>
            <a:r>
              <a:rPr lang="en-US" altLang="en-US" sz="2000"/>
              <a:t> Clear career paths</a:t>
            </a:r>
          </a:p>
        </p:txBody>
      </p:sp>
      <p:sp>
        <p:nvSpPr>
          <p:cNvPr id="93189" name="Text Box 7"/>
          <p:cNvSpPr txBox="1">
            <a:spLocks noChangeArrowheads="1"/>
          </p:cNvSpPr>
          <p:nvPr/>
        </p:nvSpPr>
        <p:spPr bwMode="auto">
          <a:xfrm>
            <a:off x="5943600" y="3657601"/>
            <a:ext cx="4572000" cy="234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t> </a:t>
            </a:r>
            <a:r>
              <a:rPr lang="en-US" altLang="en-US" sz="2000"/>
              <a:t>Cons</a:t>
            </a:r>
          </a:p>
          <a:p>
            <a:pPr lvl="1">
              <a:buFontTx/>
              <a:buChar char="–"/>
            </a:pPr>
            <a:r>
              <a:rPr lang="en-US" altLang="en-US" sz="2000"/>
              <a:t> </a:t>
            </a:r>
            <a:r>
              <a:rPr lang="ja-JP" altLang="en-US" sz="2000"/>
              <a:t>“</a:t>
            </a:r>
            <a:r>
              <a:rPr lang="en-US" altLang="ja-JP" sz="2000"/>
              <a:t>Walls</a:t>
            </a:r>
            <a:r>
              <a:rPr lang="ja-JP" altLang="en-US" sz="2000"/>
              <a:t>”</a:t>
            </a:r>
            <a:r>
              <a:rPr lang="en-US" altLang="ja-JP" sz="2000"/>
              <a:t>: can lack customer orientation</a:t>
            </a:r>
          </a:p>
          <a:p>
            <a:pPr lvl="1">
              <a:buFontTx/>
              <a:buChar char="–"/>
            </a:pPr>
            <a:r>
              <a:rPr lang="en-US" altLang="en-US" sz="2000"/>
              <a:t> </a:t>
            </a:r>
            <a:r>
              <a:rPr lang="ja-JP" altLang="en-US" sz="2000"/>
              <a:t>“</a:t>
            </a:r>
            <a:r>
              <a:rPr lang="en-US" altLang="ja-JP" sz="2000"/>
              <a:t>Silos</a:t>
            </a:r>
            <a:r>
              <a:rPr lang="ja-JP" altLang="en-US" sz="2000"/>
              <a:t>”</a:t>
            </a:r>
            <a:r>
              <a:rPr lang="en-US" altLang="ja-JP" sz="2000"/>
              <a:t> create longer decisions cycles</a:t>
            </a:r>
          </a:p>
          <a:p>
            <a:pPr lvl="1">
              <a:buFontTx/>
              <a:buChar char="–"/>
            </a:pPr>
            <a:r>
              <a:rPr lang="en-US" altLang="en-US" sz="2000"/>
              <a:t> Conflicts across functional areas</a:t>
            </a:r>
          </a:p>
          <a:p>
            <a:pPr lvl="1">
              <a:buFontTx/>
              <a:buChar char="–"/>
            </a:pPr>
            <a:r>
              <a:rPr lang="en-US" altLang="en-US" sz="2000"/>
              <a:t> Project leaders have little power</a:t>
            </a:r>
          </a:p>
        </p:txBody>
      </p:sp>
    </p:spTree>
    <p:extLst>
      <p:ext uri="{BB962C8B-B14F-4D97-AF65-F5344CB8AC3E}">
        <p14:creationId xmlns:p14="http://schemas.microsoft.com/office/powerpoint/2010/main" val="993904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20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Projectized Organization</a:t>
            </a:r>
          </a:p>
        </p:txBody>
      </p:sp>
      <p:sp>
        <p:nvSpPr>
          <p:cNvPr id="133123" name="Rectangle 3"/>
          <p:cNvSpPr>
            <a:spLocks noGrp="1" noChangeArrowheads="1"/>
          </p:cNvSpPr>
          <p:nvPr>
            <p:ph type="body" idx="1"/>
          </p:nvPr>
        </p:nvSpPr>
        <p:spPr/>
        <p:txBody>
          <a:bodyPr/>
          <a:lstStyle/>
          <a:p>
            <a:pPr>
              <a:buFontTx/>
              <a:buNone/>
            </a:pPr>
            <a:r>
              <a:rPr lang="en-US" altLang="en-US" smtClean="0"/>
              <a:t> </a:t>
            </a:r>
          </a:p>
        </p:txBody>
      </p:sp>
      <p:graphicFrame>
        <p:nvGraphicFramePr>
          <p:cNvPr id="95235" name="Object 2"/>
          <p:cNvGraphicFramePr>
            <a:graphicFrameLocks noChangeAspect="1"/>
          </p:cNvGraphicFramePr>
          <p:nvPr/>
        </p:nvGraphicFramePr>
        <p:xfrm>
          <a:off x="2544764" y="1533526"/>
          <a:ext cx="7132637" cy="2276475"/>
        </p:xfrm>
        <a:graphic>
          <a:graphicData uri="http://schemas.openxmlformats.org/presentationml/2006/ole">
            <mc:AlternateContent xmlns:mc="http://schemas.openxmlformats.org/markup-compatibility/2006">
              <mc:Choice xmlns:v="urn:schemas-microsoft-com:vml" Requires="v">
                <p:oleObj spid="_x0000_s6168" name="Bitmap Image" r:id="rId4" imgW="7133333" imgH="2276793" progId="Paint.Picture">
                  <p:embed/>
                </p:oleObj>
              </mc:Choice>
              <mc:Fallback>
                <p:oleObj name="Bitmap Image" r:id="rId4" imgW="7133333" imgH="2276793" progId="Paint.Picture">
                  <p:embed/>
                  <p:pic>
                    <p:nvPicPr>
                      <p:cNvPr id="9523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4764" y="1533526"/>
                        <a:ext cx="7132637"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95236" name="Text Box 5"/>
          <p:cNvSpPr txBox="1">
            <a:spLocks noChangeArrowheads="1"/>
          </p:cNvSpPr>
          <p:nvPr/>
        </p:nvSpPr>
        <p:spPr bwMode="auto">
          <a:xfrm>
            <a:off x="2057400" y="4191000"/>
            <a:ext cx="39624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en-US" sz="2800"/>
              <a:t> Pros</a:t>
            </a:r>
          </a:p>
          <a:p>
            <a:pPr lvl="1">
              <a:buFontTx/>
              <a:buChar char="–"/>
            </a:pPr>
            <a:r>
              <a:rPr lang="en-US" altLang="en-US" sz="2000"/>
              <a:t> Unity of command</a:t>
            </a:r>
          </a:p>
          <a:p>
            <a:pPr lvl="1">
              <a:buFontTx/>
              <a:buChar char="–"/>
            </a:pPr>
            <a:r>
              <a:rPr lang="en-US" altLang="en-US" sz="2000"/>
              <a:t> Effective intra-project communication</a:t>
            </a:r>
          </a:p>
        </p:txBody>
      </p:sp>
      <p:sp>
        <p:nvSpPr>
          <p:cNvPr id="95237" name="Text Box 6"/>
          <p:cNvSpPr txBox="1">
            <a:spLocks noChangeArrowheads="1"/>
          </p:cNvSpPr>
          <p:nvPr/>
        </p:nvSpPr>
        <p:spPr bwMode="auto">
          <a:xfrm>
            <a:off x="6172200" y="4267200"/>
            <a:ext cx="42672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en-US" sz="2800"/>
              <a:t> Cons</a:t>
            </a:r>
          </a:p>
          <a:p>
            <a:pPr lvl="1">
              <a:buFontTx/>
              <a:buChar char="–"/>
            </a:pPr>
            <a:r>
              <a:rPr lang="en-US" altLang="en-US" sz="2000"/>
              <a:t> Duplication of facilities</a:t>
            </a:r>
          </a:p>
          <a:p>
            <a:pPr lvl="1">
              <a:buFontTx/>
              <a:buChar char="–"/>
            </a:pPr>
            <a:r>
              <a:rPr lang="en-US" altLang="en-US" sz="2000"/>
              <a:t> Career path</a:t>
            </a:r>
          </a:p>
        </p:txBody>
      </p:sp>
      <p:sp>
        <p:nvSpPr>
          <p:cNvPr id="133127" name="Rectangle 7"/>
          <p:cNvSpPr>
            <a:spLocks noChangeArrowheads="1"/>
          </p:cNvSpPr>
          <p:nvPr/>
        </p:nvSpPr>
        <p:spPr bwMode="auto">
          <a:xfrm>
            <a:off x="3200400" y="571500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Examples: defense avionics, construction</a:t>
            </a:r>
          </a:p>
        </p:txBody>
      </p:sp>
      <p:sp>
        <p:nvSpPr>
          <p:cNvPr id="95239" name="Date Placeholder 10"/>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95240" name="Footer Placeholder 1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95241" name="Slide Number Placeholder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0AC9805-6341-4492-B089-C5B832C13F1F}" type="slidenum">
              <a:rPr lang="en-US" altLang="en-US" sz="1400"/>
              <a:pPr/>
              <a:t>113</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1805552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autoUpdateAnimBg="0"/>
      <p:bldP spid="133127" grpId="0" build="p"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Matrix Organization</a:t>
            </a:r>
          </a:p>
        </p:txBody>
      </p:sp>
      <p:sp>
        <p:nvSpPr>
          <p:cNvPr id="162819" name="Rectangle 3"/>
          <p:cNvSpPr>
            <a:spLocks noGrp="1" noChangeArrowheads="1"/>
          </p:cNvSpPr>
          <p:nvPr>
            <p:ph type="body" idx="1"/>
          </p:nvPr>
        </p:nvSpPr>
        <p:spPr/>
        <p:txBody>
          <a:bodyPr/>
          <a:lstStyle/>
          <a:p>
            <a:pPr>
              <a:buFontTx/>
              <a:buNone/>
            </a:pPr>
            <a:r>
              <a:rPr lang="en-US" altLang="en-US" smtClean="0"/>
              <a:t> </a:t>
            </a:r>
          </a:p>
        </p:txBody>
      </p:sp>
      <p:graphicFrame>
        <p:nvGraphicFramePr>
          <p:cNvPr id="97283" name="Object 2"/>
          <p:cNvGraphicFramePr>
            <a:graphicFrameLocks noChangeAspect="1"/>
          </p:cNvGraphicFramePr>
          <p:nvPr>
            <p:extLst>
              <p:ext uri="{D42A27DB-BD31-4B8C-83A1-F6EECF244321}">
                <p14:modId xmlns:p14="http://schemas.microsoft.com/office/powerpoint/2010/main" val="887869428"/>
              </p:ext>
            </p:extLst>
          </p:nvPr>
        </p:nvGraphicFramePr>
        <p:xfrm>
          <a:off x="3124200" y="1336497"/>
          <a:ext cx="5638800" cy="2819400"/>
        </p:xfrm>
        <a:graphic>
          <a:graphicData uri="http://schemas.openxmlformats.org/presentationml/2006/ole">
            <mc:AlternateContent xmlns:mc="http://schemas.openxmlformats.org/markup-compatibility/2006">
              <mc:Choice xmlns:v="urn:schemas-microsoft-com:vml" Requires="v">
                <p:oleObj spid="_x0000_s7192" name="Bitmap Image" r:id="rId4" imgW="5638095" imgH="3200000" progId="Paint.Picture">
                  <p:embed/>
                </p:oleObj>
              </mc:Choice>
              <mc:Fallback>
                <p:oleObj name="Bitmap Image" r:id="rId4" imgW="5638095" imgH="3200000" progId="Paint.Picture">
                  <p:embed/>
                  <p:pic>
                    <p:nvPicPr>
                      <p:cNvPr id="9728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1336497"/>
                        <a:ext cx="56388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97284" name="Text Box 5"/>
          <p:cNvSpPr txBox="1">
            <a:spLocks noChangeArrowheads="1"/>
          </p:cNvSpPr>
          <p:nvPr/>
        </p:nvSpPr>
        <p:spPr bwMode="auto">
          <a:xfrm>
            <a:off x="1981200" y="4432301"/>
            <a:ext cx="4114800" cy="173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t> </a:t>
            </a:r>
            <a:r>
              <a:rPr lang="en-US" altLang="en-US" sz="2000" b="1"/>
              <a:t>Pros</a:t>
            </a:r>
          </a:p>
          <a:p>
            <a:pPr lvl="1">
              <a:buFontTx/>
              <a:buChar char="–"/>
            </a:pPr>
            <a:r>
              <a:rPr lang="en-US" altLang="en-US" sz="2000"/>
              <a:t> Project integration across functional lines</a:t>
            </a:r>
          </a:p>
          <a:p>
            <a:pPr lvl="1">
              <a:buFontTx/>
              <a:buChar char="–"/>
            </a:pPr>
            <a:r>
              <a:rPr lang="en-US" altLang="en-US" sz="2000"/>
              <a:t>Efficient use of resources</a:t>
            </a:r>
          </a:p>
          <a:p>
            <a:pPr lvl="1">
              <a:buFontTx/>
              <a:buChar char="–"/>
            </a:pPr>
            <a:r>
              <a:rPr lang="en-US" altLang="en-US" sz="2000"/>
              <a:t>Retains functional teams</a:t>
            </a:r>
          </a:p>
        </p:txBody>
      </p:sp>
      <p:sp>
        <p:nvSpPr>
          <p:cNvPr id="97285" name="Text Box 6"/>
          <p:cNvSpPr txBox="1">
            <a:spLocks noChangeArrowheads="1"/>
          </p:cNvSpPr>
          <p:nvPr/>
        </p:nvSpPr>
        <p:spPr bwMode="auto">
          <a:xfrm>
            <a:off x="6172200" y="4495801"/>
            <a:ext cx="42672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t> </a:t>
            </a:r>
            <a:r>
              <a:rPr lang="en-US" altLang="en-US" sz="2000" b="1"/>
              <a:t>Cons</a:t>
            </a:r>
          </a:p>
          <a:p>
            <a:pPr lvl="1">
              <a:buFontTx/>
              <a:buChar char="–"/>
            </a:pPr>
            <a:r>
              <a:rPr lang="en-US" altLang="en-US" sz="2000"/>
              <a:t> Two bosses for personnel</a:t>
            </a:r>
          </a:p>
          <a:p>
            <a:pPr lvl="1">
              <a:buFontTx/>
              <a:buChar char="–"/>
            </a:pPr>
            <a:r>
              <a:rPr lang="en-US" altLang="en-US" sz="2000"/>
              <a:t> Complexity</a:t>
            </a:r>
          </a:p>
          <a:p>
            <a:pPr lvl="1">
              <a:buFontTx/>
              <a:buChar char="–"/>
            </a:pPr>
            <a:r>
              <a:rPr lang="en-US" altLang="en-US" sz="2000"/>
              <a:t> Resource &amp; priority conflicts</a:t>
            </a:r>
          </a:p>
        </p:txBody>
      </p:sp>
      <p:sp>
        <p:nvSpPr>
          <p:cNvPr id="97286" name="Date Placeholder 9"/>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97287" name="Footer Placeholder 1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97288"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9B44A71-C920-4306-AA84-832A03CF29F0}" type="slidenum">
              <a:rPr lang="en-US" altLang="en-US" sz="1400"/>
              <a:pPr/>
              <a:t>114</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8539732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28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Matrix Forms</a:t>
            </a:r>
          </a:p>
        </p:txBody>
      </p:sp>
      <p:sp>
        <p:nvSpPr>
          <p:cNvPr id="167939" name="Rectangle 3"/>
          <p:cNvSpPr>
            <a:spLocks noGrp="1" noChangeArrowheads="1"/>
          </p:cNvSpPr>
          <p:nvPr>
            <p:ph type="body" idx="1"/>
          </p:nvPr>
        </p:nvSpPr>
        <p:spPr/>
        <p:txBody>
          <a:bodyPr/>
          <a:lstStyle/>
          <a:p>
            <a:r>
              <a:rPr lang="en-US" altLang="en-US" smtClean="0"/>
              <a:t>Weak, Strong, Balanced</a:t>
            </a:r>
          </a:p>
          <a:p>
            <a:r>
              <a:rPr lang="en-US" altLang="en-US" smtClean="0"/>
              <a:t>Degree of relative power</a:t>
            </a:r>
          </a:p>
          <a:p>
            <a:pPr lvl="1"/>
            <a:r>
              <a:rPr lang="en-US" altLang="en-US"/>
              <a:t>Weak: functional-centric</a:t>
            </a:r>
          </a:p>
          <a:p>
            <a:pPr lvl="1"/>
            <a:r>
              <a:rPr lang="en-US" altLang="en-US"/>
              <a:t>Strong: project-centric</a:t>
            </a:r>
          </a:p>
        </p:txBody>
      </p:sp>
      <p:sp>
        <p:nvSpPr>
          <p:cNvPr id="99331"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99332"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9933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28F2309-1DA5-40EF-A708-300BA5BD23F3}" type="slidenum">
              <a:rPr lang="en-US" altLang="en-US" sz="1400"/>
              <a:pPr/>
              <a:t>115</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218598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7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79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679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679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ltLang="en-US" sz="3200">
                <a:effectLst>
                  <a:outerShdw blurRad="38100" dist="38100" dir="2700000" algn="tl">
                    <a:srgbClr val="C0C0C0"/>
                  </a:outerShdw>
                </a:effectLst>
              </a:rPr>
              <a:t>Organizational Structure – Influences on Projects</a:t>
            </a:r>
          </a:p>
        </p:txBody>
      </p:sp>
      <p:graphicFrame>
        <p:nvGraphicFramePr>
          <p:cNvPr id="101378" name="Object 2"/>
          <p:cNvGraphicFramePr>
            <a:graphicFrameLocks noChangeAspect="1"/>
          </p:cNvGraphicFramePr>
          <p:nvPr/>
        </p:nvGraphicFramePr>
        <p:xfrm>
          <a:off x="1981201" y="1447801"/>
          <a:ext cx="8456613" cy="3402013"/>
        </p:xfrm>
        <a:graphic>
          <a:graphicData uri="http://schemas.openxmlformats.org/presentationml/2006/ole">
            <mc:AlternateContent xmlns:mc="http://schemas.openxmlformats.org/markup-compatibility/2006">
              <mc:Choice xmlns:v="urn:schemas-microsoft-com:vml" Requires="v">
                <p:oleObj spid="_x0000_s8216" name="Document" r:id="rId4" imgW="7523480" imgH="3030220" progId="Word.Document.8">
                  <p:embed/>
                </p:oleObj>
              </mc:Choice>
              <mc:Fallback>
                <p:oleObj name="Document" r:id="rId4" imgW="7523480" imgH="3030220" progId="Word.Document.8">
                  <p:embed/>
                  <p:pic>
                    <p:nvPicPr>
                      <p:cNvPr id="10137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1" y="1447801"/>
                        <a:ext cx="8456613" cy="340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01379" name="Text Box 5"/>
          <p:cNvSpPr txBox="1">
            <a:spLocks noChangeArrowheads="1"/>
          </p:cNvSpPr>
          <p:nvPr/>
        </p:nvSpPr>
        <p:spPr bwMode="auto">
          <a:xfrm>
            <a:off x="7848601" y="5943600"/>
            <a:ext cx="2030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PMBOK Guide, 2000, p. 19</a:t>
            </a:r>
          </a:p>
        </p:txBody>
      </p:sp>
      <p:sp>
        <p:nvSpPr>
          <p:cNvPr id="101380"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101381"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101382"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4BF2C6B-AB19-4A1E-8D77-E23887539C5E}" type="slidenum">
              <a:rPr lang="en-US" altLang="en-US" sz="1400"/>
              <a:pPr/>
              <a:t>116</a:t>
            </a:fld>
            <a:r>
              <a:rPr lang="en-US" altLang="en-US" sz="1400"/>
              <a:t> of 94</a:t>
            </a:r>
          </a:p>
        </p:txBody>
      </p:sp>
    </p:spTree>
    <p:extLst>
      <p:ext uri="{BB962C8B-B14F-4D97-AF65-F5344CB8AC3E}">
        <p14:creationId xmlns:p14="http://schemas.microsoft.com/office/powerpoint/2010/main" val="400366740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2" name="Rectangle 4"/>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Common-Sense Approach to Projects</a:t>
            </a:r>
            <a:endParaRPr lang="en-US" dirty="0">
              <a:ea typeface="ＭＳ Ｐゴシック" charset="0"/>
              <a:cs typeface="ＭＳ Ｐゴシック" charset="0"/>
            </a:endParaRPr>
          </a:p>
        </p:txBody>
      </p:sp>
      <p:sp>
        <p:nvSpPr>
          <p:cNvPr id="103426" name="Rectangle 5"/>
          <p:cNvSpPr>
            <a:spLocks noGrp="1" noChangeArrowheads="1"/>
          </p:cNvSpPr>
          <p:nvPr>
            <p:ph type="body" idx="1"/>
          </p:nvPr>
        </p:nvSpPr>
        <p:spPr/>
        <p:txBody>
          <a:bodyPr/>
          <a:lstStyle/>
          <a:p>
            <a:pPr eaLnBrk="1" hangingPunct="1"/>
            <a:r>
              <a:rPr lang="en-US" altLang="en-US" sz="2000" b="1"/>
              <a:t>Start on the right foot.</a:t>
            </a:r>
            <a:r>
              <a:rPr lang="en-US" altLang="en-US" sz="2000"/>
              <a:t> This is accomplished by working hard (very hard) to understand the problem that is to be solved and then setting realistic objectives and expectations.   </a:t>
            </a:r>
          </a:p>
          <a:p>
            <a:pPr eaLnBrk="1" hangingPunct="1"/>
            <a:r>
              <a:rPr lang="en-US" altLang="en-US" sz="2000" b="1"/>
              <a:t>Maintain momentum.</a:t>
            </a:r>
            <a:r>
              <a:rPr lang="en-US" altLang="en-US" sz="2000"/>
              <a:t> The project manager must provide incentives to keep turnover of personnel to an absolute minimum, the team should emphasize quality in every task it performs, and senior management should do everything possible to stay out of the team’</a:t>
            </a:r>
            <a:r>
              <a:rPr lang="en-US" altLang="ja-JP" sz="2000"/>
              <a:t>s way.</a:t>
            </a:r>
          </a:p>
          <a:p>
            <a:pPr eaLnBrk="1" hangingPunct="1"/>
            <a:r>
              <a:rPr lang="en-US" altLang="en-US" sz="2000" b="1"/>
              <a:t>Track progress.</a:t>
            </a:r>
            <a:r>
              <a:rPr lang="en-US" altLang="en-US" sz="2000"/>
              <a:t> For a software project, progress is tracked as work products  (e.g., models, source code, sets of test cases) are produced and approved (using formal technical reviews) as part of a quality assurance activity. </a:t>
            </a:r>
          </a:p>
          <a:p>
            <a:pPr eaLnBrk="1" hangingPunct="1"/>
            <a:r>
              <a:rPr lang="en-US" altLang="en-US" sz="2000" b="1"/>
              <a:t>Make smart decisions.</a:t>
            </a:r>
            <a:r>
              <a:rPr lang="en-US" altLang="en-US" sz="2000"/>
              <a:t> In essence, the decisions of the project manager and the software team should be to </a:t>
            </a:r>
            <a:r>
              <a:rPr lang="ja-JP" altLang="en-US" sz="2000"/>
              <a:t>“</a:t>
            </a:r>
            <a:r>
              <a:rPr lang="en-US" altLang="ja-JP" sz="2000"/>
              <a:t>keep it simple.</a:t>
            </a:r>
            <a:r>
              <a:rPr lang="ja-JP" altLang="en-US" sz="2000"/>
              <a:t>”</a:t>
            </a:r>
            <a:r>
              <a:rPr lang="en-US" altLang="ja-JP" sz="2000"/>
              <a:t> </a:t>
            </a:r>
          </a:p>
          <a:p>
            <a:pPr eaLnBrk="1" hangingPunct="1"/>
            <a:r>
              <a:rPr lang="en-US" altLang="en-US" sz="2000" b="1"/>
              <a:t>Conduct a postmortem analysis.</a:t>
            </a:r>
            <a:r>
              <a:rPr lang="en-US" altLang="en-US" sz="2000"/>
              <a:t>  Establish a consistent mechanism for extracting lessons learned for each project. </a:t>
            </a:r>
          </a:p>
        </p:txBody>
      </p:sp>
      <p:sp>
        <p:nvSpPr>
          <p:cNvPr id="103427"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103428"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10342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A4CB5C8-7B90-46DC-93AB-B84AFA34F488}" type="slidenum">
              <a:rPr lang="en-US" altLang="en-US" sz="1400"/>
              <a:pPr/>
              <a:t>117</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200192098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873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Planning</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03252202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ext Box 3"/>
          <p:cNvSpPr txBox="1">
            <a:spLocks noChangeArrowheads="1"/>
          </p:cNvSpPr>
          <p:nvPr/>
        </p:nvSpPr>
        <p:spPr bwMode="auto">
          <a:xfrm>
            <a:off x="1981200" y="3048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endParaRPr lang="en-US" altLang="en-US">
              <a:latin typeface="Times New Roman" panose="02020603050405020304" pitchFamily="18" charset="0"/>
            </a:endParaRPr>
          </a:p>
        </p:txBody>
      </p:sp>
      <p:sp>
        <p:nvSpPr>
          <p:cNvPr id="291847" name="Rectangle 7"/>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Project Planning</a:t>
            </a:r>
          </a:p>
        </p:txBody>
      </p:sp>
      <p:sp>
        <p:nvSpPr>
          <p:cNvPr id="107523" name="Rectangle 9"/>
          <p:cNvSpPr>
            <a:spLocks noGrp="1" noChangeArrowheads="1"/>
          </p:cNvSpPr>
          <p:nvPr>
            <p:ph type="body" sz="half" idx="4294967295"/>
          </p:nvPr>
        </p:nvSpPr>
        <p:spPr>
          <a:xfrm>
            <a:off x="461727" y="1307471"/>
            <a:ext cx="4906978" cy="5048879"/>
          </a:xfrm>
        </p:spPr>
        <p:txBody>
          <a:bodyPr>
            <a:normAutofit lnSpcReduction="10000"/>
          </a:bodyPr>
          <a:lstStyle/>
          <a:p>
            <a:pPr eaLnBrk="1" hangingPunct="1">
              <a:lnSpc>
                <a:spcPct val="110000"/>
              </a:lnSpc>
              <a:spcBef>
                <a:spcPct val="50000"/>
              </a:spcBef>
              <a:buClrTx/>
              <a:buFontTx/>
              <a:buNone/>
            </a:pPr>
            <a:r>
              <a:rPr lang="ja-JP" altLang="en-US" dirty="0" smtClean="0">
                <a:latin typeface="Candara" panose="020E0502030303020204" pitchFamily="34" charset="0"/>
              </a:rPr>
              <a:t>“</a:t>
            </a:r>
            <a:r>
              <a:rPr lang="en-US" altLang="ja-JP" dirty="0" smtClean="0">
                <a:latin typeface="Candara" panose="020E0502030303020204" pitchFamily="34" charset="0"/>
              </a:rPr>
              <a:t>Now the general who wins a battle makes many calculations in his temple ere the battle is fought.  The general who loses a battle makes but few calculations beforehand.  Thus do many calculations lead to victory, and few calculations to defeat</a:t>
            </a:r>
            <a:r>
              <a:rPr lang="ja-JP" altLang="en-US" dirty="0" smtClean="0">
                <a:latin typeface="Candara" panose="020E0502030303020204" pitchFamily="34" charset="0"/>
              </a:rPr>
              <a:t>”</a:t>
            </a:r>
            <a:endParaRPr lang="en-US" altLang="ja-JP" dirty="0" smtClean="0">
              <a:latin typeface="Candara" panose="020E0502030303020204" pitchFamily="34" charset="0"/>
            </a:endParaRPr>
          </a:p>
          <a:p>
            <a:pPr eaLnBrk="1" hangingPunct="1">
              <a:lnSpc>
                <a:spcPct val="110000"/>
              </a:lnSpc>
              <a:spcBef>
                <a:spcPct val="50000"/>
              </a:spcBef>
              <a:buClrTx/>
              <a:buFontTx/>
              <a:buNone/>
            </a:pPr>
            <a:r>
              <a:rPr lang="en-US" altLang="en-US" dirty="0" smtClean="0">
                <a:latin typeface="Candara" panose="020E0502030303020204" pitchFamily="34" charset="0"/>
              </a:rPr>
              <a:t>Sun Tzu,  </a:t>
            </a:r>
            <a:r>
              <a:rPr lang="en-US" altLang="en-US" u="sng" dirty="0" smtClean="0">
                <a:latin typeface="Candara" panose="020E0502030303020204" pitchFamily="34" charset="0"/>
              </a:rPr>
              <a:t>The Art of War</a:t>
            </a:r>
          </a:p>
        </p:txBody>
      </p:sp>
      <p:pic>
        <p:nvPicPr>
          <p:cNvPr id="107524" name="Picture 2"/>
          <p:cNvPicPr>
            <a:picLocks noGrp="1" noChangeAspect="1" noChangeArrowheads="1"/>
          </p:cNvPicPr>
          <p:nvPr>
            <p:ph type="clipArt" sz="half" idx="4294967295"/>
          </p:nvPr>
        </p:nvPicPr>
        <p:blipFill>
          <a:blip r:embed="rId3">
            <a:extLst>
              <a:ext uri="{28A0092B-C50C-407E-A947-70E740481C1C}">
                <a14:useLocalDpi xmlns:a14="http://schemas.microsoft.com/office/drawing/2010/main" val="0"/>
              </a:ext>
            </a:extLst>
          </a:blip>
          <a:srcRect/>
          <a:stretch>
            <a:fillRect/>
          </a:stretch>
        </p:blipFill>
        <p:spPr>
          <a:xfrm>
            <a:off x="6478132" y="1849439"/>
            <a:ext cx="4152900" cy="3616325"/>
          </a:xfrm>
          <a:noFill/>
        </p:spPr>
      </p:pic>
    </p:spTree>
    <p:extLst>
      <p:ext uri="{BB962C8B-B14F-4D97-AF65-F5344CB8AC3E}">
        <p14:creationId xmlns:p14="http://schemas.microsoft.com/office/powerpoint/2010/main" val="3993535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r>
              <a:rPr lang="en-US" dirty="0" smtClean="0"/>
              <a:t>What Went Right?</a:t>
            </a:r>
          </a:p>
        </p:txBody>
      </p:sp>
      <p:sp>
        <p:nvSpPr>
          <p:cNvPr id="4" name="Content Placeholder 3"/>
          <p:cNvSpPr>
            <a:spLocks noGrp="1"/>
          </p:cNvSpPr>
          <p:nvPr>
            <p:ph idx="1"/>
          </p:nvPr>
        </p:nvSpPr>
        <p:spPr/>
        <p:txBody>
          <a:bodyPr/>
          <a:lstStyle/>
          <a:p>
            <a:r>
              <a:rPr lang="en-US" dirty="0" smtClean="0"/>
              <a:t>Organizations that excel in project management complete 89 percent of their projects successfully compared to only 36 percent of organizations that do not have good project management processes</a:t>
            </a:r>
          </a:p>
          <a:p>
            <a:r>
              <a:rPr lang="en-US" dirty="0" smtClean="0"/>
              <a:t>PMI estimates that poor project performance costs over $109 million for every $1 billion invested in projects and programs</a:t>
            </a:r>
          </a:p>
          <a:p>
            <a:endParaRPr lang="en-US" dirty="0" smtClean="0"/>
          </a:p>
          <a:p>
            <a:endParaRPr lang="en-US" dirty="0"/>
          </a:p>
        </p:txBody>
      </p:sp>
    </p:spTree>
    <p:extLst>
      <p:ext uri="{BB962C8B-B14F-4D97-AF65-F5344CB8AC3E}">
        <p14:creationId xmlns:p14="http://schemas.microsoft.com/office/powerpoint/2010/main" val="258121366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Software Project Planning</a:t>
            </a:r>
          </a:p>
        </p:txBody>
      </p:sp>
      <p:sp>
        <p:nvSpPr>
          <p:cNvPr id="43011" name="Rectangle 3"/>
          <p:cNvSpPr>
            <a:spLocks noGrp="1" noChangeArrowheads="1"/>
          </p:cNvSpPr>
          <p:nvPr>
            <p:ph type="body" idx="1"/>
          </p:nvPr>
        </p:nvSpPr>
        <p:spPr/>
        <p:txBody>
          <a:bodyPr/>
          <a:lstStyle/>
          <a:p>
            <a:pPr>
              <a:buFont typeface="Wingdings" panose="05000000000000000000" pitchFamily="2" charset="2"/>
              <a:buNone/>
            </a:pPr>
            <a:r>
              <a:rPr lang="en-US" altLang="en-US" smtClean="0"/>
              <a:t>    The overall goal of project planning is to establish a pragmatic strategy for controlling, tracking, and monitoring a complex technical project.</a:t>
            </a:r>
          </a:p>
          <a:p>
            <a:pPr>
              <a:buFont typeface="Wingdings" panose="05000000000000000000" pitchFamily="2" charset="2"/>
              <a:buNone/>
            </a:pPr>
            <a:r>
              <a:rPr lang="en-US" altLang="en-US" smtClean="0"/>
              <a:t>Or,</a:t>
            </a:r>
          </a:p>
          <a:p>
            <a:pPr>
              <a:buFont typeface="Wingdings" panose="05000000000000000000" pitchFamily="2" charset="2"/>
              <a:buNone/>
            </a:pPr>
            <a:r>
              <a:rPr lang="en-US" altLang="en-US" smtClean="0"/>
              <a:t>    A Plan is the strategy for the successful completion of the project. It's a description of the project steps that produce increasing maturity of the products or processes produced by the project.</a:t>
            </a:r>
          </a:p>
          <a:p>
            <a:endParaRPr lang="en-US" altLang="en-US" smtClean="0"/>
          </a:p>
          <a:p>
            <a:pPr>
              <a:buFont typeface="Wingdings" panose="05000000000000000000" pitchFamily="2" charset="2"/>
              <a:buNone/>
            </a:pPr>
            <a:r>
              <a:rPr lang="en-US" altLang="en-US" smtClean="0"/>
              <a:t>Why?</a:t>
            </a:r>
          </a:p>
          <a:p>
            <a:endParaRPr lang="en-US" altLang="en-US" smtClean="0"/>
          </a:p>
          <a:p>
            <a:pPr lvl="1">
              <a:buFont typeface="Wingdings" panose="05000000000000000000" pitchFamily="2" charset="2"/>
              <a:buNone/>
            </a:pPr>
            <a:r>
              <a:rPr lang="en-US" altLang="en-US" sz="2800" i="1">
                <a:solidFill>
                  <a:srgbClr val="FF0000"/>
                </a:solidFill>
              </a:rPr>
              <a:t>So the end result gets done on time, with quality!</a:t>
            </a:r>
          </a:p>
        </p:txBody>
      </p:sp>
      <p:sp>
        <p:nvSpPr>
          <p:cNvPr id="109571"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109572"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10957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FE8F950-A3C4-41DE-BCD9-43B9F21943A3}" type="slidenum">
              <a:rPr lang="en-US" altLang="en-US" sz="1400"/>
              <a:pPr/>
              <a:t>120</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25415645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bldLvl="2"/>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Rectangle 4"/>
          <p:cNvSpPr>
            <a:spLocks noGrp="1" noChangeArrowheads="1"/>
          </p:cNvSpPr>
          <p:nvPr>
            <p:ph type="title"/>
          </p:nvPr>
        </p:nvSpPr>
        <p:spPr/>
        <p:txBody>
          <a:bodyPr/>
          <a:lstStyle/>
          <a:p>
            <a:r>
              <a:rPr lang="en-US" altLang="en-US" smtClean="0">
                <a:effectLst>
                  <a:outerShdw blurRad="38100" dist="38100" dir="2700000" algn="tl">
                    <a:srgbClr val="C0C0C0"/>
                  </a:outerShdw>
                </a:effectLst>
              </a:rPr>
              <a:t>Planning</a:t>
            </a:r>
          </a:p>
        </p:txBody>
      </p:sp>
      <p:sp>
        <p:nvSpPr>
          <p:cNvPr id="45059" name="Subtitle 6"/>
          <p:cNvSpPr>
            <a:spLocks noGrp="1"/>
          </p:cNvSpPr>
          <p:nvPr>
            <p:ph idx="1"/>
          </p:nvPr>
        </p:nvSpPr>
        <p:spPr/>
        <p:txBody>
          <a:bodyPr>
            <a:normAutofit lnSpcReduction="10000"/>
          </a:bodyPr>
          <a:lstStyle/>
          <a:p>
            <a:r>
              <a:rPr lang="ja-JP" altLang="en-US" smtClean="0"/>
              <a:t>“</a:t>
            </a:r>
            <a:r>
              <a:rPr lang="en-US" altLang="ja-JP" smtClean="0"/>
              <a:t>You've got to be very careful if you don't know where you're going, because you might not get there.</a:t>
            </a:r>
            <a:r>
              <a:rPr lang="ja-JP" altLang="en-US" smtClean="0"/>
              <a:t>”</a:t>
            </a:r>
            <a:endParaRPr lang="en-US" altLang="ja-JP" smtClean="0"/>
          </a:p>
          <a:p>
            <a:r>
              <a:rPr lang="ja-JP" altLang="en-US" smtClean="0"/>
              <a:t>“</a:t>
            </a:r>
            <a:r>
              <a:rPr lang="en-US" altLang="ja-JP" smtClean="0"/>
              <a:t>If you don't know where you are going, you will wind up somewhere else.</a:t>
            </a:r>
            <a:r>
              <a:rPr lang="ja-JP" altLang="en-US" smtClean="0"/>
              <a:t>”</a:t>
            </a:r>
            <a:endParaRPr lang="en-US" altLang="ja-JP" smtClean="0"/>
          </a:p>
          <a:p>
            <a:r>
              <a:rPr lang="ja-JP" altLang="en-US" smtClean="0"/>
              <a:t>“</a:t>
            </a:r>
            <a:r>
              <a:rPr lang="en-US" altLang="ja-JP" smtClean="0"/>
              <a:t>If you don't know where you're going, any road will take you there.</a:t>
            </a:r>
            <a:r>
              <a:rPr lang="ja-JP" altLang="en-US" smtClean="0"/>
              <a:t>”</a:t>
            </a:r>
            <a:endParaRPr lang="en-US" altLang="ja-JP" smtClean="0"/>
          </a:p>
          <a:p>
            <a:r>
              <a:rPr lang="ja-JP" altLang="en-US" smtClean="0"/>
              <a:t>“</a:t>
            </a:r>
            <a:r>
              <a:rPr lang="en-US" altLang="ja-JP" smtClean="0"/>
              <a:t>If you don’t know where you’re going, how do you know when you get there?</a:t>
            </a:r>
            <a:r>
              <a:rPr lang="ja-JP" altLang="en-US" smtClean="0"/>
              <a:t>”</a:t>
            </a:r>
            <a:endParaRPr lang="en-US" altLang="ja-JP" smtClean="0"/>
          </a:p>
          <a:p>
            <a:pPr algn="r">
              <a:buFont typeface="Wingdings" panose="05000000000000000000" pitchFamily="2" charset="2"/>
              <a:buNone/>
            </a:pPr>
            <a:r>
              <a:rPr lang="en-US" altLang="en-US" smtClean="0"/>
              <a:t> – Yogi Berra</a:t>
            </a:r>
          </a:p>
          <a:p>
            <a:r>
              <a:rPr lang="ja-JP" altLang="en-US" smtClean="0"/>
              <a:t>“</a:t>
            </a:r>
            <a:r>
              <a:rPr lang="en-US" altLang="ja-JP" smtClean="0"/>
              <a:t>The nicest thing about not planning is that failure comes as a complete surprise and is not preceded by a period of worry and depression.</a:t>
            </a:r>
            <a:r>
              <a:rPr lang="ja-JP" altLang="en-US" smtClean="0"/>
              <a:t>”</a:t>
            </a:r>
            <a:r>
              <a:rPr lang="en-US" altLang="ja-JP" smtClean="0"/>
              <a:t> </a:t>
            </a:r>
          </a:p>
          <a:p>
            <a:pPr algn="r">
              <a:buFont typeface="Wingdings" panose="05000000000000000000" pitchFamily="2" charset="2"/>
              <a:buNone/>
            </a:pPr>
            <a:r>
              <a:rPr lang="en-US" altLang="en-US" smtClean="0"/>
              <a:t> – John Preston, Boston College</a:t>
            </a:r>
          </a:p>
          <a:p>
            <a:endParaRPr lang="en-US" altLang="en-US" smtClean="0"/>
          </a:p>
          <a:p>
            <a:endParaRPr lang="en-US" altLang="en-US" smtClean="0"/>
          </a:p>
        </p:txBody>
      </p:sp>
      <p:sp>
        <p:nvSpPr>
          <p:cNvPr id="111619"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111620"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11162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D4EC5BC-6193-4B24-92CC-41C632EF532B}" type="slidenum">
              <a:rPr lang="en-US" altLang="en-US" sz="1400"/>
              <a:pPr/>
              <a:t>121</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18735723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05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Why plan? </a:t>
            </a:r>
          </a:p>
        </p:txBody>
      </p:sp>
      <p:sp>
        <p:nvSpPr>
          <p:cNvPr id="113666" name="Content Placeholder 2"/>
          <p:cNvSpPr>
            <a:spLocks noGrp="1"/>
          </p:cNvSpPr>
          <p:nvPr>
            <p:ph idx="1"/>
          </p:nvPr>
        </p:nvSpPr>
        <p:spPr/>
        <p:txBody>
          <a:bodyPr/>
          <a:lstStyle/>
          <a:p>
            <a:r>
              <a:rPr lang="en-US" altLang="en-US" smtClean="0"/>
              <a:t>Why plan?</a:t>
            </a:r>
          </a:p>
          <a:p>
            <a:pPr lvl="1"/>
            <a:r>
              <a:rPr lang="en-US" altLang="en-US"/>
              <a:t>Consider driving a car: do you drive looking backwards?</a:t>
            </a:r>
          </a:p>
          <a:p>
            <a:r>
              <a:rPr lang="en-US" altLang="en-US" smtClean="0"/>
              <a:t>Recall from the Standish Group</a:t>
            </a:r>
            <a:r>
              <a:rPr lang="en-US" altLang="ja-JP" smtClean="0"/>
              <a:t>'s 2009 CHAOS Report: </a:t>
            </a:r>
          </a:p>
          <a:p>
            <a:pPr lvl="1"/>
            <a:r>
              <a:rPr lang="ja-JP" altLang="en-US" smtClean="0"/>
              <a:t>‘</a:t>
            </a:r>
            <a:r>
              <a:rPr lang="en-US" altLang="ja-JP" smtClean="0"/>
              <a:t>Proper Planning</a:t>
            </a:r>
            <a:r>
              <a:rPr lang="ja-JP" altLang="en-US" smtClean="0"/>
              <a:t>’</a:t>
            </a:r>
            <a:r>
              <a:rPr lang="en-US" altLang="ja-JP" smtClean="0"/>
              <a:t> was the 4th ranked factor cited for successful projects (just behind </a:t>
            </a:r>
            <a:r>
              <a:rPr lang="ja-JP" altLang="en-US" smtClean="0"/>
              <a:t>‘</a:t>
            </a:r>
            <a:r>
              <a:rPr lang="en-US" altLang="ja-JP" smtClean="0"/>
              <a:t>Clear Statement of Requirements</a:t>
            </a:r>
            <a:r>
              <a:rPr lang="ja-JP" altLang="en-US" smtClean="0"/>
              <a:t>’</a:t>
            </a:r>
            <a:r>
              <a:rPr lang="en-US" altLang="ja-JP" smtClean="0"/>
              <a:t>) </a:t>
            </a:r>
          </a:p>
          <a:p>
            <a:pPr lvl="1"/>
            <a:r>
              <a:rPr lang="ja-JP" altLang="en-US" smtClean="0"/>
              <a:t>‘</a:t>
            </a:r>
            <a:r>
              <a:rPr lang="en-US" altLang="ja-JP" smtClean="0"/>
              <a:t>Lack of Planning</a:t>
            </a:r>
            <a:r>
              <a:rPr lang="ja-JP" altLang="en-US" smtClean="0"/>
              <a:t>’</a:t>
            </a:r>
            <a:r>
              <a:rPr lang="en-US" altLang="ja-JP" smtClean="0"/>
              <a:t> was the 7th ranked factor cited for failed projects (just behind </a:t>
            </a:r>
            <a:r>
              <a:rPr lang="ja-JP" altLang="en-US" smtClean="0"/>
              <a:t>‘</a:t>
            </a:r>
            <a:r>
              <a:rPr lang="en-US" altLang="ja-JP" smtClean="0"/>
              <a:t>Changing Requirements</a:t>
            </a:r>
            <a:r>
              <a:rPr lang="ja-JP" altLang="en-US" smtClean="0"/>
              <a:t>’</a:t>
            </a:r>
            <a:r>
              <a:rPr lang="en-US" altLang="ja-JP" smtClean="0"/>
              <a:t>) </a:t>
            </a:r>
          </a:p>
          <a:p>
            <a:r>
              <a:rPr lang="en-US" altLang="en-US" smtClean="0"/>
              <a:t>We will soon see that the close correlation of requirements and planning is no coincidence: establishing requirements is an essential part of planning</a:t>
            </a:r>
          </a:p>
        </p:txBody>
      </p:sp>
      <p:sp>
        <p:nvSpPr>
          <p:cNvPr id="11366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11366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11366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3FABC94-EC77-4D1A-A740-7A113A8E1343}" type="slidenum">
              <a:rPr lang="en-US" altLang="en-US" sz="1400"/>
              <a:pPr/>
              <a:t>122</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401494150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Reasons people don’t plan </a:t>
            </a:r>
          </a:p>
        </p:txBody>
      </p:sp>
      <p:sp>
        <p:nvSpPr>
          <p:cNvPr id="114690" name="Content Placeholder 2"/>
          <p:cNvSpPr>
            <a:spLocks noGrp="1"/>
          </p:cNvSpPr>
          <p:nvPr>
            <p:ph idx="1"/>
          </p:nvPr>
        </p:nvSpPr>
        <p:spPr/>
        <p:txBody>
          <a:bodyPr/>
          <a:lstStyle/>
          <a:p>
            <a:r>
              <a:rPr lang="en-US" altLang="en-US" smtClean="0"/>
              <a:t>Don’</a:t>
            </a:r>
            <a:r>
              <a:rPr lang="en-US" altLang="ja-JP" smtClean="0"/>
              <a:t>t believe in planning </a:t>
            </a:r>
          </a:p>
          <a:p>
            <a:pPr lvl="1"/>
            <a:r>
              <a:rPr lang="en-US" altLang="en-US" smtClean="0"/>
              <a:t>Management or organization culture does not support planning </a:t>
            </a:r>
          </a:p>
          <a:p>
            <a:r>
              <a:rPr lang="en-US" altLang="en-US" smtClean="0"/>
              <a:t>Find the process painful </a:t>
            </a:r>
          </a:p>
          <a:p>
            <a:pPr lvl="1"/>
            <a:r>
              <a:rPr lang="en-US" altLang="en-US" smtClean="0"/>
              <a:t>If you do plan, the pain will be greatest early and will diminish with time </a:t>
            </a:r>
          </a:p>
          <a:p>
            <a:pPr lvl="1"/>
            <a:r>
              <a:rPr lang="en-US" altLang="en-US" smtClean="0"/>
              <a:t>If you don’</a:t>
            </a:r>
            <a:r>
              <a:rPr lang="en-US" altLang="ja-JP" smtClean="0"/>
              <a:t>t plan, you defer the pain (and it will usually be greater…) </a:t>
            </a:r>
          </a:p>
          <a:p>
            <a:r>
              <a:rPr lang="en-US" altLang="en-US" smtClean="0"/>
              <a:t>Don’</a:t>
            </a:r>
            <a:r>
              <a:rPr lang="en-US" altLang="ja-JP" smtClean="0"/>
              <a:t>t have time to plan! </a:t>
            </a:r>
          </a:p>
          <a:p>
            <a:pPr lvl="1"/>
            <a:r>
              <a:rPr lang="en-US" altLang="en-US" smtClean="0"/>
              <a:t>Consider the simple task of getting yourself to class </a:t>
            </a:r>
          </a:p>
          <a:p>
            <a:pPr lvl="1"/>
            <a:r>
              <a:rPr lang="en-US" altLang="en-US" smtClean="0"/>
              <a:t>Now consider having the responsibility of getting all the other people to class on time, not just SE 477 but other classes, as well … </a:t>
            </a:r>
          </a:p>
        </p:txBody>
      </p:sp>
      <p:sp>
        <p:nvSpPr>
          <p:cNvPr id="11469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11469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11469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2515EC6-D380-4022-9B80-52725E17561D}" type="slidenum">
              <a:rPr lang="en-US" altLang="en-US" sz="1400"/>
              <a:pPr/>
              <a:t>123</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143581235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Planning is essential to control </a:t>
            </a:r>
          </a:p>
        </p:txBody>
      </p:sp>
      <p:sp>
        <p:nvSpPr>
          <p:cNvPr id="115714" name="Content Placeholder 2"/>
          <p:cNvSpPr>
            <a:spLocks noGrp="1"/>
          </p:cNvSpPr>
          <p:nvPr>
            <p:ph idx="1"/>
          </p:nvPr>
        </p:nvSpPr>
        <p:spPr/>
        <p:txBody>
          <a:bodyPr/>
          <a:lstStyle/>
          <a:p>
            <a:r>
              <a:rPr lang="en-US" altLang="en-US" smtClean="0"/>
              <a:t>An effective way to exert control is to: </a:t>
            </a:r>
          </a:p>
          <a:p>
            <a:pPr lvl="1"/>
            <a:r>
              <a:rPr lang="en-US" altLang="en-US" smtClean="0"/>
              <a:t>Know where you are </a:t>
            </a:r>
          </a:p>
          <a:p>
            <a:pPr lvl="1"/>
            <a:r>
              <a:rPr lang="en-US" altLang="en-US" smtClean="0"/>
              <a:t>Know where you are supposed to be </a:t>
            </a:r>
          </a:p>
          <a:p>
            <a:pPr lvl="1"/>
            <a:r>
              <a:rPr lang="en-US" altLang="en-US" smtClean="0"/>
              <a:t>Take corrective action if there is a difference between the two </a:t>
            </a:r>
          </a:p>
          <a:p>
            <a:r>
              <a:rPr lang="en-US" altLang="en-US" smtClean="0"/>
              <a:t>Note: </a:t>
            </a:r>
          </a:p>
          <a:p>
            <a:pPr lvl="1"/>
            <a:r>
              <a:rPr lang="en-US" altLang="en-US" smtClean="0"/>
              <a:t>You have to have a plan to know where you are supposed to be </a:t>
            </a:r>
          </a:p>
          <a:p>
            <a:pPr lvl="1"/>
            <a:r>
              <a:rPr lang="en-US" altLang="en-US" smtClean="0"/>
              <a:t>If you have no plan, you have no control </a:t>
            </a:r>
          </a:p>
          <a:p>
            <a:pPr lvl="2"/>
            <a:r>
              <a:rPr lang="en-US" altLang="en-US" i="1" smtClean="0"/>
              <a:t>Example</a:t>
            </a:r>
            <a:r>
              <a:rPr lang="en-US" altLang="en-US" smtClean="0"/>
              <a:t>: Commercial airliner ﬂying from Chicago to Tokyo </a:t>
            </a:r>
          </a:p>
          <a:p>
            <a:r>
              <a:rPr lang="en-US" altLang="en-US" smtClean="0"/>
              <a:t>Planning and control</a:t>
            </a:r>
          </a:p>
          <a:p>
            <a:pPr lvl="1"/>
            <a:r>
              <a:rPr lang="en-US" altLang="en-US" smtClean="0"/>
              <a:t>Two phases both needed</a:t>
            </a:r>
          </a:p>
        </p:txBody>
      </p:sp>
      <p:sp>
        <p:nvSpPr>
          <p:cNvPr id="11571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11571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11571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E72EBA2-AF2E-48F4-ADED-C1DC4779082A}" type="slidenum">
              <a:rPr lang="en-US" altLang="en-US" sz="1400"/>
              <a:pPr/>
              <a:t>124</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259659446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Planning processes </a:t>
            </a:r>
          </a:p>
        </p:txBody>
      </p:sp>
      <p:sp>
        <p:nvSpPr>
          <p:cNvPr id="116738" name="Content Placeholder 2"/>
          <p:cNvSpPr>
            <a:spLocks noGrp="1"/>
          </p:cNvSpPr>
          <p:nvPr>
            <p:ph idx="1"/>
          </p:nvPr>
        </p:nvSpPr>
        <p:spPr/>
        <p:txBody>
          <a:bodyPr/>
          <a:lstStyle/>
          <a:p>
            <a:r>
              <a:rPr lang="en-US" altLang="en-US" sz="2000"/>
              <a:t>Planning processes determine the total project scope, deﬁne or reﬁne the project objectives, and develop the course of action to achieve the objectives </a:t>
            </a:r>
          </a:p>
          <a:p>
            <a:r>
              <a:rPr lang="en-US" altLang="en-US" sz="2000"/>
              <a:t>Planning employs </a:t>
            </a:r>
            <a:r>
              <a:rPr lang="en-US" altLang="en-US" sz="2000" i="1"/>
              <a:t>progressive elaboration</a:t>
            </a:r>
            <a:r>
              <a:rPr lang="en-US" altLang="en-US" sz="2000"/>
              <a:t>: the process of revisiting planning (and possibly initiating) processes as additional project information becomes available </a:t>
            </a:r>
          </a:p>
          <a:p>
            <a:r>
              <a:rPr lang="en-US" altLang="en-US" sz="2000"/>
              <a:t>The planning processes covered in SE 477 encompass project integration management, project scope management, project time management, project risk management, and project stakeholder management </a:t>
            </a:r>
          </a:p>
          <a:p>
            <a:endParaRPr lang="en-US" altLang="en-US" sz="2000"/>
          </a:p>
        </p:txBody>
      </p:sp>
      <p:sp>
        <p:nvSpPr>
          <p:cNvPr id="11673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11674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pic>
        <p:nvPicPr>
          <p:cNvPr id="116741" name="Picture 11" descr="Project Phase Structure (Planning).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318000"/>
            <a:ext cx="875030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2"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8DD52C1-6DC3-4B1A-87E6-F127F99636B8}" type="slidenum">
              <a:rPr lang="en-US" altLang="en-US" sz="1400"/>
              <a:pPr/>
              <a:t>125</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180170429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Planning</a:t>
            </a:r>
          </a:p>
        </p:txBody>
      </p:sp>
      <p:sp>
        <p:nvSpPr>
          <p:cNvPr id="118786" name="Rectangle 3"/>
          <p:cNvSpPr>
            <a:spLocks noGrp="1" noChangeArrowheads="1"/>
          </p:cNvSpPr>
          <p:nvPr>
            <p:ph type="body" idx="1"/>
          </p:nvPr>
        </p:nvSpPr>
        <p:spPr/>
        <p:txBody>
          <a:bodyPr/>
          <a:lstStyle/>
          <a:p>
            <a:r>
              <a:rPr lang="en-US" altLang="en-US" smtClean="0"/>
              <a:t>Preliminary planning starts on day one</a:t>
            </a:r>
          </a:p>
          <a:p>
            <a:r>
              <a:rPr lang="en-US" altLang="en-US" smtClean="0"/>
              <a:t>Even in the pre-project phase</a:t>
            </a:r>
          </a:p>
          <a:p>
            <a:r>
              <a:rPr lang="en-US" altLang="en-US" smtClean="0"/>
              <a:t>Should not be conducted </a:t>
            </a:r>
            <a:r>
              <a:rPr lang="ja-JP" altLang="en-US" smtClean="0"/>
              <a:t>“</a:t>
            </a:r>
            <a:r>
              <a:rPr lang="en-US" altLang="ja-JP" smtClean="0"/>
              <a:t>in secret</a:t>
            </a:r>
            <a:r>
              <a:rPr lang="ja-JP" altLang="en-US" smtClean="0"/>
              <a:t>”</a:t>
            </a:r>
            <a:endParaRPr lang="en-US" altLang="ja-JP" smtClean="0"/>
          </a:p>
          <a:p>
            <a:r>
              <a:rPr lang="en-US" altLang="en-US" smtClean="0"/>
              <a:t>Need buy-in and approval</a:t>
            </a:r>
          </a:p>
          <a:p>
            <a:pPr lvl="1"/>
            <a:r>
              <a:rPr lang="en-US" altLang="en-US"/>
              <a:t>Very important step</a:t>
            </a:r>
          </a:p>
          <a:p>
            <a:pPr lvl="1"/>
            <a:r>
              <a:rPr lang="en-US" altLang="en-US"/>
              <a:t>Both from above and below</a:t>
            </a:r>
          </a:p>
        </p:txBody>
      </p:sp>
      <p:sp>
        <p:nvSpPr>
          <p:cNvPr id="118787"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118788"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11878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A30E8EA-D70F-4F4C-AC74-6F04A21480EA}" type="slidenum">
              <a:rPr lang="en-US" altLang="en-US" sz="1400"/>
              <a:pPr/>
              <a:t>126</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103659286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Planning</a:t>
            </a:r>
          </a:p>
        </p:txBody>
      </p:sp>
      <p:sp>
        <p:nvSpPr>
          <p:cNvPr id="71683" name="Rectangle 3"/>
          <p:cNvSpPr>
            <a:spLocks noGrp="1" noChangeArrowheads="1"/>
          </p:cNvSpPr>
          <p:nvPr>
            <p:ph type="body" idx="1"/>
          </p:nvPr>
        </p:nvSpPr>
        <p:spPr/>
        <p:txBody>
          <a:bodyPr>
            <a:normAutofit lnSpcReduction="10000"/>
          </a:bodyPr>
          <a:lstStyle/>
          <a:p>
            <a:r>
              <a:rPr lang="en-US" altLang="en-US" smtClean="0"/>
              <a:t>Scoping</a:t>
            </a:r>
          </a:p>
          <a:p>
            <a:pPr lvl="1"/>
            <a:r>
              <a:rPr lang="en-US" altLang="en-US"/>
              <a:t>What is the problem</a:t>
            </a:r>
          </a:p>
          <a:p>
            <a:r>
              <a:rPr lang="en-US" altLang="en-US" smtClean="0"/>
              <a:t>How much will it cost?</a:t>
            </a:r>
          </a:p>
          <a:p>
            <a:pPr lvl="1"/>
            <a:r>
              <a:rPr lang="en-US" altLang="en-US"/>
              <a:t>Estimation</a:t>
            </a:r>
          </a:p>
          <a:p>
            <a:r>
              <a:rPr lang="en-US" altLang="en-US" smtClean="0"/>
              <a:t>How long will it take?</a:t>
            </a:r>
          </a:p>
          <a:p>
            <a:pPr lvl="1"/>
            <a:r>
              <a:rPr lang="en-US" altLang="en-US"/>
              <a:t>Schedule</a:t>
            </a:r>
          </a:p>
          <a:p>
            <a:r>
              <a:rPr lang="en-US" altLang="en-US" smtClean="0"/>
              <a:t>Resources</a:t>
            </a:r>
          </a:p>
          <a:p>
            <a:pPr lvl="1"/>
            <a:r>
              <a:rPr lang="en-US" altLang="en-US"/>
              <a:t>How many people will it take?</a:t>
            </a:r>
          </a:p>
          <a:p>
            <a:r>
              <a:rPr lang="en-US" altLang="en-US" smtClean="0"/>
              <a:t>Risk</a:t>
            </a:r>
          </a:p>
          <a:p>
            <a:pPr lvl="1"/>
            <a:r>
              <a:rPr lang="en-US" altLang="en-US"/>
              <a:t>What might go wrong?</a:t>
            </a:r>
          </a:p>
          <a:p>
            <a:r>
              <a:rPr lang="en-US" altLang="en-US" smtClean="0"/>
              <a:t>Control Strategy</a:t>
            </a:r>
          </a:p>
        </p:txBody>
      </p:sp>
      <p:sp>
        <p:nvSpPr>
          <p:cNvPr id="120835"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120836"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12083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ED6C56E-D691-42C3-A751-BF001AE02E04}" type="slidenum">
              <a:rPr lang="en-US" altLang="en-US" sz="1400"/>
              <a:pPr/>
              <a:t>127</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3338906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68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68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68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68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bldLvl="2"/>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ltLang="en-US" sz="3600">
                <a:effectLst>
                  <a:outerShdw blurRad="38100" dist="38100" dir="2700000" algn="tl">
                    <a:srgbClr val="C0C0C0"/>
                  </a:outerShdw>
                </a:effectLst>
              </a:rPr>
              <a:t>Planning processes and knowledge areas </a:t>
            </a:r>
          </a:p>
        </p:txBody>
      </p:sp>
      <p:sp>
        <p:nvSpPr>
          <p:cNvPr id="1228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12288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pic>
        <p:nvPicPr>
          <p:cNvPr id="12288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284990"/>
            <a:ext cx="7550982" cy="5130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31AD329-B5CB-4409-9165-34B48B74CDC9}" type="slidenum">
              <a:rPr lang="en-US" altLang="en-US" sz="1400"/>
              <a:pPr/>
              <a:t>128</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161398970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Primary Planning Steps</a:t>
            </a:r>
          </a:p>
        </p:txBody>
      </p:sp>
      <p:sp>
        <p:nvSpPr>
          <p:cNvPr id="123906" name="Rectangle 3"/>
          <p:cNvSpPr>
            <a:spLocks noGrp="1" noChangeArrowheads="1"/>
          </p:cNvSpPr>
          <p:nvPr>
            <p:ph type="body" idx="1"/>
          </p:nvPr>
        </p:nvSpPr>
        <p:spPr/>
        <p:txBody>
          <a:bodyPr/>
          <a:lstStyle/>
          <a:p>
            <a:pPr marL="457200" indent="-457200">
              <a:buSzPct val="100000"/>
              <a:buFont typeface="Arial" panose="020B0604020202020204" pitchFamily="34" charset="0"/>
              <a:buAutoNum type="arabicPeriod"/>
            </a:pPr>
            <a:r>
              <a:rPr lang="en-US" altLang="en-US" smtClean="0"/>
              <a:t>Identify project scope and objectives </a:t>
            </a:r>
          </a:p>
          <a:p>
            <a:pPr marL="457200" indent="-457200">
              <a:buSzPct val="100000"/>
              <a:buFont typeface="Arial" panose="020B0604020202020204" pitchFamily="34" charset="0"/>
              <a:buAutoNum type="arabicPeriod"/>
            </a:pPr>
            <a:r>
              <a:rPr lang="en-US" altLang="en-US" smtClean="0"/>
              <a:t>Define and Record Requirements</a:t>
            </a:r>
          </a:p>
          <a:p>
            <a:pPr marL="457200" indent="-457200">
              <a:buSzPct val="100000"/>
              <a:buFont typeface="Arial" panose="020B0604020202020204" pitchFamily="34" charset="0"/>
              <a:buAutoNum type="arabicPeriod"/>
            </a:pPr>
            <a:r>
              <a:rPr lang="en-US" altLang="en-US" smtClean="0"/>
              <a:t>Identify project organizational environment</a:t>
            </a:r>
          </a:p>
          <a:p>
            <a:pPr lvl="1"/>
            <a:r>
              <a:rPr lang="en-US" altLang="en-US"/>
              <a:t>Analyze project characteristics</a:t>
            </a:r>
          </a:p>
          <a:p>
            <a:pPr lvl="1"/>
            <a:r>
              <a:rPr lang="en-US" altLang="en-US"/>
              <a:t>Identify Project Team and Define Roles and Responsibilities</a:t>
            </a:r>
          </a:p>
          <a:p>
            <a:pPr marL="457200" indent="-457200">
              <a:buSzPct val="100000"/>
              <a:buFont typeface="Arial" panose="020B0604020202020204" pitchFamily="34" charset="0"/>
              <a:buAutoNum type="arabicPeriod"/>
            </a:pPr>
            <a:r>
              <a:rPr lang="en-US" altLang="en-US" smtClean="0"/>
              <a:t>Identify project products and activities </a:t>
            </a:r>
          </a:p>
          <a:p>
            <a:pPr lvl="1"/>
            <a:r>
              <a:rPr lang="en-US" altLang="en-US"/>
              <a:t>Create the WBS</a:t>
            </a:r>
          </a:p>
          <a:p>
            <a:pPr lvl="1"/>
            <a:r>
              <a:rPr lang="en-US" altLang="en-US"/>
              <a:t>Estimate effort for each activity </a:t>
            </a:r>
          </a:p>
          <a:p>
            <a:pPr lvl="1"/>
            <a:r>
              <a:rPr lang="en-US" altLang="en-US"/>
              <a:t>Allocate resources</a:t>
            </a:r>
          </a:p>
          <a:p>
            <a:pPr lvl="1"/>
            <a:r>
              <a:rPr lang="en-US" altLang="en-US"/>
              <a:t>Schedule deliveries and milestones</a:t>
            </a:r>
          </a:p>
        </p:txBody>
      </p:sp>
      <p:sp>
        <p:nvSpPr>
          <p:cNvPr id="123907"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123908"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12390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1286790-C9D2-4AFE-8EBE-829D632DC6A0}" type="slidenum">
              <a:rPr lang="en-US" altLang="en-US" sz="1400"/>
              <a:pPr/>
              <a:t>129</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14510929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normAutofit fontScale="90000"/>
          </a:bodyPr>
          <a:lstStyle/>
          <a:p>
            <a:r>
              <a:rPr lang="en-US" dirty="0" smtClean="0"/>
              <a:t>Case Study:  JWD Consulting’s Project Management Intranet Site (Predictive Approach)</a:t>
            </a:r>
          </a:p>
        </p:txBody>
      </p:sp>
      <p:sp>
        <p:nvSpPr>
          <p:cNvPr id="20485" name="Rectangle 3"/>
          <p:cNvSpPr>
            <a:spLocks noGrp="1" noChangeArrowheads="1"/>
          </p:cNvSpPr>
          <p:nvPr>
            <p:ph idx="1"/>
          </p:nvPr>
        </p:nvSpPr>
        <p:spPr/>
        <p:txBody>
          <a:bodyPr/>
          <a:lstStyle/>
          <a:p>
            <a:r>
              <a:rPr lang="en-US" dirty="0" smtClean="0"/>
              <a:t>This case study provides an example of what’s involved in initiating, planning, executing, controlling, and closing an IT project</a:t>
            </a:r>
          </a:p>
          <a:p>
            <a:pPr lvl="1"/>
            <a:r>
              <a:rPr lang="en-US" dirty="0" smtClean="0"/>
              <a:t>You can download templates for creating your own project management documents from the </a:t>
            </a:r>
            <a:r>
              <a:rPr lang="en-US" smtClean="0"/>
              <a:t>companion </a:t>
            </a:r>
            <a:r>
              <a:rPr lang="en-US"/>
              <a:t>w</a:t>
            </a:r>
            <a:r>
              <a:rPr lang="en-US" smtClean="0"/>
              <a:t>ebsite </a:t>
            </a:r>
            <a:r>
              <a:rPr lang="en-US" dirty="0" smtClean="0"/>
              <a:t>for this text or the author’s site</a:t>
            </a:r>
          </a:p>
          <a:p>
            <a:r>
              <a:rPr lang="en-US" dirty="0" smtClean="0"/>
              <a:t>Note: this case study provides a big picture view of managing a project</a:t>
            </a:r>
          </a:p>
          <a:p>
            <a:pPr lvl="1"/>
            <a:r>
              <a:rPr lang="en-US" dirty="0" smtClean="0"/>
              <a:t>Later chapters provide detailed information on each knowledge area</a:t>
            </a:r>
          </a:p>
        </p:txBody>
      </p:sp>
    </p:spTree>
    <p:extLst>
      <p:ext uri="{BB962C8B-B14F-4D97-AF65-F5344CB8AC3E}">
        <p14:creationId xmlns:p14="http://schemas.microsoft.com/office/powerpoint/2010/main" val="216869395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Primary Planning Steps</a:t>
            </a:r>
          </a:p>
        </p:txBody>
      </p:sp>
      <p:sp>
        <p:nvSpPr>
          <p:cNvPr id="125954" name="Rectangle 3"/>
          <p:cNvSpPr>
            <a:spLocks noGrp="1" noChangeArrowheads="1"/>
          </p:cNvSpPr>
          <p:nvPr>
            <p:ph type="body" idx="1"/>
          </p:nvPr>
        </p:nvSpPr>
        <p:spPr/>
        <p:txBody>
          <a:bodyPr/>
          <a:lstStyle/>
          <a:p>
            <a:pPr marL="457200" indent="-457200">
              <a:buSzPct val="100000"/>
              <a:buFont typeface="Arial" panose="020B0604020202020204" pitchFamily="34" charset="0"/>
              <a:buAutoNum type="arabicPeriod" startAt="5"/>
            </a:pPr>
            <a:r>
              <a:rPr lang="en-US" altLang="en-US" smtClean="0"/>
              <a:t>Develop Change Management Plan</a:t>
            </a:r>
          </a:p>
          <a:p>
            <a:pPr marL="457200" indent="-457200">
              <a:buSzPct val="100000"/>
              <a:buFont typeface="Arial" panose="020B0604020202020204" pitchFamily="34" charset="0"/>
              <a:buAutoNum type="arabicPeriod" startAt="5"/>
            </a:pPr>
            <a:r>
              <a:rPr lang="en-US" altLang="en-US" smtClean="0"/>
              <a:t>Identify Risks and Define Risk Strategies</a:t>
            </a:r>
          </a:p>
          <a:p>
            <a:pPr marL="457200" indent="-457200">
              <a:buSzPct val="100000"/>
              <a:buFont typeface="Arial" panose="020B0604020202020204" pitchFamily="34" charset="0"/>
              <a:buAutoNum type="arabicPeriod" startAt="5"/>
            </a:pPr>
            <a:r>
              <a:rPr lang="en-US" altLang="en-US" smtClean="0"/>
              <a:t>Review and communicate plan </a:t>
            </a:r>
          </a:p>
          <a:p>
            <a:pPr marL="457200" indent="-457200">
              <a:buSzPct val="100000"/>
              <a:buFont typeface="Arial" panose="020B0604020202020204" pitchFamily="34" charset="0"/>
              <a:buAutoNum type="arabicPeriod" startAt="5"/>
            </a:pPr>
            <a:r>
              <a:rPr lang="en-US" altLang="en-US" smtClean="0"/>
              <a:t>Obtain Plan Approval</a:t>
            </a:r>
          </a:p>
          <a:p>
            <a:pPr marL="457200" indent="-457200">
              <a:buSzPct val="100000"/>
              <a:buFont typeface="Arial" panose="020B0604020202020204" pitchFamily="34" charset="0"/>
              <a:buAutoNum type="arabicPeriod" startAt="5"/>
            </a:pPr>
            <a:r>
              <a:rPr lang="en-US" altLang="en-US" smtClean="0"/>
              <a:t>Conduct Kick-off Meeting</a:t>
            </a:r>
          </a:p>
        </p:txBody>
      </p:sp>
      <p:sp>
        <p:nvSpPr>
          <p:cNvPr id="125955"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125956"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12595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19DF407-1C6F-4322-80A4-7E0BF7C0605C}" type="slidenum">
              <a:rPr lang="en-US" altLang="en-US" sz="1400"/>
              <a:pPr/>
              <a:t>130</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216869960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Project Planning Task Set – I</a:t>
            </a:r>
          </a:p>
        </p:txBody>
      </p:sp>
      <p:sp>
        <p:nvSpPr>
          <p:cNvPr id="128002" name="Rectangle 3"/>
          <p:cNvSpPr>
            <a:spLocks noGrp="1" noChangeArrowheads="1"/>
          </p:cNvSpPr>
          <p:nvPr>
            <p:ph type="body" idx="1"/>
          </p:nvPr>
        </p:nvSpPr>
        <p:spPr/>
        <p:txBody>
          <a:bodyPr/>
          <a:lstStyle/>
          <a:p>
            <a:pPr>
              <a:spcBef>
                <a:spcPts val="600"/>
              </a:spcBef>
            </a:pPr>
            <a:r>
              <a:rPr lang="en-US" altLang="en-US" smtClean="0"/>
              <a:t>Establish project scope</a:t>
            </a:r>
          </a:p>
          <a:p>
            <a:pPr>
              <a:spcBef>
                <a:spcPts val="300"/>
              </a:spcBef>
            </a:pPr>
            <a:r>
              <a:rPr lang="en-US" altLang="en-US" smtClean="0"/>
              <a:t>Determine feasibility</a:t>
            </a:r>
          </a:p>
          <a:p>
            <a:pPr eaLnBrk="1" hangingPunct="1"/>
            <a:r>
              <a:rPr lang="en-US" altLang="en-US" smtClean="0"/>
              <a:t>Define required resources</a:t>
            </a:r>
          </a:p>
          <a:p>
            <a:pPr lvl="1">
              <a:spcBef>
                <a:spcPts val="300"/>
              </a:spcBef>
            </a:pPr>
            <a:r>
              <a:rPr lang="en-US" altLang="en-US"/>
              <a:t>Determine required human resources</a:t>
            </a:r>
          </a:p>
          <a:p>
            <a:pPr lvl="1" eaLnBrk="1" hangingPunct="1"/>
            <a:r>
              <a:rPr lang="en-US" altLang="en-US"/>
              <a:t>Define reusable software resources</a:t>
            </a:r>
          </a:p>
          <a:p>
            <a:pPr lvl="1" eaLnBrk="1" hangingPunct="1"/>
            <a:r>
              <a:rPr lang="en-US" altLang="en-US"/>
              <a:t>Identify environmental resources</a:t>
            </a:r>
          </a:p>
          <a:p>
            <a:r>
              <a:rPr lang="en-US" altLang="en-US" smtClean="0"/>
              <a:t>Estimate cost and effort</a:t>
            </a:r>
          </a:p>
          <a:p>
            <a:pPr lvl="1"/>
            <a:r>
              <a:rPr lang="en-US" altLang="en-US"/>
              <a:t>Decompose the problem</a:t>
            </a:r>
          </a:p>
          <a:p>
            <a:pPr lvl="1"/>
            <a:r>
              <a:rPr lang="en-US" altLang="en-US"/>
              <a:t>Develop two or more estimates using size, function points, process tasks or use-cases</a:t>
            </a:r>
          </a:p>
          <a:p>
            <a:pPr lvl="1"/>
            <a:r>
              <a:rPr lang="en-US" altLang="en-US"/>
              <a:t>Reconcile the estimates</a:t>
            </a:r>
            <a:endParaRPr lang="en-US" altLang="en-US" smtClean="0"/>
          </a:p>
        </p:txBody>
      </p:sp>
      <p:sp>
        <p:nvSpPr>
          <p:cNvPr id="128003"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128004"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12800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EA79100-F793-49C2-B892-8B1C2291E20A}" type="slidenum">
              <a:rPr lang="en-US" altLang="en-US" sz="1400"/>
              <a:pPr/>
              <a:t>131</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390175747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Planning Task Set – II</a:t>
            </a:r>
          </a:p>
        </p:txBody>
      </p:sp>
      <p:sp>
        <p:nvSpPr>
          <p:cNvPr id="130050" name="Rectangle 3"/>
          <p:cNvSpPr>
            <a:spLocks noGrp="1" noChangeArrowheads="1"/>
          </p:cNvSpPr>
          <p:nvPr>
            <p:ph type="body" idx="1"/>
          </p:nvPr>
        </p:nvSpPr>
        <p:spPr/>
        <p:txBody>
          <a:bodyPr/>
          <a:lstStyle/>
          <a:p>
            <a:r>
              <a:rPr lang="en-US" altLang="en-US" smtClean="0"/>
              <a:t>Develop a project schedule</a:t>
            </a:r>
          </a:p>
          <a:p>
            <a:pPr lvl="1"/>
            <a:r>
              <a:rPr lang="en-US" altLang="en-US"/>
              <a:t>Scheduling is considered in detail later.</a:t>
            </a:r>
          </a:p>
          <a:p>
            <a:pPr lvl="2"/>
            <a:r>
              <a:rPr lang="en-US" altLang="en-US" sz="2400"/>
              <a:t>Establish a meaningful task set</a:t>
            </a:r>
          </a:p>
          <a:p>
            <a:pPr lvl="2"/>
            <a:r>
              <a:rPr lang="en-US" altLang="en-US" sz="2400"/>
              <a:t>Define a task network</a:t>
            </a:r>
          </a:p>
          <a:p>
            <a:pPr lvl="2"/>
            <a:r>
              <a:rPr lang="en-US" altLang="en-US" sz="2400"/>
              <a:t>Use scheduling tools to develop a timeline chart</a:t>
            </a:r>
          </a:p>
          <a:p>
            <a:pPr lvl="2"/>
            <a:r>
              <a:rPr lang="en-US" altLang="en-US" sz="2400"/>
              <a:t>Define schedule tracking mechanisms</a:t>
            </a:r>
          </a:p>
          <a:p>
            <a:pPr eaLnBrk="1" hangingPunct="1"/>
            <a:r>
              <a:rPr lang="en-US" altLang="en-US" smtClean="0"/>
              <a:t>Analyze risks</a:t>
            </a:r>
          </a:p>
          <a:p>
            <a:pPr lvl="1" eaLnBrk="1" hangingPunct="1"/>
            <a:r>
              <a:rPr lang="en-US" altLang="en-US"/>
              <a:t> Risk analysis is considered in detail later.</a:t>
            </a:r>
          </a:p>
        </p:txBody>
      </p:sp>
      <p:sp>
        <p:nvSpPr>
          <p:cNvPr id="130051"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130052"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13005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20A3B4A-8544-49AA-88E7-E7D9136023AF}" type="slidenum">
              <a:rPr lang="en-US" altLang="en-US" sz="1400"/>
              <a:pPr/>
              <a:t>132</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340009846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Software Project Survival Guide</a:t>
            </a:r>
          </a:p>
        </p:txBody>
      </p:sp>
      <p:sp>
        <p:nvSpPr>
          <p:cNvPr id="484355" name="Rectangle 3"/>
          <p:cNvSpPr>
            <a:spLocks noGrp="1" noChangeArrowheads="1"/>
          </p:cNvSpPr>
          <p:nvPr>
            <p:ph type="body" idx="1"/>
          </p:nvPr>
        </p:nvSpPr>
        <p:spPr/>
        <p:txBody>
          <a:bodyPr/>
          <a:lstStyle/>
          <a:p>
            <a:pPr>
              <a:spcAft>
                <a:spcPts val="600"/>
              </a:spcAft>
            </a:pPr>
            <a:r>
              <a:rPr lang="en-US" altLang="en-US" dirty="0" smtClean="0"/>
              <a:t>Documents</a:t>
            </a:r>
          </a:p>
          <a:p>
            <a:pPr lvl="1">
              <a:spcAft>
                <a:spcPts val="600"/>
              </a:spcAft>
            </a:pPr>
            <a:r>
              <a:rPr lang="en-US" altLang="en-US" dirty="0"/>
              <a:t>Plans, reports</a:t>
            </a:r>
          </a:p>
          <a:p>
            <a:pPr>
              <a:spcAft>
                <a:spcPts val="600"/>
              </a:spcAft>
            </a:pPr>
            <a:r>
              <a:rPr lang="en-US" altLang="en-US" dirty="0" smtClean="0"/>
              <a:t>Schedules</a:t>
            </a:r>
          </a:p>
          <a:p>
            <a:pPr>
              <a:spcAft>
                <a:spcPts val="600"/>
              </a:spcAft>
            </a:pPr>
            <a:r>
              <a:rPr lang="en-US" altLang="en-US" dirty="0" smtClean="0"/>
              <a:t>Checklists</a:t>
            </a:r>
          </a:p>
          <a:p>
            <a:pPr>
              <a:spcAft>
                <a:spcPts val="600"/>
              </a:spcAft>
            </a:pPr>
            <a:endParaRPr lang="en-US" altLang="en-US" dirty="0" smtClean="0"/>
          </a:p>
          <a:p>
            <a:pPr>
              <a:spcAft>
                <a:spcPts val="600"/>
              </a:spcAft>
            </a:pPr>
            <a:endParaRPr lang="en-US" altLang="en-US" dirty="0" smtClean="0"/>
          </a:p>
        </p:txBody>
      </p:sp>
    </p:spTree>
    <p:extLst>
      <p:ext uri="{BB962C8B-B14F-4D97-AF65-F5344CB8AC3E}">
        <p14:creationId xmlns:p14="http://schemas.microsoft.com/office/powerpoint/2010/main" val="3278768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43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8435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8435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843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5" grpId="0" build="p"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Process Issues</a:t>
            </a:r>
          </a:p>
        </p:txBody>
      </p:sp>
      <p:sp>
        <p:nvSpPr>
          <p:cNvPr id="134146" name="Rectangle 3"/>
          <p:cNvSpPr>
            <a:spLocks noGrp="1" noChangeArrowheads="1"/>
          </p:cNvSpPr>
          <p:nvPr>
            <p:ph type="body" idx="1"/>
          </p:nvPr>
        </p:nvSpPr>
        <p:spPr/>
        <p:txBody>
          <a:bodyPr/>
          <a:lstStyle/>
          <a:p>
            <a:r>
              <a:rPr lang="en-US" altLang="en-US" smtClean="0"/>
              <a:t>You want a fairly sophisticated process without incurring much overhead</a:t>
            </a:r>
          </a:p>
          <a:p>
            <a:r>
              <a:rPr lang="en-US" altLang="en-US" smtClean="0"/>
              <a:t>Remember, projects are often larger than they first appear</a:t>
            </a:r>
          </a:p>
          <a:p>
            <a:r>
              <a:rPr lang="en-US" altLang="en-US" smtClean="0"/>
              <a:t>Easier to loosen too much process than add later</a:t>
            </a:r>
          </a:p>
        </p:txBody>
      </p:sp>
      <p:sp>
        <p:nvSpPr>
          <p:cNvPr id="13414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ABC8226-EC22-40D5-9FAE-97D06F2E7B11}" type="slidenum">
              <a:rPr lang="en-US" altLang="en-US" sz="1400"/>
              <a:pPr/>
              <a:t>134</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403811038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Plans Evolve Over Time</a:t>
            </a:r>
          </a:p>
        </p:txBody>
      </p:sp>
      <p:graphicFrame>
        <p:nvGraphicFramePr>
          <p:cNvPr id="136194" name="Object 2"/>
          <p:cNvGraphicFramePr>
            <a:graphicFrameLocks noChangeAspect="1"/>
          </p:cNvGraphicFramePr>
          <p:nvPr>
            <p:extLst>
              <p:ext uri="{D42A27DB-BD31-4B8C-83A1-F6EECF244321}">
                <p14:modId xmlns:p14="http://schemas.microsoft.com/office/powerpoint/2010/main" val="2261549920"/>
              </p:ext>
            </p:extLst>
          </p:nvPr>
        </p:nvGraphicFramePr>
        <p:xfrm>
          <a:off x="1543844" y="1371601"/>
          <a:ext cx="9104312" cy="4267200"/>
        </p:xfrm>
        <a:graphic>
          <a:graphicData uri="http://schemas.openxmlformats.org/presentationml/2006/ole">
            <mc:AlternateContent xmlns:mc="http://schemas.openxmlformats.org/markup-compatibility/2006">
              <mc:Choice xmlns:v="urn:schemas-microsoft-com:vml" Requires="v">
                <p:oleObj spid="_x0000_s9240" name="Bitmap Image" r:id="rId4" imgW="6380952" imgH="2991268" progId="Paint.Picture">
                  <p:embed/>
                </p:oleObj>
              </mc:Choice>
              <mc:Fallback>
                <p:oleObj name="Bitmap Image" r:id="rId4" imgW="6380952" imgH="2991268" progId="Paint.Picture">
                  <p:embed/>
                  <p:pic>
                    <p:nvPicPr>
                      <p:cNvPr id="13619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3844" y="1371601"/>
                        <a:ext cx="9104312"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36195" name="Text Box 6"/>
          <p:cNvSpPr txBox="1">
            <a:spLocks noChangeArrowheads="1"/>
          </p:cNvSpPr>
          <p:nvPr/>
        </p:nvSpPr>
        <p:spPr bwMode="auto">
          <a:xfrm>
            <a:off x="6477000" y="5638801"/>
            <a:ext cx="3429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en-US" sz="1200"/>
              <a:t>NASA</a:t>
            </a:r>
            <a:r>
              <a:rPr lang="en-US" altLang="ja-JP" sz="1200"/>
              <a:t>'s </a:t>
            </a:r>
            <a:r>
              <a:rPr lang="ja-JP" altLang="en-US" sz="1200"/>
              <a:t>“</a:t>
            </a:r>
            <a:r>
              <a:rPr lang="en-US" altLang="ja-JP" sz="1200"/>
              <a:t>Manager's Handbook for Software Development</a:t>
            </a:r>
            <a:r>
              <a:rPr lang="ja-JP" altLang="en-US" sz="1200"/>
              <a:t>”</a:t>
            </a:r>
            <a:endParaRPr lang="en-US" altLang="en-US" sz="1200"/>
          </a:p>
        </p:txBody>
      </p:sp>
    </p:spTree>
    <p:extLst>
      <p:ext uri="{BB962C8B-B14F-4D97-AF65-F5344CB8AC3E}">
        <p14:creationId xmlns:p14="http://schemas.microsoft.com/office/powerpoint/2010/main" val="424157014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Software Development Plan (SDP)</a:t>
            </a:r>
          </a:p>
        </p:txBody>
      </p:sp>
      <p:sp>
        <p:nvSpPr>
          <p:cNvPr id="138242" name="Rectangle 3"/>
          <p:cNvSpPr>
            <a:spLocks noGrp="1" noChangeArrowheads="1"/>
          </p:cNvSpPr>
          <p:nvPr>
            <p:ph type="body" idx="1"/>
          </p:nvPr>
        </p:nvSpPr>
        <p:spPr/>
        <p:txBody>
          <a:bodyPr/>
          <a:lstStyle/>
          <a:p>
            <a:pPr>
              <a:buFont typeface="Wingdings" panose="05000000000000000000" pitchFamily="2" charset="2"/>
              <a:buNone/>
            </a:pPr>
            <a:r>
              <a:rPr lang="en-US" altLang="en-US" smtClean="0"/>
              <a:t>Software Project Management Plan (SPMP)</a:t>
            </a:r>
          </a:p>
          <a:p>
            <a:r>
              <a:rPr lang="en-US" altLang="en-US" smtClean="0"/>
              <a:t>Some consider it the most important document in the project (along with requirements document)</a:t>
            </a:r>
          </a:p>
          <a:p>
            <a:pPr lvl="1"/>
            <a:r>
              <a:rPr lang="en-US" altLang="en-US"/>
              <a:t>Can be seen as an aggregation of other core documents</a:t>
            </a:r>
          </a:p>
          <a:p>
            <a:r>
              <a:rPr lang="en-US" altLang="en-US" smtClean="0"/>
              <a:t>Evolves over time as pieces come together</a:t>
            </a:r>
          </a:p>
        </p:txBody>
      </p:sp>
    </p:spTree>
    <p:extLst>
      <p:ext uri="{BB962C8B-B14F-4D97-AF65-F5344CB8AC3E}">
        <p14:creationId xmlns:p14="http://schemas.microsoft.com/office/powerpoint/2010/main" val="334554093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normAutofit/>
          </a:bodyPr>
          <a:lstStyle/>
          <a:p>
            <a:r>
              <a:rPr lang="en-US" altLang="en-US" dirty="0"/>
              <a:t>SDP / SPMP</a:t>
            </a:r>
          </a:p>
        </p:txBody>
      </p:sp>
      <p:sp>
        <p:nvSpPr>
          <p:cNvPr id="140290" name="Rectangle 3"/>
          <p:cNvSpPr>
            <a:spLocks noGrp="1" noChangeArrowheads="1"/>
          </p:cNvSpPr>
          <p:nvPr>
            <p:ph type="body" idx="1"/>
          </p:nvPr>
        </p:nvSpPr>
        <p:spPr/>
        <p:txBody>
          <a:bodyPr>
            <a:normAutofit lnSpcReduction="10000"/>
          </a:bodyPr>
          <a:lstStyle/>
          <a:p>
            <a:pPr>
              <a:buFont typeface="Wingdings" panose="05000000000000000000" pitchFamily="2" charset="2"/>
              <a:buNone/>
            </a:pPr>
            <a:r>
              <a:rPr lang="en-US" altLang="en-US" smtClean="0"/>
              <a:t>Fundamental Sections</a:t>
            </a:r>
          </a:p>
          <a:p>
            <a:r>
              <a:rPr lang="en-US" altLang="en-US" smtClean="0"/>
              <a:t>Project overview</a:t>
            </a:r>
          </a:p>
          <a:p>
            <a:r>
              <a:rPr lang="en-US" altLang="en-US" smtClean="0"/>
              <a:t>Deliverables</a:t>
            </a:r>
          </a:p>
          <a:p>
            <a:r>
              <a:rPr lang="en-US" altLang="en-US" smtClean="0"/>
              <a:t>Project organization</a:t>
            </a:r>
          </a:p>
          <a:p>
            <a:r>
              <a:rPr lang="en-US" altLang="en-US" smtClean="0"/>
              <a:t>Managerial processes</a:t>
            </a:r>
          </a:p>
          <a:p>
            <a:pPr lvl="1"/>
            <a:r>
              <a:rPr lang="en-US" altLang="en-US"/>
              <a:t>Communication management plan</a:t>
            </a:r>
          </a:p>
          <a:p>
            <a:pPr lvl="1"/>
            <a:r>
              <a:rPr lang="en-US" altLang="en-US"/>
              <a:t>Milestones</a:t>
            </a:r>
          </a:p>
          <a:p>
            <a:r>
              <a:rPr lang="en-US" altLang="en-US" smtClean="0"/>
              <a:t>Technical processes</a:t>
            </a:r>
          </a:p>
          <a:p>
            <a:r>
              <a:rPr lang="en-US" altLang="en-US" smtClean="0"/>
              <a:t>Budget</a:t>
            </a:r>
          </a:p>
          <a:p>
            <a:r>
              <a:rPr lang="en-US" altLang="en-US" smtClean="0"/>
              <a:t>Schedule</a:t>
            </a:r>
          </a:p>
        </p:txBody>
      </p:sp>
      <p:sp>
        <p:nvSpPr>
          <p:cNvPr id="140291"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140292"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14029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B6A0D52-5303-4AF4-BE40-B813C5FD877D}" type="slidenum">
              <a:rPr lang="en-US" altLang="en-US" sz="1400"/>
              <a:pPr/>
              <a:t>137</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74657197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Preliminary Scope</a:t>
            </a:r>
          </a:p>
        </p:txBody>
      </p:sp>
      <p:sp>
        <p:nvSpPr>
          <p:cNvPr id="142338" name="Content Placeholder 2"/>
          <p:cNvSpPr>
            <a:spLocks noGrp="1"/>
          </p:cNvSpPr>
          <p:nvPr>
            <p:ph type="body" sz="half" idx="1"/>
          </p:nvPr>
        </p:nvSpPr>
        <p:spPr>
          <a:xfrm>
            <a:off x="347526" y="1411703"/>
            <a:ext cx="5057393" cy="4740244"/>
          </a:xfrm>
        </p:spPr>
        <p:txBody>
          <a:bodyPr/>
          <a:lstStyle/>
          <a:p>
            <a:r>
              <a:rPr lang="en-US" altLang="en-US" dirty="0" smtClean="0"/>
              <a:t>Project objectives</a:t>
            </a:r>
          </a:p>
          <a:p>
            <a:r>
              <a:rPr lang="en-US" altLang="en-US" dirty="0" smtClean="0"/>
              <a:t>Product description</a:t>
            </a:r>
          </a:p>
          <a:p>
            <a:r>
              <a:rPr lang="en-US" altLang="en-US" dirty="0" smtClean="0"/>
              <a:t>Product objectives</a:t>
            </a:r>
          </a:p>
          <a:p>
            <a:r>
              <a:rPr lang="en-US" altLang="en-US" dirty="0" smtClean="0"/>
              <a:t>Product deliverables</a:t>
            </a:r>
          </a:p>
          <a:p>
            <a:r>
              <a:rPr lang="en-US" altLang="en-US" dirty="0" smtClean="0"/>
              <a:t>Requirements (product and project)</a:t>
            </a:r>
          </a:p>
          <a:p>
            <a:r>
              <a:rPr lang="en-US" altLang="en-US" dirty="0" smtClean="0"/>
              <a:t>Exclusions (project boundary)</a:t>
            </a:r>
          </a:p>
          <a:p>
            <a:r>
              <a:rPr lang="en-US" altLang="en-US" dirty="0" smtClean="0"/>
              <a:t>Constraints</a:t>
            </a:r>
          </a:p>
        </p:txBody>
      </p:sp>
      <p:sp>
        <p:nvSpPr>
          <p:cNvPr id="142339" name="Rectangle 7"/>
          <p:cNvSpPr>
            <a:spLocks noGrp="1" noChangeArrowheads="1"/>
          </p:cNvSpPr>
          <p:nvPr>
            <p:ph type="body" sz="half" idx="4294967295"/>
          </p:nvPr>
        </p:nvSpPr>
        <p:spPr>
          <a:xfrm>
            <a:off x="5952499" y="1411703"/>
            <a:ext cx="5581615" cy="4491156"/>
          </a:xfrm>
        </p:spPr>
        <p:txBody>
          <a:bodyPr/>
          <a:lstStyle/>
          <a:p>
            <a:r>
              <a:rPr lang="en-US" altLang="en-US" dirty="0" smtClean="0">
                <a:latin typeface="Candara" panose="020E0502030303020204" pitchFamily="34" charset="0"/>
              </a:rPr>
              <a:t>Assumptions</a:t>
            </a:r>
          </a:p>
          <a:p>
            <a:r>
              <a:rPr lang="en-US" altLang="en-US" dirty="0" smtClean="0">
                <a:latin typeface="Candara" panose="020E0502030303020204" pitchFamily="34" charset="0"/>
              </a:rPr>
              <a:t>High-level risks and definitions</a:t>
            </a:r>
          </a:p>
          <a:p>
            <a:r>
              <a:rPr lang="en-US" altLang="en-US" dirty="0" smtClean="0">
                <a:latin typeface="Candara" panose="020E0502030303020204" pitchFamily="34" charset="0"/>
              </a:rPr>
              <a:t>Milestones</a:t>
            </a:r>
          </a:p>
          <a:p>
            <a:r>
              <a:rPr lang="en-US" altLang="en-US" dirty="0" smtClean="0">
                <a:latin typeface="Candara" panose="020E0502030303020204" pitchFamily="34" charset="0"/>
              </a:rPr>
              <a:t>Initial WBS</a:t>
            </a:r>
          </a:p>
          <a:p>
            <a:r>
              <a:rPr lang="en-US" altLang="en-US" dirty="0" smtClean="0">
                <a:latin typeface="Candara" panose="020E0502030303020204" pitchFamily="34" charset="0"/>
              </a:rPr>
              <a:t>Cost Estimate</a:t>
            </a:r>
          </a:p>
          <a:p>
            <a:r>
              <a:rPr lang="en-US" altLang="en-US" dirty="0" smtClean="0">
                <a:latin typeface="Candara" panose="020E0502030303020204" pitchFamily="34" charset="0"/>
              </a:rPr>
              <a:t>Configuration management requirements</a:t>
            </a:r>
          </a:p>
          <a:p>
            <a:r>
              <a:rPr lang="en-US" altLang="en-US" dirty="0" smtClean="0">
                <a:latin typeface="Candara" panose="020E0502030303020204" pitchFamily="34" charset="0"/>
              </a:rPr>
              <a:t>Project acceptance criteria</a:t>
            </a:r>
            <a:endParaRPr lang="en-US" altLang="en-US" sz="2000" dirty="0">
              <a:latin typeface="Candara" panose="020E0502030303020204" pitchFamily="34" charset="0"/>
            </a:endParaRPr>
          </a:p>
        </p:txBody>
      </p:sp>
    </p:spTree>
    <p:extLst>
      <p:ext uri="{BB962C8B-B14F-4D97-AF65-F5344CB8AC3E}">
        <p14:creationId xmlns:p14="http://schemas.microsoft.com/office/powerpoint/2010/main" val="203532820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Deliverables</a:t>
            </a:r>
          </a:p>
        </p:txBody>
      </p:sp>
      <p:sp>
        <p:nvSpPr>
          <p:cNvPr id="144386" name="Content Placeholder 2"/>
          <p:cNvSpPr>
            <a:spLocks noGrp="1"/>
          </p:cNvSpPr>
          <p:nvPr>
            <p:ph idx="1"/>
          </p:nvPr>
        </p:nvSpPr>
        <p:spPr/>
        <p:txBody>
          <a:bodyPr/>
          <a:lstStyle/>
          <a:p>
            <a:r>
              <a:rPr lang="en-US" altLang="en-US" smtClean="0"/>
              <a:t>List of items to be delivered</a:t>
            </a:r>
          </a:p>
          <a:p>
            <a:pPr lvl="1"/>
            <a:r>
              <a:rPr lang="en-US" altLang="en-US"/>
              <a:t>Must be tangible items</a:t>
            </a:r>
          </a:p>
          <a:p>
            <a:r>
              <a:rPr lang="en-US" altLang="en-US" smtClean="0"/>
              <a:t>Sample deliverables</a:t>
            </a:r>
          </a:p>
          <a:p>
            <a:pPr lvl="1"/>
            <a:r>
              <a:rPr lang="en-US" altLang="en-US"/>
              <a:t>The product – the actual software, in the installable format</a:t>
            </a:r>
          </a:p>
          <a:p>
            <a:pPr lvl="1"/>
            <a:r>
              <a:rPr lang="en-US" altLang="en-US"/>
              <a:t>Product documentation</a:t>
            </a:r>
          </a:p>
          <a:p>
            <a:pPr lvl="1"/>
            <a:r>
              <a:rPr lang="en-US" altLang="en-US"/>
              <a:t>Reports and planning documentation</a:t>
            </a:r>
          </a:p>
          <a:p>
            <a:r>
              <a:rPr lang="en-US" altLang="en-US" smtClean="0"/>
              <a:t>Most projects are driven by deliverables, so you need several </a:t>
            </a:r>
          </a:p>
          <a:p>
            <a:r>
              <a:rPr lang="en-US" altLang="en-US" b="1" smtClean="0"/>
              <a:t>Project</a:t>
            </a:r>
            <a:r>
              <a:rPr lang="en-US" altLang="en-US" smtClean="0"/>
              <a:t> deliverables (aka documents) are included</a:t>
            </a:r>
          </a:p>
        </p:txBody>
      </p:sp>
    </p:spTree>
    <p:extLst>
      <p:ext uri="{BB962C8B-B14F-4D97-AF65-F5344CB8AC3E}">
        <p14:creationId xmlns:p14="http://schemas.microsoft.com/office/powerpoint/2010/main" val="3685413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Initiating processes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52951667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Communications Management Plan</a:t>
            </a:r>
          </a:p>
        </p:txBody>
      </p:sp>
      <p:sp>
        <p:nvSpPr>
          <p:cNvPr id="146434" name="Rectangle 3"/>
          <p:cNvSpPr>
            <a:spLocks noGrp="1" noChangeArrowheads="1"/>
          </p:cNvSpPr>
          <p:nvPr>
            <p:ph type="body" idx="1"/>
          </p:nvPr>
        </p:nvSpPr>
        <p:spPr/>
        <p:txBody>
          <a:bodyPr/>
          <a:lstStyle/>
          <a:p>
            <a:r>
              <a:rPr lang="en-US" altLang="en-US" smtClean="0"/>
              <a:t>Often a section of Software Project Management Plan (SPMP) </a:t>
            </a:r>
          </a:p>
          <a:p>
            <a:r>
              <a:rPr lang="en-US" altLang="en-US" smtClean="0"/>
              <a:t>Describes information flow to all parties</a:t>
            </a:r>
          </a:p>
          <a:p>
            <a:pPr lvl="1"/>
            <a:r>
              <a:rPr lang="en-US" altLang="en-US"/>
              <a:t>Gathering and distributing information</a:t>
            </a:r>
          </a:p>
          <a:p>
            <a:r>
              <a:rPr lang="en-US" altLang="en-US" smtClean="0"/>
              <a:t>Status meetings</a:t>
            </a:r>
          </a:p>
          <a:p>
            <a:pPr lvl="1"/>
            <a:r>
              <a:rPr lang="en-US" altLang="en-US"/>
              <a:t>Monthly, Weekly, Daily?</a:t>
            </a:r>
          </a:p>
          <a:p>
            <a:pPr lvl="1"/>
            <a:r>
              <a:rPr lang="en-US" altLang="en-US"/>
              <a:t>Status reports are vital</a:t>
            </a:r>
          </a:p>
          <a:p>
            <a:r>
              <a:rPr lang="en-US" altLang="en-US" smtClean="0"/>
              <a:t>Stakeholder Management Plan</a:t>
            </a:r>
          </a:p>
        </p:txBody>
      </p:sp>
      <p:sp>
        <p:nvSpPr>
          <p:cNvPr id="146435"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146436"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14643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F2E11BA-0A1D-4AAE-994C-2ACA229EC808}" type="slidenum">
              <a:rPr lang="en-US" altLang="en-US" sz="1400"/>
              <a:pPr/>
              <a:t>140</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58358009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282" name="Rectangle 1026"/>
          <p:cNvSpPr>
            <a:spLocks noGrp="1" noChangeArrowheads="1"/>
          </p:cNvSpPr>
          <p:nvPr>
            <p:ph type="title"/>
          </p:nvPr>
        </p:nvSpPr>
        <p:spPr/>
        <p:txBody>
          <a:bodyPr/>
          <a:lstStyle/>
          <a:p>
            <a:r>
              <a:rPr lang="en-US" altLang="en-US" smtClean="0">
                <a:effectLst>
                  <a:outerShdw blurRad="38100" dist="38100" dir="2700000" algn="tl">
                    <a:srgbClr val="C0C0C0"/>
                  </a:outerShdw>
                </a:effectLst>
              </a:rPr>
              <a:t>Documents</a:t>
            </a:r>
          </a:p>
        </p:txBody>
      </p:sp>
      <p:sp>
        <p:nvSpPr>
          <p:cNvPr id="481283" name="Rectangle 1027"/>
          <p:cNvSpPr>
            <a:spLocks noGrp="1" noChangeArrowheads="1"/>
          </p:cNvSpPr>
          <p:nvPr>
            <p:ph type="body" idx="1"/>
          </p:nvPr>
        </p:nvSpPr>
        <p:spPr/>
        <p:txBody>
          <a:bodyPr/>
          <a:lstStyle/>
          <a:p>
            <a:pPr>
              <a:buFont typeface="Wingdings" panose="05000000000000000000" pitchFamily="2" charset="2"/>
              <a:buNone/>
            </a:pPr>
            <a:r>
              <a:rPr lang="en-US" altLang="en-US" smtClean="0"/>
              <a:t>Two kinds of documents</a:t>
            </a:r>
          </a:p>
          <a:p>
            <a:r>
              <a:rPr lang="en-US" altLang="en-US" smtClean="0"/>
              <a:t>Planning</a:t>
            </a:r>
          </a:p>
          <a:p>
            <a:r>
              <a:rPr lang="en-US" altLang="en-US" smtClean="0"/>
              <a:t>Product</a:t>
            </a:r>
          </a:p>
          <a:p>
            <a:pPr>
              <a:buFont typeface="Wingdings" panose="05000000000000000000" pitchFamily="2" charset="2"/>
              <a:buNone/>
            </a:pPr>
            <a:endParaRPr lang="en-US" altLang="en-US" smtClean="0"/>
          </a:p>
          <a:p>
            <a:pPr>
              <a:buFont typeface="Wingdings" panose="05000000000000000000" pitchFamily="2" charset="2"/>
              <a:buNone/>
            </a:pPr>
            <a:r>
              <a:rPr lang="en-US" altLang="en-US" smtClean="0"/>
              <a:t>Let us review each kind …</a:t>
            </a:r>
          </a:p>
        </p:txBody>
      </p:sp>
      <p:sp>
        <p:nvSpPr>
          <p:cNvPr id="148483"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148484"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14848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29285D2-7F83-40CE-B414-54B2F6F48ED3}" type="slidenum">
              <a:rPr lang="en-US" altLang="en-US" sz="1400"/>
              <a:pPr/>
              <a:t>141</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146420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2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2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12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2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3" grpId="0" build="p"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2306" name="Rectangle 1026"/>
          <p:cNvSpPr>
            <a:spLocks noGrp="1" noChangeArrowheads="1"/>
          </p:cNvSpPr>
          <p:nvPr>
            <p:ph type="title"/>
          </p:nvPr>
        </p:nvSpPr>
        <p:spPr/>
        <p:txBody>
          <a:bodyPr/>
          <a:lstStyle/>
          <a:p>
            <a:r>
              <a:rPr lang="en-US" altLang="en-US" smtClean="0">
                <a:effectLst>
                  <a:outerShdw blurRad="38100" dist="38100" dir="2700000" algn="tl">
                    <a:srgbClr val="C0C0C0"/>
                  </a:outerShdw>
                </a:effectLst>
              </a:rPr>
              <a:t>Planning Documents</a:t>
            </a:r>
          </a:p>
        </p:txBody>
      </p:sp>
      <p:sp>
        <p:nvSpPr>
          <p:cNvPr id="482307" name="Rectangle 1027"/>
          <p:cNvSpPr>
            <a:spLocks noGrp="1" noChangeArrowheads="1"/>
          </p:cNvSpPr>
          <p:nvPr>
            <p:ph type="body" idx="1"/>
          </p:nvPr>
        </p:nvSpPr>
        <p:spPr/>
        <p:txBody>
          <a:bodyPr>
            <a:normAutofit lnSpcReduction="10000"/>
          </a:bodyPr>
          <a:lstStyle/>
          <a:p>
            <a:r>
              <a:rPr lang="en-US" altLang="en-US" smtClean="0"/>
              <a:t>Project ROI Analysis </a:t>
            </a:r>
          </a:p>
          <a:p>
            <a:pPr lvl="1"/>
            <a:r>
              <a:rPr lang="en-US" altLang="en-US"/>
              <a:t>Business Case (include competitive analysis if appropriate)</a:t>
            </a:r>
          </a:p>
          <a:p>
            <a:r>
              <a:rPr lang="en-US" altLang="en-US" smtClean="0"/>
              <a:t>Project Charter</a:t>
            </a:r>
          </a:p>
          <a:p>
            <a:pPr lvl="1"/>
            <a:r>
              <a:rPr lang="en-US" altLang="en-US"/>
              <a:t>Statement of Work (SOW)</a:t>
            </a:r>
          </a:p>
          <a:p>
            <a:r>
              <a:rPr lang="en-US" altLang="en-US" smtClean="0"/>
              <a:t>Software Project Management Plan (SPMP)</a:t>
            </a:r>
          </a:p>
          <a:p>
            <a:pPr lvl="1"/>
            <a:r>
              <a:rPr lang="en-US" altLang="en-US"/>
              <a:t>Software Development Plan (SDP)</a:t>
            </a:r>
          </a:p>
          <a:p>
            <a:pPr lvl="2"/>
            <a:r>
              <a:rPr lang="en-US" altLang="en-US" sz="2400"/>
              <a:t>Schedule</a:t>
            </a:r>
          </a:p>
          <a:p>
            <a:pPr lvl="1"/>
            <a:r>
              <a:rPr lang="en-US" altLang="en-US"/>
              <a:t>Communications Management Plan</a:t>
            </a:r>
          </a:p>
          <a:p>
            <a:r>
              <a:rPr lang="en-US" altLang="en-US" smtClean="0"/>
              <a:t>Budget</a:t>
            </a:r>
          </a:p>
          <a:p>
            <a:r>
              <a:rPr lang="en-US" altLang="en-US" smtClean="0"/>
              <a:t>Responsibility Assignment Matrix (RAM)</a:t>
            </a:r>
          </a:p>
          <a:p>
            <a:r>
              <a:rPr lang="en-US" altLang="en-US" smtClean="0"/>
              <a:t>Risk Management Plan</a:t>
            </a:r>
          </a:p>
        </p:txBody>
      </p:sp>
      <p:sp>
        <p:nvSpPr>
          <p:cNvPr id="150531"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150532"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15053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6961603-0331-4ADC-A475-C32E1F8D2740}" type="slidenum">
              <a:rPr lang="en-US" altLang="en-US" sz="1400"/>
              <a:pPr/>
              <a:t>142</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1967739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23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823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823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823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23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823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8230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82307">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82307">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482307">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48230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7" grpId="0" build="p" autoUpdateAnimBg="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Planning Documents</a:t>
            </a:r>
          </a:p>
        </p:txBody>
      </p:sp>
      <p:sp>
        <p:nvSpPr>
          <p:cNvPr id="152578" name="Rectangle 3"/>
          <p:cNvSpPr>
            <a:spLocks noGrp="1" noChangeArrowheads="1"/>
          </p:cNvSpPr>
          <p:nvPr>
            <p:ph type="body" idx="1"/>
          </p:nvPr>
        </p:nvSpPr>
        <p:spPr/>
        <p:txBody>
          <a:bodyPr/>
          <a:lstStyle/>
          <a:p>
            <a:pPr>
              <a:buFont typeface="Wingdings" panose="05000000000000000000" pitchFamily="2" charset="2"/>
              <a:buNone/>
            </a:pPr>
            <a:r>
              <a:rPr lang="en-US" altLang="en-US" smtClean="0"/>
              <a:t>Other documents you may want/need</a:t>
            </a:r>
          </a:p>
          <a:p>
            <a:r>
              <a:rPr lang="en-US" altLang="en-US" smtClean="0"/>
              <a:t>Software Quality Assurance Plan (SQAP)</a:t>
            </a:r>
          </a:p>
          <a:p>
            <a:pPr lvl="1"/>
            <a:r>
              <a:rPr lang="en-US" altLang="en-US"/>
              <a:t>Software Process Improvement Plan</a:t>
            </a:r>
          </a:p>
          <a:p>
            <a:r>
              <a:rPr lang="en-US" altLang="en-US" smtClean="0"/>
              <a:t>Software Configuration Management Plan (SCMP)</a:t>
            </a:r>
          </a:p>
          <a:p>
            <a:r>
              <a:rPr lang="en-US" altLang="en-US" smtClean="0"/>
              <a:t>Migration Plan</a:t>
            </a:r>
          </a:p>
          <a:p>
            <a:r>
              <a:rPr lang="en-US" altLang="en-US" smtClean="0"/>
              <a:t>Operations Plan</a:t>
            </a:r>
          </a:p>
        </p:txBody>
      </p:sp>
      <p:sp>
        <p:nvSpPr>
          <p:cNvPr id="152579"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152580"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15258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9D521A6-06AD-4074-B49C-11E5B0775957}" type="slidenum">
              <a:rPr lang="en-US" altLang="en-US" sz="1400"/>
              <a:pPr/>
              <a:t>143</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256826601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Planning Documents</a:t>
            </a:r>
          </a:p>
        </p:txBody>
      </p:sp>
      <p:sp>
        <p:nvSpPr>
          <p:cNvPr id="154626" name="Rectangle 3"/>
          <p:cNvSpPr>
            <a:spLocks noGrp="1" noChangeArrowheads="1"/>
          </p:cNvSpPr>
          <p:nvPr>
            <p:ph type="body" idx="1"/>
          </p:nvPr>
        </p:nvSpPr>
        <p:spPr/>
        <p:txBody>
          <a:bodyPr/>
          <a:lstStyle/>
          <a:p>
            <a:r>
              <a:rPr lang="en-US" altLang="en-US" smtClean="0"/>
              <a:t>You (the PM) need to choose which documents are appropriate</a:t>
            </a:r>
          </a:p>
          <a:p>
            <a:r>
              <a:rPr lang="en-US" altLang="en-US" smtClean="0"/>
              <a:t>Docs do not have to be lengthy</a:t>
            </a:r>
          </a:p>
          <a:p>
            <a:r>
              <a:rPr lang="en-US" altLang="en-US" smtClean="0"/>
              <a:t>Small Set:</a:t>
            </a:r>
          </a:p>
          <a:p>
            <a:pPr lvl="1"/>
            <a:r>
              <a:rPr lang="en-US" altLang="en-US"/>
              <a:t>Software Development Plan</a:t>
            </a:r>
          </a:p>
          <a:p>
            <a:pPr lvl="1"/>
            <a:r>
              <a:rPr lang="en-US" altLang="en-US"/>
              <a:t>Risk Management Plan</a:t>
            </a:r>
          </a:p>
          <a:p>
            <a:pPr lvl="1"/>
            <a:r>
              <a:rPr lang="en-US" altLang="en-US"/>
              <a:t>Software Quality Assurance Plan </a:t>
            </a:r>
          </a:p>
          <a:p>
            <a:pPr lvl="1"/>
            <a:r>
              <a:rPr lang="en-US" altLang="en-US"/>
              <a:t>Software Configuration Management Plan</a:t>
            </a:r>
            <a:endParaRPr lang="en-US" altLang="en-US" smtClean="0"/>
          </a:p>
        </p:txBody>
      </p:sp>
      <p:sp>
        <p:nvSpPr>
          <p:cNvPr id="154627"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154628"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15462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67D47E5-27B9-4E2F-9A13-85EE77A2743D}" type="slidenum">
              <a:rPr lang="en-US" altLang="en-US" sz="1400"/>
              <a:pPr/>
              <a:t>144</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44299799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Product Documents</a:t>
            </a:r>
          </a:p>
        </p:txBody>
      </p:sp>
      <p:sp>
        <p:nvSpPr>
          <p:cNvPr id="483331" name="Rectangle 3"/>
          <p:cNvSpPr>
            <a:spLocks noGrp="1" noChangeArrowheads="1"/>
          </p:cNvSpPr>
          <p:nvPr>
            <p:ph idx="1"/>
          </p:nvPr>
        </p:nvSpPr>
        <p:spPr/>
        <p:txBody>
          <a:bodyPr/>
          <a:lstStyle/>
          <a:p>
            <a:r>
              <a:rPr lang="en-US" altLang="en-US" smtClean="0"/>
              <a:t>Statement of Need</a:t>
            </a:r>
          </a:p>
          <a:p>
            <a:r>
              <a:rPr lang="en-US" altLang="en-US" smtClean="0"/>
              <a:t>System Interface Specification</a:t>
            </a:r>
          </a:p>
          <a:p>
            <a:r>
              <a:rPr lang="en-US" altLang="en-US" smtClean="0"/>
              <a:t>Software Requirements Specification</a:t>
            </a:r>
          </a:p>
          <a:p>
            <a:r>
              <a:rPr lang="en-US" altLang="en-US" smtClean="0"/>
              <a:t>Software Design Specification</a:t>
            </a:r>
          </a:p>
          <a:p>
            <a:r>
              <a:rPr lang="en-US" altLang="en-US" smtClean="0"/>
              <a:t>Software Validation &amp; Verification Plan</a:t>
            </a:r>
          </a:p>
          <a:p>
            <a:r>
              <a:rPr lang="en-US" altLang="en-US" smtClean="0"/>
              <a:t>User Documentation</a:t>
            </a:r>
          </a:p>
          <a:p>
            <a:r>
              <a:rPr lang="en-US" altLang="en-US" smtClean="0"/>
              <a:t>Support Plan</a:t>
            </a:r>
          </a:p>
          <a:p>
            <a:r>
              <a:rPr lang="en-US" altLang="en-US" smtClean="0"/>
              <a:t>Maintenance Documentation</a:t>
            </a:r>
          </a:p>
          <a:p>
            <a:endParaRPr lang="en-US" altLang="en-US" smtClean="0"/>
          </a:p>
        </p:txBody>
      </p:sp>
      <p:sp>
        <p:nvSpPr>
          <p:cNvPr id="156675" name="AutoShape 5"/>
          <p:cNvSpPr>
            <a:spLocks noChangeArrowheads="1"/>
          </p:cNvSpPr>
          <p:nvPr/>
        </p:nvSpPr>
        <p:spPr bwMode="auto">
          <a:xfrm>
            <a:off x="5334000" y="3733800"/>
            <a:ext cx="1524000" cy="1905000"/>
          </a:xfrm>
          <a:prstGeom prst="cube">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56676" name="AutoShape 6"/>
          <p:cNvSpPr>
            <a:spLocks noChangeArrowheads="1"/>
          </p:cNvSpPr>
          <p:nvPr/>
        </p:nvSpPr>
        <p:spPr bwMode="auto">
          <a:xfrm>
            <a:off x="3505200" y="5638800"/>
            <a:ext cx="1143000" cy="990600"/>
          </a:xfrm>
          <a:prstGeom prst="cube">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56677" name="Date Placeholder 8"/>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156678" name="Footer Placeholder 10"/>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156679"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A62A700-BB4F-4CD7-92AC-A4EB41B437E1}" type="slidenum">
              <a:rPr lang="en-US" altLang="en-US" sz="1400"/>
              <a:pPr/>
              <a:t>145</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3413241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33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33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33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33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33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8333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8333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833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1" grpId="0" build="p" autoUpdateAnimBg="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Phases</a:t>
            </a:r>
          </a:p>
        </p:txBody>
      </p:sp>
      <p:graphicFrame>
        <p:nvGraphicFramePr>
          <p:cNvPr id="158722" name="Object 2"/>
          <p:cNvGraphicFramePr>
            <a:graphicFrameLocks noGrp="1" noChangeAspect="1"/>
          </p:cNvGraphicFramePr>
          <p:nvPr>
            <p:ph type="body" idx="1"/>
          </p:nvPr>
        </p:nvGraphicFramePr>
        <p:xfrm>
          <a:off x="1828801" y="1052514"/>
          <a:ext cx="8683625" cy="5348287"/>
        </p:xfrm>
        <a:graphic>
          <a:graphicData uri="http://schemas.openxmlformats.org/presentationml/2006/ole">
            <mc:AlternateContent xmlns:mc="http://schemas.openxmlformats.org/markup-compatibility/2006">
              <mc:Choice xmlns:v="urn:schemas-microsoft-com:vml" Requires="v">
                <p:oleObj spid="_x0000_s10264" name="Bitmap Image" r:id="rId4" imgW="7685714" imgH="4734586" progId="Paint.Picture">
                  <p:embed/>
                </p:oleObj>
              </mc:Choice>
              <mc:Fallback>
                <p:oleObj name="Bitmap Image" r:id="rId4" imgW="7685714" imgH="4734586" progId="Paint.Picture">
                  <p:embed/>
                  <p:pic>
                    <p:nvPicPr>
                      <p:cNvPr id="15872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1" y="1052514"/>
                        <a:ext cx="8683625" cy="534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58723"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158724"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15872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7233B78-D02F-4B2D-8EFA-65228EF58177}" type="slidenum">
              <a:rPr lang="en-US" altLang="en-US" sz="1400"/>
              <a:pPr/>
              <a:t>146</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223440283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Potential Deliverables by Phase</a:t>
            </a:r>
          </a:p>
        </p:txBody>
      </p:sp>
      <p:graphicFrame>
        <p:nvGraphicFramePr>
          <p:cNvPr id="160770" name="Object 2"/>
          <p:cNvGraphicFramePr>
            <a:graphicFrameLocks noChangeAspect="1"/>
          </p:cNvGraphicFramePr>
          <p:nvPr/>
        </p:nvGraphicFramePr>
        <p:xfrm>
          <a:off x="1828800" y="1066800"/>
          <a:ext cx="8407400" cy="5410200"/>
        </p:xfrm>
        <a:graphic>
          <a:graphicData uri="http://schemas.openxmlformats.org/presentationml/2006/ole">
            <mc:AlternateContent xmlns:mc="http://schemas.openxmlformats.org/markup-compatibility/2006">
              <mc:Choice xmlns:v="urn:schemas-microsoft-com:vml" Requires="v">
                <p:oleObj spid="_x0000_s11288" name="Bitmap Image" r:id="rId4" imgW="8171429" imgH="5257143" progId="Paint.Picture">
                  <p:embed/>
                </p:oleObj>
              </mc:Choice>
              <mc:Fallback>
                <p:oleObj name="Bitmap Image" r:id="rId4" imgW="8171429" imgH="5257143" progId="Paint.Picture">
                  <p:embed/>
                  <p:pic>
                    <p:nvPicPr>
                      <p:cNvPr id="16077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066800"/>
                        <a:ext cx="8407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60771"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160772"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16077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3263798-1AFD-47FE-A245-39F89E58B4B2}" type="slidenum">
              <a:rPr lang="en-US" altLang="en-US" sz="1400"/>
              <a:pPr/>
              <a:t>147</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269952250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Time Allocation by Phase</a:t>
            </a:r>
          </a:p>
        </p:txBody>
      </p:sp>
      <p:sp>
        <p:nvSpPr>
          <p:cNvPr id="162818" name="Rectangle 3"/>
          <p:cNvSpPr>
            <a:spLocks noGrp="1" noChangeArrowheads="1"/>
          </p:cNvSpPr>
          <p:nvPr>
            <p:ph type="body" idx="1"/>
          </p:nvPr>
        </p:nvSpPr>
        <p:spPr/>
        <p:txBody>
          <a:bodyPr/>
          <a:lstStyle/>
          <a:p>
            <a:r>
              <a:rPr lang="en-US" altLang="en-US" smtClean="0"/>
              <a:t>Remember the 40-20-40 Rule</a:t>
            </a:r>
          </a:p>
          <a:p>
            <a:pPr lvl="1"/>
            <a:r>
              <a:rPr lang="en-US" altLang="en-US"/>
              <a:t>Specification-Implementation-Test</a:t>
            </a:r>
          </a:p>
        </p:txBody>
      </p:sp>
      <p:graphicFrame>
        <p:nvGraphicFramePr>
          <p:cNvPr id="349189" name="Group 5"/>
          <p:cNvGraphicFramePr>
            <a:graphicFrameLocks noGrp="1"/>
          </p:cNvGraphicFramePr>
          <p:nvPr/>
        </p:nvGraphicFramePr>
        <p:xfrm>
          <a:off x="2743200" y="2133601"/>
          <a:ext cx="6553200" cy="3565810"/>
        </p:xfrm>
        <a:graphic>
          <a:graphicData uri="http://schemas.openxmlformats.org/drawingml/2006/table">
            <a:tbl>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tblGrid>
              <a:tr h="76186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endParaRP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3D1F0">
                        <a:alpha val="36862"/>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Planning</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3D1F0">
                        <a:alpha val="36862"/>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Code &amp;</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Unit Test</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3D1F0">
                        <a:alpha val="36862"/>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Integration &amp; Test</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3D1F0">
                        <a:alpha val="36862"/>
                      </a:srgbClr>
                    </a:solidFill>
                  </a:tcPr>
                </a:tc>
                <a:extLst>
                  <a:ext uri="{0D108BD9-81ED-4DB2-BD59-A6C34878D82A}">
                    <a16:rowId xmlns:a16="http://schemas.microsoft.com/office/drawing/2014/main" val="10000"/>
                  </a:ext>
                </a:extLst>
              </a:tr>
              <a:tr h="7009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Commercial DP</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25%</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40%</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35%</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09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Internet Systems</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55%</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15%</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30%</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09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Real-time Systems</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35%</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25%</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40%</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09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Defense Systems</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40%</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20%</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40%</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62851" name="Text Box 37"/>
          <p:cNvSpPr txBox="1">
            <a:spLocks noChangeArrowheads="1"/>
          </p:cNvSpPr>
          <p:nvPr/>
        </p:nvSpPr>
        <p:spPr bwMode="auto">
          <a:xfrm>
            <a:off x="7391400" y="5867401"/>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en-US" sz="1000"/>
              <a:t>Bennatan, E.M, </a:t>
            </a:r>
            <a:r>
              <a:rPr lang="ja-JP" altLang="en-US" sz="1000"/>
              <a:t>“</a:t>
            </a:r>
            <a:r>
              <a:rPr lang="en-US" altLang="ja-JP" sz="1000"/>
              <a:t>On Time Within Budget</a:t>
            </a:r>
            <a:r>
              <a:rPr lang="ja-JP" altLang="en-US" sz="1000"/>
              <a:t>”</a:t>
            </a:r>
            <a:endParaRPr lang="en-US" altLang="en-US" sz="1000"/>
          </a:p>
        </p:txBody>
      </p:sp>
      <p:sp>
        <p:nvSpPr>
          <p:cNvPr id="162852" name="Date Placeholder 8"/>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162853" name="Footer Placeholder 10"/>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162854"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5AE193B-3A42-4E25-ABFA-E0F62173E8E2}" type="slidenum">
              <a:rPr lang="en-US" altLang="en-US" sz="1400"/>
              <a:pPr/>
              <a:t>148</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401754261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Time Allocation by Phase</a:t>
            </a:r>
          </a:p>
        </p:txBody>
      </p:sp>
      <p:graphicFrame>
        <p:nvGraphicFramePr>
          <p:cNvPr id="408619" name="Group 43"/>
          <p:cNvGraphicFramePr>
            <a:graphicFrameLocks noGrp="1"/>
          </p:cNvGraphicFramePr>
          <p:nvPr/>
        </p:nvGraphicFramePr>
        <p:xfrm>
          <a:off x="3048000" y="1447800"/>
          <a:ext cx="6096000" cy="418465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701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charset="0"/>
                          <a:ea typeface="ＭＳ Ｐゴシック" charset="0"/>
                          <a:cs typeface="ＭＳ Ｐゴシック" charset="0"/>
                        </a:rPr>
                        <a:t>Activity</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3D1F0">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charset="0"/>
                          <a:ea typeface="ＭＳ Ｐゴシック" charset="0"/>
                          <a:cs typeface="ＭＳ Ｐゴシック" charset="0"/>
                        </a:rPr>
                        <a:t>Small Project (2.5K LOC)</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3D1F0">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charset="0"/>
                          <a:ea typeface="ＭＳ Ｐゴシック" charset="0"/>
                          <a:cs typeface="ＭＳ Ｐゴシック" charset="0"/>
                        </a:rPr>
                        <a:t>Large Project (500K LOC)</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3D1F0">
                        <a:alpha val="50195"/>
                      </a:srgbClr>
                    </a:solidFill>
                  </a:tcPr>
                </a:tc>
                <a:extLst>
                  <a:ext uri="{0D108BD9-81ED-4DB2-BD59-A6C34878D82A}">
                    <a16:rowId xmlns:a16="http://schemas.microsoft.com/office/drawing/2014/main" val="10000"/>
                  </a:ext>
                </a:extLst>
              </a:tr>
              <a:tr h="5795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Analysis</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30%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Design</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20%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20%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1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Code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25%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10%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1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Unit Test</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20%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5%</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5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Integration</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15%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20%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1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System test</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ea typeface="ＭＳ Ｐゴシック" charset="0"/>
                          <a:cs typeface="ＭＳ Ｐゴシック" charset="0"/>
                        </a:rPr>
                        <a:t>15%</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64900" name="Text Box 42"/>
          <p:cNvSpPr txBox="1">
            <a:spLocks noChangeArrowheads="1"/>
          </p:cNvSpPr>
          <p:nvPr/>
        </p:nvSpPr>
        <p:spPr bwMode="auto">
          <a:xfrm>
            <a:off x="7543800" y="5791201"/>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en-US" sz="1000"/>
              <a:t>McConnell, Steve, </a:t>
            </a:r>
            <a:r>
              <a:rPr lang="ja-JP" altLang="en-US" sz="1000"/>
              <a:t>“</a:t>
            </a:r>
            <a:r>
              <a:rPr lang="en-US" altLang="ja-JP" sz="1000"/>
              <a:t>Rapid Development</a:t>
            </a:r>
            <a:r>
              <a:rPr lang="ja-JP" altLang="en-US" sz="1000"/>
              <a:t>”</a:t>
            </a:r>
            <a:endParaRPr lang="en-US" altLang="en-US" sz="1000"/>
          </a:p>
        </p:txBody>
      </p:sp>
      <p:sp>
        <p:nvSpPr>
          <p:cNvPr id="164901"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164902"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164903"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74B3254-B5E2-4E8E-962C-D6F84F058D4C}" type="slidenum">
              <a:rPr lang="en-US" altLang="en-US" sz="1400"/>
              <a:pPr/>
              <a:t>149</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78859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Pre-Initiation and Initiation </a:t>
            </a:r>
            <a:endParaRPr lang="en-US" dirty="0"/>
          </a:p>
        </p:txBody>
      </p:sp>
      <p:sp>
        <p:nvSpPr>
          <p:cNvPr id="3" name="Content Placeholder 2"/>
          <p:cNvSpPr>
            <a:spLocks noGrp="1"/>
          </p:cNvSpPr>
          <p:nvPr>
            <p:ph idx="1"/>
          </p:nvPr>
        </p:nvSpPr>
        <p:spPr/>
        <p:txBody>
          <a:bodyPr/>
          <a:lstStyle/>
          <a:p>
            <a:r>
              <a:rPr lang="en-US" dirty="0" smtClean="0"/>
              <a:t>Initiating </a:t>
            </a:r>
            <a:r>
              <a:rPr lang="en-US" dirty="0"/>
              <a:t>includes recognizing and starting a new </a:t>
            </a:r>
            <a:r>
              <a:rPr lang="en-US" dirty="0" smtClean="0"/>
              <a:t>project</a:t>
            </a:r>
          </a:p>
          <a:p>
            <a:pPr lvl="1"/>
            <a:r>
              <a:rPr lang="en-US" dirty="0"/>
              <a:t>R</a:t>
            </a:r>
            <a:r>
              <a:rPr lang="en-US" dirty="0" smtClean="0"/>
              <a:t>ight </a:t>
            </a:r>
            <a:r>
              <a:rPr lang="en-US" dirty="0"/>
              <a:t>kinds of projects for the right </a:t>
            </a:r>
            <a:r>
              <a:rPr lang="en-US" dirty="0" smtClean="0"/>
              <a:t>reasons</a:t>
            </a:r>
          </a:p>
          <a:p>
            <a:r>
              <a:rPr lang="en-US" dirty="0" smtClean="0"/>
              <a:t>Strategic </a:t>
            </a:r>
            <a:r>
              <a:rPr lang="en-US" dirty="0"/>
              <a:t>planning should serve as the foundation </a:t>
            </a:r>
            <a:r>
              <a:rPr lang="en-US" dirty="0" smtClean="0"/>
              <a:t>for deciding which </a:t>
            </a:r>
            <a:r>
              <a:rPr lang="en-US" dirty="0"/>
              <a:t>projects to </a:t>
            </a:r>
            <a:r>
              <a:rPr lang="en-US" dirty="0" smtClean="0"/>
              <a:t>pursue</a:t>
            </a:r>
          </a:p>
          <a:p>
            <a:pPr lvl="1"/>
            <a:r>
              <a:rPr lang="en-US" dirty="0"/>
              <a:t>E</a:t>
            </a:r>
            <a:r>
              <a:rPr lang="en-US" dirty="0" smtClean="0"/>
              <a:t>xpresses </a:t>
            </a:r>
            <a:r>
              <a:rPr lang="en-US" dirty="0"/>
              <a:t>the </a:t>
            </a:r>
            <a:r>
              <a:rPr lang="en-US" dirty="0" smtClean="0"/>
              <a:t>vision, mission</a:t>
            </a:r>
            <a:r>
              <a:rPr lang="en-US" dirty="0"/>
              <a:t>, goals, objectives, and strategies of the </a:t>
            </a:r>
            <a:r>
              <a:rPr lang="en-US" dirty="0" smtClean="0"/>
              <a:t>organization</a:t>
            </a:r>
          </a:p>
          <a:p>
            <a:pPr lvl="1"/>
            <a:r>
              <a:rPr lang="en-US" dirty="0"/>
              <a:t>P</a:t>
            </a:r>
            <a:r>
              <a:rPr lang="en-US" dirty="0" smtClean="0"/>
              <a:t>rovides </a:t>
            </a:r>
            <a:r>
              <a:rPr lang="en-US" dirty="0"/>
              <a:t>the basis </a:t>
            </a:r>
            <a:r>
              <a:rPr lang="en-US" dirty="0" smtClean="0"/>
              <a:t>for IT </a:t>
            </a:r>
            <a:r>
              <a:rPr lang="en-US" dirty="0"/>
              <a:t>project </a:t>
            </a:r>
            <a:r>
              <a:rPr lang="en-US" dirty="0" smtClean="0"/>
              <a:t>planning</a:t>
            </a:r>
            <a:endParaRPr lang="en-US" dirty="0"/>
          </a:p>
        </p:txBody>
      </p:sp>
    </p:spTree>
    <p:extLst>
      <p:ext uri="{BB962C8B-B14F-4D97-AF65-F5344CB8AC3E}">
        <p14:creationId xmlns:p14="http://schemas.microsoft.com/office/powerpoint/2010/main" val="234589636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Activities by % of Total Effort</a:t>
            </a:r>
          </a:p>
        </p:txBody>
      </p:sp>
      <p:graphicFrame>
        <p:nvGraphicFramePr>
          <p:cNvPr id="166914" name="Object 2"/>
          <p:cNvGraphicFramePr>
            <a:graphicFrameLocks noGrp="1" noChangeAspect="1"/>
          </p:cNvGraphicFramePr>
          <p:nvPr>
            <p:ph type="body" idx="1"/>
            <p:extLst>
              <p:ext uri="{D42A27DB-BD31-4B8C-83A1-F6EECF244321}">
                <p14:modId xmlns:p14="http://schemas.microsoft.com/office/powerpoint/2010/main" val="3703547611"/>
              </p:ext>
            </p:extLst>
          </p:nvPr>
        </p:nvGraphicFramePr>
        <p:xfrm>
          <a:off x="2529690" y="1302544"/>
          <a:ext cx="6816725" cy="4953000"/>
        </p:xfrm>
        <a:graphic>
          <a:graphicData uri="http://schemas.openxmlformats.org/presentationml/2006/ole">
            <mc:AlternateContent xmlns:mc="http://schemas.openxmlformats.org/markup-compatibility/2006">
              <mc:Choice xmlns:v="urn:schemas-microsoft-com:vml" Requires="v">
                <p:oleObj spid="_x0000_s12312" name="Bitmap Image" r:id="rId4" imgW="6409524" imgH="4657143" progId="Paint.Picture">
                  <p:embed/>
                </p:oleObj>
              </mc:Choice>
              <mc:Fallback>
                <p:oleObj name="Bitmap Image" r:id="rId4" imgW="6409524" imgH="4657143" progId="Paint.Picture">
                  <p:embed/>
                  <p:pic>
                    <p:nvPicPr>
                      <p:cNvPr id="16691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9690" y="1302544"/>
                        <a:ext cx="681672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6915" name="Text Box 5"/>
          <p:cNvSpPr txBox="1">
            <a:spLocks noChangeArrowheads="1"/>
          </p:cNvSpPr>
          <p:nvPr/>
        </p:nvSpPr>
        <p:spPr bwMode="auto">
          <a:xfrm>
            <a:off x="6553200" y="6040438"/>
            <a:ext cx="38100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en-US" sz="1100"/>
              <a:t>NASA</a:t>
            </a:r>
            <a:r>
              <a:rPr lang="en-US" altLang="ja-JP" sz="1100"/>
              <a:t>'s </a:t>
            </a:r>
            <a:r>
              <a:rPr lang="ja-JP" altLang="en-US" sz="1100"/>
              <a:t>“</a:t>
            </a:r>
            <a:r>
              <a:rPr lang="en-US" altLang="ja-JP" sz="1100"/>
              <a:t>Manager's Handbook for Software Development</a:t>
            </a:r>
            <a:r>
              <a:rPr lang="ja-JP" altLang="en-US" sz="1100"/>
              <a:t>”</a:t>
            </a:r>
            <a:endParaRPr lang="en-US" altLang="en-US" sz="1100"/>
          </a:p>
        </p:txBody>
      </p:sp>
    </p:spTree>
    <p:extLst>
      <p:ext uri="{BB962C8B-B14F-4D97-AF65-F5344CB8AC3E}">
        <p14:creationId xmlns:p14="http://schemas.microsoft.com/office/powerpoint/2010/main" val="333880114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Conventional planning approach </a:t>
            </a:r>
          </a:p>
        </p:txBody>
      </p:sp>
      <p:sp>
        <p:nvSpPr>
          <p:cNvPr id="168962" name="Content Placeholder 2"/>
          <p:cNvSpPr>
            <a:spLocks noGrp="1"/>
          </p:cNvSpPr>
          <p:nvPr>
            <p:ph idx="1"/>
          </p:nvPr>
        </p:nvSpPr>
        <p:spPr/>
        <p:txBody>
          <a:bodyPr/>
          <a:lstStyle/>
          <a:p>
            <a:r>
              <a:rPr lang="en-US" altLang="en-US" smtClean="0"/>
              <a:t>Planning seems to be a straightforward process: </a:t>
            </a:r>
          </a:p>
          <a:p>
            <a:pPr lvl="1"/>
            <a:r>
              <a:rPr lang="en-US" altLang="en-US" smtClean="0"/>
              <a:t>Determine the tasks to be done </a:t>
            </a:r>
          </a:p>
          <a:p>
            <a:pPr lvl="1"/>
            <a:r>
              <a:rPr lang="en-US" altLang="en-US" smtClean="0"/>
              <a:t>Determine the order of the tasks </a:t>
            </a:r>
          </a:p>
          <a:p>
            <a:pPr lvl="1"/>
            <a:r>
              <a:rPr lang="en-US" altLang="en-US" smtClean="0"/>
              <a:t>Execute the tasks in the proper order </a:t>
            </a:r>
          </a:p>
          <a:p>
            <a:r>
              <a:rPr lang="en-US" altLang="en-US" smtClean="0"/>
              <a:t>Uncertainty can, and usually does, disrupt this ﬂow </a:t>
            </a:r>
          </a:p>
          <a:p>
            <a:pPr lvl="1"/>
            <a:r>
              <a:rPr lang="en-US" altLang="en-US" smtClean="0"/>
              <a:t>Not every task can be identiﬁed before the project starts </a:t>
            </a:r>
          </a:p>
          <a:p>
            <a:pPr lvl="1"/>
            <a:r>
              <a:rPr lang="en-US" altLang="en-US" smtClean="0"/>
              <a:t>Contingent factors—internal or external—add, delete, or modify tasks </a:t>
            </a:r>
          </a:p>
          <a:p>
            <a:pPr lvl="1"/>
            <a:r>
              <a:rPr lang="en-US" altLang="en-US" smtClean="0"/>
              <a:t>Task ordering is changed due to new or unforeseen dependencies </a:t>
            </a:r>
          </a:p>
          <a:p>
            <a:r>
              <a:rPr lang="en-US" altLang="en-US" smtClean="0"/>
              <a:t>At their very foundations, conventional planning approaches implicitly assume an unrealistic model of human cognition and behavior, while ignoring or underestimating real-world risk </a:t>
            </a:r>
          </a:p>
        </p:txBody>
      </p:sp>
    </p:spTree>
    <p:extLst>
      <p:ext uri="{BB962C8B-B14F-4D97-AF65-F5344CB8AC3E}">
        <p14:creationId xmlns:p14="http://schemas.microsoft.com/office/powerpoint/2010/main" val="241221653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Planning in an IID methodology </a:t>
            </a:r>
          </a:p>
        </p:txBody>
      </p:sp>
      <p:sp>
        <p:nvSpPr>
          <p:cNvPr id="169986" name="Content Placeholder 2"/>
          <p:cNvSpPr>
            <a:spLocks noGrp="1"/>
          </p:cNvSpPr>
          <p:nvPr>
            <p:ph idx="1"/>
          </p:nvPr>
        </p:nvSpPr>
        <p:spPr/>
        <p:txBody>
          <a:bodyPr/>
          <a:lstStyle/>
          <a:p>
            <a:r>
              <a:rPr lang="en-US" altLang="en-US" smtClean="0"/>
              <a:t>In contrast to big, up-front planning or even planning in conventional iterative and incremental methodologies, an IID methodology spreads planning out over the entire project lifecycle </a:t>
            </a:r>
          </a:p>
          <a:p>
            <a:r>
              <a:rPr lang="en-US" altLang="en-US" smtClean="0"/>
              <a:t>Planning in an IID methodology: </a:t>
            </a:r>
          </a:p>
          <a:p>
            <a:pPr lvl="1"/>
            <a:r>
              <a:rPr lang="en-US" altLang="en-US" smtClean="0"/>
              <a:t>Distributes planning from the top-level stakeholders to the individual developers—each plans at the appropriate scale </a:t>
            </a:r>
          </a:p>
          <a:p>
            <a:pPr lvl="1"/>
            <a:r>
              <a:rPr lang="en-US" altLang="en-US" smtClean="0"/>
              <a:t>Delays ﬁne-grained planning to </a:t>
            </a:r>
            <a:r>
              <a:rPr lang="ja-JP" altLang="en-US" smtClean="0"/>
              <a:t>‘</a:t>
            </a:r>
            <a:r>
              <a:rPr lang="en-US" altLang="ja-JP" smtClean="0"/>
              <a:t>just-in-time</a:t>
            </a:r>
            <a:r>
              <a:rPr lang="ja-JP" altLang="en-US" smtClean="0"/>
              <a:t>’</a:t>
            </a:r>
            <a:r>
              <a:rPr lang="en-US" altLang="ja-JP" smtClean="0"/>
              <a:t> before corresponding task or activity </a:t>
            </a:r>
          </a:p>
          <a:p>
            <a:pPr lvl="1"/>
            <a:r>
              <a:rPr lang="en-US" altLang="en-US" smtClean="0"/>
              <a:t>Is low-overhead—</a:t>
            </a:r>
            <a:r>
              <a:rPr lang="ja-JP" altLang="en-US" smtClean="0"/>
              <a:t>‘</a:t>
            </a:r>
            <a:r>
              <a:rPr lang="en-US" altLang="ja-JP" smtClean="0"/>
              <a:t>barely sufﬁcient</a:t>
            </a:r>
            <a:r>
              <a:rPr lang="ja-JP" altLang="en-US" smtClean="0"/>
              <a:t>’</a:t>
            </a:r>
            <a:r>
              <a:rPr lang="en-US" altLang="ja-JP" smtClean="0"/>
              <a:t> planning documents are lightweight and the majority are produced </a:t>
            </a:r>
            <a:r>
              <a:rPr lang="ja-JP" altLang="en-US" smtClean="0"/>
              <a:t>‘</a:t>
            </a:r>
            <a:r>
              <a:rPr lang="en-US" altLang="ja-JP" smtClean="0"/>
              <a:t>as-needed</a:t>
            </a:r>
            <a:r>
              <a:rPr lang="ja-JP" altLang="en-US" smtClean="0"/>
              <a:t>’</a:t>
            </a:r>
            <a:r>
              <a:rPr lang="en-US" altLang="ja-JP" smtClean="0"/>
              <a:t> rather than as a matter of protocol </a:t>
            </a:r>
          </a:p>
          <a:p>
            <a:pPr lvl="1"/>
            <a:r>
              <a:rPr lang="en-US" altLang="en-US" smtClean="0"/>
              <a:t>Is resilient to requirements changes—it embraces change rather than attempts to prevent or avoid it </a:t>
            </a:r>
          </a:p>
        </p:txBody>
      </p:sp>
    </p:spTree>
    <p:extLst>
      <p:ext uri="{BB962C8B-B14F-4D97-AF65-F5344CB8AC3E}">
        <p14:creationId xmlns:p14="http://schemas.microsoft.com/office/powerpoint/2010/main" val="45187219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a:effectLst>
                  <a:outerShdw blurRad="38100" dist="38100" dir="2700000" algn="tl">
                    <a:srgbClr val="C0C0C0"/>
                  </a:outerShdw>
                </a:effectLst>
              </a:rPr>
              <a:t>Planning</a:t>
            </a:r>
            <a:r>
              <a:rPr lang="en-US" altLang="en-US" sz="3600">
                <a:effectLst>
                  <a:outerShdw blurRad="38100" dist="38100" dir="2700000" algn="tl">
                    <a:srgbClr val="C0C0C0"/>
                  </a:outerShdw>
                </a:effectLst>
              </a:rPr>
              <a:t> In The Iterative Development Model</a:t>
            </a:r>
          </a:p>
        </p:txBody>
      </p:sp>
      <p:sp>
        <p:nvSpPr>
          <p:cNvPr id="171010" name="Content Placeholder 2"/>
          <p:cNvSpPr>
            <a:spLocks noGrp="1"/>
          </p:cNvSpPr>
          <p:nvPr>
            <p:ph type="body" idx="1"/>
          </p:nvPr>
        </p:nvSpPr>
        <p:spPr/>
        <p:txBody>
          <a:bodyPr/>
          <a:lstStyle/>
          <a:p>
            <a:r>
              <a:rPr lang="en-US" altLang="en-US" smtClean="0"/>
              <a:t>Needs to take into consideration the iterations</a:t>
            </a:r>
          </a:p>
          <a:p>
            <a:r>
              <a:rPr lang="en-US" altLang="en-US" smtClean="0"/>
              <a:t>See slides 45-51, 92-96 of lecture 2</a:t>
            </a:r>
          </a:p>
          <a:p>
            <a:r>
              <a:rPr lang="en-US" altLang="en-US" smtClean="0"/>
              <a:t>See PMBOK-SWE Ch. 2.4.2.3</a:t>
            </a:r>
          </a:p>
          <a:p>
            <a:r>
              <a:rPr lang="en-US" altLang="en-US" smtClean="0"/>
              <a:t>See also: Kruchten, P (2002, Oct 15) </a:t>
            </a:r>
            <a:r>
              <a:rPr lang="en-US" altLang="en-US" u="sng" smtClean="0">
                <a:hlinkClick r:id="rId3"/>
              </a:rPr>
              <a:t>Planning an Iterative Project</a:t>
            </a:r>
            <a:r>
              <a:rPr lang="en-US" altLang="en-US" smtClean="0"/>
              <a:t>:  </a:t>
            </a:r>
            <a:r>
              <a:rPr lang="en-US" altLang="en-US" smtClean="0">
                <a:hlinkClick r:id="rId3"/>
              </a:rPr>
              <a:t>http://www.ibm.com/developerworks/rational/library/2831.html</a:t>
            </a:r>
            <a:endParaRPr lang="en-US" altLang="en-US" smtClean="0"/>
          </a:p>
        </p:txBody>
      </p:sp>
    </p:spTree>
    <p:extLst>
      <p:ext uri="{BB962C8B-B14F-4D97-AF65-F5344CB8AC3E}">
        <p14:creationId xmlns:p14="http://schemas.microsoft.com/office/powerpoint/2010/main" val="31932321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Pre-initiation Tasks </a:t>
            </a:r>
            <a:endParaRPr lang="en-US" dirty="0"/>
          </a:p>
        </p:txBody>
      </p:sp>
      <p:sp>
        <p:nvSpPr>
          <p:cNvPr id="2" name="Content Placeholder 1"/>
          <p:cNvSpPr>
            <a:spLocks noGrp="1"/>
          </p:cNvSpPr>
          <p:nvPr>
            <p:ph idx="1"/>
          </p:nvPr>
        </p:nvSpPr>
        <p:spPr/>
        <p:txBody>
          <a:bodyPr/>
          <a:lstStyle/>
          <a:p>
            <a:r>
              <a:rPr lang="en-US" dirty="0" smtClean="0"/>
              <a:t>It is good practice to lay the groundwork for a project before it officially starts</a:t>
            </a:r>
          </a:p>
          <a:p>
            <a:r>
              <a:rPr lang="en-US" dirty="0" smtClean="0"/>
              <a:t>Senior managers often perform several pre-initiation tasks</a:t>
            </a:r>
          </a:p>
          <a:p>
            <a:pPr lvl="1"/>
            <a:r>
              <a:rPr lang="en-US" dirty="0" smtClean="0"/>
              <a:t>Determine the scope, time, and cost constraints for the project</a:t>
            </a:r>
          </a:p>
          <a:p>
            <a:pPr lvl="1"/>
            <a:r>
              <a:rPr lang="en-US" dirty="0" smtClean="0"/>
              <a:t>Identify the project sponsor</a:t>
            </a:r>
          </a:p>
          <a:p>
            <a:pPr lvl="1"/>
            <a:r>
              <a:rPr lang="en-US" dirty="0" smtClean="0"/>
              <a:t>Select the project manager</a:t>
            </a:r>
          </a:p>
          <a:p>
            <a:pPr lvl="1"/>
            <a:r>
              <a:rPr lang="en-US" dirty="0" smtClean="0"/>
              <a:t>Develop a business case for a project </a:t>
            </a:r>
          </a:p>
          <a:p>
            <a:pPr lvl="1"/>
            <a:r>
              <a:rPr lang="en-US" dirty="0" smtClean="0"/>
              <a:t>Meet with the project manager to review the process and expectations for managing the project</a:t>
            </a:r>
          </a:p>
          <a:p>
            <a:pPr lvl="1"/>
            <a:r>
              <a:rPr lang="en-US" dirty="0" smtClean="0"/>
              <a:t>Determine if the project should be divided into two or more smaller projects</a:t>
            </a:r>
          </a:p>
          <a:p>
            <a:pPr lvl="1"/>
            <a:endParaRPr lang="en-US" dirty="0" smtClean="0"/>
          </a:p>
          <a:p>
            <a:endParaRPr lang="en-US" dirty="0"/>
          </a:p>
        </p:txBody>
      </p:sp>
    </p:spTree>
    <p:extLst>
      <p:ext uri="{BB962C8B-B14F-4D97-AF65-F5344CB8AC3E}">
        <p14:creationId xmlns:p14="http://schemas.microsoft.com/office/powerpoint/2010/main" val="22926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dirty="0" smtClean="0"/>
              <a:t>Initiating (1 of 5)</a:t>
            </a:r>
          </a:p>
        </p:txBody>
      </p:sp>
      <p:graphicFrame>
        <p:nvGraphicFramePr>
          <p:cNvPr id="16" name="Content Placeholder 15"/>
          <p:cNvGraphicFramePr>
            <a:graphicFrameLocks noGrp="1"/>
          </p:cNvGraphicFramePr>
          <p:nvPr>
            <p:ph idx="1"/>
            <p:extLst>
              <p:ext uri="{D42A27DB-BD31-4B8C-83A1-F6EECF244321}">
                <p14:modId xmlns:p14="http://schemas.microsoft.com/office/powerpoint/2010/main" val="4160553042"/>
              </p:ext>
            </p:extLst>
          </p:nvPr>
        </p:nvGraphicFramePr>
        <p:xfrm>
          <a:off x="2000816" y="2105396"/>
          <a:ext cx="8688309" cy="3308576"/>
        </p:xfrm>
        <a:graphic>
          <a:graphicData uri="http://schemas.openxmlformats.org/drawingml/2006/table">
            <a:tbl>
              <a:tblPr firstRow="1" bandRow="1">
                <a:tableStyleId>{5C22544A-7EE6-4342-B048-85BDC9FD1C3A}</a:tableStyleId>
              </a:tblPr>
              <a:tblGrid>
                <a:gridCol w="2444435">
                  <a:extLst>
                    <a:ext uri="{9D8B030D-6E8A-4147-A177-3AD203B41FA5}">
                      <a16:colId xmlns:a16="http://schemas.microsoft.com/office/drawing/2014/main" val="3040491151"/>
                    </a:ext>
                  </a:extLst>
                </a:gridCol>
                <a:gridCol w="2643612">
                  <a:extLst>
                    <a:ext uri="{9D8B030D-6E8A-4147-A177-3AD203B41FA5}">
                      <a16:colId xmlns:a16="http://schemas.microsoft.com/office/drawing/2014/main" val="1532238482"/>
                    </a:ext>
                  </a:extLst>
                </a:gridCol>
                <a:gridCol w="3600262">
                  <a:extLst>
                    <a:ext uri="{9D8B030D-6E8A-4147-A177-3AD203B41FA5}">
                      <a16:colId xmlns:a16="http://schemas.microsoft.com/office/drawing/2014/main" val="2693849670"/>
                    </a:ext>
                  </a:extLst>
                </a:gridCol>
              </a:tblGrid>
              <a:tr h="446444">
                <a:tc>
                  <a:txBody>
                    <a:bodyPr/>
                    <a:lstStyle/>
                    <a:p>
                      <a:r>
                        <a:rPr lang="en-US" dirty="0" smtClean="0">
                          <a:latin typeface="Candara" panose="020E0502030303020204" pitchFamily="34" charset="0"/>
                        </a:rPr>
                        <a:t>Knowledge Area</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Initiating Process</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Initiating Process</a:t>
                      </a:r>
                      <a:endParaRPr lang="en-US" dirty="0">
                        <a:latin typeface="Candara" panose="020E0502030303020204" pitchFamily="34" charset="0"/>
                      </a:endParaRPr>
                    </a:p>
                  </a:txBody>
                  <a:tcPr/>
                </a:tc>
                <a:extLst>
                  <a:ext uri="{0D108BD9-81ED-4DB2-BD59-A6C34878D82A}">
                    <a16:rowId xmlns:a16="http://schemas.microsoft.com/office/drawing/2014/main" val="9745696"/>
                  </a:ext>
                </a:extLst>
              </a:tr>
              <a:tr h="770574">
                <a:tc>
                  <a:txBody>
                    <a:bodyPr/>
                    <a:lstStyle/>
                    <a:p>
                      <a:r>
                        <a:rPr lang="en-US" dirty="0" smtClean="0">
                          <a:latin typeface="Candara" panose="020E0502030303020204" pitchFamily="34" charset="0"/>
                        </a:rPr>
                        <a:t>Project Integration</a:t>
                      </a:r>
                    </a:p>
                    <a:p>
                      <a:r>
                        <a:rPr lang="en-US" dirty="0" smtClean="0">
                          <a:latin typeface="Candara" panose="020E0502030303020204" pitchFamily="34" charset="0"/>
                        </a:rPr>
                        <a:t>Management</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Develop project charter</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Project charter</a:t>
                      </a:r>
                    </a:p>
                    <a:p>
                      <a:r>
                        <a:rPr lang="en-US" dirty="0" smtClean="0">
                          <a:latin typeface="Candara" panose="020E0502030303020204" pitchFamily="34" charset="0"/>
                        </a:rPr>
                        <a:t>Assumption log</a:t>
                      </a:r>
                      <a:endParaRPr lang="en-US" dirty="0">
                        <a:latin typeface="Candara" panose="020E0502030303020204" pitchFamily="34" charset="0"/>
                      </a:endParaRPr>
                    </a:p>
                  </a:txBody>
                  <a:tcPr/>
                </a:tc>
                <a:extLst>
                  <a:ext uri="{0D108BD9-81ED-4DB2-BD59-A6C34878D82A}">
                    <a16:rowId xmlns:a16="http://schemas.microsoft.com/office/drawing/2014/main" val="1384009884"/>
                  </a:ext>
                </a:extLst>
              </a:tr>
              <a:tr h="2091558">
                <a:tc>
                  <a:txBody>
                    <a:bodyPr/>
                    <a:lstStyle/>
                    <a:p>
                      <a:r>
                        <a:rPr lang="en-US" dirty="0" smtClean="0">
                          <a:latin typeface="Candara" panose="020E0502030303020204" pitchFamily="34" charset="0"/>
                        </a:rPr>
                        <a:t>Project Stakeholder</a:t>
                      </a:r>
                    </a:p>
                    <a:p>
                      <a:r>
                        <a:rPr lang="en-US" dirty="0" smtClean="0">
                          <a:latin typeface="Candara" panose="020E0502030303020204" pitchFamily="34" charset="0"/>
                        </a:rPr>
                        <a:t>Management</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Identify stakeholders</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Stakeholder register</a:t>
                      </a:r>
                    </a:p>
                    <a:p>
                      <a:r>
                        <a:rPr lang="en-US" dirty="0" smtClean="0">
                          <a:latin typeface="Candara" panose="020E0502030303020204" pitchFamily="34" charset="0"/>
                        </a:rPr>
                        <a:t>Change requests</a:t>
                      </a:r>
                    </a:p>
                    <a:p>
                      <a:r>
                        <a:rPr lang="en-US" dirty="0" smtClean="0">
                          <a:latin typeface="Candara" panose="020E0502030303020204" pitchFamily="34" charset="0"/>
                        </a:rPr>
                        <a:t>Project management plan updates</a:t>
                      </a:r>
                    </a:p>
                    <a:p>
                      <a:r>
                        <a:rPr lang="en-US" dirty="0" smtClean="0">
                          <a:latin typeface="Candara" panose="020E0502030303020204" pitchFamily="34" charset="0"/>
                        </a:rPr>
                        <a:t>Project documents updates</a:t>
                      </a:r>
                      <a:endParaRPr lang="en-US" dirty="0">
                        <a:latin typeface="Candara" panose="020E0502030303020204" pitchFamily="34" charset="0"/>
                      </a:endParaRPr>
                    </a:p>
                  </a:txBody>
                  <a:tcPr/>
                </a:tc>
                <a:extLst>
                  <a:ext uri="{0D108BD9-81ED-4DB2-BD59-A6C34878D82A}">
                    <a16:rowId xmlns:a16="http://schemas.microsoft.com/office/drawing/2014/main" val="2231782255"/>
                  </a:ext>
                </a:extLst>
              </a:tr>
            </a:tbl>
          </a:graphicData>
        </a:graphic>
      </p:graphicFrame>
      <p:sp>
        <p:nvSpPr>
          <p:cNvPr id="8" name="Rectangle 7"/>
          <p:cNvSpPr/>
          <p:nvPr/>
        </p:nvSpPr>
        <p:spPr>
          <a:xfrm>
            <a:off x="2000816" y="1456293"/>
            <a:ext cx="8688309" cy="461665"/>
          </a:xfrm>
          <a:prstGeom prst="rect">
            <a:avLst/>
          </a:prstGeom>
        </p:spPr>
        <p:txBody>
          <a:bodyPr wrap="square">
            <a:spAutoFit/>
          </a:bodyPr>
          <a:lstStyle/>
          <a:p>
            <a:pPr algn="ctr"/>
            <a:r>
              <a:rPr lang="en-US" sz="2400" dirty="0" smtClean="0">
                <a:latin typeface="Candara" panose="020E0502030303020204" pitchFamily="34" charset="0"/>
              </a:rPr>
              <a:t>Project </a:t>
            </a:r>
            <a:r>
              <a:rPr lang="en-US" sz="2400" dirty="0">
                <a:latin typeface="Candara" panose="020E0502030303020204" pitchFamily="34" charset="0"/>
              </a:rPr>
              <a:t>initiation knowledge areas, processes</a:t>
            </a:r>
            <a:r>
              <a:rPr lang="en-US" sz="2400" dirty="0" smtClean="0">
                <a:latin typeface="Candara" panose="020E0502030303020204" pitchFamily="34" charset="0"/>
              </a:rPr>
              <a:t>, and </a:t>
            </a:r>
            <a:r>
              <a:rPr lang="en-US" sz="2400" dirty="0">
                <a:latin typeface="Candara" panose="020E0502030303020204" pitchFamily="34" charset="0"/>
              </a:rPr>
              <a:t>outputs</a:t>
            </a:r>
          </a:p>
        </p:txBody>
      </p:sp>
    </p:spTree>
    <p:extLst>
      <p:ext uri="{BB962C8B-B14F-4D97-AF65-F5344CB8AC3E}">
        <p14:creationId xmlns:p14="http://schemas.microsoft.com/office/powerpoint/2010/main" val="1594493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smtClean="0"/>
              <a:t>Initiating (2 of 5)</a:t>
            </a:r>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2607205867"/>
              </p:ext>
            </p:extLst>
          </p:nvPr>
        </p:nvGraphicFramePr>
        <p:xfrm>
          <a:off x="1729210" y="1825624"/>
          <a:ext cx="9116840" cy="4203983"/>
        </p:xfrm>
        <a:graphic>
          <a:graphicData uri="http://schemas.openxmlformats.org/drawingml/2006/table">
            <a:tbl>
              <a:tblPr firstRow="1" bandRow="1">
                <a:tableStyleId>{5C22544A-7EE6-4342-B048-85BDC9FD1C3A}</a:tableStyleId>
              </a:tblPr>
              <a:tblGrid>
                <a:gridCol w="1400862">
                  <a:extLst>
                    <a:ext uri="{9D8B030D-6E8A-4147-A177-3AD203B41FA5}">
                      <a16:colId xmlns:a16="http://schemas.microsoft.com/office/drawing/2014/main" val="515542992"/>
                    </a:ext>
                  </a:extLst>
                </a:gridCol>
                <a:gridCol w="1818114">
                  <a:extLst>
                    <a:ext uri="{9D8B030D-6E8A-4147-A177-3AD203B41FA5}">
                      <a16:colId xmlns:a16="http://schemas.microsoft.com/office/drawing/2014/main" val="1008972563"/>
                    </a:ext>
                  </a:extLst>
                </a:gridCol>
                <a:gridCol w="1077951">
                  <a:extLst>
                    <a:ext uri="{9D8B030D-6E8A-4147-A177-3AD203B41FA5}">
                      <a16:colId xmlns:a16="http://schemas.microsoft.com/office/drawing/2014/main" val="3378740213"/>
                    </a:ext>
                  </a:extLst>
                </a:gridCol>
                <a:gridCol w="1562283">
                  <a:extLst>
                    <a:ext uri="{9D8B030D-6E8A-4147-A177-3AD203B41FA5}">
                      <a16:colId xmlns:a16="http://schemas.microsoft.com/office/drawing/2014/main" val="2421974941"/>
                    </a:ext>
                  </a:extLst>
                </a:gridCol>
                <a:gridCol w="3257630">
                  <a:extLst>
                    <a:ext uri="{9D8B030D-6E8A-4147-A177-3AD203B41FA5}">
                      <a16:colId xmlns:a16="http://schemas.microsoft.com/office/drawing/2014/main" val="1432069374"/>
                    </a:ext>
                  </a:extLst>
                </a:gridCol>
              </a:tblGrid>
              <a:tr h="934218">
                <a:tc>
                  <a:txBody>
                    <a:bodyPr/>
                    <a:lstStyle/>
                    <a:p>
                      <a:r>
                        <a:rPr lang="en-US" dirty="0" smtClean="0">
                          <a:latin typeface="Candara" panose="020E0502030303020204" pitchFamily="34" charset="0"/>
                        </a:rPr>
                        <a:t>Name</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Position</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Internal/External</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Project</a:t>
                      </a:r>
                      <a:r>
                        <a:rPr lang="en-US" baseline="0" dirty="0" smtClean="0">
                          <a:latin typeface="Candara" panose="020E0502030303020204" pitchFamily="34" charset="0"/>
                        </a:rPr>
                        <a:t> </a:t>
                      </a:r>
                      <a:r>
                        <a:rPr lang="en-US" dirty="0" smtClean="0">
                          <a:latin typeface="Candara" panose="020E0502030303020204" pitchFamily="34" charset="0"/>
                        </a:rPr>
                        <a:t>Role</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Contact Information</a:t>
                      </a:r>
                      <a:endParaRPr lang="en-US" dirty="0">
                        <a:latin typeface="Candara" panose="020E0502030303020204" pitchFamily="34" charset="0"/>
                      </a:endParaRPr>
                    </a:p>
                  </a:txBody>
                  <a:tcPr/>
                </a:tc>
                <a:extLst>
                  <a:ext uri="{0D108BD9-81ED-4DB2-BD59-A6C34878D82A}">
                    <a16:rowId xmlns:a16="http://schemas.microsoft.com/office/drawing/2014/main" val="3053284242"/>
                  </a:ext>
                </a:extLst>
              </a:tr>
              <a:tr h="653953">
                <a:tc>
                  <a:txBody>
                    <a:bodyPr/>
                    <a:lstStyle/>
                    <a:p>
                      <a:r>
                        <a:rPr lang="en-US" dirty="0" smtClean="0">
                          <a:latin typeface="Candara" panose="020E0502030303020204" pitchFamily="34" charset="0"/>
                        </a:rPr>
                        <a:t>Joe Fleming</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CEO</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Internal</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Sponsor</a:t>
                      </a:r>
                      <a:endParaRPr lang="en-US" dirty="0">
                        <a:latin typeface="Candara" panose="020E0502030303020204" pitchFamily="34" charset="0"/>
                      </a:endParaRPr>
                    </a:p>
                  </a:txBody>
                  <a:tcPr/>
                </a:tc>
                <a:tc>
                  <a:txBody>
                    <a:bodyPr/>
                    <a:lstStyle/>
                    <a:p>
                      <a:r>
                        <a:rPr lang="en-US" sz="1500" dirty="0" smtClean="0">
                          <a:latin typeface="Candara" panose="020E0502030303020204" pitchFamily="34" charset="0"/>
                        </a:rPr>
                        <a:t>joe_fleming@jwdconsulting.com</a:t>
                      </a:r>
                      <a:endParaRPr lang="en-US" sz="1500" dirty="0">
                        <a:latin typeface="Candara" panose="020E0502030303020204" pitchFamily="34" charset="0"/>
                      </a:endParaRPr>
                    </a:p>
                  </a:txBody>
                  <a:tcPr/>
                </a:tc>
                <a:extLst>
                  <a:ext uri="{0D108BD9-81ED-4DB2-BD59-A6C34878D82A}">
                    <a16:rowId xmlns:a16="http://schemas.microsoft.com/office/drawing/2014/main" val="3999739453"/>
                  </a:ext>
                </a:extLst>
              </a:tr>
              <a:tr h="653953">
                <a:tc>
                  <a:txBody>
                    <a:bodyPr/>
                    <a:lstStyle/>
                    <a:p>
                      <a:r>
                        <a:rPr lang="en-US" dirty="0" smtClean="0">
                          <a:latin typeface="Candara" panose="020E0502030303020204" pitchFamily="34" charset="0"/>
                        </a:rPr>
                        <a:t>Erica Bell</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PMO</a:t>
                      </a:r>
                      <a:r>
                        <a:rPr lang="en-US" baseline="0" dirty="0" smtClean="0">
                          <a:latin typeface="Candara" panose="020E0502030303020204" pitchFamily="34" charset="0"/>
                        </a:rPr>
                        <a:t> </a:t>
                      </a:r>
                      <a:r>
                        <a:rPr lang="en-US" dirty="0" smtClean="0">
                          <a:latin typeface="Candara" panose="020E0502030303020204" pitchFamily="34" charset="0"/>
                        </a:rPr>
                        <a:t>Director</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Internal</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Project</a:t>
                      </a:r>
                      <a:r>
                        <a:rPr lang="en-US" baseline="0" dirty="0" smtClean="0">
                          <a:latin typeface="Candara" panose="020E0502030303020204" pitchFamily="34" charset="0"/>
                        </a:rPr>
                        <a:t> </a:t>
                      </a:r>
                      <a:r>
                        <a:rPr lang="en-US" dirty="0" smtClean="0">
                          <a:latin typeface="Candara" panose="020E0502030303020204" pitchFamily="34" charset="0"/>
                        </a:rPr>
                        <a:t>Manager</a:t>
                      </a:r>
                      <a:endParaRPr lang="en-US" dirty="0">
                        <a:latin typeface="Candara" panose="020E0502030303020204" pitchFamily="34" charset="0"/>
                      </a:endParaRPr>
                    </a:p>
                  </a:txBody>
                  <a:tcPr/>
                </a:tc>
                <a:tc>
                  <a:txBody>
                    <a:bodyPr/>
                    <a:lstStyle/>
                    <a:p>
                      <a:r>
                        <a:rPr lang="en-US" sz="1500" dirty="0" smtClean="0">
                          <a:latin typeface="Candara" panose="020E0502030303020204" pitchFamily="34" charset="0"/>
                        </a:rPr>
                        <a:t>erica_bell@jwdconsulting.com</a:t>
                      </a:r>
                      <a:endParaRPr lang="en-US" sz="1500" dirty="0">
                        <a:latin typeface="Candara" panose="020E0502030303020204" pitchFamily="34" charset="0"/>
                      </a:endParaRPr>
                    </a:p>
                  </a:txBody>
                  <a:tcPr/>
                </a:tc>
                <a:extLst>
                  <a:ext uri="{0D108BD9-81ED-4DB2-BD59-A6C34878D82A}">
                    <a16:rowId xmlns:a16="http://schemas.microsoft.com/office/drawing/2014/main" val="1567621686"/>
                  </a:ext>
                </a:extLst>
              </a:tr>
              <a:tr h="653953">
                <a:tc>
                  <a:txBody>
                    <a:bodyPr/>
                    <a:lstStyle/>
                    <a:p>
                      <a:r>
                        <a:rPr lang="en-US" dirty="0" smtClean="0">
                          <a:latin typeface="Candara" panose="020E0502030303020204" pitchFamily="34" charset="0"/>
                        </a:rPr>
                        <a:t>Michael</a:t>
                      </a:r>
                      <a:r>
                        <a:rPr lang="en-US" baseline="0" dirty="0" smtClean="0">
                          <a:latin typeface="Candara" panose="020E0502030303020204" pitchFamily="34" charset="0"/>
                        </a:rPr>
                        <a:t> </a:t>
                      </a:r>
                      <a:r>
                        <a:rPr lang="en-US" dirty="0" smtClean="0">
                          <a:latin typeface="Candara" panose="020E0502030303020204" pitchFamily="34" charset="0"/>
                        </a:rPr>
                        <a:t>Chen</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Senior</a:t>
                      </a:r>
                      <a:r>
                        <a:rPr lang="en-US" baseline="0" dirty="0" smtClean="0">
                          <a:latin typeface="Candara" panose="020E0502030303020204" pitchFamily="34" charset="0"/>
                        </a:rPr>
                        <a:t> </a:t>
                      </a:r>
                      <a:r>
                        <a:rPr lang="en-US" dirty="0" smtClean="0">
                          <a:latin typeface="Candara" panose="020E0502030303020204" pitchFamily="34" charset="0"/>
                        </a:rPr>
                        <a:t>Consultant</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Internal</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Team</a:t>
                      </a:r>
                      <a:r>
                        <a:rPr lang="en-US" baseline="0" dirty="0" smtClean="0">
                          <a:latin typeface="Candara" panose="020E0502030303020204" pitchFamily="34" charset="0"/>
                        </a:rPr>
                        <a:t> </a:t>
                      </a:r>
                      <a:r>
                        <a:rPr lang="en-US" dirty="0" smtClean="0">
                          <a:latin typeface="Candara" panose="020E0502030303020204" pitchFamily="34" charset="0"/>
                        </a:rPr>
                        <a:t>Member</a:t>
                      </a:r>
                      <a:endParaRPr lang="en-US" dirty="0">
                        <a:latin typeface="Candara" panose="020E0502030303020204" pitchFamily="34" charset="0"/>
                      </a:endParaRPr>
                    </a:p>
                  </a:txBody>
                  <a:tcPr/>
                </a:tc>
                <a:tc>
                  <a:txBody>
                    <a:bodyPr/>
                    <a:lstStyle/>
                    <a:p>
                      <a:r>
                        <a:rPr lang="en-US" sz="1500" dirty="0" smtClean="0">
                          <a:latin typeface="Candara" panose="020E0502030303020204" pitchFamily="34" charset="0"/>
                        </a:rPr>
                        <a:t>michael_chen@jwdconsulting.com</a:t>
                      </a:r>
                      <a:endParaRPr lang="en-US" sz="1500" dirty="0">
                        <a:latin typeface="Candara" panose="020E0502030303020204" pitchFamily="34" charset="0"/>
                      </a:endParaRPr>
                    </a:p>
                  </a:txBody>
                  <a:tcPr/>
                </a:tc>
                <a:extLst>
                  <a:ext uri="{0D108BD9-81ED-4DB2-BD59-A6C34878D82A}">
                    <a16:rowId xmlns:a16="http://schemas.microsoft.com/office/drawing/2014/main" val="1912657675"/>
                  </a:ext>
                </a:extLst>
              </a:tr>
              <a:tr h="653953">
                <a:tc>
                  <a:txBody>
                    <a:bodyPr/>
                    <a:lstStyle/>
                    <a:p>
                      <a:r>
                        <a:rPr lang="en-US" dirty="0" smtClean="0">
                          <a:latin typeface="Candara" panose="020E0502030303020204" pitchFamily="34" charset="0"/>
                        </a:rPr>
                        <a:t>Kim Phuong</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Business</a:t>
                      </a:r>
                      <a:r>
                        <a:rPr lang="en-US" baseline="0" dirty="0" smtClean="0">
                          <a:latin typeface="Candara" panose="020E0502030303020204" pitchFamily="34" charset="0"/>
                        </a:rPr>
                        <a:t> </a:t>
                      </a:r>
                      <a:r>
                        <a:rPr lang="en-US" dirty="0" smtClean="0">
                          <a:latin typeface="Candara" panose="020E0502030303020204" pitchFamily="34" charset="0"/>
                        </a:rPr>
                        <a:t>Analyst</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External</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Advisor</a:t>
                      </a:r>
                      <a:endParaRPr lang="en-US" dirty="0">
                        <a:latin typeface="Candara" panose="020E0502030303020204" pitchFamily="34" charset="0"/>
                      </a:endParaRPr>
                    </a:p>
                  </a:txBody>
                  <a:tcPr/>
                </a:tc>
                <a:tc>
                  <a:txBody>
                    <a:bodyPr/>
                    <a:lstStyle/>
                    <a:p>
                      <a:r>
                        <a:rPr lang="en-US" sz="1500" dirty="0" smtClean="0">
                          <a:latin typeface="Candara" panose="020E0502030303020204" pitchFamily="34" charset="0"/>
                        </a:rPr>
                        <a:t>kim_phuong@client1.com</a:t>
                      </a:r>
                      <a:endParaRPr lang="en-US" sz="1500" dirty="0">
                        <a:latin typeface="Candara" panose="020E0502030303020204" pitchFamily="34" charset="0"/>
                      </a:endParaRPr>
                    </a:p>
                  </a:txBody>
                  <a:tcPr/>
                </a:tc>
                <a:extLst>
                  <a:ext uri="{0D108BD9-81ED-4DB2-BD59-A6C34878D82A}">
                    <a16:rowId xmlns:a16="http://schemas.microsoft.com/office/drawing/2014/main" val="4069832520"/>
                  </a:ext>
                </a:extLst>
              </a:tr>
              <a:tr h="653953">
                <a:tc>
                  <a:txBody>
                    <a:bodyPr/>
                    <a:lstStyle/>
                    <a:p>
                      <a:r>
                        <a:rPr lang="en-US" dirty="0" smtClean="0">
                          <a:latin typeface="Candara" panose="020E0502030303020204" pitchFamily="34" charset="0"/>
                        </a:rPr>
                        <a:t>Louise Mills</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PR Director</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Internal</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Advisor</a:t>
                      </a:r>
                      <a:endParaRPr lang="en-US" dirty="0">
                        <a:latin typeface="Candara" panose="020E0502030303020204" pitchFamily="34" charset="0"/>
                      </a:endParaRPr>
                    </a:p>
                  </a:txBody>
                  <a:tcPr/>
                </a:tc>
                <a:tc>
                  <a:txBody>
                    <a:bodyPr/>
                    <a:lstStyle/>
                    <a:p>
                      <a:r>
                        <a:rPr lang="en-US" sz="1500" dirty="0" smtClean="0">
                          <a:latin typeface="Candara" panose="020E0502030303020204" pitchFamily="34" charset="0"/>
                        </a:rPr>
                        <a:t>louise_mills@jwdconsulting.com</a:t>
                      </a:r>
                      <a:endParaRPr lang="en-US" sz="1500" dirty="0">
                        <a:latin typeface="Candara" panose="020E0502030303020204" pitchFamily="34" charset="0"/>
                      </a:endParaRPr>
                    </a:p>
                  </a:txBody>
                  <a:tcPr/>
                </a:tc>
                <a:extLst>
                  <a:ext uri="{0D108BD9-81ED-4DB2-BD59-A6C34878D82A}">
                    <a16:rowId xmlns:a16="http://schemas.microsoft.com/office/drawing/2014/main" val="3339943747"/>
                  </a:ext>
                </a:extLst>
              </a:tr>
            </a:tbl>
          </a:graphicData>
        </a:graphic>
      </p:graphicFrame>
      <p:sp>
        <p:nvSpPr>
          <p:cNvPr id="8" name="Rectangle 7"/>
          <p:cNvSpPr/>
          <p:nvPr/>
        </p:nvSpPr>
        <p:spPr>
          <a:xfrm>
            <a:off x="1828800" y="1331796"/>
            <a:ext cx="8000999" cy="461665"/>
          </a:xfrm>
          <a:prstGeom prst="rect">
            <a:avLst/>
          </a:prstGeom>
        </p:spPr>
        <p:txBody>
          <a:bodyPr wrap="square">
            <a:spAutoFit/>
          </a:bodyPr>
          <a:lstStyle/>
          <a:p>
            <a:pPr algn="ctr"/>
            <a:r>
              <a:rPr lang="en-US" sz="2400" dirty="0" smtClean="0">
                <a:latin typeface="Candara" panose="020E0502030303020204" pitchFamily="34" charset="0"/>
              </a:rPr>
              <a:t>Stakeholder </a:t>
            </a:r>
            <a:r>
              <a:rPr lang="en-US" sz="2400" dirty="0">
                <a:latin typeface="Candara" panose="020E0502030303020204" pitchFamily="34" charset="0"/>
              </a:rPr>
              <a:t>Register</a:t>
            </a:r>
          </a:p>
        </p:txBody>
      </p:sp>
    </p:spTree>
    <p:extLst>
      <p:ext uri="{BB962C8B-B14F-4D97-AF65-F5344CB8AC3E}">
        <p14:creationId xmlns:p14="http://schemas.microsoft.com/office/powerpoint/2010/main" val="1270901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Initiating (3 of 5) </a:t>
            </a:r>
            <a:endParaRPr lang="en-US" dirty="0"/>
          </a:p>
        </p:txBody>
      </p:sp>
      <p:graphicFrame>
        <p:nvGraphicFramePr>
          <p:cNvPr id="13" name="Content Placeholder 13"/>
          <p:cNvGraphicFramePr>
            <a:graphicFrameLocks noGrp="1"/>
          </p:cNvGraphicFramePr>
          <p:nvPr>
            <p:ph idx="1"/>
            <p:extLst>
              <p:ext uri="{D42A27DB-BD31-4B8C-83A1-F6EECF244321}">
                <p14:modId xmlns:p14="http://schemas.microsoft.com/office/powerpoint/2010/main" val="4078259637"/>
              </p:ext>
            </p:extLst>
          </p:nvPr>
        </p:nvGraphicFramePr>
        <p:xfrm>
          <a:off x="1348965" y="2061016"/>
          <a:ext cx="8854289" cy="3017520"/>
        </p:xfrm>
        <a:graphic>
          <a:graphicData uri="http://schemas.openxmlformats.org/drawingml/2006/table">
            <a:tbl>
              <a:tblPr firstRow="1" bandRow="1">
                <a:tableStyleId>{5C22544A-7EE6-4342-B048-85BDC9FD1C3A}</a:tableStyleId>
              </a:tblPr>
              <a:tblGrid>
                <a:gridCol w="1298629">
                  <a:extLst>
                    <a:ext uri="{9D8B030D-6E8A-4147-A177-3AD203B41FA5}">
                      <a16:colId xmlns:a16="http://schemas.microsoft.com/office/drawing/2014/main" val="515542992"/>
                    </a:ext>
                  </a:extLst>
                </a:gridCol>
                <a:gridCol w="1038903">
                  <a:extLst>
                    <a:ext uri="{9D8B030D-6E8A-4147-A177-3AD203B41FA5}">
                      <a16:colId xmlns:a16="http://schemas.microsoft.com/office/drawing/2014/main" val="1008972563"/>
                    </a:ext>
                  </a:extLst>
                </a:gridCol>
                <a:gridCol w="1133349">
                  <a:extLst>
                    <a:ext uri="{9D8B030D-6E8A-4147-A177-3AD203B41FA5}">
                      <a16:colId xmlns:a16="http://schemas.microsoft.com/office/drawing/2014/main" val="3378740213"/>
                    </a:ext>
                  </a:extLst>
                </a:gridCol>
                <a:gridCol w="5383408">
                  <a:extLst>
                    <a:ext uri="{9D8B030D-6E8A-4147-A177-3AD203B41FA5}">
                      <a16:colId xmlns:a16="http://schemas.microsoft.com/office/drawing/2014/main" val="2421974941"/>
                    </a:ext>
                  </a:extLst>
                </a:gridCol>
              </a:tblGrid>
              <a:tr h="612775">
                <a:tc>
                  <a:txBody>
                    <a:bodyPr/>
                    <a:lstStyle/>
                    <a:p>
                      <a:r>
                        <a:rPr lang="en-US" dirty="0" smtClean="0">
                          <a:latin typeface="Candara" panose="020E0502030303020204" pitchFamily="34" charset="0"/>
                        </a:rPr>
                        <a:t>Name</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Level of</a:t>
                      </a:r>
                    </a:p>
                    <a:p>
                      <a:r>
                        <a:rPr lang="en-US" dirty="0" smtClean="0">
                          <a:latin typeface="Candara" panose="020E0502030303020204" pitchFamily="34" charset="0"/>
                        </a:rPr>
                        <a:t>Interest</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Level of</a:t>
                      </a:r>
                    </a:p>
                    <a:p>
                      <a:r>
                        <a:rPr lang="en-US" dirty="0" smtClean="0">
                          <a:latin typeface="Candara" panose="020E0502030303020204" pitchFamily="34" charset="0"/>
                        </a:rPr>
                        <a:t>Influence</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Potential Management Strategies</a:t>
                      </a:r>
                      <a:endParaRPr lang="en-US" dirty="0">
                        <a:latin typeface="Candara" panose="020E0502030303020204" pitchFamily="34" charset="0"/>
                      </a:endParaRPr>
                    </a:p>
                  </a:txBody>
                  <a:tcPr/>
                </a:tc>
                <a:extLst>
                  <a:ext uri="{0D108BD9-81ED-4DB2-BD59-A6C34878D82A}">
                    <a16:rowId xmlns:a16="http://schemas.microsoft.com/office/drawing/2014/main" val="3053284242"/>
                  </a:ext>
                </a:extLst>
              </a:tr>
              <a:tr h="370840">
                <a:tc>
                  <a:txBody>
                    <a:bodyPr/>
                    <a:lstStyle/>
                    <a:p>
                      <a:r>
                        <a:rPr lang="en-US" dirty="0" smtClean="0">
                          <a:latin typeface="Candara" panose="020E0502030303020204" pitchFamily="34" charset="0"/>
                        </a:rPr>
                        <a:t>Joe Fleming</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High</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High</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Joe likes to stay on top of key projects and make</a:t>
                      </a:r>
                    </a:p>
                    <a:p>
                      <a:r>
                        <a:rPr lang="en-US" dirty="0" smtClean="0">
                          <a:latin typeface="Candara" panose="020E0502030303020204" pitchFamily="34" charset="0"/>
                        </a:rPr>
                        <a:t>money. Have a lot of short, face-to-face meetings</a:t>
                      </a:r>
                    </a:p>
                    <a:p>
                      <a:r>
                        <a:rPr lang="en-US" dirty="0" smtClean="0">
                          <a:latin typeface="Candara" panose="020E0502030303020204" pitchFamily="34" charset="0"/>
                        </a:rPr>
                        <a:t>and focus on achieving the financial benefits of the</a:t>
                      </a:r>
                    </a:p>
                    <a:p>
                      <a:r>
                        <a:rPr lang="en-US" dirty="0" smtClean="0">
                          <a:latin typeface="Candara" panose="020E0502030303020204" pitchFamily="34" charset="0"/>
                        </a:rPr>
                        <a:t>project.</a:t>
                      </a:r>
                      <a:endParaRPr lang="en-US" dirty="0">
                        <a:latin typeface="Candara" panose="020E0502030303020204" pitchFamily="34" charset="0"/>
                      </a:endParaRPr>
                    </a:p>
                  </a:txBody>
                  <a:tcPr/>
                </a:tc>
                <a:extLst>
                  <a:ext uri="{0D108BD9-81ED-4DB2-BD59-A6C34878D82A}">
                    <a16:rowId xmlns:a16="http://schemas.microsoft.com/office/drawing/2014/main" val="3999739453"/>
                  </a:ext>
                </a:extLst>
              </a:tr>
              <a:tr h="370840">
                <a:tc>
                  <a:txBody>
                    <a:bodyPr/>
                    <a:lstStyle/>
                    <a:p>
                      <a:r>
                        <a:rPr lang="en-US" dirty="0" smtClean="0">
                          <a:latin typeface="Candara" panose="020E0502030303020204" pitchFamily="34" charset="0"/>
                        </a:rPr>
                        <a:t>Louise Mills</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Low</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High</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Louise has a lot of things on her plate, and she does</a:t>
                      </a:r>
                    </a:p>
                    <a:p>
                      <a:r>
                        <a:rPr lang="en-US" dirty="0" smtClean="0">
                          <a:latin typeface="Candara" panose="020E0502030303020204" pitchFamily="34" charset="0"/>
                        </a:rPr>
                        <a:t>not seem excited about this project. She may be</a:t>
                      </a:r>
                    </a:p>
                    <a:p>
                      <a:r>
                        <a:rPr lang="en-US" dirty="0" smtClean="0">
                          <a:latin typeface="Candara" panose="020E0502030303020204" pitchFamily="34" charset="0"/>
                        </a:rPr>
                        <a:t>looking at other job opportunities. Show her how</a:t>
                      </a:r>
                    </a:p>
                    <a:p>
                      <a:r>
                        <a:rPr lang="en-US" dirty="0" smtClean="0">
                          <a:latin typeface="Candara" panose="020E0502030303020204" pitchFamily="34" charset="0"/>
                        </a:rPr>
                        <a:t>this project will help the company and her resume.</a:t>
                      </a:r>
                    </a:p>
                  </a:txBody>
                  <a:tcPr/>
                </a:tc>
                <a:extLst>
                  <a:ext uri="{0D108BD9-81ED-4DB2-BD59-A6C34878D82A}">
                    <a16:rowId xmlns:a16="http://schemas.microsoft.com/office/drawing/2014/main" val="3339943747"/>
                  </a:ext>
                </a:extLst>
              </a:tr>
            </a:tbl>
          </a:graphicData>
        </a:graphic>
      </p:graphicFrame>
      <p:sp>
        <p:nvSpPr>
          <p:cNvPr id="9" name="Rectangle 8"/>
          <p:cNvSpPr/>
          <p:nvPr/>
        </p:nvSpPr>
        <p:spPr>
          <a:xfrm>
            <a:off x="2152649" y="1456294"/>
            <a:ext cx="7480237" cy="461665"/>
          </a:xfrm>
          <a:prstGeom prst="rect">
            <a:avLst/>
          </a:prstGeom>
        </p:spPr>
        <p:txBody>
          <a:bodyPr wrap="square">
            <a:spAutoFit/>
          </a:bodyPr>
          <a:lstStyle/>
          <a:p>
            <a:pPr algn="ctr"/>
            <a:r>
              <a:rPr lang="en-US" sz="2400" dirty="0" smtClean="0">
                <a:latin typeface="Candara" panose="020E0502030303020204" pitchFamily="34" charset="0"/>
              </a:rPr>
              <a:t>Stakeholder </a:t>
            </a:r>
            <a:r>
              <a:rPr lang="en-US" sz="2400" dirty="0">
                <a:latin typeface="Candara" panose="020E0502030303020204" pitchFamily="34" charset="0"/>
              </a:rPr>
              <a:t>Management Strategy</a:t>
            </a:r>
          </a:p>
        </p:txBody>
      </p:sp>
    </p:spTree>
    <p:extLst>
      <p:ext uri="{BB962C8B-B14F-4D97-AF65-F5344CB8AC3E}">
        <p14:creationId xmlns:p14="http://schemas.microsoft.com/office/powerpoint/2010/main" val="2428606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a:lnSpc>
                <a:spcPct val="100000"/>
              </a:lnSpc>
            </a:pPr>
            <a:r>
              <a:rPr lang="en-US" dirty="0"/>
              <a:t>Introduction</a:t>
            </a:r>
          </a:p>
          <a:p>
            <a:pPr>
              <a:lnSpc>
                <a:spcPct val="100000"/>
              </a:lnSpc>
            </a:pPr>
            <a:r>
              <a:rPr lang="en-US" dirty="0"/>
              <a:t>Initiating </a:t>
            </a:r>
            <a:r>
              <a:rPr lang="en-US" dirty="0" smtClean="0"/>
              <a:t>processes</a:t>
            </a:r>
          </a:p>
          <a:p>
            <a:pPr>
              <a:lnSpc>
                <a:spcPct val="100000"/>
              </a:lnSpc>
            </a:pPr>
            <a:r>
              <a:rPr lang="en-US" dirty="0" smtClean="0"/>
              <a:t>Planning processes</a:t>
            </a:r>
          </a:p>
          <a:p>
            <a:pPr>
              <a:lnSpc>
                <a:spcPct val="100000"/>
              </a:lnSpc>
            </a:pPr>
            <a:r>
              <a:rPr lang="en-US" dirty="0" smtClean="0"/>
              <a:t>Execution processes</a:t>
            </a:r>
          </a:p>
          <a:p>
            <a:pPr>
              <a:lnSpc>
                <a:spcPct val="100000"/>
              </a:lnSpc>
            </a:pPr>
            <a:r>
              <a:rPr lang="en-US" dirty="0" smtClean="0"/>
              <a:t>Controlling and Monitoring processes</a:t>
            </a:r>
          </a:p>
          <a:p>
            <a:pPr>
              <a:lnSpc>
                <a:spcPct val="100000"/>
              </a:lnSpc>
            </a:pPr>
            <a:r>
              <a:rPr lang="en-US" dirty="0" smtClean="0"/>
              <a:t>Closing processes</a:t>
            </a:r>
          </a:p>
          <a:p>
            <a:pPr>
              <a:lnSpc>
                <a:spcPct val="100000"/>
              </a:lnSpc>
            </a:pPr>
            <a:r>
              <a:rPr lang="en-US" dirty="0" smtClean="0"/>
              <a:t>Agile and Scrum</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Initiating </a:t>
            </a:r>
            <a:r>
              <a:rPr lang="en-US" dirty="0" smtClean="0"/>
              <a:t>(4 of 5)</a:t>
            </a:r>
            <a:endParaRPr lang="en-US" dirty="0"/>
          </a:p>
        </p:txBody>
      </p:sp>
      <p:sp>
        <p:nvSpPr>
          <p:cNvPr id="2" name="Content Placeholder 1"/>
          <p:cNvSpPr>
            <a:spLocks noGrp="1"/>
          </p:cNvSpPr>
          <p:nvPr>
            <p:ph idx="1"/>
          </p:nvPr>
        </p:nvSpPr>
        <p:spPr/>
        <p:txBody>
          <a:bodyPr/>
          <a:lstStyle/>
          <a:p>
            <a:r>
              <a:rPr lang="en-US" dirty="0"/>
              <a:t>Drafting the </a:t>
            </a:r>
            <a:r>
              <a:rPr lang="en-US" dirty="0" smtClean="0"/>
              <a:t>project charter</a:t>
            </a:r>
          </a:p>
          <a:p>
            <a:pPr lvl="1"/>
            <a:r>
              <a:rPr lang="en-US" dirty="0" smtClean="0"/>
              <a:t>See Table 3-6 for an example </a:t>
            </a:r>
          </a:p>
          <a:p>
            <a:r>
              <a:rPr lang="en-US" dirty="0" smtClean="0"/>
              <a:t>Holding a project kick-off meeting</a:t>
            </a:r>
          </a:p>
          <a:p>
            <a:pPr lvl="1"/>
            <a:r>
              <a:rPr lang="en-US" dirty="0" smtClean="0"/>
              <a:t>It’s good practice to hold a kick-off meeting at the beginning of a project so that stakeholders can meet each other, review the goals of the project, and discuss future plans</a:t>
            </a:r>
          </a:p>
          <a:p>
            <a:endParaRPr lang="en-US" dirty="0"/>
          </a:p>
        </p:txBody>
      </p:sp>
    </p:spTree>
    <p:extLst>
      <p:ext uri="{BB962C8B-B14F-4D97-AF65-F5344CB8AC3E}">
        <p14:creationId xmlns:p14="http://schemas.microsoft.com/office/powerpoint/2010/main" val="40098148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Initiating (5 of 5)</a:t>
            </a:r>
            <a:endParaRPr lang="en-US" dirty="0"/>
          </a:p>
        </p:txBody>
      </p:sp>
      <p:pic>
        <p:nvPicPr>
          <p:cNvPr id="2" name="Picture 1" descr="Image shows a sample kick-off meeting agenda.&#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6264" y="1371600"/>
            <a:ext cx="4919472" cy="4364736"/>
          </a:xfrm>
          <a:prstGeom prst="rect">
            <a:avLst/>
          </a:prstGeom>
        </p:spPr>
      </p:pic>
    </p:spTree>
    <p:extLst>
      <p:ext uri="{BB962C8B-B14F-4D97-AF65-F5344CB8AC3E}">
        <p14:creationId xmlns:p14="http://schemas.microsoft.com/office/powerpoint/2010/main" val="42173499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a:t>
            </a:r>
            <a:r>
              <a:rPr lang="en-US" dirty="0" smtClean="0"/>
              <a:t>lanning </a:t>
            </a:r>
            <a:r>
              <a:rPr lang="en-US" dirty="0"/>
              <a:t>processes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3857241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dirty="0" smtClean="0"/>
              <a:t>Project Planning</a:t>
            </a:r>
          </a:p>
        </p:txBody>
      </p:sp>
      <p:sp>
        <p:nvSpPr>
          <p:cNvPr id="23557" name="Rectangle 3"/>
          <p:cNvSpPr>
            <a:spLocks noGrp="1" noChangeArrowheads="1"/>
          </p:cNvSpPr>
          <p:nvPr>
            <p:ph idx="1"/>
          </p:nvPr>
        </p:nvSpPr>
        <p:spPr/>
        <p:txBody>
          <a:bodyPr/>
          <a:lstStyle/>
          <a:p>
            <a:r>
              <a:rPr lang="en-US" dirty="0" smtClean="0"/>
              <a:t>The main purpose of project planning is to guide execution</a:t>
            </a:r>
          </a:p>
          <a:p>
            <a:pPr lvl="1"/>
            <a:r>
              <a:rPr lang="en-US" dirty="0" smtClean="0"/>
              <a:t>Every knowledge area includes planning information (see Table 3-7)</a:t>
            </a:r>
          </a:p>
          <a:p>
            <a:r>
              <a:rPr lang="en-US" dirty="0" smtClean="0"/>
              <a:t>Key outputs included in the JWD project</a:t>
            </a:r>
          </a:p>
          <a:p>
            <a:pPr lvl="1"/>
            <a:r>
              <a:rPr lang="en-US" dirty="0"/>
              <a:t>T</a:t>
            </a:r>
            <a:r>
              <a:rPr lang="en-US" dirty="0" smtClean="0"/>
              <a:t>eam contract</a:t>
            </a:r>
          </a:p>
          <a:p>
            <a:pPr lvl="1"/>
            <a:r>
              <a:rPr lang="en-US" dirty="0"/>
              <a:t>P</a:t>
            </a:r>
            <a:r>
              <a:rPr lang="en-US" dirty="0" smtClean="0"/>
              <a:t>roject scope statement</a:t>
            </a:r>
          </a:p>
          <a:p>
            <a:pPr lvl="1"/>
            <a:r>
              <a:rPr lang="en-US" dirty="0"/>
              <a:t>W</a:t>
            </a:r>
            <a:r>
              <a:rPr lang="en-US" dirty="0" smtClean="0"/>
              <a:t>ork breakdown structure (WBS)</a:t>
            </a:r>
          </a:p>
          <a:p>
            <a:pPr lvl="1"/>
            <a:r>
              <a:rPr lang="en-US" dirty="0"/>
              <a:t>P</a:t>
            </a:r>
            <a:r>
              <a:rPr lang="en-US" dirty="0" smtClean="0"/>
              <a:t>roject schedule, in the form of a Gantt chart with all dependencies and resources entered</a:t>
            </a:r>
          </a:p>
          <a:p>
            <a:pPr lvl="1"/>
            <a:r>
              <a:rPr lang="en-US" dirty="0"/>
              <a:t>L</a:t>
            </a:r>
            <a:r>
              <a:rPr lang="en-US" dirty="0" smtClean="0"/>
              <a:t>ist of prioritized risks (part of a risk register)</a:t>
            </a:r>
          </a:p>
          <a:p>
            <a:r>
              <a:rPr lang="en-US" dirty="0" smtClean="0"/>
              <a:t>See sample documents</a:t>
            </a:r>
          </a:p>
        </p:txBody>
      </p:sp>
    </p:spTree>
    <p:extLst>
      <p:ext uri="{BB962C8B-B14F-4D97-AF65-F5344CB8AC3E}">
        <p14:creationId xmlns:p14="http://schemas.microsoft.com/office/powerpoint/2010/main" val="12094709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Project </a:t>
            </a:r>
            <a:r>
              <a:rPr lang="en-US" dirty="0" smtClean="0"/>
              <a:t>Planning</a:t>
            </a:r>
          </a:p>
        </p:txBody>
      </p:sp>
      <p:pic>
        <p:nvPicPr>
          <p:cNvPr id="2" name="Picture 1" descr="Image shows a project baseline Gantt chart created in Microsoft Project.&#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8748" y="1675941"/>
            <a:ext cx="5494505" cy="3832860"/>
          </a:xfrm>
          <a:prstGeom prst="rect">
            <a:avLst/>
          </a:prstGeom>
        </p:spPr>
      </p:pic>
    </p:spTree>
    <p:extLst>
      <p:ext uri="{BB962C8B-B14F-4D97-AF65-F5344CB8AC3E}">
        <p14:creationId xmlns:p14="http://schemas.microsoft.com/office/powerpoint/2010/main" val="21463051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dirty="0" smtClean="0"/>
              <a:t>Project Planning</a:t>
            </a: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1006821820"/>
              </p:ext>
            </p:extLst>
          </p:nvPr>
        </p:nvGraphicFramePr>
        <p:xfrm>
          <a:off x="986828" y="1901233"/>
          <a:ext cx="9931651" cy="4443780"/>
        </p:xfrm>
        <a:graphic>
          <a:graphicData uri="http://schemas.openxmlformats.org/drawingml/2006/table">
            <a:tbl>
              <a:tblPr firstRow="1" bandRow="1">
                <a:tableStyleId>{5C22544A-7EE6-4342-B048-85BDC9FD1C3A}</a:tableStyleId>
              </a:tblPr>
              <a:tblGrid>
                <a:gridCol w="1358495">
                  <a:extLst>
                    <a:ext uri="{9D8B030D-6E8A-4147-A177-3AD203B41FA5}">
                      <a16:colId xmlns:a16="http://schemas.microsoft.com/office/drawing/2014/main" val="2662684571"/>
                    </a:ext>
                  </a:extLst>
                </a:gridCol>
                <a:gridCol w="8573156">
                  <a:extLst>
                    <a:ext uri="{9D8B030D-6E8A-4147-A177-3AD203B41FA5}">
                      <a16:colId xmlns:a16="http://schemas.microsoft.com/office/drawing/2014/main" val="663468837"/>
                    </a:ext>
                  </a:extLst>
                </a:gridCol>
              </a:tblGrid>
              <a:tr h="401126">
                <a:tc>
                  <a:txBody>
                    <a:bodyPr/>
                    <a:lstStyle/>
                    <a:p>
                      <a:r>
                        <a:rPr lang="en-US" sz="2000" dirty="0" smtClean="0">
                          <a:latin typeface="Candara" panose="020E0502030303020204" pitchFamily="34" charset="0"/>
                        </a:rPr>
                        <a:t>Ranking</a:t>
                      </a:r>
                      <a:endParaRPr lang="en-US" sz="2000" dirty="0">
                        <a:latin typeface="Candara" panose="020E0502030303020204" pitchFamily="34" charset="0"/>
                      </a:endParaRPr>
                    </a:p>
                  </a:txBody>
                  <a:tcPr/>
                </a:tc>
                <a:tc>
                  <a:txBody>
                    <a:bodyPr/>
                    <a:lstStyle/>
                    <a:p>
                      <a:r>
                        <a:rPr lang="en-US" sz="2000" dirty="0" smtClean="0">
                          <a:latin typeface="Candara" panose="020E0502030303020204" pitchFamily="34" charset="0"/>
                        </a:rPr>
                        <a:t>Potential Risk</a:t>
                      </a:r>
                      <a:endParaRPr lang="en-US" sz="2000" dirty="0">
                        <a:latin typeface="Candara" panose="020E0502030303020204" pitchFamily="34" charset="0"/>
                      </a:endParaRPr>
                    </a:p>
                  </a:txBody>
                  <a:tcPr/>
                </a:tc>
                <a:extLst>
                  <a:ext uri="{0D108BD9-81ED-4DB2-BD59-A6C34878D82A}">
                    <a16:rowId xmlns:a16="http://schemas.microsoft.com/office/drawing/2014/main" val="3730298108"/>
                  </a:ext>
                </a:extLst>
              </a:tr>
              <a:tr h="401126">
                <a:tc>
                  <a:txBody>
                    <a:bodyPr/>
                    <a:lstStyle/>
                    <a:p>
                      <a:r>
                        <a:rPr lang="en-US" sz="2000" dirty="0" smtClean="0">
                          <a:latin typeface="Candara" panose="020E0502030303020204" pitchFamily="34" charset="0"/>
                        </a:rPr>
                        <a:t>1</a:t>
                      </a:r>
                      <a:endParaRPr lang="en-US" sz="2000" dirty="0">
                        <a:latin typeface="Candara" panose="020E0502030303020204" pitchFamily="34" charset="0"/>
                      </a:endParaRPr>
                    </a:p>
                  </a:txBody>
                  <a:tcPr/>
                </a:tc>
                <a:tc>
                  <a:txBody>
                    <a:bodyPr/>
                    <a:lstStyle/>
                    <a:p>
                      <a:r>
                        <a:rPr lang="en-US" sz="2000" dirty="0" smtClean="0">
                          <a:latin typeface="Candara" panose="020E0502030303020204" pitchFamily="34" charset="0"/>
                        </a:rPr>
                        <a:t>Lack of inputs from internal consultants</a:t>
                      </a:r>
                      <a:endParaRPr lang="en-US" sz="2000" dirty="0">
                        <a:latin typeface="Candara" panose="020E0502030303020204" pitchFamily="34" charset="0"/>
                      </a:endParaRPr>
                    </a:p>
                  </a:txBody>
                  <a:tcPr/>
                </a:tc>
                <a:extLst>
                  <a:ext uri="{0D108BD9-81ED-4DB2-BD59-A6C34878D82A}">
                    <a16:rowId xmlns:a16="http://schemas.microsoft.com/office/drawing/2014/main" val="1574553435"/>
                  </a:ext>
                </a:extLst>
              </a:tr>
              <a:tr h="401126">
                <a:tc>
                  <a:txBody>
                    <a:bodyPr/>
                    <a:lstStyle/>
                    <a:p>
                      <a:r>
                        <a:rPr lang="en-US" sz="2000" dirty="0" smtClean="0">
                          <a:latin typeface="Candara" panose="020E0502030303020204" pitchFamily="34" charset="0"/>
                        </a:rPr>
                        <a:t>2</a:t>
                      </a:r>
                      <a:endParaRPr lang="en-US" sz="2000" dirty="0">
                        <a:latin typeface="Candara" panose="020E0502030303020204" pitchFamily="34" charset="0"/>
                      </a:endParaRPr>
                    </a:p>
                  </a:txBody>
                  <a:tcPr/>
                </a:tc>
                <a:tc>
                  <a:txBody>
                    <a:bodyPr/>
                    <a:lstStyle/>
                    <a:p>
                      <a:r>
                        <a:rPr lang="en-US" sz="2000" dirty="0" smtClean="0">
                          <a:latin typeface="Candara" panose="020E0502030303020204" pitchFamily="34" charset="0"/>
                        </a:rPr>
                        <a:t>Lack of inputs from client representatives</a:t>
                      </a:r>
                      <a:endParaRPr lang="en-US" sz="2000" dirty="0">
                        <a:latin typeface="Candara" panose="020E0502030303020204" pitchFamily="34" charset="0"/>
                      </a:endParaRPr>
                    </a:p>
                  </a:txBody>
                  <a:tcPr/>
                </a:tc>
                <a:extLst>
                  <a:ext uri="{0D108BD9-81ED-4DB2-BD59-A6C34878D82A}">
                    <a16:rowId xmlns:a16="http://schemas.microsoft.com/office/drawing/2014/main" val="2053864519"/>
                  </a:ext>
                </a:extLst>
              </a:tr>
              <a:tr h="401126">
                <a:tc>
                  <a:txBody>
                    <a:bodyPr/>
                    <a:lstStyle/>
                    <a:p>
                      <a:r>
                        <a:rPr lang="en-US" sz="2000" dirty="0" smtClean="0">
                          <a:latin typeface="Candara" panose="020E0502030303020204" pitchFamily="34" charset="0"/>
                        </a:rPr>
                        <a:t>3</a:t>
                      </a:r>
                      <a:endParaRPr lang="en-US" sz="2000" dirty="0">
                        <a:latin typeface="Candara" panose="020E0502030303020204" pitchFamily="34" charset="0"/>
                      </a:endParaRPr>
                    </a:p>
                  </a:txBody>
                  <a:tcPr/>
                </a:tc>
                <a:tc>
                  <a:txBody>
                    <a:bodyPr/>
                    <a:lstStyle/>
                    <a:p>
                      <a:r>
                        <a:rPr lang="en-US" sz="2000" dirty="0" smtClean="0">
                          <a:latin typeface="Candara" panose="020E0502030303020204" pitchFamily="34" charset="0"/>
                        </a:rPr>
                        <a:t>Security of new system</a:t>
                      </a:r>
                      <a:endParaRPr lang="en-US" sz="2000" dirty="0">
                        <a:latin typeface="Candara" panose="020E0502030303020204" pitchFamily="34" charset="0"/>
                      </a:endParaRPr>
                    </a:p>
                  </a:txBody>
                  <a:tcPr/>
                </a:tc>
                <a:extLst>
                  <a:ext uri="{0D108BD9-81ED-4DB2-BD59-A6C34878D82A}">
                    <a16:rowId xmlns:a16="http://schemas.microsoft.com/office/drawing/2014/main" val="3095009962"/>
                  </a:ext>
                </a:extLst>
              </a:tr>
              <a:tr h="432520">
                <a:tc>
                  <a:txBody>
                    <a:bodyPr/>
                    <a:lstStyle/>
                    <a:p>
                      <a:r>
                        <a:rPr lang="en-US" sz="2000" dirty="0" smtClean="0">
                          <a:latin typeface="Candara" panose="020E0502030303020204" pitchFamily="34" charset="0"/>
                        </a:rPr>
                        <a:t>4</a:t>
                      </a:r>
                      <a:endParaRPr lang="en-US" sz="2000" dirty="0">
                        <a:latin typeface="Candara" panose="020E0502030303020204" pitchFamily="34" charset="0"/>
                      </a:endParaRPr>
                    </a:p>
                  </a:txBody>
                  <a:tcPr/>
                </a:tc>
                <a:tc>
                  <a:txBody>
                    <a:bodyPr/>
                    <a:lstStyle/>
                    <a:p>
                      <a:r>
                        <a:rPr lang="en-US" sz="2000" dirty="0" smtClean="0">
                          <a:latin typeface="Candara" panose="020E0502030303020204" pitchFamily="34" charset="0"/>
                        </a:rPr>
                        <a:t>Outsourcing/purchasing for the article retrieval and Ask the Expert</a:t>
                      </a:r>
                      <a:r>
                        <a:rPr lang="en-US" sz="2000" baseline="0" dirty="0" smtClean="0">
                          <a:latin typeface="Candara" panose="020E0502030303020204" pitchFamily="34" charset="0"/>
                        </a:rPr>
                        <a:t> </a:t>
                      </a:r>
                      <a:r>
                        <a:rPr lang="en-US" sz="2000" dirty="0" smtClean="0">
                          <a:latin typeface="Candara" panose="020E0502030303020204" pitchFamily="34" charset="0"/>
                        </a:rPr>
                        <a:t>features</a:t>
                      </a:r>
                      <a:endParaRPr lang="en-US" sz="2000" dirty="0">
                        <a:latin typeface="Candara" panose="020E0502030303020204" pitchFamily="34" charset="0"/>
                      </a:endParaRPr>
                    </a:p>
                  </a:txBody>
                  <a:tcPr/>
                </a:tc>
                <a:extLst>
                  <a:ext uri="{0D108BD9-81ED-4DB2-BD59-A6C34878D82A}">
                    <a16:rowId xmlns:a16="http://schemas.microsoft.com/office/drawing/2014/main" val="2850556750"/>
                  </a:ext>
                </a:extLst>
              </a:tr>
              <a:tr h="401126">
                <a:tc>
                  <a:txBody>
                    <a:bodyPr/>
                    <a:lstStyle/>
                    <a:p>
                      <a:r>
                        <a:rPr lang="en-US" sz="2000" dirty="0" smtClean="0">
                          <a:latin typeface="Candara" panose="020E0502030303020204" pitchFamily="34" charset="0"/>
                        </a:rPr>
                        <a:t>5</a:t>
                      </a:r>
                      <a:endParaRPr lang="en-US" sz="2000" dirty="0">
                        <a:latin typeface="Candara" panose="020E0502030303020204" pitchFamily="34" charset="0"/>
                      </a:endParaRPr>
                    </a:p>
                  </a:txBody>
                  <a:tcPr/>
                </a:tc>
                <a:tc>
                  <a:txBody>
                    <a:bodyPr/>
                    <a:lstStyle/>
                    <a:p>
                      <a:r>
                        <a:rPr lang="en-US" sz="2000" dirty="0" smtClean="0">
                          <a:latin typeface="Candara" panose="020E0502030303020204" pitchFamily="34" charset="0"/>
                        </a:rPr>
                        <a:t>Outsourcing/purchasing for processing online payment transactions</a:t>
                      </a:r>
                      <a:endParaRPr lang="en-US" sz="2000" dirty="0">
                        <a:latin typeface="Candara" panose="020E0502030303020204" pitchFamily="34" charset="0"/>
                      </a:endParaRPr>
                    </a:p>
                  </a:txBody>
                  <a:tcPr/>
                </a:tc>
                <a:extLst>
                  <a:ext uri="{0D108BD9-81ED-4DB2-BD59-A6C34878D82A}">
                    <a16:rowId xmlns:a16="http://schemas.microsoft.com/office/drawing/2014/main" val="804075514"/>
                  </a:ext>
                </a:extLst>
              </a:tr>
              <a:tr h="401126">
                <a:tc>
                  <a:txBody>
                    <a:bodyPr/>
                    <a:lstStyle/>
                    <a:p>
                      <a:r>
                        <a:rPr lang="en-US" sz="2000" dirty="0" smtClean="0">
                          <a:latin typeface="Candara" panose="020E0502030303020204" pitchFamily="34" charset="0"/>
                        </a:rPr>
                        <a:t>6</a:t>
                      </a:r>
                      <a:endParaRPr lang="en-US" sz="2000" dirty="0">
                        <a:latin typeface="Candara" panose="020E0502030303020204" pitchFamily="34" charset="0"/>
                      </a:endParaRPr>
                    </a:p>
                  </a:txBody>
                  <a:tcPr/>
                </a:tc>
                <a:tc>
                  <a:txBody>
                    <a:bodyPr/>
                    <a:lstStyle/>
                    <a:p>
                      <a:r>
                        <a:rPr lang="en-US" sz="2000" dirty="0" smtClean="0">
                          <a:latin typeface="Candara" panose="020E0502030303020204" pitchFamily="34" charset="0"/>
                        </a:rPr>
                        <a:t>Organizing the templates and examples in a useful fashion</a:t>
                      </a:r>
                      <a:endParaRPr lang="en-US" sz="2000" dirty="0">
                        <a:latin typeface="Candara" panose="020E0502030303020204" pitchFamily="34" charset="0"/>
                      </a:endParaRPr>
                    </a:p>
                  </a:txBody>
                  <a:tcPr/>
                </a:tc>
                <a:extLst>
                  <a:ext uri="{0D108BD9-81ED-4DB2-BD59-A6C34878D82A}">
                    <a16:rowId xmlns:a16="http://schemas.microsoft.com/office/drawing/2014/main" val="878254757"/>
                  </a:ext>
                </a:extLst>
              </a:tr>
              <a:tr h="401126">
                <a:tc>
                  <a:txBody>
                    <a:bodyPr/>
                    <a:lstStyle/>
                    <a:p>
                      <a:r>
                        <a:rPr lang="en-US" sz="2000" dirty="0" smtClean="0">
                          <a:latin typeface="Candara" panose="020E0502030303020204" pitchFamily="34" charset="0"/>
                        </a:rPr>
                        <a:t>7</a:t>
                      </a:r>
                      <a:endParaRPr lang="en-US" sz="2000" dirty="0">
                        <a:latin typeface="Candara" panose="020E0502030303020204" pitchFamily="34" charset="0"/>
                      </a:endParaRPr>
                    </a:p>
                  </a:txBody>
                  <a:tcPr/>
                </a:tc>
                <a:tc>
                  <a:txBody>
                    <a:bodyPr/>
                    <a:lstStyle/>
                    <a:p>
                      <a:r>
                        <a:rPr lang="en-US" sz="2000" dirty="0" smtClean="0">
                          <a:latin typeface="Candara" panose="020E0502030303020204" pitchFamily="34" charset="0"/>
                        </a:rPr>
                        <a:t>Providing an efficient search feature</a:t>
                      </a:r>
                      <a:endParaRPr lang="en-US" sz="2000" dirty="0">
                        <a:latin typeface="Candara" panose="020E0502030303020204" pitchFamily="34" charset="0"/>
                      </a:endParaRPr>
                    </a:p>
                  </a:txBody>
                  <a:tcPr/>
                </a:tc>
                <a:extLst>
                  <a:ext uri="{0D108BD9-81ED-4DB2-BD59-A6C34878D82A}">
                    <a16:rowId xmlns:a16="http://schemas.microsoft.com/office/drawing/2014/main" val="2416238706"/>
                  </a:ext>
                </a:extLst>
              </a:tr>
              <a:tr h="401126">
                <a:tc>
                  <a:txBody>
                    <a:bodyPr/>
                    <a:lstStyle/>
                    <a:p>
                      <a:r>
                        <a:rPr lang="en-US" sz="2000" dirty="0" smtClean="0">
                          <a:latin typeface="Candara" panose="020E0502030303020204" pitchFamily="34" charset="0"/>
                        </a:rPr>
                        <a:t>8</a:t>
                      </a:r>
                      <a:endParaRPr lang="en-US" sz="2000" dirty="0">
                        <a:latin typeface="Candara" panose="020E0502030303020204" pitchFamily="34" charset="0"/>
                      </a:endParaRPr>
                    </a:p>
                  </a:txBody>
                  <a:tcPr/>
                </a:tc>
                <a:tc>
                  <a:txBody>
                    <a:bodyPr/>
                    <a:lstStyle/>
                    <a:p>
                      <a:r>
                        <a:rPr lang="en-US" sz="2000" dirty="0" smtClean="0">
                          <a:latin typeface="Candara" panose="020E0502030303020204" pitchFamily="34" charset="0"/>
                        </a:rPr>
                        <a:t>Getting good feedback from Michael Chen and other senior consultants</a:t>
                      </a:r>
                    </a:p>
                  </a:txBody>
                  <a:tcPr/>
                </a:tc>
                <a:extLst>
                  <a:ext uri="{0D108BD9-81ED-4DB2-BD59-A6C34878D82A}">
                    <a16:rowId xmlns:a16="http://schemas.microsoft.com/office/drawing/2014/main" val="2941551367"/>
                  </a:ext>
                </a:extLst>
              </a:tr>
              <a:tr h="401126">
                <a:tc>
                  <a:txBody>
                    <a:bodyPr/>
                    <a:lstStyle/>
                    <a:p>
                      <a:r>
                        <a:rPr lang="en-US" sz="2000" dirty="0" smtClean="0">
                          <a:latin typeface="Candara" panose="020E0502030303020204" pitchFamily="34" charset="0"/>
                        </a:rPr>
                        <a:t>9</a:t>
                      </a:r>
                      <a:endParaRPr lang="en-US" sz="2000" dirty="0">
                        <a:latin typeface="Candara" panose="020E0502030303020204" pitchFamily="34" charset="0"/>
                      </a:endParaRPr>
                    </a:p>
                  </a:txBody>
                  <a:tcPr/>
                </a:tc>
                <a:tc>
                  <a:txBody>
                    <a:bodyPr/>
                    <a:lstStyle/>
                    <a:p>
                      <a:r>
                        <a:rPr lang="en-US" sz="2000" dirty="0" smtClean="0">
                          <a:latin typeface="Candara" panose="020E0502030303020204" pitchFamily="34" charset="0"/>
                        </a:rPr>
                        <a:t>Effectively promoting the new system</a:t>
                      </a:r>
                      <a:endParaRPr lang="en-US" sz="2000" dirty="0">
                        <a:latin typeface="Candara" panose="020E0502030303020204" pitchFamily="34" charset="0"/>
                      </a:endParaRPr>
                    </a:p>
                  </a:txBody>
                  <a:tcPr/>
                </a:tc>
                <a:extLst>
                  <a:ext uri="{0D108BD9-81ED-4DB2-BD59-A6C34878D82A}">
                    <a16:rowId xmlns:a16="http://schemas.microsoft.com/office/drawing/2014/main" val="3214173910"/>
                  </a:ext>
                </a:extLst>
              </a:tr>
              <a:tr h="401126">
                <a:tc>
                  <a:txBody>
                    <a:bodyPr/>
                    <a:lstStyle/>
                    <a:p>
                      <a:r>
                        <a:rPr lang="en-US" sz="2000" dirty="0" smtClean="0">
                          <a:latin typeface="Candara" panose="020E0502030303020204" pitchFamily="34" charset="0"/>
                        </a:rPr>
                        <a:t>10</a:t>
                      </a:r>
                      <a:endParaRPr lang="en-US" sz="2000" dirty="0">
                        <a:latin typeface="Candara" panose="020E0502030303020204" pitchFamily="34" charset="0"/>
                      </a:endParaRPr>
                    </a:p>
                  </a:txBody>
                  <a:tcPr/>
                </a:tc>
                <a:tc>
                  <a:txBody>
                    <a:bodyPr/>
                    <a:lstStyle/>
                    <a:p>
                      <a:r>
                        <a:rPr lang="en-US" sz="2000" dirty="0" smtClean="0">
                          <a:latin typeface="Candara" panose="020E0502030303020204" pitchFamily="34" charset="0"/>
                        </a:rPr>
                        <a:t>Realizing the benefits of the new system within one year</a:t>
                      </a:r>
                      <a:endParaRPr lang="en-US" sz="2000" dirty="0">
                        <a:latin typeface="Candara" panose="020E0502030303020204" pitchFamily="34" charset="0"/>
                      </a:endParaRPr>
                    </a:p>
                  </a:txBody>
                  <a:tcPr/>
                </a:tc>
                <a:extLst>
                  <a:ext uri="{0D108BD9-81ED-4DB2-BD59-A6C34878D82A}">
                    <a16:rowId xmlns:a16="http://schemas.microsoft.com/office/drawing/2014/main" val="131014976"/>
                  </a:ext>
                </a:extLst>
              </a:tr>
            </a:tbl>
          </a:graphicData>
        </a:graphic>
      </p:graphicFrame>
      <p:sp>
        <p:nvSpPr>
          <p:cNvPr id="6" name="Rectangle 5"/>
          <p:cNvSpPr/>
          <p:nvPr/>
        </p:nvSpPr>
        <p:spPr>
          <a:xfrm>
            <a:off x="3186821" y="1376128"/>
            <a:ext cx="3621300" cy="461665"/>
          </a:xfrm>
          <a:prstGeom prst="rect">
            <a:avLst/>
          </a:prstGeom>
        </p:spPr>
        <p:txBody>
          <a:bodyPr wrap="square">
            <a:spAutoFit/>
          </a:bodyPr>
          <a:lstStyle/>
          <a:p>
            <a:pPr algn="ctr"/>
            <a:r>
              <a:rPr lang="en-US" sz="2400" dirty="0" smtClean="0">
                <a:latin typeface="Candara" panose="020E0502030303020204" pitchFamily="34" charset="0"/>
              </a:rPr>
              <a:t>List </a:t>
            </a:r>
            <a:r>
              <a:rPr lang="en-US" sz="2400" dirty="0">
                <a:latin typeface="Candara" panose="020E0502030303020204" pitchFamily="34" charset="0"/>
              </a:rPr>
              <a:t>of Prioritized Risks</a:t>
            </a:r>
          </a:p>
        </p:txBody>
      </p:sp>
    </p:spTree>
    <p:extLst>
      <p:ext uri="{BB962C8B-B14F-4D97-AF65-F5344CB8AC3E}">
        <p14:creationId xmlns:p14="http://schemas.microsoft.com/office/powerpoint/2010/main" val="42430982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Execution </a:t>
            </a:r>
            <a:r>
              <a:rPr lang="en-US" dirty="0"/>
              <a:t>processes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2512352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smtClean="0"/>
              <a:t>Project Execution</a:t>
            </a:r>
          </a:p>
        </p:txBody>
      </p:sp>
      <p:sp>
        <p:nvSpPr>
          <p:cNvPr id="26629" name="Rectangle 3"/>
          <p:cNvSpPr>
            <a:spLocks noGrp="1" noChangeArrowheads="1"/>
          </p:cNvSpPr>
          <p:nvPr>
            <p:ph idx="1"/>
          </p:nvPr>
        </p:nvSpPr>
        <p:spPr/>
        <p:txBody>
          <a:bodyPr/>
          <a:lstStyle/>
          <a:p>
            <a:r>
              <a:rPr lang="en-US" dirty="0" smtClean="0"/>
              <a:t>Usually takes the most resources to perform</a:t>
            </a:r>
          </a:p>
          <a:p>
            <a:pPr lvl="1"/>
            <a:r>
              <a:rPr lang="en-US" dirty="0" smtClean="0"/>
              <a:t>Project managers must use their leadership skills to handle the many challenges that occur during project execution</a:t>
            </a:r>
          </a:p>
          <a:p>
            <a:r>
              <a:rPr lang="en-US" dirty="0" smtClean="0"/>
              <a:t>Listing </a:t>
            </a:r>
            <a:r>
              <a:rPr lang="en-US" dirty="0"/>
              <a:t>the knowledge areas, executing processes, and outputs of project </a:t>
            </a:r>
            <a:r>
              <a:rPr lang="en-US" dirty="0" smtClean="0"/>
              <a:t>execution</a:t>
            </a:r>
          </a:p>
          <a:p>
            <a:pPr lvl="1"/>
            <a:r>
              <a:rPr lang="en-US" dirty="0" smtClean="0"/>
              <a:t>Many project sponsors and customers focus on deliverables related to providing the products, services, or results desired from the project</a:t>
            </a:r>
          </a:p>
          <a:p>
            <a:pPr lvl="1"/>
            <a:r>
              <a:rPr lang="en-US" dirty="0" smtClean="0"/>
              <a:t>It is </a:t>
            </a:r>
            <a:r>
              <a:rPr lang="en-US" dirty="0"/>
              <a:t>equally </a:t>
            </a:r>
            <a:r>
              <a:rPr lang="en-US" dirty="0" smtClean="0"/>
              <a:t>important to </a:t>
            </a:r>
            <a:r>
              <a:rPr lang="en-US" dirty="0"/>
              <a:t>document change requests and update planning documents</a:t>
            </a:r>
            <a:endParaRPr lang="en-US" dirty="0" smtClean="0"/>
          </a:p>
          <a:p>
            <a:r>
              <a:rPr lang="en-US" dirty="0" smtClean="0"/>
              <a:t>A milestone report can help focus on completing major milestones</a:t>
            </a:r>
          </a:p>
        </p:txBody>
      </p:sp>
    </p:spTree>
    <p:extLst>
      <p:ext uri="{BB962C8B-B14F-4D97-AF65-F5344CB8AC3E}">
        <p14:creationId xmlns:p14="http://schemas.microsoft.com/office/powerpoint/2010/main" val="3072232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smtClean="0"/>
              <a:t>Project Execution</a:t>
            </a:r>
          </a:p>
        </p:txBody>
      </p:sp>
      <p:sp>
        <p:nvSpPr>
          <p:cNvPr id="26629" name="Rectangle 3"/>
          <p:cNvSpPr>
            <a:spLocks noGrp="1" noChangeArrowheads="1"/>
          </p:cNvSpPr>
          <p:nvPr>
            <p:ph idx="1"/>
          </p:nvPr>
        </p:nvSpPr>
        <p:spPr/>
        <p:txBody>
          <a:bodyPr/>
          <a:lstStyle/>
          <a:p>
            <a:r>
              <a:rPr lang="en-US" dirty="0"/>
              <a:t>The actions performed during this process include:</a:t>
            </a:r>
          </a:p>
          <a:p>
            <a:pPr marL="914400" lvl="1" indent="-457200">
              <a:buFont typeface="+mj-lt"/>
              <a:buAutoNum type="arabicParenR"/>
            </a:pPr>
            <a:r>
              <a:rPr lang="en-US" dirty="0" smtClean="0"/>
              <a:t>Performing </a:t>
            </a:r>
            <a:r>
              <a:rPr lang="en-US" dirty="0"/>
              <a:t>the activities needed to meet the project objectives</a:t>
            </a:r>
          </a:p>
          <a:p>
            <a:pPr marL="914400" lvl="1" indent="-457200">
              <a:buFont typeface="+mj-lt"/>
              <a:buAutoNum type="arabicParenR"/>
            </a:pPr>
            <a:r>
              <a:rPr lang="en-US" dirty="0" smtClean="0"/>
              <a:t>Obtaining </a:t>
            </a:r>
            <a:r>
              <a:rPr lang="en-US" dirty="0"/>
              <a:t>and manage quotations, bids and proposals as </a:t>
            </a:r>
            <a:r>
              <a:rPr lang="en-US" dirty="0" smtClean="0"/>
              <a:t>needed</a:t>
            </a:r>
          </a:p>
          <a:p>
            <a:pPr marL="914400" lvl="1" indent="-457200">
              <a:buFont typeface="+mj-lt"/>
              <a:buAutoNum type="arabicParenR"/>
            </a:pPr>
            <a:r>
              <a:rPr lang="en-US" dirty="0"/>
              <a:t>Managing the project team and manage other resources</a:t>
            </a:r>
          </a:p>
          <a:p>
            <a:pPr marL="914400" lvl="1" indent="-457200">
              <a:buFont typeface="+mj-lt"/>
              <a:buAutoNum type="arabicParenR"/>
            </a:pPr>
            <a:r>
              <a:rPr lang="en-US" dirty="0"/>
              <a:t>Collecting and analyze performance data</a:t>
            </a:r>
          </a:p>
          <a:p>
            <a:pPr marL="914400" lvl="1" indent="-457200">
              <a:buFont typeface="+mj-lt"/>
              <a:buAutoNum type="arabicParenR"/>
            </a:pPr>
            <a:r>
              <a:rPr lang="en-US" dirty="0"/>
              <a:t>Generating project data for status reports and forecasts</a:t>
            </a:r>
          </a:p>
          <a:p>
            <a:pPr marL="914400" lvl="1" indent="-457200">
              <a:buFont typeface="+mj-lt"/>
              <a:buAutoNum type="arabicParenR"/>
            </a:pPr>
            <a:r>
              <a:rPr lang="en-US" dirty="0"/>
              <a:t>Managing risks</a:t>
            </a:r>
          </a:p>
          <a:p>
            <a:pPr marL="914400" lvl="1" indent="-457200">
              <a:buFont typeface="+mj-lt"/>
              <a:buAutoNum type="arabicParenR"/>
            </a:pPr>
            <a:r>
              <a:rPr lang="en-US" dirty="0"/>
              <a:t>Conducting change control and implementing approved changes</a:t>
            </a:r>
          </a:p>
          <a:p>
            <a:pPr marL="914400" lvl="1" indent="-457200">
              <a:buFont typeface="+mj-lt"/>
              <a:buAutoNum type="arabicParenR"/>
            </a:pPr>
            <a:r>
              <a:rPr lang="en-US" dirty="0"/>
              <a:t>Establishing and managing project communication channels</a:t>
            </a:r>
          </a:p>
          <a:p>
            <a:pPr marL="914400" lvl="1" indent="-457200">
              <a:buFont typeface="+mj-lt"/>
              <a:buAutoNum type="arabicParenR"/>
            </a:pPr>
            <a:r>
              <a:rPr lang="en-US" dirty="0"/>
              <a:t>Collecting and documenting lessons learned</a:t>
            </a:r>
            <a:endParaRPr lang="en-US" dirty="0" smtClean="0"/>
          </a:p>
        </p:txBody>
      </p:sp>
    </p:spTree>
    <p:extLst>
      <p:ext uri="{BB962C8B-B14F-4D97-AF65-F5344CB8AC3E}">
        <p14:creationId xmlns:p14="http://schemas.microsoft.com/office/powerpoint/2010/main" val="14368537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Execution</a:t>
            </a:r>
          </a:p>
        </p:txBody>
      </p:sp>
      <p:sp>
        <p:nvSpPr>
          <p:cNvPr id="3" name="Content Placeholder 2"/>
          <p:cNvSpPr>
            <a:spLocks noGrp="1"/>
          </p:cNvSpPr>
          <p:nvPr>
            <p:ph idx="1"/>
          </p:nvPr>
        </p:nvSpPr>
        <p:spPr/>
        <p:txBody>
          <a:bodyPr>
            <a:normAutofit/>
          </a:bodyPr>
          <a:lstStyle/>
          <a:p>
            <a:r>
              <a:rPr lang="en-US" dirty="0"/>
              <a:t>The Execution Phase will broadly involve </a:t>
            </a:r>
            <a:r>
              <a:rPr lang="en-US" dirty="0" smtClean="0"/>
              <a:t>several actions</a:t>
            </a:r>
            <a:r>
              <a:rPr lang="en-US" dirty="0"/>
              <a:t>. </a:t>
            </a:r>
            <a:endParaRPr lang="en-US" dirty="0" smtClean="0"/>
          </a:p>
          <a:p>
            <a:r>
              <a:rPr lang="en-US" dirty="0" smtClean="0"/>
              <a:t>The </a:t>
            </a:r>
            <a:r>
              <a:rPr lang="en-US" dirty="0"/>
              <a:t>priority or sequence is entirely dependent on the nature of the project and organizational practices and preferences. </a:t>
            </a:r>
            <a:endParaRPr lang="en-US" dirty="0" smtClean="0"/>
          </a:p>
          <a:p>
            <a:r>
              <a:rPr lang="en-US" dirty="0" smtClean="0"/>
              <a:t>But </a:t>
            </a:r>
            <a:r>
              <a:rPr lang="en-US" dirty="0"/>
              <a:t>nevertheless, they are performed to enable successful project execution</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3058342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1078665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Execution Actions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Acquire </a:t>
            </a:r>
            <a:r>
              <a:rPr lang="en-US" dirty="0"/>
              <a:t>Develop &amp; Manage the Team who will work on the project.</a:t>
            </a:r>
          </a:p>
          <a:p>
            <a:r>
              <a:rPr lang="en-US" dirty="0" smtClean="0"/>
              <a:t>Execute </a:t>
            </a:r>
            <a:r>
              <a:rPr lang="en-US" dirty="0"/>
              <a:t>Project Scope.</a:t>
            </a:r>
          </a:p>
          <a:p>
            <a:r>
              <a:rPr lang="en-US" dirty="0" smtClean="0"/>
              <a:t>Recommend </a:t>
            </a:r>
            <a:r>
              <a:rPr lang="en-US" dirty="0"/>
              <a:t>changes, bug fixes, preventive and corrective </a:t>
            </a:r>
            <a:r>
              <a:rPr lang="en-US" dirty="0" smtClean="0"/>
              <a:t>actions.</a:t>
            </a:r>
            <a:endParaRPr lang="en-US" dirty="0"/>
          </a:p>
          <a:p>
            <a:r>
              <a:rPr lang="en-US" dirty="0" smtClean="0"/>
              <a:t>Timely </a:t>
            </a:r>
            <a:r>
              <a:rPr lang="en-US" dirty="0"/>
              <a:t>Communication with all stakeholders.</a:t>
            </a:r>
          </a:p>
          <a:p>
            <a:r>
              <a:rPr lang="en-US" dirty="0" smtClean="0"/>
              <a:t>Implemented </a:t>
            </a:r>
            <a:r>
              <a:rPr lang="en-US" dirty="0"/>
              <a:t>approved changes to the processes, documentation and plans.</a:t>
            </a:r>
          </a:p>
          <a:p>
            <a:r>
              <a:rPr lang="en-US" dirty="0" smtClean="0"/>
              <a:t>Team </a:t>
            </a:r>
            <a:r>
              <a:rPr lang="en-US" dirty="0"/>
              <a:t>Building exercises.</a:t>
            </a:r>
          </a:p>
          <a:p>
            <a:r>
              <a:rPr lang="en-US" dirty="0" smtClean="0"/>
              <a:t>Give </a:t>
            </a:r>
            <a:r>
              <a:rPr lang="en-US" dirty="0"/>
              <a:t>recognition and rewards to team members and keep them motivated.</a:t>
            </a:r>
          </a:p>
          <a:p>
            <a:r>
              <a:rPr lang="en-US" dirty="0" smtClean="0"/>
              <a:t>Hold </a:t>
            </a:r>
            <a:r>
              <a:rPr lang="en-US" dirty="0"/>
              <a:t>Status Review meetings to ensure project is on track and any deviations are attended to at the earliest.</a:t>
            </a:r>
          </a:p>
          <a:p>
            <a:r>
              <a:rPr lang="en-US" dirty="0" smtClean="0"/>
              <a:t>Use </a:t>
            </a:r>
            <a:r>
              <a:rPr lang="en-US" dirty="0"/>
              <a:t>Work Authorization systems to allocate work.</a:t>
            </a:r>
          </a:p>
          <a:p>
            <a:r>
              <a:rPr lang="en-US" dirty="0" smtClean="0"/>
              <a:t>Request </a:t>
            </a:r>
            <a:r>
              <a:rPr lang="en-US" dirty="0"/>
              <a:t>Seller responses to your tender and outsourcing needs.</a:t>
            </a:r>
          </a:p>
          <a:p>
            <a:r>
              <a:rPr lang="en-US" dirty="0" smtClean="0"/>
              <a:t>Select </a:t>
            </a:r>
            <a:r>
              <a:rPr lang="en-US" dirty="0"/>
              <a:t>Seller for your procurement needs.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3404905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smtClean="0"/>
              <a:t>Project Execution</a:t>
            </a:r>
          </a:p>
        </p:txBody>
      </p:sp>
      <p:sp>
        <p:nvSpPr>
          <p:cNvPr id="26629" name="Rectangle 3"/>
          <p:cNvSpPr>
            <a:spLocks noGrp="1" noChangeArrowheads="1"/>
          </p:cNvSpPr>
          <p:nvPr>
            <p:ph idx="1"/>
          </p:nvPr>
        </p:nvSpPr>
        <p:spPr/>
        <p:txBody>
          <a:bodyPr/>
          <a:lstStyle/>
          <a:p>
            <a:r>
              <a:rPr lang="en-US" dirty="0"/>
              <a:t>Project execution involves:</a:t>
            </a:r>
          </a:p>
          <a:p>
            <a:pPr marL="914400" lvl="1" indent="-457200">
              <a:buFont typeface="+mj-lt"/>
              <a:buAutoNum type="arabicPeriod"/>
            </a:pPr>
            <a:r>
              <a:rPr lang="en-US" dirty="0" smtClean="0"/>
              <a:t>Establishing </a:t>
            </a:r>
            <a:r>
              <a:rPr lang="en-US" dirty="0"/>
              <a:t>and managing the project team.</a:t>
            </a:r>
          </a:p>
          <a:p>
            <a:pPr marL="914400" lvl="1" indent="-457200">
              <a:buFont typeface="+mj-lt"/>
              <a:buAutoNum type="arabicPeriod"/>
            </a:pPr>
            <a:r>
              <a:rPr lang="en-US" dirty="0" smtClean="0"/>
              <a:t>Coordinating </a:t>
            </a:r>
            <a:r>
              <a:rPr lang="en-US" dirty="0"/>
              <a:t>people and resources.</a:t>
            </a:r>
          </a:p>
          <a:p>
            <a:pPr marL="914400" lvl="1" indent="-457200">
              <a:buFont typeface="+mj-lt"/>
              <a:buAutoNum type="arabicPeriod"/>
            </a:pPr>
            <a:r>
              <a:rPr lang="en-US" dirty="0" smtClean="0"/>
              <a:t>Monitoring </a:t>
            </a:r>
            <a:r>
              <a:rPr lang="en-US" dirty="0"/>
              <a:t>team performance.</a:t>
            </a:r>
          </a:p>
          <a:p>
            <a:pPr marL="914400" lvl="1" indent="-457200">
              <a:buFont typeface="+mj-lt"/>
              <a:buAutoNum type="arabicPeriod"/>
            </a:pPr>
            <a:r>
              <a:rPr lang="en-US" dirty="0" smtClean="0"/>
              <a:t>Contracting </a:t>
            </a:r>
            <a:r>
              <a:rPr lang="en-US" dirty="0"/>
              <a:t>procurements.</a:t>
            </a:r>
          </a:p>
          <a:p>
            <a:pPr marL="914400" lvl="1" indent="-457200">
              <a:buFont typeface="+mj-lt"/>
              <a:buAutoNum type="arabicPeriod"/>
            </a:pPr>
            <a:r>
              <a:rPr lang="en-US" dirty="0" smtClean="0"/>
              <a:t>Directing </a:t>
            </a:r>
            <a:r>
              <a:rPr lang="en-US" dirty="0"/>
              <a:t>and managing project execution.</a:t>
            </a:r>
          </a:p>
          <a:p>
            <a:pPr marL="914400" lvl="1" indent="-457200">
              <a:buFont typeface="+mj-lt"/>
              <a:buAutoNum type="arabicPeriod"/>
            </a:pPr>
            <a:r>
              <a:rPr lang="en-US" dirty="0" smtClean="0"/>
              <a:t>Distributing </a:t>
            </a:r>
            <a:r>
              <a:rPr lang="en-US" dirty="0"/>
              <a:t>information.</a:t>
            </a:r>
          </a:p>
          <a:p>
            <a:pPr marL="914400" lvl="1" indent="-457200">
              <a:buFont typeface="+mj-lt"/>
              <a:buAutoNum type="arabicPeriod"/>
            </a:pPr>
            <a:r>
              <a:rPr lang="en-US" dirty="0" smtClean="0"/>
              <a:t>Performing </a:t>
            </a:r>
            <a:r>
              <a:rPr lang="en-US" dirty="0"/>
              <a:t>quality assurance activities.</a:t>
            </a:r>
            <a:endParaRPr lang="en-US" dirty="0" smtClean="0"/>
          </a:p>
        </p:txBody>
      </p:sp>
    </p:spTree>
    <p:extLst>
      <p:ext uri="{BB962C8B-B14F-4D97-AF65-F5344CB8AC3E}">
        <p14:creationId xmlns:p14="http://schemas.microsoft.com/office/powerpoint/2010/main" val="6168677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smtClean="0"/>
              <a:t>Project Execution</a:t>
            </a:r>
          </a:p>
        </p:txBody>
      </p:sp>
      <p:sp>
        <p:nvSpPr>
          <p:cNvPr id="26629" name="Rectangle 3"/>
          <p:cNvSpPr>
            <a:spLocks noGrp="1" noChangeArrowheads="1"/>
          </p:cNvSpPr>
          <p:nvPr>
            <p:ph idx="1"/>
          </p:nvPr>
        </p:nvSpPr>
        <p:spPr/>
        <p:txBody>
          <a:bodyPr>
            <a:normAutofit/>
          </a:bodyPr>
          <a:lstStyle/>
          <a:p>
            <a:r>
              <a:rPr lang="en-US" dirty="0" smtClean="0"/>
              <a:t>The items produced by project execution are:</a:t>
            </a:r>
          </a:p>
          <a:p>
            <a:pPr marL="914400" lvl="1" indent="-457200">
              <a:buFont typeface="+mj-lt"/>
              <a:buAutoNum type="arabicPeriod"/>
            </a:pPr>
            <a:r>
              <a:rPr lang="en-US" dirty="0" smtClean="0"/>
              <a:t>The risk and issue management responses plus corrective actions.</a:t>
            </a:r>
          </a:p>
          <a:p>
            <a:pPr marL="914400" lvl="1" indent="-457200">
              <a:buFont typeface="+mj-lt"/>
              <a:buAutoNum type="arabicPeriod"/>
            </a:pPr>
            <a:r>
              <a:rPr lang="en-US" dirty="0" smtClean="0"/>
              <a:t>The deliverables themselves plus work performance information.</a:t>
            </a:r>
          </a:p>
          <a:p>
            <a:pPr marL="914400" lvl="1" indent="-457200">
              <a:buFont typeface="+mj-lt"/>
              <a:buAutoNum type="arabicPeriod"/>
            </a:pPr>
            <a:r>
              <a:rPr lang="en-US" dirty="0" smtClean="0"/>
              <a:t>Change requests.</a:t>
            </a:r>
          </a:p>
          <a:p>
            <a:pPr marL="914400" lvl="1" indent="-457200">
              <a:buFont typeface="+mj-lt"/>
              <a:buAutoNum type="arabicPeriod"/>
            </a:pPr>
            <a:r>
              <a:rPr lang="en-US" dirty="0" smtClean="0"/>
              <a:t>Negotiation and influence to ensure appropriate staff are assigned.</a:t>
            </a:r>
          </a:p>
          <a:p>
            <a:pPr marL="914400" lvl="1" indent="-457200">
              <a:buFont typeface="+mj-lt"/>
              <a:buAutoNum type="arabicPeriod"/>
            </a:pPr>
            <a:r>
              <a:rPr lang="en-US" dirty="0" smtClean="0"/>
              <a:t>Motivation building and mentoring to ensure the team performance.</a:t>
            </a:r>
          </a:p>
          <a:p>
            <a:pPr marL="914400" lvl="1" indent="-457200">
              <a:buFont typeface="+mj-lt"/>
              <a:buAutoNum type="arabicPeriod"/>
            </a:pPr>
            <a:r>
              <a:rPr lang="en-US" dirty="0" smtClean="0"/>
              <a:t>Conflict resolution and problem solving.</a:t>
            </a:r>
          </a:p>
          <a:p>
            <a:pPr marL="914400" lvl="1" indent="-457200">
              <a:buFont typeface="+mj-lt"/>
              <a:buAutoNum type="arabicPeriod"/>
            </a:pPr>
            <a:r>
              <a:rPr lang="en-US" dirty="0" smtClean="0"/>
              <a:t>Procurements and contracts are negotiated and put in place.</a:t>
            </a:r>
          </a:p>
          <a:p>
            <a:pPr marL="914400" lvl="1" indent="-457200">
              <a:buFont typeface="+mj-lt"/>
              <a:buAutoNum type="arabicPeriod"/>
            </a:pPr>
            <a:r>
              <a:rPr lang="en-US" dirty="0" smtClean="0"/>
              <a:t>Organizational process assets are updated as a result of executing the project plan.</a:t>
            </a:r>
          </a:p>
        </p:txBody>
      </p:sp>
    </p:spTree>
    <p:extLst>
      <p:ext uri="{BB962C8B-B14F-4D97-AF65-F5344CB8AC3E}">
        <p14:creationId xmlns:p14="http://schemas.microsoft.com/office/powerpoint/2010/main" val="26642146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Execution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pic>
        <p:nvPicPr>
          <p:cNvPr id="13314" name="Picture 2" descr="Outputs of the Execution Ph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905" y="1899879"/>
            <a:ext cx="4762500" cy="280987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Executing Process Gro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5145" y="1899879"/>
            <a:ext cx="476250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370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Best Practice</a:t>
            </a:r>
          </a:p>
        </p:txBody>
      </p:sp>
      <p:sp>
        <p:nvSpPr>
          <p:cNvPr id="28675" name="Content Placeholder 2"/>
          <p:cNvSpPr>
            <a:spLocks noGrp="1"/>
          </p:cNvSpPr>
          <p:nvPr>
            <p:ph idx="1"/>
          </p:nvPr>
        </p:nvSpPr>
        <p:spPr/>
        <p:txBody>
          <a:bodyPr/>
          <a:lstStyle/>
          <a:p>
            <a:r>
              <a:rPr lang="en-US" dirty="0" smtClean="0"/>
              <a:t>One way to learn about best practices in project management is by studying recipients of PMI’s Project of the Year award</a:t>
            </a:r>
          </a:p>
          <a:p>
            <a:pPr lvl="1"/>
            <a:r>
              <a:rPr lang="en-US" dirty="0" smtClean="0"/>
              <a:t>The Quartier international de Montreal (QIM), Montreal’s international district, was a 66-acre urban revitalization project in the heart of downtown Montreal</a:t>
            </a:r>
          </a:p>
          <a:p>
            <a:pPr lvl="1"/>
            <a:r>
              <a:rPr lang="en-US" dirty="0" smtClean="0"/>
              <a:t>This $90 million, five-year project turned a once unpopular area into a thriving section of the city with a booming real estate market and has generated $770 million in related construction</a:t>
            </a:r>
          </a:p>
        </p:txBody>
      </p:sp>
    </p:spTree>
    <p:extLst>
      <p:ext uri="{BB962C8B-B14F-4D97-AF65-F5344CB8AC3E}">
        <p14:creationId xmlns:p14="http://schemas.microsoft.com/office/powerpoint/2010/main" val="8557542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Monitoring and Controlling processes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2570465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Project Monitoring and Controlling</a:t>
            </a:r>
          </a:p>
        </p:txBody>
      </p:sp>
      <p:sp>
        <p:nvSpPr>
          <p:cNvPr id="6" name="Content Placeholder 5"/>
          <p:cNvSpPr>
            <a:spLocks noGrp="1"/>
          </p:cNvSpPr>
          <p:nvPr>
            <p:ph idx="1"/>
          </p:nvPr>
        </p:nvSpPr>
        <p:spPr/>
        <p:txBody>
          <a:bodyPr/>
          <a:lstStyle/>
          <a:p>
            <a:r>
              <a:rPr lang="en-US" dirty="0"/>
              <a:t>Project monitoring and control helps you measure project </a:t>
            </a:r>
            <a:r>
              <a:rPr lang="en-US" dirty="0" smtClean="0"/>
              <a:t>performance.</a:t>
            </a:r>
          </a:p>
          <a:p>
            <a:r>
              <a:rPr lang="en-US" dirty="0" smtClean="0"/>
              <a:t>Use </a:t>
            </a:r>
            <a:r>
              <a:rPr lang="en-US" dirty="0"/>
              <a:t>the process to look at the project plan, review project status, identify potential problems, and implement changes when necessary. </a:t>
            </a:r>
            <a:endParaRPr lang="en-US" dirty="0" smtClean="0"/>
          </a:p>
          <a:p>
            <a:r>
              <a:rPr lang="en-US" dirty="0" smtClean="0"/>
              <a:t>This </a:t>
            </a:r>
            <a:r>
              <a:rPr lang="en-US" dirty="0"/>
              <a:t>phase coincides with the execution phase of the project lifecycle.</a:t>
            </a:r>
          </a:p>
          <a:p>
            <a:r>
              <a:rPr lang="en-US" dirty="0" smtClean="0"/>
              <a:t>You </a:t>
            </a:r>
            <a:r>
              <a:rPr lang="en-US" dirty="0"/>
              <a:t>can use this phase to keep a project on schedule and within budget while also managing risk and avoiding scope creep. </a:t>
            </a:r>
            <a:endParaRPr lang="en-US" dirty="0" smtClean="0"/>
          </a:p>
          <a:p>
            <a:r>
              <a:rPr lang="en-US" dirty="0" smtClean="0"/>
              <a:t>At </a:t>
            </a:r>
            <a:r>
              <a:rPr lang="en-US" dirty="0"/>
              <a:t>the end of the monitoring and control phase, the customer accepts the completed project deliverables.</a:t>
            </a:r>
          </a:p>
        </p:txBody>
      </p:sp>
      <p:sp>
        <p:nvSpPr>
          <p:cNvPr id="4" name="Slide Number Placeholder 3"/>
          <p:cNvSpPr>
            <a:spLocks noGrp="1"/>
          </p:cNvSpPr>
          <p:nvPr>
            <p:ph type="sldNum" sz="quarter" idx="12"/>
          </p:nvPr>
        </p:nvSpPr>
        <p:spPr/>
        <p:txBody>
          <a:bodyPr/>
          <a:lstStyle/>
          <a:p>
            <a:fld id="{B8DACC02-A2BD-4578-8E03-6D891060A695}" type="slidenum">
              <a:rPr lang="en-US" smtClean="0"/>
              <a:t>36</a:t>
            </a:fld>
            <a:endParaRPr lang="en-US"/>
          </a:p>
        </p:txBody>
      </p:sp>
    </p:spTree>
    <p:extLst>
      <p:ext uri="{BB962C8B-B14F-4D97-AF65-F5344CB8AC3E}">
        <p14:creationId xmlns:p14="http://schemas.microsoft.com/office/powerpoint/2010/main" val="11875529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dirty="0" smtClean="0"/>
              <a:t>Project Monitoring and Controlling</a:t>
            </a:r>
          </a:p>
        </p:txBody>
      </p:sp>
      <p:sp>
        <p:nvSpPr>
          <p:cNvPr id="29701" name="Rectangle 3"/>
          <p:cNvSpPr>
            <a:spLocks noGrp="1" noChangeArrowheads="1"/>
          </p:cNvSpPr>
          <p:nvPr>
            <p:ph idx="1"/>
          </p:nvPr>
        </p:nvSpPr>
        <p:spPr/>
        <p:txBody>
          <a:bodyPr/>
          <a:lstStyle/>
          <a:p>
            <a:r>
              <a:rPr lang="en-US" dirty="0" smtClean="0"/>
              <a:t>Involves measuring progress toward project objectives, monitoring deviation from the plan, and taking correction actions</a:t>
            </a:r>
          </a:p>
          <a:p>
            <a:pPr lvl="1"/>
            <a:r>
              <a:rPr lang="en-US" dirty="0" smtClean="0"/>
              <a:t>Affects all other process groups and occurs during all phases of the project life cycle</a:t>
            </a:r>
          </a:p>
          <a:p>
            <a:r>
              <a:rPr lang="en-US" dirty="0" smtClean="0"/>
              <a:t>Outputs include performance reports, change requests, and updates to various plans</a:t>
            </a:r>
          </a:p>
        </p:txBody>
      </p:sp>
      <p:pic>
        <p:nvPicPr>
          <p:cNvPr id="14338" name="Picture 2" descr="Monitoring and Control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1852" y="3272497"/>
            <a:ext cx="4343997" cy="3153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1345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Monitoring and Controlling</a:t>
            </a:r>
          </a:p>
        </p:txBody>
      </p:sp>
      <p:sp>
        <p:nvSpPr>
          <p:cNvPr id="3" name="Content Placeholder 2"/>
          <p:cNvSpPr>
            <a:spLocks noGrp="1"/>
          </p:cNvSpPr>
          <p:nvPr>
            <p:ph idx="1"/>
          </p:nvPr>
        </p:nvSpPr>
        <p:spPr/>
        <p:txBody>
          <a:bodyPr/>
          <a:lstStyle/>
          <a:p>
            <a:r>
              <a:rPr lang="en-US" dirty="0"/>
              <a:t>The primary purpose of monitoring and control in project management is to identify problems before they occur and make adjustments. </a:t>
            </a:r>
            <a:endParaRPr lang="en-US" dirty="0" smtClean="0"/>
          </a:p>
          <a:p>
            <a:r>
              <a:rPr lang="en-US" dirty="0" smtClean="0"/>
              <a:t>These </a:t>
            </a:r>
            <a:r>
              <a:rPr lang="en-US" dirty="0"/>
              <a:t>changes may require reevaluating and updating the project plan.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9483527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Monitoring and Controlling</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Involves </a:t>
            </a:r>
            <a:r>
              <a:rPr lang="en-US" dirty="0"/>
              <a:t>tracking, reviewing, and regulating project progress</a:t>
            </a:r>
          </a:p>
          <a:p>
            <a:pPr marL="514350" indent="-514350">
              <a:buFont typeface="+mj-lt"/>
              <a:buAutoNum type="arabicPeriod"/>
            </a:pPr>
            <a:r>
              <a:rPr lang="en-US" dirty="0" smtClean="0"/>
              <a:t>Includes </a:t>
            </a:r>
            <a:r>
              <a:rPr lang="en-US" dirty="0"/>
              <a:t>status reporting, progress measurement, and forecasting</a:t>
            </a:r>
          </a:p>
          <a:p>
            <a:pPr marL="514350" indent="-514350">
              <a:buFont typeface="+mj-lt"/>
              <a:buAutoNum type="arabicPeriod"/>
            </a:pPr>
            <a:r>
              <a:rPr lang="en-US" dirty="0" smtClean="0"/>
              <a:t>Reports </a:t>
            </a:r>
            <a:r>
              <a:rPr lang="en-US" dirty="0"/>
              <a:t>on scope, schedule, cost, resources, quality, and risks</a:t>
            </a:r>
          </a:p>
          <a:p>
            <a:pPr marL="514350" indent="-514350">
              <a:buFont typeface="+mj-lt"/>
              <a:buAutoNum type="arabicPeriod"/>
            </a:pPr>
            <a:r>
              <a:rPr lang="en-US" dirty="0" smtClean="0"/>
              <a:t>Controls </a:t>
            </a:r>
            <a:r>
              <a:rPr lang="en-US" dirty="0"/>
              <a:t>project and project document changes</a:t>
            </a:r>
          </a:p>
          <a:p>
            <a:pPr marL="514350" indent="-514350">
              <a:buFont typeface="+mj-lt"/>
              <a:buAutoNum type="arabicPeriod"/>
            </a:pPr>
            <a:r>
              <a:rPr lang="en-US" dirty="0" smtClean="0"/>
              <a:t>Includes </a:t>
            </a:r>
            <a:r>
              <a:rPr lang="en-US" dirty="0"/>
              <a:t>control of scope, schedule, costs, and risks</a:t>
            </a:r>
          </a:p>
          <a:p>
            <a:pPr marL="514350" indent="-514350">
              <a:buFont typeface="+mj-lt"/>
              <a:buAutoNum type="arabicPeriod"/>
            </a:pPr>
            <a:r>
              <a:rPr lang="en-US" dirty="0" smtClean="0"/>
              <a:t>Formalizes </a:t>
            </a:r>
            <a:r>
              <a:rPr lang="en-US" dirty="0"/>
              <a:t>acceptance of deliverables</a:t>
            </a:r>
          </a:p>
          <a:p>
            <a:pPr marL="514350" indent="-514350">
              <a:buFont typeface="+mj-lt"/>
              <a:buAutoNum type="arabicPeriod"/>
            </a:pPr>
            <a:r>
              <a:rPr lang="en-US" dirty="0" smtClean="0"/>
              <a:t>Records </a:t>
            </a:r>
            <a:r>
              <a:rPr lang="en-US" dirty="0"/>
              <a:t>quality control results</a:t>
            </a:r>
          </a:p>
          <a:p>
            <a:pPr marL="514350" indent="-514350">
              <a:buFont typeface="+mj-lt"/>
              <a:buAutoNum type="arabicPeriod"/>
            </a:pPr>
            <a:r>
              <a:rPr lang="en-US" dirty="0" smtClean="0"/>
              <a:t>Implements </a:t>
            </a:r>
            <a:r>
              <a:rPr lang="en-US" dirty="0"/>
              <a:t>risk treatment plans and actions</a:t>
            </a:r>
          </a:p>
          <a:p>
            <a:pPr marL="514350" indent="-514350">
              <a:buFont typeface="+mj-lt"/>
              <a:buAutoNum type="arabicPeriod"/>
            </a:pPr>
            <a:r>
              <a:rPr lang="en-US" dirty="0" smtClean="0"/>
              <a:t>Administers suppliers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555784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smtClean="0"/>
              <a:t>Learning Objectives</a:t>
            </a:r>
          </a:p>
        </p:txBody>
      </p:sp>
      <p:sp>
        <p:nvSpPr>
          <p:cNvPr id="9221" name="Rectangle 3"/>
          <p:cNvSpPr>
            <a:spLocks noGrp="1" noChangeArrowheads="1"/>
          </p:cNvSpPr>
          <p:nvPr>
            <p:ph idx="1"/>
          </p:nvPr>
        </p:nvSpPr>
        <p:spPr/>
        <p:txBody>
          <a:bodyPr>
            <a:noAutofit/>
          </a:bodyPr>
          <a:lstStyle/>
          <a:p>
            <a:r>
              <a:rPr lang="en-US" dirty="0"/>
              <a:t>Describe the five project management process groups, the typical </a:t>
            </a:r>
            <a:r>
              <a:rPr lang="en-US" dirty="0" smtClean="0"/>
              <a:t>level of </a:t>
            </a:r>
            <a:r>
              <a:rPr lang="en-US" dirty="0"/>
              <a:t>activity for each, and the interactions among them</a:t>
            </a:r>
          </a:p>
          <a:p>
            <a:r>
              <a:rPr lang="en-US" dirty="0" smtClean="0"/>
              <a:t>Relate </a:t>
            </a:r>
            <a:r>
              <a:rPr lang="en-US" dirty="0"/>
              <a:t>the project management process groups to the </a:t>
            </a:r>
            <a:r>
              <a:rPr lang="en-US" dirty="0" smtClean="0"/>
              <a:t>project management </a:t>
            </a:r>
            <a:r>
              <a:rPr lang="en-US" dirty="0"/>
              <a:t>knowledge areas</a:t>
            </a:r>
          </a:p>
          <a:p>
            <a:r>
              <a:rPr lang="en-US" dirty="0" smtClean="0"/>
              <a:t>Discuss </a:t>
            </a:r>
            <a:r>
              <a:rPr lang="en-US" dirty="0"/>
              <a:t>how organizations develop information technology (IT) </a:t>
            </a:r>
            <a:r>
              <a:rPr lang="en-US" dirty="0" smtClean="0"/>
              <a:t>project management </a:t>
            </a:r>
            <a:r>
              <a:rPr lang="en-US" dirty="0"/>
              <a:t>methodologies to meet their needs</a:t>
            </a:r>
          </a:p>
          <a:p>
            <a:r>
              <a:rPr lang="en-US" dirty="0" smtClean="0"/>
              <a:t>Review </a:t>
            </a:r>
            <a:r>
              <a:rPr lang="en-US" dirty="0"/>
              <a:t>a case study of an organization applying the </a:t>
            </a:r>
            <a:r>
              <a:rPr lang="en-US" dirty="0" smtClean="0"/>
              <a:t>project management </a:t>
            </a:r>
            <a:r>
              <a:rPr lang="en-US" dirty="0"/>
              <a:t>process groups to manage an IT project, describe </a:t>
            </a:r>
            <a:r>
              <a:rPr lang="en-US" dirty="0" smtClean="0"/>
              <a:t>outputs of </a:t>
            </a:r>
            <a:r>
              <a:rPr lang="en-US" dirty="0"/>
              <a:t>each process group, and understand the contribution that </a:t>
            </a:r>
            <a:r>
              <a:rPr lang="en-US" dirty="0" smtClean="0"/>
              <a:t>effective initiating</a:t>
            </a:r>
            <a:r>
              <a:rPr lang="en-US" dirty="0"/>
              <a:t>, planning, executing, monitoring and controlling, and </a:t>
            </a:r>
            <a:r>
              <a:rPr lang="en-US" dirty="0" smtClean="0"/>
              <a:t>closing make </a:t>
            </a:r>
            <a:r>
              <a:rPr lang="en-US" dirty="0"/>
              <a:t>to project </a:t>
            </a:r>
            <a:r>
              <a:rPr lang="en-US" dirty="0" smtClean="0"/>
              <a:t>success</a:t>
            </a:r>
            <a:endParaRPr lang="en-US" dirty="0"/>
          </a:p>
        </p:txBody>
      </p:sp>
    </p:spTree>
    <p:extLst>
      <p:ext uri="{BB962C8B-B14F-4D97-AF65-F5344CB8AC3E}">
        <p14:creationId xmlns:p14="http://schemas.microsoft.com/office/powerpoint/2010/main" val="20925337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Monitoring and Control Process</a:t>
            </a:r>
          </a:p>
        </p:txBody>
      </p:sp>
      <p:sp>
        <p:nvSpPr>
          <p:cNvPr id="3" name="Content Placeholder 2"/>
          <p:cNvSpPr>
            <a:spLocks noGrp="1"/>
          </p:cNvSpPr>
          <p:nvPr>
            <p:ph idx="1"/>
          </p:nvPr>
        </p:nvSpPr>
        <p:spPr/>
        <p:txBody>
          <a:bodyPr>
            <a:normAutofit/>
          </a:bodyPr>
          <a:lstStyle/>
          <a:p>
            <a:r>
              <a:rPr lang="en-US" dirty="0" smtClean="0"/>
              <a:t>The </a:t>
            </a:r>
            <a:r>
              <a:rPr lang="en-US" dirty="0"/>
              <a:t>process helps project teams discover problems before they occur. </a:t>
            </a:r>
          </a:p>
          <a:p>
            <a:pPr lvl="1">
              <a:lnSpc>
                <a:spcPct val="150000"/>
              </a:lnSpc>
            </a:pPr>
            <a:r>
              <a:rPr lang="en-US" dirty="0" smtClean="0"/>
              <a:t>Monitor </a:t>
            </a:r>
            <a:r>
              <a:rPr lang="en-US" dirty="0"/>
              <a:t>Key Performance Indicators (KPIs</a:t>
            </a:r>
            <a:r>
              <a:rPr lang="en-US" dirty="0" smtClean="0"/>
              <a:t>) </a:t>
            </a:r>
            <a:endParaRPr lang="en-US" dirty="0"/>
          </a:p>
          <a:p>
            <a:pPr lvl="1">
              <a:lnSpc>
                <a:spcPct val="150000"/>
              </a:lnSpc>
            </a:pPr>
            <a:r>
              <a:rPr lang="en-US" dirty="0"/>
              <a:t>Monitor Change </a:t>
            </a:r>
            <a:r>
              <a:rPr lang="en-US" dirty="0" smtClean="0"/>
              <a:t>Requests </a:t>
            </a:r>
            <a:endParaRPr lang="en-US" dirty="0"/>
          </a:p>
          <a:p>
            <a:pPr lvl="1">
              <a:lnSpc>
                <a:spcPct val="150000"/>
              </a:lnSpc>
            </a:pPr>
            <a:r>
              <a:rPr lang="en-US" dirty="0"/>
              <a:t>Monitor Project </a:t>
            </a:r>
            <a:r>
              <a:rPr lang="en-US" dirty="0" smtClean="0"/>
              <a:t>Scope</a:t>
            </a:r>
            <a:endParaRPr lang="en-US" dirty="0"/>
          </a:p>
          <a:p>
            <a:pPr lvl="1">
              <a:lnSpc>
                <a:spcPct val="150000"/>
              </a:lnSpc>
            </a:pPr>
            <a:r>
              <a:rPr lang="en-US" dirty="0"/>
              <a:t>Identify </a:t>
            </a:r>
            <a:r>
              <a:rPr lang="en-US" dirty="0" smtClean="0"/>
              <a:t>Risks</a:t>
            </a:r>
            <a:endParaRPr lang="en-US" dirty="0"/>
          </a:p>
          <a:p>
            <a:pPr lvl="1">
              <a:lnSpc>
                <a:spcPct val="150000"/>
              </a:lnSpc>
            </a:pPr>
            <a:r>
              <a:rPr lang="en-US" dirty="0"/>
              <a:t>Communicate with Team Members, Stakeholders, and </a:t>
            </a:r>
            <a:r>
              <a:rPr lang="en-US" dirty="0" smtClean="0"/>
              <a:t>Clients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10325971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Monitoring and Controlling</a:t>
            </a:r>
          </a:p>
        </p:txBody>
      </p:sp>
      <p:sp>
        <p:nvSpPr>
          <p:cNvPr id="3" name="Content Placeholder 2"/>
          <p:cNvSpPr>
            <a:spLocks noGrp="1"/>
          </p:cNvSpPr>
          <p:nvPr>
            <p:ph idx="1"/>
          </p:nvPr>
        </p:nvSpPr>
        <p:spPr/>
        <p:txBody>
          <a:bodyPr>
            <a:normAutofit/>
          </a:bodyPr>
          <a:lstStyle/>
          <a:p>
            <a:r>
              <a:rPr lang="en-US" dirty="0" smtClean="0"/>
              <a:t>The </a:t>
            </a:r>
            <a:r>
              <a:rPr lang="en-US" dirty="0"/>
              <a:t>key outputs are:</a:t>
            </a:r>
          </a:p>
          <a:p>
            <a:pPr marL="914400" lvl="1" indent="-457200">
              <a:buFont typeface="+mj-lt"/>
              <a:buAutoNum type="arabicPeriod"/>
            </a:pPr>
            <a:r>
              <a:rPr lang="en-US" dirty="0" smtClean="0"/>
              <a:t>Progress </a:t>
            </a:r>
            <a:r>
              <a:rPr lang="en-US" dirty="0"/>
              <a:t>and status reports</a:t>
            </a:r>
          </a:p>
          <a:p>
            <a:pPr marL="914400" lvl="1" indent="-457200">
              <a:buFont typeface="+mj-lt"/>
              <a:buAutoNum type="arabicPeriod"/>
            </a:pPr>
            <a:r>
              <a:rPr lang="en-US" dirty="0" smtClean="0"/>
              <a:t>Plan </a:t>
            </a:r>
            <a:r>
              <a:rPr lang="en-US" dirty="0"/>
              <a:t>updates</a:t>
            </a:r>
          </a:p>
          <a:p>
            <a:pPr marL="914400" lvl="1" indent="-457200">
              <a:buFont typeface="+mj-lt"/>
              <a:buAutoNum type="arabicPeriod"/>
            </a:pPr>
            <a:r>
              <a:rPr lang="en-US" dirty="0" smtClean="0"/>
              <a:t>Risks </a:t>
            </a:r>
            <a:r>
              <a:rPr lang="en-US" dirty="0"/>
              <a:t>registers</a:t>
            </a:r>
          </a:p>
          <a:p>
            <a:pPr marL="914400" lvl="1" indent="-457200">
              <a:buFont typeface="+mj-lt"/>
              <a:buAutoNum type="arabicPeriod"/>
            </a:pPr>
            <a:r>
              <a:rPr lang="en-US" dirty="0" smtClean="0"/>
              <a:t>Change </a:t>
            </a:r>
            <a:r>
              <a:rPr lang="en-US" dirty="0"/>
              <a:t>requests</a:t>
            </a:r>
          </a:p>
          <a:p>
            <a:pPr marL="914400" lvl="1" indent="-457200">
              <a:buFont typeface="+mj-lt"/>
              <a:buAutoNum type="arabicPeriod"/>
            </a:pPr>
            <a:r>
              <a:rPr lang="en-US" dirty="0" smtClean="0"/>
              <a:t>Work </a:t>
            </a:r>
            <a:r>
              <a:rPr lang="en-US" dirty="0"/>
              <a:t>products/deliverables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11201856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Monitoring and Controlling</a:t>
            </a:r>
          </a:p>
        </p:txBody>
      </p:sp>
      <p:sp>
        <p:nvSpPr>
          <p:cNvPr id="3" name="Content Placeholder 2"/>
          <p:cNvSpPr>
            <a:spLocks noGrp="1"/>
          </p:cNvSpPr>
          <p:nvPr>
            <p:ph idx="1"/>
          </p:nvPr>
        </p:nvSpPr>
        <p:spPr>
          <a:xfrm>
            <a:off x="347526" y="1406880"/>
            <a:ext cx="7580119" cy="4746091"/>
          </a:xfrm>
        </p:spPr>
        <p:txBody>
          <a:bodyPr>
            <a:normAutofit/>
          </a:bodyPr>
          <a:lstStyle/>
          <a:p>
            <a:r>
              <a:rPr lang="en-US" dirty="0"/>
              <a:t>Reporting mechanisms are </a:t>
            </a:r>
            <a:r>
              <a:rPr lang="en-US" dirty="0" smtClean="0"/>
              <a:t>time-sensitive. </a:t>
            </a:r>
          </a:p>
          <a:p>
            <a:r>
              <a:rPr lang="en-US" dirty="0" smtClean="0"/>
              <a:t>Slow reporting </a:t>
            </a:r>
            <a:r>
              <a:rPr lang="en-US" dirty="0"/>
              <a:t>mechanisms </a:t>
            </a:r>
            <a:r>
              <a:rPr lang="en-US" dirty="0" smtClean="0"/>
              <a:t>hinders controlling the project.</a:t>
            </a:r>
            <a:endParaRPr lang="en-US" dirty="0"/>
          </a:p>
          <a:p>
            <a:r>
              <a:rPr lang="en-US" dirty="0" smtClean="0"/>
              <a:t>The </a:t>
            </a:r>
            <a:r>
              <a:rPr lang="en-US" dirty="0"/>
              <a:t>control framework will vary from project to project, reflecting the size and complexity of the project and the extent to which the different levels of management are involved in it. </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42</a:t>
            </a:fld>
            <a:endParaRPr lang="en-US" dirty="0"/>
          </a:p>
        </p:txBody>
      </p:sp>
      <p:pic>
        <p:nvPicPr>
          <p:cNvPr id="15362" name="Picture 2" descr="Evaluation and Comparis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7645" y="2353390"/>
            <a:ext cx="3810000" cy="22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5394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Closing processes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20827069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dirty="0" smtClean="0"/>
              <a:t>Project Closing</a:t>
            </a:r>
          </a:p>
        </p:txBody>
      </p:sp>
      <p:sp>
        <p:nvSpPr>
          <p:cNvPr id="30725" name="Rectangle 3"/>
          <p:cNvSpPr>
            <a:spLocks noGrp="1" noChangeArrowheads="1"/>
          </p:cNvSpPr>
          <p:nvPr>
            <p:ph idx="1"/>
          </p:nvPr>
        </p:nvSpPr>
        <p:spPr/>
        <p:txBody>
          <a:bodyPr/>
          <a:lstStyle/>
          <a:p>
            <a:r>
              <a:rPr lang="en-US" dirty="0" smtClean="0"/>
              <a:t>Involves gaining stakeholder and customer acceptance of the final products and services </a:t>
            </a:r>
          </a:p>
          <a:p>
            <a:pPr lvl="1"/>
            <a:r>
              <a:rPr lang="en-US" dirty="0" smtClean="0"/>
              <a:t>Even if projects are not completed, they should be closed out to learn from the past</a:t>
            </a:r>
          </a:p>
          <a:p>
            <a:r>
              <a:rPr lang="en-US" dirty="0" smtClean="0"/>
              <a:t>Outputs may include project files and lessons-learned reports</a:t>
            </a:r>
          </a:p>
          <a:p>
            <a:pPr lvl="1"/>
            <a:r>
              <a:rPr lang="en-US" dirty="0" smtClean="0"/>
              <a:t>Also may include a final report and presentation</a:t>
            </a:r>
          </a:p>
        </p:txBody>
      </p:sp>
    </p:spTree>
    <p:extLst>
      <p:ext uri="{BB962C8B-B14F-4D97-AF65-F5344CB8AC3E}">
        <p14:creationId xmlns:p14="http://schemas.microsoft.com/office/powerpoint/2010/main" val="14610492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Closing</a:t>
            </a:r>
          </a:p>
        </p:txBody>
      </p:sp>
      <p:sp>
        <p:nvSpPr>
          <p:cNvPr id="3" name="Content Placeholder 2"/>
          <p:cNvSpPr>
            <a:spLocks noGrp="1"/>
          </p:cNvSpPr>
          <p:nvPr>
            <p:ph idx="1"/>
          </p:nvPr>
        </p:nvSpPr>
        <p:spPr/>
        <p:txBody>
          <a:bodyPr/>
          <a:lstStyle/>
          <a:p>
            <a:r>
              <a:rPr lang="en-US" dirty="0"/>
              <a:t>When it comes to project management, closing out a project isn’t just a matter of executing deliverables. </a:t>
            </a:r>
            <a:endParaRPr lang="en-US" dirty="0" smtClean="0"/>
          </a:p>
          <a:p>
            <a:r>
              <a:rPr lang="en-US" dirty="0" smtClean="0"/>
              <a:t>Though </a:t>
            </a:r>
            <a:r>
              <a:rPr lang="en-US" dirty="0"/>
              <a:t>the process may seem tedious or overly administrative, a formal closure phase ensures all loose ends are tied up, documentation is signed and approved, contractors are paid, and everyone is on the same page. </a:t>
            </a:r>
          </a:p>
          <a:p>
            <a:r>
              <a:rPr lang="en-US" dirty="0" smtClean="0"/>
              <a:t>The </a:t>
            </a:r>
            <a:r>
              <a:rPr lang="en-US" dirty="0"/>
              <a:t>closing phase also gives you the opportunity to review and evaluate the project’s success (or failure), which is crucial for planning and executing successful projects in the future.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40937439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project closure?</a:t>
            </a:r>
          </a:p>
        </p:txBody>
      </p:sp>
      <p:sp>
        <p:nvSpPr>
          <p:cNvPr id="3" name="Content Placeholder 2"/>
          <p:cNvSpPr>
            <a:spLocks noGrp="1"/>
          </p:cNvSpPr>
          <p:nvPr>
            <p:ph idx="1"/>
          </p:nvPr>
        </p:nvSpPr>
        <p:spPr/>
        <p:txBody>
          <a:bodyPr>
            <a:normAutofit/>
          </a:bodyPr>
          <a:lstStyle/>
          <a:p>
            <a:r>
              <a:rPr lang="en-US" dirty="0"/>
              <a:t>The closing phase of project management is </a:t>
            </a:r>
            <a:r>
              <a:rPr lang="en-US" dirty="0" smtClean="0"/>
              <a:t>the </a:t>
            </a:r>
            <a:r>
              <a:rPr lang="en-US" dirty="0"/>
              <a:t>stage where all deliverables are finalized and formally transferred, and all documentation is signed off, approved, and archived.</a:t>
            </a:r>
          </a:p>
          <a:p>
            <a:r>
              <a:rPr lang="en-US" dirty="0" smtClean="0"/>
              <a:t>The </a:t>
            </a:r>
            <a:r>
              <a:rPr lang="en-US" dirty="0"/>
              <a:t>project closure process ensures that: </a:t>
            </a:r>
          </a:p>
          <a:p>
            <a:pPr lvl="1"/>
            <a:r>
              <a:rPr lang="en-US" dirty="0" smtClean="0"/>
              <a:t>All </a:t>
            </a:r>
            <a:r>
              <a:rPr lang="en-US" dirty="0"/>
              <a:t>work has been completed according to the project plan and scope.</a:t>
            </a:r>
          </a:p>
          <a:p>
            <a:pPr lvl="1"/>
            <a:r>
              <a:rPr lang="en-US" dirty="0"/>
              <a:t>All project management processes have been executed.</a:t>
            </a:r>
          </a:p>
          <a:p>
            <a:pPr lvl="1"/>
            <a:r>
              <a:rPr lang="en-US" dirty="0"/>
              <a:t>You have received final sign-off and approval from all parties.</a:t>
            </a:r>
          </a:p>
          <a:p>
            <a:pPr lvl="1"/>
            <a:r>
              <a:rPr lang="en-US" dirty="0"/>
              <a:t>The project management closure process also gives the team the opportunity to review and evaluate the project’s performance to ensure future projects’ success.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31817595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closing a project</a:t>
            </a:r>
          </a:p>
        </p:txBody>
      </p:sp>
      <p:sp>
        <p:nvSpPr>
          <p:cNvPr id="3" name="Content Placeholder 2"/>
          <p:cNvSpPr>
            <a:spLocks noGrp="1"/>
          </p:cNvSpPr>
          <p:nvPr>
            <p:ph idx="1"/>
          </p:nvPr>
        </p:nvSpPr>
        <p:spPr/>
        <p:txBody>
          <a:bodyPr/>
          <a:lstStyle/>
          <a:p>
            <a:r>
              <a:rPr lang="en-US" dirty="0"/>
              <a:t>Project closure helps avoid: </a:t>
            </a:r>
          </a:p>
          <a:p>
            <a:pPr lvl="1"/>
            <a:r>
              <a:rPr lang="en-US" dirty="0" smtClean="0"/>
              <a:t>Repeating </a:t>
            </a:r>
            <a:r>
              <a:rPr lang="en-US" dirty="0"/>
              <a:t>mistakes on future projects and objectives</a:t>
            </a:r>
          </a:p>
          <a:p>
            <a:pPr lvl="1"/>
            <a:r>
              <a:rPr lang="en-US" dirty="0"/>
              <a:t>Having final products or deliverables without dedicated support and resources</a:t>
            </a:r>
          </a:p>
          <a:p>
            <a:pPr lvl="1"/>
            <a:r>
              <a:rPr lang="en-US" dirty="0"/>
              <a:t>Failing to identify the team or individuals who will own and maintain the solution following final delivery</a:t>
            </a:r>
          </a:p>
          <a:p>
            <a:pPr lvl="1"/>
            <a:r>
              <a:rPr lang="en-US" dirty="0"/>
              <a:t>Creating liability issues resulting from incomplete payments, contracts, or deliverables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37394788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steps to closing a project</a:t>
            </a:r>
          </a:p>
        </p:txBody>
      </p:sp>
      <p:sp>
        <p:nvSpPr>
          <p:cNvPr id="3" name="Content Placeholder 2"/>
          <p:cNvSpPr>
            <a:spLocks noGrp="1"/>
          </p:cNvSpPr>
          <p:nvPr>
            <p:ph idx="1"/>
          </p:nvPr>
        </p:nvSpPr>
        <p:spPr>
          <a:xfrm>
            <a:off x="347526" y="1406880"/>
            <a:ext cx="11650767" cy="4948653"/>
          </a:xfrm>
        </p:spPr>
        <p:txBody>
          <a:bodyPr>
            <a:normAutofit fontScale="92500" lnSpcReduction="10000"/>
          </a:bodyPr>
          <a:lstStyle/>
          <a:p>
            <a:r>
              <a:rPr lang="en-US" dirty="0"/>
              <a:t>The closing phase of project management involves several steps. </a:t>
            </a:r>
            <a:endParaRPr lang="en-US" dirty="0" smtClean="0"/>
          </a:p>
          <a:p>
            <a:r>
              <a:rPr lang="en-US" dirty="0" smtClean="0"/>
              <a:t>Work </a:t>
            </a:r>
            <a:r>
              <a:rPr lang="en-US" dirty="0"/>
              <a:t>through the following checklist to ensure your project is successfully completed. </a:t>
            </a:r>
          </a:p>
          <a:p>
            <a:pPr marL="514350" indent="-514350">
              <a:buFont typeface="+mj-lt"/>
              <a:buAutoNum type="arabicPeriod"/>
            </a:pPr>
            <a:r>
              <a:rPr lang="en-US" dirty="0" smtClean="0"/>
              <a:t>Formally </a:t>
            </a:r>
            <a:r>
              <a:rPr lang="en-US" dirty="0"/>
              <a:t>transfer all deliverables</a:t>
            </a:r>
          </a:p>
          <a:p>
            <a:pPr lvl="1"/>
            <a:r>
              <a:rPr lang="en-US" dirty="0" smtClean="0"/>
              <a:t>Finalize </a:t>
            </a:r>
            <a:r>
              <a:rPr lang="en-US" dirty="0"/>
              <a:t>and transfer the project deliverables to the client. </a:t>
            </a:r>
            <a:endParaRPr lang="en-US" dirty="0" smtClean="0"/>
          </a:p>
          <a:p>
            <a:pPr lvl="1"/>
            <a:r>
              <a:rPr lang="en-US" dirty="0" smtClean="0"/>
              <a:t>Go </a:t>
            </a:r>
            <a:r>
              <a:rPr lang="en-US" dirty="0"/>
              <a:t>through your project plan to identify all deliverables and make sure they have been fully completed and handed off. </a:t>
            </a:r>
          </a:p>
          <a:p>
            <a:pPr marL="514350" indent="-514350">
              <a:buFont typeface="+mj-lt"/>
              <a:buAutoNum type="arabicPeriod"/>
            </a:pPr>
            <a:r>
              <a:rPr lang="en-US" dirty="0" smtClean="0"/>
              <a:t>Confirm </a:t>
            </a:r>
            <a:r>
              <a:rPr lang="en-US" dirty="0"/>
              <a:t>project completion</a:t>
            </a:r>
          </a:p>
          <a:p>
            <a:pPr lvl="1"/>
            <a:r>
              <a:rPr lang="en-US" dirty="0" smtClean="0"/>
              <a:t>It’s </a:t>
            </a:r>
            <a:r>
              <a:rPr lang="en-US" dirty="0"/>
              <a:t>not enough to declare a project done yourself. </a:t>
            </a:r>
            <a:endParaRPr lang="en-US" dirty="0" smtClean="0"/>
          </a:p>
          <a:p>
            <a:pPr lvl="1"/>
            <a:r>
              <a:rPr lang="en-US" dirty="0" smtClean="0"/>
              <a:t>Each </a:t>
            </a:r>
            <a:r>
              <a:rPr lang="en-US" dirty="0"/>
              <a:t>person involved needs to agree on the project’s completion before you can formally close it out and move on. </a:t>
            </a:r>
            <a:endParaRPr lang="en-US" dirty="0" smtClean="0"/>
          </a:p>
          <a:p>
            <a:pPr lvl="1"/>
            <a:r>
              <a:rPr lang="en-US" dirty="0" smtClean="0"/>
              <a:t>To </a:t>
            </a:r>
            <a:r>
              <a:rPr lang="en-US" dirty="0"/>
              <a:t>confirm the project’s completion, obtain approvals for the project deliverables (i.e., all stakeholders must agree that you delivered on all parts of the project plan) with official sign-offs from the project stakeholders</a:t>
            </a:r>
            <a:r>
              <a:rPr lang="en-US" dirty="0" smtClean="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4873002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steps to closing a project</a:t>
            </a:r>
          </a:p>
        </p:txBody>
      </p:sp>
      <p:sp>
        <p:nvSpPr>
          <p:cNvPr id="3" name="Content Placeholder 2"/>
          <p:cNvSpPr>
            <a:spLocks noGrp="1"/>
          </p:cNvSpPr>
          <p:nvPr>
            <p:ph idx="1"/>
          </p:nvPr>
        </p:nvSpPr>
        <p:spPr>
          <a:xfrm>
            <a:off x="347526" y="1406880"/>
            <a:ext cx="11650767" cy="4948653"/>
          </a:xfrm>
        </p:spPr>
        <p:txBody>
          <a:bodyPr>
            <a:normAutofit/>
          </a:bodyPr>
          <a:lstStyle/>
          <a:p>
            <a:pPr marL="514350" indent="-514350">
              <a:buFont typeface="+mj-lt"/>
              <a:buAutoNum type="arabicPeriod" startAt="3"/>
            </a:pPr>
            <a:r>
              <a:rPr lang="en-US" dirty="0"/>
              <a:t>Review all contracts and documentation</a:t>
            </a:r>
          </a:p>
          <a:p>
            <a:pPr lvl="1"/>
            <a:r>
              <a:rPr lang="en-US" dirty="0"/>
              <a:t>Review all the project documentation to ensure all parties have been paid for the work and there are no outstanding invoices</a:t>
            </a:r>
            <a:r>
              <a:rPr lang="en-US" dirty="0" smtClean="0"/>
              <a:t>.</a:t>
            </a:r>
            <a:endParaRPr lang="en-US" dirty="0"/>
          </a:p>
          <a:p>
            <a:pPr marL="514350" indent="-514350">
              <a:buFont typeface="+mj-lt"/>
              <a:buAutoNum type="arabicPeriod" startAt="3"/>
            </a:pPr>
            <a:r>
              <a:rPr lang="en-US" dirty="0"/>
              <a:t>Release resources</a:t>
            </a:r>
          </a:p>
          <a:p>
            <a:pPr lvl="1"/>
            <a:r>
              <a:rPr lang="en-US" dirty="0"/>
              <a:t>Formally release resources from the project, including suppliers, contractors, team members, and any other partners. </a:t>
            </a:r>
            <a:endParaRPr lang="en-US" dirty="0" smtClean="0"/>
          </a:p>
          <a:p>
            <a:pPr marL="514350" indent="-514350">
              <a:buFont typeface="+mj-lt"/>
              <a:buAutoNum type="arabicPeriod" startAt="5"/>
            </a:pPr>
            <a:r>
              <a:rPr lang="en-US" dirty="0"/>
              <a:t>Conduct a </a:t>
            </a:r>
            <a:r>
              <a:rPr lang="en-US" dirty="0" smtClean="0"/>
              <a:t>post-mortem</a:t>
            </a:r>
          </a:p>
          <a:p>
            <a:pPr lvl="1"/>
            <a:r>
              <a:rPr lang="en-US" dirty="0"/>
              <a:t>A post-mortem </a:t>
            </a:r>
            <a:r>
              <a:rPr lang="en-US" dirty="0" smtClean="0"/>
              <a:t>is </a:t>
            </a:r>
            <a:r>
              <a:rPr lang="en-US" dirty="0"/>
              <a:t>one of the most valuable steps of the project closure process</a:t>
            </a:r>
            <a:r>
              <a:rPr lang="en-US" dirty="0" smtClean="0"/>
              <a:t>.</a:t>
            </a:r>
          </a:p>
          <a:p>
            <a:pPr lvl="1"/>
            <a:r>
              <a:rPr lang="en-US" dirty="0"/>
              <a:t>This is a time to review the successes, failures, and challenges of the project and identify opportunities for improvement going forward</a:t>
            </a:r>
            <a:r>
              <a:rPr lang="en-US" dirty="0" smtClean="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1805864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dirty="0" smtClean="0"/>
              <a:t>Learning Objectives</a:t>
            </a:r>
          </a:p>
        </p:txBody>
      </p:sp>
      <p:sp>
        <p:nvSpPr>
          <p:cNvPr id="10245" name="Rectangle 3"/>
          <p:cNvSpPr>
            <a:spLocks noGrp="1" noChangeArrowheads="1"/>
          </p:cNvSpPr>
          <p:nvPr>
            <p:ph idx="1"/>
          </p:nvPr>
        </p:nvSpPr>
        <p:spPr/>
        <p:txBody>
          <a:bodyPr/>
          <a:lstStyle/>
          <a:p>
            <a:r>
              <a:rPr lang="en-US" dirty="0"/>
              <a:t>Review a case study of the same project managed with an agile focus and compare the key differences between an agile approach and a predictive approach</a:t>
            </a:r>
          </a:p>
          <a:p>
            <a:r>
              <a:rPr lang="en-US" dirty="0" smtClean="0"/>
              <a:t>Describe </a:t>
            </a:r>
            <a:r>
              <a:rPr lang="en-US" dirty="0"/>
              <a:t>several templates for creating documents for each process group</a:t>
            </a:r>
          </a:p>
        </p:txBody>
      </p:sp>
    </p:spTree>
    <p:extLst>
      <p:ext uri="{BB962C8B-B14F-4D97-AF65-F5344CB8AC3E}">
        <p14:creationId xmlns:p14="http://schemas.microsoft.com/office/powerpoint/2010/main" val="2623101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steps to closing a project</a:t>
            </a:r>
          </a:p>
        </p:txBody>
      </p:sp>
      <p:sp>
        <p:nvSpPr>
          <p:cNvPr id="3" name="Content Placeholder 2"/>
          <p:cNvSpPr>
            <a:spLocks noGrp="1"/>
          </p:cNvSpPr>
          <p:nvPr>
            <p:ph idx="1"/>
          </p:nvPr>
        </p:nvSpPr>
        <p:spPr>
          <a:xfrm>
            <a:off x="347526" y="1406880"/>
            <a:ext cx="11650767" cy="4948653"/>
          </a:xfrm>
        </p:spPr>
        <p:txBody>
          <a:bodyPr>
            <a:normAutofit/>
          </a:bodyPr>
          <a:lstStyle/>
          <a:p>
            <a:pPr marL="514350" indent="-514350">
              <a:buFont typeface="+mj-lt"/>
              <a:buAutoNum type="arabicPeriod" startAt="6"/>
            </a:pPr>
            <a:r>
              <a:rPr lang="en-US" dirty="0"/>
              <a:t>Archive documentation</a:t>
            </a:r>
          </a:p>
          <a:p>
            <a:pPr lvl="1"/>
            <a:r>
              <a:rPr lang="en-US" dirty="0" smtClean="0"/>
              <a:t>Finalize </a:t>
            </a:r>
            <a:r>
              <a:rPr lang="en-US" dirty="0"/>
              <a:t>all documentation (contracts, project plans, scope outline, costs, schedule, etc.) and index them in the company archives for later reference</a:t>
            </a:r>
            <a:r>
              <a:rPr lang="en-US" dirty="0" smtClean="0"/>
              <a:t>.</a:t>
            </a:r>
            <a:endParaRPr lang="en-US" dirty="0"/>
          </a:p>
          <a:p>
            <a:pPr marL="514350" indent="-514350">
              <a:buFont typeface="+mj-lt"/>
              <a:buAutoNum type="arabicPeriod" startAt="6"/>
            </a:pPr>
            <a:r>
              <a:rPr lang="en-US" dirty="0"/>
              <a:t>Celebrate</a:t>
            </a:r>
          </a:p>
          <a:p>
            <a:pPr lvl="1"/>
            <a:r>
              <a:rPr lang="en-US" dirty="0"/>
              <a:t>Finally, don’t forget to celebrate! </a:t>
            </a:r>
            <a:endParaRPr lang="en-US" dirty="0" smtClean="0"/>
          </a:p>
          <a:p>
            <a:pPr lvl="1"/>
            <a:r>
              <a:rPr lang="en-US" dirty="0" smtClean="0"/>
              <a:t>The </a:t>
            </a:r>
            <a:r>
              <a:rPr lang="en-US" dirty="0"/>
              <a:t>end of a project is a big accomplishment and represents the culmination of many hours of hard work and dedication from a team of contributors</a:t>
            </a:r>
            <a:r>
              <a:rPr lang="en-US" dirty="0" smtClean="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35572333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Case Study 2: JWD Consulting’s Project Management Intranet Site (Agile Approach)</a:t>
            </a:r>
            <a:endParaRPr lang="en-US" dirty="0"/>
          </a:p>
        </p:txBody>
      </p:sp>
      <p:sp>
        <p:nvSpPr>
          <p:cNvPr id="2" name="Content Placeholder 1"/>
          <p:cNvSpPr>
            <a:spLocks noGrp="1"/>
          </p:cNvSpPr>
          <p:nvPr>
            <p:ph idx="1"/>
          </p:nvPr>
        </p:nvSpPr>
        <p:spPr/>
        <p:txBody>
          <a:bodyPr/>
          <a:lstStyle/>
          <a:p>
            <a:r>
              <a:rPr lang="en-US" dirty="0" smtClean="0"/>
              <a:t>An agile project team typically uses several iterations or deliveries of software instead of waiting until the end of the project to provide one product</a:t>
            </a:r>
          </a:p>
          <a:p>
            <a:pPr lvl="1"/>
            <a:r>
              <a:rPr lang="en-US" dirty="0"/>
              <a:t>T</a:t>
            </a:r>
            <a:r>
              <a:rPr lang="en-US" dirty="0" smtClean="0"/>
              <a:t>eams </a:t>
            </a:r>
            <a:r>
              <a:rPr lang="en-US" dirty="0"/>
              <a:t>do not normally make a snap decision about whether to manage </a:t>
            </a:r>
            <a:r>
              <a:rPr lang="en-US" dirty="0" smtClean="0"/>
              <a:t>a project </a:t>
            </a:r>
            <a:r>
              <a:rPr lang="en-US" dirty="0"/>
              <a:t>using an agile approach or not</a:t>
            </a:r>
          </a:p>
        </p:txBody>
      </p:sp>
    </p:spTree>
    <p:extLst>
      <p:ext uri="{BB962C8B-B14F-4D97-AF65-F5344CB8AC3E}">
        <p14:creationId xmlns:p14="http://schemas.microsoft.com/office/powerpoint/2010/main" val="19350278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Agile and Scrum</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2548932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Scrum Roles, Artifacts, and </a:t>
            </a:r>
            <a:r>
              <a:rPr lang="en-US" dirty="0" smtClean="0"/>
              <a:t>Ceremonies (1 of 5)</a:t>
            </a:r>
            <a:endParaRPr lang="en-US" dirty="0"/>
          </a:p>
        </p:txBody>
      </p:sp>
      <p:sp>
        <p:nvSpPr>
          <p:cNvPr id="2" name="Content Placeholder 1"/>
          <p:cNvSpPr>
            <a:spLocks noGrp="1"/>
          </p:cNvSpPr>
          <p:nvPr>
            <p:ph idx="1"/>
          </p:nvPr>
        </p:nvSpPr>
        <p:spPr/>
        <p:txBody>
          <a:bodyPr/>
          <a:lstStyle/>
          <a:p>
            <a:r>
              <a:rPr lang="en-US" dirty="0" smtClean="0"/>
              <a:t>Product owner: person responsible for the business value of the project and for deciding what work to do and in what order, as documented in the product backlog</a:t>
            </a:r>
          </a:p>
          <a:p>
            <a:r>
              <a:rPr lang="en-US" dirty="0" smtClean="0"/>
              <a:t>ScrumMaster: person who ensures that the team is productive, facilitates the daily Scrum, enables close cooperation across all roles and functions, and removes barriers that prevent the team from being effective</a:t>
            </a:r>
          </a:p>
          <a:p>
            <a:r>
              <a:rPr lang="en-US" dirty="0" smtClean="0"/>
              <a:t>Scrum team or development team: cross-functional team of five to nine people who organize themselves and the work to produce the desired results for each sprint, which normally lasts two to four weeks</a:t>
            </a:r>
            <a:endParaRPr lang="en-US" dirty="0"/>
          </a:p>
        </p:txBody>
      </p:sp>
    </p:spTree>
    <p:extLst>
      <p:ext uri="{BB962C8B-B14F-4D97-AF65-F5344CB8AC3E}">
        <p14:creationId xmlns:p14="http://schemas.microsoft.com/office/powerpoint/2010/main" val="21736255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Scrum Roles, Artifacts, and </a:t>
            </a:r>
            <a:r>
              <a:rPr lang="en-US" dirty="0" smtClean="0"/>
              <a:t>Ceremonies (2 of 5)</a:t>
            </a:r>
            <a:endParaRPr lang="en-US" dirty="0"/>
          </a:p>
        </p:txBody>
      </p:sp>
      <p:sp>
        <p:nvSpPr>
          <p:cNvPr id="2" name="Content Placeholder 1"/>
          <p:cNvSpPr>
            <a:spLocks noGrp="1"/>
          </p:cNvSpPr>
          <p:nvPr>
            <p:ph idx="1"/>
          </p:nvPr>
        </p:nvSpPr>
        <p:spPr/>
        <p:txBody>
          <a:bodyPr/>
          <a:lstStyle/>
          <a:p>
            <a:r>
              <a:rPr lang="en-US" dirty="0" smtClean="0"/>
              <a:t>An artifact is a useful object created by people</a:t>
            </a:r>
          </a:p>
          <a:p>
            <a:r>
              <a:rPr lang="en-US" dirty="0" smtClean="0"/>
              <a:t>Scrum artifacts</a:t>
            </a:r>
          </a:p>
          <a:p>
            <a:pPr lvl="1"/>
            <a:r>
              <a:rPr lang="en-US" dirty="0" smtClean="0"/>
              <a:t>Product backlog: list of features prioritized by business value</a:t>
            </a:r>
          </a:p>
          <a:p>
            <a:pPr lvl="1"/>
            <a:r>
              <a:rPr lang="en-US" dirty="0" smtClean="0"/>
              <a:t>Sprint backlog: highest-priority items from the product backlog to be completed within a sprint</a:t>
            </a:r>
          </a:p>
          <a:p>
            <a:pPr lvl="1"/>
            <a:r>
              <a:rPr lang="en-US" dirty="0" smtClean="0"/>
              <a:t>Burndown chart: shows the cumulative work remaining in a sprint on a day-by-day basis</a:t>
            </a:r>
            <a:endParaRPr lang="en-US" dirty="0"/>
          </a:p>
        </p:txBody>
      </p:sp>
    </p:spTree>
    <p:extLst>
      <p:ext uri="{BB962C8B-B14F-4D97-AF65-F5344CB8AC3E}">
        <p14:creationId xmlns:p14="http://schemas.microsoft.com/office/powerpoint/2010/main" val="34003764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Scrum Roles, Artifacts, and Ceremonies (3 of 5)</a:t>
            </a:r>
            <a:endParaRPr lang="en-US" dirty="0"/>
          </a:p>
        </p:txBody>
      </p:sp>
      <p:sp>
        <p:nvSpPr>
          <p:cNvPr id="2" name="Content Placeholder 1"/>
          <p:cNvSpPr>
            <a:spLocks noGrp="1"/>
          </p:cNvSpPr>
          <p:nvPr>
            <p:ph idx="1"/>
          </p:nvPr>
        </p:nvSpPr>
        <p:spPr/>
        <p:txBody>
          <a:bodyPr/>
          <a:lstStyle/>
          <a:p>
            <a:r>
              <a:rPr lang="en-US" dirty="0" smtClean="0"/>
              <a:t>Scrum ceremonies</a:t>
            </a:r>
          </a:p>
          <a:p>
            <a:pPr lvl="1"/>
            <a:r>
              <a:rPr lang="en-US" dirty="0" smtClean="0"/>
              <a:t>Sprint planning session: meeting with the team to select a set of work from the product backlog to deliver during a sprint</a:t>
            </a:r>
          </a:p>
          <a:p>
            <a:pPr lvl="1"/>
            <a:r>
              <a:rPr lang="en-US" dirty="0" smtClean="0"/>
              <a:t>Daily Scrum: short meeting for the development team to share progress and challenges and plan work for the day</a:t>
            </a:r>
          </a:p>
          <a:p>
            <a:pPr lvl="1"/>
            <a:r>
              <a:rPr lang="en-US" dirty="0" smtClean="0"/>
              <a:t>Sprint reviews: meeting in which the team demonstrates to the product owner what it has completed during the sprint</a:t>
            </a:r>
          </a:p>
          <a:p>
            <a:pPr lvl="1"/>
            <a:r>
              <a:rPr lang="en-US" dirty="0" smtClean="0"/>
              <a:t>Sprint retrospectives: meeting in which the team looks for ways to improve the product and the process based on a review of the actual performance of the development team</a:t>
            </a:r>
            <a:endParaRPr lang="en-US" dirty="0"/>
          </a:p>
        </p:txBody>
      </p:sp>
    </p:spTree>
    <p:extLst>
      <p:ext uri="{BB962C8B-B14F-4D97-AF65-F5344CB8AC3E}">
        <p14:creationId xmlns:p14="http://schemas.microsoft.com/office/powerpoint/2010/main" val="26855630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Scrum Roles, Artifacts, and </a:t>
            </a:r>
            <a:r>
              <a:rPr lang="en-US" dirty="0" smtClean="0"/>
              <a:t>Ceremonies (4 of 5)</a:t>
            </a:r>
            <a:endParaRPr lang="en-US" dirty="0"/>
          </a:p>
        </p:txBody>
      </p:sp>
      <p:pic>
        <p:nvPicPr>
          <p:cNvPr id="2" name="Picture 1" descr="Image illustrates a cycle of Scrum framework in terms of the project management process groups.&#10;"/>
          <p:cNvPicPr>
            <a:picLocks noChangeAspect="1"/>
          </p:cNvPicPr>
          <p:nvPr/>
        </p:nvPicPr>
        <p:blipFill rotWithShape="1">
          <a:blip r:embed="rId3" cstate="print">
            <a:extLst>
              <a:ext uri="{28A0092B-C50C-407E-A947-70E740481C1C}">
                <a14:useLocalDpi xmlns:a14="http://schemas.microsoft.com/office/drawing/2010/main" val="0"/>
              </a:ext>
            </a:extLst>
          </a:blip>
          <a:srcRect b="6171"/>
          <a:stretch/>
        </p:blipFill>
        <p:spPr>
          <a:xfrm>
            <a:off x="3054307" y="1981200"/>
            <a:ext cx="6083387" cy="3224543"/>
          </a:xfrm>
          <a:prstGeom prst="rect">
            <a:avLst/>
          </a:prstGeom>
        </p:spPr>
      </p:pic>
    </p:spTree>
    <p:extLst>
      <p:ext uri="{BB962C8B-B14F-4D97-AF65-F5344CB8AC3E}">
        <p14:creationId xmlns:p14="http://schemas.microsoft.com/office/powerpoint/2010/main" val="29848852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Scrum Roles, Artifacts, and </a:t>
            </a:r>
            <a:r>
              <a:rPr lang="en-US" dirty="0" smtClean="0"/>
              <a:t>Ceremonies (5 of 5)</a:t>
            </a:r>
            <a:endParaRPr lang="en-US"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731624310"/>
              </p:ext>
            </p:extLst>
          </p:nvPr>
        </p:nvGraphicFramePr>
        <p:xfrm>
          <a:off x="685603" y="1295923"/>
          <a:ext cx="8367862" cy="5354320"/>
        </p:xfrm>
        <a:graphic>
          <a:graphicData uri="http://schemas.openxmlformats.org/drawingml/2006/table">
            <a:tbl>
              <a:tblPr firstRow="1" bandRow="1">
                <a:tableStyleId>{5C22544A-7EE6-4342-B048-85BDC9FD1C3A}</a:tableStyleId>
              </a:tblPr>
              <a:tblGrid>
                <a:gridCol w="1354219">
                  <a:extLst>
                    <a:ext uri="{9D8B030D-6E8A-4147-A177-3AD203B41FA5}">
                      <a16:colId xmlns:a16="http://schemas.microsoft.com/office/drawing/2014/main" val="2180484818"/>
                    </a:ext>
                  </a:extLst>
                </a:gridCol>
                <a:gridCol w="7013643">
                  <a:extLst>
                    <a:ext uri="{9D8B030D-6E8A-4147-A177-3AD203B41FA5}">
                      <a16:colId xmlns:a16="http://schemas.microsoft.com/office/drawing/2014/main" val="1233497922"/>
                    </a:ext>
                  </a:extLst>
                </a:gridCol>
              </a:tblGrid>
              <a:tr h="0">
                <a:tc>
                  <a:txBody>
                    <a:bodyPr/>
                    <a:lstStyle/>
                    <a:p>
                      <a:r>
                        <a:rPr lang="en-US" dirty="0" smtClean="0">
                          <a:latin typeface="Candara" panose="020E0502030303020204" pitchFamily="34" charset="0"/>
                        </a:rPr>
                        <a:t>Process Group</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Scrum Activity </a:t>
                      </a:r>
                      <a:endParaRPr lang="en-US" dirty="0">
                        <a:latin typeface="Candara" panose="020E0502030303020204" pitchFamily="34" charset="0"/>
                      </a:endParaRPr>
                    </a:p>
                  </a:txBody>
                  <a:tcPr/>
                </a:tc>
                <a:extLst>
                  <a:ext uri="{0D108BD9-81ED-4DB2-BD59-A6C34878D82A}">
                    <a16:rowId xmlns:a16="http://schemas.microsoft.com/office/drawing/2014/main" val="1775895594"/>
                  </a:ext>
                </a:extLst>
              </a:tr>
              <a:tr h="0">
                <a:tc>
                  <a:txBody>
                    <a:bodyPr/>
                    <a:lstStyle/>
                    <a:p>
                      <a:r>
                        <a:rPr lang="en-US" dirty="0" smtClean="0">
                          <a:latin typeface="Candara" panose="020E0502030303020204" pitchFamily="34" charset="0"/>
                        </a:rPr>
                        <a:t>Initiating</a:t>
                      </a: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1793319789"/>
                  </a:ext>
                </a:extLst>
              </a:tr>
              <a:tr h="370840">
                <a:tc>
                  <a:txBody>
                    <a:bodyPr/>
                    <a:lstStyle/>
                    <a:p>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Determine roles</a:t>
                      </a:r>
                      <a:endParaRPr lang="en-US" dirty="0">
                        <a:latin typeface="Candara" panose="020E0502030303020204" pitchFamily="34" charset="0"/>
                      </a:endParaRPr>
                    </a:p>
                  </a:txBody>
                  <a:tcPr/>
                </a:tc>
                <a:extLst>
                  <a:ext uri="{0D108BD9-81ED-4DB2-BD59-A6C34878D82A}">
                    <a16:rowId xmlns:a16="http://schemas.microsoft.com/office/drawing/2014/main" val="3031322979"/>
                  </a:ext>
                </a:extLst>
              </a:tr>
              <a:tr h="370840">
                <a:tc>
                  <a:txBody>
                    <a:bodyPr/>
                    <a:lstStyle/>
                    <a:p>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Decide how many sprints will compose each release and the scope of software to deliver</a:t>
                      </a:r>
                      <a:endParaRPr lang="en-US" dirty="0">
                        <a:latin typeface="Candara" panose="020E0502030303020204" pitchFamily="34" charset="0"/>
                      </a:endParaRPr>
                    </a:p>
                  </a:txBody>
                  <a:tcPr/>
                </a:tc>
                <a:extLst>
                  <a:ext uri="{0D108BD9-81ED-4DB2-BD59-A6C34878D82A}">
                    <a16:rowId xmlns:a16="http://schemas.microsoft.com/office/drawing/2014/main" val="3893340135"/>
                  </a:ext>
                </a:extLst>
              </a:tr>
              <a:tr h="370840">
                <a:tc>
                  <a:txBody>
                    <a:bodyPr/>
                    <a:lstStyle/>
                    <a:p>
                      <a:r>
                        <a:rPr lang="en-US" dirty="0" smtClean="0">
                          <a:latin typeface="Candara" panose="020E0502030303020204" pitchFamily="34" charset="0"/>
                        </a:rPr>
                        <a:t>Planning</a:t>
                      </a:r>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2408834572"/>
                  </a:ext>
                </a:extLst>
              </a:tr>
              <a:tr h="370840">
                <a:tc>
                  <a:txBody>
                    <a:bodyPr/>
                    <a:lstStyle/>
                    <a:p>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Create product backlog</a:t>
                      </a:r>
                      <a:endParaRPr lang="en-US" dirty="0">
                        <a:latin typeface="Candara" panose="020E0502030303020204" pitchFamily="34" charset="0"/>
                      </a:endParaRPr>
                    </a:p>
                  </a:txBody>
                  <a:tcPr/>
                </a:tc>
                <a:extLst>
                  <a:ext uri="{0D108BD9-81ED-4DB2-BD59-A6C34878D82A}">
                    <a16:rowId xmlns:a16="http://schemas.microsoft.com/office/drawing/2014/main" val="3457343115"/>
                  </a:ext>
                </a:extLst>
              </a:tr>
              <a:tr h="370840">
                <a:tc>
                  <a:txBody>
                    <a:bodyPr/>
                    <a:lstStyle/>
                    <a:p>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Create sprint backlog</a:t>
                      </a:r>
                      <a:endParaRPr lang="en-US" dirty="0">
                        <a:latin typeface="Candara" panose="020E0502030303020204" pitchFamily="34" charset="0"/>
                      </a:endParaRPr>
                    </a:p>
                  </a:txBody>
                  <a:tcPr/>
                </a:tc>
                <a:extLst>
                  <a:ext uri="{0D108BD9-81ED-4DB2-BD59-A6C34878D82A}">
                    <a16:rowId xmlns:a16="http://schemas.microsoft.com/office/drawing/2014/main" val="699213522"/>
                  </a:ext>
                </a:extLst>
              </a:tr>
              <a:tr h="370840">
                <a:tc>
                  <a:txBody>
                    <a:bodyPr/>
                    <a:lstStyle/>
                    <a:p>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Create release backlog</a:t>
                      </a:r>
                      <a:endParaRPr lang="en-US" dirty="0">
                        <a:latin typeface="Candara" panose="020E0502030303020204" pitchFamily="34" charset="0"/>
                      </a:endParaRPr>
                    </a:p>
                  </a:txBody>
                  <a:tcPr/>
                </a:tc>
                <a:extLst>
                  <a:ext uri="{0D108BD9-81ED-4DB2-BD59-A6C34878D82A}">
                    <a16:rowId xmlns:a16="http://schemas.microsoft.com/office/drawing/2014/main" val="1622484624"/>
                  </a:ext>
                </a:extLst>
              </a:tr>
              <a:tr h="370840">
                <a:tc>
                  <a:txBody>
                    <a:bodyPr/>
                    <a:lstStyle/>
                    <a:p>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Plan work each day in the daily Scrum</a:t>
                      </a:r>
                      <a:endParaRPr lang="en-US" dirty="0">
                        <a:latin typeface="Candara" panose="020E0502030303020204" pitchFamily="34" charset="0"/>
                      </a:endParaRPr>
                    </a:p>
                  </a:txBody>
                  <a:tcPr/>
                </a:tc>
                <a:extLst>
                  <a:ext uri="{0D108BD9-81ED-4DB2-BD59-A6C34878D82A}">
                    <a16:rowId xmlns:a16="http://schemas.microsoft.com/office/drawing/2014/main" val="717788635"/>
                  </a:ext>
                </a:extLst>
              </a:tr>
              <a:tr h="370840">
                <a:tc>
                  <a:txBody>
                    <a:bodyPr/>
                    <a:lstStyle/>
                    <a:p>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Document stumbling blocks in a list</a:t>
                      </a:r>
                      <a:endParaRPr lang="en-US" dirty="0">
                        <a:latin typeface="Candara" panose="020E0502030303020204" pitchFamily="34" charset="0"/>
                      </a:endParaRPr>
                    </a:p>
                  </a:txBody>
                  <a:tcPr/>
                </a:tc>
                <a:extLst>
                  <a:ext uri="{0D108BD9-81ED-4DB2-BD59-A6C34878D82A}">
                    <a16:rowId xmlns:a16="http://schemas.microsoft.com/office/drawing/2014/main" val="3353047938"/>
                  </a:ext>
                </a:extLst>
              </a:tr>
              <a:tr h="370840">
                <a:tc>
                  <a:txBody>
                    <a:bodyPr/>
                    <a:lstStyle/>
                    <a:p>
                      <a:r>
                        <a:rPr lang="en-US" dirty="0" smtClean="0">
                          <a:latin typeface="Candara" panose="020E0502030303020204" pitchFamily="34" charset="0"/>
                        </a:rPr>
                        <a:t>Executing</a:t>
                      </a:r>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187583123"/>
                  </a:ext>
                </a:extLst>
              </a:tr>
              <a:tr h="370840">
                <a:tc>
                  <a:txBody>
                    <a:bodyPr/>
                    <a:lstStyle/>
                    <a:p>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Complete tasks each day during sprints</a:t>
                      </a:r>
                      <a:endParaRPr lang="en-US" dirty="0">
                        <a:latin typeface="Candara" panose="020E0502030303020204" pitchFamily="34" charset="0"/>
                      </a:endParaRPr>
                    </a:p>
                  </a:txBody>
                  <a:tcPr/>
                </a:tc>
                <a:extLst>
                  <a:ext uri="{0D108BD9-81ED-4DB2-BD59-A6C34878D82A}">
                    <a16:rowId xmlns:a16="http://schemas.microsoft.com/office/drawing/2014/main" val="2005910332"/>
                  </a:ext>
                </a:extLst>
              </a:tr>
              <a:tr h="370840">
                <a:tc>
                  <a:txBody>
                    <a:bodyPr/>
                    <a:lstStyle/>
                    <a:p>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Produce a shippable product at the end of each sprint</a:t>
                      </a:r>
                      <a:endParaRPr lang="en-US" dirty="0">
                        <a:latin typeface="Candara" panose="020E0502030303020204" pitchFamily="34" charset="0"/>
                      </a:endParaRPr>
                    </a:p>
                  </a:txBody>
                  <a:tcPr/>
                </a:tc>
                <a:extLst>
                  <a:ext uri="{0D108BD9-81ED-4DB2-BD59-A6C34878D82A}">
                    <a16:rowId xmlns:a16="http://schemas.microsoft.com/office/drawing/2014/main" val="3183422005"/>
                  </a:ext>
                </a:extLst>
              </a:tr>
            </a:tbl>
          </a:graphicData>
        </a:graphic>
      </p:graphicFrame>
      <p:sp>
        <p:nvSpPr>
          <p:cNvPr id="9" name="Rectangle 8"/>
          <p:cNvSpPr/>
          <p:nvPr/>
        </p:nvSpPr>
        <p:spPr>
          <a:xfrm>
            <a:off x="8650487" y="2138374"/>
            <a:ext cx="4214488" cy="369332"/>
          </a:xfrm>
          <a:prstGeom prst="rect">
            <a:avLst/>
          </a:prstGeom>
        </p:spPr>
        <p:txBody>
          <a:bodyPr wrap="square">
            <a:spAutoFit/>
          </a:bodyPr>
          <a:lstStyle/>
          <a:p>
            <a:r>
              <a:rPr lang="en-US" dirty="0" smtClean="0">
                <a:latin typeface="Candara" panose="020E0502030303020204" pitchFamily="34" charset="0"/>
              </a:rPr>
              <a:t>Unique </a:t>
            </a:r>
            <a:r>
              <a:rPr lang="en-US" dirty="0">
                <a:latin typeface="Candara" panose="020E0502030303020204" pitchFamily="34" charset="0"/>
              </a:rPr>
              <a:t>Scrum activities by process group</a:t>
            </a:r>
          </a:p>
        </p:txBody>
      </p:sp>
    </p:spTree>
    <p:extLst>
      <p:ext uri="{BB962C8B-B14F-4D97-AF65-F5344CB8AC3E}">
        <p14:creationId xmlns:p14="http://schemas.microsoft.com/office/powerpoint/2010/main" val="35861370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Pre-Initiation and Initiation</a:t>
            </a:r>
          </a:p>
        </p:txBody>
      </p:sp>
      <p:sp>
        <p:nvSpPr>
          <p:cNvPr id="3" name="Content Placeholder 2"/>
          <p:cNvSpPr>
            <a:spLocks noGrp="1"/>
          </p:cNvSpPr>
          <p:nvPr>
            <p:ph idx="1"/>
          </p:nvPr>
        </p:nvSpPr>
        <p:spPr/>
        <p:txBody>
          <a:bodyPr/>
          <a:lstStyle/>
          <a:p>
            <a:r>
              <a:rPr lang="en-US" dirty="0"/>
              <a:t>M</a:t>
            </a:r>
            <a:r>
              <a:rPr lang="en-US" dirty="0" smtClean="0"/>
              <a:t>ain </a:t>
            </a:r>
            <a:r>
              <a:rPr lang="en-US" dirty="0"/>
              <a:t>differences between pre-initiation in this case and the first case </a:t>
            </a:r>
            <a:endParaRPr lang="en-US" dirty="0" smtClean="0"/>
          </a:p>
          <a:p>
            <a:pPr lvl="1"/>
            <a:r>
              <a:rPr lang="en-US" dirty="0" smtClean="0"/>
              <a:t>Determining </a:t>
            </a:r>
            <a:r>
              <a:rPr lang="en-US" dirty="0"/>
              <a:t>roles and deciding what functionality would be delivered as part of </a:t>
            </a:r>
            <a:r>
              <a:rPr lang="en-US" dirty="0" smtClean="0"/>
              <a:t>each release</a:t>
            </a:r>
          </a:p>
          <a:p>
            <a:pPr lvl="1"/>
            <a:r>
              <a:rPr lang="en-US" dirty="0"/>
              <a:t>H</a:t>
            </a:r>
            <a:r>
              <a:rPr lang="en-US" dirty="0" smtClean="0"/>
              <a:t>ow </a:t>
            </a:r>
            <a:r>
              <a:rPr lang="en-US" dirty="0"/>
              <a:t>many sprints will be required to complete a </a:t>
            </a:r>
            <a:r>
              <a:rPr lang="en-US" dirty="0" smtClean="0"/>
              <a:t>release</a:t>
            </a:r>
          </a:p>
          <a:p>
            <a:pPr lvl="1"/>
            <a:r>
              <a:rPr lang="en-US" dirty="0"/>
              <a:t>H</a:t>
            </a:r>
            <a:r>
              <a:rPr lang="en-US" dirty="0" smtClean="0"/>
              <a:t>ow </a:t>
            </a:r>
            <a:r>
              <a:rPr lang="en-US" dirty="0"/>
              <a:t>many </a:t>
            </a:r>
            <a:r>
              <a:rPr lang="en-US" dirty="0" smtClean="0"/>
              <a:t>releases of </a:t>
            </a:r>
            <a:r>
              <a:rPr lang="en-US" dirty="0"/>
              <a:t>software to deliver</a:t>
            </a:r>
          </a:p>
        </p:txBody>
      </p:sp>
    </p:spTree>
    <p:extLst>
      <p:ext uri="{BB962C8B-B14F-4D97-AF65-F5344CB8AC3E}">
        <p14:creationId xmlns:p14="http://schemas.microsoft.com/office/powerpoint/2010/main" val="23666509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(1 of 3)</a:t>
            </a:r>
            <a:endParaRPr lang="en-US" dirty="0"/>
          </a:p>
        </p:txBody>
      </p:sp>
      <p:sp>
        <p:nvSpPr>
          <p:cNvPr id="3" name="Content Placeholder 2"/>
          <p:cNvSpPr>
            <a:spLocks noGrp="1"/>
          </p:cNvSpPr>
          <p:nvPr>
            <p:ph idx="1"/>
          </p:nvPr>
        </p:nvSpPr>
        <p:spPr/>
        <p:txBody>
          <a:bodyPr/>
          <a:lstStyle/>
          <a:p>
            <a:r>
              <a:rPr lang="en-US" dirty="0"/>
              <a:t>Because Scrum implies that </a:t>
            </a:r>
            <a:r>
              <a:rPr lang="en-US" dirty="0" smtClean="0"/>
              <a:t>team members </a:t>
            </a:r>
            <a:r>
              <a:rPr lang="en-US" dirty="0"/>
              <a:t>work as a self-directed group, coached by the ScrumMaster, a team </a:t>
            </a:r>
            <a:r>
              <a:rPr lang="en-US" dirty="0" smtClean="0"/>
              <a:t>charter should </a:t>
            </a:r>
            <a:r>
              <a:rPr lang="en-US" dirty="0"/>
              <a:t>not be </a:t>
            </a:r>
            <a:r>
              <a:rPr lang="en-US" dirty="0" smtClean="0"/>
              <a:t>necessary</a:t>
            </a:r>
          </a:p>
          <a:p>
            <a:r>
              <a:rPr lang="en-US" dirty="0" smtClean="0"/>
              <a:t>Descriptions of work are identified in the product and sprint backlogs</a:t>
            </a:r>
          </a:p>
          <a:p>
            <a:r>
              <a:rPr lang="en-US" dirty="0"/>
              <a:t>M</a:t>
            </a:r>
            <a:r>
              <a:rPr lang="en-US" dirty="0" smtClean="0"/>
              <a:t>ore detailed work is documented in technical stories</a:t>
            </a:r>
          </a:p>
          <a:p>
            <a:r>
              <a:rPr lang="en-US" dirty="0" smtClean="0"/>
              <a:t>Team must estimate a velocity or capacity for each sprint</a:t>
            </a:r>
          </a:p>
        </p:txBody>
      </p:sp>
    </p:spTree>
    <p:extLst>
      <p:ext uri="{BB962C8B-B14F-4D97-AF65-F5344CB8AC3E}">
        <p14:creationId xmlns:p14="http://schemas.microsoft.com/office/powerpoint/2010/main" val="2691188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Introduction</a:t>
            </a:r>
            <a:endParaRPr lang="en-US" dirty="0"/>
          </a:p>
        </p:txBody>
      </p:sp>
      <p:sp>
        <p:nvSpPr>
          <p:cNvPr id="18" name="Content Placeholder 17"/>
          <p:cNvSpPr>
            <a:spLocks noGrp="1"/>
          </p:cNvSpPr>
          <p:nvPr>
            <p:ph idx="1"/>
          </p:nvPr>
        </p:nvSpPr>
        <p:spPr/>
        <p:txBody>
          <a:bodyPr/>
          <a:lstStyle/>
          <a:p>
            <a:r>
              <a:rPr lang="en-US" dirty="0" smtClean="0"/>
              <a:t>Project </a:t>
            </a:r>
            <a:r>
              <a:rPr lang="en-US" dirty="0"/>
              <a:t>management consists of 10 knowledge </a:t>
            </a:r>
            <a:r>
              <a:rPr lang="en-US" dirty="0" smtClean="0"/>
              <a:t>areas </a:t>
            </a:r>
          </a:p>
          <a:p>
            <a:pPr lvl="1"/>
            <a:r>
              <a:rPr lang="en-US" dirty="0"/>
              <a:t>I</a:t>
            </a:r>
            <a:r>
              <a:rPr lang="en-US" dirty="0" smtClean="0"/>
              <a:t>ntegration</a:t>
            </a:r>
            <a:r>
              <a:rPr lang="en-US" dirty="0"/>
              <a:t>, scope, schedule, cost, quality, resource, communications, </a:t>
            </a:r>
            <a:r>
              <a:rPr lang="en-US" dirty="0" smtClean="0"/>
              <a:t>risk, procurement</a:t>
            </a:r>
            <a:r>
              <a:rPr lang="en-US" dirty="0"/>
              <a:t>, and stakeholder management</a:t>
            </a:r>
          </a:p>
          <a:p>
            <a:r>
              <a:rPr lang="en-US" dirty="0" smtClean="0"/>
              <a:t>Projects </a:t>
            </a:r>
            <a:r>
              <a:rPr lang="en-US" dirty="0"/>
              <a:t>involve five project management process </a:t>
            </a:r>
            <a:r>
              <a:rPr lang="en-US" dirty="0" smtClean="0"/>
              <a:t>groups</a:t>
            </a:r>
          </a:p>
          <a:p>
            <a:pPr lvl="1"/>
            <a:r>
              <a:rPr lang="en-US" dirty="0"/>
              <a:t>I</a:t>
            </a:r>
            <a:r>
              <a:rPr lang="en-US" dirty="0" smtClean="0"/>
              <a:t>nitiating</a:t>
            </a:r>
            <a:r>
              <a:rPr lang="en-US" dirty="0"/>
              <a:t>, </a:t>
            </a:r>
            <a:r>
              <a:rPr lang="en-US" dirty="0" smtClean="0"/>
              <a:t>planning, executing</a:t>
            </a:r>
            <a:r>
              <a:rPr lang="en-US" dirty="0"/>
              <a:t>, monitoring and controlling, and </a:t>
            </a:r>
            <a:r>
              <a:rPr lang="en-US" dirty="0" smtClean="0"/>
              <a:t>closing</a:t>
            </a:r>
          </a:p>
          <a:p>
            <a:pPr lvl="2"/>
            <a:r>
              <a:rPr lang="en-US" dirty="0"/>
              <a:t>Tailoring these process groups </a:t>
            </a:r>
            <a:r>
              <a:rPr lang="en-US" dirty="0" smtClean="0"/>
              <a:t>to meet </a:t>
            </a:r>
            <a:r>
              <a:rPr lang="en-US" dirty="0"/>
              <a:t>individual project needs increases the chance of success in managing </a:t>
            </a:r>
            <a:r>
              <a:rPr lang="en-US" dirty="0" smtClean="0"/>
              <a:t>projects</a:t>
            </a:r>
            <a:endParaRPr lang="en-US" dirty="0"/>
          </a:p>
        </p:txBody>
      </p:sp>
    </p:spTree>
    <p:extLst>
      <p:ext uri="{BB962C8B-B14F-4D97-AF65-F5344CB8AC3E}">
        <p14:creationId xmlns:p14="http://schemas.microsoft.com/office/powerpoint/2010/main" val="252007884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(2 of 3)</a:t>
            </a:r>
            <a:endParaRPr lang="en-US" dirty="0"/>
          </a:p>
        </p:txBody>
      </p:sp>
      <p:pic>
        <p:nvPicPr>
          <p:cNvPr id="4" name="Picture 3" descr="Image displays a Gantt chart using the Scrum approach.&#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3807" y="1371600"/>
            <a:ext cx="5544386" cy="4440936"/>
          </a:xfrm>
          <a:prstGeom prst="rect">
            <a:avLst/>
          </a:prstGeom>
        </p:spPr>
      </p:pic>
    </p:spTree>
    <p:extLst>
      <p:ext uri="{BB962C8B-B14F-4D97-AF65-F5344CB8AC3E}">
        <p14:creationId xmlns:p14="http://schemas.microsoft.com/office/powerpoint/2010/main" val="38144993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Planning (3 of 3)</a:t>
            </a:r>
            <a:endParaRPr lang="en-US" dirty="0"/>
          </a:p>
        </p:txBody>
      </p:sp>
      <p:graphicFrame>
        <p:nvGraphicFramePr>
          <p:cNvPr id="16" name="Content Placeholder 15"/>
          <p:cNvGraphicFramePr>
            <a:graphicFrameLocks noGrp="1"/>
          </p:cNvGraphicFramePr>
          <p:nvPr>
            <p:ph idx="1"/>
            <p:extLst>
              <p:ext uri="{D42A27DB-BD31-4B8C-83A1-F6EECF244321}">
                <p14:modId xmlns:p14="http://schemas.microsoft.com/office/powerpoint/2010/main" val="1563096829"/>
              </p:ext>
            </p:extLst>
          </p:nvPr>
        </p:nvGraphicFramePr>
        <p:xfrm>
          <a:off x="347527" y="1207300"/>
          <a:ext cx="9832063" cy="5312285"/>
        </p:xfrm>
        <a:graphic>
          <a:graphicData uri="http://schemas.openxmlformats.org/drawingml/2006/table">
            <a:tbl>
              <a:tblPr firstRow="1" bandRow="1">
                <a:tableStyleId>{5C22544A-7EE6-4342-B048-85BDC9FD1C3A}</a:tableStyleId>
              </a:tblPr>
              <a:tblGrid>
                <a:gridCol w="4916032">
                  <a:extLst>
                    <a:ext uri="{9D8B030D-6E8A-4147-A177-3AD203B41FA5}">
                      <a16:colId xmlns:a16="http://schemas.microsoft.com/office/drawing/2014/main" val="2608537201"/>
                    </a:ext>
                  </a:extLst>
                </a:gridCol>
                <a:gridCol w="4916031">
                  <a:extLst>
                    <a:ext uri="{9D8B030D-6E8A-4147-A177-3AD203B41FA5}">
                      <a16:colId xmlns:a16="http://schemas.microsoft.com/office/drawing/2014/main" val="2598139746"/>
                    </a:ext>
                  </a:extLst>
                </a:gridCol>
              </a:tblGrid>
              <a:tr h="365541">
                <a:tc>
                  <a:txBody>
                    <a:bodyPr/>
                    <a:lstStyle/>
                    <a:p>
                      <a:r>
                        <a:rPr lang="en-US" sz="1700" dirty="0" smtClean="0">
                          <a:latin typeface="Candara" panose="020E0502030303020204" pitchFamily="34" charset="0"/>
                        </a:rPr>
                        <a:t>Product Backlog</a:t>
                      </a:r>
                      <a:endParaRPr lang="en-US" sz="1700" dirty="0">
                        <a:latin typeface="Candara" panose="020E0502030303020204" pitchFamily="34" charset="0"/>
                      </a:endParaRPr>
                    </a:p>
                  </a:txBody>
                  <a:tcPr/>
                </a:tc>
                <a:tc>
                  <a:txBody>
                    <a:bodyPr/>
                    <a:lstStyle/>
                    <a:p>
                      <a:r>
                        <a:rPr lang="en-US" sz="1700" dirty="0" smtClean="0">
                          <a:latin typeface="Candara" panose="020E0502030303020204" pitchFamily="34" charset="0"/>
                        </a:rPr>
                        <a:t>Sprint Backlog</a:t>
                      </a:r>
                      <a:endParaRPr lang="en-US" sz="1700" dirty="0">
                        <a:latin typeface="Candara" panose="020E0502030303020204" pitchFamily="34" charset="0"/>
                      </a:endParaRPr>
                    </a:p>
                  </a:txBody>
                  <a:tcPr/>
                </a:tc>
                <a:extLst>
                  <a:ext uri="{0D108BD9-81ED-4DB2-BD59-A6C34878D82A}">
                    <a16:rowId xmlns:a16="http://schemas.microsoft.com/office/drawing/2014/main" val="894929648"/>
                  </a:ext>
                </a:extLst>
              </a:tr>
              <a:tr h="421121">
                <a:tc>
                  <a:txBody>
                    <a:bodyPr/>
                    <a:lstStyle/>
                    <a:p>
                      <a:r>
                        <a:rPr lang="en-US" sz="1700" dirty="0" smtClean="0">
                          <a:latin typeface="Candara" panose="020E0502030303020204" pitchFamily="34" charset="0"/>
                        </a:rPr>
                        <a:t>1. User story templates, samples, and</a:t>
                      </a:r>
                      <a:r>
                        <a:rPr lang="en-US" sz="1700" baseline="0" dirty="0" smtClean="0">
                          <a:latin typeface="Candara" panose="020E0502030303020204" pitchFamily="34" charset="0"/>
                        </a:rPr>
                        <a:t> </a:t>
                      </a:r>
                      <a:r>
                        <a:rPr lang="en-US" sz="1700" dirty="0" smtClean="0">
                          <a:latin typeface="Candara" panose="020E0502030303020204" pitchFamily="34" charset="0"/>
                        </a:rPr>
                        <a:t>point person</a:t>
                      </a:r>
                      <a:endParaRPr lang="en-US" sz="1700" dirty="0">
                        <a:latin typeface="Candara" panose="020E0502030303020204" pitchFamily="34" charset="0"/>
                      </a:endParaRPr>
                    </a:p>
                  </a:txBody>
                  <a:tcPr/>
                </a:tc>
                <a:tc>
                  <a:txBody>
                    <a:bodyPr/>
                    <a:lstStyle/>
                    <a:p>
                      <a:r>
                        <a:rPr lang="en-US" sz="1700" dirty="0" smtClean="0">
                          <a:latin typeface="Candara" panose="020E0502030303020204" pitchFamily="34" charset="0"/>
                        </a:rPr>
                        <a:t>1. User story templates, samples, and</a:t>
                      </a:r>
                      <a:r>
                        <a:rPr lang="en-US" sz="1700" baseline="0" dirty="0" smtClean="0">
                          <a:latin typeface="Candara" panose="020E0502030303020204" pitchFamily="34" charset="0"/>
                        </a:rPr>
                        <a:t> </a:t>
                      </a:r>
                      <a:r>
                        <a:rPr lang="en-US" sz="1700" dirty="0" smtClean="0">
                          <a:latin typeface="Candara" panose="020E0502030303020204" pitchFamily="34" charset="0"/>
                        </a:rPr>
                        <a:t>point person</a:t>
                      </a:r>
                      <a:endParaRPr lang="en-US" sz="1700" dirty="0">
                        <a:latin typeface="Candara" panose="020E0502030303020204" pitchFamily="34" charset="0"/>
                      </a:endParaRPr>
                    </a:p>
                  </a:txBody>
                  <a:tcPr/>
                </a:tc>
                <a:extLst>
                  <a:ext uri="{0D108BD9-81ED-4DB2-BD59-A6C34878D82A}">
                    <a16:rowId xmlns:a16="http://schemas.microsoft.com/office/drawing/2014/main" val="1031310157"/>
                  </a:ext>
                </a:extLst>
              </a:tr>
              <a:tr h="381000">
                <a:tc>
                  <a:txBody>
                    <a:bodyPr/>
                    <a:lstStyle/>
                    <a:p>
                      <a:r>
                        <a:rPr lang="en-US" sz="1700" dirty="0" smtClean="0">
                          <a:latin typeface="Candara" panose="020E0502030303020204" pitchFamily="34" charset="0"/>
                        </a:rPr>
                        <a:t>2. WBS templates, samples, and point</a:t>
                      </a:r>
                      <a:r>
                        <a:rPr lang="en-US" sz="1700" baseline="0" dirty="0" smtClean="0">
                          <a:latin typeface="Candara" panose="020E0502030303020204" pitchFamily="34" charset="0"/>
                        </a:rPr>
                        <a:t> </a:t>
                      </a:r>
                      <a:r>
                        <a:rPr lang="en-US" sz="1700" dirty="0" smtClean="0">
                          <a:latin typeface="Candara" panose="020E0502030303020204" pitchFamily="34" charset="0"/>
                        </a:rPr>
                        <a:t>person</a:t>
                      </a:r>
                      <a:endParaRPr lang="en-US" sz="1700" dirty="0">
                        <a:latin typeface="Candara" panose="020E0502030303020204" pitchFamily="34" charset="0"/>
                      </a:endParaRPr>
                    </a:p>
                  </a:txBody>
                  <a:tcPr/>
                </a:tc>
                <a:tc>
                  <a:txBody>
                    <a:bodyPr/>
                    <a:lstStyle/>
                    <a:p>
                      <a:r>
                        <a:rPr lang="en-US" sz="1700" dirty="0" smtClean="0">
                          <a:latin typeface="Candara" panose="020E0502030303020204" pitchFamily="34" charset="0"/>
                        </a:rPr>
                        <a:t>2. WBS templates, samples, and point</a:t>
                      </a:r>
                      <a:r>
                        <a:rPr lang="en-US" sz="1700" baseline="0" dirty="0" smtClean="0">
                          <a:latin typeface="Candara" panose="020E0502030303020204" pitchFamily="34" charset="0"/>
                        </a:rPr>
                        <a:t> </a:t>
                      </a:r>
                      <a:r>
                        <a:rPr lang="en-US" sz="1700" dirty="0" smtClean="0">
                          <a:latin typeface="Candara" panose="020E0502030303020204" pitchFamily="34" charset="0"/>
                        </a:rPr>
                        <a:t>person</a:t>
                      </a:r>
                      <a:endParaRPr lang="en-US" sz="1700" dirty="0">
                        <a:latin typeface="Candara" panose="020E0502030303020204" pitchFamily="34" charset="0"/>
                      </a:endParaRPr>
                    </a:p>
                  </a:txBody>
                  <a:tcPr/>
                </a:tc>
                <a:extLst>
                  <a:ext uri="{0D108BD9-81ED-4DB2-BD59-A6C34878D82A}">
                    <a16:rowId xmlns:a16="http://schemas.microsoft.com/office/drawing/2014/main" val="3624279352"/>
                  </a:ext>
                </a:extLst>
              </a:tr>
              <a:tr h="495734">
                <a:tc>
                  <a:txBody>
                    <a:bodyPr/>
                    <a:lstStyle/>
                    <a:p>
                      <a:r>
                        <a:rPr lang="en-US" sz="1700" dirty="0" smtClean="0">
                          <a:latin typeface="Candara" panose="020E0502030303020204" pitchFamily="34" charset="0"/>
                        </a:rPr>
                        <a:t>3. Project schedule templates, samples,</a:t>
                      </a:r>
                      <a:r>
                        <a:rPr lang="en-US" sz="1700" baseline="0" dirty="0" smtClean="0">
                          <a:latin typeface="Candara" panose="020E0502030303020204" pitchFamily="34" charset="0"/>
                        </a:rPr>
                        <a:t> </a:t>
                      </a:r>
                      <a:r>
                        <a:rPr lang="en-US" sz="1700" dirty="0" smtClean="0">
                          <a:latin typeface="Candara" panose="020E0502030303020204" pitchFamily="34" charset="0"/>
                        </a:rPr>
                        <a:t>and point person</a:t>
                      </a:r>
                      <a:endParaRPr lang="en-US" sz="1700" dirty="0">
                        <a:latin typeface="Candara" panose="020E0502030303020204" pitchFamily="34" charset="0"/>
                      </a:endParaRPr>
                    </a:p>
                  </a:txBody>
                  <a:tcPr/>
                </a:tc>
                <a:tc>
                  <a:txBody>
                    <a:bodyPr/>
                    <a:lstStyle/>
                    <a:p>
                      <a:r>
                        <a:rPr lang="en-US" sz="1700" dirty="0" smtClean="0">
                          <a:latin typeface="Candara" panose="020E0502030303020204" pitchFamily="34" charset="0"/>
                        </a:rPr>
                        <a:t>3. Project schedule templates, samples,</a:t>
                      </a:r>
                      <a:r>
                        <a:rPr lang="en-US" sz="1700" baseline="0" dirty="0" smtClean="0">
                          <a:latin typeface="Candara" panose="020E0502030303020204" pitchFamily="34" charset="0"/>
                        </a:rPr>
                        <a:t> </a:t>
                      </a:r>
                      <a:r>
                        <a:rPr lang="en-US" sz="1700" dirty="0" smtClean="0">
                          <a:latin typeface="Candara" panose="020E0502030303020204" pitchFamily="34" charset="0"/>
                        </a:rPr>
                        <a:t>and point person</a:t>
                      </a:r>
                      <a:endParaRPr lang="en-US" sz="1700" dirty="0">
                        <a:latin typeface="Candara" panose="020E0502030303020204" pitchFamily="34" charset="0"/>
                      </a:endParaRPr>
                    </a:p>
                  </a:txBody>
                  <a:tcPr/>
                </a:tc>
                <a:extLst>
                  <a:ext uri="{0D108BD9-81ED-4DB2-BD59-A6C34878D82A}">
                    <a16:rowId xmlns:a16="http://schemas.microsoft.com/office/drawing/2014/main" val="3139796191"/>
                  </a:ext>
                </a:extLst>
              </a:tr>
              <a:tr h="495734">
                <a:tc>
                  <a:txBody>
                    <a:bodyPr/>
                    <a:lstStyle/>
                    <a:p>
                      <a:r>
                        <a:rPr lang="en-US" sz="1700" dirty="0" smtClean="0">
                          <a:latin typeface="Candara" panose="020E0502030303020204" pitchFamily="34" charset="0"/>
                        </a:rPr>
                        <a:t>4. Ability to charge customers for some</a:t>
                      </a:r>
                      <a:r>
                        <a:rPr lang="en-US" sz="1700" baseline="0" dirty="0" smtClean="0">
                          <a:latin typeface="Candara" panose="020E0502030303020204" pitchFamily="34" charset="0"/>
                        </a:rPr>
                        <a:t> </a:t>
                      </a:r>
                      <a:r>
                        <a:rPr lang="en-US" sz="1700" dirty="0" smtClean="0">
                          <a:latin typeface="Candara" panose="020E0502030303020204" pitchFamily="34" charset="0"/>
                        </a:rPr>
                        <a:t>intranet products and services</a:t>
                      </a:r>
                      <a:endParaRPr lang="en-US" sz="1700" dirty="0">
                        <a:latin typeface="Candara" panose="020E0502030303020204" pitchFamily="34" charset="0"/>
                      </a:endParaRPr>
                    </a:p>
                  </a:txBody>
                  <a:tcPr/>
                </a:tc>
                <a:tc>
                  <a:txBody>
                    <a:bodyPr/>
                    <a:lstStyle/>
                    <a:p>
                      <a:r>
                        <a:rPr lang="en-US" sz="1700" dirty="0" smtClean="0">
                          <a:latin typeface="Candara" panose="020E0502030303020204" pitchFamily="34" charset="0"/>
                        </a:rPr>
                        <a:t>4. Ability to charge customers for some</a:t>
                      </a:r>
                      <a:r>
                        <a:rPr lang="en-US" sz="1700" baseline="0" dirty="0" smtClean="0">
                          <a:latin typeface="Candara" panose="020E0502030303020204" pitchFamily="34" charset="0"/>
                        </a:rPr>
                        <a:t> </a:t>
                      </a:r>
                      <a:r>
                        <a:rPr lang="en-US" sz="1700" dirty="0" smtClean="0">
                          <a:latin typeface="Candara" panose="020E0502030303020204" pitchFamily="34" charset="0"/>
                        </a:rPr>
                        <a:t>intranet products and services</a:t>
                      </a:r>
                      <a:endParaRPr lang="en-US" sz="1700" dirty="0">
                        <a:latin typeface="Candara" panose="020E0502030303020204" pitchFamily="34" charset="0"/>
                      </a:endParaRPr>
                    </a:p>
                  </a:txBody>
                  <a:tcPr/>
                </a:tc>
                <a:extLst>
                  <a:ext uri="{0D108BD9-81ED-4DB2-BD59-A6C34878D82A}">
                    <a16:rowId xmlns:a16="http://schemas.microsoft.com/office/drawing/2014/main" val="1989326831"/>
                  </a:ext>
                </a:extLst>
              </a:tr>
              <a:tr h="365541">
                <a:tc>
                  <a:txBody>
                    <a:bodyPr/>
                    <a:lstStyle/>
                    <a:p>
                      <a:r>
                        <a:rPr lang="en-US" sz="1700" dirty="0" smtClean="0">
                          <a:latin typeface="Candara" panose="020E0502030303020204" pitchFamily="34" charset="0"/>
                        </a:rPr>
                        <a:t>5. Ability to collect user suggestions</a:t>
                      </a:r>
                      <a:endParaRPr lang="en-US" sz="1700" dirty="0">
                        <a:latin typeface="Candara" panose="020E0502030303020204" pitchFamily="34" charset="0"/>
                      </a:endParaRPr>
                    </a:p>
                  </a:txBody>
                  <a:tcPr/>
                </a:tc>
                <a:tc>
                  <a:txBody>
                    <a:bodyPr/>
                    <a:lstStyle/>
                    <a:p>
                      <a:r>
                        <a:rPr lang="en-US" sz="1700" dirty="0" smtClean="0">
                          <a:latin typeface="Candara" panose="020E0502030303020204" pitchFamily="34" charset="0"/>
                        </a:rPr>
                        <a:t>5. Ability to collect user suggestions</a:t>
                      </a:r>
                      <a:endParaRPr lang="en-US" sz="1700" dirty="0">
                        <a:latin typeface="Candara" panose="020E0502030303020204" pitchFamily="34" charset="0"/>
                      </a:endParaRPr>
                    </a:p>
                  </a:txBody>
                  <a:tcPr/>
                </a:tc>
                <a:extLst>
                  <a:ext uri="{0D108BD9-81ED-4DB2-BD59-A6C34878D82A}">
                    <a16:rowId xmlns:a16="http://schemas.microsoft.com/office/drawing/2014/main" val="739582270"/>
                  </a:ext>
                </a:extLst>
              </a:tr>
              <a:tr h="365541">
                <a:tc>
                  <a:txBody>
                    <a:bodyPr/>
                    <a:lstStyle/>
                    <a:p>
                      <a:r>
                        <a:rPr lang="en-US" sz="1700" dirty="0" smtClean="0">
                          <a:latin typeface="Candara" panose="020E0502030303020204" pitchFamily="34" charset="0"/>
                        </a:rPr>
                        <a:t>6. Business case templates, samples,</a:t>
                      </a:r>
                      <a:r>
                        <a:rPr lang="en-US" sz="1700" baseline="0" dirty="0" smtClean="0">
                          <a:latin typeface="Candara" panose="020E0502030303020204" pitchFamily="34" charset="0"/>
                        </a:rPr>
                        <a:t> </a:t>
                      </a:r>
                      <a:r>
                        <a:rPr lang="en-US" sz="1700" dirty="0" smtClean="0">
                          <a:latin typeface="Candara" panose="020E0502030303020204" pitchFamily="34" charset="0"/>
                        </a:rPr>
                        <a:t>and point</a:t>
                      </a:r>
                      <a:r>
                        <a:rPr lang="en-US" sz="1700" baseline="0" dirty="0" smtClean="0">
                          <a:latin typeface="Candara" panose="020E0502030303020204" pitchFamily="34" charset="0"/>
                        </a:rPr>
                        <a:t> </a:t>
                      </a:r>
                      <a:r>
                        <a:rPr lang="en-US" sz="1700" dirty="0" smtClean="0">
                          <a:latin typeface="Candara" panose="020E0502030303020204" pitchFamily="34" charset="0"/>
                        </a:rPr>
                        <a:t>person</a:t>
                      </a:r>
                      <a:endParaRPr lang="en-US" sz="1700" dirty="0">
                        <a:latin typeface="Candara" panose="020E0502030303020204" pitchFamily="34" charset="0"/>
                      </a:endParaRPr>
                    </a:p>
                  </a:txBody>
                  <a:tcPr/>
                </a:tc>
                <a:tc>
                  <a:txBody>
                    <a:bodyPr/>
                    <a:lstStyle/>
                    <a:p>
                      <a:endParaRPr lang="en-US" sz="1700" dirty="0">
                        <a:latin typeface="Candara" panose="020E0502030303020204" pitchFamily="34" charset="0"/>
                      </a:endParaRPr>
                    </a:p>
                  </a:txBody>
                  <a:tcPr/>
                </a:tc>
                <a:extLst>
                  <a:ext uri="{0D108BD9-81ED-4DB2-BD59-A6C34878D82A}">
                    <a16:rowId xmlns:a16="http://schemas.microsoft.com/office/drawing/2014/main" val="2670214930"/>
                  </a:ext>
                </a:extLst>
              </a:tr>
              <a:tr h="365541">
                <a:tc>
                  <a:txBody>
                    <a:bodyPr/>
                    <a:lstStyle/>
                    <a:p>
                      <a:r>
                        <a:rPr lang="en-US" sz="1700" dirty="0" smtClean="0">
                          <a:latin typeface="Candara" panose="020E0502030303020204" pitchFamily="34" charset="0"/>
                        </a:rPr>
                        <a:t>7. Ask the Expert feature</a:t>
                      </a:r>
                      <a:endParaRPr lang="en-US" sz="1700" dirty="0">
                        <a:latin typeface="Candara" panose="020E0502030303020204" pitchFamily="34" charset="0"/>
                      </a:endParaRPr>
                    </a:p>
                  </a:txBody>
                  <a:tcPr/>
                </a:tc>
                <a:tc>
                  <a:txBody>
                    <a:bodyPr/>
                    <a:lstStyle/>
                    <a:p>
                      <a:endParaRPr lang="en-US" sz="1700" dirty="0">
                        <a:latin typeface="Candara" panose="020E0502030303020204" pitchFamily="34" charset="0"/>
                      </a:endParaRPr>
                    </a:p>
                  </a:txBody>
                  <a:tcPr/>
                </a:tc>
                <a:extLst>
                  <a:ext uri="{0D108BD9-81ED-4DB2-BD59-A6C34878D82A}">
                    <a16:rowId xmlns:a16="http://schemas.microsoft.com/office/drawing/2014/main" val="2716351253"/>
                  </a:ext>
                </a:extLst>
              </a:tr>
              <a:tr h="495734">
                <a:tc>
                  <a:txBody>
                    <a:bodyPr/>
                    <a:lstStyle/>
                    <a:p>
                      <a:r>
                        <a:rPr lang="en-US" sz="1700" dirty="0" smtClean="0">
                          <a:latin typeface="Candara" panose="020E0502030303020204" pitchFamily="34" charset="0"/>
                        </a:rPr>
                        <a:t>8. Stakeholder management strategy</a:t>
                      </a:r>
                      <a:r>
                        <a:rPr lang="en-US" sz="1700" baseline="0" dirty="0" smtClean="0">
                          <a:latin typeface="Candara" panose="020E0502030303020204" pitchFamily="34" charset="0"/>
                        </a:rPr>
                        <a:t> </a:t>
                      </a:r>
                      <a:r>
                        <a:rPr lang="en-US" sz="1700" dirty="0" smtClean="0">
                          <a:latin typeface="Candara" panose="020E0502030303020204" pitchFamily="34" charset="0"/>
                        </a:rPr>
                        <a:t>templates, samples, and point person</a:t>
                      </a:r>
                      <a:endParaRPr lang="en-US" sz="1700" dirty="0">
                        <a:latin typeface="Candara" panose="020E0502030303020204" pitchFamily="34" charset="0"/>
                      </a:endParaRPr>
                    </a:p>
                  </a:txBody>
                  <a:tcPr/>
                </a:tc>
                <a:tc>
                  <a:txBody>
                    <a:bodyPr/>
                    <a:lstStyle/>
                    <a:p>
                      <a:endParaRPr lang="en-US" sz="1700" dirty="0">
                        <a:latin typeface="Candara" panose="020E0502030303020204" pitchFamily="34" charset="0"/>
                      </a:endParaRPr>
                    </a:p>
                  </a:txBody>
                  <a:tcPr/>
                </a:tc>
                <a:extLst>
                  <a:ext uri="{0D108BD9-81ED-4DB2-BD59-A6C34878D82A}">
                    <a16:rowId xmlns:a16="http://schemas.microsoft.com/office/drawing/2014/main" val="1540412205"/>
                  </a:ext>
                </a:extLst>
              </a:tr>
              <a:tr h="365541">
                <a:tc>
                  <a:txBody>
                    <a:bodyPr/>
                    <a:lstStyle/>
                    <a:p>
                      <a:r>
                        <a:rPr lang="en-US" sz="1700" dirty="0" smtClean="0">
                          <a:latin typeface="Candara" panose="020E0502030303020204" pitchFamily="34" charset="0"/>
                        </a:rPr>
                        <a:t>9. Risk register templates, samples, and</a:t>
                      </a:r>
                      <a:r>
                        <a:rPr lang="en-US" sz="1700" baseline="0" dirty="0" smtClean="0">
                          <a:latin typeface="Candara" panose="020E0502030303020204" pitchFamily="34" charset="0"/>
                        </a:rPr>
                        <a:t> </a:t>
                      </a:r>
                      <a:r>
                        <a:rPr lang="en-US" sz="1700" dirty="0" smtClean="0">
                          <a:latin typeface="Candara" panose="020E0502030303020204" pitchFamily="34" charset="0"/>
                        </a:rPr>
                        <a:t>point person</a:t>
                      </a:r>
                      <a:endParaRPr lang="en-US" sz="1700" dirty="0">
                        <a:latin typeface="Candara" panose="020E0502030303020204" pitchFamily="34" charset="0"/>
                      </a:endParaRPr>
                    </a:p>
                  </a:txBody>
                  <a:tcPr/>
                </a:tc>
                <a:tc>
                  <a:txBody>
                    <a:bodyPr/>
                    <a:lstStyle/>
                    <a:p>
                      <a:endParaRPr lang="en-US" sz="1700" dirty="0">
                        <a:latin typeface="Candara" panose="020E0502030303020204" pitchFamily="34" charset="0"/>
                      </a:endParaRPr>
                    </a:p>
                  </a:txBody>
                  <a:tcPr/>
                </a:tc>
                <a:extLst>
                  <a:ext uri="{0D108BD9-81ED-4DB2-BD59-A6C34878D82A}">
                    <a16:rowId xmlns:a16="http://schemas.microsoft.com/office/drawing/2014/main" val="2344063076"/>
                  </a:ext>
                </a:extLst>
              </a:tr>
              <a:tr h="365541">
                <a:tc>
                  <a:txBody>
                    <a:bodyPr/>
                    <a:lstStyle/>
                    <a:p>
                      <a:r>
                        <a:rPr lang="en-US" sz="1700" dirty="0" smtClean="0">
                          <a:latin typeface="Candara" panose="020E0502030303020204" pitchFamily="34" charset="0"/>
                        </a:rPr>
                        <a:t>10. Etc.</a:t>
                      </a:r>
                      <a:endParaRPr lang="en-US" sz="1700" dirty="0">
                        <a:latin typeface="Candara" panose="020E0502030303020204" pitchFamily="34" charset="0"/>
                      </a:endParaRPr>
                    </a:p>
                  </a:txBody>
                  <a:tcPr/>
                </a:tc>
                <a:tc>
                  <a:txBody>
                    <a:bodyPr/>
                    <a:lstStyle/>
                    <a:p>
                      <a:endParaRPr lang="en-US" sz="1700" dirty="0">
                        <a:latin typeface="Candara" panose="020E0502030303020204" pitchFamily="34" charset="0"/>
                      </a:endParaRPr>
                    </a:p>
                  </a:txBody>
                  <a:tcPr/>
                </a:tc>
                <a:extLst>
                  <a:ext uri="{0D108BD9-81ED-4DB2-BD59-A6C34878D82A}">
                    <a16:rowId xmlns:a16="http://schemas.microsoft.com/office/drawing/2014/main" val="3087324522"/>
                  </a:ext>
                </a:extLst>
              </a:tr>
            </a:tbl>
          </a:graphicData>
        </a:graphic>
      </p:graphicFrame>
      <p:sp>
        <p:nvSpPr>
          <p:cNvPr id="12" name="Rectangle 11"/>
          <p:cNvSpPr/>
          <p:nvPr/>
        </p:nvSpPr>
        <p:spPr>
          <a:xfrm>
            <a:off x="9230915" y="4945139"/>
            <a:ext cx="3208547" cy="369332"/>
          </a:xfrm>
          <a:prstGeom prst="rect">
            <a:avLst/>
          </a:prstGeom>
        </p:spPr>
        <p:txBody>
          <a:bodyPr wrap="square">
            <a:spAutoFit/>
          </a:bodyPr>
          <a:lstStyle/>
          <a:p>
            <a:r>
              <a:rPr lang="en-US" dirty="0" smtClean="0">
                <a:latin typeface="Candara" panose="020E0502030303020204" pitchFamily="34" charset="0"/>
              </a:rPr>
              <a:t>Product </a:t>
            </a:r>
            <a:r>
              <a:rPr lang="en-US" dirty="0">
                <a:latin typeface="Candara" panose="020E0502030303020204" pitchFamily="34" charset="0"/>
              </a:rPr>
              <a:t>and Sprint Backlogs</a:t>
            </a:r>
          </a:p>
        </p:txBody>
      </p:sp>
    </p:spTree>
    <p:extLst>
      <p:ext uri="{BB962C8B-B14F-4D97-AF65-F5344CB8AC3E}">
        <p14:creationId xmlns:p14="http://schemas.microsoft.com/office/powerpoint/2010/main" val="18875328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a:t>
            </a:r>
            <a:endParaRPr lang="en-US" dirty="0"/>
          </a:p>
        </p:txBody>
      </p:sp>
      <p:sp>
        <p:nvSpPr>
          <p:cNvPr id="3" name="Content Placeholder 2"/>
          <p:cNvSpPr>
            <a:spLocks noGrp="1"/>
          </p:cNvSpPr>
          <p:nvPr>
            <p:ph idx="1"/>
          </p:nvPr>
        </p:nvSpPr>
        <p:spPr/>
        <p:txBody>
          <a:bodyPr/>
          <a:lstStyle/>
          <a:p>
            <a:r>
              <a:rPr lang="en-US" dirty="0" smtClean="0"/>
              <a:t>The most </a:t>
            </a:r>
            <a:r>
              <a:rPr lang="en-US" dirty="0"/>
              <a:t>time and money should be spent </a:t>
            </a:r>
            <a:r>
              <a:rPr lang="en-US" dirty="0" smtClean="0"/>
              <a:t>on executing</a:t>
            </a:r>
          </a:p>
          <a:p>
            <a:pPr lvl="1"/>
            <a:r>
              <a:rPr lang="en-US" dirty="0" smtClean="0"/>
              <a:t>Plans </a:t>
            </a:r>
            <a:r>
              <a:rPr lang="en-US" dirty="0"/>
              <a:t>are implemented to create the desired </a:t>
            </a:r>
            <a:r>
              <a:rPr lang="en-US" dirty="0" smtClean="0"/>
              <a:t>product</a:t>
            </a:r>
          </a:p>
          <a:p>
            <a:r>
              <a:rPr lang="en-US" dirty="0" smtClean="0"/>
              <a:t>Agile approach: team produces </a:t>
            </a:r>
            <a:r>
              <a:rPr lang="en-US" dirty="0"/>
              <a:t>several iterations of a potentially </a:t>
            </a:r>
            <a:r>
              <a:rPr lang="en-US" dirty="0" smtClean="0"/>
              <a:t>shippable product</a:t>
            </a:r>
          </a:p>
          <a:p>
            <a:pPr lvl="1"/>
            <a:r>
              <a:rPr lang="en-US" dirty="0" smtClean="0"/>
              <a:t>Users can access and make suggestions </a:t>
            </a:r>
          </a:p>
          <a:p>
            <a:r>
              <a:rPr lang="en-US" dirty="0" smtClean="0"/>
              <a:t>Communications are different </a:t>
            </a:r>
            <a:endParaRPr lang="en-US" dirty="0"/>
          </a:p>
          <a:p>
            <a:pPr lvl="1"/>
            <a:r>
              <a:rPr lang="en-US" dirty="0"/>
              <a:t>P</a:t>
            </a:r>
            <a:r>
              <a:rPr lang="en-US" dirty="0" smtClean="0"/>
              <a:t>roject team meets every morning, physically or virtually</a:t>
            </a:r>
            <a:endParaRPr lang="en-US" dirty="0"/>
          </a:p>
        </p:txBody>
      </p:sp>
    </p:spTree>
    <p:extLst>
      <p:ext uri="{BB962C8B-B14F-4D97-AF65-F5344CB8AC3E}">
        <p14:creationId xmlns:p14="http://schemas.microsoft.com/office/powerpoint/2010/main" val="385387211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and Controlling (1 of 2)</a:t>
            </a:r>
            <a:endParaRPr lang="en-US" dirty="0"/>
          </a:p>
        </p:txBody>
      </p:sp>
      <p:sp>
        <p:nvSpPr>
          <p:cNvPr id="3" name="Content Placeholder 2"/>
          <p:cNvSpPr>
            <a:spLocks noGrp="1"/>
          </p:cNvSpPr>
          <p:nvPr>
            <p:ph idx="1"/>
          </p:nvPr>
        </p:nvSpPr>
        <p:spPr/>
        <p:txBody>
          <a:bodyPr/>
          <a:lstStyle/>
          <a:p>
            <a:r>
              <a:rPr lang="en-US" dirty="0"/>
              <a:t>The two main tools for monitoring and controlling in the Scrum framework </a:t>
            </a:r>
          </a:p>
          <a:p>
            <a:pPr lvl="1"/>
            <a:r>
              <a:rPr lang="en-US" dirty="0"/>
              <a:t>Daily Scrum: </a:t>
            </a:r>
            <a:r>
              <a:rPr lang="en-US" dirty="0" smtClean="0"/>
              <a:t>held </a:t>
            </a:r>
            <a:r>
              <a:rPr lang="en-US" dirty="0"/>
              <a:t>each morning to plan </a:t>
            </a:r>
            <a:r>
              <a:rPr lang="en-US" dirty="0" smtClean="0"/>
              <a:t>and communicate </a:t>
            </a:r>
            <a:r>
              <a:rPr lang="en-US" dirty="0"/>
              <a:t>work for the day and discuss any risks, issues, or blockers</a:t>
            </a:r>
          </a:p>
          <a:p>
            <a:pPr lvl="1"/>
            <a:r>
              <a:rPr lang="en-US" dirty="0"/>
              <a:t>Sprint review: work progress within a sprint can be represented on a sprint board maintained </a:t>
            </a:r>
            <a:r>
              <a:rPr lang="en-US" dirty="0" smtClean="0"/>
              <a:t>by the ScrumMaster</a:t>
            </a:r>
          </a:p>
          <a:p>
            <a:pPr lvl="2"/>
            <a:r>
              <a:rPr lang="en-US" dirty="0" smtClean="0"/>
              <a:t>Burndown chart: an </a:t>
            </a:r>
            <a:r>
              <a:rPr lang="en-US" dirty="0"/>
              <a:t>important artifact used to graphically display progress on </a:t>
            </a:r>
            <a:r>
              <a:rPr lang="en-US" dirty="0" smtClean="0"/>
              <a:t>each sprint</a:t>
            </a:r>
            <a:endParaRPr lang="en-US" dirty="0"/>
          </a:p>
        </p:txBody>
      </p:sp>
    </p:spTree>
    <p:extLst>
      <p:ext uri="{BB962C8B-B14F-4D97-AF65-F5344CB8AC3E}">
        <p14:creationId xmlns:p14="http://schemas.microsoft.com/office/powerpoint/2010/main" val="37565090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and </a:t>
            </a:r>
            <a:r>
              <a:rPr lang="en-US" dirty="0" smtClean="0"/>
              <a:t>Controlling (2 of 2)</a:t>
            </a:r>
            <a:endParaRPr lang="en-US" dirty="0"/>
          </a:p>
        </p:txBody>
      </p:sp>
      <p:pic>
        <p:nvPicPr>
          <p:cNvPr id="4" name="Picture 3" descr="Image illustrates the progress of work to complete and days to complete it in a burndown chart.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9386" y="1828801"/>
            <a:ext cx="5253228" cy="3396853"/>
          </a:xfrm>
          <a:prstGeom prst="rect">
            <a:avLst/>
          </a:prstGeom>
        </p:spPr>
      </p:pic>
    </p:spTree>
    <p:extLst>
      <p:ext uri="{BB962C8B-B14F-4D97-AF65-F5344CB8AC3E}">
        <p14:creationId xmlns:p14="http://schemas.microsoft.com/office/powerpoint/2010/main" val="262198489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a:t>
            </a:r>
            <a:endParaRPr lang="en-US" dirty="0"/>
          </a:p>
        </p:txBody>
      </p:sp>
      <p:sp>
        <p:nvSpPr>
          <p:cNvPr id="3" name="Content Placeholder 2"/>
          <p:cNvSpPr>
            <a:spLocks noGrp="1"/>
          </p:cNvSpPr>
          <p:nvPr>
            <p:ph idx="1"/>
          </p:nvPr>
        </p:nvSpPr>
        <p:spPr/>
        <p:txBody>
          <a:bodyPr/>
          <a:lstStyle/>
          <a:p>
            <a:r>
              <a:rPr lang="en-US" dirty="0"/>
              <a:t>After the sprint review, the ScrumMaster leads a sprint </a:t>
            </a:r>
            <a:r>
              <a:rPr lang="en-US" dirty="0" smtClean="0"/>
              <a:t>retrospective</a:t>
            </a:r>
          </a:p>
          <a:p>
            <a:pPr lvl="1"/>
            <a:r>
              <a:rPr lang="en-US" dirty="0" smtClean="0"/>
              <a:t>Team </a:t>
            </a:r>
            <a:r>
              <a:rPr lang="en-US" dirty="0"/>
              <a:t>reflects on what happened during the </a:t>
            </a:r>
            <a:r>
              <a:rPr lang="en-US" dirty="0" smtClean="0"/>
              <a:t>sprint</a:t>
            </a:r>
          </a:p>
          <a:p>
            <a:r>
              <a:rPr lang="en-US" dirty="0" smtClean="0"/>
              <a:t>Sprint </a:t>
            </a:r>
            <a:r>
              <a:rPr lang="en-US" dirty="0"/>
              <a:t>retrospective is intended to answer two </a:t>
            </a:r>
            <a:r>
              <a:rPr lang="en-US" dirty="0" smtClean="0"/>
              <a:t>fundamental questions</a:t>
            </a:r>
            <a:endParaRPr lang="en-US" dirty="0"/>
          </a:p>
          <a:p>
            <a:pPr lvl="1"/>
            <a:r>
              <a:rPr lang="en-US" dirty="0" smtClean="0"/>
              <a:t>What </a:t>
            </a:r>
            <a:r>
              <a:rPr lang="en-US" dirty="0"/>
              <a:t>went well during the last sprint that we should continue doing?</a:t>
            </a:r>
          </a:p>
          <a:p>
            <a:pPr lvl="1"/>
            <a:r>
              <a:rPr lang="en-US" dirty="0" smtClean="0"/>
              <a:t>What </a:t>
            </a:r>
            <a:r>
              <a:rPr lang="en-US" dirty="0"/>
              <a:t>could we do differently to improve the product or process?</a:t>
            </a:r>
          </a:p>
        </p:txBody>
      </p:sp>
    </p:spTree>
    <p:extLst>
      <p:ext uri="{BB962C8B-B14F-4D97-AF65-F5344CB8AC3E}">
        <p14:creationId xmlns:p14="http://schemas.microsoft.com/office/powerpoint/2010/main" val="114114300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Templates by Process Group</a:t>
            </a:r>
            <a:endParaRPr lang="en-US" dirty="0" smtClean="0"/>
          </a:p>
        </p:txBody>
      </p:sp>
      <p:sp>
        <p:nvSpPr>
          <p:cNvPr id="31747" name="Content Placeholder 2"/>
          <p:cNvSpPr>
            <a:spLocks noGrp="1"/>
          </p:cNvSpPr>
          <p:nvPr>
            <p:ph idx="1"/>
          </p:nvPr>
        </p:nvSpPr>
        <p:spPr/>
        <p:txBody>
          <a:bodyPr/>
          <a:lstStyle/>
          <a:p>
            <a:r>
              <a:rPr lang="en-US" dirty="0"/>
              <a:t>Table 3-20 lists several templates used to prepare the documents shown in this </a:t>
            </a:r>
            <a:r>
              <a:rPr lang="en-US" dirty="0" smtClean="0"/>
              <a:t>chapter and </a:t>
            </a:r>
            <a:r>
              <a:rPr lang="en-US" dirty="0"/>
              <a:t>later </a:t>
            </a:r>
            <a:r>
              <a:rPr lang="en-US" dirty="0" smtClean="0"/>
              <a:t>chapters</a:t>
            </a:r>
          </a:p>
          <a:p>
            <a:pPr lvl="1"/>
            <a:r>
              <a:rPr lang="en-US" dirty="0"/>
              <a:t>D</a:t>
            </a:r>
            <a:r>
              <a:rPr lang="en-US" dirty="0" smtClean="0"/>
              <a:t>ownload </a:t>
            </a:r>
            <a:r>
              <a:rPr lang="en-US" dirty="0"/>
              <a:t>these and additional templates in </a:t>
            </a:r>
            <a:r>
              <a:rPr lang="en-US" dirty="0" smtClean="0"/>
              <a:t>one compressed </a:t>
            </a:r>
            <a:r>
              <a:rPr lang="en-US" dirty="0"/>
              <a:t>file from the Companion website for this text or from the </a:t>
            </a:r>
            <a:r>
              <a:rPr lang="en-US" dirty="0" smtClean="0">
                <a:hlinkClick r:id="rId2" action="ppaction://hlinkfile"/>
              </a:rPr>
              <a:t>author’s website. </a:t>
            </a:r>
            <a:endParaRPr lang="en-US" dirty="0" smtClean="0"/>
          </a:p>
        </p:txBody>
      </p:sp>
    </p:spTree>
    <p:extLst>
      <p:ext uri="{BB962C8B-B14F-4D97-AF65-F5344CB8AC3E}">
        <p14:creationId xmlns:p14="http://schemas.microsoft.com/office/powerpoint/2010/main" val="74500781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Young Professionals </a:t>
            </a:r>
            <a:endParaRPr lang="en-US" dirty="0"/>
          </a:p>
        </p:txBody>
      </p:sp>
      <p:sp>
        <p:nvSpPr>
          <p:cNvPr id="3" name="Content Placeholder 2"/>
          <p:cNvSpPr>
            <a:spLocks noGrp="1"/>
          </p:cNvSpPr>
          <p:nvPr>
            <p:ph idx="1"/>
          </p:nvPr>
        </p:nvSpPr>
        <p:spPr/>
        <p:txBody>
          <a:bodyPr/>
          <a:lstStyle/>
          <a:p>
            <a:r>
              <a:rPr lang="en-US" dirty="0"/>
              <a:t>Most organizations have templates for many different kinds of </a:t>
            </a:r>
            <a:r>
              <a:rPr lang="en-US" dirty="0" smtClean="0"/>
              <a:t>documents</a:t>
            </a:r>
          </a:p>
          <a:p>
            <a:pPr lvl="1"/>
            <a:r>
              <a:rPr lang="en-US" dirty="0" smtClean="0"/>
              <a:t>Ask your </a:t>
            </a:r>
            <a:r>
              <a:rPr lang="en-US" dirty="0"/>
              <a:t>boss, co-workers, and other colleagues for </a:t>
            </a:r>
            <a:r>
              <a:rPr lang="en-US" dirty="0" smtClean="0"/>
              <a:t>templates</a:t>
            </a:r>
          </a:p>
          <a:p>
            <a:pPr lvl="1"/>
            <a:r>
              <a:rPr lang="en-US" dirty="0"/>
              <a:t>If you don’t like the templates you find, look at other </a:t>
            </a:r>
            <a:r>
              <a:rPr lang="en-US" dirty="0" smtClean="0"/>
              <a:t>sources</a:t>
            </a:r>
          </a:p>
          <a:p>
            <a:pPr lvl="1"/>
            <a:r>
              <a:rPr lang="en-US" dirty="0"/>
              <a:t>If you can </a:t>
            </a:r>
            <a:r>
              <a:rPr lang="en-US" dirty="0" smtClean="0"/>
              <a:t>improve them</a:t>
            </a:r>
            <a:r>
              <a:rPr lang="en-US" dirty="0"/>
              <a:t>, share your work with </a:t>
            </a:r>
            <a:r>
              <a:rPr lang="en-US" dirty="0" smtClean="0"/>
              <a:t>others</a:t>
            </a:r>
            <a:endParaRPr lang="en-US" dirty="0"/>
          </a:p>
          <a:p>
            <a:r>
              <a:rPr lang="en-US" dirty="0"/>
              <a:t>Templates are great, but completed templates with good information are even </a:t>
            </a:r>
            <a:r>
              <a:rPr lang="en-US" dirty="0" smtClean="0"/>
              <a:t>more useful</a:t>
            </a:r>
            <a:endParaRPr lang="en-US" dirty="0"/>
          </a:p>
        </p:txBody>
      </p:sp>
    </p:spTree>
    <p:extLst>
      <p:ext uri="{BB962C8B-B14F-4D97-AF65-F5344CB8AC3E}">
        <p14:creationId xmlns:p14="http://schemas.microsoft.com/office/powerpoint/2010/main" val="13933622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r>
              <a:rPr lang="en-US" dirty="0" smtClean="0"/>
              <a:t>Chapter Summary</a:t>
            </a:r>
          </a:p>
        </p:txBody>
      </p:sp>
      <p:sp>
        <p:nvSpPr>
          <p:cNvPr id="32773" name="Rectangle 3"/>
          <p:cNvSpPr>
            <a:spLocks noGrp="1" noChangeArrowheads="1"/>
          </p:cNvSpPr>
          <p:nvPr>
            <p:ph idx="1"/>
          </p:nvPr>
        </p:nvSpPr>
        <p:spPr/>
        <p:txBody>
          <a:bodyPr/>
          <a:lstStyle/>
          <a:p>
            <a:r>
              <a:rPr lang="en-US" dirty="0" smtClean="0"/>
              <a:t>The five project management process groups are initiating, planning, executing, monitoring and controlling, and closing</a:t>
            </a:r>
          </a:p>
          <a:p>
            <a:r>
              <a:rPr lang="en-US" dirty="0" smtClean="0"/>
              <a:t>You can map the main activities of each process group to the ten knowledge areas</a:t>
            </a:r>
          </a:p>
          <a:p>
            <a:r>
              <a:rPr lang="en-US" dirty="0" smtClean="0"/>
              <a:t>Some organizations develop their own information technology project management methodologies</a:t>
            </a:r>
          </a:p>
          <a:p>
            <a:r>
              <a:rPr lang="en-US" dirty="0" smtClean="0"/>
              <a:t>The JWD Consulting case study provides an example of using the process groups and shows several important project documents</a:t>
            </a:r>
          </a:p>
          <a:p>
            <a:r>
              <a:rPr lang="en-US" dirty="0"/>
              <a:t>The second version of the same case study illustrates how to use Scrum, the leading </a:t>
            </a:r>
            <a:r>
              <a:rPr lang="en-US" dirty="0" smtClean="0"/>
              <a:t>agile method</a:t>
            </a:r>
            <a:r>
              <a:rPr lang="en-US" dirty="0"/>
              <a:t>, to manage the project</a:t>
            </a:r>
            <a:endParaRPr lang="en-US" dirty="0" smtClean="0"/>
          </a:p>
        </p:txBody>
      </p:sp>
    </p:spTree>
    <p:extLst>
      <p:ext uri="{BB962C8B-B14F-4D97-AF65-F5344CB8AC3E}">
        <p14:creationId xmlns:p14="http://schemas.microsoft.com/office/powerpoint/2010/main" val="67316057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179983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dirty="0" smtClean="0"/>
              <a:t>Project Management Process Groups</a:t>
            </a:r>
          </a:p>
        </p:txBody>
      </p:sp>
      <p:sp>
        <p:nvSpPr>
          <p:cNvPr id="11269" name="Rectangle 3"/>
          <p:cNvSpPr>
            <a:spLocks noGrp="1" noChangeArrowheads="1"/>
          </p:cNvSpPr>
          <p:nvPr>
            <p:ph idx="1"/>
          </p:nvPr>
        </p:nvSpPr>
        <p:spPr/>
        <p:txBody>
          <a:bodyPr/>
          <a:lstStyle/>
          <a:p>
            <a:r>
              <a:rPr lang="en-US" dirty="0" smtClean="0"/>
              <a:t>A process is a series of actions directed toward a particular result</a:t>
            </a:r>
          </a:p>
          <a:p>
            <a:pPr lvl="1"/>
            <a:r>
              <a:rPr lang="en-US" dirty="0" smtClean="0"/>
              <a:t>Project management can be viewed as a number of related processes</a:t>
            </a:r>
          </a:p>
          <a:p>
            <a:r>
              <a:rPr lang="en-US" dirty="0" smtClean="0"/>
              <a:t>Project management process groups </a:t>
            </a:r>
          </a:p>
          <a:p>
            <a:pPr lvl="1"/>
            <a:r>
              <a:rPr lang="en-US" dirty="0" smtClean="0"/>
              <a:t>Initiating processes</a:t>
            </a:r>
          </a:p>
          <a:p>
            <a:pPr lvl="1"/>
            <a:r>
              <a:rPr lang="en-US" dirty="0" smtClean="0"/>
              <a:t>Planning processes</a:t>
            </a:r>
          </a:p>
          <a:p>
            <a:pPr lvl="1"/>
            <a:r>
              <a:rPr lang="en-US" dirty="0" smtClean="0"/>
              <a:t>Executing processes</a:t>
            </a:r>
          </a:p>
          <a:p>
            <a:pPr lvl="1"/>
            <a:r>
              <a:rPr lang="en-US" dirty="0" smtClean="0"/>
              <a:t>Monitoring and controlling processes</a:t>
            </a:r>
          </a:p>
          <a:p>
            <a:pPr lvl="1"/>
            <a:r>
              <a:rPr lang="en-US" dirty="0" smtClean="0"/>
              <a:t>Closing processes</a:t>
            </a:r>
          </a:p>
        </p:txBody>
      </p:sp>
      <p:pic>
        <p:nvPicPr>
          <p:cNvPr id="5" name="Picture 4" descr="Image shows that the alpha project managers spend more time on every process group, except executing, than their counterparts&#10;"/>
          <p:cNvPicPr>
            <a:picLocks noChangeAspect="1"/>
          </p:cNvPicPr>
          <p:nvPr/>
        </p:nvPicPr>
        <p:blipFill rotWithShape="1">
          <a:blip r:embed="rId2" cstate="print">
            <a:extLst>
              <a:ext uri="{28A0092B-C50C-407E-A947-70E740481C1C}">
                <a14:useLocalDpi xmlns:a14="http://schemas.microsoft.com/office/drawing/2010/main" val="0"/>
              </a:ext>
            </a:extLst>
          </a:blip>
          <a:srcRect b="7061"/>
          <a:stretch/>
        </p:blipFill>
        <p:spPr>
          <a:xfrm>
            <a:off x="6520587" y="2692239"/>
            <a:ext cx="5403998" cy="3273995"/>
          </a:xfrm>
          <a:prstGeom prst="rect">
            <a:avLst/>
          </a:prstGeom>
        </p:spPr>
      </p:pic>
    </p:spTree>
    <p:extLst>
      <p:ext uri="{BB962C8B-B14F-4D97-AF65-F5344CB8AC3E}">
        <p14:creationId xmlns:p14="http://schemas.microsoft.com/office/powerpoint/2010/main" val="193839089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19897754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Initiating the Project</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891521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ltLang="en-US" dirty="0" smtClean="0"/>
              <a:t>Initiating processes overview </a:t>
            </a:r>
          </a:p>
        </p:txBody>
      </p:sp>
      <p:sp>
        <p:nvSpPr>
          <p:cNvPr id="25602" name="Content Placeholder 21"/>
          <p:cNvSpPr>
            <a:spLocks noGrp="1"/>
          </p:cNvSpPr>
          <p:nvPr>
            <p:ph idx="1"/>
          </p:nvPr>
        </p:nvSpPr>
        <p:spPr/>
        <p:txBody>
          <a:bodyPr/>
          <a:lstStyle/>
          <a:p>
            <a:r>
              <a:rPr lang="en-US" altLang="en-US" sz="2400" dirty="0">
                <a:solidFill>
                  <a:srgbClr val="000000"/>
                </a:solidFill>
              </a:rPr>
              <a:t>Initiating processes deﬁne a new project or new phase of an existing project </a:t>
            </a:r>
          </a:p>
          <a:p>
            <a:r>
              <a:rPr lang="en-US" altLang="en-US" sz="2400" dirty="0">
                <a:solidFill>
                  <a:srgbClr val="000000"/>
                </a:solidFill>
              </a:rPr>
              <a:t>Initial project scope, project stakeholders, and project manager are identiﬁed </a:t>
            </a:r>
          </a:p>
          <a:p>
            <a:r>
              <a:rPr lang="en-US" altLang="en-US" sz="2400" dirty="0">
                <a:solidFill>
                  <a:srgbClr val="000000"/>
                </a:solidFill>
              </a:rPr>
              <a:t>Key purposes are to: </a:t>
            </a:r>
          </a:p>
          <a:p>
            <a:pPr lvl="1"/>
            <a:r>
              <a:rPr lang="en-US" altLang="en-US" sz="2000" dirty="0" smtClean="0">
                <a:solidFill>
                  <a:srgbClr val="000000"/>
                </a:solidFill>
              </a:rPr>
              <a:t>Align the stakeholders' expectations with project purpose </a:t>
            </a:r>
          </a:p>
          <a:p>
            <a:pPr lvl="1"/>
            <a:r>
              <a:rPr lang="en-US" altLang="en-US" sz="2000" dirty="0" smtClean="0">
                <a:solidFill>
                  <a:srgbClr val="000000"/>
                </a:solidFill>
              </a:rPr>
              <a:t>Give stakeholders visibility into project scope and objectives </a:t>
            </a:r>
          </a:p>
          <a:p>
            <a:pPr lvl="1"/>
            <a:r>
              <a:rPr lang="en-US" altLang="en-US" sz="2000" dirty="0" smtClean="0">
                <a:solidFill>
                  <a:srgbClr val="000000"/>
                </a:solidFill>
              </a:rPr>
              <a:t>Demonstrate that stakeholder participation helps ensure project success </a:t>
            </a:r>
          </a:p>
          <a:p>
            <a:r>
              <a:rPr lang="en-US" altLang="en-US" sz="2400" dirty="0">
                <a:solidFill>
                  <a:srgbClr val="000000"/>
                </a:solidFill>
              </a:rPr>
              <a:t>All of these set the vision of the project: what needs to be accomplished </a:t>
            </a:r>
          </a:p>
          <a:p>
            <a:endParaRPr lang="en-US" altLang="en-US" dirty="0" smtClean="0"/>
          </a:p>
        </p:txBody>
      </p:sp>
      <p:pic>
        <p:nvPicPr>
          <p:cNvPr id="25606" name="Picture 22" descr="Project Phase Structure (Initiating).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29904" y="4403913"/>
            <a:ext cx="8409978" cy="2075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27442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Initiating Processes </a:t>
            </a:r>
          </a:p>
        </p:txBody>
      </p:sp>
      <p:sp>
        <p:nvSpPr>
          <p:cNvPr id="26626" name="Content Placeholder 2"/>
          <p:cNvSpPr>
            <a:spLocks noGrp="1"/>
          </p:cNvSpPr>
          <p:nvPr>
            <p:ph idx="1"/>
          </p:nvPr>
        </p:nvSpPr>
        <p:spPr/>
        <p:txBody>
          <a:bodyPr>
            <a:normAutofit lnSpcReduction="10000"/>
          </a:bodyPr>
          <a:lstStyle/>
          <a:p>
            <a:r>
              <a:rPr lang="en-US" altLang="en-US" sz="2000"/>
              <a:t>Develop Project Charter </a:t>
            </a:r>
          </a:p>
          <a:p>
            <a:pPr lvl="1"/>
            <a:r>
              <a:rPr lang="en-US" altLang="en-US" smtClean="0"/>
              <a:t>This process falls under the Project Integration Management knowledge area </a:t>
            </a:r>
          </a:p>
          <a:p>
            <a:pPr lvl="1"/>
            <a:r>
              <a:rPr lang="en-US" altLang="en-US" smtClean="0"/>
              <a:t>Justiﬁes and formally authorizes a project or a project phase </a:t>
            </a:r>
          </a:p>
          <a:p>
            <a:pPr lvl="1"/>
            <a:r>
              <a:rPr lang="en-US" altLang="en-US" smtClean="0"/>
              <a:t>Documents the stakeholders</a:t>
            </a:r>
            <a:r>
              <a:rPr lang="ja-JP" altLang="en-US" smtClean="0"/>
              <a:t>’</a:t>
            </a:r>
            <a:r>
              <a:rPr lang="en-US" altLang="ja-JP" smtClean="0"/>
              <a:t> initial requirements and expectations </a:t>
            </a:r>
          </a:p>
          <a:p>
            <a:pPr lvl="1"/>
            <a:r>
              <a:rPr lang="en-US" altLang="en-US" smtClean="0"/>
              <a:t>Forms the basis for the partnership between the requesting (customer) and performing (supplier) organizations </a:t>
            </a:r>
          </a:p>
          <a:p>
            <a:r>
              <a:rPr lang="en-US" altLang="en-US" sz="2000"/>
              <a:t>Identify Stakeholders </a:t>
            </a:r>
          </a:p>
          <a:p>
            <a:pPr lvl="1"/>
            <a:r>
              <a:rPr lang="en-US" altLang="en-US" smtClean="0"/>
              <a:t>This process falls under the Project Communications Management knowledge area </a:t>
            </a:r>
          </a:p>
          <a:p>
            <a:pPr lvl="1"/>
            <a:r>
              <a:rPr lang="en-US" altLang="en-US" smtClean="0"/>
              <a:t>Identiﬁes all people or organizations impacted by the project </a:t>
            </a:r>
          </a:p>
          <a:p>
            <a:pPr lvl="1"/>
            <a:r>
              <a:rPr lang="en-US" altLang="en-US" smtClean="0"/>
              <a:t>Documents their interests and involvement with the project, as well as their potential impact on project success </a:t>
            </a:r>
          </a:p>
          <a:p>
            <a:pPr lvl="1"/>
            <a:r>
              <a:rPr lang="en-US" altLang="en-US" smtClean="0"/>
              <a:t>Forms the basis for developing a strategy to approach and involve each stakeholder to maximize positive inﬂuences and minimize negative inﬂuences </a:t>
            </a:r>
          </a:p>
        </p:txBody>
      </p:sp>
    </p:spTree>
    <p:extLst>
      <p:ext uri="{BB962C8B-B14F-4D97-AF65-F5344CB8AC3E}">
        <p14:creationId xmlns:p14="http://schemas.microsoft.com/office/powerpoint/2010/main" val="30938345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Concept Exploration</a:t>
            </a:r>
          </a:p>
        </p:txBody>
      </p:sp>
      <p:sp>
        <p:nvSpPr>
          <p:cNvPr id="27650" name="Rectangle 3"/>
          <p:cNvSpPr>
            <a:spLocks noGrp="1" noChangeArrowheads="1"/>
          </p:cNvSpPr>
          <p:nvPr>
            <p:ph type="body" idx="1"/>
          </p:nvPr>
        </p:nvSpPr>
        <p:spPr/>
        <p:txBody>
          <a:bodyPr/>
          <a:lstStyle/>
          <a:p>
            <a:r>
              <a:rPr lang="en-US" altLang="en-US" smtClean="0"/>
              <a:t>The </a:t>
            </a:r>
            <a:r>
              <a:rPr lang="ja-JP" altLang="en-US" smtClean="0"/>
              <a:t>“</a:t>
            </a:r>
            <a:r>
              <a:rPr lang="en-US" altLang="ja-JP" smtClean="0"/>
              <a:t>Why</a:t>
            </a:r>
            <a:r>
              <a:rPr lang="ja-JP" altLang="en-US" smtClean="0"/>
              <a:t>”</a:t>
            </a:r>
            <a:r>
              <a:rPr lang="en-US" altLang="ja-JP" smtClean="0"/>
              <a:t> phase</a:t>
            </a:r>
          </a:p>
          <a:p>
            <a:r>
              <a:rPr lang="en-US" altLang="en-US" smtClean="0"/>
              <a:t>Not a </a:t>
            </a:r>
            <a:r>
              <a:rPr lang="ja-JP" altLang="en-US" smtClean="0"/>
              <a:t>“</a:t>
            </a:r>
            <a:r>
              <a:rPr lang="en-US" altLang="ja-JP" smtClean="0"/>
              <a:t>mandatory formal</a:t>
            </a:r>
            <a:r>
              <a:rPr lang="ja-JP" altLang="en-US" smtClean="0"/>
              <a:t>”</a:t>
            </a:r>
            <a:r>
              <a:rPr lang="en-US" altLang="ja-JP" smtClean="0"/>
              <a:t> phase</a:t>
            </a:r>
          </a:p>
          <a:p>
            <a:pPr lvl="1"/>
            <a:r>
              <a:rPr lang="en-US" altLang="en-US"/>
              <a:t>Sometimes called the </a:t>
            </a:r>
            <a:r>
              <a:rPr lang="ja-JP" altLang="en-US"/>
              <a:t>“</a:t>
            </a:r>
            <a:r>
              <a:rPr lang="en-US" altLang="ja-JP"/>
              <a:t>pre-project</a:t>
            </a:r>
            <a:r>
              <a:rPr lang="ja-JP" altLang="en-US"/>
              <a:t>”</a:t>
            </a:r>
            <a:r>
              <a:rPr lang="en-US" altLang="ja-JP"/>
              <a:t> phase</a:t>
            </a:r>
          </a:p>
          <a:p>
            <a:r>
              <a:rPr lang="en-US" altLang="en-US" smtClean="0"/>
              <a:t>Collecting project ideas</a:t>
            </a:r>
          </a:p>
          <a:p>
            <a:pPr lvl="1"/>
            <a:r>
              <a:rPr lang="en-US" altLang="en-US"/>
              <a:t>Then the </a:t>
            </a:r>
            <a:r>
              <a:rPr lang="ja-JP" altLang="en-US"/>
              <a:t>“</a:t>
            </a:r>
            <a:r>
              <a:rPr lang="en-US" altLang="ja-JP"/>
              <a:t>funneling</a:t>
            </a:r>
            <a:r>
              <a:rPr lang="ja-JP" altLang="en-US"/>
              <a:t>”</a:t>
            </a:r>
            <a:r>
              <a:rPr lang="en-US" altLang="ja-JP"/>
              <a:t> process</a:t>
            </a:r>
          </a:p>
          <a:p>
            <a:r>
              <a:rPr lang="en-US" altLang="en-US" smtClean="0"/>
              <a:t>Project Justification</a:t>
            </a:r>
          </a:p>
          <a:p>
            <a:pPr lvl="1"/>
            <a:r>
              <a:rPr lang="en-US" altLang="en-US"/>
              <a:t>ROI – Return on Investment</a:t>
            </a:r>
          </a:p>
          <a:p>
            <a:pPr lvl="1"/>
            <a:r>
              <a:rPr lang="en-US" altLang="en-US"/>
              <a:t>Cost-benefit analysis</a:t>
            </a:r>
          </a:p>
          <a:p>
            <a:pPr lvl="1"/>
            <a:r>
              <a:rPr lang="en-US" altLang="en-US"/>
              <a:t>Competitive analysis (if appropriate)</a:t>
            </a:r>
          </a:p>
          <a:p>
            <a:r>
              <a:rPr lang="en-US" altLang="en-US" smtClean="0"/>
              <a:t>Initial planning and estimates</a:t>
            </a:r>
          </a:p>
        </p:txBody>
      </p:sp>
    </p:spTree>
    <p:extLst>
      <p:ext uri="{BB962C8B-B14F-4D97-AF65-F5344CB8AC3E}">
        <p14:creationId xmlns:p14="http://schemas.microsoft.com/office/powerpoint/2010/main" val="351483060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Concept Exploration</a:t>
            </a:r>
          </a:p>
        </p:txBody>
      </p:sp>
      <p:sp>
        <p:nvSpPr>
          <p:cNvPr id="29698" name="Rectangle 3"/>
          <p:cNvSpPr>
            <a:spLocks noGrp="1" noChangeArrowheads="1"/>
          </p:cNvSpPr>
          <p:nvPr>
            <p:ph type="body" idx="1"/>
          </p:nvPr>
        </p:nvSpPr>
        <p:spPr/>
        <p:txBody>
          <a:bodyPr/>
          <a:lstStyle/>
          <a:p>
            <a:r>
              <a:rPr lang="en-US" altLang="en-US" smtClean="0"/>
              <a:t>Possibly includes Procurement Management:</a:t>
            </a:r>
          </a:p>
          <a:p>
            <a:pPr lvl="1"/>
            <a:r>
              <a:rPr lang="en-US" altLang="en-US"/>
              <a:t>RFP Process</a:t>
            </a:r>
          </a:p>
          <a:p>
            <a:pPr lvl="1"/>
            <a:r>
              <a:rPr lang="en-US" altLang="en-US"/>
              <a:t>Vendor selection</a:t>
            </a:r>
          </a:p>
          <a:p>
            <a:pPr lvl="1"/>
            <a:r>
              <a:rPr lang="en-US" altLang="en-US"/>
              <a:t>Contract management</a:t>
            </a:r>
          </a:p>
          <a:p>
            <a:r>
              <a:rPr lang="en-US" altLang="en-US" smtClean="0"/>
              <a:t>Gathering the initial team</a:t>
            </a:r>
          </a:p>
          <a:p>
            <a:pPr lvl="1"/>
            <a:r>
              <a:rPr lang="en-US" altLang="en-US"/>
              <a:t>Including PM if not already on-board</a:t>
            </a:r>
          </a:p>
          <a:p>
            <a:r>
              <a:rPr lang="en-US" altLang="en-US" smtClean="0"/>
              <a:t>Identify the project sponsor</a:t>
            </a:r>
          </a:p>
          <a:p>
            <a:pPr lvl="1"/>
            <a:r>
              <a:rPr lang="en-US" altLang="en-US"/>
              <a:t>Primary contact for approval and decision making</a:t>
            </a:r>
          </a:p>
          <a:p>
            <a:r>
              <a:rPr lang="en-US" altLang="en-US" smtClean="0"/>
              <a:t>Potential Phase Outputs: </a:t>
            </a:r>
          </a:p>
          <a:p>
            <a:pPr lvl="1"/>
            <a:r>
              <a:rPr lang="en-US" altLang="en-US"/>
              <a:t>Concept Document, Product Description, Proposal, SOW, Project Charter</a:t>
            </a:r>
          </a:p>
        </p:txBody>
      </p:sp>
    </p:spTree>
    <p:extLst>
      <p:ext uri="{BB962C8B-B14F-4D97-AF65-F5344CB8AC3E}">
        <p14:creationId xmlns:p14="http://schemas.microsoft.com/office/powerpoint/2010/main" val="29750955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Concept Exploration</a:t>
            </a:r>
          </a:p>
        </p:txBody>
      </p:sp>
      <p:sp>
        <p:nvSpPr>
          <p:cNvPr id="31746" name="Rectangle 3"/>
          <p:cNvSpPr>
            <a:spLocks noGrp="1" noChangeArrowheads="1"/>
          </p:cNvSpPr>
          <p:nvPr>
            <p:ph type="body" idx="1"/>
          </p:nvPr>
        </p:nvSpPr>
        <p:spPr/>
        <p:txBody>
          <a:bodyPr>
            <a:normAutofit lnSpcReduction="10000"/>
          </a:bodyPr>
          <a:lstStyle/>
          <a:p>
            <a:pPr>
              <a:buFont typeface="Wingdings" panose="05000000000000000000" pitchFamily="2" charset="2"/>
              <a:buNone/>
            </a:pPr>
            <a:r>
              <a:rPr lang="en-US" altLang="en-US" smtClean="0"/>
              <a:t>Characteristics &amp; Issues</a:t>
            </a:r>
          </a:p>
          <a:p>
            <a:r>
              <a:rPr lang="en-US" altLang="en-US" smtClean="0"/>
              <a:t>Lack of full commitment and leadership</a:t>
            </a:r>
          </a:p>
          <a:p>
            <a:r>
              <a:rPr lang="en-US" altLang="en-US" smtClean="0"/>
              <a:t>Some frustrations:</a:t>
            </a:r>
          </a:p>
          <a:p>
            <a:pPr lvl="1"/>
            <a:r>
              <a:rPr lang="en-US" altLang="en-US"/>
              <a:t>Management only getting rough estimates from development</a:t>
            </a:r>
          </a:p>
          <a:p>
            <a:pPr lvl="1"/>
            <a:r>
              <a:rPr lang="en-US" altLang="en-US"/>
              <a:t>Development not getting enough specifics from customer</a:t>
            </a:r>
          </a:p>
          <a:p>
            <a:pPr lvl="1"/>
            <a:r>
              <a:rPr lang="en-US" altLang="en-US"/>
              <a:t>Finding a balanced team</a:t>
            </a:r>
          </a:p>
          <a:p>
            <a:r>
              <a:rPr lang="en-US" altLang="en-US" smtClean="0"/>
              <a:t>Budget sign-off may be your 1st major task</a:t>
            </a:r>
          </a:p>
          <a:p>
            <a:r>
              <a:rPr lang="en-US" altLang="en-US" smtClean="0"/>
              <a:t>Achieved via:</a:t>
            </a:r>
          </a:p>
          <a:p>
            <a:pPr lvl="1"/>
            <a:r>
              <a:rPr lang="en-US" altLang="en-US"/>
              <a:t>Good concept document or equivalent</a:t>
            </a:r>
          </a:p>
          <a:p>
            <a:pPr lvl="1"/>
            <a:r>
              <a:rPr lang="en-US" altLang="en-US"/>
              <a:t>Demonstration of clear need (justification)</a:t>
            </a:r>
          </a:p>
          <a:p>
            <a:pPr lvl="1"/>
            <a:r>
              <a:rPr lang="en-US" altLang="en-US"/>
              <a:t>Initial estimates</a:t>
            </a:r>
            <a:endParaRPr lang="en-US" altLang="en-US" smtClean="0"/>
          </a:p>
        </p:txBody>
      </p:sp>
    </p:spTree>
    <p:extLst>
      <p:ext uri="{BB962C8B-B14F-4D97-AF65-F5344CB8AC3E}">
        <p14:creationId xmlns:p14="http://schemas.microsoft.com/office/powerpoint/2010/main" val="205212103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a:effectLst>
                  <a:outerShdw blurRad="38100" dist="38100" dir="2700000" algn="tl">
                    <a:srgbClr val="C0C0C0"/>
                  </a:outerShdw>
                </a:effectLst>
              </a:rPr>
              <a:t>Inputs, tools &amp; techniques, and outputs</a:t>
            </a:r>
          </a:p>
        </p:txBody>
      </p:sp>
      <p:sp>
        <p:nvSpPr>
          <p:cNvPr id="34818" name="Content Placeholder 23"/>
          <p:cNvSpPr>
            <a:spLocks noGrp="1"/>
          </p:cNvSpPr>
          <p:nvPr>
            <p:ph idx="1"/>
          </p:nvPr>
        </p:nvSpPr>
        <p:spPr/>
        <p:txBody>
          <a:bodyPr>
            <a:normAutofit/>
          </a:bodyPr>
          <a:lstStyle/>
          <a:p>
            <a:r>
              <a:rPr lang="en-US" altLang="en-US" dirty="0" smtClean="0"/>
              <a:t>Inputs</a:t>
            </a:r>
          </a:p>
          <a:p>
            <a:pPr lvl="1"/>
            <a:r>
              <a:rPr lang="en-US" altLang="en-US" dirty="0" smtClean="0"/>
              <a:t>Project statement of work </a:t>
            </a:r>
          </a:p>
          <a:p>
            <a:pPr lvl="1"/>
            <a:r>
              <a:rPr lang="en-US" altLang="en-US" dirty="0" smtClean="0"/>
              <a:t>Business case </a:t>
            </a:r>
          </a:p>
          <a:p>
            <a:pPr lvl="1"/>
            <a:r>
              <a:rPr lang="en-US" altLang="en-US" dirty="0" smtClean="0"/>
              <a:t>Agreements </a:t>
            </a:r>
          </a:p>
          <a:p>
            <a:pPr lvl="1"/>
            <a:r>
              <a:rPr lang="en-US" altLang="en-US" dirty="0" smtClean="0"/>
              <a:t>Enterprise environmental factors </a:t>
            </a:r>
          </a:p>
          <a:p>
            <a:pPr lvl="1"/>
            <a:r>
              <a:rPr lang="en-US" altLang="en-US" dirty="0" smtClean="0"/>
              <a:t>Organizational process assets</a:t>
            </a:r>
          </a:p>
          <a:p>
            <a:r>
              <a:rPr lang="en-US" altLang="en-US" dirty="0" smtClean="0"/>
              <a:t>Tools &amp; Techniques  </a:t>
            </a:r>
          </a:p>
          <a:p>
            <a:pPr lvl="1"/>
            <a:r>
              <a:rPr lang="en-US" altLang="en-US" dirty="0" smtClean="0"/>
              <a:t>Expert judgement </a:t>
            </a:r>
          </a:p>
          <a:p>
            <a:pPr lvl="1"/>
            <a:r>
              <a:rPr lang="en-US" altLang="en-US" dirty="0" smtClean="0"/>
              <a:t>Facilitation techniques </a:t>
            </a:r>
          </a:p>
          <a:p>
            <a:r>
              <a:rPr lang="en-US" altLang="en-US" dirty="0" smtClean="0"/>
              <a:t>Outputs</a:t>
            </a:r>
          </a:p>
          <a:p>
            <a:pPr lvl="1"/>
            <a:r>
              <a:rPr lang="en-US" altLang="en-US" dirty="0" smtClean="0"/>
              <a:t>Project charter </a:t>
            </a:r>
          </a:p>
          <a:p>
            <a:endParaRPr lang="en-US" altLang="en-US" dirty="0" smtClean="0"/>
          </a:p>
        </p:txBody>
      </p:sp>
    </p:spTree>
    <p:extLst>
      <p:ext uri="{BB962C8B-B14F-4D97-AF65-F5344CB8AC3E}">
        <p14:creationId xmlns:p14="http://schemas.microsoft.com/office/powerpoint/2010/main" val="34011213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Define the Project</a:t>
            </a:r>
          </a:p>
        </p:txBody>
      </p:sp>
      <p:sp>
        <p:nvSpPr>
          <p:cNvPr id="35842" name="Rectangle 4"/>
          <p:cNvSpPr>
            <a:spLocks noGrp="1" noChangeArrowheads="1"/>
          </p:cNvSpPr>
          <p:nvPr>
            <p:ph type="body" idx="1"/>
          </p:nvPr>
        </p:nvSpPr>
        <p:spPr/>
        <p:txBody>
          <a:bodyPr/>
          <a:lstStyle/>
          <a:p>
            <a:r>
              <a:rPr lang="en-US" altLang="en-US" smtClean="0"/>
              <a:t>There is a need for clear understanding of exactly what is to be done. Project definition starts with the </a:t>
            </a:r>
            <a:r>
              <a:rPr lang="en-US" altLang="en-US" i="1" u="sng" smtClean="0"/>
              <a:t>Conditions of Satisfaction</a:t>
            </a:r>
            <a:r>
              <a:rPr lang="en-US" altLang="en-US" i="1" smtClean="0"/>
              <a:t> </a:t>
            </a:r>
            <a:r>
              <a:rPr lang="en-US" altLang="en-US" smtClean="0"/>
              <a:t>document based on conversation with the customer.</a:t>
            </a:r>
          </a:p>
          <a:p>
            <a:r>
              <a:rPr lang="en-US" altLang="en-US" i="1" u="sng" smtClean="0"/>
              <a:t>Project Overview Statement </a:t>
            </a:r>
            <a:r>
              <a:rPr lang="en-US" altLang="en-US" smtClean="0"/>
              <a:t>aka</a:t>
            </a:r>
            <a:r>
              <a:rPr lang="en-US" altLang="en-US" i="1" smtClean="0"/>
              <a:t> </a:t>
            </a:r>
            <a:r>
              <a:rPr lang="en-US" altLang="en-US" i="1" u="sng" smtClean="0"/>
              <a:t>Charter</a:t>
            </a:r>
            <a:r>
              <a:rPr lang="en-US" altLang="en-US" i="1" smtClean="0"/>
              <a:t>  </a:t>
            </a:r>
            <a:r>
              <a:rPr lang="en-US" altLang="en-US" smtClean="0"/>
              <a:t>or</a:t>
            </a:r>
            <a:r>
              <a:rPr lang="en-US" altLang="en-US" i="1" smtClean="0"/>
              <a:t> </a:t>
            </a:r>
            <a:r>
              <a:rPr lang="en-US" altLang="en-US" i="1" u="sng" smtClean="0"/>
              <a:t>Vision</a:t>
            </a:r>
            <a:r>
              <a:rPr lang="en-US" altLang="en-US" i="1" smtClean="0"/>
              <a:t> </a:t>
            </a:r>
            <a:r>
              <a:rPr lang="en-US" altLang="en-US" smtClean="0"/>
              <a:t>is generated from the Conditions of Satisfaction document. </a:t>
            </a:r>
          </a:p>
          <a:p>
            <a:pPr lvl="1"/>
            <a:r>
              <a:rPr lang="en-US" altLang="en-US" smtClean="0"/>
              <a:t>The </a:t>
            </a:r>
            <a:r>
              <a:rPr lang="en-US" altLang="en-US" i="1" smtClean="0"/>
              <a:t>Project Overview Statement</a:t>
            </a:r>
            <a:r>
              <a:rPr lang="en-US" altLang="en-US" smtClean="0"/>
              <a:t> clearly states what is to be done. </a:t>
            </a:r>
          </a:p>
          <a:p>
            <a:pPr lvl="1"/>
            <a:r>
              <a:rPr lang="en-US" altLang="en-US" smtClean="0"/>
              <a:t>Once the </a:t>
            </a:r>
            <a:r>
              <a:rPr lang="en-US" altLang="en-US" i="1" smtClean="0"/>
              <a:t>Project Overview Statement</a:t>
            </a:r>
            <a:r>
              <a:rPr lang="en-US" altLang="en-US" smtClean="0"/>
              <a:t> is approved, the scoping phase is complete. </a:t>
            </a:r>
          </a:p>
          <a:p>
            <a:pPr>
              <a:buFont typeface="Wingdings" panose="05000000000000000000" pitchFamily="2" charset="2"/>
              <a:buNone/>
            </a:pPr>
            <a:r>
              <a:rPr lang="en-US" altLang="en-US" smtClean="0"/>
              <a:t>In most cases the </a:t>
            </a:r>
            <a:r>
              <a:rPr lang="en-US" altLang="en-US" i="1" smtClean="0"/>
              <a:t>Project Overview Statement,</a:t>
            </a:r>
            <a:r>
              <a:rPr lang="en-US" altLang="en-US" smtClean="0"/>
              <a:t> the </a:t>
            </a:r>
            <a:r>
              <a:rPr lang="en-US" altLang="en-US" i="1" smtClean="0"/>
              <a:t>Statement of Work, </a:t>
            </a:r>
            <a:r>
              <a:rPr lang="en-US" altLang="en-US" smtClean="0"/>
              <a:t>and </a:t>
            </a:r>
            <a:r>
              <a:rPr lang="en-US" altLang="en-US" i="1" smtClean="0"/>
              <a:t>Project Charter </a:t>
            </a:r>
            <a:r>
              <a:rPr lang="en-US" altLang="en-US" smtClean="0"/>
              <a:t>are the same. Even scope will fit here. We will use them interchangeably.</a:t>
            </a:r>
          </a:p>
        </p:txBody>
      </p:sp>
    </p:spTree>
    <p:extLst>
      <p:ext uri="{BB962C8B-B14F-4D97-AF65-F5344CB8AC3E}">
        <p14:creationId xmlns:p14="http://schemas.microsoft.com/office/powerpoint/2010/main" val="110343274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Charter</a:t>
            </a:r>
          </a:p>
        </p:txBody>
      </p:sp>
      <p:sp>
        <p:nvSpPr>
          <p:cNvPr id="37890" name="Rectangle 3"/>
          <p:cNvSpPr>
            <a:spLocks noGrp="1" noChangeArrowheads="1"/>
          </p:cNvSpPr>
          <p:nvPr>
            <p:ph idx="1"/>
          </p:nvPr>
        </p:nvSpPr>
        <p:spPr/>
        <p:txBody>
          <a:bodyPr/>
          <a:lstStyle/>
          <a:p>
            <a:r>
              <a:rPr lang="en-US" altLang="en-US" smtClean="0"/>
              <a:t>Activities</a:t>
            </a:r>
          </a:p>
          <a:p>
            <a:pPr lvl="1"/>
            <a:r>
              <a:rPr lang="en-US" altLang="en-US" smtClean="0"/>
              <a:t>Define scope</a:t>
            </a:r>
          </a:p>
          <a:p>
            <a:pPr lvl="1"/>
            <a:r>
              <a:rPr lang="en-US" altLang="en-US" smtClean="0"/>
              <a:t>Document Project Risks, Assumptions, and Constraints</a:t>
            </a:r>
          </a:p>
          <a:p>
            <a:pPr lvl="1"/>
            <a:r>
              <a:rPr lang="en-US" altLang="en-US" smtClean="0"/>
              <a:t>Identify and Perform Stakeholder Analysis</a:t>
            </a:r>
          </a:p>
          <a:p>
            <a:pPr lvl="1"/>
            <a:r>
              <a:rPr lang="en-US" altLang="en-US" smtClean="0"/>
              <a:t>Develop Project Charter</a:t>
            </a:r>
          </a:p>
          <a:p>
            <a:pPr lvl="1"/>
            <a:r>
              <a:rPr lang="en-US" altLang="en-US" smtClean="0"/>
              <a:t>Obtain Project Charter Approval</a:t>
            </a:r>
          </a:p>
          <a:p>
            <a:r>
              <a:rPr lang="en-US" altLang="en-US" smtClean="0"/>
              <a:t>Deliverables</a:t>
            </a:r>
          </a:p>
          <a:p>
            <a:pPr lvl="1"/>
            <a:r>
              <a:rPr lang="en-US" altLang="en-US" smtClean="0"/>
              <a:t>Project charter</a:t>
            </a:r>
          </a:p>
          <a:p>
            <a:pPr lvl="1"/>
            <a:r>
              <a:rPr lang="en-US" altLang="en-US" smtClean="0"/>
              <a:t>Statement of work (SOW) (aka Scope)</a:t>
            </a:r>
          </a:p>
        </p:txBody>
      </p:sp>
    </p:spTree>
    <p:extLst>
      <p:ext uri="{BB962C8B-B14F-4D97-AF65-F5344CB8AC3E}">
        <p14:creationId xmlns:p14="http://schemas.microsoft.com/office/powerpoint/2010/main" val="963065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fontScale="90000"/>
          </a:bodyPr>
          <a:lstStyle/>
          <a:p>
            <a:r>
              <a:rPr lang="en-US" dirty="0" smtClean="0"/>
              <a:t>Mapping the Process Groups to the Knowledge Areas </a:t>
            </a:r>
          </a:p>
        </p:txBody>
      </p:sp>
      <p:sp>
        <p:nvSpPr>
          <p:cNvPr id="15365" name="Rectangle 3"/>
          <p:cNvSpPr>
            <a:spLocks noGrp="1" noChangeArrowheads="1"/>
          </p:cNvSpPr>
          <p:nvPr>
            <p:ph idx="1"/>
          </p:nvPr>
        </p:nvSpPr>
        <p:spPr/>
        <p:txBody>
          <a:bodyPr/>
          <a:lstStyle/>
          <a:p>
            <a:r>
              <a:rPr lang="en-US" dirty="0" smtClean="0"/>
              <a:t>You can map the main activities of each PM process group into the ten knowledge areas</a:t>
            </a:r>
            <a:endParaRPr lang="en-US" i="1" dirty="0" smtClean="0"/>
          </a:p>
          <a:p>
            <a:pPr lvl="1"/>
            <a:r>
              <a:rPr lang="en-US" dirty="0" smtClean="0"/>
              <a:t>Note that there are activities from each knowledge area under the planning process groups</a:t>
            </a:r>
          </a:p>
        </p:txBody>
      </p:sp>
      <p:pic>
        <p:nvPicPr>
          <p:cNvPr id="13314"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0082" y="3162121"/>
            <a:ext cx="5172075"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93384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Preliminary Scope</a:t>
            </a:r>
          </a:p>
        </p:txBody>
      </p:sp>
      <p:sp>
        <p:nvSpPr>
          <p:cNvPr id="39938" name="Content Placeholder 2"/>
          <p:cNvSpPr>
            <a:spLocks noGrp="1"/>
          </p:cNvSpPr>
          <p:nvPr>
            <p:ph idx="1"/>
          </p:nvPr>
        </p:nvSpPr>
        <p:spPr>
          <a:xfrm>
            <a:off x="347527" y="1406880"/>
            <a:ext cx="11650767" cy="4746091"/>
          </a:xfrm>
        </p:spPr>
        <p:txBody>
          <a:bodyPr/>
          <a:lstStyle/>
          <a:p>
            <a:r>
              <a:rPr lang="en-US" altLang="en-US" smtClean="0"/>
              <a:t>Project objectives</a:t>
            </a:r>
          </a:p>
          <a:p>
            <a:r>
              <a:rPr lang="en-US" altLang="en-US" smtClean="0"/>
              <a:t>Product description</a:t>
            </a:r>
          </a:p>
          <a:p>
            <a:r>
              <a:rPr lang="en-US" altLang="en-US" smtClean="0"/>
              <a:t>Deliverables</a:t>
            </a:r>
          </a:p>
          <a:p>
            <a:r>
              <a:rPr lang="en-US" altLang="en-US" smtClean="0"/>
              <a:t>Constraints</a:t>
            </a:r>
          </a:p>
          <a:p>
            <a:r>
              <a:rPr lang="en-US" altLang="en-US" smtClean="0"/>
              <a:t>Assumptions</a:t>
            </a:r>
          </a:p>
          <a:p>
            <a:r>
              <a:rPr lang="en-US" altLang="en-US" smtClean="0"/>
              <a:t>Project acceptance criteria</a:t>
            </a:r>
          </a:p>
        </p:txBody>
      </p:sp>
    </p:spTree>
    <p:extLst>
      <p:ext uri="{BB962C8B-B14F-4D97-AF65-F5344CB8AC3E}">
        <p14:creationId xmlns:p14="http://schemas.microsoft.com/office/powerpoint/2010/main" val="117118954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ffectLst/>
              </a:rPr>
              <a:t>Project Charter</a:t>
            </a:r>
          </a:p>
        </p:txBody>
      </p:sp>
      <p:sp>
        <p:nvSpPr>
          <p:cNvPr id="41986" name="Rectangle 8"/>
          <p:cNvSpPr>
            <a:spLocks noGrp="1" noChangeArrowheads="1"/>
          </p:cNvSpPr>
          <p:nvPr>
            <p:ph idx="1"/>
          </p:nvPr>
        </p:nvSpPr>
        <p:spPr/>
        <p:txBody>
          <a:bodyPr/>
          <a:lstStyle/>
          <a:p>
            <a:r>
              <a:rPr lang="en-US" altLang="en-US" sz="2000"/>
              <a:t>The Conditions of Satisfaction statement provides the input we need to generate the Charter. </a:t>
            </a:r>
          </a:p>
          <a:p>
            <a:r>
              <a:rPr lang="en-US" altLang="en-US" sz="2000"/>
              <a:t>The Charter is a short document that concisely states what is to be done in the project, why it is to be done, and what business value it will provide to the organization when completed.</a:t>
            </a:r>
          </a:p>
          <a:p>
            <a:r>
              <a:rPr lang="en-US" altLang="en-US" sz="2000"/>
              <a:t>The main purpose of the Charter is to secure senior management approval and the resources needed to develop a detailed project plan. </a:t>
            </a:r>
          </a:p>
          <a:p>
            <a:r>
              <a:rPr lang="en-US" altLang="en-US" sz="2000"/>
              <a:t>It will be reviewed by the managers who are responsible for setting priorities and deciding what projects to support. It is also a general statement, it is not detailed technical statement.</a:t>
            </a:r>
          </a:p>
          <a:p>
            <a:r>
              <a:rPr lang="en-US" altLang="en-US" sz="2000"/>
              <a:t>A high-level project description:</a:t>
            </a:r>
          </a:p>
          <a:p>
            <a:pPr lvl="1"/>
            <a:r>
              <a:rPr lang="en-US" altLang="en-US" smtClean="0"/>
              <a:t>Business need, product, assumptions</a:t>
            </a:r>
          </a:p>
          <a:p>
            <a:r>
              <a:rPr lang="en-US" altLang="en-US" sz="2000"/>
              <a:t>Often precedes SOW</a:t>
            </a:r>
          </a:p>
          <a:p>
            <a:r>
              <a:rPr lang="en-US" altLang="en-US" sz="2000"/>
              <a:t>Often 2-4 pages (can be longer)</a:t>
            </a:r>
          </a:p>
        </p:txBody>
      </p:sp>
    </p:spTree>
    <p:extLst>
      <p:ext uri="{BB962C8B-B14F-4D97-AF65-F5344CB8AC3E}">
        <p14:creationId xmlns:p14="http://schemas.microsoft.com/office/powerpoint/2010/main" val="23670364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r>
              <a:rPr lang="en-US" altLang="en-US" dirty="0" smtClean="0"/>
              <a:t>Project Charter</a:t>
            </a:r>
          </a:p>
        </p:txBody>
      </p:sp>
      <p:sp>
        <p:nvSpPr>
          <p:cNvPr id="44034" name="Rectangle 3"/>
          <p:cNvSpPr>
            <a:spLocks noGrp="1" noChangeArrowheads="1"/>
          </p:cNvSpPr>
          <p:nvPr>
            <p:ph type="body" idx="1"/>
          </p:nvPr>
        </p:nvSpPr>
        <p:spPr/>
        <p:txBody>
          <a:bodyPr>
            <a:normAutofit lnSpcReduction="10000"/>
          </a:bodyPr>
          <a:lstStyle/>
          <a:p>
            <a:r>
              <a:rPr lang="en-US" altLang="en-US" dirty="0" smtClean="0"/>
              <a:t>Typical outline</a:t>
            </a:r>
          </a:p>
          <a:p>
            <a:pPr lvl="1"/>
            <a:r>
              <a:rPr lang="en-US" altLang="en-US" dirty="0"/>
              <a:t>Overview</a:t>
            </a:r>
          </a:p>
          <a:p>
            <a:pPr lvl="2"/>
            <a:r>
              <a:rPr lang="en-US" altLang="en-US" sz="2400" dirty="0"/>
              <a:t>Business need</a:t>
            </a:r>
          </a:p>
          <a:p>
            <a:pPr lvl="3"/>
            <a:r>
              <a:rPr lang="en-US" altLang="en-US" sz="2400" dirty="0"/>
              <a:t>Problem/opportunity</a:t>
            </a:r>
          </a:p>
          <a:p>
            <a:pPr lvl="2"/>
            <a:r>
              <a:rPr lang="en-US" altLang="en-US" sz="2400" dirty="0"/>
              <a:t>Objectives</a:t>
            </a:r>
          </a:p>
          <a:p>
            <a:pPr lvl="3"/>
            <a:r>
              <a:rPr lang="en-US" altLang="en-US" sz="2400" dirty="0"/>
              <a:t>Project goal</a:t>
            </a:r>
          </a:p>
          <a:p>
            <a:pPr lvl="2"/>
            <a:r>
              <a:rPr lang="en-US" altLang="en-US" sz="2400" dirty="0"/>
              <a:t>Method or approach</a:t>
            </a:r>
          </a:p>
          <a:p>
            <a:pPr lvl="1"/>
            <a:r>
              <a:rPr lang="en-US" altLang="en-US" dirty="0"/>
              <a:t>General scope of work</a:t>
            </a:r>
          </a:p>
          <a:p>
            <a:pPr lvl="2"/>
            <a:r>
              <a:rPr lang="en-US" altLang="en-US" sz="2400" dirty="0"/>
              <a:t>Success criteria</a:t>
            </a:r>
          </a:p>
          <a:p>
            <a:pPr lvl="1"/>
            <a:r>
              <a:rPr lang="en-US" altLang="en-US" dirty="0"/>
              <a:t>Rough schedule &amp; budget</a:t>
            </a:r>
          </a:p>
          <a:p>
            <a:pPr lvl="1"/>
            <a:r>
              <a:rPr lang="en-US" altLang="en-US" dirty="0"/>
              <a:t>Roles &amp; responsibilities</a:t>
            </a:r>
          </a:p>
          <a:p>
            <a:pPr lvl="1"/>
            <a:r>
              <a:rPr lang="en-US" altLang="en-US" dirty="0"/>
              <a:t>Assumptions, risks, obstacles </a:t>
            </a:r>
          </a:p>
        </p:txBody>
      </p:sp>
    </p:spTree>
    <p:extLst>
      <p:ext uri="{BB962C8B-B14F-4D97-AF65-F5344CB8AC3E}">
        <p14:creationId xmlns:p14="http://schemas.microsoft.com/office/powerpoint/2010/main" val="85292881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Project charter content </a:t>
            </a:r>
          </a:p>
        </p:txBody>
      </p:sp>
      <p:sp>
        <p:nvSpPr>
          <p:cNvPr id="46082" name="Content Placeholder 2"/>
          <p:cNvSpPr>
            <a:spLocks noGrp="1"/>
          </p:cNvSpPr>
          <p:nvPr>
            <p:ph idx="1"/>
          </p:nvPr>
        </p:nvSpPr>
        <p:spPr/>
        <p:txBody>
          <a:bodyPr/>
          <a:lstStyle/>
          <a:p>
            <a:r>
              <a:rPr lang="en-US" altLang="en-US" smtClean="0"/>
              <a:t>Project purpose or justiﬁcation </a:t>
            </a:r>
          </a:p>
          <a:p>
            <a:pPr lvl="1"/>
            <a:r>
              <a:rPr lang="en-US" altLang="en-US" smtClean="0"/>
              <a:t>Deﬁne the reason why the project is being done, by referring to any of the Initiating process inputs  [See the </a:t>
            </a:r>
            <a:r>
              <a:rPr lang="ja-JP" altLang="en-US" smtClean="0"/>
              <a:t>“</a:t>
            </a:r>
            <a:r>
              <a:rPr lang="en-US" altLang="ja-JP" smtClean="0"/>
              <a:t>vision statement</a:t>
            </a:r>
            <a:r>
              <a:rPr lang="ja-JP" altLang="en-US" smtClean="0"/>
              <a:t>”</a:t>
            </a:r>
            <a:r>
              <a:rPr lang="en-US" altLang="ja-JP" smtClean="0"/>
              <a:t>]</a:t>
            </a:r>
          </a:p>
          <a:p>
            <a:r>
              <a:rPr lang="en-US" altLang="en-US" smtClean="0"/>
              <a:t>Measurable project objectives and related success criteria </a:t>
            </a:r>
          </a:p>
          <a:p>
            <a:pPr lvl="1"/>
            <a:r>
              <a:rPr lang="en-US" altLang="en-US" i="1" smtClean="0"/>
              <a:t>Scope.</a:t>
            </a:r>
            <a:r>
              <a:rPr lang="en-US" altLang="en-US" smtClean="0"/>
              <a:t> Scope needed to achieve project goals and measurable criteria for scope success </a:t>
            </a:r>
          </a:p>
          <a:p>
            <a:pPr lvl="1"/>
            <a:r>
              <a:rPr lang="en-US" altLang="en-US" i="1" smtClean="0"/>
              <a:t>Time</a:t>
            </a:r>
            <a:r>
              <a:rPr lang="en-US" altLang="en-US" smtClean="0"/>
              <a:t>. Goals for timely completion and speciﬁc dates for success </a:t>
            </a:r>
          </a:p>
          <a:p>
            <a:pPr lvl="1"/>
            <a:r>
              <a:rPr lang="en-US" altLang="en-US" i="1" smtClean="0"/>
              <a:t>Cost</a:t>
            </a:r>
            <a:r>
              <a:rPr lang="en-US" altLang="en-US" smtClean="0"/>
              <a:t>. Goals for project expenditures and range of costs for success </a:t>
            </a:r>
          </a:p>
          <a:p>
            <a:pPr lvl="1"/>
            <a:r>
              <a:rPr lang="en-US" altLang="en-US" i="1" smtClean="0"/>
              <a:t>Quality</a:t>
            </a:r>
            <a:r>
              <a:rPr lang="en-US" altLang="en-US" smtClean="0"/>
              <a:t>. Quality criteria and speciﬁc measures for criteria for success </a:t>
            </a:r>
          </a:p>
          <a:p>
            <a:pPr lvl="1"/>
            <a:r>
              <a:rPr lang="en-US" altLang="en-US" i="1" smtClean="0"/>
              <a:t>Other</a:t>
            </a:r>
            <a:r>
              <a:rPr lang="en-US" altLang="en-US" smtClean="0"/>
              <a:t>. Any other objectives along with measurable criteria of success </a:t>
            </a:r>
          </a:p>
        </p:txBody>
      </p:sp>
    </p:spTree>
    <p:extLst>
      <p:ext uri="{BB962C8B-B14F-4D97-AF65-F5344CB8AC3E}">
        <p14:creationId xmlns:p14="http://schemas.microsoft.com/office/powerpoint/2010/main" val="5845980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Project charter content </a:t>
            </a:r>
          </a:p>
        </p:txBody>
      </p:sp>
      <p:sp>
        <p:nvSpPr>
          <p:cNvPr id="47106" name="Content Placeholder 2"/>
          <p:cNvSpPr>
            <a:spLocks noGrp="1"/>
          </p:cNvSpPr>
          <p:nvPr>
            <p:ph idx="1"/>
          </p:nvPr>
        </p:nvSpPr>
        <p:spPr/>
        <p:txBody>
          <a:bodyPr/>
          <a:lstStyle/>
          <a:p>
            <a:r>
              <a:rPr lang="en-US" altLang="en-US" smtClean="0"/>
              <a:t>High-level requirements </a:t>
            </a:r>
          </a:p>
          <a:p>
            <a:pPr lvl="1"/>
            <a:r>
              <a:rPr lang="en-US" altLang="en-US" smtClean="0"/>
              <a:t>Describe the high-level product capabilities that satisfy stakeholder needs and expectations. Do not include detailed requirements </a:t>
            </a:r>
          </a:p>
          <a:p>
            <a:pPr lvl="2"/>
            <a:r>
              <a:rPr lang="en-US" altLang="en-US" i="1" smtClean="0"/>
              <a:t>Example</a:t>
            </a:r>
            <a:r>
              <a:rPr lang="en-US" altLang="en-US" smtClean="0"/>
              <a:t>: As a retail customer, I want to shop by either brand or by product category </a:t>
            </a:r>
          </a:p>
          <a:p>
            <a:pPr lvl="2"/>
            <a:r>
              <a:rPr lang="en-US" altLang="en-US" i="1" smtClean="0"/>
              <a:t>Example:</a:t>
            </a:r>
            <a:r>
              <a:rPr lang="en-US" altLang="en-US" smtClean="0"/>
              <a:t> As the site owner, I want a retail customer to ﬁnd a stocked product on the site within three (3) mouse clicks </a:t>
            </a:r>
          </a:p>
          <a:p>
            <a:pPr lvl="2"/>
            <a:r>
              <a:rPr lang="en-US" altLang="en-US" i="1" smtClean="0"/>
              <a:t>Anti-example</a:t>
            </a:r>
            <a:r>
              <a:rPr lang="en-US" altLang="en-US" smtClean="0"/>
              <a:t>: As the site owner, I want the products to be displayed in a 4- across grid against a light grey background </a:t>
            </a:r>
          </a:p>
        </p:txBody>
      </p:sp>
    </p:spTree>
    <p:extLst>
      <p:ext uri="{BB962C8B-B14F-4D97-AF65-F5344CB8AC3E}">
        <p14:creationId xmlns:p14="http://schemas.microsoft.com/office/powerpoint/2010/main" val="13840242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Project charter content </a:t>
            </a:r>
          </a:p>
        </p:txBody>
      </p:sp>
      <p:sp>
        <p:nvSpPr>
          <p:cNvPr id="48130" name="Content Placeholder 2"/>
          <p:cNvSpPr>
            <a:spLocks noGrp="1"/>
          </p:cNvSpPr>
          <p:nvPr>
            <p:ph idx="1"/>
          </p:nvPr>
        </p:nvSpPr>
        <p:spPr/>
        <p:txBody>
          <a:bodyPr/>
          <a:lstStyle/>
          <a:p>
            <a:r>
              <a:rPr lang="en-US" altLang="en-US" smtClean="0"/>
              <a:t>Assumptions and constraints </a:t>
            </a:r>
          </a:p>
          <a:p>
            <a:pPr lvl="1"/>
            <a:r>
              <a:rPr lang="en-US" altLang="en-US" smtClean="0"/>
              <a:t>An </a:t>
            </a:r>
            <a:r>
              <a:rPr lang="en-US" altLang="en-US" i="1" smtClean="0"/>
              <a:t>assumption</a:t>
            </a:r>
            <a:r>
              <a:rPr lang="en-US" altLang="en-US" smtClean="0"/>
              <a:t> is </a:t>
            </a:r>
            <a:r>
              <a:rPr lang="ja-JP" altLang="en-US" smtClean="0"/>
              <a:t>“</a:t>
            </a:r>
            <a:r>
              <a:rPr lang="en-US" altLang="ja-JP" smtClean="0"/>
              <a:t>a thing that is accepted as true or as certain to happen, without proof</a:t>
            </a:r>
            <a:r>
              <a:rPr lang="ja-JP" altLang="en-US" smtClean="0"/>
              <a:t>”</a:t>
            </a:r>
            <a:r>
              <a:rPr lang="en-US" altLang="ja-JP" smtClean="0"/>
              <a:t> </a:t>
            </a:r>
          </a:p>
          <a:p>
            <a:pPr lvl="2"/>
            <a:r>
              <a:rPr lang="en-US" altLang="en-US" i="1" smtClean="0"/>
              <a:t>Example</a:t>
            </a:r>
            <a:r>
              <a:rPr lang="en-US" altLang="en-US" smtClean="0"/>
              <a:t>: The site will allow all site visitors to access all public features of the site </a:t>
            </a:r>
          </a:p>
          <a:p>
            <a:pPr lvl="1"/>
            <a:r>
              <a:rPr lang="en-US" altLang="en-US" smtClean="0"/>
              <a:t>A </a:t>
            </a:r>
            <a:r>
              <a:rPr lang="en-US" altLang="en-US" i="1" smtClean="0"/>
              <a:t>constraint</a:t>
            </a:r>
            <a:r>
              <a:rPr lang="en-US" altLang="en-US" smtClean="0"/>
              <a:t> is a limitation or restriction </a:t>
            </a:r>
          </a:p>
          <a:p>
            <a:pPr lvl="2"/>
            <a:r>
              <a:rPr lang="en-US" altLang="en-US" i="1" smtClean="0"/>
              <a:t>Example</a:t>
            </a:r>
            <a:r>
              <a:rPr lang="en-US" altLang="en-US" smtClean="0"/>
              <a:t>: The site must use a hosting service for the new site </a:t>
            </a:r>
          </a:p>
        </p:txBody>
      </p:sp>
    </p:spTree>
    <p:extLst>
      <p:ext uri="{BB962C8B-B14F-4D97-AF65-F5344CB8AC3E}">
        <p14:creationId xmlns:p14="http://schemas.microsoft.com/office/powerpoint/2010/main" val="28571506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Project charter content </a:t>
            </a:r>
          </a:p>
        </p:txBody>
      </p:sp>
      <p:sp>
        <p:nvSpPr>
          <p:cNvPr id="49154" name="Content Placeholder 2"/>
          <p:cNvSpPr>
            <a:spLocks noGrp="1"/>
          </p:cNvSpPr>
          <p:nvPr>
            <p:ph idx="1"/>
          </p:nvPr>
        </p:nvSpPr>
        <p:spPr/>
        <p:txBody>
          <a:bodyPr/>
          <a:lstStyle/>
          <a:p>
            <a:r>
              <a:rPr lang="en-US" altLang="en-US" smtClean="0"/>
              <a:t>High-level project description and boundaries [scope]</a:t>
            </a:r>
          </a:p>
          <a:p>
            <a:pPr lvl="1"/>
            <a:r>
              <a:rPr lang="en-US" altLang="en-US" smtClean="0"/>
              <a:t>Provide an executive-summary-level description of the project, identify what will and will not be included in the project </a:t>
            </a:r>
          </a:p>
          <a:p>
            <a:pPr lvl="2"/>
            <a:r>
              <a:rPr lang="en-US" altLang="en-US" i="1" smtClean="0"/>
              <a:t>Example</a:t>
            </a:r>
            <a:r>
              <a:rPr lang="en-US" altLang="en-US" smtClean="0"/>
              <a:t>: The site is a one-stop source for health and wellness information … It will not provide direct access to the HR site. </a:t>
            </a:r>
          </a:p>
          <a:p>
            <a:r>
              <a:rPr lang="en-US" altLang="en-US" smtClean="0"/>
              <a:t>High-level risks </a:t>
            </a:r>
          </a:p>
          <a:p>
            <a:pPr lvl="1"/>
            <a:r>
              <a:rPr lang="en-US" altLang="en-US" i="1" smtClean="0"/>
              <a:t>Risks</a:t>
            </a:r>
            <a:r>
              <a:rPr lang="en-US" altLang="en-US" smtClean="0"/>
              <a:t> represent any major areas of uncertainty for the project </a:t>
            </a:r>
          </a:p>
          <a:p>
            <a:pPr lvl="1"/>
            <a:r>
              <a:rPr lang="en-US" altLang="en-US" i="1" smtClean="0"/>
              <a:t>Risks </a:t>
            </a:r>
            <a:r>
              <a:rPr lang="en-US" altLang="en-US" smtClean="0"/>
              <a:t>may be internal or external </a:t>
            </a:r>
          </a:p>
          <a:p>
            <a:pPr lvl="2"/>
            <a:r>
              <a:rPr lang="en-US" altLang="en-US" i="1" smtClean="0"/>
              <a:t>Example</a:t>
            </a:r>
            <a:r>
              <a:rPr lang="en-US" altLang="en-US" smtClean="0"/>
              <a:t>: Existing customers may have difﬁculty transitioning to new site </a:t>
            </a:r>
          </a:p>
          <a:p>
            <a:pPr lvl="2"/>
            <a:r>
              <a:rPr lang="en-US" altLang="en-US" i="1" smtClean="0"/>
              <a:t>Example</a:t>
            </a:r>
            <a:r>
              <a:rPr lang="en-US" altLang="en-US" smtClean="0"/>
              <a:t>: The company does not have sufﬁcient in-house Web design expertise to match the goals for the new site </a:t>
            </a:r>
          </a:p>
        </p:txBody>
      </p:sp>
    </p:spTree>
    <p:extLst>
      <p:ext uri="{BB962C8B-B14F-4D97-AF65-F5344CB8AC3E}">
        <p14:creationId xmlns:p14="http://schemas.microsoft.com/office/powerpoint/2010/main" val="10945419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Project charter content </a:t>
            </a:r>
          </a:p>
        </p:txBody>
      </p:sp>
      <p:sp>
        <p:nvSpPr>
          <p:cNvPr id="50178" name="Content Placeholder 2"/>
          <p:cNvSpPr>
            <a:spLocks noGrp="1"/>
          </p:cNvSpPr>
          <p:nvPr>
            <p:ph idx="1"/>
          </p:nvPr>
        </p:nvSpPr>
        <p:spPr/>
        <p:txBody>
          <a:bodyPr/>
          <a:lstStyle/>
          <a:p>
            <a:r>
              <a:rPr lang="en-US" altLang="en-US" smtClean="0"/>
              <a:t>Summary milestone schedule </a:t>
            </a:r>
          </a:p>
          <a:p>
            <a:pPr lvl="1"/>
            <a:r>
              <a:rPr lang="en-US" altLang="en-US" smtClean="0"/>
              <a:t>Identify any </a:t>
            </a:r>
            <a:r>
              <a:rPr lang="en-US" altLang="en-US" i="1" smtClean="0"/>
              <a:t>signiﬁcant points or events </a:t>
            </a:r>
            <a:r>
              <a:rPr lang="en-US" altLang="en-US" smtClean="0"/>
              <a:t>in the project, such as key deliverables, beginning or ending of phases, or product acceptance </a:t>
            </a:r>
          </a:p>
          <a:p>
            <a:pPr lvl="1"/>
            <a:r>
              <a:rPr lang="en-US" altLang="en-US" smtClean="0"/>
              <a:t>Include estimated completion dates for the milestones </a:t>
            </a:r>
          </a:p>
          <a:p>
            <a:pPr lvl="2"/>
            <a:r>
              <a:rPr lang="en-US" altLang="en-US" smtClean="0"/>
              <a:t>Examples: Requirements document complete: 1/31/2017; Web site on-line with training: 6/30/2017 </a:t>
            </a:r>
          </a:p>
          <a:p>
            <a:r>
              <a:rPr lang="en-US" altLang="en-US" smtClean="0"/>
              <a:t>Summary budget </a:t>
            </a:r>
          </a:p>
          <a:p>
            <a:pPr lvl="1"/>
            <a:r>
              <a:rPr lang="en-US" altLang="en-US" smtClean="0"/>
              <a:t>Provide a rough order of magnitude (ROM) estimate of expenditures schedule for project </a:t>
            </a:r>
          </a:p>
          <a:p>
            <a:pPr lvl="2"/>
            <a:r>
              <a:rPr lang="en-US" altLang="en-US" smtClean="0"/>
              <a:t>ROM estimates may be as broad as ±100% but usually range ±35% </a:t>
            </a:r>
          </a:p>
          <a:p>
            <a:pPr lvl="1"/>
            <a:r>
              <a:rPr lang="en-US" altLang="en-US" smtClean="0"/>
              <a:t>Budget should break down total expenditures by major categories (software, hardware, human resources, etc.) </a:t>
            </a:r>
          </a:p>
        </p:txBody>
      </p:sp>
      <p:sp>
        <p:nvSpPr>
          <p:cNvPr id="5017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5018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5018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17CD39D-043C-44F0-B531-398BF6591C5B}" type="slidenum">
              <a:rPr lang="en-US" altLang="en-US" sz="1400"/>
              <a:pPr/>
              <a:t>87</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4942237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Project charter content </a:t>
            </a:r>
          </a:p>
        </p:txBody>
      </p:sp>
      <p:sp>
        <p:nvSpPr>
          <p:cNvPr id="51202" name="Content Placeholder 2"/>
          <p:cNvSpPr>
            <a:spLocks noGrp="1"/>
          </p:cNvSpPr>
          <p:nvPr>
            <p:ph idx="1"/>
          </p:nvPr>
        </p:nvSpPr>
        <p:spPr/>
        <p:txBody>
          <a:bodyPr/>
          <a:lstStyle/>
          <a:p>
            <a:r>
              <a:rPr lang="en-US" altLang="en-US" smtClean="0"/>
              <a:t>Stakeholder list </a:t>
            </a:r>
          </a:p>
          <a:p>
            <a:pPr lvl="1"/>
            <a:r>
              <a:rPr lang="en-US" altLang="en-US" smtClean="0"/>
              <a:t>A </a:t>
            </a:r>
            <a:r>
              <a:rPr lang="en-US" altLang="en-US" i="1" smtClean="0"/>
              <a:t>stakeholder</a:t>
            </a:r>
            <a:r>
              <a:rPr lang="en-US" altLang="en-US" smtClean="0"/>
              <a:t> is </a:t>
            </a:r>
            <a:r>
              <a:rPr lang="ja-JP" altLang="en-US" smtClean="0"/>
              <a:t>“</a:t>
            </a:r>
            <a:r>
              <a:rPr lang="en-US" altLang="ja-JP" smtClean="0"/>
              <a:t>a[n] individual, group, or organization who may affect, be affected by, or perceive itself to be affected by a decision, activity, or outcome of a project</a:t>
            </a:r>
            <a:r>
              <a:rPr lang="ja-JP" altLang="en-US" smtClean="0"/>
              <a:t>”</a:t>
            </a:r>
            <a:r>
              <a:rPr lang="en-US" altLang="ja-JP" smtClean="0"/>
              <a:t>* </a:t>
            </a:r>
          </a:p>
          <a:p>
            <a:pPr lvl="1"/>
            <a:r>
              <a:rPr lang="en-US" altLang="en-US" smtClean="0"/>
              <a:t>Identify a preliminary list of the most critical project stakeholders–this list will be reﬁned later </a:t>
            </a:r>
          </a:p>
          <a:p>
            <a:r>
              <a:rPr lang="en-US" altLang="en-US" smtClean="0"/>
              <a:t>Project approval requirements </a:t>
            </a:r>
          </a:p>
          <a:p>
            <a:pPr lvl="1"/>
            <a:r>
              <a:rPr lang="en-US" altLang="en-US" smtClean="0"/>
              <a:t>Identify any criteria that must be met in order for the project to be accepted by the project customer </a:t>
            </a:r>
          </a:p>
          <a:p>
            <a:pPr lvl="1"/>
            <a:r>
              <a:rPr lang="en-US" altLang="en-US" i="1" smtClean="0"/>
              <a:t>Example:</a:t>
            </a:r>
            <a:r>
              <a:rPr lang="en-US" altLang="en-US" smtClean="0"/>
              <a:t> The project must implement the set of </a:t>
            </a:r>
            <a:r>
              <a:rPr lang="ja-JP" altLang="en-US" smtClean="0"/>
              <a:t>‘</a:t>
            </a:r>
            <a:r>
              <a:rPr lang="en-US" altLang="ja-JP" smtClean="0"/>
              <a:t>must-have</a:t>
            </a:r>
            <a:r>
              <a:rPr lang="ja-JP" altLang="en-US" smtClean="0"/>
              <a:t>’</a:t>
            </a:r>
            <a:r>
              <a:rPr lang="en-US" altLang="ja-JP" smtClean="0"/>
              <a:t> user stories agreed upon at project initiation </a:t>
            </a:r>
            <a:endParaRPr lang="en-US" altLang="en-US" smtClean="0"/>
          </a:p>
        </p:txBody>
      </p:sp>
      <p:sp>
        <p:nvSpPr>
          <p:cNvPr id="5120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5120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5120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B1F8FAE-EF22-45DE-A066-4184A3C138FB}" type="slidenum">
              <a:rPr lang="en-US" altLang="en-US" sz="1400"/>
              <a:pPr/>
              <a:t>88</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35452723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Project charter content </a:t>
            </a:r>
          </a:p>
        </p:txBody>
      </p:sp>
      <p:sp>
        <p:nvSpPr>
          <p:cNvPr id="53250" name="Content Placeholder 2"/>
          <p:cNvSpPr>
            <a:spLocks noGrp="1"/>
          </p:cNvSpPr>
          <p:nvPr>
            <p:ph idx="1"/>
          </p:nvPr>
        </p:nvSpPr>
        <p:spPr/>
        <p:txBody>
          <a:bodyPr>
            <a:normAutofit fontScale="92500"/>
          </a:bodyPr>
          <a:lstStyle/>
          <a:p>
            <a:r>
              <a:rPr lang="en-US" altLang="en-US" smtClean="0"/>
              <a:t>Project manager, responsibility, and authority levels </a:t>
            </a:r>
          </a:p>
          <a:p>
            <a:pPr lvl="1"/>
            <a:r>
              <a:rPr lang="en-US" altLang="en-US" i="1" smtClean="0"/>
              <a:t>Stafﬁng</a:t>
            </a:r>
            <a:r>
              <a:rPr lang="en-US" altLang="en-US" smtClean="0"/>
              <a:t>. Speciﬁc authority project manager is granted to hire/ﬁre, discipline, or accept/reject project staff </a:t>
            </a:r>
          </a:p>
          <a:p>
            <a:pPr lvl="1"/>
            <a:r>
              <a:rPr lang="en-US" altLang="en-US" i="1" smtClean="0"/>
              <a:t>Budget management and variance</a:t>
            </a:r>
            <a:r>
              <a:rPr lang="en-US" altLang="en-US" smtClean="0"/>
              <a:t>. Speciﬁc authority project manager is granted to commit, manage, and control project funds; also, what variance requires higher approval </a:t>
            </a:r>
          </a:p>
          <a:p>
            <a:pPr lvl="1"/>
            <a:r>
              <a:rPr lang="en-US" altLang="en-US" i="1" smtClean="0"/>
              <a:t>Technical decisions</a:t>
            </a:r>
            <a:r>
              <a:rPr lang="en-US" altLang="en-US" smtClean="0"/>
              <a:t>. Speciﬁc authority project manager is granted regarding deliverable technical decisions or project approach </a:t>
            </a:r>
          </a:p>
          <a:p>
            <a:pPr lvl="1"/>
            <a:r>
              <a:rPr lang="en-US" altLang="en-US" i="1" smtClean="0"/>
              <a:t>Conﬂict resolution</a:t>
            </a:r>
            <a:r>
              <a:rPr lang="en-US" altLang="en-US" smtClean="0"/>
              <a:t>. Speciﬁc authority the project manager is granted to resolve team and organizational conﬂict, as well as conﬂict with external stakeholders </a:t>
            </a:r>
          </a:p>
          <a:p>
            <a:pPr lvl="1"/>
            <a:r>
              <a:rPr lang="en-US" altLang="en-US" i="1" smtClean="0"/>
              <a:t>Escalation path for authority limitations</a:t>
            </a:r>
            <a:r>
              <a:rPr lang="en-US" altLang="en-US" smtClean="0"/>
              <a:t>. Deﬁne the path for escalation of issues exceeding the project manager’</a:t>
            </a:r>
            <a:r>
              <a:rPr lang="en-US" altLang="ja-JP" smtClean="0"/>
              <a:t>s authority </a:t>
            </a:r>
          </a:p>
          <a:p>
            <a:r>
              <a:rPr lang="en-US" altLang="en-US" smtClean="0"/>
              <a:t>Name and authority of the sponsor or other person(s) authorizing the project charter </a:t>
            </a:r>
          </a:p>
        </p:txBody>
      </p:sp>
      <p:sp>
        <p:nvSpPr>
          <p:cNvPr id="5325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5325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5325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55CCC04-0418-46C2-89E3-37F5CC978ECC}" type="slidenum">
              <a:rPr lang="en-US" altLang="en-US" sz="1400"/>
              <a:pPr/>
              <a:t>89</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1912985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normAutofit fontScale="90000"/>
          </a:bodyPr>
          <a:lstStyle/>
          <a:p>
            <a:r>
              <a:rPr lang="en-US" dirty="0" smtClean="0"/>
              <a:t>Developing an IT Project Management Methodology</a:t>
            </a:r>
          </a:p>
        </p:txBody>
      </p:sp>
      <p:sp>
        <p:nvSpPr>
          <p:cNvPr id="18437" name="Rectangle 3"/>
          <p:cNvSpPr>
            <a:spLocks noGrp="1" noChangeArrowheads="1"/>
          </p:cNvSpPr>
          <p:nvPr>
            <p:ph idx="1"/>
          </p:nvPr>
        </p:nvSpPr>
        <p:spPr>
          <a:xfrm>
            <a:off x="347527" y="1430448"/>
            <a:ext cx="10987412" cy="4726071"/>
          </a:xfrm>
        </p:spPr>
        <p:txBody>
          <a:bodyPr/>
          <a:lstStyle/>
          <a:p>
            <a:r>
              <a:rPr lang="en-US" dirty="0" smtClean="0"/>
              <a:t>Many organizations develop their </a:t>
            </a:r>
            <a:r>
              <a:rPr lang="en-US" dirty="0"/>
              <a:t>own internal IT project </a:t>
            </a:r>
            <a:r>
              <a:rPr lang="en-US" dirty="0" smtClean="0"/>
              <a:t>management methodologies</a:t>
            </a:r>
          </a:p>
          <a:p>
            <a:pPr lvl="1"/>
            <a:r>
              <a:rPr lang="en-US" dirty="0" smtClean="0"/>
              <a:t>A methodology describes how things should be done</a:t>
            </a:r>
          </a:p>
          <a:p>
            <a:pPr lvl="1"/>
            <a:r>
              <a:rPr lang="en-US" dirty="0"/>
              <a:t>A</a:t>
            </a:r>
            <a:r>
              <a:rPr lang="en-US" dirty="0" smtClean="0"/>
              <a:t> standard describes what should be done</a:t>
            </a:r>
          </a:p>
          <a:p>
            <a:r>
              <a:rPr lang="en-US" dirty="0" smtClean="0"/>
              <a:t>Different </a:t>
            </a:r>
            <a:r>
              <a:rPr lang="en-US" dirty="0"/>
              <a:t>project management methodologies</a:t>
            </a:r>
          </a:p>
          <a:p>
            <a:pPr lvl="1"/>
            <a:r>
              <a:rPr lang="en-US" dirty="0"/>
              <a:t>PRojects IN Controlled </a:t>
            </a:r>
            <a:r>
              <a:rPr lang="en-US" dirty="0" smtClean="0"/>
              <a:t>Environments (PRINCE2)</a:t>
            </a:r>
          </a:p>
          <a:p>
            <a:pPr lvl="1"/>
            <a:r>
              <a:rPr lang="en-US" dirty="0" smtClean="0"/>
              <a:t>Agile</a:t>
            </a:r>
          </a:p>
          <a:p>
            <a:pPr lvl="1"/>
            <a:r>
              <a:rPr lang="en-US" dirty="0"/>
              <a:t>Rational Unified </a:t>
            </a:r>
            <a:r>
              <a:rPr lang="en-US" dirty="0" smtClean="0"/>
              <a:t>Process (RUP)</a:t>
            </a:r>
          </a:p>
          <a:p>
            <a:pPr lvl="1"/>
            <a:r>
              <a:rPr lang="en-US" dirty="0" smtClean="0"/>
              <a:t>Six Sigma</a:t>
            </a:r>
          </a:p>
          <a:p>
            <a:pPr lvl="1"/>
            <a:r>
              <a:rPr lang="en-US" dirty="0" smtClean="0"/>
              <a:t>DevOps</a:t>
            </a:r>
          </a:p>
        </p:txBody>
      </p:sp>
    </p:spTree>
    <p:extLst>
      <p:ext uri="{BB962C8B-B14F-4D97-AF65-F5344CB8AC3E}">
        <p14:creationId xmlns:p14="http://schemas.microsoft.com/office/powerpoint/2010/main" val="412525519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dirty="0">
                <a:ea typeface="ＭＳ Ｐゴシック" charset="0"/>
                <a:cs typeface="ＭＳ Ｐゴシック" charset="0"/>
              </a:rPr>
              <a:t>Develop Project Charter: Data Flow Diagram</a:t>
            </a:r>
            <a:endParaRPr lang="en-US" dirty="0">
              <a:ea typeface="ＭＳ Ｐゴシック" charset="0"/>
              <a:cs typeface="ＭＳ Ｐゴシック" charset="0"/>
            </a:endParaRPr>
          </a:p>
        </p:txBody>
      </p:sp>
      <p:pic>
        <p:nvPicPr>
          <p:cNvPr id="55298" name="Content Placeholder 6" descr="Develop Project Charter DFD.jpg"/>
          <p:cNvPicPr>
            <a:picLocks noGrp="1" noChangeAspect="1"/>
          </p:cNvPicPr>
          <p:nvPr>
            <p:ph idx="1"/>
          </p:nvPr>
        </p:nvPicPr>
        <p:blipFill>
          <a:blip r:embed="rId2">
            <a:extLst>
              <a:ext uri="{28A0092B-C50C-407E-A947-70E740481C1C}">
                <a14:useLocalDpi xmlns:a14="http://schemas.microsoft.com/office/drawing/2010/main" val="0"/>
              </a:ext>
            </a:extLst>
          </a:blip>
          <a:srcRect l="-9834" r="-9834"/>
          <a:stretch>
            <a:fillRect/>
          </a:stretch>
        </p:blipFill>
        <p:spPr/>
      </p:pic>
      <p:sp>
        <p:nvSpPr>
          <p:cNvPr id="5529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5530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55302"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AE45360-4DC7-461C-AF56-7B893F05DE8D}" type="slidenum">
              <a:rPr lang="en-US" altLang="en-US" sz="1400"/>
              <a:pPr/>
              <a:t>90</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346731109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Statement of Work (SOW)</a:t>
            </a:r>
          </a:p>
        </p:txBody>
      </p:sp>
      <p:sp>
        <p:nvSpPr>
          <p:cNvPr id="216067" name="Rectangle 3"/>
          <p:cNvSpPr>
            <a:spLocks noGrp="1" noChangeArrowheads="1"/>
          </p:cNvSpPr>
          <p:nvPr>
            <p:ph type="body" idx="1"/>
          </p:nvPr>
        </p:nvSpPr>
        <p:spPr/>
        <p:txBody>
          <a:bodyPr/>
          <a:lstStyle/>
          <a:p>
            <a:r>
              <a:rPr lang="en-US" altLang="en-US" sz="2000"/>
              <a:t>A description of the work required for the project; normally this is used when the project is being contracted out, but most of this is part of the Project Overview or Charter</a:t>
            </a:r>
          </a:p>
          <a:p>
            <a:r>
              <a:rPr lang="en-US" altLang="en-US" sz="2000"/>
              <a:t>Sets the </a:t>
            </a:r>
            <a:r>
              <a:rPr lang="ja-JP" altLang="en-US" sz="2000"/>
              <a:t>“</a:t>
            </a:r>
            <a:r>
              <a:rPr lang="en-US" altLang="ja-JP" sz="2000"/>
              <a:t>boundary conditions</a:t>
            </a:r>
            <a:r>
              <a:rPr lang="ja-JP" altLang="en-US" sz="2000"/>
              <a:t>”</a:t>
            </a:r>
            <a:endParaRPr lang="en-US" altLang="ja-JP" sz="2000"/>
          </a:p>
          <a:p>
            <a:r>
              <a:rPr lang="en-US" altLang="en-US" sz="2000"/>
              <a:t>SOW vs. CSOW (Contract SOW)</a:t>
            </a:r>
          </a:p>
          <a:p>
            <a:pPr lvl="1"/>
            <a:r>
              <a:rPr lang="en-US" altLang="en-US" smtClean="0"/>
              <a:t>Latter: uses legal language as part of a competitive bidding scenario</a:t>
            </a:r>
          </a:p>
          <a:p>
            <a:r>
              <a:rPr lang="en-US" altLang="en-US" sz="2000"/>
              <a:t>Can be used in the final contract – be careful, be specific, be clear</a:t>
            </a:r>
          </a:p>
          <a:p>
            <a:r>
              <a:rPr lang="en-US" altLang="en-US" sz="2000"/>
              <a:t>Typically done after approval (after </a:t>
            </a:r>
            <a:r>
              <a:rPr lang="ja-JP" altLang="en-US" sz="2000"/>
              <a:t>“</a:t>
            </a:r>
            <a:r>
              <a:rPr lang="en-US" altLang="ja-JP" sz="2000"/>
              <a:t>Go</a:t>
            </a:r>
            <a:r>
              <a:rPr lang="ja-JP" altLang="en-US" sz="2000"/>
              <a:t>”</a:t>
            </a:r>
            <a:r>
              <a:rPr lang="en-US" altLang="ja-JP" sz="2000"/>
              <a:t>)</a:t>
            </a:r>
          </a:p>
          <a:p>
            <a:r>
              <a:rPr lang="en-US" altLang="en-US" sz="2000"/>
              <a:t>Can be multiple versions</a:t>
            </a:r>
          </a:p>
          <a:p>
            <a:pPr lvl="1">
              <a:buSzPct val="100000"/>
              <a:buFont typeface="Arial" panose="020B0604020202020204" pitchFamily="34" charset="0"/>
              <a:buAutoNum type="arabicPeriod"/>
            </a:pPr>
            <a:r>
              <a:rPr lang="en-US" altLang="en-US" smtClean="0"/>
              <a:t>List of deliverables for an RFP</a:t>
            </a:r>
          </a:p>
          <a:p>
            <a:pPr lvl="1">
              <a:buSzPct val="100000"/>
              <a:buFont typeface="Arial" panose="020B0604020202020204" pitchFamily="34" charset="0"/>
              <a:buAutoNum type="arabicPeriod"/>
            </a:pPr>
            <a:r>
              <a:rPr lang="en-US" altLang="en-US" smtClean="0"/>
              <a:t>More detailed within final RFP</a:t>
            </a:r>
          </a:p>
          <a:p>
            <a:pPr lvl="1">
              <a:buSzPct val="100000"/>
              <a:buFont typeface="Arial" panose="020B0604020202020204" pitchFamily="34" charset="0"/>
              <a:buAutoNum type="arabicPeriod"/>
            </a:pPr>
            <a:r>
              <a:rPr lang="en-US" altLang="en-US" smtClean="0"/>
              <a:t>Binding version from contract</a:t>
            </a:r>
          </a:p>
        </p:txBody>
      </p:sp>
      <p:sp>
        <p:nvSpPr>
          <p:cNvPr id="56323"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56324"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5632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8B35CA3-7BFE-4204-B6C7-3E59D940208F}" type="slidenum">
              <a:rPr lang="en-US" altLang="en-US" sz="1400"/>
              <a:pPr/>
              <a:t>91</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117730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6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60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606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1606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16067">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16067">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16067">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1606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16067">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2160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a:xfrm>
            <a:off x="1524000" y="76200"/>
            <a:ext cx="9144000" cy="990600"/>
          </a:xfrm>
        </p:spPr>
        <p:txBody>
          <a:bodyPr/>
          <a:lstStyle/>
          <a:p>
            <a:r>
              <a:rPr lang="en-US" altLang="en-US" smtClean="0">
                <a:effectLst>
                  <a:outerShdw blurRad="38100" dist="38100" dir="2700000" algn="tl">
                    <a:srgbClr val="C0C0C0"/>
                  </a:outerShdw>
                </a:effectLst>
              </a:rPr>
              <a:t>SOW Template</a:t>
            </a:r>
          </a:p>
        </p:txBody>
      </p:sp>
      <p:graphicFrame>
        <p:nvGraphicFramePr>
          <p:cNvPr id="58370" name="Object 2"/>
          <p:cNvGraphicFramePr>
            <a:graphicFrameLocks noChangeAspect="1"/>
          </p:cNvGraphicFramePr>
          <p:nvPr>
            <p:extLst>
              <p:ext uri="{D42A27DB-BD31-4B8C-83A1-F6EECF244321}">
                <p14:modId xmlns:p14="http://schemas.microsoft.com/office/powerpoint/2010/main" val="2095676968"/>
              </p:ext>
            </p:extLst>
          </p:nvPr>
        </p:nvGraphicFramePr>
        <p:xfrm>
          <a:off x="1651503" y="1266825"/>
          <a:ext cx="8294688" cy="5226050"/>
        </p:xfrm>
        <a:graphic>
          <a:graphicData uri="http://schemas.openxmlformats.org/presentationml/2006/ole">
            <mc:AlternateContent xmlns:mc="http://schemas.openxmlformats.org/markup-compatibility/2006">
              <mc:Choice xmlns:v="urn:schemas-microsoft-com:vml" Requires="v">
                <p:oleObj spid="_x0000_s4120" name="Document" r:id="rId4" imgW="5638800" imgH="3550920" progId="Word.Document.8">
                  <p:embed/>
                </p:oleObj>
              </mc:Choice>
              <mc:Fallback>
                <p:oleObj name="Document" r:id="rId4" imgW="5638800" imgH="3550920" progId="Word.Document.8">
                  <p:embed/>
                  <p:pic>
                    <p:nvPicPr>
                      <p:cNvPr id="5837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1503" y="1266825"/>
                        <a:ext cx="8294688" cy="522605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2568941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S.M.A.R.T. characteristics for Goal</a:t>
            </a:r>
          </a:p>
        </p:txBody>
      </p:sp>
      <p:sp>
        <p:nvSpPr>
          <p:cNvPr id="60418" name="Rectangle 4"/>
          <p:cNvSpPr>
            <a:spLocks noGrp="1" noChangeArrowheads="1"/>
          </p:cNvSpPr>
          <p:nvPr>
            <p:ph type="body" idx="1"/>
          </p:nvPr>
        </p:nvSpPr>
        <p:spPr/>
        <p:txBody>
          <a:bodyPr/>
          <a:lstStyle/>
          <a:p>
            <a:r>
              <a:rPr lang="en-US" altLang="en-US" smtClean="0"/>
              <a:t>Doran</a:t>
            </a:r>
            <a:r>
              <a:rPr lang="en-US" altLang="ja-JP" smtClean="0"/>
              <a:t>’s S.M.A.R.T. characteristics provide the criteria for a goal statement:</a:t>
            </a:r>
          </a:p>
          <a:p>
            <a:pPr lvl="1"/>
            <a:r>
              <a:rPr lang="en-US" altLang="en-US" b="1" smtClean="0"/>
              <a:t>S</a:t>
            </a:r>
            <a:r>
              <a:rPr lang="en-US" altLang="en-US" smtClean="0"/>
              <a:t>pecific: Be specific in targeting and objective.</a:t>
            </a:r>
          </a:p>
          <a:p>
            <a:pPr lvl="1"/>
            <a:r>
              <a:rPr lang="en-US" altLang="en-US" b="1" smtClean="0"/>
              <a:t>M</a:t>
            </a:r>
            <a:r>
              <a:rPr lang="en-US" altLang="en-US" smtClean="0"/>
              <a:t>easurable: Establish measurable indicator(s) of progress.</a:t>
            </a:r>
          </a:p>
          <a:p>
            <a:pPr lvl="1"/>
            <a:r>
              <a:rPr lang="en-US" altLang="en-US" b="1" smtClean="0"/>
              <a:t>A</a:t>
            </a:r>
            <a:r>
              <a:rPr lang="en-US" altLang="en-US" smtClean="0"/>
              <a:t>ssignable: Make the object assignable to one person for completion.</a:t>
            </a:r>
          </a:p>
          <a:p>
            <a:pPr lvl="1"/>
            <a:r>
              <a:rPr lang="en-US" altLang="en-US" b="1" smtClean="0"/>
              <a:t>R</a:t>
            </a:r>
            <a:r>
              <a:rPr lang="en-US" altLang="en-US" smtClean="0"/>
              <a:t>ealistic: State what can realistically be done with available resources.</a:t>
            </a:r>
          </a:p>
          <a:p>
            <a:pPr lvl="1"/>
            <a:r>
              <a:rPr lang="en-US" altLang="en-US" b="1" smtClean="0"/>
              <a:t>T</a:t>
            </a:r>
            <a:r>
              <a:rPr lang="en-US" altLang="en-US" smtClean="0"/>
              <a:t>ime-related: State when the objective can be achieved; that is, duration </a:t>
            </a:r>
          </a:p>
        </p:txBody>
      </p:sp>
      <p:sp>
        <p:nvSpPr>
          <p:cNvPr id="60419"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60420"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6042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A286FCD-545C-4157-A8CC-186C1693A204}" type="slidenum">
              <a:rPr lang="en-US" altLang="en-US" sz="1400"/>
              <a:pPr/>
              <a:t>93</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46425737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sz="4000">
                <a:effectLst>
                  <a:outerShdw blurRad="38100" dist="38100" dir="2700000" algn="tl">
                    <a:srgbClr val="C0C0C0"/>
                  </a:outerShdw>
                </a:effectLst>
              </a:rPr>
              <a:t>The Project Definition Statement : PDS</a:t>
            </a:r>
          </a:p>
        </p:txBody>
      </p:sp>
      <p:sp>
        <p:nvSpPr>
          <p:cNvPr id="62466" name="Rectangle 18"/>
          <p:cNvSpPr>
            <a:spLocks noGrp="1" noChangeArrowheads="1"/>
          </p:cNvSpPr>
          <p:nvPr>
            <p:ph type="body" idx="1"/>
          </p:nvPr>
        </p:nvSpPr>
        <p:spPr/>
        <p:txBody>
          <a:bodyPr/>
          <a:lstStyle/>
          <a:p>
            <a:r>
              <a:rPr lang="en-US" altLang="en-US" smtClean="0"/>
              <a:t>Just as the customer and the project manager benefit from the Charter, the project manager and project team can benefit from a closely related document, which we call the </a:t>
            </a:r>
            <a:r>
              <a:rPr lang="en-US" altLang="en-US" i="1" u="sng" smtClean="0"/>
              <a:t>Project Definition Statement (PDS)</a:t>
            </a:r>
            <a:r>
              <a:rPr lang="en-US" altLang="en-US" u="sng" smtClean="0"/>
              <a:t>. </a:t>
            </a:r>
          </a:p>
          <a:p>
            <a:r>
              <a:rPr lang="en-US" altLang="en-US" smtClean="0"/>
              <a:t>The PDS uses the same form as the Charter but incorporates </a:t>
            </a:r>
            <a:r>
              <a:rPr lang="en-US" altLang="en-US" i="1" u="sng" smtClean="0"/>
              <a:t>considerably more detail</a:t>
            </a:r>
            <a:r>
              <a:rPr lang="en-US" altLang="en-US" smtClean="0"/>
              <a:t>. The detailed information provided in the PDS is for the use of the project manager and the project team.</a:t>
            </a:r>
          </a:p>
        </p:txBody>
      </p:sp>
      <p:sp>
        <p:nvSpPr>
          <p:cNvPr id="62467"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62468"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6246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551809D-3141-4CFD-822D-6E6F6E41BC57}" type="slidenum">
              <a:rPr lang="en-US" altLang="en-US" sz="1400"/>
              <a:pPr/>
              <a:t>94</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247756503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Charter</a:t>
            </a:r>
          </a:p>
        </p:txBody>
      </p:sp>
      <p:sp>
        <p:nvSpPr>
          <p:cNvPr id="488451" name="Rectangle 3"/>
          <p:cNvSpPr>
            <a:spLocks noGrp="1" noChangeArrowheads="1"/>
          </p:cNvSpPr>
          <p:nvPr>
            <p:ph type="body" idx="1"/>
          </p:nvPr>
        </p:nvSpPr>
        <p:spPr/>
        <p:txBody>
          <a:bodyPr>
            <a:normAutofit fontScale="92500" lnSpcReduction="20000"/>
          </a:bodyPr>
          <a:lstStyle/>
          <a:p>
            <a:pPr>
              <a:buFont typeface="Wingdings" panose="05000000000000000000" pitchFamily="2" charset="2"/>
              <a:buNone/>
            </a:pPr>
            <a:r>
              <a:rPr lang="en-US" altLang="en-US" sz="2000" b="1"/>
              <a:t>Tips on writing the charter</a:t>
            </a:r>
          </a:p>
          <a:p>
            <a:r>
              <a:rPr lang="en-US" altLang="en-US" sz="2000"/>
              <a:t>Distribution of project by type</a:t>
            </a:r>
          </a:p>
          <a:p>
            <a:pPr lvl="1"/>
            <a:r>
              <a:rPr lang="en-US" altLang="en-US" smtClean="0"/>
              <a:t>In-house, contract/for-hire, startup</a:t>
            </a:r>
          </a:p>
          <a:p>
            <a:r>
              <a:rPr lang="en-US" altLang="en-US" sz="2000"/>
              <a:t>Distribution of project by technology</a:t>
            </a:r>
          </a:p>
          <a:p>
            <a:pPr lvl="1"/>
            <a:r>
              <a:rPr lang="en-US" altLang="en-US" smtClean="0"/>
              <a:t>Web, Windows/Mac OS/Linux, Mobile, No platform</a:t>
            </a:r>
          </a:p>
          <a:p>
            <a:r>
              <a:rPr lang="en-US" altLang="en-US" sz="2000"/>
              <a:t>Distribution by industry</a:t>
            </a:r>
          </a:p>
          <a:p>
            <a:pPr lvl="1"/>
            <a:r>
              <a:rPr lang="en-US" altLang="en-US" smtClean="0"/>
              <a:t>Financial Services, Law, Retail</a:t>
            </a:r>
          </a:p>
          <a:p>
            <a:r>
              <a:rPr lang="en-US" altLang="en-US" sz="2000"/>
              <a:t>A reminder why no two projects are same</a:t>
            </a:r>
          </a:p>
          <a:p>
            <a:pPr>
              <a:lnSpc>
                <a:spcPct val="90000"/>
              </a:lnSpc>
            </a:pPr>
            <a:r>
              <a:rPr lang="en-US" altLang="en-US" sz="2000"/>
              <a:t>Most important elements</a:t>
            </a:r>
          </a:p>
          <a:p>
            <a:pPr lvl="1">
              <a:lnSpc>
                <a:spcPct val="90000"/>
              </a:lnSpc>
            </a:pPr>
            <a:r>
              <a:rPr lang="en-US" altLang="en-US" smtClean="0"/>
              <a:t>Why, who, what, what not</a:t>
            </a:r>
          </a:p>
          <a:p>
            <a:pPr lvl="1">
              <a:lnSpc>
                <a:spcPct val="90000"/>
              </a:lnSpc>
            </a:pPr>
            <a:r>
              <a:rPr lang="en-US" altLang="en-US" smtClean="0"/>
              <a:t>A little bit of when</a:t>
            </a:r>
          </a:p>
          <a:p>
            <a:pPr>
              <a:lnSpc>
                <a:spcPct val="90000"/>
              </a:lnSpc>
            </a:pPr>
            <a:r>
              <a:rPr lang="en-US" altLang="en-US" sz="2000"/>
              <a:t>Make sure it</a:t>
            </a:r>
            <a:r>
              <a:rPr lang="en-US" altLang="ja-JP" sz="2000"/>
              <a:t>'s clear</a:t>
            </a:r>
          </a:p>
          <a:p>
            <a:pPr>
              <a:lnSpc>
                <a:spcPct val="90000"/>
              </a:lnSpc>
            </a:pPr>
            <a:r>
              <a:rPr lang="en-US" altLang="en-US" sz="2000"/>
              <a:t>Some more re-purposed than others</a:t>
            </a:r>
          </a:p>
          <a:p>
            <a:pPr lvl="1">
              <a:lnSpc>
                <a:spcPct val="90000"/>
              </a:lnSpc>
            </a:pPr>
            <a:r>
              <a:rPr lang="en-US" altLang="en-US" smtClean="0"/>
              <a:t>Occasionally read more like business  plans</a:t>
            </a:r>
          </a:p>
        </p:txBody>
      </p:sp>
      <p:sp>
        <p:nvSpPr>
          <p:cNvPr id="64515" name="Date Placeholder 8"/>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64516" name="Footer Placeholder 10"/>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6451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3FC8FC5-7567-4FFD-BC89-39D2B38E5572}" type="slidenum">
              <a:rPr lang="en-US" altLang="en-US" sz="1400"/>
              <a:pPr/>
              <a:t>95</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803188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84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84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8845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8845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8845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845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88451">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88451">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488451">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488451">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488451">
                                            <p:txEl>
                                              <p:pRg st="10" end="1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488451">
                                            <p:txEl>
                                              <p:pRg st="11" end="11"/>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488451">
                                            <p:txEl>
                                              <p:pRg st="12" end="1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48845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1" grpId="0"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Charter</a:t>
            </a:r>
          </a:p>
        </p:txBody>
      </p:sp>
      <p:sp>
        <p:nvSpPr>
          <p:cNvPr id="490499" name="Rectangle 3"/>
          <p:cNvSpPr>
            <a:spLocks noGrp="1" noChangeArrowheads="1"/>
          </p:cNvSpPr>
          <p:nvPr>
            <p:ph type="body" idx="1"/>
          </p:nvPr>
        </p:nvSpPr>
        <p:spPr/>
        <p:txBody>
          <a:bodyPr>
            <a:normAutofit fontScale="92500" lnSpcReduction="20000"/>
          </a:bodyPr>
          <a:lstStyle/>
          <a:p>
            <a:pPr>
              <a:lnSpc>
                <a:spcPct val="90000"/>
              </a:lnSpc>
            </a:pPr>
            <a:r>
              <a:rPr lang="en-US" altLang="en-US" sz="2000"/>
              <a:t>Make the stakeholder relationships clear</a:t>
            </a:r>
          </a:p>
          <a:p>
            <a:pPr lvl="1">
              <a:lnSpc>
                <a:spcPct val="90000"/>
              </a:lnSpc>
            </a:pPr>
            <a:r>
              <a:rPr lang="en-US" altLang="en-US" smtClean="0"/>
              <a:t>You, sponsor, user, etc.</a:t>
            </a:r>
          </a:p>
          <a:p>
            <a:r>
              <a:rPr lang="en-US" altLang="en-US" sz="2000"/>
              <a:t>If </a:t>
            </a:r>
            <a:r>
              <a:rPr lang="ja-JP" altLang="en-US" sz="2000"/>
              <a:t>“</a:t>
            </a:r>
            <a:r>
              <a:rPr lang="en-US" altLang="ja-JP" sz="2000"/>
              <a:t>for real</a:t>
            </a:r>
            <a:r>
              <a:rPr lang="ja-JP" altLang="en-US" sz="2000"/>
              <a:t>”</a:t>
            </a:r>
            <a:r>
              <a:rPr lang="en-US" altLang="ja-JP" sz="2000"/>
              <a:t> you’d want additional assumptions and scope constraint</a:t>
            </a:r>
          </a:p>
          <a:p>
            <a:r>
              <a:rPr lang="en-US" altLang="en-US" sz="2000"/>
              <a:t>The justification or cost-benefit analysis </a:t>
            </a:r>
            <a:r>
              <a:rPr lang="ja-JP" altLang="en-US" sz="2000"/>
              <a:t>“</a:t>
            </a:r>
            <a:r>
              <a:rPr lang="en-US" altLang="ja-JP" sz="2000"/>
              <a:t>materializes</a:t>
            </a:r>
            <a:r>
              <a:rPr lang="ja-JP" altLang="en-US" sz="2000"/>
              <a:t>”</a:t>
            </a:r>
            <a:r>
              <a:rPr lang="en-US" altLang="ja-JP" sz="2000"/>
              <a:t> in some of the Charters</a:t>
            </a:r>
          </a:p>
          <a:p>
            <a:r>
              <a:rPr lang="en-US" altLang="en-US" sz="2000"/>
              <a:t>Don’</a:t>
            </a:r>
            <a:r>
              <a:rPr lang="en-US" altLang="ja-JP" sz="2000"/>
              <a:t>t shortchange downstream activities</a:t>
            </a:r>
          </a:p>
          <a:p>
            <a:pPr lvl="1"/>
            <a:r>
              <a:rPr lang="en-US" altLang="en-US" smtClean="0"/>
              <a:t>Integration, testing, rollout, etc.</a:t>
            </a:r>
          </a:p>
          <a:p>
            <a:r>
              <a:rPr lang="en-US" altLang="en-US" sz="2000"/>
              <a:t>Risks</a:t>
            </a:r>
          </a:p>
          <a:p>
            <a:pPr lvl="1"/>
            <a:r>
              <a:rPr lang="en-US" altLang="en-US" smtClean="0"/>
              <a:t>Business risks vs. Project risks</a:t>
            </a:r>
          </a:p>
          <a:p>
            <a:pPr lvl="2"/>
            <a:r>
              <a:rPr lang="en-US" altLang="en-US" smtClean="0"/>
              <a:t>Ex: </a:t>
            </a:r>
            <a:r>
              <a:rPr lang="ja-JP" altLang="en-US" smtClean="0"/>
              <a:t>“</a:t>
            </a:r>
            <a:r>
              <a:rPr lang="en-US" altLang="ja-JP" smtClean="0"/>
              <a:t>lack of market adoption</a:t>
            </a:r>
            <a:r>
              <a:rPr lang="ja-JP" altLang="en-US" smtClean="0"/>
              <a:t>”</a:t>
            </a:r>
            <a:r>
              <a:rPr lang="en-US" altLang="ja-JP" smtClean="0"/>
              <a:t> vs. </a:t>
            </a:r>
            <a:r>
              <a:rPr lang="ja-JP" altLang="en-US" smtClean="0"/>
              <a:t>“</a:t>
            </a:r>
            <a:r>
              <a:rPr lang="en-US" altLang="ja-JP" smtClean="0"/>
              <a:t>inexperienced team</a:t>
            </a:r>
            <a:r>
              <a:rPr lang="ja-JP" altLang="en-US" smtClean="0"/>
              <a:t>”</a:t>
            </a:r>
            <a:endParaRPr lang="en-US" altLang="ja-JP" smtClean="0"/>
          </a:p>
          <a:p>
            <a:r>
              <a:rPr lang="en-US" altLang="en-US" sz="2000"/>
              <a:t>Functionality</a:t>
            </a:r>
          </a:p>
          <a:p>
            <a:pPr lvl="1"/>
            <a:r>
              <a:rPr lang="ja-JP" altLang="en-US" smtClean="0"/>
              <a:t>“</a:t>
            </a:r>
            <a:r>
              <a:rPr lang="en-US" altLang="ja-JP" smtClean="0"/>
              <a:t>Forgotten</a:t>
            </a:r>
            <a:r>
              <a:rPr lang="ja-JP" altLang="en-US" smtClean="0"/>
              <a:t>”</a:t>
            </a:r>
            <a:r>
              <a:rPr lang="en-US" altLang="ja-JP" smtClean="0"/>
              <a:t> items: user registration, help, security</a:t>
            </a:r>
          </a:p>
          <a:p>
            <a:r>
              <a:rPr lang="en-US" altLang="en-US" sz="2000"/>
              <a:t>Good out of scope items</a:t>
            </a:r>
          </a:p>
          <a:p>
            <a:pPr lvl="1"/>
            <a:r>
              <a:rPr lang="en-US" altLang="en-US" smtClean="0"/>
              <a:t>Internationalization</a:t>
            </a:r>
          </a:p>
          <a:p>
            <a:pPr lvl="1"/>
            <a:r>
              <a:rPr lang="en-US" altLang="en-US" smtClean="0"/>
              <a:t>Search system</a:t>
            </a:r>
          </a:p>
        </p:txBody>
      </p:sp>
      <p:sp>
        <p:nvSpPr>
          <p:cNvPr id="66563" name="Date Placeholder 8"/>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66564" name="Footer Placeholder 10"/>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6656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3270BFE-5957-43BC-8FE7-75092941D4B2}" type="slidenum">
              <a:rPr lang="en-US" altLang="en-US" sz="1400"/>
              <a:pPr/>
              <a:t>96</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2318775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0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9049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9049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9049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9049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9049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90499">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90499">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90499">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90499">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490499">
                                            <p:txEl>
                                              <p:pRg st="10" end="1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490499">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490499">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4904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9"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Charter</a:t>
            </a:r>
          </a:p>
        </p:txBody>
      </p:sp>
      <p:sp>
        <p:nvSpPr>
          <p:cNvPr id="490499" name="Rectangle 3"/>
          <p:cNvSpPr>
            <a:spLocks noGrp="1" noChangeArrowheads="1"/>
          </p:cNvSpPr>
          <p:nvPr>
            <p:ph type="body" idx="1"/>
          </p:nvPr>
        </p:nvSpPr>
        <p:spPr/>
        <p:txBody>
          <a:bodyPr/>
          <a:lstStyle/>
          <a:p>
            <a:r>
              <a:rPr lang="en-US" altLang="en-US" smtClean="0"/>
              <a:t>Formalities</a:t>
            </a:r>
          </a:p>
          <a:p>
            <a:pPr lvl="1"/>
            <a:r>
              <a:rPr lang="en-US" altLang="en-US"/>
              <a:t>Spell check. </a:t>
            </a:r>
          </a:p>
          <a:p>
            <a:pPr lvl="1"/>
            <a:r>
              <a:rPr lang="en-US" altLang="en-US"/>
              <a:t>Proof read</a:t>
            </a:r>
          </a:p>
          <a:p>
            <a:pPr lvl="1"/>
            <a:r>
              <a:rPr lang="en-US" altLang="en-US"/>
              <a:t>Make sure your name is on first page and also header and/or footer on each page.</a:t>
            </a:r>
          </a:p>
        </p:txBody>
      </p:sp>
      <p:sp>
        <p:nvSpPr>
          <p:cNvPr id="68611" name="Date Placeholder 8"/>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68612" name="Footer Placeholder 10"/>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6861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3798FEF-2293-4697-961E-F78D5832A9B3}" type="slidenum">
              <a:rPr lang="en-US" altLang="en-US" sz="1400"/>
              <a:pPr/>
              <a:t>97</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3766672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0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904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904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0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9" grpId="0" build="p"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To Get to the Essence of a Project</a:t>
            </a:r>
          </a:p>
        </p:txBody>
      </p:sp>
      <p:sp>
        <p:nvSpPr>
          <p:cNvPr id="26627" name="Rectangle 6"/>
          <p:cNvSpPr>
            <a:spLocks noGrp="1" noChangeArrowheads="1"/>
          </p:cNvSpPr>
          <p:nvPr>
            <p:ph type="body" idx="1"/>
          </p:nvPr>
        </p:nvSpPr>
        <p:spPr/>
        <p:txBody>
          <a:bodyPr>
            <a:normAutofit lnSpcReduction="10000"/>
          </a:bodyPr>
          <a:lstStyle/>
          <a:p>
            <a:pPr eaLnBrk="1" hangingPunct="1"/>
            <a:r>
              <a:rPr lang="en-US" altLang="en-US" smtClean="0"/>
              <a:t>Why is the system being developed?</a:t>
            </a:r>
          </a:p>
          <a:p>
            <a:pPr eaLnBrk="1" hangingPunct="1"/>
            <a:r>
              <a:rPr lang="en-US" altLang="en-US" smtClean="0"/>
              <a:t>What will be done? </a:t>
            </a:r>
          </a:p>
          <a:p>
            <a:pPr eaLnBrk="1" hangingPunct="1"/>
            <a:r>
              <a:rPr lang="en-US" altLang="en-US" smtClean="0"/>
              <a:t>When will it be accomplished?</a:t>
            </a:r>
          </a:p>
          <a:p>
            <a:pPr eaLnBrk="1" hangingPunct="1"/>
            <a:r>
              <a:rPr lang="en-US" altLang="en-US" smtClean="0"/>
              <a:t>Who is responsible?</a:t>
            </a:r>
          </a:p>
          <a:p>
            <a:pPr eaLnBrk="1" hangingPunct="1"/>
            <a:r>
              <a:rPr lang="en-US" altLang="en-US" smtClean="0"/>
              <a:t>Where are they organizationally located?</a:t>
            </a:r>
          </a:p>
          <a:p>
            <a:pPr eaLnBrk="1" hangingPunct="1"/>
            <a:r>
              <a:rPr lang="en-US" altLang="en-US" smtClean="0"/>
              <a:t>How will the job be done technically and managerially?</a:t>
            </a:r>
          </a:p>
          <a:p>
            <a:pPr eaLnBrk="1" hangingPunct="1"/>
            <a:r>
              <a:rPr lang="en-US" altLang="en-US" smtClean="0"/>
              <a:t>How much of each resource (e.g., people, software, tools, database) will be needed?</a:t>
            </a:r>
          </a:p>
          <a:p>
            <a:pPr eaLnBrk="1" hangingPunct="1"/>
            <a:endParaRPr lang="en-US" altLang="en-US" smtClean="0"/>
          </a:p>
          <a:p>
            <a:pPr algn="r">
              <a:lnSpc>
                <a:spcPct val="90000"/>
              </a:lnSpc>
              <a:spcBef>
                <a:spcPct val="50000"/>
              </a:spcBef>
              <a:buClrTx/>
              <a:buFontTx/>
              <a:buNone/>
            </a:pPr>
            <a:r>
              <a:rPr lang="en-US" altLang="en-US" sz="2000" b="1" i="1"/>
              <a:t>Barry Boehm</a:t>
            </a:r>
            <a:endParaRPr lang="en-US" altLang="en-US" smtClean="0"/>
          </a:p>
        </p:txBody>
      </p:sp>
      <p:sp>
        <p:nvSpPr>
          <p:cNvPr id="70659"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70660"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7066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9285B4A-01D5-4D11-B114-292141EF2541}" type="slidenum">
              <a:rPr lang="en-US" altLang="en-US" sz="1400"/>
              <a:pPr/>
              <a:t>98</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125496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The project charter &amp; agile </a:t>
            </a:r>
          </a:p>
        </p:txBody>
      </p:sp>
      <p:sp>
        <p:nvSpPr>
          <p:cNvPr id="72706" name="Content Placeholder 2"/>
          <p:cNvSpPr>
            <a:spLocks noGrp="1"/>
          </p:cNvSpPr>
          <p:nvPr>
            <p:ph idx="1"/>
          </p:nvPr>
        </p:nvSpPr>
        <p:spPr/>
        <p:txBody>
          <a:bodyPr/>
          <a:lstStyle/>
          <a:p>
            <a:r>
              <a:rPr lang="en-US" altLang="en-US" smtClean="0"/>
              <a:t>The </a:t>
            </a:r>
            <a:r>
              <a:rPr lang="en-US" altLang="en-US" i="1" smtClean="0"/>
              <a:t>project charter </a:t>
            </a:r>
            <a:r>
              <a:rPr lang="en-US" altLang="en-US" smtClean="0"/>
              <a:t>sets out the earliest deﬁnition for the project </a:t>
            </a:r>
          </a:p>
          <a:p>
            <a:pPr lvl="1"/>
            <a:r>
              <a:rPr lang="en-US" altLang="en-US" smtClean="0"/>
              <a:t>Note: PMI has eliminated an earlier (v. 3) Deﬁne Preliminary Scope Statement from among the PMBOK processes, which further deﬁned and constrained the project </a:t>
            </a:r>
          </a:p>
          <a:p>
            <a:r>
              <a:rPr lang="en-US" altLang="en-US" smtClean="0"/>
              <a:t>The agile </a:t>
            </a:r>
            <a:r>
              <a:rPr lang="en-US" altLang="en-US" b="1" i="1" smtClean="0"/>
              <a:t>product overview </a:t>
            </a:r>
            <a:r>
              <a:rPr lang="en-US" altLang="en-US" smtClean="0"/>
              <a:t>document provides a high-level view of the most essential project elements that parallels the charter </a:t>
            </a:r>
          </a:p>
          <a:p>
            <a:pPr lvl="1"/>
            <a:r>
              <a:rPr lang="en-US" altLang="en-US" smtClean="0"/>
              <a:t>The product overview is less detailed and more flexible</a:t>
            </a:r>
          </a:p>
        </p:txBody>
      </p:sp>
      <p:sp>
        <p:nvSpPr>
          <p:cNvPr id="7270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January 18, 2017</a:t>
            </a:r>
          </a:p>
        </p:txBody>
      </p:sp>
      <p:sp>
        <p:nvSpPr>
          <p:cNvPr id="7270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3</a:t>
            </a:r>
          </a:p>
        </p:txBody>
      </p:sp>
      <p:sp>
        <p:nvSpPr>
          <p:cNvPr id="7270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B520C85-5FC6-44E0-9A1F-198081FD0152}" type="slidenum">
              <a:rPr lang="en-US" altLang="en-US" sz="1400"/>
              <a:pPr/>
              <a:t>99</a:t>
            </a:fld>
            <a:r>
              <a:rPr lang="en-US" altLang="en-US" sz="1400"/>
              <a:t> of 94</a:t>
            </a:r>
            <a:endParaRPr lang="en-US" altLang="en-US" sz="1400">
              <a:solidFill>
                <a:schemeClr val="tx2"/>
              </a:solidFill>
            </a:endParaRPr>
          </a:p>
        </p:txBody>
      </p:sp>
    </p:spTree>
    <p:extLst>
      <p:ext uri="{BB962C8B-B14F-4D97-AF65-F5344CB8AC3E}">
        <p14:creationId xmlns:p14="http://schemas.microsoft.com/office/powerpoint/2010/main" val="1027971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1106</TotalTime>
  <Words>9771</Words>
  <Application>Microsoft Office PowerPoint</Application>
  <PresentationFormat>Widescreen</PresentationFormat>
  <Paragraphs>1557</Paragraphs>
  <Slides>153</Slides>
  <Notes>70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153</vt:i4>
      </vt:variant>
    </vt:vector>
  </HeadingPairs>
  <TitlesOfParts>
    <vt:vector size="166" baseType="lpstr">
      <vt:lpstr>MS PGothic</vt:lpstr>
      <vt:lpstr>MS PGothic</vt:lpstr>
      <vt:lpstr>游ゴシック</vt:lpstr>
      <vt:lpstr>Arial</vt:lpstr>
      <vt:lpstr>Calibri</vt:lpstr>
      <vt:lpstr>Calibri Light</vt:lpstr>
      <vt:lpstr>Candara</vt:lpstr>
      <vt:lpstr>Helvetica</vt:lpstr>
      <vt:lpstr>Times New Roman</vt:lpstr>
      <vt:lpstr>Wingdings</vt:lpstr>
      <vt:lpstr>Office Theme</vt:lpstr>
      <vt:lpstr>Document</vt:lpstr>
      <vt:lpstr>Bitmap Image</vt:lpstr>
      <vt:lpstr>Project Management Process Groups</vt:lpstr>
      <vt:lpstr>Outline</vt:lpstr>
      <vt:lpstr>Introduction</vt:lpstr>
      <vt:lpstr>Learning Objectives</vt:lpstr>
      <vt:lpstr>Learning Objectives</vt:lpstr>
      <vt:lpstr>Introduction</vt:lpstr>
      <vt:lpstr>Project Management Process Groups</vt:lpstr>
      <vt:lpstr>Mapping the Process Groups to the Knowledge Areas </vt:lpstr>
      <vt:lpstr>Developing an IT Project Management Methodology</vt:lpstr>
      <vt:lpstr>Global Issues</vt:lpstr>
      <vt:lpstr>Global Issues</vt:lpstr>
      <vt:lpstr>What Went Right?</vt:lpstr>
      <vt:lpstr>Case Study:  JWD Consulting’s Project Management Intranet Site (Predictive Approach)</vt:lpstr>
      <vt:lpstr>Initiating processes</vt:lpstr>
      <vt:lpstr>Project Pre-Initiation and Initiation </vt:lpstr>
      <vt:lpstr>Pre-initiation Tasks </vt:lpstr>
      <vt:lpstr>Initiating (1 of 5)</vt:lpstr>
      <vt:lpstr>Initiating (2 of 5)</vt:lpstr>
      <vt:lpstr>Initiating (3 of 5) </vt:lpstr>
      <vt:lpstr>Initiating (4 of 5)</vt:lpstr>
      <vt:lpstr>Initiating (5 of 5)</vt:lpstr>
      <vt:lpstr>Planning processes</vt:lpstr>
      <vt:lpstr>Project Planning</vt:lpstr>
      <vt:lpstr>Project Planning</vt:lpstr>
      <vt:lpstr>Project Planning</vt:lpstr>
      <vt:lpstr>Execution processes</vt:lpstr>
      <vt:lpstr>Project Execution</vt:lpstr>
      <vt:lpstr>Project Execution</vt:lpstr>
      <vt:lpstr>Project Execution</vt:lpstr>
      <vt:lpstr>Project Execution Actions</vt:lpstr>
      <vt:lpstr>Project Execution</vt:lpstr>
      <vt:lpstr>Project Execution</vt:lpstr>
      <vt:lpstr>Project Execution</vt:lpstr>
      <vt:lpstr>Best Practice</vt:lpstr>
      <vt:lpstr>Monitoring and Controlling processes</vt:lpstr>
      <vt:lpstr>Project Monitoring and Controlling</vt:lpstr>
      <vt:lpstr>Project Monitoring and Controlling</vt:lpstr>
      <vt:lpstr>Project Monitoring and Controlling</vt:lpstr>
      <vt:lpstr>Project Monitoring and Controlling</vt:lpstr>
      <vt:lpstr>Project Monitoring and Control Process</vt:lpstr>
      <vt:lpstr>Project Monitoring and Controlling</vt:lpstr>
      <vt:lpstr>Project Monitoring and Controlling</vt:lpstr>
      <vt:lpstr>Closing processes</vt:lpstr>
      <vt:lpstr>Project Closing</vt:lpstr>
      <vt:lpstr>Project Closing</vt:lpstr>
      <vt:lpstr>What is project closure?</vt:lpstr>
      <vt:lpstr>Importance of closing a project</vt:lpstr>
      <vt:lpstr>7 steps to closing a project</vt:lpstr>
      <vt:lpstr>7 steps to closing a project</vt:lpstr>
      <vt:lpstr>7 steps to closing a project</vt:lpstr>
      <vt:lpstr>Case Study 2: JWD Consulting’s Project Management Intranet Site (Agile Approach)</vt:lpstr>
      <vt:lpstr>Agile and Scrum</vt:lpstr>
      <vt:lpstr>Scrum Roles, Artifacts, and Ceremonies (1 of 5)</vt:lpstr>
      <vt:lpstr>Scrum Roles, Artifacts, and Ceremonies (2 of 5)</vt:lpstr>
      <vt:lpstr>Scrum Roles, Artifacts, and Ceremonies (3 of 5)</vt:lpstr>
      <vt:lpstr>Scrum Roles, Artifacts, and Ceremonies (4 of 5)</vt:lpstr>
      <vt:lpstr>Scrum Roles, Artifacts, and Ceremonies (5 of 5)</vt:lpstr>
      <vt:lpstr>Project Pre-Initiation and Initiation</vt:lpstr>
      <vt:lpstr>Planning (1 of 3)</vt:lpstr>
      <vt:lpstr>Planning (2 of 3)</vt:lpstr>
      <vt:lpstr>Planning (3 of 3)</vt:lpstr>
      <vt:lpstr>Executing</vt:lpstr>
      <vt:lpstr>Monitoring and Controlling (1 of 2)</vt:lpstr>
      <vt:lpstr>Monitoring and Controlling (2 of 2)</vt:lpstr>
      <vt:lpstr>Closing</vt:lpstr>
      <vt:lpstr>Templates by Process Group</vt:lpstr>
      <vt:lpstr>Advice for Young Professionals </vt:lpstr>
      <vt:lpstr>Chapter Summary</vt:lpstr>
      <vt:lpstr>PowerPoint Presentation</vt:lpstr>
      <vt:lpstr>PowerPoint Presentation</vt:lpstr>
      <vt:lpstr>Initiating the Project</vt:lpstr>
      <vt:lpstr>Initiating processes overview </vt:lpstr>
      <vt:lpstr>Initiating Processes </vt:lpstr>
      <vt:lpstr>Concept Exploration</vt:lpstr>
      <vt:lpstr>Concept Exploration</vt:lpstr>
      <vt:lpstr>Concept Exploration</vt:lpstr>
      <vt:lpstr>Inputs, tools &amp; techniques, and outputs</vt:lpstr>
      <vt:lpstr>Define the Project</vt:lpstr>
      <vt:lpstr>Project Charter</vt:lpstr>
      <vt:lpstr>Preliminary Scope</vt:lpstr>
      <vt:lpstr>Project Charter</vt:lpstr>
      <vt:lpstr>Project Charter</vt:lpstr>
      <vt:lpstr>Project charter content </vt:lpstr>
      <vt:lpstr>Project charter content </vt:lpstr>
      <vt:lpstr>Project charter content </vt:lpstr>
      <vt:lpstr>Project charter content </vt:lpstr>
      <vt:lpstr>Project charter content </vt:lpstr>
      <vt:lpstr>Project charter content </vt:lpstr>
      <vt:lpstr>Project charter content </vt:lpstr>
      <vt:lpstr>Develop Project Charter: Data Flow Diagram</vt:lpstr>
      <vt:lpstr>Statement of Work (SOW)</vt:lpstr>
      <vt:lpstr>SOW Template</vt:lpstr>
      <vt:lpstr>S.M.A.R.T. characteristics for Goal</vt:lpstr>
      <vt:lpstr>The Project Definition Statement : PDS</vt:lpstr>
      <vt:lpstr>Charter</vt:lpstr>
      <vt:lpstr>Charter</vt:lpstr>
      <vt:lpstr>Charter</vt:lpstr>
      <vt:lpstr>To Get to the Essence of a Project</vt:lpstr>
      <vt:lpstr>The project charter &amp; agile </vt:lpstr>
      <vt:lpstr>Product overview document content </vt:lpstr>
      <vt:lpstr>Agile initiating process</vt:lpstr>
      <vt:lpstr>Stakeholders</vt:lpstr>
      <vt:lpstr>Project stakeholders</vt:lpstr>
      <vt:lpstr>Interactions / Stakeholders</vt:lpstr>
      <vt:lpstr>Key project stakeholder roles</vt:lpstr>
      <vt:lpstr>Signiﬁcant project stakeholders </vt:lpstr>
      <vt:lpstr>Stakeholders</vt:lpstr>
      <vt:lpstr>Software System Stakeholders</vt:lpstr>
      <vt:lpstr>Stakeholder Triad</vt:lpstr>
      <vt:lpstr>Understanding Organizations</vt:lpstr>
      <vt:lpstr>Organizational Structures</vt:lpstr>
      <vt:lpstr>Functional Organization</vt:lpstr>
      <vt:lpstr>Projectized Organization</vt:lpstr>
      <vt:lpstr>Matrix Organization</vt:lpstr>
      <vt:lpstr>Matrix Forms</vt:lpstr>
      <vt:lpstr>Organizational Structure – Influences on Projects</vt:lpstr>
      <vt:lpstr>Common-Sense Approach to Projects</vt:lpstr>
      <vt:lpstr>Project Planning</vt:lpstr>
      <vt:lpstr>Project Planning</vt:lpstr>
      <vt:lpstr>Software Project Planning</vt:lpstr>
      <vt:lpstr>Planning</vt:lpstr>
      <vt:lpstr>Why plan? </vt:lpstr>
      <vt:lpstr>Reasons people don’t plan </vt:lpstr>
      <vt:lpstr>Planning is essential to control </vt:lpstr>
      <vt:lpstr>Planning processes </vt:lpstr>
      <vt:lpstr>Planning</vt:lpstr>
      <vt:lpstr>Planning</vt:lpstr>
      <vt:lpstr>Planning processes and knowledge areas </vt:lpstr>
      <vt:lpstr>Primary Planning Steps</vt:lpstr>
      <vt:lpstr>Primary Planning Steps</vt:lpstr>
      <vt:lpstr>Project Planning Task Set – I</vt:lpstr>
      <vt:lpstr>Project Planning Task Set – II</vt:lpstr>
      <vt:lpstr>Software Project Survival Guide</vt:lpstr>
      <vt:lpstr>Process Issues</vt:lpstr>
      <vt:lpstr>Plans Evolve Over Time</vt:lpstr>
      <vt:lpstr>Software Development Plan (SDP)</vt:lpstr>
      <vt:lpstr>SDP / SPMP</vt:lpstr>
      <vt:lpstr>Preliminary Scope</vt:lpstr>
      <vt:lpstr>Deliverables</vt:lpstr>
      <vt:lpstr>Communications Management Plan</vt:lpstr>
      <vt:lpstr>Documents</vt:lpstr>
      <vt:lpstr>Planning Documents</vt:lpstr>
      <vt:lpstr>Planning Documents</vt:lpstr>
      <vt:lpstr>Planning Documents</vt:lpstr>
      <vt:lpstr>Product Documents</vt:lpstr>
      <vt:lpstr>Project Phases</vt:lpstr>
      <vt:lpstr>Potential Deliverables by Phase</vt:lpstr>
      <vt:lpstr>Time Allocation by Phase</vt:lpstr>
      <vt:lpstr>Time Allocation by Phase</vt:lpstr>
      <vt:lpstr>Activities by % of Total Effort</vt:lpstr>
      <vt:lpstr>Conventional planning approach </vt:lpstr>
      <vt:lpstr>Planning in an IID methodology </vt:lpstr>
      <vt:lpstr>Planning In The Iterative Development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154</cp:revision>
  <cp:lastPrinted>2021-10-18T07:27:50Z</cp:lastPrinted>
  <dcterms:created xsi:type="dcterms:W3CDTF">2021-10-12T10:09:12Z</dcterms:created>
  <dcterms:modified xsi:type="dcterms:W3CDTF">2022-11-17T04:33:00Z</dcterms:modified>
</cp:coreProperties>
</file>