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4EBFAE-7915-790F-1A85-5FE085CC2B26}" v="99" dt="2024-02-08T06:13:48.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58344C-8224-478D-A6E1-4AD3127E8EE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E7A6C09-EB5A-41D1-874C-B5915899CA35}">
      <dgm:prSet/>
      <dgm:spPr/>
      <dgm:t>
        <a:bodyPr/>
        <a:lstStyle/>
        <a:p>
          <a:r>
            <a:rPr lang="en-US"/>
            <a:t>SmartRide App: Our user-friendly mobile application allows users to plan, book, and pay for their entire journey, including multiple modes of transportation.</a:t>
          </a:r>
        </a:p>
      </dgm:t>
    </dgm:pt>
    <dgm:pt modelId="{718DF200-1E81-418E-AE60-3679A6A30270}" type="parTrans" cxnId="{BF3B1CBA-ADA3-40B2-8FF4-97EEB6544161}">
      <dgm:prSet/>
      <dgm:spPr/>
      <dgm:t>
        <a:bodyPr/>
        <a:lstStyle/>
        <a:p>
          <a:endParaRPr lang="en-US"/>
        </a:p>
      </dgm:t>
    </dgm:pt>
    <dgm:pt modelId="{6A3B7EF2-8732-4432-8CB2-FAA183036324}" type="sibTrans" cxnId="{BF3B1CBA-ADA3-40B2-8FF4-97EEB6544161}">
      <dgm:prSet/>
      <dgm:spPr/>
      <dgm:t>
        <a:bodyPr/>
        <a:lstStyle/>
        <a:p>
          <a:endParaRPr lang="en-US"/>
        </a:p>
      </dgm:t>
    </dgm:pt>
    <dgm:pt modelId="{0D822711-F1AF-4B5F-8A22-4E6802D7CC43}">
      <dgm:prSet/>
      <dgm:spPr/>
      <dgm:t>
        <a:bodyPr/>
        <a:lstStyle/>
        <a:p>
          <a:r>
            <a:rPr lang="en-US"/>
            <a:t>Integration with Existing Systems: SmartRide seamlessly integrates with existing transportation infrastructure, including public transit systems and ride-sharing services, to provide a unified experience.</a:t>
          </a:r>
        </a:p>
      </dgm:t>
    </dgm:pt>
    <dgm:pt modelId="{E2FD8E94-656A-4AA5-9A1F-490C06988071}" type="parTrans" cxnId="{DFFCD50B-14B5-4527-883F-D4A52389DBB7}">
      <dgm:prSet/>
      <dgm:spPr/>
      <dgm:t>
        <a:bodyPr/>
        <a:lstStyle/>
        <a:p>
          <a:endParaRPr lang="en-US"/>
        </a:p>
      </dgm:t>
    </dgm:pt>
    <dgm:pt modelId="{22DA18F7-56EC-4D83-9BE0-6C6B21E92550}" type="sibTrans" cxnId="{DFFCD50B-14B5-4527-883F-D4A52389DBB7}">
      <dgm:prSet/>
      <dgm:spPr/>
      <dgm:t>
        <a:bodyPr/>
        <a:lstStyle/>
        <a:p>
          <a:endParaRPr lang="en-US"/>
        </a:p>
      </dgm:t>
    </dgm:pt>
    <dgm:pt modelId="{4244157E-DE6E-4C4D-B99A-257287B9190E}">
      <dgm:prSet/>
      <dgm:spPr/>
      <dgm:t>
        <a:bodyPr/>
        <a:lstStyle/>
        <a:p>
          <a:r>
            <a:rPr lang="en-US"/>
            <a:t>Real-time Data and Insights: Our advanced analytics and data-driven approach enable us to optimize routes, reduce congestion, and improve overall transportation efficiency.</a:t>
          </a:r>
        </a:p>
      </dgm:t>
    </dgm:pt>
    <dgm:pt modelId="{0E101368-4A3E-42CB-A316-EB82C4A7E764}" type="parTrans" cxnId="{F791F403-022C-4E06-935C-B9370F3BB7D8}">
      <dgm:prSet/>
      <dgm:spPr/>
      <dgm:t>
        <a:bodyPr/>
        <a:lstStyle/>
        <a:p>
          <a:endParaRPr lang="en-US"/>
        </a:p>
      </dgm:t>
    </dgm:pt>
    <dgm:pt modelId="{278E655F-4708-480C-BAD9-4966942DAD3A}" type="sibTrans" cxnId="{F791F403-022C-4E06-935C-B9370F3BB7D8}">
      <dgm:prSet/>
      <dgm:spPr/>
      <dgm:t>
        <a:bodyPr/>
        <a:lstStyle/>
        <a:p>
          <a:endParaRPr lang="en-US"/>
        </a:p>
      </dgm:t>
    </dgm:pt>
    <dgm:pt modelId="{2CA1E30E-8FBF-445C-A80B-60D6682F3196}" type="pres">
      <dgm:prSet presAssocID="{0958344C-8224-478D-A6E1-4AD3127E8EE8}" presName="linear" presStyleCnt="0">
        <dgm:presLayoutVars>
          <dgm:animLvl val="lvl"/>
          <dgm:resizeHandles val="exact"/>
        </dgm:presLayoutVars>
      </dgm:prSet>
      <dgm:spPr/>
    </dgm:pt>
    <dgm:pt modelId="{C1DD22DC-6EF8-4031-A161-3AA1A9A0A19B}" type="pres">
      <dgm:prSet presAssocID="{7E7A6C09-EB5A-41D1-874C-B5915899CA35}" presName="parentText" presStyleLbl="node1" presStyleIdx="0" presStyleCnt="3">
        <dgm:presLayoutVars>
          <dgm:chMax val="0"/>
          <dgm:bulletEnabled val="1"/>
        </dgm:presLayoutVars>
      </dgm:prSet>
      <dgm:spPr/>
    </dgm:pt>
    <dgm:pt modelId="{FC491506-3E8F-477B-8EE0-2F40681A21E2}" type="pres">
      <dgm:prSet presAssocID="{6A3B7EF2-8732-4432-8CB2-FAA183036324}" presName="spacer" presStyleCnt="0"/>
      <dgm:spPr/>
    </dgm:pt>
    <dgm:pt modelId="{5A99C9EE-5925-4B33-9BB2-85E41B20D5D7}" type="pres">
      <dgm:prSet presAssocID="{0D822711-F1AF-4B5F-8A22-4E6802D7CC43}" presName="parentText" presStyleLbl="node1" presStyleIdx="1" presStyleCnt="3">
        <dgm:presLayoutVars>
          <dgm:chMax val="0"/>
          <dgm:bulletEnabled val="1"/>
        </dgm:presLayoutVars>
      </dgm:prSet>
      <dgm:spPr/>
    </dgm:pt>
    <dgm:pt modelId="{97F1BCBA-79FF-4B85-8122-9082FDFB1732}" type="pres">
      <dgm:prSet presAssocID="{22DA18F7-56EC-4D83-9BE0-6C6B21E92550}" presName="spacer" presStyleCnt="0"/>
      <dgm:spPr/>
    </dgm:pt>
    <dgm:pt modelId="{25910270-E099-40D1-BB5B-564B8729B33E}" type="pres">
      <dgm:prSet presAssocID="{4244157E-DE6E-4C4D-B99A-257287B9190E}" presName="parentText" presStyleLbl="node1" presStyleIdx="2" presStyleCnt="3">
        <dgm:presLayoutVars>
          <dgm:chMax val="0"/>
          <dgm:bulletEnabled val="1"/>
        </dgm:presLayoutVars>
      </dgm:prSet>
      <dgm:spPr/>
    </dgm:pt>
  </dgm:ptLst>
  <dgm:cxnLst>
    <dgm:cxn modelId="{F791F403-022C-4E06-935C-B9370F3BB7D8}" srcId="{0958344C-8224-478D-A6E1-4AD3127E8EE8}" destId="{4244157E-DE6E-4C4D-B99A-257287B9190E}" srcOrd="2" destOrd="0" parTransId="{0E101368-4A3E-42CB-A316-EB82C4A7E764}" sibTransId="{278E655F-4708-480C-BAD9-4966942DAD3A}"/>
    <dgm:cxn modelId="{DFFCD50B-14B5-4527-883F-D4A52389DBB7}" srcId="{0958344C-8224-478D-A6E1-4AD3127E8EE8}" destId="{0D822711-F1AF-4B5F-8A22-4E6802D7CC43}" srcOrd="1" destOrd="0" parTransId="{E2FD8E94-656A-4AA5-9A1F-490C06988071}" sibTransId="{22DA18F7-56EC-4D83-9BE0-6C6B21E92550}"/>
    <dgm:cxn modelId="{DC5F824C-7B14-4D8E-AC53-0D2C9CD15445}" type="presOf" srcId="{4244157E-DE6E-4C4D-B99A-257287B9190E}" destId="{25910270-E099-40D1-BB5B-564B8729B33E}" srcOrd="0" destOrd="0" presId="urn:microsoft.com/office/officeart/2005/8/layout/vList2"/>
    <dgm:cxn modelId="{2BB4078F-A9B2-4CEA-AEF8-EDE1CCC36F98}" type="presOf" srcId="{7E7A6C09-EB5A-41D1-874C-B5915899CA35}" destId="{C1DD22DC-6EF8-4031-A161-3AA1A9A0A19B}" srcOrd="0" destOrd="0" presId="urn:microsoft.com/office/officeart/2005/8/layout/vList2"/>
    <dgm:cxn modelId="{BF3B1CBA-ADA3-40B2-8FF4-97EEB6544161}" srcId="{0958344C-8224-478D-A6E1-4AD3127E8EE8}" destId="{7E7A6C09-EB5A-41D1-874C-B5915899CA35}" srcOrd="0" destOrd="0" parTransId="{718DF200-1E81-418E-AE60-3679A6A30270}" sibTransId="{6A3B7EF2-8732-4432-8CB2-FAA183036324}"/>
    <dgm:cxn modelId="{B0FA4FBC-6EE0-4685-B896-57790B13DA37}" type="presOf" srcId="{0958344C-8224-478D-A6E1-4AD3127E8EE8}" destId="{2CA1E30E-8FBF-445C-A80B-60D6682F3196}" srcOrd="0" destOrd="0" presId="urn:microsoft.com/office/officeart/2005/8/layout/vList2"/>
    <dgm:cxn modelId="{1EEEF6ED-FEBF-42B8-AD06-580E24DE2E9D}" type="presOf" srcId="{0D822711-F1AF-4B5F-8A22-4E6802D7CC43}" destId="{5A99C9EE-5925-4B33-9BB2-85E41B20D5D7}" srcOrd="0" destOrd="0" presId="urn:microsoft.com/office/officeart/2005/8/layout/vList2"/>
    <dgm:cxn modelId="{3BC3301E-1575-4313-842D-321058BAF5B2}" type="presParOf" srcId="{2CA1E30E-8FBF-445C-A80B-60D6682F3196}" destId="{C1DD22DC-6EF8-4031-A161-3AA1A9A0A19B}" srcOrd="0" destOrd="0" presId="urn:microsoft.com/office/officeart/2005/8/layout/vList2"/>
    <dgm:cxn modelId="{351E3D97-1093-4D11-B73B-A5C792CF0C42}" type="presParOf" srcId="{2CA1E30E-8FBF-445C-A80B-60D6682F3196}" destId="{FC491506-3E8F-477B-8EE0-2F40681A21E2}" srcOrd="1" destOrd="0" presId="urn:microsoft.com/office/officeart/2005/8/layout/vList2"/>
    <dgm:cxn modelId="{1C388590-6798-4D0A-8570-386752177D3A}" type="presParOf" srcId="{2CA1E30E-8FBF-445C-A80B-60D6682F3196}" destId="{5A99C9EE-5925-4B33-9BB2-85E41B20D5D7}" srcOrd="2" destOrd="0" presId="urn:microsoft.com/office/officeart/2005/8/layout/vList2"/>
    <dgm:cxn modelId="{05FAFA61-DB76-423F-AA93-616831F2B728}" type="presParOf" srcId="{2CA1E30E-8FBF-445C-A80B-60D6682F3196}" destId="{97F1BCBA-79FF-4B85-8122-9082FDFB1732}" srcOrd="3" destOrd="0" presId="urn:microsoft.com/office/officeart/2005/8/layout/vList2"/>
    <dgm:cxn modelId="{A6DC82ED-9D15-472D-97DE-3586BFF26329}" type="presParOf" srcId="{2CA1E30E-8FBF-445C-A80B-60D6682F3196}" destId="{25910270-E099-40D1-BB5B-564B8729B33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C7C41C-B61B-4938-AEA7-B7049582C54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40BF33F-1D43-44C0-B945-59A48D68872A}">
      <dgm:prSet/>
      <dgm:spPr/>
      <dgm:t>
        <a:bodyPr/>
        <a:lstStyle/>
        <a:p>
          <a:r>
            <a:rPr lang="en-US"/>
            <a:t>Seamless Integration: Unlike our competitors, SmartRide offers a truly integrated solution that combines various transportation modes, eliminating the need for multiple apps or platforms.</a:t>
          </a:r>
        </a:p>
      </dgm:t>
    </dgm:pt>
    <dgm:pt modelId="{D8304A4D-610C-4F28-8121-A744DB9A1F37}" type="parTrans" cxnId="{BE306383-0C2D-4A65-B82C-16427033E2CE}">
      <dgm:prSet/>
      <dgm:spPr/>
      <dgm:t>
        <a:bodyPr/>
        <a:lstStyle/>
        <a:p>
          <a:endParaRPr lang="en-US"/>
        </a:p>
      </dgm:t>
    </dgm:pt>
    <dgm:pt modelId="{F4E71DF8-895E-416A-BA73-8FF185FC4423}" type="sibTrans" cxnId="{BE306383-0C2D-4A65-B82C-16427033E2CE}">
      <dgm:prSet/>
      <dgm:spPr/>
      <dgm:t>
        <a:bodyPr/>
        <a:lstStyle/>
        <a:p>
          <a:endParaRPr lang="en-US"/>
        </a:p>
      </dgm:t>
    </dgm:pt>
    <dgm:pt modelId="{3D3A571B-1C08-4B91-8541-2347A39DCAFD}">
      <dgm:prSet/>
      <dgm:spPr/>
      <dgm:t>
        <a:bodyPr/>
        <a:lstStyle/>
        <a:p>
          <a:r>
            <a:rPr lang="en-US"/>
            <a:t>Sustainability Focus: We prioritize sustainability by promoting the use of eco-friendly transportation options, reducing carbon emissions, and contributing to a greener future.</a:t>
          </a:r>
        </a:p>
      </dgm:t>
    </dgm:pt>
    <dgm:pt modelId="{57D3DE10-5714-4DA4-977B-BEF457BCF11E}" type="parTrans" cxnId="{0183F67B-AEF0-4EFA-8B00-86040F89E5DE}">
      <dgm:prSet/>
      <dgm:spPr/>
      <dgm:t>
        <a:bodyPr/>
        <a:lstStyle/>
        <a:p>
          <a:endParaRPr lang="en-US"/>
        </a:p>
      </dgm:t>
    </dgm:pt>
    <dgm:pt modelId="{B6D9FAE4-EFFC-4C99-8E91-8E0547B12B16}" type="sibTrans" cxnId="{0183F67B-AEF0-4EFA-8B00-86040F89E5DE}">
      <dgm:prSet/>
      <dgm:spPr/>
      <dgm:t>
        <a:bodyPr/>
        <a:lstStyle/>
        <a:p>
          <a:endParaRPr lang="en-US"/>
        </a:p>
      </dgm:t>
    </dgm:pt>
    <dgm:pt modelId="{95B84E7B-0915-4A5A-BC2A-1A24AE233BC9}">
      <dgm:prSet/>
      <dgm:spPr/>
      <dgm:t>
        <a:bodyPr/>
        <a:lstStyle/>
        <a:p>
          <a:r>
            <a:rPr lang="en-US"/>
            <a:t>Advanced Technology: Our proprietary algorithms and machine learning capabilities enable us to optimize routes, predict demand, and provide personalized recommendations to users.</a:t>
          </a:r>
        </a:p>
      </dgm:t>
    </dgm:pt>
    <dgm:pt modelId="{B70BAAEC-A49F-49E8-A8D2-141367C6CE86}" type="parTrans" cxnId="{71C99FAA-6272-44D6-8638-958F6FB93A47}">
      <dgm:prSet/>
      <dgm:spPr/>
      <dgm:t>
        <a:bodyPr/>
        <a:lstStyle/>
        <a:p>
          <a:endParaRPr lang="en-US"/>
        </a:p>
      </dgm:t>
    </dgm:pt>
    <dgm:pt modelId="{1FE56AA7-1FCF-4A4F-B2BF-06304427F150}" type="sibTrans" cxnId="{71C99FAA-6272-44D6-8638-958F6FB93A47}">
      <dgm:prSet/>
      <dgm:spPr/>
      <dgm:t>
        <a:bodyPr/>
        <a:lstStyle/>
        <a:p>
          <a:endParaRPr lang="en-US"/>
        </a:p>
      </dgm:t>
    </dgm:pt>
    <dgm:pt modelId="{EB2322D8-6950-4C11-997F-B842C7248561}" type="pres">
      <dgm:prSet presAssocID="{26C7C41C-B61B-4938-AEA7-B7049582C54F}" presName="linear" presStyleCnt="0">
        <dgm:presLayoutVars>
          <dgm:animLvl val="lvl"/>
          <dgm:resizeHandles val="exact"/>
        </dgm:presLayoutVars>
      </dgm:prSet>
      <dgm:spPr/>
    </dgm:pt>
    <dgm:pt modelId="{B754B492-FC18-441C-9774-C210CAC3F096}" type="pres">
      <dgm:prSet presAssocID="{A40BF33F-1D43-44C0-B945-59A48D68872A}" presName="parentText" presStyleLbl="node1" presStyleIdx="0" presStyleCnt="3">
        <dgm:presLayoutVars>
          <dgm:chMax val="0"/>
          <dgm:bulletEnabled val="1"/>
        </dgm:presLayoutVars>
      </dgm:prSet>
      <dgm:spPr/>
    </dgm:pt>
    <dgm:pt modelId="{DB429518-D16D-4F14-829D-4FDAC1A786AC}" type="pres">
      <dgm:prSet presAssocID="{F4E71DF8-895E-416A-BA73-8FF185FC4423}" presName="spacer" presStyleCnt="0"/>
      <dgm:spPr/>
    </dgm:pt>
    <dgm:pt modelId="{1599D490-B906-46A0-AF32-4C30B30675F8}" type="pres">
      <dgm:prSet presAssocID="{3D3A571B-1C08-4B91-8541-2347A39DCAFD}" presName="parentText" presStyleLbl="node1" presStyleIdx="1" presStyleCnt="3">
        <dgm:presLayoutVars>
          <dgm:chMax val="0"/>
          <dgm:bulletEnabled val="1"/>
        </dgm:presLayoutVars>
      </dgm:prSet>
      <dgm:spPr/>
    </dgm:pt>
    <dgm:pt modelId="{F709B379-4D6A-46B8-A515-B1C988FD5EED}" type="pres">
      <dgm:prSet presAssocID="{B6D9FAE4-EFFC-4C99-8E91-8E0547B12B16}" presName="spacer" presStyleCnt="0"/>
      <dgm:spPr/>
    </dgm:pt>
    <dgm:pt modelId="{DA2B2D7A-5CCE-499C-A244-0536C51224A2}" type="pres">
      <dgm:prSet presAssocID="{95B84E7B-0915-4A5A-BC2A-1A24AE233BC9}" presName="parentText" presStyleLbl="node1" presStyleIdx="2" presStyleCnt="3">
        <dgm:presLayoutVars>
          <dgm:chMax val="0"/>
          <dgm:bulletEnabled val="1"/>
        </dgm:presLayoutVars>
      </dgm:prSet>
      <dgm:spPr/>
    </dgm:pt>
  </dgm:ptLst>
  <dgm:cxnLst>
    <dgm:cxn modelId="{F196660C-6C67-4DA2-A49B-1540038BE005}" type="presOf" srcId="{26C7C41C-B61B-4938-AEA7-B7049582C54F}" destId="{EB2322D8-6950-4C11-997F-B842C7248561}" srcOrd="0" destOrd="0" presId="urn:microsoft.com/office/officeart/2005/8/layout/vList2"/>
    <dgm:cxn modelId="{07165A20-9D56-407E-8A2C-1D5D58E7C6FD}" type="presOf" srcId="{95B84E7B-0915-4A5A-BC2A-1A24AE233BC9}" destId="{DA2B2D7A-5CCE-499C-A244-0536C51224A2}" srcOrd="0" destOrd="0" presId="urn:microsoft.com/office/officeart/2005/8/layout/vList2"/>
    <dgm:cxn modelId="{B4ACA176-7ABE-4124-B9C2-4F8B6FB9B3EC}" type="presOf" srcId="{A40BF33F-1D43-44C0-B945-59A48D68872A}" destId="{B754B492-FC18-441C-9774-C210CAC3F096}" srcOrd="0" destOrd="0" presId="urn:microsoft.com/office/officeart/2005/8/layout/vList2"/>
    <dgm:cxn modelId="{0183F67B-AEF0-4EFA-8B00-86040F89E5DE}" srcId="{26C7C41C-B61B-4938-AEA7-B7049582C54F}" destId="{3D3A571B-1C08-4B91-8541-2347A39DCAFD}" srcOrd="1" destOrd="0" parTransId="{57D3DE10-5714-4DA4-977B-BEF457BCF11E}" sibTransId="{B6D9FAE4-EFFC-4C99-8E91-8E0547B12B16}"/>
    <dgm:cxn modelId="{BE306383-0C2D-4A65-B82C-16427033E2CE}" srcId="{26C7C41C-B61B-4938-AEA7-B7049582C54F}" destId="{A40BF33F-1D43-44C0-B945-59A48D68872A}" srcOrd="0" destOrd="0" parTransId="{D8304A4D-610C-4F28-8121-A744DB9A1F37}" sibTransId="{F4E71DF8-895E-416A-BA73-8FF185FC4423}"/>
    <dgm:cxn modelId="{71C99FAA-6272-44D6-8638-958F6FB93A47}" srcId="{26C7C41C-B61B-4938-AEA7-B7049582C54F}" destId="{95B84E7B-0915-4A5A-BC2A-1A24AE233BC9}" srcOrd="2" destOrd="0" parTransId="{B70BAAEC-A49F-49E8-A8D2-141367C6CE86}" sibTransId="{1FE56AA7-1FCF-4A4F-B2BF-06304427F150}"/>
    <dgm:cxn modelId="{5F1005CA-CAA1-45C8-952C-66F9758A3D72}" type="presOf" srcId="{3D3A571B-1C08-4B91-8541-2347A39DCAFD}" destId="{1599D490-B906-46A0-AF32-4C30B30675F8}" srcOrd="0" destOrd="0" presId="urn:microsoft.com/office/officeart/2005/8/layout/vList2"/>
    <dgm:cxn modelId="{FA3378CD-9F00-43F5-86F9-05F54F682638}" type="presParOf" srcId="{EB2322D8-6950-4C11-997F-B842C7248561}" destId="{B754B492-FC18-441C-9774-C210CAC3F096}" srcOrd="0" destOrd="0" presId="urn:microsoft.com/office/officeart/2005/8/layout/vList2"/>
    <dgm:cxn modelId="{72B852F3-E4AD-4C50-9399-F85C9390272F}" type="presParOf" srcId="{EB2322D8-6950-4C11-997F-B842C7248561}" destId="{DB429518-D16D-4F14-829D-4FDAC1A786AC}" srcOrd="1" destOrd="0" presId="urn:microsoft.com/office/officeart/2005/8/layout/vList2"/>
    <dgm:cxn modelId="{23DD2834-CB5C-4491-A041-E07805E25FF7}" type="presParOf" srcId="{EB2322D8-6950-4C11-997F-B842C7248561}" destId="{1599D490-B906-46A0-AF32-4C30B30675F8}" srcOrd="2" destOrd="0" presId="urn:microsoft.com/office/officeart/2005/8/layout/vList2"/>
    <dgm:cxn modelId="{C6F5FDFB-800C-4525-AE68-AB1D58418B98}" type="presParOf" srcId="{EB2322D8-6950-4C11-997F-B842C7248561}" destId="{F709B379-4D6A-46B8-A515-B1C988FD5EED}" srcOrd="3" destOrd="0" presId="urn:microsoft.com/office/officeart/2005/8/layout/vList2"/>
    <dgm:cxn modelId="{715E2D60-B734-4540-9E4A-FE2BB39E881B}" type="presParOf" srcId="{EB2322D8-6950-4C11-997F-B842C7248561}" destId="{DA2B2D7A-5CCE-499C-A244-0536C51224A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DD22DC-6EF8-4031-A161-3AA1A9A0A19B}">
      <dsp:nvSpPr>
        <dsp:cNvPr id="0" name=""/>
        <dsp:cNvSpPr/>
      </dsp:nvSpPr>
      <dsp:spPr>
        <a:xfrm>
          <a:off x="0" y="534849"/>
          <a:ext cx="5077071" cy="11977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SmartRide App: Our user-friendly mobile application allows users to plan, book, and pay for their entire journey, including multiple modes of transportation.</a:t>
          </a:r>
        </a:p>
      </dsp:txBody>
      <dsp:txXfrm>
        <a:off x="58469" y="593318"/>
        <a:ext cx="4960133" cy="1080812"/>
      </dsp:txXfrm>
    </dsp:sp>
    <dsp:sp modelId="{5A99C9EE-5925-4B33-9BB2-85E41B20D5D7}">
      <dsp:nvSpPr>
        <dsp:cNvPr id="0" name=""/>
        <dsp:cNvSpPr/>
      </dsp:nvSpPr>
      <dsp:spPr>
        <a:xfrm>
          <a:off x="0" y="1781560"/>
          <a:ext cx="5077071" cy="119775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Integration with Existing Systems: SmartRide seamlessly integrates with existing transportation infrastructure, including public transit systems and ride-sharing services, to provide a unified experience.</a:t>
          </a:r>
        </a:p>
      </dsp:txBody>
      <dsp:txXfrm>
        <a:off x="58469" y="1840029"/>
        <a:ext cx="4960133" cy="1080812"/>
      </dsp:txXfrm>
    </dsp:sp>
    <dsp:sp modelId="{25910270-E099-40D1-BB5B-564B8729B33E}">
      <dsp:nvSpPr>
        <dsp:cNvPr id="0" name=""/>
        <dsp:cNvSpPr/>
      </dsp:nvSpPr>
      <dsp:spPr>
        <a:xfrm>
          <a:off x="0" y="3028270"/>
          <a:ext cx="5077071" cy="119775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Real-time Data and Insights: Our advanced analytics and data-driven approach enable us to optimize routes, reduce congestion, and improve overall transportation efficiency.</a:t>
          </a:r>
        </a:p>
      </dsp:txBody>
      <dsp:txXfrm>
        <a:off x="58469" y="3086739"/>
        <a:ext cx="4960133" cy="1080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4B492-FC18-441C-9774-C210CAC3F096}">
      <dsp:nvSpPr>
        <dsp:cNvPr id="0" name=""/>
        <dsp:cNvSpPr/>
      </dsp:nvSpPr>
      <dsp:spPr>
        <a:xfrm>
          <a:off x="0" y="401605"/>
          <a:ext cx="5077071" cy="12846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Seamless Integration: Unlike our competitors, SmartRide offers a truly integrated solution that combines various transportation modes, eliminating the need for multiple apps or platforms.</a:t>
          </a:r>
        </a:p>
      </dsp:txBody>
      <dsp:txXfrm>
        <a:off x="62712" y="464317"/>
        <a:ext cx="4951647" cy="1159235"/>
      </dsp:txXfrm>
    </dsp:sp>
    <dsp:sp modelId="{1599D490-B906-46A0-AF32-4C30B30675F8}">
      <dsp:nvSpPr>
        <dsp:cNvPr id="0" name=""/>
        <dsp:cNvSpPr/>
      </dsp:nvSpPr>
      <dsp:spPr>
        <a:xfrm>
          <a:off x="0" y="1738105"/>
          <a:ext cx="5077071" cy="128465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Sustainability Focus: We prioritize sustainability by promoting the use of eco-friendly transportation options, reducing carbon emissions, and contributing to a greener future.</a:t>
          </a:r>
        </a:p>
      </dsp:txBody>
      <dsp:txXfrm>
        <a:off x="62712" y="1800817"/>
        <a:ext cx="4951647" cy="1159235"/>
      </dsp:txXfrm>
    </dsp:sp>
    <dsp:sp modelId="{DA2B2D7A-5CCE-499C-A244-0536C51224A2}">
      <dsp:nvSpPr>
        <dsp:cNvPr id="0" name=""/>
        <dsp:cNvSpPr/>
      </dsp:nvSpPr>
      <dsp:spPr>
        <a:xfrm>
          <a:off x="0" y="3074605"/>
          <a:ext cx="5077071" cy="128465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Advanced Technology: Our proprietary algorithms and machine learning capabilities enable us to optimize routes, predict demand, and provide personalized recommendations to users.</a:t>
          </a:r>
        </a:p>
      </dsp:txBody>
      <dsp:txXfrm>
        <a:off x="62712" y="3137317"/>
        <a:ext cx="4951647" cy="11592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F4186C-1C94-608E-F3CD-D9282BEF5B18}"/>
              </a:ext>
            </a:extLst>
          </p:cNvPr>
          <p:cNvSpPr>
            <a:spLocks noGrp="1"/>
          </p:cNvSpPr>
          <p:nvPr>
            <p:ph type="ctrTitle"/>
          </p:nvPr>
        </p:nvSpPr>
        <p:spPr>
          <a:xfrm>
            <a:off x="1285241" y="1008993"/>
            <a:ext cx="9231410" cy="3542045"/>
          </a:xfrm>
        </p:spPr>
        <p:txBody>
          <a:bodyPr anchor="b">
            <a:normAutofit/>
          </a:bodyPr>
          <a:lstStyle/>
          <a:p>
            <a:pPr algn="l"/>
            <a:r>
              <a:rPr lang="en-US" sz="11500">
                <a:cs typeface="Calibri Light"/>
              </a:rPr>
              <a:t>SmartRide</a:t>
            </a:r>
            <a:endParaRPr lang="en-US" sz="11500"/>
          </a:p>
        </p:txBody>
      </p:sp>
      <p:sp>
        <p:nvSpPr>
          <p:cNvPr id="3" name="Subtitle 2">
            <a:extLst>
              <a:ext uri="{FF2B5EF4-FFF2-40B4-BE49-F238E27FC236}">
                <a16:creationId xmlns:a16="http://schemas.microsoft.com/office/drawing/2014/main" id="{C038D92A-202E-33D9-68CB-7810AF8F7941}"/>
              </a:ext>
            </a:extLst>
          </p:cNvPr>
          <p:cNvSpPr>
            <a:spLocks noGrp="1"/>
          </p:cNvSpPr>
          <p:nvPr>
            <p:ph type="subTitle" idx="1"/>
          </p:nvPr>
        </p:nvSpPr>
        <p:spPr>
          <a:xfrm>
            <a:off x="1285241" y="4582814"/>
            <a:ext cx="7132335" cy="1312657"/>
          </a:xfrm>
        </p:spPr>
        <p:txBody>
          <a:bodyPr anchor="t">
            <a:normAutofit/>
          </a:bodyPr>
          <a:lstStyle/>
          <a:p>
            <a:pPr algn="l"/>
            <a:endParaRPr lang="en-US"/>
          </a:p>
        </p:txBody>
      </p:sp>
      <p:pic>
        <p:nvPicPr>
          <p:cNvPr id="4" name="Picture 3" descr="SmartRide">
            <a:extLst>
              <a:ext uri="{FF2B5EF4-FFF2-40B4-BE49-F238E27FC236}">
                <a16:creationId xmlns:a16="http://schemas.microsoft.com/office/drawing/2014/main" id="{646643E5-D862-6E88-B95D-6C4301102F7C}"/>
              </a:ext>
            </a:extLst>
          </p:cNvPr>
          <p:cNvPicPr>
            <a:picLocks noChangeAspect="1"/>
          </p:cNvPicPr>
          <p:nvPr/>
        </p:nvPicPr>
        <p:blipFill>
          <a:blip r:embed="rId2"/>
          <a:stretch>
            <a:fillRect/>
          </a:stretch>
        </p:blipFill>
        <p:spPr>
          <a:xfrm>
            <a:off x="8684919" y="730956"/>
            <a:ext cx="2743200" cy="2743200"/>
          </a:xfrm>
          <a:prstGeom prst="rect">
            <a:avLst/>
          </a:prstGeom>
        </p:spPr>
      </p:pic>
    </p:spTree>
    <p:extLst>
      <p:ext uri="{BB962C8B-B14F-4D97-AF65-F5344CB8AC3E}">
        <p14:creationId xmlns:p14="http://schemas.microsoft.com/office/powerpoint/2010/main" val="1002364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63B6CA-0193-6621-7A36-8E5CA4C56400}"/>
              </a:ext>
            </a:extLst>
          </p:cNvPr>
          <p:cNvSpPr>
            <a:spLocks noGrp="1"/>
          </p:cNvSpPr>
          <p:nvPr>
            <p:ph type="title"/>
          </p:nvPr>
        </p:nvSpPr>
        <p:spPr>
          <a:xfrm>
            <a:off x="1075767" y="1188637"/>
            <a:ext cx="2988234" cy="4480726"/>
          </a:xfrm>
        </p:spPr>
        <p:txBody>
          <a:bodyPr>
            <a:normAutofit/>
          </a:bodyPr>
          <a:lstStyle/>
          <a:p>
            <a:pPr algn="r"/>
            <a:r>
              <a:rPr lang="en-US" sz="5100">
                <a:latin typeface="Calibri"/>
                <a:cs typeface="Calibri"/>
              </a:rPr>
              <a:t>Fundraise</a:t>
            </a:r>
            <a:endParaRPr lang="en-US" sz="51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4E27139-54C8-4E30-B2CC-5F7C061AD7D8}"/>
              </a:ext>
            </a:extLst>
          </p:cNvPr>
          <p:cNvSpPr>
            <a:spLocks noGrp="1"/>
          </p:cNvSpPr>
          <p:nvPr>
            <p:ph idx="1"/>
          </p:nvPr>
        </p:nvSpPr>
        <p:spPr>
          <a:xfrm>
            <a:off x="5255260" y="1648870"/>
            <a:ext cx="4702848" cy="3560260"/>
          </a:xfrm>
        </p:spPr>
        <p:txBody>
          <a:bodyPr vert="horz" lIns="91440" tIns="45720" rIns="91440" bIns="45720" rtlCol="0" anchor="ctr">
            <a:normAutofit/>
          </a:bodyPr>
          <a:lstStyle/>
          <a:p>
            <a:r>
              <a:rPr lang="en-US" sz="2400" dirty="0">
                <a:ea typeface="+mn-lt"/>
                <a:cs typeface="+mn-lt"/>
              </a:rPr>
              <a:t>We are seeking investment to scale our operations, expand into new markets, and further enhance our technology. </a:t>
            </a:r>
          </a:p>
          <a:p>
            <a:r>
              <a:rPr lang="en-US" sz="2400" dirty="0">
                <a:ea typeface="+mn-lt"/>
                <a:cs typeface="+mn-lt"/>
              </a:rPr>
              <a:t>Join us in revolutionizing the future of transportation and be a part of the </a:t>
            </a:r>
            <a:r>
              <a:rPr lang="en-US" sz="2400" dirty="0" err="1">
                <a:ea typeface="+mn-lt"/>
                <a:cs typeface="+mn-lt"/>
              </a:rPr>
              <a:t>SmartRide</a:t>
            </a:r>
            <a:r>
              <a:rPr lang="en-US" sz="2400" dirty="0">
                <a:ea typeface="+mn-lt"/>
                <a:cs typeface="+mn-lt"/>
              </a:rPr>
              <a:t> journey.</a:t>
            </a:r>
            <a:endParaRPr lang="en-US" sz="2400" dirty="0">
              <a:cs typeface="Calibri" panose="020F0502020204030204"/>
            </a:endParaRPr>
          </a:p>
        </p:txBody>
      </p:sp>
    </p:spTree>
    <p:extLst>
      <p:ext uri="{BB962C8B-B14F-4D97-AF65-F5344CB8AC3E}">
        <p14:creationId xmlns:p14="http://schemas.microsoft.com/office/powerpoint/2010/main" val="1125946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02F1C7-A000-F058-63B8-8F80AF6D5367}"/>
              </a:ext>
            </a:extLst>
          </p:cNvPr>
          <p:cNvSpPr>
            <a:spLocks noGrp="1"/>
          </p:cNvSpPr>
          <p:nvPr>
            <p:ph type="title"/>
          </p:nvPr>
        </p:nvSpPr>
        <p:spPr>
          <a:xfrm>
            <a:off x="1075767" y="1188637"/>
            <a:ext cx="2988234" cy="4480726"/>
          </a:xfrm>
        </p:spPr>
        <p:txBody>
          <a:bodyPr>
            <a:normAutofit/>
          </a:bodyPr>
          <a:lstStyle/>
          <a:p>
            <a:pPr algn="r"/>
            <a:r>
              <a:rPr lang="en-US" sz="4100">
                <a:latin typeface="Calibri"/>
                <a:cs typeface="Calibri"/>
              </a:rPr>
              <a:t>Introduction</a:t>
            </a:r>
            <a:endParaRPr lang="en-US" sz="41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619919-D3CD-6A18-63A4-B9E3146E2318}"/>
              </a:ext>
            </a:extLst>
          </p:cNvPr>
          <p:cNvSpPr>
            <a:spLocks noGrp="1"/>
          </p:cNvSpPr>
          <p:nvPr>
            <p:ph idx="1"/>
          </p:nvPr>
        </p:nvSpPr>
        <p:spPr>
          <a:xfrm>
            <a:off x="5255260" y="1648870"/>
            <a:ext cx="4702848" cy="3560260"/>
          </a:xfrm>
        </p:spPr>
        <p:txBody>
          <a:bodyPr vert="horz" lIns="91440" tIns="45720" rIns="91440" bIns="45720" rtlCol="0" anchor="ctr">
            <a:normAutofit lnSpcReduction="10000"/>
          </a:bodyPr>
          <a:lstStyle/>
          <a:p>
            <a:r>
              <a:rPr lang="en-US" sz="2200" dirty="0">
                <a:ea typeface="+mn-lt"/>
                <a:cs typeface="+mn-lt"/>
              </a:rPr>
              <a:t>At </a:t>
            </a:r>
            <a:r>
              <a:rPr lang="en-US" sz="2200" err="1">
                <a:ea typeface="+mn-lt"/>
                <a:cs typeface="+mn-lt"/>
              </a:rPr>
              <a:t>SmartRide</a:t>
            </a:r>
            <a:r>
              <a:rPr lang="en-US" sz="2200" dirty="0">
                <a:ea typeface="+mn-lt"/>
                <a:cs typeface="+mn-lt"/>
              </a:rPr>
              <a:t>, we are on a mission to transform the way people commute and travel. </a:t>
            </a:r>
          </a:p>
          <a:p>
            <a:r>
              <a:rPr lang="en-US" sz="2200" dirty="0">
                <a:ea typeface="+mn-lt"/>
                <a:cs typeface="+mn-lt"/>
              </a:rPr>
              <a:t>Our innovative technology and cutting-edge solutions are set to revolutionize the future of transportation. </a:t>
            </a:r>
          </a:p>
          <a:p>
            <a:r>
              <a:rPr lang="en-US" sz="2200" dirty="0">
                <a:ea typeface="+mn-lt"/>
                <a:cs typeface="+mn-lt"/>
              </a:rPr>
              <a:t>With a focus on sustainability, efficiency, and convenience, </a:t>
            </a:r>
            <a:r>
              <a:rPr lang="en-US" sz="2200" dirty="0" err="1">
                <a:ea typeface="+mn-lt"/>
                <a:cs typeface="+mn-lt"/>
              </a:rPr>
              <a:t>SmartRide</a:t>
            </a:r>
            <a:r>
              <a:rPr lang="en-US" sz="2200" dirty="0">
                <a:ea typeface="+mn-lt"/>
                <a:cs typeface="+mn-lt"/>
              </a:rPr>
              <a:t> is poised to disrupt the traditional transportation industry.</a:t>
            </a:r>
            <a:endParaRPr lang="en-US" sz="2200">
              <a:cs typeface="Calibri"/>
            </a:endParaRPr>
          </a:p>
        </p:txBody>
      </p:sp>
    </p:spTree>
    <p:extLst>
      <p:ext uri="{BB962C8B-B14F-4D97-AF65-F5344CB8AC3E}">
        <p14:creationId xmlns:p14="http://schemas.microsoft.com/office/powerpoint/2010/main" val="257250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7E8365-D7AB-AC49-3C2A-20BDC5AE1ABD}"/>
              </a:ext>
            </a:extLst>
          </p:cNvPr>
          <p:cNvSpPr>
            <a:spLocks noGrp="1"/>
          </p:cNvSpPr>
          <p:nvPr>
            <p:ph type="title"/>
          </p:nvPr>
        </p:nvSpPr>
        <p:spPr>
          <a:xfrm>
            <a:off x="1075767" y="1188637"/>
            <a:ext cx="2988234" cy="4480726"/>
          </a:xfrm>
        </p:spPr>
        <p:txBody>
          <a:bodyPr>
            <a:normAutofit/>
          </a:bodyPr>
          <a:lstStyle/>
          <a:p>
            <a:pPr algn="r"/>
            <a:r>
              <a:rPr lang="en-US" sz="6100">
                <a:latin typeface="Calibri"/>
                <a:cs typeface="Calibri"/>
              </a:rPr>
              <a:t>Problem</a:t>
            </a:r>
            <a:endParaRPr lang="en-US" sz="61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E8440-7B93-6190-7E84-9A2B65DB4373}"/>
              </a:ext>
            </a:extLst>
          </p:cNvPr>
          <p:cNvSpPr>
            <a:spLocks noGrp="1"/>
          </p:cNvSpPr>
          <p:nvPr>
            <p:ph idx="1"/>
          </p:nvPr>
        </p:nvSpPr>
        <p:spPr>
          <a:xfrm>
            <a:off x="5255260" y="1648870"/>
            <a:ext cx="4702848" cy="3560260"/>
          </a:xfrm>
        </p:spPr>
        <p:txBody>
          <a:bodyPr vert="horz" lIns="91440" tIns="45720" rIns="91440" bIns="45720" rtlCol="0" anchor="ctr">
            <a:normAutofit/>
          </a:bodyPr>
          <a:lstStyle/>
          <a:p>
            <a:r>
              <a:rPr lang="en-US" sz="2200" dirty="0">
                <a:ea typeface="+mn-lt"/>
                <a:cs typeface="+mn-lt"/>
              </a:rPr>
              <a:t>The current transportation landscape is plagued with numerous challenges. </a:t>
            </a:r>
          </a:p>
          <a:p>
            <a:r>
              <a:rPr lang="en-US" sz="2200" dirty="0">
                <a:ea typeface="+mn-lt"/>
                <a:cs typeface="+mn-lt"/>
              </a:rPr>
              <a:t>Traffic congestion, pollution, and limited mobility options are just a few of the issues faced by commuters worldwide. </a:t>
            </a:r>
          </a:p>
          <a:p>
            <a:r>
              <a:rPr lang="en-US" sz="2200" dirty="0">
                <a:ea typeface="+mn-lt"/>
                <a:cs typeface="+mn-lt"/>
              </a:rPr>
              <a:t>Additionally, the lack of integration and connectivity between different modes of transportation creates a fragmented experience for users.</a:t>
            </a:r>
            <a:endParaRPr lang="en-US" sz="2200">
              <a:cs typeface="Calibri"/>
            </a:endParaRPr>
          </a:p>
        </p:txBody>
      </p:sp>
    </p:spTree>
    <p:extLst>
      <p:ext uri="{BB962C8B-B14F-4D97-AF65-F5344CB8AC3E}">
        <p14:creationId xmlns:p14="http://schemas.microsoft.com/office/powerpoint/2010/main" val="2740858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4BC38-C36C-2203-0508-1E02326EBA6F}"/>
              </a:ext>
            </a:extLst>
          </p:cNvPr>
          <p:cNvSpPr>
            <a:spLocks noGrp="1"/>
          </p:cNvSpPr>
          <p:nvPr>
            <p:ph type="title"/>
          </p:nvPr>
        </p:nvSpPr>
        <p:spPr>
          <a:xfrm>
            <a:off x="1075767" y="1188637"/>
            <a:ext cx="2988234" cy="4480726"/>
          </a:xfrm>
        </p:spPr>
        <p:txBody>
          <a:bodyPr>
            <a:normAutofit/>
          </a:bodyPr>
          <a:lstStyle/>
          <a:p>
            <a:pPr algn="r"/>
            <a:r>
              <a:rPr lang="en-US" sz="6100">
                <a:latin typeface="Calibri"/>
                <a:cs typeface="Calibri"/>
              </a:rPr>
              <a:t>Solution</a:t>
            </a:r>
            <a:endParaRPr lang="en-US" sz="61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68FF2F-5FA6-59CE-D133-16E7A0DF3670}"/>
              </a:ext>
            </a:extLst>
          </p:cNvPr>
          <p:cNvSpPr>
            <a:spLocks noGrp="1"/>
          </p:cNvSpPr>
          <p:nvPr>
            <p:ph idx="1"/>
          </p:nvPr>
        </p:nvSpPr>
        <p:spPr>
          <a:xfrm>
            <a:off x="5255260" y="1648870"/>
            <a:ext cx="4702848" cy="3560260"/>
          </a:xfrm>
        </p:spPr>
        <p:txBody>
          <a:bodyPr vert="horz" lIns="91440" tIns="45720" rIns="91440" bIns="45720" rtlCol="0" anchor="ctr">
            <a:normAutofit/>
          </a:bodyPr>
          <a:lstStyle/>
          <a:p>
            <a:r>
              <a:rPr lang="en-US" sz="2200" err="1">
                <a:ea typeface="+mn-lt"/>
                <a:cs typeface="+mn-lt"/>
              </a:rPr>
              <a:t>SmartRide</a:t>
            </a:r>
            <a:r>
              <a:rPr lang="en-US" sz="2200" dirty="0">
                <a:ea typeface="+mn-lt"/>
                <a:cs typeface="+mn-lt"/>
              </a:rPr>
              <a:t> offers a comprehensive and seamless transportation ecosystem that integrates various modes of transportation into a single platform. </a:t>
            </a:r>
          </a:p>
          <a:p>
            <a:r>
              <a:rPr lang="en-US" sz="2200" dirty="0">
                <a:ea typeface="+mn-lt"/>
                <a:cs typeface="+mn-lt"/>
              </a:rPr>
              <a:t>Our smart mobility solution combines ride-sharing, public transportation, micro-mobility options, and more, providing users with a convenient and efficient way to navigate their cities.</a:t>
            </a:r>
            <a:endParaRPr lang="en-US" sz="2200" dirty="0">
              <a:cs typeface="Calibri"/>
            </a:endParaRPr>
          </a:p>
        </p:txBody>
      </p:sp>
    </p:spTree>
    <p:extLst>
      <p:ext uri="{BB962C8B-B14F-4D97-AF65-F5344CB8AC3E}">
        <p14:creationId xmlns:p14="http://schemas.microsoft.com/office/powerpoint/2010/main" val="3215212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8337AD-0507-BFD7-2F1E-2FD352F94233}"/>
              </a:ext>
            </a:extLst>
          </p:cNvPr>
          <p:cNvSpPr>
            <a:spLocks noGrp="1"/>
          </p:cNvSpPr>
          <p:nvPr>
            <p:ph type="title"/>
          </p:nvPr>
        </p:nvSpPr>
        <p:spPr>
          <a:xfrm>
            <a:off x="1006900" y="1188637"/>
            <a:ext cx="3060848" cy="4480726"/>
          </a:xfrm>
        </p:spPr>
        <p:txBody>
          <a:bodyPr>
            <a:normAutofit/>
          </a:bodyPr>
          <a:lstStyle/>
          <a:p>
            <a:pPr algn="r"/>
            <a:r>
              <a:rPr lang="en-US" sz="6100">
                <a:latin typeface="Calibri"/>
                <a:cs typeface="Calibri"/>
              </a:rPr>
              <a:t>Product Features</a:t>
            </a:r>
            <a:endParaRPr lang="en-US" sz="6100"/>
          </a:p>
        </p:txBody>
      </p:sp>
      <p:sp>
        <p:nvSpPr>
          <p:cNvPr id="11" name="Freeform: Shape 10">
            <a:extLst>
              <a:ext uri="{FF2B5EF4-FFF2-40B4-BE49-F238E27FC236}">
                <a16:creationId xmlns:a16="http://schemas.microsoft.com/office/drawing/2014/main" id="{79FCBE05-E963-41B2-97FD-8631A61EB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250" y="323519"/>
            <a:ext cx="7217311" cy="6212748"/>
          </a:xfrm>
          <a:custGeom>
            <a:avLst/>
            <a:gdLst>
              <a:gd name="connsiteX0" fmla="*/ 0 w 7217311"/>
              <a:gd name="connsiteY0" fmla="*/ 0 h 6212748"/>
              <a:gd name="connsiteX1" fmla="*/ 1121310 w 7217311"/>
              <a:gd name="connsiteY1" fmla="*/ 0 h 6212748"/>
              <a:gd name="connsiteX2" fmla="*/ 1837014 w 7217311"/>
              <a:gd name="connsiteY2" fmla="*/ 0 h 6212748"/>
              <a:gd name="connsiteX3" fmla="*/ 2893412 w 7217311"/>
              <a:gd name="connsiteY3" fmla="*/ 0 h 6212748"/>
              <a:gd name="connsiteX4" fmla="*/ 3635911 w 7217311"/>
              <a:gd name="connsiteY4" fmla="*/ 0 h 6212748"/>
              <a:gd name="connsiteX5" fmla="*/ 3635913 w 7217311"/>
              <a:gd name="connsiteY5" fmla="*/ 0 h 6212748"/>
              <a:gd name="connsiteX6" fmla="*/ 7217311 w 7217311"/>
              <a:gd name="connsiteY6" fmla="*/ 0 h 6212748"/>
              <a:gd name="connsiteX7" fmla="*/ 7217311 w 7217311"/>
              <a:gd name="connsiteY7" fmla="*/ 2864954 h 6212748"/>
              <a:gd name="connsiteX8" fmla="*/ 3773866 w 7217311"/>
              <a:gd name="connsiteY8" fmla="*/ 6212748 h 6212748"/>
              <a:gd name="connsiteX9" fmla="*/ 2893412 w 7217311"/>
              <a:gd name="connsiteY9" fmla="*/ 6212748 h 6212748"/>
              <a:gd name="connsiteX10" fmla="*/ 2893412 w 7217311"/>
              <a:gd name="connsiteY10" fmla="*/ 6210962 h 6212748"/>
              <a:gd name="connsiteX11" fmla="*/ 1837014 w 7217311"/>
              <a:gd name="connsiteY11" fmla="*/ 6210962 h 6212748"/>
              <a:gd name="connsiteX12" fmla="*/ 1837014 w 7217311"/>
              <a:gd name="connsiteY12" fmla="*/ 6212748 h 6212748"/>
              <a:gd name="connsiteX13" fmla="*/ 0 w 7217311"/>
              <a:gd name="connsiteY13"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17311" h="6212748">
                <a:moveTo>
                  <a:pt x="0" y="0"/>
                </a:moveTo>
                <a:lnTo>
                  <a:pt x="1121310" y="0"/>
                </a:lnTo>
                <a:lnTo>
                  <a:pt x="1837014" y="0"/>
                </a:lnTo>
                <a:lnTo>
                  <a:pt x="2893412" y="0"/>
                </a:lnTo>
                <a:lnTo>
                  <a:pt x="3635911" y="0"/>
                </a:lnTo>
                <a:lnTo>
                  <a:pt x="3635913" y="0"/>
                </a:lnTo>
                <a:lnTo>
                  <a:pt x="7217311" y="0"/>
                </a:lnTo>
                <a:lnTo>
                  <a:pt x="7217311" y="2864954"/>
                </a:lnTo>
                <a:lnTo>
                  <a:pt x="3773866" y="6212748"/>
                </a:lnTo>
                <a:lnTo>
                  <a:pt x="2893412" y="6212748"/>
                </a:lnTo>
                <a:lnTo>
                  <a:pt x="2893412" y="6210962"/>
                </a:lnTo>
                <a:lnTo>
                  <a:pt x="1837014" y="6210962"/>
                </a:lnTo>
                <a:lnTo>
                  <a:pt x="1837014"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D233ACE-F3A1-4543-B9F4-425DDA579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99797F4-6C04-5351-DC50-41D51E42DB73}"/>
              </a:ext>
            </a:extLst>
          </p:cNvPr>
          <p:cNvGraphicFramePr>
            <a:graphicFrameLocks noGrp="1"/>
          </p:cNvGraphicFramePr>
          <p:nvPr>
            <p:ph idx="1"/>
            <p:extLst>
              <p:ext uri="{D42A27DB-BD31-4B8C-83A1-F6EECF244321}">
                <p14:modId xmlns:p14="http://schemas.microsoft.com/office/powerpoint/2010/main" val="3966395271"/>
              </p:ext>
            </p:extLst>
          </p:nvPr>
        </p:nvGraphicFramePr>
        <p:xfrm>
          <a:off x="5101143" y="1008993"/>
          <a:ext cx="5077071" cy="4760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5479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C454E0-EBD0-D353-9A9B-FB3FA5EA76F4}"/>
              </a:ext>
            </a:extLst>
          </p:cNvPr>
          <p:cNvSpPr>
            <a:spLocks noGrp="1"/>
          </p:cNvSpPr>
          <p:nvPr>
            <p:ph type="title"/>
          </p:nvPr>
        </p:nvSpPr>
        <p:spPr>
          <a:xfrm>
            <a:off x="1075767" y="1188637"/>
            <a:ext cx="2988234" cy="4480726"/>
          </a:xfrm>
        </p:spPr>
        <p:txBody>
          <a:bodyPr>
            <a:normAutofit/>
          </a:bodyPr>
          <a:lstStyle/>
          <a:p>
            <a:pPr algn="r"/>
            <a:r>
              <a:rPr lang="en-US" sz="6600">
                <a:latin typeface="Calibri"/>
                <a:cs typeface="Calibri"/>
              </a:rPr>
              <a:t>Market</a:t>
            </a:r>
            <a:endParaRPr lang="en-US" sz="66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712094B-8515-B40F-790B-DE1BA6FF8113}"/>
              </a:ext>
            </a:extLst>
          </p:cNvPr>
          <p:cNvSpPr>
            <a:spLocks noGrp="1"/>
          </p:cNvSpPr>
          <p:nvPr>
            <p:ph idx="1"/>
          </p:nvPr>
        </p:nvSpPr>
        <p:spPr>
          <a:xfrm>
            <a:off x="5255260" y="1648870"/>
            <a:ext cx="4702848" cy="3560260"/>
          </a:xfrm>
        </p:spPr>
        <p:txBody>
          <a:bodyPr vert="horz" lIns="91440" tIns="45720" rIns="91440" bIns="45720" rtlCol="0" anchor="ctr">
            <a:normAutofit/>
          </a:bodyPr>
          <a:lstStyle/>
          <a:p>
            <a:r>
              <a:rPr lang="en-US" sz="2400" dirty="0">
                <a:ea typeface="+mn-lt"/>
                <a:cs typeface="+mn-lt"/>
              </a:rPr>
              <a:t>The market potential for </a:t>
            </a:r>
            <a:r>
              <a:rPr lang="en-US" sz="2400" err="1">
                <a:ea typeface="+mn-lt"/>
                <a:cs typeface="+mn-lt"/>
              </a:rPr>
              <a:t>SmartRide</a:t>
            </a:r>
            <a:r>
              <a:rPr lang="en-US" sz="2400" dirty="0">
                <a:ea typeface="+mn-lt"/>
                <a:cs typeface="+mn-lt"/>
              </a:rPr>
              <a:t> is immense. </a:t>
            </a:r>
          </a:p>
          <a:p>
            <a:r>
              <a:rPr lang="en-US" sz="2400" dirty="0">
                <a:ea typeface="+mn-lt"/>
                <a:cs typeface="+mn-lt"/>
              </a:rPr>
              <a:t>With the global urban population on the rise and increasing demand for sustainable transportation solutions, our target market includes commuters, city dwellers, and businesses looking to enhance their employees' commuting experience.</a:t>
            </a:r>
            <a:endParaRPr lang="en-US" sz="2400" dirty="0">
              <a:cs typeface="Calibri" panose="020F0502020204030204"/>
            </a:endParaRPr>
          </a:p>
        </p:txBody>
      </p:sp>
    </p:spTree>
    <p:extLst>
      <p:ext uri="{BB962C8B-B14F-4D97-AF65-F5344CB8AC3E}">
        <p14:creationId xmlns:p14="http://schemas.microsoft.com/office/powerpoint/2010/main" val="1999704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267284-20E9-FCD0-5814-97E348B5DEF5}"/>
              </a:ext>
            </a:extLst>
          </p:cNvPr>
          <p:cNvSpPr>
            <a:spLocks noGrp="1"/>
          </p:cNvSpPr>
          <p:nvPr>
            <p:ph type="title"/>
          </p:nvPr>
        </p:nvSpPr>
        <p:spPr>
          <a:xfrm>
            <a:off x="1006900" y="1188637"/>
            <a:ext cx="3060848" cy="4480726"/>
          </a:xfrm>
        </p:spPr>
        <p:txBody>
          <a:bodyPr>
            <a:normAutofit/>
          </a:bodyPr>
          <a:lstStyle/>
          <a:p>
            <a:pPr algn="r"/>
            <a:r>
              <a:rPr lang="en-US" sz="4600">
                <a:ea typeface="+mj-lt"/>
                <a:cs typeface="+mj-lt"/>
              </a:rPr>
              <a:t>Competitive Advantage</a:t>
            </a:r>
          </a:p>
        </p:txBody>
      </p:sp>
      <p:sp>
        <p:nvSpPr>
          <p:cNvPr id="11" name="Freeform: Shape 10">
            <a:extLst>
              <a:ext uri="{FF2B5EF4-FFF2-40B4-BE49-F238E27FC236}">
                <a16:creationId xmlns:a16="http://schemas.microsoft.com/office/drawing/2014/main" id="{79FCBE05-E963-41B2-97FD-8631A61EB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250" y="323519"/>
            <a:ext cx="7217311" cy="6212748"/>
          </a:xfrm>
          <a:custGeom>
            <a:avLst/>
            <a:gdLst>
              <a:gd name="connsiteX0" fmla="*/ 0 w 7217311"/>
              <a:gd name="connsiteY0" fmla="*/ 0 h 6212748"/>
              <a:gd name="connsiteX1" fmla="*/ 1121310 w 7217311"/>
              <a:gd name="connsiteY1" fmla="*/ 0 h 6212748"/>
              <a:gd name="connsiteX2" fmla="*/ 1837014 w 7217311"/>
              <a:gd name="connsiteY2" fmla="*/ 0 h 6212748"/>
              <a:gd name="connsiteX3" fmla="*/ 2893412 w 7217311"/>
              <a:gd name="connsiteY3" fmla="*/ 0 h 6212748"/>
              <a:gd name="connsiteX4" fmla="*/ 3635911 w 7217311"/>
              <a:gd name="connsiteY4" fmla="*/ 0 h 6212748"/>
              <a:gd name="connsiteX5" fmla="*/ 3635913 w 7217311"/>
              <a:gd name="connsiteY5" fmla="*/ 0 h 6212748"/>
              <a:gd name="connsiteX6" fmla="*/ 7217311 w 7217311"/>
              <a:gd name="connsiteY6" fmla="*/ 0 h 6212748"/>
              <a:gd name="connsiteX7" fmla="*/ 7217311 w 7217311"/>
              <a:gd name="connsiteY7" fmla="*/ 2864954 h 6212748"/>
              <a:gd name="connsiteX8" fmla="*/ 3773866 w 7217311"/>
              <a:gd name="connsiteY8" fmla="*/ 6212748 h 6212748"/>
              <a:gd name="connsiteX9" fmla="*/ 2893412 w 7217311"/>
              <a:gd name="connsiteY9" fmla="*/ 6212748 h 6212748"/>
              <a:gd name="connsiteX10" fmla="*/ 2893412 w 7217311"/>
              <a:gd name="connsiteY10" fmla="*/ 6210962 h 6212748"/>
              <a:gd name="connsiteX11" fmla="*/ 1837014 w 7217311"/>
              <a:gd name="connsiteY11" fmla="*/ 6210962 h 6212748"/>
              <a:gd name="connsiteX12" fmla="*/ 1837014 w 7217311"/>
              <a:gd name="connsiteY12" fmla="*/ 6212748 h 6212748"/>
              <a:gd name="connsiteX13" fmla="*/ 0 w 7217311"/>
              <a:gd name="connsiteY13"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17311" h="6212748">
                <a:moveTo>
                  <a:pt x="0" y="0"/>
                </a:moveTo>
                <a:lnTo>
                  <a:pt x="1121310" y="0"/>
                </a:lnTo>
                <a:lnTo>
                  <a:pt x="1837014" y="0"/>
                </a:lnTo>
                <a:lnTo>
                  <a:pt x="2893412" y="0"/>
                </a:lnTo>
                <a:lnTo>
                  <a:pt x="3635911" y="0"/>
                </a:lnTo>
                <a:lnTo>
                  <a:pt x="3635913" y="0"/>
                </a:lnTo>
                <a:lnTo>
                  <a:pt x="7217311" y="0"/>
                </a:lnTo>
                <a:lnTo>
                  <a:pt x="7217311" y="2864954"/>
                </a:lnTo>
                <a:lnTo>
                  <a:pt x="3773866" y="6212748"/>
                </a:lnTo>
                <a:lnTo>
                  <a:pt x="2893412" y="6212748"/>
                </a:lnTo>
                <a:lnTo>
                  <a:pt x="2893412" y="6210962"/>
                </a:lnTo>
                <a:lnTo>
                  <a:pt x="1837014" y="6210962"/>
                </a:lnTo>
                <a:lnTo>
                  <a:pt x="1837014"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D233ACE-F3A1-4543-B9F4-425DDA579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AEFA25F-789F-C8B8-209C-247FB78CAA7B}"/>
              </a:ext>
            </a:extLst>
          </p:cNvPr>
          <p:cNvGraphicFramePr>
            <a:graphicFrameLocks noGrp="1"/>
          </p:cNvGraphicFramePr>
          <p:nvPr>
            <p:ph idx="1"/>
            <p:extLst>
              <p:ext uri="{D42A27DB-BD31-4B8C-83A1-F6EECF244321}">
                <p14:modId xmlns:p14="http://schemas.microsoft.com/office/powerpoint/2010/main" val="3644716916"/>
              </p:ext>
            </p:extLst>
          </p:nvPr>
        </p:nvGraphicFramePr>
        <p:xfrm>
          <a:off x="5101143" y="1008993"/>
          <a:ext cx="5077071" cy="4760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5438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4DDE91-821E-DFA7-94E4-3CE20357150E}"/>
              </a:ext>
            </a:extLst>
          </p:cNvPr>
          <p:cNvSpPr>
            <a:spLocks noGrp="1"/>
          </p:cNvSpPr>
          <p:nvPr>
            <p:ph type="title"/>
          </p:nvPr>
        </p:nvSpPr>
        <p:spPr>
          <a:xfrm>
            <a:off x="1075767" y="1188637"/>
            <a:ext cx="2988234" cy="4480726"/>
          </a:xfrm>
        </p:spPr>
        <p:txBody>
          <a:bodyPr>
            <a:normAutofit/>
          </a:bodyPr>
          <a:lstStyle/>
          <a:p>
            <a:pPr algn="r"/>
            <a:r>
              <a:rPr lang="en-US" sz="6600">
                <a:ea typeface="+mj-lt"/>
                <a:cs typeface="+mj-lt"/>
              </a:rPr>
              <a:t>Traction</a:t>
            </a:r>
            <a:endParaRPr lang="en-US" sz="66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F9A21D6-00CD-1AB5-93FF-7C0681426024}"/>
              </a:ext>
            </a:extLst>
          </p:cNvPr>
          <p:cNvSpPr>
            <a:spLocks noGrp="1"/>
          </p:cNvSpPr>
          <p:nvPr>
            <p:ph idx="1"/>
          </p:nvPr>
        </p:nvSpPr>
        <p:spPr>
          <a:xfrm>
            <a:off x="5255260" y="1648870"/>
            <a:ext cx="4702848" cy="3560260"/>
          </a:xfrm>
        </p:spPr>
        <p:txBody>
          <a:bodyPr vert="horz" lIns="91440" tIns="45720" rIns="91440" bIns="45720" rtlCol="0" anchor="ctr">
            <a:normAutofit/>
          </a:bodyPr>
          <a:lstStyle/>
          <a:p>
            <a:r>
              <a:rPr lang="en-US" sz="2400" err="1">
                <a:ea typeface="+mn-lt"/>
                <a:cs typeface="+mn-lt"/>
              </a:rPr>
              <a:t>SmartRide</a:t>
            </a:r>
            <a:r>
              <a:rPr lang="en-US" sz="2400" dirty="0">
                <a:ea typeface="+mn-lt"/>
                <a:cs typeface="+mn-lt"/>
              </a:rPr>
              <a:t> has already gained significant traction in pilot cities, with thousands of users benefiting from our platform. </a:t>
            </a:r>
          </a:p>
          <a:p>
            <a:r>
              <a:rPr lang="en-US" sz="2400" dirty="0">
                <a:ea typeface="+mn-lt"/>
                <a:cs typeface="+mn-lt"/>
              </a:rPr>
              <a:t>We have formed strategic partnerships with local transportation authorities and have received positive feedback from both users and industry experts.</a:t>
            </a:r>
            <a:endParaRPr lang="en-US" sz="2400" dirty="0">
              <a:cs typeface="Calibri"/>
            </a:endParaRPr>
          </a:p>
        </p:txBody>
      </p:sp>
    </p:spTree>
    <p:extLst>
      <p:ext uri="{BB962C8B-B14F-4D97-AF65-F5344CB8AC3E}">
        <p14:creationId xmlns:p14="http://schemas.microsoft.com/office/powerpoint/2010/main" val="7885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911A1-A634-AD7E-5928-F1D4106AB5A0}"/>
              </a:ext>
            </a:extLst>
          </p:cNvPr>
          <p:cNvSpPr>
            <a:spLocks noGrp="1"/>
          </p:cNvSpPr>
          <p:nvPr>
            <p:ph type="title"/>
          </p:nvPr>
        </p:nvSpPr>
        <p:spPr>
          <a:xfrm>
            <a:off x="1075767" y="1188637"/>
            <a:ext cx="2988234" cy="4480726"/>
          </a:xfrm>
        </p:spPr>
        <p:txBody>
          <a:bodyPr>
            <a:normAutofit/>
          </a:bodyPr>
          <a:lstStyle/>
          <a:p>
            <a:pPr algn="r"/>
            <a:r>
              <a:rPr lang="en-US" sz="6600">
                <a:ea typeface="+mj-lt"/>
                <a:cs typeface="+mj-lt"/>
              </a:rPr>
              <a:t>Team</a:t>
            </a:r>
            <a:endParaRPr lang="en-US" sz="66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D622FE-9374-8847-7DD0-DCE823AC7268}"/>
              </a:ext>
            </a:extLst>
          </p:cNvPr>
          <p:cNvSpPr>
            <a:spLocks noGrp="1"/>
          </p:cNvSpPr>
          <p:nvPr>
            <p:ph idx="1"/>
          </p:nvPr>
        </p:nvSpPr>
        <p:spPr>
          <a:xfrm>
            <a:off x="5255260" y="1648870"/>
            <a:ext cx="4702848" cy="3560260"/>
          </a:xfrm>
        </p:spPr>
        <p:txBody>
          <a:bodyPr vert="horz" lIns="91440" tIns="45720" rIns="91440" bIns="45720" rtlCol="0" anchor="ctr">
            <a:normAutofit/>
          </a:bodyPr>
          <a:lstStyle/>
          <a:p>
            <a:r>
              <a:rPr lang="en-US" sz="2400" dirty="0">
                <a:ea typeface="+mn-lt"/>
                <a:cs typeface="+mn-lt"/>
              </a:rPr>
              <a:t>Our team consists of industry experts, technologists, and transportation enthusiasts who are passionate about revolutionizing the way people travel. </a:t>
            </a:r>
          </a:p>
          <a:p>
            <a:r>
              <a:rPr lang="en-US" sz="2400" dirty="0">
                <a:ea typeface="+mn-lt"/>
                <a:cs typeface="+mn-lt"/>
              </a:rPr>
              <a:t>With a diverse skill set and a shared vision, we are well-equipped to drive </a:t>
            </a:r>
            <a:r>
              <a:rPr lang="en-US" sz="2400" dirty="0" err="1">
                <a:ea typeface="+mn-lt"/>
                <a:cs typeface="+mn-lt"/>
              </a:rPr>
              <a:t>SmartRide's</a:t>
            </a:r>
            <a:r>
              <a:rPr lang="en-US" sz="2400" dirty="0">
                <a:ea typeface="+mn-lt"/>
                <a:cs typeface="+mn-lt"/>
              </a:rPr>
              <a:t> success.</a:t>
            </a:r>
            <a:endParaRPr lang="en-US" sz="2400" dirty="0">
              <a:cs typeface="Calibri"/>
            </a:endParaRPr>
          </a:p>
        </p:txBody>
      </p:sp>
    </p:spTree>
    <p:extLst>
      <p:ext uri="{BB962C8B-B14F-4D97-AF65-F5344CB8AC3E}">
        <p14:creationId xmlns:p14="http://schemas.microsoft.com/office/powerpoint/2010/main" val="3097766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SmartRide</vt:lpstr>
      <vt:lpstr>Introduction</vt:lpstr>
      <vt:lpstr>Problem</vt:lpstr>
      <vt:lpstr>Solution</vt:lpstr>
      <vt:lpstr>Product Features</vt:lpstr>
      <vt:lpstr>Market</vt:lpstr>
      <vt:lpstr>Competitive Advantage</vt:lpstr>
      <vt:lpstr>Traction</vt:lpstr>
      <vt:lpstr>Team</vt:lpstr>
      <vt:lpstr>Fundraise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151</cp:revision>
  <dcterms:created xsi:type="dcterms:W3CDTF">2023-11-23T04:21:13Z</dcterms:created>
  <dcterms:modified xsi:type="dcterms:W3CDTF">2024-02-08T06:14:12Z</dcterms:modified>
</cp:coreProperties>
</file>