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6" r:id="rId2"/>
    <p:sldId id="687" r:id="rId3"/>
    <p:sldId id="690" r:id="rId4"/>
    <p:sldId id="849" r:id="rId5"/>
    <p:sldId id="850" r:id="rId6"/>
    <p:sldId id="851" r:id="rId7"/>
    <p:sldId id="852" r:id="rId8"/>
    <p:sldId id="691" r:id="rId9"/>
    <p:sldId id="692" r:id="rId10"/>
    <p:sldId id="693" r:id="rId11"/>
    <p:sldId id="853" r:id="rId12"/>
    <p:sldId id="854" r:id="rId13"/>
    <p:sldId id="855" r:id="rId14"/>
    <p:sldId id="856" r:id="rId15"/>
    <p:sldId id="857" r:id="rId16"/>
    <p:sldId id="858" r:id="rId17"/>
    <p:sldId id="859" r:id="rId18"/>
    <p:sldId id="860" r:id="rId19"/>
    <p:sldId id="861" r:id="rId20"/>
    <p:sldId id="862" r:id="rId21"/>
    <p:sldId id="863" r:id="rId22"/>
    <p:sldId id="864" r:id="rId23"/>
    <p:sldId id="865" r:id="rId24"/>
    <p:sldId id="866" r:id="rId25"/>
    <p:sldId id="867" r:id="rId26"/>
    <p:sldId id="868" r:id="rId27"/>
    <p:sldId id="869" r:id="rId28"/>
    <p:sldId id="694" r:id="rId29"/>
    <p:sldId id="695" r:id="rId30"/>
    <p:sldId id="696" r:id="rId31"/>
    <p:sldId id="697" r:id="rId32"/>
    <p:sldId id="698" r:id="rId33"/>
    <p:sldId id="699" r:id="rId34"/>
    <p:sldId id="700" r:id="rId35"/>
    <p:sldId id="836" r:id="rId36"/>
    <p:sldId id="837" r:id="rId37"/>
    <p:sldId id="702" r:id="rId38"/>
    <p:sldId id="841" r:id="rId39"/>
    <p:sldId id="842" r:id="rId40"/>
    <p:sldId id="704" r:id="rId41"/>
    <p:sldId id="705" r:id="rId42"/>
    <p:sldId id="706" r:id="rId43"/>
    <p:sldId id="707" r:id="rId44"/>
    <p:sldId id="843" r:id="rId45"/>
    <p:sldId id="844" r:id="rId46"/>
    <p:sldId id="845" r:id="rId47"/>
    <p:sldId id="846" r:id="rId48"/>
    <p:sldId id="847" r:id="rId49"/>
    <p:sldId id="848" r:id="rId50"/>
    <p:sldId id="708" r:id="rId51"/>
    <p:sldId id="709" r:id="rId52"/>
    <p:sldId id="710" r:id="rId53"/>
    <p:sldId id="711" r:id="rId54"/>
    <p:sldId id="838" r:id="rId55"/>
    <p:sldId id="839" r:id="rId56"/>
    <p:sldId id="713" r:id="rId57"/>
    <p:sldId id="840" r:id="rId58"/>
    <p:sldId id="714" r:id="rId59"/>
    <p:sldId id="715" r:id="rId60"/>
    <p:sldId id="716" r:id="rId61"/>
    <p:sldId id="717" r:id="rId62"/>
    <p:sldId id="718" r:id="rId63"/>
    <p:sldId id="719" r:id="rId64"/>
    <p:sldId id="720" r:id="rId65"/>
    <p:sldId id="721" r:id="rId66"/>
    <p:sldId id="723" r:id="rId67"/>
    <p:sldId id="724" r:id="rId68"/>
    <p:sldId id="725" r:id="rId69"/>
    <p:sldId id="726" r:id="rId70"/>
    <p:sldId id="727" r:id="rId71"/>
    <p:sldId id="728" r:id="rId72"/>
    <p:sldId id="729" r:id="rId73"/>
    <p:sldId id="730" r:id="rId74"/>
    <p:sldId id="731" r:id="rId75"/>
    <p:sldId id="732" r:id="rId76"/>
    <p:sldId id="733" r:id="rId77"/>
    <p:sldId id="734" r:id="rId78"/>
    <p:sldId id="735" r:id="rId79"/>
    <p:sldId id="736" r:id="rId80"/>
    <p:sldId id="737" r:id="rId81"/>
    <p:sldId id="738" r:id="rId82"/>
    <p:sldId id="739" r:id="rId83"/>
    <p:sldId id="740" r:id="rId84"/>
    <p:sldId id="741" r:id="rId85"/>
    <p:sldId id="746" r:id="rId86"/>
    <p:sldId id="747" r:id="rId87"/>
    <p:sldId id="748" r:id="rId88"/>
    <p:sldId id="754" r:id="rId89"/>
    <p:sldId id="755" r:id="rId90"/>
    <p:sldId id="756" r:id="rId91"/>
    <p:sldId id="757" r:id="rId92"/>
    <p:sldId id="758" r:id="rId93"/>
    <p:sldId id="759" r:id="rId94"/>
    <p:sldId id="760" r:id="rId95"/>
    <p:sldId id="762" r:id="rId96"/>
    <p:sldId id="763" r:id="rId97"/>
    <p:sldId id="764" r:id="rId98"/>
    <p:sldId id="765" r:id="rId99"/>
    <p:sldId id="766" r:id="rId100"/>
    <p:sldId id="767" r:id="rId101"/>
    <p:sldId id="768" r:id="rId102"/>
    <p:sldId id="769" r:id="rId103"/>
    <p:sldId id="770" r:id="rId104"/>
    <p:sldId id="811" r:id="rId105"/>
    <p:sldId id="810" r:id="rId106"/>
    <p:sldId id="812" r:id="rId107"/>
    <p:sldId id="813" r:id="rId108"/>
    <p:sldId id="814" r:id="rId109"/>
    <p:sldId id="815" r:id="rId110"/>
    <p:sldId id="816" r:id="rId111"/>
    <p:sldId id="817" r:id="rId112"/>
    <p:sldId id="818" r:id="rId113"/>
    <p:sldId id="819" r:id="rId114"/>
    <p:sldId id="870" r:id="rId115"/>
    <p:sldId id="871" r:id="rId116"/>
    <p:sldId id="872" r:id="rId117"/>
    <p:sldId id="820"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246063" y="609600"/>
            <a:ext cx="6365875" cy="3581400"/>
          </a:xfrm>
          <a:ln/>
        </p:spPr>
      </p:sp>
      <p:sp>
        <p:nvSpPr>
          <p:cNvPr id="931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31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BDF8D7-F69B-4D81-B967-94E75922D034}" type="slidenum">
              <a:rPr lang="en-US" altLang="en-US" sz="1200"/>
              <a:pPr/>
              <a:t>28</a:t>
            </a:fld>
            <a:r>
              <a:rPr lang="en-US" altLang="en-US" sz="1200"/>
              <a:t> of 134</a:t>
            </a:r>
          </a:p>
        </p:txBody>
      </p:sp>
    </p:spTree>
    <p:extLst>
      <p:ext uri="{BB962C8B-B14F-4D97-AF65-F5344CB8AC3E}">
        <p14:creationId xmlns:p14="http://schemas.microsoft.com/office/powerpoint/2010/main" val="104432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xfrm>
            <a:off x="246063" y="609600"/>
            <a:ext cx="6365875" cy="3581400"/>
          </a:xfrm>
          <a:ln/>
        </p:spPr>
      </p:sp>
      <p:sp>
        <p:nvSpPr>
          <p:cNvPr id="1208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dirty="0" smtClean="0">
                <a:latin typeface="Arial" panose="020B0604020202020204" pitchFamily="34" charset="0"/>
              </a:rPr>
              <a:t>Henry Gantt (1861-1919), a mechanical engineer, management consultant, and </a:t>
            </a:r>
            <a:br>
              <a:rPr lang="en-US" altLang="en-US" sz="1000" dirty="0" smtClean="0">
                <a:latin typeface="Arial" panose="020B0604020202020204" pitchFamily="34" charset="0"/>
              </a:rPr>
            </a:br>
            <a:r>
              <a:rPr lang="en-US" altLang="en-US" sz="1000" dirty="0" smtClean="0">
                <a:latin typeface="Arial" panose="020B0604020202020204" pitchFamily="34" charset="0"/>
              </a:rPr>
              <a:t>industrial advisor developed Gantt charts in the 1910's. Not as commonplace as they </a:t>
            </a:r>
            <a:br>
              <a:rPr lang="en-US" altLang="en-US" sz="1000" dirty="0" smtClean="0">
                <a:latin typeface="Arial" panose="020B0604020202020204" pitchFamily="34" charset="0"/>
              </a:rPr>
            </a:br>
            <a:r>
              <a:rPr lang="en-US" altLang="en-US" sz="1000" dirty="0" smtClean="0">
                <a:latin typeface="Arial" panose="020B0604020202020204" pitchFamily="34" charset="0"/>
              </a:rPr>
              <a:t>are today</a:t>
            </a:r>
            <a:r>
              <a:rPr lang="en-US" altLang="en-US" dirty="0" smtClean="0">
                <a:latin typeface="Arial" panose="020B0604020202020204" pitchFamily="34" charset="0"/>
              </a:rPr>
              <a:t>, </a:t>
            </a:r>
            <a:r>
              <a:rPr lang="en-US" altLang="en-US" sz="1000" dirty="0" smtClean="0">
                <a:latin typeface="Arial" panose="020B0604020202020204" pitchFamily="34" charset="0"/>
              </a:rPr>
              <a:t>Gantt charts were innovative and new during the 1920's, where Gantt charts</a:t>
            </a:r>
            <a:br>
              <a:rPr lang="en-US" altLang="en-US" sz="1000" dirty="0" smtClean="0">
                <a:latin typeface="Arial" panose="020B0604020202020204" pitchFamily="34" charset="0"/>
              </a:rPr>
            </a:br>
            <a:r>
              <a:rPr lang="en-US" altLang="en-US" sz="1000" dirty="0" smtClean="0">
                <a:latin typeface="Arial" panose="020B0604020202020204" pitchFamily="34" charset="0"/>
              </a:rPr>
              <a:t>were used on large construction projects like the Hoover Dam started in 1931 and the</a:t>
            </a:r>
            <a:br>
              <a:rPr lang="en-US" altLang="en-US" sz="1000" dirty="0" smtClean="0">
                <a:latin typeface="Arial" panose="020B0604020202020204" pitchFamily="34" charset="0"/>
              </a:rPr>
            </a:br>
            <a:r>
              <a:rPr lang="en-US" altLang="en-US" sz="1000" dirty="0" smtClean="0">
                <a:latin typeface="Arial" panose="020B0604020202020204" pitchFamily="34" charset="0"/>
              </a:rPr>
              <a:t>Eisenhower National Defense Interstate Highway System started in 1956.</a:t>
            </a:r>
          </a:p>
        </p:txBody>
      </p:sp>
      <p:sp>
        <p:nvSpPr>
          <p:cNvPr id="1208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208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208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08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0BE6F8-DDBA-4820-805D-F6A0047EC2C5}" type="slidenum">
              <a:rPr lang="en-US" altLang="en-US" sz="1200"/>
              <a:pPr/>
              <a:t>53</a:t>
            </a:fld>
            <a:r>
              <a:rPr lang="en-US" altLang="en-US" sz="1200"/>
              <a:t> of 134</a:t>
            </a:r>
          </a:p>
        </p:txBody>
      </p:sp>
    </p:spTree>
    <p:extLst>
      <p:ext uri="{BB962C8B-B14F-4D97-AF65-F5344CB8AC3E}">
        <p14:creationId xmlns:p14="http://schemas.microsoft.com/office/powerpoint/2010/main" val="53883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xfrm>
            <a:off x="246063" y="609600"/>
            <a:ext cx="6365875" cy="3581400"/>
          </a:xfrm>
          <a:ln/>
        </p:spPr>
      </p:sp>
      <p:sp>
        <p:nvSpPr>
          <p:cNvPr id="1249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49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8140159-EEB0-41D9-8A57-78ABB008DFD2}" type="slidenum">
              <a:rPr lang="en-US" altLang="en-US" sz="1200"/>
              <a:pPr/>
              <a:t>56</a:t>
            </a:fld>
            <a:r>
              <a:rPr lang="en-US" altLang="en-US" sz="1200"/>
              <a:t> of 134</a:t>
            </a:r>
          </a:p>
        </p:txBody>
      </p:sp>
    </p:spTree>
    <p:extLst>
      <p:ext uri="{BB962C8B-B14F-4D97-AF65-F5344CB8AC3E}">
        <p14:creationId xmlns:p14="http://schemas.microsoft.com/office/powerpoint/2010/main" val="1327826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144386" name="Rectangle 3"/>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smtClean="0">
                <a:latin typeface="Arial" panose="020B0604020202020204" pitchFamily="34" charset="0"/>
              </a:rPr>
              <a:t>Software is a </a:t>
            </a:r>
            <a:r>
              <a:rPr lang="ja-JP" altLang="en-US" smtClean="0">
                <a:latin typeface="Arial" panose="020B0604020202020204" pitchFamily="34" charset="0"/>
              </a:rPr>
              <a:t>‘</a:t>
            </a:r>
            <a:r>
              <a:rPr lang="en-US" altLang="ja-JP" smtClean="0">
                <a:latin typeface="Arial" panose="020B0604020202020204" pitchFamily="34" charset="0"/>
              </a:rPr>
              <a:t>systems effort</a:t>
            </a:r>
            <a:r>
              <a:rPr lang="ja-JP" altLang="en-US" smtClean="0">
                <a:latin typeface="Arial" panose="020B0604020202020204" pitchFamily="34" charset="0"/>
              </a:rPr>
              <a:t>’</a:t>
            </a:r>
            <a:endParaRPr lang="en-US" altLang="ja-JP" smtClean="0">
              <a:latin typeface="Arial" panose="020B0604020202020204" pitchFamily="34" charset="0"/>
            </a:endParaRPr>
          </a:p>
          <a:p>
            <a:pPr>
              <a:buFontTx/>
              <a:buChar char="-"/>
            </a:pPr>
            <a:endParaRPr lang="en-US" altLang="en-US" smtClean="0">
              <a:latin typeface="Arial" panose="020B0604020202020204" pitchFamily="34" charset="0"/>
            </a:endParaRPr>
          </a:p>
          <a:p>
            <a:pPr>
              <a:buFontTx/>
              <a:buChar char="-"/>
            </a:pPr>
            <a:endParaRPr lang="en-US" altLang="en-US" smtClean="0">
              <a:latin typeface="Arial" panose="020B0604020202020204" pitchFamily="34" charset="0"/>
            </a:endParaRPr>
          </a:p>
        </p:txBody>
      </p:sp>
      <p:sp>
        <p:nvSpPr>
          <p:cNvPr id="1443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443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443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43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FCD1F37-396B-4BDE-8DF0-C311CEFEAB83}" type="slidenum">
              <a:rPr lang="en-US" altLang="en-US" sz="1200"/>
              <a:pPr/>
              <a:t>74</a:t>
            </a:fld>
            <a:r>
              <a:rPr lang="en-US" altLang="en-US" sz="1200"/>
              <a:t> of 134</a:t>
            </a:r>
          </a:p>
        </p:txBody>
      </p:sp>
    </p:spTree>
    <p:extLst>
      <p:ext uri="{BB962C8B-B14F-4D97-AF65-F5344CB8AC3E}">
        <p14:creationId xmlns:p14="http://schemas.microsoft.com/office/powerpoint/2010/main" val="2595139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a:ln/>
        </p:spPr>
      </p:sp>
      <p:sp>
        <p:nvSpPr>
          <p:cNvPr id="146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64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464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464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64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31C4108-5A17-4ED2-B09D-AB2D39E6D57B}" type="slidenum">
              <a:rPr lang="en-US" altLang="en-US" sz="1200"/>
              <a:pPr/>
              <a:t>75</a:t>
            </a:fld>
            <a:r>
              <a:rPr lang="en-US" altLang="en-US" sz="1200"/>
              <a:t> of 134</a:t>
            </a:r>
          </a:p>
        </p:txBody>
      </p:sp>
    </p:spTree>
    <p:extLst>
      <p:ext uri="{BB962C8B-B14F-4D97-AF65-F5344CB8AC3E}">
        <p14:creationId xmlns:p14="http://schemas.microsoft.com/office/powerpoint/2010/main" val="4066161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1026"/>
          <p:cNvSpPr>
            <a:spLocks noGrp="1" noRot="1" noChangeAspect="1" noChangeArrowheads="1" noTextEdit="1"/>
          </p:cNvSpPr>
          <p:nvPr>
            <p:ph type="sldImg"/>
          </p:nvPr>
        </p:nvSpPr>
        <p:spPr>
          <a:xfrm>
            <a:off x="382588" y="685800"/>
            <a:ext cx="6094412" cy="3429000"/>
          </a:xfrm>
          <a:solidFill>
            <a:srgbClr val="FFFFFF"/>
          </a:solidFill>
          <a:ln/>
        </p:spPr>
      </p:sp>
      <p:sp>
        <p:nvSpPr>
          <p:cNvPr id="149506" name="Rectangle 1027"/>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smtClean="0">
                <a:latin typeface="Arial" panose="020B0604020202020204" pitchFamily="34" charset="0"/>
              </a:rPr>
              <a:t>He advocates 50% of schedule to Test</a:t>
            </a:r>
          </a:p>
          <a:p>
            <a:pPr>
              <a:buFontTx/>
              <a:buChar char="-"/>
            </a:pPr>
            <a:r>
              <a:rPr lang="en-US" altLang="en-US" smtClean="0">
                <a:latin typeface="Arial" panose="020B0604020202020204" pitchFamily="34" charset="0"/>
              </a:rPr>
              <a:t>Late</a:t>
            </a:r>
          </a:p>
          <a:p>
            <a:pPr lvl="1">
              <a:buFontTx/>
              <a:buChar char="-"/>
            </a:pPr>
            <a:r>
              <a:rPr lang="en-US" altLang="en-US" smtClean="0">
                <a:latin typeface="Arial" panose="020B0604020202020204" pitchFamily="34" charset="0"/>
              </a:rPr>
              <a:t>Highest cost: most staffed time</a:t>
            </a:r>
          </a:p>
          <a:p>
            <a:pPr lvl="1">
              <a:buFontTx/>
              <a:buChar char="-"/>
            </a:pPr>
            <a:r>
              <a:rPr lang="en-US" altLang="en-US" smtClean="0">
                <a:latin typeface="Arial" panose="020B0604020202020204" pitchFamily="34" charset="0"/>
              </a:rPr>
              <a:t>Changes cost more</a:t>
            </a:r>
          </a:p>
          <a:p>
            <a:pPr lvl="1">
              <a:buFontTx/>
              <a:buChar char="-"/>
            </a:pPr>
            <a:r>
              <a:rPr lang="en-US" altLang="en-US" smtClean="0">
                <a:latin typeface="Arial" panose="020B0604020202020204" pitchFamily="34" charset="0"/>
              </a:rPr>
              <a:t>Secondary costs</a:t>
            </a:r>
          </a:p>
          <a:p>
            <a:pPr>
              <a:buFontTx/>
              <a:buChar char="-"/>
            </a:pPr>
            <a:r>
              <a:rPr lang="en-US" altLang="en-US" smtClean="0">
                <a:latin typeface="Arial" panose="020B0604020202020204" pitchFamily="34" charset="0"/>
              </a:rPr>
              <a:t>You need to understand Critical Path and other dependencies</a:t>
            </a:r>
          </a:p>
        </p:txBody>
      </p:sp>
      <p:sp>
        <p:nvSpPr>
          <p:cNvPr id="149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49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49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95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07333A-01D8-430C-B7BC-ACA34940ECD9}" type="slidenum">
              <a:rPr lang="en-US" altLang="en-US" sz="1200"/>
              <a:pPr/>
              <a:t>77</a:t>
            </a:fld>
            <a:r>
              <a:rPr lang="en-US" altLang="en-US" sz="1200"/>
              <a:t> of 134</a:t>
            </a:r>
          </a:p>
        </p:txBody>
      </p:sp>
    </p:spTree>
    <p:extLst>
      <p:ext uri="{BB962C8B-B14F-4D97-AF65-F5344CB8AC3E}">
        <p14:creationId xmlns:p14="http://schemas.microsoft.com/office/powerpoint/2010/main" val="3421532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151554" name="Rectangle 3"/>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smtClean="0">
                <a:latin typeface="Arial" panose="020B0604020202020204" pitchFamily="34" charset="0"/>
              </a:rPr>
              <a:t>omelet and chef analogy</a:t>
            </a:r>
          </a:p>
          <a:p>
            <a:pPr>
              <a:buFontTx/>
              <a:buChar char="-"/>
            </a:pPr>
            <a:r>
              <a:rPr lang="en-US" altLang="en-US" smtClean="0">
                <a:latin typeface="Arial" panose="020B0604020202020204" pitchFamily="34" charset="0"/>
              </a:rPr>
              <a:t>what does Brooks mean by this?</a:t>
            </a:r>
          </a:p>
          <a:p>
            <a:pPr>
              <a:buFontTx/>
              <a:buChar char="-"/>
            </a:pPr>
            <a:r>
              <a:rPr lang="en-US" altLang="en-US" smtClean="0">
                <a:latin typeface="Arial" panose="020B0604020202020204" pitchFamily="34" charset="0"/>
              </a:rPr>
              <a:t>Termites not tornadoes</a:t>
            </a:r>
          </a:p>
          <a:p>
            <a:pPr>
              <a:buFontTx/>
              <a:buChar char="-"/>
            </a:pPr>
            <a:r>
              <a:rPr lang="en-US" altLang="en-US" smtClean="0">
                <a:latin typeface="Arial" panose="020B0604020202020204" pitchFamily="34" charset="0"/>
              </a:rPr>
              <a:t>Imperceptibly but inexorably</a:t>
            </a:r>
          </a:p>
          <a:p>
            <a:pPr>
              <a:buFontTx/>
              <a:buChar char="-"/>
            </a:pPr>
            <a:r>
              <a:rPr lang="en-US" altLang="en-US" smtClean="0">
                <a:latin typeface="Arial" panose="020B0604020202020204" pitchFamily="34" charset="0"/>
              </a:rPr>
              <a:t>Hard to recognize</a:t>
            </a:r>
          </a:p>
          <a:p>
            <a:pPr>
              <a:buFontTx/>
              <a:buChar char="-"/>
            </a:pPr>
            <a:r>
              <a:rPr lang="en-US" altLang="en-US" smtClean="0">
                <a:latin typeface="Arial" panose="020B0604020202020204" pitchFamily="34" charset="0"/>
              </a:rPr>
              <a:t>Reduce conflict: status vs. action meetings</a:t>
            </a:r>
          </a:p>
          <a:p>
            <a:pPr>
              <a:buFontTx/>
              <a:buChar char="-"/>
            </a:pPr>
            <a:endParaRPr lang="en-US" altLang="en-US" smtClean="0">
              <a:latin typeface="Arial" panose="020B0604020202020204" pitchFamily="34" charset="0"/>
            </a:endParaRPr>
          </a:p>
          <a:p>
            <a:pPr>
              <a:buFontTx/>
              <a:buChar char="-"/>
            </a:pPr>
            <a:endParaRPr lang="en-US" altLang="en-US" smtClean="0">
              <a:latin typeface="Arial" panose="020B0604020202020204" pitchFamily="34" charset="0"/>
            </a:endParaRPr>
          </a:p>
          <a:p>
            <a:pPr>
              <a:buFontTx/>
              <a:buChar char="-"/>
            </a:pPr>
            <a:endParaRPr lang="en-US" altLang="en-US" smtClean="0">
              <a:latin typeface="Arial" panose="020B0604020202020204" pitchFamily="34" charset="0"/>
            </a:endParaRPr>
          </a:p>
        </p:txBody>
      </p:sp>
      <p:sp>
        <p:nvSpPr>
          <p:cNvPr id="151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51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51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15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23235CC-B83D-44C4-9F9C-5254EA490CCC}" type="slidenum">
              <a:rPr lang="en-US" altLang="en-US" sz="1200"/>
              <a:pPr/>
              <a:t>78</a:t>
            </a:fld>
            <a:r>
              <a:rPr lang="en-US" altLang="en-US" sz="1200"/>
              <a:t> of 134</a:t>
            </a:r>
          </a:p>
        </p:txBody>
      </p:sp>
    </p:spTree>
    <p:extLst>
      <p:ext uri="{BB962C8B-B14F-4D97-AF65-F5344CB8AC3E}">
        <p14:creationId xmlns:p14="http://schemas.microsoft.com/office/powerpoint/2010/main" val="527236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a:ln/>
        </p:spPr>
      </p:sp>
      <p:sp>
        <p:nvSpPr>
          <p:cNvPr id="157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76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577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577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77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0584554-7716-4100-BBA9-5CAF5C13C07B}" type="slidenum">
              <a:rPr lang="en-US" altLang="en-US" sz="1200"/>
              <a:pPr/>
              <a:t>83</a:t>
            </a:fld>
            <a:r>
              <a:rPr lang="en-US" altLang="en-US" sz="1200"/>
              <a:t> of 134</a:t>
            </a:r>
          </a:p>
        </p:txBody>
      </p:sp>
    </p:spTree>
    <p:extLst>
      <p:ext uri="{BB962C8B-B14F-4D97-AF65-F5344CB8AC3E}">
        <p14:creationId xmlns:p14="http://schemas.microsoft.com/office/powerpoint/2010/main" val="2779474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Rot="1" noChangeAspect="1" noChangeArrowheads="1" noTextEdit="1"/>
          </p:cNvSpPr>
          <p:nvPr>
            <p:ph type="sldImg"/>
          </p:nvPr>
        </p:nvSpPr>
        <p:spPr>
          <a:xfrm>
            <a:off x="246063" y="609600"/>
            <a:ext cx="6365875" cy="3581400"/>
          </a:xfrm>
          <a:ln/>
        </p:spPr>
      </p:sp>
      <p:sp>
        <p:nvSpPr>
          <p:cNvPr id="1935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35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935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935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35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18BF532-E15C-4C81-9598-0AF788909A50}" type="slidenum">
              <a:rPr lang="en-US" altLang="en-US" sz="1200"/>
              <a:pPr/>
              <a:t>100</a:t>
            </a:fld>
            <a:r>
              <a:rPr lang="en-US" altLang="en-US" sz="1200"/>
              <a:t> of 134</a:t>
            </a:r>
          </a:p>
        </p:txBody>
      </p:sp>
    </p:spTree>
    <p:extLst>
      <p:ext uri="{BB962C8B-B14F-4D97-AF65-F5344CB8AC3E}">
        <p14:creationId xmlns:p14="http://schemas.microsoft.com/office/powerpoint/2010/main" val="1769253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a:xfrm>
            <a:off x="246063" y="609600"/>
            <a:ext cx="6365875" cy="3581400"/>
          </a:xfrm>
          <a:ln/>
        </p:spPr>
      </p:sp>
      <p:sp>
        <p:nvSpPr>
          <p:cNvPr id="1290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smtClean="0">
                <a:latin typeface="Arial" panose="020B0604020202020204" pitchFamily="34" charset="0"/>
                <a:ea typeface="ＭＳ Ｐゴシック" panose="020B0600070205080204" pitchFamily="34" charset="-128"/>
              </a:rPr>
              <a:t>Velocity is an extremely simple, powerful method for accurately measuring the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rate at which teams consistently deliver business value. To calculate velocity,</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simply add up the estimates of the features (user stories, requirements,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backlog items, etc.) successfully delivered an iteration.</a:t>
            </a:r>
          </a:p>
          <a:p>
            <a:r>
              <a:rPr lang="en-US" altLang="en-US" sz="1100" smtClean="0">
                <a:latin typeface="Arial" panose="020B0604020202020204" pitchFamily="34" charset="0"/>
                <a:ea typeface="ＭＳ Ｐゴシック" panose="020B0600070205080204" pitchFamily="34" charset="-128"/>
              </a:rPr>
              <a:t>There are some simple guidelines for estimating initial velocity prior to</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completing the first iteration, but after that point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teams should use proven, historical measures for planning features.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Within a short time, velocity typically stabilizes and provides a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tremendous basis for improving the accuracy and reliability of both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near-term and longer-term project planning. Agile delivery cycles are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very small so velocity emerges and can be validated very early in a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project and then relied upon to improve project predictability.</a:t>
            </a:r>
          </a:p>
          <a:p>
            <a:endParaRPr lang="en-US" altLang="en-US" sz="1100" smtClean="0">
              <a:latin typeface="Arial" panose="020B0604020202020204" pitchFamily="34" charset="0"/>
              <a:ea typeface="ＭＳ Ｐゴシック" panose="020B0600070205080204" pitchFamily="34" charset="-128"/>
            </a:endParaRPr>
          </a:p>
          <a:p>
            <a:r>
              <a:rPr lang="en-US" altLang="en-US" sz="1100" smtClean="0">
                <a:latin typeface="Arial" panose="020B0604020202020204" pitchFamily="34" charset="0"/>
                <a:ea typeface="ＭＳ Ｐゴシック" panose="020B0600070205080204" pitchFamily="34" charset="-128"/>
              </a:rPr>
              <a:t>https://www.versionone.com/agile-101/agile-management-practices/agile-scrum-velocity/</a:t>
            </a:r>
          </a:p>
        </p:txBody>
      </p:sp>
      <p:sp>
        <p:nvSpPr>
          <p:cNvPr id="1290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February 15, 2017</a:t>
            </a:r>
          </a:p>
        </p:txBody>
      </p:sp>
      <p:sp>
        <p:nvSpPr>
          <p:cNvPr id="1290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7</a:t>
            </a:r>
          </a:p>
        </p:txBody>
      </p:sp>
      <p:sp>
        <p:nvSpPr>
          <p:cNvPr id="1290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290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4531A72-C7BE-43AF-A7B8-3C4A9C38E55E}" type="slidenum">
              <a:rPr lang="en-US" altLang="en-US" sz="1200"/>
              <a:pPr/>
              <a:t>114</a:t>
            </a:fld>
            <a:r>
              <a:rPr lang="en-US" altLang="en-US" sz="1200"/>
              <a:t> of 96</a:t>
            </a:r>
          </a:p>
        </p:txBody>
      </p:sp>
    </p:spTree>
    <p:extLst>
      <p:ext uri="{BB962C8B-B14F-4D97-AF65-F5344CB8AC3E}">
        <p14:creationId xmlns:p14="http://schemas.microsoft.com/office/powerpoint/2010/main" val="409895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xfrm>
            <a:off x="246063" y="609600"/>
            <a:ext cx="6365875" cy="3581400"/>
          </a:xfrm>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smtClean="0">
                <a:latin typeface="Arial" panose="020B0604020202020204" pitchFamily="34" charset="0"/>
                <a:ea typeface="ＭＳ Ｐゴシック" panose="020B0600070205080204" pitchFamily="34" charset="-128"/>
              </a:rPr>
              <a:t>Velocity is an extremely simple, powerful method for accurately measuring the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rate at which teams consistently deliver business value. To calculate velocity,</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simply add up the estimates of the features (user stories, requirements,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backlog items, etc.) successfully delivered an iteration.</a:t>
            </a:r>
          </a:p>
          <a:p>
            <a:r>
              <a:rPr lang="en-US" altLang="en-US" sz="1100" smtClean="0">
                <a:latin typeface="Arial" panose="020B0604020202020204" pitchFamily="34" charset="0"/>
                <a:ea typeface="ＭＳ Ｐゴシック" panose="020B0600070205080204" pitchFamily="34" charset="-128"/>
              </a:rPr>
              <a:t>There are some simple guidelines for estimating initial velocity prior to</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completing the first iteration, but after that point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teams should use proven, historical measures for planning features.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Within a short time, velocity typically stabilizes and provides a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tremendous basis for improving the accuracy and reliability of both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near-term and longer-term project planning. Agile delivery cycles are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very small so velocity emerges and can be validated very early in a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project and then relied upon to improve project predictability.</a:t>
            </a:r>
          </a:p>
          <a:p>
            <a:endParaRPr lang="en-US" altLang="en-US" sz="1100" smtClean="0">
              <a:latin typeface="Arial" panose="020B0604020202020204" pitchFamily="34" charset="0"/>
              <a:ea typeface="ＭＳ Ｐゴシック" panose="020B0600070205080204" pitchFamily="34" charset="-128"/>
            </a:endParaRPr>
          </a:p>
          <a:p>
            <a:r>
              <a:rPr lang="en-US" altLang="en-US" sz="1100" smtClean="0">
                <a:latin typeface="Arial" panose="020B0604020202020204" pitchFamily="34" charset="0"/>
                <a:ea typeface="ＭＳ Ｐゴシック" panose="020B0600070205080204" pitchFamily="34" charset="-128"/>
              </a:rPr>
              <a:t>https://www.versionone.com/agile-101/agile-management-practices/agile-scrum-velocity/</a:t>
            </a:r>
          </a:p>
        </p:txBody>
      </p:sp>
      <p:sp>
        <p:nvSpPr>
          <p:cNvPr id="1310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February 15, 2017</a:t>
            </a:r>
          </a:p>
        </p:txBody>
      </p:sp>
      <p:sp>
        <p:nvSpPr>
          <p:cNvPr id="1310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7</a:t>
            </a:r>
          </a:p>
        </p:txBody>
      </p:sp>
      <p:sp>
        <p:nvSpPr>
          <p:cNvPr id="1310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10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63D55D-3650-4B66-8195-D76F1CF0B300}" type="slidenum">
              <a:rPr lang="en-US" altLang="en-US" sz="1200"/>
              <a:pPr/>
              <a:t>115</a:t>
            </a:fld>
            <a:r>
              <a:rPr lang="en-US" altLang="en-US" sz="1200"/>
              <a:t> of 96</a:t>
            </a:r>
          </a:p>
        </p:txBody>
      </p:sp>
    </p:spTree>
    <p:extLst>
      <p:ext uri="{BB962C8B-B14F-4D97-AF65-F5344CB8AC3E}">
        <p14:creationId xmlns:p14="http://schemas.microsoft.com/office/powerpoint/2010/main" val="382272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983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983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983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83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0D568B-A7BE-4037-8EC6-1D2CF131493E}" type="slidenum">
              <a:rPr lang="en-US" altLang="en-US" sz="1200"/>
              <a:pPr/>
              <a:t>32</a:t>
            </a:fld>
            <a:r>
              <a:rPr lang="en-US" altLang="en-US" sz="1200"/>
              <a:t> of 134</a:t>
            </a:r>
          </a:p>
        </p:txBody>
      </p:sp>
    </p:spTree>
    <p:extLst>
      <p:ext uri="{BB962C8B-B14F-4D97-AF65-F5344CB8AC3E}">
        <p14:creationId xmlns:p14="http://schemas.microsoft.com/office/powerpoint/2010/main" val="2462748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a:xfrm>
            <a:off x="246063" y="609600"/>
            <a:ext cx="6365875" cy="3581400"/>
          </a:xfrm>
          <a:ln/>
        </p:spPr>
      </p:sp>
      <p:sp>
        <p:nvSpPr>
          <p:cNvPr id="1331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331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February 15, 2017</a:t>
            </a:r>
          </a:p>
        </p:txBody>
      </p:sp>
      <p:sp>
        <p:nvSpPr>
          <p:cNvPr id="1331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7</a:t>
            </a:r>
          </a:p>
        </p:txBody>
      </p:sp>
      <p:sp>
        <p:nvSpPr>
          <p:cNvPr id="1331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31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2411EE1-48FB-4B0E-9CBF-5FF3E5278425}" type="slidenum">
              <a:rPr lang="en-US" altLang="en-US" sz="1200"/>
              <a:pPr/>
              <a:t>116</a:t>
            </a:fld>
            <a:r>
              <a:rPr lang="en-US" altLang="en-US" sz="1200"/>
              <a:t> of 96</a:t>
            </a:r>
          </a:p>
        </p:txBody>
      </p:sp>
    </p:spTree>
    <p:extLst>
      <p:ext uri="{BB962C8B-B14F-4D97-AF65-F5344CB8AC3E}">
        <p14:creationId xmlns:p14="http://schemas.microsoft.com/office/powerpoint/2010/main" val="985278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xfrm>
            <a:off x="246063" y="609600"/>
            <a:ext cx="6365875" cy="3581400"/>
          </a:xfrm>
          <a:ln/>
        </p:spPr>
      </p:sp>
      <p:sp>
        <p:nvSpPr>
          <p:cNvPr id="1003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03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03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03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6CE9826-4452-4338-BCBE-68210E091482}" type="slidenum">
              <a:rPr lang="en-US" altLang="en-US" sz="1200"/>
              <a:pPr/>
              <a:t>33</a:t>
            </a:fld>
            <a:r>
              <a:rPr lang="en-US" altLang="en-US" sz="1200"/>
              <a:t> of 134</a:t>
            </a:r>
          </a:p>
        </p:txBody>
      </p:sp>
    </p:spTree>
    <p:extLst>
      <p:ext uri="{BB962C8B-B14F-4D97-AF65-F5344CB8AC3E}">
        <p14:creationId xmlns:p14="http://schemas.microsoft.com/office/powerpoint/2010/main" val="279104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xfrm>
            <a:off x="246063" y="609600"/>
            <a:ext cx="6365875" cy="3581400"/>
          </a:xfrm>
          <a:ln/>
        </p:spPr>
      </p:sp>
      <p:sp>
        <p:nvSpPr>
          <p:cNvPr id="1024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24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24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24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24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1F00CBA-5E3D-461E-8A6F-6EEA09F6F879}" type="slidenum">
              <a:rPr lang="en-US" altLang="en-US" sz="1200"/>
              <a:pPr/>
              <a:t>34</a:t>
            </a:fld>
            <a:r>
              <a:rPr lang="en-US" altLang="en-US" sz="1200"/>
              <a:t> of 134</a:t>
            </a:r>
          </a:p>
        </p:txBody>
      </p:sp>
    </p:spTree>
    <p:extLst>
      <p:ext uri="{BB962C8B-B14F-4D97-AF65-F5344CB8AC3E}">
        <p14:creationId xmlns:p14="http://schemas.microsoft.com/office/powerpoint/2010/main" val="3802407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xfrm>
            <a:off x="246063" y="609600"/>
            <a:ext cx="6365875" cy="3581400"/>
          </a:xfrm>
          <a:ln/>
        </p:spPr>
      </p:sp>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PERT - short for Program Evaluation &amp; Review Technique - is an outgrowth of research work carried out by the U.S. navy in the late 1950s, when they were trying to put the Polaris Fleet Ballistic Missile Project on schedule. There were thousands of contractors and agencies involved in this project. Earlier askance at this technique gave way to respect when the program ended two years before its scheduled completion date.</a:t>
            </a:r>
          </a:p>
        </p:txBody>
      </p:sp>
      <p:sp>
        <p:nvSpPr>
          <p:cNvPr id="1054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54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54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54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6A4429F-CCA7-493E-BB4B-C88BAC8C891C}" type="slidenum">
              <a:rPr lang="en-US" altLang="en-US" sz="1200"/>
              <a:pPr/>
              <a:t>37</a:t>
            </a:fld>
            <a:r>
              <a:rPr lang="en-US" altLang="en-US" sz="1200"/>
              <a:t> of 134</a:t>
            </a:r>
          </a:p>
        </p:txBody>
      </p:sp>
    </p:spTree>
    <p:extLst>
      <p:ext uri="{BB962C8B-B14F-4D97-AF65-F5344CB8AC3E}">
        <p14:creationId xmlns:p14="http://schemas.microsoft.com/office/powerpoint/2010/main" val="2907298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246063" y="609600"/>
            <a:ext cx="6365875" cy="3581400"/>
          </a:xfrm>
          <a:ln/>
        </p:spPr>
      </p:sp>
      <p:sp>
        <p:nvSpPr>
          <p:cNvPr id="1095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95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95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95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95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4EDB0B-226E-462C-A664-92B1C468A09B}" type="slidenum">
              <a:rPr lang="en-US" altLang="en-US" sz="1200"/>
              <a:pPr/>
              <a:t>40</a:t>
            </a:fld>
            <a:r>
              <a:rPr lang="en-US" altLang="en-US" sz="1200"/>
              <a:t> of 134</a:t>
            </a:r>
          </a:p>
        </p:txBody>
      </p:sp>
    </p:spTree>
    <p:extLst>
      <p:ext uri="{BB962C8B-B14F-4D97-AF65-F5344CB8AC3E}">
        <p14:creationId xmlns:p14="http://schemas.microsoft.com/office/powerpoint/2010/main" val="1785418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a:xfrm>
            <a:off x="246063" y="609600"/>
            <a:ext cx="6365875" cy="3581400"/>
          </a:xfrm>
          <a:ln/>
        </p:spPr>
      </p:sp>
      <p:sp>
        <p:nvSpPr>
          <p:cNvPr id="1116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16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116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116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16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7B9D1E1-7E8D-4297-B495-14FC3E4E3031}" type="slidenum">
              <a:rPr lang="en-US" altLang="en-US" sz="1200"/>
              <a:pPr/>
              <a:t>41</a:t>
            </a:fld>
            <a:r>
              <a:rPr lang="en-US" altLang="en-US" sz="1200"/>
              <a:t> of 134</a:t>
            </a:r>
          </a:p>
        </p:txBody>
      </p:sp>
    </p:spTree>
    <p:extLst>
      <p:ext uri="{BB962C8B-B14F-4D97-AF65-F5344CB8AC3E}">
        <p14:creationId xmlns:p14="http://schemas.microsoft.com/office/powerpoint/2010/main" val="3321717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xfrm>
            <a:off x="246063" y="609600"/>
            <a:ext cx="6365875" cy="3581400"/>
          </a:xfrm>
          <a:ln/>
        </p:spPr>
      </p:sp>
      <p:sp>
        <p:nvSpPr>
          <p:cNvPr id="1167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67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167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167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67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C32CCB9-064F-4FC1-A9E1-C14611E345FB}" type="slidenum">
              <a:rPr lang="en-US" altLang="en-US" sz="1200"/>
              <a:pPr/>
              <a:t>51</a:t>
            </a:fld>
            <a:r>
              <a:rPr lang="en-US" altLang="en-US" sz="1200"/>
              <a:t> of 134</a:t>
            </a:r>
          </a:p>
        </p:txBody>
      </p:sp>
    </p:spTree>
    <p:extLst>
      <p:ext uri="{BB962C8B-B14F-4D97-AF65-F5344CB8AC3E}">
        <p14:creationId xmlns:p14="http://schemas.microsoft.com/office/powerpoint/2010/main" val="3954079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xfrm>
            <a:off x="246063" y="609600"/>
            <a:ext cx="6365875" cy="3581400"/>
          </a:xfrm>
          <a:ln/>
        </p:spPr>
      </p:sp>
      <p:sp>
        <p:nvSpPr>
          <p:cNvPr id="1187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87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187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187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87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8DB2FE-E9BC-4C87-B5C2-8BC80A378F81}" type="slidenum">
              <a:rPr lang="en-US" altLang="en-US" sz="1200"/>
              <a:pPr/>
              <a:t>52</a:t>
            </a:fld>
            <a:r>
              <a:rPr lang="en-US" altLang="en-US" sz="1200"/>
              <a:t> of 134</a:t>
            </a:r>
          </a:p>
        </p:txBody>
      </p:sp>
    </p:spTree>
    <p:extLst>
      <p:ext uri="{BB962C8B-B14F-4D97-AF65-F5344CB8AC3E}">
        <p14:creationId xmlns:p14="http://schemas.microsoft.com/office/powerpoint/2010/main" val="453445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BCEE30-642B-4A7C-88E6-A9F7E328A787}" type="datetime1">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8D78B6-3904-4C20-9B74-8B3AC52CD052}" type="datetime1">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5E26AB-4C3E-4D38-8219-7280C9FE94AD}" type="datetime1">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CCFBBE2-E6BD-4225-8DE2-3DC794F2FF42}" type="datetime1">
              <a:rPr lang="en-US" smtClean="0"/>
              <a:t>3/26/2023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EAAA7680-DE56-4307-A889-0F8BC3FFE95B}" type="datetime1">
              <a:rPr lang="en-US" smtClean="0"/>
              <a:t>3/26/2023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066800"/>
            <a:ext cx="52832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0" y="990600"/>
            <a:ext cx="568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p:txBody>
          <a:bodyPr/>
          <a:lstStyle>
            <a:lvl1pPr>
              <a:defRPr dirty="0"/>
            </a:lvl1pPr>
          </a:lstStyle>
          <a:p>
            <a:pPr>
              <a:defRPr/>
            </a:pPr>
            <a:fld id="{2F5DF5E9-0C13-470F-ACEE-F87E59E32A4C}" type="datetime1">
              <a:rPr lang="en-US" smtClean="0"/>
              <a:t>3/26/2023</a:t>
            </a:fld>
            <a:endParaRPr lang="en-US"/>
          </a:p>
        </p:txBody>
      </p:sp>
      <p:sp>
        <p:nvSpPr>
          <p:cNvPr id="6" name="Footer Placeholder 5"/>
          <p:cNvSpPr>
            <a:spLocks noGrp="1" noChangeArrowheads="1"/>
          </p:cNvSpPr>
          <p:nvPr>
            <p:ph type="ftr" sz="quarter" idx="11"/>
          </p:nvPr>
        </p:nvSpPr>
        <p:spPr/>
        <p:txBody>
          <a:bodyPr/>
          <a:lstStyle>
            <a:lvl1pPr>
              <a:defRPr dirty="0"/>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a:lvl1pPr>
          </a:lstStyle>
          <a:p>
            <a:fld id="{383496EE-22EC-4B3F-A043-CF0155EE453E}" type="slidenum">
              <a:rPr lang="en-US" altLang="en-US"/>
              <a:pPr/>
              <a:t>‹#›</a:t>
            </a:fld>
            <a:r>
              <a:rPr lang="en-US" altLang="en-US"/>
              <a:t> of 134</a:t>
            </a:r>
          </a:p>
        </p:txBody>
      </p:sp>
    </p:spTree>
    <p:extLst>
      <p:ext uri="{BB962C8B-B14F-4D97-AF65-F5344CB8AC3E}">
        <p14:creationId xmlns:p14="http://schemas.microsoft.com/office/powerpoint/2010/main" val="4013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990601"/>
            <a:ext cx="5588000" cy="54101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299200" y="990601"/>
            <a:ext cx="5384800" cy="28559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299200" y="3886201"/>
            <a:ext cx="5384800" cy="251459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4"/>
          <p:cNvSpPr>
            <a:spLocks noGrp="1" noChangeArrowheads="1"/>
          </p:cNvSpPr>
          <p:nvPr>
            <p:ph type="dt" sz="half" idx="10"/>
          </p:nvPr>
        </p:nvSpPr>
        <p:spPr/>
        <p:txBody>
          <a:bodyPr/>
          <a:lstStyle>
            <a:lvl1pPr>
              <a:defRPr dirty="0"/>
            </a:lvl1pPr>
          </a:lstStyle>
          <a:p>
            <a:pPr>
              <a:defRPr/>
            </a:pPr>
            <a:fld id="{89EA25A3-D0FD-4376-A27A-1947C0129DB1}" type="datetime1">
              <a:rPr lang="en-US" smtClean="0"/>
              <a:t>3/26/2023</a:t>
            </a:fld>
            <a:endParaRPr lang="en-US"/>
          </a:p>
        </p:txBody>
      </p:sp>
      <p:sp>
        <p:nvSpPr>
          <p:cNvPr id="7" name="Rectangle 5"/>
          <p:cNvSpPr>
            <a:spLocks noGrp="1" noChangeArrowheads="1"/>
          </p:cNvSpPr>
          <p:nvPr>
            <p:ph type="ftr" sz="quarter" idx="11"/>
          </p:nvPr>
        </p:nvSpPr>
        <p:spPr/>
        <p:txBody>
          <a:bodyPr/>
          <a:lstStyle>
            <a:lvl1pPr>
              <a:defRPr dirty="0"/>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fld id="{4100101B-908B-4E91-9215-C8B499B36222}" type="slidenum">
              <a:rPr lang="en-US" altLang="en-US"/>
              <a:pPr/>
              <a:t>‹#›</a:t>
            </a:fld>
            <a:r>
              <a:rPr lang="en-US" altLang="en-US"/>
              <a:t> of 134</a:t>
            </a:r>
          </a:p>
        </p:txBody>
      </p:sp>
    </p:spTree>
    <p:extLst>
      <p:ext uri="{BB962C8B-B14F-4D97-AF65-F5344CB8AC3E}">
        <p14:creationId xmlns:p14="http://schemas.microsoft.com/office/powerpoint/2010/main" val="4090867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6400" y="37338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p:txBody>
          <a:bodyPr/>
          <a:lstStyle>
            <a:lvl1pPr>
              <a:defRPr/>
            </a:lvl1pPr>
          </a:lstStyle>
          <a:p>
            <a:pPr>
              <a:defRPr/>
            </a:pPr>
            <a:fld id="{6CF1C126-8DDE-44D1-844E-A04B79258B2B}" type="datetime1">
              <a:rPr lang="en-US" smtClean="0"/>
              <a:t>3/26/2023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a:lvl1pPr>
          </a:lstStyle>
          <a:p>
            <a:fld id="{3111F27A-FC76-4DD7-AD8B-D7F88C31F644}" type="slidenum">
              <a:rPr lang="en-US" altLang="en-US"/>
              <a:pPr/>
              <a:t>‹#›</a:t>
            </a:fld>
            <a:r>
              <a:rPr lang="en-US" altLang="en-US"/>
              <a:t> of 96</a:t>
            </a:r>
          </a:p>
        </p:txBody>
      </p:sp>
    </p:spTree>
    <p:extLst>
      <p:ext uri="{BB962C8B-B14F-4D97-AF65-F5344CB8AC3E}">
        <p14:creationId xmlns:p14="http://schemas.microsoft.com/office/powerpoint/2010/main" val="372031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09B87F-94BE-4BAA-9102-F9C7EFF8105A}" type="datetime1">
              <a:rPr lang="en-US" smtClean="0"/>
              <a:t>3/26/2023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829C1D-7BB1-472A-B6FB-7D5092DF30EF}" type="datetime1">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B32EA8-5D78-4ED5-9820-5E8A685CEA46}" type="datetime1">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11B50C-3B8B-496D-B93C-533B41581D51}" type="datetime1">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4C55CB-C18E-45A7-9C5B-74926FB59285}" type="datetime1">
              <a:rPr lang="en-US" smtClean="0"/>
              <a:t>3/26/2023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3/26/2023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6B4D0-59BD-4408-93FA-4CB8E26DBA16}" type="datetime1">
              <a:rPr lang="en-US" smtClean="0"/>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DECD01-14C2-4E00-A606-D6F5E8E7E322}" type="datetime1">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D4F058-318E-491C-A24C-71BB8F214D0A}" type="datetime1">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B022C-5A67-4352-A635-C3A5AB437747}" type="datetime1">
              <a:rPr lang="en-US" smtClean="0"/>
              <a:t>3/26/2023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amazon.com/exec/obidos/ASIN/0201835959/qid=1022856693/sr=1-1/ref=sr_1_1/103-4280067-9687806"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1.wmf"/><Relationship Id="rId5" Type="http://schemas.openxmlformats.org/officeDocument/2006/relationships/oleObject" Target="../embeddings/oleObject3.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5.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5.wmf"/><Relationship Id="rId5" Type="http://schemas.openxmlformats.org/officeDocument/2006/relationships/oleObject" Target="../embeddings/oleObject7.bin"/><Relationship Id="rId4" Type="http://schemas.openxmlformats.org/officeDocument/2006/relationships/image" Target="../media/image34.wmf"/></Relationships>
</file>

<file path=ppt/slides/_rels/slide9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37.wmf"/><Relationship Id="rId5" Type="http://schemas.openxmlformats.org/officeDocument/2006/relationships/oleObject" Target="../embeddings/oleObject9.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11.bin"/></Relationships>
</file>

<file path=ppt/slides/_rels/slide9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Scheduling and Tracking</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rmAutofit/>
          </a:bodyPr>
          <a:lstStyle/>
          <a:p>
            <a:r>
              <a:rPr lang="en-US" altLang="en-US" sz="3600" dirty="0"/>
              <a:t>Controlling factors in schedule development</a:t>
            </a:r>
            <a:endParaRPr lang="en-US" altLang="en-US" sz="3600" dirty="0">
              <a:effectLst>
                <a:outerShdw blurRad="38100" dist="38100" dir="2700000" algn="tl">
                  <a:srgbClr val="C0C0C0"/>
                </a:outerShdw>
              </a:effectLst>
            </a:endParaRPr>
          </a:p>
        </p:txBody>
      </p:sp>
      <p:sp>
        <p:nvSpPr>
          <p:cNvPr id="91138" name="Rectangle 3"/>
          <p:cNvSpPr>
            <a:spLocks noGrp="1" noChangeArrowheads="1"/>
          </p:cNvSpPr>
          <p:nvPr>
            <p:ph type="body" idx="1"/>
          </p:nvPr>
        </p:nvSpPr>
        <p:spPr/>
        <p:txBody>
          <a:bodyPr/>
          <a:lstStyle/>
          <a:p>
            <a:pPr eaLnBrk="1" hangingPunct="1"/>
            <a:r>
              <a:rPr lang="en-US" altLang="en-US" dirty="0" smtClean="0"/>
              <a:t> Project management plan</a:t>
            </a:r>
          </a:p>
          <a:p>
            <a:pPr lvl="1" eaLnBrk="1" hangingPunct="1"/>
            <a:r>
              <a:rPr lang="en-US" altLang="en-US" dirty="0"/>
              <a:t>Almost any of the many sub-plans and other elements in the Project Management Plan may exert an influence on schedule development</a:t>
            </a:r>
          </a:p>
          <a:p>
            <a:pPr lvl="1" eaLnBrk="1" hangingPunct="1"/>
            <a:r>
              <a:rPr lang="en-US" altLang="en-US" dirty="0"/>
              <a:t>One of the most critical elements for schedule development in the PM Plan is the </a:t>
            </a:r>
            <a:r>
              <a:rPr lang="en-US" altLang="en-US" b="1" i="1" dirty="0"/>
              <a:t>risk register</a:t>
            </a:r>
            <a:r>
              <a:rPr lang="en-US" altLang="en-US" b="1" dirty="0"/>
              <a:t> </a:t>
            </a:r>
            <a:r>
              <a:rPr lang="en-US" altLang="en-US" dirty="0"/>
              <a:t>and risk-associated plans</a:t>
            </a:r>
          </a:p>
          <a:p>
            <a:pPr lvl="1" eaLnBrk="1" hangingPunct="1"/>
            <a:r>
              <a:rPr lang="en-US" altLang="en-US" dirty="0"/>
              <a:t>We will discuss risk and risk-related planning in an upcoming lecture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2215958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ChangeArrowheads="1"/>
          </p:cNvSpPr>
          <p:nvPr/>
        </p:nvSpPr>
        <p:spPr bwMode="auto">
          <a:xfrm>
            <a:off x="1524000" y="93821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pPr lvl="1"/>
            <a:endParaRPr lang="en-US" altLang="en-US">
              <a:latin typeface="Times New Roman" panose="02020603050405020304" pitchFamily="18" charset="0"/>
            </a:endParaRPr>
          </a:p>
        </p:txBody>
      </p:sp>
      <p:sp>
        <p:nvSpPr>
          <p:cNvPr id="192514" name="Rectangle 3"/>
          <p:cNvSpPr>
            <a:spLocks noChangeArrowheads="1"/>
          </p:cNvSpPr>
          <p:nvPr/>
        </p:nvSpPr>
        <p:spPr bwMode="auto">
          <a:xfrm>
            <a:off x="1524000" y="258286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endParaRPr lang="en-US" altLang="en-US">
              <a:latin typeface="Times New Roman" panose="02020603050405020304" pitchFamily="18" charset="0"/>
            </a:endParaRPr>
          </a:p>
        </p:txBody>
      </p:sp>
      <p:sp>
        <p:nvSpPr>
          <p:cNvPr id="192515" name="Rectangle 5"/>
          <p:cNvSpPr>
            <a:spLocks noChangeArrowheads="1"/>
          </p:cNvSpPr>
          <p:nvPr/>
        </p:nvSpPr>
        <p:spPr bwMode="auto">
          <a:xfrm>
            <a:off x="1524000" y="88106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pPr lvl="1"/>
            <a:endParaRPr lang="en-US" altLang="en-US">
              <a:latin typeface="Times New Roman" panose="02020603050405020304" pitchFamily="18" charset="0"/>
            </a:endParaRPr>
          </a:p>
        </p:txBody>
      </p:sp>
      <p:sp>
        <p:nvSpPr>
          <p:cNvPr id="192516" name="Rectangle 6"/>
          <p:cNvSpPr>
            <a:spLocks noChangeArrowheads="1"/>
          </p:cNvSpPr>
          <p:nvPr/>
        </p:nvSpPr>
        <p:spPr bwMode="auto">
          <a:xfrm>
            <a:off x="1524000" y="252571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endParaRPr lang="en-US" altLang="en-US">
              <a:latin typeface="Times New Roman" panose="02020603050405020304" pitchFamily="18" charset="0"/>
            </a:endParaRPr>
          </a:p>
        </p:txBody>
      </p:sp>
      <p:sp>
        <p:nvSpPr>
          <p:cNvPr id="192517" name="Text Box 9"/>
          <p:cNvSpPr txBox="1">
            <a:spLocks noChangeArrowheads="1"/>
          </p:cNvSpPr>
          <p:nvPr/>
        </p:nvSpPr>
        <p:spPr bwMode="auto">
          <a:xfrm>
            <a:off x="6324600" y="228601"/>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Tx/>
              <a:buAutoNum type="arabicPeriod"/>
            </a:pPr>
            <a:endParaRPr lang="en-US" altLang="en-US" sz="1800">
              <a:latin typeface="Times New Roman" panose="02020603050405020304" pitchFamily="18" charset="0"/>
            </a:endParaRPr>
          </a:p>
        </p:txBody>
      </p:sp>
      <p:sp>
        <p:nvSpPr>
          <p:cNvPr id="448524" name="Rectangle 12"/>
          <p:cNvSpPr>
            <a:spLocks noGrp="1" noChangeArrowheads="1"/>
          </p:cNvSpPr>
          <p:nvPr>
            <p:ph type="title"/>
          </p:nvPr>
        </p:nvSpPr>
        <p:spPr/>
        <p:txBody>
          <a:bodyPr/>
          <a:lstStyle/>
          <a:p>
            <a:pPr eaLnBrk="1" hangingPunct="1"/>
            <a:r>
              <a:rPr lang="en-US" altLang="en-US" dirty="0" smtClean="0"/>
              <a:t>Critical Path Method</a:t>
            </a:r>
          </a:p>
        </p:txBody>
      </p:sp>
      <p:sp>
        <p:nvSpPr>
          <p:cNvPr id="192519" name="Rectangle 13"/>
          <p:cNvSpPr>
            <a:spLocks noGrp="1" noChangeArrowheads="1"/>
          </p:cNvSpPr>
          <p:nvPr>
            <p:ph type="body" idx="1"/>
          </p:nvPr>
        </p:nvSpPr>
        <p:spPr/>
        <p:txBody>
          <a:bodyPr>
            <a:normAutofit lnSpcReduction="10000"/>
          </a:bodyPr>
          <a:lstStyle/>
          <a:p>
            <a:pPr eaLnBrk="1" hangingPunct="1"/>
            <a:r>
              <a:rPr lang="en-US" altLang="en-US" smtClean="0"/>
              <a:t>List all activities in plan.</a:t>
            </a:r>
          </a:p>
          <a:p>
            <a:pPr eaLnBrk="1" hangingPunct="1"/>
            <a:r>
              <a:rPr lang="en-US" altLang="en-US" smtClean="0"/>
              <a:t>Plot tasks onto chart.  (Tasks = arrows.  End Tasks = dots)</a:t>
            </a:r>
          </a:p>
          <a:p>
            <a:pPr eaLnBrk="1" hangingPunct="1"/>
            <a:r>
              <a:rPr lang="en-US" altLang="en-US" smtClean="0"/>
              <a:t>Show dependencies.</a:t>
            </a:r>
          </a:p>
          <a:p>
            <a:pPr eaLnBrk="1" hangingPunct="1"/>
            <a:r>
              <a:rPr lang="en-US" altLang="en-US" smtClean="0"/>
              <a:t>Schedule activities </a:t>
            </a:r>
          </a:p>
          <a:p>
            <a:pPr lvl="1" eaLnBrk="1" hangingPunct="1"/>
            <a:r>
              <a:rPr lang="en-US" altLang="en-US"/>
              <a:t>Sequential activities on critical path.  </a:t>
            </a:r>
          </a:p>
          <a:p>
            <a:pPr lvl="1" eaLnBrk="1" hangingPunct="1"/>
            <a:r>
              <a:rPr lang="en-US" altLang="en-US"/>
              <a:t>Parallel activities.  </a:t>
            </a:r>
          </a:p>
          <a:p>
            <a:pPr lvl="1" eaLnBrk="1" hangingPunct="1"/>
            <a:r>
              <a:rPr lang="en-US" altLang="en-US"/>
              <a:t>Slack time for hold-ups.</a:t>
            </a:r>
          </a:p>
          <a:p>
            <a:pPr eaLnBrk="1" hangingPunct="1"/>
            <a:r>
              <a:rPr lang="en-US" altLang="en-US" smtClean="0"/>
              <a:t>Find longest path through chart.</a:t>
            </a:r>
          </a:p>
          <a:p>
            <a:pPr lvl="1" eaLnBrk="1" hangingPunct="1"/>
            <a:r>
              <a:rPr lang="en-US" altLang="en-US"/>
              <a:t>This is the critical path</a:t>
            </a:r>
          </a:p>
          <a:p>
            <a:r>
              <a:rPr lang="en-US" altLang="en-US" smtClean="0"/>
              <a:t>What is the difference between critical path and critical chain?</a:t>
            </a:r>
          </a:p>
          <a:p>
            <a:pPr lvl="1"/>
            <a:r>
              <a:rPr lang="en-US" altLang="en-US"/>
              <a:t>Critical chain also manages buffer activity durations and resources</a:t>
            </a:r>
          </a:p>
          <a:p>
            <a:pPr eaLnBrk="1" hangingPunct="1"/>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237868119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4000" dirty="0"/>
              <a:t>Performing forward pass CP analysis</a:t>
            </a:r>
          </a:p>
        </p:txBody>
      </p:sp>
      <p:grpSp>
        <p:nvGrpSpPr>
          <p:cNvPr id="194562" name="Group 3"/>
          <p:cNvGrpSpPr>
            <a:grpSpLocks/>
          </p:cNvGrpSpPr>
          <p:nvPr/>
        </p:nvGrpSpPr>
        <p:grpSpPr bwMode="auto">
          <a:xfrm>
            <a:off x="9056688" y="5238750"/>
            <a:ext cx="1333500" cy="850900"/>
            <a:chOff x="1584" y="1812"/>
            <a:chExt cx="1388" cy="964"/>
          </a:xfrm>
        </p:grpSpPr>
        <p:sp>
          <p:nvSpPr>
            <p:cNvPr id="194610"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4611"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612"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4613"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4614"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4615"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4616"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4617"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4563" name="Group 12"/>
          <p:cNvGrpSpPr>
            <a:grpSpLocks/>
          </p:cNvGrpSpPr>
          <p:nvPr/>
        </p:nvGrpSpPr>
        <p:grpSpPr bwMode="auto">
          <a:xfrm>
            <a:off x="2965450" y="2206625"/>
            <a:ext cx="2203450" cy="1530350"/>
            <a:chOff x="1584" y="1812"/>
            <a:chExt cx="1388" cy="964"/>
          </a:xfrm>
        </p:grpSpPr>
        <p:sp>
          <p:nvSpPr>
            <p:cNvPr id="194602"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4603"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604"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4605"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4606"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5/7</a:t>
              </a:r>
            </a:p>
          </p:txBody>
        </p:sp>
        <p:sp>
          <p:nvSpPr>
            <p:cNvPr id="194607"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5/11</a:t>
              </a:r>
            </a:p>
          </p:txBody>
        </p:sp>
        <p:sp>
          <p:nvSpPr>
            <p:cNvPr id="194608"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609"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grpSp>
        <p:nvGrpSpPr>
          <p:cNvPr id="194564" name="Group 21"/>
          <p:cNvGrpSpPr>
            <a:grpSpLocks/>
          </p:cNvGrpSpPr>
          <p:nvPr/>
        </p:nvGrpSpPr>
        <p:grpSpPr bwMode="auto">
          <a:xfrm>
            <a:off x="2989263" y="4189413"/>
            <a:ext cx="2203450" cy="1530350"/>
            <a:chOff x="1584" y="1812"/>
            <a:chExt cx="1388" cy="964"/>
          </a:xfrm>
        </p:grpSpPr>
        <p:sp>
          <p:nvSpPr>
            <p:cNvPr id="194594"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4595"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596"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4597"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4598"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5/7</a:t>
              </a:r>
            </a:p>
          </p:txBody>
        </p:sp>
        <p:sp>
          <p:nvSpPr>
            <p:cNvPr id="194599"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5/16</a:t>
              </a:r>
            </a:p>
          </p:txBody>
        </p:sp>
        <p:sp>
          <p:nvSpPr>
            <p:cNvPr id="194600"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601"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grpSp>
        <p:nvGrpSpPr>
          <p:cNvPr id="194565" name="Group 30"/>
          <p:cNvGrpSpPr>
            <a:grpSpLocks/>
          </p:cNvGrpSpPr>
          <p:nvPr/>
        </p:nvGrpSpPr>
        <p:grpSpPr bwMode="auto">
          <a:xfrm>
            <a:off x="6546850" y="3116263"/>
            <a:ext cx="2203450" cy="1530350"/>
            <a:chOff x="1584" y="1812"/>
            <a:chExt cx="1388" cy="964"/>
          </a:xfrm>
        </p:grpSpPr>
        <p:sp>
          <p:nvSpPr>
            <p:cNvPr id="194586"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4587"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588"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4589"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4590"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5/16</a:t>
              </a:r>
            </a:p>
          </p:txBody>
        </p:sp>
        <p:sp>
          <p:nvSpPr>
            <p:cNvPr id="194591"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5/19</a:t>
              </a:r>
            </a:p>
          </p:txBody>
        </p:sp>
        <p:sp>
          <p:nvSpPr>
            <p:cNvPr id="194592"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593"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cxnSp>
        <p:nvCxnSpPr>
          <p:cNvPr id="194566" name="AutoShape 39"/>
          <p:cNvCxnSpPr>
            <a:cxnSpLocks noChangeShapeType="1"/>
            <a:stCxn id="194607" idx="3"/>
            <a:endCxn id="194589" idx="1"/>
          </p:cNvCxnSpPr>
          <p:nvPr/>
        </p:nvCxnSpPr>
        <p:spPr bwMode="auto">
          <a:xfrm>
            <a:off x="5168900" y="3162300"/>
            <a:ext cx="1379538" cy="527050"/>
          </a:xfrm>
          <a:prstGeom prst="bentConnector3">
            <a:avLst>
              <a:gd name="adj1" fmla="val 49944"/>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4567" name="AutoShape 40"/>
          <p:cNvCxnSpPr>
            <a:cxnSpLocks noChangeShapeType="1"/>
            <a:stCxn id="194597" idx="3"/>
            <a:endCxn id="194590" idx="1"/>
          </p:cNvCxnSpPr>
          <p:nvPr/>
        </p:nvCxnSpPr>
        <p:spPr bwMode="auto">
          <a:xfrm flipV="1">
            <a:off x="5191126" y="4073526"/>
            <a:ext cx="1357313"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4568" name="Text Box 41"/>
          <p:cNvSpPr txBox="1">
            <a:spLocks noChangeArrowheads="1"/>
          </p:cNvSpPr>
          <p:nvPr/>
        </p:nvSpPr>
        <p:spPr bwMode="auto">
          <a:xfrm>
            <a:off x="6477000" y="1905001"/>
            <a:ext cx="365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ES = Maximum EF of predecessor task(s)</a:t>
            </a:r>
          </a:p>
          <a:p>
            <a:r>
              <a:rPr lang="en-US" altLang="en-US" sz="1400"/>
              <a:t>EF = ES + duration of tas</a:t>
            </a:r>
            <a:r>
              <a:rPr lang="en-US" altLang="en-US" sz="1200"/>
              <a:t>k</a:t>
            </a:r>
          </a:p>
        </p:txBody>
      </p:sp>
      <p:sp>
        <p:nvSpPr>
          <p:cNvPr id="194569"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4570" name="Oval Callout 44"/>
          <p:cNvSpPr>
            <a:spLocks noChangeArrowheads="1"/>
          </p:cNvSpPr>
          <p:nvPr/>
        </p:nvSpPr>
        <p:spPr bwMode="auto">
          <a:xfrm>
            <a:off x="6853238" y="4864100"/>
            <a:ext cx="398462" cy="374650"/>
          </a:xfrm>
          <a:prstGeom prst="wedgeEllipseCallout">
            <a:avLst>
              <a:gd name="adj1" fmla="val 4551"/>
              <a:gd name="adj2" fmla="val -231005"/>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1" name="Oval Callout 46"/>
          <p:cNvSpPr>
            <a:spLocks noChangeArrowheads="1"/>
          </p:cNvSpPr>
          <p:nvPr/>
        </p:nvSpPr>
        <p:spPr bwMode="auto">
          <a:xfrm>
            <a:off x="1981201" y="3581400"/>
            <a:ext cx="398463" cy="374650"/>
          </a:xfrm>
          <a:prstGeom prst="wedgeEllipseCallout">
            <a:avLst>
              <a:gd name="adj1" fmla="val 280241"/>
              <a:gd name="adj2" fmla="val -177958"/>
            </a:avLst>
          </a:prstGeom>
          <a:solidFill>
            <a:schemeClr val="accent1">
              <a:alpha val="41176"/>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 </a:t>
            </a:r>
          </a:p>
        </p:txBody>
      </p:sp>
      <p:sp>
        <p:nvSpPr>
          <p:cNvPr id="194572" name="Oval Callout 47"/>
          <p:cNvSpPr>
            <a:spLocks noChangeArrowheads="1"/>
          </p:cNvSpPr>
          <p:nvPr/>
        </p:nvSpPr>
        <p:spPr bwMode="auto">
          <a:xfrm>
            <a:off x="1958976" y="4243388"/>
            <a:ext cx="398463" cy="374650"/>
          </a:xfrm>
          <a:prstGeom prst="wedgeEllipseCallout">
            <a:avLst>
              <a:gd name="adj1" fmla="val 270278"/>
              <a:gd name="adj2" fmla="val 189801"/>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3" name="Oval Callout 48"/>
          <p:cNvSpPr>
            <a:spLocks noChangeArrowheads="1"/>
          </p:cNvSpPr>
          <p:nvPr/>
        </p:nvSpPr>
        <p:spPr bwMode="auto">
          <a:xfrm>
            <a:off x="5689601" y="2589213"/>
            <a:ext cx="398463" cy="374650"/>
          </a:xfrm>
          <a:prstGeom prst="wedgeEllipseCallout">
            <a:avLst>
              <a:gd name="adj1" fmla="val -247889"/>
              <a:gd name="adj2" fmla="val 112005"/>
            </a:avLst>
          </a:prstGeom>
          <a:solidFill>
            <a:schemeClr val="accent1">
              <a:alpha val="45882"/>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4" name="Oval Callout 49"/>
          <p:cNvSpPr>
            <a:spLocks noChangeArrowheads="1"/>
          </p:cNvSpPr>
          <p:nvPr/>
        </p:nvSpPr>
        <p:spPr bwMode="auto">
          <a:xfrm>
            <a:off x="9274176" y="3913188"/>
            <a:ext cx="398463" cy="373062"/>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7298" name="TextBox 52"/>
          <p:cNvSpPr txBox="1">
            <a:spLocks noChangeArrowheads="1"/>
          </p:cNvSpPr>
          <p:nvPr/>
        </p:nvSpPr>
        <p:spPr bwMode="auto">
          <a:xfrm>
            <a:off x="1981200" y="35052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97299" name="TextBox 53"/>
          <p:cNvSpPr txBox="1">
            <a:spLocks noChangeArrowheads="1"/>
          </p:cNvSpPr>
          <p:nvPr/>
        </p:nvSpPr>
        <p:spPr bwMode="auto">
          <a:xfrm>
            <a:off x="1981200" y="41910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97300" name="TextBox 54"/>
          <p:cNvSpPr txBox="1">
            <a:spLocks noChangeArrowheads="1"/>
          </p:cNvSpPr>
          <p:nvPr/>
        </p:nvSpPr>
        <p:spPr bwMode="auto">
          <a:xfrm>
            <a:off x="5715000" y="2514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grpSp>
        <p:nvGrpSpPr>
          <p:cNvPr id="6" name="Group 56"/>
          <p:cNvGrpSpPr>
            <a:grpSpLocks/>
          </p:cNvGrpSpPr>
          <p:nvPr/>
        </p:nvGrpSpPr>
        <p:grpSpPr bwMode="auto">
          <a:xfrm>
            <a:off x="5749926" y="4876801"/>
            <a:ext cx="396875" cy="487363"/>
            <a:chOff x="4225925" y="4876800"/>
            <a:chExt cx="397112" cy="487363"/>
          </a:xfrm>
        </p:grpSpPr>
        <p:sp>
          <p:nvSpPr>
            <p:cNvPr id="194584" name="Oval Callout 45"/>
            <p:cNvSpPr>
              <a:spLocks noChangeArrowheads="1"/>
            </p:cNvSpPr>
            <p:nvPr/>
          </p:nvSpPr>
          <p:spPr bwMode="auto">
            <a:xfrm>
              <a:off x="4225925" y="4991100"/>
              <a:ext cx="396875" cy="373063"/>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4585" name="TextBox 55"/>
            <p:cNvSpPr txBox="1">
              <a:spLocks noChangeArrowheads="1"/>
            </p:cNvSpPr>
            <p:nvPr/>
          </p:nvSpPr>
          <p:spPr bwMode="auto">
            <a:xfrm>
              <a:off x="4267200" y="48768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grpSp>
      <p:sp>
        <p:nvSpPr>
          <p:cNvPr id="97302" name="TextBox 57"/>
          <p:cNvSpPr txBox="1">
            <a:spLocks noChangeArrowheads="1"/>
          </p:cNvSpPr>
          <p:nvPr/>
        </p:nvSpPr>
        <p:spPr bwMode="auto">
          <a:xfrm>
            <a:off x="6858000" y="48768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sp>
        <p:nvSpPr>
          <p:cNvPr id="97303" name="TextBox 58"/>
          <p:cNvSpPr txBox="1">
            <a:spLocks noChangeArrowheads="1"/>
          </p:cNvSpPr>
          <p:nvPr/>
        </p:nvSpPr>
        <p:spPr bwMode="auto">
          <a:xfrm>
            <a:off x="9296400" y="38862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3449047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3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3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8" grpId="0"/>
      <p:bldP spid="97299" grpId="0"/>
      <p:bldP spid="97300" grpId="0"/>
      <p:bldP spid="97302" grpId="0"/>
      <p:bldP spid="9730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en-US" sz="4000" dirty="0"/>
              <a:t>Performing backward pass CP analysis</a:t>
            </a:r>
          </a:p>
        </p:txBody>
      </p:sp>
      <p:grpSp>
        <p:nvGrpSpPr>
          <p:cNvPr id="195586" name="Group 3"/>
          <p:cNvGrpSpPr>
            <a:grpSpLocks/>
          </p:cNvGrpSpPr>
          <p:nvPr/>
        </p:nvGrpSpPr>
        <p:grpSpPr bwMode="auto">
          <a:xfrm>
            <a:off x="9056688" y="5238750"/>
            <a:ext cx="1333500" cy="850900"/>
            <a:chOff x="1584" y="1812"/>
            <a:chExt cx="1388" cy="964"/>
          </a:xfrm>
        </p:grpSpPr>
        <p:sp>
          <p:nvSpPr>
            <p:cNvPr id="195635"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5636"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37"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5638"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5639"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5640"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5641"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5642"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5587" name="Group 12"/>
          <p:cNvGrpSpPr>
            <a:grpSpLocks/>
          </p:cNvGrpSpPr>
          <p:nvPr/>
        </p:nvGrpSpPr>
        <p:grpSpPr bwMode="auto">
          <a:xfrm>
            <a:off x="2965450" y="2214563"/>
            <a:ext cx="2203450" cy="1530350"/>
            <a:chOff x="1584" y="1812"/>
            <a:chExt cx="1388" cy="964"/>
          </a:xfrm>
        </p:grpSpPr>
        <p:sp>
          <p:nvSpPr>
            <p:cNvPr id="195627"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5628"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29"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5630"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5631"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5632"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5/11</a:t>
              </a:r>
            </a:p>
          </p:txBody>
        </p:sp>
        <p:sp>
          <p:nvSpPr>
            <p:cNvPr id="195633"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5/12</a:t>
              </a:r>
            </a:p>
          </p:txBody>
        </p:sp>
        <p:sp>
          <p:nvSpPr>
            <p:cNvPr id="195634"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grpSp>
      <p:grpSp>
        <p:nvGrpSpPr>
          <p:cNvPr id="195588" name="Group 21"/>
          <p:cNvGrpSpPr>
            <a:grpSpLocks/>
          </p:cNvGrpSpPr>
          <p:nvPr/>
        </p:nvGrpSpPr>
        <p:grpSpPr bwMode="auto">
          <a:xfrm>
            <a:off x="2989263" y="4197350"/>
            <a:ext cx="2203450" cy="1530350"/>
            <a:chOff x="1584" y="1812"/>
            <a:chExt cx="1388" cy="964"/>
          </a:xfrm>
        </p:grpSpPr>
        <p:sp>
          <p:nvSpPr>
            <p:cNvPr id="195619"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5620"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21"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5622"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5623"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5624"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5625"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5/7</a:t>
              </a:r>
            </a:p>
          </p:txBody>
        </p:sp>
        <p:sp>
          <p:nvSpPr>
            <p:cNvPr id="195626"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grpSp>
      <p:grpSp>
        <p:nvGrpSpPr>
          <p:cNvPr id="195589" name="Group 30"/>
          <p:cNvGrpSpPr>
            <a:grpSpLocks/>
          </p:cNvGrpSpPr>
          <p:nvPr/>
        </p:nvGrpSpPr>
        <p:grpSpPr bwMode="auto">
          <a:xfrm>
            <a:off x="6486525" y="3124200"/>
            <a:ext cx="2203450" cy="1530350"/>
            <a:chOff x="1584" y="1812"/>
            <a:chExt cx="1388" cy="964"/>
          </a:xfrm>
        </p:grpSpPr>
        <p:sp>
          <p:nvSpPr>
            <p:cNvPr id="195611"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5612"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13"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5614"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5615"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5616"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sp>
          <p:nvSpPr>
            <p:cNvPr id="195617"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sp>
          <p:nvSpPr>
            <p:cNvPr id="195618"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5/19</a:t>
              </a:r>
            </a:p>
          </p:txBody>
        </p:sp>
      </p:grpSp>
      <p:cxnSp>
        <p:nvCxnSpPr>
          <p:cNvPr id="195590" name="AutoShape 39"/>
          <p:cNvCxnSpPr>
            <a:cxnSpLocks noChangeShapeType="1"/>
            <a:stCxn id="195632" idx="3"/>
            <a:endCxn id="195614" idx="1"/>
          </p:cNvCxnSpPr>
          <p:nvPr/>
        </p:nvCxnSpPr>
        <p:spPr bwMode="auto">
          <a:xfrm>
            <a:off x="5168901" y="3170238"/>
            <a:ext cx="1319213" cy="527050"/>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5591" name="AutoShape 40"/>
          <p:cNvCxnSpPr>
            <a:cxnSpLocks noChangeShapeType="1"/>
            <a:stCxn id="195622" idx="3"/>
            <a:endCxn id="195615" idx="1"/>
          </p:cNvCxnSpPr>
          <p:nvPr/>
        </p:nvCxnSpPr>
        <p:spPr bwMode="auto">
          <a:xfrm flipV="1">
            <a:off x="5191125" y="4081464"/>
            <a:ext cx="1296988"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5592" name="Text Box 41"/>
          <p:cNvSpPr txBox="1">
            <a:spLocks noChangeArrowheads="1"/>
          </p:cNvSpPr>
          <p:nvPr/>
        </p:nvSpPr>
        <p:spPr bwMode="auto">
          <a:xfrm>
            <a:off x="6477000" y="1905001"/>
            <a:ext cx="3405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LF = Minimum LS of successor task(s)</a:t>
            </a:r>
          </a:p>
          <a:p>
            <a:r>
              <a:rPr lang="en-US" altLang="en-US" sz="1400"/>
              <a:t>LS = LF – duration of task</a:t>
            </a:r>
          </a:p>
        </p:txBody>
      </p:sp>
      <p:sp>
        <p:nvSpPr>
          <p:cNvPr id="195593"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5594" name="Oval Callout 49"/>
          <p:cNvSpPr>
            <a:spLocks noChangeArrowheads="1"/>
          </p:cNvSpPr>
          <p:nvPr/>
        </p:nvSpPr>
        <p:spPr bwMode="auto">
          <a:xfrm>
            <a:off x="9144001" y="4267201"/>
            <a:ext cx="398463" cy="373063"/>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grpSp>
        <p:nvGrpSpPr>
          <p:cNvPr id="6" name="Group 53"/>
          <p:cNvGrpSpPr>
            <a:grpSpLocks/>
          </p:cNvGrpSpPr>
          <p:nvPr/>
        </p:nvGrpSpPr>
        <p:grpSpPr bwMode="auto">
          <a:xfrm>
            <a:off x="5689601" y="2514601"/>
            <a:ext cx="398463" cy="461963"/>
            <a:chOff x="4165600" y="2514600"/>
            <a:chExt cx="398463" cy="461665"/>
          </a:xfrm>
        </p:grpSpPr>
        <p:sp>
          <p:nvSpPr>
            <p:cNvPr id="195609" name="Oval Callout 48"/>
            <p:cNvSpPr>
              <a:spLocks noChangeArrowheads="1"/>
            </p:cNvSpPr>
            <p:nvPr/>
          </p:nvSpPr>
          <p:spPr bwMode="auto">
            <a:xfrm>
              <a:off x="4165600" y="2589213"/>
              <a:ext cx="398463" cy="374650"/>
            </a:xfrm>
            <a:prstGeom prst="wedgeEllipseCallout">
              <a:avLst>
                <a:gd name="adj1" fmla="val -241245"/>
                <a:gd name="adj2" fmla="val 193338"/>
              </a:avLst>
            </a:prstGeom>
            <a:solidFill>
              <a:schemeClr val="accent1">
                <a:alpha val="50980"/>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5610" name="TextBox 51"/>
            <p:cNvSpPr txBox="1">
              <a:spLocks noChangeArrowheads="1"/>
            </p:cNvSpPr>
            <p:nvPr/>
          </p:nvSpPr>
          <p:spPr bwMode="auto">
            <a:xfrm>
              <a:off x="4191000" y="25146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grpSp>
      <p:sp>
        <p:nvSpPr>
          <p:cNvPr id="195596" name="Oval Callout 45"/>
          <p:cNvSpPr>
            <a:spLocks noChangeArrowheads="1"/>
          </p:cNvSpPr>
          <p:nvPr/>
        </p:nvSpPr>
        <p:spPr bwMode="auto">
          <a:xfrm>
            <a:off x="5749926" y="5348288"/>
            <a:ext cx="396875" cy="374650"/>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2" name="TextBox 52"/>
          <p:cNvSpPr txBox="1">
            <a:spLocks noChangeArrowheads="1"/>
          </p:cNvSpPr>
          <p:nvPr/>
        </p:nvSpPr>
        <p:spPr bwMode="auto">
          <a:xfrm>
            <a:off x="5791200" y="52578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sp>
        <p:nvSpPr>
          <p:cNvPr id="98323" name="TextBox 55"/>
          <p:cNvSpPr txBox="1">
            <a:spLocks noChangeArrowheads="1"/>
          </p:cNvSpPr>
          <p:nvPr/>
        </p:nvSpPr>
        <p:spPr bwMode="auto">
          <a:xfrm>
            <a:off x="9144000" y="41910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195599" name="Oval Callout 44"/>
          <p:cNvSpPr>
            <a:spLocks noChangeArrowheads="1"/>
          </p:cNvSpPr>
          <p:nvPr/>
        </p:nvSpPr>
        <p:spPr bwMode="auto">
          <a:xfrm>
            <a:off x="6853238" y="5262563"/>
            <a:ext cx="398462" cy="373062"/>
          </a:xfrm>
          <a:prstGeom prst="wedgeEllipseCallout">
            <a:avLst>
              <a:gd name="adj1" fmla="val 4551"/>
              <a:gd name="adj2" fmla="val -231005"/>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5" name="TextBox 56"/>
          <p:cNvSpPr txBox="1">
            <a:spLocks noChangeArrowheads="1"/>
          </p:cNvSpPr>
          <p:nvPr/>
        </p:nvSpPr>
        <p:spPr bwMode="auto">
          <a:xfrm>
            <a:off x="6858000" y="5181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sp>
        <p:nvSpPr>
          <p:cNvPr id="195601" name="Oval Callout 46"/>
          <p:cNvSpPr>
            <a:spLocks noChangeArrowheads="1"/>
          </p:cNvSpPr>
          <p:nvPr/>
        </p:nvSpPr>
        <p:spPr bwMode="auto">
          <a:xfrm>
            <a:off x="1952626" y="3694113"/>
            <a:ext cx="398463" cy="374650"/>
          </a:xfrm>
          <a:prstGeom prst="wedgeEllipseCallout">
            <a:avLst>
              <a:gd name="adj1" fmla="val 261116"/>
              <a:gd name="adj2" fmla="val -96602"/>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7" name="TextBox 58"/>
          <p:cNvSpPr txBox="1">
            <a:spLocks noChangeArrowheads="1"/>
          </p:cNvSpPr>
          <p:nvPr/>
        </p:nvSpPr>
        <p:spPr bwMode="auto">
          <a:xfrm>
            <a:off x="1981200" y="3657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grpSp>
        <p:nvGrpSpPr>
          <p:cNvPr id="7" name="Group 61"/>
          <p:cNvGrpSpPr>
            <a:grpSpLocks/>
          </p:cNvGrpSpPr>
          <p:nvPr/>
        </p:nvGrpSpPr>
        <p:grpSpPr bwMode="auto">
          <a:xfrm>
            <a:off x="1958976" y="4191001"/>
            <a:ext cx="398463" cy="461963"/>
            <a:chOff x="434975" y="4191000"/>
            <a:chExt cx="398463" cy="461665"/>
          </a:xfrm>
        </p:grpSpPr>
        <p:sp>
          <p:nvSpPr>
            <p:cNvPr id="195607" name="Oval Callout 47"/>
            <p:cNvSpPr>
              <a:spLocks noChangeArrowheads="1"/>
            </p:cNvSpPr>
            <p:nvPr/>
          </p:nvSpPr>
          <p:spPr bwMode="auto">
            <a:xfrm>
              <a:off x="434975" y="4243388"/>
              <a:ext cx="398463" cy="374650"/>
            </a:xfrm>
            <a:prstGeom prst="wedgeEllipseCallout">
              <a:avLst>
                <a:gd name="adj1" fmla="val 260718"/>
                <a:gd name="adj2" fmla="val 298204"/>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5608" name="TextBox 59"/>
            <p:cNvSpPr txBox="1">
              <a:spLocks noChangeArrowheads="1"/>
            </p:cNvSpPr>
            <p:nvPr/>
          </p:nvSpPr>
          <p:spPr bwMode="auto">
            <a:xfrm>
              <a:off x="457200" y="41910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102</a:t>
            </a:fld>
            <a:endParaRPr lang="en-US" dirty="0"/>
          </a:p>
        </p:txBody>
      </p:sp>
    </p:spTree>
    <p:extLst>
      <p:ext uri="{BB962C8B-B14F-4D97-AF65-F5344CB8AC3E}">
        <p14:creationId xmlns:p14="http://schemas.microsoft.com/office/powerpoint/2010/main" val="1745256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3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2" grpId="0"/>
      <p:bldP spid="98323" grpId="0"/>
      <p:bldP spid="98325" grpId="0"/>
      <p:bldP spid="9832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dirty="0" smtClean="0"/>
              <a:t>Calculating float</a:t>
            </a:r>
          </a:p>
        </p:txBody>
      </p:sp>
      <p:grpSp>
        <p:nvGrpSpPr>
          <p:cNvPr id="196610" name="Group 3"/>
          <p:cNvGrpSpPr>
            <a:grpSpLocks/>
          </p:cNvGrpSpPr>
          <p:nvPr/>
        </p:nvGrpSpPr>
        <p:grpSpPr bwMode="auto">
          <a:xfrm>
            <a:off x="9056688" y="5238750"/>
            <a:ext cx="1333500" cy="850900"/>
            <a:chOff x="1584" y="1812"/>
            <a:chExt cx="1388" cy="964"/>
          </a:xfrm>
        </p:grpSpPr>
        <p:sp>
          <p:nvSpPr>
            <p:cNvPr id="196651"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6652"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6653"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6654"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6655"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6656"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6657"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6658"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6611" name="Group 12"/>
          <p:cNvGrpSpPr>
            <a:grpSpLocks/>
          </p:cNvGrpSpPr>
          <p:nvPr/>
        </p:nvGrpSpPr>
        <p:grpSpPr bwMode="auto">
          <a:xfrm>
            <a:off x="2965450" y="2214563"/>
            <a:ext cx="2203450" cy="1530350"/>
            <a:chOff x="1584" y="1812"/>
            <a:chExt cx="1388" cy="964"/>
          </a:xfrm>
        </p:grpSpPr>
        <p:sp>
          <p:nvSpPr>
            <p:cNvPr id="196643"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6644"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6 days</a:t>
              </a:r>
            </a:p>
          </p:txBody>
        </p:sp>
        <p:sp>
          <p:nvSpPr>
            <p:cNvPr id="196645"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6646"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6647"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8"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5/11</a:t>
              </a:r>
            </a:p>
          </p:txBody>
        </p:sp>
        <p:sp>
          <p:nvSpPr>
            <p:cNvPr id="196649"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5/12</a:t>
              </a:r>
            </a:p>
          </p:txBody>
        </p:sp>
        <p:sp>
          <p:nvSpPr>
            <p:cNvPr id="196650"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grpSp>
      <p:grpSp>
        <p:nvGrpSpPr>
          <p:cNvPr id="196612" name="Group 21"/>
          <p:cNvGrpSpPr>
            <a:grpSpLocks/>
          </p:cNvGrpSpPr>
          <p:nvPr/>
        </p:nvGrpSpPr>
        <p:grpSpPr bwMode="auto">
          <a:xfrm>
            <a:off x="2989263" y="4197350"/>
            <a:ext cx="2203450" cy="1530350"/>
            <a:chOff x="1584" y="1812"/>
            <a:chExt cx="1388" cy="964"/>
          </a:xfrm>
        </p:grpSpPr>
        <p:sp>
          <p:nvSpPr>
            <p:cNvPr id="196635"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6636"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0 days</a:t>
              </a:r>
            </a:p>
          </p:txBody>
        </p:sp>
        <p:sp>
          <p:nvSpPr>
            <p:cNvPr id="196637"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6638"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6639"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0"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41"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2"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grpSp>
      <p:grpSp>
        <p:nvGrpSpPr>
          <p:cNvPr id="196613" name="Group 30"/>
          <p:cNvGrpSpPr>
            <a:grpSpLocks/>
          </p:cNvGrpSpPr>
          <p:nvPr/>
        </p:nvGrpSpPr>
        <p:grpSpPr bwMode="auto">
          <a:xfrm>
            <a:off x="6486525" y="3124200"/>
            <a:ext cx="2203450" cy="1530350"/>
            <a:chOff x="1584" y="1812"/>
            <a:chExt cx="1388" cy="964"/>
          </a:xfrm>
        </p:grpSpPr>
        <p:sp>
          <p:nvSpPr>
            <p:cNvPr id="196627"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6628"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0 days</a:t>
              </a:r>
            </a:p>
          </p:txBody>
        </p:sp>
        <p:sp>
          <p:nvSpPr>
            <p:cNvPr id="196629"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6630"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6631"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32"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sp>
          <p:nvSpPr>
            <p:cNvPr id="196633"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34"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grpSp>
      <p:cxnSp>
        <p:nvCxnSpPr>
          <p:cNvPr id="196614" name="AutoShape 39"/>
          <p:cNvCxnSpPr>
            <a:cxnSpLocks noChangeShapeType="1"/>
            <a:stCxn id="196648" idx="3"/>
            <a:endCxn id="196630" idx="1"/>
          </p:cNvCxnSpPr>
          <p:nvPr/>
        </p:nvCxnSpPr>
        <p:spPr bwMode="auto">
          <a:xfrm>
            <a:off x="5168901" y="3170238"/>
            <a:ext cx="1319213" cy="527050"/>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6615" name="AutoShape 40"/>
          <p:cNvCxnSpPr>
            <a:cxnSpLocks noChangeShapeType="1"/>
            <a:stCxn id="196638" idx="3"/>
            <a:endCxn id="196631" idx="1"/>
          </p:cNvCxnSpPr>
          <p:nvPr/>
        </p:nvCxnSpPr>
        <p:spPr bwMode="auto">
          <a:xfrm flipV="1">
            <a:off x="5191125" y="4081464"/>
            <a:ext cx="1296988"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6616" name="Text Box 41"/>
          <p:cNvSpPr txBox="1">
            <a:spLocks noChangeArrowheads="1"/>
          </p:cNvSpPr>
          <p:nvPr/>
        </p:nvSpPr>
        <p:spPr bwMode="auto">
          <a:xfrm>
            <a:off x="6477000" y="1828801"/>
            <a:ext cx="3405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TF = LF - EF</a:t>
            </a:r>
          </a:p>
          <a:p>
            <a:r>
              <a:rPr lang="en-US" altLang="en-US" sz="1400"/>
              <a:t>FF = Minimum ES (successor task) – EF</a:t>
            </a:r>
          </a:p>
        </p:txBody>
      </p:sp>
      <p:sp>
        <p:nvSpPr>
          <p:cNvPr id="196617"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6618" name="Text Box 43"/>
          <p:cNvSpPr txBox="1">
            <a:spLocks noChangeArrowheads="1"/>
          </p:cNvSpPr>
          <p:nvPr/>
        </p:nvSpPr>
        <p:spPr bwMode="auto">
          <a:xfrm>
            <a:off x="3668713" y="5837239"/>
            <a:ext cx="830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FF = 0</a:t>
            </a:r>
          </a:p>
        </p:txBody>
      </p:sp>
      <p:sp>
        <p:nvSpPr>
          <p:cNvPr id="196619" name="Text Box 44"/>
          <p:cNvSpPr txBox="1">
            <a:spLocks noChangeArrowheads="1"/>
          </p:cNvSpPr>
          <p:nvPr/>
        </p:nvSpPr>
        <p:spPr bwMode="auto">
          <a:xfrm>
            <a:off x="3667126" y="1827214"/>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FF = 6</a:t>
            </a:r>
          </a:p>
        </p:txBody>
      </p:sp>
      <p:sp>
        <p:nvSpPr>
          <p:cNvPr id="749613" name="Rectangle 45"/>
          <p:cNvSpPr>
            <a:spLocks noChangeArrowheads="1"/>
          </p:cNvSpPr>
          <p:nvPr/>
        </p:nvSpPr>
        <p:spPr bwMode="auto">
          <a:xfrm>
            <a:off x="2847975" y="4068763"/>
            <a:ext cx="2490788" cy="1776412"/>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49614" name="Rectangle 46"/>
          <p:cNvSpPr>
            <a:spLocks noChangeArrowheads="1"/>
          </p:cNvSpPr>
          <p:nvPr/>
        </p:nvSpPr>
        <p:spPr bwMode="auto">
          <a:xfrm>
            <a:off x="6319838" y="3003551"/>
            <a:ext cx="2500312" cy="1776413"/>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749615" name="AutoShape 47"/>
          <p:cNvCxnSpPr>
            <a:cxnSpLocks noChangeShapeType="1"/>
            <a:stCxn id="749613" idx="3"/>
            <a:endCxn id="749614" idx="1"/>
          </p:cNvCxnSpPr>
          <p:nvPr/>
        </p:nvCxnSpPr>
        <p:spPr bwMode="auto">
          <a:xfrm flipV="1">
            <a:off x="5348289" y="3892551"/>
            <a:ext cx="962025" cy="1065213"/>
          </a:xfrm>
          <a:prstGeom prst="bentConnector3">
            <a:avLst>
              <a:gd name="adj1" fmla="val 51481"/>
            </a:avLst>
          </a:prstGeom>
          <a:noFill/>
          <a:ln w="19050">
            <a:solidFill>
              <a:srgbClr val="FF0000"/>
            </a:solidFill>
            <a:miter lim="800000"/>
            <a:headEnd type="none" w="sm" len="sm"/>
            <a:tailEnd type="triangle" w="lg" len="lg"/>
          </a:ln>
          <a:extLst>
            <a:ext uri="{909E8E84-426E-40DD-AFC4-6F175D3DCCD1}">
              <a14:hiddenFill xmlns:a14="http://schemas.microsoft.com/office/drawing/2010/main">
                <a:noFill/>
              </a14:hiddenFill>
            </a:ext>
          </a:extLst>
        </p:spPr>
      </p:cxnSp>
      <p:sp>
        <p:nvSpPr>
          <p:cNvPr id="749616" name="AutoShape 48"/>
          <p:cNvSpPr>
            <a:spLocks noChangeArrowheads="1"/>
          </p:cNvSpPr>
          <p:nvPr/>
        </p:nvSpPr>
        <p:spPr bwMode="auto">
          <a:xfrm>
            <a:off x="9359900" y="3235325"/>
            <a:ext cx="1049338" cy="266700"/>
          </a:xfrm>
          <a:prstGeom prst="wedgeRectCallout">
            <a:avLst>
              <a:gd name="adj1" fmla="val -95838"/>
              <a:gd name="adj2" fmla="val 167264"/>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Critical path</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1693292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9613"/>
                                        </p:tgtEl>
                                        <p:attrNameLst>
                                          <p:attrName>style.visibility</p:attrName>
                                        </p:attrNameLst>
                                      </p:cBhvr>
                                      <p:to>
                                        <p:strVal val="visible"/>
                                      </p:to>
                                    </p:set>
                                    <p:animEffect transition="in" filter="fade">
                                      <p:cBhvr>
                                        <p:cTn id="7" dur="500"/>
                                        <p:tgtEl>
                                          <p:spTgt spid="749613"/>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749615"/>
                                        </p:tgtEl>
                                        <p:attrNameLst>
                                          <p:attrName>style.visibility</p:attrName>
                                        </p:attrNameLst>
                                      </p:cBhvr>
                                      <p:to>
                                        <p:strVal val="visible"/>
                                      </p:to>
                                    </p:set>
                                    <p:animEffect transition="in" filter="fade">
                                      <p:cBhvr>
                                        <p:cTn id="11" dur="500"/>
                                        <p:tgtEl>
                                          <p:spTgt spid="749615"/>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49614"/>
                                        </p:tgtEl>
                                        <p:attrNameLst>
                                          <p:attrName>style.visibility</p:attrName>
                                        </p:attrNameLst>
                                      </p:cBhvr>
                                      <p:to>
                                        <p:strVal val="visible"/>
                                      </p:to>
                                    </p:set>
                                    <p:animEffect transition="in" filter="fade">
                                      <p:cBhvr>
                                        <p:cTn id="15" dur="500"/>
                                        <p:tgtEl>
                                          <p:spTgt spid="749614"/>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49616"/>
                                        </p:tgtEl>
                                        <p:attrNameLst>
                                          <p:attrName>style.visibility</p:attrName>
                                        </p:attrNameLst>
                                      </p:cBhvr>
                                      <p:to>
                                        <p:strVal val="visible"/>
                                      </p:to>
                                    </p:set>
                                    <p:animEffect transition="in" filter="fade">
                                      <p:cBhvr>
                                        <p:cTn id="19" dur="500"/>
                                        <p:tgtEl>
                                          <p:spTgt spid="749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613" grpId="0" animBg="1"/>
      <p:bldP spid="749614" grpId="0" animBg="1"/>
      <p:bldP spid="74961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 Tracking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970816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and Visibility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105</a:t>
            </a:fld>
            <a:endParaRPr lang="en-US" dirty="0"/>
          </a:p>
        </p:txBody>
      </p:sp>
      <p:pic>
        <p:nvPicPr>
          <p:cNvPr id="5" name="Picture 4"/>
          <p:cNvPicPr>
            <a:picLocks noChangeAspect="1"/>
          </p:cNvPicPr>
          <p:nvPr/>
        </p:nvPicPr>
        <p:blipFill>
          <a:blip r:embed="rId2"/>
          <a:stretch>
            <a:fillRect/>
          </a:stretch>
        </p:blipFill>
        <p:spPr>
          <a:xfrm>
            <a:off x="1881545" y="1477727"/>
            <a:ext cx="8392696" cy="4934639"/>
          </a:xfrm>
          <a:prstGeom prst="rect">
            <a:avLst/>
          </a:prstGeom>
        </p:spPr>
      </p:pic>
    </p:spTree>
    <p:extLst>
      <p:ext uri="{BB962C8B-B14F-4D97-AF65-F5344CB8AC3E}">
        <p14:creationId xmlns:p14="http://schemas.microsoft.com/office/powerpoint/2010/main" val="13294066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Complete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106</a:t>
            </a:fld>
            <a:endParaRPr lang="en-US" dirty="0"/>
          </a:p>
        </p:txBody>
      </p:sp>
      <p:graphicFrame>
        <p:nvGraphicFramePr>
          <p:cNvPr id="5" name="Table478"/>
          <p:cNvGraphicFramePr>
            <a:graphicFrameLocks noGrp="1"/>
          </p:cNvGraphicFramePr>
          <p:nvPr>
            <p:extLst>
              <p:ext uri="{D42A27DB-BD31-4B8C-83A1-F6EECF244321}">
                <p14:modId xmlns:p14="http://schemas.microsoft.com/office/powerpoint/2010/main" val="3144058097"/>
              </p:ext>
            </p:extLst>
          </p:nvPr>
        </p:nvGraphicFramePr>
        <p:xfrm>
          <a:off x="1922307" y="1816352"/>
          <a:ext cx="8229600" cy="3200400"/>
        </p:xfrm>
        <a:graphic>
          <a:graphicData uri="http://schemas.openxmlformats.org/drawingml/2006/table">
            <a:tbl>
              <a:tblPr>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7200">
                <a:tc>
                  <a:txBody>
                    <a:bodyPr/>
                    <a:lstStyle/>
                    <a:p>
                      <a:pPr marL="91440" algn="l" rtl="0">
                        <a:lnSpc>
                          <a:spcPts val="2657"/>
                        </a:lnSpc>
                        <a:spcBef>
                          <a:spcPts val="492"/>
                        </a:spcBef>
                      </a:pPr>
                      <a:r>
                        <a:rPr lang="en-US" altLang="zh-CN" sz="2400" b="1" spc="-130" dirty="0">
                          <a:solidFill>
                            <a:srgbClr val="FFFFFF"/>
                          </a:solidFill>
                          <a:latin typeface="Candara" panose="020E0502030303020204" pitchFamily="34" charset="0"/>
                          <a:ea typeface="Franklin Gothic Book"/>
                          <a:cs typeface="Franklin Gothic Book"/>
                        </a:rPr>
                        <a:t>Task</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tc>
                  <a:txBody>
                    <a:bodyPr/>
                    <a:lstStyle/>
                    <a:p>
                      <a:pPr marL="92075" algn="l" rtl="0">
                        <a:lnSpc>
                          <a:spcPts val="2657"/>
                        </a:lnSpc>
                        <a:spcBef>
                          <a:spcPts val="492"/>
                        </a:spcBef>
                      </a:pPr>
                      <a:r>
                        <a:rPr lang="en-US" altLang="zh-CN" sz="2400" b="1" spc="-104" dirty="0">
                          <a:solidFill>
                            <a:srgbClr val="FFFFFF"/>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extLst>
                  <a:ext uri="{0D108BD9-81ED-4DB2-BD59-A6C34878D82A}">
                    <a16:rowId xmlns:a16="http://schemas.microsoft.com/office/drawing/2014/main" val="10000"/>
                  </a:ext>
                </a:extLst>
              </a:tr>
              <a:tr h="457200">
                <a:tc>
                  <a:txBody>
                    <a:bodyPr/>
                    <a:lstStyle/>
                    <a:p>
                      <a:pPr marL="91440" algn="l" rtl="0">
                        <a:lnSpc>
                          <a:spcPts val="2657"/>
                        </a:lnSpc>
                        <a:spcBef>
                          <a:spcPts val="492"/>
                        </a:spcBef>
                      </a:pPr>
                      <a:r>
                        <a:rPr lang="en-US" altLang="zh-CN" sz="2400" spc="0" dirty="0">
                          <a:solidFill>
                            <a:srgbClr val="000000"/>
                          </a:solidFill>
                          <a:latin typeface="Candara" panose="020E0502030303020204" pitchFamily="34" charset="0"/>
                          <a:ea typeface="Franklin Gothic Book"/>
                          <a:cs typeface="Franklin Gothic Book"/>
                        </a:rPr>
                        <a:t>Conceptual</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0" dirty="0">
                          <a:solidFill>
                            <a:srgbClr val="000000"/>
                          </a:solidFill>
                          <a:latin typeface="Candara" panose="020E0502030303020204" pitchFamily="34" charset="0"/>
                          <a:ea typeface="Franklin Gothic Book"/>
                          <a:cs typeface="Franklin Gothic Book"/>
                        </a:rPr>
                        <a:t>Design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2"/>
                        </a:spcBef>
                      </a:pPr>
                      <a:r>
                        <a:rPr lang="en-US" altLang="zh-CN" sz="2400" spc="-7" dirty="0">
                          <a:solidFill>
                            <a:srgbClr val="000000"/>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1"/>
                  </a:ext>
                </a:extLst>
              </a:tr>
              <a:tr h="457200">
                <a:tc>
                  <a:txBody>
                    <a:bodyPr/>
                    <a:lstStyle/>
                    <a:p>
                      <a:pPr marL="91440" algn="l" rtl="0">
                        <a:lnSpc>
                          <a:spcPts val="2657"/>
                        </a:lnSpc>
                        <a:spcBef>
                          <a:spcPts val="494"/>
                        </a:spcBef>
                      </a:pPr>
                      <a:r>
                        <a:rPr lang="en-US" altLang="zh-CN" sz="2400" spc="-6" dirty="0">
                          <a:solidFill>
                            <a:srgbClr val="000000"/>
                          </a:solidFill>
                          <a:latin typeface="Candara" panose="020E0502030303020204" pitchFamily="34" charset="0"/>
                          <a:ea typeface="Franklin Gothic Book"/>
                          <a:cs typeface="Franklin Gothic Book"/>
                        </a:rPr>
                        <a:t>Program</a:t>
                      </a:r>
                      <a:r>
                        <a:rPr lang="en-US" altLang="zh-CN" sz="2400" spc="-10"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Specification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4"/>
                        </a:spcBef>
                      </a:pPr>
                      <a:r>
                        <a:rPr lang="en-US" altLang="zh-CN" sz="2400" spc="-7" dirty="0">
                          <a:solidFill>
                            <a:srgbClr val="000000"/>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2"/>
                  </a:ext>
                </a:extLst>
              </a:tr>
              <a:tr h="457200">
                <a:tc>
                  <a:txBody>
                    <a:bodyPr/>
                    <a:lstStyle/>
                    <a:p>
                      <a:pPr marL="91440"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Coding</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In</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6" dirty="0">
                          <a:solidFill>
                            <a:srgbClr val="000000"/>
                          </a:solidFill>
                          <a:latin typeface="Candara" panose="020E0502030303020204" pitchFamily="34" charset="0"/>
                          <a:ea typeface="Franklin Gothic Book"/>
                          <a:cs typeface="Franklin Gothic Book"/>
                        </a:rPr>
                        <a:t>Progress</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3"/>
                  </a:ext>
                </a:extLst>
              </a:tr>
              <a:tr h="457200">
                <a:tc>
                  <a:txBody>
                    <a:bodyPr/>
                    <a:lstStyle/>
                    <a:p>
                      <a:pPr marL="91440"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Documentation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In</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6" dirty="0">
                          <a:solidFill>
                            <a:srgbClr val="000000"/>
                          </a:solidFill>
                          <a:latin typeface="Candara" panose="020E0502030303020204" pitchFamily="34" charset="0"/>
                          <a:ea typeface="Franklin Gothic Book"/>
                          <a:cs typeface="Franklin Gothic Book"/>
                        </a:rPr>
                        <a:t>Progress</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4"/>
                  </a:ext>
                </a:extLst>
              </a:tr>
              <a:tr h="457200">
                <a:tc>
                  <a:txBody>
                    <a:bodyPr/>
                    <a:lstStyle/>
                    <a:p>
                      <a:pPr marL="91440"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User</a:t>
                      </a:r>
                      <a:r>
                        <a:rPr lang="en-US" altLang="zh-CN" sz="2400" spc="-12"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Manual</a:t>
                      </a:r>
                      <a:r>
                        <a:rPr lang="en-US" altLang="zh-CN" sz="2400" spc="25" dirty="0">
                          <a:solidFill>
                            <a:srgbClr val="000000"/>
                          </a:solidFill>
                          <a:latin typeface="Candara" panose="020E0502030303020204" pitchFamily="34" charset="0"/>
                          <a:ea typeface="Franklin Gothic Book"/>
                          <a:cs typeface="Franklin Gothic Book"/>
                        </a:rPr>
                        <a:t> </a:t>
                      </a:r>
                      <a:r>
                        <a:rPr lang="en-US" altLang="zh-CN" sz="2400" spc="-4" dirty="0">
                          <a:solidFill>
                            <a:srgbClr val="000000"/>
                          </a:solidFill>
                          <a:latin typeface="Candara" panose="020E0502030303020204" pitchFamily="34" charset="0"/>
                          <a:ea typeface="Franklin Gothic Book"/>
                          <a:cs typeface="Franklin Gothic Book"/>
                        </a:rPr>
                        <a:t>Production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7"/>
                        </a:spcBef>
                      </a:pPr>
                      <a:r>
                        <a:rPr lang="en-US" altLang="zh-CN" sz="2400" spc="-9" dirty="0">
                          <a:solidFill>
                            <a:srgbClr val="000000"/>
                          </a:solidFill>
                          <a:latin typeface="Candara" panose="020E0502030303020204" pitchFamily="34" charset="0"/>
                          <a:ea typeface="Franklin Gothic Book"/>
                          <a:cs typeface="Franklin Gothic Book"/>
                        </a:rPr>
                        <a:t>Not</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10" dirty="0">
                          <a:solidFill>
                            <a:srgbClr val="000000"/>
                          </a:solidFill>
                          <a:latin typeface="Candara" panose="020E0502030303020204" pitchFamily="34" charset="0"/>
                          <a:ea typeface="Franklin Gothic Book"/>
                          <a:cs typeface="Franklin Gothic Book"/>
                        </a:rPr>
                        <a:t>Started</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5"/>
                  </a:ext>
                </a:extLst>
              </a:tr>
              <a:tr h="457200">
                <a:tc>
                  <a:txBody>
                    <a:bodyPr/>
                    <a:lstStyle/>
                    <a:p>
                      <a:pPr marL="91440" algn="l" rtl="0">
                        <a:lnSpc>
                          <a:spcPts val="2657"/>
                        </a:lnSpc>
                        <a:spcBef>
                          <a:spcPts val="497"/>
                        </a:spcBef>
                      </a:pPr>
                      <a:r>
                        <a:rPr lang="en-US" altLang="zh-CN" sz="2400" spc="-22" dirty="0">
                          <a:solidFill>
                            <a:srgbClr val="000000"/>
                          </a:solidFill>
                          <a:latin typeface="Candara" panose="020E0502030303020204" pitchFamily="34" charset="0"/>
                          <a:ea typeface="Franklin Gothic Book"/>
                          <a:cs typeface="Franklin Gothic Book"/>
                        </a:rPr>
                        <a:t>Testing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7"/>
                        </a:spcBef>
                      </a:pPr>
                      <a:r>
                        <a:rPr lang="en-US" altLang="zh-CN" sz="2400" spc="-9" dirty="0">
                          <a:solidFill>
                            <a:srgbClr val="000000"/>
                          </a:solidFill>
                          <a:latin typeface="Candara" panose="020E0502030303020204" pitchFamily="34" charset="0"/>
                          <a:ea typeface="Franklin Gothic Book"/>
                          <a:cs typeface="Franklin Gothic Book"/>
                        </a:rPr>
                        <a:t>Not</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10" dirty="0">
                          <a:solidFill>
                            <a:srgbClr val="000000"/>
                          </a:solidFill>
                          <a:latin typeface="Candara" panose="020E0502030303020204" pitchFamily="34" charset="0"/>
                          <a:ea typeface="Franklin Gothic Book"/>
                          <a:cs typeface="Franklin Gothic Book"/>
                        </a:rPr>
                        <a:t>Started</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41454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Complete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107</a:t>
            </a:fld>
            <a:endParaRPr lang="en-US" dirty="0"/>
          </a:p>
        </p:txBody>
      </p:sp>
      <p:sp>
        <p:nvSpPr>
          <p:cNvPr id="5" name="Path479"/>
          <p:cNvSpPr/>
          <p:nvPr/>
        </p:nvSpPr>
        <p:spPr>
          <a:xfrm>
            <a:off x="1448555" y="-153908"/>
            <a:ext cx="0" cy="0"/>
          </a:xfrm>
          <a:custGeom>
            <a:avLst/>
            <a:gdLst/>
            <a:ahLst/>
            <a:cxnLst/>
            <a:rect l="l" t="t" r="r" b="b"/>
            <a:pathLst>
              <a:path/>
            </a:pathLst>
          </a:custGeom>
          <a:solidFill/>
          <a:ln>
            <a:solidFill/>
            <a:prstDash/>
          </a:ln>
        </p:spPr>
        <p:txBody>
          <a:bodyPr rtlCol="0" anchor="ctr"/>
          <a:lstStyle/>
          <a:p>
            <a:pPr algn="ctr"/>
            <a:endParaRPr lang="en-US" altLang="zh-CN">
              <a:latin typeface="Candara" panose="020E0502030303020204" pitchFamily="34" charset="0"/>
            </a:endParaRPr>
          </a:p>
        </p:txBody>
      </p:sp>
      <p:graphicFrame>
        <p:nvGraphicFramePr>
          <p:cNvPr id="6" name="Table481"/>
          <p:cNvGraphicFramePr>
            <a:graphicFrameLocks noGrp="1"/>
          </p:cNvGraphicFramePr>
          <p:nvPr>
            <p:extLst>
              <p:ext uri="{D42A27DB-BD31-4B8C-83A1-F6EECF244321}">
                <p14:modId xmlns:p14="http://schemas.microsoft.com/office/powerpoint/2010/main" val="916970572"/>
              </p:ext>
            </p:extLst>
          </p:nvPr>
        </p:nvGraphicFramePr>
        <p:xfrm>
          <a:off x="1905755" y="1789192"/>
          <a:ext cx="8229600" cy="3200400"/>
        </p:xfrm>
        <a:graphic>
          <a:graphicData uri="http://schemas.openxmlformats.org/drawingml/2006/table">
            <a:tbl>
              <a:tblPr>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7200">
                <a:tc>
                  <a:txBody>
                    <a:bodyPr/>
                    <a:lstStyle/>
                    <a:p>
                      <a:pPr marL="91440" algn="l" rtl="0">
                        <a:lnSpc>
                          <a:spcPts val="2657"/>
                        </a:lnSpc>
                        <a:spcBef>
                          <a:spcPts val="492"/>
                        </a:spcBef>
                      </a:pPr>
                      <a:r>
                        <a:rPr lang="en-US" altLang="zh-CN" sz="2400" b="1" spc="-130" dirty="0">
                          <a:solidFill>
                            <a:srgbClr val="FFFFFF"/>
                          </a:solidFill>
                          <a:latin typeface="Candara" panose="020E0502030303020204" pitchFamily="34" charset="0"/>
                          <a:ea typeface="Franklin Gothic Book"/>
                          <a:cs typeface="Franklin Gothic Book"/>
                        </a:rPr>
                        <a:t>Task</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tc>
                  <a:txBody>
                    <a:bodyPr/>
                    <a:lstStyle/>
                    <a:p>
                      <a:pPr marL="92075" algn="l" rtl="0">
                        <a:lnSpc>
                          <a:spcPts val="2657"/>
                        </a:lnSpc>
                        <a:spcBef>
                          <a:spcPts val="492"/>
                        </a:spcBef>
                      </a:pPr>
                      <a:r>
                        <a:rPr lang="en-US" altLang="zh-CN" sz="2400" b="1" spc="-103" dirty="0">
                          <a:solidFill>
                            <a:srgbClr val="FFFFFF"/>
                          </a:solidFill>
                          <a:latin typeface="Candara" panose="020E0502030303020204" pitchFamily="34" charset="0"/>
                          <a:ea typeface="Franklin Gothic Book"/>
                          <a:cs typeface="Franklin Gothic Book"/>
                        </a:rPr>
                        <a:t>How</a:t>
                      </a:r>
                      <a:r>
                        <a:rPr lang="en-US" altLang="zh-CN" sz="2400" b="1" spc="-123" dirty="0">
                          <a:solidFill>
                            <a:srgbClr val="FFFFFF"/>
                          </a:solidFill>
                          <a:latin typeface="Candara" panose="020E0502030303020204" pitchFamily="34" charset="0"/>
                          <a:ea typeface="Franklin Gothic Book"/>
                          <a:cs typeface="Franklin Gothic Book"/>
                        </a:rPr>
                        <a:t> </a:t>
                      </a:r>
                      <a:r>
                        <a:rPr lang="en-US" altLang="zh-CN" sz="2400" b="1" spc="-104" dirty="0">
                          <a:solidFill>
                            <a:srgbClr val="FFFFFF"/>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extLst>
                  <a:ext uri="{0D108BD9-81ED-4DB2-BD59-A6C34878D82A}">
                    <a16:rowId xmlns:a16="http://schemas.microsoft.com/office/drawing/2014/main" val="10000"/>
                  </a:ext>
                </a:extLst>
              </a:tr>
              <a:tr h="457200">
                <a:tc>
                  <a:txBody>
                    <a:bodyPr/>
                    <a:lstStyle/>
                    <a:p>
                      <a:pPr marL="91440" algn="l" rtl="0">
                        <a:lnSpc>
                          <a:spcPts val="2657"/>
                        </a:lnSpc>
                        <a:spcBef>
                          <a:spcPts val="492"/>
                        </a:spcBef>
                      </a:pPr>
                      <a:r>
                        <a:rPr lang="en-US" altLang="zh-CN" sz="2400" spc="0" dirty="0">
                          <a:solidFill>
                            <a:srgbClr val="000000"/>
                          </a:solidFill>
                          <a:latin typeface="Candara" panose="020E0502030303020204" pitchFamily="34" charset="0"/>
                          <a:ea typeface="Franklin Gothic Book"/>
                          <a:cs typeface="Franklin Gothic Book"/>
                        </a:rPr>
                        <a:t>Conceptual</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0" dirty="0">
                          <a:solidFill>
                            <a:srgbClr val="000000"/>
                          </a:solidFill>
                          <a:latin typeface="Candara" panose="020E0502030303020204" pitchFamily="34" charset="0"/>
                          <a:ea typeface="Franklin Gothic Book"/>
                          <a:cs typeface="Franklin Gothic Book"/>
                        </a:rPr>
                        <a:t>Design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2"/>
                        </a:spcBef>
                      </a:pPr>
                      <a:r>
                        <a:rPr lang="en-US" altLang="zh-CN" sz="2400" spc="-2" dirty="0">
                          <a:solidFill>
                            <a:srgbClr val="000000"/>
                          </a:solidFill>
                          <a:latin typeface="Candara" panose="020E0502030303020204" pitchFamily="34" charset="0"/>
                          <a:ea typeface="Franklin Gothic Book"/>
                          <a:cs typeface="Franklin Gothic Book"/>
                        </a:rPr>
                        <a:t>200/200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1"/>
                  </a:ext>
                </a:extLst>
              </a:tr>
              <a:tr h="457200">
                <a:tc>
                  <a:txBody>
                    <a:bodyPr/>
                    <a:lstStyle/>
                    <a:p>
                      <a:pPr marL="91440" algn="l" rtl="0">
                        <a:lnSpc>
                          <a:spcPts val="2657"/>
                        </a:lnSpc>
                        <a:spcBef>
                          <a:spcPts val="494"/>
                        </a:spcBef>
                      </a:pPr>
                      <a:r>
                        <a:rPr lang="en-US" altLang="zh-CN" sz="2400" spc="-6" dirty="0">
                          <a:solidFill>
                            <a:srgbClr val="000000"/>
                          </a:solidFill>
                          <a:latin typeface="Candara" panose="020E0502030303020204" pitchFamily="34" charset="0"/>
                          <a:ea typeface="Franklin Gothic Book"/>
                          <a:cs typeface="Franklin Gothic Book"/>
                        </a:rPr>
                        <a:t>Program</a:t>
                      </a:r>
                      <a:r>
                        <a:rPr lang="en-US" altLang="zh-CN" sz="2400" spc="-10"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Specification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4"/>
                        </a:spcBef>
                      </a:pPr>
                      <a:r>
                        <a:rPr lang="en-US" altLang="zh-CN" sz="2400" spc="-2" dirty="0">
                          <a:solidFill>
                            <a:srgbClr val="000000"/>
                          </a:solidFill>
                          <a:latin typeface="Candara" panose="020E0502030303020204" pitchFamily="34" charset="0"/>
                          <a:ea typeface="Franklin Gothic Book"/>
                          <a:cs typeface="Franklin Gothic Book"/>
                        </a:rPr>
                        <a:t>300/300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2"/>
                  </a:ext>
                </a:extLst>
              </a:tr>
              <a:tr h="457200">
                <a:tc>
                  <a:txBody>
                    <a:bodyPr/>
                    <a:lstStyle/>
                    <a:p>
                      <a:pPr marL="91440"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Coding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4"/>
                        </a:spcBef>
                      </a:pPr>
                      <a:r>
                        <a:rPr lang="en-US" altLang="zh-CN" sz="2400" spc="-7" dirty="0">
                          <a:solidFill>
                            <a:srgbClr val="000000"/>
                          </a:solidFill>
                          <a:latin typeface="Candara" panose="020E0502030303020204" pitchFamily="34" charset="0"/>
                          <a:ea typeface="Franklin Gothic Book"/>
                          <a:cs typeface="Franklin Gothic Book"/>
                        </a:rPr>
                        <a:t>150/600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3"/>
                  </a:ext>
                </a:extLst>
              </a:tr>
              <a:tr h="457200">
                <a:tc>
                  <a:txBody>
                    <a:bodyPr/>
                    <a:lstStyle/>
                    <a:p>
                      <a:pPr marL="91440"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Documentation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9"/>
                        </a:lnSpc>
                        <a:spcBef>
                          <a:spcPts val="492"/>
                        </a:spcBef>
                      </a:pPr>
                      <a:r>
                        <a:rPr lang="en-US" altLang="zh-CN" sz="2400" spc="-26" dirty="0">
                          <a:solidFill>
                            <a:srgbClr val="000000"/>
                          </a:solidFill>
                          <a:latin typeface="Candara" panose="020E0502030303020204" pitchFamily="34" charset="0"/>
                          <a:ea typeface="Franklin Gothic Book"/>
                          <a:cs typeface="Franklin Gothic Book"/>
                        </a:rPr>
                        <a:t>10/100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4"/>
                  </a:ext>
                </a:extLst>
              </a:tr>
              <a:tr h="457200">
                <a:tc>
                  <a:txBody>
                    <a:bodyPr/>
                    <a:lstStyle/>
                    <a:p>
                      <a:pPr marL="91440"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User</a:t>
                      </a:r>
                      <a:r>
                        <a:rPr lang="en-US" altLang="zh-CN" sz="2400" spc="-12"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Manual</a:t>
                      </a:r>
                      <a:r>
                        <a:rPr lang="en-US" altLang="zh-CN" sz="2400" spc="25" dirty="0">
                          <a:solidFill>
                            <a:srgbClr val="000000"/>
                          </a:solidFill>
                          <a:latin typeface="Candara" panose="020E0502030303020204" pitchFamily="34" charset="0"/>
                          <a:ea typeface="Franklin Gothic Book"/>
                          <a:cs typeface="Franklin Gothic Book"/>
                        </a:rPr>
                        <a:t> </a:t>
                      </a:r>
                      <a:r>
                        <a:rPr lang="en-US" altLang="zh-CN" sz="2400" spc="-4" dirty="0">
                          <a:solidFill>
                            <a:srgbClr val="000000"/>
                          </a:solidFill>
                          <a:latin typeface="Candara" panose="020E0502030303020204" pitchFamily="34" charset="0"/>
                          <a:ea typeface="Franklin Gothic Book"/>
                          <a:cs typeface="Franklin Gothic Book"/>
                        </a:rPr>
                        <a:t>Production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0/400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5"/>
                  </a:ext>
                </a:extLst>
              </a:tr>
              <a:tr h="457200">
                <a:tc>
                  <a:txBody>
                    <a:bodyPr/>
                    <a:lstStyle/>
                    <a:p>
                      <a:pPr marL="91440" algn="l" rtl="0">
                        <a:lnSpc>
                          <a:spcPts val="2657"/>
                        </a:lnSpc>
                        <a:spcBef>
                          <a:spcPts val="497"/>
                        </a:spcBef>
                      </a:pPr>
                      <a:r>
                        <a:rPr lang="en-US" altLang="zh-CN" sz="2400" spc="-22" dirty="0">
                          <a:solidFill>
                            <a:srgbClr val="000000"/>
                          </a:solidFill>
                          <a:latin typeface="Candara" panose="020E0502030303020204" pitchFamily="34" charset="0"/>
                          <a:ea typeface="Franklin Gothic Book"/>
                          <a:cs typeface="Franklin Gothic Book"/>
                        </a:rPr>
                        <a:t>Testing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0/500</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6"/>
                  </a:ext>
                </a:extLst>
              </a:tr>
            </a:tbl>
          </a:graphicData>
        </a:graphic>
      </p:graphicFrame>
      <p:sp>
        <p:nvSpPr>
          <p:cNvPr id="7" name="Text Box482"/>
          <p:cNvSpPr txBox="1"/>
          <p:nvPr/>
        </p:nvSpPr>
        <p:spPr>
          <a:xfrm>
            <a:off x="1997194" y="5319691"/>
            <a:ext cx="5517181" cy="392415"/>
          </a:xfrm>
          <a:prstGeom prst="rect">
            <a:avLst/>
          </a:prstGeom>
        </p:spPr>
        <p:txBody>
          <a:bodyPr wrap="square" lIns="0" tIns="0" rIns="0" rtlCol="0">
            <a:spAutoFit/>
          </a:bodyPr>
          <a:lstStyle/>
          <a:p>
            <a:pPr algn="l" rtl="0">
              <a:lnSpc>
                <a:spcPts val="2657"/>
              </a:lnSpc>
            </a:pPr>
            <a:r>
              <a:rPr lang="en-US" altLang="zh-CN" sz="2800" spc="0" dirty="0">
                <a:latin typeface="Candara" panose="020E0502030303020204" pitchFamily="34" charset="0"/>
                <a:ea typeface="Franklin Gothic Book"/>
                <a:cs typeface="Franklin Gothic Book"/>
              </a:rPr>
              <a:t>660</a:t>
            </a:r>
            <a:r>
              <a:rPr lang="en-US" altLang="zh-CN" sz="2800" spc="11"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dirty="0">
                <a:latin typeface="Candara" panose="020E0502030303020204" pitchFamily="34" charset="0"/>
                <a:ea typeface="Franklin Gothic Book"/>
                <a:cs typeface="Franklin Gothic Book"/>
              </a:rPr>
              <a:t> </a:t>
            </a:r>
            <a:r>
              <a:rPr lang="en-US" altLang="zh-CN" sz="2800" spc="-41" dirty="0">
                <a:latin typeface="Candara" panose="020E0502030303020204" pitchFamily="34" charset="0"/>
                <a:ea typeface="Franklin Gothic Book"/>
                <a:cs typeface="Franklin Gothic Book"/>
              </a:rPr>
              <a:t>2100</a:t>
            </a:r>
            <a:r>
              <a:rPr lang="en-US" altLang="zh-CN" sz="2800" spc="18"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spc="6" dirty="0">
                <a:latin typeface="Candara" panose="020E0502030303020204" pitchFamily="34" charset="0"/>
                <a:ea typeface="Franklin Gothic Book"/>
                <a:cs typeface="Franklin Gothic Book"/>
              </a:rPr>
              <a:t> </a:t>
            </a:r>
            <a:r>
              <a:rPr lang="en-US" altLang="zh-CN" sz="2800" spc="-26" dirty="0">
                <a:latin typeface="Candara" panose="020E0502030303020204" pitchFamily="34" charset="0"/>
                <a:ea typeface="Franklin Gothic Book"/>
                <a:cs typeface="Franklin Gothic Book"/>
              </a:rPr>
              <a:t>100</a:t>
            </a:r>
            <a:r>
              <a:rPr lang="en-US" altLang="zh-CN" sz="2800"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spc="14" dirty="0">
                <a:latin typeface="Candara" panose="020E0502030303020204" pitchFamily="34" charset="0"/>
                <a:ea typeface="Franklin Gothic Book"/>
                <a:cs typeface="Franklin Gothic Book"/>
              </a:rPr>
              <a:t> </a:t>
            </a:r>
            <a:r>
              <a:rPr lang="en-US" altLang="zh-CN" sz="2800" spc="-28" dirty="0">
                <a:latin typeface="Candara" panose="020E0502030303020204" pitchFamily="34" charset="0"/>
                <a:ea typeface="Franklin Gothic Book"/>
                <a:cs typeface="Franklin Gothic Book"/>
              </a:rPr>
              <a:t>31.4%</a:t>
            </a:r>
            <a:r>
              <a:rPr lang="en-US" altLang="zh-CN" sz="2800" spc="36" dirty="0">
                <a:latin typeface="Candara" panose="020E0502030303020204" pitchFamily="34" charset="0"/>
                <a:ea typeface="Franklin Gothic Book"/>
                <a:cs typeface="Franklin Gothic Book"/>
              </a:rPr>
              <a:t> </a:t>
            </a:r>
            <a:r>
              <a:rPr lang="en-US" altLang="zh-CN" sz="2800" spc="-8" dirty="0">
                <a:latin typeface="Candara" panose="020E0502030303020204" pitchFamily="34" charset="0"/>
                <a:ea typeface="Franklin Gothic Book"/>
                <a:cs typeface="Franklin Gothic Book"/>
              </a:rPr>
              <a:t>complete</a:t>
            </a:r>
            <a:endParaRPr lang="en-US" altLang="zh-CN" sz="2800" dirty="0">
              <a:latin typeface="Candara" panose="020E0502030303020204" pitchFamily="34" charset="0"/>
              <a:ea typeface="Franklin Gothic Book"/>
              <a:cs typeface="Franklin Gothic Book"/>
            </a:endParaRPr>
          </a:p>
        </p:txBody>
      </p:sp>
    </p:spTree>
    <p:extLst>
      <p:ext uri="{BB962C8B-B14F-4D97-AF65-F5344CB8AC3E}">
        <p14:creationId xmlns:p14="http://schemas.microsoft.com/office/powerpoint/2010/main" val="5408107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Value </a:t>
            </a:r>
          </a:p>
        </p:txBody>
      </p:sp>
      <p:sp>
        <p:nvSpPr>
          <p:cNvPr id="3" name="Content Placeholder 2"/>
          <p:cNvSpPr>
            <a:spLocks noGrp="1"/>
          </p:cNvSpPr>
          <p:nvPr>
            <p:ph idx="1"/>
          </p:nvPr>
        </p:nvSpPr>
        <p:spPr/>
        <p:txBody>
          <a:bodyPr/>
          <a:lstStyle/>
          <a:p>
            <a:r>
              <a:rPr lang="en-US" dirty="0" smtClean="0"/>
              <a:t>Earned </a:t>
            </a:r>
            <a:r>
              <a:rPr lang="en-US" dirty="0"/>
              <a:t>Value (EV) is a methodology used to control </a:t>
            </a:r>
            <a:r>
              <a:rPr lang="en-US" dirty="0" smtClean="0"/>
              <a:t>a project</a:t>
            </a:r>
            <a:endParaRPr lang="en-US" dirty="0"/>
          </a:p>
          <a:p>
            <a:r>
              <a:rPr lang="en-US" dirty="0" smtClean="0"/>
              <a:t>It </a:t>
            </a:r>
            <a:r>
              <a:rPr lang="en-US" dirty="0"/>
              <a:t>provides a uniform measure for project progress for </a:t>
            </a:r>
            <a:r>
              <a:rPr lang="en-US" dirty="0" smtClean="0"/>
              <a:t>the entire </a:t>
            </a:r>
            <a:r>
              <a:rPr lang="en-US" dirty="0"/>
              <a:t>project or any sub-element</a:t>
            </a:r>
          </a:p>
          <a:p>
            <a:r>
              <a:rPr lang="en-US" dirty="0" smtClean="0"/>
              <a:t>Provides </a:t>
            </a:r>
            <a:r>
              <a:rPr lang="en-US" dirty="0"/>
              <a:t>a consistent method of project progress </a:t>
            </a:r>
            <a:r>
              <a:rPr lang="en-US" dirty="0" smtClean="0"/>
              <a:t>and performance</a:t>
            </a:r>
            <a:endParaRPr lang="en-US" dirty="0"/>
          </a:p>
          <a:p>
            <a:r>
              <a:rPr lang="en-US" dirty="0" smtClean="0"/>
              <a:t>Provides </a:t>
            </a:r>
            <a:r>
              <a:rPr lang="en-US" dirty="0"/>
              <a:t>a basis for cost performance analysis of a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5796742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Earned Value Tracking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Establish </a:t>
            </a:r>
            <a:r>
              <a:rPr lang="en-US" dirty="0"/>
              <a:t>a WBS to divide the project </a:t>
            </a:r>
            <a:r>
              <a:rPr lang="en-US" dirty="0" smtClean="0"/>
              <a:t>into manageable </a:t>
            </a:r>
            <a:r>
              <a:rPr lang="en-US" dirty="0"/>
              <a:t>parts</a:t>
            </a:r>
          </a:p>
          <a:p>
            <a:pPr marL="514350" indent="-514350">
              <a:buFont typeface="+mj-lt"/>
              <a:buAutoNum type="arabicPeriod"/>
            </a:pPr>
            <a:r>
              <a:rPr lang="en-US" dirty="0" smtClean="0"/>
              <a:t>Identify </a:t>
            </a:r>
            <a:r>
              <a:rPr lang="en-US" dirty="0"/>
              <a:t>the activities required for the </a:t>
            </a:r>
            <a:r>
              <a:rPr lang="en-US" dirty="0" smtClean="0"/>
              <a:t>current project</a:t>
            </a:r>
            <a:endParaRPr lang="en-US" dirty="0"/>
          </a:p>
          <a:p>
            <a:pPr marL="514350" indent="-514350">
              <a:buFont typeface="+mj-lt"/>
              <a:buAutoNum type="arabicPeriod"/>
            </a:pPr>
            <a:r>
              <a:rPr lang="en-US" dirty="0" smtClean="0"/>
              <a:t>Allocate </a:t>
            </a:r>
            <a:r>
              <a:rPr lang="en-US" dirty="0"/>
              <a:t>the effort required for each activity</a:t>
            </a:r>
          </a:p>
          <a:p>
            <a:pPr marL="514350" indent="-514350">
              <a:buFont typeface="+mj-lt"/>
              <a:buAutoNum type="arabicPeriod"/>
            </a:pPr>
            <a:r>
              <a:rPr lang="en-US" dirty="0" smtClean="0"/>
              <a:t>Schedule </a:t>
            </a:r>
            <a:r>
              <a:rPr lang="en-US" dirty="0"/>
              <a:t>the activities over time and resources</a:t>
            </a:r>
          </a:p>
          <a:p>
            <a:pPr marL="514350" indent="-514350">
              <a:buFont typeface="+mj-lt"/>
              <a:buAutoNum type="arabicPeriod"/>
            </a:pPr>
            <a:r>
              <a:rPr lang="en-US" dirty="0" smtClean="0"/>
              <a:t>Analyze/review </a:t>
            </a:r>
            <a:r>
              <a:rPr lang="en-US" dirty="0"/>
              <a:t>the schedule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129570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 Breakdown Structure (WBS)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699691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Earned Value Tracking</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6"/>
            </a:pPr>
            <a:r>
              <a:rPr lang="en-US" dirty="0" smtClean="0"/>
              <a:t>Update </a:t>
            </a:r>
            <a:r>
              <a:rPr lang="en-US" dirty="0"/>
              <a:t>the schedule by reporting activity progress</a:t>
            </a:r>
          </a:p>
          <a:p>
            <a:pPr marL="514350" indent="-514350">
              <a:buFont typeface="+mj-lt"/>
              <a:buAutoNum type="arabicPeriod" startAt="6"/>
            </a:pPr>
            <a:r>
              <a:rPr lang="en-US" dirty="0" smtClean="0"/>
              <a:t>Enter </a:t>
            </a:r>
            <a:r>
              <a:rPr lang="en-US" dirty="0"/>
              <a:t>the actual cost on the activities</a:t>
            </a:r>
          </a:p>
          <a:p>
            <a:pPr marL="514350" indent="-514350">
              <a:buFont typeface="+mj-lt"/>
              <a:buAutoNum type="arabicPeriod" startAt="6"/>
            </a:pPr>
            <a:r>
              <a:rPr lang="en-US" dirty="0" smtClean="0"/>
              <a:t>Execute </a:t>
            </a:r>
            <a:r>
              <a:rPr lang="en-US" dirty="0"/>
              <a:t>the Earned Value calculations</a:t>
            </a:r>
          </a:p>
          <a:p>
            <a:pPr marL="514350" indent="-514350">
              <a:buFont typeface="+mj-lt"/>
              <a:buAutoNum type="arabicPeriod" startAt="6"/>
            </a:pPr>
            <a:r>
              <a:rPr lang="en-US" dirty="0" smtClean="0"/>
              <a:t>Analyze </a:t>
            </a:r>
            <a:r>
              <a:rPr lang="en-US" dirty="0"/>
              <a:t>the data and make course corrections </a:t>
            </a:r>
            <a:r>
              <a:rPr lang="en-US" dirty="0" smtClean="0"/>
              <a:t>as necessary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17468300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a:t>
            </a:r>
            <a:endParaRPr lang="en-US" dirty="0"/>
          </a:p>
        </p:txBody>
      </p:sp>
      <p:sp>
        <p:nvSpPr>
          <p:cNvPr id="3" name="Content Placeholder 2"/>
          <p:cNvSpPr>
            <a:spLocks noGrp="1"/>
          </p:cNvSpPr>
          <p:nvPr>
            <p:ph idx="1"/>
          </p:nvPr>
        </p:nvSpPr>
        <p:spPr/>
        <p:txBody>
          <a:bodyPr/>
          <a:lstStyle/>
          <a:p>
            <a:r>
              <a:rPr lang="en-US" dirty="0" smtClean="0"/>
              <a:t>Establish </a:t>
            </a:r>
            <a:r>
              <a:rPr lang="en-US" dirty="0"/>
              <a:t>a common value scale for every task</a:t>
            </a:r>
            <a:r>
              <a:rPr lang="en-US" dirty="0" smtClean="0"/>
              <a:t>, regardless </a:t>
            </a:r>
            <a:r>
              <a:rPr lang="en-US" dirty="0"/>
              <a:t>of the type of work involved (</a:t>
            </a:r>
            <a:r>
              <a:rPr lang="en-US" dirty="0" smtClean="0"/>
              <a:t>software projects </a:t>
            </a:r>
            <a:r>
              <a:rPr lang="en-US" dirty="0"/>
              <a:t>use effort)</a:t>
            </a:r>
          </a:p>
          <a:p>
            <a:r>
              <a:rPr lang="en-US" dirty="0" smtClean="0"/>
              <a:t>Total </a:t>
            </a:r>
            <a:r>
              <a:rPr lang="en-US" dirty="0"/>
              <a:t>effort for the entire project is </a:t>
            </a:r>
            <a:r>
              <a:rPr lang="en-US" dirty="0" smtClean="0"/>
              <a:t>estimated </a:t>
            </a:r>
          </a:p>
          <a:p>
            <a:r>
              <a:rPr lang="en-US" dirty="0" smtClean="0"/>
              <a:t>Every </a:t>
            </a:r>
            <a:r>
              <a:rPr lang="en-US" dirty="0"/>
              <a:t>task is given a planned value based on </a:t>
            </a:r>
            <a:r>
              <a:rPr lang="en-US" dirty="0" smtClean="0"/>
              <a:t>its estimated </a:t>
            </a:r>
            <a:r>
              <a:rPr lang="en-US" dirty="0"/>
              <a:t>percentage of the total project effort</a:t>
            </a:r>
          </a:p>
          <a:p>
            <a:r>
              <a:rPr lang="en-US" dirty="0" smtClean="0"/>
              <a:t>Completion </a:t>
            </a:r>
            <a:r>
              <a:rPr lang="en-US" dirty="0"/>
              <a:t>of a task results in a credit, or </a:t>
            </a:r>
            <a:r>
              <a:rPr lang="en-US" dirty="0" smtClean="0"/>
              <a:t>an earned </a:t>
            </a:r>
            <a:r>
              <a:rPr lang="en-US" dirty="0"/>
              <a:t>value, of the value allocated to the task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111</a:t>
            </a:fld>
            <a:endParaRPr lang="en-US" dirty="0"/>
          </a:p>
        </p:txBody>
      </p:sp>
    </p:spTree>
    <p:extLst>
      <p:ext uri="{BB962C8B-B14F-4D97-AF65-F5344CB8AC3E}">
        <p14:creationId xmlns:p14="http://schemas.microsoft.com/office/powerpoint/2010/main" val="13499575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a:t>
            </a:r>
            <a:r>
              <a:rPr lang="en-US" dirty="0" smtClean="0"/>
              <a:t>Value Example</a:t>
            </a:r>
            <a:endParaRPr lang="en-US" dirty="0"/>
          </a:p>
        </p:txBody>
      </p:sp>
      <p:sp>
        <p:nvSpPr>
          <p:cNvPr id="3" name="Content Placeholder 2"/>
          <p:cNvSpPr>
            <a:spLocks noGrp="1"/>
          </p:cNvSpPr>
          <p:nvPr>
            <p:ph idx="1"/>
          </p:nvPr>
        </p:nvSpPr>
        <p:spPr/>
        <p:txBody>
          <a:bodyPr/>
          <a:lstStyle/>
          <a:p>
            <a:r>
              <a:rPr lang="en-US" dirty="0"/>
              <a:t>Total Project Effort: 1000 person hours</a:t>
            </a:r>
          </a:p>
          <a:p>
            <a:r>
              <a:rPr lang="en-US" dirty="0"/>
              <a:t>Task A Estimate: 15 person hours</a:t>
            </a:r>
          </a:p>
          <a:p>
            <a:r>
              <a:rPr lang="en-US" dirty="0"/>
              <a:t>Planned Value: </a:t>
            </a:r>
            <a:r>
              <a:rPr lang="en-US" dirty="0" smtClean="0"/>
              <a:t>1.5</a:t>
            </a:r>
          </a:p>
          <a:p>
            <a:endParaRPr lang="en-US" dirty="0"/>
          </a:p>
          <a:p>
            <a:r>
              <a:rPr lang="en-US" dirty="0"/>
              <a:t>Completing task A contributes 1.5 to the </a:t>
            </a:r>
            <a:r>
              <a:rPr lang="en-US" dirty="0" smtClean="0"/>
              <a:t>cumulative earned </a:t>
            </a:r>
            <a:r>
              <a:rPr lang="en-US" dirty="0"/>
              <a:t>value total for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112</a:t>
            </a:fld>
            <a:endParaRPr lang="en-US" dirty="0"/>
          </a:p>
        </p:txBody>
      </p:sp>
    </p:spTree>
    <p:extLst>
      <p:ext uri="{BB962C8B-B14F-4D97-AF65-F5344CB8AC3E}">
        <p14:creationId xmlns:p14="http://schemas.microsoft.com/office/powerpoint/2010/main" val="29159083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a:t>
            </a:r>
            <a:r>
              <a:rPr lang="en-US" dirty="0" smtClean="0"/>
              <a:t>Value Tracking</a:t>
            </a:r>
            <a:endParaRPr lang="en-US" dirty="0"/>
          </a:p>
        </p:txBody>
      </p:sp>
      <p:sp>
        <p:nvSpPr>
          <p:cNvPr id="3" name="Content Placeholder 2"/>
          <p:cNvSpPr>
            <a:spLocks noGrp="1"/>
          </p:cNvSpPr>
          <p:nvPr>
            <p:ph idx="1"/>
          </p:nvPr>
        </p:nvSpPr>
        <p:spPr/>
        <p:txBody>
          <a:bodyPr/>
          <a:lstStyle/>
          <a:p>
            <a:r>
              <a:rPr lang="en-US" dirty="0" smtClean="0"/>
              <a:t>Earned </a:t>
            </a:r>
            <a:r>
              <a:rPr lang="en-US" dirty="0"/>
              <a:t>value credit is given only when the task </a:t>
            </a:r>
            <a:r>
              <a:rPr lang="en-US" dirty="0" smtClean="0"/>
              <a:t>is 100</a:t>
            </a:r>
            <a:r>
              <a:rPr lang="en-US" dirty="0"/>
              <a:t>% complete</a:t>
            </a:r>
          </a:p>
          <a:p>
            <a:r>
              <a:rPr lang="en-US" dirty="0" smtClean="0"/>
              <a:t>Partially </a:t>
            </a:r>
            <a:r>
              <a:rPr lang="en-US" dirty="0"/>
              <a:t>completed tasks are NOT given </a:t>
            </a:r>
            <a:r>
              <a:rPr lang="en-US" dirty="0" smtClean="0"/>
              <a:t>partial credit </a:t>
            </a:r>
            <a:r>
              <a:rPr lang="en-US" dirty="0"/>
              <a:t>(in most software projects)</a:t>
            </a:r>
          </a:p>
          <a:p>
            <a:r>
              <a:rPr lang="en-US" dirty="0" smtClean="0"/>
              <a:t>Large </a:t>
            </a:r>
            <a:r>
              <a:rPr lang="en-US" dirty="0"/>
              <a:t>tasks can/must be broken into subtasks</a:t>
            </a:r>
          </a:p>
          <a:p>
            <a:r>
              <a:rPr lang="en-US" dirty="0" smtClean="0"/>
              <a:t>Size </a:t>
            </a:r>
            <a:r>
              <a:rPr lang="en-US" dirty="0"/>
              <a:t>tasks up to 80 person-hours; aim for 2 to </a:t>
            </a:r>
            <a:r>
              <a:rPr lang="en-US" dirty="0" smtClean="0"/>
              <a:t>4 task </a:t>
            </a:r>
            <a:r>
              <a:rPr lang="en-US" dirty="0"/>
              <a:t>completions per week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113</a:t>
            </a:fld>
            <a:endParaRPr lang="en-US" dirty="0"/>
          </a:p>
        </p:txBody>
      </p:sp>
    </p:spTree>
    <p:extLst>
      <p:ext uri="{BB962C8B-B14F-4D97-AF65-F5344CB8AC3E}">
        <p14:creationId xmlns:p14="http://schemas.microsoft.com/office/powerpoint/2010/main" val="37399481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smtClean="0">
                <a:ea typeface="ＭＳ Ｐゴシック" panose="020B0600070205080204" pitchFamily="34" charset="-128"/>
              </a:rPr>
              <a:t>Project Velocity (PV)</a:t>
            </a:r>
          </a:p>
        </p:txBody>
      </p:sp>
      <p:sp>
        <p:nvSpPr>
          <p:cNvPr id="128002" name="Content Placeholder 16"/>
          <p:cNvSpPr>
            <a:spLocks noGrp="1"/>
          </p:cNvSpPr>
          <p:nvPr>
            <p:ph idx="1"/>
          </p:nvPr>
        </p:nvSpPr>
        <p:spPr>
          <a:xfrm>
            <a:off x="347526" y="3565269"/>
            <a:ext cx="11650767" cy="2587701"/>
          </a:xfrm>
        </p:spPr>
        <p:txBody>
          <a:bodyPr/>
          <a:lstStyle/>
          <a:p>
            <a:pPr>
              <a:spcBef>
                <a:spcPct val="30000"/>
              </a:spcBef>
            </a:pPr>
            <a:r>
              <a:rPr lang="en-US" altLang="en-US" sz="2000" dirty="0">
                <a:solidFill>
                  <a:srgbClr val="000000"/>
                </a:solidFill>
                <a:ea typeface="ＭＳ Ｐゴシック" panose="020B0600070205080204" pitchFamily="34" charset="-128"/>
              </a:rPr>
              <a:t>Used in Agile (iterative) Development</a:t>
            </a:r>
          </a:p>
          <a:p>
            <a:pPr>
              <a:spcBef>
                <a:spcPct val="30000"/>
              </a:spcBef>
            </a:pPr>
            <a:r>
              <a:rPr lang="en-US" altLang="en-US" sz="2000" dirty="0">
                <a:solidFill>
                  <a:srgbClr val="000000"/>
                </a:solidFill>
                <a:ea typeface="ＭＳ Ｐゴシック" panose="020B0600070205080204" pitchFamily="34" charset="-128"/>
              </a:rPr>
              <a:t>Don</a:t>
            </a:r>
            <a:r>
              <a:rPr lang="ja-JP" altLang="en-US" sz="2000" dirty="0">
                <a:solidFill>
                  <a:srgbClr val="000000"/>
                </a:solidFill>
                <a:ea typeface="ＭＳ Ｐゴシック" panose="020B0600070205080204" pitchFamily="34" charset="-128"/>
              </a:rPr>
              <a:t>’</a:t>
            </a:r>
            <a:r>
              <a:rPr lang="en-US" altLang="ja-JP" sz="2000" dirty="0">
                <a:solidFill>
                  <a:srgbClr val="000000"/>
                </a:solidFill>
                <a:ea typeface="ＭＳ Ｐゴシック" panose="020B0600070205080204" pitchFamily="34" charset="-128"/>
              </a:rPr>
              <a:t>t bother to consider # of programmers or skill level.  This is a rough estimation.</a:t>
            </a:r>
          </a:p>
          <a:p>
            <a:pPr>
              <a:spcBef>
                <a:spcPct val="30000"/>
              </a:spcBef>
            </a:pPr>
            <a:r>
              <a:rPr lang="en-US" altLang="en-US" sz="2000" dirty="0">
                <a:solidFill>
                  <a:srgbClr val="000000"/>
                </a:solidFill>
                <a:ea typeface="ＭＳ Ｐゴシック" panose="020B0600070205080204" pitchFamily="34" charset="-128"/>
              </a:rPr>
              <a:t>Project velocity tells you how many story points you can allocate to the next iteration.</a:t>
            </a:r>
          </a:p>
          <a:p>
            <a:pPr>
              <a:spcBef>
                <a:spcPct val="30000"/>
              </a:spcBef>
            </a:pPr>
            <a:r>
              <a:rPr lang="en-US" altLang="en-US" sz="2000" dirty="0">
                <a:solidFill>
                  <a:srgbClr val="000000"/>
                </a:solidFill>
                <a:ea typeface="ＭＳ Ｐゴシック" panose="020B0600070205080204" pitchFamily="34" charset="-128"/>
              </a:rPr>
              <a:t>The </a:t>
            </a:r>
            <a:r>
              <a:rPr lang="en-US" altLang="en-US" sz="2000" b="1" u="sng" dirty="0">
                <a:solidFill>
                  <a:srgbClr val="FF0000"/>
                </a:solidFill>
                <a:ea typeface="ＭＳ Ｐゴシック" panose="020B0600070205080204" pitchFamily="34" charset="-128"/>
              </a:rPr>
              <a:t>customer</a:t>
            </a:r>
            <a:r>
              <a:rPr lang="en-US" altLang="en-US" sz="2000" dirty="0">
                <a:ea typeface="ＭＳ Ｐゴシック" panose="020B0600070205080204" pitchFamily="34" charset="-128"/>
              </a:rPr>
              <a:t> gets to pick stories that equal the project velocity.</a:t>
            </a:r>
            <a:endParaRPr lang="en-US" altLang="en-US" sz="2000" dirty="0">
              <a:solidFill>
                <a:srgbClr val="000000"/>
              </a:solidFill>
              <a:ea typeface="ＭＳ Ｐゴシック" panose="020B0600070205080204" pitchFamily="34" charset="-128"/>
            </a:endParaRPr>
          </a:p>
        </p:txBody>
      </p:sp>
      <p:grpSp>
        <p:nvGrpSpPr>
          <p:cNvPr id="128003" name="Group 18"/>
          <p:cNvGrpSpPr>
            <a:grpSpLocks/>
          </p:cNvGrpSpPr>
          <p:nvPr/>
        </p:nvGrpSpPr>
        <p:grpSpPr bwMode="auto">
          <a:xfrm>
            <a:off x="1789569" y="1070573"/>
            <a:ext cx="7924800" cy="2095361"/>
            <a:chOff x="533400" y="1219200"/>
            <a:chExt cx="7924800" cy="2095361"/>
          </a:xfrm>
        </p:grpSpPr>
        <p:sp>
          <p:nvSpPr>
            <p:cNvPr id="128007" name="Rectangle 5"/>
            <p:cNvSpPr>
              <a:spLocks noChangeArrowheads="1"/>
            </p:cNvSpPr>
            <p:nvPr/>
          </p:nvSpPr>
          <p:spPr bwMode="auto">
            <a:xfrm>
              <a:off x="3497263" y="1219200"/>
              <a:ext cx="906462"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9600" dirty="0">
                  <a:latin typeface="Times New Roman" panose="02020603050405020304" pitchFamily="18" charset="0"/>
                  <a:sym typeface="Symbol" panose="05050102010706020507" pitchFamily="18" charset="2"/>
                </a:rPr>
                <a:t></a:t>
              </a:r>
            </a:p>
          </p:txBody>
        </p:sp>
        <p:grpSp>
          <p:nvGrpSpPr>
            <p:cNvPr id="128008" name="Group 11"/>
            <p:cNvGrpSpPr>
              <a:grpSpLocks/>
            </p:cNvGrpSpPr>
            <p:nvPr/>
          </p:nvGrpSpPr>
          <p:grpSpPr bwMode="auto">
            <a:xfrm>
              <a:off x="533400" y="1752600"/>
              <a:ext cx="7924800" cy="1561961"/>
              <a:chOff x="533400" y="1752600"/>
              <a:chExt cx="7924800" cy="1561961"/>
            </a:xfrm>
          </p:grpSpPr>
          <p:grpSp>
            <p:nvGrpSpPr>
              <p:cNvPr id="128009" name="Group 10"/>
              <p:cNvGrpSpPr>
                <a:grpSpLocks/>
              </p:cNvGrpSpPr>
              <p:nvPr/>
            </p:nvGrpSpPr>
            <p:grpSpPr bwMode="auto">
              <a:xfrm>
                <a:off x="533400" y="1752600"/>
                <a:ext cx="7924800" cy="1168400"/>
                <a:chOff x="533400" y="1752600"/>
                <a:chExt cx="7924800" cy="1168400"/>
              </a:xfrm>
            </p:grpSpPr>
            <p:pic>
              <p:nvPicPr>
                <p:cNvPr id="128011" name="Picture 2"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913" y="2882900"/>
                  <a:ext cx="4286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12" name="Text Box 4"/>
                <p:cNvSpPr txBox="1">
                  <a:spLocks noChangeArrowheads="1"/>
                </p:cNvSpPr>
                <p:nvPr/>
              </p:nvSpPr>
              <p:spPr bwMode="auto">
                <a:xfrm>
                  <a:off x="533400" y="175260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800" b="1" dirty="0">
                      <a:latin typeface="Candara" panose="020E0502030303020204" pitchFamily="34" charset="0"/>
                    </a:rPr>
                    <a:t>PV in story weeks =</a:t>
                  </a:r>
                  <a:endParaRPr lang="en-US" altLang="en-US" sz="10600" b="1" dirty="0">
                    <a:latin typeface="Candara" panose="020E0502030303020204" pitchFamily="34" charset="0"/>
                    <a:sym typeface="Symbol" panose="05050102010706020507" pitchFamily="18" charset="2"/>
                  </a:endParaRPr>
                </a:p>
              </p:txBody>
            </p:sp>
            <p:sp>
              <p:nvSpPr>
                <p:cNvPr id="128013" name="Text Box 6"/>
                <p:cNvSpPr txBox="1">
                  <a:spLocks noChangeArrowheads="1"/>
                </p:cNvSpPr>
                <p:nvPr/>
              </p:nvSpPr>
              <p:spPr bwMode="auto">
                <a:xfrm>
                  <a:off x="4419600" y="1752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b="1">
                      <a:latin typeface="Candara" panose="020E0502030303020204" pitchFamily="34" charset="0"/>
                      <a:sym typeface="Symbol" panose="05050102010706020507" pitchFamily="18" charset="2"/>
                    </a:rPr>
                    <a:t>Time estimated for the story</a:t>
                  </a:r>
                </a:p>
              </p:txBody>
            </p:sp>
          </p:grpSp>
          <p:sp>
            <p:nvSpPr>
              <p:cNvPr id="128010" name="Text Box 7"/>
              <p:cNvSpPr txBox="1">
                <a:spLocks noChangeArrowheads="1"/>
              </p:cNvSpPr>
              <p:nvPr/>
            </p:nvSpPr>
            <p:spPr bwMode="auto">
              <a:xfrm>
                <a:off x="3429000" y="2606675"/>
                <a:ext cx="2895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000" dirty="0">
                    <a:latin typeface="Candara" panose="020E0502030303020204" pitchFamily="34" charset="0"/>
                    <a:sym typeface="Symbol" panose="05050102010706020507" pitchFamily="18" charset="2"/>
                  </a:rPr>
                  <a:t>All stories completed in the iteration</a:t>
                </a:r>
              </a:p>
            </p:txBody>
          </p:sp>
        </p:grpSp>
      </p:grpSp>
      <p:sp>
        <p:nvSpPr>
          <p:cNvPr id="2" name="Slide Number Placeholder 1"/>
          <p:cNvSpPr>
            <a:spLocks noGrp="1"/>
          </p:cNvSpPr>
          <p:nvPr>
            <p:ph type="sldNum" sz="quarter" idx="12"/>
          </p:nvPr>
        </p:nvSpPr>
        <p:spPr/>
        <p:txBody>
          <a:bodyPr/>
          <a:lstStyle/>
          <a:p>
            <a:fld id="{B8DACC02-A2BD-4578-8E03-6D891060A695}" type="slidenum">
              <a:rPr lang="en-US" smtClean="0"/>
              <a:pPr/>
              <a:t>114</a:t>
            </a:fld>
            <a:endParaRPr lang="en-US" dirty="0"/>
          </a:p>
        </p:txBody>
      </p:sp>
    </p:spTree>
    <p:extLst>
      <p:ext uri="{BB962C8B-B14F-4D97-AF65-F5344CB8AC3E}">
        <p14:creationId xmlns:p14="http://schemas.microsoft.com/office/powerpoint/2010/main" val="14025791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smtClean="0">
                <a:ea typeface="ＭＳ Ｐゴシック" panose="020B0600070205080204" pitchFamily="34" charset="-128"/>
              </a:rPr>
              <a:t>Project Velocity (PV)</a:t>
            </a:r>
          </a:p>
        </p:txBody>
      </p:sp>
      <p:sp>
        <p:nvSpPr>
          <p:cNvPr id="130050" name="Content Placeholder 2"/>
          <p:cNvSpPr>
            <a:spLocks noGrp="1"/>
          </p:cNvSpPr>
          <p:nvPr>
            <p:ph idx="1"/>
          </p:nvPr>
        </p:nvSpPr>
        <p:spPr/>
        <p:txBody>
          <a:bodyPr>
            <a:normAutofit/>
          </a:bodyPr>
          <a:lstStyle/>
          <a:p>
            <a:r>
              <a:rPr lang="en-US" altLang="en-US" sz="2400" dirty="0" smtClean="0">
                <a:ea typeface="ＭＳ Ｐゴシック" panose="020B0600070205080204" pitchFamily="34" charset="-128"/>
              </a:rPr>
              <a:t>The metric is calculated by reviewing work the team successfully completed during previous sprints; for example, if the team completed 10 stories during a two-week sprint and each story was worth 3 story points, then the team's velocity is 30 story points per sprint. </a:t>
            </a:r>
          </a:p>
          <a:p>
            <a:r>
              <a:rPr lang="en-US" altLang="en-US" sz="2400" dirty="0" smtClean="0">
                <a:ea typeface="ＭＳ Ｐゴシック" panose="020B0600070205080204" pitchFamily="34" charset="-128"/>
              </a:rPr>
              <a:t>Generally, velocity remains somewhat constant during a development project, which makes it a useful metric for estimating how long it will take a team to complete a software development project.</a:t>
            </a:r>
          </a:p>
          <a:p>
            <a:r>
              <a:rPr lang="en-US" altLang="en-US" sz="2400" dirty="0" smtClean="0">
                <a:ea typeface="ＭＳ Ｐゴシック" panose="020B0600070205080204" pitchFamily="34" charset="-128"/>
              </a:rPr>
              <a:t> If the product backlog has 300 story points, and the team is averaging 30 story points per sprint, it can be estimated that team members will require 10 more sprints to complete work. If each sprint lasts two weeks, then the project will last 20 more weeks.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115</a:t>
            </a:fld>
            <a:endParaRPr lang="en-US" dirty="0"/>
          </a:p>
        </p:txBody>
      </p:sp>
    </p:spTree>
    <p:extLst>
      <p:ext uri="{BB962C8B-B14F-4D97-AF65-F5344CB8AC3E}">
        <p14:creationId xmlns:p14="http://schemas.microsoft.com/office/powerpoint/2010/main" val="348190780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Perform quality control</a:t>
            </a:r>
          </a:p>
        </p:txBody>
      </p:sp>
      <p:sp>
        <p:nvSpPr>
          <p:cNvPr id="132098" name="Rectangle 3"/>
          <p:cNvSpPr>
            <a:spLocks noGrp="1" noChangeArrowheads="1"/>
          </p:cNvSpPr>
          <p:nvPr>
            <p:ph type="body" idx="1"/>
          </p:nvPr>
        </p:nvSpPr>
        <p:spPr/>
        <p:txBody>
          <a:bodyPr/>
          <a:lstStyle/>
          <a:p>
            <a:pPr>
              <a:buFont typeface="Wingdings" panose="05000000000000000000" pitchFamily="2" charset="2"/>
              <a:buNone/>
            </a:pPr>
            <a:r>
              <a:rPr lang="en-US" altLang="en-US" dirty="0" smtClean="0">
                <a:ea typeface="ＭＳ Ｐゴシック" panose="020B0600070205080204" pitchFamily="34" charset="-128"/>
              </a:rPr>
              <a:t>Perform quality control</a:t>
            </a:r>
          </a:p>
          <a:p>
            <a:pPr lvl="1"/>
            <a:r>
              <a:rPr lang="en-US" altLang="en-US" dirty="0" smtClean="0">
                <a:ea typeface="ＭＳ Ｐゴシック" panose="020B0600070205080204" pitchFamily="34" charset="-128"/>
              </a:rPr>
              <a:t>a </a:t>
            </a:r>
            <a:r>
              <a:rPr lang="en-US" altLang="en-US" dirty="0">
                <a:ea typeface="ＭＳ Ｐゴシック" panose="020B0600070205080204" pitchFamily="34" charset="-128"/>
              </a:rPr>
              <a:t>process in the project quality management knowledge area</a:t>
            </a:r>
          </a:p>
          <a:p>
            <a:pPr lvl="1"/>
            <a:r>
              <a:rPr lang="en-US" altLang="en-US" dirty="0" smtClean="0">
                <a:ea typeface="ＭＳ Ｐゴシック" panose="020B0600070205080204" pitchFamily="34" charset="-128"/>
              </a:rPr>
              <a:t>Concerned with monitoring specific project results for compliance with quality standards</a:t>
            </a:r>
          </a:p>
          <a:p>
            <a:pPr lvl="1"/>
            <a:r>
              <a:rPr lang="en-US" altLang="en-US" dirty="0" smtClean="0">
                <a:ea typeface="ＭＳ Ｐゴシック" panose="020B0600070205080204" pitchFamily="34" charset="-128"/>
              </a:rPr>
              <a:t>Performed throughout project</a:t>
            </a:r>
          </a:p>
          <a:p>
            <a:pPr lvl="1"/>
            <a:r>
              <a:rPr lang="en-US" altLang="en-US" dirty="0" smtClean="0">
                <a:ea typeface="ＭＳ Ｐゴシック" panose="020B0600070205080204" pitchFamily="34" charset="-128"/>
              </a:rPr>
              <a:t>May also include taking control actions to correct causes of quality problems</a:t>
            </a:r>
          </a:p>
          <a:p>
            <a:pPr>
              <a:buFont typeface="Wingdings" panose="05000000000000000000" pitchFamily="2" charset="2"/>
              <a:buNone/>
            </a:pPr>
            <a:r>
              <a:rPr lang="en-US" altLang="en-US" dirty="0" smtClean="0">
                <a:ea typeface="ＭＳ Ｐゴシック" panose="020B0600070205080204" pitchFamily="34" charset="-128"/>
              </a:rPr>
              <a:t>Perform quality assurance </a:t>
            </a:r>
          </a:p>
          <a:p>
            <a:pPr lvl="1"/>
            <a:r>
              <a:rPr lang="en-US" altLang="en-US" dirty="0" smtClean="0">
                <a:ea typeface="ＭＳ Ｐゴシック" panose="020B0600070205080204" pitchFamily="34" charset="-128"/>
              </a:rPr>
              <a:t>a process that provides the framework of activities and standards for performing quality control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116</a:t>
            </a:fld>
            <a:endParaRPr lang="en-US" dirty="0"/>
          </a:p>
        </p:txBody>
      </p:sp>
    </p:spTree>
    <p:extLst>
      <p:ext uri="{BB962C8B-B14F-4D97-AF65-F5344CB8AC3E}">
        <p14:creationId xmlns:p14="http://schemas.microsoft.com/office/powerpoint/2010/main" val="199587359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Planning</a:t>
            </a:r>
            <a:r>
              <a:rPr lang="en-US" dirty="0"/>
              <a:t>, Estimating, Scheduling, and Tracking are </a:t>
            </a:r>
            <a:r>
              <a:rPr lang="en-US" dirty="0" smtClean="0"/>
              <a:t>a continuum</a:t>
            </a:r>
            <a:endParaRPr lang="en-US" dirty="0"/>
          </a:p>
          <a:p>
            <a:r>
              <a:rPr lang="en-US" dirty="0" smtClean="0"/>
              <a:t>Projects </a:t>
            </a:r>
            <a:r>
              <a:rPr lang="en-US" dirty="0"/>
              <a:t>need to be partitioned for manageability</a:t>
            </a:r>
          </a:p>
          <a:p>
            <a:pPr lvl="1"/>
            <a:r>
              <a:rPr lang="en-US" dirty="0" smtClean="0"/>
              <a:t>Work </a:t>
            </a:r>
            <a:r>
              <a:rPr lang="en-US" dirty="0"/>
              <a:t>Breakdown Structures are a great way to do this</a:t>
            </a:r>
          </a:p>
          <a:p>
            <a:r>
              <a:rPr lang="en-US" dirty="0" smtClean="0"/>
              <a:t>Sequencing </a:t>
            </a:r>
            <a:r>
              <a:rPr lang="en-US" dirty="0"/>
              <a:t>Tasks &amp; Activities is vital</a:t>
            </a:r>
          </a:p>
          <a:p>
            <a:pPr lvl="1"/>
            <a:r>
              <a:rPr lang="en-US" dirty="0" smtClean="0"/>
              <a:t>Gantt </a:t>
            </a:r>
            <a:r>
              <a:rPr lang="en-US" dirty="0"/>
              <a:t>Charts allow quick reference</a:t>
            </a:r>
          </a:p>
          <a:p>
            <a:pPr lvl="1"/>
            <a:r>
              <a:rPr lang="en-US" dirty="0" smtClean="0"/>
              <a:t>Network </a:t>
            </a:r>
            <a:r>
              <a:rPr lang="en-US" dirty="0"/>
              <a:t>Techniques such as Precedence Network Diagrams, </a:t>
            </a:r>
            <a:r>
              <a:rPr lang="en-US" dirty="0" smtClean="0"/>
              <a:t>the Critical </a:t>
            </a:r>
            <a:r>
              <a:rPr lang="en-US" dirty="0"/>
              <a:t>Path Method, and PERT Charts are useful tools</a:t>
            </a:r>
          </a:p>
          <a:p>
            <a:r>
              <a:rPr lang="en-US" dirty="0" smtClean="0"/>
              <a:t>Project </a:t>
            </a:r>
            <a:r>
              <a:rPr lang="en-US" dirty="0"/>
              <a:t>Tracking is important for project visibility</a:t>
            </a:r>
          </a:p>
          <a:p>
            <a:pPr lvl="1"/>
            <a:r>
              <a:rPr lang="en-US" dirty="0" smtClean="0"/>
              <a:t>The </a:t>
            </a:r>
            <a:r>
              <a:rPr lang="en-US" dirty="0"/>
              <a:t>Earned Value Technique is a key tool in this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117</a:t>
            </a:fld>
            <a:endParaRPr lang="en-US" dirty="0"/>
          </a:p>
        </p:txBody>
      </p:sp>
    </p:spTree>
    <p:extLst>
      <p:ext uri="{BB962C8B-B14F-4D97-AF65-F5344CB8AC3E}">
        <p14:creationId xmlns:p14="http://schemas.microsoft.com/office/powerpoint/2010/main" val="422364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Breakdown Structure (WBS)</a:t>
            </a:r>
          </a:p>
        </p:txBody>
      </p:sp>
      <p:sp>
        <p:nvSpPr>
          <p:cNvPr id="3" name="Content Placeholder 2"/>
          <p:cNvSpPr>
            <a:spLocks noGrp="1"/>
          </p:cNvSpPr>
          <p:nvPr>
            <p:ph idx="1"/>
          </p:nvPr>
        </p:nvSpPr>
        <p:spPr/>
        <p:txBody>
          <a:bodyPr/>
          <a:lstStyle/>
          <a:p>
            <a:r>
              <a:rPr lang="en-US" dirty="0" smtClean="0"/>
              <a:t>Work </a:t>
            </a:r>
            <a:r>
              <a:rPr lang="en-US" dirty="0"/>
              <a:t>Break Down Structure (</a:t>
            </a:r>
            <a:r>
              <a:rPr lang="en-US" dirty="0" smtClean="0"/>
              <a:t>WBS)</a:t>
            </a:r>
          </a:p>
          <a:p>
            <a:pPr lvl="1"/>
            <a:r>
              <a:rPr lang="en-US" dirty="0" smtClean="0"/>
              <a:t>a </a:t>
            </a:r>
            <a:r>
              <a:rPr lang="en-US" dirty="0"/>
              <a:t>check list </a:t>
            </a:r>
            <a:r>
              <a:rPr lang="en-US" dirty="0" smtClean="0"/>
              <a:t>of the </a:t>
            </a:r>
            <a:r>
              <a:rPr lang="en-US" dirty="0"/>
              <a:t>work that must be accomplished to meet </a:t>
            </a:r>
            <a:r>
              <a:rPr lang="en-US" dirty="0" smtClean="0"/>
              <a:t>the project </a:t>
            </a:r>
            <a:r>
              <a:rPr lang="en-US" dirty="0"/>
              <a:t>objectives.</a:t>
            </a:r>
          </a:p>
          <a:p>
            <a:r>
              <a:rPr lang="en-US" dirty="0" smtClean="0"/>
              <a:t>The </a:t>
            </a:r>
            <a:r>
              <a:rPr lang="en-US" dirty="0"/>
              <a:t>WBS lists the major project outputs and </a:t>
            </a:r>
            <a:r>
              <a:rPr lang="en-US" dirty="0" smtClean="0"/>
              <a:t>those departments </a:t>
            </a:r>
            <a:r>
              <a:rPr lang="en-US" dirty="0"/>
              <a:t>or individuals primarily </a:t>
            </a:r>
            <a:r>
              <a:rPr lang="en-US" dirty="0" smtClean="0"/>
              <a:t>responsible for </a:t>
            </a:r>
            <a:r>
              <a:rPr lang="en-US" dirty="0"/>
              <a:t>their completion.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80465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Outline Example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0.0 Retail Web Site</a:t>
            </a:r>
          </a:p>
          <a:p>
            <a:pPr marL="0" indent="0">
              <a:buNone/>
            </a:pPr>
            <a:r>
              <a:rPr lang="en-US" dirty="0"/>
              <a:t>1.0 Project Management</a:t>
            </a:r>
          </a:p>
          <a:p>
            <a:pPr marL="0" indent="0">
              <a:buNone/>
            </a:pPr>
            <a:r>
              <a:rPr lang="en-US" dirty="0"/>
              <a:t>2.0 Requirements Gathering</a:t>
            </a:r>
          </a:p>
          <a:p>
            <a:pPr marL="0" indent="0">
              <a:buNone/>
            </a:pPr>
            <a:r>
              <a:rPr lang="en-US" dirty="0"/>
              <a:t>3.0 Analysis &amp; Design</a:t>
            </a:r>
          </a:p>
          <a:p>
            <a:pPr marL="0" indent="0">
              <a:buNone/>
            </a:pPr>
            <a:r>
              <a:rPr lang="en-US" dirty="0"/>
              <a:t>4.0 Site Software Development</a:t>
            </a:r>
          </a:p>
          <a:p>
            <a:pPr marL="457200" lvl="1" indent="0">
              <a:buNone/>
            </a:pPr>
            <a:r>
              <a:rPr lang="en-US" dirty="0"/>
              <a:t>4.1 HTML Design and Creation</a:t>
            </a:r>
          </a:p>
          <a:p>
            <a:pPr marL="457200" lvl="1" indent="0">
              <a:buNone/>
            </a:pPr>
            <a:r>
              <a:rPr lang="en-US" dirty="0"/>
              <a:t>4.2 Backend Software</a:t>
            </a:r>
          </a:p>
          <a:p>
            <a:pPr marL="914400" lvl="2" indent="0">
              <a:buNone/>
            </a:pPr>
            <a:r>
              <a:rPr lang="en-US" dirty="0"/>
              <a:t>4.2.1 Database Implementation</a:t>
            </a:r>
          </a:p>
          <a:p>
            <a:pPr marL="914400" lvl="2" indent="0">
              <a:buNone/>
            </a:pPr>
            <a:r>
              <a:rPr lang="en-US" dirty="0"/>
              <a:t>4.2.2 Middleware Development</a:t>
            </a:r>
          </a:p>
          <a:p>
            <a:pPr marL="914400" lvl="2" indent="0">
              <a:buNone/>
            </a:pPr>
            <a:r>
              <a:rPr lang="en-US" dirty="0"/>
              <a:t>4.2.3 Security Subsystems</a:t>
            </a:r>
          </a:p>
          <a:p>
            <a:pPr marL="914400" lvl="2" indent="0">
              <a:buNone/>
            </a:pPr>
            <a:r>
              <a:rPr lang="en-US" dirty="0"/>
              <a:t>4.2.4 Catalog Engine</a:t>
            </a:r>
          </a:p>
          <a:p>
            <a:pPr marL="914400" lvl="2" indent="0">
              <a:buNone/>
            </a:pPr>
            <a:r>
              <a:rPr lang="en-US" dirty="0"/>
              <a:t>4.2.5 Transaction Processing</a:t>
            </a:r>
          </a:p>
          <a:p>
            <a:pPr marL="457200" lvl="1" indent="0">
              <a:buNone/>
            </a:pPr>
            <a:r>
              <a:rPr lang="en-US" dirty="0"/>
              <a:t>4.3 Graphics and Interface</a:t>
            </a:r>
          </a:p>
          <a:p>
            <a:pPr marL="457200" lvl="1" indent="0">
              <a:buNone/>
            </a:pPr>
            <a:r>
              <a:rPr lang="en-US" dirty="0"/>
              <a:t>4.4 Content Creation</a:t>
            </a:r>
          </a:p>
          <a:p>
            <a:pPr marL="0" indent="0">
              <a:buNone/>
            </a:pPr>
            <a:r>
              <a:rPr lang="en-US" dirty="0"/>
              <a:t>5.0 Testing and Production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45749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Format for System Development Projects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1628850" y="1389806"/>
            <a:ext cx="9088118" cy="4763165"/>
          </a:xfrm>
          <a:prstGeom prst="rect">
            <a:avLst/>
          </a:prstGeom>
        </p:spPr>
      </p:pic>
    </p:spTree>
    <p:extLst>
      <p:ext uri="{BB962C8B-B14F-4D97-AF65-F5344CB8AC3E}">
        <p14:creationId xmlns:p14="http://schemas.microsoft.com/office/powerpoint/2010/main" val="350135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Types</a:t>
            </a:r>
            <a:endParaRPr lang="en-US" dirty="0"/>
          </a:p>
        </p:txBody>
      </p:sp>
      <p:sp>
        <p:nvSpPr>
          <p:cNvPr id="3" name="Content Placeholder 2"/>
          <p:cNvSpPr>
            <a:spLocks noGrp="1"/>
          </p:cNvSpPr>
          <p:nvPr>
            <p:ph idx="1"/>
          </p:nvPr>
        </p:nvSpPr>
        <p:spPr/>
        <p:txBody>
          <a:bodyPr>
            <a:normAutofit lnSpcReduction="10000"/>
          </a:bodyPr>
          <a:lstStyle/>
          <a:p>
            <a:r>
              <a:rPr lang="en-US" dirty="0" smtClean="0"/>
              <a:t>Process </a:t>
            </a:r>
            <a:r>
              <a:rPr lang="en-US" dirty="0"/>
              <a:t>WBS</a:t>
            </a:r>
          </a:p>
          <a:p>
            <a:pPr lvl="1"/>
            <a:r>
              <a:rPr lang="en-US" dirty="0" err="1" smtClean="0"/>
              <a:t>a.k.a</a:t>
            </a:r>
            <a:r>
              <a:rPr lang="en-US" dirty="0" smtClean="0"/>
              <a:t> </a:t>
            </a:r>
            <a:r>
              <a:rPr lang="en-US" dirty="0"/>
              <a:t>Activity-oriented</a:t>
            </a:r>
          </a:p>
          <a:p>
            <a:pPr lvl="1"/>
            <a:r>
              <a:rPr lang="en-US" dirty="0" smtClean="0"/>
              <a:t>Ex</a:t>
            </a:r>
            <a:r>
              <a:rPr lang="en-US" dirty="0"/>
              <a:t>: Requirements, Analysis, Design, Testing</a:t>
            </a:r>
          </a:p>
          <a:p>
            <a:pPr lvl="1"/>
            <a:r>
              <a:rPr lang="en-US" dirty="0" smtClean="0"/>
              <a:t>Typically </a:t>
            </a:r>
            <a:r>
              <a:rPr lang="en-US" dirty="0"/>
              <a:t>used by PM</a:t>
            </a:r>
          </a:p>
          <a:p>
            <a:r>
              <a:rPr lang="en-US" dirty="0" smtClean="0"/>
              <a:t>Product </a:t>
            </a:r>
            <a:r>
              <a:rPr lang="en-US" dirty="0"/>
              <a:t>WBS</a:t>
            </a:r>
          </a:p>
          <a:p>
            <a:pPr lvl="1"/>
            <a:r>
              <a:rPr lang="en-US" dirty="0" smtClean="0"/>
              <a:t>a.k.a</a:t>
            </a:r>
            <a:r>
              <a:rPr lang="en-US" dirty="0"/>
              <a:t>. Entity-oriented</a:t>
            </a:r>
          </a:p>
          <a:p>
            <a:pPr lvl="1"/>
            <a:r>
              <a:rPr lang="en-US" dirty="0" smtClean="0"/>
              <a:t>Ex</a:t>
            </a:r>
            <a:r>
              <a:rPr lang="en-US" dirty="0"/>
              <a:t>: Financial engine, Interface system, DB</a:t>
            </a:r>
          </a:p>
          <a:p>
            <a:pPr lvl="1"/>
            <a:r>
              <a:rPr lang="en-US" dirty="0" smtClean="0"/>
              <a:t>Typically </a:t>
            </a:r>
            <a:r>
              <a:rPr lang="en-US" dirty="0"/>
              <a:t>used by engineering manager</a:t>
            </a:r>
          </a:p>
          <a:p>
            <a:r>
              <a:rPr lang="en-US" dirty="0" smtClean="0"/>
              <a:t>Hybrid </a:t>
            </a:r>
            <a:r>
              <a:rPr lang="en-US" dirty="0"/>
              <a:t>WBS: both above</a:t>
            </a:r>
          </a:p>
          <a:p>
            <a:pPr lvl="1"/>
            <a:r>
              <a:rPr lang="en-US" dirty="0" smtClean="0"/>
              <a:t>This </a:t>
            </a:r>
            <a:r>
              <a:rPr lang="en-US" dirty="0"/>
              <a:t>is not unusual</a:t>
            </a:r>
          </a:p>
          <a:p>
            <a:pPr lvl="1"/>
            <a:r>
              <a:rPr lang="en-US" dirty="0" smtClean="0"/>
              <a:t>Ex</a:t>
            </a:r>
            <a:r>
              <a:rPr lang="en-US" dirty="0"/>
              <a:t>: Lifecycle phases at high level with component or </a:t>
            </a:r>
            <a:r>
              <a:rPr lang="en-US" dirty="0" err="1"/>
              <a:t>featurespecifics</a:t>
            </a:r>
            <a:r>
              <a:rPr lang="en-US" dirty="0"/>
              <a:t> within phases</a:t>
            </a:r>
          </a:p>
          <a:p>
            <a:pPr lvl="1"/>
            <a:r>
              <a:rPr lang="en-US" dirty="0" smtClean="0"/>
              <a:t>Rationale</a:t>
            </a:r>
            <a:r>
              <a:rPr lang="en-US" dirty="0"/>
              <a:t>: processes produce products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636869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WBS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2156863" y="1942892"/>
            <a:ext cx="7878274" cy="2972215"/>
          </a:xfrm>
          <a:prstGeom prst="rect">
            <a:avLst/>
          </a:prstGeom>
        </p:spPr>
      </p:pic>
    </p:spTree>
    <p:extLst>
      <p:ext uri="{BB962C8B-B14F-4D97-AF65-F5344CB8AC3E}">
        <p14:creationId xmlns:p14="http://schemas.microsoft.com/office/powerpoint/2010/main" val="3962805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WBS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1986334" y="1406880"/>
            <a:ext cx="8183117" cy="4706007"/>
          </a:xfrm>
          <a:prstGeom prst="rect">
            <a:avLst/>
          </a:prstGeom>
        </p:spPr>
      </p:pic>
    </p:spTree>
    <p:extLst>
      <p:ext uri="{BB962C8B-B14F-4D97-AF65-F5344CB8AC3E}">
        <p14:creationId xmlns:p14="http://schemas.microsoft.com/office/powerpoint/2010/main" val="1005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WBS</a:t>
            </a:r>
          </a:p>
        </p:txBody>
      </p:sp>
      <p:sp>
        <p:nvSpPr>
          <p:cNvPr id="3" name="Content Placeholder 2"/>
          <p:cNvSpPr>
            <a:spLocks noGrp="1"/>
          </p:cNvSpPr>
          <p:nvPr>
            <p:ph idx="1"/>
          </p:nvPr>
        </p:nvSpPr>
        <p:spPr/>
        <p:txBody>
          <a:bodyPr/>
          <a:lstStyle/>
          <a:p>
            <a:r>
              <a:rPr lang="en-US" dirty="0" smtClean="0"/>
              <a:t>List </a:t>
            </a:r>
            <a:r>
              <a:rPr lang="en-US" dirty="0"/>
              <a:t>of Activities, not Things</a:t>
            </a:r>
          </a:p>
          <a:p>
            <a:r>
              <a:rPr lang="en-US" dirty="0" smtClean="0"/>
              <a:t>List </a:t>
            </a:r>
            <a:r>
              <a:rPr lang="en-US" dirty="0"/>
              <a:t>of items can come from many sources</a:t>
            </a:r>
          </a:p>
          <a:p>
            <a:pPr lvl="1"/>
            <a:r>
              <a:rPr lang="en-US" dirty="0" smtClean="0"/>
              <a:t>SOW</a:t>
            </a:r>
            <a:r>
              <a:rPr lang="en-US" dirty="0"/>
              <a:t>, Proposal, brainstorming, stakeholders, team</a:t>
            </a:r>
          </a:p>
          <a:p>
            <a:r>
              <a:rPr lang="en-US" dirty="0" smtClean="0"/>
              <a:t>Describe </a:t>
            </a:r>
            <a:r>
              <a:rPr lang="en-US" dirty="0"/>
              <a:t>activities using “bullet language”</a:t>
            </a:r>
          </a:p>
          <a:p>
            <a:pPr lvl="1"/>
            <a:r>
              <a:rPr lang="en-US" dirty="0" smtClean="0"/>
              <a:t>Meaningful </a:t>
            </a:r>
            <a:r>
              <a:rPr lang="en-US" dirty="0"/>
              <a:t>but terse labels</a:t>
            </a:r>
          </a:p>
          <a:p>
            <a:r>
              <a:rPr lang="en-US" dirty="0" smtClean="0"/>
              <a:t>All </a:t>
            </a:r>
            <a:r>
              <a:rPr lang="en-US" dirty="0"/>
              <a:t>WBS paths do not have to go to the same level</a:t>
            </a:r>
          </a:p>
          <a:p>
            <a:r>
              <a:rPr lang="en-US" dirty="0" smtClean="0"/>
              <a:t>Do </a:t>
            </a:r>
            <a:r>
              <a:rPr lang="en-US" dirty="0"/>
              <a:t>not plan more detail than you can manage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67553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Packages (Tasks)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a:t>
            </a:r>
            <a:r>
              <a:rPr lang="en-US" dirty="0"/>
              <a:t>term for discrete tasks with definable end results</a:t>
            </a:r>
          </a:p>
          <a:p>
            <a:r>
              <a:rPr lang="en-US" dirty="0" smtClean="0"/>
              <a:t>The </a:t>
            </a:r>
            <a:r>
              <a:rPr lang="en-US" dirty="0"/>
              <a:t>“one-to-two” rule</a:t>
            </a:r>
          </a:p>
          <a:p>
            <a:pPr lvl="1"/>
            <a:r>
              <a:rPr lang="en-US" dirty="0" smtClean="0"/>
              <a:t>Often </a:t>
            </a:r>
            <a:r>
              <a:rPr lang="en-US" dirty="0"/>
              <a:t>at: 1 or 2 persons for 1 or 2 weeks</a:t>
            </a:r>
          </a:p>
          <a:p>
            <a:r>
              <a:rPr lang="en-US" dirty="0" smtClean="0"/>
              <a:t>Basis </a:t>
            </a:r>
            <a:r>
              <a:rPr lang="en-US" dirty="0"/>
              <a:t>for monitoring and reporting progress</a:t>
            </a:r>
          </a:p>
          <a:p>
            <a:pPr lvl="1"/>
            <a:r>
              <a:rPr lang="en-US" dirty="0" smtClean="0"/>
              <a:t>Can </a:t>
            </a:r>
            <a:r>
              <a:rPr lang="en-US" dirty="0"/>
              <a:t>be tied to budget items (charge numbers)</a:t>
            </a:r>
          </a:p>
          <a:p>
            <a:pPr lvl="1"/>
            <a:r>
              <a:rPr lang="en-US" dirty="0" smtClean="0"/>
              <a:t>Resources </a:t>
            </a:r>
            <a:r>
              <a:rPr lang="en-US" dirty="0"/>
              <a:t>(personnel) assigned</a:t>
            </a:r>
          </a:p>
          <a:p>
            <a:r>
              <a:rPr lang="en-US" dirty="0" smtClean="0"/>
              <a:t>Ideally </a:t>
            </a:r>
            <a:r>
              <a:rPr lang="en-US" dirty="0"/>
              <a:t>shorter rather than longer</a:t>
            </a:r>
          </a:p>
          <a:p>
            <a:pPr lvl="1"/>
            <a:r>
              <a:rPr lang="en-US" dirty="0" smtClean="0"/>
              <a:t>Longer </a:t>
            </a:r>
            <a:r>
              <a:rPr lang="en-US" dirty="0"/>
              <a:t>makes in-progress estimates needed</a:t>
            </a:r>
          </a:p>
          <a:p>
            <a:pPr lvl="1"/>
            <a:r>
              <a:rPr lang="en-US" dirty="0" smtClean="0"/>
              <a:t>These </a:t>
            </a:r>
            <a:r>
              <a:rPr lang="en-US" dirty="0"/>
              <a:t>are more subjective than “done”</a:t>
            </a:r>
          </a:p>
          <a:p>
            <a:pPr lvl="1"/>
            <a:r>
              <a:rPr lang="en-US" dirty="0" smtClean="0"/>
              <a:t>“</a:t>
            </a:r>
            <a:r>
              <a:rPr lang="en-US" dirty="0"/>
              <a:t>4/40” or “8/80” rule ( shortest/longest duration)</a:t>
            </a:r>
          </a:p>
          <a:p>
            <a:pPr lvl="1"/>
            <a:r>
              <a:rPr lang="en-US" dirty="0" smtClean="0"/>
              <a:t>Not </a:t>
            </a:r>
            <a:r>
              <a:rPr lang="en-US" dirty="0"/>
              <a:t>so small as to micro-manage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10095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Schedule </a:t>
            </a:r>
            <a:r>
              <a:rPr lang="en-US" dirty="0" smtClean="0"/>
              <a:t>Development</a:t>
            </a:r>
          </a:p>
          <a:p>
            <a:r>
              <a:rPr lang="en-US" dirty="0"/>
              <a:t>Work Breakdown Structure (WBS</a:t>
            </a:r>
            <a:r>
              <a:rPr lang="en-US" dirty="0" smtClean="0"/>
              <a:t>)</a:t>
            </a:r>
          </a:p>
          <a:p>
            <a:r>
              <a:rPr lang="en-US" dirty="0"/>
              <a:t>Network </a:t>
            </a:r>
            <a:r>
              <a:rPr lang="en-US" dirty="0" smtClean="0"/>
              <a:t>Analysis</a:t>
            </a:r>
          </a:p>
          <a:p>
            <a:r>
              <a:rPr lang="en-US" dirty="0"/>
              <a:t>Project Planning </a:t>
            </a:r>
            <a:r>
              <a:rPr lang="en-US" dirty="0" smtClean="0"/>
              <a:t>Tools</a:t>
            </a:r>
          </a:p>
          <a:p>
            <a:r>
              <a:rPr lang="en-US" dirty="0"/>
              <a:t>Scheduling </a:t>
            </a:r>
            <a:r>
              <a:rPr lang="en-US" dirty="0" smtClean="0"/>
              <a:t>Workflow</a:t>
            </a:r>
          </a:p>
          <a:p>
            <a:r>
              <a:rPr lang="en-US" dirty="0"/>
              <a:t>PERT Estimation </a:t>
            </a:r>
            <a:r>
              <a:rPr lang="en-US" dirty="0" smtClean="0"/>
              <a:t>Technique</a:t>
            </a:r>
          </a:p>
          <a:p>
            <a:r>
              <a:rPr lang="en-US" dirty="0"/>
              <a:t>CPM </a:t>
            </a:r>
            <a:r>
              <a:rPr lang="en-US" dirty="0" smtClean="0"/>
              <a:t>Details</a:t>
            </a:r>
          </a:p>
          <a:p>
            <a:r>
              <a:rPr lang="en-US" dirty="0"/>
              <a:t>Project Tracking</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and Methodology</a:t>
            </a:r>
            <a:endParaRPr lang="en-US" dirty="0"/>
          </a:p>
        </p:txBody>
      </p:sp>
      <p:sp>
        <p:nvSpPr>
          <p:cNvPr id="3" name="Content Placeholder 2"/>
          <p:cNvSpPr>
            <a:spLocks noGrp="1"/>
          </p:cNvSpPr>
          <p:nvPr>
            <p:ph idx="1"/>
          </p:nvPr>
        </p:nvSpPr>
        <p:spPr/>
        <p:txBody>
          <a:bodyPr>
            <a:normAutofit/>
          </a:bodyPr>
          <a:lstStyle/>
          <a:p>
            <a:r>
              <a:rPr lang="en-US" dirty="0" smtClean="0"/>
              <a:t>PM </a:t>
            </a:r>
            <a:r>
              <a:rPr lang="en-US" dirty="0"/>
              <a:t>must map activities to chosen lifecycle</a:t>
            </a:r>
          </a:p>
          <a:p>
            <a:r>
              <a:rPr lang="en-US" dirty="0" smtClean="0"/>
              <a:t>Each </a:t>
            </a:r>
            <a:r>
              <a:rPr lang="en-US" dirty="0"/>
              <a:t>lifecycle has different sets of activities</a:t>
            </a:r>
          </a:p>
          <a:p>
            <a:r>
              <a:rPr lang="en-US" dirty="0" smtClean="0"/>
              <a:t>Integral </a:t>
            </a:r>
            <a:r>
              <a:rPr lang="en-US" dirty="0"/>
              <a:t>process activities occur for all</a:t>
            </a:r>
          </a:p>
          <a:p>
            <a:pPr lvl="1"/>
            <a:r>
              <a:rPr lang="en-US" dirty="0" smtClean="0"/>
              <a:t>Planning</a:t>
            </a:r>
            <a:r>
              <a:rPr lang="en-US" dirty="0"/>
              <a:t>, configuration, testing</a:t>
            </a:r>
          </a:p>
          <a:p>
            <a:r>
              <a:rPr lang="en-US" dirty="0" smtClean="0"/>
              <a:t>Operations </a:t>
            </a:r>
            <a:r>
              <a:rPr lang="en-US" dirty="0"/>
              <a:t>and maintenance phases are </a:t>
            </a:r>
            <a:r>
              <a:rPr lang="en-US" dirty="0" smtClean="0"/>
              <a:t>not normally </a:t>
            </a:r>
            <a:r>
              <a:rPr lang="en-US" dirty="0"/>
              <a:t>in plan (considered post-project)</a:t>
            </a:r>
          </a:p>
          <a:p>
            <a:r>
              <a:rPr lang="en-US" dirty="0" smtClean="0"/>
              <a:t>Some </a:t>
            </a:r>
            <a:r>
              <a:rPr lang="en-US" dirty="0"/>
              <a:t>models are “straightened” for WBS</a:t>
            </a:r>
          </a:p>
          <a:p>
            <a:pPr lvl="1"/>
            <a:r>
              <a:rPr lang="en-US" dirty="0" smtClean="0"/>
              <a:t>Spiral </a:t>
            </a:r>
            <a:r>
              <a:rPr lang="en-US" dirty="0"/>
              <a:t>and other iterative models</a:t>
            </a:r>
          </a:p>
          <a:p>
            <a:pPr lvl="1"/>
            <a:r>
              <a:rPr lang="en-US" dirty="0" smtClean="0"/>
              <a:t>Linear </a:t>
            </a:r>
            <a:r>
              <a:rPr lang="en-US" dirty="0"/>
              <a:t>sequence several times</a:t>
            </a:r>
          </a:p>
          <a:p>
            <a:r>
              <a:rPr lang="en-US" dirty="0" smtClean="0"/>
              <a:t>Deliverables </a:t>
            </a:r>
            <a:r>
              <a:rPr lang="en-US" dirty="0"/>
              <a:t>of tasks vary by methodology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975041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Techniques</a:t>
            </a:r>
            <a:endParaRPr lang="en-US" dirty="0"/>
          </a:p>
        </p:txBody>
      </p:sp>
      <p:sp>
        <p:nvSpPr>
          <p:cNvPr id="3" name="Content Placeholder 2"/>
          <p:cNvSpPr>
            <a:spLocks noGrp="1"/>
          </p:cNvSpPr>
          <p:nvPr>
            <p:ph idx="1"/>
          </p:nvPr>
        </p:nvSpPr>
        <p:spPr/>
        <p:txBody>
          <a:bodyPr>
            <a:normAutofit lnSpcReduction="10000"/>
          </a:bodyPr>
          <a:lstStyle/>
          <a:p>
            <a:r>
              <a:rPr lang="en-US" dirty="0" smtClean="0"/>
              <a:t>Top-Down</a:t>
            </a:r>
            <a:endParaRPr lang="en-US" dirty="0"/>
          </a:p>
          <a:p>
            <a:r>
              <a:rPr lang="en-US" dirty="0" smtClean="0"/>
              <a:t>Bottom-Up</a:t>
            </a:r>
            <a:endParaRPr lang="en-US" dirty="0"/>
          </a:p>
          <a:p>
            <a:r>
              <a:rPr lang="en-US" dirty="0" smtClean="0"/>
              <a:t>Analogy</a:t>
            </a:r>
            <a:endParaRPr lang="en-US" dirty="0"/>
          </a:p>
          <a:p>
            <a:r>
              <a:rPr lang="en-US" dirty="0" smtClean="0"/>
              <a:t>Rolling </a:t>
            </a:r>
            <a:r>
              <a:rPr lang="en-US" dirty="0"/>
              <a:t>Wave</a:t>
            </a:r>
          </a:p>
          <a:p>
            <a:pPr lvl="1"/>
            <a:r>
              <a:rPr lang="en-US" dirty="0" smtClean="0"/>
              <a:t>1</a:t>
            </a:r>
            <a:r>
              <a:rPr lang="en-US" baseline="30000" dirty="0" smtClean="0"/>
              <a:t>st</a:t>
            </a:r>
            <a:r>
              <a:rPr lang="en-US" dirty="0" smtClean="0"/>
              <a:t> pass</a:t>
            </a:r>
            <a:r>
              <a:rPr lang="en-US" dirty="0"/>
              <a:t>: go 1-3 levels deep</a:t>
            </a:r>
          </a:p>
          <a:p>
            <a:pPr lvl="1"/>
            <a:r>
              <a:rPr lang="en-US" dirty="0" smtClean="0"/>
              <a:t>Gather </a:t>
            </a:r>
            <a:r>
              <a:rPr lang="en-US" dirty="0"/>
              <a:t>more requirements or data</a:t>
            </a:r>
          </a:p>
          <a:p>
            <a:r>
              <a:rPr lang="en-US" dirty="0" smtClean="0"/>
              <a:t>Add </a:t>
            </a:r>
            <a:r>
              <a:rPr lang="en-US" dirty="0"/>
              <a:t>more detail later</a:t>
            </a:r>
          </a:p>
          <a:p>
            <a:r>
              <a:rPr lang="en-US" dirty="0" smtClean="0"/>
              <a:t>Post-its </a:t>
            </a:r>
            <a:r>
              <a:rPr lang="en-US" dirty="0"/>
              <a:t>on a wall</a:t>
            </a:r>
          </a:p>
          <a:p>
            <a:endParaRPr lang="en-US" dirty="0" smtClean="0"/>
          </a:p>
          <a:p>
            <a:r>
              <a:rPr lang="en-US" dirty="0" smtClean="0"/>
              <a:t>All </a:t>
            </a:r>
            <a:r>
              <a:rPr lang="en-US" dirty="0"/>
              <a:t>WBS Techniques rely upon </a:t>
            </a:r>
            <a:r>
              <a:rPr lang="en-US" b="1" dirty="0"/>
              <a:t>Expert Judgment</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608755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smtClean="0"/>
              <a:t>Top-down</a:t>
            </a:r>
            <a:endParaRPr lang="en-US" dirty="0"/>
          </a:p>
          <a:p>
            <a:pPr lvl="1"/>
            <a:r>
              <a:rPr lang="en-US" dirty="0" smtClean="0"/>
              <a:t>Start </a:t>
            </a:r>
            <a:r>
              <a:rPr lang="en-US" dirty="0"/>
              <a:t>at highest level</a:t>
            </a:r>
          </a:p>
          <a:p>
            <a:pPr lvl="1"/>
            <a:r>
              <a:rPr lang="en-US" dirty="0" smtClean="0"/>
              <a:t>Systematically </a:t>
            </a:r>
            <a:r>
              <a:rPr lang="en-US" dirty="0"/>
              <a:t>develop increasing level of detail</a:t>
            </a:r>
          </a:p>
          <a:p>
            <a:pPr lvl="1"/>
            <a:r>
              <a:rPr lang="en-US" dirty="0" smtClean="0"/>
              <a:t>Best </a:t>
            </a:r>
            <a:r>
              <a:rPr lang="en-US" dirty="0"/>
              <a:t>if</a:t>
            </a:r>
          </a:p>
          <a:p>
            <a:pPr lvl="2"/>
            <a:r>
              <a:rPr lang="en-US" dirty="0" smtClean="0"/>
              <a:t>The </a:t>
            </a:r>
            <a:r>
              <a:rPr lang="en-US" dirty="0"/>
              <a:t>problem is well understood</a:t>
            </a:r>
          </a:p>
          <a:p>
            <a:pPr lvl="2"/>
            <a:r>
              <a:rPr lang="en-US" dirty="0" smtClean="0"/>
              <a:t>Technology </a:t>
            </a:r>
            <a:r>
              <a:rPr lang="en-US" dirty="0"/>
              <a:t>and methodology are not new</a:t>
            </a:r>
          </a:p>
          <a:p>
            <a:pPr lvl="2"/>
            <a:r>
              <a:rPr lang="en-US" dirty="0" smtClean="0"/>
              <a:t>This </a:t>
            </a:r>
            <a:r>
              <a:rPr lang="en-US" dirty="0"/>
              <a:t>is similar to an earlier project or problem</a:t>
            </a:r>
          </a:p>
          <a:p>
            <a:pPr lvl="1"/>
            <a:r>
              <a:rPr lang="en-US" dirty="0" smtClean="0"/>
              <a:t>But </a:t>
            </a:r>
            <a:r>
              <a:rPr lang="en-US" dirty="0"/>
              <a:t>is also applied in majority of situations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4174567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smtClean="0"/>
              <a:t>Bottom-up</a:t>
            </a:r>
            <a:endParaRPr lang="en-US" dirty="0"/>
          </a:p>
          <a:p>
            <a:pPr lvl="1"/>
            <a:r>
              <a:rPr lang="en-US" dirty="0" smtClean="0"/>
              <a:t>Start </a:t>
            </a:r>
            <a:r>
              <a:rPr lang="en-US" dirty="0"/>
              <a:t>at lowest level tasks</a:t>
            </a:r>
          </a:p>
          <a:p>
            <a:pPr lvl="1"/>
            <a:r>
              <a:rPr lang="en-US" dirty="0" smtClean="0"/>
              <a:t>Aggregate </a:t>
            </a:r>
            <a:r>
              <a:rPr lang="en-US" dirty="0"/>
              <a:t>into summaries and higher levels</a:t>
            </a:r>
          </a:p>
          <a:p>
            <a:pPr lvl="1"/>
            <a:r>
              <a:rPr lang="en-US" dirty="0" smtClean="0"/>
              <a:t>Cons</a:t>
            </a:r>
            <a:endParaRPr lang="en-US" dirty="0"/>
          </a:p>
          <a:p>
            <a:pPr lvl="2"/>
            <a:r>
              <a:rPr lang="en-US" dirty="0" smtClean="0"/>
              <a:t>Time </a:t>
            </a:r>
            <a:r>
              <a:rPr lang="en-US" dirty="0"/>
              <a:t>consuming</a:t>
            </a:r>
          </a:p>
          <a:p>
            <a:pPr lvl="2"/>
            <a:r>
              <a:rPr lang="en-US" dirty="0" smtClean="0"/>
              <a:t>Needs </a:t>
            </a:r>
            <a:r>
              <a:rPr lang="en-US" dirty="0"/>
              <a:t>more requirements complete</a:t>
            </a:r>
          </a:p>
          <a:p>
            <a:pPr lvl="1"/>
            <a:r>
              <a:rPr lang="en-US" dirty="0" smtClean="0"/>
              <a:t>Pros</a:t>
            </a:r>
            <a:endParaRPr lang="en-US" dirty="0"/>
          </a:p>
          <a:p>
            <a:pPr lvl="2"/>
            <a:r>
              <a:rPr lang="en-US" dirty="0" smtClean="0"/>
              <a:t>Detailed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523835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smtClean="0"/>
              <a:t>Analogy</a:t>
            </a:r>
            <a:endParaRPr lang="en-US" dirty="0"/>
          </a:p>
          <a:p>
            <a:pPr lvl="1"/>
            <a:r>
              <a:rPr lang="en-US" dirty="0" smtClean="0"/>
              <a:t>Base </a:t>
            </a:r>
            <a:r>
              <a:rPr lang="en-US" dirty="0"/>
              <a:t>WBS upon that of a “similar” project</a:t>
            </a:r>
          </a:p>
          <a:p>
            <a:pPr lvl="1"/>
            <a:r>
              <a:rPr lang="en-US" dirty="0" smtClean="0"/>
              <a:t>Use </a:t>
            </a:r>
            <a:r>
              <a:rPr lang="en-US" dirty="0"/>
              <a:t>a template</a:t>
            </a:r>
          </a:p>
          <a:p>
            <a:pPr lvl="1"/>
            <a:r>
              <a:rPr lang="en-US" dirty="0" smtClean="0"/>
              <a:t>Analogy </a:t>
            </a:r>
            <a:r>
              <a:rPr lang="en-US" dirty="0"/>
              <a:t>also can be estimation basis</a:t>
            </a:r>
          </a:p>
          <a:p>
            <a:pPr lvl="1"/>
            <a:r>
              <a:rPr lang="en-US" dirty="0" smtClean="0"/>
              <a:t>Pros</a:t>
            </a:r>
            <a:endParaRPr lang="en-US" dirty="0"/>
          </a:p>
          <a:p>
            <a:pPr lvl="2"/>
            <a:r>
              <a:rPr lang="en-US" dirty="0" smtClean="0"/>
              <a:t>Based </a:t>
            </a:r>
            <a:r>
              <a:rPr lang="en-US" dirty="0"/>
              <a:t>on past actual experience</a:t>
            </a:r>
          </a:p>
          <a:p>
            <a:pPr lvl="1"/>
            <a:r>
              <a:rPr lang="en-US" dirty="0" smtClean="0"/>
              <a:t>Cons</a:t>
            </a:r>
            <a:endParaRPr lang="en-US" dirty="0"/>
          </a:p>
          <a:p>
            <a:pPr lvl="2"/>
            <a:r>
              <a:rPr lang="en-US" dirty="0" smtClean="0"/>
              <a:t>Needs </a:t>
            </a:r>
            <a:r>
              <a:rPr lang="en-US" dirty="0"/>
              <a:t>comparable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356983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smtClean="0"/>
              <a:t>Brainstorming</a:t>
            </a:r>
            <a:endParaRPr lang="en-US" dirty="0"/>
          </a:p>
          <a:p>
            <a:pPr lvl="1"/>
            <a:r>
              <a:rPr lang="en-US" dirty="0" smtClean="0"/>
              <a:t>Generate </a:t>
            </a:r>
            <a:r>
              <a:rPr lang="en-US" dirty="0"/>
              <a:t>all activities you can think of that need to </a:t>
            </a:r>
            <a:r>
              <a:rPr lang="en-US" dirty="0" smtClean="0"/>
              <a:t>be done</a:t>
            </a:r>
            <a:endParaRPr lang="en-US" dirty="0"/>
          </a:p>
          <a:p>
            <a:pPr lvl="1"/>
            <a:r>
              <a:rPr lang="en-US" dirty="0" smtClean="0"/>
              <a:t>Group </a:t>
            </a:r>
            <a:r>
              <a:rPr lang="en-US" dirty="0"/>
              <a:t>them into categories</a:t>
            </a:r>
          </a:p>
          <a:p>
            <a:r>
              <a:rPr lang="en-US" dirty="0" smtClean="0"/>
              <a:t>Both </a:t>
            </a:r>
            <a:r>
              <a:rPr lang="en-US" dirty="0"/>
              <a:t>Top-down and Brainstorming can be used </a:t>
            </a:r>
            <a:r>
              <a:rPr lang="en-US" dirty="0" smtClean="0"/>
              <a:t>on the </a:t>
            </a:r>
            <a:r>
              <a:rPr lang="en-US" dirty="0"/>
              <a:t>same WBS</a:t>
            </a:r>
          </a:p>
          <a:p>
            <a:r>
              <a:rPr lang="en-US" dirty="0" smtClean="0"/>
              <a:t>Remember </a:t>
            </a:r>
            <a:r>
              <a:rPr lang="en-US" dirty="0"/>
              <a:t>to get the people who will be doing </a:t>
            </a:r>
            <a:r>
              <a:rPr lang="en-US" dirty="0" smtClean="0"/>
              <a:t>the work </a:t>
            </a:r>
            <a:r>
              <a:rPr lang="en-US" dirty="0"/>
              <a:t>involved (buy-in matters!)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98000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a:t>
            </a:r>
            <a:r>
              <a:rPr lang="en-US" dirty="0" smtClean="0"/>
              <a:t>basis for many things</a:t>
            </a:r>
            <a:endParaRPr lang="en-US" dirty="0"/>
          </a:p>
        </p:txBody>
      </p:sp>
      <p:sp>
        <p:nvSpPr>
          <p:cNvPr id="3" name="Content Placeholder 2"/>
          <p:cNvSpPr>
            <a:spLocks noGrp="1"/>
          </p:cNvSpPr>
          <p:nvPr>
            <p:ph idx="1"/>
          </p:nvPr>
        </p:nvSpPr>
        <p:spPr/>
        <p:txBody>
          <a:bodyPr/>
          <a:lstStyle/>
          <a:p>
            <a:r>
              <a:rPr lang="en-US" dirty="0" smtClean="0"/>
              <a:t>Network </a:t>
            </a:r>
            <a:r>
              <a:rPr lang="en-US" dirty="0"/>
              <a:t>scheduling</a:t>
            </a:r>
          </a:p>
          <a:p>
            <a:r>
              <a:rPr lang="en-US" dirty="0" smtClean="0"/>
              <a:t>Costing</a:t>
            </a:r>
            <a:endParaRPr lang="en-US" dirty="0"/>
          </a:p>
          <a:p>
            <a:r>
              <a:rPr lang="en-US" dirty="0" smtClean="0"/>
              <a:t>Risk </a:t>
            </a:r>
            <a:r>
              <a:rPr lang="en-US" dirty="0"/>
              <a:t>analysis</a:t>
            </a:r>
          </a:p>
          <a:p>
            <a:r>
              <a:rPr lang="en-US" dirty="0" smtClean="0"/>
              <a:t>Organizational </a:t>
            </a:r>
            <a:r>
              <a:rPr lang="en-US" dirty="0"/>
              <a:t>structure</a:t>
            </a:r>
          </a:p>
          <a:p>
            <a:r>
              <a:rPr lang="en-US" dirty="0" smtClean="0"/>
              <a:t>Control</a:t>
            </a:r>
            <a:endParaRPr lang="en-US" dirty="0"/>
          </a:p>
          <a:p>
            <a:r>
              <a:rPr lang="en-US" dirty="0" smtClean="0"/>
              <a:t>Measurement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86717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Guidelines</a:t>
            </a:r>
            <a:endParaRPr lang="en-US" dirty="0"/>
          </a:p>
        </p:txBody>
      </p:sp>
      <p:sp>
        <p:nvSpPr>
          <p:cNvPr id="3" name="Content Placeholder 2"/>
          <p:cNvSpPr>
            <a:spLocks noGrp="1"/>
          </p:cNvSpPr>
          <p:nvPr>
            <p:ph idx="1"/>
          </p:nvPr>
        </p:nvSpPr>
        <p:spPr/>
        <p:txBody>
          <a:bodyPr>
            <a:normAutofit/>
          </a:bodyPr>
          <a:lstStyle/>
          <a:p>
            <a:r>
              <a:rPr lang="en-US" dirty="0" smtClean="0"/>
              <a:t>Should </a:t>
            </a:r>
            <a:r>
              <a:rPr lang="en-US" dirty="0"/>
              <a:t>be easy to understand</a:t>
            </a:r>
          </a:p>
          <a:p>
            <a:r>
              <a:rPr lang="en-US" dirty="0" smtClean="0"/>
              <a:t>Some </a:t>
            </a:r>
            <a:r>
              <a:rPr lang="en-US" dirty="0"/>
              <a:t>companies have corporate standards </a:t>
            </a:r>
            <a:r>
              <a:rPr lang="en-US" dirty="0" smtClean="0"/>
              <a:t>for these </a:t>
            </a:r>
            <a:r>
              <a:rPr lang="en-US" dirty="0"/>
              <a:t>schemes</a:t>
            </a:r>
          </a:p>
          <a:p>
            <a:r>
              <a:rPr lang="en-US" dirty="0" smtClean="0"/>
              <a:t>Some </a:t>
            </a:r>
            <a:r>
              <a:rPr lang="en-US" dirty="0"/>
              <a:t>top-level items, like Project Mgmt. are </a:t>
            </a:r>
            <a:r>
              <a:rPr lang="en-US" dirty="0" smtClean="0"/>
              <a:t>in WBS </a:t>
            </a:r>
            <a:r>
              <a:rPr lang="en-US" dirty="0"/>
              <a:t>for each project</a:t>
            </a:r>
          </a:p>
          <a:p>
            <a:pPr lvl="1"/>
            <a:r>
              <a:rPr lang="en-US" dirty="0" smtClean="0"/>
              <a:t>Others </a:t>
            </a:r>
            <a:r>
              <a:rPr lang="en-US" dirty="0"/>
              <a:t>vary by project</a:t>
            </a:r>
          </a:p>
          <a:p>
            <a:r>
              <a:rPr lang="en-US" dirty="0" smtClean="0"/>
              <a:t>What </a:t>
            </a:r>
            <a:r>
              <a:rPr lang="en-US" dirty="0"/>
              <a:t>often hurts most is what’s missing</a:t>
            </a:r>
          </a:p>
          <a:p>
            <a:r>
              <a:rPr lang="en-US" dirty="0" smtClean="0"/>
              <a:t>Break </a:t>
            </a:r>
            <a:r>
              <a:rPr lang="en-US" dirty="0"/>
              <a:t>down until you can generate accurate time </a:t>
            </a:r>
            <a:r>
              <a:rPr lang="en-US" dirty="0" smtClean="0"/>
              <a:t>&amp; cost </a:t>
            </a:r>
            <a:r>
              <a:rPr lang="en-US" dirty="0"/>
              <a:t>estimates</a:t>
            </a:r>
          </a:p>
          <a:p>
            <a:r>
              <a:rPr lang="en-US" dirty="0" smtClean="0"/>
              <a:t>Ensure </a:t>
            </a:r>
            <a:r>
              <a:rPr lang="en-US" dirty="0"/>
              <a:t>each element corresponds to a deliverable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870002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smtClean="0"/>
              <a:t>Network Analysis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28</a:t>
            </a:fld>
            <a:endParaRPr lang="en-US"/>
          </a:p>
        </p:txBody>
      </p:sp>
    </p:spTree>
    <p:extLst>
      <p:ext uri="{BB962C8B-B14F-4D97-AF65-F5344CB8AC3E}">
        <p14:creationId xmlns:p14="http://schemas.microsoft.com/office/powerpoint/2010/main" val="34876037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p:txBody>
          <a:bodyPr/>
          <a:lstStyle/>
          <a:p>
            <a:r>
              <a:rPr lang="en-US" altLang="en-US" dirty="0" smtClean="0"/>
              <a:t>Network Analysis</a:t>
            </a:r>
          </a:p>
        </p:txBody>
      </p:sp>
      <p:sp>
        <p:nvSpPr>
          <p:cNvPr id="94210" name="Rectangle 2"/>
          <p:cNvSpPr>
            <a:spLocks noGrp="1" noChangeArrowheads="1"/>
          </p:cNvSpPr>
          <p:nvPr>
            <p:ph type="body" idx="1"/>
          </p:nvPr>
        </p:nvSpPr>
        <p:spPr>
          <a:xfrm>
            <a:off x="162962" y="1406880"/>
            <a:ext cx="11835331" cy="4746091"/>
          </a:xfrm>
        </p:spPr>
        <p:txBody>
          <a:bodyPr/>
          <a:lstStyle/>
          <a:p>
            <a:pPr marL="623888"/>
            <a:r>
              <a:rPr lang="en-US" altLang="en-US" i="1" dirty="0" smtClean="0"/>
              <a:t>Network analysis</a:t>
            </a:r>
            <a:r>
              <a:rPr lang="en-US" altLang="en-US" dirty="0" smtClean="0"/>
              <a:t> is the technique that generates the project schedule</a:t>
            </a:r>
          </a:p>
          <a:p>
            <a:pPr marL="623888"/>
            <a:r>
              <a:rPr lang="en-US" altLang="en-US" dirty="0" smtClean="0"/>
              <a:t>Network analysis may use several different analysis methods to calculate the early and late start dates for project activities. These methods may be combined and include:</a:t>
            </a:r>
          </a:p>
          <a:p>
            <a:pPr marL="981075" lvl="1" indent="-355600"/>
            <a:r>
              <a:rPr lang="en-US" altLang="en-US" dirty="0" smtClean="0"/>
              <a:t>Gantt Charts</a:t>
            </a:r>
          </a:p>
          <a:p>
            <a:pPr marL="981075" lvl="1" indent="-355600"/>
            <a:r>
              <a:rPr lang="en-US" altLang="en-US" dirty="0" smtClean="0"/>
              <a:t>Critical Path Method (CPM)</a:t>
            </a:r>
          </a:p>
          <a:p>
            <a:pPr marL="981075" lvl="1" indent="-355600"/>
            <a:r>
              <a:rPr lang="en-US" altLang="en-US" dirty="0" smtClean="0"/>
              <a:t>Critical Chain Method (CCM)</a:t>
            </a:r>
          </a:p>
          <a:p>
            <a:pPr marL="981075" lvl="1" indent="-355600"/>
            <a:r>
              <a:rPr lang="en-US" altLang="en-US" dirty="0" smtClean="0"/>
              <a:t>What-if analysis</a:t>
            </a:r>
          </a:p>
          <a:p>
            <a:pPr marL="981075" lvl="1" indent="-355600"/>
            <a:r>
              <a:rPr lang="en-US" altLang="en-US" dirty="0" smtClean="0"/>
              <a:t>Resource leveling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2648924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t>Schedule Development</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4167128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smtClean="0"/>
              <a:t>Network Analysis</a:t>
            </a:r>
          </a:p>
        </p:txBody>
      </p:sp>
      <p:sp>
        <p:nvSpPr>
          <p:cNvPr id="95234" name="Rectangle 3"/>
          <p:cNvSpPr>
            <a:spLocks noGrp="1" noChangeArrowheads="1"/>
          </p:cNvSpPr>
          <p:nvPr>
            <p:ph type="body" idx="1"/>
          </p:nvPr>
        </p:nvSpPr>
        <p:spPr/>
        <p:txBody>
          <a:bodyPr/>
          <a:lstStyle/>
          <a:p>
            <a:pPr eaLnBrk="1" hangingPunct="1">
              <a:lnSpc>
                <a:spcPct val="95000"/>
              </a:lnSpc>
            </a:pPr>
            <a:r>
              <a:rPr lang="en-US" altLang="en-US" smtClean="0"/>
              <a:t>There are a number of network analysis techniques available – we will concentrate on the </a:t>
            </a:r>
            <a:r>
              <a:rPr lang="en-US" altLang="en-US" i="1" smtClean="0"/>
              <a:t>Critical Path Method</a:t>
            </a:r>
            <a:r>
              <a:rPr lang="en-US" altLang="en-US" smtClean="0"/>
              <a:t> (CPM) </a:t>
            </a:r>
          </a:p>
          <a:p>
            <a:pPr eaLnBrk="1" hangingPunct="1">
              <a:lnSpc>
                <a:spcPct val="95000"/>
              </a:lnSpc>
            </a:pPr>
            <a:r>
              <a:rPr lang="en-US" altLang="en-US" smtClean="0"/>
              <a:t>We have already seen a significant component of another network analysis technique, the PERT estimates for activity duration</a:t>
            </a:r>
          </a:p>
          <a:p>
            <a:pPr eaLnBrk="1" hangingPunct="1">
              <a:lnSpc>
                <a:spcPct val="95000"/>
              </a:lnSpc>
            </a:pPr>
            <a:r>
              <a:rPr lang="en-US" altLang="en-US" smtClean="0"/>
              <a:t>The Precedence Diagram Method (PDM) is a graphical network technique that establishes activity sequencing</a:t>
            </a:r>
          </a:p>
          <a:p>
            <a:pPr eaLnBrk="1" hangingPunct="1">
              <a:lnSpc>
                <a:spcPct val="95000"/>
              </a:lnSpc>
            </a:pPr>
            <a:r>
              <a:rPr lang="en-US" altLang="en-US" smtClean="0"/>
              <a:t>Network analysis may also make use of mandatory or discretionary parallelism in project activities to allow schedule compression</a:t>
            </a:r>
          </a:p>
          <a:p>
            <a:pPr eaLnBrk="1" hangingPunct="1">
              <a:lnSpc>
                <a:spcPct val="95000"/>
              </a:lnSpc>
            </a:pP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50585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sz="3400" dirty="0"/>
              <a:t>Network Analysis Terminology</a:t>
            </a:r>
          </a:p>
        </p:txBody>
      </p:sp>
      <p:sp>
        <p:nvSpPr>
          <p:cNvPr id="96258" name="Rectangle 3"/>
          <p:cNvSpPr>
            <a:spLocks noGrp="1" noChangeArrowheads="1"/>
          </p:cNvSpPr>
          <p:nvPr>
            <p:ph type="body" idx="1"/>
          </p:nvPr>
        </p:nvSpPr>
        <p:spPr/>
        <p:txBody>
          <a:bodyPr/>
          <a:lstStyle/>
          <a:p>
            <a:pPr>
              <a:spcAft>
                <a:spcPts val="600"/>
              </a:spcAft>
            </a:pPr>
            <a:r>
              <a:rPr lang="en-US" altLang="en-US" sz="2000" b="1" dirty="0"/>
              <a:t>Activity. </a:t>
            </a:r>
            <a:r>
              <a:rPr lang="en-US" altLang="en-US" sz="2000" dirty="0"/>
              <a:t>An activity always consumes time and may also consume resources. I use task and activity equivalently</a:t>
            </a:r>
          </a:p>
          <a:p>
            <a:pPr>
              <a:spcAft>
                <a:spcPts val="600"/>
              </a:spcAft>
            </a:pPr>
            <a:r>
              <a:rPr lang="en-US" altLang="en-US" sz="2000" b="1" dirty="0"/>
              <a:t>Critical. </a:t>
            </a:r>
            <a:r>
              <a:rPr lang="en-US" altLang="en-US" sz="2000" dirty="0"/>
              <a:t>A critical activity or event is one that must be achieved by a certain time, having no latitude (slack or float)</a:t>
            </a:r>
          </a:p>
          <a:p>
            <a:pPr>
              <a:spcAft>
                <a:spcPts val="600"/>
              </a:spcAft>
            </a:pPr>
            <a:r>
              <a:rPr lang="en-US" altLang="en-US" sz="2000" b="1" dirty="0"/>
              <a:t>Critical path. </a:t>
            </a:r>
            <a:r>
              <a:rPr lang="en-US" altLang="en-US" sz="2000" dirty="0"/>
              <a:t>The critical path is the </a:t>
            </a:r>
            <a:r>
              <a:rPr lang="en-US" altLang="en-US" sz="2000" u="sng" dirty="0"/>
              <a:t>longest path through a project network</a:t>
            </a:r>
            <a:r>
              <a:rPr lang="en-US" altLang="en-US" sz="2000" dirty="0"/>
              <a:t>. Because it has no slack, all activities on the critical path must be completed as scheduled, or the end date will slip</a:t>
            </a:r>
          </a:p>
          <a:p>
            <a:pPr>
              <a:spcAft>
                <a:spcPts val="600"/>
              </a:spcAft>
            </a:pPr>
            <a:r>
              <a:rPr lang="en-US" altLang="en-US" sz="2000" b="1" dirty="0"/>
              <a:t>Events. </a:t>
            </a:r>
            <a:r>
              <a:rPr lang="en-US" altLang="en-US" sz="2000" dirty="0"/>
              <a:t>Beginning and ending points of activities are known as events. An event is a specific point in time</a:t>
            </a:r>
          </a:p>
          <a:p>
            <a:pPr>
              <a:spcAft>
                <a:spcPts val="600"/>
              </a:spcAft>
            </a:pPr>
            <a:r>
              <a:rPr lang="en-US" altLang="en-US" sz="2000" b="1" dirty="0"/>
              <a:t>Milestone. </a:t>
            </a:r>
            <a:r>
              <a:rPr lang="en-US" altLang="en-US" sz="2000" dirty="0"/>
              <a:t>An event representing a point in a project of special significance. Usually the completion of a major phase of the work. Project reviews are often conducted at milestones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608678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altLang="en-US" dirty="0" smtClean="0"/>
              <a:t>Creating a precedence table</a:t>
            </a:r>
          </a:p>
        </p:txBody>
      </p:sp>
      <p:sp>
        <p:nvSpPr>
          <p:cNvPr id="97282" name="Rectangle 3"/>
          <p:cNvSpPr>
            <a:spLocks noGrp="1" noChangeArrowheads="1"/>
          </p:cNvSpPr>
          <p:nvPr>
            <p:ph type="body" idx="1"/>
          </p:nvPr>
        </p:nvSpPr>
        <p:spPr/>
        <p:txBody>
          <a:bodyPr/>
          <a:lstStyle/>
          <a:p>
            <a:r>
              <a:rPr lang="en-US" altLang="en-US" smtClean="0"/>
              <a:t>A </a:t>
            </a:r>
            <a:r>
              <a:rPr lang="en-US" altLang="en-US" b="1" smtClean="0"/>
              <a:t>Precedence table </a:t>
            </a:r>
            <a:r>
              <a:rPr lang="en-US" altLang="en-US" smtClean="0"/>
              <a:t>documents task durations and interdependencies</a:t>
            </a:r>
          </a:p>
          <a:p>
            <a:r>
              <a:rPr lang="en-US" altLang="en-US" smtClean="0"/>
              <a:t>Estimating duration of each task</a:t>
            </a:r>
          </a:p>
          <a:p>
            <a:pPr lvl="1"/>
            <a:r>
              <a:rPr lang="en-US" altLang="en-US"/>
              <a:t>Duration estimated from historical information:</a:t>
            </a:r>
          </a:p>
          <a:p>
            <a:pPr lvl="2"/>
            <a:r>
              <a:rPr lang="en-US" altLang="en-US" sz="2400"/>
              <a:t>Ideally, based on organization</a:t>
            </a:r>
            <a:r>
              <a:rPr lang="en-US" altLang="ja-JP" sz="2400"/>
              <a:t>'s historical experience, if available</a:t>
            </a:r>
          </a:p>
          <a:p>
            <a:pPr lvl="2"/>
            <a:r>
              <a:rPr lang="en-US" altLang="en-US" sz="2400"/>
              <a:t>More likely: </a:t>
            </a:r>
            <a:r>
              <a:rPr lang="ja-JP" altLang="en-US" sz="2400"/>
              <a:t>‘</a:t>
            </a:r>
            <a:r>
              <a:rPr lang="en-US" altLang="ja-JP" sz="2400"/>
              <a:t>expert</a:t>
            </a:r>
            <a:r>
              <a:rPr lang="ja-JP" altLang="en-US" sz="2400"/>
              <a:t>’</a:t>
            </a:r>
            <a:r>
              <a:rPr lang="en-US" altLang="ja-JP" sz="2400"/>
              <a:t> knowledge</a:t>
            </a:r>
          </a:p>
          <a:p>
            <a:pPr lvl="1"/>
            <a:r>
              <a:rPr lang="en-US" altLang="en-US"/>
              <a:t>Estimation done by task leaders or functional managers</a:t>
            </a:r>
          </a:p>
          <a:p>
            <a:pPr lvl="1"/>
            <a:r>
              <a:rPr lang="en-US" altLang="en-US"/>
              <a:t>Any potentially risky task (technology, skills, dependencies) should include contingency factor</a:t>
            </a:r>
          </a:p>
          <a:p>
            <a:pPr lvl="1"/>
            <a:r>
              <a:rPr lang="en-US" altLang="en-US"/>
              <a:t>Include contingencies to mitigate potential resource shortages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400046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Creating a precedence table</a:t>
            </a:r>
            <a:endParaRPr lang="en-US" sz="800" dirty="0">
              <a:ea typeface="ＭＳ Ｐゴシック" charset="0"/>
              <a:cs typeface="ＭＳ Ｐゴシック" charset="0"/>
            </a:endParaRPr>
          </a:p>
        </p:txBody>
      </p:sp>
      <p:sp>
        <p:nvSpPr>
          <p:cNvPr id="99330" name="Rectangle 3"/>
          <p:cNvSpPr>
            <a:spLocks noGrp="1" noChangeArrowheads="1"/>
          </p:cNvSpPr>
          <p:nvPr>
            <p:ph type="body" idx="1"/>
          </p:nvPr>
        </p:nvSpPr>
        <p:spPr/>
        <p:txBody>
          <a:bodyPr/>
          <a:lstStyle/>
          <a:p>
            <a:pPr eaLnBrk="1" hangingPunct="1">
              <a:lnSpc>
                <a:spcPct val="110000"/>
              </a:lnSpc>
            </a:pPr>
            <a:r>
              <a:rPr lang="en-US" altLang="en-US" smtClean="0"/>
              <a:t>Determining task interdependencies</a:t>
            </a:r>
          </a:p>
          <a:p>
            <a:pPr lvl="1" eaLnBrk="1" hangingPunct="1">
              <a:lnSpc>
                <a:spcPct val="110000"/>
              </a:lnSpc>
            </a:pPr>
            <a:r>
              <a:rPr lang="en-US" altLang="en-US"/>
              <a:t>Goal is to determine predecessor/successor relations</a:t>
            </a:r>
          </a:p>
          <a:p>
            <a:pPr lvl="1" eaLnBrk="1" hangingPunct="1">
              <a:lnSpc>
                <a:spcPct val="110000"/>
              </a:lnSpc>
            </a:pPr>
            <a:r>
              <a:rPr lang="en-US" altLang="en-US"/>
              <a:t>Understanding interdependencies allows proper ordering in scheduling tasks </a:t>
            </a:r>
          </a:p>
          <a:p>
            <a:pPr lvl="1" eaLnBrk="1" hangingPunct="1">
              <a:lnSpc>
                <a:spcPct val="110000"/>
              </a:lnSpc>
            </a:pPr>
            <a:r>
              <a:rPr lang="en-US" altLang="en-US"/>
              <a:t>Understanding interdependencies also helps in finding possible parallel tasks, which can shorten schedule</a:t>
            </a:r>
          </a:p>
          <a:p>
            <a:pPr lvl="1" eaLnBrk="1" hangingPunct="1">
              <a:lnSpc>
                <a:spcPct val="110000"/>
              </a:lnSpc>
            </a:pPr>
            <a:r>
              <a:rPr lang="en-US" altLang="en-US"/>
              <a:t>Parallel tasks should be </a:t>
            </a:r>
            <a:r>
              <a:rPr lang="en-US" altLang="en-US" i="1"/>
              <a:t>truly</a:t>
            </a:r>
            <a:r>
              <a:rPr lang="en-US" altLang="en-US"/>
              <a:t> independent to minimize risk of backtracking</a:t>
            </a:r>
          </a:p>
          <a:p>
            <a:pPr lvl="1" eaLnBrk="1" hangingPunct="1">
              <a:lnSpc>
                <a:spcPct val="110000"/>
              </a:lnSpc>
            </a:pPr>
            <a:r>
              <a:rPr lang="en-US" altLang="en-US"/>
              <a:t>Determining task interdependencies must be a team effort to avoid unpleasant surprises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613494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title"/>
          </p:nvPr>
        </p:nvSpPr>
        <p:spPr/>
        <p:txBody>
          <a:bodyPr>
            <a:normAutofit/>
          </a:bodyPr>
          <a:lstStyle/>
          <a:p>
            <a:r>
              <a:rPr lang="en-US" altLang="en-US" dirty="0"/>
              <a:t>Sample evolutionary precedence table</a:t>
            </a:r>
          </a:p>
        </p:txBody>
      </p:sp>
      <p:pic>
        <p:nvPicPr>
          <p:cNvPr id="101378" name="Picture 4" descr="Toll Evolutionary Predecesso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4927" y="1295764"/>
            <a:ext cx="5589406" cy="510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218778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Techniques</a:t>
            </a:r>
            <a:endParaRPr lang="en-US" dirty="0"/>
          </a:p>
        </p:txBody>
      </p:sp>
      <p:sp>
        <p:nvSpPr>
          <p:cNvPr id="3" name="Content Placeholder 2"/>
          <p:cNvSpPr>
            <a:spLocks noGrp="1"/>
          </p:cNvSpPr>
          <p:nvPr>
            <p:ph idx="1"/>
          </p:nvPr>
        </p:nvSpPr>
        <p:spPr/>
        <p:txBody>
          <a:bodyPr/>
          <a:lstStyle/>
          <a:p>
            <a:r>
              <a:rPr lang="en-US" dirty="0" smtClean="0"/>
              <a:t>A </a:t>
            </a:r>
            <a:r>
              <a:rPr lang="en-US" dirty="0"/>
              <a:t>precedence network diagram is a graphic </a:t>
            </a:r>
            <a:r>
              <a:rPr lang="en-US" dirty="0" smtClean="0"/>
              <a:t>model portraying </a:t>
            </a:r>
            <a:r>
              <a:rPr lang="en-US" dirty="0"/>
              <a:t>the sequential relationship between </a:t>
            </a:r>
            <a:r>
              <a:rPr lang="en-US" dirty="0" smtClean="0"/>
              <a:t>key events </a:t>
            </a:r>
            <a:r>
              <a:rPr lang="en-US" dirty="0"/>
              <a:t>in a project.</a:t>
            </a:r>
          </a:p>
          <a:p>
            <a:r>
              <a:rPr lang="en-US" dirty="0" smtClean="0"/>
              <a:t>Initial </a:t>
            </a:r>
            <a:r>
              <a:rPr lang="en-US" dirty="0"/>
              <a:t>development of the network requires that </a:t>
            </a:r>
            <a:r>
              <a:rPr lang="en-US" dirty="0" smtClean="0"/>
              <a:t>the project </a:t>
            </a:r>
            <a:r>
              <a:rPr lang="en-US" dirty="0"/>
              <a:t>be defined and thought out.</a:t>
            </a:r>
          </a:p>
          <a:p>
            <a:r>
              <a:rPr lang="en-US" dirty="0" smtClean="0"/>
              <a:t>The </a:t>
            </a:r>
            <a:r>
              <a:rPr lang="en-US" dirty="0"/>
              <a:t>network diagram clearly and </a:t>
            </a:r>
            <a:r>
              <a:rPr lang="en-US" dirty="0" smtClean="0"/>
              <a:t>precisely communicates </a:t>
            </a:r>
            <a:r>
              <a:rPr lang="en-US" dirty="0"/>
              <a:t>the plan of action to the </a:t>
            </a:r>
            <a:r>
              <a:rPr lang="en-US" dirty="0" smtClean="0"/>
              <a:t>project team </a:t>
            </a:r>
            <a:r>
              <a:rPr lang="en-US" dirty="0"/>
              <a:t>and the client.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854052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Network Diagram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1992043" y="1530426"/>
            <a:ext cx="8135485" cy="4639322"/>
          </a:xfrm>
          <a:prstGeom prst="rect">
            <a:avLst/>
          </a:prstGeom>
        </p:spPr>
      </p:pic>
    </p:spTree>
    <p:extLst>
      <p:ext uri="{BB962C8B-B14F-4D97-AF65-F5344CB8AC3E}">
        <p14:creationId xmlns:p14="http://schemas.microsoft.com/office/powerpoint/2010/main" val="3057685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en-US" altLang="en-US" dirty="0" smtClean="0"/>
              <a:t>What is a PERT?</a:t>
            </a:r>
          </a:p>
        </p:txBody>
      </p:sp>
      <p:sp>
        <p:nvSpPr>
          <p:cNvPr id="104450" name="Rectangle 3"/>
          <p:cNvSpPr>
            <a:spLocks noGrp="1" noChangeArrowheads="1"/>
          </p:cNvSpPr>
          <p:nvPr>
            <p:ph type="body" idx="1"/>
          </p:nvPr>
        </p:nvSpPr>
        <p:spPr/>
        <p:txBody>
          <a:bodyPr>
            <a:normAutofit fontScale="92500"/>
          </a:bodyPr>
          <a:lstStyle/>
          <a:p>
            <a:pPr eaLnBrk="1" hangingPunct="1">
              <a:buFont typeface="Wingdings" panose="05000000000000000000" pitchFamily="2" charset="2"/>
              <a:buNone/>
            </a:pPr>
            <a:r>
              <a:rPr kumimoji="1" lang="en-US" altLang="en-US" dirty="0" smtClean="0"/>
              <a:t>Program Evaluation &amp; Review Technique  or PERT</a:t>
            </a:r>
          </a:p>
          <a:p>
            <a:pPr eaLnBrk="1" hangingPunct="1"/>
            <a:r>
              <a:rPr lang="en-US" altLang="en-US" dirty="0" smtClean="0"/>
              <a:t>Identify the tasks (or activities) required to complete the given project</a:t>
            </a:r>
          </a:p>
          <a:p>
            <a:pPr lvl="1" eaLnBrk="1" hangingPunct="1"/>
            <a:r>
              <a:rPr lang="en-US" altLang="en-US" dirty="0"/>
              <a:t>Use the WBS</a:t>
            </a:r>
          </a:p>
          <a:p>
            <a:pPr eaLnBrk="1" hangingPunct="1"/>
            <a:r>
              <a:rPr lang="en-US" altLang="en-US" dirty="0" smtClean="0"/>
              <a:t>List the activities in a structured fashion, along with their interdependencies</a:t>
            </a:r>
          </a:p>
          <a:p>
            <a:pPr lvl="1" eaLnBrk="1" hangingPunct="1"/>
            <a:r>
              <a:rPr lang="en-US" altLang="en-US" dirty="0"/>
              <a:t>Use a Gantt Chart</a:t>
            </a:r>
          </a:p>
          <a:p>
            <a:pPr lvl="1" eaLnBrk="1" hangingPunct="1"/>
            <a:r>
              <a:rPr lang="en-US" altLang="en-US" dirty="0"/>
              <a:t>Precedence table</a:t>
            </a:r>
          </a:p>
          <a:p>
            <a:pPr eaLnBrk="1" hangingPunct="1"/>
            <a:r>
              <a:rPr lang="en-US" altLang="en-US" dirty="0" smtClean="0"/>
              <a:t>A "network" of the activities and their dependencies is drawn up. In MS Project, PERT is called Network Diagram</a:t>
            </a:r>
          </a:p>
          <a:p>
            <a:pPr eaLnBrk="1" hangingPunct="1"/>
            <a:r>
              <a:rPr lang="en-US" altLang="en-US" dirty="0" smtClean="0"/>
              <a:t>Each event may be represented by a node</a:t>
            </a:r>
          </a:p>
          <a:p>
            <a:pPr eaLnBrk="1" hangingPunct="1"/>
            <a:r>
              <a:rPr lang="en-US" altLang="en-US" dirty="0" smtClean="0"/>
              <a:t>Before any activity can begin, all its predecessor activities must have been completed</a:t>
            </a:r>
            <a:endParaRPr lang="en-US" altLang="en-US" u="sng" dirty="0" smtClean="0">
              <a:solidFill>
                <a:srgbClr val="0025FA"/>
              </a:solidFill>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706609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a:t>Expected Time = (a + 4m + b)/6</a:t>
            </a:r>
          </a:p>
          <a:p>
            <a:r>
              <a:rPr lang="en-US" dirty="0"/>
              <a:t>Expected Time = 3.8</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5" name="Picture 4"/>
          <p:cNvPicPr>
            <a:picLocks noChangeAspect="1"/>
          </p:cNvPicPr>
          <p:nvPr/>
        </p:nvPicPr>
        <p:blipFill>
          <a:blip r:embed="rId2"/>
          <a:stretch>
            <a:fillRect/>
          </a:stretch>
        </p:blipFill>
        <p:spPr>
          <a:xfrm>
            <a:off x="2682230" y="1406880"/>
            <a:ext cx="6773220" cy="2819794"/>
          </a:xfrm>
          <a:prstGeom prst="rect">
            <a:avLst/>
          </a:prstGeom>
        </p:spPr>
      </p:pic>
    </p:spTree>
    <p:extLst>
      <p:ext uri="{BB962C8B-B14F-4D97-AF65-F5344CB8AC3E}">
        <p14:creationId xmlns:p14="http://schemas.microsoft.com/office/powerpoint/2010/main" val="3545245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Chart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7174" name="Picture 6" descr="https://circle.visual-paradigm.com/wp-content/uploads/2017/07/PERT-Chart-Software-Development-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415" y="1272375"/>
            <a:ext cx="9310798" cy="502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0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Planning, Estimation, Scheduling, Tracking</a:t>
            </a:r>
            <a:endParaRPr lang="en-US" dirty="0"/>
          </a:p>
        </p:txBody>
      </p:sp>
      <p:sp>
        <p:nvSpPr>
          <p:cNvPr id="5" name="Content Placeholder 4"/>
          <p:cNvSpPr>
            <a:spLocks noGrp="1"/>
          </p:cNvSpPr>
          <p:nvPr>
            <p:ph idx="1"/>
          </p:nvPr>
        </p:nvSpPr>
        <p:spPr>
          <a:xfrm>
            <a:off x="347526" y="1406880"/>
            <a:ext cx="8389068" cy="4746091"/>
          </a:xfrm>
        </p:spPr>
        <p:txBody>
          <a:bodyPr>
            <a:normAutofit/>
          </a:bodyPr>
          <a:lstStyle/>
          <a:p>
            <a:pPr>
              <a:lnSpc>
                <a:spcPct val="150000"/>
              </a:lnSpc>
            </a:pPr>
            <a:r>
              <a:rPr lang="en-US" sz="2600" dirty="0"/>
              <a:t>Plan: Identify activities. </a:t>
            </a:r>
            <a:r>
              <a:rPr lang="en-US" sz="2600" dirty="0" smtClean="0"/>
              <a:t>No specific </a:t>
            </a:r>
            <a:r>
              <a:rPr lang="en-US" sz="2600" dirty="0"/>
              <a:t>start and end dates.</a:t>
            </a:r>
          </a:p>
          <a:p>
            <a:pPr>
              <a:lnSpc>
                <a:spcPct val="150000"/>
              </a:lnSpc>
            </a:pPr>
            <a:r>
              <a:rPr lang="en-US" sz="2600" dirty="0" smtClean="0"/>
              <a:t>Estimating</a:t>
            </a:r>
            <a:r>
              <a:rPr lang="en-US" sz="2600" dirty="0"/>
              <a:t>: Determining the </a:t>
            </a:r>
            <a:r>
              <a:rPr lang="en-US" sz="2600" dirty="0" smtClean="0"/>
              <a:t>size &amp; </a:t>
            </a:r>
            <a:r>
              <a:rPr lang="en-US" sz="2600" dirty="0"/>
              <a:t>duration of activities.</a:t>
            </a:r>
          </a:p>
          <a:p>
            <a:pPr>
              <a:lnSpc>
                <a:spcPct val="150000"/>
              </a:lnSpc>
            </a:pPr>
            <a:r>
              <a:rPr lang="en-US" sz="2600" dirty="0" smtClean="0"/>
              <a:t>Schedule</a:t>
            </a:r>
            <a:r>
              <a:rPr lang="en-US" sz="2600" dirty="0"/>
              <a:t>: Adds specific </a:t>
            </a:r>
            <a:r>
              <a:rPr lang="en-US" sz="2600" dirty="0" smtClean="0"/>
              <a:t>start and </a:t>
            </a:r>
            <a:r>
              <a:rPr lang="en-US" sz="2600" dirty="0"/>
              <a:t>end dates, relationships</a:t>
            </a:r>
            <a:r>
              <a:rPr lang="en-US" sz="2600" dirty="0" smtClean="0"/>
              <a:t>, and </a:t>
            </a:r>
            <a:r>
              <a:rPr lang="en-US" sz="2600" dirty="0"/>
              <a:t>resources.</a:t>
            </a:r>
          </a:p>
          <a:p>
            <a:pPr>
              <a:lnSpc>
                <a:spcPct val="150000"/>
              </a:lnSpc>
            </a:pPr>
            <a:r>
              <a:rPr lang="en-US" sz="2600" dirty="0" smtClean="0"/>
              <a:t>Track</a:t>
            </a:r>
            <a:r>
              <a:rPr lang="en-US" sz="2600" dirty="0"/>
              <a:t>: Uses monitoring and </a:t>
            </a:r>
            <a:r>
              <a:rPr lang="en-US" sz="2600" dirty="0" smtClean="0"/>
              <a:t>tools to </a:t>
            </a:r>
            <a:r>
              <a:rPr lang="en-US" sz="2600" dirty="0"/>
              <a:t>determine if plans, estimates</a:t>
            </a:r>
            <a:r>
              <a:rPr lang="en-US" sz="2600" dirty="0" smtClean="0"/>
              <a:t>, and </a:t>
            </a:r>
            <a:r>
              <a:rPr lang="en-US" sz="2600" dirty="0"/>
              <a:t>schedules are accurate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6" name="Picture 5"/>
          <p:cNvPicPr>
            <a:picLocks noChangeAspect="1"/>
          </p:cNvPicPr>
          <p:nvPr/>
        </p:nvPicPr>
        <p:blipFill>
          <a:blip r:embed="rId2"/>
          <a:stretch>
            <a:fillRect/>
          </a:stretch>
        </p:blipFill>
        <p:spPr>
          <a:xfrm>
            <a:off x="8947339" y="1297031"/>
            <a:ext cx="2391109" cy="5106113"/>
          </a:xfrm>
          <a:prstGeom prst="rect">
            <a:avLst/>
          </a:prstGeom>
        </p:spPr>
      </p:pic>
    </p:spTree>
    <p:extLst>
      <p:ext uri="{BB962C8B-B14F-4D97-AF65-F5344CB8AC3E}">
        <p14:creationId xmlns:p14="http://schemas.microsoft.com/office/powerpoint/2010/main" val="655174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dirty="0" smtClean="0"/>
              <a:t>Slack Time</a:t>
            </a:r>
          </a:p>
        </p:txBody>
      </p:sp>
      <p:sp>
        <p:nvSpPr>
          <p:cNvPr id="108546" name="Rectangle 4"/>
          <p:cNvSpPr>
            <a:spLocks noGrp="1" noChangeArrowheads="1"/>
          </p:cNvSpPr>
          <p:nvPr>
            <p:ph type="body" idx="1"/>
          </p:nvPr>
        </p:nvSpPr>
        <p:spPr>
          <a:xfrm>
            <a:off x="514538" y="1400177"/>
            <a:ext cx="10962462" cy="2819400"/>
          </a:xfrm>
        </p:spPr>
        <p:txBody>
          <a:bodyPr/>
          <a:lstStyle/>
          <a:p>
            <a:r>
              <a:rPr lang="en-US" altLang="en-US" sz="2000" dirty="0"/>
              <a:t>Slack time, also known as float, is the amount of delay expressed in units of time that could be tolerated in the starting time or completion time of an activity without causing a delay in the completion of the project. </a:t>
            </a:r>
          </a:p>
          <a:p>
            <a:r>
              <a:rPr lang="en-US" altLang="en-US" sz="2000" dirty="0"/>
              <a:t>Slack time is the difference between the </a:t>
            </a:r>
            <a:r>
              <a:rPr lang="en-US" altLang="en-US" sz="2000" b="1" dirty="0"/>
              <a:t>late finish </a:t>
            </a:r>
            <a:r>
              <a:rPr lang="en-US" altLang="en-US" sz="2000" dirty="0"/>
              <a:t>and the </a:t>
            </a:r>
            <a:r>
              <a:rPr lang="en-US" altLang="en-US" sz="2000" b="1" dirty="0"/>
              <a:t>early finish</a:t>
            </a:r>
            <a:r>
              <a:rPr lang="en-US" altLang="en-US" sz="2000" dirty="0"/>
              <a:t> (LF-EF). If the result is greater than zero, then the activity has a range of time in which it can start and finish without delaying the project completion date, as shown in the figure below:</a:t>
            </a:r>
          </a:p>
        </p:txBody>
      </p:sp>
      <p:grpSp>
        <p:nvGrpSpPr>
          <p:cNvPr id="108547" name="Group 16"/>
          <p:cNvGrpSpPr>
            <a:grpSpLocks/>
          </p:cNvGrpSpPr>
          <p:nvPr/>
        </p:nvGrpSpPr>
        <p:grpSpPr bwMode="auto">
          <a:xfrm>
            <a:off x="4953001" y="3733801"/>
            <a:ext cx="2828925" cy="2428875"/>
            <a:chOff x="2766" y="2598"/>
            <a:chExt cx="1782" cy="1530"/>
          </a:xfrm>
        </p:grpSpPr>
        <p:sp>
          <p:nvSpPr>
            <p:cNvPr id="108551" name="Text Box 5"/>
            <p:cNvSpPr txBox="1">
              <a:spLocks noChangeArrowheads="1"/>
            </p:cNvSpPr>
            <p:nvPr/>
          </p:nvSpPr>
          <p:spPr bwMode="auto">
            <a:xfrm>
              <a:off x="2880" y="2832"/>
              <a:ext cx="756" cy="45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a:p>
              <a:r>
                <a:rPr lang="en-US" altLang="en-US" sz="1200"/>
                <a:t>A</a:t>
              </a:r>
            </a:p>
          </p:txBody>
        </p:sp>
        <p:sp>
          <p:nvSpPr>
            <p:cNvPr id="108552" name="Line 6"/>
            <p:cNvSpPr>
              <a:spLocks noChangeShapeType="1"/>
            </p:cNvSpPr>
            <p:nvPr/>
          </p:nvSpPr>
          <p:spPr bwMode="auto">
            <a:xfrm>
              <a:off x="2880" y="2610"/>
              <a:ext cx="0" cy="134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3" name="Line 7"/>
            <p:cNvSpPr>
              <a:spLocks noChangeShapeType="1"/>
            </p:cNvSpPr>
            <p:nvPr/>
          </p:nvSpPr>
          <p:spPr bwMode="auto">
            <a:xfrm flipH="1">
              <a:off x="4428" y="2598"/>
              <a:ext cx="0" cy="13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4" name="Line 8"/>
            <p:cNvSpPr>
              <a:spLocks noChangeShapeType="1"/>
            </p:cNvSpPr>
            <p:nvPr/>
          </p:nvSpPr>
          <p:spPr bwMode="auto">
            <a:xfrm>
              <a:off x="3630" y="3318"/>
              <a:ext cx="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5" name="Text Box 9"/>
            <p:cNvSpPr txBox="1">
              <a:spLocks noChangeArrowheads="1"/>
            </p:cNvSpPr>
            <p:nvPr/>
          </p:nvSpPr>
          <p:spPr bwMode="auto">
            <a:xfrm>
              <a:off x="2766" y="3984"/>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ES</a:t>
              </a:r>
            </a:p>
          </p:txBody>
        </p:sp>
        <p:sp>
          <p:nvSpPr>
            <p:cNvPr id="108556" name="Text Box 10"/>
            <p:cNvSpPr txBox="1">
              <a:spLocks noChangeArrowheads="1"/>
            </p:cNvSpPr>
            <p:nvPr/>
          </p:nvSpPr>
          <p:spPr bwMode="auto">
            <a:xfrm>
              <a:off x="3486" y="3978"/>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EF</a:t>
              </a:r>
            </a:p>
          </p:txBody>
        </p:sp>
        <p:sp>
          <p:nvSpPr>
            <p:cNvPr id="108557" name="Text Box 11"/>
            <p:cNvSpPr txBox="1">
              <a:spLocks noChangeArrowheads="1"/>
            </p:cNvSpPr>
            <p:nvPr/>
          </p:nvSpPr>
          <p:spPr bwMode="auto">
            <a:xfrm>
              <a:off x="4314" y="3948"/>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LF</a:t>
              </a:r>
            </a:p>
          </p:txBody>
        </p:sp>
        <p:sp>
          <p:nvSpPr>
            <p:cNvPr id="108558" name="Text Box 12"/>
            <p:cNvSpPr txBox="1">
              <a:spLocks noChangeArrowheads="1"/>
            </p:cNvSpPr>
            <p:nvPr/>
          </p:nvSpPr>
          <p:spPr bwMode="auto">
            <a:xfrm>
              <a:off x="2928" y="3666"/>
              <a:ext cx="582"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Duration</a:t>
              </a:r>
            </a:p>
          </p:txBody>
        </p:sp>
        <p:sp>
          <p:nvSpPr>
            <p:cNvPr id="108559" name="Line 13"/>
            <p:cNvSpPr>
              <a:spLocks noChangeShapeType="1"/>
            </p:cNvSpPr>
            <p:nvPr/>
          </p:nvSpPr>
          <p:spPr bwMode="auto">
            <a:xfrm>
              <a:off x="2874" y="3630"/>
              <a:ext cx="7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0" name="Line 14"/>
            <p:cNvSpPr>
              <a:spLocks noChangeShapeType="1"/>
            </p:cNvSpPr>
            <p:nvPr/>
          </p:nvSpPr>
          <p:spPr bwMode="auto">
            <a:xfrm>
              <a:off x="3630" y="3726"/>
              <a:ext cx="7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1" name="Text Box 15"/>
            <p:cNvSpPr txBox="1">
              <a:spLocks noChangeArrowheads="1"/>
            </p:cNvSpPr>
            <p:nvPr/>
          </p:nvSpPr>
          <p:spPr bwMode="auto">
            <a:xfrm>
              <a:off x="3744" y="3756"/>
              <a:ext cx="480"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Slack</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9506274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dirty="0" smtClean="0"/>
              <a:t>Slack Time</a:t>
            </a:r>
          </a:p>
        </p:txBody>
      </p:sp>
      <p:sp>
        <p:nvSpPr>
          <p:cNvPr id="110594" name="Rectangle 4"/>
          <p:cNvSpPr>
            <a:spLocks noGrp="1" noChangeArrowheads="1"/>
          </p:cNvSpPr>
          <p:nvPr>
            <p:ph type="body" idx="1"/>
          </p:nvPr>
        </p:nvSpPr>
        <p:spPr/>
        <p:txBody>
          <a:bodyPr/>
          <a:lstStyle/>
          <a:p>
            <a:r>
              <a:rPr lang="en-US" altLang="en-US" dirty="0" smtClean="0"/>
              <a:t>If an activity has zero slack, it determines the project completion date. In other words, all the activities on the critical path must be done on their earliest schedule or the project completion date will suffer. </a:t>
            </a:r>
          </a:p>
          <a:p>
            <a:r>
              <a:rPr lang="en-US" altLang="en-US" dirty="0" smtClean="0"/>
              <a:t>If an activity with total slack greater than zero were to be delayed beyond its late finish date, it would become a critical path activity and cause the completion date to be delayed.</a:t>
            </a:r>
          </a:p>
          <a:p>
            <a:r>
              <a:rPr lang="en-US" altLang="en-US" dirty="0" smtClean="0"/>
              <a:t>The sequence of activities that has zero slack is defined as the critical path</a:t>
            </a:r>
          </a:p>
          <a:p>
            <a:r>
              <a:rPr lang="en-US" altLang="en-US" dirty="0" smtClean="0"/>
              <a:t>In general, the critical path is the path that has minimum slack.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019818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p:txBody>
          <a:bodyPr/>
          <a:lstStyle/>
          <a:p>
            <a:r>
              <a:rPr lang="en-US" altLang="en-US" dirty="0" smtClean="0"/>
              <a:t>Critical path method</a:t>
            </a:r>
          </a:p>
        </p:txBody>
      </p:sp>
      <p:sp>
        <p:nvSpPr>
          <p:cNvPr id="112642" name="Rectangle 2"/>
          <p:cNvSpPr>
            <a:spLocks noGrp="1" noChangeArrowheads="1"/>
          </p:cNvSpPr>
          <p:nvPr>
            <p:ph type="body" idx="1"/>
          </p:nvPr>
        </p:nvSpPr>
        <p:spPr>
          <a:xfrm>
            <a:off x="0" y="1408779"/>
            <a:ext cx="11715184" cy="4746091"/>
          </a:xfrm>
        </p:spPr>
        <p:txBody>
          <a:bodyPr/>
          <a:lstStyle/>
          <a:p>
            <a:pPr marL="623888"/>
            <a:r>
              <a:rPr lang="en-US" altLang="en-US" dirty="0" smtClean="0"/>
              <a:t>The </a:t>
            </a:r>
            <a:r>
              <a:rPr lang="en-US" altLang="en-US" i="1" dirty="0" smtClean="0"/>
              <a:t>critical path method</a:t>
            </a:r>
            <a:r>
              <a:rPr lang="en-US" altLang="en-US" dirty="0" smtClean="0"/>
              <a:t> (CPM) focuses on calculating theoretical start and finish dates for every activity in the project. In the context of the CPM, the following definitions are essential:</a:t>
            </a:r>
          </a:p>
          <a:p>
            <a:pPr marL="981075" lvl="1" indent="-355600"/>
            <a:r>
              <a:rPr lang="en-US" altLang="en-US" i="1" dirty="0" smtClean="0"/>
              <a:t>Critical</a:t>
            </a:r>
            <a:r>
              <a:rPr lang="en-US" altLang="en-US" dirty="0" smtClean="0"/>
              <a:t>. A critical activity or event is one that must be achieved by a certain time; a critical activity has no latitude (</a:t>
            </a:r>
            <a:r>
              <a:rPr lang="en-US" altLang="en-US" i="1" dirty="0" smtClean="0"/>
              <a:t>slack</a:t>
            </a:r>
            <a:r>
              <a:rPr lang="en-US" altLang="en-US" dirty="0" smtClean="0"/>
              <a:t> or </a:t>
            </a:r>
            <a:r>
              <a:rPr lang="en-US" altLang="en-US" i="1" dirty="0" smtClean="0"/>
              <a:t>float</a:t>
            </a:r>
            <a:r>
              <a:rPr lang="en-US" altLang="en-US" dirty="0" smtClean="0"/>
              <a:t>)</a:t>
            </a:r>
          </a:p>
          <a:p>
            <a:pPr marL="981075" lvl="1" indent="-355600"/>
            <a:r>
              <a:rPr lang="en-US" altLang="en-US" i="1" dirty="0" smtClean="0"/>
              <a:t>Critical path</a:t>
            </a:r>
            <a:r>
              <a:rPr lang="en-US" altLang="en-US" dirty="0" smtClean="0"/>
              <a:t>. The critical path is the longest path through a project network. Because it has no slack, all activities on the critical path must be completed as scheduled, or the end date will slip</a:t>
            </a:r>
          </a:p>
          <a:p>
            <a:pPr marL="623888"/>
            <a:r>
              <a:rPr lang="en-US" altLang="en-US" dirty="0" smtClean="0"/>
              <a:t>CPM performs these calculation without regard for resource limitations, which can lead to resource over-allocation or inefficient multitasking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53496554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Critical path method </a:t>
            </a:r>
          </a:p>
        </p:txBody>
      </p:sp>
      <p:sp>
        <p:nvSpPr>
          <p:cNvPr id="113666" name="Content Placeholder 2"/>
          <p:cNvSpPr>
            <a:spLocks noGrp="1"/>
          </p:cNvSpPr>
          <p:nvPr>
            <p:ph idx="1"/>
          </p:nvPr>
        </p:nvSpPr>
        <p:spPr/>
        <p:txBody>
          <a:bodyPr/>
          <a:lstStyle/>
          <a:p>
            <a:r>
              <a:rPr lang="en-US" altLang="en-US" sz="2000" dirty="0"/>
              <a:t>A </a:t>
            </a:r>
            <a:r>
              <a:rPr lang="en-US" altLang="en-US" sz="2000" i="1" dirty="0"/>
              <a:t>forward pass </a:t>
            </a:r>
            <a:r>
              <a:rPr lang="en-US" altLang="en-US" sz="2000" dirty="0"/>
              <a:t>analysis performs schedule calculations that identify the early start and ﬁnish dates of activities and the project </a:t>
            </a:r>
          </a:p>
          <a:p>
            <a:r>
              <a:rPr lang="en-US" altLang="en-US" sz="2000" dirty="0"/>
              <a:t>A </a:t>
            </a:r>
            <a:r>
              <a:rPr lang="en-US" altLang="en-US" sz="2000" i="1" dirty="0"/>
              <a:t>backward pass</a:t>
            </a:r>
            <a:r>
              <a:rPr lang="en-US" altLang="en-US" sz="2000" dirty="0"/>
              <a:t> analysis performs schedule calculations that identify the late start and ﬁnish dates of activities and the project, as well as total and free ﬂoat </a:t>
            </a:r>
          </a:p>
          <a:p>
            <a:r>
              <a:rPr lang="en-US" altLang="en-US" sz="2000" i="1" dirty="0"/>
              <a:t>Total ﬂoat </a:t>
            </a:r>
            <a:r>
              <a:rPr lang="en-US" altLang="en-US" sz="2000" dirty="0"/>
              <a:t>(TF) is the amount of time an activity can be delayed without delaying the project as a whole </a:t>
            </a:r>
          </a:p>
          <a:p>
            <a:r>
              <a:rPr lang="en-US" altLang="en-US" sz="2000" i="1" dirty="0"/>
              <a:t>Free ﬂoat </a:t>
            </a:r>
            <a:r>
              <a:rPr lang="en-US" altLang="en-US" sz="2000" dirty="0"/>
              <a:t>(FF) is the amount of time an activity can be delayed without delaying its successor (dependent) activities </a:t>
            </a:r>
          </a:p>
          <a:p>
            <a:r>
              <a:rPr lang="en-US" altLang="en-US" sz="2000" dirty="0"/>
              <a:t>Note that total ﬂoat is global to the project, while free ﬂoat is local to the neighborhood of the activity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207982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Method</a:t>
            </a:r>
            <a:endParaRPr lang="en-US" dirty="0"/>
          </a:p>
        </p:txBody>
      </p:sp>
      <p:sp>
        <p:nvSpPr>
          <p:cNvPr id="3" name="Content Placeholder 2"/>
          <p:cNvSpPr>
            <a:spLocks noGrp="1"/>
          </p:cNvSpPr>
          <p:nvPr>
            <p:ph idx="1"/>
          </p:nvPr>
        </p:nvSpPr>
        <p:spPr/>
        <p:txBody>
          <a:bodyPr/>
          <a:lstStyle/>
          <a:p>
            <a:r>
              <a:rPr lang="en-US" dirty="0"/>
              <a:t>Critical Path Method (CPM) tries to answer </a:t>
            </a:r>
            <a:r>
              <a:rPr lang="en-US" dirty="0" smtClean="0"/>
              <a:t>the following </a:t>
            </a:r>
            <a:r>
              <a:rPr lang="en-US" dirty="0"/>
              <a:t>questions:</a:t>
            </a:r>
          </a:p>
          <a:p>
            <a:pPr lvl="1"/>
            <a:r>
              <a:rPr lang="en-US" dirty="0" smtClean="0"/>
              <a:t>What </a:t>
            </a:r>
            <a:r>
              <a:rPr lang="en-US" dirty="0"/>
              <a:t>is the duration of the project?</a:t>
            </a:r>
          </a:p>
          <a:p>
            <a:pPr lvl="1"/>
            <a:r>
              <a:rPr lang="en-US" dirty="0" smtClean="0"/>
              <a:t>By </a:t>
            </a:r>
            <a:r>
              <a:rPr lang="en-US" dirty="0"/>
              <a:t>how much (if at all) will the project be delayed </a:t>
            </a:r>
            <a:r>
              <a:rPr lang="en-US" dirty="0" smtClean="0"/>
              <a:t>if any </a:t>
            </a:r>
            <a:r>
              <a:rPr lang="en-US" dirty="0"/>
              <a:t>one of the activities takes N days longer?</a:t>
            </a:r>
          </a:p>
          <a:p>
            <a:pPr lvl="1"/>
            <a:r>
              <a:rPr lang="en-US" dirty="0" smtClean="0"/>
              <a:t>How </a:t>
            </a:r>
            <a:r>
              <a:rPr lang="en-US" dirty="0"/>
              <a:t>long can certain activities be </a:t>
            </a:r>
            <a:r>
              <a:rPr lang="en-US" dirty="0" smtClean="0"/>
              <a:t>postponed without </a:t>
            </a:r>
            <a:r>
              <a:rPr lang="en-US" dirty="0"/>
              <a:t>increasing the total project duration?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811975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Method</a:t>
            </a:r>
            <a:endParaRPr lang="en-US" dirty="0"/>
          </a:p>
        </p:txBody>
      </p:sp>
      <p:sp>
        <p:nvSpPr>
          <p:cNvPr id="3" name="Content Placeholder 2"/>
          <p:cNvSpPr>
            <a:spLocks noGrp="1"/>
          </p:cNvSpPr>
          <p:nvPr>
            <p:ph idx="1"/>
          </p:nvPr>
        </p:nvSpPr>
        <p:spPr/>
        <p:txBody>
          <a:bodyPr>
            <a:normAutofit/>
          </a:bodyPr>
          <a:lstStyle/>
          <a:p>
            <a:r>
              <a:rPr lang="en-US" dirty="0" smtClean="0"/>
              <a:t>Sequence </a:t>
            </a:r>
            <a:r>
              <a:rPr lang="en-US" dirty="0"/>
              <a:t>of activities that have to be executed one </a:t>
            </a:r>
            <a:r>
              <a:rPr lang="en-US" dirty="0" smtClean="0"/>
              <a:t>after another</a:t>
            </a:r>
            <a:endParaRPr lang="en-US" dirty="0"/>
          </a:p>
          <a:p>
            <a:r>
              <a:rPr lang="en-US" dirty="0" smtClean="0"/>
              <a:t>Duration </a:t>
            </a:r>
            <a:r>
              <a:rPr lang="en-US" dirty="0"/>
              <a:t>times of these activities will determine the </a:t>
            </a:r>
            <a:r>
              <a:rPr lang="en-US" dirty="0" smtClean="0"/>
              <a:t>overall project </a:t>
            </a:r>
            <a:r>
              <a:rPr lang="en-US" dirty="0"/>
              <a:t>time, because there is no slack/float time for </a:t>
            </a:r>
            <a:r>
              <a:rPr lang="en-US" dirty="0" smtClean="0"/>
              <a:t>these activities</a:t>
            </a:r>
            <a:endParaRPr lang="en-US" dirty="0"/>
          </a:p>
          <a:p>
            <a:r>
              <a:rPr lang="en-US" dirty="0" smtClean="0"/>
              <a:t>If </a:t>
            </a:r>
            <a:r>
              <a:rPr lang="en-US" dirty="0"/>
              <a:t>any of the activities on the critical path takes longer </a:t>
            </a:r>
            <a:r>
              <a:rPr lang="en-US" dirty="0" smtClean="0"/>
              <a:t>than projected</a:t>
            </a:r>
            <a:r>
              <a:rPr lang="en-US" dirty="0"/>
              <a:t>, the entire project will be delayed by that </a:t>
            </a:r>
            <a:r>
              <a:rPr lang="en-US" dirty="0" smtClean="0"/>
              <a:t>same amount</a:t>
            </a:r>
            <a:endParaRPr lang="en-US" dirty="0"/>
          </a:p>
          <a:p>
            <a:r>
              <a:rPr lang="en-US" dirty="0" smtClean="0"/>
              <a:t>Critical </a:t>
            </a:r>
            <a:r>
              <a:rPr lang="en-US" dirty="0"/>
              <a:t>path = Longest path in the precedence </a:t>
            </a:r>
            <a:r>
              <a:rPr lang="en-US" dirty="0" smtClean="0"/>
              <a:t>network (</a:t>
            </a:r>
            <a:r>
              <a:rPr lang="en-US" dirty="0"/>
              <a:t>generally, the longest in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036419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a:t>
            </a:r>
            <a:r>
              <a:rPr lang="en-US" dirty="0" smtClean="0"/>
              <a:t>Example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Critical </a:t>
            </a:r>
            <a:r>
              <a:rPr lang="en-US" dirty="0"/>
              <a:t>Path = A – C – D – E (35 time units)</a:t>
            </a:r>
          </a:p>
          <a:p>
            <a:r>
              <a:rPr lang="en-US" dirty="0" smtClean="0"/>
              <a:t>Critical </a:t>
            </a:r>
            <a:r>
              <a:rPr lang="en-US" dirty="0"/>
              <a:t>Tasks = A,C,D,E</a:t>
            </a:r>
          </a:p>
          <a:p>
            <a:r>
              <a:rPr lang="en-US" dirty="0" smtClean="0"/>
              <a:t>Non-Critical </a:t>
            </a:r>
            <a:r>
              <a:rPr lang="en-US" dirty="0"/>
              <a:t>Path = A-B-D-E</a:t>
            </a:r>
          </a:p>
          <a:p>
            <a:r>
              <a:rPr lang="en-US" dirty="0" smtClean="0"/>
              <a:t>Non-Critical </a:t>
            </a:r>
            <a:r>
              <a:rPr lang="en-US" dirty="0"/>
              <a:t>Tasks = B (only)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pic>
        <p:nvPicPr>
          <p:cNvPr id="5" name="Picture 4"/>
          <p:cNvPicPr>
            <a:picLocks noChangeAspect="1"/>
          </p:cNvPicPr>
          <p:nvPr/>
        </p:nvPicPr>
        <p:blipFill>
          <a:blip r:embed="rId2"/>
          <a:stretch>
            <a:fillRect/>
          </a:stretch>
        </p:blipFill>
        <p:spPr>
          <a:xfrm>
            <a:off x="1744255" y="1406880"/>
            <a:ext cx="8087854" cy="2095792"/>
          </a:xfrm>
          <a:prstGeom prst="rect">
            <a:avLst/>
          </a:prstGeom>
        </p:spPr>
      </p:pic>
    </p:spTree>
    <p:extLst>
      <p:ext uri="{BB962C8B-B14F-4D97-AF65-F5344CB8AC3E}">
        <p14:creationId xmlns:p14="http://schemas.microsoft.com/office/powerpoint/2010/main" val="4252503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pic>
        <p:nvPicPr>
          <p:cNvPr id="6" name="Picture 5"/>
          <p:cNvPicPr>
            <a:picLocks noChangeAspect="1"/>
          </p:cNvPicPr>
          <p:nvPr/>
        </p:nvPicPr>
        <p:blipFill>
          <a:blip r:embed="rId2"/>
          <a:stretch>
            <a:fillRect/>
          </a:stretch>
        </p:blipFill>
        <p:spPr>
          <a:xfrm>
            <a:off x="1484749" y="1360237"/>
            <a:ext cx="9059539" cy="4839375"/>
          </a:xfrm>
          <a:prstGeom prst="rect">
            <a:avLst/>
          </a:prstGeom>
        </p:spPr>
      </p:pic>
    </p:spTree>
    <p:extLst>
      <p:ext uri="{BB962C8B-B14F-4D97-AF65-F5344CB8AC3E}">
        <p14:creationId xmlns:p14="http://schemas.microsoft.com/office/powerpoint/2010/main" val="401890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pic>
        <p:nvPicPr>
          <p:cNvPr id="5" name="Picture 4"/>
          <p:cNvPicPr>
            <a:picLocks noChangeAspect="1"/>
          </p:cNvPicPr>
          <p:nvPr/>
        </p:nvPicPr>
        <p:blipFill>
          <a:blip r:embed="rId2"/>
          <a:stretch>
            <a:fillRect/>
          </a:stretch>
        </p:blipFill>
        <p:spPr>
          <a:xfrm>
            <a:off x="1600990" y="1382768"/>
            <a:ext cx="8935697" cy="4934639"/>
          </a:xfrm>
          <a:prstGeom prst="rect">
            <a:avLst/>
          </a:prstGeom>
        </p:spPr>
      </p:pic>
    </p:spTree>
    <p:extLst>
      <p:ext uri="{BB962C8B-B14F-4D97-AF65-F5344CB8AC3E}">
        <p14:creationId xmlns:p14="http://schemas.microsoft.com/office/powerpoint/2010/main" val="179596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pic>
        <p:nvPicPr>
          <p:cNvPr id="5" name="Picture 4"/>
          <p:cNvPicPr>
            <a:picLocks noChangeAspect="1"/>
          </p:cNvPicPr>
          <p:nvPr/>
        </p:nvPicPr>
        <p:blipFill>
          <a:blip r:embed="rId2"/>
          <a:stretch>
            <a:fillRect/>
          </a:stretch>
        </p:blipFill>
        <p:spPr>
          <a:xfrm>
            <a:off x="1536198" y="1201768"/>
            <a:ext cx="8992855" cy="5296639"/>
          </a:xfrm>
          <a:prstGeom prst="rect">
            <a:avLst/>
          </a:prstGeom>
        </p:spPr>
      </p:pic>
    </p:spTree>
    <p:extLst>
      <p:ext uri="{BB962C8B-B14F-4D97-AF65-F5344CB8AC3E}">
        <p14:creationId xmlns:p14="http://schemas.microsoft.com/office/powerpoint/2010/main" val="291735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Schedule?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Identify </a:t>
            </a:r>
            <a:r>
              <a:rPr lang="en-US" dirty="0"/>
              <a:t>“what” needs to be done</a:t>
            </a:r>
          </a:p>
          <a:p>
            <a:pPr lvl="1"/>
            <a:r>
              <a:rPr lang="en-US" dirty="0" smtClean="0"/>
              <a:t>Work </a:t>
            </a:r>
            <a:r>
              <a:rPr lang="en-US" dirty="0"/>
              <a:t>Breakdown Structure (WBS)</a:t>
            </a:r>
          </a:p>
          <a:p>
            <a:pPr marL="514350" indent="-514350">
              <a:buFont typeface="+mj-lt"/>
              <a:buAutoNum type="arabicPeriod"/>
            </a:pPr>
            <a:r>
              <a:rPr lang="en-US" dirty="0" smtClean="0"/>
              <a:t>Identify </a:t>
            </a:r>
            <a:r>
              <a:rPr lang="en-US" dirty="0"/>
              <a:t>“how much” (the size)</a:t>
            </a:r>
          </a:p>
          <a:p>
            <a:pPr lvl="1"/>
            <a:r>
              <a:rPr lang="en-US" dirty="0" smtClean="0"/>
              <a:t>Size </a:t>
            </a:r>
            <a:r>
              <a:rPr lang="en-US" dirty="0"/>
              <a:t>estimation techniques</a:t>
            </a:r>
          </a:p>
          <a:p>
            <a:pPr marL="514350" indent="-514350">
              <a:buFont typeface="+mj-lt"/>
              <a:buAutoNum type="arabicPeriod"/>
            </a:pPr>
            <a:r>
              <a:rPr lang="en-US" dirty="0" smtClean="0"/>
              <a:t>Identify </a:t>
            </a:r>
            <a:r>
              <a:rPr lang="en-US" dirty="0"/>
              <a:t>the dependency between tasks</a:t>
            </a:r>
          </a:p>
          <a:p>
            <a:pPr lvl="1"/>
            <a:r>
              <a:rPr lang="en-US" dirty="0" smtClean="0"/>
              <a:t>Dependency </a:t>
            </a:r>
            <a:r>
              <a:rPr lang="en-US" dirty="0"/>
              <a:t>graph, network diagram</a:t>
            </a:r>
          </a:p>
          <a:p>
            <a:pPr marL="514350" indent="-514350">
              <a:buFont typeface="+mj-lt"/>
              <a:buAutoNum type="arabicPeriod"/>
            </a:pPr>
            <a:r>
              <a:rPr lang="en-US" dirty="0" smtClean="0"/>
              <a:t>Estimate </a:t>
            </a:r>
            <a:r>
              <a:rPr lang="en-US" dirty="0"/>
              <a:t>total duration of the work to be done</a:t>
            </a:r>
          </a:p>
          <a:p>
            <a:pPr lvl="1"/>
            <a:r>
              <a:rPr lang="en-US" dirty="0" smtClean="0"/>
              <a:t>The </a:t>
            </a:r>
            <a:r>
              <a:rPr lang="en-US" dirty="0"/>
              <a:t>actual schedule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02613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wedgeRoundRectCallout">
            <a:avLst/>
          </a:prstGeom>
        </p:spPr>
        <p:txBody>
          <a:bodyPr/>
          <a:lstStyle/>
          <a:p>
            <a:r>
              <a:rPr lang="en-US" altLang="en-US" dirty="0" smtClean="0"/>
              <a:t>Simple critical path example</a:t>
            </a:r>
          </a:p>
        </p:txBody>
      </p:sp>
      <p:pic>
        <p:nvPicPr>
          <p:cNvPr id="114690" name="Content Placeholder 6" descr="CP Analysis Sample.jpg"/>
          <p:cNvPicPr>
            <a:picLocks noGrp="1" noChangeAspect="1"/>
          </p:cNvPicPr>
          <p:nvPr>
            <p:ph idx="1"/>
          </p:nvPr>
        </p:nvPicPr>
        <p:blipFill>
          <a:blip r:embed="rId2">
            <a:extLst>
              <a:ext uri="{28A0092B-C50C-407E-A947-70E740481C1C}">
                <a14:useLocalDpi xmlns:a14="http://schemas.microsoft.com/office/drawing/2010/main" val="0"/>
              </a:ext>
            </a:extLst>
          </a:blip>
          <a:srcRect l="-2982" r="-2982"/>
          <a:stretch>
            <a:fillRect/>
          </a:stretch>
        </p:blipFill>
        <p:spPr/>
      </p:pic>
      <p:sp>
        <p:nvSpPr>
          <p:cNvPr id="114693" name="Oval Callout 7"/>
          <p:cNvSpPr>
            <a:spLocks noChangeArrowheads="1"/>
          </p:cNvSpPr>
          <p:nvPr/>
        </p:nvSpPr>
        <p:spPr bwMode="auto">
          <a:xfrm>
            <a:off x="5943600" y="5562600"/>
            <a:ext cx="1828800" cy="685800"/>
          </a:xfrm>
          <a:prstGeom prst="wedgeEllipseCallout">
            <a:avLst>
              <a:gd name="adj1" fmla="val -49306"/>
              <a:gd name="adj2" fmla="val -160648"/>
            </a:avLst>
          </a:prstGeom>
          <a:solidFill>
            <a:schemeClr val="accent1">
              <a:alpha val="41176"/>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Critical Path</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6855095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ChangeArrowheads="1"/>
          </p:cNvSpPr>
          <p:nvPr/>
        </p:nvSpPr>
        <p:spPr bwMode="auto">
          <a:xfrm>
            <a:off x="1524000" y="492126"/>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pPr lvl="1"/>
            <a:endParaRPr lang="en-US" altLang="en-US">
              <a:latin typeface="Times New Roman" panose="02020603050405020304" pitchFamily="18" charset="0"/>
            </a:endParaRPr>
          </a:p>
        </p:txBody>
      </p:sp>
      <p:sp>
        <p:nvSpPr>
          <p:cNvPr id="115714" name="Rectangle 3"/>
          <p:cNvSpPr>
            <a:spLocks noChangeArrowheads="1"/>
          </p:cNvSpPr>
          <p:nvPr/>
        </p:nvSpPr>
        <p:spPr bwMode="auto">
          <a:xfrm>
            <a:off x="1524000" y="2136776"/>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endParaRPr lang="en-US" altLang="en-US">
              <a:latin typeface="Times New Roman" panose="02020603050405020304" pitchFamily="18" charset="0"/>
            </a:endParaRPr>
          </a:p>
        </p:txBody>
      </p:sp>
      <p:pic>
        <p:nvPicPr>
          <p:cNvPr id="115715" name="Picture 4" descr="critpat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82" y="165100"/>
            <a:ext cx="52689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Text Box 5"/>
          <p:cNvSpPr txBox="1">
            <a:spLocks noChangeArrowheads="1"/>
          </p:cNvSpPr>
          <p:nvPr/>
        </p:nvSpPr>
        <p:spPr bwMode="auto">
          <a:xfrm>
            <a:off x="6337427" y="165100"/>
            <a:ext cx="508804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sz="1800" dirty="0">
                <a:latin typeface="Candara" panose="020E0502030303020204" pitchFamily="34" charset="0"/>
                <a:cs typeface="Arial" panose="020B0604020202020204" pitchFamily="34" charset="0"/>
              </a:rPr>
              <a:t>Carrying out the example critical path analysis above shows us: </a:t>
            </a:r>
          </a:p>
          <a:p>
            <a:pPr>
              <a:spcBef>
                <a:spcPct val="50000"/>
              </a:spcBef>
              <a:buFontTx/>
              <a:buChar char="•"/>
            </a:pPr>
            <a:r>
              <a:rPr lang="en-US" altLang="en-US" sz="1800" dirty="0">
                <a:latin typeface="Candara" panose="020E0502030303020204" pitchFamily="34" charset="0"/>
                <a:cs typeface="Arial" panose="020B0604020202020204" pitchFamily="34" charset="0"/>
              </a:rPr>
              <a:t>That if all goes well the project can be completed in 10 weeks </a:t>
            </a:r>
          </a:p>
          <a:p>
            <a:pPr>
              <a:spcBef>
                <a:spcPct val="50000"/>
              </a:spcBef>
              <a:buFontTx/>
              <a:buChar char="•"/>
            </a:pPr>
            <a:r>
              <a:rPr lang="en-US" altLang="en-US" sz="1800" dirty="0">
                <a:latin typeface="Candara" panose="020E0502030303020204" pitchFamily="34" charset="0"/>
                <a:cs typeface="Arial" panose="020B0604020202020204" pitchFamily="34" charset="0"/>
              </a:rPr>
              <a:t>That if we want to complete the task as rapidly as possible, we need: </a:t>
            </a:r>
          </a:p>
          <a:p>
            <a:pPr>
              <a:spcBef>
                <a:spcPct val="50000"/>
              </a:spcBef>
              <a:buFontTx/>
              <a:buChar char="•"/>
            </a:pPr>
            <a:r>
              <a:rPr lang="en-US" altLang="en-US" sz="1800" dirty="0">
                <a:latin typeface="Candara" panose="020E0502030303020204" pitchFamily="34" charset="0"/>
                <a:cs typeface="Arial" panose="020B0604020202020204" pitchFamily="34" charset="0"/>
              </a:rPr>
              <a:t>1 analyst for the first 5 weeks </a:t>
            </a:r>
          </a:p>
          <a:p>
            <a:pPr>
              <a:spcBef>
                <a:spcPct val="50000"/>
              </a:spcBef>
              <a:buFontTx/>
              <a:buChar char="•"/>
            </a:pPr>
            <a:r>
              <a:rPr lang="en-US" altLang="en-US" sz="1800" dirty="0">
                <a:latin typeface="Candara" panose="020E0502030303020204" pitchFamily="34" charset="0"/>
                <a:cs typeface="Arial" panose="020B0604020202020204" pitchFamily="34" charset="0"/>
              </a:rPr>
              <a:t>1 programmer for 6 weeks starting week 4 </a:t>
            </a:r>
          </a:p>
          <a:p>
            <a:pPr>
              <a:spcBef>
                <a:spcPct val="50000"/>
              </a:spcBef>
              <a:buFontTx/>
              <a:buChar char="•"/>
            </a:pPr>
            <a:r>
              <a:rPr lang="en-US" altLang="en-US" sz="1800" dirty="0">
                <a:latin typeface="Candara" panose="020E0502030303020204" pitchFamily="34" charset="0"/>
                <a:cs typeface="Arial" panose="020B0604020202020204" pitchFamily="34" charset="0"/>
              </a:rPr>
              <a:t>1 programmer for 3 weeks starting week 6 </a:t>
            </a:r>
          </a:p>
          <a:p>
            <a:pPr>
              <a:spcBef>
                <a:spcPct val="50000"/>
              </a:spcBef>
              <a:buFontTx/>
              <a:buChar char="•"/>
            </a:pPr>
            <a:r>
              <a:rPr lang="en-US" altLang="en-US" sz="1800" dirty="0">
                <a:latin typeface="Candara" panose="020E0502030303020204" pitchFamily="34" charset="0"/>
                <a:cs typeface="Arial" panose="020B0604020202020204" pitchFamily="34" charset="0"/>
              </a:rPr>
              <a:t>Quality assurance for weeks 7 and 9 </a:t>
            </a:r>
          </a:p>
          <a:p>
            <a:pPr>
              <a:spcBef>
                <a:spcPct val="50000"/>
              </a:spcBef>
              <a:buFontTx/>
              <a:buChar char="•"/>
            </a:pPr>
            <a:r>
              <a:rPr lang="en-US" altLang="en-US" sz="1800" dirty="0">
                <a:latin typeface="Candara" panose="020E0502030303020204" pitchFamily="34" charset="0"/>
                <a:cs typeface="Arial" panose="020B0604020202020204" pitchFamily="34" charset="0"/>
              </a:rPr>
              <a:t>Hardware to be installed by the end of week 7 </a:t>
            </a:r>
          </a:p>
          <a:p>
            <a:pPr>
              <a:spcBef>
                <a:spcPct val="50000"/>
              </a:spcBef>
              <a:buFontTx/>
              <a:buChar char="•"/>
            </a:pPr>
            <a:r>
              <a:rPr lang="en-US" altLang="en-US" sz="1800" dirty="0">
                <a:latin typeface="Candara" panose="020E0502030303020204" pitchFamily="34" charset="0"/>
                <a:cs typeface="Arial" panose="020B0604020202020204" pitchFamily="34" charset="0"/>
              </a:rPr>
              <a:t>That the critical path is the path for development and installation of supporting modules </a:t>
            </a:r>
          </a:p>
          <a:p>
            <a:pPr>
              <a:spcBef>
                <a:spcPct val="50000"/>
              </a:spcBef>
              <a:buFontTx/>
              <a:buChar char="•"/>
            </a:pPr>
            <a:r>
              <a:rPr lang="en-US" altLang="en-US" sz="1800" dirty="0">
                <a:latin typeface="Candara" panose="020E0502030303020204" pitchFamily="34" charset="0"/>
                <a:cs typeface="Arial" panose="020B0604020202020204" pitchFamily="34" charset="0"/>
              </a:rPr>
              <a:t>That hardware installation is a low priority task as long as it is completed by the end of week 7 </a:t>
            </a:r>
          </a:p>
          <a:p>
            <a:pPr>
              <a:spcBef>
                <a:spcPct val="50000"/>
              </a:spcBef>
            </a:pPr>
            <a:endParaRPr lang="en-US" altLang="en-US" sz="18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t>51</a:t>
            </a:fld>
            <a:endParaRPr lang="en-US"/>
          </a:p>
        </p:txBody>
      </p:sp>
    </p:spTree>
    <p:extLst>
      <p:ext uri="{BB962C8B-B14F-4D97-AF65-F5344CB8AC3E}">
        <p14:creationId xmlns:p14="http://schemas.microsoft.com/office/powerpoint/2010/main" val="1872019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smtClean="0"/>
              <a:t>Project Planning Tools</a:t>
            </a:r>
          </a:p>
        </p:txBody>
      </p:sp>
      <p:sp>
        <p:nvSpPr>
          <p:cNvPr id="3" name="Slide Number Placeholder 2"/>
          <p:cNvSpPr>
            <a:spLocks noGrp="1"/>
          </p:cNvSpPr>
          <p:nvPr>
            <p:ph type="sldNum" sz="quarter" idx="12"/>
          </p:nvPr>
        </p:nvSpPr>
        <p:spPr/>
        <p:txBody>
          <a:bodyPr/>
          <a:lstStyle/>
          <a:p>
            <a:fld id="{B8DACC02-A2BD-4578-8E03-6D891060A695}" type="slidenum">
              <a:rPr lang="en-US" smtClean="0"/>
              <a:t>52</a:t>
            </a:fld>
            <a:endParaRPr lang="en-US"/>
          </a:p>
        </p:txBody>
      </p:sp>
    </p:spTree>
    <p:extLst>
      <p:ext uri="{BB962C8B-B14F-4D97-AF65-F5344CB8AC3E}">
        <p14:creationId xmlns:p14="http://schemas.microsoft.com/office/powerpoint/2010/main" val="24206036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en-US" altLang="en-US" dirty="0" smtClean="0"/>
              <a:t>What is a Gantt chart?</a:t>
            </a:r>
          </a:p>
        </p:txBody>
      </p:sp>
      <p:sp>
        <p:nvSpPr>
          <p:cNvPr id="119810" name="Rectangle 3"/>
          <p:cNvSpPr>
            <a:spLocks noGrp="1" noChangeArrowheads="1"/>
          </p:cNvSpPr>
          <p:nvPr>
            <p:ph type="body" idx="1"/>
          </p:nvPr>
        </p:nvSpPr>
        <p:spPr/>
        <p:txBody>
          <a:bodyPr>
            <a:normAutofit lnSpcReduction="10000"/>
          </a:bodyPr>
          <a:lstStyle/>
          <a:p>
            <a:pPr eaLnBrk="1" hangingPunct="1">
              <a:buFont typeface="Wingdings" panose="05000000000000000000" pitchFamily="2" charset="2"/>
              <a:buNone/>
            </a:pPr>
            <a:r>
              <a:rPr lang="en-US" altLang="en-US" dirty="0" smtClean="0"/>
              <a:t> A </a:t>
            </a:r>
            <a:r>
              <a:rPr lang="en-US" altLang="en-US" b="1" dirty="0" smtClean="0"/>
              <a:t>Gantt Chart</a:t>
            </a:r>
            <a:r>
              <a:rPr lang="en-US" altLang="en-US" dirty="0" smtClean="0"/>
              <a:t> (named for Henry Laurence Gantt) consists of a table of project task information and a bar chart that graphically displays project schedule, depicting progress in relation to time and often used in planning and tracking a project. </a:t>
            </a:r>
          </a:p>
          <a:p>
            <a:pPr eaLnBrk="1" hangingPunct="1"/>
            <a:r>
              <a:rPr lang="en-US" altLang="en-US" dirty="0" smtClean="0"/>
              <a:t>Horizontal bar chart format, with bars representing the phases and activities of the WBS</a:t>
            </a:r>
          </a:p>
          <a:p>
            <a:pPr eaLnBrk="1" hangingPunct="1"/>
            <a:r>
              <a:rPr lang="en-US" altLang="en-US" dirty="0" smtClean="0"/>
              <a:t>Time extends along the horizontal axis</a:t>
            </a:r>
          </a:p>
          <a:p>
            <a:pPr eaLnBrk="1" hangingPunct="1"/>
            <a:r>
              <a:rPr lang="en-US" altLang="en-US" dirty="0" smtClean="0"/>
              <a:t>Able to show planned and actual progress on tasks as well as task dependencies</a:t>
            </a:r>
          </a:p>
          <a:p>
            <a:pPr eaLnBrk="1" hangingPunct="1"/>
            <a:r>
              <a:rPr lang="en-US" altLang="en-US" dirty="0" smtClean="0"/>
              <a:t>Effective communication tool but with limitations</a:t>
            </a:r>
          </a:p>
          <a:p>
            <a:pPr lvl="1" eaLnBrk="1" hangingPunct="1"/>
            <a:r>
              <a:rPr lang="en-US" altLang="en-US" dirty="0"/>
              <a:t>Very low information density: lots of wasted space</a:t>
            </a:r>
          </a:p>
          <a:p>
            <a:pPr lvl="1" eaLnBrk="1" hangingPunct="1"/>
            <a:r>
              <a:rPr lang="en-US" altLang="en-US" dirty="0"/>
              <a:t>Not very useful for large projects</a:t>
            </a:r>
            <a:endParaRPr lang="en-US" altLang="en-US" u="sng" dirty="0">
              <a:solidFill>
                <a:srgbClr val="0025FA"/>
              </a:solidFill>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816162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a:t>
            </a:r>
            <a:r>
              <a:rPr lang="en-US" dirty="0" smtClean="0"/>
              <a:t>Chart</a:t>
            </a:r>
            <a:endParaRPr lang="en-US" dirty="0"/>
          </a:p>
        </p:txBody>
      </p:sp>
      <p:sp>
        <p:nvSpPr>
          <p:cNvPr id="3" name="Content Placeholder 2"/>
          <p:cNvSpPr>
            <a:spLocks noGrp="1"/>
          </p:cNvSpPr>
          <p:nvPr>
            <p:ph idx="1"/>
          </p:nvPr>
        </p:nvSpPr>
        <p:spPr/>
        <p:txBody>
          <a:bodyPr/>
          <a:lstStyle/>
          <a:p>
            <a:r>
              <a:rPr lang="en-US" dirty="0" smtClean="0"/>
              <a:t>Gantt </a:t>
            </a:r>
            <a:r>
              <a:rPr lang="en-US" dirty="0"/>
              <a:t>chart is a means of displaying </a:t>
            </a:r>
            <a:r>
              <a:rPr lang="en-US" dirty="0" smtClean="0"/>
              <a:t>simple activities </a:t>
            </a:r>
            <a:r>
              <a:rPr lang="en-US" dirty="0"/>
              <a:t>or events plotted against time or dollars</a:t>
            </a:r>
          </a:p>
          <a:p>
            <a:r>
              <a:rPr lang="en-US" dirty="0" smtClean="0"/>
              <a:t>Most </a:t>
            </a:r>
            <a:r>
              <a:rPr lang="en-US" dirty="0"/>
              <a:t>commonly used for exhibiting </a:t>
            </a:r>
            <a:r>
              <a:rPr lang="en-US" dirty="0" smtClean="0"/>
              <a:t>program progress </a:t>
            </a:r>
            <a:r>
              <a:rPr lang="en-US" dirty="0"/>
              <a:t>or for defining specific work required </a:t>
            </a:r>
            <a:r>
              <a:rPr lang="en-US" dirty="0" smtClean="0"/>
              <a:t>to reach </a:t>
            </a:r>
            <a:r>
              <a:rPr lang="en-US" dirty="0"/>
              <a:t>an objective</a:t>
            </a:r>
          </a:p>
          <a:p>
            <a:r>
              <a:rPr lang="en-US" dirty="0" smtClean="0"/>
              <a:t>Gantt </a:t>
            </a:r>
            <a:r>
              <a:rPr lang="en-US" dirty="0"/>
              <a:t>charts may include listing of activities</a:t>
            </a:r>
            <a:r>
              <a:rPr lang="en-US" dirty="0" smtClean="0"/>
              <a:t>, activity </a:t>
            </a:r>
            <a:r>
              <a:rPr lang="en-US" dirty="0"/>
              <a:t>duration, scheduled dates, and </a:t>
            </a:r>
            <a:r>
              <a:rPr lang="en-US" dirty="0" smtClean="0"/>
              <a:t>progress-to-date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924251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pic>
        <p:nvPicPr>
          <p:cNvPr id="6146" name="Picture 2" descr="Microsoft Project Gantt Chart Ttutorial + Template + Export to PowerPoint"/>
          <p:cNvPicPr>
            <a:picLocks noChangeAspect="1" noChangeArrowheads="1"/>
          </p:cNvPicPr>
          <p:nvPr/>
        </p:nvPicPr>
        <p:blipFill rotWithShape="1">
          <a:blip r:embed="rId2">
            <a:extLst>
              <a:ext uri="{28A0092B-C50C-407E-A947-70E740481C1C}">
                <a14:useLocalDpi xmlns:a14="http://schemas.microsoft.com/office/drawing/2010/main" val="0"/>
              </a:ext>
            </a:extLst>
          </a:blip>
          <a:srcRect l="4367" t="28844" r="3850" b="14258"/>
          <a:stretch/>
        </p:blipFill>
        <p:spPr bwMode="auto">
          <a:xfrm>
            <a:off x="577867" y="1664899"/>
            <a:ext cx="11190084" cy="390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214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9"/>
          <p:cNvSpPr>
            <a:spLocks noGrp="1" noChangeArrowheads="1"/>
          </p:cNvSpPr>
          <p:nvPr>
            <p:ph type="title"/>
          </p:nvPr>
        </p:nvSpPr>
        <p:spPr/>
        <p:txBody>
          <a:bodyPr/>
          <a:lstStyle/>
          <a:p>
            <a:pPr eaLnBrk="1" hangingPunct="1"/>
            <a:r>
              <a:rPr lang="en-US" altLang="en-US" dirty="0" smtClean="0"/>
              <a:t>Sample evolutionary Gantt chart</a:t>
            </a:r>
          </a:p>
        </p:txBody>
      </p:sp>
      <p:pic>
        <p:nvPicPr>
          <p:cNvPr id="123906" name="Picture 12" descr="Toll Evolutionary Gan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9" y="1549400"/>
            <a:ext cx="8542337"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7097347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3" name="Content Placeholder 2"/>
          <p:cNvSpPr>
            <a:spLocks noGrp="1"/>
          </p:cNvSpPr>
          <p:nvPr>
            <p:ph idx="1"/>
          </p:nvPr>
        </p:nvSpPr>
        <p:spPr/>
        <p:txBody>
          <a:bodyPr/>
          <a:lstStyle/>
          <a:p>
            <a:r>
              <a:rPr lang="en-US" dirty="0" smtClean="0"/>
              <a:t>Advantages</a:t>
            </a:r>
            <a:r>
              <a:rPr lang="en-US" dirty="0"/>
              <a:t>:</a:t>
            </a:r>
          </a:p>
          <a:p>
            <a:pPr lvl="1"/>
            <a:r>
              <a:rPr lang="en-US" dirty="0" smtClean="0"/>
              <a:t>Easy </a:t>
            </a:r>
            <a:r>
              <a:rPr lang="en-US" dirty="0"/>
              <a:t>to understand</a:t>
            </a:r>
          </a:p>
          <a:p>
            <a:pPr lvl="1"/>
            <a:r>
              <a:rPr lang="en-US" dirty="0" smtClean="0"/>
              <a:t>Easy </a:t>
            </a:r>
            <a:r>
              <a:rPr lang="en-US" dirty="0"/>
              <a:t>to change</a:t>
            </a:r>
          </a:p>
          <a:p>
            <a:r>
              <a:rPr lang="en-US" dirty="0" smtClean="0"/>
              <a:t>Disadvantages</a:t>
            </a:r>
            <a:r>
              <a:rPr lang="en-US" dirty="0"/>
              <a:t>:</a:t>
            </a:r>
          </a:p>
          <a:p>
            <a:pPr lvl="1"/>
            <a:r>
              <a:rPr lang="en-US" dirty="0" smtClean="0"/>
              <a:t>Only </a:t>
            </a:r>
            <a:r>
              <a:rPr lang="en-US" dirty="0"/>
              <a:t>a vague description of the project</a:t>
            </a:r>
          </a:p>
          <a:p>
            <a:pPr lvl="1"/>
            <a:r>
              <a:rPr lang="en-US" dirty="0" smtClean="0"/>
              <a:t>Does </a:t>
            </a:r>
            <a:r>
              <a:rPr lang="en-US" dirty="0"/>
              <a:t>not always show interdependency of activities</a:t>
            </a:r>
          </a:p>
          <a:p>
            <a:pPr lvl="1"/>
            <a:r>
              <a:rPr lang="en-US" dirty="0" smtClean="0"/>
              <a:t>May </a:t>
            </a:r>
            <a:r>
              <a:rPr lang="en-US" dirty="0"/>
              <a:t>not show results of an early or late start of </a:t>
            </a:r>
            <a:r>
              <a:rPr lang="en-US" dirty="0" smtClean="0"/>
              <a:t>an activity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42534891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smtClean="0"/>
              <a:t>Gantt Example</a:t>
            </a:r>
          </a:p>
        </p:txBody>
      </p:sp>
      <p:sp>
        <p:nvSpPr>
          <p:cNvPr id="47107" name="Content Placeholder 8"/>
          <p:cNvSpPr>
            <a:spLocks noGrp="1"/>
          </p:cNvSpPr>
          <p:nvPr>
            <p:ph idx="1"/>
          </p:nvPr>
        </p:nvSpPr>
        <p:spPr>
          <a:xfrm>
            <a:off x="347527" y="1289365"/>
            <a:ext cx="10715808" cy="3352800"/>
          </a:xfrm>
        </p:spPr>
        <p:txBody>
          <a:bodyPr/>
          <a:lstStyle/>
          <a:p>
            <a:pPr>
              <a:buFont typeface="Wingdings" panose="05000000000000000000" pitchFamily="2" charset="2"/>
              <a:buNone/>
            </a:pPr>
            <a:r>
              <a:rPr lang="en-US" altLang="en-US" sz="2000" dirty="0"/>
              <a:t>Suppose a project comprises five activities: A,B,C,D, and E. A and B have no preceding activities, but activity C requires that activity B must be completed before it can begin. Activity D cannot start until both activities A and B are complete. Activity E requires activities A and C to be completed before it can start.  If the activity times are A: 9 days; B: 3 days; C: 9 days; D: 5 days; and E: 4 days, determine the shortest time necessary to complete this project.</a:t>
            </a:r>
            <a:br>
              <a:rPr lang="en-US" altLang="en-US" sz="2000" dirty="0"/>
            </a:br>
            <a:endParaRPr lang="en-US" altLang="en-US" sz="2000" dirty="0"/>
          </a:p>
          <a:p>
            <a:pPr>
              <a:buFont typeface="Wingdings" panose="05000000000000000000" pitchFamily="2" charset="2"/>
              <a:buNone/>
            </a:pPr>
            <a:r>
              <a:rPr lang="en-US" altLang="en-US" sz="2000" dirty="0"/>
              <a:t>Identify those activities which are critical in terms of completing the project in the shortest possible time. [</a:t>
            </a:r>
            <a:r>
              <a:rPr lang="en-US" altLang="en-US" sz="2000" b="1" u="sng" dirty="0"/>
              <a:t>Critical path ]</a:t>
            </a:r>
            <a:endParaRPr lang="en-US" altLang="en-US" sz="2000" dirty="0"/>
          </a:p>
        </p:txBody>
      </p:sp>
      <p:graphicFrame>
        <p:nvGraphicFramePr>
          <p:cNvPr id="10" name="Group 147"/>
          <p:cNvGraphicFramePr>
            <a:graphicFrameLocks noGrp="1"/>
          </p:cNvGraphicFramePr>
          <p:nvPr/>
        </p:nvGraphicFramePr>
        <p:xfrm>
          <a:off x="2057400" y="4419601"/>
          <a:ext cx="5715000" cy="1679576"/>
        </p:xfrm>
        <a:graphic>
          <a:graphicData uri="http://schemas.openxmlformats.org/drawingml/2006/table">
            <a:tbl>
              <a:tblPr/>
              <a:tblGrid>
                <a:gridCol w="596900">
                  <a:extLst>
                    <a:ext uri="{9D8B030D-6E8A-4147-A177-3AD203B41FA5}">
                      <a16:colId xmlns:a16="http://schemas.microsoft.com/office/drawing/2014/main" val="2907794843"/>
                    </a:ext>
                  </a:extLst>
                </a:gridCol>
                <a:gridCol w="284163">
                  <a:extLst>
                    <a:ext uri="{9D8B030D-6E8A-4147-A177-3AD203B41FA5}">
                      <a16:colId xmlns:a16="http://schemas.microsoft.com/office/drawing/2014/main" val="1431139200"/>
                    </a:ext>
                  </a:extLst>
                </a:gridCol>
                <a:gridCol w="284162">
                  <a:extLst>
                    <a:ext uri="{9D8B030D-6E8A-4147-A177-3AD203B41FA5}">
                      <a16:colId xmlns:a16="http://schemas.microsoft.com/office/drawing/2014/main" val="1987071818"/>
                    </a:ext>
                  </a:extLst>
                </a:gridCol>
                <a:gridCol w="284163">
                  <a:extLst>
                    <a:ext uri="{9D8B030D-6E8A-4147-A177-3AD203B41FA5}">
                      <a16:colId xmlns:a16="http://schemas.microsoft.com/office/drawing/2014/main" val="1215014678"/>
                    </a:ext>
                  </a:extLst>
                </a:gridCol>
                <a:gridCol w="285750">
                  <a:extLst>
                    <a:ext uri="{9D8B030D-6E8A-4147-A177-3AD203B41FA5}">
                      <a16:colId xmlns:a16="http://schemas.microsoft.com/office/drawing/2014/main" val="4167318196"/>
                    </a:ext>
                  </a:extLst>
                </a:gridCol>
                <a:gridCol w="284162">
                  <a:extLst>
                    <a:ext uri="{9D8B030D-6E8A-4147-A177-3AD203B41FA5}">
                      <a16:colId xmlns:a16="http://schemas.microsoft.com/office/drawing/2014/main" val="1372321271"/>
                    </a:ext>
                  </a:extLst>
                </a:gridCol>
                <a:gridCol w="284163">
                  <a:extLst>
                    <a:ext uri="{9D8B030D-6E8A-4147-A177-3AD203B41FA5}">
                      <a16:colId xmlns:a16="http://schemas.microsoft.com/office/drawing/2014/main" val="2860416463"/>
                    </a:ext>
                  </a:extLst>
                </a:gridCol>
                <a:gridCol w="284162">
                  <a:extLst>
                    <a:ext uri="{9D8B030D-6E8A-4147-A177-3AD203B41FA5}">
                      <a16:colId xmlns:a16="http://schemas.microsoft.com/office/drawing/2014/main" val="1301587429"/>
                    </a:ext>
                  </a:extLst>
                </a:gridCol>
                <a:gridCol w="284163">
                  <a:extLst>
                    <a:ext uri="{9D8B030D-6E8A-4147-A177-3AD203B41FA5}">
                      <a16:colId xmlns:a16="http://schemas.microsoft.com/office/drawing/2014/main" val="158143424"/>
                    </a:ext>
                  </a:extLst>
                </a:gridCol>
                <a:gridCol w="284162">
                  <a:extLst>
                    <a:ext uri="{9D8B030D-6E8A-4147-A177-3AD203B41FA5}">
                      <a16:colId xmlns:a16="http://schemas.microsoft.com/office/drawing/2014/main" val="1032241464"/>
                    </a:ext>
                  </a:extLst>
                </a:gridCol>
                <a:gridCol w="284163">
                  <a:extLst>
                    <a:ext uri="{9D8B030D-6E8A-4147-A177-3AD203B41FA5}">
                      <a16:colId xmlns:a16="http://schemas.microsoft.com/office/drawing/2014/main" val="4055115437"/>
                    </a:ext>
                  </a:extLst>
                </a:gridCol>
                <a:gridCol w="284162">
                  <a:extLst>
                    <a:ext uri="{9D8B030D-6E8A-4147-A177-3AD203B41FA5}">
                      <a16:colId xmlns:a16="http://schemas.microsoft.com/office/drawing/2014/main" val="4072869713"/>
                    </a:ext>
                  </a:extLst>
                </a:gridCol>
                <a:gridCol w="284163">
                  <a:extLst>
                    <a:ext uri="{9D8B030D-6E8A-4147-A177-3AD203B41FA5}">
                      <a16:colId xmlns:a16="http://schemas.microsoft.com/office/drawing/2014/main" val="516910894"/>
                    </a:ext>
                  </a:extLst>
                </a:gridCol>
                <a:gridCol w="284162">
                  <a:extLst>
                    <a:ext uri="{9D8B030D-6E8A-4147-A177-3AD203B41FA5}">
                      <a16:colId xmlns:a16="http://schemas.microsoft.com/office/drawing/2014/main" val="3095574805"/>
                    </a:ext>
                  </a:extLst>
                </a:gridCol>
                <a:gridCol w="285750">
                  <a:extLst>
                    <a:ext uri="{9D8B030D-6E8A-4147-A177-3AD203B41FA5}">
                      <a16:colId xmlns:a16="http://schemas.microsoft.com/office/drawing/2014/main" val="302415821"/>
                    </a:ext>
                  </a:extLst>
                </a:gridCol>
                <a:gridCol w="284163">
                  <a:extLst>
                    <a:ext uri="{9D8B030D-6E8A-4147-A177-3AD203B41FA5}">
                      <a16:colId xmlns:a16="http://schemas.microsoft.com/office/drawing/2014/main" val="1655897757"/>
                    </a:ext>
                  </a:extLst>
                </a:gridCol>
                <a:gridCol w="284162">
                  <a:extLst>
                    <a:ext uri="{9D8B030D-6E8A-4147-A177-3AD203B41FA5}">
                      <a16:colId xmlns:a16="http://schemas.microsoft.com/office/drawing/2014/main" val="1876701184"/>
                    </a:ext>
                  </a:extLst>
                </a:gridCol>
                <a:gridCol w="284163">
                  <a:extLst>
                    <a:ext uri="{9D8B030D-6E8A-4147-A177-3AD203B41FA5}">
                      <a16:colId xmlns:a16="http://schemas.microsoft.com/office/drawing/2014/main" val="980626388"/>
                    </a:ext>
                  </a:extLst>
                </a:gridCol>
                <a:gridCol w="284162">
                  <a:extLst>
                    <a:ext uri="{9D8B030D-6E8A-4147-A177-3AD203B41FA5}">
                      <a16:colId xmlns:a16="http://schemas.microsoft.com/office/drawing/2014/main" val="263089678"/>
                    </a:ext>
                  </a:extLst>
                </a:gridCol>
              </a:tblGrid>
              <a:tr h="3968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2</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6</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9</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12</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13</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14</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15</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16</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17</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18</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450705384"/>
                  </a:ext>
                </a:extLst>
              </a:tr>
              <a:tr h="25558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92241959"/>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B</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46519638"/>
                  </a:ext>
                </a:extLst>
              </a:tr>
              <a:tr h="25558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C</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71263035"/>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D</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878648283"/>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E</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99555842"/>
                  </a:ext>
                </a:extLst>
              </a:tr>
            </a:tbl>
          </a:graphicData>
        </a:graphic>
      </p:graphicFrame>
      <p:sp>
        <p:nvSpPr>
          <p:cNvPr id="11" name="TextBox 10"/>
          <p:cNvSpPr txBox="1">
            <a:spLocks noChangeArrowheads="1"/>
          </p:cNvSpPr>
          <p:nvPr/>
        </p:nvSpPr>
        <p:spPr bwMode="auto">
          <a:xfrm>
            <a:off x="8153400" y="4495800"/>
            <a:ext cx="2133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dirty="0">
                <a:latin typeface="Candara" panose="020E0502030303020204" pitchFamily="34" charset="0"/>
              </a:rPr>
              <a:t>Time is 16 days</a:t>
            </a:r>
          </a:p>
          <a:p>
            <a:r>
              <a:rPr lang="en-US" altLang="en-US" sz="2000" b="1" u="sng" dirty="0">
                <a:latin typeface="Candara" panose="020E0502030303020204" pitchFamily="34" charset="0"/>
              </a:rPr>
              <a:t>Critical path </a:t>
            </a:r>
            <a:r>
              <a:rPr lang="en-US" altLang="en-US" sz="2000" dirty="0">
                <a:latin typeface="Candara" panose="020E0502030303020204" pitchFamily="34" charset="0"/>
              </a:rPr>
              <a:t>is B, C, 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906245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p:bldP spid="47107" grpId="1" build="p" bldLvl="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Critical chain method</a:t>
            </a:r>
          </a:p>
        </p:txBody>
      </p:sp>
      <p:sp>
        <p:nvSpPr>
          <p:cNvPr id="126978" name="Content Placeholder 2"/>
          <p:cNvSpPr>
            <a:spLocks noGrp="1"/>
          </p:cNvSpPr>
          <p:nvPr>
            <p:ph idx="1"/>
          </p:nvPr>
        </p:nvSpPr>
        <p:spPr/>
        <p:txBody>
          <a:bodyPr/>
          <a:lstStyle/>
          <a:p>
            <a:r>
              <a:rPr lang="en-US" altLang="en-US" dirty="0" smtClean="0"/>
              <a:t>The </a:t>
            </a:r>
            <a:r>
              <a:rPr lang="en-US" altLang="en-US" i="1" dirty="0" smtClean="0"/>
              <a:t>critical chain method </a:t>
            </a:r>
            <a:r>
              <a:rPr lang="en-US" altLang="en-US" dirty="0" smtClean="0"/>
              <a:t>(CCM) focuses on the resources required for project activities, attempting to keep them leveled throughout the project </a:t>
            </a:r>
          </a:p>
          <a:p>
            <a:r>
              <a:rPr lang="en-US" altLang="en-US" dirty="0" smtClean="0"/>
              <a:t>CPM scheduling is rigid and brittle: most activities have little or no ﬂoat, while the critical path, by deﬁnition, has no ﬂoat whatsoever— any delay in a critical path activity leads to a project delay </a:t>
            </a:r>
          </a:p>
          <a:p>
            <a:r>
              <a:rPr lang="en-US" altLang="en-US" dirty="0" smtClean="0"/>
              <a:t>CCM, by contrast, assumes that all activities have a statistically-probable </a:t>
            </a:r>
            <a:r>
              <a:rPr lang="en-US" altLang="en-US" i="1" dirty="0" smtClean="0"/>
              <a:t>range</a:t>
            </a:r>
            <a:r>
              <a:rPr lang="en-US" altLang="en-US" dirty="0" smtClean="0"/>
              <a:t> of durations and uses this assumption to create a more ﬂexible and resilient schedule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1064682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Your Project</a:t>
            </a:r>
            <a:endParaRPr lang="en-US" dirty="0"/>
          </a:p>
        </p:txBody>
      </p:sp>
      <p:sp>
        <p:nvSpPr>
          <p:cNvPr id="3" name="Content Placeholder 2"/>
          <p:cNvSpPr>
            <a:spLocks noGrp="1"/>
          </p:cNvSpPr>
          <p:nvPr>
            <p:ph idx="1"/>
          </p:nvPr>
        </p:nvSpPr>
        <p:spPr/>
        <p:txBody>
          <a:bodyPr/>
          <a:lstStyle/>
          <a:p>
            <a:r>
              <a:rPr lang="en-US" dirty="0" smtClean="0"/>
              <a:t>You </a:t>
            </a:r>
            <a:r>
              <a:rPr lang="en-US" dirty="0"/>
              <a:t>need to decompose your project </a:t>
            </a:r>
            <a:r>
              <a:rPr lang="en-US" dirty="0" smtClean="0"/>
              <a:t>into manageable </a:t>
            </a:r>
            <a:r>
              <a:rPr lang="en-US" dirty="0"/>
              <a:t>chunks</a:t>
            </a:r>
          </a:p>
          <a:p>
            <a:r>
              <a:rPr lang="en-US" dirty="0" smtClean="0"/>
              <a:t>ALL </a:t>
            </a:r>
            <a:r>
              <a:rPr lang="en-US" dirty="0"/>
              <a:t>projects need this step</a:t>
            </a:r>
          </a:p>
          <a:p>
            <a:r>
              <a:rPr lang="en-US" dirty="0" smtClean="0"/>
              <a:t>Divide </a:t>
            </a:r>
            <a:r>
              <a:rPr lang="en-US" dirty="0"/>
              <a:t>&amp; Conquer</a:t>
            </a:r>
          </a:p>
          <a:p>
            <a:r>
              <a:rPr lang="en-US" dirty="0" smtClean="0"/>
              <a:t>Two </a:t>
            </a:r>
            <a:r>
              <a:rPr lang="en-US" dirty="0"/>
              <a:t>main causes of project failure</a:t>
            </a:r>
          </a:p>
          <a:p>
            <a:pPr lvl="1"/>
            <a:r>
              <a:rPr lang="en-US" dirty="0" smtClean="0"/>
              <a:t>Forgetting </a:t>
            </a:r>
            <a:r>
              <a:rPr lang="en-US" dirty="0"/>
              <a:t>something critical</a:t>
            </a:r>
          </a:p>
          <a:p>
            <a:pPr lvl="1"/>
            <a:r>
              <a:rPr lang="en-US" dirty="0" smtClean="0"/>
              <a:t>Ballpark </a:t>
            </a:r>
            <a:r>
              <a:rPr lang="en-US" dirty="0"/>
              <a:t>estimates become targets</a:t>
            </a:r>
          </a:p>
          <a:p>
            <a:r>
              <a:rPr lang="en-US" dirty="0" smtClean="0"/>
              <a:t>How </a:t>
            </a:r>
            <a:r>
              <a:rPr lang="en-US" dirty="0"/>
              <a:t>does partitioning help this?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7912322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p:txBody>
          <a:bodyPr/>
          <a:lstStyle/>
          <a:p>
            <a:r>
              <a:rPr lang="en-US" altLang="en-US" dirty="0" smtClean="0"/>
              <a:t>Critical chain method</a:t>
            </a:r>
          </a:p>
        </p:txBody>
      </p:sp>
      <p:sp>
        <p:nvSpPr>
          <p:cNvPr id="128002" name="Rectangle 2"/>
          <p:cNvSpPr>
            <a:spLocks noGrp="1" noChangeArrowheads="1"/>
          </p:cNvSpPr>
          <p:nvPr>
            <p:ph type="body" idx="1"/>
          </p:nvPr>
        </p:nvSpPr>
        <p:spPr/>
        <p:txBody>
          <a:bodyPr/>
          <a:lstStyle/>
          <a:p>
            <a:pPr marL="623888"/>
            <a:r>
              <a:rPr lang="en-US" altLang="en-US" sz="2000" dirty="0"/>
              <a:t>Each activity is assigned two durations: a </a:t>
            </a:r>
            <a:r>
              <a:rPr lang="ja-JP" altLang="en-US" sz="2000" dirty="0"/>
              <a:t>‘</a:t>
            </a:r>
            <a:r>
              <a:rPr lang="en-US" altLang="ja-JP" sz="2000" dirty="0"/>
              <a:t>most likely</a:t>
            </a:r>
            <a:r>
              <a:rPr lang="ja-JP" altLang="en-US" sz="2000" dirty="0"/>
              <a:t>’</a:t>
            </a:r>
            <a:r>
              <a:rPr lang="en-US" altLang="ja-JP" sz="2000" dirty="0"/>
              <a:t> or </a:t>
            </a:r>
            <a:r>
              <a:rPr lang="ja-JP" altLang="en-US" sz="2000" dirty="0"/>
              <a:t>‘</a:t>
            </a:r>
            <a:r>
              <a:rPr lang="en-US" altLang="ja-JP" sz="2000" dirty="0"/>
              <a:t>best guess</a:t>
            </a:r>
            <a:r>
              <a:rPr lang="ja-JP" altLang="en-US" sz="2000" dirty="0"/>
              <a:t>’</a:t>
            </a:r>
            <a:r>
              <a:rPr lang="en-US" altLang="ja-JP" sz="2000" dirty="0"/>
              <a:t> duration and a </a:t>
            </a:r>
            <a:r>
              <a:rPr lang="ja-JP" altLang="en-US" sz="2000" dirty="0"/>
              <a:t>‘</a:t>
            </a:r>
            <a:r>
              <a:rPr lang="en-US" altLang="ja-JP" sz="2000" dirty="0"/>
              <a:t>pessimistic</a:t>
            </a:r>
            <a:r>
              <a:rPr lang="ja-JP" altLang="en-US" sz="2000" dirty="0"/>
              <a:t>’</a:t>
            </a:r>
            <a:r>
              <a:rPr lang="en-US" altLang="ja-JP" sz="2000" dirty="0"/>
              <a:t> or </a:t>
            </a:r>
            <a:r>
              <a:rPr lang="ja-JP" altLang="en-US" sz="2000" dirty="0"/>
              <a:t>‘</a:t>
            </a:r>
            <a:r>
              <a:rPr lang="en-US" altLang="ja-JP" sz="2000" dirty="0"/>
              <a:t>safe</a:t>
            </a:r>
            <a:r>
              <a:rPr lang="ja-JP" altLang="en-US" sz="2000" dirty="0"/>
              <a:t>’</a:t>
            </a:r>
            <a:r>
              <a:rPr lang="en-US" altLang="ja-JP" sz="2000" dirty="0"/>
              <a:t> duration</a:t>
            </a:r>
          </a:p>
          <a:p>
            <a:pPr marL="623888"/>
            <a:r>
              <a:rPr lang="en-US" altLang="en-US" sz="2000" dirty="0"/>
              <a:t>The most likely duration represents the time it would take to complete the activity 50% of the time; </a:t>
            </a:r>
          </a:p>
          <a:p>
            <a:pPr marL="1023938" lvl="1"/>
            <a:r>
              <a:rPr lang="en-US" altLang="en-US" dirty="0" smtClean="0"/>
              <a:t>half of the time it would take less time, half of the time it would take more time</a:t>
            </a:r>
          </a:p>
          <a:p>
            <a:pPr marL="623888"/>
            <a:r>
              <a:rPr lang="en-US" altLang="en-US" sz="2000" dirty="0"/>
              <a:t>The pessimistic duration represents the time it would take to complete the activity 90% of the time; </a:t>
            </a:r>
          </a:p>
          <a:p>
            <a:pPr marL="1023938" lvl="1"/>
            <a:r>
              <a:rPr lang="en-US" altLang="en-US" dirty="0" smtClean="0"/>
              <a:t>90% of the time it would take less time, only 10% of the time it would take more time</a:t>
            </a:r>
          </a:p>
          <a:p>
            <a:pPr marL="623888"/>
            <a:r>
              <a:rPr lang="en-US" altLang="en-US" sz="2000" dirty="0"/>
              <a:t>Resources are assigned to the activities using the </a:t>
            </a:r>
            <a:r>
              <a:rPr lang="en-US" altLang="en-US" sz="2000" i="1" dirty="0"/>
              <a:t>most likely</a:t>
            </a:r>
            <a:r>
              <a:rPr lang="en-US" altLang="en-US" sz="2000" dirty="0"/>
              <a:t> durations</a:t>
            </a:r>
          </a:p>
          <a:p>
            <a:pPr marL="623888"/>
            <a:r>
              <a:rPr lang="en-US" altLang="en-US" sz="2000" dirty="0"/>
              <a:t>The longest sequence of activities in the project is called the </a:t>
            </a:r>
            <a:r>
              <a:rPr lang="en-US" altLang="en-US" sz="2000" i="1" dirty="0"/>
              <a:t>critical chain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31985809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p:txBody>
          <a:bodyPr/>
          <a:lstStyle/>
          <a:p>
            <a:r>
              <a:rPr lang="en-US" altLang="en-US" dirty="0" smtClean="0"/>
              <a:t>Critical chain method</a:t>
            </a:r>
          </a:p>
        </p:txBody>
      </p:sp>
      <p:sp>
        <p:nvSpPr>
          <p:cNvPr id="129026" name="Rectangle 2"/>
          <p:cNvSpPr>
            <a:spLocks noGrp="1" noChangeArrowheads="1"/>
          </p:cNvSpPr>
          <p:nvPr>
            <p:ph type="body" idx="1"/>
          </p:nvPr>
        </p:nvSpPr>
        <p:spPr/>
        <p:txBody>
          <a:bodyPr/>
          <a:lstStyle/>
          <a:p>
            <a:pPr marL="623888"/>
            <a:r>
              <a:rPr lang="en-US" altLang="en-US" sz="2000"/>
              <a:t>The pessimistic time </a:t>
            </a:r>
            <a:r>
              <a:rPr lang="ja-JP" altLang="en-US" sz="2000"/>
              <a:t>‘</a:t>
            </a:r>
            <a:r>
              <a:rPr lang="en-US" altLang="ja-JP" sz="2000"/>
              <a:t>surpluses</a:t>
            </a:r>
            <a:r>
              <a:rPr lang="ja-JP" altLang="en-US" sz="2000"/>
              <a:t>’</a:t>
            </a:r>
            <a:r>
              <a:rPr lang="en-US" altLang="ja-JP" sz="2000"/>
              <a:t> of all activity durations in the critical chain are summed together to create a buffer that is placed at the end of the project, the </a:t>
            </a:r>
            <a:r>
              <a:rPr lang="en-US" altLang="ja-JP" sz="2000" i="1"/>
              <a:t>project buffer</a:t>
            </a:r>
            <a:endParaRPr lang="en-US" altLang="ja-JP" sz="2000"/>
          </a:p>
          <a:p>
            <a:pPr marL="981075" lvl="1" indent="-355600"/>
            <a:r>
              <a:rPr lang="en-US" altLang="en-US" smtClean="0"/>
              <a:t>The </a:t>
            </a:r>
            <a:r>
              <a:rPr lang="en-US" altLang="en-US" i="1" smtClean="0"/>
              <a:t>pessimistic time surplus</a:t>
            </a:r>
            <a:r>
              <a:rPr lang="en-US" altLang="en-US" smtClean="0"/>
              <a:t> of an activity is the difference between the 50% (most likely) duration of the activity and the 90% (pessimistic) duration</a:t>
            </a:r>
          </a:p>
          <a:p>
            <a:pPr marL="981075" lvl="1" indent="-355600"/>
            <a:r>
              <a:rPr lang="en-US" altLang="en-US" i="1" smtClean="0"/>
              <a:t>Example</a:t>
            </a:r>
            <a:r>
              <a:rPr lang="en-US" altLang="en-US" smtClean="0"/>
              <a:t>: For an activity with a 50% duration of 5 days and a 90% duration of 9 days, the pessimistic time surplus is 4 days</a:t>
            </a:r>
          </a:p>
          <a:p>
            <a:pPr marL="623888"/>
            <a:r>
              <a:rPr lang="en-US" altLang="en-US" sz="2000"/>
              <a:t>All sequences of activities that feed into the critical chain have buffers (</a:t>
            </a:r>
            <a:r>
              <a:rPr lang="en-US" altLang="en-US" sz="2000" i="1"/>
              <a:t>feeding buffers</a:t>
            </a:r>
            <a:r>
              <a:rPr lang="en-US" altLang="en-US" sz="2000"/>
              <a:t>) placed at the points that they join the critical chain</a:t>
            </a:r>
          </a:p>
          <a:p>
            <a:pPr marL="623888"/>
            <a:r>
              <a:rPr lang="en-US" altLang="en-US" sz="2000"/>
              <a:t>During execution, project resources focus on completing the current activity within the 50% duration and avoiding multitasking</a:t>
            </a:r>
          </a:p>
          <a:p>
            <a:pPr marL="623888"/>
            <a:r>
              <a:rPr lang="en-US" altLang="en-US" sz="2000"/>
              <a:t>CCM project management focuses on monitoring and controlling </a:t>
            </a:r>
            <a:r>
              <a:rPr lang="en-US" altLang="en-US" sz="2000" i="1"/>
              <a:t>buffer usage</a:t>
            </a:r>
            <a:r>
              <a:rPr lang="en-US" altLang="en-US" sz="2000"/>
              <a:t> rather than on monitoring and controlling individual activity completion dates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41614905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Critical chain method</a:t>
            </a:r>
          </a:p>
        </p:txBody>
      </p:sp>
      <p:pic>
        <p:nvPicPr>
          <p:cNvPr id="130050" name="Content Placeholder 6" descr="CCM Example.jpg"/>
          <p:cNvPicPr>
            <a:picLocks noGrp="1" noChangeAspect="1"/>
          </p:cNvPicPr>
          <p:nvPr>
            <p:ph idx="1"/>
          </p:nvPr>
        </p:nvPicPr>
        <p:blipFill>
          <a:blip r:embed="rId2">
            <a:extLst>
              <a:ext uri="{28A0092B-C50C-407E-A947-70E740481C1C}">
                <a14:useLocalDpi xmlns:a14="http://schemas.microsoft.com/office/drawing/2010/main" val="0"/>
              </a:ext>
            </a:extLst>
          </a:blip>
          <a:srcRect l="-6987" r="-6987"/>
          <a:stretch>
            <a:fillRect/>
          </a:stretch>
        </p:blipFill>
        <p:spPr/>
      </p:pic>
      <p:sp>
        <p:nvSpPr>
          <p:cNvPr id="3" name="Slide Number Placeholder 2"/>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3592111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en-US" dirty="0" smtClean="0"/>
              <a:t>What-if analysis</a:t>
            </a:r>
          </a:p>
        </p:txBody>
      </p:sp>
      <p:sp>
        <p:nvSpPr>
          <p:cNvPr id="131074" name="Rectangle 3"/>
          <p:cNvSpPr>
            <a:spLocks noGrp="1" noChangeArrowheads="1"/>
          </p:cNvSpPr>
          <p:nvPr>
            <p:ph type="body" idx="1"/>
          </p:nvPr>
        </p:nvSpPr>
        <p:spPr/>
        <p:txBody>
          <a:bodyPr/>
          <a:lstStyle/>
          <a:p>
            <a:pPr eaLnBrk="1" hangingPunct="1"/>
            <a:r>
              <a:rPr lang="en-US" altLang="en-US" sz="2000"/>
              <a:t>Scenario-based analysis of schedule to determine effects of various scenarios on different aspects of the project</a:t>
            </a:r>
          </a:p>
          <a:p>
            <a:pPr lvl="1" eaLnBrk="1" hangingPunct="1"/>
            <a:r>
              <a:rPr lang="en-US" altLang="en-US" i="1" u="sng" smtClean="0"/>
              <a:t>Example</a:t>
            </a:r>
            <a:r>
              <a:rPr lang="en-US" altLang="en-US" i="1" smtClean="0"/>
              <a:t>:</a:t>
            </a:r>
            <a:r>
              <a:rPr lang="en-US" altLang="en-US" smtClean="0"/>
              <a:t> Delay delivery of a critical component by various amounts to determine effect on schedule</a:t>
            </a:r>
          </a:p>
          <a:p>
            <a:pPr lvl="1" eaLnBrk="1" hangingPunct="1"/>
            <a:r>
              <a:rPr lang="en-US" altLang="en-US" i="1" u="sng" smtClean="0"/>
              <a:t>Example</a:t>
            </a:r>
            <a:r>
              <a:rPr lang="en-US" altLang="en-US" i="1" smtClean="0"/>
              <a:t>:</a:t>
            </a:r>
            <a:r>
              <a:rPr lang="en-US" altLang="en-US" smtClean="0"/>
              <a:t> COTS supplier is unable to provide a critical component </a:t>
            </a:r>
            <a:r>
              <a:rPr lang="en-US" altLang="en-US" i="1" smtClean="0"/>
              <a:t>at all</a:t>
            </a:r>
          </a:p>
          <a:p>
            <a:pPr eaLnBrk="1" hangingPunct="1"/>
            <a:r>
              <a:rPr lang="en-US" altLang="en-US" sz="2000"/>
              <a:t>What-if scenario analysis effectively tests the robustness of the project schedule in response to adverse circumstances</a:t>
            </a:r>
          </a:p>
          <a:p>
            <a:pPr eaLnBrk="1" hangingPunct="1"/>
            <a:r>
              <a:rPr lang="en-US" altLang="en-US" sz="2000"/>
              <a:t>Most common technique uses </a:t>
            </a:r>
            <a:r>
              <a:rPr lang="en-US" altLang="en-US" sz="2000" i="1"/>
              <a:t>Monte Carlo analysis</a:t>
            </a:r>
            <a:r>
              <a:rPr lang="en-US" altLang="en-US" sz="2000"/>
              <a:t> to generate a population of possible project schedule outcomes</a:t>
            </a:r>
          </a:p>
          <a:p>
            <a:pPr lvl="1" eaLnBrk="1" hangingPunct="1"/>
            <a:r>
              <a:rPr lang="en-US" altLang="en-US" smtClean="0"/>
              <a:t>Think of executing the same project 10,000 times with the same resources, different boundary conditions, and no memory between executions</a:t>
            </a:r>
          </a:p>
          <a:p>
            <a:pPr eaLnBrk="1" hangingPunct="1"/>
            <a:r>
              <a:rPr lang="en-US" altLang="en-US" sz="2000"/>
              <a:t>Very useful in preparing contingency and response plans for project risks (to be discussed in upcoming lecture)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5729117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p:txBody>
          <a:bodyPr/>
          <a:lstStyle/>
          <a:p>
            <a:r>
              <a:rPr lang="en-US" altLang="en-US" dirty="0" smtClean="0"/>
              <a:t>Resource leveling</a:t>
            </a:r>
          </a:p>
        </p:txBody>
      </p:sp>
      <p:sp>
        <p:nvSpPr>
          <p:cNvPr id="132098" name="Rectangle 2"/>
          <p:cNvSpPr>
            <a:spLocks noGrp="1" noChangeArrowheads="1"/>
          </p:cNvSpPr>
          <p:nvPr>
            <p:ph type="body" idx="1"/>
          </p:nvPr>
        </p:nvSpPr>
        <p:spPr/>
        <p:txBody>
          <a:bodyPr/>
          <a:lstStyle/>
          <a:p>
            <a:r>
              <a:rPr lang="en-US" altLang="en-US" smtClean="0"/>
              <a:t>Resource leveling is applied to a schedule analyzed by CPM</a:t>
            </a:r>
          </a:p>
          <a:p>
            <a:r>
              <a:rPr lang="en-US" altLang="en-US" smtClean="0"/>
              <a:t>Addresses situation where resource availability is constrained by time or amount of the resource available</a:t>
            </a:r>
          </a:p>
          <a:p>
            <a:pPr eaLnBrk="1" hangingPunct="1"/>
            <a:r>
              <a:rPr lang="en-US" altLang="en-US" smtClean="0"/>
              <a:t>May also be used to keep resource usage at a constant level during certain time periods in the project</a:t>
            </a:r>
          </a:p>
          <a:p>
            <a:r>
              <a:rPr lang="en-US" altLang="en-US" smtClean="0"/>
              <a:t>Resource leveling is needed when resources have been over-allocated or assigned to two or more activities in the same time period</a:t>
            </a:r>
          </a:p>
          <a:p>
            <a:pPr eaLnBrk="1" hangingPunct="1"/>
            <a:r>
              <a:rPr lang="en-US" altLang="en-US" smtClean="0"/>
              <a:t>May change the critical path in the schedule model</a:t>
            </a:r>
          </a:p>
          <a:p>
            <a:pPr eaLnBrk="1" hangingPunct="1">
              <a:buFont typeface="Lucida Grande" pitchFamily="1" charset="0"/>
              <a:buChar char="☛"/>
            </a:pPr>
            <a:r>
              <a:rPr lang="en-US" altLang="en-US" i="1" smtClean="0"/>
              <a:t>Beware of automated resource leveling—</a:t>
            </a:r>
            <a:r>
              <a:rPr lang="en-US" altLang="en-US" smtClean="0"/>
              <a:t>the project schedule network may be nearly unrecognizable after leveling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58013059"/>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dirty="0" smtClean="0"/>
              <a:t>Resource leveling</a:t>
            </a:r>
          </a:p>
        </p:txBody>
      </p:sp>
      <p:sp>
        <p:nvSpPr>
          <p:cNvPr id="133122" name="Rectangle 3"/>
          <p:cNvSpPr>
            <a:spLocks noGrp="1" noChangeArrowheads="1"/>
          </p:cNvSpPr>
          <p:nvPr>
            <p:ph type="body" idx="1"/>
          </p:nvPr>
        </p:nvSpPr>
        <p:spPr/>
        <p:txBody>
          <a:bodyPr/>
          <a:lstStyle/>
          <a:p>
            <a:pPr eaLnBrk="1" hangingPunct="1"/>
            <a:r>
              <a:rPr lang="en-US" altLang="en-US" smtClean="0"/>
              <a:t>Uses a number of different approaches, including:</a:t>
            </a:r>
          </a:p>
          <a:p>
            <a:pPr lvl="1" eaLnBrk="1" hangingPunct="1"/>
            <a:r>
              <a:rPr lang="en-US" altLang="en-US"/>
              <a:t>Assign under-allocated resources to multiple tasks to keep them busy</a:t>
            </a:r>
          </a:p>
          <a:p>
            <a:pPr lvl="1" eaLnBrk="1" hangingPunct="1"/>
            <a:r>
              <a:rPr lang="en-US" altLang="en-US"/>
              <a:t>Move key resources off of non-critical tasks</a:t>
            </a:r>
          </a:p>
          <a:p>
            <a:pPr lvl="1" eaLnBrk="1" hangingPunct="1"/>
            <a:r>
              <a:rPr lang="en-US" altLang="en-US"/>
              <a:t>Delay start of task until required resources are available, possibly using lags</a:t>
            </a:r>
          </a:p>
          <a:p>
            <a:pPr lvl="1" eaLnBrk="1" hangingPunct="1"/>
            <a:r>
              <a:rPr lang="en-US" altLang="en-US"/>
              <a:t>Split tasks into two or more subtasks so the subtasks can be assigned to different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7077342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a:lstStyle/>
          <a:p>
            <a:r>
              <a:rPr lang="en-US" altLang="en-US" dirty="0" smtClean="0"/>
              <a:t>Applying leads and lags</a:t>
            </a:r>
          </a:p>
        </p:txBody>
      </p:sp>
      <p:sp>
        <p:nvSpPr>
          <p:cNvPr id="135170" name="Rectangle 2"/>
          <p:cNvSpPr>
            <a:spLocks noGrp="1" noChangeArrowheads="1"/>
          </p:cNvSpPr>
          <p:nvPr>
            <p:ph type="body" idx="1"/>
          </p:nvPr>
        </p:nvSpPr>
        <p:spPr/>
        <p:txBody>
          <a:bodyPr/>
          <a:lstStyle/>
          <a:p>
            <a:pPr marL="623888"/>
            <a:r>
              <a:rPr lang="en-US" altLang="en-US" i="1" u="sng" smtClean="0"/>
              <a:t>Applying leads and lags</a:t>
            </a:r>
            <a:r>
              <a:rPr lang="en-US" altLang="en-US" u="sng" smtClean="0"/>
              <a:t> </a:t>
            </a:r>
            <a:r>
              <a:rPr lang="en-US" altLang="en-US" smtClean="0"/>
              <a:t>allows refinement of a schedule once the major schedule network analysis effort has been completed</a:t>
            </a:r>
          </a:p>
          <a:p>
            <a:pPr marL="623888"/>
            <a:r>
              <a:rPr lang="en-US" altLang="en-US" smtClean="0"/>
              <a:t>Use of leads and lags may be used to meet imposed constraints, help in resource leveling, or incorporate contingency reserves into a schedule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44963146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en-US" dirty="0" smtClean="0"/>
              <a:t>Calendars</a:t>
            </a:r>
          </a:p>
        </p:txBody>
      </p:sp>
      <p:sp>
        <p:nvSpPr>
          <p:cNvPr id="136194" name="Rectangle 3"/>
          <p:cNvSpPr>
            <a:spLocks noGrp="1" noChangeArrowheads="1"/>
          </p:cNvSpPr>
          <p:nvPr>
            <p:ph type="body" idx="1"/>
          </p:nvPr>
        </p:nvSpPr>
        <p:spPr/>
        <p:txBody>
          <a:bodyPr/>
          <a:lstStyle/>
          <a:p>
            <a:pPr eaLnBrk="1" hangingPunct="1"/>
            <a:r>
              <a:rPr lang="en-US" altLang="en-US" smtClean="0"/>
              <a:t>Identify days and dates when work can be performed</a:t>
            </a:r>
          </a:p>
          <a:p>
            <a:pPr eaLnBrk="1" hangingPunct="1"/>
            <a:r>
              <a:rPr lang="en-US" altLang="en-US" smtClean="0"/>
              <a:t>Affect all project-related activities</a:t>
            </a:r>
          </a:p>
          <a:p>
            <a:pPr eaLnBrk="1" hangingPunct="1"/>
            <a:r>
              <a:rPr lang="en-US" altLang="en-US" i="1" u="sng" smtClean="0"/>
              <a:t>General project calendars</a:t>
            </a:r>
            <a:r>
              <a:rPr lang="en-US" altLang="en-US" smtClean="0"/>
              <a:t> govern overall limitations on when project work may be performed</a:t>
            </a:r>
          </a:p>
          <a:p>
            <a:pPr lvl="1" eaLnBrk="1" hangingPunct="1"/>
            <a:r>
              <a:rPr lang="en-US" altLang="en-US" i="1"/>
              <a:t>Example:</a:t>
            </a:r>
            <a:r>
              <a:rPr lang="en-US" altLang="en-US"/>
              <a:t> Work is performed at a client site, and the client shuts down for three weeks during the summer</a:t>
            </a:r>
          </a:p>
          <a:p>
            <a:pPr eaLnBrk="1" hangingPunct="1"/>
            <a:r>
              <a:rPr lang="en-US" altLang="en-US" i="1" u="sng" smtClean="0"/>
              <a:t>Resource calendars</a:t>
            </a:r>
            <a:r>
              <a:rPr lang="en-US" altLang="en-US" smtClean="0"/>
              <a:t> govern limitations on when particular resources (or resource groups) may perform project work</a:t>
            </a:r>
          </a:p>
          <a:p>
            <a:pPr lvl="1" eaLnBrk="1" hangingPunct="1"/>
            <a:r>
              <a:rPr lang="en-US" altLang="en-US" i="1"/>
              <a:t>Example:</a:t>
            </a:r>
            <a:r>
              <a:rPr lang="en-US" altLang="en-US"/>
              <a:t> Individual project team member vacation schedules</a:t>
            </a:r>
          </a:p>
          <a:p>
            <a:pPr lvl="1" eaLnBrk="1" hangingPunct="1"/>
            <a:r>
              <a:rPr lang="en-US" altLang="en-US" i="1"/>
              <a:t>Example:</a:t>
            </a:r>
            <a:r>
              <a:rPr lang="en-US" altLang="en-US"/>
              <a:t> Development team training schedules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4296504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en-US" dirty="0" smtClean="0"/>
              <a:t>Schedule development output</a:t>
            </a:r>
          </a:p>
        </p:txBody>
      </p:sp>
      <p:sp>
        <p:nvSpPr>
          <p:cNvPr id="137218" name="Rectangle 3"/>
          <p:cNvSpPr>
            <a:spLocks noGrp="1" noChangeArrowheads="1"/>
          </p:cNvSpPr>
          <p:nvPr>
            <p:ph type="body" idx="1"/>
          </p:nvPr>
        </p:nvSpPr>
        <p:spPr/>
        <p:txBody>
          <a:bodyPr/>
          <a:lstStyle/>
          <a:p>
            <a:pPr eaLnBrk="1" hangingPunct="1"/>
            <a:r>
              <a:rPr lang="en-US" altLang="en-US" dirty="0" smtClean="0"/>
              <a:t>Project schedule network diagrams</a:t>
            </a:r>
          </a:p>
          <a:p>
            <a:pPr lvl="1" eaLnBrk="1" hangingPunct="1"/>
            <a:r>
              <a:rPr lang="en-US" altLang="en-US" dirty="0"/>
              <a:t>Show both project network logic (sequencing) as well as critical path schedule activities</a:t>
            </a:r>
          </a:p>
          <a:p>
            <a:pPr lvl="1" eaLnBrk="1" hangingPunct="1"/>
            <a:r>
              <a:rPr lang="en-US" altLang="en-US" dirty="0"/>
              <a:t>Usually displayed as an activity-on-node diagram</a:t>
            </a:r>
          </a:p>
          <a:p>
            <a:pPr eaLnBrk="1" hangingPunct="1"/>
            <a:r>
              <a:rPr lang="en-US" altLang="en-US" dirty="0" smtClean="0"/>
              <a:t>Gantt charts</a:t>
            </a:r>
          </a:p>
          <a:p>
            <a:pPr lvl="1" eaLnBrk="1" hangingPunct="1"/>
            <a:r>
              <a:rPr lang="en-US" altLang="en-US" dirty="0"/>
              <a:t>Specialized bar charts format to show activity start and end dates, along with durations</a:t>
            </a:r>
          </a:p>
          <a:p>
            <a:pPr lvl="1" eaLnBrk="1" hangingPunct="1"/>
            <a:r>
              <a:rPr lang="en-US" altLang="en-US" dirty="0"/>
              <a:t>Easy to read but limited by low information density</a:t>
            </a:r>
          </a:p>
          <a:p>
            <a:pPr eaLnBrk="1" hangingPunct="1"/>
            <a:r>
              <a:rPr lang="en-US" altLang="en-US" dirty="0" smtClean="0"/>
              <a:t>Milestone charts</a:t>
            </a:r>
          </a:p>
          <a:p>
            <a:pPr lvl="1" eaLnBrk="1" hangingPunct="1"/>
            <a:r>
              <a:rPr lang="ja-JP" altLang="en-US" dirty="0"/>
              <a:t>‘</a:t>
            </a:r>
            <a:r>
              <a:rPr lang="en-US" altLang="ja-JP" dirty="0"/>
              <a:t>Stripped-down</a:t>
            </a:r>
            <a:r>
              <a:rPr lang="ja-JP" altLang="en-US" dirty="0"/>
              <a:t>’</a:t>
            </a:r>
            <a:r>
              <a:rPr lang="en-US" altLang="ja-JP" dirty="0"/>
              <a:t> version of Gantt chart, showing only milestones</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41699224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en-US" dirty="0" smtClean="0"/>
              <a:t>Reducing Project Duration</a:t>
            </a:r>
          </a:p>
        </p:txBody>
      </p:sp>
      <p:sp>
        <p:nvSpPr>
          <p:cNvPr id="138242" name="Rectangle 3"/>
          <p:cNvSpPr>
            <a:spLocks noGrp="1" noChangeArrowheads="1"/>
          </p:cNvSpPr>
          <p:nvPr>
            <p:ph type="body" idx="1"/>
          </p:nvPr>
        </p:nvSpPr>
        <p:spPr/>
        <p:txBody>
          <a:bodyPr/>
          <a:lstStyle/>
          <a:p>
            <a:r>
              <a:rPr lang="en-US" altLang="en-US" smtClean="0"/>
              <a:t>How can you shorten the schedule?</a:t>
            </a:r>
          </a:p>
          <a:p>
            <a:r>
              <a:rPr lang="en-US" altLang="en-US" smtClean="0"/>
              <a:t>Via</a:t>
            </a:r>
          </a:p>
          <a:p>
            <a:pPr lvl="1"/>
            <a:r>
              <a:rPr lang="en-US" altLang="en-US"/>
              <a:t>Reducing scope (or quality)</a:t>
            </a:r>
          </a:p>
          <a:p>
            <a:pPr lvl="1"/>
            <a:r>
              <a:rPr lang="en-US" altLang="en-US"/>
              <a:t>Adding resources</a:t>
            </a:r>
          </a:p>
          <a:p>
            <a:pPr lvl="1"/>
            <a:r>
              <a:rPr lang="en-US" altLang="en-US"/>
              <a:t>Concurrency (perform tasks in parallel)</a:t>
            </a:r>
          </a:p>
          <a:p>
            <a:pPr lvl="1"/>
            <a:r>
              <a:rPr lang="en-US" altLang="en-US"/>
              <a:t>Substitution of activities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944260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Elements</a:t>
            </a:r>
            <a:endParaRPr lang="en-US" dirty="0"/>
          </a:p>
        </p:txBody>
      </p:sp>
      <p:sp>
        <p:nvSpPr>
          <p:cNvPr id="3" name="Content Placeholder 2"/>
          <p:cNvSpPr>
            <a:spLocks noGrp="1"/>
          </p:cNvSpPr>
          <p:nvPr>
            <p:ph idx="1"/>
          </p:nvPr>
        </p:nvSpPr>
        <p:spPr/>
        <p:txBody>
          <a:bodyPr/>
          <a:lstStyle/>
          <a:p>
            <a:r>
              <a:rPr lang="en-US" dirty="0"/>
              <a:t>A Project: functions, activities, tasks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2045857" y="1847070"/>
            <a:ext cx="7973538" cy="4305901"/>
          </a:xfrm>
          <a:prstGeom prst="rect">
            <a:avLst/>
          </a:prstGeom>
        </p:spPr>
      </p:pic>
    </p:spTree>
    <p:extLst>
      <p:ext uri="{BB962C8B-B14F-4D97-AF65-F5344CB8AC3E}">
        <p14:creationId xmlns:p14="http://schemas.microsoft.com/office/powerpoint/2010/main" val="3110723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smtClean="0"/>
              <a:t>Schedule compression</a:t>
            </a:r>
          </a:p>
        </p:txBody>
      </p:sp>
      <p:sp>
        <p:nvSpPr>
          <p:cNvPr id="139266" name="Rectangle 3"/>
          <p:cNvSpPr>
            <a:spLocks noGrp="1" noChangeArrowheads="1"/>
          </p:cNvSpPr>
          <p:nvPr>
            <p:ph type="body" idx="1"/>
          </p:nvPr>
        </p:nvSpPr>
        <p:spPr/>
        <p:txBody>
          <a:bodyPr/>
          <a:lstStyle/>
          <a:p>
            <a:pPr eaLnBrk="1" hangingPunct="1"/>
            <a:r>
              <a:rPr lang="en-US" altLang="en-US" smtClean="0"/>
              <a:t>Shortens the project schedule without changing the project scope, to meet schedule constraints, imposed dates, or other schedule objectives</a:t>
            </a:r>
          </a:p>
          <a:p>
            <a:pPr eaLnBrk="1" hangingPunct="1"/>
            <a:r>
              <a:rPr lang="en-US" altLang="en-US" smtClean="0"/>
              <a:t>There are two types of schedule compression, </a:t>
            </a:r>
            <a:r>
              <a:rPr lang="en-US" altLang="en-US" i="1" u="sng" smtClean="0"/>
              <a:t>crashing</a:t>
            </a:r>
            <a:r>
              <a:rPr lang="en-US" altLang="en-US" smtClean="0"/>
              <a:t> and </a:t>
            </a:r>
            <a:r>
              <a:rPr lang="en-US" altLang="en-US" i="1" u="sng" smtClean="0"/>
              <a:t>fast-tracking</a:t>
            </a:r>
          </a:p>
          <a:p>
            <a:pPr eaLnBrk="1" hangingPunct="1"/>
            <a:r>
              <a:rPr lang="en-US" altLang="en-US" b="1" i="1" smtClean="0"/>
              <a:t>Crashing</a:t>
            </a:r>
            <a:r>
              <a:rPr lang="en-US" altLang="en-US" b="1" smtClean="0"/>
              <a:t>.</a:t>
            </a:r>
            <a:r>
              <a:rPr lang="en-US" altLang="en-US" smtClean="0"/>
              <a:t> Analyzes cost and schedule trade-offs to get the greatest amount of compression with the least cost</a:t>
            </a:r>
          </a:p>
          <a:p>
            <a:pPr lvl="1" eaLnBrk="1" hangingPunct="1"/>
            <a:r>
              <a:rPr lang="en-US" altLang="en-US" i="1"/>
              <a:t>Examples:</a:t>
            </a:r>
            <a:r>
              <a:rPr lang="en-US" altLang="en-US"/>
              <a:t> Use of additional resources, being more efficient, changing approach used to perform work, work overtime</a:t>
            </a:r>
          </a:p>
          <a:p>
            <a:pPr lvl="1" eaLnBrk="1" hangingPunct="1"/>
            <a:r>
              <a:rPr lang="en-US" altLang="en-US"/>
              <a:t>Schedule crashing only works for activities where additional resources may shorten the duration of the activity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7793554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altLang="en-US" dirty="0" smtClean="0"/>
              <a:t>Schedule compression</a:t>
            </a:r>
          </a:p>
        </p:txBody>
      </p:sp>
      <p:sp>
        <p:nvSpPr>
          <p:cNvPr id="140290" name="Rectangle 3"/>
          <p:cNvSpPr>
            <a:spLocks noGrp="1" noChangeArrowheads="1"/>
          </p:cNvSpPr>
          <p:nvPr>
            <p:ph type="body" idx="1"/>
          </p:nvPr>
        </p:nvSpPr>
        <p:spPr/>
        <p:txBody>
          <a:bodyPr/>
          <a:lstStyle/>
          <a:p>
            <a:r>
              <a:rPr lang="en-US" altLang="en-US" b="1" i="1" smtClean="0"/>
              <a:t>Fast-tracking</a:t>
            </a:r>
            <a:r>
              <a:rPr lang="en-US" altLang="en-US" smtClean="0"/>
              <a:t>. Activities that would normally be done sequentially are done in parallel. </a:t>
            </a:r>
          </a:p>
          <a:p>
            <a:pPr lvl="1"/>
            <a:r>
              <a:rPr lang="en-US" altLang="en-US"/>
              <a:t>Fast-tracking can lead to rework and increased risks due to unforeseen dependencies</a:t>
            </a:r>
          </a:p>
          <a:p>
            <a:pPr lvl="1"/>
            <a:r>
              <a:rPr lang="en-US" altLang="en-US"/>
              <a:t>Fast-tracking only works when activities can be overlapped to shorten the total duration</a:t>
            </a:r>
          </a:p>
          <a:p>
            <a:pPr lvl="1"/>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8534304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en-US" dirty="0" smtClean="0"/>
              <a:t>Compression Techniques</a:t>
            </a:r>
          </a:p>
        </p:txBody>
      </p:sp>
      <p:sp>
        <p:nvSpPr>
          <p:cNvPr id="141314" name="Rectangle 3"/>
          <p:cNvSpPr>
            <a:spLocks noGrp="1" noChangeArrowheads="1"/>
          </p:cNvSpPr>
          <p:nvPr>
            <p:ph type="body" idx="1"/>
          </p:nvPr>
        </p:nvSpPr>
        <p:spPr/>
        <p:txBody>
          <a:bodyPr>
            <a:normAutofit lnSpcReduction="10000"/>
          </a:bodyPr>
          <a:lstStyle/>
          <a:p>
            <a:pPr>
              <a:lnSpc>
                <a:spcPct val="90000"/>
              </a:lnSpc>
              <a:buFont typeface="Wingdings" panose="05000000000000000000" pitchFamily="2" charset="2"/>
              <a:buNone/>
            </a:pPr>
            <a:r>
              <a:rPr lang="en-US" altLang="en-US" smtClean="0"/>
              <a:t>Shorten the overall duration of the project</a:t>
            </a:r>
          </a:p>
          <a:p>
            <a:pPr>
              <a:lnSpc>
                <a:spcPct val="90000"/>
              </a:lnSpc>
            </a:pPr>
            <a:r>
              <a:rPr lang="en-US" altLang="en-US" smtClean="0"/>
              <a:t>Crashing</a:t>
            </a:r>
          </a:p>
          <a:p>
            <a:pPr lvl="2">
              <a:lnSpc>
                <a:spcPct val="90000"/>
              </a:lnSpc>
            </a:pPr>
            <a:r>
              <a:rPr lang="en-US" altLang="en-US" sz="2400"/>
              <a:t>Looks at cost and schedule tradeoffs</a:t>
            </a:r>
          </a:p>
          <a:p>
            <a:pPr lvl="2">
              <a:lnSpc>
                <a:spcPct val="90000"/>
              </a:lnSpc>
            </a:pPr>
            <a:r>
              <a:rPr lang="en-US" altLang="en-US" sz="2400"/>
              <a:t>Gain greatest compression with least cost</a:t>
            </a:r>
          </a:p>
          <a:p>
            <a:pPr lvl="2">
              <a:lnSpc>
                <a:spcPct val="90000"/>
              </a:lnSpc>
            </a:pPr>
            <a:r>
              <a:rPr lang="en-US" altLang="en-US" sz="2400"/>
              <a:t>Add resources to critical path tasks</a:t>
            </a:r>
          </a:p>
          <a:p>
            <a:pPr lvl="2">
              <a:lnSpc>
                <a:spcPct val="90000"/>
              </a:lnSpc>
            </a:pPr>
            <a:r>
              <a:rPr lang="en-US" altLang="en-US" sz="2400"/>
              <a:t>Limit or reduce requirements (scope)</a:t>
            </a:r>
          </a:p>
          <a:p>
            <a:pPr lvl="2">
              <a:lnSpc>
                <a:spcPct val="90000"/>
              </a:lnSpc>
            </a:pPr>
            <a:r>
              <a:rPr lang="en-US" altLang="en-US" sz="2400"/>
              <a:t>Changing the sequence of tasks</a:t>
            </a:r>
          </a:p>
          <a:p>
            <a:pPr>
              <a:lnSpc>
                <a:spcPct val="90000"/>
              </a:lnSpc>
            </a:pPr>
            <a:r>
              <a:rPr lang="en-US" altLang="en-US" smtClean="0"/>
              <a:t>Fast Tracking</a:t>
            </a:r>
          </a:p>
          <a:p>
            <a:pPr lvl="2">
              <a:lnSpc>
                <a:spcPct val="90000"/>
              </a:lnSpc>
            </a:pPr>
            <a:r>
              <a:rPr lang="en-US" altLang="en-US" sz="2400"/>
              <a:t>Overlapping of phases, activities or tasks that would otherwise be sequential</a:t>
            </a:r>
          </a:p>
          <a:p>
            <a:pPr lvl="2">
              <a:lnSpc>
                <a:spcPct val="90000"/>
              </a:lnSpc>
            </a:pPr>
            <a:r>
              <a:rPr lang="en-US" altLang="en-US" sz="2400"/>
              <a:t>Involves some risk</a:t>
            </a:r>
          </a:p>
          <a:p>
            <a:pPr lvl="2">
              <a:lnSpc>
                <a:spcPct val="90000"/>
              </a:lnSpc>
            </a:pPr>
            <a:r>
              <a:rPr lang="en-US" altLang="en-US" sz="2400"/>
              <a:t>May cause rework</a:t>
            </a:r>
          </a:p>
          <a:p>
            <a:pPr>
              <a:lnSpc>
                <a:spcPct val="90000"/>
              </a:lnSpc>
            </a:pPr>
            <a:r>
              <a:rPr lang="en-US" altLang="en-US" u="sng" smtClean="0"/>
              <a:t>Barry Boehm says you cannot compress more than 25%</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453705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Task</a:t>
            </a:r>
          </a:p>
        </p:txBody>
      </p:sp>
      <p:sp>
        <p:nvSpPr>
          <p:cNvPr id="142338" name="Content Placeholder 5"/>
          <p:cNvSpPr>
            <a:spLocks noGrp="1"/>
          </p:cNvSpPr>
          <p:nvPr>
            <p:ph idx="1"/>
          </p:nvPr>
        </p:nvSpPr>
        <p:spPr/>
        <p:txBody>
          <a:bodyPr>
            <a:normAutofit fontScale="92500" lnSpcReduction="20000"/>
          </a:bodyPr>
          <a:lstStyle/>
          <a:p>
            <a:r>
              <a:rPr lang="en-US" altLang="en-US" smtClean="0"/>
              <a:t>Name</a:t>
            </a:r>
          </a:p>
          <a:p>
            <a:r>
              <a:rPr lang="en-US" altLang="en-US" smtClean="0"/>
              <a:t>ID</a:t>
            </a:r>
          </a:p>
          <a:p>
            <a:r>
              <a:rPr lang="en-US" altLang="en-US" smtClean="0"/>
              <a:t>Description of work</a:t>
            </a:r>
          </a:p>
          <a:p>
            <a:r>
              <a:rPr lang="en-US" altLang="en-US" smtClean="0"/>
              <a:t>Duration (days)</a:t>
            </a:r>
          </a:p>
          <a:p>
            <a:pPr lvl="1"/>
            <a:r>
              <a:rPr lang="en-US" altLang="en-US"/>
              <a:t>Start Date (Earliest, Latest)</a:t>
            </a:r>
          </a:p>
          <a:p>
            <a:pPr lvl="1"/>
            <a:r>
              <a:rPr lang="en-US" altLang="en-US"/>
              <a:t>Finish Date (Earliest, Latest)</a:t>
            </a:r>
          </a:p>
          <a:p>
            <a:r>
              <a:rPr lang="en-US" altLang="en-US" smtClean="0"/>
              <a:t>Resources (People and equipment)</a:t>
            </a:r>
          </a:p>
          <a:p>
            <a:pPr lvl="1"/>
            <a:r>
              <a:rPr lang="en-US" altLang="en-US"/>
              <a:t>Effort (In staff-days)</a:t>
            </a:r>
          </a:p>
          <a:p>
            <a:r>
              <a:rPr lang="en-US" altLang="en-US" smtClean="0"/>
              <a:t>Predecessors (other tasks)</a:t>
            </a:r>
          </a:p>
          <a:p>
            <a:r>
              <a:rPr lang="en-US" altLang="en-US" smtClean="0"/>
              <a:t>Inputs (documents, decisions, information)</a:t>
            </a:r>
          </a:p>
          <a:p>
            <a:r>
              <a:rPr lang="en-US" altLang="en-US" smtClean="0"/>
              <a:t>Successors (other tasks)</a:t>
            </a:r>
          </a:p>
          <a:p>
            <a:r>
              <a:rPr lang="en-US" altLang="en-US" smtClean="0"/>
              <a:t>Outputs (documents, decisions, information)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4037577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en-US" dirty="0" smtClean="0"/>
              <a:t>Mythical Man-Month</a:t>
            </a:r>
          </a:p>
        </p:txBody>
      </p:sp>
      <p:sp>
        <p:nvSpPr>
          <p:cNvPr id="447491" name="Rectangle 3"/>
          <p:cNvSpPr>
            <a:spLocks noGrp="1" noChangeArrowheads="1"/>
          </p:cNvSpPr>
          <p:nvPr>
            <p:ph type="body" idx="1"/>
          </p:nvPr>
        </p:nvSpPr>
        <p:spPr/>
        <p:txBody>
          <a:bodyPr/>
          <a:lstStyle/>
          <a:p>
            <a:r>
              <a:rPr lang="en-US" altLang="en-US" smtClean="0"/>
              <a:t>Book: </a:t>
            </a:r>
            <a:r>
              <a:rPr lang="ja-JP" altLang="en-US" smtClean="0"/>
              <a:t>“</a:t>
            </a:r>
            <a:r>
              <a:rPr lang="en-US" altLang="ja-JP" smtClean="0">
                <a:hlinkClick r:id="rId3"/>
              </a:rPr>
              <a:t>The Mythical Man-Month</a:t>
            </a:r>
            <a:r>
              <a:rPr lang="ja-JP" altLang="en-US" smtClean="0"/>
              <a:t>”</a:t>
            </a:r>
            <a:endParaRPr lang="en-US" altLang="ja-JP" smtClean="0"/>
          </a:p>
          <a:p>
            <a:pPr lvl="1"/>
            <a:r>
              <a:rPr lang="en-US" altLang="en-US"/>
              <a:t>Author: Fred Brooks</a:t>
            </a:r>
          </a:p>
          <a:p>
            <a:r>
              <a:rPr lang="ja-JP" altLang="en-US" smtClean="0"/>
              <a:t>“</a:t>
            </a:r>
            <a:r>
              <a:rPr lang="en-US" altLang="ja-JP" b="1" i="1" smtClean="0">
                <a:latin typeface="Times" panose="02020603050405020304" pitchFamily="18" charset="0"/>
              </a:rPr>
              <a:t>The</a:t>
            </a:r>
            <a:r>
              <a:rPr lang="en-US" altLang="ja-JP" smtClean="0">
                <a:latin typeface="Times" panose="02020603050405020304" pitchFamily="18" charset="0"/>
              </a:rPr>
              <a:t> classic book on the human elements of software engineering</a:t>
            </a:r>
            <a:r>
              <a:rPr lang="ja-JP" altLang="en-US" smtClean="0"/>
              <a:t>”</a:t>
            </a:r>
            <a:endParaRPr lang="en-US" altLang="ja-JP" smtClean="0"/>
          </a:p>
          <a:p>
            <a:r>
              <a:rPr lang="en-US" altLang="en-US" smtClean="0"/>
              <a:t>First two chapters are full of terrific insight (and quotes)</a:t>
            </a:r>
          </a:p>
          <a:p>
            <a:pPr>
              <a:buFont typeface="Wingdings" panose="05000000000000000000" pitchFamily="2" charset="2"/>
              <a:buNone/>
            </a:pPr>
            <a:r>
              <a:rPr lang="en-US" altLang="en-US" smtClean="0"/>
              <a:t>Sample Quotes</a:t>
            </a:r>
          </a:p>
          <a:p>
            <a:pPr lvl="1">
              <a:buClr>
                <a:schemeClr val="tx2"/>
              </a:buClr>
            </a:pPr>
            <a:r>
              <a:rPr lang="ja-JP" altLang="en-US" b="1" i="1">
                <a:latin typeface="Times New Roman" panose="02020603050405020304" pitchFamily="18" charset="0"/>
                <a:cs typeface="Times New Roman" panose="02020603050405020304" pitchFamily="18" charset="0"/>
              </a:rPr>
              <a:t>“</a:t>
            </a:r>
            <a:r>
              <a:rPr lang="en-US" altLang="ja-JP" b="1" i="1">
                <a:latin typeface="Times New Roman" panose="02020603050405020304" pitchFamily="18" charset="0"/>
                <a:cs typeface="Times New Roman" panose="02020603050405020304" pitchFamily="18" charset="0"/>
              </a:rPr>
              <a:t>Cost varies as product of men and months, progress does not.</a:t>
            </a:r>
            <a:r>
              <a:rPr lang="ja-JP" altLang="en-US" b="1" i="1">
                <a:latin typeface="Times New Roman" panose="02020603050405020304" pitchFamily="18" charset="0"/>
                <a:cs typeface="Times New Roman" panose="02020603050405020304" pitchFamily="18" charset="0"/>
              </a:rPr>
              <a:t>”</a:t>
            </a:r>
            <a:endParaRPr lang="en-US" altLang="ja-JP" b="1" i="1">
              <a:latin typeface="Times New Roman" panose="02020603050405020304" pitchFamily="18" charset="0"/>
              <a:cs typeface="Times New Roman" panose="02020603050405020304" pitchFamily="18" charset="0"/>
            </a:endParaRPr>
          </a:p>
          <a:p>
            <a:pPr lvl="1">
              <a:buClr>
                <a:schemeClr val="tx2"/>
              </a:buClr>
            </a:pPr>
            <a:r>
              <a:rPr lang="ja-JP" altLang="en-US" b="1" i="1">
                <a:latin typeface="Times New Roman" panose="02020603050405020304" pitchFamily="18" charset="0"/>
                <a:cs typeface="Times New Roman" panose="02020603050405020304" pitchFamily="18" charset="0"/>
              </a:rPr>
              <a:t>“</a:t>
            </a:r>
            <a:r>
              <a:rPr lang="en-US" altLang="ja-JP" b="1" i="1">
                <a:latin typeface="Times New Roman" panose="02020603050405020304" pitchFamily="18" charset="0"/>
                <a:cs typeface="Times New Roman" panose="02020603050405020304" pitchFamily="18" charset="0"/>
              </a:rPr>
              <a:t>Hence the man-month as a unit for measuring the size of job is a dangerous and deceptive myth</a:t>
            </a:r>
            <a:r>
              <a:rPr lang="ja-JP" altLang="en-US" b="1" i="1">
                <a:latin typeface="Times New Roman" panose="02020603050405020304" pitchFamily="18" charset="0"/>
                <a:cs typeface="Times New Roman" panose="02020603050405020304" pitchFamily="18" charset="0"/>
              </a:rPr>
              <a:t>”</a:t>
            </a:r>
            <a:endParaRPr lang="en-US" altLang="en-US" b="1" i="1">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645378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74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74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74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749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749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47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ltLang="en-US" dirty="0" smtClean="0"/>
              <a:t>Mythical Man-Month</a:t>
            </a:r>
          </a:p>
        </p:txBody>
      </p:sp>
      <p:sp>
        <p:nvSpPr>
          <p:cNvPr id="457731" name="Rectangle 3"/>
          <p:cNvSpPr>
            <a:spLocks noGrp="1" noChangeArrowheads="1"/>
          </p:cNvSpPr>
          <p:nvPr>
            <p:ph type="body" idx="1"/>
          </p:nvPr>
        </p:nvSpPr>
        <p:spPr/>
        <p:txBody>
          <a:bodyPr/>
          <a:lstStyle/>
          <a:p>
            <a:r>
              <a:rPr lang="en-US" altLang="en-US" smtClean="0"/>
              <a:t>Why is software project disaster so common?</a:t>
            </a:r>
          </a:p>
          <a:p>
            <a:pPr marL="914400" lvl="1" indent="-457200">
              <a:buSzPct val="100000"/>
              <a:buFont typeface="Arial" panose="020B0604020202020204" pitchFamily="34" charset="0"/>
              <a:buAutoNum type="arabicPeriod"/>
            </a:pPr>
            <a:r>
              <a:rPr lang="en-US" altLang="en-US"/>
              <a:t>Estimation techniques are poor &amp; assume things will go well (an </a:t>
            </a:r>
            <a:r>
              <a:rPr lang="ja-JP" altLang="en-US"/>
              <a:t>‘</a:t>
            </a:r>
            <a:r>
              <a:rPr lang="en-US" altLang="ja-JP"/>
              <a:t>unvoiced</a:t>
            </a:r>
            <a:r>
              <a:rPr lang="ja-JP" altLang="en-US"/>
              <a:t>’</a:t>
            </a:r>
            <a:r>
              <a:rPr lang="en-US" altLang="ja-JP"/>
              <a:t> assumption)</a:t>
            </a:r>
          </a:p>
          <a:p>
            <a:pPr marL="914400" lvl="1" indent="-457200">
              <a:buSzPct val="100000"/>
              <a:buFont typeface="Arial" panose="020B0604020202020204" pitchFamily="34" charset="0"/>
              <a:buAutoNum type="arabicPeriod"/>
            </a:pPr>
            <a:r>
              <a:rPr lang="en-US" altLang="en-US"/>
              <a:t>Estimation techniques fallaciously confuse effort with progress, hiding the assumption that men and months are interchangeable</a:t>
            </a:r>
          </a:p>
          <a:p>
            <a:pPr marL="914400" lvl="1" indent="-457200">
              <a:buSzPct val="100000"/>
              <a:buFont typeface="Arial" panose="020B0604020202020204" pitchFamily="34" charset="0"/>
              <a:buAutoNum type="arabicPeriod"/>
            </a:pPr>
            <a:r>
              <a:rPr lang="en-US" altLang="en-US"/>
              <a:t>Because of estimation uncertainty, manager lack courteous stubbornness</a:t>
            </a:r>
          </a:p>
          <a:p>
            <a:pPr marL="914400" lvl="1" indent="-457200">
              <a:buSzPct val="100000"/>
              <a:buFont typeface="Arial" panose="020B0604020202020204" pitchFamily="34" charset="0"/>
              <a:buAutoNum type="arabicPeriod"/>
            </a:pPr>
            <a:r>
              <a:rPr lang="en-US" altLang="en-US"/>
              <a:t>Schedule progress is poorly monitored</a:t>
            </a:r>
          </a:p>
          <a:p>
            <a:pPr marL="914400" lvl="1" indent="-457200">
              <a:buSzPct val="100000"/>
              <a:buFont typeface="Arial" panose="020B0604020202020204" pitchFamily="34" charset="0"/>
              <a:buAutoNum type="arabicPeriod"/>
            </a:pPr>
            <a:r>
              <a:rPr lang="en-US" altLang="en-US"/>
              <a:t>When schedule slippage is recognized, the natural response is to add manpower. Which, is like dousing a fire with gasoline</a:t>
            </a:r>
            <a:r>
              <a:rPr lang="en-US" altLang="en-US" smtClean="0"/>
              <a: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4001630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7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7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77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77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7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build="p" bldLvl="2"/>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smtClean="0"/>
              <a:t>Mythical Man-Month</a:t>
            </a:r>
          </a:p>
        </p:txBody>
      </p:sp>
      <p:sp>
        <p:nvSpPr>
          <p:cNvPr id="459779" name="Rectangle 3"/>
          <p:cNvSpPr>
            <a:spLocks noGrp="1" noChangeArrowheads="1"/>
          </p:cNvSpPr>
          <p:nvPr>
            <p:ph type="body" idx="1"/>
          </p:nvPr>
        </p:nvSpPr>
        <p:spPr/>
        <p:txBody>
          <a:bodyPr>
            <a:normAutofit lnSpcReduction="10000"/>
          </a:bodyPr>
          <a:lstStyle/>
          <a:p>
            <a:pPr>
              <a:lnSpc>
                <a:spcPct val="90000"/>
              </a:lnSpc>
            </a:pPr>
            <a:r>
              <a:rPr lang="en-US" altLang="en-US" b="1" smtClean="0"/>
              <a:t>Optimism</a:t>
            </a:r>
          </a:p>
          <a:p>
            <a:pPr lvl="1">
              <a:lnSpc>
                <a:spcPct val="90000"/>
              </a:lnSpc>
            </a:pPr>
            <a:r>
              <a:rPr lang="ja-JP" altLang="en-US"/>
              <a:t>“</a:t>
            </a:r>
            <a:r>
              <a:rPr lang="en-US" altLang="ja-JP"/>
              <a:t>All programmers are optimists</a:t>
            </a:r>
            <a:r>
              <a:rPr lang="ja-JP" altLang="en-US"/>
              <a:t>”</a:t>
            </a:r>
            <a:endParaRPr lang="en-US" altLang="ja-JP"/>
          </a:p>
          <a:p>
            <a:pPr lvl="1">
              <a:lnSpc>
                <a:spcPct val="90000"/>
              </a:lnSpc>
            </a:pPr>
            <a:r>
              <a:rPr lang="en-US" altLang="en-US"/>
              <a:t>1</a:t>
            </a:r>
            <a:r>
              <a:rPr lang="en-US" altLang="en-US" baseline="30000"/>
              <a:t>st</a:t>
            </a:r>
            <a:r>
              <a:rPr lang="en-US" altLang="en-US"/>
              <a:t> false assumption: </a:t>
            </a:r>
            <a:r>
              <a:rPr lang="ja-JP" altLang="en-US"/>
              <a:t>“</a:t>
            </a:r>
            <a:r>
              <a:rPr lang="en-US" altLang="ja-JP"/>
              <a:t>all will go well</a:t>
            </a:r>
            <a:r>
              <a:rPr lang="ja-JP" altLang="en-US"/>
              <a:t>”</a:t>
            </a:r>
            <a:r>
              <a:rPr lang="en-US" altLang="ja-JP"/>
              <a:t> or </a:t>
            </a:r>
            <a:r>
              <a:rPr lang="ja-JP" altLang="en-US"/>
              <a:t>“</a:t>
            </a:r>
            <a:r>
              <a:rPr lang="en-US" altLang="ja-JP"/>
              <a:t>each task takes only as long as it </a:t>
            </a:r>
            <a:r>
              <a:rPr lang="ja-JP" altLang="en-US"/>
              <a:t>‘</a:t>
            </a:r>
            <a:r>
              <a:rPr lang="en-US" altLang="ja-JP"/>
              <a:t>ought</a:t>
            </a:r>
            <a:r>
              <a:rPr lang="ja-JP" altLang="en-US"/>
              <a:t>’</a:t>
            </a:r>
            <a:r>
              <a:rPr lang="en-US" altLang="ja-JP"/>
              <a:t> to take</a:t>
            </a:r>
            <a:r>
              <a:rPr lang="ja-JP" altLang="en-US"/>
              <a:t>”</a:t>
            </a:r>
            <a:endParaRPr lang="en-US" altLang="ja-JP"/>
          </a:p>
          <a:p>
            <a:pPr lvl="1">
              <a:lnSpc>
                <a:spcPct val="90000"/>
              </a:lnSpc>
            </a:pPr>
            <a:r>
              <a:rPr lang="en-US" altLang="en-US"/>
              <a:t>The Fix: Consider the larger probabilities</a:t>
            </a:r>
          </a:p>
          <a:p>
            <a:pPr>
              <a:lnSpc>
                <a:spcPct val="90000"/>
              </a:lnSpc>
            </a:pPr>
            <a:r>
              <a:rPr lang="en-US" altLang="en-US" b="1" smtClean="0"/>
              <a:t>Cost (overhead) of communication (and training)</a:t>
            </a:r>
          </a:p>
          <a:p>
            <a:pPr lvl="2">
              <a:lnSpc>
                <a:spcPct val="90000"/>
              </a:lnSpc>
            </a:pPr>
            <a:r>
              <a:rPr lang="en-US" altLang="en-US" sz="2400"/>
              <a:t>His formula: n(n-1)/2</a:t>
            </a:r>
          </a:p>
          <a:p>
            <a:pPr lvl="1">
              <a:lnSpc>
                <a:spcPct val="90000"/>
              </a:lnSpc>
            </a:pPr>
            <a:r>
              <a:rPr lang="en-US" altLang="en-US"/>
              <a:t>How long does a 12 month project take?</a:t>
            </a:r>
          </a:p>
          <a:p>
            <a:pPr lvl="3">
              <a:lnSpc>
                <a:spcPct val="90000"/>
              </a:lnSpc>
            </a:pPr>
            <a:r>
              <a:rPr lang="en-US" altLang="en-US" sz="2400"/>
              <a:t>1 person: 12 months</a:t>
            </a:r>
          </a:p>
          <a:p>
            <a:pPr lvl="3">
              <a:lnSpc>
                <a:spcPct val="90000"/>
              </a:lnSpc>
            </a:pPr>
            <a:r>
              <a:rPr lang="en-US" altLang="en-US" sz="2400"/>
              <a:t>2 persons = 7 months (2 man-months extra)</a:t>
            </a:r>
          </a:p>
          <a:p>
            <a:pPr lvl="3">
              <a:lnSpc>
                <a:spcPct val="90000"/>
              </a:lnSpc>
            </a:pPr>
            <a:r>
              <a:rPr lang="en-US" altLang="en-US" sz="2400"/>
              <a:t>3 persons = 5 months (3 man-months extra)</a:t>
            </a:r>
          </a:p>
          <a:p>
            <a:pPr lvl="1">
              <a:lnSpc>
                <a:spcPct val="90000"/>
              </a:lnSpc>
            </a:pPr>
            <a:r>
              <a:rPr lang="en-US" altLang="en-US"/>
              <a:t>Fix: don</a:t>
            </a:r>
            <a:r>
              <a:rPr lang="tr-TR" altLang="ja-JP"/>
              <a:t>'t</a:t>
            </a:r>
            <a:r>
              <a:rPr lang="en-US" altLang="ja-JP"/>
              <a:t> assume adding people will solve the problem</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284915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9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97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9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97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97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97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977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977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dirty="0" smtClean="0"/>
              <a:t>Mythical Man-Month</a:t>
            </a:r>
          </a:p>
        </p:txBody>
      </p:sp>
      <p:sp>
        <p:nvSpPr>
          <p:cNvPr id="449539" name="Rectangle 3"/>
          <p:cNvSpPr>
            <a:spLocks noGrp="1" noChangeArrowheads="1"/>
          </p:cNvSpPr>
          <p:nvPr>
            <p:ph type="body" idx="1"/>
          </p:nvPr>
        </p:nvSpPr>
        <p:spPr/>
        <p:txBody>
          <a:bodyPr/>
          <a:lstStyle/>
          <a:p>
            <a:r>
              <a:rPr lang="en-US" altLang="en-US" dirty="0" smtClean="0"/>
              <a:t>Sequential nature of the process</a:t>
            </a:r>
          </a:p>
          <a:p>
            <a:pPr lvl="1"/>
            <a:r>
              <a:rPr lang="ja-JP" altLang="en-US" b="1" i="1" dirty="0">
                <a:cs typeface="Times New Roman" panose="02020603050405020304" pitchFamily="18" charset="0"/>
              </a:rPr>
              <a:t>“</a:t>
            </a:r>
            <a:r>
              <a:rPr lang="en-US" altLang="ja-JP" b="1" i="1" dirty="0">
                <a:cs typeface="Times New Roman" panose="02020603050405020304" pitchFamily="18" charset="0"/>
              </a:rPr>
              <a:t>The bearing of a child takes nine months, no matter how many women are assigned</a:t>
            </a:r>
            <a:r>
              <a:rPr lang="ja-JP" altLang="en-US" b="1" i="1" dirty="0">
                <a:cs typeface="Times New Roman" panose="02020603050405020304" pitchFamily="18" charset="0"/>
              </a:rPr>
              <a:t>”</a:t>
            </a:r>
            <a:endParaRPr lang="en-US" altLang="ja-JP" b="1" i="1" dirty="0">
              <a:cs typeface="Times New Roman" panose="02020603050405020304" pitchFamily="18" charset="0"/>
            </a:endParaRPr>
          </a:p>
          <a:p>
            <a:r>
              <a:rPr lang="en-US" altLang="en-US" dirty="0" smtClean="0"/>
              <a:t>What is the most </a:t>
            </a:r>
            <a:r>
              <a:rPr lang="en-US" altLang="en-US" dirty="0" err="1" smtClean="0"/>
              <a:t>mis</a:t>
            </a:r>
            <a:r>
              <a:rPr lang="en-US" altLang="en-US" dirty="0" smtClean="0"/>
              <a:t>-scheduled part of process?</a:t>
            </a:r>
          </a:p>
          <a:p>
            <a:pPr lvl="1"/>
            <a:r>
              <a:rPr lang="en-US" altLang="en-US" dirty="0"/>
              <a:t>Testing (the most linear process)</a:t>
            </a:r>
          </a:p>
          <a:p>
            <a:r>
              <a:rPr lang="en-US" altLang="en-US" dirty="0" smtClean="0"/>
              <a:t>Why is this particularly bad?</a:t>
            </a:r>
          </a:p>
          <a:p>
            <a:pPr lvl="1"/>
            <a:r>
              <a:rPr lang="en-US" altLang="en-US" dirty="0"/>
              <a:t>Occurs late in process and w/o warning</a:t>
            </a:r>
          </a:p>
          <a:p>
            <a:pPr lvl="1"/>
            <a:r>
              <a:rPr lang="en-US" altLang="en-US" dirty="0"/>
              <a:t>Higher costs: primary and secondary</a:t>
            </a:r>
          </a:p>
          <a:p>
            <a:r>
              <a:rPr lang="en-US" altLang="en-US" dirty="0" smtClean="0"/>
              <a:t>Fix: Allocate more test time</a:t>
            </a:r>
          </a:p>
          <a:p>
            <a:pPr lvl="1"/>
            <a:r>
              <a:rPr lang="en-US" altLang="en-US" dirty="0"/>
              <a:t>Understand task dependencies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2669190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9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953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95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95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9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49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95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953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49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dirty="0" smtClean="0"/>
              <a:t>Mythical Man-Month</a:t>
            </a:r>
          </a:p>
        </p:txBody>
      </p:sp>
      <p:sp>
        <p:nvSpPr>
          <p:cNvPr id="451587" name="Rectangle 3"/>
          <p:cNvSpPr>
            <a:spLocks noGrp="1" noChangeArrowheads="1"/>
          </p:cNvSpPr>
          <p:nvPr>
            <p:ph type="body" idx="1"/>
          </p:nvPr>
        </p:nvSpPr>
        <p:spPr/>
        <p:txBody>
          <a:bodyPr>
            <a:normAutofit fontScale="92500" lnSpcReduction="10000"/>
          </a:bodyPr>
          <a:lstStyle/>
          <a:p>
            <a:r>
              <a:rPr lang="en-US" altLang="en-US" sz="2000"/>
              <a:t>Reliance on hunches and guesses</a:t>
            </a:r>
          </a:p>
          <a:p>
            <a:pPr lvl="1"/>
            <a:r>
              <a:rPr lang="en-US" altLang="en-US" smtClean="0"/>
              <a:t>What is </a:t>
            </a:r>
            <a:r>
              <a:rPr lang="ja-JP" altLang="en-US" smtClean="0"/>
              <a:t>‘</a:t>
            </a:r>
            <a:r>
              <a:rPr lang="en-US" altLang="ja-JP" smtClean="0"/>
              <a:t>gutless estimating</a:t>
            </a:r>
            <a:r>
              <a:rPr lang="ja-JP" altLang="en-US" smtClean="0"/>
              <a:t>’</a:t>
            </a:r>
            <a:r>
              <a:rPr lang="en-US" altLang="ja-JP" smtClean="0"/>
              <a:t>?</a:t>
            </a:r>
          </a:p>
          <a:p>
            <a:r>
              <a:rPr lang="en-US" altLang="en-US" sz="2000"/>
              <a:t>The myth of additional manpower</a:t>
            </a:r>
          </a:p>
          <a:p>
            <a:pPr lvl="1"/>
            <a:r>
              <a:rPr lang="en-US" altLang="en-US" smtClean="0"/>
              <a:t>Brooks Law:</a:t>
            </a:r>
            <a:br>
              <a:rPr lang="en-US" altLang="en-US" smtClean="0"/>
            </a:br>
            <a:r>
              <a:rPr lang="ja-JP" altLang="en-US" smtClean="0"/>
              <a:t>“</a:t>
            </a:r>
            <a:r>
              <a:rPr lang="en-US" altLang="ja-JP" b="1" i="1" smtClean="0"/>
              <a:t>Adding manpower to a late project makes it later</a:t>
            </a:r>
            <a:r>
              <a:rPr lang="ja-JP" altLang="en-US" smtClean="0"/>
              <a:t>”</a:t>
            </a:r>
            <a:endParaRPr lang="en-US" altLang="ja-JP" smtClean="0"/>
          </a:p>
          <a:p>
            <a:r>
              <a:rPr lang="en-US" altLang="en-US" sz="2000"/>
              <a:t>Q: </a:t>
            </a:r>
            <a:r>
              <a:rPr lang="ja-JP" altLang="en-US" sz="2000"/>
              <a:t>“</a:t>
            </a:r>
            <a:r>
              <a:rPr lang="en-US" altLang="ja-JP" sz="2000"/>
              <a:t>How does a project get to be a year late</a:t>
            </a:r>
            <a:r>
              <a:rPr lang="ja-JP" altLang="en-US" sz="2000"/>
              <a:t>”</a:t>
            </a:r>
            <a:r>
              <a:rPr lang="en-US" altLang="ja-JP" sz="2000"/>
              <a:t>?</a:t>
            </a:r>
          </a:p>
          <a:p>
            <a:pPr lvl="1"/>
            <a:r>
              <a:rPr lang="en-US" altLang="en-US" smtClean="0"/>
              <a:t>A: </a:t>
            </a:r>
            <a:r>
              <a:rPr lang="ja-JP" altLang="en-US" smtClean="0"/>
              <a:t>“</a:t>
            </a:r>
            <a:r>
              <a:rPr lang="en-US" altLang="ja-JP" smtClean="0"/>
              <a:t>One day at a time</a:t>
            </a:r>
            <a:r>
              <a:rPr lang="ja-JP" altLang="en-US" smtClean="0"/>
              <a:t>”</a:t>
            </a:r>
            <a:endParaRPr lang="en-US" altLang="ja-JP" smtClean="0"/>
          </a:p>
          <a:p>
            <a:r>
              <a:rPr lang="en-US" altLang="en-US" sz="2000"/>
              <a:t>Studies</a:t>
            </a:r>
          </a:p>
          <a:p>
            <a:pPr lvl="1"/>
            <a:r>
              <a:rPr lang="en-US" altLang="en-US" smtClean="0"/>
              <a:t>Each task: twice as long as estimated</a:t>
            </a:r>
          </a:p>
          <a:p>
            <a:pPr lvl="1"/>
            <a:r>
              <a:rPr lang="en-US" altLang="en-US" smtClean="0"/>
              <a:t>Only 50% of work week was programming</a:t>
            </a:r>
          </a:p>
          <a:p>
            <a:r>
              <a:rPr lang="en-US" altLang="en-US" sz="2000"/>
              <a:t>Fixes</a:t>
            </a:r>
          </a:p>
          <a:p>
            <a:pPr lvl="1"/>
            <a:r>
              <a:rPr lang="en-US" altLang="en-US" smtClean="0"/>
              <a:t>No </a:t>
            </a:r>
            <a:r>
              <a:rPr lang="ja-JP" altLang="en-US" smtClean="0"/>
              <a:t>“</a:t>
            </a:r>
            <a:r>
              <a:rPr lang="en-US" altLang="ja-JP" smtClean="0"/>
              <a:t>fuzzy</a:t>
            </a:r>
            <a:r>
              <a:rPr lang="ja-JP" altLang="en-US" smtClean="0"/>
              <a:t>”</a:t>
            </a:r>
            <a:r>
              <a:rPr lang="en-US" altLang="ja-JP" smtClean="0"/>
              <a:t> milestones (get the </a:t>
            </a:r>
            <a:r>
              <a:rPr lang="ja-JP" altLang="en-US" smtClean="0"/>
              <a:t>“</a:t>
            </a:r>
            <a:r>
              <a:rPr lang="en-US" altLang="ja-JP" smtClean="0"/>
              <a:t>true</a:t>
            </a:r>
            <a:r>
              <a:rPr lang="ja-JP" altLang="en-US" smtClean="0"/>
              <a:t>”</a:t>
            </a:r>
            <a:r>
              <a:rPr lang="en-US" altLang="ja-JP" smtClean="0"/>
              <a:t> status)</a:t>
            </a:r>
          </a:p>
          <a:p>
            <a:pPr lvl="1"/>
            <a:r>
              <a:rPr lang="en-US" altLang="en-US" smtClean="0"/>
              <a:t>Reduce the role of conflict</a:t>
            </a:r>
          </a:p>
          <a:p>
            <a:pPr lvl="1"/>
            <a:r>
              <a:rPr lang="en-US" altLang="en-US" smtClean="0"/>
              <a:t>Identify the </a:t>
            </a:r>
            <a:r>
              <a:rPr lang="ja-JP" altLang="en-US" smtClean="0"/>
              <a:t>“</a:t>
            </a:r>
            <a:r>
              <a:rPr lang="en-US" altLang="ja-JP" smtClean="0"/>
              <a:t>true status</a:t>
            </a:r>
            <a:r>
              <a:rPr lang="ja-JP" altLang="en-US" smtClean="0"/>
              <a:t>”</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3718219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1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1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1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15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15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15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15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15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158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158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51587">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515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bldLvl="3"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Scheduling </a:t>
            </a:r>
            <a:r>
              <a:rPr lang="en-US" altLang="en-US" dirty="0" smtClean="0"/>
              <a:t>Workflow</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79</a:t>
            </a:fld>
            <a:endParaRPr lang="en-US"/>
          </a:p>
        </p:txBody>
      </p:sp>
    </p:spTree>
    <p:extLst>
      <p:ext uri="{BB962C8B-B14F-4D97-AF65-F5344CB8AC3E}">
        <p14:creationId xmlns:p14="http://schemas.microsoft.com/office/powerpoint/2010/main" val="3679070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en-US" dirty="0" smtClean="0"/>
              <a:t>Definition</a:t>
            </a:r>
          </a:p>
        </p:txBody>
      </p:sp>
      <p:sp>
        <p:nvSpPr>
          <p:cNvPr id="89090" name="Rectangle 3"/>
          <p:cNvSpPr>
            <a:spLocks noGrp="1" noChangeArrowheads="1"/>
          </p:cNvSpPr>
          <p:nvPr>
            <p:ph type="body" idx="1"/>
          </p:nvPr>
        </p:nvSpPr>
        <p:spPr/>
        <p:txBody>
          <a:bodyPr/>
          <a:lstStyle/>
          <a:p>
            <a:r>
              <a:rPr lang="en-US" altLang="en-US" dirty="0" smtClean="0"/>
              <a:t>Schedule development is the culmination of the other Project Time Management processes we have discussed:</a:t>
            </a:r>
          </a:p>
          <a:p>
            <a:pPr lvl="1"/>
            <a:r>
              <a:rPr lang="en-US" altLang="en-US" dirty="0"/>
              <a:t>Activity definition</a:t>
            </a:r>
          </a:p>
          <a:p>
            <a:pPr lvl="1"/>
            <a:r>
              <a:rPr lang="en-US" altLang="en-US" dirty="0"/>
              <a:t>Activity sequencing</a:t>
            </a:r>
          </a:p>
          <a:p>
            <a:pPr lvl="1"/>
            <a:r>
              <a:rPr lang="en-US" altLang="en-US" dirty="0"/>
              <a:t>Activity resource estimating</a:t>
            </a:r>
          </a:p>
          <a:p>
            <a:pPr lvl="1"/>
            <a:r>
              <a:rPr lang="en-US" altLang="en-US" dirty="0"/>
              <a:t>Activity duration estimating</a:t>
            </a:r>
          </a:p>
          <a:p>
            <a:r>
              <a:rPr lang="en-US" altLang="en-US" dirty="0" smtClean="0"/>
              <a:t>It is an iterative process to determine planned start and finish dates for activities</a:t>
            </a:r>
          </a:p>
          <a:p>
            <a:r>
              <a:rPr lang="en-US" altLang="en-US" dirty="0" smtClean="0"/>
              <a:t>It is a continuous process throughout project, addressing approved changes and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2118086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Scheduling </a:t>
            </a:r>
            <a:r>
              <a:rPr lang="en-US" dirty="0" smtClean="0">
                <a:ea typeface="ＭＳ Ｐゴシック" charset="0"/>
                <a:cs typeface="ＭＳ Ｐゴシック" charset="0"/>
              </a:rPr>
              <a:t>Workflow</a:t>
            </a:r>
            <a:endParaRPr lang="en-US" sz="800" dirty="0">
              <a:ea typeface="ＭＳ Ｐゴシック" charset="0"/>
              <a:cs typeface="ＭＳ Ｐゴシック" charset="0"/>
            </a:endParaRPr>
          </a:p>
        </p:txBody>
      </p:sp>
      <p:sp>
        <p:nvSpPr>
          <p:cNvPr id="153602" name="Rectangle 3"/>
          <p:cNvSpPr>
            <a:spLocks noGrp="1" noChangeArrowheads="1"/>
          </p:cNvSpPr>
          <p:nvPr>
            <p:ph type="body" idx="1"/>
          </p:nvPr>
        </p:nvSpPr>
        <p:spPr/>
        <p:txBody>
          <a:bodyPr/>
          <a:lstStyle/>
          <a:p>
            <a:pPr eaLnBrk="1" hangingPunct="1"/>
            <a:r>
              <a:rPr lang="en-US" altLang="en-US" smtClean="0"/>
              <a:t>Define activities</a:t>
            </a:r>
          </a:p>
          <a:p>
            <a:pPr lvl="1" eaLnBrk="1" hangingPunct="1"/>
            <a:r>
              <a:rPr lang="en-US" altLang="en-US"/>
              <a:t>Use of WBS template helps guide definition process and organize activities</a:t>
            </a:r>
          </a:p>
          <a:p>
            <a:pPr eaLnBrk="1" hangingPunct="1"/>
            <a:r>
              <a:rPr lang="en-US" altLang="en-US" smtClean="0"/>
              <a:t>Perform activity sequencing</a:t>
            </a:r>
          </a:p>
          <a:p>
            <a:pPr lvl="1" eaLnBrk="1" hangingPunct="1"/>
            <a:r>
              <a:rPr lang="en-US" altLang="en-US"/>
              <a:t>Develop schedule framework according to what is </a:t>
            </a:r>
            <a:r>
              <a:rPr lang="en-US" altLang="en-US" i="1" u="sng"/>
              <a:t>logically possible</a:t>
            </a:r>
            <a:r>
              <a:rPr lang="en-US" altLang="en-US" u="sng"/>
              <a:t> </a:t>
            </a:r>
            <a:r>
              <a:rPr lang="en-US" altLang="en-US"/>
              <a:t>– perform resource allocation later</a:t>
            </a:r>
          </a:p>
          <a:p>
            <a:pPr eaLnBrk="1" hangingPunct="1"/>
            <a:r>
              <a:rPr lang="en-US" altLang="en-US" smtClean="0"/>
              <a:t>Estimate effort – the total number of labor units (</a:t>
            </a:r>
            <a:r>
              <a:rPr lang="en-US" altLang="en-US" i="1" smtClean="0"/>
              <a:t>e.g.</a:t>
            </a:r>
            <a:r>
              <a:rPr lang="en-US" altLang="en-US" smtClean="0"/>
              <a:t> staff-days) for each activity</a:t>
            </a:r>
          </a:p>
          <a:p>
            <a:pPr eaLnBrk="1" hangingPunct="1"/>
            <a:r>
              <a:rPr lang="en-US" altLang="en-US" smtClean="0"/>
              <a:t>Identify resources for each activity</a:t>
            </a:r>
          </a:p>
          <a:p>
            <a:pPr eaLnBrk="1" hangingPunct="1">
              <a:lnSpc>
                <a:spcPct val="90000"/>
              </a:lnSpc>
            </a:pPr>
            <a:r>
              <a:rPr lang="en-US" altLang="en-US" smtClean="0"/>
              <a:t>Apply calendars to schedule framework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22921813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smtClean="0"/>
              <a:t>Scheduling workflow</a:t>
            </a:r>
          </a:p>
        </p:txBody>
      </p:sp>
      <p:sp>
        <p:nvSpPr>
          <p:cNvPr id="154626" name="Rectangle 3"/>
          <p:cNvSpPr>
            <a:spLocks noGrp="1" noChangeArrowheads="1"/>
          </p:cNvSpPr>
          <p:nvPr>
            <p:ph type="body" idx="1"/>
          </p:nvPr>
        </p:nvSpPr>
        <p:spPr/>
        <p:txBody>
          <a:bodyPr/>
          <a:lstStyle/>
          <a:p>
            <a:pPr>
              <a:spcAft>
                <a:spcPts val="600"/>
              </a:spcAft>
            </a:pPr>
            <a:r>
              <a:rPr lang="en-US" altLang="en-US" smtClean="0"/>
              <a:t>Estimate activity duration based on resources for activity</a:t>
            </a:r>
          </a:p>
          <a:p>
            <a:pPr>
              <a:spcAft>
                <a:spcPts val="600"/>
              </a:spcAft>
            </a:pPr>
            <a:r>
              <a:rPr lang="en-US" altLang="en-US" smtClean="0"/>
              <a:t>Perform forward pass or backward pass critical path analysis to generate schedule model</a:t>
            </a:r>
          </a:p>
          <a:p>
            <a:pPr>
              <a:spcAft>
                <a:spcPts val="600"/>
              </a:spcAft>
            </a:pPr>
            <a:r>
              <a:rPr lang="en-US" altLang="en-US" smtClean="0"/>
              <a:t>Perform </a:t>
            </a:r>
            <a:r>
              <a:rPr lang="ja-JP" altLang="en-US" smtClean="0"/>
              <a:t>‘</a:t>
            </a:r>
            <a:r>
              <a:rPr lang="en-US" altLang="ja-JP" smtClean="0"/>
              <a:t>what-if</a:t>
            </a:r>
            <a:r>
              <a:rPr lang="ja-JP" altLang="en-US" smtClean="0"/>
              <a:t>’</a:t>
            </a:r>
            <a:r>
              <a:rPr lang="en-US" altLang="ja-JP" smtClean="0"/>
              <a:t> scenario analysis to identify contingency and risk response needs</a:t>
            </a:r>
          </a:p>
          <a:p>
            <a:pPr>
              <a:spcAft>
                <a:spcPts val="600"/>
              </a:spcAft>
            </a:pPr>
            <a:r>
              <a:rPr lang="en-US" altLang="en-US" smtClean="0"/>
              <a:t>Apply resource leveling to schedule model</a:t>
            </a:r>
          </a:p>
          <a:p>
            <a:pPr>
              <a:spcAft>
                <a:spcPts val="600"/>
              </a:spcAft>
            </a:pPr>
            <a:r>
              <a:rPr lang="en-US" altLang="en-US" smtClean="0"/>
              <a:t>Apply schedule compression, if needed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4811586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WBS template</a:t>
            </a:r>
          </a:p>
        </p:txBody>
      </p:sp>
      <p:grpSp>
        <p:nvGrpSpPr>
          <p:cNvPr id="155650" name="Group 7"/>
          <p:cNvGrpSpPr>
            <a:grpSpLocks/>
          </p:cNvGrpSpPr>
          <p:nvPr/>
        </p:nvGrpSpPr>
        <p:grpSpPr bwMode="auto">
          <a:xfrm>
            <a:off x="1886893" y="1273575"/>
            <a:ext cx="8064500" cy="5153025"/>
            <a:chOff x="250825" y="925513"/>
            <a:chExt cx="8064500" cy="5153025"/>
          </a:xfrm>
        </p:grpSpPr>
        <p:pic>
          <p:nvPicPr>
            <p:cNvPr id="155654" name="Picture 11" descr="WBS Template (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50" y="925513"/>
              <a:ext cx="5438775"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5" name="AutoShape 9"/>
            <p:cNvSpPr>
              <a:spLocks noChangeArrowheads="1"/>
            </p:cNvSpPr>
            <p:nvPr/>
          </p:nvSpPr>
          <p:spPr bwMode="auto">
            <a:xfrm>
              <a:off x="250825" y="3160713"/>
              <a:ext cx="1997075" cy="755650"/>
            </a:xfrm>
            <a:prstGeom prst="wedgeRectCallout">
              <a:avLst>
                <a:gd name="adj1" fmla="val 140699"/>
                <a:gd name="adj2" fmla="val -250630"/>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dirty="0">
                  <a:latin typeface="Candara" panose="020E0502030303020204" pitchFamily="34" charset="0"/>
                </a:rPr>
                <a:t>Component groups with a </a:t>
              </a:r>
              <a:r>
                <a:rPr lang="ja-JP" altLang="en-US" sz="1000" dirty="0">
                  <a:latin typeface="Candara" panose="020E0502030303020204" pitchFamily="34" charset="0"/>
                </a:rPr>
                <a:t>‘</a:t>
              </a:r>
              <a:r>
                <a:rPr lang="en-US" altLang="ja-JP" sz="1000" dirty="0">
                  <a:latin typeface="Candara" panose="020E0502030303020204" pitchFamily="34" charset="0"/>
                </a:rPr>
                <a:t>+</a:t>
              </a:r>
              <a:r>
                <a:rPr lang="ja-JP" altLang="en-US" sz="1000" dirty="0">
                  <a:latin typeface="Candara" panose="020E0502030303020204" pitchFamily="34" charset="0"/>
                </a:rPr>
                <a:t>’</a:t>
              </a:r>
              <a:r>
                <a:rPr lang="en-US" altLang="ja-JP" sz="1000" dirty="0">
                  <a:latin typeface="Candara" panose="020E0502030303020204" pitchFamily="34" charset="0"/>
                </a:rPr>
                <a:t> in front of them are </a:t>
              </a:r>
              <a:r>
                <a:rPr lang="ja-JP" altLang="en-US" sz="1000" dirty="0">
                  <a:latin typeface="Candara" panose="020E0502030303020204" pitchFamily="34" charset="0"/>
                </a:rPr>
                <a:t>‘</a:t>
              </a:r>
              <a:r>
                <a:rPr lang="en-US" altLang="ja-JP" sz="1000" dirty="0">
                  <a:latin typeface="Candara" panose="020E0502030303020204" pitchFamily="34" charset="0"/>
                </a:rPr>
                <a:t>rolled up</a:t>
              </a:r>
              <a:r>
                <a:rPr lang="ja-JP" altLang="en-US" sz="1000" dirty="0">
                  <a:latin typeface="Candara" panose="020E0502030303020204" pitchFamily="34" charset="0"/>
                </a:rPr>
                <a:t>’</a:t>
              </a:r>
              <a:r>
                <a:rPr lang="en-US" altLang="ja-JP" sz="1000" dirty="0">
                  <a:latin typeface="Candara" panose="020E0502030303020204" pitchFamily="34" charset="0"/>
                </a:rPr>
                <a:t> – subcomponents are hidden to reduce clutter</a:t>
              </a:r>
              <a:endParaRPr lang="en-US" altLang="en-US" sz="1000" dirty="0">
                <a:latin typeface="Candara" panose="020E0502030303020204" pitchFamily="34" charset="0"/>
              </a:endParaRP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2931743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3" name="Picture 10" descr="WBS Refinement 1 (0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776" y="419100"/>
            <a:ext cx="5972175"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title" idx="4294967295"/>
          </p:nvPr>
        </p:nvSpPr>
        <p:spPr>
          <a:xfrm>
            <a:off x="1638301" y="155576"/>
            <a:ext cx="2043113" cy="1033463"/>
          </a:xfrm>
        </p:spPr>
        <p:txBody>
          <a:bodyPr/>
          <a:lstStyle/>
          <a:p>
            <a:pPr eaLnBrk="1" hangingPunct="1"/>
            <a:r>
              <a:rPr lang="en-US" altLang="en-US" sz="2800">
                <a:effectLst>
                  <a:outerShdw blurRad="38100" dist="38100" dir="2700000" algn="tl">
                    <a:srgbClr val="C0C0C0"/>
                  </a:outerShdw>
                </a:effectLst>
              </a:rPr>
              <a:t>Activity definition</a:t>
            </a:r>
          </a:p>
        </p:txBody>
      </p:sp>
      <p:sp>
        <p:nvSpPr>
          <p:cNvPr id="156675" name="AutoShape 5"/>
          <p:cNvSpPr>
            <a:spLocks noChangeArrowheads="1"/>
          </p:cNvSpPr>
          <p:nvPr/>
        </p:nvSpPr>
        <p:spPr bwMode="auto">
          <a:xfrm>
            <a:off x="1811339" y="2525713"/>
            <a:ext cx="1806575" cy="1363662"/>
          </a:xfrm>
          <a:prstGeom prst="wedgeRectCallout">
            <a:avLst>
              <a:gd name="adj1" fmla="val 178208"/>
              <a:gd name="adj2" fmla="val -85625"/>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Architecture design modeling </a:t>
            </a:r>
            <a:r>
              <a:rPr lang="en-US" altLang="en-US" sz="1000"/>
              <a:t>entry; renamed </a:t>
            </a:r>
            <a:r>
              <a:rPr lang="en-US" altLang="en-US" sz="1000" i="1"/>
              <a:t>Software architecture description </a:t>
            </a:r>
            <a:r>
              <a:rPr lang="en-US" altLang="en-US" sz="1000"/>
              <a:t>to </a:t>
            </a:r>
            <a:r>
              <a:rPr lang="en-US" altLang="en-US" sz="1000" i="1"/>
              <a:t>Document software architecture</a:t>
            </a:r>
          </a:p>
        </p:txBody>
      </p:sp>
      <p:sp>
        <p:nvSpPr>
          <p:cNvPr id="156676" name="AutoShape 6"/>
          <p:cNvSpPr>
            <a:spLocks noChangeArrowheads="1"/>
          </p:cNvSpPr>
          <p:nvPr/>
        </p:nvSpPr>
        <p:spPr bwMode="auto">
          <a:xfrm>
            <a:off x="1811339" y="4256088"/>
            <a:ext cx="1806575" cy="876300"/>
          </a:xfrm>
          <a:prstGeom prst="wedgeRectCallout">
            <a:avLst>
              <a:gd name="adj1" fmla="val 179611"/>
              <a:gd name="adj2" fmla="val -199639"/>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Design demonstration planning and conduct </a:t>
            </a:r>
            <a:r>
              <a:rPr lang="en-US" altLang="en-US" sz="1000"/>
              <a:t>entry</a:t>
            </a:r>
          </a:p>
        </p:txBody>
      </p:sp>
      <p:sp>
        <p:nvSpPr>
          <p:cNvPr id="156677" name="AutoShape 7"/>
          <p:cNvSpPr>
            <a:spLocks noChangeArrowheads="1"/>
          </p:cNvSpPr>
          <p:nvPr/>
        </p:nvSpPr>
        <p:spPr bwMode="auto">
          <a:xfrm>
            <a:off x="1798639" y="1636714"/>
            <a:ext cx="1806575" cy="623887"/>
          </a:xfrm>
          <a:prstGeom prst="wedgeRectCallout">
            <a:avLst>
              <a:gd name="adj1" fmla="val 178736"/>
              <a:gd name="adj2" fmla="val -75190"/>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Added </a:t>
            </a:r>
            <a:r>
              <a:rPr lang="en-US" altLang="en-US" sz="1000" i="1"/>
              <a:t>System architecture definition </a:t>
            </a:r>
            <a:r>
              <a:rPr lang="en-US" altLang="en-US" sz="1000"/>
              <a:t>WBS</a:t>
            </a:r>
            <a:r>
              <a:rPr lang="en-US" altLang="en-US" sz="1000" i="1"/>
              <a:t> </a:t>
            </a:r>
            <a:r>
              <a:rPr lang="en-US" altLang="en-US" sz="1000"/>
              <a:t>component</a:t>
            </a:r>
          </a:p>
        </p:txBody>
      </p:sp>
      <p:sp>
        <p:nvSpPr>
          <p:cNvPr id="156678" name="AutoShape 11"/>
          <p:cNvSpPr>
            <a:spLocks noChangeArrowheads="1"/>
          </p:cNvSpPr>
          <p:nvPr/>
        </p:nvSpPr>
        <p:spPr bwMode="auto">
          <a:xfrm>
            <a:off x="1824039" y="5284788"/>
            <a:ext cx="1806575" cy="876300"/>
          </a:xfrm>
          <a:prstGeom prst="wedgeRectCallout">
            <a:avLst>
              <a:gd name="adj1" fmla="val 176273"/>
              <a:gd name="adj2" fmla="val -131157"/>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Critical component coding demo integration </a:t>
            </a:r>
            <a:r>
              <a:rPr lang="en-US" altLang="en-US" sz="1000"/>
              <a:t>entry</a:t>
            </a:r>
          </a:p>
        </p:txBody>
      </p:sp>
      <p:sp>
        <p:nvSpPr>
          <p:cNvPr id="156679" name="AutoShape 12"/>
          <p:cNvSpPr>
            <a:spLocks noChangeArrowheads="1"/>
          </p:cNvSpPr>
          <p:nvPr/>
        </p:nvSpPr>
        <p:spPr bwMode="auto">
          <a:xfrm>
            <a:off x="8745539" y="4906963"/>
            <a:ext cx="1806575" cy="641350"/>
          </a:xfrm>
          <a:prstGeom prst="wedgeRectCallout">
            <a:avLst>
              <a:gd name="adj1" fmla="val -112125"/>
              <a:gd name="adj2" fmla="val 93069"/>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rework of WBS template </a:t>
            </a:r>
            <a:r>
              <a:rPr lang="en-US" altLang="en-US" sz="1000" i="1"/>
              <a:t>Elaboration phase assessment </a:t>
            </a:r>
            <a:r>
              <a:rPr lang="en-US" altLang="en-US" sz="1000"/>
              <a:t>entry</a:t>
            </a:r>
          </a:p>
        </p:txBody>
      </p:sp>
      <p:sp>
        <p:nvSpPr>
          <p:cNvPr id="2" name="Slide Number Placeholder 1"/>
          <p:cNvSpPr>
            <a:spLocks noGrp="1"/>
          </p:cNvSpPr>
          <p:nvPr>
            <p:ph type="sldNum" sz="quarter" idx="12"/>
          </p:nvPr>
        </p:nvSpPr>
        <p:spPr/>
        <p:txBody>
          <a:bodyPr/>
          <a:lstStyle/>
          <a:p>
            <a:fld id="{B8DACC02-A2BD-4578-8E03-6D891060A695}" type="slidenum">
              <a:rPr lang="en-US" smtClean="0"/>
              <a:t>83</a:t>
            </a:fld>
            <a:endParaRPr lang="en-US"/>
          </a:p>
        </p:txBody>
      </p:sp>
    </p:spTree>
    <p:extLst>
      <p:ext uri="{BB962C8B-B14F-4D97-AF65-F5344CB8AC3E}">
        <p14:creationId xmlns:p14="http://schemas.microsoft.com/office/powerpoint/2010/main" val="42206269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524001" y="44450"/>
            <a:ext cx="1990725" cy="1068388"/>
          </a:xfrm>
        </p:spPr>
        <p:txBody>
          <a:bodyPr/>
          <a:lstStyle/>
          <a:p>
            <a:pPr eaLnBrk="1" hangingPunct="1"/>
            <a:r>
              <a:rPr lang="en-US" altLang="en-US" sz="2400">
                <a:effectLst>
                  <a:outerShdw blurRad="38100" dist="38100" dir="2700000" algn="tl">
                    <a:srgbClr val="C0C0C0"/>
                  </a:outerShdw>
                </a:effectLst>
              </a:rPr>
              <a:t>Activity sequencing</a:t>
            </a:r>
          </a:p>
        </p:txBody>
      </p:sp>
      <p:pic>
        <p:nvPicPr>
          <p:cNvPr id="158722" name="Picture 7" descr="Activity Sequen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239" y="123825"/>
            <a:ext cx="6810375" cy="66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3" name="AutoShape 8"/>
          <p:cNvSpPr>
            <a:spLocks noChangeArrowheads="1"/>
          </p:cNvSpPr>
          <p:nvPr/>
        </p:nvSpPr>
        <p:spPr bwMode="auto">
          <a:xfrm>
            <a:off x="1658939" y="2779714"/>
            <a:ext cx="1806575" cy="1076325"/>
          </a:xfrm>
          <a:prstGeom prst="wedgeRectCallout">
            <a:avLst>
              <a:gd name="adj1" fmla="val 174870"/>
              <a:gd name="adj2" fmla="val -113421"/>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dual predecessors.</a:t>
            </a:r>
          </a:p>
          <a:p>
            <a:r>
              <a:rPr lang="en-US" altLang="en-US" sz="1000"/>
              <a:t>Default relationship is Finish-to-Start. Here, we have defined a Start-to-Start relationship with an added lag of 5 days</a:t>
            </a:r>
          </a:p>
        </p:txBody>
      </p:sp>
      <p:sp>
        <p:nvSpPr>
          <p:cNvPr id="158724" name="AutoShape 9"/>
          <p:cNvSpPr>
            <a:spLocks noChangeArrowheads="1"/>
          </p:cNvSpPr>
          <p:nvPr/>
        </p:nvSpPr>
        <p:spPr bwMode="auto">
          <a:xfrm>
            <a:off x="1641475" y="5048251"/>
            <a:ext cx="2006600" cy="1076325"/>
          </a:xfrm>
          <a:prstGeom prst="wedgeRectCallout">
            <a:avLst>
              <a:gd name="adj1" fmla="val 145333"/>
              <a:gd name="adj2" fmla="val -37315"/>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Here, we have defined a Finish-to-Finish relationship: this is common for implementation/integration task pairs</a:t>
            </a:r>
          </a:p>
        </p:txBody>
      </p:sp>
      <p:sp>
        <p:nvSpPr>
          <p:cNvPr id="2" name="Slide Number Placeholder 1"/>
          <p:cNvSpPr>
            <a:spLocks noGrp="1"/>
          </p:cNvSpPr>
          <p:nvPr>
            <p:ph type="sldNum" sz="quarter" idx="12"/>
          </p:nvPr>
        </p:nvSpPr>
        <p:spPr/>
        <p:txBody>
          <a:bodyPr/>
          <a:lstStyle/>
          <a:p>
            <a:fld id="{B8DACC02-A2BD-4578-8E03-6D891060A695}" type="slidenum">
              <a:rPr lang="en-US" smtClean="0"/>
              <a:t>84</a:t>
            </a:fld>
            <a:endParaRPr lang="en-US"/>
          </a:p>
        </p:txBody>
      </p:sp>
    </p:spTree>
    <p:extLst>
      <p:ext uri="{BB962C8B-B14F-4D97-AF65-F5344CB8AC3E}">
        <p14:creationId xmlns:p14="http://schemas.microsoft.com/office/powerpoint/2010/main" val="12737347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idx="4294967295"/>
          </p:nvPr>
        </p:nvSpPr>
        <p:spPr>
          <a:xfrm>
            <a:off x="1524000" y="1"/>
            <a:ext cx="9144000" cy="536575"/>
          </a:xfrm>
        </p:spPr>
        <p:txBody>
          <a:bodyPr/>
          <a:lstStyle/>
          <a:p>
            <a:pPr eaLnBrk="1" hangingPunct="1"/>
            <a:r>
              <a:rPr lang="en-US" altLang="en-US" sz="2400">
                <a:effectLst>
                  <a:outerShdw blurRad="38100" dist="38100" dir="2700000" algn="tl">
                    <a:srgbClr val="C0C0C0"/>
                  </a:outerShdw>
                </a:effectLst>
              </a:rPr>
              <a:t>Critical path: early/late start and finish with float (slack)</a:t>
            </a:r>
          </a:p>
        </p:txBody>
      </p:sp>
      <p:pic>
        <p:nvPicPr>
          <p:cNvPr id="164866" name="Picture 7" descr="Critical Path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09601"/>
            <a:ext cx="8489950" cy="581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7" name="Rectangle 8"/>
          <p:cNvSpPr>
            <a:spLocks noChangeArrowheads="1"/>
          </p:cNvSpPr>
          <p:nvPr/>
        </p:nvSpPr>
        <p:spPr bwMode="auto">
          <a:xfrm>
            <a:off x="1846263" y="6138864"/>
            <a:ext cx="8482012" cy="149225"/>
          </a:xfrm>
          <a:prstGeom prst="rect">
            <a:avLst/>
          </a:prstGeom>
          <a:solidFill>
            <a:srgbClr val="FFFF00">
              <a:alpha val="25098"/>
            </a:srgbClr>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t>85</a:t>
            </a:fld>
            <a:endParaRPr lang="en-US"/>
          </a:p>
        </p:txBody>
      </p:sp>
    </p:spTree>
    <p:extLst>
      <p:ext uri="{BB962C8B-B14F-4D97-AF65-F5344CB8AC3E}">
        <p14:creationId xmlns:p14="http://schemas.microsoft.com/office/powerpoint/2010/main" val="2829091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smtClean="0"/>
              <a:t>Schedule compression</a:t>
            </a:r>
          </a:p>
        </p:txBody>
      </p:sp>
      <p:pic>
        <p:nvPicPr>
          <p:cNvPr id="165890" name="Picture 4" descr="Schedule le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238" y="3717925"/>
            <a:ext cx="537845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1" name="AutoShape 5"/>
          <p:cNvSpPr>
            <a:spLocks/>
          </p:cNvSpPr>
          <p:nvPr/>
        </p:nvSpPr>
        <p:spPr bwMode="auto">
          <a:xfrm rot="16200000">
            <a:off x="5782470" y="5952332"/>
            <a:ext cx="206375" cy="493713"/>
          </a:xfrm>
          <a:prstGeom prst="leftBracket">
            <a:avLst>
              <a:gd name="adj" fmla="val 19936"/>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65892" name="AutoShape 6"/>
          <p:cNvSpPr>
            <a:spLocks/>
          </p:cNvSpPr>
          <p:nvPr/>
        </p:nvSpPr>
        <p:spPr bwMode="auto">
          <a:xfrm>
            <a:off x="1752601" y="5943601"/>
            <a:ext cx="1751013" cy="411163"/>
          </a:xfrm>
          <a:prstGeom prst="borderCallout1">
            <a:avLst>
              <a:gd name="adj1" fmla="val 115444"/>
              <a:gd name="adj2" fmla="val 50046"/>
              <a:gd name="adj3" fmla="val 118532"/>
              <a:gd name="adj4" fmla="val 237532"/>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schedule compression of 5 days</a:t>
            </a:r>
          </a:p>
        </p:txBody>
      </p:sp>
      <p:sp>
        <p:nvSpPr>
          <p:cNvPr id="165893" name="AutoShape 7"/>
          <p:cNvSpPr>
            <a:spLocks/>
          </p:cNvSpPr>
          <p:nvPr/>
        </p:nvSpPr>
        <p:spPr bwMode="auto">
          <a:xfrm>
            <a:off x="2646363" y="4695825"/>
            <a:ext cx="1612900" cy="1117600"/>
          </a:xfrm>
          <a:prstGeom prst="borderCallout1">
            <a:avLst>
              <a:gd name="adj1" fmla="val 106819"/>
              <a:gd name="adj2" fmla="val 7088"/>
              <a:gd name="adj3" fmla="val 106819"/>
              <a:gd name="adj4" fmla="val 132972"/>
            </a:avLst>
          </a:prstGeom>
          <a:solidFill>
            <a:srgbClr val="F3F4C0"/>
          </a:solidFill>
          <a:ln w="12700">
            <a:solidFill>
              <a:schemeClr val="tx1"/>
            </a:solidFill>
            <a:miter lim="800000"/>
            <a:headEnd type="none" w="sm" len="sm"/>
            <a:tailEnd type="triangle" w="lg" len="lg"/>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Use Start-to-Start dependency with 5 day </a:t>
            </a:r>
            <a:r>
              <a:rPr lang="en-US" altLang="en-US" sz="1000" i="1"/>
              <a:t>lag</a:t>
            </a:r>
            <a:r>
              <a:rPr lang="en-US" altLang="en-US" sz="1000"/>
              <a:t> for successor to get reasonable relationship between two tasks</a:t>
            </a:r>
          </a:p>
        </p:txBody>
      </p:sp>
      <p:pic>
        <p:nvPicPr>
          <p:cNvPr id="165894" name="Picture 8" descr="Schedule le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6950" y="1152525"/>
            <a:ext cx="53911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5" name="AutoShape 9"/>
          <p:cNvSpPr>
            <a:spLocks/>
          </p:cNvSpPr>
          <p:nvPr/>
        </p:nvSpPr>
        <p:spPr bwMode="auto">
          <a:xfrm>
            <a:off x="1963738" y="2276475"/>
            <a:ext cx="2379662" cy="1049338"/>
          </a:xfrm>
          <a:prstGeom prst="borderCallout1">
            <a:avLst>
              <a:gd name="adj1" fmla="val 107264"/>
              <a:gd name="adj2" fmla="val 4801"/>
              <a:gd name="adj3" fmla="val 107264"/>
              <a:gd name="adj4" fmla="val 118745"/>
            </a:avLst>
          </a:prstGeom>
          <a:solidFill>
            <a:srgbClr val="F3F4C0"/>
          </a:solidFill>
          <a:ln w="12700">
            <a:solidFill>
              <a:schemeClr val="tx1"/>
            </a:solidFill>
            <a:miter lim="800000"/>
            <a:headEnd type="none" w="sm" len="sm"/>
            <a:tailEnd type="triangle" w="lg" len="lg"/>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Use Finish-to-Start dependency with 5 day </a:t>
            </a:r>
            <a:r>
              <a:rPr lang="en-US" altLang="en-US" sz="1000" i="1"/>
              <a:t>negative</a:t>
            </a:r>
            <a:r>
              <a:rPr lang="en-US" altLang="en-US" sz="1000"/>
              <a:t> </a:t>
            </a:r>
            <a:r>
              <a:rPr lang="en-US" altLang="en-US" sz="1000" i="1"/>
              <a:t>lag</a:t>
            </a:r>
            <a:r>
              <a:rPr lang="en-US" altLang="en-US" sz="1000"/>
              <a:t> (-5) for successor to get reasonable relationship between two tasks. Equivalent to a 5 day lead for successor</a:t>
            </a:r>
          </a:p>
        </p:txBody>
      </p:sp>
      <p:sp>
        <p:nvSpPr>
          <p:cNvPr id="165896" name="Line 10"/>
          <p:cNvSpPr>
            <a:spLocks noChangeShapeType="1"/>
          </p:cNvSpPr>
          <p:nvPr/>
        </p:nvSpPr>
        <p:spPr bwMode="auto">
          <a:xfrm flipH="1" flipV="1">
            <a:off x="5900738" y="6302376"/>
            <a:ext cx="0" cy="1682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7" name="TextBox 9"/>
          <p:cNvSpPr txBox="1">
            <a:spLocks noChangeArrowheads="1"/>
          </p:cNvSpPr>
          <p:nvPr/>
        </p:nvSpPr>
        <p:spPr bwMode="auto">
          <a:xfrm>
            <a:off x="1754189" y="4100514"/>
            <a:ext cx="1947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t>Alternatively: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34200289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smtClean="0"/>
              <a:t>Determining resource utilization</a:t>
            </a:r>
          </a:p>
        </p:txBody>
      </p:sp>
      <p:pic>
        <p:nvPicPr>
          <p:cNvPr id="166914" name="Picture 4" descr="Resource Allo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613" y="1236662"/>
            <a:ext cx="5282521" cy="514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5" name="Rectangle 5"/>
          <p:cNvSpPr>
            <a:spLocks noChangeArrowheads="1"/>
          </p:cNvSpPr>
          <p:nvPr/>
        </p:nvSpPr>
        <p:spPr bwMode="auto">
          <a:xfrm>
            <a:off x="173763" y="1387475"/>
            <a:ext cx="452498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tx1"/>
              </a:buClr>
              <a:buFont typeface="Arial" panose="020B0604020202020204" pitchFamily="34" charset="0"/>
              <a:buChar char="•"/>
            </a:pPr>
            <a:r>
              <a:rPr lang="en-US" altLang="en-US" sz="2000" dirty="0">
                <a:latin typeface="Candara" panose="020E0502030303020204" pitchFamily="34" charset="0"/>
              </a:rPr>
              <a:t>Resource graphs show the utilization of individual resources as a function of time </a:t>
            </a:r>
          </a:p>
          <a:p>
            <a:pPr>
              <a:spcBef>
                <a:spcPct val="20000"/>
              </a:spcBef>
              <a:buClr>
                <a:schemeClr val="tx1"/>
              </a:buClr>
              <a:buFont typeface="Arial" panose="020B0604020202020204" pitchFamily="34" charset="0"/>
              <a:buChar char="•"/>
            </a:pPr>
            <a:r>
              <a:rPr lang="en-US" altLang="en-US" sz="2000" dirty="0">
                <a:latin typeface="Candara" panose="020E0502030303020204" pitchFamily="34" charset="0"/>
              </a:rPr>
              <a:t>Resource graphs can be used to identify over- and under-utilized resources</a:t>
            </a:r>
          </a:p>
          <a:p>
            <a:pPr>
              <a:spcBef>
                <a:spcPct val="20000"/>
              </a:spcBef>
              <a:buClr>
                <a:schemeClr val="tx1"/>
              </a:buClr>
              <a:buFont typeface="Arial" panose="020B0604020202020204" pitchFamily="34" charset="0"/>
              <a:buChar char="•"/>
            </a:pPr>
            <a:r>
              <a:rPr lang="en-US" altLang="en-US" sz="2000" dirty="0">
                <a:latin typeface="Candara" panose="020E0502030303020204" pitchFamily="34" charset="0"/>
              </a:rPr>
              <a:t>Resource leveling can be used to balance utilization and/or to shift tasks to lower-cost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22780474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t>PERT Estimation Technique</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88</a:t>
            </a:fld>
            <a:endParaRPr lang="en-US"/>
          </a:p>
        </p:txBody>
      </p:sp>
    </p:spTree>
    <p:extLst>
      <p:ext uri="{BB962C8B-B14F-4D97-AF65-F5344CB8AC3E}">
        <p14:creationId xmlns:p14="http://schemas.microsoft.com/office/powerpoint/2010/main" val="7229107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estimation technique</a:t>
            </a:r>
            <a:endParaRPr lang="en-US" sz="800" dirty="0">
              <a:ea typeface="ＭＳ Ｐゴシック" charset="0"/>
              <a:cs typeface="ＭＳ Ｐゴシック" charset="0"/>
            </a:endParaRPr>
          </a:p>
        </p:txBody>
      </p:sp>
      <p:sp>
        <p:nvSpPr>
          <p:cNvPr id="179202" name="Rectangle 3"/>
          <p:cNvSpPr>
            <a:spLocks noGrp="1" noChangeArrowheads="1"/>
          </p:cNvSpPr>
          <p:nvPr>
            <p:ph idx="1"/>
          </p:nvPr>
        </p:nvSpPr>
        <p:spPr/>
        <p:txBody>
          <a:bodyPr/>
          <a:lstStyle/>
          <a:p>
            <a:pPr eaLnBrk="1" hangingPunct="1"/>
            <a:r>
              <a:rPr lang="en-US" altLang="en-US" sz="2600" dirty="0"/>
              <a:t>Most widely used three-point estimate is PERT (</a:t>
            </a:r>
            <a:r>
              <a:rPr lang="en-US" altLang="en-US" sz="2600" i="1" dirty="0"/>
              <a:t>Program Evaluation and Review Technique</a:t>
            </a:r>
            <a:r>
              <a:rPr lang="en-US" altLang="en-US" sz="2600" dirty="0"/>
              <a:t>)</a:t>
            </a:r>
          </a:p>
          <a:p>
            <a:pPr eaLnBrk="1" hangingPunct="1"/>
            <a:r>
              <a:rPr lang="en-US" altLang="en-US" sz="2600" dirty="0"/>
              <a:t>Defines three estimate points as:</a:t>
            </a:r>
          </a:p>
          <a:p>
            <a:pPr lvl="1" eaLnBrk="1" hangingPunct="1"/>
            <a:r>
              <a:rPr lang="en-US" altLang="en-US" i="1" dirty="0" smtClean="0"/>
              <a:t>Most likely</a:t>
            </a:r>
            <a:r>
              <a:rPr lang="en-US" altLang="en-US" dirty="0" smtClean="0"/>
              <a:t>: estimate that occurs with greatest frequency</a:t>
            </a:r>
          </a:p>
          <a:p>
            <a:pPr lvl="1" eaLnBrk="1" hangingPunct="1"/>
            <a:r>
              <a:rPr lang="en-US" altLang="en-US" i="1" dirty="0" smtClean="0"/>
              <a:t>Optimistic</a:t>
            </a:r>
            <a:r>
              <a:rPr lang="en-US" altLang="en-US" dirty="0" smtClean="0"/>
              <a:t>: shortest duration, taken as 10</a:t>
            </a:r>
            <a:r>
              <a:rPr lang="en-US" altLang="en-US" baseline="30000" dirty="0" smtClean="0"/>
              <a:t>th</a:t>
            </a:r>
            <a:r>
              <a:rPr lang="en-US" altLang="en-US" dirty="0" smtClean="0"/>
              <a:t> percentile value</a:t>
            </a:r>
          </a:p>
          <a:p>
            <a:pPr lvl="1" eaLnBrk="1" hangingPunct="1"/>
            <a:r>
              <a:rPr lang="en-US" altLang="en-US" i="1" dirty="0" smtClean="0"/>
              <a:t>Pessimistic</a:t>
            </a:r>
            <a:r>
              <a:rPr lang="en-US" altLang="en-US" dirty="0" smtClean="0"/>
              <a:t>: longest duration, taken as 90</a:t>
            </a:r>
            <a:r>
              <a:rPr lang="en-US" altLang="en-US" baseline="30000" dirty="0" smtClean="0"/>
              <a:t>th</a:t>
            </a:r>
            <a:r>
              <a:rPr lang="en-US" altLang="en-US" dirty="0" smtClean="0"/>
              <a:t> percentile value</a:t>
            </a:r>
          </a:p>
          <a:p>
            <a:pPr lvl="1" eaLnBrk="1" hangingPunct="1"/>
            <a:r>
              <a:rPr lang="en-US" altLang="en-US" dirty="0" smtClean="0"/>
              <a:t>PERT activity duration estimate </a:t>
            </a:r>
            <a:r>
              <a:rPr lang="en-US" altLang="en-US" b="1" i="1" dirty="0" smtClean="0">
                <a:latin typeface="Times New Roman" panose="02020603050405020304" pitchFamily="18" charset="0"/>
              </a:rPr>
              <a:t>T</a:t>
            </a:r>
            <a:r>
              <a:rPr lang="en-US" altLang="en-US" b="1" i="1" baseline="-25000" dirty="0" smtClean="0">
                <a:latin typeface="Times New Roman" panose="02020603050405020304" pitchFamily="18" charset="0"/>
              </a:rPr>
              <a:t>E</a:t>
            </a:r>
            <a:r>
              <a:rPr lang="en-US" altLang="en-US" dirty="0" smtClean="0"/>
              <a:t> and its standard deviation (</a:t>
            </a:r>
            <a:r>
              <a:rPr lang="en-US" altLang="en-US" dirty="0" err="1" smtClean="0"/>
              <a:t>s</a:t>
            </a:r>
            <a:r>
              <a:rPr lang="en-US" altLang="en-US" baseline="-25000" dirty="0" err="1" smtClean="0"/>
              <a:t>E</a:t>
            </a:r>
            <a:r>
              <a:rPr lang="en-US" altLang="en-US" dirty="0" smtClean="0"/>
              <a:t> or σ) are calculated according to:</a:t>
            </a:r>
          </a:p>
          <a:p>
            <a:pPr lvl="1" eaLnBrk="1" hangingPunct="1">
              <a:buFont typeface="Wingdings" panose="05000000000000000000" pitchFamily="2" charset="2"/>
              <a:buNone/>
            </a:pPr>
            <a:endParaRPr lang="en-US" altLang="en-US" dirty="0" smtClean="0"/>
          </a:p>
          <a:p>
            <a:pPr lvl="2" eaLnBrk="1" hangingPunct="1">
              <a:buFont typeface="Wingdings" panose="05000000000000000000" pitchFamily="2" charset="2"/>
              <a:buNone/>
            </a:pPr>
            <a:endParaRPr lang="en-US" altLang="en-US" sz="1600" dirty="0"/>
          </a:p>
          <a:p>
            <a:pPr lvl="2" eaLnBrk="1" hangingPunct="1">
              <a:buFont typeface="Wingdings" panose="05000000000000000000" pitchFamily="2" charset="2"/>
              <a:buNone/>
            </a:pPr>
            <a:endParaRPr lang="en-US" altLang="en-US" sz="1400" baseline="30000" dirty="0"/>
          </a:p>
        </p:txBody>
      </p:sp>
      <p:graphicFrame>
        <p:nvGraphicFramePr>
          <p:cNvPr id="179203" name="Object 2"/>
          <p:cNvGraphicFramePr>
            <a:graphicFrameLocks noGrp="1" noChangeAspect="1"/>
          </p:cNvGraphicFramePr>
          <p:nvPr>
            <p:ph sz="half" idx="4294967295"/>
            <p:extLst>
              <p:ext uri="{D42A27DB-BD31-4B8C-83A1-F6EECF244321}">
                <p14:modId xmlns:p14="http://schemas.microsoft.com/office/powerpoint/2010/main" val="3351501060"/>
              </p:ext>
            </p:extLst>
          </p:nvPr>
        </p:nvGraphicFramePr>
        <p:xfrm>
          <a:off x="4038600" y="4765398"/>
          <a:ext cx="4876800" cy="846138"/>
        </p:xfrm>
        <a:graphic>
          <a:graphicData uri="http://schemas.openxmlformats.org/presentationml/2006/ole">
            <mc:AlternateContent xmlns:mc="http://schemas.openxmlformats.org/markup-compatibility/2006">
              <mc:Choice xmlns:v="urn:schemas-microsoft-com:vml" Requires="v">
                <p:oleObj spid="_x0000_s2107" name="Equation" r:id="rId3" imgW="2514600" imgH="482600" progId="Equation.3">
                  <p:embed/>
                </p:oleObj>
              </mc:Choice>
              <mc:Fallback>
                <p:oleObj name="Equation" r:id="rId3" imgW="2514600" imgH="482600" progId="Equation.3">
                  <p:embed/>
                  <p:pic>
                    <p:nvPicPr>
                      <p:cNvPr id="17920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765398"/>
                        <a:ext cx="4876800"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04" name="TextBox 7"/>
          <p:cNvSpPr txBox="1">
            <a:spLocks noChangeArrowheads="1"/>
          </p:cNvSpPr>
          <p:nvPr/>
        </p:nvSpPr>
        <p:spPr bwMode="auto">
          <a:xfrm>
            <a:off x="4038600" y="4648201"/>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503814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a:bodyPr>
          <a:lstStyle/>
          <a:p>
            <a:pPr eaLnBrk="1" hangingPunct="1"/>
            <a:r>
              <a:rPr lang="en-US" altLang="en-US" sz="3600" dirty="0"/>
              <a:t>Controlling factors </a:t>
            </a:r>
            <a:r>
              <a:rPr lang="en-US" altLang="en-US" sz="3600" dirty="0" smtClean="0"/>
              <a:t>in </a:t>
            </a:r>
            <a:r>
              <a:rPr lang="en-US" altLang="en-US" sz="3600" dirty="0"/>
              <a:t>schedule development</a:t>
            </a:r>
          </a:p>
        </p:txBody>
      </p:sp>
      <p:sp>
        <p:nvSpPr>
          <p:cNvPr id="90114" name="Rectangle 3"/>
          <p:cNvSpPr>
            <a:spLocks noGrp="1" noChangeArrowheads="1"/>
          </p:cNvSpPr>
          <p:nvPr>
            <p:ph type="body" idx="1"/>
          </p:nvPr>
        </p:nvSpPr>
        <p:spPr/>
        <p:txBody>
          <a:bodyPr/>
          <a:lstStyle/>
          <a:p>
            <a:pPr eaLnBrk="1" hangingPunct="1">
              <a:lnSpc>
                <a:spcPct val="90000"/>
              </a:lnSpc>
            </a:pPr>
            <a:r>
              <a:rPr lang="en-US" altLang="en-US" dirty="0" smtClean="0"/>
              <a:t>Project scope statement</a:t>
            </a:r>
          </a:p>
          <a:p>
            <a:pPr lvl="1" eaLnBrk="1" hangingPunct="1">
              <a:lnSpc>
                <a:spcPct val="90000"/>
              </a:lnSpc>
            </a:pPr>
            <a:r>
              <a:rPr lang="en-US" altLang="en-US" dirty="0"/>
              <a:t>Scope statement is the source of assumptions and constraints on the project</a:t>
            </a:r>
          </a:p>
          <a:p>
            <a:pPr lvl="1" eaLnBrk="1" hangingPunct="1">
              <a:lnSpc>
                <a:spcPct val="90000"/>
              </a:lnSpc>
            </a:pPr>
            <a:r>
              <a:rPr lang="en-US" altLang="en-US" dirty="0"/>
              <a:t>(PMI) </a:t>
            </a:r>
            <a:r>
              <a:rPr lang="ja-JP" altLang="en-US" dirty="0"/>
              <a:t>“</a:t>
            </a:r>
            <a:r>
              <a:rPr lang="en-US" altLang="ja-JP" i="1" u="sng" dirty="0"/>
              <a:t>Assumptions</a:t>
            </a:r>
            <a:r>
              <a:rPr lang="en-US" altLang="ja-JP" dirty="0"/>
              <a:t> are those documented, schedule-related factors that, for schedule development purposes, are considered to be true, real, or certain.</a:t>
            </a:r>
            <a:r>
              <a:rPr lang="ja-JP" altLang="en-US" dirty="0"/>
              <a:t>”</a:t>
            </a:r>
            <a:endParaRPr lang="en-US" altLang="ja-JP" dirty="0"/>
          </a:p>
          <a:p>
            <a:pPr lvl="1" eaLnBrk="1" hangingPunct="1">
              <a:lnSpc>
                <a:spcPct val="90000"/>
              </a:lnSpc>
            </a:pPr>
            <a:r>
              <a:rPr lang="en-US" altLang="en-US" dirty="0"/>
              <a:t>(PMI) </a:t>
            </a:r>
            <a:r>
              <a:rPr lang="ja-JP" altLang="en-US" dirty="0"/>
              <a:t>“</a:t>
            </a:r>
            <a:r>
              <a:rPr lang="en-US" altLang="ja-JP" i="1" u="sng" dirty="0"/>
              <a:t>Constraints</a:t>
            </a:r>
            <a:r>
              <a:rPr lang="en-US" altLang="ja-JP" dirty="0"/>
              <a:t> are factors that will limit the project management team's options when performing schedule network analysis.</a:t>
            </a:r>
            <a:r>
              <a:rPr lang="ja-JP" altLang="en-US" dirty="0"/>
              <a:t>”</a:t>
            </a:r>
            <a:endParaRPr lang="en-US" altLang="ja-JP" dirty="0"/>
          </a:p>
          <a:p>
            <a:pPr lvl="1" eaLnBrk="1" hangingPunct="1">
              <a:lnSpc>
                <a:spcPct val="90000"/>
              </a:lnSpc>
            </a:pPr>
            <a:r>
              <a:rPr lang="en-US" altLang="en-US" dirty="0"/>
              <a:t>Date constraints (contract dates, market windows, external deliveries) and milestones (deliverable dates) are of greatest importance in schedule development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4216013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smtClean="0"/>
              <a:t>Duration estimates distribution</a:t>
            </a:r>
          </a:p>
        </p:txBody>
      </p:sp>
      <p:sp>
        <p:nvSpPr>
          <p:cNvPr id="180226" name="Line 4"/>
          <p:cNvSpPr>
            <a:spLocks noChangeShapeType="1"/>
          </p:cNvSpPr>
          <p:nvPr/>
        </p:nvSpPr>
        <p:spPr bwMode="auto">
          <a:xfrm flipH="1">
            <a:off x="2403476" y="2020888"/>
            <a:ext cx="9525" cy="37004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27" name="Line 5"/>
          <p:cNvSpPr>
            <a:spLocks noChangeShapeType="1"/>
          </p:cNvSpPr>
          <p:nvPr/>
        </p:nvSpPr>
        <p:spPr bwMode="auto">
          <a:xfrm flipV="1">
            <a:off x="2420938" y="5703889"/>
            <a:ext cx="7340600" cy="9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80228" name="Group 11"/>
          <p:cNvGrpSpPr>
            <a:grpSpLocks/>
          </p:cNvGrpSpPr>
          <p:nvPr/>
        </p:nvGrpSpPr>
        <p:grpSpPr bwMode="auto">
          <a:xfrm>
            <a:off x="2403476" y="1933576"/>
            <a:ext cx="7364413" cy="3770313"/>
            <a:chOff x="554" y="1218"/>
            <a:chExt cx="4639" cy="2375"/>
          </a:xfrm>
        </p:grpSpPr>
        <p:sp>
          <p:nvSpPr>
            <p:cNvPr id="180244" name="Freeform 9"/>
            <p:cNvSpPr>
              <a:spLocks/>
            </p:cNvSpPr>
            <p:nvPr/>
          </p:nvSpPr>
          <p:spPr bwMode="auto">
            <a:xfrm>
              <a:off x="554" y="1218"/>
              <a:ext cx="2321" cy="2375"/>
            </a:xfrm>
            <a:custGeom>
              <a:avLst/>
              <a:gdLst>
                <a:gd name="T0" fmla="*/ 0 w 2321"/>
                <a:gd name="T1" fmla="*/ 2375 h 2375"/>
                <a:gd name="T2" fmla="*/ 587 w 2321"/>
                <a:gd name="T3" fmla="*/ 2101 h 2375"/>
                <a:gd name="T4" fmla="*/ 1152 w 2321"/>
                <a:gd name="T5" fmla="*/ 1514 h 2375"/>
                <a:gd name="T6" fmla="*/ 1465 w 2321"/>
                <a:gd name="T7" fmla="*/ 943 h 2375"/>
                <a:gd name="T8" fmla="*/ 1739 w 2321"/>
                <a:gd name="T9" fmla="*/ 362 h 2375"/>
                <a:gd name="T10" fmla="*/ 2035 w 2321"/>
                <a:gd name="T11" fmla="*/ 82 h 2375"/>
                <a:gd name="T12" fmla="*/ 2321 w 2321"/>
                <a:gd name="T13" fmla="*/ 0 h 2375"/>
                <a:gd name="T14" fmla="*/ 0 60000 65536"/>
                <a:gd name="T15" fmla="*/ 0 60000 65536"/>
                <a:gd name="T16" fmla="*/ 0 60000 65536"/>
                <a:gd name="T17" fmla="*/ 0 60000 65536"/>
                <a:gd name="T18" fmla="*/ 0 60000 65536"/>
                <a:gd name="T19" fmla="*/ 0 60000 65536"/>
                <a:gd name="T20" fmla="*/ 0 60000 65536"/>
                <a:gd name="T21" fmla="*/ 0 w 2321"/>
                <a:gd name="T22" fmla="*/ 0 h 2375"/>
                <a:gd name="T23" fmla="*/ 2321 w 2321"/>
                <a:gd name="T24" fmla="*/ 2375 h 2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1" h="2375">
                  <a:moveTo>
                    <a:pt x="0" y="2375"/>
                  </a:moveTo>
                  <a:cubicBezTo>
                    <a:pt x="197" y="2309"/>
                    <a:pt x="395" y="2244"/>
                    <a:pt x="587" y="2101"/>
                  </a:cubicBezTo>
                  <a:cubicBezTo>
                    <a:pt x="779" y="1958"/>
                    <a:pt x="1006" y="1707"/>
                    <a:pt x="1152" y="1514"/>
                  </a:cubicBezTo>
                  <a:cubicBezTo>
                    <a:pt x="1298" y="1321"/>
                    <a:pt x="1367" y="1135"/>
                    <a:pt x="1465" y="943"/>
                  </a:cubicBezTo>
                  <a:cubicBezTo>
                    <a:pt x="1563" y="751"/>
                    <a:pt x="1644" y="506"/>
                    <a:pt x="1739" y="362"/>
                  </a:cubicBezTo>
                  <a:cubicBezTo>
                    <a:pt x="1834" y="218"/>
                    <a:pt x="1938" y="142"/>
                    <a:pt x="2035" y="82"/>
                  </a:cubicBezTo>
                  <a:cubicBezTo>
                    <a:pt x="2132" y="22"/>
                    <a:pt x="2273" y="14"/>
                    <a:pt x="2321"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0245" name="Freeform 10"/>
            <p:cNvSpPr>
              <a:spLocks/>
            </p:cNvSpPr>
            <p:nvPr/>
          </p:nvSpPr>
          <p:spPr bwMode="auto">
            <a:xfrm flipH="1">
              <a:off x="2872" y="1218"/>
              <a:ext cx="2321" cy="2375"/>
            </a:xfrm>
            <a:custGeom>
              <a:avLst/>
              <a:gdLst>
                <a:gd name="T0" fmla="*/ 0 w 2321"/>
                <a:gd name="T1" fmla="*/ 2375 h 2375"/>
                <a:gd name="T2" fmla="*/ 587 w 2321"/>
                <a:gd name="T3" fmla="*/ 2101 h 2375"/>
                <a:gd name="T4" fmla="*/ 1152 w 2321"/>
                <a:gd name="T5" fmla="*/ 1514 h 2375"/>
                <a:gd name="T6" fmla="*/ 1465 w 2321"/>
                <a:gd name="T7" fmla="*/ 943 h 2375"/>
                <a:gd name="T8" fmla="*/ 1739 w 2321"/>
                <a:gd name="T9" fmla="*/ 362 h 2375"/>
                <a:gd name="T10" fmla="*/ 2035 w 2321"/>
                <a:gd name="T11" fmla="*/ 82 h 2375"/>
                <a:gd name="T12" fmla="*/ 2321 w 2321"/>
                <a:gd name="T13" fmla="*/ 0 h 2375"/>
                <a:gd name="T14" fmla="*/ 0 60000 65536"/>
                <a:gd name="T15" fmla="*/ 0 60000 65536"/>
                <a:gd name="T16" fmla="*/ 0 60000 65536"/>
                <a:gd name="T17" fmla="*/ 0 60000 65536"/>
                <a:gd name="T18" fmla="*/ 0 60000 65536"/>
                <a:gd name="T19" fmla="*/ 0 60000 65536"/>
                <a:gd name="T20" fmla="*/ 0 60000 65536"/>
                <a:gd name="T21" fmla="*/ 0 w 2321"/>
                <a:gd name="T22" fmla="*/ 0 h 2375"/>
                <a:gd name="T23" fmla="*/ 2321 w 2321"/>
                <a:gd name="T24" fmla="*/ 2375 h 2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1" h="2375">
                  <a:moveTo>
                    <a:pt x="0" y="2375"/>
                  </a:moveTo>
                  <a:cubicBezTo>
                    <a:pt x="197" y="2309"/>
                    <a:pt x="395" y="2244"/>
                    <a:pt x="587" y="2101"/>
                  </a:cubicBezTo>
                  <a:cubicBezTo>
                    <a:pt x="779" y="1958"/>
                    <a:pt x="1006" y="1707"/>
                    <a:pt x="1152" y="1514"/>
                  </a:cubicBezTo>
                  <a:cubicBezTo>
                    <a:pt x="1298" y="1321"/>
                    <a:pt x="1367" y="1135"/>
                    <a:pt x="1465" y="943"/>
                  </a:cubicBezTo>
                  <a:cubicBezTo>
                    <a:pt x="1563" y="751"/>
                    <a:pt x="1644" y="506"/>
                    <a:pt x="1739" y="362"/>
                  </a:cubicBezTo>
                  <a:cubicBezTo>
                    <a:pt x="1834" y="218"/>
                    <a:pt x="1938" y="142"/>
                    <a:pt x="2035" y="82"/>
                  </a:cubicBezTo>
                  <a:cubicBezTo>
                    <a:pt x="2132" y="22"/>
                    <a:pt x="2273" y="14"/>
                    <a:pt x="2321"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0229" name="Line 12"/>
          <p:cNvSpPr>
            <a:spLocks noChangeShapeType="1"/>
          </p:cNvSpPr>
          <p:nvPr/>
        </p:nvSpPr>
        <p:spPr bwMode="auto">
          <a:xfrm flipV="1">
            <a:off x="3727450" y="3787775"/>
            <a:ext cx="0" cy="19256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0" name="Line 13"/>
          <p:cNvSpPr>
            <a:spLocks noChangeShapeType="1"/>
          </p:cNvSpPr>
          <p:nvPr/>
        </p:nvSpPr>
        <p:spPr bwMode="auto">
          <a:xfrm flipV="1">
            <a:off x="8461375" y="3784601"/>
            <a:ext cx="0" cy="193357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1" name="Text Box 14"/>
          <p:cNvSpPr txBox="1">
            <a:spLocks noChangeArrowheads="1"/>
          </p:cNvSpPr>
          <p:nvPr/>
        </p:nvSpPr>
        <p:spPr bwMode="auto">
          <a:xfrm>
            <a:off x="3351285" y="5845175"/>
            <a:ext cx="7729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10</a:t>
            </a:r>
            <a:r>
              <a:rPr lang="en-US" altLang="en-US" sz="1000" baseline="30000"/>
              <a:t>th</a:t>
            </a:r>
            <a:r>
              <a:rPr lang="en-US" altLang="en-US" sz="1000"/>
              <a:t> </a:t>
            </a:r>
          </a:p>
          <a:p>
            <a:pPr algn="ctr"/>
            <a:r>
              <a:rPr lang="en-US" altLang="en-US" sz="1000"/>
              <a:t>Percentile</a:t>
            </a:r>
          </a:p>
          <a:p>
            <a:pPr algn="ctr"/>
            <a:r>
              <a:rPr lang="en-US" altLang="en-US" sz="1000"/>
              <a:t>~ </a:t>
            </a:r>
            <a:r>
              <a:rPr lang="el-GR" altLang="en-US" sz="1000"/>
              <a:t>μ</a:t>
            </a:r>
            <a:r>
              <a:rPr lang="en-US" altLang="en-US" sz="1000"/>
              <a:t> -2.24</a:t>
            </a:r>
            <a:r>
              <a:rPr lang="el-GR" altLang="en-US" sz="1000"/>
              <a:t>σ</a:t>
            </a:r>
            <a:endParaRPr lang="en-US" altLang="en-US" sz="1000"/>
          </a:p>
        </p:txBody>
      </p:sp>
      <p:sp>
        <p:nvSpPr>
          <p:cNvPr id="180232" name="Text Box 18"/>
          <p:cNvSpPr txBox="1">
            <a:spLocks noChangeArrowheads="1"/>
          </p:cNvSpPr>
          <p:nvPr/>
        </p:nvSpPr>
        <p:spPr bwMode="auto">
          <a:xfrm>
            <a:off x="5734050" y="6269039"/>
            <a:ext cx="6671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Duration</a:t>
            </a:r>
          </a:p>
        </p:txBody>
      </p:sp>
      <p:sp>
        <p:nvSpPr>
          <p:cNvPr id="180234" name="Line 20"/>
          <p:cNvSpPr>
            <a:spLocks noChangeShapeType="1"/>
          </p:cNvSpPr>
          <p:nvPr/>
        </p:nvSpPr>
        <p:spPr bwMode="auto">
          <a:xfrm flipV="1">
            <a:off x="6084889" y="1778000"/>
            <a:ext cx="7937" cy="3911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5" name="AutoShape 30"/>
          <p:cNvSpPr>
            <a:spLocks noChangeArrowheads="1"/>
          </p:cNvSpPr>
          <p:nvPr/>
        </p:nvSpPr>
        <p:spPr bwMode="auto">
          <a:xfrm>
            <a:off x="2508251" y="2003426"/>
            <a:ext cx="1922463" cy="1241425"/>
          </a:xfrm>
          <a:prstGeom prst="wedgeRectCallout">
            <a:avLst>
              <a:gd name="adj1" fmla="val 13926"/>
              <a:gd name="adj2" fmla="val 87602"/>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Optimistic Estimate</a:t>
            </a:r>
          </a:p>
          <a:p>
            <a:r>
              <a:rPr lang="en-US" altLang="en-US" sz="1000"/>
              <a:t>For this activity, </a:t>
            </a:r>
          </a:p>
          <a:p>
            <a:r>
              <a:rPr lang="en-US" altLang="en-US" sz="1000"/>
              <a:t>only 10% of the time activity will take </a:t>
            </a:r>
            <a:r>
              <a:rPr lang="en-US" altLang="en-US" sz="1000" i="1"/>
              <a:t>less</a:t>
            </a:r>
            <a:r>
              <a:rPr lang="en-US" altLang="en-US" sz="1000"/>
              <a:t> time than this. Conversely, 90% of the time activity will take </a:t>
            </a:r>
            <a:r>
              <a:rPr lang="en-US" altLang="en-US" sz="1000" i="1"/>
              <a:t>more </a:t>
            </a:r>
            <a:r>
              <a:rPr lang="en-US" altLang="en-US" sz="1000"/>
              <a:t>time than this.</a:t>
            </a:r>
          </a:p>
        </p:txBody>
      </p:sp>
      <p:sp>
        <p:nvSpPr>
          <p:cNvPr id="180236" name="Text Box 34"/>
          <p:cNvSpPr txBox="1">
            <a:spLocks noChangeArrowheads="1"/>
          </p:cNvSpPr>
          <p:nvPr/>
        </p:nvSpPr>
        <p:spPr bwMode="auto">
          <a:xfrm>
            <a:off x="5911850" y="5846764"/>
            <a:ext cx="3444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l-GR" altLang="en-US" sz="1000"/>
              <a:t>μ</a:t>
            </a:r>
          </a:p>
        </p:txBody>
      </p:sp>
      <p:sp>
        <p:nvSpPr>
          <p:cNvPr id="180237" name="AutoShape 35"/>
          <p:cNvSpPr>
            <a:spLocks noChangeArrowheads="1"/>
          </p:cNvSpPr>
          <p:nvPr/>
        </p:nvSpPr>
        <p:spPr bwMode="auto">
          <a:xfrm>
            <a:off x="8562975" y="2706688"/>
            <a:ext cx="1879600" cy="1357312"/>
          </a:xfrm>
          <a:prstGeom prst="wedgeRectCallout">
            <a:avLst>
              <a:gd name="adj1" fmla="val -53051"/>
              <a:gd name="adj2" fmla="val 64991"/>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Pessimistic Estimate</a:t>
            </a:r>
          </a:p>
          <a:p>
            <a:r>
              <a:rPr lang="en-US" altLang="en-US" sz="1000"/>
              <a:t>For this activity, </a:t>
            </a:r>
          </a:p>
          <a:p>
            <a:r>
              <a:rPr lang="en-US" altLang="en-US" sz="1000"/>
              <a:t>90% of the time activity will take </a:t>
            </a:r>
            <a:r>
              <a:rPr lang="en-US" altLang="en-US" sz="1000" i="1"/>
              <a:t>less </a:t>
            </a:r>
            <a:r>
              <a:rPr lang="en-US" altLang="en-US" sz="1000"/>
              <a:t>time than this. Conversely, only 10% of the time activity will take </a:t>
            </a:r>
            <a:r>
              <a:rPr lang="en-US" altLang="en-US" sz="1000" i="1"/>
              <a:t>more </a:t>
            </a:r>
            <a:r>
              <a:rPr lang="en-US" altLang="en-US" sz="1000"/>
              <a:t>time than this.</a:t>
            </a:r>
          </a:p>
        </p:txBody>
      </p:sp>
      <p:sp>
        <p:nvSpPr>
          <p:cNvPr id="180238" name="AutoShape 36"/>
          <p:cNvSpPr>
            <a:spLocks noChangeArrowheads="1"/>
          </p:cNvSpPr>
          <p:nvPr/>
        </p:nvSpPr>
        <p:spPr bwMode="auto">
          <a:xfrm>
            <a:off x="7446964" y="1109663"/>
            <a:ext cx="2179637" cy="1397000"/>
          </a:xfrm>
          <a:prstGeom prst="wedgeRectCallout">
            <a:avLst>
              <a:gd name="adj1" fmla="val -111764"/>
              <a:gd name="adj2" fmla="val 2384"/>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Most Likely Estimate</a:t>
            </a:r>
            <a:r>
              <a:rPr lang="en-US" altLang="en-US" sz="1000"/>
              <a:t> is peak of distribution. For symmetric distributions, </a:t>
            </a:r>
            <a:r>
              <a:rPr lang="en-US" altLang="en-US" sz="1000" i="1"/>
              <a:t>Most Likely Estimate </a:t>
            </a:r>
            <a:r>
              <a:rPr lang="en-US" altLang="en-US" sz="1000"/>
              <a:t>and mean coincide. However, for skewed distributions the peak will be shifted off-center and differ from the mean.</a:t>
            </a:r>
          </a:p>
        </p:txBody>
      </p:sp>
      <p:sp>
        <p:nvSpPr>
          <p:cNvPr id="180239" name="Text Box 38"/>
          <p:cNvSpPr txBox="1">
            <a:spLocks noChangeArrowheads="1"/>
          </p:cNvSpPr>
          <p:nvPr/>
        </p:nvSpPr>
        <p:spPr bwMode="auto">
          <a:xfrm>
            <a:off x="8047749" y="5843588"/>
            <a:ext cx="80502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90</a:t>
            </a:r>
            <a:r>
              <a:rPr lang="en-US" altLang="en-US" sz="1000" baseline="30000"/>
              <a:t>th</a:t>
            </a:r>
            <a:r>
              <a:rPr lang="en-US" altLang="en-US" sz="1000"/>
              <a:t> </a:t>
            </a:r>
          </a:p>
          <a:p>
            <a:pPr algn="ctr"/>
            <a:r>
              <a:rPr lang="en-US" altLang="en-US" sz="1000"/>
              <a:t>Percentile</a:t>
            </a:r>
          </a:p>
          <a:p>
            <a:pPr algn="ctr"/>
            <a:r>
              <a:rPr lang="en-US" altLang="en-US" sz="1000"/>
              <a:t>~ </a:t>
            </a:r>
            <a:r>
              <a:rPr lang="el-GR" altLang="en-US" sz="1000"/>
              <a:t>μ</a:t>
            </a:r>
            <a:r>
              <a:rPr lang="en-US" altLang="en-US" sz="1000"/>
              <a:t> +2.24</a:t>
            </a:r>
            <a:r>
              <a:rPr lang="el-GR" altLang="en-US" sz="1000"/>
              <a:t>σ</a:t>
            </a:r>
            <a:endParaRPr lang="en-US" altLang="en-US" sz="1000"/>
          </a:p>
        </p:txBody>
      </p:sp>
      <p:sp>
        <p:nvSpPr>
          <p:cNvPr id="180240" name="Text Box 39"/>
          <p:cNvSpPr txBox="1">
            <a:spLocks noChangeArrowheads="1"/>
          </p:cNvSpPr>
          <p:nvPr/>
        </p:nvSpPr>
        <p:spPr bwMode="auto">
          <a:xfrm>
            <a:off x="4262439" y="4603750"/>
            <a:ext cx="3163045" cy="553998"/>
          </a:xfrm>
          <a:prstGeom prst="rect">
            <a:avLst/>
          </a:prstGeom>
          <a:solidFill>
            <a:srgbClr val="F3F4C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that this is a symmetric, continuous distribution.</a:t>
            </a:r>
          </a:p>
          <a:p>
            <a:r>
              <a:rPr lang="en-US" altLang="en-US" sz="1000"/>
              <a:t>Actual data will be discrete, will likely be skewed,</a:t>
            </a:r>
          </a:p>
          <a:p>
            <a:r>
              <a:rPr lang="en-US" altLang="en-US" sz="1000"/>
              <a:t>and will best be displayed in a histogram.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358944069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2"/>
          <p:cNvSpPr>
            <a:spLocks noGrp="1" noChangeArrowheads="1"/>
          </p:cNvSpPr>
          <p:nvPr>
            <p:ph type="title"/>
          </p:nvPr>
        </p:nvSpPr>
        <p:spPr/>
        <p:txBody>
          <a:bodyPr/>
          <a:lstStyle/>
          <a:p>
            <a:pPr eaLnBrk="1" hangingPunct="1"/>
            <a:r>
              <a:rPr lang="en-US" altLang="en-US" sz="4000" dirty="0"/>
              <a:t>How to calculate PERT estimates</a:t>
            </a:r>
          </a:p>
        </p:txBody>
      </p:sp>
      <p:sp>
        <p:nvSpPr>
          <p:cNvPr id="181250" name="Rectangle 3"/>
          <p:cNvSpPr>
            <a:spLocks noGrp="1" noChangeArrowheads="1"/>
          </p:cNvSpPr>
          <p:nvPr>
            <p:ph idx="1"/>
          </p:nvPr>
        </p:nvSpPr>
        <p:spPr/>
        <p:txBody>
          <a:bodyPr/>
          <a:lstStyle/>
          <a:p>
            <a:pPr eaLnBrk="1" hangingPunct="1"/>
            <a:r>
              <a:rPr lang="en-US" altLang="en-US" sz="2000"/>
              <a:t>This is for statistics majors and rarely used except when analyzing data.</a:t>
            </a:r>
          </a:p>
          <a:p>
            <a:pPr eaLnBrk="1" hangingPunct="1"/>
            <a:endParaRPr lang="en-US" altLang="en-US" sz="2000"/>
          </a:p>
          <a:p>
            <a:pPr eaLnBrk="1" hangingPunct="1"/>
            <a:r>
              <a:rPr lang="en-US" altLang="en-US" sz="2000"/>
              <a:t>Calculate the sample mean:</a:t>
            </a:r>
          </a:p>
          <a:p>
            <a:pPr eaLnBrk="1" hangingPunct="1"/>
            <a:endParaRPr lang="en-US" altLang="en-US" sz="1800"/>
          </a:p>
          <a:p>
            <a:pPr eaLnBrk="1" hangingPunct="1"/>
            <a:endParaRPr lang="en-US" altLang="en-US" sz="1800"/>
          </a:p>
          <a:p>
            <a:pPr eaLnBrk="1" hangingPunct="1"/>
            <a:r>
              <a:rPr lang="en-US" altLang="en-US" sz="2000"/>
              <a:t>Calculate the sample standard deviation:</a:t>
            </a:r>
          </a:p>
          <a:p>
            <a:pPr eaLnBrk="1" hangingPunct="1"/>
            <a:endParaRPr lang="en-US" altLang="en-US" sz="2000"/>
          </a:p>
          <a:p>
            <a:pPr eaLnBrk="1" hangingPunct="1"/>
            <a:r>
              <a:rPr lang="en-US" altLang="en-US" sz="2000"/>
              <a:t>Use </a:t>
            </a:r>
            <a:r>
              <a:rPr lang="en-US" altLang="en-US" sz="2000" i="1"/>
              <a:t>Chebyshev</a:t>
            </a:r>
            <a:r>
              <a:rPr lang="en-US" altLang="ja-JP" sz="2000" i="1"/>
              <a:t>'s rule</a:t>
            </a:r>
            <a:r>
              <a:rPr lang="en-US" altLang="ja-JP" sz="2000"/>
              <a:t> to approximate optimistic and pessimistic estimates:</a:t>
            </a:r>
          </a:p>
          <a:p>
            <a:pPr lvl="1" eaLnBrk="1" hangingPunct="1"/>
            <a:r>
              <a:rPr lang="en-US" altLang="en-US" smtClean="0"/>
              <a:t>At least (1 − 1/</a:t>
            </a:r>
            <a:r>
              <a:rPr lang="en-US" altLang="en-US" i="1" smtClean="0"/>
              <a:t>k</a:t>
            </a:r>
            <a:r>
              <a:rPr lang="en-US" altLang="en-US" baseline="30000" smtClean="0"/>
              <a:t>2</a:t>
            </a:r>
            <a:r>
              <a:rPr lang="en-US" altLang="en-US" smtClean="0"/>
              <a:t>) · 100% of the values are within </a:t>
            </a:r>
            <a:r>
              <a:rPr lang="en-US" altLang="en-US" i="1" smtClean="0"/>
              <a:t>k</a:t>
            </a:r>
            <a:r>
              <a:rPr lang="en-US" altLang="en-US" smtClean="0"/>
              <a:t> standard deviations from the mean</a:t>
            </a:r>
          </a:p>
          <a:p>
            <a:pPr eaLnBrk="1" hangingPunct="1"/>
            <a:r>
              <a:rPr lang="en-US" altLang="en-US" sz="2000"/>
              <a:t>So, solving for </a:t>
            </a:r>
            <a:r>
              <a:rPr lang="en-US" altLang="en-US" sz="2000" i="1"/>
              <a:t>k</a:t>
            </a:r>
            <a:r>
              <a:rPr lang="en-US" altLang="en-US" sz="2000"/>
              <a:t> when this equation equals 80% (for the 20% outside the 10 and 90 percentiles), we get approximately:</a:t>
            </a:r>
          </a:p>
        </p:txBody>
      </p:sp>
      <p:graphicFrame>
        <p:nvGraphicFramePr>
          <p:cNvPr id="181251" name="Object 2"/>
          <p:cNvGraphicFramePr>
            <a:graphicFrameLocks noChangeAspect="1"/>
          </p:cNvGraphicFramePr>
          <p:nvPr/>
        </p:nvGraphicFramePr>
        <p:xfrm>
          <a:off x="5638800" y="1600200"/>
          <a:ext cx="1354138" cy="793750"/>
        </p:xfrm>
        <a:graphic>
          <a:graphicData uri="http://schemas.openxmlformats.org/presentationml/2006/ole">
            <mc:AlternateContent xmlns:mc="http://schemas.openxmlformats.org/markup-compatibility/2006">
              <mc:Choice xmlns:v="urn:schemas-microsoft-com:vml" Requires="v">
                <p:oleObj spid="_x0000_s3302" name="Equation" r:id="rId3" imgW="736600" imgH="431800" progId="Equation.3">
                  <p:embed/>
                </p:oleObj>
              </mc:Choice>
              <mc:Fallback>
                <p:oleObj name="Equation" r:id="rId3" imgW="736600" imgH="431800" progId="Equation.3">
                  <p:embed/>
                  <p:pic>
                    <p:nvPicPr>
                      <p:cNvPr id="18125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600200"/>
                        <a:ext cx="1354138"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2" name="Object 3"/>
          <p:cNvGraphicFramePr>
            <a:graphicFrameLocks noChangeAspect="1"/>
          </p:cNvGraphicFramePr>
          <p:nvPr/>
        </p:nvGraphicFramePr>
        <p:xfrm>
          <a:off x="7086601" y="2590800"/>
          <a:ext cx="2308225" cy="819150"/>
        </p:xfrm>
        <a:graphic>
          <a:graphicData uri="http://schemas.openxmlformats.org/presentationml/2006/ole">
            <mc:AlternateContent xmlns:mc="http://schemas.openxmlformats.org/markup-compatibility/2006">
              <mc:Choice xmlns:v="urn:schemas-microsoft-com:vml" Requires="v">
                <p:oleObj spid="_x0000_s3303" name="Equation" r:id="rId5" imgW="1358310" imgH="482391" progId="Equation.3">
                  <p:embed/>
                </p:oleObj>
              </mc:Choice>
              <mc:Fallback>
                <p:oleObj name="Equation" r:id="rId5" imgW="1358310" imgH="482391" progId="Equation.3">
                  <p:embed/>
                  <p:pic>
                    <p:nvPicPr>
                      <p:cNvPr id="18125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1" y="2590800"/>
                        <a:ext cx="2308225"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3" name="Object 4"/>
          <p:cNvGraphicFramePr>
            <a:graphicFrameLocks noChangeAspect="1"/>
          </p:cNvGraphicFramePr>
          <p:nvPr/>
        </p:nvGraphicFramePr>
        <p:xfrm>
          <a:off x="2819400" y="5715001"/>
          <a:ext cx="2971800" cy="530225"/>
        </p:xfrm>
        <a:graphic>
          <a:graphicData uri="http://schemas.openxmlformats.org/presentationml/2006/ole">
            <mc:AlternateContent xmlns:mc="http://schemas.openxmlformats.org/markup-compatibility/2006">
              <mc:Choice xmlns:v="urn:schemas-microsoft-com:vml" Requires="v">
                <p:oleObj spid="_x0000_s3304" name="Equation" r:id="rId7" imgW="1384300" imgH="241300" progId="Equation.3">
                  <p:embed/>
                </p:oleObj>
              </mc:Choice>
              <mc:Fallback>
                <p:oleObj name="Equation" r:id="rId7" imgW="1384300" imgH="241300" progId="Equation.3">
                  <p:embed/>
                  <p:pic>
                    <p:nvPicPr>
                      <p:cNvPr id="181253"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715001"/>
                        <a:ext cx="29718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4" name="Object 5"/>
          <p:cNvGraphicFramePr>
            <a:graphicFrameLocks noChangeAspect="1"/>
          </p:cNvGraphicFramePr>
          <p:nvPr/>
        </p:nvGraphicFramePr>
        <p:xfrm>
          <a:off x="6324600" y="5715000"/>
          <a:ext cx="3181350" cy="465138"/>
        </p:xfrm>
        <a:graphic>
          <a:graphicData uri="http://schemas.openxmlformats.org/presentationml/2006/ole">
            <mc:AlternateContent xmlns:mc="http://schemas.openxmlformats.org/markup-compatibility/2006">
              <mc:Choice xmlns:v="urn:schemas-microsoft-com:vml" Requires="v">
                <p:oleObj spid="_x0000_s3305" name="Equation" r:id="rId9" imgW="1447172" imgH="215806" progId="Equation.3">
                  <p:embed/>
                </p:oleObj>
              </mc:Choice>
              <mc:Fallback>
                <p:oleObj name="Equation" r:id="rId9" imgW="1447172" imgH="215806" progId="Equation.3">
                  <p:embed/>
                  <p:pic>
                    <p:nvPicPr>
                      <p:cNvPr id="181254"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5715000"/>
                        <a:ext cx="318135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8458771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calculation example	</a:t>
            </a:r>
            <a:r>
              <a:rPr lang="en-US" sz="2800" dirty="0">
                <a:ea typeface="ＭＳ Ｐゴシック" charset="0"/>
                <a:cs typeface="ＭＳ Ｐゴシック" charset="0"/>
              </a:rPr>
              <a:t>	</a:t>
            </a:r>
            <a:endParaRPr lang="en-US" sz="700" dirty="0">
              <a:ea typeface="ＭＳ Ｐゴシック" charset="0"/>
              <a:cs typeface="ＭＳ Ｐゴシック" charset="0"/>
            </a:endParaRPr>
          </a:p>
        </p:txBody>
      </p:sp>
      <p:graphicFrame>
        <p:nvGraphicFramePr>
          <p:cNvPr id="182274" name="Object 2"/>
          <p:cNvGraphicFramePr>
            <a:graphicFrameLocks noGrp="1" noChangeAspect="1"/>
          </p:cNvGraphicFramePr>
          <p:nvPr>
            <p:ph idx="1"/>
          </p:nvPr>
        </p:nvGraphicFramePr>
        <p:xfrm>
          <a:off x="1981200" y="1905000"/>
          <a:ext cx="3048000" cy="1182688"/>
        </p:xfrm>
        <a:graphic>
          <a:graphicData uri="http://schemas.openxmlformats.org/presentationml/2006/ole">
            <mc:AlternateContent xmlns:mc="http://schemas.openxmlformats.org/markup-compatibility/2006">
              <mc:Choice xmlns:v="urn:schemas-microsoft-com:vml" Requires="v">
                <p:oleObj spid="_x0000_s4212" name="Equation" r:id="rId3" imgW="2095500" imgH="812800" progId="Equation.3">
                  <p:embed/>
                </p:oleObj>
              </mc:Choice>
              <mc:Fallback>
                <p:oleObj name="Equation" r:id="rId3" imgW="2095500" imgH="812800" progId="Equation.3">
                  <p:embed/>
                  <p:pic>
                    <p:nvPicPr>
                      <p:cNvPr id="1822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905000"/>
                        <a:ext cx="3048000"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75" name="Rectangle 3"/>
          <p:cNvSpPr>
            <a:spLocks noGrp="1" noChangeArrowheads="1"/>
          </p:cNvSpPr>
          <p:nvPr>
            <p:ph type="body" sz="half" idx="4294967295"/>
          </p:nvPr>
        </p:nvSpPr>
        <p:spPr>
          <a:xfrm>
            <a:off x="1828800" y="990600"/>
            <a:ext cx="8534400" cy="5486400"/>
          </a:xfrm>
        </p:spPr>
        <p:txBody>
          <a:bodyPr/>
          <a:lstStyle/>
          <a:p>
            <a:pPr eaLnBrk="1" hangingPunct="1">
              <a:buFont typeface="Wingdings" panose="05000000000000000000" pitchFamily="2" charset="2"/>
              <a:buNone/>
            </a:pPr>
            <a:r>
              <a:rPr lang="en-US" altLang="en-US" sz="1600"/>
              <a:t>You have the following estimates for an activity, in staff-hours:</a:t>
            </a:r>
            <a:br>
              <a:rPr lang="en-US" altLang="en-US" sz="1600"/>
            </a:br>
            <a:r>
              <a:rPr lang="en-US" altLang="en-US" sz="1600"/>
              <a:t>24, 24, 24, 40, 48, 48</a:t>
            </a:r>
          </a:p>
          <a:p>
            <a:pPr eaLnBrk="1" hangingPunct="1">
              <a:buFont typeface="Wingdings" panose="05000000000000000000" pitchFamily="2" charset="2"/>
              <a:buNone/>
            </a:pPr>
            <a:r>
              <a:rPr lang="en-US" altLang="en-US" sz="1600"/>
              <a:t>Calculate the sample mean:</a:t>
            </a:r>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r>
              <a:rPr lang="en-US" altLang="en-US" sz="1600"/>
              <a:t>Calculate the sample standard deviation (s or σ):</a:t>
            </a:r>
          </a:p>
          <a:p>
            <a:pPr eaLnBrk="1" hangingPunct="1"/>
            <a:endParaRPr lang="en-US" altLang="en-US" sz="1600"/>
          </a:p>
        </p:txBody>
      </p:sp>
      <p:graphicFrame>
        <p:nvGraphicFramePr>
          <p:cNvPr id="182276" name="Object 3"/>
          <p:cNvGraphicFramePr>
            <a:graphicFrameLocks noGrp="1" noChangeAspect="1"/>
          </p:cNvGraphicFramePr>
          <p:nvPr>
            <p:ph sz="quarter" idx="4294967295"/>
          </p:nvPr>
        </p:nvGraphicFramePr>
        <p:xfrm>
          <a:off x="1828800" y="3381375"/>
          <a:ext cx="8401050" cy="2838450"/>
        </p:xfrm>
        <a:graphic>
          <a:graphicData uri="http://schemas.openxmlformats.org/presentationml/2006/ole">
            <mc:AlternateContent xmlns:mc="http://schemas.openxmlformats.org/markup-compatibility/2006">
              <mc:Choice xmlns:v="urn:schemas-microsoft-com:vml" Requires="v">
                <p:oleObj spid="_x0000_s4213" name="Equation" r:id="rId5" imgW="5638800" imgH="1905000" progId="Equation.3">
                  <p:embed/>
                </p:oleObj>
              </mc:Choice>
              <mc:Fallback>
                <p:oleObj name="Equation" r:id="rId5" imgW="5638800" imgH="1905000" progId="Equation.3">
                  <p:embed/>
                  <p:pic>
                    <p:nvPicPr>
                      <p:cNvPr id="18227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381375"/>
                        <a:ext cx="8401050" cy="283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42736166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a:xfrm>
            <a:off x="1524000" y="0"/>
            <a:ext cx="9144000" cy="990600"/>
          </a:xfrm>
        </p:spPr>
        <p:txBody>
          <a:bodyPr/>
          <a:lstStyle/>
          <a:p>
            <a:pPr eaLnBrk="1" hangingPunct="1">
              <a:defRPr/>
            </a:pPr>
            <a:r>
              <a:rPr lang="en-US" dirty="0">
                <a:ea typeface="ＭＳ Ｐゴシック" charset="0"/>
                <a:cs typeface="ＭＳ Ｐゴシック" charset="0"/>
              </a:rPr>
              <a:t>PERT calculation example</a:t>
            </a:r>
            <a:endParaRPr lang="en-US" sz="1000" dirty="0">
              <a:ea typeface="ＭＳ Ｐゴシック" charset="0"/>
              <a:cs typeface="ＭＳ Ｐゴシック" charset="0"/>
            </a:endParaRPr>
          </a:p>
        </p:txBody>
      </p:sp>
      <p:sp>
        <p:nvSpPr>
          <p:cNvPr id="183298" name="Rectangle 3"/>
          <p:cNvSpPr>
            <a:spLocks noGrp="1" noChangeArrowheads="1"/>
          </p:cNvSpPr>
          <p:nvPr>
            <p:ph type="body" sz="half" idx="1"/>
          </p:nvPr>
        </p:nvSpPr>
        <p:spPr>
          <a:xfrm>
            <a:off x="1905000" y="990600"/>
            <a:ext cx="8382000" cy="5486400"/>
          </a:xfrm>
        </p:spPr>
        <p:txBody>
          <a:bodyPr/>
          <a:lstStyle/>
          <a:p>
            <a:pPr eaLnBrk="1" hangingPunct="1">
              <a:buFont typeface="Wingdings" panose="05000000000000000000" pitchFamily="2" charset="2"/>
              <a:buNone/>
            </a:pPr>
            <a:r>
              <a:rPr lang="en-US" altLang="en-US" sz="1800" dirty="0"/>
              <a:t>Now, calculate the PERT estimates :</a:t>
            </a:r>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buFont typeface="Wingdings" panose="05000000000000000000" pitchFamily="2" charset="2"/>
              <a:buNone/>
            </a:pPr>
            <a:r>
              <a:rPr lang="en-US" altLang="en-US" sz="1800" dirty="0" smtClean="0"/>
              <a:t>Finally</a:t>
            </a:r>
            <a:r>
              <a:rPr lang="en-US" altLang="en-US" sz="1800" dirty="0"/>
              <a:t>, the PERT estimated activity duration is:</a:t>
            </a:r>
          </a:p>
        </p:txBody>
      </p:sp>
      <p:graphicFrame>
        <p:nvGraphicFramePr>
          <p:cNvPr id="183299" name="Object 2"/>
          <p:cNvGraphicFramePr>
            <a:graphicFrameLocks noGrp="1" noChangeAspect="1"/>
          </p:cNvGraphicFramePr>
          <p:nvPr>
            <p:ph sz="quarter" idx="2"/>
          </p:nvPr>
        </p:nvGraphicFramePr>
        <p:xfrm>
          <a:off x="2133600" y="4191000"/>
          <a:ext cx="4865688" cy="2095500"/>
        </p:xfrm>
        <a:graphic>
          <a:graphicData uri="http://schemas.openxmlformats.org/presentationml/2006/ole">
            <mc:AlternateContent xmlns:mc="http://schemas.openxmlformats.org/markup-compatibility/2006">
              <mc:Choice xmlns:v="urn:schemas-microsoft-com:vml" Requires="v">
                <p:oleObj spid="_x0000_s5350" name="Equation" r:id="rId3" imgW="2743200" imgH="1181100" progId="Equation.3">
                  <p:embed/>
                </p:oleObj>
              </mc:Choice>
              <mc:Fallback>
                <p:oleObj name="Equation" r:id="rId3" imgW="2743200" imgH="1181100" progId="Equation.3">
                  <p:embed/>
                  <p:pic>
                    <p:nvPicPr>
                      <p:cNvPr id="18329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191000"/>
                        <a:ext cx="4865688"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00" name="Object 3"/>
          <p:cNvGraphicFramePr>
            <a:graphicFrameLocks noChangeAspect="1"/>
          </p:cNvGraphicFramePr>
          <p:nvPr/>
        </p:nvGraphicFramePr>
        <p:xfrm>
          <a:off x="2133601" y="1447800"/>
          <a:ext cx="3827463" cy="719138"/>
        </p:xfrm>
        <a:graphic>
          <a:graphicData uri="http://schemas.openxmlformats.org/presentationml/2006/ole">
            <mc:AlternateContent xmlns:mc="http://schemas.openxmlformats.org/markup-compatibility/2006">
              <mc:Choice xmlns:v="urn:schemas-microsoft-com:vml" Requires="v">
                <p:oleObj spid="_x0000_s5351" name="Equation" r:id="rId5" imgW="2565400" imgH="482600" progId="Equation.3">
                  <p:embed/>
                </p:oleObj>
              </mc:Choice>
              <mc:Fallback>
                <p:oleObj name="Equation" r:id="rId5" imgW="2565400" imgH="482600" progId="Equation.3">
                  <p:embed/>
                  <p:pic>
                    <p:nvPicPr>
                      <p:cNvPr id="18330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1" y="1447800"/>
                        <a:ext cx="382746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3301" name="Object 4"/>
          <p:cNvGraphicFramePr>
            <a:graphicFrameLocks noChangeAspect="1"/>
          </p:cNvGraphicFramePr>
          <p:nvPr/>
        </p:nvGraphicFramePr>
        <p:xfrm>
          <a:off x="3276601" y="2743200"/>
          <a:ext cx="4951413" cy="757238"/>
        </p:xfrm>
        <a:graphic>
          <a:graphicData uri="http://schemas.openxmlformats.org/presentationml/2006/ole">
            <mc:AlternateContent xmlns:mc="http://schemas.openxmlformats.org/markup-compatibility/2006">
              <mc:Choice xmlns:v="urn:schemas-microsoft-com:vml" Requires="v">
                <p:oleObj spid="_x0000_s5352" name="Equation" r:id="rId7" imgW="3162300" imgH="482600" progId="Equation.3">
                  <p:embed/>
                </p:oleObj>
              </mc:Choice>
              <mc:Fallback>
                <p:oleObj name="Equation" r:id="rId7" imgW="3162300" imgH="482600" progId="Equation.3">
                  <p:embed/>
                  <p:pic>
                    <p:nvPicPr>
                      <p:cNvPr id="18330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1" y="2743200"/>
                        <a:ext cx="49514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3302" name="Object 5"/>
          <p:cNvGraphicFramePr>
            <a:graphicFrameLocks noGrp="1" noChangeAspect="1"/>
          </p:cNvGraphicFramePr>
          <p:nvPr>
            <p:ph sz="quarter" idx="3"/>
          </p:nvPr>
        </p:nvGraphicFramePr>
        <p:xfrm>
          <a:off x="2590800" y="2362200"/>
          <a:ext cx="1905000" cy="336550"/>
        </p:xfrm>
        <a:graphic>
          <a:graphicData uri="http://schemas.openxmlformats.org/presentationml/2006/ole">
            <mc:AlternateContent xmlns:mc="http://schemas.openxmlformats.org/markup-compatibility/2006">
              <mc:Choice xmlns:v="urn:schemas-microsoft-com:vml" Requires="v">
                <p:oleObj spid="_x0000_s5353" name="Equation" r:id="rId9" imgW="1180588" imgH="203112" progId="Equation.3">
                  <p:embed/>
                </p:oleObj>
              </mc:Choice>
              <mc:Fallback>
                <p:oleObj name="Equation" r:id="rId9" imgW="1180588" imgH="203112" progId="Equation.3">
                  <p:embed/>
                  <p:pic>
                    <p:nvPicPr>
                      <p:cNvPr id="183302"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2362200"/>
                        <a:ext cx="1905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5"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D6D8532-69B8-4253-ADAA-9E021728332F}" type="slidenum">
              <a:rPr lang="en-US" altLang="en-US" sz="1400"/>
              <a:pPr/>
              <a:t>93</a:t>
            </a:fld>
            <a:r>
              <a:rPr lang="en-US" altLang="en-US" sz="1400"/>
              <a:t> of 134</a:t>
            </a:r>
          </a:p>
        </p:txBody>
      </p:sp>
    </p:spTree>
    <p:extLst>
      <p:ext uri="{BB962C8B-B14F-4D97-AF65-F5344CB8AC3E}">
        <p14:creationId xmlns:p14="http://schemas.microsoft.com/office/powerpoint/2010/main" val="3397515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calculation</a:t>
            </a:r>
            <a:endParaRPr lang="en-US" sz="1000" dirty="0">
              <a:ea typeface="ＭＳ Ｐゴシック" charset="0"/>
              <a:cs typeface="ＭＳ Ｐゴシック" charset="0"/>
            </a:endParaRPr>
          </a:p>
        </p:txBody>
      </p:sp>
      <p:sp>
        <p:nvSpPr>
          <p:cNvPr id="184322" name="Content Placeholder 12"/>
          <p:cNvSpPr>
            <a:spLocks noGrp="1"/>
          </p:cNvSpPr>
          <p:nvPr>
            <p:ph idx="1"/>
          </p:nvPr>
        </p:nvSpPr>
        <p:spPr/>
        <p:txBody>
          <a:bodyPr>
            <a:normAutofit/>
          </a:bodyPr>
          <a:lstStyle/>
          <a:p>
            <a:pPr marL="457200" indent="-457200" algn="ctr">
              <a:buNone/>
            </a:pPr>
            <a:r>
              <a:rPr lang="en-US" altLang="en-US" dirty="0"/>
              <a:t>Beta Distribution</a:t>
            </a:r>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p:txBody>
      </p:sp>
      <p:pic>
        <p:nvPicPr>
          <p:cNvPr id="184323"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68500"/>
            <a:ext cx="80772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13033776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t>CPM Details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95</a:t>
            </a:fld>
            <a:endParaRPr lang="en-US"/>
          </a:p>
        </p:txBody>
      </p:sp>
    </p:spTree>
    <p:extLst>
      <p:ext uri="{BB962C8B-B14F-4D97-AF65-F5344CB8AC3E}">
        <p14:creationId xmlns:p14="http://schemas.microsoft.com/office/powerpoint/2010/main" val="144706749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altLang="en-US" dirty="0" smtClean="0"/>
              <a:t>Critical path method</a:t>
            </a:r>
          </a:p>
        </p:txBody>
      </p:sp>
      <p:sp>
        <p:nvSpPr>
          <p:cNvPr id="188418" name="Rectangle 3"/>
          <p:cNvSpPr>
            <a:spLocks noGrp="1" noChangeArrowheads="1"/>
          </p:cNvSpPr>
          <p:nvPr>
            <p:ph type="body" idx="1"/>
          </p:nvPr>
        </p:nvSpPr>
        <p:spPr/>
        <p:txBody>
          <a:bodyPr/>
          <a:lstStyle/>
          <a:p>
            <a:r>
              <a:rPr lang="en-US" altLang="en-US" dirty="0" smtClean="0"/>
              <a:t>A forward pass performs schedule calculations that identify the early start and finish dates of tasks and the project</a:t>
            </a:r>
          </a:p>
          <a:p>
            <a:r>
              <a:rPr lang="en-US" altLang="en-US" dirty="0" smtClean="0"/>
              <a:t>A backward pass performs schedule calculations that identify the late start and finish dates of tasks and the project, as well as total and free float </a:t>
            </a:r>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392753124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r>
              <a:rPr lang="en-US" altLang="en-US" dirty="0" smtClean="0"/>
              <a:t>Critical path method</a:t>
            </a:r>
          </a:p>
        </p:txBody>
      </p:sp>
      <p:sp>
        <p:nvSpPr>
          <p:cNvPr id="189442" name="Rectangle 2"/>
          <p:cNvSpPr>
            <a:spLocks noGrp="1" noChangeArrowheads="1"/>
          </p:cNvSpPr>
          <p:nvPr>
            <p:ph type="body" idx="1"/>
          </p:nvPr>
        </p:nvSpPr>
        <p:spPr/>
        <p:txBody>
          <a:bodyPr/>
          <a:lstStyle/>
          <a:p>
            <a:pPr marL="623888"/>
            <a:r>
              <a:rPr lang="en-US" altLang="en-US" dirty="0" smtClean="0"/>
              <a:t>A </a:t>
            </a:r>
            <a:r>
              <a:rPr lang="en-US" altLang="en-US" i="1" dirty="0" smtClean="0"/>
              <a:t>forward pass analysis</a:t>
            </a:r>
            <a:r>
              <a:rPr lang="en-US" altLang="en-US" dirty="0" smtClean="0"/>
              <a:t> performs schedule calculations that identify the early start and finish dates of activities and the project</a:t>
            </a:r>
          </a:p>
          <a:p>
            <a:pPr marL="981075" lvl="1" indent="-355600"/>
            <a:r>
              <a:rPr lang="en-US" altLang="en-US" i="1" dirty="0" smtClean="0"/>
              <a:t>Early Start Date</a:t>
            </a:r>
            <a:r>
              <a:rPr lang="en-US" altLang="en-US" dirty="0" smtClean="0"/>
              <a:t> (ES). ES represents the theoretically earliest date a activity can start</a:t>
            </a:r>
          </a:p>
          <a:p>
            <a:pPr marL="1284288" lvl="2" indent="-347663">
              <a:buFont typeface="Lucida Grande" pitchFamily="1" charset="0"/>
              <a:buChar char="‣"/>
            </a:pPr>
            <a:r>
              <a:rPr lang="en-US" altLang="en-US" dirty="0" smtClean="0"/>
              <a:t>ES = Maximum EF of predecessor activity(-</a:t>
            </a:r>
            <a:r>
              <a:rPr lang="en-US" altLang="en-US" dirty="0" err="1" smtClean="0"/>
              <a:t>ies</a:t>
            </a:r>
            <a:r>
              <a:rPr lang="en-US" altLang="en-US" dirty="0" smtClean="0"/>
              <a:t>)</a:t>
            </a:r>
          </a:p>
          <a:p>
            <a:pPr marL="981075" lvl="1" indent="-355600"/>
            <a:r>
              <a:rPr lang="en-US" altLang="en-US" i="1" dirty="0" smtClean="0"/>
              <a:t>Early Finish Date</a:t>
            </a:r>
            <a:r>
              <a:rPr lang="en-US" altLang="en-US" dirty="0" smtClean="0"/>
              <a:t> (EF). EF represents the theoretically earliest date a activity can finish</a:t>
            </a:r>
          </a:p>
          <a:p>
            <a:pPr marL="1284288" lvl="2" indent="-347663">
              <a:buFont typeface="Lucida Grande" pitchFamily="1" charset="0"/>
              <a:buChar char="‣"/>
            </a:pPr>
            <a:r>
              <a:rPr lang="en-US" altLang="en-US" dirty="0" smtClean="0"/>
              <a:t>EF = ES + duration of activity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252797698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p:txBody>
          <a:bodyPr/>
          <a:lstStyle/>
          <a:p>
            <a:r>
              <a:rPr lang="en-US" altLang="en-US" dirty="0" smtClean="0"/>
              <a:t>Critical path method</a:t>
            </a:r>
          </a:p>
        </p:txBody>
      </p:sp>
      <p:sp>
        <p:nvSpPr>
          <p:cNvPr id="190466" name="Rectangle 2"/>
          <p:cNvSpPr>
            <a:spLocks noGrp="1" noChangeArrowheads="1"/>
          </p:cNvSpPr>
          <p:nvPr>
            <p:ph type="body" idx="1"/>
          </p:nvPr>
        </p:nvSpPr>
        <p:spPr/>
        <p:txBody>
          <a:bodyPr/>
          <a:lstStyle/>
          <a:p>
            <a:pPr marL="623888"/>
            <a:r>
              <a:rPr lang="en-US" altLang="en-US" smtClean="0"/>
              <a:t>A </a:t>
            </a:r>
            <a:r>
              <a:rPr lang="en-US" altLang="en-US" i="1" smtClean="0"/>
              <a:t>backward pass analysis</a:t>
            </a:r>
            <a:r>
              <a:rPr lang="en-US" altLang="en-US" smtClean="0"/>
              <a:t> performs schedule calculations that identify the late start and finish dates of activities and the project, as well as total and free float</a:t>
            </a:r>
          </a:p>
          <a:p>
            <a:pPr marL="981075" lvl="1" indent="-355600"/>
            <a:r>
              <a:rPr lang="en-US" altLang="en-US" i="1" smtClean="0"/>
              <a:t>Late Start Date</a:t>
            </a:r>
            <a:r>
              <a:rPr lang="en-US" altLang="en-US" smtClean="0"/>
              <a:t> (LS). LS represents the theoretically latest date a activity can start without delaying the project</a:t>
            </a:r>
          </a:p>
          <a:p>
            <a:pPr marL="1284288" lvl="2" indent="-347663">
              <a:buFont typeface="Lucida Grande" pitchFamily="1" charset="0"/>
              <a:buChar char="‣"/>
            </a:pPr>
            <a:r>
              <a:rPr lang="en-US" altLang="en-US" smtClean="0"/>
              <a:t>LS = LF – duration of activity</a:t>
            </a:r>
          </a:p>
          <a:p>
            <a:pPr marL="981075" lvl="1" indent="-355600"/>
            <a:r>
              <a:rPr lang="en-US" altLang="en-US" i="1" smtClean="0"/>
              <a:t>Late Finish Date</a:t>
            </a:r>
            <a:r>
              <a:rPr lang="en-US" altLang="en-US" smtClean="0"/>
              <a:t> (LF). LF represents the theoretically latest date a activity can finish without delaying the project</a:t>
            </a:r>
          </a:p>
          <a:p>
            <a:pPr marL="1284288" lvl="2" indent="-347663">
              <a:buFont typeface="Lucida Grande" pitchFamily="1" charset="0"/>
              <a:buChar char="‣"/>
            </a:pPr>
            <a:r>
              <a:rPr lang="en-US" altLang="en-US" smtClean="0"/>
              <a:t>LF = Minimum LS of successor activity(-ies)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3940330642"/>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p:txBody>
          <a:bodyPr/>
          <a:lstStyle/>
          <a:p>
            <a:r>
              <a:rPr lang="en-US" altLang="en-US" dirty="0" smtClean="0"/>
              <a:t>Critical path method</a:t>
            </a:r>
          </a:p>
        </p:txBody>
      </p:sp>
      <p:sp>
        <p:nvSpPr>
          <p:cNvPr id="191490" name="Rectangle 2"/>
          <p:cNvSpPr>
            <a:spLocks noGrp="1" noChangeArrowheads="1"/>
          </p:cNvSpPr>
          <p:nvPr>
            <p:ph type="body" idx="1"/>
          </p:nvPr>
        </p:nvSpPr>
        <p:spPr/>
        <p:txBody>
          <a:bodyPr/>
          <a:lstStyle/>
          <a:p>
            <a:pPr marL="623888"/>
            <a:r>
              <a:rPr lang="en-US" altLang="en-US" i="1" smtClean="0"/>
              <a:t>Total float</a:t>
            </a:r>
            <a:r>
              <a:rPr lang="en-US" altLang="en-US" smtClean="0"/>
              <a:t> (TF) is the amount of time a activity can be delayed without delaying the project </a:t>
            </a:r>
            <a:r>
              <a:rPr lang="en-US" altLang="en-US" i="1" smtClean="0"/>
              <a:t>as a whole</a:t>
            </a:r>
            <a:endParaRPr lang="en-US" altLang="en-US" smtClean="0"/>
          </a:p>
          <a:p>
            <a:pPr marL="981075" lvl="1" indent="-355600"/>
            <a:r>
              <a:rPr lang="en-US" altLang="en-US" smtClean="0"/>
              <a:t>TF = LF - EF</a:t>
            </a:r>
          </a:p>
          <a:p>
            <a:pPr marL="981075" lvl="1" indent="-355600"/>
            <a:r>
              <a:rPr lang="en-US" altLang="en-US" smtClean="0"/>
              <a:t>If LF &lt; EF then TF &lt; 0</a:t>
            </a:r>
          </a:p>
          <a:p>
            <a:pPr marL="981075" lvl="1" indent="-355600"/>
            <a:r>
              <a:rPr lang="en-US" altLang="en-US" smtClean="0"/>
              <a:t>If a project has a fixed finish date constraint then TF might be less than zero, meaning it must complete </a:t>
            </a:r>
            <a:r>
              <a:rPr lang="en-US" altLang="en-US" i="1" smtClean="0"/>
              <a:t>before</a:t>
            </a:r>
            <a:r>
              <a:rPr lang="en-US" altLang="en-US" smtClean="0"/>
              <a:t> LF to satisfy the finish date constraint</a:t>
            </a:r>
          </a:p>
          <a:p>
            <a:pPr marL="623888"/>
            <a:r>
              <a:rPr lang="en-US" altLang="en-US" i="1" smtClean="0"/>
              <a:t>Free float</a:t>
            </a:r>
            <a:r>
              <a:rPr lang="en-US" altLang="en-US" smtClean="0"/>
              <a:t> (FF) is the amount of time a activity can be delayed without delaying its successor (dependent) activities</a:t>
            </a:r>
          </a:p>
          <a:p>
            <a:pPr marL="981075" lvl="1" indent="-355600"/>
            <a:r>
              <a:rPr lang="en-US" altLang="en-US" smtClean="0"/>
              <a:t>FF = Minimum ES (successor activities) – EF</a:t>
            </a:r>
          </a:p>
          <a:p>
            <a:pPr marL="623888"/>
            <a:r>
              <a:rPr lang="en-US" altLang="en-US" smtClean="0"/>
              <a:t>Note that total float is </a:t>
            </a:r>
            <a:r>
              <a:rPr lang="en-US" altLang="en-US" i="1" smtClean="0"/>
              <a:t>global</a:t>
            </a:r>
            <a:r>
              <a:rPr lang="en-US" altLang="en-US" smtClean="0"/>
              <a:t> to the project, while free float is </a:t>
            </a:r>
            <a:r>
              <a:rPr lang="en-US" altLang="en-US" i="1" smtClean="0"/>
              <a:t>local</a:t>
            </a:r>
            <a:r>
              <a:rPr lang="en-US" altLang="en-US" smtClean="0"/>
              <a:t> to the neighborhood of the activity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41261011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2439</TotalTime>
  <Words>7263</Words>
  <Application>Microsoft Office PowerPoint</Application>
  <PresentationFormat>Widescreen</PresentationFormat>
  <Paragraphs>1173</Paragraphs>
  <Slides>117</Slides>
  <Notes>20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117</vt:i4>
      </vt:variant>
    </vt:vector>
  </HeadingPairs>
  <TitlesOfParts>
    <vt:vector size="133" baseType="lpstr">
      <vt:lpstr>MS PGothic</vt:lpstr>
      <vt:lpstr>MS PGothic</vt:lpstr>
      <vt:lpstr>游ゴシック</vt:lpstr>
      <vt:lpstr>Arial</vt:lpstr>
      <vt:lpstr>Calibri</vt:lpstr>
      <vt:lpstr>Calibri Light</vt:lpstr>
      <vt:lpstr>Candara</vt:lpstr>
      <vt:lpstr>等线</vt:lpstr>
      <vt:lpstr>Franklin Gothic Book</vt:lpstr>
      <vt:lpstr>Lucida Grande</vt:lpstr>
      <vt:lpstr>Symbol</vt:lpstr>
      <vt:lpstr>Times</vt:lpstr>
      <vt:lpstr>Times New Roman</vt:lpstr>
      <vt:lpstr>Wingdings</vt:lpstr>
      <vt:lpstr>Office Theme</vt:lpstr>
      <vt:lpstr>Equation</vt:lpstr>
      <vt:lpstr>Scheduling and Tracking</vt:lpstr>
      <vt:lpstr>Outline</vt:lpstr>
      <vt:lpstr>Schedule Development</vt:lpstr>
      <vt:lpstr>Planning, Estimation, Scheduling, Tracking</vt:lpstr>
      <vt:lpstr>How to Schedule?</vt:lpstr>
      <vt:lpstr>Partitioning Your Project</vt:lpstr>
      <vt:lpstr>Project Elements</vt:lpstr>
      <vt:lpstr>Definition</vt:lpstr>
      <vt:lpstr>Controlling factors in schedule development</vt:lpstr>
      <vt:lpstr>Controlling factors in schedule development</vt:lpstr>
      <vt:lpstr>Work Breakdown Structure (WBS)</vt:lpstr>
      <vt:lpstr>Work Breakdown Structure (WBS)</vt:lpstr>
      <vt:lpstr>WBS Outline Example</vt:lpstr>
      <vt:lpstr>WBS Format for System Development Projects</vt:lpstr>
      <vt:lpstr>WBS Types</vt:lpstr>
      <vt:lpstr>Product WBS</vt:lpstr>
      <vt:lpstr>Process WBS</vt:lpstr>
      <vt:lpstr>Process WBS</vt:lpstr>
      <vt:lpstr>Work Packages (Tasks)</vt:lpstr>
      <vt:lpstr>WBS and Methodology</vt:lpstr>
      <vt:lpstr>WBS Techniques</vt:lpstr>
      <vt:lpstr>WBS Techniques</vt:lpstr>
      <vt:lpstr>WBS Techniques</vt:lpstr>
      <vt:lpstr>WBS Techniques</vt:lpstr>
      <vt:lpstr>WBS Techniques</vt:lpstr>
      <vt:lpstr>WBS basis for many things</vt:lpstr>
      <vt:lpstr>WBS Guidelines</vt:lpstr>
      <vt:lpstr>Network Analysis</vt:lpstr>
      <vt:lpstr>Network Analysis</vt:lpstr>
      <vt:lpstr>Network Analysis</vt:lpstr>
      <vt:lpstr>Network Analysis Terminology</vt:lpstr>
      <vt:lpstr>Creating a precedence table</vt:lpstr>
      <vt:lpstr>Creating a precedence table</vt:lpstr>
      <vt:lpstr>Sample evolutionary precedence table</vt:lpstr>
      <vt:lpstr>Network Techniques</vt:lpstr>
      <vt:lpstr>Precedence Network Diagram</vt:lpstr>
      <vt:lpstr>What is a PERT?</vt:lpstr>
      <vt:lpstr>Pert</vt:lpstr>
      <vt:lpstr>Pert Chart</vt:lpstr>
      <vt:lpstr>Slack Time</vt:lpstr>
      <vt:lpstr>Slack Time</vt:lpstr>
      <vt:lpstr>Critical path method</vt:lpstr>
      <vt:lpstr>Critical path method </vt:lpstr>
      <vt:lpstr>Critical Path Method</vt:lpstr>
      <vt:lpstr>Critical Path Method</vt:lpstr>
      <vt:lpstr>Critical Path Example</vt:lpstr>
      <vt:lpstr>Critical Path Example</vt:lpstr>
      <vt:lpstr>Critical Path Example</vt:lpstr>
      <vt:lpstr>Critical Path</vt:lpstr>
      <vt:lpstr>Simple critical path example</vt:lpstr>
      <vt:lpstr>PowerPoint Presentation</vt:lpstr>
      <vt:lpstr>Project Planning Tools</vt:lpstr>
      <vt:lpstr>What is a Gantt chart?</vt:lpstr>
      <vt:lpstr>Gantt Chart</vt:lpstr>
      <vt:lpstr>Gantt Chart</vt:lpstr>
      <vt:lpstr>Sample evolutionary Gantt chart</vt:lpstr>
      <vt:lpstr>Gantt Chart</vt:lpstr>
      <vt:lpstr>Gantt Example</vt:lpstr>
      <vt:lpstr>Critical chain method</vt:lpstr>
      <vt:lpstr>Critical chain method</vt:lpstr>
      <vt:lpstr>Critical chain method</vt:lpstr>
      <vt:lpstr>Critical chain method</vt:lpstr>
      <vt:lpstr>What-if analysis</vt:lpstr>
      <vt:lpstr>Resource leveling</vt:lpstr>
      <vt:lpstr>Resource leveling</vt:lpstr>
      <vt:lpstr>Applying leads and lags</vt:lpstr>
      <vt:lpstr>Calendars</vt:lpstr>
      <vt:lpstr>Schedule development output</vt:lpstr>
      <vt:lpstr>Reducing Project Duration</vt:lpstr>
      <vt:lpstr>Schedule compression</vt:lpstr>
      <vt:lpstr>Schedule compression</vt:lpstr>
      <vt:lpstr>Compression Techniques</vt:lpstr>
      <vt:lpstr>Task</vt:lpstr>
      <vt:lpstr>Mythical Man-Month</vt:lpstr>
      <vt:lpstr>Mythical Man-Month</vt:lpstr>
      <vt:lpstr>Mythical Man-Month</vt:lpstr>
      <vt:lpstr>Mythical Man-Month</vt:lpstr>
      <vt:lpstr>Mythical Man-Month</vt:lpstr>
      <vt:lpstr>Scheduling Workflow</vt:lpstr>
      <vt:lpstr>Scheduling Workflow</vt:lpstr>
      <vt:lpstr>Scheduling workflow</vt:lpstr>
      <vt:lpstr>WBS template</vt:lpstr>
      <vt:lpstr>Activity definition</vt:lpstr>
      <vt:lpstr>Activity sequencing</vt:lpstr>
      <vt:lpstr>Critical path: early/late start and finish with float (slack)</vt:lpstr>
      <vt:lpstr>Schedule compression</vt:lpstr>
      <vt:lpstr>Determining resource utilization</vt:lpstr>
      <vt:lpstr>PERT Estimation Technique</vt:lpstr>
      <vt:lpstr>PERT estimation technique</vt:lpstr>
      <vt:lpstr>Duration estimates distribution</vt:lpstr>
      <vt:lpstr>How to calculate PERT estimates</vt:lpstr>
      <vt:lpstr>PERT calculation example  </vt:lpstr>
      <vt:lpstr>PERT calculation example</vt:lpstr>
      <vt:lpstr>PERT calculation</vt:lpstr>
      <vt:lpstr>CPM Details</vt:lpstr>
      <vt:lpstr>Critical path method</vt:lpstr>
      <vt:lpstr>Critical path method</vt:lpstr>
      <vt:lpstr>Critical path method</vt:lpstr>
      <vt:lpstr>Critical path method</vt:lpstr>
      <vt:lpstr>Critical Path Method</vt:lpstr>
      <vt:lpstr>Performing forward pass CP analysis</vt:lpstr>
      <vt:lpstr>Performing backward pass CP analysis</vt:lpstr>
      <vt:lpstr>Calculating float</vt:lpstr>
      <vt:lpstr>Project Tracking</vt:lpstr>
      <vt:lpstr>Tracking and Visibility</vt:lpstr>
      <vt:lpstr>Percent Complete</vt:lpstr>
      <vt:lpstr>Percent Complete</vt:lpstr>
      <vt:lpstr>Earned Value </vt:lpstr>
      <vt:lpstr>Using Earned Value Tracking</vt:lpstr>
      <vt:lpstr>Using Earned Value Tracking</vt:lpstr>
      <vt:lpstr>Earned Value</vt:lpstr>
      <vt:lpstr>Earned Value Example</vt:lpstr>
      <vt:lpstr>Earned Value Tracking</vt:lpstr>
      <vt:lpstr>Project Velocity (PV)</vt:lpstr>
      <vt:lpstr>Project Velocity (PV)</vt:lpstr>
      <vt:lpstr>Perform quality control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246</cp:revision>
  <cp:lastPrinted>2021-10-18T07:27:50Z</cp:lastPrinted>
  <dcterms:created xsi:type="dcterms:W3CDTF">2021-10-12T10:09:12Z</dcterms:created>
  <dcterms:modified xsi:type="dcterms:W3CDTF">2023-03-26T07:11:35Z</dcterms:modified>
</cp:coreProperties>
</file>