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687" r:id="rId3"/>
    <p:sldId id="688" r:id="rId4"/>
    <p:sldId id="800" r:id="rId5"/>
    <p:sldId id="801" r:id="rId6"/>
    <p:sldId id="802" r:id="rId7"/>
    <p:sldId id="786" r:id="rId8"/>
    <p:sldId id="787" r:id="rId9"/>
    <p:sldId id="788" r:id="rId10"/>
    <p:sldId id="789" r:id="rId11"/>
    <p:sldId id="790" r:id="rId12"/>
    <p:sldId id="791" r:id="rId13"/>
    <p:sldId id="792" r:id="rId14"/>
    <p:sldId id="793" r:id="rId15"/>
    <p:sldId id="794" r:id="rId16"/>
    <p:sldId id="795" r:id="rId17"/>
    <p:sldId id="701" r:id="rId18"/>
    <p:sldId id="796" r:id="rId19"/>
    <p:sldId id="797" r:id="rId20"/>
    <p:sldId id="798" r:id="rId21"/>
    <p:sldId id="799" r:id="rId22"/>
    <p:sldId id="705" r:id="rId23"/>
    <p:sldId id="706" r:id="rId24"/>
    <p:sldId id="708" r:id="rId25"/>
    <p:sldId id="709" r:id="rId26"/>
    <p:sldId id="710" r:id="rId27"/>
    <p:sldId id="711" r:id="rId28"/>
    <p:sldId id="712" r:id="rId29"/>
    <p:sldId id="713" r:id="rId30"/>
    <p:sldId id="714" r:id="rId31"/>
    <p:sldId id="715" r:id="rId32"/>
    <p:sldId id="721" r:id="rId33"/>
    <p:sldId id="722" r:id="rId34"/>
    <p:sldId id="723" r:id="rId35"/>
    <p:sldId id="724" r:id="rId36"/>
    <p:sldId id="725" r:id="rId37"/>
    <p:sldId id="727" r:id="rId38"/>
    <p:sldId id="728" r:id="rId39"/>
    <p:sldId id="729" r:id="rId40"/>
    <p:sldId id="730" r:id="rId41"/>
    <p:sldId id="731" r:id="rId42"/>
    <p:sldId id="732" r:id="rId43"/>
    <p:sldId id="733" r:id="rId44"/>
    <p:sldId id="734" r:id="rId45"/>
    <p:sldId id="735" r:id="rId46"/>
    <p:sldId id="765" r:id="rId47"/>
    <p:sldId id="804" r:id="rId48"/>
    <p:sldId id="766" r:id="rId49"/>
    <p:sldId id="767" r:id="rId50"/>
    <p:sldId id="803" r:id="rId51"/>
    <p:sldId id="768" r:id="rId52"/>
    <p:sldId id="769" r:id="rId53"/>
    <p:sldId id="770" r:id="rId54"/>
    <p:sldId id="771" r:id="rId55"/>
    <p:sldId id="772" r:id="rId56"/>
    <p:sldId id="773" r:id="rId57"/>
    <p:sldId id="775" r:id="rId58"/>
    <p:sldId id="777" r:id="rId59"/>
    <p:sldId id="774" r:id="rId60"/>
    <p:sldId id="778" r:id="rId61"/>
    <p:sldId id="779" r:id="rId62"/>
    <p:sldId id="780" r:id="rId63"/>
    <p:sldId id="781" r:id="rId64"/>
    <p:sldId id="783" r:id="rId65"/>
    <p:sldId id="782" r:id="rId66"/>
    <p:sldId id="784" r:id="rId67"/>
    <p:sldId id="785" r:id="rId68"/>
    <p:sldId id="806" r:id="rId69"/>
    <p:sldId id="807" r:id="rId70"/>
    <p:sldId id="808" r:id="rId71"/>
    <p:sldId id="811" r:id="rId72"/>
    <p:sldId id="812" r:id="rId73"/>
    <p:sldId id="813" r:id="rId74"/>
    <p:sldId id="814" r:id="rId75"/>
    <p:sldId id="815" r:id="rId76"/>
    <p:sldId id="81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246063" y="609600"/>
            <a:ext cx="6365875" cy="3581400"/>
          </a:xfrm>
          <a:ln/>
        </p:spPr>
      </p:sp>
      <p:sp>
        <p:nvSpPr>
          <p:cNvPr id="49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915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9156"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4915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91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43E9B2-E331-457F-9461-230CB272D610}" type="slidenum">
              <a:rPr lang="en-US" altLang="en-US" sz="1200"/>
              <a:pPr/>
              <a:t>25</a:t>
            </a:fld>
            <a:r>
              <a:rPr lang="en-US" altLang="en-US" sz="1200"/>
              <a:t> of 134</a:t>
            </a:r>
          </a:p>
        </p:txBody>
      </p:sp>
    </p:spTree>
    <p:extLst>
      <p:ext uri="{BB962C8B-B14F-4D97-AF65-F5344CB8AC3E}">
        <p14:creationId xmlns:p14="http://schemas.microsoft.com/office/powerpoint/2010/main" val="54337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A9826C-D895-4462-80C8-59D1A4F4A404}" type="slidenum">
              <a:rPr lang="en-US" altLang="en-US" sz="1200"/>
              <a:pPr/>
              <a:t>36</a:t>
            </a:fld>
            <a:r>
              <a:rPr lang="en-US" altLang="en-US" sz="1200"/>
              <a:t> of 134</a:t>
            </a:r>
          </a:p>
        </p:txBody>
      </p:sp>
    </p:spTree>
    <p:extLst>
      <p:ext uri="{BB962C8B-B14F-4D97-AF65-F5344CB8AC3E}">
        <p14:creationId xmlns:p14="http://schemas.microsoft.com/office/powerpoint/2010/main" val="289250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xfrm>
            <a:off x="246063" y="609600"/>
            <a:ext cx="6365875" cy="3581400"/>
          </a:xfrm>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F6CCA8-D4E7-4600-B3A8-46D720EBC1F1}" type="slidenum">
              <a:rPr lang="en-US" altLang="en-US" sz="1200"/>
              <a:pPr/>
              <a:t>38</a:t>
            </a:fld>
            <a:r>
              <a:rPr lang="en-US" altLang="en-US" sz="1200"/>
              <a:t> of 134</a:t>
            </a:r>
          </a:p>
        </p:txBody>
      </p:sp>
    </p:spTree>
    <p:extLst>
      <p:ext uri="{BB962C8B-B14F-4D97-AF65-F5344CB8AC3E}">
        <p14:creationId xmlns:p14="http://schemas.microsoft.com/office/powerpoint/2010/main" val="5829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AB39EB-9E12-4AED-96F1-928902398DDB}" type="slidenum">
              <a:rPr lang="en-US" altLang="en-US" sz="1200"/>
              <a:pPr/>
              <a:t>45</a:t>
            </a:fld>
            <a:r>
              <a:rPr lang="en-US" altLang="en-US" sz="1200"/>
              <a:t> of 134</a:t>
            </a:r>
          </a:p>
        </p:txBody>
      </p:sp>
    </p:spTree>
    <p:extLst>
      <p:ext uri="{BB962C8B-B14F-4D97-AF65-F5344CB8AC3E}">
        <p14:creationId xmlns:p14="http://schemas.microsoft.com/office/powerpoint/2010/main" val="298618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246063" y="609600"/>
            <a:ext cx="6365875" cy="3581400"/>
          </a:xfrm>
          <a:ln/>
        </p:spPr>
      </p:sp>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120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1204"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1205"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12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05D971-1E5E-45D8-814F-79E5C9ADB9DF}" type="slidenum">
              <a:rPr lang="en-US" altLang="en-US" sz="1200"/>
              <a:pPr/>
              <a:t>26</a:t>
            </a:fld>
            <a:r>
              <a:rPr lang="en-US" altLang="en-US" sz="1200"/>
              <a:t> of 134</a:t>
            </a:r>
          </a:p>
        </p:txBody>
      </p:sp>
    </p:spTree>
    <p:extLst>
      <p:ext uri="{BB962C8B-B14F-4D97-AF65-F5344CB8AC3E}">
        <p14:creationId xmlns:p14="http://schemas.microsoft.com/office/powerpoint/2010/main" val="319543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246063" y="609600"/>
            <a:ext cx="6365875" cy="3581400"/>
          </a:xfrm>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325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3252"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3253"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32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1E9AF-BFE0-4AD6-95DD-93854F8359AF}" type="slidenum">
              <a:rPr lang="en-US" altLang="en-US" sz="1200"/>
              <a:pPr/>
              <a:t>27</a:t>
            </a:fld>
            <a:r>
              <a:rPr lang="en-US" altLang="en-US" sz="1200"/>
              <a:t> of 134</a:t>
            </a:r>
          </a:p>
        </p:txBody>
      </p:sp>
    </p:spTree>
    <p:extLst>
      <p:ext uri="{BB962C8B-B14F-4D97-AF65-F5344CB8AC3E}">
        <p14:creationId xmlns:p14="http://schemas.microsoft.com/office/powerpoint/2010/main" val="167006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246063" y="609600"/>
            <a:ext cx="6365875" cy="3581400"/>
          </a:xfrm>
          <a:ln/>
        </p:spPr>
      </p:sp>
      <p:sp>
        <p:nvSpPr>
          <p:cNvPr id="55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529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5300"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5301"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53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D34DD9-12A9-4B87-94BD-481FF7DD3462}" type="slidenum">
              <a:rPr lang="en-US" altLang="en-US" sz="1200"/>
              <a:pPr/>
              <a:t>28</a:t>
            </a:fld>
            <a:r>
              <a:rPr lang="en-US" altLang="en-US" sz="1200"/>
              <a:t> of 134</a:t>
            </a:r>
          </a:p>
        </p:txBody>
      </p:sp>
    </p:spTree>
    <p:extLst>
      <p:ext uri="{BB962C8B-B14F-4D97-AF65-F5344CB8AC3E}">
        <p14:creationId xmlns:p14="http://schemas.microsoft.com/office/powerpoint/2010/main" val="3462392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246063" y="609600"/>
            <a:ext cx="6365875" cy="3581400"/>
          </a:xfrm>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734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7348"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7349"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73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A46686-53D9-45DE-9717-D89A65500765}" type="slidenum">
              <a:rPr lang="en-US" altLang="en-US" sz="1200"/>
              <a:pPr/>
              <a:t>29</a:t>
            </a:fld>
            <a:r>
              <a:rPr lang="en-US" altLang="en-US" sz="1200"/>
              <a:t> of 134</a:t>
            </a:r>
          </a:p>
        </p:txBody>
      </p:sp>
    </p:spTree>
    <p:extLst>
      <p:ext uri="{BB962C8B-B14F-4D97-AF65-F5344CB8AC3E}">
        <p14:creationId xmlns:p14="http://schemas.microsoft.com/office/powerpoint/2010/main" val="420181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A69B5D-1D00-4E3A-B587-F1F45F2C1BDE}" type="slidenum">
              <a:rPr lang="en-US" altLang="en-US" sz="1200"/>
              <a:pPr/>
              <a:t>32</a:t>
            </a:fld>
            <a:r>
              <a:rPr lang="en-US" altLang="en-US" sz="1200"/>
              <a:t> of 134</a:t>
            </a:r>
          </a:p>
        </p:txBody>
      </p:sp>
    </p:spTree>
    <p:extLst>
      <p:ext uri="{BB962C8B-B14F-4D97-AF65-F5344CB8AC3E}">
        <p14:creationId xmlns:p14="http://schemas.microsoft.com/office/powerpoint/2010/main" val="10122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49232-6942-42AB-A1CD-4EBC48F18908}" type="slidenum">
              <a:rPr lang="en-US" altLang="en-US" sz="1200"/>
              <a:pPr/>
              <a:t>33</a:t>
            </a:fld>
            <a:r>
              <a:rPr lang="en-US" altLang="en-US" sz="1200"/>
              <a:t> of 134</a:t>
            </a:r>
          </a:p>
        </p:txBody>
      </p:sp>
    </p:spTree>
    <p:extLst>
      <p:ext uri="{BB962C8B-B14F-4D97-AF65-F5344CB8AC3E}">
        <p14:creationId xmlns:p14="http://schemas.microsoft.com/office/powerpoint/2010/main" val="358301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B11DB3-C113-4BB2-97C7-E58A6EB97FB0}" type="slidenum">
              <a:rPr lang="en-US" altLang="en-US" sz="1200"/>
              <a:pPr/>
              <a:t>34</a:t>
            </a:fld>
            <a:r>
              <a:rPr lang="en-US" altLang="en-US" sz="1200"/>
              <a:t> of 134</a:t>
            </a:r>
          </a:p>
        </p:txBody>
      </p:sp>
    </p:spTree>
    <p:extLst>
      <p:ext uri="{BB962C8B-B14F-4D97-AF65-F5344CB8AC3E}">
        <p14:creationId xmlns:p14="http://schemas.microsoft.com/office/powerpoint/2010/main" val="363620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90BD68-A547-466E-B613-DE8EBE1A7BC5}" type="slidenum">
              <a:rPr lang="en-US" altLang="en-US" sz="1200"/>
              <a:pPr/>
              <a:t>35</a:t>
            </a:fld>
            <a:r>
              <a:rPr lang="en-US" altLang="en-US" sz="1200"/>
              <a:t> of 134</a:t>
            </a:r>
          </a:p>
        </p:txBody>
      </p:sp>
    </p:spTree>
    <p:extLst>
      <p:ext uri="{BB962C8B-B14F-4D97-AF65-F5344CB8AC3E}">
        <p14:creationId xmlns:p14="http://schemas.microsoft.com/office/powerpoint/2010/main" val="1032829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958616-2479-4A05-990A-53FF5F22A8E9}"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56A13-1104-4717-8FAB-01A70D605B8E}"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FC7D4-99B5-46DE-86E2-A01CC1D2F98A}"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C0FE8B9-4ABF-45D2-B8C3-A9A5AAF3BAD8}" type="datetime1">
              <a:rPr lang="en-US" smtClean="0"/>
              <a:t>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44362310-6FC5-4E5F-AB07-B8C804F05512}" type="datetime1">
              <a:rPr lang="en-US" smtClean="0"/>
              <a:t>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A215E-8AB1-47CE-9434-731F6B72AB89}"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FE26C-D7C1-4F43-94CE-75E5BB56DFDA}"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F2955-0D06-411A-800D-510CB2C7B86E}"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4A79D-825C-45B7-9E35-EBE64ED6C3D8}" type="datetime1">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36CAFD9-4E41-4D55-9A14-C456E436B4E9}" type="datetime1">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5D748-A1CE-457E-A14E-49BC18EBC0F4}" type="datetime1">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103E8C-2BD5-4BA0-918B-3857B1C8C543}"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66FBDD-38D5-4056-BCAB-2C7A923DF186}"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68042-626B-4A29-B2BE-9989144D8C9D}"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Estimation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1026" name="Picture 2" descr="What is the Cone of Uncertainty?"/>
          <p:cNvPicPr>
            <a:picLocks noChangeAspect="1" noChangeArrowheads="1"/>
          </p:cNvPicPr>
          <p:nvPr/>
        </p:nvPicPr>
        <p:blipFill rotWithShape="1">
          <a:blip r:embed="rId2">
            <a:extLst>
              <a:ext uri="{28A0092B-C50C-407E-A947-70E740481C1C}">
                <a14:useLocalDpi xmlns:a14="http://schemas.microsoft.com/office/drawing/2010/main" val="0"/>
              </a:ext>
            </a:extLst>
          </a:blip>
          <a:srcRect t="13214"/>
          <a:stretch/>
        </p:blipFill>
        <p:spPr bwMode="auto">
          <a:xfrm>
            <a:off x="1730877" y="1507003"/>
            <a:ext cx="8508592" cy="464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9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Methodologies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5144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Methodologies</a:t>
            </a:r>
            <a:endParaRPr lang="en-US" dirty="0"/>
          </a:p>
        </p:txBody>
      </p:sp>
      <p:sp>
        <p:nvSpPr>
          <p:cNvPr id="3" name="Content Placeholder 2"/>
          <p:cNvSpPr>
            <a:spLocks noGrp="1"/>
          </p:cNvSpPr>
          <p:nvPr>
            <p:ph idx="1"/>
          </p:nvPr>
        </p:nvSpPr>
        <p:spPr/>
        <p:txBody>
          <a:bodyPr/>
          <a:lstStyle/>
          <a:p>
            <a:r>
              <a:rPr lang="en-US" dirty="0" smtClean="0"/>
              <a:t>Expert </a:t>
            </a:r>
            <a:r>
              <a:rPr lang="en-US" dirty="0"/>
              <a:t>Judgment</a:t>
            </a:r>
          </a:p>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Priced </a:t>
            </a:r>
            <a:r>
              <a:rPr lang="en-US" dirty="0"/>
              <a:t>to Win (request for quote – RFQ)</a:t>
            </a:r>
          </a:p>
          <a:p>
            <a:r>
              <a:rPr lang="en-US" dirty="0" smtClean="0"/>
              <a:t>Parametric </a:t>
            </a:r>
            <a:r>
              <a:rPr lang="en-US" dirty="0"/>
              <a:t>or Algorithmic Method</a:t>
            </a:r>
          </a:p>
          <a:p>
            <a:pPr lvl="1"/>
            <a:r>
              <a:rPr lang="en-US" dirty="0" smtClean="0"/>
              <a:t>Using </a:t>
            </a:r>
            <a:r>
              <a:rPr lang="en-US" dirty="0"/>
              <a:t>formulas and equations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29147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a:t>
            </a:r>
            <a:r>
              <a:rPr lang="en-US" dirty="0" smtClean="0"/>
              <a:t>Judgment</a:t>
            </a:r>
            <a:endParaRPr lang="en-US" dirty="0"/>
          </a:p>
        </p:txBody>
      </p:sp>
      <p:sp>
        <p:nvSpPr>
          <p:cNvPr id="3" name="Content Placeholder 2"/>
          <p:cNvSpPr>
            <a:spLocks noGrp="1"/>
          </p:cNvSpPr>
          <p:nvPr>
            <p:ph idx="1"/>
          </p:nvPr>
        </p:nvSpPr>
        <p:spPr/>
        <p:txBody>
          <a:bodyPr/>
          <a:lstStyle/>
          <a:p>
            <a:r>
              <a:rPr lang="en-US" dirty="0" smtClean="0"/>
              <a:t>Use </a:t>
            </a:r>
            <a:r>
              <a:rPr lang="en-US" dirty="0"/>
              <a:t>somebody who has recent experience on a </a:t>
            </a:r>
            <a:r>
              <a:rPr lang="en-US" dirty="0" smtClean="0"/>
              <a:t>similar project</a:t>
            </a:r>
            <a:endParaRPr lang="en-US" dirty="0"/>
          </a:p>
          <a:p>
            <a:r>
              <a:rPr lang="en-US" dirty="0" smtClean="0"/>
              <a:t>You </a:t>
            </a:r>
            <a:r>
              <a:rPr lang="en-US" dirty="0"/>
              <a:t>get a “guesstimate”</a:t>
            </a:r>
          </a:p>
          <a:p>
            <a:r>
              <a:rPr lang="en-US" dirty="0" smtClean="0"/>
              <a:t>Accuracy </a:t>
            </a:r>
            <a:r>
              <a:rPr lang="en-US" dirty="0"/>
              <a:t>depends on their ‘real’ expertise</a:t>
            </a:r>
          </a:p>
          <a:p>
            <a:r>
              <a:rPr lang="en-US" dirty="0" smtClean="0"/>
              <a:t>Comparable </a:t>
            </a:r>
            <a:r>
              <a:rPr lang="en-US" dirty="0"/>
              <a:t>application(s) must be accurately chosen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3209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Estimation</a:t>
            </a:r>
            <a:endParaRPr lang="en-US" dirty="0"/>
          </a:p>
        </p:txBody>
      </p:sp>
      <p:sp>
        <p:nvSpPr>
          <p:cNvPr id="3" name="Content Placeholder 2"/>
          <p:cNvSpPr>
            <a:spLocks noGrp="1"/>
          </p:cNvSpPr>
          <p:nvPr>
            <p:ph idx="1"/>
          </p:nvPr>
        </p:nvSpPr>
        <p:spPr/>
        <p:txBody>
          <a:bodyPr/>
          <a:lstStyle/>
          <a:p>
            <a:r>
              <a:rPr lang="en-US" dirty="0" smtClean="0"/>
              <a:t>Based </a:t>
            </a:r>
            <a:r>
              <a:rPr lang="en-US" dirty="0"/>
              <a:t>on overall characteristics of project</a:t>
            </a:r>
          </a:p>
          <a:p>
            <a:pPr lvl="1"/>
            <a:r>
              <a:rPr lang="en-US" dirty="0" smtClean="0"/>
              <a:t>Some </a:t>
            </a:r>
            <a:r>
              <a:rPr lang="en-US" dirty="0"/>
              <a:t>of the others can be “types” of top-down (Analogy</a:t>
            </a:r>
            <a:r>
              <a:rPr lang="en-US" dirty="0" smtClean="0"/>
              <a:t>, Expert </a:t>
            </a:r>
            <a:r>
              <a:rPr lang="en-US" dirty="0"/>
              <a:t>Judgment, and Algorithmic methods)</a:t>
            </a:r>
          </a:p>
          <a:p>
            <a:r>
              <a:rPr lang="en-US" dirty="0" smtClean="0"/>
              <a:t>Advantages</a:t>
            </a:r>
            <a:endParaRPr lang="en-US" dirty="0"/>
          </a:p>
          <a:p>
            <a:pPr lvl="1"/>
            <a:r>
              <a:rPr lang="en-US" dirty="0" smtClean="0"/>
              <a:t>Easy </a:t>
            </a:r>
            <a:r>
              <a:rPr lang="en-US" dirty="0"/>
              <a:t>to calculate</a:t>
            </a:r>
          </a:p>
          <a:p>
            <a:pPr lvl="1"/>
            <a:r>
              <a:rPr lang="en-US" dirty="0" smtClean="0"/>
              <a:t>Effective </a:t>
            </a:r>
            <a:r>
              <a:rPr lang="en-US" dirty="0"/>
              <a:t>early on (like initial cost estimates)</a:t>
            </a:r>
          </a:p>
          <a:p>
            <a:r>
              <a:rPr lang="en-US" dirty="0" smtClean="0"/>
              <a:t>Disadvantages</a:t>
            </a:r>
            <a:endParaRPr lang="en-US" dirty="0"/>
          </a:p>
          <a:p>
            <a:pPr lvl="1"/>
            <a:r>
              <a:rPr lang="en-US" dirty="0" smtClean="0"/>
              <a:t>Some </a:t>
            </a:r>
            <a:r>
              <a:rPr lang="en-US" dirty="0"/>
              <a:t>models are questionable or may not fit</a:t>
            </a:r>
          </a:p>
          <a:p>
            <a:pPr lvl="1"/>
            <a:r>
              <a:rPr lang="en-US" dirty="0" smtClean="0"/>
              <a:t>Less </a:t>
            </a:r>
            <a:r>
              <a:rPr lang="en-US" dirty="0"/>
              <a:t>accurate because it doesn’t look at details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471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a:t>
            </a:r>
            <a:r>
              <a:rPr lang="en-US" dirty="0"/>
              <a:t>Estimation</a:t>
            </a:r>
          </a:p>
        </p:txBody>
      </p:sp>
      <p:sp>
        <p:nvSpPr>
          <p:cNvPr id="3" name="Content Placeholder 2"/>
          <p:cNvSpPr>
            <a:spLocks noGrp="1"/>
          </p:cNvSpPr>
          <p:nvPr>
            <p:ph idx="1"/>
          </p:nvPr>
        </p:nvSpPr>
        <p:spPr/>
        <p:txBody>
          <a:bodyPr/>
          <a:lstStyle/>
          <a:p>
            <a:r>
              <a:rPr lang="en-US" dirty="0" smtClean="0"/>
              <a:t>Create </a:t>
            </a:r>
            <a:r>
              <a:rPr lang="en-US" dirty="0"/>
              <a:t>WBS – Work Breakdown Structure, </a:t>
            </a:r>
            <a:r>
              <a:rPr lang="en-US" dirty="0" smtClean="0"/>
              <a:t>identify individual </a:t>
            </a:r>
            <a:r>
              <a:rPr lang="en-US" dirty="0"/>
              <a:t>tasks to be done.</a:t>
            </a:r>
          </a:p>
          <a:p>
            <a:r>
              <a:rPr lang="en-US" dirty="0" smtClean="0"/>
              <a:t>Add </a:t>
            </a:r>
            <a:r>
              <a:rPr lang="en-US" dirty="0"/>
              <a:t>from the bottom-up</a:t>
            </a:r>
          </a:p>
          <a:p>
            <a:r>
              <a:rPr lang="en-US" dirty="0" smtClean="0"/>
              <a:t>Advantages</a:t>
            </a:r>
            <a:endParaRPr lang="en-US" dirty="0"/>
          </a:p>
          <a:p>
            <a:pPr lvl="1"/>
            <a:r>
              <a:rPr lang="en-US" dirty="0" smtClean="0"/>
              <a:t>Works </a:t>
            </a:r>
            <a:r>
              <a:rPr lang="en-US" dirty="0"/>
              <a:t>well if activities well understood</a:t>
            </a:r>
          </a:p>
          <a:p>
            <a:r>
              <a:rPr lang="en-US" dirty="0" smtClean="0"/>
              <a:t>Disadvantages</a:t>
            </a:r>
            <a:endParaRPr lang="en-US" dirty="0"/>
          </a:p>
          <a:p>
            <a:pPr lvl="1"/>
            <a:r>
              <a:rPr lang="en-US" dirty="0" smtClean="0"/>
              <a:t>Specific </a:t>
            </a:r>
            <a:r>
              <a:rPr lang="en-US" dirty="0"/>
              <a:t>activities not always known</a:t>
            </a:r>
          </a:p>
          <a:p>
            <a:pPr lvl="1"/>
            <a:r>
              <a:rPr lang="en-US" dirty="0" smtClean="0"/>
              <a:t>More </a:t>
            </a:r>
            <a:r>
              <a:rPr lang="en-US" dirty="0"/>
              <a:t>time consuming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41890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by Analogy</a:t>
            </a:r>
          </a:p>
        </p:txBody>
      </p:sp>
      <p:sp>
        <p:nvSpPr>
          <p:cNvPr id="3" name="Content Placeholder 2"/>
          <p:cNvSpPr>
            <a:spLocks noGrp="1"/>
          </p:cNvSpPr>
          <p:nvPr>
            <p:ph idx="1"/>
          </p:nvPr>
        </p:nvSpPr>
        <p:spPr/>
        <p:txBody>
          <a:bodyPr>
            <a:normAutofit/>
          </a:bodyPr>
          <a:lstStyle/>
          <a:p>
            <a:r>
              <a:rPr lang="en-US" dirty="0" smtClean="0"/>
              <a:t>Use </a:t>
            </a:r>
            <a:r>
              <a:rPr lang="en-US" dirty="0"/>
              <a:t>past project</a:t>
            </a:r>
          </a:p>
          <a:p>
            <a:pPr lvl="1"/>
            <a:r>
              <a:rPr lang="en-US" dirty="0" smtClean="0"/>
              <a:t>Must </a:t>
            </a:r>
            <a:r>
              <a:rPr lang="en-US" dirty="0"/>
              <a:t>be sufficiently similar (technology, type</a:t>
            </a:r>
            <a:r>
              <a:rPr lang="en-US" dirty="0" smtClean="0"/>
              <a:t>, organization</a:t>
            </a:r>
            <a:r>
              <a:rPr lang="en-US" dirty="0"/>
              <a:t>)</a:t>
            </a:r>
          </a:p>
          <a:p>
            <a:pPr lvl="1"/>
            <a:r>
              <a:rPr lang="en-US" dirty="0" smtClean="0"/>
              <a:t>Find </a:t>
            </a:r>
            <a:r>
              <a:rPr lang="en-US" dirty="0"/>
              <a:t>comparable attributes (ex: # of inputs/outputs)</a:t>
            </a:r>
          </a:p>
          <a:p>
            <a:r>
              <a:rPr lang="en-US" dirty="0" smtClean="0"/>
              <a:t>Advantages</a:t>
            </a:r>
            <a:endParaRPr lang="en-US" dirty="0"/>
          </a:p>
          <a:p>
            <a:pPr lvl="1"/>
            <a:r>
              <a:rPr lang="en-US" dirty="0" smtClean="0"/>
              <a:t>Based </a:t>
            </a:r>
            <a:r>
              <a:rPr lang="en-US" dirty="0"/>
              <a:t>on actual historical data</a:t>
            </a:r>
          </a:p>
          <a:p>
            <a:r>
              <a:rPr lang="en-US" dirty="0" smtClean="0"/>
              <a:t>Disadvantages</a:t>
            </a:r>
            <a:endParaRPr lang="en-US" dirty="0"/>
          </a:p>
          <a:p>
            <a:pPr lvl="1"/>
            <a:r>
              <a:rPr lang="en-US" dirty="0" smtClean="0"/>
              <a:t>Difficulty </a:t>
            </a:r>
            <a:r>
              <a:rPr lang="en-US" dirty="0"/>
              <a:t>‘matching’ project types</a:t>
            </a:r>
          </a:p>
          <a:p>
            <a:pPr lvl="1"/>
            <a:r>
              <a:rPr lang="en-US" dirty="0" smtClean="0"/>
              <a:t>Prior </a:t>
            </a:r>
            <a:r>
              <a:rPr lang="en-US" dirty="0"/>
              <a:t>data may have been </a:t>
            </a:r>
            <a:r>
              <a:rPr lang="en-US" dirty="0" err="1"/>
              <a:t>mis</a:t>
            </a:r>
            <a:r>
              <a:rPr lang="en-US" dirty="0"/>
              <a:t>-measured</a:t>
            </a:r>
          </a:p>
          <a:p>
            <a:pPr lvl="1"/>
            <a:r>
              <a:rPr lang="en-US" dirty="0" smtClean="0"/>
              <a:t>How </a:t>
            </a:r>
            <a:r>
              <a:rPr lang="en-US" dirty="0"/>
              <a:t>to measure differences – no two exactly same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96861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dirty="0" smtClean="0"/>
              <a:t>Priced to Win</a:t>
            </a:r>
          </a:p>
        </p:txBody>
      </p:sp>
      <p:sp>
        <p:nvSpPr>
          <p:cNvPr id="452611" name="Rectangle 3"/>
          <p:cNvSpPr>
            <a:spLocks noGrp="1" noChangeArrowheads="1"/>
          </p:cNvSpPr>
          <p:nvPr>
            <p:ph type="body" idx="1"/>
          </p:nvPr>
        </p:nvSpPr>
        <p:spPr/>
        <p:txBody>
          <a:bodyPr/>
          <a:lstStyle/>
          <a:p>
            <a:r>
              <a:rPr lang="en-US" altLang="en-US" smtClean="0"/>
              <a:t>Just follow other estimates</a:t>
            </a:r>
          </a:p>
          <a:p>
            <a:r>
              <a:rPr lang="en-US" altLang="en-US" smtClean="0"/>
              <a:t>Save on doing full estimate</a:t>
            </a:r>
          </a:p>
          <a:p>
            <a:r>
              <a:rPr lang="en-US" altLang="en-US" smtClean="0"/>
              <a:t>Needs information on other estimates (or prices)</a:t>
            </a:r>
          </a:p>
          <a:p>
            <a:r>
              <a:rPr lang="en-US" altLang="en-US" smtClean="0"/>
              <a:t>Purchaser must closely watch trade-offs</a:t>
            </a:r>
          </a:p>
          <a:p>
            <a:r>
              <a:rPr lang="en-US" altLang="en-US" smtClean="0"/>
              <a:t>Priced to lose?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79569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Measures</a:t>
            </a:r>
            <a:endParaRPr lang="en-US" dirty="0"/>
          </a:p>
        </p:txBody>
      </p:sp>
      <p:sp>
        <p:nvSpPr>
          <p:cNvPr id="3" name="Content Placeholder 2"/>
          <p:cNvSpPr>
            <a:spLocks noGrp="1"/>
          </p:cNvSpPr>
          <p:nvPr>
            <p:ph idx="1"/>
          </p:nvPr>
        </p:nvSpPr>
        <p:spPr/>
        <p:txBody>
          <a:bodyPr/>
          <a:lstStyle/>
          <a:p>
            <a:r>
              <a:rPr lang="en-US" dirty="0"/>
              <a:t>Lines of Code (LOC)</a:t>
            </a:r>
          </a:p>
          <a:p>
            <a:r>
              <a:rPr lang="en-US" dirty="0"/>
              <a:t>Function points</a:t>
            </a:r>
          </a:p>
          <a:p>
            <a:pPr lvl="1"/>
            <a:r>
              <a:rPr lang="en-US" dirty="0"/>
              <a:t>Feature points or object points</a:t>
            </a:r>
          </a:p>
          <a:p>
            <a:r>
              <a:rPr lang="en-US" dirty="0"/>
              <a:t>Other possible</a:t>
            </a:r>
          </a:p>
          <a:p>
            <a:pPr lvl="1"/>
            <a:r>
              <a:rPr lang="en-US" dirty="0"/>
              <a:t>Number of bubbles on a DFD</a:t>
            </a:r>
          </a:p>
          <a:p>
            <a:pPr lvl="1"/>
            <a:r>
              <a:rPr lang="en-US" dirty="0"/>
              <a:t>Number of ERD entities</a:t>
            </a:r>
          </a:p>
          <a:p>
            <a:pPr lvl="1"/>
            <a:r>
              <a:rPr lang="en-US" dirty="0"/>
              <a:t>Number of processes on a structure chart</a:t>
            </a:r>
          </a:p>
          <a:p>
            <a:r>
              <a:rPr lang="en-US" dirty="0"/>
              <a:t>LOC and function points most common (of the algorithmic approaches)</a:t>
            </a:r>
          </a:p>
          <a:p>
            <a:r>
              <a:rPr lang="en-US" dirty="0"/>
              <a:t>Majority of projects use none of the above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98241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Delphi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Group </a:t>
            </a:r>
            <a:r>
              <a:rPr lang="en-US" dirty="0"/>
              <a:t>consensus approach</a:t>
            </a:r>
          </a:p>
          <a:p>
            <a:r>
              <a:rPr lang="en-US" dirty="0" smtClean="0"/>
              <a:t>Rand </a:t>
            </a:r>
            <a:r>
              <a:rPr lang="en-US" dirty="0"/>
              <a:t>Corp. used orig. Delphi approach in the 1940’s to predict </a:t>
            </a:r>
            <a:r>
              <a:rPr lang="en-US" dirty="0" smtClean="0"/>
              <a:t>future technologies</a:t>
            </a:r>
            <a:endParaRPr lang="en-US" dirty="0"/>
          </a:p>
          <a:p>
            <a:r>
              <a:rPr lang="en-US" dirty="0" smtClean="0"/>
              <a:t>Present </a:t>
            </a:r>
            <a:r>
              <a:rPr lang="en-US" dirty="0"/>
              <a:t>experts with a problem and response form</a:t>
            </a:r>
          </a:p>
          <a:p>
            <a:r>
              <a:rPr lang="en-US" dirty="0" smtClean="0"/>
              <a:t>Conduct </a:t>
            </a:r>
            <a:r>
              <a:rPr lang="en-US" dirty="0"/>
              <a:t>group discussion, collect anonymous opinions, then feedback</a:t>
            </a:r>
          </a:p>
          <a:p>
            <a:r>
              <a:rPr lang="en-US" dirty="0" smtClean="0"/>
              <a:t>Conduct </a:t>
            </a:r>
            <a:r>
              <a:rPr lang="en-US" dirty="0"/>
              <a:t>another discussion &amp; iterate until consensus</a:t>
            </a:r>
          </a:p>
          <a:p>
            <a:r>
              <a:rPr lang="en-US" dirty="0" smtClean="0"/>
              <a:t>Advantages</a:t>
            </a:r>
            <a:endParaRPr lang="en-US" dirty="0"/>
          </a:p>
          <a:p>
            <a:pPr lvl="1"/>
            <a:r>
              <a:rPr lang="en-US" dirty="0" smtClean="0"/>
              <a:t>Easy</a:t>
            </a:r>
            <a:r>
              <a:rPr lang="en-US" dirty="0"/>
              <a:t>, inexpensive, utilizes expertise of several people</a:t>
            </a:r>
          </a:p>
          <a:p>
            <a:pPr lvl="1"/>
            <a:r>
              <a:rPr lang="en-US" dirty="0" smtClean="0"/>
              <a:t>Does </a:t>
            </a:r>
            <a:r>
              <a:rPr lang="en-US" dirty="0"/>
              <a:t>not require historical data</a:t>
            </a:r>
          </a:p>
          <a:p>
            <a:r>
              <a:rPr lang="en-US" dirty="0" smtClean="0"/>
              <a:t>Disadvantages</a:t>
            </a:r>
            <a:endParaRPr lang="en-US" dirty="0"/>
          </a:p>
          <a:p>
            <a:pPr lvl="1"/>
            <a:r>
              <a:rPr lang="en-US" dirty="0" smtClean="0"/>
              <a:t>Difficult </a:t>
            </a:r>
            <a:r>
              <a:rPr lang="en-US" dirty="0"/>
              <a:t>to repeat</a:t>
            </a:r>
          </a:p>
          <a:p>
            <a:pPr lvl="1"/>
            <a:r>
              <a:rPr lang="en-US" dirty="0" smtClean="0"/>
              <a:t>May </a:t>
            </a:r>
            <a:r>
              <a:rPr lang="en-US" dirty="0"/>
              <a:t>fail to reach consensus, reach wrong one, or all may have </a:t>
            </a:r>
            <a:r>
              <a:rPr lang="en-US" dirty="0" smtClean="0"/>
              <a:t>same bias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89717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Estimation</a:t>
            </a:r>
          </a:p>
          <a:p>
            <a:r>
              <a:rPr lang="en-US" dirty="0"/>
              <a:t>Estimation </a:t>
            </a:r>
            <a:r>
              <a:rPr lang="en-US" dirty="0" smtClean="0"/>
              <a:t>Methodologies</a:t>
            </a:r>
          </a:p>
          <a:p>
            <a:r>
              <a:rPr lang="en-US" dirty="0"/>
              <a:t>Activity Resource </a:t>
            </a:r>
            <a:r>
              <a:rPr lang="en-US" dirty="0" smtClean="0"/>
              <a:t>Estimating</a:t>
            </a:r>
          </a:p>
          <a:p>
            <a:r>
              <a:rPr lang="en-US" altLang="en-US" dirty="0"/>
              <a:t>Activity Duration </a:t>
            </a:r>
            <a:r>
              <a:rPr lang="en-US" altLang="en-US" dirty="0" smtClean="0"/>
              <a:t>Estimating</a:t>
            </a:r>
          </a:p>
          <a:p>
            <a:r>
              <a:rPr lang="en-US" dirty="0"/>
              <a:t>Function </a:t>
            </a:r>
            <a:r>
              <a:rPr lang="en-US" dirty="0" smtClean="0"/>
              <a:t>Points</a:t>
            </a:r>
          </a:p>
          <a:p>
            <a:r>
              <a:rPr lang="en-US" dirty="0"/>
              <a:t>COCOMO</a:t>
            </a:r>
            <a:endParaRPr lang="en-US" dirty="0" smtClean="0"/>
          </a:p>
          <a:p>
            <a:r>
              <a:rPr lang="en-US" dirty="0" smtClean="0"/>
              <a:t>Final Notes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Code-based Estimates</a:t>
            </a:r>
          </a:p>
        </p:txBody>
      </p:sp>
      <p:sp>
        <p:nvSpPr>
          <p:cNvPr id="3" name="Content Placeholder 2"/>
          <p:cNvSpPr>
            <a:spLocks noGrp="1"/>
          </p:cNvSpPr>
          <p:nvPr>
            <p:ph idx="1"/>
          </p:nvPr>
        </p:nvSpPr>
        <p:spPr/>
        <p:txBody>
          <a:bodyPr>
            <a:normAutofit/>
          </a:bodyPr>
          <a:lstStyle/>
          <a:p>
            <a:r>
              <a:rPr lang="en-US" dirty="0" smtClean="0"/>
              <a:t>LOC </a:t>
            </a:r>
            <a:r>
              <a:rPr lang="en-US" dirty="0"/>
              <a:t>Advantages</a:t>
            </a:r>
          </a:p>
          <a:p>
            <a:pPr lvl="1"/>
            <a:r>
              <a:rPr lang="en-US" dirty="0" smtClean="0"/>
              <a:t>Commonly </a:t>
            </a:r>
            <a:r>
              <a:rPr lang="en-US" dirty="0"/>
              <a:t>understood metric</a:t>
            </a:r>
          </a:p>
          <a:p>
            <a:pPr lvl="1"/>
            <a:r>
              <a:rPr lang="en-US" dirty="0" smtClean="0"/>
              <a:t>Permits </a:t>
            </a:r>
            <a:r>
              <a:rPr lang="en-US" dirty="0"/>
              <a:t>specific comparison</a:t>
            </a:r>
          </a:p>
          <a:p>
            <a:pPr lvl="1"/>
            <a:r>
              <a:rPr lang="en-US" dirty="0" smtClean="0"/>
              <a:t>Actuals </a:t>
            </a:r>
            <a:r>
              <a:rPr lang="en-US" dirty="0"/>
              <a:t>easily measured</a:t>
            </a:r>
          </a:p>
          <a:p>
            <a:r>
              <a:rPr lang="en-US" dirty="0" smtClean="0"/>
              <a:t>LOC </a:t>
            </a:r>
            <a:r>
              <a:rPr lang="en-US" dirty="0"/>
              <a:t>Disadvantages</a:t>
            </a:r>
          </a:p>
          <a:p>
            <a:pPr lvl="1"/>
            <a:r>
              <a:rPr lang="en-US" dirty="0" smtClean="0"/>
              <a:t>Difficult </a:t>
            </a:r>
            <a:r>
              <a:rPr lang="en-US" dirty="0"/>
              <a:t>to estimate early in cycle</a:t>
            </a:r>
          </a:p>
          <a:p>
            <a:pPr lvl="1"/>
            <a:r>
              <a:rPr lang="en-US" dirty="0" smtClean="0"/>
              <a:t>Counts </a:t>
            </a:r>
            <a:r>
              <a:rPr lang="en-US" dirty="0"/>
              <a:t>vary by language</a:t>
            </a:r>
          </a:p>
          <a:p>
            <a:pPr lvl="1"/>
            <a:r>
              <a:rPr lang="en-US" dirty="0" smtClean="0"/>
              <a:t>Many </a:t>
            </a:r>
            <a:r>
              <a:rPr lang="en-US" dirty="0"/>
              <a:t>costs not considered (ex: requirements)</a:t>
            </a:r>
          </a:p>
          <a:p>
            <a:pPr lvl="1"/>
            <a:r>
              <a:rPr lang="en-US" dirty="0" smtClean="0"/>
              <a:t>Programmers </a:t>
            </a:r>
            <a:r>
              <a:rPr lang="en-US" dirty="0"/>
              <a:t>may be rewarded based on this</a:t>
            </a:r>
          </a:p>
          <a:p>
            <a:pPr lvl="2"/>
            <a:r>
              <a:rPr lang="en-US" dirty="0" smtClean="0"/>
              <a:t>Can </a:t>
            </a:r>
            <a:r>
              <a:rPr lang="en-US" dirty="0"/>
              <a:t>use: # defects/# LOC</a:t>
            </a:r>
          </a:p>
          <a:p>
            <a:pPr lvl="1"/>
            <a:r>
              <a:rPr lang="en-US" dirty="0" smtClean="0"/>
              <a:t>Code </a:t>
            </a:r>
            <a:r>
              <a:rPr lang="en-US" dirty="0"/>
              <a:t>generators produce excess code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86946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Estimates Issues</a:t>
            </a:r>
            <a:endParaRPr lang="en-US" dirty="0"/>
          </a:p>
        </p:txBody>
      </p:sp>
      <p:sp>
        <p:nvSpPr>
          <p:cNvPr id="3" name="Content Placeholder 2"/>
          <p:cNvSpPr>
            <a:spLocks noGrp="1"/>
          </p:cNvSpPr>
          <p:nvPr>
            <p:ph idx="1"/>
          </p:nvPr>
        </p:nvSpPr>
        <p:spPr/>
        <p:txBody>
          <a:bodyPr/>
          <a:lstStyle/>
          <a:p>
            <a:r>
              <a:rPr lang="en-US" dirty="0" smtClean="0"/>
              <a:t>How </a:t>
            </a:r>
            <a:r>
              <a:rPr lang="en-US" dirty="0"/>
              <a:t>do you know how many in advance?</a:t>
            </a:r>
          </a:p>
          <a:p>
            <a:r>
              <a:rPr lang="en-US" dirty="0" smtClean="0"/>
              <a:t>What </a:t>
            </a:r>
            <a:r>
              <a:rPr lang="en-US" dirty="0"/>
              <a:t>about different languages?</a:t>
            </a:r>
          </a:p>
          <a:p>
            <a:r>
              <a:rPr lang="en-US" dirty="0" smtClean="0"/>
              <a:t>What </a:t>
            </a:r>
            <a:r>
              <a:rPr lang="en-US" dirty="0"/>
              <a:t>about programmer style?</a:t>
            </a:r>
          </a:p>
          <a:p>
            <a:r>
              <a:rPr lang="en-US" dirty="0" smtClean="0"/>
              <a:t>Stat</a:t>
            </a:r>
            <a:r>
              <a:rPr lang="en-US" dirty="0"/>
              <a:t>: avg. programmer productivity: 3,000 LOC/</a:t>
            </a:r>
            <a:r>
              <a:rPr lang="en-US" dirty="0" err="1"/>
              <a:t>yr</a:t>
            </a:r>
            <a:endParaRPr lang="en-US" dirty="0"/>
          </a:p>
          <a:p>
            <a:r>
              <a:rPr lang="en-US" dirty="0" smtClean="0"/>
              <a:t>Most </a:t>
            </a:r>
            <a:r>
              <a:rPr lang="en-US" dirty="0"/>
              <a:t>algorithmic approaches are more </a:t>
            </a:r>
            <a:r>
              <a:rPr lang="en-US" dirty="0" smtClean="0"/>
              <a:t>effective after </a:t>
            </a:r>
            <a:r>
              <a:rPr lang="en-US" dirty="0"/>
              <a:t>requirements (or have to be after)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57926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dirty="0" smtClean="0"/>
              <a:t>Function Points</a:t>
            </a:r>
          </a:p>
        </p:txBody>
      </p:sp>
      <p:sp>
        <p:nvSpPr>
          <p:cNvPr id="371715" name="Rectangle 3"/>
          <p:cNvSpPr>
            <a:spLocks noGrp="1" noChangeArrowheads="1"/>
          </p:cNvSpPr>
          <p:nvPr>
            <p:ph type="body" idx="1"/>
          </p:nvPr>
        </p:nvSpPr>
        <p:spPr/>
        <p:txBody>
          <a:bodyPr/>
          <a:lstStyle/>
          <a:p>
            <a:r>
              <a:rPr lang="en-US" altLang="en-US" dirty="0" smtClean="0"/>
              <a:t>Software size should be measured by number &amp; complexity of functions it performs</a:t>
            </a:r>
          </a:p>
          <a:p>
            <a:r>
              <a:rPr lang="en-US" altLang="en-US" dirty="0" smtClean="0"/>
              <a:t>More methodical than LOC counts</a:t>
            </a:r>
          </a:p>
          <a:p>
            <a:r>
              <a:rPr lang="en-US" altLang="en-US" dirty="0" smtClean="0"/>
              <a:t>House analogy</a:t>
            </a:r>
          </a:p>
          <a:p>
            <a:pPr lvl="1"/>
            <a:r>
              <a:rPr lang="en-US" altLang="en-US" dirty="0"/>
              <a:t>House</a:t>
            </a:r>
            <a:r>
              <a:rPr lang="en-US" altLang="ja-JP" dirty="0"/>
              <a:t>'s Square Feet ~= Software LOC</a:t>
            </a:r>
          </a:p>
          <a:p>
            <a:pPr lvl="1"/>
            <a:r>
              <a:rPr lang="en-US" altLang="en-US" dirty="0"/>
              <a:t># Bedrooms &amp; Baths ~= Function points</a:t>
            </a:r>
          </a:p>
          <a:p>
            <a:pPr lvl="1"/>
            <a:r>
              <a:rPr lang="en-US" altLang="en-US" dirty="0"/>
              <a:t>Former is size only, latter is size &amp; function</a:t>
            </a:r>
          </a:p>
          <a:p>
            <a:r>
              <a:rPr lang="en-US" altLang="en-US" dirty="0" smtClean="0"/>
              <a:t>Four basic steps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91789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17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1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n-US" dirty="0" smtClean="0"/>
              <a:t>Function Point Process</a:t>
            </a:r>
          </a:p>
        </p:txBody>
      </p:sp>
      <p:sp>
        <p:nvSpPr>
          <p:cNvPr id="373763" name="Rectangle 3"/>
          <p:cNvSpPr>
            <a:spLocks noGrp="1" noChangeArrowheads="1"/>
          </p:cNvSpPr>
          <p:nvPr>
            <p:ph type="body" idx="1"/>
          </p:nvPr>
        </p:nvSpPr>
        <p:spPr/>
        <p:txBody>
          <a:bodyPr>
            <a:normAutofit/>
          </a:bodyPr>
          <a:lstStyle/>
          <a:p>
            <a:pPr marL="457200" indent="-457200">
              <a:buFont typeface="Arial" panose="020B0604020202020204" pitchFamily="34" charset="0"/>
              <a:buAutoNum type="arabicPeriod"/>
            </a:pPr>
            <a:r>
              <a:rPr lang="en-US" altLang="en-US" dirty="0" smtClean="0"/>
              <a:t>Count # of business functions per category</a:t>
            </a:r>
          </a:p>
          <a:p>
            <a:pPr lvl="1"/>
            <a:r>
              <a:rPr lang="en-US" altLang="en-US" dirty="0" smtClean="0"/>
              <a:t>Categories: outputs, inputs, </a:t>
            </a:r>
            <a:r>
              <a:rPr lang="en-US" altLang="en-US" dirty="0" err="1" smtClean="0"/>
              <a:t>db</a:t>
            </a:r>
            <a:r>
              <a:rPr lang="en-US" altLang="en-US" dirty="0" smtClean="0"/>
              <a:t> inquiries, files or data structures, and interfaces</a:t>
            </a:r>
          </a:p>
          <a:p>
            <a:pPr marL="457200" indent="-457200">
              <a:buFont typeface="Arial" panose="020B0604020202020204" pitchFamily="34" charset="0"/>
              <a:buAutoNum type="arabicPeriod"/>
            </a:pPr>
            <a:r>
              <a:rPr lang="en-US" altLang="en-US" dirty="0" smtClean="0"/>
              <a:t>Establish Complexity Factor for each and apply</a:t>
            </a:r>
          </a:p>
          <a:p>
            <a:pPr lvl="1"/>
            <a:r>
              <a:rPr lang="en-US" altLang="en-US" dirty="0" smtClean="0"/>
              <a:t>Simple, Average, Complex</a:t>
            </a:r>
          </a:p>
          <a:p>
            <a:pPr lvl="1"/>
            <a:r>
              <a:rPr lang="en-US" altLang="en-US" dirty="0" smtClean="0"/>
              <a:t>Set a weighting multiplier for each (0 –&gt;15)</a:t>
            </a:r>
          </a:p>
          <a:p>
            <a:pPr lvl="1"/>
            <a:r>
              <a:rPr lang="en-US" altLang="en-US" dirty="0" smtClean="0"/>
              <a:t>This results in the </a:t>
            </a:r>
            <a:r>
              <a:rPr lang="ja-JP" altLang="en-US" dirty="0" smtClean="0"/>
              <a:t>“</a:t>
            </a:r>
            <a:r>
              <a:rPr lang="en-US" altLang="ja-JP" dirty="0" smtClean="0"/>
              <a:t>unadjusted function-point total</a:t>
            </a:r>
            <a:r>
              <a:rPr lang="ja-JP" altLang="en-US" dirty="0" smtClean="0"/>
              <a:t>”</a:t>
            </a:r>
            <a:endParaRPr lang="en-US" altLang="ja-JP" dirty="0" smtClean="0"/>
          </a:p>
          <a:p>
            <a:pPr marL="457200" indent="-457200">
              <a:buFont typeface="Arial" panose="020B0604020202020204" pitchFamily="34" charset="0"/>
              <a:buAutoNum type="arabicPeriod"/>
            </a:pPr>
            <a:r>
              <a:rPr lang="en-US" altLang="en-US" dirty="0" smtClean="0"/>
              <a:t>Compute an </a:t>
            </a:r>
            <a:r>
              <a:rPr lang="ja-JP" altLang="en-US" dirty="0" smtClean="0"/>
              <a:t>“</a:t>
            </a:r>
            <a:r>
              <a:rPr lang="en-US" altLang="ja-JP" dirty="0" smtClean="0"/>
              <a:t>influence multiplier</a:t>
            </a:r>
            <a:r>
              <a:rPr lang="ja-JP" altLang="en-US" dirty="0" smtClean="0"/>
              <a:t>”</a:t>
            </a:r>
            <a:r>
              <a:rPr lang="en-US" altLang="ja-JP" dirty="0" smtClean="0"/>
              <a:t> and apply</a:t>
            </a:r>
          </a:p>
          <a:p>
            <a:pPr lvl="1"/>
            <a:r>
              <a:rPr lang="en-US" altLang="en-US" dirty="0" smtClean="0"/>
              <a:t>It ranges from 0.65 to 1.35; is based on 14 factors</a:t>
            </a:r>
          </a:p>
          <a:p>
            <a:pPr marL="457200" indent="-457200">
              <a:buFont typeface="Arial" panose="020B0604020202020204" pitchFamily="34" charset="0"/>
              <a:buAutoNum type="arabicPeriod"/>
            </a:pPr>
            <a:r>
              <a:rPr lang="en-US" altLang="en-US" dirty="0" smtClean="0"/>
              <a:t>Results in </a:t>
            </a:r>
            <a:r>
              <a:rPr lang="ja-JP" altLang="en-US" dirty="0" smtClean="0"/>
              <a:t>“</a:t>
            </a:r>
            <a:r>
              <a:rPr lang="en-US" altLang="ja-JP" dirty="0" smtClean="0"/>
              <a:t>function point total</a:t>
            </a:r>
            <a:r>
              <a:rPr lang="ja-JP" altLang="en-US" dirty="0" smtClean="0"/>
              <a:t>”</a:t>
            </a:r>
            <a:r>
              <a:rPr lang="en-US" altLang="ja-JP" dirty="0" smtClean="0"/>
              <a:t> </a:t>
            </a:r>
          </a:p>
          <a:p>
            <a:pPr lvl="1"/>
            <a:r>
              <a:rPr lang="en-US" altLang="en-US" dirty="0" smtClean="0"/>
              <a:t>This can be used in comparative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89243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3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3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737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37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737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dirty="0" smtClean="0"/>
              <a:t>Effort Estimation</a:t>
            </a:r>
          </a:p>
        </p:txBody>
      </p:sp>
      <p:sp>
        <p:nvSpPr>
          <p:cNvPr id="388099" name="Rectangle 3"/>
          <p:cNvSpPr>
            <a:spLocks noGrp="1" noChangeArrowheads="1"/>
          </p:cNvSpPr>
          <p:nvPr>
            <p:ph type="body" idx="1"/>
          </p:nvPr>
        </p:nvSpPr>
        <p:spPr/>
        <p:txBody>
          <a:bodyPr/>
          <a:lstStyle/>
          <a:p>
            <a:r>
              <a:rPr lang="en-US" altLang="en-US" dirty="0" smtClean="0"/>
              <a:t>Now that you know the </a:t>
            </a:r>
            <a:r>
              <a:rPr lang="ja-JP" altLang="en-US" dirty="0" smtClean="0"/>
              <a:t>“</a:t>
            </a:r>
            <a:r>
              <a:rPr lang="en-US" altLang="ja-JP" dirty="0" smtClean="0"/>
              <a:t>size</a:t>
            </a:r>
            <a:r>
              <a:rPr lang="ja-JP" altLang="en-US" dirty="0" smtClean="0"/>
              <a:t>”</a:t>
            </a:r>
            <a:r>
              <a:rPr lang="en-US" altLang="ja-JP" dirty="0" smtClean="0"/>
              <a:t>, determine the </a:t>
            </a:r>
            <a:r>
              <a:rPr lang="ja-JP" altLang="en-US" dirty="0" smtClean="0"/>
              <a:t>“</a:t>
            </a:r>
            <a:r>
              <a:rPr lang="en-US" altLang="ja-JP" dirty="0" smtClean="0"/>
              <a:t>effort</a:t>
            </a:r>
            <a:r>
              <a:rPr lang="ja-JP" altLang="en-US" dirty="0" smtClean="0"/>
              <a:t>”</a:t>
            </a:r>
            <a:r>
              <a:rPr lang="en-US" altLang="ja-JP" dirty="0" smtClean="0"/>
              <a:t> needed to build it</a:t>
            </a:r>
          </a:p>
          <a:p>
            <a:r>
              <a:rPr lang="en-US" altLang="en-US" dirty="0" smtClean="0"/>
              <a:t>Various models: empirical, mathematical, subjective</a:t>
            </a:r>
          </a:p>
          <a:p>
            <a:r>
              <a:rPr lang="en-US" altLang="en-US" dirty="0" smtClean="0"/>
              <a:t>Expressed in units of duration</a:t>
            </a:r>
          </a:p>
          <a:p>
            <a:pPr lvl="1"/>
            <a:r>
              <a:rPr lang="en-US" altLang="en-US" dirty="0"/>
              <a:t>person-months (or </a:t>
            </a:r>
            <a:r>
              <a:rPr lang="ja-JP" altLang="en-US" dirty="0"/>
              <a:t>‘</a:t>
            </a:r>
            <a:r>
              <a:rPr lang="en-US" altLang="ja-JP" dirty="0"/>
              <a:t>staff-months</a:t>
            </a:r>
            <a:r>
              <a:rPr lang="ja-JP" altLang="en-US" dirty="0"/>
              <a:t>’</a:t>
            </a:r>
            <a:r>
              <a:rPr lang="en-US" altLang="ja-JP" dirty="0"/>
              <a:t> now)</a:t>
            </a:r>
          </a:p>
          <a:p>
            <a:r>
              <a:rPr lang="en-US" altLang="en-US" dirty="0" smtClean="0"/>
              <a:t>Efficiency/productivity of people</a:t>
            </a:r>
          </a:p>
          <a:p>
            <a:pPr lvl="1"/>
            <a:r>
              <a:rPr lang="en-US" altLang="en-US" dirty="0"/>
              <a:t>Motivation</a:t>
            </a:r>
          </a:p>
          <a:p>
            <a:pPr lvl="1"/>
            <a:r>
              <a:rPr lang="en-US" altLang="en-US" dirty="0"/>
              <a:t>Ability of team</a:t>
            </a:r>
          </a:p>
          <a:p>
            <a:pPr lvl="1"/>
            <a:r>
              <a:rPr lang="en-US" altLang="en-US" dirty="0"/>
              <a:t>Application experience</a:t>
            </a:r>
          </a:p>
          <a:p>
            <a:pPr lvl="1"/>
            <a:r>
              <a:rPr lang="en-US" altLang="en-US" dirty="0"/>
              <a:t>Range of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1564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8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80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880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80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80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80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88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Duration </a:t>
            </a:r>
          </a:p>
        </p:txBody>
      </p:sp>
      <p:sp>
        <p:nvSpPr>
          <p:cNvPr id="48130" name="Rectangle 3"/>
          <p:cNvSpPr>
            <a:spLocks noGrp="1" noChangeArrowheads="1"/>
          </p:cNvSpPr>
          <p:nvPr>
            <p:ph type="body" idx="1"/>
          </p:nvPr>
        </p:nvSpPr>
        <p:spPr/>
        <p:txBody>
          <a:bodyPr/>
          <a:lstStyle/>
          <a:p>
            <a:r>
              <a:rPr lang="en-US" altLang="en-US" dirty="0" smtClean="0"/>
              <a:t>What is the duration? </a:t>
            </a:r>
            <a:br>
              <a:rPr lang="en-US" altLang="en-US" dirty="0" smtClean="0"/>
            </a:br>
            <a:r>
              <a:rPr lang="en-US" altLang="en-US" dirty="0" smtClean="0"/>
              <a:t>The duration of a project is the elapsed time in business working days, not including weekends, holidays, or other nonworking days. </a:t>
            </a:r>
          </a:p>
          <a:p>
            <a:r>
              <a:rPr lang="en-US" altLang="en-US" dirty="0" smtClean="0"/>
              <a:t>Duration is different from work effort. </a:t>
            </a:r>
          </a:p>
          <a:p>
            <a:pPr lvl="1"/>
            <a:r>
              <a:rPr lang="en-US" altLang="en-US" dirty="0"/>
              <a:t>Work effort is labor required to complete an activity. That labor can be consecutive or nonconsecutive hours.</a:t>
            </a:r>
          </a:p>
          <a:p>
            <a:pPr lvl="1"/>
            <a:r>
              <a:rPr lang="en-US" altLang="en-US" dirty="0"/>
              <a:t>Duration is work effort divided by number of people doing the work:</a:t>
            </a:r>
          </a:p>
          <a:p>
            <a:pPr lvl="1"/>
            <a:r>
              <a:rPr lang="en-US" altLang="en-US" dirty="0"/>
              <a:t>Or, work effort is the duration multiplied by the number of people doing the work</a:t>
            </a:r>
          </a:p>
          <a:p>
            <a:pPr lvl="1"/>
            <a:r>
              <a:rPr lang="en-US" altLang="en-US" dirty="0"/>
              <a:t>E.g. five people reviewing a document; the duration may be 10 hours but the work effort is 50 staff-hours</a:t>
            </a:r>
          </a:p>
          <a:p>
            <a:pPr>
              <a:buFont typeface="Wingdings" panose="05000000000000000000" pitchFamily="2" charset="2"/>
              <a:buNone/>
            </a:pPr>
            <a:r>
              <a:rPr lang="en-US" altLang="en-US" dirty="0" smtClean="0"/>
              <a: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804079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t>Duration </a:t>
            </a:r>
          </a:p>
        </p:txBody>
      </p:sp>
      <p:sp>
        <p:nvSpPr>
          <p:cNvPr id="50178" name="Rectangle 3"/>
          <p:cNvSpPr>
            <a:spLocks noGrp="1" noChangeArrowheads="1"/>
          </p:cNvSpPr>
          <p:nvPr>
            <p:ph type="body" idx="1"/>
          </p:nvPr>
        </p:nvSpPr>
        <p:spPr/>
        <p:txBody>
          <a:bodyPr/>
          <a:lstStyle/>
          <a:p>
            <a:r>
              <a:rPr lang="en-US" altLang="en-US" dirty="0" smtClean="0"/>
              <a:t>When we talk about estimates and duration, there are two types of time that are not the same:</a:t>
            </a:r>
          </a:p>
          <a:p>
            <a:pPr lvl="1"/>
            <a:r>
              <a:rPr lang="en-US" altLang="en-US" dirty="0"/>
              <a:t>Labor Time </a:t>
            </a:r>
          </a:p>
          <a:p>
            <a:pPr lvl="1"/>
            <a:r>
              <a:rPr lang="en-US" altLang="en-US" dirty="0"/>
              <a:t>Clock time</a:t>
            </a:r>
          </a:p>
          <a:p>
            <a:r>
              <a:rPr lang="en-US" altLang="en-US" dirty="0" smtClean="0"/>
              <a:t>For example, if we estimate that a task would require 40 hours of labor to complete, then in a normal business setting we need at least 50 business hours, </a:t>
            </a:r>
            <a:r>
              <a:rPr lang="en-US" altLang="en-US" b="1" i="1" dirty="0" smtClean="0"/>
              <a:t>Why</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139099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Duration </a:t>
            </a:r>
          </a:p>
        </p:txBody>
      </p:sp>
      <p:sp>
        <p:nvSpPr>
          <p:cNvPr id="112643" name="Rectangle 3"/>
          <p:cNvSpPr>
            <a:spLocks noGrp="1" noChangeArrowheads="1"/>
          </p:cNvSpPr>
          <p:nvPr>
            <p:ph type="body" idx="1"/>
          </p:nvPr>
        </p:nvSpPr>
        <p:spPr/>
        <p:txBody>
          <a:bodyPr/>
          <a:lstStyle/>
          <a:p>
            <a:r>
              <a:rPr lang="en-US" altLang="en-US" smtClean="0"/>
              <a:t>Your average business day may include few of the following activities or perhaps a number of each:</a:t>
            </a:r>
          </a:p>
          <a:p>
            <a:pPr lvl="1"/>
            <a:r>
              <a:rPr lang="en-US" altLang="en-US"/>
              <a:t>Meetings – non-project related</a:t>
            </a:r>
          </a:p>
          <a:p>
            <a:pPr lvl="1"/>
            <a:r>
              <a:rPr lang="en-US" altLang="en-US"/>
              <a:t>Phone calls</a:t>
            </a:r>
          </a:p>
          <a:p>
            <a:pPr lvl="1"/>
            <a:r>
              <a:rPr lang="en-US" altLang="en-US"/>
              <a:t>E-mails</a:t>
            </a:r>
          </a:p>
          <a:p>
            <a:pPr lvl="1"/>
            <a:r>
              <a:rPr lang="en-US" altLang="en-US"/>
              <a:t>Coffee breaks</a:t>
            </a:r>
          </a:p>
          <a:p>
            <a:pPr lvl="1"/>
            <a:r>
              <a:rPr lang="en-US" altLang="en-US"/>
              <a:t>Lunches</a:t>
            </a:r>
          </a:p>
          <a:p>
            <a:pPr lvl="1"/>
            <a:r>
              <a:rPr lang="en-US" altLang="en-US"/>
              <a:t>Friendly chat with your teammates</a:t>
            </a:r>
          </a:p>
          <a:p>
            <a:r>
              <a:rPr lang="en-US" altLang="en-US" smtClean="0"/>
              <a:t>The duration of the activity is the clock time or </a:t>
            </a:r>
            <a:r>
              <a:rPr lang="ja-JP" altLang="en-US" smtClean="0"/>
              <a:t>“</a:t>
            </a:r>
            <a:r>
              <a:rPr lang="en-US" altLang="ja-JP" smtClean="0"/>
              <a:t>Elapsed time</a:t>
            </a:r>
            <a:r>
              <a:rPr lang="ja-JP" altLang="en-US" smtClean="0"/>
              <a:t>”</a:t>
            </a:r>
            <a:r>
              <a:rPr lang="en-US" altLang="ja-JP" smtClean="0"/>
              <a:t> that we want to estimate.</a:t>
            </a:r>
          </a:p>
          <a:p>
            <a:r>
              <a:rPr lang="en-US" altLang="en-US" smtClean="0"/>
              <a:t>Productivity is usually 50-75% of a business day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7795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Variation in Activity Duration </a:t>
            </a:r>
          </a:p>
        </p:txBody>
      </p:sp>
      <p:sp>
        <p:nvSpPr>
          <p:cNvPr id="54274" name="Rectangle 3"/>
          <p:cNvSpPr>
            <a:spLocks noGrp="1" noChangeArrowheads="1"/>
          </p:cNvSpPr>
          <p:nvPr>
            <p:ph type="body" idx="1"/>
          </p:nvPr>
        </p:nvSpPr>
        <p:spPr/>
        <p:txBody>
          <a:bodyPr/>
          <a:lstStyle/>
          <a:p>
            <a:r>
              <a:rPr lang="en-US" altLang="en-US" dirty="0" smtClean="0"/>
              <a:t>Since we cannot know what factors will be effective when work is underway on an activity, we cannot know exactly how long it will take.</a:t>
            </a:r>
          </a:p>
          <a:p>
            <a:r>
              <a:rPr lang="en-US" altLang="en-US" dirty="0" smtClean="0"/>
              <a:t>One of the goals in estimating the  activity duration is to define the activity to a level of granularity that estimates have a narrow variance; the estimate is as good as you can get it at the planning stages of the project. </a:t>
            </a:r>
          </a:p>
          <a:p>
            <a:r>
              <a:rPr lang="en-US" altLang="en-US" dirty="0" smtClean="0"/>
              <a:t>There are several causes of variation in the actual activity duration:</a:t>
            </a:r>
          </a:p>
          <a:p>
            <a:pPr lvl="1"/>
            <a:r>
              <a:rPr lang="en-US" altLang="en-US" dirty="0" smtClean="0"/>
              <a:t>Varying skill levels – see Journal Exercise</a:t>
            </a:r>
          </a:p>
          <a:p>
            <a:pPr lvl="1"/>
            <a:r>
              <a:rPr lang="en-US" altLang="en-US" dirty="0" smtClean="0"/>
              <a:t>Unexpected events </a:t>
            </a:r>
          </a:p>
          <a:p>
            <a:pPr lvl="1"/>
            <a:r>
              <a:rPr lang="en-US" altLang="en-US" dirty="0" smtClean="0"/>
              <a:t>Efficiency of work time</a:t>
            </a:r>
          </a:p>
          <a:p>
            <a:pPr lvl="1"/>
            <a:r>
              <a:rPr lang="en-US" altLang="en-US" dirty="0" smtClean="0"/>
              <a:t>Mistakes and Misunderstandings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027155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Causes of Variation</a:t>
            </a:r>
          </a:p>
        </p:txBody>
      </p:sp>
      <p:sp>
        <p:nvSpPr>
          <p:cNvPr id="56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Causes of Variation in the Actual Activity Duration</a:t>
            </a:r>
          </a:p>
          <a:p>
            <a:r>
              <a:rPr lang="en-US" altLang="en-US" sz="2000" b="1" dirty="0"/>
              <a:t>Varying skill levels.</a:t>
            </a:r>
            <a:r>
              <a:rPr lang="en-US" altLang="en-US" sz="2000" dirty="0"/>
              <a:t> Our estimate of the activity duration is based on average skilled engineer. We may get a higher or lower skilled engineer assigned to the activity, causing the actual duration to vary from the planned duration. </a:t>
            </a:r>
          </a:p>
          <a:p>
            <a:r>
              <a:rPr lang="en-US" altLang="en-US" sz="2000" b="1" dirty="0"/>
              <a:t>Unexpected events. </a:t>
            </a:r>
            <a:r>
              <a:rPr lang="en-US" altLang="en-US" sz="2000" dirty="0"/>
              <a:t>Random acts of nature, vendor delays, traffic jams, power failures, etc.</a:t>
            </a:r>
          </a:p>
          <a:p>
            <a:r>
              <a:rPr lang="en-US" altLang="en-US" sz="2000" b="1" dirty="0"/>
              <a:t>Efficiency of work time. </a:t>
            </a:r>
            <a:r>
              <a:rPr lang="en-US" altLang="en-US" sz="2000" dirty="0"/>
              <a:t>Every time a worker is interrupted it takes more time to get up to the level of productivity prior to the time of the interruption. These interruptions may have little or substantial impact on the worker</a:t>
            </a:r>
            <a:r>
              <a:rPr lang="en-US" altLang="ja-JP" sz="2000" dirty="0"/>
              <a:t>'s productivity</a:t>
            </a:r>
          </a:p>
          <a:p>
            <a:r>
              <a:rPr lang="en-US" altLang="en-US" sz="2000" b="1" dirty="0"/>
              <a:t>Mistakes and Misunderstandings. </a:t>
            </a:r>
            <a:r>
              <a:rPr lang="en-US" altLang="en-US" sz="2000" dirty="0"/>
              <a:t>In organizations that have a documented process, rework may have its toll on the actual activity duration.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282612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sz="4000" dirty="0"/>
              <a:t>Estimation Issues</a:t>
            </a:r>
          </a:p>
        </p:txBody>
      </p:sp>
      <p:sp>
        <p:nvSpPr>
          <p:cNvPr id="442371"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Quality estimations needed early but information is limited</a:t>
            </a:r>
          </a:p>
          <a:p>
            <a:pPr>
              <a:lnSpc>
                <a:spcPct val="90000"/>
              </a:lnSpc>
            </a:pPr>
            <a:r>
              <a:rPr lang="en-US" altLang="en-US" smtClean="0"/>
              <a:t>Precise estimation data available at end but not needed</a:t>
            </a:r>
          </a:p>
          <a:p>
            <a:pPr lvl="1">
              <a:lnSpc>
                <a:spcPct val="90000"/>
              </a:lnSpc>
            </a:pPr>
            <a:r>
              <a:rPr lang="en-US" altLang="en-US"/>
              <a:t>Or is it? What about the next project?</a:t>
            </a:r>
          </a:p>
          <a:p>
            <a:pPr lvl="1">
              <a:lnSpc>
                <a:spcPct val="90000"/>
              </a:lnSpc>
            </a:pPr>
            <a:r>
              <a:rPr lang="en-US" altLang="en-US"/>
              <a:t>Should have determined just how accurate your original estimate was.</a:t>
            </a:r>
          </a:p>
          <a:p>
            <a:pPr>
              <a:lnSpc>
                <a:spcPct val="90000"/>
              </a:lnSpc>
            </a:pPr>
            <a:r>
              <a:rPr lang="en-US" altLang="en-US" smtClean="0"/>
              <a:t>Best estimates are based on past experience</a:t>
            </a:r>
          </a:p>
          <a:p>
            <a:pPr>
              <a:lnSpc>
                <a:spcPct val="90000"/>
              </a:lnSpc>
            </a:pPr>
            <a:r>
              <a:rPr lang="en-US" altLang="en-US" smtClean="0"/>
              <a:t>Politics of estimation: </a:t>
            </a:r>
          </a:p>
          <a:p>
            <a:pPr lvl="1">
              <a:lnSpc>
                <a:spcPct val="90000"/>
              </a:lnSpc>
            </a:pPr>
            <a:r>
              <a:rPr lang="en-US" altLang="en-US"/>
              <a:t>You may anticipate a </a:t>
            </a:r>
            <a:r>
              <a:rPr lang="ja-JP" altLang="en-US"/>
              <a:t>“</a:t>
            </a:r>
            <a:r>
              <a:rPr lang="en-US" altLang="ja-JP"/>
              <a:t>cut</a:t>
            </a:r>
            <a:r>
              <a:rPr lang="ja-JP" altLang="en-US"/>
              <a:t>”</a:t>
            </a:r>
            <a:r>
              <a:rPr lang="en-US" altLang="ja-JP"/>
              <a:t> by upper management</a:t>
            </a:r>
          </a:p>
          <a:p>
            <a:pPr>
              <a:lnSpc>
                <a:spcPct val="90000"/>
              </a:lnSpc>
            </a:pPr>
            <a:r>
              <a:rPr lang="en-US" altLang="en-US" smtClean="0"/>
              <a:t>For many software projects there is little or no data for estimation</a:t>
            </a:r>
          </a:p>
          <a:p>
            <a:pPr lvl="1">
              <a:lnSpc>
                <a:spcPct val="90000"/>
              </a:lnSpc>
            </a:pPr>
            <a:r>
              <a:rPr lang="en-US" altLang="en-US"/>
              <a:t>Technologies change</a:t>
            </a:r>
          </a:p>
          <a:p>
            <a:pPr lvl="1">
              <a:lnSpc>
                <a:spcPct val="90000"/>
              </a:lnSpc>
            </a:pPr>
            <a:r>
              <a:rPr lang="en-US" altLang="en-US"/>
              <a:t>Historical data unavailable</a:t>
            </a:r>
          </a:p>
          <a:p>
            <a:pPr lvl="1">
              <a:lnSpc>
                <a:spcPct val="90000"/>
              </a:lnSpc>
            </a:pPr>
            <a:r>
              <a:rPr lang="en-US" altLang="en-US"/>
              <a:t>Wide variance in project experiences/types</a:t>
            </a:r>
          </a:p>
          <a:p>
            <a:pPr lvl="1">
              <a:lnSpc>
                <a:spcPct val="90000"/>
              </a:lnSpc>
            </a:pPr>
            <a:r>
              <a:rPr lang="en-US" altLang="en-US"/>
              <a:t>Subjective nature of software estimation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1501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2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2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2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2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2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2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dirty="0" smtClean="0"/>
              <a:t>Over and Under Estimation</a:t>
            </a:r>
          </a:p>
        </p:txBody>
      </p:sp>
      <p:sp>
        <p:nvSpPr>
          <p:cNvPr id="443395" name="Rectangle 3"/>
          <p:cNvSpPr>
            <a:spLocks noGrp="1" noChangeArrowheads="1"/>
          </p:cNvSpPr>
          <p:nvPr>
            <p:ph type="body" idx="1"/>
          </p:nvPr>
        </p:nvSpPr>
        <p:spPr/>
        <p:txBody>
          <a:bodyPr/>
          <a:lstStyle/>
          <a:p>
            <a:r>
              <a:rPr lang="en-US" altLang="en-US" smtClean="0"/>
              <a:t>Over estimation issues</a:t>
            </a:r>
          </a:p>
          <a:p>
            <a:pPr lvl="1"/>
            <a:r>
              <a:rPr lang="en-US" altLang="en-US"/>
              <a:t>The project will not be funded</a:t>
            </a:r>
          </a:p>
          <a:p>
            <a:pPr lvl="2"/>
            <a:r>
              <a:rPr lang="en-US" altLang="en-US" sz="2400"/>
              <a:t>Conservative estimates guaranteeing 100% success may mean funding probability of zero.</a:t>
            </a:r>
          </a:p>
          <a:p>
            <a:pPr lvl="1"/>
            <a:r>
              <a:rPr lang="en-US" altLang="en-US"/>
              <a:t>Parkinson's </a:t>
            </a:r>
            <a:r>
              <a:rPr lang="en-US" altLang="ja-JP"/>
              <a:t>Law: Work expands to take the time allowed</a:t>
            </a:r>
          </a:p>
          <a:p>
            <a:pPr lvl="1"/>
            <a:r>
              <a:rPr lang="en-US" altLang="en-US"/>
              <a:t>Danger of feature and scope creep</a:t>
            </a:r>
          </a:p>
          <a:p>
            <a:pPr lvl="1"/>
            <a:r>
              <a:rPr lang="en-US" altLang="en-US"/>
              <a:t>Be aware of </a:t>
            </a:r>
            <a:r>
              <a:rPr lang="ja-JP" altLang="en-US"/>
              <a:t>“</a:t>
            </a:r>
            <a:r>
              <a:rPr lang="en-US" altLang="ja-JP"/>
              <a:t>double-padding</a:t>
            </a:r>
            <a:r>
              <a:rPr lang="ja-JP" altLang="en-US"/>
              <a:t>”</a:t>
            </a:r>
            <a:r>
              <a:rPr lang="en-US" altLang="ja-JP"/>
              <a:t>: team member + manager</a:t>
            </a:r>
          </a:p>
          <a:p>
            <a:r>
              <a:rPr lang="en-US" altLang="en-US" smtClean="0"/>
              <a:t>Under estimation issues</a:t>
            </a:r>
          </a:p>
          <a:p>
            <a:pPr lvl="1"/>
            <a:r>
              <a:rPr lang="en-US" altLang="en-US"/>
              <a:t>Quality issues (short changing key phases like testing)</a:t>
            </a:r>
          </a:p>
          <a:p>
            <a:pPr lvl="1"/>
            <a:r>
              <a:rPr lang="en-US" altLang="en-US"/>
              <a:t>Inability to meet deadlines</a:t>
            </a:r>
          </a:p>
          <a:p>
            <a:pPr lvl="1"/>
            <a:r>
              <a:rPr lang="en-US" altLang="en-US"/>
              <a:t>Morale and other team motivation issues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208684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3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3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3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33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33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33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33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3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Resource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32</a:t>
            </a:fld>
            <a:endParaRPr lang="en-US"/>
          </a:p>
        </p:txBody>
      </p:sp>
    </p:spTree>
    <p:extLst>
      <p:ext uri="{BB962C8B-B14F-4D97-AF65-F5344CB8AC3E}">
        <p14:creationId xmlns:p14="http://schemas.microsoft.com/office/powerpoint/2010/main" val="2417812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67586" name="Rectangle 3"/>
          <p:cNvSpPr>
            <a:spLocks noGrp="1" noChangeArrowheads="1"/>
          </p:cNvSpPr>
          <p:nvPr>
            <p:ph type="body" idx="1"/>
          </p:nvPr>
        </p:nvSpPr>
        <p:spPr/>
        <p:txBody>
          <a:bodyPr/>
          <a:lstStyle/>
          <a:p>
            <a:pPr eaLnBrk="1" hangingPunct="1">
              <a:lnSpc>
                <a:spcPct val="95000"/>
              </a:lnSpc>
            </a:pPr>
            <a:r>
              <a:rPr lang="en-US" altLang="en-US" smtClean="0"/>
              <a:t>Resource estimating is concerned with </a:t>
            </a:r>
            <a:r>
              <a:rPr lang="en-US" altLang="en-US" i="1" u="sng" smtClean="0"/>
              <a:t>who/what</a:t>
            </a:r>
            <a:r>
              <a:rPr lang="en-US" altLang="en-US" smtClean="0"/>
              <a:t>, </a:t>
            </a:r>
            <a:r>
              <a:rPr lang="en-US" altLang="en-US" i="1" u="sng" smtClean="0"/>
              <a:t>how much</a:t>
            </a:r>
            <a:r>
              <a:rPr lang="en-US" altLang="en-US" smtClean="0"/>
              <a:t>, and </a:t>
            </a:r>
            <a:r>
              <a:rPr lang="en-US" altLang="en-US" i="1" u="sng" smtClean="0"/>
              <a:t>when</a:t>
            </a:r>
          </a:p>
          <a:p>
            <a:pPr eaLnBrk="1" hangingPunct="1">
              <a:lnSpc>
                <a:spcPct val="95000"/>
              </a:lnSpc>
            </a:pPr>
            <a:r>
              <a:rPr lang="en-US" altLang="en-US" i="1" u="sng" smtClean="0"/>
              <a:t>Who/what</a:t>
            </a:r>
          </a:p>
          <a:p>
            <a:pPr lvl="1" eaLnBrk="1" hangingPunct="1">
              <a:lnSpc>
                <a:spcPct val="95000"/>
              </a:lnSpc>
            </a:pPr>
            <a:r>
              <a:rPr lang="en-US" altLang="en-US"/>
              <a:t>Resource requirements of people or equipment</a:t>
            </a:r>
          </a:p>
          <a:p>
            <a:pPr lvl="1" eaLnBrk="1" hangingPunct="1">
              <a:lnSpc>
                <a:spcPct val="95000"/>
              </a:lnSpc>
            </a:pPr>
            <a:r>
              <a:rPr lang="en-US" altLang="en-US"/>
              <a:t>Matching the right resources to activities</a:t>
            </a:r>
          </a:p>
          <a:p>
            <a:pPr lvl="1" eaLnBrk="1" hangingPunct="1">
              <a:lnSpc>
                <a:spcPct val="95000"/>
              </a:lnSpc>
            </a:pPr>
            <a:r>
              <a:rPr lang="en-US" altLang="en-US"/>
              <a:t>May be generic (</a:t>
            </a:r>
            <a:r>
              <a:rPr lang="en-US" altLang="en-US" i="1"/>
              <a:t>n</a:t>
            </a:r>
            <a:r>
              <a:rPr lang="en-US" altLang="en-US"/>
              <a:t> Java programmers) or resource-specific (</a:t>
            </a:r>
            <a:r>
              <a:rPr lang="en-US" altLang="en-US" i="1"/>
              <a:t>Richard Parker</a:t>
            </a:r>
            <a:r>
              <a:rPr lang="en-US" altLang="en-US"/>
              <a:t> as senior architect)</a:t>
            </a:r>
          </a:p>
          <a:p>
            <a:pPr eaLnBrk="1" hangingPunct="1">
              <a:lnSpc>
                <a:spcPct val="95000"/>
              </a:lnSpc>
            </a:pPr>
            <a:r>
              <a:rPr lang="en-US" altLang="en-US" i="1" u="sng" smtClean="0"/>
              <a:t>How much</a:t>
            </a:r>
            <a:r>
              <a:rPr lang="en-US" altLang="en-US" u="sng" smtClean="0"/>
              <a:t>.</a:t>
            </a:r>
            <a:r>
              <a:rPr lang="en-US" altLang="en-US" smtClean="0"/>
              <a:t> Amount of resource(s) needed for activity</a:t>
            </a:r>
          </a:p>
          <a:p>
            <a:pPr eaLnBrk="1" hangingPunct="1">
              <a:lnSpc>
                <a:spcPct val="95000"/>
              </a:lnSpc>
            </a:pPr>
            <a:r>
              <a:rPr lang="en-US" altLang="en-US" i="1" u="sng" smtClean="0"/>
              <a:t>When</a:t>
            </a:r>
            <a:r>
              <a:rPr lang="en-US" altLang="en-US" u="sng" smtClean="0"/>
              <a:t>. </a:t>
            </a:r>
            <a:r>
              <a:rPr lang="en-US" altLang="en-US" smtClean="0"/>
              <a:t>When the resource will be needed for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18539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t>Introduction</a:t>
            </a:r>
          </a:p>
        </p:txBody>
      </p:sp>
      <p:sp>
        <p:nvSpPr>
          <p:cNvPr id="69634" name="Rectangle 3"/>
          <p:cNvSpPr>
            <a:spLocks noGrp="1" noChangeArrowheads="1"/>
          </p:cNvSpPr>
          <p:nvPr>
            <p:ph type="body" idx="1"/>
          </p:nvPr>
        </p:nvSpPr>
        <p:spPr/>
        <p:txBody>
          <a:bodyPr/>
          <a:lstStyle/>
          <a:p>
            <a:r>
              <a:rPr lang="en-US" altLang="en-US" smtClean="0"/>
              <a:t>Controlling factors in resource estimating </a:t>
            </a:r>
          </a:p>
          <a:p>
            <a:pPr lvl="1"/>
            <a:r>
              <a:rPr lang="en-US" altLang="en-US" b="1"/>
              <a:t>Enterprise environment</a:t>
            </a:r>
            <a:r>
              <a:rPr lang="en-US" altLang="en-US"/>
              <a:t>. May be defined by constraints and assumptions identified in Project Scope Statement </a:t>
            </a:r>
          </a:p>
          <a:p>
            <a:pPr lvl="1"/>
            <a:r>
              <a:rPr lang="en-US" altLang="en-US" b="1"/>
              <a:t>Organization policy. </a:t>
            </a:r>
            <a:r>
              <a:rPr lang="en-US" altLang="en-US"/>
              <a:t>How the organization allocates and manages resources from within and from without</a:t>
            </a:r>
          </a:p>
          <a:p>
            <a:pPr lvl="2"/>
            <a:r>
              <a:rPr lang="en-US" altLang="en-US" sz="2400"/>
              <a:t>Note: Enterprise environment and organization policy may be closely-coupled</a:t>
            </a:r>
          </a:p>
          <a:p>
            <a:pPr lvl="1"/>
            <a:r>
              <a:rPr lang="en-US" altLang="en-US" b="1"/>
              <a:t>Resource availability. </a:t>
            </a:r>
            <a:r>
              <a:rPr lang="en-US" altLang="en-US"/>
              <a:t>When the resource will be available for activities and whether dedicated or part-time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7940873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1682" name="Rectangle 3"/>
          <p:cNvSpPr>
            <a:spLocks noGrp="1" noChangeArrowheads="1"/>
          </p:cNvSpPr>
          <p:nvPr>
            <p:ph type="body" idx="1"/>
          </p:nvPr>
        </p:nvSpPr>
        <p:spPr/>
        <p:txBody>
          <a:bodyPr/>
          <a:lstStyle/>
          <a:p>
            <a:pPr eaLnBrk="1" hangingPunct="1"/>
            <a:r>
              <a:rPr lang="en-US" altLang="en-US" b="1" i="1" smtClean="0"/>
              <a:t>Expert judgment</a:t>
            </a:r>
            <a:r>
              <a:rPr lang="en-US" altLang="en-US" b="1" smtClean="0"/>
              <a:t>. </a:t>
            </a:r>
            <a:r>
              <a:rPr lang="en-US" altLang="en-US" smtClean="0"/>
              <a:t>One of the most effective tools for estimating. May be used in conjunction with other tools</a:t>
            </a:r>
          </a:p>
          <a:p>
            <a:pPr eaLnBrk="1" hangingPunct="1"/>
            <a:r>
              <a:rPr lang="en-US" altLang="en-US" b="1" i="1" smtClean="0"/>
              <a:t>Alternative analysis</a:t>
            </a:r>
            <a:r>
              <a:rPr lang="en-US" altLang="en-US" smtClean="0"/>
              <a:t>. Examines different approaches to applying resources, such as in-house development </a:t>
            </a:r>
            <a:r>
              <a:rPr lang="en-US" altLang="en-US" i="1" smtClean="0"/>
              <a:t>vs</a:t>
            </a:r>
            <a:r>
              <a:rPr lang="en-US" altLang="en-US" smtClean="0"/>
              <a:t>. contracting</a:t>
            </a:r>
            <a:r>
              <a:rPr lang="en-US" altLang="en-US" i="1" smtClean="0"/>
              <a:t> vs</a:t>
            </a:r>
            <a:r>
              <a:rPr lang="en-US" altLang="en-US" smtClean="0"/>
              <a:t>. COTS </a:t>
            </a:r>
          </a:p>
          <a:p>
            <a:pPr eaLnBrk="1" hangingPunct="1"/>
            <a:r>
              <a:rPr lang="en-US" altLang="en-US" b="1" i="1" smtClean="0"/>
              <a:t>Published estimating data</a:t>
            </a:r>
            <a:r>
              <a:rPr lang="en-US" altLang="en-US" b="1" smtClean="0"/>
              <a:t>. </a:t>
            </a:r>
            <a:r>
              <a:rPr lang="en-US" altLang="en-US" smtClean="0"/>
              <a:t>May be available in-house in form of historical project data or may be available from outside sources (</a:t>
            </a:r>
            <a:r>
              <a:rPr lang="en-US" altLang="en-US" i="1" smtClean="0"/>
              <a:t>e.g.</a:t>
            </a:r>
            <a:r>
              <a:rPr lang="en-US" altLang="en-US" smtClean="0"/>
              <a:t> unclassified U.S. Government-funded projects)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927086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3730" name="Rectangle 3"/>
          <p:cNvSpPr>
            <a:spLocks noGrp="1" noChangeArrowheads="1"/>
          </p:cNvSpPr>
          <p:nvPr>
            <p:ph type="body" idx="1"/>
          </p:nvPr>
        </p:nvSpPr>
        <p:spPr/>
        <p:txBody>
          <a:bodyPr/>
          <a:lstStyle/>
          <a:p>
            <a:pPr eaLnBrk="1" hangingPunct="1">
              <a:lnSpc>
                <a:spcPct val="90000"/>
              </a:lnSpc>
            </a:pPr>
            <a:r>
              <a:rPr lang="en-US" altLang="en-US" b="1" i="1" smtClean="0"/>
              <a:t>Project management software</a:t>
            </a:r>
            <a:r>
              <a:rPr lang="en-US" altLang="en-US" b="1" smtClean="0"/>
              <a:t>. </a:t>
            </a:r>
            <a:r>
              <a:rPr lang="en-US" altLang="en-US" smtClean="0"/>
              <a:t>PM software can provide automated assistance in defining resources, calendars, rates, etc.</a:t>
            </a:r>
          </a:p>
          <a:p>
            <a:pPr eaLnBrk="1" hangingPunct="1">
              <a:lnSpc>
                <a:spcPct val="90000"/>
              </a:lnSpc>
            </a:pPr>
            <a:r>
              <a:rPr lang="en-US" altLang="en-US" b="1" i="1" smtClean="0"/>
              <a:t>Bottom-up estimating</a:t>
            </a:r>
          </a:p>
          <a:p>
            <a:pPr lvl="1" eaLnBrk="1" hangingPunct="1">
              <a:lnSpc>
                <a:spcPct val="90000"/>
              </a:lnSpc>
            </a:pPr>
            <a:r>
              <a:rPr lang="en-US" altLang="en-US"/>
              <a:t>Use if activity is a natural work package but still complex</a:t>
            </a:r>
          </a:p>
          <a:p>
            <a:pPr lvl="1" eaLnBrk="1" hangingPunct="1">
              <a:lnSpc>
                <a:spcPct val="90000"/>
              </a:lnSpc>
            </a:pPr>
            <a:r>
              <a:rPr lang="en-US" altLang="en-US"/>
              <a:t>Decompose activity into more manageable (estimable) pieces</a:t>
            </a:r>
          </a:p>
          <a:p>
            <a:pPr lvl="1" eaLnBrk="1" hangingPunct="1">
              <a:lnSpc>
                <a:spcPct val="90000"/>
              </a:lnSpc>
            </a:pPr>
            <a:r>
              <a:rPr lang="en-US" altLang="en-US"/>
              <a:t>Adhere to 100% rule: sum of activities should exactly equal work package (mind the scope!)</a:t>
            </a:r>
          </a:p>
          <a:p>
            <a:pPr lvl="1" eaLnBrk="1" hangingPunct="1">
              <a:lnSpc>
                <a:spcPct val="90000"/>
              </a:lnSpc>
            </a:pPr>
            <a:r>
              <a:rPr lang="en-US" altLang="en-US" i="1"/>
              <a:t>Example:</a:t>
            </a:r>
            <a:r>
              <a:rPr lang="en-US" altLang="en-US"/>
              <a:t> Architectural quality and cost/benefit analysis (ATAM and CBAM)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403829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z="3400" dirty="0"/>
              <a:t>Activity Resource Estimating Output</a:t>
            </a:r>
          </a:p>
        </p:txBody>
      </p:sp>
      <p:sp>
        <p:nvSpPr>
          <p:cNvPr id="76802" name="Rectangle 3"/>
          <p:cNvSpPr>
            <a:spLocks noGrp="1" noChangeArrowheads="1"/>
          </p:cNvSpPr>
          <p:nvPr>
            <p:ph type="body" idx="1"/>
          </p:nvPr>
        </p:nvSpPr>
        <p:spPr/>
        <p:txBody>
          <a:bodyPr/>
          <a:lstStyle/>
          <a:p>
            <a:pPr eaLnBrk="1" hangingPunct="1">
              <a:lnSpc>
                <a:spcPct val="85000"/>
              </a:lnSpc>
            </a:pPr>
            <a:r>
              <a:rPr lang="en-US" altLang="en-US" i="1" dirty="0" smtClean="0"/>
              <a:t>Activity resource requirements</a:t>
            </a:r>
          </a:p>
          <a:p>
            <a:pPr lvl="1" eaLnBrk="1" hangingPunct="1">
              <a:lnSpc>
                <a:spcPct val="85000"/>
              </a:lnSpc>
            </a:pPr>
            <a:r>
              <a:rPr lang="en-US" altLang="en-US" dirty="0"/>
              <a:t>Identify what and how much of resource(s) are needed for each activity in a work package</a:t>
            </a:r>
          </a:p>
          <a:p>
            <a:pPr lvl="1" eaLnBrk="1" hangingPunct="1">
              <a:lnSpc>
                <a:spcPct val="85000"/>
              </a:lnSpc>
            </a:pPr>
            <a:r>
              <a:rPr lang="en-US" altLang="en-US" dirty="0"/>
              <a:t>Activity resource requirements are summed to provide estimate for entire work package</a:t>
            </a:r>
          </a:p>
          <a:p>
            <a:pPr eaLnBrk="1" hangingPunct="1">
              <a:lnSpc>
                <a:spcPct val="85000"/>
              </a:lnSpc>
            </a:pPr>
            <a:r>
              <a:rPr lang="en-US" altLang="en-US" i="1" dirty="0" smtClean="0"/>
              <a:t>Resource calendar</a:t>
            </a:r>
          </a:p>
          <a:p>
            <a:pPr lvl="1" eaLnBrk="1" hangingPunct="1">
              <a:lnSpc>
                <a:spcPct val="85000"/>
              </a:lnSpc>
            </a:pPr>
            <a:r>
              <a:rPr lang="en-US" altLang="en-US" dirty="0"/>
              <a:t>Documents working and non-working days</a:t>
            </a:r>
          </a:p>
          <a:p>
            <a:pPr lvl="1" eaLnBrk="1" hangingPunct="1">
              <a:lnSpc>
                <a:spcPct val="85000"/>
              </a:lnSpc>
            </a:pPr>
            <a:r>
              <a:rPr lang="en-US" altLang="en-US" dirty="0"/>
              <a:t>Resource-specific holidays may be identified</a:t>
            </a:r>
          </a:p>
          <a:p>
            <a:pPr eaLnBrk="1" hangingPunct="1">
              <a:lnSpc>
                <a:spcPct val="85000"/>
              </a:lnSpc>
            </a:pPr>
            <a:r>
              <a:rPr lang="en-US" altLang="en-US" i="1" dirty="0" smtClean="0"/>
              <a:t>Requested changes</a:t>
            </a:r>
          </a:p>
          <a:p>
            <a:pPr lvl="1" eaLnBrk="1" hangingPunct="1">
              <a:lnSpc>
                <a:spcPct val="85000"/>
              </a:lnSpc>
            </a:pPr>
            <a:r>
              <a:rPr lang="en-US" altLang="en-US" dirty="0"/>
              <a:t>Activity resource estimating process may generate requests for changes to activity list</a:t>
            </a:r>
          </a:p>
          <a:p>
            <a:pPr lvl="1" eaLnBrk="1" hangingPunct="1">
              <a:lnSpc>
                <a:spcPct val="85000"/>
              </a:lnSpc>
            </a:pPr>
            <a:r>
              <a:rPr lang="en-US" altLang="en-US" dirty="0"/>
              <a:t>Processed within the Integrated Change Control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39213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Duration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3995870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dirty="0" smtClean="0"/>
              <a:t>Introduction</a:t>
            </a:r>
          </a:p>
        </p:txBody>
      </p:sp>
      <p:sp>
        <p:nvSpPr>
          <p:cNvPr id="79874" name="Rectangle 3"/>
          <p:cNvSpPr>
            <a:spLocks noGrp="1" noChangeArrowheads="1"/>
          </p:cNvSpPr>
          <p:nvPr>
            <p:ph type="body" idx="1"/>
          </p:nvPr>
        </p:nvSpPr>
        <p:spPr/>
        <p:txBody>
          <a:bodyPr/>
          <a:lstStyle/>
          <a:p>
            <a:r>
              <a:rPr lang="en-US" altLang="en-US" smtClean="0"/>
              <a:t>Focuses on estimating the number of work periods needed to complete individual schedule activities</a:t>
            </a:r>
          </a:p>
          <a:p>
            <a:r>
              <a:rPr lang="en-US" altLang="en-US" smtClean="0"/>
              <a:t>Estimates originate from person or groups most familiar with the type of work needed in the activity</a:t>
            </a:r>
          </a:p>
          <a:p>
            <a:r>
              <a:rPr lang="en-US" altLang="en-US" smtClean="0"/>
              <a:t>Estimate is progressively elaborated: duration estimates are improved as project progresses</a:t>
            </a:r>
          </a:p>
          <a:p>
            <a:r>
              <a:rPr lang="en-US" altLang="en-US" smtClean="0"/>
              <a:t>Activity duration output</a:t>
            </a:r>
          </a:p>
          <a:p>
            <a:pPr lvl="1"/>
            <a:r>
              <a:rPr lang="en-US" altLang="en-US"/>
              <a:t>Quantitative activity duration estimates, including range of possible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283051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en-US" sz="4000" dirty="0"/>
              <a:t>Estimations</a:t>
            </a:r>
          </a:p>
        </p:txBody>
      </p:sp>
      <p:sp>
        <p:nvSpPr>
          <p:cNvPr id="347139" name="Rectangle 3"/>
          <p:cNvSpPr>
            <a:spLocks noGrp="1" noChangeArrowheads="1"/>
          </p:cNvSpPr>
          <p:nvPr>
            <p:ph type="body" idx="1"/>
          </p:nvPr>
        </p:nvSpPr>
        <p:spPr/>
        <p:txBody>
          <a:bodyPr>
            <a:normAutofit lnSpcReduction="10000"/>
          </a:bodyPr>
          <a:lstStyle/>
          <a:p>
            <a:pPr marL="533400" indent="-533400"/>
            <a:r>
              <a:rPr lang="en-US" altLang="en-US" dirty="0" smtClean="0"/>
              <a:t>Very difficult to do, but needed often</a:t>
            </a:r>
          </a:p>
          <a:p>
            <a:pPr marL="533400" indent="-533400"/>
            <a:r>
              <a:rPr lang="en-US" altLang="en-US" dirty="0" smtClean="0"/>
              <a:t>Created, used or refined during</a:t>
            </a:r>
          </a:p>
          <a:p>
            <a:pPr marL="914400" lvl="1" indent="-457200"/>
            <a:r>
              <a:rPr lang="en-US" altLang="en-US" dirty="0"/>
              <a:t>Strategic planning </a:t>
            </a:r>
          </a:p>
          <a:p>
            <a:pPr marL="914400" lvl="1" indent="-457200"/>
            <a:r>
              <a:rPr lang="en-US" altLang="en-US" dirty="0"/>
              <a:t>Feasibility study and/or SOW</a:t>
            </a:r>
          </a:p>
          <a:p>
            <a:pPr marL="914400" lvl="1" indent="-457200"/>
            <a:r>
              <a:rPr lang="en-US" altLang="en-US" dirty="0"/>
              <a:t>Proposals</a:t>
            </a:r>
          </a:p>
          <a:p>
            <a:pPr marL="914400" lvl="1" indent="-457200"/>
            <a:r>
              <a:rPr lang="en-US" altLang="en-US" dirty="0"/>
              <a:t>Vendor and sub-contractor evaluation</a:t>
            </a:r>
          </a:p>
          <a:p>
            <a:pPr marL="914400" lvl="1" indent="-457200"/>
            <a:r>
              <a:rPr lang="en-US" altLang="en-US" dirty="0"/>
              <a:t>Project planning (iteratively)</a:t>
            </a:r>
          </a:p>
          <a:p>
            <a:pPr marL="533400" indent="-533400"/>
            <a:r>
              <a:rPr lang="en-US" altLang="en-US" dirty="0" smtClean="0"/>
              <a:t>Basic process</a:t>
            </a:r>
          </a:p>
          <a:p>
            <a:pPr marL="914400" lvl="1" indent="-457200">
              <a:buFontTx/>
              <a:buAutoNum type="arabicParenR"/>
            </a:pPr>
            <a:r>
              <a:rPr lang="en-US" altLang="en-US" dirty="0"/>
              <a:t>Estimate the </a:t>
            </a:r>
            <a:r>
              <a:rPr lang="en-US" altLang="en-US" b="1" dirty="0"/>
              <a:t>size</a:t>
            </a:r>
            <a:r>
              <a:rPr lang="en-US" altLang="en-US" dirty="0"/>
              <a:t> of the product</a:t>
            </a:r>
          </a:p>
          <a:p>
            <a:pPr marL="914400" lvl="1" indent="-457200">
              <a:buFontTx/>
              <a:buAutoNum type="arabicParenR"/>
            </a:pPr>
            <a:r>
              <a:rPr lang="en-US" altLang="en-US" dirty="0"/>
              <a:t>Estimate the </a:t>
            </a:r>
            <a:r>
              <a:rPr lang="en-US" altLang="en-US" b="1" dirty="0"/>
              <a:t>effort</a:t>
            </a:r>
            <a:r>
              <a:rPr lang="en-US" altLang="en-US" dirty="0"/>
              <a:t> (person-months)</a:t>
            </a:r>
          </a:p>
          <a:p>
            <a:pPr marL="914400" lvl="1" indent="-457200">
              <a:buFontTx/>
              <a:buAutoNum type="arabicParenR"/>
            </a:pPr>
            <a:r>
              <a:rPr lang="en-US" altLang="en-US" dirty="0"/>
              <a:t>Estimate the </a:t>
            </a:r>
            <a:r>
              <a:rPr lang="en-US" altLang="en-US" b="1" dirty="0"/>
              <a:t>schedule</a:t>
            </a:r>
          </a:p>
          <a:p>
            <a:pPr marL="914400" lvl="1" indent="-457200"/>
            <a:r>
              <a:rPr lang="en-US" altLang="en-US" dirty="0"/>
              <a:t>NOTE: Not all of these steps are always explicitly performed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92249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7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7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7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47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71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7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47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471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471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471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80898" name="Rectangle 3"/>
          <p:cNvSpPr>
            <a:spLocks noGrp="1" noChangeArrowheads="1"/>
          </p:cNvSpPr>
          <p:nvPr>
            <p:ph type="body" idx="1"/>
          </p:nvPr>
        </p:nvSpPr>
        <p:spPr/>
        <p:txBody>
          <a:bodyPr/>
          <a:lstStyle/>
          <a:p>
            <a:pPr eaLnBrk="1" hangingPunct="1">
              <a:lnSpc>
                <a:spcPct val="110000"/>
              </a:lnSpc>
            </a:pPr>
            <a:r>
              <a:rPr lang="en-US" altLang="en-US" smtClean="0"/>
              <a:t>Controlling factors in duration estimating</a:t>
            </a:r>
          </a:p>
          <a:p>
            <a:pPr lvl="1" eaLnBrk="1" hangingPunct="1">
              <a:lnSpc>
                <a:spcPct val="110000"/>
              </a:lnSpc>
            </a:pPr>
            <a:r>
              <a:rPr lang="en-US" altLang="en-US" b="1" i="1"/>
              <a:t>Historical data</a:t>
            </a:r>
            <a:r>
              <a:rPr lang="en-US" altLang="en-US"/>
              <a:t>. If available, enterprise- or industry-specific historical data can be used as starting point for estimates</a:t>
            </a:r>
          </a:p>
          <a:p>
            <a:pPr lvl="1" eaLnBrk="1" hangingPunct="1">
              <a:lnSpc>
                <a:spcPct val="110000"/>
              </a:lnSpc>
            </a:pPr>
            <a:r>
              <a:rPr lang="en-US" altLang="en-US" b="1" i="1"/>
              <a:t>Activity resource requirements</a:t>
            </a:r>
            <a:r>
              <a:rPr lang="en-US" altLang="en-US"/>
              <a:t>. The type and number of resources applied to an activity must account for</a:t>
            </a:r>
          </a:p>
          <a:p>
            <a:pPr lvl="2" eaLnBrk="1" hangingPunct="1">
              <a:lnSpc>
                <a:spcPct val="110000"/>
              </a:lnSpc>
            </a:pPr>
            <a:r>
              <a:rPr lang="en-US" altLang="en-US" sz="2400"/>
              <a:t>Resource qualifications</a:t>
            </a:r>
          </a:p>
          <a:p>
            <a:pPr lvl="2" eaLnBrk="1" hangingPunct="1">
              <a:lnSpc>
                <a:spcPct val="110000"/>
              </a:lnSpc>
            </a:pPr>
            <a:r>
              <a:rPr lang="en-US" altLang="en-US" sz="2400"/>
              <a:t>Quantity-quality productivity trade-offs: putting more people on a task may reduce productivity</a:t>
            </a:r>
          </a:p>
          <a:p>
            <a:pPr lvl="1" eaLnBrk="1" hangingPunct="1">
              <a:lnSpc>
                <a:spcPct val="110000"/>
              </a:lnSpc>
            </a:pPr>
            <a:r>
              <a:rPr lang="en-US" altLang="en-US" b="1" i="1"/>
              <a:t>Resource calendars</a:t>
            </a:r>
            <a:r>
              <a:rPr lang="en-US" altLang="en-US" b="1"/>
              <a:t>. </a:t>
            </a:r>
            <a:r>
              <a:rPr lang="en-US" altLang="en-US"/>
              <a:t>Must account for full/part time commitments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16239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110000"/>
              </a:lnSpc>
            </a:pPr>
            <a:r>
              <a:rPr lang="en-US" altLang="en-US" dirty="0" smtClean="0"/>
              <a:t>A useful rule of thumb</a:t>
            </a:r>
          </a:p>
        </p:txBody>
      </p:sp>
      <p:sp>
        <p:nvSpPr>
          <p:cNvPr id="81922" name="Rectangle 3"/>
          <p:cNvSpPr>
            <a:spLocks noGrp="1" noChangeArrowheads="1"/>
          </p:cNvSpPr>
          <p:nvPr>
            <p:ph type="body" idx="1"/>
          </p:nvPr>
        </p:nvSpPr>
        <p:spPr/>
        <p:txBody>
          <a:bodyPr/>
          <a:lstStyle/>
          <a:p>
            <a:pPr eaLnBrk="1" hangingPunct="1">
              <a:lnSpc>
                <a:spcPct val="110000"/>
              </a:lnSpc>
            </a:pPr>
            <a:r>
              <a:rPr lang="en-US" altLang="en-US" smtClean="0"/>
              <a:t>Keep all times in the same units</a:t>
            </a:r>
          </a:p>
          <a:p>
            <a:pPr eaLnBrk="1" hangingPunct="1">
              <a:lnSpc>
                <a:spcPct val="110000"/>
              </a:lnSpc>
            </a:pPr>
            <a:r>
              <a:rPr lang="en-US" altLang="en-US" smtClean="0"/>
              <a:t>Don</a:t>
            </a:r>
            <a:r>
              <a:rPr lang="tr-TR" altLang="en-US" smtClean="0"/>
              <a:t>'t</a:t>
            </a:r>
            <a:r>
              <a:rPr lang="en-US" altLang="en-US" smtClean="0"/>
              <a:t> mix increments</a:t>
            </a:r>
          </a:p>
          <a:p>
            <a:pPr lvl="1" eaLnBrk="1" hangingPunct="1">
              <a:lnSpc>
                <a:spcPct val="110000"/>
              </a:lnSpc>
            </a:pPr>
            <a:r>
              <a:rPr lang="en-US" altLang="en-US" i="1"/>
              <a:t>Example:</a:t>
            </a:r>
            <a:r>
              <a:rPr lang="en-US" altLang="en-US"/>
              <a:t> Schedule everything in hours, then convert to days and fractions as a last step</a:t>
            </a:r>
          </a:p>
          <a:p>
            <a:pPr lvl="1" eaLnBrk="1" hangingPunct="1">
              <a:lnSpc>
                <a:spcPct val="110000"/>
              </a:lnSpc>
            </a:pPr>
            <a:r>
              <a:rPr lang="en-US" altLang="en-US" i="1"/>
              <a:t>Note:</a:t>
            </a:r>
            <a:r>
              <a:rPr lang="en-US" altLang="en-US"/>
              <a:t> Most PM software tools enforce this rule by using a uniform time unit and increment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1897651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2946" name="Rectangle 3"/>
          <p:cNvSpPr>
            <a:spLocks noGrp="1" noChangeArrowheads="1"/>
          </p:cNvSpPr>
          <p:nvPr>
            <p:ph type="body" idx="1"/>
          </p:nvPr>
        </p:nvSpPr>
        <p:spPr/>
        <p:txBody>
          <a:bodyPr/>
          <a:lstStyle/>
          <a:p>
            <a:pPr eaLnBrk="1" hangingPunct="1"/>
            <a:r>
              <a:rPr lang="en-US" altLang="en-US" b="1" i="1" smtClean="0"/>
              <a:t>Expert judgment</a:t>
            </a:r>
            <a:r>
              <a:rPr lang="en-US" altLang="en-US" smtClean="0"/>
              <a:t>. As in resource estimating, one of the most effective tools for estimating. May be used in conjunction with other tools</a:t>
            </a:r>
          </a:p>
          <a:p>
            <a:pPr eaLnBrk="1" hangingPunct="1"/>
            <a:r>
              <a:rPr lang="en-US" altLang="en-US" b="1" i="1" smtClean="0"/>
              <a:t>Analogous estimating</a:t>
            </a:r>
            <a:r>
              <a:rPr lang="en-US" altLang="en-US" b="1" smtClean="0"/>
              <a:t>.</a:t>
            </a:r>
            <a:r>
              <a:rPr lang="en-US" altLang="en-US" smtClean="0"/>
              <a:t> Estimation based on similar activities performed in a previous project</a:t>
            </a:r>
          </a:p>
          <a:p>
            <a:pPr lvl="1" eaLnBrk="1" hangingPunct="1"/>
            <a:r>
              <a:rPr lang="en-US" altLang="en-US"/>
              <a:t>Most useful if both activity and project are more similar than different </a:t>
            </a:r>
          </a:p>
          <a:p>
            <a:pPr lvl="1" eaLnBrk="1" hangingPunct="1"/>
            <a:r>
              <a:rPr lang="en-US" altLang="en-US"/>
              <a:t>Document similarities </a:t>
            </a:r>
            <a:r>
              <a:rPr lang="en-US" altLang="en-US" i="1"/>
              <a:t>and</a:t>
            </a:r>
            <a:r>
              <a:rPr lang="en-US" altLang="en-US"/>
              <a:t> differences</a:t>
            </a:r>
          </a:p>
          <a:p>
            <a:pPr lvl="1" eaLnBrk="1" hangingPunct="1"/>
            <a:r>
              <a:rPr lang="en-US" altLang="en-US" i="1"/>
              <a:t>Example:</a:t>
            </a:r>
            <a:r>
              <a:rPr lang="en-US" altLang="en-US"/>
              <a:t> Developing the database schema for a project in the same domain and of similar scope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819845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3970" name="Rectangle 3"/>
          <p:cNvSpPr>
            <a:spLocks noGrp="1" noChangeArrowheads="1"/>
          </p:cNvSpPr>
          <p:nvPr>
            <p:ph type="body" idx="1"/>
          </p:nvPr>
        </p:nvSpPr>
        <p:spPr/>
        <p:txBody>
          <a:bodyPr/>
          <a:lstStyle/>
          <a:p>
            <a:pPr eaLnBrk="1" hangingPunct="1"/>
            <a:r>
              <a:rPr lang="en-US" altLang="en-US" b="1" i="1" smtClean="0"/>
              <a:t>Reserve analysis</a:t>
            </a:r>
            <a:r>
              <a:rPr lang="en-US" altLang="en-US" b="1" smtClean="0"/>
              <a:t>. </a:t>
            </a:r>
            <a:r>
              <a:rPr lang="en-US" altLang="en-US" smtClean="0"/>
              <a:t>Contingency or time reserves can be added to schedule to allow for schedule risks</a:t>
            </a:r>
          </a:p>
          <a:p>
            <a:pPr lvl="1" eaLnBrk="1" hangingPunct="1"/>
            <a:r>
              <a:rPr lang="en-US" altLang="en-US" i="1" u="sng"/>
              <a:t>Contingency reserves</a:t>
            </a:r>
            <a:r>
              <a:rPr lang="en-US" altLang="en-US"/>
              <a:t> may be used or adjusted as more precise project information becomes available</a:t>
            </a:r>
          </a:p>
          <a:p>
            <a:pPr lvl="1" eaLnBrk="1" hangingPunct="1"/>
            <a:r>
              <a:rPr lang="en-US" altLang="en-US"/>
              <a:t>Aka </a:t>
            </a:r>
            <a:r>
              <a:rPr lang="en-US" altLang="en-US" i="1"/>
              <a:t>buffer time</a:t>
            </a:r>
            <a:r>
              <a:rPr lang="en-US" altLang="en-US"/>
              <a:t>. Do not confuse with slack time.</a:t>
            </a:r>
          </a:p>
          <a:p>
            <a:pPr eaLnBrk="1" hangingPunct="1">
              <a:lnSpc>
                <a:spcPct val="95000"/>
              </a:lnSpc>
            </a:pPr>
            <a:r>
              <a:rPr lang="en-US" altLang="en-US" b="1" i="1" smtClean="0"/>
              <a:t>Three-point estimating techniques</a:t>
            </a:r>
            <a:r>
              <a:rPr lang="en-US" altLang="en-US" b="1" smtClean="0"/>
              <a:t> </a:t>
            </a:r>
            <a:r>
              <a:rPr lang="en-US" altLang="en-US" smtClean="0"/>
              <a:t>use a mathematical combination of three different estimates: </a:t>
            </a:r>
            <a:r>
              <a:rPr lang="en-US" altLang="en-US" i="1" smtClean="0"/>
              <a:t>Most likely, Optimistic, and Pessimistic</a:t>
            </a:r>
            <a:endParaRPr lang="en-US" altLang="en-US" smtClean="0"/>
          </a:p>
          <a:p>
            <a:pPr lvl="1" eaLnBrk="1" hangingPunct="1">
              <a:lnSpc>
                <a:spcPct val="95000"/>
              </a:lnSpc>
            </a:pPr>
            <a:r>
              <a:rPr lang="en-US" altLang="en-US"/>
              <a:t>There are variations in defining each of these estimates among different techniques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5594812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Three Point Estimating</a:t>
            </a:r>
            <a:endParaRPr lang="en-US" sz="800" dirty="0">
              <a:ea typeface="ＭＳ Ｐゴシック" charset="0"/>
              <a:cs typeface="ＭＳ Ｐゴシック" charset="0"/>
            </a:endParaRPr>
          </a:p>
        </p:txBody>
      </p:sp>
      <p:sp>
        <p:nvSpPr>
          <p:cNvPr id="84994" name="Rectangle 3"/>
          <p:cNvSpPr>
            <a:spLocks noGrp="1" noChangeArrowheads="1"/>
          </p:cNvSpPr>
          <p:nvPr>
            <p:ph type="body" idx="1"/>
          </p:nvPr>
        </p:nvSpPr>
        <p:spPr/>
        <p:txBody>
          <a:bodyPr>
            <a:normAutofit/>
          </a:bodyPr>
          <a:lstStyle/>
          <a:p>
            <a:pPr eaLnBrk="1" hangingPunct="1">
              <a:lnSpc>
                <a:spcPct val="95000"/>
              </a:lnSpc>
            </a:pPr>
            <a:r>
              <a:rPr lang="en-US" altLang="en-US" dirty="0" smtClean="0"/>
              <a:t>Used whenever there is a potential variance in an estimate. </a:t>
            </a:r>
            <a:r>
              <a:rPr lang="en-US" altLang="en-US" u="sng" dirty="0" smtClean="0"/>
              <a:t>Assumes a Gaussian distribution of estimates</a:t>
            </a:r>
            <a:r>
              <a:rPr lang="en-US" altLang="en-US" dirty="0" smtClean="0"/>
              <a:t>.</a:t>
            </a:r>
          </a:p>
          <a:p>
            <a:pPr lvl="1" eaLnBrk="1" hangingPunct="1">
              <a:lnSpc>
                <a:spcPct val="95000"/>
              </a:lnSpc>
            </a:pPr>
            <a:r>
              <a:rPr lang="en-US" altLang="en-US" dirty="0"/>
              <a:t>Duration</a:t>
            </a:r>
          </a:p>
          <a:p>
            <a:pPr lvl="1" eaLnBrk="1" hangingPunct="1">
              <a:lnSpc>
                <a:spcPct val="95000"/>
              </a:lnSpc>
            </a:pPr>
            <a:r>
              <a:rPr lang="en-US" altLang="en-US" dirty="0"/>
              <a:t>Effort</a:t>
            </a:r>
          </a:p>
          <a:p>
            <a:pPr lvl="1" eaLnBrk="1" hangingPunct="1">
              <a:lnSpc>
                <a:spcPct val="95000"/>
              </a:lnSpc>
            </a:pPr>
            <a:r>
              <a:rPr lang="en-US" altLang="en-US" dirty="0"/>
              <a:t>Size</a:t>
            </a:r>
          </a:p>
          <a:p>
            <a:pPr eaLnBrk="1" hangingPunct="1">
              <a:lnSpc>
                <a:spcPct val="95000"/>
              </a:lnSpc>
            </a:pPr>
            <a:r>
              <a:rPr lang="en-US" altLang="en-US" b="1" i="1" dirty="0" smtClean="0"/>
              <a:t>Three-point estimating techniques</a:t>
            </a:r>
            <a:r>
              <a:rPr lang="en-US" altLang="en-US" b="1" dirty="0" smtClean="0"/>
              <a:t> </a:t>
            </a:r>
            <a:r>
              <a:rPr lang="en-US" altLang="en-US" dirty="0" smtClean="0"/>
              <a:t>use a mathematical combination of three different estimates:</a:t>
            </a:r>
          </a:p>
          <a:p>
            <a:pPr lvl="1" eaLnBrk="1" hangingPunct="1">
              <a:lnSpc>
                <a:spcPct val="95000"/>
              </a:lnSpc>
            </a:pPr>
            <a:r>
              <a:rPr lang="en-US" altLang="en-US" dirty="0"/>
              <a:t>Get estimates from experts: Most likely, Optimistic, and Pessimistic</a:t>
            </a:r>
          </a:p>
          <a:p>
            <a:pPr lvl="1" eaLnBrk="1" hangingPunct="1">
              <a:lnSpc>
                <a:spcPct val="95000"/>
              </a:lnSpc>
            </a:pPr>
            <a:r>
              <a:rPr lang="en-US" altLang="en-US" i="1" dirty="0"/>
              <a:t>Compute an average: </a:t>
            </a:r>
            <a:br>
              <a:rPr lang="en-US" altLang="en-US" i="1" dirty="0"/>
            </a:br>
            <a:r>
              <a:rPr lang="en-US" altLang="en-US" dirty="0">
                <a:solidFill>
                  <a:srgbClr val="000000"/>
                </a:solidFill>
                <a:cs typeface="Times New Roman" panose="02020603050405020304" pitchFamily="18" charset="0"/>
              </a:rPr>
              <a:t>(Optimistic + 4(Likely)+ Pessimistic)/</a:t>
            </a:r>
            <a:r>
              <a:rPr lang="en-US" altLang="en-US" dirty="0" smtClean="0">
                <a:solidFill>
                  <a:srgbClr val="000000"/>
                </a:solidFill>
                <a:cs typeface="Times New Roman" panose="02020603050405020304" pitchFamily="18" charset="0"/>
              </a:rPr>
              <a:t>6</a:t>
            </a:r>
            <a:endParaRPr lang="en-US" altLang="en-US"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745565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r>
              <a:rPr lang="en-US" altLang="en-US" dirty="0" smtClean="0"/>
              <a:t>Example: Estimation of LOC</a:t>
            </a:r>
          </a:p>
        </p:txBody>
      </p:sp>
      <p:graphicFrame>
        <p:nvGraphicFramePr>
          <p:cNvPr id="431180" name="Group 76"/>
          <p:cNvGraphicFramePr>
            <a:graphicFrameLocks noGrp="1"/>
          </p:cNvGraphicFramePr>
          <p:nvPr>
            <p:ph idx="1"/>
            <p:extLst>
              <p:ext uri="{D42A27DB-BD31-4B8C-83A1-F6EECF244321}">
                <p14:modId xmlns:p14="http://schemas.microsoft.com/office/powerpoint/2010/main" val="3785048292"/>
              </p:ext>
            </p:extLst>
          </p:nvPr>
        </p:nvGraphicFramePr>
        <p:xfrm>
          <a:off x="347527" y="2248498"/>
          <a:ext cx="11650663" cy="3670303"/>
        </p:xfrm>
        <a:graphic>
          <a:graphicData uri="http://schemas.openxmlformats.org/drawingml/2006/table">
            <a:tbl>
              <a:tblPr/>
              <a:tblGrid>
                <a:gridCol w="4160169">
                  <a:extLst>
                    <a:ext uri="{9D8B030D-6E8A-4147-A177-3AD203B41FA5}">
                      <a16:colId xmlns:a16="http://schemas.microsoft.com/office/drawing/2014/main" val="4014254650"/>
                    </a:ext>
                  </a:extLst>
                </a:gridCol>
                <a:gridCol w="1342203">
                  <a:extLst>
                    <a:ext uri="{9D8B030D-6E8A-4147-A177-3AD203B41FA5}">
                      <a16:colId xmlns:a16="http://schemas.microsoft.com/office/drawing/2014/main" val="4051079912"/>
                    </a:ext>
                  </a:extLst>
                </a:gridCol>
                <a:gridCol w="1204259">
                  <a:extLst>
                    <a:ext uri="{9D8B030D-6E8A-4147-A177-3AD203B41FA5}">
                      <a16:colId xmlns:a16="http://schemas.microsoft.com/office/drawing/2014/main" val="1173605954"/>
                    </a:ext>
                  </a:extLst>
                </a:gridCol>
                <a:gridCol w="1438542">
                  <a:extLst>
                    <a:ext uri="{9D8B030D-6E8A-4147-A177-3AD203B41FA5}">
                      <a16:colId xmlns:a16="http://schemas.microsoft.com/office/drawing/2014/main" val="1666988150"/>
                    </a:ext>
                  </a:extLst>
                </a:gridCol>
                <a:gridCol w="1436353">
                  <a:extLst>
                    <a:ext uri="{9D8B030D-6E8A-4147-A177-3AD203B41FA5}">
                      <a16:colId xmlns:a16="http://schemas.microsoft.com/office/drawing/2014/main" val="378051510"/>
                    </a:ext>
                  </a:extLst>
                </a:gridCol>
                <a:gridCol w="2069137">
                  <a:extLst>
                    <a:ext uri="{9D8B030D-6E8A-4147-A177-3AD203B41FA5}">
                      <a16:colId xmlns:a16="http://schemas.microsoft.com/office/drawing/2014/main" val="1687688517"/>
                    </a:ext>
                  </a:extLst>
                </a:gridCol>
              </a:tblGrid>
              <a:tr h="57943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Major Software Functions</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 ID</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Optimistic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Most Likely</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Pessimistic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Estimated LOC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extLst>
                  <a:ext uri="{0D108BD9-81ED-4DB2-BD59-A6C34878D82A}">
                    <a16:rowId xmlns:a16="http://schemas.microsoft.com/office/drawing/2014/main" val="605913293"/>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User interface and control facilities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UICF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98345005"/>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Two-dimensional geometric analysis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328641"/>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Three-dimensional geometric analysis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6,900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248671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Database management</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DBM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64626058"/>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Computer graphics display features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CGDF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3,700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4,950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098526854"/>
                  </a:ext>
                </a:extLst>
              </a:tr>
              <a:tr h="2905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Peripheral control</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PC</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6623909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Design analysis modules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10,000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32607988"/>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Estimated lines of code</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41,800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33,200</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59251077"/>
                  </a:ext>
                </a:extLst>
              </a:tr>
            </a:tbl>
          </a:graphicData>
        </a:graphic>
      </p:graphicFrame>
      <p:sp>
        <p:nvSpPr>
          <p:cNvPr id="86018" name="Rectangle 3"/>
          <p:cNvSpPr>
            <a:spLocks noChangeArrowheads="1"/>
          </p:cNvSpPr>
          <p:nvPr/>
        </p:nvSpPr>
        <p:spPr bwMode="auto">
          <a:xfrm>
            <a:off x="479834" y="1236064"/>
            <a:ext cx="9502366"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Clr>
                <a:srgbClr val="0000FF"/>
              </a:buClr>
            </a:pPr>
            <a:r>
              <a:rPr lang="en-US" altLang="en-US" sz="2000" dirty="0">
                <a:solidFill>
                  <a:srgbClr val="000000"/>
                </a:solidFill>
                <a:latin typeface="Candara" panose="020E0502030303020204" pitchFamily="34" charset="0"/>
                <a:cs typeface="Times New Roman" panose="02020603050405020304" pitchFamily="18" charset="0"/>
              </a:rPr>
              <a:t>CAD program to represent mechanical parts</a:t>
            </a:r>
          </a:p>
          <a:p>
            <a:pPr>
              <a:spcBef>
                <a:spcPct val="50000"/>
              </a:spcBef>
              <a:buClr>
                <a:srgbClr val="FF0000"/>
              </a:buClr>
              <a:buFont typeface="Wingdings" panose="05000000000000000000" pitchFamily="2" charset="2"/>
              <a:buChar char="Ø"/>
            </a:pPr>
            <a:r>
              <a:rPr lang="en-US" altLang="en-US" sz="2000" dirty="0">
                <a:solidFill>
                  <a:srgbClr val="000000"/>
                </a:solidFill>
                <a:latin typeface="Candara" panose="020E0502030303020204" pitchFamily="34" charset="0"/>
                <a:cs typeface="Times New Roman" panose="02020603050405020304" pitchFamily="18" charset="0"/>
              </a:rPr>
              <a:t>Estimated LOC = (Optimistic + 4(Likely)+ Pessimistic)/6</a:t>
            </a:r>
            <a:endParaRPr lang="en-US" altLang="en-US" sz="20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Blip>
                <a:blip r:embed="rId3"/>
              </a:buBlip>
            </a:pPr>
            <a:endParaRPr lang="en-US" altLang="en-US" sz="1900" dirty="0">
              <a:solidFill>
                <a:srgbClr val="000000"/>
              </a:solidFill>
              <a:latin typeface="Candara" panose="020E0502030303020204" pitchFamily="34" charset="0"/>
              <a:cs typeface="Times New Roman" panose="02020603050405020304" pitchFamily="18" charset="0"/>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107619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 Points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373241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Points</a:t>
            </a:r>
            <a:endParaRPr lang="en-US" dirty="0"/>
          </a:p>
        </p:txBody>
      </p:sp>
      <p:sp>
        <p:nvSpPr>
          <p:cNvPr id="3" name="Content Placeholder 2"/>
          <p:cNvSpPr>
            <a:spLocks noGrp="1"/>
          </p:cNvSpPr>
          <p:nvPr>
            <p:ph idx="1"/>
          </p:nvPr>
        </p:nvSpPr>
        <p:spPr/>
        <p:txBody>
          <a:bodyPr/>
          <a:lstStyle/>
          <a:p>
            <a:r>
              <a:rPr lang="en-US" dirty="0" smtClean="0"/>
              <a:t>Software </a:t>
            </a:r>
            <a:r>
              <a:rPr lang="en-US" dirty="0"/>
              <a:t>size measured by number &amp; complexity </a:t>
            </a:r>
            <a:r>
              <a:rPr lang="en-US" dirty="0" smtClean="0"/>
              <a:t>of functions </a:t>
            </a:r>
            <a:r>
              <a:rPr lang="en-US" dirty="0"/>
              <a:t>it performs</a:t>
            </a:r>
          </a:p>
          <a:p>
            <a:r>
              <a:rPr lang="en-US" dirty="0" smtClean="0"/>
              <a:t>More </a:t>
            </a:r>
            <a:r>
              <a:rPr lang="en-US" dirty="0"/>
              <a:t>methodical than LOC counts</a:t>
            </a:r>
          </a:p>
          <a:p>
            <a:r>
              <a:rPr lang="en-US" dirty="0" smtClean="0"/>
              <a:t>House </a:t>
            </a:r>
            <a:r>
              <a:rPr lang="en-US" dirty="0"/>
              <a:t>analogy</a:t>
            </a:r>
          </a:p>
          <a:p>
            <a:pPr lvl="1"/>
            <a:r>
              <a:rPr lang="en-US" dirty="0" smtClean="0"/>
              <a:t>House’s </a:t>
            </a:r>
            <a:r>
              <a:rPr lang="en-US" dirty="0"/>
              <a:t>Square Feet ~= Software LOC</a:t>
            </a:r>
          </a:p>
          <a:p>
            <a:pPr lvl="1"/>
            <a:r>
              <a:rPr lang="en-US" dirty="0" smtClean="0"/>
              <a:t># </a:t>
            </a:r>
            <a:r>
              <a:rPr lang="en-US" dirty="0"/>
              <a:t>Bedrooms &amp; Baths ~= Function points</a:t>
            </a:r>
          </a:p>
          <a:p>
            <a:pPr lvl="1"/>
            <a:r>
              <a:rPr lang="en-US" dirty="0" smtClean="0"/>
              <a:t>Former </a:t>
            </a:r>
            <a:r>
              <a:rPr lang="en-US" dirty="0"/>
              <a:t>is size only, latter is size &amp; function</a:t>
            </a:r>
          </a:p>
          <a:p>
            <a:r>
              <a:rPr lang="en-US" dirty="0" smtClean="0"/>
              <a:t>Six </a:t>
            </a:r>
            <a:r>
              <a:rPr lang="en-US" dirty="0"/>
              <a:t>basic steps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175643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Process</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Count </a:t>
            </a:r>
            <a:r>
              <a:rPr lang="en-US" dirty="0"/>
              <a:t># of business functions per category</a:t>
            </a:r>
          </a:p>
          <a:p>
            <a:pPr lvl="1"/>
            <a:r>
              <a:rPr lang="en-US" dirty="0" smtClean="0"/>
              <a:t>Categories</a:t>
            </a:r>
            <a:r>
              <a:rPr lang="en-US" dirty="0"/>
              <a:t>: outputs, inputs, </a:t>
            </a:r>
            <a:r>
              <a:rPr lang="en-US" dirty="0" err="1"/>
              <a:t>db</a:t>
            </a:r>
            <a:r>
              <a:rPr lang="en-US" dirty="0"/>
              <a:t> inquiries, files or data structures</a:t>
            </a:r>
            <a:r>
              <a:rPr lang="en-US" dirty="0" smtClean="0"/>
              <a:t>, and </a:t>
            </a:r>
            <a:r>
              <a:rPr lang="en-US" dirty="0"/>
              <a:t>interfaces</a:t>
            </a:r>
          </a:p>
          <a:p>
            <a:pPr marL="514350" indent="-514350">
              <a:buFont typeface="+mj-lt"/>
              <a:buAutoNum type="arabicPeriod"/>
            </a:pPr>
            <a:r>
              <a:rPr lang="en-US" dirty="0" smtClean="0"/>
              <a:t>Establish </a:t>
            </a:r>
            <a:r>
              <a:rPr lang="en-US" dirty="0"/>
              <a:t>Complexity Factor for each and apply</a:t>
            </a:r>
          </a:p>
          <a:p>
            <a:pPr lvl="1"/>
            <a:r>
              <a:rPr lang="en-US" dirty="0" smtClean="0"/>
              <a:t>Simple</a:t>
            </a:r>
            <a:r>
              <a:rPr lang="en-US" dirty="0"/>
              <a:t>, Average, Complex</a:t>
            </a:r>
          </a:p>
          <a:p>
            <a:pPr lvl="1"/>
            <a:r>
              <a:rPr lang="en-US" dirty="0" smtClean="0"/>
              <a:t>Set </a:t>
            </a:r>
            <a:r>
              <a:rPr lang="en-US" dirty="0"/>
              <a:t>a weighting multiplier for each (0-&gt;15)</a:t>
            </a:r>
          </a:p>
          <a:p>
            <a:pPr lvl="1"/>
            <a:r>
              <a:rPr lang="en-US" dirty="0" smtClean="0"/>
              <a:t>This </a:t>
            </a:r>
            <a:r>
              <a:rPr lang="en-US" dirty="0"/>
              <a:t>results in the “unadjusted function-point total”</a:t>
            </a:r>
          </a:p>
          <a:p>
            <a:pPr marL="514350" indent="-514350">
              <a:buFont typeface="+mj-lt"/>
              <a:buAutoNum type="arabicPeriod"/>
            </a:pPr>
            <a:r>
              <a:rPr lang="en-US" dirty="0" smtClean="0"/>
              <a:t>Compute </a:t>
            </a:r>
            <a:r>
              <a:rPr lang="en-US" dirty="0"/>
              <a:t>an “influence multiplier” and apply</a:t>
            </a:r>
          </a:p>
          <a:p>
            <a:pPr lvl="1"/>
            <a:r>
              <a:rPr lang="en-US" dirty="0" smtClean="0"/>
              <a:t>It </a:t>
            </a:r>
            <a:r>
              <a:rPr lang="en-US" dirty="0"/>
              <a:t>ranges from 0.65 to 1.35; is based on 14 factors</a:t>
            </a:r>
          </a:p>
          <a:p>
            <a:pPr marL="514350" indent="-514350">
              <a:buFont typeface="+mj-lt"/>
              <a:buAutoNum type="arabicPeriod"/>
            </a:pPr>
            <a:r>
              <a:rPr lang="en-US" dirty="0" smtClean="0"/>
              <a:t>Results </a:t>
            </a:r>
            <a:r>
              <a:rPr lang="en-US" dirty="0"/>
              <a:t>in “function point total”</a:t>
            </a:r>
          </a:p>
          <a:p>
            <a:pPr lvl="1"/>
            <a:r>
              <a:rPr lang="en-US" dirty="0" smtClean="0"/>
              <a:t>This </a:t>
            </a:r>
            <a:r>
              <a:rPr lang="en-US" dirty="0"/>
              <a:t>can be used in comparative estimates</a:t>
            </a:r>
          </a:p>
        </p:txBody>
      </p:sp>
      <p:sp>
        <p:nvSpPr>
          <p:cNvPr id="4" name="Slide Number Placeholder 3"/>
          <p:cNvSpPr>
            <a:spLocks noGrp="1"/>
          </p:cNvSpPr>
          <p:nvPr>
            <p:ph type="sldNum" sz="quarter" idx="12"/>
          </p:nvPr>
        </p:nvSpPr>
        <p:spPr/>
        <p:txBody>
          <a:bodyPr/>
          <a:lstStyle/>
          <a:p>
            <a:fld id="{B8DACC02-A2BD-4578-8E03-6D891060A695}" type="slidenum">
              <a:rPr lang="en-US" smtClean="0"/>
              <a:t>48</a:t>
            </a:fld>
            <a:endParaRPr lang="en-US"/>
          </a:p>
        </p:txBody>
      </p:sp>
    </p:spTree>
    <p:extLst>
      <p:ext uri="{BB962C8B-B14F-4D97-AF65-F5344CB8AC3E}">
        <p14:creationId xmlns:p14="http://schemas.microsoft.com/office/powerpoint/2010/main" val="2674757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Estimation</a:t>
            </a:r>
            <a:endParaRPr lang="en-US" dirty="0"/>
          </a:p>
        </p:txBody>
      </p:sp>
      <p:sp>
        <p:nvSpPr>
          <p:cNvPr id="6" name="Content Placeholder 5"/>
          <p:cNvSpPr>
            <a:spLocks noGrp="1"/>
          </p:cNvSpPr>
          <p:nvPr>
            <p:ph idx="1"/>
          </p:nvPr>
        </p:nvSpPr>
        <p:spPr/>
        <p:txBody>
          <a:bodyPr>
            <a:normAutofit/>
          </a:bodyPr>
          <a:lstStyle/>
          <a:p>
            <a:r>
              <a:rPr lang="en-US" dirty="0" smtClean="0"/>
              <a:t>Each </a:t>
            </a:r>
            <a:r>
              <a:rPr lang="en-US" dirty="0"/>
              <a:t>function is divided into one of five categories, </a:t>
            </a:r>
            <a:r>
              <a:rPr lang="en-US" dirty="0" smtClean="0"/>
              <a:t>then multiplied </a:t>
            </a:r>
            <a:r>
              <a:rPr lang="en-US" dirty="0"/>
              <a:t>by the appropriate number below</a:t>
            </a:r>
          </a:p>
        </p:txBody>
      </p:sp>
      <p:sp>
        <p:nvSpPr>
          <p:cNvPr id="4" name="Slide Number Placeholder 3"/>
          <p:cNvSpPr>
            <a:spLocks noGrp="1"/>
          </p:cNvSpPr>
          <p:nvPr>
            <p:ph type="sldNum" sz="quarter" idx="12"/>
          </p:nvPr>
        </p:nvSpPr>
        <p:spPr/>
        <p:txBody>
          <a:bodyPr/>
          <a:lstStyle/>
          <a:p>
            <a:fld id="{B8DACC02-A2BD-4578-8E03-6D891060A695}" type="slidenum">
              <a:rPr lang="en-US" smtClean="0"/>
              <a:t>49</a:t>
            </a:fld>
            <a:endParaRPr lang="en-US"/>
          </a:p>
        </p:txBody>
      </p:sp>
      <p:pic>
        <p:nvPicPr>
          <p:cNvPr id="2" name="Picture 1"/>
          <p:cNvPicPr>
            <a:picLocks noChangeAspect="1"/>
          </p:cNvPicPr>
          <p:nvPr/>
        </p:nvPicPr>
        <p:blipFill>
          <a:blip r:embed="rId2"/>
          <a:stretch>
            <a:fillRect/>
          </a:stretch>
        </p:blipFill>
        <p:spPr>
          <a:xfrm>
            <a:off x="2138508" y="2542139"/>
            <a:ext cx="8068801" cy="1991003"/>
          </a:xfrm>
          <a:prstGeom prst="rect">
            <a:avLst/>
          </a:prstGeom>
        </p:spPr>
      </p:pic>
    </p:spTree>
    <p:extLst>
      <p:ext uri="{BB962C8B-B14F-4D97-AF65-F5344CB8AC3E}">
        <p14:creationId xmlns:p14="http://schemas.microsoft.com/office/powerpoint/2010/main" val="39460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4000" dirty="0"/>
              <a:t>Estimations</a:t>
            </a:r>
          </a:p>
        </p:txBody>
      </p:sp>
      <p:sp>
        <p:nvSpPr>
          <p:cNvPr id="441347" name="Rectangle 3"/>
          <p:cNvSpPr>
            <a:spLocks noGrp="1" noChangeArrowheads="1"/>
          </p:cNvSpPr>
          <p:nvPr>
            <p:ph type="body" idx="1"/>
          </p:nvPr>
        </p:nvSpPr>
        <p:spPr/>
        <p:txBody>
          <a:bodyPr/>
          <a:lstStyle/>
          <a:p>
            <a:r>
              <a:rPr lang="en-US" altLang="en-US"/>
              <a:t>Remember, an </a:t>
            </a:r>
            <a:r>
              <a:rPr lang="ja-JP" altLang="en-US"/>
              <a:t>“</a:t>
            </a:r>
            <a:r>
              <a:rPr lang="en-US" altLang="ja-JP"/>
              <a:t>exact estimate</a:t>
            </a:r>
            <a:r>
              <a:rPr lang="ja-JP" altLang="en-US"/>
              <a:t>”</a:t>
            </a:r>
            <a:r>
              <a:rPr lang="en-US" altLang="ja-JP"/>
              <a:t> is an oxymoron</a:t>
            </a:r>
          </a:p>
          <a:p>
            <a:r>
              <a:rPr lang="en-US" altLang="en-US"/>
              <a:t>Estimate how long will it take you to get home from class tonight</a:t>
            </a:r>
          </a:p>
          <a:p>
            <a:pPr lvl="1"/>
            <a:r>
              <a:rPr lang="en-US" altLang="en-US" sz="2800"/>
              <a:t>On what basis did you do that?</a:t>
            </a:r>
          </a:p>
          <a:p>
            <a:pPr lvl="1"/>
            <a:r>
              <a:rPr lang="en-US" altLang="en-US" sz="2800"/>
              <a:t>Experience right?</a:t>
            </a:r>
          </a:p>
          <a:p>
            <a:pPr lvl="1"/>
            <a:r>
              <a:rPr lang="en-US" altLang="en-US" sz="2800"/>
              <a:t>Likely as an </a:t>
            </a:r>
            <a:r>
              <a:rPr lang="ja-JP" altLang="en-US" sz="2800"/>
              <a:t>“</a:t>
            </a:r>
            <a:r>
              <a:rPr lang="en-US" altLang="ja-JP" sz="2800"/>
              <a:t>average</a:t>
            </a:r>
            <a:r>
              <a:rPr lang="ja-JP" altLang="en-US" sz="2800"/>
              <a:t>”</a:t>
            </a:r>
            <a:r>
              <a:rPr lang="en-US" altLang="ja-JP" sz="2800"/>
              <a:t> probability</a:t>
            </a:r>
          </a:p>
          <a:p>
            <a:pPr lvl="1"/>
            <a:r>
              <a:rPr lang="en-US" altLang="en-US" sz="2800"/>
              <a:t>For most software projects there is no such </a:t>
            </a:r>
            <a:r>
              <a:rPr lang="ja-JP" altLang="en-US" sz="2800"/>
              <a:t>‘</a:t>
            </a:r>
            <a:r>
              <a:rPr lang="en-US" altLang="ja-JP" sz="2800"/>
              <a:t>average</a:t>
            </a:r>
            <a:r>
              <a:rPr lang="ja-JP" altLang="en-US" sz="2800"/>
              <a:t>’</a:t>
            </a:r>
            <a:endParaRPr lang="en-US" altLang="ja-JP" sz="2800"/>
          </a:p>
          <a:p>
            <a:r>
              <a:rPr lang="en-US" altLang="en-US"/>
              <a:t>Most software estimations are off by 25-100%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460575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1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1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COCOMO</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03164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COnstructive</a:t>
            </a:r>
            <a:r>
              <a:rPr lang="en-US" dirty="0"/>
              <a:t> </a:t>
            </a:r>
            <a:r>
              <a:rPr lang="en-US" dirty="0" err="1"/>
              <a:t>COst</a:t>
            </a:r>
            <a:r>
              <a:rPr lang="en-US" dirty="0"/>
              <a:t> Model (COCOMO)</a:t>
            </a:r>
          </a:p>
        </p:txBody>
      </p:sp>
      <p:sp>
        <p:nvSpPr>
          <p:cNvPr id="3" name="Content Placeholder 2"/>
          <p:cNvSpPr>
            <a:spLocks noGrp="1"/>
          </p:cNvSpPr>
          <p:nvPr>
            <p:ph idx="1"/>
          </p:nvPr>
        </p:nvSpPr>
        <p:spPr/>
        <p:txBody>
          <a:bodyPr>
            <a:normAutofit/>
          </a:bodyPr>
          <a:lstStyle/>
          <a:p>
            <a:r>
              <a:rPr lang="en-US" dirty="0" err="1" smtClean="0"/>
              <a:t>COnstructive</a:t>
            </a:r>
            <a:r>
              <a:rPr lang="en-US" dirty="0" smtClean="0"/>
              <a:t> </a:t>
            </a:r>
            <a:r>
              <a:rPr lang="en-US" dirty="0" err="1"/>
              <a:t>COst</a:t>
            </a:r>
            <a:r>
              <a:rPr lang="en-US" dirty="0"/>
              <a:t> </a:t>
            </a:r>
            <a:r>
              <a:rPr lang="en-US" dirty="0" err="1"/>
              <a:t>MOdel</a:t>
            </a:r>
            <a:endParaRPr lang="en-US" dirty="0"/>
          </a:p>
          <a:p>
            <a:r>
              <a:rPr lang="en-US" dirty="0" smtClean="0"/>
              <a:t>An </a:t>
            </a:r>
            <a:r>
              <a:rPr lang="en-US" dirty="0"/>
              <a:t>algorithmic software cost estimation model</a:t>
            </a:r>
          </a:p>
          <a:p>
            <a:r>
              <a:rPr lang="en-US" dirty="0" smtClean="0"/>
              <a:t>Uses </a:t>
            </a:r>
            <a:r>
              <a:rPr lang="en-US" dirty="0"/>
              <a:t>a basic regression formula with parameters that </a:t>
            </a:r>
            <a:r>
              <a:rPr lang="en-US" dirty="0" smtClean="0"/>
              <a:t>are derived </a:t>
            </a:r>
            <a:r>
              <a:rPr lang="en-US" dirty="0"/>
              <a:t>from historical project data and current </a:t>
            </a:r>
            <a:r>
              <a:rPr lang="en-US" dirty="0" smtClean="0"/>
              <a:t>project characteristics</a:t>
            </a:r>
          </a:p>
          <a:p>
            <a:r>
              <a:rPr lang="en-US" dirty="0"/>
              <a:t>Input – LOC, Output - Person Months</a:t>
            </a:r>
          </a:p>
          <a:p>
            <a:r>
              <a:rPr lang="en-US" dirty="0"/>
              <a:t>Allows for the type of application, size, and “Cost Drivers”</a:t>
            </a:r>
          </a:p>
          <a:p>
            <a:r>
              <a:rPr lang="en-US" dirty="0"/>
              <a:t>Cost drivers using High/Med/Low &amp; include</a:t>
            </a:r>
          </a:p>
          <a:p>
            <a:pPr lvl="1"/>
            <a:r>
              <a:rPr lang="en-US" dirty="0"/>
              <a:t>Motivation, Ability of team, Application experience, etc.</a:t>
            </a:r>
          </a:p>
          <a:p>
            <a:r>
              <a:rPr lang="en-US" dirty="0"/>
              <a:t>Biggest weakness?</a:t>
            </a:r>
          </a:p>
          <a:p>
            <a:pPr lvl="1"/>
            <a:r>
              <a:rPr lang="en-US" dirty="0"/>
              <a:t>Requires input of a product size estimate in LOC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872060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Effort Applied</a:t>
            </a:r>
            <a:endParaRPr lang="en-US" dirty="0"/>
          </a:p>
        </p:txBody>
      </p:sp>
      <p:sp>
        <p:nvSpPr>
          <p:cNvPr id="3" name="Content Placeholder 2"/>
          <p:cNvSpPr>
            <a:spLocks noGrp="1"/>
          </p:cNvSpPr>
          <p:nvPr>
            <p:ph idx="1"/>
          </p:nvPr>
        </p:nvSpPr>
        <p:spPr/>
        <p:txBody>
          <a:bodyPr/>
          <a:lstStyle/>
          <a:p>
            <a:pPr marL="0" indent="0" algn="ctr">
              <a:buNone/>
            </a:pPr>
            <a:r>
              <a:rPr lang="en-US" sz="6000" dirty="0"/>
              <a:t>E = a(KLOC)</a:t>
            </a:r>
            <a:r>
              <a:rPr lang="en-US" sz="6000" baseline="30000" dirty="0"/>
              <a:t>b</a:t>
            </a:r>
            <a:endParaRPr lang="en-US" baseline="30000" dirty="0"/>
          </a:p>
          <a:p>
            <a:r>
              <a:rPr lang="en-US" dirty="0" smtClean="0"/>
              <a:t>Where</a:t>
            </a:r>
            <a:endParaRPr lang="en-US" dirty="0"/>
          </a:p>
          <a:p>
            <a:pPr lvl="1"/>
            <a:r>
              <a:rPr lang="en-US" dirty="0" smtClean="0"/>
              <a:t>E </a:t>
            </a:r>
            <a:r>
              <a:rPr lang="en-US" dirty="0"/>
              <a:t>is the Effort in staff months</a:t>
            </a:r>
          </a:p>
          <a:p>
            <a:pPr lvl="1"/>
            <a:r>
              <a:rPr lang="en-US" dirty="0" smtClean="0"/>
              <a:t>a </a:t>
            </a:r>
            <a:r>
              <a:rPr lang="en-US" dirty="0"/>
              <a:t>and b are coefficients to be determined</a:t>
            </a:r>
          </a:p>
          <a:p>
            <a:pPr lvl="1"/>
            <a:r>
              <a:rPr lang="en-US" dirty="0" smtClean="0"/>
              <a:t>KLOC </a:t>
            </a:r>
            <a:r>
              <a:rPr lang="en-US" dirty="0"/>
              <a:t>is thousands of lines of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016970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5" name="Picture 4"/>
          <p:cNvPicPr>
            <a:picLocks noChangeAspect="1"/>
          </p:cNvPicPr>
          <p:nvPr/>
        </p:nvPicPr>
        <p:blipFill>
          <a:blip r:embed="rId2"/>
          <a:stretch>
            <a:fillRect/>
          </a:stretch>
        </p:blipFill>
        <p:spPr>
          <a:xfrm>
            <a:off x="1875836" y="1723787"/>
            <a:ext cx="8440328" cy="3410426"/>
          </a:xfrm>
          <a:prstGeom prst="rect">
            <a:avLst/>
          </a:prstGeom>
        </p:spPr>
      </p:pic>
    </p:spTree>
    <p:extLst>
      <p:ext uri="{BB962C8B-B14F-4D97-AF65-F5344CB8AC3E}">
        <p14:creationId xmlns:p14="http://schemas.microsoft.com/office/powerpoint/2010/main" val="340180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The Modes</a:t>
            </a:r>
            <a:endParaRPr lang="en-US" dirty="0"/>
          </a:p>
        </p:txBody>
      </p:sp>
      <p:sp>
        <p:nvSpPr>
          <p:cNvPr id="3" name="Content Placeholder 2"/>
          <p:cNvSpPr>
            <a:spLocks noGrp="1"/>
          </p:cNvSpPr>
          <p:nvPr>
            <p:ph idx="1"/>
          </p:nvPr>
        </p:nvSpPr>
        <p:spPr/>
        <p:txBody>
          <a:bodyPr/>
          <a:lstStyle/>
          <a:p>
            <a:r>
              <a:rPr lang="en-US" dirty="0" smtClean="0"/>
              <a:t>Organic</a:t>
            </a:r>
            <a:endParaRPr lang="en-US" dirty="0"/>
          </a:p>
          <a:p>
            <a:pPr lvl="1"/>
            <a:r>
              <a:rPr lang="en-US" dirty="0" smtClean="0"/>
              <a:t>2-50 </a:t>
            </a:r>
            <a:r>
              <a:rPr lang="en-US" dirty="0"/>
              <a:t>KLOC, small, stable, little innovation</a:t>
            </a:r>
          </a:p>
          <a:p>
            <a:r>
              <a:rPr lang="en-US" dirty="0" smtClean="0"/>
              <a:t>Semi-detached</a:t>
            </a:r>
            <a:endParaRPr lang="en-US" dirty="0"/>
          </a:p>
          <a:p>
            <a:pPr lvl="1"/>
            <a:r>
              <a:rPr lang="en-US" dirty="0" smtClean="0"/>
              <a:t>50-300 </a:t>
            </a:r>
            <a:r>
              <a:rPr lang="en-US" dirty="0"/>
              <a:t>KLOC, medium-sized, average abilities, medium </a:t>
            </a:r>
            <a:r>
              <a:rPr lang="en-US" dirty="0" err="1"/>
              <a:t>timeconstraints</a:t>
            </a:r>
            <a:endParaRPr lang="en-US" dirty="0"/>
          </a:p>
          <a:p>
            <a:r>
              <a:rPr lang="en-US" dirty="0" smtClean="0"/>
              <a:t>Embedded</a:t>
            </a:r>
            <a:endParaRPr lang="en-US" dirty="0"/>
          </a:p>
          <a:p>
            <a:pPr lvl="1"/>
            <a:r>
              <a:rPr lang="en-US" dirty="0" smtClean="0"/>
              <a:t>&gt; </a:t>
            </a:r>
            <a:r>
              <a:rPr lang="en-US" dirty="0"/>
              <a:t>300 KLOC, large project team, complex, innovative, </a:t>
            </a:r>
            <a:r>
              <a:rPr lang="en-US" dirty="0" smtClean="0"/>
              <a:t>severe constraints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230190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Example</a:t>
            </a:r>
            <a:endParaRPr lang="en-US" dirty="0"/>
          </a:p>
        </p:txBody>
      </p:sp>
      <p:sp>
        <p:nvSpPr>
          <p:cNvPr id="3" name="Content Placeholder 2"/>
          <p:cNvSpPr>
            <a:spLocks noGrp="1"/>
          </p:cNvSpPr>
          <p:nvPr>
            <p:ph idx="1"/>
          </p:nvPr>
        </p:nvSpPr>
        <p:spPr/>
        <p:txBody>
          <a:bodyPr/>
          <a:lstStyle/>
          <a:p>
            <a:r>
              <a:rPr lang="en-US" dirty="0"/>
              <a:t>Suppose size is 200 KLOC</a:t>
            </a:r>
          </a:p>
          <a:p>
            <a:r>
              <a:rPr lang="en-US" dirty="0" smtClean="0"/>
              <a:t>Organic</a:t>
            </a:r>
            <a:endParaRPr lang="en-US" dirty="0"/>
          </a:p>
          <a:p>
            <a:pPr lvl="1"/>
            <a:r>
              <a:rPr lang="en-US" dirty="0" smtClean="0"/>
              <a:t>2.4(200)1.05</a:t>
            </a:r>
            <a:r>
              <a:rPr lang="en-US" dirty="0"/>
              <a:t>= 626 staff-months</a:t>
            </a:r>
          </a:p>
          <a:p>
            <a:r>
              <a:rPr lang="en-US" dirty="0" smtClean="0"/>
              <a:t>Semi-Detached</a:t>
            </a:r>
            <a:endParaRPr lang="en-US" dirty="0"/>
          </a:p>
          <a:p>
            <a:pPr lvl="1"/>
            <a:r>
              <a:rPr lang="en-US" dirty="0" smtClean="0"/>
              <a:t>3.0(200)1.12</a:t>
            </a:r>
            <a:r>
              <a:rPr lang="en-US" dirty="0"/>
              <a:t>= 1,133 staff-months</a:t>
            </a:r>
          </a:p>
          <a:p>
            <a:r>
              <a:rPr lang="en-US" dirty="0" smtClean="0"/>
              <a:t>Embedded</a:t>
            </a:r>
            <a:endParaRPr lang="en-US" dirty="0"/>
          </a:p>
          <a:p>
            <a:pPr lvl="1"/>
            <a:r>
              <a:rPr lang="en-US" dirty="0" smtClean="0"/>
              <a:t>3.6(200)1.20</a:t>
            </a:r>
            <a:r>
              <a:rPr lang="en-US" dirty="0"/>
              <a:t>= 2,077 staff-months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79567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Development Time</a:t>
            </a:r>
            <a:endParaRPr lang="en-US" dirty="0"/>
          </a:p>
        </p:txBody>
      </p:sp>
      <p:sp>
        <p:nvSpPr>
          <p:cNvPr id="3" name="Content Placeholder 2"/>
          <p:cNvSpPr>
            <a:spLocks noGrp="1"/>
          </p:cNvSpPr>
          <p:nvPr>
            <p:ph idx="1"/>
          </p:nvPr>
        </p:nvSpPr>
        <p:spPr/>
        <p:txBody>
          <a:bodyPr/>
          <a:lstStyle/>
          <a:p>
            <a:pPr marL="0" indent="0" algn="ctr">
              <a:buNone/>
            </a:pPr>
            <a:r>
              <a:rPr lang="en-US" sz="5400" dirty="0"/>
              <a:t>TDEV = c(E)</a:t>
            </a:r>
            <a:r>
              <a:rPr lang="en-US" sz="5400" baseline="30000" dirty="0"/>
              <a:t>d</a:t>
            </a:r>
            <a:r>
              <a:rPr lang="en-US" sz="5400" dirty="0"/>
              <a:t> </a:t>
            </a:r>
            <a:endParaRPr lang="en-US" dirty="0" smtClean="0"/>
          </a:p>
          <a:p>
            <a:r>
              <a:rPr lang="en-US" dirty="0" smtClean="0"/>
              <a:t>Where </a:t>
            </a:r>
          </a:p>
          <a:p>
            <a:pPr lvl="1"/>
            <a:r>
              <a:rPr lang="en-US" dirty="0" smtClean="0"/>
              <a:t>TDEV </a:t>
            </a:r>
            <a:r>
              <a:rPr lang="en-US" dirty="0"/>
              <a:t>is time for </a:t>
            </a:r>
            <a:r>
              <a:rPr lang="en-US" dirty="0" smtClean="0"/>
              <a:t>development</a:t>
            </a:r>
          </a:p>
          <a:p>
            <a:pPr lvl="1"/>
            <a:r>
              <a:rPr lang="en-US" dirty="0" smtClean="0"/>
              <a:t>c </a:t>
            </a:r>
            <a:r>
              <a:rPr lang="en-US" dirty="0"/>
              <a:t>and d are constants to be </a:t>
            </a:r>
            <a:r>
              <a:rPr lang="en-US" dirty="0" smtClean="0"/>
              <a:t>determined</a:t>
            </a:r>
          </a:p>
          <a:p>
            <a:pPr lvl="1"/>
            <a:r>
              <a:rPr lang="en-US" dirty="0" smtClean="0"/>
              <a:t>E </a:t>
            </a:r>
            <a:r>
              <a:rPr lang="en-US" dirty="0"/>
              <a:t>is the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969089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6" name="Picture 5"/>
          <p:cNvPicPr>
            <a:picLocks noChangeAspect="1"/>
          </p:cNvPicPr>
          <p:nvPr/>
        </p:nvPicPr>
        <p:blipFill>
          <a:blip r:embed="rId2"/>
          <a:stretch>
            <a:fillRect/>
          </a:stretch>
        </p:blipFill>
        <p:spPr>
          <a:xfrm>
            <a:off x="1880599" y="1723787"/>
            <a:ext cx="8430802" cy="3410426"/>
          </a:xfrm>
          <a:prstGeom prst="rect">
            <a:avLst/>
          </a:prstGeom>
        </p:spPr>
      </p:pic>
    </p:spTree>
    <p:extLst>
      <p:ext uri="{BB962C8B-B14F-4D97-AF65-F5344CB8AC3E}">
        <p14:creationId xmlns:p14="http://schemas.microsoft.com/office/powerpoint/2010/main" val="3249693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Suppose size is 200 KLOC</a:t>
            </a:r>
          </a:p>
          <a:p>
            <a:r>
              <a:rPr lang="en-US" dirty="0" smtClean="0"/>
              <a:t>Organic</a:t>
            </a:r>
            <a:endParaRPr lang="en-US" dirty="0"/>
          </a:p>
          <a:p>
            <a:pPr lvl="1"/>
            <a:r>
              <a:rPr lang="en-US" dirty="0" smtClean="0"/>
              <a:t>E </a:t>
            </a:r>
            <a:r>
              <a:rPr lang="en-US" dirty="0"/>
              <a:t>= 626 staff months</a:t>
            </a:r>
          </a:p>
          <a:p>
            <a:pPr lvl="1"/>
            <a:r>
              <a:rPr lang="en-US" dirty="0" smtClean="0"/>
              <a:t>TDEV </a:t>
            </a:r>
            <a:r>
              <a:rPr lang="en-US" dirty="0"/>
              <a:t>= 2.5(626)0.38= 29 months</a:t>
            </a:r>
          </a:p>
          <a:p>
            <a:r>
              <a:rPr lang="en-US" dirty="0" smtClean="0"/>
              <a:t>Semi-Detached</a:t>
            </a:r>
            <a:endParaRPr lang="en-US" dirty="0"/>
          </a:p>
          <a:p>
            <a:pPr lvl="1"/>
            <a:r>
              <a:rPr lang="en-US" dirty="0" smtClean="0"/>
              <a:t>E </a:t>
            </a:r>
            <a:r>
              <a:rPr lang="en-US" dirty="0"/>
              <a:t>= 1,133</a:t>
            </a:r>
          </a:p>
          <a:p>
            <a:pPr lvl="1"/>
            <a:r>
              <a:rPr lang="en-US" dirty="0" smtClean="0"/>
              <a:t>TDEV </a:t>
            </a:r>
            <a:r>
              <a:rPr lang="en-US" dirty="0"/>
              <a:t>= 2.5(1133)0.35= 29 months</a:t>
            </a:r>
          </a:p>
          <a:p>
            <a:r>
              <a:rPr lang="en-US" dirty="0" smtClean="0"/>
              <a:t>Embedded</a:t>
            </a:r>
            <a:endParaRPr lang="en-US" dirty="0"/>
          </a:p>
          <a:p>
            <a:pPr lvl="1"/>
            <a:r>
              <a:rPr lang="en-US" dirty="0" smtClean="0"/>
              <a:t>E </a:t>
            </a:r>
            <a:r>
              <a:rPr lang="en-US" dirty="0"/>
              <a:t>= 2077</a:t>
            </a:r>
          </a:p>
          <a:p>
            <a:pPr lvl="1"/>
            <a:r>
              <a:rPr lang="en-US" dirty="0" smtClean="0"/>
              <a:t>TDEV </a:t>
            </a:r>
            <a:r>
              <a:rPr lang="en-US" dirty="0"/>
              <a:t>= 2.5(2077)0.32= 29 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912408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Average Staff Size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5" name="Picture 4"/>
          <p:cNvPicPr>
            <a:picLocks noChangeAspect="1"/>
          </p:cNvPicPr>
          <p:nvPr/>
        </p:nvPicPr>
        <p:blipFill>
          <a:blip r:embed="rId2"/>
          <a:stretch>
            <a:fillRect/>
          </a:stretch>
        </p:blipFill>
        <p:spPr>
          <a:xfrm>
            <a:off x="347526" y="1406880"/>
            <a:ext cx="5220429" cy="4934639"/>
          </a:xfrm>
          <a:prstGeom prst="rect">
            <a:avLst/>
          </a:prstGeom>
        </p:spPr>
      </p:pic>
    </p:spTree>
    <p:extLst>
      <p:ext uri="{BB962C8B-B14F-4D97-AF65-F5344CB8AC3E}">
        <p14:creationId xmlns:p14="http://schemas.microsoft.com/office/powerpoint/2010/main" val="237820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en-US" dirty="0" smtClean="0"/>
              <a:t>Estimation</a:t>
            </a:r>
          </a:p>
        </p:txBody>
      </p:sp>
      <p:sp>
        <p:nvSpPr>
          <p:cNvPr id="33794" name="Rectangle 3"/>
          <p:cNvSpPr>
            <a:spLocks noGrp="1" noChangeArrowheads="1"/>
          </p:cNvSpPr>
          <p:nvPr>
            <p:ph type="body" idx="1"/>
          </p:nvPr>
        </p:nvSpPr>
        <p:spPr/>
        <p:txBody>
          <a:bodyPr/>
          <a:lstStyle/>
          <a:p>
            <a:r>
              <a:rPr lang="en-US" altLang="en-US" smtClean="0"/>
              <a:t>Target vs. Committed Dates</a:t>
            </a:r>
          </a:p>
          <a:p>
            <a:pPr lvl="1"/>
            <a:r>
              <a:rPr lang="en-US" altLang="en-US"/>
              <a:t>Target: Proposed by business or marketing</a:t>
            </a:r>
          </a:p>
          <a:p>
            <a:pPr lvl="2"/>
            <a:r>
              <a:rPr lang="en-US" altLang="en-US" sz="2400"/>
              <a:t>Do not commit to this too soon!</a:t>
            </a:r>
          </a:p>
          <a:p>
            <a:pPr lvl="1"/>
            <a:r>
              <a:rPr lang="en-US" altLang="en-US"/>
              <a:t>Committed: Team agrees to this</a:t>
            </a:r>
          </a:p>
          <a:p>
            <a:pPr lvl="2"/>
            <a:r>
              <a:rPr lang="en-US" altLang="en-US" sz="2400"/>
              <a:t>After you’</a:t>
            </a:r>
            <a:r>
              <a:rPr lang="en-US" altLang="ja-JP" sz="2400"/>
              <a:t>ve developed a schedule</a:t>
            </a:r>
          </a:p>
          <a:p>
            <a:r>
              <a:rPr lang="en-US" altLang="en-US" smtClean="0"/>
              <a:t>Size: </a:t>
            </a:r>
          </a:p>
          <a:p>
            <a:pPr lvl="1"/>
            <a:r>
              <a:rPr lang="en-US" altLang="en-US"/>
              <a:t>Small projects (10-99 FPs), variance of 7% from post-requirements estimates</a:t>
            </a:r>
          </a:p>
          <a:p>
            <a:pPr lvl="1"/>
            <a:r>
              <a:rPr lang="en-US" altLang="en-US"/>
              <a:t>Medium (100-999 FPs), 22% variance</a:t>
            </a:r>
          </a:p>
          <a:p>
            <a:pPr lvl="1"/>
            <a:r>
              <a:rPr lang="en-US" altLang="en-US"/>
              <a:t>Large (1000-9999 FPs) 38% variance</a:t>
            </a:r>
          </a:p>
          <a:p>
            <a:pPr lvl="1"/>
            <a:r>
              <a:rPr lang="en-US" altLang="en-US"/>
              <a:t>Very large (&gt; 10K FPs) 51% variance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2135723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Productivity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 name="Picture 4"/>
          <p:cNvPicPr>
            <a:picLocks noChangeAspect="1"/>
          </p:cNvPicPr>
          <p:nvPr/>
        </p:nvPicPr>
        <p:blipFill>
          <a:blip r:embed="rId2"/>
          <a:stretch>
            <a:fillRect/>
          </a:stretch>
        </p:blipFill>
        <p:spPr>
          <a:xfrm>
            <a:off x="547055" y="1563834"/>
            <a:ext cx="4344006" cy="4201111"/>
          </a:xfrm>
          <a:prstGeom prst="rect">
            <a:avLst/>
          </a:prstGeom>
        </p:spPr>
      </p:pic>
    </p:spTree>
    <p:extLst>
      <p:ext uri="{BB962C8B-B14F-4D97-AF65-F5344CB8AC3E}">
        <p14:creationId xmlns:p14="http://schemas.microsoft.com/office/powerpoint/2010/main" val="29266570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smtClean="0"/>
              <a:t>Complete Example - Organic</a:t>
            </a:r>
            <a:endParaRPr lang="en-US" dirty="0"/>
          </a:p>
        </p:txBody>
      </p:sp>
      <p:sp>
        <p:nvSpPr>
          <p:cNvPr id="3" name="Content Placeholder 2"/>
          <p:cNvSpPr>
            <a:spLocks noGrp="1"/>
          </p:cNvSpPr>
          <p:nvPr>
            <p:ph idx="1"/>
          </p:nvPr>
        </p:nvSpPr>
        <p:spPr/>
        <p:txBody>
          <a:bodyPr/>
          <a:lstStyle/>
          <a:p>
            <a:r>
              <a:rPr lang="en-US" dirty="0"/>
              <a:t>Suppose an organic project has 7.5 KLOC,</a:t>
            </a:r>
          </a:p>
          <a:p>
            <a:pPr lvl="1"/>
            <a:r>
              <a:rPr lang="en-US" dirty="0" smtClean="0"/>
              <a:t>Effort </a:t>
            </a:r>
            <a:r>
              <a:rPr lang="en-US" dirty="0"/>
              <a:t>2.4(7.5)1.05= 20 staff–months</a:t>
            </a:r>
          </a:p>
          <a:p>
            <a:pPr lvl="1"/>
            <a:r>
              <a:rPr lang="en-US" dirty="0" smtClean="0"/>
              <a:t>Development </a:t>
            </a:r>
            <a:r>
              <a:rPr lang="en-US" dirty="0"/>
              <a:t>time 2.5(20)0.38= 8 months</a:t>
            </a:r>
          </a:p>
          <a:p>
            <a:pPr lvl="1"/>
            <a:r>
              <a:rPr lang="en-US" dirty="0" smtClean="0"/>
              <a:t>Average </a:t>
            </a:r>
            <a:r>
              <a:rPr lang="en-US" dirty="0"/>
              <a:t>staff 20 / 8 = 2.5 staff</a:t>
            </a:r>
          </a:p>
          <a:p>
            <a:pPr lvl="1"/>
            <a:r>
              <a:rPr lang="en-US" dirty="0" smtClean="0"/>
              <a:t>Productivity </a:t>
            </a:r>
            <a:r>
              <a:rPr lang="en-US" dirty="0"/>
              <a:t>7,500 LOC / 20 staff-months = 375 LOC / </a:t>
            </a:r>
            <a:r>
              <a:rPr lang="en-US" dirty="0" smtClean="0"/>
              <a:t>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4185001" y="3901613"/>
            <a:ext cx="6230219" cy="2114845"/>
          </a:xfrm>
          <a:prstGeom prst="rect">
            <a:avLst/>
          </a:prstGeom>
        </p:spPr>
      </p:pic>
    </p:spTree>
    <p:extLst>
      <p:ext uri="{BB962C8B-B14F-4D97-AF65-F5344CB8AC3E}">
        <p14:creationId xmlns:p14="http://schemas.microsoft.com/office/powerpoint/2010/main" val="2863636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Complete Example - </a:t>
            </a:r>
            <a:r>
              <a:rPr lang="en-US" dirty="0" smtClean="0"/>
              <a:t>Embedded</a:t>
            </a:r>
            <a:endParaRPr lang="en-US" dirty="0"/>
          </a:p>
        </p:txBody>
      </p:sp>
      <p:sp>
        <p:nvSpPr>
          <p:cNvPr id="3" name="Content Placeholder 2"/>
          <p:cNvSpPr>
            <a:spLocks noGrp="1"/>
          </p:cNvSpPr>
          <p:nvPr>
            <p:ph idx="1"/>
          </p:nvPr>
        </p:nvSpPr>
        <p:spPr/>
        <p:txBody>
          <a:bodyPr/>
          <a:lstStyle/>
          <a:p>
            <a:r>
              <a:rPr lang="en-US" dirty="0"/>
              <a:t>Suppose an embedded project has 50 KLOC,</a:t>
            </a:r>
          </a:p>
          <a:p>
            <a:pPr lvl="1"/>
            <a:r>
              <a:rPr lang="en-US" dirty="0" smtClean="0"/>
              <a:t>Effort </a:t>
            </a:r>
            <a:r>
              <a:rPr lang="en-US" dirty="0"/>
              <a:t>3.6(50)1.20= 394 staff–months</a:t>
            </a:r>
          </a:p>
          <a:p>
            <a:pPr lvl="1"/>
            <a:r>
              <a:rPr lang="en-US" dirty="0" smtClean="0"/>
              <a:t>Development </a:t>
            </a:r>
            <a:r>
              <a:rPr lang="en-US" dirty="0"/>
              <a:t>time 2.5(394)0.32= 17 months</a:t>
            </a:r>
          </a:p>
          <a:p>
            <a:pPr lvl="1"/>
            <a:r>
              <a:rPr lang="en-US" dirty="0" smtClean="0"/>
              <a:t>Average </a:t>
            </a:r>
            <a:r>
              <a:rPr lang="en-US" dirty="0"/>
              <a:t>staff 394 / 17 = 23 staff</a:t>
            </a:r>
          </a:p>
          <a:p>
            <a:pPr lvl="1"/>
            <a:r>
              <a:rPr lang="en-US" dirty="0" smtClean="0"/>
              <a:t>Productivity </a:t>
            </a:r>
            <a:r>
              <a:rPr lang="en-US" dirty="0"/>
              <a:t>50,000 LOC / 394 staff-months = 127 LOC </a:t>
            </a:r>
            <a:r>
              <a:rPr lang="en-US" dirty="0" smtClean="0"/>
              <a:t>/ 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5" name="Picture 4"/>
          <p:cNvPicPr>
            <a:picLocks noChangeAspect="1"/>
          </p:cNvPicPr>
          <p:nvPr/>
        </p:nvPicPr>
        <p:blipFill>
          <a:blip r:embed="rId2"/>
          <a:stretch>
            <a:fillRect/>
          </a:stretch>
        </p:blipFill>
        <p:spPr>
          <a:xfrm>
            <a:off x="4348909" y="3875399"/>
            <a:ext cx="6192114" cy="2076740"/>
          </a:xfrm>
          <a:prstGeom prst="rect">
            <a:avLst/>
          </a:prstGeom>
        </p:spPr>
      </p:pic>
    </p:spTree>
    <p:extLst>
      <p:ext uri="{BB962C8B-B14F-4D97-AF65-F5344CB8AC3E}">
        <p14:creationId xmlns:p14="http://schemas.microsoft.com/office/powerpoint/2010/main" val="1121026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COCOMO – Cost Drivers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1796280" y="1272446"/>
            <a:ext cx="8545118" cy="5220429"/>
          </a:xfrm>
          <a:prstGeom prst="rect">
            <a:avLst/>
          </a:prstGeom>
        </p:spPr>
      </p:pic>
    </p:spTree>
    <p:extLst>
      <p:ext uri="{BB962C8B-B14F-4D97-AF65-F5344CB8AC3E}">
        <p14:creationId xmlns:p14="http://schemas.microsoft.com/office/powerpoint/2010/main" val="2269396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a:t>
            </a:r>
            <a:r>
              <a:rPr lang="en-US" dirty="0" smtClean="0"/>
              <a:t> COCOMO – Effort</a:t>
            </a:r>
            <a:endParaRPr lang="en-US" dirty="0"/>
          </a:p>
        </p:txBody>
      </p:sp>
      <p:sp>
        <p:nvSpPr>
          <p:cNvPr id="3" name="Content Placeholder 2"/>
          <p:cNvSpPr>
            <a:spLocks noGrp="1"/>
          </p:cNvSpPr>
          <p:nvPr>
            <p:ph idx="1"/>
          </p:nvPr>
        </p:nvSpPr>
        <p:spPr/>
        <p:txBody>
          <a:bodyPr/>
          <a:lstStyle/>
          <a:p>
            <a:pPr marL="0" indent="0" algn="ctr">
              <a:buNone/>
            </a:pPr>
            <a:r>
              <a:rPr lang="en-US" sz="6000" dirty="0"/>
              <a:t>E = </a:t>
            </a:r>
            <a:r>
              <a:rPr lang="en-US" sz="6000" dirty="0" smtClean="0"/>
              <a:t>a(KLOC)</a:t>
            </a:r>
            <a:r>
              <a:rPr lang="en-US" sz="6000" baseline="30000" dirty="0" smtClean="0"/>
              <a:t>b </a:t>
            </a:r>
            <a:r>
              <a:rPr lang="en-US" sz="6000" dirty="0" smtClean="0"/>
              <a:t>x C</a:t>
            </a:r>
            <a:endParaRPr lang="en-US" baseline="30000" dirty="0"/>
          </a:p>
          <a:p>
            <a:r>
              <a:rPr lang="en-US" dirty="0" smtClean="0"/>
              <a:t>Where</a:t>
            </a:r>
            <a:endParaRPr lang="en-US" dirty="0"/>
          </a:p>
          <a:p>
            <a:pPr lvl="1"/>
            <a:r>
              <a:rPr lang="en-US" dirty="0" smtClean="0"/>
              <a:t>E </a:t>
            </a:r>
            <a:r>
              <a:rPr lang="en-US" dirty="0"/>
              <a:t>is the </a:t>
            </a:r>
            <a:r>
              <a:rPr lang="en-US" dirty="0" smtClean="0"/>
              <a:t>Effort</a:t>
            </a:r>
            <a:endParaRPr lang="en-US" dirty="0"/>
          </a:p>
          <a:p>
            <a:pPr lvl="1"/>
            <a:r>
              <a:rPr lang="en-US" dirty="0" smtClean="0"/>
              <a:t>a </a:t>
            </a:r>
            <a:r>
              <a:rPr lang="en-US" dirty="0"/>
              <a:t>and b are </a:t>
            </a:r>
            <a:r>
              <a:rPr lang="en-US" dirty="0" smtClean="0"/>
              <a:t>constants as before</a:t>
            </a:r>
            <a:endParaRPr lang="en-US" dirty="0"/>
          </a:p>
          <a:p>
            <a:pPr lvl="1"/>
            <a:r>
              <a:rPr lang="en-US" dirty="0" smtClean="0"/>
              <a:t>KLOC </a:t>
            </a:r>
            <a:r>
              <a:rPr lang="en-US" dirty="0"/>
              <a:t>is thousands of lines of </a:t>
            </a:r>
            <a:r>
              <a:rPr lang="en-US" dirty="0" smtClean="0"/>
              <a:t>code</a:t>
            </a:r>
          </a:p>
          <a:p>
            <a:pPr lvl="1"/>
            <a:r>
              <a:rPr lang="en-US" dirty="0" smtClean="0"/>
              <a:t>C is the effort adjusted factor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4123354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COCOMO – Cost Drivers</a:t>
            </a:r>
          </a:p>
        </p:txBody>
      </p:sp>
      <p:sp>
        <p:nvSpPr>
          <p:cNvPr id="3" name="Content Placeholder 2"/>
          <p:cNvSpPr>
            <a:spLocks noGrp="1"/>
          </p:cNvSpPr>
          <p:nvPr>
            <p:ph idx="1"/>
          </p:nvPr>
        </p:nvSpPr>
        <p:spPr/>
        <p:txBody>
          <a:bodyPr/>
          <a:lstStyle/>
          <a:p>
            <a:pPr marL="0" indent="0">
              <a:buNone/>
            </a:pPr>
            <a:r>
              <a:rPr lang="en-US" dirty="0"/>
              <a:t>Intermediate COCOMO introduces Cost Drivers</a:t>
            </a:r>
          </a:p>
          <a:p>
            <a:r>
              <a:rPr lang="en-US" dirty="0" smtClean="0"/>
              <a:t>They </a:t>
            </a:r>
            <a:r>
              <a:rPr lang="en-US" dirty="0"/>
              <a:t>are used because</a:t>
            </a:r>
          </a:p>
          <a:p>
            <a:pPr lvl="1"/>
            <a:r>
              <a:rPr lang="en-US" dirty="0" smtClean="0"/>
              <a:t>they </a:t>
            </a:r>
            <a:r>
              <a:rPr lang="en-US" dirty="0"/>
              <a:t>are statistically significant to the cost of the project; and</a:t>
            </a:r>
          </a:p>
          <a:p>
            <a:pPr lvl="1"/>
            <a:r>
              <a:rPr lang="en-US" dirty="0" smtClean="0"/>
              <a:t>they </a:t>
            </a:r>
            <a:r>
              <a:rPr lang="en-US" dirty="0"/>
              <a:t>are not correlated to the project size (KLOC)</a:t>
            </a:r>
          </a:p>
          <a:p>
            <a:r>
              <a:rPr lang="en-US" dirty="0" smtClean="0"/>
              <a:t>To </a:t>
            </a:r>
            <a:r>
              <a:rPr lang="en-US" dirty="0"/>
              <a:t>obtain multiplier</a:t>
            </a:r>
          </a:p>
          <a:p>
            <a:pPr lvl="1"/>
            <a:r>
              <a:rPr lang="en-US" dirty="0" smtClean="0"/>
              <a:t>Determine </a:t>
            </a:r>
            <a:r>
              <a:rPr lang="en-US" dirty="0"/>
              <a:t>each number using the </a:t>
            </a:r>
            <a:r>
              <a:rPr lang="en-US" dirty="0" smtClean="0"/>
              <a:t>grid</a:t>
            </a:r>
            <a:endParaRPr lang="en-US" dirty="0"/>
          </a:p>
          <a:p>
            <a:pPr lvl="1"/>
            <a:r>
              <a:rPr lang="en-US" dirty="0" smtClean="0"/>
              <a:t>Multiply </a:t>
            </a:r>
            <a:r>
              <a:rPr lang="en-US" dirty="0"/>
              <a:t>them – the product is 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96825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Advantages</a:t>
            </a:r>
            <a:endParaRPr lang="en-US" dirty="0"/>
          </a:p>
        </p:txBody>
      </p:sp>
      <p:sp>
        <p:nvSpPr>
          <p:cNvPr id="3" name="Content Placeholder 2"/>
          <p:cNvSpPr>
            <a:spLocks noGrp="1"/>
          </p:cNvSpPr>
          <p:nvPr>
            <p:ph idx="1"/>
          </p:nvPr>
        </p:nvSpPr>
        <p:spPr/>
        <p:txBody>
          <a:bodyPr/>
          <a:lstStyle/>
          <a:p>
            <a:r>
              <a:rPr lang="en-US" dirty="0"/>
              <a:t>Based on history</a:t>
            </a:r>
          </a:p>
          <a:p>
            <a:r>
              <a:rPr lang="en-US" dirty="0" smtClean="0"/>
              <a:t>Repeatable</a:t>
            </a:r>
            <a:endParaRPr lang="en-US" dirty="0"/>
          </a:p>
          <a:p>
            <a:r>
              <a:rPr lang="en-US" dirty="0" smtClean="0"/>
              <a:t>Unique </a:t>
            </a:r>
            <a:r>
              <a:rPr lang="en-US" dirty="0"/>
              <a:t>adjustment factors</a:t>
            </a:r>
          </a:p>
          <a:p>
            <a:r>
              <a:rPr lang="en-US" dirty="0" smtClean="0"/>
              <a:t>Has </a:t>
            </a:r>
            <a:r>
              <a:rPr lang="en-US" dirty="0"/>
              <a:t>different modes</a:t>
            </a:r>
          </a:p>
          <a:p>
            <a:r>
              <a:rPr lang="en-US" dirty="0" smtClean="0"/>
              <a:t>Works </a:t>
            </a:r>
            <a:r>
              <a:rPr lang="en-US" dirty="0"/>
              <a:t>well on similar projects</a:t>
            </a:r>
          </a:p>
          <a:p>
            <a:r>
              <a:rPr lang="en-US" dirty="0" smtClean="0"/>
              <a:t>Highly </a:t>
            </a:r>
            <a:r>
              <a:rPr lang="en-US" dirty="0"/>
              <a:t>calibrated</a:t>
            </a:r>
          </a:p>
          <a:p>
            <a:r>
              <a:rPr lang="en-US" dirty="0" smtClean="0"/>
              <a:t>Well-documented</a:t>
            </a:r>
            <a:endParaRPr lang="en-US" dirty="0"/>
          </a:p>
          <a:p>
            <a:r>
              <a:rPr lang="en-US" dirty="0" smtClean="0"/>
              <a:t>Easy </a:t>
            </a:r>
            <a:r>
              <a:rPr lang="en-US" dirty="0"/>
              <a:t>to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443789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Ignores </a:t>
            </a:r>
            <a:r>
              <a:rPr lang="en-US" dirty="0"/>
              <a:t>requirements volatility</a:t>
            </a:r>
          </a:p>
          <a:p>
            <a:r>
              <a:rPr lang="en-US" dirty="0" smtClean="0"/>
              <a:t>Ignores </a:t>
            </a:r>
            <a:r>
              <a:rPr lang="en-US" dirty="0"/>
              <a:t>documentation</a:t>
            </a:r>
          </a:p>
          <a:p>
            <a:r>
              <a:rPr lang="en-US" dirty="0" smtClean="0"/>
              <a:t>Ignores </a:t>
            </a:r>
            <a:r>
              <a:rPr lang="en-US" dirty="0"/>
              <a:t>customer’s “skill”</a:t>
            </a:r>
          </a:p>
          <a:p>
            <a:r>
              <a:rPr lang="en-US" dirty="0" smtClean="0"/>
              <a:t>Oversimplifies </a:t>
            </a:r>
            <a:r>
              <a:rPr lang="en-US" dirty="0"/>
              <a:t>security</a:t>
            </a:r>
          </a:p>
          <a:p>
            <a:r>
              <a:rPr lang="en-US" dirty="0" smtClean="0"/>
              <a:t>Ignores </a:t>
            </a:r>
            <a:r>
              <a:rPr lang="en-US" dirty="0"/>
              <a:t>software safety</a:t>
            </a:r>
          </a:p>
          <a:p>
            <a:r>
              <a:rPr lang="en-US" dirty="0" smtClean="0"/>
              <a:t>Ignores </a:t>
            </a:r>
            <a:r>
              <a:rPr lang="en-US" dirty="0"/>
              <a:t>personnel turnover</a:t>
            </a:r>
          </a:p>
          <a:p>
            <a:r>
              <a:rPr lang="en-US" dirty="0" smtClean="0"/>
              <a:t>Ignores </a:t>
            </a:r>
            <a:r>
              <a:rPr lang="en-US" dirty="0"/>
              <a:t>many hardware issues</a:t>
            </a:r>
          </a:p>
          <a:p>
            <a:r>
              <a:rPr lang="en-US" dirty="0" smtClean="0"/>
              <a:t>Personnel </a:t>
            </a:r>
            <a:r>
              <a:rPr lang="en-US" dirty="0"/>
              <a:t>experience may be obsolete</a:t>
            </a:r>
          </a:p>
          <a:p>
            <a:r>
              <a:rPr lang="en-US" dirty="0" smtClean="0"/>
              <a:t>Must </a:t>
            </a:r>
            <a:r>
              <a:rPr lang="en-US" dirty="0"/>
              <a:t>know the cost drivers</a:t>
            </a:r>
          </a:p>
          <a:p>
            <a:r>
              <a:rPr lang="en-US" dirty="0" smtClean="0"/>
              <a:t>Must </a:t>
            </a:r>
            <a:r>
              <a:rPr lang="en-US" dirty="0"/>
              <a:t>be able to predict project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359164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Notes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5061085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 and Estimation</a:t>
            </a:r>
            <a:endParaRPr lang="en-US" dirty="0"/>
          </a:p>
        </p:txBody>
      </p:sp>
      <p:sp>
        <p:nvSpPr>
          <p:cNvPr id="3" name="Content Placeholder 2"/>
          <p:cNvSpPr>
            <a:spLocks noGrp="1"/>
          </p:cNvSpPr>
          <p:nvPr>
            <p:ph idx="1"/>
          </p:nvPr>
        </p:nvSpPr>
        <p:spPr/>
        <p:txBody>
          <a:bodyPr/>
          <a:lstStyle/>
          <a:p>
            <a:r>
              <a:rPr lang="en-US" dirty="0" smtClean="0"/>
              <a:t>Does </a:t>
            </a:r>
            <a:r>
              <a:rPr lang="en-US" dirty="0"/>
              <a:t>not come for free</a:t>
            </a:r>
          </a:p>
          <a:p>
            <a:r>
              <a:rPr lang="en-US" dirty="0" smtClean="0"/>
              <a:t>Code </a:t>
            </a:r>
            <a:r>
              <a:rPr lang="en-US" dirty="0"/>
              <a:t>types: New, Modified, Reused</a:t>
            </a:r>
          </a:p>
          <a:p>
            <a:r>
              <a:rPr lang="en-US" dirty="0" smtClean="0"/>
              <a:t>If </a:t>
            </a:r>
            <a:r>
              <a:rPr lang="en-US" dirty="0"/>
              <a:t>code is more than 50% modified, it’s “new”</a:t>
            </a:r>
          </a:p>
          <a:p>
            <a:r>
              <a:rPr lang="en-US" dirty="0" smtClean="0"/>
              <a:t>Reuse </a:t>
            </a:r>
            <a:r>
              <a:rPr lang="en-US" dirty="0"/>
              <a:t>factors have wide range</a:t>
            </a:r>
          </a:p>
          <a:p>
            <a:pPr lvl="1"/>
            <a:r>
              <a:rPr lang="en-US" dirty="0" smtClean="0"/>
              <a:t>Reused </a:t>
            </a:r>
            <a:r>
              <a:rPr lang="en-US" dirty="0"/>
              <a:t>code takes 30% effort of new</a:t>
            </a:r>
          </a:p>
          <a:p>
            <a:pPr lvl="1"/>
            <a:r>
              <a:rPr lang="en-US" dirty="0" smtClean="0"/>
              <a:t>Modified </a:t>
            </a:r>
            <a:r>
              <a:rPr lang="en-US" dirty="0"/>
              <a:t>is 60% of new</a:t>
            </a:r>
          </a:p>
          <a:p>
            <a:r>
              <a:rPr lang="en-US" dirty="0" smtClean="0"/>
              <a:t>Integration </a:t>
            </a:r>
            <a:r>
              <a:rPr lang="en-US" dirty="0"/>
              <a:t>effort with reused code almost </a:t>
            </a:r>
            <a:r>
              <a:rPr lang="en-US" dirty="0" smtClean="0"/>
              <a:t>as expensive </a:t>
            </a:r>
            <a:r>
              <a:rPr lang="en-US" dirty="0"/>
              <a:t>as with new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84882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Estimation Process</a:t>
            </a:r>
            <a:endParaRPr lang="en-US" dirty="0"/>
          </a:p>
        </p:txBody>
      </p:sp>
      <p:sp>
        <p:nvSpPr>
          <p:cNvPr id="3" name="Content Placeholder 2"/>
          <p:cNvSpPr>
            <a:spLocks noGrp="1"/>
          </p:cNvSpPr>
          <p:nvPr>
            <p:ph idx="1"/>
          </p:nvPr>
        </p:nvSpPr>
        <p:spPr/>
        <p:txBody>
          <a:bodyPr>
            <a:normAutofit/>
          </a:bodyPr>
          <a:lstStyle/>
          <a:p>
            <a:r>
              <a:rPr lang="en-US" dirty="0" smtClean="0"/>
              <a:t>Created</a:t>
            </a:r>
            <a:r>
              <a:rPr lang="en-US" dirty="0"/>
              <a:t>, used or refined during</a:t>
            </a:r>
          </a:p>
          <a:p>
            <a:pPr lvl="1"/>
            <a:r>
              <a:rPr lang="en-US" dirty="0" smtClean="0"/>
              <a:t>Strategic </a:t>
            </a:r>
            <a:r>
              <a:rPr lang="en-US" dirty="0"/>
              <a:t>planning</a:t>
            </a:r>
          </a:p>
          <a:p>
            <a:pPr lvl="1"/>
            <a:r>
              <a:rPr lang="en-US" dirty="0" smtClean="0"/>
              <a:t>Feasibility </a:t>
            </a:r>
            <a:r>
              <a:rPr lang="en-US" dirty="0"/>
              <a:t>study and/or SOW</a:t>
            </a:r>
          </a:p>
          <a:p>
            <a:pPr lvl="1"/>
            <a:r>
              <a:rPr lang="en-US" dirty="0" smtClean="0"/>
              <a:t>Proposals</a:t>
            </a:r>
            <a:endParaRPr lang="en-US" dirty="0"/>
          </a:p>
          <a:p>
            <a:pPr lvl="1"/>
            <a:r>
              <a:rPr lang="en-US" dirty="0" smtClean="0"/>
              <a:t>Vendor </a:t>
            </a:r>
            <a:r>
              <a:rPr lang="en-US" dirty="0"/>
              <a:t>and sub-contractor evaluation</a:t>
            </a:r>
          </a:p>
          <a:p>
            <a:pPr lvl="1"/>
            <a:r>
              <a:rPr lang="en-US" dirty="0" smtClean="0"/>
              <a:t>Project </a:t>
            </a:r>
            <a:r>
              <a:rPr lang="en-US" dirty="0"/>
              <a:t>planning (iteratively)</a:t>
            </a:r>
          </a:p>
          <a:p>
            <a:r>
              <a:rPr lang="en-US" dirty="0" smtClean="0"/>
              <a:t>Basic </a:t>
            </a:r>
            <a:r>
              <a:rPr lang="en-US" dirty="0"/>
              <a:t>process</a:t>
            </a:r>
          </a:p>
          <a:p>
            <a:pPr marL="914400" lvl="1" indent="-457200">
              <a:buFont typeface="+mj-lt"/>
              <a:buAutoNum type="arabicParenR"/>
            </a:pPr>
            <a:r>
              <a:rPr lang="en-US" dirty="0" smtClean="0"/>
              <a:t>Estimate </a:t>
            </a:r>
            <a:r>
              <a:rPr lang="en-US" dirty="0"/>
              <a:t>the size of the product</a:t>
            </a:r>
          </a:p>
          <a:p>
            <a:pPr marL="914400" lvl="1" indent="-457200">
              <a:buFont typeface="+mj-lt"/>
              <a:buAutoNum type="arabicParenR"/>
            </a:pPr>
            <a:r>
              <a:rPr lang="en-US" dirty="0" smtClean="0"/>
              <a:t>Estimate </a:t>
            </a:r>
            <a:r>
              <a:rPr lang="en-US" dirty="0"/>
              <a:t>the effort (man-months)</a:t>
            </a:r>
          </a:p>
          <a:p>
            <a:pPr marL="914400" lvl="1" indent="-457200">
              <a:buFont typeface="+mj-lt"/>
              <a:buAutoNum type="arabicParenR"/>
            </a:pPr>
            <a:r>
              <a:rPr lang="en-US" dirty="0" smtClean="0"/>
              <a:t>Estimate </a:t>
            </a:r>
            <a:r>
              <a:rPr lang="en-US" dirty="0"/>
              <a:t>the schedule</a:t>
            </a:r>
          </a:p>
          <a:p>
            <a:pPr lvl="1"/>
            <a:r>
              <a:rPr lang="en-US" dirty="0" smtClean="0"/>
              <a:t>NOTE</a:t>
            </a:r>
            <a:r>
              <a:rPr lang="en-US" dirty="0"/>
              <a:t>: Not all of these steps are always explicitly performed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47875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for Agile</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user scenario is considered separately</a:t>
            </a:r>
          </a:p>
          <a:p>
            <a:r>
              <a:rPr lang="en-US" dirty="0" smtClean="0"/>
              <a:t>The </a:t>
            </a:r>
            <a:r>
              <a:rPr lang="en-US" dirty="0"/>
              <a:t>scenario is decomposed into a set of </a:t>
            </a:r>
            <a:r>
              <a:rPr lang="en-US" dirty="0" smtClean="0"/>
              <a:t>engineering tasks</a:t>
            </a:r>
            <a:endParaRPr lang="en-US" dirty="0"/>
          </a:p>
          <a:p>
            <a:r>
              <a:rPr lang="en-US" dirty="0" smtClean="0"/>
              <a:t>Each </a:t>
            </a:r>
            <a:r>
              <a:rPr lang="en-US" dirty="0"/>
              <a:t>task is estimated separately</a:t>
            </a:r>
          </a:p>
          <a:p>
            <a:pPr lvl="1"/>
            <a:r>
              <a:rPr lang="en-US" dirty="0" smtClean="0"/>
              <a:t>May </a:t>
            </a:r>
            <a:r>
              <a:rPr lang="en-US" dirty="0"/>
              <a:t>use historical data, empirical model, or experience</a:t>
            </a:r>
          </a:p>
          <a:p>
            <a:pPr lvl="1"/>
            <a:r>
              <a:rPr lang="en-US" dirty="0" smtClean="0"/>
              <a:t>Scenario </a:t>
            </a:r>
            <a:r>
              <a:rPr lang="en-US" dirty="0"/>
              <a:t>volume can be estimated (LOC, FP, use-case count, etc.)</a:t>
            </a:r>
          </a:p>
          <a:p>
            <a:r>
              <a:rPr lang="en-US" dirty="0" smtClean="0"/>
              <a:t>Total </a:t>
            </a:r>
            <a:r>
              <a:rPr lang="en-US" dirty="0"/>
              <a:t>scenario estimate computed</a:t>
            </a:r>
          </a:p>
          <a:p>
            <a:pPr lvl="1"/>
            <a:r>
              <a:rPr lang="en-US" dirty="0" smtClean="0"/>
              <a:t>Sum </a:t>
            </a:r>
            <a:r>
              <a:rPr lang="en-US" dirty="0"/>
              <a:t>estimates for each task</a:t>
            </a:r>
          </a:p>
          <a:p>
            <a:pPr lvl="1"/>
            <a:r>
              <a:rPr lang="en-US" dirty="0" smtClean="0"/>
              <a:t>Translate </a:t>
            </a:r>
            <a:r>
              <a:rPr lang="en-US" dirty="0"/>
              <a:t>volume estimate to effort using historical data</a:t>
            </a:r>
          </a:p>
          <a:p>
            <a:r>
              <a:rPr lang="en-US" dirty="0" smtClean="0"/>
              <a:t>The </a:t>
            </a:r>
            <a:r>
              <a:rPr lang="en-US" dirty="0"/>
              <a:t>effort estimates for all scenarios in the increment </a:t>
            </a:r>
            <a:r>
              <a:rPr lang="en-US" dirty="0" smtClean="0"/>
              <a:t>are summed </a:t>
            </a:r>
            <a:r>
              <a:rPr lang="en-US" dirty="0"/>
              <a:t>to get an increment estimate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1721915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Deadlines</a:t>
            </a:r>
            <a:endParaRPr lang="en-US" dirty="0"/>
          </a:p>
        </p:txBody>
      </p:sp>
      <p:sp>
        <p:nvSpPr>
          <p:cNvPr id="3" name="Content Placeholder 2"/>
          <p:cNvSpPr>
            <a:spLocks noGrp="1"/>
          </p:cNvSpPr>
          <p:nvPr>
            <p:ph idx="1"/>
          </p:nvPr>
        </p:nvSpPr>
        <p:spPr/>
        <p:txBody>
          <a:bodyPr/>
          <a:lstStyle/>
          <a:p>
            <a:r>
              <a:rPr lang="en-US" dirty="0" smtClean="0"/>
              <a:t>Are </a:t>
            </a:r>
            <a:r>
              <a:rPr lang="en-US" dirty="0"/>
              <a:t>they ‘Real Deadlines’?</a:t>
            </a:r>
          </a:p>
          <a:p>
            <a:pPr lvl="1"/>
            <a:r>
              <a:rPr lang="en-US" dirty="0" smtClean="0"/>
              <a:t>Tied </a:t>
            </a:r>
            <a:r>
              <a:rPr lang="en-US" dirty="0"/>
              <a:t>to an external event</a:t>
            </a:r>
          </a:p>
          <a:p>
            <a:pPr lvl="1"/>
            <a:r>
              <a:rPr lang="en-US" dirty="0" smtClean="0"/>
              <a:t>Have </a:t>
            </a:r>
            <a:r>
              <a:rPr lang="en-US" dirty="0"/>
              <a:t>to be met for project to be a success</a:t>
            </a:r>
          </a:p>
          <a:p>
            <a:pPr lvl="1"/>
            <a:r>
              <a:rPr lang="en-US" dirty="0" smtClean="0"/>
              <a:t>Ex</a:t>
            </a:r>
            <a:r>
              <a:rPr lang="en-US" dirty="0"/>
              <a:t>: end of financial year, contractual deadline, Y2K</a:t>
            </a:r>
          </a:p>
          <a:p>
            <a:r>
              <a:rPr lang="en-US" dirty="0" smtClean="0"/>
              <a:t>Or </a:t>
            </a:r>
            <a:r>
              <a:rPr lang="en-US" dirty="0"/>
              <a:t>‘Artificial Deadlines’?</a:t>
            </a:r>
          </a:p>
          <a:p>
            <a:pPr lvl="1"/>
            <a:r>
              <a:rPr lang="en-US" dirty="0" smtClean="0"/>
              <a:t>Set </a:t>
            </a:r>
            <a:r>
              <a:rPr lang="en-US" dirty="0"/>
              <a:t>by arbitrary authority</a:t>
            </a:r>
          </a:p>
          <a:p>
            <a:pPr lvl="1"/>
            <a:r>
              <a:rPr lang="en-US" dirty="0" smtClean="0"/>
              <a:t>May </a:t>
            </a:r>
            <a:r>
              <a:rPr lang="en-US" dirty="0"/>
              <a:t>have some flexibility (if pushed)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4192519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Presentation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a:t>
            </a:r>
            <a:r>
              <a:rPr lang="en-US" dirty="0"/>
              <a:t>you present the estimation can have huge impact</a:t>
            </a:r>
          </a:p>
          <a:p>
            <a:r>
              <a:rPr lang="en-US" dirty="0" smtClean="0"/>
              <a:t>Techniques</a:t>
            </a:r>
            <a:endParaRPr lang="en-US" dirty="0"/>
          </a:p>
          <a:p>
            <a:pPr lvl="1"/>
            <a:r>
              <a:rPr lang="en-US" dirty="0" smtClean="0"/>
              <a:t>Plus-or-minus </a:t>
            </a:r>
            <a:r>
              <a:rPr lang="en-US" dirty="0"/>
              <a:t>qualifiers</a:t>
            </a:r>
          </a:p>
          <a:p>
            <a:pPr lvl="2"/>
            <a:r>
              <a:rPr lang="en-US" dirty="0" smtClean="0"/>
              <a:t>6 </a:t>
            </a:r>
            <a:r>
              <a:rPr lang="en-US" dirty="0"/>
              <a:t>months +/-1 month</a:t>
            </a:r>
          </a:p>
          <a:p>
            <a:pPr lvl="1"/>
            <a:r>
              <a:rPr lang="en-US" dirty="0" smtClean="0"/>
              <a:t>Ranges</a:t>
            </a:r>
            <a:endParaRPr lang="en-US" dirty="0"/>
          </a:p>
          <a:p>
            <a:pPr lvl="2"/>
            <a:r>
              <a:rPr lang="en-US" dirty="0" smtClean="0"/>
              <a:t>6-8 </a:t>
            </a:r>
            <a:r>
              <a:rPr lang="en-US" dirty="0"/>
              <a:t>months</a:t>
            </a:r>
          </a:p>
          <a:p>
            <a:pPr lvl="1"/>
            <a:r>
              <a:rPr lang="en-US" dirty="0" smtClean="0"/>
              <a:t>Risk </a:t>
            </a:r>
            <a:r>
              <a:rPr lang="en-US" dirty="0"/>
              <a:t>Quantification</a:t>
            </a:r>
          </a:p>
          <a:p>
            <a:pPr lvl="2"/>
            <a:r>
              <a:rPr lang="en-US" dirty="0" smtClean="0"/>
              <a:t>+/- </a:t>
            </a:r>
            <a:r>
              <a:rPr lang="en-US" dirty="0"/>
              <a:t>with added information</a:t>
            </a:r>
          </a:p>
          <a:p>
            <a:pPr lvl="2"/>
            <a:r>
              <a:rPr lang="en-US" dirty="0" smtClean="0"/>
              <a:t>+</a:t>
            </a:r>
            <a:r>
              <a:rPr lang="en-US" dirty="0"/>
              <a:t>1 month of new tools not working as expected</a:t>
            </a:r>
          </a:p>
          <a:p>
            <a:pPr lvl="2"/>
            <a:r>
              <a:rPr lang="en-US" dirty="0" smtClean="0"/>
              <a:t>-</a:t>
            </a:r>
            <a:r>
              <a:rPr lang="en-US" dirty="0"/>
              <a:t>2 weeks for less delay in hiring new developers</a:t>
            </a:r>
          </a:p>
          <a:p>
            <a:pPr lvl="1"/>
            <a:r>
              <a:rPr lang="en-US" dirty="0" smtClean="0"/>
              <a:t>Cases</a:t>
            </a:r>
            <a:endParaRPr lang="en-US" dirty="0"/>
          </a:p>
          <a:p>
            <a:pPr lvl="2"/>
            <a:r>
              <a:rPr lang="en-US" dirty="0" smtClean="0"/>
              <a:t>Best </a:t>
            </a:r>
            <a:r>
              <a:rPr lang="en-US" dirty="0"/>
              <a:t>/ Planned / Current / Worst cases</a:t>
            </a:r>
          </a:p>
          <a:p>
            <a:pPr lvl="1"/>
            <a:r>
              <a:rPr lang="en-US" dirty="0" smtClean="0"/>
              <a:t>Coarse </a:t>
            </a:r>
            <a:r>
              <a:rPr lang="en-US" dirty="0"/>
              <a:t>Dates</a:t>
            </a:r>
          </a:p>
          <a:p>
            <a:pPr lvl="2"/>
            <a:r>
              <a:rPr lang="en-US" dirty="0" smtClean="0"/>
              <a:t>Q3 </a:t>
            </a:r>
            <a:r>
              <a:rPr lang="en-US" dirty="0"/>
              <a:t>02</a:t>
            </a:r>
          </a:p>
          <a:p>
            <a:pPr lvl="1"/>
            <a:r>
              <a:rPr lang="en-US" dirty="0" smtClean="0"/>
              <a:t>Confidence </a:t>
            </a:r>
            <a:r>
              <a:rPr lang="en-US" dirty="0"/>
              <a:t>Factors</a:t>
            </a:r>
          </a:p>
          <a:p>
            <a:pPr lvl="2"/>
            <a:r>
              <a:rPr lang="en-US" dirty="0" smtClean="0"/>
              <a:t>April </a:t>
            </a:r>
            <a:r>
              <a:rPr lang="en-US" dirty="0"/>
              <a:t>1 – 10% probability, July 1 – 50%,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673939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Estimates</a:t>
            </a:r>
            <a:endParaRPr lang="en-US" dirty="0"/>
          </a:p>
        </p:txBody>
      </p:sp>
      <p:sp>
        <p:nvSpPr>
          <p:cNvPr id="3" name="Content Placeholder 2"/>
          <p:cNvSpPr>
            <a:spLocks noGrp="1"/>
          </p:cNvSpPr>
          <p:nvPr>
            <p:ph idx="1"/>
          </p:nvPr>
        </p:nvSpPr>
        <p:spPr/>
        <p:txBody>
          <a:bodyPr/>
          <a:lstStyle/>
          <a:p>
            <a:r>
              <a:rPr lang="en-US" dirty="0" smtClean="0"/>
              <a:t>For </a:t>
            </a:r>
            <a:r>
              <a:rPr lang="en-US" dirty="0"/>
              <a:t>Time or Cost Estimates:</a:t>
            </a:r>
          </a:p>
          <a:p>
            <a:pPr lvl="1"/>
            <a:r>
              <a:rPr lang="en-US" dirty="0" smtClean="0"/>
              <a:t>Aggregation </a:t>
            </a:r>
            <a:r>
              <a:rPr lang="en-US" dirty="0"/>
              <a:t>into larger units (Work Packages, Control Accounts, etc.)</a:t>
            </a:r>
          </a:p>
          <a:p>
            <a:pPr lvl="1"/>
            <a:r>
              <a:rPr lang="en-US" dirty="0" smtClean="0"/>
              <a:t>Perform </a:t>
            </a:r>
            <a:r>
              <a:rPr lang="en-US" dirty="0"/>
              <a:t>Risk Analysis to calculate Contingency Reserves (</a:t>
            </a:r>
            <a:r>
              <a:rPr lang="en-US" dirty="0" smtClean="0"/>
              <a:t>Controlled by </a:t>
            </a:r>
            <a:r>
              <a:rPr lang="en-US" dirty="0"/>
              <a:t>PM)</a:t>
            </a:r>
          </a:p>
          <a:p>
            <a:pPr lvl="1"/>
            <a:r>
              <a:rPr lang="en-US" dirty="0" smtClean="0"/>
              <a:t>Add </a:t>
            </a:r>
            <a:r>
              <a:rPr lang="en-US" dirty="0"/>
              <a:t>Management Reserves: Set aside to cover unforeseen risks </a:t>
            </a:r>
            <a:r>
              <a:rPr lang="en-US" dirty="0" smtClean="0"/>
              <a:t>or changes </a:t>
            </a:r>
            <a:r>
              <a:rPr lang="en-US" dirty="0"/>
              <a:t>(Total company funds available – requires Change </a:t>
            </a:r>
            <a:r>
              <a:rPr lang="en-US" dirty="0" smtClean="0"/>
              <a:t>Control activities </a:t>
            </a:r>
            <a:r>
              <a:rPr lang="en-US" dirty="0"/>
              <a:t>to access)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2856333" y="3504651"/>
            <a:ext cx="5229955" cy="2648320"/>
          </a:xfrm>
          <a:prstGeom prst="rect">
            <a:avLst/>
          </a:prstGeom>
        </p:spPr>
      </p:pic>
    </p:spTree>
    <p:extLst>
      <p:ext uri="{BB962C8B-B14F-4D97-AF65-F5344CB8AC3E}">
        <p14:creationId xmlns:p14="http://schemas.microsoft.com/office/powerpoint/2010/main" val="1513593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Guidelines</a:t>
            </a:r>
            <a:endParaRPr lang="en-US" dirty="0"/>
          </a:p>
        </p:txBody>
      </p:sp>
      <p:sp>
        <p:nvSpPr>
          <p:cNvPr id="3" name="Content Placeholder 2"/>
          <p:cNvSpPr>
            <a:spLocks noGrp="1"/>
          </p:cNvSpPr>
          <p:nvPr>
            <p:ph idx="1"/>
          </p:nvPr>
        </p:nvSpPr>
        <p:spPr/>
        <p:txBody>
          <a:bodyPr/>
          <a:lstStyle/>
          <a:p>
            <a:r>
              <a:rPr lang="en-US" dirty="0" smtClean="0"/>
              <a:t>Estimate </a:t>
            </a:r>
            <a:r>
              <a:rPr lang="en-US" dirty="0"/>
              <a:t>iteratively!</a:t>
            </a:r>
          </a:p>
          <a:p>
            <a:pPr lvl="1"/>
            <a:r>
              <a:rPr lang="en-US" dirty="0" smtClean="0"/>
              <a:t>Process </a:t>
            </a:r>
            <a:r>
              <a:rPr lang="en-US" dirty="0"/>
              <a:t>of gradual refinement</a:t>
            </a:r>
          </a:p>
          <a:p>
            <a:pPr lvl="1"/>
            <a:r>
              <a:rPr lang="en-US" dirty="0" smtClean="0"/>
              <a:t>Make </a:t>
            </a:r>
            <a:r>
              <a:rPr lang="en-US" dirty="0"/>
              <a:t>your best estimates at each planning stage</a:t>
            </a:r>
          </a:p>
          <a:p>
            <a:pPr lvl="1"/>
            <a:r>
              <a:rPr lang="en-US" dirty="0" smtClean="0"/>
              <a:t>Refine </a:t>
            </a:r>
            <a:r>
              <a:rPr lang="en-US" dirty="0"/>
              <a:t>estimates and adjust plans iteratively</a:t>
            </a:r>
          </a:p>
          <a:p>
            <a:pPr lvl="1"/>
            <a:r>
              <a:rPr lang="en-US" dirty="0" smtClean="0"/>
              <a:t>Plans </a:t>
            </a:r>
            <a:r>
              <a:rPr lang="en-US" dirty="0"/>
              <a:t>and decisions can be refined in response</a:t>
            </a:r>
          </a:p>
          <a:p>
            <a:pPr lvl="1"/>
            <a:r>
              <a:rPr lang="en-US" dirty="0" smtClean="0"/>
              <a:t>Balance</a:t>
            </a:r>
            <a:r>
              <a:rPr lang="en-US" dirty="0"/>
              <a:t>: too many revisions vs. too few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213473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Factors</a:t>
            </a:r>
            <a:endParaRPr lang="en-US" dirty="0"/>
          </a:p>
        </p:txBody>
      </p:sp>
      <p:sp>
        <p:nvSpPr>
          <p:cNvPr id="3" name="Content Placeholder 2"/>
          <p:cNvSpPr>
            <a:spLocks noGrp="1"/>
          </p:cNvSpPr>
          <p:nvPr>
            <p:ph idx="1"/>
          </p:nvPr>
        </p:nvSpPr>
        <p:spPr/>
        <p:txBody>
          <a:bodyPr/>
          <a:lstStyle/>
          <a:p>
            <a:r>
              <a:rPr lang="en-US" dirty="0" smtClean="0"/>
              <a:t>Account </a:t>
            </a:r>
            <a:r>
              <a:rPr lang="en-US" dirty="0"/>
              <a:t>for resource experience or skill</a:t>
            </a:r>
          </a:p>
          <a:p>
            <a:pPr lvl="1"/>
            <a:r>
              <a:rPr lang="en-US" dirty="0" smtClean="0"/>
              <a:t>Up </a:t>
            </a:r>
            <a:r>
              <a:rPr lang="en-US" dirty="0"/>
              <a:t>to a point</a:t>
            </a:r>
          </a:p>
          <a:p>
            <a:pPr lvl="1"/>
            <a:r>
              <a:rPr lang="en-US" dirty="0" smtClean="0"/>
              <a:t>Often </a:t>
            </a:r>
            <a:r>
              <a:rPr lang="en-US" dirty="0"/>
              <a:t>needed more on the “low” end, such as for a </a:t>
            </a:r>
            <a:r>
              <a:rPr lang="en-US" dirty="0" smtClean="0"/>
              <a:t>new or </a:t>
            </a:r>
            <a:r>
              <a:rPr lang="en-US" dirty="0"/>
              <a:t>junior person</a:t>
            </a:r>
          </a:p>
          <a:p>
            <a:r>
              <a:rPr lang="en-US" dirty="0" smtClean="0"/>
              <a:t>Allow </a:t>
            </a:r>
            <a:r>
              <a:rPr lang="en-US" dirty="0"/>
              <a:t>for “non-project” time &amp; common tasks</a:t>
            </a:r>
          </a:p>
          <a:p>
            <a:pPr lvl="1"/>
            <a:r>
              <a:rPr lang="en-US" dirty="0" smtClean="0"/>
              <a:t>Meetings</a:t>
            </a:r>
            <a:r>
              <a:rPr lang="en-US" dirty="0"/>
              <a:t>, phone calls, web surfing, sick days</a:t>
            </a:r>
          </a:p>
          <a:p>
            <a:r>
              <a:rPr lang="en-US" dirty="0" smtClean="0"/>
              <a:t>There </a:t>
            </a:r>
            <a:r>
              <a:rPr lang="en-US" dirty="0"/>
              <a:t>are commercial ‘estimation tools’ available</a:t>
            </a:r>
          </a:p>
          <a:p>
            <a:pPr lvl="1"/>
            <a:r>
              <a:rPr lang="en-US" dirty="0" smtClean="0"/>
              <a:t>They </a:t>
            </a:r>
            <a:r>
              <a:rPr lang="en-US" dirty="0"/>
              <a:t>typically require configuration based on past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91029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Notes</a:t>
            </a:r>
            <a:endParaRPr lang="en-US" dirty="0"/>
          </a:p>
        </p:txBody>
      </p:sp>
      <p:sp>
        <p:nvSpPr>
          <p:cNvPr id="3" name="Content Placeholder 2"/>
          <p:cNvSpPr>
            <a:spLocks noGrp="1"/>
          </p:cNvSpPr>
          <p:nvPr>
            <p:ph idx="1"/>
          </p:nvPr>
        </p:nvSpPr>
        <p:spPr/>
        <p:txBody>
          <a:bodyPr/>
          <a:lstStyle/>
          <a:p>
            <a:r>
              <a:rPr lang="en-US" dirty="0" smtClean="0"/>
              <a:t>Remember</a:t>
            </a:r>
            <a:r>
              <a:rPr lang="en-US" dirty="0"/>
              <a:t>: “manage expectations”</a:t>
            </a:r>
          </a:p>
          <a:p>
            <a:r>
              <a:rPr lang="en-US" dirty="0" smtClean="0"/>
              <a:t>Parkinson’s </a:t>
            </a:r>
            <a:r>
              <a:rPr lang="en-US" dirty="0"/>
              <a:t>Law</a:t>
            </a:r>
          </a:p>
          <a:p>
            <a:pPr lvl="1"/>
            <a:r>
              <a:rPr lang="en-US" dirty="0" smtClean="0"/>
              <a:t>“</a:t>
            </a:r>
            <a:r>
              <a:rPr lang="en-US" dirty="0"/>
              <a:t>Work expands to fill the time available”</a:t>
            </a:r>
          </a:p>
          <a:p>
            <a:r>
              <a:rPr lang="en-US" dirty="0" smtClean="0"/>
              <a:t>The </a:t>
            </a:r>
            <a:r>
              <a:rPr lang="en-US" dirty="0"/>
              <a:t>Student Syndrome</a:t>
            </a:r>
          </a:p>
          <a:p>
            <a:pPr lvl="1"/>
            <a:r>
              <a:rPr lang="en-US" dirty="0" smtClean="0"/>
              <a:t>Procrastination </a:t>
            </a:r>
            <a:r>
              <a:rPr lang="en-US" dirty="0"/>
              <a:t>until the last minute (cram)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72842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Estimations</a:t>
            </a:r>
            <a:endParaRPr lang="en-US" dirty="0"/>
          </a:p>
        </p:txBody>
      </p:sp>
      <p:sp>
        <p:nvSpPr>
          <p:cNvPr id="3" name="Content Placeholder 2"/>
          <p:cNvSpPr>
            <a:spLocks noGrp="1"/>
          </p:cNvSpPr>
          <p:nvPr>
            <p:ph idx="1"/>
          </p:nvPr>
        </p:nvSpPr>
        <p:spPr/>
        <p:txBody>
          <a:bodyPr/>
          <a:lstStyle/>
          <a:p>
            <a:r>
              <a:rPr lang="en-US" dirty="0" smtClean="0"/>
              <a:t>Remember</a:t>
            </a:r>
            <a:r>
              <a:rPr lang="en-US" dirty="0"/>
              <a:t>, an “exact estimate” is an oxymoron</a:t>
            </a:r>
          </a:p>
          <a:p>
            <a:r>
              <a:rPr lang="en-US" dirty="0" smtClean="0"/>
              <a:t>Estimate </a:t>
            </a:r>
            <a:r>
              <a:rPr lang="en-US" dirty="0"/>
              <a:t>how long will it take you to get home from </a:t>
            </a:r>
            <a:r>
              <a:rPr lang="en-US" dirty="0" smtClean="0"/>
              <a:t>class today</a:t>
            </a:r>
          </a:p>
          <a:p>
            <a:pPr lvl="1"/>
            <a:r>
              <a:rPr lang="en-US" dirty="0" smtClean="0"/>
              <a:t>On </a:t>
            </a:r>
            <a:r>
              <a:rPr lang="en-US" dirty="0"/>
              <a:t>what basis did you do that?</a:t>
            </a:r>
          </a:p>
          <a:p>
            <a:pPr lvl="1"/>
            <a:r>
              <a:rPr lang="en-US" dirty="0" smtClean="0"/>
              <a:t>Experience </a:t>
            </a:r>
            <a:r>
              <a:rPr lang="en-US" dirty="0"/>
              <a:t>right?</a:t>
            </a:r>
          </a:p>
          <a:p>
            <a:pPr lvl="1"/>
            <a:r>
              <a:rPr lang="en-US" dirty="0" smtClean="0"/>
              <a:t>Likely </a:t>
            </a:r>
            <a:r>
              <a:rPr lang="en-US" dirty="0"/>
              <a:t>as an “average” probability</a:t>
            </a:r>
          </a:p>
          <a:p>
            <a:pPr lvl="1"/>
            <a:r>
              <a:rPr lang="en-US" dirty="0" smtClean="0"/>
              <a:t>For </a:t>
            </a:r>
            <a:r>
              <a:rPr lang="en-US" dirty="0"/>
              <a:t>most software projects there is no such ‘average’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57408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Content Placeholder 2"/>
          <p:cNvSpPr>
            <a:spLocks noGrp="1"/>
          </p:cNvSpPr>
          <p:nvPr>
            <p:ph idx="1"/>
          </p:nvPr>
        </p:nvSpPr>
        <p:spPr/>
        <p:txBody>
          <a:bodyPr/>
          <a:lstStyle/>
          <a:p>
            <a:r>
              <a:rPr lang="en-US" dirty="0" smtClean="0"/>
              <a:t>Target </a:t>
            </a:r>
            <a:r>
              <a:rPr lang="en-US" dirty="0"/>
              <a:t>vs. Committed Dates</a:t>
            </a:r>
          </a:p>
          <a:p>
            <a:pPr lvl="1"/>
            <a:r>
              <a:rPr lang="en-US" dirty="0" smtClean="0"/>
              <a:t>Target</a:t>
            </a:r>
            <a:r>
              <a:rPr lang="en-US" dirty="0"/>
              <a:t>: Proposed by business or marketing</a:t>
            </a:r>
          </a:p>
          <a:p>
            <a:pPr lvl="1"/>
            <a:r>
              <a:rPr lang="en-US" dirty="0" smtClean="0"/>
              <a:t>Do </a:t>
            </a:r>
            <a:r>
              <a:rPr lang="en-US" dirty="0"/>
              <a:t>not commit to this too soon!</a:t>
            </a:r>
          </a:p>
          <a:p>
            <a:pPr lvl="1"/>
            <a:r>
              <a:rPr lang="en-US" dirty="0" smtClean="0"/>
              <a:t>Committed </a:t>
            </a:r>
            <a:r>
              <a:rPr lang="en-US" dirty="0"/>
              <a:t>dates: Team agrees to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06011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3828</Words>
  <Application>Microsoft Office PowerPoint</Application>
  <PresentationFormat>Widescreen</PresentationFormat>
  <Paragraphs>695</Paragraphs>
  <Slides>76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MS PGothic</vt:lpstr>
      <vt:lpstr>MS PGothic</vt:lpstr>
      <vt:lpstr>游ゴシック</vt:lpstr>
      <vt:lpstr>Arial</vt:lpstr>
      <vt:lpstr>Calibri</vt:lpstr>
      <vt:lpstr>Calibri Light</vt:lpstr>
      <vt:lpstr>Candara</vt:lpstr>
      <vt:lpstr>Symbol</vt:lpstr>
      <vt:lpstr>Times New Roman</vt:lpstr>
      <vt:lpstr>Wingdings</vt:lpstr>
      <vt:lpstr>Office Theme</vt:lpstr>
      <vt:lpstr>Estimation</vt:lpstr>
      <vt:lpstr>Outline</vt:lpstr>
      <vt:lpstr>Estimation</vt:lpstr>
      <vt:lpstr>Estimations</vt:lpstr>
      <vt:lpstr>Estimations</vt:lpstr>
      <vt:lpstr>Estimation</vt:lpstr>
      <vt:lpstr>Basic Estimation Process</vt:lpstr>
      <vt:lpstr>Estimations</vt:lpstr>
      <vt:lpstr>Estimation</vt:lpstr>
      <vt:lpstr>Cone of Uncertainty</vt:lpstr>
      <vt:lpstr>Estimation Methodologies</vt:lpstr>
      <vt:lpstr>Estimation Methodologies</vt:lpstr>
      <vt:lpstr>Expert Judgment</vt:lpstr>
      <vt:lpstr>Top-down Estimation</vt:lpstr>
      <vt:lpstr>Bottom-up Estimation</vt:lpstr>
      <vt:lpstr>Estimation by Analogy</vt:lpstr>
      <vt:lpstr>Priced to Win</vt:lpstr>
      <vt:lpstr>Algorithmic Measures</vt:lpstr>
      <vt:lpstr>Wideband Delphi</vt:lpstr>
      <vt:lpstr>Code-based Estimates</vt:lpstr>
      <vt:lpstr>LOC Estimates Issues</vt:lpstr>
      <vt:lpstr>Function Points</vt:lpstr>
      <vt:lpstr>Function Point Process</vt:lpstr>
      <vt:lpstr>Effort Estimation</vt:lpstr>
      <vt:lpstr>Duration </vt:lpstr>
      <vt:lpstr>Duration </vt:lpstr>
      <vt:lpstr>Duration </vt:lpstr>
      <vt:lpstr>Variation in Activity Duration </vt:lpstr>
      <vt:lpstr>Causes of Variation</vt:lpstr>
      <vt:lpstr>Estimation Issues</vt:lpstr>
      <vt:lpstr>Over and Under Estimation</vt:lpstr>
      <vt:lpstr>Activity Resource Estimating</vt:lpstr>
      <vt:lpstr>Introduction</vt:lpstr>
      <vt:lpstr>Introduction</vt:lpstr>
      <vt:lpstr>Estimating tools</vt:lpstr>
      <vt:lpstr>Estimating tools</vt:lpstr>
      <vt:lpstr>Activity Resource Estimating Output</vt:lpstr>
      <vt:lpstr>Activity Duration Estimating</vt:lpstr>
      <vt:lpstr>Introduction</vt:lpstr>
      <vt:lpstr>Introduction</vt:lpstr>
      <vt:lpstr>A useful rule of thumb</vt:lpstr>
      <vt:lpstr>Estimating tools</vt:lpstr>
      <vt:lpstr>Estimating tools</vt:lpstr>
      <vt:lpstr>Three Point Estimating</vt:lpstr>
      <vt:lpstr>Example: Estimation of LOC</vt:lpstr>
      <vt:lpstr>Function Points</vt:lpstr>
      <vt:lpstr>Function Points</vt:lpstr>
      <vt:lpstr>Function Points Process</vt:lpstr>
      <vt:lpstr>Function Points Estimation</vt:lpstr>
      <vt:lpstr>COCOMO</vt:lpstr>
      <vt:lpstr>COnstructive COst Model (COCOMO)</vt:lpstr>
      <vt:lpstr>Basic COCOMO – Effort Applied</vt:lpstr>
      <vt:lpstr>Basic COCOMO – More Constants</vt:lpstr>
      <vt:lpstr>Basic COCOMO – The Modes</vt:lpstr>
      <vt:lpstr>Basic COCOMO – Example</vt:lpstr>
      <vt:lpstr>Basic COCOMO – Development Time</vt:lpstr>
      <vt:lpstr>Basic COCOMO – More Constants</vt:lpstr>
      <vt:lpstr>Basic COCOMO – Example</vt:lpstr>
      <vt:lpstr>Basic COCOMO – Average Staff Size</vt:lpstr>
      <vt:lpstr>Basic COCOMO – Productivity</vt:lpstr>
      <vt:lpstr>COCOMO Complete Example - Organic</vt:lpstr>
      <vt:lpstr>COCOMO Complete Example - Embedded</vt:lpstr>
      <vt:lpstr>Intermediate COCOMO – Cost Drivers</vt:lpstr>
      <vt:lpstr>Intermediate COCOMO – Effort</vt:lpstr>
      <vt:lpstr>Intermediate COCOMO – Cost Drivers</vt:lpstr>
      <vt:lpstr>COCOMO Advantages</vt:lpstr>
      <vt:lpstr>COCOMO Limitations</vt:lpstr>
      <vt:lpstr>Final Notes</vt:lpstr>
      <vt:lpstr>Code Reuse and Estimation</vt:lpstr>
      <vt:lpstr>Estimation for Agile</vt:lpstr>
      <vt:lpstr>Know Your Deadlines</vt:lpstr>
      <vt:lpstr>Estimation Presentation</vt:lpstr>
      <vt:lpstr>Final Estimates</vt:lpstr>
      <vt:lpstr>Estimation Guidelines</vt:lpstr>
      <vt:lpstr>Other Estimation Factors</vt:lpstr>
      <vt:lpstr>Other Estimation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261</cp:revision>
  <cp:lastPrinted>2021-10-18T07:27:50Z</cp:lastPrinted>
  <dcterms:created xsi:type="dcterms:W3CDTF">2021-10-12T10:09:12Z</dcterms:created>
  <dcterms:modified xsi:type="dcterms:W3CDTF">2023-02-09T04:30:08Z</dcterms:modified>
</cp:coreProperties>
</file>