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5"/>
  </p:notesMasterIdLst>
  <p:sldIdLst>
    <p:sldId id="256" r:id="rId2"/>
    <p:sldId id="687" r:id="rId3"/>
    <p:sldId id="688" r:id="rId4"/>
    <p:sldId id="778" r:id="rId5"/>
    <p:sldId id="781" r:id="rId6"/>
    <p:sldId id="782" r:id="rId7"/>
    <p:sldId id="783" r:id="rId8"/>
    <p:sldId id="784" r:id="rId9"/>
    <p:sldId id="785" r:id="rId10"/>
    <p:sldId id="780" r:id="rId11"/>
    <p:sldId id="786" r:id="rId12"/>
    <p:sldId id="787" r:id="rId13"/>
    <p:sldId id="788" r:id="rId14"/>
    <p:sldId id="789" r:id="rId15"/>
    <p:sldId id="791" r:id="rId16"/>
    <p:sldId id="792" r:id="rId17"/>
    <p:sldId id="793" r:id="rId18"/>
    <p:sldId id="794" r:id="rId19"/>
    <p:sldId id="795" r:id="rId20"/>
    <p:sldId id="796" r:id="rId21"/>
    <p:sldId id="797" r:id="rId22"/>
    <p:sldId id="798" r:id="rId23"/>
    <p:sldId id="799" r:id="rId24"/>
    <p:sldId id="800" r:id="rId25"/>
    <p:sldId id="801" r:id="rId26"/>
    <p:sldId id="689" r:id="rId27"/>
    <p:sldId id="690" r:id="rId28"/>
    <p:sldId id="691" r:id="rId29"/>
    <p:sldId id="692" r:id="rId30"/>
    <p:sldId id="693" r:id="rId31"/>
    <p:sldId id="694" r:id="rId32"/>
    <p:sldId id="695" r:id="rId33"/>
    <p:sldId id="696" r:id="rId34"/>
    <p:sldId id="697" r:id="rId35"/>
    <p:sldId id="698" r:id="rId36"/>
    <p:sldId id="699" r:id="rId37"/>
    <p:sldId id="700" r:id="rId38"/>
    <p:sldId id="701" r:id="rId39"/>
    <p:sldId id="702" r:id="rId40"/>
    <p:sldId id="703" r:id="rId41"/>
    <p:sldId id="704" r:id="rId42"/>
    <p:sldId id="705" r:id="rId43"/>
    <p:sldId id="706" r:id="rId44"/>
    <p:sldId id="707" r:id="rId45"/>
    <p:sldId id="708" r:id="rId46"/>
    <p:sldId id="709" r:id="rId47"/>
    <p:sldId id="710" r:id="rId48"/>
    <p:sldId id="711" r:id="rId49"/>
    <p:sldId id="712" r:id="rId50"/>
    <p:sldId id="713" r:id="rId51"/>
    <p:sldId id="764" r:id="rId52"/>
    <p:sldId id="765" r:id="rId53"/>
    <p:sldId id="766" r:id="rId54"/>
    <p:sldId id="767" r:id="rId55"/>
    <p:sldId id="768" r:id="rId56"/>
    <p:sldId id="769" r:id="rId57"/>
    <p:sldId id="770" r:id="rId58"/>
    <p:sldId id="771" r:id="rId59"/>
    <p:sldId id="772" r:id="rId60"/>
    <p:sldId id="773" r:id="rId61"/>
    <p:sldId id="774" r:id="rId62"/>
    <p:sldId id="775" r:id="rId63"/>
    <p:sldId id="776" r:id="rId64"/>
    <p:sldId id="777" r:id="rId65"/>
    <p:sldId id="803" r:id="rId66"/>
    <p:sldId id="804" r:id="rId67"/>
    <p:sldId id="805" r:id="rId68"/>
    <p:sldId id="806" r:id="rId69"/>
    <p:sldId id="807" r:id="rId70"/>
    <p:sldId id="808" r:id="rId71"/>
    <p:sldId id="809" r:id="rId72"/>
    <p:sldId id="810" r:id="rId73"/>
    <p:sldId id="811" r:id="rId74"/>
    <p:sldId id="812" r:id="rId75"/>
    <p:sldId id="813" r:id="rId76"/>
    <p:sldId id="814" r:id="rId77"/>
    <p:sldId id="815" r:id="rId78"/>
    <p:sldId id="816" r:id="rId79"/>
    <p:sldId id="817" r:id="rId80"/>
    <p:sldId id="818" r:id="rId81"/>
    <p:sldId id="819" r:id="rId82"/>
    <p:sldId id="820" r:id="rId83"/>
    <p:sldId id="821" r:id="rId8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C0C0"/>
    <a:srgbClr val="8498BD"/>
    <a:srgbClr val="C2C2C2"/>
    <a:srgbClr val="514870"/>
    <a:srgbClr val="FFFFFF"/>
    <a:srgbClr val="FFFDFF"/>
    <a:srgbClr val="D2D0D2"/>
    <a:srgbClr val="D5D3D5"/>
    <a:srgbClr val="FDFB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884" autoAdjust="0"/>
  </p:normalViewPr>
  <p:slideViewPr>
    <p:cSldViewPr snapToGrid="0">
      <p:cViewPr varScale="1">
        <p:scale>
          <a:sx n="106" d="100"/>
          <a:sy n="106" d="100"/>
        </p:scale>
        <p:origin x="65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222" Type="http://schemas.microsoft.com/office/2016/11/relationships/changesInfo" Target="changesInfos/changesInfo1.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mdouh Alenezi" userId="aaa25a7cb57ba53e" providerId="LiveId" clId="{1C9E1182-6277-43A7-837D-71BBADE35AB7}"/>
    <pc:docChg chg="custSel modSld">
      <pc:chgData name="Mamdouh Alenezi" userId="aaa25a7cb57ba53e" providerId="LiveId" clId="{1C9E1182-6277-43A7-837D-71BBADE35AB7}" dt="2022-04-01T02:45:00.476" v="0" actId="313"/>
      <pc:docMkLst>
        <pc:docMk/>
      </pc:docMkLst>
      <pc:sldChg chg="modSp mod">
        <pc:chgData name="Mamdouh Alenezi" userId="aaa25a7cb57ba53e" providerId="LiveId" clId="{1C9E1182-6277-43A7-837D-71BBADE35AB7}" dt="2022-04-01T02:45:00.476" v="0" actId="313"/>
        <pc:sldMkLst>
          <pc:docMk/>
          <pc:sldMk cId="2924300342" sldId="495"/>
        </pc:sldMkLst>
        <pc:spChg chg="mod">
          <ac:chgData name="Mamdouh Alenezi" userId="aaa25a7cb57ba53e" providerId="LiveId" clId="{1C9E1182-6277-43A7-837D-71BBADE35AB7}" dt="2022-04-01T02:45:00.476" v="0" actId="313"/>
          <ac:spMkLst>
            <pc:docMk/>
            <pc:sldMk cId="2924300342" sldId="495"/>
            <ac:spMk id="2" creationId="{00000000-0000-0000-0000-000000000000}"/>
          </ac:spMkLst>
        </pc:sp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DA9887-9249-49FD-809A-BACB264048C3}" type="datetimeFigureOut">
              <a:rPr lang="en-US" smtClean="0"/>
              <a:t>2/9/2023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F07A4B-4191-4CEB-845D-77B454B7E5DE}" type="slidenum">
              <a:rPr lang="en-US" smtClean="0"/>
              <a:t>‹#›</a:t>
            </a:fld>
            <a:endParaRPr lang="en-US"/>
          </a:p>
        </p:txBody>
      </p:sp>
    </p:spTree>
    <p:extLst>
      <p:ext uri="{BB962C8B-B14F-4D97-AF65-F5344CB8AC3E}">
        <p14:creationId xmlns:p14="http://schemas.microsoft.com/office/powerpoint/2010/main" val="12557064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Rot="1" noChangeAspect="1" noChangeArrowheads="1" noTextEdit="1"/>
          </p:cNvSpPr>
          <p:nvPr>
            <p:ph type="sldImg"/>
          </p:nvPr>
        </p:nvSpPr>
        <p:spPr>
          <a:solidFill>
            <a:srgbClr val="FFFFFF"/>
          </a:solidFill>
          <a:ln/>
        </p:spPr>
      </p:sp>
      <p:sp>
        <p:nvSpPr>
          <p:cNvPr id="21506" name="Rectangle 3"/>
          <p:cNvSpPr>
            <a:spLocks noGrp="1" noChangeArrowheads="1"/>
          </p:cNvSpPr>
          <p:nvPr>
            <p:ph type="body" idx="1"/>
          </p:nvPr>
        </p:nvSpPr>
        <p:spPr>
          <a:solidFill>
            <a:srgbClr val="FFFFFF"/>
          </a:solidFill>
          <a:ln>
            <a:solidFill>
              <a:srgbClr val="000000"/>
            </a:solidFill>
          </a:ln>
        </p:spPr>
        <p:txBody>
          <a:bodyPr/>
          <a:lstStyle/>
          <a:p>
            <a:r>
              <a:rPr lang="en-US" altLang="en-US" sz="1000" smtClean="0">
                <a:latin typeface="Times" panose="02020603050405020304" pitchFamily="18" charset="0"/>
              </a:rPr>
              <a:t>Deming, W. Edwards.  </a:t>
            </a:r>
            <a:r>
              <a:rPr lang="en-US" altLang="en-US" sz="1000" i="1" smtClean="0">
                <a:latin typeface="Times" panose="02020603050405020304" pitchFamily="18" charset="0"/>
              </a:rPr>
              <a:t>Out of the Crisis</a:t>
            </a:r>
            <a:r>
              <a:rPr lang="en-US" altLang="en-US" sz="1000" smtClean="0">
                <a:latin typeface="Times" panose="02020603050405020304" pitchFamily="18" charset="0"/>
              </a:rPr>
              <a:t>, MIT Center for Advanced Engineering Study, 1992. </a:t>
            </a:r>
          </a:p>
          <a:p>
            <a:endParaRPr lang="en-US" altLang="en-US" sz="1000" smtClean="0">
              <a:latin typeface="Times" panose="02020603050405020304" pitchFamily="18" charset="0"/>
            </a:endParaRPr>
          </a:p>
          <a:p>
            <a:r>
              <a:rPr lang="en-US" altLang="en-US" sz="1000" smtClean="0">
                <a:latin typeface="Times" panose="02020603050405020304" pitchFamily="18" charset="0"/>
              </a:rPr>
              <a:t>Dr. Deming was invited to participate in the reconstruction of Japan after World War II.  </a:t>
            </a:r>
            <a:br>
              <a:rPr lang="en-US" altLang="en-US" sz="1000" smtClean="0">
                <a:latin typeface="Times" panose="02020603050405020304" pitchFamily="18" charset="0"/>
              </a:rPr>
            </a:br>
            <a:r>
              <a:rPr lang="en-US" altLang="en-US" sz="1000" smtClean="0">
                <a:latin typeface="Times" panose="02020603050405020304" pitchFamily="18" charset="0"/>
              </a:rPr>
              <a:t>His goal was to not repeat the mistakes made by American corporations.  In the 1940s, </a:t>
            </a:r>
            <a:br>
              <a:rPr lang="en-US" altLang="en-US" sz="1000" smtClean="0">
                <a:latin typeface="Times" panose="02020603050405020304" pitchFamily="18" charset="0"/>
              </a:rPr>
            </a:br>
            <a:r>
              <a:rPr lang="en-US" altLang="en-US" sz="1000" smtClean="0">
                <a:latin typeface="Times" panose="02020603050405020304" pitchFamily="18" charset="0"/>
              </a:rPr>
              <a:t>many of America's manufacturers started to adopt statistical quality control processes, </a:t>
            </a:r>
            <a:br>
              <a:rPr lang="en-US" altLang="en-US" sz="1000" smtClean="0">
                <a:latin typeface="Times" panose="02020603050405020304" pitchFamily="18" charset="0"/>
              </a:rPr>
            </a:br>
            <a:r>
              <a:rPr lang="en-US" altLang="en-US" sz="1000" smtClean="0">
                <a:latin typeface="Times" panose="02020603050405020304" pitchFamily="18" charset="0"/>
              </a:rPr>
              <a:t>but these efforts only solved individual problems.  Quality Control departments were </a:t>
            </a:r>
            <a:br>
              <a:rPr lang="en-US" altLang="en-US" sz="1000" smtClean="0">
                <a:latin typeface="Times" panose="02020603050405020304" pitchFamily="18" charset="0"/>
              </a:rPr>
            </a:br>
            <a:r>
              <a:rPr lang="en-US" altLang="en-US" sz="1000" smtClean="0">
                <a:latin typeface="Times" panose="02020603050405020304" pitchFamily="18" charset="0"/>
              </a:rPr>
              <a:t>created to track quality using control charts and statistics.  However, this action took </a:t>
            </a:r>
            <a:br>
              <a:rPr lang="en-US" altLang="en-US" sz="1000" smtClean="0">
                <a:latin typeface="Times" panose="02020603050405020304" pitchFamily="18" charset="0"/>
              </a:rPr>
            </a:br>
            <a:r>
              <a:rPr lang="en-US" altLang="en-US" sz="1000" smtClean="0">
                <a:latin typeface="Times" panose="02020603050405020304" pitchFamily="18" charset="0"/>
              </a:rPr>
              <a:t>quality control away from everyone else.  Deming felt this was wrong, as </a:t>
            </a:r>
            <a:r>
              <a:rPr lang="en-US" altLang="en-US" sz="1000" smtClean="0">
                <a:latin typeface="Times" panose="02020603050405020304" pitchFamily="18" charset="0"/>
                <a:ea typeface="ヒラギノ角ゴ ProN W3" pitchFamily="2" charset="-128"/>
              </a:rPr>
              <a:t>"q</a:t>
            </a:r>
            <a:r>
              <a:rPr lang="en-US" altLang="en-US" sz="1000" smtClean="0">
                <a:latin typeface="Times" panose="02020603050405020304" pitchFamily="18" charset="0"/>
              </a:rPr>
              <a:t>uality control </a:t>
            </a:r>
            <a:br>
              <a:rPr lang="en-US" altLang="en-US" sz="1000" smtClean="0">
                <a:latin typeface="Times" panose="02020603050405020304" pitchFamily="18" charset="0"/>
              </a:rPr>
            </a:br>
            <a:r>
              <a:rPr lang="en-US" altLang="en-US" sz="1000" smtClean="0">
                <a:latin typeface="Times" panose="02020603050405020304" pitchFamily="18" charset="0"/>
              </a:rPr>
              <a:t>is everyone</a:t>
            </a:r>
            <a:r>
              <a:rPr lang="en-US" altLang="en-US" sz="1000" smtClean="0">
                <a:latin typeface="Times" panose="02020603050405020304" pitchFamily="18" charset="0"/>
                <a:ea typeface="ヒラギノ角ゴ ProN W3" pitchFamily="2" charset="-128"/>
              </a:rPr>
              <a:t>'s</a:t>
            </a:r>
            <a:r>
              <a:rPr lang="en-US" altLang="en-US" sz="1000" smtClean="0">
                <a:latin typeface="Times" panose="02020603050405020304" pitchFamily="18" charset="0"/>
              </a:rPr>
              <a:t> job." Instead, quality control departments were now putting out </a:t>
            </a:r>
            <a:r>
              <a:rPr lang="en-US" altLang="en-US" sz="1000" smtClean="0">
                <a:latin typeface="Times" panose="02020603050405020304" pitchFamily="18" charset="0"/>
                <a:ea typeface="ヒラギノ角ゴ ProN W3" pitchFamily="2" charset="-128"/>
              </a:rPr>
              <a:t>f</a:t>
            </a:r>
            <a:r>
              <a:rPr lang="en-US" altLang="en-US" sz="1000" smtClean="0">
                <a:latin typeface="Times" panose="02020603050405020304" pitchFamily="18" charset="0"/>
              </a:rPr>
              <a:t>ires, rather </a:t>
            </a:r>
            <a:br>
              <a:rPr lang="en-US" altLang="en-US" sz="1000" smtClean="0">
                <a:latin typeface="Times" panose="02020603050405020304" pitchFamily="18" charset="0"/>
              </a:rPr>
            </a:br>
            <a:r>
              <a:rPr lang="en-US" altLang="en-US" sz="1000" smtClean="0">
                <a:latin typeface="Times" panose="02020603050405020304" pitchFamily="18" charset="0"/>
              </a:rPr>
              <a:t>than focusing on process improvements.  </a:t>
            </a:r>
          </a:p>
        </p:txBody>
      </p:sp>
      <p:sp>
        <p:nvSpPr>
          <p:cNvPr id="21507"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21508"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21509"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21510"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C456CC5A-56BF-4FD5-885D-387BDC345C3F}" type="slidenum">
              <a:rPr lang="en-US" altLang="en-US" sz="1200"/>
              <a:pPr/>
              <a:t>26</a:t>
            </a:fld>
            <a:r>
              <a:rPr lang="en-US" altLang="en-US" sz="1200"/>
              <a:t> of 97</a:t>
            </a:r>
          </a:p>
        </p:txBody>
      </p:sp>
    </p:spTree>
    <p:extLst>
      <p:ext uri="{BB962C8B-B14F-4D97-AF65-F5344CB8AC3E}">
        <p14:creationId xmlns:p14="http://schemas.microsoft.com/office/powerpoint/2010/main" val="9026325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Slide Image Placeholder 1"/>
          <p:cNvSpPr>
            <a:spLocks noGrp="1" noRot="1" noChangeAspect="1" noTextEdit="1"/>
          </p:cNvSpPr>
          <p:nvPr>
            <p:ph type="sldImg"/>
          </p:nvPr>
        </p:nvSpPr>
        <p:spPr>
          <a:xfrm>
            <a:off x="246063" y="609600"/>
            <a:ext cx="6365875" cy="3581400"/>
          </a:xfrm>
          <a:ln/>
        </p:spPr>
      </p:sp>
      <p:sp>
        <p:nvSpPr>
          <p:cNvPr id="4096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40963"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40964"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40965"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40966"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CBDADD1C-4B19-4A0E-8E1E-0B44532A3176}" type="slidenum">
              <a:rPr lang="en-US" altLang="en-US" sz="1200"/>
              <a:pPr/>
              <a:t>36</a:t>
            </a:fld>
            <a:r>
              <a:rPr lang="en-US" altLang="en-US" sz="1200"/>
              <a:t> of 97</a:t>
            </a:r>
          </a:p>
        </p:txBody>
      </p:sp>
    </p:spTree>
    <p:extLst>
      <p:ext uri="{BB962C8B-B14F-4D97-AF65-F5344CB8AC3E}">
        <p14:creationId xmlns:p14="http://schemas.microsoft.com/office/powerpoint/2010/main" val="30756077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Image Placeholder 1"/>
          <p:cNvSpPr>
            <a:spLocks noGrp="1" noRot="1" noChangeAspect="1" noTextEdit="1"/>
          </p:cNvSpPr>
          <p:nvPr>
            <p:ph type="sldImg"/>
          </p:nvPr>
        </p:nvSpPr>
        <p:spPr>
          <a:xfrm>
            <a:off x="246063" y="609600"/>
            <a:ext cx="6365875" cy="3581400"/>
          </a:xfrm>
          <a:ln/>
        </p:spPr>
      </p:sp>
      <p:sp>
        <p:nvSpPr>
          <p:cNvPr id="4403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44035"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44036"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44037"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44038"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4DBFDD44-B8DD-40C7-9C1E-A4D86FF7278D}" type="slidenum">
              <a:rPr lang="en-US" altLang="en-US" sz="1200"/>
              <a:pPr/>
              <a:t>38</a:t>
            </a:fld>
            <a:r>
              <a:rPr lang="en-US" altLang="en-US" sz="1200"/>
              <a:t> of 97</a:t>
            </a:r>
          </a:p>
        </p:txBody>
      </p:sp>
    </p:spTree>
    <p:extLst>
      <p:ext uri="{BB962C8B-B14F-4D97-AF65-F5344CB8AC3E}">
        <p14:creationId xmlns:p14="http://schemas.microsoft.com/office/powerpoint/2010/main" val="7605280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p:cNvSpPr>
            <a:spLocks noGrp="1" noRot="1" noChangeAspect="1" noTextEdit="1"/>
          </p:cNvSpPr>
          <p:nvPr>
            <p:ph type="sldImg"/>
          </p:nvPr>
        </p:nvSpPr>
        <p:spPr>
          <a:xfrm>
            <a:off x="246063" y="609600"/>
            <a:ext cx="6365875" cy="3581400"/>
          </a:xfrm>
          <a:ln/>
        </p:spPr>
      </p:sp>
      <p:sp>
        <p:nvSpPr>
          <p:cNvPr id="4608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90000"/>
              </a:lnSpc>
            </a:pPr>
            <a:r>
              <a:rPr lang="en-US" altLang="en-US" smtClean="0">
                <a:latin typeface="Arial" panose="020B0604020202020204" pitchFamily="34" charset="0"/>
              </a:rPr>
              <a:t>We track defect count when monitoring the execution of the software projects to analyze how well our system which we have implemented is working; i.e. the system efficiency. We all know that the main goal of testing is not to make the entire code bug free ( its impossible) rather the goal is to identify and reduce the number of defects or errors as much as possible so that the task can be identified as "complete". </a:t>
            </a:r>
          </a:p>
          <a:p>
            <a:pPr>
              <a:lnSpc>
                <a:spcPct val="90000"/>
              </a:lnSpc>
            </a:pPr>
            <a:endParaRPr lang="en-US" altLang="en-US" smtClean="0">
              <a:latin typeface="Arial" panose="020B0604020202020204" pitchFamily="34" charset="0"/>
            </a:endParaRPr>
          </a:p>
          <a:p>
            <a:pPr>
              <a:lnSpc>
                <a:spcPct val="90000"/>
              </a:lnSpc>
            </a:pPr>
            <a:r>
              <a:rPr lang="en-US" altLang="en-US" smtClean="0">
                <a:latin typeface="Arial" panose="020B0604020202020204" pitchFamily="34" charset="0"/>
              </a:rPr>
              <a:t>Tracking the defect count helps us ensure that the testing phase was conducted properly and completely. If, during counting, more defects are founds, it might indicate issues such as  incomplete design task , testing phase not conducted properly, unskilled workforce etc. Thus, once the team obtains a certain number of defects at a constant rate after improving the above mentioned causes of errors, then they can assign the task to be complete and can move on to next task.</a:t>
            </a:r>
          </a:p>
          <a:p>
            <a:endParaRPr lang="en-US" altLang="en-US" smtClean="0">
              <a:latin typeface="Arial" panose="020B0604020202020204" pitchFamily="34" charset="0"/>
            </a:endParaRPr>
          </a:p>
        </p:txBody>
      </p:sp>
      <p:sp>
        <p:nvSpPr>
          <p:cNvPr id="46083"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46084"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46085"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46086"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6F4480AF-6731-4D39-A964-FFBC1E94AAC6}" type="slidenum">
              <a:rPr lang="en-US" altLang="en-US" sz="1200"/>
              <a:pPr/>
              <a:t>39</a:t>
            </a:fld>
            <a:r>
              <a:rPr lang="en-US" altLang="en-US" sz="1200"/>
              <a:t> of 97</a:t>
            </a:r>
          </a:p>
        </p:txBody>
      </p:sp>
    </p:spTree>
    <p:extLst>
      <p:ext uri="{BB962C8B-B14F-4D97-AF65-F5344CB8AC3E}">
        <p14:creationId xmlns:p14="http://schemas.microsoft.com/office/powerpoint/2010/main" val="6558014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48130"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48131"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4</a:t>
            </a:r>
          </a:p>
        </p:txBody>
      </p:sp>
      <p:sp>
        <p:nvSpPr>
          <p:cNvPr id="48132" name="Rectangle 2"/>
          <p:cNvSpPr>
            <a:spLocks noGrp="1" noRot="1" noChangeAspect="1" noChangeArrowheads="1" noTextEdit="1"/>
          </p:cNvSpPr>
          <p:nvPr>
            <p:ph type="sldImg"/>
          </p:nvPr>
        </p:nvSpPr>
        <p:spPr>
          <a:xfrm>
            <a:off x="246063" y="609600"/>
            <a:ext cx="6365875" cy="3581400"/>
          </a:xfrm>
          <a:ln/>
        </p:spPr>
      </p:sp>
      <p:sp>
        <p:nvSpPr>
          <p:cNvPr id="4813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2000" smtClean="0">
                <a:latin typeface="Times New Roman" panose="02020603050405020304" pitchFamily="18" charset="0"/>
              </a:rPr>
              <a:t>Schach p 254.</a:t>
            </a:r>
          </a:p>
        </p:txBody>
      </p:sp>
      <p:sp>
        <p:nvSpPr>
          <p:cNvPr id="48134"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C2C08274-4BFC-4564-82F4-1A733CED780C}" type="slidenum">
              <a:rPr lang="en-US" altLang="en-US" sz="1200"/>
              <a:pPr/>
              <a:t>40</a:t>
            </a:fld>
            <a:r>
              <a:rPr lang="en-US" altLang="en-US" sz="1200"/>
              <a:t> of 97</a:t>
            </a:r>
          </a:p>
        </p:txBody>
      </p:sp>
    </p:spTree>
    <p:extLst>
      <p:ext uri="{BB962C8B-B14F-4D97-AF65-F5344CB8AC3E}">
        <p14:creationId xmlns:p14="http://schemas.microsoft.com/office/powerpoint/2010/main" val="21854703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noRot="1" noChangeAspect="1" noChangeArrowheads="1" noTextEdit="1"/>
          </p:cNvSpPr>
          <p:nvPr>
            <p:ph type="sldImg"/>
          </p:nvPr>
        </p:nvSpPr>
        <p:spPr>
          <a:xfrm>
            <a:off x="246063" y="609600"/>
            <a:ext cx="6365875" cy="3581400"/>
          </a:xfrm>
          <a:ln/>
        </p:spPr>
      </p:sp>
      <p:sp>
        <p:nvSpPr>
          <p:cNvPr id="5017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50179"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50180"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50181"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50182"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8D76DFBE-4FB8-4DB2-83EB-3E116705B40E}" type="slidenum">
              <a:rPr lang="en-US" altLang="en-US" sz="1200"/>
              <a:pPr/>
              <a:t>41</a:t>
            </a:fld>
            <a:r>
              <a:rPr lang="en-US" altLang="en-US" sz="1200"/>
              <a:t> of 97</a:t>
            </a:r>
          </a:p>
        </p:txBody>
      </p:sp>
    </p:spTree>
    <p:extLst>
      <p:ext uri="{BB962C8B-B14F-4D97-AF65-F5344CB8AC3E}">
        <p14:creationId xmlns:p14="http://schemas.microsoft.com/office/powerpoint/2010/main" val="8619052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p:cNvSpPr>
            <a:spLocks noGrp="1" noRot="1" noChangeAspect="1" noChangeArrowheads="1" noTextEdit="1"/>
          </p:cNvSpPr>
          <p:nvPr>
            <p:ph type="sldImg"/>
          </p:nvPr>
        </p:nvSpPr>
        <p:spPr>
          <a:xfrm>
            <a:off x="246063" y="609600"/>
            <a:ext cx="6365875" cy="3581400"/>
          </a:xfrm>
          <a:ln/>
        </p:spPr>
      </p:sp>
      <p:sp>
        <p:nvSpPr>
          <p:cNvPr id="5222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52227"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52228"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52229"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52230"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0B9D5333-A93D-414D-B5D0-E848DB447D96}" type="slidenum">
              <a:rPr lang="en-US" altLang="en-US" sz="1200"/>
              <a:pPr/>
              <a:t>42</a:t>
            </a:fld>
            <a:r>
              <a:rPr lang="en-US" altLang="en-US" sz="1200"/>
              <a:t> of 97</a:t>
            </a:r>
          </a:p>
        </p:txBody>
      </p:sp>
    </p:spTree>
    <p:extLst>
      <p:ext uri="{BB962C8B-B14F-4D97-AF65-F5344CB8AC3E}">
        <p14:creationId xmlns:p14="http://schemas.microsoft.com/office/powerpoint/2010/main" val="12796261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a:spLocks noGrp="1" noRot="1" noChangeAspect="1" noChangeArrowheads="1" noTextEdit="1"/>
          </p:cNvSpPr>
          <p:nvPr>
            <p:ph type="sldImg"/>
          </p:nvPr>
        </p:nvSpPr>
        <p:spPr>
          <a:xfrm>
            <a:off x="246063" y="609600"/>
            <a:ext cx="6365875" cy="3581400"/>
          </a:xfrm>
          <a:ln/>
        </p:spPr>
      </p:sp>
      <p:sp>
        <p:nvSpPr>
          <p:cNvPr id="5427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54275"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54276"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54277"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54278"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EB724CF4-4917-414A-A193-AA1BC0734304}" type="slidenum">
              <a:rPr lang="en-US" altLang="en-US" sz="1200"/>
              <a:pPr/>
              <a:t>43</a:t>
            </a:fld>
            <a:r>
              <a:rPr lang="en-US" altLang="en-US" sz="1200"/>
              <a:t> of 97</a:t>
            </a:r>
          </a:p>
        </p:txBody>
      </p:sp>
    </p:spTree>
    <p:extLst>
      <p:ext uri="{BB962C8B-B14F-4D97-AF65-F5344CB8AC3E}">
        <p14:creationId xmlns:p14="http://schemas.microsoft.com/office/powerpoint/2010/main" val="34023371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Rot="1" noChangeAspect="1" noChangeArrowheads="1" noTextEdit="1"/>
          </p:cNvSpPr>
          <p:nvPr>
            <p:ph type="sldImg"/>
          </p:nvPr>
        </p:nvSpPr>
        <p:spPr>
          <a:xfrm>
            <a:off x="246063" y="609600"/>
            <a:ext cx="6365875" cy="3581400"/>
          </a:xfrm>
          <a:ln/>
        </p:spPr>
      </p:sp>
      <p:sp>
        <p:nvSpPr>
          <p:cNvPr id="5837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58371"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58372"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58373"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58374"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8C96DE53-8C35-4857-BFBE-AC9CDB75CA2B}" type="slidenum">
              <a:rPr lang="en-US" altLang="en-US" sz="1200"/>
              <a:pPr/>
              <a:t>46</a:t>
            </a:fld>
            <a:r>
              <a:rPr lang="en-US" altLang="en-US" sz="1200"/>
              <a:t> of 97</a:t>
            </a:r>
          </a:p>
        </p:txBody>
      </p:sp>
    </p:spTree>
    <p:extLst>
      <p:ext uri="{BB962C8B-B14F-4D97-AF65-F5344CB8AC3E}">
        <p14:creationId xmlns:p14="http://schemas.microsoft.com/office/powerpoint/2010/main" val="20381322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Slide Image Placeholder 1"/>
          <p:cNvSpPr>
            <a:spLocks noGrp="1" noRot="1" noChangeAspect="1"/>
          </p:cNvSpPr>
          <p:nvPr>
            <p:ph type="sldImg"/>
          </p:nvPr>
        </p:nvSpPr>
        <p:spPr>
          <a:ln/>
        </p:spPr>
      </p:sp>
      <p:sp>
        <p:nvSpPr>
          <p:cNvPr id="6144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rPr>
              <a:t>Run Charts, also known as line graphs, display process performance over time. Run Charts Six Sigma, as sometimes they called, are one of the primary quality tools used in process improvement.</a:t>
            </a:r>
          </a:p>
          <a:p>
            <a:r>
              <a:rPr lang="en-US" altLang="en-US" smtClean="0">
                <a:latin typeface="Arial" panose="020B0604020202020204" pitchFamily="34" charset="0"/>
              </a:rPr>
              <a:t>Upward and downward trends, cycles, and large aberrations may be spotted and investigated further. In a run chart, events, shown on the y axis, are graphed against a time period on the x axis.</a:t>
            </a:r>
          </a:p>
          <a:p>
            <a:r>
              <a:rPr lang="en-US" altLang="en-US" smtClean="0">
                <a:latin typeface="Arial" panose="020B0604020202020204" pitchFamily="34" charset="0"/>
              </a:rPr>
              <a:t>For example, a run chart in a hospital might plot the number of patient transfer delays against the time of day or day of the week. The results might show that there are more delays at noon than at 3 p.m. Investigating this phenomenon could point to potential improvement needs.</a:t>
            </a:r>
          </a:p>
          <a:p>
            <a:r>
              <a:rPr lang="en-US" altLang="en-US" smtClean="0">
                <a:latin typeface="Arial" panose="020B0604020202020204" pitchFamily="34" charset="0"/>
              </a:rPr>
              <a:t>Run charts can also be used to track improvements that have been put into place, checking to determine their success. For example, a Before/After chart can be displayed as a run chart.</a:t>
            </a:r>
          </a:p>
          <a:p>
            <a:r>
              <a:rPr lang="en-US" altLang="en-US" smtClean="0">
                <a:latin typeface="Arial" panose="020B0604020202020204" pitchFamily="34" charset="0"/>
              </a:rPr>
              <a:t>Also, an average line can be added to a run chart to clarify movement of the data away from the average.</a:t>
            </a:r>
          </a:p>
        </p:txBody>
      </p:sp>
      <p:sp>
        <p:nvSpPr>
          <p:cNvPr id="61443"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61444"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61445"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8</a:t>
            </a:r>
          </a:p>
        </p:txBody>
      </p:sp>
      <p:sp>
        <p:nvSpPr>
          <p:cNvPr id="61446"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BF6EB7B9-6443-4327-93DE-93392CB608D0}" type="slidenum">
              <a:rPr lang="en-US" altLang="en-US" sz="1200"/>
              <a:pPr/>
              <a:t>48</a:t>
            </a:fld>
            <a:r>
              <a:rPr lang="en-US" altLang="en-US" sz="1200"/>
              <a:t> of 97</a:t>
            </a:r>
          </a:p>
        </p:txBody>
      </p:sp>
    </p:spTree>
    <p:extLst>
      <p:ext uri="{BB962C8B-B14F-4D97-AF65-F5344CB8AC3E}">
        <p14:creationId xmlns:p14="http://schemas.microsoft.com/office/powerpoint/2010/main" val="11980402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Slide Image Placeholder 1"/>
          <p:cNvSpPr>
            <a:spLocks noGrp="1" noRot="1" noChangeAspect="1"/>
          </p:cNvSpPr>
          <p:nvPr>
            <p:ph type="sldImg"/>
          </p:nvPr>
        </p:nvSpPr>
        <p:spPr>
          <a:ln/>
        </p:spPr>
      </p:sp>
      <p:sp>
        <p:nvSpPr>
          <p:cNvPr id="6451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rPr>
              <a:t>Quickly see if two variables are related.	</a:t>
            </a:r>
          </a:p>
          <a:p>
            <a:r>
              <a:rPr lang="en-US" altLang="en-US" smtClean="0">
                <a:latin typeface="Arial" panose="020B0604020202020204" pitchFamily="34" charset="0"/>
              </a:rPr>
              <a:t>Go for quick and dirty numbers.</a:t>
            </a:r>
          </a:p>
          <a:p>
            <a:r>
              <a:rPr lang="en-US" altLang="en-US" smtClean="0">
                <a:latin typeface="Arial" panose="020B0604020202020204" pitchFamily="34" charset="0"/>
              </a:rPr>
              <a:t>Correlation is not causality. A relationship does not indicate a direct connection only that Variable 1 influences Variable 2 - there may be a deeper connection.</a:t>
            </a:r>
          </a:p>
          <a:p>
            <a:endParaRPr lang="en-US" altLang="en-US" smtClean="0">
              <a:latin typeface="Arial" panose="020B0604020202020204" pitchFamily="34" charset="0"/>
            </a:endParaRPr>
          </a:p>
          <a:p>
            <a:r>
              <a:rPr lang="en-US" altLang="en-US" smtClean="0">
                <a:latin typeface="Arial" panose="020B0604020202020204" pitchFamily="34" charset="0"/>
              </a:rPr>
              <a:t> </a:t>
            </a:r>
            <a:r>
              <a:rPr lang="en-US" altLang="en-US" b="1" i="1" smtClean="0">
                <a:latin typeface="Arial" panose="020B0604020202020204" pitchFamily="34" charset="0"/>
              </a:rPr>
              <a:t>Find the relationship quickly!</a:t>
            </a:r>
            <a:endParaRPr lang="en-US" altLang="en-US" smtClean="0">
              <a:latin typeface="Arial" panose="020B0604020202020204" pitchFamily="34" charset="0"/>
            </a:endParaRPr>
          </a:p>
        </p:txBody>
      </p:sp>
      <p:sp>
        <p:nvSpPr>
          <p:cNvPr id="64515"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64516"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64517"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8</a:t>
            </a:r>
          </a:p>
        </p:txBody>
      </p:sp>
      <p:sp>
        <p:nvSpPr>
          <p:cNvPr id="64518"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B9276A14-50CC-43D5-B473-1F25C6722DBB}" type="slidenum">
              <a:rPr lang="en-US" altLang="en-US" sz="1200"/>
              <a:pPr/>
              <a:t>50</a:t>
            </a:fld>
            <a:r>
              <a:rPr lang="en-US" altLang="en-US" sz="1200"/>
              <a:t> of 97</a:t>
            </a:r>
          </a:p>
        </p:txBody>
      </p:sp>
    </p:spTree>
    <p:extLst>
      <p:ext uri="{BB962C8B-B14F-4D97-AF65-F5344CB8AC3E}">
        <p14:creationId xmlns:p14="http://schemas.microsoft.com/office/powerpoint/2010/main" val="7107096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Rot="1" noChangeAspect="1" noChangeArrowheads="1" noTextEdit="1"/>
          </p:cNvSpPr>
          <p:nvPr>
            <p:ph type="sldImg"/>
          </p:nvPr>
        </p:nvSpPr>
        <p:spPr>
          <a:xfrm>
            <a:off x="246063" y="609600"/>
            <a:ext cx="6365875" cy="3581400"/>
          </a:xfrm>
          <a:ln/>
        </p:spPr>
      </p:sp>
      <p:sp>
        <p:nvSpPr>
          <p:cNvPr id="2355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23555"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23556"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23557"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23558"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5957C440-21E0-430F-BA0A-B5E04BEEFECB}" type="slidenum">
              <a:rPr lang="en-US" altLang="en-US" sz="1200"/>
              <a:pPr/>
              <a:t>27</a:t>
            </a:fld>
            <a:r>
              <a:rPr lang="en-US" altLang="en-US" sz="1200"/>
              <a:t> of 97</a:t>
            </a:r>
          </a:p>
        </p:txBody>
      </p:sp>
    </p:spTree>
    <p:extLst>
      <p:ext uri="{BB962C8B-B14F-4D97-AF65-F5344CB8AC3E}">
        <p14:creationId xmlns:p14="http://schemas.microsoft.com/office/powerpoint/2010/main" val="42187689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1" name="Rectangle 2"/>
          <p:cNvSpPr>
            <a:spLocks noGrp="1" noRot="1" noChangeAspect="1" noChangeArrowheads="1" noTextEdit="1"/>
          </p:cNvSpPr>
          <p:nvPr>
            <p:ph type="sldImg"/>
          </p:nvPr>
        </p:nvSpPr>
        <p:spPr>
          <a:xfrm>
            <a:off x="246063" y="609600"/>
            <a:ext cx="6365875" cy="3581400"/>
          </a:xfrm>
          <a:ln/>
        </p:spPr>
      </p:sp>
      <p:sp>
        <p:nvSpPr>
          <p:cNvPr id="15360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53603"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153604"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153605"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53606"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E45BCD39-B24A-477E-9E66-A1D761457D93}" type="slidenum">
              <a:rPr lang="en-US" altLang="en-US" sz="1200"/>
              <a:pPr/>
              <a:t>51</a:t>
            </a:fld>
            <a:r>
              <a:rPr lang="en-US" altLang="en-US" sz="1200"/>
              <a:t> of 97</a:t>
            </a:r>
          </a:p>
        </p:txBody>
      </p:sp>
    </p:spTree>
    <p:extLst>
      <p:ext uri="{BB962C8B-B14F-4D97-AF65-F5344CB8AC3E}">
        <p14:creationId xmlns:p14="http://schemas.microsoft.com/office/powerpoint/2010/main" val="19290954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49" name="Slide Image Placeholder 1"/>
          <p:cNvSpPr>
            <a:spLocks noGrp="1" noRot="1" noChangeAspect="1" noTextEdit="1"/>
          </p:cNvSpPr>
          <p:nvPr>
            <p:ph type="sldImg"/>
          </p:nvPr>
        </p:nvSpPr>
        <p:spPr>
          <a:xfrm>
            <a:off x="246063" y="609600"/>
            <a:ext cx="6365875" cy="3581400"/>
          </a:xfrm>
          <a:ln/>
        </p:spPr>
      </p:sp>
      <p:sp>
        <p:nvSpPr>
          <p:cNvPr id="15565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55651"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155652"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155653"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55654"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4438C582-651D-4494-B8BA-A2907872A352}" type="slidenum">
              <a:rPr lang="en-US" altLang="en-US" sz="1200"/>
              <a:pPr/>
              <a:t>52</a:t>
            </a:fld>
            <a:r>
              <a:rPr lang="en-US" altLang="en-US" sz="1200"/>
              <a:t> of 97</a:t>
            </a:r>
          </a:p>
        </p:txBody>
      </p:sp>
    </p:spTree>
    <p:extLst>
      <p:ext uri="{BB962C8B-B14F-4D97-AF65-F5344CB8AC3E}">
        <p14:creationId xmlns:p14="http://schemas.microsoft.com/office/powerpoint/2010/main" val="33948432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7" name="Slide Image Placeholder 1"/>
          <p:cNvSpPr>
            <a:spLocks noGrp="1" noRot="1" noChangeAspect="1" noTextEdit="1"/>
          </p:cNvSpPr>
          <p:nvPr>
            <p:ph type="sldImg"/>
          </p:nvPr>
        </p:nvSpPr>
        <p:spPr>
          <a:xfrm>
            <a:off x="246063" y="609600"/>
            <a:ext cx="6365875" cy="3581400"/>
          </a:xfrm>
          <a:ln/>
        </p:spPr>
      </p:sp>
      <p:sp>
        <p:nvSpPr>
          <p:cNvPr id="15769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57699"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157700"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157701"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57702"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52132B30-EC8E-4FD3-BBE9-205CEC0C14C4}" type="slidenum">
              <a:rPr lang="en-US" altLang="en-US" sz="1200"/>
              <a:pPr/>
              <a:t>53</a:t>
            </a:fld>
            <a:r>
              <a:rPr lang="en-US" altLang="en-US" sz="1200"/>
              <a:t> of 97</a:t>
            </a:r>
          </a:p>
        </p:txBody>
      </p:sp>
    </p:spTree>
    <p:extLst>
      <p:ext uri="{BB962C8B-B14F-4D97-AF65-F5344CB8AC3E}">
        <p14:creationId xmlns:p14="http://schemas.microsoft.com/office/powerpoint/2010/main" val="5615521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5" name="Slide Image Placeholder 1"/>
          <p:cNvSpPr>
            <a:spLocks noGrp="1" noRot="1" noChangeAspect="1" noTextEdit="1"/>
          </p:cNvSpPr>
          <p:nvPr>
            <p:ph type="sldImg"/>
          </p:nvPr>
        </p:nvSpPr>
        <p:spPr>
          <a:xfrm>
            <a:off x="246063" y="609600"/>
            <a:ext cx="6365875" cy="3581400"/>
          </a:xfrm>
          <a:ln/>
        </p:spPr>
      </p:sp>
      <p:sp>
        <p:nvSpPr>
          <p:cNvPr id="15974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59747"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159748"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159749"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59750"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6532A35A-2E34-4F94-9907-1DA14D3A71DD}" type="slidenum">
              <a:rPr lang="en-US" altLang="en-US" sz="1200"/>
              <a:pPr/>
              <a:t>54</a:t>
            </a:fld>
            <a:r>
              <a:rPr lang="en-US" altLang="en-US" sz="1200"/>
              <a:t> of 97</a:t>
            </a:r>
          </a:p>
        </p:txBody>
      </p:sp>
    </p:spTree>
    <p:extLst>
      <p:ext uri="{BB962C8B-B14F-4D97-AF65-F5344CB8AC3E}">
        <p14:creationId xmlns:p14="http://schemas.microsoft.com/office/powerpoint/2010/main" val="8287950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3" name="Slide Image Placeholder 1"/>
          <p:cNvSpPr>
            <a:spLocks noGrp="1" noRot="1" noChangeAspect="1" noTextEdit="1"/>
          </p:cNvSpPr>
          <p:nvPr>
            <p:ph type="sldImg"/>
          </p:nvPr>
        </p:nvSpPr>
        <p:spPr>
          <a:xfrm>
            <a:off x="246063" y="609600"/>
            <a:ext cx="6365875" cy="3581400"/>
          </a:xfrm>
          <a:ln/>
        </p:spPr>
      </p:sp>
      <p:sp>
        <p:nvSpPr>
          <p:cNvPr id="16179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61795"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161796"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161797"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61798"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14D2D6E2-0589-419F-B23E-21B578290F7E}" type="slidenum">
              <a:rPr lang="en-US" altLang="en-US" sz="1200"/>
              <a:pPr/>
              <a:t>55</a:t>
            </a:fld>
            <a:r>
              <a:rPr lang="en-US" altLang="en-US" sz="1200"/>
              <a:t> of 97</a:t>
            </a:r>
          </a:p>
        </p:txBody>
      </p:sp>
    </p:spTree>
    <p:extLst>
      <p:ext uri="{BB962C8B-B14F-4D97-AF65-F5344CB8AC3E}">
        <p14:creationId xmlns:p14="http://schemas.microsoft.com/office/powerpoint/2010/main" val="34597631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1" name="Slide Image Placeholder 1"/>
          <p:cNvSpPr>
            <a:spLocks noGrp="1" noRot="1" noChangeAspect="1" noTextEdit="1"/>
          </p:cNvSpPr>
          <p:nvPr>
            <p:ph type="sldImg"/>
          </p:nvPr>
        </p:nvSpPr>
        <p:spPr>
          <a:xfrm>
            <a:off x="246063" y="609600"/>
            <a:ext cx="6365875" cy="3581400"/>
          </a:xfrm>
          <a:ln/>
        </p:spPr>
      </p:sp>
      <p:sp>
        <p:nvSpPr>
          <p:cNvPr id="16384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63843"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163844"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163845"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63846"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EF75329B-0E6B-4FC9-ABA9-A3C7052D88C9}" type="slidenum">
              <a:rPr lang="en-US" altLang="en-US" sz="1200"/>
              <a:pPr/>
              <a:t>56</a:t>
            </a:fld>
            <a:r>
              <a:rPr lang="en-US" altLang="en-US" sz="1200"/>
              <a:t> of 97</a:t>
            </a:r>
          </a:p>
        </p:txBody>
      </p:sp>
    </p:spTree>
    <p:extLst>
      <p:ext uri="{BB962C8B-B14F-4D97-AF65-F5344CB8AC3E}">
        <p14:creationId xmlns:p14="http://schemas.microsoft.com/office/powerpoint/2010/main" val="17147792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89" name="Slide Image Placeholder 1"/>
          <p:cNvSpPr>
            <a:spLocks noGrp="1" noRot="1" noChangeAspect="1" noTextEdit="1"/>
          </p:cNvSpPr>
          <p:nvPr>
            <p:ph type="sldImg"/>
          </p:nvPr>
        </p:nvSpPr>
        <p:spPr>
          <a:xfrm>
            <a:off x="246063" y="609600"/>
            <a:ext cx="6365875" cy="3581400"/>
          </a:xfrm>
          <a:ln/>
        </p:spPr>
      </p:sp>
      <p:sp>
        <p:nvSpPr>
          <p:cNvPr id="16589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65891"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165892"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165893"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65894"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9E691C03-3C1C-4179-A0A5-6748AC947E2D}" type="slidenum">
              <a:rPr lang="en-US" altLang="en-US" sz="1200"/>
              <a:pPr/>
              <a:t>57</a:t>
            </a:fld>
            <a:r>
              <a:rPr lang="en-US" altLang="en-US" sz="1200"/>
              <a:t> of 97</a:t>
            </a:r>
          </a:p>
        </p:txBody>
      </p:sp>
    </p:spTree>
    <p:extLst>
      <p:ext uri="{BB962C8B-B14F-4D97-AF65-F5344CB8AC3E}">
        <p14:creationId xmlns:p14="http://schemas.microsoft.com/office/powerpoint/2010/main" val="221244095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7" name="Rectangle 2"/>
          <p:cNvSpPr>
            <a:spLocks noGrp="1" noRot="1" noChangeAspect="1" noChangeArrowheads="1" noTextEdit="1"/>
          </p:cNvSpPr>
          <p:nvPr>
            <p:ph type="sldImg"/>
          </p:nvPr>
        </p:nvSpPr>
        <p:spPr>
          <a:xfrm>
            <a:off x="246063" y="609600"/>
            <a:ext cx="6365875" cy="3581400"/>
          </a:xfrm>
          <a:solidFill>
            <a:srgbClr val="FFFFFF"/>
          </a:solidFill>
          <a:ln/>
        </p:spPr>
      </p:sp>
      <p:sp>
        <p:nvSpPr>
          <p:cNvPr id="167938" name="Rectangle 3"/>
          <p:cNvSpPr>
            <a:spLocks noGrp="1" noChangeArrowheads="1"/>
          </p:cNvSpPr>
          <p:nvPr>
            <p:ph type="body" idx="1"/>
          </p:nvPr>
        </p:nvSpPr>
        <p:spPr>
          <a:noFill/>
          <a:ln>
            <a:solidFill>
              <a:srgbClr val="000000"/>
            </a:solidFill>
          </a:ln>
          <a:extLst>
            <a:ext uri="{909E8E84-426E-40DD-AFC4-6F175D3DCCD1}">
              <a14:hiddenFill xmlns:a14="http://schemas.microsoft.com/office/drawing/2010/main">
                <a:solidFill>
                  <a:srgbClr val="FFFFFF"/>
                </a:solidFill>
              </a14:hiddenFill>
            </a:ext>
          </a:extLst>
        </p:spPr>
        <p:txBody>
          <a:bodyPr/>
          <a:lstStyle/>
          <a:p>
            <a:endParaRPr lang="en-US" altLang="en-US" smtClean="0">
              <a:latin typeface="Arial" panose="020B0604020202020204" pitchFamily="34" charset="0"/>
            </a:endParaRPr>
          </a:p>
        </p:txBody>
      </p:sp>
      <p:sp>
        <p:nvSpPr>
          <p:cNvPr id="167939"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167940"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167941"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67942"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8C1EE3EB-55E2-40FD-BD93-68C836B58A88}" type="slidenum">
              <a:rPr lang="en-US" altLang="en-US" sz="1200"/>
              <a:pPr/>
              <a:t>58</a:t>
            </a:fld>
            <a:r>
              <a:rPr lang="en-US" altLang="en-US" sz="1200"/>
              <a:t> of 97</a:t>
            </a:r>
          </a:p>
        </p:txBody>
      </p:sp>
    </p:spTree>
    <p:extLst>
      <p:ext uri="{BB962C8B-B14F-4D97-AF65-F5344CB8AC3E}">
        <p14:creationId xmlns:p14="http://schemas.microsoft.com/office/powerpoint/2010/main" val="155132945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5" name="Rectangle 2"/>
          <p:cNvSpPr>
            <a:spLocks noGrp="1" noRot="1" noChangeAspect="1" noChangeArrowheads="1" noTextEdit="1"/>
          </p:cNvSpPr>
          <p:nvPr>
            <p:ph type="sldImg"/>
          </p:nvPr>
        </p:nvSpPr>
        <p:spPr>
          <a:xfrm>
            <a:off x="246063" y="609600"/>
            <a:ext cx="6365875" cy="3581400"/>
          </a:xfrm>
          <a:solidFill>
            <a:srgbClr val="FFFFFF"/>
          </a:solidFill>
          <a:ln/>
        </p:spPr>
      </p:sp>
      <p:sp>
        <p:nvSpPr>
          <p:cNvPr id="169986" name="Rectangle 3"/>
          <p:cNvSpPr>
            <a:spLocks noGrp="1" noChangeArrowheads="1"/>
          </p:cNvSpPr>
          <p:nvPr>
            <p:ph type="body" idx="1"/>
          </p:nvPr>
        </p:nvSpPr>
        <p:spPr>
          <a:noFill/>
          <a:ln>
            <a:solidFill>
              <a:srgbClr val="000000"/>
            </a:solidFill>
          </a:ln>
          <a:extLst>
            <a:ext uri="{909E8E84-426E-40DD-AFC4-6F175D3DCCD1}">
              <a14:hiddenFill xmlns:a14="http://schemas.microsoft.com/office/drawing/2010/main">
                <a:solidFill>
                  <a:srgbClr val="FFFFFF"/>
                </a:solidFill>
              </a14:hiddenFill>
            </a:ext>
          </a:extLst>
        </p:spPr>
        <p:txBody>
          <a:bodyPr/>
          <a:lstStyle/>
          <a:p>
            <a:endParaRPr lang="en-US" altLang="en-US" smtClean="0">
              <a:latin typeface="Arial" panose="020B0604020202020204" pitchFamily="34" charset="0"/>
            </a:endParaRPr>
          </a:p>
        </p:txBody>
      </p:sp>
      <p:sp>
        <p:nvSpPr>
          <p:cNvPr id="169987"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169988"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169989"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69990"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46E04358-98B8-45AC-91DB-023826C0D9EF}" type="slidenum">
              <a:rPr lang="en-US" altLang="en-US" sz="1200"/>
              <a:pPr/>
              <a:t>59</a:t>
            </a:fld>
            <a:r>
              <a:rPr lang="en-US" altLang="en-US" sz="1200"/>
              <a:t> of 97</a:t>
            </a:r>
          </a:p>
        </p:txBody>
      </p:sp>
    </p:spTree>
    <p:extLst>
      <p:ext uri="{BB962C8B-B14F-4D97-AF65-F5344CB8AC3E}">
        <p14:creationId xmlns:p14="http://schemas.microsoft.com/office/powerpoint/2010/main" val="345684188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3" name="Rectangle 2"/>
          <p:cNvSpPr>
            <a:spLocks noGrp="1" noRot="1" noChangeAspect="1" noChangeArrowheads="1" noTextEdit="1"/>
          </p:cNvSpPr>
          <p:nvPr>
            <p:ph type="sldImg"/>
          </p:nvPr>
        </p:nvSpPr>
        <p:spPr>
          <a:xfrm>
            <a:off x="246063" y="609600"/>
            <a:ext cx="6365875" cy="3581400"/>
          </a:xfrm>
          <a:solidFill>
            <a:srgbClr val="FFFFFF"/>
          </a:solidFill>
          <a:ln/>
        </p:spPr>
      </p:sp>
      <p:sp>
        <p:nvSpPr>
          <p:cNvPr id="172034" name="Rectangle 3"/>
          <p:cNvSpPr>
            <a:spLocks noGrp="1" noChangeArrowheads="1"/>
          </p:cNvSpPr>
          <p:nvPr>
            <p:ph type="body" idx="1"/>
          </p:nvPr>
        </p:nvSpPr>
        <p:spPr>
          <a:noFill/>
          <a:ln>
            <a:solidFill>
              <a:srgbClr val="000000"/>
            </a:solidFill>
          </a:ln>
          <a:extLst>
            <a:ext uri="{909E8E84-426E-40DD-AFC4-6F175D3DCCD1}">
              <a14:hiddenFill xmlns:a14="http://schemas.microsoft.com/office/drawing/2010/main">
                <a:solidFill>
                  <a:srgbClr val="FFFFFF"/>
                </a:solidFill>
              </a14:hiddenFill>
            </a:ext>
          </a:extLst>
        </p:spPr>
        <p:txBody>
          <a:bodyPr/>
          <a:lstStyle/>
          <a:p>
            <a:endParaRPr lang="en-US" altLang="en-US" smtClean="0">
              <a:latin typeface="Arial" panose="020B0604020202020204" pitchFamily="34" charset="0"/>
            </a:endParaRPr>
          </a:p>
        </p:txBody>
      </p:sp>
      <p:sp>
        <p:nvSpPr>
          <p:cNvPr id="172035"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172036"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172037"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72038"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B315FAEA-E697-41BF-9E7E-F6BDF5056E50}" type="slidenum">
              <a:rPr lang="en-US" altLang="en-US" sz="1200"/>
              <a:pPr/>
              <a:t>60</a:t>
            </a:fld>
            <a:r>
              <a:rPr lang="en-US" altLang="en-US" sz="1200"/>
              <a:t> of 97</a:t>
            </a:r>
          </a:p>
        </p:txBody>
      </p:sp>
    </p:spTree>
    <p:extLst>
      <p:ext uri="{BB962C8B-B14F-4D97-AF65-F5344CB8AC3E}">
        <p14:creationId xmlns:p14="http://schemas.microsoft.com/office/powerpoint/2010/main" val="38117091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noRot="1" noChangeAspect="1" noChangeArrowheads="1" noTextEdit="1"/>
          </p:cNvSpPr>
          <p:nvPr>
            <p:ph type="sldImg"/>
          </p:nvPr>
        </p:nvSpPr>
        <p:spPr>
          <a:xfrm>
            <a:off x="246063" y="609600"/>
            <a:ext cx="6365875" cy="3581400"/>
          </a:xfrm>
          <a:ln/>
        </p:spPr>
      </p:sp>
      <p:sp>
        <p:nvSpPr>
          <p:cNvPr id="2560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25603"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25604"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25605"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25606"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9E0DC0B4-1445-4F6E-ABCB-57245495EF7C}" type="slidenum">
              <a:rPr lang="en-US" altLang="en-US" sz="1200"/>
              <a:pPr/>
              <a:t>28</a:t>
            </a:fld>
            <a:r>
              <a:rPr lang="en-US" altLang="en-US" sz="1200"/>
              <a:t> of 97</a:t>
            </a:r>
          </a:p>
        </p:txBody>
      </p:sp>
    </p:spTree>
    <p:extLst>
      <p:ext uri="{BB962C8B-B14F-4D97-AF65-F5344CB8AC3E}">
        <p14:creationId xmlns:p14="http://schemas.microsoft.com/office/powerpoint/2010/main" val="387474376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1"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eaLnBrk="1" hangingPunct="1"/>
            <a:fld id="{085B0C43-C094-4CF3-A380-62B353B1825E}" type="slidenum">
              <a:rPr lang="en-US" altLang="en-US" sz="1200"/>
              <a:pPr algn="r" eaLnBrk="1" hangingPunct="1"/>
              <a:t>61</a:t>
            </a:fld>
            <a:endParaRPr lang="en-US" altLang="en-US" sz="1200"/>
          </a:p>
        </p:txBody>
      </p:sp>
      <p:sp>
        <p:nvSpPr>
          <p:cNvPr id="174082" name="Rectangle 2"/>
          <p:cNvSpPr>
            <a:spLocks noGrp="1" noRot="1" noChangeAspect="1" noChangeArrowheads="1" noTextEdit="1"/>
          </p:cNvSpPr>
          <p:nvPr>
            <p:ph type="sldImg"/>
          </p:nvPr>
        </p:nvSpPr>
        <p:spPr>
          <a:xfrm>
            <a:off x="246063" y="609600"/>
            <a:ext cx="6365875" cy="3581400"/>
          </a:xfrm>
          <a:solidFill>
            <a:srgbClr val="FFFFFF"/>
          </a:solidFill>
          <a:ln/>
        </p:spPr>
      </p:sp>
      <p:sp>
        <p:nvSpPr>
          <p:cNvPr id="174083" name="Rectangle 3"/>
          <p:cNvSpPr>
            <a:spLocks noGrp="1" noChangeArrowheads="1"/>
          </p:cNvSpPr>
          <p:nvPr>
            <p:ph type="body" idx="1"/>
          </p:nvPr>
        </p:nvSpPr>
        <p:spPr>
          <a:noFill/>
          <a:ln>
            <a:solidFill>
              <a:srgbClr val="000000"/>
            </a:solidFill>
          </a:ln>
          <a:extLst>
            <a:ext uri="{909E8E84-426E-40DD-AFC4-6F175D3DCCD1}">
              <a14:hiddenFill xmlns:a14="http://schemas.microsoft.com/office/drawing/2010/main">
                <a:solidFill>
                  <a:srgbClr val="FFFFFF"/>
                </a:solidFill>
              </a14:hiddenFill>
            </a:ext>
          </a:extLst>
        </p:spPr>
        <p:txBody>
          <a:bodyPr/>
          <a:lstStyle/>
          <a:p>
            <a:endParaRPr lang="en-US" altLang="en-US" smtClean="0">
              <a:latin typeface="Arial" panose="020B0604020202020204" pitchFamily="34" charset="0"/>
            </a:endParaRPr>
          </a:p>
        </p:txBody>
      </p:sp>
      <p:sp>
        <p:nvSpPr>
          <p:cNvPr id="174084" name="Date Placeholder 8"/>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174085" name="Footer Placeholder 10"/>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174086" name="Header Placeholder 11"/>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74087"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F8A7B0D6-6107-47B9-9E25-82547CAD70DD}" type="slidenum">
              <a:rPr lang="en-US" altLang="en-US" sz="1200"/>
              <a:pPr/>
              <a:t>61</a:t>
            </a:fld>
            <a:r>
              <a:rPr lang="en-US" altLang="en-US" sz="1200"/>
              <a:t> of 97</a:t>
            </a:r>
          </a:p>
        </p:txBody>
      </p:sp>
    </p:spTree>
    <p:extLst>
      <p:ext uri="{BB962C8B-B14F-4D97-AF65-F5344CB8AC3E}">
        <p14:creationId xmlns:p14="http://schemas.microsoft.com/office/powerpoint/2010/main" val="286272238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29"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eaLnBrk="1" hangingPunct="1"/>
            <a:fld id="{2F1FD6B4-E056-4ADE-8CCA-302B59967264}" type="slidenum">
              <a:rPr lang="en-US" altLang="en-US" sz="1200"/>
              <a:pPr algn="r" eaLnBrk="1" hangingPunct="1"/>
              <a:t>62</a:t>
            </a:fld>
            <a:endParaRPr lang="en-US" altLang="en-US" sz="1200"/>
          </a:p>
        </p:txBody>
      </p:sp>
      <p:sp>
        <p:nvSpPr>
          <p:cNvPr id="176130" name="Rectangle 2"/>
          <p:cNvSpPr>
            <a:spLocks noGrp="1" noRot="1" noChangeAspect="1" noChangeArrowheads="1" noTextEdit="1"/>
          </p:cNvSpPr>
          <p:nvPr>
            <p:ph type="sldImg"/>
          </p:nvPr>
        </p:nvSpPr>
        <p:spPr>
          <a:xfrm>
            <a:off x="246063" y="609600"/>
            <a:ext cx="6365875" cy="3581400"/>
          </a:xfrm>
          <a:solidFill>
            <a:srgbClr val="FFFFFF"/>
          </a:solidFill>
          <a:ln/>
        </p:spPr>
      </p:sp>
      <p:sp>
        <p:nvSpPr>
          <p:cNvPr id="176131" name="Rectangle 3"/>
          <p:cNvSpPr>
            <a:spLocks noGrp="1" noChangeArrowheads="1"/>
          </p:cNvSpPr>
          <p:nvPr>
            <p:ph type="body" idx="1"/>
          </p:nvPr>
        </p:nvSpPr>
        <p:spPr>
          <a:noFill/>
          <a:ln>
            <a:solidFill>
              <a:srgbClr val="000000"/>
            </a:solidFill>
          </a:ln>
          <a:extLst>
            <a:ext uri="{909E8E84-426E-40DD-AFC4-6F175D3DCCD1}">
              <a14:hiddenFill xmlns:a14="http://schemas.microsoft.com/office/drawing/2010/main">
                <a:solidFill>
                  <a:srgbClr val="FFFFFF"/>
                </a:solidFill>
              </a14:hiddenFill>
            </a:ext>
          </a:extLst>
        </p:spPr>
        <p:txBody>
          <a:bodyPr/>
          <a:lstStyle/>
          <a:p>
            <a:endParaRPr lang="en-US" altLang="en-US" smtClean="0">
              <a:latin typeface="Arial" panose="020B0604020202020204" pitchFamily="34" charset="0"/>
            </a:endParaRPr>
          </a:p>
        </p:txBody>
      </p:sp>
      <p:sp>
        <p:nvSpPr>
          <p:cNvPr id="176132" name="Date Placeholder 8"/>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176133" name="Footer Placeholder 10"/>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176134" name="Header Placeholder 11"/>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76135"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8BC10EB5-CB8B-4C65-8980-9FD112841152}" type="slidenum">
              <a:rPr lang="en-US" altLang="en-US" sz="1200"/>
              <a:pPr/>
              <a:t>62</a:t>
            </a:fld>
            <a:r>
              <a:rPr lang="en-US" altLang="en-US" sz="1200"/>
              <a:t> of 97</a:t>
            </a:r>
          </a:p>
        </p:txBody>
      </p:sp>
    </p:spTree>
    <p:extLst>
      <p:ext uri="{BB962C8B-B14F-4D97-AF65-F5344CB8AC3E}">
        <p14:creationId xmlns:p14="http://schemas.microsoft.com/office/powerpoint/2010/main" val="25152502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7"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eaLnBrk="1" hangingPunct="1"/>
            <a:fld id="{37D4BD6F-7922-4440-BCBA-36D02DF0CC7E}" type="slidenum">
              <a:rPr lang="en-US" altLang="en-US" sz="1200"/>
              <a:pPr algn="r" eaLnBrk="1" hangingPunct="1"/>
              <a:t>63</a:t>
            </a:fld>
            <a:endParaRPr lang="en-US" altLang="en-US" sz="1200"/>
          </a:p>
        </p:txBody>
      </p:sp>
      <p:sp>
        <p:nvSpPr>
          <p:cNvPr id="178178" name="Rectangle 2"/>
          <p:cNvSpPr>
            <a:spLocks noGrp="1" noRot="1" noChangeAspect="1" noChangeArrowheads="1" noTextEdit="1"/>
          </p:cNvSpPr>
          <p:nvPr>
            <p:ph type="sldImg"/>
          </p:nvPr>
        </p:nvSpPr>
        <p:spPr>
          <a:xfrm>
            <a:off x="246063" y="609600"/>
            <a:ext cx="6365875" cy="3581400"/>
          </a:xfrm>
          <a:solidFill>
            <a:srgbClr val="FFFFFF"/>
          </a:solidFill>
          <a:ln/>
        </p:spPr>
      </p:sp>
      <p:sp>
        <p:nvSpPr>
          <p:cNvPr id="178179" name="Rectangle 3"/>
          <p:cNvSpPr>
            <a:spLocks noGrp="1" noChangeArrowheads="1"/>
          </p:cNvSpPr>
          <p:nvPr>
            <p:ph type="body" idx="1"/>
          </p:nvPr>
        </p:nvSpPr>
        <p:spPr>
          <a:noFill/>
          <a:ln>
            <a:solidFill>
              <a:srgbClr val="000000"/>
            </a:solidFill>
          </a:ln>
          <a:extLst>
            <a:ext uri="{909E8E84-426E-40DD-AFC4-6F175D3DCCD1}">
              <a14:hiddenFill xmlns:a14="http://schemas.microsoft.com/office/drawing/2010/main">
                <a:solidFill>
                  <a:srgbClr val="FFFFFF"/>
                </a:solidFill>
              </a14:hiddenFill>
            </a:ext>
          </a:extLst>
        </p:spPr>
        <p:txBody>
          <a:bodyPr/>
          <a:lstStyle/>
          <a:p>
            <a:endParaRPr lang="en-US" altLang="en-US" smtClean="0">
              <a:latin typeface="Arial" panose="020B0604020202020204" pitchFamily="34" charset="0"/>
            </a:endParaRPr>
          </a:p>
        </p:txBody>
      </p:sp>
      <p:sp>
        <p:nvSpPr>
          <p:cNvPr id="178180" name="Date Placeholder 8"/>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178181" name="Footer Placeholder 10"/>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178182" name="Header Placeholder 11"/>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78183"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BBDF9607-1134-48D4-B950-2258F2B6E41A}" type="slidenum">
              <a:rPr lang="en-US" altLang="en-US" sz="1200"/>
              <a:pPr/>
              <a:t>63</a:t>
            </a:fld>
            <a:r>
              <a:rPr lang="en-US" altLang="en-US" sz="1200"/>
              <a:t> of 97</a:t>
            </a:r>
          </a:p>
        </p:txBody>
      </p:sp>
    </p:spTree>
    <p:extLst>
      <p:ext uri="{BB962C8B-B14F-4D97-AF65-F5344CB8AC3E}">
        <p14:creationId xmlns:p14="http://schemas.microsoft.com/office/powerpoint/2010/main" val="267373310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5" name="Rectangle 2"/>
          <p:cNvSpPr>
            <a:spLocks noGrp="1" noRot="1" noChangeAspect="1" noChangeArrowheads="1" noTextEdit="1"/>
          </p:cNvSpPr>
          <p:nvPr>
            <p:ph type="sldImg"/>
          </p:nvPr>
        </p:nvSpPr>
        <p:spPr>
          <a:xfrm>
            <a:off x="246063" y="609600"/>
            <a:ext cx="6365875" cy="3581400"/>
          </a:xfrm>
          <a:ln/>
        </p:spPr>
      </p:sp>
      <p:sp>
        <p:nvSpPr>
          <p:cNvPr id="18022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80227"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180228"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180229"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80230"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7E425193-EC01-4E07-A8A9-8235CD5F768E}" type="slidenum">
              <a:rPr lang="en-US" altLang="en-US" sz="1200"/>
              <a:pPr/>
              <a:t>64</a:t>
            </a:fld>
            <a:r>
              <a:rPr lang="en-US" altLang="en-US" sz="1200"/>
              <a:t> of 97</a:t>
            </a:r>
          </a:p>
        </p:txBody>
      </p:sp>
    </p:spTree>
    <p:extLst>
      <p:ext uri="{BB962C8B-B14F-4D97-AF65-F5344CB8AC3E}">
        <p14:creationId xmlns:p14="http://schemas.microsoft.com/office/powerpoint/2010/main" val="8903295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Rot="1" noChangeAspect="1" noChangeArrowheads="1" noTextEdit="1"/>
          </p:cNvSpPr>
          <p:nvPr>
            <p:ph type="sldImg"/>
          </p:nvPr>
        </p:nvSpPr>
        <p:spPr>
          <a:xfrm>
            <a:off x="246063" y="609600"/>
            <a:ext cx="6365875" cy="3581400"/>
          </a:xfrm>
          <a:ln/>
        </p:spPr>
      </p:sp>
      <p:sp>
        <p:nvSpPr>
          <p:cNvPr id="2765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27651"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27652"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27653"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27654"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55CB326A-F89F-4827-9396-E7E817339085}" type="slidenum">
              <a:rPr lang="en-US" altLang="en-US" sz="1200"/>
              <a:pPr/>
              <a:t>29</a:t>
            </a:fld>
            <a:r>
              <a:rPr lang="en-US" altLang="en-US" sz="1200"/>
              <a:t> of 97</a:t>
            </a:r>
          </a:p>
        </p:txBody>
      </p:sp>
    </p:spTree>
    <p:extLst>
      <p:ext uri="{BB962C8B-B14F-4D97-AF65-F5344CB8AC3E}">
        <p14:creationId xmlns:p14="http://schemas.microsoft.com/office/powerpoint/2010/main" val="11640133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noRot="1" noChangeAspect="1" noChangeArrowheads="1" noTextEdit="1"/>
          </p:cNvSpPr>
          <p:nvPr>
            <p:ph type="sldImg"/>
          </p:nvPr>
        </p:nvSpPr>
        <p:spPr>
          <a:xfrm>
            <a:off x="246063" y="609600"/>
            <a:ext cx="6365875" cy="3581400"/>
          </a:xfrm>
          <a:ln/>
        </p:spPr>
      </p:sp>
      <p:sp>
        <p:nvSpPr>
          <p:cNvPr id="3072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sz="1000" smtClean="0">
                <a:latin typeface="Times New Roman" panose="02020603050405020304" pitchFamily="18" charset="0"/>
              </a:rPr>
              <a:t>http://www.stevemcconnell.com/articles/art04.htm</a:t>
            </a:r>
          </a:p>
          <a:p>
            <a:r>
              <a:rPr lang="en-US" altLang="en-US" sz="1000" smtClean="0">
                <a:latin typeface="Times" panose="02020603050405020304" pitchFamily="18" charset="0"/>
              </a:rPr>
              <a:t>The least formal and most common kind of review is the </a:t>
            </a:r>
            <a:r>
              <a:rPr lang="en-US" altLang="en-US" sz="1000" b="1" smtClean="0">
                <a:latin typeface="Times" panose="02020603050405020304" pitchFamily="18" charset="0"/>
              </a:rPr>
              <a:t>walkthrough</a:t>
            </a:r>
            <a:r>
              <a:rPr lang="en-US" altLang="en-US" sz="1000" smtClean="0">
                <a:latin typeface="Times" panose="02020603050405020304" pitchFamily="18" charset="0"/>
              </a:rPr>
              <a:t>, which is any meeting at </a:t>
            </a:r>
            <a:br>
              <a:rPr lang="en-US" altLang="en-US" sz="1000" smtClean="0">
                <a:latin typeface="Times" panose="02020603050405020304" pitchFamily="18" charset="0"/>
              </a:rPr>
            </a:br>
            <a:r>
              <a:rPr lang="en-US" altLang="en-US" sz="1000" smtClean="0">
                <a:latin typeface="Times" panose="02020603050405020304" pitchFamily="18" charset="0"/>
              </a:rPr>
              <a:t>which two or more developers review technical work with the purpose of improving its quality. </a:t>
            </a:r>
            <a:br>
              <a:rPr lang="en-US" altLang="en-US" sz="1000" smtClean="0">
                <a:latin typeface="Times" panose="02020603050405020304" pitchFamily="18" charset="0"/>
              </a:rPr>
            </a:br>
            <a:r>
              <a:rPr lang="en-US" altLang="en-US" sz="1000" smtClean="0">
                <a:latin typeface="Times" panose="02020603050405020304" pitchFamily="18" charset="0"/>
              </a:rPr>
              <a:t>Walkthroughs are useful to rapid development because you can use them to detect defects earlier </a:t>
            </a:r>
            <a:br>
              <a:rPr lang="en-US" altLang="en-US" sz="1000" smtClean="0">
                <a:latin typeface="Times" panose="02020603050405020304" pitchFamily="18" charset="0"/>
              </a:rPr>
            </a:br>
            <a:r>
              <a:rPr lang="en-US" altLang="en-US" sz="1000" smtClean="0">
                <a:latin typeface="Times" panose="02020603050405020304" pitchFamily="18" charset="0"/>
              </a:rPr>
              <a:t>than you can with testing.</a:t>
            </a:r>
          </a:p>
          <a:p>
            <a:r>
              <a:rPr lang="en-US" altLang="en-US" sz="1000" b="1" smtClean="0">
                <a:latin typeface="Times" panose="02020603050405020304" pitchFamily="18" charset="0"/>
              </a:rPr>
              <a:t>Code reading</a:t>
            </a:r>
            <a:r>
              <a:rPr lang="en-US" altLang="en-US" sz="1000" smtClean="0">
                <a:latin typeface="Times" panose="02020603050405020304" pitchFamily="18" charset="0"/>
              </a:rPr>
              <a:t> is a somewhat more formal review process than a walkthrough but nominally </a:t>
            </a:r>
            <a:br>
              <a:rPr lang="en-US" altLang="en-US" sz="1000" smtClean="0">
                <a:latin typeface="Times" panose="02020603050405020304" pitchFamily="18" charset="0"/>
              </a:rPr>
            </a:br>
            <a:r>
              <a:rPr lang="en-US" altLang="en-US" sz="1000" smtClean="0">
                <a:latin typeface="Times" panose="02020603050405020304" pitchFamily="18" charset="0"/>
              </a:rPr>
              <a:t>applies only to code. In code reading, the author of the code hands out source listings to two or </a:t>
            </a:r>
            <a:br>
              <a:rPr lang="en-US" altLang="en-US" sz="1000" smtClean="0">
                <a:latin typeface="Times" panose="02020603050405020304" pitchFamily="18" charset="0"/>
              </a:rPr>
            </a:br>
            <a:r>
              <a:rPr lang="en-US" altLang="en-US" sz="1000" smtClean="0">
                <a:latin typeface="Times" panose="02020603050405020304" pitchFamily="18" charset="0"/>
              </a:rPr>
              <a:t>more reviewers. The reviewers read the code and report any errors to the code</a:t>
            </a:r>
            <a:r>
              <a:rPr lang="en-US" altLang="en-US" sz="1000" smtClean="0">
                <a:latin typeface="Times" panose="02020603050405020304" pitchFamily="18" charset="0"/>
                <a:ea typeface="ヒラギノ角ゴ ProN W3" pitchFamily="2" charset="-128"/>
              </a:rPr>
              <a:t>'s</a:t>
            </a:r>
            <a:r>
              <a:rPr lang="en-US" altLang="en-US" sz="1000" smtClean="0">
                <a:latin typeface="Times" panose="02020603050405020304" pitchFamily="18" charset="0"/>
              </a:rPr>
              <a:t> author. </a:t>
            </a:r>
            <a:br>
              <a:rPr lang="en-US" altLang="en-US" sz="1000" smtClean="0">
                <a:latin typeface="Times" panose="02020603050405020304" pitchFamily="18" charset="0"/>
              </a:rPr>
            </a:br>
            <a:r>
              <a:rPr lang="en-US" altLang="en-US" sz="1000" smtClean="0">
                <a:latin typeface="Times" panose="02020603050405020304" pitchFamily="18" charset="0"/>
              </a:rPr>
              <a:t>Inspections are the most formal kind of technical review, and they have been found to be </a:t>
            </a:r>
            <a:br>
              <a:rPr lang="en-US" altLang="en-US" sz="1000" smtClean="0">
                <a:latin typeface="Times" panose="02020603050405020304" pitchFamily="18" charset="0"/>
              </a:rPr>
            </a:br>
            <a:r>
              <a:rPr lang="en-US" altLang="en-US" sz="1000" smtClean="0">
                <a:latin typeface="Times" panose="02020603050405020304" pitchFamily="18" charset="0"/>
              </a:rPr>
              <a:t>extremely effective in detecting defects throughout a project. Developers are trained in the use </a:t>
            </a:r>
            <a:br>
              <a:rPr lang="en-US" altLang="en-US" sz="1000" smtClean="0">
                <a:latin typeface="Times" panose="02020603050405020304" pitchFamily="18" charset="0"/>
              </a:rPr>
            </a:br>
            <a:r>
              <a:rPr lang="en-US" altLang="en-US" sz="1000" smtClean="0">
                <a:latin typeface="Times" panose="02020603050405020304" pitchFamily="18" charset="0"/>
              </a:rPr>
              <a:t>of inspection techniques and play specific roles during the inspection process. The "moderator" </a:t>
            </a:r>
            <a:br>
              <a:rPr lang="en-US" altLang="en-US" sz="1000" smtClean="0">
                <a:latin typeface="Times" panose="02020603050405020304" pitchFamily="18" charset="0"/>
              </a:rPr>
            </a:br>
            <a:r>
              <a:rPr lang="en-US" altLang="en-US" sz="1000" smtClean="0">
                <a:latin typeface="Times" panose="02020603050405020304" pitchFamily="18" charset="0"/>
              </a:rPr>
              <a:t>hands out the material to be inspected before the inspection meeting. The "reviewers" examine </a:t>
            </a:r>
            <a:br>
              <a:rPr lang="en-US" altLang="en-US" sz="1000" smtClean="0">
                <a:latin typeface="Times" panose="02020603050405020304" pitchFamily="18" charset="0"/>
              </a:rPr>
            </a:br>
            <a:r>
              <a:rPr lang="en-US" altLang="en-US" sz="1000" smtClean="0">
                <a:latin typeface="Times" panose="02020603050405020304" pitchFamily="18" charset="0"/>
              </a:rPr>
              <a:t>the material before the meeting and use checklists to stimulate their reviews. During the</a:t>
            </a:r>
            <a:br>
              <a:rPr lang="en-US" altLang="en-US" sz="1000" smtClean="0">
                <a:latin typeface="Times" panose="02020603050405020304" pitchFamily="18" charset="0"/>
              </a:rPr>
            </a:br>
            <a:r>
              <a:rPr lang="en-US" altLang="en-US" sz="1000" smtClean="0">
                <a:latin typeface="Times" panose="02020603050405020304" pitchFamily="18" charset="0"/>
              </a:rPr>
              <a:t>inspection meeting, the "author" paraphrases the material, the reviewers identify errors, and the </a:t>
            </a:r>
            <a:br>
              <a:rPr lang="en-US" altLang="en-US" sz="1000" smtClean="0">
                <a:latin typeface="Times" panose="02020603050405020304" pitchFamily="18" charset="0"/>
              </a:rPr>
            </a:br>
            <a:r>
              <a:rPr lang="en-US" altLang="en-US" sz="1000" smtClean="0">
                <a:latin typeface="Times" panose="02020603050405020304" pitchFamily="18" charset="0"/>
              </a:rPr>
              <a:t>"scribe" records the errors. After the meeting, the moderator produces an inspection report that </a:t>
            </a:r>
            <a:br>
              <a:rPr lang="en-US" altLang="en-US" sz="1000" smtClean="0">
                <a:latin typeface="Times" panose="02020603050405020304" pitchFamily="18" charset="0"/>
              </a:rPr>
            </a:br>
            <a:r>
              <a:rPr lang="en-US" altLang="en-US" sz="1000" smtClean="0">
                <a:latin typeface="Times" panose="02020603050405020304" pitchFamily="18" charset="0"/>
              </a:rPr>
              <a:t>describes each defect and indicates what will be done about it. Throughout the inspection process </a:t>
            </a:r>
            <a:br>
              <a:rPr lang="en-US" altLang="en-US" sz="1000" smtClean="0">
                <a:latin typeface="Times" panose="02020603050405020304" pitchFamily="18" charset="0"/>
              </a:rPr>
            </a:br>
            <a:r>
              <a:rPr lang="en-US" altLang="en-US" sz="1000" smtClean="0">
                <a:latin typeface="Times" panose="02020603050405020304" pitchFamily="18" charset="0"/>
              </a:rPr>
              <a:t>you gather data about defects, hours spent correcting defects, and hours spent on inspections so </a:t>
            </a:r>
            <a:br>
              <a:rPr lang="en-US" altLang="en-US" sz="1000" smtClean="0">
                <a:latin typeface="Times" panose="02020603050405020304" pitchFamily="18" charset="0"/>
              </a:rPr>
            </a:br>
            <a:r>
              <a:rPr lang="en-US" altLang="en-US" sz="1000" smtClean="0">
                <a:latin typeface="Times" panose="02020603050405020304" pitchFamily="18" charset="0"/>
              </a:rPr>
              <a:t>that you can analyze the effectiveness of your software-development process and improve it.</a:t>
            </a:r>
          </a:p>
          <a:p>
            <a:r>
              <a:rPr lang="en-US" altLang="en-US" sz="1000" smtClean="0">
                <a:latin typeface="Times" panose="02020603050405020304" pitchFamily="18" charset="0"/>
              </a:rPr>
              <a:t>http://alumnus.caltech.edu/~leif/OO/ReviewTraining.html</a:t>
            </a:r>
            <a:endParaRPr lang="en-US" altLang="en-US" sz="1000" b="1" smtClean="0">
              <a:latin typeface="Times" panose="02020603050405020304" pitchFamily="18" charset="0"/>
            </a:endParaRPr>
          </a:p>
          <a:p>
            <a:r>
              <a:rPr lang="en-US" altLang="en-US" sz="1000" b="1" smtClean="0">
                <a:latin typeface="Times" panose="02020603050405020304" pitchFamily="18" charset="0"/>
              </a:rPr>
              <a:t>Round Robin</a:t>
            </a:r>
            <a:br>
              <a:rPr lang="en-US" altLang="en-US" sz="1000" b="1" smtClean="0">
                <a:latin typeface="Times" panose="02020603050405020304" pitchFamily="18" charset="0"/>
              </a:rPr>
            </a:br>
            <a:r>
              <a:rPr lang="en-US" altLang="en-US" sz="1000" smtClean="0">
                <a:latin typeface="Times" panose="02020603050405020304" pitchFamily="18" charset="0"/>
              </a:rPr>
              <a:t>Each reviewer gets to present their comments on the product. The reviewers present one </a:t>
            </a:r>
            <a:br>
              <a:rPr lang="en-US" altLang="en-US" sz="1000" smtClean="0">
                <a:latin typeface="Times" panose="02020603050405020304" pitchFamily="18" charset="0"/>
              </a:rPr>
            </a:br>
            <a:r>
              <a:rPr lang="en-US" altLang="en-US" sz="1000" smtClean="0">
                <a:latin typeface="Times" panose="02020603050405020304" pitchFamily="18" charset="0"/>
              </a:rPr>
              <a:t>comment at a time. The person to the left of the leader starts, the reviewer to their left goes next, </a:t>
            </a:r>
            <a:br>
              <a:rPr lang="en-US" altLang="en-US" sz="1000" smtClean="0">
                <a:latin typeface="Times" panose="02020603050405020304" pitchFamily="18" charset="0"/>
              </a:rPr>
            </a:br>
            <a:r>
              <a:rPr lang="en-US" altLang="en-US" sz="1000" smtClean="0">
                <a:latin typeface="Times" panose="02020603050405020304" pitchFamily="18" charset="0"/>
              </a:rPr>
              <a:t>and so on, around the table (telephonic attendees are assigned an arbitrary order).</a:t>
            </a:r>
          </a:p>
        </p:txBody>
      </p:sp>
      <p:sp>
        <p:nvSpPr>
          <p:cNvPr id="30723"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30724"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30725"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30726"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76834179-29D7-4738-9310-38039656E1F5}" type="slidenum">
              <a:rPr lang="en-US" altLang="en-US" sz="1200"/>
              <a:pPr/>
              <a:t>31</a:t>
            </a:fld>
            <a:r>
              <a:rPr lang="en-US" altLang="en-US" sz="1200"/>
              <a:t> of 97</a:t>
            </a:r>
          </a:p>
        </p:txBody>
      </p:sp>
    </p:spTree>
    <p:extLst>
      <p:ext uri="{BB962C8B-B14F-4D97-AF65-F5344CB8AC3E}">
        <p14:creationId xmlns:p14="http://schemas.microsoft.com/office/powerpoint/2010/main" val="33080212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p:cNvSpPr>
            <a:spLocks noGrp="1" noRot="1" noChangeAspect="1" noChangeArrowheads="1" noTextEdit="1"/>
          </p:cNvSpPr>
          <p:nvPr>
            <p:ph type="sldImg"/>
          </p:nvPr>
        </p:nvSpPr>
        <p:spPr>
          <a:xfrm>
            <a:off x="246063" y="609600"/>
            <a:ext cx="6365875" cy="3581400"/>
          </a:xfrm>
          <a:ln/>
        </p:spPr>
      </p:sp>
      <p:sp>
        <p:nvSpPr>
          <p:cNvPr id="3277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sz="1000" smtClean="0">
                <a:latin typeface="Times New Roman" panose="02020603050405020304" pitchFamily="18" charset="0"/>
              </a:rPr>
              <a:t>http://www.stevemcconnell.com/articles/art04.htm</a:t>
            </a:r>
          </a:p>
          <a:p>
            <a:r>
              <a:rPr lang="en-US" altLang="en-US" sz="1000" smtClean="0">
                <a:latin typeface="Times" panose="02020603050405020304" pitchFamily="18" charset="0"/>
              </a:rPr>
              <a:t>The least formal and most common kind of review is the </a:t>
            </a:r>
            <a:r>
              <a:rPr lang="en-US" altLang="en-US" sz="1000" b="1" smtClean="0">
                <a:latin typeface="Times" panose="02020603050405020304" pitchFamily="18" charset="0"/>
              </a:rPr>
              <a:t>walkthrough</a:t>
            </a:r>
            <a:r>
              <a:rPr lang="en-US" altLang="en-US" sz="1000" smtClean="0">
                <a:latin typeface="Times" panose="02020603050405020304" pitchFamily="18" charset="0"/>
              </a:rPr>
              <a:t>, which is any meeting at </a:t>
            </a:r>
            <a:br>
              <a:rPr lang="en-US" altLang="en-US" sz="1000" smtClean="0">
                <a:latin typeface="Times" panose="02020603050405020304" pitchFamily="18" charset="0"/>
              </a:rPr>
            </a:br>
            <a:r>
              <a:rPr lang="en-US" altLang="en-US" sz="1000" smtClean="0">
                <a:latin typeface="Times" panose="02020603050405020304" pitchFamily="18" charset="0"/>
              </a:rPr>
              <a:t>which two or more developers review technical work with the purpose of improving its quality. </a:t>
            </a:r>
            <a:br>
              <a:rPr lang="en-US" altLang="en-US" sz="1000" smtClean="0">
                <a:latin typeface="Times" panose="02020603050405020304" pitchFamily="18" charset="0"/>
              </a:rPr>
            </a:br>
            <a:r>
              <a:rPr lang="en-US" altLang="en-US" sz="1000" smtClean="0">
                <a:latin typeface="Times" panose="02020603050405020304" pitchFamily="18" charset="0"/>
              </a:rPr>
              <a:t>Walkthroughs are useful to rapid development because you can use them to detect defects earlier </a:t>
            </a:r>
            <a:br>
              <a:rPr lang="en-US" altLang="en-US" sz="1000" smtClean="0">
                <a:latin typeface="Times" panose="02020603050405020304" pitchFamily="18" charset="0"/>
              </a:rPr>
            </a:br>
            <a:r>
              <a:rPr lang="en-US" altLang="en-US" sz="1000" smtClean="0">
                <a:latin typeface="Times" panose="02020603050405020304" pitchFamily="18" charset="0"/>
              </a:rPr>
              <a:t>than you can with testing.</a:t>
            </a:r>
          </a:p>
          <a:p>
            <a:r>
              <a:rPr lang="en-US" altLang="en-US" sz="1000" b="1" smtClean="0">
                <a:latin typeface="Times" panose="02020603050405020304" pitchFamily="18" charset="0"/>
              </a:rPr>
              <a:t>Code reading</a:t>
            </a:r>
            <a:r>
              <a:rPr lang="en-US" altLang="en-US" sz="1000" smtClean="0">
                <a:latin typeface="Times" panose="02020603050405020304" pitchFamily="18" charset="0"/>
              </a:rPr>
              <a:t> is a somewhat more formal review process than a walkthrough but nominally </a:t>
            </a:r>
            <a:br>
              <a:rPr lang="en-US" altLang="en-US" sz="1000" smtClean="0">
                <a:latin typeface="Times" panose="02020603050405020304" pitchFamily="18" charset="0"/>
              </a:rPr>
            </a:br>
            <a:r>
              <a:rPr lang="en-US" altLang="en-US" sz="1000" smtClean="0">
                <a:latin typeface="Times" panose="02020603050405020304" pitchFamily="18" charset="0"/>
              </a:rPr>
              <a:t>applies only to code. In code reading, the author of the code hands out source listings to two or </a:t>
            </a:r>
            <a:br>
              <a:rPr lang="en-US" altLang="en-US" sz="1000" smtClean="0">
                <a:latin typeface="Times" panose="02020603050405020304" pitchFamily="18" charset="0"/>
              </a:rPr>
            </a:br>
            <a:r>
              <a:rPr lang="en-US" altLang="en-US" sz="1000" smtClean="0">
                <a:latin typeface="Times" panose="02020603050405020304" pitchFamily="18" charset="0"/>
              </a:rPr>
              <a:t>more reviewers. The reviewers read the code and report any errors to the code</a:t>
            </a:r>
            <a:r>
              <a:rPr lang="en-US" altLang="en-US" sz="1000" smtClean="0">
                <a:latin typeface="Times" panose="02020603050405020304" pitchFamily="18" charset="0"/>
                <a:ea typeface="ヒラギノ角ゴ ProN W3" pitchFamily="2" charset="-128"/>
              </a:rPr>
              <a:t>'s</a:t>
            </a:r>
            <a:r>
              <a:rPr lang="en-US" altLang="en-US" sz="1000" smtClean="0">
                <a:latin typeface="Times" panose="02020603050405020304" pitchFamily="18" charset="0"/>
              </a:rPr>
              <a:t> author. </a:t>
            </a:r>
            <a:br>
              <a:rPr lang="en-US" altLang="en-US" sz="1000" smtClean="0">
                <a:latin typeface="Times" panose="02020603050405020304" pitchFamily="18" charset="0"/>
              </a:rPr>
            </a:br>
            <a:r>
              <a:rPr lang="en-US" altLang="en-US" sz="1000" smtClean="0">
                <a:latin typeface="Times" panose="02020603050405020304" pitchFamily="18" charset="0"/>
              </a:rPr>
              <a:t>Inspections are the most formal kind of technical review, and they have been found to be </a:t>
            </a:r>
            <a:br>
              <a:rPr lang="en-US" altLang="en-US" sz="1000" smtClean="0">
                <a:latin typeface="Times" panose="02020603050405020304" pitchFamily="18" charset="0"/>
              </a:rPr>
            </a:br>
            <a:r>
              <a:rPr lang="en-US" altLang="en-US" sz="1000" smtClean="0">
                <a:latin typeface="Times" panose="02020603050405020304" pitchFamily="18" charset="0"/>
              </a:rPr>
              <a:t>extremely effective in detecting defects throughout a project. Developers are trained in the use </a:t>
            </a:r>
            <a:br>
              <a:rPr lang="en-US" altLang="en-US" sz="1000" smtClean="0">
                <a:latin typeface="Times" panose="02020603050405020304" pitchFamily="18" charset="0"/>
              </a:rPr>
            </a:br>
            <a:r>
              <a:rPr lang="en-US" altLang="en-US" sz="1000" smtClean="0">
                <a:latin typeface="Times" panose="02020603050405020304" pitchFamily="18" charset="0"/>
              </a:rPr>
              <a:t>of inspection techniques and play specific roles during the inspection process. The "moderator" </a:t>
            </a:r>
            <a:br>
              <a:rPr lang="en-US" altLang="en-US" sz="1000" smtClean="0">
                <a:latin typeface="Times" panose="02020603050405020304" pitchFamily="18" charset="0"/>
              </a:rPr>
            </a:br>
            <a:r>
              <a:rPr lang="en-US" altLang="en-US" sz="1000" smtClean="0">
                <a:latin typeface="Times" panose="02020603050405020304" pitchFamily="18" charset="0"/>
              </a:rPr>
              <a:t>hands out the material to be inspected before the inspection meeting. The "reviewers" examine </a:t>
            </a:r>
            <a:br>
              <a:rPr lang="en-US" altLang="en-US" sz="1000" smtClean="0">
                <a:latin typeface="Times" panose="02020603050405020304" pitchFamily="18" charset="0"/>
              </a:rPr>
            </a:br>
            <a:r>
              <a:rPr lang="en-US" altLang="en-US" sz="1000" smtClean="0">
                <a:latin typeface="Times" panose="02020603050405020304" pitchFamily="18" charset="0"/>
              </a:rPr>
              <a:t>the material before the meeting and use checklists to stimulate their reviews. During the</a:t>
            </a:r>
            <a:br>
              <a:rPr lang="en-US" altLang="en-US" sz="1000" smtClean="0">
                <a:latin typeface="Times" panose="02020603050405020304" pitchFamily="18" charset="0"/>
              </a:rPr>
            </a:br>
            <a:r>
              <a:rPr lang="en-US" altLang="en-US" sz="1000" smtClean="0">
                <a:latin typeface="Times" panose="02020603050405020304" pitchFamily="18" charset="0"/>
              </a:rPr>
              <a:t>inspection meeting, the "author" paraphrases the material, the reviewers identify errors, and the </a:t>
            </a:r>
            <a:br>
              <a:rPr lang="en-US" altLang="en-US" sz="1000" smtClean="0">
                <a:latin typeface="Times" panose="02020603050405020304" pitchFamily="18" charset="0"/>
              </a:rPr>
            </a:br>
            <a:r>
              <a:rPr lang="en-US" altLang="en-US" sz="1000" smtClean="0">
                <a:latin typeface="Times" panose="02020603050405020304" pitchFamily="18" charset="0"/>
              </a:rPr>
              <a:t>"scribe" records the errors. After the meeting, the moderator produces an inspection report that </a:t>
            </a:r>
            <a:br>
              <a:rPr lang="en-US" altLang="en-US" sz="1000" smtClean="0">
                <a:latin typeface="Times" panose="02020603050405020304" pitchFamily="18" charset="0"/>
              </a:rPr>
            </a:br>
            <a:r>
              <a:rPr lang="en-US" altLang="en-US" sz="1000" smtClean="0">
                <a:latin typeface="Times" panose="02020603050405020304" pitchFamily="18" charset="0"/>
              </a:rPr>
              <a:t>describes each defect and indicates what will be done about it. Throughout the inspection process </a:t>
            </a:r>
            <a:br>
              <a:rPr lang="en-US" altLang="en-US" sz="1000" smtClean="0">
                <a:latin typeface="Times" panose="02020603050405020304" pitchFamily="18" charset="0"/>
              </a:rPr>
            </a:br>
            <a:r>
              <a:rPr lang="en-US" altLang="en-US" sz="1000" smtClean="0">
                <a:latin typeface="Times" panose="02020603050405020304" pitchFamily="18" charset="0"/>
              </a:rPr>
              <a:t>you gather data about defects, hours spent correcting defects, and hours spent on inspections so </a:t>
            </a:r>
            <a:br>
              <a:rPr lang="en-US" altLang="en-US" sz="1000" smtClean="0">
                <a:latin typeface="Times" panose="02020603050405020304" pitchFamily="18" charset="0"/>
              </a:rPr>
            </a:br>
            <a:r>
              <a:rPr lang="en-US" altLang="en-US" sz="1000" smtClean="0">
                <a:latin typeface="Times" panose="02020603050405020304" pitchFamily="18" charset="0"/>
              </a:rPr>
              <a:t>that you can analyze the effectiveness of your software-development process and improve it.</a:t>
            </a:r>
          </a:p>
          <a:p>
            <a:r>
              <a:rPr lang="en-US" altLang="en-US" sz="1000" smtClean="0">
                <a:latin typeface="Times" panose="02020603050405020304" pitchFamily="18" charset="0"/>
              </a:rPr>
              <a:t>http://alumnus.caltech.edu/~leif/OO/ReviewTraining.html</a:t>
            </a:r>
            <a:endParaRPr lang="en-US" altLang="en-US" sz="1000" b="1" smtClean="0">
              <a:latin typeface="Times" panose="02020603050405020304" pitchFamily="18" charset="0"/>
            </a:endParaRPr>
          </a:p>
          <a:p>
            <a:r>
              <a:rPr lang="en-US" altLang="en-US" sz="1000" b="1" smtClean="0">
                <a:latin typeface="Times" panose="02020603050405020304" pitchFamily="18" charset="0"/>
              </a:rPr>
              <a:t>Round Robin</a:t>
            </a:r>
            <a:br>
              <a:rPr lang="en-US" altLang="en-US" sz="1000" b="1" smtClean="0">
                <a:latin typeface="Times" panose="02020603050405020304" pitchFamily="18" charset="0"/>
              </a:rPr>
            </a:br>
            <a:r>
              <a:rPr lang="en-US" altLang="en-US" sz="1000" smtClean="0">
                <a:latin typeface="Times" panose="02020603050405020304" pitchFamily="18" charset="0"/>
              </a:rPr>
              <a:t>Each reviewer gets to present their comments on the product. The reviewers present one </a:t>
            </a:r>
            <a:br>
              <a:rPr lang="en-US" altLang="en-US" sz="1000" smtClean="0">
                <a:latin typeface="Times" panose="02020603050405020304" pitchFamily="18" charset="0"/>
              </a:rPr>
            </a:br>
            <a:r>
              <a:rPr lang="en-US" altLang="en-US" sz="1000" smtClean="0">
                <a:latin typeface="Times" panose="02020603050405020304" pitchFamily="18" charset="0"/>
              </a:rPr>
              <a:t>comment at a time. The person to the left of the leader starts, the reviewer to their left goes next, </a:t>
            </a:r>
            <a:br>
              <a:rPr lang="en-US" altLang="en-US" sz="1000" smtClean="0">
                <a:latin typeface="Times" panose="02020603050405020304" pitchFamily="18" charset="0"/>
              </a:rPr>
            </a:br>
            <a:r>
              <a:rPr lang="en-US" altLang="en-US" sz="1000" smtClean="0">
                <a:latin typeface="Times" panose="02020603050405020304" pitchFamily="18" charset="0"/>
              </a:rPr>
              <a:t>and so on, around the table (telephonic attendees are assigned an arbitrary order).</a:t>
            </a:r>
          </a:p>
        </p:txBody>
      </p:sp>
      <p:sp>
        <p:nvSpPr>
          <p:cNvPr id="32771"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32772"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32773"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32774"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9089E186-FC55-4F22-962A-2D59B692EF66}" type="slidenum">
              <a:rPr lang="en-US" altLang="en-US" sz="1200"/>
              <a:pPr/>
              <a:t>32</a:t>
            </a:fld>
            <a:r>
              <a:rPr lang="en-US" altLang="en-US" sz="1200"/>
              <a:t> of 97</a:t>
            </a:r>
          </a:p>
        </p:txBody>
      </p:sp>
    </p:spTree>
    <p:extLst>
      <p:ext uri="{BB962C8B-B14F-4D97-AF65-F5344CB8AC3E}">
        <p14:creationId xmlns:p14="http://schemas.microsoft.com/office/powerpoint/2010/main" val="13506093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p:cNvSpPr>
            <a:spLocks noGrp="1" noRot="1" noChangeAspect="1" noChangeArrowheads="1" noTextEdit="1"/>
          </p:cNvSpPr>
          <p:nvPr>
            <p:ph type="sldImg"/>
          </p:nvPr>
        </p:nvSpPr>
        <p:spPr>
          <a:xfrm>
            <a:off x="246063" y="609600"/>
            <a:ext cx="6365875" cy="3581400"/>
          </a:xfrm>
          <a:ln/>
        </p:spPr>
      </p:sp>
      <p:sp>
        <p:nvSpPr>
          <p:cNvPr id="3481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sz="1000" smtClean="0">
                <a:latin typeface="Times New Roman" panose="02020603050405020304" pitchFamily="18" charset="0"/>
              </a:rPr>
              <a:t>http://www.stevemcconnell.com/articles/art04.htm</a:t>
            </a:r>
          </a:p>
          <a:p>
            <a:r>
              <a:rPr lang="en-US" altLang="en-US" sz="1000" smtClean="0">
                <a:latin typeface="Times" panose="02020603050405020304" pitchFamily="18" charset="0"/>
              </a:rPr>
              <a:t>The least formal and most common kind of review is the </a:t>
            </a:r>
            <a:r>
              <a:rPr lang="en-US" altLang="en-US" sz="1000" b="1" smtClean="0">
                <a:latin typeface="Times" panose="02020603050405020304" pitchFamily="18" charset="0"/>
              </a:rPr>
              <a:t>walkthrough</a:t>
            </a:r>
            <a:r>
              <a:rPr lang="en-US" altLang="en-US" sz="1000" smtClean="0">
                <a:latin typeface="Times" panose="02020603050405020304" pitchFamily="18" charset="0"/>
              </a:rPr>
              <a:t>, which is any meeting at </a:t>
            </a:r>
            <a:br>
              <a:rPr lang="en-US" altLang="en-US" sz="1000" smtClean="0">
                <a:latin typeface="Times" panose="02020603050405020304" pitchFamily="18" charset="0"/>
              </a:rPr>
            </a:br>
            <a:r>
              <a:rPr lang="en-US" altLang="en-US" sz="1000" smtClean="0">
                <a:latin typeface="Times" panose="02020603050405020304" pitchFamily="18" charset="0"/>
              </a:rPr>
              <a:t>which two or more developers review technical work with the purpose of improving its quality. </a:t>
            </a:r>
            <a:br>
              <a:rPr lang="en-US" altLang="en-US" sz="1000" smtClean="0">
                <a:latin typeface="Times" panose="02020603050405020304" pitchFamily="18" charset="0"/>
              </a:rPr>
            </a:br>
            <a:r>
              <a:rPr lang="en-US" altLang="en-US" sz="1000" smtClean="0">
                <a:latin typeface="Times" panose="02020603050405020304" pitchFamily="18" charset="0"/>
              </a:rPr>
              <a:t>Walkthroughs are useful to rapid development because you can use them to detect defects earlier </a:t>
            </a:r>
            <a:br>
              <a:rPr lang="en-US" altLang="en-US" sz="1000" smtClean="0">
                <a:latin typeface="Times" panose="02020603050405020304" pitchFamily="18" charset="0"/>
              </a:rPr>
            </a:br>
            <a:r>
              <a:rPr lang="en-US" altLang="en-US" sz="1000" smtClean="0">
                <a:latin typeface="Times" panose="02020603050405020304" pitchFamily="18" charset="0"/>
              </a:rPr>
              <a:t>than you can with testing.</a:t>
            </a:r>
          </a:p>
          <a:p>
            <a:r>
              <a:rPr lang="en-US" altLang="en-US" sz="1000" b="1" smtClean="0">
                <a:latin typeface="Times" panose="02020603050405020304" pitchFamily="18" charset="0"/>
              </a:rPr>
              <a:t>Code reading</a:t>
            </a:r>
            <a:r>
              <a:rPr lang="en-US" altLang="en-US" sz="1000" smtClean="0">
                <a:latin typeface="Times" panose="02020603050405020304" pitchFamily="18" charset="0"/>
              </a:rPr>
              <a:t> is a somewhat more formal review process than a walkthrough but nominally </a:t>
            </a:r>
            <a:br>
              <a:rPr lang="en-US" altLang="en-US" sz="1000" smtClean="0">
                <a:latin typeface="Times" panose="02020603050405020304" pitchFamily="18" charset="0"/>
              </a:rPr>
            </a:br>
            <a:r>
              <a:rPr lang="en-US" altLang="en-US" sz="1000" smtClean="0">
                <a:latin typeface="Times" panose="02020603050405020304" pitchFamily="18" charset="0"/>
              </a:rPr>
              <a:t>applies only to code. In code reading, the author of the code hands out source listings to two or </a:t>
            </a:r>
            <a:br>
              <a:rPr lang="en-US" altLang="en-US" sz="1000" smtClean="0">
                <a:latin typeface="Times" panose="02020603050405020304" pitchFamily="18" charset="0"/>
              </a:rPr>
            </a:br>
            <a:r>
              <a:rPr lang="en-US" altLang="en-US" sz="1000" smtClean="0">
                <a:latin typeface="Times" panose="02020603050405020304" pitchFamily="18" charset="0"/>
              </a:rPr>
              <a:t>more reviewers. The reviewers read the code and report any errors to the code</a:t>
            </a:r>
            <a:r>
              <a:rPr lang="en-US" altLang="en-US" sz="1000" smtClean="0">
                <a:latin typeface="Times" panose="02020603050405020304" pitchFamily="18" charset="0"/>
                <a:ea typeface="ヒラギノ角ゴ ProN W3" pitchFamily="2" charset="-128"/>
              </a:rPr>
              <a:t>'s</a:t>
            </a:r>
            <a:r>
              <a:rPr lang="en-US" altLang="en-US" sz="1000" smtClean="0">
                <a:latin typeface="Times" panose="02020603050405020304" pitchFamily="18" charset="0"/>
              </a:rPr>
              <a:t> author. </a:t>
            </a:r>
            <a:br>
              <a:rPr lang="en-US" altLang="en-US" sz="1000" smtClean="0">
                <a:latin typeface="Times" panose="02020603050405020304" pitchFamily="18" charset="0"/>
              </a:rPr>
            </a:br>
            <a:r>
              <a:rPr lang="en-US" altLang="en-US" sz="1000" smtClean="0">
                <a:latin typeface="Times" panose="02020603050405020304" pitchFamily="18" charset="0"/>
              </a:rPr>
              <a:t>Inspections are the most formal kind of technical review, and they have been found to be </a:t>
            </a:r>
            <a:br>
              <a:rPr lang="en-US" altLang="en-US" sz="1000" smtClean="0">
                <a:latin typeface="Times" panose="02020603050405020304" pitchFamily="18" charset="0"/>
              </a:rPr>
            </a:br>
            <a:r>
              <a:rPr lang="en-US" altLang="en-US" sz="1000" smtClean="0">
                <a:latin typeface="Times" panose="02020603050405020304" pitchFamily="18" charset="0"/>
              </a:rPr>
              <a:t>extremely effective in detecting defects throughout a project. Developers are trained in the use </a:t>
            </a:r>
            <a:br>
              <a:rPr lang="en-US" altLang="en-US" sz="1000" smtClean="0">
                <a:latin typeface="Times" panose="02020603050405020304" pitchFamily="18" charset="0"/>
              </a:rPr>
            </a:br>
            <a:r>
              <a:rPr lang="en-US" altLang="en-US" sz="1000" smtClean="0">
                <a:latin typeface="Times" panose="02020603050405020304" pitchFamily="18" charset="0"/>
              </a:rPr>
              <a:t>of inspection techniques and play specific roles during the inspection process. The "moderator" </a:t>
            </a:r>
            <a:br>
              <a:rPr lang="en-US" altLang="en-US" sz="1000" smtClean="0">
                <a:latin typeface="Times" panose="02020603050405020304" pitchFamily="18" charset="0"/>
              </a:rPr>
            </a:br>
            <a:r>
              <a:rPr lang="en-US" altLang="en-US" sz="1000" smtClean="0">
                <a:latin typeface="Times" panose="02020603050405020304" pitchFamily="18" charset="0"/>
              </a:rPr>
              <a:t>hands out the material to be inspected before the inspection meeting. The "reviewers" examine </a:t>
            </a:r>
            <a:br>
              <a:rPr lang="en-US" altLang="en-US" sz="1000" smtClean="0">
                <a:latin typeface="Times" panose="02020603050405020304" pitchFamily="18" charset="0"/>
              </a:rPr>
            </a:br>
            <a:r>
              <a:rPr lang="en-US" altLang="en-US" sz="1000" smtClean="0">
                <a:latin typeface="Times" panose="02020603050405020304" pitchFamily="18" charset="0"/>
              </a:rPr>
              <a:t>the material before the meeting and use checklists to stimulate their reviews. During the</a:t>
            </a:r>
            <a:br>
              <a:rPr lang="en-US" altLang="en-US" sz="1000" smtClean="0">
                <a:latin typeface="Times" panose="02020603050405020304" pitchFamily="18" charset="0"/>
              </a:rPr>
            </a:br>
            <a:r>
              <a:rPr lang="en-US" altLang="en-US" sz="1000" smtClean="0">
                <a:latin typeface="Times" panose="02020603050405020304" pitchFamily="18" charset="0"/>
              </a:rPr>
              <a:t>inspection meeting, the "author" paraphrases the material, the reviewers identify errors, and the </a:t>
            </a:r>
            <a:br>
              <a:rPr lang="en-US" altLang="en-US" sz="1000" smtClean="0">
                <a:latin typeface="Times" panose="02020603050405020304" pitchFamily="18" charset="0"/>
              </a:rPr>
            </a:br>
            <a:r>
              <a:rPr lang="en-US" altLang="en-US" sz="1000" smtClean="0">
                <a:latin typeface="Times" panose="02020603050405020304" pitchFamily="18" charset="0"/>
              </a:rPr>
              <a:t>"scribe" records the errors. After the meeting, the moderator produces an inspection report that </a:t>
            </a:r>
            <a:br>
              <a:rPr lang="en-US" altLang="en-US" sz="1000" smtClean="0">
                <a:latin typeface="Times" panose="02020603050405020304" pitchFamily="18" charset="0"/>
              </a:rPr>
            </a:br>
            <a:r>
              <a:rPr lang="en-US" altLang="en-US" sz="1000" smtClean="0">
                <a:latin typeface="Times" panose="02020603050405020304" pitchFamily="18" charset="0"/>
              </a:rPr>
              <a:t>describes each defect and indicates what will be done about it. Throughout the inspection process </a:t>
            </a:r>
            <a:br>
              <a:rPr lang="en-US" altLang="en-US" sz="1000" smtClean="0">
                <a:latin typeface="Times" panose="02020603050405020304" pitchFamily="18" charset="0"/>
              </a:rPr>
            </a:br>
            <a:r>
              <a:rPr lang="en-US" altLang="en-US" sz="1000" smtClean="0">
                <a:latin typeface="Times" panose="02020603050405020304" pitchFamily="18" charset="0"/>
              </a:rPr>
              <a:t>you gather data about defects, hours spent correcting defects, and hours spent on inspections so </a:t>
            </a:r>
            <a:br>
              <a:rPr lang="en-US" altLang="en-US" sz="1000" smtClean="0">
                <a:latin typeface="Times" panose="02020603050405020304" pitchFamily="18" charset="0"/>
              </a:rPr>
            </a:br>
            <a:r>
              <a:rPr lang="en-US" altLang="en-US" sz="1000" smtClean="0">
                <a:latin typeface="Times" panose="02020603050405020304" pitchFamily="18" charset="0"/>
              </a:rPr>
              <a:t>that you can analyze the effectiveness of your software-development process and improve it.</a:t>
            </a:r>
          </a:p>
          <a:p>
            <a:r>
              <a:rPr lang="en-US" altLang="en-US" sz="1000" smtClean="0">
                <a:latin typeface="Times" panose="02020603050405020304" pitchFamily="18" charset="0"/>
              </a:rPr>
              <a:t>http://alumnus.caltech.edu/~leif/OO/ReviewTraining.html</a:t>
            </a:r>
            <a:endParaRPr lang="en-US" altLang="en-US" sz="1000" b="1" smtClean="0">
              <a:latin typeface="Times" panose="02020603050405020304" pitchFamily="18" charset="0"/>
            </a:endParaRPr>
          </a:p>
          <a:p>
            <a:r>
              <a:rPr lang="en-US" altLang="en-US" sz="1000" b="1" smtClean="0">
                <a:latin typeface="Times" panose="02020603050405020304" pitchFamily="18" charset="0"/>
              </a:rPr>
              <a:t>Round Robin</a:t>
            </a:r>
            <a:br>
              <a:rPr lang="en-US" altLang="en-US" sz="1000" b="1" smtClean="0">
                <a:latin typeface="Times" panose="02020603050405020304" pitchFamily="18" charset="0"/>
              </a:rPr>
            </a:br>
            <a:r>
              <a:rPr lang="en-US" altLang="en-US" sz="1000" smtClean="0">
                <a:latin typeface="Times" panose="02020603050405020304" pitchFamily="18" charset="0"/>
              </a:rPr>
              <a:t>Each reviewer gets to present their comments on the product. The reviewers present one </a:t>
            </a:r>
            <a:br>
              <a:rPr lang="en-US" altLang="en-US" sz="1000" smtClean="0">
                <a:latin typeface="Times" panose="02020603050405020304" pitchFamily="18" charset="0"/>
              </a:rPr>
            </a:br>
            <a:r>
              <a:rPr lang="en-US" altLang="en-US" sz="1000" smtClean="0">
                <a:latin typeface="Times" panose="02020603050405020304" pitchFamily="18" charset="0"/>
              </a:rPr>
              <a:t>comment at a time. The person to the left of the leader starts, the reviewer to their left goes next, </a:t>
            </a:r>
            <a:br>
              <a:rPr lang="en-US" altLang="en-US" sz="1000" smtClean="0">
                <a:latin typeface="Times" panose="02020603050405020304" pitchFamily="18" charset="0"/>
              </a:rPr>
            </a:br>
            <a:r>
              <a:rPr lang="en-US" altLang="en-US" sz="1000" smtClean="0">
                <a:latin typeface="Times" panose="02020603050405020304" pitchFamily="18" charset="0"/>
              </a:rPr>
              <a:t>and so on, around the table (telephonic attendees are assigned an arbitrary order).</a:t>
            </a:r>
          </a:p>
        </p:txBody>
      </p:sp>
      <p:sp>
        <p:nvSpPr>
          <p:cNvPr id="34819"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34820"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34821"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34822"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8A2A5924-2BC6-4E44-89F2-A30E0BD4456E}" type="slidenum">
              <a:rPr lang="en-US" altLang="en-US" sz="1200"/>
              <a:pPr/>
              <a:t>33</a:t>
            </a:fld>
            <a:r>
              <a:rPr lang="en-US" altLang="en-US" sz="1200"/>
              <a:t> of 97</a:t>
            </a:r>
          </a:p>
        </p:txBody>
      </p:sp>
    </p:spTree>
    <p:extLst>
      <p:ext uri="{BB962C8B-B14F-4D97-AF65-F5344CB8AC3E}">
        <p14:creationId xmlns:p14="http://schemas.microsoft.com/office/powerpoint/2010/main" val="41026796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Grp="1" noRot="1" noChangeAspect="1" noChangeArrowheads="1" noTextEdit="1"/>
          </p:cNvSpPr>
          <p:nvPr>
            <p:ph type="sldImg"/>
          </p:nvPr>
        </p:nvSpPr>
        <p:spPr>
          <a:xfrm>
            <a:off x="246063" y="609600"/>
            <a:ext cx="6365875" cy="3581400"/>
          </a:xfrm>
          <a:ln/>
        </p:spPr>
      </p:sp>
      <p:sp>
        <p:nvSpPr>
          <p:cNvPr id="3686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sz="1000" smtClean="0">
                <a:latin typeface="Times New Roman" panose="02020603050405020304" pitchFamily="18" charset="0"/>
              </a:rPr>
              <a:t>http://www.stevemcconnell.com/articles/art04.htm</a:t>
            </a:r>
          </a:p>
          <a:p>
            <a:r>
              <a:rPr lang="en-US" altLang="en-US" sz="1000" smtClean="0">
                <a:latin typeface="Times" panose="02020603050405020304" pitchFamily="18" charset="0"/>
              </a:rPr>
              <a:t>The least formal and most common kind of review is the </a:t>
            </a:r>
            <a:r>
              <a:rPr lang="en-US" altLang="en-US" sz="1000" b="1" smtClean="0">
                <a:latin typeface="Times" panose="02020603050405020304" pitchFamily="18" charset="0"/>
              </a:rPr>
              <a:t>walkthrough</a:t>
            </a:r>
            <a:r>
              <a:rPr lang="en-US" altLang="en-US" sz="1000" smtClean="0">
                <a:latin typeface="Times" panose="02020603050405020304" pitchFamily="18" charset="0"/>
              </a:rPr>
              <a:t>, which is any meeting at </a:t>
            </a:r>
            <a:br>
              <a:rPr lang="en-US" altLang="en-US" sz="1000" smtClean="0">
                <a:latin typeface="Times" panose="02020603050405020304" pitchFamily="18" charset="0"/>
              </a:rPr>
            </a:br>
            <a:r>
              <a:rPr lang="en-US" altLang="en-US" sz="1000" smtClean="0">
                <a:latin typeface="Times" panose="02020603050405020304" pitchFamily="18" charset="0"/>
              </a:rPr>
              <a:t>which two or more developers review technical work with the purpose of improving its quality. </a:t>
            </a:r>
            <a:br>
              <a:rPr lang="en-US" altLang="en-US" sz="1000" smtClean="0">
                <a:latin typeface="Times" panose="02020603050405020304" pitchFamily="18" charset="0"/>
              </a:rPr>
            </a:br>
            <a:r>
              <a:rPr lang="en-US" altLang="en-US" sz="1000" smtClean="0">
                <a:latin typeface="Times" panose="02020603050405020304" pitchFamily="18" charset="0"/>
              </a:rPr>
              <a:t>Walkthroughs are useful to rapid development because you can use them to detect defects earlier </a:t>
            </a:r>
            <a:br>
              <a:rPr lang="en-US" altLang="en-US" sz="1000" smtClean="0">
                <a:latin typeface="Times" panose="02020603050405020304" pitchFamily="18" charset="0"/>
              </a:rPr>
            </a:br>
            <a:r>
              <a:rPr lang="en-US" altLang="en-US" sz="1000" smtClean="0">
                <a:latin typeface="Times" panose="02020603050405020304" pitchFamily="18" charset="0"/>
              </a:rPr>
              <a:t>than you can with testing.</a:t>
            </a:r>
          </a:p>
          <a:p>
            <a:r>
              <a:rPr lang="en-US" altLang="en-US" sz="1000" b="1" smtClean="0">
                <a:latin typeface="Times" panose="02020603050405020304" pitchFamily="18" charset="0"/>
              </a:rPr>
              <a:t>Code reading</a:t>
            </a:r>
            <a:r>
              <a:rPr lang="en-US" altLang="en-US" sz="1000" smtClean="0">
                <a:latin typeface="Times" panose="02020603050405020304" pitchFamily="18" charset="0"/>
              </a:rPr>
              <a:t> is a somewhat more formal review process than a walkthrough but nominally </a:t>
            </a:r>
            <a:br>
              <a:rPr lang="en-US" altLang="en-US" sz="1000" smtClean="0">
                <a:latin typeface="Times" panose="02020603050405020304" pitchFamily="18" charset="0"/>
              </a:rPr>
            </a:br>
            <a:r>
              <a:rPr lang="en-US" altLang="en-US" sz="1000" smtClean="0">
                <a:latin typeface="Times" panose="02020603050405020304" pitchFamily="18" charset="0"/>
              </a:rPr>
              <a:t>applies only to code. In code reading, the author of the code hands out source listings to two or </a:t>
            </a:r>
            <a:br>
              <a:rPr lang="en-US" altLang="en-US" sz="1000" smtClean="0">
                <a:latin typeface="Times" panose="02020603050405020304" pitchFamily="18" charset="0"/>
              </a:rPr>
            </a:br>
            <a:r>
              <a:rPr lang="en-US" altLang="en-US" sz="1000" smtClean="0">
                <a:latin typeface="Times" panose="02020603050405020304" pitchFamily="18" charset="0"/>
              </a:rPr>
              <a:t>more reviewers. The reviewers read the code and report any errors to the code</a:t>
            </a:r>
            <a:r>
              <a:rPr lang="en-US" altLang="en-US" sz="1000" smtClean="0">
                <a:latin typeface="Times" panose="02020603050405020304" pitchFamily="18" charset="0"/>
                <a:ea typeface="ヒラギノ角ゴ ProN W3" pitchFamily="2" charset="-128"/>
              </a:rPr>
              <a:t>'s</a:t>
            </a:r>
            <a:r>
              <a:rPr lang="en-US" altLang="en-US" sz="1000" smtClean="0">
                <a:latin typeface="Times" panose="02020603050405020304" pitchFamily="18" charset="0"/>
              </a:rPr>
              <a:t> author. </a:t>
            </a:r>
            <a:br>
              <a:rPr lang="en-US" altLang="en-US" sz="1000" smtClean="0">
                <a:latin typeface="Times" panose="02020603050405020304" pitchFamily="18" charset="0"/>
              </a:rPr>
            </a:br>
            <a:r>
              <a:rPr lang="en-US" altLang="en-US" sz="1000" smtClean="0">
                <a:latin typeface="Times" panose="02020603050405020304" pitchFamily="18" charset="0"/>
              </a:rPr>
              <a:t>Inspections are the most formal kind of technical review, and they have been found to be </a:t>
            </a:r>
            <a:br>
              <a:rPr lang="en-US" altLang="en-US" sz="1000" smtClean="0">
                <a:latin typeface="Times" panose="02020603050405020304" pitchFamily="18" charset="0"/>
              </a:rPr>
            </a:br>
            <a:r>
              <a:rPr lang="en-US" altLang="en-US" sz="1000" smtClean="0">
                <a:latin typeface="Times" panose="02020603050405020304" pitchFamily="18" charset="0"/>
              </a:rPr>
              <a:t>extremely effective in detecting defects throughout a project. Developers are trained in the use </a:t>
            </a:r>
            <a:br>
              <a:rPr lang="en-US" altLang="en-US" sz="1000" smtClean="0">
                <a:latin typeface="Times" panose="02020603050405020304" pitchFamily="18" charset="0"/>
              </a:rPr>
            </a:br>
            <a:r>
              <a:rPr lang="en-US" altLang="en-US" sz="1000" smtClean="0">
                <a:latin typeface="Times" panose="02020603050405020304" pitchFamily="18" charset="0"/>
              </a:rPr>
              <a:t>of inspection techniques and play specific roles during the inspection process. The "moderator" </a:t>
            </a:r>
            <a:br>
              <a:rPr lang="en-US" altLang="en-US" sz="1000" smtClean="0">
                <a:latin typeface="Times" panose="02020603050405020304" pitchFamily="18" charset="0"/>
              </a:rPr>
            </a:br>
            <a:r>
              <a:rPr lang="en-US" altLang="en-US" sz="1000" smtClean="0">
                <a:latin typeface="Times" panose="02020603050405020304" pitchFamily="18" charset="0"/>
              </a:rPr>
              <a:t>hands out the material to be inspected before the inspection meeting. The "reviewers" examine </a:t>
            </a:r>
            <a:br>
              <a:rPr lang="en-US" altLang="en-US" sz="1000" smtClean="0">
                <a:latin typeface="Times" panose="02020603050405020304" pitchFamily="18" charset="0"/>
              </a:rPr>
            </a:br>
            <a:r>
              <a:rPr lang="en-US" altLang="en-US" sz="1000" smtClean="0">
                <a:latin typeface="Times" panose="02020603050405020304" pitchFamily="18" charset="0"/>
              </a:rPr>
              <a:t>the material before the meeting and use checklists to stimulate their reviews. During the</a:t>
            </a:r>
            <a:br>
              <a:rPr lang="en-US" altLang="en-US" sz="1000" smtClean="0">
                <a:latin typeface="Times" panose="02020603050405020304" pitchFamily="18" charset="0"/>
              </a:rPr>
            </a:br>
            <a:r>
              <a:rPr lang="en-US" altLang="en-US" sz="1000" smtClean="0">
                <a:latin typeface="Times" panose="02020603050405020304" pitchFamily="18" charset="0"/>
              </a:rPr>
              <a:t>inspection meeting, the "author" paraphrases the material, the reviewers identify errors, and the </a:t>
            </a:r>
            <a:br>
              <a:rPr lang="en-US" altLang="en-US" sz="1000" smtClean="0">
                <a:latin typeface="Times" panose="02020603050405020304" pitchFamily="18" charset="0"/>
              </a:rPr>
            </a:br>
            <a:r>
              <a:rPr lang="en-US" altLang="en-US" sz="1000" smtClean="0">
                <a:latin typeface="Times" panose="02020603050405020304" pitchFamily="18" charset="0"/>
              </a:rPr>
              <a:t>"scribe" records the errors. After the meeting, the moderator produces an inspection report that </a:t>
            </a:r>
            <a:br>
              <a:rPr lang="en-US" altLang="en-US" sz="1000" smtClean="0">
                <a:latin typeface="Times" panose="02020603050405020304" pitchFamily="18" charset="0"/>
              </a:rPr>
            </a:br>
            <a:r>
              <a:rPr lang="en-US" altLang="en-US" sz="1000" smtClean="0">
                <a:latin typeface="Times" panose="02020603050405020304" pitchFamily="18" charset="0"/>
              </a:rPr>
              <a:t>describes each defect and indicates what will be done about it. Throughout the inspection process </a:t>
            </a:r>
            <a:br>
              <a:rPr lang="en-US" altLang="en-US" sz="1000" smtClean="0">
                <a:latin typeface="Times" panose="02020603050405020304" pitchFamily="18" charset="0"/>
              </a:rPr>
            </a:br>
            <a:r>
              <a:rPr lang="en-US" altLang="en-US" sz="1000" smtClean="0">
                <a:latin typeface="Times" panose="02020603050405020304" pitchFamily="18" charset="0"/>
              </a:rPr>
              <a:t>you gather data about defects, hours spent correcting defects, and hours spent on inspections so </a:t>
            </a:r>
            <a:br>
              <a:rPr lang="en-US" altLang="en-US" sz="1000" smtClean="0">
                <a:latin typeface="Times" panose="02020603050405020304" pitchFamily="18" charset="0"/>
              </a:rPr>
            </a:br>
            <a:r>
              <a:rPr lang="en-US" altLang="en-US" sz="1000" smtClean="0">
                <a:latin typeface="Times" panose="02020603050405020304" pitchFamily="18" charset="0"/>
              </a:rPr>
              <a:t>that you can analyze the effectiveness of your software-development process and improve it.</a:t>
            </a:r>
          </a:p>
          <a:p>
            <a:r>
              <a:rPr lang="en-US" altLang="en-US" sz="1000" smtClean="0">
                <a:latin typeface="Times" panose="02020603050405020304" pitchFamily="18" charset="0"/>
              </a:rPr>
              <a:t>http://alumnus.caltech.edu/~leif/OO/ReviewTraining.html</a:t>
            </a:r>
            <a:endParaRPr lang="en-US" altLang="en-US" sz="1000" b="1" smtClean="0">
              <a:latin typeface="Times" panose="02020603050405020304" pitchFamily="18" charset="0"/>
            </a:endParaRPr>
          </a:p>
          <a:p>
            <a:r>
              <a:rPr lang="en-US" altLang="en-US" sz="1000" b="1" smtClean="0">
                <a:latin typeface="Times" panose="02020603050405020304" pitchFamily="18" charset="0"/>
              </a:rPr>
              <a:t>Round Robin</a:t>
            </a:r>
            <a:br>
              <a:rPr lang="en-US" altLang="en-US" sz="1000" b="1" smtClean="0">
                <a:latin typeface="Times" panose="02020603050405020304" pitchFamily="18" charset="0"/>
              </a:rPr>
            </a:br>
            <a:r>
              <a:rPr lang="en-US" altLang="en-US" sz="1000" smtClean="0">
                <a:latin typeface="Times" panose="02020603050405020304" pitchFamily="18" charset="0"/>
              </a:rPr>
              <a:t>Each reviewer gets to present their comments on the product. The reviewers present one </a:t>
            </a:r>
            <a:br>
              <a:rPr lang="en-US" altLang="en-US" sz="1000" smtClean="0">
                <a:latin typeface="Times" panose="02020603050405020304" pitchFamily="18" charset="0"/>
              </a:rPr>
            </a:br>
            <a:r>
              <a:rPr lang="en-US" altLang="en-US" sz="1000" smtClean="0">
                <a:latin typeface="Times" panose="02020603050405020304" pitchFamily="18" charset="0"/>
              </a:rPr>
              <a:t>comment at a time. The person to the left of the leader starts, the reviewer to their left goes next, </a:t>
            </a:r>
            <a:br>
              <a:rPr lang="en-US" altLang="en-US" sz="1000" smtClean="0">
                <a:latin typeface="Times" panose="02020603050405020304" pitchFamily="18" charset="0"/>
              </a:rPr>
            </a:br>
            <a:r>
              <a:rPr lang="en-US" altLang="en-US" sz="1000" smtClean="0">
                <a:latin typeface="Times" panose="02020603050405020304" pitchFamily="18" charset="0"/>
              </a:rPr>
              <a:t>and so on, around the table (telephonic attendees are assigned an arbitrary order).</a:t>
            </a:r>
          </a:p>
        </p:txBody>
      </p:sp>
      <p:sp>
        <p:nvSpPr>
          <p:cNvPr id="36867"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36868"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36869"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36870"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D69C1FF7-5DF4-41DE-AE5C-1816DD6A7455}" type="slidenum">
              <a:rPr lang="en-US" altLang="en-US" sz="1200"/>
              <a:pPr/>
              <a:t>34</a:t>
            </a:fld>
            <a:r>
              <a:rPr lang="en-US" altLang="en-US" sz="1200"/>
              <a:t> of 97</a:t>
            </a:r>
          </a:p>
        </p:txBody>
      </p:sp>
    </p:spTree>
    <p:extLst>
      <p:ext uri="{BB962C8B-B14F-4D97-AF65-F5344CB8AC3E}">
        <p14:creationId xmlns:p14="http://schemas.microsoft.com/office/powerpoint/2010/main" val="9904690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noRot="1" noChangeAspect="1" noChangeArrowheads="1" noTextEdit="1"/>
          </p:cNvSpPr>
          <p:nvPr>
            <p:ph type="sldImg"/>
          </p:nvPr>
        </p:nvSpPr>
        <p:spPr>
          <a:xfrm>
            <a:off x="246063" y="609600"/>
            <a:ext cx="6365875" cy="3581400"/>
          </a:xfrm>
          <a:ln/>
        </p:spPr>
      </p:sp>
      <p:sp>
        <p:nvSpPr>
          <p:cNvPr id="3891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sz="1000" smtClean="0">
                <a:latin typeface="Times New Roman" panose="02020603050405020304" pitchFamily="18" charset="0"/>
              </a:rPr>
              <a:t>http://www.stevemcconnell.com/articles/art04.htm</a:t>
            </a:r>
          </a:p>
          <a:p>
            <a:r>
              <a:rPr lang="en-US" altLang="en-US" sz="1000" smtClean="0">
                <a:latin typeface="Times" panose="02020603050405020304" pitchFamily="18" charset="0"/>
              </a:rPr>
              <a:t>The least formal and most common kind of review is the </a:t>
            </a:r>
            <a:r>
              <a:rPr lang="en-US" altLang="en-US" sz="1000" b="1" smtClean="0">
                <a:latin typeface="Times" panose="02020603050405020304" pitchFamily="18" charset="0"/>
              </a:rPr>
              <a:t>walkthrough</a:t>
            </a:r>
            <a:r>
              <a:rPr lang="en-US" altLang="en-US" sz="1000" smtClean="0">
                <a:latin typeface="Times" panose="02020603050405020304" pitchFamily="18" charset="0"/>
              </a:rPr>
              <a:t>, which is any meeting at </a:t>
            </a:r>
            <a:br>
              <a:rPr lang="en-US" altLang="en-US" sz="1000" smtClean="0">
                <a:latin typeface="Times" panose="02020603050405020304" pitchFamily="18" charset="0"/>
              </a:rPr>
            </a:br>
            <a:r>
              <a:rPr lang="en-US" altLang="en-US" sz="1000" smtClean="0">
                <a:latin typeface="Times" panose="02020603050405020304" pitchFamily="18" charset="0"/>
              </a:rPr>
              <a:t>which two or more developers review technical work with the purpose of improving its quality. </a:t>
            </a:r>
            <a:br>
              <a:rPr lang="en-US" altLang="en-US" sz="1000" smtClean="0">
                <a:latin typeface="Times" panose="02020603050405020304" pitchFamily="18" charset="0"/>
              </a:rPr>
            </a:br>
            <a:r>
              <a:rPr lang="en-US" altLang="en-US" sz="1000" smtClean="0">
                <a:latin typeface="Times" panose="02020603050405020304" pitchFamily="18" charset="0"/>
              </a:rPr>
              <a:t>Walkthroughs are useful to rapid development because you can use them to detect defects earlier </a:t>
            </a:r>
            <a:br>
              <a:rPr lang="en-US" altLang="en-US" sz="1000" smtClean="0">
                <a:latin typeface="Times" panose="02020603050405020304" pitchFamily="18" charset="0"/>
              </a:rPr>
            </a:br>
            <a:r>
              <a:rPr lang="en-US" altLang="en-US" sz="1000" smtClean="0">
                <a:latin typeface="Times" panose="02020603050405020304" pitchFamily="18" charset="0"/>
              </a:rPr>
              <a:t>than you can with testing.</a:t>
            </a:r>
          </a:p>
          <a:p>
            <a:r>
              <a:rPr lang="en-US" altLang="en-US" sz="1000" b="1" smtClean="0">
                <a:latin typeface="Times" panose="02020603050405020304" pitchFamily="18" charset="0"/>
              </a:rPr>
              <a:t>Code reading</a:t>
            </a:r>
            <a:r>
              <a:rPr lang="en-US" altLang="en-US" sz="1000" smtClean="0">
                <a:latin typeface="Times" panose="02020603050405020304" pitchFamily="18" charset="0"/>
              </a:rPr>
              <a:t> is a somewhat more formal review process than a walkthrough but nominally </a:t>
            </a:r>
            <a:br>
              <a:rPr lang="en-US" altLang="en-US" sz="1000" smtClean="0">
                <a:latin typeface="Times" panose="02020603050405020304" pitchFamily="18" charset="0"/>
              </a:rPr>
            </a:br>
            <a:r>
              <a:rPr lang="en-US" altLang="en-US" sz="1000" smtClean="0">
                <a:latin typeface="Times" panose="02020603050405020304" pitchFamily="18" charset="0"/>
              </a:rPr>
              <a:t>applies only to code. In code reading, the author of the code hands out source listings to two or </a:t>
            </a:r>
            <a:br>
              <a:rPr lang="en-US" altLang="en-US" sz="1000" smtClean="0">
                <a:latin typeface="Times" panose="02020603050405020304" pitchFamily="18" charset="0"/>
              </a:rPr>
            </a:br>
            <a:r>
              <a:rPr lang="en-US" altLang="en-US" sz="1000" smtClean="0">
                <a:latin typeface="Times" panose="02020603050405020304" pitchFamily="18" charset="0"/>
              </a:rPr>
              <a:t>more reviewers. The reviewers read the code and report any errors to the code</a:t>
            </a:r>
            <a:r>
              <a:rPr lang="en-US" altLang="en-US" sz="1000" smtClean="0">
                <a:latin typeface="Times" panose="02020603050405020304" pitchFamily="18" charset="0"/>
                <a:ea typeface="ヒラギノ角ゴ ProN W3" pitchFamily="2" charset="-128"/>
              </a:rPr>
              <a:t>'s</a:t>
            </a:r>
            <a:r>
              <a:rPr lang="en-US" altLang="en-US" sz="1000" smtClean="0">
                <a:latin typeface="Times" panose="02020603050405020304" pitchFamily="18" charset="0"/>
              </a:rPr>
              <a:t> author. </a:t>
            </a:r>
            <a:br>
              <a:rPr lang="en-US" altLang="en-US" sz="1000" smtClean="0">
                <a:latin typeface="Times" panose="02020603050405020304" pitchFamily="18" charset="0"/>
              </a:rPr>
            </a:br>
            <a:r>
              <a:rPr lang="en-US" altLang="en-US" sz="1000" smtClean="0">
                <a:latin typeface="Times" panose="02020603050405020304" pitchFamily="18" charset="0"/>
              </a:rPr>
              <a:t>Inspections are the most formal kind of technical review, and they have been found to be </a:t>
            </a:r>
            <a:br>
              <a:rPr lang="en-US" altLang="en-US" sz="1000" smtClean="0">
                <a:latin typeface="Times" panose="02020603050405020304" pitchFamily="18" charset="0"/>
              </a:rPr>
            </a:br>
            <a:r>
              <a:rPr lang="en-US" altLang="en-US" sz="1000" smtClean="0">
                <a:latin typeface="Times" panose="02020603050405020304" pitchFamily="18" charset="0"/>
              </a:rPr>
              <a:t>extremely effective in detecting defects throughout a project. Developers are trained in the use </a:t>
            </a:r>
            <a:br>
              <a:rPr lang="en-US" altLang="en-US" sz="1000" smtClean="0">
                <a:latin typeface="Times" panose="02020603050405020304" pitchFamily="18" charset="0"/>
              </a:rPr>
            </a:br>
            <a:r>
              <a:rPr lang="en-US" altLang="en-US" sz="1000" smtClean="0">
                <a:latin typeface="Times" panose="02020603050405020304" pitchFamily="18" charset="0"/>
              </a:rPr>
              <a:t>of inspection techniques and play specific roles during the inspection process. The "moderator" </a:t>
            </a:r>
            <a:br>
              <a:rPr lang="en-US" altLang="en-US" sz="1000" smtClean="0">
                <a:latin typeface="Times" panose="02020603050405020304" pitchFamily="18" charset="0"/>
              </a:rPr>
            </a:br>
            <a:r>
              <a:rPr lang="en-US" altLang="en-US" sz="1000" smtClean="0">
                <a:latin typeface="Times" panose="02020603050405020304" pitchFamily="18" charset="0"/>
              </a:rPr>
              <a:t>hands out the material to be inspected before the inspection meeting. The "reviewers" examine </a:t>
            </a:r>
            <a:br>
              <a:rPr lang="en-US" altLang="en-US" sz="1000" smtClean="0">
                <a:latin typeface="Times" panose="02020603050405020304" pitchFamily="18" charset="0"/>
              </a:rPr>
            </a:br>
            <a:r>
              <a:rPr lang="en-US" altLang="en-US" sz="1000" smtClean="0">
                <a:latin typeface="Times" panose="02020603050405020304" pitchFamily="18" charset="0"/>
              </a:rPr>
              <a:t>the material before the meeting and use checklists to stimulate their reviews. During the</a:t>
            </a:r>
            <a:br>
              <a:rPr lang="en-US" altLang="en-US" sz="1000" smtClean="0">
                <a:latin typeface="Times" panose="02020603050405020304" pitchFamily="18" charset="0"/>
              </a:rPr>
            </a:br>
            <a:r>
              <a:rPr lang="en-US" altLang="en-US" sz="1000" smtClean="0">
                <a:latin typeface="Times" panose="02020603050405020304" pitchFamily="18" charset="0"/>
              </a:rPr>
              <a:t>inspection meeting, the "author" paraphrases the material, the reviewers identify errors, and the </a:t>
            </a:r>
            <a:br>
              <a:rPr lang="en-US" altLang="en-US" sz="1000" smtClean="0">
                <a:latin typeface="Times" panose="02020603050405020304" pitchFamily="18" charset="0"/>
              </a:rPr>
            </a:br>
            <a:r>
              <a:rPr lang="en-US" altLang="en-US" sz="1000" smtClean="0">
                <a:latin typeface="Times" panose="02020603050405020304" pitchFamily="18" charset="0"/>
              </a:rPr>
              <a:t>"scribe" records the errors. After the meeting, the moderator produces an inspection report that </a:t>
            </a:r>
            <a:br>
              <a:rPr lang="en-US" altLang="en-US" sz="1000" smtClean="0">
                <a:latin typeface="Times" panose="02020603050405020304" pitchFamily="18" charset="0"/>
              </a:rPr>
            </a:br>
            <a:r>
              <a:rPr lang="en-US" altLang="en-US" sz="1000" smtClean="0">
                <a:latin typeface="Times" panose="02020603050405020304" pitchFamily="18" charset="0"/>
              </a:rPr>
              <a:t>describes each defect and indicates what will be done about it. Throughout the inspection process </a:t>
            </a:r>
            <a:br>
              <a:rPr lang="en-US" altLang="en-US" sz="1000" smtClean="0">
                <a:latin typeface="Times" panose="02020603050405020304" pitchFamily="18" charset="0"/>
              </a:rPr>
            </a:br>
            <a:r>
              <a:rPr lang="en-US" altLang="en-US" sz="1000" smtClean="0">
                <a:latin typeface="Times" panose="02020603050405020304" pitchFamily="18" charset="0"/>
              </a:rPr>
              <a:t>you gather data about defects, hours spent correcting defects, and hours spent on inspections so </a:t>
            </a:r>
            <a:br>
              <a:rPr lang="en-US" altLang="en-US" sz="1000" smtClean="0">
                <a:latin typeface="Times" panose="02020603050405020304" pitchFamily="18" charset="0"/>
              </a:rPr>
            </a:br>
            <a:r>
              <a:rPr lang="en-US" altLang="en-US" sz="1000" smtClean="0">
                <a:latin typeface="Times" panose="02020603050405020304" pitchFamily="18" charset="0"/>
              </a:rPr>
              <a:t>that you can analyze the effectiveness of your software-development process and improve it.</a:t>
            </a:r>
          </a:p>
          <a:p>
            <a:r>
              <a:rPr lang="en-US" altLang="en-US" sz="1000" smtClean="0">
                <a:latin typeface="Times" panose="02020603050405020304" pitchFamily="18" charset="0"/>
              </a:rPr>
              <a:t>http://alumnus.caltech.edu/~leif/OO/ReviewTraining.html</a:t>
            </a:r>
            <a:endParaRPr lang="en-US" altLang="en-US" sz="1000" b="1" smtClean="0">
              <a:latin typeface="Times" panose="02020603050405020304" pitchFamily="18" charset="0"/>
            </a:endParaRPr>
          </a:p>
          <a:p>
            <a:r>
              <a:rPr lang="en-US" altLang="en-US" sz="1000" b="1" smtClean="0">
                <a:latin typeface="Times" panose="02020603050405020304" pitchFamily="18" charset="0"/>
              </a:rPr>
              <a:t>Round Robin</a:t>
            </a:r>
            <a:br>
              <a:rPr lang="en-US" altLang="en-US" sz="1000" b="1" smtClean="0">
                <a:latin typeface="Times" panose="02020603050405020304" pitchFamily="18" charset="0"/>
              </a:rPr>
            </a:br>
            <a:r>
              <a:rPr lang="en-US" altLang="en-US" sz="1000" smtClean="0">
                <a:latin typeface="Times" panose="02020603050405020304" pitchFamily="18" charset="0"/>
              </a:rPr>
              <a:t>Each reviewer gets to present their comments on the product. The reviewers present one </a:t>
            </a:r>
            <a:br>
              <a:rPr lang="en-US" altLang="en-US" sz="1000" smtClean="0">
                <a:latin typeface="Times" panose="02020603050405020304" pitchFamily="18" charset="0"/>
              </a:rPr>
            </a:br>
            <a:r>
              <a:rPr lang="en-US" altLang="en-US" sz="1000" smtClean="0">
                <a:latin typeface="Times" panose="02020603050405020304" pitchFamily="18" charset="0"/>
              </a:rPr>
              <a:t>comment at a time. The person to the left of the leader starts, the reviewer to their left goes next, </a:t>
            </a:r>
            <a:br>
              <a:rPr lang="en-US" altLang="en-US" sz="1000" smtClean="0">
                <a:latin typeface="Times" panose="02020603050405020304" pitchFamily="18" charset="0"/>
              </a:rPr>
            </a:br>
            <a:r>
              <a:rPr lang="en-US" altLang="en-US" sz="1000" smtClean="0">
                <a:latin typeface="Times" panose="02020603050405020304" pitchFamily="18" charset="0"/>
              </a:rPr>
              <a:t>and so on, around the table (telephonic attendees are assigned an arbitrary order).</a:t>
            </a:r>
          </a:p>
        </p:txBody>
      </p:sp>
      <p:sp>
        <p:nvSpPr>
          <p:cNvPr id="38915"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38916"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38917"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38918"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DA1D7E39-A3E8-4B14-9DBA-784C3B98E865}" type="slidenum">
              <a:rPr lang="en-US" altLang="en-US" sz="1200"/>
              <a:pPr/>
              <a:t>35</a:t>
            </a:fld>
            <a:r>
              <a:rPr lang="en-US" altLang="en-US" sz="1200"/>
              <a:t> of 97</a:t>
            </a:r>
          </a:p>
        </p:txBody>
      </p:sp>
    </p:spTree>
    <p:extLst>
      <p:ext uri="{BB962C8B-B14F-4D97-AF65-F5344CB8AC3E}">
        <p14:creationId xmlns:p14="http://schemas.microsoft.com/office/powerpoint/2010/main" val="13200138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5400">
                <a:latin typeface="Candara" panose="020E0502030303020204" pitchFamily="34" charset="0"/>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Candara" panose="020E0502030303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AD6BAD6-1298-413A-82C9-856477BEBB96}" type="datetime1">
              <a:rPr lang="en-US" smtClean="0"/>
              <a:t>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8850350" y="302370"/>
            <a:ext cx="2600325" cy="90909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CCIS College"/>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52786" y="480691"/>
            <a:ext cx="2095500" cy="55245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224974" y="196526"/>
            <a:ext cx="2848687" cy="1667524"/>
          </a:xfrm>
          <a:prstGeom prst="rect">
            <a:avLst/>
          </a:prstGeom>
        </p:spPr>
      </p:pic>
    </p:spTree>
    <p:extLst>
      <p:ext uri="{BB962C8B-B14F-4D97-AF65-F5344CB8AC3E}">
        <p14:creationId xmlns:p14="http://schemas.microsoft.com/office/powerpoint/2010/main" val="4018365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79987C3-1073-49FE-B5D7-B2A8ABFA786C}" type="datetime1">
              <a:rPr lang="en-US" smtClean="0"/>
              <a:t>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559658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CD35731-E3FD-4CEA-B4D8-D5C3331DCAEE}" type="datetime1">
              <a:rPr lang="en-US" smtClean="0"/>
              <a:t>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5378707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668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711200" y="1066801"/>
            <a:ext cx="11176000" cy="2590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755651" y="3657601"/>
            <a:ext cx="11131549" cy="2362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fld id="{01C9A744-C6D5-4A66-976B-65C1A48A0E6C}" type="datetime1">
              <a:rPr lang="en-US" smtClean="0"/>
              <a:t>2/9/2023</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CD853037-33FC-4E5E-B16A-0A00968DF2AD}" type="slidenum">
              <a:rPr lang="en-US" altLang="en-US"/>
              <a:pPr/>
              <a:t>‹#›</a:t>
            </a:fld>
            <a:r>
              <a:rPr lang="en-US" altLang="en-US"/>
              <a:t> of 105</a:t>
            </a:r>
            <a:endParaRPr lang="en-US" altLang="en-US">
              <a:solidFill>
                <a:schemeClr val="tx2"/>
              </a:solidFill>
            </a:endParaRPr>
          </a:p>
        </p:txBody>
      </p:sp>
    </p:spTree>
    <p:extLst>
      <p:ext uri="{BB962C8B-B14F-4D97-AF65-F5344CB8AC3E}">
        <p14:creationId xmlns:p14="http://schemas.microsoft.com/office/powerpoint/2010/main" val="18141999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668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508000" y="1143000"/>
            <a:ext cx="11277600" cy="5257800"/>
          </a:xfrm>
        </p:spPr>
        <p:txBody>
          <a:bodyPr/>
          <a:lstStyle/>
          <a:p>
            <a:pPr lvl="0"/>
            <a:endParaRPr lang="en-US" noProof="0" dirty="0" smtClean="0"/>
          </a:p>
        </p:txBody>
      </p:sp>
      <p:sp>
        <p:nvSpPr>
          <p:cNvPr id="4" name="Rectangle 4"/>
          <p:cNvSpPr>
            <a:spLocks noGrp="1" noChangeArrowheads="1"/>
          </p:cNvSpPr>
          <p:nvPr>
            <p:ph type="dt" sz="half" idx="10"/>
          </p:nvPr>
        </p:nvSpPr>
        <p:spPr>
          <a:ln/>
        </p:spPr>
        <p:txBody>
          <a:bodyPr/>
          <a:lstStyle>
            <a:lvl1pPr>
              <a:defRPr/>
            </a:lvl1pPr>
          </a:lstStyle>
          <a:p>
            <a:pPr>
              <a:defRPr/>
            </a:pPr>
            <a:fld id="{4C684DD2-A5BD-4231-A194-550AB862C733}" type="datetime1">
              <a:rPr lang="en-US" smtClean="0"/>
              <a:t>2/9/2023</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D1C9FC8F-D190-4A56-B0D6-9B17B1CF7D21}" type="slidenum">
              <a:rPr lang="en-US" altLang="en-US"/>
              <a:pPr/>
              <a:t>‹#›</a:t>
            </a:fld>
            <a:r>
              <a:rPr lang="en-US" altLang="en-US"/>
              <a:t> of 105</a:t>
            </a:r>
            <a:endParaRPr lang="en-US" altLang="en-US">
              <a:solidFill>
                <a:schemeClr val="tx2"/>
              </a:solidFill>
            </a:endParaRPr>
          </a:p>
        </p:txBody>
      </p:sp>
    </p:spTree>
    <p:extLst>
      <p:ext uri="{BB962C8B-B14F-4D97-AF65-F5344CB8AC3E}">
        <p14:creationId xmlns:p14="http://schemas.microsoft.com/office/powerpoint/2010/main" val="1608780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2493" y="0"/>
            <a:ext cx="12192000" cy="1207301"/>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a:t>Click to edit Master title style</a:t>
            </a:r>
          </a:p>
        </p:txBody>
      </p:sp>
      <p:sp>
        <p:nvSpPr>
          <p:cNvPr id="3" name="Content Placeholder 2"/>
          <p:cNvSpPr>
            <a:spLocks noGrp="1"/>
          </p:cNvSpPr>
          <p:nvPr>
            <p:ph idx="1"/>
          </p:nvPr>
        </p:nvSpPr>
        <p:spPr>
          <a:xfrm>
            <a:off x="347526" y="1406880"/>
            <a:ext cx="11650767" cy="4746091"/>
          </a:xfrm>
        </p:spPr>
        <p:txBody>
          <a:bodyPr/>
          <a:lstStyle>
            <a:lvl1pPr>
              <a:defRPr>
                <a:latin typeface="Candara" panose="020E0502030303020204" pitchFamily="34" charset="0"/>
              </a:defRPr>
            </a:lvl1pPr>
            <a:lvl2pPr>
              <a:defRPr>
                <a:latin typeface="Candara" panose="020E0502030303020204" pitchFamily="34" charset="0"/>
              </a:defRPr>
            </a:lvl2pPr>
            <a:lvl3pPr>
              <a:defRPr>
                <a:latin typeface="Candara" panose="020E0502030303020204" pitchFamily="34" charset="0"/>
              </a:defRPr>
            </a:lvl3pPr>
            <a:lvl4pPr>
              <a:defRPr>
                <a:latin typeface="Candara" panose="020E0502030303020204" pitchFamily="34" charset="0"/>
              </a:defRPr>
            </a:lvl4pPr>
            <a:lvl5pPr>
              <a:defRPr>
                <a:latin typeface="Candara" panose="020E0502030303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5A074B-C46F-472C-B7BA-CBD9FA1ED0C4}" type="datetime1">
              <a:rPr lang="en-US" smtClean="0"/>
              <a:t>2/9/2023</a:t>
            </a:fld>
            <a:endParaRPr lang="en-US"/>
          </a:p>
        </p:txBody>
      </p:sp>
      <p:sp>
        <p:nvSpPr>
          <p:cNvPr id="5" name="Footer Placeholder 4"/>
          <p:cNvSpPr>
            <a:spLocks noGrp="1"/>
          </p:cNvSpPr>
          <p:nvPr>
            <p:ph type="ftr" sz="quarter" idx="11"/>
          </p:nvPr>
        </p:nvSpPr>
        <p:spPr/>
        <p:txBody>
          <a:bodyPr/>
          <a:lstStyle/>
          <a:p>
            <a:endParaRPr lang="en-US" dirty="0"/>
          </a:p>
        </p:txBody>
      </p:sp>
      <p:sp>
        <p:nvSpPr>
          <p:cNvPr id="13" name="Chevron 12"/>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5" name="Hexagon 14"/>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2173337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lgn="ctr">
              <a:defRPr sz="5400">
                <a:latin typeface="Candara" panose="020E0502030303020204" pitchFamily="34" charset="0"/>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D0B30C0-EA63-4C9B-BD38-E99D7811C8F2}" type="datetime1">
              <a:rPr lang="en-US" smtClean="0"/>
              <a:t>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0358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A50CF28-58C8-465C-9945-FAF99D8CF265}" type="datetime1">
              <a:rPr lang="en-US" smtClean="0"/>
              <a:t>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36680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3EE0213-94AB-4E80-8A4C-3006DDF11055}" type="datetime1">
              <a:rPr lang="en-US" smtClean="0"/>
              <a:t>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8366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C52EEC3-0C25-4A32-A2BD-6618EAC3AE46}" type="datetime1">
              <a:rPr lang="en-US" smtClean="0"/>
              <a:t>2/9/2023</a:t>
            </a:fld>
            <a:endParaRPr lang="en-US"/>
          </a:p>
        </p:txBody>
      </p:sp>
      <p:sp>
        <p:nvSpPr>
          <p:cNvPr id="4" name="Footer Placeholder 3"/>
          <p:cNvSpPr>
            <a:spLocks noGrp="1"/>
          </p:cNvSpPr>
          <p:nvPr>
            <p:ph type="ftr" sz="quarter" idx="11"/>
          </p:nvPr>
        </p:nvSpPr>
        <p:spPr/>
        <p:txBody>
          <a:bodyPr/>
          <a:lstStyle/>
          <a:p>
            <a:endParaRPr lang="en-US"/>
          </a:p>
        </p:txBody>
      </p:sp>
      <p:sp>
        <p:nvSpPr>
          <p:cNvPr id="6" name="Rectangle 5"/>
          <p:cNvSpPr/>
          <p:nvPr userDrawn="1"/>
        </p:nvSpPr>
        <p:spPr>
          <a:xfrm>
            <a:off x="-2493" y="0"/>
            <a:ext cx="12192000" cy="1207301"/>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a:t>Click to edit Master title style</a:t>
            </a:r>
          </a:p>
        </p:txBody>
      </p:sp>
      <p:sp>
        <p:nvSpPr>
          <p:cNvPr id="8" name="Date Placeholder 3"/>
          <p:cNvSpPr txBox="1">
            <a:spLocks/>
          </p:cNvSpPr>
          <p:nvPr userDrawn="1"/>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2F5E2FA-C428-4CE7-95B0-168D3259A5BB}" type="datetimeFigureOut">
              <a:rPr lang="en-US" smtClean="0"/>
              <a:pPr/>
              <a:t>2/9/2023</a:t>
            </a:fld>
            <a:endParaRPr lang="en-US"/>
          </a:p>
        </p:txBody>
      </p:sp>
      <p:sp>
        <p:nvSpPr>
          <p:cNvPr id="9" name="Chevron 8"/>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1" name="Hexagon 10"/>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3950340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865526-7E35-4709-8B16-09F096F21329}" type="datetime1">
              <a:rPr lang="en-US" smtClean="0"/>
              <a:t>2/9/2023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011249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D863E7D-B003-472D-960D-8694B837CBF5}" type="datetime1">
              <a:rPr lang="en-US" smtClean="0"/>
              <a:t>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171190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43B7961-DDD7-4788-8E9E-52966A20A64C}" type="datetime1">
              <a:rPr lang="en-US" smtClean="0"/>
              <a:t>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144297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0421AF-254F-41C0-96DE-2FD39DB3EAB1}" type="datetime1">
              <a:rPr lang="en-US" smtClean="0"/>
              <a:t>2/9/2023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DACC02-A2BD-4578-8E03-6D891060A695}" type="slidenum">
              <a:rPr lang="en-US" smtClean="0"/>
              <a:t>‹#›</a:t>
            </a:fld>
            <a:endParaRPr lang="en-US"/>
          </a:p>
        </p:txBody>
      </p:sp>
    </p:spTree>
    <p:extLst>
      <p:ext uri="{BB962C8B-B14F-4D97-AF65-F5344CB8AC3E}">
        <p14:creationId xmlns:p14="http://schemas.microsoft.com/office/powerpoint/2010/main" val="3304150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alumnus.caltech.edu/~leif/OO/ReviewTraining.html"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6.xml"/><Relationship Id="rId1" Type="http://schemas.openxmlformats.org/officeDocument/2006/relationships/vmlDrawing" Target="../drawings/vmlDrawing1.vml"/><Relationship Id="rId5" Type="http://schemas.openxmlformats.org/officeDocument/2006/relationships/image" Target="../media/image7.emf"/><Relationship Id="rId4" Type="http://schemas.openxmlformats.org/officeDocument/2006/relationships/oleObject" Target="../embeddings/oleObject1.bin"/></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6.xml"/><Relationship Id="rId1" Type="http://schemas.openxmlformats.org/officeDocument/2006/relationships/vmlDrawing" Target="../drawings/vmlDrawing2.vml"/><Relationship Id="rId5" Type="http://schemas.openxmlformats.org/officeDocument/2006/relationships/image" Target="../media/image9.emf"/><Relationship Id="rId4" Type="http://schemas.openxmlformats.org/officeDocument/2006/relationships/oleObject" Target="../embeddings/oleObject2.bin"/></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792315"/>
            <a:ext cx="9144000" cy="2387600"/>
          </a:xfrm>
        </p:spPr>
        <p:txBody>
          <a:bodyPr/>
          <a:lstStyle/>
          <a:p>
            <a:r>
              <a:rPr lang="en-US" dirty="0" smtClean="0"/>
              <a:t>Quality</a:t>
            </a:r>
            <a:endParaRPr lang="en-US" dirty="0"/>
          </a:p>
        </p:txBody>
      </p:sp>
      <p:sp>
        <p:nvSpPr>
          <p:cNvPr id="3" name="Subtitle 2"/>
          <p:cNvSpPr>
            <a:spLocks noGrp="1"/>
          </p:cNvSpPr>
          <p:nvPr>
            <p:ph type="subTitle" idx="1"/>
          </p:nvPr>
        </p:nvSpPr>
        <p:spPr>
          <a:xfrm>
            <a:off x="1524000" y="4271990"/>
            <a:ext cx="9144000" cy="1655762"/>
          </a:xfrm>
        </p:spPr>
        <p:txBody>
          <a:bodyPr>
            <a:normAutofit/>
          </a:bodyPr>
          <a:lstStyle/>
          <a:p>
            <a:r>
              <a:rPr lang="en-US" sz="2800" dirty="0" smtClean="0"/>
              <a:t>SE423: Software Project Management</a:t>
            </a:r>
            <a:endParaRPr lang="en-US" sz="2800" dirty="0"/>
          </a:p>
        </p:txBody>
      </p:sp>
      <p:sp>
        <p:nvSpPr>
          <p:cNvPr id="4" name="Slide Number Placeholder 3"/>
          <p:cNvSpPr>
            <a:spLocks noGrp="1"/>
          </p:cNvSpPr>
          <p:nvPr>
            <p:ph type="sldNum" sz="quarter" idx="12"/>
          </p:nvPr>
        </p:nvSpPr>
        <p:spPr/>
        <p:txBody>
          <a:bodyPr/>
          <a:lstStyle/>
          <a:p>
            <a:fld id="{B8DACC02-A2BD-4578-8E03-6D891060A695}" type="slidenum">
              <a:rPr lang="en-US" smtClean="0"/>
              <a:t>1</a:t>
            </a:fld>
            <a:endParaRPr lang="en-US"/>
          </a:p>
        </p:txBody>
      </p:sp>
    </p:spTree>
    <p:extLst>
      <p:ext uri="{BB962C8B-B14F-4D97-AF65-F5344CB8AC3E}">
        <p14:creationId xmlns:p14="http://schemas.microsoft.com/office/powerpoint/2010/main" val="8903790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The V&amp;V Process</a:t>
            </a:r>
            <a:endParaRPr lang="en-US" dirty="0"/>
          </a:p>
        </p:txBody>
      </p:sp>
      <p:sp>
        <p:nvSpPr>
          <p:cNvPr id="6" name="Content Placeholder 5"/>
          <p:cNvSpPr>
            <a:spLocks noGrp="1"/>
          </p:cNvSpPr>
          <p:nvPr>
            <p:ph idx="1"/>
          </p:nvPr>
        </p:nvSpPr>
        <p:spPr/>
        <p:txBody>
          <a:bodyPr/>
          <a:lstStyle/>
          <a:p>
            <a:r>
              <a:rPr lang="en-US" dirty="0" smtClean="0"/>
              <a:t>V&amp;V </a:t>
            </a:r>
            <a:r>
              <a:rPr lang="en-US" dirty="0"/>
              <a:t>is a whole life-cycle process</a:t>
            </a:r>
          </a:p>
          <a:p>
            <a:pPr lvl="1"/>
            <a:r>
              <a:rPr lang="en-US" dirty="0" smtClean="0"/>
              <a:t>V </a:t>
            </a:r>
            <a:r>
              <a:rPr lang="en-US" dirty="0"/>
              <a:t>&amp; V must be applied at each stage in the </a:t>
            </a:r>
            <a:r>
              <a:rPr lang="en-US" dirty="0" smtClean="0"/>
              <a:t>software process</a:t>
            </a:r>
            <a:endParaRPr lang="en-US" dirty="0"/>
          </a:p>
          <a:p>
            <a:r>
              <a:rPr lang="en-US" dirty="0" smtClean="0"/>
              <a:t>V&amp;V </a:t>
            </a:r>
            <a:r>
              <a:rPr lang="en-US" dirty="0"/>
              <a:t>has two principal objectives</a:t>
            </a:r>
          </a:p>
          <a:p>
            <a:pPr lvl="1"/>
            <a:r>
              <a:rPr lang="en-US" dirty="0" smtClean="0"/>
              <a:t>The </a:t>
            </a:r>
            <a:r>
              <a:rPr lang="en-US" dirty="0"/>
              <a:t>discovery of defects in a system</a:t>
            </a:r>
          </a:p>
          <a:p>
            <a:pPr lvl="1"/>
            <a:r>
              <a:rPr lang="en-US" dirty="0" smtClean="0"/>
              <a:t>The </a:t>
            </a:r>
            <a:r>
              <a:rPr lang="en-US" dirty="0"/>
              <a:t>assessment of whether or not the system is </a:t>
            </a:r>
            <a:r>
              <a:rPr lang="en-US" dirty="0" smtClean="0"/>
              <a:t>usable in </a:t>
            </a:r>
            <a:r>
              <a:rPr lang="en-US" dirty="0"/>
              <a:t>an operational situation</a:t>
            </a:r>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t>10</a:t>
            </a:fld>
            <a:endParaRPr lang="en-US"/>
          </a:p>
        </p:txBody>
      </p:sp>
    </p:spTree>
    <p:extLst>
      <p:ext uri="{BB962C8B-B14F-4D97-AF65-F5344CB8AC3E}">
        <p14:creationId xmlns:p14="http://schemas.microsoft.com/office/powerpoint/2010/main" val="22906850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and Dynamic V&amp;V Activities</a:t>
            </a:r>
            <a:endParaRPr lang="en-US" dirty="0"/>
          </a:p>
        </p:txBody>
      </p:sp>
      <p:sp>
        <p:nvSpPr>
          <p:cNvPr id="3" name="Content Placeholder 2"/>
          <p:cNvSpPr>
            <a:spLocks noGrp="1"/>
          </p:cNvSpPr>
          <p:nvPr>
            <p:ph idx="1"/>
          </p:nvPr>
        </p:nvSpPr>
        <p:spPr/>
        <p:txBody>
          <a:bodyPr>
            <a:normAutofit/>
          </a:bodyPr>
          <a:lstStyle/>
          <a:p>
            <a:r>
              <a:rPr lang="en-US" dirty="0" smtClean="0"/>
              <a:t>Software </a:t>
            </a:r>
            <a:r>
              <a:rPr lang="en-US" dirty="0"/>
              <a:t>testing:</a:t>
            </a:r>
          </a:p>
          <a:p>
            <a:pPr lvl="1"/>
            <a:r>
              <a:rPr lang="en-US" dirty="0" smtClean="0"/>
              <a:t>Concerned </a:t>
            </a:r>
            <a:r>
              <a:rPr lang="en-US" dirty="0"/>
              <a:t>with exercising and observing </a:t>
            </a:r>
            <a:r>
              <a:rPr lang="en-US" dirty="0" smtClean="0"/>
              <a:t>product behavior</a:t>
            </a:r>
            <a:endParaRPr lang="en-US" dirty="0"/>
          </a:p>
          <a:p>
            <a:pPr lvl="1"/>
            <a:r>
              <a:rPr lang="en-US" dirty="0" smtClean="0"/>
              <a:t>Dynamic </a:t>
            </a:r>
            <a:r>
              <a:rPr lang="en-US" dirty="0"/>
              <a:t>V&amp;V</a:t>
            </a:r>
          </a:p>
          <a:p>
            <a:r>
              <a:rPr lang="en-US" dirty="0" smtClean="0"/>
              <a:t>Software </a:t>
            </a:r>
            <a:r>
              <a:rPr lang="en-US" dirty="0"/>
              <a:t>inspections:</a:t>
            </a:r>
          </a:p>
          <a:p>
            <a:pPr lvl="1"/>
            <a:r>
              <a:rPr lang="en-US" dirty="0" smtClean="0"/>
              <a:t>Concerned </a:t>
            </a:r>
            <a:r>
              <a:rPr lang="en-US" dirty="0"/>
              <a:t>with studying software product artifacts </a:t>
            </a:r>
            <a:r>
              <a:rPr lang="en-US" dirty="0" smtClean="0"/>
              <a:t>to discover </a:t>
            </a:r>
            <a:r>
              <a:rPr lang="en-US" dirty="0"/>
              <a:t>defects</a:t>
            </a:r>
          </a:p>
          <a:p>
            <a:pPr lvl="1"/>
            <a:r>
              <a:rPr lang="en-US" dirty="0" smtClean="0"/>
              <a:t>Static </a:t>
            </a:r>
            <a:r>
              <a:rPr lang="en-US" dirty="0"/>
              <a:t>V&amp;V</a:t>
            </a:r>
          </a:p>
          <a:p>
            <a:pPr lvl="1"/>
            <a:r>
              <a:rPr lang="en-US" dirty="0" smtClean="0"/>
              <a:t>May </a:t>
            </a:r>
            <a:r>
              <a:rPr lang="en-US" dirty="0"/>
              <a:t>be supplemented by tool-based (</a:t>
            </a:r>
            <a:r>
              <a:rPr lang="en-US" dirty="0" smtClean="0"/>
              <a:t>semi-automated) document </a:t>
            </a:r>
            <a:r>
              <a:rPr lang="en-US" dirty="0"/>
              <a:t>and code analysis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11</a:t>
            </a:fld>
            <a:endParaRPr lang="en-US" dirty="0"/>
          </a:p>
        </p:txBody>
      </p:sp>
    </p:spTree>
    <p:extLst>
      <p:ext uri="{BB962C8B-B14F-4D97-AF65-F5344CB8AC3E}">
        <p14:creationId xmlns:p14="http://schemas.microsoft.com/office/powerpoint/2010/main" val="29528169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V&amp;V Confidence</a:t>
            </a:r>
            <a:endParaRPr lang="en-US" dirty="0"/>
          </a:p>
        </p:txBody>
      </p:sp>
      <p:sp>
        <p:nvSpPr>
          <p:cNvPr id="3" name="Content Placeholder 2"/>
          <p:cNvSpPr>
            <a:spLocks noGrp="1"/>
          </p:cNvSpPr>
          <p:nvPr>
            <p:ph idx="1"/>
          </p:nvPr>
        </p:nvSpPr>
        <p:spPr/>
        <p:txBody>
          <a:bodyPr>
            <a:normAutofit/>
          </a:bodyPr>
          <a:lstStyle/>
          <a:p>
            <a:r>
              <a:rPr lang="en-US" dirty="0" smtClean="0"/>
              <a:t>Depends </a:t>
            </a:r>
            <a:r>
              <a:rPr lang="en-US" dirty="0"/>
              <a:t>on:</a:t>
            </a:r>
          </a:p>
          <a:p>
            <a:pPr lvl="1"/>
            <a:r>
              <a:rPr lang="en-US" dirty="0" smtClean="0"/>
              <a:t>System’s </a:t>
            </a:r>
            <a:r>
              <a:rPr lang="en-US" dirty="0"/>
              <a:t>purpose</a:t>
            </a:r>
          </a:p>
          <a:p>
            <a:pPr lvl="2"/>
            <a:r>
              <a:rPr lang="en-US" dirty="0" smtClean="0"/>
              <a:t>Criticality </a:t>
            </a:r>
            <a:r>
              <a:rPr lang="en-US" dirty="0"/>
              <a:t>of software function</a:t>
            </a:r>
          </a:p>
          <a:p>
            <a:pPr lvl="2"/>
            <a:r>
              <a:rPr lang="en-US" dirty="0" smtClean="0"/>
              <a:t>Mission </a:t>
            </a:r>
            <a:r>
              <a:rPr lang="en-US" dirty="0"/>
              <a:t>critical (organization depends on it)</a:t>
            </a:r>
          </a:p>
          <a:p>
            <a:pPr lvl="2"/>
            <a:r>
              <a:rPr lang="en-US" dirty="0" smtClean="0"/>
              <a:t>Safety </a:t>
            </a:r>
            <a:r>
              <a:rPr lang="en-US" dirty="0"/>
              <a:t>critical</a:t>
            </a:r>
          </a:p>
          <a:p>
            <a:pPr lvl="2"/>
            <a:r>
              <a:rPr lang="en-US" dirty="0" smtClean="0"/>
              <a:t>Societal </a:t>
            </a:r>
            <a:r>
              <a:rPr lang="en-US" dirty="0"/>
              <a:t>impact</a:t>
            </a:r>
          </a:p>
          <a:p>
            <a:pPr lvl="1"/>
            <a:r>
              <a:rPr lang="en-US" dirty="0" smtClean="0"/>
              <a:t>User </a:t>
            </a:r>
            <a:r>
              <a:rPr lang="en-US" dirty="0"/>
              <a:t>expectations</a:t>
            </a:r>
          </a:p>
          <a:p>
            <a:pPr lvl="1"/>
            <a:r>
              <a:rPr lang="en-US" dirty="0" smtClean="0"/>
              <a:t>Marketing </a:t>
            </a:r>
            <a:r>
              <a:rPr lang="en-US" dirty="0"/>
              <a:t>environment</a:t>
            </a:r>
          </a:p>
          <a:p>
            <a:r>
              <a:rPr lang="en-US" dirty="0" smtClean="0"/>
              <a:t>Cost-benefit </a:t>
            </a:r>
            <a:r>
              <a:rPr lang="en-US" dirty="0"/>
              <a:t>trade-offs</a:t>
            </a:r>
          </a:p>
          <a:p>
            <a:pPr lvl="1"/>
            <a:r>
              <a:rPr lang="en-US" dirty="0" smtClean="0"/>
              <a:t>High </a:t>
            </a:r>
            <a:r>
              <a:rPr lang="en-US" dirty="0"/>
              <a:t>confidence is expensive. Is it necessary?</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12</a:t>
            </a:fld>
            <a:endParaRPr lang="en-US" dirty="0"/>
          </a:p>
        </p:txBody>
      </p:sp>
    </p:spTree>
    <p:extLst>
      <p:ext uri="{BB962C8B-B14F-4D97-AF65-F5344CB8AC3E}">
        <p14:creationId xmlns:p14="http://schemas.microsoft.com/office/powerpoint/2010/main" val="28105745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you plan for V&amp;V</a:t>
            </a:r>
            <a:endParaRPr lang="en-US" dirty="0"/>
          </a:p>
        </p:txBody>
      </p:sp>
      <p:sp>
        <p:nvSpPr>
          <p:cNvPr id="3" name="Content Placeholder 2"/>
          <p:cNvSpPr>
            <a:spLocks noGrp="1"/>
          </p:cNvSpPr>
          <p:nvPr>
            <p:ph idx="1"/>
          </p:nvPr>
        </p:nvSpPr>
        <p:spPr/>
        <p:txBody>
          <a:bodyPr/>
          <a:lstStyle/>
          <a:p>
            <a:r>
              <a:rPr lang="en-US" dirty="0"/>
              <a:t>At each stage of the software </a:t>
            </a:r>
            <a:r>
              <a:rPr lang="en-US" dirty="0" smtClean="0"/>
              <a:t>development process</a:t>
            </a:r>
            <a:r>
              <a:rPr lang="en-US" dirty="0"/>
              <a:t>, there are activities that should be </a:t>
            </a:r>
            <a:r>
              <a:rPr lang="en-US" dirty="0" smtClean="0"/>
              <a:t>done which </a:t>
            </a:r>
            <a:r>
              <a:rPr lang="en-US" dirty="0"/>
              <a:t>will help develop the testing plans and </a:t>
            </a:r>
            <a:r>
              <a:rPr lang="en-US" dirty="0" smtClean="0"/>
              <a:t>test cases</a:t>
            </a:r>
            <a:endParaRPr lang="en-US" dirty="0"/>
          </a:p>
          <a:p>
            <a:r>
              <a:rPr lang="en-US" dirty="0" smtClean="0"/>
              <a:t>Remember</a:t>
            </a:r>
            <a:r>
              <a:rPr lang="en-US" dirty="0"/>
              <a:t>: V&amp;V is expensive</a:t>
            </a:r>
            <a:r>
              <a:rPr lang="en-US" dirty="0" smtClean="0"/>
              <a:t>. </a:t>
            </a:r>
            <a:endParaRPr lang="en-US" dirty="0"/>
          </a:p>
          <a:p>
            <a:pPr lvl="1"/>
            <a:r>
              <a:rPr lang="en-US" dirty="0" smtClean="0"/>
              <a:t>Plan </a:t>
            </a:r>
            <a:r>
              <a:rPr lang="en-US" dirty="0"/>
              <a:t>to do it right the first time!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13</a:t>
            </a:fld>
            <a:endParaRPr lang="en-US" dirty="0"/>
          </a:p>
        </p:txBody>
      </p:sp>
    </p:spTree>
    <p:extLst>
      <p:ext uri="{BB962C8B-B14F-4D97-AF65-F5344CB8AC3E}">
        <p14:creationId xmlns:p14="http://schemas.microsoft.com/office/powerpoint/2010/main" val="15346683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V Model</a:t>
            </a:r>
            <a:endParaRPr lang="en-US" dirty="0"/>
          </a:p>
        </p:txBody>
      </p:sp>
      <p:sp>
        <p:nvSpPr>
          <p:cNvPr id="3" name="Content Placeholder 2"/>
          <p:cNvSpPr>
            <a:spLocks noGrp="1"/>
          </p:cNvSpPr>
          <p:nvPr>
            <p:ph idx="1"/>
          </p:nvPr>
        </p:nvSpPr>
        <p:spPr/>
        <p:txBody>
          <a:bodyPr/>
          <a:lstStyle/>
          <a:p>
            <a:r>
              <a:rPr lang="en-US" dirty="0" smtClean="0"/>
              <a:t>Plan </a:t>
            </a:r>
            <a:r>
              <a:rPr lang="en-US" dirty="0"/>
              <a:t>and develop tests throughout the life cycle</a:t>
            </a:r>
          </a:p>
          <a:p>
            <a:r>
              <a:rPr lang="en-US" dirty="0" smtClean="0"/>
              <a:t>Implement </a:t>
            </a:r>
            <a:r>
              <a:rPr lang="en-US" dirty="0"/>
              <a:t>tests when there is an implementation ready to test</a:t>
            </a:r>
          </a:p>
          <a:p>
            <a:r>
              <a:rPr lang="en-US" dirty="0" smtClean="0"/>
              <a:t>Iterative </a:t>
            </a:r>
            <a:r>
              <a:rPr lang="en-US" dirty="0"/>
              <a:t>and incremental: Repeat “V” at each iteration</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14</a:t>
            </a:fld>
            <a:endParaRPr lang="en-US" dirty="0"/>
          </a:p>
        </p:txBody>
      </p:sp>
      <p:pic>
        <p:nvPicPr>
          <p:cNvPr id="5" name="Picture 4"/>
          <p:cNvPicPr>
            <a:picLocks noChangeAspect="1"/>
          </p:cNvPicPr>
          <p:nvPr/>
        </p:nvPicPr>
        <p:blipFill>
          <a:blip r:embed="rId2"/>
          <a:stretch>
            <a:fillRect/>
          </a:stretch>
        </p:blipFill>
        <p:spPr>
          <a:xfrm>
            <a:off x="4078477" y="2941143"/>
            <a:ext cx="7156874" cy="3551732"/>
          </a:xfrm>
          <a:prstGeom prst="rect">
            <a:avLst/>
          </a:prstGeom>
        </p:spPr>
      </p:pic>
    </p:spTree>
    <p:extLst>
      <p:ext uri="{BB962C8B-B14F-4D97-AF65-F5344CB8AC3E}">
        <p14:creationId xmlns:p14="http://schemas.microsoft.com/office/powerpoint/2010/main" val="22954685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Quality Assurance</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15</a:t>
            </a:fld>
            <a:endParaRPr lang="en-US" dirty="0"/>
          </a:p>
        </p:txBody>
      </p:sp>
      <p:sp>
        <p:nvSpPr>
          <p:cNvPr id="2" name="Text Placeholder 1"/>
          <p:cNvSpPr>
            <a:spLocks noGrp="1"/>
          </p:cNvSpPr>
          <p:nvPr>
            <p:ph type="body" idx="1"/>
          </p:nvPr>
        </p:nvSpPr>
        <p:spPr/>
        <p:txBody>
          <a:bodyPr/>
          <a:lstStyle/>
          <a:p>
            <a:endParaRPr lang="en-US"/>
          </a:p>
        </p:txBody>
      </p:sp>
    </p:spTree>
    <p:extLst>
      <p:ext uri="{BB962C8B-B14F-4D97-AF65-F5344CB8AC3E}">
        <p14:creationId xmlns:p14="http://schemas.microsoft.com/office/powerpoint/2010/main" val="11524787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 of Quality Assurance</a:t>
            </a:r>
            <a:endParaRPr lang="en-US" dirty="0"/>
          </a:p>
        </p:txBody>
      </p:sp>
      <p:sp>
        <p:nvSpPr>
          <p:cNvPr id="3" name="Content Placeholder 2"/>
          <p:cNvSpPr>
            <a:spLocks noGrp="1"/>
          </p:cNvSpPr>
          <p:nvPr>
            <p:ph idx="1"/>
          </p:nvPr>
        </p:nvSpPr>
        <p:spPr/>
        <p:txBody>
          <a:bodyPr/>
          <a:lstStyle/>
          <a:p>
            <a:r>
              <a:rPr lang="en-US" dirty="0"/>
              <a:t>Quality assurance (QA) activities strive to ensure:</a:t>
            </a:r>
          </a:p>
          <a:p>
            <a:pPr lvl="1"/>
            <a:r>
              <a:rPr lang="en-US" dirty="0" smtClean="0"/>
              <a:t>Few</a:t>
            </a:r>
            <a:r>
              <a:rPr lang="en-US" dirty="0"/>
              <a:t>, if any, defects remain in the software system when it </a:t>
            </a:r>
            <a:r>
              <a:rPr lang="en-US" dirty="0" smtClean="0"/>
              <a:t>is delivered</a:t>
            </a:r>
            <a:endParaRPr lang="en-US" dirty="0"/>
          </a:p>
          <a:p>
            <a:pPr lvl="1"/>
            <a:r>
              <a:rPr lang="en-US" dirty="0" smtClean="0"/>
              <a:t>Remaining </a:t>
            </a:r>
            <a:r>
              <a:rPr lang="en-US" dirty="0"/>
              <a:t>defects will cause minimal disruptions </a:t>
            </a:r>
            <a:r>
              <a:rPr lang="en-US" dirty="0" smtClean="0"/>
              <a:t>or damages</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16</a:t>
            </a:fld>
            <a:endParaRPr lang="en-US" dirty="0"/>
          </a:p>
        </p:txBody>
      </p:sp>
    </p:spTree>
    <p:extLst>
      <p:ext uri="{BB962C8B-B14F-4D97-AF65-F5344CB8AC3E}">
        <p14:creationId xmlns:p14="http://schemas.microsoft.com/office/powerpoint/2010/main" val="1776188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Planning Quality</a:t>
            </a:r>
            <a:endParaRPr lang="en-US" dirty="0"/>
          </a:p>
        </p:txBody>
      </p:sp>
      <p:sp>
        <p:nvSpPr>
          <p:cNvPr id="3" name="Content Placeholder 2"/>
          <p:cNvSpPr>
            <a:spLocks noGrp="1"/>
          </p:cNvSpPr>
          <p:nvPr>
            <p:ph idx="1"/>
          </p:nvPr>
        </p:nvSpPr>
        <p:spPr/>
        <p:txBody>
          <a:bodyPr>
            <a:normAutofit/>
          </a:bodyPr>
          <a:lstStyle/>
          <a:p>
            <a:r>
              <a:rPr lang="en-US" dirty="0"/>
              <a:t>The following need to be considered: Scope, Stakeholders</a:t>
            </a:r>
            <a:r>
              <a:rPr lang="en-US" dirty="0" smtClean="0"/>
              <a:t>, Risks</a:t>
            </a:r>
            <a:r>
              <a:rPr lang="en-US" dirty="0"/>
              <a:t>, Internal and External Environmental Factors, Process</a:t>
            </a:r>
          </a:p>
          <a:p>
            <a:r>
              <a:rPr lang="en-US" dirty="0" smtClean="0"/>
              <a:t>Project-specific </a:t>
            </a:r>
            <a:r>
              <a:rPr lang="en-US" dirty="0"/>
              <a:t>standards and procedures are created</a:t>
            </a:r>
          </a:p>
          <a:p>
            <a:pPr lvl="1"/>
            <a:r>
              <a:rPr lang="en-US" dirty="0" smtClean="0"/>
              <a:t>Based </a:t>
            </a:r>
            <a:r>
              <a:rPr lang="en-US" dirty="0"/>
              <a:t>on quality standards for each deliverable</a:t>
            </a:r>
          </a:p>
          <a:p>
            <a:pPr lvl="1"/>
            <a:r>
              <a:rPr lang="en-US" dirty="0" smtClean="0"/>
              <a:t>Includes </a:t>
            </a:r>
            <a:r>
              <a:rPr lang="en-US" dirty="0"/>
              <a:t>how PM activities themselves should be done</a:t>
            </a:r>
          </a:p>
          <a:p>
            <a:pPr lvl="1"/>
            <a:r>
              <a:rPr lang="en-US" dirty="0" smtClean="0"/>
              <a:t>Plans/Project </a:t>
            </a:r>
            <a:r>
              <a:rPr lang="en-US" dirty="0"/>
              <a:t>must comply with external standards (CISG</a:t>
            </a:r>
            <a:r>
              <a:rPr lang="en-US" dirty="0" smtClean="0"/>
              <a:t>, ISO </a:t>
            </a:r>
            <a:r>
              <a:rPr lang="en-US" dirty="0"/>
              <a:t>9000, OSHA, </a:t>
            </a:r>
            <a:r>
              <a:rPr lang="en-US" dirty="0" err="1"/>
              <a:t>etc</a:t>
            </a:r>
            <a:r>
              <a:rPr lang="en-US" dirty="0"/>
              <a:t>)</a:t>
            </a:r>
          </a:p>
          <a:p>
            <a:pPr lvl="1"/>
            <a:r>
              <a:rPr lang="en-US" dirty="0" smtClean="0"/>
              <a:t>Plans/Project </a:t>
            </a:r>
            <a:r>
              <a:rPr lang="en-US" dirty="0"/>
              <a:t>must comply with organizational standards</a:t>
            </a:r>
          </a:p>
          <a:p>
            <a:pPr lvl="1"/>
            <a:r>
              <a:rPr lang="en-US" dirty="0" smtClean="0"/>
              <a:t>Plans/Project </a:t>
            </a:r>
            <a:r>
              <a:rPr lang="en-US" dirty="0"/>
              <a:t>must meet the customer’s quality standards</a:t>
            </a:r>
          </a:p>
          <a:p>
            <a:pPr lvl="1"/>
            <a:r>
              <a:rPr lang="en-US" dirty="0" smtClean="0"/>
              <a:t>Tracking </a:t>
            </a:r>
            <a:r>
              <a:rPr lang="en-US" dirty="0"/>
              <a:t>/ Proof may be needed (metrics, measurements</a:t>
            </a:r>
            <a:r>
              <a:rPr lang="en-US" dirty="0" smtClean="0"/>
              <a:t>, etc</a:t>
            </a:r>
            <a:r>
              <a:rPr lang="en-US" dirty="0"/>
              <a: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17</a:t>
            </a:fld>
            <a:endParaRPr lang="en-US" dirty="0"/>
          </a:p>
        </p:txBody>
      </p:sp>
    </p:spTree>
    <p:extLst>
      <p:ext uri="{BB962C8B-B14F-4D97-AF65-F5344CB8AC3E}">
        <p14:creationId xmlns:p14="http://schemas.microsoft.com/office/powerpoint/2010/main" val="12621621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QA Techniques Classification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Defect </a:t>
            </a:r>
            <a:r>
              <a:rPr lang="en-US" dirty="0"/>
              <a:t>Prevention</a:t>
            </a:r>
          </a:p>
          <a:p>
            <a:pPr lvl="1"/>
            <a:r>
              <a:rPr lang="en-US" dirty="0" smtClean="0"/>
              <a:t>Remove </a:t>
            </a:r>
            <a:r>
              <a:rPr lang="en-US" dirty="0"/>
              <a:t>(human) error sources</a:t>
            </a:r>
          </a:p>
          <a:p>
            <a:pPr lvl="1"/>
            <a:r>
              <a:rPr lang="en-US" dirty="0" smtClean="0"/>
              <a:t>Block </a:t>
            </a:r>
            <a:r>
              <a:rPr lang="en-US" dirty="0"/>
              <a:t>defects from being injected into software artifacts</a:t>
            </a:r>
          </a:p>
          <a:p>
            <a:r>
              <a:rPr lang="en-US" dirty="0" smtClean="0"/>
              <a:t>Defect </a:t>
            </a:r>
            <a:r>
              <a:rPr lang="en-US" dirty="0"/>
              <a:t>Reduction</a:t>
            </a:r>
          </a:p>
          <a:p>
            <a:pPr lvl="1"/>
            <a:r>
              <a:rPr lang="en-US" dirty="0" smtClean="0"/>
              <a:t>Detect </a:t>
            </a:r>
            <a:r>
              <a:rPr lang="en-US" dirty="0"/>
              <a:t>defects</a:t>
            </a:r>
          </a:p>
          <a:p>
            <a:pPr lvl="2"/>
            <a:r>
              <a:rPr lang="en-US" dirty="0" smtClean="0"/>
              <a:t>Inspection</a:t>
            </a:r>
            <a:endParaRPr lang="en-US" dirty="0"/>
          </a:p>
          <a:p>
            <a:pPr lvl="2"/>
            <a:r>
              <a:rPr lang="en-US" dirty="0" smtClean="0"/>
              <a:t>Testing</a:t>
            </a:r>
            <a:endParaRPr lang="en-US" dirty="0"/>
          </a:p>
          <a:p>
            <a:pPr lvl="1"/>
            <a:r>
              <a:rPr lang="en-US" dirty="0" smtClean="0"/>
              <a:t>Remove </a:t>
            </a:r>
            <a:r>
              <a:rPr lang="en-US" dirty="0"/>
              <a:t>defects</a:t>
            </a:r>
          </a:p>
          <a:p>
            <a:pPr lvl="2"/>
            <a:r>
              <a:rPr lang="en-US" dirty="0" smtClean="0"/>
              <a:t>Debugging—iterate </a:t>
            </a:r>
            <a:r>
              <a:rPr lang="en-US" dirty="0"/>
              <a:t>on the software engineering activity</a:t>
            </a:r>
          </a:p>
          <a:p>
            <a:pPr lvl="2"/>
            <a:r>
              <a:rPr lang="en-US" dirty="0" smtClean="0"/>
              <a:t>Rework </a:t>
            </a:r>
            <a:r>
              <a:rPr lang="en-US" dirty="0"/>
              <a:t>requirements, design, code, etc.</a:t>
            </a:r>
          </a:p>
          <a:p>
            <a:r>
              <a:rPr lang="en-US" dirty="0" smtClean="0"/>
              <a:t>Defect </a:t>
            </a:r>
            <a:r>
              <a:rPr lang="en-US" dirty="0"/>
              <a:t>Containment</a:t>
            </a:r>
          </a:p>
          <a:p>
            <a:pPr lvl="1"/>
            <a:r>
              <a:rPr lang="en-US" dirty="0" smtClean="0"/>
              <a:t>Fault </a:t>
            </a:r>
            <a:r>
              <a:rPr lang="en-US" dirty="0"/>
              <a:t>tolerance</a:t>
            </a:r>
          </a:p>
          <a:p>
            <a:pPr lvl="1"/>
            <a:r>
              <a:rPr lang="en-US" dirty="0" smtClean="0"/>
              <a:t>Fault </a:t>
            </a:r>
            <a:r>
              <a:rPr lang="en-US" dirty="0"/>
              <a:t>containment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18</a:t>
            </a:fld>
            <a:endParaRPr lang="en-US" dirty="0"/>
          </a:p>
        </p:txBody>
      </p:sp>
    </p:spTree>
    <p:extLst>
      <p:ext uri="{BB962C8B-B14F-4D97-AF65-F5344CB8AC3E}">
        <p14:creationId xmlns:p14="http://schemas.microsoft.com/office/powerpoint/2010/main" val="14222994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Defect </a:t>
            </a:r>
            <a:r>
              <a:rPr lang="en-US" dirty="0" smtClean="0"/>
              <a:t>Prevention</a:t>
            </a:r>
            <a:endParaRPr lang="en-US" dirty="0"/>
          </a:p>
        </p:txBody>
      </p:sp>
      <p:sp>
        <p:nvSpPr>
          <p:cNvPr id="3" name="Content Placeholder 2"/>
          <p:cNvSpPr>
            <a:spLocks noGrp="1"/>
          </p:cNvSpPr>
          <p:nvPr>
            <p:ph idx="1"/>
          </p:nvPr>
        </p:nvSpPr>
        <p:spPr/>
        <p:txBody>
          <a:bodyPr>
            <a:normAutofit/>
          </a:bodyPr>
          <a:lstStyle/>
          <a:p>
            <a:pPr marL="0" indent="0">
              <a:buNone/>
            </a:pPr>
            <a:r>
              <a:rPr lang="en-US" dirty="0"/>
              <a:t>Remove the root causes of errors</a:t>
            </a:r>
          </a:p>
          <a:p>
            <a:r>
              <a:rPr lang="en-US" dirty="0" smtClean="0"/>
              <a:t>Education </a:t>
            </a:r>
            <a:r>
              <a:rPr lang="en-US" dirty="0"/>
              <a:t>and training address human misconceptions </a:t>
            </a:r>
            <a:r>
              <a:rPr lang="en-US" dirty="0" smtClean="0"/>
              <a:t>that cause </a:t>
            </a:r>
            <a:r>
              <a:rPr lang="en-US" dirty="0"/>
              <a:t>errors</a:t>
            </a:r>
          </a:p>
          <a:p>
            <a:pPr lvl="1"/>
            <a:r>
              <a:rPr lang="en-US" dirty="0" smtClean="0"/>
              <a:t>Domain </a:t>
            </a:r>
            <a:r>
              <a:rPr lang="en-US" dirty="0"/>
              <a:t>and product knowledge</a:t>
            </a:r>
          </a:p>
          <a:p>
            <a:pPr lvl="1"/>
            <a:r>
              <a:rPr lang="en-US" dirty="0" smtClean="0"/>
              <a:t>Software </a:t>
            </a:r>
            <a:r>
              <a:rPr lang="en-US" dirty="0"/>
              <a:t>engineering process</a:t>
            </a:r>
          </a:p>
          <a:p>
            <a:pPr lvl="1"/>
            <a:r>
              <a:rPr lang="en-US" dirty="0" smtClean="0"/>
              <a:t>Technology </a:t>
            </a:r>
            <a:r>
              <a:rPr lang="en-US" dirty="0"/>
              <a:t>knowledge</a:t>
            </a:r>
          </a:p>
          <a:p>
            <a:r>
              <a:rPr lang="en-US" dirty="0" smtClean="0"/>
              <a:t>Formal </a:t>
            </a:r>
            <a:r>
              <a:rPr lang="en-US" dirty="0"/>
              <a:t>methods can help identify and correct </a:t>
            </a:r>
            <a:r>
              <a:rPr lang="en-US" dirty="0" smtClean="0"/>
              <a:t>imprecise specifications</a:t>
            </a:r>
            <a:r>
              <a:rPr lang="en-US" dirty="0"/>
              <a:t>, designs and implementations</a:t>
            </a:r>
          </a:p>
          <a:p>
            <a:r>
              <a:rPr lang="en-US" dirty="0" smtClean="0"/>
              <a:t>Standards </a:t>
            </a:r>
            <a:r>
              <a:rPr lang="en-US" dirty="0"/>
              <a:t>conformance, use of best practices and </a:t>
            </a:r>
            <a:r>
              <a:rPr lang="en-US" dirty="0" smtClean="0"/>
              <a:t>patterns can </a:t>
            </a:r>
            <a:r>
              <a:rPr lang="en-US" dirty="0"/>
              <a:t>help prevent fault injection</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19</a:t>
            </a:fld>
            <a:endParaRPr lang="en-US" dirty="0"/>
          </a:p>
        </p:txBody>
      </p:sp>
    </p:spTree>
    <p:extLst>
      <p:ext uri="{BB962C8B-B14F-4D97-AF65-F5344CB8AC3E}">
        <p14:creationId xmlns:p14="http://schemas.microsoft.com/office/powerpoint/2010/main" val="12509616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a:t>Software </a:t>
            </a:r>
            <a:r>
              <a:rPr lang="en-US" dirty="0" smtClean="0"/>
              <a:t>Quality</a:t>
            </a:r>
          </a:p>
          <a:p>
            <a:r>
              <a:rPr lang="en-US" dirty="0"/>
              <a:t>Quality </a:t>
            </a:r>
            <a:r>
              <a:rPr lang="en-US" dirty="0" smtClean="0"/>
              <a:t>Assurance</a:t>
            </a:r>
          </a:p>
          <a:p>
            <a:r>
              <a:rPr lang="en-US" dirty="0"/>
              <a:t>Quality </a:t>
            </a:r>
            <a:r>
              <a:rPr lang="en-US" dirty="0" smtClean="0"/>
              <a:t>Control</a:t>
            </a:r>
          </a:p>
          <a:p>
            <a:r>
              <a:rPr lang="en-US" dirty="0" smtClean="0"/>
              <a:t>Project Success</a:t>
            </a:r>
          </a:p>
          <a:p>
            <a:r>
              <a:rPr lang="en-US" dirty="0"/>
              <a:t>Measurement and Metrics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a:t>
            </a:fld>
            <a:endParaRPr lang="en-US" dirty="0"/>
          </a:p>
        </p:txBody>
      </p:sp>
    </p:spTree>
    <p:extLst>
      <p:ext uri="{BB962C8B-B14F-4D97-AF65-F5344CB8AC3E}">
        <p14:creationId xmlns:p14="http://schemas.microsoft.com/office/powerpoint/2010/main" val="15920609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Defect Reduction</a:t>
            </a:r>
          </a:p>
        </p:txBody>
      </p:sp>
      <p:sp>
        <p:nvSpPr>
          <p:cNvPr id="3" name="Content Placeholder 2"/>
          <p:cNvSpPr>
            <a:spLocks noGrp="1"/>
          </p:cNvSpPr>
          <p:nvPr>
            <p:ph idx="1"/>
          </p:nvPr>
        </p:nvSpPr>
        <p:spPr/>
        <p:txBody>
          <a:bodyPr/>
          <a:lstStyle/>
          <a:p>
            <a:r>
              <a:rPr lang="en-US" dirty="0" smtClean="0"/>
              <a:t>Discover </a:t>
            </a:r>
            <a:r>
              <a:rPr lang="en-US" dirty="0"/>
              <a:t>and remove defects</a:t>
            </a:r>
          </a:p>
          <a:p>
            <a:r>
              <a:rPr lang="en-US" dirty="0" smtClean="0"/>
              <a:t>Inspection</a:t>
            </a:r>
            <a:r>
              <a:rPr lang="en-US" dirty="0"/>
              <a:t>: direct fault detection</a:t>
            </a:r>
          </a:p>
          <a:p>
            <a:pPr lvl="1"/>
            <a:r>
              <a:rPr lang="en-US" dirty="0" smtClean="0"/>
              <a:t>requirements</a:t>
            </a:r>
            <a:r>
              <a:rPr lang="en-US" dirty="0"/>
              <a:t>, design, code, manuals, test cases</a:t>
            </a:r>
          </a:p>
          <a:p>
            <a:r>
              <a:rPr lang="en-US" dirty="0" smtClean="0"/>
              <a:t>Testing</a:t>
            </a:r>
            <a:r>
              <a:rPr lang="en-US" dirty="0"/>
              <a:t>: failure observation and fault isolation</a:t>
            </a:r>
          </a:p>
          <a:p>
            <a:pPr lvl="1"/>
            <a:r>
              <a:rPr lang="en-US" dirty="0" smtClean="0"/>
              <a:t>Execute </a:t>
            </a:r>
            <a:r>
              <a:rPr lang="en-US" dirty="0"/>
              <a:t>the software and observe failures</a:t>
            </a:r>
          </a:p>
          <a:p>
            <a:pPr lvl="1"/>
            <a:r>
              <a:rPr lang="en-US" dirty="0" smtClean="0"/>
              <a:t>Use </a:t>
            </a:r>
            <a:r>
              <a:rPr lang="en-US" dirty="0"/>
              <a:t>execution history/records to analyze and locate fault(s) </a:t>
            </a:r>
            <a:r>
              <a:rPr lang="en-US" dirty="0" smtClean="0"/>
              <a:t>and defect(s</a:t>
            </a:r>
            <a:r>
              <a:rPr lang="en-US" dirty="0"/>
              <a:t>) causing the failure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20</a:t>
            </a:fld>
            <a:endParaRPr lang="en-US" dirty="0"/>
          </a:p>
        </p:txBody>
      </p:sp>
    </p:spTree>
    <p:extLst>
      <p:ext uri="{BB962C8B-B14F-4D97-AF65-F5344CB8AC3E}">
        <p14:creationId xmlns:p14="http://schemas.microsoft.com/office/powerpoint/2010/main" val="25772777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Defect </a:t>
            </a:r>
            <a:r>
              <a:rPr lang="en-US" dirty="0" smtClean="0"/>
              <a:t>Reduction -  Issues with Testing</a:t>
            </a:r>
            <a:endParaRPr lang="en-US" dirty="0"/>
          </a:p>
        </p:txBody>
      </p:sp>
      <p:sp>
        <p:nvSpPr>
          <p:cNvPr id="3" name="Content Placeholder 2"/>
          <p:cNvSpPr>
            <a:spLocks noGrp="1"/>
          </p:cNvSpPr>
          <p:nvPr>
            <p:ph idx="1"/>
          </p:nvPr>
        </p:nvSpPr>
        <p:spPr/>
        <p:txBody>
          <a:bodyPr/>
          <a:lstStyle/>
          <a:p>
            <a:r>
              <a:rPr lang="en-US" dirty="0" smtClean="0"/>
              <a:t>Need </a:t>
            </a:r>
            <a:r>
              <a:rPr lang="en-US" dirty="0"/>
              <a:t>implemented software to execute</a:t>
            </a:r>
          </a:p>
          <a:p>
            <a:r>
              <a:rPr lang="en-US" dirty="0" smtClean="0"/>
              <a:t>Need </a:t>
            </a:r>
            <a:r>
              <a:rPr lang="en-US" dirty="0"/>
              <a:t>software instrumentation, execution history to:</a:t>
            </a:r>
          </a:p>
          <a:p>
            <a:pPr lvl="1"/>
            <a:r>
              <a:rPr lang="en-US" dirty="0" smtClean="0"/>
              <a:t>isolate </a:t>
            </a:r>
            <a:r>
              <a:rPr lang="en-US" dirty="0"/>
              <a:t>faults</a:t>
            </a:r>
          </a:p>
          <a:p>
            <a:pPr lvl="1"/>
            <a:r>
              <a:rPr lang="en-US" dirty="0" smtClean="0"/>
              <a:t>trace </a:t>
            </a:r>
            <a:r>
              <a:rPr lang="en-US" dirty="0"/>
              <a:t>to defects</a:t>
            </a:r>
          </a:p>
          <a:p>
            <a:r>
              <a:rPr lang="en-US" dirty="0" smtClean="0"/>
              <a:t>Impossible </a:t>
            </a:r>
            <a:r>
              <a:rPr lang="en-US" dirty="0"/>
              <a:t>to test everything</a:t>
            </a:r>
          </a:p>
          <a:p>
            <a:pPr lvl="1"/>
            <a:r>
              <a:rPr lang="en-US" dirty="0" smtClean="0"/>
              <a:t>Expensive </a:t>
            </a:r>
            <a:r>
              <a:rPr lang="en-US" dirty="0"/>
              <a:t>to test most things</a:t>
            </a:r>
          </a:p>
          <a:p>
            <a:r>
              <a:rPr lang="en-US" dirty="0" smtClean="0"/>
              <a:t>Risk </a:t>
            </a:r>
            <a:r>
              <a:rPr lang="en-US" dirty="0"/>
              <a:t>of too much and not enough testing</a:t>
            </a:r>
          </a:p>
          <a:p>
            <a:pPr lvl="1"/>
            <a:r>
              <a:rPr lang="en-US" dirty="0" smtClean="0"/>
              <a:t>Use </a:t>
            </a:r>
            <a:r>
              <a:rPr lang="en-US" dirty="0"/>
              <a:t>project risks to guide investment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21</a:t>
            </a:fld>
            <a:endParaRPr lang="en-US" dirty="0"/>
          </a:p>
        </p:txBody>
      </p:sp>
    </p:spTree>
    <p:extLst>
      <p:ext uri="{BB962C8B-B14F-4D97-AF65-F5344CB8AC3E}">
        <p14:creationId xmlns:p14="http://schemas.microsoft.com/office/powerpoint/2010/main" val="27705636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Defect </a:t>
            </a:r>
            <a:r>
              <a:rPr lang="en-US" dirty="0" smtClean="0"/>
              <a:t>Reduction -  Testing Sweet Spot</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22</a:t>
            </a:fld>
            <a:endParaRPr lang="en-US" dirty="0"/>
          </a:p>
        </p:txBody>
      </p:sp>
      <p:sp>
        <p:nvSpPr>
          <p:cNvPr id="6" name="object 10"/>
          <p:cNvSpPr/>
          <p:nvPr/>
        </p:nvSpPr>
        <p:spPr>
          <a:xfrm>
            <a:off x="3961457" y="2296237"/>
            <a:ext cx="3143250" cy="2800350"/>
          </a:xfrm>
          <a:custGeom>
            <a:avLst/>
            <a:gdLst/>
            <a:ahLst/>
            <a:cxnLst/>
            <a:rect l="l" t="t" r="r" b="b"/>
            <a:pathLst>
              <a:path w="3143250" h="2800350">
                <a:moveTo>
                  <a:pt x="0" y="0"/>
                </a:moveTo>
                <a:lnTo>
                  <a:pt x="19863" y="47517"/>
                </a:lnTo>
                <a:lnTo>
                  <a:pt x="39749" y="95017"/>
                </a:lnTo>
                <a:lnTo>
                  <a:pt x="59681" y="142484"/>
                </a:lnTo>
                <a:lnTo>
                  <a:pt x="79681" y="189900"/>
                </a:lnTo>
                <a:lnTo>
                  <a:pt x="99773" y="237251"/>
                </a:lnTo>
                <a:lnTo>
                  <a:pt x="119978" y="284518"/>
                </a:lnTo>
                <a:lnTo>
                  <a:pt x="140320" y="331685"/>
                </a:lnTo>
                <a:lnTo>
                  <a:pt x="160822" y="378737"/>
                </a:lnTo>
                <a:lnTo>
                  <a:pt x="181506" y="425656"/>
                </a:lnTo>
                <a:lnTo>
                  <a:pt x="202396" y="472426"/>
                </a:lnTo>
                <a:lnTo>
                  <a:pt x="223513" y="519030"/>
                </a:lnTo>
                <a:lnTo>
                  <a:pt x="244882" y="565452"/>
                </a:lnTo>
                <a:lnTo>
                  <a:pt x="266523" y="611675"/>
                </a:lnTo>
                <a:lnTo>
                  <a:pt x="288462" y="657684"/>
                </a:lnTo>
                <a:lnTo>
                  <a:pt x="310719" y="703460"/>
                </a:lnTo>
                <a:lnTo>
                  <a:pt x="333319" y="748989"/>
                </a:lnTo>
                <a:lnTo>
                  <a:pt x="356283" y="794252"/>
                </a:lnTo>
                <a:lnTo>
                  <a:pt x="379635" y="839235"/>
                </a:lnTo>
                <a:lnTo>
                  <a:pt x="403397" y="883920"/>
                </a:lnTo>
                <a:lnTo>
                  <a:pt x="427593" y="928290"/>
                </a:lnTo>
                <a:lnTo>
                  <a:pt x="452244" y="972330"/>
                </a:lnTo>
                <a:lnTo>
                  <a:pt x="477374" y="1016022"/>
                </a:lnTo>
                <a:lnTo>
                  <a:pt x="503006" y="1059351"/>
                </a:lnTo>
                <a:lnTo>
                  <a:pt x="529163" y="1102300"/>
                </a:lnTo>
                <a:lnTo>
                  <a:pt x="555866" y="1144851"/>
                </a:lnTo>
                <a:lnTo>
                  <a:pt x="583140" y="1186989"/>
                </a:lnTo>
                <a:lnTo>
                  <a:pt x="611006" y="1228698"/>
                </a:lnTo>
                <a:lnTo>
                  <a:pt x="639488" y="1269960"/>
                </a:lnTo>
                <a:lnTo>
                  <a:pt x="668609" y="1310759"/>
                </a:lnTo>
                <a:lnTo>
                  <a:pt x="698390" y="1351079"/>
                </a:lnTo>
                <a:lnTo>
                  <a:pt x="728856" y="1390903"/>
                </a:lnTo>
                <a:lnTo>
                  <a:pt x="760028" y="1430215"/>
                </a:lnTo>
                <a:lnTo>
                  <a:pt x="791931" y="1468997"/>
                </a:lnTo>
                <a:lnTo>
                  <a:pt x="824585" y="1507234"/>
                </a:lnTo>
                <a:lnTo>
                  <a:pt x="858015" y="1544910"/>
                </a:lnTo>
                <a:lnTo>
                  <a:pt x="892242" y="1582006"/>
                </a:lnTo>
                <a:lnTo>
                  <a:pt x="927291" y="1618508"/>
                </a:lnTo>
                <a:lnTo>
                  <a:pt x="963183" y="1654398"/>
                </a:lnTo>
                <a:lnTo>
                  <a:pt x="999942" y="1689661"/>
                </a:lnTo>
                <a:lnTo>
                  <a:pt x="1037589" y="1724279"/>
                </a:lnTo>
                <a:lnTo>
                  <a:pt x="1072417" y="1754660"/>
                </a:lnTo>
                <a:lnTo>
                  <a:pt x="1109099" y="1784838"/>
                </a:lnTo>
                <a:lnTo>
                  <a:pt x="1147539" y="1814802"/>
                </a:lnTo>
                <a:lnTo>
                  <a:pt x="1187638" y="1844541"/>
                </a:lnTo>
                <a:lnTo>
                  <a:pt x="1229298" y="1874046"/>
                </a:lnTo>
                <a:lnTo>
                  <a:pt x="1272421" y="1903305"/>
                </a:lnTo>
                <a:lnTo>
                  <a:pt x="1316908" y="1932309"/>
                </a:lnTo>
                <a:lnTo>
                  <a:pt x="1362661" y="1961048"/>
                </a:lnTo>
                <a:lnTo>
                  <a:pt x="1409582" y="1989510"/>
                </a:lnTo>
                <a:lnTo>
                  <a:pt x="1457572" y="2017686"/>
                </a:lnTo>
                <a:lnTo>
                  <a:pt x="1506535" y="2045566"/>
                </a:lnTo>
                <a:lnTo>
                  <a:pt x="1556370" y="2073138"/>
                </a:lnTo>
                <a:lnTo>
                  <a:pt x="1606981" y="2100393"/>
                </a:lnTo>
                <a:lnTo>
                  <a:pt x="1658268" y="2127321"/>
                </a:lnTo>
                <a:lnTo>
                  <a:pt x="1710134" y="2153910"/>
                </a:lnTo>
                <a:lnTo>
                  <a:pt x="1762481" y="2180151"/>
                </a:lnTo>
                <a:lnTo>
                  <a:pt x="1815210" y="2206034"/>
                </a:lnTo>
                <a:lnTo>
                  <a:pt x="1868222" y="2231547"/>
                </a:lnTo>
                <a:lnTo>
                  <a:pt x="1921421" y="2256681"/>
                </a:lnTo>
                <a:lnTo>
                  <a:pt x="1974707" y="2281426"/>
                </a:lnTo>
                <a:lnTo>
                  <a:pt x="2027982" y="2305770"/>
                </a:lnTo>
                <a:lnTo>
                  <a:pt x="2081148" y="2329704"/>
                </a:lnTo>
                <a:lnTo>
                  <a:pt x="2134107" y="2353218"/>
                </a:lnTo>
                <a:lnTo>
                  <a:pt x="2186761" y="2376301"/>
                </a:lnTo>
                <a:lnTo>
                  <a:pt x="2239011" y="2398942"/>
                </a:lnTo>
                <a:lnTo>
                  <a:pt x="2290760" y="2421132"/>
                </a:lnTo>
                <a:lnTo>
                  <a:pt x="2341908" y="2442860"/>
                </a:lnTo>
                <a:lnTo>
                  <a:pt x="2392358" y="2464115"/>
                </a:lnTo>
                <a:lnTo>
                  <a:pt x="2442012" y="2484888"/>
                </a:lnTo>
                <a:lnTo>
                  <a:pt x="2490771" y="2505169"/>
                </a:lnTo>
                <a:lnTo>
                  <a:pt x="2538537" y="2524945"/>
                </a:lnTo>
                <a:lnTo>
                  <a:pt x="2585211" y="2544209"/>
                </a:lnTo>
                <a:lnTo>
                  <a:pt x="2630697" y="2562948"/>
                </a:lnTo>
                <a:lnTo>
                  <a:pt x="2674895" y="2581154"/>
                </a:lnTo>
                <a:lnTo>
                  <a:pt x="2717707" y="2598814"/>
                </a:lnTo>
                <a:lnTo>
                  <a:pt x="2759035" y="2615920"/>
                </a:lnTo>
                <a:lnTo>
                  <a:pt x="2798781" y="2632461"/>
                </a:lnTo>
                <a:lnTo>
                  <a:pt x="2836846" y="2648426"/>
                </a:lnTo>
                <a:lnTo>
                  <a:pt x="2873133" y="2663805"/>
                </a:lnTo>
                <a:lnTo>
                  <a:pt x="2939977" y="2692765"/>
                </a:lnTo>
                <a:lnTo>
                  <a:pt x="2998528" y="2719257"/>
                </a:lnTo>
                <a:lnTo>
                  <a:pt x="3024448" y="2731552"/>
                </a:lnTo>
                <a:lnTo>
                  <a:pt x="3048000" y="2743200"/>
                </a:lnTo>
              </a:path>
              <a:path w="3143250" h="2800350">
                <a:moveTo>
                  <a:pt x="3143250" y="57150"/>
                </a:moveTo>
                <a:lnTo>
                  <a:pt x="3123386" y="104667"/>
                </a:lnTo>
                <a:lnTo>
                  <a:pt x="3103500" y="152167"/>
                </a:lnTo>
                <a:lnTo>
                  <a:pt x="3083568" y="199634"/>
                </a:lnTo>
                <a:lnTo>
                  <a:pt x="3063568" y="247050"/>
                </a:lnTo>
                <a:lnTo>
                  <a:pt x="3043476" y="294401"/>
                </a:lnTo>
                <a:lnTo>
                  <a:pt x="3023271" y="341668"/>
                </a:lnTo>
                <a:lnTo>
                  <a:pt x="3002929" y="388835"/>
                </a:lnTo>
                <a:lnTo>
                  <a:pt x="2982427" y="435887"/>
                </a:lnTo>
                <a:lnTo>
                  <a:pt x="2961743" y="482806"/>
                </a:lnTo>
                <a:lnTo>
                  <a:pt x="2940853" y="529576"/>
                </a:lnTo>
                <a:lnTo>
                  <a:pt x="2919736" y="576180"/>
                </a:lnTo>
                <a:lnTo>
                  <a:pt x="2898367" y="622602"/>
                </a:lnTo>
                <a:lnTo>
                  <a:pt x="2876726" y="668825"/>
                </a:lnTo>
                <a:lnTo>
                  <a:pt x="2854787" y="714834"/>
                </a:lnTo>
                <a:lnTo>
                  <a:pt x="2832530" y="760610"/>
                </a:lnTo>
                <a:lnTo>
                  <a:pt x="2809930" y="806139"/>
                </a:lnTo>
                <a:lnTo>
                  <a:pt x="2786966" y="851402"/>
                </a:lnTo>
                <a:lnTo>
                  <a:pt x="2763614" y="896385"/>
                </a:lnTo>
                <a:lnTo>
                  <a:pt x="2739852" y="941070"/>
                </a:lnTo>
                <a:lnTo>
                  <a:pt x="2715656" y="985440"/>
                </a:lnTo>
                <a:lnTo>
                  <a:pt x="2691005" y="1029480"/>
                </a:lnTo>
                <a:lnTo>
                  <a:pt x="2665875" y="1073172"/>
                </a:lnTo>
                <a:lnTo>
                  <a:pt x="2640243" y="1116501"/>
                </a:lnTo>
                <a:lnTo>
                  <a:pt x="2614086" y="1159450"/>
                </a:lnTo>
                <a:lnTo>
                  <a:pt x="2587383" y="1202001"/>
                </a:lnTo>
                <a:lnTo>
                  <a:pt x="2560109" y="1244139"/>
                </a:lnTo>
                <a:lnTo>
                  <a:pt x="2532243" y="1285848"/>
                </a:lnTo>
                <a:lnTo>
                  <a:pt x="2503761" y="1327110"/>
                </a:lnTo>
                <a:lnTo>
                  <a:pt x="2474640" y="1367909"/>
                </a:lnTo>
                <a:lnTo>
                  <a:pt x="2444859" y="1408229"/>
                </a:lnTo>
                <a:lnTo>
                  <a:pt x="2414393" y="1448053"/>
                </a:lnTo>
                <a:lnTo>
                  <a:pt x="2383221" y="1487365"/>
                </a:lnTo>
                <a:lnTo>
                  <a:pt x="2351318" y="1526147"/>
                </a:lnTo>
                <a:lnTo>
                  <a:pt x="2318664" y="1564384"/>
                </a:lnTo>
                <a:lnTo>
                  <a:pt x="2285234" y="1602060"/>
                </a:lnTo>
                <a:lnTo>
                  <a:pt x="2251007" y="1639156"/>
                </a:lnTo>
                <a:lnTo>
                  <a:pt x="2215958" y="1675658"/>
                </a:lnTo>
                <a:lnTo>
                  <a:pt x="2180066" y="1711548"/>
                </a:lnTo>
                <a:lnTo>
                  <a:pt x="2143307" y="1746811"/>
                </a:lnTo>
                <a:lnTo>
                  <a:pt x="2105660" y="1781429"/>
                </a:lnTo>
                <a:lnTo>
                  <a:pt x="2070832" y="1811810"/>
                </a:lnTo>
                <a:lnTo>
                  <a:pt x="2034150" y="1841988"/>
                </a:lnTo>
                <a:lnTo>
                  <a:pt x="1995710" y="1871952"/>
                </a:lnTo>
                <a:lnTo>
                  <a:pt x="1955611" y="1901691"/>
                </a:lnTo>
                <a:lnTo>
                  <a:pt x="1913951" y="1931196"/>
                </a:lnTo>
                <a:lnTo>
                  <a:pt x="1870828" y="1960455"/>
                </a:lnTo>
                <a:lnTo>
                  <a:pt x="1826341" y="1989459"/>
                </a:lnTo>
                <a:lnTo>
                  <a:pt x="1780588" y="2018198"/>
                </a:lnTo>
                <a:lnTo>
                  <a:pt x="1733667" y="2046660"/>
                </a:lnTo>
                <a:lnTo>
                  <a:pt x="1685677" y="2074836"/>
                </a:lnTo>
                <a:lnTo>
                  <a:pt x="1636714" y="2102716"/>
                </a:lnTo>
                <a:lnTo>
                  <a:pt x="1586879" y="2130288"/>
                </a:lnTo>
                <a:lnTo>
                  <a:pt x="1536268" y="2157543"/>
                </a:lnTo>
                <a:lnTo>
                  <a:pt x="1484981" y="2184471"/>
                </a:lnTo>
                <a:lnTo>
                  <a:pt x="1433115" y="2211060"/>
                </a:lnTo>
                <a:lnTo>
                  <a:pt x="1380768" y="2237301"/>
                </a:lnTo>
                <a:lnTo>
                  <a:pt x="1328039" y="2263184"/>
                </a:lnTo>
                <a:lnTo>
                  <a:pt x="1275027" y="2288697"/>
                </a:lnTo>
                <a:lnTo>
                  <a:pt x="1221828" y="2313831"/>
                </a:lnTo>
                <a:lnTo>
                  <a:pt x="1168542" y="2338576"/>
                </a:lnTo>
                <a:lnTo>
                  <a:pt x="1115267" y="2362920"/>
                </a:lnTo>
                <a:lnTo>
                  <a:pt x="1062101" y="2386854"/>
                </a:lnTo>
                <a:lnTo>
                  <a:pt x="1009142" y="2410368"/>
                </a:lnTo>
                <a:lnTo>
                  <a:pt x="956488" y="2433451"/>
                </a:lnTo>
                <a:lnTo>
                  <a:pt x="904238" y="2456092"/>
                </a:lnTo>
                <a:lnTo>
                  <a:pt x="852489" y="2478282"/>
                </a:lnTo>
                <a:lnTo>
                  <a:pt x="801341" y="2500010"/>
                </a:lnTo>
                <a:lnTo>
                  <a:pt x="750891" y="2521265"/>
                </a:lnTo>
                <a:lnTo>
                  <a:pt x="701237" y="2542038"/>
                </a:lnTo>
                <a:lnTo>
                  <a:pt x="652478" y="2562319"/>
                </a:lnTo>
                <a:lnTo>
                  <a:pt x="604712" y="2582095"/>
                </a:lnTo>
                <a:lnTo>
                  <a:pt x="558038" y="2601359"/>
                </a:lnTo>
                <a:lnTo>
                  <a:pt x="512552" y="2620098"/>
                </a:lnTo>
                <a:lnTo>
                  <a:pt x="468354" y="2638304"/>
                </a:lnTo>
                <a:lnTo>
                  <a:pt x="425542" y="2655964"/>
                </a:lnTo>
                <a:lnTo>
                  <a:pt x="384214" y="2673070"/>
                </a:lnTo>
                <a:lnTo>
                  <a:pt x="344468" y="2689611"/>
                </a:lnTo>
                <a:lnTo>
                  <a:pt x="306403" y="2705576"/>
                </a:lnTo>
                <a:lnTo>
                  <a:pt x="270116" y="2720955"/>
                </a:lnTo>
                <a:lnTo>
                  <a:pt x="203272" y="2749915"/>
                </a:lnTo>
                <a:lnTo>
                  <a:pt x="144721" y="2776407"/>
                </a:lnTo>
                <a:lnTo>
                  <a:pt x="118801" y="2788702"/>
                </a:lnTo>
                <a:lnTo>
                  <a:pt x="95250" y="2800350"/>
                </a:lnTo>
              </a:path>
            </a:pathLst>
          </a:custGeom>
          <a:ln w="38100">
            <a:solidFill>
              <a:srgbClr val="00447E"/>
            </a:solidFill>
          </a:ln>
        </p:spPr>
        <p:txBody>
          <a:bodyPr wrap="square" lIns="0" tIns="0" rIns="0" bIns="0" rtlCol="0"/>
          <a:lstStyle/>
          <a:p>
            <a:endParaRPr>
              <a:latin typeface="Candara" panose="020E0502030303020204" pitchFamily="34" charset="0"/>
            </a:endParaRPr>
          </a:p>
        </p:txBody>
      </p:sp>
      <p:sp>
        <p:nvSpPr>
          <p:cNvPr id="7" name="object 11"/>
          <p:cNvSpPr/>
          <p:nvPr/>
        </p:nvSpPr>
        <p:spPr>
          <a:xfrm>
            <a:off x="3313757" y="1896186"/>
            <a:ext cx="4933950" cy="3486150"/>
          </a:xfrm>
          <a:custGeom>
            <a:avLst/>
            <a:gdLst/>
            <a:ahLst/>
            <a:cxnLst/>
            <a:rect l="l" t="t" r="r" b="b"/>
            <a:pathLst>
              <a:path w="4933950" h="3486150">
                <a:moveTo>
                  <a:pt x="4933950" y="3429000"/>
                </a:moveTo>
                <a:lnTo>
                  <a:pt x="4870450" y="3409950"/>
                </a:lnTo>
                <a:lnTo>
                  <a:pt x="4743450" y="3371850"/>
                </a:lnTo>
                <a:lnTo>
                  <a:pt x="4743450" y="3409950"/>
                </a:lnTo>
                <a:lnTo>
                  <a:pt x="76200" y="3409950"/>
                </a:lnTo>
                <a:lnTo>
                  <a:pt x="76200" y="190500"/>
                </a:lnTo>
                <a:lnTo>
                  <a:pt x="114300" y="190500"/>
                </a:lnTo>
                <a:lnTo>
                  <a:pt x="108585" y="171450"/>
                </a:lnTo>
                <a:lnTo>
                  <a:pt x="57150" y="0"/>
                </a:lnTo>
                <a:lnTo>
                  <a:pt x="0" y="190500"/>
                </a:lnTo>
                <a:lnTo>
                  <a:pt x="38100" y="190500"/>
                </a:lnTo>
                <a:lnTo>
                  <a:pt x="38100" y="3429000"/>
                </a:lnTo>
                <a:lnTo>
                  <a:pt x="57150" y="3429000"/>
                </a:lnTo>
                <a:lnTo>
                  <a:pt x="57150" y="3448050"/>
                </a:lnTo>
                <a:lnTo>
                  <a:pt x="4743450" y="3448050"/>
                </a:lnTo>
                <a:lnTo>
                  <a:pt x="4743450" y="3486150"/>
                </a:lnTo>
                <a:lnTo>
                  <a:pt x="4870450" y="3448050"/>
                </a:lnTo>
                <a:lnTo>
                  <a:pt x="4933950" y="3429000"/>
                </a:lnTo>
                <a:close/>
              </a:path>
            </a:pathLst>
          </a:custGeom>
          <a:solidFill>
            <a:srgbClr val="000000"/>
          </a:solidFill>
        </p:spPr>
        <p:txBody>
          <a:bodyPr wrap="square" lIns="0" tIns="0" rIns="0" bIns="0" rtlCol="0"/>
          <a:lstStyle/>
          <a:p>
            <a:endParaRPr>
              <a:latin typeface="Candara" panose="020E0502030303020204" pitchFamily="34" charset="0"/>
            </a:endParaRPr>
          </a:p>
        </p:txBody>
      </p:sp>
      <p:sp>
        <p:nvSpPr>
          <p:cNvPr id="8" name="object 12"/>
          <p:cNvSpPr txBox="1">
            <a:spLocks/>
          </p:cNvSpPr>
          <p:nvPr/>
        </p:nvSpPr>
        <p:spPr>
          <a:xfrm>
            <a:off x="2373957" y="1540968"/>
            <a:ext cx="972185" cy="330835"/>
          </a:xfrm>
          <a:prstGeom prst="rect">
            <a:avLst/>
          </a:prstGeom>
        </p:spPr>
        <p:txBody>
          <a:bodyPr vert="horz" wrap="square" lIns="0" tIns="13335" rIns="0" bIns="0" rtlCol="0" anchor="ctr">
            <a:spAutoFit/>
          </a:bodyPr>
          <a:lstStyle>
            <a:lvl1pPr algn="l" defTabSz="914400" rtl="0" eaLnBrk="1" latinLnBrk="0" hangingPunct="1">
              <a:lnSpc>
                <a:spcPct val="90000"/>
              </a:lnSpc>
              <a:spcBef>
                <a:spcPct val="0"/>
              </a:spcBef>
              <a:buNone/>
              <a:defRPr sz="4400" b="1" kern="1200">
                <a:solidFill>
                  <a:schemeClr val="bg1"/>
                </a:solidFill>
                <a:latin typeface="Candara" panose="020E0502030303020204" pitchFamily="34" charset="0"/>
                <a:ea typeface="+mj-ea"/>
                <a:cs typeface="+mj-cs"/>
              </a:defRPr>
            </a:lvl1pPr>
          </a:lstStyle>
          <a:p>
            <a:pPr marL="12700">
              <a:lnSpc>
                <a:spcPct val="100000"/>
              </a:lnSpc>
              <a:spcBef>
                <a:spcPts val="105"/>
              </a:spcBef>
            </a:pPr>
            <a:r>
              <a:rPr lang="en-US" sz="2000" smtClean="0">
                <a:solidFill>
                  <a:srgbClr val="000000"/>
                </a:solidFill>
                <a:cs typeface="Arial MT"/>
              </a:rPr>
              <a:t>Quanti</a:t>
            </a:r>
            <a:r>
              <a:rPr lang="en-US" sz="2000" spc="-15" smtClean="0">
                <a:solidFill>
                  <a:srgbClr val="000000"/>
                </a:solidFill>
                <a:cs typeface="Arial MT"/>
              </a:rPr>
              <a:t>t</a:t>
            </a:r>
            <a:r>
              <a:rPr lang="en-US" sz="2000" smtClean="0">
                <a:solidFill>
                  <a:srgbClr val="000000"/>
                </a:solidFill>
                <a:cs typeface="Arial MT"/>
              </a:rPr>
              <a:t>y</a:t>
            </a:r>
            <a:endParaRPr lang="en-US" sz="2000">
              <a:cs typeface="Arial MT"/>
            </a:endParaRPr>
          </a:p>
        </p:txBody>
      </p:sp>
      <p:sp>
        <p:nvSpPr>
          <p:cNvPr id="9" name="object 13"/>
          <p:cNvSpPr txBox="1"/>
          <p:nvPr/>
        </p:nvSpPr>
        <p:spPr>
          <a:xfrm>
            <a:off x="8199700" y="4970857"/>
            <a:ext cx="1183005" cy="635635"/>
          </a:xfrm>
          <a:prstGeom prst="rect">
            <a:avLst/>
          </a:prstGeom>
        </p:spPr>
        <p:txBody>
          <a:bodyPr vert="horz" wrap="square" lIns="0" tIns="12700" rIns="0" bIns="0" rtlCol="0">
            <a:spAutoFit/>
          </a:bodyPr>
          <a:lstStyle/>
          <a:p>
            <a:pPr marL="186055" marR="5080" indent="-173990">
              <a:lnSpc>
                <a:spcPct val="100000"/>
              </a:lnSpc>
              <a:spcBef>
                <a:spcPts val="100"/>
              </a:spcBef>
            </a:pPr>
            <a:r>
              <a:rPr sz="2000" dirty="0">
                <a:latin typeface="Candara" panose="020E0502030303020204" pitchFamily="34" charset="0"/>
                <a:cs typeface="Arial MT"/>
              </a:rPr>
              <a:t>Amount</a:t>
            </a:r>
            <a:r>
              <a:rPr sz="2000" spc="-110" dirty="0">
                <a:latin typeface="Candara" panose="020E0502030303020204" pitchFamily="34" charset="0"/>
                <a:cs typeface="Arial MT"/>
              </a:rPr>
              <a:t> </a:t>
            </a:r>
            <a:r>
              <a:rPr sz="2000" dirty="0">
                <a:latin typeface="Candara" panose="020E0502030303020204" pitchFamily="34" charset="0"/>
                <a:cs typeface="Arial MT"/>
              </a:rPr>
              <a:t>of </a:t>
            </a:r>
            <a:r>
              <a:rPr sz="2000" spc="-540" dirty="0">
                <a:latin typeface="Candara" panose="020E0502030303020204" pitchFamily="34" charset="0"/>
                <a:cs typeface="Arial MT"/>
              </a:rPr>
              <a:t> </a:t>
            </a:r>
            <a:r>
              <a:rPr sz="2000" spc="-30" dirty="0">
                <a:latin typeface="Candara" panose="020E0502030303020204" pitchFamily="34" charset="0"/>
                <a:cs typeface="Arial MT"/>
              </a:rPr>
              <a:t>Testing</a:t>
            </a:r>
            <a:endParaRPr sz="2000">
              <a:latin typeface="Candara" panose="020E0502030303020204" pitchFamily="34" charset="0"/>
              <a:cs typeface="Arial MT"/>
            </a:endParaRPr>
          </a:p>
        </p:txBody>
      </p:sp>
      <p:sp>
        <p:nvSpPr>
          <p:cNvPr id="10" name="object 14"/>
          <p:cNvSpPr txBox="1"/>
          <p:nvPr/>
        </p:nvSpPr>
        <p:spPr>
          <a:xfrm>
            <a:off x="6949640" y="1771091"/>
            <a:ext cx="749300" cy="574040"/>
          </a:xfrm>
          <a:prstGeom prst="rect">
            <a:avLst/>
          </a:prstGeom>
        </p:spPr>
        <p:txBody>
          <a:bodyPr vert="horz" wrap="square" lIns="0" tIns="12700" rIns="0" bIns="0" rtlCol="0">
            <a:spAutoFit/>
          </a:bodyPr>
          <a:lstStyle/>
          <a:p>
            <a:pPr marL="38100" marR="5080" indent="-26034">
              <a:lnSpc>
                <a:spcPct val="100000"/>
              </a:lnSpc>
              <a:spcBef>
                <a:spcPts val="100"/>
              </a:spcBef>
            </a:pPr>
            <a:r>
              <a:rPr sz="1800" spc="-5" dirty="0">
                <a:latin typeface="Candara" panose="020E0502030303020204" pitchFamily="34" charset="0"/>
                <a:cs typeface="Arial MT"/>
              </a:rPr>
              <a:t>Cost</a:t>
            </a:r>
            <a:r>
              <a:rPr sz="1800" spc="-85" dirty="0">
                <a:latin typeface="Candara" panose="020E0502030303020204" pitchFamily="34" charset="0"/>
                <a:cs typeface="Arial MT"/>
              </a:rPr>
              <a:t> </a:t>
            </a:r>
            <a:r>
              <a:rPr sz="1800" dirty="0">
                <a:latin typeface="Candara" panose="020E0502030303020204" pitchFamily="34" charset="0"/>
                <a:cs typeface="Arial MT"/>
              </a:rPr>
              <a:t>of </a:t>
            </a:r>
            <a:r>
              <a:rPr sz="1800" spc="-490" dirty="0">
                <a:latin typeface="Candara" panose="020E0502030303020204" pitchFamily="34" charset="0"/>
                <a:cs typeface="Arial MT"/>
              </a:rPr>
              <a:t> </a:t>
            </a:r>
            <a:r>
              <a:rPr sz="1800" spc="-5" dirty="0">
                <a:latin typeface="Candara" panose="020E0502030303020204" pitchFamily="34" charset="0"/>
                <a:cs typeface="Arial MT"/>
              </a:rPr>
              <a:t>testing</a:t>
            </a:r>
            <a:endParaRPr sz="1800">
              <a:latin typeface="Candara" panose="020E0502030303020204" pitchFamily="34" charset="0"/>
              <a:cs typeface="Arial MT"/>
            </a:endParaRPr>
          </a:p>
        </p:txBody>
      </p:sp>
      <p:sp>
        <p:nvSpPr>
          <p:cNvPr id="11" name="object 15"/>
          <p:cNvSpPr txBox="1"/>
          <p:nvPr/>
        </p:nvSpPr>
        <p:spPr>
          <a:xfrm>
            <a:off x="3625542" y="1771091"/>
            <a:ext cx="1549400" cy="574040"/>
          </a:xfrm>
          <a:prstGeom prst="rect">
            <a:avLst/>
          </a:prstGeom>
        </p:spPr>
        <p:txBody>
          <a:bodyPr vert="horz" wrap="square" lIns="0" tIns="12700" rIns="0" bIns="0" rtlCol="0">
            <a:spAutoFit/>
          </a:bodyPr>
          <a:lstStyle/>
          <a:p>
            <a:pPr marL="12700" marR="5080" indent="228600">
              <a:lnSpc>
                <a:spcPct val="100000"/>
              </a:lnSpc>
              <a:spcBef>
                <a:spcPts val="100"/>
              </a:spcBef>
            </a:pPr>
            <a:r>
              <a:rPr sz="1800" spc="-5" dirty="0">
                <a:latin typeface="Candara" panose="020E0502030303020204" pitchFamily="34" charset="0"/>
                <a:cs typeface="Arial MT"/>
              </a:rPr>
              <a:t>Number </a:t>
            </a:r>
            <a:r>
              <a:rPr sz="1800" dirty="0">
                <a:latin typeface="Candara" panose="020E0502030303020204" pitchFamily="34" charset="0"/>
                <a:cs typeface="Arial MT"/>
              </a:rPr>
              <a:t>of </a:t>
            </a:r>
            <a:r>
              <a:rPr sz="1800" spc="5" dirty="0">
                <a:latin typeface="Candara" panose="020E0502030303020204" pitchFamily="34" charset="0"/>
                <a:cs typeface="Arial MT"/>
              </a:rPr>
              <a:t> </a:t>
            </a:r>
            <a:r>
              <a:rPr sz="1800" spc="-5" dirty="0">
                <a:latin typeface="Candara" panose="020E0502030303020204" pitchFamily="34" charset="0"/>
                <a:cs typeface="Arial MT"/>
              </a:rPr>
              <a:t>missed</a:t>
            </a:r>
            <a:r>
              <a:rPr sz="1800" spc="-50" dirty="0">
                <a:latin typeface="Candara" panose="020E0502030303020204" pitchFamily="34" charset="0"/>
                <a:cs typeface="Arial MT"/>
              </a:rPr>
              <a:t> </a:t>
            </a:r>
            <a:r>
              <a:rPr sz="1800" spc="-5" dirty="0">
                <a:latin typeface="Candara" panose="020E0502030303020204" pitchFamily="34" charset="0"/>
                <a:cs typeface="Arial MT"/>
              </a:rPr>
              <a:t>defects</a:t>
            </a:r>
            <a:endParaRPr sz="1800">
              <a:latin typeface="Candara" panose="020E0502030303020204" pitchFamily="34" charset="0"/>
              <a:cs typeface="Arial MT"/>
            </a:endParaRPr>
          </a:p>
        </p:txBody>
      </p:sp>
      <p:sp>
        <p:nvSpPr>
          <p:cNvPr id="12" name="object 16"/>
          <p:cNvSpPr/>
          <p:nvPr/>
        </p:nvSpPr>
        <p:spPr>
          <a:xfrm>
            <a:off x="5580707" y="4410787"/>
            <a:ext cx="0" cy="914400"/>
          </a:xfrm>
          <a:custGeom>
            <a:avLst/>
            <a:gdLst/>
            <a:ahLst/>
            <a:cxnLst/>
            <a:rect l="l" t="t" r="r" b="b"/>
            <a:pathLst>
              <a:path h="914400">
                <a:moveTo>
                  <a:pt x="0" y="0"/>
                </a:moveTo>
                <a:lnTo>
                  <a:pt x="0" y="914400"/>
                </a:lnTo>
              </a:path>
            </a:pathLst>
          </a:custGeom>
          <a:ln w="38100">
            <a:solidFill>
              <a:srgbClr val="000000"/>
            </a:solidFill>
            <a:prstDash val="lgDash"/>
          </a:ln>
        </p:spPr>
        <p:txBody>
          <a:bodyPr wrap="square" lIns="0" tIns="0" rIns="0" bIns="0" rtlCol="0"/>
          <a:lstStyle/>
          <a:p>
            <a:endParaRPr>
              <a:latin typeface="Candara" panose="020E0502030303020204" pitchFamily="34" charset="0"/>
            </a:endParaRPr>
          </a:p>
        </p:txBody>
      </p:sp>
      <p:sp>
        <p:nvSpPr>
          <p:cNvPr id="13" name="object 17"/>
          <p:cNvSpPr txBox="1"/>
          <p:nvPr/>
        </p:nvSpPr>
        <p:spPr>
          <a:xfrm>
            <a:off x="5113854" y="5735955"/>
            <a:ext cx="952500" cy="756920"/>
          </a:xfrm>
          <a:prstGeom prst="rect">
            <a:avLst/>
          </a:prstGeom>
        </p:spPr>
        <p:txBody>
          <a:bodyPr vert="horz" wrap="square" lIns="0" tIns="12065" rIns="0" bIns="0" rtlCol="0">
            <a:spAutoFit/>
          </a:bodyPr>
          <a:lstStyle/>
          <a:p>
            <a:pPr marL="12700" marR="5080" indent="635" algn="ctr">
              <a:lnSpc>
                <a:spcPct val="100000"/>
              </a:lnSpc>
              <a:spcBef>
                <a:spcPts val="95"/>
              </a:spcBef>
            </a:pPr>
            <a:r>
              <a:rPr sz="1600" spc="-5" dirty="0">
                <a:latin typeface="Candara" panose="020E0502030303020204" pitchFamily="34" charset="0"/>
                <a:cs typeface="Arial MT"/>
              </a:rPr>
              <a:t>Optimal </a:t>
            </a:r>
            <a:r>
              <a:rPr sz="1600" dirty="0">
                <a:latin typeface="Candara" panose="020E0502030303020204" pitchFamily="34" charset="0"/>
                <a:cs typeface="Arial MT"/>
              </a:rPr>
              <a:t> </a:t>
            </a:r>
            <a:r>
              <a:rPr sz="1600" spc="-5" dirty="0">
                <a:latin typeface="Candara" panose="020E0502030303020204" pitchFamily="34" charset="0"/>
                <a:cs typeface="Arial MT"/>
              </a:rPr>
              <a:t>Amount</a:t>
            </a:r>
            <a:r>
              <a:rPr sz="1600" spc="-60" dirty="0">
                <a:latin typeface="Candara" panose="020E0502030303020204" pitchFamily="34" charset="0"/>
                <a:cs typeface="Arial MT"/>
              </a:rPr>
              <a:t> </a:t>
            </a:r>
            <a:r>
              <a:rPr sz="1600" spc="-5" dirty="0">
                <a:latin typeface="Candara" panose="020E0502030303020204" pitchFamily="34" charset="0"/>
                <a:cs typeface="Arial MT"/>
              </a:rPr>
              <a:t>of </a:t>
            </a:r>
            <a:r>
              <a:rPr sz="1600" spc="-430" dirty="0">
                <a:latin typeface="Candara" panose="020E0502030303020204" pitchFamily="34" charset="0"/>
                <a:cs typeface="Arial MT"/>
              </a:rPr>
              <a:t> </a:t>
            </a:r>
            <a:r>
              <a:rPr sz="1600" spc="-30" dirty="0">
                <a:latin typeface="Candara" panose="020E0502030303020204" pitchFamily="34" charset="0"/>
                <a:cs typeface="Arial MT"/>
              </a:rPr>
              <a:t>Testing</a:t>
            </a:r>
            <a:endParaRPr sz="1600">
              <a:latin typeface="Candara" panose="020E0502030303020204" pitchFamily="34" charset="0"/>
              <a:cs typeface="Arial MT"/>
            </a:endParaRPr>
          </a:p>
        </p:txBody>
      </p:sp>
      <p:grpSp>
        <p:nvGrpSpPr>
          <p:cNvPr id="14" name="object 18"/>
          <p:cNvGrpSpPr/>
          <p:nvPr/>
        </p:nvGrpSpPr>
        <p:grpSpPr>
          <a:xfrm>
            <a:off x="3656657" y="5382337"/>
            <a:ext cx="3848100" cy="266700"/>
            <a:chOff x="2724150" y="5327650"/>
            <a:chExt cx="3848100" cy="266700"/>
          </a:xfrm>
        </p:grpSpPr>
        <p:sp>
          <p:nvSpPr>
            <p:cNvPr id="15" name="object 19"/>
            <p:cNvSpPr/>
            <p:nvPr/>
          </p:nvSpPr>
          <p:spPr>
            <a:xfrm>
              <a:off x="4724400" y="5346700"/>
              <a:ext cx="1828800" cy="228600"/>
            </a:xfrm>
            <a:custGeom>
              <a:avLst/>
              <a:gdLst/>
              <a:ahLst/>
              <a:cxnLst/>
              <a:rect l="l" t="t" r="r" b="b"/>
              <a:pathLst>
                <a:path w="1828800" h="228600">
                  <a:moveTo>
                    <a:pt x="1828800" y="0"/>
                  </a:moveTo>
                  <a:lnTo>
                    <a:pt x="1799405" y="67501"/>
                  </a:lnTo>
                  <a:lnTo>
                    <a:pt x="1766419" y="92244"/>
                  </a:lnTo>
                  <a:lnTo>
                    <a:pt x="1724582" y="108472"/>
                  </a:lnTo>
                  <a:lnTo>
                    <a:pt x="1676400" y="114300"/>
                  </a:lnTo>
                  <a:lnTo>
                    <a:pt x="1066800" y="114300"/>
                  </a:lnTo>
                  <a:lnTo>
                    <a:pt x="1018617" y="120127"/>
                  </a:lnTo>
                  <a:lnTo>
                    <a:pt x="976780" y="136355"/>
                  </a:lnTo>
                  <a:lnTo>
                    <a:pt x="943794" y="161098"/>
                  </a:lnTo>
                  <a:lnTo>
                    <a:pt x="922166" y="192475"/>
                  </a:lnTo>
                  <a:lnTo>
                    <a:pt x="914400" y="228600"/>
                  </a:lnTo>
                  <a:lnTo>
                    <a:pt x="906633" y="192475"/>
                  </a:lnTo>
                  <a:lnTo>
                    <a:pt x="885005" y="161098"/>
                  </a:lnTo>
                  <a:lnTo>
                    <a:pt x="852019" y="136355"/>
                  </a:lnTo>
                  <a:lnTo>
                    <a:pt x="810182" y="120127"/>
                  </a:lnTo>
                  <a:lnTo>
                    <a:pt x="762000" y="114300"/>
                  </a:lnTo>
                  <a:lnTo>
                    <a:pt x="152400" y="114300"/>
                  </a:lnTo>
                  <a:lnTo>
                    <a:pt x="104217" y="108472"/>
                  </a:lnTo>
                  <a:lnTo>
                    <a:pt x="62380" y="92244"/>
                  </a:lnTo>
                  <a:lnTo>
                    <a:pt x="29394" y="67501"/>
                  </a:lnTo>
                  <a:lnTo>
                    <a:pt x="7766" y="36124"/>
                  </a:lnTo>
                  <a:lnTo>
                    <a:pt x="0" y="0"/>
                  </a:lnTo>
                </a:path>
              </a:pathLst>
            </a:custGeom>
            <a:ln w="38100">
              <a:solidFill>
                <a:srgbClr val="000000"/>
              </a:solidFill>
            </a:ln>
          </p:spPr>
          <p:txBody>
            <a:bodyPr wrap="square" lIns="0" tIns="0" rIns="0" bIns="0" rtlCol="0"/>
            <a:lstStyle/>
            <a:p>
              <a:endParaRPr>
                <a:latin typeface="Candara" panose="020E0502030303020204" pitchFamily="34" charset="0"/>
              </a:endParaRPr>
            </a:p>
          </p:txBody>
        </p:sp>
        <p:sp>
          <p:nvSpPr>
            <p:cNvPr id="16" name="object 20"/>
            <p:cNvSpPr/>
            <p:nvPr/>
          </p:nvSpPr>
          <p:spPr>
            <a:xfrm>
              <a:off x="2743200" y="5346700"/>
              <a:ext cx="1828800" cy="228600"/>
            </a:xfrm>
            <a:custGeom>
              <a:avLst/>
              <a:gdLst/>
              <a:ahLst/>
              <a:cxnLst/>
              <a:rect l="l" t="t" r="r" b="b"/>
              <a:pathLst>
                <a:path w="1828800" h="228600">
                  <a:moveTo>
                    <a:pt x="1828800" y="0"/>
                  </a:moveTo>
                  <a:lnTo>
                    <a:pt x="1799405" y="67501"/>
                  </a:lnTo>
                  <a:lnTo>
                    <a:pt x="1766419" y="92244"/>
                  </a:lnTo>
                  <a:lnTo>
                    <a:pt x="1724582" y="108472"/>
                  </a:lnTo>
                  <a:lnTo>
                    <a:pt x="1676400" y="114300"/>
                  </a:lnTo>
                  <a:lnTo>
                    <a:pt x="1066800" y="114300"/>
                  </a:lnTo>
                  <a:lnTo>
                    <a:pt x="1018617" y="120127"/>
                  </a:lnTo>
                  <a:lnTo>
                    <a:pt x="976780" y="136355"/>
                  </a:lnTo>
                  <a:lnTo>
                    <a:pt x="943794" y="161098"/>
                  </a:lnTo>
                  <a:lnTo>
                    <a:pt x="922166" y="192475"/>
                  </a:lnTo>
                  <a:lnTo>
                    <a:pt x="914400" y="228600"/>
                  </a:lnTo>
                  <a:lnTo>
                    <a:pt x="906633" y="192475"/>
                  </a:lnTo>
                  <a:lnTo>
                    <a:pt x="885005" y="161098"/>
                  </a:lnTo>
                  <a:lnTo>
                    <a:pt x="852019" y="136355"/>
                  </a:lnTo>
                  <a:lnTo>
                    <a:pt x="810182" y="120127"/>
                  </a:lnTo>
                  <a:lnTo>
                    <a:pt x="762000" y="114300"/>
                  </a:lnTo>
                  <a:lnTo>
                    <a:pt x="152400" y="114300"/>
                  </a:lnTo>
                  <a:lnTo>
                    <a:pt x="104217" y="108472"/>
                  </a:lnTo>
                  <a:lnTo>
                    <a:pt x="62380" y="92244"/>
                  </a:lnTo>
                  <a:lnTo>
                    <a:pt x="29394" y="67501"/>
                  </a:lnTo>
                  <a:lnTo>
                    <a:pt x="7766" y="36124"/>
                  </a:lnTo>
                  <a:lnTo>
                    <a:pt x="0" y="0"/>
                  </a:lnTo>
                </a:path>
              </a:pathLst>
            </a:custGeom>
            <a:ln w="38100">
              <a:solidFill>
                <a:srgbClr val="000000"/>
              </a:solidFill>
            </a:ln>
          </p:spPr>
          <p:txBody>
            <a:bodyPr wrap="square" lIns="0" tIns="0" rIns="0" bIns="0" rtlCol="0"/>
            <a:lstStyle/>
            <a:p>
              <a:endParaRPr>
                <a:latin typeface="Candara" panose="020E0502030303020204" pitchFamily="34" charset="0"/>
              </a:endParaRPr>
            </a:p>
          </p:txBody>
        </p:sp>
      </p:grpSp>
      <p:sp>
        <p:nvSpPr>
          <p:cNvPr id="17" name="object 21"/>
          <p:cNvSpPr txBox="1"/>
          <p:nvPr/>
        </p:nvSpPr>
        <p:spPr>
          <a:xfrm>
            <a:off x="6569021" y="5812155"/>
            <a:ext cx="1130300" cy="258404"/>
          </a:xfrm>
          <a:prstGeom prst="rect">
            <a:avLst/>
          </a:prstGeom>
        </p:spPr>
        <p:txBody>
          <a:bodyPr vert="horz" wrap="square" lIns="0" tIns="12065" rIns="0" bIns="0" rtlCol="0">
            <a:spAutoFit/>
          </a:bodyPr>
          <a:lstStyle/>
          <a:p>
            <a:pPr marL="12700">
              <a:lnSpc>
                <a:spcPct val="100000"/>
              </a:lnSpc>
              <a:spcBef>
                <a:spcPts val="95"/>
              </a:spcBef>
            </a:pPr>
            <a:r>
              <a:rPr sz="1600" spc="-5" dirty="0">
                <a:latin typeface="Candara" panose="020E0502030303020204" pitchFamily="34" charset="0"/>
                <a:cs typeface="Arial MT"/>
              </a:rPr>
              <a:t>Over-testing</a:t>
            </a:r>
            <a:endParaRPr sz="1600">
              <a:latin typeface="Candara" panose="020E0502030303020204" pitchFamily="34" charset="0"/>
              <a:cs typeface="Arial MT"/>
            </a:endParaRPr>
          </a:p>
        </p:txBody>
      </p:sp>
      <p:sp>
        <p:nvSpPr>
          <p:cNvPr id="18" name="object 22"/>
          <p:cNvSpPr txBox="1"/>
          <p:nvPr/>
        </p:nvSpPr>
        <p:spPr>
          <a:xfrm>
            <a:off x="3235398" y="5812155"/>
            <a:ext cx="1242695" cy="258404"/>
          </a:xfrm>
          <a:prstGeom prst="rect">
            <a:avLst/>
          </a:prstGeom>
        </p:spPr>
        <p:txBody>
          <a:bodyPr vert="horz" wrap="square" lIns="0" tIns="12065" rIns="0" bIns="0" rtlCol="0">
            <a:spAutoFit/>
          </a:bodyPr>
          <a:lstStyle/>
          <a:p>
            <a:pPr marL="12700">
              <a:lnSpc>
                <a:spcPct val="100000"/>
              </a:lnSpc>
              <a:spcBef>
                <a:spcPts val="95"/>
              </a:spcBef>
            </a:pPr>
            <a:r>
              <a:rPr sz="1600" spc="-5" dirty="0">
                <a:latin typeface="Candara" panose="020E0502030303020204" pitchFamily="34" charset="0"/>
                <a:cs typeface="Arial MT"/>
              </a:rPr>
              <a:t>Under-testing</a:t>
            </a:r>
            <a:endParaRPr sz="1600">
              <a:latin typeface="Candara" panose="020E0502030303020204" pitchFamily="34" charset="0"/>
              <a:cs typeface="Arial MT"/>
            </a:endParaRPr>
          </a:p>
        </p:txBody>
      </p:sp>
      <p:sp>
        <p:nvSpPr>
          <p:cNvPr id="19" name="object 23"/>
          <p:cNvSpPr/>
          <p:nvPr/>
        </p:nvSpPr>
        <p:spPr>
          <a:xfrm>
            <a:off x="3977205" y="5401387"/>
            <a:ext cx="2980055" cy="466725"/>
          </a:xfrm>
          <a:custGeom>
            <a:avLst/>
            <a:gdLst/>
            <a:ahLst/>
            <a:cxnLst/>
            <a:rect l="l" t="t" r="r" b="b"/>
            <a:pathLst>
              <a:path w="2980054" h="466725">
                <a:moveTo>
                  <a:pt x="612902" y="228600"/>
                </a:moveTo>
                <a:lnTo>
                  <a:pt x="528193" y="219710"/>
                </a:lnTo>
                <a:lnTo>
                  <a:pt x="538213" y="246405"/>
                </a:lnTo>
                <a:lnTo>
                  <a:pt x="0" y="448284"/>
                </a:lnTo>
                <a:lnTo>
                  <a:pt x="6604" y="466115"/>
                </a:lnTo>
                <a:lnTo>
                  <a:pt x="544918" y="264261"/>
                </a:lnTo>
                <a:lnTo>
                  <a:pt x="554990" y="291033"/>
                </a:lnTo>
                <a:lnTo>
                  <a:pt x="600494" y="241973"/>
                </a:lnTo>
                <a:lnTo>
                  <a:pt x="612902" y="228600"/>
                </a:lnTo>
                <a:close/>
              </a:path>
              <a:path w="2980054" h="466725">
                <a:moveTo>
                  <a:pt x="1641602" y="76200"/>
                </a:moveTo>
                <a:lnTo>
                  <a:pt x="1635252" y="63500"/>
                </a:lnTo>
                <a:lnTo>
                  <a:pt x="1603502" y="0"/>
                </a:lnTo>
                <a:lnTo>
                  <a:pt x="1565402" y="76200"/>
                </a:lnTo>
                <a:lnTo>
                  <a:pt x="1593977" y="76200"/>
                </a:lnTo>
                <a:lnTo>
                  <a:pt x="1593977" y="381000"/>
                </a:lnTo>
                <a:lnTo>
                  <a:pt x="1613027" y="381000"/>
                </a:lnTo>
                <a:lnTo>
                  <a:pt x="1613027" y="76200"/>
                </a:lnTo>
                <a:lnTo>
                  <a:pt x="1641602" y="76200"/>
                </a:lnTo>
                <a:close/>
              </a:path>
              <a:path w="2980054" h="466725">
                <a:moveTo>
                  <a:pt x="2980055" y="449033"/>
                </a:moveTo>
                <a:lnTo>
                  <a:pt x="2664320" y="259651"/>
                </a:lnTo>
                <a:lnTo>
                  <a:pt x="2668244" y="253098"/>
                </a:lnTo>
                <a:lnTo>
                  <a:pt x="2679065" y="235077"/>
                </a:lnTo>
                <a:lnTo>
                  <a:pt x="2594102" y="228600"/>
                </a:lnTo>
                <a:lnTo>
                  <a:pt x="2639822" y="300469"/>
                </a:lnTo>
                <a:lnTo>
                  <a:pt x="2654516" y="275983"/>
                </a:lnTo>
                <a:lnTo>
                  <a:pt x="2970149" y="465366"/>
                </a:lnTo>
                <a:lnTo>
                  <a:pt x="2980055" y="449033"/>
                </a:lnTo>
                <a:close/>
              </a:path>
            </a:pathLst>
          </a:custGeom>
          <a:solidFill>
            <a:srgbClr val="000000"/>
          </a:solidFill>
        </p:spPr>
        <p:txBody>
          <a:bodyPr wrap="square" lIns="0" tIns="0" rIns="0" bIns="0" rtlCol="0"/>
          <a:lstStyle/>
          <a:p>
            <a:endParaRPr>
              <a:latin typeface="Candara" panose="020E0502030303020204" pitchFamily="34" charset="0"/>
            </a:endParaRPr>
          </a:p>
        </p:txBody>
      </p:sp>
    </p:spTree>
    <p:extLst>
      <p:ext uri="{BB962C8B-B14F-4D97-AF65-F5344CB8AC3E}">
        <p14:creationId xmlns:p14="http://schemas.microsoft.com/office/powerpoint/2010/main" val="40348371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Defect Reduction -  </a:t>
            </a:r>
            <a:r>
              <a:rPr lang="en-US" dirty="0" smtClean="0"/>
              <a:t>Risk</a:t>
            </a:r>
            <a:endParaRPr lang="en-US" dirty="0"/>
          </a:p>
        </p:txBody>
      </p:sp>
      <p:sp>
        <p:nvSpPr>
          <p:cNvPr id="3" name="Content Placeholder 2"/>
          <p:cNvSpPr>
            <a:spLocks noGrp="1"/>
          </p:cNvSpPr>
          <p:nvPr>
            <p:ph idx="1"/>
          </p:nvPr>
        </p:nvSpPr>
        <p:spPr/>
        <p:txBody>
          <a:bodyPr>
            <a:normAutofit/>
          </a:bodyPr>
          <a:lstStyle/>
          <a:p>
            <a:r>
              <a:rPr lang="en-US" dirty="0" smtClean="0"/>
              <a:t>Denotes </a:t>
            </a:r>
            <a:r>
              <a:rPr lang="en-US" dirty="0"/>
              <a:t>a potential negative impact that may arise </a:t>
            </a:r>
            <a:r>
              <a:rPr lang="en-US" dirty="0" smtClean="0"/>
              <a:t>from some </a:t>
            </a:r>
            <a:r>
              <a:rPr lang="en-US" dirty="0"/>
              <a:t>present process or from some future event.</a:t>
            </a:r>
          </a:p>
          <a:p>
            <a:r>
              <a:rPr lang="en-US" dirty="0" smtClean="0"/>
              <a:t>What </a:t>
            </a:r>
            <a:r>
              <a:rPr lang="en-US" dirty="0"/>
              <a:t>is your risk exposure to a defect that is hidden?</a:t>
            </a:r>
          </a:p>
          <a:p>
            <a:pPr lvl="1"/>
            <a:r>
              <a:rPr lang="en-US" dirty="0" smtClean="0"/>
              <a:t>Likelihood </a:t>
            </a:r>
            <a:r>
              <a:rPr lang="en-US" dirty="0"/>
              <a:t>of defect existence</a:t>
            </a:r>
          </a:p>
          <a:p>
            <a:pPr lvl="1"/>
            <a:r>
              <a:rPr lang="en-US" dirty="0" smtClean="0"/>
              <a:t>Likelihood </a:t>
            </a:r>
            <a:r>
              <a:rPr lang="en-US" dirty="0"/>
              <a:t>of failure occurrence</a:t>
            </a:r>
          </a:p>
          <a:p>
            <a:pPr lvl="1"/>
            <a:r>
              <a:rPr lang="en-US" dirty="0" smtClean="0"/>
              <a:t>Impact </a:t>
            </a:r>
            <a:r>
              <a:rPr lang="en-US" dirty="0"/>
              <a:t>if failure occurs</a:t>
            </a:r>
          </a:p>
          <a:p>
            <a:r>
              <a:rPr lang="en-US" dirty="0" smtClean="0"/>
              <a:t>Risk </a:t>
            </a:r>
            <a:r>
              <a:rPr lang="en-US" dirty="0"/>
              <a:t>exposure determines ...</a:t>
            </a:r>
          </a:p>
          <a:p>
            <a:pPr lvl="1"/>
            <a:r>
              <a:rPr lang="en-US" dirty="0" smtClean="0"/>
              <a:t>Testing </a:t>
            </a:r>
            <a:r>
              <a:rPr lang="en-US" dirty="0"/>
              <a:t>priority</a:t>
            </a:r>
          </a:p>
          <a:p>
            <a:pPr lvl="1"/>
            <a:r>
              <a:rPr lang="en-US" dirty="0" smtClean="0"/>
              <a:t>Testing </a:t>
            </a:r>
            <a:r>
              <a:rPr lang="en-US" dirty="0"/>
              <a:t>depth</a:t>
            </a:r>
          </a:p>
          <a:p>
            <a:pPr lvl="1"/>
            <a:r>
              <a:rPr lang="en-US" dirty="0" smtClean="0"/>
              <a:t>What </a:t>
            </a:r>
            <a:r>
              <a:rPr lang="en-US" dirty="0"/>
              <a:t>to test and not to test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23</a:t>
            </a:fld>
            <a:endParaRPr lang="en-US" dirty="0"/>
          </a:p>
        </p:txBody>
      </p:sp>
    </p:spTree>
    <p:extLst>
      <p:ext uri="{BB962C8B-B14F-4D97-AF65-F5344CB8AC3E}">
        <p14:creationId xmlns:p14="http://schemas.microsoft.com/office/powerpoint/2010/main" val="26640753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Defect Containment</a:t>
            </a:r>
          </a:p>
        </p:txBody>
      </p:sp>
      <p:sp>
        <p:nvSpPr>
          <p:cNvPr id="3" name="Content Placeholder 2"/>
          <p:cNvSpPr>
            <a:spLocks noGrp="1"/>
          </p:cNvSpPr>
          <p:nvPr>
            <p:ph idx="1"/>
          </p:nvPr>
        </p:nvSpPr>
        <p:spPr/>
        <p:txBody>
          <a:bodyPr>
            <a:normAutofit/>
          </a:bodyPr>
          <a:lstStyle/>
          <a:p>
            <a:r>
              <a:rPr lang="en-US" dirty="0" smtClean="0"/>
              <a:t>Software </a:t>
            </a:r>
            <a:r>
              <a:rPr lang="en-US" dirty="0"/>
              <a:t>fault tolerance</a:t>
            </a:r>
          </a:p>
          <a:p>
            <a:pPr lvl="1"/>
            <a:r>
              <a:rPr lang="en-US" dirty="0" smtClean="0"/>
              <a:t>Safety-critical </a:t>
            </a:r>
            <a:r>
              <a:rPr lang="en-US" dirty="0"/>
              <a:t>or mission-critical software often must be </a:t>
            </a:r>
            <a:r>
              <a:rPr lang="en-US" dirty="0" smtClean="0"/>
              <a:t>fault tolerant</a:t>
            </a:r>
            <a:endParaRPr lang="en-US" dirty="0"/>
          </a:p>
          <a:p>
            <a:pPr lvl="2"/>
            <a:r>
              <a:rPr lang="en-US" dirty="0" smtClean="0"/>
              <a:t>The </a:t>
            </a:r>
            <a:r>
              <a:rPr lang="en-US" dirty="0"/>
              <a:t>system can continue in operation in spite of a fault occurrence</a:t>
            </a:r>
          </a:p>
          <a:p>
            <a:pPr lvl="1"/>
            <a:r>
              <a:rPr lang="en-US" dirty="0" smtClean="0"/>
              <a:t>Techniques</a:t>
            </a:r>
            <a:r>
              <a:rPr lang="en-US" dirty="0"/>
              <a:t>: exception handling, recovery blocks</a:t>
            </a:r>
          </a:p>
          <a:p>
            <a:r>
              <a:rPr lang="en-US" dirty="0" smtClean="0"/>
              <a:t>Software </a:t>
            </a:r>
            <a:r>
              <a:rPr lang="en-US" dirty="0"/>
              <a:t>failure containment</a:t>
            </a:r>
          </a:p>
          <a:p>
            <a:pPr lvl="1"/>
            <a:r>
              <a:rPr lang="en-US" dirty="0" smtClean="0"/>
              <a:t>Fault </a:t>
            </a:r>
            <a:r>
              <a:rPr lang="en-US" dirty="0"/>
              <a:t>detection and isolation</a:t>
            </a:r>
          </a:p>
          <a:p>
            <a:pPr lvl="1"/>
            <a:r>
              <a:rPr lang="en-US" dirty="0" smtClean="0"/>
              <a:t>Techniques</a:t>
            </a:r>
            <a:r>
              <a:rPr lang="en-US" dirty="0"/>
              <a:t>:</a:t>
            </a:r>
          </a:p>
          <a:p>
            <a:pPr lvl="2"/>
            <a:r>
              <a:rPr lang="en-US" dirty="0" smtClean="0"/>
              <a:t>safety </a:t>
            </a:r>
            <a:r>
              <a:rPr lang="en-US" dirty="0"/>
              <a:t>interlocks,</a:t>
            </a:r>
          </a:p>
          <a:p>
            <a:pPr lvl="2"/>
            <a:r>
              <a:rPr lang="en-US" dirty="0" smtClean="0"/>
              <a:t>physical </a:t>
            </a:r>
            <a:r>
              <a:rPr lang="en-US" dirty="0"/>
              <a:t>containment (barriers),</a:t>
            </a:r>
          </a:p>
          <a:p>
            <a:pPr lvl="2"/>
            <a:r>
              <a:rPr lang="en-US" dirty="0" smtClean="0"/>
              <a:t>disaster </a:t>
            </a:r>
            <a:r>
              <a:rPr lang="en-US" dirty="0"/>
              <a:t>planning, </a:t>
            </a:r>
            <a:r>
              <a:rPr lang="en-US" dirty="0" smtClean="0"/>
              <a:t>etc.</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24</a:t>
            </a:fld>
            <a:endParaRPr lang="en-US" dirty="0"/>
          </a:p>
        </p:txBody>
      </p:sp>
    </p:spTree>
    <p:extLst>
      <p:ext uri="{BB962C8B-B14F-4D97-AF65-F5344CB8AC3E}">
        <p14:creationId xmlns:p14="http://schemas.microsoft.com/office/powerpoint/2010/main" val="387719092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25</a:t>
            </a:fld>
            <a:endParaRPr lang="en-US" dirty="0"/>
          </a:p>
        </p:txBody>
      </p:sp>
      <p:grpSp>
        <p:nvGrpSpPr>
          <p:cNvPr id="5" name="object 5"/>
          <p:cNvGrpSpPr/>
          <p:nvPr/>
        </p:nvGrpSpPr>
        <p:grpSpPr>
          <a:xfrm>
            <a:off x="1531353" y="5782511"/>
            <a:ext cx="8426450" cy="746125"/>
            <a:chOff x="209550" y="6063165"/>
            <a:chExt cx="8426450" cy="746125"/>
          </a:xfrm>
        </p:grpSpPr>
        <p:sp>
          <p:nvSpPr>
            <p:cNvPr id="6" name="object 6"/>
            <p:cNvSpPr/>
            <p:nvPr/>
          </p:nvSpPr>
          <p:spPr>
            <a:xfrm>
              <a:off x="228600" y="6082215"/>
              <a:ext cx="8388350" cy="708025"/>
            </a:xfrm>
            <a:custGeom>
              <a:avLst/>
              <a:gdLst/>
              <a:ahLst/>
              <a:cxnLst/>
              <a:rect l="l" t="t" r="r" b="b"/>
              <a:pathLst>
                <a:path w="8388350" h="708025">
                  <a:moveTo>
                    <a:pt x="8387969" y="0"/>
                  </a:moveTo>
                  <a:lnTo>
                    <a:pt x="0" y="0"/>
                  </a:lnTo>
                  <a:lnTo>
                    <a:pt x="0" y="707859"/>
                  </a:lnTo>
                  <a:lnTo>
                    <a:pt x="8387969" y="707859"/>
                  </a:lnTo>
                  <a:lnTo>
                    <a:pt x="8387969" y="0"/>
                  </a:lnTo>
                  <a:close/>
                </a:path>
              </a:pathLst>
            </a:custGeom>
            <a:solidFill>
              <a:srgbClr val="B1B1B1"/>
            </a:solidFill>
          </p:spPr>
          <p:txBody>
            <a:bodyPr wrap="square" lIns="0" tIns="0" rIns="0" bIns="0" rtlCol="0"/>
            <a:lstStyle/>
            <a:p>
              <a:endParaRPr>
                <a:latin typeface="Candara" panose="020E0502030303020204" pitchFamily="34" charset="0"/>
              </a:endParaRPr>
            </a:p>
          </p:txBody>
        </p:sp>
        <p:sp>
          <p:nvSpPr>
            <p:cNvPr id="7" name="object 7"/>
            <p:cNvSpPr/>
            <p:nvPr/>
          </p:nvSpPr>
          <p:spPr>
            <a:xfrm>
              <a:off x="228600" y="6082215"/>
              <a:ext cx="8388350" cy="708025"/>
            </a:xfrm>
            <a:custGeom>
              <a:avLst/>
              <a:gdLst/>
              <a:ahLst/>
              <a:cxnLst/>
              <a:rect l="l" t="t" r="r" b="b"/>
              <a:pathLst>
                <a:path w="8388350" h="708025">
                  <a:moveTo>
                    <a:pt x="0" y="707859"/>
                  </a:moveTo>
                  <a:lnTo>
                    <a:pt x="8387969" y="707859"/>
                  </a:lnTo>
                  <a:lnTo>
                    <a:pt x="8387969" y="0"/>
                  </a:lnTo>
                  <a:lnTo>
                    <a:pt x="0" y="0"/>
                  </a:lnTo>
                  <a:lnTo>
                    <a:pt x="0" y="707859"/>
                  </a:lnTo>
                  <a:close/>
                </a:path>
              </a:pathLst>
            </a:custGeom>
            <a:ln w="38099">
              <a:solidFill>
                <a:srgbClr val="000000"/>
              </a:solidFill>
            </a:ln>
          </p:spPr>
          <p:txBody>
            <a:bodyPr wrap="square" lIns="0" tIns="0" rIns="0" bIns="0" rtlCol="0"/>
            <a:lstStyle/>
            <a:p>
              <a:endParaRPr>
                <a:latin typeface="Candara" panose="020E0502030303020204" pitchFamily="34" charset="0"/>
              </a:endParaRPr>
            </a:p>
          </p:txBody>
        </p:sp>
      </p:grpSp>
      <p:sp>
        <p:nvSpPr>
          <p:cNvPr id="8" name="object 8"/>
          <p:cNvSpPr/>
          <p:nvPr/>
        </p:nvSpPr>
        <p:spPr>
          <a:xfrm>
            <a:off x="5187682" y="1847866"/>
            <a:ext cx="1410335" cy="3270885"/>
          </a:xfrm>
          <a:custGeom>
            <a:avLst/>
            <a:gdLst/>
            <a:ahLst/>
            <a:cxnLst/>
            <a:rect l="l" t="t" r="r" b="b"/>
            <a:pathLst>
              <a:path w="1410335" h="3270885">
                <a:moveTo>
                  <a:pt x="0" y="235076"/>
                </a:moveTo>
                <a:lnTo>
                  <a:pt x="4772" y="187710"/>
                </a:lnTo>
                <a:lnTo>
                  <a:pt x="18460" y="143589"/>
                </a:lnTo>
                <a:lnTo>
                  <a:pt x="40123" y="103658"/>
                </a:lnTo>
                <a:lnTo>
                  <a:pt x="68818" y="68865"/>
                </a:lnTo>
                <a:lnTo>
                  <a:pt x="103602" y="40156"/>
                </a:lnTo>
                <a:lnTo>
                  <a:pt x="143535" y="18478"/>
                </a:lnTo>
                <a:lnTo>
                  <a:pt x="187674" y="4777"/>
                </a:lnTo>
                <a:lnTo>
                  <a:pt x="235077" y="0"/>
                </a:lnTo>
                <a:lnTo>
                  <a:pt x="1175258" y="0"/>
                </a:lnTo>
                <a:lnTo>
                  <a:pt x="1222624" y="4777"/>
                </a:lnTo>
                <a:lnTo>
                  <a:pt x="1266745" y="18478"/>
                </a:lnTo>
                <a:lnTo>
                  <a:pt x="1306676" y="40156"/>
                </a:lnTo>
                <a:lnTo>
                  <a:pt x="1341469" y="68865"/>
                </a:lnTo>
                <a:lnTo>
                  <a:pt x="1370178" y="103658"/>
                </a:lnTo>
                <a:lnTo>
                  <a:pt x="1391856" y="143589"/>
                </a:lnTo>
                <a:lnTo>
                  <a:pt x="1405557" y="187710"/>
                </a:lnTo>
                <a:lnTo>
                  <a:pt x="1410335" y="235076"/>
                </a:lnTo>
                <a:lnTo>
                  <a:pt x="1410335" y="3035807"/>
                </a:lnTo>
                <a:lnTo>
                  <a:pt x="1405557" y="3083210"/>
                </a:lnTo>
                <a:lnTo>
                  <a:pt x="1391856" y="3127349"/>
                </a:lnTo>
                <a:lnTo>
                  <a:pt x="1370178" y="3167282"/>
                </a:lnTo>
                <a:lnTo>
                  <a:pt x="1341469" y="3202066"/>
                </a:lnTo>
                <a:lnTo>
                  <a:pt x="1306676" y="3230761"/>
                </a:lnTo>
                <a:lnTo>
                  <a:pt x="1266745" y="3252424"/>
                </a:lnTo>
                <a:lnTo>
                  <a:pt x="1222624" y="3266112"/>
                </a:lnTo>
                <a:lnTo>
                  <a:pt x="1175258" y="3270884"/>
                </a:lnTo>
                <a:lnTo>
                  <a:pt x="235077" y="3270884"/>
                </a:lnTo>
                <a:lnTo>
                  <a:pt x="187674" y="3266112"/>
                </a:lnTo>
                <a:lnTo>
                  <a:pt x="143535" y="3252424"/>
                </a:lnTo>
                <a:lnTo>
                  <a:pt x="103602" y="3230761"/>
                </a:lnTo>
                <a:lnTo>
                  <a:pt x="68818" y="3202066"/>
                </a:lnTo>
                <a:lnTo>
                  <a:pt x="40123" y="3167282"/>
                </a:lnTo>
                <a:lnTo>
                  <a:pt x="18460" y="3127349"/>
                </a:lnTo>
                <a:lnTo>
                  <a:pt x="4772" y="3083210"/>
                </a:lnTo>
                <a:lnTo>
                  <a:pt x="0" y="3035807"/>
                </a:lnTo>
                <a:lnTo>
                  <a:pt x="0" y="235076"/>
                </a:lnTo>
                <a:close/>
              </a:path>
            </a:pathLst>
          </a:custGeom>
          <a:ln w="38099">
            <a:solidFill>
              <a:srgbClr val="000000"/>
            </a:solidFill>
          </a:ln>
        </p:spPr>
        <p:txBody>
          <a:bodyPr wrap="square" lIns="0" tIns="0" rIns="0" bIns="0" rtlCol="0"/>
          <a:lstStyle/>
          <a:p>
            <a:endParaRPr>
              <a:latin typeface="Candara" panose="020E0502030303020204" pitchFamily="34" charset="0"/>
            </a:endParaRPr>
          </a:p>
        </p:txBody>
      </p:sp>
      <p:sp>
        <p:nvSpPr>
          <p:cNvPr id="9" name="object 9"/>
          <p:cNvSpPr/>
          <p:nvPr/>
        </p:nvSpPr>
        <p:spPr>
          <a:xfrm>
            <a:off x="7859889" y="1847866"/>
            <a:ext cx="1633220" cy="3270885"/>
          </a:xfrm>
          <a:custGeom>
            <a:avLst/>
            <a:gdLst/>
            <a:ahLst/>
            <a:cxnLst/>
            <a:rect l="l" t="t" r="r" b="b"/>
            <a:pathLst>
              <a:path w="1633220" h="3270885">
                <a:moveTo>
                  <a:pt x="0" y="1635505"/>
                </a:moveTo>
                <a:lnTo>
                  <a:pt x="589" y="1572774"/>
                </a:lnTo>
                <a:lnTo>
                  <a:pt x="2344" y="1510640"/>
                </a:lnTo>
                <a:lnTo>
                  <a:pt x="5243" y="1449145"/>
                </a:lnTo>
                <a:lnTo>
                  <a:pt x="9266" y="1388332"/>
                </a:lnTo>
                <a:lnTo>
                  <a:pt x="14390" y="1328244"/>
                </a:lnTo>
                <a:lnTo>
                  <a:pt x="20594" y="1268921"/>
                </a:lnTo>
                <a:lnTo>
                  <a:pt x="27858" y="1210408"/>
                </a:lnTo>
                <a:lnTo>
                  <a:pt x="36161" y="1152746"/>
                </a:lnTo>
                <a:lnTo>
                  <a:pt x="45481" y="1095977"/>
                </a:lnTo>
                <a:lnTo>
                  <a:pt x="55796" y="1040145"/>
                </a:lnTo>
                <a:lnTo>
                  <a:pt x="67087" y="985291"/>
                </a:lnTo>
                <a:lnTo>
                  <a:pt x="79331" y="931457"/>
                </a:lnTo>
                <a:lnTo>
                  <a:pt x="92508" y="878686"/>
                </a:lnTo>
                <a:lnTo>
                  <a:pt x="106596" y="827021"/>
                </a:lnTo>
                <a:lnTo>
                  <a:pt x="121575" y="776504"/>
                </a:lnTo>
                <a:lnTo>
                  <a:pt x="137422" y="727177"/>
                </a:lnTo>
                <a:lnTo>
                  <a:pt x="154118" y="679082"/>
                </a:lnTo>
                <a:lnTo>
                  <a:pt x="171640" y="632262"/>
                </a:lnTo>
                <a:lnTo>
                  <a:pt x="189968" y="586759"/>
                </a:lnTo>
                <a:lnTo>
                  <a:pt x="209080" y="542616"/>
                </a:lnTo>
                <a:lnTo>
                  <a:pt x="228955" y="499875"/>
                </a:lnTo>
                <a:lnTo>
                  <a:pt x="249572" y="458578"/>
                </a:lnTo>
                <a:lnTo>
                  <a:pt x="270911" y="418768"/>
                </a:lnTo>
                <a:lnTo>
                  <a:pt x="292949" y="380487"/>
                </a:lnTo>
                <a:lnTo>
                  <a:pt x="315666" y="343777"/>
                </a:lnTo>
                <a:lnTo>
                  <a:pt x="339040" y="308681"/>
                </a:lnTo>
                <a:lnTo>
                  <a:pt x="363050" y="275241"/>
                </a:lnTo>
                <a:lnTo>
                  <a:pt x="387676" y="243500"/>
                </a:lnTo>
                <a:lnTo>
                  <a:pt x="412895" y="213499"/>
                </a:lnTo>
                <a:lnTo>
                  <a:pt x="438687" y="185281"/>
                </a:lnTo>
                <a:lnTo>
                  <a:pt x="491906" y="134366"/>
                </a:lnTo>
                <a:lnTo>
                  <a:pt x="547161" y="91091"/>
                </a:lnTo>
                <a:lnTo>
                  <a:pt x="604285" y="55796"/>
                </a:lnTo>
                <a:lnTo>
                  <a:pt x="663107" y="28820"/>
                </a:lnTo>
                <a:lnTo>
                  <a:pt x="723458" y="10502"/>
                </a:lnTo>
                <a:lnTo>
                  <a:pt x="785170" y="1181"/>
                </a:lnTo>
                <a:lnTo>
                  <a:pt x="816483" y="0"/>
                </a:lnTo>
                <a:lnTo>
                  <a:pt x="847804" y="1181"/>
                </a:lnTo>
                <a:lnTo>
                  <a:pt x="909532" y="10502"/>
                </a:lnTo>
                <a:lnTo>
                  <a:pt x="969898" y="28820"/>
                </a:lnTo>
                <a:lnTo>
                  <a:pt x="1028733" y="55796"/>
                </a:lnTo>
                <a:lnTo>
                  <a:pt x="1085868" y="91091"/>
                </a:lnTo>
                <a:lnTo>
                  <a:pt x="1141134" y="134366"/>
                </a:lnTo>
                <a:lnTo>
                  <a:pt x="1194361" y="185281"/>
                </a:lnTo>
                <a:lnTo>
                  <a:pt x="1220158" y="213499"/>
                </a:lnTo>
                <a:lnTo>
                  <a:pt x="1245381" y="243500"/>
                </a:lnTo>
                <a:lnTo>
                  <a:pt x="1270010" y="275241"/>
                </a:lnTo>
                <a:lnTo>
                  <a:pt x="1294024" y="308681"/>
                </a:lnTo>
                <a:lnTo>
                  <a:pt x="1317401" y="343777"/>
                </a:lnTo>
                <a:lnTo>
                  <a:pt x="1340121" y="380487"/>
                </a:lnTo>
                <a:lnTo>
                  <a:pt x="1362162" y="418768"/>
                </a:lnTo>
                <a:lnTo>
                  <a:pt x="1383503" y="458578"/>
                </a:lnTo>
                <a:lnTo>
                  <a:pt x="1404122" y="499875"/>
                </a:lnTo>
                <a:lnTo>
                  <a:pt x="1424000" y="542616"/>
                </a:lnTo>
                <a:lnTo>
                  <a:pt x="1443113" y="586759"/>
                </a:lnTo>
                <a:lnTo>
                  <a:pt x="1461443" y="632262"/>
                </a:lnTo>
                <a:lnTo>
                  <a:pt x="1478966" y="679082"/>
                </a:lnTo>
                <a:lnTo>
                  <a:pt x="1495663" y="727177"/>
                </a:lnTo>
                <a:lnTo>
                  <a:pt x="1511512" y="776504"/>
                </a:lnTo>
                <a:lnTo>
                  <a:pt x="1526491" y="827021"/>
                </a:lnTo>
                <a:lnTo>
                  <a:pt x="1540580" y="878686"/>
                </a:lnTo>
                <a:lnTo>
                  <a:pt x="1553758" y="931457"/>
                </a:lnTo>
                <a:lnTo>
                  <a:pt x="1566003" y="985291"/>
                </a:lnTo>
                <a:lnTo>
                  <a:pt x="1577294" y="1040145"/>
                </a:lnTo>
                <a:lnTo>
                  <a:pt x="1587610" y="1095977"/>
                </a:lnTo>
                <a:lnTo>
                  <a:pt x="1596930" y="1152746"/>
                </a:lnTo>
                <a:lnTo>
                  <a:pt x="1605233" y="1210408"/>
                </a:lnTo>
                <a:lnTo>
                  <a:pt x="1612497" y="1268921"/>
                </a:lnTo>
                <a:lnTo>
                  <a:pt x="1618702" y="1328244"/>
                </a:lnTo>
                <a:lnTo>
                  <a:pt x="1623826" y="1388332"/>
                </a:lnTo>
                <a:lnTo>
                  <a:pt x="1627849" y="1449145"/>
                </a:lnTo>
                <a:lnTo>
                  <a:pt x="1630748" y="1510640"/>
                </a:lnTo>
                <a:lnTo>
                  <a:pt x="1632503" y="1572774"/>
                </a:lnTo>
                <a:lnTo>
                  <a:pt x="1633093" y="1635505"/>
                </a:lnTo>
                <a:lnTo>
                  <a:pt x="1632503" y="1698237"/>
                </a:lnTo>
                <a:lnTo>
                  <a:pt x="1630748" y="1760370"/>
                </a:lnTo>
                <a:lnTo>
                  <a:pt x="1627849" y="1821864"/>
                </a:lnTo>
                <a:lnTo>
                  <a:pt x="1623826" y="1882675"/>
                </a:lnTo>
                <a:lnTo>
                  <a:pt x="1618702" y="1942763"/>
                </a:lnTo>
                <a:lnTo>
                  <a:pt x="1612497" y="2002083"/>
                </a:lnTo>
                <a:lnTo>
                  <a:pt x="1605233" y="2060594"/>
                </a:lnTo>
                <a:lnTo>
                  <a:pt x="1596930" y="2118254"/>
                </a:lnTo>
                <a:lnTo>
                  <a:pt x="1587610" y="2175019"/>
                </a:lnTo>
                <a:lnTo>
                  <a:pt x="1577294" y="2230849"/>
                </a:lnTo>
                <a:lnTo>
                  <a:pt x="1566003" y="2285700"/>
                </a:lnTo>
                <a:lnTo>
                  <a:pt x="1553758" y="2339530"/>
                </a:lnTo>
                <a:lnTo>
                  <a:pt x="1540580" y="2392297"/>
                </a:lnTo>
                <a:lnTo>
                  <a:pt x="1526491" y="2443958"/>
                </a:lnTo>
                <a:lnTo>
                  <a:pt x="1511512" y="2494472"/>
                </a:lnTo>
                <a:lnTo>
                  <a:pt x="1495663" y="2543795"/>
                </a:lnTo>
                <a:lnTo>
                  <a:pt x="1478966" y="2591885"/>
                </a:lnTo>
                <a:lnTo>
                  <a:pt x="1461443" y="2638701"/>
                </a:lnTo>
                <a:lnTo>
                  <a:pt x="1443113" y="2684199"/>
                </a:lnTo>
                <a:lnTo>
                  <a:pt x="1424000" y="2728338"/>
                </a:lnTo>
                <a:lnTo>
                  <a:pt x="1404122" y="2771075"/>
                </a:lnTo>
                <a:lnTo>
                  <a:pt x="1383503" y="2812367"/>
                </a:lnTo>
                <a:lnTo>
                  <a:pt x="1362162" y="2852173"/>
                </a:lnTo>
                <a:lnTo>
                  <a:pt x="1340121" y="2890450"/>
                </a:lnTo>
                <a:lnTo>
                  <a:pt x="1317401" y="2927155"/>
                </a:lnTo>
                <a:lnTo>
                  <a:pt x="1294024" y="2962247"/>
                </a:lnTo>
                <a:lnTo>
                  <a:pt x="1270010" y="2995683"/>
                </a:lnTo>
                <a:lnTo>
                  <a:pt x="1245381" y="3027420"/>
                </a:lnTo>
                <a:lnTo>
                  <a:pt x="1220158" y="3057417"/>
                </a:lnTo>
                <a:lnTo>
                  <a:pt x="1194361" y="3085630"/>
                </a:lnTo>
                <a:lnTo>
                  <a:pt x="1141134" y="3136539"/>
                </a:lnTo>
                <a:lnTo>
                  <a:pt x="1085868" y="3179808"/>
                </a:lnTo>
                <a:lnTo>
                  <a:pt x="1028733" y="3215097"/>
                </a:lnTo>
                <a:lnTo>
                  <a:pt x="969898" y="3242069"/>
                </a:lnTo>
                <a:lnTo>
                  <a:pt x="909532" y="3260384"/>
                </a:lnTo>
                <a:lnTo>
                  <a:pt x="847804" y="3269704"/>
                </a:lnTo>
                <a:lnTo>
                  <a:pt x="816483" y="3270884"/>
                </a:lnTo>
                <a:lnTo>
                  <a:pt x="785170" y="3269704"/>
                </a:lnTo>
                <a:lnTo>
                  <a:pt x="723458" y="3260384"/>
                </a:lnTo>
                <a:lnTo>
                  <a:pt x="663107" y="3242069"/>
                </a:lnTo>
                <a:lnTo>
                  <a:pt x="604285" y="3215097"/>
                </a:lnTo>
                <a:lnTo>
                  <a:pt x="547161" y="3179808"/>
                </a:lnTo>
                <a:lnTo>
                  <a:pt x="491906" y="3136539"/>
                </a:lnTo>
                <a:lnTo>
                  <a:pt x="438687" y="3085630"/>
                </a:lnTo>
                <a:lnTo>
                  <a:pt x="412895" y="3057417"/>
                </a:lnTo>
                <a:lnTo>
                  <a:pt x="387676" y="3027420"/>
                </a:lnTo>
                <a:lnTo>
                  <a:pt x="363050" y="2995683"/>
                </a:lnTo>
                <a:lnTo>
                  <a:pt x="339040" y="2962247"/>
                </a:lnTo>
                <a:lnTo>
                  <a:pt x="315666" y="2927155"/>
                </a:lnTo>
                <a:lnTo>
                  <a:pt x="292949" y="2890450"/>
                </a:lnTo>
                <a:lnTo>
                  <a:pt x="270911" y="2852173"/>
                </a:lnTo>
                <a:lnTo>
                  <a:pt x="249572" y="2812367"/>
                </a:lnTo>
                <a:lnTo>
                  <a:pt x="228955" y="2771075"/>
                </a:lnTo>
                <a:lnTo>
                  <a:pt x="209080" y="2728338"/>
                </a:lnTo>
                <a:lnTo>
                  <a:pt x="189968" y="2684199"/>
                </a:lnTo>
                <a:lnTo>
                  <a:pt x="171640" y="2638701"/>
                </a:lnTo>
                <a:lnTo>
                  <a:pt x="154118" y="2591885"/>
                </a:lnTo>
                <a:lnTo>
                  <a:pt x="137422" y="2543795"/>
                </a:lnTo>
                <a:lnTo>
                  <a:pt x="121575" y="2494472"/>
                </a:lnTo>
                <a:lnTo>
                  <a:pt x="106596" y="2443958"/>
                </a:lnTo>
                <a:lnTo>
                  <a:pt x="92508" y="2392297"/>
                </a:lnTo>
                <a:lnTo>
                  <a:pt x="79331" y="2339530"/>
                </a:lnTo>
                <a:lnTo>
                  <a:pt x="67087" y="2285700"/>
                </a:lnTo>
                <a:lnTo>
                  <a:pt x="55796" y="2230849"/>
                </a:lnTo>
                <a:lnTo>
                  <a:pt x="45481" y="2175019"/>
                </a:lnTo>
                <a:lnTo>
                  <a:pt x="36161" y="2118254"/>
                </a:lnTo>
                <a:lnTo>
                  <a:pt x="27858" y="2060594"/>
                </a:lnTo>
                <a:lnTo>
                  <a:pt x="20594" y="2002083"/>
                </a:lnTo>
                <a:lnTo>
                  <a:pt x="14390" y="1942763"/>
                </a:lnTo>
                <a:lnTo>
                  <a:pt x="9266" y="1882675"/>
                </a:lnTo>
                <a:lnTo>
                  <a:pt x="5243" y="1821864"/>
                </a:lnTo>
                <a:lnTo>
                  <a:pt x="2344" y="1760370"/>
                </a:lnTo>
                <a:lnTo>
                  <a:pt x="589" y="1698237"/>
                </a:lnTo>
                <a:lnTo>
                  <a:pt x="0" y="1635505"/>
                </a:lnTo>
                <a:close/>
              </a:path>
            </a:pathLst>
          </a:custGeom>
          <a:ln w="38100">
            <a:solidFill>
              <a:srgbClr val="000000"/>
            </a:solidFill>
          </a:ln>
        </p:spPr>
        <p:txBody>
          <a:bodyPr wrap="square" lIns="0" tIns="0" rIns="0" bIns="0" rtlCol="0"/>
          <a:lstStyle/>
          <a:p>
            <a:endParaRPr>
              <a:latin typeface="Candara" panose="020E0502030303020204" pitchFamily="34" charset="0"/>
            </a:endParaRPr>
          </a:p>
        </p:txBody>
      </p:sp>
      <p:grpSp>
        <p:nvGrpSpPr>
          <p:cNvPr id="10" name="object 10"/>
          <p:cNvGrpSpPr/>
          <p:nvPr/>
        </p:nvGrpSpPr>
        <p:grpSpPr>
          <a:xfrm>
            <a:off x="2125192" y="1828816"/>
            <a:ext cx="1968500" cy="3425825"/>
            <a:chOff x="803389" y="2109470"/>
            <a:chExt cx="1968500" cy="3425825"/>
          </a:xfrm>
        </p:grpSpPr>
        <p:sp>
          <p:nvSpPr>
            <p:cNvPr id="11" name="object 11"/>
            <p:cNvSpPr/>
            <p:nvPr/>
          </p:nvSpPr>
          <p:spPr>
            <a:xfrm>
              <a:off x="822439" y="2128520"/>
              <a:ext cx="1930400" cy="3387725"/>
            </a:xfrm>
            <a:custGeom>
              <a:avLst/>
              <a:gdLst/>
              <a:ahLst/>
              <a:cxnLst/>
              <a:rect l="l" t="t" r="r" b="b"/>
              <a:pathLst>
                <a:path w="1930400" h="3387725">
                  <a:moveTo>
                    <a:pt x="445376" y="58800"/>
                  </a:moveTo>
                  <a:lnTo>
                    <a:pt x="1410347" y="0"/>
                  </a:lnTo>
                  <a:lnTo>
                    <a:pt x="1855736" y="292607"/>
                  </a:lnTo>
                  <a:lnTo>
                    <a:pt x="1929904" y="876553"/>
                  </a:lnTo>
                  <a:lnTo>
                    <a:pt x="1578876" y="1018285"/>
                  </a:lnTo>
                  <a:lnTo>
                    <a:pt x="1461401" y="1359027"/>
                  </a:lnTo>
                  <a:lnTo>
                    <a:pt x="1632978" y="1576831"/>
                  </a:lnTo>
                  <a:lnTo>
                    <a:pt x="1855736" y="1810638"/>
                  </a:lnTo>
                  <a:lnTo>
                    <a:pt x="1855736" y="2044445"/>
                  </a:lnTo>
                  <a:lnTo>
                    <a:pt x="1707273" y="2278379"/>
                  </a:lnTo>
                  <a:lnTo>
                    <a:pt x="1410347" y="2510790"/>
                  </a:lnTo>
                  <a:lnTo>
                    <a:pt x="1410347" y="2687192"/>
                  </a:lnTo>
                  <a:lnTo>
                    <a:pt x="1707273" y="2862325"/>
                  </a:lnTo>
                  <a:lnTo>
                    <a:pt x="1781441" y="3153536"/>
                  </a:lnTo>
                  <a:lnTo>
                    <a:pt x="1707273" y="3387470"/>
                  </a:lnTo>
                  <a:lnTo>
                    <a:pt x="1261884" y="3387470"/>
                  </a:lnTo>
                  <a:lnTo>
                    <a:pt x="742327" y="3387470"/>
                  </a:lnTo>
                  <a:lnTo>
                    <a:pt x="148450" y="3271139"/>
                  </a:lnTo>
                  <a:lnTo>
                    <a:pt x="0" y="2978530"/>
                  </a:lnTo>
                  <a:lnTo>
                    <a:pt x="0" y="2219579"/>
                  </a:lnTo>
                  <a:lnTo>
                    <a:pt x="201028" y="1910841"/>
                  </a:lnTo>
                  <a:lnTo>
                    <a:pt x="108242" y="1052956"/>
                  </a:lnTo>
                  <a:lnTo>
                    <a:pt x="148450" y="408939"/>
                  </a:lnTo>
                  <a:lnTo>
                    <a:pt x="201028" y="153669"/>
                  </a:lnTo>
                  <a:lnTo>
                    <a:pt x="445376" y="58800"/>
                  </a:lnTo>
                  <a:close/>
                </a:path>
                <a:path w="1930400" h="3387725">
                  <a:moveTo>
                    <a:pt x="519569" y="802258"/>
                  </a:moveTo>
                  <a:lnTo>
                    <a:pt x="526196" y="759525"/>
                  </a:lnTo>
                  <a:lnTo>
                    <a:pt x="544899" y="721120"/>
                  </a:lnTo>
                  <a:lnTo>
                    <a:pt x="573909" y="688578"/>
                  </a:lnTo>
                  <a:lnTo>
                    <a:pt x="611461" y="663433"/>
                  </a:lnTo>
                  <a:lnTo>
                    <a:pt x="655786" y="647221"/>
                  </a:lnTo>
                  <a:lnTo>
                    <a:pt x="705116" y="641476"/>
                  </a:lnTo>
                  <a:lnTo>
                    <a:pt x="754456" y="647221"/>
                  </a:lnTo>
                  <a:lnTo>
                    <a:pt x="798805" y="663433"/>
                  </a:lnTo>
                  <a:lnTo>
                    <a:pt x="836387" y="688578"/>
                  </a:lnTo>
                  <a:lnTo>
                    <a:pt x="865428" y="721120"/>
                  </a:lnTo>
                  <a:lnTo>
                    <a:pt x="884154" y="759525"/>
                  </a:lnTo>
                  <a:lnTo>
                    <a:pt x="890790" y="802258"/>
                  </a:lnTo>
                  <a:lnTo>
                    <a:pt x="884154" y="844992"/>
                  </a:lnTo>
                  <a:lnTo>
                    <a:pt x="865428" y="883397"/>
                  </a:lnTo>
                  <a:lnTo>
                    <a:pt x="836387" y="915939"/>
                  </a:lnTo>
                  <a:lnTo>
                    <a:pt x="798805" y="941084"/>
                  </a:lnTo>
                  <a:lnTo>
                    <a:pt x="754456" y="957296"/>
                  </a:lnTo>
                  <a:lnTo>
                    <a:pt x="705116" y="963040"/>
                  </a:lnTo>
                  <a:lnTo>
                    <a:pt x="655786" y="957296"/>
                  </a:lnTo>
                  <a:lnTo>
                    <a:pt x="611461" y="941084"/>
                  </a:lnTo>
                  <a:lnTo>
                    <a:pt x="573909" y="915939"/>
                  </a:lnTo>
                  <a:lnTo>
                    <a:pt x="544899" y="883397"/>
                  </a:lnTo>
                  <a:lnTo>
                    <a:pt x="526196" y="844992"/>
                  </a:lnTo>
                  <a:lnTo>
                    <a:pt x="519569" y="802258"/>
                  </a:lnTo>
                  <a:close/>
                </a:path>
                <a:path w="1930400" h="3387725">
                  <a:moveTo>
                    <a:pt x="593864" y="1315465"/>
                  </a:moveTo>
                  <a:lnTo>
                    <a:pt x="600491" y="1272732"/>
                  </a:lnTo>
                  <a:lnTo>
                    <a:pt x="619194" y="1234327"/>
                  </a:lnTo>
                  <a:lnTo>
                    <a:pt x="648204" y="1201785"/>
                  </a:lnTo>
                  <a:lnTo>
                    <a:pt x="685756" y="1176640"/>
                  </a:lnTo>
                  <a:lnTo>
                    <a:pt x="730081" y="1160428"/>
                  </a:lnTo>
                  <a:lnTo>
                    <a:pt x="779411" y="1154683"/>
                  </a:lnTo>
                  <a:lnTo>
                    <a:pt x="828742" y="1160428"/>
                  </a:lnTo>
                  <a:lnTo>
                    <a:pt x="873067" y="1176640"/>
                  </a:lnTo>
                  <a:lnTo>
                    <a:pt x="910618" y="1201785"/>
                  </a:lnTo>
                  <a:lnTo>
                    <a:pt x="939629" y="1234327"/>
                  </a:lnTo>
                  <a:lnTo>
                    <a:pt x="958331" y="1272732"/>
                  </a:lnTo>
                  <a:lnTo>
                    <a:pt x="964958" y="1315465"/>
                  </a:lnTo>
                  <a:lnTo>
                    <a:pt x="958331" y="1358199"/>
                  </a:lnTo>
                  <a:lnTo>
                    <a:pt x="939629" y="1396604"/>
                  </a:lnTo>
                  <a:lnTo>
                    <a:pt x="910618" y="1429146"/>
                  </a:lnTo>
                  <a:lnTo>
                    <a:pt x="873067" y="1454291"/>
                  </a:lnTo>
                  <a:lnTo>
                    <a:pt x="828742" y="1470503"/>
                  </a:lnTo>
                  <a:lnTo>
                    <a:pt x="779411" y="1476247"/>
                  </a:lnTo>
                  <a:lnTo>
                    <a:pt x="730081" y="1470503"/>
                  </a:lnTo>
                  <a:lnTo>
                    <a:pt x="685756" y="1454291"/>
                  </a:lnTo>
                  <a:lnTo>
                    <a:pt x="648204" y="1429146"/>
                  </a:lnTo>
                  <a:lnTo>
                    <a:pt x="619194" y="1396604"/>
                  </a:lnTo>
                  <a:lnTo>
                    <a:pt x="600491" y="1358199"/>
                  </a:lnTo>
                  <a:lnTo>
                    <a:pt x="593864" y="1315465"/>
                  </a:lnTo>
                  <a:close/>
                </a:path>
                <a:path w="1930400" h="3387725">
                  <a:moveTo>
                    <a:pt x="371144" y="1764537"/>
                  </a:moveTo>
                  <a:lnTo>
                    <a:pt x="377768" y="1721992"/>
                  </a:lnTo>
                  <a:lnTo>
                    <a:pt x="396464" y="1683765"/>
                  </a:lnTo>
                  <a:lnTo>
                    <a:pt x="425465" y="1651380"/>
                  </a:lnTo>
                  <a:lnTo>
                    <a:pt x="463008" y="1626361"/>
                  </a:lnTo>
                  <a:lnTo>
                    <a:pt x="507325" y="1610232"/>
                  </a:lnTo>
                  <a:lnTo>
                    <a:pt x="556653" y="1604517"/>
                  </a:lnTo>
                  <a:lnTo>
                    <a:pt x="605993" y="1610232"/>
                  </a:lnTo>
                  <a:lnTo>
                    <a:pt x="650342" y="1626361"/>
                  </a:lnTo>
                  <a:lnTo>
                    <a:pt x="687924" y="1651380"/>
                  </a:lnTo>
                  <a:lnTo>
                    <a:pt x="716965" y="1683765"/>
                  </a:lnTo>
                  <a:lnTo>
                    <a:pt x="735691" y="1721992"/>
                  </a:lnTo>
                  <a:lnTo>
                    <a:pt x="742327" y="1764537"/>
                  </a:lnTo>
                  <a:lnTo>
                    <a:pt x="735691" y="1807038"/>
                  </a:lnTo>
                  <a:lnTo>
                    <a:pt x="716965" y="1845253"/>
                  </a:lnTo>
                  <a:lnTo>
                    <a:pt x="687924" y="1877647"/>
                  </a:lnTo>
                  <a:lnTo>
                    <a:pt x="650342" y="1902685"/>
                  </a:lnTo>
                  <a:lnTo>
                    <a:pt x="605993" y="1918834"/>
                  </a:lnTo>
                  <a:lnTo>
                    <a:pt x="556653" y="1924557"/>
                  </a:lnTo>
                  <a:lnTo>
                    <a:pt x="507325" y="1918834"/>
                  </a:lnTo>
                  <a:lnTo>
                    <a:pt x="463008" y="1902685"/>
                  </a:lnTo>
                  <a:lnTo>
                    <a:pt x="425465" y="1877647"/>
                  </a:lnTo>
                  <a:lnTo>
                    <a:pt x="396464" y="1845253"/>
                  </a:lnTo>
                  <a:lnTo>
                    <a:pt x="377768" y="1807038"/>
                  </a:lnTo>
                  <a:lnTo>
                    <a:pt x="371144" y="1764537"/>
                  </a:lnTo>
                  <a:close/>
                </a:path>
                <a:path w="1930400" h="3387725">
                  <a:moveTo>
                    <a:pt x="445376" y="2276982"/>
                  </a:moveTo>
                  <a:lnTo>
                    <a:pt x="452005" y="2234249"/>
                  </a:lnTo>
                  <a:lnTo>
                    <a:pt x="470712" y="2195844"/>
                  </a:lnTo>
                  <a:lnTo>
                    <a:pt x="499729" y="2163302"/>
                  </a:lnTo>
                  <a:lnTo>
                    <a:pt x="537286" y="2138157"/>
                  </a:lnTo>
                  <a:lnTo>
                    <a:pt x="581616" y="2121945"/>
                  </a:lnTo>
                  <a:lnTo>
                    <a:pt x="630948" y="2116200"/>
                  </a:lnTo>
                  <a:lnTo>
                    <a:pt x="680279" y="2121945"/>
                  </a:lnTo>
                  <a:lnTo>
                    <a:pt x="724604" y="2138157"/>
                  </a:lnTo>
                  <a:lnTo>
                    <a:pt x="762155" y="2163302"/>
                  </a:lnTo>
                  <a:lnTo>
                    <a:pt x="791166" y="2195844"/>
                  </a:lnTo>
                  <a:lnTo>
                    <a:pt x="809868" y="2234249"/>
                  </a:lnTo>
                  <a:lnTo>
                    <a:pt x="816495" y="2276982"/>
                  </a:lnTo>
                  <a:lnTo>
                    <a:pt x="809868" y="2319707"/>
                  </a:lnTo>
                  <a:lnTo>
                    <a:pt x="791166" y="2358088"/>
                  </a:lnTo>
                  <a:lnTo>
                    <a:pt x="762155" y="2390600"/>
                  </a:lnTo>
                  <a:lnTo>
                    <a:pt x="724604" y="2415714"/>
                  </a:lnTo>
                  <a:lnTo>
                    <a:pt x="680279" y="2431902"/>
                  </a:lnTo>
                  <a:lnTo>
                    <a:pt x="630948" y="2437637"/>
                  </a:lnTo>
                  <a:lnTo>
                    <a:pt x="581616" y="2431902"/>
                  </a:lnTo>
                  <a:lnTo>
                    <a:pt x="537286" y="2415714"/>
                  </a:lnTo>
                  <a:lnTo>
                    <a:pt x="499729" y="2390600"/>
                  </a:lnTo>
                  <a:lnTo>
                    <a:pt x="470712" y="2358088"/>
                  </a:lnTo>
                  <a:lnTo>
                    <a:pt x="452005" y="2319707"/>
                  </a:lnTo>
                  <a:lnTo>
                    <a:pt x="445376" y="2276982"/>
                  </a:lnTo>
                  <a:close/>
                </a:path>
              </a:pathLst>
            </a:custGeom>
            <a:ln w="38100">
              <a:solidFill>
                <a:srgbClr val="000000"/>
              </a:solidFill>
            </a:ln>
          </p:spPr>
          <p:txBody>
            <a:bodyPr wrap="square" lIns="0" tIns="0" rIns="0" bIns="0" rtlCol="0"/>
            <a:lstStyle/>
            <a:p>
              <a:endParaRPr>
                <a:latin typeface="Candara" panose="020E0502030303020204" pitchFamily="34" charset="0"/>
              </a:endParaRPr>
            </a:p>
          </p:txBody>
        </p:sp>
        <p:sp>
          <p:nvSpPr>
            <p:cNvPr id="12" name="object 12"/>
            <p:cNvSpPr/>
            <p:nvPr/>
          </p:nvSpPr>
          <p:spPr>
            <a:xfrm>
              <a:off x="1119352" y="4757927"/>
              <a:ext cx="371475" cy="321945"/>
            </a:xfrm>
            <a:custGeom>
              <a:avLst/>
              <a:gdLst/>
              <a:ahLst/>
              <a:cxnLst/>
              <a:rect l="l" t="t" r="r" b="b"/>
              <a:pathLst>
                <a:path w="371475" h="321945">
                  <a:moveTo>
                    <a:pt x="185572" y="0"/>
                  </a:moveTo>
                  <a:lnTo>
                    <a:pt x="136239" y="5744"/>
                  </a:lnTo>
                  <a:lnTo>
                    <a:pt x="91910" y="21956"/>
                  </a:lnTo>
                  <a:lnTo>
                    <a:pt x="54352" y="47101"/>
                  </a:lnTo>
                  <a:lnTo>
                    <a:pt x="25336" y="79643"/>
                  </a:lnTo>
                  <a:lnTo>
                    <a:pt x="6628" y="118048"/>
                  </a:lnTo>
                  <a:lnTo>
                    <a:pt x="0" y="160782"/>
                  </a:lnTo>
                  <a:lnTo>
                    <a:pt x="6628" y="203506"/>
                  </a:lnTo>
                  <a:lnTo>
                    <a:pt x="25336" y="241887"/>
                  </a:lnTo>
                  <a:lnTo>
                    <a:pt x="54352" y="274399"/>
                  </a:lnTo>
                  <a:lnTo>
                    <a:pt x="91910" y="299513"/>
                  </a:lnTo>
                  <a:lnTo>
                    <a:pt x="136239" y="315701"/>
                  </a:lnTo>
                  <a:lnTo>
                    <a:pt x="185572" y="321437"/>
                  </a:lnTo>
                  <a:lnTo>
                    <a:pt x="234903" y="315701"/>
                  </a:lnTo>
                  <a:lnTo>
                    <a:pt x="279227" y="299513"/>
                  </a:lnTo>
                  <a:lnTo>
                    <a:pt x="316779" y="274399"/>
                  </a:lnTo>
                  <a:lnTo>
                    <a:pt x="345789" y="241887"/>
                  </a:lnTo>
                  <a:lnTo>
                    <a:pt x="364492" y="203506"/>
                  </a:lnTo>
                  <a:lnTo>
                    <a:pt x="371119" y="160782"/>
                  </a:lnTo>
                  <a:lnTo>
                    <a:pt x="364492" y="118048"/>
                  </a:lnTo>
                  <a:lnTo>
                    <a:pt x="345789" y="79643"/>
                  </a:lnTo>
                  <a:lnTo>
                    <a:pt x="316779" y="47101"/>
                  </a:lnTo>
                  <a:lnTo>
                    <a:pt x="279227" y="21956"/>
                  </a:lnTo>
                  <a:lnTo>
                    <a:pt x="234903" y="5744"/>
                  </a:lnTo>
                  <a:lnTo>
                    <a:pt x="185572" y="0"/>
                  </a:lnTo>
                  <a:close/>
                </a:path>
              </a:pathLst>
            </a:custGeom>
            <a:solidFill>
              <a:srgbClr val="959595"/>
            </a:solidFill>
          </p:spPr>
          <p:txBody>
            <a:bodyPr wrap="square" lIns="0" tIns="0" rIns="0" bIns="0" rtlCol="0"/>
            <a:lstStyle/>
            <a:p>
              <a:endParaRPr>
                <a:latin typeface="Candara" panose="020E0502030303020204" pitchFamily="34" charset="0"/>
              </a:endParaRPr>
            </a:p>
          </p:txBody>
        </p:sp>
        <p:sp>
          <p:nvSpPr>
            <p:cNvPr id="13" name="object 13"/>
            <p:cNvSpPr/>
            <p:nvPr/>
          </p:nvSpPr>
          <p:spPr>
            <a:xfrm>
              <a:off x="1119352" y="4757927"/>
              <a:ext cx="371475" cy="321945"/>
            </a:xfrm>
            <a:custGeom>
              <a:avLst/>
              <a:gdLst/>
              <a:ahLst/>
              <a:cxnLst/>
              <a:rect l="l" t="t" r="r" b="b"/>
              <a:pathLst>
                <a:path w="371475" h="321945">
                  <a:moveTo>
                    <a:pt x="0" y="160782"/>
                  </a:moveTo>
                  <a:lnTo>
                    <a:pt x="6628" y="118048"/>
                  </a:lnTo>
                  <a:lnTo>
                    <a:pt x="25336" y="79643"/>
                  </a:lnTo>
                  <a:lnTo>
                    <a:pt x="54352" y="47101"/>
                  </a:lnTo>
                  <a:lnTo>
                    <a:pt x="91910" y="21956"/>
                  </a:lnTo>
                  <a:lnTo>
                    <a:pt x="136239" y="5744"/>
                  </a:lnTo>
                  <a:lnTo>
                    <a:pt x="185572" y="0"/>
                  </a:lnTo>
                  <a:lnTo>
                    <a:pt x="234903" y="5744"/>
                  </a:lnTo>
                  <a:lnTo>
                    <a:pt x="279227" y="21956"/>
                  </a:lnTo>
                  <a:lnTo>
                    <a:pt x="316779" y="47101"/>
                  </a:lnTo>
                  <a:lnTo>
                    <a:pt x="345789" y="79643"/>
                  </a:lnTo>
                  <a:lnTo>
                    <a:pt x="364492" y="118048"/>
                  </a:lnTo>
                  <a:lnTo>
                    <a:pt x="371119" y="160782"/>
                  </a:lnTo>
                  <a:lnTo>
                    <a:pt x="364492" y="203506"/>
                  </a:lnTo>
                  <a:lnTo>
                    <a:pt x="345789" y="241887"/>
                  </a:lnTo>
                  <a:lnTo>
                    <a:pt x="316779" y="274399"/>
                  </a:lnTo>
                  <a:lnTo>
                    <a:pt x="279227" y="299513"/>
                  </a:lnTo>
                  <a:lnTo>
                    <a:pt x="234903" y="315701"/>
                  </a:lnTo>
                  <a:lnTo>
                    <a:pt x="185572" y="321437"/>
                  </a:lnTo>
                  <a:lnTo>
                    <a:pt x="136239" y="315701"/>
                  </a:lnTo>
                  <a:lnTo>
                    <a:pt x="91910" y="299513"/>
                  </a:lnTo>
                  <a:lnTo>
                    <a:pt x="54352" y="274399"/>
                  </a:lnTo>
                  <a:lnTo>
                    <a:pt x="25336" y="241887"/>
                  </a:lnTo>
                  <a:lnTo>
                    <a:pt x="6628" y="203506"/>
                  </a:lnTo>
                  <a:lnTo>
                    <a:pt x="0" y="160782"/>
                  </a:lnTo>
                  <a:close/>
                </a:path>
              </a:pathLst>
            </a:custGeom>
            <a:ln w="38100">
              <a:solidFill>
                <a:srgbClr val="000000"/>
              </a:solidFill>
            </a:ln>
          </p:spPr>
          <p:txBody>
            <a:bodyPr wrap="square" lIns="0" tIns="0" rIns="0" bIns="0" rtlCol="0"/>
            <a:lstStyle/>
            <a:p>
              <a:endParaRPr>
                <a:latin typeface="Candara" panose="020E0502030303020204" pitchFamily="34" charset="0"/>
              </a:endParaRPr>
            </a:p>
          </p:txBody>
        </p:sp>
      </p:grpSp>
      <p:sp>
        <p:nvSpPr>
          <p:cNvPr id="14" name="object 14"/>
          <p:cNvSpPr txBox="1"/>
          <p:nvPr/>
        </p:nvSpPr>
        <p:spPr>
          <a:xfrm>
            <a:off x="2472829" y="4466351"/>
            <a:ext cx="309245" cy="330835"/>
          </a:xfrm>
          <a:prstGeom prst="rect">
            <a:avLst/>
          </a:prstGeom>
        </p:spPr>
        <p:txBody>
          <a:bodyPr vert="horz" wrap="square" lIns="0" tIns="12700" rIns="0" bIns="0" rtlCol="0">
            <a:spAutoFit/>
          </a:bodyPr>
          <a:lstStyle/>
          <a:p>
            <a:pPr marL="12700">
              <a:lnSpc>
                <a:spcPct val="100000"/>
              </a:lnSpc>
              <a:spcBef>
                <a:spcPts val="100"/>
              </a:spcBef>
            </a:pPr>
            <a:r>
              <a:rPr sz="2000" dirty="0">
                <a:latin typeface="Candara" panose="020E0502030303020204" pitchFamily="34" charset="0"/>
                <a:cs typeface="Arial MT"/>
              </a:rPr>
              <a:t>e5</a:t>
            </a:r>
            <a:endParaRPr sz="2000">
              <a:latin typeface="Candara" panose="020E0502030303020204" pitchFamily="34" charset="0"/>
              <a:cs typeface="Arial MT"/>
            </a:endParaRPr>
          </a:p>
        </p:txBody>
      </p:sp>
      <p:grpSp>
        <p:nvGrpSpPr>
          <p:cNvPr id="15" name="object 15"/>
          <p:cNvGrpSpPr/>
          <p:nvPr/>
        </p:nvGrpSpPr>
        <p:grpSpPr>
          <a:xfrm>
            <a:off x="3015982" y="4843161"/>
            <a:ext cx="409575" cy="360045"/>
            <a:chOff x="1694179" y="5123815"/>
            <a:chExt cx="409575" cy="360045"/>
          </a:xfrm>
        </p:grpSpPr>
        <p:sp>
          <p:nvSpPr>
            <p:cNvPr id="16" name="object 16"/>
            <p:cNvSpPr/>
            <p:nvPr/>
          </p:nvSpPr>
          <p:spPr>
            <a:xfrm>
              <a:off x="1713229" y="5142865"/>
              <a:ext cx="371475" cy="321945"/>
            </a:xfrm>
            <a:custGeom>
              <a:avLst/>
              <a:gdLst/>
              <a:ahLst/>
              <a:cxnLst/>
              <a:rect l="l" t="t" r="r" b="b"/>
              <a:pathLst>
                <a:path w="371475" h="321945">
                  <a:moveTo>
                    <a:pt x="185546" y="0"/>
                  </a:moveTo>
                  <a:lnTo>
                    <a:pt x="136216" y="5735"/>
                  </a:lnTo>
                  <a:lnTo>
                    <a:pt x="91891" y="21923"/>
                  </a:lnTo>
                  <a:lnTo>
                    <a:pt x="54340" y="47037"/>
                  </a:lnTo>
                  <a:lnTo>
                    <a:pt x="25329" y="79549"/>
                  </a:lnTo>
                  <a:lnTo>
                    <a:pt x="6626" y="117930"/>
                  </a:lnTo>
                  <a:lnTo>
                    <a:pt x="0" y="160655"/>
                  </a:lnTo>
                  <a:lnTo>
                    <a:pt x="6626" y="203388"/>
                  </a:lnTo>
                  <a:lnTo>
                    <a:pt x="25329" y="241793"/>
                  </a:lnTo>
                  <a:lnTo>
                    <a:pt x="54340" y="274335"/>
                  </a:lnTo>
                  <a:lnTo>
                    <a:pt x="91891" y="299480"/>
                  </a:lnTo>
                  <a:lnTo>
                    <a:pt x="136216" y="315692"/>
                  </a:lnTo>
                  <a:lnTo>
                    <a:pt x="185546" y="321437"/>
                  </a:lnTo>
                  <a:lnTo>
                    <a:pt x="234877" y="315692"/>
                  </a:lnTo>
                  <a:lnTo>
                    <a:pt x="279202" y="299480"/>
                  </a:lnTo>
                  <a:lnTo>
                    <a:pt x="316753" y="274335"/>
                  </a:lnTo>
                  <a:lnTo>
                    <a:pt x="345764" y="241793"/>
                  </a:lnTo>
                  <a:lnTo>
                    <a:pt x="364467" y="203388"/>
                  </a:lnTo>
                  <a:lnTo>
                    <a:pt x="371094" y="160655"/>
                  </a:lnTo>
                  <a:lnTo>
                    <a:pt x="364467" y="117930"/>
                  </a:lnTo>
                  <a:lnTo>
                    <a:pt x="345764" y="79549"/>
                  </a:lnTo>
                  <a:lnTo>
                    <a:pt x="316753" y="47037"/>
                  </a:lnTo>
                  <a:lnTo>
                    <a:pt x="279202" y="21923"/>
                  </a:lnTo>
                  <a:lnTo>
                    <a:pt x="234877" y="5735"/>
                  </a:lnTo>
                  <a:lnTo>
                    <a:pt x="185546" y="0"/>
                  </a:lnTo>
                  <a:close/>
                </a:path>
              </a:pathLst>
            </a:custGeom>
            <a:solidFill>
              <a:srgbClr val="959595"/>
            </a:solidFill>
          </p:spPr>
          <p:txBody>
            <a:bodyPr wrap="square" lIns="0" tIns="0" rIns="0" bIns="0" rtlCol="0"/>
            <a:lstStyle/>
            <a:p>
              <a:endParaRPr>
                <a:latin typeface="Candara" panose="020E0502030303020204" pitchFamily="34" charset="0"/>
              </a:endParaRPr>
            </a:p>
          </p:txBody>
        </p:sp>
        <p:sp>
          <p:nvSpPr>
            <p:cNvPr id="17" name="object 17"/>
            <p:cNvSpPr/>
            <p:nvPr/>
          </p:nvSpPr>
          <p:spPr>
            <a:xfrm>
              <a:off x="1713229" y="5142865"/>
              <a:ext cx="371475" cy="321945"/>
            </a:xfrm>
            <a:custGeom>
              <a:avLst/>
              <a:gdLst/>
              <a:ahLst/>
              <a:cxnLst/>
              <a:rect l="l" t="t" r="r" b="b"/>
              <a:pathLst>
                <a:path w="371475" h="321945">
                  <a:moveTo>
                    <a:pt x="0" y="160655"/>
                  </a:moveTo>
                  <a:lnTo>
                    <a:pt x="6626" y="117930"/>
                  </a:lnTo>
                  <a:lnTo>
                    <a:pt x="25329" y="79549"/>
                  </a:lnTo>
                  <a:lnTo>
                    <a:pt x="54340" y="47037"/>
                  </a:lnTo>
                  <a:lnTo>
                    <a:pt x="91891" y="21923"/>
                  </a:lnTo>
                  <a:lnTo>
                    <a:pt x="136216" y="5735"/>
                  </a:lnTo>
                  <a:lnTo>
                    <a:pt x="185546" y="0"/>
                  </a:lnTo>
                  <a:lnTo>
                    <a:pt x="234877" y="5735"/>
                  </a:lnTo>
                  <a:lnTo>
                    <a:pt x="279202" y="21923"/>
                  </a:lnTo>
                  <a:lnTo>
                    <a:pt x="316753" y="47037"/>
                  </a:lnTo>
                  <a:lnTo>
                    <a:pt x="345764" y="79549"/>
                  </a:lnTo>
                  <a:lnTo>
                    <a:pt x="364467" y="117930"/>
                  </a:lnTo>
                  <a:lnTo>
                    <a:pt x="371094" y="160655"/>
                  </a:lnTo>
                  <a:lnTo>
                    <a:pt x="364467" y="203388"/>
                  </a:lnTo>
                  <a:lnTo>
                    <a:pt x="345764" y="241793"/>
                  </a:lnTo>
                  <a:lnTo>
                    <a:pt x="316753" y="274335"/>
                  </a:lnTo>
                  <a:lnTo>
                    <a:pt x="279202" y="299480"/>
                  </a:lnTo>
                  <a:lnTo>
                    <a:pt x="234877" y="315692"/>
                  </a:lnTo>
                  <a:lnTo>
                    <a:pt x="185546" y="321437"/>
                  </a:lnTo>
                  <a:lnTo>
                    <a:pt x="136216" y="315692"/>
                  </a:lnTo>
                  <a:lnTo>
                    <a:pt x="91891" y="299480"/>
                  </a:lnTo>
                  <a:lnTo>
                    <a:pt x="54340" y="274335"/>
                  </a:lnTo>
                  <a:lnTo>
                    <a:pt x="25329" y="241793"/>
                  </a:lnTo>
                  <a:lnTo>
                    <a:pt x="6626" y="203388"/>
                  </a:lnTo>
                  <a:lnTo>
                    <a:pt x="0" y="160655"/>
                  </a:lnTo>
                  <a:close/>
                </a:path>
              </a:pathLst>
            </a:custGeom>
            <a:ln w="38100">
              <a:solidFill>
                <a:srgbClr val="000000"/>
              </a:solidFill>
            </a:ln>
          </p:spPr>
          <p:txBody>
            <a:bodyPr wrap="square" lIns="0" tIns="0" rIns="0" bIns="0" rtlCol="0"/>
            <a:lstStyle/>
            <a:p>
              <a:endParaRPr>
                <a:latin typeface="Candara" panose="020E0502030303020204" pitchFamily="34" charset="0"/>
              </a:endParaRPr>
            </a:p>
          </p:txBody>
        </p:sp>
      </p:grpSp>
      <p:sp>
        <p:nvSpPr>
          <p:cNvPr id="18" name="object 18"/>
          <p:cNvSpPr txBox="1"/>
          <p:nvPr/>
        </p:nvSpPr>
        <p:spPr>
          <a:xfrm>
            <a:off x="3066529" y="4851365"/>
            <a:ext cx="309245" cy="331470"/>
          </a:xfrm>
          <a:prstGeom prst="rect">
            <a:avLst/>
          </a:prstGeom>
        </p:spPr>
        <p:txBody>
          <a:bodyPr vert="horz" wrap="square" lIns="0" tIns="13335" rIns="0" bIns="0" rtlCol="0">
            <a:spAutoFit/>
          </a:bodyPr>
          <a:lstStyle/>
          <a:p>
            <a:pPr marL="12700">
              <a:lnSpc>
                <a:spcPct val="100000"/>
              </a:lnSpc>
              <a:spcBef>
                <a:spcPts val="105"/>
              </a:spcBef>
            </a:pPr>
            <a:r>
              <a:rPr sz="2000" dirty="0">
                <a:latin typeface="Candara" panose="020E0502030303020204" pitchFamily="34" charset="0"/>
                <a:cs typeface="Arial MT"/>
              </a:rPr>
              <a:t>e6</a:t>
            </a:r>
            <a:endParaRPr sz="2000">
              <a:latin typeface="Candara" panose="020E0502030303020204" pitchFamily="34" charset="0"/>
              <a:cs typeface="Arial MT"/>
            </a:endParaRPr>
          </a:p>
        </p:txBody>
      </p:sp>
      <p:sp>
        <p:nvSpPr>
          <p:cNvPr id="19" name="object 19"/>
          <p:cNvSpPr/>
          <p:nvPr/>
        </p:nvSpPr>
        <p:spPr>
          <a:xfrm>
            <a:off x="5633072" y="2554240"/>
            <a:ext cx="371475" cy="320040"/>
          </a:xfrm>
          <a:custGeom>
            <a:avLst/>
            <a:gdLst/>
            <a:ahLst/>
            <a:cxnLst/>
            <a:rect l="l" t="t" r="r" b="b"/>
            <a:pathLst>
              <a:path w="371475" h="320039">
                <a:moveTo>
                  <a:pt x="0" y="160019"/>
                </a:moveTo>
                <a:lnTo>
                  <a:pt x="6626" y="117475"/>
                </a:lnTo>
                <a:lnTo>
                  <a:pt x="25329" y="79248"/>
                </a:lnTo>
                <a:lnTo>
                  <a:pt x="54340" y="46862"/>
                </a:lnTo>
                <a:lnTo>
                  <a:pt x="91891" y="21844"/>
                </a:lnTo>
                <a:lnTo>
                  <a:pt x="136216" y="5715"/>
                </a:lnTo>
                <a:lnTo>
                  <a:pt x="185546" y="0"/>
                </a:lnTo>
                <a:lnTo>
                  <a:pt x="234877" y="5714"/>
                </a:lnTo>
                <a:lnTo>
                  <a:pt x="279202" y="21843"/>
                </a:lnTo>
                <a:lnTo>
                  <a:pt x="316753" y="46862"/>
                </a:lnTo>
                <a:lnTo>
                  <a:pt x="345764" y="79247"/>
                </a:lnTo>
                <a:lnTo>
                  <a:pt x="364467" y="117474"/>
                </a:lnTo>
                <a:lnTo>
                  <a:pt x="371093" y="160019"/>
                </a:lnTo>
                <a:lnTo>
                  <a:pt x="364467" y="202564"/>
                </a:lnTo>
                <a:lnTo>
                  <a:pt x="345764" y="240791"/>
                </a:lnTo>
                <a:lnTo>
                  <a:pt x="316753" y="273176"/>
                </a:lnTo>
                <a:lnTo>
                  <a:pt x="279202" y="298196"/>
                </a:lnTo>
                <a:lnTo>
                  <a:pt x="234877" y="314325"/>
                </a:lnTo>
                <a:lnTo>
                  <a:pt x="185546" y="320039"/>
                </a:lnTo>
                <a:lnTo>
                  <a:pt x="136216" y="314325"/>
                </a:lnTo>
                <a:lnTo>
                  <a:pt x="91891" y="298196"/>
                </a:lnTo>
                <a:lnTo>
                  <a:pt x="54340" y="273176"/>
                </a:lnTo>
                <a:lnTo>
                  <a:pt x="25329" y="240791"/>
                </a:lnTo>
                <a:lnTo>
                  <a:pt x="6626" y="202564"/>
                </a:lnTo>
                <a:lnTo>
                  <a:pt x="0" y="160019"/>
                </a:lnTo>
                <a:close/>
              </a:path>
            </a:pathLst>
          </a:custGeom>
          <a:ln w="38100">
            <a:solidFill>
              <a:srgbClr val="000000"/>
            </a:solidFill>
          </a:ln>
        </p:spPr>
        <p:txBody>
          <a:bodyPr wrap="square" lIns="0" tIns="0" rIns="0" bIns="0" rtlCol="0"/>
          <a:lstStyle/>
          <a:p>
            <a:endParaRPr>
              <a:latin typeface="Candara" panose="020E0502030303020204" pitchFamily="34" charset="0"/>
            </a:endParaRPr>
          </a:p>
        </p:txBody>
      </p:sp>
      <p:sp>
        <p:nvSpPr>
          <p:cNvPr id="20" name="object 20"/>
          <p:cNvSpPr txBox="1"/>
          <p:nvPr/>
        </p:nvSpPr>
        <p:spPr>
          <a:xfrm>
            <a:off x="5701524" y="2542175"/>
            <a:ext cx="236854" cy="330835"/>
          </a:xfrm>
          <a:prstGeom prst="rect">
            <a:avLst/>
          </a:prstGeom>
        </p:spPr>
        <p:txBody>
          <a:bodyPr vert="horz" wrap="square" lIns="0" tIns="13335" rIns="0" bIns="0" rtlCol="0">
            <a:spAutoFit/>
          </a:bodyPr>
          <a:lstStyle/>
          <a:p>
            <a:pPr marL="12700">
              <a:lnSpc>
                <a:spcPct val="100000"/>
              </a:lnSpc>
              <a:spcBef>
                <a:spcPts val="105"/>
              </a:spcBef>
            </a:pPr>
            <a:r>
              <a:rPr sz="2000" spc="-10" dirty="0">
                <a:latin typeface="Candara" panose="020E0502030303020204" pitchFamily="34" charset="0"/>
                <a:cs typeface="Arial MT"/>
              </a:rPr>
              <a:t>f1</a:t>
            </a:r>
            <a:endParaRPr sz="2000">
              <a:latin typeface="Candara" panose="020E0502030303020204" pitchFamily="34" charset="0"/>
              <a:cs typeface="Arial MT"/>
            </a:endParaRPr>
          </a:p>
        </p:txBody>
      </p:sp>
      <p:sp>
        <p:nvSpPr>
          <p:cNvPr id="21" name="object 21"/>
          <p:cNvSpPr/>
          <p:nvPr/>
        </p:nvSpPr>
        <p:spPr>
          <a:xfrm>
            <a:off x="5484608" y="3259217"/>
            <a:ext cx="371475" cy="321945"/>
          </a:xfrm>
          <a:custGeom>
            <a:avLst/>
            <a:gdLst/>
            <a:ahLst/>
            <a:cxnLst/>
            <a:rect l="l" t="t" r="r" b="b"/>
            <a:pathLst>
              <a:path w="371475" h="321945">
                <a:moveTo>
                  <a:pt x="0" y="160654"/>
                </a:moveTo>
                <a:lnTo>
                  <a:pt x="6626" y="117930"/>
                </a:lnTo>
                <a:lnTo>
                  <a:pt x="25329" y="79549"/>
                </a:lnTo>
                <a:lnTo>
                  <a:pt x="54340" y="47037"/>
                </a:lnTo>
                <a:lnTo>
                  <a:pt x="91891" y="21923"/>
                </a:lnTo>
                <a:lnTo>
                  <a:pt x="136216" y="5735"/>
                </a:lnTo>
                <a:lnTo>
                  <a:pt x="185547" y="0"/>
                </a:lnTo>
                <a:lnTo>
                  <a:pt x="234877" y="5735"/>
                </a:lnTo>
                <a:lnTo>
                  <a:pt x="279202" y="21923"/>
                </a:lnTo>
                <a:lnTo>
                  <a:pt x="316753" y="47037"/>
                </a:lnTo>
                <a:lnTo>
                  <a:pt x="345764" y="79549"/>
                </a:lnTo>
                <a:lnTo>
                  <a:pt x="364467" y="117930"/>
                </a:lnTo>
                <a:lnTo>
                  <a:pt x="371094" y="160654"/>
                </a:lnTo>
                <a:lnTo>
                  <a:pt x="364467" y="203388"/>
                </a:lnTo>
                <a:lnTo>
                  <a:pt x="345764" y="241793"/>
                </a:lnTo>
                <a:lnTo>
                  <a:pt x="316753" y="274335"/>
                </a:lnTo>
                <a:lnTo>
                  <a:pt x="279202" y="299480"/>
                </a:lnTo>
                <a:lnTo>
                  <a:pt x="234877" y="315692"/>
                </a:lnTo>
                <a:lnTo>
                  <a:pt x="185547" y="321436"/>
                </a:lnTo>
                <a:lnTo>
                  <a:pt x="136216" y="315692"/>
                </a:lnTo>
                <a:lnTo>
                  <a:pt x="91891" y="299480"/>
                </a:lnTo>
                <a:lnTo>
                  <a:pt x="54340" y="274335"/>
                </a:lnTo>
                <a:lnTo>
                  <a:pt x="25329" y="241793"/>
                </a:lnTo>
                <a:lnTo>
                  <a:pt x="6626" y="203388"/>
                </a:lnTo>
                <a:lnTo>
                  <a:pt x="0" y="160654"/>
                </a:lnTo>
                <a:close/>
              </a:path>
            </a:pathLst>
          </a:custGeom>
          <a:ln w="38100">
            <a:solidFill>
              <a:srgbClr val="000000"/>
            </a:solidFill>
          </a:ln>
        </p:spPr>
        <p:txBody>
          <a:bodyPr wrap="square" lIns="0" tIns="0" rIns="0" bIns="0" rtlCol="0"/>
          <a:lstStyle/>
          <a:p>
            <a:endParaRPr>
              <a:latin typeface="Candara" panose="020E0502030303020204" pitchFamily="34" charset="0"/>
            </a:endParaRPr>
          </a:p>
        </p:txBody>
      </p:sp>
      <p:sp>
        <p:nvSpPr>
          <p:cNvPr id="22" name="object 22"/>
          <p:cNvSpPr txBox="1"/>
          <p:nvPr/>
        </p:nvSpPr>
        <p:spPr>
          <a:xfrm>
            <a:off x="5553188" y="3248167"/>
            <a:ext cx="236854" cy="330835"/>
          </a:xfrm>
          <a:prstGeom prst="rect">
            <a:avLst/>
          </a:prstGeom>
        </p:spPr>
        <p:txBody>
          <a:bodyPr vert="horz" wrap="square" lIns="0" tIns="13335" rIns="0" bIns="0" rtlCol="0">
            <a:spAutoFit/>
          </a:bodyPr>
          <a:lstStyle/>
          <a:p>
            <a:pPr marL="12700">
              <a:lnSpc>
                <a:spcPct val="100000"/>
              </a:lnSpc>
              <a:spcBef>
                <a:spcPts val="105"/>
              </a:spcBef>
            </a:pPr>
            <a:r>
              <a:rPr sz="2000" spc="-10" dirty="0">
                <a:latin typeface="Candara" panose="020E0502030303020204" pitchFamily="34" charset="0"/>
                <a:cs typeface="Arial MT"/>
              </a:rPr>
              <a:t>f2</a:t>
            </a:r>
            <a:endParaRPr sz="2000">
              <a:latin typeface="Candara" panose="020E0502030303020204" pitchFamily="34" charset="0"/>
              <a:cs typeface="Arial MT"/>
            </a:endParaRPr>
          </a:p>
        </p:txBody>
      </p:sp>
      <p:grpSp>
        <p:nvGrpSpPr>
          <p:cNvPr id="23" name="object 23"/>
          <p:cNvGrpSpPr/>
          <p:nvPr/>
        </p:nvGrpSpPr>
        <p:grpSpPr>
          <a:xfrm>
            <a:off x="5762485" y="3816747"/>
            <a:ext cx="409575" cy="360045"/>
            <a:chOff x="4440682" y="4097401"/>
            <a:chExt cx="409575" cy="360045"/>
          </a:xfrm>
        </p:grpSpPr>
        <p:sp>
          <p:nvSpPr>
            <p:cNvPr id="24" name="object 24"/>
            <p:cNvSpPr/>
            <p:nvPr/>
          </p:nvSpPr>
          <p:spPr>
            <a:xfrm>
              <a:off x="4459732" y="4116451"/>
              <a:ext cx="371475" cy="321945"/>
            </a:xfrm>
            <a:custGeom>
              <a:avLst/>
              <a:gdLst/>
              <a:ahLst/>
              <a:cxnLst/>
              <a:rect l="l" t="t" r="r" b="b"/>
              <a:pathLst>
                <a:path w="371475" h="321945">
                  <a:moveTo>
                    <a:pt x="185546" y="0"/>
                  </a:moveTo>
                  <a:lnTo>
                    <a:pt x="136216" y="5744"/>
                  </a:lnTo>
                  <a:lnTo>
                    <a:pt x="91891" y="21956"/>
                  </a:lnTo>
                  <a:lnTo>
                    <a:pt x="54340" y="47101"/>
                  </a:lnTo>
                  <a:lnTo>
                    <a:pt x="25329" y="79643"/>
                  </a:lnTo>
                  <a:lnTo>
                    <a:pt x="6626" y="118048"/>
                  </a:lnTo>
                  <a:lnTo>
                    <a:pt x="0" y="160781"/>
                  </a:lnTo>
                  <a:lnTo>
                    <a:pt x="6626" y="203506"/>
                  </a:lnTo>
                  <a:lnTo>
                    <a:pt x="25329" y="241887"/>
                  </a:lnTo>
                  <a:lnTo>
                    <a:pt x="54340" y="274399"/>
                  </a:lnTo>
                  <a:lnTo>
                    <a:pt x="91891" y="299513"/>
                  </a:lnTo>
                  <a:lnTo>
                    <a:pt x="136216" y="315701"/>
                  </a:lnTo>
                  <a:lnTo>
                    <a:pt x="185546" y="321437"/>
                  </a:lnTo>
                  <a:lnTo>
                    <a:pt x="234877" y="315701"/>
                  </a:lnTo>
                  <a:lnTo>
                    <a:pt x="279202" y="299513"/>
                  </a:lnTo>
                  <a:lnTo>
                    <a:pt x="316753" y="274399"/>
                  </a:lnTo>
                  <a:lnTo>
                    <a:pt x="345764" y="241887"/>
                  </a:lnTo>
                  <a:lnTo>
                    <a:pt x="364467" y="203506"/>
                  </a:lnTo>
                  <a:lnTo>
                    <a:pt x="371093" y="160781"/>
                  </a:lnTo>
                  <a:lnTo>
                    <a:pt x="364467" y="118048"/>
                  </a:lnTo>
                  <a:lnTo>
                    <a:pt x="345764" y="79643"/>
                  </a:lnTo>
                  <a:lnTo>
                    <a:pt x="316753" y="47101"/>
                  </a:lnTo>
                  <a:lnTo>
                    <a:pt x="279202" y="21956"/>
                  </a:lnTo>
                  <a:lnTo>
                    <a:pt x="234877" y="5744"/>
                  </a:lnTo>
                  <a:lnTo>
                    <a:pt x="185546" y="0"/>
                  </a:lnTo>
                  <a:close/>
                </a:path>
              </a:pathLst>
            </a:custGeom>
            <a:solidFill>
              <a:srgbClr val="959595"/>
            </a:solidFill>
          </p:spPr>
          <p:txBody>
            <a:bodyPr wrap="square" lIns="0" tIns="0" rIns="0" bIns="0" rtlCol="0"/>
            <a:lstStyle/>
            <a:p>
              <a:endParaRPr>
                <a:latin typeface="Candara" panose="020E0502030303020204" pitchFamily="34" charset="0"/>
              </a:endParaRPr>
            </a:p>
          </p:txBody>
        </p:sp>
        <p:sp>
          <p:nvSpPr>
            <p:cNvPr id="25" name="object 25"/>
            <p:cNvSpPr/>
            <p:nvPr/>
          </p:nvSpPr>
          <p:spPr>
            <a:xfrm>
              <a:off x="4459732" y="4116451"/>
              <a:ext cx="371475" cy="321945"/>
            </a:xfrm>
            <a:custGeom>
              <a:avLst/>
              <a:gdLst/>
              <a:ahLst/>
              <a:cxnLst/>
              <a:rect l="l" t="t" r="r" b="b"/>
              <a:pathLst>
                <a:path w="371475" h="321945">
                  <a:moveTo>
                    <a:pt x="0" y="160781"/>
                  </a:moveTo>
                  <a:lnTo>
                    <a:pt x="6626" y="118048"/>
                  </a:lnTo>
                  <a:lnTo>
                    <a:pt x="25329" y="79643"/>
                  </a:lnTo>
                  <a:lnTo>
                    <a:pt x="54340" y="47101"/>
                  </a:lnTo>
                  <a:lnTo>
                    <a:pt x="91891" y="21956"/>
                  </a:lnTo>
                  <a:lnTo>
                    <a:pt x="136216" y="5744"/>
                  </a:lnTo>
                  <a:lnTo>
                    <a:pt x="185546" y="0"/>
                  </a:lnTo>
                  <a:lnTo>
                    <a:pt x="234877" y="5744"/>
                  </a:lnTo>
                  <a:lnTo>
                    <a:pt x="279202" y="21956"/>
                  </a:lnTo>
                  <a:lnTo>
                    <a:pt x="316753" y="47101"/>
                  </a:lnTo>
                  <a:lnTo>
                    <a:pt x="345764" y="79643"/>
                  </a:lnTo>
                  <a:lnTo>
                    <a:pt x="364467" y="118048"/>
                  </a:lnTo>
                  <a:lnTo>
                    <a:pt x="371093" y="160781"/>
                  </a:lnTo>
                  <a:lnTo>
                    <a:pt x="364467" y="203506"/>
                  </a:lnTo>
                  <a:lnTo>
                    <a:pt x="345764" y="241887"/>
                  </a:lnTo>
                  <a:lnTo>
                    <a:pt x="316753" y="274399"/>
                  </a:lnTo>
                  <a:lnTo>
                    <a:pt x="279202" y="299513"/>
                  </a:lnTo>
                  <a:lnTo>
                    <a:pt x="234877" y="315701"/>
                  </a:lnTo>
                  <a:lnTo>
                    <a:pt x="185546" y="321437"/>
                  </a:lnTo>
                  <a:lnTo>
                    <a:pt x="136216" y="315701"/>
                  </a:lnTo>
                  <a:lnTo>
                    <a:pt x="91891" y="299513"/>
                  </a:lnTo>
                  <a:lnTo>
                    <a:pt x="54340" y="274399"/>
                  </a:lnTo>
                  <a:lnTo>
                    <a:pt x="25329" y="241887"/>
                  </a:lnTo>
                  <a:lnTo>
                    <a:pt x="6626" y="203506"/>
                  </a:lnTo>
                  <a:lnTo>
                    <a:pt x="0" y="160781"/>
                  </a:lnTo>
                  <a:close/>
                </a:path>
              </a:pathLst>
            </a:custGeom>
            <a:ln w="38100">
              <a:solidFill>
                <a:srgbClr val="000000"/>
              </a:solidFill>
            </a:ln>
          </p:spPr>
          <p:txBody>
            <a:bodyPr wrap="square" lIns="0" tIns="0" rIns="0" bIns="0" rtlCol="0"/>
            <a:lstStyle/>
            <a:p>
              <a:endParaRPr>
                <a:latin typeface="Candara" panose="020E0502030303020204" pitchFamily="34" charset="0"/>
              </a:endParaRPr>
            </a:p>
          </p:txBody>
        </p:sp>
      </p:grpSp>
      <p:sp>
        <p:nvSpPr>
          <p:cNvPr id="26" name="object 26"/>
          <p:cNvSpPr txBox="1"/>
          <p:nvPr/>
        </p:nvSpPr>
        <p:spPr>
          <a:xfrm>
            <a:off x="5849987" y="3824748"/>
            <a:ext cx="236854" cy="330835"/>
          </a:xfrm>
          <a:prstGeom prst="rect">
            <a:avLst/>
          </a:prstGeom>
        </p:spPr>
        <p:txBody>
          <a:bodyPr vert="horz" wrap="square" lIns="0" tIns="12700" rIns="0" bIns="0" rtlCol="0">
            <a:spAutoFit/>
          </a:bodyPr>
          <a:lstStyle/>
          <a:p>
            <a:pPr marL="12700">
              <a:lnSpc>
                <a:spcPct val="100000"/>
              </a:lnSpc>
              <a:spcBef>
                <a:spcPts val="100"/>
              </a:spcBef>
            </a:pPr>
            <a:r>
              <a:rPr sz="2000" spc="-10" dirty="0">
                <a:latin typeface="Candara" panose="020E0502030303020204" pitchFamily="34" charset="0"/>
                <a:cs typeface="Arial MT"/>
              </a:rPr>
              <a:t>f3</a:t>
            </a:r>
            <a:endParaRPr sz="2000">
              <a:latin typeface="Candara" panose="020E0502030303020204" pitchFamily="34" charset="0"/>
              <a:cs typeface="Arial MT"/>
            </a:endParaRPr>
          </a:p>
        </p:txBody>
      </p:sp>
      <p:grpSp>
        <p:nvGrpSpPr>
          <p:cNvPr id="27" name="object 27"/>
          <p:cNvGrpSpPr/>
          <p:nvPr/>
        </p:nvGrpSpPr>
        <p:grpSpPr>
          <a:xfrm>
            <a:off x="5688189" y="4458224"/>
            <a:ext cx="409575" cy="360045"/>
            <a:chOff x="4366386" y="4738878"/>
            <a:chExt cx="409575" cy="360045"/>
          </a:xfrm>
        </p:grpSpPr>
        <p:sp>
          <p:nvSpPr>
            <p:cNvPr id="28" name="object 28"/>
            <p:cNvSpPr/>
            <p:nvPr/>
          </p:nvSpPr>
          <p:spPr>
            <a:xfrm>
              <a:off x="4385436" y="4757928"/>
              <a:ext cx="371475" cy="321945"/>
            </a:xfrm>
            <a:custGeom>
              <a:avLst/>
              <a:gdLst/>
              <a:ahLst/>
              <a:cxnLst/>
              <a:rect l="l" t="t" r="r" b="b"/>
              <a:pathLst>
                <a:path w="371475" h="321945">
                  <a:moveTo>
                    <a:pt x="185547" y="0"/>
                  </a:moveTo>
                  <a:lnTo>
                    <a:pt x="136216" y="5744"/>
                  </a:lnTo>
                  <a:lnTo>
                    <a:pt x="91891" y="21956"/>
                  </a:lnTo>
                  <a:lnTo>
                    <a:pt x="54340" y="47101"/>
                  </a:lnTo>
                  <a:lnTo>
                    <a:pt x="25329" y="79643"/>
                  </a:lnTo>
                  <a:lnTo>
                    <a:pt x="6626" y="118048"/>
                  </a:lnTo>
                  <a:lnTo>
                    <a:pt x="0" y="160782"/>
                  </a:lnTo>
                  <a:lnTo>
                    <a:pt x="6626" y="203506"/>
                  </a:lnTo>
                  <a:lnTo>
                    <a:pt x="25329" y="241887"/>
                  </a:lnTo>
                  <a:lnTo>
                    <a:pt x="54340" y="274399"/>
                  </a:lnTo>
                  <a:lnTo>
                    <a:pt x="91891" y="299513"/>
                  </a:lnTo>
                  <a:lnTo>
                    <a:pt x="136216" y="315701"/>
                  </a:lnTo>
                  <a:lnTo>
                    <a:pt x="185547" y="321437"/>
                  </a:lnTo>
                  <a:lnTo>
                    <a:pt x="234877" y="315701"/>
                  </a:lnTo>
                  <a:lnTo>
                    <a:pt x="279202" y="299513"/>
                  </a:lnTo>
                  <a:lnTo>
                    <a:pt x="316753" y="274399"/>
                  </a:lnTo>
                  <a:lnTo>
                    <a:pt x="345764" y="241887"/>
                  </a:lnTo>
                  <a:lnTo>
                    <a:pt x="364467" y="203506"/>
                  </a:lnTo>
                  <a:lnTo>
                    <a:pt x="371093" y="160782"/>
                  </a:lnTo>
                  <a:lnTo>
                    <a:pt x="364467" y="118048"/>
                  </a:lnTo>
                  <a:lnTo>
                    <a:pt x="345764" y="79643"/>
                  </a:lnTo>
                  <a:lnTo>
                    <a:pt x="316753" y="47101"/>
                  </a:lnTo>
                  <a:lnTo>
                    <a:pt x="279202" y="21956"/>
                  </a:lnTo>
                  <a:lnTo>
                    <a:pt x="234877" y="5744"/>
                  </a:lnTo>
                  <a:lnTo>
                    <a:pt x="185547" y="0"/>
                  </a:lnTo>
                  <a:close/>
                </a:path>
              </a:pathLst>
            </a:custGeom>
            <a:solidFill>
              <a:srgbClr val="959595"/>
            </a:solidFill>
          </p:spPr>
          <p:txBody>
            <a:bodyPr wrap="square" lIns="0" tIns="0" rIns="0" bIns="0" rtlCol="0"/>
            <a:lstStyle/>
            <a:p>
              <a:endParaRPr>
                <a:latin typeface="Candara" panose="020E0502030303020204" pitchFamily="34" charset="0"/>
              </a:endParaRPr>
            </a:p>
          </p:txBody>
        </p:sp>
        <p:sp>
          <p:nvSpPr>
            <p:cNvPr id="29" name="object 29"/>
            <p:cNvSpPr/>
            <p:nvPr/>
          </p:nvSpPr>
          <p:spPr>
            <a:xfrm>
              <a:off x="4385436" y="4757928"/>
              <a:ext cx="371475" cy="321945"/>
            </a:xfrm>
            <a:custGeom>
              <a:avLst/>
              <a:gdLst/>
              <a:ahLst/>
              <a:cxnLst/>
              <a:rect l="l" t="t" r="r" b="b"/>
              <a:pathLst>
                <a:path w="371475" h="321945">
                  <a:moveTo>
                    <a:pt x="0" y="160782"/>
                  </a:moveTo>
                  <a:lnTo>
                    <a:pt x="6626" y="118048"/>
                  </a:lnTo>
                  <a:lnTo>
                    <a:pt x="25329" y="79643"/>
                  </a:lnTo>
                  <a:lnTo>
                    <a:pt x="54340" y="47101"/>
                  </a:lnTo>
                  <a:lnTo>
                    <a:pt x="91891" y="21956"/>
                  </a:lnTo>
                  <a:lnTo>
                    <a:pt x="136216" y="5744"/>
                  </a:lnTo>
                  <a:lnTo>
                    <a:pt x="185547" y="0"/>
                  </a:lnTo>
                  <a:lnTo>
                    <a:pt x="234877" y="5744"/>
                  </a:lnTo>
                  <a:lnTo>
                    <a:pt x="279202" y="21956"/>
                  </a:lnTo>
                  <a:lnTo>
                    <a:pt x="316753" y="47101"/>
                  </a:lnTo>
                  <a:lnTo>
                    <a:pt x="345764" y="79643"/>
                  </a:lnTo>
                  <a:lnTo>
                    <a:pt x="364467" y="118048"/>
                  </a:lnTo>
                  <a:lnTo>
                    <a:pt x="371093" y="160782"/>
                  </a:lnTo>
                  <a:lnTo>
                    <a:pt x="364467" y="203506"/>
                  </a:lnTo>
                  <a:lnTo>
                    <a:pt x="345764" y="241887"/>
                  </a:lnTo>
                  <a:lnTo>
                    <a:pt x="316753" y="274399"/>
                  </a:lnTo>
                  <a:lnTo>
                    <a:pt x="279202" y="299513"/>
                  </a:lnTo>
                  <a:lnTo>
                    <a:pt x="234877" y="315701"/>
                  </a:lnTo>
                  <a:lnTo>
                    <a:pt x="185547" y="321437"/>
                  </a:lnTo>
                  <a:lnTo>
                    <a:pt x="136216" y="315701"/>
                  </a:lnTo>
                  <a:lnTo>
                    <a:pt x="91891" y="299513"/>
                  </a:lnTo>
                  <a:lnTo>
                    <a:pt x="54340" y="274399"/>
                  </a:lnTo>
                  <a:lnTo>
                    <a:pt x="25329" y="241887"/>
                  </a:lnTo>
                  <a:lnTo>
                    <a:pt x="6626" y="203506"/>
                  </a:lnTo>
                  <a:lnTo>
                    <a:pt x="0" y="160782"/>
                  </a:lnTo>
                  <a:close/>
                </a:path>
              </a:pathLst>
            </a:custGeom>
            <a:ln w="38100">
              <a:solidFill>
                <a:srgbClr val="000000"/>
              </a:solidFill>
            </a:ln>
          </p:spPr>
          <p:txBody>
            <a:bodyPr wrap="square" lIns="0" tIns="0" rIns="0" bIns="0" rtlCol="0"/>
            <a:lstStyle/>
            <a:p>
              <a:endParaRPr>
                <a:latin typeface="Candara" panose="020E0502030303020204" pitchFamily="34" charset="0"/>
              </a:endParaRPr>
            </a:p>
          </p:txBody>
        </p:sp>
      </p:grpSp>
      <p:sp>
        <p:nvSpPr>
          <p:cNvPr id="30" name="object 30"/>
          <p:cNvSpPr txBox="1"/>
          <p:nvPr/>
        </p:nvSpPr>
        <p:spPr>
          <a:xfrm>
            <a:off x="5775947" y="4466351"/>
            <a:ext cx="236854" cy="330835"/>
          </a:xfrm>
          <a:prstGeom prst="rect">
            <a:avLst/>
          </a:prstGeom>
        </p:spPr>
        <p:txBody>
          <a:bodyPr vert="horz" wrap="square" lIns="0" tIns="12700" rIns="0" bIns="0" rtlCol="0">
            <a:spAutoFit/>
          </a:bodyPr>
          <a:lstStyle/>
          <a:p>
            <a:pPr marL="12700">
              <a:lnSpc>
                <a:spcPct val="100000"/>
              </a:lnSpc>
              <a:spcBef>
                <a:spcPts val="100"/>
              </a:spcBef>
            </a:pPr>
            <a:r>
              <a:rPr sz="2000" spc="-10" dirty="0">
                <a:latin typeface="Candara" panose="020E0502030303020204" pitchFamily="34" charset="0"/>
                <a:cs typeface="Arial MT"/>
              </a:rPr>
              <a:t>f4</a:t>
            </a:r>
            <a:endParaRPr sz="2000">
              <a:latin typeface="Candara" panose="020E0502030303020204" pitchFamily="34" charset="0"/>
              <a:cs typeface="Arial MT"/>
            </a:endParaRPr>
          </a:p>
        </p:txBody>
      </p:sp>
      <p:sp>
        <p:nvSpPr>
          <p:cNvPr id="31" name="object 31"/>
          <p:cNvSpPr/>
          <p:nvPr/>
        </p:nvSpPr>
        <p:spPr>
          <a:xfrm>
            <a:off x="8527909" y="3130819"/>
            <a:ext cx="371475" cy="321945"/>
          </a:xfrm>
          <a:custGeom>
            <a:avLst/>
            <a:gdLst/>
            <a:ahLst/>
            <a:cxnLst/>
            <a:rect l="l" t="t" r="r" b="b"/>
            <a:pathLst>
              <a:path w="371475" h="321945">
                <a:moveTo>
                  <a:pt x="0" y="160781"/>
                </a:moveTo>
                <a:lnTo>
                  <a:pt x="6636" y="118048"/>
                </a:lnTo>
                <a:lnTo>
                  <a:pt x="25362" y="79643"/>
                </a:lnTo>
                <a:lnTo>
                  <a:pt x="54403" y="47101"/>
                </a:lnTo>
                <a:lnTo>
                  <a:pt x="91985" y="21956"/>
                </a:lnTo>
                <a:lnTo>
                  <a:pt x="136333" y="5744"/>
                </a:lnTo>
                <a:lnTo>
                  <a:pt x="185674" y="0"/>
                </a:lnTo>
                <a:lnTo>
                  <a:pt x="235004" y="5744"/>
                </a:lnTo>
                <a:lnTo>
                  <a:pt x="279329" y="21956"/>
                </a:lnTo>
                <a:lnTo>
                  <a:pt x="316880" y="47101"/>
                </a:lnTo>
                <a:lnTo>
                  <a:pt x="345891" y="79643"/>
                </a:lnTo>
                <a:lnTo>
                  <a:pt x="364594" y="118048"/>
                </a:lnTo>
                <a:lnTo>
                  <a:pt x="371221" y="160781"/>
                </a:lnTo>
                <a:lnTo>
                  <a:pt x="364594" y="203515"/>
                </a:lnTo>
                <a:lnTo>
                  <a:pt x="345891" y="241920"/>
                </a:lnTo>
                <a:lnTo>
                  <a:pt x="316880" y="274462"/>
                </a:lnTo>
                <a:lnTo>
                  <a:pt x="279329" y="299607"/>
                </a:lnTo>
                <a:lnTo>
                  <a:pt x="235004" y="315819"/>
                </a:lnTo>
                <a:lnTo>
                  <a:pt x="185674" y="321563"/>
                </a:lnTo>
                <a:lnTo>
                  <a:pt x="136333" y="315819"/>
                </a:lnTo>
                <a:lnTo>
                  <a:pt x="91985" y="299607"/>
                </a:lnTo>
                <a:lnTo>
                  <a:pt x="54403" y="274462"/>
                </a:lnTo>
                <a:lnTo>
                  <a:pt x="25362" y="241920"/>
                </a:lnTo>
                <a:lnTo>
                  <a:pt x="6636" y="203515"/>
                </a:lnTo>
                <a:lnTo>
                  <a:pt x="0" y="160781"/>
                </a:lnTo>
                <a:close/>
              </a:path>
            </a:pathLst>
          </a:custGeom>
          <a:ln w="38100">
            <a:solidFill>
              <a:srgbClr val="000000"/>
            </a:solidFill>
          </a:ln>
        </p:spPr>
        <p:txBody>
          <a:bodyPr wrap="square" lIns="0" tIns="0" rIns="0" bIns="0" rtlCol="0"/>
          <a:lstStyle/>
          <a:p>
            <a:endParaRPr>
              <a:latin typeface="Candara" panose="020E0502030303020204" pitchFamily="34" charset="0"/>
            </a:endParaRPr>
          </a:p>
        </p:txBody>
      </p:sp>
      <p:sp>
        <p:nvSpPr>
          <p:cNvPr id="32" name="object 32"/>
          <p:cNvSpPr txBox="1"/>
          <p:nvPr/>
        </p:nvSpPr>
        <p:spPr>
          <a:xfrm>
            <a:off x="8567914" y="3119771"/>
            <a:ext cx="292735" cy="330835"/>
          </a:xfrm>
          <a:prstGeom prst="rect">
            <a:avLst/>
          </a:prstGeom>
        </p:spPr>
        <p:txBody>
          <a:bodyPr vert="horz" wrap="square" lIns="0" tIns="13335" rIns="0" bIns="0" rtlCol="0">
            <a:spAutoFit/>
          </a:bodyPr>
          <a:lstStyle/>
          <a:p>
            <a:pPr marL="12700">
              <a:lnSpc>
                <a:spcPct val="100000"/>
              </a:lnSpc>
              <a:spcBef>
                <a:spcPts val="105"/>
              </a:spcBef>
            </a:pPr>
            <a:r>
              <a:rPr sz="2000" spc="-10" dirty="0">
                <a:latin typeface="Candara" panose="020E0502030303020204" pitchFamily="34" charset="0"/>
                <a:cs typeface="Arial MT"/>
              </a:rPr>
              <a:t>x1</a:t>
            </a:r>
            <a:endParaRPr sz="2000">
              <a:latin typeface="Candara" panose="020E0502030303020204" pitchFamily="34" charset="0"/>
              <a:cs typeface="Arial MT"/>
            </a:endParaRPr>
          </a:p>
        </p:txBody>
      </p:sp>
      <p:sp>
        <p:nvSpPr>
          <p:cNvPr id="33" name="object 33"/>
          <p:cNvSpPr/>
          <p:nvPr/>
        </p:nvSpPr>
        <p:spPr>
          <a:xfrm>
            <a:off x="8453742" y="3964067"/>
            <a:ext cx="371475" cy="321945"/>
          </a:xfrm>
          <a:custGeom>
            <a:avLst/>
            <a:gdLst/>
            <a:ahLst/>
            <a:cxnLst/>
            <a:rect l="l" t="t" r="r" b="b"/>
            <a:pathLst>
              <a:path w="371475" h="321945">
                <a:moveTo>
                  <a:pt x="0" y="160781"/>
                </a:moveTo>
                <a:lnTo>
                  <a:pt x="6626" y="118048"/>
                </a:lnTo>
                <a:lnTo>
                  <a:pt x="25329" y="79643"/>
                </a:lnTo>
                <a:lnTo>
                  <a:pt x="54340" y="47101"/>
                </a:lnTo>
                <a:lnTo>
                  <a:pt x="91891" y="21956"/>
                </a:lnTo>
                <a:lnTo>
                  <a:pt x="136216" y="5744"/>
                </a:lnTo>
                <a:lnTo>
                  <a:pt x="185546" y="0"/>
                </a:lnTo>
                <a:lnTo>
                  <a:pt x="234877" y="5744"/>
                </a:lnTo>
                <a:lnTo>
                  <a:pt x="279202" y="21956"/>
                </a:lnTo>
                <a:lnTo>
                  <a:pt x="316753" y="47101"/>
                </a:lnTo>
                <a:lnTo>
                  <a:pt x="345764" y="79643"/>
                </a:lnTo>
                <a:lnTo>
                  <a:pt x="364467" y="118048"/>
                </a:lnTo>
                <a:lnTo>
                  <a:pt x="371093" y="160781"/>
                </a:lnTo>
                <a:lnTo>
                  <a:pt x="364467" y="203506"/>
                </a:lnTo>
                <a:lnTo>
                  <a:pt x="345764" y="241887"/>
                </a:lnTo>
                <a:lnTo>
                  <a:pt x="316753" y="274399"/>
                </a:lnTo>
                <a:lnTo>
                  <a:pt x="279202" y="299513"/>
                </a:lnTo>
                <a:lnTo>
                  <a:pt x="234877" y="315701"/>
                </a:lnTo>
                <a:lnTo>
                  <a:pt x="185546" y="321436"/>
                </a:lnTo>
                <a:lnTo>
                  <a:pt x="136216" y="315701"/>
                </a:lnTo>
                <a:lnTo>
                  <a:pt x="91891" y="299513"/>
                </a:lnTo>
                <a:lnTo>
                  <a:pt x="54340" y="274399"/>
                </a:lnTo>
                <a:lnTo>
                  <a:pt x="25329" y="241887"/>
                </a:lnTo>
                <a:lnTo>
                  <a:pt x="6626" y="203506"/>
                </a:lnTo>
                <a:lnTo>
                  <a:pt x="0" y="160781"/>
                </a:lnTo>
                <a:close/>
              </a:path>
            </a:pathLst>
          </a:custGeom>
          <a:ln w="38100">
            <a:solidFill>
              <a:srgbClr val="000000"/>
            </a:solidFill>
          </a:ln>
        </p:spPr>
        <p:txBody>
          <a:bodyPr wrap="square" lIns="0" tIns="0" rIns="0" bIns="0" rtlCol="0"/>
          <a:lstStyle/>
          <a:p>
            <a:endParaRPr>
              <a:latin typeface="Candara" panose="020E0502030303020204" pitchFamily="34" charset="0"/>
            </a:endParaRPr>
          </a:p>
        </p:txBody>
      </p:sp>
      <p:sp>
        <p:nvSpPr>
          <p:cNvPr id="34" name="object 34"/>
          <p:cNvSpPr txBox="1"/>
          <p:nvPr/>
        </p:nvSpPr>
        <p:spPr>
          <a:xfrm>
            <a:off x="8493873" y="3953144"/>
            <a:ext cx="292735" cy="330835"/>
          </a:xfrm>
          <a:prstGeom prst="rect">
            <a:avLst/>
          </a:prstGeom>
        </p:spPr>
        <p:txBody>
          <a:bodyPr vert="horz" wrap="square" lIns="0" tIns="12700" rIns="0" bIns="0" rtlCol="0">
            <a:spAutoFit/>
          </a:bodyPr>
          <a:lstStyle/>
          <a:p>
            <a:pPr marL="12700">
              <a:lnSpc>
                <a:spcPct val="100000"/>
              </a:lnSpc>
              <a:spcBef>
                <a:spcPts val="100"/>
              </a:spcBef>
            </a:pPr>
            <a:r>
              <a:rPr sz="2000" spc="-10" dirty="0">
                <a:latin typeface="Candara" panose="020E0502030303020204" pitchFamily="34" charset="0"/>
                <a:cs typeface="Arial MT"/>
              </a:rPr>
              <a:t>x2</a:t>
            </a:r>
            <a:endParaRPr sz="2000">
              <a:latin typeface="Candara" panose="020E0502030303020204" pitchFamily="34" charset="0"/>
              <a:cs typeface="Arial MT"/>
            </a:endParaRPr>
          </a:p>
        </p:txBody>
      </p:sp>
      <p:sp>
        <p:nvSpPr>
          <p:cNvPr id="35" name="object 35"/>
          <p:cNvSpPr txBox="1"/>
          <p:nvPr/>
        </p:nvSpPr>
        <p:spPr>
          <a:xfrm>
            <a:off x="2546895" y="1938671"/>
            <a:ext cx="983615" cy="2345690"/>
          </a:xfrm>
          <a:prstGeom prst="rect">
            <a:avLst/>
          </a:prstGeom>
        </p:spPr>
        <p:txBody>
          <a:bodyPr vert="horz" wrap="square" lIns="0" tIns="13335" rIns="0" bIns="0" rtlCol="0">
            <a:spAutoFit/>
          </a:bodyPr>
          <a:lstStyle/>
          <a:p>
            <a:pPr marL="218440">
              <a:lnSpc>
                <a:spcPct val="100000"/>
              </a:lnSpc>
              <a:spcBef>
                <a:spcPts val="105"/>
              </a:spcBef>
            </a:pPr>
            <a:r>
              <a:rPr sz="2000" dirty="0">
                <a:latin typeface="Candara" panose="020E0502030303020204" pitchFamily="34" charset="0"/>
                <a:cs typeface="Arial MT"/>
              </a:rPr>
              <a:t>Error</a:t>
            </a:r>
            <a:endParaRPr sz="2000">
              <a:latin typeface="Candara" panose="020E0502030303020204" pitchFamily="34" charset="0"/>
              <a:cs typeface="Arial MT"/>
            </a:endParaRPr>
          </a:p>
          <a:p>
            <a:pPr marL="35560">
              <a:lnSpc>
                <a:spcPts val="2120"/>
              </a:lnSpc>
            </a:pPr>
            <a:r>
              <a:rPr sz="2000" spc="-10" dirty="0">
                <a:latin typeface="Candara" panose="020E0502030303020204" pitchFamily="34" charset="0"/>
                <a:cs typeface="Arial MT"/>
              </a:rPr>
              <a:t>S</a:t>
            </a:r>
            <a:r>
              <a:rPr sz="2000" dirty="0">
                <a:latin typeface="Candara" panose="020E0502030303020204" pitchFamily="34" charset="0"/>
                <a:cs typeface="Arial MT"/>
              </a:rPr>
              <a:t>our</a:t>
            </a:r>
            <a:r>
              <a:rPr sz="2000" spc="5" dirty="0">
                <a:latin typeface="Candara" panose="020E0502030303020204" pitchFamily="34" charset="0"/>
                <a:cs typeface="Arial MT"/>
              </a:rPr>
              <a:t>c</a:t>
            </a:r>
            <a:r>
              <a:rPr sz="2000" dirty="0">
                <a:latin typeface="Candara" panose="020E0502030303020204" pitchFamily="34" charset="0"/>
                <a:cs typeface="Arial MT"/>
              </a:rPr>
              <a:t>es</a:t>
            </a:r>
            <a:endParaRPr sz="2000">
              <a:latin typeface="Candara" panose="020E0502030303020204" pitchFamily="34" charset="0"/>
              <a:cs typeface="Arial MT"/>
            </a:endParaRPr>
          </a:p>
          <a:p>
            <a:pPr marL="160655">
              <a:lnSpc>
                <a:spcPts val="2120"/>
              </a:lnSpc>
            </a:pPr>
            <a:r>
              <a:rPr sz="2000" dirty="0">
                <a:latin typeface="Candara" panose="020E0502030303020204" pitchFamily="34" charset="0"/>
                <a:cs typeface="Arial MT"/>
              </a:rPr>
              <a:t>e1</a:t>
            </a:r>
            <a:endParaRPr sz="2000">
              <a:latin typeface="Candara" panose="020E0502030303020204" pitchFamily="34" charset="0"/>
              <a:cs typeface="Arial MT"/>
            </a:endParaRPr>
          </a:p>
          <a:p>
            <a:pPr marL="234950">
              <a:lnSpc>
                <a:spcPct val="100000"/>
              </a:lnSpc>
              <a:spcBef>
                <a:spcPts val="1645"/>
              </a:spcBef>
            </a:pPr>
            <a:r>
              <a:rPr sz="2000" dirty="0">
                <a:latin typeface="Candara" panose="020E0502030303020204" pitchFamily="34" charset="0"/>
                <a:cs typeface="Arial MT"/>
              </a:rPr>
              <a:t>e2</a:t>
            </a:r>
            <a:endParaRPr sz="2000">
              <a:latin typeface="Candara" panose="020E0502030303020204" pitchFamily="34" charset="0"/>
              <a:cs typeface="Arial MT"/>
            </a:endParaRPr>
          </a:p>
          <a:p>
            <a:pPr marL="12700">
              <a:lnSpc>
                <a:spcPct val="100000"/>
              </a:lnSpc>
              <a:spcBef>
                <a:spcPts val="1135"/>
              </a:spcBef>
            </a:pPr>
            <a:r>
              <a:rPr sz="2000" dirty="0">
                <a:latin typeface="Candara" panose="020E0502030303020204" pitchFamily="34" charset="0"/>
                <a:cs typeface="Arial MT"/>
              </a:rPr>
              <a:t>e3</a:t>
            </a:r>
            <a:endParaRPr sz="2000">
              <a:latin typeface="Candara" panose="020E0502030303020204" pitchFamily="34" charset="0"/>
              <a:cs typeface="Arial MT"/>
            </a:endParaRPr>
          </a:p>
          <a:p>
            <a:pPr marL="86995">
              <a:lnSpc>
                <a:spcPct val="100000"/>
              </a:lnSpc>
              <a:spcBef>
                <a:spcPts val="1635"/>
              </a:spcBef>
            </a:pPr>
            <a:r>
              <a:rPr sz="2000" dirty="0">
                <a:latin typeface="Candara" panose="020E0502030303020204" pitchFamily="34" charset="0"/>
                <a:cs typeface="Arial MT"/>
              </a:rPr>
              <a:t>e4</a:t>
            </a:r>
            <a:endParaRPr sz="2000">
              <a:latin typeface="Candara" panose="020E0502030303020204" pitchFamily="34" charset="0"/>
              <a:cs typeface="Arial MT"/>
            </a:endParaRPr>
          </a:p>
        </p:txBody>
      </p:sp>
      <p:sp>
        <p:nvSpPr>
          <p:cNvPr id="36" name="object 36"/>
          <p:cNvSpPr txBox="1">
            <a:spLocks/>
          </p:cNvSpPr>
          <p:nvPr/>
        </p:nvSpPr>
        <p:spPr>
          <a:xfrm>
            <a:off x="2203386" y="1226328"/>
            <a:ext cx="1943735" cy="635635"/>
          </a:xfrm>
          <a:prstGeom prst="rect">
            <a:avLst/>
          </a:prstGeom>
        </p:spPr>
        <p:txBody>
          <a:bodyPr vert="horz" wrap="square" lIns="0" tIns="13335" rIns="0" bIns="0" rtlCol="0" anchor="ctr">
            <a:spAutoFit/>
          </a:bodyPr>
          <a:lstStyle>
            <a:lvl1pPr algn="l" defTabSz="914400" rtl="0" eaLnBrk="1" latinLnBrk="0" hangingPunct="1">
              <a:lnSpc>
                <a:spcPct val="90000"/>
              </a:lnSpc>
              <a:spcBef>
                <a:spcPct val="0"/>
              </a:spcBef>
              <a:buNone/>
              <a:defRPr sz="4400" b="1" kern="1200">
                <a:solidFill>
                  <a:schemeClr val="bg1"/>
                </a:solidFill>
                <a:latin typeface="Candara" panose="020E0502030303020204" pitchFamily="34" charset="0"/>
                <a:ea typeface="+mj-ea"/>
                <a:cs typeface="+mj-cs"/>
              </a:defRPr>
            </a:lvl1pPr>
          </a:lstStyle>
          <a:p>
            <a:pPr marL="220979" marR="5080" indent="-208915">
              <a:lnSpc>
                <a:spcPct val="100000"/>
              </a:lnSpc>
              <a:spcBef>
                <a:spcPts val="105"/>
              </a:spcBef>
            </a:pPr>
            <a:r>
              <a:rPr lang="en-US" sz="2000" smtClean="0">
                <a:solidFill>
                  <a:srgbClr val="000000"/>
                </a:solidFill>
                <a:cs typeface="Arial MT"/>
              </a:rPr>
              <a:t>Input</a:t>
            </a:r>
            <a:r>
              <a:rPr lang="en-US" sz="2000" spc="-70" smtClean="0">
                <a:solidFill>
                  <a:srgbClr val="000000"/>
                </a:solidFill>
                <a:cs typeface="Arial MT"/>
              </a:rPr>
              <a:t> </a:t>
            </a:r>
            <a:r>
              <a:rPr lang="en-US" sz="2000" smtClean="0">
                <a:solidFill>
                  <a:srgbClr val="000000"/>
                </a:solidFill>
                <a:cs typeface="Arial MT"/>
              </a:rPr>
              <a:t>to</a:t>
            </a:r>
            <a:r>
              <a:rPr lang="en-US" sz="2000" spc="-60" smtClean="0">
                <a:solidFill>
                  <a:srgbClr val="000000"/>
                </a:solidFill>
                <a:cs typeface="Arial MT"/>
              </a:rPr>
              <a:t> </a:t>
            </a:r>
            <a:r>
              <a:rPr lang="en-US" sz="2000" smtClean="0">
                <a:solidFill>
                  <a:srgbClr val="000000"/>
                </a:solidFill>
                <a:cs typeface="Arial MT"/>
              </a:rPr>
              <a:t>Software </a:t>
            </a:r>
            <a:r>
              <a:rPr lang="en-US" sz="2000" spc="-540" smtClean="0">
                <a:solidFill>
                  <a:srgbClr val="000000"/>
                </a:solidFill>
                <a:cs typeface="Arial MT"/>
              </a:rPr>
              <a:t> </a:t>
            </a:r>
            <a:r>
              <a:rPr lang="en-US" sz="2000" smtClean="0">
                <a:solidFill>
                  <a:srgbClr val="000000"/>
                </a:solidFill>
                <a:cs typeface="Arial MT"/>
              </a:rPr>
              <a:t>Development</a:t>
            </a:r>
            <a:endParaRPr lang="en-US" sz="2000">
              <a:cs typeface="Arial MT"/>
            </a:endParaRPr>
          </a:p>
        </p:txBody>
      </p:sp>
      <p:sp>
        <p:nvSpPr>
          <p:cNvPr id="37" name="object 37"/>
          <p:cNvSpPr txBox="1"/>
          <p:nvPr/>
        </p:nvSpPr>
        <p:spPr>
          <a:xfrm>
            <a:off x="5340972" y="1226328"/>
            <a:ext cx="1029335" cy="1043305"/>
          </a:xfrm>
          <a:prstGeom prst="rect">
            <a:avLst/>
          </a:prstGeom>
        </p:spPr>
        <p:txBody>
          <a:bodyPr vert="horz" wrap="square" lIns="0" tIns="13335" rIns="0" bIns="0" rtlCol="0">
            <a:spAutoFit/>
          </a:bodyPr>
          <a:lstStyle/>
          <a:p>
            <a:pPr marL="91440" marR="5080" indent="-79375">
              <a:lnSpc>
                <a:spcPct val="100000"/>
              </a:lnSpc>
              <a:spcBef>
                <a:spcPts val="105"/>
              </a:spcBef>
            </a:pPr>
            <a:r>
              <a:rPr sz="2000" dirty="0">
                <a:latin typeface="Candara" panose="020E0502030303020204" pitchFamily="34" charset="0"/>
                <a:cs typeface="Arial MT"/>
              </a:rPr>
              <a:t>So</a:t>
            </a:r>
            <a:r>
              <a:rPr sz="2000" spc="-10" dirty="0">
                <a:latin typeface="Candara" panose="020E0502030303020204" pitchFamily="34" charset="0"/>
                <a:cs typeface="Arial MT"/>
              </a:rPr>
              <a:t>f</a:t>
            </a:r>
            <a:r>
              <a:rPr sz="2000" dirty="0">
                <a:latin typeface="Candara" panose="020E0502030303020204" pitchFamily="34" charset="0"/>
                <a:cs typeface="Arial MT"/>
              </a:rPr>
              <a:t>tware  System</a:t>
            </a:r>
            <a:endParaRPr sz="2000">
              <a:latin typeface="Candara" panose="020E0502030303020204" pitchFamily="34" charset="0"/>
              <a:cs typeface="Arial MT"/>
            </a:endParaRPr>
          </a:p>
          <a:p>
            <a:pPr marL="181610">
              <a:lnSpc>
                <a:spcPct val="100000"/>
              </a:lnSpc>
              <a:spcBef>
                <a:spcPts val="805"/>
              </a:spcBef>
            </a:pPr>
            <a:r>
              <a:rPr sz="2000" dirty="0">
                <a:latin typeface="Candara" panose="020E0502030303020204" pitchFamily="34" charset="0"/>
                <a:cs typeface="Arial MT"/>
              </a:rPr>
              <a:t>Faults</a:t>
            </a:r>
            <a:endParaRPr sz="2000">
              <a:latin typeface="Candara" panose="020E0502030303020204" pitchFamily="34" charset="0"/>
              <a:cs typeface="Arial MT"/>
            </a:endParaRPr>
          </a:p>
        </p:txBody>
      </p:sp>
      <p:sp>
        <p:nvSpPr>
          <p:cNvPr id="38" name="object 38"/>
          <p:cNvSpPr txBox="1"/>
          <p:nvPr/>
        </p:nvSpPr>
        <p:spPr>
          <a:xfrm>
            <a:off x="7694408" y="1282461"/>
            <a:ext cx="1962150" cy="1115695"/>
          </a:xfrm>
          <a:prstGeom prst="rect">
            <a:avLst/>
          </a:prstGeom>
        </p:spPr>
        <p:txBody>
          <a:bodyPr vert="horz" wrap="square" lIns="0" tIns="13335" rIns="0" bIns="0" rtlCol="0">
            <a:spAutoFit/>
          </a:bodyPr>
          <a:lstStyle/>
          <a:p>
            <a:pPr marL="12700" marR="5080" algn="ctr">
              <a:lnSpc>
                <a:spcPct val="100000"/>
              </a:lnSpc>
              <a:spcBef>
                <a:spcPts val="105"/>
              </a:spcBef>
            </a:pPr>
            <a:r>
              <a:rPr sz="2000" dirty="0">
                <a:latin typeface="Candara" panose="020E0502030303020204" pitchFamily="34" charset="0"/>
                <a:cs typeface="Arial MT"/>
              </a:rPr>
              <a:t>Usage</a:t>
            </a:r>
            <a:r>
              <a:rPr sz="2000" spc="-90" dirty="0">
                <a:latin typeface="Candara" panose="020E0502030303020204" pitchFamily="34" charset="0"/>
                <a:cs typeface="Arial MT"/>
              </a:rPr>
              <a:t> </a:t>
            </a:r>
            <a:r>
              <a:rPr sz="2000" dirty="0">
                <a:latin typeface="Candara" panose="020E0502030303020204" pitchFamily="34" charset="0"/>
                <a:cs typeface="Arial MT"/>
              </a:rPr>
              <a:t>Scenarios </a:t>
            </a:r>
            <a:r>
              <a:rPr sz="2000" spc="-540" dirty="0">
                <a:latin typeface="Candara" panose="020E0502030303020204" pitchFamily="34" charset="0"/>
                <a:cs typeface="Arial MT"/>
              </a:rPr>
              <a:t> </a:t>
            </a:r>
            <a:r>
              <a:rPr sz="2000" dirty="0">
                <a:latin typeface="Candara" panose="020E0502030303020204" pitchFamily="34" charset="0"/>
                <a:cs typeface="Arial MT"/>
              </a:rPr>
              <a:t>and</a:t>
            </a:r>
            <a:r>
              <a:rPr sz="2000" spc="-25" dirty="0">
                <a:latin typeface="Candara" panose="020E0502030303020204" pitchFamily="34" charset="0"/>
                <a:cs typeface="Arial MT"/>
              </a:rPr>
              <a:t> </a:t>
            </a:r>
            <a:r>
              <a:rPr sz="2000" dirty="0">
                <a:latin typeface="Candara" panose="020E0502030303020204" pitchFamily="34" charset="0"/>
                <a:cs typeface="Arial MT"/>
              </a:rPr>
              <a:t>Results</a:t>
            </a:r>
            <a:endParaRPr sz="2000">
              <a:latin typeface="Candara" panose="020E0502030303020204" pitchFamily="34" charset="0"/>
              <a:cs typeface="Arial MT"/>
            </a:endParaRPr>
          </a:p>
          <a:p>
            <a:pPr marL="6350" algn="ctr">
              <a:lnSpc>
                <a:spcPct val="100000"/>
              </a:lnSpc>
              <a:spcBef>
                <a:spcPts val="1375"/>
              </a:spcBef>
            </a:pPr>
            <a:r>
              <a:rPr sz="2000" dirty="0">
                <a:latin typeface="Candara" panose="020E0502030303020204" pitchFamily="34" charset="0"/>
                <a:cs typeface="Arial MT"/>
              </a:rPr>
              <a:t>Failures</a:t>
            </a:r>
            <a:endParaRPr sz="2000">
              <a:latin typeface="Candara" panose="020E0502030303020204" pitchFamily="34" charset="0"/>
              <a:cs typeface="Arial MT"/>
            </a:endParaRPr>
          </a:p>
        </p:txBody>
      </p:sp>
      <p:sp>
        <p:nvSpPr>
          <p:cNvPr id="39" name="object 39"/>
          <p:cNvSpPr/>
          <p:nvPr/>
        </p:nvSpPr>
        <p:spPr>
          <a:xfrm>
            <a:off x="2663811" y="5872343"/>
            <a:ext cx="371475" cy="354330"/>
          </a:xfrm>
          <a:custGeom>
            <a:avLst/>
            <a:gdLst/>
            <a:ahLst/>
            <a:cxnLst/>
            <a:rect l="l" t="t" r="r" b="b"/>
            <a:pathLst>
              <a:path w="371475" h="354329">
                <a:moveTo>
                  <a:pt x="0" y="176974"/>
                </a:moveTo>
                <a:lnTo>
                  <a:pt x="6626" y="129928"/>
                </a:lnTo>
                <a:lnTo>
                  <a:pt x="25329" y="87652"/>
                </a:lnTo>
                <a:lnTo>
                  <a:pt x="54340" y="51835"/>
                </a:lnTo>
                <a:lnTo>
                  <a:pt x="91891" y="24162"/>
                </a:lnTo>
                <a:lnTo>
                  <a:pt x="136216" y="6321"/>
                </a:lnTo>
                <a:lnTo>
                  <a:pt x="185547" y="0"/>
                </a:lnTo>
                <a:lnTo>
                  <a:pt x="234887" y="6321"/>
                </a:lnTo>
                <a:lnTo>
                  <a:pt x="279235" y="24162"/>
                </a:lnTo>
                <a:lnTo>
                  <a:pt x="316817" y="51835"/>
                </a:lnTo>
                <a:lnTo>
                  <a:pt x="345858" y="87652"/>
                </a:lnTo>
                <a:lnTo>
                  <a:pt x="364584" y="129928"/>
                </a:lnTo>
                <a:lnTo>
                  <a:pt x="371221" y="176974"/>
                </a:lnTo>
                <a:lnTo>
                  <a:pt x="364584" y="224015"/>
                </a:lnTo>
                <a:lnTo>
                  <a:pt x="345858" y="266287"/>
                </a:lnTo>
                <a:lnTo>
                  <a:pt x="316817" y="302102"/>
                </a:lnTo>
                <a:lnTo>
                  <a:pt x="279235" y="329774"/>
                </a:lnTo>
                <a:lnTo>
                  <a:pt x="234887" y="347614"/>
                </a:lnTo>
                <a:lnTo>
                  <a:pt x="185547" y="353936"/>
                </a:lnTo>
                <a:lnTo>
                  <a:pt x="136216" y="347614"/>
                </a:lnTo>
                <a:lnTo>
                  <a:pt x="91891" y="329774"/>
                </a:lnTo>
                <a:lnTo>
                  <a:pt x="54340" y="302102"/>
                </a:lnTo>
                <a:lnTo>
                  <a:pt x="25329" y="266287"/>
                </a:lnTo>
                <a:lnTo>
                  <a:pt x="6626" y="224015"/>
                </a:lnTo>
                <a:lnTo>
                  <a:pt x="0" y="176974"/>
                </a:lnTo>
                <a:close/>
              </a:path>
            </a:pathLst>
          </a:custGeom>
          <a:ln w="38100">
            <a:solidFill>
              <a:srgbClr val="000000"/>
            </a:solidFill>
          </a:ln>
        </p:spPr>
        <p:txBody>
          <a:bodyPr wrap="square" lIns="0" tIns="0" rIns="0" bIns="0" rtlCol="0"/>
          <a:lstStyle/>
          <a:p>
            <a:endParaRPr>
              <a:latin typeface="Candara" panose="020E0502030303020204" pitchFamily="34" charset="0"/>
            </a:endParaRPr>
          </a:p>
        </p:txBody>
      </p:sp>
      <p:sp>
        <p:nvSpPr>
          <p:cNvPr id="40" name="object 40"/>
          <p:cNvSpPr txBox="1"/>
          <p:nvPr/>
        </p:nvSpPr>
        <p:spPr>
          <a:xfrm>
            <a:off x="2779636" y="5878236"/>
            <a:ext cx="154305" cy="330835"/>
          </a:xfrm>
          <a:prstGeom prst="rect">
            <a:avLst/>
          </a:prstGeom>
        </p:spPr>
        <p:txBody>
          <a:bodyPr vert="horz" wrap="square" lIns="0" tIns="12700" rIns="0" bIns="0" rtlCol="0">
            <a:spAutoFit/>
          </a:bodyPr>
          <a:lstStyle/>
          <a:p>
            <a:pPr>
              <a:lnSpc>
                <a:spcPct val="100000"/>
              </a:lnSpc>
              <a:spcBef>
                <a:spcPts val="100"/>
              </a:spcBef>
            </a:pPr>
            <a:r>
              <a:rPr sz="2000" dirty="0">
                <a:latin typeface="Candara" panose="020E0502030303020204" pitchFamily="34" charset="0"/>
                <a:cs typeface="Arial MT"/>
              </a:rPr>
              <a:t>a</a:t>
            </a:r>
            <a:endParaRPr sz="2000">
              <a:latin typeface="Candara" panose="020E0502030303020204" pitchFamily="34" charset="0"/>
              <a:cs typeface="Arial MT"/>
            </a:endParaRPr>
          </a:p>
        </p:txBody>
      </p:sp>
      <p:sp>
        <p:nvSpPr>
          <p:cNvPr id="41" name="object 41"/>
          <p:cNvSpPr txBox="1"/>
          <p:nvPr/>
        </p:nvSpPr>
        <p:spPr>
          <a:xfrm>
            <a:off x="2224011" y="6231195"/>
            <a:ext cx="1378585" cy="258404"/>
          </a:xfrm>
          <a:prstGeom prst="rect">
            <a:avLst/>
          </a:prstGeom>
        </p:spPr>
        <p:txBody>
          <a:bodyPr vert="horz" wrap="square" lIns="0" tIns="12065" rIns="0" bIns="0" rtlCol="0">
            <a:spAutoFit/>
          </a:bodyPr>
          <a:lstStyle/>
          <a:p>
            <a:pPr>
              <a:lnSpc>
                <a:spcPct val="100000"/>
              </a:lnSpc>
              <a:spcBef>
                <a:spcPts val="95"/>
              </a:spcBef>
            </a:pPr>
            <a:r>
              <a:rPr sz="1600" spc="-10" dirty="0">
                <a:latin typeface="Candara" panose="020E0502030303020204" pitchFamily="34" charset="0"/>
                <a:cs typeface="Arial MT"/>
              </a:rPr>
              <a:t>presence</a:t>
            </a:r>
            <a:r>
              <a:rPr sz="1600" spc="-30" dirty="0">
                <a:latin typeface="Candara" panose="020E0502030303020204" pitchFamily="34" charset="0"/>
                <a:cs typeface="Arial MT"/>
              </a:rPr>
              <a:t> </a:t>
            </a:r>
            <a:r>
              <a:rPr sz="1600" spc="-5" dirty="0">
                <a:latin typeface="Candara" panose="020E0502030303020204" pitchFamily="34" charset="0"/>
                <a:cs typeface="Arial MT"/>
              </a:rPr>
              <a:t>of</a:t>
            </a:r>
            <a:r>
              <a:rPr sz="1600" spc="-10" dirty="0">
                <a:latin typeface="Candara" panose="020E0502030303020204" pitchFamily="34" charset="0"/>
                <a:cs typeface="Arial MT"/>
              </a:rPr>
              <a:t> </a:t>
            </a:r>
            <a:r>
              <a:rPr sz="1600" spc="-5" dirty="0">
                <a:latin typeface="Candara" panose="020E0502030303020204" pitchFamily="34" charset="0"/>
                <a:cs typeface="Arial MT"/>
              </a:rPr>
              <a:t>“a”</a:t>
            </a:r>
            <a:endParaRPr sz="1600">
              <a:latin typeface="Candara" panose="020E0502030303020204" pitchFamily="34" charset="0"/>
              <a:cs typeface="Arial MT"/>
            </a:endParaRPr>
          </a:p>
        </p:txBody>
      </p:sp>
      <p:grpSp>
        <p:nvGrpSpPr>
          <p:cNvPr id="42" name="object 42"/>
          <p:cNvGrpSpPr/>
          <p:nvPr/>
        </p:nvGrpSpPr>
        <p:grpSpPr>
          <a:xfrm>
            <a:off x="6133579" y="5853293"/>
            <a:ext cx="1374775" cy="392430"/>
            <a:chOff x="4811776" y="6133947"/>
            <a:chExt cx="1374775" cy="392430"/>
          </a:xfrm>
        </p:grpSpPr>
        <p:sp>
          <p:nvSpPr>
            <p:cNvPr id="43" name="object 43"/>
            <p:cNvSpPr/>
            <p:nvPr/>
          </p:nvSpPr>
          <p:spPr>
            <a:xfrm>
              <a:off x="4830826" y="6152997"/>
              <a:ext cx="1336675" cy="354330"/>
            </a:xfrm>
            <a:custGeom>
              <a:avLst/>
              <a:gdLst/>
              <a:ahLst/>
              <a:cxnLst/>
              <a:rect l="l" t="t" r="r" b="b"/>
              <a:pathLst>
                <a:path w="1336675" h="354329">
                  <a:moveTo>
                    <a:pt x="0" y="176974"/>
                  </a:moveTo>
                  <a:lnTo>
                    <a:pt x="6626" y="129928"/>
                  </a:lnTo>
                  <a:lnTo>
                    <a:pt x="25329" y="87652"/>
                  </a:lnTo>
                  <a:lnTo>
                    <a:pt x="54340" y="51835"/>
                  </a:lnTo>
                  <a:lnTo>
                    <a:pt x="91891" y="24162"/>
                  </a:lnTo>
                  <a:lnTo>
                    <a:pt x="136216" y="6321"/>
                  </a:lnTo>
                  <a:lnTo>
                    <a:pt x="185547" y="0"/>
                  </a:lnTo>
                  <a:lnTo>
                    <a:pt x="234877" y="6321"/>
                  </a:lnTo>
                  <a:lnTo>
                    <a:pt x="279202" y="24162"/>
                  </a:lnTo>
                  <a:lnTo>
                    <a:pt x="316753" y="51835"/>
                  </a:lnTo>
                  <a:lnTo>
                    <a:pt x="345764" y="87652"/>
                  </a:lnTo>
                  <a:lnTo>
                    <a:pt x="364467" y="129928"/>
                  </a:lnTo>
                  <a:lnTo>
                    <a:pt x="371094" y="176974"/>
                  </a:lnTo>
                  <a:lnTo>
                    <a:pt x="364467" y="224015"/>
                  </a:lnTo>
                  <a:lnTo>
                    <a:pt x="345764" y="266287"/>
                  </a:lnTo>
                  <a:lnTo>
                    <a:pt x="316753" y="302102"/>
                  </a:lnTo>
                  <a:lnTo>
                    <a:pt x="279202" y="329774"/>
                  </a:lnTo>
                  <a:lnTo>
                    <a:pt x="234877" y="347614"/>
                  </a:lnTo>
                  <a:lnTo>
                    <a:pt x="185547" y="353936"/>
                  </a:lnTo>
                  <a:lnTo>
                    <a:pt x="136216" y="347614"/>
                  </a:lnTo>
                  <a:lnTo>
                    <a:pt x="91891" y="329774"/>
                  </a:lnTo>
                  <a:lnTo>
                    <a:pt x="54340" y="302102"/>
                  </a:lnTo>
                  <a:lnTo>
                    <a:pt x="25329" y="266287"/>
                  </a:lnTo>
                  <a:lnTo>
                    <a:pt x="6626" y="224015"/>
                  </a:lnTo>
                  <a:lnTo>
                    <a:pt x="0" y="176974"/>
                  </a:lnTo>
                  <a:close/>
                </a:path>
                <a:path w="1336675" h="354329">
                  <a:moveTo>
                    <a:pt x="964946" y="176974"/>
                  </a:moveTo>
                  <a:lnTo>
                    <a:pt x="971572" y="129928"/>
                  </a:lnTo>
                  <a:lnTo>
                    <a:pt x="990275" y="87652"/>
                  </a:lnTo>
                  <a:lnTo>
                    <a:pt x="1019286" y="51835"/>
                  </a:lnTo>
                  <a:lnTo>
                    <a:pt x="1056837" y="24162"/>
                  </a:lnTo>
                  <a:lnTo>
                    <a:pt x="1101162" y="6321"/>
                  </a:lnTo>
                  <a:lnTo>
                    <a:pt x="1150493" y="0"/>
                  </a:lnTo>
                  <a:lnTo>
                    <a:pt x="1199833" y="6321"/>
                  </a:lnTo>
                  <a:lnTo>
                    <a:pt x="1244181" y="24162"/>
                  </a:lnTo>
                  <a:lnTo>
                    <a:pt x="1281763" y="51835"/>
                  </a:lnTo>
                  <a:lnTo>
                    <a:pt x="1310804" y="87652"/>
                  </a:lnTo>
                  <a:lnTo>
                    <a:pt x="1329530" y="129928"/>
                  </a:lnTo>
                  <a:lnTo>
                    <a:pt x="1336166" y="176974"/>
                  </a:lnTo>
                  <a:lnTo>
                    <a:pt x="1329530" y="224015"/>
                  </a:lnTo>
                  <a:lnTo>
                    <a:pt x="1310804" y="266287"/>
                  </a:lnTo>
                  <a:lnTo>
                    <a:pt x="1281763" y="302102"/>
                  </a:lnTo>
                  <a:lnTo>
                    <a:pt x="1244181" y="329774"/>
                  </a:lnTo>
                  <a:lnTo>
                    <a:pt x="1199833" y="347614"/>
                  </a:lnTo>
                  <a:lnTo>
                    <a:pt x="1150493" y="353936"/>
                  </a:lnTo>
                  <a:lnTo>
                    <a:pt x="1101162" y="347614"/>
                  </a:lnTo>
                  <a:lnTo>
                    <a:pt x="1056837" y="329774"/>
                  </a:lnTo>
                  <a:lnTo>
                    <a:pt x="1019286" y="302102"/>
                  </a:lnTo>
                  <a:lnTo>
                    <a:pt x="990275" y="266287"/>
                  </a:lnTo>
                  <a:lnTo>
                    <a:pt x="971572" y="224015"/>
                  </a:lnTo>
                  <a:lnTo>
                    <a:pt x="964946" y="176974"/>
                  </a:lnTo>
                  <a:close/>
                </a:path>
              </a:pathLst>
            </a:custGeom>
            <a:ln w="38100">
              <a:solidFill>
                <a:srgbClr val="000000"/>
              </a:solidFill>
            </a:ln>
          </p:spPr>
          <p:txBody>
            <a:bodyPr wrap="square" lIns="0" tIns="0" rIns="0" bIns="0" rtlCol="0"/>
            <a:lstStyle/>
            <a:p>
              <a:endParaRPr>
                <a:latin typeface="Candara" panose="020E0502030303020204" pitchFamily="34" charset="0"/>
              </a:endParaRPr>
            </a:p>
          </p:txBody>
        </p:sp>
        <p:sp>
          <p:nvSpPr>
            <p:cNvPr id="44" name="object 44"/>
            <p:cNvSpPr/>
            <p:nvPr/>
          </p:nvSpPr>
          <p:spPr>
            <a:xfrm>
              <a:off x="5201920" y="6274295"/>
              <a:ext cx="594360" cy="114300"/>
            </a:xfrm>
            <a:custGeom>
              <a:avLst/>
              <a:gdLst/>
              <a:ahLst/>
              <a:cxnLst/>
              <a:rect l="l" t="t" r="r" b="b"/>
              <a:pathLst>
                <a:path w="594360" h="114300">
                  <a:moveTo>
                    <a:pt x="403351" y="0"/>
                  </a:moveTo>
                  <a:lnTo>
                    <a:pt x="403351" y="114300"/>
                  </a:lnTo>
                  <a:lnTo>
                    <a:pt x="530351" y="76200"/>
                  </a:lnTo>
                  <a:lnTo>
                    <a:pt x="422401" y="76200"/>
                  </a:lnTo>
                  <a:lnTo>
                    <a:pt x="422401" y="38100"/>
                  </a:lnTo>
                  <a:lnTo>
                    <a:pt x="530351" y="38100"/>
                  </a:lnTo>
                  <a:lnTo>
                    <a:pt x="403351" y="0"/>
                  </a:lnTo>
                  <a:close/>
                </a:path>
                <a:path w="594360" h="114300">
                  <a:moveTo>
                    <a:pt x="403351" y="38100"/>
                  </a:moveTo>
                  <a:lnTo>
                    <a:pt x="0" y="38100"/>
                  </a:lnTo>
                  <a:lnTo>
                    <a:pt x="0" y="76200"/>
                  </a:lnTo>
                  <a:lnTo>
                    <a:pt x="403351" y="76200"/>
                  </a:lnTo>
                  <a:lnTo>
                    <a:pt x="403351" y="38100"/>
                  </a:lnTo>
                  <a:close/>
                </a:path>
                <a:path w="594360" h="114300">
                  <a:moveTo>
                    <a:pt x="530351" y="38100"/>
                  </a:moveTo>
                  <a:lnTo>
                    <a:pt x="422401" y="38100"/>
                  </a:lnTo>
                  <a:lnTo>
                    <a:pt x="422401" y="76200"/>
                  </a:lnTo>
                  <a:lnTo>
                    <a:pt x="530351" y="76200"/>
                  </a:lnTo>
                  <a:lnTo>
                    <a:pt x="593851" y="57150"/>
                  </a:lnTo>
                  <a:lnTo>
                    <a:pt x="530351" y="38100"/>
                  </a:lnTo>
                  <a:close/>
                </a:path>
              </a:pathLst>
            </a:custGeom>
            <a:solidFill>
              <a:srgbClr val="000000"/>
            </a:solidFill>
          </p:spPr>
          <p:txBody>
            <a:bodyPr wrap="square" lIns="0" tIns="0" rIns="0" bIns="0" rtlCol="0"/>
            <a:lstStyle/>
            <a:p>
              <a:endParaRPr>
                <a:latin typeface="Candara" panose="020E0502030303020204" pitchFamily="34" charset="0"/>
              </a:endParaRPr>
            </a:p>
          </p:txBody>
        </p:sp>
      </p:grpSp>
      <p:sp>
        <p:nvSpPr>
          <p:cNvPr id="45" name="object 45"/>
          <p:cNvSpPr txBox="1"/>
          <p:nvPr/>
        </p:nvSpPr>
        <p:spPr>
          <a:xfrm>
            <a:off x="1619592" y="5828554"/>
            <a:ext cx="863600" cy="330835"/>
          </a:xfrm>
          <a:prstGeom prst="rect">
            <a:avLst/>
          </a:prstGeom>
        </p:spPr>
        <p:txBody>
          <a:bodyPr vert="horz" wrap="square" lIns="0" tIns="12700" rIns="0" bIns="0" rtlCol="0">
            <a:spAutoFit/>
          </a:bodyPr>
          <a:lstStyle/>
          <a:p>
            <a:pPr>
              <a:lnSpc>
                <a:spcPct val="100000"/>
              </a:lnSpc>
              <a:spcBef>
                <a:spcPts val="100"/>
              </a:spcBef>
            </a:pPr>
            <a:r>
              <a:rPr sz="2000" dirty="0">
                <a:latin typeface="Candara" panose="020E0502030303020204" pitchFamily="34" charset="0"/>
                <a:cs typeface="Arial MT"/>
              </a:rPr>
              <a:t>Legend</a:t>
            </a:r>
            <a:endParaRPr sz="2000">
              <a:latin typeface="Candara" panose="020E0502030303020204" pitchFamily="34" charset="0"/>
              <a:cs typeface="Arial MT"/>
            </a:endParaRPr>
          </a:p>
        </p:txBody>
      </p:sp>
      <p:sp>
        <p:nvSpPr>
          <p:cNvPr id="46" name="object 46"/>
          <p:cNvSpPr/>
          <p:nvPr/>
        </p:nvSpPr>
        <p:spPr>
          <a:xfrm>
            <a:off x="8750668" y="5872343"/>
            <a:ext cx="220345" cy="354330"/>
          </a:xfrm>
          <a:custGeom>
            <a:avLst/>
            <a:gdLst/>
            <a:ahLst/>
            <a:cxnLst/>
            <a:rect l="l" t="t" r="r" b="b"/>
            <a:pathLst>
              <a:path w="220345" h="354329">
                <a:moveTo>
                  <a:pt x="200405" y="0"/>
                </a:moveTo>
                <a:lnTo>
                  <a:pt x="214300" y="54228"/>
                </a:lnTo>
                <a:lnTo>
                  <a:pt x="219007" y="104779"/>
                </a:lnTo>
                <a:lnTo>
                  <a:pt x="220186" y="135950"/>
                </a:lnTo>
                <a:lnTo>
                  <a:pt x="219793" y="168325"/>
                </a:lnTo>
                <a:lnTo>
                  <a:pt x="217042" y="199491"/>
                </a:lnTo>
                <a:lnTo>
                  <a:pt x="214610" y="230714"/>
                </a:lnTo>
                <a:lnTo>
                  <a:pt x="203362" y="291949"/>
                </a:lnTo>
                <a:lnTo>
                  <a:pt x="143982" y="331315"/>
                </a:lnTo>
                <a:lnTo>
                  <a:pt x="89725" y="341871"/>
                </a:lnTo>
                <a:lnTo>
                  <a:pt x="36516" y="348807"/>
                </a:lnTo>
                <a:lnTo>
                  <a:pt x="0" y="353936"/>
                </a:lnTo>
              </a:path>
            </a:pathLst>
          </a:custGeom>
          <a:ln w="38100">
            <a:solidFill>
              <a:srgbClr val="000000"/>
            </a:solidFill>
            <a:prstDash val="dash"/>
          </a:ln>
        </p:spPr>
        <p:txBody>
          <a:bodyPr wrap="square" lIns="0" tIns="0" rIns="0" bIns="0" rtlCol="0"/>
          <a:lstStyle/>
          <a:p>
            <a:endParaRPr>
              <a:latin typeface="Candara" panose="020E0502030303020204" pitchFamily="34" charset="0"/>
            </a:endParaRPr>
          </a:p>
        </p:txBody>
      </p:sp>
      <p:grpSp>
        <p:nvGrpSpPr>
          <p:cNvPr id="47" name="object 47"/>
          <p:cNvGrpSpPr/>
          <p:nvPr/>
        </p:nvGrpSpPr>
        <p:grpSpPr>
          <a:xfrm>
            <a:off x="4352023" y="5853293"/>
            <a:ext cx="984250" cy="392430"/>
            <a:chOff x="3030220" y="6133947"/>
            <a:chExt cx="984250" cy="392430"/>
          </a:xfrm>
        </p:grpSpPr>
        <p:sp>
          <p:nvSpPr>
            <p:cNvPr id="48" name="object 48"/>
            <p:cNvSpPr/>
            <p:nvPr/>
          </p:nvSpPr>
          <p:spPr>
            <a:xfrm>
              <a:off x="3049270" y="6152997"/>
              <a:ext cx="371475" cy="354330"/>
            </a:xfrm>
            <a:custGeom>
              <a:avLst/>
              <a:gdLst/>
              <a:ahLst/>
              <a:cxnLst/>
              <a:rect l="l" t="t" r="r" b="b"/>
              <a:pathLst>
                <a:path w="371475" h="354329">
                  <a:moveTo>
                    <a:pt x="185674" y="0"/>
                  </a:moveTo>
                  <a:lnTo>
                    <a:pt x="136333" y="6321"/>
                  </a:lnTo>
                  <a:lnTo>
                    <a:pt x="91985" y="24162"/>
                  </a:lnTo>
                  <a:lnTo>
                    <a:pt x="54403" y="51835"/>
                  </a:lnTo>
                  <a:lnTo>
                    <a:pt x="25362" y="87652"/>
                  </a:lnTo>
                  <a:lnTo>
                    <a:pt x="6636" y="129928"/>
                  </a:lnTo>
                  <a:lnTo>
                    <a:pt x="0" y="176974"/>
                  </a:lnTo>
                  <a:lnTo>
                    <a:pt x="6636" y="224015"/>
                  </a:lnTo>
                  <a:lnTo>
                    <a:pt x="25362" y="266287"/>
                  </a:lnTo>
                  <a:lnTo>
                    <a:pt x="54403" y="302102"/>
                  </a:lnTo>
                  <a:lnTo>
                    <a:pt x="91985" y="329774"/>
                  </a:lnTo>
                  <a:lnTo>
                    <a:pt x="136333" y="347614"/>
                  </a:lnTo>
                  <a:lnTo>
                    <a:pt x="185674" y="353936"/>
                  </a:lnTo>
                  <a:lnTo>
                    <a:pt x="235004" y="347614"/>
                  </a:lnTo>
                  <a:lnTo>
                    <a:pt x="279329" y="329774"/>
                  </a:lnTo>
                  <a:lnTo>
                    <a:pt x="316880" y="302102"/>
                  </a:lnTo>
                  <a:lnTo>
                    <a:pt x="345891" y="266287"/>
                  </a:lnTo>
                  <a:lnTo>
                    <a:pt x="364594" y="224015"/>
                  </a:lnTo>
                  <a:lnTo>
                    <a:pt x="371220" y="176974"/>
                  </a:lnTo>
                  <a:lnTo>
                    <a:pt x="364594" y="129928"/>
                  </a:lnTo>
                  <a:lnTo>
                    <a:pt x="345891" y="87652"/>
                  </a:lnTo>
                  <a:lnTo>
                    <a:pt x="316880" y="51835"/>
                  </a:lnTo>
                  <a:lnTo>
                    <a:pt x="279329" y="24162"/>
                  </a:lnTo>
                  <a:lnTo>
                    <a:pt x="235004" y="6321"/>
                  </a:lnTo>
                  <a:lnTo>
                    <a:pt x="185674" y="0"/>
                  </a:lnTo>
                  <a:close/>
                </a:path>
              </a:pathLst>
            </a:custGeom>
            <a:solidFill>
              <a:srgbClr val="5F5F5F"/>
            </a:solidFill>
          </p:spPr>
          <p:txBody>
            <a:bodyPr wrap="square" lIns="0" tIns="0" rIns="0" bIns="0" rtlCol="0"/>
            <a:lstStyle/>
            <a:p>
              <a:endParaRPr>
                <a:latin typeface="Candara" panose="020E0502030303020204" pitchFamily="34" charset="0"/>
              </a:endParaRPr>
            </a:p>
          </p:txBody>
        </p:sp>
        <p:sp>
          <p:nvSpPr>
            <p:cNvPr id="49" name="object 49"/>
            <p:cNvSpPr/>
            <p:nvPr/>
          </p:nvSpPr>
          <p:spPr>
            <a:xfrm>
              <a:off x="3049270" y="6152997"/>
              <a:ext cx="371475" cy="354330"/>
            </a:xfrm>
            <a:custGeom>
              <a:avLst/>
              <a:gdLst/>
              <a:ahLst/>
              <a:cxnLst/>
              <a:rect l="l" t="t" r="r" b="b"/>
              <a:pathLst>
                <a:path w="371475" h="354329">
                  <a:moveTo>
                    <a:pt x="0" y="176974"/>
                  </a:moveTo>
                  <a:lnTo>
                    <a:pt x="6636" y="129928"/>
                  </a:lnTo>
                  <a:lnTo>
                    <a:pt x="25362" y="87652"/>
                  </a:lnTo>
                  <a:lnTo>
                    <a:pt x="54403" y="51835"/>
                  </a:lnTo>
                  <a:lnTo>
                    <a:pt x="91985" y="24162"/>
                  </a:lnTo>
                  <a:lnTo>
                    <a:pt x="136333" y="6321"/>
                  </a:lnTo>
                  <a:lnTo>
                    <a:pt x="185674" y="0"/>
                  </a:lnTo>
                  <a:lnTo>
                    <a:pt x="235004" y="6321"/>
                  </a:lnTo>
                  <a:lnTo>
                    <a:pt x="279329" y="24162"/>
                  </a:lnTo>
                  <a:lnTo>
                    <a:pt x="316880" y="51835"/>
                  </a:lnTo>
                  <a:lnTo>
                    <a:pt x="345891" y="87652"/>
                  </a:lnTo>
                  <a:lnTo>
                    <a:pt x="364594" y="129928"/>
                  </a:lnTo>
                  <a:lnTo>
                    <a:pt x="371220" y="176974"/>
                  </a:lnTo>
                  <a:lnTo>
                    <a:pt x="364594" y="224015"/>
                  </a:lnTo>
                  <a:lnTo>
                    <a:pt x="345891" y="266287"/>
                  </a:lnTo>
                  <a:lnTo>
                    <a:pt x="316880" y="302102"/>
                  </a:lnTo>
                  <a:lnTo>
                    <a:pt x="279329" y="329774"/>
                  </a:lnTo>
                  <a:lnTo>
                    <a:pt x="235004" y="347614"/>
                  </a:lnTo>
                  <a:lnTo>
                    <a:pt x="185674" y="353936"/>
                  </a:lnTo>
                  <a:lnTo>
                    <a:pt x="136333" y="347614"/>
                  </a:lnTo>
                  <a:lnTo>
                    <a:pt x="91985" y="329774"/>
                  </a:lnTo>
                  <a:lnTo>
                    <a:pt x="54403" y="302102"/>
                  </a:lnTo>
                  <a:lnTo>
                    <a:pt x="25362" y="266287"/>
                  </a:lnTo>
                  <a:lnTo>
                    <a:pt x="6636" y="224015"/>
                  </a:lnTo>
                  <a:lnTo>
                    <a:pt x="0" y="176974"/>
                  </a:lnTo>
                  <a:close/>
                </a:path>
              </a:pathLst>
            </a:custGeom>
            <a:ln w="38100">
              <a:solidFill>
                <a:srgbClr val="000000"/>
              </a:solidFill>
            </a:ln>
          </p:spPr>
          <p:txBody>
            <a:bodyPr wrap="square" lIns="0" tIns="0" rIns="0" bIns="0" rtlCol="0"/>
            <a:lstStyle/>
            <a:p>
              <a:endParaRPr>
                <a:latin typeface="Candara" panose="020E0502030303020204" pitchFamily="34" charset="0"/>
              </a:endParaRPr>
            </a:p>
          </p:txBody>
        </p:sp>
        <p:sp>
          <p:nvSpPr>
            <p:cNvPr id="50" name="object 50"/>
            <p:cNvSpPr/>
            <p:nvPr/>
          </p:nvSpPr>
          <p:spPr>
            <a:xfrm>
              <a:off x="3420491" y="6274295"/>
              <a:ext cx="594360" cy="114300"/>
            </a:xfrm>
            <a:custGeom>
              <a:avLst/>
              <a:gdLst/>
              <a:ahLst/>
              <a:cxnLst/>
              <a:rect l="l" t="t" r="r" b="b"/>
              <a:pathLst>
                <a:path w="594360" h="114300">
                  <a:moveTo>
                    <a:pt x="403351" y="0"/>
                  </a:moveTo>
                  <a:lnTo>
                    <a:pt x="403351" y="114300"/>
                  </a:lnTo>
                  <a:lnTo>
                    <a:pt x="530351" y="76200"/>
                  </a:lnTo>
                  <a:lnTo>
                    <a:pt x="422401" y="76200"/>
                  </a:lnTo>
                  <a:lnTo>
                    <a:pt x="422401" y="38100"/>
                  </a:lnTo>
                  <a:lnTo>
                    <a:pt x="530351" y="38100"/>
                  </a:lnTo>
                  <a:lnTo>
                    <a:pt x="403351" y="0"/>
                  </a:lnTo>
                  <a:close/>
                </a:path>
                <a:path w="594360" h="114300">
                  <a:moveTo>
                    <a:pt x="403351" y="38100"/>
                  </a:moveTo>
                  <a:lnTo>
                    <a:pt x="0" y="38100"/>
                  </a:lnTo>
                  <a:lnTo>
                    <a:pt x="0" y="76200"/>
                  </a:lnTo>
                  <a:lnTo>
                    <a:pt x="403351" y="76200"/>
                  </a:lnTo>
                  <a:lnTo>
                    <a:pt x="403351" y="38100"/>
                  </a:lnTo>
                  <a:close/>
                </a:path>
                <a:path w="594360" h="114300">
                  <a:moveTo>
                    <a:pt x="530351" y="38100"/>
                  </a:moveTo>
                  <a:lnTo>
                    <a:pt x="422401" y="38100"/>
                  </a:lnTo>
                  <a:lnTo>
                    <a:pt x="422401" y="76200"/>
                  </a:lnTo>
                  <a:lnTo>
                    <a:pt x="530351" y="76200"/>
                  </a:lnTo>
                  <a:lnTo>
                    <a:pt x="593851" y="57150"/>
                  </a:lnTo>
                  <a:lnTo>
                    <a:pt x="530351" y="38100"/>
                  </a:lnTo>
                  <a:close/>
                </a:path>
              </a:pathLst>
            </a:custGeom>
            <a:solidFill>
              <a:srgbClr val="000000"/>
            </a:solidFill>
          </p:spPr>
          <p:txBody>
            <a:bodyPr wrap="square" lIns="0" tIns="0" rIns="0" bIns="0" rtlCol="0"/>
            <a:lstStyle/>
            <a:p>
              <a:endParaRPr>
                <a:latin typeface="Candara" panose="020E0502030303020204" pitchFamily="34" charset="0"/>
              </a:endParaRPr>
            </a:p>
          </p:txBody>
        </p:sp>
      </p:grpSp>
      <p:grpSp>
        <p:nvGrpSpPr>
          <p:cNvPr id="51" name="object 51"/>
          <p:cNvGrpSpPr/>
          <p:nvPr/>
        </p:nvGrpSpPr>
        <p:grpSpPr>
          <a:xfrm>
            <a:off x="2812275" y="1606185"/>
            <a:ext cx="6329045" cy="4053840"/>
            <a:chOff x="1490472" y="1886839"/>
            <a:chExt cx="6329045" cy="4053840"/>
          </a:xfrm>
        </p:grpSpPr>
        <p:sp>
          <p:nvSpPr>
            <p:cNvPr id="52" name="object 52"/>
            <p:cNvSpPr/>
            <p:nvPr/>
          </p:nvSpPr>
          <p:spPr>
            <a:xfrm>
              <a:off x="1564005" y="2890519"/>
              <a:ext cx="5642610" cy="2419350"/>
            </a:xfrm>
            <a:custGeom>
              <a:avLst/>
              <a:gdLst/>
              <a:ahLst/>
              <a:cxnLst/>
              <a:rect l="l" t="t" r="r" b="b"/>
              <a:pathLst>
                <a:path w="5642609" h="2419350">
                  <a:moveTo>
                    <a:pt x="2598801" y="784987"/>
                  </a:moveTo>
                  <a:lnTo>
                    <a:pt x="2469007" y="757301"/>
                  </a:lnTo>
                  <a:lnTo>
                    <a:pt x="2471597" y="788962"/>
                  </a:lnTo>
                  <a:lnTo>
                    <a:pt x="254" y="990981"/>
                  </a:lnTo>
                  <a:lnTo>
                    <a:pt x="1270" y="1003681"/>
                  </a:lnTo>
                  <a:lnTo>
                    <a:pt x="2472639" y="801662"/>
                  </a:lnTo>
                  <a:lnTo>
                    <a:pt x="2475230" y="833247"/>
                  </a:lnTo>
                  <a:lnTo>
                    <a:pt x="2591320" y="787908"/>
                  </a:lnTo>
                  <a:lnTo>
                    <a:pt x="2598801" y="784987"/>
                  </a:lnTo>
                  <a:close/>
                </a:path>
                <a:path w="5642609" h="2419350">
                  <a:moveTo>
                    <a:pt x="2747264" y="218694"/>
                  </a:moveTo>
                  <a:lnTo>
                    <a:pt x="2616200" y="198628"/>
                  </a:lnTo>
                  <a:lnTo>
                    <a:pt x="2620568" y="229984"/>
                  </a:lnTo>
                  <a:lnTo>
                    <a:pt x="222504" y="566293"/>
                  </a:lnTo>
                  <a:lnTo>
                    <a:pt x="224282" y="578866"/>
                  </a:lnTo>
                  <a:lnTo>
                    <a:pt x="2622334" y="242557"/>
                  </a:lnTo>
                  <a:lnTo>
                    <a:pt x="2626741" y="274066"/>
                  </a:lnTo>
                  <a:lnTo>
                    <a:pt x="2726525" y="228219"/>
                  </a:lnTo>
                  <a:lnTo>
                    <a:pt x="2747264" y="218694"/>
                  </a:lnTo>
                  <a:close/>
                </a:path>
                <a:path w="5642609" h="2419350">
                  <a:moveTo>
                    <a:pt x="2747264" y="147955"/>
                  </a:moveTo>
                  <a:lnTo>
                    <a:pt x="2622423" y="102997"/>
                  </a:lnTo>
                  <a:lnTo>
                    <a:pt x="2620721" y="134696"/>
                  </a:lnTo>
                  <a:lnTo>
                    <a:pt x="149479" y="0"/>
                  </a:lnTo>
                  <a:lnTo>
                    <a:pt x="148844" y="12700"/>
                  </a:lnTo>
                  <a:lnTo>
                    <a:pt x="2620048" y="147396"/>
                  </a:lnTo>
                  <a:lnTo>
                    <a:pt x="2618359" y="179070"/>
                  </a:lnTo>
                  <a:lnTo>
                    <a:pt x="2746730" y="148082"/>
                  </a:lnTo>
                  <a:lnTo>
                    <a:pt x="2747264" y="147955"/>
                  </a:lnTo>
                  <a:close/>
                </a:path>
                <a:path w="5642609" h="2419350">
                  <a:moveTo>
                    <a:pt x="2821432" y="2129917"/>
                  </a:moveTo>
                  <a:lnTo>
                    <a:pt x="2690749" y="2107565"/>
                  </a:lnTo>
                  <a:lnTo>
                    <a:pt x="2694609" y="2139099"/>
                  </a:lnTo>
                  <a:lnTo>
                    <a:pt x="519557" y="2406777"/>
                  </a:lnTo>
                  <a:lnTo>
                    <a:pt x="521081" y="2419350"/>
                  </a:lnTo>
                  <a:lnTo>
                    <a:pt x="2696146" y="2151672"/>
                  </a:lnTo>
                  <a:lnTo>
                    <a:pt x="2700020" y="2183257"/>
                  </a:lnTo>
                  <a:lnTo>
                    <a:pt x="2804083" y="2137537"/>
                  </a:lnTo>
                  <a:lnTo>
                    <a:pt x="2821432" y="2129917"/>
                  </a:lnTo>
                  <a:close/>
                </a:path>
                <a:path w="5642609" h="2419350">
                  <a:moveTo>
                    <a:pt x="2821432" y="2059178"/>
                  </a:moveTo>
                  <a:lnTo>
                    <a:pt x="2793682" y="2045081"/>
                  </a:lnTo>
                  <a:lnTo>
                    <a:pt x="2703195" y="1999107"/>
                  </a:lnTo>
                  <a:lnTo>
                    <a:pt x="2697569" y="2030387"/>
                  </a:lnTo>
                  <a:lnTo>
                    <a:pt x="76060" y="1557401"/>
                  </a:lnTo>
                  <a:lnTo>
                    <a:pt x="73787" y="1569847"/>
                  </a:lnTo>
                  <a:lnTo>
                    <a:pt x="2695333" y="2042845"/>
                  </a:lnTo>
                  <a:lnTo>
                    <a:pt x="2689733" y="2074037"/>
                  </a:lnTo>
                  <a:lnTo>
                    <a:pt x="2821432" y="2059178"/>
                  </a:lnTo>
                  <a:close/>
                </a:path>
                <a:path w="5642609" h="2419350">
                  <a:moveTo>
                    <a:pt x="2895727" y="1422019"/>
                  </a:moveTo>
                  <a:lnTo>
                    <a:pt x="2878607" y="1414526"/>
                  </a:lnTo>
                  <a:lnTo>
                    <a:pt x="2774188" y="1368806"/>
                  </a:lnTo>
                  <a:lnTo>
                    <a:pt x="2770327" y="1400289"/>
                  </a:lnTo>
                  <a:lnTo>
                    <a:pt x="1524" y="1061847"/>
                  </a:lnTo>
                  <a:lnTo>
                    <a:pt x="0" y="1074420"/>
                  </a:lnTo>
                  <a:lnTo>
                    <a:pt x="2768765" y="1412989"/>
                  </a:lnTo>
                  <a:lnTo>
                    <a:pt x="2764917" y="1444498"/>
                  </a:lnTo>
                  <a:lnTo>
                    <a:pt x="2895727" y="1422019"/>
                  </a:lnTo>
                  <a:close/>
                </a:path>
                <a:path w="5642609" h="2419350">
                  <a:moveTo>
                    <a:pt x="5567934" y="1492885"/>
                  </a:moveTo>
                  <a:lnTo>
                    <a:pt x="5532132" y="1471803"/>
                  </a:lnTo>
                  <a:lnTo>
                    <a:pt x="5453634" y="1425575"/>
                  </a:lnTo>
                  <a:lnTo>
                    <a:pt x="5446052" y="1456448"/>
                  </a:lnTo>
                  <a:lnTo>
                    <a:pt x="2971419" y="849630"/>
                  </a:lnTo>
                  <a:lnTo>
                    <a:pt x="2968371" y="861949"/>
                  </a:lnTo>
                  <a:lnTo>
                    <a:pt x="5443029" y="1468780"/>
                  </a:lnTo>
                  <a:lnTo>
                    <a:pt x="5435473" y="1499616"/>
                  </a:lnTo>
                  <a:lnTo>
                    <a:pt x="5567934" y="1492885"/>
                  </a:lnTo>
                  <a:close/>
                </a:path>
                <a:path w="5642609" h="2419350">
                  <a:moveTo>
                    <a:pt x="5642102" y="643382"/>
                  </a:moveTo>
                  <a:lnTo>
                    <a:pt x="5612244" y="627634"/>
                  </a:lnTo>
                  <a:lnTo>
                    <a:pt x="5524881" y="581533"/>
                  </a:lnTo>
                  <a:lnTo>
                    <a:pt x="5518734" y="612736"/>
                  </a:lnTo>
                  <a:lnTo>
                    <a:pt x="3119628" y="141732"/>
                  </a:lnTo>
                  <a:lnTo>
                    <a:pt x="3117088" y="154178"/>
                  </a:lnTo>
                  <a:lnTo>
                    <a:pt x="5516283" y="625182"/>
                  </a:lnTo>
                  <a:lnTo>
                    <a:pt x="5510149" y="656336"/>
                  </a:lnTo>
                  <a:lnTo>
                    <a:pt x="5642102" y="643382"/>
                  </a:lnTo>
                  <a:close/>
                </a:path>
              </a:pathLst>
            </a:custGeom>
            <a:solidFill>
              <a:srgbClr val="000000"/>
            </a:solidFill>
          </p:spPr>
          <p:txBody>
            <a:bodyPr wrap="square" lIns="0" tIns="0" rIns="0" bIns="0" rtlCol="0"/>
            <a:lstStyle/>
            <a:p>
              <a:endParaRPr>
                <a:latin typeface="Candara" panose="020E0502030303020204" pitchFamily="34" charset="0"/>
              </a:endParaRPr>
            </a:p>
          </p:txBody>
        </p:sp>
        <p:sp>
          <p:nvSpPr>
            <p:cNvPr id="53" name="object 53"/>
            <p:cNvSpPr/>
            <p:nvPr/>
          </p:nvSpPr>
          <p:spPr>
            <a:xfrm>
              <a:off x="1638935" y="1905889"/>
              <a:ext cx="4453890" cy="3964304"/>
            </a:xfrm>
            <a:custGeom>
              <a:avLst/>
              <a:gdLst/>
              <a:ahLst/>
              <a:cxnLst/>
              <a:rect l="l" t="t" r="r" b="b"/>
              <a:pathLst>
                <a:path w="4453890" h="3964304">
                  <a:moveTo>
                    <a:pt x="1291589" y="0"/>
                  </a:moveTo>
                  <a:lnTo>
                    <a:pt x="1299495" y="43482"/>
                  </a:lnTo>
                  <a:lnTo>
                    <a:pt x="1307369" y="87118"/>
                  </a:lnTo>
                  <a:lnTo>
                    <a:pt x="1315176" y="131062"/>
                  </a:lnTo>
                  <a:lnTo>
                    <a:pt x="1322886" y="175468"/>
                  </a:lnTo>
                  <a:lnTo>
                    <a:pt x="1330464" y="220490"/>
                  </a:lnTo>
                  <a:lnTo>
                    <a:pt x="1337879" y="266282"/>
                  </a:lnTo>
                  <a:lnTo>
                    <a:pt x="1345098" y="312999"/>
                  </a:lnTo>
                  <a:lnTo>
                    <a:pt x="1352088" y="360793"/>
                  </a:lnTo>
                  <a:lnTo>
                    <a:pt x="1358815" y="409820"/>
                  </a:lnTo>
                  <a:lnTo>
                    <a:pt x="1365249" y="460232"/>
                  </a:lnTo>
                  <a:lnTo>
                    <a:pt x="1371355" y="512185"/>
                  </a:lnTo>
                  <a:lnTo>
                    <a:pt x="1377101" y="565832"/>
                  </a:lnTo>
                  <a:lnTo>
                    <a:pt x="1382454" y="621327"/>
                  </a:lnTo>
                  <a:lnTo>
                    <a:pt x="1387382" y="678825"/>
                  </a:lnTo>
                  <a:lnTo>
                    <a:pt x="1391852" y="738478"/>
                  </a:lnTo>
                  <a:lnTo>
                    <a:pt x="1395830" y="800442"/>
                  </a:lnTo>
                  <a:lnTo>
                    <a:pt x="1399285" y="864870"/>
                  </a:lnTo>
                  <a:lnTo>
                    <a:pt x="1401272" y="906970"/>
                  </a:lnTo>
                  <a:lnTo>
                    <a:pt x="1403243" y="950466"/>
                  </a:lnTo>
                  <a:lnTo>
                    <a:pt x="1405181" y="995270"/>
                  </a:lnTo>
                  <a:lnTo>
                    <a:pt x="1407069" y="1041293"/>
                  </a:lnTo>
                  <a:lnTo>
                    <a:pt x="1408893" y="1088447"/>
                  </a:lnTo>
                  <a:lnTo>
                    <a:pt x="1410634" y="1136645"/>
                  </a:lnTo>
                  <a:lnTo>
                    <a:pt x="1412277" y="1185799"/>
                  </a:lnTo>
                  <a:lnTo>
                    <a:pt x="1413805" y="1235821"/>
                  </a:lnTo>
                  <a:lnTo>
                    <a:pt x="1415203" y="1286622"/>
                  </a:lnTo>
                  <a:lnTo>
                    <a:pt x="1416453" y="1338116"/>
                  </a:lnTo>
                  <a:lnTo>
                    <a:pt x="1417539" y="1390213"/>
                  </a:lnTo>
                  <a:lnTo>
                    <a:pt x="1418445" y="1442827"/>
                  </a:lnTo>
                  <a:lnTo>
                    <a:pt x="1419155" y="1495869"/>
                  </a:lnTo>
                  <a:lnTo>
                    <a:pt x="1419652" y="1549251"/>
                  </a:lnTo>
                  <a:lnTo>
                    <a:pt x="1419919" y="1602886"/>
                  </a:lnTo>
                  <a:lnTo>
                    <a:pt x="1419941" y="1656685"/>
                  </a:lnTo>
                  <a:lnTo>
                    <a:pt x="1419701" y="1710560"/>
                  </a:lnTo>
                  <a:lnTo>
                    <a:pt x="1419182" y="1764425"/>
                  </a:lnTo>
                  <a:lnTo>
                    <a:pt x="1418369" y="1818189"/>
                  </a:lnTo>
                  <a:lnTo>
                    <a:pt x="1417244" y="1871767"/>
                  </a:lnTo>
                  <a:lnTo>
                    <a:pt x="1415792" y="1925070"/>
                  </a:lnTo>
                  <a:lnTo>
                    <a:pt x="1413996" y="1978009"/>
                  </a:lnTo>
                  <a:lnTo>
                    <a:pt x="1411840" y="2030498"/>
                  </a:lnTo>
                  <a:lnTo>
                    <a:pt x="1409308" y="2082447"/>
                  </a:lnTo>
                  <a:lnTo>
                    <a:pt x="1406382" y="2133770"/>
                  </a:lnTo>
                  <a:lnTo>
                    <a:pt x="1403046" y="2184378"/>
                  </a:lnTo>
                  <a:lnTo>
                    <a:pt x="1399285" y="2234184"/>
                  </a:lnTo>
                  <a:lnTo>
                    <a:pt x="1395642" y="2284046"/>
                  </a:lnTo>
                  <a:lnTo>
                    <a:pt x="1392623" y="2334776"/>
                  </a:lnTo>
                  <a:lnTo>
                    <a:pt x="1390114" y="2386252"/>
                  </a:lnTo>
                  <a:lnTo>
                    <a:pt x="1387999" y="2438353"/>
                  </a:lnTo>
                  <a:lnTo>
                    <a:pt x="1386163" y="2490959"/>
                  </a:lnTo>
                  <a:lnTo>
                    <a:pt x="1384492" y="2543949"/>
                  </a:lnTo>
                  <a:lnTo>
                    <a:pt x="1382871" y="2597201"/>
                  </a:lnTo>
                  <a:lnTo>
                    <a:pt x="1381184" y="2650596"/>
                  </a:lnTo>
                  <a:lnTo>
                    <a:pt x="1379318" y="2704013"/>
                  </a:lnTo>
                  <a:lnTo>
                    <a:pt x="1377157" y="2757330"/>
                  </a:lnTo>
                  <a:lnTo>
                    <a:pt x="1374587" y="2810427"/>
                  </a:lnTo>
                  <a:lnTo>
                    <a:pt x="1371492" y="2863184"/>
                  </a:lnTo>
                  <a:lnTo>
                    <a:pt x="1367757" y="2915478"/>
                  </a:lnTo>
                  <a:lnTo>
                    <a:pt x="1363269" y="2967190"/>
                  </a:lnTo>
                  <a:lnTo>
                    <a:pt x="1357911" y="3018199"/>
                  </a:lnTo>
                  <a:lnTo>
                    <a:pt x="1351570" y="3068384"/>
                  </a:lnTo>
                  <a:lnTo>
                    <a:pt x="1344129" y="3117625"/>
                  </a:lnTo>
                  <a:lnTo>
                    <a:pt x="1335475" y="3165799"/>
                  </a:lnTo>
                  <a:lnTo>
                    <a:pt x="1325492" y="3212787"/>
                  </a:lnTo>
                  <a:lnTo>
                    <a:pt x="1314066" y="3258468"/>
                  </a:lnTo>
                  <a:lnTo>
                    <a:pt x="1301082" y="3302721"/>
                  </a:lnTo>
                  <a:lnTo>
                    <a:pt x="1286425" y="3345426"/>
                  </a:lnTo>
                  <a:lnTo>
                    <a:pt x="1269979" y="3386460"/>
                  </a:lnTo>
                  <a:lnTo>
                    <a:pt x="1251631" y="3425705"/>
                  </a:lnTo>
                  <a:lnTo>
                    <a:pt x="1231265" y="3463038"/>
                  </a:lnTo>
                  <a:lnTo>
                    <a:pt x="1208766" y="3498340"/>
                  </a:lnTo>
                  <a:lnTo>
                    <a:pt x="1184020" y="3531489"/>
                  </a:lnTo>
                  <a:lnTo>
                    <a:pt x="1154855" y="3563811"/>
                  </a:lnTo>
                  <a:lnTo>
                    <a:pt x="1121440" y="3594288"/>
                  </a:lnTo>
                  <a:lnTo>
                    <a:pt x="1084144" y="3622993"/>
                  </a:lnTo>
                  <a:lnTo>
                    <a:pt x="1043335" y="3650000"/>
                  </a:lnTo>
                  <a:lnTo>
                    <a:pt x="999378" y="3675383"/>
                  </a:lnTo>
                  <a:lnTo>
                    <a:pt x="952643" y="3699215"/>
                  </a:lnTo>
                  <a:lnTo>
                    <a:pt x="903495" y="3721571"/>
                  </a:lnTo>
                  <a:lnTo>
                    <a:pt x="852303" y="3742524"/>
                  </a:lnTo>
                  <a:lnTo>
                    <a:pt x="799434" y="3762148"/>
                  </a:lnTo>
                  <a:lnTo>
                    <a:pt x="745255" y="3780517"/>
                  </a:lnTo>
                  <a:lnTo>
                    <a:pt x="690134" y="3797705"/>
                  </a:lnTo>
                  <a:lnTo>
                    <a:pt x="634437" y="3813785"/>
                  </a:lnTo>
                  <a:lnTo>
                    <a:pt x="578532" y="3828832"/>
                  </a:lnTo>
                  <a:lnTo>
                    <a:pt x="522787" y="3842919"/>
                  </a:lnTo>
                  <a:lnTo>
                    <a:pt x="467569" y="3856120"/>
                  </a:lnTo>
                  <a:lnTo>
                    <a:pt x="413245" y="3868509"/>
                  </a:lnTo>
                  <a:lnTo>
                    <a:pt x="360182" y="3880160"/>
                  </a:lnTo>
                  <a:lnTo>
                    <a:pt x="308748" y="3891146"/>
                  </a:lnTo>
                  <a:lnTo>
                    <a:pt x="259311" y="3901541"/>
                  </a:lnTo>
                  <a:lnTo>
                    <a:pt x="212237" y="3911420"/>
                  </a:lnTo>
                  <a:lnTo>
                    <a:pt x="167894" y="3920856"/>
                  </a:lnTo>
                  <a:lnTo>
                    <a:pt x="126649" y="3929923"/>
                  </a:lnTo>
                  <a:lnTo>
                    <a:pt x="88870" y="3938694"/>
                  </a:lnTo>
                  <a:lnTo>
                    <a:pt x="54924" y="3947244"/>
                  </a:lnTo>
                  <a:lnTo>
                    <a:pt x="25178" y="3955646"/>
                  </a:lnTo>
                  <a:lnTo>
                    <a:pt x="0" y="3963974"/>
                  </a:lnTo>
                </a:path>
                <a:path w="4453890" h="3964304">
                  <a:moveTo>
                    <a:pt x="3889629" y="0"/>
                  </a:moveTo>
                  <a:lnTo>
                    <a:pt x="3897534" y="43482"/>
                  </a:lnTo>
                  <a:lnTo>
                    <a:pt x="3905408" y="87118"/>
                  </a:lnTo>
                  <a:lnTo>
                    <a:pt x="3913215" y="131062"/>
                  </a:lnTo>
                  <a:lnTo>
                    <a:pt x="3920925" y="175468"/>
                  </a:lnTo>
                  <a:lnTo>
                    <a:pt x="3928503" y="220490"/>
                  </a:lnTo>
                  <a:lnTo>
                    <a:pt x="3935918" y="266282"/>
                  </a:lnTo>
                  <a:lnTo>
                    <a:pt x="3943137" y="312999"/>
                  </a:lnTo>
                  <a:lnTo>
                    <a:pt x="3950127" y="360793"/>
                  </a:lnTo>
                  <a:lnTo>
                    <a:pt x="3956854" y="409820"/>
                  </a:lnTo>
                  <a:lnTo>
                    <a:pt x="3963288" y="460232"/>
                  </a:lnTo>
                  <a:lnTo>
                    <a:pt x="3969394" y="512185"/>
                  </a:lnTo>
                  <a:lnTo>
                    <a:pt x="3975140" y="565832"/>
                  </a:lnTo>
                  <a:lnTo>
                    <a:pt x="3980493" y="621327"/>
                  </a:lnTo>
                  <a:lnTo>
                    <a:pt x="3985421" y="678825"/>
                  </a:lnTo>
                  <a:lnTo>
                    <a:pt x="3989891" y="738478"/>
                  </a:lnTo>
                  <a:lnTo>
                    <a:pt x="3993869" y="800442"/>
                  </a:lnTo>
                  <a:lnTo>
                    <a:pt x="3997325" y="864870"/>
                  </a:lnTo>
                  <a:lnTo>
                    <a:pt x="3999311" y="906970"/>
                  </a:lnTo>
                  <a:lnTo>
                    <a:pt x="4001282" y="950466"/>
                  </a:lnTo>
                  <a:lnTo>
                    <a:pt x="4003220" y="995270"/>
                  </a:lnTo>
                  <a:lnTo>
                    <a:pt x="4005108" y="1041293"/>
                  </a:lnTo>
                  <a:lnTo>
                    <a:pt x="4006932" y="1088447"/>
                  </a:lnTo>
                  <a:lnTo>
                    <a:pt x="4008673" y="1136645"/>
                  </a:lnTo>
                  <a:lnTo>
                    <a:pt x="4010316" y="1185799"/>
                  </a:lnTo>
                  <a:lnTo>
                    <a:pt x="4011844" y="1235821"/>
                  </a:lnTo>
                  <a:lnTo>
                    <a:pt x="4013242" y="1286622"/>
                  </a:lnTo>
                  <a:lnTo>
                    <a:pt x="4014492" y="1338116"/>
                  </a:lnTo>
                  <a:lnTo>
                    <a:pt x="4015578" y="1390213"/>
                  </a:lnTo>
                  <a:lnTo>
                    <a:pt x="4016484" y="1442827"/>
                  </a:lnTo>
                  <a:lnTo>
                    <a:pt x="4017194" y="1495869"/>
                  </a:lnTo>
                  <a:lnTo>
                    <a:pt x="4017691" y="1549251"/>
                  </a:lnTo>
                  <a:lnTo>
                    <a:pt x="4017958" y="1602886"/>
                  </a:lnTo>
                  <a:lnTo>
                    <a:pt x="4017980" y="1656685"/>
                  </a:lnTo>
                  <a:lnTo>
                    <a:pt x="4017740" y="1710560"/>
                  </a:lnTo>
                  <a:lnTo>
                    <a:pt x="4017221" y="1764425"/>
                  </a:lnTo>
                  <a:lnTo>
                    <a:pt x="4016408" y="1818189"/>
                  </a:lnTo>
                  <a:lnTo>
                    <a:pt x="4015283" y="1871767"/>
                  </a:lnTo>
                  <a:lnTo>
                    <a:pt x="4013831" y="1925070"/>
                  </a:lnTo>
                  <a:lnTo>
                    <a:pt x="4012035" y="1978009"/>
                  </a:lnTo>
                  <a:lnTo>
                    <a:pt x="4009879" y="2030498"/>
                  </a:lnTo>
                  <a:lnTo>
                    <a:pt x="4007347" y="2082447"/>
                  </a:lnTo>
                  <a:lnTo>
                    <a:pt x="4004421" y="2133770"/>
                  </a:lnTo>
                  <a:lnTo>
                    <a:pt x="4001085" y="2184378"/>
                  </a:lnTo>
                  <a:lnTo>
                    <a:pt x="3997325" y="2234184"/>
                  </a:lnTo>
                  <a:lnTo>
                    <a:pt x="3993681" y="2284046"/>
                  </a:lnTo>
                  <a:lnTo>
                    <a:pt x="3990662" y="2334776"/>
                  </a:lnTo>
                  <a:lnTo>
                    <a:pt x="3988153" y="2386252"/>
                  </a:lnTo>
                  <a:lnTo>
                    <a:pt x="3986038" y="2438353"/>
                  </a:lnTo>
                  <a:lnTo>
                    <a:pt x="3984202" y="2490959"/>
                  </a:lnTo>
                  <a:lnTo>
                    <a:pt x="3982531" y="2543949"/>
                  </a:lnTo>
                  <a:lnTo>
                    <a:pt x="3980910" y="2597201"/>
                  </a:lnTo>
                  <a:lnTo>
                    <a:pt x="3979223" y="2650596"/>
                  </a:lnTo>
                  <a:lnTo>
                    <a:pt x="3977357" y="2704013"/>
                  </a:lnTo>
                  <a:lnTo>
                    <a:pt x="3975196" y="2757330"/>
                  </a:lnTo>
                  <a:lnTo>
                    <a:pt x="3972626" y="2810427"/>
                  </a:lnTo>
                  <a:lnTo>
                    <a:pt x="3969531" y="2863184"/>
                  </a:lnTo>
                  <a:lnTo>
                    <a:pt x="3965796" y="2915478"/>
                  </a:lnTo>
                  <a:lnTo>
                    <a:pt x="3961308" y="2967190"/>
                  </a:lnTo>
                  <a:lnTo>
                    <a:pt x="3955950" y="3018199"/>
                  </a:lnTo>
                  <a:lnTo>
                    <a:pt x="3949609" y="3068384"/>
                  </a:lnTo>
                  <a:lnTo>
                    <a:pt x="3942168" y="3117625"/>
                  </a:lnTo>
                  <a:lnTo>
                    <a:pt x="3933514" y="3165799"/>
                  </a:lnTo>
                  <a:lnTo>
                    <a:pt x="3923531" y="3212787"/>
                  </a:lnTo>
                  <a:lnTo>
                    <a:pt x="3912105" y="3258468"/>
                  </a:lnTo>
                  <a:lnTo>
                    <a:pt x="3899121" y="3302721"/>
                  </a:lnTo>
                  <a:lnTo>
                    <a:pt x="3884464" y="3345426"/>
                  </a:lnTo>
                  <a:lnTo>
                    <a:pt x="3868018" y="3386460"/>
                  </a:lnTo>
                  <a:lnTo>
                    <a:pt x="3849670" y="3425705"/>
                  </a:lnTo>
                  <a:lnTo>
                    <a:pt x="3829304" y="3463038"/>
                  </a:lnTo>
                  <a:lnTo>
                    <a:pt x="3806805" y="3498340"/>
                  </a:lnTo>
                  <a:lnTo>
                    <a:pt x="3782060" y="3531489"/>
                  </a:lnTo>
                  <a:lnTo>
                    <a:pt x="3752894" y="3563811"/>
                  </a:lnTo>
                  <a:lnTo>
                    <a:pt x="3719479" y="3594288"/>
                  </a:lnTo>
                  <a:lnTo>
                    <a:pt x="3682183" y="3622993"/>
                  </a:lnTo>
                  <a:lnTo>
                    <a:pt x="3641374" y="3650000"/>
                  </a:lnTo>
                  <a:lnTo>
                    <a:pt x="3597417" y="3675383"/>
                  </a:lnTo>
                  <a:lnTo>
                    <a:pt x="3550682" y="3699215"/>
                  </a:lnTo>
                  <a:lnTo>
                    <a:pt x="3501534" y="3721571"/>
                  </a:lnTo>
                  <a:lnTo>
                    <a:pt x="3450342" y="3742524"/>
                  </a:lnTo>
                  <a:lnTo>
                    <a:pt x="3397473" y="3762148"/>
                  </a:lnTo>
                  <a:lnTo>
                    <a:pt x="3343294" y="3780517"/>
                  </a:lnTo>
                  <a:lnTo>
                    <a:pt x="3288173" y="3797705"/>
                  </a:lnTo>
                  <a:lnTo>
                    <a:pt x="3232476" y="3813785"/>
                  </a:lnTo>
                  <a:lnTo>
                    <a:pt x="3176571" y="3828832"/>
                  </a:lnTo>
                  <a:lnTo>
                    <a:pt x="3120826" y="3842919"/>
                  </a:lnTo>
                  <a:lnTo>
                    <a:pt x="3065608" y="3856120"/>
                  </a:lnTo>
                  <a:lnTo>
                    <a:pt x="3011284" y="3868509"/>
                  </a:lnTo>
                  <a:lnTo>
                    <a:pt x="2958221" y="3880160"/>
                  </a:lnTo>
                  <a:lnTo>
                    <a:pt x="2906787" y="3891146"/>
                  </a:lnTo>
                  <a:lnTo>
                    <a:pt x="2857350" y="3901541"/>
                  </a:lnTo>
                  <a:lnTo>
                    <a:pt x="2810276" y="3911420"/>
                  </a:lnTo>
                  <a:lnTo>
                    <a:pt x="2765933" y="3920856"/>
                  </a:lnTo>
                  <a:lnTo>
                    <a:pt x="2724688" y="3929923"/>
                  </a:lnTo>
                  <a:lnTo>
                    <a:pt x="2686909" y="3938694"/>
                  </a:lnTo>
                  <a:lnTo>
                    <a:pt x="2652963" y="3947244"/>
                  </a:lnTo>
                  <a:lnTo>
                    <a:pt x="2623217" y="3955646"/>
                  </a:lnTo>
                  <a:lnTo>
                    <a:pt x="2598039" y="3963974"/>
                  </a:lnTo>
                </a:path>
                <a:path w="4453890" h="3964304">
                  <a:moveTo>
                    <a:pt x="4453763" y="0"/>
                  </a:moveTo>
                  <a:lnTo>
                    <a:pt x="4453763" y="3610102"/>
                  </a:lnTo>
                </a:path>
              </a:pathLst>
            </a:custGeom>
            <a:ln w="38100">
              <a:solidFill>
                <a:srgbClr val="000000"/>
              </a:solidFill>
              <a:prstDash val="dash"/>
            </a:ln>
          </p:spPr>
          <p:txBody>
            <a:bodyPr wrap="square" lIns="0" tIns="0" rIns="0" bIns="0" rtlCol="0"/>
            <a:lstStyle/>
            <a:p>
              <a:endParaRPr>
                <a:latin typeface="Candara" panose="020E0502030303020204" pitchFamily="34" charset="0"/>
              </a:endParaRPr>
            </a:p>
          </p:txBody>
        </p:sp>
        <p:sp>
          <p:nvSpPr>
            <p:cNvPr id="54" name="object 54"/>
            <p:cNvSpPr/>
            <p:nvPr/>
          </p:nvSpPr>
          <p:spPr>
            <a:xfrm>
              <a:off x="1563878" y="3584956"/>
              <a:ext cx="1485900" cy="238760"/>
            </a:xfrm>
            <a:custGeom>
              <a:avLst/>
              <a:gdLst/>
              <a:ahLst/>
              <a:cxnLst/>
              <a:rect l="l" t="t" r="r" b="b"/>
              <a:pathLst>
                <a:path w="1485900" h="238760">
                  <a:moveTo>
                    <a:pt x="1358836" y="31506"/>
                  </a:moveTo>
                  <a:lnTo>
                    <a:pt x="0" y="225806"/>
                  </a:lnTo>
                  <a:lnTo>
                    <a:pt x="1778" y="238379"/>
                  </a:lnTo>
                  <a:lnTo>
                    <a:pt x="1360617" y="43953"/>
                  </a:lnTo>
                  <a:lnTo>
                    <a:pt x="1358836" y="31506"/>
                  </a:lnTo>
                  <a:close/>
                </a:path>
                <a:path w="1485900" h="238760">
                  <a:moveTo>
                    <a:pt x="1463974" y="29718"/>
                  </a:moveTo>
                  <a:lnTo>
                    <a:pt x="1371346" y="29718"/>
                  </a:lnTo>
                  <a:lnTo>
                    <a:pt x="1373123" y="42164"/>
                  </a:lnTo>
                  <a:lnTo>
                    <a:pt x="1360617" y="43953"/>
                  </a:lnTo>
                  <a:lnTo>
                    <a:pt x="1365123" y="75438"/>
                  </a:lnTo>
                  <a:lnTo>
                    <a:pt x="1463974" y="29718"/>
                  </a:lnTo>
                  <a:close/>
                </a:path>
                <a:path w="1485900" h="238760">
                  <a:moveTo>
                    <a:pt x="1371346" y="29718"/>
                  </a:moveTo>
                  <a:lnTo>
                    <a:pt x="1358836" y="31506"/>
                  </a:lnTo>
                  <a:lnTo>
                    <a:pt x="1360617" y="43953"/>
                  </a:lnTo>
                  <a:lnTo>
                    <a:pt x="1373123" y="42164"/>
                  </a:lnTo>
                  <a:lnTo>
                    <a:pt x="1371346" y="29718"/>
                  </a:lnTo>
                  <a:close/>
                </a:path>
                <a:path w="1485900" h="238760">
                  <a:moveTo>
                    <a:pt x="1354328" y="0"/>
                  </a:moveTo>
                  <a:lnTo>
                    <a:pt x="1358836" y="31506"/>
                  </a:lnTo>
                  <a:lnTo>
                    <a:pt x="1371346" y="29718"/>
                  </a:lnTo>
                  <a:lnTo>
                    <a:pt x="1463974" y="29718"/>
                  </a:lnTo>
                  <a:lnTo>
                    <a:pt x="1485392" y="19812"/>
                  </a:lnTo>
                  <a:lnTo>
                    <a:pt x="1354328" y="0"/>
                  </a:lnTo>
                  <a:close/>
                </a:path>
              </a:pathLst>
            </a:custGeom>
            <a:solidFill>
              <a:srgbClr val="000000"/>
            </a:solidFill>
          </p:spPr>
          <p:txBody>
            <a:bodyPr wrap="square" lIns="0" tIns="0" rIns="0" bIns="0" rtlCol="0"/>
            <a:lstStyle/>
            <a:p>
              <a:endParaRPr>
                <a:latin typeface="Candara" panose="020E0502030303020204" pitchFamily="34" charset="0"/>
              </a:endParaRPr>
            </a:p>
          </p:txBody>
        </p:sp>
        <p:sp>
          <p:nvSpPr>
            <p:cNvPr id="55" name="object 55"/>
            <p:cNvSpPr/>
            <p:nvPr/>
          </p:nvSpPr>
          <p:spPr>
            <a:xfrm>
              <a:off x="1490472" y="4878832"/>
              <a:ext cx="1484630" cy="0"/>
            </a:xfrm>
            <a:custGeom>
              <a:avLst/>
              <a:gdLst/>
              <a:ahLst/>
              <a:cxnLst/>
              <a:rect l="l" t="t" r="r" b="b"/>
              <a:pathLst>
                <a:path w="1484630">
                  <a:moveTo>
                    <a:pt x="0" y="0"/>
                  </a:moveTo>
                  <a:lnTo>
                    <a:pt x="1484630" y="0"/>
                  </a:lnTo>
                </a:path>
              </a:pathLst>
            </a:custGeom>
            <a:ln w="12700">
              <a:solidFill>
                <a:srgbClr val="000000"/>
              </a:solidFill>
            </a:ln>
          </p:spPr>
          <p:txBody>
            <a:bodyPr wrap="square" lIns="0" tIns="0" rIns="0" bIns="0" rtlCol="0"/>
            <a:lstStyle/>
            <a:p>
              <a:endParaRPr>
                <a:latin typeface="Candara" panose="020E0502030303020204" pitchFamily="34" charset="0"/>
              </a:endParaRPr>
            </a:p>
          </p:txBody>
        </p:sp>
        <p:sp>
          <p:nvSpPr>
            <p:cNvPr id="56" name="object 56"/>
            <p:cNvSpPr/>
            <p:nvPr/>
          </p:nvSpPr>
          <p:spPr>
            <a:xfrm>
              <a:off x="2005330" y="4878323"/>
              <a:ext cx="3122930" cy="1062355"/>
            </a:xfrm>
            <a:custGeom>
              <a:avLst/>
              <a:gdLst/>
              <a:ahLst/>
              <a:cxnLst/>
              <a:rect l="l" t="t" r="r" b="b"/>
              <a:pathLst>
                <a:path w="3122929" h="1062354">
                  <a:moveTo>
                    <a:pt x="450088" y="1062316"/>
                  </a:moveTo>
                  <a:lnTo>
                    <a:pt x="438315" y="1019340"/>
                  </a:lnTo>
                  <a:lnTo>
                    <a:pt x="427609" y="980173"/>
                  </a:lnTo>
                  <a:lnTo>
                    <a:pt x="403910" y="1001445"/>
                  </a:lnTo>
                  <a:lnTo>
                    <a:pt x="9525" y="562610"/>
                  </a:lnTo>
                  <a:lnTo>
                    <a:pt x="0" y="571119"/>
                  </a:lnTo>
                  <a:lnTo>
                    <a:pt x="394474" y="1009904"/>
                  </a:lnTo>
                  <a:lnTo>
                    <a:pt x="370840" y="1031113"/>
                  </a:lnTo>
                  <a:lnTo>
                    <a:pt x="450088" y="1062316"/>
                  </a:lnTo>
                  <a:close/>
                </a:path>
                <a:path w="3122929" h="1062354">
                  <a:moveTo>
                    <a:pt x="1114933" y="912698"/>
                  </a:moveTo>
                  <a:lnTo>
                    <a:pt x="1083246" y="915073"/>
                  </a:lnTo>
                  <a:lnTo>
                    <a:pt x="1014730" y="0"/>
                  </a:lnTo>
                  <a:lnTo>
                    <a:pt x="1002030" y="1016"/>
                  </a:lnTo>
                  <a:lnTo>
                    <a:pt x="1070673" y="916025"/>
                  </a:lnTo>
                  <a:lnTo>
                    <a:pt x="1038987" y="918387"/>
                  </a:lnTo>
                  <a:lnTo>
                    <a:pt x="1082675" y="991539"/>
                  </a:lnTo>
                  <a:lnTo>
                    <a:pt x="1108379" y="928687"/>
                  </a:lnTo>
                  <a:lnTo>
                    <a:pt x="1114933" y="912698"/>
                  </a:lnTo>
                  <a:close/>
                </a:path>
                <a:path w="3122929" h="1062354">
                  <a:moveTo>
                    <a:pt x="3122422" y="1062316"/>
                  </a:moveTo>
                  <a:lnTo>
                    <a:pt x="3121380" y="1009027"/>
                  </a:lnTo>
                  <a:lnTo>
                    <a:pt x="3120771" y="977138"/>
                  </a:lnTo>
                  <a:lnTo>
                    <a:pt x="3092640" y="991908"/>
                  </a:lnTo>
                  <a:lnTo>
                    <a:pt x="2682621" y="209931"/>
                  </a:lnTo>
                  <a:lnTo>
                    <a:pt x="2671445" y="215900"/>
                  </a:lnTo>
                  <a:lnTo>
                    <a:pt x="3081363" y="997826"/>
                  </a:lnTo>
                  <a:lnTo>
                    <a:pt x="3053334" y="1012532"/>
                  </a:lnTo>
                  <a:lnTo>
                    <a:pt x="3122422" y="1062316"/>
                  </a:lnTo>
                  <a:close/>
                </a:path>
              </a:pathLst>
            </a:custGeom>
            <a:solidFill>
              <a:srgbClr val="000000"/>
            </a:solidFill>
          </p:spPr>
          <p:txBody>
            <a:bodyPr wrap="square" lIns="0" tIns="0" rIns="0" bIns="0" rtlCol="0"/>
            <a:lstStyle/>
            <a:p>
              <a:endParaRPr>
                <a:latin typeface="Candara" panose="020E0502030303020204" pitchFamily="34" charset="0"/>
              </a:endParaRPr>
            </a:p>
          </p:txBody>
        </p:sp>
        <p:sp>
          <p:nvSpPr>
            <p:cNvPr id="57" name="object 57"/>
            <p:cNvSpPr/>
            <p:nvPr/>
          </p:nvSpPr>
          <p:spPr>
            <a:xfrm>
              <a:off x="4830825" y="4312539"/>
              <a:ext cx="816610" cy="283210"/>
            </a:xfrm>
            <a:custGeom>
              <a:avLst/>
              <a:gdLst/>
              <a:ahLst/>
              <a:cxnLst/>
              <a:rect l="l" t="t" r="r" b="b"/>
              <a:pathLst>
                <a:path w="816610" h="283210">
                  <a:moveTo>
                    <a:pt x="0" y="0"/>
                  </a:moveTo>
                  <a:lnTo>
                    <a:pt x="816483" y="283210"/>
                  </a:lnTo>
                </a:path>
              </a:pathLst>
            </a:custGeom>
            <a:ln w="12700">
              <a:solidFill>
                <a:srgbClr val="000000"/>
              </a:solidFill>
            </a:ln>
          </p:spPr>
          <p:txBody>
            <a:bodyPr wrap="square" lIns="0" tIns="0" rIns="0" bIns="0" rtlCol="0"/>
            <a:lstStyle/>
            <a:p>
              <a:endParaRPr>
                <a:latin typeface="Candara" panose="020E0502030303020204" pitchFamily="34" charset="0"/>
              </a:endParaRPr>
            </a:p>
          </p:txBody>
        </p:sp>
        <p:sp>
          <p:nvSpPr>
            <p:cNvPr id="58" name="object 58"/>
            <p:cNvSpPr/>
            <p:nvPr/>
          </p:nvSpPr>
          <p:spPr>
            <a:xfrm>
              <a:off x="5329681" y="4594352"/>
              <a:ext cx="323850" cy="1346835"/>
            </a:xfrm>
            <a:custGeom>
              <a:avLst/>
              <a:gdLst/>
              <a:ahLst/>
              <a:cxnLst/>
              <a:rect l="l" t="t" r="r" b="b"/>
              <a:pathLst>
                <a:path w="323850" h="1346835">
                  <a:moveTo>
                    <a:pt x="0" y="1263675"/>
                  </a:moveTo>
                  <a:lnTo>
                    <a:pt x="20700" y="1346288"/>
                  </a:lnTo>
                  <a:lnTo>
                    <a:pt x="69907" y="1285659"/>
                  </a:lnTo>
                  <a:lnTo>
                    <a:pt x="40639" y="1285659"/>
                  </a:lnTo>
                  <a:lnTo>
                    <a:pt x="28193" y="1282915"/>
                  </a:lnTo>
                  <a:lnTo>
                    <a:pt x="30934" y="1270501"/>
                  </a:lnTo>
                  <a:lnTo>
                    <a:pt x="0" y="1263675"/>
                  </a:lnTo>
                  <a:close/>
                </a:path>
                <a:path w="323850" h="1346835">
                  <a:moveTo>
                    <a:pt x="30934" y="1270501"/>
                  </a:moveTo>
                  <a:lnTo>
                    <a:pt x="28193" y="1282915"/>
                  </a:lnTo>
                  <a:lnTo>
                    <a:pt x="40639" y="1285659"/>
                  </a:lnTo>
                  <a:lnTo>
                    <a:pt x="43380" y="1273247"/>
                  </a:lnTo>
                  <a:lnTo>
                    <a:pt x="30934" y="1270501"/>
                  </a:lnTo>
                  <a:close/>
                </a:path>
                <a:path w="323850" h="1346835">
                  <a:moveTo>
                    <a:pt x="43380" y="1273247"/>
                  </a:moveTo>
                  <a:lnTo>
                    <a:pt x="40639" y="1285659"/>
                  </a:lnTo>
                  <a:lnTo>
                    <a:pt x="69907" y="1285659"/>
                  </a:lnTo>
                  <a:lnTo>
                    <a:pt x="74421" y="1280096"/>
                  </a:lnTo>
                  <a:lnTo>
                    <a:pt x="43380" y="1273247"/>
                  </a:lnTo>
                  <a:close/>
                </a:path>
                <a:path w="323850" h="1346835">
                  <a:moveTo>
                    <a:pt x="311403" y="0"/>
                  </a:moveTo>
                  <a:lnTo>
                    <a:pt x="30934" y="1270501"/>
                  </a:lnTo>
                  <a:lnTo>
                    <a:pt x="43380" y="1273247"/>
                  </a:lnTo>
                  <a:lnTo>
                    <a:pt x="323850" y="2793"/>
                  </a:lnTo>
                  <a:lnTo>
                    <a:pt x="311403" y="0"/>
                  </a:lnTo>
                  <a:close/>
                </a:path>
              </a:pathLst>
            </a:custGeom>
            <a:solidFill>
              <a:srgbClr val="000000"/>
            </a:solidFill>
          </p:spPr>
          <p:txBody>
            <a:bodyPr wrap="square" lIns="0" tIns="0" rIns="0" bIns="0" rtlCol="0"/>
            <a:lstStyle/>
            <a:p>
              <a:endParaRPr>
                <a:latin typeface="Candara" panose="020E0502030303020204" pitchFamily="34" charset="0"/>
              </a:endParaRPr>
            </a:p>
          </p:txBody>
        </p:sp>
        <p:sp>
          <p:nvSpPr>
            <p:cNvPr id="59" name="object 59"/>
            <p:cNvSpPr/>
            <p:nvPr/>
          </p:nvSpPr>
          <p:spPr>
            <a:xfrm>
              <a:off x="6983475" y="3179953"/>
              <a:ext cx="816610" cy="779145"/>
            </a:xfrm>
            <a:custGeom>
              <a:avLst/>
              <a:gdLst/>
              <a:ahLst/>
              <a:cxnLst/>
              <a:rect l="l" t="t" r="r" b="b"/>
              <a:pathLst>
                <a:path w="816609" h="779145">
                  <a:moveTo>
                    <a:pt x="0" y="389382"/>
                  </a:moveTo>
                  <a:lnTo>
                    <a:pt x="2746" y="343978"/>
                  </a:lnTo>
                  <a:lnTo>
                    <a:pt x="10780" y="300112"/>
                  </a:lnTo>
                  <a:lnTo>
                    <a:pt x="23798" y="258074"/>
                  </a:lnTo>
                  <a:lnTo>
                    <a:pt x="41491" y="218158"/>
                  </a:lnTo>
                  <a:lnTo>
                    <a:pt x="63555" y="180656"/>
                  </a:lnTo>
                  <a:lnTo>
                    <a:pt x="89683" y="145859"/>
                  </a:lnTo>
                  <a:lnTo>
                    <a:pt x="119570" y="114061"/>
                  </a:lnTo>
                  <a:lnTo>
                    <a:pt x="152909" y="85555"/>
                  </a:lnTo>
                  <a:lnTo>
                    <a:pt x="189394" y="60631"/>
                  </a:lnTo>
                  <a:lnTo>
                    <a:pt x="228720" y="39584"/>
                  </a:lnTo>
                  <a:lnTo>
                    <a:pt x="270580" y="22704"/>
                  </a:lnTo>
                  <a:lnTo>
                    <a:pt x="314668" y="10285"/>
                  </a:lnTo>
                  <a:lnTo>
                    <a:pt x="360678" y="2620"/>
                  </a:lnTo>
                  <a:lnTo>
                    <a:pt x="408304" y="0"/>
                  </a:lnTo>
                  <a:lnTo>
                    <a:pt x="455906" y="2620"/>
                  </a:lnTo>
                  <a:lnTo>
                    <a:pt x="501894" y="10285"/>
                  </a:lnTo>
                  <a:lnTo>
                    <a:pt x="545964" y="22704"/>
                  </a:lnTo>
                  <a:lnTo>
                    <a:pt x="587808" y="39584"/>
                  </a:lnTo>
                  <a:lnTo>
                    <a:pt x="627121" y="60631"/>
                  </a:lnTo>
                  <a:lnTo>
                    <a:pt x="663597" y="85555"/>
                  </a:lnTo>
                  <a:lnTo>
                    <a:pt x="696928" y="114061"/>
                  </a:lnTo>
                  <a:lnTo>
                    <a:pt x="726809" y="145859"/>
                  </a:lnTo>
                  <a:lnTo>
                    <a:pt x="752933" y="180656"/>
                  </a:lnTo>
                  <a:lnTo>
                    <a:pt x="774994" y="218158"/>
                  </a:lnTo>
                  <a:lnTo>
                    <a:pt x="792686" y="258074"/>
                  </a:lnTo>
                  <a:lnTo>
                    <a:pt x="805702" y="300112"/>
                  </a:lnTo>
                  <a:lnTo>
                    <a:pt x="813736" y="343978"/>
                  </a:lnTo>
                  <a:lnTo>
                    <a:pt x="816482" y="389382"/>
                  </a:lnTo>
                  <a:lnTo>
                    <a:pt x="813736" y="434783"/>
                  </a:lnTo>
                  <a:lnTo>
                    <a:pt x="805702" y="478644"/>
                  </a:lnTo>
                  <a:lnTo>
                    <a:pt x="792686" y="520674"/>
                  </a:lnTo>
                  <a:lnTo>
                    <a:pt x="774994" y="560580"/>
                  </a:lnTo>
                  <a:lnTo>
                    <a:pt x="752933" y="598070"/>
                  </a:lnTo>
                  <a:lnTo>
                    <a:pt x="726809" y="632854"/>
                  </a:lnTo>
                  <a:lnTo>
                    <a:pt x="696928" y="664638"/>
                  </a:lnTo>
                  <a:lnTo>
                    <a:pt x="663597" y="693131"/>
                  </a:lnTo>
                  <a:lnTo>
                    <a:pt x="627121" y="718042"/>
                  </a:lnTo>
                  <a:lnTo>
                    <a:pt x="587808" y="739078"/>
                  </a:lnTo>
                  <a:lnTo>
                    <a:pt x="545964" y="755947"/>
                  </a:lnTo>
                  <a:lnTo>
                    <a:pt x="501894" y="768358"/>
                  </a:lnTo>
                  <a:lnTo>
                    <a:pt x="455906" y="776018"/>
                  </a:lnTo>
                  <a:lnTo>
                    <a:pt x="408304" y="778637"/>
                  </a:lnTo>
                  <a:lnTo>
                    <a:pt x="360678" y="776018"/>
                  </a:lnTo>
                  <a:lnTo>
                    <a:pt x="314668" y="768358"/>
                  </a:lnTo>
                  <a:lnTo>
                    <a:pt x="270580" y="755947"/>
                  </a:lnTo>
                  <a:lnTo>
                    <a:pt x="228720" y="739078"/>
                  </a:lnTo>
                  <a:lnTo>
                    <a:pt x="189394" y="718042"/>
                  </a:lnTo>
                  <a:lnTo>
                    <a:pt x="152909" y="693131"/>
                  </a:lnTo>
                  <a:lnTo>
                    <a:pt x="119570" y="664638"/>
                  </a:lnTo>
                  <a:lnTo>
                    <a:pt x="89683" y="632854"/>
                  </a:lnTo>
                  <a:lnTo>
                    <a:pt x="63555" y="598070"/>
                  </a:lnTo>
                  <a:lnTo>
                    <a:pt x="41491" y="560580"/>
                  </a:lnTo>
                  <a:lnTo>
                    <a:pt x="23798" y="520674"/>
                  </a:lnTo>
                  <a:lnTo>
                    <a:pt x="10780" y="478644"/>
                  </a:lnTo>
                  <a:lnTo>
                    <a:pt x="2746" y="434783"/>
                  </a:lnTo>
                  <a:lnTo>
                    <a:pt x="0" y="389382"/>
                  </a:lnTo>
                  <a:close/>
                </a:path>
              </a:pathLst>
            </a:custGeom>
            <a:ln w="38100">
              <a:solidFill>
                <a:srgbClr val="000000"/>
              </a:solidFill>
              <a:prstDash val="dash"/>
            </a:ln>
          </p:spPr>
          <p:txBody>
            <a:bodyPr wrap="square" lIns="0" tIns="0" rIns="0" bIns="0" rtlCol="0"/>
            <a:lstStyle/>
            <a:p>
              <a:endParaRPr>
                <a:latin typeface="Candara" panose="020E0502030303020204" pitchFamily="34" charset="0"/>
              </a:endParaRPr>
            </a:p>
          </p:txBody>
        </p:sp>
        <p:sp>
          <p:nvSpPr>
            <p:cNvPr id="60" name="object 60"/>
            <p:cNvSpPr/>
            <p:nvPr/>
          </p:nvSpPr>
          <p:spPr>
            <a:xfrm>
              <a:off x="4533645" y="3572383"/>
              <a:ext cx="1559560" cy="109855"/>
            </a:xfrm>
            <a:custGeom>
              <a:avLst/>
              <a:gdLst/>
              <a:ahLst/>
              <a:cxnLst/>
              <a:rect l="l" t="t" r="r" b="b"/>
              <a:pathLst>
                <a:path w="1559560" h="109854">
                  <a:moveTo>
                    <a:pt x="1431954" y="31690"/>
                  </a:moveTo>
                  <a:lnTo>
                    <a:pt x="0" y="96773"/>
                  </a:lnTo>
                  <a:lnTo>
                    <a:pt x="507" y="109473"/>
                  </a:lnTo>
                  <a:lnTo>
                    <a:pt x="1432525" y="44388"/>
                  </a:lnTo>
                  <a:lnTo>
                    <a:pt x="1431954" y="31690"/>
                  </a:lnTo>
                  <a:close/>
                </a:path>
                <a:path w="1559560" h="109854">
                  <a:moveTo>
                    <a:pt x="1554011" y="31114"/>
                  </a:moveTo>
                  <a:lnTo>
                    <a:pt x="1444625" y="31114"/>
                  </a:lnTo>
                  <a:lnTo>
                    <a:pt x="1445132" y="43814"/>
                  </a:lnTo>
                  <a:lnTo>
                    <a:pt x="1432525" y="44388"/>
                  </a:lnTo>
                  <a:lnTo>
                    <a:pt x="1433956" y="76199"/>
                  </a:lnTo>
                  <a:lnTo>
                    <a:pt x="1559052" y="32384"/>
                  </a:lnTo>
                  <a:lnTo>
                    <a:pt x="1554011" y="31114"/>
                  </a:lnTo>
                  <a:close/>
                </a:path>
                <a:path w="1559560" h="109854">
                  <a:moveTo>
                    <a:pt x="1444625" y="31114"/>
                  </a:moveTo>
                  <a:lnTo>
                    <a:pt x="1431954" y="31690"/>
                  </a:lnTo>
                  <a:lnTo>
                    <a:pt x="1432525" y="44388"/>
                  </a:lnTo>
                  <a:lnTo>
                    <a:pt x="1445132" y="43814"/>
                  </a:lnTo>
                  <a:lnTo>
                    <a:pt x="1444625" y="31114"/>
                  </a:lnTo>
                  <a:close/>
                </a:path>
                <a:path w="1559560" h="109854">
                  <a:moveTo>
                    <a:pt x="1430527" y="0"/>
                  </a:moveTo>
                  <a:lnTo>
                    <a:pt x="1431954" y="31690"/>
                  </a:lnTo>
                  <a:lnTo>
                    <a:pt x="1444625" y="31114"/>
                  </a:lnTo>
                  <a:lnTo>
                    <a:pt x="1554011" y="31114"/>
                  </a:lnTo>
                  <a:lnTo>
                    <a:pt x="1430527" y="0"/>
                  </a:lnTo>
                  <a:close/>
                </a:path>
              </a:pathLst>
            </a:custGeom>
            <a:solidFill>
              <a:srgbClr val="000000"/>
            </a:solidFill>
          </p:spPr>
          <p:txBody>
            <a:bodyPr wrap="square" lIns="0" tIns="0" rIns="0" bIns="0" rtlCol="0"/>
            <a:lstStyle/>
            <a:p>
              <a:endParaRPr>
                <a:latin typeface="Candara" panose="020E0502030303020204" pitchFamily="34" charset="0"/>
              </a:endParaRPr>
            </a:p>
          </p:txBody>
        </p:sp>
      </p:grpSp>
      <p:sp>
        <p:nvSpPr>
          <p:cNvPr id="61" name="object 61"/>
          <p:cNvSpPr txBox="1"/>
          <p:nvPr/>
        </p:nvSpPr>
        <p:spPr>
          <a:xfrm>
            <a:off x="4065892" y="5818532"/>
            <a:ext cx="1265555" cy="681355"/>
          </a:xfrm>
          <a:prstGeom prst="rect">
            <a:avLst/>
          </a:prstGeom>
        </p:spPr>
        <p:txBody>
          <a:bodyPr vert="horz" wrap="square" lIns="0" tIns="73025" rIns="0" bIns="0" rtlCol="0">
            <a:spAutoFit/>
          </a:bodyPr>
          <a:lstStyle/>
          <a:p>
            <a:pPr marL="421005">
              <a:lnSpc>
                <a:spcPct val="100000"/>
              </a:lnSpc>
              <a:spcBef>
                <a:spcPts val="575"/>
              </a:spcBef>
            </a:pPr>
            <a:r>
              <a:rPr sz="2000" dirty="0">
                <a:latin typeface="Candara" panose="020E0502030303020204" pitchFamily="34" charset="0"/>
                <a:cs typeface="Arial MT"/>
              </a:rPr>
              <a:t>a</a:t>
            </a:r>
            <a:endParaRPr sz="2000">
              <a:latin typeface="Candara" panose="020E0502030303020204" pitchFamily="34" charset="0"/>
              <a:cs typeface="Arial MT"/>
            </a:endParaRPr>
          </a:p>
          <a:p>
            <a:pPr>
              <a:lnSpc>
                <a:spcPct val="100000"/>
              </a:lnSpc>
              <a:spcBef>
                <a:spcPts val="370"/>
              </a:spcBef>
            </a:pPr>
            <a:r>
              <a:rPr sz="1600" spc="-5" dirty="0">
                <a:latin typeface="Candara" panose="020E0502030303020204" pitchFamily="34" charset="0"/>
                <a:cs typeface="Arial MT"/>
              </a:rPr>
              <a:t>removal</a:t>
            </a:r>
            <a:r>
              <a:rPr sz="1600" spc="-35" dirty="0">
                <a:latin typeface="Candara" panose="020E0502030303020204" pitchFamily="34" charset="0"/>
                <a:cs typeface="Arial MT"/>
              </a:rPr>
              <a:t> </a:t>
            </a:r>
            <a:r>
              <a:rPr sz="1600" spc="-5" dirty="0">
                <a:latin typeface="Candara" panose="020E0502030303020204" pitchFamily="34" charset="0"/>
                <a:cs typeface="Arial MT"/>
              </a:rPr>
              <a:t>of</a:t>
            </a:r>
            <a:r>
              <a:rPr sz="1600" spc="-25" dirty="0">
                <a:latin typeface="Candara" panose="020E0502030303020204" pitchFamily="34" charset="0"/>
                <a:cs typeface="Arial MT"/>
              </a:rPr>
              <a:t> </a:t>
            </a:r>
            <a:r>
              <a:rPr sz="1600" spc="-5" dirty="0">
                <a:latin typeface="Candara" panose="020E0502030303020204" pitchFamily="34" charset="0"/>
                <a:cs typeface="Arial MT"/>
              </a:rPr>
              <a:t>“a”</a:t>
            </a:r>
            <a:endParaRPr sz="1600">
              <a:latin typeface="Candara" panose="020E0502030303020204" pitchFamily="34" charset="0"/>
              <a:cs typeface="Arial MT"/>
            </a:endParaRPr>
          </a:p>
        </p:txBody>
      </p:sp>
      <p:sp>
        <p:nvSpPr>
          <p:cNvPr id="62" name="object 62"/>
          <p:cNvSpPr txBox="1"/>
          <p:nvPr/>
        </p:nvSpPr>
        <p:spPr>
          <a:xfrm>
            <a:off x="2054034" y="5263454"/>
            <a:ext cx="925194" cy="574675"/>
          </a:xfrm>
          <a:prstGeom prst="rect">
            <a:avLst/>
          </a:prstGeom>
        </p:spPr>
        <p:txBody>
          <a:bodyPr vert="horz" wrap="square" lIns="0" tIns="12700" rIns="0" bIns="0" rtlCol="0">
            <a:spAutoFit/>
          </a:bodyPr>
          <a:lstStyle/>
          <a:p>
            <a:pPr algn="ctr">
              <a:lnSpc>
                <a:spcPct val="100000"/>
              </a:lnSpc>
              <a:spcBef>
                <a:spcPts val="100"/>
              </a:spcBef>
            </a:pPr>
            <a:r>
              <a:rPr sz="1800" spc="-5" dirty="0">
                <a:latin typeface="Candara" panose="020E0502030303020204" pitchFamily="34" charset="0"/>
                <a:cs typeface="Arial MT"/>
              </a:rPr>
              <a:t>Error</a:t>
            </a:r>
            <a:endParaRPr sz="1800">
              <a:latin typeface="Candara" panose="020E0502030303020204" pitchFamily="34" charset="0"/>
              <a:cs typeface="Arial MT"/>
            </a:endParaRPr>
          </a:p>
          <a:p>
            <a:pPr algn="ctr">
              <a:lnSpc>
                <a:spcPct val="100000"/>
              </a:lnSpc>
            </a:pPr>
            <a:r>
              <a:rPr sz="1800" spc="-5" dirty="0">
                <a:latin typeface="Candara" panose="020E0502030303020204" pitchFamily="34" charset="0"/>
                <a:cs typeface="Arial MT"/>
              </a:rPr>
              <a:t>Removal</a:t>
            </a:r>
            <a:endParaRPr sz="1800">
              <a:latin typeface="Candara" panose="020E0502030303020204" pitchFamily="34" charset="0"/>
              <a:cs typeface="Arial MT"/>
            </a:endParaRPr>
          </a:p>
        </p:txBody>
      </p:sp>
      <p:sp>
        <p:nvSpPr>
          <p:cNvPr id="63" name="object 63"/>
          <p:cNvSpPr txBox="1"/>
          <p:nvPr/>
        </p:nvSpPr>
        <p:spPr>
          <a:xfrm>
            <a:off x="4652505" y="5263454"/>
            <a:ext cx="925194" cy="574675"/>
          </a:xfrm>
          <a:prstGeom prst="rect">
            <a:avLst/>
          </a:prstGeom>
        </p:spPr>
        <p:txBody>
          <a:bodyPr vert="horz" wrap="square" lIns="0" tIns="12700" rIns="0" bIns="0" rtlCol="0">
            <a:spAutoFit/>
          </a:bodyPr>
          <a:lstStyle/>
          <a:p>
            <a:pPr algn="ctr">
              <a:lnSpc>
                <a:spcPct val="100000"/>
              </a:lnSpc>
              <a:spcBef>
                <a:spcPts val="100"/>
              </a:spcBef>
            </a:pPr>
            <a:r>
              <a:rPr sz="1800" spc="-5" dirty="0">
                <a:latin typeface="Candara" panose="020E0502030303020204" pitchFamily="34" charset="0"/>
                <a:cs typeface="Arial MT"/>
              </a:rPr>
              <a:t>Fault</a:t>
            </a:r>
            <a:endParaRPr sz="1800">
              <a:latin typeface="Candara" panose="020E0502030303020204" pitchFamily="34" charset="0"/>
              <a:cs typeface="Arial MT"/>
            </a:endParaRPr>
          </a:p>
          <a:p>
            <a:pPr algn="ctr">
              <a:lnSpc>
                <a:spcPct val="100000"/>
              </a:lnSpc>
            </a:pPr>
            <a:r>
              <a:rPr sz="1800" spc="-5" dirty="0">
                <a:latin typeface="Candara" panose="020E0502030303020204" pitchFamily="34" charset="0"/>
                <a:cs typeface="Arial MT"/>
              </a:rPr>
              <a:t>Removal</a:t>
            </a:r>
            <a:endParaRPr sz="1800">
              <a:latin typeface="Candara" panose="020E0502030303020204" pitchFamily="34" charset="0"/>
              <a:cs typeface="Arial MT"/>
            </a:endParaRPr>
          </a:p>
        </p:txBody>
      </p:sp>
      <p:sp>
        <p:nvSpPr>
          <p:cNvPr id="64" name="object 64"/>
          <p:cNvSpPr txBox="1"/>
          <p:nvPr/>
        </p:nvSpPr>
        <p:spPr>
          <a:xfrm>
            <a:off x="9090011" y="3351749"/>
            <a:ext cx="724535" cy="300355"/>
          </a:xfrm>
          <a:prstGeom prst="rect">
            <a:avLst/>
          </a:prstGeom>
        </p:spPr>
        <p:txBody>
          <a:bodyPr vert="horz" wrap="square" lIns="0" tIns="12700" rIns="0" bIns="0" rtlCol="0">
            <a:spAutoFit/>
          </a:bodyPr>
          <a:lstStyle/>
          <a:p>
            <a:pPr marL="12700">
              <a:lnSpc>
                <a:spcPct val="100000"/>
              </a:lnSpc>
              <a:spcBef>
                <a:spcPts val="100"/>
              </a:spcBef>
            </a:pPr>
            <a:r>
              <a:rPr sz="1800" spc="-5" dirty="0">
                <a:latin typeface="Candara" panose="020E0502030303020204" pitchFamily="34" charset="0"/>
                <a:cs typeface="Arial MT"/>
              </a:rPr>
              <a:t>Failure</a:t>
            </a:r>
            <a:endParaRPr sz="1800">
              <a:latin typeface="Candara" panose="020E0502030303020204" pitchFamily="34" charset="0"/>
              <a:cs typeface="Arial MT"/>
            </a:endParaRPr>
          </a:p>
        </p:txBody>
      </p:sp>
      <p:sp>
        <p:nvSpPr>
          <p:cNvPr id="65" name="object 65"/>
          <p:cNvSpPr txBox="1"/>
          <p:nvPr/>
        </p:nvSpPr>
        <p:spPr>
          <a:xfrm>
            <a:off x="8792578" y="3626374"/>
            <a:ext cx="132016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Candara" panose="020E0502030303020204" pitchFamily="34" charset="0"/>
                <a:cs typeface="Arial MT"/>
              </a:rPr>
              <a:t>Containment</a:t>
            </a:r>
            <a:endParaRPr sz="1800">
              <a:latin typeface="Candara" panose="020E0502030303020204" pitchFamily="34" charset="0"/>
              <a:cs typeface="Arial MT"/>
            </a:endParaRPr>
          </a:p>
        </p:txBody>
      </p:sp>
      <p:sp>
        <p:nvSpPr>
          <p:cNvPr id="66" name="object 66"/>
          <p:cNvSpPr txBox="1"/>
          <p:nvPr/>
        </p:nvSpPr>
        <p:spPr>
          <a:xfrm>
            <a:off x="6144628" y="5263454"/>
            <a:ext cx="3709035" cy="1236980"/>
          </a:xfrm>
          <a:prstGeom prst="rect">
            <a:avLst/>
          </a:prstGeom>
        </p:spPr>
        <p:txBody>
          <a:bodyPr vert="horz" wrap="square" lIns="0" tIns="12700" rIns="0" bIns="0" rtlCol="0">
            <a:spAutoFit/>
          </a:bodyPr>
          <a:lstStyle/>
          <a:p>
            <a:pPr marR="1009650" algn="ctr">
              <a:lnSpc>
                <a:spcPct val="100000"/>
              </a:lnSpc>
              <a:spcBef>
                <a:spcPts val="100"/>
              </a:spcBef>
            </a:pPr>
            <a:r>
              <a:rPr sz="1800" spc="-5" dirty="0">
                <a:latin typeface="Candara" panose="020E0502030303020204" pitchFamily="34" charset="0"/>
                <a:cs typeface="Arial MT"/>
              </a:rPr>
              <a:t>Failure</a:t>
            </a:r>
            <a:endParaRPr sz="1800">
              <a:latin typeface="Candara" panose="020E0502030303020204" pitchFamily="34" charset="0"/>
              <a:cs typeface="Arial MT"/>
            </a:endParaRPr>
          </a:p>
          <a:p>
            <a:pPr marR="1009650" algn="ctr">
              <a:lnSpc>
                <a:spcPct val="100000"/>
              </a:lnSpc>
            </a:pPr>
            <a:r>
              <a:rPr sz="1800" spc="-5" dirty="0">
                <a:latin typeface="Candara" panose="020E0502030303020204" pitchFamily="34" charset="0"/>
                <a:cs typeface="Arial MT"/>
              </a:rPr>
              <a:t>Prevention</a:t>
            </a:r>
            <a:endParaRPr sz="1800">
              <a:latin typeface="Candara" panose="020E0502030303020204" pitchFamily="34" charset="0"/>
              <a:cs typeface="Arial MT"/>
            </a:endParaRPr>
          </a:p>
          <a:p>
            <a:pPr marR="2345055" algn="ctr">
              <a:lnSpc>
                <a:spcPct val="100000"/>
              </a:lnSpc>
              <a:spcBef>
                <a:spcPts val="525"/>
              </a:spcBef>
              <a:tabLst>
                <a:tab pos="965200" algn="l"/>
              </a:tabLst>
            </a:pPr>
            <a:r>
              <a:rPr sz="2000" dirty="0">
                <a:latin typeface="Candara" panose="020E0502030303020204" pitchFamily="34" charset="0"/>
                <a:cs typeface="Arial MT"/>
              </a:rPr>
              <a:t>a	b</a:t>
            </a:r>
            <a:endParaRPr sz="2000">
              <a:latin typeface="Candara" panose="020E0502030303020204" pitchFamily="34" charset="0"/>
              <a:cs typeface="Arial MT"/>
            </a:endParaRPr>
          </a:p>
          <a:p>
            <a:pPr>
              <a:lnSpc>
                <a:spcPct val="100000"/>
              </a:lnSpc>
              <a:spcBef>
                <a:spcPts val="370"/>
              </a:spcBef>
              <a:tabLst>
                <a:tab pos="1699260" algn="l"/>
              </a:tabLst>
            </a:pPr>
            <a:r>
              <a:rPr sz="1600" spc="-5" dirty="0">
                <a:latin typeface="Candara" panose="020E0502030303020204" pitchFamily="34" charset="0"/>
                <a:cs typeface="Arial MT"/>
              </a:rPr>
              <a:t>“a”</a:t>
            </a:r>
            <a:r>
              <a:rPr sz="1600" spc="20" dirty="0">
                <a:latin typeface="Candara" panose="020E0502030303020204" pitchFamily="34" charset="0"/>
                <a:cs typeface="Arial MT"/>
              </a:rPr>
              <a:t> </a:t>
            </a:r>
            <a:r>
              <a:rPr sz="1600" spc="-5" dirty="0">
                <a:latin typeface="Candara" panose="020E0502030303020204" pitchFamily="34" charset="0"/>
                <a:cs typeface="Arial MT"/>
              </a:rPr>
              <a:t>causes “b”	defect</a:t>
            </a:r>
            <a:r>
              <a:rPr sz="1600" spc="-25" dirty="0">
                <a:latin typeface="Candara" panose="020E0502030303020204" pitchFamily="34" charset="0"/>
                <a:cs typeface="Arial MT"/>
              </a:rPr>
              <a:t> </a:t>
            </a:r>
            <a:r>
              <a:rPr sz="1600" spc="-5" dirty="0">
                <a:latin typeface="Candara" panose="020E0502030303020204" pitchFamily="34" charset="0"/>
                <a:cs typeface="Arial MT"/>
              </a:rPr>
              <a:t>barrier/remover</a:t>
            </a:r>
            <a:endParaRPr sz="1600">
              <a:latin typeface="Candara" panose="020E0502030303020204" pitchFamily="34" charset="0"/>
              <a:cs typeface="Arial MT"/>
            </a:endParaRPr>
          </a:p>
        </p:txBody>
      </p:sp>
    </p:spTree>
    <p:extLst>
      <p:ext uri="{BB962C8B-B14F-4D97-AF65-F5344CB8AC3E}">
        <p14:creationId xmlns:p14="http://schemas.microsoft.com/office/powerpoint/2010/main" val="415316373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pPr eaLnBrk="1" hangingPunct="1"/>
            <a:r>
              <a:rPr lang="en-US" altLang="en-US" dirty="0" smtClean="0"/>
              <a:t>Quality Control</a:t>
            </a:r>
          </a:p>
        </p:txBody>
      </p:sp>
      <p:sp>
        <p:nvSpPr>
          <p:cNvPr id="20482" name="Rectangle 3"/>
          <p:cNvSpPr>
            <a:spLocks noGrp="1" noChangeArrowheads="1"/>
          </p:cNvSpPr>
          <p:nvPr>
            <p:ph type="body" idx="1"/>
          </p:nvPr>
        </p:nvSpPr>
        <p:spPr/>
        <p:txBody>
          <a:bodyPr/>
          <a:lstStyle/>
          <a:p>
            <a:pPr eaLnBrk="1" hangingPunct="1">
              <a:buFont typeface="Wingdings" panose="05000000000000000000" pitchFamily="2" charset="2"/>
              <a:buNone/>
            </a:pPr>
            <a:endParaRPr lang="en-US" altLang="en-US" dirty="0" smtClean="0"/>
          </a:p>
        </p:txBody>
      </p:sp>
      <p:sp>
        <p:nvSpPr>
          <p:cNvPr id="2" name="Slide Number Placeholder 1"/>
          <p:cNvSpPr>
            <a:spLocks noGrp="1"/>
          </p:cNvSpPr>
          <p:nvPr>
            <p:ph type="sldNum" sz="quarter" idx="12"/>
          </p:nvPr>
        </p:nvSpPr>
        <p:spPr/>
        <p:txBody>
          <a:bodyPr/>
          <a:lstStyle/>
          <a:p>
            <a:fld id="{B8DACC02-A2BD-4578-8E03-6D891060A695}" type="slidenum">
              <a:rPr lang="en-US" smtClean="0"/>
              <a:t>26</a:t>
            </a:fld>
            <a:endParaRPr lang="en-US"/>
          </a:p>
        </p:txBody>
      </p:sp>
    </p:spTree>
    <p:extLst>
      <p:ext uri="{BB962C8B-B14F-4D97-AF65-F5344CB8AC3E}">
        <p14:creationId xmlns:p14="http://schemas.microsoft.com/office/powerpoint/2010/main" val="219920683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2"/>
          <p:cNvSpPr>
            <a:spLocks noGrp="1" noChangeArrowheads="1"/>
          </p:cNvSpPr>
          <p:nvPr>
            <p:ph type="title"/>
          </p:nvPr>
        </p:nvSpPr>
        <p:spPr/>
        <p:txBody>
          <a:bodyPr/>
          <a:lstStyle/>
          <a:p>
            <a:r>
              <a:rPr lang="en-US" altLang="en-US" dirty="0" smtClean="0"/>
              <a:t>Perform quality control</a:t>
            </a:r>
          </a:p>
        </p:txBody>
      </p:sp>
      <p:sp>
        <p:nvSpPr>
          <p:cNvPr id="22530" name="Rectangle 3"/>
          <p:cNvSpPr>
            <a:spLocks noGrp="1" noChangeArrowheads="1"/>
          </p:cNvSpPr>
          <p:nvPr>
            <p:ph type="body" idx="1"/>
          </p:nvPr>
        </p:nvSpPr>
        <p:spPr/>
        <p:txBody>
          <a:bodyPr/>
          <a:lstStyle/>
          <a:p>
            <a:pPr>
              <a:buFont typeface="Wingdings" panose="05000000000000000000" pitchFamily="2" charset="2"/>
              <a:buNone/>
            </a:pPr>
            <a:r>
              <a:rPr lang="en-US" altLang="en-US" i="1" dirty="0" smtClean="0"/>
              <a:t>Perform quality control</a:t>
            </a:r>
            <a:r>
              <a:rPr lang="en-US" altLang="en-US" dirty="0" smtClean="0"/>
              <a:t> is concerned with monitoring specific project results for compliance with quality standards</a:t>
            </a:r>
          </a:p>
          <a:p>
            <a:r>
              <a:rPr lang="en-US" altLang="en-US" dirty="0" smtClean="0"/>
              <a:t>Performed throughout project</a:t>
            </a:r>
          </a:p>
          <a:p>
            <a:r>
              <a:rPr lang="en-US" altLang="en-US" dirty="0" smtClean="0"/>
              <a:t>May also include taking control actions to correct causes of quality problems</a:t>
            </a:r>
          </a:p>
          <a:p>
            <a:pPr>
              <a:buFont typeface="Wingdings" panose="05000000000000000000" pitchFamily="2" charset="2"/>
              <a:buNone/>
            </a:pPr>
            <a:r>
              <a:rPr lang="en-US" altLang="en-US" i="1" dirty="0" smtClean="0"/>
              <a:t>Perform quality assurance</a:t>
            </a:r>
            <a:r>
              <a:rPr lang="en-US" altLang="en-US" dirty="0" smtClean="0"/>
              <a:t> is the process that provides the framework of activities and standards for performing quality control</a:t>
            </a:r>
          </a:p>
        </p:txBody>
      </p:sp>
      <p:sp>
        <p:nvSpPr>
          <p:cNvPr id="2" name="Slide Number Placeholder 1"/>
          <p:cNvSpPr>
            <a:spLocks noGrp="1"/>
          </p:cNvSpPr>
          <p:nvPr>
            <p:ph type="sldNum" sz="quarter" idx="12"/>
          </p:nvPr>
        </p:nvSpPr>
        <p:spPr/>
        <p:txBody>
          <a:bodyPr/>
          <a:lstStyle/>
          <a:p>
            <a:fld id="{B8DACC02-A2BD-4578-8E03-6D891060A695}" type="slidenum">
              <a:rPr lang="en-US" smtClean="0"/>
              <a:pPr/>
              <a:t>27</a:t>
            </a:fld>
            <a:endParaRPr lang="en-US" dirty="0"/>
          </a:p>
        </p:txBody>
      </p:sp>
    </p:spTree>
    <p:extLst>
      <p:ext uri="{BB962C8B-B14F-4D97-AF65-F5344CB8AC3E}">
        <p14:creationId xmlns:p14="http://schemas.microsoft.com/office/powerpoint/2010/main" val="194436769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p:cNvSpPr>
            <a:spLocks noGrp="1" noChangeArrowheads="1"/>
          </p:cNvSpPr>
          <p:nvPr>
            <p:ph type="title"/>
          </p:nvPr>
        </p:nvSpPr>
        <p:spPr/>
        <p:txBody>
          <a:bodyPr/>
          <a:lstStyle/>
          <a:p>
            <a:pPr eaLnBrk="1" hangingPunct="1"/>
            <a:r>
              <a:rPr lang="en-US" altLang="en-US" dirty="0" smtClean="0"/>
              <a:t>Role of the SQA Group  – I</a:t>
            </a:r>
          </a:p>
        </p:txBody>
      </p:sp>
      <p:sp>
        <p:nvSpPr>
          <p:cNvPr id="24578" name="Rectangle 3"/>
          <p:cNvSpPr>
            <a:spLocks noGrp="1" noChangeArrowheads="1"/>
          </p:cNvSpPr>
          <p:nvPr>
            <p:ph type="body" idx="1"/>
          </p:nvPr>
        </p:nvSpPr>
        <p:spPr/>
        <p:txBody>
          <a:bodyPr>
            <a:normAutofit lnSpcReduction="10000"/>
          </a:bodyPr>
          <a:lstStyle/>
          <a:p>
            <a:pPr>
              <a:spcBef>
                <a:spcPts val="1200"/>
              </a:spcBef>
              <a:buNone/>
            </a:pPr>
            <a:r>
              <a:rPr lang="en-US" altLang="en-US" sz="2000" b="1"/>
              <a:t>Form a Software Quality Assurance Group</a:t>
            </a:r>
          </a:p>
          <a:p>
            <a:pPr>
              <a:spcBef>
                <a:spcPts val="1200"/>
              </a:spcBef>
            </a:pPr>
            <a:r>
              <a:rPr lang="en-US" altLang="en-US" sz="2000" b="1"/>
              <a:t>Prepares an SQA plan for a project. </a:t>
            </a:r>
          </a:p>
          <a:p>
            <a:pPr lvl="1">
              <a:spcBef>
                <a:spcPts val="1200"/>
              </a:spcBef>
            </a:pPr>
            <a:r>
              <a:rPr lang="en-US" altLang="en-US" smtClean="0"/>
              <a:t>The plan identifies</a:t>
            </a:r>
          </a:p>
          <a:p>
            <a:pPr lvl="2">
              <a:spcBef>
                <a:spcPts val="300"/>
              </a:spcBef>
            </a:pPr>
            <a:r>
              <a:rPr lang="en-US" altLang="en-US" smtClean="0"/>
              <a:t>evaluations to be performed</a:t>
            </a:r>
          </a:p>
          <a:p>
            <a:pPr lvl="2" eaLnBrk="1" hangingPunct="1">
              <a:lnSpc>
                <a:spcPct val="90000"/>
              </a:lnSpc>
            </a:pPr>
            <a:r>
              <a:rPr lang="en-US" altLang="en-US" smtClean="0"/>
              <a:t>audits and reviews to be performed</a:t>
            </a:r>
          </a:p>
          <a:p>
            <a:pPr lvl="2" eaLnBrk="1" hangingPunct="1">
              <a:lnSpc>
                <a:spcPct val="90000"/>
              </a:lnSpc>
            </a:pPr>
            <a:r>
              <a:rPr lang="en-US" altLang="en-US" smtClean="0"/>
              <a:t>standards that are applicable to the project</a:t>
            </a:r>
          </a:p>
          <a:p>
            <a:pPr lvl="2" eaLnBrk="1" hangingPunct="1">
              <a:lnSpc>
                <a:spcPct val="90000"/>
              </a:lnSpc>
            </a:pPr>
            <a:r>
              <a:rPr lang="en-US" altLang="en-US" smtClean="0"/>
              <a:t>procedures for error reporting and tracking</a:t>
            </a:r>
          </a:p>
          <a:p>
            <a:pPr lvl="2" eaLnBrk="1" hangingPunct="1">
              <a:lnSpc>
                <a:spcPct val="90000"/>
              </a:lnSpc>
            </a:pPr>
            <a:r>
              <a:rPr lang="en-US" altLang="en-US" smtClean="0"/>
              <a:t>procedures for change management</a:t>
            </a:r>
          </a:p>
          <a:p>
            <a:pPr lvl="2" eaLnBrk="1" hangingPunct="1">
              <a:lnSpc>
                <a:spcPct val="90000"/>
              </a:lnSpc>
            </a:pPr>
            <a:r>
              <a:rPr lang="en-US" altLang="en-US" smtClean="0"/>
              <a:t>documents to be produced by the SQA group</a:t>
            </a:r>
          </a:p>
          <a:p>
            <a:pPr lvl="2" eaLnBrk="1" hangingPunct="1">
              <a:lnSpc>
                <a:spcPct val="90000"/>
              </a:lnSpc>
            </a:pPr>
            <a:r>
              <a:rPr lang="en-US" altLang="en-US" smtClean="0"/>
              <a:t>amount of feedback provided to the software project team</a:t>
            </a:r>
          </a:p>
          <a:p>
            <a:pPr>
              <a:spcBef>
                <a:spcPts val="600"/>
              </a:spcBef>
            </a:pPr>
            <a:r>
              <a:rPr lang="en-US" altLang="en-US" sz="2000" b="1"/>
              <a:t>Participates in the development of the project</a:t>
            </a:r>
            <a:r>
              <a:rPr lang="en-US" altLang="ja-JP" sz="2000" b="1"/>
              <a:t>’s software process description.</a:t>
            </a:r>
            <a:r>
              <a:rPr lang="en-US" altLang="ja-JP" sz="2000"/>
              <a:t> </a:t>
            </a:r>
          </a:p>
          <a:p>
            <a:pPr lvl="1">
              <a:spcBef>
                <a:spcPts val="600"/>
              </a:spcBef>
            </a:pPr>
            <a:r>
              <a:rPr lang="en-US" altLang="en-US" smtClean="0"/>
              <a:t>The SQA group reviews the process description for compliance with organizational policy, internal software standards, externally imposed standards (e.g., ISO-9001), and other parts of the software project plan.</a:t>
            </a:r>
          </a:p>
        </p:txBody>
      </p:sp>
      <p:sp>
        <p:nvSpPr>
          <p:cNvPr id="2" name="Slide Number Placeholder 1"/>
          <p:cNvSpPr>
            <a:spLocks noGrp="1"/>
          </p:cNvSpPr>
          <p:nvPr>
            <p:ph type="sldNum" sz="quarter" idx="12"/>
          </p:nvPr>
        </p:nvSpPr>
        <p:spPr/>
        <p:txBody>
          <a:bodyPr/>
          <a:lstStyle/>
          <a:p>
            <a:fld id="{B8DACC02-A2BD-4578-8E03-6D891060A695}" type="slidenum">
              <a:rPr lang="en-US" smtClean="0"/>
              <a:pPr/>
              <a:t>28</a:t>
            </a:fld>
            <a:endParaRPr lang="en-US" dirty="0"/>
          </a:p>
        </p:txBody>
      </p:sp>
    </p:spTree>
    <p:extLst>
      <p:ext uri="{BB962C8B-B14F-4D97-AF65-F5344CB8AC3E}">
        <p14:creationId xmlns:p14="http://schemas.microsoft.com/office/powerpoint/2010/main" val="58466091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2"/>
          <p:cNvSpPr>
            <a:spLocks noGrp="1" noChangeArrowheads="1"/>
          </p:cNvSpPr>
          <p:nvPr>
            <p:ph type="title"/>
          </p:nvPr>
        </p:nvSpPr>
        <p:spPr/>
        <p:txBody>
          <a:bodyPr/>
          <a:lstStyle/>
          <a:p>
            <a:pPr eaLnBrk="1" hangingPunct="1"/>
            <a:r>
              <a:rPr lang="en-US" altLang="en-US" dirty="0" smtClean="0"/>
              <a:t>Role of the SQA Group  – II</a:t>
            </a:r>
          </a:p>
        </p:txBody>
      </p:sp>
      <p:sp>
        <p:nvSpPr>
          <p:cNvPr id="26626" name="Rectangle 3"/>
          <p:cNvSpPr>
            <a:spLocks noGrp="1" noChangeArrowheads="1"/>
          </p:cNvSpPr>
          <p:nvPr>
            <p:ph type="body" idx="1"/>
          </p:nvPr>
        </p:nvSpPr>
        <p:spPr>
          <a:xfrm>
            <a:off x="347526" y="1371600"/>
            <a:ext cx="11195641" cy="5486400"/>
          </a:xfrm>
        </p:spPr>
        <p:txBody>
          <a:bodyPr/>
          <a:lstStyle/>
          <a:p>
            <a:pPr>
              <a:spcBef>
                <a:spcPts val="600"/>
              </a:spcBef>
            </a:pPr>
            <a:r>
              <a:rPr lang="en-US" altLang="en-US" sz="2000" b="1" dirty="0"/>
              <a:t>Reviews software engineering activities to verify compliance with the defined software process.</a:t>
            </a:r>
            <a:r>
              <a:rPr lang="en-US" altLang="en-US" sz="2000" dirty="0"/>
              <a:t> </a:t>
            </a:r>
          </a:p>
          <a:p>
            <a:pPr lvl="1">
              <a:spcBef>
                <a:spcPts val="600"/>
              </a:spcBef>
            </a:pPr>
            <a:r>
              <a:rPr lang="en-US" altLang="en-US" sz="1800" dirty="0" smtClean="0"/>
              <a:t>identifies, documents, and tracks deviations from the process and verifies that corrections have been made.</a:t>
            </a:r>
          </a:p>
          <a:p>
            <a:pPr>
              <a:spcBef>
                <a:spcPts val="600"/>
              </a:spcBef>
            </a:pPr>
            <a:r>
              <a:rPr lang="en-US" altLang="en-US" sz="2000" b="1" dirty="0"/>
              <a:t>Audits designated software work products to verify compliance with those defined as part of the software process.</a:t>
            </a:r>
            <a:r>
              <a:rPr lang="en-US" altLang="en-US" sz="2000" dirty="0"/>
              <a:t> </a:t>
            </a:r>
          </a:p>
          <a:p>
            <a:pPr lvl="1">
              <a:spcBef>
                <a:spcPts val="600"/>
              </a:spcBef>
            </a:pPr>
            <a:r>
              <a:rPr lang="en-US" altLang="en-US" sz="1800" dirty="0" smtClean="0"/>
              <a:t>reviews selected work products; identifies, documents, and tracks deviations; verifies that corrections have been made</a:t>
            </a:r>
          </a:p>
          <a:p>
            <a:pPr lvl="1">
              <a:spcBef>
                <a:spcPts val="600"/>
              </a:spcBef>
            </a:pPr>
            <a:r>
              <a:rPr lang="en-US" altLang="en-US" sz="1800" dirty="0" smtClean="0"/>
              <a:t>periodically reports the results of its work to the project manager.</a:t>
            </a:r>
          </a:p>
          <a:p>
            <a:pPr>
              <a:spcBef>
                <a:spcPts val="600"/>
              </a:spcBef>
            </a:pPr>
            <a:r>
              <a:rPr lang="en-US" altLang="en-US" sz="2000" b="1" dirty="0"/>
              <a:t>Ensures that deviations in software work and work products are documented and handled according to a documented procedure.</a:t>
            </a:r>
          </a:p>
          <a:p>
            <a:pPr>
              <a:spcBef>
                <a:spcPts val="600"/>
              </a:spcBef>
            </a:pPr>
            <a:r>
              <a:rPr lang="en-US" altLang="en-US" sz="2000" b="1" dirty="0"/>
              <a:t>Records any noncompliance and reports to senior management.</a:t>
            </a:r>
          </a:p>
          <a:p>
            <a:pPr lvl="1">
              <a:spcBef>
                <a:spcPts val="600"/>
              </a:spcBef>
            </a:pPr>
            <a:r>
              <a:rPr lang="en-US" altLang="en-US" sz="1800" dirty="0" smtClean="0"/>
              <a:t>Noncompliance items are tracked until they are resolved.</a:t>
            </a:r>
            <a:endParaRPr lang="en-US" altLang="en-US" sz="1800"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29</a:t>
            </a:fld>
            <a:endParaRPr lang="en-US" dirty="0"/>
          </a:p>
        </p:txBody>
      </p:sp>
    </p:spTree>
    <p:extLst>
      <p:ext uri="{BB962C8B-B14F-4D97-AF65-F5344CB8AC3E}">
        <p14:creationId xmlns:p14="http://schemas.microsoft.com/office/powerpoint/2010/main" val="8042256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Quality</a:t>
            </a:r>
            <a:endParaRPr lang="en-US" dirty="0"/>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t>3</a:t>
            </a:fld>
            <a:endParaRPr lang="en-US"/>
          </a:p>
        </p:txBody>
      </p:sp>
    </p:spTree>
    <p:extLst>
      <p:ext uri="{BB962C8B-B14F-4D97-AF65-F5344CB8AC3E}">
        <p14:creationId xmlns:p14="http://schemas.microsoft.com/office/powerpoint/2010/main" val="39895674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Software Quality Assurance</a:t>
            </a:r>
          </a:p>
        </p:txBody>
      </p:sp>
      <p:sp>
        <p:nvSpPr>
          <p:cNvPr id="28674" name="Content Placeholder 2"/>
          <p:cNvSpPr>
            <a:spLocks noGrp="1"/>
          </p:cNvSpPr>
          <p:nvPr>
            <p:ph idx="1"/>
          </p:nvPr>
        </p:nvSpPr>
        <p:spPr/>
        <p:txBody>
          <a:bodyPr/>
          <a:lstStyle/>
          <a:p>
            <a:pPr marL="457200" indent="-457200"/>
            <a:r>
              <a:rPr lang="en-US" altLang="en-US" dirty="0" smtClean="0"/>
              <a:t>The area of Software Quality Assurance can be broken down into a number of smaller areas such as </a:t>
            </a:r>
          </a:p>
          <a:p>
            <a:pPr marL="857250" lvl="1" indent="-457200"/>
            <a:r>
              <a:rPr lang="en-US" altLang="en-US" dirty="0"/>
              <a:t>quality of planning, </a:t>
            </a:r>
          </a:p>
          <a:p>
            <a:pPr marL="857250" lvl="1" indent="-457200"/>
            <a:r>
              <a:rPr lang="en-US" altLang="en-US" dirty="0"/>
              <a:t>formal technical reviews, </a:t>
            </a:r>
          </a:p>
          <a:p>
            <a:pPr marL="857250" lvl="1" indent="-457200"/>
            <a:r>
              <a:rPr lang="en-US" altLang="en-US" dirty="0"/>
              <a:t>Testing </a:t>
            </a:r>
          </a:p>
          <a:p>
            <a:pPr marL="857250" lvl="1" indent="-457200">
              <a:buNone/>
            </a:pPr>
            <a:r>
              <a:rPr lang="en-US" altLang="en-US" dirty="0"/>
              <a:t>and </a:t>
            </a:r>
          </a:p>
          <a:p>
            <a:pPr marL="857250" lvl="1" indent="-457200"/>
            <a:r>
              <a:rPr lang="en-US" altLang="en-US" dirty="0"/>
              <a:t>training. </a:t>
            </a:r>
            <a:endParaRPr lang="en-US" altLang="en-US" dirty="0" smtClean="0"/>
          </a:p>
          <a:p>
            <a:pPr marL="457200" indent="-457200"/>
            <a:r>
              <a:rPr lang="en-US" altLang="en-US" dirty="0" smtClean="0"/>
              <a:t>Here we take a look at Formal Technical Review methods and Testing ...	</a:t>
            </a:r>
          </a:p>
          <a:p>
            <a:pPr marL="457200" indent="-457200"/>
            <a:endParaRPr lang="en-US" altLang="en-US" dirty="0" smtClean="0"/>
          </a:p>
        </p:txBody>
      </p:sp>
      <p:sp>
        <p:nvSpPr>
          <p:cNvPr id="3" name="Slide Number Placeholder 2"/>
          <p:cNvSpPr>
            <a:spLocks noGrp="1"/>
          </p:cNvSpPr>
          <p:nvPr>
            <p:ph type="sldNum" sz="quarter" idx="12"/>
          </p:nvPr>
        </p:nvSpPr>
        <p:spPr/>
        <p:txBody>
          <a:bodyPr/>
          <a:lstStyle/>
          <a:p>
            <a:fld id="{B8DACC02-A2BD-4578-8E03-6D891060A695}" type="slidenum">
              <a:rPr lang="en-US" smtClean="0"/>
              <a:pPr/>
              <a:t>30</a:t>
            </a:fld>
            <a:endParaRPr lang="en-US" dirty="0"/>
          </a:p>
        </p:txBody>
      </p:sp>
    </p:spTree>
    <p:extLst>
      <p:ext uri="{BB962C8B-B14F-4D97-AF65-F5344CB8AC3E}">
        <p14:creationId xmlns:p14="http://schemas.microsoft.com/office/powerpoint/2010/main" val="98988117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5" name="Rectangle 7"/>
          <p:cNvSpPr>
            <a:spLocks noGrp="1" noChangeArrowheads="1"/>
          </p:cNvSpPr>
          <p:nvPr>
            <p:ph type="title"/>
          </p:nvPr>
        </p:nvSpPr>
        <p:spPr/>
        <p:txBody>
          <a:bodyPr/>
          <a:lstStyle/>
          <a:p>
            <a:pPr eaLnBrk="1" hangingPunct="1"/>
            <a:r>
              <a:rPr lang="en-US" altLang="en-US" dirty="0" smtClean="0"/>
              <a:t>Formal Technical Reviews</a:t>
            </a:r>
          </a:p>
        </p:txBody>
      </p:sp>
      <p:sp>
        <p:nvSpPr>
          <p:cNvPr id="29699" name="Rectangle 8"/>
          <p:cNvSpPr>
            <a:spLocks noGrp="1" noChangeArrowheads="1"/>
          </p:cNvSpPr>
          <p:nvPr>
            <p:ph type="body" idx="1"/>
          </p:nvPr>
        </p:nvSpPr>
        <p:spPr>
          <a:xfrm>
            <a:off x="524669" y="1371600"/>
            <a:ext cx="10294222" cy="5486400"/>
          </a:xfrm>
        </p:spPr>
        <p:txBody>
          <a:bodyPr/>
          <a:lstStyle/>
          <a:p>
            <a:pPr eaLnBrk="1" hangingPunct="1"/>
            <a:r>
              <a:rPr lang="en-US" altLang="en-US" sz="2000" b="1" dirty="0"/>
              <a:t>Software quality assurance activity performed by software engineers to</a:t>
            </a:r>
            <a:r>
              <a:rPr lang="en-US" altLang="en-US" sz="2000" dirty="0"/>
              <a:t>:</a:t>
            </a:r>
          </a:p>
          <a:p>
            <a:pPr lvl="1" eaLnBrk="1" hangingPunct="1"/>
            <a:r>
              <a:rPr lang="en-US" altLang="en-US" dirty="0" smtClean="0"/>
              <a:t>Uncover errors in function, logic, implementation.</a:t>
            </a:r>
          </a:p>
          <a:p>
            <a:pPr lvl="1" eaLnBrk="1" hangingPunct="1"/>
            <a:r>
              <a:rPr lang="en-US" altLang="en-US" dirty="0" smtClean="0"/>
              <a:t>Verify that the software meets requirements.</a:t>
            </a:r>
          </a:p>
          <a:p>
            <a:pPr lvl="1" eaLnBrk="1" hangingPunct="1"/>
            <a:r>
              <a:rPr lang="en-US" altLang="en-US" dirty="0" smtClean="0"/>
              <a:t>Represented using correct standards.</a:t>
            </a:r>
          </a:p>
          <a:p>
            <a:pPr lvl="1" eaLnBrk="1" hangingPunct="1"/>
            <a:r>
              <a:rPr lang="en-US" altLang="en-US" dirty="0" smtClean="0"/>
              <a:t>Achieve uniformity.</a:t>
            </a:r>
          </a:p>
          <a:p>
            <a:pPr lvl="1" eaLnBrk="1" hangingPunct="1"/>
            <a:r>
              <a:rPr lang="en-US" altLang="en-US" dirty="0" smtClean="0"/>
              <a:t>Manage projects.</a:t>
            </a:r>
          </a:p>
          <a:p>
            <a:pPr eaLnBrk="1" hangingPunct="1"/>
            <a:r>
              <a:rPr lang="en-US" altLang="en-US" sz="2000" b="1" dirty="0"/>
              <a:t>Walkthroughs</a:t>
            </a:r>
          </a:p>
          <a:p>
            <a:pPr eaLnBrk="1" hangingPunct="1"/>
            <a:r>
              <a:rPr lang="en-US" altLang="en-US" sz="2000" b="1" dirty="0"/>
              <a:t>Inspections (Code Reading)</a:t>
            </a:r>
          </a:p>
          <a:p>
            <a:pPr eaLnBrk="1" hangingPunct="1"/>
            <a:r>
              <a:rPr lang="en-US" altLang="en-US" sz="2000" b="1" dirty="0"/>
              <a:t>Round-robin reviews</a:t>
            </a:r>
          </a:p>
          <a:p>
            <a:pPr eaLnBrk="1" hangingPunct="1">
              <a:buFont typeface="Wingdings" panose="05000000000000000000" pitchFamily="2" charset="2"/>
              <a:buNone/>
            </a:pPr>
            <a:r>
              <a:rPr lang="en-US" altLang="en-US" sz="2000" dirty="0"/>
              <a:t>[See notes and next slides for </a:t>
            </a:r>
            <a:br>
              <a:rPr lang="en-US" altLang="en-US" sz="2000" dirty="0"/>
            </a:br>
            <a:r>
              <a:rPr lang="en-US" altLang="en-US" sz="2000" dirty="0"/>
              <a:t>description/discussion of the </a:t>
            </a:r>
            <a:br>
              <a:rPr lang="en-US" altLang="en-US" sz="2000" dirty="0"/>
            </a:br>
            <a:r>
              <a:rPr lang="en-US" altLang="en-US" sz="2000" dirty="0"/>
              <a:t>above terms.]</a:t>
            </a:r>
          </a:p>
        </p:txBody>
      </p:sp>
      <p:pic>
        <p:nvPicPr>
          <p:cNvPr id="29700" name="Picture 9" descr="wpe5.jpg (21790 byt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9429" y="2209800"/>
            <a:ext cx="4589462"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B8DACC02-A2BD-4578-8E03-6D891060A695}" type="slidenum">
              <a:rPr lang="en-US" smtClean="0"/>
              <a:pPr/>
              <a:t>31</a:t>
            </a:fld>
            <a:endParaRPr lang="en-US" dirty="0"/>
          </a:p>
        </p:txBody>
      </p:sp>
    </p:spTree>
    <p:extLst>
      <p:ext uri="{BB962C8B-B14F-4D97-AF65-F5344CB8AC3E}">
        <p14:creationId xmlns:p14="http://schemas.microsoft.com/office/powerpoint/2010/main" val="331983799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4"/>
          <p:cNvSpPr>
            <a:spLocks noChangeArrowheads="1"/>
          </p:cNvSpPr>
          <p:nvPr/>
        </p:nvSpPr>
        <p:spPr bwMode="auto">
          <a:xfrm>
            <a:off x="7467600" y="6400801"/>
            <a:ext cx="1841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1000">
              <a:latin typeface="Times New Roman" panose="02020603050405020304" pitchFamily="18" charset="0"/>
            </a:endParaRPr>
          </a:p>
        </p:txBody>
      </p:sp>
      <p:sp>
        <p:nvSpPr>
          <p:cNvPr id="222215" name="Rectangle 7"/>
          <p:cNvSpPr>
            <a:spLocks noGrp="1" noChangeArrowheads="1"/>
          </p:cNvSpPr>
          <p:nvPr>
            <p:ph type="title"/>
          </p:nvPr>
        </p:nvSpPr>
        <p:spPr/>
        <p:txBody>
          <a:bodyPr/>
          <a:lstStyle/>
          <a:p>
            <a:pPr eaLnBrk="1" hangingPunct="1"/>
            <a:r>
              <a:rPr lang="en-US" altLang="en-US" dirty="0" smtClean="0"/>
              <a:t>Formal Technical Reviews</a:t>
            </a:r>
          </a:p>
        </p:txBody>
      </p:sp>
      <p:sp>
        <p:nvSpPr>
          <p:cNvPr id="31747" name="Rectangle 8"/>
          <p:cNvSpPr>
            <a:spLocks noGrp="1" noChangeArrowheads="1"/>
          </p:cNvSpPr>
          <p:nvPr>
            <p:ph type="body" idx="1"/>
          </p:nvPr>
        </p:nvSpPr>
        <p:spPr>
          <a:xfrm>
            <a:off x="592247" y="1479487"/>
            <a:ext cx="10606890" cy="5486400"/>
          </a:xfrm>
        </p:spPr>
        <p:txBody>
          <a:bodyPr/>
          <a:lstStyle/>
          <a:p>
            <a:pPr eaLnBrk="1" hangingPunct="1"/>
            <a:r>
              <a:rPr lang="en-US" altLang="en-US" b="1" dirty="0" smtClean="0"/>
              <a:t>Walkthroughs</a:t>
            </a:r>
          </a:p>
          <a:p>
            <a:pPr lvl="1" eaLnBrk="1" hangingPunct="1"/>
            <a:r>
              <a:rPr lang="en-US" altLang="en-US" dirty="0" smtClean="0"/>
              <a:t>The least formal and most common kind of review is the </a:t>
            </a:r>
            <a:r>
              <a:rPr lang="en-US" altLang="en-US" b="1" dirty="0" smtClean="0"/>
              <a:t>walkthrough</a:t>
            </a:r>
            <a:r>
              <a:rPr lang="en-US" altLang="en-US" dirty="0" smtClean="0"/>
              <a:t>, which is any meeting at which two or more developers review technical work with the purpose of improving its quality. </a:t>
            </a:r>
          </a:p>
          <a:p>
            <a:pPr lvl="1" eaLnBrk="1" hangingPunct="1"/>
            <a:r>
              <a:rPr lang="en-US" altLang="en-US" dirty="0" smtClean="0"/>
              <a:t>Walkthroughs are useful to rapid development because you can use them to detect defects earlier than you can with testing.</a:t>
            </a:r>
            <a:endParaRPr lang="en-US" altLang="en-US" b="1" dirty="0" smtClean="0"/>
          </a:p>
        </p:txBody>
      </p:sp>
      <p:sp>
        <p:nvSpPr>
          <p:cNvPr id="31750"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B3D9A9E0-3A0B-4E45-8E38-996CEAE5A7A5}" type="slidenum">
              <a:rPr lang="en-US" altLang="en-US" sz="1400"/>
              <a:pPr/>
              <a:t>32</a:t>
            </a:fld>
            <a:r>
              <a:rPr lang="en-US" altLang="en-US" sz="1400"/>
              <a:t> of 97</a:t>
            </a:r>
            <a:endParaRPr lang="en-US" altLang="en-US" sz="1400">
              <a:solidFill>
                <a:schemeClr val="tx2"/>
              </a:solidFill>
            </a:endParaRPr>
          </a:p>
        </p:txBody>
      </p:sp>
    </p:spTree>
    <p:extLst>
      <p:ext uri="{BB962C8B-B14F-4D97-AF65-F5344CB8AC3E}">
        <p14:creationId xmlns:p14="http://schemas.microsoft.com/office/powerpoint/2010/main" val="337386800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5" name="Rectangle 7"/>
          <p:cNvSpPr>
            <a:spLocks noGrp="1" noChangeArrowheads="1"/>
          </p:cNvSpPr>
          <p:nvPr>
            <p:ph type="title"/>
          </p:nvPr>
        </p:nvSpPr>
        <p:spPr/>
        <p:txBody>
          <a:bodyPr/>
          <a:lstStyle/>
          <a:p>
            <a:r>
              <a:rPr lang="en-US" altLang="en-US" dirty="0" smtClean="0"/>
              <a:t>Formal Technical Reviews</a:t>
            </a:r>
          </a:p>
        </p:txBody>
      </p:sp>
      <p:sp>
        <p:nvSpPr>
          <p:cNvPr id="33795" name="Rectangle 8"/>
          <p:cNvSpPr>
            <a:spLocks noGrp="1" noChangeArrowheads="1"/>
          </p:cNvSpPr>
          <p:nvPr>
            <p:ph type="body" idx="1"/>
          </p:nvPr>
        </p:nvSpPr>
        <p:spPr/>
        <p:txBody>
          <a:bodyPr/>
          <a:lstStyle/>
          <a:p>
            <a:r>
              <a:rPr lang="en-US" altLang="en-US" b="1" smtClean="0"/>
              <a:t>Inspections and Code Reading</a:t>
            </a:r>
          </a:p>
          <a:p>
            <a:pPr lvl="1"/>
            <a:r>
              <a:rPr lang="en-US" altLang="en-US" b="1" smtClean="0"/>
              <a:t>Code reading </a:t>
            </a:r>
            <a:r>
              <a:rPr lang="en-US" altLang="en-US" smtClean="0"/>
              <a:t>is a somewhat more formal review process than a walkthrough but nominally applies only to code. </a:t>
            </a:r>
          </a:p>
          <a:p>
            <a:pPr lvl="1"/>
            <a:r>
              <a:rPr lang="en-US" altLang="en-US" smtClean="0"/>
              <a:t>In code reading, the author of the code hands out source listings to two or  more reviewers. The reviewers read the code and report any errors to the code's author. </a:t>
            </a:r>
          </a:p>
          <a:p>
            <a:endParaRPr lang="en-US" altLang="en-US" smtClean="0"/>
          </a:p>
        </p:txBody>
      </p:sp>
      <p:sp>
        <p:nvSpPr>
          <p:cNvPr id="2" name="Slide Number Placeholder 1"/>
          <p:cNvSpPr>
            <a:spLocks noGrp="1"/>
          </p:cNvSpPr>
          <p:nvPr>
            <p:ph type="sldNum" sz="quarter" idx="12"/>
          </p:nvPr>
        </p:nvSpPr>
        <p:spPr/>
        <p:txBody>
          <a:bodyPr/>
          <a:lstStyle/>
          <a:p>
            <a:fld id="{B8DACC02-A2BD-4578-8E03-6D891060A695}" type="slidenum">
              <a:rPr lang="en-US" smtClean="0"/>
              <a:pPr/>
              <a:t>33</a:t>
            </a:fld>
            <a:endParaRPr lang="en-US" dirty="0"/>
          </a:p>
        </p:txBody>
      </p:sp>
    </p:spTree>
    <p:extLst>
      <p:ext uri="{BB962C8B-B14F-4D97-AF65-F5344CB8AC3E}">
        <p14:creationId xmlns:p14="http://schemas.microsoft.com/office/powerpoint/2010/main" val="9082496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5" name="Rectangle 7"/>
          <p:cNvSpPr>
            <a:spLocks noGrp="1" noChangeArrowheads="1"/>
          </p:cNvSpPr>
          <p:nvPr>
            <p:ph type="title"/>
          </p:nvPr>
        </p:nvSpPr>
        <p:spPr/>
        <p:txBody>
          <a:bodyPr/>
          <a:lstStyle/>
          <a:p>
            <a:pPr eaLnBrk="1" hangingPunct="1"/>
            <a:r>
              <a:rPr lang="en-US" altLang="en-US" dirty="0" smtClean="0">
                <a:effectLst>
                  <a:outerShdw blurRad="38100" dist="38100" dir="2700000" algn="tl">
                    <a:srgbClr val="C0C0C0"/>
                  </a:outerShdw>
                </a:effectLst>
              </a:rPr>
              <a:t>Formal Technical Reviews</a:t>
            </a:r>
          </a:p>
        </p:txBody>
      </p:sp>
      <p:sp>
        <p:nvSpPr>
          <p:cNvPr id="35843" name="Rectangle 8"/>
          <p:cNvSpPr>
            <a:spLocks noGrp="1" noChangeArrowheads="1"/>
          </p:cNvSpPr>
          <p:nvPr>
            <p:ph type="body" idx="1"/>
          </p:nvPr>
        </p:nvSpPr>
        <p:spPr>
          <a:xfrm>
            <a:off x="347527" y="1311275"/>
            <a:ext cx="10914984" cy="5410200"/>
          </a:xfrm>
        </p:spPr>
        <p:txBody>
          <a:bodyPr/>
          <a:lstStyle/>
          <a:p>
            <a:r>
              <a:rPr lang="en-US" altLang="en-US" sz="1800" b="1" dirty="0"/>
              <a:t>Inspections and Code Reading</a:t>
            </a:r>
          </a:p>
          <a:p>
            <a:pPr lvl="1" eaLnBrk="1" hangingPunct="1"/>
            <a:r>
              <a:rPr lang="en-US" altLang="en-US" sz="1800" b="1" dirty="0"/>
              <a:t>Inspections </a:t>
            </a:r>
            <a:r>
              <a:rPr lang="en-US" altLang="en-US" sz="1800" dirty="0"/>
              <a:t>are the most formal kind of technical review, and they have been found to be extremely effective in detecting defects throughout a project. </a:t>
            </a:r>
          </a:p>
          <a:p>
            <a:pPr lvl="1" eaLnBrk="1" hangingPunct="1"/>
            <a:r>
              <a:rPr lang="en-US" altLang="en-US" sz="1800" dirty="0"/>
              <a:t>Developers are trained in the use of inspection techniques and play specific roles during the inspection process. </a:t>
            </a:r>
          </a:p>
          <a:p>
            <a:pPr marL="1200150" lvl="2" indent="-342900">
              <a:buFont typeface="Arial" panose="020B0604020202020204" pitchFamily="34" charset="0"/>
              <a:buAutoNum type="arabicPeriod"/>
            </a:pPr>
            <a:r>
              <a:rPr lang="en-US" altLang="en-US" sz="1800" dirty="0"/>
              <a:t>The "moderator</a:t>
            </a:r>
            <a:r>
              <a:rPr lang="ja-JP" altLang="en-US" sz="1800" dirty="0"/>
              <a:t>”</a:t>
            </a:r>
            <a:r>
              <a:rPr lang="en-US" altLang="ja-JP" sz="1800" dirty="0"/>
              <a:t> hands out the material to be inspected before the inspection meeting. </a:t>
            </a:r>
          </a:p>
          <a:p>
            <a:pPr marL="1200150" lvl="2" indent="-342900">
              <a:buFont typeface="Arial" panose="020B0604020202020204" pitchFamily="34" charset="0"/>
              <a:buAutoNum type="arabicPeriod"/>
            </a:pPr>
            <a:r>
              <a:rPr lang="en-US" altLang="en-US" sz="1800" dirty="0"/>
              <a:t>The "reviewers" examine the material before the meeting and use checklists to stimulate their reviews. </a:t>
            </a:r>
          </a:p>
          <a:p>
            <a:pPr marL="1200150" lvl="2" indent="-342900">
              <a:buFont typeface="Arial" panose="020B0604020202020204" pitchFamily="34" charset="0"/>
              <a:buAutoNum type="arabicPeriod"/>
            </a:pPr>
            <a:r>
              <a:rPr lang="en-US" altLang="en-US" sz="1800" dirty="0"/>
              <a:t>During the inspection meeting, the "author" paraphrases the material, the reviewers identify errors, and the "scribe" records the errors. </a:t>
            </a:r>
          </a:p>
          <a:p>
            <a:pPr marL="1200150" lvl="2" indent="-342900">
              <a:buFont typeface="Arial" panose="020B0604020202020204" pitchFamily="34" charset="0"/>
              <a:buAutoNum type="arabicPeriod"/>
            </a:pPr>
            <a:r>
              <a:rPr lang="en-US" altLang="en-US" sz="1800" dirty="0"/>
              <a:t>After the meeting, the moderator produces an inspection report that describes each defect and indicates what will be done about it. </a:t>
            </a:r>
          </a:p>
          <a:p>
            <a:pPr marL="1200150" lvl="2" indent="-342900">
              <a:buFont typeface="Arial" panose="020B0604020202020204" pitchFamily="34" charset="0"/>
              <a:buAutoNum type="arabicPeriod"/>
            </a:pPr>
            <a:r>
              <a:rPr lang="en-US" altLang="en-US" sz="1800" dirty="0"/>
              <a:t>Throughout the inspection process you gather data about defects, hours spent correcting defects, and hours spent on inspections so that you can analyze the effectiveness of your software-development process and improve it.</a:t>
            </a:r>
            <a:endParaRPr lang="en-US" altLang="en-US" sz="1800" b="1" dirty="0"/>
          </a:p>
          <a:p>
            <a:pPr eaLnBrk="1" hangingPunct="1">
              <a:buFont typeface="Arial" panose="020B0604020202020204" pitchFamily="34" charset="0"/>
              <a:buAutoNum type="arabicPeriod"/>
            </a:pPr>
            <a:endParaRPr lang="en-US" altLang="en-US" sz="1600" b="1"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34</a:t>
            </a:fld>
            <a:endParaRPr lang="en-US" dirty="0"/>
          </a:p>
        </p:txBody>
      </p:sp>
    </p:spTree>
    <p:extLst>
      <p:ext uri="{BB962C8B-B14F-4D97-AF65-F5344CB8AC3E}">
        <p14:creationId xmlns:p14="http://schemas.microsoft.com/office/powerpoint/2010/main" val="52027139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5" name="Rectangle 7"/>
          <p:cNvSpPr>
            <a:spLocks noGrp="1" noChangeArrowheads="1"/>
          </p:cNvSpPr>
          <p:nvPr>
            <p:ph type="title"/>
          </p:nvPr>
        </p:nvSpPr>
        <p:spPr/>
        <p:txBody>
          <a:bodyPr/>
          <a:lstStyle/>
          <a:p>
            <a:r>
              <a:rPr lang="en-US" altLang="en-US" dirty="0" smtClean="0"/>
              <a:t>Formal Technical Reviews</a:t>
            </a:r>
          </a:p>
        </p:txBody>
      </p:sp>
      <p:sp>
        <p:nvSpPr>
          <p:cNvPr id="37891" name="Rectangle 8"/>
          <p:cNvSpPr>
            <a:spLocks noGrp="1" noChangeArrowheads="1"/>
          </p:cNvSpPr>
          <p:nvPr>
            <p:ph type="body" idx="1"/>
          </p:nvPr>
        </p:nvSpPr>
        <p:spPr/>
        <p:txBody>
          <a:bodyPr/>
          <a:lstStyle/>
          <a:p>
            <a:pPr>
              <a:spcAft>
                <a:spcPts val="600"/>
              </a:spcAft>
            </a:pPr>
            <a:r>
              <a:rPr lang="en-US" altLang="en-US" b="1" smtClean="0"/>
              <a:t>Round-robin reviews</a:t>
            </a:r>
            <a:r>
              <a:rPr lang="en-US" altLang="en-US" smtClean="0"/>
              <a:t/>
            </a:r>
            <a:br>
              <a:rPr lang="en-US" altLang="en-US" smtClean="0"/>
            </a:br>
            <a:r>
              <a:rPr lang="en-US" altLang="en-US" sz="2000"/>
              <a:t>Each reviewer gets to present their comments on the product. The reviewers present one comment at a time. The person to the left of the leader starts, the reviewer to their left goes next, and so on, around the table (telephonic attendees are assigned an arbitrary order).</a:t>
            </a:r>
          </a:p>
          <a:p>
            <a:pPr>
              <a:spcAft>
                <a:spcPts val="600"/>
              </a:spcAft>
            </a:pPr>
            <a:r>
              <a:rPr lang="en-US" altLang="en-US" sz="2000"/>
              <a:t>More discussion on Reviews: </a:t>
            </a:r>
            <a:r>
              <a:rPr lang="en-US" altLang="en-US" sz="2000">
                <a:hlinkClick r:id="rId3"/>
              </a:rPr>
              <a:t>Round-Robin ReviewTraining Plan</a:t>
            </a:r>
            <a:r>
              <a:rPr lang="en-US" altLang="en-US" sz="2000"/>
              <a:t> </a:t>
            </a:r>
            <a:br>
              <a:rPr lang="en-US" altLang="en-US" sz="2000"/>
            </a:br>
            <a:r>
              <a:rPr lang="en-US" altLang="en-US" sz="2000"/>
              <a:t>&lt;</a:t>
            </a:r>
            <a:r>
              <a:rPr lang="en-US" altLang="en-US" sz="2000">
                <a:hlinkClick r:id="rId3"/>
              </a:rPr>
              <a:t>http://alumnus.caltech.edu/~leif/OO/ReviewTraining.html</a:t>
            </a:r>
            <a:r>
              <a:rPr lang="en-US" altLang="en-US" sz="2000"/>
              <a:t>&gt;</a:t>
            </a:r>
          </a:p>
          <a:p>
            <a:endParaRPr lang="en-US" altLang="en-US" smtClean="0"/>
          </a:p>
        </p:txBody>
      </p:sp>
      <p:sp>
        <p:nvSpPr>
          <p:cNvPr id="2" name="Slide Number Placeholder 1"/>
          <p:cNvSpPr>
            <a:spLocks noGrp="1"/>
          </p:cNvSpPr>
          <p:nvPr>
            <p:ph type="sldNum" sz="quarter" idx="12"/>
          </p:nvPr>
        </p:nvSpPr>
        <p:spPr/>
        <p:txBody>
          <a:bodyPr/>
          <a:lstStyle/>
          <a:p>
            <a:fld id="{B8DACC02-A2BD-4578-8E03-6D891060A695}" type="slidenum">
              <a:rPr lang="en-US" smtClean="0"/>
              <a:pPr/>
              <a:t>35</a:t>
            </a:fld>
            <a:endParaRPr lang="en-US" dirty="0"/>
          </a:p>
        </p:txBody>
      </p:sp>
    </p:spTree>
    <p:extLst>
      <p:ext uri="{BB962C8B-B14F-4D97-AF65-F5344CB8AC3E}">
        <p14:creationId xmlns:p14="http://schemas.microsoft.com/office/powerpoint/2010/main" val="355313055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3810" name="Rectangle 2"/>
          <p:cNvSpPr>
            <a:spLocks noGrp="1" noChangeArrowheads="1"/>
          </p:cNvSpPr>
          <p:nvPr>
            <p:ph type="title"/>
          </p:nvPr>
        </p:nvSpPr>
        <p:spPr/>
        <p:txBody>
          <a:bodyPr/>
          <a:lstStyle/>
          <a:p>
            <a:r>
              <a:rPr lang="ja-JP" altLang="en-US" dirty="0" smtClean="0"/>
              <a:t>“</a:t>
            </a:r>
            <a:r>
              <a:rPr lang="en-US" altLang="ja-JP" dirty="0" smtClean="0"/>
              <a:t>QA</a:t>
            </a:r>
            <a:r>
              <a:rPr lang="ja-JP" altLang="en-US" dirty="0" smtClean="0"/>
              <a:t>”</a:t>
            </a:r>
            <a:r>
              <a:rPr lang="en-US" altLang="ja-JP" dirty="0" smtClean="0"/>
              <a:t> &amp; Testing</a:t>
            </a:r>
            <a:endParaRPr lang="en-US" altLang="en-US" dirty="0" smtClean="0"/>
          </a:p>
        </p:txBody>
      </p:sp>
      <p:sp>
        <p:nvSpPr>
          <p:cNvPr id="39938" name="Rectangle 3"/>
          <p:cNvSpPr>
            <a:spLocks noGrp="1" noChangeArrowheads="1"/>
          </p:cNvSpPr>
          <p:nvPr>
            <p:ph idx="1"/>
          </p:nvPr>
        </p:nvSpPr>
        <p:spPr/>
        <p:txBody>
          <a:bodyPr/>
          <a:lstStyle/>
          <a:p>
            <a:r>
              <a:rPr lang="en-US" altLang="en-US" smtClean="0"/>
              <a:t>Testing </a:t>
            </a:r>
            <a:r>
              <a:rPr lang="ja-JP" altLang="en-US" smtClean="0"/>
              <a:t>“</a:t>
            </a:r>
            <a:r>
              <a:rPr lang="en-US" altLang="ja-JP" smtClean="0"/>
              <a:t>Phases</a:t>
            </a:r>
            <a:r>
              <a:rPr lang="ja-JP" altLang="en-US" smtClean="0"/>
              <a:t>”</a:t>
            </a:r>
            <a:endParaRPr lang="en-US" altLang="ja-JP" smtClean="0"/>
          </a:p>
          <a:p>
            <a:pPr lvl="1"/>
            <a:r>
              <a:rPr lang="en-US" altLang="en-US" smtClean="0"/>
              <a:t>Unit</a:t>
            </a:r>
          </a:p>
          <a:p>
            <a:pPr lvl="1"/>
            <a:r>
              <a:rPr lang="en-US" altLang="en-US" smtClean="0"/>
              <a:t>Integration</a:t>
            </a:r>
          </a:p>
          <a:p>
            <a:pPr lvl="1"/>
            <a:r>
              <a:rPr lang="en-US" altLang="en-US" smtClean="0"/>
              <a:t>System</a:t>
            </a:r>
          </a:p>
          <a:p>
            <a:pPr lvl="1"/>
            <a:r>
              <a:rPr lang="en-US" altLang="en-US" smtClean="0"/>
              <a:t>User Acceptance Testing</a:t>
            </a:r>
          </a:p>
          <a:p>
            <a:r>
              <a:rPr lang="en-US" altLang="en-US" smtClean="0"/>
              <a:t>Testing Types</a:t>
            </a:r>
          </a:p>
          <a:p>
            <a:pPr lvl="1"/>
            <a:r>
              <a:rPr lang="en-US" altLang="en-US" smtClean="0"/>
              <a:t>Black-box</a:t>
            </a:r>
          </a:p>
          <a:p>
            <a:pPr lvl="1"/>
            <a:r>
              <a:rPr lang="en-US" altLang="en-US" smtClean="0"/>
              <a:t>White-box</a:t>
            </a:r>
          </a:p>
        </p:txBody>
      </p:sp>
      <p:sp>
        <p:nvSpPr>
          <p:cNvPr id="39939" name="Content Placeholder 5"/>
          <p:cNvSpPr>
            <a:spLocks noGrp="1"/>
          </p:cNvSpPr>
          <p:nvPr>
            <p:ph sz="half" idx="4294967295"/>
          </p:nvPr>
        </p:nvSpPr>
        <p:spPr>
          <a:xfrm>
            <a:off x="6534150" y="1406880"/>
            <a:ext cx="4683094" cy="5486400"/>
          </a:xfrm>
        </p:spPr>
        <p:txBody>
          <a:bodyPr/>
          <a:lstStyle/>
          <a:p>
            <a:r>
              <a:rPr lang="en-US" altLang="en-US" dirty="0" smtClean="0">
                <a:latin typeface="Candara" panose="020E0502030303020204" pitchFamily="34" charset="0"/>
              </a:rPr>
              <a:t>Static vs. Dynamic Testing</a:t>
            </a:r>
          </a:p>
          <a:p>
            <a:r>
              <a:rPr lang="en-US" altLang="en-US" dirty="0" smtClean="0">
                <a:latin typeface="Candara" panose="020E0502030303020204" pitchFamily="34" charset="0"/>
              </a:rPr>
              <a:t>Automated Testing</a:t>
            </a:r>
          </a:p>
          <a:p>
            <a:pPr lvl="1"/>
            <a:r>
              <a:rPr lang="en-US" altLang="en-US" dirty="0" smtClean="0">
                <a:latin typeface="Candara" panose="020E0502030303020204" pitchFamily="34" charset="0"/>
              </a:rPr>
              <a:t>Pros and cons</a:t>
            </a:r>
          </a:p>
          <a:p>
            <a:r>
              <a:rPr lang="en-US" altLang="en-US" dirty="0" smtClean="0">
                <a:latin typeface="Candara" panose="020E0502030303020204" pitchFamily="34" charset="0"/>
              </a:rPr>
              <a:t>Defect tracking</a:t>
            </a:r>
          </a:p>
          <a:p>
            <a:r>
              <a:rPr lang="en-US" altLang="en-US" dirty="0" smtClean="0">
                <a:latin typeface="Candara" panose="020E0502030303020204" pitchFamily="34" charset="0"/>
              </a:rPr>
              <a:t>Integration: 2 types</a:t>
            </a:r>
          </a:p>
          <a:p>
            <a:pPr lvl="1"/>
            <a:r>
              <a:rPr lang="en-US" altLang="en-US" dirty="0" smtClean="0">
                <a:latin typeface="Candara" panose="020E0502030303020204" pitchFamily="34" charset="0"/>
              </a:rPr>
              <a:t>Top down</a:t>
            </a:r>
          </a:p>
          <a:p>
            <a:pPr lvl="1"/>
            <a:r>
              <a:rPr lang="en-US" altLang="en-US" dirty="0" smtClean="0">
                <a:latin typeface="Candara" panose="020E0502030303020204" pitchFamily="34" charset="0"/>
              </a:rPr>
              <a:t>Bottom up</a:t>
            </a:r>
          </a:p>
        </p:txBody>
      </p:sp>
      <p:sp>
        <p:nvSpPr>
          <p:cNvPr id="2" name="Slide Number Placeholder 1"/>
          <p:cNvSpPr>
            <a:spLocks noGrp="1"/>
          </p:cNvSpPr>
          <p:nvPr>
            <p:ph type="sldNum" sz="quarter" idx="12"/>
          </p:nvPr>
        </p:nvSpPr>
        <p:spPr/>
        <p:txBody>
          <a:bodyPr/>
          <a:lstStyle/>
          <a:p>
            <a:fld id="{B8DACC02-A2BD-4578-8E03-6D891060A695}" type="slidenum">
              <a:rPr lang="en-US" smtClean="0"/>
              <a:pPr/>
              <a:t>36</a:t>
            </a:fld>
            <a:endParaRPr lang="en-US" dirty="0"/>
          </a:p>
        </p:txBody>
      </p:sp>
    </p:spTree>
    <p:extLst>
      <p:ext uri="{BB962C8B-B14F-4D97-AF65-F5344CB8AC3E}">
        <p14:creationId xmlns:p14="http://schemas.microsoft.com/office/powerpoint/2010/main" val="177544560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ltLang="en-US" dirty="0" smtClean="0"/>
              <a:t>Defect Rates</a:t>
            </a:r>
          </a:p>
        </p:txBody>
      </p:sp>
      <p:sp>
        <p:nvSpPr>
          <p:cNvPr id="41986" name="Content Placeholder 8"/>
          <p:cNvSpPr>
            <a:spLocks noGrp="1"/>
          </p:cNvSpPr>
          <p:nvPr>
            <p:ph idx="1"/>
          </p:nvPr>
        </p:nvSpPr>
        <p:spPr/>
        <p:txBody>
          <a:bodyPr/>
          <a:lstStyle/>
          <a:p>
            <a:r>
              <a:rPr lang="en-US" altLang="en-US" smtClean="0"/>
              <a:t>In general, defect rate is the number of defects over the opportunities for errors during a specified time frame</a:t>
            </a:r>
          </a:p>
          <a:p>
            <a:r>
              <a:rPr lang="en-US" altLang="en-US" smtClean="0"/>
              <a:t>Defect rate found during formal machine testing is usually positively correlated with defect rate experienced in the field</a:t>
            </a:r>
          </a:p>
          <a:p>
            <a:r>
              <a:rPr lang="en-US" altLang="en-US" smtClean="0"/>
              <a:t>Tracking defects and rates allow us to determine the quality of the product and how mature it is.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37</a:t>
            </a:fld>
            <a:endParaRPr lang="en-US" dirty="0"/>
          </a:p>
        </p:txBody>
      </p:sp>
    </p:spTree>
    <p:extLst>
      <p:ext uri="{BB962C8B-B14F-4D97-AF65-F5344CB8AC3E}">
        <p14:creationId xmlns:p14="http://schemas.microsoft.com/office/powerpoint/2010/main" val="273177704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5554" name="Rectangle 2"/>
          <p:cNvSpPr>
            <a:spLocks noGrp="1" noChangeArrowheads="1"/>
          </p:cNvSpPr>
          <p:nvPr>
            <p:ph type="title"/>
          </p:nvPr>
        </p:nvSpPr>
        <p:spPr/>
        <p:txBody>
          <a:bodyPr/>
          <a:lstStyle/>
          <a:p>
            <a:r>
              <a:rPr lang="en-US" altLang="en-US" dirty="0" smtClean="0"/>
              <a:t>Defect Metrics</a:t>
            </a:r>
          </a:p>
        </p:txBody>
      </p:sp>
      <p:sp>
        <p:nvSpPr>
          <p:cNvPr id="535555" name="Rectangle 3"/>
          <p:cNvSpPr>
            <a:spLocks noGrp="1" noChangeArrowheads="1"/>
          </p:cNvSpPr>
          <p:nvPr>
            <p:ph type="body" idx="1"/>
          </p:nvPr>
        </p:nvSpPr>
        <p:spPr/>
        <p:txBody>
          <a:bodyPr>
            <a:normAutofit fontScale="92500" lnSpcReduction="10000"/>
          </a:bodyPr>
          <a:lstStyle/>
          <a:p>
            <a:pPr>
              <a:lnSpc>
                <a:spcPct val="90000"/>
              </a:lnSpc>
            </a:pPr>
            <a:r>
              <a:rPr lang="en-US" altLang="en-US" smtClean="0"/>
              <a:t>Open Bugs (outstanding defects)</a:t>
            </a:r>
          </a:p>
          <a:p>
            <a:pPr lvl="1">
              <a:lnSpc>
                <a:spcPct val="90000"/>
              </a:lnSpc>
            </a:pPr>
            <a:r>
              <a:rPr lang="en-US" altLang="en-US"/>
              <a:t>Ranked by severity</a:t>
            </a:r>
          </a:p>
          <a:p>
            <a:pPr>
              <a:lnSpc>
                <a:spcPct val="90000"/>
              </a:lnSpc>
            </a:pPr>
            <a:r>
              <a:rPr lang="en-US" altLang="en-US" smtClean="0"/>
              <a:t>Open Rates</a:t>
            </a:r>
          </a:p>
          <a:p>
            <a:pPr lvl="1">
              <a:lnSpc>
                <a:spcPct val="90000"/>
              </a:lnSpc>
            </a:pPr>
            <a:r>
              <a:rPr lang="en-US" altLang="en-US"/>
              <a:t>How many new bugs over a period of time</a:t>
            </a:r>
          </a:p>
          <a:p>
            <a:pPr>
              <a:lnSpc>
                <a:spcPct val="90000"/>
              </a:lnSpc>
            </a:pPr>
            <a:r>
              <a:rPr lang="en-US" altLang="en-US" smtClean="0"/>
              <a:t>Close Rates</a:t>
            </a:r>
          </a:p>
          <a:p>
            <a:pPr lvl="1">
              <a:lnSpc>
                <a:spcPct val="90000"/>
              </a:lnSpc>
            </a:pPr>
            <a:r>
              <a:rPr lang="en-US" altLang="en-US"/>
              <a:t>How many closed (fixed or resolved) over that same period</a:t>
            </a:r>
          </a:p>
          <a:p>
            <a:pPr lvl="1">
              <a:lnSpc>
                <a:spcPct val="90000"/>
              </a:lnSpc>
            </a:pPr>
            <a:r>
              <a:rPr lang="en-US" altLang="en-US"/>
              <a:t>Ex: 10 bugs/day</a:t>
            </a:r>
          </a:p>
          <a:p>
            <a:pPr>
              <a:lnSpc>
                <a:spcPct val="90000"/>
              </a:lnSpc>
            </a:pPr>
            <a:r>
              <a:rPr lang="en-US" altLang="en-US" smtClean="0"/>
              <a:t>Change Rate</a:t>
            </a:r>
          </a:p>
          <a:p>
            <a:pPr lvl="1">
              <a:lnSpc>
                <a:spcPct val="90000"/>
              </a:lnSpc>
            </a:pPr>
            <a:r>
              <a:rPr lang="en-US" altLang="en-US"/>
              <a:t>Number of times the same issue updated</a:t>
            </a:r>
          </a:p>
          <a:p>
            <a:pPr>
              <a:lnSpc>
                <a:spcPct val="90000"/>
              </a:lnSpc>
            </a:pPr>
            <a:r>
              <a:rPr lang="en-US" altLang="en-US" smtClean="0"/>
              <a:t>Fix Failed Counts</a:t>
            </a:r>
          </a:p>
          <a:p>
            <a:pPr lvl="1">
              <a:lnSpc>
                <a:spcPct val="90000"/>
              </a:lnSpc>
            </a:pPr>
            <a:r>
              <a:rPr lang="en-US" altLang="en-US"/>
              <a:t>Fixes that didn’</a:t>
            </a:r>
            <a:r>
              <a:rPr lang="en-US" altLang="ja-JP"/>
              <a:t>t really fix (still open)</a:t>
            </a:r>
          </a:p>
          <a:p>
            <a:pPr lvl="1">
              <a:lnSpc>
                <a:spcPct val="90000"/>
              </a:lnSpc>
            </a:pPr>
            <a:r>
              <a:rPr lang="en-US" altLang="en-US"/>
              <a:t>One measure of </a:t>
            </a:r>
            <a:r>
              <a:rPr lang="ja-JP" altLang="en-US"/>
              <a:t>“</a:t>
            </a:r>
            <a:r>
              <a:rPr lang="en-US" altLang="ja-JP"/>
              <a:t>vibration</a:t>
            </a:r>
            <a:r>
              <a:rPr lang="ja-JP" altLang="en-US"/>
              <a:t>”</a:t>
            </a:r>
            <a:r>
              <a:rPr lang="en-US" altLang="ja-JP"/>
              <a:t> in project</a:t>
            </a:r>
            <a:endParaRPr lang="en-US" altLang="en-US"/>
          </a:p>
        </p:txBody>
      </p:sp>
      <p:sp>
        <p:nvSpPr>
          <p:cNvPr id="2" name="Slide Number Placeholder 1"/>
          <p:cNvSpPr>
            <a:spLocks noGrp="1"/>
          </p:cNvSpPr>
          <p:nvPr>
            <p:ph type="sldNum" sz="quarter" idx="12"/>
          </p:nvPr>
        </p:nvSpPr>
        <p:spPr/>
        <p:txBody>
          <a:bodyPr/>
          <a:lstStyle/>
          <a:p>
            <a:fld id="{B8DACC02-A2BD-4578-8E03-6D891060A695}" type="slidenum">
              <a:rPr lang="en-US" smtClean="0"/>
              <a:pPr/>
              <a:t>38</a:t>
            </a:fld>
            <a:endParaRPr lang="en-US" dirty="0"/>
          </a:p>
        </p:txBody>
      </p:sp>
    </p:spTree>
    <p:extLst>
      <p:ext uri="{BB962C8B-B14F-4D97-AF65-F5344CB8AC3E}">
        <p14:creationId xmlns:p14="http://schemas.microsoft.com/office/powerpoint/2010/main" val="18637402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3555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535555">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53555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535555">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3555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535555">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535555">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535555">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535555">
                                            <p:txEl>
                                              <p:pRg st="8" end="8"/>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535555">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499"/>
                                          </p:stCondLst>
                                        </p:cTn>
                                        <p:tgtEl>
                                          <p:spTgt spid="535555">
                                            <p:txEl>
                                              <p:pRg st="10" end="10"/>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499"/>
                                          </p:stCondLst>
                                        </p:cTn>
                                        <p:tgtEl>
                                          <p:spTgt spid="53555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5555" grpId="0" build="p"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5554" name="Rectangle 2"/>
          <p:cNvSpPr>
            <a:spLocks noGrp="1" noChangeArrowheads="1"/>
          </p:cNvSpPr>
          <p:nvPr>
            <p:ph type="title"/>
          </p:nvPr>
        </p:nvSpPr>
        <p:spPr/>
        <p:txBody>
          <a:bodyPr/>
          <a:lstStyle/>
          <a:p>
            <a:r>
              <a:rPr lang="en-US" altLang="en-US" dirty="0" smtClean="0"/>
              <a:t>Defect Metrics</a:t>
            </a:r>
          </a:p>
        </p:txBody>
      </p:sp>
      <p:sp>
        <p:nvSpPr>
          <p:cNvPr id="535555" name="Rectangle 3"/>
          <p:cNvSpPr>
            <a:spLocks noGrp="1" noChangeArrowheads="1"/>
          </p:cNvSpPr>
          <p:nvPr>
            <p:ph type="body" idx="1"/>
          </p:nvPr>
        </p:nvSpPr>
        <p:spPr/>
        <p:txBody>
          <a:bodyPr/>
          <a:lstStyle/>
          <a:p>
            <a:r>
              <a:rPr lang="en-US" altLang="en-US" sz="2000"/>
              <a:t>Why do we measure defects? Why do we track the defect count when monitoring the execution of software projects? What does this tell us?</a:t>
            </a:r>
          </a:p>
          <a:p>
            <a:r>
              <a:rPr lang="en-US" altLang="en-US" sz="2000"/>
              <a:t>Defect counts indicate how well the system is implemented and how effectively testing is finding defects. </a:t>
            </a:r>
          </a:p>
          <a:p>
            <a:pPr lvl="1"/>
            <a:r>
              <a:rPr lang="en-US" altLang="en-US" b="1" smtClean="0"/>
              <a:t>Low defect counts </a:t>
            </a:r>
            <a:r>
              <a:rPr lang="en-US" altLang="en-US" smtClean="0"/>
              <a:t>may mean that testing is not uncovering defects. </a:t>
            </a:r>
          </a:p>
          <a:p>
            <a:pPr lvl="1"/>
            <a:r>
              <a:rPr lang="en-US" altLang="en-US" smtClean="0"/>
              <a:t>Defect counts that continue to be </a:t>
            </a:r>
            <a:r>
              <a:rPr lang="en-US" altLang="en-US" b="1" smtClean="0"/>
              <a:t>high over time </a:t>
            </a:r>
            <a:r>
              <a:rPr lang="en-US" altLang="en-US" smtClean="0"/>
              <a:t>may indicate a larger problem, </a:t>
            </a:r>
          </a:p>
          <a:p>
            <a:pPr lvl="2"/>
            <a:r>
              <a:rPr lang="en-US" altLang="en-US" smtClean="0"/>
              <a:t>inaccurate requirements, incomplete design and coding, premature testing, lack of application knowledge, or inadequately trained team. </a:t>
            </a:r>
          </a:p>
          <a:p>
            <a:r>
              <a:rPr lang="en-US" altLang="en-US" sz="2000" b="1"/>
              <a:t>Defect trends </a:t>
            </a:r>
            <a:r>
              <a:rPr lang="en-US" altLang="en-US" sz="2000"/>
              <a:t>provide a basis for deciding on when testing has completed. When the number of defects found falls dramatically, given a constant level of testing, the product is becoming stable and moving to the next phase is feasible. Look at the next slide.</a:t>
            </a:r>
          </a:p>
          <a:p>
            <a:r>
              <a:rPr lang="en-US" altLang="en-US" sz="2000"/>
              <a:t>[See also notes.]</a:t>
            </a:r>
          </a:p>
          <a:p>
            <a:pPr>
              <a:lnSpc>
                <a:spcPct val="90000"/>
              </a:lnSpc>
            </a:pPr>
            <a:endParaRPr lang="en-US" altLang="en-US" smtClean="0"/>
          </a:p>
        </p:txBody>
      </p:sp>
      <p:sp>
        <p:nvSpPr>
          <p:cNvPr id="2" name="Slide Number Placeholder 1"/>
          <p:cNvSpPr>
            <a:spLocks noGrp="1"/>
          </p:cNvSpPr>
          <p:nvPr>
            <p:ph type="sldNum" sz="quarter" idx="12"/>
          </p:nvPr>
        </p:nvSpPr>
        <p:spPr/>
        <p:txBody>
          <a:bodyPr/>
          <a:lstStyle/>
          <a:p>
            <a:fld id="{B8DACC02-A2BD-4578-8E03-6D891060A695}" type="slidenum">
              <a:rPr lang="en-US" smtClean="0"/>
              <a:pPr/>
              <a:t>39</a:t>
            </a:fld>
            <a:endParaRPr lang="en-US" dirty="0"/>
          </a:p>
        </p:txBody>
      </p:sp>
    </p:spTree>
    <p:extLst>
      <p:ext uri="{BB962C8B-B14F-4D97-AF65-F5344CB8AC3E}">
        <p14:creationId xmlns:p14="http://schemas.microsoft.com/office/powerpoint/2010/main" val="8199935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3555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3555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53555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53555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535555">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535555">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53555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5555"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Software Quality</a:t>
            </a:r>
            <a:endParaRPr lang="en-US" dirty="0"/>
          </a:p>
        </p:txBody>
      </p:sp>
      <p:sp>
        <p:nvSpPr>
          <p:cNvPr id="6" name="Content Placeholder 5"/>
          <p:cNvSpPr>
            <a:spLocks noGrp="1"/>
          </p:cNvSpPr>
          <p:nvPr>
            <p:ph idx="1"/>
          </p:nvPr>
        </p:nvSpPr>
        <p:spPr/>
        <p:txBody>
          <a:bodyPr/>
          <a:lstStyle/>
          <a:p>
            <a:r>
              <a:rPr lang="en-US" dirty="0"/>
              <a:t>A definition of quality should emphasize three </a:t>
            </a:r>
            <a:r>
              <a:rPr lang="en-US" dirty="0" smtClean="0"/>
              <a:t>important points:</a:t>
            </a:r>
          </a:p>
          <a:p>
            <a:pPr marL="914400" lvl="1" indent="-457200">
              <a:buFont typeface="+mj-lt"/>
              <a:buAutoNum type="arabicPeriod"/>
            </a:pPr>
            <a:r>
              <a:rPr lang="en-US" dirty="0"/>
              <a:t>Software requirements are the foundation from which  quality is measured. Lack of conformance to requirement is  lack of quality.</a:t>
            </a:r>
          </a:p>
          <a:p>
            <a:pPr marL="914400" lvl="1" indent="-457200">
              <a:buFont typeface="+mj-lt"/>
              <a:buAutoNum type="arabicPeriod"/>
            </a:pPr>
            <a:r>
              <a:rPr lang="en-US" dirty="0"/>
              <a:t>Specified standards define a set of development criteria  that guide the manner in which software is engineered. If  the criteria are not followed, lack of quality will almost  surely result.</a:t>
            </a:r>
          </a:p>
          <a:p>
            <a:pPr marL="914400" lvl="1" indent="-457200">
              <a:buFont typeface="+mj-lt"/>
              <a:buAutoNum type="arabicPeriod"/>
            </a:pPr>
            <a:r>
              <a:rPr lang="en-US" dirty="0"/>
              <a:t>There is a set of implicit requirements that often goes  unmentioned (e.g. good maintainability). If software  conforms to its explicit requirements but fails to meet  implicit requirements, software quality is suspect.</a:t>
            </a:r>
          </a:p>
        </p:txBody>
      </p:sp>
      <p:sp>
        <p:nvSpPr>
          <p:cNvPr id="4" name="Slide Number Placeholder 3"/>
          <p:cNvSpPr>
            <a:spLocks noGrp="1"/>
          </p:cNvSpPr>
          <p:nvPr>
            <p:ph type="sldNum" sz="quarter" idx="12"/>
          </p:nvPr>
        </p:nvSpPr>
        <p:spPr/>
        <p:txBody>
          <a:bodyPr/>
          <a:lstStyle/>
          <a:p>
            <a:fld id="{B8DACC02-A2BD-4578-8E03-6D891060A695}" type="slidenum">
              <a:rPr lang="en-US" smtClean="0"/>
              <a:t>4</a:t>
            </a:fld>
            <a:endParaRPr lang="en-US"/>
          </a:p>
        </p:txBody>
      </p:sp>
    </p:spTree>
    <p:extLst>
      <p:ext uri="{BB962C8B-B14F-4D97-AF65-F5344CB8AC3E}">
        <p14:creationId xmlns:p14="http://schemas.microsoft.com/office/powerpoint/2010/main" val="68059794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467" name="Rectangle 3"/>
          <p:cNvSpPr>
            <a:spLocks noGrp="1" noChangeArrowheads="1"/>
          </p:cNvSpPr>
          <p:nvPr>
            <p:ph type="title"/>
          </p:nvPr>
        </p:nvSpPr>
        <p:spPr/>
        <p:txBody>
          <a:bodyPr/>
          <a:lstStyle/>
          <a:p>
            <a:pPr eaLnBrk="1" hangingPunct="1"/>
            <a:r>
              <a:rPr lang="en-US" altLang="en-US" dirty="0" smtClean="0"/>
              <a:t>The Rayleigh Distribution</a:t>
            </a:r>
          </a:p>
        </p:txBody>
      </p:sp>
      <p:sp>
        <p:nvSpPr>
          <p:cNvPr id="47106" name="Rectangle 4"/>
          <p:cNvSpPr>
            <a:spLocks noGrp="1" noChangeArrowheads="1"/>
          </p:cNvSpPr>
          <p:nvPr>
            <p:ph idx="1"/>
          </p:nvPr>
        </p:nvSpPr>
        <p:spPr/>
        <p:txBody>
          <a:bodyPr/>
          <a:lstStyle/>
          <a:p>
            <a:pPr eaLnBrk="1" hangingPunct="1">
              <a:spcBef>
                <a:spcPct val="45000"/>
              </a:spcBef>
              <a:buFont typeface="Wingdings" panose="05000000000000000000" pitchFamily="2" charset="2"/>
              <a:buBlip>
                <a:blip r:embed="rId3"/>
              </a:buBlip>
            </a:pPr>
            <a:r>
              <a:rPr lang="en-US" altLang="en-US" sz="2000"/>
              <a:t>If we graph defects over time they will show a Rayleigh distribution</a:t>
            </a:r>
          </a:p>
          <a:p>
            <a:pPr eaLnBrk="1" hangingPunct="1">
              <a:spcBef>
                <a:spcPct val="45000"/>
              </a:spcBef>
              <a:buFont typeface="Wingdings" panose="05000000000000000000" pitchFamily="2" charset="2"/>
              <a:buBlip>
                <a:blip r:embed="rId3"/>
              </a:buBlip>
            </a:pPr>
            <a:endParaRPr lang="en-US" altLang="en-US" sz="1800"/>
          </a:p>
          <a:p>
            <a:pPr>
              <a:spcBef>
                <a:spcPct val="45000"/>
              </a:spcBef>
              <a:spcAft>
                <a:spcPts val="1800"/>
              </a:spcAft>
              <a:buBlip>
                <a:blip r:embed="rId3"/>
              </a:buBlip>
            </a:pPr>
            <a:r>
              <a:rPr lang="en-US" altLang="en-US" sz="2000"/>
              <a:t>R</a:t>
            </a:r>
            <a:r>
              <a:rPr lang="en-US" altLang="en-US" sz="2000" baseline="-25000"/>
              <a:t>c</a:t>
            </a:r>
            <a:r>
              <a:rPr lang="en-US" altLang="en-US" sz="2000"/>
              <a:t> = </a:t>
            </a:r>
          </a:p>
          <a:p>
            <a:pPr>
              <a:spcBef>
                <a:spcPct val="45000"/>
              </a:spcBef>
              <a:spcAft>
                <a:spcPts val="1800"/>
              </a:spcAft>
              <a:buBlip>
                <a:blip r:embed="rId3"/>
              </a:buBlip>
            </a:pPr>
            <a:r>
              <a:rPr lang="en-US" altLang="en-US" sz="2000"/>
              <a:t>k is a constant representing</a:t>
            </a:r>
            <a:br>
              <a:rPr lang="en-US" altLang="en-US" sz="2000"/>
            </a:br>
            <a:r>
              <a:rPr lang="en-US" altLang="en-US" sz="2000"/>
              <a:t>the time at which defects </a:t>
            </a:r>
            <a:br>
              <a:rPr lang="en-US" altLang="en-US" sz="2000"/>
            </a:br>
            <a:r>
              <a:rPr lang="en-US" altLang="en-US" sz="2000"/>
              <a:t>peak.</a:t>
            </a:r>
          </a:p>
          <a:p>
            <a:pPr>
              <a:spcBef>
                <a:spcPct val="45000"/>
              </a:spcBef>
              <a:spcAft>
                <a:spcPts val="1800"/>
              </a:spcAft>
              <a:buBlip>
                <a:blip r:embed="rId3"/>
              </a:buBlip>
            </a:pPr>
            <a:r>
              <a:rPr lang="en-US" altLang="en-US" sz="2000"/>
              <a:t>Note the tail to the distribution.</a:t>
            </a:r>
          </a:p>
          <a:p>
            <a:pPr eaLnBrk="1" hangingPunct="1">
              <a:spcBef>
                <a:spcPct val="45000"/>
              </a:spcBef>
              <a:buFont typeface="Wingdings" panose="05000000000000000000" pitchFamily="2" charset="2"/>
              <a:buBlip>
                <a:blip r:embed="rId3"/>
              </a:buBlip>
            </a:pPr>
            <a:r>
              <a:rPr lang="en-US" altLang="en-US" sz="2000"/>
              <a:t>We see this same curve in other areas as well. Specifically in reliability and quality.</a:t>
            </a:r>
          </a:p>
        </p:txBody>
      </p:sp>
      <p:grpSp>
        <p:nvGrpSpPr>
          <p:cNvPr id="47109" name="Group 19"/>
          <p:cNvGrpSpPr>
            <a:grpSpLocks/>
          </p:cNvGrpSpPr>
          <p:nvPr/>
        </p:nvGrpSpPr>
        <p:grpSpPr bwMode="auto">
          <a:xfrm>
            <a:off x="1390658" y="1882303"/>
            <a:ext cx="2895600" cy="976313"/>
            <a:chOff x="1295400" y="1447800"/>
            <a:chExt cx="2895600" cy="976313"/>
          </a:xfrm>
        </p:grpSpPr>
        <p:sp>
          <p:nvSpPr>
            <p:cNvPr id="47120" name="Line 5"/>
            <p:cNvSpPr>
              <a:spLocks noChangeShapeType="1"/>
            </p:cNvSpPr>
            <p:nvPr/>
          </p:nvSpPr>
          <p:spPr bwMode="auto">
            <a:xfrm>
              <a:off x="1295400" y="1981200"/>
              <a:ext cx="457200" cy="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lstStyle/>
            <a:p>
              <a:endParaRPr lang="en-US"/>
            </a:p>
          </p:txBody>
        </p:sp>
        <p:grpSp>
          <p:nvGrpSpPr>
            <p:cNvPr id="47121" name="Group 6"/>
            <p:cNvGrpSpPr>
              <a:grpSpLocks/>
            </p:cNvGrpSpPr>
            <p:nvPr/>
          </p:nvGrpSpPr>
          <p:grpSpPr bwMode="auto">
            <a:xfrm>
              <a:off x="1371600" y="1447800"/>
              <a:ext cx="2819400" cy="976313"/>
              <a:chOff x="1104" y="2016"/>
              <a:chExt cx="1776" cy="615"/>
            </a:xfrm>
          </p:grpSpPr>
          <p:grpSp>
            <p:nvGrpSpPr>
              <p:cNvPr id="47122" name="Group 7"/>
              <p:cNvGrpSpPr>
                <a:grpSpLocks/>
              </p:cNvGrpSpPr>
              <p:nvPr/>
            </p:nvGrpSpPr>
            <p:grpSpPr bwMode="auto">
              <a:xfrm>
                <a:off x="1104" y="2016"/>
                <a:ext cx="1776" cy="414"/>
                <a:chOff x="1104" y="2016"/>
                <a:chExt cx="1776" cy="414"/>
              </a:xfrm>
            </p:grpSpPr>
            <p:sp>
              <p:nvSpPr>
                <p:cNvPr id="47124" name="Text Box 8"/>
                <p:cNvSpPr txBox="1">
                  <a:spLocks noChangeArrowheads="1"/>
                </p:cNvSpPr>
                <p:nvPr/>
              </p:nvSpPr>
              <p:spPr bwMode="auto">
                <a:xfrm>
                  <a:off x="1392" y="2103"/>
                  <a:ext cx="14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US" altLang="en-US" sz="2800">
                      <a:latin typeface="Times New Roman" panose="02020603050405020304" pitchFamily="18" charset="0"/>
                    </a:rPr>
                    <a:t>e</a:t>
                  </a:r>
                  <a:r>
                    <a:rPr lang="en-US" altLang="en-US" sz="2800" baseline="30000">
                      <a:latin typeface="Times New Roman" panose="02020603050405020304" pitchFamily="18" charset="0"/>
                    </a:rPr>
                    <a:t>-t</a:t>
                  </a:r>
                  <a:r>
                    <a:rPr lang="en-US" altLang="en-US" sz="2800" baseline="60000">
                      <a:latin typeface="Times New Roman" panose="02020603050405020304" pitchFamily="18" charset="0"/>
                    </a:rPr>
                    <a:t>2</a:t>
                  </a:r>
                  <a:r>
                    <a:rPr lang="en-US" altLang="en-US" sz="2800" baseline="30000">
                      <a:latin typeface="Times New Roman" panose="02020603050405020304" pitchFamily="18" charset="0"/>
                    </a:rPr>
                    <a:t>/2k</a:t>
                  </a:r>
                  <a:r>
                    <a:rPr lang="en-US" altLang="en-US" sz="2800" baseline="60000">
                      <a:latin typeface="Times New Roman" panose="02020603050405020304" pitchFamily="18" charset="0"/>
                    </a:rPr>
                    <a:t>2</a:t>
                  </a:r>
                </a:p>
              </p:txBody>
            </p:sp>
            <p:sp>
              <p:nvSpPr>
                <p:cNvPr id="47125" name="Text Box 9"/>
                <p:cNvSpPr txBox="1">
                  <a:spLocks noChangeArrowheads="1"/>
                </p:cNvSpPr>
                <p:nvPr/>
              </p:nvSpPr>
              <p:spPr bwMode="auto">
                <a:xfrm>
                  <a:off x="1104" y="2016"/>
                  <a:ext cx="3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US" altLang="en-US" sz="2800">
                      <a:latin typeface="Times New Roman" panose="02020603050405020304" pitchFamily="18" charset="0"/>
                    </a:rPr>
                    <a:t>t</a:t>
                  </a:r>
                </a:p>
              </p:txBody>
            </p:sp>
          </p:grpSp>
          <p:sp>
            <p:nvSpPr>
              <p:cNvPr id="47123" name="Text Box 10"/>
              <p:cNvSpPr txBox="1">
                <a:spLocks noChangeArrowheads="1"/>
              </p:cNvSpPr>
              <p:nvPr/>
            </p:nvSpPr>
            <p:spPr bwMode="auto">
              <a:xfrm>
                <a:off x="1104" y="2304"/>
                <a:ext cx="3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US" altLang="en-US" sz="2800">
                    <a:latin typeface="Times New Roman" panose="02020603050405020304" pitchFamily="18" charset="0"/>
                  </a:rPr>
                  <a:t>k</a:t>
                </a:r>
                <a:r>
                  <a:rPr lang="en-US" altLang="en-US" sz="2800" baseline="30000">
                    <a:latin typeface="Times New Roman" panose="02020603050405020304" pitchFamily="18" charset="0"/>
                  </a:rPr>
                  <a:t>2</a:t>
                </a:r>
              </a:p>
            </p:txBody>
          </p:sp>
        </p:grpSp>
      </p:grpSp>
      <p:sp>
        <p:nvSpPr>
          <p:cNvPr id="47110" name="Text Box 11"/>
          <p:cNvSpPr txBox="1">
            <a:spLocks noChangeArrowheads="1"/>
          </p:cNvSpPr>
          <p:nvPr/>
        </p:nvSpPr>
        <p:spPr bwMode="auto">
          <a:xfrm rot="16200000">
            <a:off x="6710514" y="2529220"/>
            <a:ext cx="3429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spcBef>
                <a:spcPct val="50000"/>
              </a:spcBef>
            </a:pPr>
            <a:r>
              <a:rPr lang="en-US" altLang="en-US" sz="2000" b="1">
                <a:latin typeface="Times New Roman" panose="02020603050405020304" pitchFamily="18" charset="0"/>
              </a:rPr>
              <a:t>Defect frequency</a:t>
            </a:r>
          </a:p>
        </p:txBody>
      </p:sp>
      <p:grpSp>
        <p:nvGrpSpPr>
          <p:cNvPr id="47112" name="Group 23"/>
          <p:cNvGrpSpPr>
            <a:grpSpLocks/>
          </p:cNvGrpSpPr>
          <p:nvPr/>
        </p:nvGrpSpPr>
        <p:grpSpPr bwMode="auto">
          <a:xfrm>
            <a:off x="8625040" y="1746583"/>
            <a:ext cx="3182937" cy="3617912"/>
            <a:chOff x="5580093" y="2027237"/>
            <a:chExt cx="3182907" cy="3617973"/>
          </a:xfrm>
        </p:grpSpPr>
        <p:sp>
          <p:nvSpPr>
            <p:cNvPr id="47114" name="Freeform 2"/>
            <p:cNvSpPr>
              <a:spLocks/>
            </p:cNvSpPr>
            <p:nvPr/>
          </p:nvSpPr>
          <p:spPr bwMode="auto">
            <a:xfrm>
              <a:off x="5638800" y="2651125"/>
              <a:ext cx="3124200" cy="2197100"/>
            </a:xfrm>
            <a:custGeom>
              <a:avLst/>
              <a:gdLst>
                <a:gd name="T0" fmla="*/ 0 w 2160"/>
                <a:gd name="T1" fmla="*/ 2147483647 h 1720"/>
                <a:gd name="T2" fmla="*/ 2147483647 w 2160"/>
                <a:gd name="T3" fmla="*/ 2147483647 h 1720"/>
                <a:gd name="T4" fmla="*/ 2147483647 w 2160"/>
                <a:gd name="T5" fmla="*/ 2147483647 h 1720"/>
                <a:gd name="T6" fmla="*/ 2147483647 w 2160"/>
                <a:gd name="T7" fmla="*/ 2147483647 h 1720"/>
                <a:gd name="T8" fmla="*/ 2147483647 w 2160"/>
                <a:gd name="T9" fmla="*/ 2147483647 h 1720"/>
                <a:gd name="T10" fmla="*/ 2147483647 w 2160"/>
                <a:gd name="T11" fmla="*/ 2147483647 h 1720"/>
                <a:gd name="T12" fmla="*/ 2147483647 w 2160"/>
                <a:gd name="T13" fmla="*/ 2147483647 h 1720"/>
                <a:gd name="T14" fmla="*/ 2147483647 w 2160"/>
                <a:gd name="T15" fmla="*/ 2147483647 h 1720"/>
                <a:gd name="T16" fmla="*/ 0 60000 65536"/>
                <a:gd name="T17" fmla="*/ 0 60000 65536"/>
                <a:gd name="T18" fmla="*/ 0 60000 65536"/>
                <a:gd name="T19" fmla="*/ 0 60000 65536"/>
                <a:gd name="T20" fmla="*/ 0 60000 65536"/>
                <a:gd name="T21" fmla="*/ 0 60000 65536"/>
                <a:gd name="T22" fmla="*/ 0 60000 65536"/>
                <a:gd name="T23" fmla="*/ 0 60000 65536"/>
                <a:gd name="T24" fmla="*/ 0 w 2160"/>
                <a:gd name="T25" fmla="*/ 0 h 1720"/>
                <a:gd name="T26" fmla="*/ 2160 w 2160"/>
                <a:gd name="T27" fmla="*/ 1720 h 172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 h="1720">
                  <a:moveTo>
                    <a:pt x="0" y="1720"/>
                  </a:moveTo>
                  <a:cubicBezTo>
                    <a:pt x="56" y="1532"/>
                    <a:pt x="112" y="1344"/>
                    <a:pt x="192" y="1096"/>
                  </a:cubicBezTo>
                  <a:cubicBezTo>
                    <a:pt x="272" y="848"/>
                    <a:pt x="400" y="408"/>
                    <a:pt x="480" y="232"/>
                  </a:cubicBezTo>
                  <a:cubicBezTo>
                    <a:pt x="560" y="56"/>
                    <a:pt x="584" y="0"/>
                    <a:pt x="672" y="40"/>
                  </a:cubicBezTo>
                  <a:cubicBezTo>
                    <a:pt x="760" y="80"/>
                    <a:pt x="920" y="280"/>
                    <a:pt x="1008" y="472"/>
                  </a:cubicBezTo>
                  <a:cubicBezTo>
                    <a:pt x="1096" y="664"/>
                    <a:pt x="1112" y="1016"/>
                    <a:pt x="1200" y="1192"/>
                  </a:cubicBezTo>
                  <a:cubicBezTo>
                    <a:pt x="1288" y="1368"/>
                    <a:pt x="1376" y="1440"/>
                    <a:pt x="1536" y="1528"/>
                  </a:cubicBezTo>
                  <a:cubicBezTo>
                    <a:pt x="1696" y="1616"/>
                    <a:pt x="1928" y="1668"/>
                    <a:pt x="2160" y="1720"/>
                  </a:cubicBezTo>
                </a:path>
              </a:pathLst>
            </a:custGeom>
            <a:solidFill>
              <a:srgbClr val="E1F4FF"/>
            </a:solidFill>
            <a:ln w="9525">
              <a:solidFill>
                <a:schemeClr val="tx1"/>
              </a:solidFill>
              <a:round/>
              <a:headEnd/>
              <a:tailEnd type="none" w="lg" len="lg"/>
            </a:ln>
          </p:spPr>
          <p:txBody>
            <a:bodyPr/>
            <a:lstStyle/>
            <a:p>
              <a:endParaRPr lang="en-US"/>
            </a:p>
          </p:txBody>
        </p:sp>
        <p:sp>
          <p:nvSpPr>
            <p:cNvPr id="47115" name="Line 12"/>
            <p:cNvSpPr>
              <a:spLocks noChangeShapeType="1"/>
            </p:cNvSpPr>
            <p:nvPr/>
          </p:nvSpPr>
          <p:spPr bwMode="auto">
            <a:xfrm>
              <a:off x="5638800" y="2027237"/>
              <a:ext cx="0" cy="2820988"/>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lstStyle/>
            <a:p>
              <a:endParaRPr lang="en-US"/>
            </a:p>
          </p:txBody>
        </p:sp>
        <p:sp>
          <p:nvSpPr>
            <p:cNvPr id="47116" name="Line 13"/>
            <p:cNvSpPr>
              <a:spLocks noChangeShapeType="1"/>
            </p:cNvSpPr>
            <p:nvPr/>
          </p:nvSpPr>
          <p:spPr bwMode="auto">
            <a:xfrm>
              <a:off x="5638800" y="4848225"/>
              <a:ext cx="3054350" cy="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lstStyle/>
            <a:p>
              <a:endParaRPr lang="en-US"/>
            </a:p>
          </p:txBody>
        </p:sp>
        <p:sp>
          <p:nvSpPr>
            <p:cNvPr id="47117" name="Line 14"/>
            <p:cNvSpPr>
              <a:spLocks noChangeShapeType="1"/>
            </p:cNvSpPr>
            <p:nvPr/>
          </p:nvSpPr>
          <p:spPr bwMode="auto">
            <a:xfrm>
              <a:off x="6542088" y="2701925"/>
              <a:ext cx="0" cy="21463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lstStyle/>
            <a:p>
              <a:endParaRPr lang="en-US"/>
            </a:p>
          </p:txBody>
        </p:sp>
        <p:sp>
          <p:nvSpPr>
            <p:cNvPr id="47118" name="Text Box 15"/>
            <p:cNvSpPr txBox="1">
              <a:spLocks noChangeArrowheads="1"/>
            </p:cNvSpPr>
            <p:nvPr/>
          </p:nvSpPr>
          <p:spPr bwMode="auto">
            <a:xfrm>
              <a:off x="6472238" y="4848225"/>
              <a:ext cx="4857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US" altLang="en-US" sz="2000">
                  <a:latin typeface="Times New Roman" panose="02020603050405020304" pitchFamily="18" charset="0"/>
                </a:rPr>
                <a:t>k</a:t>
              </a:r>
            </a:p>
          </p:txBody>
        </p:sp>
        <p:sp>
          <p:nvSpPr>
            <p:cNvPr id="47119" name="TextBox 22"/>
            <p:cNvSpPr txBox="1">
              <a:spLocks noChangeArrowheads="1"/>
            </p:cNvSpPr>
            <p:nvPr/>
          </p:nvSpPr>
          <p:spPr bwMode="auto">
            <a:xfrm>
              <a:off x="5580093" y="5245100"/>
              <a:ext cx="31242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en-US" sz="2000" b="1">
                  <a:latin typeface="Times New Roman" panose="02020603050405020304" pitchFamily="18" charset="0"/>
                  <a:cs typeface="Times New Roman" panose="02020603050405020304" pitchFamily="18" charset="0"/>
                </a:rPr>
                <a:t>Time</a:t>
              </a:r>
            </a:p>
          </p:txBody>
        </p:sp>
      </p:grpSp>
      <p:sp>
        <p:nvSpPr>
          <p:cNvPr id="2" name="Slide Number Placeholder 1"/>
          <p:cNvSpPr>
            <a:spLocks noGrp="1"/>
          </p:cNvSpPr>
          <p:nvPr>
            <p:ph type="sldNum" sz="quarter" idx="12"/>
          </p:nvPr>
        </p:nvSpPr>
        <p:spPr/>
        <p:txBody>
          <a:bodyPr/>
          <a:lstStyle/>
          <a:p>
            <a:fld id="{B8DACC02-A2BD-4578-8E03-6D891060A695}" type="slidenum">
              <a:rPr lang="en-US" smtClean="0"/>
              <a:pPr/>
              <a:t>40</a:t>
            </a:fld>
            <a:endParaRPr lang="en-US" dirty="0"/>
          </a:p>
        </p:txBody>
      </p:sp>
    </p:spTree>
    <p:extLst>
      <p:ext uri="{BB962C8B-B14F-4D97-AF65-F5344CB8AC3E}">
        <p14:creationId xmlns:p14="http://schemas.microsoft.com/office/powerpoint/2010/main" val="359653118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2"/>
          <p:cNvSpPr>
            <a:spLocks noGrp="1" noChangeArrowheads="1"/>
          </p:cNvSpPr>
          <p:nvPr>
            <p:ph type="title"/>
          </p:nvPr>
        </p:nvSpPr>
        <p:spPr/>
        <p:txBody>
          <a:bodyPr/>
          <a:lstStyle/>
          <a:p>
            <a:pPr eaLnBrk="1" hangingPunct="1"/>
            <a:r>
              <a:rPr lang="en-US" altLang="en-US" dirty="0" smtClean="0"/>
              <a:t>Basic tools of quality</a:t>
            </a:r>
          </a:p>
        </p:txBody>
      </p:sp>
      <p:sp>
        <p:nvSpPr>
          <p:cNvPr id="49154" name="Rectangle 3"/>
          <p:cNvSpPr>
            <a:spLocks noGrp="1" noChangeArrowheads="1"/>
          </p:cNvSpPr>
          <p:nvPr>
            <p:ph type="body" idx="1"/>
          </p:nvPr>
        </p:nvSpPr>
        <p:spPr/>
        <p:txBody>
          <a:bodyPr/>
          <a:lstStyle/>
          <a:p>
            <a:pPr eaLnBrk="1" hangingPunct="1">
              <a:lnSpc>
                <a:spcPct val="90000"/>
              </a:lnSpc>
            </a:pPr>
            <a:r>
              <a:rPr lang="en-US" altLang="en-US" i="1" dirty="0" smtClean="0"/>
              <a:t>Cause-and-effect (fishbone, Ishikawa) diagram</a:t>
            </a:r>
            <a:endParaRPr lang="en-US" altLang="en-US" dirty="0" smtClean="0"/>
          </a:p>
          <a:p>
            <a:pPr marL="1020763" lvl="1"/>
            <a:r>
              <a:rPr lang="en-US" altLang="en-US" dirty="0" smtClean="0"/>
              <a:t>Shows the relationship between the effects of problems and their causes</a:t>
            </a:r>
          </a:p>
          <a:p>
            <a:pPr marL="1020763" lvl="1"/>
            <a:r>
              <a:rPr lang="en-US" altLang="en-US" dirty="0" smtClean="0"/>
              <a:t>See lecture 6 slide 50-52 and PMP Study Guide, p. 261</a:t>
            </a:r>
          </a:p>
          <a:p>
            <a:pPr eaLnBrk="1" hangingPunct="1"/>
            <a:r>
              <a:rPr lang="en-US" altLang="en-US" i="1" dirty="0" smtClean="0"/>
              <a:t>Process flowcharts</a:t>
            </a:r>
            <a:r>
              <a:rPr lang="en-US" altLang="en-US" dirty="0" smtClean="0"/>
              <a:t> </a:t>
            </a:r>
          </a:p>
          <a:p>
            <a:pPr marL="1020763" lvl="1"/>
            <a:r>
              <a:rPr lang="en-US" altLang="en-US" dirty="0" smtClean="0"/>
              <a:t>Graphical representation of a project process that can help identify where problems occur</a:t>
            </a:r>
          </a:p>
        </p:txBody>
      </p:sp>
      <p:sp>
        <p:nvSpPr>
          <p:cNvPr id="2" name="Slide Number Placeholder 1"/>
          <p:cNvSpPr>
            <a:spLocks noGrp="1"/>
          </p:cNvSpPr>
          <p:nvPr>
            <p:ph type="sldNum" sz="quarter" idx="12"/>
          </p:nvPr>
        </p:nvSpPr>
        <p:spPr/>
        <p:txBody>
          <a:bodyPr/>
          <a:lstStyle/>
          <a:p>
            <a:fld id="{B8DACC02-A2BD-4578-8E03-6D891060A695}" type="slidenum">
              <a:rPr lang="en-US" smtClean="0"/>
              <a:pPr/>
              <a:t>41</a:t>
            </a:fld>
            <a:endParaRPr lang="en-US" dirty="0"/>
          </a:p>
        </p:txBody>
      </p:sp>
    </p:spTree>
    <p:extLst>
      <p:ext uri="{BB962C8B-B14F-4D97-AF65-F5344CB8AC3E}">
        <p14:creationId xmlns:p14="http://schemas.microsoft.com/office/powerpoint/2010/main" val="178917039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2"/>
          <p:cNvSpPr>
            <a:spLocks noGrp="1" noChangeArrowheads="1"/>
          </p:cNvSpPr>
          <p:nvPr>
            <p:ph type="title"/>
          </p:nvPr>
        </p:nvSpPr>
        <p:spPr/>
        <p:txBody>
          <a:bodyPr/>
          <a:lstStyle/>
          <a:p>
            <a:pPr eaLnBrk="1" hangingPunct="1"/>
            <a:r>
              <a:rPr lang="en-US" altLang="en-US" dirty="0" smtClean="0"/>
              <a:t>Basic tools of quality</a:t>
            </a:r>
          </a:p>
        </p:txBody>
      </p:sp>
      <p:sp>
        <p:nvSpPr>
          <p:cNvPr id="51202" name="Rectangle 3"/>
          <p:cNvSpPr>
            <a:spLocks noGrp="1" noChangeArrowheads="1"/>
          </p:cNvSpPr>
          <p:nvPr>
            <p:ph type="body" idx="1"/>
          </p:nvPr>
        </p:nvSpPr>
        <p:spPr/>
        <p:txBody>
          <a:bodyPr/>
          <a:lstStyle/>
          <a:p>
            <a:pPr eaLnBrk="1" hangingPunct="1">
              <a:lnSpc>
                <a:spcPct val="90000"/>
              </a:lnSpc>
            </a:pPr>
            <a:r>
              <a:rPr lang="en-US" altLang="en-US" i="1" smtClean="0"/>
              <a:t>Control chart</a:t>
            </a:r>
            <a:endParaRPr lang="en-US" altLang="en-US" smtClean="0"/>
          </a:p>
          <a:p>
            <a:pPr marL="1020763" lvl="1"/>
            <a:r>
              <a:rPr lang="en-US" altLang="en-US" smtClean="0"/>
              <a:t>Maps the variation of a project variable (</a:t>
            </a:r>
            <a:r>
              <a:rPr lang="en-US" altLang="en-US" i="1" smtClean="0"/>
              <a:t>e.g.</a:t>
            </a:r>
            <a:r>
              <a:rPr lang="en-US" altLang="en-US" smtClean="0"/>
              <a:t> number of defects) as a function of time relative to a baseline value and within boundaries of ±3σ</a:t>
            </a:r>
          </a:p>
          <a:p>
            <a:pPr lvl="2" eaLnBrk="1" hangingPunct="1">
              <a:lnSpc>
                <a:spcPct val="90000"/>
              </a:lnSpc>
            </a:pPr>
            <a:r>
              <a:rPr lang="en-US" altLang="en-US" smtClean="0"/>
              <a:t>Baseline may be established after sufficient project variable data are available </a:t>
            </a:r>
          </a:p>
          <a:p>
            <a:pPr marL="1020763" lvl="1"/>
            <a:r>
              <a:rPr lang="en-US" altLang="en-US" smtClean="0"/>
              <a:t>Acceptable upper and lower boundaries of variable values are called the </a:t>
            </a:r>
            <a:r>
              <a:rPr lang="en-US" altLang="en-US" i="1" smtClean="0"/>
              <a:t>Upper Control Limit</a:t>
            </a:r>
            <a:r>
              <a:rPr lang="en-US" altLang="en-US" smtClean="0"/>
              <a:t> (UCL) and </a:t>
            </a:r>
            <a:r>
              <a:rPr lang="en-US" altLang="en-US" i="1" smtClean="0"/>
              <a:t>Lower Control Limit</a:t>
            </a:r>
            <a:r>
              <a:rPr lang="en-US" altLang="en-US" smtClean="0"/>
              <a:t> (LCL), respectively</a:t>
            </a:r>
          </a:p>
        </p:txBody>
      </p:sp>
      <p:sp>
        <p:nvSpPr>
          <p:cNvPr id="2" name="Slide Number Placeholder 1"/>
          <p:cNvSpPr>
            <a:spLocks noGrp="1"/>
          </p:cNvSpPr>
          <p:nvPr>
            <p:ph type="sldNum" sz="quarter" idx="12"/>
          </p:nvPr>
        </p:nvSpPr>
        <p:spPr/>
        <p:txBody>
          <a:bodyPr/>
          <a:lstStyle/>
          <a:p>
            <a:fld id="{B8DACC02-A2BD-4578-8E03-6D891060A695}" type="slidenum">
              <a:rPr lang="en-US" smtClean="0"/>
              <a:pPr/>
              <a:t>42</a:t>
            </a:fld>
            <a:endParaRPr lang="en-US" dirty="0"/>
          </a:p>
        </p:txBody>
      </p:sp>
    </p:spTree>
    <p:extLst>
      <p:ext uri="{BB962C8B-B14F-4D97-AF65-F5344CB8AC3E}">
        <p14:creationId xmlns:p14="http://schemas.microsoft.com/office/powerpoint/2010/main" val="353430505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3" name="Rectangle 2"/>
          <p:cNvSpPr>
            <a:spLocks noGrp="1" noChangeArrowheads="1"/>
          </p:cNvSpPr>
          <p:nvPr>
            <p:ph type="title"/>
          </p:nvPr>
        </p:nvSpPr>
        <p:spPr/>
        <p:txBody>
          <a:bodyPr/>
          <a:lstStyle/>
          <a:p>
            <a:pPr eaLnBrk="1" hangingPunct="1">
              <a:defRPr/>
            </a:pPr>
            <a:r>
              <a:rPr lang="en-US" dirty="0">
                <a:ea typeface="ＭＳ Ｐゴシック" charset="0"/>
                <a:cs typeface="ＭＳ Ｐゴシック" charset="0"/>
              </a:rPr>
              <a:t>Basic tools of quality</a:t>
            </a:r>
            <a:endParaRPr lang="en-US" sz="800" dirty="0">
              <a:ea typeface="ＭＳ Ｐゴシック" charset="0"/>
              <a:cs typeface="ＭＳ Ｐゴシック" charset="0"/>
            </a:endParaRPr>
          </a:p>
        </p:txBody>
      </p:sp>
      <p:sp>
        <p:nvSpPr>
          <p:cNvPr id="53250" name="Line 5"/>
          <p:cNvSpPr>
            <a:spLocks noChangeShapeType="1"/>
          </p:cNvSpPr>
          <p:nvPr/>
        </p:nvSpPr>
        <p:spPr bwMode="auto">
          <a:xfrm>
            <a:off x="2489200" y="3898900"/>
            <a:ext cx="6134100" cy="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3251" name="Line 6"/>
          <p:cNvSpPr>
            <a:spLocks noChangeShapeType="1"/>
          </p:cNvSpPr>
          <p:nvPr/>
        </p:nvSpPr>
        <p:spPr bwMode="auto">
          <a:xfrm>
            <a:off x="2489200" y="2514600"/>
            <a:ext cx="61341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3252" name="Line 7"/>
          <p:cNvSpPr>
            <a:spLocks noChangeShapeType="1"/>
          </p:cNvSpPr>
          <p:nvPr/>
        </p:nvSpPr>
        <p:spPr bwMode="auto">
          <a:xfrm>
            <a:off x="2489200" y="5257800"/>
            <a:ext cx="6134100" cy="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3253" name="Line 8"/>
          <p:cNvSpPr>
            <a:spLocks noChangeShapeType="1"/>
          </p:cNvSpPr>
          <p:nvPr/>
        </p:nvSpPr>
        <p:spPr bwMode="auto">
          <a:xfrm>
            <a:off x="2476500" y="2971800"/>
            <a:ext cx="61341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3254" name="Line 9"/>
          <p:cNvSpPr>
            <a:spLocks noChangeShapeType="1"/>
          </p:cNvSpPr>
          <p:nvPr/>
        </p:nvSpPr>
        <p:spPr bwMode="auto">
          <a:xfrm>
            <a:off x="2476500" y="3441700"/>
            <a:ext cx="61341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3255" name="Line 10"/>
          <p:cNvSpPr>
            <a:spLocks noChangeShapeType="1"/>
          </p:cNvSpPr>
          <p:nvPr/>
        </p:nvSpPr>
        <p:spPr bwMode="auto">
          <a:xfrm>
            <a:off x="2489200" y="4356100"/>
            <a:ext cx="60960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3256" name="Line 11"/>
          <p:cNvSpPr>
            <a:spLocks noChangeShapeType="1"/>
          </p:cNvSpPr>
          <p:nvPr/>
        </p:nvSpPr>
        <p:spPr bwMode="auto">
          <a:xfrm>
            <a:off x="2489200" y="4800600"/>
            <a:ext cx="60833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3257" name="Line 12"/>
          <p:cNvSpPr>
            <a:spLocks noChangeShapeType="1"/>
          </p:cNvSpPr>
          <p:nvPr/>
        </p:nvSpPr>
        <p:spPr bwMode="auto">
          <a:xfrm>
            <a:off x="2489200" y="2501900"/>
            <a:ext cx="0" cy="27305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3258" name="Line 13"/>
          <p:cNvSpPr>
            <a:spLocks noChangeShapeType="1"/>
          </p:cNvSpPr>
          <p:nvPr/>
        </p:nvSpPr>
        <p:spPr bwMode="auto">
          <a:xfrm>
            <a:off x="5041900" y="5600700"/>
            <a:ext cx="889000" cy="0"/>
          </a:xfrm>
          <a:prstGeom prst="line">
            <a:avLst/>
          </a:prstGeom>
          <a:noFill/>
          <a:ln w="12700">
            <a:solidFill>
              <a:schemeClr val="tx1"/>
            </a:solidFill>
            <a:round/>
            <a:headEnd type="none" w="sm" len="sm"/>
            <a:tailEnd type="triangle" w="lg" len="med"/>
          </a:ln>
          <a:extLst>
            <a:ext uri="{909E8E84-426E-40DD-AFC4-6F175D3DCCD1}">
              <a14:hiddenFill xmlns:a14="http://schemas.microsoft.com/office/drawing/2010/main">
                <a:noFill/>
              </a14:hiddenFill>
            </a:ext>
          </a:extLst>
        </p:spPr>
        <p:txBody>
          <a:bodyPr wrap="none" anchor="ctr"/>
          <a:lstStyle/>
          <a:p>
            <a:endParaRPr lang="en-US"/>
          </a:p>
        </p:txBody>
      </p:sp>
      <p:sp>
        <p:nvSpPr>
          <p:cNvPr id="53259" name="Text Box 14"/>
          <p:cNvSpPr txBox="1">
            <a:spLocks noChangeArrowheads="1"/>
          </p:cNvSpPr>
          <p:nvPr/>
        </p:nvSpPr>
        <p:spPr bwMode="auto">
          <a:xfrm>
            <a:off x="5203826" y="5708651"/>
            <a:ext cx="52039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a:t>Time</a:t>
            </a:r>
          </a:p>
        </p:txBody>
      </p:sp>
      <p:sp>
        <p:nvSpPr>
          <p:cNvPr id="53260" name="AutoShape 15"/>
          <p:cNvSpPr>
            <a:spLocks noChangeArrowheads="1"/>
          </p:cNvSpPr>
          <p:nvPr/>
        </p:nvSpPr>
        <p:spPr bwMode="auto">
          <a:xfrm>
            <a:off x="9359900" y="1803400"/>
            <a:ext cx="914400" cy="609600"/>
          </a:xfrm>
          <a:prstGeom prst="wedgeRectCallout">
            <a:avLst>
              <a:gd name="adj1" fmla="val -121528"/>
              <a:gd name="adj2" fmla="val 59634"/>
            </a:avLst>
          </a:prstGeom>
          <a:solidFill>
            <a:srgbClr val="F3F4C0"/>
          </a:solidFill>
          <a:ln w="12700">
            <a:solidFill>
              <a:schemeClr val="tx1"/>
            </a:solidFill>
            <a:miter lim="800000"/>
            <a:headEnd type="none" w="sm" len="sm"/>
            <a:tailEnd type="none" w="sm" len="sm"/>
          </a:ln>
        </p:spPr>
        <p:txBody>
          <a:bodyPr anchor="ctr" anchorCtr="1"/>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en-US" sz="1200"/>
              <a:t>Upper Control Limit</a:t>
            </a:r>
          </a:p>
        </p:txBody>
      </p:sp>
      <p:sp>
        <p:nvSpPr>
          <p:cNvPr id="53261" name="AutoShape 16"/>
          <p:cNvSpPr>
            <a:spLocks noChangeArrowheads="1"/>
          </p:cNvSpPr>
          <p:nvPr/>
        </p:nvSpPr>
        <p:spPr bwMode="auto">
          <a:xfrm>
            <a:off x="9525000" y="5308600"/>
            <a:ext cx="914400" cy="609600"/>
          </a:xfrm>
          <a:prstGeom prst="wedgeRectCallout">
            <a:avLst>
              <a:gd name="adj1" fmla="val -145139"/>
              <a:gd name="adj2" fmla="val -59116"/>
            </a:avLst>
          </a:prstGeom>
          <a:solidFill>
            <a:srgbClr val="F3F4C0"/>
          </a:solidFill>
          <a:ln w="12700">
            <a:solidFill>
              <a:schemeClr val="tx1"/>
            </a:solidFill>
            <a:miter lim="800000"/>
            <a:headEnd type="none" w="sm" len="sm"/>
            <a:tailEnd type="none" w="sm" len="sm"/>
          </a:ln>
        </p:spPr>
        <p:txBody>
          <a:bodyPr anchor="ctr" anchorCtr="1"/>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en-US" sz="1200"/>
              <a:t>Lower Control Limit</a:t>
            </a:r>
          </a:p>
        </p:txBody>
      </p:sp>
      <p:sp>
        <p:nvSpPr>
          <p:cNvPr id="53262" name="AutoShape 17"/>
          <p:cNvSpPr>
            <a:spLocks noChangeArrowheads="1"/>
          </p:cNvSpPr>
          <p:nvPr/>
        </p:nvSpPr>
        <p:spPr bwMode="auto">
          <a:xfrm>
            <a:off x="9550400" y="3594100"/>
            <a:ext cx="914400" cy="609600"/>
          </a:xfrm>
          <a:prstGeom prst="wedgeRectCallout">
            <a:avLst>
              <a:gd name="adj1" fmla="val -143750"/>
              <a:gd name="adj2" fmla="val -782"/>
            </a:avLst>
          </a:prstGeom>
          <a:solidFill>
            <a:srgbClr val="F3F4C0"/>
          </a:solidFill>
          <a:ln w="12700">
            <a:solidFill>
              <a:schemeClr val="tx1"/>
            </a:solidFill>
            <a:miter lim="800000"/>
            <a:headEnd type="none" w="sm" len="sm"/>
            <a:tailEnd type="none" w="sm" len="sm"/>
          </a:ln>
        </p:spPr>
        <p:txBody>
          <a:bodyPr anchor="ctr" anchorCtr="1"/>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en-US" sz="1200"/>
              <a:t>Baseline value</a:t>
            </a:r>
          </a:p>
        </p:txBody>
      </p:sp>
      <p:sp>
        <p:nvSpPr>
          <p:cNvPr id="53263" name="Text Box 18"/>
          <p:cNvSpPr txBox="1">
            <a:spLocks noChangeArrowheads="1"/>
          </p:cNvSpPr>
          <p:nvPr/>
        </p:nvSpPr>
        <p:spPr bwMode="auto">
          <a:xfrm>
            <a:off x="2435226" y="5734051"/>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a:p>
        </p:txBody>
      </p:sp>
      <p:sp>
        <p:nvSpPr>
          <p:cNvPr id="53264" name="Text Box 19"/>
          <p:cNvSpPr txBox="1">
            <a:spLocks noChangeArrowheads="1"/>
          </p:cNvSpPr>
          <p:nvPr/>
        </p:nvSpPr>
        <p:spPr bwMode="auto">
          <a:xfrm>
            <a:off x="1939925" y="2378076"/>
            <a:ext cx="45397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a:t>+3σ</a:t>
            </a:r>
          </a:p>
        </p:txBody>
      </p:sp>
      <p:sp>
        <p:nvSpPr>
          <p:cNvPr id="53265" name="Text Box 20"/>
          <p:cNvSpPr txBox="1">
            <a:spLocks noChangeArrowheads="1"/>
          </p:cNvSpPr>
          <p:nvPr/>
        </p:nvSpPr>
        <p:spPr bwMode="auto">
          <a:xfrm>
            <a:off x="1990725" y="5108576"/>
            <a:ext cx="41549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a:t>-3σ</a:t>
            </a:r>
          </a:p>
        </p:txBody>
      </p:sp>
      <p:sp>
        <p:nvSpPr>
          <p:cNvPr id="53266" name="Text Box 21"/>
          <p:cNvSpPr txBox="1">
            <a:spLocks noChangeArrowheads="1"/>
          </p:cNvSpPr>
          <p:nvPr/>
        </p:nvSpPr>
        <p:spPr bwMode="auto">
          <a:xfrm>
            <a:off x="1939925" y="2847976"/>
            <a:ext cx="45397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a:t>+2σ</a:t>
            </a:r>
          </a:p>
        </p:txBody>
      </p:sp>
      <p:sp>
        <p:nvSpPr>
          <p:cNvPr id="53267" name="Text Box 22"/>
          <p:cNvSpPr txBox="1">
            <a:spLocks noChangeArrowheads="1"/>
          </p:cNvSpPr>
          <p:nvPr/>
        </p:nvSpPr>
        <p:spPr bwMode="auto">
          <a:xfrm>
            <a:off x="1978025" y="4664076"/>
            <a:ext cx="41549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a:t>-2σ</a:t>
            </a:r>
          </a:p>
        </p:txBody>
      </p:sp>
      <p:sp>
        <p:nvSpPr>
          <p:cNvPr id="53268" name="Text Box 23"/>
          <p:cNvSpPr txBox="1">
            <a:spLocks noChangeArrowheads="1"/>
          </p:cNvSpPr>
          <p:nvPr/>
        </p:nvSpPr>
        <p:spPr bwMode="auto">
          <a:xfrm>
            <a:off x="1939925" y="3292476"/>
            <a:ext cx="45397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a:t>+1σ</a:t>
            </a:r>
          </a:p>
        </p:txBody>
      </p:sp>
      <p:sp>
        <p:nvSpPr>
          <p:cNvPr id="53269" name="Text Box 24"/>
          <p:cNvSpPr txBox="1">
            <a:spLocks noChangeArrowheads="1"/>
          </p:cNvSpPr>
          <p:nvPr/>
        </p:nvSpPr>
        <p:spPr bwMode="auto">
          <a:xfrm>
            <a:off x="1990725" y="4219576"/>
            <a:ext cx="41549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a:t>-1σ</a:t>
            </a:r>
          </a:p>
        </p:txBody>
      </p:sp>
      <p:sp>
        <p:nvSpPr>
          <p:cNvPr id="53270" name="Text Box 26"/>
          <p:cNvSpPr txBox="1">
            <a:spLocks noChangeArrowheads="1"/>
          </p:cNvSpPr>
          <p:nvPr/>
        </p:nvSpPr>
        <p:spPr bwMode="auto">
          <a:xfrm rot="16200000">
            <a:off x="1103796" y="3707221"/>
            <a:ext cx="150874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a:t>Number of Defects </a:t>
            </a:r>
          </a:p>
        </p:txBody>
      </p:sp>
      <p:sp>
        <p:nvSpPr>
          <p:cNvPr id="53271" name="Line 32"/>
          <p:cNvSpPr>
            <a:spLocks noChangeShapeType="1"/>
          </p:cNvSpPr>
          <p:nvPr/>
        </p:nvSpPr>
        <p:spPr bwMode="auto">
          <a:xfrm>
            <a:off x="3200400" y="2501900"/>
            <a:ext cx="0" cy="275590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3272" name="AutoShape 33"/>
          <p:cNvSpPr>
            <a:spLocks noChangeArrowheads="1"/>
          </p:cNvSpPr>
          <p:nvPr/>
        </p:nvSpPr>
        <p:spPr bwMode="auto">
          <a:xfrm>
            <a:off x="2286000" y="5473700"/>
            <a:ext cx="1371600" cy="609600"/>
          </a:xfrm>
          <a:prstGeom prst="wedgeRectCallout">
            <a:avLst>
              <a:gd name="adj1" fmla="val 16204"/>
              <a:gd name="adj2" fmla="val -79949"/>
            </a:avLst>
          </a:prstGeom>
          <a:solidFill>
            <a:srgbClr val="F3F4C0"/>
          </a:solidFill>
          <a:ln w="12700">
            <a:solidFill>
              <a:schemeClr val="tx1"/>
            </a:solidFill>
            <a:miter lim="800000"/>
            <a:headEnd type="none" w="sm" len="sm"/>
            <a:tailEnd type="none" w="sm" len="sm"/>
          </a:ln>
        </p:spPr>
        <p:txBody>
          <a:bodyPr anchor="ctr" anchorCtr="1"/>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en-US" sz="1200"/>
              <a:t>Baseline establishment</a:t>
            </a:r>
          </a:p>
        </p:txBody>
      </p:sp>
      <p:sp>
        <p:nvSpPr>
          <p:cNvPr id="53273" name="Freeform 35"/>
          <p:cNvSpPr>
            <a:spLocks/>
          </p:cNvSpPr>
          <p:nvPr/>
        </p:nvSpPr>
        <p:spPr bwMode="auto">
          <a:xfrm>
            <a:off x="2501900" y="2870200"/>
            <a:ext cx="6032500" cy="1752600"/>
          </a:xfrm>
          <a:custGeom>
            <a:avLst/>
            <a:gdLst>
              <a:gd name="T0" fmla="*/ 0 w 3800"/>
              <a:gd name="T1" fmla="*/ 2147483647 h 1104"/>
              <a:gd name="T2" fmla="*/ 2147483647 w 3800"/>
              <a:gd name="T3" fmla="*/ 2147483647 h 1104"/>
              <a:gd name="T4" fmla="*/ 2147483647 w 3800"/>
              <a:gd name="T5" fmla="*/ 2147483647 h 1104"/>
              <a:gd name="T6" fmla="*/ 2147483647 w 3800"/>
              <a:gd name="T7" fmla="*/ 2147483647 h 1104"/>
              <a:gd name="T8" fmla="*/ 2147483647 w 3800"/>
              <a:gd name="T9" fmla="*/ 2147483647 h 1104"/>
              <a:gd name="T10" fmla="*/ 2147483647 w 3800"/>
              <a:gd name="T11" fmla="*/ 2147483647 h 1104"/>
              <a:gd name="T12" fmla="*/ 2147483647 w 3800"/>
              <a:gd name="T13" fmla="*/ 2147483647 h 1104"/>
              <a:gd name="T14" fmla="*/ 2147483647 w 3800"/>
              <a:gd name="T15" fmla="*/ 2147483647 h 1104"/>
              <a:gd name="T16" fmla="*/ 2147483647 w 3800"/>
              <a:gd name="T17" fmla="*/ 2147483647 h 1104"/>
              <a:gd name="T18" fmla="*/ 2147483647 w 3800"/>
              <a:gd name="T19" fmla="*/ 2147483647 h 1104"/>
              <a:gd name="T20" fmla="*/ 2147483647 w 3800"/>
              <a:gd name="T21" fmla="*/ 2147483647 h 1104"/>
              <a:gd name="T22" fmla="*/ 2147483647 w 3800"/>
              <a:gd name="T23" fmla="*/ 2147483647 h 1104"/>
              <a:gd name="T24" fmla="*/ 2147483647 w 3800"/>
              <a:gd name="T25" fmla="*/ 2147483647 h 1104"/>
              <a:gd name="T26" fmla="*/ 2147483647 w 3800"/>
              <a:gd name="T27" fmla="*/ 2147483647 h 1104"/>
              <a:gd name="T28" fmla="*/ 2147483647 w 3800"/>
              <a:gd name="T29" fmla="*/ 2147483647 h 1104"/>
              <a:gd name="T30" fmla="*/ 2147483647 w 3800"/>
              <a:gd name="T31" fmla="*/ 2147483647 h 1104"/>
              <a:gd name="T32" fmla="*/ 2147483647 w 3800"/>
              <a:gd name="T33" fmla="*/ 2147483647 h 1104"/>
              <a:gd name="T34" fmla="*/ 2147483647 w 3800"/>
              <a:gd name="T35" fmla="*/ 2147483647 h 1104"/>
              <a:gd name="T36" fmla="*/ 2147483647 w 3800"/>
              <a:gd name="T37" fmla="*/ 2147483647 h 1104"/>
              <a:gd name="T38" fmla="*/ 2147483647 w 3800"/>
              <a:gd name="T39" fmla="*/ 2147483647 h 1104"/>
              <a:gd name="T40" fmla="*/ 2147483647 w 3800"/>
              <a:gd name="T41" fmla="*/ 2147483647 h 1104"/>
              <a:gd name="T42" fmla="*/ 2147483647 w 3800"/>
              <a:gd name="T43" fmla="*/ 2147483647 h 1104"/>
              <a:gd name="T44" fmla="*/ 2147483647 w 3800"/>
              <a:gd name="T45" fmla="*/ 2147483647 h 1104"/>
              <a:gd name="T46" fmla="*/ 2147483647 w 3800"/>
              <a:gd name="T47" fmla="*/ 2147483647 h 1104"/>
              <a:gd name="T48" fmla="*/ 2147483647 w 3800"/>
              <a:gd name="T49" fmla="*/ 2147483647 h 1104"/>
              <a:gd name="T50" fmla="*/ 2147483647 w 3800"/>
              <a:gd name="T51" fmla="*/ 2147483647 h 1104"/>
              <a:gd name="T52" fmla="*/ 2147483647 w 3800"/>
              <a:gd name="T53" fmla="*/ 2147483647 h 1104"/>
              <a:gd name="T54" fmla="*/ 2147483647 w 3800"/>
              <a:gd name="T55" fmla="*/ 2147483647 h 1104"/>
              <a:gd name="T56" fmla="*/ 2147483647 w 3800"/>
              <a:gd name="T57" fmla="*/ 2147483647 h 1104"/>
              <a:gd name="T58" fmla="*/ 2147483647 w 3800"/>
              <a:gd name="T59" fmla="*/ 2147483647 h 1104"/>
              <a:gd name="T60" fmla="*/ 2147483647 w 3800"/>
              <a:gd name="T61" fmla="*/ 2147483647 h 1104"/>
              <a:gd name="T62" fmla="*/ 2147483647 w 3800"/>
              <a:gd name="T63" fmla="*/ 2147483647 h 1104"/>
              <a:gd name="T64" fmla="*/ 2147483647 w 3800"/>
              <a:gd name="T65" fmla="*/ 2147483647 h 1104"/>
              <a:gd name="T66" fmla="*/ 2147483647 w 3800"/>
              <a:gd name="T67" fmla="*/ 2147483647 h 1104"/>
              <a:gd name="T68" fmla="*/ 2147483647 w 3800"/>
              <a:gd name="T69" fmla="*/ 2147483647 h 1104"/>
              <a:gd name="T70" fmla="*/ 2147483647 w 3800"/>
              <a:gd name="T71" fmla="*/ 2147483647 h 1104"/>
              <a:gd name="T72" fmla="*/ 2147483647 w 3800"/>
              <a:gd name="T73" fmla="*/ 2147483647 h 1104"/>
              <a:gd name="T74" fmla="*/ 2147483647 w 3800"/>
              <a:gd name="T75" fmla="*/ 2147483647 h 1104"/>
              <a:gd name="T76" fmla="*/ 2147483647 w 3800"/>
              <a:gd name="T77" fmla="*/ 2147483647 h 1104"/>
              <a:gd name="T78" fmla="*/ 2147483647 w 3800"/>
              <a:gd name="T79" fmla="*/ 2147483647 h 1104"/>
              <a:gd name="T80" fmla="*/ 2147483647 w 3800"/>
              <a:gd name="T81" fmla="*/ 2147483647 h 1104"/>
              <a:gd name="T82" fmla="*/ 2147483647 w 3800"/>
              <a:gd name="T83" fmla="*/ 2147483647 h 1104"/>
              <a:gd name="T84" fmla="*/ 2147483647 w 3800"/>
              <a:gd name="T85" fmla="*/ 2147483647 h 1104"/>
              <a:gd name="T86" fmla="*/ 2147483647 w 3800"/>
              <a:gd name="T87" fmla="*/ 2147483647 h 1104"/>
              <a:gd name="T88" fmla="*/ 2147483647 w 3800"/>
              <a:gd name="T89" fmla="*/ 2147483647 h 1104"/>
              <a:gd name="T90" fmla="*/ 2147483647 w 3800"/>
              <a:gd name="T91" fmla="*/ 2147483647 h 1104"/>
              <a:gd name="T92" fmla="*/ 2147483647 w 3800"/>
              <a:gd name="T93" fmla="*/ 0 h 1104"/>
              <a:gd name="T94" fmla="*/ 2147483647 w 3800"/>
              <a:gd name="T95" fmla="*/ 2147483647 h 1104"/>
              <a:gd name="T96" fmla="*/ 2147483647 w 3800"/>
              <a:gd name="T97" fmla="*/ 2147483647 h 1104"/>
              <a:gd name="T98" fmla="*/ 2147483647 w 3800"/>
              <a:gd name="T99" fmla="*/ 2147483647 h 1104"/>
              <a:gd name="T100" fmla="*/ 2147483647 w 3800"/>
              <a:gd name="T101" fmla="*/ 2147483647 h 1104"/>
              <a:gd name="T102" fmla="*/ 2147483647 w 3800"/>
              <a:gd name="T103" fmla="*/ 2147483647 h 1104"/>
              <a:gd name="T104" fmla="*/ 2147483647 w 3800"/>
              <a:gd name="T105" fmla="*/ 2147483647 h 1104"/>
              <a:gd name="T106" fmla="*/ 2147483647 w 3800"/>
              <a:gd name="T107" fmla="*/ 2147483647 h 1104"/>
              <a:gd name="T108" fmla="*/ 2147483647 w 3800"/>
              <a:gd name="T109" fmla="*/ 2147483647 h 1104"/>
              <a:gd name="T110" fmla="*/ 2147483647 w 3800"/>
              <a:gd name="T111" fmla="*/ 2147483647 h 1104"/>
              <a:gd name="T112" fmla="*/ 2147483647 w 3800"/>
              <a:gd name="T113" fmla="*/ 2147483647 h 1104"/>
              <a:gd name="T114" fmla="*/ 2147483647 w 3800"/>
              <a:gd name="T115" fmla="*/ 2147483647 h 1104"/>
              <a:gd name="T116" fmla="*/ 2147483647 w 3800"/>
              <a:gd name="T117" fmla="*/ 2147483647 h 1104"/>
              <a:gd name="T118" fmla="*/ 2147483647 w 3800"/>
              <a:gd name="T119" fmla="*/ 2147483647 h 1104"/>
              <a:gd name="T120" fmla="*/ 2147483647 w 3800"/>
              <a:gd name="T121" fmla="*/ 2147483647 h 1104"/>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3800"/>
              <a:gd name="T184" fmla="*/ 0 h 1104"/>
              <a:gd name="T185" fmla="*/ 3800 w 3800"/>
              <a:gd name="T186" fmla="*/ 1104 h 1104"/>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3800" h="1104">
                <a:moveTo>
                  <a:pt x="0" y="984"/>
                </a:moveTo>
                <a:cubicBezTo>
                  <a:pt x="25" y="945"/>
                  <a:pt x="12" y="969"/>
                  <a:pt x="32" y="912"/>
                </a:cubicBezTo>
                <a:cubicBezTo>
                  <a:pt x="34" y="904"/>
                  <a:pt x="40" y="888"/>
                  <a:pt x="40" y="888"/>
                </a:cubicBezTo>
                <a:cubicBezTo>
                  <a:pt x="50" y="893"/>
                  <a:pt x="62" y="896"/>
                  <a:pt x="72" y="904"/>
                </a:cubicBezTo>
                <a:cubicBezTo>
                  <a:pt x="111" y="937"/>
                  <a:pt x="78" y="947"/>
                  <a:pt x="120" y="920"/>
                </a:cubicBezTo>
                <a:cubicBezTo>
                  <a:pt x="138" y="864"/>
                  <a:pt x="157" y="807"/>
                  <a:pt x="176" y="752"/>
                </a:cubicBezTo>
                <a:cubicBezTo>
                  <a:pt x="181" y="736"/>
                  <a:pt x="186" y="720"/>
                  <a:pt x="192" y="704"/>
                </a:cubicBezTo>
                <a:cubicBezTo>
                  <a:pt x="194" y="696"/>
                  <a:pt x="200" y="680"/>
                  <a:pt x="200" y="680"/>
                </a:cubicBezTo>
                <a:cubicBezTo>
                  <a:pt x="205" y="687"/>
                  <a:pt x="224" y="723"/>
                  <a:pt x="240" y="720"/>
                </a:cubicBezTo>
                <a:cubicBezTo>
                  <a:pt x="249" y="718"/>
                  <a:pt x="251" y="704"/>
                  <a:pt x="256" y="696"/>
                </a:cubicBezTo>
                <a:cubicBezTo>
                  <a:pt x="272" y="663"/>
                  <a:pt x="267" y="625"/>
                  <a:pt x="280" y="592"/>
                </a:cubicBezTo>
                <a:cubicBezTo>
                  <a:pt x="304" y="526"/>
                  <a:pt x="345" y="466"/>
                  <a:pt x="368" y="400"/>
                </a:cubicBezTo>
                <a:cubicBezTo>
                  <a:pt x="381" y="360"/>
                  <a:pt x="398" y="334"/>
                  <a:pt x="432" y="312"/>
                </a:cubicBezTo>
                <a:cubicBezTo>
                  <a:pt x="446" y="321"/>
                  <a:pt x="466" y="324"/>
                  <a:pt x="480" y="336"/>
                </a:cubicBezTo>
                <a:cubicBezTo>
                  <a:pt x="487" y="342"/>
                  <a:pt x="489" y="353"/>
                  <a:pt x="496" y="360"/>
                </a:cubicBezTo>
                <a:cubicBezTo>
                  <a:pt x="502" y="366"/>
                  <a:pt x="512" y="370"/>
                  <a:pt x="520" y="376"/>
                </a:cubicBezTo>
                <a:cubicBezTo>
                  <a:pt x="525" y="384"/>
                  <a:pt x="529" y="393"/>
                  <a:pt x="536" y="400"/>
                </a:cubicBezTo>
                <a:cubicBezTo>
                  <a:pt x="542" y="406"/>
                  <a:pt x="553" y="408"/>
                  <a:pt x="560" y="416"/>
                </a:cubicBezTo>
                <a:cubicBezTo>
                  <a:pt x="593" y="455"/>
                  <a:pt x="602" y="502"/>
                  <a:pt x="656" y="520"/>
                </a:cubicBezTo>
                <a:cubicBezTo>
                  <a:pt x="692" y="465"/>
                  <a:pt x="644" y="528"/>
                  <a:pt x="720" y="472"/>
                </a:cubicBezTo>
                <a:cubicBezTo>
                  <a:pt x="727" y="466"/>
                  <a:pt x="729" y="454"/>
                  <a:pt x="736" y="448"/>
                </a:cubicBezTo>
                <a:cubicBezTo>
                  <a:pt x="751" y="432"/>
                  <a:pt x="764" y="430"/>
                  <a:pt x="784" y="424"/>
                </a:cubicBezTo>
                <a:cubicBezTo>
                  <a:pt x="810" y="450"/>
                  <a:pt x="840" y="491"/>
                  <a:pt x="872" y="512"/>
                </a:cubicBezTo>
                <a:cubicBezTo>
                  <a:pt x="900" y="554"/>
                  <a:pt x="931" y="589"/>
                  <a:pt x="960" y="632"/>
                </a:cubicBezTo>
                <a:cubicBezTo>
                  <a:pt x="970" y="648"/>
                  <a:pt x="985" y="661"/>
                  <a:pt x="992" y="680"/>
                </a:cubicBezTo>
                <a:cubicBezTo>
                  <a:pt x="994" y="688"/>
                  <a:pt x="994" y="698"/>
                  <a:pt x="1000" y="704"/>
                </a:cubicBezTo>
                <a:cubicBezTo>
                  <a:pt x="1005" y="709"/>
                  <a:pt x="1016" y="709"/>
                  <a:pt x="1024" y="712"/>
                </a:cubicBezTo>
                <a:cubicBezTo>
                  <a:pt x="1047" y="704"/>
                  <a:pt x="1063" y="676"/>
                  <a:pt x="1088" y="672"/>
                </a:cubicBezTo>
                <a:cubicBezTo>
                  <a:pt x="1104" y="668"/>
                  <a:pt x="1120" y="682"/>
                  <a:pt x="1136" y="688"/>
                </a:cubicBezTo>
                <a:cubicBezTo>
                  <a:pt x="1150" y="702"/>
                  <a:pt x="1160" y="722"/>
                  <a:pt x="1176" y="736"/>
                </a:cubicBezTo>
                <a:cubicBezTo>
                  <a:pt x="1215" y="768"/>
                  <a:pt x="1255" y="775"/>
                  <a:pt x="1288" y="824"/>
                </a:cubicBezTo>
                <a:cubicBezTo>
                  <a:pt x="1310" y="857"/>
                  <a:pt x="1330" y="907"/>
                  <a:pt x="1368" y="920"/>
                </a:cubicBezTo>
                <a:cubicBezTo>
                  <a:pt x="1397" y="910"/>
                  <a:pt x="1426" y="905"/>
                  <a:pt x="1456" y="896"/>
                </a:cubicBezTo>
                <a:cubicBezTo>
                  <a:pt x="1465" y="858"/>
                  <a:pt x="1483" y="828"/>
                  <a:pt x="1496" y="792"/>
                </a:cubicBezTo>
                <a:cubicBezTo>
                  <a:pt x="1521" y="714"/>
                  <a:pt x="1569" y="615"/>
                  <a:pt x="1640" y="568"/>
                </a:cubicBezTo>
                <a:cubicBezTo>
                  <a:pt x="1657" y="541"/>
                  <a:pt x="1678" y="530"/>
                  <a:pt x="1696" y="504"/>
                </a:cubicBezTo>
                <a:cubicBezTo>
                  <a:pt x="1712" y="509"/>
                  <a:pt x="1733" y="506"/>
                  <a:pt x="1744" y="520"/>
                </a:cubicBezTo>
                <a:cubicBezTo>
                  <a:pt x="1762" y="544"/>
                  <a:pt x="1783" y="566"/>
                  <a:pt x="1800" y="592"/>
                </a:cubicBezTo>
                <a:cubicBezTo>
                  <a:pt x="1805" y="600"/>
                  <a:pt x="1807" y="611"/>
                  <a:pt x="1816" y="616"/>
                </a:cubicBezTo>
                <a:cubicBezTo>
                  <a:pt x="1830" y="623"/>
                  <a:pt x="1848" y="621"/>
                  <a:pt x="1864" y="624"/>
                </a:cubicBezTo>
                <a:cubicBezTo>
                  <a:pt x="1905" y="603"/>
                  <a:pt x="1939" y="582"/>
                  <a:pt x="1984" y="568"/>
                </a:cubicBezTo>
                <a:cubicBezTo>
                  <a:pt x="2039" y="512"/>
                  <a:pt x="1990" y="555"/>
                  <a:pt x="2072" y="504"/>
                </a:cubicBezTo>
                <a:cubicBezTo>
                  <a:pt x="2109" y="480"/>
                  <a:pt x="2139" y="448"/>
                  <a:pt x="2176" y="424"/>
                </a:cubicBezTo>
                <a:cubicBezTo>
                  <a:pt x="2187" y="389"/>
                  <a:pt x="2186" y="377"/>
                  <a:pt x="2208" y="352"/>
                </a:cubicBezTo>
                <a:cubicBezTo>
                  <a:pt x="2281" y="264"/>
                  <a:pt x="2437" y="217"/>
                  <a:pt x="2536" y="168"/>
                </a:cubicBezTo>
                <a:cubicBezTo>
                  <a:pt x="2578" y="146"/>
                  <a:pt x="2601" y="110"/>
                  <a:pt x="2648" y="88"/>
                </a:cubicBezTo>
                <a:cubicBezTo>
                  <a:pt x="2719" y="53"/>
                  <a:pt x="2796" y="25"/>
                  <a:pt x="2872" y="0"/>
                </a:cubicBezTo>
                <a:cubicBezTo>
                  <a:pt x="2879" y="64"/>
                  <a:pt x="2886" y="121"/>
                  <a:pt x="2944" y="160"/>
                </a:cubicBezTo>
                <a:cubicBezTo>
                  <a:pt x="2964" y="201"/>
                  <a:pt x="2996" y="228"/>
                  <a:pt x="3024" y="264"/>
                </a:cubicBezTo>
                <a:cubicBezTo>
                  <a:pt x="3041" y="286"/>
                  <a:pt x="3056" y="312"/>
                  <a:pt x="3072" y="336"/>
                </a:cubicBezTo>
                <a:cubicBezTo>
                  <a:pt x="3077" y="344"/>
                  <a:pt x="3088" y="360"/>
                  <a:pt x="3088" y="360"/>
                </a:cubicBezTo>
                <a:cubicBezTo>
                  <a:pt x="3152" y="338"/>
                  <a:pt x="3122" y="354"/>
                  <a:pt x="3176" y="312"/>
                </a:cubicBezTo>
                <a:cubicBezTo>
                  <a:pt x="3237" y="421"/>
                  <a:pt x="3285" y="545"/>
                  <a:pt x="3360" y="648"/>
                </a:cubicBezTo>
                <a:cubicBezTo>
                  <a:pt x="3371" y="663"/>
                  <a:pt x="3387" y="673"/>
                  <a:pt x="3400" y="688"/>
                </a:cubicBezTo>
                <a:cubicBezTo>
                  <a:pt x="3406" y="695"/>
                  <a:pt x="3410" y="704"/>
                  <a:pt x="3416" y="712"/>
                </a:cubicBezTo>
                <a:cubicBezTo>
                  <a:pt x="3424" y="710"/>
                  <a:pt x="3467" y="694"/>
                  <a:pt x="3480" y="712"/>
                </a:cubicBezTo>
                <a:cubicBezTo>
                  <a:pt x="3497" y="736"/>
                  <a:pt x="3502" y="768"/>
                  <a:pt x="3520" y="792"/>
                </a:cubicBezTo>
                <a:cubicBezTo>
                  <a:pt x="3530" y="805"/>
                  <a:pt x="3550" y="831"/>
                  <a:pt x="3560" y="848"/>
                </a:cubicBezTo>
                <a:cubicBezTo>
                  <a:pt x="3561" y="850"/>
                  <a:pt x="3584" y="900"/>
                  <a:pt x="3592" y="904"/>
                </a:cubicBezTo>
                <a:cubicBezTo>
                  <a:pt x="3609" y="911"/>
                  <a:pt x="3629" y="909"/>
                  <a:pt x="3648" y="912"/>
                </a:cubicBezTo>
                <a:cubicBezTo>
                  <a:pt x="3693" y="980"/>
                  <a:pt x="3742" y="1046"/>
                  <a:pt x="3800" y="1104"/>
                </a:cubicBezTo>
              </a:path>
            </a:pathLst>
          </a:cu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3274" name="Text Box 36"/>
          <p:cNvSpPr txBox="1">
            <a:spLocks noChangeArrowheads="1"/>
          </p:cNvSpPr>
          <p:nvPr/>
        </p:nvSpPr>
        <p:spPr bwMode="auto">
          <a:xfrm>
            <a:off x="5127626" y="1860551"/>
            <a:ext cx="201689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a:t>Control Chart</a:t>
            </a:r>
          </a:p>
        </p:txBody>
      </p:sp>
      <p:graphicFrame>
        <p:nvGraphicFramePr>
          <p:cNvPr id="53275" name="Object 2"/>
          <p:cNvGraphicFramePr>
            <a:graphicFrameLocks noChangeAspect="1"/>
          </p:cNvGraphicFramePr>
          <p:nvPr/>
        </p:nvGraphicFramePr>
        <p:xfrm>
          <a:off x="2139950" y="3676650"/>
          <a:ext cx="203200" cy="293688"/>
        </p:xfrm>
        <a:graphic>
          <a:graphicData uri="http://schemas.openxmlformats.org/presentationml/2006/ole">
            <mc:AlternateContent xmlns:mc="http://schemas.openxmlformats.org/markup-compatibility/2006">
              <mc:Choice xmlns:v="urn:schemas-microsoft-com:vml" Requires="v">
                <p:oleObj spid="_x0000_s1071" name="Equation" r:id="rId4" imgW="114300" imgH="165100" progId="Equation.3">
                  <p:embed/>
                </p:oleObj>
              </mc:Choice>
              <mc:Fallback>
                <p:oleObj name="Equation" r:id="rId4" imgW="114300" imgH="165100" progId="Equation.3">
                  <p:embed/>
                  <p:pic>
                    <p:nvPicPr>
                      <p:cNvPr id="53275"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9950" y="3676650"/>
                        <a:ext cx="203200" cy="293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2" name="Slide Number Placeholder 1"/>
          <p:cNvSpPr>
            <a:spLocks noGrp="1"/>
          </p:cNvSpPr>
          <p:nvPr>
            <p:ph type="sldNum" sz="quarter" idx="12"/>
          </p:nvPr>
        </p:nvSpPr>
        <p:spPr/>
        <p:txBody>
          <a:bodyPr/>
          <a:lstStyle/>
          <a:p>
            <a:fld id="{B8DACC02-A2BD-4578-8E03-6D891060A695}" type="slidenum">
              <a:rPr lang="en-US" smtClean="0"/>
              <a:pPr/>
              <a:t>43</a:t>
            </a:fld>
            <a:endParaRPr lang="en-US" dirty="0"/>
          </a:p>
        </p:txBody>
      </p:sp>
    </p:spTree>
    <p:extLst>
      <p:ext uri="{BB962C8B-B14F-4D97-AF65-F5344CB8AC3E}">
        <p14:creationId xmlns:p14="http://schemas.microsoft.com/office/powerpoint/2010/main" val="143028659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p:txBody>
          <a:bodyPr/>
          <a:lstStyle/>
          <a:p>
            <a:r>
              <a:rPr lang="en-US" altLang="en-US" dirty="0" smtClean="0"/>
              <a:t>Histogram</a:t>
            </a:r>
          </a:p>
        </p:txBody>
      </p:sp>
      <p:sp>
        <p:nvSpPr>
          <p:cNvPr id="55298" name="Rectangle 3"/>
          <p:cNvSpPr>
            <a:spLocks noGrp="1" noChangeArrowheads="1"/>
          </p:cNvSpPr>
          <p:nvPr>
            <p:ph type="body" idx="1"/>
          </p:nvPr>
        </p:nvSpPr>
        <p:spPr/>
        <p:txBody>
          <a:bodyPr/>
          <a:lstStyle/>
          <a:p>
            <a:r>
              <a:rPr lang="en-US" altLang="en-US" smtClean="0"/>
              <a:t>A graphic representation of frequency counts of a sample or population</a:t>
            </a:r>
          </a:p>
          <a:p>
            <a:r>
              <a:rPr lang="en-US" altLang="en-US" smtClean="0"/>
              <a:t>X-axis lists the unit intervals of a parameter like defect severity level and Y-axis contains frequency counts</a:t>
            </a:r>
          </a:p>
          <a:p>
            <a:r>
              <a:rPr lang="en-US" altLang="en-US" smtClean="0"/>
              <a:t>Purpose is to show the distribution characteristics of the parameter</a:t>
            </a:r>
          </a:p>
        </p:txBody>
      </p:sp>
      <p:sp>
        <p:nvSpPr>
          <p:cNvPr id="2" name="Slide Number Placeholder 1"/>
          <p:cNvSpPr>
            <a:spLocks noGrp="1"/>
          </p:cNvSpPr>
          <p:nvPr>
            <p:ph type="sldNum" sz="quarter" idx="12"/>
          </p:nvPr>
        </p:nvSpPr>
        <p:spPr/>
        <p:txBody>
          <a:bodyPr/>
          <a:lstStyle/>
          <a:p>
            <a:fld id="{B8DACC02-A2BD-4578-8E03-6D891060A695}" type="slidenum">
              <a:rPr lang="en-US" smtClean="0"/>
              <a:pPr/>
              <a:t>44</a:t>
            </a:fld>
            <a:endParaRPr lang="en-US" dirty="0"/>
          </a:p>
        </p:txBody>
      </p:sp>
    </p:spTree>
    <p:extLst>
      <p:ext uri="{BB962C8B-B14F-4D97-AF65-F5344CB8AC3E}">
        <p14:creationId xmlns:p14="http://schemas.microsoft.com/office/powerpoint/2010/main" val="189416400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lstStyle/>
          <a:p>
            <a:r>
              <a:rPr lang="en-US" altLang="en-US" dirty="0" smtClean="0"/>
              <a:t>Pareto Diagram</a:t>
            </a:r>
          </a:p>
        </p:txBody>
      </p:sp>
      <p:sp>
        <p:nvSpPr>
          <p:cNvPr id="56322" name="Rectangle 3"/>
          <p:cNvSpPr>
            <a:spLocks noGrp="1" noChangeArrowheads="1"/>
          </p:cNvSpPr>
          <p:nvPr>
            <p:ph type="body" idx="1"/>
          </p:nvPr>
        </p:nvSpPr>
        <p:spPr/>
        <p:txBody>
          <a:bodyPr/>
          <a:lstStyle/>
          <a:p>
            <a:r>
              <a:rPr lang="en-US" altLang="en-US" smtClean="0"/>
              <a:t>A frequency bar chart in descending order by types of problems or defects</a:t>
            </a:r>
          </a:p>
          <a:p>
            <a:r>
              <a:rPr lang="en-US" altLang="en-US" smtClean="0"/>
              <a:t>X-axis is usually the defect cause and Y-axis is the defect count</a:t>
            </a:r>
          </a:p>
          <a:p>
            <a:r>
              <a:rPr lang="en-US" altLang="en-US" smtClean="0"/>
              <a:t>Identifies the few causes that account for the majority of defects</a:t>
            </a:r>
          </a:p>
          <a:p>
            <a:r>
              <a:rPr lang="en-US" altLang="en-US" smtClean="0"/>
              <a:t>Commonly see a 80-20 pattern -- 80% of the defects from 20% of the causes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45</a:t>
            </a:fld>
            <a:endParaRPr lang="en-US" dirty="0"/>
          </a:p>
        </p:txBody>
      </p:sp>
    </p:spTree>
    <p:extLst>
      <p:ext uri="{BB962C8B-B14F-4D97-AF65-F5344CB8AC3E}">
        <p14:creationId xmlns:p14="http://schemas.microsoft.com/office/powerpoint/2010/main" val="357431829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108"/>
          <p:cNvSpPr>
            <a:spLocks noGrp="1" noChangeArrowheads="1"/>
          </p:cNvSpPr>
          <p:nvPr>
            <p:ph type="title"/>
          </p:nvPr>
        </p:nvSpPr>
        <p:spPr/>
        <p:txBody>
          <a:bodyPr/>
          <a:lstStyle/>
          <a:p>
            <a:pPr eaLnBrk="1" hangingPunct="1">
              <a:defRPr/>
            </a:pPr>
            <a:r>
              <a:rPr lang="en-US" dirty="0">
                <a:ea typeface="ＭＳ Ｐゴシック" charset="0"/>
                <a:cs typeface="ＭＳ Ｐゴシック" charset="0"/>
              </a:rPr>
              <a:t>Basic tools of quality	</a:t>
            </a:r>
            <a:endParaRPr lang="en-US" sz="800" dirty="0">
              <a:ea typeface="ＭＳ Ｐゴシック" charset="0"/>
              <a:cs typeface="ＭＳ Ｐゴシック" charset="0"/>
            </a:endParaRPr>
          </a:p>
        </p:txBody>
      </p:sp>
      <p:grpSp>
        <p:nvGrpSpPr>
          <p:cNvPr id="57346" name="Group 74"/>
          <p:cNvGrpSpPr>
            <a:grpSpLocks/>
          </p:cNvGrpSpPr>
          <p:nvPr/>
        </p:nvGrpSpPr>
        <p:grpSpPr bwMode="auto">
          <a:xfrm>
            <a:off x="1751442" y="2286001"/>
            <a:ext cx="4155646" cy="3433465"/>
            <a:chOff x="227442" y="2286000"/>
            <a:chExt cx="4155646" cy="3433465"/>
          </a:xfrm>
        </p:grpSpPr>
        <p:grpSp>
          <p:nvGrpSpPr>
            <p:cNvPr id="57401" name="Group 74"/>
            <p:cNvGrpSpPr>
              <a:grpSpLocks/>
            </p:cNvGrpSpPr>
            <p:nvPr/>
          </p:nvGrpSpPr>
          <p:grpSpPr bwMode="auto">
            <a:xfrm>
              <a:off x="227442" y="2286000"/>
              <a:ext cx="4155646" cy="2885261"/>
              <a:chOff x="72553" y="3221038"/>
              <a:chExt cx="4154960" cy="2885262"/>
            </a:xfrm>
          </p:grpSpPr>
          <p:sp>
            <p:nvSpPr>
              <p:cNvPr id="57403" name="Line 6"/>
              <p:cNvSpPr>
                <a:spLocks noChangeShapeType="1"/>
              </p:cNvSpPr>
              <p:nvPr/>
            </p:nvSpPr>
            <p:spPr bwMode="auto">
              <a:xfrm>
                <a:off x="561975" y="5773738"/>
                <a:ext cx="3665538" cy="127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7404" name="Line 7"/>
              <p:cNvSpPr>
                <a:spLocks noChangeShapeType="1"/>
              </p:cNvSpPr>
              <p:nvPr/>
            </p:nvSpPr>
            <p:spPr bwMode="auto">
              <a:xfrm flipV="1">
                <a:off x="561975" y="3221038"/>
                <a:ext cx="0" cy="2565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7405" name="Rectangle 8"/>
              <p:cNvSpPr>
                <a:spLocks noChangeArrowheads="1"/>
              </p:cNvSpPr>
              <p:nvPr/>
            </p:nvSpPr>
            <p:spPr bwMode="auto">
              <a:xfrm>
                <a:off x="561975" y="4397376"/>
                <a:ext cx="914400" cy="1379538"/>
              </a:xfrm>
              <a:prstGeom prst="rect">
                <a:avLst/>
              </a:prstGeom>
              <a:solidFill>
                <a:srgbClr val="F3F4C0"/>
              </a:solidFill>
              <a:ln w="12700">
                <a:solidFill>
                  <a:schemeClr val="tx1"/>
                </a:solidFill>
                <a:miter lim="800000"/>
                <a:headEnd type="none" w="sm" len="sm"/>
                <a:tailEnd type="none" w="sm" len="sm"/>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a:p>
            </p:txBody>
          </p:sp>
          <p:sp>
            <p:nvSpPr>
              <p:cNvPr id="57406" name="Rectangle 9"/>
              <p:cNvSpPr>
                <a:spLocks noChangeArrowheads="1"/>
              </p:cNvSpPr>
              <p:nvPr/>
            </p:nvSpPr>
            <p:spPr bwMode="auto">
              <a:xfrm>
                <a:off x="1476375" y="5089526"/>
                <a:ext cx="914400" cy="687388"/>
              </a:xfrm>
              <a:prstGeom prst="rect">
                <a:avLst/>
              </a:prstGeom>
              <a:solidFill>
                <a:srgbClr val="F3F4C0"/>
              </a:solidFill>
              <a:ln w="12700">
                <a:solidFill>
                  <a:schemeClr val="tx1"/>
                </a:solidFill>
                <a:miter lim="800000"/>
                <a:headEnd type="none" w="sm" len="sm"/>
                <a:tailEnd type="none" w="sm" len="sm"/>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a:p>
            </p:txBody>
          </p:sp>
          <p:sp>
            <p:nvSpPr>
              <p:cNvPr id="57407" name="Rectangle 10"/>
              <p:cNvSpPr>
                <a:spLocks noChangeArrowheads="1"/>
              </p:cNvSpPr>
              <p:nvPr/>
            </p:nvSpPr>
            <p:spPr bwMode="auto">
              <a:xfrm>
                <a:off x="2390775" y="4043363"/>
                <a:ext cx="914400" cy="1733550"/>
              </a:xfrm>
              <a:prstGeom prst="rect">
                <a:avLst/>
              </a:prstGeom>
              <a:solidFill>
                <a:srgbClr val="F3F4C0"/>
              </a:solidFill>
              <a:ln w="12700">
                <a:solidFill>
                  <a:schemeClr val="tx1"/>
                </a:solidFill>
                <a:miter lim="800000"/>
                <a:headEnd type="none" w="sm" len="sm"/>
                <a:tailEnd type="none" w="sm" len="sm"/>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a:p>
            </p:txBody>
          </p:sp>
          <p:sp>
            <p:nvSpPr>
              <p:cNvPr id="57408" name="Rectangle 11"/>
              <p:cNvSpPr>
                <a:spLocks noChangeArrowheads="1"/>
              </p:cNvSpPr>
              <p:nvPr/>
            </p:nvSpPr>
            <p:spPr bwMode="auto">
              <a:xfrm>
                <a:off x="3305175" y="5426076"/>
                <a:ext cx="914400" cy="350838"/>
              </a:xfrm>
              <a:prstGeom prst="rect">
                <a:avLst/>
              </a:prstGeom>
              <a:solidFill>
                <a:srgbClr val="F3F4C0"/>
              </a:solidFill>
              <a:ln w="12700">
                <a:solidFill>
                  <a:schemeClr val="tx1"/>
                </a:solidFill>
                <a:miter lim="800000"/>
                <a:headEnd type="none" w="sm" len="sm"/>
                <a:tailEnd type="none" w="sm" len="sm"/>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a:p>
            </p:txBody>
          </p:sp>
          <p:sp>
            <p:nvSpPr>
              <p:cNvPr id="57409" name="Text Box 12"/>
              <p:cNvSpPr txBox="1">
                <a:spLocks noChangeArrowheads="1"/>
              </p:cNvSpPr>
              <p:nvPr/>
            </p:nvSpPr>
            <p:spPr bwMode="auto">
              <a:xfrm>
                <a:off x="619125" y="5822951"/>
                <a:ext cx="69764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a:t>Team A</a:t>
                </a:r>
              </a:p>
            </p:txBody>
          </p:sp>
          <p:sp>
            <p:nvSpPr>
              <p:cNvPr id="57410" name="Text Box 13"/>
              <p:cNvSpPr txBox="1">
                <a:spLocks noChangeArrowheads="1"/>
              </p:cNvSpPr>
              <p:nvPr/>
            </p:nvSpPr>
            <p:spPr bwMode="auto">
              <a:xfrm>
                <a:off x="1552575" y="5822951"/>
                <a:ext cx="70610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a:t>Team B</a:t>
                </a:r>
              </a:p>
            </p:txBody>
          </p:sp>
          <p:sp>
            <p:nvSpPr>
              <p:cNvPr id="57411" name="Text Box 14"/>
              <p:cNvSpPr txBox="1">
                <a:spLocks noChangeArrowheads="1"/>
              </p:cNvSpPr>
              <p:nvPr/>
            </p:nvSpPr>
            <p:spPr bwMode="auto">
              <a:xfrm>
                <a:off x="2454275" y="5829301"/>
                <a:ext cx="71411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a:t>Team C</a:t>
                </a:r>
              </a:p>
            </p:txBody>
          </p:sp>
          <p:sp>
            <p:nvSpPr>
              <p:cNvPr id="57412" name="Text Box 15"/>
              <p:cNvSpPr txBox="1">
                <a:spLocks noChangeArrowheads="1"/>
              </p:cNvSpPr>
              <p:nvPr/>
            </p:nvSpPr>
            <p:spPr bwMode="auto">
              <a:xfrm>
                <a:off x="3375025" y="5829301"/>
                <a:ext cx="71411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a:t>Team D</a:t>
                </a:r>
              </a:p>
            </p:txBody>
          </p:sp>
          <p:sp>
            <p:nvSpPr>
              <p:cNvPr id="57413" name="Text Box 16"/>
              <p:cNvSpPr txBox="1">
                <a:spLocks noChangeArrowheads="1"/>
              </p:cNvSpPr>
              <p:nvPr/>
            </p:nvSpPr>
            <p:spPr bwMode="auto">
              <a:xfrm rot="16200000">
                <a:off x="-521704" y="4153330"/>
                <a:ext cx="1465467" cy="2769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a:t>Number of Defects</a:t>
                </a:r>
              </a:p>
            </p:txBody>
          </p:sp>
          <p:grpSp>
            <p:nvGrpSpPr>
              <p:cNvPr id="57414" name="Group 42"/>
              <p:cNvGrpSpPr>
                <a:grpSpLocks/>
              </p:cNvGrpSpPr>
              <p:nvPr/>
            </p:nvGrpSpPr>
            <p:grpSpPr bwMode="auto">
              <a:xfrm>
                <a:off x="257175" y="4965701"/>
                <a:ext cx="295275" cy="244475"/>
                <a:chOff x="390" y="2584"/>
                <a:chExt cx="186" cy="154"/>
              </a:xfrm>
            </p:grpSpPr>
            <p:sp>
              <p:nvSpPr>
                <p:cNvPr id="57421" name="Line 39"/>
                <p:cNvSpPr>
                  <a:spLocks noChangeShapeType="1"/>
                </p:cNvSpPr>
                <p:nvPr/>
              </p:nvSpPr>
              <p:spPr bwMode="auto">
                <a:xfrm flipH="1">
                  <a:off x="544" y="2664"/>
                  <a:ext cx="3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7422" name="Text Box 40"/>
                <p:cNvSpPr txBox="1">
                  <a:spLocks noChangeArrowheads="1"/>
                </p:cNvSpPr>
                <p:nvPr/>
              </p:nvSpPr>
              <p:spPr bwMode="auto">
                <a:xfrm>
                  <a:off x="390" y="2584"/>
                  <a:ext cx="167"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000"/>
                    <a:t>2</a:t>
                  </a:r>
                </a:p>
              </p:txBody>
            </p:sp>
          </p:grpSp>
          <p:grpSp>
            <p:nvGrpSpPr>
              <p:cNvPr id="57415" name="Group 43"/>
              <p:cNvGrpSpPr>
                <a:grpSpLocks/>
              </p:cNvGrpSpPr>
              <p:nvPr/>
            </p:nvGrpSpPr>
            <p:grpSpPr bwMode="auto">
              <a:xfrm>
                <a:off x="263525" y="4273551"/>
                <a:ext cx="295275" cy="244475"/>
                <a:chOff x="390" y="2584"/>
                <a:chExt cx="186" cy="154"/>
              </a:xfrm>
            </p:grpSpPr>
            <p:sp>
              <p:nvSpPr>
                <p:cNvPr id="57419" name="Line 44"/>
                <p:cNvSpPr>
                  <a:spLocks noChangeShapeType="1"/>
                </p:cNvSpPr>
                <p:nvPr/>
              </p:nvSpPr>
              <p:spPr bwMode="auto">
                <a:xfrm flipH="1">
                  <a:off x="544" y="2664"/>
                  <a:ext cx="3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7420" name="Text Box 45"/>
                <p:cNvSpPr txBox="1">
                  <a:spLocks noChangeArrowheads="1"/>
                </p:cNvSpPr>
                <p:nvPr/>
              </p:nvSpPr>
              <p:spPr bwMode="auto">
                <a:xfrm>
                  <a:off x="390" y="2584"/>
                  <a:ext cx="167"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000"/>
                    <a:t>4</a:t>
                  </a:r>
                </a:p>
              </p:txBody>
            </p:sp>
          </p:grpSp>
          <p:grpSp>
            <p:nvGrpSpPr>
              <p:cNvPr id="57416" name="Group 46"/>
              <p:cNvGrpSpPr>
                <a:grpSpLocks/>
              </p:cNvGrpSpPr>
              <p:nvPr/>
            </p:nvGrpSpPr>
            <p:grpSpPr bwMode="auto">
              <a:xfrm>
                <a:off x="269875" y="3587751"/>
                <a:ext cx="295275" cy="244475"/>
                <a:chOff x="390" y="2584"/>
                <a:chExt cx="186" cy="154"/>
              </a:xfrm>
            </p:grpSpPr>
            <p:sp>
              <p:nvSpPr>
                <p:cNvPr id="57417" name="Line 47"/>
                <p:cNvSpPr>
                  <a:spLocks noChangeShapeType="1"/>
                </p:cNvSpPr>
                <p:nvPr/>
              </p:nvSpPr>
              <p:spPr bwMode="auto">
                <a:xfrm flipH="1">
                  <a:off x="544" y="2664"/>
                  <a:ext cx="3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7418" name="Text Box 48"/>
                <p:cNvSpPr txBox="1">
                  <a:spLocks noChangeArrowheads="1"/>
                </p:cNvSpPr>
                <p:nvPr/>
              </p:nvSpPr>
              <p:spPr bwMode="auto">
                <a:xfrm>
                  <a:off x="390" y="2584"/>
                  <a:ext cx="167"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000"/>
                    <a:t>6</a:t>
                  </a:r>
                </a:p>
              </p:txBody>
            </p:sp>
          </p:grpSp>
        </p:grpSp>
        <p:sp>
          <p:nvSpPr>
            <p:cNvPr id="57402" name="Text Box 109"/>
            <p:cNvSpPr txBox="1">
              <a:spLocks noChangeArrowheads="1"/>
            </p:cNvSpPr>
            <p:nvPr/>
          </p:nvSpPr>
          <p:spPr bwMode="auto">
            <a:xfrm>
              <a:off x="1752600" y="5257800"/>
              <a:ext cx="158889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a:t>Histogram</a:t>
              </a:r>
            </a:p>
          </p:txBody>
        </p:sp>
      </p:grpSp>
      <p:grpSp>
        <p:nvGrpSpPr>
          <p:cNvPr id="57347" name="Group 75"/>
          <p:cNvGrpSpPr>
            <a:grpSpLocks/>
          </p:cNvGrpSpPr>
          <p:nvPr/>
        </p:nvGrpSpPr>
        <p:grpSpPr bwMode="auto">
          <a:xfrm>
            <a:off x="6132514" y="1066801"/>
            <a:ext cx="4537075" cy="5262265"/>
            <a:chOff x="4608512" y="1066800"/>
            <a:chExt cx="4537076" cy="5262265"/>
          </a:xfrm>
        </p:grpSpPr>
        <p:grpSp>
          <p:nvGrpSpPr>
            <p:cNvPr id="57351" name="Group 107"/>
            <p:cNvGrpSpPr>
              <a:grpSpLocks/>
            </p:cNvGrpSpPr>
            <p:nvPr/>
          </p:nvGrpSpPr>
          <p:grpSpPr bwMode="auto">
            <a:xfrm>
              <a:off x="4608512" y="1066800"/>
              <a:ext cx="4537076" cy="4740276"/>
              <a:chOff x="2722" y="1026"/>
              <a:chExt cx="2858" cy="2986"/>
            </a:xfrm>
          </p:grpSpPr>
          <p:sp>
            <p:nvSpPr>
              <p:cNvPr id="57353" name="Oval 106"/>
              <p:cNvSpPr>
                <a:spLocks noChangeArrowheads="1"/>
              </p:cNvSpPr>
              <p:nvPr/>
            </p:nvSpPr>
            <p:spPr bwMode="auto">
              <a:xfrm>
                <a:off x="5280" y="1056"/>
                <a:ext cx="104" cy="104"/>
              </a:xfrm>
              <a:prstGeom prst="ellipse">
                <a:avLst/>
              </a:prstGeom>
              <a:solidFill>
                <a:schemeClr val="accent1"/>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a:p>
            </p:txBody>
          </p:sp>
          <p:sp>
            <p:nvSpPr>
              <p:cNvPr id="57354" name="Line 49"/>
              <p:cNvSpPr>
                <a:spLocks noChangeShapeType="1"/>
              </p:cNvSpPr>
              <p:nvPr/>
            </p:nvSpPr>
            <p:spPr bwMode="auto">
              <a:xfrm>
                <a:off x="3016" y="3803"/>
                <a:ext cx="2309" cy="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7355" name="Line 50"/>
              <p:cNvSpPr>
                <a:spLocks noChangeShapeType="1"/>
              </p:cNvSpPr>
              <p:nvPr/>
            </p:nvSpPr>
            <p:spPr bwMode="auto">
              <a:xfrm flipV="1">
                <a:off x="3016" y="1107"/>
                <a:ext cx="8" cy="2704"/>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7356" name="Rectangle 51"/>
              <p:cNvSpPr>
                <a:spLocks noChangeArrowheads="1"/>
              </p:cNvSpPr>
              <p:nvPr/>
            </p:nvSpPr>
            <p:spPr bwMode="auto">
              <a:xfrm>
                <a:off x="3592" y="2936"/>
                <a:ext cx="576" cy="869"/>
              </a:xfrm>
              <a:prstGeom prst="rect">
                <a:avLst/>
              </a:prstGeom>
              <a:solidFill>
                <a:srgbClr val="F3F4C0"/>
              </a:solidFill>
              <a:ln w="12700">
                <a:solidFill>
                  <a:schemeClr val="tx1"/>
                </a:solidFill>
                <a:miter lim="800000"/>
                <a:headEnd type="none" w="sm" len="sm"/>
                <a:tailEnd type="none" w="sm" len="sm"/>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a:p>
            </p:txBody>
          </p:sp>
          <p:sp>
            <p:nvSpPr>
              <p:cNvPr id="57357" name="Rectangle 52"/>
              <p:cNvSpPr>
                <a:spLocks noChangeArrowheads="1"/>
              </p:cNvSpPr>
              <p:nvPr/>
            </p:nvSpPr>
            <p:spPr bwMode="auto">
              <a:xfrm>
                <a:off x="4168" y="3372"/>
                <a:ext cx="576" cy="433"/>
              </a:xfrm>
              <a:prstGeom prst="rect">
                <a:avLst/>
              </a:prstGeom>
              <a:solidFill>
                <a:srgbClr val="F3F4C0"/>
              </a:solidFill>
              <a:ln w="12700">
                <a:solidFill>
                  <a:schemeClr val="tx1"/>
                </a:solidFill>
                <a:miter lim="800000"/>
                <a:headEnd type="none" w="sm" len="sm"/>
                <a:tailEnd type="none" w="sm" len="sm"/>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a:p>
            </p:txBody>
          </p:sp>
          <p:sp>
            <p:nvSpPr>
              <p:cNvPr id="57358" name="Rectangle 53"/>
              <p:cNvSpPr>
                <a:spLocks noChangeArrowheads="1"/>
              </p:cNvSpPr>
              <p:nvPr/>
            </p:nvSpPr>
            <p:spPr bwMode="auto">
              <a:xfrm>
                <a:off x="3016" y="2713"/>
                <a:ext cx="576" cy="1092"/>
              </a:xfrm>
              <a:prstGeom prst="rect">
                <a:avLst/>
              </a:prstGeom>
              <a:solidFill>
                <a:srgbClr val="F3F4C0"/>
              </a:solidFill>
              <a:ln w="12700">
                <a:solidFill>
                  <a:schemeClr val="tx1"/>
                </a:solidFill>
                <a:miter lim="800000"/>
                <a:headEnd type="none" w="sm" len="sm"/>
                <a:tailEnd type="none" w="sm" len="sm"/>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a:p>
            </p:txBody>
          </p:sp>
          <p:sp>
            <p:nvSpPr>
              <p:cNvPr id="57359" name="Rectangle 54"/>
              <p:cNvSpPr>
                <a:spLocks noChangeArrowheads="1"/>
              </p:cNvSpPr>
              <p:nvPr/>
            </p:nvSpPr>
            <p:spPr bwMode="auto">
              <a:xfrm>
                <a:off x="4744" y="3584"/>
                <a:ext cx="576" cy="221"/>
              </a:xfrm>
              <a:prstGeom prst="rect">
                <a:avLst/>
              </a:prstGeom>
              <a:solidFill>
                <a:srgbClr val="F3F4C0"/>
              </a:solidFill>
              <a:ln w="12700">
                <a:solidFill>
                  <a:schemeClr val="tx1"/>
                </a:solidFill>
                <a:miter lim="800000"/>
                <a:headEnd type="none" w="sm" len="sm"/>
                <a:tailEnd type="none" w="sm" len="sm"/>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a:p>
            </p:txBody>
          </p:sp>
          <p:sp>
            <p:nvSpPr>
              <p:cNvPr id="57360" name="Text Box 55"/>
              <p:cNvSpPr txBox="1">
                <a:spLocks noChangeArrowheads="1"/>
              </p:cNvSpPr>
              <p:nvPr/>
            </p:nvSpPr>
            <p:spPr bwMode="auto">
              <a:xfrm>
                <a:off x="3052" y="3834"/>
                <a:ext cx="45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a:t>Team C</a:t>
                </a:r>
              </a:p>
            </p:txBody>
          </p:sp>
          <p:sp>
            <p:nvSpPr>
              <p:cNvPr id="57361" name="Text Box 56"/>
              <p:cNvSpPr txBox="1">
                <a:spLocks noChangeArrowheads="1"/>
              </p:cNvSpPr>
              <p:nvPr/>
            </p:nvSpPr>
            <p:spPr bwMode="auto">
              <a:xfrm>
                <a:off x="3640" y="3834"/>
                <a:ext cx="44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a:t>Team A</a:t>
                </a:r>
              </a:p>
            </p:txBody>
          </p:sp>
          <p:sp>
            <p:nvSpPr>
              <p:cNvPr id="57362" name="Text Box 57"/>
              <p:cNvSpPr txBox="1">
                <a:spLocks noChangeArrowheads="1"/>
              </p:cNvSpPr>
              <p:nvPr/>
            </p:nvSpPr>
            <p:spPr bwMode="auto">
              <a:xfrm>
                <a:off x="4208" y="3838"/>
                <a:ext cx="44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a:t>Team B</a:t>
                </a:r>
              </a:p>
            </p:txBody>
          </p:sp>
          <p:sp>
            <p:nvSpPr>
              <p:cNvPr id="57363" name="Text Box 58"/>
              <p:cNvSpPr txBox="1">
                <a:spLocks noChangeArrowheads="1"/>
              </p:cNvSpPr>
              <p:nvPr/>
            </p:nvSpPr>
            <p:spPr bwMode="auto">
              <a:xfrm>
                <a:off x="4788" y="3838"/>
                <a:ext cx="45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a:t>Team D</a:t>
                </a:r>
              </a:p>
            </p:txBody>
          </p:sp>
          <p:sp>
            <p:nvSpPr>
              <p:cNvPr id="57364" name="Text Box 59"/>
              <p:cNvSpPr txBox="1">
                <a:spLocks noChangeArrowheads="1"/>
              </p:cNvSpPr>
              <p:nvPr/>
            </p:nvSpPr>
            <p:spPr bwMode="auto">
              <a:xfrm rot="16200000">
                <a:off x="2347" y="2358"/>
                <a:ext cx="92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a:t>Number of Defects</a:t>
                </a:r>
              </a:p>
            </p:txBody>
          </p:sp>
          <p:grpSp>
            <p:nvGrpSpPr>
              <p:cNvPr id="57365" name="Group 60"/>
              <p:cNvGrpSpPr>
                <a:grpSpLocks/>
              </p:cNvGrpSpPr>
              <p:nvPr/>
            </p:nvGrpSpPr>
            <p:grpSpPr bwMode="auto">
              <a:xfrm>
                <a:off x="2824" y="3294"/>
                <a:ext cx="186" cy="154"/>
                <a:chOff x="390" y="2584"/>
                <a:chExt cx="186" cy="154"/>
              </a:xfrm>
            </p:grpSpPr>
            <p:sp>
              <p:nvSpPr>
                <p:cNvPr id="57399" name="Line 61"/>
                <p:cNvSpPr>
                  <a:spLocks noChangeShapeType="1"/>
                </p:cNvSpPr>
                <p:nvPr/>
              </p:nvSpPr>
              <p:spPr bwMode="auto">
                <a:xfrm flipH="1">
                  <a:off x="544" y="2664"/>
                  <a:ext cx="3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7400" name="Text Box 62"/>
                <p:cNvSpPr txBox="1">
                  <a:spLocks noChangeArrowheads="1"/>
                </p:cNvSpPr>
                <p:nvPr/>
              </p:nvSpPr>
              <p:spPr bwMode="auto">
                <a:xfrm>
                  <a:off x="390" y="2584"/>
                  <a:ext cx="167"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000"/>
                    <a:t>2</a:t>
                  </a:r>
                </a:p>
              </p:txBody>
            </p:sp>
          </p:grpSp>
          <p:grpSp>
            <p:nvGrpSpPr>
              <p:cNvPr id="57366" name="Group 63"/>
              <p:cNvGrpSpPr>
                <a:grpSpLocks/>
              </p:cNvGrpSpPr>
              <p:nvPr/>
            </p:nvGrpSpPr>
            <p:grpSpPr bwMode="auto">
              <a:xfrm>
                <a:off x="2828" y="2858"/>
                <a:ext cx="186" cy="154"/>
                <a:chOff x="390" y="2584"/>
                <a:chExt cx="186" cy="154"/>
              </a:xfrm>
            </p:grpSpPr>
            <p:sp>
              <p:nvSpPr>
                <p:cNvPr id="57397" name="Line 64"/>
                <p:cNvSpPr>
                  <a:spLocks noChangeShapeType="1"/>
                </p:cNvSpPr>
                <p:nvPr/>
              </p:nvSpPr>
              <p:spPr bwMode="auto">
                <a:xfrm flipH="1">
                  <a:off x="544" y="2664"/>
                  <a:ext cx="3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7398" name="Text Box 65"/>
                <p:cNvSpPr txBox="1">
                  <a:spLocks noChangeArrowheads="1"/>
                </p:cNvSpPr>
                <p:nvPr/>
              </p:nvSpPr>
              <p:spPr bwMode="auto">
                <a:xfrm>
                  <a:off x="390" y="2584"/>
                  <a:ext cx="167"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000"/>
                    <a:t>4</a:t>
                  </a:r>
                </a:p>
              </p:txBody>
            </p:sp>
          </p:grpSp>
          <p:grpSp>
            <p:nvGrpSpPr>
              <p:cNvPr id="57367" name="Group 66"/>
              <p:cNvGrpSpPr>
                <a:grpSpLocks/>
              </p:cNvGrpSpPr>
              <p:nvPr/>
            </p:nvGrpSpPr>
            <p:grpSpPr bwMode="auto">
              <a:xfrm>
                <a:off x="2832" y="2426"/>
                <a:ext cx="186" cy="154"/>
                <a:chOff x="390" y="2584"/>
                <a:chExt cx="186" cy="154"/>
              </a:xfrm>
            </p:grpSpPr>
            <p:sp>
              <p:nvSpPr>
                <p:cNvPr id="57395" name="Line 67"/>
                <p:cNvSpPr>
                  <a:spLocks noChangeShapeType="1"/>
                </p:cNvSpPr>
                <p:nvPr/>
              </p:nvSpPr>
              <p:spPr bwMode="auto">
                <a:xfrm flipH="1">
                  <a:off x="544" y="2664"/>
                  <a:ext cx="3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7396" name="Text Box 68"/>
                <p:cNvSpPr txBox="1">
                  <a:spLocks noChangeArrowheads="1"/>
                </p:cNvSpPr>
                <p:nvPr/>
              </p:nvSpPr>
              <p:spPr bwMode="auto">
                <a:xfrm>
                  <a:off x="390" y="2584"/>
                  <a:ext cx="167"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000"/>
                    <a:t>6</a:t>
                  </a:r>
                </a:p>
              </p:txBody>
            </p:sp>
          </p:grpSp>
          <p:grpSp>
            <p:nvGrpSpPr>
              <p:cNvPr id="57368" name="Group 70"/>
              <p:cNvGrpSpPr>
                <a:grpSpLocks/>
              </p:cNvGrpSpPr>
              <p:nvPr/>
            </p:nvGrpSpPr>
            <p:grpSpPr bwMode="auto">
              <a:xfrm>
                <a:off x="2808" y="1554"/>
                <a:ext cx="207" cy="155"/>
                <a:chOff x="390" y="2584"/>
                <a:chExt cx="186" cy="155"/>
              </a:xfrm>
            </p:grpSpPr>
            <p:sp>
              <p:nvSpPr>
                <p:cNvPr id="57393" name="Line 71"/>
                <p:cNvSpPr>
                  <a:spLocks noChangeShapeType="1"/>
                </p:cNvSpPr>
                <p:nvPr/>
              </p:nvSpPr>
              <p:spPr bwMode="auto">
                <a:xfrm flipH="1">
                  <a:off x="544" y="2664"/>
                  <a:ext cx="3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7394" name="Text Box 72"/>
                <p:cNvSpPr txBox="1">
                  <a:spLocks noChangeArrowheads="1"/>
                </p:cNvSpPr>
                <p:nvPr/>
              </p:nvSpPr>
              <p:spPr bwMode="auto">
                <a:xfrm>
                  <a:off x="390" y="2584"/>
                  <a:ext cx="184"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000"/>
                    <a:t>10</a:t>
                  </a:r>
                </a:p>
              </p:txBody>
            </p:sp>
          </p:grpSp>
          <p:grpSp>
            <p:nvGrpSpPr>
              <p:cNvPr id="57369" name="Group 74"/>
              <p:cNvGrpSpPr>
                <a:grpSpLocks/>
              </p:cNvGrpSpPr>
              <p:nvPr/>
            </p:nvGrpSpPr>
            <p:grpSpPr bwMode="auto">
              <a:xfrm>
                <a:off x="2824" y="1986"/>
                <a:ext cx="186" cy="154"/>
                <a:chOff x="390" y="2584"/>
                <a:chExt cx="186" cy="154"/>
              </a:xfrm>
            </p:grpSpPr>
            <p:sp>
              <p:nvSpPr>
                <p:cNvPr id="57391" name="Line 75"/>
                <p:cNvSpPr>
                  <a:spLocks noChangeShapeType="1"/>
                </p:cNvSpPr>
                <p:nvPr/>
              </p:nvSpPr>
              <p:spPr bwMode="auto">
                <a:xfrm flipH="1">
                  <a:off x="544" y="2664"/>
                  <a:ext cx="3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7392" name="Text Box 76"/>
                <p:cNvSpPr txBox="1">
                  <a:spLocks noChangeArrowheads="1"/>
                </p:cNvSpPr>
                <p:nvPr/>
              </p:nvSpPr>
              <p:spPr bwMode="auto">
                <a:xfrm>
                  <a:off x="390" y="2584"/>
                  <a:ext cx="167"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000"/>
                    <a:t>8</a:t>
                  </a:r>
                </a:p>
              </p:txBody>
            </p:sp>
          </p:grpSp>
          <p:grpSp>
            <p:nvGrpSpPr>
              <p:cNvPr id="57370" name="Group 77"/>
              <p:cNvGrpSpPr>
                <a:grpSpLocks/>
              </p:cNvGrpSpPr>
              <p:nvPr/>
            </p:nvGrpSpPr>
            <p:grpSpPr bwMode="auto">
              <a:xfrm>
                <a:off x="2807" y="1026"/>
                <a:ext cx="213" cy="155"/>
                <a:chOff x="390" y="2584"/>
                <a:chExt cx="186" cy="155"/>
              </a:xfrm>
            </p:grpSpPr>
            <p:sp>
              <p:nvSpPr>
                <p:cNvPr id="57389" name="Line 78"/>
                <p:cNvSpPr>
                  <a:spLocks noChangeShapeType="1"/>
                </p:cNvSpPr>
                <p:nvPr/>
              </p:nvSpPr>
              <p:spPr bwMode="auto">
                <a:xfrm flipH="1">
                  <a:off x="544" y="2664"/>
                  <a:ext cx="3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7390" name="Text Box 79"/>
                <p:cNvSpPr txBox="1">
                  <a:spLocks noChangeArrowheads="1"/>
                </p:cNvSpPr>
                <p:nvPr/>
              </p:nvSpPr>
              <p:spPr bwMode="auto">
                <a:xfrm>
                  <a:off x="390" y="2584"/>
                  <a:ext cx="179"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000"/>
                    <a:t>12</a:t>
                  </a:r>
                </a:p>
              </p:txBody>
            </p:sp>
          </p:grpSp>
          <p:sp>
            <p:nvSpPr>
              <p:cNvPr id="57371" name="Line 81"/>
              <p:cNvSpPr>
                <a:spLocks noChangeShapeType="1"/>
              </p:cNvSpPr>
              <p:nvPr/>
            </p:nvSpPr>
            <p:spPr bwMode="auto">
              <a:xfrm flipV="1">
                <a:off x="5320" y="1107"/>
                <a:ext cx="8" cy="2704"/>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nvGrpSpPr>
              <p:cNvPr id="57372" name="Group 82"/>
              <p:cNvGrpSpPr>
                <a:grpSpLocks/>
              </p:cNvGrpSpPr>
              <p:nvPr/>
            </p:nvGrpSpPr>
            <p:grpSpPr bwMode="auto">
              <a:xfrm>
                <a:off x="5096" y="3062"/>
                <a:ext cx="220" cy="155"/>
                <a:chOff x="390" y="2584"/>
                <a:chExt cx="186" cy="155"/>
              </a:xfrm>
            </p:grpSpPr>
            <p:sp>
              <p:nvSpPr>
                <p:cNvPr id="57387" name="Line 83"/>
                <p:cNvSpPr>
                  <a:spLocks noChangeShapeType="1"/>
                </p:cNvSpPr>
                <p:nvPr/>
              </p:nvSpPr>
              <p:spPr bwMode="auto">
                <a:xfrm flipH="1">
                  <a:off x="544" y="2664"/>
                  <a:ext cx="3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7388" name="Text Box 84"/>
                <p:cNvSpPr txBox="1">
                  <a:spLocks noChangeArrowheads="1"/>
                </p:cNvSpPr>
                <p:nvPr/>
              </p:nvSpPr>
              <p:spPr bwMode="auto">
                <a:xfrm>
                  <a:off x="390" y="2584"/>
                  <a:ext cx="173"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000"/>
                    <a:t>25</a:t>
                  </a:r>
                </a:p>
              </p:txBody>
            </p:sp>
          </p:grpSp>
          <p:grpSp>
            <p:nvGrpSpPr>
              <p:cNvPr id="57373" name="Group 85"/>
              <p:cNvGrpSpPr>
                <a:grpSpLocks/>
              </p:cNvGrpSpPr>
              <p:nvPr/>
            </p:nvGrpSpPr>
            <p:grpSpPr bwMode="auto">
              <a:xfrm>
                <a:off x="5092" y="2426"/>
                <a:ext cx="220" cy="155"/>
                <a:chOff x="390" y="2584"/>
                <a:chExt cx="186" cy="155"/>
              </a:xfrm>
            </p:grpSpPr>
            <p:sp>
              <p:nvSpPr>
                <p:cNvPr id="57385" name="Line 86"/>
                <p:cNvSpPr>
                  <a:spLocks noChangeShapeType="1"/>
                </p:cNvSpPr>
                <p:nvPr/>
              </p:nvSpPr>
              <p:spPr bwMode="auto">
                <a:xfrm flipH="1">
                  <a:off x="544" y="2664"/>
                  <a:ext cx="3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7386" name="Text Box 87"/>
                <p:cNvSpPr txBox="1">
                  <a:spLocks noChangeArrowheads="1"/>
                </p:cNvSpPr>
                <p:nvPr/>
              </p:nvSpPr>
              <p:spPr bwMode="auto">
                <a:xfrm>
                  <a:off x="390" y="2584"/>
                  <a:ext cx="173"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000"/>
                    <a:t>50</a:t>
                  </a:r>
                </a:p>
              </p:txBody>
            </p:sp>
          </p:grpSp>
          <p:grpSp>
            <p:nvGrpSpPr>
              <p:cNvPr id="57374" name="Group 88"/>
              <p:cNvGrpSpPr>
                <a:grpSpLocks/>
              </p:cNvGrpSpPr>
              <p:nvPr/>
            </p:nvGrpSpPr>
            <p:grpSpPr bwMode="auto">
              <a:xfrm>
                <a:off x="5096" y="1786"/>
                <a:ext cx="227" cy="155"/>
                <a:chOff x="390" y="2584"/>
                <a:chExt cx="186" cy="155"/>
              </a:xfrm>
            </p:grpSpPr>
            <p:sp>
              <p:nvSpPr>
                <p:cNvPr id="57383" name="Line 89"/>
                <p:cNvSpPr>
                  <a:spLocks noChangeShapeType="1"/>
                </p:cNvSpPr>
                <p:nvPr/>
              </p:nvSpPr>
              <p:spPr bwMode="auto">
                <a:xfrm flipH="1">
                  <a:off x="544" y="2664"/>
                  <a:ext cx="3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7384" name="Text Box 90"/>
                <p:cNvSpPr txBox="1">
                  <a:spLocks noChangeArrowheads="1"/>
                </p:cNvSpPr>
                <p:nvPr/>
              </p:nvSpPr>
              <p:spPr bwMode="auto">
                <a:xfrm>
                  <a:off x="390" y="2584"/>
                  <a:ext cx="168"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000"/>
                    <a:t>75</a:t>
                  </a:r>
                </a:p>
              </p:txBody>
            </p:sp>
          </p:grpSp>
          <p:grpSp>
            <p:nvGrpSpPr>
              <p:cNvPr id="57375" name="Group 94"/>
              <p:cNvGrpSpPr>
                <a:grpSpLocks/>
              </p:cNvGrpSpPr>
              <p:nvPr/>
            </p:nvGrpSpPr>
            <p:grpSpPr bwMode="auto">
              <a:xfrm>
                <a:off x="5056" y="1027"/>
                <a:ext cx="275" cy="155"/>
                <a:chOff x="390" y="2584"/>
                <a:chExt cx="186" cy="163"/>
              </a:xfrm>
            </p:grpSpPr>
            <p:sp>
              <p:nvSpPr>
                <p:cNvPr id="57381" name="Line 95"/>
                <p:cNvSpPr>
                  <a:spLocks noChangeShapeType="1"/>
                </p:cNvSpPr>
                <p:nvPr/>
              </p:nvSpPr>
              <p:spPr bwMode="auto">
                <a:xfrm flipH="1">
                  <a:off x="544" y="2664"/>
                  <a:ext cx="3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7382" name="Text Box 96"/>
                <p:cNvSpPr txBox="1">
                  <a:spLocks noChangeArrowheads="1"/>
                </p:cNvSpPr>
                <p:nvPr/>
              </p:nvSpPr>
              <p:spPr bwMode="auto">
                <a:xfrm>
                  <a:off x="390" y="2584"/>
                  <a:ext cx="169"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000"/>
                    <a:t>100</a:t>
                  </a:r>
                </a:p>
              </p:txBody>
            </p:sp>
          </p:grpSp>
          <p:sp>
            <p:nvSpPr>
              <p:cNvPr id="57376" name="Text Box 100"/>
              <p:cNvSpPr txBox="1">
                <a:spLocks noChangeArrowheads="1"/>
              </p:cNvSpPr>
              <p:nvPr/>
            </p:nvSpPr>
            <p:spPr bwMode="auto">
              <a:xfrm rot="5400000" flipH="1">
                <a:off x="5146" y="2412"/>
                <a:ext cx="69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a:t> % of Defects</a:t>
                </a:r>
              </a:p>
            </p:txBody>
          </p:sp>
          <p:sp>
            <p:nvSpPr>
              <p:cNvPr id="57377" name="Oval 101"/>
              <p:cNvSpPr>
                <a:spLocks noChangeArrowheads="1"/>
              </p:cNvSpPr>
              <p:nvPr/>
            </p:nvSpPr>
            <p:spPr bwMode="auto">
              <a:xfrm>
                <a:off x="4104" y="1840"/>
                <a:ext cx="104" cy="104"/>
              </a:xfrm>
              <a:prstGeom prst="ellipse">
                <a:avLst/>
              </a:prstGeom>
              <a:solidFill>
                <a:schemeClr val="accent1"/>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a:p>
            </p:txBody>
          </p:sp>
          <p:sp>
            <p:nvSpPr>
              <p:cNvPr id="57378" name="Oval 102"/>
              <p:cNvSpPr>
                <a:spLocks noChangeArrowheads="1"/>
              </p:cNvSpPr>
              <p:nvPr/>
            </p:nvSpPr>
            <p:spPr bwMode="auto">
              <a:xfrm>
                <a:off x="4720" y="1352"/>
                <a:ext cx="104" cy="104"/>
              </a:xfrm>
              <a:prstGeom prst="ellipse">
                <a:avLst/>
              </a:prstGeom>
              <a:solidFill>
                <a:schemeClr val="accent1"/>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a:p>
            </p:txBody>
          </p:sp>
          <p:sp>
            <p:nvSpPr>
              <p:cNvPr id="57379" name="Oval 103"/>
              <p:cNvSpPr>
                <a:spLocks noChangeArrowheads="1"/>
              </p:cNvSpPr>
              <p:nvPr/>
            </p:nvSpPr>
            <p:spPr bwMode="auto">
              <a:xfrm>
                <a:off x="3528" y="2672"/>
                <a:ext cx="104" cy="104"/>
              </a:xfrm>
              <a:prstGeom prst="ellipse">
                <a:avLst/>
              </a:prstGeom>
              <a:solidFill>
                <a:schemeClr val="accent1"/>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a:p>
            </p:txBody>
          </p:sp>
          <p:sp>
            <p:nvSpPr>
              <p:cNvPr id="57380" name="Freeform 105"/>
              <p:cNvSpPr>
                <a:spLocks/>
              </p:cNvSpPr>
              <p:nvPr/>
            </p:nvSpPr>
            <p:spPr bwMode="auto">
              <a:xfrm>
                <a:off x="3024" y="1112"/>
                <a:ext cx="2296" cy="2688"/>
              </a:xfrm>
              <a:custGeom>
                <a:avLst/>
                <a:gdLst>
                  <a:gd name="T0" fmla="*/ 0 w 2296"/>
                  <a:gd name="T1" fmla="*/ 2688 h 2688"/>
                  <a:gd name="T2" fmla="*/ 560 w 2296"/>
                  <a:gd name="T3" fmla="*/ 1592 h 2688"/>
                  <a:gd name="T4" fmla="*/ 1128 w 2296"/>
                  <a:gd name="T5" fmla="*/ 776 h 2688"/>
                  <a:gd name="T6" fmla="*/ 1744 w 2296"/>
                  <a:gd name="T7" fmla="*/ 288 h 2688"/>
                  <a:gd name="T8" fmla="*/ 2296 w 2296"/>
                  <a:gd name="T9" fmla="*/ 0 h 2688"/>
                  <a:gd name="T10" fmla="*/ 0 60000 65536"/>
                  <a:gd name="T11" fmla="*/ 0 60000 65536"/>
                  <a:gd name="T12" fmla="*/ 0 60000 65536"/>
                  <a:gd name="T13" fmla="*/ 0 60000 65536"/>
                  <a:gd name="T14" fmla="*/ 0 60000 65536"/>
                  <a:gd name="T15" fmla="*/ 0 w 2296"/>
                  <a:gd name="T16" fmla="*/ 0 h 2688"/>
                  <a:gd name="T17" fmla="*/ 2296 w 2296"/>
                  <a:gd name="T18" fmla="*/ 2688 h 2688"/>
                </a:gdLst>
                <a:ahLst/>
                <a:cxnLst>
                  <a:cxn ang="T10">
                    <a:pos x="T0" y="T1"/>
                  </a:cxn>
                  <a:cxn ang="T11">
                    <a:pos x="T2" y="T3"/>
                  </a:cxn>
                  <a:cxn ang="T12">
                    <a:pos x="T4" y="T5"/>
                  </a:cxn>
                  <a:cxn ang="T13">
                    <a:pos x="T6" y="T7"/>
                  </a:cxn>
                  <a:cxn ang="T14">
                    <a:pos x="T8" y="T9"/>
                  </a:cxn>
                </a:cxnLst>
                <a:rect l="T15" t="T16" r="T17" b="T18"/>
                <a:pathLst>
                  <a:path w="2296" h="2688">
                    <a:moveTo>
                      <a:pt x="0" y="2688"/>
                    </a:moveTo>
                    <a:cubicBezTo>
                      <a:pt x="186" y="2299"/>
                      <a:pt x="372" y="1911"/>
                      <a:pt x="560" y="1592"/>
                    </a:cubicBezTo>
                    <a:cubicBezTo>
                      <a:pt x="748" y="1273"/>
                      <a:pt x="931" y="993"/>
                      <a:pt x="1128" y="776"/>
                    </a:cubicBezTo>
                    <a:cubicBezTo>
                      <a:pt x="1325" y="559"/>
                      <a:pt x="1549" y="417"/>
                      <a:pt x="1744" y="288"/>
                    </a:cubicBezTo>
                    <a:cubicBezTo>
                      <a:pt x="1939" y="159"/>
                      <a:pt x="2204" y="49"/>
                      <a:pt x="2296" y="0"/>
                    </a:cubicBezTo>
                  </a:path>
                </a:pathLst>
              </a:cu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
          <p:nvSpPr>
            <p:cNvPr id="57352" name="Text Box 110"/>
            <p:cNvSpPr txBox="1">
              <a:spLocks noChangeArrowheads="1"/>
            </p:cNvSpPr>
            <p:nvPr/>
          </p:nvSpPr>
          <p:spPr bwMode="auto">
            <a:xfrm>
              <a:off x="6096000" y="5867400"/>
              <a:ext cx="19303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a:t>Pareto Chart</a:t>
              </a:r>
            </a:p>
          </p:txBody>
        </p:sp>
      </p:grpSp>
      <p:sp>
        <p:nvSpPr>
          <p:cNvPr id="2" name="Slide Number Placeholder 1"/>
          <p:cNvSpPr>
            <a:spLocks noGrp="1"/>
          </p:cNvSpPr>
          <p:nvPr>
            <p:ph type="sldNum" sz="quarter" idx="12"/>
          </p:nvPr>
        </p:nvSpPr>
        <p:spPr/>
        <p:txBody>
          <a:bodyPr/>
          <a:lstStyle/>
          <a:p>
            <a:fld id="{B8DACC02-A2BD-4578-8E03-6D891060A695}" type="slidenum">
              <a:rPr lang="en-US" smtClean="0"/>
              <a:pPr/>
              <a:t>46</a:t>
            </a:fld>
            <a:endParaRPr lang="en-US" dirty="0"/>
          </a:p>
        </p:txBody>
      </p:sp>
    </p:spTree>
    <p:extLst>
      <p:ext uri="{BB962C8B-B14F-4D97-AF65-F5344CB8AC3E}">
        <p14:creationId xmlns:p14="http://schemas.microsoft.com/office/powerpoint/2010/main" val="128929172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p:txBody>
          <a:bodyPr/>
          <a:lstStyle/>
          <a:p>
            <a:r>
              <a:rPr lang="en-US" altLang="en-US" dirty="0" smtClean="0"/>
              <a:t>Run Charts</a:t>
            </a:r>
          </a:p>
        </p:txBody>
      </p:sp>
      <p:sp>
        <p:nvSpPr>
          <p:cNvPr id="59394" name="Rectangle 3"/>
          <p:cNvSpPr>
            <a:spLocks noGrp="1" noChangeArrowheads="1"/>
          </p:cNvSpPr>
          <p:nvPr>
            <p:ph type="body" idx="1"/>
          </p:nvPr>
        </p:nvSpPr>
        <p:spPr/>
        <p:txBody>
          <a:bodyPr/>
          <a:lstStyle/>
          <a:p>
            <a:r>
              <a:rPr lang="en-US" altLang="en-US" smtClean="0"/>
              <a:t>Tracks the performance of the parameter of interest over time</a:t>
            </a:r>
          </a:p>
          <a:p>
            <a:r>
              <a:rPr lang="en-US" altLang="en-US" smtClean="0"/>
              <a:t>X-axis is time and Y-axis is the value of the parameter</a:t>
            </a:r>
          </a:p>
          <a:p>
            <a:r>
              <a:rPr lang="en-US" altLang="en-US" smtClean="0"/>
              <a:t>Best used for trend analysis</a:t>
            </a:r>
          </a:p>
          <a:p>
            <a:r>
              <a:rPr lang="en-US" altLang="en-US" smtClean="0"/>
              <a:t>Especially useful if historical data is available for comparisons with the current trend</a:t>
            </a:r>
          </a:p>
          <a:p>
            <a:r>
              <a:rPr lang="en-US" altLang="en-US" smtClean="0"/>
              <a:t>Frequently used for project management </a:t>
            </a:r>
          </a:p>
          <a:p>
            <a:r>
              <a:rPr lang="en-US" altLang="en-US" smtClean="0"/>
              <a:t>A run chart is a more general version of a control chart: it is mostly used for trend analysis rather than project control decisions. Look for patterns.</a:t>
            </a:r>
          </a:p>
          <a:p>
            <a:endParaRPr lang="en-US" altLang="en-US" smtClean="0"/>
          </a:p>
          <a:p>
            <a:endParaRPr lang="en-US" altLang="en-US" smtClean="0"/>
          </a:p>
        </p:txBody>
      </p:sp>
      <p:sp>
        <p:nvSpPr>
          <p:cNvPr id="2" name="Slide Number Placeholder 1"/>
          <p:cNvSpPr>
            <a:spLocks noGrp="1"/>
          </p:cNvSpPr>
          <p:nvPr>
            <p:ph type="sldNum" sz="quarter" idx="12"/>
          </p:nvPr>
        </p:nvSpPr>
        <p:spPr/>
        <p:txBody>
          <a:bodyPr/>
          <a:lstStyle/>
          <a:p>
            <a:fld id="{B8DACC02-A2BD-4578-8E03-6D891060A695}" type="slidenum">
              <a:rPr lang="en-US" smtClean="0"/>
              <a:pPr/>
              <a:t>47</a:t>
            </a:fld>
            <a:endParaRPr lang="en-US" dirty="0"/>
          </a:p>
        </p:txBody>
      </p:sp>
    </p:spTree>
    <p:extLst>
      <p:ext uri="{BB962C8B-B14F-4D97-AF65-F5344CB8AC3E}">
        <p14:creationId xmlns:p14="http://schemas.microsoft.com/office/powerpoint/2010/main" val="3167929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p:txBody>
          <a:bodyPr/>
          <a:lstStyle/>
          <a:p>
            <a:r>
              <a:rPr lang="en-US" altLang="en-US" dirty="0" smtClean="0"/>
              <a:t>Run Chart</a:t>
            </a:r>
          </a:p>
        </p:txBody>
      </p:sp>
      <p:pic>
        <p:nvPicPr>
          <p:cNvPr id="60420" name="Picture 6" descr="lean-six-sigma-run-chart-shmula.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1295400"/>
            <a:ext cx="85090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B8DACC02-A2BD-4578-8E03-6D891060A695}" type="slidenum">
              <a:rPr lang="en-US" smtClean="0"/>
              <a:pPr/>
              <a:t>48</a:t>
            </a:fld>
            <a:endParaRPr lang="en-US" dirty="0"/>
          </a:p>
        </p:txBody>
      </p:sp>
    </p:spTree>
    <p:extLst>
      <p:ext uri="{BB962C8B-B14F-4D97-AF65-F5344CB8AC3E}">
        <p14:creationId xmlns:p14="http://schemas.microsoft.com/office/powerpoint/2010/main" val="408200108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1026"/>
          <p:cNvSpPr>
            <a:spLocks noGrp="1" noChangeArrowheads="1"/>
          </p:cNvSpPr>
          <p:nvPr>
            <p:ph type="title"/>
          </p:nvPr>
        </p:nvSpPr>
        <p:spPr/>
        <p:txBody>
          <a:bodyPr/>
          <a:lstStyle/>
          <a:p>
            <a:r>
              <a:rPr lang="en-US" altLang="en-US" dirty="0" smtClean="0"/>
              <a:t>Scatter Diagram</a:t>
            </a:r>
          </a:p>
        </p:txBody>
      </p:sp>
      <p:sp>
        <p:nvSpPr>
          <p:cNvPr id="62466" name="Rectangle 1027"/>
          <p:cNvSpPr>
            <a:spLocks noGrp="1" noChangeArrowheads="1"/>
          </p:cNvSpPr>
          <p:nvPr>
            <p:ph type="body" idx="1"/>
          </p:nvPr>
        </p:nvSpPr>
        <p:spPr/>
        <p:txBody>
          <a:bodyPr/>
          <a:lstStyle/>
          <a:p>
            <a:r>
              <a:rPr lang="en-US" altLang="en-US" sz="2000"/>
              <a:t>Vividly  portrays the relationship of two variables, if any.</a:t>
            </a:r>
          </a:p>
          <a:p>
            <a:r>
              <a:rPr lang="en-US" altLang="en-US" sz="2000"/>
              <a:t>For a cause-effect relationship, the X-axis is the independent variable and the Y-axis is for the dependent variable</a:t>
            </a:r>
          </a:p>
          <a:p>
            <a:r>
              <a:rPr lang="en-US" altLang="en-US" sz="2000"/>
              <a:t>Each point represents an observation of both variables</a:t>
            </a:r>
          </a:p>
          <a:p>
            <a:pPr eaLnBrk="1" hangingPunct="1"/>
            <a:r>
              <a:rPr lang="en-US" altLang="en-US" sz="2000"/>
              <a:t>x-y plot showing the relationship between two project variables</a:t>
            </a:r>
          </a:p>
          <a:p>
            <a:r>
              <a:rPr lang="en-US" altLang="en-US" sz="2000"/>
              <a:t>Aid in looking for relationships between two variables</a:t>
            </a:r>
          </a:p>
          <a:p>
            <a:pPr eaLnBrk="1" hangingPunct="1"/>
            <a:r>
              <a:rPr lang="en-US" altLang="en-US" sz="2000"/>
              <a:t>A mathematical equation representing relationship between variables can be found using regression analysis (simple or multivariate) </a:t>
            </a:r>
          </a:p>
          <a:p>
            <a:pPr eaLnBrk="1" hangingPunct="1"/>
            <a:r>
              <a:rPr lang="en-US" altLang="en-US" sz="2000"/>
              <a:t>Scatter plots are useful for finding direct or indirect relationships which can then be used to analyze/improve quality.</a:t>
            </a:r>
          </a:p>
          <a:p>
            <a:pPr eaLnBrk="1" hangingPunct="1"/>
            <a:r>
              <a:rPr lang="en-US" altLang="en-US" sz="2000"/>
              <a:t>Correlation is not causation!!</a:t>
            </a:r>
          </a:p>
          <a:p>
            <a:endParaRPr lang="en-US" altLang="en-US" smtClean="0"/>
          </a:p>
          <a:p>
            <a:pPr algn="ctr" eaLnBrk="1" hangingPunct="1"/>
            <a:endParaRPr lang="en-US" altLang="en-US" smtClean="0"/>
          </a:p>
          <a:p>
            <a:endParaRPr lang="en-US" altLang="en-US" smtClean="0"/>
          </a:p>
          <a:p>
            <a:endParaRPr lang="en-US" altLang="en-US" smtClean="0">
              <a:latin typeface="Times New Roman" panose="02020603050405020304" pitchFamily="18" charset="0"/>
            </a:endParaRPr>
          </a:p>
          <a:p>
            <a:pPr eaLnBrk="1" hangingPunct="1"/>
            <a:endParaRPr lang="en-US" altLang="en-US" smtClean="0"/>
          </a:p>
          <a:p>
            <a:endParaRPr lang="en-US" altLang="en-US" smtClean="0"/>
          </a:p>
        </p:txBody>
      </p:sp>
      <p:sp>
        <p:nvSpPr>
          <p:cNvPr id="62469"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A047D848-C757-437D-A73E-47D47A6DCB9E}" type="slidenum">
              <a:rPr lang="en-US" altLang="en-US" sz="1400"/>
              <a:pPr/>
              <a:t>49</a:t>
            </a:fld>
            <a:r>
              <a:rPr lang="en-US" altLang="en-US" sz="1400"/>
              <a:t> of 97</a:t>
            </a:r>
            <a:endParaRPr lang="en-US" altLang="en-US" sz="1400">
              <a:solidFill>
                <a:schemeClr val="tx2"/>
              </a:solidFill>
            </a:endParaRPr>
          </a:p>
        </p:txBody>
      </p:sp>
    </p:spTree>
    <p:extLst>
      <p:ext uri="{BB962C8B-B14F-4D97-AF65-F5344CB8AC3E}">
        <p14:creationId xmlns:p14="http://schemas.microsoft.com/office/powerpoint/2010/main" val="38348884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Testing</a:t>
            </a:r>
            <a:endParaRPr lang="en-US" dirty="0"/>
          </a:p>
        </p:txBody>
      </p:sp>
      <p:sp>
        <p:nvSpPr>
          <p:cNvPr id="3" name="Content Placeholder 2"/>
          <p:cNvSpPr>
            <a:spLocks noGrp="1"/>
          </p:cNvSpPr>
          <p:nvPr>
            <p:ph idx="1"/>
          </p:nvPr>
        </p:nvSpPr>
        <p:spPr/>
        <p:txBody>
          <a:bodyPr/>
          <a:lstStyle/>
          <a:p>
            <a:r>
              <a:rPr lang="en-US" dirty="0"/>
              <a:t>The purpose of software testing is to assess and evaluate  the quality of work performed at each step of the software  development process.</a:t>
            </a:r>
          </a:p>
          <a:p>
            <a:r>
              <a:rPr lang="en-US" dirty="0" smtClean="0"/>
              <a:t>Although </a:t>
            </a:r>
            <a:r>
              <a:rPr lang="en-US" dirty="0"/>
              <a:t>it sometimes seems that way, the purpose of  testing is NOT to use up all the remaining budget or  schedule resources at the end of a development effort</a:t>
            </a:r>
            <a:r>
              <a:rPr lang="en-US" dirty="0" smtClean="0"/>
              <a:t>.</a:t>
            </a:r>
          </a:p>
          <a:p>
            <a:r>
              <a:rPr lang="en-US" dirty="0"/>
              <a:t>The goal of testing is to ensure that the software performs  as intended, and to improve software quality, reliability and  maintainability.</a:t>
            </a:r>
          </a:p>
        </p:txBody>
      </p:sp>
      <p:sp>
        <p:nvSpPr>
          <p:cNvPr id="4" name="Slide Number Placeholder 3"/>
          <p:cNvSpPr>
            <a:spLocks noGrp="1"/>
          </p:cNvSpPr>
          <p:nvPr>
            <p:ph type="sldNum" sz="quarter" idx="12"/>
          </p:nvPr>
        </p:nvSpPr>
        <p:spPr/>
        <p:txBody>
          <a:bodyPr/>
          <a:lstStyle/>
          <a:p>
            <a:fld id="{B8DACC02-A2BD-4578-8E03-6D891060A695}" type="slidenum">
              <a:rPr lang="en-US" smtClean="0"/>
              <a:pPr/>
              <a:t>5</a:t>
            </a:fld>
            <a:endParaRPr lang="en-US" dirty="0"/>
          </a:p>
        </p:txBody>
      </p:sp>
      <p:sp>
        <p:nvSpPr>
          <p:cNvPr id="5" name="Rectangle 4"/>
          <p:cNvSpPr/>
          <p:nvPr/>
        </p:nvSpPr>
        <p:spPr>
          <a:xfrm>
            <a:off x="2154725" y="4979406"/>
            <a:ext cx="8244950" cy="523220"/>
          </a:xfrm>
          <a:prstGeom prst="rect">
            <a:avLst/>
          </a:prstGeom>
        </p:spPr>
        <p:txBody>
          <a:bodyPr wrap="square">
            <a:spAutoFit/>
          </a:bodyPr>
          <a:lstStyle/>
          <a:p>
            <a:pPr marL="12700">
              <a:lnSpc>
                <a:spcPct val="100000"/>
              </a:lnSpc>
            </a:pPr>
            <a:r>
              <a:rPr lang="en-US" sz="2800" i="1" spc="-15" dirty="0">
                <a:solidFill>
                  <a:srgbClr val="00447E"/>
                </a:solidFill>
                <a:latin typeface="Candara" panose="020E0502030303020204" pitchFamily="34" charset="0"/>
                <a:cs typeface="Franklin Gothic Medium"/>
              </a:rPr>
              <a:t>Software</a:t>
            </a:r>
            <a:r>
              <a:rPr lang="en-US" sz="2800" i="1" spc="20" dirty="0">
                <a:solidFill>
                  <a:srgbClr val="00447E"/>
                </a:solidFill>
                <a:latin typeface="Candara" panose="020E0502030303020204" pitchFamily="34" charset="0"/>
                <a:cs typeface="Franklin Gothic Medium"/>
              </a:rPr>
              <a:t> </a:t>
            </a:r>
            <a:r>
              <a:rPr lang="en-US" sz="2800" i="1" spc="-30" dirty="0">
                <a:solidFill>
                  <a:srgbClr val="00447E"/>
                </a:solidFill>
                <a:latin typeface="Candara" panose="020E0502030303020204" pitchFamily="34" charset="0"/>
                <a:cs typeface="Franklin Gothic Medium"/>
              </a:rPr>
              <a:t>testing</a:t>
            </a:r>
            <a:r>
              <a:rPr lang="en-US" sz="2800" i="1" spc="30" dirty="0">
                <a:solidFill>
                  <a:srgbClr val="00447E"/>
                </a:solidFill>
                <a:latin typeface="Candara" panose="020E0502030303020204" pitchFamily="34" charset="0"/>
                <a:cs typeface="Franklin Gothic Medium"/>
              </a:rPr>
              <a:t> </a:t>
            </a:r>
            <a:r>
              <a:rPr lang="en-US" sz="2800" i="1" spc="-20" dirty="0">
                <a:solidFill>
                  <a:srgbClr val="00447E"/>
                </a:solidFill>
                <a:latin typeface="Candara" panose="020E0502030303020204" pitchFamily="34" charset="0"/>
                <a:cs typeface="Franklin Gothic Medium"/>
              </a:rPr>
              <a:t>is</a:t>
            </a:r>
            <a:r>
              <a:rPr lang="en-US" sz="2800" i="1" spc="5" dirty="0">
                <a:solidFill>
                  <a:srgbClr val="00447E"/>
                </a:solidFill>
                <a:latin typeface="Candara" panose="020E0502030303020204" pitchFamily="34" charset="0"/>
                <a:cs typeface="Franklin Gothic Medium"/>
              </a:rPr>
              <a:t> </a:t>
            </a:r>
            <a:r>
              <a:rPr lang="en-US" sz="2800" i="1" dirty="0">
                <a:solidFill>
                  <a:srgbClr val="00447E"/>
                </a:solidFill>
                <a:latin typeface="Candara" panose="020E0502030303020204" pitchFamily="34" charset="0"/>
                <a:cs typeface="Franklin Gothic Medium"/>
              </a:rPr>
              <a:t>a</a:t>
            </a:r>
            <a:r>
              <a:rPr lang="en-US" sz="2800" i="1" spc="5" dirty="0">
                <a:solidFill>
                  <a:srgbClr val="00447E"/>
                </a:solidFill>
                <a:latin typeface="Candara" panose="020E0502030303020204" pitchFamily="34" charset="0"/>
                <a:cs typeface="Franklin Gothic Medium"/>
              </a:rPr>
              <a:t> </a:t>
            </a:r>
            <a:r>
              <a:rPr lang="en-US" sz="2800" i="1" spc="-30" dirty="0">
                <a:solidFill>
                  <a:srgbClr val="00447E"/>
                </a:solidFill>
                <a:latin typeface="Candara" panose="020E0502030303020204" pitchFamily="34" charset="0"/>
                <a:cs typeface="Franklin Gothic Medium"/>
              </a:rPr>
              <a:t>full-life-cycle</a:t>
            </a:r>
            <a:r>
              <a:rPr lang="en-US" sz="2800" i="1" spc="5" dirty="0">
                <a:solidFill>
                  <a:srgbClr val="00447E"/>
                </a:solidFill>
                <a:latin typeface="Candara" panose="020E0502030303020204" pitchFamily="34" charset="0"/>
                <a:cs typeface="Franklin Gothic Medium"/>
              </a:rPr>
              <a:t> </a:t>
            </a:r>
            <a:r>
              <a:rPr lang="en-US" sz="2800" i="1" spc="-15" dirty="0">
                <a:solidFill>
                  <a:srgbClr val="00447E"/>
                </a:solidFill>
                <a:latin typeface="Candara" panose="020E0502030303020204" pitchFamily="34" charset="0"/>
                <a:cs typeface="Franklin Gothic Medium"/>
              </a:rPr>
              <a:t>assessment</a:t>
            </a:r>
            <a:r>
              <a:rPr lang="en-US" sz="2800" i="1" spc="50" dirty="0">
                <a:solidFill>
                  <a:srgbClr val="00447E"/>
                </a:solidFill>
                <a:latin typeface="Candara" panose="020E0502030303020204" pitchFamily="34" charset="0"/>
                <a:cs typeface="Franklin Gothic Medium"/>
              </a:rPr>
              <a:t> </a:t>
            </a:r>
            <a:r>
              <a:rPr lang="en-US" sz="2800" i="1" spc="-25" dirty="0">
                <a:solidFill>
                  <a:srgbClr val="00447E"/>
                </a:solidFill>
                <a:latin typeface="Candara" panose="020E0502030303020204" pitchFamily="34" charset="0"/>
                <a:cs typeface="Franklin Gothic Medium"/>
              </a:rPr>
              <a:t>of</a:t>
            </a:r>
            <a:r>
              <a:rPr lang="en-US" sz="2800" i="1" spc="5" dirty="0">
                <a:solidFill>
                  <a:srgbClr val="00447E"/>
                </a:solidFill>
                <a:latin typeface="Candara" panose="020E0502030303020204" pitchFamily="34" charset="0"/>
                <a:cs typeface="Franklin Gothic Medium"/>
              </a:rPr>
              <a:t> </a:t>
            </a:r>
            <a:r>
              <a:rPr lang="en-US" sz="2800" i="1" spc="-35" dirty="0">
                <a:solidFill>
                  <a:srgbClr val="00447E"/>
                </a:solidFill>
                <a:latin typeface="Candara" panose="020E0502030303020204" pitchFamily="34" charset="0"/>
                <a:cs typeface="Franklin Gothic Medium"/>
              </a:rPr>
              <a:t>quality</a:t>
            </a:r>
            <a:endParaRPr lang="en-US" sz="2800" dirty="0">
              <a:latin typeface="Candara" panose="020E0502030303020204" pitchFamily="34" charset="0"/>
              <a:cs typeface="Franklin Gothic Medium"/>
            </a:endParaRPr>
          </a:p>
        </p:txBody>
      </p:sp>
    </p:spTree>
    <p:extLst>
      <p:ext uri="{BB962C8B-B14F-4D97-AF65-F5344CB8AC3E}">
        <p14:creationId xmlns:p14="http://schemas.microsoft.com/office/powerpoint/2010/main" val="132539364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r>
              <a:rPr lang="en-US" altLang="en-US" dirty="0" smtClean="0"/>
              <a:t>Project Duration Scatter Diagram</a:t>
            </a:r>
          </a:p>
        </p:txBody>
      </p:sp>
      <p:graphicFrame>
        <p:nvGraphicFramePr>
          <p:cNvPr id="63490" name="Object 2"/>
          <p:cNvGraphicFramePr>
            <a:graphicFrameLocks noChangeAspect="1"/>
          </p:cNvGraphicFramePr>
          <p:nvPr/>
        </p:nvGraphicFramePr>
        <p:xfrm>
          <a:off x="1752600" y="1143000"/>
          <a:ext cx="8915400" cy="5181600"/>
        </p:xfrm>
        <a:graphic>
          <a:graphicData uri="http://schemas.openxmlformats.org/presentationml/2006/ole">
            <mc:AlternateContent xmlns:mc="http://schemas.openxmlformats.org/markup-compatibility/2006">
              <mc:Choice xmlns:v="urn:schemas-microsoft-com:vml" Requires="v">
                <p:oleObj spid="_x0000_s2095" name="Worksheet" r:id="rId4" imgW="10210800" imgH="6997700" progId="Excel.Sheet.8">
                  <p:embed/>
                </p:oleObj>
              </mc:Choice>
              <mc:Fallback>
                <p:oleObj name="Worksheet" r:id="rId4" imgW="10210800" imgH="6997700" progId="Excel.Sheet.8">
                  <p:embed/>
                  <p:pic>
                    <p:nvPicPr>
                      <p:cNvPr id="6349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52600" y="1143000"/>
                        <a:ext cx="8915400" cy="518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63493"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88490A9F-F297-4559-AAE7-EE12E63E2482}" type="slidenum">
              <a:rPr lang="en-US" altLang="en-US" sz="1400"/>
              <a:pPr/>
              <a:t>50</a:t>
            </a:fld>
            <a:r>
              <a:rPr lang="en-US" altLang="en-US" sz="1400"/>
              <a:t> of 97</a:t>
            </a:r>
          </a:p>
        </p:txBody>
      </p:sp>
    </p:spTree>
    <p:extLst>
      <p:ext uri="{BB962C8B-B14F-4D97-AF65-F5344CB8AC3E}">
        <p14:creationId xmlns:p14="http://schemas.microsoft.com/office/powerpoint/2010/main" val="99838922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lstStyle/>
          <a:p>
            <a:r>
              <a:rPr lang="en-US" altLang="en-US" dirty="0"/>
              <a:t>Project Success</a:t>
            </a:r>
          </a:p>
        </p:txBody>
      </p:sp>
      <p:sp>
        <p:nvSpPr>
          <p:cNvPr id="2" name="Text Placeholder 1"/>
          <p:cNvSpPr>
            <a:spLocks noGrp="1"/>
          </p:cNvSpPr>
          <p:nvPr>
            <p:ph type="body" idx="1"/>
          </p:nvPr>
        </p:nvSpPr>
        <p:spPr/>
        <p:txBody>
          <a:bodyPr/>
          <a:lstStyle/>
          <a:p>
            <a:endParaRPr lang="en-US"/>
          </a:p>
        </p:txBody>
      </p:sp>
      <p:sp>
        <p:nvSpPr>
          <p:cNvPr id="3" name="Slide Number Placeholder 2"/>
          <p:cNvSpPr>
            <a:spLocks noGrp="1"/>
          </p:cNvSpPr>
          <p:nvPr>
            <p:ph type="sldNum" sz="quarter" idx="12"/>
          </p:nvPr>
        </p:nvSpPr>
        <p:spPr/>
        <p:txBody>
          <a:bodyPr/>
          <a:lstStyle/>
          <a:p>
            <a:fld id="{B8DACC02-A2BD-4578-8E03-6D891060A695}" type="slidenum">
              <a:rPr lang="en-US" smtClean="0"/>
              <a:t>51</a:t>
            </a:fld>
            <a:endParaRPr lang="en-US"/>
          </a:p>
        </p:txBody>
      </p:sp>
    </p:spTree>
    <p:extLst>
      <p:ext uri="{BB962C8B-B14F-4D97-AF65-F5344CB8AC3E}">
        <p14:creationId xmlns:p14="http://schemas.microsoft.com/office/powerpoint/2010/main" val="222007184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066" name="Rectangle 2"/>
          <p:cNvSpPr>
            <a:spLocks noGrp="1" noChangeArrowheads="1"/>
          </p:cNvSpPr>
          <p:nvPr>
            <p:ph type="title"/>
          </p:nvPr>
        </p:nvSpPr>
        <p:spPr/>
        <p:txBody>
          <a:bodyPr/>
          <a:lstStyle/>
          <a:p>
            <a:r>
              <a:rPr lang="en-US" altLang="en-US" dirty="0" smtClean="0"/>
              <a:t>Think Small</a:t>
            </a:r>
          </a:p>
        </p:txBody>
      </p:sp>
      <p:sp>
        <p:nvSpPr>
          <p:cNvPr id="472067" name="Rectangle 3"/>
          <p:cNvSpPr>
            <a:spLocks noGrp="1" noChangeArrowheads="1"/>
          </p:cNvSpPr>
          <p:nvPr>
            <p:ph type="body" idx="1"/>
          </p:nvPr>
        </p:nvSpPr>
        <p:spPr/>
        <p:txBody>
          <a:bodyPr/>
          <a:lstStyle/>
          <a:p>
            <a:r>
              <a:rPr lang="en-US" altLang="en-US"/>
              <a:t>Keep requirements tight &amp; focused</a:t>
            </a:r>
          </a:p>
          <a:p>
            <a:r>
              <a:rPr lang="en-US" altLang="en-US"/>
              <a:t>One milestone at a time</a:t>
            </a:r>
          </a:p>
          <a:p>
            <a:r>
              <a:rPr lang="en-US" altLang="en-US"/>
              <a:t>Smaller, incremental chunks</a:t>
            </a:r>
          </a:p>
          <a:p>
            <a:r>
              <a:rPr lang="en-US" altLang="en-US"/>
              <a:t>As simple as possible but no simpler</a:t>
            </a:r>
          </a:p>
        </p:txBody>
      </p:sp>
      <p:sp>
        <p:nvSpPr>
          <p:cNvPr id="2" name="Slide Number Placeholder 1"/>
          <p:cNvSpPr>
            <a:spLocks noGrp="1"/>
          </p:cNvSpPr>
          <p:nvPr>
            <p:ph type="sldNum" sz="quarter" idx="12"/>
          </p:nvPr>
        </p:nvSpPr>
        <p:spPr/>
        <p:txBody>
          <a:bodyPr/>
          <a:lstStyle/>
          <a:p>
            <a:fld id="{B8DACC02-A2BD-4578-8E03-6D891060A695}" type="slidenum">
              <a:rPr lang="en-US" smtClean="0"/>
              <a:pPr/>
              <a:t>52</a:t>
            </a:fld>
            <a:endParaRPr lang="en-US" dirty="0"/>
          </a:p>
        </p:txBody>
      </p:sp>
    </p:spTree>
    <p:extLst>
      <p:ext uri="{BB962C8B-B14F-4D97-AF65-F5344CB8AC3E}">
        <p14:creationId xmlns:p14="http://schemas.microsoft.com/office/powerpoint/2010/main" val="21299756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7206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7206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7206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7206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2067" grpId="0" build="p"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674" name="Rectangle 2"/>
          <p:cNvSpPr>
            <a:spLocks noGrp="1" noChangeArrowheads="1"/>
          </p:cNvSpPr>
          <p:nvPr>
            <p:ph type="title"/>
          </p:nvPr>
        </p:nvSpPr>
        <p:spPr/>
        <p:txBody>
          <a:bodyPr/>
          <a:lstStyle/>
          <a:p>
            <a:r>
              <a:rPr lang="en-US" altLang="en-US" dirty="0" smtClean="0"/>
              <a:t>Process Spectrum</a:t>
            </a:r>
          </a:p>
        </p:txBody>
      </p:sp>
      <p:sp>
        <p:nvSpPr>
          <p:cNvPr id="156674" name="Rectangle 3"/>
          <p:cNvSpPr>
            <a:spLocks noGrp="1" noChangeArrowheads="1"/>
          </p:cNvSpPr>
          <p:nvPr>
            <p:ph type="body" idx="1"/>
          </p:nvPr>
        </p:nvSpPr>
        <p:spPr>
          <a:xfrm>
            <a:off x="2209800" y="1143000"/>
            <a:ext cx="7772400" cy="685800"/>
          </a:xfrm>
        </p:spPr>
        <p:txBody>
          <a:bodyPr/>
          <a:lstStyle/>
          <a:p>
            <a:pPr>
              <a:buFont typeface="Wingdings" panose="05000000000000000000" pitchFamily="2" charset="2"/>
              <a:buNone/>
            </a:pPr>
            <a:r>
              <a:rPr lang="en-US" altLang="en-US" smtClean="0"/>
              <a:t>Too much medicine can kill the patient</a:t>
            </a:r>
          </a:p>
        </p:txBody>
      </p:sp>
      <p:grpSp>
        <p:nvGrpSpPr>
          <p:cNvPr id="156677" name="Group 15"/>
          <p:cNvGrpSpPr>
            <a:grpSpLocks/>
          </p:cNvGrpSpPr>
          <p:nvPr/>
        </p:nvGrpSpPr>
        <p:grpSpPr bwMode="auto">
          <a:xfrm>
            <a:off x="2362200" y="2057400"/>
            <a:ext cx="7772400" cy="3657600"/>
            <a:chOff x="838200" y="2057400"/>
            <a:chExt cx="7772400" cy="3657600"/>
          </a:xfrm>
        </p:grpSpPr>
        <p:sp>
          <p:nvSpPr>
            <p:cNvPr id="156679" name="Rectangle 5"/>
            <p:cNvSpPr>
              <a:spLocks noChangeArrowheads="1"/>
            </p:cNvSpPr>
            <p:nvPr/>
          </p:nvSpPr>
          <p:spPr bwMode="auto">
            <a:xfrm>
              <a:off x="838200" y="5029200"/>
              <a:ext cx="7772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en-US"/>
                <a:t>Balance is crucial</a:t>
              </a:r>
            </a:p>
          </p:txBody>
        </p:sp>
        <p:sp>
          <p:nvSpPr>
            <p:cNvPr id="156680" name="TextBox 8"/>
            <p:cNvSpPr txBox="1">
              <a:spLocks noChangeArrowheads="1"/>
            </p:cNvSpPr>
            <p:nvPr/>
          </p:nvSpPr>
          <p:spPr bwMode="auto">
            <a:xfrm>
              <a:off x="3962400" y="2057400"/>
              <a:ext cx="150173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a:t>Process</a:t>
              </a:r>
              <a:br>
                <a:rPr lang="en-US" altLang="en-US"/>
              </a:br>
              <a:r>
                <a:rPr lang="en-US" altLang="en-US"/>
                <a:t>Spectrum</a:t>
              </a:r>
            </a:p>
          </p:txBody>
        </p:sp>
        <p:sp>
          <p:nvSpPr>
            <p:cNvPr id="156681" name="TextBox 10"/>
            <p:cNvSpPr txBox="1">
              <a:spLocks noChangeArrowheads="1"/>
            </p:cNvSpPr>
            <p:nvPr/>
          </p:nvSpPr>
          <p:spPr bwMode="auto">
            <a:xfrm>
              <a:off x="1219200" y="4191000"/>
              <a:ext cx="107433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a:t>Chaos</a:t>
              </a:r>
            </a:p>
          </p:txBody>
        </p:sp>
        <p:sp>
          <p:nvSpPr>
            <p:cNvPr id="156682" name="TextBox 11"/>
            <p:cNvSpPr txBox="1">
              <a:spLocks noChangeArrowheads="1"/>
            </p:cNvSpPr>
            <p:nvPr/>
          </p:nvSpPr>
          <p:spPr bwMode="auto">
            <a:xfrm>
              <a:off x="6477000" y="4191000"/>
              <a:ext cx="191245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a:t>Bureaucracy</a:t>
              </a:r>
            </a:p>
          </p:txBody>
        </p:sp>
        <p:cxnSp>
          <p:nvCxnSpPr>
            <p:cNvPr id="156683" name="Straight Connector 13"/>
            <p:cNvCxnSpPr>
              <a:cxnSpLocks noChangeShapeType="1"/>
            </p:cNvCxnSpPr>
            <p:nvPr/>
          </p:nvCxnSpPr>
          <p:spPr bwMode="auto">
            <a:xfrm>
              <a:off x="2590800" y="3354388"/>
              <a:ext cx="4191000" cy="1588"/>
            </a:xfrm>
            <a:prstGeom prst="line">
              <a:avLst/>
            </a:prstGeom>
            <a:noFill/>
            <a:ln w="28575">
              <a:solidFill>
                <a:schemeClr val="tx1"/>
              </a:solidFill>
              <a:miter lim="800000"/>
              <a:headEnd type="stealth" w="lg" len="lg"/>
              <a:tailEnd type="stealth" w="lg" len="lg"/>
            </a:ln>
            <a:extLst>
              <a:ext uri="{909E8E84-426E-40DD-AFC4-6F175D3DCCD1}">
                <a14:hiddenFill xmlns:a14="http://schemas.microsoft.com/office/drawing/2010/main">
                  <a:noFill/>
                </a14:hiddenFill>
              </a:ext>
            </a:extLst>
          </p:spPr>
        </p:cxnSp>
        <p:sp>
          <p:nvSpPr>
            <p:cNvPr id="156684" name="Rectangle 14"/>
            <p:cNvSpPr>
              <a:spLocks noChangeArrowheads="1"/>
            </p:cNvSpPr>
            <p:nvPr/>
          </p:nvSpPr>
          <p:spPr bwMode="auto">
            <a:xfrm>
              <a:off x="1752600" y="3657600"/>
              <a:ext cx="5638800" cy="228600"/>
            </a:xfrm>
            <a:prstGeom prst="rect">
              <a:avLst/>
            </a:prstGeom>
            <a:solidFill>
              <a:srgbClr val="F06157">
                <a:alpha val="50195"/>
              </a:srgbClr>
            </a:solidFill>
            <a:ln w="9525">
              <a:solidFill>
                <a:schemeClr val="tx1"/>
              </a:solidFill>
              <a:miter lim="800000"/>
              <a:headEnd/>
              <a:tailEnd/>
            </a:ln>
          </p:spPr>
          <p:txBody>
            <a:bodyPr wrap="none"/>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a:p>
          </p:txBody>
        </p:sp>
      </p:grpSp>
      <p:sp>
        <p:nvSpPr>
          <p:cNvPr id="2" name="Slide Number Placeholder 1"/>
          <p:cNvSpPr>
            <a:spLocks noGrp="1"/>
          </p:cNvSpPr>
          <p:nvPr>
            <p:ph type="sldNum" sz="quarter" idx="12"/>
          </p:nvPr>
        </p:nvSpPr>
        <p:spPr/>
        <p:txBody>
          <a:bodyPr/>
          <a:lstStyle/>
          <a:p>
            <a:fld id="{B8DACC02-A2BD-4578-8E03-6D891060A695}" type="slidenum">
              <a:rPr lang="en-US" smtClean="0"/>
              <a:pPr/>
              <a:t>53</a:t>
            </a:fld>
            <a:endParaRPr lang="en-US" dirty="0"/>
          </a:p>
        </p:txBody>
      </p:sp>
    </p:spTree>
    <p:extLst>
      <p:ext uri="{BB962C8B-B14F-4D97-AF65-F5344CB8AC3E}">
        <p14:creationId xmlns:p14="http://schemas.microsoft.com/office/powerpoint/2010/main" val="232186763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898" name="Rectangle 2"/>
          <p:cNvSpPr>
            <a:spLocks noGrp="1" noChangeArrowheads="1"/>
          </p:cNvSpPr>
          <p:nvPr>
            <p:ph type="title"/>
          </p:nvPr>
        </p:nvSpPr>
        <p:spPr/>
        <p:txBody>
          <a:bodyPr/>
          <a:lstStyle/>
          <a:p>
            <a:r>
              <a:rPr lang="en-US" altLang="en-US" dirty="0" smtClean="0"/>
              <a:t>Miscellaneous</a:t>
            </a:r>
          </a:p>
        </p:txBody>
      </p:sp>
      <p:sp>
        <p:nvSpPr>
          <p:cNvPr id="464899" name="Rectangle 3"/>
          <p:cNvSpPr>
            <a:spLocks noGrp="1" noChangeArrowheads="1"/>
          </p:cNvSpPr>
          <p:nvPr>
            <p:ph type="body" idx="1"/>
          </p:nvPr>
        </p:nvSpPr>
        <p:spPr/>
        <p:txBody>
          <a:bodyPr>
            <a:normAutofit fontScale="92500" lnSpcReduction="10000"/>
          </a:bodyPr>
          <a:lstStyle/>
          <a:p>
            <a:pPr>
              <a:buFont typeface="Wingdings" panose="05000000000000000000" pitchFamily="2" charset="2"/>
              <a:buNone/>
            </a:pPr>
            <a:r>
              <a:rPr lang="en-US" altLang="en-US" b="1" smtClean="0"/>
              <a:t>You are not Santa Claus</a:t>
            </a:r>
            <a:endParaRPr lang="en-US" altLang="en-US" sz="2000" b="1"/>
          </a:p>
          <a:p>
            <a:r>
              <a:rPr lang="en-US" altLang="en-US" sz="2000"/>
              <a:t>Learn to say </a:t>
            </a:r>
            <a:r>
              <a:rPr lang="ja-JP" altLang="en-US" sz="2000"/>
              <a:t>“</a:t>
            </a:r>
            <a:r>
              <a:rPr lang="en-US" altLang="ja-JP" sz="2000"/>
              <a:t>No</a:t>
            </a:r>
            <a:r>
              <a:rPr lang="ja-JP" altLang="en-US" sz="2000"/>
              <a:t>”</a:t>
            </a:r>
            <a:endParaRPr lang="en-US" altLang="ja-JP" sz="2000"/>
          </a:p>
          <a:p>
            <a:pPr lvl="1"/>
            <a:r>
              <a:rPr lang="en-US" altLang="en-US" smtClean="0"/>
              <a:t>Be polite but firm</a:t>
            </a:r>
          </a:p>
          <a:p>
            <a:r>
              <a:rPr lang="en-US" altLang="en-US" sz="2000"/>
              <a:t>The Value of Versions</a:t>
            </a:r>
          </a:p>
          <a:p>
            <a:pPr lvl="1"/>
            <a:r>
              <a:rPr lang="ja-JP" altLang="en-US" smtClean="0"/>
              <a:t>“</a:t>
            </a:r>
            <a:r>
              <a:rPr lang="en-US" altLang="ja-JP" smtClean="0"/>
              <a:t>We will put that in phase 2</a:t>
            </a:r>
            <a:r>
              <a:rPr lang="ja-JP" altLang="en-US" smtClean="0"/>
              <a:t>”</a:t>
            </a:r>
            <a:endParaRPr lang="en-US" altLang="ja-JP" smtClean="0"/>
          </a:p>
          <a:p>
            <a:r>
              <a:rPr lang="en-US" altLang="en-US" sz="2000"/>
              <a:t>An Ounce of Prevention</a:t>
            </a:r>
          </a:p>
          <a:p>
            <a:pPr>
              <a:buFont typeface="Wingdings" panose="05000000000000000000" pitchFamily="2" charset="2"/>
              <a:buNone/>
            </a:pPr>
            <a:r>
              <a:rPr lang="en-US" altLang="en-US" b="1" smtClean="0"/>
              <a:t>Paralysis</a:t>
            </a:r>
          </a:p>
          <a:p>
            <a:r>
              <a:rPr lang="en-US" altLang="en-US" sz="2000"/>
              <a:t>Analysis Paralysis </a:t>
            </a:r>
          </a:p>
          <a:p>
            <a:pPr lvl="1"/>
            <a:r>
              <a:rPr lang="en-US" altLang="en-US" smtClean="0"/>
              <a:t>Over-process</a:t>
            </a:r>
          </a:p>
          <a:p>
            <a:pPr lvl="1"/>
            <a:r>
              <a:rPr lang="en-US" altLang="en-US" smtClean="0"/>
              <a:t>Nothing gets finished</a:t>
            </a:r>
          </a:p>
          <a:p>
            <a:pPr lvl="1"/>
            <a:r>
              <a:rPr lang="en-US" altLang="en-US" smtClean="0"/>
              <a:t>65% of software professionals have experienced this</a:t>
            </a:r>
          </a:p>
          <a:p>
            <a:r>
              <a:rPr lang="en-US" altLang="en-US" sz="2000"/>
              <a:t>Paralysis Paranoia</a:t>
            </a:r>
          </a:p>
          <a:p>
            <a:pPr lvl="1"/>
            <a:r>
              <a:rPr lang="en-US" altLang="en-US" smtClean="0"/>
              <a:t>Fear of over-process = process avoidance</a:t>
            </a:r>
          </a:p>
        </p:txBody>
      </p:sp>
      <p:sp>
        <p:nvSpPr>
          <p:cNvPr id="2" name="Slide Number Placeholder 1"/>
          <p:cNvSpPr>
            <a:spLocks noGrp="1"/>
          </p:cNvSpPr>
          <p:nvPr>
            <p:ph type="sldNum" sz="quarter" idx="12"/>
          </p:nvPr>
        </p:nvSpPr>
        <p:spPr/>
        <p:txBody>
          <a:bodyPr/>
          <a:lstStyle/>
          <a:p>
            <a:fld id="{B8DACC02-A2BD-4578-8E03-6D891060A695}" type="slidenum">
              <a:rPr lang="en-US" smtClean="0"/>
              <a:pPr/>
              <a:t>54</a:t>
            </a:fld>
            <a:endParaRPr lang="en-US" dirty="0"/>
          </a:p>
        </p:txBody>
      </p:sp>
    </p:spTree>
    <p:extLst>
      <p:ext uri="{BB962C8B-B14F-4D97-AF65-F5344CB8AC3E}">
        <p14:creationId xmlns:p14="http://schemas.microsoft.com/office/powerpoint/2010/main" val="23763633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6489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6489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464899">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464899">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464899">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64899">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64899">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464899">
                                            <p:txEl>
                                              <p:pRg st="7" end="7"/>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499"/>
                                          </p:stCondLst>
                                        </p:cTn>
                                        <p:tgtEl>
                                          <p:spTgt spid="464899">
                                            <p:txEl>
                                              <p:pRg st="8" end="8"/>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499"/>
                                          </p:stCondLst>
                                        </p:cTn>
                                        <p:tgtEl>
                                          <p:spTgt spid="464899">
                                            <p:txEl>
                                              <p:pRg st="9" end="9"/>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499"/>
                                          </p:stCondLst>
                                        </p:cTn>
                                        <p:tgtEl>
                                          <p:spTgt spid="464899">
                                            <p:txEl>
                                              <p:pRg st="10" end="10"/>
                                            </p:txEl>
                                          </p:spTgt>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499"/>
                                          </p:stCondLst>
                                        </p:cTn>
                                        <p:tgtEl>
                                          <p:spTgt spid="464899">
                                            <p:txEl>
                                              <p:pRg st="11" end="11"/>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499"/>
                                          </p:stCondLst>
                                        </p:cTn>
                                        <p:tgtEl>
                                          <p:spTgt spid="464899">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4899" grpId="0" build="p"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970" name="Rectangle 2"/>
          <p:cNvSpPr>
            <a:spLocks noGrp="1" noChangeArrowheads="1"/>
          </p:cNvSpPr>
          <p:nvPr>
            <p:ph type="title"/>
          </p:nvPr>
        </p:nvSpPr>
        <p:spPr/>
        <p:txBody>
          <a:bodyPr/>
          <a:lstStyle/>
          <a:p>
            <a:r>
              <a:rPr lang="en-US" altLang="en-US" dirty="0" smtClean="0"/>
              <a:t>Miscellaneous</a:t>
            </a:r>
          </a:p>
        </p:txBody>
      </p:sp>
      <p:sp>
        <p:nvSpPr>
          <p:cNvPr id="467971" name="Rectangle 3"/>
          <p:cNvSpPr>
            <a:spLocks noGrp="1" noChangeArrowheads="1"/>
          </p:cNvSpPr>
          <p:nvPr>
            <p:ph type="body" idx="1"/>
          </p:nvPr>
        </p:nvSpPr>
        <p:spPr/>
        <p:txBody>
          <a:bodyPr/>
          <a:lstStyle/>
          <a:p>
            <a:r>
              <a:rPr lang="en-US" altLang="en-US" smtClean="0"/>
              <a:t>MBWA  – Management by Walk About</a:t>
            </a:r>
          </a:p>
          <a:p>
            <a:pPr lvl="1"/>
            <a:r>
              <a:rPr lang="en-US" altLang="en-US" smtClean="0"/>
              <a:t>Shows you’</a:t>
            </a:r>
            <a:r>
              <a:rPr lang="en-US" altLang="ja-JP" smtClean="0"/>
              <a:t>re actually involved day-to-day</a:t>
            </a:r>
          </a:p>
          <a:p>
            <a:pPr lvl="1"/>
            <a:r>
              <a:rPr lang="en-US" altLang="en-US" smtClean="0"/>
              <a:t>Recognizes individuals may say more 1-on-1</a:t>
            </a:r>
          </a:p>
          <a:p>
            <a:pPr lvl="1"/>
            <a:r>
              <a:rPr lang="en-US" altLang="en-US" smtClean="0"/>
              <a:t>Allows spontaneity</a:t>
            </a:r>
          </a:p>
          <a:p>
            <a:pPr lvl="1"/>
            <a:r>
              <a:rPr lang="en-US" altLang="en-US" smtClean="0"/>
              <a:t>Finds personnel problems sooner</a:t>
            </a:r>
          </a:p>
          <a:p>
            <a:r>
              <a:rPr lang="en-US" altLang="en-US" smtClean="0"/>
              <a:t>Delegate</a:t>
            </a:r>
          </a:p>
          <a:p>
            <a:pPr lvl="1"/>
            <a:r>
              <a:rPr lang="en-US" altLang="en-US" smtClean="0"/>
              <a:t>Don’</a:t>
            </a:r>
            <a:r>
              <a:rPr lang="en-US" altLang="ja-JP" smtClean="0"/>
              <a:t>t be a </a:t>
            </a:r>
            <a:r>
              <a:rPr lang="ja-JP" altLang="en-US" smtClean="0"/>
              <a:t>“</a:t>
            </a:r>
            <a:r>
              <a:rPr lang="en-US" altLang="ja-JP" smtClean="0"/>
              <a:t>Control Freak</a:t>
            </a:r>
            <a:r>
              <a:rPr lang="ja-JP" altLang="en-US" smtClean="0"/>
              <a:t>”</a:t>
            </a:r>
            <a:endParaRPr lang="en-US" altLang="ja-JP" smtClean="0"/>
          </a:p>
          <a:p>
            <a:pPr lvl="1"/>
            <a:r>
              <a:rPr lang="en-US" altLang="en-US" smtClean="0"/>
              <a:t>You need to be the </a:t>
            </a:r>
            <a:r>
              <a:rPr lang="ja-JP" altLang="en-US" smtClean="0"/>
              <a:t>“</a:t>
            </a:r>
            <a:r>
              <a:rPr lang="en-US" altLang="ja-JP" smtClean="0"/>
              <a:t>hub</a:t>
            </a:r>
            <a:r>
              <a:rPr lang="ja-JP" altLang="en-US" smtClean="0"/>
              <a:t>”</a:t>
            </a:r>
            <a:r>
              <a:rPr lang="en-US" altLang="ja-JP" smtClean="0"/>
              <a:t> but not everything</a:t>
            </a:r>
          </a:p>
          <a:p>
            <a:r>
              <a:rPr lang="en-US" altLang="en-US" smtClean="0"/>
              <a:t>Project Home Page</a:t>
            </a:r>
          </a:p>
          <a:p>
            <a:pPr lvl="1"/>
            <a:r>
              <a:rPr lang="en-US" altLang="en-US" smtClean="0"/>
              <a:t>Give your project an intranet page</a:t>
            </a:r>
          </a:p>
          <a:p>
            <a:pPr lvl="1"/>
            <a:r>
              <a:rPr lang="en-US" altLang="en-US" smtClean="0"/>
              <a:t>Central repository for project status, documents and other resources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55</a:t>
            </a:fld>
            <a:endParaRPr lang="en-US" dirty="0"/>
          </a:p>
        </p:txBody>
      </p:sp>
    </p:spTree>
    <p:extLst>
      <p:ext uri="{BB962C8B-B14F-4D97-AF65-F5344CB8AC3E}">
        <p14:creationId xmlns:p14="http://schemas.microsoft.com/office/powerpoint/2010/main" val="38480119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6797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46797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46797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467971">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467971">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67971">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467971">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467971">
                                            <p:txEl>
                                              <p:pRg st="7" end="7"/>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67971">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467971">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499"/>
                                          </p:stCondLst>
                                        </p:cTn>
                                        <p:tgtEl>
                                          <p:spTgt spid="46797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7971" grpId="0" build="p"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778" name="Rectangle 2"/>
          <p:cNvSpPr>
            <a:spLocks noGrp="1" noChangeArrowheads="1"/>
          </p:cNvSpPr>
          <p:nvPr>
            <p:ph type="title"/>
          </p:nvPr>
        </p:nvSpPr>
        <p:spPr/>
        <p:txBody>
          <a:bodyPr/>
          <a:lstStyle/>
          <a:p>
            <a:r>
              <a:rPr lang="en-US" altLang="en-US" dirty="0" smtClean="0"/>
              <a:t>Success Metrics</a:t>
            </a:r>
          </a:p>
        </p:txBody>
      </p:sp>
      <p:sp>
        <p:nvSpPr>
          <p:cNvPr id="459779" name="Rectangle 3"/>
          <p:cNvSpPr>
            <a:spLocks noGrp="1" noChangeArrowheads="1"/>
          </p:cNvSpPr>
          <p:nvPr>
            <p:ph type="body" idx="1"/>
          </p:nvPr>
        </p:nvSpPr>
        <p:spPr/>
        <p:txBody>
          <a:bodyPr>
            <a:normAutofit lnSpcReduction="10000"/>
          </a:bodyPr>
          <a:lstStyle/>
          <a:p>
            <a:pPr marL="457200" indent="-457200">
              <a:buFont typeface="Arial" panose="020B0604020202020204" pitchFamily="34" charset="0"/>
              <a:buAutoNum type="arabicPeriod"/>
            </a:pPr>
            <a:r>
              <a:rPr lang="en-US" altLang="en-US" smtClean="0"/>
              <a:t>On schedule</a:t>
            </a:r>
          </a:p>
          <a:p>
            <a:pPr marL="914400" lvl="1" indent="-457200">
              <a:buFont typeface="Wingdings" panose="05000000000000000000" pitchFamily="2" charset="2"/>
              <a:buChar char="v"/>
            </a:pPr>
            <a:r>
              <a:rPr lang="en-US" altLang="en-US"/>
              <a:t>Requires good: plan; estimation; control</a:t>
            </a:r>
          </a:p>
          <a:p>
            <a:pPr marL="457200" indent="-457200">
              <a:buFont typeface="Arial" panose="020B0604020202020204" pitchFamily="34" charset="0"/>
              <a:buAutoNum type="arabicPeriod"/>
            </a:pPr>
            <a:r>
              <a:rPr lang="en-US" altLang="en-US" smtClean="0"/>
              <a:t>Within budget</a:t>
            </a:r>
          </a:p>
          <a:p>
            <a:pPr marL="914400" lvl="1" indent="-457200">
              <a:buFont typeface="Wingdings" panose="05000000000000000000" pitchFamily="2" charset="2"/>
              <a:buChar char="v"/>
            </a:pPr>
            <a:r>
              <a:rPr lang="en-US" altLang="en-US"/>
              <a:t>Again: planning, estimation &amp; control</a:t>
            </a:r>
          </a:p>
          <a:p>
            <a:pPr marL="457200" indent="-457200">
              <a:buFont typeface="Arial" panose="020B0604020202020204" pitchFamily="34" charset="0"/>
              <a:buAutoNum type="arabicPeriod"/>
            </a:pPr>
            <a:r>
              <a:rPr lang="en-US" altLang="en-US" smtClean="0"/>
              <a:t>According to requirements</a:t>
            </a:r>
          </a:p>
          <a:p>
            <a:pPr marL="914400" lvl="1" indent="-457200">
              <a:buFont typeface="Wingdings" panose="05000000000000000000" pitchFamily="2" charset="2"/>
              <a:buChar char="v"/>
            </a:pPr>
            <a:r>
              <a:rPr lang="en-US" altLang="en-US"/>
              <a:t>Importance of good requirements</a:t>
            </a:r>
          </a:p>
          <a:p>
            <a:pPr marL="914400" lvl="1" indent="-457200">
              <a:buFont typeface="Wingdings" panose="05000000000000000000" pitchFamily="2" charset="2"/>
              <a:buChar char="v"/>
            </a:pPr>
            <a:r>
              <a:rPr lang="en-US" altLang="en-US"/>
              <a:t>Perception &amp; negotiation critical</a:t>
            </a:r>
          </a:p>
          <a:p>
            <a:pPr marL="457200" indent="-457200">
              <a:buFont typeface="Arial" panose="020B0604020202020204" pitchFamily="34" charset="0"/>
              <a:buAutoNum type="arabicPeriod"/>
            </a:pPr>
            <a:r>
              <a:rPr lang="en-US" altLang="en-US" smtClean="0"/>
              <a:t>High quality. May or may not be same as item 3</a:t>
            </a:r>
          </a:p>
          <a:p>
            <a:pPr marL="457200" indent="-457200">
              <a:buNone/>
            </a:pPr>
            <a:r>
              <a:rPr lang="en-US" altLang="en-US" b="1" smtClean="0"/>
              <a:t>Only real measure:</a:t>
            </a:r>
          </a:p>
          <a:p>
            <a:pPr marL="914400" lvl="1" indent="-457200">
              <a:buNone/>
            </a:pPr>
            <a:r>
              <a:rPr lang="en-US" altLang="en-US" b="1" u="sng">
                <a:solidFill>
                  <a:srgbClr val="FF0000"/>
                </a:solidFill>
              </a:rPr>
              <a:t>Is the customer happy?</a:t>
            </a:r>
          </a:p>
          <a:p>
            <a:pPr marL="914400" lvl="1" indent="-457200">
              <a:buNone/>
            </a:pPr>
            <a:r>
              <a:rPr lang="en-US" altLang="en-US"/>
              <a:t>Customer satisfaction!!</a:t>
            </a:r>
          </a:p>
        </p:txBody>
      </p:sp>
      <p:sp>
        <p:nvSpPr>
          <p:cNvPr id="2" name="Slide Number Placeholder 1"/>
          <p:cNvSpPr>
            <a:spLocks noGrp="1"/>
          </p:cNvSpPr>
          <p:nvPr>
            <p:ph type="sldNum" sz="quarter" idx="12"/>
          </p:nvPr>
        </p:nvSpPr>
        <p:spPr/>
        <p:txBody>
          <a:bodyPr/>
          <a:lstStyle/>
          <a:p>
            <a:fld id="{B8DACC02-A2BD-4578-8E03-6D891060A695}" type="slidenum">
              <a:rPr lang="en-US" smtClean="0"/>
              <a:pPr/>
              <a:t>56</a:t>
            </a:fld>
            <a:endParaRPr lang="en-US" dirty="0"/>
          </a:p>
        </p:txBody>
      </p:sp>
    </p:spTree>
    <p:extLst>
      <p:ext uri="{BB962C8B-B14F-4D97-AF65-F5344CB8AC3E}">
        <p14:creationId xmlns:p14="http://schemas.microsoft.com/office/powerpoint/2010/main" val="4498672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5977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5977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5977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5977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59779">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59779">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459779">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459779">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459779">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459779">
                                            <p:txEl>
                                              <p:pRg st="9" end="9"/>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45977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9779" grpId="0" build="p" bldLvl="3"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114" name="Rectangle 1026"/>
          <p:cNvSpPr>
            <a:spLocks noGrp="1" noChangeArrowheads="1"/>
          </p:cNvSpPr>
          <p:nvPr>
            <p:ph type="title"/>
          </p:nvPr>
        </p:nvSpPr>
        <p:spPr/>
        <p:txBody>
          <a:bodyPr/>
          <a:lstStyle/>
          <a:p>
            <a:r>
              <a:rPr lang="en-US" altLang="en-US" dirty="0" smtClean="0"/>
              <a:t>Success Rates</a:t>
            </a:r>
          </a:p>
        </p:txBody>
      </p:sp>
      <p:sp>
        <p:nvSpPr>
          <p:cNvPr id="474115" name="Rectangle 1027"/>
          <p:cNvSpPr>
            <a:spLocks noGrp="1" noChangeArrowheads="1"/>
          </p:cNvSpPr>
          <p:nvPr>
            <p:ph type="body" idx="1"/>
          </p:nvPr>
        </p:nvSpPr>
        <p:spPr/>
        <p:txBody>
          <a:bodyPr/>
          <a:lstStyle/>
          <a:p>
            <a:r>
              <a:rPr lang="en-US" altLang="en-US" smtClean="0"/>
              <a:t>By Industry</a:t>
            </a:r>
          </a:p>
          <a:p>
            <a:pPr lvl="1"/>
            <a:r>
              <a:rPr lang="en-US" altLang="en-US"/>
              <a:t>Best: Retail</a:t>
            </a:r>
          </a:p>
          <a:p>
            <a:pPr lvl="2"/>
            <a:r>
              <a:rPr lang="en-US" altLang="en-US" sz="2400"/>
              <a:t>Tight cost controls in general</a:t>
            </a:r>
          </a:p>
          <a:p>
            <a:pPr lvl="1"/>
            <a:r>
              <a:rPr lang="en-US" altLang="en-US"/>
              <a:t>Worst: Government</a:t>
            </a:r>
          </a:p>
          <a:p>
            <a:pPr lvl="2"/>
            <a:r>
              <a:rPr lang="en-US" altLang="en-US" sz="2400"/>
              <a:t>Least cost controls</a:t>
            </a:r>
          </a:p>
          <a:p>
            <a:r>
              <a:rPr lang="en-US" altLang="en-US" smtClean="0"/>
              <a:t>By Size</a:t>
            </a:r>
          </a:p>
          <a:p>
            <a:pPr lvl="1"/>
            <a:r>
              <a:rPr lang="en-US" altLang="en-US"/>
              <a:t>Smaller is better: cost, duration, team</a:t>
            </a:r>
          </a:p>
        </p:txBody>
      </p:sp>
      <p:sp>
        <p:nvSpPr>
          <p:cNvPr id="2" name="Slide Number Placeholder 1"/>
          <p:cNvSpPr>
            <a:spLocks noGrp="1"/>
          </p:cNvSpPr>
          <p:nvPr>
            <p:ph type="sldNum" sz="quarter" idx="12"/>
          </p:nvPr>
        </p:nvSpPr>
        <p:spPr/>
        <p:txBody>
          <a:bodyPr/>
          <a:lstStyle/>
          <a:p>
            <a:fld id="{B8DACC02-A2BD-4578-8E03-6D891060A695}" type="slidenum">
              <a:rPr lang="en-US" smtClean="0"/>
              <a:pPr/>
              <a:t>57</a:t>
            </a:fld>
            <a:endParaRPr lang="en-US" dirty="0"/>
          </a:p>
        </p:txBody>
      </p:sp>
    </p:spTree>
    <p:extLst>
      <p:ext uri="{BB962C8B-B14F-4D97-AF65-F5344CB8AC3E}">
        <p14:creationId xmlns:p14="http://schemas.microsoft.com/office/powerpoint/2010/main" val="12848975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7411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47411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47411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47411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474115">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7411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47411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4115" grpId="0" build="p"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Rectangle 2"/>
          <p:cNvSpPr>
            <a:spLocks noGrp="1" noChangeArrowheads="1"/>
          </p:cNvSpPr>
          <p:nvPr>
            <p:ph type="title"/>
          </p:nvPr>
        </p:nvSpPr>
        <p:spPr/>
        <p:txBody>
          <a:bodyPr/>
          <a:lstStyle/>
          <a:p>
            <a:r>
              <a:rPr lang="en-US" altLang="en-US" sz="4000" dirty="0"/>
              <a:t>Why Do Projects Succeed?</a:t>
            </a:r>
          </a:p>
        </p:txBody>
      </p:sp>
      <p:sp>
        <p:nvSpPr>
          <p:cNvPr id="166914" name="Rectangle 3"/>
          <p:cNvSpPr>
            <a:spLocks noGrp="1" noChangeArrowheads="1"/>
          </p:cNvSpPr>
          <p:nvPr>
            <p:ph idx="1"/>
          </p:nvPr>
        </p:nvSpPr>
        <p:spPr/>
        <p:txBody>
          <a:bodyPr/>
          <a:lstStyle/>
          <a:p>
            <a:r>
              <a:rPr lang="en-US" altLang="en-US"/>
              <a:t>How to identify a project’</a:t>
            </a:r>
            <a:r>
              <a:rPr lang="en-US" altLang="ja-JP"/>
              <a:t>s success potential</a:t>
            </a:r>
          </a:p>
          <a:p>
            <a:pPr lvl="1"/>
            <a:r>
              <a:rPr lang="en-US" altLang="en-US"/>
              <a:t>What metrics could you look at?</a:t>
            </a:r>
          </a:p>
          <a:p>
            <a:pPr lvl="2"/>
            <a:r>
              <a:rPr lang="en-US" altLang="en-US" sz="2400"/>
              <a:t>Project size</a:t>
            </a:r>
          </a:p>
          <a:p>
            <a:pPr lvl="2"/>
            <a:r>
              <a:rPr lang="en-US" altLang="en-US" sz="2400"/>
              <a:t>Project duration</a:t>
            </a:r>
          </a:p>
          <a:p>
            <a:pPr lvl="2"/>
            <a:r>
              <a:rPr lang="en-US" altLang="en-US" sz="2400"/>
              <a:t>Project team size</a:t>
            </a:r>
          </a:p>
          <a:p>
            <a:pPr lvl="1"/>
            <a:r>
              <a:rPr lang="en-US" altLang="en-US"/>
              <a:t>Review assignment 1</a:t>
            </a:r>
          </a:p>
        </p:txBody>
      </p:sp>
      <p:sp>
        <p:nvSpPr>
          <p:cNvPr id="2" name="Slide Number Placeholder 1"/>
          <p:cNvSpPr>
            <a:spLocks noGrp="1"/>
          </p:cNvSpPr>
          <p:nvPr>
            <p:ph type="sldNum" sz="quarter" idx="12"/>
          </p:nvPr>
        </p:nvSpPr>
        <p:spPr/>
        <p:txBody>
          <a:bodyPr/>
          <a:lstStyle/>
          <a:p>
            <a:fld id="{B8DACC02-A2BD-4578-8E03-6D891060A695}" type="slidenum">
              <a:rPr lang="en-US" smtClean="0"/>
              <a:pPr/>
              <a:t>58</a:t>
            </a:fld>
            <a:endParaRPr lang="en-US" dirty="0"/>
          </a:p>
        </p:txBody>
      </p:sp>
    </p:spTree>
    <p:extLst>
      <p:ext uri="{BB962C8B-B14F-4D97-AF65-F5344CB8AC3E}">
        <p14:creationId xmlns:p14="http://schemas.microsoft.com/office/powerpoint/2010/main" val="3602289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Rectangle 2"/>
          <p:cNvSpPr>
            <a:spLocks noGrp="1" noChangeArrowheads="1"/>
          </p:cNvSpPr>
          <p:nvPr>
            <p:ph type="title"/>
          </p:nvPr>
        </p:nvSpPr>
        <p:spPr/>
        <p:txBody>
          <a:bodyPr/>
          <a:lstStyle/>
          <a:p>
            <a:pPr>
              <a:defRPr/>
            </a:pPr>
            <a:r>
              <a:rPr lang="en-US" sz="4000" dirty="0">
                <a:ea typeface="ＭＳ Ｐゴシック" charset="0"/>
                <a:cs typeface="ＭＳ Ｐゴシック" charset="0"/>
              </a:rPr>
              <a:t>Why Do Projects Succeed?</a:t>
            </a:r>
            <a:endParaRPr lang="en-US" dirty="0">
              <a:ea typeface="ＭＳ Ｐゴシック" charset="0"/>
              <a:cs typeface="ＭＳ Ｐゴシック" charset="0"/>
            </a:endParaRPr>
          </a:p>
        </p:txBody>
      </p:sp>
      <p:sp>
        <p:nvSpPr>
          <p:cNvPr id="168962" name="Rectangle 3"/>
          <p:cNvSpPr>
            <a:spLocks noGrp="1" noChangeArrowheads="1"/>
          </p:cNvSpPr>
          <p:nvPr>
            <p:ph idx="1"/>
          </p:nvPr>
        </p:nvSpPr>
        <p:spPr/>
        <p:txBody>
          <a:bodyPr/>
          <a:lstStyle/>
          <a:p>
            <a:pPr>
              <a:lnSpc>
                <a:spcPct val="90000"/>
              </a:lnSpc>
            </a:pPr>
            <a:r>
              <a:rPr lang="en-US" altLang="en-US" b="1" smtClean="0"/>
              <a:t>Executive support</a:t>
            </a:r>
          </a:p>
          <a:p>
            <a:pPr>
              <a:lnSpc>
                <a:spcPct val="90000"/>
              </a:lnSpc>
            </a:pPr>
            <a:r>
              <a:rPr lang="en-US" altLang="en-US" smtClean="0"/>
              <a:t>User involvement</a:t>
            </a:r>
          </a:p>
          <a:p>
            <a:pPr>
              <a:lnSpc>
                <a:spcPct val="90000"/>
              </a:lnSpc>
            </a:pPr>
            <a:r>
              <a:rPr lang="en-US" altLang="en-US" smtClean="0"/>
              <a:t>Experienced project manager</a:t>
            </a:r>
          </a:p>
          <a:p>
            <a:pPr>
              <a:lnSpc>
                <a:spcPct val="90000"/>
              </a:lnSpc>
            </a:pPr>
            <a:r>
              <a:rPr lang="en-US" altLang="en-US" smtClean="0"/>
              <a:t>Clear business objectives</a:t>
            </a:r>
          </a:p>
          <a:p>
            <a:pPr>
              <a:lnSpc>
                <a:spcPct val="90000"/>
              </a:lnSpc>
            </a:pPr>
            <a:r>
              <a:rPr lang="en-US" altLang="en-US" smtClean="0"/>
              <a:t>Minimized scope</a:t>
            </a:r>
          </a:p>
          <a:p>
            <a:pPr>
              <a:lnSpc>
                <a:spcPct val="90000"/>
              </a:lnSpc>
            </a:pPr>
            <a:r>
              <a:rPr lang="en-US" altLang="en-US" smtClean="0"/>
              <a:t>Standard software infrastructure</a:t>
            </a:r>
          </a:p>
          <a:p>
            <a:pPr>
              <a:lnSpc>
                <a:spcPct val="90000"/>
              </a:lnSpc>
            </a:pPr>
            <a:r>
              <a:rPr lang="en-US" altLang="en-US" smtClean="0"/>
              <a:t>Firm basic requirements</a:t>
            </a:r>
          </a:p>
          <a:p>
            <a:pPr>
              <a:lnSpc>
                <a:spcPct val="90000"/>
              </a:lnSpc>
            </a:pPr>
            <a:r>
              <a:rPr lang="en-US" altLang="en-US" smtClean="0"/>
              <a:t>Formal methodology</a:t>
            </a:r>
          </a:p>
          <a:p>
            <a:pPr>
              <a:lnSpc>
                <a:spcPct val="90000"/>
              </a:lnSpc>
            </a:pPr>
            <a:r>
              <a:rPr lang="en-US" altLang="en-US" smtClean="0"/>
              <a:t>Reliable estimates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59</a:t>
            </a:fld>
            <a:endParaRPr lang="en-US" dirty="0"/>
          </a:p>
        </p:txBody>
      </p:sp>
    </p:spTree>
    <p:extLst>
      <p:ext uri="{BB962C8B-B14F-4D97-AF65-F5344CB8AC3E}">
        <p14:creationId xmlns:p14="http://schemas.microsoft.com/office/powerpoint/2010/main" val="27960518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Quality and Testing</a:t>
            </a:r>
            <a:endParaRPr lang="en-US" dirty="0"/>
          </a:p>
        </p:txBody>
      </p:sp>
      <p:sp>
        <p:nvSpPr>
          <p:cNvPr id="3" name="Content Placeholder 2"/>
          <p:cNvSpPr>
            <a:spLocks noGrp="1"/>
          </p:cNvSpPr>
          <p:nvPr>
            <p:ph idx="1"/>
          </p:nvPr>
        </p:nvSpPr>
        <p:spPr/>
        <p:txBody>
          <a:bodyPr>
            <a:normAutofit lnSpcReduction="10000"/>
          </a:bodyPr>
          <a:lstStyle/>
          <a:p>
            <a:r>
              <a:rPr lang="en-US" dirty="0" smtClean="0"/>
              <a:t>A </a:t>
            </a:r>
            <a:r>
              <a:rPr lang="en-US" dirty="0"/>
              <a:t>good development process, tools, methods, and </a:t>
            </a:r>
            <a:r>
              <a:rPr lang="en-US" dirty="0" smtClean="0"/>
              <a:t>people go </a:t>
            </a:r>
            <a:r>
              <a:rPr lang="en-US" dirty="0"/>
              <a:t>far in providing quality products</a:t>
            </a:r>
          </a:p>
          <a:p>
            <a:r>
              <a:rPr lang="en-US" dirty="0" smtClean="0"/>
              <a:t>Testing </a:t>
            </a:r>
            <a:r>
              <a:rPr lang="en-US" dirty="0"/>
              <a:t>is one aspect of assuring software quality</a:t>
            </a:r>
          </a:p>
          <a:p>
            <a:pPr lvl="1"/>
            <a:r>
              <a:rPr lang="en-US" dirty="0"/>
              <a:t>It is a measure of quality, it does not deliver quality</a:t>
            </a:r>
          </a:p>
          <a:p>
            <a:r>
              <a:rPr lang="en-US" dirty="0" smtClean="0"/>
              <a:t>“</a:t>
            </a:r>
            <a:r>
              <a:rPr lang="en-US" dirty="0"/>
              <a:t>Quality cannot be tested into a product”</a:t>
            </a:r>
          </a:p>
          <a:p>
            <a:r>
              <a:rPr lang="en-US" dirty="0" smtClean="0"/>
              <a:t>Software </a:t>
            </a:r>
            <a:r>
              <a:rPr lang="en-US" dirty="0"/>
              <a:t>Quality Assurance includes</a:t>
            </a:r>
          </a:p>
          <a:p>
            <a:pPr lvl="1"/>
            <a:r>
              <a:rPr lang="en-US" dirty="0"/>
              <a:t>Software engineering process improvement</a:t>
            </a:r>
          </a:p>
          <a:p>
            <a:pPr lvl="2"/>
            <a:r>
              <a:rPr lang="en-US" dirty="0"/>
              <a:t>Prevent the insertion of defects</a:t>
            </a:r>
          </a:p>
          <a:p>
            <a:pPr lvl="1"/>
            <a:r>
              <a:rPr lang="en-US" dirty="0"/>
              <a:t>Fault tolerant software design</a:t>
            </a:r>
          </a:p>
          <a:p>
            <a:pPr lvl="2"/>
            <a:r>
              <a:rPr lang="en-US" dirty="0"/>
              <a:t>Tolerate the existence of defects</a:t>
            </a:r>
          </a:p>
          <a:p>
            <a:pPr lvl="1"/>
            <a:r>
              <a:rPr lang="en-US" dirty="0"/>
              <a:t>All aspects of software verification and </a:t>
            </a:r>
            <a:r>
              <a:rPr lang="en-US" dirty="0" smtClean="0"/>
              <a:t>validation</a:t>
            </a:r>
          </a:p>
          <a:p>
            <a:pPr lvl="2"/>
            <a:r>
              <a:rPr lang="en-US" dirty="0" smtClean="0"/>
              <a:t>Including </a:t>
            </a:r>
            <a:r>
              <a:rPr lang="en-US" dirty="0"/>
              <a:t>testing</a:t>
            </a:r>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6</a:t>
            </a:fld>
            <a:endParaRPr lang="en-US" dirty="0"/>
          </a:p>
        </p:txBody>
      </p:sp>
    </p:spTree>
    <p:extLst>
      <p:ext uri="{BB962C8B-B14F-4D97-AF65-F5344CB8AC3E}">
        <p14:creationId xmlns:p14="http://schemas.microsoft.com/office/powerpoint/2010/main" val="87247838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2" name="Rectangle 2"/>
          <p:cNvSpPr>
            <a:spLocks noGrp="1" noChangeArrowheads="1"/>
          </p:cNvSpPr>
          <p:nvPr>
            <p:ph type="title"/>
          </p:nvPr>
        </p:nvSpPr>
        <p:spPr/>
        <p:txBody>
          <a:bodyPr/>
          <a:lstStyle/>
          <a:p>
            <a:r>
              <a:rPr lang="en-US" altLang="en-US" dirty="0" smtClean="0"/>
              <a:t>Why Executive Support?</a:t>
            </a:r>
          </a:p>
        </p:txBody>
      </p:sp>
      <p:sp>
        <p:nvSpPr>
          <p:cNvPr id="171010" name="Rectangle 3"/>
          <p:cNvSpPr>
            <a:spLocks noGrp="1" noChangeArrowheads="1"/>
          </p:cNvSpPr>
          <p:nvPr>
            <p:ph idx="1"/>
          </p:nvPr>
        </p:nvSpPr>
        <p:spPr/>
        <p:txBody>
          <a:bodyPr/>
          <a:lstStyle/>
          <a:p>
            <a:r>
              <a:rPr lang="en-US" altLang="en-US" smtClean="0"/>
              <a:t>Top management can help to:</a:t>
            </a:r>
          </a:p>
          <a:p>
            <a:pPr lvl="1"/>
            <a:r>
              <a:rPr lang="en-US" altLang="en-US"/>
              <a:t>Secure adequate resources</a:t>
            </a:r>
          </a:p>
          <a:p>
            <a:pPr lvl="1"/>
            <a:r>
              <a:rPr lang="en-US" altLang="en-US"/>
              <a:t>Get approval for unique project needs in a timely manner</a:t>
            </a:r>
          </a:p>
          <a:p>
            <a:pPr lvl="1"/>
            <a:r>
              <a:rPr lang="en-US" altLang="en-US"/>
              <a:t>Receive cooperation from people throughout the organization</a:t>
            </a:r>
          </a:p>
          <a:p>
            <a:pPr lvl="1"/>
            <a:r>
              <a:rPr lang="en-US" altLang="en-US"/>
              <a:t>Provide leadership guidance</a:t>
            </a:r>
          </a:p>
        </p:txBody>
      </p:sp>
      <p:sp>
        <p:nvSpPr>
          <p:cNvPr id="2" name="Slide Number Placeholder 1"/>
          <p:cNvSpPr>
            <a:spLocks noGrp="1"/>
          </p:cNvSpPr>
          <p:nvPr>
            <p:ph type="sldNum" sz="quarter" idx="12"/>
          </p:nvPr>
        </p:nvSpPr>
        <p:spPr/>
        <p:txBody>
          <a:bodyPr/>
          <a:lstStyle/>
          <a:p>
            <a:fld id="{B8DACC02-A2BD-4578-8E03-6D891060A695}" type="slidenum">
              <a:rPr lang="en-US" smtClean="0"/>
              <a:pPr/>
              <a:t>60</a:t>
            </a:fld>
            <a:endParaRPr lang="en-US" dirty="0"/>
          </a:p>
        </p:txBody>
      </p:sp>
    </p:spTree>
    <p:extLst>
      <p:ext uri="{BB962C8B-B14F-4D97-AF65-F5344CB8AC3E}">
        <p14:creationId xmlns:p14="http://schemas.microsoft.com/office/powerpoint/2010/main" val="234657814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p:txBody>
          <a:bodyPr>
            <a:normAutofit/>
          </a:bodyPr>
          <a:lstStyle/>
          <a:p>
            <a:r>
              <a:rPr lang="en-US" altLang="en-US" sz="3600" dirty="0"/>
              <a:t>State of the Practice in Software Management</a:t>
            </a:r>
          </a:p>
        </p:txBody>
      </p:sp>
      <p:sp>
        <p:nvSpPr>
          <p:cNvPr id="173058" name="Rectangle 4"/>
          <p:cNvSpPr>
            <a:spLocks noGrp="1" noChangeArrowheads="1"/>
          </p:cNvSpPr>
          <p:nvPr>
            <p:ph idx="1"/>
          </p:nvPr>
        </p:nvSpPr>
        <p:spPr/>
        <p:txBody>
          <a:bodyPr/>
          <a:lstStyle/>
          <a:p>
            <a:r>
              <a:rPr lang="en-US" altLang="en-US" smtClean="0"/>
              <a:t>Factors that may influence the success or failure of the software projects could be:</a:t>
            </a:r>
          </a:p>
          <a:p>
            <a:pPr marL="971550" lvl="1" indent="-457200">
              <a:buFont typeface="Arial" panose="020B0604020202020204" pitchFamily="34" charset="0"/>
              <a:buAutoNum type="arabicPeriod"/>
            </a:pPr>
            <a:r>
              <a:rPr lang="en-US" altLang="en-US"/>
              <a:t>Social Factors</a:t>
            </a:r>
          </a:p>
          <a:p>
            <a:pPr marL="971550" lvl="1" indent="-457200">
              <a:buFont typeface="Arial" panose="020B0604020202020204" pitchFamily="34" charset="0"/>
              <a:buAutoNum type="arabicPeriod"/>
            </a:pPr>
            <a:r>
              <a:rPr lang="en-US" altLang="en-US"/>
              <a:t>Technology</a:t>
            </a:r>
          </a:p>
        </p:txBody>
      </p:sp>
      <p:sp>
        <p:nvSpPr>
          <p:cNvPr id="2" name="Slide Number Placeholder 1"/>
          <p:cNvSpPr>
            <a:spLocks noGrp="1"/>
          </p:cNvSpPr>
          <p:nvPr>
            <p:ph type="sldNum" sz="quarter" idx="12"/>
          </p:nvPr>
        </p:nvSpPr>
        <p:spPr/>
        <p:txBody>
          <a:bodyPr/>
          <a:lstStyle/>
          <a:p>
            <a:fld id="{B8DACC02-A2BD-4578-8E03-6D891060A695}" type="slidenum">
              <a:rPr lang="en-US" smtClean="0"/>
              <a:pPr/>
              <a:t>61</a:t>
            </a:fld>
            <a:endParaRPr lang="en-US" dirty="0"/>
          </a:p>
        </p:txBody>
      </p:sp>
    </p:spTree>
    <p:extLst>
      <p:ext uri="{BB962C8B-B14F-4D97-AF65-F5344CB8AC3E}">
        <p14:creationId xmlns:p14="http://schemas.microsoft.com/office/powerpoint/2010/main" val="391112630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US" altLang="en-US" sz="3200">
                <a:effectLst>
                  <a:outerShdw blurRad="38100" dist="38100" dir="2700000" algn="tl">
                    <a:srgbClr val="C0C0C0"/>
                  </a:outerShdw>
                </a:effectLst>
              </a:rPr>
              <a:t>State of the Practice in Software Management</a:t>
            </a:r>
          </a:p>
        </p:txBody>
      </p:sp>
      <p:sp>
        <p:nvSpPr>
          <p:cNvPr id="175106" name="Rectangle 6"/>
          <p:cNvSpPr>
            <a:spLocks noGrp="1" noChangeArrowheads="1"/>
          </p:cNvSpPr>
          <p:nvPr>
            <p:ph idx="1"/>
          </p:nvPr>
        </p:nvSpPr>
        <p:spPr>
          <a:xfrm>
            <a:off x="347526" y="1406880"/>
            <a:ext cx="5528173" cy="4746091"/>
          </a:xfrm>
        </p:spPr>
        <p:txBody>
          <a:bodyPr/>
          <a:lstStyle/>
          <a:p>
            <a:pPr>
              <a:buFont typeface="Wingdings" panose="05000000000000000000" pitchFamily="2" charset="2"/>
              <a:buNone/>
            </a:pPr>
            <a:r>
              <a:rPr lang="en-US" altLang="en-US" sz="1800" dirty="0"/>
              <a:t>Technologies on Unsuccessful Projects</a:t>
            </a:r>
          </a:p>
          <a:p>
            <a:pPr>
              <a:buFontTx/>
              <a:buChar char="•"/>
            </a:pPr>
            <a:r>
              <a:rPr lang="en-US" altLang="en-US" sz="1600" dirty="0">
                <a:solidFill>
                  <a:srgbClr val="FF0000"/>
                </a:solidFill>
                <a:cs typeface="Times New Roman" panose="02020603050405020304" pitchFamily="18" charset="0"/>
              </a:rPr>
              <a:t>No historical software measurement data</a:t>
            </a:r>
          </a:p>
          <a:p>
            <a:pPr>
              <a:buFontTx/>
              <a:buChar char="•"/>
            </a:pPr>
            <a:r>
              <a:rPr lang="en-US" altLang="en-US" sz="1600" dirty="0">
                <a:solidFill>
                  <a:srgbClr val="FF0000"/>
                </a:solidFill>
                <a:cs typeface="Times New Roman" panose="02020603050405020304" pitchFamily="18" charset="0"/>
              </a:rPr>
              <a:t>Failure to use automated estimating tool</a:t>
            </a:r>
          </a:p>
          <a:p>
            <a:pPr>
              <a:buFontTx/>
              <a:buChar char="•"/>
            </a:pPr>
            <a:r>
              <a:rPr lang="en-US" altLang="en-US" sz="1600" dirty="0">
                <a:solidFill>
                  <a:srgbClr val="FF0000"/>
                </a:solidFill>
                <a:cs typeface="Times New Roman" panose="02020603050405020304" pitchFamily="18" charset="0"/>
              </a:rPr>
              <a:t>Failure to use automated planning tool</a:t>
            </a:r>
          </a:p>
          <a:p>
            <a:pPr>
              <a:buFontTx/>
              <a:buChar char="•"/>
            </a:pPr>
            <a:r>
              <a:rPr lang="en-US" altLang="en-US" sz="1600" dirty="0">
                <a:solidFill>
                  <a:srgbClr val="FF0000"/>
                </a:solidFill>
                <a:cs typeface="Times New Roman" panose="02020603050405020304" pitchFamily="18" charset="0"/>
              </a:rPr>
              <a:t>Failure to monitor progress or milestones</a:t>
            </a:r>
          </a:p>
          <a:p>
            <a:pPr>
              <a:buFontTx/>
              <a:buChar char="•"/>
            </a:pPr>
            <a:r>
              <a:rPr lang="en-US" altLang="en-US" sz="1600" dirty="0">
                <a:solidFill>
                  <a:srgbClr val="FF0000"/>
                </a:solidFill>
                <a:cs typeface="Times New Roman" panose="02020603050405020304" pitchFamily="18" charset="0"/>
              </a:rPr>
              <a:t>Failure to use effective architecture</a:t>
            </a:r>
          </a:p>
          <a:p>
            <a:pPr>
              <a:buFontTx/>
              <a:buChar char="•"/>
            </a:pPr>
            <a:r>
              <a:rPr lang="en-US" altLang="en-US" sz="1600" dirty="0">
                <a:solidFill>
                  <a:srgbClr val="FF0000"/>
                </a:solidFill>
                <a:cs typeface="Times New Roman" panose="02020603050405020304" pitchFamily="18" charset="0"/>
              </a:rPr>
              <a:t>Failure to use effective development methods</a:t>
            </a:r>
          </a:p>
          <a:p>
            <a:pPr>
              <a:buFontTx/>
              <a:buChar char="•"/>
            </a:pPr>
            <a:r>
              <a:rPr lang="en-US" altLang="en-US" sz="1600" dirty="0">
                <a:solidFill>
                  <a:srgbClr val="FF0000"/>
                </a:solidFill>
                <a:cs typeface="Times New Roman" panose="02020603050405020304" pitchFamily="18" charset="0"/>
              </a:rPr>
              <a:t>Failure to use design reviews</a:t>
            </a:r>
          </a:p>
          <a:p>
            <a:pPr>
              <a:buFontTx/>
              <a:buChar char="•"/>
            </a:pPr>
            <a:r>
              <a:rPr lang="en-US" altLang="en-US" sz="1600" dirty="0">
                <a:solidFill>
                  <a:srgbClr val="FF0000"/>
                </a:solidFill>
                <a:cs typeface="Times New Roman" panose="02020603050405020304" pitchFamily="18" charset="0"/>
              </a:rPr>
              <a:t>Failure to use code inspections</a:t>
            </a:r>
          </a:p>
          <a:p>
            <a:pPr>
              <a:buFontTx/>
              <a:buChar char="•"/>
            </a:pPr>
            <a:r>
              <a:rPr lang="en-US" altLang="en-US" sz="1600" dirty="0">
                <a:solidFill>
                  <a:srgbClr val="FF0000"/>
                </a:solidFill>
                <a:cs typeface="Times New Roman" panose="02020603050405020304" pitchFamily="18" charset="0"/>
              </a:rPr>
              <a:t>Failure to include formal risk management</a:t>
            </a:r>
          </a:p>
          <a:p>
            <a:pPr>
              <a:buFontTx/>
              <a:buChar char="•"/>
            </a:pPr>
            <a:r>
              <a:rPr lang="en-US" altLang="en-US" sz="1600" dirty="0">
                <a:solidFill>
                  <a:srgbClr val="FF0000"/>
                </a:solidFill>
                <a:cs typeface="Times New Roman" panose="02020603050405020304" pitchFamily="18" charset="0"/>
              </a:rPr>
              <a:t>Informal, inadequate testing</a:t>
            </a:r>
          </a:p>
          <a:p>
            <a:pPr>
              <a:buFontTx/>
              <a:buChar char="•"/>
            </a:pPr>
            <a:r>
              <a:rPr lang="en-US" altLang="en-US" sz="1600" dirty="0">
                <a:solidFill>
                  <a:srgbClr val="FF0000"/>
                </a:solidFill>
                <a:cs typeface="Times New Roman" panose="02020603050405020304" pitchFamily="18" charset="0"/>
              </a:rPr>
              <a:t>Manual design and specification</a:t>
            </a:r>
          </a:p>
          <a:p>
            <a:pPr>
              <a:buFontTx/>
              <a:buChar char="•"/>
            </a:pPr>
            <a:r>
              <a:rPr lang="en-US" altLang="en-US" sz="1600" dirty="0">
                <a:solidFill>
                  <a:srgbClr val="FF0000"/>
                </a:solidFill>
                <a:cs typeface="Times New Roman" panose="02020603050405020304" pitchFamily="18" charset="0"/>
              </a:rPr>
              <a:t>More than 30% creep in user requirements</a:t>
            </a:r>
            <a:endParaRPr lang="en-US" altLang="en-US" sz="1600" dirty="0"/>
          </a:p>
          <a:p>
            <a:endParaRPr lang="en-US" altLang="en-US" dirty="0" smtClean="0"/>
          </a:p>
        </p:txBody>
      </p:sp>
      <p:sp>
        <p:nvSpPr>
          <p:cNvPr id="175107" name="Content Placeholder 18"/>
          <p:cNvSpPr>
            <a:spLocks noGrp="1"/>
          </p:cNvSpPr>
          <p:nvPr>
            <p:ph sz="half" idx="4294967295"/>
          </p:nvPr>
        </p:nvSpPr>
        <p:spPr>
          <a:xfrm>
            <a:off x="6326294" y="1354139"/>
            <a:ext cx="4755147" cy="5486400"/>
          </a:xfrm>
        </p:spPr>
        <p:txBody>
          <a:bodyPr/>
          <a:lstStyle/>
          <a:p>
            <a:pPr>
              <a:buNone/>
            </a:pPr>
            <a:r>
              <a:rPr lang="en-US" altLang="en-US" sz="1800" dirty="0">
                <a:latin typeface="Candara" panose="020E0502030303020204" pitchFamily="34" charset="0"/>
              </a:rPr>
              <a:t>Technologies on Successful </a:t>
            </a:r>
            <a:r>
              <a:rPr lang="en-US" altLang="en-US" sz="1800" dirty="0" smtClean="0">
                <a:latin typeface="Candara" panose="020E0502030303020204" pitchFamily="34" charset="0"/>
              </a:rPr>
              <a:t>Projects</a:t>
            </a:r>
          </a:p>
          <a:p>
            <a:pPr>
              <a:buFontTx/>
              <a:buChar char="•"/>
            </a:pPr>
            <a:r>
              <a:rPr lang="en-US" altLang="en-US" sz="1600" dirty="0" smtClean="0">
                <a:solidFill>
                  <a:srgbClr val="339933"/>
                </a:solidFill>
                <a:latin typeface="Candara" panose="020E0502030303020204" pitchFamily="34" charset="0"/>
                <a:cs typeface="Times New Roman" panose="02020603050405020304" pitchFamily="18" charset="0"/>
              </a:rPr>
              <a:t>Accurate software measurement </a:t>
            </a:r>
          </a:p>
          <a:p>
            <a:pPr>
              <a:buFontTx/>
              <a:buChar char="•"/>
            </a:pPr>
            <a:r>
              <a:rPr lang="en-US" altLang="en-US" sz="1600" dirty="0" smtClean="0">
                <a:solidFill>
                  <a:srgbClr val="339933"/>
                </a:solidFill>
                <a:latin typeface="Candara" panose="020E0502030303020204" pitchFamily="34" charset="0"/>
                <a:cs typeface="Times New Roman" panose="02020603050405020304" pitchFamily="18" charset="0"/>
              </a:rPr>
              <a:t>Early </a:t>
            </a:r>
            <a:r>
              <a:rPr lang="en-US" altLang="en-US" sz="1600" dirty="0">
                <a:solidFill>
                  <a:srgbClr val="339933"/>
                </a:solidFill>
                <a:latin typeface="Candara" panose="020E0502030303020204" pitchFamily="34" charset="0"/>
                <a:cs typeface="Times New Roman" panose="02020603050405020304" pitchFamily="18" charset="0"/>
              </a:rPr>
              <a:t>use of estimating tools</a:t>
            </a:r>
          </a:p>
          <a:p>
            <a:pPr>
              <a:buFontTx/>
              <a:buChar char="•"/>
            </a:pPr>
            <a:r>
              <a:rPr lang="en-US" altLang="en-US" sz="1600" dirty="0">
                <a:solidFill>
                  <a:srgbClr val="339933"/>
                </a:solidFill>
                <a:latin typeface="Candara" panose="020E0502030303020204" pitchFamily="34" charset="0"/>
                <a:cs typeface="Times New Roman" panose="02020603050405020304" pitchFamily="18" charset="0"/>
              </a:rPr>
              <a:t>Continuous use of planning tool</a:t>
            </a:r>
          </a:p>
          <a:p>
            <a:pPr>
              <a:buFontTx/>
              <a:buChar char="•"/>
            </a:pPr>
            <a:r>
              <a:rPr lang="en-US" altLang="en-US" sz="1600" dirty="0">
                <a:solidFill>
                  <a:srgbClr val="339933"/>
                </a:solidFill>
                <a:latin typeface="Candara" panose="020E0502030303020204" pitchFamily="34" charset="0"/>
                <a:cs typeface="Times New Roman" panose="02020603050405020304" pitchFamily="18" charset="0"/>
              </a:rPr>
              <a:t>Formal progress reporting</a:t>
            </a:r>
          </a:p>
          <a:p>
            <a:pPr>
              <a:buFontTx/>
              <a:buChar char="•"/>
            </a:pPr>
            <a:r>
              <a:rPr lang="en-US" altLang="en-US" sz="1600" dirty="0">
                <a:solidFill>
                  <a:srgbClr val="339933"/>
                </a:solidFill>
                <a:latin typeface="Candara" panose="020E0502030303020204" pitchFamily="34" charset="0"/>
                <a:cs typeface="Times New Roman" panose="02020603050405020304" pitchFamily="18" charset="0"/>
              </a:rPr>
              <a:t>Formal architecture planning</a:t>
            </a:r>
          </a:p>
          <a:p>
            <a:pPr>
              <a:buFontTx/>
              <a:buChar char="•"/>
            </a:pPr>
            <a:r>
              <a:rPr lang="en-US" altLang="en-US" sz="1600" dirty="0">
                <a:solidFill>
                  <a:srgbClr val="339933"/>
                </a:solidFill>
                <a:latin typeface="Candara" panose="020E0502030303020204" pitchFamily="34" charset="0"/>
                <a:cs typeface="Times New Roman" panose="02020603050405020304" pitchFamily="18" charset="0"/>
              </a:rPr>
              <a:t>Formal development methods</a:t>
            </a:r>
          </a:p>
          <a:p>
            <a:pPr>
              <a:buFontTx/>
              <a:buChar char="•"/>
            </a:pPr>
            <a:r>
              <a:rPr lang="en-US" altLang="en-US" sz="1600" dirty="0">
                <a:solidFill>
                  <a:srgbClr val="339933"/>
                </a:solidFill>
                <a:latin typeface="Candara" panose="020E0502030303020204" pitchFamily="34" charset="0"/>
                <a:cs typeface="Times New Roman" panose="02020603050405020304" pitchFamily="18" charset="0"/>
              </a:rPr>
              <a:t>Formal design reviews</a:t>
            </a:r>
          </a:p>
          <a:p>
            <a:pPr>
              <a:buFontTx/>
              <a:buChar char="•"/>
            </a:pPr>
            <a:r>
              <a:rPr lang="en-US" altLang="en-US" sz="1600" dirty="0">
                <a:solidFill>
                  <a:srgbClr val="339933"/>
                </a:solidFill>
                <a:latin typeface="Candara" panose="020E0502030303020204" pitchFamily="34" charset="0"/>
                <a:cs typeface="Times New Roman" panose="02020603050405020304" pitchFamily="18" charset="0"/>
              </a:rPr>
              <a:t>Formal code inspections</a:t>
            </a:r>
          </a:p>
          <a:p>
            <a:pPr>
              <a:buFontTx/>
              <a:buChar char="•"/>
            </a:pPr>
            <a:r>
              <a:rPr lang="en-US" altLang="en-US" sz="1600" dirty="0">
                <a:solidFill>
                  <a:srgbClr val="339933"/>
                </a:solidFill>
                <a:latin typeface="Candara" panose="020E0502030303020204" pitchFamily="34" charset="0"/>
                <a:cs typeface="Times New Roman" panose="02020603050405020304" pitchFamily="18" charset="0"/>
              </a:rPr>
              <a:t>Formal risk management</a:t>
            </a:r>
          </a:p>
          <a:p>
            <a:pPr>
              <a:buFontTx/>
              <a:buChar char="•"/>
            </a:pPr>
            <a:r>
              <a:rPr lang="en-US" altLang="en-US" sz="1600" dirty="0">
                <a:solidFill>
                  <a:srgbClr val="339933"/>
                </a:solidFill>
                <a:latin typeface="Candara" panose="020E0502030303020204" pitchFamily="34" charset="0"/>
                <a:cs typeface="Times New Roman" panose="02020603050405020304" pitchFamily="18" charset="0"/>
              </a:rPr>
              <a:t>Formal testing methods</a:t>
            </a:r>
          </a:p>
          <a:p>
            <a:pPr>
              <a:buFontTx/>
              <a:buChar char="•"/>
            </a:pPr>
            <a:r>
              <a:rPr lang="en-US" altLang="en-US" sz="1600" dirty="0">
                <a:solidFill>
                  <a:srgbClr val="339933"/>
                </a:solidFill>
                <a:latin typeface="Candara" panose="020E0502030303020204" pitchFamily="34" charset="0"/>
                <a:cs typeface="Times New Roman" panose="02020603050405020304" pitchFamily="18" charset="0"/>
              </a:rPr>
              <a:t>Automated design and specification</a:t>
            </a:r>
          </a:p>
          <a:p>
            <a:pPr>
              <a:buFontTx/>
              <a:buChar char="•"/>
            </a:pPr>
            <a:r>
              <a:rPr lang="en-US" altLang="en-US" sz="1600" dirty="0">
                <a:solidFill>
                  <a:srgbClr val="339933"/>
                </a:solidFill>
                <a:latin typeface="Candara" panose="020E0502030303020204" pitchFamily="34" charset="0"/>
              </a:rPr>
              <a:t>Automated configuration control</a:t>
            </a:r>
          </a:p>
          <a:p>
            <a:pPr>
              <a:buFontTx/>
              <a:buChar char="•"/>
            </a:pPr>
            <a:r>
              <a:rPr lang="en-US" altLang="en-US" sz="1600" dirty="0">
                <a:solidFill>
                  <a:srgbClr val="339933"/>
                </a:solidFill>
                <a:latin typeface="Candara" panose="020E0502030303020204" pitchFamily="34" charset="0"/>
              </a:rPr>
              <a:t>Less than 10% creep in requirements</a:t>
            </a:r>
          </a:p>
          <a:p>
            <a:endParaRPr lang="en-US" altLang="en-US" dirty="0" smtClean="0"/>
          </a:p>
        </p:txBody>
      </p:sp>
      <p:sp>
        <p:nvSpPr>
          <p:cNvPr id="175108" name="Rectangle 7"/>
          <p:cNvSpPr>
            <a:spLocks noChangeArrowheads="1"/>
          </p:cNvSpPr>
          <p:nvPr/>
        </p:nvSpPr>
        <p:spPr bwMode="auto">
          <a:xfrm>
            <a:off x="6291263" y="900114"/>
            <a:ext cx="4297362"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spcBef>
                <a:spcPct val="20000"/>
              </a:spcBef>
            </a:pPr>
            <a:endParaRPr lang="en-US" altLang="en-US" sz="1800" u="sng">
              <a:solidFill>
                <a:srgbClr val="339933"/>
              </a:solidFill>
              <a:latin typeface="Times"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B8DACC02-A2BD-4578-8E03-6D891060A695}" type="slidenum">
              <a:rPr lang="en-US" smtClean="0"/>
              <a:pPr/>
              <a:t>62</a:t>
            </a:fld>
            <a:endParaRPr lang="en-US" dirty="0"/>
          </a:p>
        </p:txBody>
      </p:sp>
    </p:spTree>
    <p:extLst>
      <p:ext uri="{BB962C8B-B14F-4D97-AF65-F5344CB8AC3E}">
        <p14:creationId xmlns:p14="http://schemas.microsoft.com/office/powerpoint/2010/main" val="283092462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en-US" sz="3200">
                <a:effectLst>
                  <a:outerShdw blurRad="38100" dist="38100" dir="2700000" algn="tl">
                    <a:srgbClr val="C0C0C0"/>
                  </a:outerShdw>
                </a:effectLst>
              </a:rPr>
              <a:t>State of the Practice in Software Management</a:t>
            </a:r>
          </a:p>
        </p:txBody>
      </p:sp>
      <p:sp>
        <p:nvSpPr>
          <p:cNvPr id="177154" name="Rectangle 4"/>
          <p:cNvSpPr>
            <a:spLocks noGrp="1" noChangeArrowheads="1"/>
          </p:cNvSpPr>
          <p:nvPr>
            <p:ph idx="1"/>
          </p:nvPr>
        </p:nvSpPr>
        <p:spPr>
          <a:xfrm>
            <a:off x="347526" y="1406880"/>
            <a:ext cx="5328997" cy="4746091"/>
          </a:xfrm>
        </p:spPr>
        <p:txBody>
          <a:bodyPr/>
          <a:lstStyle/>
          <a:p>
            <a:pPr>
              <a:buFont typeface="Wingdings" panose="05000000000000000000" pitchFamily="2" charset="2"/>
              <a:buNone/>
            </a:pPr>
            <a:r>
              <a:rPr lang="en-US" altLang="en-US" sz="2000" dirty="0"/>
              <a:t>Social Factors on Unsuccessful Projects</a:t>
            </a:r>
          </a:p>
          <a:p>
            <a:pPr>
              <a:buFontTx/>
              <a:buChar char="•"/>
            </a:pPr>
            <a:r>
              <a:rPr lang="en-US" altLang="en-US" sz="2000" dirty="0">
                <a:solidFill>
                  <a:srgbClr val="FF0000"/>
                </a:solidFill>
                <a:cs typeface="Times New Roman" panose="02020603050405020304" pitchFamily="18" charset="0"/>
              </a:rPr>
              <a:t>Excessive schedule pressure</a:t>
            </a:r>
          </a:p>
          <a:p>
            <a:pPr>
              <a:buFontTx/>
              <a:buChar char="•"/>
            </a:pPr>
            <a:r>
              <a:rPr lang="en-US" altLang="en-US" sz="2000" dirty="0">
                <a:solidFill>
                  <a:srgbClr val="FF0000"/>
                </a:solidFill>
                <a:cs typeface="Times New Roman" panose="02020603050405020304" pitchFamily="18" charset="0"/>
              </a:rPr>
              <a:t>Executive rejection of estimates</a:t>
            </a:r>
          </a:p>
          <a:p>
            <a:pPr>
              <a:buFontTx/>
              <a:buChar char="•"/>
            </a:pPr>
            <a:r>
              <a:rPr lang="en-US" altLang="en-US" sz="2000" dirty="0">
                <a:solidFill>
                  <a:srgbClr val="FF0000"/>
                </a:solidFill>
                <a:cs typeface="Times New Roman" panose="02020603050405020304" pitchFamily="18" charset="0"/>
              </a:rPr>
              <a:t>Severe friction with clients</a:t>
            </a:r>
          </a:p>
          <a:p>
            <a:pPr>
              <a:buFontTx/>
              <a:buChar char="•"/>
            </a:pPr>
            <a:r>
              <a:rPr lang="en-US" altLang="en-US" sz="2000" dirty="0">
                <a:solidFill>
                  <a:srgbClr val="FF0000"/>
                </a:solidFill>
                <a:cs typeface="Times New Roman" panose="02020603050405020304" pitchFamily="18" charset="0"/>
              </a:rPr>
              <a:t>Divisive corporate politics</a:t>
            </a:r>
          </a:p>
          <a:p>
            <a:pPr>
              <a:buFontTx/>
              <a:buChar char="•"/>
            </a:pPr>
            <a:r>
              <a:rPr lang="en-US" altLang="en-US" sz="2000" dirty="0">
                <a:solidFill>
                  <a:srgbClr val="FF0000"/>
                </a:solidFill>
                <a:cs typeface="Times New Roman" panose="02020603050405020304" pitchFamily="18" charset="0"/>
              </a:rPr>
              <a:t>Poor team communications</a:t>
            </a:r>
          </a:p>
          <a:p>
            <a:pPr>
              <a:buFontTx/>
              <a:buChar char="•"/>
            </a:pPr>
            <a:r>
              <a:rPr lang="en-US" altLang="en-US" sz="2000" dirty="0">
                <a:solidFill>
                  <a:srgbClr val="FF0000"/>
                </a:solidFill>
                <a:cs typeface="Times New Roman" panose="02020603050405020304" pitchFamily="18" charset="0"/>
              </a:rPr>
              <a:t>Naïve senior executives</a:t>
            </a:r>
          </a:p>
          <a:p>
            <a:pPr>
              <a:buFontTx/>
              <a:buChar char="•"/>
            </a:pPr>
            <a:r>
              <a:rPr lang="en-US" altLang="en-US" sz="2000" dirty="0">
                <a:solidFill>
                  <a:srgbClr val="FF0000"/>
                </a:solidFill>
                <a:cs typeface="Times New Roman" panose="02020603050405020304" pitchFamily="18" charset="0"/>
              </a:rPr>
              <a:t>Project management malpractice</a:t>
            </a:r>
          </a:p>
          <a:p>
            <a:pPr>
              <a:buFontTx/>
              <a:buChar char="•"/>
            </a:pPr>
            <a:r>
              <a:rPr lang="en-US" altLang="en-US" sz="2000" dirty="0">
                <a:solidFill>
                  <a:srgbClr val="FF0000"/>
                </a:solidFill>
                <a:cs typeface="Times New Roman" panose="02020603050405020304" pitchFamily="18" charset="0"/>
              </a:rPr>
              <a:t>Unqualified technical staff</a:t>
            </a:r>
          </a:p>
          <a:p>
            <a:pPr>
              <a:buFontTx/>
              <a:buChar char="•"/>
            </a:pPr>
            <a:r>
              <a:rPr lang="en-US" altLang="en-US" sz="2000" dirty="0">
                <a:solidFill>
                  <a:srgbClr val="FF0000"/>
                </a:solidFill>
                <a:cs typeface="Times New Roman" panose="02020603050405020304" pitchFamily="18" charset="0"/>
              </a:rPr>
              <a:t>Generalists used for critical tasks: quality assurance, testing, planning, estimating</a:t>
            </a:r>
            <a:endParaRPr lang="en-US" altLang="en-US" sz="2000" dirty="0"/>
          </a:p>
          <a:p>
            <a:endParaRPr lang="en-US" altLang="en-US" dirty="0" smtClean="0"/>
          </a:p>
          <a:p>
            <a:endParaRPr lang="en-US" altLang="en-US" dirty="0" smtClean="0"/>
          </a:p>
        </p:txBody>
      </p:sp>
      <p:sp>
        <p:nvSpPr>
          <p:cNvPr id="177155" name="Content Placeholder 19"/>
          <p:cNvSpPr>
            <a:spLocks noGrp="1"/>
          </p:cNvSpPr>
          <p:nvPr>
            <p:ph sz="half" idx="4294967295"/>
          </p:nvPr>
        </p:nvSpPr>
        <p:spPr>
          <a:xfrm>
            <a:off x="6742553" y="1235075"/>
            <a:ext cx="4152900" cy="5486400"/>
          </a:xfrm>
        </p:spPr>
        <p:txBody>
          <a:bodyPr/>
          <a:lstStyle/>
          <a:p>
            <a:pPr>
              <a:buFont typeface="Wingdings" panose="05000000000000000000" pitchFamily="2" charset="2"/>
              <a:buNone/>
            </a:pPr>
            <a:r>
              <a:rPr lang="en-US" altLang="en-US" sz="2000" dirty="0">
                <a:solidFill>
                  <a:srgbClr val="000000"/>
                </a:solidFill>
                <a:latin typeface="Candara" panose="020E0502030303020204" pitchFamily="34" charset="0"/>
                <a:cs typeface="Times New Roman" panose="02020603050405020304" pitchFamily="18" charset="0"/>
              </a:rPr>
              <a:t>Social factors on Successful Projects</a:t>
            </a:r>
          </a:p>
          <a:p>
            <a:pPr>
              <a:buFontTx/>
              <a:buChar char="•"/>
            </a:pPr>
            <a:r>
              <a:rPr lang="en-US" altLang="en-US" sz="2000" dirty="0">
                <a:solidFill>
                  <a:srgbClr val="339933"/>
                </a:solidFill>
                <a:latin typeface="Candara" panose="020E0502030303020204" pitchFamily="34" charset="0"/>
                <a:cs typeface="Times New Roman" panose="02020603050405020304" pitchFamily="18" charset="0"/>
              </a:rPr>
              <a:t>Realistic schedule pressure</a:t>
            </a:r>
          </a:p>
          <a:p>
            <a:pPr>
              <a:buFontTx/>
              <a:buChar char="•"/>
            </a:pPr>
            <a:r>
              <a:rPr lang="en-US" altLang="en-US" sz="2000" dirty="0">
                <a:solidFill>
                  <a:srgbClr val="339933"/>
                </a:solidFill>
                <a:latin typeface="Candara" panose="020E0502030303020204" pitchFamily="34" charset="0"/>
                <a:cs typeface="Times New Roman" panose="02020603050405020304" pitchFamily="18" charset="0"/>
              </a:rPr>
              <a:t>Executive understanding of estimates</a:t>
            </a:r>
          </a:p>
          <a:p>
            <a:pPr>
              <a:buFontTx/>
              <a:buChar char="•"/>
            </a:pPr>
            <a:r>
              <a:rPr lang="en-US" altLang="en-US" sz="2000" dirty="0">
                <a:solidFill>
                  <a:srgbClr val="339933"/>
                </a:solidFill>
                <a:latin typeface="Candara" panose="020E0502030303020204" pitchFamily="34" charset="0"/>
                <a:cs typeface="Times New Roman" panose="02020603050405020304" pitchFamily="18" charset="0"/>
              </a:rPr>
              <a:t>Cooperation with clients</a:t>
            </a:r>
          </a:p>
          <a:p>
            <a:pPr>
              <a:buFontTx/>
              <a:buChar char="•"/>
            </a:pPr>
            <a:r>
              <a:rPr lang="en-US" altLang="en-US" sz="2000" dirty="0">
                <a:solidFill>
                  <a:srgbClr val="339933"/>
                </a:solidFill>
                <a:latin typeface="Candara" panose="020E0502030303020204" pitchFamily="34" charset="0"/>
                <a:cs typeface="Times New Roman" panose="02020603050405020304" pitchFamily="18" charset="0"/>
              </a:rPr>
              <a:t>Congruent management goals</a:t>
            </a:r>
          </a:p>
          <a:p>
            <a:pPr>
              <a:buFontTx/>
              <a:buChar char="•"/>
            </a:pPr>
            <a:r>
              <a:rPr lang="en-US" altLang="en-US" sz="2000" dirty="0">
                <a:solidFill>
                  <a:srgbClr val="339933"/>
                </a:solidFill>
                <a:latin typeface="Candara" panose="020E0502030303020204" pitchFamily="34" charset="0"/>
                <a:cs typeface="Times New Roman" panose="02020603050405020304" pitchFamily="18" charset="0"/>
              </a:rPr>
              <a:t>Excellent team communications</a:t>
            </a:r>
          </a:p>
          <a:p>
            <a:pPr>
              <a:buFontTx/>
              <a:buChar char="•"/>
            </a:pPr>
            <a:r>
              <a:rPr lang="en-US" altLang="en-US" sz="2000" dirty="0">
                <a:solidFill>
                  <a:srgbClr val="339933"/>
                </a:solidFill>
                <a:latin typeface="Candara" panose="020E0502030303020204" pitchFamily="34" charset="0"/>
                <a:cs typeface="Times New Roman" panose="02020603050405020304" pitchFamily="18" charset="0"/>
              </a:rPr>
              <a:t>Experienced senior executives</a:t>
            </a:r>
          </a:p>
          <a:p>
            <a:pPr>
              <a:buFontTx/>
              <a:buChar char="•"/>
            </a:pPr>
            <a:r>
              <a:rPr lang="en-US" altLang="en-US" sz="2000" dirty="0">
                <a:solidFill>
                  <a:srgbClr val="339933"/>
                </a:solidFill>
                <a:latin typeface="Candara" panose="020E0502030303020204" pitchFamily="34" charset="0"/>
                <a:cs typeface="Times New Roman" panose="02020603050405020304" pitchFamily="18" charset="0"/>
              </a:rPr>
              <a:t>Capable Project management</a:t>
            </a:r>
          </a:p>
          <a:p>
            <a:pPr>
              <a:buFontTx/>
              <a:buChar char="•"/>
            </a:pPr>
            <a:r>
              <a:rPr lang="en-US" altLang="en-US" sz="2000" dirty="0">
                <a:solidFill>
                  <a:srgbClr val="339933"/>
                </a:solidFill>
                <a:latin typeface="Candara" panose="020E0502030303020204" pitchFamily="34" charset="0"/>
                <a:cs typeface="Times New Roman" panose="02020603050405020304" pitchFamily="18" charset="0"/>
              </a:rPr>
              <a:t>Capable technical staff</a:t>
            </a:r>
          </a:p>
          <a:p>
            <a:pPr>
              <a:buFontTx/>
              <a:buChar char="•"/>
            </a:pPr>
            <a:r>
              <a:rPr lang="en-US" altLang="en-US" sz="2000" dirty="0">
                <a:solidFill>
                  <a:srgbClr val="339933"/>
                </a:solidFill>
                <a:latin typeface="Candara" panose="020E0502030303020204" pitchFamily="34" charset="0"/>
                <a:cs typeface="Times New Roman" panose="02020603050405020304" pitchFamily="18" charset="0"/>
              </a:rPr>
              <a:t>Specialists used for critical tasks: quality assurance, testing, planning, estimating</a:t>
            </a:r>
          </a:p>
          <a:p>
            <a:endParaRPr lang="en-US" altLang="en-US" dirty="0" smtClean="0">
              <a:latin typeface="Candara" panose="020E0502030303020204" pitchFamily="34" charset="0"/>
            </a:endParaRPr>
          </a:p>
        </p:txBody>
      </p:sp>
      <p:sp>
        <p:nvSpPr>
          <p:cNvPr id="177156" name="Rectangle 5"/>
          <p:cNvSpPr>
            <a:spLocks noChangeArrowheads="1"/>
          </p:cNvSpPr>
          <p:nvPr/>
        </p:nvSpPr>
        <p:spPr bwMode="auto">
          <a:xfrm>
            <a:off x="6291263" y="900114"/>
            <a:ext cx="4297362"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spcBef>
                <a:spcPct val="20000"/>
              </a:spcBef>
            </a:pPr>
            <a:endParaRPr lang="en-US" altLang="en-US" sz="1800" u="sng">
              <a:solidFill>
                <a:srgbClr val="339933"/>
              </a:solidFill>
              <a:latin typeface="Candara" panose="020E0502030303020204" pitchFamily="34"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B8DACC02-A2BD-4578-8E03-6D891060A695}" type="slidenum">
              <a:rPr lang="en-US" smtClean="0"/>
              <a:pPr/>
              <a:t>63</a:t>
            </a:fld>
            <a:endParaRPr lang="en-US" dirty="0"/>
          </a:p>
        </p:txBody>
      </p:sp>
    </p:spTree>
    <p:extLst>
      <p:ext uri="{BB962C8B-B14F-4D97-AF65-F5344CB8AC3E}">
        <p14:creationId xmlns:p14="http://schemas.microsoft.com/office/powerpoint/2010/main" val="329089631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ChangeArrowheads="1"/>
          </p:cNvSpPr>
          <p:nvPr>
            <p:ph type="title"/>
          </p:nvPr>
        </p:nvSpPr>
        <p:spPr/>
        <p:txBody>
          <a:bodyPr/>
          <a:lstStyle/>
          <a:p>
            <a:pPr eaLnBrk="1" hangingPunct="1"/>
            <a:r>
              <a:rPr lang="en-US" altLang="en-US" dirty="0" smtClean="0"/>
              <a:t>How to ensure a project fails</a:t>
            </a:r>
          </a:p>
        </p:txBody>
      </p:sp>
      <p:sp>
        <p:nvSpPr>
          <p:cNvPr id="179202" name="Rectangle 3"/>
          <p:cNvSpPr>
            <a:spLocks noGrp="1" noChangeArrowheads="1"/>
          </p:cNvSpPr>
          <p:nvPr>
            <p:ph type="body" idx="1"/>
          </p:nvPr>
        </p:nvSpPr>
        <p:spPr/>
        <p:txBody>
          <a:bodyPr/>
          <a:lstStyle/>
          <a:p>
            <a:pPr eaLnBrk="1" hangingPunct="1">
              <a:lnSpc>
                <a:spcPct val="110000"/>
              </a:lnSpc>
            </a:pPr>
            <a:r>
              <a:rPr lang="en-US" altLang="en-US" sz="2000"/>
              <a:t>Do the same things you did on the last project. Over and over and over.</a:t>
            </a:r>
          </a:p>
          <a:p>
            <a:pPr eaLnBrk="1" hangingPunct="1">
              <a:lnSpc>
                <a:spcPct val="110000"/>
              </a:lnSpc>
            </a:pPr>
            <a:r>
              <a:rPr lang="en-US" altLang="en-US" sz="2000"/>
              <a:t>Don't listen to your experts. After all the last project worked out okay (mostly)</a:t>
            </a:r>
          </a:p>
          <a:p>
            <a:pPr eaLnBrk="1" hangingPunct="1">
              <a:lnSpc>
                <a:spcPct val="110000"/>
              </a:lnSpc>
            </a:pPr>
            <a:r>
              <a:rPr lang="en-US" altLang="en-US" sz="2000"/>
              <a:t>Don't measure progress with metrics. The only thing that counts is "did you meet the delivery date?".</a:t>
            </a:r>
          </a:p>
          <a:p>
            <a:pPr eaLnBrk="1" hangingPunct="1">
              <a:lnSpc>
                <a:spcPct val="110000"/>
              </a:lnSpc>
            </a:pPr>
            <a:r>
              <a:rPr lang="en-US" altLang="en-US" sz="2000"/>
              <a:t>Set delivery dates with the customer but not with the developers. Developers can meet any schedule we ask for.</a:t>
            </a:r>
          </a:p>
          <a:p>
            <a:pPr eaLnBrk="1" hangingPunct="1">
              <a:lnSpc>
                <a:spcPct val="110000"/>
              </a:lnSpc>
            </a:pPr>
            <a:r>
              <a:rPr lang="en-US" altLang="en-US" sz="2000"/>
              <a:t>Don't use new tools. Keep using the ones we used ten, twenty years ago.</a:t>
            </a:r>
          </a:p>
          <a:p>
            <a:pPr eaLnBrk="1" hangingPunct="1">
              <a:lnSpc>
                <a:spcPct val="110000"/>
              </a:lnSpc>
            </a:pPr>
            <a:r>
              <a:rPr lang="en-US" altLang="en-US" sz="2000"/>
              <a:t>Spend your time making sure people do it your way.</a:t>
            </a:r>
          </a:p>
          <a:p>
            <a:pPr eaLnBrk="1" hangingPunct="1">
              <a:lnSpc>
                <a:spcPct val="110000"/>
              </a:lnSpc>
            </a:pPr>
            <a:r>
              <a:rPr lang="en-US" altLang="en-US" sz="2000"/>
              <a:t>Office politics and vendettas are more important than the project.</a:t>
            </a:r>
          </a:p>
        </p:txBody>
      </p:sp>
      <p:sp>
        <p:nvSpPr>
          <p:cNvPr id="2" name="Slide Number Placeholder 1"/>
          <p:cNvSpPr>
            <a:spLocks noGrp="1"/>
          </p:cNvSpPr>
          <p:nvPr>
            <p:ph type="sldNum" sz="quarter" idx="12"/>
          </p:nvPr>
        </p:nvSpPr>
        <p:spPr/>
        <p:txBody>
          <a:bodyPr/>
          <a:lstStyle/>
          <a:p>
            <a:fld id="{B8DACC02-A2BD-4578-8E03-6D891060A695}" type="slidenum">
              <a:rPr lang="en-US" smtClean="0"/>
              <a:pPr/>
              <a:t>64</a:t>
            </a:fld>
            <a:endParaRPr lang="en-US" dirty="0"/>
          </a:p>
        </p:txBody>
      </p:sp>
    </p:spTree>
    <p:extLst>
      <p:ext uri="{BB962C8B-B14F-4D97-AF65-F5344CB8AC3E}">
        <p14:creationId xmlns:p14="http://schemas.microsoft.com/office/powerpoint/2010/main" val="189711995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Measurement and Metrics</a:t>
            </a:r>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65</a:t>
            </a:fld>
            <a:endParaRPr lang="en-US" dirty="0"/>
          </a:p>
        </p:txBody>
      </p:sp>
    </p:spTree>
    <p:extLst>
      <p:ext uri="{BB962C8B-B14F-4D97-AF65-F5344CB8AC3E}">
        <p14:creationId xmlns:p14="http://schemas.microsoft.com/office/powerpoint/2010/main" val="392913474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Measurement and Metrics</a:t>
            </a:r>
          </a:p>
        </p:txBody>
      </p:sp>
      <p:sp>
        <p:nvSpPr>
          <p:cNvPr id="6" name="Content Placeholder 5"/>
          <p:cNvSpPr>
            <a:spLocks noGrp="1"/>
          </p:cNvSpPr>
          <p:nvPr>
            <p:ph idx="1"/>
          </p:nvPr>
        </p:nvSpPr>
        <p:spPr/>
        <p:txBody>
          <a:bodyPr/>
          <a:lstStyle/>
          <a:p>
            <a:r>
              <a:rPr lang="en-US" dirty="0"/>
              <a:t>“Not everything that </a:t>
            </a:r>
            <a:r>
              <a:rPr lang="en-US" dirty="0" smtClean="0"/>
              <a:t>can be </a:t>
            </a:r>
            <a:r>
              <a:rPr lang="en-US" dirty="0"/>
              <a:t>counted counts</a:t>
            </a:r>
            <a:r>
              <a:rPr lang="en-US" dirty="0" smtClean="0"/>
              <a:t>, and </a:t>
            </a:r>
            <a:r>
              <a:rPr lang="en-US" dirty="0"/>
              <a:t>not </a:t>
            </a:r>
            <a:r>
              <a:rPr lang="en-US" dirty="0" smtClean="0"/>
              <a:t>everything that </a:t>
            </a:r>
            <a:r>
              <a:rPr lang="en-US" dirty="0"/>
              <a:t>counts can </a:t>
            </a:r>
            <a:r>
              <a:rPr lang="en-US" dirty="0" smtClean="0"/>
              <a:t>be counted</a:t>
            </a:r>
            <a:r>
              <a:rPr lang="en-US" dirty="0"/>
              <a:t>.”</a:t>
            </a:r>
          </a:p>
          <a:p>
            <a:pPr marL="0" indent="0">
              <a:buNone/>
            </a:pPr>
            <a:r>
              <a:rPr lang="en-US" dirty="0" smtClean="0"/>
              <a:t>				- </a:t>
            </a:r>
            <a:r>
              <a:rPr lang="en-US" dirty="0"/>
              <a:t>Albert Einstein</a:t>
            </a:r>
          </a:p>
        </p:txBody>
      </p:sp>
      <p:sp>
        <p:nvSpPr>
          <p:cNvPr id="4" name="Slide Number Placeholder 3"/>
          <p:cNvSpPr>
            <a:spLocks noGrp="1"/>
          </p:cNvSpPr>
          <p:nvPr>
            <p:ph type="sldNum" sz="quarter" idx="12"/>
          </p:nvPr>
        </p:nvSpPr>
        <p:spPr/>
        <p:txBody>
          <a:bodyPr/>
          <a:lstStyle/>
          <a:p>
            <a:fld id="{B8DACC02-A2BD-4578-8E03-6D891060A695}" type="slidenum">
              <a:rPr lang="en-US" smtClean="0"/>
              <a:t>66</a:t>
            </a:fld>
            <a:endParaRPr lang="en-US"/>
          </a:p>
        </p:txBody>
      </p:sp>
    </p:spTree>
    <p:extLst>
      <p:ext uri="{BB962C8B-B14F-4D97-AF65-F5344CB8AC3E}">
        <p14:creationId xmlns:p14="http://schemas.microsoft.com/office/powerpoint/2010/main" val="38872043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Measurement </a:t>
            </a:r>
            <a:r>
              <a:rPr lang="en-US" dirty="0"/>
              <a:t>and </a:t>
            </a:r>
            <a:r>
              <a:rPr lang="en-US" dirty="0" smtClean="0"/>
              <a:t>Metrics?</a:t>
            </a:r>
            <a:endParaRPr lang="en-US" dirty="0"/>
          </a:p>
        </p:txBody>
      </p:sp>
      <p:sp>
        <p:nvSpPr>
          <p:cNvPr id="3" name="Content Placeholder 2"/>
          <p:cNvSpPr>
            <a:spLocks noGrp="1"/>
          </p:cNvSpPr>
          <p:nvPr>
            <p:ph idx="1"/>
          </p:nvPr>
        </p:nvSpPr>
        <p:spPr/>
        <p:txBody>
          <a:bodyPr/>
          <a:lstStyle/>
          <a:p>
            <a:r>
              <a:rPr lang="en-US" dirty="0" smtClean="0"/>
              <a:t>Software </a:t>
            </a:r>
            <a:r>
              <a:rPr lang="en-US" dirty="0"/>
              <a:t>measurement is concerned with </a:t>
            </a:r>
            <a:r>
              <a:rPr lang="en-US" dirty="0" smtClean="0"/>
              <a:t>deriving a </a:t>
            </a:r>
            <a:r>
              <a:rPr lang="en-US" dirty="0"/>
              <a:t>quantitative (numeric) value for an attribute of </a:t>
            </a:r>
            <a:r>
              <a:rPr lang="en-US" dirty="0" smtClean="0"/>
              <a:t>a software </a:t>
            </a:r>
            <a:r>
              <a:rPr lang="en-US" dirty="0"/>
              <a:t>product or process (largely qualitative)</a:t>
            </a:r>
          </a:p>
          <a:p>
            <a:r>
              <a:rPr lang="en-US" dirty="0" smtClean="0"/>
              <a:t>This </a:t>
            </a:r>
            <a:r>
              <a:rPr lang="en-US" dirty="0"/>
              <a:t>allows for objective comparisons </a:t>
            </a:r>
            <a:r>
              <a:rPr lang="en-US" dirty="0" smtClean="0"/>
              <a:t>between techniques </a:t>
            </a:r>
            <a:r>
              <a:rPr lang="en-US" dirty="0"/>
              <a:t>and processes</a:t>
            </a:r>
          </a:p>
          <a:p>
            <a:r>
              <a:rPr lang="en-US" dirty="0" smtClean="0"/>
              <a:t>Although </a:t>
            </a:r>
            <a:r>
              <a:rPr lang="en-US" dirty="0"/>
              <a:t>some companies have </a:t>
            </a:r>
            <a:r>
              <a:rPr lang="en-US" dirty="0" smtClean="0"/>
              <a:t>introduced measurement </a:t>
            </a:r>
            <a:r>
              <a:rPr lang="en-US" dirty="0"/>
              <a:t>programs, the systematic use </a:t>
            </a:r>
            <a:r>
              <a:rPr lang="en-US" dirty="0" smtClean="0"/>
              <a:t>of measurement </a:t>
            </a:r>
            <a:r>
              <a:rPr lang="en-US" dirty="0"/>
              <a:t>is still </a:t>
            </a:r>
            <a:r>
              <a:rPr lang="en-US" dirty="0" smtClean="0"/>
              <a:t>uncommon </a:t>
            </a:r>
          </a:p>
          <a:p>
            <a:r>
              <a:rPr lang="en-US" dirty="0" smtClean="0"/>
              <a:t>There </a:t>
            </a:r>
            <a:r>
              <a:rPr lang="en-US" dirty="0"/>
              <a:t>are few standards in this area</a:t>
            </a:r>
          </a:p>
        </p:txBody>
      </p:sp>
      <p:sp>
        <p:nvSpPr>
          <p:cNvPr id="4" name="Slide Number Placeholder 3"/>
          <p:cNvSpPr>
            <a:spLocks noGrp="1"/>
          </p:cNvSpPr>
          <p:nvPr>
            <p:ph type="sldNum" sz="quarter" idx="12"/>
          </p:nvPr>
        </p:nvSpPr>
        <p:spPr/>
        <p:txBody>
          <a:bodyPr/>
          <a:lstStyle/>
          <a:p>
            <a:fld id="{B8DACC02-A2BD-4578-8E03-6D891060A695}" type="slidenum">
              <a:rPr lang="en-US" smtClean="0"/>
              <a:pPr/>
              <a:t>67</a:t>
            </a:fld>
            <a:endParaRPr lang="en-US" dirty="0"/>
          </a:p>
        </p:txBody>
      </p:sp>
    </p:spTree>
    <p:extLst>
      <p:ext uri="{BB962C8B-B14F-4D97-AF65-F5344CB8AC3E}">
        <p14:creationId xmlns:p14="http://schemas.microsoft.com/office/powerpoint/2010/main" val="290582969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Definitions</a:t>
            </a:r>
            <a:endParaRPr lang="en-US" dirty="0"/>
          </a:p>
        </p:txBody>
      </p:sp>
      <p:sp>
        <p:nvSpPr>
          <p:cNvPr id="3" name="Content Placeholder 2"/>
          <p:cNvSpPr>
            <a:spLocks noGrp="1"/>
          </p:cNvSpPr>
          <p:nvPr>
            <p:ph idx="1"/>
          </p:nvPr>
        </p:nvSpPr>
        <p:spPr/>
        <p:txBody>
          <a:bodyPr/>
          <a:lstStyle/>
          <a:p>
            <a:r>
              <a:rPr lang="en-US" dirty="0" smtClean="0"/>
              <a:t>Measure</a:t>
            </a:r>
          </a:p>
          <a:p>
            <a:pPr lvl="1"/>
            <a:r>
              <a:rPr lang="en-US" dirty="0" smtClean="0"/>
              <a:t>provides </a:t>
            </a:r>
            <a:r>
              <a:rPr lang="en-US" dirty="0"/>
              <a:t>a quantitative </a:t>
            </a:r>
            <a:r>
              <a:rPr lang="en-US" dirty="0" smtClean="0"/>
              <a:t>indication of </a:t>
            </a:r>
            <a:r>
              <a:rPr lang="en-US" dirty="0"/>
              <a:t>the size of some product or </a:t>
            </a:r>
            <a:r>
              <a:rPr lang="en-US" dirty="0" smtClean="0"/>
              <a:t>process attribute</a:t>
            </a:r>
            <a:endParaRPr lang="en-US" dirty="0"/>
          </a:p>
          <a:p>
            <a:r>
              <a:rPr lang="en-US" dirty="0" smtClean="0"/>
              <a:t>Measurement</a:t>
            </a:r>
          </a:p>
          <a:p>
            <a:pPr lvl="1"/>
            <a:r>
              <a:rPr lang="en-US" dirty="0" smtClean="0"/>
              <a:t>the </a:t>
            </a:r>
            <a:r>
              <a:rPr lang="en-US" dirty="0"/>
              <a:t>act of obtaining </a:t>
            </a:r>
            <a:r>
              <a:rPr lang="en-US" dirty="0" smtClean="0"/>
              <a:t>a measure</a:t>
            </a:r>
            <a:endParaRPr lang="en-US" dirty="0"/>
          </a:p>
          <a:p>
            <a:r>
              <a:rPr lang="en-US" dirty="0" smtClean="0"/>
              <a:t>Metric</a:t>
            </a:r>
          </a:p>
          <a:p>
            <a:pPr lvl="1"/>
            <a:r>
              <a:rPr lang="en-US" dirty="0" smtClean="0"/>
              <a:t>a </a:t>
            </a:r>
            <a:r>
              <a:rPr lang="en-US" dirty="0"/>
              <a:t>quantitative measure of </a:t>
            </a:r>
            <a:r>
              <a:rPr lang="en-US" dirty="0" smtClean="0"/>
              <a:t>the degree </a:t>
            </a:r>
            <a:r>
              <a:rPr lang="en-US" dirty="0"/>
              <a:t>to which a system, component, </a:t>
            </a:r>
            <a:r>
              <a:rPr lang="en-US" dirty="0" smtClean="0"/>
              <a:t>or process </a:t>
            </a:r>
            <a:r>
              <a:rPr lang="en-US" dirty="0"/>
              <a:t>possesses a given attribute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68</a:t>
            </a:fld>
            <a:endParaRPr lang="en-US" dirty="0"/>
          </a:p>
        </p:txBody>
      </p:sp>
    </p:spTree>
    <p:extLst>
      <p:ext uri="{BB962C8B-B14F-4D97-AF65-F5344CB8AC3E}">
        <p14:creationId xmlns:p14="http://schemas.microsoft.com/office/powerpoint/2010/main" val="280637770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Metric</a:t>
            </a:r>
            <a:endParaRPr lang="en-US" dirty="0"/>
          </a:p>
        </p:txBody>
      </p:sp>
      <p:sp>
        <p:nvSpPr>
          <p:cNvPr id="3" name="Content Placeholder 2"/>
          <p:cNvSpPr>
            <a:spLocks noGrp="1"/>
          </p:cNvSpPr>
          <p:nvPr>
            <p:ph idx="1"/>
          </p:nvPr>
        </p:nvSpPr>
        <p:spPr/>
        <p:txBody>
          <a:bodyPr>
            <a:normAutofit/>
          </a:bodyPr>
          <a:lstStyle/>
          <a:p>
            <a:r>
              <a:rPr lang="en-US" dirty="0" smtClean="0"/>
              <a:t>Any </a:t>
            </a:r>
            <a:r>
              <a:rPr lang="en-US" dirty="0"/>
              <a:t>type of measurement which relates to </a:t>
            </a:r>
            <a:r>
              <a:rPr lang="en-US" dirty="0" smtClean="0"/>
              <a:t>a software </a:t>
            </a:r>
            <a:r>
              <a:rPr lang="en-US" dirty="0"/>
              <a:t>system, process or </a:t>
            </a:r>
            <a:r>
              <a:rPr lang="en-US" dirty="0" smtClean="0"/>
              <a:t>related documentation</a:t>
            </a:r>
            <a:endParaRPr lang="en-US" dirty="0"/>
          </a:p>
          <a:p>
            <a:pPr lvl="1"/>
            <a:r>
              <a:rPr lang="en-US" dirty="0" smtClean="0"/>
              <a:t>Lines </a:t>
            </a:r>
            <a:r>
              <a:rPr lang="en-US" dirty="0"/>
              <a:t>of code in a program, number of </a:t>
            </a:r>
            <a:r>
              <a:rPr lang="en-US" dirty="0" smtClean="0"/>
              <a:t>person-days required </a:t>
            </a:r>
            <a:r>
              <a:rPr lang="en-US" dirty="0"/>
              <a:t>to develop a component</a:t>
            </a:r>
          </a:p>
          <a:p>
            <a:r>
              <a:rPr lang="en-US" dirty="0" smtClean="0"/>
              <a:t>Allow </a:t>
            </a:r>
            <a:r>
              <a:rPr lang="en-US" dirty="0"/>
              <a:t>the software and the software process to </a:t>
            </a:r>
            <a:r>
              <a:rPr lang="en-US" dirty="0" smtClean="0"/>
              <a:t>be quantified</a:t>
            </a:r>
            <a:endParaRPr lang="en-US" dirty="0"/>
          </a:p>
          <a:p>
            <a:r>
              <a:rPr lang="en-US" dirty="0" smtClean="0"/>
              <a:t>Measures </a:t>
            </a:r>
            <a:r>
              <a:rPr lang="en-US" dirty="0"/>
              <a:t>of the software process or product</a:t>
            </a:r>
          </a:p>
          <a:p>
            <a:r>
              <a:rPr lang="en-US" dirty="0" smtClean="0"/>
              <a:t>May </a:t>
            </a:r>
            <a:r>
              <a:rPr lang="en-US" dirty="0"/>
              <a:t>be used to predict product attributes or </a:t>
            </a:r>
            <a:r>
              <a:rPr lang="en-US" dirty="0" smtClean="0"/>
              <a:t>to control </a:t>
            </a:r>
            <a:r>
              <a:rPr lang="en-US" dirty="0"/>
              <a:t>the software process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69</a:t>
            </a:fld>
            <a:endParaRPr lang="en-US" dirty="0"/>
          </a:p>
        </p:txBody>
      </p:sp>
    </p:spTree>
    <p:extLst>
      <p:ext uri="{BB962C8B-B14F-4D97-AF65-F5344CB8AC3E}">
        <p14:creationId xmlns:p14="http://schemas.microsoft.com/office/powerpoint/2010/main" val="26465696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Errors, Defects, Faults and Failures</a:t>
            </a:r>
            <a:endParaRPr lang="en-US" dirty="0"/>
          </a:p>
        </p:txBody>
      </p:sp>
      <p:sp>
        <p:nvSpPr>
          <p:cNvPr id="3" name="Content Placeholder 2"/>
          <p:cNvSpPr>
            <a:spLocks noGrp="1"/>
          </p:cNvSpPr>
          <p:nvPr>
            <p:ph idx="1"/>
          </p:nvPr>
        </p:nvSpPr>
        <p:spPr/>
        <p:txBody>
          <a:bodyPr>
            <a:normAutofit/>
          </a:bodyPr>
          <a:lstStyle/>
          <a:p>
            <a:r>
              <a:rPr lang="en-US" dirty="0"/>
              <a:t>Failures are usually a result of system errors (which </a:t>
            </a:r>
            <a:r>
              <a:rPr lang="en-US" dirty="0" smtClean="0"/>
              <a:t>turn into </a:t>
            </a:r>
            <a:r>
              <a:rPr lang="en-US" dirty="0"/>
              <a:t>defects) that are derived from faults in the </a:t>
            </a:r>
            <a:r>
              <a:rPr lang="en-US" dirty="0" smtClean="0"/>
              <a:t>system</a:t>
            </a:r>
          </a:p>
          <a:p>
            <a:r>
              <a:rPr lang="en-US" dirty="0"/>
              <a:t>However, faults do not necessarily result in system failures</a:t>
            </a:r>
          </a:p>
          <a:p>
            <a:pPr lvl="1"/>
            <a:r>
              <a:rPr lang="en-US" dirty="0"/>
              <a:t>The faulty system state may be transient and ‘corrected’ before  an error arises</a:t>
            </a:r>
          </a:p>
          <a:p>
            <a:r>
              <a:rPr lang="en-US" dirty="0" smtClean="0"/>
              <a:t>Errors </a:t>
            </a:r>
            <a:r>
              <a:rPr lang="en-US" dirty="0"/>
              <a:t>do not necessarily lead to system failures</a:t>
            </a:r>
          </a:p>
          <a:p>
            <a:pPr lvl="1"/>
            <a:r>
              <a:rPr lang="en-US" dirty="0"/>
              <a:t>The error can be corrected by built-in error detection and recovery</a:t>
            </a:r>
          </a:p>
          <a:p>
            <a:pPr lvl="1"/>
            <a:r>
              <a:rPr lang="en-US" dirty="0"/>
              <a:t>The failure can be protected against by built-in </a:t>
            </a:r>
            <a:r>
              <a:rPr lang="en-US" dirty="0" smtClean="0"/>
              <a:t>protection facilities</a:t>
            </a:r>
            <a:endParaRPr lang="en-US" dirty="0"/>
          </a:p>
          <a:p>
            <a:pPr lvl="2"/>
            <a:r>
              <a:rPr lang="en-US" dirty="0"/>
              <a:t>For example, protect system resources from system errors</a:t>
            </a:r>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7</a:t>
            </a:fld>
            <a:endParaRPr lang="en-US" dirty="0"/>
          </a:p>
        </p:txBody>
      </p:sp>
    </p:spTree>
    <p:extLst>
      <p:ext uri="{BB962C8B-B14F-4D97-AF65-F5344CB8AC3E}">
        <p14:creationId xmlns:p14="http://schemas.microsoft.com/office/powerpoint/2010/main" val="398669072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Categories</a:t>
            </a:r>
            <a:endParaRPr lang="en-US" dirty="0"/>
          </a:p>
        </p:txBody>
      </p:sp>
      <p:sp>
        <p:nvSpPr>
          <p:cNvPr id="3" name="Content Placeholder 2"/>
          <p:cNvSpPr>
            <a:spLocks noGrp="1"/>
          </p:cNvSpPr>
          <p:nvPr>
            <p:ph idx="1"/>
          </p:nvPr>
        </p:nvSpPr>
        <p:spPr/>
        <p:txBody>
          <a:bodyPr/>
          <a:lstStyle/>
          <a:p>
            <a:r>
              <a:rPr lang="en-US" dirty="0" smtClean="0"/>
              <a:t>Product</a:t>
            </a:r>
            <a:endParaRPr lang="en-US" dirty="0"/>
          </a:p>
          <a:p>
            <a:pPr lvl="1"/>
            <a:r>
              <a:rPr lang="en-US" dirty="0" smtClean="0"/>
              <a:t>Assess </a:t>
            </a:r>
            <a:r>
              <a:rPr lang="en-US" dirty="0"/>
              <a:t>the quality of the design </a:t>
            </a:r>
            <a:r>
              <a:rPr lang="en-US" dirty="0" smtClean="0"/>
              <a:t>and construction </a:t>
            </a:r>
            <a:r>
              <a:rPr lang="en-US" dirty="0"/>
              <a:t>of the software product being built.</a:t>
            </a:r>
          </a:p>
          <a:p>
            <a:r>
              <a:rPr lang="en-US" dirty="0" smtClean="0"/>
              <a:t>Process </a:t>
            </a:r>
            <a:r>
              <a:rPr lang="en-US" dirty="0"/>
              <a:t>&amp; Project</a:t>
            </a:r>
          </a:p>
          <a:p>
            <a:pPr lvl="1"/>
            <a:r>
              <a:rPr lang="en-US" dirty="0" smtClean="0"/>
              <a:t>Quantitative </a:t>
            </a:r>
            <a:r>
              <a:rPr lang="en-US" dirty="0"/>
              <a:t>measures that enable </a:t>
            </a:r>
            <a:r>
              <a:rPr lang="en-US" dirty="0" smtClean="0"/>
              <a:t>software engineers </a:t>
            </a:r>
            <a:r>
              <a:rPr lang="en-US" dirty="0"/>
              <a:t>to gain insight into the efficiency </a:t>
            </a:r>
            <a:r>
              <a:rPr lang="en-US" dirty="0" smtClean="0"/>
              <a:t>of the </a:t>
            </a:r>
            <a:r>
              <a:rPr lang="en-US" dirty="0"/>
              <a:t>software process and the </a:t>
            </a:r>
            <a:r>
              <a:rPr lang="en-US" dirty="0" smtClean="0"/>
              <a:t>projects conducted </a:t>
            </a:r>
            <a:r>
              <a:rPr lang="en-US" dirty="0"/>
              <a:t>using the process framework </a:t>
            </a:r>
          </a:p>
        </p:txBody>
      </p:sp>
      <p:sp>
        <p:nvSpPr>
          <p:cNvPr id="4" name="Slide Number Placeholder 3"/>
          <p:cNvSpPr>
            <a:spLocks noGrp="1"/>
          </p:cNvSpPr>
          <p:nvPr>
            <p:ph type="sldNum" sz="quarter" idx="12"/>
          </p:nvPr>
        </p:nvSpPr>
        <p:spPr/>
        <p:txBody>
          <a:bodyPr/>
          <a:lstStyle/>
          <a:p>
            <a:fld id="{B8DACC02-A2BD-4578-8E03-6D891060A695}" type="slidenum">
              <a:rPr lang="en-US" smtClean="0"/>
              <a:pPr/>
              <a:t>70</a:t>
            </a:fld>
            <a:endParaRPr lang="en-US" dirty="0"/>
          </a:p>
        </p:txBody>
      </p:sp>
    </p:spTree>
    <p:extLst>
      <p:ext uri="{BB962C8B-B14F-4D97-AF65-F5344CB8AC3E}">
        <p14:creationId xmlns:p14="http://schemas.microsoft.com/office/powerpoint/2010/main" val="93060325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Metrics</a:t>
            </a:r>
            <a:endParaRPr lang="en-US" dirty="0"/>
          </a:p>
        </p:txBody>
      </p:sp>
      <p:sp>
        <p:nvSpPr>
          <p:cNvPr id="3" name="Content Placeholder 2"/>
          <p:cNvSpPr>
            <a:spLocks noGrp="1"/>
          </p:cNvSpPr>
          <p:nvPr>
            <p:ph idx="1"/>
          </p:nvPr>
        </p:nvSpPr>
        <p:spPr/>
        <p:txBody>
          <a:bodyPr>
            <a:normAutofit/>
          </a:bodyPr>
          <a:lstStyle/>
          <a:p>
            <a:r>
              <a:rPr lang="en-US" dirty="0" smtClean="0"/>
              <a:t>Private </a:t>
            </a:r>
            <a:r>
              <a:rPr lang="en-US" dirty="0"/>
              <a:t>process metrics (e.g., defect rates </a:t>
            </a:r>
            <a:r>
              <a:rPr lang="en-US" dirty="0" smtClean="0"/>
              <a:t>by individual </a:t>
            </a:r>
            <a:r>
              <a:rPr lang="en-US" dirty="0"/>
              <a:t>or module) are only known to by </a:t>
            </a:r>
            <a:r>
              <a:rPr lang="en-US" dirty="0" smtClean="0"/>
              <a:t>the individual </a:t>
            </a:r>
            <a:r>
              <a:rPr lang="en-US" dirty="0"/>
              <a:t>or team concerned.</a:t>
            </a:r>
          </a:p>
          <a:p>
            <a:r>
              <a:rPr lang="en-US" dirty="0" smtClean="0"/>
              <a:t>Public </a:t>
            </a:r>
            <a:r>
              <a:rPr lang="en-US" dirty="0"/>
              <a:t>process metrics enable organizations </a:t>
            </a:r>
            <a:r>
              <a:rPr lang="en-US" dirty="0" smtClean="0"/>
              <a:t>to make </a:t>
            </a:r>
            <a:r>
              <a:rPr lang="en-US" dirty="0"/>
              <a:t>strategic changes to improve the </a:t>
            </a:r>
            <a:r>
              <a:rPr lang="en-US" dirty="0" smtClean="0"/>
              <a:t>software process</a:t>
            </a:r>
            <a:r>
              <a:rPr lang="en-US" dirty="0"/>
              <a:t>.</a:t>
            </a:r>
          </a:p>
          <a:p>
            <a:r>
              <a:rPr lang="en-US" dirty="0" smtClean="0"/>
              <a:t>Metrics </a:t>
            </a:r>
            <a:r>
              <a:rPr lang="en-US" dirty="0"/>
              <a:t>should not be used to evaluate </a:t>
            </a:r>
            <a:r>
              <a:rPr lang="en-US" dirty="0" smtClean="0"/>
              <a:t>the performance </a:t>
            </a:r>
            <a:r>
              <a:rPr lang="en-US" dirty="0"/>
              <a:t>of individuals.</a:t>
            </a:r>
          </a:p>
          <a:p>
            <a:r>
              <a:rPr lang="en-US" dirty="0" smtClean="0"/>
              <a:t>Statistical </a:t>
            </a:r>
            <a:r>
              <a:rPr lang="en-US" dirty="0"/>
              <a:t>software process improvement </a:t>
            </a:r>
            <a:r>
              <a:rPr lang="en-US" dirty="0" smtClean="0"/>
              <a:t>helps and </a:t>
            </a:r>
            <a:r>
              <a:rPr lang="en-US" dirty="0"/>
              <a:t>organization to discover where they are </a:t>
            </a:r>
            <a:r>
              <a:rPr lang="en-US" dirty="0" smtClean="0"/>
              <a:t>strong and </a:t>
            </a:r>
            <a:r>
              <a:rPr lang="en-US" dirty="0"/>
              <a:t>where they are weak </a:t>
            </a:r>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71</a:t>
            </a:fld>
            <a:endParaRPr lang="en-US" dirty="0"/>
          </a:p>
        </p:txBody>
      </p:sp>
    </p:spTree>
    <p:extLst>
      <p:ext uri="{BB962C8B-B14F-4D97-AF65-F5344CB8AC3E}">
        <p14:creationId xmlns:p14="http://schemas.microsoft.com/office/powerpoint/2010/main" val="257435971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 Metrics</a:t>
            </a:r>
            <a:endParaRPr lang="en-US" dirty="0"/>
          </a:p>
        </p:txBody>
      </p:sp>
      <p:sp>
        <p:nvSpPr>
          <p:cNvPr id="3" name="Content Placeholder 2"/>
          <p:cNvSpPr>
            <a:spLocks noGrp="1"/>
          </p:cNvSpPr>
          <p:nvPr>
            <p:ph idx="1"/>
          </p:nvPr>
        </p:nvSpPr>
        <p:spPr/>
        <p:txBody>
          <a:bodyPr>
            <a:normAutofit/>
          </a:bodyPr>
          <a:lstStyle/>
          <a:p>
            <a:r>
              <a:rPr lang="en-US" dirty="0" smtClean="0"/>
              <a:t>A </a:t>
            </a:r>
            <a:r>
              <a:rPr lang="en-US" dirty="0"/>
              <a:t>quality metric should be a predictor of </a:t>
            </a:r>
            <a:r>
              <a:rPr lang="en-US" dirty="0" smtClean="0"/>
              <a:t>product quality</a:t>
            </a:r>
            <a:endParaRPr lang="en-US" dirty="0"/>
          </a:p>
          <a:p>
            <a:r>
              <a:rPr lang="en-US" dirty="0" smtClean="0"/>
              <a:t>Classes </a:t>
            </a:r>
            <a:r>
              <a:rPr lang="en-US" dirty="0"/>
              <a:t>of product metric</a:t>
            </a:r>
          </a:p>
          <a:p>
            <a:pPr lvl="1"/>
            <a:r>
              <a:rPr lang="en-US" dirty="0" smtClean="0"/>
              <a:t>Dynamic </a:t>
            </a:r>
            <a:r>
              <a:rPr lang="en-US" dirty="0"/>
              <a:t>metrics which are collected </a:t>
            </a:r>
            <a:r>
              <a:rPr lang="en-US" dirty="0" smtClean="0"/>
              <a:t>by measurements </a:t>
            </a:r>
            <a:r>
              <a:rPr lang="en-US" dirty="0"/>
              <a:t>made of a program in execution</a:t>
            </a:r>
          </a:p>
          <a:p>
            <a:pPr lvl="1"/>
            <a:r>
              <a:rPr lang="en-US" dirty="0" smtClean="0"/>
              <a:t>Static </a:t>
            </a:r>
            <a:r>
              <a:rPr lang="en-US" dirty="0"/>
              <a:t>metrics which are collected </a:t>
            </a:r>
            <a:r>
              <a:rPr lang="en-US" dirty="0" smtClean="0"/>
              <a:t>by measurements </a:t>
            </a:r>
            <a:r>
              <a:rPr lang="en-US" dirty="0"/>
              <a:t>made of the </a:t>
            </a:r>
            <a:r>
              <a:rPr lang="en-US" dirty="0" smtClean="0"/>
              <a:t>system representations</a:t>
            </a:r>
            <a:endParaRPr lang="en-US" dirty="0"/>
          </a:p>
          <a:p>
            <a:pPr lvl="1"/>
            <a:r>
              <a:rPr lang="en-US" dirty="0" smtClean="0"/>
              <a:t>Dynamic </a:t>
            </a:r>
            <a:r>
              <a:rPr lang="en-US" dirty="0"/>
              <a:t>metrics help assess efficiency </a:t>
            </a:r>
            <a:r>
              <a:rPr lang="en-US" dirty="0" smtClean="0"/>
              <a:t>and reliability</a:t>
            </a:r>
            <a:r>
              <a:rPr lang="en-US" dirty="0"/>
              <a:t>; Static metrics help assess complexity</a:t>
            </a:r>
            <a:r>
              <a:rPr lang="en-US" dirty="0" smtClean="0"/>
              <a:t>, understandability </a:t>
            </a:r>
            <a:r>
              <a:rPr lang="en-US" dirty="0"/>
              <a:t>and maintainability</a:t>
            </a:r>
          </a:p>
        </p:txBody>
      </p:sp>
      <p:sp>
        <p:nvSpPr>
          <p:cNvPr id="4" name="Slide Number Placeholder 3"/>
          <p:cNvSpPr>
            <a:spLocks noGrp="1"/>
          </p:cNvSpPr>
          <p:nvPr>
            <p:ph type="sldNum" sz="quarter" idx="12"/>
          </p:nvPr>
        </p:nvSpPr>
        <p:spPr/>
        <p:txBody>
          <a:bodyPr/>
          <a:lstStyle/>
          <a:p>
            <a:fld id="{B8DACC02-A2BD-4578-8E03-6D891060A695}" type="slidenum">
              <a:rPr lang="en-US" smtClean="0"/>
              <a:pPr/>
              <a:t>72</a:t>
            </a:fld>
            <a:endParaRPr lang="en-US" dirty="0"/>
          </a:p>
        </p:txBody>
      </p:sp>
    </p:spTree>
    <p:extLst>
      <p:ext uri="{BB962C8B-B14F-4D97-AF65-F5344CB8AC3E}">
        <p14:creationId xmlns:p14="http://schemas.microsoft.com/office/powerpoint/2010/main" val="254118476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Metrics</a:t>
            </a:r>
            <a:endParaRPr lang="en-US" dirty="0"/>
          </a:p>
        </p:txBody>
      </p:sp>
      <p:sp>
        <p:nvSpPr>
          <p:cNvPr id="3" name="Content Placeholder 2"/>
          <p:cNvSpPr>
            <a:spLocks noGrp="1"/>
          </p:cNvSpPr>
          <p:nvPr>
            <p:ph idx="1"/>
          </p:nvPr>
        </p:nvSpPr>
        <p:spPr/>
        <p:txBody>
          <a:bodyPr/>
          <a:lstStyle/>
          <a:p>
            <a:r>
              <a:rPr lang="en-US" dirty="0" smtClean="0"/>
              <a:t>A </a:t>
            </a:r>
            <a:r>
              <a:rPr lang="en-US" dirty="0"/>
              <a:t>software team can use software project </a:t>
            </a:r>
            <a:r>
              <a:rPr lang="en-US" dirty="0" smtClean="0"/>
              <a:t>metrics to </a:t>
            </a:r>
            <a:r>
              <a:rPr lang="en-US" dirty="0"/>
              <a:t>adapt project workflow and technical activities</a:t>
            </a:r>
          </a:p>
          <a:p>
            <a:r>
              <a:rPr lang="en-US" dirty="0" smtClean="0"/>
              <a:t>Project </a:t>
            </a:r>
            <a:r>
              <a:rPr lang="en-US" dirty="0"/>
              <a:t>metrics are used to avoid </a:t>
            </a:r>
            <a:r>
              <a:rPr lang="en-US" dirty="0" smtClean="0"/>
              <a:t>development schedule </a:t>
            </a:r>
            <a:r>
              <a:rPr lang="en-US" dirty="0"/>
              <a:t>delays, to mitigate potential risks, and </a:t>
            </a:r>
            <a:r>
              <a:rPr lang="en-US" dirty="0" smtClean="0"/>
              <a:t>to assess </a:t>
            </a:r>
            <a:r>
              <a:rPr lang="en-US" dirty="0"/>
              <a:t>product quality on an on-going basis</a:t>
            </a:r>
          </a:p>
          <a:p>
            <a:r>
              <a:rPr lang="en-US" dirty="0" smtClean="0"/>
              <a:t>Every </a:t>
            </a:r>
            <a:r>
              <a:rPr lang="en-US" dirty="0"/>
              <a:t>project should measure its </a:t>
            </a:r>
            <a:r>
              <a:rPr lang="en-US" dirty="0" smtClean="0"/>
              <a:t>inputs (</a:t>
            </a:r>
            <a:r>
              <a:rPr lang="en-US" dirty="0"/>
              <a:t>resources), outputs (deliverables), and </a:t>
            </a:r>
            <a:r>
              <a:rPr lang="en-US" dirty="0" smtClean="0"/>
              <a:t>results (</a:t>
            </a:r>
            <a:r>
              <a:rPr lang="en-US" dirty="0"/>
              <a:t>effectiveness of deliverables)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73</a:t>
            </a:fld>
            <a:endParaRPr lang="en-US" dirty="0"/>
          </a:p>
        </p:txBody>
      </p:sp>
    </p:spTree>
    <p:extLst>
      <p:ext uri="{BB962C8B-B14F-4D97-AF65-F5344CB8AC3E}">
        <p14:creationId xmlns:p14="http://schemas.microsoft.com/office/powerpoint/2010/main" val="221135294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Metrics Assumptions</a:t>
            </a:r>
            <a:endParaRPr lang="en-US" dirty="0"/>
          </a:p>
        </p:txBody>
      </p:sp>
      <p:sp>
        <p:nvSpPr>
          <p:cNvPr id="3" name="Content Placeholder 2"/>
          <p:cNvSpPr>
            <a:spLocks noGrp="1"/>
          </p:cNvSpPr>
          <p:nvPr>
            <p:ph idx="1"/>
          </p:nvPr>
        </p:nvSpPr>
        <p:spPr/>
        <p:txBody>
          <a:bodyPr/>
          <a:lstStyle/>
          <a:p>
            <a:r>
              <a:rPr lang="en-US" dirty="0" smtClean="0"/>
              <a:t>A </a:t>
            </a:r>
            <a:r>
              <a:rPr lang="en-US" dirty="0"/>
              <a:t>software property can be measured</a:t>
            </a:r>
          </a:p>
          <a:p>
            <a:r>
              <a:rPr lang="en-US" dirty="0" smtClean="0"/>
              <a:t>The </a:t>
            </a:r>
            <a:r>
              <a:rPr lang="en-US" dirty="0"/>
              <a:t>relationship exists between what we </a:t>
            </a:r>
            <a:r>
              <a:rPr lang="en-US" dirty="0" smtClean="0"/>
              <a:t>can measure </a:t>
            </a:r>
            <a:r>
              <a:rPr lang="en-US" dirty="0"/>
              <a:t>and what we want to know</a:t>
            </a:r>
          </a:p>
          <a:p>
            <a:r>
              <a:rPr lang="en-US" dirty="0" smtClean="0"/>
              <a:t>This </a:t>
            </a:r>
            <a:r>
              <a:rPr lang="en-US" dirty="0"/>
              <a:t>relationship has been formalized </a:t>
            </a:r>
            <a:r>
              <a:rPr lang="en-US" dirty="0" smtClean="0"/>
              <a:t>and validated</a:t>
            </a:r>
            <a:endParaRPr lang="en-US" dirty="0"/>
          </a:p>
          <a:p>
            <a:r>
              <a:rPr lang="en-US" dirty="0" smtClean="0"/>
              <a:t>It </a:t>
            </a:r>
            <a:r>
              <a:rPr lang="en-US" dirty="0"/>
              <a:t>may be difficult to relate what can be </a:t>
            </a:r>
            <a:r>
              <a:rPr lang="en-US" dirty="0" smtClean="0"/>
              <a:t>measured to </a:t>
            </a:r>
            <a:r>
              <a:rPr lang="en-US" dirty="0"/>
              <a:t>desirable quality attributes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74</a:t>
            </a:fld>
            <a:endParaRPr lang="en-US" dirty="0"/>
          </a:p>
        </p:txBody>
      </p:sp>
    </p:spTree>
    <p:extLst>
      <p:ext uri="{BB962C8B-B14F-4D97-AF65-F5344CB8AC3E}">
        <p14:creationId xmlns:p14="http://schemas.microsoft.com/office/powerpoint/2010/main" val="288799720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Integrating Metrics with Process</a:t>
            </a:r>
            <a:endParaRPr lang="en-US" dirty="0"/>
          </a:p>
        </p:txBody>
      </p:sp>
      <p:sp>
        <p:nvSpPr>
          <p:cNvPr id="3" name="Content Placeholder 2"/>
          <p:cNvSpPr>
            <a:spLocks noGrp="1"/>
          </p:cNvSpPr>
          <p:nvPr>
            <p:ph idx="1"/>
          </p:nvPr>
        </p:nvSpPr>
        <p:spPr/>
        <p:txBody>
          <a:bodyPr/>
          <a:lstStyle/>
          <a:p>
            <a:r>
              <a:rPr lang="en-US" dirty="0" smtClean="0"/>
              <a:t>Many </a:t>
            </a:r>
            <a:r>
              <a:rPr lang="en-US" dirty="0"/>
              <a:t>software developers do not collect measures.</a:t>
            </a:r>
          </a:p>
          <a:p>
            <a:r>
              <a:rPr lang="en-US" dirty="0" smtClean="0"/>
              <a:t>Without </a:t>
            </a:r>
            <a:r>
              <a:rPr lang="en-US" dirty="0"/>
              <a:t>measurement it is impossible to </a:t>
            </a:r>
            <a:r>
              <a:rPr lang="en-US" dirty="0" smtClean="0"/>
              <a:t>determine whether </a:t>
            </a:r>
            <a:r>
              <a:rPr lang="en-US" dirty="0"/>
              <a:t>a process is improving or not</a:t>
            </a:r>
          </a:p>
          <a:p>
            <a:r>
              <a:rPr lang="en-US" dirty="0" smtClean="0"/>
              <a:t>Baseline </a:t>
            </a:r>
            <a:r>
              <a:rPr lang="en-US" dirty="0"/>
              <a:t>metrics data should be collected from </a:t>
            </a:r>
            <a:r>
              <a:rPr lang="en-US" dirty="0" smtClean="0"/>
              <a:t>a large</a:t>
            </a:r>
            <a:r>
              <a:rPr lang="en-US" dirty="0"/>
              <a:t>, representative sampling of past </a:t>
            </a:r>
            <a:r>
              <a:rPr lang="en-US" dirty="0" smtClean="0"/>
              <a:t>software projects</a:t>
            </a:r>
            <a:endParaRPr lang="en-US" dirty="0"/>
          </a:p>
          <a:p>
            <a:r>
              <a:rPr lang="en-US" dirty="0" smtClean="0"/>
              <a:t>Getting </a:t>
            </a:r>
            <a:r>
              <a:rPr lang="en-US" dirty="0"/>
              <a:t>this historic project data is very difficult, </a:t>
            </a:r>
            <a:r>
              <a:rPr lang="en-US" dirty="0" smtClean="0"/>
              <a:t>if the </a:t>
            </a:r>
            <a:r>
              <a:rPr lang="en-US" dirty="0"/>
              <a:t>previous developers did not collect data in </a:t>
            </a:r>
            <a:r>
              <a:rPr lang="en-US" dirty="0" smtClean="0"/>
              <a:t>an on-going </a:t>
            </a:r>
            <a:r>
              <a:rPr lang="en-US" dirty="0"/>
              <a:t>manner</a:t>
            </a:r>
          </a:p>
        </p:txBody>
      </p:sp>
      <p:sp>
        <p:nvSpPr>
          <p:cNvPr id="4" name="Slide Number Placeholder 3"/>
          <p:cNvSpPr>
            <a:spLocks noGrp="1"/>
          </p:cNvSpPr>
          <p:nvPr>
            <p:ph type="sldNum" sz="quarter" idx="12"/>
          </p:nvPr>
        </p:nvSpPr>
        <p:spPr/>
        <p:txBody>
          <a:bodyPr/>
          <a:lstStyle/>
          <a:p>
            <a:fld id="{B8DACC02-A2BD-4578-8E03-6D891060A695}" type="slidenum">
              <a:rPr lang="en-US" smtClean="0"/>
              <a:pPr/>
              <a:t>75</a:t>
            </a:fld>
            <a:endParaRPr lang="en-US" dirty="0"/>
          </a:p>
        </p:txBody>
      </p:sp>
    </p:spTree>
    <p:extLst>
      <p:ext uri="{BB962C8B-B14F-4D97-AF65-F5344CB8AC3E}">
        <p14:creationId xmlns:p14="http://schemas.microsoft.com/office/powerpoint/2010/main" val="299442336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Measurement</a:t>
            </a:r>
            <a:endParaRPr lang="en-US" dirty="0"/>
          </a:p>
        </p:txBody>
      </p:sp>
      <p:sp>
        <p:nvSpPr>
          <p:cNvPr id="3" name="Content Placeholder 2"/>
          <p:cNvSpPr>
            <a:spLocks noGrp="1"/>
          </p:cNvSpPr>
          <p:nvPr>
            <p:ph idx="1"/>
          </p:nvPr>
        </p:nvSpPr>
        <p:spPr/>
        <p:txBody>
          <a:bodyPr/>
          <a:lstStyle/>
          <a:p>
            <a:r>
              <a:rPr lang="en-US" dirty="0" smtClean="0"/>
              <a:t>Direct </a:t>
            </a:r>
            <a:r>
              <a:rPr lang="en-US" dirty="0"/>
              <a:t>measures of a software engineering </a:t>
            </a:r>
            <a:r>
              <a:rPr lang="en-US" dirty="0" smtClean="0"/>
              <a:t>process include cost </a:t>
            </a:r>
            <a:r>
              <a:rPr lang="en-US" dirty="0"/>
              <a:t>and effort</a:t>
            </a:r>
          </a:p>
          <a:p>
            <a:r>
              <a:rPr lang="en-US" dirty="0" smtClean="0"/>
              <a:t>Direct </a:t>
            </a:r>
            <a:r>
              <a:rPr lang="en-US" dirty="0"/>
              <a:t>measures of the product </a:t>
            </a:r>
            <a:r>
              <a:rPr lang="en-US" dirty="0" smtClean="0"/>
              <a:t>include </a:t>
            </a:r>
            <a:r>
              <a:rPr lang="en-US" dirty="0"/>
              <a:t>lines </a:t>
            </a:r>
            <a:r>
              <a:rPr lang="en-US" dirty="0" smtClean="0"/>
              <a:t>of code </a:t>
            </a:r>
            <a:r>
              <a:rPr lang="en-US" dirty="0"/>
              <a:t>(LOC), execution speed, memory size, </a:t>
            </a:r>
            <a:r>
              <a:rPr lang="en-US" dirty="0" smtClean="0"/>
              <a:t>defects reported </a:t>
            </a:r>
            <a:r>
              <a:rPr lang="en-US" dirty="0"/>
              <a:t>over some time period</a:t>
            </a:r>
          </a:p>
          <a:p>
            <a:r>
              <a:rPr lang="en-US" dirty="0" smtClean="0"/>
              <a:t>Indirect </a:t>
            </a:r>
            <a:r>
              <a:rPr lang="en-US" dirty="0"/>
              <a:t>product measures examine the quality </a:t>
            </a:r>
            <a:r>
              <a:rPr lang="en-US" dirty="0" smtClean="0"/>
              <a:t>of the </a:t>
            </a:r>
            <a:r>
              <a:rPr lang="en-US" dirty="0"/>
              <a:t>software product itself (e.g., functionality</a:t>
            </a:r>
            <a:r>
              <a:rPr lang="en-US" dirty="0" smtClean="0"/>
              <a:t>, complexity</a:t>
            </a:r>
            <a:r>
              <a:rPr lang="en-US" dirty="0"/>
              <a:t>, efficiency, reliability, maintainability)</a:t>
            </a:r>
          </a:p>
        </p:txBody>
      </p:sp>
      <p:sp>
        <p:nvSpPr>
          <p:cNvPr id="4" name="Slide Number Placeholder 3"/>
          <p:cNvSpPr>
            <a:spLocks noGrp="1"/>
          </p:cNvSpPr>
          <p:nvPr>
            <p:ph type="sldNum" sz="quarter" idx="12"/>
          </p:nvPr>
        </p:nvSpPr>
        <p:spPr/>
        <p:txBody>
          <a:bodyPr/>
          <a:lstStyle/>
          <a:p>
            <a:fld id="{B8DACC02-A2BD-4578-8E03-6D891060A695}" type="slidenum">
              <a:rPr lang="en-US" smtClean="0"/>
              <a:pPr/>
              <a:t>76</a:t>
            </a:fld>
            <a:endParaRPr lang="en-US" dirty="0"/>
          </a:p>
        </p:txBody>
      </p:sp>
    </p:spTree>
    <p:extLst>
      <p:ext uri="{BB962C8B-B14F-4D97-AF65-F5344CB8AC3E}">
        <p14:creationId xmlns:p14="http://schemas.microsoft.com/office/powerpoint/2010/main" val="225856977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Measurement Process</a:t>
            </a:r>
            <a:endParaRPr lang="en-US" dirty="0"/>
          </a:p>
        </p:txBody>
      </p:sp>
      <p:sp>
        <p:nvSpPr>
          <p:cNvPr id="3" name="Content Placeholder 2"/>
          <p:cNvSpPr>
            <a:spLocks noGrp="1"/>
          </p:cNvSpPr>
          <p:nvPr>
            <p:ph idx="1"/>
          </p:nvPr>
        </p:nvSpPr>
        <p:spPr/>
        <p:txBody>
          <a:bodyPr/>
          <a:lstStyle/>
          <a:p>
            <a:r>
              <a:rPr lang="en-US" dirty="0" smtClean="0"/>
              <a:t>A </a:t>
            </a:r>
            <a:r>
              <a:rPr lang="en-US" dirty="0"/>
              <a:t>software measurement process may be part of </a:t>
            </a:r>
            <a:r>
              <a:rPr lang="en-US" dirty="0" smtClean="0"/>
              <a:t>a quality </a:t>
            </a:r>
            <a:r>
              <a:rPr lang="en-US" dirty="0"/>
              <a:t>control process</a:t>
            </a:r>
          </a:p>
          <a:p>
            <a:r>
              <a:rPr lang="en-US" dirty="0" smtClean="0"/>
              <a:t>Data </a:t>
            </a:r>
            <a:r>
              <a:rPr lang="en-US" dirty="0"/>
              <a:t>collected during this process should </a:t>
            </a:r>
            <a:r>
              <a:rPr lang="en-US" dirty="0" smtClean="0"/>
              <a:t>be maintained </a:t>
            </a:r>
            <a:r>
              <a:rPr lang="en-US" dirty="0"/>
              <a:t>as an </a:t>
            </a:r>
            <a:r>
              <a:rPr lang="en-US" dirty="0" smtClean="0"/>
              <a:t>organizational </a:t>
            </a:r>
            <a:r>
              <a:rPr lang="en-US" dirty="0"/>
              <a:t>resource</a:t>
            </a:r>
          </a:p>
          <a:p>
            <a:r>
              <a:rPr lang="en-US" dirty="0" smtClean="0"/>
              <a:t>Once </a:t>
            </a:r>
            <a:r>
              <a:rPr lang="en-US" dirty="0"/>
              <a:t>a measurement database has </a:t>
            </a:r>
            <a:r>
              <a:rPr lang="en-US" dirty="0" smtClean="0"/>
              <a:t>been established</a:t>
            </a:r>
            <a:r>
              <a:rPr lang="en-US" dirty="0"/>
              <a:t>, comparisons across projects </a:t>
            </a:r>
            <a:r>
              <a:rPr lang="en-US" dirty="0" smtClean="0"/>
              <a:t>become possible</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77</a:t>
            </a:fld>
            <a:endParaRPr lang="en-US" dirty="0"/>
          </a:p>
        </p:txBody>
      </p:sp>
    </p:spTree>
    <p:extLst>
      <p:ext uri="{BB962C8B-B14F-4D97-AF65-F5344CB8AC3E}">
        <p14:creationId xmlns:p14="http://schemas.microsoft.com/office/powerpoint/2010/main" val="135568854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 Measurement Process</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78</a:t>
            </a:fld>
            <a:endParaRPr lang="en-US" dirty="0"/>
          </a:p>
        </p:txBody>
      </p:sp>
      <p:pic>
        <p:nvPicPr>
          <p:cNvPr id="5" name="Picture 4"/>
          <p:cNvPicPr>
            <a:picLocks noChangeAspect="1"/>
          </p:cNvPicPr>
          <p:nvPr/>
        </p:nvPicPr>
        <p:blipFill>
          <a:blip r:embed="rId2"/>
          <a:stretch>
            <a:fillRect/>
          </a:stretch>
        </p:blipFill>
        <p:spPr>
          <a:xfrm>
            <a:off x="1628624" y="1791959"/>
            <a:ext cx="8916644" cy="3581900"/>
          </a:xfrm>
          <a:prstGeom prst="rect">
            <a:avLst/>
          </a:prstGeom>
        </p:spPr>
      </p:pic>
    </p:spTree>
    <p:extLst>
      <p:ext uri="{BB962C8B-B14F-4D97-AF65-F5344CB8AC3E}">
        <p14:creationId xmlns:p14="http://schemas.microsoft.com/office/powerpoint/2010/main" val="401294543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Collection</a:t>
            </a:r>
            <a:endParaRPr lang="en-US" dirty="0"/>
          </a:p>
        </p:txBody>
      </p:sp>
      <p:sp>
        <p:nvSpPr>
          <p:cNvPr id="3" name="Content Placeholder 2"/>
          <p:cNvSpPr>
            <a:spLocks noGrp="1"/>
          </p:cNvSpPr>
          <p:nvPr>
            <p:ph idx="1"/>
          </p:nvPr>
        </p:nvSpPr>
        <p:spPr/>
        <p:txBody>
          <a:bodyPr/>
          <a:lstStyle/>
          <a:p>
            <a:r>
              <a:rPr lang="en-US" dirty="0" smtClean="0"/>
              <a:t>A </a:t>
            </a:r>
            <a:r>
              <a:rPr lang="en-US" dirty="0"/>
              <a:t>metrics program should be based on a set </a:t>
            </a:r>
            <a:r>
              <a:rPr lang="en-US" dirty="0" smtClean="0"/>
              <a:t>of product </a:t>
            </a:r>
            <a:r>
              <a:rPr lang="en-US" dirty="0"/>
              <a:t>and process data</a:t>
            </a:r>
          </a:p>
          <a:p>
            <a:r>
              <a:rPr lang="en-US" dirty="0" smtClean="0"/>
              <a:t>Data </a:t>
            </a:r>
            <a:r>
              <a:rPr lang="en-US" dirty="0"/>
              <a:t>should be collected immediately (not </a:t>
            </a:r>
            <a:r>
              <a:rPr lang="en-US" dirty="0" smtClean="0"/>
              <a:t>in retrospect</a:t>
            </a:r>
            <a:r>
              <a:rPr lang="en-US" dirty="0"/>
              <a:t>) and, if possible, </a:t>
            </a:r>
            <a:r>
              <a:rPr lang="en-US" dirty="0" smtClean="0"/>
              <a:t>automatically </a:t>
            </a:r>
            <a:endParaRPr lang="en-US" dirty="0"/>
          </a:p>
          <a:p>
            <a:r>
              <a:rPr lang="en-US" dirty="0" smtClean="0"/>
              <a:t>Three </a:t>
            </a:r>
            <a:r>
              <a:rPr lang="en-US" dirty="0"/>
              <a:t>types of automatic data </a:t>
            </a:r>
            <a:r>
              <a:rPr lang="en-US" dirty="0" smtClean="0"/>
              <a:t>collection </a:t>
            </a:r>
          </a:p>
          <a:p>
            <a:pPr lvl="1"/>
            <a:r>
              <a:rPr lang="en-US" dirty="0" smtClean="0"/>
              <a:t>Static </a:t>
            </a:r>
            <a:r>
              <a:rPr lang="en-US" dirty="0"/>
              <a:t>product analysis</a:t>
            </a:r>
          </a:p>
          <a:p>
            <a:pPr lvl="1"/>
            <a:r>
              <a:rPr lang="en-US" dirty="0" smtClean="0"/>
              <a:t>Dynamic </a:t>
            </a:r>
            <a:r>
              <a:rPr lang="en-US" dirty="0"/>
              <a:t>product analysis</a:t>
            </a:r>
          </a:p>
          <a:p>
            <a:pPr lvl="1"/>
            <a:r>
              <a:rPr lang="en-US" dirty="0" smtClean="0"/>
              <a:t>Process </a:t>
            </a:r>
            <a:r>
              <a:rPr lang="en-US" dirty="0"/>
              <a:t>data collation </a:t>
            </a:r>
          </a:p>
        </p:txBody>
      </p:sp>
      <p:sp>
        <p:nvSpPr>
          <p:cNvPr id="4" name="Slide Number Placeholder 3"/>
          <p:cNvSpPr>
            <a:spLocks noGrp="1"/>
          </p:cNvSpPr>
          <p:nvPr>
            <p:ph type="sldNum" sz="quarter" idx="12"/>
          </p:nvPr>
        </p:nvSpPr>
        <p:spPr/>
        <p:txBody>
          <a:bodyPr/>
          <a:lstStyle/>
          <a:p>
            <a:fld id="{B8DACC02-A2BD-4578-8E03-6D891060A695}" type="slidenum">
              <a:rPr lang="en-US" smtClean="0"/>
              <a:pPr/>
              <a:t>79</a:t>
            </a:fld>
            <a:endParaRPr lang="en-US" dirty="0"/>
          </a:p>
        </p:txBody>
      </p:sp>
    </p:spTree>
    <p:extLst>
      <p:ext uri="{BB962C8B-B14F-4D97-AF65-F5344CB8AC3E}">
        <p14:creationId xmlns:p14="http://schemas.microsoft.com/office/powerpoint/2010/main" val="4799079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 Time VS Run Time</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8</a:t>
            </a:fld>
            <a:endParaRPr lang="en-US" dirty="0"/>
          </a:p>
        </p:txBody>
      </p:sp>
      <p:sp>
        <p:nvSpPr>
          <p:cNvPr id="5" name="object 5"/>
          <p:cNvSpPr txBox="1"/>
          <p:nvPr/>
        </p:nvSpPr>
        <p:spPr>
          <a:xfrm>
            <a:off x="2090310" y="3312700"/>
            <a:ext cx="1313815" cy="941069"/>
          </a:xfrm>
          <a:prstGeom prst="rect">
            <a:avLst/>
          </a:prstGeom>
        </p:spPr>
        <p:txBody>
          <a:bodyPr vert="horz" wrap="square" lIns="0" tIns="12700" rIns="0" bIns="0" rtlCol="0">
            <a:spAutoFit/>
          </a:bodyPr>
          <a:lstStyle/>
          <a:p>
            <a:pPr marL="12065" marR="5080" indent="-1270" algn="ctr">
              <a:lnSpc>
                <a:spcPct val="100000"/>
              </a:lnSpc>
              <a:spcBef>
                <a:spcPts val="100"/>
              </a:spcBef>
            </a:pPr>
            <a:r>
              <a:rPr sz="2000" dirty="0">
                <a:latin typeface="Candara" panose="020E0502030303020204" pitchFamily="34" charset="0"/>
                <a:cs typeface="Arial MT"/>
              </a:rPr>
              <a:t>Human </a:t>
            </a:r>
            <a:r>
              <a:rPr sz="2000" spc="5" dirty="0">
                <a:latin typeface="Candara" panose="020E0502030303020204" pitchFamily="34" charset="0"/>
                <a:cs typeface="Arial MT"/>
              </a:rPr>
              <a:t> </a:t>
            </a:r>
            <a:r>
              <a:rPr sz="2000" dirty="0">
                <a:latin typeface="Candara" panose="020E0502030303020204" pitchFamily="34" charset="0"/>
                <a:cs typeface="Arial MT"/>
              </a:rPr>
              <a:t>(developer)  Error</a:t>
            </a:r>
            <a:endParaRPr sz="2000">
              <a:latin typeface="Candara" panose="020E0502030303020204" pitchFamily="34" charset="0"/>
              <a:cs typeface="Arial MT"/>
            </a:endParaRPr>
          </a:p>
        </p:txBody>
      </p:sp>
      <p:sp>
        <p:nvSpPr>
          <p:cNvPr id="6" name="object 6"/>
          <p:cNvSpPr txBox="1"/>
          <p:nvPr/>
        </p:nvSpPr>
        <p:spPr>
          <a:xfrm>
            <a:off x="6896448" y="3465100"/>
            <a:ext cx="873125" cy="636270"/>
          </a:xfrm>
          <a:prstGeom prst="rect">
            <a:avLst/>
          </a:prstGeom>
        </p:spPr>
        <p:txBody>
          <a:bodyPr vert="horz" wrap="square" lIns="0" tIns="12700" rIns="0" bIns="0" rtlCol="0">
            <a:spAutoFit/>
          </a:bodyPr>
          <a:lstStyle/>
          <a:p>
            <a:pPr marL="12700">
              <a:lnSpc>
                <a:spcPct val="100000"/>
              </a:lnSpc>
              <a:spcBef>
                <a:spcPts val="100"/>
              </a:spcBef>
            </a:pPr>
            <a:r>
              <a:rPr sz="2000" dirty="0">
                <a:latin typeface="Candara" panose="020E0502030303020204" pitchFamily="34" charset="0"/>
                <a:cs typeface="Arial MT"/>
              </a:rPr>
              <a:t>S</a:t>
            </a:r>
            <a:r>
              <a:rPr sz="2000" spc="-10" dirty="0">
                <a:latin typeface="Candara" panose="020E0502030303020204" pitchFamily="34" charset="0"/>
                <a:cs typeface="Arial MT"/>
              </a:rPr>
              <a:t>y</a:t>
            </a:r>
            <a:r>
              <a:rPr sz="2000" dirty="0">
                <a:latin typeface="Candara" panose="020E0502030303020204" pitchFamily="34" charset="0"/>
                <a:cs typeface="Arial MT"/>
              </a:rPr>
              <a:t>stem</a:t>
            </a:r>
            <a:endParaRPr sz="2000">
              <a:latin typeface="Candara" panose="020E0502030303020204" pitchFamily="34" charset="0"/>
              <a:cs typeface="Arial MT"/>
            </a:endParaRPr>
          </a:p>
          <a:p>
            <a:pPr marL="152400">
              <a:lnSpc>
                <a:spcPct val="100000"/>
              </a:lnSpc>
              <a:spcBef>
                <a:spcPts val="5"/>
              </a:spcBef>
            </a:pPr>
            <a:r>
              <a:rPr sz="2000" dirty="0">
                <a:latin typeface="Candara" panose="020E0502030303020204" pitchFamily="34" charset="0"/>
                <a:cs typeface="Arial MT"/>
              </a:rPr>
              <a:t>Fault</a:t>
            </a:r>
            <a:endParaRPr sz="2000">
              <a:latin typeface="Candara" panose="020E0502030303020204" pitchFamily="34" charset="0"/>
              <a:cs typeface="Arial MT"/>
            </a:endParaRPr>
          </a:p>
        </p:txBody>
      </p:sp>
      <p:sp>
        <p:nvSpPr>
          <p:cNvPr id="7" name="object 7"/>
          <p:cNvSpPr txBox="1"/>
          <p:nvPr/>
        </p:nvSpPr>
        <p:spPr>
          <a:xfrm>
            <a:off x="8877902" y="3465100"/>
            <a:ext cx="873125" cy="636270"/>
          </a:xfrm>
          <a:prstGeom prst="rect">
            <a:avLst/>
          </a:prstGeom>
        </p:spPr>
        <p:txBody>
          <a:bodyPr vert="horz" wrap="square" lIns="0" tIns="12700" rIns="0" bIns="0" rtlCol="0">
            <a:spAutoFit/>
          </a:bodyPr>
          <a:lstStyle/>
          <a:p>
            <a:pPr marL="12700">
              <a:lnSpc>
                <a:spcPct val="100000"/>
              </a:lnSpc>
              <a:spcBef>
                <a:spcPts val="100"/>
              </a:spcBef>
            </a:pPr>
            <a:r>
              <a:rPr sz="2000" dirty="0">
                <a:latin typeface="Candara" panose="020E0502030303020204" pitchFamily="34" charset="0"/>
                <a:cs typeface="Arial MT"/>
              </a:rPr>
              <a:t>S</a:t>
            </a:r>
            <a:r>
              <a:rPr sz="2000" spc="-10" dirty="0">
                <a:latin typeface="Candara" panose="020E0502030303020204" pitchFamily="34" charset="0"/>
                <a:cs typeface="Arial MT"/>
              </a:rPr>
              <a:t>y</a:t>
            </a:r>
            <a:r>
              <a:rPr sz="2000" dirty="0">
                <a:latin typeface="Candara" panose="020E0502030303020204" pitchFamily="34" charset="0"/>
                <a:cs typeface="Arial MT"/>
              </a:rPr>
              <a:t>stem</a:t>
            </a:r>
            <a:endParaRPr sz="2000">
              <a:latin typeface="Candara" panose="020E0502030303020204" pitchFamily="34" charset="0"/>
              <a:cs typeface="Arial MT"/>
            </a:endParaRPr>
          </a:p>
          <a:p>
            <a:pPr marL="45720">
              <a:lnSpc>
                <a:spcPct val="100000"/>
              </a:lnSpc>
              <a:spcBef>
                <a:spcPts val="5"/>
              </a:spcBef>
            </a:pPr>
            <a:r>
              <a:rPr sz="2000" dirty="0">
                <a:latin typeface="Candara" panose="020E0502030303020204" pitchFamily="34" charset="0"/>
                <a:cs typeface="Arial MT"/>
              </a:rPr>
              <a:t>Failure</a:t>
            </a:r>
            <a:endParaRPr sz="2000">
              <a:latin typeface="Candara" panose="020E0502030303020204" pitchFamily="34" charset="0"/>
              <a:cs typeface="Arial MT"/>
            </a:endParaRPr>
          </a:p>
        </p:txBody>
      </p:sp>
      <p:sp>
        <p:nvSpPr>
          <p:cNvPr id="8" name="object 8"/>
          <p:cNvSpPr/>
          <p:nvPr/>
        </p:nvSpPr>
        <p:spPr>
          <a:xfrm>
            <a:off x="3622134" y="3732562"/>
            <a:ext cx="762000" cy="114300"/>
          </a:xfrm>
          <a:custGeom>
            <a:avLst/>
            <a:gdLst/>
            <a:ahLst/>
            <a:cxnLst/>
            <a:rect l="l" t="t" r="r" b="b"/>
            <a:pathLst>
              <a:path w="762000" h="114300">
                <a:moveTo>
                  <a:pt x="571500" y="76195"/>
                </a:moveTo>
                <a:lnTo>
                  <a:pt x="571500" y="114300"/>
                </a:lnTo>
                <a:lnTo>
                  <a:pt x="698500" y="76200"/>
                </a:lnTo>
                <a:lnTo>
                  <a:pt x="571500" y="76195"/>
                </a:lnTo>
                <a:close/>
              </a:path>
              <a:path w="762000" h="114300">
                <a:moveTo>
                  <a:pt x="571500" y="38095"/>
                </a:moveTo>
                <a:lnTo>
                  <a:pt x="571500" y="76195"/>
                </a:lnTo>
                <a:lnTo>
                  <a:pt x="590550" y="76200"/>
                </a:lnTo>
                <a:lnTo>
                  <a:pt x="590550" y="38100"/>
                </a:lnTo>
                <a:lnTo>
                  <a:pt x="571500" y="38095"/>
                </a:lnTo>
                <a:close/>
              </a:path>
              <a:path w="762000" h="114300">
                <a:moveTo>
                  <a:pt x="571500" y="0"/>
                </a:moveTo>
                <a:lnTo>
                  <a:pt x="571500" y="38095"/>
                </a:lnTo>
                <a:lnTo>
                  <a:pt x="590550" y="38100"/>
                </a:lnTo>
                <a:lnTo>
                  <a:pt x="590550" y="76200"/>
                </a:lnTo>
                <a:lnTo>
                  <a:pt x="698513" y="76195"/>
                </a:lnTo>
                <a:lnTo>
                  <a:pt x="762000" y="57150"/>
                </a:lnTo>
                <a:lnTo>
                  <a:pt x="571500" y="0"/>
                </a:lnTo>
                <a:close/>
              </a:path>
              <a:path w="762000" h="114300">
                <a:moveTo>
                  <a:pt x="0" y="37973"/>
                </a:moveTo>
                <a:lnTo>
                  <a:pt x="0" y="76073"/>
                </a:lnTo>
                <a:lnTo>
                  <a:pt x="571500" y="76195"/>
                </a:lnTo>
                <a:lnTo>
                  <a:pt x="571500" y="38095"/>
                </a:lnTo>
                <a:lnTo>
                  <a:pt x="0" y="37973"/>
                </a:lnTo>
                <a:close/>
              </a:path>
            </a:pathLst>
          </a:custGeom>
          <a:solidFill>
            <a:srgbClr val="000000"/>
          </a:solidFill>
        </p:spPr>
        <p:txBody>
          <a:bodyPr wrap="square" lIns="0" tIns="0" rIns="0" bIns="0" rtlCol="0"/>
          <a:lstStyle/>
          <a:p>
            <a:endParaRPr>
              <a:latin typeface="Candara" panose="020E0502030303020204" pitchFamily="34" charset="0"/>
            </a:endParaRPr>
          </a:p>
        </p:txBody>
      </p:sp>
      <p:sp>
        <p:nvSpPr>
          <p:cNvPr id="9" name="object 9"/>
          <p:cNvSpPr txBox="1"/>
          <p:nvPr/>
        </p:nvSpPr>
        <p:spPr>
          <a:xfrm>
            <a:off x="3844764" y="3312700"/>
            <a:ext cx="1783714" cy="1517650"/>
          </a:xfrm>
          <a:prstGeom prst="rect">
            <a:avLst/>
          </a:prstGeom>
        </p:spPr>
        <p:txBody>
          <a:bodyPr vert="horz" wrap="square" lIns="0" tIns="12700" rIns="0" bIns="0" rtlCol="0">
            <a:spAutoFit/>
          </a:bodyPr>
          <a:lstStyle/>
          <a:p>
            <a:pPr marL="766445" marR="5080" algn="ctr">
              <a:lnSpc>
                <a:spcPct val="100000"/>
              </a:lnSpc>
              <a:spcBef>
                <a:spcPts val="100"/>
              </a:spcBef>
            </a:pPr>
            <a:r>
              <a:rPr sz="2000" dirty="0">
                <a:latin typeface="Candara" panose="020E0502030303020204" pitchFamily="34" charset="0"/>
                <a:cs typeface="Arial MT"/>
              </a:rPr>
              <a:t>So</a:t>
            </a:r>
            <a:r>
              <a:rPr sz="2000" spc="-10" dirty="0">
                <a:latin typeface="Candara" panose="020E0502030303020204" pitchFamily="34" charset="0"/>
                <a:cs typeface="Arial MT"/>
              </a:rPr>
              <a:t>f</a:t>
            </a:r>
            <a:r>
              <a:rPr sz="2000" dirty="0">
                <a:latin typeface="Candara" panose="020E0502030303020204" pitchFamily="34" charset="0"/>
                <a:cs typeface="Arial MT"/>
              </a:rPr>
              <a:t>tware  Defect </a:t>
            </a:r>
            <a:r>
              <a:rPr sz="2000" spc="5" dirty="0">
                <a:latin typeface="Candara" panose="020E0502030303020204" pitchFamily="34" charset="0"/>
                <a:cs typeface="Arial MT"/>
              </a:rPr>
              <a:t> </a:t>
            </a:r>
            <a:r>
              <a:rPr sz="2000" i="1" dirty="0">
                <a:latin typeface="Candara" panose="020E0502030303020204" pitchFamily="34" charset="0"/>
                <a:cs typeface="Arial"/>
              </a:rPr>
              <a:t>(bug)</a:t>
            </a:r>
            <a:endParaRPr sz="2000">
              <a:latin typeface="Candara" panose="020E0502030303020204" pitchFamily="34" charset="0"/>
              <a:cs typeface="Arial"/>
            </a:endParaRPr>
          </a:p>
          <a:p>
            <a:pPr marL="12700">
              <a:lnSpc>
                <a:spcPct val="100000"/>
              </a:lnSpc>
              <a:spcBef>
                <a:spcPts val="1185"/>
              </a:spcBef>
            </a:pPr>
            <a:r>
              <a:rPr sz="2800" i="1" spc="-5" dirty="0">
                <a:solidFill>
                  <a:srgbClr val="00447E"/>
                </a:solidFill>
                <a:latin typeface="Candara" panose="020E0502030303020204" pitchFamily="34" charset="0"/>
                <a:cs typeface="Arial"/>
              </a:rPr>
              <a:t>Build</a:t>
            </a:r>
            <a:r>
              <a:rPr sz="2800" i="1" spc="-65" dirty="0">
                <a:solidFill>
                  <a:srgbClr val="00447E"/>
                </a:solidFill>
                <a:latin typeface="Candara" panose="020E0502030303020204" pitchFamily="34" charset="0"/>
                <a:cs typeface="Arial"/>
              </a:rPr>
              <a:t> </a:t>
            </a:r>
            <a:r>
              <a:rPr sz="2800" i="1" spc="-5" dirty="0">
                <a:solidFill>
                  <a:srgbClr val="00447E"/>
                </a:solidFill>
                <a:latin typeface="Candara" panose="020E0502030303020204" pitchFamily="34" charset="0"/>
                <a:cs typeface="Arial"/>
              </a:rPr>
              <a:t>time</a:t>
            </a:r>
            <a:endParaRPr sz="2800">
              <a:latin typeface="Candara" panose="020E0502030303020204" pitchFamily="34" charset="0"/>
              <a:cs typeface="Arial"/>
            </a:endParaRPr>
          </a:p>
        </p:txBody>
      </p:sp>
      <p:sp>
        <p:nvSpPr>
          <p:cNvPr id="10" name="object 10"/>
          <p:cNvSpPr/>
          <p:nvPr/>
        </p:nvSpPr>
        <p:spPr>
          <a:xfrm>
            <a:off x="7965534" y="3732562"/>
            <a:ext cx="762000" cy="114300"/>
          </a:xfrm>
          <a:custGeom>
            <a:avLst/>
            <a:gdLst/>
            <a:ahLst/>
            <a:cxnLst/>
            <a:rect l="l" t="t" r="r" b="b"/>
            <a:pathLst>
              <a:path w="762000" h="114300">
                <a:moveTo>
                  <a:pt x="571500" y="76195"/>
                </a:moveTo>
                <a:lnTo>
                  <a:pt x="571500" y="114300"/>
                </a:lnTo>
                <a:lnTo>
                  <a:pt x="698500" y="76200"/>
                </a:lnTo>
                <a:lnTo>
                  <a:pt x="571500" y="76195"/>
                </a:lnTo>
                <a:close/>
              </a:path>
              <a:path w="762000" h="114300">
                <a:moveTo>
                  <a:pt x="571500" y="38095"/>
                </a:moveTo>
                <a:lnTo>
                  <a:pt x="571500" y="76195"/>
                </a:lnTo>
                <a:lnTo>
                  <a:pt x="590550" y="76200"/>
                </a:lnTo>
                <a:lnTo>
                  <a:pt x="590550" y="38100"/>
                </a:lnTo>
                <a:lnTo>
                  <a:pt x="571500" y="38095"/>
                </a:lnTo>
                <a:close/>
              </a:path>
              <a:path w="762000" h="114300">
                <a:moveTo>
                  <a:pt x="571500" y="0"/>
                </a:moveTo>
                <a:lnTo>
                  <a:pt x="571500" y="38095"/>
                </a:lnTo>
                <a:lnTo>
                  <a:pt x="590550" y="38100"/>
                </a:lnTo>
                <a:lnTo>
                  <a:pt x="590550" y="76200"/>
                </a:lnTo>
                <a:lnTo>
                  <a:pt x="698513" y="76195"/>
                </a:lnTo>
                <a:lnTo>
                  <a:pt x="762000" y="57150"/>
                </a:lnTo>
                <a:lnTo>
                  <a:pt x="571500" y="0"/>
                </a:lnTo>
                <a:close/>
              </a:path>
              <a:path w="762000" h="114300">
                <a:moveTo>
                  <a:pt x="0" y="37973"/>
                </a:moveTo>
                <a:lnTo>
                  <a:pt x="0" y="76073"/>
                </a:lnTo>
                <a:lnTo>
                  <a:pt x="571500" y="76195"/>
                </a:lnTo>
                <a:lnTo>
                  <a:pt x="571500" y="38095"/>
                </a:lnTo>
                <a:lnTo>
                  <a:pt x="0" y="37973"/>
                </a:lnTo>
                <a:close/>
              </a:path>
            </a:pathLst>
          </a:custGeom>
          <a:solidFill>
            <a:srgbClr val="000000"/>
          </a:solidFill>
        </p:spPr>
        <p:txBody>
          <a:bodyPr wrap="square" lIns="0" tIns="0" rIns="0" bIns="0" rtlCol="0"/>
          <a:lstStyle/>
          <a:p>
            <a:endParaRPr>
              <a:latin typeface="Candara" panose="020E0502030303020204" pitchFamily="34" charset="0"/>
            </a:endParaRPr>
          </a:p>
        </p:txBody>
      </p:sp>
      <p:grpSp>
        <p:nvGrpSpPr>
          <p:cNvPr id="11" name="object 11"/>
          <p:cNvGrpSpPr/>
          <p:nvPr/>
        </p:nvGrpSpPr>
        <p:grpSpPr>
          <a:xfrm>
            <a:off x="5908134" y="1991011"/>
            <a:ext cx="762000" cy="3886200"/>
            <a:chOff x="4495800" y="2362200"/>
            <a:chExt cx="762000" cy="3886200"/>
          </a:xfrm>
        </p:grpSpPr>
        <p:sp>
          <p:nvSpPr>
            <p:cNvPr id="12" name="object 12"/>
            <p:cNvSpPr/>
            <p:nvPr/>
          </p:nvSpPr>
          <p:spPr>
            <a:xfrm>
              <a:off x="4876800" y="2362200"/>
              <a:ext cx="0" cy="3886200"/>
            </a:xfrm>
            <a:custGeom>
              <a:avLst/>
              <a:gdLst/>
              <a:ahLst/>
              <a:cxnLst/>
              <a:rect l="l" t="t" r="r" b="b"/>
              <a:pathLst>
                <a:path h="3886200">
                  <a:moveTo>
                    <a:pt x="0" y="0"/>
                  </a:moveTo>
                  <a:lnTo>
                    <a:pt x="0" y="3886200"/>
                  </a:lnTo>
                </a:path>
              </a:pathLst>
            </a:custGeom>
            <a:ln w="76200">
              <a:solidFill>
                <a:srgbClr val="959595"/>
              </a:solidFill>
            </a:ln>
          </p:spPr>
          <p:txBody>
            <a:bodyPr wrap="square" lIns="0" tIns="0" rIns="0" bIns="0" rtlCol="0"/>
            <a:lstStyle/>
            <a:p>
              <a:endParaRPr>
                <a:latin typeface="Candara" panose="020E0502030303020204" pitchFamily="34" charset="0"/>
              </a:endParaRPr>
            </a:p>
          </p:txBody>
        </p:sp>
        <p:sp>
          <p:nvSpPr>
            <p:cNvPr id="13" name="object 13"/>
            <p:cNvSpPr/>
            <p:nvPr/>
          </p:nvSpPr>
          <p:spPr>
            <a:xfrm>
              <a:off x="4495800" y="4103750"/>
              <a:ext cx="762000" cy="982980"/>
            </a:xfrm>
            <a:custGeom>
              <a:avLst/>
              <a:gdLst/>
              <a:ahLst/>
              <a:cxnLst/>
              <a:rect l="l" t="t" r="r" b="b"/>
              <a:pathLst>
                <a:path w="762000" h="982979">
                  <a:moveTo>
                    <a:pt x="762000" y="925449"/>
                  </a:moveTo>
                  <a:lnTo>
                    <a:pt x="698500" y="906399"/>
                  </a:lnTo>
                  <a:lnTo>
                    <a:pt x="571500" y="868299"/>
                  </a:lnTo>
                  <a:lnTo>
                    <a:pt x="571500" y="906399"/>
                  </a:lnTo>
                  <a:lnTo>
                    <a:pt x="0" y="906399"/>
                  </a:lnTo>
                  <a:lnTo>
                    <a:pt x="0" y="944499"/>
                  </a:lnTo>
                  <a:lnTo>
                    <a:pt x="571500" y="944499"/>
                  </a:lnTo>
                  <a:lnTo>
                    <a:pt x="571500" y="982599"/>
                  </a:lnTo>
                  <a:lnTo>
                    <a:pt x="698500" y="944499"/>
                  </a:lnTo>
                  <a:lnTo>
                    <a:pt x="762000" y="925449"/>
                  </a:lnTo>
                  <a:close/>
                </a:path>
                <a:path w="762000" h="982979">
                  <a:moveTo>
                    <a:pt x="762000" y="57150"/>
                  </a:moveTo>
                  <a:lnTo>
                    <a:pt x="571500" y="0"/>
                  </a:lnTo>
                  <a:lnTo>
                    <a:pt x="571500" y="38100"/>
                  </a:lnTo>
                  <a:lnTo>
                    <a:pt x="0" y="37973"/>
                  </a:lnTo>
                  <a:lnTo>
                    <a:pt x="0" y="76073"/>
                  </a:lnTo>
                  <a:lnTo>
                    <a:pt x="571500" y="76200"/>
                  </a:lnTo>
                  <a:lnTo>
                    <a:pt x="571500" y="114300"/>
                  </a:lnTo>
                  <a:lnTo>
                    <a:pt x="698500" y="76200"/>
                  </a:lnTo>
                  <a:lnTo>
                    <a:pt x="762000" y="57150"/>
                  </a:lnTo>
                  <a:close/>
                </a:path>
              </a:pathLst>
            </a:custGeom>
            <a:solidFill>
              <a:srgbClr val="000000"/>
            </a:solidFill>
          </p:spPr>
          <p:txBody>
            <a:bodyPr wrap="square" lIns="0" tIns="0" rIns="0" bIns="0" rtlCol="0"/>
            <a:lstStyle/>
            <a:p>
              <a:endParaRPr>
                <a:latin typeface="Candara" panose="020E0502030303020204" pitchFamily="34" charset="0"/>
              </a:endParaRPr>
            </a:p>
          </p:txBody>
        </p:sp>
      </p:grpSp>
      <p:sp>
        <p:nvSpPr>
          <p:cNvPr id="14" name="object 14"/>
          <p:cNvSpPr txBox="1"/>
          <p:nvPr/>
        </p:nvSpPr>
        <p:spPr>
          <a:xfrm>
            <a:off x="7198199" y="4378357"/>
            <a:ext cx="1449070" cy="452120"/>
          </a:xfrm>
          <a:prstGeom prst="rect">
            <a:avLst/>
          </a:prstGeom>
        </p:spPr>
        <p:txBody>
          <a:bodyPr vert="horz" wrap="square" lIns="0" tIns="12065" rIns="0" bIns="0" rtlCol="0">
            <a:spAutoFit/>
          </a:bodyPr>
          <a:lstStyle/>
          <a:p>
            <a:pPr marL="12700">
              <a:lnSpc>
                <a:spcPct val="100000"/>
              </a:lnSpc>
              <a:spcBef>
                <a:spcPts val="95"/>
              </a:spcBef>
            </a:pPr>
            <a:r>
              <a:rPr sz="2800" i="1" spc="-5" dirty="0">
                <a:solidFill>
                  <a:srgbClr val="00447E"/>
                </a:solidFill>
                <a:latin typeface="Candara" panose="020E0502030303020204" pitchFamily="34" charset="0"/>
                <a:cs typeface="Arial"/>
              </a:rPr>
              <a:t>Run</a:t>
            </a:r>
            <a:r>
              <a:rPr sz="2800" i="1" spc="-60" dirty="0">
                <a:solidFill>
                  <a:srgbClr val="00447E"/>
                </a:solidFill>
                <a:latin typeface="Candara" panose="020E0502030303020204" pitchFamily="34" charset="0"/>
                <a:cs typeface="Arial"/>
              </a:rPr>
              <a:t> </a:t>
            </a:r>
            <a:r>
              <a:rPr sz="2800" i="1" spc="-5" dirty="0">
                <a:solidFill>
                  <a:srgbClr val="00447E"/>
                </a:solidFill>
                <a:latin typeface="Candara" panose="020E0502030303020204" pitchFamily="34" charset="0"/>
                <a:cs typeface="Arial"/>
              </a:rPr>
              <a:t>time</a:t>
            </a:r>
            <a:endParaRPr sz="2800">
              <a:latin typeface="Candara" panose="020E0502030303020204" pitchFamily="34" charset="0"/>
              <a:cs typeface="Arial"/>
            </a:endParaRPr>
          </a:p>
        </p:txBody>
      </p:sp>
      <p:sp>
        <p:nvSpPr>
          <p:cNvPr id="15" name="object 15"/>
          <p:cNvSpPr txBox="1">
            <a:spLocks/>
          </p:cNvSpPr>
          <p:nvPr/>
        </p:nvSpPr>
        <p:spPr>
          <a:xfrm>
            <a:off x="2765772" y="1939322"/>
            <a:ext cx="2814955" cy="878840"/>
          </a:xfrm>
          <a:prstGeom prst="rect">
            <a:avLst/>
          </a:prstGeom>
        </p:spPr>
        <p:txBody>
          <a:bodyPr vert="horz" wrap="square" lIns="0" tIns="12065" rIns="0" bIns="0" rtlCol="0" anchor="ctr">
            <a:spAutoFit/>
          </a:bodyPr>
          <a:lstStyle>
            <a:lvl1pPr algn="l" defTabSz="914400" rtl="0" eaLnBrk="1" latinLnBrk="0" hangingPunct="1">
              <a:lnSpc>
                <a:spcPct val="90000"/>
              </a:lnSpc>
              <a:spcBef>
                <a:spcPct val="0"/>
              </a:spcBef>
              <a:buNone/>
              <a:defRPr sz="4400" b="1" kern="1200">
                <a:solidFill>
                  <a:schemeClr val="bg1"/>
                </a:solidFill>
                <a:latin typeface="Candara" panose="020E0502030303020204" pitchFamily="34" charset="0"/>
                <a:ea typeface="+mj-ea"/>
                <a:cs typeface="+mj-cs"/>
              </a:defRPr>
            </a:lvl1pPr>
          </a:lstStyle>
          <a:p>
            <a:pPr marL="329565" marR="5080" indent="-317500">
              <a:lnSpc>
                <a:spcPct val="100000"/>
              </a:lnSpc>
              <a:spcBef>
                <a:spcPts val="95"/>
              </a:spcBef>
            </a:pPr>
            <a:r>
              <a:rPr lang="en-US" sz="2800" spc="-5" smtClean="0">
                <a:solidFill>
                  <a:srgbClr val="00447E"/>
                </a:solidFill>
                <a:cs typeface="Arial MT"/>
              </a:rPr>
              <a:t>Defect</a:t>
            </a:r>
            <a:r>
              <a:rPr lang="en-US" sz="2800" spc="-70" smtClean="0">
                <a:solidFill>
                  <a:srgbClr val="00447E"/>
                </a:solidFill>
                <a:cs typeface="Arial MT"/>
              </a:rPr>
              <a:t> </a:t>
            </a:r>
            <a:r>
              <a:rPr lang="en-US" sz="2800" smtClean="0">
                <a:solidFill>
                  <a:srgbClr val="00447E"/>
                </a:solidFill>
                <a:cs typeface="Arial MT"/>
              </a:rPr>
              <a:t>prevention </a:t>
            </a:r>
            <a:r>
              <a:rPr lang="en-US" sz="2800" spc="-760" smtClean="0">
                <a:solidFill>
                  <a:srgbClr val="00447E"/>
                </a:solidFill>
                <a:cs typeface="Arial MT"/>
              </a:rPr>
              <a:t> </a:t>
            </a:r>
            <a:r>
              <a:rPr lang="en-US" sz="2800" spc="-5" smtClean="0">
                <a:solidFill>
                  <a:srgbClr val="00447E"/>
                </a:solidFill>
                <a:cs typeface="Arial MT"/>
              </a:rPr>
              <a:t>and</a:t>
            </a:r>
            <a:r>
              <a:rPr lang="en-US" sz="2800" spc="-15" smtClean="0">
                <a:solidFill>
                  <a:srgbClr val="00447E"/>
                </a:solidFill>
                <a:cs typeface="Arial MT"/>
              </a:rPr>
              <a:t> </a:t>
            </a:r>
            <a:r>
              <a:rPr lang="en-US" sz="2800" smtClean="0">
                <a:solidFill>
                  <a:srgbClr val="00447E"/>
                </a:solidFill>
                <a:cs typeface="Arial MT"/>
              </a:rPr>
              <a:t>reduction</a:t>
            </a:r>
            <a:endParaRPr lang="en-US" sz="2800">
              <a:cs typeface="Arial MT"/>
            </a:endParaRPr>
          </a:p>
        </p:txBody>
      </p:sp>
      <p:sp>
        <p:nvSpPr>
          <p:cNvPr id="16" name="object 16"/>
          <p:cNvSpPr txBox="1"/>
          <p:nvPr/>
        </p:nvSpPr>
        <p:spPr>
          <a:xfrm>
            <a:off x="6751668" y="1939322"/>
            <a:ext cx="2657475" cy="878840"/>
          </a:xfrm>
          <a:prstGeom prst="rect">
            <a:avLst/>
          </a:prstGeom>
        </p:spPr>
        <p:txBody>
          <a:bodyPr vert="horz" wrap="square" lIns="0" tIns="12065" rIns="0" bIns="0" rtlCol="0">
            <a:spAutoFit/>
          </a:bodyPr>
          <a:lstStyle/>
          <a:p>
            <a:pPr marL="12700" marR="5080" indent="147320">
              <a:lnSpc>
                <a:spcPct val="100000"/>
              </a:lnSpc>
              <a:spcBef>
                <a:spcPts val="95"/>
              </a:spcBef>
            </a:pPr>
            <a:r>
              <a:rPr sz="2800" spc="-5" dirty="0">
                <a:solidFill>
                  <a:srgbClr val="00447E"/>
                </a:solidFill>
                <a:latin typeface="Candara" panose="020E0502030303020204" pitchFamily="34" charset="0"/>
                <a:cs typeface="Arial MT"/>
              </a:rPr>
              <a:t>Fault </a:t>
            </a:r>
            <a:r>
              <a:rPr sz="2800" dirty="0">
                <a:solidFill>
                  <a:srgbClr val="00447E"/>
                </a:solidFill>
                <a:latin typeface="Candara" panose="020E0502030303020204" pitchFamily="34" charset="0"/>
                <a:cs typeface="Arial MT"/>
              </a:rPr>
              <a:t>detection </a:t>
            </a:r>
            <a:r>
              <a:rPr sz="2800" spc="5" dirty="0">
                <a:solidFill>
                  <a:srgbClr val="00447E"/>
                </a:solidFill>
                <a:latin typeface="Candara" panose="020E0502030303020204" pitchFamily="34" charset="0"/>
                <a:cs typeface="Arial MT"/>
              </a:rPr>
              <a:t> </a:t>
            </a:r>
            <a:r>
              <a:rPr sz="2800" spc="-5" dirty="0">
                <a:solidFill>
                  <a:srgbClr val="00447E"/>
                </a:solidFill>
                <a:latin typeface="Candara" panose="020E0502030303020204" pitchFamily="34" charset="0"/>
                <a:cs typeface="Arial MT"/>
              </a:rPr>
              <a:t>and</a:t>
            </a:r>
            <a:r>
              <a:rPr sz="2800" spc="-80" dirty="0">
                <a:solidFill>
                  <a:srgbClr val="00447E"/>
                </a:solidFill>
                <a:latin typeface="Candara" panose="020E0502030303020204" pitchFamily="34" charset="0"/>
                <a:cs typeface="Arial MT"/>
              </a:rPr>
              <a:t> </a:t>
            </a:r>
            <a:r>
              <a:rPr sz="2800" dirty="0">
                <a:solidFill>
                  <a:srgbClr val="00447E"/>
                </a:solidFill>
                <a:latin typeface="Candara" panose="020E0502030303020204" pitchFamily="34" charset="0"/>
                <a:cs typeface="Arial MT"/>
              </a:rPr>
              <a:t>containment</a:t>
            </a:r>
            <a:endParaRPr sz="2800">
              <a:latin typeface="Candara" panose="020E0502030303020204" pitchFamily="34" charset="0"/>
              <a:cs typeface="Arial MT"/>
            </a:endParaRPr>
          </a:p>
        </p:txBody>
      </p:sp>
      <p:sp>
        <p:nvSpPr>
          <p:cNvPr id="17" name="object 17"/>
          <p:cNvSpPr/>
          <p:nvPr/>
        </p:nvSpPr>
        <p:spPr>
          <a:xfrm>
            <a:off x="2174334" y="2905411"/>
            <a:ext cx="3962400" cy="304800"/>
          </a:xfrm>
          <a:custGeom>
            <a:avLst/>
            <a:gdLst/>
            <a:ahLst/>
            <a:cxnLst/>
            <a:rect l="l" t="t" r="r" b="b"/>
            <a:pathLst>
              <a:path w="3962400" h="304800">
                <a:moveTo>
                  <a:pt x="0" y="304800"/>
                </a:moveTo>
                <a:lnTo>
                  <a:pt x="25949" y="245465"/>
                </a:lnTo>
                <a:lnTo>
                  <a:pt x="56394" y="219577"/>
                </a:lnTo>
                <a:lnTo>
                  <a:pt x="96715" y="197024"/>
                </a:lnTo>
                <a:lnTo>
                  <a:pt x="145584" y="178418"/>
                </a:lnTo>
                <a:lnTo>
                  <a:pt x="201673" y="164371"/>
                </a:lnTo>
                <a:lnTo>
                  <a:pt x="263654" y="155494"/>
                </a:lnTo>
                <a:lnTo>
                  <a:pt x="330200" y="152400"/>
                </a:lnTo>
                <a:lnTo>
                  <a:pt x="1651000" y="152400"/>
                </a:lnTo>
                <a:lnTo>
                  <a:pt x="1717548" y="149305"/>
                </a:lnTo>
                <a:lnTo>
                  <a:pt x="1779531" y="140428"/>
                </a:lnTo>
                <a:lnTo>
                  <a:pt x="1835621" y="126381"/>
                </a:lnTo>
                <a:lnTo>
                  <a:pt x="1884489" y="107775"/>
                </a:lnTo>
                <a:lnTo>
                  <a:pt x="1924809" y="85222"/>
                </a:lnTo>
                <a:lnTo>
                  <a:pt x="1955252" y="59334"/>
                </a:lnTo>
                <a:lnTo>
                  <a:pt x="1981200" y="0"/>
                </a:lnTo>
                <a:lnTo>
                  <a:pt x="1987908" y="30723"/>
                </a:lnTo>
                <a:lnTo>
                  <a:pt x="2037590" y="85222"/>
                </a:lnTo>
                <a:lnTo>
                  <a:pt x="2077910" y="107775"/>
                </a:lnTo>
                <a:lnTo>
                  <a:pt x="2126778" y="126381"/>
                </a:lnTo>
                <a:lnTo>
                  <a:pt x="2182868" y="140428"/>
                </a:lnTo>
                <a:lnTo>
                  <a:pt x="2244851" y="149305"/>
                </a:lnTo>
                <a:lnTo>
                  <a:pt x="2311400" y="152400"/>
                </a:lnTo>
                <a:lnTo>
                  <a:pt x="3632200" y="152400"/>
                </a:lnTo>
                <a:lnTo>
                  <a:pt x="3698748" y="155494"/>
                </a:lnTo>
                <a:lnTo>
                  <a:pt x="3760731" y="164371"/>
                </a:lnTo>
                <a:lnTo>
                  <a:pt x="3816821" y="178418"/>
                </a:lnTo>
                <a:lnTo>
                  <a:pt x="3865689" y="197024"/>
                </a:lnTo>
                <a:lnTo>
                  <a:pt x="3906009" y="219577"/>
                </a:lnTo>
                <a:lnTo>
                  <a:pt x="3936452" y="245465"/>
                </a:lnTo>
                <a:lnTo>
                  <a:pt x="3955691" y="274076"/>
                </a:lnTo>
                <a:lnTo>
                  <a:pt x="3962400" y="304800"/>
                </a:lnTo>
              </a:path>
            </a:pathLst>
          </a:custGeom>
          <a:ln w="38100">
            <a:solidFill>
              <a:srgbClr val="000000"/>
            </a:solidFill>
          </a:ln>
        </p:spPr>
        <p:txBody>
          <a:bodyPr wrap="square" lIns="0" tIns="0" rIns="0" bIns="0" rtlCol="0"/>
          <a:lstStyle/>
          <a:p>
            <a:endParaRPr>
              <a:latin typeface="Candara" panose="020E0502030303020204" pitchFamily="34" charset="0"/>
            </a:endParaRPr>
          </a:p>
        </p:txBody>
      </p:sp>
      <p:sp>
        <p:nvSpPr>
          <p:cNvPr id="18" name="object 18"/>
          <p:cNvSpPr/>
          <p:nvPr/>
        </p:nvSpPr>
        <p:spPr>
          <a:xfrm>
            <a:off x="6441534" y="2905411"/>
            <a:ext cx="3352800" cy="304800"/>
          </a:xfrm>
          <a:custGeom>
            <a:avLst/>
            <a:gdLst/>
            <a:ahLst/>
            <a:cxnLst/>
            <a:rect l="l" t="t" r="r" b="b"/>
            <a:pathLst>
              <a:path w="3352800" h="304800">
                <a:moveTo>
                  <a:pt x="0" y="304800"/>
                </a:moveTo>
                <a:lnTo>
                  <a:pt x="28399" y="237763"/>
                </a:lnTo>
                <a:lnTo>
                  <a:pt x="61382" y="209467"/>
                </a:lnTo>
                <a:lnTo>
                  <a:pt x="104650" y="185870"/>
                </a:lnTo>
                <a:lnTo>
                  <a:pt x="156528" y="167884"/>
                </a:lnTo>
                <a:lnTo>
                  <a:pt x="215337" y="156423"/>
                </a:lnTo>
                <a:lnTo>
                  <a:pt x="279400" y="152400"/>
                </a:lnTo>
                <a:lnTo>
                  <a:pt x="1397000" y="152400"/>
                </a:lnTo>
                <a:lnTo>
                  <a:pt x="1461062" y="148376"/>
                </a:lnTo>
                <a:lnTo>
                  <a:pt x="1519871" y="136915"/>
                </a:lnTo>
                <a:lnTo>
                  <a:pt x="1571749" y="118929"/>
                </a:lnTo>
                <a:lnTo>
                  <a:pt x="1615017" y="95332"/>
                </a:lnTo>
                <a:lnTo>
                  <a:pt x="1648000" y="67036"/>
                </a:lnTo>
                <a:lnTo>
                  <a:pt x="1669020" y="34954"/>
                </a:lnTo>
                <a:lnTo>
                  <a:pt x="1676400" y="0"/>
                </a:lnTo>
                <a:lnTo>
                  <a:pt x="1683779" y="34954"/>
                </a:lnTo>
                <a:lnTo>
                  <a:pt x="1704799" y="67036"/>
                </a:lnTo>
                <a:lnTo>
                  <a:pt x="1737782" y="95332"/>
                </a:lnTo>
                <a:lnTo>
                  <a:pt x="1781050" y="118929"/>
                </a:lnTo>
                <a:lnTo>
                  <a:pt x="1832928" y="136915"/>
                </a:lnTo>
                <a:lnTo>
                  <a:pt x="1891737" y="148376"/>
                </a:lnTo>
                <a:lnTo>
                  <a:pt x="1955800" y="152400"/>
                </a:lnTo>
                <a:lnTo>
                  <a:pt x="3073400" y="152400"/>
                </a:lnTo>
                <a:lnTo>
                  <a:pt x="3137462" y="156423"/>
                </a:lnTo>
                <a:lnTo>
                  <a:pt x="3196271" y="167884"/>
                </a:lnTo>
                <a:lnTo>
                  <a:pt x="3248149" y="185870"/>
                </a:lnTo>
                <a:lnTo>
                  <a:pt x="3291417" y="209467"/>
                </a:lnTo>
                <a:lnTo>
                  <a:pt x="3324400" y="237763"/>
                </a:lnTo>
                <a:lnTo>
                  <a:pt x="3345420" y="269845"/>
                </a:lnTo>
                <a:lnTo>
                  <a:pt x="3352800" y="304800"/>
                </a:lnTo>
              </a:path>
            </a:pathLst>
          </a:custGeom>
          <a:ln w="38100">
            <a:solidFill>
              <a:srgbClr val="000000"/>
            </a:solidFill>
          </a:ln>
        </p:spPr>
        <p:txBody>
          <a:bodyPr wrap="square" lIns="0" tIns="0" rIns="0" bIns="0" rtlCol="0"/>
          <a:lstStyle/>
          <a:p>
            <a:endParaRPr>
              <a:latin typeface="Candara" panose="020E0502030303020204" pitchFamily="34" charset="0"/>
            </a:endParaRPr>
          </a:p>
        </p:txBody>
      </p:sp>
      <p:sp>
        <p:nvSpPr>
          <p:cNvPr id="19" name="object 19"/>
          <p:cNvSpPr txBox="1"/>
          <p:nvPr/>
        </p:nvSpPr>
        <p:spPr>
          <a:xfrm>
            <a:off x="5714331" y="4684681"/>
            <a:ext cx="1129030" cy="941069"/>
          </a:xfrm>
          <a:prstGeom prst="rect">
            <a:avLst/>
          </a:prstGeom>
        </p:spPr>
        <p:txBody>
          <a:bodyPr vert="horz" wrap="square" lIns="0" tIns="12700" rIns="0" bIns="0" rtlCol="0">
            <a:spAutoFit/>
          </a:bodyPr>
          <a:lstStyle/>
          <a:p>
            <a:pPr marL="12700" marR="5080" indent="635" algn="ctr">
              <a:lnSpc>
                <a:spcPct val="100000"/>
              </a:lnSpc>
              <a:spcBef>
                <a:spcPts val="100"/>
              </a:spcBef>
            </a:pPr>
            <a:r>
              <a:rPr sz="2000" i="1" dirty="0">
                <a:solidFill>
                  <a:srgbClr val="00447E"/>
                </a:solidFill>
                <a:latin typeface="Candara" panose="020E0502030303020204" pitchFamily="34" charset="0"/>
                <a:cs typeface="Arial"/>
              </a:rPr>
              <a:t>Latent </a:t>
            </a:r>
            <a:r>
              <a:rPr sz="2000" i="1" spc="5" dirty="0">
                <a:solidFill>
                  <a:srgbClr val="00447E"/>
                </a:solidFill>
                <a:latin typeface="Candara" panose="020E0502030303020204" pitchFamily="34" charset="0"/>
                <a:cs typeface="Arial"/>
              </a:rPr>
              <a:t> </a:t>
            </a:r>
            <a:r>
              <a:rPr sz="2000" i="1" dirty="0">
                <a:solidFill>
                  <a:srgbClr val="00447E"/>
                </a:solidFill>
                <a:latin typeface="Candara" panose="020E0502030303020204" pitchFamily="34" charset="0"/>
                <a:cs typeface="Arial"/>
              </a:rPr>
              <a:t>(do</a:t>
            </a:r>
            <a:r>
              <a:rPr sz="2000" i="1" spc="5" dirty="0">
                <a:solidFill>
                  <a:srgbClr val="00447E"/>
                </a:solidFill>
                <a:latin typeface="Candara" panose="020E0502030303020204" pitchFamily="34" charset="0"/>
                <a:cs typeface="Arial"/>
              </a:rPr>
              <a:t>r</a:t>
            </a:r>
            <a:r>
              <a:rPr sz="2000" i="1" spc="-15" dirty="0">
                <a:solidFill>
                  <a:srgbClr val="00447E"/>
                </a:solidFill>
                <a:latin typeface="Candara" panose="020E0502030303020204" pitchFamily="34" charset="0"/>
                <a:cs typeface="Arial"/>
              </a:rPr>
              <a:t>m</a:t>
            </a:r>
            <a:r>
              <a:rPr sz="2000" i="1" dirty="0">
                <a:solidFill>
                  <a:srgbClr val="00447E"/>
                </a:solidFill>
                <a:latin typeface="Candara" panose="020E0502030303020204" pitchFamily="34" charset="0"/>
                <a:cs typeface="Arial"/>
              </a:rPr>
              <a:t>ant)  defect</a:t>
            </a:r>
            <a:endParaRPr sz="2000">
              <a:latin typeface="Candara" panose="020E0502030303020204" pitchFamily="34" charset="0"/>
              <a:cs typeface="Arial"/>
            </a:endParaRPr>
          </a:p>
        </p:txBody>
      </p:sp>
    </p:spTree>
    <p:extLst>
      <p:ext uri="{BB962C8B-B14F-4D97-AF65-F5344CB8AC3E}">
        <p14:creationId xmlns:p14="http://schemas.microsoft.com/office/powerpoint/2010/main" val="84579794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Accuracy</a:t>
            </a:r>
            <a:endParaRPr lang="en-US" dirty="0"/>
          </a:p>
        </p:txBody>
      </p:sp>
      <p:sp>
        <p:nvSpPr>
          <p:cNvPr id="3" name="Content Placeholder 2"/>
          <p:cNvSpPr>
            <a:spLocks noGrp="1"/>
          </p:cNvSpPr>
          <p:nvPr>
            <p:ph idx="1"/>
          </p:nvPr>
        </p:nvSpPr>
        <p:spPr/>
        <p:txBody>
          <a:bodyPr/>
          <a:lstStyle/>
          <a:p>
            <a:r>
              <a:rPr lang="en-US" dirty="0" smtClean="0"/>
              <a:t>Don’t </a:t>
            </a:r>
            <a:r>
              <a:rPr lang="en-US" dirty="0"/>
              <a:t>collect unnecessary data</a:t>
            </a:r>
          </a:p>
          <a:p>
            <a:pPr lvl="1"/>
            <a:r>
              <a:rPr lang="en-US" dirty="0" smtClean="0"/>
              <a:t>The </a:t>
            </a:r>
            <a:r>
              <a:rPr lang="en-US" dirty="0"/>
              <a:t>questions to be answered should be decided </a:t>
            </a:r>
            <a:r>
              <a:rPr lang="en-US" dirty="0" smtClean="0"/>
              <a:t>in advance </a:t>
            </a:r>
            <a:r>
              <a:rPr lang="en-US" dirty="0"/>
              <a:t>and the required data identified</a:t>
            </a:r>
          </a:p>
          <a:p>
            <a:r>
              <a:rPr lang="en-US" dirty="0" smtClean="0"/>
              <a:t>Tell </a:t>
            </a:r>
            <a:r>
              <a:rPr lang="en-US" dirty="0"/>
              <a:t>people why the data is being collected</a:t>
            </a:r>
          </a:p>
          <a:p>
            <a:pPr lvl="1"/>
            <a:r>
              <a:rPr lang="en-US" dirty="0" smtClean="0"/>
              <a:t>It </a:t>
            </a:r>
            <a:r>
              <a:rPr lang="en-US" dirty="0"/>
              <a:t>should not be part of personnel evaluation</a:t>
            </a:r>
          </a:p>
          <a:p>
            <a:r>
              <a:rPr lang="en-US" dirty="0" smtClean="0"/>
              <a:t>Don’t </a:t>
            </a:r>
            <a:r>
              <a:rPr lang="en-US" dirty="0"/>
              <a:t>rely on memory</a:t>
            </a:r>
          </a:p>
          <a:p>
            <a:pPr lvl="1"/>
            <a:r>
              <a:rPr lang="en-US" dirty="0" smtClean="0"/>
              <a:t>Collect </a:t>
            </a:r>
            <a:r>
              <a:rPr lang="en-US" dirty="0"/>
              <a:t>data when it is generated not after a </a:t>
            </a:r>
            <a:r>
              <a:rPr lang="en-US" dirty="0" smtClean="0"/>
              <a:t>project has </a:t>
            </a:r>
            <a:r>
              <a:rPr lang="en-US" dirty="0"/>
              <a:t>finished</a:t>
            </a:r>
          </a:p>
        </p:txBody>
      </p:sp>
      <p:sp>
        <p:nvSpPr>
          <p:cNvPr id="4" name="Slide Number Placeholder 3"/>
          <p:cNvSpPr>
            <a:spLocks noGrp="1"/>
          </p:cNvSpPr>
          <p:nvPr>
            <p:ph type="sldNum" sz="quarter" idx="12"/>
          </p:nvPr>
        </p:nvSpPr>
        <p:spPr/>
        <p:txBody>
          <a:bodyPr/>
          <a:lstStyle/>
          <a:p>
            <a:fld id="{B8DACC02-A2BD-4578-8E03-6D891060A695}" type="slidenum">
              <a:rPr lang="en-US" smtClean="0"/>
              <a:pPr/>
              <a:t>80</a:t>
            </a:fld>
            <a:endParaRPr lang="en-US" dirty="0"/>
          </a:p>
        </p:txBody>
      </p:sp>
    </p:spTree>
    <p:extLst>
      <p:ext uri="{BB962C8B-B14F-4D97-AF65-F5344CB8AC3E}">
        <p14:creationId xmlns:p14="http://schemas.microsoft.com/office/powerpoint/2010/main" val="116505188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Metrics For?</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81</a:t>
            </a:fld>
            <a:endParaRPr lang="en-US" dirty="0"/>
          </a:p>
        </p:txBody>
      </p:sp>
      <p:pic>
        <p:nvPicPr>
          <p:cNvPr id="5" name="Picture 4"/>
          <p:cNvPicPr>
            <a:picLocks noChangeAspect="1"/>
          </p:cNvPicPr>
          <p:nvPr/>
        </p:nvPicPr>
        <p:blipFill>
          <a:blip r:embed="rId2"/>
          <a:stretch>
            <a:fillRect/>
          </a:stretch>
        </p:blipFill>
        <p:spPr>
          <a:xfrm>
            <a:off x="2546970" y="1478031"/>
            <a:ext cx="7116168" cy="4744112"/>
          </a:xfrm>
          <a:prstGeom prst="rect">
            <a:avLst/>
          </a:prstGeom>
        </p:spPr>
      </p:pic>
    </p:spTree>
    <p:extLst>
      <p:ext uri="{BB962C8B-B14F-4D97-AF65-F5344CB8AC3E}">
        <p14:creationId xmlns:p14="http://schemas.microsoft.com/office/powerpoint/2010/main" val="369837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a:t>
            </a:r>
            <a:endParaRPr lang="en-US" dirty="0"/>
          </a:p>
        </p:txBody>
      </p:sp>
      <p:sp>
        <p:nvSpPr>
          <p:cNvPr id="3" name="Content Placeholder 2"/>
          <p:cNvSpPr>
            <a:spLocks noGrp="1"/>
          </p:cNvSpPr>
          <p:nvPr>
            <p:ph idx="1"/>
          </p:nvPr>
        </p:nvSpPr>
        <p:spPr/>
        <p:txBody>
          <a:bodyPr/>
          <a:lstStyle/>
          <a:p>
            <a:r>
              <a:rPr lang="en-US" dirty="0" smtClean="0"/>
              <a:t>It </a:t>
            </a:r>
            <a:r>
              <a:rPr lang="en-US" dirty="0"/>
              <a:t>is not always obvious what data </a:t>
            </a:r>
            <a:r>
              <a:rPr lang="en-US" dirty="0" smtClean="0"/>
              <a:t>means </a:t>
            </a:r>
          </a:p>
          <a:p>
            <a:pPr lvl="1"/>
            <a:r>
              <a:rPr lang="en-US" dirty="0" smtClean="0"/>
              <a:t>Analyzing collected data is very difficult</a:t>
            </a:r>
          </a:p>
          <a:p>
            <a:r>
              <a:rPr lang="en-US" dirty="0" smtClean="0"/>
              <a:t>Professional </a:t>
            </a:r>
            <a:r>
              <a:rPr lang="en-US" dirty="0"/>
              <a:t>statisticians should be consulted </a:t>
            </a:r>
            <a:r>
              <a:rPr lang="en-US" dirty="0" smtClean="0"/>
              <a:t>if available</a:t>
            </a:r>
            <a:endParaRPr lang="en-US" dirty="0"/>
          </a:p>
          <a:p>
            <a:r>
              <a:rPr lang="en-US" dirty="0" smtClean="0"/>
              <a:t>Data </a:t>
            </a:r>
            <a:r>
              <a:rPr lang="en-US" dirty="0"/>
              <a:t>analysis must take local circumstances </a:t>
            </a:r>
            <a:r>
              <a:rPr lang="en-US" dirty="0" smtClean="0"/>
              <a:t>into account</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82</a:t>
            </a:fld>
            <a:endParaRPr lang="en-US" dirty="0"/>
          </a:p>
        </p:txBody>
      </p:sp>
    </p:spTree>
    <p:extLst>
      <p:ext uri="{BB962C8B-B14F-4D97-AF65-F5344CB8AC3E}">
        <p14:creationId xmlns:p14="http://schemas.microsoft.com/office/powerpoint/2010/main" val="28576329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Metric Types with Examples</a:t>
            </a:r>
            <a:endParaRPr lang="en-US" dirty="0"/>
          </a:p>
        </p:txBody>
      </p:sp>
      <p:sp>
        <p:nvSpPr>
          <p:cNvPr id="3" name="Content Placeholder 2"/>
          <p:cNvSpPr>
            <a:spLocks noGrp="1"/>
          </p:cNvSpPr>
          <p:nvPr>
            <p:ph idx="1"/>
          </p:nvPr>
        </p:nvSpPr>
        <p:spPr/>
        <p:txBody>
          <a:bodyPr/>
          <a:lstStyle/>
          <a:p>
            <a:r>
              <a:rPr lang="en-US" dirty="0"/>
              <a:t>Size-oriented </a:t>
            </a:r>
            <a:r>
              <a:rPr lang="en-US" dirty="0" smtClean="0"/>
              <a:t>metrics</a:t>
            </a:r>
          </a:p>
          <a:p>
            <a:pPr lvl="1"/>
            <a:r>
              <a:rPr lang="en-US" dirty="0" smtClean="0"/>
              <a:t>Defects, human effort, Line of Code LOC</a:t>
            </a:r>
          </a:p>
          <a:p>
            <a:r>
              <a:rPr lang="en-US" dirty="0" smtClean="0"/>
              <a:t>Function-oriented metrics</a:t>
            </a:r>
          </a:p>
          <a:p>
            <a:pPr lvl="1"/>
            <a:r>
              <a:rPr lang="en-US" dirty="0" smtClean="0"/>
              <a:t>Function points</a:t>
            </a:r>
          </a:p>
          <a:p>
            <a:r>
              <a:rPr lang="en-US" dirty="0" smtClean="0"/>
              <a:t>Web Engineering</a:t>
            </a:r>
          </a:p>
          <a:p>
            <a:pPr lvl="1"/>
            <a:r>
              <a:rPr lang="en-US" dirty="0"/>
              <a:t>Number of static Web pages (</a:t>
            </a:r>
            <a:r>
              <a:rPr lang="en-US" dirty="0" err="1"/>
              <a:t>Nsp</a:t>
            </a:r>
            <a:r>
              <a:rPr lang="en-US" dirty="0" smtClean="0"/>
              <a:t>), Number </a:t>
            </a:r>
            <a:r>
              <a:rPr lang="en-US" dirty="0"/>
              <a:t>of dynamic Web pages (</a:t>
            </a:r>
            <a:r>
              <a:rPr lang="en-US" dirty="0" err="1"/>
              <a:t>Ndp</a:t>
            </a:r>
            <a:r>
              <a:rPr lang="en-US" dirty="0" smtClean="0"/>
              <a:t>), Customization </a:t>
            </a:r>
            <a:r>
              <a:rPr lang="en-US" dirty="0"/>
              <a:t>index: C = </a:t>
            </a:r>
            <a:r>
              <a:rPr lang="en-US" dirty="0" err="1"/>
              <a:t>Nsp</a:t>
            </a:r>
            <a:r>
              <a:rPr lang="en-US" dirty="0"/>
              <a:t> / (</a:t>
            </a:r>
            <a:r>
              <a:rPr lang="en-US" dirty="0" err="1"/>
              <a:t>Ndp</a:t>
            </a:r>
            <a:r>
              <a:rPr lang="en-US" dirty="0"/>
              <a:t> + </a:t>
            </a:r>
            <a:r>
              <a:rPr lang="en-US" dirty="0" err="1"/>
              <a:t>Nsp</a:t>
            </a:r>
            <a:r>
              <a:rPr lang="en-US" dirty="0" smtClean="0"/>
              <a:t>)</a:t>
            </a:r>
          </a:p>
          <a:p>
            <a:r>
              <a:rPr lang="en-US" dirty="0" smtClean="0"/>
              <a:t>Product metrics</a:t>
            </a:r>
          </a:p>
          <a:p>
            <a:pPr lvl="1"/>
            <a:r>
              <a:rPr lang="en-US"/>
              <a:t>Cyclomatic complexity, Fan in/Fan-out</a:t>
            </a:r>
            <a:endParaRPr lang="en-US" dirty="0" smtClean="0"/>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83</a:t>
            </a:fld>
            <a:endParaRPr lang="en-US" dirty="0"/>
          </a:p>
        </p:txBody>
      </p:sp>
    </p:spTree>
    <p:extLst>
      <p:ext uri="{BB962C8B-B14F-4D97-AF65-F5344CB8AC3E}">
        <p14:creationId xmlns:p14="http://schemas.microsoft.com/office/powerpoint/2010/main" val="3446829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Verification VS Validation</a:t>
            </a:r>
            <a:endParaRPr lang="en-US" dirty="0"/>
          </a:p>
        </p:txBody>
      </p:sp>
      <p:sp>
        <p:nvSpPr>
          <p:cNvPr id="3" name="Content Placeholder 2"/>
          <p:cNvSpPr>
            <a:spLocks noGrp="1"/>
          </p:cNvSpPr>
          <p:nvPr>
            <p:ph idx="1"/>
          </p:nvPr>
        </p:nvSpPr>
        <p:spPr/>
        <p:txBody>
          <a:bodyPr>
            <a:normAutofit/>
          </a:bodyPr>
          <a:lstStyle/>
          <a:p>
            <a:r>
              <a:rPr lang="en-US" dirty="0" smtClean="0"/>
              <a:t>Verification:</a:t>
            </a:r>
          </a:p>
          <a:p>
            <a:pPr lvl="1"/>
            <a:r>
              <a:rPr lang="en-US" dirty="0"/>
              <a:t>“Are we building the product right?”</a:t>
            </a:r>
          </a:p>
          <a:p>
            <a:pPr lvl="1"/>
            <a:r>
              <a:rPr lang="en-US" dirty="0"/>
              <a:t>The software should conform to its design</a:t>
            </a:r>
          </a:p>
          <a:p>
            <a:r>
              <a:rPr lang="en-US" dirty="0"/>
              <a:t>Validation:</a:t>
            </a:r>
          </a:p>
          <a:p>
            <a:pPr lvl="1"/>
            <a:r>
              <a:rPr lang="en-US" dirty="0"/>
              <a:t>“Are we building the right product?”</a:t>
            </a:r>
          </a:p>
          <a:p>
            <a:pPr lvl="2"/>
            <a:r>
              <a:rPr lang="en-US" dirty="0"/>
              <a:t>Validate requirements</a:t>
            </a:r>
          </a:p>
          <a:p>
            <a:pPr lvl="1"/>
            <a:r>
              <a:rPr lang="en-US" dirty="0"/>
              <a:t>“Did we build the right product?”</a:t>
            </a:r>
          </a:p>
          <a:p>
            <a:pPr lvl="2"/>
            <a:r>
              <a:rPr lang="en-US" dirty="0"/>
              <a:t>Validate implementation</a:t>
            </a:r>
          </a:p>
          <a:p>
            <a:pPr lvl="1"/>
            <a:r>
              <a:rPr lang="en-US" dirty="0" smtClean="0"/>
              <a:t>The </a:t>
            </a:r>
            <a:r>
              <a:rPr lang="en-US" dirty="0"/>
              <a:t>software should do what the user really requires</a:t>
            </a:r>
          </a:p>
          <a:p>
            <a:r>
              <a:rPr lang="en-US" dirty="0" smtClean="0"/>
              <a:t>V&amp;V: Build </a:t>
            </a:r>
            <a:r>
              <a:rPr lang="en-US" dirty="0"/>
              <a:t>the right product and build it right!</a:t>
            </a:r>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9</a:t>
            </a:fld>
            <a:endParaRPr lang="en-US" dirty="0"/>
          </a:p>
        </p:txBody>
      </p:sp>
    </p:spTree>
    <p:extLst>
      <p:ext uri="{BB962C8B-B14F-4D97-AF65-F5344CB8AC3E}">
        <p14:creationId xmlns:p14="http://schemas.microsoft.com/office/powerpoint/2010/main" val="20074293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1293</TotalTime>
  <Words>7132</Words>
  <Application>Microsoft Office PowerPoint</Application>
  <PresentationFormat>Widescreen</PresentationFormat>
  <Paragraphs>907</Paragraphs>
  <Slides>83</Slides>
  <Notes>33</Notes>
  <HiddenSlides>0</HiddenSlides>
  <MMClips>0</MMClips>
  <ScaleCrop>false</ScaleCrop>
  <HeadingPairs>
    <vt:vector size="8" baseType="variant">
      <vt:variant>
        <vt:lpstr>Fonts Used</vt:lpstr>
      </vt:variant>
      <vt:variant>
        <vt:i4>14</vt:i4>
      </vt:variant>
      <vt:variant>
        <vt:lpstr>Theme</vt:lpstr>
      </vt:variant>
      <vt:variant>
        <vt:i4>1</vt:i4>
      </vt:variant>
      <vt:variant>
        <vt:lpstr>Embedded OLE Servers</vt:lpstr>
      </vt:variant>
      <vt:variant>
        <vt:i4>2</vt:i4>
      </vt:variant>
      <vt:variant>
        <vt:lpstr>Slide Titles</vt:lpstr>
      </vt:variant>
      <vt:variant>
        <vt:i4>83</vt:i4>
      </vt:variant>
    </vt:vector>
  </HeadingPairs>
  <TitlesOfParts>
    <vt:vector size="100" baseType="lpstr">
      <vt:lpstr>ＭＳ Ｐゴシック</vt:lpstr>
      <vt:lpstr>ＭＳ Ｐゴシック</vt:lpstr>
      <vt:lpstr>游ゴシック</vt:lpstr>
      <vt:lpstr>游ゴシック Light</vt:lpstr>
      <vt:lpstr>Arial</vt:lpstr>
      <vt:lpstr>Arial MT</vt:lpstr>
      <vt:lpstr>Calibri</vt:lpstr>
      <vt:lpstr>Calibri Light</vt:lpstr>
      <vt:lpstr>Candara</vt:lpstr>
      <vt:lpstr>Franklin Gothic Medium</vt:lpstr>
      <vt:lpstr>Times</vt:lpstr>
      <vt:lpstr>Times New Roman</vt:lpstr>
      <vt:lpstr>Wingdings</vt:lpstr>
      <vt:lpstr>ヒラギノ角ゴ ProN W3</vt:lpstr>
      <vt:lpstr>Office Theme</vt:lpstr>
      <vt:lpstr>Equation</vt:lpstr>
      <vt:lpstr>Worksheet</vt:lpstr>
      <vt:lpstr>Quality</vt:lpstr>
      <vt:lpstr>Outline</vt:lpstr>
      <vt:lpstr>Software Quality</vt:lpstr>
      <vt:lpstr>Software Quality</vt:lpstr>
      <vt:lpstr>Software Testing</vt:lpstr>
      <vt:lpstr>Quality and Testing</vt:lpstr>
      <vt:lpstr>Errors, Defects, Faults and Failures</vt:lpstr>
      <vt:lpstr>Build Time VS Run Time</vt:lpstr>
      <vt:lpstr>Verification VS Validation</vt:lpstr>
      <vt:lpstr>The V&amp;V Process</vt:lpstr>
      <vt:lpstr>Static and Dynamic V&amp;V Activities</vt:lpstr>
      <vt:lpstr>V&amp;V Confidence</vt:lpstr>
      <vt:lpstr>How Do you plan for V&amp;V</vt:lpstr>
      <vt:lpstr>The V Model</vt:lpstr>
      <vt:lpstr>Quality Assurance</vt:lpstr>
      <vt:lpstr>Goal of Quality Assurance</vt:lpstr>
      <vt:lpstr>Planning Quality</vt:lpstr>
      <vt:lpstr>QA Techniques Classification</vt:lpstr>
      <vt:lpstr>Defect Prevention</vt:lpstr>
      <vt:lpstr>Defect Reduction</vt:lpstr>
      <vt:lpstr>Defect Reduction -  Issues with Testing</vt:lpstr>
      <vt:lpstr>Defect Reduction -  Testing Sweet Spot</vt:lpstr>
      <vt:lpstr>Defect Reduction -  Risk</vt:lpstr>
      <vt:lpstr>Defect Containment</vt:lpstr>
      <vt:lpstr>Example</vt:lpstr>
      <vt:lpstr>Quality Control</vt:lpstr>
      <vt:lpstr>Perform quality control</vt:lpstr>
      <vt:lpstr>Role of the SQA Group  – I</vt:lpstr>
      <vt:lpstr>Role of the SQA Group  – II</vt:lpstr>
      <vt:lpstr>Software Quality Assurance</vt:lpstr>
      <vt:lpstr>Formal Technical Reviews</vt:lpstr>
      <vt:lpstr>Formal Technical Reviews</vt:lpstr>
      <vt:lpstr>Formal Technical Reviews</vt:lpstr>
      <vt:lpstr>Formal Technical Reviews</vt:lpstr>
      <vt:lpstr>Formal Technical Reviews</vt:lpstr>
      <vt:lpstr>“QA” &amp; Testing</vt:lpstr>
      <vt:lpstr>Defect Rates</vt:lpstr>
      <vt:lpstr>Defect Metrics</vt:lpstr>
      <vt:lpstr>Defect Metrics</vt:lpstr>
      <vt:lpstr>The Rayleigh Distribution</vt:lpstr>
      <vt:lpstr>Basic tools of quality</vt:lpstr>
      <vt:lpstr>Basic tools of quality</vt:lpstr>
      <vt:lpstr>Basic tools of quality</vt:lpstr>
      <vt:lpstr>Histogram</vt:lpstr>
      <vt:lpstr>Pareto Diagram</vt:lpstr>
      <vt:lpstr>Basic tools of quality </vt:lpstr>
      <vt:lpstr>Run Charts</vt:lpstr>
      <vt:lpstr>Run Chart</vt:lpstr>
      <vt:lpstr>Scatter Diagram</vt:lpstr>
      <vt:lpstr>Project Duration Scatter Diagram</vt:lpstr>
      <vt:lpstr>Project Success</vt:lpstr>
      <vt:lpstr>Think Small</vt:lpstr>
      <vt:lpstr>Process Spectrum</vt:lpstr>
      <vt:lpstr>Miscellaneous</vt:lpstr>
      <vt:lpstr>Miscellaneous</vt:lpstr>
      <vt:lpstr>Success Metrics</vt:lpstr>
      <vt:lpstr>Success Rates</vt:lpstr>
      <vt:lpstr>Why Do Projects Succeed?</vt:lpstr>
      <vt:lpstr>Why Do Projects Succeed?</vt:lpstr>
      <vt:lpstr>Why Executive Support?</vt:lpstr>
      <vt:lpstr>State of the Practice in Software Management</vt:lpstr>
      <vt:lpstr>State of the Practice in Software Management</vt:lpstr>
      <vt:lpstr>State of the Practice in Software Management</vt:lpstr>
      <vt:lpstr>How to ensure a project fails</vt:lpstr>
      <vt:lpstr>Measurement and Metrics</vt:lpstr>
      <vt:lpstr>Measurement and Metrics</vt:lpstr>
      <vt:lpstr>Why Measurement and Metrics?</vt:lpstr>
      <vt:lpstr>Definitions</vt:lpstr>
      <vt:lpstr>Software Metric</vt:lpstr>
      <vt:lpstr>Categories</vt:lpstr>
      <vt:lpstr>Process Metrics</vt:lpstr>
      <vt:lpstr>Product Metrics</vt:lpstr>
      <vt:lpstr>Project Metrics</vt:lpstr>
      <vt:lpstr>Metrics Assumptions</vt:lpstr>
      <vt:lpstr>Integrating Metrics with Process</vt:lpstr>
      <vt:lpstr>Software Measurement</vt:lpstr>
      <vt:lpstr>The Measurement Process</vt:lpstr>
      <vt:lpstr>Product Measurement Process</vt:lpstr>
      <vt:lpstr>Data Collection</vt:lpstr>
      <vt:lpstr>Data Accuracy</vt:lpstr>
      <vt:lpstr>What Are Metrics For?</vt:lpstr>
      <vt:lpstr>Analysis</vt:lpstr>
      <vt:lpstr>Metric Types with Examples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Mamdouh Alenezi</dc:creator>
  <cp:lastModifiedBy>Dr. Mamdouh Alenezi</cp:lastModifiedBy>
  <cp:revision>219</cp:revision>
  <cp:lastPrinted>2021-10-18T07:27:50Z</cp:lastPrinted>
  <dcterms:created xsi:type="dcterms:W3CDTF">2021-10-12T10:09:12Z</dcterms:created>
  <dcterms:modified xsi:type="dcterms:W3CDTF">2023-02-09T04:33:02Z</dcterms:modified>
</cp:coreProperties>
</file>