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744" r:id="rId3"/>
    <p:sldId id="749" r:id="rId4"/>
    <p:sldId id="764" r:id="rId5"/>
    <p:sldId id="820" r:id="rId6"/>
    <p:sldId id="748" r:id="rId7"/>
    <p:sldId id="786" r:id="rId8"/>
    <p:sldId id="750" r:id="rId9"/>
    <p:sldId id="802" r:id="rId10"/>
    <p:sldId id="803" r:id="rId11"/>
    <p:sldId id="804" r:id="rId12"/>
    <p:sldId id="805" r:id="rId13"/>
    <p:sldId id="801" r:id="rId14"/>
    <p:sldId id="806" r:id="rId15"/>
    <p:sldId id="807" r:id="rId16"/>
    <p:sldId id="809" r:id="rId17"/>
    <p:sldId id="808" r:id="rId18"/>
    <p:sldId id="751" r:id="rId19"/>
    <p:sldId id="752" r:id="rId20"/>
    <p:sldId id="753" r:id="rId21"/>
    <p:sldId id="755" r:id="rId22"/>
    <p:sldId id="754" r:id="rId23"/>
    <p:sldId id="756" r:id="rId24"/>
    <p:sldId id="757" r:id="rId25"/>
    <p:sldId id="758" r:id="rId26"/>
    <p:sldId id="800" r:id="rId27"/>
    <p:sldId id="785" r:id="rId28"/>
    <p:sldId id="760" r:id="rId29"/>
    <p:sldId id="759" r:id="rId30"/>
    <p:sldId id="810" r:id="rId31"/>
    <p:sldId id="811" r:id="rId32"/>
    <p:sldId id="761" r:id="rId33"/>
    <p:sldId id="812" r:id="rId34"/>
    <p:sldId id="762" r:id="rId35"/>
    <p:sldId id="763" r:id="rId36"/>
    <p:sldId id="765" r:id="rId37"/>
    <p:sldId id="766" r:id="rId38"/>
    <p:sldId id="770" r:id="rId39"/>
    <p:sldId id="771" r:id="rId40"/>
    <p:sldId id="813" r:id="rId41"/>
    <p:sldId id="814" r:id="rId42"/>
    <p:sldId id="815" r:id="rId43"/>
    <p:sldId id="816" r:id="rId44"/>
    <p:sldId id="817" r:id="rId45"/>
    <p:sldId id="818" r:id="rId46"/>
    <p:sldId id="819" r:id="rId47"/>
    <p:sldId id="767" r:id="rId48"/>
    <p:sldId id="787" r:id="rId49"/>
    <p:sldId id="788" r:id="rId50"/>
    <p:sldId id="769" r:id="rId51"/>
    <p:sldId id="768" r:id="rId52"/>
    <p:sldId id="772" r:id="rId53"/>
    <p:sldId id="789" r:id="rId54"/>
    <p:sldId id="790" r:id="rId55"/>
    <p:sldId id="773" r:id="rId56"/>
    <p:sldId id="791" r:id="rId57"/>
    <p:sldId id="792" r:id="rId58"/>
    <p:sldId id="793" r:id="rId59"/>
    <p:sldId id="774" r:id="rId60"/>
    <p:sldId id="775" r:id="rId61"/>
    <p:sldId id="777" r:id="rId62"/>
    <p:sldId id="776" r:id="rId63"/>
    <p:sldId id="778" r:id="rId64"/>
    <p:sldId id="779" r:id="rId65"/>
    <p:sldId id="780" r:id="rId66"/>
    <p:sldId id="781" r:id="rId67"/>
    <p:sldId id="782" r:id="rId68"/>
    <p:sldId id="794" r:id="rId69"/>
    <p:sldId id="795" r:id="rId70"/>
    <p:sldId id="796" r:id="rId71"/>
    <p:sldId id="783" r:id="rId72"/>
    <p:sldId id="784" r:id="rId73"/>
    <p:sldId id="797" r:id="rId74"/>
    <p:sldId id="798" r:id="rId75"/>
    <p:sldId id="799"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DAE"/>
    <a:srgbClr val="00B2E2"/>
    <a:srgbClr val="C0C0C0"/>
    <a:srgbClr val="8498BD"/>
    <a:srgbClr val="C2C2C2"/>
    <a:srgbClr val="514870"/>
    <a:srgbClr val="FFFFFF"/>
    <a:srgbClr val="FFFDFF"/>
    <a:srgbClr val="D2D0D2"/>
    <a:srgbClr val="D5D3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4884" autoAdjust="0"/>
  </p:normalViewPr>
  <p:slideViewPr>
    <p:cSldViewPr snapToGrid="0">
      <p:cViewPr varScale="1">
        <p:scale>
          <a:sx n="111" d="100"/>
          <a:sy n="111"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FECA89-3F06-4C0D-A281-A165F7DBF19B}" type="doc">
      <dgm:prSet loTypeId="urn:microsoft.com/office/officeart/2005/8/layout/default" loCatId="list" qsTypeId="urn:microsoft.com/office/officeart/2005/8/quickstyle/3d4" qsCatId="3D" csTypeId="urn:microsoft.com/office/officeart/2005/8/colors/accent1_1" csCatId="accent1" phldr="1"/>
      <dgm:spPr/>
      <dgm:t>
        <a:bodyPr/>
        <a:lstStyle/>
        <a:p>
          <a:endParaRPr lang="en-US"/>
        </a:p>
      </dgm:t>
    </dgm:pt>
    <dgm:pt modelId="{39C09DCE-7211-47BA-A43A-D370FA8D73D2}">
      <dgm:prSet phldrT="[Text]"/>
      <dgm:spPr/>
      <dgm:t>
        <a:bodyPr/>
        <a:lstStyle/>
        <a:p>
          <a:r>
            <a:rPr lang="en-US">
              <a:latin typeface="Candara" panose="020E0502030303020204" pitchFamily="34" charset="0"/>
            </a:rPr>
            <a:t>Problem statement</a:t>
          </a:r>
        </a:p>
      </dgm:t>
    </dgm:pt>
    <dgm:pt modelId="{2E3E19EC-9F2C-4162-B38D-A7044A4B45AF}" type="parTrans" cxnId="{92424E58-9A31-4E9E-9BFC-AD2804DAF11E}">
      <dgm:prSet/>
      <dgm:spPr/>
      <dgm:t>
        <a:bodyPr/>
        <a:lstStyle/>
        <a:p>
          <a:endParaRPr lang="en-US">
            <a:latin typeface="Candara" panose="020E0502030303020204" pitchFamily="34" charset="0"/>
          </a:endParaRPr>
        </a:p>
      </dgm:t>
    </dgm:pt>
    <dgm:pt modelId="{57E08C8C-0929-4BB9-8276-F436AE100295}" type="sibTrans" cxnId="{92424E58-9A31-4E9E-9BFC-AD2804DAF11E}">
      <dgm:prSet/>
      <dgm:spPr/>
      <dgm:t>
        <a:bodyPr/>
        <a:lstStyle/>
        <a:p>
          <a:endParaRPr lang="en-US">
            <a:latin typeface="Candara" panose="020E0502030303020204" pitchFamily="34" charset="0"/>
          </a:endParaRPr>
        </a:p>
      </dgm:t>
    </dgm:pt>
    <dgm:pt modelId="{4F5753A4-C3B6-47F6-8829-C869BC86C1F0}">
      <dgm:prSet/>
      <dgm:spPr/>
      <dgm:t>
        <a:bodyPr/>
        <a:lstStyle/>
        <a:p>
          <a:r>
            <a:rPr lang="en-US">
              <a:latin typeface="Candara" panose="020E0502030303020204" pitchFamily="34" charset="0"/>
            </a:rPr>
            <a:t>Solution</a:t>
          </a:r>
        </a:p>
      </dgm:t>
    </dgm:pt>
    <dgm:pt modelId="{063A4745-D547-4F5B-8417-D5B690B18BBF}" type="parTrans" cxnId="{787DE4B5-A6AF-4B52-87F2-BEACD57AAD2B}">
      <dgm:prSet/>
      <dgm:spPr/>
      <dgm:t>
        <a:bodyPr/>
        <a:lstStyle/>
        <a:p>
          <a:endParaRPr lang="en-US">
            <a:latin typeface="Candara" panose="020E0502030303020204" pitchFamily="34" charset="0"/>
          </a:endParaRPr>
        </a:p>
      </dgm:t>
    </dgm:pt>
    <dgm:pt modelId="{49726AA2-DA3D-4754-8721-BEAB2D910312}" type="sibTrans" cxnId="{787DE4B5-A6AF-4B52-87F2-BEACD57AAD2B}">
      <dgm:prSet/>
      <dgm:spPr/>
      <dgm:t>
        <a:bodyPr/>
        <a:lstStyle/>
        <a:p>
          <a:endParaRPr lang="en-US">
            <a:latin typeface="Candara" panose="020E0502030303020204" pitchFamily="34" charset="0"/>
          </a:endParaRPr>
        </a:p>
      </dgm:t>
    </dgm:pt>
    <dgm:pt modelId="{295B555D-AA7D-4246-B69D-FDD1E904230D}">
      <dgm:prSet/>
      <dgm:spPr/>
      <dgm:t>
        <a:bodyPr/>
        <a:lstStyle/>
        <a:p>
          <a:r>
            <a:rPr lang="en-US">
              <a:latin typeface="Candara" panose="020E0502030303020204" pitchFamily="34" charset="0"/>
            </a:rPr>
            <a:t>Market opportunity</a:t>
          </a:r>
        </a:p>
      </dgm:t>
    </dgm:pt>
    <dgm:pt modelId="{B0FB1B12-5DA3-4B81-8FCC-DD3F63DD0A59}" type="parTrans" cxnId="{20BF939D-C77A-41D5-921E-363AB6587158}">
      <dgm:prSet/>
      <dgm:spPr/>
      <dgm:t>
        <a:bodyPr/>
        <a:lstStyle/>
        <a:p>
          <a:endParaRPr lang="en-US">
            <a:latin typeface="Candara" panose="020E0502030303020204" pitchFamily="34" charset="0"/>
          </a:endParaRPr>
        </a:p>
      </dgm:t>
    </dgm:pt>
    <dgm:pt modelId="{C1355496-27EC-43AE-8666-53FE7431987B}" type="sibTrans" cxnId="{20BF939D-C77A-41D5-921E-363AB6587158}">
      <dgm:prSet/>
      <dgm:spPr/>
      <dgm:t>
        <a:bodyPr/>
        <a:lstStyle/>
        <a:p>
          <a:endParaRPr lang="en-US">
            <a:latin typeface="Candara" panose="020E0502030303020204" pitchFamily="34" charset="0"/>
          </a:endParaRPr>
        </a:p>
      </dgm:t>
    </dgm:pt>
    <dgm:pt modelId="{74AA8E5E-DEC5-4CC1-B53C-6BADBA82AF75}">
      <dgm:prSet/>
      <dgm:spPr/>
      <dgm:t>
        <a:bodyPr/>
        <a:lstStyle/>
        <a:p>
          <a:r>
            <a:rPr lang="en-US">
              <a:latin typeface="Candara" panose="020E0502030303020204" pitchFamily="34" charset="0"/>
            </a:rPr>
            <a:t>Competitive advantage</a:t>
          </a:r>
        </a:p>
      </dgm:t>
    </dgm:pt>
    <dgm:pt modelId="{7AC14614-332F-43BA-9DD3-DF22B8495FDB}" type="parTrans" cxnId="{E7EDADEA-05E8-4319-9A14-C6BACD2B9251}">
      <dgm:prSet/>
      <dgm:spPr/>
      <dgm:t>
        <a:bodyPr/>
        <a:lstStyle/>
        <a:p>
          <a:endParaRPr lang="en-US">
            <a:latin typeface="Candara" panose="020E0502030303020204" pitchFamily="34" charset="0"/>
          </a:endParaRPr>
        </a:p>
      </dgm:t>
    </dgm:pt>
    <dgm:pt modelId="{1168AD87-B9CF-43B8-BA47-80A826305D1F}" type="sibTrans" cxnId="{E7EDADEA-05E8-4319-9A14-C6BACD2B9251}">
      <dgm:prSet/>
      <dgm:spPr/>
      <dgm:t>
        <a:bodyPr/>
        <a:lstStyle/>
        <a:p>
          <a:endParaRPr lang="en-US">
            <a:latin typeface="Candara" panose="020E0502030303020204" pitchFamily="34" charset="0"/>
          </a:endParaRPr>
        </a:p>
      </dgm:t>
    </dgm:pt>
    <dgm:pt modelId="{09327994-CD71-4396-8F23-2160A20A70B8}">
      <dgm:prSet/>
      <dgm:spPr/>
      <dgm:t>
        <a:bodyPr/>
        <a:lstStyle/>
        <a:p>
          <a:r>
            <a:rPr lang="en-US">
              <a:latin typeface="Candara" panose="020E0502030303020204" pitchFamily="34" charset="0"/>
            </a:rPr>
            <a:t>Business model</a:t>
          </a:r>
        </a:p>
      </dgm:t>
    </dgm:pt>
    <dgm:pt modelId="{275AB4B1-00B8-4D28-B932-26D4B13F065E}" type="parTrans" cxnId="{D21F3CE0-3109-4AD6-BA63-119837EFAF80}">
      <dgm:prSet/>
      <dgm:spPr/>
      <dgm:t>
        <a:bodyPr/>
        <a:lstStyle/>
        <a:p>
          <a:endParaRPr lang="en-US">
            <a:latin typeface="Candara" panose="020E0502030303020204" pitchFamily="34" charset="0"/>
          </a:endParaRPr>
        </a:p>
      </dgm:t>
    </dgm:pt>
    <dgm:pt modelId="{81324782-D34A-4BBA-BB90-A454956C5FE4}" type="sibTrans" cxnId="{D21F3CE0-3109-4AD6-BA63-119837EFAF80}">
      <dgm:prSet/>
      <dgm:spPr/>
      <dgm:t>
        <a:bodyPr/>
        <a:lstStyle/>
        <a:p>
          <a:endParaRPr lang="en-US">
            <a:latin typeface="Candara" panose="020E0502030303020204" pitchFamily="34" charset="0"/>
          </a:endParaRPr>
        </a:p>
      </dgm:t>
    </dgm:pt>
    <dgm:pt modelId="{66AEE996-7063-4453-9938-51551EE35BB4}">
      <dgm:prSet/>
      <dgm:spPr/>
      <dgm:t>
        <a:bodyPr/>
        <a:lstStyle/>
        <a:p>
          <a:r>
            <a:rPr lang="en-US">
              <a:latin typeface="Candara" panose="020E0502030303020204" pitchFamily="34" charset="0"/>
            </a:rPr>
            <a:t>Team</a:t>
          </a:r>
        </a:p>
      </dgm:t>
    </dgm:pt>
    <dgm:pt modelId="{A87EA9CD-B9EA-4136-A9E8-A4D0F35AF84C}" type="parTrans" cxnId="{C9D413D0-FCE0-4BCC-B27D-22885CA1FB83}">
      <dgm:prSet/>
      <dgm:spPr/>
      <dgm:t>
        <a:bodyPr/>
        <a:lstStyle/>
        <a:p>
          <a:endParaRPr lang="en-US">
            <a:latin typeface="Candara" panose="020E0502030303020204" pitchFamily="34" charset="0"/>
          </a:endParaRPr>
        </a:p>
      </dgm:t>
    </dgm:pt>
    <dgm:pt modelId="{06913FB1-AFAD-4F79-8102-216775677043}" type="sibTrans" cxnId="{C9D413D0-FCE0-4BCC-B27D-22885CA1FB83}">
      <dgm:prSet/>
      <dgm:spPr/>
      <dgm:t>
        <a:bodyPr/>
        <a:lstStyle/>
        <a:p>
          <a:endParaRPr lang="en-US">
            <a:latin typeface="Candara" panose="020E0502030303020204" pitchFamily="34" charset="0"/>
          </a:endParaRPr>
        </a:p>
      </dgm:t>
    </dgm:pt>
    <dgm:pt modelId="{0F86BDA9-3828-4136-BD40-08241ECA2551}" type="pres">
      <dgm:prSet presAssocID="{7BFECA89-3F06-4C0D-A281-A165F7DBF19B}" presName="diagram" presStyleCnt="0">
        <dgm:presLayoutVars>
          <dgm:dir/>
          <dgm:resizeHandles val="exact"/>
        </dgm:presLayoutVars>
      </dgm:prSet>
      <dgm:spPr/>
    </dgm:pt>
    <dgm:pt modelId="{37D3A03D-4EB1-495F-9E90-D98F0857BB95}" type="pres">
      <dgm:prSet presAssocID="{39C09DCE-7211-47BA-A43A-D370FA8D73D2}" presName="node" presStyleLbl="node1" presStyleIdx="0" presStyleCnt="6">
        <dgm:presLayoutVars>
          <dgm:bulletEnabled val="1"/>
        </dgm:presLayoutVars>
      </dgm:prSet>
      <dgm:spPr/>
    </dgm:pt>
    <dgm:pt modelId="{46810A3B-2D05-49F0-A97A-CD9ACC5D8A13}" type="pres">
      <dgm:prSet presAssocID="{57E08C8C-0929-4BB9-8276-F436AE100295}" presName="sibTrans" presStyleCnt="0"/>
      <dgm:spPr/>
    </dgm:pt>
    <dgm:pt modelId="{A5E03356-BB04-46A7-B2E6-57C997B56F3F}" type="pres">
      <dgm:prSet presAssocID="{4F5753A4-C3B6-47F6-8829-C869BC86C1F0}" presName="node" presStyleLbl="node1" presStyleIdx="1" presStyleCnt="6">
        <dgm:presLayoutVars>
          <dgm:bulletEnabled val="1"/>
        </dgm:presLayoutVars>
      </dgm:prSet>
      <dgm:spPr/>
    </dgm:pt>
    <dgm:pt modelId="{CFD22EA4-C0A9-406C-A843-E0428EF8C74F}" type="pres">
      <dgm:prSet presAssocID="{49726AA2-DA3D-4754-8721-BEAB2D910312}" presName="sibTrans" presStyleCnt="0"/>
      <dgm:spPr/>
    </dgm:pt>
    <dgm:pt modelId="{33F2F352-21D5-4438-AD44-922C87306AB6}" type="pres">
      <dgm:prSet presAssocID="{295B555D-AA7D-4246-B69D-FDD1E904230D}" presName="node" presStyleLbl="node1" presStyleIdx="2" presStyleCnt="6">
        <dgm:presLayoutVars>
          <dgm:bulletEnabled val="1"/>
        </dgm:presLayoutVars>
      </dgm:prSet>
      <dgm:spPr/>
    </dgm:pt>
    <dgm:pt modelId="{A05D8108-CD4F-425D-B622-7BE6E37F9FCD}" type="pres">
      <dgm:prSet presAssocID="{C1355496-27EC-43AE-8666-53FE7431987B}" presName="sibTrans" presStyleCnt="0"/>
      <dgm:spPr/>
    </dgm:pt>
    <dgm:pt modelId="{1BB0E963-99C3-4857-A230-DA6C31DECDCC}" type="pres">
      <dgm:prSet presAssocID="{74AA8E5E-DEC5-4CC1-B53C-6BADBA82AF75}" presName="node" presStyleLbl="node1" presStyleIdx="3" presStyleCnt="6">
        <dgm:presLayoutVars>
          <dgm:bulletEnabled val="1"/>
        </dgm:presLayoutVars>
      </dgm:prSet>
      <dgm:spPr/>
    </dgm:pt>
    <dgm:pt modelId="{B93D2235-C6A9-482F-B404-C25E4F69C50D}" type="pres">
      <dgm:prSet presAssocID="{1168AD87-B9CF-43B8-BA47-80A826305D1F}" presName="sibTrans" presStyleCnt="0"/>
      <dgm:spPr/>
    </dgm:pt>
    <dgm:pt modelId="{7104323F-6C65-47AD-9BF5-B74885318834}" type="pres">
      <dgm:prSet presAssocID="{09327994-CD71-4396-8F23-2160A20A70B8}" presName="node" presStyleLbl="node1" presStyleIdx="4" presStyleCnt="6">
        <dgm:presLayoutVars>
          <dgm:bulletEnabled val="1"/>
        </dgm:presLayoutVars>
      </dgm:prSet>
      <dgm:spPr/>
    </dgm:pt>
    <dgm:pt modelId="{E5B2D578-BA62-41CE-9BFC-017916B499BA}" type="pres">
      <dgm:prSet presAssocID="{81324782-D34A-4BBA-BB90-A454956C5FE4}" presName="sibTrans" presStyleCnt="0"/>
      <dgm:spPr/>
    </dgm:pt>
    <dgm:pt modelId="{9077DD8E-EC60-40FA-963A-D844858E2C9A}" type="pres">
      <dgm:prSet presAssocID="{66AEE996-7063-4453-9938-51551EE35BB4}" presName="node" presStyleLbl="node1" presStyleIdx="5" presStyleCnt="6">
        <dgm:presLayoutVars>
          <dgm:bulletEnabled val="1"/>
        </dgm:presLayoutVars>
      </dgm:prSet>
      <dgm:spPr/>
    </dgm:pt>
  </dgm:ptLst>
  <dgm:cxnLst>
    <dgm:cxn modelId="{271D3321-5705-4500-8A5B-84CEE524F461}" type="presOf" srcId="{7BFECA89-3F06-4C0D-A281-A165F7DBF19B}" destId="{0F86BDA9-3828-4136-BD40-08241ECA2551}" srcOrd="0" destOrd="0" presId="urn:microsoft.com/office/officeart/2005/8/layout/default"/>
    <dgm:cxn modelId="{E8B69C4E-3FA2-465D-9DB1-61C6DFEE32B8}" type="presOf" srcId="{295B555D-AA7D-4246-B69D-FDD1E904230D}" destId="{33F2F352-21D5-4438-AD44-922C87306AB6}" srcOrd="0" destOrd="0" presId="urn:microsoft.com/office/officeart/2005/8/layout/default"/>
    <dgm:cxn modelId="{92424E58-9A31-4E9E-9BFC-AD2804DAF11E}" srcId="{7BFECA89-3F06-4C0D-A281-A165F7DBF19B}" destId="{39C09DCE-7211-47BA-A43A-D370FA8D73D2}" srcOrd="0" destOrd="0" parTransId="{2E3E19EC-9F2C-4162-B38D-A7044A4B45AF}" sibTransId="{57E08C8C-0929-4BB9-8276-F436AE100295}"/>
    <dgm:cxn modelId="{13AB4293-25EA-4BDF-8300-3B427CF2136D}" type="presOf" srcId="{39C09DCE-7211-47BA-A43A-D370FA8D73D2}" destId="{37D3A03D-4EB1-495F-9E90-D98F0857BB95}" srcOrd="0" destOrd="0" presId="urn:microsoft.com/office/officeart/2005/8/layout/default"/>
    <dgm:cxn modelId="{A8A3899D-3E0E-4EFF-B1BE-00895F3A47A4}" type="presOf" srcId="{09327994-CD71-4396-8F23-2160A20A70B8}" destId="{7104323F-6C65-47AD-9BF5-B74885318834}" srcOrd="0" destOrd="0" presId="urn:microsoft.com/office/officeart/2005/8/layout/default"/>
    <dgm:cxn modelId="{20BF939D-C77A-41D5-921E-363AB6587158}" srcId="{7BFECA89-3F06-4C0D-A281-A165F7DBF19B}" destId="{295B555D-AA7D-4246-B69D-FDD1E904230D}" srcOrd="2" destOrd="0" parTransId="{B0FB1B12-5DA3-4B81-8FCC-DD3F63DD0A59}" sibTransId="{C1355496-27EC-43AE-8666-53FE7431987B}"/>
    <dgm:cxn modelId="{787DE4B5-A6AF-4B52-87F2-BEACD57AAD2B}" srcId="{7BFECA89-3F06-4C0D-A281-A165F7DBF19B}" destId="{4F5753A4-C3B6-47F6-8829-C869BC86C1F0}" srcOrd="1" destOrd="0" parTransId="{063A4745-D547-4F5B-8417-D5B690B18BBF}" sibTransId="{49726AA2-DA3D-4754-8721-BEAB2D910312}"/>
    <dgm:cxn modelId="{C99AF3B5-4F93-45FF-95D8-740B5F5BD442}" type="presOf" srcId="{74AA8E5E-DEC5-4CC1-B53C-6BADBA82AF75}" destId="{1BB0E963-99C3-4857-A230-DA6C31DECDCC}" srcOrd="0" destOrd="0" presId="urn:microsoft.com/office/officeart/2005/8/layout/default"/>
    <dgm:cxn modelId="{375006CA-40A6-44FA-9E72-A278C89DCAE9}" type="presOf" srcId="{4F5753A4-C3B6-47F6-8829-C869BC86C1F0}" destId="{A5E03356-BB04-46A7-B2E6-57C997B56F3F}" srcOrd="0" destOrd="0" presId="urn:microsoft.com/office/officeart/2005/8/layout/default"/>
    <dgm:cxn modelId="{C9D413D0-FCE0-4BCC-B27D-22885CA1FB83}" srcId="{7BFECA89-3F06-4C0D-A281-A165F7DBF19B}" destId="{66AEE996-7063-4453-9938-51551EE35BB4}" srcOrd="5" destOrd="0" parTransId="{A87EA9CD-B9EA-4136-A9E8-A4D0F35AF84C}" sibTransId="{06913FB1-AFAD-4F79-8102-216775677043}"/>
    <dgm:cxn modelId="{D21F3CE0-3109-4AD6-BA63-119837EFAF80}" srcId="{7BFECA89-3F06-4C0D-A281-A165F7DBF19B}" destId="{09327994-CD71-4396-8F23-2160A20A70B8}" srcOrd="4" destOrd="0" parTransId="{275AB4B1-00B8-4D28-B932-26D4B13F065E}" sibTransId="{81324782-D34A-4BBA-BB90-A454956C5FE4}"/>
    <dgm:cxn modelId="{6A76BEE1-7A94-42A6-A3C6-35E0C6AD8389}" type="presOf" srcId="{66AEE996-7063-4453-9938-51551EE35BB4}" destId="{9077DD8E-EC60-40FA-963A-D844858E2C9A}" srcOrd="0" destOrd="0" presId="urn:microsoft.com/office/officeart/2005/8/layout/default"/>
    <dgm:cxn modelId="{E7EDADEA-05E8-4319-9A14-C6BACD2B9251}" srcId="{7BFECA89-3F06-4C0D-A281-A165F7DBF19B}" destId="{74AA8E5E-DEC5-4CC1-B53C-6BADBA82AF75}" srcOrd="3" destOrd="0" parTransId="{7AC14614-332F-43BA-9DD3-DF22B8495FDB}" sibTransId="{1168AD87-B9CF-43B8-BA47-80A826305D1F}"/>
    <dgm:cxn modelId="{63626D02-A10F-43D4-985A-BB5C87213D95}" type="presParOf" srcId="{0F86BDA9-3828-4136-BD40-08241ECA2551}" destId="{37D3A03D-4EB1-495F-9E90-D98F0857BB95}" srcOrd="0" destOrd="0" presId="urn:microsoft.com/office/officeart/2005/8/layout/default"/>
    <dgm:cxn modelId="{5FD6F95C-424F-42B2-93BA-5E0FD40D53FE}" type="presParOf" srcId="{0F86BDA9-3828-4136-BD40-08241ECA2551}" destId="{46810A3B-2D05-49F0-A97A-CD9ACC5D8A13}" srcOrd="1" destOrd="0" presId="urn:microsoft.com/office/officeart/2005/8/layout/default"/>
    <dgm:cxn modelId="{0C83ADFE-32CD-42D9-88FC-52296AF83B97}" type="presParOf" srcId="{0F86BDA9-3828-4136-BD40-08241ECA2551}" destId="{A5E03356-BB04-46A7-B2E6-57C997B56F3F}" srcOrd="2" destOrd="0" presId="urn:microsoft.com/office/officeart/2005/8/layout/default"/>
    <dgm:cxn modelId="{C257453A-1686-488D-8536-A26997E48C96}" type="presParOf" srcId="{0F86BDA9-3828-4136-BD40-08241ECA2551}" destId="{CFD22EA4-C0A9-406C-A843-E0428EF8C74F}" srcOrd="3" destOrd="0" presId="urn:microsoft.com/office/officeart/2005/8/layout/default"/>
    <dgm:cxn modelId="{858DA80F-92D2-40D9-A421-75DCEF203812}" type="presParOf" srcId="{0F86BDA9-3828-4136-BD40-08241ECA2551}" destId="{33F2F352-21D5-4438-AD44-922C87306AB6}" srcOrd="4" destOrd="0" presId="urn:microsoft.com/office/officeart/2005/8/layout/default"/>
    <dgm:cxn modelId="{7AFB6736-28DB-4D0D-8476-1328D1961E25}" type="presParOf" srcId="{0F86BDA9-3828-4136-BD40-08241ECA2551}" destId="{A05D8108-CD4F-425D-B622-7BE6E37F9FCD}" srcOrd="5" destOrd="0" presId="urn:microsoft.com/office/officeart/2005/8/layout/default"/>
    <dgm:cxn modelId="{D3A58364-0234-4190-8AEB-F79DA22AE2A5}" type="presParOf" srcId="{0F86BDA9-3828-4136-BD40-08241ECA2551}" destId="{1BB0E963-99C3-4857-A230-DA6C31DECDCC}" srcOrd="6" destOrd="0" presId="urn:microsoft.com/office/officeart/2005/8/layout/default"/>
    <dgm:cxn modelId="{1AFC3514-335D-4CF3-B687-A09DAEC9DD00}" type="presParOf" srcId="{0F86BDA9-3828-4136-BD40-08241ECA2551}" destId="{B93D2235-C6A9-482F-B404-C25E4F69C50D}" srcOrd="7" destOrd="0" presId="urn:microsoft.com/office/officeart/2005/8/layout/default"/>
    <dgm:cxn modelId="{9CF6E5F8-85C1-4DB1-9A61-328BD0BBC9B4}" type="presParOf" srcId="{0F86BDA9-3828-4136-BD40-08241ECA2551}" destId="{7104323F-6C65-47AD-9BF5-B74885318834}" srcOrd="8" destOrd="0" presId="urn:microsoft.com/office/officeart/2005/8/layout/default"/>
    <dgm:cxn modelId="{613A45CB-4777-42ED-B08F-D70DF363A7A9}" type="presParOf" srcId="{0F86BDA9-3828-4136-BD40-08241ECA2551}" destId="{E5B2D578-BA62-41CE-9BFC-017916B499BA}" srcOrd="9" destOrd="0" presId="urn:microsoft.com/office/officeart/2005/8/layout/default"/>
    <dgm:cxn modelId="{D0B90D09-6478-4C30-BC84-95644883B24A}" type="presParOf" srcId="{0F86BDA9-3828-4136-BD40-08241ECA2551}" destId="{9077DD8E-EC60-40FA-963A-D844858E2C9A}"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D8F758-A3AD-415B-ACC8-F415E992F5C8}"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C3B007D8-69DE-47C9-8B84-71E8F0CFE7F9}">
      <dgm:prSet phldrT="[Text]"/>
      <dgm:spPr/>
      <dgm:t>
        <a:bodyPr/>
        <a:lstStyle/>
        <a:p>
          <a:r>
            <a:rPr lang="en-US" dirty="0">
              <a:latin typeface="Candara" panose="020E0502030303020204" pitchFamily="34" charset="0"/>
            </a:rPr>
            <a:t>Define Your Target Audience</a:t>
          </a:r>
        </a:p>
      </dgm:t>
    </dgm:pt>
    <dgm:pt modelId="{519C017A-0805-4DC4-81D2-87CE7D2AF5C5}" type="parTrans" cxnId="{89435E9E-C1CF-4550-8AE6-8FBE4EEEFB51}">
      <dgm:prSet/>
      <dgm:spPr/>
      <dgm:t>
        <a:bodyPr/>
        <a:lstStyle/>
        <a:p>
          <a:endParaRPr lang="en-US">
            <a:latin typeface="Candara" panose="020E0502030303020204" pitchFamily="34" charset="0"/>
          </a:endParaRPr>
        </a:p>
      </dgm:t>
    </dgm:pt>
    <dgm:pt modelId="{47DD540D-3C17-4154-8213-9C85DBBDAE86}" type="sibTrans" cxnId="{89435E9E-C1CF-4550-8AE6-8FBE4EEEFB51}">
      <dgm:prSet/>
      <dgm:spPr/>
      <dgm:t>
        <a:bodyPr/>
        <a:lstStyle/>
        <a:p>
          <a:endParaRPr lang="en-US">
            <a:latin typeface="Candara" panose="020E0502030303020204" pitchFamily="34" charset="0"/>
          </a:endParaRPr>
        </a:p>
      </dgm:t>
    </dgm:pt>
    <dgm:pt modelId="{6A5DE039-3EEF-4449-89BE-25690D5895DD}">
      <dgm:prSet/>
      <dgm:spPr/>
      <dgm:t>
        <a:bodyPr/>
        <a:lstStyle/>
        <a:p>
          <a:r>
            <a:rPr lang="en-US">
              <a:latin typeface="Candara" panose="020E0502030303020204" pitchFamily="34" charset="0"/>
            </a:rPr>
            <a:t>Identify the Key Features and Benefits</a:t>
          </a:r>
        </a:p>
      </dgm:t>
    </dgm:pt>
    <dgm:pt modelId="{C361D686-0E69-4410-ACE4-685935C25BE4}" type="parTrans" cxnId="{80E5FFEC-C9EE-4536-8272-086B06F313CD}">
      <dgm:prSet/>
      <dgm:spPr/>
      <dgm:t>
        <a:bodyPr/>
        <a:lstStyle/>
        <a:p>
          <a:endParaRPr lang="en-US">
            <a:latin typeface="Candara" panose="020E0502030303020204" pitchFamily="34" charset="0"/>
          </a:endParaRPr>
        </a:p>
      </dgm:t>
    </dgm:pt>
    <dgm:pt modelId="{90BEC11D-70A4-408E-B3E3-CE616D5BEEFA}" type="sibTrans" cxnId="{80E5FFEC-C9EE-4536-8272-086B06F313CD}">
      <dgm:prSet/>
      <dgm:spPr/>
      <dgm:t>
        <a:bodyPr/>
        <a:lstStyle/>
        <a:p>
          <a:endParaRPr lang="en-US">
            <a:latin typeface="Candara" panose="020E0502030303020204" pitchFamily="34" charset="0"/>
          </a:endParaRPr>
        </a:p>
      </dgm:t>
    </dgm:pt>
    <dgm:pt modelId="{ADDDDF1A-9FB1-4C27-A357-CB1AB0BC2DF5}">
      <dgm:prSet/>
      <dgm:spPr/>
      <dgm:t>
        <a:bodyPr/>
        <a:lstStyle/>
        <a:p>
          <a:r>
            <a:rPr lang="en-US">
              <a:latin typeface="Candara" panose="020E0502030303020204" pitchFamily="34" charset="0"/>
            </a:rPr>
            <a:t>Create a Compelling Story</a:t>
          </a:r>
        </a:p>
      </dgm:t>
    </dgm:pt>
    <dgm:pt modelId="{1642D371-450D-47AF-863A-B87CE8807573}" type="parTrans" cxnId="{C4492637-9A9F-4D5D-A8FA-6A547F729D87}">
      <dgm:prSet/>
      <dgm:spPr/>
      <dgm:t>
        <a:bodyPr/>
        <a:lstStyle/>
        <a:p>
          <a:endParaRPr lang="en-US">
            <a:latin typeface="Candara" panose="020E0502030303020204" pitchFamily="34" charset="0"/>
          </a:endParaRPr>
        </a:p>
      </dgm:t>
    </dgm:pt>
    <dgm:pt modelId="{382378AE-AC91-4D8E-BB27-ED2CCA8B4072}" type="sibTrans" cxnId="{C4492637-9A9F-4D5D-A8FA-6A547F729D87}">
      <dgm:prSet/>
      <dgm:spPr/>
      <dgm:t>
        <a:bodyPr/>
        <a:lstStyle/>
        <a:p>
          <a:endParaRPr lang="en-US">
            <a:latin typeface="Candara" panose="020E0502030303020204" pitchFamily="34" charset="0"/>
          </a:endParaRPr>
        </a:p>
      </dgm:t>
    </dgm:pt>
    <dgm:pt modelId="{12CEF510-5CFB-4555-8CBC-D4AC7E5E0DD0}">
      <dgm:prSet/>
      <dgm:spPr/>
      <dgm:t>
        <a:bodyPr/>
        <a:lstStyle/>
        <a:p>
          <a:r>
            <a:rPr lang="en-US">
              <a:latin typeface="Candara" panose="020E0502030303020204" pitchFamily="34" charset="0"/>
            </a:rPr>
            <a:t>Showcase Your Team's Expertise</a:t>
          </a:r>
        </a:p>
      </dgm:t>
    </dgm:pt>
    <dgm:pt modelId="{C133D170-27DB-4376-BD99-9F75E9FA22B7}" type="parTrans" cxnId="{2B07DD24-837E-4453-82B8-8C9BBD69A552}">
      <dgm:prSet/>
      <dgm:spPr/>
      <dgm:t>
        <a:bodyPr/>
        <a:lstStyle/>
        <a:p>
          <a:endParaRPr lang="en-US">
            <a:latin typeface="Candara" panose="020E0502030303020204" pitchFamily="34" charset="0"/>
          </a:endParaRPr>
        </a:p>
      </dgm:t>
    </dgm:pt>
    <dgm:pt modelId="{995CEFF9-63E1-4D95-AA5F-E4C31341251C}" type="sibTrans" cxnId="{2B07DD24-837E-4453-82B8-8C9BBD69A552}">
      <dgm:prSet/>
      <dgm:spPr/>
      <dgm:t>
        <a:bodyPr/>
        <a:lstStyle/>
        <a:p>
          <a:endParaRPr lang="en-US">
            <a:latin typeface="Candara" panose="020E0502030303020204" pitchFamily="34" charset="0"/>
          </a:endParaRPr>
        </a:p>
      </dgm:t>
    </dgm:pt>
    <dgm:pt modelId="{84FABDE5-4AB8-4917-B66A-6F9809C8070B}">
      <dgm:prSet/>
      <dgm:spPr/>
      <dgm:t>
        <a:bodyPr/>
        <a:lstStyle/>
        <a:p>
          <a:r>
            <a:rPr lang="en-US">
              <a:latin typeface="Candara" panose="020E0502030303020204" pitchFamily="34" charset="0"/>
            </a:rPr>
            <a:t>Provide Social Proof</a:t>
          </a:r>
        </a:p>
      </dgm:t>
    </dgm:pt>
    <dgm:pt modelId="{86BC41FC-342F-4A1D-BE6B-5863692CC2DC}" type="parTrans" cxnId="{46B7B9DB-29C1-446C-A45D-FCF4CD5AF126}">
      <dgm:prSet/>
      <dgm:spPr/>
      <dgm:t>
        <a:bodyPr/>
        <a:lstStyle/>
        <a:p>
          <a:endParaRPr lang="en-US">
            <a:latin typeface="Candara" panose="020E0502030303020204" pitchFamily="34" charset="0"/>
          </a:endParaRPr>
        </a:p>
      </dgm:t>
    </dgm:pt>
    <dgm:pt modelId="{07EF8D67-AB5C-4214-AA90-6AAB90999908}" type="sibTrans" cxnId="{46B7B9DB-29C1-446C-A45D-FCF4CD5AF126}">
      <dgm:prSet/>
      <dgm:spPr/>
      <dgm:t>
        <a:bodyPr/>
        <a:lstStyle/>
        <a:p>
          <a:endParaRPr lang="en-US">
            <a:latin typeface="Candara" panose="020E0502030303020204" pitchFamily="34" charset="0"/>
          </a:endParaRPr>
        </a:p>
      </dgm:t>
    </dgm:pt>
    <dgm:pt modelId="{9F8AF400-5C2C-4526-AF1C-9217E0C0887C}">
      <dgm:prSet/>
      <dgm:spPr/>
      <dgm:t>
        <a:bodyPr/>
        <a:lstStyle/>
        <a:p>
          <a:r>
            <a:rPr lang="en-US">
              <a:latin typeface="Candara" panose="020E0502030303020204" pitchFamily="34" charset="0"/>
            </a:rPr>
            <a:t>Outline Your Business Model</a:t>
          </a:r>
        </a:p>
      </dgm:t>
    </dgm:pt>
    <dgm:pt modelId="{555E9A6D-5B90-44B7-8C82-5C9CC8CC7316}" type="parTrans" cxnId="{6E6E30A5-7EDD-4D9F-83B3-33C8C73BB33B}">
      <dgm:prSet/>
      <dgm:spPr/>
      <dgm:t>
        <a:bodyPr/>
        <a:lstStyle/>
        <a:p>
          <a:endParaRPr lang="en-US">
            <a:latin typeface="Candara" panose="020E0502030303020204" pitchFamily="34" charset="0"/>
          </a:endParaRPr>
        </a:p>
      </dgm:t>
    </dgm:pt>
    <dgm:pt modelId="{84F00D21-385F-49FE-A124-2BA0C3DB15ED}" type="sibTrans" cxnId="{6E6E30A5-7EDD-4D9F-83B3-33C8C73BB33B}">
      <dgm:prSet/>
      <dgm:spPr/>
      <dgm:t>
        <a:bodyPr/>
        <a:lstStyle/>
        <a:p>
          <a:endParaRPr lang="en-US">
            <a:latin typeface="Candara" panose="020E0502030303020204" pitchFamily="34" charset="0"/>
          </a:endParaRPr>
        </a:p>
      </dgm:t>
    </dgm:pt>
    <dgm:pt modelId="{D097B98E-DFCC-4C66-9158-F3FD152CA5B1}">
      <dgm:prSet/>
      <dgm:spPr/>
      <dgm:t>
        <a:bodyPr/>
        <a:lstStyle/>
        <a:p>
          <a:r>
            <a:rPr lang="en-US">
              <a:latin typeface="Candara" panose="020E0502030303020204" pitchFamily="34" charset="0"/>
            </a:rPr>
            <a:t>Discuss Your Competitive Advantage</a:t>
          </a:r>
        </a:p>
      </dgm:t>
    </dgm:pt>
    <dgm:pt modelId="{65D6B65E-2429-4817-AAA3-3F1F2644F459}" type="parTrans" cxnId="{831F689A-5758-4F3A-B2ED-9FE11CD9C06E}">
      <dgm:prSet/>
      <dgm:spPr/>
      <dgm:t>
        <a:bodyPr/>
        <a:lstStyle/>
        <a:p>
          <a:endParaRPr lang="en-US">
            <a:latin typeface="Candara" panose="020E0502030303020204" pitchFamily="34" charset="0"/>
          </a:endParaRPr>
        </a:p>
      </dgm:t>
    </dgm:pt>
    <dgm:pt modelId="{D6AE6772-00CA-4787-8EB5-7A5BC2D9919B}" type="sibTrans" cxnId="{831F689A-5758-4F3A-B2ED-9FE11CD9C06E}">
      <dgm:prSet/>
      <dgm:spPr/>
      <dgm:t>
        <a:bodyPr/>
        <a:lstStyle/>
        <a:p>
          <a:endParaRPr lang="en-US">
            <a:latin typeface="Candara" panose="020E0502030303020204" pitchFamily="34" charset="0"/>
          </a:endParaRPr>
        </a:p>
      </dgm:t>
    </dgm:pt>
    <dgm:pt modelId="{3416EF1C-DEFA-45BB-B1A4-F1AAF40523FD}">
      <dgm:prSet/>
      <dgm:spPr/>
      <dgm:t>
        <a:bodyPr/>
        <a:lstStyle/>
        <a:p>
          <a:r>
            <a:rPr lang="en-US">
              <a:latin typeface="Candara" panose="020E0502030303020204" pitchFamily="34" charset="0"/>
            </a:rPr>
            <a:t>Showcase Your Traction</a:t>
          </a:r>
        </a:p>
      </dgm:t>
    </dgm:pt>
    <dgm:pt modelId="{3781B1B6-B45C-4938-AB62-0CF92A105EB9}" type="parTrans" cxnId="{7E940442-56A2-42D9-82DD-5064D25553F1}">
      <dgm:prSet/>
      <dgm:spPr/>
      <dgm:t>
        <a:bodyPr/>
        <a:lstStyle/>
        <a:p>
          <a:endParaRPr lang="en-US">
            <a:latin typeface="Candara" panose="020E0502030303020204" pitchFamily="34" charset="0"/>
          </a:endParaRPr>
        </a:p>
      </dgm:t>
    </dgm:pt>
    <dgm:pt modelId="{328B4D48-C2D1-418A-83AD-C7FB2E9D1137}" type="sibTrans" cxnId="{7E940442-56A2-42D9-82DD-5064D25553F1}">
      <dgm:prSet/>
      <dgm:spPr/>
      <dgm:t>
        <a:bodyPr/>
        <a:lstStyle/>
        <a:p>
          <a:endParaRPr lang="en-US">
            <a:latin typeface="Candara" panose="020E0502030303020204" pitchFamily="34" charset="0"/>
          </a:endParaRPr>
        </a:p>
      </dgm:t>
    </dgm:pt>
    <dgm:pt modelId="{62B0F64A-01E9-4F72-9EC6-A3534D7F5864}">
      <dgm:prSet/>
      <dgm:spPr/>
      <dgm:t>
        <a:bodyPr/>
        <a:lstStyle/>
        <a:p>
          <a:r>
            <a:rPr lang="en-US">
              <a:latin typeface="Candara" panose="020E0502030303020204" pitchFamily="34" charset="0"/>
            </a:rPr>
            <a:t>Provide a Clear Call to Action</a:t>
          </a:r>
        </a:p>
      </dgm:t>
    </dgm:pt>
    <dgm:pt modelId="{8DD97428-0A78-41D9-B220-73B4EE0E8C25}" type="parTrans" cxnId="{626A3B7D-A161-4B64-9E24-4B0A44E36E9D}">
      <dgm:prSet/>
      <dgm:spPr/>
      <dgm:t>
        <a:bodyPr/>
        <a:lstStyle/>
        <a:p>
          <a:endParaRPr lang="en-US">
            <a:latin typeface="Candara" panose="020E0502030303020204" pitchFamily="34" charset="0"/>
          </a:endParaRPr>
        </a:p>
      </dgm:t>
    </dgm:pt>
    <dgm:pt modelId="{18945B6C-C7C6-44DE-9A31-C289F2BB762E}" type="sibTrans" cxnId="{626A3B7D-A161-4B64-9E24-4B0A44E36E9D}">
      <dgm:prSet/>
      <dgm:spPr/>
      <dgm:t>
        <a:bodyPr/>
        <a:lstStyle/>
        <a:p>
          <a:endParaRPr lang="en-US">
            <a:latin typeface="Candara" panose="020E0502030303020204" pitchFamily="34" charset="0"/>
          </a:endParaRPr>
        </a:p>
      </dgm:t>
    </dgm:pt>
    <dgm:pt modelId="{BD4BB20F-6B27-4811-AF55-41FAD72737F4}">
      <dgm:prSet/>
      <dgm:spPr/>
      <dgm:t>
        <a:bodyPr/>
        <a:lstStyle/>
        <a:p>
          <a:pPr>
            <a:buFont typeface="+mj-lt"/>
            <a:buAutoNum type="arabicPeriod" startAt="10"/>
          </a:pPr>
          <a:r>
            <a:rPr lang="en-US">
              <a:latin typeface="Candara" panose="020E0502030303020204" pitchFamily="34" charset="0"/>
            </a:rPr>
            <a:t>Practice and Refine</a:t>
          </a:r>
        </a:p>
      </dgm:t>
    </dgm:pt>
    <dgm:pt modelId="{C7085D62-6AAC-45CB-84C5-5A31E28BDF6D}" type="parTrans" cxnId="{ECE2B6B0-BC37-4A52-B288-95FBD59E3470}">
      <dgm:prSet/>
      <dgm:spPr/>
      <dgm:t>
        <a:bodyPr/>
        <a:lstStyle/>
        <a:p>
          <a:endParaRPr lang="en-US">
            <a:latin typeface="Candara" panose="020E0502030303020204" pitchFamily="34" charset="0"/>
          </a:endParaRPr>
        </a:p>
      </dgm:t>
    </dgm:pt>
    <dgm:pt modelId="{A96B0072-4A77-4734-A304-10E9A311EB30}" type="sibTrans" cxnId="{ECE2B6B0-BC37-4A52-B288-95FBD59E3470}">
      <dgm:prSet/>
      <dgm:spPr/>
      <dgm:t>
        <a:bodyPr/>
        <a:lstStyle/>
        <a:p>
          <a:endParaRPr lang="en-US">
            <a:latin typeface="Candara" panose="020E0502030303020204" pitchFamily="34" charset="0"/>
          </a:endParaRPr>
        </a:p>
      </dgm:t>
    </dgm:pt>
    <dgm:pt modelId="{9062DA22-6C4D-40ED-AA65-3E7E3D9F61AE}">
      <dgm:prSet phldrT="[Text]"/>
      <dgm:spPr/>
      <dgm:t>
        <a:bodyPr/>
        <a:lstStyle/>
        <a:p>
          <a:r>
            <a:rPr lang="en-US">
              <a:latin typeface="Candara" panose="020E0502030303020204" pitchFamily="34" charset="0"/>
            </a:rPr>
            <a:t>Develop a Unique Value Proposition (UVP</a:t>
          </a:r>
          <a:r>
            <a:rPr lang="ar-SA" dirty="0">
              <a:latin typeface="Candara" panose="020E0502030303020204" pitchFamily="34" charset="0"/>
            </a:rPr>
            <a:t>(</a:t>
          </a:r>
          <a:endParaRPr lang="en-US" dirty="0">
            <a:latin typeface="Candara" panose="020E0502030303020204" pitchFamily="34" charset="0"/>
          </a:endParaRPr>
        </a:p>
      </dgm:t>
    </dgm:pt>
    <dgm:pt modelId="{A551A96F-0347-4500-9D07-ADACBD5F73C8}" type="parTrans" cxnId="{8B01F04B-F9D5-4603-AD47-0626A02FDF86}">
      <dgm:prSet/>
      <dgm:spPr/>
      <dgm:t>
        <a:bodyPr/>
        <a:lstStyle/>
        <a:p>
          <a:endParaRPr lang="en-US">
            <a:latin typeface="Candara" panose="020E0502030303020204" pitchFamily="34" charset="0"/>
          </a:endParaRPr>
        </a:p>
      </dgm:t>
    </dgm:pt>
    <dgm:pt modelId="{395812B9-B1A5-4928-8A57-3E873F84A029}" type="sibTrans" cxnId="{8B01F04B-F9D5-4603-AD47-0626A02FDF86}">
      <dgm:prSet/>
      <dgm:spPr/>
      <dgm:t>
        <a:bodyPr/>
        <a:lstStyle/>
        <a:p>
          <a:endParaRPr lang="en-US">
            <a:latin typeface="Candara" panose="020E0502030303020204" pitchFamily="34" charset="0"/>
          </a:endParaRPr>
        </a:p>
      </dgm:t>
    </dgm:pt>
    <dgm:pt modelId="{2A5BA1DD-A971-45F6-B2D5-FDBBE46EFC1B}" type="pres">
      <dgm:prSet presAssocID="{14D8F758-A3AD-415B-ACC8-F415E992F5C8}" presName="diagram" presStyleCnt="0">
        <dgm:presLayoutVars>
          <dgm:dir/>
          <dgm:resizeHandles val="exact"/>
        </dgm:presLayoutVars>
      </dgm:prSet>
      <dgm:spPr/>
    </dgm:pt>
    <dgm:pt modelId="{FF50D98D-D744-4CA1-80B2-5F78F7DA93AD}" type="pres">
      <dgm:prSet presAssocID="{C3B007D8-69DE-47C9-8B84-71E8F0CFE7F9}" presName="node" presStyleLbl="node1" presStyleIdx="0" presStyleCnt="11">
        <dgm:presLayoutVars>
          <dgm:bulletEnabled val="1"/>
        </dgm:presLayoutVars>
      </dgm:prSet>
      <dgm:spPr/>
    </dgm:pt>
    <dgm:pt modelId="{98227AEE-F181-48F1-84E2-931C6401A525}" type="pres">
      <dgm:prSet presAssocID="{47DD540D-3C17-4154-8213-9C85DBBDAE86}" presName="sibTrans" presStyleLbl="sibTrans2D1" presStyleIdx="0" presStyleCnt="10"/>
      <dgm:spPr/>
    </dgm:pt>
    <dgm:pt modelId="{1758A642-2E86-4714-9F58-E0DAC96D7DBF}" type="pres">
      <dgm:prSet presAssocID="{47DD540D-3C17-4154-8213-9C85DBBDAE86}" presName="connectorText" presStyleLbl="sibTrans2D1" presStyleIdx="0" presStyleCnt="10"/>
      <dgm:spPr/>
    </dgm:pt>
    <dgm:pt modelId="{57B30E6B-2998-4E06-BD22-1FABD2BF4338}" type="pres">
      <dgm:prSet presAssocID="{9062DA22-6C4D-40ED-AA65-3E7E3D9F61AE}" presName="node" presStyleLbl="node1" presStyleIdx="1" presStyleCnt="11">
        <dgm:presLayoutVars>
          <dgm:bulletEnabled val="1"/>
        </dgm:presLayoutVars>
      </dgm:prSet>
      <dgm:spPr/>
    </dgm:pt>
    <dgm:pt modelId="{16286EB8-3D9B-46DD-B0CB-56BA9833395C}" type="pres">
      <dgm:prSet presAssocID="{395812B9-B1A5-4928-8A57-3E873F84A029}" presName="sibTrans" presStyleLbl="sibTrans2D1" presStyleIdx="1" presStyleCnt="10"/>
      <dgm:spPr/>
    </dgm:pt>
    <dgm:pt modelId="{BF3EF6EE-6F13-4FF5-B97F-C93DA3FD5D12}" type="pres">
      <dgm:prSet presAssocID="{395812B9-B1A5-4928-8A57-3E873F84A029}" presName="connectorText" presStyleLbl="sibTrans2D1" presStyleIdx="1" presStyleCnt="10"/>
      <dgm:spPr/>
    </dgm:pt>
    <dgm:pt modelId="{B6B00B24-B71F-43E3-A497-48D2D2A155CE}" type="pres">
      <dgm:prSet presAssocID="{6A5DE039-3EEF-4449-89BE-25690D5895DD}" presName="node" presStyleLbl="node1" presStyleIdx="2" presStyleCnt="11">
        <dgm:presLayoutVars>
          <dgm:bulletEnabled val="1"/>
        </dgm:presLayoutVars>
      </dgm:prSet>
      <dgm:spPr/>
    </dgm:pt>
    <dgm:pt modelId="{6AC909DA-3120-495B-8DC5-49296EEAD96F}" type="pres">
      <dgm:prSet presAssocID="{90BEC11D-70A4-408E-B3E3-CE616D5BEEFA}" presName="sibTrans" presStyleLbl="sibTrans2D1" presStyleIdx="2" presStyleCnt="10"/>
      <dgm:spPr/>
    </dgm:pt>
    <dgm:pt modelId="{7A6DAD59-8099-44C7-A6CF-752F61F7DFF0}" type="pres">
      <dgm:prSet presAssocID="{90BEC11D-70A4-408E-B3E3-CE616D5BEEFA}" presName="connectorText" presStyleLbl="sibTrans2D1" presStyleIdx="2" presStyleCnt="10"/>
      <dgm:spPr/>
    </dgm:pt>
    <dgm:pt modelId="{449CCB07-D6EE-4F71-A1E9-97491036DA29}" type="pres">
      <dgm:prSet presAssocID="{ADDDDF1A-9FB1-4C27-A357-CB1AB0BC2DF5}" presName="node" presStyleLbl="node1" presStyleIdx="3" presStyleCnt="11">
        <dgm:presLayoutVars>
          <dgm:bulletEnabled val="1"/>
        </dgm:presLayoutVars>
      </dgm:prSet>
      <dgm:spPr/>
    </dgm:pt>
    <dgm:pt modelId="{62108EA3-F458-42F9-BCA6-1A1E35472CAB}" type="pres">
      <dgm:prSet presAssocID="{382378AE-AC91-4D8E-BB27-ED2CCA8B4072}" presName="sibTrans" presStyleLbl="sibTrans2D1" presStyleIdx="3" presStyleCnt="10"/>
      <dgm:spPr/>
    </dgm:pt>
    <dgm:pt modelId="{79B0C62A-01F8-4D37-B90D-FCDF0796689C}" type="pres">
      <dgm:prSet presAssocID="{382378AE-AC91-4D8E-BB27-ED2CCA8B4072}" presName="connectorText" presStyleLbl="sibTrans2D1" presStyleIdx="3" presStyleCnt="10"/>
      <dgm:spPr/>
    </dgm:pt>
    <dgm:pt modelId="{DC7E2F9B-B275-4078-AF4B-32C1F728F8A3}" type="pres">
      <dgm:prSet presAssocID="{12CEF510-5CFB-4555-8CBC-D4AC7E5E0DD0}" presName="node" presStyleLbl="node1" presStyleIdx="4" presStyleCnt="11">
        <dgm:presLayoutVars>
          <dgm:bulletEnabled val="1"/>
        </dgm:presLayoutVars>
      </dgm:prSet>
      <dgm:spPr/>
    </dgm:pt>
    <dgm:pt modelId="{84D59DD4-337C-4E38-A64B-D6489263CF44}" type="pres">
      <dgm:prSet presAssocID="{995CEFF9-63E1-4D95-AA5F-E4C31341251C}" presName="sibTrans" presStyleLbl="sibTrans2D1" presStyleIdx="4" presStyleCnt="10"/>
      <dgm:spPr/>
    </dgm:pt>
    <dgm:pt modelId="{710ADF75-3F1D-4AB5-A676-7D2549BC9615}" type="pres">
      <dgm:prSet presAssocID="{995CEFF9-63E1-4D95-AA5F-E4C31341251C}" presName="connectorText" presStyleLbl="sibTrans2D1" presStyleIdx="4" presStyleCnt="10"/>
      <dgm:spPr/>
    </dgm:pt>
    <dgm:pt modelId="{1073CA68-501E-458D-8705-313DB95D47B6}" type="pres">
      <dgm:prSet presAssocID="{84FABDE5-4AB8-4917-B66A-6F9809C8070B}" presName="node" presStyleLbl="node1" presStyleIdx="5" presStyleCnt="11">
        <dgm:presLayoutVars>
          <dgm:bulletEnabled val="1"/>
        </dgm:presLayoutVars>
      </dgm:prSet>
      <dgm:spPr/>
    </dgm:pt>
    <dgm:pt modelId="{8E910A0A-F930-4C7B-9CEE-573C22CB35CD}" type="pres">
      <dgm:prSet presAssocID="{07EF8D67-AB5C-4214-AA90-6AAB90999908}" presName="sibTrans" presStyleLbl="sibTrans2D1" presStyleIdx="5" presStyleCnt="10"/>
      <dgm:spPr/>
    </dgm:pt>
    <dgm:pt modelId="{2C9B59A8-2A35-4D4B-BA64-7AB20D365290}" type="pres">
      <dgm:prSet presAssocID="{07EF8D67-AB5C-4214-AA90-6AAB90999908}" presName="connectorText" presStyleLbl="sibTrans2D1" presStyleIdx="5" presStyleCnt="10"/>
      <dgm:spPr/>
    </dgm:pt>
    <dgm:pt modelId="{DE089495-5557-41A8-ADC1-15424B4C1570}" type="pres">
      <dgm:prSet presAssocID="{9F8AF400-5C2C-4526-AF1C-9217E0C0887C}" presName="node" presStyleLbl="node1" presStyleIdx="6" presStyleCnt="11">
        <dgm:presLayoutVars>
          <dgm:bulletEnabled val="1"/>
        </dgm:presLayoutVars>
      </dgm:prSet>
      <dgm:spPr/>
    </dgm:pt>
    <dgm:pt modelId="{867DE546-69CC-4BE0-82B0-1C0658FDBA58}" type="pres">
      <dgm:prSet presAssocID="{84F00D21-385F-49FE-A124-2BA0C3DB15ED}" presName="sibTrans" presStyleLbl="sibTrans2D1" presStyleIdx="6" presStyleCnt="10"/>
      <dgm:spPr/>
    </dgm:pt>
    <dgm:pt modelId="{698506F2-B585-45E7-B643-6418CE038867}" type="pres">
      <dgm:prSet presAssocID="{84F00D21-385F-49FE-A124-2BA0C3DB15ED}" presName="connectorText" presStyleLbl="sibTrans2D1" presStyleIdx="6" presStyleCnt="10"/>
      <dgm:spPr/>
    </dgm:pt>
    <dgm:pt modelId="{6FA5F3A5-9397-4C4E-A9E7-AD72E6AC20B6}" type="pres">
      <dgm:prSet presAssocID="{D097B98E-DFCC-4C66-9158-F3FD152CA5B1}" presName="node" presStyleLbl="node1" presStyleIdx="7" presStyleCnt="11">
        <dgm:presLayoutVars>
          <dgm:bulletEnabled val="1"/>
        </dgm:presLayoutVars>
      </dgm:prSet>
      <dgm:spPr/>
    </dgm:pt>
    <dgm:pt modelId="{F93F4DE4-B04B-4BB0-B437-4CA45EB5CD8B}" type="pres">
      <dgm:prSet presAssocID="{D6AE6772-00CA-4787-8EB5-7A5BC2D9919B}" presName="sibTrans" presStyleLbl="sibTrans2D1" presStyleIdx="7" presStyleCnt="10"/>
      <dgm:spPr/>
    </dgm:pt>
    <dgm:pt modelId="{CF2A695D-0BCA-4C9A-9EF0-293DDF049C72}" type="pres">
      <dgm:prSet presAssocID="{D6AE6772-00CA-4787-8EB5-7A5BC2D9919B}" presName="connectorText" presStyleLbl="sibTrans2D1" presStyleIdx="7" presStyleCnt="10"/>
      <dgm:spPr/>
    </dgm:pt>
    <dgm:pt modelId="{73E1F8EB-BFA3-4545-978F-EACCFB730591}" type="pres">
      <dgm:prSet presAssocID="{3416EF1C-DEFA-45BB-B1A4-F1AAF40523FD}" presName="node" presStyleLbl="node1" presStyleIdx="8" presStyleCnt="11">
        <dgm:presLayoutVars>
          <dgm:bulletEnabled val="1"/>
        </dgm:presLayoutVars>
      </dgm:prSet>
      <dgm:spPr/>
    </dgm:pt>
    <dgm:pt modelId="{5C366658-F517-4DEB-BA02-9728663B4BF4}" type="pres">
      <dgm:prSet presAssocID="{328B4D48-C2D1-418A-83AD-C7FB2E9D1137}" presName="sibTrans" presStyleLbl="sibTrans2D1" presStyleIdx="8" presStyleCnt="10"/>
      <dgm:spPr/>
    </dgm:pt>
    <dgm:pt modelId="{EA06056B-B81C-49FF-8B47-AF3C7C2625C5}" type="pres">
      <dgm:prSet presAssocID="{328B4D48-C2D1-418A-83AD-C7FB2E9D1137}" presName="connectorText" presStyleLbl="sibTrans2D1" presStyleIdx="8" presStyleCnt="10"/>
      <dgm:spPr/>
    </dgm:pt>
    <dgm:pt modelId="{CE63F791-9053-48AA-A0E2-0A849D81F7CC}" type="pres">
      <dgm:prSet presAssocID="{62B0F64A-01E9-4F72-9EC6-A3534D7F5864}" presName="node" presStyleLbl="node1" presStyleIdx="9" presStyleCnt="11">
        <dgm:presLayoutVars>
          <dgm:bulletEnabled val="1"/>
        </dgm:presLayoutVars>
      </dgm:prSet>
      <dgm:spPr/>
    </dgm:pt>
    <dgm:pt modelId="{E651A1E2-CAE2-4AAF-9CE1-84C0E09A1500}" type="pres">
      <dgm:prSet presAssocID="{18945B6C-C7C6-44DE-9A31-C289F2BB762E}" presName="sibTrans" presStyleLbl="sibTrans2D1" presStyleIdx="9" presStyleCnt="10"/>
      <dgm:spPr/>
    </dgm:pt>
    <dgm:pt modelId="{AEC836C1-6B7C-462D-8273-8841F7FAB6F8}" type="pres">
      <dgm:prSet presAssocID="{18945B6C-C7C6-44DE-9A31-C289F2BB762E}" presName="connectorText" presStyleLbl="sibTrans2D1" presStyleIdx="9" presStyleCnt="10"/>
      <dgm:spPr/>
    </dgm:pt>
    <dgm:pt modelId="{C4CF53FB-50F9-4032-B54A-315B0DDFF2AB}" type="pres">
      <dgm:prSet presAssocID="{BD4BB20F-6B27-4811-AF55-41FAD72737F4}" presName="node" presStyleLbl="node1" presStyleIdx="10" presStyleCnt="11">
        <dgm:presLayoutVars>
          <dgm:bulletEnabled val="1"/>
        </dgm:presLayoutVars>
      </dgm:prSet>
      <dgm:spPr/>
    </dgm:pt>
  </dgm:ptLst>
  <dgm:cxnLst>
    <dgm:cxn modelId="{428AFA04-C601-44E3-9D75-4E6DB90F01C1}" type="presOf" srcId="{6A5DE039-3EEF-4449-89BE-25690D5895DD}" destId="{B6B00B24-B71F-43E3-A497-48D2D2A155CE}" srcOrd="0" destOrd="0" presId="urn:microsoft.com/office/officeart/2005/8/layout/process5"/>
    <dgm:cxn modelId="{14D8EC08-69BA-4B54-AEC8-DA22AD3A602E}" type="presOf" srcId="{47DD540D-3C17-4154-8213-9C85DBBDAE86}" destId="{1758A642-2E86-4714-9F58-E0DAC96D7DBF}" srcOrd="1" destOrd="0" presId="urn:microsoft.com/office/officeart/2005/8/layout/process5"/>
    <dgm:cxn modelId="{970F2B0A-4B72-4E90-BD87-2D9DFBC22A2C}" type="presOf" srcId="{328B4D48-C2D1-418A-83AD-C7FB2E9D1137}" destId="{EA06056B-B81C-49FF-8B47-AF3C7C2625C5}" srcOrd="1" destOrd="0" presId="urn:microsoft.com/office/officeart/2005/8/layout/process5"/>
    <dgm:cxn modelId="{1D36D40A-02DE-46F9-B803-F64D1713B6CD}" type="presOf" srcId="{18945B6C-C7C6-44DE-9A31-C289F2BB762E}" destId="{AEC836C1-6B7C-462D-8273-8841F7FAB6F8}" srcOrd="1" destOrd="0" presId="urn:microsoft.com/office/officeart/2005/8/layout/process5"/>
    <dgm:cxn modelId="{07A8F30A-93E8-44B0-971B-952C62FFCDD1}" type="presOf" srcId="{995CEFF9-63E1-4D95-AA5F-E4C31341251C}" destId="{84D59DD4-337C-4E38-A64B-D6489263CF44}" srcOrd="0" destOrd="0" presId="urn:microsoft.com/office/officeart/2005/8/layout/process5"/>
    <dgm:cxn modelId="{5A75190B-ED39-4442-B08B-953554C95028}" type="presOf" srcId="{395812B9-B1A5-4928-8A57-3E873F84A029}" destId="{16286EB8-3D9B-46DD-B0CB-56BA9833395C}" srcOrd="0" destOrd="0" presId="urn:microsoft.com/office/officeart/2005/8/layout/process5"/>
    <dgm:cxn modelId="{5CB91E1A-8C4A-4615-9926-64216F67DD3C}" type="presOf" srcId="{90BEC11D-70A4-408E-B3E3-CE616D5BEEFA}" destId="{6AC909DA-3120-495B-8DC5-49296EEAD96F}" srcOrd="0" destOrd="0" presId="urn:microsoft.com/office/officeart/2005/8/layout/process5"/>
    <dgm:cxn modelId="{2B07DD24-837E-4453-82B8-8C9BBD69A552}" srcId="{14D8F758-A3AD-415B-ACC8-F415E992F5C8}" destId="{12CEF510-5CFB-4555-8CBC-D4AC7E5E0DD0}" srcOrd="4" destOrd="0" parTransId="{C133D170-27DB-4376-BD99-9F75E9FA22B7}" sibTransId="{995CEFF9-63E1-4D95-AA5F-E4C31341251C}"/>
    <dgm:cxn modelId="{A351B92C-B438-4478-B819-28FF1022CA55}" type="presOf" srcId="{18945B6C-C7C6-44DE-9A31-C289F2BB762E}" destId="{E651A1E2-CAE2-4AAF-9CE1-84C0E09A1500}" srcOrd="0" destOrd="0" presId="urn:microsoft.com/office/officeart/2005/8/layout/process5"/>
    <dgm:cxn modelId="{64A9EE2F-F675-4A68-A15F-9FEEDA94CA40}" type="presOf" srcId="{ADDDDF1A-9FB1-4C27-A357-CB1AB0BC2DF5}" destId="{449CCB07-D6EE-4F71-A1E9-97491036DA29}" srcOrd="0" destOrd="0" presId="urn:microsoft.com/office/officeart/2005/8/layout/process5"/>
    <dgm:cxn modelId="{3D2A6731-8971-4134-87A6-BAE71A490DC7}" type="presOf" srcId="{BD4BB20F-6B27-4811-AF55-41FAD72737F4}" destId="{C4CF53FB-50F9-4032-B54A-315B0DDFF2AB}" srcOrd="0" destOrd="0" presId="urn:microsoft.com/office/officeart/2005/8/layout/process5"/>
    <dgm:cxn modelId="{69905C35-FC76-4757-A106-ED2D1C36BF68}" type="presOf" srcId="{328B4D48-C2D1-418A-83AD-C7FB2E9D1137}" destId="{5C366658-F517-4DEB-BA02-9728663B4BF4}" srcOrd="0" destOrd="0" presId="urn:microsoft.com/office/officeart/2005/8/layout/process5"/>
    <dgm:cxn modelId="{C4492637-9A9F-4D5D-A8FA-6A547F729D87}" srcId="{14D8F758-A3AD-415B-ACC8-F415E992F5C8}" destId="{ADDDDF1A-9FB1-4C27-A357-CB1AB0BC2DF5}" srcOrd="3" destOrd="0" parTransId="{1642D371-450D-47AF-863A-B87CE8807573}" sibTransId="{382378AE-AC91-4D8E-BB27-ED2CCA8B4072}"/>
    <dgm:cxn modelId="{3DA2033B-4562-43F0-8152-8FD952AB9427}" type="presOf" srcId="{395812B9-B1A5-4928-8A57-3E873F84A029}" destId="{BF3EF6EE-6F13-4FF5-B97F-C93DA3FD5D12}" srcOrd="1" destOrd="0" presId="urn:microsoft.com/office/officeart/2005/8/layout/process5"/>
    <dgm:cxn modelId="{53AE1B3B-6B77-47A3-8752-D43EA7EA45B9}" type="presOf" srcId="{90BEC11D-70A4-408E-B3E3-CE616D5BEEFA}" destId="{7A6DAD59-8099-44C7-A6CF-752F61F7DFF0}" srcOrd="1" destOrd="0" presId="urn:microsoft.com/office/officeart/2005/8/layout/process5"/>
    <dgm:cxn modelId="{7E940442-56A2-42D9-82DD-5064D25553F1}" srcId="{14D8F758-A3AD-415B-ACC8-F415E992F5C8}" destId="{3416EF1C-DEFA-45BB-B1A4-F1AAF40523FD}" srcOrd="8" destOrd="0" parTransId="{3781B1B6-B45C-4938-AB62-0CF92A105EB9}" sibTransId="{328B4D48-C2D1-418A-83AD-C7FB2E9D1137}"/>
    <dgm:cxn modelId="{C245C84A-C55F-4646-8CE9-D6D2CB9C3F2E}" type="presOf" srcId="{07EF8D67-AB5C-4214-AA90-6AAB90999908}" destId="{8E910A0A-F930-4C7B-9CEE-573C22CB35CD}" srcOrd="0" destOrd="0" presId="urn:microsoft.com/office/officeart/2005/8/layout/process5"/>
    <dgm:cxn modelId="{8B01F04B-F9D5-4603-AD47-0626A02FDF86}" srcId="{14D8F758-A3AD-415B-ACC8-F415E992F5C8}" destId="{9062DA22-6C4D-40ED-AA65-3E7E3D9F61AE}" srcOrd="1" destOrd="0" parTransId="{A551A96F-0347-4500-9D07-ADACBD5F73C8}" sibTransId="{395812B9-B1A5-4928-8A57-3E873F84A029}"/>
    <dgm:cxn modelId="{FDDC886C-26B4-4949-9904-577FE5E6AAE1}" type="presOf" srcId="{3416EF1C-DEFA-45BB-B1A4-F1AAF40523FD}" destId="{73E1F8EB-BFA3-4545-978F-EACCFB730591}" srcOrd="0" destOrd="0" presId="urn:microsoft.com/office/officeart/2005/8/layout/process5"/>
    <dgm:cxn modelId="{F8E9EE4F-9E6C-4909-92EB-40E538079726}" type="presOf" srcId="{62B0F64A-01E9-4F72-9EC6-A3534D7F5864}" destId="{CE63F791-9053-48AA-A0E2-0A849D81F7CC}" srcOrd="0" destOrd="0" presId="urn:microsoft.com/office/officeart/2005/8/layout/process5"/>
    <dgm:cxn modelId="{06569455-C6CC-40C2-8193-5956177266C2}" type="presOf" srcId="{382378AE-AC91-4D8E-BB27-ED2CCA8B4072}" destId="{79B0C62A-01F8-4D37-B90D-FCDF0796689C}" srcOrd="1" destOrd="0" presId="urn:microsoft.com/office/officeart/2005/8/layout/process5"/>
    <dgm:cxn modelId="{AD75F157-6CD6-4A9E-AD3D-23DFDAFF666A}" type="presOf" srcId="{84F00D21-385F-49FE-A124-2BA0C3DB15ED}" destId="{867DE546-69CC-4BE0-82B0-1C0658FDBA58}" srcOrd="0" destOrd="0" presId="urn:microsoft.com/office/officeart/2005/8/layout/process5"/>
    <dgm:cxn modelId="{F8E91159-F4AB-464B-9141-2C0DDEFE800C}" type="presOf" srcId="{D6AE6772-00CA-4787-8EB5-7A5BC2D9919B}" destId="{CF2A695D-0BCA-4C9A-9EF0-293DDF049C72}" srcOrd="1" destOrd="0" presId="urn:microsoft.com/office/officeart/2005/8/layout/process5"/>
    <dgm:cxn modelId="{702E0C7C-9BB2-4C4C-BAF6-5A943DC4A223}" type="presOf" srcId="{995CEFF9-63E1-4D95-AA5F-E4C31341251C}" destId="{710ADF75-3F1D-4AB5-A676-7D2549BC9615}" srcOrd="1" destOrd="0" presId="urn:microsoft.com/office/officeart/2005/8/layout/process5"/>
    <dgm:cxn modelId="{CD7F0A7D-E653-425F-B065-50E9335D9C58}" type="presOf" srcId="{12CEF510-5CFB-4555-8CBC-D4AC7E5E0DD0}" destId="{DC7E2F9B-B275-4078-AF4B-32C1F728F8A3}" srcOrd="0" destOrd="0" presId="urn:microsoft.com/office/officeart/2005/8/layout/process5"/>
    <dgm:cxn modelId="{626A3B7D-A161-4B64-9E24-4B0A44E36E9D}" srcId="{14D8F758-A3AD-415B-ACC8-F415E992F5C8}" destId="{62B0F64A-01E9-4F72-9EC6-A3534D7F5864}" srcOrd="9" destOrd="0" parTransId="{8DD97428-0A78-41D9-B220-73B4EE0E8C25}" sibTransId="{18945B6C-C7C6-44DE-9A31-C289F2BB762E}"/>
    <dgm:cxn modelId="{319C9D7E-71A2-4DD5-AA65-541B3A9805F8}" type="presOf" srcId="{84FABDE5-4AB8-4917-B66A-6F9809C8070B}" destId="{1073CA68-501E-458D-8705-313DB95D47B6}" srcOrd="0" destOrd="0" presId="urn:microsoft.com/office/officeart/2005/8/layout/process5"/>
    <dgm:cxn modelId="{1C699486-DAB4-4B0C-983D-BB2C18AF604B}" type="presOf" srcId="{07EF8D67-AB5C-4214-AA90-6AAB90999908}" destId="{2C9B59A8-2A35-4D4B-BA64-7AB20D365290}" srcOrd="1" destOrd="0" presId="urn:microsoft.com/office/officeart/2005/8/layout/process5"/>
    <dgm:cxn modelId="{39FB0A89-5B17-4255-A6FD-C4FB04F4CD9F}" type="presOf" srcId="{382378AE-AC91-4D8E-BB27-ED2CCA8B4072}" destId="{62108EA3-F458-42F9-BCA6-1A1E35472CAB}" srcOrd="0" destOrd="0" presId="urn:microsoft.com/office/officeart/2005/8/layout/process5"/>
    <dgm:cxn modelId="{7756B88E-4A26-4505-9E98-5B3866E486CE}" type="presOf" srcId="{9062DA22-6C4D-40ED-AA65-3E7E3D9F61AE}" destId="{57B30E6B-2998-4E06-BD22-1FABD2BF4338}" srcOrd="0" destOrd="0" presId="urn:microsoft.com/office/officeart/2005/8/layout/process5"/>
    <dgm:cxn modelId="{FC878893-F1BC-4ADA-9725-923983105CDF}" type="presOf" srcId="{D6AE6772-00CA-4787-8EB5-7A5BC2D9919B}" destId="{F93F4DE4-B04B-4BB0-B437-4CA45EB5CD8B}" srcOrd="0" destOrd="0" presId="urn:microsoft.com/office/officeart/2005/8/layout/process5"/>
    <dgm:cxn modelId="{831F689A-5758-4F3A-B2ED-9FE11CD9C06E}" srcId="{14D8F758-A3AD-415B-ACC8-F415E992F5C8}" destId="{D097B98E-DFCC-4C66-9158-F3FD152CA5B1}" srcOrd="7" destOrd="0" parTransId="{65D6B65E-2429-4817-AAA3-3F1F2644F459}" sibTransId="{D6AE6772-00CA-4787-8EB5-7A5BC2D9919B}"/>
    <dgm:cxn modelId="{CC1EE59A-B158-464A-B02C-98B0C4B11558}" type="presOf" srcId="{D097B98E-DFCC-4C66-9158-F3FD152CA5B1}" destId="{6FA5F3A5-9397-4C4E-A9E7-AD72E6AC20B6}" srcOrd="0" destOrd="0" presId="urn:microsoft.com/office/officeart/2005/8/layout/process5"/>
    <dgm:cxn modelId="{89435E9E-C1CF-4550-8AE6-8FBE4EEEFB51}" srcId="{14D8F758-A3AD-415B-ACC8-F415E992F5C8}" destId="{C3B007D8-69DE-47C9-8B84-71E8F0CFE7F9}" srcOrd="0" destOrd="0" parTransId="{519C017A-0805-4DC4-81D2-87CE7D2AF5C5}" sibTransId="{47DD540D-3C17-4154-8213-9C85DBBDAE86}"/>
    <dgm:cxn modelId="{AD49729F-FF17-4AAC-A703-5FB99FE55693}" type="presOf" srcId="{47DD540D-3C17-4154-8213-9C85DBBDAE86}" destId="{98227AEE-F181-48F1-84E2-931C6401A525}" srcOrd="0" destOrd="0" presId="urn:microsoft.com/office/officeart/2005/8/layout/process5"/>
    <dgm:cxn modelId="{6E6E30A5-7EDD-4D9F-83B3-33C8C73BB33B}" srcId="{14D8F758-A3AD-415B-ACC8-F415E992F5C8}" destId="{9F8AF400-5C2C-4526-AF1C-9217E0C0887C}" srcOrd="6" destOrd="0" parTransId="{555E9A6D-5B90-44B7-8C82-5C9CC8CC7316}" sibTransId="{84F00D21-385F-49FE-A124-2BA0C3DB15ED}"/>
    <dgm:cxn modelId="{ECE2B6B0-BC37-4A52-B288-95FBD59E3470}" srcId="{14D8F758-A3AD-415B-ACC8-F415E992F5C8}" destId="{BD4BB20F-6B27-4811-AF55-41FAD72737F4}" srcOrd="10" destOrd="0" parTransId="{C7085D62-6AAC-45CB-84C5-5A31E28BDF6D}" sibTransId="{A96B0072-4A77-4734-A304-10E9A311EB30}"/>
    <dgm:cxn modelId="{227DE2B2-A37D-458F-844C-585C24010487}" type="presOf" srcId="{9F8AF400-5C2C-4526-AF1C-9217E0C0887C}" destId="{DE089495-5557-41A8-ADC1-15424B4C1570}" srcOrd="0" destOrd="0" presId="urn:microsoft.com/office/officeart/2005/8/layout/process5"/>
    <dgm:cxn modelId="{6299B0B4-2D18-467B-9EBD-D89A4526B912}" type="presOf" srcId="{C3B007D8-69DE-47C9-8B84-71E8F0CFE7F9}" destId="{FF50D98D-D744-4CA1-80B2-5F78F7DA93AD}" srcOrd="0" destOrd="0" presId="urn:microsoft.com/office/officeart/2005/8/layout/process5"/>
    <dgm:cxn modelId="{46B7B9DB-29C1-446C-A45D-FCF4CD5AF126}" srcId="{14D8F758-A3AD-415B-ACC8-F415E992F5C8}" destId="{84FABDE5-4AB8-4917-B66A-6F9809C8070B}" srcOrd="5" destOrd="0" parTransId="{86BC41FC-342F-4A1D-BE6B-5863692CC2DC}" sibTransId="{07EF8D67-AB5C-4214-AA90-6AAB90999908}"/>
    <dgm:cxn modelId="{E5034CE4-502B-4D98-9EC2-4ED3D1A6107F}" type="presOf" srcId="{84F00D21-385F-49FE-A124-2BA0C3DB15ED}" destId="{698506F2-B585-45E7-B643-6418CE038867}" srcOrd="1" destOrd="0" presId="urn:microsoft.com/office/officeart/2005/8/layout/process5"/>
    <dgm:cxn modelId="{D1C8B5E8-2064-4CE0-9A5A-57AC569EF0AC}" type="presOf" srcId="{14D8F758-A3AD-415B-ACC8-F415E992F5C8}" destId="{2A5BA1DD-A971-45F6-B2D5-FDBBE46EFC1B}" srcOrd="0" destOrd="0" presId="urn:microsoft.com/office/officeart/2005/8/layout/process5"/>
    <dgm:cxn modelId="{80E5FFEC-C9EE-4536-8272-086B06F313CD}" srcId="{14D8F758-A3AD-415B-ACC8-F415E992F5C8}" destId="{6A5DE039-3EEF-4449-89BE-25690D5895DD}" srcOrd="2" destOrd="0" parTransId="{C361D686-0E69-4410-ACE4-685935C25BE4}" sibTransId="{90BEC11D-70A4-408E-B3E3-CE616D5BEEFA}"/>
    <dgm:cxn modelId="{48D060F2-1C0C-4321-B567-EE3B8456B8BC}" type="presParOf" srcId="{2A5BA1DD-A971-45F6-B2D5-FDBBE46EFC1B}" destId="{FF50D98D-D744-4CA1-80B2-5F78F7DA93AD}" srcOrd="0" destOrd="0" presId="urn:microsoft.com/office/officeart/2005/8/layout/process5"/>
    <dgm:cxn modelId="{AB18A6AC-1CAE-4CAA-806D-DFA16A167B8A}" type="presParOf" srcId="{2A5BA1DD-A971-45F6-B2D5-FDBBE46EFC1B}" destId="{98227AEE-F181-48F1-84E2-931C6401A525}" srcOrd="1" destOrd="0" presId="urn:microsoft.com/office/officeart/2005/8/layout/process5"/>
    <dgm:cxn modelId="{BB101107-AAAD-4567-82DF-42F929080D10}" type="presParOf" srcId="{98227AEE-F181-48F1-84E2-931C6401A525}" destId="{1758A642-2E86-4714-9F58-E0DAC96D7DBF}" srcOrd="0" destOrd="0" presId="urn:microsoft.com/office/officeart/2005/8/layout/process5"/>
    <dgm:cxn modelId="{1C48420A-FC28-4122-95CB-28F9156048AE}" type="presParOf" srcId="{2A5BA1DD-A971-45F6-B2D5-FDBBE46EFC1B}" destId="{57B30E6B-2998-4E06-BD22-1FABD2BF4338}" srcOrd="2" destOrd="0" presId="urn:microsoft.com/office/officeart/2005/8/layout/process5"/>
    <dgm:cxn modelId="{39332312-A38F-47EE-B585-8E48E97C0A01}" type="presParOf" srcId="{2A5BA1DD-A971-45F6-B2D5-FDBBE46EFC1B}" destId="{16286EB8-3D9B-46DD-B0CB-56BA9833395C}" srcOrd="3" destOrd="0" presId="urn:microsoft.com/office/officeart/2005/8/layout/process5"/>
    <dgm:cxn modelId="{9D84EEE3-31DE-41A2-9A29-E8A36F6D0417}" type="presParOf" srcId="{16286EB8-3D9B-46DD-B0CB-56BA9833395C}" destId="{BF3EF6EE-6F13-4FF5-B97F-C93DA3FD5D12}" srcOrd="0" destOrd="0" presId="urn:microsoft.com/office/officeart/2005/8/layout/process5"/>
    <dgm:cxn modelId="{F08131CB-11FB-4039-A16E-A3DF1A59E0DA}" type="presParOf" srcId="{2A5BA1DD-A971-45F6-B2D5-FDBBE46EFC1B}" destId="{B6B00B24-B71F-43E3-A497-48D2D2A155CE}" srcOrd="4" destOrd="0" presId="urn:microsoft.com/office/officeart/2005/8/layout/process5"/>
    <dgm:cxn modelId="{5ABD94DD-AFCC-4CAC-96E5-AFBBE24201A1}" type="presParOf" srcId="{2A5BA1DD-A971-45F6-B2D5-FDBBE46EFC1B}" destId="{6AC909DA-3120-495B-8DC5-49296EEAD96F}" srcOrd="5" destOrd="0" presId="urn:microsoft.com/office/officeart/2005/8/layout/process5"/>
    <dgm:cxn modelId="{6FCE4BEA-B3D1-4A0F-9FD2-159589539A9C}" type="presParOf" srcId="{6AC909DA-3120-495B-8DC5-49296EEAD96F}" destId="{7A6DAD59-8099-44C7-A6CF-752F61F7DFF0}" srcOrd="0" destOrd="0" presId="urn:microsoft.com/office/officeart/2005/8/layout/process5"/>
    <dgm:cxn modelId="{C9104B8D-B669-4AAD-822C-68C7A0005B50}" type="presParOf" srcId="{2A5BA1DD-A971-45F6-B2D5-FDBBE46EFC1B}" destId="{449CCB07-D6EE-4F71-A1E9-97491036DA29}" srcOrd="6" destOrd="0" presId="urn:microsoft.com/office/officeart/2005/8/layout/process5"/>
    <dgm:cxn modelId="{952712D7-723E-4E50-879A-A84224904612}" type="presParOf" srcId="{2A5BA1DD-A971-45F6-B2D5-FDBBE46EFC1B}" destId="{62108EA3-F458-42F9-BCA6-1A1E35472CAB}" srcOrd="7" destOrd="0" presId="urn:microsoft.com/office/officeart/2005/8/layout/process5"/>
    <dgm:cxn modelId="{28CD76C0-3149-4333-B968-4DCA4CF764EA}" type="presParOf" srcId="{62108EA3-F458-42F9-BCA6-1A1E35472CAB}" destId="{79B0C62A-01F8-4D37-B90D-FCDF0796689C}" srcOrd="0" destOrd="0" presId="urn:microsoft.com/office/officeart/2005/8/layout/process5"/>
    <dgm:cxn modelId="{BD62AA0D-1298-47DF-A2D8-52ECF2D91F86}" type="presParOf" srcId="{2A5BA1DD-A971-45F6-B2D5-FDBBE46EFC1B}" destId="{DC7E2F9B-B275-4078-AF4B-32C1F728F8A3}" srcOrd="8" destOrd="0" presId="urn:microsoft.com/office/officeart/2005/8/layout/process5"/>
    <dgm:cxn modelId="{87796870-ABA8-4A20-A695-9018E0A5C4A7}" type="presParOf" srcId="{2A5BA1DD-A971-45F6-B2D5-FDBBE46EFC1B}" destId="{84D59DD4-337C-4E38-A64B-D6489263CF44}" srcOrd="9" destOrd="0" presId="urn:microsoft.com/office/officeart/2005/8/layout/process5"/>
    <dgm:cxn modelId="{660769C2-4468-412F-B5FE-F1EBB916AA6E}" type="presParOf" srcId="{84D59DD4-337C-4E38-A64B-D6489263CF44}" destId="{710ADF75-3F1D-4AB5-A676-7D2549BC9615}" srcOrd="0" destOrd="0" presId="urn:microsoft.com/office/officeart/2005/8/layout/process5"/>
    <dgm:cxn modelId="{F7F8CB58-F810-4C10-8680-3129F0EE2A20}" type="presParOf" srcId="{2A5BA1DD-A971-45F6-B2D5-FDBBE46EFC1B}" destId="{1073CA68-501E-458D-8705-313DB95D47B6}" srcOrd="10" destOrd="0" presId="urn:microsoft.com/office/officeart/2005/8/layout/process5"/>
    <dgm:cxn modelId="{7D3D9ED2-A7AA-4EA8-BB7E-49B660F067AF}" type="presParOf" srcId="{2A5BA1DD-A971-45F6-B2D5-FDBBE46EFC1B}" destId="{8E910A0A-F930-4C7B-9CEE-573C22CB35CD}" srcOrd="11" destOrd="0" presId="urn:microsoft.com/office/officeart/2005/8/layout/process5"/>
    <dgm:cxn modelId="{68B37772-6AEE-43CA-A15B-6962B91EAC9B}" type="presParOf" srcId="{8E910A0A-F930-4C7B-9CEE-573C22CB35CD}" destId="{2C9B59A8-2A35-4D4B-BA64-7AB20D365290}" srcOrd="0" destOrd="0" presId="urn:microsoft.com/office/officeart/2005/8/layout/process5"/>
    <dgm:cxn modelId="{2217078A-5069-4229-B99F-7BEE63FEB93B}" type="presParOf" srcId="{2A5BA1DD-A971-45F6-B2D5-FDBBE46EFC1B}" destId="{DE089495-5557-41A8-ADC1-15424B4C1570}" srcOrd="12" destOrd="0" presId="urn:microsoft.com/office/officeart/2005/8/layout/process5"/>
    <dgm:cxn modelId="{B8797E0C-C518-424E-AC1B-AB30458AF100}" type="presParOf" srcId="{2A5BA1DD-A971-45F6-B2D5-FDBBE46EFC1B}" destId="{867DE546-69CC-4BE0-82B0-1C0658FDBA58}" srcOrd="13" destOrd="0" presId="urn:microsoft.com/office/officeart/2005/8/layout/process5"/>
    <dgm:cxn modelId="{40D68F29-8E86-4118-B4EB-8C29A7D4AC08}" type="presParOf" srcId="{867DE546-69CC-4BE0-82B0-1C0658FDBA58}" destId="{698506F2-B585-45E7-B643-6418CE038867}" srcOrd="0" destOrd="0" presId="urn:microsoft.com/office/officeart/2005/8/layout/process5"/>
    <dgm:cxn modelId="{6CA265E6-5A28-4B89-ABAB-1A2FD86383FD}" type="presParOf" srcId="{2A5BA1DD-A971-45F6-B2D5-FDBBE46EFC1B}" destId="{6FA5F3A5-9397-4C4E-A9E7-AD72E6AC20B6}" srcOrd="14" destOrd="0" presId="urn:microsoft.com/office/officeart/2005/8/layout/process5"/>
    <dgm:cxn modelId="{341DC44D-3AD0-4C1E-8B6A-EAF85464E7F7}" type="presParOf" srcId="{2A5BA1DD-A971-45F6-B2D5-FDBBE46EFC1B}" destId="{F93F4DE4-B04B-4BB0-B437-4CA45EB5CD8B}" srcOrd="15" destOrd="0" presId="urn:microsoft.com/office/officeart/2005/8/layout/process5"/>
    <dgm:cxn modelId="{39D4B0EE-8A21-4EB9-B60C-8E1A0AC866CF}" type="presParOf" srcId="{F93F4DE4-B04B-4BB0-B437-4CA45EB5CD8B}" destId="{CF2A695D-0BCA-4C9A-9EF0-293DDF049C72}" srcOrd="0" destOrd="0" presId="urn:microsoft.com/office/officeart/2005/8/layout/process5"/>
    <dgm:cxn modelId="{42E7C4D4-E656-47B5-9189-036A958BAB6D}" type="presParOf" srcId="{2A5BA1DD-A971-45F6-B2D5-FDBBE46EFC1B}" destId="{73E1F8EB-BFA3-4545-978F-EACCFB730591}" srcOrd="16" destOrd="0" presId="urn:microsoft.com/office/officeart/2005/8/layout/process5"/>
    <dgm:cxn modelId="{7D0DD159-A18F-4B45-9DBF-02AF6E98C460}" type="presParOf" srcId="{2A5BA1DD-A971-45F6-B2D5-FDBBE46EFC1B}" destId="{5C366658-F517-4DEB-BA02-9728663B4BF4}" srcOrd="17" destOrd="0" presId="urn:microsoft.com/office/officeart/2005/8/layout/process5"/>
    <dgm:cxn modelId="{A6E8B439-110D-42D0-872A-AE56D01D94F7}" type="presParOf" srcId="{5C366658-F517-4DEB-BA02-9728663B4BF4}" destId="{EA06056B-B81C-49FF-8B47-AF3C7C2625C5}" srcOrd="0" destOrd="0" presId="urn:microsoft.com/office/officeart/2005/8/layout/process5"/>
    <dgm:cxn modelId="{5D604689-1648-4D9A-B515-8098FDFDF2F9}" type="presParOf" srcId="{2A5BA1DD-A971-45F6-B2D5-FDBBE46EFC1B}" destId="{CE63F791-9053-48AA-A0E2-0A849D81F7CC}" srcOrd="18" destOrd="0" presId="urn:microsoft.com/office/officeart/2005/8/layout/process5"/>
    <dgm:cxn modelId="{C2C89461-3C47-483D-A295-790915C73D9A}" type="presParOf" srcId="{2A5BA1DD-A971-45F6-B2D5-FDBBE46EFC1B}" destId="{E651A1E2-CAE2-4AAF-9CE1-84C0E09A1500}" srcOrd="19" destOrd="0" presId="urn:microsoft.com/office/officeart/2005/8/layout/process5"/>
    <dgm:cxn modelId="{60C9313C-7ED7-4916-BE14-F75A5973AF20}" type="presParOf" srcId="{E651A1E2-CAE2-4AAF-9CE1-84C0E09A1500}" destId="{AEC836C1-6B7C-462D-8273-8841F7FAB6F8}" srcOrd="0" destOrd="0" presId="urn:microsoft.com/office/officeart/2005/8/layout/process5"/>
    <dgm:cxn modelId="{AD520AFA-B09B-48F9-BF0E-553351E44076}" type="presParOf" srcId="{2A5BA1DD-A971-45F6-B2D5-FDBBE46EFC1B}" destId="{C4CF53FB-50F9-4032-B54A-315B0DDFF2AB}" srcOrd="2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D3A03D-4EB1-495F-9E90-D98F0857BB95}">
      <dsp:nvSpPr>
        <dsp:cNvPr id="0" name=""/>
        <dsp:cNvSpPr/>
      </dsp:nvSpPr>
      <dsp:spPr>
        <a:xfrm>
          <a:off x="0" y="300913"/>
          <a:ext cx="2012230" cy="1207338"/>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latin typeface="Candara" panose="020E0502030303020204" pitchFamily="34" charset="0"/>
            </a:rPr>
            <a:t>Problem statement</a:t>
          </a:r>
        </a:p>
      </dsp:txBody>
      <dsp:txXfrm>
        <a:off x="0" y="300913"/>
        <a:ext cx="2012230" cy="1207338"/>
      </dsp:txXfrm>
    </dsp:sp>
    <dsp:sp modelId="{A5E03356-BB04-46A7-B2E6-57C997B56F3F}">
      <dsp:nvSpPr>
        <dsp:cNvPr id="0" name=""/>
        <dsp:cNvSpPr/>
      </dsp:nvSpPr>
      <dsp:spPr>
        <a:xfrm>
          <a:off x="2213454" y="300913"/>
          <a:ext cx="2012230" cy="1207338"/>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latin typeface="Candara" panose="020E0502030303020204" pitchFamily="34" charset="0"/>
            </a:rPr>
            <a:t>Solution</a:t>
          </a:r>
        </a:p>
      </dsp:txBody>
      <dsp:txXfrm>
        <a:off x="2213454" y="300913"/>
        <a:ext cx="2012230" cy="1207338"/>
      </dsp:txXfrm>
    </dsp:sp>
    <dsp:sp modelId="{33F2F352-21D5-4438-AD44-922C87306AB6}">
      <dsp:nvSpPr>
        <dsp:cNvPr id="0" name=""/>
        <dsp:cNvSpPr/>
      </dsp:nvSpPr>
      <dsp:spPr>
        <a:xfrm>
          <a:off x="4426908" y="300913"/>
          <a:ext cx="2012230" cy="1207338"/>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latin typeface="Candara" panose="020E0502030303020204" pitchFamily="34" charset="0"/>
            </a:rPr>
            <a:t>Market opportunity</a:t>
          </a:r>
        </a:p>
      </dsp:txBody>
      <dsp:txXfrm>
        <a:off x="4426908" y="300913"/>
        <a:ext cx="2012230" cy="1207338"/>
      </dsp:txXfrm>
    </dsp:sp>
    <dsp:sp modelId="{1BB0E963-99C3-4857-A230-DA6C31DECDCC}">
      <dsp:nvSpPr>
        <dsp:cNvPr id="0" name=""/>
        <dsp:cNvSpPr/>
      </dsp:nvSpPr>
      <dsp:spPr>
        <a:xfrm>
          <a:off x="0" y="1709475"/>
          <a:ext cx="2012230" cy="1207338"/>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latin typeface="Candara" panose="020E0502030303020204" pitchFamily="34" charset="0"/>
            </a:rPr>
            <a:t>Competitive advantage</a:t>
          </a:r>
        </a:p>
      </dsp:txBody>
      <dsp:txXfrm>
        <a:off x="0" y="1709475"/>
        <a:ext cx="2012230" cy="1207338"/>
      </dsp:txXfrm>
    </dsp:sp>
    <dsp:sp modelId="{7104323F-6C65-47AD-9BF5-B74885318834}">
      <dsp:nvSpPr>
        <dsp:cNvPr id="0" name=""/>
        <dsp:cNvSpPr/>
      </dsp:nvSpPr>
      <dsp:spPr>
        <a:xfrm>
          <a:off x="2213454" y="1709475"/>
          <a:ext cx="2012230" cy="1207338"/>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latin typeface="Candara" panose="020E0502030303020204" pitchFamily="34" charset="0"/>
            </a:rPr>
            <a:t>Business model</a:t>
          </a:r>
        </a:p>
      </dsp:txBody>
      <dsp:txXfrm>
        <a:off x="2213454" y="1709475"/>
        <a:ext cx="2012230" cy="1207338"/>
      </dsp:txXfrm>
    </dsp:sp>
    <dsp:sp modelId="{9077DD8E-EC60-40FA-963A-D844858E2C9A}">
      <dsp:nvSpPr>
        <dsp:cNvPr id="0" name=""/>
        <dsp:cNvSpPr/>
      </dsp:nvSpPr>
      <dsp:spPr>
        <a:xfrm>
          <a:off x="4426908" y="1709475"/>
          <a:ext cx="2012230" cy="1207338"/>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latin typeface="Candara" panose="020E0502030303020204" pitchFamily="34" charset="0"/>
            </a:rPr>
            <a:t>Team</a:t>
          </a:r>
        </a:p>
      </dsp:txBody>
      <dsp:txXfrm>
        <a:off x="4426908" y="1709475"/>
        <a:ext cx="2012230" cy="12073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50D98D-D744-4CA1-80B2-5F78F7DA93AD}">
      <dsp:nvSpPr>
        <dsp:cNvPr id="0" name=""/>
        <dsp:cNvSpPr/>
      </dsp:nvSpPr>
      <dsp:spPr>
        <a:xfrm>
          <a:off x="1084854" y="3074"/>
          <a:ext cx="1823260" cy="1093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Candara" panose="020E0502030303020204" pitchFamily="34" charset="0"/>
            </a:rPr>
            <a:t>Define Your Target Audience</a:t>
          </a:r>
        </a:p>
      </dsp:txBody>
      <dsp:txXfrm>
        <a:off x="1116895" y="35115"/>
        <a:ext cx="1759178" cy="1029874"/>
      </dsp:txXfrm>
    </dsp:sp>
    <dsp:sp modelId="{98227AEE-F181-48F1-84E2-931C6401A525}">
      <dsp:nvSpPr>
        <dsp:cNvPr id="0" name=""/>
        <dsp:cNvSpPr/>
      </dsp:nvSpPr>
      <dsp:spPr>
        <a:xfrm>
          <a:off x="3068561" y="323967"/>
          <a:ext cx="386531" cy="4521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ndara" panose="020E0502030303020204" pitchFamily="34" charset="0"/>
          </a:endParaRPr>
        </a:p>
      </dsp:txBody>
      <dsp:txXfrm>
        <a:off x="3068561" y="414401"/>
        <a:ext cx="270572" cy="271300"/>
      </dsp:txXfrm>
    </dsp:sp>
    <dsp:sp modelId="{57B30E6B-2998-4E06-BD22-1FABD2BF4338}">
      <dsp:nvSpPr>
        <dsp:cNvPr id="0" name=""/>
        <dsp:cNvSpPr/>
      </dsp:nvSpPr>
      <dsp:spPr>
        <a:xfrm>
          <a:off x="3637418" y="3074"/>
          <a:ext cx="1823260" cy="1093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Candara" panose="020E0502030303020204" pitchFamily="34" charset="0"/>
            </a:rPr>
            <a:t>Develop a Unique Value Proposition (UVP</a:t>
          </a:r>
          <a:r>
            <a:rPr lang="ar-SA" sz="1700" kern="1200" dirty="0">
              <a:latin typeface="Candara" panose="020E0502030303020204" pitchFamily="34" charset="0"/>
            </a:rPr>
            <a:t>(</a:t>
          </a:r>
          <a:endParaRPr lang="en-US" sz="1700" kern="1200" dirty="0">
            <a:latin typeface="Candara" panose="020E0502030303020204" pitchFamily="34" charset="0"/>
          </a:endParaRPr>
        </a:p>
      </dsp:txBody>
      <dsp:txXfrm>
        <a:off x="3669459" y="35115"/>
        <a:ext cx="1759178" cy="1029874"/>
      </dsp:txXfrm>
    </dsp:sp>
    <dsp:sp modelId="{16286EB8-3D9B-46DD-B0CB-56BA9833395C}">
      <dsp:nvSpPr>
        <dsp:cNvPr id="0" name=""/>
        <dsp:cNvSpPr/>
      </dsp:nvSpPr>
      <dsp:spPr>
        <a:xfrm>
          <a:off x="5621125" y="323967"/>
          <a:ext cx="386531" cy="4521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ndara" panose="020E0502030303020204" pitchFamily="34" charset="0"/>
          </a:endParaRPr>
        </a:p>
      </dsp:txBody>
      <dsp:txXfrm>
        <a:off x="5621125" y="414401"/>
        <a:ext cx="270572" cy="271300"/>
      </dsp:txXfrm>
    </dsp:sp>
    <dsp:sp modelId="{B6B00B24-B71F-43E3-A497-48D2D2A155CE}">
      <dsp:nvSpPr>
        <dsp:cNvPr id="0" name=""/>
        <dsp:cNvSpPr/>
      </dsp:nvSpPr>
      <dsp:spPr>
        <a:xfrm>
          <a:off x="6189983" y="3074"/>
          <a:ext cx="1823260" cy="1093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Candara" panose="020E0502030303020204" pitchFamily="34" charset="0"/>
            </a:rPr>
            <a:t>Identify the Key Features and Benefits</a:t>
          </a:r>
        </a:p>
      </dsp:txBody>
      <dsp:txXfrm>
        <a:off x="6222024" y="35115"/>
        <a:ext cx="1759178" cy="1029874"/>
      </dsp:txXfrm>
    </dsp:sp>
    <dsp:sp modelId="{6AC909DA-3120-495B-8DC5-49296EEAD96F}">
      <dsp:nvSpPr>
        <dsp:cNvPr id="0" name=""/>
        <dsp:cNvSpPr/>
      </dsp:nvSpPr>
      <dsp:spPr>
        <a:xfrm>
          <a:off x="8173690" y="323967"/>
          <a:ext cx="386531" cy="4521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ndara" panose="020E0502030303020204" pitchFamily="34" charset="0"/>
          </a:endParaRPr>
        </a:p>
      </dsp:txBody>
      <dsp:txXfrm>
        <a:off x="8173690" y="414401"/>
        <a:ext cx="270572" cy="271300"/>
      </dsp:txXfrm>
    </dsp:sp>
    <dsp:sp modelId="{449CCB07-D6EE-4F71-A1E9-97491036DA29}">
      <dsp:nvSpPr>
        <dsp:cNvPr id="0" name=""/>
        <dsp:cNvSpPr/>
      </dsp:nvSpPr>
      <dsp:spPr>
        <a:xfrm>
          <a:off x="8742547" y="3074"/>
          <a:ext cx="1823260" cy="1093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Candara" panose="020E0502030303020204" pitchFamily="34" charset="0"/>
            </a:rPr>
            <a:t>Create a Compelling Story</a:t>
          </a:r>
        </a:p>
      </dsp:txBody>
      <dsp:txXfrm>
        <a:off x="8774588" y="35115"/>
        <a:ext cx="1759178" cy="1029874"/>
      </dsp:txXfrm>
    </dsp:sp>
    <dsp:sp modelId="{62108EA3-F458-42F9-BCA6-1A1E35472CAB}">
      <dsp:nvSpPr>
        <dsp:cNvPr id="0" name=""/>
        <dsp:cNvSpPr/>
      </dsp:nvSpPr>
      <dsp:spPr>
        <a:xfrm rot="5400000">
          <a:off x="9460912" y="1224658"/>
          <a:ext cx="386531" cy="4521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ndara" panose="020E0502030303020204" pitchFamily="34" charset="0"/>
          </a:endParaRPr>
        </a:p>
      </dsp:txBody>
      <dsp:txXfrm rot="-5400000">
        <a:off x="9518528" y="1257477"/>
        <a:ext cx="271300" cy="270572"/>
      </dsp:txXfrm>
    </dsp:sp>
    <dsp:sp modelId="{DC7E2F9B-B275-4078-AF4B-32C1F728F8A3}">
      <dsp:nvSpPr>
        <dsp:cNvPr id="0" name=""/>
        <dsp:cNvSpPr/>
      </dsp:nvSpPr>
      <dsp:spPr>
        <a:xfrm>
          <a:off x="8742547" y="1826334"/>
          <a:ext cx="1823260" cy="1093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Candara" panose="020E0502030303020204" pitchFamily="34" charset="0"/>
            </a:rPr>
            <a:t>Showcase Your Team's Expertise</a:t>
          </a:r>
        </a:p>
      </dsp:txBody>
      <dsp:txXfrm>
        <a:off x="8774588" y="1858375"/>
        <a:ext cx="1759178" cy="1029874"/>
      </dsp:txXfrm>
    </dsp:sp>
    <dsp:sp modelId="{84D59DD4-337C-4E38-A64B-D6489263CF44}">
      <dsp:nvSpPr>
        <dsp:cNvPr id="0" name=""/>
        <dsp:cNvSpPr/>
      </dsp:nvSpPr>
      <dsp:spPr>
        <a:xfrm rot="10800000">
          <a:off x="8195569" y="2147228"/>
          <a:ext cx="386531" cy="4521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ndara" panose="020E0502030303020204" pitchFamily="34" charset="0"/>
          </a:endParaRPr>
        </a:p>
      </dsp:txBody>
      <dsp:txXfrm rot="10800000">
        <a:off x="8311528" y="2237662"/>
        <a:ext cx="270572" cy="271300"/>
      </dsp:txXfrm>
    </dsp:sp>
    <dsp:sp modelId="{1073CA68-501E-458D-8705-313DB95D47B6}">
      <dsp:nvSpPr>
        <dsp:cNvPr id="0" name=""/>
        <dsp:cNvSpPr/>
      </dsp:nvSpPr>
      <dsp:spPr>
        <a:xfrm>
          <a:off x="6189983" y="1826334"/>
          <a:ext cx="1823260" cy="1093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Candara" panose="020E0502030303020204" pitchFamily="34" charset="0"/>
            </a:rPr>
            <a:t>Provide Social Proof</a:t>
          </a:r>
        </a:p>
      </dsp:txBody>
      <dsp:txXfrm>
        <a:off x="6222024" y="1858375"/>
        <a:ext cx="1759178" cy="1029874"/>
      </dsp:txXfrm>
    </dsp:sp>
    <dsp:sp modelId="{8E910A0A-F930-4C7B-9CEE-573C22CB35CD}">
      <dsp:nvSpPr>
        <dsp:cNvPr id="0" name=""/>
        <dsp:cNvSpPr/>
      </dsp:nvSpPr>
      <dsp:spPr>
        <a:xfrm rot="10800000">
          <a:off x="5643004" y="2147228"/>
          <a:ext cx="386531" cy="4521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ndara" panose="020E0502030303020204" pitchFamily="34" charset="0"/>
          </a:endParaRPr>
        </a:p>
      </dsp:txBody>
      <dsp:txXfrm rot="10800000">
        <a:off x="5758963" y="2237662"/>
        <a:ext cx="270572" cy="271300"/>
      </dsp:txXfrm>
    </dsp:sp>
    <dsp:sp modelId="{DE089495-5557-41A8-ADC1-15424B4C1570}">
      <dsp:nvSpPr>
        <dsp:cNvPr id="0" name=""/>
        <dsp:cNvSpPr/>
      </dsp:nvSpPr>
      <dsp:spPr>
        <a:xfrm>
          <a:off x="3637418" y="1826334"/>
          <a:ext cx="1823260" cy="1093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Candara" panose="020E0502030303020204" pitchFamily="34" charset="0"/>
            </a:rPr>
            <a:t>Outline Your Business Model</a:t>
          </a:r>
        </a:p>
      </dsp:txBody>
      <dsp:txXfrm>
        <a:off x="3669459" y="1858375"/>
        <a:ext cx="1759178" cy="1029874"/>
      </dsp:txXfrm>
    </dsp:sp>
    <dsp:sp modelId="{867DE546-69CC-4BE0-82B0-1C0658FDBA58}">
      <dsp:nvSpPr>
        <dsp:cNvPr id="0" name=""/>
        <dsp:cNvSpPr/>
      </dsp:nvSpPr>
      <dsp:spPr>
        <a:xfrm rot="10800000">
          <a:off x="3090440" y="2147228"/>
          <a:ext cx="386531" cy="4521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ndara" panose="020E0502030303020204" pitchFamily="34" charset="0"/>
          </a:endParaRPr>
        </a:p>
      </dsp:txBody>
      <dsp:txXfrm rot="10800000">
        <a:off x="3206399" y="2237662"/>
        <a:ext cx="270572" cy="271300"/>
      </dsp:txXfrm>
    </dsp:sp>
    <dsp:sp modelId="{6FA5F3A5-9397-4C4E-A9E7-AD72E6AC20B6}">
      <dsp:nvSpPr>
        <dsp:cNvPr id="0" name=""/>
        <dsp:cNvSpPr/>
      </dsp:nvSpPr>
      <dsp:spPr>
        <a:xfrm>
          <a:off x="1084854" y="1826334"/>
          <a:ext cx="1823260" cy="1093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Candara" panose="020E0502030303020204" pitchFamily="34" charset="0"/>
            </a:rPr>
            <a:t>Discuss Your Competitive Advantage</a:t>
          </a:r>
        </a:p>
      </dsp:txBody>
      <dsp:txXfrm>
        <a:off x="1116895" y="1858375"/>
        <a:ext cx="1759178" cy="1029874"/>
      </dsp:txXfrm>
    </dsp:sp>
    <dsp:sp modelId="{F93F4DE4-B04B-4BB0-B437-4CA45EB5CD8B}">
      <dsp:nvSpPr>
        <dsp:cNvPr id="0" name=""/>
        <dsp:cNvSpPr/>
      </dsp:nvSpPr>
      <dsp:spPr>
        <a:xfrm rot="5400000">
          <a:off x="1803218" y="3047918"/>
          <a:ext cx="386531" cy="4521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ndara" panose="020E0502030303020204" pitchFamily="34" charset="0"/>
          </a:endParaRPr>
        </a:p>
      </dsp:txBody>
      <dsp:txXfrm rot="-5400000">
        <a:off x="1860834" y="3080737"/>
        <a:ext cx="271300" cy="270572"/>
      </dsp:txXfrm>
    </dsp:sp>
    <dsp:sp modelId="{73E1F8EB-BFA3-4545-978F-EACCFB730591}">
      <dsp:nvSpPr>
        <dsp:cNvPr id="0" name=""/>
        <dsp:cNvSpPr/>
      </dsp:nvSpPr>
      <dsp:spPr>
        <a:xfrm>
          <a:off x="1084854" y="3649594"/>
          <a:ext cx="1823260" cy="1093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Candara" panose="020E0502030303020204" pitchFamily="34" charset="0"/>
            </a:rPr>
            <a:t>Showcase Your Traction</a:t>
          </a:r>
        </a:p>
      </dsp:txBody>
      <dsp:txXfrm>
        <a:off x="1116895" y="3681635"/>
        <a:ext cx="1759178" cy="1029874"/>
      </dsp:txXfrm>
    </dsp:sp>
    <dsp:sp modelId="{5C366658-F517-4DEB-BA02-9728663B4BF4}">
      <dsp:nvSpPr>
        <dsp:cNvPr id="0" name=""/>
        <dsp:cNvSpPr/>
      </dsp:nvSpPr>
      <dsp:spPr>
        <a:xfrm>
          <a:off x="3068561" y="3970488"/>
          <a:ext cx="386531" cy="4521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ndara" panose="020E0502030303020204" pitchFamily="34" charset="0"/>
          </a:endParaRPr>
        </a:p>
      </dsp:txBody>
      <dsp:txXfrm>
        <a:off x="3068561" y="4060922"/>
        <a:ext cx="270572" cy="271300"/>
      </dsp:txXfrm>
    </dsp:sp>
    <dsp:sp modelId="{CE63F791-9053-48AA-A0E2-0A849D81F7CC}">
      <dsp:nvSpPr>
        <dsp:cNvPr id="0" name=""/>
        <dsp:cNvSpPr/>
      </dsp:nvSpPr>
      <dsp:spPr>
        <a:xfrm>
          <a:off x="3637418" y="3649594"/>
          <a:ext cx="1823260" cy="1093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Candara" panose="020E0502030303020204" pitchFamily="34" charset="0"/>
            </a:rPr>
            <a:t>Provide a Clear Call to Action</a:t>
          </a:r>
        </a:p>
      </dsp:txBody>
      <dsp:txXfrm>
        <a:off x="3669459" y="3681635"/>
        <a:ext cx="1759178" cy="1029874"/>
      </dsp:txXfrm>
    </dsp:sp>
    <dsp:sp modelId="{E651A1E2-CAE2-4AAF-9CE1-84C0E09A1500}">
      <dsp:nvSpPr>
        <dsp:cNvPr id="0" name=""/>
        <dsp:cNvSpPr/>
      </dsp:nvSpPr>
      <dsp:spPr>
        <a:xfrm>
          <a:off x="5621125" y="3970488"/>
          <a:ext cx="386531" cy="4521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ndara" panose="020E0502030303020204" pitchFamily="34" charset="0"/>
          </a:endParaRPr>
        </a:p>
      </dsp:txBody>
      <dsp:txXfrm>
        <a:off x="5621125" y="4060922"/>
        <a:ext cx="270572" cy="271300"/>
      </dsp:txXfrm>
    </dsp:sp>
    <dsp:sp modelId="{C4CF53FB-50F9-4032-B54A-315B0DDFF2AB}">
      <dsp:nvSpPr>
        <dsp:cNvPr id="0" name=""/>
        <dsp:cNvSpPr/>
      </dsp:nvSpPr>
      <dsp:spPr>
        <a:xfrm>
          <a:off x="6189983" y="3649594"/>
          <a:ext cx="1823260" cy="1093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mj-lt"/>
            <a:buNone/>
          </a:pPr>
          <a:r>
            <a:rPr lang="en-US" sz="1700" kern="1200">
              <a:latin typeface="Candara" panose="020E0502030303020204" pitchFamily="34" charset="0"/>
            </a:rPr>
            <a:t>Practice and Refine</a:t>
          </a:r>
        </a:p>
      </dsp:txBody>
      <dsp:txXfrm>
        <a:off x="6222024" y="3681635"/>
        <a:ext cx="1759178" cy="102987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2/29/2024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oftware Development and Entrepreneurship - Peace Child International">
            <a:extLst>
              <a:ext uri="{FF2B5EF4-FFF2-40B4-BE49-F238E27FC236}">
                <a16:creationId xmlns:a16="http://schemas.microsoft.com/office/drawing/2014/main" id="{FA7DDC31-EC59-FF3E-2147-68EA766C55B9}"/>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36077" y="542338"/>
            <a:ext cx="2346614" cy="116004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2/29/2024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2/29/2024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2/29/2024</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2/29/2024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2/29/2024</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2/29/2024</a:t>
            </a:fld>
            <a:endParaRPr lang="en-US"/>
          </a:p>
        </p:txBody>
      </p:sp>
      <p:sp>
        <p:nvSpPr>
          <p:cNvPr id="9" name="Chevron 8"/>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2/29/2024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2/29/2024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Securing Funding</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Entrepreneurship</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F3CC4-6B7F-4E61-A0BC-CFD12F10DE2A}"/>
              </a:ext>
            </a:extLst>
          </p:cNvPr>
          <p:cNvSpPr>
            <a:spLocks noGrp="1"/>
          </p:cNvSpPr>
          <p:nvPr>
            <p:ph type="title"/>
          </p:nvPr>
        </p:nvSpPr>
        <p:spPr/>
        <p:txBody>
          <a:bodyPr/>
          <a:lstStyle/>
          <a:p>
            <a:r>
              <a:rPr lang="en-US" dirty="0"/>
              <a:t>Investor Pitch</a:t>
            </a:r>
          </a:p>
        </p:txBody>
      </p:sp>
      <p:sp>
        <p:nvSpPr>
          <p:cNvPr id="3" name="Content Placeholder 2">
            <a:extLst>
              <a:ext uri="{FF2B5EF4-FFF2-40B4-BE49-F238E27FC236}">
                <a16:creationId xmlns:a16="http://schemas.microsoft.com/office/drawing/2014/main" id="{2A8078B5-EABD-4BF8-B8FD-27E1E32AD88F}"/>
              </a:ext>
            </a:extLst>
          </p:cNvPr>
          <p:cNvSpPr>
            <a:spLocks noGrp="1"/>
          </p:cNvSpPr>
          <p:nvPr>
            <p:ph idx="1"/>
          </p:nvPr>
        </p:nvSpPr>
        <p:spPr/>
        <p:txBody>
          <a:bodyPr/>
          <a:lstStyle/>
          <a:p>
            <a:r>
              <a:rPr lang="en-US" dirty="0"/>
              <a:t>An investor pitch occurs in the initial stage of raising money with a potential investor. </a:t>
            </a:r>
          </a:p>
          <a:p>
            <a:r>
              <a:rPr lang="en-US" dirty="0"/>
              <a:t>Your slide deck should convey your business idea and persuade your investors to invest in your business. </a:t>
            </a:r>
          </a:p>
          <a:p>
            <a:r>
              <a:rPr lang="en-US" dirty="0"/>
              <a:t>It should also include your business's value proposition, the revenue plan, and a financial breakdown.</a:t>
            </a:r>
          </a:p>
        </p:txBody>
      </p:sp>
      <p:sp>
        <p:nvSpPr>
          <p:cNvPr id="4" name="Slide Number Placeholder 3">
            <a:extLst>
              <a:ext uri="{FF2B5EF4-FFF2-40B4-BE49-F238E27FC236}">
                <a16:creationId xmlns:a16="http://schemas.microsoft.com/office/drawing/2014/main" id="{B4EDBEAA-0A61-4249-AD28-429D3EF7AC73}"/>
              </a:ext>
            </a:extLst>
          </p:cNvPr>
          <p:cNvSpPr>
            <a:spLocks noGrp="1"/>
          </p:cNvSpPr>
          <p:nvPr>
            <p:ph type="sldNum" sz="quarter" idx="12"/>
          </p:nvPr>
        </p:nvSpPr>
        <p:spPr/>
        <p:txBody>
          <a:bodyPr/>
          <a:lstStyle/>
          <a:p>
            <a:fld id="{B8DACC02-A2BD-4578-8E03-6D891060A695}" type="slidenum">
              <a:rPr lang="en-US" smtClean="0"/>
              <a:pPr/>
              <a:t>10</a:t>
            </a:fld>
            <a:endParaRPr lang="en-US" dirty="0"/>
          </a:p>
        </p:txBody>
      </p:sp>
      <p:pic>
        <p:nvPicPr>
          <p:cNvPr id="2052" name="Picture 4" descr="Pitch Deck Services and Great powerpoint designs">
            <a:extLst>
              <a:ext uri="{FF2B5EF4-FFF2-40B4-BE49-F238E27FC236}">
                <a16:creationId xmlns:a16="http://schemas.microsoft.com/office/drawing/2014/main" id="{9E205CD1-4B20-4FC8-9CB6-9A25CFBFB8D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1887" b="20514"/>
          <a:stretch/>
        </p:blipFill>
        <p:spPr bwMode="auto">
          <a:xfrm>
            <a:off x="7341079" y="4096113"/>
            <a:ext cx="3866072" cy="2226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408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F3CC4-6B7F-4E61-A0BC-CFD12F10DE2A}"/>
              </a:ext>
            </a:extLst>
          </p:cNvPr>
          <p:cNvSpPr>
            <a:spLocks noGrp="1"/>
          </p:cNvSpPr>
          <p:nvPr>
            <p:ph type="title"/>
          </p:nvPr>
        </p:nvSpPr>
        <p:spPr/>
        <p:txBody>
          <a:bodyPr/>
          <a:lstStyle/>
          <a:p>
            <a:r>
              <a:rPr lang="en-US" dirty="0"/>
              <a:t>Investor Pitch</a:t>
            </a:r>
          </a:p>
        </p:txBody>
      </p:sp>
      <p:sp>
        <p:nvSpPr>
          <p:cNvPr id="3" name="Content Placeholder 2">
            <a:extLst>
              <a:ext uri="{FF2B5EF4-FFF2-40B4-BE49-F238E27FC236}">
                <a16:creationId xmlns:a16="http://schemas.microsoft.com/office/drawing/2014/main" id="{2A8078B5-EABD-4BF8-B8FD-27E1E32AD88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4EDBEAA-0A61-4249-AD28-429D3EF7AC73}"/>
              </a:ext>
            </a:extLst>
          </p:cNvPr>
          <p:cNvSpPr>
            <a:spLocks noGrp="1"/>
          </p:cNvSpPr>
          <p:nvPr>
            <p:ph type="sldNum" sz="quarter" idx="12"/>
          </p:nvPr>
        </p:nvSpPr>
        <p:spPr/>
        <p:txBody>
          <a:bodyPr/>
          <a:lstStyle/>
          <a:p>
            <a:fld id="{B8DACC02-A2BD-4578-8E03-6D891060A695}" type="slidenum">
              <a:rPr lang="en-US" smtClean="0"/>
              <a:pPr/>
              <a:t>11</a:t>
            </a:fld>
            <a:endParaRPr lang="en-US" dirty="0"/>
          </a:p>
        </p:txBody>
      </p:sp>
      <p:pic>
        <p:nvPicPr>
          <p:cNvPr id="2050" name="Picture 2" descr="How To Pitch Investors Like A Seasoned Pro | ThinkLions">
            <a:extLst>
              <a:ext uri="{FF2B5EF4-FFF2-40B4-BE49-F238E27FC236}">
                <a16:creationId xmlns:a16="http://schemas.microsoft.com/office/drawing/2014/main" id="{4FE886FA-F878-4A2C-AEC8-1AC04D69B5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90" t="14717" r="3861" b="3271"/>
          <a:stretch/>
        </p:blipFill>
        <p:spPr bwMode="auto">
          <a:xfrm>
            <a:off x="1069677" y="1253556"/>
            <a:ext cx="9506310" cy="5239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005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F3CC4-6B7F-4E61-A0BC-CFD12F10DE2A}"/>
              </a:ext>
            </a:extLst>
          </p:cNvPr>
          <p:cNvSpPr>
            <a:spLocks noGrp="1"/>
          </p:cNvSpPr>
          <p:nvPr>
            <p:ph type="title"/>
          </p:nvPr>
        </p:nvSpPr>
        <p:spPr/>
        <p:txBody>
          <a:bodyPr/>
          <a:lstStyle/>
          <a:p>
            <a:r>
              <a:rPr lang="en-US" dirty="0"/>
              <a:t>Investor Pitch</a:t>
            </a:r>
          </a:p>
        </p:txBody>
      </p:sp>
      <p:sp>
        <p:nvSpPr>
          <p:cNvPr id="3" name="Content Placeholder 2">
            <a:extLst>
              <a:ext uri="{FF2B5EF4-FFF2-40B4-BE49-F238E27FC236}">
                <a16:creationId xmlns:a16="http://schemas.microsoft.com/office/drawing/2014/main" id="{2A8078B5-EABD-4BF8-B8FD-27E1E32AD88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4EDBEAA-0A61-4249-AD28-429D3EF7AC73}"/>
              </a:ext>
            </a:extLst>
          </p:cNvPr>
          <p:cNvSpPr>
            <a:spLocks noGrp="1"/>
          </p:cNvSpPr>
          <p:nvPr>
            <p:ph type="sldNum" sz="quarter" idx="12"/>
          </p:nvPr>
        </p:nvSpPr>
        <p:spPr/>
        <p:txBody>
          <a:bodyPr/>
          <a:lstStyle/>
          <a:p>
            <a:fld id="{B8DACC02-A2BD-4578-8E03-6D891060A695}" type="slidenum">
              <a:rPr lang="en-US" smtClean="0"/>
              <a:pPr/>
              <a:t>12</a:t>
            </a:fld>
            <a:endParaRPr lang="en-US" dirty="0"/>
          </a:p>
        </p:txBody>
      </p:sp>
      <p:pic>
        <p:nvPicPr>
          <p:cNvPr id="3074" name="Picture 2" descr="15 Stunning Investor Pitch Deck Templates To Secure Funding">
            <a:extLst>
              <a:ext uri="{FF2B5EF4-FFF2-40B4-BE49-F238E27FC236}">
                <a16:creationId xmlns:a16="http://schemas.microsoft.com/office/drawing/2014/main" id="{0D39AC15-56D7-4877-A1D9-DFA84526A7A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814" t="15219" r="3231" b="8679"/>
          <a:stretch/>
        </p:blipFill>
        <p:spPr bwMode="auto">
          <a:xfrm>
            <a:off x="7366957" y="1240597"/>
            <a:ext cx="4183813" cy="5218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977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AA31F-A489-4E87-A618-3281DABC7EF4}"/>
              </a:ext>
            </a:extLst>
          </p:cNvPr>
          <p:cNvSpPr>
            <a:spLocks noGrp="1"/>
          </p:cNvSpPr>
          <p:nvPr>
            <p:ph type="title"/>
          </p:nvPr>
        </p:nvSpPr>
        <p:spPr/>
        <p:txBody>
          <a:bodyPr>
            <a:normAutofit/>
          </a:bodyPr>
          <a:lstStyle/>
          <a:p>
            <a:r>
              <a:rPr lang="en-US" dirty="0"/>
              <a:t>Elevator pitch</a:t>
            </a:r>
          </a:p>
        </p:txBody>
      </p:sp>
      <p:sp>
        <p:nvSpPr>
          <p:cNvPr id="3" name="Content Placeholder 2">
            <a:extLst>
              <a:ext uri="{FF2B5EF4-FFF2-40B4-BE49-F238E27FC236}">
                <a16:creationId xmlns:a16="http://schemas.microsoft.com/office/drawing/2014/main" id="{3C1E1BE4-494D-43B5-8B76-0282C8A7BC68}"/>
              </a:ext>
            </a:extLst>
          </p:cNvPr>
          <p:cNvSpPr>
            <a:spLocks noGrp="1"/>
          </p:cNvSpPr>
          <p:nvPr>
            <p:ph idx="1"/>
          </p:nvPr>
        </p:nvSpPr>
        <p:spPr/>
        <p:txBody>
          <a:bodyPr/>
          <a:lstStyle/>
          <a:p>
            <a:r>
              <a:rPr lang="en-US" dirty="0"/>
              <a:t>An elevator pitch can be delivered within the duration of an elevator ride. </a:t>
            </a:r>
          </a:p>
          <a:p>
            <a:r>
              <a:rPr lang="en-US" dirty="0"/>
              <a:t>It's a one-minute session to talk about your business, your product or service, and even your skill sets as an entrepreneur. </a:t>
            </a:r>
          </a:p>
          <a:p>
            <a:r>
              <a:rPr lang="en-US" dirty="0"/>
              <a:t>This type of pitch must be concise, clear, and persuasive and include a compelling call to action.</a:t>
            </a:r>
          </a:p>
        </p:txBody>
      </p:sp>
      <p:sp>
        <p:nvSpPr>
          <p:cNvPr id="4" name="Slide Number Placeholder 3">
            <a:extLst>
              <a:ext uri="{FF2B5EF4-FFF2-40B4-BE49-F238E27FC236}">
                <a16:creationId xmlns:a16="http://schemas.microsoft.com/office/drawing/2014/main" id="{F6804993-6E96-4DA3-964A-463A95F36EA3}"/>
              </a:ext>
            </a:extLst>
          </p:cNvPr>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3176053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AA31F-A489-4E87-A618-3281DABC7EF4}"/>
              </a:ext>
            </a:extLst>
          </p:cNvPr>
          <p:cNvSpPr>
            <a:spLocks noGrp="1"/>
          </p:cNvSpPr>
          <p:nvPr>
            <p:ph type="title"/>
          </p:nvPr>
        </p:nvSpPr>
        <p:spPr/>
        <p:txBody>
          <a:bodyPr>
            <a:normAutofit/>
          </a:bodyPr>
          <a:lstStyle/>
          <a:p>
            <a:r>
              <a:rPr lang="en-US" dirty="0"/>
              <a:t>Elevator pitch</a:t>
            </a:r>
          </a:p>
        </p:txBody>
      </p:sp>
      <p:sp>
        <p:nvSpPr>
          <p:cNvPr id="3" name="Content Placeholder 2">
            <a:extLst>
              <a:ext uri="{FF2B5EF4-FFF2-40B4-BE49-F238E27FC236}">
                <a16:creationId xmlns:a16="http://schemas.microsoft.com/office/drawing/2014/main" id="{3C1E1BE4-494D-43B5-8B76-0282C8A7BC6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6804993-6E96-4DA3-964A-463A95F36EA3}"/>
              </a:ext>
            </a:extLst>
          </p:cNvPr>
          <p:cNvSpPr>
            <a:spLocks noGrp="1"/>
          </p:cNvSpPr>
          <p:nvPr>
            <p:ph type="sldNum" sz="quarter" idx="12"/>
          </p:nvPr>
        </p:nvSpPr>
        <p:spPr/>
        <p:txBody>
          <a:bodyPr/>
          <a:lstStyle/>
          <a:p>
            <a:fld id="{B8DACC02-A2BD-4578-8E03-6D891060A695}" type="slidenum">
              <a:rPr lang="en-US" smtClean="0"/>
              <a:pPr/>
              <a:t>14</a:t>
            </a:fld>
            <a:endParaRPr lang="en-US" dirty="0"/>
          </a:p>
        </p:txBody>
      </p:sp>
      <p:pic>
        <p:nvPicPr>
          <p:cNvPr id="1026" name="Picture 2" descr="https://zdblogs.zohowebstatic.com/sites/show/chronicles/files/users/user740/02-elevator-pitch%20(1).png">
            <a:extLst>
              <a:ext uri="{FF2B5EF4-FFF2-40B4-BE49-F238E27FC236}">
                <a16:creationId xmlns:a16="http://schemas.microsoft.com/office/drawing/2014/main" id="{8EF0CA2C-DDCB-4592-8412-7C6BFFC1D7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712" t="11321" r="9717" b="10280"/>
          <a:stretch/>
        </p:blipFill>
        <p:spPr bwMode="auto">
          <a:xfrm>
            <a:off x="1328468" y="1406880"/>
            <a:ext cx="8781690" cy="4690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125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AF18F-8A94-4AF9-AB91-2E4D99FE2958}"/>
              </a:ext>
            </a:extLst>
          </p:cNvPr>
          <p:cNvSpPr>
            <a:spLocks noGrp="1"/>
          </p:cNvSpPr>
          <p:nvPr>
            <p:ph type="title"/>
          </p:nvPr>
        </p:nvSpPr>
        <p:spPr/>
        <p:txBody>
          <a:bodyPr/>
          <a:lstStyle/>
          <a:p>
            <a:r>
              <a:rPr lang="en-US" dirty="0"/>
              <a:t>Sales Pitch </a:t>
            </a:r>
          </a:p>
        </p:txBody>
      </p:sp>
      <p:sp>
        <p:nvSpPr>
          <p:cNvPr id="3" name="Content Placeholder 2">
            <a:extLst>
              <a:ext uri="{FF2B5EF4-FFF2-40B4-BE49-F238E27FC236}">
                <a16:creationId xmlns:a16="http://schemas.microsoft.com/office/drawing/2014/main" id="{6D5D09E4-11E2-4888-A5A2-9A9095CB520A}"/>
              </a:ext>
            </a:extLst>
          </p:cNvPr>
          <p:cNvSpPr>
            <a:spLocks noGrp="1"/>
          </p:cNvSpPr>
          <p:nvPr>
            <p:ph idx="1"/>
          </p:nvPr>
        </p:nvSpPr>
        <p:spPr/>
        <p:txBody>
          <a:bodyPr/>
          <a:lstStyle/>
          <a:p>
            <a:r>
              <a:rPr lang="en-US" dirty="0"/>
              <a:t>The main objective here is to pitch the value of your product or service to the audience and persuade them to take the desired action. </a:t>
            </a:r>
            <a:endParaRPr lang="ar-SA" dirty="0"/>
          </a:p>
          <a:p>
            <a:r>
              <a:rPr lang="en-US" dirty="0"/>
              <a:t>These pitches may vary in length and style depending on your target audience and objective. </a:t>
            </a:r>
            <a:endParaRPr lang="ar-SA" dirty="0"/>
          </a:p>
          <a:p>
            <a:r>
              <a:rPr lang="en-US" dirty="0"/>
              <a:t>Elements of a sales deck include an introduction to your product or service, a value proposition, business case studies, and a clear call to action.</a:t>
            </a:r>
          </a:p>
        </p:txBody>
      </p:sp>
      <p:sp>
        <p:nvSpPr>
          <p:cNvPr id="4" name="Slide Number Placeholder 3">
            <a:extLst>
              <a:ext uri="{FF2B5EF4-FFF2-40B4-BE49-F238E27FC236}">
                <a16:creationId xmlns:a16="http://schemas.microsoft.com/office/drawing/2014/main" id="{A98F178D-8AE4-4A1E-8824-411C28F82025}"/>
              </a:ext>
            </a:extLst>
          </p:cNvPr>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1387075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00565-D206-434F-88B3-A3A11825F135}"/>
              </a:ext>
            </a:extLst>
          </p:cNvPr>
          <p:cNvSpPr>
            <a:spLocks noGrp="1"/>
          </p:cNvSpPr>
          <p:nvPr>
            <p:ph type="title"/>
          </p:nvPr>
        </p:nvSpPr>
        <p:spPr/>
        <p:txBody>
          <a:bodyPr>
            <a:normAutofit/>
          </a:bodyPr>
          <a:lstStyle/>
          <a:p>
            <a:r>
              <a:rPr lang="en-US" dirty="0"/>
              <a:t>Product Pitch </a:t>
            </a:r>
          </a:p>
        </p:txBody>
      </p:sp>
      <p:sp>
        <p:nvSpPr>
          <p:cNvPr id="3" name="Content Placeholder 2">
            <a:extLst>
              <a:ext uri="{FF2B5EF4-FFF2-40B4-BE49-F238E27FC236}">
                <a16:creationId xmlns:a16="http://schemas.microsoft.com/office/drawing/2014/main" id="{72B42C7C-A362-4860-8425-4D149D3F9BEF}"/>
              </a:ext>
            </a:extLst>
          </p:cNvPr>
          <p:cNvSpPr>
            <a:spLocks noGrp="1"/>
          </p:cNvSpPr>
          <p:nvPr>
            <p:ph idx="1"/>
          </p:nvPr>
        </p:nvSpPr>
        <p:spPr/>
        <p:txBody>
          <a:bodyPr/>
          <a:lstStyle/>
          <a:p>
            <a:r>
              <a:rPr lang="en-US" dirty="0"/>
              <a:t>This focuses more on a specific product. </a:t>
            </a:r>
          </a:p>
          <a:p>
            <a:r>
              <a:rPr lang="en-US" dirty="0"/>
              <a:t>A product pitch deck usually contains a brief introduction about the product, the market opportunity, a competitor analysis, and potential revenue. </a:t>
            </a:r>
          </a:p>
          <a:p>
            <a:r>
              <a:rPr lang="en-US" dirty="0"/>
              <a:t>It should then go into more detail on identifying a problem, introducing your product's features, and explaining how the product will solve your customer's problem.</a:t>
            </a:r>
          </a:p>
          <a:p>
            <a:endParaRPr lang="en-US" dirty="0"/>
          </a:p>
          <a:p>
            <a:endParaRPr lang="en-US" dirty="0"/>
          </a:p>
        </p:txBody>
      </p:sp>
      <p:sp>
        <p:nvSpPr>
          <p:cNvPr id="4" name="Slide Number Placeholder 3">
            <a:extLst>
              <a:ext uri="{FF2B5EF4-FFF2-40B4-BE49-F238E27FC236}">
                <a16:creationId xmlns:a16="http://schemas.microsoft.com/office/drawing/2014/main" id="{33369CA0-ED53-4C64-95D9-E8B73B2BE997}"/>
              </a:ext>
            </a:extLst>
          </p:cNvPr>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4165553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10 sales pitch presentation examples and templates - Zendesk">
            <a:extLst>
              <a:ext uri="{FF2B5EF4-FFF2-40B4-BE49-F238E27FC236}">
                <a16:creationId xmlns:a16="http://schemas.microsoft.com/office/drawing/2014/main" id="{8EB6359F-1AF2-4B9C-A42B-DD930BB948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225629E5-DEF7-4AB9-8D3D-6D7FE4F4CC0F}"/>
              </a:ext>
            </a:extLst>
          </p:cNvPr>
          <p:cNvSpPr>
            <a:spLocks noGrp="1"/>
          </p:cNvSpPr>
          <p:nvPr>
            <p:ph type="sldNum" sz="quarter" idx="12"/>
          </p:nvPr>
        </p:nvSpPr>
        <p:spPr/>
        <p:txBody>
          <a:bodyPr/>
          <a:lstStyle/>
          <a:p>
            <a:fld id="{B8DACC02-A2BD-4578-8E03-6D891060A695}" type="slidenum">
              <a:rPr lang="en-US" smtClean="0">
                <a:solidFill>
                  <a:srgbClr val="3D8DAE"/>
                </a:solidFill>
              </a:rPr>
              <a:pPr/>
              <a:t>17</a:t>
            </a:fld>
            <a:endParaRPr lang="en-US" dirty="0">
              <a:solidFill>
                <a:srgbClr val="3D8DAE"/>
              </a:solidFill>
            </a:endParaRPr>
          </a:p>
        </p:txBody>
      </p:sp>
    </p:spTree>
    <p:extLst>
      <p:ext uri="{BB962C8B-B14F-4D97-AF65-F5344CB8AC3E}">
        <p14:creationId xmlns:p14="http://schemas.microsoft.com/office/powerpoint/2010/main" val="433163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Standing Out from the Crowd</a:t>
            </a:r>
          </a:p>
        </p:txBody>
      </p:sp>
      <p:sp>
        <p:nvSpPr>
          <p:cNvPr id="3" name="Content Placeholder 2"/>
          <p:cNvSpPr>
            <a:spLocks noGrp="1"/>
          </p:cNvSpPr>
          <p:nvPr>
            <p:ph idx="1"/>
          </p:nvPr>
        </p:nvSpPr>
        <p:spPr/>
        <p:txBody>
          <a:bodyPr/>
          <a:lstStyle/>
          <a:p>
            <a:r>
              <a:rPr lang="en-US" dirty="0"/>
              <a:t>With many startups vying for funding, a compelling pitch is crucial for standing out from the crowd and securing investor interest.</a:t>
            </a:r>
          </a:p>
          <a:p>
            <a:r>
              <a:rPr lang="en-US" dirty="0"/>
              <a:t>Key elements of a compelling pitch:</a:t>
            </a:r>
          </a:p>
          <a:p>
            <a:pPr lvl="1"/>
            <a:r>
              <a:rPr lang="en-US" dirty="0"/>
              <a:t>Unique value proposition</a:t>
            </a:r>
          </a:p>
          <a:p>
            <a:pPr lvl="1"/>
            <a:r>
              <a:rPr lang="en-US" dirty="0"/>
              <a:t>Strong team</a:t>
            </a:r>
          </a:p>
          <a:p>
            <a:pPr lvl="1"/>
            <a:r>
              <a:rPr lang="en-US" dirty="0"/>
              <a:t>Large market opportunity</a:t>
            </a:r>
          </a:p>
          <a:p>
            <a:pPr lvl="1"/>
            <a:r>
              <a:rPr lang="en-US" dirty="0"/>
              <a:t>Competitive advantage</a:t>
            </a:r>
          </a:p>
          <a:p>
            <a:pPr lvl="1"/>
            <a:r>
              <a:rPr lang="en-US" dirty="0"/>
              <a:t>Clear business model</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pic>
        <p:nvPicPr>
          <p:cNvPr id="2050" name="Picture 2" descr=" A picture of a person standing out from a crowd, or a graph showing the impact of a compelling pitch on funding succes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4441" y="2674792"/>
            <a:ext cx="3677759" cy="3677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952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Practice, and Perfect Your Pitch</a:t>
            </a:r>
          </a:p>
        </p:txBody>
      </p:sp>
      <p:sp>
        <p:nvSpPr>
          <p:cNvPr id="3" name="Content Placeholder 2"/>
          <p:cNvSpPr>
            <a:spLocks noGrp="1"/>
          </p:cNvSpPr>
          <p:nvPr>
            <p:ph idx="1"/>
          </p:nvPr>
        </p:nvSpPr>
        <p:spPr/>
        <p:txBody>
          <a:bodyPr/>
          <a:lstStyle/>
          <a:p>
            <a:r>
              <a:rPr lang="en-US" dirty="0"/>
              <a:t>Research</a:t>
            </a:r>
          </a:p>
          <a:p>
            <a:pPr lvl="1"/>
            <a:r>
              <a:rPr lang="en-US" dirty="0"/>
              <a:t>Understand the investor's interests, preferences, and criteria for investment.</a:t>
            </a:r>
          </a:p>
          <a:p>
            <a:r>
              <a:rPr lang="en-US" dirty="0"/>
              <a:t>Practice</a:t>
            </a:r>
          </a:p>
          <a:p>
            <a:pPr lvl="1"/>
            <a:r>
              <a:rPr lang="en-US" dirty="0"/>
              <a:t>Rehearse the pitch to ensure a smooth and confident delivery.</a:t>
            </a:r>
          </a:p>
          <a:p>
            <a:r>
              <a:rPr lang="en-US" dirty="0"/>
              <a:t>Perfect</a:t>
            </a:r>
          </a:p>
          <a:p>
            <a:pPr lvl="1"/>
            <a:r>
              <a:rPr lang="en-US" dirty="0"/>
              <a:t>Refine the pitch based on feedback from mentors, advisors, and potential investors.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367916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Overview</a:t>
            </a:r>
          </a:p>
          <a:p>
            <a:r>
              <a:rPr lang="en-US" dirty="0"/>
              <a:t>Crafting a Compelling Pitch</a:t>
            </a:r>
          </a:p>
          <a:p>
            <a:r>
              <a:rPr lang="en-US" dirty="0"/>
              <a:t>Investor Perspectives and Expectations</a:t>
            </a:r>
          </a:p>
          <a:p>
            <a:r>
              <a:rPr lang="en-US" dirty="0"/>
              <a:t>Due Diligence and Valuation</a:t>
            </a:r>
          </a:p>
          <a:p>
            <a:r>
              <a:rPr lang="en-US" dirty="0"/>
              <a:t>Incubators and Accelerators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4056791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Confidence, Passion, and Storytelling</a:t>
            </a:r>
          </a:p>
        </p:txBody>
      </p:sp>
      <p:sp>
        <p:nvSpPr>
          <p:cNvPr id="3" name="Content Placeholder 2"/>
          <p:cNvSpPr>
            <a:spLocks noGrp="1"/>
          </p:cNvSpPr>
          <p:nvPr>
            <p:ph idx="1"/>
          </p:nvPr>
        </p:nvSpPr>
        <p:spPr/>
        <p:txBody>
          <a:bodyPr/>
          <a:lstStyle/>
          <a:p>
            <a:r>
              <a:rPr lang="en-US" dirty="0"/>
              <a:t>Confidence</a:t>
            </a:r>
          </a:p>
          <a:p>
            <a:pPr lvl="1"/>
            <a:r>
              <a:rPr lang="en-US" dirty="0"/>
              <a:t>Show confidence in the business idea and team.</a:t>
            </a:r>
          </a:p>
          <a:p>
            <a:r>
              <a:rPr lang="en-US" dirty="0"/>
              <a:t>Passion</a:t>
            </a:r>
          </a:p>
          <a:p>
            <a:pPr lvl="1"/>
            <a:r>
              <a:rPr lang="en-US" dirty="0"/>
              <a:t>Demonstrate passion for the business and its potential impact.</a:t>
            </a:r>
          </a:p>
          <a:p>
            <a:r>
              <a:rPr lang="en-US" dirty="0"/>
              <a:t>Storytelling</a:t>
            </a:r>
          </a:p>
          <a:p>
            <a:pPr lvl="1"/>
            <a:r>
              <a:rPr lang="en-US" dirty="0"/>
              <a:t>Use storytelling techniques to engage the audience and make the pitch memorable.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1594691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Crafting a Compelling Pitch</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3357294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Crafting a Compelling Pitch</a:t>
            </a:r>
          </a:p>
        </p:txBody>
      </p:sp>
      <p:sp>
        <p:nvSpPr>
          <p:cNvPr id="3" name="Content Placeholder 2"/>
          <p:cNvSpPr>
            <a:spLocks noGrp="1"/>
          </p:cNvSpPr>
          <p:nvPr>
            <p:ph idx="1"/>
          </p:nvPr>
        </p:nvSpPr>
        <p:spPr/>
        <p:txBody>
          <a:bodyPr/>
          <a:lstStyle/>
          <a:p>
            <a:r>
              <a:rPr lang="en-US" dirty="0"/>
              <a:t>A pitch is a presentation that entrepreneurs use to convince investors or stakeholders to invest in their business.</a:t>
            </a:r>
          </a:p>
          <a:p>
            <a:r>
              <a:rPr lang="en-US" dirty="0"/>
              <a:t>A compelling pitch is crucial for securing funding and support for a business.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graphicFrame>
        <p:nvGraphicFramePr>
          <p:cNvPr id="5" name="Diagram 4"/>
          <p:cNvGraphicFramePr/>
          <p:nvPr>
            <p:extLst>
              <p:ext uri="{D42A27DB-BD31-4B8C-83A1-F6EECF244321}">
                <p14:modId xmlns:p14="http://schemas.microsoft.com/office/powerpoint/2010/main" val="974247855"/>
              </p:ext>
            </p:extLst>
          </p:nvPr>
        </p:nvGraphicFramePr>
        <p:xfrm>
          <a:off x="4188604" y="3134824"/>
          <a:ext cx="6439139" cy="32177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4808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for Creating a Clear and Concise Pitch</a:t>
            </a:r>
          </a:p>
        </p:txBody>
      </p:sp>
      <p:sp>
        <p:nvSpPr>
          <p:cNvPr id="3" name="Content Placeholder 2"/>
          <p:cNvSpPr>
            <a:spLocks noGrp="1"/>
          </p:cNvSpPr>
          <p:nvPr>
            <p:ph idx="1"/>
          </p:nvPr>
        </p:nvSpPr>
        <p:spPr/>
        <p:txBody>
          <a:bodyPr/>
          <a:lstStyle/>
          <a:p>
            <a:r>
              <a:rPr lang="en-US" dirty="0"/>
              <a:t>Focus on the essentials</a:t>
            </a:r>
          </a:p>
          <a:p>
            <a:pPr lvl="1"/>
            <a:r>
              <a:rPr lang="en-US" dirty="0"/>
              <a:t>Avoid unnecessary details and focus on the key elements of the pitch.</a:t>
            </a:r>
          </a:p>
          <a:p>
            <a:r>
              <a:rPr lang="en-US" dirty="0"/>
              <a:t>Practice</a:t>
            </a:r>
          </a:p>
          <a:p>
            <a:pPr lvl="1"/>
            <a:r>
              <a:rPr lang="en-US" dirty="0"/>
              <a:t>Rehearse the pitch to ensure a smooth and confident delivery.</a:t>
            </a:r>
          </a:p>
          <a:p>
            <a:r>
              <a:rPr lang="en-US" dirty="0"/>
              <a:t>Use storytelling techniques</a:t>
            </a:r>
          </a:p>
          <a:p>
            <a:pPr lvl="1"/>
            <a:r>
              <a:rPr lang="en-US" dirty="0"/>
              <a:t>Use anecdotes and examples to make the pitch more engaging and memorable.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pic>
        <p:nvPicPr>
          <p:cNvPr id="3080" name="Picture 8" descr="Perfect your business pitch | Norde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4933" y="4094901"/>
            <a:ext cx="6918085" cy="2594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298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Common Mistakes to Avoid in a Pitch</a:t>
            </a:r>
          </a:p>
        </p:txBody>
      </p:sp>
      <p:sp>
        <p:nvSpPr>
          <p:cNvPr id="3" name="Content Placeholder 2"/>
          <p:cNvSpPr>
            <a:spLocks noGrp="1"/>
          </p:cNvSpPr>
          <p:nvPr>
            <p:ph idx="1"/>
          </p:nvPr>
        </p:nvSpPr>
        <p:spPr/>
        <p:txBody>
          <a:bodyPr/>
          <a:lstStyle/>
          <a:p>
            <a:r>
              <a:rPr lang="en-US" dirty="0"/>
              <a:t>Lack of preparation</a:t>
            </a:r>
          </a:p>
          <a:p>
            <a:pPr lvl="1"/>
            <a:r>
              <a:rPr lang="en-US" dirty="0"/>
              <a:t>Failing to research the investor's interests and preferences.</a:t>
            </a:r>
          </a:p>
          <a:p>
            <a:r>
              <a:rPr lang="en-US" dirty="0"/>
              <a:t>Poor storytelling</a:t>
            </a:r>
          </a:p>
          <a:p>
            <a:pPr lvl="1"/>
            <a:r>
              <a:rPr lang="en-US" dirty="0"/>
              <a:t>Failing to engage the audience with a compelling narrative.</a:t>
            </a:r>
          </a:p>
          <a:p>
            <a:r>
              <a:rPr lang="en-US" dirty="0"/>
              <a:t>Overemphasis on technology</a:t>
            </a:r>
          </a:p>
          <a:p>
            <a:pPr lvl="1"/>
            <a:r>
              <a:rPr lang="en-US" dirty="0"/>
              <a:t>Focusing too much on the technical details of the product or service.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2793348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Crafting a Compelling Pitch</a:t>
            </a:r>
          </a:p>
        </p:txBody>
      </p:sp>
      <p:sp>
        <p:nvSpPr>
          <p:cNvPr id="3" name="Content Placeholder 2"/>
          <p:cNvSpPr>
            <a:spLocks noGrp="1"/>
          </p:cNvSpPr>
          <p:nvPr>
            <p:ph idx="1"/>
          </p:nvPr>
        </p:nvSpPr>
        <p:spPr/>
        <p:txBody>
          <a:bodyPr/>
          <a:lstStyle/>
          <a:p>
            <a:r>
              <a:rPr lang="en-US" dirty="0"/>
              <a:t>Understanding Your Audience</a:t>
            </a:r>
          </a:p>
          <a:p>
            <a:r>
              <a:rPr lang="en-US" dirty="0"/>
              <a:t>Defining Your Value Proposition</a:t>
            </a:r>
          </a:p>
          <a:p>
            <a:r>
              <a:rPr lang="en-US" dirty="0"/>
              <a:t>Crafting a Captivating Story</a:t>
            </a:r>
          </a:p>
          <a:p>
            <a:r>
              <a:rPr lang="en-US" dirty="0"/>
              <a:t>Building a Strong Brand</a:t>
            </a:r>
          </a:p>
          <a:p>
            <a:r>
              <a:rPr lang="en-US" dirty="0"/>
              <a:t>Creating a Compelling Demo</a:t>
            </a:r>
          </a:p>
          <a:p>
            <a:r>
              <a:rPr lang="en-US" dirty="0"/>
              <a:t>Preparing for Common Questions</a:t>
            </a:r>
          </a:p>
          <a:p>
            <a:r>
              <a:rPr lang="en-US" dirty="0"/>
              <a:t>Practicing Your Pitch</a:t>
            </a:r>
          </a:p>
          <a:p>
            <a:r>
              <a:rPr lang="en-US" dirty="0"/>
              <a:t>Delivering a Confident and Effective Pitch</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2550264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F3038-EFBF-4CC9-BB30-E7D005883616}"/>
              </a:ext>
            </a:extLst>
          </p:cNvPr>
          <p:cNvSpPr>
            <a:spLocks noGrp="1"/>
          </p:cNvSpPr>
          <p:nvPr>
            <p:ph type="title"/>
          </p:nvPr>
        </p:nvSpPr>
        <p:spPr/>
        <p:txBody>
          <a:bodyPr/>
          <a:lstStyle/>
          <a:p>
            <a:r>
              <a:rPr lang="en-US" dirty="0"/>
              <a:t>Crafting a Compelling Pitch</a:t>
            </a:r>
          </a:p>
        </p:txBody>
      </p:sp>
      <p:graphicFrame>
        <p:nvGraphicFramePr>
          <p:cNvPr id="5" name="Content Placeholder 4">
            <a:extLst>
              <a:ext uri="{FF2B5EF4-FFF2-40B4-BE49-F238E27FC236}">
                <a16:creationId xmlns:a16="http://schemas.microsoft.com/office/drawing/2014/main" id="{D6D19F2F-CFB4-4268-BA75-F99B91BDACDA}"/>
              </a:ext>
            </a:extLst>
          </p:cNvPr>
          <p:cNvGraphicFramePr>
            <a:graphicFrameLocks noGrp="1"/>
          </p:cNvGraphicFramePr>
          <p:nvPr>
            <p:ph idx="1"/>
            <p:extLst>
              <p:ext uri="{D42A27DB-BD31-4B8C-83A1-F6EECF244321}">
                <p14:modId xmlns:p14="http://schemas.microsoft.com/office/powerpoint/2010/main" val="3995805443"/>
              </p:ext>
            </p:extLst>
          </p:nvPr>
        </p:nvGraphicFramePr>
        <p:xfrm>
          <a:off x="347663" y="1406525"/>
          <a:ext cx="11650662" cy="4746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39DD466E-B0BE-42A0-BFD5-542A8B85C301}"/>
              </a:ext>
            </a:extLst>
          </p:cNvPr>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145242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tips</a:t>
            </a:r>
          </a:p>
        </p:txBody>
      </p:sp>
      <p:sp>
        <p:nvSpPr>
          <p:cNvPr id="3" name="Content Placeholder 2"/>
          <p:cNvSpPr>
            <a:spLocks noGrp="1"/>
          </p:cNvSpPr>
          <p:nvPr>
            <p:ph idx="1"/>
          </p:nvPr>
        </p:nvSpPr>
        <p:spPr/>
        <p:txBody>
          <a:bodyPr/>
          <a:lstStyle/>
          <a:p>
            <a:r>
              <a:rPr lang="en-US" dirty="0"/>
              <a:t>Be authentic and passionate about the business.</a:t>
            </a:r>
          </a:p>
          <a:p>
            <a:r>
              <a:rPr lang="en-US" dirty="0"/>
              <a:t>Use visual aids to support the pitch.</a:t>
            </a:r>
          </a:p>
          <a:p>
            <a:r>
              <a:rPr lang="en-US" dirty="0"/>
              <a:t>Anticipate questions and have a clear call to action.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526589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Investor Perspectives and Expectations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3656958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Investors are individuals or organizations that provide capital to startups in exchange for equity or other forms of return.</a:t>
            </a:r>
          </a:p>
          <a:p>
            <a:r>
              <a:rPr lang="en-US" dirty="0"/>
              <a:t>Understanding investor perspectives is crucial for crafting a compelling pitch and securing funding.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pic>
        <p:nvPicPr>
          <p:cNvPr id="4098" name="Picture 2" descr="A picture of a person holding a briefcase, with a question mark or a thought bubble above their head, to represent the idea of understanding investor perspectives.. Image 2 of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9183" y="3252248"/>
            <a:ext cx="257175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0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Overview</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3359327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Investor Perspectives</a:t>
            </a:r>
          </a:p>
        </p:txBody>
      </p:sp>
      <p:sp>
        <p:nvSpPr>
          <p:cNvPr id="3" name="Content Placeholder 2"/>
          <p:cNvSpPr>
            <a:spLocks noGrp="1"/>
          </p:cNvSpPr>
          <p:nvPr>
            <p:ph idx="1"/>
          </p:nvPr>
        </p:nvSpPr>
        <p:spPr/>
        <p:txBody>
          <a:bodyPr/>
          <a:lstStyle/>
          <a:p>
            <a:r>
              <a:rPr lang="en-US" dirty="0"/>
              <a:t>Investors are looking for opportunities that offer strong growth potential and returns on their investment.</a:t>
            </a:r>
          </a:p>
          <a:p>
            <a:r>
              <a:rPr lang="en-US" dirty="0"/>
              <a:t>They want to invest in companies that have a clear and scalable business model, a strong team, and a large addressable market.</a:t>
            </a:r>
          </a:p>
          <a:p>
            <a:r>
              <a:rPr lang="en-US" dirty="0"/>
              <a:t>Investors also consider the competitive landscape, market trends, and the potential for disruption in the industry.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1293657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B3E29-EA54-4A45-ACE2-9DAAD4761031}"/>
              </a:ext>
            </a:extLst>
          </p:cNvPr>
          <p:cNvSpPr>
            <a:spLocks noGrp="1"/>
          </p:cNvSpPr>
          <p:nvPr>
            <p:ph type="title"/>
          </p:nvPr>
        </p:nvSpPr>
        <p:spPr/>
        <p:txBody>
          <a:bodyPr/>
          <a:lstStyle/>
          <a:p>
            <a:r>
              <a:rPr lang="en-US" dirty="0"/>
              <a:t>Investor Expectations</a:t>
            </a:r>
          </a:p>
        </p:txBody>
      </p:sp>
      <p:sp>
        <p:nvSpPr>
          <p:cNvPr id="3" name="Content Placeholder 2">
            <a:extLst>
              <a:ext uri="{FF2B5EF4-FFF2-40B4-BE49-F238E27FC236}">
                <a16:creationId xmlns:a16="http://schemas.microsoft.com/office/drawing/2014/main" id="{0830128D-2521-46A0-B854-0DCB1F5C276D}"/>
              </a:ext>
            </a:extLst>
          </p:cNvPr>
          <p:cNvSpPr>
            <a:spLocks noGrp="1"/>
          </p:cNvSpPr>
          <p:nvPr>
            <p:ph idx="1"/>
          </p:nvPr>
        </p:nvSpPr>
        <p:spPr/>
        <p:txBody>
          <a:bodyPr/>
          <a:lstStyle/>
          <a:p>
            <a:r>
              <a:rPr lang="en-US" dirty="0"/>
              <a:t>Investors expect a clear and compelling value proposition from the companies they invest in.</a:t>
            </a:r>
          </a:p>
          <a:p>
            <a:r>
              <a:rPr lang="en-US" dirty="0"/>
              <a:t>They want to see a well-defined market opportunity, a solid business plan, and a detailed financial model.</a:t>
            </a:r>
          </a:p>
          <a:p>
            <a:r>
              <a:rPr lang="en-US" dirty="0"/>
              <a:t>Investors also expect regular updates and communication from the companies they invest in, as well as a clear path to exit.</a:t>
            </a:r>
          </a:p>
          <a:p>
            <a:endParaRPr lang="en-US" dirty="0"/>
          </a:p>
        </p:txBody>
      </p:sp>
      <p:sp>
        <p:nvSpPr>
          <p:cNvPr id="4" name="Slide Number Placeholder 3">
            <a:extLst>
              <a:ext uri="{FF2B5EF4-FFF2-40B4-BE49-F238E27FC236}">
                <a16:creationId xmlns:a16="http://schemas.microsoft.com/office/drawing/2014/main" id="{E898439D-9ADB-445F-83C4-C41412622F82}"/>
              </a:ext>
            </a:extLst>
          </p:cNvPr>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949906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Investors and Their Expectations</a:t>
            </a:r>
          </a:p>
        </p:txBody>
      </p:sp>
      <p:sp>
        <p:nvSpPr>
          <p:cNvPr id="3" name="Content Placeholder 2"/>
          <p:cNvSpPr>
            <a:spLocks noGrp="1"/>
          </p:cNvSpPr>
          <p:nvPr>
            <p:ph idx="1"/>
          </p:nvPr>
        </p:nvSpPr>
        <p:spPr/>
        <p:txBody>
          <a:bodyPr>
            <a:normAutofit/>
          </a:bodyPr>
          <a:lstStyle/>
          <a:p>
            <a:r>
              <a:rPr lang="en-US" dirty="0"/>
              <a:t>Friends/Family</a:t>
            </a:r>
          </a:p>
          <a:p>
            <a:pPr lvl="1"/>
            <a:r>
              <a:rPr lang="en-US" dirty="0"/>
              <a:t>Friends and family investors are typically motivated by a personal relationship with the entrepreneur and have a lower risk tolerance. </a:t>
            </a:r>
          </a:p>
          <a:p>
            <a:pPr lvl="1"/>
            <a:r>
              <a:rPr lang="en-US" dirty="0"/>
              <a:t>They expect a lower return on investment and are more focused on supporting the entrepreneur.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18665113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Investors and Their Expectations</a:t>
            </a:r>
          </a:p>
        </p:txBody>
      </p:sp>
      <p:sp>
        <p:nvSpPr>
          <p:cNvPr id="3" name="Content Placeholder 2"/>
          <p:cNvSpPr>
            <a:spLocks noGrp="1"/>
          </p:cNvSpPr>
          <p:nvPr>
            <p:ph idx="1"/>
          </p:nvPr>
        </p:nvSpPr>
        <p:spPr/>
        <p:txBody>
          <a:bodyPr>
            <a:normAutofit/>
          </a:bodyPr>
          <a:lstStyle/>
          <a:p>
            <a:r>
              <a:rPr lang="en-US" dirty="0"/>
              <a:t>Seed Investors</a:t>
            </a:r>
          </a:p>
          <a:p>
            <a:pPr lvl="1"/>
            <a:r>
              <a:rPr lang="en-US" dirty="0"/>
              <a:t>Investors who provide early-stage funding to startups in exchange for equity</a:t>
            </a:r>
          </a:p>
          <a:p>
            <a:pPr lvl="1"/>
            <a:r>
              <a:rPr lang="en-US" dirty="0"/>
              <a:t>Investment goals: Looking for high returns on investment, often with a focus on scalability and growth potential</a:t>
            </a:r>
          </a:p>
          <a:p>
            <a:pPr lvl="1"/>
            <a:r>
              <a:rPr lang="en-US" dirty="0"/>
              <a:t>Investment horizon: Typically 3-5 years</a:t>
            </a:r>
          </a:p>
          <a:p>
            <a:pPr lvl="1"/>
            <a:r>
              <a:rPr lang="en-US" dirty="0"/>
              <a:t>Expectations: Active involvement, regular updates, and a seat on the board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pic>
        <p:nvPicPr>
          <p:cNvPr id="7172" name="Picture 4" descr="How to Get Seed Funding - Step-by-Step Guide for Startups - Finmark">
            <a:extLst>
              <a:ext uri="{FF2B5EF4-FFF2-40B4-BE49-F238E27FC236}">
                <a16:creationId xmlns:a16="http://schemas.microsoft.com/office/drawing/2014/main" id="{97A5D78D-873A-4A5E-963B-0D0621C1592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287" t="8176" r="7383" b="16226"/>
          <a:stretch/>
        </p:blipFill>
        <p:spPr bwMode="auto">
          <a:xfrm>
            <a:off x="5473015" y="3816587"/>
            <a:ext cx="5370388" cy="2676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6390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Investors and Their Expectations</a:t>
            </a:r>
          </a:p>
        </p:txBody>
      </p:sp>
      <p:sp>
        <p:nvSpPr>
          <p:cNvPr id="3" name="Content Placeholder 2"/>
          <p:cNvSpPr>
            <a:spLocks noGrp="1"/>
          </p:cNvSpPr>
          <p:nvPr>
            <p:ph idx="1"/>
          </p:nvPr>
        </p:nvSpPr>
        <p:spPr/>
        <p:txBody>
          <a:bodyPr>
            <a:normAutofit/>
          </a:bodyPr>
          <a:lstStyle/>
          <a:p>
            <a:r>
              <a:rPr lang="en-US" dirty="0"/>
              <a:t>Angels: </a:t>
            </a:r>
          </a:p>
          <a:p>
            <a:pPr lvl="1"/>
            <a:r>
              <a:rPr lang="en-US" dirty="0"/>
              <a:t>Angel investors are typically high net worth individuals who invest their own personal capital in startups in exchange for equity. </a:t>
            </a:r>
          </a:p>
          <a:p>
            <a:pPr lvl="1"/>
            <a:r>
              <a:rPr lang="en-US" dirty="0"/>
              <a:t>They have a higher risk tolerance than friends/family investors and expect a higher return on investment.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pic>
        <p:nvPicPr>
          <p:cNvPr id="6146" name="Picture 2" descr="Top tips for new angel investors - Arif Harbo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4503" y="3848283"/>
            <a:ext cx="5736267" cy="2474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2057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Investors and Their Expectations</a:t>
            </a:r>
          </a:p>
        </p:txBody>
      </p:sp>
      <p:sp>
        <p:nvSpPr>
          <p:cNvPr id="3" name="Content Placeholder 2"/>
          <p:cNvSpPr>
            <a:spLocks noGrp="1"/>
          </p:cNvSpPr>
          <p:nvPr>
            <p:ph idx="1"/>
          </p:nvPr>
        </p:nvSpPr>
        <p:spPr/>
        <p:txBody>
          <a:bodyPr>
            <a:normAutofit/>
          </a:bodyPr>
          <a:lstStyle/>
          <a:p>
            <a:r>
              <a:rPr lang="en-US" dirty="0"/>
              <a:t>VCs</a:t>
            </a:r>
          </a:p>
          <a:p>
            <a:pPr lvl="1"/>
            <a:r>
              <a:rPr lang="en-US" dirty="0"/>
              <a:t>Venture capitalists (VCs) invest capital in startups in exchange for equity and take an active role in the company's growth. </a:t>
            </a:r>
          </a:p>
          <a:p>
            <a:pPr lvl="1"/>
            <a:r>
              <a:rPr lang="en-US" dirty="0"/>
              <a:t>They have a high risk tolerance and expect a significant return on investment.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pic>
        <p:nvPicPr>
          <p:cNvPr id="7170" name="Picture 2" descr="Venture Capital 101: Structure, Returns, Exit and Beyond | by Pocket Sun |  SoGa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2267" y="3646398"/>
            <a:ext cx="6429375"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1172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Importance of Understanding Investor Perspectives</a:t>
            </a:r>
          </a:p>
        </p:txBody>
      </p:sp>
      <p:sp>
        <p:nvSpPr>
          <p:cNvPr id="3" name="Content Placeholder 2"/>
          <p:cNvSpPr>
            <a:spLocks noGrp="1"/>
          </p:cNvSpPr>
          <p:nvPr>
            <p:ph idx="1"/>
          </p:nvPr>
        </p:nvSpPr>
        <p:spPr/>
        <p:txBody>
          <a:bodyPr/>
          <a:lstStyle/>
          <a:p>
            <a:r>
              <a:rPr lang="en-US" dirty="0"/>
              <a:t>Understanding investor perspectives helps entrepreneurs tailor their pitch to the specific investor.</a:t>
            </a:r>
          </a:p>
          <a:p>
            <a:r>
              <a:rPr lang="en-US" dirty="0"/>
              <a:t>A well-crafted pitch that addresses investor concerns can increase the chances of securing funding.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pic>
        <p:nvPicPr>
          <p:cNvPr id="8194" name="Picture 2" descr="A picture of a person crafting a pitch, with a speech bubble or a thought bubble showing the investor's perspective. Image 1 of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6218" y="3581220"/>
            <a:ext cx="257175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7050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Meets Investor Expectations</a:t>
            </a:r>
          </a:p>
        </p:txBody>
      </p:sp>
      <p:sp>
        <p:nvSpPr>
          <p:cNvPr id="3" name="Content Placeholder 2"/>
          <p:cNvSpPr>
            <a:spLocks noGrp="1"/>
          </p:cNvSpPr>
          <p:nvPr>
            <p:ph idx="1"/>
          </p:nvPr>
        </p:nvSpPr>
        <p:spPr/>
        <p:txBody>
          <a:bodyPr/>
          <a:lstStyle/>
          <a:p>
            <a:r>
              <a:rPr lang="en-US" dirty="0"/>
              <a:t>Focus on the problem the startup is solving and the solution it offers.</a:t>
            </a:r>
          </a:p>
          <a:p>
            <a:r>
              <a:rPr lang="en-US" dirty="0"/>
              <a:t>Highlight the market opportunity and the startup's competitive advantage.</a:t>
            </a:r>
          </a:p>
          <a:p>
            <a:r>
              <a:rPr lang="en-US" dirty="0"/>
              <a:t>Emphasize the team's relevant skills and experience.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37453804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Crowdfunding</a:t>
            </a:r>
          </a:p>
        </p:txBody>
      </p:sp>
      <p:sp>
        <p:nvSpPr>
          <p:cNvPr id="3" name="Content Placeholder 2"/>
          <p:cNvSpPr>
            <a:spLocks noGrp="1"/>
          </p:cNvSpPr>
          <p:nvPr>
            <p:ph idx="1"/>
          </p:nvPr>
        </p:nvSpPr>
        <p:spPr/>
        <p:txBody>
          <a:bodyPr/>
          <a:lstStyle/>
          <a:p>
            <a:r>
              <a:rPr lang="en-US" dirty="0"/>
              <a:t>A method of raising capital through small contributions from a large number of people, typically through an online platform.</a:t>
            </a:r>
          </a:p>
          <a:p>
            <a:r>
              <a:rPr lang="en-US" dirty="0"/>
              <a:t>Crowdfunding can provide valuable marketing and exposure for a startup, and it can help entrepreneurs validate their idea and build a community of supporters.</a:t>
            </a:r>
          </a:p>
          <a:p>
            <a:r>
              <a:rPr lang="en-US" dirty="0"/>
              <a:t>Crowdfunding may not provide enough capital to meet a startup's needs, and it can be time-consuming and resource-intensive.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pic>
        <p:nvPicPr>
          <p:cNvPr id="9218" name="Picture 2" descr="Crowdfunding explai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8954" y="4559299"/>
            <a:ext cx="3933825" cy="1933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0397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Crowdfunding</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pic>
        <p:nvPicPr>
          <p:cNvPr id="10242" name="Picture 2" descr="Crowdfunding: What It Is, How It Works, Types &amp; Websites"/>
          <p:cNvPicPr>
            <a:picLocks noChangeAspect="1" noChangeArrowheads="1"/>
          </p:cNvPicPr>
          <p:nvPr/>
        </p:nvPicPr>
        <p:blipFill rotWithShape="1">
          <a:blip r:embed="rId2">
            <a:extLst>
              <a:ext uri="{28A0092B-C50C-407E-A947-70E740481C1C}">
                <a14:useLocalDpi xmlns:a14="http://schemas.microsoft.com/office/drawing/2010/main" val="0"/>
              </a:ext>
            </a:extLst>
          </a:blip>
          <a:srcRect t="12848" b="12220"/>
          <a:stretch/>
        </p:blipFill>
        <p:spPr bwMode="auto">
          <a:xfrm>
            <a:off x="975084" y="1526635"/>
            <a:ext cx="9806400" cy="4796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688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t>4</a:t>
            </a:fld>
            <a:endParaRPr lang="en-US"/>
          </a:p>
        </p:txBody>
      </p:sp>
      <p:pic>
        <p:nvPicPr>
          <p:cNvPr id="5122" name="Picture 2" descr="How Funding Works for Startups: A Guide to Funding Rounds | by themainstage  | Medium"/>
          <p:cNvPicPr>
            <a:picLocks noChangeAspect="1" noChangeArrowheads="1"/>
          </p:cNvPicPr>
          <p:nvPr/>
        </p:nvPicPr>
        <p:blipFill rotWithShape="1">
          <a:blip r:embed="rId2">
            <a:extLst>
              <a:ext uri="{28A0092B-C50C-407E-A947-70E740481C1C}">
                <a14:useLocalDpi xmlns:a14="http://schemas.microsoft.com/office/drawing/2010/main" val="0"/>
              </a:ext>
            </a:extLst>
          </a:blip>
          <a:srcRect l="3611" t="4458" r="3391" b="3037"/>
          <a:stretch/>
        </p:blipFill>
        <p:spPr bwMode="auto">
          <a:xfrm>
            <a:off x="475890" y="198407"/>
            <a:ext cx="10877910" cy="6090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2411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5D01-C9B0-4D73-B6F0-B827B61B6203}"/>
              </a:ext>
            </a:extLst>
          </p:cNvPr>
          <p:cNvSpPr>
            <a:spLocks noGrp="1"/>
          </p:cNvSpPr>
          <p:nvPr>
            <p:ph type="title"/>
          </p:nvPr>
        </p:nvSpPr>
        <p:spPr/>
        <p:txBody>
          <a:bodyPr/>
          <a:lstStyle/>
          <a:p>
            <a:r>
              <a:rPr lang="en-US" dirty="0"/>
              <a:t>Key Metrics for Evaluating Software Startups</a:t>
            </a:r>
          </a:p>
        </p:txBody>
      </p:sp>
      <p:sp>
        <p:nvSpPr>
          <p:cNvPr id="3" name="Content Placeholder 2">
            <a:extLst>
              <a:ext uri="{FF2B5EF4-FFF2-40B4-BE49-F238E27FC236}">
                <a16:creationId xmlns:a16="http://schemas.microsoft.com/office/drawing/2014/main" id="{F2F1257B-C568-4B09-8D19-727CE1CB0529}"/>
              </a:ext>
            </a:extLst>
          </p:cNvPr>
          <p:cNvSpPr>
            <a:spLocks noGrp="1"/>
          </p:cNvSpPr>
          <p:nvPr>
            <p:ph idx="1"/>
          </p:nvPr>
        </p:nvSpPr>
        <p:spPr/>
        <p:txBody>
          <a:bodyPr/>
          <a:lstStyle/>
          <a:p>
            <a:r>
              <a:rPr lang="en-US" dirty="0"/>
              <a:t>User acquisition cost (UAC)</a:t>
            </a:r>
          </a:p>
          <a:p>
            <a:r>
              <a:rPr lang="en-US" dirty="0"/>
              <a:t>Churn rate</a:t>
            </a:r>
          </a:p>
          <a:p>
            <a:r>
              <a:rPr lang="en-US" dirty="0"/>
              <a:t>Lifetime value (LTV)</a:t>
            </a:r>
          </a:p>
          <a:p>
            <a:r>
              <a:rPr lang="en-US" dirty="0"/>
              <a:t>Customer acquisition cost (CAC)</a:t>
            </a:r>
          </a:p>
          <a:p>
            <a:r>
              <a:rPr lang="en-US" dirty="0"/>
              <a:t>Retention rate</a:t>
            </a:r>
          </a:p>
        </p:txBody>
      </p:sp>
      <p:sp>
        <p:nvSpPr>
          <p:cNvPr id="4" name="Slide Number Placeholder 3">
            <a:extLst>
              <a:ext uri="{FF2B5EF4-FFF2-40B4-BE49-F238E27FC236}">
                <a16:creationId xmlns:a16="http://schemas.microsoft.com/office/drawing/2014/main" id="{7286C0FD-319D-4C56-BFDB-D9401BD4FB09}"/>
              </a:ext>
            </a:extLst>
          </p:cNvPr>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7634979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10B2-3489-4628-A2BA-DB7E219EC011}"/>
              </a:ext>
            </a:extLst>
          </p:cNvPr>
          <p:cNvSpPr>
            <a:spLocks noGrp="1"/>
          </p:cNvSpPr>
          <p:nvPr>
            <p:ph type="title"/>
          </p:nvPr>
        </p:nvSpPr>
        <p:spPr/>
        <p:txBody>
          <a:bodyPr/>
          <a:lstStyle/>
          <a:p>
            <a:r>
              <a:rPr lang="en-US" dirty="0"/>
              <a:t>Assessing Growth and Scalability</a:t>
            </a:r>
          </a:p>
        </p:txBody>
      </p:sp>
      <p:sp>
        <p:nvSpPr>
          <p:cNvPr id="3" name="Content Placeholder 2">
            <a:extLst>
              <a:ext uri="{FF2B5EF4-FFF2-40B4-BE49-F238E27FC236}">
                <a16:creationId xmlns:a16="http://schemas.microsoft.com/office/drawing/2014/main" id="{0D794337-CA3A-4A76-8DFA-F4137F0BEE7B}"/>
              </a:ext>
            </a:extLst>
          </p:cNvPr>
          <p:cNvSpPr>
            <a:spLocks noGrp="1"/>
          </p:cNvSpPr>
          <p:nvPr>
            <p:ph idx="1"/>
          </p:nvPr>
        </p:nvSpPr>
        <p:spPr/>
        <p:txBody>
          <a:bodyPr/>
          <a:lstStyle/>
          <a:p>
            <a:r>
              <a:rPr lang="en-US" dirty="0"/>
              <a:t>Market opportunity and potential for growth</a:t>
            </a:r>
          </a:p>
          <a:p>
            <a:r>
              <a:rPr lang="en-US" dirty="0"/>
              <a:t>Competitive landscape</a:t>
            </a:r>
          </a:p>
          <a:p>
            <a:r>
              <a:rPr lang="en-US" dirty="0"/>
              <a:t>Market size and growth rate</a:t>
            </a:r>
          </a:p>
          <a:p>
            <a:r>
              <a:rPr lang="en-US" dirty="0"/>
              <a:t>Scalability of the product and business model</a:t>
            </a:r>
          </a:p>
        </p:txBody>
      </p:sp>
      <p:sp>
        <p:nvSpPr>
          <p:cNvPr id="4" name="Slide Number Placeholder 3">
            <a:extLst>
              <a:ext uri="{FF2B5EF4-FFF2-40B4-BE49-F238E27FC236}">
                <a16:creationId xmlns:a16="http://schemas.microsoft.com/office/drawing/2014/main" id="{41424179-B66B-47E7-8637-BC12C0906FEE}"/>
              </a:ext>
            </a:extLst>
          </p:cNvPr>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36849574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2EC60-F953-46E6-AABB-CB6BA0F0DB9F}"/>
              </a:ext>
            </a:extLst>
          </p:cNvPr>
          <p:cNvSpPr>
            <a:spLocks noGrp="1"/>
          </p:cNvSpPr>
          <p:nvPr>
            <p:ph type="title"/>
          </p:nvPr>
        </p:nvSpPr>
        <p:spPr/>
        <p:txBody>
          <a:bodyPr/>
          <a:lstStyle/>
          <a:p>
            <a:r>
              <a:rPr lang="en-US" dirty="0"/>
              <a:t>Evaluating the Team</a:t>
            </a:r>
          </a:p>
        </p:txBody>
      </p:sp>
      <p:sp>
        <p:nvSpPr>
          <p:cNvPr id="3" name="Content Placeholder 2">
            <a:extLst>
              <a:ext uri="{FF2B5EF4-FFF2-40B4-BE49-F238E27FC236}">
                <a16:creationId xmlns:a16="http://schemas.microsoft.com/office/drawing/2014/main" id="{02B660DE-A4A2-49CB-9E54-70DAD1D2C835}"/>
              </a:ext>
            </a:extLst>
          </p:cNvPr>
          <p:cNvSpPr>
            <a:spLocks noGrp="1"/>
          </p:cNvSpPr>
          <p:nvPr>
            <p:ph idx="1"/>
          </p:nvPr>
        </p:nvSpPr>
        <p:spPr/>
        <p:txBody>
          <a:bodyPr/>
          <a:lstStyle/>
          <a:p>
            <a:r>
              <a:rPr lang="en-US" dirty="0"/>
              <a:t>Team dynamics and chemistry</a:t>
            </a:r>
          </a:p>
          <a:p>
            <a:r>
              <a:rPr lang="en-US" dirty="0"/>
              <a:t>Experience and skills of the founding team</a:t>
            </a:r>
          </a:p>
          <a:p>
            <a:r>
              <a:rPr lang="en-US" dirty="0"/>
              <a:t>Ability to execute and drive growth</a:t>
            </a:r>
          </a:p>
          <a:p>
            <a:r>
              <a:rPr lang="en-US" dirty="0"/>
              <a:t>Leadership and vision</a:t>
            </a:r>
          </a:p>
        </p:txBody>
      </p:sp>
      <p:sp>
        <p:nvSpPr>
          <p:cNvPr id="4" name="Slide Number Placeholder 3">
            <a:extLst>
              <a:ext uri="{FF2B5EF4-FFF2-40B4-BE49-F238E27FC236}">
                <a16:creationId xmlns:a16="http://schemas.microsoft.com/office/drawing/2014/main" id="{A2709B07-050B-4794-BFCD-C6216DEB4AB1}"/>
              </a:ext>
            </a:extLst>
          </p:cNvPr>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32733940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85C44-AE67-4B2C-9C57-4C847DA91F4A}"/>
              </a:ext>
            </a:extLst>
          </p:cNvPr>
          <p:cNvSpPr>
            <a:spLocks noGrp="1"/>
          </p:cNvSpPr>
          <p:nvPr>
            <p:ph type="title"/>
          </p:nvPr>
        </p:nvSpPr>
        <p:spPr/>
        <p:txBody>
          <a:bodyPr/>
          <a:lstStyle/>
          <a:p>
            <a:r>
              <a:rPr lang="en-US" dirty="0"/>
              <a:t>Evaluating the Product and Technology</a:t>
            </a:r>
          </a:p>
        </p:txBody>
      </p:sp>
      <p:sp>
        <p:nvSpPr>
          <p:cNvPr id="3" name="Content Placeholder 2">
            <a:extLst>
              <a:ext uri="{FF2B5EF4-FFF2-40B4-BE49-F238E27FC236}">
                <a16:creationId xmlns:a16="http://schemas.microsoft.com/office/drawing/2014/main" id="{0FB5FD7B-EA62-4EBB-9A40-F96554E02D35}"/>
              </a:ext>
            </a:extLst>
          </p:cNvPr>
          <p:cNvSpPr>
            <a:spLocks noGrp="1"/>
          </p:cNvSpPr>
          <p:nvPr>
            <p:ph idx="1"/>
          </p:nvPr>
        </p:nvSpPr>
        <p:spPr/>
        <p:txBody>
          <a:bodyPr/>
          <a:lstStyle/>
          <a:p>
            <a:r>
              <a:rPr lang="en-US" dirty="0"/>
              <a:t>Product-market fit</a:t>
            </a:r>
          </a:p>
          <a:p>
            <a:r>
              <a:rPr lang="en-US" dirty="0"/>
              <a:t>Scalability and defensibility</a:t>
            </a:r>
          </a:p>
          <a:p>
            <a:r>
              <a:rPr lang="en-US" dirty="0"/>
              <a:t>Technical capabilities and potential</a:t>
            </a:r>
          </a:p>
          <a:p>
            <a:r>
              <a:rPr lang="en-US" dirty="0"/>
              <a:t>Competitive advantage</a:t>
            </a:r>
          </a:p>
        </p:txBody>
      </p:sp>
      <p:sp>
        <p:nvSpPr>
          <p:cNvPr id="4" name="Slide Number Placeholder 3">
            <a:extLst>
              <a:ext uri="{FF2B5EF4-FFF2-40B4-BE49-F238E27FC236}">
                <a16:creationId xmlns:a16="http://schemas.microsoft.com/office/drawing/2014/main" id="{68F3C670-FA64-42B7-ADB5-0045F1B652BA}"/>
              </a:ext>
            </a:extLst>
          </p:cNvPr>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8972092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7EC52-A4C1-4B31-95E7-2660D175D527}"/>
              </a:ext>
            </a:extLst>
          </p:cNvPr>
          <p:cNvSpPr>
            <a:spLocks noGrp="1"/>
          </p:cNvSpPr>
          <p:nvPr>
            <p:ph type="title"/>
          </p:nvPr>
        </p:nvSpPr>
        <p:spPr/>
        <p:txBody>
          <a:bodyPr/>
          <a:lstStyle/>
          <a:p>
            <a:r>
              <a:rPr lang="en-US" dirty="0"/>
              <a:t>Market Opportunity</a:t>
            </a:r>
          </a:p>
        </p:txBody>
      </p:sp>
      <p:sp>
        <p:nvSpPr>
          <p:cNvPr id="3" name="Content Placeholder 2">
            <a:extLst>
              <a:ext uri="{FF2B5EF4-FFF2-40B4-BE49-F238E27FC236}">
                <a16:creationId xmlns:a16="http://schemas.microsoft.com/office/drawing/2014/main" id="{2E79FE37-08D0-4B97-882E-E200376F938E}"/>
              </a:ext>
            </a:extLst>
          </p:cNvPr>
          <p:cNvSpPr>
            <a:spLocks noGrp="1"/>
          </p:cNvSpPr>
          <p:nvPr>
            <p:ph idx="1"/>
          </p:nvPr>
        </p:nvSpPr>
        <p:spPr/>
        <p:txBody>
          <a:bodyPr/>
          <a:lstStyle/>
          <a:p>
            <a:r>
              <a:rPr lang="en-US" dirty="0"/>
              <a:t>Market size and growth rate</a:t>
            </a:r>
          </a:p>
          <a:p>
            <a:r>
              <a:rPr lang="en-US" dirty="0"/>
              <a:t>Competitive landscape</a:t>
            </a:r>
          </a:p>
          <a:p>
            <a:r>
              <a:rPr lang="en-US" dirty="0"/>
              <a:t>Target market and customer needs</a:t>
            </a:r>
          </a:p>
          <a:p>
            <a:r>
              <a:rPr lang="en-US" dirty="0"/>
              <a:t>Market trends and potential for disruption</a:t>
            </a:r>
          </a:p>
        </p:txBody>
      </p:sp>
      <p:sp>
        <p:nvSpPr>
          <p:cNvPr id="4" name="Slide Number Placeholder 3">
            <a:extLst>
              <a:ext uri="{FF2B5EF4-FFF2-40B4-BE49-F238E27FC236}">
                <a16:creationId xmlns:a16="http://schemas.microsoft.com/office/drawing/2014/main" id="{9E52D98B-095E-408E-AE36-0B3518B76884}"/>
              </a:ext>
            </a:extLst>
          </p:cNvPr>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27534364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DDE78-B117-4371-B9AB-66305E3F4EFD}"/>
              </a:ext>
            </a:extLst>
          </p:cNvPr>
          <p:cNvSpPr>
            <a:spLocks noGrp="1"/>
          </p:cNvSpPr>
          <p:nvPr>
            <p:ph type="title"/>
          </p:nvPr>
        </p:nvSpPr>
        <p:spPr/>
        <p:txBody>
          <a:bodyPr>
            <a:normAutofit fontScale="90000"/>
          </a:bodyPr>
          <a:lstStyle/>
          <a:p>
            <a:r>
              <a:rPr lang="en-US" dirty="0"/>
              <a:t>Investor Perspectives on Product and Technology</a:t>
            </a:r>
          </a:p>
        </p:txBody>
      </p:sp>
      <p:sp>
        <p:nvSpPr>
          <p:cNvPr id="3" name="Content Placeholder 2">
            <a:extLst>
              <a:ext uri="{FF2B5EF4-FFF2-40B4-BE49-F238E27FC236}">
                <a16:creationId xmlns:a16="http://schemas.microsoft.com/office/drawing/2014/main" id="{F6732623-1FC7-43FC-ABBB-4515E02DB896}"/>
              </a:ext>
            </a:extLst>
          </p:cNvPr>
          <p:cNvSpPr>
            <a:spLocks noGrp="1"/>
          </p:cNvSpPr>
          <p:nvPr>
            <p:ph idx="1"/>
          </p:nvPr>
        </p:nvSpPr>
        <p:spPr/>
        <p:txBody>
          <a:bodyPr/>
          <a:lstStyle/>
          <a:p>
            <a:r>
              <a:rPr lang="en-US" dirty="0"/>
              <a:t>How investors evaluate the product and technology</a:t>
            </a:r>
          </a:p>
          <a:p>
            <a:r>
              <a:rPr lang="en-US" dirty="0"/>
              <a:t>Importance of product-market fit, scalability, and defensibility</a:t>
            </a:r>
          </a:p>
          <a:p>
            <a:r>
              <a:rPr lang="en-US" dirty="0"/>
              <a:t>Use of technical assessments and due diligence to evaluate the startup's product</a:t>
            </a:r>
          </a:p>
        </p:txBody>
      </p:sp>
      <p:sp>
        <p:nvSpPr>
          <p:cNvPr id="4" name="Slide Number Placeholder 3">
            <a:extLst>
              <a:ext uri="{FF2B5EF4-FFF2-40B4-BE49-F238E27FC236}">
                <a16:creationId xmlns:a16="http://schemas.microsoft.com/office/drawing/2014/main" id="{ADDFF3E7-3473-40F0-93BF-1C9318440B2D}"/>
              </a:ext>
            </a:extLst>
          </p:cNvPr>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22718603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0F9EF-D318-494C-8FC4-C4F96C345753}"/>
              </a:ext>
            </a:extLst>
          </p:cNvPr>
          <p:cNvSpPr>
            <a:spLocks noGrp="1"/>
          </p:cNvSpPr>
          <p:nvPr>
            <p:ph type="title"/>
          </p:nvPr>
        </p:nvSpPr>
        <p:spPr/>
        <p:txBody>
          <a:bodyPr/>
          <a:lstStyle/>
          <a:p>
            <a:r>
              <a:rPr lang="en-US" dirty="0"/>
              <a:t>Investor Perspectives on the Team</a:t>
            </a:r>
          </a:p>
        </p:txBody>
      </p:sp>
      <p:sp>
        <p:nvSpPr>
          <p:cNvPr id="3" name="Content Placeholder 2">
            <a:extLst>
              <a:ext uri="{FF2B5EF4-FFF2-40B4-BE49-F238E27FC236}">
                <a16:creationId xmlns:a16="http://schemas.microsoft.com/office/drawing/2014/main" id="{27BF0EB9-32FA-41AA-8CE1-9E82AAE9AC67}"/>
              </a:ext>
            </a:extLst>
          </p:cNvPr>
          <p:cNvSpPr>
            <a:spLocks noGrp="1"/>
          </p:cNvSpPr>
          <p:nvPr>
            <p:ph idx="1"/>
          </p:nvPr>
        </p:nvSpPr>
        <p:spPr/>
        <p:txBody>
          <a:bodyPr/>
          <a:lstStyle/>
          <a:p>
            <a:r>
              <a:rPr lang="en-US" dirty="0"/>
              <a:t>How investors evaluate the team behind a software startup</a:t>
            </a:r>
          </a:p>
          <a:p>
            <a:r>
              <a:rPr lang="en-US" dirty="0"/>
              <a:t>Importance of team dynamics, experience, and skills</a:t>
            </a:r>
          </a:p>
          <a:p>
            <a:r>
              <a:rPr lang="en-US" dirty="0"/>
              <a:t>Use of reference checks and interviews to assess the team's ability to execute and drive growth</a:t>
            </a:r>
          </a:p>
        </p:txBody>
      </p:sp>
      <p:sp>
        <p:nvSpPr>
          <p:cNvPr id="4" name="Slide Number Placeholder 3">
            <a:extLst>
              <a:ext uri="{FF2B5EF4-FFF2-40B4-BE49-F238E27FC236}">
                <a16:creationId xmlns:a16="http://schemas.microsoft.com/office/drawing/2014/main" id="{7DE740E5-B202-4A3D-85C0-326159A96EC4}"/>
              </a:ext>
            </a:extLst>
          </p:cNvPr>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5828805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a:t>
            </a:r>
          </a:p>
        </p:txBody>
      </p:sp>
      <p:sp>
        <p:nvSpPr>
          <p:cNvPr id="3" name="Content Placeholder 2"/>
          <p:cNvSpPr>
            <a:spLocks noGrp="1"/>
          </p:cNvSpPr>
          <p:nvPr>
            <p:ph idx="1"/>
          </p:nvPr>
        </p:nvSpPr>
        <p:spPr/>
        <p:txBody>
          <a:bodyPr/>
          <a:lstStyle/>
          <a:p>
            <a:r>
              <a:rPr lang="en-US" dirty="0"/>
              <a:t>Research the investor's interests and preferences before crafting a pitch.</a:t>
            </a:r>
          </a:p>
          <a:p>
            <a:r>
              <a:rPr lang="en-US" dirty="0"/>
              <a:t>Use storytelling techniques to engage the investor and make the pitch more memorable.</a:t>
            </a:r>
          </a:p>
          <a:p>
            <a:r>
              <a:rPr lang="en-US" dirty="0"/>
              <a:t>Anticipate questions and have a clear call to action.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26626915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414CF-F24E-4E17-9209-ADAD3A88F66B}"/>
              </a:ext>
            </a:extLst>
          </p:cNvPr>
          <p:cNvSpPr>
            <a:spLocks noGrp="1"/>
          </p:cNvSpPr>
          <p:nvPr>
            <p:ph type="title"/>
          </p:nvPr>
        </p:nvSpPr>
        <p:spPr/>
        <p:txBody>
          <a:bodyPr>
            <a:normAutofit/>
          </a:bodyPr>
          <a:lstStyle/>
          <a:p>
            <a:r>
              <a:rPr lang="en-US" dirty="0"/>
              <a:t>Tips for Working with Investors</a:t>
            </a:r>
          </a:p>
        </p:txBody>
      </p:sp>
      <p:sp>
        <p:nvSpPr>
          <p:cNvPr id="3" name="Content Placeholder 2">
            <a:extLst>
              <a:ext uri="{FF2B5EF4-FFF2-40B4-BE49-F238E27FC236}">
                <a16:creationId xmlns:a16="http://schemas.microsoft.com/office/drawing/2014/main" id="{21A57448-4243-48E1-9111-050F81F7B0D1}"/>
              </a:ext>
            </a:extLst>
          </p:cNvPr>
          <p:cNvSpPr>
            <a:spLocks noGrp="1"/>
          </p:cNvSpPr>
          <p:nvPr>
            <p:ph idx="1"/>
          </p:nvPr>
        </p:nvSpPr>
        <p:spPr/>
        <p:txBody>
          <a:bodyPr>
            <a:normAutofit/>
          </a:bodyPr>
          <a:lstStyle/>
          <a:p>
            <a:pPr>
              <a:lnSpc>
                <a:spcPct val="150000"/>
              </a:lnSpc>
            </a:pPr>
            <a:r>
              <a:rPr lang="en-US" dirty="0"/>
              <a:t>Be transparent and honest</a:t>
            </a:r>
          </a:p>
          <a:p>
            <a:pPr>
              <a:lnSpc>
                <a:spcPct val="150000"/>
              </a:lnSpc>
            </a:pPr>
            <a:r>
              <a:rPr lang="en-US" dirty="0"/>
              <a:t>Set clear expectations</a:t>
            </a:r>
          </a:p>
          <a:p>
            <a:pPr>
              <a:lnSpc>
                <a:spcPct val="150000"/>
              </a:lnSpc>
            </a:pPr>
            <a:r>
              <a:rPr lang="en-US" dirty="0"/>
              <a:t>Build relationships</a:t>
            </a:r>
          </a:p>
          <a:p>
            <a:pPr>
              <a:lnSpc>
                <a:spcPct val="150000"/>
              </a:lnSpc>
            </a:pPr>
            <a:r>
              <a:rPr lang="en-US" dirty="0"/>
              <a:t>Be responsive</a:t>
            </a:r>
          </a:p>
          <a:p>
            <a:pPr>
              <a:lnSpc>
                <a:spcPct val="150000"/>
              </a:lnSpc>
            </a:pPr>
            <a:r>
              <a:rPr lang="en-US" dirty="0"/>
              <a:t>Focus on growth</a:t>
            </a:r>
          </a:p>
        </p:txBody>
      </p:sp>
      <p:sp>
        <p:nvSpPr>
          <p:cNvPr id="4" name="Slide Number Placeholder 3">
            <a:extLst>
              <a:ext uri="{FF2B5EF4-FFF2-40B4-BE49-F238E27FC236}">
                <a16:creationId xmlns:a16="http://schemas.microsoft.com/office/drawing/2014/main" id="{4190A178-974E-4BD4-8B60-37D4C2EEBBB3}"/>
              </a:ext>
            </a:extLst>
          </p:cNvPr>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39473334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E5992-8E85-4E77-9DD7-9ACED37579EB}"/>
              </a:ext>
            </a:extLst>
          </p:cNvPr>
          <p:cNvSpPr>
            <a:spLocks noGrp="1"/>
          </p:cNvSpPr>
          <p:nvPr>
            <p:ph type="title"/>
          </p:nvPr>
        </p:nvSpPr>
        <p:spPr/>
        <p:txBody>
          <a:bodyPr>
            <a:normAutofit/>
          </a:bodyPr>
          <a:lstStyle/>
          <a:p>
            <a:r>
              <a:rPr lang="en-US" dirty="0"/>
              <a:t>Common Mistakes to Avoid</a:t>
            </a:r>
          </a:p>
        </p:txBody>
      </p:sp>
      <p:sp>
        <p:nvSpPr>
          <p:cNvPr id="3" name="Content Placeholder 2">
            <a:extLst>
              <a:ext uri="{FF2B5EF4-FFF2-40B4-BE49-F238E27FC236}">
                <a16:creationId xmlns:a16="http://schemas.microsoft.com/office/drawing/2014/main" id="{2B99EC6E-2991-4362-88EB-CB20444DDC37}"/>
              </a:ext>
            </a:extLst>
          </p:cNvPr>
          <p:cNvSpPr>
            <a:spLocks noGrp="1"/>
          </p:cNvSpPr>
          <p:nvPr>
            <p:ph idx="1"/>
          </p:nvPr>
        </p:nvSpPr>
        <p:spPr/>
        <p:txBody>
          <a:bodyPr>
            <a:normAutofit/>
          </a:bodyPr>
          <a:lstStyle/>
          <a:p>
            <a:pPr>
              <a:lnSpc>
                <a:spcPct val="150000"/>
              </a:lnSpc>
            </a:pPr>
            <a:r>
              <a:rPr lang="en-US" dirty="0"/>
              <a:t>Not doing your research</a:t>
            </a:r>
          </a:p>
          <a:p>
            <a:pPr>
              <a:lnSpc>
                <a:spcPct val="150000"/>
              </a:lnSpc>
            </a:pPr>
            <a:r>
              <a:rPr lang="en-US" dirty="0"/>
              <a:t>Overvaluing your business</a:t>
            </a:r>
          </a:p>
          <a:p>
            <a:pPr>
              <a:lnSpc>
                <a:spcPct val="150000"/>
              </a:lnSpc>
            </a:pPr>
            <a:r>
              <a:rPr lang="en-US" dirty="0"/>
              <a:t>Not having a clear plan</a:t>
            </a:r>
          </a:p>
          <a:p>
            <a:pPr>
              <a:lnSpc>
                <a:spcPct val="150000"/>
              </a:lnSpc>
            </a:pPr>
            <a:r>
              <a:rPr lang="en-US" dirty="0"/>
              <a:t>Not communicating effectively</a:t>
            </a:r>
          </a:p>
          <a:p>
            <a:pPr>
              <a:lnSpc>
                <a:spcPct val="150000"/>
              </a:lnSpc>
            </a:pPr>
            <a:r>
              <a:rPr lang="en-US" dirty="0"/>
              <a:t>Not being prepared</a:t>
            </a:r>
          </a:p>
        </p:txBody>
      </p:sp>
      <p:sp>
        <p:nvSpPr>
          <p:cNvPr id="4" name="Slide Number Placeholder 3">
            <a:extLst>
              <a:ext uri="{FF2B5EF4-FFF2-40B4-BE49-F238E27FC236}">
                <a16:creationId xmlns:a16="http://schemas.microsoft.com/office/drawing/2014/main" id="{9A334111-A425-4B25-A466-85CFA9D76E70}"/>
              </a:ext>
            </a:extLst>
          </p:cNvPr>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2514964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2EC454-9BDB-4077-B4C9-02E2DC58A8F6}"/>
              </a:ext>
            </a:extLst>
          </p:cNvPr>
          <p:cNvSpPr>
            <a:spLocks noGrp="1"/>
          </p:cNvSpPr>
          <p:nvPr>
            <p:ph type="sldNum" sz="quarter" idx="12"/>
          </p:nvPr>
        </p:nvSpPr>
        <p:spPr/>
        <p:txBody>
          <a:bodyPr/>
          <a:lstStyle/>
          <a:p>
            <a:fld id="{B8DACC02-A2BD-4578-8E03-6D891060A695}" type="slidenum">
              <a:rPr lang="en-US" smtClean="0"/>
              <a:t>5</a:t>
            </a:fld>
            <a:endParaRPr lang="en-US"/>
          </a:p>
        </p:txBody>
      </p:sp>
      <p:pic>
        <p:nvPicPr>
          <p:cNvPr id="1026" name="Picture 2" descr="Early Stage Startup Funding | When can my Startup receive Funding?">
            <a:extLst>
              <a:ext uri="{FF2B5EF4-FFF2-40B4-BE49-F238E27FC236}">
                <a16:creationId xmlns:a16="http://schemas.microsoft.com/office/drawing/2014/main" id="{E6E937B9-94AC-4B9C-8A88-7196C10421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654" b="10314"/>
          <a:stretch/>
        </p:blipFill>
        <p:spPr bwMode="auto">
          <a:xfrm>
            <a:off x="0" y="524893"/>
            <a:ext cx="12192000" cy="5831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608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 Due Diligence and Valuation</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22218313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Due Diligence Process</a:t>
            </a:r>
          </a:p>
        </p:txBody>
      </p:sp>
      <p:sp>
        <p:nvSpPr>
          <p:cNvPr id="3" name="Content Placeholder 2"/>
          <p:cNvSpPr>
            <a:spLocks noGrp="1"/>
          </p:cNvSpPr>
          <p:nvPr>
            <p:ph idx="1"/>
          </p:nvPr>
        </p:nvSpPr>
        <p:spPr/>
        <p:txBody>
          <a:bodyPr/>
          <a:lstStyle/>
          <a:p>
            <a:r>
              <a:rPr lang="en-US" dirty="0"/>
              <a:t>Due diligence is the process of conducting a thorough examination of a business or investment opportunity to confirm all facts and assess its potential for growth.</a:t>
            </a:r>
          </a:p>
          <a:p>
            <a:r>
              <a:rPr lang="en-US" dirty="0"/>
              <a:t>Due diligence is crucial for investors to make informed decisions and for entrepreneurs to secure funding.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3345242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Items to Include in a Due Diligence Package</a:t>
            </a:r>
          </a:p>
        </p:txBody>
      </p:sp>
      <p:sp>
        <p:nvSpPr>
          <p:cNvPr id="3" name="Content Placeholder 2"/>
          <p:cNvSpPr>
            <a:spLocks noGrp="1"/>
          </p:cNvSpPr>
          <p:nvPr>
            <p:ph idx="1"/>
          </p:nvPr>
        </p:nvSpPr>
        <p:spPr/>
        <p:txBody>
          <a:bodyPr/>
          <a:lstStyle/>
          <a:p>
            <a:r>
              <a:rPr lang="en-US" dirty="0"/>
              <a:t>Business plan</a:t>
            </a:r>
          </a:p>
          <a:p>
            <a:pPr lvl="1"/>
            <a:r>
              <a:rPr lang="en-US" dirty="0"/>
              <a:t>A comprehensive plan outlining the business model, market opportunity, competitive landscape, and growth strategy.</a:t>
            </a:r>
          </a:p>
          <a:p>
            <a:r>
              <a:rPr lang="en-US" dirty="0"/>
              <a:t>Financial projections</a:t>
            </a:r>
          </a:p>
          <a:p>
            <a:pPr lvl="1"/>
            <a:r>
              <a:rPr lang="en-US" dirty="0"/>
              <a:t>Detailed financial statements, including income statements, balance sheets, and cash flow statements.</a:t>
            </a:r>
          </a:p>
          <a:p>
            <a:r>
              <a:rPr lang="en-US" dirty="0"/>
              <a:t>Market research</a:t>
            </a:r>
          </a:p>
          <a:p>
            <a:pPr lvl="1"/>
            <a:r>
              <a:rPr lang="en-US" dirty="0"/>
              <a:t>Analysis of the target market, including size, growth potential, and trends.</a:t>
            </a:r>
          </a:p>
          <a:p>
            <a:r>
              <a:rPr lang="en-US" dirty="0"/>
              <a:t>Legal documents</a:t>
            </a:r>
          </a:p>
          <a:p>
            <a:pPr lvl="1"/>
            <a:r>
              <a:rPr lang="en-US" dirty="0"/>
              <a:t>Copies of all relevant legal documents, such as contracts, patents, and trademarks.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8155464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B58AE-AD7A-4A95-A055-4686A0544D6B}"/>
              </a:ext>
            </a:extLst>
          </p:cNvPr>
          <p:cNvSpPr>
            <a:spLocks noGrp="1"/>
          </p:cNvSpPr>
          <p:nvPr>
            <p:ph type="title"/>
          </p:nvPr>
        </p:nvSpPr>
        <p:spPr/>
        <p:txBody>
          <a:bodyPr/>
          <a:lstStyle/>
          <a:p>
            <a:r>
              <a:rPr lang="en-US" dirty="0"/>
              <a:t>Business Plan</a:t>
            </a:r>
          </a:p>
        </p:txBody>
      </p:sp>
      <p:sp>
        <p:nvSpPr>
          <p:cNvPr id="3" name="Content Placeholder 2">
            <a:extLst>
              <a:ext uri="{FF2B5EF4-FFF2-40B4-BE49-F238E27FC236}">
                <a16:creationId xmlns:a16="http://schemas.microsoft.com/office/drawing/2014/main" id="{04FC2224-C1E5-49E1-91FB-FB5719B597B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721A48A-CA94-4C21-8351-9E8302DC7FD5}"/>
              </a:ext>
            </a:extLst>
          </p:cNvPr>
          <p:cNvSpPr>
            <a:spLocks noGrp="1"/>
          </p:cNvSpPr>
          <p:nvPr>
            <p:ph type="sldNum" sz="quarter" idx="12"/>
          </p:nvPr>
        </p:nvSpPr>
        <p:spPr/>
        <p:txBody>
          <a:bodyPr/>
          <a:lstStyle/>
          <a:p>
            <a:fld id="{B8DACC02-A2BD-4578-8E03-6D891060A695}" type="slidenum">
              <a:rPr lang="en-US" smtClean="0"/>
              <a:pPr/>
              <a:t>53</a:t>
            </a:fld>
            <a:endParaRPr lang="en-US" dirty="0"/>
          </a:p>
        </p:txBody>
      </p:sp>
      <p:pic>
        <p:nvPicPr>
          <p:cNvPr id="1026" name="Picture 2" descr="How to Write a Tech Startup Business Plan to Win Investors">
            <a:extLst>
              <a:ext uri="{FF2B5EF4-FFF2-40B4-BE49-F238E27FC236}">
                <a16:creationId xmlns:a16="http://schemas.microsoft.com/office/drawing/2014/main" id="{95C5A37C-5335-4A05-AED1-0D0FEEF9D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70175"/>
            <a:ext cx="704850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6254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611B3-8F75-45EA-87FE-50B38B640102}"/>
              </a:ext>
            </a:extLst>
          </p:cNvPr>
          <p:cNvSpPr>
            <a:spLocks noGrp="1"/>
          </p:cNvSpPr>
          <p:nvPr>
            <p:ph type="title"/>
          </p:nvPr>
        </p:nvSpPr>
        <p:spPr/>
        <p:txBody>
          <a:bodyPr>
            <a:normAutofit/>
          </a:bodyPr>
          <a:lstStyle/>
          <a:p>
            <a:r>
              <a:rPr lang="en-US" dirty="0"/>
              <a:t>Financial projections</a:t>
            </a:r>
          </a:p>
        </p:txBody>
      </p:sp>
      <p:sp>
        <p:nvSpPr>
          <p:cNvPr id="3" name="Content Placeholder 2">
            <a:extLst>
              <a:ext uri="{FF2B5EF4-FFF2-40B4-BE49-F238E27FC236}">
                <a16:creationId xmlns:a16="http://schemas.microsoft.com/office/drawing/2014/main" id="{801F333D-C003-432E-ACB6-983483A93765}"/>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1C9486CB-905F-4D66-A98F-CAC127AC38B2}"/>
              </a:ext>
            </a:extLst>
          </p:cNvPr>
          <p:cNvSpPr>
            <a:spLocks noGrp="1"/>
          </p:cNvSpPr>
          <p:nvPr>
            <p:ph type="sldNum" sz="quarter" idx="12"/>
          </p:nvPr>
        </p:nvSpPr>
        <p:spPr/>
        <p:txBody>
          <a:bodyPr/>
          <a:lstStyle/>
          <a:p>
            <a:fld id="{B8DACC02-A2BD-4578-8E03-6D891060A695}" type="slidenum">
              <a:rPr lang="en-US" smtClean="0"/>
              <a:pPr/>
              <a:t>54</a:t>
            </a:fld>
            <a:endParaRPr lang="en-US" dirty="0"/>
          </a:p>
        </p:txBody>
      </p:sp>
      <p:pic>
        <p:nvPicPr>
          <p:cNvPr id="2050" name="Picture 2" descr="Standard Financial Projections Archives - Lean Business Planning">
            <a:extLst>
              <a:ext uri="{FF2B5EF4-FFF2-40B4-BE49-F238E27FC236}">
                <a16:creationId xmlns:a16="http://schemas.microsoft.com/office/drawing/2014/main" id="{E6A1C671-66B7-4416-80C0-2CC6CCC09E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758"/>
          <a:stretch/>
        </p:blipFill>
        <p:spPr bwMode="auto">
          <a:xfrm>
            <a:off x="3315409" y="2122547"/>
            <a:ext cx="5715000" cy="3328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2934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Valuations and Term Sheets</a:t>
            </a:r>
          </a:p>
        </p:txBody>
      </p:sp>
      <p:sp>
        <p:nvSpPr>
          <p:cNvPr id="3" name="Content Placeholder 2"/>
          <p:cNvSpPr>
            <a:spLocks noGrp="1"/>
          </p:cNvSpPr>
          <p:nvPr>
            <p:ph idx="1"/>
          </p:nvPr>
        </p:nvSpPr>
        <p:spPr/>
        <p:txBody>
          <a:bodyPr/>
          <a:lstStyle/>
          <a:p>
            <a:r>
              <a:rPr lang="en-US" dirty="0"/>
              <a:t>Valuation</a:t>
            </a:r>
          </a:p>
          <a:p>
            <a:pPr lvl="1"/>
            <a:r>
              <a:rPr lang="en-US" dirty="0"/>
              <a:t>The process of determining the economic value of a business or asset.</a:t>
            </a:r>
          </a:p>
          <a:p>
            <a:r>
              <a:rPr lang="en-US" dirty="0"/>
              <a:t>Term sheet</a:t>
            </a:r>
          </a:p>
          <a:p>
            <a:pPr lvl="1"/>
            <a:r>
              <a:rPr lang="en-US" dirty="0"/>
              <a:t>A non-binding agreement outlining the basic terms and conditions of a proposed investment.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11412939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69262-B7C3-4EEB-A47D-1C58F3AE1DB0}"/>
              </a:ext>
            </a:extLst>
          </p:cNvPr>
          <p:cNvSpPr>
            <a:spLocks noGrp="1"/>
          </p:cNvSpPr>
          <p:nvPr>
            <p:ph type="title"/>
          </p:nvPr>
        </p:nvSpPr>
        <p:spPr/>
        <p:txBody>
          <a:bodyPr/>
          <a:lstStyle/>
          <a:p>
            <a:r>
              <a:rPr lang="en-US" dirty="0"/>
              <a:t>Valuation</a:t>
            </a:r>
          </a:p>
        </p:txBody>
      </p:sp>
      <p:sp>
        <p:nvSpPr>
          <p:cNvPr id="3" name="Content Placeholder 2">
            <a:extLst>
              <a:ext uri="{FF2B5EF4-FFF2-40B4-BE49-F238E27FC236}">
                <a16:creationId xmlns:a16="http://schemas.microsoft.com/office/drawing/2014/main" id="{D377C102-6248-4811-A27D-40B7B08AE02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BE1F75A-6CD7-47DC-954A-0DA1D9DA396B}"/>
              </a:ext>
            </a:extLst>
          </p:cNvPr>
          <p:cNvSpPr>
            <a:spLocks noGrp="1"/>
          </p:cNvSpPr>
          <p:nvPr>
            <p:ph type="sldNum" sz="quarter" idx="12"/>
          </p:nvPr>
        </p:nvSpPr>
        <p:spPr/>
        <p:txBody>
          <a:bodyPr/>
          <a:lstStyle/>
          <a:p>
            <a:fld id="{B8DACC02-A2BD-4578-8E03-6D891060A695}" type="slidenum">
              <a:rPr lang="en-US" smtClean="0"/>
              <a:pPr/>
              <a:t>56</a:t>
            </a:fld>
            <a:endParaRPr lang="en-US" dirty="0"/>
          </a:p>
        </p:txBody>
      </p:sp>
      <p:pic>
        <p:nvPicPr>
          <p:cNvPr id="3074" name="Picture 2" descr="The best guide on how to value a startup">
            <a:extLst>
              <a:ext uri="{FF2B5EF4-FFF2-40B4-BE49-F238E27FC236}">
                <a16:creationId xmlns:a16="http://schemas.microsoft.com/office/drawing/2014/main" id="{8D2D810F-35BD-4A52-B82E-780E47235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6604" y="1706962"/>
            <a:ext cx="7620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1555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4D86F-2B95-4F3E-8C5F-81E041B60B09}"/>
              </a:ext>
            </a:extLst>
          </p:cNvPr>
          <p:cNvSpPr>
            <a:spLocks noGrp="1"/>
          </p:cNvSpPr>
          <p:nvPr>
            <p:ph type="title"/>
          </p:nvPr>
        </p:nvSpPr>
        <p:spPr/>
        <p:txBody>
          <a:bodyPr/>
          <a:lstStyle/>
          <a:p>
            <a:r>
              <a:rPr lang="en-US" dirty="0"/>
              <a:t>Startup Valuations tools</a:t>
            </a:r>
          </a:p>
        </p:txBody>
      </p:sp>
      <p:sp>
        <p:nvSpPr>
          <p:cNvPr id="3" name="Content Placeholder 2">
            <a:extLst>
              <a:ext uri="{FF2B5EF4-FFF2-40B4-BE49-F238E27FC236}">
                <a16:creationId xmlns:a16="http://schemas.microsoft.com/office/drawing/2014/main" id="{3915245E-8A4E-4457-8789-142329F05B97}"/>
              </a:ext>
            </a:extLst>
          </p:cNvPr>
          <p:cNvSpPr>
            <a:spLocks noGrp="1"/>
          </p:cNvSpPr>
          <p:nvPr>
            <p:ph idx="1"/>
          </p:nvPr>
        </p:nvSpPr>
        <p:spPr/>
        <p:txBody>
          <a:bodyPr/>
          <a:lstStyle/>
          <a:p>
            <a:r>
              <a:rPr lang="en-US" dirty="0"/>
              <a:t>High Tech Startup Valuation Estimator by Cayenne Consulting</a:t>
            </a:r>
          </a:p>
          <a:p>
            <a:endParaRPr lang="en-US" dirty="0"/>
          </a:p>
          <a:p>
            <a:r>
              <a:rPr lang="en-US" dirty="0"/>
              <a:t>Startup Valuation Calculator by </a:t>
            </a:r>
            <a:r>
              <a:rPr lang="en-US" dirty="0" err="1"/>
              <a:t>EquityNet</a:t>
            </a:r>
            <a:endParaRPr lang="en-US" dirty="0"/>
          </a:p>
          <a:p>
            <a:endParaRPr lang="en-US" dirty="0"/>
          </a:p>
          <a:p>
            <a:r>
              <a:rPr lang="en-US" dirty="0"/>
              <a:t>Pre-Money and Post-money valuation calculator</a:t>
            </a:r>
          </a:p>
        </p:txBody>
      </p:sp>
      <p:sp>
        <p:nvSpPr>
          <p:cNvPr id="4" name="Slide Number Placeholder 3">
            <a:extLst>
              <a:ext uri="{FF2B5EF4-FFF2-40B4-BE49-F238E27FC236}">
                <a16:creationId xmlns:a16="http://schemas.microsoft.com/office/drawing/2014/main" id="{3C32D30A-C2EE-409C-B55F-7B0B9175CB85}"/>
              </a:ext>
            </a:extLst>
          </p:cNvPr>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23655374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27C88-5C29-474C-AACF-180E4C6602A1}"/>
              </a:ext>
            </a:extLst>
          </p:cNvPr>
          <p:cNvSpPr>
            <a:spLocks noGrp="1"/>
          </p:cNvSpPr>
          <p:nvPr>
            <p:ph type="title"/>
          </p:nvPr>
        </p:nvSpPr>
        <p:spPr/>
        <p:txBody>
          <a:bodyPr>
            <a:normAutofit/>
          </a:bodyPr>
          <a:lstStyle/>
          <a:p>
            <a:r>
              <a:rPr lang="en-US" dirty="0"/>
              <a:t>Term sheet</a:t>
            </a:r>
          </a:p>
        </p:txBody>
      </p:sp>
      <p:sp>
        <p:nvSpPr>
          <p:cNvPr id="3" name="Content Placeholder 2">
            <a:extLst>
              <a:ext uri="{FF2B5EF4-FFF2-40B4-BE49-F238E27FC236}">
                <a16:creationId xmlns:a16="http://schemas.microsoft.com/office/drawing/2014/main" id="{AA2BCBA8-8644-4DCB-84C5-4BAE12574261}"/>
              </a:ext>
            </a:extLst>
          </p:cNvPr>
          <p:cNvSpPr>
            <a:spLocks noGrp="1"/>
          </p:cNvSpPr>
          <p:nvPr>
            <p:ph idx="1"/>
          </p:nvPr>
        </p:nvSpPr>
        <p:spPr>
          <a:xfrm>
            <a:off x="347527" y="1406880"/>
            <a:ext cx="7459380" cy="4746091"/>
          </a:xfrm>
        </p:spPr>
        <p:txBody>
          <a:bodyPr/>
          <a:lstStyle/>
          <a:p>
            <a:r>
              <a:rPr lang="en-US" dirty="0"/>
              <a:t>A term sheet is a non-binding document that outlines the basic terms and conditions of a proposed investment or financing deal.</a:t>
            </a:r>
          </a:p>
          <a:p>
            <a:endParaRPr lang="en-US" dirty="0"/>
          </a:p>
          <a:p>
            <a:r>
              <a:rPr lang="en-US" dirty="0"/>
              <a:t>It is typically used as a starting point for negotiations between parties and is meant to provide a summary of the key terms and conditions of the proposed deal.</a:t>
            </a:r>
          </a:p>
        </p:txBody>
      </p:sp>
      <p:sp>
        <p:nvSpPr>
          <p:cNvPr id="4" name="Slide Number Placeholder 3">
            <a:extLst>
              <a:ext uri="{FF2B5EF4-FFF2-40B4-BE49-F238E27FC236}">
                <a16:creationId xmlns:a16="http://schemas.microsoft.com/office/drawing/2014/main" id="{BE9B42F9-EA6D-4197-87E2-1E8F71D59969}"/>
              </a:ext>
            </a:extLst>
          </p:cNvPr>
          <p:cNvSpPr>
            <a:spLocks noGrp="1"/>
          </p:cNvSpPr>
          <p:nvPr>
            <p:ph type="sldNum" sz="quarter" idx="12"/>
          </p:nvPr>
        </p:nvSpPr>
        <p:spPr/>
        <p:txBody>
          <a:bodyPr/>
          <a:lstStyle/>
          <a:p>
            <a:fld id="{B8DACC02-A2BD-4578-8E03-6D891060A695}" type="slidenum">
              <a:rPr lang="en-US" smtClean="0"/>
              <a:pPr/>
              <a:t>58</a:t>
            </a:fld>
            <a:endParaRPr lang="en-US" dirty="0"/>
          </a:p>
        </p:txBody>
      </p:sp>
      <p:pic>
        <p:nvPicPr>
          <p:cNvPr id="4098" name="Picture 2" descr="Startup Funding: What You Need To Know About Term Sheet?">
            <a:extLst>
              <a:ext uri="{FF2B5EF4-FFF2-40B4-BE49-F238E27FC236}">
                <a16:creationId xmlns:a16="http://schemas.microsoft.com/office/drawing/2014/main" id="{B045D63D-7D1C-42FD-94CF-897EA16F4E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68" t="5936" r="4818" b="6962"/>
          <a:stretch/>
        </p:blipFill>
        <p:spPr bwMode="auto">
          <a:xfrm>
            <a:off x="7867696" y="1406880"/>
            <a:ext cx="3976778" cy="450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894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Importance of Understanding Terms and Conditions</a:t>
            </a:r>
          </a:p>
        </p:txBody>
      </p:sp>
      <p:sp>
        <p:nvSpPr>
          <p:cNvPr id="3" name="Content Placeholder 2"/>
          <p:cNvSpPr>
            <a:spLocks noGrp="1"/>
          </p:cNvSpPr>
          <p:nvPr>
            <p:ph idx="1"/>
          </p:nvPr>
        </p:nvSpPr>
        <p:spPr/>
        <p:txBody>
          <a:bodyPr/>
          <a:lstStyle/>
          <a:p>
            <a:r>
              <a:rPr lang="en-US" dirty="0"/>
              <a:t>Understanding the terms and conditions of funding agreements is crucial for entrepreneurs to avoid misunderstandings and ensure they receive the funding they need.</a:t>
            </a:r>
          </a:p>
          <a:p>
            <a:r>
              <a:rPr lang="en-US" dirty="0"/>
              <a:t>Key terms to focus on include valuation, equity ownership, board representation, and liquidation preferences.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993812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a:t>
            </a:r>
          </a:p>
        </p:txBody>
      </p:sp>
      <p:sp>
        <p:nvSpPr>
          <p:cNvPr id="3" name="Content Placeholder 2"/>
          <p:cNvSpPr>
            <a:spLocks noGrp="1"/>
          </p:cNvSpPr>
          <p:nvPr>
            <p:ph idx="1"/>
          </p:nvPr>
        </p:nvSpPr>
        <p:spPr/>
        <p:txBody>
          <a:bodyPr/>
          <a:lstStyle/>
          <a:p>
            <a:r>
              <a:rPr lang="en-US" dirty="0"/>
              <a:t>Software startups need funding to turn their ideas into reality</a:t>
            </a:r>
          </a:p>
          <a:p>
            <a:r>
              <a:rPr lang="en-US" dirty="0"/>
              <a:t>Funding can help startups hire talent, develop products, and scale operations</a:t>
            </a:r>
          </a:p>
          <a:p>
            <a:r>
              <a:rPr lang="en-US" dirty="0"/>
              <a:t>Different types of funding options available, each with pros and cons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4130345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that Contributed to Success</a:t>
            </a:r>
          </a:p>
        </p:txBody>
      </p:sp>
      <p:sp>
        <p:nvSpPr>
          <p:cNvPr id="3" name="Content Placeholder 2"/>
          <p:cNvSpPr>
            <a:spLocks noGrp="1"/>
          </p:cNvSpPr>
          <p:nvPr>
            <p:ph idx="1"/>
          </p:nvPr>
        </p:nvSpPr>
        <p:spPr/>
        <p:txBody>
          <a:bodyPr/>
          <a:lstStyle/>
          <a:p>
            <a:r>
              <a:rPr lang="en-US" dirty="0"/>
              <a:t>Strong leadership</a:t>
            </a:r>
          </a:p>
          <a:p>
            <a:r>
              <a:rPr lang="en-US" dirty="0"/>
              <a:t>Innovative products or services</a:t>
            </a:r>
          </a:p>
          <a:p>
            <a:r>
              <a:rPr lang="en-US" dirty="0"/>
              <a:t>Market timing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60</a:t>
            </a:fld>
            <a:endParaRPr lang="en-US" dirty="0"/>
          </a:p>
        </p:txBody>
      </p:sp>
      <p:pic>
        <p:nvPicPr>
          <p:cNvPr id="5122" name="Picture 2" descr="The Five Key Factors That Lead To Successful Tech Startups ...">
            <a:extLst>
              <a:ext uri="{FF2B5EF4-FFF2-40B4-BE49-F238E27FC236}">
                <a16:creationId xmlns:a16="http://schemas.microsoft.com/office/drawing/2014/main" id="{8BEC5127-68F2-4733-8641-A3038DD76A23}"/>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633" t="17605" r="8702" b="8050"/>
          <a:stretch/>
        </p:blipFill>
        <p:spPr bwMode="auto">
          <a:xfrm>
            <a:off x="6203677" y="2286000"/>
            <a:ext cx="5640797" cy="369210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he Most Important Factors for Startup Success">
            <a:extLst>
              <a:ext uri="{FF2B5EF4-FFF2-40B4-BE49-F238E27FC236}">
                <a16:creationId xmlns:a16="http://schemas.microsoft.com/office/drawing/2014/main" id="{394206FB-ADFB-40ED-B2F1-16D1B5DE48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223" t="23773" r="4916" b="18869"/>
          <a:stretch/>
        </p:blipFill>
        <p:spPr bwMode="auto">
          <a:xfrm>
            <a:off x="1252708" y="3108188"/>
            <a:ext cx="3672975" cy="3214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0869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Incubators and Accelerators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30371682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Incubators and Accelerators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62</a:t>
            </a:fld>
            <a:endParaRPr lang="en-US" dirty="0"/>
          </a:p>
        </p:txBody>
      </p:sp>
      <p:pic>
        <p:nvPicPr>
          <p:cNvPr id="1026" name="Picture 2" descr="Incubators vs. Accelerators… What the heck is the difference? | by Bridge  for Billions | Bridge for Billions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315" y="1771470"/>
            <a:ext cx="9925050" cy="438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8264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Incubators and Accelerators</a:t>
            </a:r>
          </a:p>
        </p:txBody>
      </p:sp>
      <p:sp>
        <p:nvSpPr>
          <p:cNvPr id="3" name="Content Placeholder 2"/>
          <p:cNvSpPr>
            <a:spLocks noGrp="1"/>
          </p:cNvSpPr>
          <p:nvPr>
            <p:ph idx="1"/>
          </p:nvPr>
        </p:nvSpPr>
        <p:spPr/>
        <p:txBody>
          <a:bodyPr/>
          <a:lstStyle/>
          <a:p>
            <a:r>
              <a:rPr lang="en-US" dirty="0"/>
              <a:t>Incubators and accelerators are programs designed to support early-stage startups and help them grow and succeed.</a:t>
            </a:r>
          </a:p>
          <a:p>
            <a:r>
              <a:rPr lang="en-US" dirty="0"/>
              <a:t>Incubators focus on nurturing startups in their early stages, while accelerators provide a more structured program with a fixed duration and a focus on scaling.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33890409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Incubators and Accelerators</a:t>
            </a:r>
          </a:p>
        </p:txBody>
      </p:sp>
      <p:sp>
        <p:nvSpPr>
          <p:cNvPr id="3" name="Content Placeholder 2"/>
          <p:cNvSpPr>
            <a:spLocks noGrp="1"/>
          </p:cNvSpPr>
          <p:nvPr>
            <p:ph idx="1"/>
          </p:nvPr>
        </p:nvSpPr>
        <p:spPr>
          <a:xfrm>
            <a:off x="347527" y="1406880"/>
            <a:ext cx="5259644" cy="4746091"/>
          </a:xfrm>
        </p:spPr>
        <p:txBody>
          <a:bodyPr/>
          <a:lstStyle/>
          <a:p>
            <a:r>
              <a:rPr lang="en-US" dirty="0"/>
              <a:t>Incubators focus on nurturing startups in their early stages</a:t>
            </a:r>
          </a:p>
          <a:p>
            <a:r>
              <a:rPr lang="en-US" dirty="0"/>
              <a:t>Accelerators provide a more structured program with a fixed duration and a focus on scaling.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64</a:t>
            </a:fld>
            <a:endParaRPr lang="en-US" dirty="0"/>
          </a:p>
        </p:txBody>
      </p:sp>
      <p:pic>
        <p:nvPicPr>
          <p:cNvPr id="2052" name="Picture 4" descr="difference between incubator and accelerator - scoala-de-soferi.ro"/>
          <p:cNvPicPr>
            <a:picLocks noChangeAspect="1" noChangeArrowheads="1"/>
          </p:cNvPicPr>
          <p:nvPr/>
        </p:nvPicPr>
        <p:blipFill rotWithShape="1">
          <a:blip r:embed="rId2">
            <a:extLst>
              <a:ext uri="{28A0092B-C50C-407E-A947-70E740481C1C}">
                <a14:useLocalDpi xmlns:a14="http://schemas.microsoft.com/office/drawing/2010/main" val="0"/>
              </a:ext>
            </a:extLst>
          </a:blip>
          <a:srcRect l="16712" t="15932" r="15805" b="7968"/>
          <a:stretch/>
        </p:blipFill>
        <p:spPr bwMode="auto">
          <a:xfrm>
            <a:off x="5512279" y="1406880"/>
            <a:ext cx="6581956" cy="4175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1800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Incubators and Accelerators</a:t>
            </a:r>
          </a:p>
        </p:txBody>
      </p:sp>
      <p:sp>
        <p:nvSpPr>
          <p:cNvPr id="3" name="Content Placeholder 2"/>
          <p:cNvSpPr>
            <a:spLocks noGrp="1"/>
          </p:cNvSpPr>
          <p:nvPr>
            <p:ph idx="1"/>
          </p:nvPr>
        </p:nvSpPr>
        <p:spPr/>
        <p:txBody>
          <a:bodyPr/>
          <a:lstStyle/>
          <a:p>
            <a:r>
              <a:rPr lang="en-US" dirty="0"/>
              <a:t>Incubators:</a:t>
            </a:r>
          </a:p>
          <a:p>
            <a:pPr lvl="1"/>
            <a:r>
              <a:rPr lang="en-US" dirty="0"/>
              <a:t>University-based incubators</a:t>
            </a:r>
          </a:p>
          <a:p>
            <a:pPr lvl="1"/>
            <a:r>
              <a:rPr lang="en-US" dirty="0"/>
              <a:t>Independent incubators</a:t>
            </a:r>
          </a:p>
          <a:p>
            <a:pPr lvl="1"/>
            <a:r>
              <a:rPr lang="en-US" dirty="0"/>
              <a:t>Corporate incubators</a:t>
            </a:r>
          </a:p>
          <a:p>
            <a:r>
              <a:rPr lang="en-US" dirty="0"/>
              <a:t>Accelerators:</a:t>
            </a:r>
          </a:p>
          <a:p>
            <a:pPr lvl="1"/>
            <a:r>
              <a:rPr lang="en-US" dirty="0"/>
              <a:t>General accelerators</a:t>
            </a:r>
          </a:p>
          <a:p>
            <a:pPr lvl="1"/>
            <a:r>
              <a:rPr lang="en-US" dirty="0"/>
              <a:t>Sector-specific accelerators (e.g., </a:t>
            </a:r>
            <a:r>
              <a:rPr lang="en-US" dirty="0" err="1"/>
              <a:t>fintech</a:t>
            </a:r>
            <a:r>
              <a:rPr lang="en-US" dirty="0"/>
              <a:t>, </a:t>
            </a:r>
            <a:r>
              <a:rPr lang="en-US" dirty="0" err="1"/>
              <a:t>healthtech</a:t>
            </a:r>
            <a:r>
              <a:rPr lang="en-US" dirty="0"/>
              <a:t>)</a:t>
            </a:r>
          </a:p>
          <a:p>
            <a:pPr lvl="1"/>
            <a:r>
              <a:rPr lang="en-US" dirty="0"/>
              <a:t>Corporate accelerators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5662559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Incubators and Accelerators</a:t>
            </a:r>
          </a:p>
        </p:txBody>
      </p:sp>
      <p:sp>
        <p:nvSpPr>
          <p:cNvPr id="3" name="Content Placeholder 2"/>
          <p:cNvSpPr>
            <a:spLocks noGrp="1"/>
          </p:cNvSpPr>
          <p:nvPr>
            <p:ph idx="1"/>
          </p:nvPr>
        </p:nvSpPr>
        <p:spPr/>
        <p:txBody>
          <a:bodyPr/>
          <a:lstStyle/>
          <a:p>
            <a:r>
              <a:rPr lang="en-US" dirty="0"/>
              <a:t>Access to resources</a:t>
            </a:r>
          </a:p>
          <a:p>
            <a:pPr lvl="1"/>
            <a:r>
              <a:rPr lang="en-US" dirty="0"/>
              <a:t>Incubators and accelerators provide startups with access to resources such as office space, mentorship, networking opportunities, and funding.</a:t>
            </a:r>
          </a:p>
          <a:p>
            <a:r>
              <a:rPr lang="en-US" dirty="0"/>
              <a:t>Guidance and support</a:t>
            </a:r>
          </a:p>
          <a:p>
            <a:pPr lvl="1"/>
            <a:r>
              <a:rPr lang="en-US" dirty="0"/>
              <a:t>Startups receive guidance and support from experienced entrepreneurs, investors, and industry experts.</a:t>
            </a:r>
          </a:p>
          <a:p>
            <a:r>
              <a:rPr lang="en-US" dirty="0"/>
              <a:t>Focus and accountability</a:t>
            </a:r>
          </a:p>
          <a:p>
            <a:pPr lvl="1"/>
            <a:r>
              <a:rPr lang="en-US" dirty="0"/>
              <a:t>Incubators and accelerators provide a structured environment that helps startups stay focused and accountable.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26199565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Incubator and Accelerator Programs</a:t>
            </a:r>
          </a:p>
        </p:txBody>
      </p:sp>
      <p:sp>
        <p:nvSpPr>
          <p:cNvPr id="3" name="Content Placeholder 2"/>
          <p:cNvSpPr>
            <a:spLocks noGrp="1"/>
          </p:cNvSpPr>
          <p:nvPr>
            <p:ph idx="1"/>
          </p:nvPr>
        </p:nvSpPr>
        <p:spPr/>
        <p:txBody>
          <a:bodyPr>
            <a:normAutofit/>
          </a:bodyPr>
          <a:lstStyle/>
          <a:p>
            <a:r>
              <a:rPr lang="en-US" dirty="0"/>
              <a:t>Typical programs offered by incubators:</a:t>
            </a:r>
          </a:p>
          <a:p>
            <a:pPr lvl="1"/>
            <a:r>
              <a:rPr lang="en-US" dirty="0"/>
              <a:t>Business planning and strategy</a:t>
            </a:r>
          </a:p>
          <a:p>
            <a:pPr lvl="1"/>
            <a:r>
              <a:rPr lang="en-US" dirty="0"/>
              <a:t>Marketing and branding</a:t>
            </a:r>
          </a:p>
          <a:p>
            <a:pPr lvl="1"/>
            <a:r>
              <a:rPr lang="en-US" dirty="0"/>
              <a:t>Legal and regulatory compliance</a:t>
            </a:r>
          </a:p>
          <a:p>
            <a:pPr lvl="1"/>
            <a:r>
              <a:rPr lang="en-US" dirty="0"/>
              <a:t>Access to funding and finance</a:t>
            </a:r>
          </a:p>
          <a:p>
            <a:r>
              <a:rPr lang="en-US" dirty="0"/>
              <a:t>Typical programs offered by accelerators:</a:t>
            </a:r>
          </a:p>
          <a:p>
            <a:pPr lvl="1"/>
            <a:r>
              <a:rPr lang="en-US" dirty="0"/>
              <a:t>Mentorship and coaching</a:t>
            </a:r>
          </a:p>
          <a:p>
            <a:pPr lvl="1"/>
            <a:r>
              <a:rPr lang="en-US" dirty="0"/>
              <a:t>Workshops and training sessions</a:t>
            </a:r>
          </a:p>
          <a:p>
            <a:pPr lvl="1"/>
            <a:r>
              <a:rPr lang="en-US" dirty="0"/>
              <a:t>Pitching and presentation skills</a:t>
            </a:r>
          </a:p>
          <a:p>
            <a:pPr lvl="1"/>
            <a:r>
              <a:rPr lang="en-US" dirty="0"/>
              <a:t>Access to funding and investors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67</a:t>
            </a:fld>
            <a:endParaRPr lang="en-US" dirty="0"/>
          </a:p>
        </p:txBody>
      </p:sp>
      <p:pic>
        <p:nvPicPr>
          <p:cNvPr id="6146" name="Picture 2" descr="What is the Difference Between Startup Incubators and Business Accelerators?  - Ann Arbor SPARK">
            <a:extLst>
              <a:ext uri="{FF2B5EF4-FFF2-40B4-BE49-F238E27FC236}">
                <a16:creationId xmlns:a16="http://schemas.microsoft.com/office/drawing/2014/main" id="{26406C88-C020-4948-853C-E8C567CF2E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68" t="1094" r="3862" b="2345"/>
          <a:stretch/>
        </p:blipFill>
        <p:spPr bwMode="auto">
          <a:xfrm>
            <a:off x="7123335" y="1854680"/>
            <a:ext cx="4874956" cy="2904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6895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41606-56BE-408A-8B5E-5B4AA4DA886B}"/>
              </a:ext>
            </a:extLst>
          </p:cNvPr>
          <p:cNvSpPr>
            <a:spLocks noGrp="1"/>
          </p:cNvSpPr>
          <p:nvPr>
            <p:ph type="title"/>
          </p:nvPr>
        </p:nvSpPr>
        <p:spPr/>
        <p:txBody>
          <a:bodyPr>
            <a:normAutofit fontScale="90000"/>
          </a:bodyPr>
          <a:lstStyle/>
          <a:p>
            <a:r>
              <a:rPr lang="en-US" dirty="0"/>
              <a:t>How to Choose the Right Incubator or Accelerator</a:t>
            </a:r>
          </a:p>
        </p:txBody>
      </p:sp>
      <p:sp>
        <p:nvSpPr>
          <p:cNvPr id="3" name="Content Placeholder 2">
            <a:extLst>
              <a:ext uri="{FF2B5EF4-FFF2-40B4-BE49-F238E27FC236}">
                <a16:creationId xmlns:a16="http://schemas.microsoft.com/office/drawing/2014/main" id="{24CB897F-B6F3-4E42-8264-9C30DC0C1F93}"/>
              </a:ext>
            </a:extLst>
          </p:cNvPr>
          <p:cNvSpPr>
            <a:spLocks noGrp="1"/>
          </p:cNvSpPr>
          <p:nvPr>
            <p:ph idx="1"/>
          </p:nvPr>
        </p:nvSpPr>
        <p:spPr/>
        <p:txBody>
          <a:bodyPr>
            <a:normAutofit/>
          </a:bodyPr>
          <a:lstStyle/>
          <a:p>
            <a:r>
              <a:rPr lang="en-US" dirty="0"/>
              <a:t>Factors to Consider:</a:t>
            </a:r>
          </a:p>
          <a:p>
            <a:pPr lvl="1"/>
            <a:r>
              <a:rPr lang="en-US" dirty="0"/>
              <a:t>Focus</a:t>
            </a:r>
          </a:p>
          <a:p>
            <a:pPr lvl="1"/>
            <a:r>
              <a:rPr lang="en-US" dirty="0"/>
              <a:t>Location</a:t>
            </a:r>
          </a:p>
          <a:p>
            <a:pPr lvl="1"/>
            <a:r>
              <a:rPr lang="en-US" dirty="0"/>
              <a:t>Reputation</a:t>
            </a:r>
          </a:p>
          <a:p>
            <a:pPr lvl="1"/>
            <a:r>
              <a:rPr lang="en-US" dirty="0"/>
              <a:t>Resources</a:t>
            </a:r>
          </a:p>
          <a:p>
            <a:pPr lvl="1"/>
            <a:r>
              <a:rPr lang="en-US" dirty="0"/>
              <a:t>Mentorship</a:t>
            </a:r>
          </a:p>
          <a:p>
            <a:pPr lvl="1"/>
            <a:r>
              <a:rPr lang="en-US" dirty="0"/>
              <a:t>Networking</a:t>
            </a:r>
          </a:p>
          <a:p>
            <a:pPr lvl="1"/>
            <a:r>
              <a:rPr lang="en-US" dirty="0"/>
              <a:t>Funding</a:t>
            </a:r>
          </a:p>
          <a:p>
            <a:pPr lvl="1"/>
            <a:r>
              <a:rPr lang="en-US" dirty="0"/>
              <a:t>Program duration</a:t>
            </a:r>
          </a:p>
          <a:p>
            <a:pPr lvl="1"/>
            <a:r>
              <a:rPr lang="en-US" dirty="0"/>
              <a:t>Cost</a:t>
            </a:r>
          </a:p>
        </p:txBody>
      </p:sp>
      <p:sp>
        <p:nvSpPr>
          <p:cNvPr id="4" name="Slide Number Placeholder 3">
            <a:extLst>
              <a:ext uri="{FF2B5EF4-FFF2-40B4-BE49-F238E27FC236}">
                <a16:creationId xmlns:a16="http://schemas.microsoft.com/office/drawing/2014/main" id="{5223FDB3-FF69-4CA5-B5C8-F6F39A2D6A55}"/>
              </a:ext>
            </a:extLst>
          </p:cNvPr>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33287966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41606-56BE-408A-8B5E-5B4AA4DA886B}"/>
              </a:ext>
            </a:extLst>
          </p:cNvPr>
          <p:cNvSpPr>
            <a:spLocks noGrp="1"/>
          </p:cNvSpPr>
          <p:nvPr>
            <p:ph type="title"/>
          </p:nvPr>
        </p:nvSpPr>
        <p:spPr/>
        <p:txBody>
          <a:bodyPr>
            <a:normAutofit fontScale="90000"/>
          </a:bodyPr>
          <a:lstStyle/>
          <a:p>
            <a:r>
              <a:rPr lang="en-US" dirty="0"/>
              <a:t>How to Choose the Right Incubator or Accelerator</a:t>
            </a:r>
          </a:p>
        </p:txBody>
      </p:sp>
      <p:sp>
        <p:nvSpPr>
          <p:cNvPr id="3" name="Content Placeholder 2">
            <a:extLst>
              <a:ext uri="{FF2B5EF4-FFF2-40B4-BE49-F238E27FC236}">
                <a16:creationId xmlns:a16="http://schemas.microsoft.com/office/drawing/2014/main" id="{24CB897F-B6F3-4E42-8264-9C30DC0C1F93}"/>
              </a:ext>
            </a:extLst>
          </p:cNvPr>
          <p:cNvSpPr>
            <a:spLocks noGrp="1"/>
          </p:cNvSpPr>
          <p:nvPr>
            <p:ph idx="1"/>
          </p:nvPr>
        </p:nvSpPr>
        <p:spPr/>
        <p:txBody>
          <a:bodyPr>
            <a:normAutofit fontScale="92500"/>
          </a:bodyPr>
          <a:lstStyle/>
          <a:p>
            <a:r>
              <a:rPr lang="en-US" dirty="0"/>
              <a:t>Questions to Ask:</a:t>
            </a:r>
          </a:p>
          <a:p>
            <a:pPr lvl="1"/>
            <a:r>
              <a:rPr lang="en-US" dirty="0"/>
              <a:t>What is the program's focus and mission?</a:t>
            </a:r>
          </a:p>
          <a:p>
            <a:pPr lvl="1"/>
            <a:r>
              <a:rPr lang="en-US" dirty="0"/>
              <a:t>What resources does the program offer, and how do they align with my startup's needs?</a:t>
            </a:r>
          </a:p>
          <a:p>
            <a:pPr lvl="1"/>
            <a:r>
              <a:rPr lang="en-US" dirty="0"/>
              <a:t>What is the reputation of the program, and what success stories can you share?</a:t>
            </a:r>
          </a:p>
          <a:p>
            <a:pPr lvl="1"/>
            <a:r>
              <a:rPr lang="en-US" dirty="0"/>
              <a:t>Who are the mentors and industry experts involved in the program?</a:t>
            </a:r>
          </a:p>
          <a:p>
            <a:pPr lvl="1"/>
            <a:r>
              <a:rPr lang="en-US" dirty="0"/>
              <a:t>What networking opportunities does the program offer?</a:t>
            </a:r>
          </a:p>
          <a:p>
            <a:pPr lvl="1"/>
            <a:r>
              <a:rPr lang="en-US" dirty="0"/>
              <a:t>Does the program provide funding or connections to investors?</a:t>
            </a:r>
          </a:p>
          <a:p>
            <a:pPr lvl="1"/>
            <a:r>
              <a:rPr lang="en-US" dirty="0"/>
              <a:t>What is the program's duration, and what milestones can I expect to achieve during that time?</a:t>
            </a:r>
          </a:p>
          <a:p>
            <a:pPr lvl="1"/>
            <a:r>
              <a:rPr lang="en-US" dirty="0"/>
              <a:t>What is the cost of participating in the program, and what equity or fees are involved?</a:t>
            </a:r>
          </a:p>
          <a:p>
            <a:pPr lvl="1"/>
            <a:r>
              <a:rPr lang="en-US" dirty="0"/>
              <a:t>How does the program support startups in scaling and growing their business?</a:t>
            </a:r>
          </a:p>
          <a:p>
            <a:pPr lvl="1"/>
            <a:r>
              <a:rPr lang="en-US" dirty="0"/>
              <a:t>What are the program's expectations for commitment and involvement from startup founders?</a:t>
            </a:r>
          </a:p>
        </p:txBody>
      </p:sp>
      <p:sp>
        <p:nvSpPr>
          <p:cNvPr id="4" name="Slide Number Placeholder 3">
            <a:extLst>
              <a:ext uri="{FF2B5EF4-FFF2-40B4-BE49-F238E27FC236}">
                <a16:creationId xmlns:a16="http://schemas.microsoft.com/office/drawing/2014/main" id="{5223FDB3-FF69-4CA5-B5C8-F6F39A2D6A55}"/>
              </a:ext>
            </a:extLst>
          </p:cNvPr>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790029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Pitching and Securing Funding</a:t>
            </a:r>
          </a:p>
        </p:txBody>
      </p:sp>
      <p:sp>
        <p:nvSpPr>
          <p:cNvPr id="3" name="Content Placeholder 2"/>
          <p:cNvSpPr>
            <a:spLocks noGrp="1"/>
          </p:cNvSpPr>
          <p:nvPr>
            <p:ph idx="1"/>
          </p:nvPr>
        </p:nvSpPr>
        <p:spPr/>
        <p:txBody>
          <a:bodyPr/>
          <a:lstStyle/>
          <a:p>
            <a:r>
              <a:rPr lang="en-US" dirty="0"/>
              <a:t>Pitching is the process of presenting a business idea or plan to potential investors or stakeholders to secure funding.</a:t>
            </a:r>
          </a:p>
          <a:p>
            <a:r>
              <a:rPr lang="en-US" dirty="0"/>
              <a:t>Pitching is crucial for securing funding, as it allows entrepreneurs to showcase their idea, team, and vision to investors, and convince them to invest in their business.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pic>
        <p:nvPicPr>
          <p:cNvPr id="1026" name="Picture 2" descr="5 Steps To Craft A Memorable, Attention-Grabbing Sales Pit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9960" y="3233773"/>
            <a:ext cx="5023007" cy="308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0216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41606-56BE-408A-8B5E-5B4AA4DA886B}"/>
              </a:ext>
            </a:extLst>
          </p:cNvPr>
          <p:cNvSpPr>
            <a:spLocks noGrp="1"/>
          </p:cNvSpPr>
          <p:nvPr>
            <p:ph type="title"/>
          </p:nvPr>
        </p:nvSpPr>
        <p:spPr/>
        <p:txBody>
          <a:bodyPr>
            <a:normAutofit fontScale="90000"/>
          </a:bodyPr>
          <a:lstStyle/>
          <a:p>
            <a:r>
              <a:rPr lang="en-US" dirty="0"/>
              <a:t>How to Choose the Right Incubator or Accelerator</a:t>
            </a:r>
          </a:p>
        </p:txBody>
      </p:sp>
      <p:sp>
        <p:nvSpPr>
          <p:cNvPr id="3" name="Content Placeholder 2">
            <a:extLst>
              <a:ext uri="{FF2B5EF4-FFF2-40B4-BE49-F238E27FC236}">
                <a16:creationId xmlns:a16="http://schemas.microsoft.com/office/drawing/2014/main" id="{24CB897F-B6F3-4E42-8264-9C30DC0C1F93}"/>
              </a:ext>
            </a:extLst>
          </p:cNvPr>
          <p:cNvSpPr>
            <a:spLocks noGrp="1"/>
          </p:cNvSpPr>
          <p:nvPr>
            <p:ph idx="1"/>
          </p:nvPr>
        </p:nvSpPr>
        <p:spPr/>
        <p:txBody>
          <a:bodyPr>
            <a:normAutofit/>
          </a:bodyPr>
          <a:lstStyle/>
          <a:p>
            <a:r>
              <a:rPr lang="en-US" dirty="0"/>
              <a:t>Tips for Selecting the Best Incubator or Accelerator:</a:t>
            </a:r>
          </a:p>
          <a:p>
            <a:pPr lvl="1"/>
            <a:r>
              <a:rPr lang="en-US" dirty="0"/>
              <a:t>Research thoroughly</a:t>
            </a:r>
          </a:p>
          <a:p>
            <a:pPr lvl="1"/>
            <a:r>
              <a:rPr lang="en-US" dirty="0"/>
              <a:t>Network with other entrepreneurs</a:t>
            </a:r>
          </a:p>
          <a:p>
            <a:pPr lvl="1"/>
            <a:r>
              <a:rPr lang="en-US" dirty="0"/>
              <a:t>Look for a program that fits your stage</a:t>
            </a:r>
          </a:p>
          <a:p>
            <a:pPr lvl="1"/>
            <a:r>
              <a:rPr lang="en-US" dirty="0"/>
              <a:t>Consider the program's investment strategy</a:t>
            </a:r>
          </a:p>
          <a:p>
            <a:pPr lvl="1"/>
            <a:r>
              <a:rPr lang="en-US" dirty="0"/>
              <a:t>Evaluate the program's network</a:t>
            </a:r>
          </a:p>
          <a:p>
            <a:pPr lvl="1"/>
            <a:r>
              <a:rPr lang="en-US" dirty="0"/>
              <a:t>Look for a program that offers flexibility</a:t>
            </a:r>
          </a:p>
          <a:p>
            <a:pPr lvl="1"/>
            <a:r>
              <a:rPr lang="en-US" dirty="0"/>
              <a:t>Evaluate the program's track record</a:t>
            </a:r>
          </a:p>
          <a:p>
            <a:pPr lvl="1"/>
            <a:r>
              <a:rPr lang="en-US" dirty="0"/>
              <a:t>Look for a program that aligns with your values</a:t>
            </a:r>
          </a:p>
          <a:p>
            <a:pPr lvl="1"/>
            <a:r>
              <a:rPr lang="en-US" dirty="0"/>
              <a:t>Consider the program's location:</a:t>
            </a:r>
          </a:p>
        </p:txBody>
      </p:sp>
      <p:sp>
        <p:nvSpPr>
          <p:cNvPr id="4" name="Slide Number Placeholder 3">
            <a:extLst>
              <a:ext uri="{FF2B5EF4-FFF2-40B4-BE49-F238E27FC236}">
                <a16:creationId xmlns:a16="http://schemas.microsoft.com/office/drawing/2014/main" id="{5223FDB3-FF69-4CA5-B5C8-F6F39A2D6A55}"/>
              </a:ext>
            </a:extLst>
          </p:cNvPr>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10071108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Successful Incubators and Accelerators</a:t>
            </a:r>
          </a:p>
        </p:txBody>
      </p:sp>
      <p:sp>
        <p:nvSpPr>
          <p:cNvPr id="3" name="Content Placeholder 2"/>
          <p:cNvSpPr>
            <a:spLocks noGrp="1"/>
          </p:cNvSpPr>
          <p:nvPr>
            <p:ph idx="1"/>
          </p:nvPr>
        </p:nvSpPr>
        <p:spPr/>
        <p:txBody>
          <a:bodyPr/>
          <a:lstStyle/>
          <a:p>
            <a:r>
              <a:rPr lang="en-US" dirty="0"/>
              <a:t>Incubators:</a:t>
            </a:r>
          </a:p>
          <a:p>
            <a:pPr lvl="1"/>
            <a:r>
              <a:rPr lang="en-US" dirty="0"/>
              <a:t>Y </a:t>
            </a:r>
            <a:r>
              <a:rPr lang="en-US" dirty="0" err="1"/>
              <a:t>Combinator</a:t>
            </a:r>
            <a:r>
              <a:rPr lang="en-US" dirty="0"/>
              <a:t> (Airbnb, Dropbox, </a:t>
            </a:r>
            <a:r>
              <a:rPr lang="en-US" dirty="0" err="1"/>
              <a:t>Reddit</a:t>
            </a:r>
            <a:r>
              <a:rPr lang="en-US" dirty="0"/>
              <a:t>)</a:t>
            </a:r>
          </a:p>
          <a:p>
            <a:pPr lvl="1"/>
            <a:r>
              <a:rPr lang="en-US" dirty="0"/>
              <a:t>500 Startups (</a:t>
            </a:r>
            <a:r>
              <a:rPr lang="en-US" dirty="0" err="1"/>
              <a:t>Twilio</a:t>
            </a:r>
            <a:r>
              <a:rPr lang="en-US" dirty="0"/>
              <a:t>, </a:t>
            </a:r>
            <a:r>
              <a:rPr lang="en-US" dirty="0" err="1"/>
              <a:t>SendGrid</a:t>
            </a:r>
            <a:r>
              <a:rPr lang="en-US" dirty="0"/>
              <a:t>, Intercom)</a:t>
            </a:r>
          </a:p>
          <a:p>
            <a:pPr lvl="1"/>
            <a:r>
              <a:rPr lang="en-US" dirty="0" err="1"/>
              <a:t>Techstars</a:t>
            </a:r>
            <a:r>
              <a:rPr lang="en-US" dirty="0"/>
              <a:t> (</a:t>
            </a:r>
            <a:r>
              <a:rPr lang="en-US" dirty="0" err="1"/>
              <a:t>SendGrid</a:t>
            </a:r>
            <a:r>
              <a:rPr lang="en-US" dirty="0"/>
              <a:t>, Sphero, Fitbit)</a:t>
            </a:r>
          </a:p>
          <a:p>
            <a:r>
              <a:rPr lang="en-US" dirty="0"/>
              <a:t>Accelerators:</a:t>
            </a:r>
          </a:p>
          <a:p>
            <a:pPr lvl="1"/>
            <a:r>
              <a:rPr lang="en-US" dirty="0" err="1"/>
              <a:t>Accel</a:t>
            </a:r>
            <a:r>
              <a:rPr lang="en-US" dirty="0"/>
              <a:t> (Dropbox, Facebook, Spotify)</a:t>
            </a:r>
          </a:p>
          <a:p>
            <a:pPr lvl="1"/>
            <a:r>
              <a:rPr lang="en-US" dirty="0"/>
              <a:t>KPCB (Google, Twitter, Uber)</a:t>
            </a:r>
          </a:p>
          <a:p>
            <a:pPr lvl="1"/>
            <a:r>
              <a:rPr lang="en-US" dirty="0" err="1"/>
              <a:t>Greylock</a:t>
            </a:r>
            <a:r>
              <a:rPr lang="en-US" dirty="0"/>
              <a:t> (Airbnb, Facebook, LinkedIn)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19674874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Saudi Incubators and Accelerators </a:t>
            </a:r>
          </a:p>
        </p:txBody>
      </p:sp>
      <p:sp>
        <p:nvSpPr>
          <p:cNvPr id="3" name="Content Placeholder 2"/>
          <p:cNvSpPr>
            <a:spLocks noGrp="1"/>
          </p:cNvSpPr>
          <p:nvPr>
            <p:ph idx="1"/>
          </p:nvPr>
        </p:nvSpPr>
        <p:spPr/>
        <p:txBody>
          <a:bodyPr numCol="2">
            <a:normAutofit/>
          </a:bodyPr>
          <a:lstStyle/>
          <a:p>
            <a:pPr>
              <a:lnSpc>
                <a:spcPct val="100000"/>
              </a:lnSpc>
            </a:pPr>
            <a:r>
              <a:rPr lang="en-US" dirty="0"/>
              <a:t>9/10ths</a:t>
            </a:r>
          </a:p>
          <a:p>
            <a:pPr>
              <a:lnSpc>
                <a:spcPct val="100000"/>
              </a:lnSpc>
            </a:pPr>
            <a:r>
              <a:rPr lang="en-US" dirty="0"/>
              <a:t>KAUST Innovation Fund</a:t>
            </a:r>
          </a:p>
          <a:p>
            <a:pPr>
              <a:lnSpc>
                <a:spcPct val="100000"/>
              </a:lnSpc>
            </a:pPr>
            <a:r>
              <a:rPr lang="en-US" dirty="0"/>
              <a:t>Riyadh Valley Company</a:t>
            </a:r>
          </a:p>
          <a:p>
            <a:pPr>
              <a:lnSpc>
                <a:spcPct val="100000"/>
              </a:lnSpc>
            </a:pPr>
            <a:r>
              <a:rPr lang="en-US" dirty="0"/>
              <a:t>Business Incubators and Accelerators Company</a:t>
            </a:r>
          </a:p>
          <a:p>
            <a:pPr>
              <a:lnSpc>
                <a:spcPct val="100000"/>
              </a:lnSpc>
            </a:pPr>
            <a:r>
              <a:rPr lang="en-US" dirty="0" err="1"/>
              <a:t>Taqadam</a:t>
            </a:r>
            <a:endParaRPr lang="en-US" dirty="0"/>
          </a:p>
          <a:p>
            <a:pPr>
              <a:lnSpc>
                <a:spcPct val="100000"/>
              </a:lnSpc>
            </a:pPr>
            <a:r>
              <a:rPr lang="en-US" dirty="0" err="1"/>
              <a:t>Badir</a:t>
            </a:r>
            <a:r>
              <a:rPr lang="en-US" dirty="0"/>
              <a:t> Program</a:t>
            </a:r>
          </a:p>
          <a:p>
            <a:pPr>
              <a:lnSpc>
                <a:spcPct val="100000"/>
              </a:lnSpc>
            </a:pPr>
            <a:endParaRPr lang="en-US" dirty="0"/>
          </a:p>
          <a:p>
            <a:pPr>
              <a:lnSpc>
                <a:spcPct val="100000"/>
              </a:lnSpc>
            </a:pPr>
            <a:r>
              <a:rPr lang="en-US" dirty="0" err="1"/>
              <a:t>Falak</a:t>
            </a:r>
            <a:r>
              <a:rPr lang="en-US" dirty="0"/>
              <a:t> Business Hub</a:t>
            </a:r>
          </a:p>
          <a:p>
            <a:pPr>
              <a:lnSpc>
                <a:spcPct val="100000"/>
              </a:lnSpc>
            </a:pPr>
            <a:r>
              <a:rPr lang="en-US" dirty="0" err="1"/>
              <a:t>Nomow</a:t>
            </a:r>
            <a:r>
              <a:rPr lang="en-US" dirty="0"/>
              <a:t> Incubator</a:t>
            </a:r>
          </a:p>
          <a:p>
            <a:pPr>
              <a:lnSpc>
                <a:spcPct val="100000"/>
              </a:lnSpc>
            </a:pPr>
            <a:r>
              <a:rPr lang="en-US" dirty="0"/>
              <a:t>SURE International Technology</a:t>
            </a:r>
          </a:p>
          <a:p>
            <a:pPr>
              <a:lnSpc>
                <a:spcPct val="100000"/>
              </a:lnSpc>
            </a:pPr>
            <a:r>
              <a:rPr lang="en-US" dirty="0"/>
              <a:t>Startups House</a:t>
            </a:r>
          </a:p>
          <a:p>
            <a:pPr>
              <a:lnSpc>
                <a:spcPct val="100000"/>
              </a:lnSpc>
            </a:pPr>
            <a:r>
              <a:rPr lang="en-US" dirty="0" err="1"/>
              <a:t>Wa'ed</a:t>
            </a:r>
            <a:endParaRPr lang="en-US" dirty="0"/>
          </a:p>
          <a:p>
            <a:pPr>
              <a:lnSpc>
                <a:spcPct val="100000"/>
              </a:lnSpc>
            </a:pPr>
            <a:r>
              <a:rPr lang="en-US" dirty="0" err="1"/>
              <a:t>Wadi</a:t>
            </a:r>
            <a:r>
              <a:rPr lang="en-US" dirty="0"/>
              <a:t> Makkah</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3699440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1E870-A51B-415F-966C-1520ABAB567F}"/>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1769AC8-F865-484A-A124-0B95FCBA647B}"/>
              </a:ext>
            </a:extLst>
          </p:cNvPr>
          <p:cNvSpPr>
            <a:spLocks noGrp="1"/>
          </p:cNvSpPr>
          <p:nvPr>
            <p:ph idx="1"/>
          </p:nvPr>
        </p:nvSpPr>
        <p:spPr/>
        <p:txBody>
          <a:bodyPr/>
          <a:lstStyle/>
          <a:p>
            <a:r>
              <a:rPr lang="en-US" dirty="0" err="1"/>
              <a:t>ArabiaWeather</a:t>
            </a:r>
            <a:r>
              <a:rPr lang="en-US" dirty="0"/>
              <a:t> is a weather forecasting and environmental monitoring platform that was founded in 2010 in Riyadh, Saudi Arabia. </a:t>
            </a:r>
          </a:p>
          <a:p>
            <a:r>
              <a:rPr lang="en-US" dirty="0"/>
              <a:t>The platform provides accurate and localized weather forecasts, as well as environmental monitoring services, to individuals, businesses, and government agencies across the Middle East and North Africa.</a:t>
            </a:r>
          </a:p>
        </p:txBody>
      </p:sp>
      <p:sp>
        <p:nvSpPr>
          <p:cNvPr id="4" name="Slide Number Placeholder 3">
            <a:extLst>
              <a:ext uri="{FF2B5EF4-FFF2-40B4-BE49-F238E27FC236}">
                <a16:creationId xmlns:a16="http://schemas.microsoft.com/office/drawing/2014/main" id="{58756B41-C4FF-4D00-ADEF-BB3CB05F722B}"/>
              </a:ext>
            </a:extLst>
          </p:cNvPr>
          <p:cNvSpPr>
            <a:spLocks noGrp="1"/>
          </p:cNvSpPr>
          <p:nvPr>
            <p:ph type="sldNum" sz="quarter" idx="12"/>
          </p:nvPr>
        </p:nvSpPr>
        <p:spPr/>
        <p:txBody>
          <a:bodyPr/>
          <a:lstStyle/>
          <a:p>
            <a:fld id="{B8DACC02-A2BD-4578-8E03-6D891060A695}" type="slidenum">
              <a:rPr lang="en-US" smtClean="0"/>
              <a:pPr/>
              <a:t>73</a:t>
            </a:fld>
            <a:endParaRPr lang="en-US" dirty="0"/>
          </a:p>
        </p:txBody>
      </p:sp>
      <p:pic>
        <p:nvPicPr>
          <p:cNvPr id="7170" name="Picture 2" descr="ضمن عدد من التغييرات التنظيمية الداخلية والتعيينات الجديدة.. &quot;طقس العرب&quot;  تنشئ وحدة مستقلّة لقسم الأرصاد الجوية | ArabiaWeather | ArabiaWeather">
            <a:extLst>
              <a:ext uri="{FF2B5EF4-FFF2-40B4-BE49-F238E27FC236}">
                <a16:creationId xmlns:a16="http://schemas.microsoft.com/office/drawing/2014/main" id="{22209F37-B4BA-45EC-B26E-D724C683F8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9195" y="3908336"/>
            <a:ext cx="2838450"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80637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5114E-50F8-4B7E-9238-56348CEDBD58}"/>
              </a:ext>
            </a:extLst>
          </p:cNvPr>
          <p:cNvSpPr>
            <a:spLocks noGrp="1"/>
          </p:cNvSpPr>
          <p:nvPr>
            <p:ph type="title"/>
          </p:nvPr>
        </p:nvSpPr>
        <p:spPr/>
        <p:txBody>
          <a:bodyPr/>
          <a:lstStyle/>
          <a:p>
            <a:r>
              <a:rPr lang="en-US" dirty="0" err="1"/>
              <a:t>ArabiaWeather</a:t>
            </a:r>
            <a:endParaRPr lang="en-US" dirty="0"/>
          </a:p>
        </p:txBody>
      </p:sp>
      <p:sp>
        <p:nvSpPr>
          <p:cNvPr id="3" name="Content Placeholder 2">
            <a:extLst>
              <a:ext uri="{FF2B5EF4-FFF2-40B4-BE49-F238E27FC236}">
                <a16:creationId xmlns:a16="http://schemas.microsoft.com/office/drawing/2014/main" id="{9DB0820E-91AD-4DEC-ACD4-594C000D7F00}"/>
              </a:ext>
            </a:extLst>
          </p:cNvPr>
          <p:cNvSpPr>
            <a:spLocks noGrp="1"/>
          </p:cNvSpPr>
          <p:nvPr>
            <p:ph idx="1"/>
          </p:nvPr>
        </p:nvSpPr>
        <p:spPr/>
        <p:txBody>
          <a:bodyPr>
            <a:normAutofit/>
          </a:bodyPr>
          <a:lstStyle/>
          <a:p>
            <a:r>
              <a:rPr lang="en-US" dirty="0"/>
              <a:t>Incubator/Accelerator: </a:t>
            </a:r>
            <a:r>
              <a:rPr lang="en-US" dirty="0" err="1"/>
              <a:t>Badir</a:t>
            </a:r>
            <a:r>
              <a:rPr lang="en-US" dirty="0"/>
              <a:t> Program</a:t>
            </a:r>
          </a:p>
          <a:p>
            <a:pPr lvl="1"/>
            <a:r>
              <a:rPr lang="en-US" dirty="0" err="1"/>
              <a:t>ArabiaWeather</a:t>
            </a:r>
            <a:r>
              <a:rPr lang="en-US" dirty="0"/>
              <a:t> was incubated at the </a:t>
            </a:r>
            <a:r>
              <a:rPr lang="en-US" dirty="0" err="1"/>
              <a:t>Badir</a:t>
            </a:r>
            <a:r>
              <a:rPr lang="en-US" dirty="0"/>
              <a:t> Program</a:t>
            </a:r>
          </a:p>
          <a:p>
            <a:pPr lvl="1"/>
            <a:r>
              <a:rPr lang="en-US" dirty="0" err="1"/>
              <a:t>Badir</a:t>
            </a:r>
            <a:r>
              <a:rPr lang="en-US" dirty="0"/>
              <a:t> Program provided access to resources, mentorship, and funding.</a:t>
            </a:r>
          </a:p>
          <a:p>
            <a:r>
              <a:rPr lang="en-US" dirty="0"/>
              <a:t>Impact:</a:t>
            </a:r>
          </a:p>
          <a:p>
            <a:pPr lvl="1"/>
            <a:r>
              <a:rPr lang="en-US" dirty="0" err="1"/>
              <a:t>ArabiaWeather's</a:t>
            </a:r>
            <a:r>
              <a:rPr lang="en-US" dirty="0"/>
              <a:t> has raised over $10 million in funding from investors, including a $5 million Series A round led by Saudi Arabia's National Technology Development Program.</a:t>
            </a:r>
          </a:p>
          <a:p>
            <a:pPr lvl="1"/>
            <a:r>
              <a:rPr lang="en-US" dirty="0"/>
              <a:t>The platform has helped to raise awareness about environmental issues and promote sustainability, and it has also provided critical weather forecasting services to help protect people and property during extreme weather events.</a:t>
            </a:r>
          </a:p>
        </p:txBody>
      </p:sp>
      <p:sp>
        <p:nvSpPr>
          <p:cNvPr id="4" name="Slide Number Placeholder 3">
            <a:extLst>
              <a:ext uri="{FF2B5EF4-FFF2-40B4-BE49-F238E27FC236}">
                <a16:creationId xmlns:a16="http://schemas.microsoft.com/office/drawing/2014/main" id="{636096EC-BC9B-4D28-BE28-8CAF60109283}"/>
              </a:ext>
            </a:extLst>
          </p:cNvPr>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32881801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5114E-50F8-4B7E-9238-56348CEDBD58}"/>
              </a:ext>
            </a:extLst>
          </p:cNvPr>
          <p:cNvSpPr>
            <a:spLocks noGrp="1"/>
          </p:cNvSpPr>
          <p:nvPr>
            <p:ph type="title"/>
          </p:nvPr>
        </p:nvSpPr>
        <p:spPr/>
        <p:txBody>
          <a:bodyPr/>
          <a:lstStyle/>
          <a:p>
            <a:r>
              <a:rPr lang="en-US" dirty="0" err="1"/>
              <a:t>ArabiaWeather</a:t>
            </a:r>
            <a:endParaRPr lang="en-US" dirty="0"/>
          </a:p>
        </p:txBody>
      </p:sp>
      <p:sp>
        <p:nvSpPr>
          <p:cNvPr id="3" name="Content Placeholder 2">
            <a:extLst>
              <a:ext uri="{FF2B5EF4-FFF2-40B4-BE49-F238E27FC236}">
                <a16:creationId xmlns:a16="http://schemas.microsoft.com/office/drawing/2014/main" id="{9DB0820E-91AD-4DEC-ACD4-594C000D7F00}"/>
              </a:ext>
            </a:extLst>
          </p:cNvPr>
          <p:cNvSpPr>
            <a:spLocks noGrp="1"/>
          </p:cNvSpPr>
          <p:nvPr>
            <p:ph idx="1"/>
          </p:nvPr>
        </p:nvSpPr>
        <p:spPr/>
        <p:txBody>
          <a:bodyPr>
            <a:normAutofit/>
          </a:bodyPr>
          <a:lstStyle/>
          <a:p>
            <a:r>
              <a:rPr lang="en-US" dirty="0"/>
              <a:t>Lessons Learned:</a:t>
            </a:r>
          </a:p>
          <a:p>
            <a:pPr lvl="1"/>
            <a:r>
              <a:rPr lang="en-US" dirty="0"/>
              <a:t>It highlights the importance of incubators and accelerators in supporting early-stage startups. </a:t>
            </a:r>
          </a:p>
          <a:p>
            <a:pPr lvl="1"/>
            <a:r>
              <a:rPr lang="en-US" dirty="0"/>
              <a:t>These programs can provide valuable resources, mentorship, and connections that can help startups to scale and achieve success.</a:t>
            </a:r>
          </a:p>
          <a:p>
            <a:pPr lvl="1"/>
            <a:r>
              <a:rPr lang="en-US" dirty="0"/>
              <a:t>Saudi Arabia can achieve global success by addressing local needs and challenges. </a:t>
            </a:r>
          </a:p>
          <a:p>
            <a:pPr lvl="1"/>
            <a:r>
              <a:rPr lang="en-US" dirty="0"/>
              <a:t>The company's focus on providing accurate and localized weather forecasts has helped it to differentiate itself from international competitors and establish a strong presence in the region.</a:t>
            </a:r>
          </a:p>
        </p:txBody>
      </p:sp>
      <p:sp>
        <p:nvSpPr>
          <p:cNvPr id="4" name="Slide Number Placeholder 3">
            <a:extLst>
              <a:ext uri="{FF2B5EF4-FFF2-40B4-BE49-F238E27FC236}">
                <a16:creationId xmlns:a16="http://schemas.microsoft.com/office/drawing/2014/main" id="{636096EC-BC9B-4D28-BE28-8CAF60109283}"/>
              </a:ext>
            </a:extLst>
          </p:cNvPr>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3151159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Pitches</a:t>
            </a:r>
          </a:p>
        </p:txBody>
      </p:sp>
      <p:sp>
        <p:nvSpPr>
          <p:cNvPr id="3" name="Content Placeholder 2"/>
          <p:cNvSpPr>
            <a:spLocks noGrp="1"/>
          </p:cNvSpPr>
          <p:nvPr>
            <p:ph idx="1"/>
          </p:nvPr>
        </p:nvSpPr>
        <p:spPr/>
        <p:txBody>
          <a:bodyPr>
            <a:normAutofit/>
          </a:bodyPr>
          <a:lstStyle/>
          <a:p>
            <a:r>
              <a:rPr lang="en-US" dirty="0"/>
              <a:t>Elevator pitch</a:t>
            </a:r>
          </a:p>
          <a:p>
            <a:pPr lvl="1"/>
            <a:r>
              <a:rPr lang="en-US" dirty="0"/>
              <a:t>A brief, 30-second to 1-minute pitch that highlights the key aspects of a business idea, often used in informal settings.</a:t>
            </a:r>
          </a:p>
          <a:p>
            <a:r>
              <a:rPr lang="en-US" dirty="0"/>
              <a:t>Pitch deck</a:t>
            </a:r>
          </a:p>
          <a:p>
            <a:pPr lvl="1"/>
            <a:r>
              <a:rPr lang="en-US" dirty="0"/>
              <a:t>A visual presentation that summarizes a business idea or plan, typically consisting of 10-20 slides, used in formal pitching sessions.</a:t>
            </a:r>
          </a:p>
          <a:p>
            <a:r>
              <a:rPr lang="en-US" dirty="0"/>
              <a:t>Other types of pitches:</a:t>
            </a:r>
          </a:p>
          <a:p>
            <a:pPr lvl="1"/>
            <a:r>
              <a:rPr lang="en-US" dirty="0"/>
              <a:t>Executive summary</a:t>
            </a:r>
          </a:p>
          <a:p>
            <a:pPr lvl="1"/>
            <a:r>
              <a:rPr lang="en-US" dirty="0"/>
              <a:t>Business plan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pic>
        <p:nvPicPr>
          <p:cNvPr id="1026" name="Picture 2" descr="A picture of a person holding a pitch deck,. Image 2 of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5998" y="3780800"/>
            <a:ext cx="257175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22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C1FFB-ED79-439C-90C8-9BFBF49095F3}"/>
              </a:ext>
            </a:extLst>
          </p:cNvPr>
          <p:cNvSpPr>
            <a:spLocks noGrp="1"/>
          </p:cNvSpPr>
          <p:nvPr>
            <p:ph type="title"/>
          </p:nvPr>
        </p:nvSpPr>
        <p:spPr/>
        <p:txBody>
          <a:bodyPr/>
          <a:lstStyle/>
          <a:p>
            <a:r>
              <a:rPr lang="en-US" dirty="0"/>
              <a:t>Types of Pitches</a:t>
            </a:r>
          </a:p>
        </p:txBody>
      </p:sp>
      <p:sp>
        <p:nvSpPr>
          <p:cNvPr id="3" name="Content Placeholder 2">
            <a:extLst>
              <a:ext uri="{FF2B5EF4-FFF2-40B4-BE49-F238E27FC236}">
                <a16:creationId xmlns:a16="http://schemas.microsoft.com/office/drawing/2014/main" id="{98691586-334B-486E-899B-3D495B1D9CA6}"/>
              </a:ext>
            </a:extLst>
          </p:cNvPr>
          <p:cNvSpPr>
            <a:spLocks noGrp="1"/>
          </p:cNvSpPr>
          <p:nvPr>
            <p:ph idx="1"/>
          </p:nvPr>
        </p:nvSpPr>
        <p:spPr>
          <a:xfrm>
            <a:off x="347526" y="1319842"/>
            <a:ext cx="11650767" cy="4833129"/>
          </a:xfrm>
        </p:spPr>
        <p:txBody>
          <a:bodyPr>
            <a:normAutofit/>
          </a:bodyPr>
          <a:lstStyle/>
          <a:p>
            <a:pPr>
              <a:lnSpc>
                <a:spcPct val="150000"/>
              </a:lnSpc>
            </a:pPr>
            <a:r>
              <a:rPr lang="en-US" sz="3200" dirty="0"/>
              <a:t>The investor pitch</a:t>
            </a:r>
          </a:p>
          <a:p>
            <a:pPr>
              <a:lnSpc>
                <a:spcPct val="150000"/>
              </a:lnSpc>
            </a:pPr>
            <a:r>
              <a:rPr lang="en-US" sz="3200" dirty="0"/>
              <a:t>The elevator pitch </a:t>
            </a:r>
          </a:p>
          <a:p>
            <a:pPr>
              <a:lnSpc>
                <a:spcPct val="150000"/>
              </a:lnSpc>
            </a:pPr>
            <a:r>
              <a:rPr lang="en-US" sz="3200" dirty="0"/>
              <a:t>The sales pitch </a:t>
            </a:r>
          </a:p>
          <a:p>
            <a:pPr>
              <a:lnSpc>
                <a:spcPct val="150000"/>
              </a:lnSpc>
            </a:pPr>
            <a:r>
              <a:rPr lang="en-US" sz="3200" dirty="0"/>
              <a:t>The product pitch </a:t>
            </a:r>
          </a:p>
        </p:txBody>
      </p:sp>
      <p:sp>
        <p:nvSpPr>
          <p:cNvPr id="4" name="Slide Number Placeholder 3">
            <a:extLst>
              <a:ext uri="{FF2B5EF4-FFF2-40B4-BE49-F238E27FC236}">
                <a16:creationId xmlns:a16="http://schemas.microsoft.com/office/drawing/2014/main" id="{9980B1A9-645B-4A7C-9FCD-72DFBF42468A}"/>
              </a:ext>
            </a:extLst>
          </p:cNvPr>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641794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1868</TotalTime>
  <Words>2774</Words>
  <Application>Microsoft Office PowerPoint</Application>
  <PresentationFormat>Widescreen</PresentationFormat>
  <Paragraphs>432</Paragraphs>
  <Slides>75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Arial</vt:lpstr>
      <vt:lpstr>Calibri</vt:lpstr>
      <vt:lpstr>Calibri Light</vt:lpstr>
      <vt:lpstr>Candara</vt:lpstr>
      <vt:lpstr>Office Theme</vt:lpstr>
      <vt:lpstr>Securing Funding</vt:lpstr>
      <vt:lpstr>Outline</vt:lpstr>
      <vt:lpstr>Overview</vt:lpstr>
      <vt:lpstr>PowerPoint Presentation</vt:lpstr>
      <vt:lpstr>PowerPoint Presentation</vt:lpstr>
      <vt:lpstr>Why?</vt:lpstr>
      <vt:lpstr>Introduction to Pitching and Securing Funding</vt:lpstr>
      <vt:lpstr>Types of Pitches</vt:lpstr>
      <vt:lpstr>Types of Pitches</vt:lpstr>
      <vt:lpstr>Investor Pitch</vt:lpstr>
      <vt:lpstr>Investor Pitch</vt:lpstr>
      <vt:lpstr>Investor Pitch</vt:lpstr>
      <vt:lpstr>Elevator pitch</vt:lpstr>
      <vt:lpstr>Elevator pitch</vt:lpstr>
      <vt:lpstr>Sales Pitch </vt:lpstr>
      <vt:lpstr>Product Pitch </vt:lpstr>
      <vt:lpstr>PowerPoint Presentation</vt:lpstr>
      <vt:lpstr>Standing Out from the Crowd</vt:lpstr>
      <vt:lpstr>Research, Practice, and Perfect Your Pitch</vt:lpstr>
      <vt:lpstr> Confidence, Passion, and Storytelling</vt:lpstr>
      <vt:lpstr>Crafting a Compelling Pitch</vt:lpstr>
      <vt:lpstr>Crafting a Compelling Pitch</vt:lpstr>
      <vt:lpstr>Tips for Creating a Clear and Concise Pitch</vt:lpstr>
      <vt:lpstr> Common Mistakes to Avoid in a Pitch</vt:lpstr>
      <vt:lpstr>Crafting a Compelling Pitch</vt:lpstr>
      <vt:lpstr>Crafting a Compelling Pitch</vt:lpstr>
      <vt:lpstr>Final tips</vt:lpstr>
      <vt:lpstr>Investor Perspectives and Expectations</vt:lpstr>
      <vt:lpstr>Introduction</vt:lpstr>
      <vt:lpstr>Investor Perspectives</vt:lpstr>
      <vt:lpstr>Investor Expectations</vt:lpstr>
      <vt:lpstr>Types of Investors and Their Expectations</vt:lpstr>
      <vt:lpstr>Types of Investors and Their Expectations</vt:lpstr>
      <vt:lpstr>Types of Investors and Their Expectations</vt:lpstr>
      <vt:lpstr>Types of Investors and Their Expectations</vt:lpstr>
      <vt:lpstr> Importance of Understanding Investor Perspectives</vt:lpstr>
      <vt:lpstr>Meets Investor Expectations</vt:lpstr>
      <vt:lpstr>Crowdfunding</vt:lpstr>
      <vt:lpstr>Crowdfunding</vt:lpstr>
      <vt:lpstr>Key Metrics for Evaluating Software Startups</vt:lpstr>
      <vt:lpstr>Assessing Growth and Scalability</vt:lpstr>
      <vt:lpstr>Evaluating the Team</vt:lpstr>
      <vt:lpstr>Evaluating the Product and Technology</vt:lpstr>
      <vt:lpstr>Market Opportunity</vt:lpstr>
      <vt:lpstr>Investor Perspectives on Product and Technology</vt:lpstr>
      <vt:lpstr>Investor Perspectives on the Team</vt:lpstr>
      <vt:lpstr>Tips</vt:lpstr>
      <vt:lpstr>Tips for Working with Investors</vt:lpstr>
      <vt:lpstr>Common Mistakes to Avoid</vt:lpstr>
      <vt:lpstr> Due Diligence and Valuation</vt:lpstr>
      <vt:lpstr>Due Diligence Process</vt:lpstr>
      <vt:lpstr>Key Items to Include in a Due Diligence Package</vt:lpstr>
      <vt:lpstr>Business Plan</vt:lpstr>
      <vt:lpstr>Financial projections</vt:lpstr>
      <vt:lpstr>Overview of Valuations and Term Sheets</vt:lpstr>
      <vt:lpstr>Valuation</vt:lpstr>
      <vt:lpstr>Startup Valuations tools</vt:lpstr>
      <vt:lpstr>Term sheet</vt:lpstr>
      <vt:lpstr>Importance of Understanding Terms and Conditions</vt:lpstr>
      <vt:lpstr>Factors that Contributed to Success</vt:lpstr>
      <vt:lpstr>Incubators and Accelerators</vt:lpstr>
      <vt:lpstr>Incubators and Accelerators</vt:lpstr>
      <vt:lpstr>Incubators and Accelerators</vt:lpstr>
      <vt:lpstr>Incubators and Accelerators</vt:lpstr>
      <vt:lpstr>Types of Incubators and Accelerators</vt:lpstr>
      <vt:lpstr>Benefits of Incubators and Accelerators</vt:lpstr>
      <vt:lpstr>Incubator and Accelerator Programs</vt:lpstr>
      <vt:lpstr>How to Choose the Right Incubator or Accelerator</vt:lpstr>
      <vt:lpstr>How to Choose the Right Incubator or Accelerator</vt:lpstr>
      <vt:lpstr>How to Choose the Right Incubator or Accelerator</vt:lpstr>
      <vt:lpstr>Examples of Successful Incubators and Accelerators</vt:lpstr>
      <vt:lpstr>Saudi Incubators and Accelerators </vt:lpstr>
      <vt:lpstr>Example</vt:lpstr>
      <vt:lpstr>ArabiaWeather</vt:lpstr>
      <vt:lpstr>ArabiaWeather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Prof. Mamdouh Alenezi</cp:lastModifiedBy>
  <cp:revision>242</cp:revision>
  <cp:lastPrinted>2021-10-18T07:27:50Z</cp:lastPrinted>
  <dcterms:created xsi:type="dcterms:W3CDTF">2021-10-12T10:09:12Z</dcterms:created>
  <dcterms:modified xsi:type="dcterms:W3CDTF">2024-02-29T03:59:15Z</dcterms:modified>
</cp:coreProperties>
</file>