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743" r:id="rId3"/>
    <p:sldId id="750" r:id="rId4"/>
    <p:sldId id="751" r:id="rId5"/>
    <p:sldId id="745" r:id="rId6"/>
    <p:sldId id="753" r:id="rId7"/>
    <p:sldId id="749" r:id="rId8"/>
    <p:sldId id="754" r:id="rId9"/>
    <p:sldId id="755" r:id="rId10"/>
    <p:sldId id="756" r:id="rId11"/>
    <p:sldId id="757" r:id="rId12"/>
    <p:sldId id="758" r:id="rId13"/>
    <p:sldId id="768" r:id="rId14"/>
    <p:sldId id="769" r:id="rId15"/>
    <p:sldId id="837" r:id="rId16"/>
    <p:sldId id="760" r:id="rId17"/>
    <p:sldId id="761" r:id="rId18"/>
    <p:sldId id="762" r:id="rId19"/>
    <p:sldId id="763" r:id="rId20"/>
    <p:sldId id="764" r:id="rId21"/>
    <p:sldId id="765" r:id="rId22"/>
    <p:sldId id="766" r:id="rId23"/>
    <p:sldId id="838" r:id="rId24"/>
    <p:sldId id="759" r:id="rId25"/>
    <p:sldId id="752" r:id="rId26"/>
    <p:sldId id="779" r:id="rId27"/>
    <p:sldId id="770" r:id="rId28"/>
    <p:sldId id="771" r:id="rId29"/>
    <p:sldId id="772" r:id="rId30"/>
    <p:sldId id="773" r:id="rId31"/>
    <p:sldId id="774" r:id="rId32"/>
    <p:sldId id="775" r:id="rId33"/>
    <p:sldId id="776" r:id="rId34"/>
    <p:sldId id="777" r:id="rId35"/>
    <p:sldId id="778" r:id="rId36"/>
    <p:sldId id="839" r:id="rId37"/>
    <p:sldId id="840" r:id="rId38"/>
    <p:sldId id="781" r:id="rId39"/>
    <p:sldId id="780" r:id="rId40"/>
    <p:sldId id="782" r:id="rId41"/>
    <p:sldId id="783" r:id="rId42"/>
    <p:sldId id="784" r:id="rId43"/>
    <p:sldId id="785" r:id="rId44"/>
    <p:sldId id="786" r:id="rId45"/>
    <p:sldId id="787" r:id="rId46"/>
    <p:sldId id="788" r:id="rId47"/>
    <p:sldId id="789" r:id="rId48"/>
    <p:sldId id="841" r:id="rId49"/>
    <p:sldId id="842" r:id="rId50"/>
    <p:sldId id="83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115E0"/>
    <a:srgbClr val="00B2E2"/>
    <a:srgbClr val="C0C0C0"/>
    <a:srgbClr val="8498BD"/>
    <a:srgbClr val="C2C2C2"/>
    <a:srgbClr val="514870"/>
    <a:srgbClr val="FFFDFF"/>
    <a:srgbClr val="D2D0D2"/>
    <a:srgbClr val="D5D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5" d="100"/>
          <a:sy n="105"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Why is Data Governance important for business? - BlueSoft">
            <a:extLst>
              <a:ext uri="{FF2B5EF4-FFF2-40B4-BE49-F238E27FC236}">
                <a16:creationId xmlns:a16="http://schemas.microsoft.com/office/drawing/2014/main" id="{4B111F11-0794-41C0-EFBD-56CD40DB046C}"/>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65468" y="391021"/>
            <a:ext cx="2600325" cy="14626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4/17/2024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4/17/2024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4/17/2024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4/17/2024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Data Governance Roles and Responsibilities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IS465: Data Management and Governance</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95FA-11B9-4596-90AE-3C398602ADF9}"/>
              </a:ext>
            </a:extLst>
          </p:cNvPr>
          <p:cNvSpPr>
            <a:spLocks noGrp="1"/>
          </p:cNvSpPr>
          <p:nvPr>
            <p:ph type="title"/>
          </p:nvPr>
        </p:nvSpPr>
        <p:spPr/>
        <p:txBody>
          <a:bodyPr/>
          <a:lstStyle/>
          <a:p>
            <a:r>
              <a:rPr lang="en-US" dirty="0"/>
              <a:t>Key Components of Data Governance</a:t>
            </a:r>
          </a:p>
        </p:txBody>
      </p:sp>
      <p:sp>
        <p:nvSpPr>
          <p:cNvPr id="3" name="Content Placeholder 2">
            <a:extLst>
              <a:ext uri="{FF2B5EF4-FFF2-40B4-BE49-F238E27FC236}">
                <a16:creationId xmlns:a16="http://schemas.microsoft.com/office/drawing/2014/main" id="{283A9194-28CA-47EE-BC8D-9AEBF4AB4117}"/>
              </a:ext>
            </a:extLst>
          </p:cNvPr>
          <p:cNvSpPr>
            <a:spLocks noGrp="1"/>
          </p:cNvSpPr>
          <p:nvPr>
            <p:ph idx="1"/>
          </p:nvPr>
        </p:nvSpPr>
        <p:spPr/>
        <p:txBody>
          <a:bodyPr>
            <a:normAutofit/>
          </a:bodyPr>
          <a:lstStyle/>
          <a:p>
            <a:r>
              <a:rPr lang="en-US" dirty="0"/>
              <a:t>Data standards</a:t>
            </a:r>
          </a:p>
          <a:p>
            <a:pPr lvl="1"/>
            <a:r>
              <a:rPr lang="en-US" dirty="0"/>
              <a:t>Standardized formats and definitions for data elements and attributes.</a:t>
            </a:r>
          </a:p>
          <a:p>
            <a:r>
              <a:rPr lang="en-US" dirty="0"/>
              <a:t>Data catalogs</a:t>
            </a:r>
          </a:p>
          <a:p>
            <a:pPr lvl="1"/>
            <a:r>
              <a:rPr lang="en-US" dirty="0"/>
              <a:t>Centralized inventories of data assets and their metadata.</a:t>
            </a:r>
          </a:p>
          <a:p>
            <a:r>
              <a:rPr lang="en-US" dirty="0"/>
              <a:t>Data quality tools</a:t>
            </a:r>
          </a:p>
          <a:p>
            <a:pPr lvl="1"/>
            <a:r>
              <a:rPr lang="en-US" dirty="0"/>
              <a:t>Software tools used to monitor and improve data quality.</a:t>
            </a:r>
          </a:p>
          <a:p>
            <a:endParaRPr lang="en-US" dirty="0"/>
          </a:p>
          <a:p>
            <a:endParaRPr lang="en-US" dirty="0"/>
          </a:p>
        </p:txBody>
      </p:sp>
      <p:sp>
        <p:nvSpPr>
          <p:cNvPr id="4" name="Slide Number Placeholder 3">
            <a:extLst>
              <a:ext uri="{FF2B5EF4-FFF2-40B4-BE49-F238E27FC236}">
                <a16:creationId xmlns:a16="http://schemas.microsoft.com/office/drawing/2014/main" id="{D9BE3A09-3E0A-44AC-B399-27888EA41080}"/>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37251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714A-6DFF-49FB-93D7-659834B30EFE}"/>
              </a:ext>
            </a:extLst>
          </p:cNvPr>
          <p:cNvSpPr>
            <a:spLocks noGrp="1"/>
          </p:cNvSpPr>
          <p:nvPr>
            <p:ph type="title"/>
          </p:nvPr>
        </p:nvSpPr>
        <p:spPr/>
        <p:txBody>
          <a:bodyPr/>
          <a:lstStyle/>
          <a:p>
            <a:r>
              <a:rPr lang="en-US" dirty="0"/>
              <a:t>Benefits of Data Governance</a:t>
            </a:r>
          </a:p>
        </p:txBody>
      </p:sp>
      <p:sp>
        <p:nvSpPr>
          <p:cNvPr id="4" name="Slide Number Placeholder 3">
            <a:extLst>
              <a:ext uri="{FF2B5EF4-FFF2-40B4-BE49-F238E27FC236}">
                <a16:creationId xmlns:a16="http://schemas.microsoft.com/office/drawing/2014/main" id="{ADE3A158-EB34-4C9F-81D0-30FA50842CD4}"/>
              </a:ext>
            </a:extLst>
          </p:cNvPr>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3074" name="Picture 2" descr="Understanding Data Governance: Key Insights">
            <a:extLst>
              <a:ext uri="{FF2B5EF4-FFF2-40B4-BE49-F238E27FC236}">
                <a16:creationId xmlns:a16="http://schemas.microsoft.com/office/drawing/2014/main" id="{A82AF1C0-8D8B-4F88-A644-3667F736D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25" t="20516" r="2200" b="6532"/>
          <a:stretch/>
        </p:blipFill>
        <p:spPr bwMode="auto">
          <a:xfrm>
            <a:off x="316789" y="1348555"/>
            <a:ext cx="11420856" cy="500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42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300D-8772-4709-A960-6FF6FD071E5F}"/>
              </a:ext>
            </a:extLst>
          </p:cNvPr>
          <p:cNvSpPr>
            <a:spLocks noGrp="1"/>
          </p:cNvSpPr>
          <p:nvPr>
            <p:ph type="title"/>
          </p:nvPr>
        </p:nvSpPr>
        <p:spPr/>
        <p:txBody>
          <a:bodyPr/>
          <a:lstStyle/>
          <a:p>
            <a:r>
              <a:rPr lang="en-US" dirty="0"/>
              <a:t>Data Governance Roles</a:t>
            </a:r>
          </a:p>
        </p:txBody>
      </p:sp>
      <p:sp>
        <p:nvSpPr>
          <p:cNvPr id="3" name="Content Placeholder 2">
            <a:extLst>
              <a:ext uri="{FF2B5EF4-FFF2-40B4-BE49-F238E27FC236}">
                <a16:creationId xmlns:a16="http://schemas.microsoft.com/office/drawing/2014/main" id="{A052850B-2BF8-4113-BC56-D4FBAF822234}"/>
              </a:ext>
            </a:extLst>
          </p:cNvPr>
          <p:cNvSpPr>
            <a:spLocks noGrp="1"/>
          </p:cNvSpPr>
          <p:nvPr>
            <p:ph idx="1"/>
          </p:nvPr>
        </p:nvSpPr>
        <p:spPr/>
        <p:txBody>
          <a:bodyPr/>
          <a:lstStyle/>
          <a:p>
            <a:r>
              <a:rPr lang="en-US" dirty="0"/>
              <a:t>Data governance roles are the different positions and responsibilities within an organization that are responsible for managing data.</a:t>
            </a:r>
          </a:p>
          <a:p>
            <a:r>
              <a:rPr lang="en-US" dirty="0"/>
              <a:t>These roles are critical for ensuring data quality, security, and compliance.</a:t>
            </a:r>
          </a:p>
          <a:p>
            <a:endParaRPr lang="en-US" dirty="0"/>
          </a:p>
        </p:txBody>
      </p:sp>
      <p:sp>
        <p:nvSpPr>
          <p:cNvPr id="4" name="Slide Number Placeholder 3">
            <a:extLst>
              <a:ext uri="{FF2B5EF4-FFF2-40B4-BE49-F238E27FC236}">
                <a16:creationId xmlns:a16="http://schemas.microsoft.com/office/drawing/2014/main" id="{D9DD7A62-52A6-497A-B277-3EB471E4F639}"/>
              </a:ext>
            </a:extLst>
          </p:cNvPr>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4098" name="Picture 2" descr="Data Governance: Roles and Responsibilities | flevy.com/blog">
            <a:extLst>
              <a:ext uri="{FF2B5EF4-FFF2-40B4-BE49-F238E27FC236}">
                <a16:creationId xmlns:a16="http://schemas.microsoft.com/office/drawing/2014/main" id="{D65D1C1D-AB41-40B3-8889-FD850C900B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13" t="28133" r="2063" b="8666"/>
          <a:stretch/>
        </p:blipFill>
        <p:spPr bwMode="auto">
          <a:xfrm>
            <a:off x="980091" y="2811112"/>
            <a:ext cx="9690957" cy="3578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21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3D34-15E9-4AB5-A5F0-FBB4D2C9D848}"/>
              </a:ext>
            </a:extLst>
          </p:cNvPr>
          <p:cNvSpPr>
            <a:spLocks noGrp="1"/>
          </p:cNvSpPr>
          <p:nvPr>
            <p:ph type="title"/>
          </p:nvPr>
        </p:nvSpPr>
        <p:spPr/>
        <p:txBody>
          <a:bodyPr/>
          <a:lstStyle/>
          <a:p>
            <a:r>
              <a:rPr lang="en-US" dirty="0"/>
              <a:t>Stakeholder Levels</a:t>
            </a:r>
          </a:p>
        </p:txBody>
      </p:sp>
      <p:pic>
        <p:nvPicPr>
          <p:cNvPr id="6" name="Content Placeholder 5">
            <a:extLst>
              <a:ext uri="{FF2B5EF4-FFF2-40B4-BE49-F238E27FC236}">
                <a16:creationId xmlns:a16="http://schemas.microsoft.com/office/drawing/2014/main" id="{B41CD0C4-6B55-4B6F-8707-105497EE8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663" y="1712907"/>
            <a:ext cx="11650662" cy="4133861"/>
          </a:xfrm>
        </p:spPr>
      </p:pic>
      <p:sp>
        <p:nvSpPr>
          <p:cNvPr id="4" name="Slide Number Placeholder 3">
            <a:extLst>
              <a:ext uri="{FF2B5EF4-FFF2-40B4-BE49-F238E27FC236}">
                <a16:creationId xmlns:a16="http://schemas.microsoft.com/office/drawing/2014/main" id="{C0DB636F-39C4-4433-B647-6F7661C588A4}"/>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423359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216F0-C7C3-4E2A-903F-5E9E391A63CB}"/>
              </a:ext>
            </a:extLst>
          </p:cNvPr>
          <p:cNvSpPr>
            <a:spLocks noGrp="1"/>
          </p:cNvSpPr>
          <p:nvPr>
            <p:ph type="title"/>
          </p:nvPr>
        </p:nvSpPr>
        <p:spPr/>
        <p:txBody>
          <a:bodyPr/>
          <a:lstStyle/>
          <a:p>
            <a:r>
              <a:rPr lang="en-US" dirty="0"/>
              <a:t>Establish Roles and Responsibilities</a:t>
            </a:r>
          </a:p>
        </p:txBody>
      </p:sp>
      <p:pic>
        <p:nvPicPr>
          <p:cNvPr id="6" name="Content Placeholder 5">
            <a:extLst>
              <a:ext uri="{FF2B5EF4-FFF2-40B4-BE49-F238E27FC236}">
                <a16:creationId xmlns:a16="http://schemas.microsoft.com/office/drawing/2014/main" id="{ED4E2F0B-ED55-42E5-A5A1-0D86B356F60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32206" y="1287653"/>
            <a:ext cx="5900313" cy="5220395"/>
          </a:xfrm>
        </p:spPr>
      </p:pic>
      <p:sp>
        <p:nvSpPr>
          <p:cNvPr id="4" name="Slide Number Placeholder 3">
            <a:extLst>
              <a:ext uri="{FF2B5EF4-FFF2-40B4-BE49-F238E27FC236}">
                <a16:creationId xmlns:a16="http://schemas.microsoft.com/office/drawing/2014/main" id="{9DB05531-4BEC-4E7D-A633-77636A642817}"/>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936608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13E7C9-636F-41B0-9020-FD35C1F141D8}"/>
              </a:ext>
            </a:extLst>
          </p:cNvPr>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1026" name="Picture 2" descr="Graphic illustrating the foundation and five building blocks for creating an effective Data Governance Team. The foundation represents the organization's unique needs, while the blocks showcase factors to consider: skills and expertise, accountability and authority, collaboration and communication, scalability and flexibility, and continuous evaluation. A caption emphasizes the importance of tailoring responsibilities for effectiveness and adaptability.">
            <a:extLst>
              <a:ext uri="{FF2B5EF4-FFF2-40B4-BE49-F238E27FC236}">
                <a16:creationId xmlns:a16="http://schemas.microsoft.com/office/drawing/2014/main" id="{EA365289-4126-44B3-A99A-09BE8D544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7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300D-8772-4709-A960-6FF6FD071E5F}"/>
              </a:ext>
            </a:extLst>
          </p:cNvPr>
          <p:cNvSpPr>
            <a:spLocks noGrp="1"/>
          </p:cNvSpPr>
          <p:nvPr>
            <p:ph type="title"/>
          </p:nvPr>
        </p:nvSpPr>
        <p:spPr/>
        <p:txBody>
          <a:bodyPr/>
          <a:lstStyle/>
          <a:p>
            <a:r>
              <a:rPr lang="en-US" dirty="0"/>
              <a:t>Data Governance Roles and Responsibilities</a:t>
            </a:r>
          </a:p>
        </p:txBody>
      </p:sp>
      <p:sp>
        <p:nvSpPr>
          <p:cNvPr id="3" name="Content Placeholder 2">
            <a:extLst>
              <a:ext uri="{FF2B5EF4-FFF2-40B4-BE49-F238E27FC236}">
                <a16:creationId xmlns:a16="http://schemas.microsoft.com/office/drawing/2014/main" id="{A052850B-2BF8-4113-BC56-D4FBAF822234}"/>
              </a:ext>
            </a:extLst>
          </p:cNvPr>
          <p:cNvSpPr>
            <a:spLocks noGrp="1"/>
          </p:cNvSpPr>
          <p:nvPr>
            <p:ph idx="1"/>
          </p:nvPr>
        </p:nvSpPr>
        <p:spPr/>
        <p:txBody>
          <a:bodyPr>
            <a:normAutofit/>
          </a:bodyPr>
          <a:lstStyle/>
          <a:p>
            <a:pPr>
              <a:lnSpc>
                <a:spcPct val="100000"/>
              </a:lnSpc>
            </a:pPr>
            <a:r>
              <a:rPr lang="en-US" dirty="0"/>
              <a:t>Data governance roles and responsibilities are the specific positions and tasks within an organization that are responsible for managing data.</a:t>
            </a:r>
          </a:p>
          <a:p>
            <a:pPr lvl="1">
              <a:lnSpc>
                <a:spcPct val="150000"/>
              </a:lnSpc>
            </a:pPr>
            <a:r>
              <a:rPr lang="en-US" dirty="0"/>
              <a:t>Data Governance Team</a:t>
            </a:r>
          </a:p>
          <a:p>
            <a:pPr lvl="1">
              <a:lnSpc>
                <a:spcPct val="150000"/>
              </a:lnSpc>
            </a:pPr>
            <a:r>
              <a:rPr lang="en-US" dirty="0"/>
              <a:t>Data Steward</a:t>
            </a:r>
          </a:p>
          <a:p>
            <a:pPr lvl="1">
              <a:lnSpc>
                <a:spcPct val="150000"/>
              </a:lnSpc>
            </a:pPr>
            <a:r>
              <a:rPr lang="en-US" dirty="0"/>
              <a:t>Data Custodian</a:t>
            </a:r>
          </a:p>
          <a:p>
            <a:pPr lvl="1">
              <a:lnSpc>
                <a:spcPct val="150000"/>
              </a:lnSpc>
            </a:pPr>
            <a:r>
              <a:rPr lang="en-US" dirty="0"/>
              <a:t>Data Analyst</a:t>
            </a:r>
          </a:p>
          <a:p>
            <a:pPr lvl="1">
              <a:lnSpc>
                <a:spcPct val="150000"/>
              </a:lnSpc>
            </a:pPr>
            <a:r>
              <a:rPr lang="en-US" dirty="0"/>
              <a:t>Data Quality Analyst</a:t>
            </a:r>
          </a:p>
          <a:p>
            <a:pPr lvl="1">
              <a:lnSpc>
                <a:spcPct val="150000"/>
              </a:lnSpc>
            </a:pPr>
            <a:r>
              <a:rPr lang="en-US" dirty="0"/>
              <a:t>Data Security Officer</a:t>
            </a:r>
          </a:p>
        </p:txBody>
      </p:sp>
      <p:sp>
        <p:nvSpPr>
          <p:cNvPr id="4" name="Slide Number Placeholder 3">
            <a:extLst>
              <a:ext uri="{FF2B5EF4-FFF2-40B4-BE49-F238E27FC236}">
                <a16:creationId xmlns:a16="http://schemas.microsoft.com/office/drawing/2014/main" id="{D9DD7A62-52A6-497A-B277-3EB471E4F639}"/>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124060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6C2F-3D84-4660-8B10-A2F3456E6F73}"/>
              </a:ext>
            </a:extLst>
          </p:cNvPr>
          <p:cNvSpPr>
            <a:spLocks noGrp="1"/>
          </p:cNvSpPr>
          <p:nvPr>
            <p:ph type="title"/>
          </p:nvPr>
        </p:nvSpPr>
        <p:spPr/>
        <p:txBody>
          <a:bodyPr/>
          <a:lstStyle/>
          <a:p>
            <a:r>
              <a:rPr lang="en-US" dirty="0"/>
              <a:t>Data Governance Team</a:t>
            </a:r>
          </a:p>
        </p:txBody>
      </p:sp>
      <p:sp>
        <p:nvSpPr>
          <p:cNvPr id="3" name="Content Placeholder 2">
            <a:extLst>
              <a:ext uri="{FF2B5EF4-FFF2-40B4-BE49-F238E27FC236}">
                <a16:creationId xmlns:a16="http://schemas.microsoft.com/office/drawing/2014/main" id="{862A5904-76F4-4362-90B1-19C53C6FE634}"/>
              </a:ext>
            </a:extLst>
          </p:cNvPr>
          <p:cNvSpPr>
            <a:spLocks noGrp="1"/>
          </p:cNvSpPr>
          <p:nvPr>
            <p:ph idx="1"/>
          </p:nvPr>
        </p:nvSpPr>
        <p:spPr/>
        <p:txBody>
          <a:bodyPr>
            <a:normAutofit/>
          </a:bodyPr>
          <a:lstStyle/>
          <a:p>
            <a:r>
              <a:rPr lang="en-US" dirty="0"/>
              <a:t>The Data Governance Team is responsible for overseeing data governance across the organization.</a:t>
            </a:r>
          </a:p>
          <a:p>
            <a:r>
              <a:rPr lang="en-US" dirty="0"/>
              <a:t>The Data Governance Team is a cross-functional team that includes representatives from different departments and business units.</a:t>
            </a:r>
          </a:p>
          <a:p>
            <a:pPr lvl="1"/>
            <a:r>
              <a:rPr lang="en-US" dirty="0"/>
              <a:t>Responsible for developing and implementing data governance policies and procedures.</a:t>
            </a:r>
          </a:p>
          <a:p>
            <a:pPr lvl="1"/>
            <a:r>
              <a:rPr lang="en-US" dirty="0"/>
              <a:t>Ensures that data governance policies and procedures are communicated and enforced across the organization.</a:t>
            </a:r>
          </a:p>
          <a:p>
            <a:pPr lvl="1"/>
            <a:r>
              <a:rPr lang="en-US" dirty="0"/>
              <a:t>Monitors and reports on data governance compliance and makes recommendations for improvements.</a:t>
            </a:r>
          </a:p>
          <a:p>
            <a:endParaRPr lang="en-US" dirty="0"/>
          </a:p>
          <a:p>
            <a:endParaRPr lang="en-US" dirty="0"/>
          </a:p>
        </p:txBody>
      </p:sp>
      <p:sp>
        <p:nvSpPr>
          <p:cNvPr id="4" name="Slide Number Placeholder 3">
            <a:extLst>
              <a:ext uri="{FF2B5EF4-FFF2-40B4-BE49-F238E27FC236}">
                <a16:creationId xmlns:a16="http://schemas.microsoft.com/office/drawing/2014/main" id="{93638297-277B-4EFB-8574-3C59BC90471F}"/>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2765834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5144-9039-4838-A272-8EC6A2897405}"/>
              </a:ext>
            </a:extLst>
          </p:cNvPr>
          <p:cNvSpPr>
            <a:spLocks noGrp="1"/>
          </p:cNvSpPr>
          <p:nvPr>
            <p:ph type="title"/>
          </p:nvPr>
        </p:nvSpPr>
        <p:spPr/>
        <p:txBody>
          <a:bodyPr/>
          <a:lstStyle/>
          <a:p>
            <a:r>
              <a:rPr lang="en-US" dirty="0"/>
              <a:t>Data Steward</a:t>
            </a:r>
          </a:p>
        </p:txBody>
      </p:sp>
      <p:sp>
        <p:nvSpPr>
          <p:cNvPr id="3" name="Content Placeholder 2">
            <a:extLst>
              <a:ext uri="{FF2B5EF4-FFF2-40B4-BE49-F238E27FC236}">
                <a16:creationId xmlns:a16="http://schemas.microsoft.com/office/drawing/2014/main" id="{F93788A8-E37C-4ABE-9718-A5AA21992487}"/>
              </a:ext>
            </a:extLst>
          </p:cNvPr>
          <p:cNvSpPr>
            <a:spLocks noGrp="1"/>
          </p:cNvSpPr>
          <p:nvPr>
            <p:ph idx="1"/>
          </p:nvPr>
        </p:nvSpPr>
        <p:spPr/>
        <p:txBody>
          <a:bodyPr>
            <a:normAutofit/>
          </a:bodyPr>
          <a:lstStyle/>
          <a:p>
            <a:r>
              <a:rPr lang="en-US" dirty="0"/>
              <a:t>Data Stewards are responsible for managing data within their department or business unit.</a:t>
            </a:r>
          </a:p>
          <a:p>
            <a:r>
              <a:rPr lang="en-US" dirty="0"/>
              <a:t>Data Stewards are individuals responsible for managing data within their department or business unit.</a:t>
            </a:r>
          </a:p>
          <a:p>
            <a:pPr lvl="1"/>
            <a:r>
              <a:rPr lang="en-US" dirty="0"/>
              <a:t>Responsible for ensuring that data is accurate, complete, and consistent.</a:t>
            </a:r>
          </a:p>
          <a:p>
            <a:pPr lvl="1"/>
            <a:r>
              <a:rPr lang="en-US" dirty="0"/>
              <a:t>Ensure that data is accessible to authorized personnel and that data security and privacy are maintained.</a:t>
            </a:r>
          </a:p>
          <a:p>
            <a:pPr lvl="1"/>
            <a:r>
              <a:rPr lang="en-US" dirty="0"/>
              <a:t>Work closely with the Data Governance Team to ensure that data governance policies and procedures are followed.</a:t>
            </a:r>
          </a:p>
          <a:p>
            <a:endParaRPr lang="en-US" dirty="0"/>
          </a:p>
          <a:p>
            <a:endParaRPr lang="en-US" dirty="0"/>
          </a:p>
        </p:txBody>
      </p:sp>
      <p:sp>
        <p:nvSpPr>
          <p:cNvPr id="4" name="Slide Number Placeholder 3">
            <a:extLst>
              <a:ext uri="{FF2B5EF4-FFF2-40B4-BE49-F238E27FC236}">
                <a16:creationId xmlns:a16="http://schemas.microsoft.com/office/drawing/2014/main" id="{45D9B580-55FE-47CB-889B-581D6E46E166}"/>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00141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E121-7FB0-4F38-8E63-92ED4E4AB3C8}"/>
              </a:ext>
            </a:extLst>
          </p:cNvPr>
          <p:cNvSpPr>
            <a:spLocks noGrp="1"/>
          </p:cNvSpPr>
          <p:nvPr>
            <p:ph type="title"/>
          </p:nvPr>
        </p:nvSpPr>
        <p:spPr/>
        <p:txBody>
          <a:bodyPr/>
          <a:lstStyle/>
          <a:p>
            <a:r>
              <a:rPr lang="en-US" dirty="0"/>
              <a:t>Data Custodian</a:t>
            </a:r>
          </a:p>
        </p:txBody>
      </p:sp>
      <p:sp>
        <p:nvSpPr>
          <p:cNvPr id="3" name="Content Placeholder 2">
            <a:extLst>
              <a:ext uri="{FF2B5EF4-FFF2-40B4-BE49-F238E27FC236}">
                <a16:creationId xmlns:a16="http://schemas.microsoft.com/office/drawing/2014/main" id="{EC135F5A-EBEC-42B1-A086-7C896DA20136}"/>
              </a:ext>
            </a:extLst>
          </p:cNvPr>
          <p:cNvSpPr>
            <a:spLocks noGrp="1"/>
          </p:cNvSpPr>
          <p:nvPr>
            <p:ph idx="1"/>
          </p:nvPr>
        </p:nvSpPr>
        <p:spPr/>
        <p:txBody>
          <a:bodyPr>
            <a:normAutofit fontScale="92500" lnSpcReduction="10000"/>
          </a:bodyPr>
          <a:lstStyle/>
          <a:p>
            <a:r>
              <a:rPr lang="en-US" dirty="0"/>
              <a:t>IT staff responsible for storing, securing, and maintaining data systems.</a:t>
            </a:r>
          </a:p>
          <a:p>
            <a:r>
              <a:rPr lang="en-US" dirty="0"/>
              <a:t>Responsible for the technical management of data systems, including data storage, security, and maintenance.</a:t>
            </a:r>
          </a:p>
          <a:p>
            <a:r>
              <a:rPr lang="en-US" dirty="0"/>
              <a:t>Their role includes ensuring data systems are running smoothly, efficiently, and securely, and that data is properly backed up and recovered in case of system failures or other disruptions.</a:t>
            </a:r>
          </a:p>
          <a:p>
            <a:r>
              <a:rPr lang="en-US" dirty="0"/>
              <a:t>Work closely with the Data Governance Team to ensure that data systems are aligned with organizational data governance policies and procedures.</a:t>
            </a:r>
          </a:p>
          <a:p>
            <a:r>
              <a:rPr lang="en-US" dirty="0"/>
              <a:t>Ensures that data access controls are in place and that data is properly secured against unauthorized access or breaches.</a:t>
            </a:r>
          </a:p>
          <a:p>
            <a:r>
              <a:rPr lang="en-US" dirty="0"/>
              <a:t>Monitor data systems for potential security risks and work with the Data Security Officer to address any security concerns.</a:t>
            </a:r>
          </a:p>
          <a:p>
            <a:endParaRPr lang="en-US" dirty="0"/>
          </a:p>
        </p:txBody>
      </p:sp>
      <p:sp>
        <p:nvSpPr>
          <p:cNvPr id="4" name="Slide Number Placeholder 3">
            <a:extLst>
              <a:ext uri="{FF2B5EF4-FFF2-40B4-BE49-F238E27FC236}">
                <a16:creationId xmlns:a16="http://schemas.microsoft.com/office/drawing/2014/main" id="{102A6A3B-2550-4375-B39F-48E3D3680934}"/>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14027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C88C-5219-FB1A-EBD9-4FD48074B9B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F2C2F52-03EA-9DE3-39E8-C9519416EE9D}"/>
              </a:ext>
            </a:extLst>
          </p:cNvPr>
          <p:cNvSpPr>
            <a:spLocks noGrp="1"/>
          </p:cNvSpPr>
          <p:nvPr>
            <p:ph idx="1"/>
          </p:nvPr>
        </p:nvSpPr>
        <p:spPr/>
        <p:txBody>
          <a:bodyPr/>
          <a:lstStyle/>
          <a:p>
            <a:r>
              <a:rPr lang="en-US" dirty="0"/>
              <a:t>Data governance roles in an organization</a:t>
            </a:r>
          </a:p>
          <a:p>
            <a:r>
              <a:rPr lang="en-US" dirty="0"/>
              <a:t>Data management roles and responsibilities</a:t>
            </a:r>
          </a:p>
          <a:p>
            <a:r>
              <a:rPr lang="en-US" dirty="0"/>
              <a:t>Data stewardship and data ownership</a:t>
            </a:r>
          </a:p>
        </p:txBody>
      </p:sp>
      <p:sp>
        <p:nvSpPr>
          <p:cNvPr id="4" name="Slide Number Placeholder 3">
            <a:extLst>
              <a:ext uri="{FF2B5EF4-FFF2-40B4-BE49-F238E27FC236}">
                <a16:creationId xmlns:a16="http://schemas.microsoft.com/office/drawing/2014/main" id="{F7B382BD-CF9B-D357-1DF3-86F64F79ED34}"/>
              </a:ext>
            </a:extLst>
          </p:cNvPr>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945294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67F42-2192-4424-A5A0-E872EADCC005}"/>
              </a:ext>
            </a:extLst>
          </p:cNvPr>
          <p:cNvSpPr>
            <a:spLocks noGrp="1"/>
          </p:cNvSpPr>
          <p:nvPr>
            <p:ph type="title"/>
          </p:nvPr>
        </p:nvSpPr>
        <p:spPr/>
        <p:txBody>
          <a:bodyPr/>
          <a:lstStyle/>
          <a:p>
            <a:r>
              <a:rPr lang="en-US" dirty="0"/>
              <a:t>Data Analyst</a:t>
            </a:r>
          </a:p>
        </p:txBody>
      </p:sp>
      <p:sp>
        <p:nvSpPr>
          <p:cNvPr id="3" name="Content Placeholder 2">
            <a:extLst>
              <a:ext uri="{FF2B5EF4-FFF2-40B4-BE49-F238E27FC236}">
                <a16:creationId xmlns:a16="http://schemas.microsoft.com/office/drawing/2014/main" id="{BFA34540-6257-4C05-97DD-84DCABE41A13}"/>
              </a:ext>
            </a:extLst>
          </p:cNvPr>
          <p:cNvSpPr>
            <a:spLocks noGrp="1"/>
          </p:cNvSpPr>
          <p:nvPr>
            <p:ph idx="1"/>
          </p:nvPr>
        </p:nvSpPr>
        <p:spPr/>
        <p:txBody>
          <a:bodyPr>
            <a:normAutofit/>
          </a:bodyPr>
          <a:lstStyle/>
          <a:p>
            <a:r>
              <a:rPr lang="en-US" dirty="0"/>
              <a:t>An individual responsible for analyzing data and creating reports.</a:t>
            </a:r>
          </a:p>
          <a:p>
            <a:r>
              <a:rPr lang="en-US" dirty="0"/>
              <a:t>Responsible for analyzing data to support business decision-making, strategic planning, and operational optimization.</a:t>
            </a:r>
          </a:p>
          <a:p>
            <a:r>
              <a:rPr lang="en-US" dirty="0"/>
              <a:t>Their role includes creating reports, dashboards, and other visualizations to help stakeholders understand data trends and patterns.</a:t>
            </a:r>
          </a:p>
          <a:p>
            <a:r>
              <a:rPr lang="en-US" dirty="0"/>
              <a:t>Work closely with the Data Governance Team to ensure that data is accurate, complete, and consistent, and that data analysis is conducted in accordance with organizational data governance policies and procedures.</a:t>
            </a:r>
          </a:p>
          <a:p>
            <a:r>
              <a:rPr lang="en-US" dirty="0"/>
              <a:t>Works with data stewards to ensure that data is properly cataloged and inventoried, and that data quality is monitored and improved.</a:t>
            </a:r>
          </a:p>
          <a:p>
            <a:endParaRPr lang="en-US" dirty="0"/>
          </a:p>
        </p:txBody>
      </p:sp>
      <p:sp>
        <p:nvSpPr>
          <p:cNvPr id="4" name="Slide Number Placeholder 3">
            <a:extLst>
              <a:ext uri="{FF2B5EF4-FFF2-40B4-BE49-F238E27FC236}">
                <a16:creationId xmlns:a16="http://schemas.microsoft.com/office/drawing/2014/main" id="{33C598D7-F13C-4F93-AD76-534D43755D00}"/>
              </a:ext>
            </a:extLst>
          </p:cNvPr>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457933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EB99-B1F5-4EDD-A5BD-D4CD4CB3284E}"/>
              </a:ext>
            </a:extLst>
          </p:cNvPr>
          <p:cNvSpPr>
            <a:spLocks noGrp="1"/>
          </p:cNvSpPr>
          <p:nvPr>
            <p:ph type="title"/>
          </p:nvPr>
        </p:nvSpPr>
        <p:spPr/>
        <p:txBody>
          <a:bodyPr/>
          <a:lstStyle/>
          <a:p>
            <a:r>
              <a:rPr lang="en-US" dirty="0"/>
              <a:t>Data Quality Analyst</a:t>
            </a:r>
          </a:p>
        </p:txBody>
      </p:sp>
      <p:sp>
        <p:nvSpPr>
          <p:cNvPr id="3" name="Content Placeholder 2">
            <a:extLst>
              <a:ext uri="{FF2B5EF4-FFF2-40B4-BE49-F238E27FC236}">
                <a16:creationId xmlns:a16="http://schemas.microsoft.com/office/drawing/2014/main" id="{A033E262-9480-4BA2-BDEB-8F175312BD82}"/>
              </a:ext>
            </a:extLst>
          </p:cNvPr>
          <p:cNvSpPr>
            <a:spLocks noGrp="1"/>
          </p:cNvSpPr>
          <p:nvPr>
            <p:ph idx="1"/>
          </p:nvPr>
        </p:nvSpPr>
        <p:spPr/>
        <p:txBody>
          <a:bodyPr>
            <a:normAutofit/>
          </a:bodyPr>
          <a:lstStyle/>
          <a:p>
            <a:r>
              <a:rPr lang="en-US" dirty="0"/>
              <a:t>An individual responsible for monitoring and improving data quality.</a:t>
            </a:r>
          </a:p>
          <a:p>
            <a:r>
              <a:rPr lang="en-US" dirty="0"/>
              <a:t>Responsible for monitoring and improving data quality across the organization.</a:t>
            </a:r>
          </a:p>
          <a:p>
            <a:r>
              <a:rPr lang="en-US" dirty="0"/>
              <a:t>Their role includes identifying data quality issues, developing data quality metrics, and implementing data quality improvement plans.</a:t>
            </a:r>
          </a:p>
          <a:p>
            <a:r>
              <a:rPr lang="en-US" dirty="0"/>
              <a:t>Work closely with data stewards and data analysts to ensure that data is accurate, complete, and consistent, and that data quality issues are identified and addressed.</a:t>
            </a:r>
          </a:p>
          <a:p>
            <a:r>
              <a:rPr lang="en-US" dirty="0"/>
              <a:t>Works with the Data Governance Team to ensure that data quality policies and procedures are in place and followed across the organization.</a:t>
            </a:r>
          </a:p>
          <a:p>
            <a:endParaRPr lang="en-US" dirty="0"/>
          </a:p>
        </p:txBody>
      </p:sp>
      <p:sp>
        <p:nvSpPr>
          <p:cNvPr id="4" name="Slide Number Placeholder 3">
            <a:extLst>
              <a:ext uri="{FF2B5EF4-FFF2-40B4-BE49-F238E27FC236}">
                <a16:creationId xmlns:a16="http://schemas.microsoft.com/office/drawing/2014/main" id="{73140ADC-3606-42BF-9088-09EA0CD49B0F}"/>
              </a:ext>
            </a:extLst>
          </p:cNvPr>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262575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54B2-FF52-4269-9F0B-337F07CCB145}"/>
              </a:ext>
            </a:extLst>
          </p:cNvPr>
          <p:cNvSpPr>
            <a:spLocks noGrp="1"/>
          </p:cNvSpPr>
          <p:nvPr>
            <p:ph type="title"/>
          </p:nvPr>
        </p:nvSpPr>
        <p:spPr/>
        <p:txBody>
          <a:bodyPr/>
          <a:lstStyle/>
          <a:p>
            <a:r>
              <a:rPr lang="en-US" dirty="0"/>
              <a:t>Data Security Officer</a:t>
            </a:r>
          </a:p>
        </p:txBody>
      </p:sp>
      <p:sp>
        <p:nvSpPr>
          <p:cNvPr id="3" name="Content Placeholder 2">
            <a:extLst>
              <a:ext uri="{FF2B5EF4-FFF2-40B4-BE49-F238E27FC236}">
                <a16:creationId xmlns:a16="http://schemas.microsoft.com/office/drawing/2014/main" id="{2C4C7CBE-4DA8-486C-B7F9-743E4E635FFD}"/>
              </a:ext>
            </a:extLst>
          </p:cNvPr>
          <p:cNvSpPr>
            <a:spLocks noGrp="1"/>
          </p:cNvSpPr>
          <p:nvPr>
            <p:ph idx="1"/>
          </p:nvPr>
        </p:nvSpPr>
        <p:spPr/>
        <p:txBody>
          <a:bodyPr>
            <a:normAutofit fontScale="92500" lnSpcReduction="10000"/>
          </a:bodyPr>
          <a:lstStyle/>
          <a:p>
            <a:r>
              <a:rPr lang="en-US" dirty="0"/>
              <a:t>An individual responsible for ensuring data security and compliance.</a:t>
            </a:r>
          </a:p>
          <a:p>
            <a:r>
              <a:rPr lang="en-US" dirty="0"/>
              <a:t>The Data Security Officer is responsible for ensuring that organizational data is properly secured and protected against unauthorized access, breaches, or other security threats.</a:t>
            </a:r>
          </a:p>
          <a:p>
            <a:r>
              <a:rPr lang="en-US" dirty="0"/>
              <a:t>Their role includes developing and implementing data security policies and procedures, conducting security audits and risk assessments, and ensuring compliance with relevant data security regulations and standards.</a:t>
            </a:r>
          </a:p>
          <a:p>
            <a:r>
              <a:rPr lang="en-US" dirty="0"/>
              <a:t>Work closely with the Data Governance Team to ensure that data security policies and procedures are aligned with organizational data governance policies and procedures.</a:t>
            </a:r>
          </a:p>
          <a:p>
            <a:r>
              <a:rPr lang="en-US" dirty="0"/>
              <a:t>Works with data custodians and data analysts to ensure that data systems are properly secured and that data access controls are in place.</a:t>
            </a:r>
          </a:p>
          <a:p>
            <a:endParaRPr lang="en-US" dirty="0"/>
          </a:p>
        </p:txBody>
      </p:sp>
      <p:sp>
        <p:nvSpPr>
          <p:cNvPr id="4" name="Slide Number Placeholder 3">
            <a:extLst>
              <a:ext uri="{FF2B5EF4-FFF2-40B4-BE49-F238E27FC236}">
                <a16:creationId xmlns:a16="http://schemas.microsoft.com/office/drawing/2014/main" id="{A5A49875-4683-4EB1-A674-A9B48256F81D}"/>
              </a:ext>
            </a:extLst>
          </p:cNvPr>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426324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90AB-FA26-4F6E-B660-34CE5D8FE474}"/>
              </a:ext>
            </a:extLst>
          </p:cNvPr>
          <p:cNvSpPr>
            <a:spLocks noGrp="1"/>
          </p:cNvSpPr>
          <p:nvPr>
            <p:ph type="title"/>
          </p:nvPr>
        </p:nvSpPr>
        <p:spPr/>
        <p:txBody>
          <a:bodyPr>
            <a:normAutofit fontScale="90000"/>
          </a:bodyPr>
          <a:lstStyle/>
          <a:p>
            <a:r>
              <a:rPr lang="en-US" dirty="0"/>
              <a:t>Training &amp; Development for Data Governance Roles </a:t>
            </a:r>
          </a:p>
        </p:txBody>
      </p:sp>
      <p:sp>
        <p:nvSpPr>
          <p:cNvPr id="3" name="Content Placeholder 2">
            <a:extLst>
              <a:ext uri="{FF2B5EF4-FFF2-40B4-BE49-F238E27FC236}">
                <a16:creationId xmlns:a16="http://schemas.microsoft.com/office/drawing/2014/main" id="{683007BF-BC2F-4AD8-94B8-165F3AC7A1D6}"/>
              </a:ext>
            </a:extLst>
          </p:cNvPr>
          <p:cNvSpPr>
            <a:spLocks noGrp="1"/>
          </p:cNvSpPr>
          <p:nvPr>
            <p:ph idx="1"/>
          </p:nvPr>
        </p:nvSpPr>
        <p:spPr/>
        <p:txBody>
          <a:bodyPr>
            <a:normAutofit/>
          </a:bodyPr>
          <a:lstStyle/>
          <a:p>
            <a:r>
              <a:rPr lang="en-US" dirty="0"/>
              <a:t>Orientation Program</a:t>
            </a:r>
          </a:p>
          <a:p>
            <a:r>
              <a:rPr lang="en-US" dirty="0"/>
              <a:t>Tool Training</a:t>
            </a:r>
          </a:p>
          <a:p>
            <a:r>
              <a:rPr lang="en-US" dirty="0"/>
              <a:t>Cross-Functional Training</a:t>
            </a:r>
          </a:p>
          <a:p>
            <a:r>
              <a:rPr lang="en-US" dirty="0"/>
              <a:t>Mentoring and Shadowing</a:t>
            </a:r>
          </a:p>
          <a:p>
            <a:r>
              <a:rPr lang="en-US" dirty="0"/>
              <a:t>Industry Training and Certifications</a:t>
            </a:r>
          </a:p>
          <a:p>
            <a:r>
              <a:rPr lang="en-US" dirty="0"/>
              <a:t>Continuous Learning Opportunities</a:t>
            </a:r>
          </a:p>
        </p:txBody>
      </p:sp>
      <p:sp>
        <p:nvSpPr>
          <p:cNvPr id="4" name="Slide Number Placeholder 3">
            <a:extLst>
              <a:ext uri="{FF2B5EF4-FFF2-40B4-BE49-F238E27FC236}">
                <a16:creationId xmlns:a16="http://schemas.microsoft.com/office/drawing/2014/main" id="{0D3099EA-2FBF-4D85-A570-ED5B4CF22D6A}"/>
              </a:ext>
            </a:extLst>
          </p:cNvPr>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467273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E73540-F765-493C-BC67-1C52FAE7778C}"/>
              </a:ext>
            </a:extLst>
          </p:cNvPr>
          <p:cNvSpPr>
            <a:spLocks noGrp="1"/>
          </p:cNvSpPr>
          <p:nvPr>
            <p:ph type="title"/>
          </p:nvPr>
        </p:nvSpPr>
        <p:spPr/>
        <p:txBody>
          <a:bodyPr/>
          <a:lstStyle/>
          <a:p>
            <a:r>
              <a:rPr lang="en-US" dirty="0"/>
              <a:t>Data management roles and responsibilities</a:t>
            </a:r>
          </a:p>
        </p:txBody>
      </p:sp>
      <p:sp>
        <p:nvSpPr>
          <p:cNvPr id="6" name="Text Placeholder 5">
            <a:extLst>
              <a:ext uri="{FF2B5EF4-FFF2-40B4-BE49-F238E27FC236}">
                <a16:creationId xmlns:a16="http://schemas.microsoft.com/office/drawing/2014/main" id="{7AFF8889-1541-4F6B-B706-33DE1404069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805A0AB-EA69-4A13-9A71-83919CB4B313}"/>
              </a:ext>
            </a:extLst>
          </p:cNvPr>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407278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5C38-7BAF-4A84-A521-BE2C8EBD261E}"/>
              </a:ext>
            </a:extLst>
          </p:cNvPr>
          <p:cNvSpPr>
            <a:spLocks noGrp="1"/>
          </p:cNvSpPr>
          <p:nvPr>
            <p:ph type="title"/>
          </p:nvPr>
        </p:nvSpPr>
        <p:spPr/>
        <p:txBody>
          <a:bodyPr>
            <a:normAutofit/>
          </a:bodyPr>
          <a:lstStyle/>
          <a:p>
            <a:r>
              <a:rPr lang="en-US" dirty="0"/>
              <a:t>An Overview</a:t>
            </a:r>
          </a:p>
        </p:txBody>
      </p:sp>
      <p:sp>
        <p:nvSpPr>
          <p:cNvPr id="3" name="Content Placeholder 2">
            <a:extLst>
              <a:ext uri="{FF2B5EF4-FFF2-40B4-BE49-F238E27FC236}">
                <a16:creationId xmlns:a16="http://schemas.microsoft.com/office/drawing/2014/main" id="{7A8D7163-870F-4AA7-AD22-1919D9E64EAB}"/>
              </a:ext>
            </a:extLst>
          </p:cNvPr>
          <p:cNvSpPr>
            <a:spLocks noGrp="1"/>
          </p:cNvSpPr>
          <p:nvPr>
            <p:ph idx="1"/>
          </p:nvPr>
        </p:nvSpPr>
        <p:spPr/>
        <p:txBody>
          <a:bodyPr/>
          <a:lstStyle/>
          <a:p>
            <a:r>
              <a:rPr lang="en-US" dirty="0"/>
              <a:t>Data management roles and responsibilities are critical for ensuring data quality, security, and compliance.</a:t>
            </a:r>
          </a:p>
          <a:p>
            <a:r>
              <a:rPr lang="en-US" dirty="0"/>
              <a:t>Clearly defined roles and responsibilities help to avoid confusion and ensure that tasks are completed efficiently.</a:t>
            </a:r>
          </a:p>
        </p:txBody>
      </p:sp>
      <p:sp>
        <p:nvSpPr>
          <p:cNvPr id="4" name="Slide Number Placeholder 3">
            <a:extLst>
              <a:ext uri="{FF2B5EF4-FFF2-40B4-BE49-F238E27FC236}">
                <a16:creationId xmlns:a16="http://schemas.microsoft.com/office/drawing/2014/main" id="{C66306E9-C206-4B7F-A488-7A724E1E6316}"/>
              </a:ext>
            </a:extLst>
          </p:cNvPr>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007789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E795-1F6C-44AC-BEBD-9F94073A826C}"/>
              </a:ext>
            </a:extLst>
          </p:cNvPr>
          <p:cNvSpPr>
            <a:spLocks noGrp="1"/>
          </p:cNvSpPr>
          <p:nvPr>
            <p:ph type="title"/>
          </p:nvPr>
        </p:nvSpPr>
        <p:spPr/>
        <p:txBody>
          <a:bodyPr/>
          <a:lstStyle/>
          <a:p>
            <a:r>
              <a:rPr lang="en-US" dirty="0"/>
              <a:t>Data Management Roles</a:t>
            </a:r>
          </a:p>
        </p:txBody>
      </p:sp>
      <p:sp>
        <p:nvSpPr>
          <p:cNvPr id="3" name="Content Placeholder 2">
            <a:extLst>
              <a:ext uri="{FF2B5EF4-FFF2-40B4-BE49-F238E27FC236}">
                <a16:creationId xmlns:a16="http://schemas.microsoft.com/office/drawing/2014/main" id="{D8B59371-F20B-4C27-A44E-70EED9E03233}"/>
              </a:ext>
            </a:extLst>
          </p:cNvPr>
          <p:cNvSpPr>
            <a:spLocks noGrp="1"/>
          </p:cNvSpPr>
          <p:nvPr>
            <p:ph idx="1"/>
          </p:nvPr>
        </p:nvSpPr>
        <p:spPr/>
        <p:txBody>
          <a:bodyPr numCol="2">
            <a:normAutofit fontScale="55000" lnSpcReduction="20000"/>
          </a:bodyPr>
          <a:lstStyle/>
          <a:p>
            <a:r>
              <a:rPr lang="en-US" dirty="0"/>
              <a:t>Enterprise Architect</a:t>
            </a:r>
          </a:p>
          <a:p>
            <a:r>
              <a:rPr lang="en-US" dirty="0"/>
              <a:t>Data Architect</a:t>
            </a:r>
          </a:p>
          <a:p>
            <a:r>
              <a:rPr lang="en-US" dirty="0"/>
              <a:t>Data Modelers</a:t>
            </a:r>
          </a:p>
          <a:p>
            <a:r>
              <a:rPr lang="en-US" dirty="0"/>
              <a:t>IT Managers</a:t>
            </a:r>
          </a:p>
          <a:p>
            <a:r>
              <a:rPr lang="en-US" dirty="0"/>
              <a:t>Data Engineers</a:t>
            </a:r>
          </a:p>
          <a:p>
            <a:r>
              <a:rPr lang="en-US" dirty="0"/>
              <a:t>Data Storage Managers</a:t>
            </a:r>
          </a:p>
          <a:p>
            <a:r>
              <a:rPr lang="en-US" dirty="0"/>
              <a:t>Big Data Analysts</a:t>
            </a:r>
          </a:p>
          <a:p>
            <a:r>
              <a:rPr lang="en-US" dirty="0"/>
              <a:t>Data Warehouse Architects</a:t>
            </a:r>
          </a:p>
          <a:p>
            <a:r>
              <a:rPr lang="en-US" dirty="0"/>
              <a:t>Data Warehouse Engineers</a:t>
            </a:r>
          </a:p>
          <a:p>
            <a:r>
              <a:rPr lang="en-US" dirty="0"/>
              <a:t>Data Warehouse Analysts</a:t>
            </a:r>
          </a:p>
          <a:p>
            <a:r>
              <a:rPr lang="en-US" dirty="0"/>
              <a:t>Business Intelligence Analysts</a:t>
            </a:r>
          </a:p>
          <a:p>
            <a:r>
              <a:rPr lang="en-US" dirty="0"/>
              <a:t>Master Data Managers</a:t>
            </a:r>
          </a:p>
          <a:p>
            <a:r>
              <a:rPr lang="en-US" dirty="0"/>
              <a:t>Data Governance Managers</a:t>
            </a:r>
          </a:p>
          <a:p>
            <a:r>
              <a:rPr lang="en-US" dirty="0"/>
              <a:t>Data Stewardship Managers</a:t>
            </a:r>
          </a:p>
          <a:p>
            <a:r>
              <a:rPr lang="en-US" dirty="0"/>
              <a:t>Data Quality Analysts</a:t>
            </a:r>
          </a:p>
          <a:p>
            <a:r>
              <a:rPr lang="en-US" dirty="0"/>
              <a:t>Data Operations Managers</a:t>
            </a:r>
          </a:p>
          <a:p>
            <a:r>
              <a:rPr lang="en-US" dirty="0"/>
              <a:t>Reference Data Managers</a:t>
            </a:r>
          </a:p>
          <a:p>
            <a:r>
              <a:rPr lang="en-US" dirty="0"/>
              <a:t>Data Integration Specialists</a:t>
            </a:r>
          </a:p>
          <a:p>
            <a:r>
              <a:rPr lang="en-US" dirty="0"/>
              <a:t>Data Interoperability Specialists</a:t>
            </a:r>
          </a:p>
          <a:p>
            <a:r>
              <a:rPr lang="en-US" dirty="0"/>
              <a:t>Enterprise Integration Architects</a:t>
            </a:r>
          </a:p>
          <a:p>
            <a:r>
              <a:rPr lang="en-US" dirty="0"/>
              <a:t>Data Scientists</a:t>
            </a:r>
          </a:p>
          <a:p>
            <a:r>
              <a:rPr lang="en-US" dirty="0"/>
              <a:t>Data Analysts</a:t>
            </a:r>
          </a:p>
          <a:p>
            <a:r>
              <a:rPr lang="en-US" dirty="0"/>
              <a:t>Business Analysts</a:t>
            </a:r>
          </a:p>
          <a:p>
            <a:r>
              <a:rPr lang="en-US" dirty="0"/>
              <a:t>Machine Learning Engineers</a:t>
            </a:r>
          </a:p>
          <a:p>
            <a:r>
              <a:rPr lang="en-US" dirty="0"/>
              <a:t>Predictive Modeling Analysts</a:t>
            </a:r>
          </a:p>
          <a:p>
            <a:r>
              <a:rPr lang="en-US" dirty="0"/>
              <a:t>Data Visualization Specialists</a:t>
            </a:r>
          </a:p>
          <a:p>
            <a:r>
              <a:rPr lang="en-US" dirty="0"/>
              <a:t>Data Monetization Strategists</a:t>
            </a:r>
          </a:p>
          <a:p>
            <a:r>
              <a:rPr lang="en-US" dirty="0"/>
              <a:t>Document Management Specialists</a:t>
            </a:r>
          </a:p>
          <a:p>
            <a:r>
              <a:rPr lang="en-US" dirty="0"/>
              <a:t>Content Management Specialists</a:t>
            </a:r>
          </a:p>
          <a:p>
            <a:r>
              <a:rPr lang="en-US" dirty="0"/>
              <a:t>Enterprise Content Management Architects</a:t>
            </a:r>
          </a:p>
          <a:p>
            <a:r>
              <a:rPr lang="en-US" dirty="0"/>
              <a:t>Information Architects</a:t>
            </a:r>
          </a:p>
        </p:txBody>
      </p:sp>
      <p:sp>
        <p:nvSpPr>
          <p:cNvPr id="4" name="Slide Number Placeholder 3">
            <a:extLst>
              <a:ext uri="{FF2B5EF4-FFF2-40B4-BE49-F238E27FC236}">
                <a16:creationId xmlns:a16="http://schemas.microsoft.com/office/drawing/2014/main" id="{CF087E2F-AD67-4A64-911F-5939EF9EE5E7}"/>
              </a:ext>
            </a:extLst>
          </p:cNvPr>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791138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833F-69D7-43BC-AA1E-EE04B4AED2AB}"/>
              </a:ext>
            </a:extLst>
          </p:cNvPr>
          <p:cNvSpPr>
            <a:spLocks noGrp="1"/>
          </p:cNvSpPr>
          <p:nvPr>
            <p:ph type="title"/>
          </p:nvPr>
        </p:nvSpPr>
        <p:spPr/>
        <p:txBody>
          <a:bodyPr/>
          <a:lstStyle/>
          <a:p>
            <a:r>
              <a:rPr lang="en-US" dirty="0"/>
              <a:t>Different Data Management Roles  </a:t>
            </a:r>
          </a:p>
        </p:txBody>
      </p:sp>
      <p:sp>
        <p:nvSpPr>
          <p:cNvPr id="3" name="Content Placeholder 2">
            <a:extLst>
              <a:ext uri="{FF2B5EF4-FFF2-40B4-BE49-F238E27FC236}">
                <a16:creationId xmlns:a16="http://schemas.microsoft.com/office/drawing/2014/main" id="{41C848D5-B049-4520-BCB9-E41A9DD809D8}"/>
              </a:ext>
            </a:extLst>
          </p:cNvPr>
          <p:cNvSpPr>
            <a:spLocks noGrp="1"/>
          </p:cNvSpPr>
          <p:nvPr>
            <p:ph idx="1"/>
          </p:nvPr>
        </p:nvSpPr>
        <p:spPr/>
        <p:txBody>
          <a:bodyPr/>
          <a:lstStyle/>
          <a:p>
            <a:r>
              <a:rPr lang="it-IT" dirty="0"/>
              <a:t>Data Architect</a:t>
            </a:r>
          </a:p>
          <a:p>
            <a:r>
              <a:rPr lang="it-IT" dirty="0"/>
              <a:t>Database Administrator (DBA)</a:t>
            </a:r>
          </a:p>
          <a:p>
            <a:r>
              <a:rPr lang="it-IT" dirty="0"/>
              <a:t>Data Analyst</a:t>
            </a:r>
          </a:p>
          <a:p>
            <a:r>
              <a:rPr lang="it-IT" dirty="0"/>
              <a:t>Data Scientist</a:t>
            </a:r>
          </a:p>
          <a:p>
            <a:r>
              <a:rPr lang="it-IT" dirty="0"/>
              <a:t>Data Manager</a:t>
            </a:r>
          </a:p>
          <a:p>
            <a:r>
              <a:rPr lang="it-IT" dirty="0"/>
              <a:t>Data Modeler</a:t>
            </a:r>
          </a:p>
          <a:p>
            <a:r>
              <a:rPr lang="it-IT" dirty="0"/>
              <a:t>Data Quality</a:t>
            </a:r>
          </a:p>
          <a:p>
            <a:r>
              <a:rPr lang="it-IT" dirty="0"/>
              <a:t>Data Engineer</a:t>
            </a:r>
            <a:endParaRPr lang="en-US" dirty="0"/>
          </a:p>
        </p:txBody>
      </p:sp>
      <p:sp>
        <p:nvSpPr>
          <p:cNvPr id="4" name="Slide Number Placeholder 3">
            <a:extLst>
              <a:ext uri="{FF2B5EF4-FFF2-40B4-BE49-F238E27FC236}">
                <a16:creationId xmlns:a16="http://schemas.microsoft.com/office/drawing/2014/main" id="{1802F2C2-2A72-4911-9E12-C097E141C822}"/>
              </a:ext>
            </a:extLst>
          </p:cNvPr>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765523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414E-8F97-4DC8-9C6D-36130D5F7DC3}"/>
              </a:ext>
            </a:extLst>
          </p:cNvPr>
          <p:cNvSpPr>
            <a:spLocks noGrp="1"/>
          </p:cNvSpPr>
          <p:nvPr>
            <p:ph type="title"/>
          </p:nvPr>
        </p:nvSpPr>
        <p:spPr/>
        <p:txBody>
          <a:bodyPr/>
          <a:lstStyle/>
          <a:p>
            <a:r>
              <a:rPr lang="en-US" dirty="0"/>
              <a:t>Data Architect</a:t>
            </a:r>
          </a:p>
        </p:txBody>
      </p:sp>
      <p:sp>
        <p:nvSpPr>
          <p:cNvPr id="3" name="Content Placeholder 2">
            <a:extLst>
              <a:ext uri="{FF2B5EF4-FFF2-40B4-BE49-F238E27FC236}">
                <a16:creationId xmlns:a16="http://schemas.microsoft.com/office/drawing/2014/main" id="{6EEDCAAC-B1F9-47D7-A2C2-2DACCBF7862A}"/>
              </a:ext>
            </a:extLst>
          </p:cNvPr>
          <p:cNvSpPr>
            <a:spLocks noGrp="1"/>
          </p:cNvSpPr>
          <p:nvPr>
            <p:ph idx="1"/>
          </p:nvPr>
        </p:nvSpPr>
        <p:spPr/>
        <p:txBody>
          <a:bodyPr>
            <a:normAutofit/>
          </a:bodyPr>
          <a:lstStyle/>
          <a:p>
            <a:r>
              <a:rPr lang="en-US" dirty="0"/>
              <a:t>Responsible for designing and maintaining the overall data architecture of an organization, including data storage, processing, and retrieval systems.</a:t>
            </a:r>
          </a:p>
          <a:p>
            <a:r>
              <a:rPr lang="en-US" dirty="0"/>
              <a:t>Develops and implements data management strategies, policies, and standards to ensure data quality, security, and compliance with regulations.</a:t>
            </a:r>
          </a:p>
          <a:p>
            <a:r>
              <a:rPr lang="en-US" dirty="0"/>
              <a:t>Collaborates with data scientists, data analysts, and other stakeholders to ensure that data architecture meets business needs and supports data-driven decision-making.</a:t>
            </a:r>
          </a:p>
          <a:p>
            <a:r>
              <a:rPr lang="en-US" dirty="0"/>
              <a:t>Identifies and evaluates new technologies and techniques for data management and makes recommendations for their adoption.</a:t>
            </a:r>
          </a:p>
          <a:p>
            <a:endParaRPr lang="en-US" dirty="0"/>
          </a:p>
        </p:txBody>
      </p:sp>
      <p:sp>
        <p:nvSpPr>
          <p:cNvPr id="4" name="Slide Number Placeholder 3">
            <a:extLst>
              <a:ext uri="{FF2B5EF4-FFF2-40B4-BE49-F238E27FC236}">
                <a16:creationId xmlns:a16="http://schemas.microsoft.com/office/drawing/2014/main" id="{7633E853-4504-423A-B2B0-FDB827C52678}"/>
              </a:ext>
            </a:extLst>
          </p:cNvPr>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001809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23F7-C515-486B-9D00-A142815FF2F4}"/>
              </a:ext>
            </a:extLst>
          </p:cNvPr>
          <p:cNvSpPr>
            <a:spLocks noGrp="1"/>
          </p:cNvSpPr>
          <p:nvPr>
            <p:ph type="title"/>
          </p:nvPr>
        </p:nvSpPr>
        <p:spPr/>
        <p:txBody>
          <a:bodyPr/>
          <a:lstStyle/>
          <a:p>
            <a:r>
              <a:rPr lang="en-US" dirty="0"/>
              <a:t>Data Manager</a:t>
            </a:r>
          </a:p>
        </p:txBody>
      </p:sp>
      <p:sp>
        <p:nvSpPr>
          <p:cNvPr id="3" name="Content Placeholder 2">
            <a:extLst>
              <a:ext uri="{FF2B5EF4-FFF2-40B4-BE49-F238E27FC236}">
                <a16:creationId xmlns:a16="http://schemas.microsoft.com/office/drawing/2014/main" id="{A44825A8-8E3D-4857-9618-57700C4672A6}"/>
              </a:ext>
            </a:extLst>
          </p:cNvPr>
          <p:cNvSpPr>
            <a:spLocks noGrp="1"/>
          </p:cNvSpPr>
          <p:nvPr>
            <p:ph idx="1"/>
          </p:nvPr>
        </p:nvSpPr>
        <p:spPr/>
        <p:txBody>
          <a:bodyPr>
            <a:normAutofit/>
          </a:bodyPr>
          <a:lstStyle/>
          <a:p>
            <a:r>
              <a:rPr lang="en-US" dirty="0"/>
              <a:t>Responsible for managing the day-to-day operations of an organization's data management function, including data management staff, budgets, and resources.</a:t>
            </a:r>
          </a:p>
          <a:p>
            <a:r>
              <a:rPr lang="en-US" dirty="0"/>
              <a:t>Collaborates with data architects to develop and implement data management strategies, policies, and standards.</a:t>
            </a:r>
          </a:p>
          <a:p>
            <a:r>
              <a:rPr lang="en-US" dirty="0"/>
              <a:t>Ensures that data management systems and processes are compliant with regulations and meet business needs.</a:t>
            </a:r>
          </a:p>
          <a:p>
            <a:r>
              <a:rPr lang="en-US" dirty="0"/>
              <a:t>Develops and implements data governance and quality control processes to ensure the accuracy, completeness, and consistency of data.</a:t>
            </a:r>
          </a:p>
          <a:p>
            <a:endParaRPr lang="en-US" dirty="0"/>
          </a:p>
        </p:txBody>
      </p:sp>
      <p:sp>
        <p:nvSpPr>
          <p:cNvPr id="4" name="Slide Number Placeholder 3">
            <a:extLst>
              <a:ext uri="{FF2B5EF4-FFF2-40B4-BE49-F238E27FC236}">
                <a16:creationId xmlns:a16="http://schemas.microsoft.com/office/drawing/2014/main" id="{2085AB24-9D7A-45DE-9C20-7DA24923203F}"/>
              </a:ext>
            </a:extLst>
          </p:cNvPr>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100092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E705-8DB9-4B55-A0FC-F9E4EDAF8500}"/>
              </a:ext>
            </a:extLst>
          </p:cNvPr>
          <p:cNvSpPr>
            <a:spLocks noGrp="1"/>
          </p:cNvSpPr>
          <p:nvPr>
            <p:ph type="title"/>
          </p:nvPr>
        </p:nvSpPr>
        <p:spPr/>
        <p:txBody>
          <a:bodyPr/>
          <a:lstStyle/>
          <a:p>
            <a:r>
              <a:rPr lang="en-US" dirty="0"/>
              <a:t>Business First Approach</a:t>
            </a:r>
          </a:p>
        </p:txBody>
      </p:sp>
      <p:sp>
        <p:nvSpPr>
          <p:cNvPr id="3" name="Content Placeholder 2">
            <a:extLst>
              <a:ext uri="{FF2B5EF4-FFF2-40B4-BE49-F238E27FC236}">
                <a16:creationId xmlns:a16="http://schemas.microsoft.com/office/drawing/2014/main" id="{01724E88-C2CE-4FE0-B94A-9A88B6427ABB}"/>
              </a:ext>
            </a:extLst>
          </p:cNvPr>
          <p:cNvSpPr>
            <a:spLocks noGrp="1"/>
          </p:cNvSpPr>
          <p:nvPr>
            <p:ph idx="1"/>
          </p:nvPr>
        </p:nvSpPr>
        <p:spPr>
          <a:xfrm>
            <a:off x="347526" y="1307592"/>
            <a:ext cx="6967674" cy="5065776"/>
          </a:xfrm>
        </p:spPr>
        <p:txBody>
          <a:bodyPr>
            <a:normAutofit/>
          </a:bodyPr>
          <a:lstStyle/>
          <a:p>
            <a:pPr>
              <a:lnSpc>
                <a:spcPct val="150000"/>
              </a:lnSpc>
            </a:pPr>
            <a:r>
              <a:rPr lang="en-US" dirty="0"/>
              <a:t>Prioritize the data that matters</a:t>
            </a:r>
          </a:p>
          <a:p>
            <a:pPr>
              <a:lnSpc>
                <a:spcPct val="150000"/>
              </a:lnSpc>
            </a:pPr>
            <a:r>
              <a:rPr lang="en-US" dirty="0"/>
              <a:t>Link Data Governance Efforts to business goals</a:t>
            </a:r>
          </a:p>
          <a:p>
            <a:pPr>
              <a:lnSpc>
                <a:spcPct val="150000"/>
              </a:lnSpc>
            </a:pPr>
            <a:r>
              <a:rPr lang="en-US" dirty="0"/>
              <a:t>Iteratively pressure test model against valued added Use Cases</a:t>
            </a:r>
          </a:p>
          <a:p>
            <a:pPr>
              <a:lnSpc>
                <a:spcPct val="150000"/>
              </a:lnSpc>
            </a:pPr>
            <a:r>
              <a:rPr lang="en-US" dirty="0"/>
              <a:t>Build and sustain stakeholder engagement across all levels</a:t>
            </a:r>
          </a:p>
        </p:txBody>
      </p:sp>
      <p:sp>
        <p:nvSpPr>
          <p:cNvPr id="4" name="Slide Number Placeholder 3">
            <a:extLst>
              <a:ext uri="{FF2B5EF4-FFF2-40B4-BE49-F238E27FC236}">
                <a16:creationId xmlns:a16="http://schemas.microsoft.com/office/drawing/2014/main" id="{BC733EEB-5E7E-47B9-B2F1-3576B20C4F97}"/>
              </a:ext>
            </a:extLst>
          </p:cNvPr>
          <p:cNvSpPr>
            <a:spLocks noGrp="1"/>
          </p:cNvSpPr>
          <p:nvPr>
            <p:ph type="sldNum" sz="quarter" idx="12"/>
          </p:nvPr>
        </p:nvSpPr>
        <p:spPr/>
        <p:txBody>
          <a:bodyPr/>
          <a:lstStyle/>
          <a:p>
            <a:fld id="{B8DACC02-A2BD-4578-8E03-6D891060A695}" type="slidenum">
              <a:rPr lang="en-US" smtClean="0"/>
              <a:pPr/>
              <a:t>3</a:t>
            </a:fld>
            <a:endParaRPr lang="en-US" dirty="0"/>
          </a:p>
        </p:txBody>
      </p:sp>
      <p:pic>
        <p:nvPicPr>
          <p:cNvPr id="5" name="Picture 4">
            <a:extLst>
              <a:ext uri="{FF2B5EF4-FFF2-40B4-BE49-F238E27FC236}">
                <a16:creationId xmlns:a16="http://schemas.microsoft.com/office/drawing/2014/main" id="{97C30E71-6181-4C59-B01E-129338C20811}"/>
              </a:ext>
            </a:extLst>
          </p:cNvPr>
          <p:cNvPicPr>
            <a:picLocks noChangeAspect="1"/>
          </p:cNvPicPr>
          <p:nvPr/>
        </p:nvPicPr>
        <p:blipFill>
          <a:blip r:embed="rId2"/>
          <a:stretch>
            <a:fillRect/>
          </a:stretch>
        </p:blipFill>
        <p:spPr>
          <a:xfrm>
            <a:off x="7135275" y="1693949"/>
            <a:ext cx="4972744" cy="2391109"/>
          </a:xfrm>
          <a:prstGeom prst="rect">
            <a:avLst/>
          </a:prstGeom>
        </p:spPr>
      </p:pic>
      <p:sp>
        <p:nvSpPr>
          <p:cNvPr id="6" name="Rectangle 5">
            <a:extLst>
              <a:ext uri="{FF2B5EF4-FFF2-40B4-BE49-F238E27FC236}">
                <a16:creationId xmlns:a16="http://schemas.microsoft.com/office/drawing/2014/main" id="{F4C4D68B-0FC7-49DC-853C-F815C2FF166A}"/>
              </a:ext>
            </a:extLst>
          </p:cNvPr>
          <p:cNvSpPr/>
          <p:nvPr/>
        </p:nvSpPr>
        <p:spPr>
          <a:xfrm>
            <a:off x="7234381" y="4102612"/>
            <a:ext cx="4774531" cy="1237262"/>
          </a:xfrm>
          <a:prstGeom prst="rect">
            <a:avLst/>
          </a:prstGeom>
        </p:spPr>
        <p:txBody>
          <a:bodyPr wrap="square">
            <a:spAutoFit/>
          </a:bodyPr>
          <a:lstStyle/>
          <a:p>
            <a:pPr algn="ctr">
              <a:lnSpc>
                <a:spcPct val="200000"/>
              </a:lnSpc>
            </a:pPr>
            <a:r>
              <a:rPr lang="en-US" sz="2000" dirty="0">
                <a:solidFill>
                  <a:srgbClr val="8115E0"/>
                </a:solidFill>
                <a:latin typeface="Candara" panose="020E0502030303020204" pitchFamily="34" charset="0"/>
              </a:rPr>
              <a:t>Data Governance programs that prioritize critical data have </a:t>
            </a:r>
            <a:r>
              <a:rPr lang="en-US" sz="2000" b="1" dirty="0">
                <a:solidFill>
                  <a:srgbClr val="8115E0"/>
                </a:solidFill>
                <a:latin typeface="Candara" panose="020E0502030303020204" pitchFamily="34" charset="0"/>
              </a:rPr>
              <a:t>5x faster </a:t>
            </a:r>
            <a:r>
              <a:rPr lang="en-US" sz="2000" dirty="0">
                <a:solidFill>
                  <a:srgbClr val="8115E0"/>
                </a:solidFill>
                <a:latin typeface="Candara" panose="020E0502030303020204" pitchFamily="34" charset="0"/>
              </a:rPr>
              <a:t>time-to-value</a:t>
            </a:r>
          </a:p>
        </p:txBody>
      </p:sp>
    </p:spTree>
    <p:extLst>
      <p:ext uri="{BB962C8B-B14F-4D97-AF65-F5344CB8AC3E}">
        <p14:creationId xmlns:p14="http://schemas.microsoft.com/office/powerpoint/2010/main" val="3016766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912C-8544-45AE-9D8A-5E6CD7B28472}"/>
              </a:ext>
            </a:extLst>
          </p:cNvPr>
          <p:cNvSpPr>
            <a:spLocks noGrp="1"/>
          </p:cNvSpPr>
          <p:nvPr>
            <p:ph type="title"/>
          </p:nvPr>
        </p:nvSpPr>
        <p:spPr/>
        <p:txBody>
          <a:bodyPr/>
          <a:lstStyle/>
          <a:p>
            <a:r>
              <a:rPr lang="en-US" dirty="0"/>
              <a:t>Database Administrator (DBA)</a:t>
            </a:r>
          </a:p>
        </p:txBody>
      </p:sp>
      <p:sp>
        <p:nvSpPr>
          <p:cNvPr id="3" name="Content Placeholder 2">
            <a:extLst>
              <a:ext uri="{FF2B5EF4-FFF2-40B4-BE49-F238E27FC236}">
                <a16:creationId xmlns:a16="http://schemas.microsoft.com/office/drawing/2014/main" id="{ACD642A3-D7D2-4620-A890-F8D664B31D90}"/>
              </a:ext>
            </a:extLst>
          </p:cNvPr>
          <p:cNvSpPr>
            <a:spLocks noGrp="1"/>
          </p:cNvSpPr>
          <p:nvPr>
            <p:ph idx="1"/>
          </p:nvPr>
        </p:nvSpPr>
        <p:spPr/>
        <p:txBody>
          <a:bodyPr>
            <a:normAutofit/>
          </a:bodyPr>
          <a:lstStyle/>
          <a:p>
            <a:r>
              <a:rPr lang="en-US" dirty="0"/>
              <a:t>Responsible for the management, maintenance, and performance of an organization's databases, including database design, development, and optimization.</a:t>
            </a:r>
          </a:p>
          <a:p>
            <a:r>
              <a:rPr lang="en-US" dirty="0"/>
              <a:t>Ensures data security, privacy, and compliance with regulations, and troubleshoots database issues and errors.</a:t>
            </a:r>
          </a:p>
          <a:p>
            <a:r>
              <a:rPr lang="en-US" dirty="0"/>
              <a:t>Collaborates with data analysts and data scientists to ensure that database structures and configurations meet business needs.</a:t>
            </a:r>
          </a:p>
          <a:p>
            <a:r>
              <a:rPr lang="en-US" dirty="0"/>
              <a:t>Develops and implements database documentation, standards, and best practices.</a:t>
            </a:r>
          </a:p>
          <a:p>
            <a:endParaRPr lang="en-US" dirty="0"/>
          </a:p>
        </p:txBody>
      </p:sp>
      <p:sp>
        <p:nvSpPr>
          <p:cNvPr id="4" name="Slide Number Placeholder 3">
            <a:extLst>
              <a:ext uri="{FF2B5EF4-FFF2-40B4-BE49-F238E27FC236}">
                <a16:creationId xmlns:a16="http://schemas.microsoft.com/office/drawing/2014/main" id="{65BE26CA-AD91-4775-932E-3E25C85A0C12}"/>
              </a:ext>
            </a:extLst>
          </p:cNvPr>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568520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74D0-61A5-49A0-B285-74B59F85A652}"/>
              </a:ext>
            </a:extLst>
          </p:cNvPr>
          <p:cNvSpPr>
            <a:spLocks noGrp="1"/>
          </p:cNvSpPr>
          <p:nvPr>
            <p:ph type="title"/>
          </p:nvPr>
        </p:nvSpPr>
        <p:spPr/>
        <p:txBody>
          <a:bodyPr/>
          <a:lstStyle/>
          <a:p>
            <a:r>
              <a:rPr lang="en-US" dirty="0"/>
              <a:t>Data Analyst</a:t>
            </a:r>
          </a:p>
        </p:txBody>
      </p:sp>
      <p:sp>
        <p:nvSpPr>
          <p:cNvPr id="3" name="Content Placeholder 2">
            <a:extLst>
              <a:ext uri="{FF2B5EF4-FFF2-40B4-BE49-F238E27FC236}">
                <a16:creationId xmlns:a16="http://schemas.microsoft.com/office/drawing/2014/main" id="{6819EE94-5B62-44E0-A289-C43C490D0A68}"/>
              </a:ext>
            </a:extLst>
          </p:cNvPr>
          <p:cNvSpPr>
            <a:spLocks noGrp="1"/>
          </p:cNvSpPr>
          <p:nvPr>
            <p:ph idx="1"/>
          </p:nvPr>
        </p:nvSpPr>
        <p:spPr/>
        <p:txBody>
          <a:bodyPr>
            <a:normAutofit/>
          </a:bodyPr>
          <a:lstStyle/>
          <a:p>
            <a:r>
              <a:rPr lang="en-US" dirty="0"/>
              <a:t>Responsible for collecting, organizing, and analyzing data to support business decision-making and strategy.</a:t>
            </a:r>
          </a:p>
          <a:p>
            <a:r>
              <a:rPr lang="en-US" dirty="0"/>
              <a:t>Develops and maintains databases, data warehouses, and other data storage systems to support data analysis and reporting.</a:t>
            </a:r>
          </a:p>
          <a:p>
            <a:r>
              <a:rPr lang="en-US" dirty="0"/>
              <a:t>Creates reports, visualizations, and dashboards to communicate data insights to stakeholders.</a:t>
            </a:r>
          </a:p>
          <a:p>
            <a:r>
              <a:rPr lang="en-US" dirty="0"/>
              <a:t>Collaborates with data scientists to develop predictive models and machine learning algorithms to solve business problems.</a:t>
            </a:r>
          </a:p>
          <a:p>
            <a:endParaRPr lang="en-US" dirty="0"/>
          </a:p>
        </p:txBody>
      </p:sp>
      <p:sp>
        <p:nvSpPr>
          <p:cNvPr id="4" name="Slide Number Placeholder 3">
            <a:extLst>
              <a:ext uri="{FF2B5EF4-FFF2-40B4-BE49-F238E27FC236}">
                <a16:creationId xmlns:a16="http://schemas.microsoft.com/office/drawing/2014/main" id="{80B59A60-B5EE-4C6A-BB1D-07BA86438B48}"/>
              </a:ext>
            </a:extLst>
          </p:cNvPr>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51711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91F7-5B05-4404-8372-BA77F172CC3B}"/>
              </a:ext>
            </a:extLst>
          </p:cNvPr>
          <p:cNvSpPr>
            <a:spLocks noGrp="1"/>
          </p:cNvSpPr>
          <p:nvPr>
            <p:ph type="title"/>
          </p:nvPr>
        </p:nvSpPr>
        <p:spPr/>
        <p:txBody>
          <a:bodyPr/>
          <a:lstStyle/>
          <a:p>
            <a:r>
              <a:rPr lang="en-US" dirty="0"/>
              <a:t>Data Scientist</a:t>
            </a:r>
          </a:p>
        </p:txBody>
      </p:sp>
      <p:sp>
        <p:nvSpPr>
          <p:cNvPr id="3" name="Content Placeholder 2">
            <a:extLst>
              <a:ext uri="{FF2B5EF4-FFF2-40B4-BE49-F238E27FC236}">
                <a16:creationId xmlns:a16="http://schemas.microsoft.com/office/drawing/2014/main" id="{B4D98E29-31CD-447E-AF0B-A3F2B6E6C3DC}"/>
              </a:ext>
            </a:extLst>
          </p:cNvPr>
          <p:cNvSpPr>
            <a:spLocks noGrp="1"/>
          </p:cNvSpPr>
          <p:nvPr>
            <p:ph idx="1"/>
          </p:nvPr>
        </p:nvSpPr>
        <p:spPr/>
        <p:txBody>
          <a:bodyPr>
            <a:normAutofit/>
          </a:bodyPr>
          <a:lstStyle/>
          <a:p>
            <a:r>
              <a:rPr lang="en-US" dirty="0"/>
              <a:t>Responsible for developing and applying machine learning models, statistical models, and other advanced analytics techniques to solve complex business problems.</a:t>
            </a:r>
          </a:p>
          <a:p>
            <a:r>
              <a:rPr lang="en-US" dirty="0"/>
              <a:t>Collaborates with data analysts and data engineers to design and implement data pipelines and ensure data quality.</a:t>
            </a:r>
          </a:p>
          <a:p>
            <a:r>
              <a:rPr lang="en-US" dirty="0"/>
              <a:t>Develops and maintains data visualizations and other tools to communicate insights and results to stakeholders.</a:t>
            </a:r>
          </a:p>
          <a:p>
            <a:r>
              <a:rPr lang="en-US" dirty="0"/>
              <a:t>Collaborates with data architects and data managers to ensure that data management strategies and systems support the needs of data science.</a:t>
            </a:r>
          </a:p>
          <a:p>
            <a:endParaRPr lang="en-US" dirty="0"/>
          </a:p>
        </p:txBody>
      </p:sp>
      <p:sp>
        <p:nvSpPr>
          <p:cNvPr id="4" name="Slide Number Placeholder 3">
            <a:extLst>
              <a:ext uri="{FF2B5EF4-FFF2-40B4-BE49-F238E27FC236}">
                <a16:creationId xmlns:a16="http://schemas.microsoft.com/office/drawing/2014/main" id="{3FBFD96D-FB79-4053-AC0D-C60D5F6D7296}"/>
              </a:ext>
            </a:extLst>
          </p:cNvPr>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547344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40E7-4CF6-496B-ABB6-552AE1A882D9}"/>
              </a:ext>
            </a:extLst>
          </p:cNvPr>
          <p:cNvSpPr>
            <a:spLocks noGrp="1"/>
          </p:cNvSpPr>
          <p:nvPr>
            <p:ph type="title"/>
          </p:nvPr>
        </p:nvSpPr>
        <p:spPr/>
        <p:txBody>
          <a:bodyPr/>
          <a:lstStyle/>
          <a:p>
            <a:r>
              <a:rPr lang="en-US" dirty="0"/>
              <a:t>Data Modeler</a:t>
            </a:r>
          </a:p>
        </p:txBody>
      </p:sp>
      <p:sp>
        <p:nvSpPr>
          <p:cNvPr id="3" name="Content Placeholder 2">
            <a:extLst>
              <a:ext uri="{FF2B5EF4-FFF2-40B4-BE49-F238E27FC236}">
                <a16:creationId xmlns:a16="http://schemas.microsoft.com/office/drawing/2014/main" id="{3F1E5CC2-52E2-405B-AD06-5EA7E1988E91}"/>
              </a:ext>
            </a:extLst>
          </p:cNvPr>
          <p:cNvSpPr>
            <a:spLocks noGrp="1"/>
          </p:cNvSpPr>
          <p:nvPr>
            <p:ph idx="1"/>
          </p:nvPr>
        </p:nvSpPr>
        <p:spPr/>
        <p:txBody>
          <a:bodyPr>
            <a:normAutofit/>
          </a:bodyPr>
          <a:lstStyle/>
          <a:p>
            <a:r>
              <a:rPr lang="en-US" dirty="0"/>
              <a:t>Responsible for designing and maintaining data models to support data management and analysis.</a:t>
            </a:r>
          </a:p>
          <a:p>
            <a:r>
              <a:rPr lang="en-US" dirty="0"/>
              <a:t>Collaborates with data architects and data scientists to develop and implement data models that meet business needs and support data-driven decision-making.</a:t>
            </a:r>
          </a:p>
          <a:p>
            <a:r>
              <a:rPr lang="en-US" dirty="0"/>
              <a:t>Develops and maintains data dictionaries and other metadata to document and communicate data models and data relationships.</a:t>
            </a:r>
          </a:p>
          <a:p>
            <a:r>
              <a:rPr lang="en-US" dirty="0"/>
              <a:t>Ensures that data models are compliant with data management standards and best practices.</a:t>
            </a:r>
          </a:p>
          <a:p>
            <a:endParaRPr lang="en-US" dirty="0"/>
          </a:p>
        </p:txBody>
      </p:sp>
      <p:sp>
        <p:nvSpPr>
          <p:cNvPr id="4" name="Slide Number Placeholder 3">
            <a:extLst>
              <a:ext uri="{FF2B5EF4-FFF2-40B4-BE49-F238E27FC236}">
                <a16:creationId xmlns:a16="http://schemas.microsoft.com/office/drawing/2014/main" id="{5624C452-91D0-4081-BBAD-379FF8F8EFB6}"/>
              </a:ext>
            </a:extLst>
          </p:cNvPr>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62903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0E7C2-87FA-4714-9605-38857C015211}"/>
              </a:ext>
            </a:extLst>
          </p:cNvPr>
          <p:cNvSpPr>
            <a:spLocks noGrp="1"/>
          </p:cNvSpPr>
          <p:nvPr>
            <p:ph type="title"/>
          </p:nvPr>
        </p:nvSpPr>
        <p:spPr/>
        <p:txBody>
          <a:bodyPr/>
          <a:lstStyle/>
          <a:p>
            <a:r>
              <a:rPr lang="en-US" dirty="0"/>
              <a:t>Data Quality</a:t>
            </a:r>
          </a:p>
        </p:txBody>
      </p:sp>
      <p:sp>
        <p:nvSpPr>
          <p:cNvPr id="3" name="Content Placeholder 2">
            <a:extLst>
              <a:ext uri="{FF2B5EF4-FFF2-40B4-BE49-F238E27FC236}">
                <a16:creationId xmlns:a16="http://schemas.microsoft.com/office/drawing/2014/main" id="{C7135CB2-2C98-43E8-957A-E2C1925F4742}"/>
              </a:ext>
            </a:extLst>
          </p:cNvPr>
          <p:cNvSpPr>
            <a:spLocks noGrp="1"/>
          </p:cNvSpPr>
          <p:nvPr>
            <p:ph idx="1"/>
          </p:nvPr>
        </p:nvSpPr>
        <p:spPr/>
        <p:txBody>
          <a:bodyPr>
            <a:normAutofit/>
          </a:bodyPr>
          <a:lstStyle/>
          <a:p>
            <a:r>
              <a:rPr lang="en-US" dirty="0"/>
              <a:t>Responsible for ensuring the accuracy, completeness, and consistency of an organization's data.</a:t>
            </a:r>
          </a:p>
          <a:p>
            <a:r>
              <a:rPr lang="en-US" dirty="0"/>
              <a:t>Collaborates with data managers and data analysts to develop and implement data quality control processes and procedures.</a:t>
            </a:r>
          </a:p>
          <a:p>
            <a:r>
              <a:rPr lang="en-US" dirty="0"/>
              <a:t>Identifies and resolves data quality issues and defects, and develops and implements data quality metrics and reporting.</a:t>
            </a:r>
          </a:p>
          <a:p>
            <a:r>
              <a:rPr lang="en-US" dirty="0"/>
              <a:t>Ensures that data quality processes and procedures are compliant with regulations and meet business needs.</a:t>
            </a:r>
          </a:p>
          <a:p>
            <a:endParaRPr lang="en-US" dirty="0"/>
          </a:p>
        </p:txBody>
      </p:sp>
      <p:sp>
        <p:nvSpPr>
          <p:cNvPr id="4" name="Slide Number Placeholder 3">
            <a:extLst>
              <a:ext uri="{FF2B5EF4-FFF2-40B4-BE49-F238E27FC236}">
                <a16:creationId xmlns:a16="http://schemas.microsoft.com/office/drawing/2014/main" id="{65D8F8C4-F9D0-44F6-8275-C35D05EF68FF}"/>
              </a:ext>
            </a:extLst>
          </p:cNvPr>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765578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447B-4D02-4BCE-BB0E-D073FB1FE5AA}"/>
              </a:ext>
            </a:extLst>
          </p:cNvPr>
          <p:cNvSpPr>
            <a:spLocks noGrp="1"/>
          </p:cNvSpPr>
          <p:nvPr>
            <p:ph type="title"/>
          </p:nvPr>
        </p:nvSpPr>
        <p:spPr/>
        <p:txBody>
          <a:bodyPr/>
          <a:lstStyle/>
          <a:p>
            <a:r>
              <a:rPr lang="en-US" dirty="0"/>
              <a:t>Data Engineer</a:t>
            </a:r>
          </a:p>
        </p:txBody>
      </p:sp>
      <p:sp>
        <p:nvSpPr>
          <p:cNvPr id="3" name="Content Placeholder 2">
            <a:extLst>
              <a:ext uri="{FF2B5EF4-FFF2-40B4-BE49-F238E27FC236}">
                <a16:creationId xmlns:a16="http://schemas.microsoft.com/office/drawing/2014/main" id="{4E7B2E1D-3EE2-4166-A489-EA0768029CA7}"/>
              </a:ext>
            </a:extLst>
          </p:cNvPr>
          <p:cNvSpPr>
            <a:spLocks noGrp="1"/>
          </p:cNvSpPr>
          <p:nvPr>
            <p:ph idx="1"/>
          </p:nvPr>
        </p:nvSpPr>
        <p:spPr/>
        <p:txBody>
          <a:bodyPr>
            <a:normAutofit/>
          </a:bodyPr>
          <a:lstStyle/>
          <a:p>
            <a:r>
              <a:rPr lang="en-US" dirty="0"/>
              <a:t>Responsible for designing, building, and maintaining the infrastructure and tools needed to support data management and analysis.</a:t>
            </a:r>
          </a:p>
          <a:p>
            <a:r>
              <a:rPr lang="en-US" dirty="0"/>
              <a:t>Collaborates with data architects and data scientists to develop and implement data pipelines and ensure data quality.</a:t>
            </a:r>
          </a:p>
          <a:p>
            <a:r>
              <a:rPr lang="en-US" dirty="0"/>
              <a:t>Develops and maintains data processing and storage systems, including data warehouses, data lakes, and other data storage solutions.</a:t>
            </a:r>
          </a:p>
          <a:p>
            <a:r>
              <a:rPr lang="en-US" dirty="0"/>
              <a:t>Ensures that data engineering systems and processes are compliant with regulations and meet business needs.</a:t>
            </a:r>
          </a:p>
          <a:p>
            <a:endParaRPr lang="en-US" dirty="0"/>
          </a:p>
        </p:txBody>
      </p:sp>
      <p:sp>
        <p:nvSpPr>
          <p:cNvPr id="4" name="Slide Number Placeholder 3">
            <a:extLst>
              <a:ext uri="{FF2B5EF4-FFF2-40B4-BE49-F238E27FC236}">
                <a16:creationId xmlns:a16="http://schemas.microsoft.com/office/drawing/2014/main" id="{755AAB6F-F677-4FC7-9D29-B473AC617773}"/>
              </a:ext>
            </a:extLst>
          </p:cNvPr>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451834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045B-0236-4B24-B364-F4DFAD95C02D}"/>
              </a:ext>
            </a:extLst>
          </p:cNvPr>
          <p:cNvSpPr>
            <a:spLocks noGrp="1"/>
          </p:cNvSpPr>
          <p:nvPr>
            <p:ph type="title"/>
          </p:nvPr>
        </p:nvSpPr>
        <p:spPr/>
        <p:txBody>
          <a:bodyPr>
            <a:normAutofit/>
          </a:bodyPr>
          <a:lstStyle/>
          <a:p>
            <a:r>
              <a:rPr lang="en-US" dirty="0"/>
              <a:t>Importance of Data Management</a:t>
            </a:r>
          </a:p>
        </p:txBody>
      </p:sp>
      <p:sp>
        <p:nvSpPr>
          <p:cNvPr id="3" name="Content Placeholder 2">
            <a:extLst>
              <a:ext uri="{FF2B5EF4-FFF2-40B4-BE49-F238E27FC236}">
                <a16:creationId xmlns:a16="http://schemas.microsoft.com/office/drawing/2014/main" id="{81E8A825-D898-4FDC-8B39-48F0BCE2306B}"/>
              </a:ext>
            </a:extLst>
          </p:cNvPr>
          <p:cNvSpPr>
            <a:spLocks noGrp="1"/>
          </p:cNvSpPr>
          <p:nvPr>
            <p:ph idx="1"/>
          </p:nvPr>
        </p:nvSpPr>
        <p:spPr/>
        <p:txBody>
          <a:bodyPr/>
          <a:lstStyle/>
          <a:p>
            <a:r>
              <a:rPr lang="en-US" dirty="0"/>
              <a:t>Data management allows organizations to make better decisions based on reliable insights into customer behavior, market trends and other aspects affecting performance. </a:t>
            </a:r>
          </a:p>
          <a:p>
            <a:r>
              <a:rPr lang="en-US" dirty="0"/>
              <a:t>In addition, it helps them save time and money by optimizing processes as well as minimize risks associated with storing sensitive information.</a:t>
            </a:r>
          </a:p>
        </p:txBody>
      </p:sp>
      <p:sp>
        <p:nvSpPr>
          <p:cNvPr id="4" name="Slide Number Placeholder 3">
            <a:extLst>
              <a:ext uri="{FF2B5EF4-FFF2-40B4-BE49-F238E27FC236}">
                <a16:creationId xmlns:a16="http://schemas.microsoft.com/office/drawing/2014/main" id="{AFDA6598-D050-427C-9C72-887688397740}"/>
              </a:ext>
            </a:extLst>
          </p:cNvPr>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800541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89F9-9677-4FF3-98FD-16826B66640B}"/>
              </a:ext>
            </a:extLst>
          </p:cNvPr>
          <p:cNvSpPr>
            <a:spLocks noGrp="1"/>
          </p:cNvSpPr>
          <p:nvPr>
            <p:ph type="title"/>
          </p:nvPr>
        </p:nvSpPr>
        <p:spPr/>
        <p:txBody>
          <a:bodyPr>
            <a:normAutofit/>
          </a:bodyPr>
          <a:lstStyle/>
          <a:p>
            <a:r>
              <a:rPr lang="en-US" dirty="0"/>
              <a:t>Benefits of Effective Data Management</a:t>
            </a:r>
          </a:p>
        </p:txBody>
      </p:sp>
      <p:sp>
        <p:nvSpPr>
          <p:cNvPr id="3" name="Content Placeholder 2">
            <a:extLst>
              <a:ext uri="{FF2B5EF4-FFF2-40B4-BE49-F238E27FC236}">
                <a16:creationId xmlns:a16="http://schemas.microsoft.com/office/drawing/2014/main" id="{C4C78DBD-6220-48B1-AFEC-B60972E64AFE}"/>
              </a:ext>
            </a:extLst>
          </p:cNvPr>
          <p:cNvSpPr>
            <a:spLocks noGrp="1"/>
          </p:cNvSpPr>
          <p:nvPr>
            <p:ph idx="1"/>
          </p:nvPr>
        </p:nvSpPr>
        <p:spPr/>
        <p:txBody>
          <a:bodyPr/>
          <a:lstStyle/>
          <a:p>
            <a:r>
              <a:rPr lang="en-US" dirty="0"/>
              <a:t>Effective data management can lead to improved customer service through faster response times due to efficient search capabilities. </a:t>
            </a:r>
          </a:p>
          <a:p>
            <a:r>
              <a:rPr lang="en-US" dirty="0"/>
              <a:t>It also reduces redundancy by eliminating duplicate entries which would otherwise take up unnecessary time and money spent manually verifying each entry separately.</a:t>
            </a:r>
          </a:p>
          <a:p>
            <a:r>
              <a:rPr lang="en-US" dirty="0"/>
              <a:t>Furthermore it improves decision-making processes by collecting all relevant data points quickly which would otherwise require different teams manually searching through vast stores of product info in order to make informed decisions.</a:t>
            </a:r>
          </a:p>
        </p:txBody>
      </p:sp>
      <p:sp>
        <p:nvSpPr>
          <p:cNvPr id="4" name="Slide Number Placeholder 3">
            <a:extLst>
              <a:ext uri="{FF2B5EF4-FFF2-40B4-BE49-F238E27FC236}">
                <a16:creationId xmlns:a16="http://schemas.microsoft.com/office/drawing/2014/main" id="{43A4EDF1-CE99-4D34-9926-7E50387A098F}"/>
              </a:ext>
            </a:extLst>
          </p:cNvPr>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992490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44DD35-03A3-44E0-9362-FD2832135141}"/>
              </a:ext>
            </a:extLst>
          </p:cNvPr>
          <p:cNvSpPr>
            <a:spLocks noGrp="1"/>
          </p:cNvSpPr>
          <p:nvPr>
            <p:ph type="title"/>
          </p:nvPr>
        </p:nvSpPr>
        <p:spPr/>
        <p:txBody>
          <a:bodyPr/>
          <a:lstStyle/>
          <a:p>
            <a:r>
              <a:rPr lang="en-US" dirty="0"/>
              <a:t>Data stewardship and data ownership</a:t>
            </a:r>
          </a:p>
        </p:txBody>
      </p:sp>
      <p:sp>
        <p:nvSpPr>
          <p:cNvPr id="6" name="Text Placeholder 5">
            <a:extLst>
              <a:ext uri="{FF2B5EF4-FFF2-40B4-BE49-F238E27FC236}">
                <a16:creationId xmlns:a16="http://schemas.microsoft.com/office/drawing/2014/main" id="{93ADC1DA-2934-4F3F-B8F1-57800513FE8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8D0A640-4D93-4A48-A838-042136D95A6E}"/>
              </a:ext>
            </a:extLst>
          </p:cNvPr>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2519970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9609-EC57-4CAB-9300-4607ABD95161}"/>
              </a:ext>
            </a:extLst>
          </p:cNvPr>
          <p:cNvSpPr>
            <a:spLocks noGrp="1"/>
          </p:cNvSpPr>
          <p:nvPr>
            <p:ph type="title"/>
          </p:nvPr>
        </p:nvSpPr>
        <p:spPr/>
        <p:txBody>
          <a:bodyPr>
            <a:normAutofit/>
          </a:bodyPr>
          <a:lstStyle/>
          <a:p>
            <a:r>
              <a:rPr lang="en-US" dirty="0"/>
              <a:t>Data Stewardship</a:t>
            </a:r>
          </a:p>
        </p:txBody>
      </p:sp>
      <p:sp>
        <p:nvSpPr>
          <p:cNvPr id="3" name="Content Placeholder 2">
            <a:extLst>
              <a:ext uri="{FF2B5EF4-FFF2-40B4-BE49-F238E27FC236}">
                <a16:creationId xmlns:a16="http://schemas.microsoft.com/office/drawing/2014/main" id="{671BECA8-6360-4557-B1E1-AF6A87C263F0}"/>
              </a:ext>
            </a:extLst>
          </p:cNvPr>
          <p:cNvSpPr>
            <a:spLocks noGrp="1"/>
          </p:cNvSpPr>
          <p:nvPr>
            <p:ph idx="1"/>
          </p:nvPr>
        </p:nvSpPr>
        <p:spPr/>
        <p:txBody>
          <a:bodyPr>
            <a:normAutofit/>
          </a:bodyPr>
          <a:lstStyle/>
          <a:p>
            <a:r>
              <a:rPr lang="en-US" dirty="0"/>
              <a:t>A Key Component of Data Governance</a:t>
            </a:r>
          </a:p>
          <a:p>
            <a:r>
              <a:rPr lang="en-US" dirty="0"/>
              <a:t>Data stewardship refers to the management and oversight of an organization's data assets to ensure their quality, security, and accessibility.</a:t>
            </a:r>
          </a:p>
          <a:p>
            <a:r>
              <a:rPr lang="en-US" dirty="0"/>
              <a:t>Importance of data stewardship in data governance:</a:t>
            </a:r>
          </a:p>
          <a:p>
            <a:pPr lvl="1"/>
            <a:r>
              <a:rPr lang="en-US" dirty="0"/>
              <a:t>Data stewardship is a critical component of data governance, as it ensures that data is properly managed and utilized across an organization.</a:t>
            </a:r>
          </a:p>
          <a:p>
            <a:endParaRPr lang="en-US" dirty="0"/>
          </a:p>
          <a:p>
            <a:endParaRPr lang="en-US" dirty="0"/>
          </a:p>
        </p:txBody>
      </p:sp>
      <p:sp>
        <p:nvSpPr>
          <p:cNvPr id="4" name="Slide Number Placeholder 3">
            <a:extLst>
              <a:ext uri="{FF2B5EF4-FFF2-40B4-BE49-F238E27FC236}">
                <a16:creationId xmlns:a16="http://schemas.microsoft.com/office/drawing/2014/main" id="{B94F25F9-0C25-4985-833F-55AC7614C0E1}"/>
              </a:ext>
            </a:extLst>
          </p:cNvPr>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6146" name="Picture 2" descr="Defining Data Stewardship – Open Data Watch">
            <a:extLst>
              <a:ext uri="{FF2B5EF4-FFF2-40B4-BE49-F238E27FC236}">
                <a16:creationId xmlns:a16="http://schemas.microsoft.com/office/drawing/2014/main" id="{A41339BC-B2A4-4EAC-9925-4BB1FD9879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46" t="18548" r="5973" b="21556"/>
          <a:stretch/>
        </p:blipFill>
        <p:spPr bwMode="auto">
          <a:xfrm>
            <a:off x="5623560" y="4419933"/>
            <a:ext cx="5440680" cy="2062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26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A5DC-DACB-4804-A391-F97CABC60441}"/>
              </a:ext>
            </a:extLst>
          </p:cNvPr>
          <p:cNvSpPr>
            <a:spLocks noGrp="1"/>
          </p:cNvSpPr>
          <p:nvPr>
            <p:ph type="title"/>
          </p:nvPr>
        </p:nvSpPr>
        <p:spPr/>
        <p:txBody>
          <a:bodyPr>
            <a:normAutofit fontScale="90000"/>
          </a:bodyPr>
          <a:lstStyle/>
          <a:p>
            <a:r>
              <a:rPr lang="en-US" dirty="0"/>
              <a:t>Linkage to Strategy Makes Governance Relevant</a:t>
            </a:r>
          </a:p>
        </p:txBody>
      </p:sp>
      <p:sp>
        <p:nvSpPr>
          <p:cNvPr id="3" name="Content Placeholder 2">
            <a:extLst>
              <a:ext uri="{FF2B5EF4-FFF2-40B4-BE49-F238E27FC236}">
                <a16:creationId xmlns:a16="http://schemas.microsoft.com/office/drawing/2014/main" id="{C94CC6B3-5024-45E9-AABB-48CF4DDB8F5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6E67D5D-7C38-4B63-A20D-A280AA2A9A46}"/>
              </a:ext>
            </a:extLst>
          </p:cNvPr>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5" name="Picture 4">
            <a:extLst>
              <a:ext uri="{FF2B5EF4-FFF2-40B4-BE49-F238E27FC236}">
                <a16:creationId xmlns:a16="http://schemas.microsoft.com/office/drawing/2014/main" id="{548676EC-BBF1-40A5-AA24-02532F4E091F}"/>
              </a:ext>
            </a:extLst>
          </p:cNvPr>
          <p:cNvPicPr>
            <a:picLocks noChangeAspect="1"/>
          </p:cNvPicPr>
          <p:nvPr/>
        </p:nvPicPr>
        <p:blipFill>
          <a:blip r:embed="rId2"/>
          <a:stretch>
            <a:fillRect/>
          </a:stretch>
        </p:blipFill>
        <p:spPr>
          <a:xfrm>
            <a:off x="1632118" y="1570807"/>
            <a:ext cx="9421540" cy="4582164"/>
          </a:xfrm>
          <a:prstGeom prst="rect">
            <a:avLst/>
          </a:prstGeom>
        </p:spPr>
      </p:pic>
      <p:sp>
        <p:nvSpPr>
          <p:cNvPr id="6" name="Rectangle 5">
            <a:extLst>
              <a:ext uri="{FF2B5EF4-FFF2-40B4-BE49-F238E27FC236}">
                <a16:creationId xmlns:a16="http://schemas.microsoft.com/office/drawing/2014/main" id="{9DE80E65-2EE3-4235-B2AD-066AECCB92F9}"/>
              </a:ext>
            </a:extLst>
          </p:cNvPr>
          <p:cNvSpPr/>
          <p:nvPr/>
        </p:nvSpPr>
        <p:spPr>
          <a:xfrm>
            <a:off x="10744200" y="5788152"/>
            <a:ext cx="732800" cy="364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0666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5137-4F31-4ACC-912A-89AD50BA5AFA}"/>
              </a:ext>
            </a:extLst>
          </p:cNvPr>
          <p:cNvSpPr>
            <a:spLocks noGrp="1"/>
          </p:cNvSpPr>
          <p:nvPr>
            <p:ph type="title"/>
          </p:nvPr>
        </p:nvSpPr>
        <p:spPr/>
        <p:txBody>
          <a:bodyPr>
            <a:normAutofit/>
          </a:bodyPr>
          <a:lstStyle/>
          <a:p>
            <a:r>
              <a:rPr lang="en-US" dirty="0"/>
              <a:t>Data Stewardship Roles and Responsibilities</a:t>
            </a:r>
          </a:p>
        </p:txBody>
      </p:sp>
      <p:sp>
        <p:nvSpPr>
          <p:cNvPr id="3" name="Content Placeholder 2">
            <a:extLst>
              <a:ext uri="{FF2B5EF4-FFF2-40B4-BE49-F238E27FC236}">
                <a16:creationId xmlns:a16="http://schemas.microsoft.com/office/drawing/2014/main" id="{F04104B7-B2E5-4FD1-941B-7E58833F1201}"/>
              </a:ext>
            </a:extLst>
          </p:cNvPr>
          <p:cNvSpPr>
            <a:spLocks noGrp="1"/>
          </p:cNvSpPr>
          <p:nvPr>
            <p:ph idx="1"/>
          </p:nvPr>
        </p:nvSpPr>
        <p:spPr/>
        <p:txBody>
          <a:bodyPr>
            <a:normAutofit/>
          </a:bodyPr>
          <a:lstStyle/>
          <a:p>
            <a:r>
              <a:rPr lang="en-US" dirty="0"/>
              <a:t>Data stewardship roles:</a:t>
            </a:r>
          </a:p>
          <a:p>
            <a:pPr lvl="1"/>
            <a:r>
              <a:rPr lang="en-US" dirty="0"/>
              <a:t>Data owner: The person or group responsible for the accuracy, completeness, and integrity of the data.</a:t>
            </a:r>
          </a:p>
          <a:p>
            <a:pPr lvl="1"/>
            <a:r>
              <a:rPr lang="en-US" dirty="0"/>
              <a:t>Data custodian: The person or group responsible for the security, storage, and retrieval of the data.</a:t>
            </a:r>
          </a:p>
          <a:p>
            <a:pPr lvl="1"/>
            <a:r>
              <a:rPr lang="en-US" dirty="0"/>
              <a:t>Data user: The person or group that uses the data to perform their job functions.</a:t>
            </a:r>
          </a:p>
          <a:p>
            <a:r>
              <a:rPr lang="en-US" dirty="0"/>
              <a:t>Responsibilities:</a:t>
            </a:r>
          </a:p>
          <a:p>
            <a:pPr lvl="1"/>
            <a:r>
              <a:rPr lang="en-US" dirty="0"/>
              <a:t>Data quality: Ensuring the accuracy, completeness, and integrity of the data.</a:t>
            </a:r>
          </a:p>
          <a:p>
            <a:pPr lvl="1"/>
            <a:r>
              <a:rPr lang="en-US" dirty="0"/>
              <a:t>Data security: Protecting the data from unauthorized access, corruption, or loss.</a:t>
            </a:r>
          </a:p>
          <a:p>
            <a:pPr lvl="1"/>
            <a:r>
              <a:rPr lang="en-US" dirty="0"/>
              <a:t>Data accessibility: Ensuring that data is accessible to authorized users.</a:t>
            </a:r>
          </a:p>
          <a:p>
            <a:pPr lvl="1"/>
            <a:r>
              <a:rPr lang="en-US" dirty="0"/>
              <a:t>Data retention: Ensuring that data is properly stored and retained according to organizational policies and legal requirements.</a:t>
            </a:r>
          </a:p>
          <a:p>
            <a:endParaRPr lang="en-US" dirty="0"/>
          </a:p>
          <a:p>
            <a:endParaRPr lang="en-US" dirty="0"/>
          </a:p>
        </p:txBody>
      </p:sp>
      <p:sp>
        <p:nvSpPr>
          <p:cNvPr id="4" name="Slide Number Placeholder 3">
            <a:extLst>
              <a:ext uri="{FF2B5EF4-FFF2-40B4-BE49-F238E27FC236}">
                <a16:creationId xmlns:a16="http://schemas.microsoft.com/office/drawing/2014/main" id="{7696F888-A3A2-4687-A1C2-792FD42E9557}"/>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1012626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1DCA-7747-41F8-A4EF-45BDDDE1659B}"/>
              </a:ext>
            </a:extLst>
          </p:cNvPr>
          <p:cNvSpPr>
            <a:spLocks noGrp="1"/>
          </p:cNvSpPr>
          <p:nvPr>
            <p:ph type="title"/>
          </p:nvPr>
        </p:nvSpPr>
        <p:spPr/>
        <p:txBody>
          <a:bodyPr>
            <a:normAutofit/>
          </a:bodyPr>
          <a:lstStyle/>
          <a:p>
            <a:r>
              <a:rPr lang="en-US" dirty="0"/>
              <a:t>Data Stewardship Best Practices</a:t>
            </a:r>
          </a:p>
        </p:txBody>
      </p:sp>
      <p:sp>
        <p:nvSpPr>
          <p:cNvPr id="3" name="Content Placeholder 2">
            <a:extLst>
              <a:ext uri="{FF2B5EF4-FFF2-40B4-BE49-F238E27FC236}">
                <a16:creationId xmlns:a16="http://schemas.microsoft.com/office/drawing/2014/main" id="{79A4AF03-7C66-4F4A-8940-4A54776822B1}"/>
              </a:ext>
            </a:extLst>
          </p:cNvPr>
          <p:cNvSpPr>
            <a:spLocks noGrp="1"/>
          </p:cNvSpPr>
          <p:nvPr>
            <p:ph idx="1"/>
          </p:nvPr>
        </p:nvSpPr>
        <p:spPr/>
        <p:txBody>
          <a:bodyPr numCol="2">
            <a:normAutofit/>
          </a:bodyPr>
          <a:lstStyle/>
          <a:p>
            <a:r>
              <a:rPr lang="en-US" dirty="0"/>
              <a:t>Data quality:</a:t>
            </a:r>
          </a:p>
          <a:p>
            <a:pPr lvl="1"/>
            <a:r>
              <a:rPr lang="en-US" dirty="0"/>
              <a:t>Validate data inputs</a:t>
            </a:r>
          </a:p>
          <a:p>
            <a:pPr lvl="1"/>
            <a:r>
              <a:rPr lang="en-US" dirty="0"/>
              <a:t>Use data validation rules</a:t>
            </a:r>
          </a:p>
          <a:p>
            <a:pPr lvl="1"/>
            <a:r>
              <a:rPr lang="en-US" dirty="0"/>
              <a:t>Perform data quality checks</a:t>
            </a:r>
          </a:p>
          <a:p>
            <a:r>
              <a:rPr lang="en-US" dirty="0"/>
              <a:t>Data security:</a:t>
            </a:r>
          </a:p>
          <a:p>
            <a:pPr lvl="1"/>
            <a:r>
              <a:rPr lang="en-US" dirty="0"/>
              <a:t>Implement access controls</a:t>
            </a:r>
          </a:p>
          <a:p>
            <a:pPr lvl="1"/>
            <a:r>
              <a:rPr lang="en-US" dirty="0"/>
              <a:t>Use encryption</a:t>
            </a:r>
          </a:p>
          <a:p>
            <a:pPr lvl="1"/>
            <a:r>
              <a:rPr lang="en-US" dirty="0"/>
              <a:t>Monitor data access and usage</a:t>
            </a:r>
          </a:p>
          <a:p>
            <a:pPr lvl="1"/>
            <a:endParaRPr lang="en-US" dirty="0"/>
          </a:p>
          <a:p>
            <a:pPr lvl="1"/>
            <a:endParaRPr lang="en-US" dirty="0"/>
          </a:p>
          <a:p>
            <a:pPr lvl="1"/>
            <a:endParaRPr lang="en-US" dirty="0"/>
          </a:p>
          <a:p>
            <a:r>
              <a:rPr lang="en-US" dirty="0"/>
              <a:t>Data accessibility:</a:t>
            </a:r>
          </a:p>
          <a:p>
            <a:pPr lvl="1"/>
            <a:r>
              <a:rPr lang="en-US" dirty="0"/>
              <a:t>Use data catalogs and inventories</a:t>
            </a:r>
          </a:p>
          <a:p>
            <a:pPr lvl="1"/>
            <a:r>
              <a:rPr lang="en-US" dirty="0"/>
              <a:t>Provide data access training</a:t>
            </a:r>
          </a:p>
          <a:p>
            <a:pPr lvl="1"/>
            <a:r>
              <a:rPr lang="en-US" dirty="0"/>
              <a:t>Implement data search and retrieval tools</a:t>
            </a:r>
          </a:p>
          <a:p>
            <a:r>
              <a:rPr lang="en-US" dirty="0"/>
              <a:t>Data retention:</a:t>
            </a:r>
          </a:p>
          <a:p>
            <a:pPr lvl="1"/>
            <a:r>
              <a:rPr lang="en-US" dirty="0"/>
              <a:t>Implement data retention policies</a:t>
            </a:r>
          </a:p>
          <a:p>
            <a:pPr lvl="1"/>
            <a:r>
              <a:rPr lang="en-US" dirty="0"/>
              <a:t>Use data archiving and backups</a:t>
            </a:r>
          </a:p>
          <a:p>
            <a:pPr lvl="1"/>
            <a:r>
              <a:rPr lang="en-US" dirty="0"/>
              <a:t> Monitor data storage and retrieval</a:t>
            </a:r>
          </a:p>
          <a:p>
            <a:endParaRPr lang="en-US" dirty="0"/>
          </a:p>
          <a:p>
            <a:endParaRPr lang="en-US" dirty="0"/>
          </a:p>
        </p:txBody>
      </p:sp>
      <p:sp>
        <p:nvSpPr>
          <p:cNvPr id="4" name="Slide Number Placeholder 3">
            <a:extLst>
              <a:ext uri="{FF2B5EF4-FFF2-40B4-BE49-F238E27FC236}">
                <a16:creationId xmlns:a16="http://schemas.microsoft.com/office/drawing/2014/main" id="{28361BCC-7527-4CDE-93C8-CFCC644FC828}"/>
              </a:ext>
            </a:extLst>
          </p:cNvPr>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304305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246D-8E12-461E-A7B5-6C40E6715E72}"/>
              </a:ext>
            </a:extLst>
          </p:cNvPr>
          <p:cNvSpPr>
            <a:spLocks noGrp="1"/>
          </p:cNvSpPr>
          <p:nvPr>
            <p:ph type="title"/>
          </p:nvPr>
        </p:nvSpPr>
        <p:spPr/>
        <p:txBody>
          <a:bodyPr>
            <a:normAutofit/>
          </a:bodyPr>
          <a:lstStyle/>
          <a:p>
            <a:r>
              <a:rPr lang="en-US" dirty="0"/>
              <a:t>Data Stewardship in the Digital Age</a:t>
            </a:r>
          </a:p>
        </p:txBody>
      </p:sp>
      <p:sp>
        <p:nvSpPr>
          <p:cNvPr id="3" name="Content Placeholder 2">
            <a:extLst>
              <a:ext uri="{FF2B5EF4-FFF2-40B4-BE49-F238E27FC236}">
                <a16:creationId xmlns:a16="http://schemas.microsoft.com/office/drawing/2014/main" id="{A092FB3D-D7F0-42B6-A615-022EAFF15C8F}"/>
              </a:ext>
            </a:extLst>
          </p:cNvPr>
          <p:cNvSpPr>
            <a:spLocks noGrp="1"/>
          </p:cNvSpPr>
          <p:nvPr>
            <p:ph idx="1"/>
          </p:nvPr>
        </p:nvSpPr>
        <p:spPr/>
        <p:txBody>
          <a:bodyPr/>
          <a:lstStyle/>
          <a:p>
            <a:r>
              <a:rPr lang="en-US" dirty="0"/>
              <a:t>The digital age has brought about an explosion of data, making data stewardship more critical than ever.</a:t>
            </a:r>
          </a:p>
          <a:p>
            <a:r>
              <a:rPr lang="en-US" dirty="0"/>
              <a:t>Emerging technologies such as AI, machine learning, and the cloud have created new challenges and opportunities for data stewardship.</a:t>
            </a:r>
          </a:p>
          <a:p>
            <a:r>
              <a:rPr lang="en-US" dirty="0"/>
              <a:t>Data stewardship must evolve to keep pace with the changing technology landscape.</a:t>
            </a:r>
          </a:p>
          <a:p>
            <a:endParaRPr lang="en-US" dirty="0"/>
          </a:p>
          <a:p>
            <a:endParaRPr lang="en-US" dirty="0"/>
          </a:p>
        </p:txBody>
      </p:sp>
      <p:sp>
        <p:nvSpPr>
          <p:cNvPr id="4" name="Slide Number Placeholder 3">
            <a:extLst>
              <a:ext uri="{FF2B5EF4-FFF2-40B4-BE49-F238E27FC236}">
                <a16:creationId xmlns:a16="http://schemas.microsoft.com/office/drawing/2014/main" id="{4A4F2739-6BD4-4800-BE01-26D011509385}"/>
              </a:ext>
            </a:extLst>
          </p:cNvPr>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324009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972A-1126-4554-AF82-BE85075D3657}"/>
              </a:ext>
            </a:extLst>
          </p:cNvPr>
          <p:cNvSpPr>
            <a:spLocks noGrp="1"/>
          </p:cNvSpPr>
          <p:nvPr>
            <p:ph type="title"/>
          </p:nvPr>
        </p:nvSpPr>
        <p:spPr/>
        <p:txBody>
          <a:bodyPr/>
          <a:lstStyle/>
          <a:p>
            <a:r>
              <a:rPr lang="en-US" dirty="0"/>
              <a:t>Data Stewardship Challenges</a:t>
            </a:r>
          </a:p>
        </p:txBody>
      </p:sp>
      <p:sp>
        <p:nvSpPr>
          <p:cNvPr id="3" name="Content Placeholder 2">
            <a:extLst>
              <a:ext uri="{FF2B5EF4-FFF2-40B4-BE49-F238E27FC236}">
                <a16:creationId xmlns:a16="http://schemas.microsoft.com/office/drawing/2014/main" id="{6DFF1F20-E3D8-4C84-AF5D-A47687E635A9}"/>
              </a:ext>
            </a:extLst>
          </p:cNvPr>
          <p:cNvSpPr>
            <a:spLocks noGrp="1"/>
          </p:cNvSpPr>
          <p:nvPr>
            <p:ph idx="1"/>
          </p:nvPr>
        </p:nvSpPr>
        <p:spPr/>
        <p:txBody>
          <a:bodyPr>
            <a:normAutofit/>
          </a:bodyPr>
          <a:lstStyle/>
          <a:p>
            <a:r>
              <a:rPr lang="en-US" dirty="0"/>
              <a:t>Data volume and complexity</a:t>
            </a:r>
          </a:p>
          <a:p>
            <a:pPr lvl="1"/>
            <a:r>
              <a:rPr lang="en-US" dirty="0"/>
              <a:t>The sheer volume and complexity of data can make it difficult to manage and govern.</a:t>
            </a:r>
          </a:p>
          <a:p>
            <a:r>
              <a:rPr lang="en-US" dirty="0"/>
              <a:t>Data silos</a:t>
            </a:r>
          </a:p>
          <a:p>
            <a:pPr lvl="1"/>
            <a:r>
              <a:rPr lang="en-US" dirty="0"/>
              <a:t>Data silos can lead to data duplication, inconsistencies, and security risks.</a:t>
            </a:r>
          </a:p>
          <a:p>
            <a:r>
              <a:rPr lang="en-US" dirty="0"/>
              <a:t>Data privacy and regulations</a:t>
            </a:r>
          </a:p>
          <a:p>
            <a:pPr lvl="1"/>
            <a:r>
              <a:rPr lang="en-US" dirty="0"/>
              <a:t>Ensuring compliance with data privacy regulations such as GDPR and CCPA can be a challenge.</a:t>
            </a:r>
          </a:p>
          <a:p>
            <a:r>
              <a:rPr lang="en-US" dirty="0"/>
              <a:t>Data security threats</a:t>
            </a:r>
          </a:p>
          <a:p>
            <a:pPr lvl="1"/>
            <a:r>
              <a:rPr lang="en-US" dirty="0"/>
              <a:t>Cyber attacks and data breaches pose a significant threat to data security.</a:t>
            </a:r>
          </a:p>
          <a:p>
            <a:endParaRPr lang="en-US" dirty="0"/>
          </a:p>
          <a:p>
            <a:endParaRPr lang="en-US" dirty="0"/>
          </a:p>
        </p:txBody>
      </p:sp>
      <p:sp>
        <p:nvSpPr>
          <p:cNvPr id="4" name="Slide Number Placeholder 3">
            <a:extLst>
              <a:ext uri="{FF2B5EF4-FFF2-40B4-BE49-F238E27FC236}">
                <a16:creationId xmlns:a16="http://schemas.microsoft.com/office/drawing/2014/main" id="{22E2645B-5E6F-4B54-A0BA-7E44059018E7}"/>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176187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EA33-72C1-4191-9F42-3DD7BA62EF6C}"/>
              </a:ext>
            </a:extLst>
          </p:cNvPr>
          <p:cNvSpPr>
            <a:spLocks noGrp="1"/>
          </p:cNvSpPr>
          <p:nvPr>
            <p:ph type="title"/>
          </p:nvPr>
        </p:nvSpPr>
        <p:spPr/>
        <p:txBody>
          <a:bodyPr/>
          <a:lstStyle/>
          <a:p>
            <a:r>
              <a:rPr lang="en-US" dirty="0"/>
              <a:t>Data Stewardship Benefits</a:t>
            </a:r>
          </a:p>
        </p:txBody>
      </p:sp>
      <p:sp>
        <p:nvSpPr>
          <p:cNvPr id="3" name="Content Placeholder 2">
            <a:extLst>
              <a:ext uri="{FF2B5EF4-FFF2-40B4-BE49-F238E27FC236}">
                <a16:creationId xmlns:a16="http://schemas.microsoft.com/office/drawing/2014/main" id="{274244A7-4AAC-427E-998C-DF507EE8D0EF}"/>
              </a:ext>
            </a:extLst>
          </p:cNvPr>
          <p:cNvSpPr>
            <a:spLocks noGrp="1"/>
          </p:cNvSpPr>
          <p:nvPr>
            <p:ph idx="1"/>
          </p:nvPr>
        </p:nvSpPr>
        <p:spPr/>
        <p:txBody>
          <a:bodyPr>
            <a:normAutofit/>
          </a:bodyPr>
          <a:lstStyle/>
          <a:p>
            <a:r>
              <a:rPr lang="en-US" dirty="0"/>
              <a:t>Improved data quality</a:t>
            </a:r>
          </a:p>
          <a:p>
            <a:pPr lvl="1"/>
            <a:r>
              <a:rPr lang="en-US" dirty="0"/>
              <a:t>Data stewardship helps ensure that data is accurate, complete, and consistent.</a:t>
            </a:r>
          </a:p>
          <a:p>
            <a:r>
              <a:rPr lang="en-US" dirty="0"/>
              <a:t>Increased data trust</a:t>
            </a:r>
          </a:p>
          <a:p>
            <a:pPr lvl="1"/>
            <a:r>
              <a:rPr lang="en-US" dirty="0"/>
              <a:t>Data stewardship builds trust in the data, enabling better decision-making and improved business outcomes.</a:t>
            </a:r>
          </a:p>
          <a:p>
            <a:r>
              <a:rPr lang="en-US" dirty="0"/>
              <a:t>Compliance with regulations</a:t>
            </a:r>
          </a:p>
          <a:p>
            <a:pPr lvl="1"/>
            <a:r>
              <a:rPr lang="en-US" dirty="0"/>
              <a:t>Data stewardship helps ensure compliance with data privacy regulations and reduces the risk of data breaches.</a:t>
            </a:r>
          </a:p>
          <a:p>
            <a:r>
              <a:rPr lang="en-US" dirty="0"/>
              <a:t>Better data management</a:t>
            </a:r>
          </a:p>
          <a:p>
            <a:pPr lvl="1"/>
            <a:r>
              <a:rPr lang="en-US" dirty="0"/>
              <a:t>Data stewardship enables better management of data assets, improving data accessibility and reducing data duplication.</a:t>
            </a:r>
          </a:p>
          <a:p>
            <a:endParaRPr lang="en-US" dirty="0"/>
          </a:p>
        </p:txBody>
      </p:sp>
      <p:sp>
        <p:nvSpPr>
          <p:cNvPr id="4" name="Slide Number Placeholder 3">
            <a:extLst>
              <a:ext uri="{FF2B5EF4-FFF2-40B4-BE49-F238E27FC236}">
                <a16:creationId xmlns:a16="http://schemas.microsoft.com/office/drawing/2014/main" id="{A3EB5CFE-E62B-4549-B466-532493A94615}"/>
              </a:ext>
            </a:extLst>
          </p:cNvPr>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123181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1FE-06CB-4461-A78A-68CCB43ADA3E}"/>
              </a:ext>
            </a:extLst>
          </p:cNvPr>
          <p:cNvSpPr>
            <a:spLocks noGrp="1"/>
          </p:cNvSpPr>
          <p:nvPr>
            <p:ph type="title"/>
          </p:nvPr>
        </p:nvSpPr>
        <p:spPr/>
        <p:txBody>
          <a:bodyPr>
            <a:normAutofit/>
          </a:bodyPr>
          <a:lstStyle/>
          <a:p>
            <a:r>
              <a:rPr lang="en-US" dirty="0"/>
              <a:t>Data Ownership</a:t>
            </a:r>
          </a:p>
        </p:txBody>
      </p:sp>
      <p:sp>
        <p:nvSpPr>
          <p:cNvPr id="3" name="Content Placeholder 2">
            <a:extLst>
              <a:ext uri="{FF2B5EF4-FFF2-40B4-BE49-F238E27FC236}">
                <a16:creationId xmlns:a16="http://schemas.microsoft.com/office/drawing/2014/main" id="{7E4B5B80-2599-4DE6-A8C7-64C5DC7D9C6C}"/>
              </a:ext>
            </a:extLst>
          </p:cNvPr>
          <p:cNvSpPr>
            <a:spLocks noGrp="1"/>
          </p:cNvSpPr>
          <p:nvPr>
            <p:ph idx="1"/>
          </p:nvPr>
        </p:nvSpPr>
        <p:spPr/>
        <p:txBody>
          <a:bodyPr>
            <a:normAutofit/>
          </a:bodyPr>
          <a:lstStyle/>
          <a:p>
            <a:r>
              <a:rPr lang="en-US" dirty="0"/>
              <a:t>A Key Component of Data Governance</a:t>
            </a:r>
          </a:p>
          <a:p>
            <a:r>
              <a:rPr lang="en-US" dirty="0"/>
              <a:t>Definition of data ownership:</a:t>
            </a:r>
          </a:p>
          <a:p>
            <a:pPr lvl="1"/>
            <a:r>
              <a:rPr lang="en-US" dirty="0"/>
              <a:t>Data ownership refers to the individual or group responsible for the accuracy, completeness, and integrity of a specific dataset.</a:t>
            </a:r>
          </a:p>
          <a:p>
            <a:r>
              <a:rPr lang="en-US" dirty="0"/>
              <a:t>Importance of data ownership in data governance:</a:t>
            </a:r>
          </a:p>
          <a:p>
            <a:pPr lvl="1"/>
            <a:r>
              <a:rPr lang="en-US" dirty="0"/>
              <a:t>Data ownership is a critical component of data governance, as it ensures that data is properly managed and utilized across an organization.</a:t>
            </a:r>
          </a:p>
          <a:p>
            <a:endParaRPr lang="en-US" dirty="0"/>
          </a:p>
          <a:p>
            <a:endParaRPr lang="en-US" dirty="0"/>
          </a:p>
        </p:txBody>
      </p:sp>
      <p:sp>
        <p:nvSpPr>
          <p:cNvPr id="4" name="Slide Number Placeholder 3">
            <a:extLst>
              <a:ext uri="{FF2B5EF4-FFF2-40B4-BE49-F238E27FC236}">
                <a16:creationId xmlns:a16="http://schemas.microsoft.com/office/drawing/2014/main" id="{C5779A77-CD2E-4837-9B4F-299BC138069D}"/>
              </a:ext>
            </a:extLst>
          </p:cNvPr>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548425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8186-CA43-4491-8868-DC262DAB0E2C}"/>
              </a:ext>
            </a:extLst>
          </p:cNvPr>
          <p:cNvSpPr>
            <a:spLocks noGrp="1"/>
          </p:cNvSpPr>
          <p:nvPr>
            <p:ph type="title"/>
          </p:nvPr>
        </p:nvSpPr>
        <p:spPr/>
        <p:txBody>
          <a:bodyPr>
            <a:normAutofit/>
          </a:bodyPr>
          <a:lstStyle/>
          <a:p>
            <a:r>
              <a:rPr lang="en-US" dirty="0"/>
              <a:t>Data Ownership Roles and Responsibilities</a:t>
            </a:r>
          </a:p>
        </p:txBody>
      </p:sp>
      <p:sp>
        <p:nvSpPr>
          <p:cNvPr id="3" name="Content Placeholder 2">
            <a:extLst>
              <a:ext uri="{FF2B5EF4-FFF2-40B4-BE49-F238E27FC236}">
                <a16:creationId xmlns:a16="http://schemas.microsoft.com/office/drawing/2014/main" id="{1391271C-D4C3-4654-BF5C-AE60E85B4C1C}"/>
              </a:ext>
            </a:extLst>
          </p:cNvPr>
          <p:cNvSpPr>
            <a:spLocks noGrp="1"/>
          </p:cNvSpPr>
          <p:nvPr>
            <p:ph idx="1"/>
          </p:nvPr>
        </p:nvSpPr>
        <p:spPr/>
        <p:txBody>
          <a:bodyPr>
            <a:normAutofit/>
          </a:bodyPr>
          <a:lstStyle/>
          <a:p>
            <a:r>
              <a:rPr lang="en-US" dirty="0"/>
              <a:t>Data owner</a:t>
            </a:r>
          </a:p>
          <a:p>
            <a:pPr lvl="1"/>
            <a:r>
              <a:rPr lang="en-US" dirty="0"/>
              <a:t>The person or group responsible for the accuracy, completeness, and integrity of the data.</a:t>
            </a:r>
          </a:p>
          <a:p>
            <a:r>
              <a:rPr lang="en-US" dirty="0"/>
              <a:t>Data custodian</a:t>
            </a:r>
          </a:p>
          <a:p>
            <a:pPr lvl="1"/>
            <a:r>
              <a:rPr lang="en-US" dirty="0"/>
              <a:t>The person or group responsible for the security, storage, and retrieval of the data.</a:t>
            </a:r>
          </a:p>
          <a:p>
            <a:r>
              <a:rPr lang="en-US" dirty="0"/>
              <a:t>Data user</a:t>
            </a:r>
          </a:p>
          <a:p>
            <a:pPr lvl="1"/>
            <a:r>
              <a:rPr lang="en-US" dirty="0"/>
              <a:t>The person or group that uses the data to perform their job functions.</a:t>
            </a:r>
          </a:p>
        </p:txBody>
      </p:sp>
      <p:sp>
        <p:nvSpPr>
          <p:cNvPr id="4" name="Slide Number Placeholder 3">
            <a:extLst>
              <a:ext uri="{FF2B5EF4-FFF2-40B4-BE49-F238E27FC236}">
                <a16:creationId xmlns:a16="http://schemas.microsoft.com/office/drawing/2014/main" id="{852289E8-A869-41A2-B505-62B4FF1A7902}"/>
              </a:ext>
            </a:extLst>
          </p:cNvPr>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38937456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8186-CA43-4491-8868-DC262DAB0E2C}"/>
              </a:ext>
            </a:extLst>
          </p:cNvPr>
          <p:cNvSpPr>
            <a:spLocks noGrp="1"/>
          </p:cNvSpPr>
          <p:nvPr>
            <p:ph type="title"/>
          </p:nvPr>
        </p:nvSpPr>
        <p:spPr/>
        <p:txBody>
          <a:bodyPr>
            <a:normAutofit/>
          </a:bodyPr>
          <a:lstStyle/>
          <a:p>
            <a:r>
              <a:rPr lang="en-US" dirty="0"/>
              <a:t>Data Ownership Roles and Responsibilities</a:t>
            </a:r>
          </a:p>
        </p:txBody>
      </p:sp>
      <p:sp>
        <p:nvSpPr>
          <p:cNvPr id="3" name="Content Placeholder 2">
            <a:extLst>
              <a:ext uri="{FF2B5EF4-FFF2-40B4-BE49-F238E27FC236}">
                <a16:creationId xmlns:a16="http://schemas.microsoft.com/office/drawing/2014/main" id="{1391271C-D4C3-4654-BF5C-AE60E85B4C1C}"/>
              </a:ext>
            </a:extLst>
          </p:cNvPr>
          <p:cNvSpPr>
            <a:spLocks noGrp="1"/>
          </p:cNvSpPr>
          <p:nvPr>
            <p:ph idx="1"/>
          </p:nvPr>
        </p:nvSpPr>
        <p:spPr/>
        <p:txBody>
          <a:bodyPr>
            <a:normAutofit/>
          </a:bodyPr>
          <a:lstStyle/>
          <a:p>
            <a:r>
              <a:rPr lang="en-US" dirty="0"/>
              <a:t>Responsibilities:</a:t>
            </a:r>
          </a:p>
          <a:p>
            <a:pPr lvl="1"/>
            <a:r>
              <a:rPr lang="en-US" dirty="0"/>
              <a:t>Data quality</a:t>
            </a:r>
          </a:p>
          <a:p>
            <a:pPr lvl="2"/>
            <a:r>
              <a:rPr lang="en-US" dirty="0"/>
              <a:t>Ensuring the accuracy, completeness, and integrity of the data.</a:t>
            </a:r>
          </a:p>
          <a:p>
            <a:pPr lvl="1"/>
            <a:r>
              <a:rPr lang="en-US" dirty="0"/>
              <a:t>Data security</a:t>
            </a:r>
          </a:p>
          <a:p>
            <a:pPr lvl="2"/>
            <a:r>
              <a:rPr lang="en-US" dirty="0"/>
              <a:t>Protecting the data from unauthorized access, corruption, or loss.</a:t>
            </a:r>
          </a:p>
          <a:p>
            <a:pPr lvl="1"/>
            <a:r>
              <a:rPr lang="en-US" dirty="0"/>
              <a:t>Data accessibility</a:t>
            </a:r>
          </a:p>
          <a:p>
            <a:pPr lvl="2"/>
            <a:r>
              <a:rPr lang="en-US" dirty="0"/>
              <a:t>Ensuring that data is accessible to authorized users.</a:t>
            </a:r>
          </a:p>
          <a:p>
            <a:pPr lvl="1"/>
            <a:r>
              <a:rPr lang="en-US" dirty="0"/>
              <a:t>Data retention</a:t>
            </a:r>
          </a:p>
          <a:p>
            <a:pPr lvl="2"/>
            <a:r>
              <a:rPr lang="en-US" dirty="0"/>
              <a:t>Ensuring that data is properly stored and retained according to organizational policies and legal requirements.</a:t>
            </a:r>
          </a:p>
          <a:p>
            <a:endParaRPr lang="en-US" dirty="0"/>
          </a:p>
        </p:txBody>
      </p:sp>
      <p:sp>
        <p:nvSpPr>
          <p:cNvPr id="4" name="Slide Number Placeholder 3">
            <a:extLst>
              <a:ext uri="{FF2B5EF4-FFF2-40B4-BE49-F238E27FC236}">
                <a16:creationId xmlns:a16="http://schemas.microsoft.com/office/drawing/2014/main" id="{852289E8-A869-41A2-B505-62B4FF1A7902}"/>
              </a:ext>
            </a:extLst>
          </p:cNvPr>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19307745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72CF-61B9-4D5B-B9C8-F3212E6B0B88}"/>
              </a:ext>
            </a:extLst>
          </p:cNvPr>
          <p:cNvSpPr>
            <a:spLocks noGrp="1"/>
          </p:cNvSpPr>
          <p:nvPr>
            <p:ph type="title"/>
          </p:nvPr>
        </p:nvSpPr>
        <p:spPr/>
        <p:txBody>
          <a:bodyPr>
            <a:normAutofit fontScale="90000"/>
          </a:bodyPr>
          <a:lstStyle/>
          <a:p>
            <a:r>
              <a:rPr lang="en-US" altLang="en-US" dirty="0"/>
              <a:t>6 Differences between Data Steward vs Data Owner</a:t>
            </a:r>
            <a:endParaRPr lang="en-US" dirty="0"/>
          </a:p>
        </p:txBody>
      </p:sp>
      <p:graphicFrame>
        <p:nvGraphicFramePr>
          <p:cNvPr id="5" name="Content Placeholder 4">
            <a:extLst>
              <a:ext uri="{FF2B5EF4-FFF2-40B4-BE49-F238E27FC236}">
                <a16:creationId xmlns:a16="http://schemas.microsoft.com/office/drawing/2014/main" id="{F2DBCE13-F143-4AEE-8837-FDAAAA39A826}"/>
              </a:ext>
            </a:extLst>
          </p:cNvPr>
          <p:cNvGraphicFramePr>
            <a:graphicFrameLocks noGrp="1"/>
          </p:cNvGraphicFramePr>
          <p:nvPr>
            <p:ph idx="1"/>
            <p:extLst>
              <p:ext uri="{D42A27DB-BD31-4B8C-83A1-F6EECF244321}">
                <p14:modId xmlns:p14="http://schemas.microsoft.com/office/powerpoint/2010/main" val="1182189721"/>
              </p:ext>
            </p:extLst>
          </p:nvPr>
        </p:nvGraphicFramePr>
        <p:xfrm>
          <a:off x="594360" y="1339822"/>
          <a:ext cx="10882639" cy="4874897"/>
        </p:xfrm>
        <a:graphic>
          <a:graphicData uri="http://schemas.openxmlformats.org/drawingml/2006/table">
            <a:tbl>
              <a:tblPr>
                <a:tableStyleId>{BC89EF96-8CEA-46FF-86C4-4CE0E7609802}</a:tableStyleId>
              </a:tblPr>
              <a:tblGrid>
                <a:gridCol w="2233868">
                  <a:extLst>
                    <a:ext uri="{9D8B030D-6E8A-4147-A177-3AD203B41FA5}">
                      <a16:colId xmlns:a16="http://schemas.microsoft.com/office/drawing/2014/main" val="243758427"/>
                    </a:ext>
                  </a:extLst>
                </a:gridCol>
                <a:gridCol w="4024578">
                  <a:extLst>
                    <a:ext uri="{9D8B030D-6E8A-4147-A177-3AD203B41FA5}">
                      <a16:colId xmlns:a16="http://schemas.microsoft.com/office/drawing/2014/main" val="846776029"/>
                    </a:ext>
                  </a:extLst>
                </a:gridCol>
                <a:gridCol w="4624193">
                  <a:extLst>
                    <a:ext uri="{9D8B030D-6E8A-4147-A177-3AD203B41FA5}">
                      <a16:colId xmlns:a16="http://schemas.microsoft.com/office/drawing/2014/main" val="3434652585"/>
                    </a:ext>
                  </a:extLst>
                </a:gridCol>
              </a:tblGrid>
              <a:tr h="235370">
                <a:tc>
                  <a:txBody>
                    <a:bodyPr/>
                    <a:lstStyle/>
                    <a:p>
                      <a:pPr algn="ctr"/>
                      <a:r>
                        <a:rPr lang="en-US" sz="2000" b="1">
                          <a:effectLst/>
                          <a:latin typeface="Candara" panose="020E0502030303020204" pitchFamily="34" charset="0"/>
                        </a:rPr>
                        <a:t>Criteria</a:t>
                      </a:r>
                    </a:p>
                  </a:txBody>
                  <a:tcPr marL="58842" marR="58842" marT="29421" marB="29421" anchor="ctr"/>
                </a:tc>
                <a:tc>
                  <a:txBody>
                    <a:bodyPr/>
                    <a:lstStyle/>
                    <a:p>
                      <a:pPr algn="ctr"/>
                      <a:r>
                        <a:rPr lang="en-US" sz="2000" b="1" dirty="0">
                          <a:effectLst/>
                          <a:latin typeface="Candara" panose="020E0502030303020204" pitchFamily="34" charset="0"/>
                        </a:rPr>
                        <a:t>Data Owner</a:t>
                      </a:r>
                    </a:p>
                  </a:txBody>
                  <a:tcPr marL="58842" marR="58842" marT="29421" marB="29421" anchor="ctr"/>
                </a:tc>
                <a:tc>
                  <a:txBody>
                    <a:bodyPr/>
                    <a:lstStyle/>
                    <a:p>
                      <a:pPr algn="ctr"/>
                      <a:r>
                        <a:rPr lang="en-US" sz="2000" b="1" dirty="0">
                          <a:effectLst/>
                          <a:latin typeface="Candara" panose="020E0502030303020204" pitchFamily="34" charset="0"/>
                        </a:rPr>
                        <a:t>Data Steward</a:t>
                      </a:r>
                    </a:p>
                  </a:txBody>
                  <a:tcPr marL="58842" marR="58842" marT="29421" marB="29421" anchor="ctr"/>
                </a:tc>
                <a:extLst>
                  <a:ext uri="{0D108BD9-81ED-4DB2-BD59-A6C34878D82A}">
                    <a16:rowId xmlns:a16="http://schemas.microsoft.com/office/drawing/2014/main" val="1859305525"/>
                  </a:ext>
                </a:extLst>
              </a:tr>
              <a:tr h="902251">
                <a:tc>
                  <a:txBody>
                    <a:bodyPr/>
                    <a:lstStyle/>
                    <a:p>
                      <a:r>
                        <a:rPr lang="en-US" sz="2000" b="1" dirty="0">
                          <a:effectLst/>
                          <a:latin typeface="Candara" panose="020E0502030303020204" pitchFamily="34" charset="0"/>
                        </a:rPr>
                        <a:t>Focus</a:t>
                      </a:r>
                    </a:p>
                  </a:txBody>
                  <a:tcPr marL="98071" marR="98071" marT="98071" marB="98071" anchor="ctr"/>
                </a:tc>
                <a:tc>
                  <a:txBody>
                    <a:bodyPr/>
                    <a:lstStyle/>
                    <a:p>
                      <a:r>
                        <a:rPr lang="en-US" sz="1600">
                          <a:effectLst/>
                          <a:latin typeface="Candara" panose="020E0502030303020204" pitchFamily="34" charset="0"/>
                        </a:rPr>
                        <a:t>Strategic decision-making, accountability, authorization</a:t>
                      </a:r>
                      <a:endParaRPr lang="en-US" sz="1600" b="0">
                        <a:effectLst/>
                        <a:latin typeface="Candara" panose="020E0502030303020204" pitchFamily="34" charset="0"/>
                      </a:endParaRPr>
                    </a:p>
                  </a:txBody>
                  <a:tcPr marL="98071" marR="98071" marT="98071" marB="98071" anchor="ctr"/>
                </a:tc>
                <a:tc>
                  <a:txBody>
                    <a:bodyPr/>
                    <a:lstStyle/>
                    <a:p>
                      <a:r>
                        <a:rPr lang="en-US" sz="1600" dirty="0">
                          <a:effectLst/>
                          <a:latin typeface="Candara" panose="020E0502030303020204" pitchFamily="34" charset="0"/>
                        </a:rPr>
                        <a:t>Operational tasks, data quality, governance</a:t>
                      </a:r>
                      <a:endParaRPr lang="en-US" sz="1600" b="0" dirty="0">
                        <a:effectLst/>
                        <a:latin typeface="Candara" panose="020E0502030303020204" pitchFamily="34" charset="0"/>
                      </a:endParaRPr>
                    </a:p>
                  </a:txBody>
                  <a:tcPr marL="98071" marR="98071" marT="98071" marB="98071" anchor="ctr"/>
                </a:tc>
                <a:extLst>
                  <a:ext uri="{0D108BD9-81ED-4DB2-BD59-A6C34878D82A}">
                    <a16:rowId xmlns:a16="http://schemas.microsoft.com/office/drawing/2014/main" val="3066537375"/>
                  </a:ext>
                </a:extLst>
              </a:tr>
              <a:tr h="902251">
                <a:tc>
                  <a:txBody>
                    <a:bodyPr/>
                    <a:lstStyle/>
                    <a:p>
                      <a:r>
                        <a:rPr lang="en-US" sz="2000" b="1" dirty="0">
                          <a:effectLst/>
                          <a:latin typeface="Candara" panose="020E0502030303020204" pitchFamily="34" charset="0"/>
                        </a:rPr>
                        <a:t>Background</a:t>
                      </a:r>
                    </a:p>
                  </a:txBody>
                  <a:tcPr marL="98071" marR="98071" marT="98071" marB="98071" anchor="ctr"/>
                </a:tc>
                <a:tc>
                  <a:txBody>
                    <a:bodyPr/>
                    <a:lstStyle/>
                    <a:p>
                      <a:r>
                        <a:rPr lang="en-US" sz="1600" dirty="0">
                          <a:effectLst/>
                          <a:latin typeface="Candara" panose="020E0502030303020204" pitchFamily="34" charset="0"/>
                        </a:rPr>
                        <a:t>Typically senior business or management role</a:t>
                      </a:r>
                      <a:endParaRPr lang="en-US" sz="1600" b="0" dirty="0">
                        <a:effectLst/>
                        <a:latin typeface="Candara" panose="020E0502030303020204" pitchFamily="34" charset="0"/>
                      </a:endParaRPr>
                    </a:p>
                  </a:txBody>
                  <a:tcPr marL="98071" marR="98071" marT="98071" marB="98071" anchor="ctr"/>
                </a:tc>
                <a:tc>
                  <a:txBody>
                    <a:bodyPr/>
                    <a:lstStyle/>
                    <a:p>
                      <a:r>
                        <a:rPr lang="en-US" sz="1600" dirty="0">
                          <a:effectLst/>
                          <a:latin typeface="Candara" panose="020E0502030303020204" pitchFamily="34" charset="0"/>
                        </a:rPr>
                        <a:t>Subject matter expert, may or may not be IT background</a:t>
                      </a:r>
                      <a:endParaRPr lang="en-US" sz="1600" b="0" dirty="0">
                        <a:effectLst/>
                        <a:latin typeface="Candara" panose="020E0502030303020204" pitchFamily="34" charset="0"/>
                      </a:endParaRPr>
                    </a:p>
                  </a:txBody>
                  <a:tcPr marL="98071" marR="98071" marT="98071" marB="98071" anchor="ctr"/>
                </a:tc>
                <a:extLst>
                  <a:ext uri="{0D108BD9-81ED-4DB2-BD59-A6C34878D82A}">
                    <a16:rowId xmlns:a16="http://schemas.microsoft.com/office/drawing/2014/main" val="3406026555"/>
                  </a:ext>
                </a:extLst>
              </a:tr>
              <a:tr h="1078778">
                <a:tc>
                  <a:txBody>
                    <a:bodyPr/>
                    <a:lstStyle/>
                    <a:p>
                      <a:r>
                        <a:rPr lang="en-US" sz="2000" b="1" dirty="0">
                          <a:effectLst/>
                          <a:latin typeface="Candara" panose="020E0502030303020204" pitchFamily="34" charset="0"/>
                        </a:rPr>
                        <a:t>Responsibility</a:t>
                      </a:r>
                    </a:p>
                  </a:txBody>
                  <a:tcPr marL="98071" marR="98071" marT="98071" marB="98071" anchor="ctr"/>
                </a:tc>
                <a:tc>
                  <a:txBody>
                    <a:bodyPr/>
                    <a:lstStyle/>
                    <a:p>
                      <a:r>
                        <a:rPr lang="en-US" sz="1600">
                          <a:effectLst/>
                          <a:latin typeface="Candara" panose="020E0502030303020204" pitchFamily="34" charset="0"/>
                        </a:rPr>
                        <a:t>Owns the data, makes final decisions on access and use</a:t>
                      </a:r>
                      <a:endParaRPr lang="en-US" sz="1600" b="0">
                        <a:effectLst/>
                        <a:latin typeface="Candara" panose="020E0502030303020204" pitchFamily="34" charset="0"/>
                      </a:endParaRPr>
                    </a:p>
                  </a:txBody>
                  <a:tcPr marL="98071" marR="98071" marT="98071" marB="98071" anchor="ctr"/>
                </a:tc>
                <a:tc>
                  <a:txBody>
                    <a:bodyPr/>
                    <a:lstStyle/>
                    <a:p>
                      <a:r>
                        <a:rPr lang="en-US" sz="1600" dirty="0">
                          <a:effectLst/>
                          <a:latin typeface="Candara" panose="020E0502030303020204" pitchFamily="34" charset="0"/>
                        </a:rPr>
                        <a:t>Manages the data on a day-to-day basis, ensures quality and compliance</a:t>
                      </a:r>
                      <a:endParaRPr lang="en-US" sz="1600" b="0" dirty="0">
                        <a:effectLst/>
                        <a:latin typeface="Candara" panose="020E0502030303020204" pitchFamily="34" charset="0"/>
                      </a:endParaRPr>
                    </a:p>
                  </a:txBody>
                  <a:tcPr marL="98071" marR="98071" marT="98071" marB="98071" anchor="ctr"/>
                </a:tc>
                <a:extLst>
                  <a:ext uri="{0D108BD9-81ED-4DB2-BD59-A6C34878D82A}">
                    <a16:rowId xmlns:a16="http://schemas.microsoft.com/office/drawing/2014/main" val="1781667575"/>
                  </a:ext>
                </a:extLst>
              </a:tr>
              <a:tr h="902251">
                <a:tc>
                  <a:txBody>
                    <a:bodyPr/>
                    <a:lstStyle/>
                    <a:p>
                      <a:r>
                        <a:rPr lang="en-US" sz="2000" b="1" dirty="0">
                          <a:effectLst/>
                          <a:latin typeface="Candara" panose="020E0502030303020204" pitchFamily="34" charset="0"/>
                        </a:rPr>
                        <a:t>Security</a:t>
                      </a:r>
                    </a:p>
                  </a:txBody>
                  <a:tcPr marL="98071" marR="98071" marT="98071" marB="98071" anchor="ctr"/>
                </a:tc>
                <a:tc>
                  <a:txBody>
                    <a:bodyPr/>
                    <a:lstStyle/>
                    <a:p>
                      <a:r>
                        <a:rPr lang="en-US" sz="1600">
                          <a:effectLst/>
                          <a:latin typeface="Candara" panose="020E0502030303020204" pitchFamily="34" charset="0"/>
                        </a:rPr>
                        <a:t>Ensures data security measures are in place</a:t>
                      </a:r>
                      <a:endParaRPr lang="en-US" sz="1600" b="0">
                        <a:effectLst/>
                        <a:latin typeface="Candara" panose="020E0502030303020204" pitchFamily="34" charset="0"/>
                      </a:endParaRPr>
                    </a:p>
                  </a:txBody>
                  <a:tcPr marL="98071" marR="98071" marT="98071" marB="98071" anchor="ctr"/>
                </a:tc>
                <a:tc>
                  <a:txBody>
                    <a:bodyPr/>
                    <a:lstStyle/>
                    <a:p>
                      <a:r>
                        <a:rPr lang="en-US" sz="1600" dirty="0">
                          <a:effectLst/>
                          <a:latin typeface="Candara" panose="020E0502030303020204" pitchFamily="34" charset="0"/>
                        </a:rPr>
                        <a:t>May play a role, but not the primary focus</a:t>
                      </a:r>
                      <a:endParaRPr lang="en-US" sz="1600" b="0" dirty="0">
                        <a:effectLst/>
                        <a:latin typeface="Candara" panose="020E0502030303020204" pitchFamily="34" charset="0"/>
                      </a:endParaRPr>
                    </a:p>
                  </a:txBody>
                  <a:tcPr marL="98071" marR="98071" marT="98071" marB="98071" anchor="ctr"/>
                </a:tc>
                <a:extLst>
                  <a:ext uri="{0D108BD9-81ED-4DB2-BD59-A6C34878D82A}">
                    <a16:rowId xmlns:a16="http://schemas.microsoft.com/office/drawing/2014/main" val="3118630008"/>
                  </a:ext>
                </a:extLst>
              </a:tr>
              <a:tr h="725724">
                <a:tc>
                  <a:txBody>
                    <a:bodyPr/>
                    <a:lstStyle/>
                    <a:p>
                      <a:r>
                        <a:rPr lang="en-US" sz="2000" b="1" dirty="0">
                          <a:effectLst/>
                          <a:latin typeface="Candara" panose="020E0502030303020204" pitchFamily="34" charset="0"/>
                        </a:rPr>
                        <a:t>Accountability</a:t>
                      </a:r>
                    </a:p>
                  </a:txBody>
                  <a:tcPr marL="98071" marR="98071" marT="98071" marB="98071" anchor="ctr"/>
                </a:tc>
                <a:tc>
                  <a:txBody>
                    <a:bodyPr/>
                    <a:lstStyle/>
                    <a:p>
                      <a:r>
                        <a:rPr lang="en-US" sz="1600">
                          <a:effectLst/>
                          <a:latin typeface="Candara" panose="020E0502030303020204" pitchFamily="34" charset="0"/>
                        </a:rPr>
                        <a:t>Held accountable for the data</a:t>
                      </a:r>
                      <a:endParaRPr lang="en-US" sz="1600" b="0">
                        <a:effectLst/>
                        <a:latin typeface="Candara" panose="020E0502030303020204" pitchFamily="34" charset="0"/>
                      </a:endParaRPr>
                    </a:p>
                  </a:txBody>
                  <a:tcPr marL="98071" marR="98071" marT="98071" marB="98071" anchor="ctr"/>
                </a:tc>
                <a:tc>
                  <a:txBody>
                    <a:bodyPr/>
                    <a:lstStyle/>
                    <a:p>
                      <a:r>
                        <a:rPr lang="en-US" sz="1600" dirty="0">
                          <a:effectLst/>
                          <a:latin typeface="Candara" panose="020E0502030303020204" pitchFamily="34" charset="0"/>
                        </a:rPr>
                        <a:t>Accountable to the data owner for activities</a:t>
                      </a:r>
                      <a:endParaRPr lang="en-US" sz="1600" b="0" dirty="0">
                        <a:effectLst/>
                        <a:latin typeface="Candara" panose="020E0502030303020204" pitchFamily="34" charset="0"/>
                      </a:endParaRPr>
                    </a:p>
                  </a:txBody>
                  <a:tcPr marL="98071" marR="98071" marT="98071" marB="98071" anchor="ctr"/>
                </a:tc>
                <a:extLst>
                  <a:ext uri="{0D108BD9-81ED-4DB2-BD59-A6C34878D82A}">
                    <a16:rowId xmlns:a16="http://schemas.microsoft.com/office/drawing/2014/main" val="2411954771"/>
                  </a:ext>
                </a:extLst>
              </a:tr>
            </a:tbl>
          </a:graphicData>
        </a:graphic>
      </p:graphicFrame>
      <p:sp>
        <p:nvSpPr>
          <p:cNvPr id="4" name="Slide Number Placeholder 3">
            <a:extLst>
              <a:ext uri="{FF2B5EF4-FFF2-40B4-BE49-F238E27FC236}">
                <a16:creationId xmlns:a16="http://schemas.microsoft.com/office/drawing/2014/main" id="{1D0C8CEC-7696-4A27-BF03-865F2FF3CA0D}"/>
              </a:ext>
            </a:extLst>
          </p:cNvPr>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6013985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C4B8-2BCF-49E4-A9F2-AF8C97341C56}"/>
              </a:ext>
            </a:extLst>
          </p:cNvPr>
          <p:cNvSpPr>
            <a:spLocks noGrp="1"/>
          </p:cNvSpPr>
          <p:nvPr>
            <p:ph type="title"/>
          </p:nvPr>
        </p:nvSpPr>
        <p:spPr/>
        <p:txBody>
          <a:bodyPr/>
          <a:lstStyle/>
          <a:p>
            <a:r>
              <a:rPr lang="en-US" dirty="0"/>
              <a:t>What’s the difference?</a:t>
            </a:r>
          </a:p>
        </p:txBody>
      </p:sp>
      <p:pic>
        <p:nvPicPr>
          <p:cNvPr id="7" name="Content Placeholder 6">
            <a:extLst>
              <a:ext uri="{FF2B5EF4-FFF2-40B4-BE49-F238E27FC236}">
                <a16:creationId xmlns:a16="http://schemas.microsoft.com/office/drawing/2014/main" id="{E940E8AB-324D-402B-955B-05ABFF99E3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918" y="1406525"/>
            <a:ext cx="11370152" cy="4746625"/>
          </a:xfrm>
        </p:spPr>
      </p:pic>
      <p:sp>
        <p:nvSpPr>
          <p:cNvPr id="4" name="Slide Number Placeholder 3">
            <a:extLst>
              <a:ext uri="{FF2B5EF4-FFF2-40B4-BE49-F238E27FC236}">
                <a16:creationId xmlns:a16="http://schemas.microsoft.com/office/drawing/2014/main" id="{2102CFB0-F0E4-4FD5-81A4-D62084B2E4C4}"/>
              </a:ext>
            </a:extLst>
          </p:cNvPr>
          <p:cNvSpPr>
            <a:spLocks noGrp="1"/>
          </p:cNvSpPr>
          <p:nvPr>
            <p:ph type="sldNum" sz="quarter" idx="12"/>
          </p:nvPr>
        </p:nvSpPr>
        <p:spPr/>
        <p:txBody>
          <a:bodyPr/>
          <a:lstStyle/>
          <a:p>
            <a:fld id="{B8DACC02-A2BD-4578-8E03-6D891060A695}" type="slidenum">
              <a:rPr lang="en-US" smtClean="0"/>
              <a:pPr/>
              <a:t>49</a:t>
            </a:fld>
            <a:endParaRPr lang="en-US" dirty="0"/>
          </a:p>
        </p:txBody>
      </p:sp>
      <p:sp>
        <p:nvSpPr>
          <p:cNvPr id="5" name="AutoShape 2" descr="Data Governance Roles Explained: Data Owner, Steward &amp; Custodian - Anmut">
            <a:extLst>
              <a:ext uri="{FF2B5EF4-FFF2-40B4-BE49-F238E27FC236}">
                <a16:creationId xmlns:a16="http://schemas.microsoft.com/office/drawing/2014/main" id="{713D99B7-9720-4B7A-8C80-1574FD6EE08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6172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FA249D-CC91-C9E2-B898-538AD4DC89A9}"/>
              </a:ext>
            </a:extLst>
          </p:cNvPr>
          <p:cNvSpPr>
            <a:spLocks noGrp="1"/>
          </p:cNvSpPr>
          <p:nvPr>
            <p:ph type="title"/>
          </p:nvPr>
        </p:nvSpPr>
        <p:spPr/>
        <p:txBody>
          <a:bodyPr/>
          <a:lstStyle/>
          <a:p>
            <a:r>
              <a:rPr lang="en-US" dirty="0"/>
              <a:t>Data governance roles in an organization</a:t>
            </a:r>
          </a:p>
        </p:txBody>
      </p:sp>
      <p:sp>
        <p:nvSpPr>
          <p:cNvPr id="6" name="Text Placeholder 5">
            <a:extLst>
              <a:ext uri="{FF2B5EF4-FFF2-40B4-BE49-F238E27FC236}">
                <a16:creationId xmlns:a16="http://schemas.microsoft.com/office/drawing/2014/main" id="{4CBA0FA8-29D7-33A6-975C-E2A3C5CEE04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3A3D644-68D1-CFB9-D8EA-BE320FC11FED}"/>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1032619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919C-6447-42A4-97B3-50221CCEE6E5}"/>
              </a:ext>
            </a:extLst>
          </p:cNvPr>
          <p:cNvSpPr>
            <a:spLocks noGrp="1"/>
          </p:cNvSpPr>
          <p:nvPr>
            <p:ph type="title"/>
          </p:nvPr>
        </p:nvSpPr>
        <p:spPr/>
        <p:txBody>
          <a:bodyPr/>
          <a:lstStyle/>
          <a:p>
            <a:r>
              <a:rPr lang="en-US" dirty="0"/>
              <a:t>Final Thoughts and Call to Action</a:t>
            </a:r>
          </a:p>
        </p:txBody>
      </p:sp>
      <p:sp>
        <p:nvSpPr>
          <p:cNvPr id="3" name="Content Placeholder 2">
            <a:extLst>
              <a:ext uri="{FF2B5EF4-FFF2-40B4-BE49-F238E27FC236}">
                <a16:creationId xmlns:a16="http://schemas.microsoft.com/office/drawing/2014/main" id="{32665341-0A49-44CC-9E8C-6F55C40E97E7}"/>
              </a:ext>
            </a:extLst>
          </p:cNvPr>
          <p:cNvSpPr>
            <a:spLocks noGrp="1"/>
          </p:cNvSpPr>
          <p:nvPr>
            <p:ph idx="1"/>
          </p:nvPr>
        </p:nvSpPr>
        <p:spPr/>
        <p:txBody>
          <a:bodyPr>
            <a:normAutofit/>
          </a:bodyPr>
          <a:lstStyle/>
          <a:p>
            <a:r>
              <a:rPr lang="en-US" dirty="0"/>
              <a:t>Data governance is a continuous process that requires ongoing efforts and commitment.</a:t>
            </a:r>
          </a:p>
          <a:p>
            <a:r>
              <a:rPr lang="en-US" dirty="0"/>
              <a:t>Implementing data governance can seem daunting, but it's essential for ensuring data integrity, security, and compliance.</a:t>
            </a:r>
          </a:p>
          <a:p>
            <a:r>
              <a:rPr lang="en-US" dirty="0"/>
              <a:t>Start by identifying your organization's data governance needs and developing a data governance strategy.</a:t>
            </a:r>
          </a:p>
          <a:p>
            <a:r>
              <a:rPr lang="en-US" dirty="0"/>
              <a:t>Assign clear roles and responsibilities, develop policies and procedures, and establish regular monitoring and reporting processes.</a:t>
            </a:r>
          </a:p>
          <a:p>
            <a:r>
              <a:rPr lang="en-US" dirty="0"/>
              <a:t>Don't wait – start implementing data governance today to ensure your organization's data is accurate, secure, and compliant.</a:t>
            </a:r>
          </a:p>
          <a:p>
            <a:endParaRPr lang="en-US" dirty="0"/>
          </a:p>
          <a:p>
            <a:endParaRPr lang="en-US" dirty="0"/>
          </a:p>
        </p:txBody>
      </p:sp>
      <p:sp>
        <p:nvSpPr>
          <p:cNvPr id="4" name="Slide Number Placeholder 3">
            <a:extLst>
              <a:ext uri="{FF2B5EF4-FFF2-40B4-BE49-F238E27FC236}">
                <a16:creationId xmlns:a16="http://schemas.microsoft.com/office/drawing/2014/main" id="{8FA61E83-911D-450E-ABAC-8806E3A5BC68}"/>
              </a:ext>
            </a:extLst>
          </p:cNvPr>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96242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55791A-FED4-4321-821B-659BC8A295C2}"/>
              </a:ext>
            </a:extLst>
          </p:cNvPr>
          <p:cNvSpPr>
            <a:spLocks noGrp="1"/>
          </p:cNvSpPr>
          <p:nvPr>
            <p:ph type="sldNum" sz="quarter" idx="12"/>
          </p:nvPr>
        </p:nvSpPr>
        <p:spPr/>
        <p:txBody>
          <a:bodyPr/>
          <a:lstStyle/>
          <a:p>
            <a:fld id="{B8DACC02-A2BD-4578-8E03-6D891060A695}" type="slidenum">
              <a:rPr lang="en-US" smtClean="0"/>
              <a:t>6</a:t>
            </a:fld>
            <a:endParaRPr lang="en-US"/>
          </a:p>
        </p:txBody>
      </p:sp>
      <p:pic>
        <p:nvPicPr>
          <p:cNvPr id="2050" name="Picture 2" descr="https://res.cloudinary.com/talend/image/upload/w_1060/q_auto/qlik/glossary/data-governance/seo-data-governance-framework_y0prmm.png">
            <a:extLst>
              <a:ext uri="{FF2B5EF4-FFF2-40B4-BE49-F238E27FC236}">
                <a16:creationId xmlns:a16="http://schemas.microsoft.com/office/drawing/2014/main" id="{6074709E-C741-4A4F-A7C8-B7B0CB22D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07950"/>
            <a:ext cx="10096500" cy="62484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3F2B247-56AE-4089-A5FA-F326FA7DB07D}"/>
              </a:ext>
            </a:extLst>
          </p:cNvPr>
          <p:cNvSpPr/>
          <p:nvPr/>
        </p:nvSpPr>
        <p:spPr>
          <a:xfrm>
            <a:off x="4702546" y="6380718"/>
            <a:ext cx="3392275" cy="400110"/>
          </a:xfrm>
          <a:prstGeom prst="rect">
            <a:avLst/>
          </a:prstGeom>
        </p:spPr>
        <p:txBody>
          <a:bodyPr wrap="none">
            <a:spAutoFit/>
          </a:bodyPr>
          <a:lstStyle/>
          <a:p>
            <a:r>
              <a:rPr lang="en-US" sz="2000" b="1" dirty="0">
                <a:latin typeface="Candara" panose="020E0502030303020204" pitchFamily="34" charset="0"/>
              </a:rPr>
              <a:t>Data Governance Framework</a:t>
            </a:r>
            <a:endParaRPr lang="en-US" sz="2000" b="1" i="0" dirty="0">
              <a:effectLst/>
              <a:latin typeface="Candara" panose="020E0502030303020204" pitchFamily="34" charset="0"/>
            </a:endParaRPr>
          </a:p>
        </p:txBody>
      </p:sp>
    </p:spTree>
    <p:extLst>
      <p:ext uri="{BB962C8B-B14F-4D97-AF65-F5344CB8AC3E}">
        <p14:creationId xmlns:p14="http://schemas.microsoft.com/office/powerpoint/2010/main" val="366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77F520-5F43-5CB3-23FF-139C7297B7F8}"/>
              </a:ext>
            </a:extLst>
          </p:cNvPr>
          <p:cNvSpPr>
            <a:spLocks noGrp="1"/>
          </p:cNvSpPr>
          <p:nvPr>
            <p:ph type="title"/>
          </p:nvPr>
        </p:nvSpPr>
        <p:spPr/>
        <p:txBody>
          <a:bodyPr/>
          <a:lstStyle/>
          <a:p>
            <a:r>
              <a:rPr lang="en-US" dirty="0"/>
              <a:t>Data Governance: Why It Matters</a:t>
            </a:r>
          </a:p>
        </p:txBody>
      </p:sp>
      <p:sp>
        <p:nvSpPr>
          <p:cNvPr id="6" name="Content Placeholder 5">
            <a:extLst>
              <a:ext uri="{FF2B5EF4-FFF2-40B4-BE49-F238E27FC236}">
                <a16:creationId xmlns:a16="http://schemas.microsoft.com/office/drawing/2014/main" id="{7698E534-4A3C-E2D6-54DD-EBE6E5242616}"/>
              </a:ext>
            </a:extLst>
          </p:cNvPr>
          <p:cNvSpPr>
            <a:spLocks noGrp="1"/>
          </p:cNvSpPr>
          <p:nvPr>
            <p:ph idx="1"/>
          </p:nvPr>
        </p:nvSpPr>
        <p:spPr/>
        <p:txBody>
          <a:bodyPr>
            <a:normAutofit/>
          </a:bodyPr>
          <a:lstStyle/>
          <a:p>
            <a:pPr>
              <a:lnSpc>
                <a:spcPct val="150000"/>
              </a:lnSpc>
            </a:pPr>
            <a:r>
              <a:rPr lang="en-US" dirty="0"/>
              <a:t>Data governance is the process of managing data quality, security, and access across an organization.</a:t>
            </a:r>
          </a:p>
          <a:p>
            <a:pPr>
              <a:lnSpc>
                <a:spcPct val="150000"/>
              </a:lnSpc>
            </a:pPr>
            <a:r>
              <a:rPr lang="en-US" dirty="0"/>
              <a:t>It ensures that data is accurate, complete, and accessible to the right people.</a:t>
            </a:r>
          </a:p>
          <a:p>
            <a:pPr>
              <a:lnSpc>
                <a:spcPct val="150000"/>
              </a:lnSpc>
            </a:pPr>
            <a:r>
              <a:rPr lang="en-US" dirty="0"/>
              <a:t>Data governance is critical for maintaining customer trust, regulatory compliance, and business success.</a:t>
            </a:r>
          </a:p>
          <a:p>
            <a:pPr>
              <a:lnSpc>
                <a:spcPct val="150000"/>
              </a:lnSpc>
            </a:pPr>
            <a:endParaRPr lang="en-US" dirty="0"/>
          </a:p>
        </p:txBody>
      </p:sp>
      <p:sp>
        <p:nvSpPr>
          <p:cNvPr id="4" name="Slide Number Placeholder 3">
            <a:extLst>
              <a:ext uri="{FF2B5EF4-FFF2-40B4-BE49-F238E27FC236}">
                <a16:creationId xmlns:a16="http://schemas.microsoft.com/office/drawing/2014/main" id="{E42667E5-39EC-0184-C8EB-7013C1FFCE99}"/>
              </a:ext>
            </a:extLst>
          </p:cNvPr>
          <p:cNvSpPr>
            <a:spLocks noGrp="1"/>
          </p:cNvSpPr>
          <p:nvPr>
            <p:ph type="sldNum" sz="quarter" idx="12"/>
          </p:nvPr>
        </p:nvSpPr>
        <p:spPr/>
        <p:txBody>
          <a:bodyPr/>
          <a:lstStyle/>
          <a:p>
            <a:fld id="{B8DACC02-A2BD-4578-8E03-6D891060A695}" type="slidenum">
              <a:rPr lang="en-US" smtClean="0"/>
              <a:t>7</a:t>
            </a:fld>
            <a:endParaRPr lang="en-US"/>
          </a:p>
        </p:txBody>
      </p:sp>
    </p:spTree>
    <p:extLst>
      <p:ext uri="{BB962C8B-B14F-4D97-AF65-F5344CB8AC3E}">
        <p14:creationId xmlns:p14="http://schemas.microsoft.com/office/powerpoint/2010/main" val="97860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8E07-CD1B-49FF-BC05-5D645A92D645}"/>
              </a:ext>
            </a:extLst>
          </p:cNvPr>
          <p:cNvSpPr>
            <a:spLocks noGrp="1"/>
          </p:cNvSpPr>
          <p:nvPr>
            <p:ph type="title"/>
          </p:nvPr>
        </p:nvSpPr>
        <p:spPr/>
        <p:txBody>
          <a:bodyPr>
            <a:normAutofit/>
          </a:bodyPr>
          <a:lstStyle/>
          <a:p>
            <a:r>
              <a:rPr lang="en-US" dirty="0"/>
              <a:t>Why is it Important?</a:t>
            </a:r>
          </a:p>
        </p:txBody>
      </p:sp>
      <p:sp>
        <p:nvSpPr>
          <p:cNvPr id="3" name="Content Placeholder 2">
            <a:extLst>
              <a:ext uri="{FF2B5EF4-FFF2-40B4-BE49-F238E27FC236}">
                <a16:creationId xmlns:a16="http://schemas.microsoft.com/office/drawing/2014/main" id="{B891DC67-86CD-4A20-B6AC-E03DDF4F4DA4}"/>
              </a:ext>
            </a:extLst>
          </p:cNvPr>
          <p:cNvSpPr>
            <a:spLocks noGrp="1"/>
          </p:cNvSpPr>
          <p:nvPr>
            <p:ph idx="1"/>
          </p:nvPr>
        </p:nvSpPr>
        <p:spPr/>
        <p:txBody>
          <a:bodyPr>
            <a:normAutofit lnSpcReduction="10000"/>
          </a:bodyPr>
          <a:lstStyle/>
          <a:p>
            <a:r>
              <a:rPr lang="en-US" dirty="0"/>
              <a:t>The primary benefit of data governance is providing the high-quality data necessary for data analytics and BI tools. </a:t>
            </a:r>
          </a:p>
          <a:p>
            <a:r>
              <a:rPr lang="en-US" dirty="0"/>
              <a:t>The insights gained from these tools result in better business decisions and improved performance. </a:t>
            </a:r>
          </a:p>
          <a:p>
            <a:r>
              <a:rPr lang="en-US" dirty="0"/>
              <a:t>Additional benefits include:</a:t>
            </a:r>
          </a:p>
          <a:p>
            <a:pPr lvl="1"/>
            <a:r>
              <a:rPr lang="en-US" dirty="0"/>
              <a:t>Improved data accuracy, completeness, and consistency</a:t>
            </a:r>
          </a:p>
          <a:p>
            <a:pPr lvl="1"/>
            <a:r>
              <a:rPr lang="en-US" dirty="0"/>
              <a:t>Prevention of data misuse</a:t>
            </a:r>
          </a:p>
          <a:p>
            <a:pPr lvl="1"/>
            <a:r>
              <a:rPr lang="en-US" dirty="0"/>
              <a:t>Agreement on common data definitions</a:t>
            </a:r>
          </a:p>
          <a:p>
            <a:pPr lvl="1"/>
            <a:r>
              <a:rPr lang="en-US" dirty="0"/>
              <a:t>Removal of data silos between departments and systems</a:t>
            </a:r>
          </a:p>
          <a:p>
            <a:pPr lvl="1"/>
            <a:r>
              <a:rPr lang="en-US" dirty="0"/>
              <a:t>Increased trust in data for analytics and decision making</a:t>
            </a:r>
          </a:p>
          <a:p>
            <a:pPr lvl="1"/>
            <a:r>
              <a:rPr lang="en-US" dirty="0"/>
              <a:t>Easier to locate data making all data more available </a:t>
            </a:r>
          </a:p>
          <a:p>
            <a:pPr lvl="1"/>
            <a:r>
              <a:rPr lang="en-US" dirty="0"/>
              <a:t>Better compliance with data privacy laws and other government regulations</a:t>
            </a:r>
          </a:p>
        </p:txBody>
      </p:sp>
      <p:sp>
        <p:nvSpPr>
          <p:cNvPr id="4" name="Slide Number Placeholder 3">
            <a:extLst>
              <a:ext uri="{FF2B5EF4-FFF2-40B4-BE49-F238E27FC236}">
                <a16:creationId xmlns:a16="http://schemas.microsoft.com/office/drawing/2014/main" id="{EB57DC02-A2EA-4459-B620-30AD475A701D}"/>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171322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95FA-11B9-4596-90AE-3C398602ADF9}"/>
              </a:ext>
            </a:extLst>
          </p:cNvPr>
          <p:cNvSpPr>
            <a:spLocks noGrp="1"/>
          </p:cNvSpPr>
          <p:nvPr>
            <p:ph type="title"/>
          </p:nvPr>
        </p:nvSpPr>
        <p:spPr/>
        <p:txBody>
          <a:bodyPr/>
          <a:lstStyle/>
          <a:p>
            <a:r>
              <a:rPr lang="en-US" dirty="0"/>
              <a:t>Key Components of Data Governance</a:t>
            </a:r>
          </a:p>
        </p:txBody>
      </p:sp>
      <p:sp>
        <p:nvSpPr>
          <p:cNvPr id="3" name="Content Placeholder 2">
            <a:extLst>
              <a:ext uri="{FF2B5EF4-FFF2-40B4-BE49-F238E27FC236}">
                <a16:creationId xmlns:a16="http://schemas.microsoft.com/office/drawing/2014/main" id="{283A9194-28CA-47EE-BC8D-9AEBF4AB4117}"/>
              </a:ext>
            </a:extLst>
          </p:cNvPr>
          <p:cNvSpPr>
            <a:spLocks noGrp="1"/>
          </p:cNvSpPr>
          <p:nvPr>
            <p:ph idx="1"/>
          </p:nvPr>
        </p:nvSpPr>
        <p:spPr/>
        <p:txBody>
          <a:bodyPr>
            <a:normAutofit/>
          </a:bodyPr>
          <a:lstStyle/>
          <a:p>
            <a:r>
              <a:rPr lang="en-US" dirty="0"/>
              <a:t>Data governance team</a:t>
            </a:r>
          </a:p>
          <a:p>
            <a:pPr lvl="1"/>
            <a:r>
              <a:rPr lang="en-US" dirty="0"/>
              <a:t>A cross-functional team responsible for overseeing data governance across the organization.</a:t>
            </a:r>
          </a:p>
          <a:p>
            <a:r>
              <a:rPr lang="en-US" dirty="0"/>
              <a:t>Data stewards</a:t>
            </a:r>
          </a:p>
          <a:p>
            <a:pPr lvl="1"/>
            <a:r>
              <a:rPr lang="en-US" dirty="0"/>
              <a:t>Individuals responsible for managing data within their departments or business units.</a:t>
            </a:r>
          </a:p>
          <a:p>
            <a:r>
              <a:rPr lang="en-US" dirty="0"/>
              <a:t>Data custodians</a:t>
            </a:r>
          </a:p>
          <a:p>
            <a:pPr lvl="1"/>
            <a:r>
              <a:rPr lang="en-US" dirty="0"/>
              <a:t>IT staff responsible for storing, securing, and maintaining data systems.</a:t>
            </a:r>
          </a:p>
          <a:p>
            <a:r>
              <a:rPr lang="en-US" dirty="0"/>
              <a:t>Data policies</a:t>
            </a:r>
          </a:p>
          <a:p>
            <a:pPr lvl="1"/>
            <a:r>
              <a:rPr lang="en-US" dirty="0"/>
              <a:t>Formal policies and procedures that govern data management and use.</a:t>
            </a:r>
          </a:p>
          <a:p>
            <a:endParaRPr lang="en-US" dirty="0"/>
          </a:p>
        </p:txBody>
      </p:sp>
      <p:sp>
        <p:nvSpPr>
          <p:cNvPr id="4" name="Slide Number Placeholder 3">
            <a:extLst>
              <a:ext uri="{FF2B5EF4-FFF2-40B4-BE49-F238E27FC236}">
                <a16:creationId xmlns:a16="http://schemas.microsoft.com/office/drawing/2014/main" id="{D9BE3A09-3E0A-44AC-B399-27888EA41080}"/>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4184609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4457</TotalTime>
  <Words>2867</Words>
  <Application>Microsoft Office PowerPoint</Application>
  <PresentationFormat>Widescreen</PresentationFormat>
  <Paragraphs>353</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Candara</vt:lpstr>
      <vt:lpstr>Office Theme</vt:lpstr>
      <vt:lpstr>Data Governance Roles and Responsibilities</vt:lpstr>
      <vt:lpstr>Outline</vt:lpstr>
      <vt:lpstr>Business First Approach</vt:lpstr>
      <vt:lpstr>Linkage to Strategy Makes Governance Relevant</vt:lpstr>
      <vt:lpstr>Data governance roles in an organization</vt:lpstr>
      <vt:lpstr>PowerPoint Presentation</vt:lpstr>
      <vt:lpstr>Data Governance: Why It Matters</vt:lpstr>
      <vt:lpstr>Why is it Important?</vt:lpstr>
      <vt:lpstr>Key Components of Data Governance</vt:lpstr>
      <vt:lpstr>Key Components of Data Governance</vt:lpstr>
      <vt:lpstr>Benefits of Data Governance</vt:lpstr>
      <vt:lpstr>Data Governance Roles</vt:lpstr>
      <vt:lpstr>Stakeholder Levels</vt:lpstr>
      <vt:lpstr>Establish Roles and Responsibilities</vt:lpstr>
      <vt:lpstr>PowerPoint Presentation</vt:lpstr>
      <vt:lpstr>Data Governance Roles and Responsibilities</vt:lpstr>
      <vt:lpstr>Data Governance Team</vt:lpstr>
      <vt:lpstr>Data Steward</vt:lpstr>
      <vt:lpstr>Data Custodian</vt:lpstr>
      <vt:lpstr>Data Analyst</vt:lpstr>
      <vt:lpstr>Data Quality Analyst</vt:lpstr>
      <vt:lpstr>Data Security Officer</vt:lpstr>
      <vt:lpstr>Training &amp; Development for Data Governance Roles </vt:lpstr>
      <vt:lpstr>Data management roles and responsibilities</vt:lpstr>
      <vt:lpstr>An Overview</vt:lpstr>
      <vt:lpstr>Data Management Roles</vt:lpstr>
      <vt:lpstr>Different Data Management Roles  </vt:lpstr>
      <vt:lpstr>Data Architect</vt:lpstr>
      <vt:lpstr>Data Manager</vt:lpstr>
      <vt:lpstr>Database Administrator (DBA)</vt:lpstr>
      <vt:lpstr>Data Analyst</vt:lpstr>
      <vt:lpstr>Data Scientist</vt:lpstr>
      <vt:lpstr>Data Modeler</vt:lpstr>
      <vt:lpstr>Data Quality</vt:lpstr>
      <vt:lpstr>Data Engineer</vt:lpstr>
      <vt:lpstr>Importance of Data Management</vt:lpstr>
      <vt:lpstr>Benefits of Effective Data Management</vt:lpstr>
      <vt:lpstr>Data stewardship and data ownership</vt:lpstr>
      <vt:lpstr>Data Stewardship</vt:lpstr>
      <vt:lpstr>Data Stewardship Roles and Responsibilities</vt:lpstr>
      <vt:lpstr>Data Stewardship Best Practices</vt:lpstr>
      <vt:lpstr>Data Stewardship in the Digital Age</vt:lpstr>
      <vt:lpstr>Data Stewardship Challenges</vt:lpstr>
      <vt:lpstr>Data Stewardship Benefits</vt:lpstr>
      <vt:lpstr>Data Ownership</vt:lpstr>
      <vt:lpstr>Data Ownership Roles and Responsibilities</vt:lpstr>
      <vt:lpstr>Data Ownership Roles and Responsibilities</vt:lpstr>
      <vt:lpstr>6 Differences between Data Steward vs Data Owner</vt:lpstr>
      <vt:lpstr>What’s the difference?</vt:lpstr>
      <vt:lpstr>Final Thoughts and Call 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228</cp:revision>
  <cp:lastPrinted>2021-10-18T07:27:50Z</cp:lastPrinted>
  <dcterms:created xsi:type="dcterms:W3CDTF">2021-10-12T10:09:12Z</dcterms:created>
  <dcterms:modified xsi:type="dcterms:W3CDTF">2024-04-17T04:53:33Z</dcterms:modified>
</cp:coreProperties>
</file>