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743" r:id="rId3"/>
    <p:sldId id="837" r:id="rId4"/>
    <p:sldId id="790" r:id="rId5"/>
    <p:sldId id="791" r:id="rId6"/>
    <p:sldId id="792" r:id="rId7"/>
    <p:sldId id="842" r:id="rId8"/>
    <p:sldId id="843" r:id="rId9"/>
    <p:sldId id="844" r:id="rId10"/>
    <p:sldId id="793" r:id="rId11"/>
    <p:sldId id="794" r:id="rId12"/>
    <p:sldId id="795" r:id="rId13"/>
    <p:sldId id="796" r:id="rId14"/>
    <p:sldId id="797" r:id="rId15"/>
    <p:sldId id="838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39" r:id="rId24"/>
    <p:sldId id="805" r:id="rId25"/>
    <p:sldId id="806" r:id="rId26"/>
    <p:sldId id="807" r:id="rId27"/>
    <p:sldId id="808" r:id="rId28"/>
    <p:sldId id="809" r:id="rId29"/>
    <p:sldId id="810" r:id="rId30"/>
    <p:sldId id="811" r:id="rId31"/>
    <p:sldId id="840" r:id="rId32"/>
    <p:sldId id="812" r:id="rId33"/>
    <p:sldId id="813" r:id="rId34"/>
    <p:sldId id="814" r:id="rId35"/>
    <p:sldId id="841" r:id="rId36"/>
    <p:sldId id="815" r:id="rId37"/>
    <p:sldId id="816" r:id="rId38"/>
    <p:sldId id="817" r:id="rId39"/>
    <p:sldId id="818" r:id="rId40"/>
    <p:sldId id="819" r:id="rId41"/>
    <p:sldId id="820" r:id="rId42"/>
    <p:sldId id="821" r:id="rId43"/>
    <p:sldId id="822" r:id="rId44"/>
    <p:sldId id="823" r:id="rId45"/>
    <p:sldId id="824" r:id="rId46"/>
    <p:sldId id="825" r:id="rId47"/>
    <p:sldId id="826" r:id="rId48"/>
    <p:sldId id="827" r:id="rId49"/>
    <p:sldId id="828" r:id="rId50"/>
    <p:sldId id="829" r:id="rId51"/>
    <p:sldId id="830" r:id="rId52"/>
    <p:sldId id="831" r:id="rId53"/>
    <p:sldId id="832" r:id="rId54"/>
    <p:sldId id="833" r:id="rId55"/>
    <p:sldId id="834" r:id="rId56"/>
    <p:sldId id="835" r:id="rId57"/>
    <p:sldId id="83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5E0"/>
    <a:srgbClr val="00B2E2"/>
    <a:srgbClr val="C0C0C0"/>
    <a:srgbClr val="8498BD"/>
    <a:srgbClr val="C2C2C2"/>
    <a:srgbClr val="514870"/>
    <a:srgbClr val="FFFFFF"/>
    <a:srgbClr val="FFFDFF"/>
    <a:srgbClr val="D2D0D2"/>
    <a:srgbClr val="D5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Data Governance Policies and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90BE-4FE1-4CB9-A013-2CB8C2BF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Governance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4047-7BF3-41B0-BC6C-875E066D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policies</a:t>
            </a:r>
          </a:p>
          <a:p>
            <a:r>
              <a:rPr lang="en-US" dirty="0"/>
              <a:t>Data security policies</a:t>
            </a:r>
          </a:p>
          <a:p>
            <a:r>
              <a:rPr lang="en-US" dirty="0"/>
              <a:t>Data access policies</a:t>
            </a:r>
          </a:p>
          <a:p>
            <a:r>
              <a:rPr lang="en-US" dirty="0"/>
              <a:t>Data retention policies</a:t>
            </a:r>
          </a:p>
          <a:p>
            <a:r>
              <a:rPr lang="en-US" dirty="0"/>
              <a:t>Data classification policies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4AA3-2C1A-4515-88C9-B2A2410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6C12-A12D-4FAE-BC94-E823A2F0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74DA-189F-43B8-B133-B904A5B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policies aim to ensure that data is accurate, complete, and consistent.</a:t>
            </a:r>
          </a:p>
          <a:p>
            <a:r>
              <a:rPr lang="en-US" dirty="0"/>
              <a:t>Examples of data quality policies include:</a:t>
            </a:r>
          </a:p>
          <a:p>
            <a:pPr lvl="1"/>
            <a:r>
              <a:rPr lang="en-US" dirty="0"/>
              <a:t>Data validation rules</a:t>
            </a:r>
          </a:p>
          <a:p>
            <a:pPr lvl="1"/>
            <a:r>
              <a:rPr lang="en-US" dirty="0"/>
              <a:t>Data cleansing procedures</a:t>
            </a:r>
          </a:p>
          <a:p>
            <a:pPr lvl="1"/>
            <a:r>
              <a:rPr lang="en-US" dirty="0"/>
              <a:t>Data normalization standards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FD1C-75A9-4763-9817-B443D4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4A7-819E-480F-AE81-7455CBDD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93E2-D45C-4B5A-8104-939250A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policies aim to protect data from unauthorized access, corruption, or loss.</a:t>
            </a:r>
          </a:p>
          <a:p>
            <a:r>
              <a:rPr lang="en-US" dirty="0"/>
              <a:t>Examples of data security policies include:</a:t>
            </a:r>
          </a:p>
          <a:p>
            <a:pPr lvl="1"/>
            <a:r>
              <a:rPr lang="en-US" dirty="0"/>
              <a:t>Access controls</a:t>
            </a:r>
          </a:p>
          <a:p>
            <a:pPr lvl="1"/>
            <a:r>
              <a:rPr lang="en-US" dirty="0"/>
              <a:t>Encryption protocols</a:t>
            </a:r>
          </a:p>
          <a:p>
            <a:pPr lvl="1"/>
            <a:r>
              <a:rPr lang="en-US" dirty="0"/>
              <a:t>Authentication procedures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3194C-441A-4F61-AA84-F179AED0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EF14-B0AB-43A8-ADC8-DB04A076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Access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511F-D070-4419-9456-73C185AF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 policies aim to ensure that data is accessible to authorized users and groups.</a:t>
            </a:r>
          </a:p>
          <a:p>
            <a:r>
              <a:rPr lang="en-US" dirty="0"/>
              <a:t>Examples of data access policies include:</a:t>
            </a:r>
          </a:p>
          <a:p>
            <a:pPr lvl="1"/>
            <a:r>
              <a:rPr lang="en-US" dirty="0"/>
              <a:t>User authentication procedures</a:t>
            </a:r>
          </a:p>
          <a:p>
            <a:pPr lvl="1"/>
            <a:r>
              <a:rPr lang="en-US" dirty="0"/>
              <a:t>Authorization protocols</a:t>
            </a:r>
          </a:p>
          <a:p>
            <a:pPr lvl="1"/>
            <a:r>
              <a:rPr lang="en-US" dirty="0"/>
              <a:t>Role-based access controls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991A-28A2-421A-AAFE-997DA52A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DBC9-C64F-46C4-BFE0-84933C3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Retention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1D15-D4AC-4618-93C8-7CA7519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retention policies aim to ensure that data is properly stored and retained according to organizational policies and legal requirements.</a:t>
            </a:r>
          </a:p>
          <a:p>
            <a:r>
              <a:rPr lang="en-US" dirty="0"/>
              <a:t>Examples of data retention policies include:</a:t>
            </a:r>
          </a:p>
          <a:p>
            <a:pPr lvl="1"/>
            <a:r>
              <a:rPr lang="en-US" dirty="0"/>
              <a:t>Data backup procedures</a:t>
            </a:r>
          </a:p>
          <a:p>
            <a:pPr lvl="1"/>
            <a:r>
              <a:rPr lang="en-US" dirty="0"/>
              <a:t>Data archiving protocols</a:t>
            </a:r>
          </a:p>
          <a:p>
            <a:pPr lvl="1"/>
            <a:r>
              <a:rPr lang="en-US" dirty="0"/>
              <a:t>Retention schedules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0FA5C-E17C-45B1-A121-2D0C5F0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51A24-B51F-4877-8242-D4ABBF7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Standards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4D94F0-2E9D-4306-995F-E948633B5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1860-5AA0-4DB5-824B-FA57673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6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DE4E-2518-4EB9-91FE-46D6481B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25D1-DA35-4C07-8745-CBBE33A1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standards are guidelines and frameworks that organizations follow to ensure the effective management of their data assets.</a:t>
            </a:r>
          </a:p>
          <a:p>
            <a:r>
              <a:rPr lang="en-US" dirty="0"/>
              <a:t>The purpose of data governance standards is to provide a consistent and repeatable approach to data management, ensuring data quality, security, accessibility, and retention.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F795-5C72-4996-A9A8-00955559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B53F-67B6-46E2-8934-AD8CC0B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0B42-ADA8-40F4-82E5-1FF85B6A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standards are essential for ensuring data quality, security, accessibility, and retention.</a:t>
            </a:r>
          </a:p>
          <a:p>
            <a:r>
              <a:rPr lang="en-US" dirty="0"/>
              <a:t>They help organizations comply with legal and regulatory requirements related to data management.</a:t>
            </a:r>
          </a:p>
          <a:p>
            <a:r>
              <a:rPr lang="en-US" dirty="0"/>
              <a:t>They promote data sharing and collaboration across different departments and teams.</a:t>
            </a:r>
          </a:p>
          <a:p>
            <a:r>
              <a:rPr lang="en-US" dirty="0"/>
              <a:t>They help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A83-EF83-471F-AB3F-E04BF110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A80D-FAE0-4C8B-855C-F4333C39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BFA8-58D8-4FDD-AFE3-678A23DC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Industry-specific standards</a:t>
            </a:r>
          </a:p>
          <a:p>
            <a:pPr lvl="1"/>
            <a:r>
              <a:rPr lang="en-US" dirty="0"/>
              <a:t>These standards are developed for specific industries, such as healthcare, finance, and retail.</a:t>
            </a:r>
          </a:p>
          <a:p>
            <a:r>
              <a:rPr lang="en-US" dirty="0"/>
              <a:t>Generic standards</a:t>
            </a:r>
          </a:p>
          <a:p>
            <a:pPr lvl="1"/>
            <a:r>
              <a:rPr lang="en-US" dirty="0"/>
              <a:t>These standards can be applied to any industry and are developed by organizations such as ISO and ITU.</a:t>
            </a:r>
          </a:p>
          <a:p>
            <a:r>
              <a:rPr lang="en-US" dirty="0"/>
              <a:t>Framework standards</a:t>
            </a:r>
          </a:p>
          <a:p>
            <a:pPr lvl="1"/>
            <a:r>
              <a:rPr lang="en-US" dirty="0"/>
              <a:t>These standards provide a structured approach to data governance, such as the Data Governance Body of Knowledge (DGBOK) and the Information Governance Initiative (IGI).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9D167-5548-4B54-89A9-CF718970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E87-A62A-417F-BD2B-D234526B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Industry-Specific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628B-E35E-44F4-B3D1-5BFC3EB9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industry-specific data governance standards include:</a:t>
            </a:r>
          </a:p>
          <a:p>
            <a:pPr lvl="1"/>
            <a:r>
              <a:rPr lang="en-US" dirty="0"/>
              <a:t>HIPAA (Health Insurance Portability and Accountability Act) for healthcare</a:t>
            </a:r>
          </a:p>
          <a:p>
            <a:pPr lvl="1"/>
            <a:r>
              <a:rPr lang="en-US" dirty="0"/>
              <a:t>GDPR (General Data Protection Regulation) for EU data protection</a:t>
            </a:r>
          </a:p>
          <a:p>
            <a:pPr lvl="1"/>
            <a:r>
              <a:rPr lang="en-US" dirty="0"/>
              <a:t>PCI-DSS (Payment Card Industry Data Security Standard) for payment card data</a:t>
            </a:r>
          </a:p>
          <a:p>
            <a:pPr lvl="1"/>
            <a:r>
              <a:rPr lang="en-US" dirty="0"/>
              <a:t>FISMA (Federal Information Security Management Act) for US federal government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25E0B-7944-42FE-88EC-B7579EE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1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Policies</a:t>
            </a:r>
          </a:p>
          <a:p>
            <a:r>
              <a:rPr lang="en-US" dirty="0"/>
              <a:t>Data Governance Standards</a:t>
            </a:r>
          </a:p>
          <a:p>
            <a:r>
              <a:rPr lang="en-US" dirty="0"/>
              <a:t>Data Governance Procedures</a:t>
            </a:r>
          </a:p>
          <a:p>
            <a:r>
              <a:rPr lang="en-US" dirty="0"/>
              <a:t>Data Governance Implementation</a:t>
            </a:r>
          </a:p>
          <a:p>
            <a:r>
              <a:rPr lang="en-US" dirty="0"/>
              <a:t>Metrics, Reports, and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929-5D6E-4384-BF86-F5F31729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FD1D-AE37-4A3E-964D-D7DCE59E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generic data governance standards include:</a:t>
            </a:r>
          </a:p>
          <a:p>
            <a:pPr lvl="1"/>
            <a:r>
              <a:rPr lang="en-US" dirty="0"/>
              <a:t>ISO/IEC 27001:2022</a:t>
            </a:r>
          </a:p>
          <a:p>
            <a:pPr lvl="2"/>
            <a:r>
              <a:rPr lang="en-US" dirty="0"/>
              <a:t>Information security, cybersecurity and privacy protection - Information security management systems</a:t>
            </a:r>
          </a:p>
          <a:p>
            <a:pPr lvl="1"/>
            <a:r>
              <a:rPr lang="en-US" dirty="0"/>
              <a:t>ITU-T </a:t>
            </a:r>
          </a:p>
          <a:p>
            <a:pPr lvl="2"/>
            <a:r>
              <a:rPr lang="en-US" dirty="0"/>
              <a:t>(International Telecommunication Union - Telecommunication standardization sector) recommendations</a:t>
            </a:r>
          </a:p>
          <a:p>
            <a:pPr lvl="1"/>
            <a:r>
              <a:rPr lang="en-US" dirty="0"/>
              <a:t>COBIT </a:t>
            </a:r>
          </a:p>
          <a:p>
            <a:pPr lvl="2"/>
            <a:r>
              <a:rPr lang="en-US" dirty="0"/>
              <a:t>(Control Objectives for Information and Related Technology)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59D0-35B8-465A-B3D2-E1DFADC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5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B189-97C3-4947-923E-266BCEA0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2407-D721-442B-86D8-742F4B8E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framework data governance standards include:</a:t>
            </a:r>
          </a:p>
          <a:p>
            <a:pPr lvl="1"/>
            <a:r>
              <a:rPr lang="en-US" dirty="0"/>
              <a:t>Data Governance Body of Knowledge (DGBOK)</a:t>
            </a:r>
          </a:p>
          <a:p>
            <a:pPr lvl="1"/>
            <a:r>
              <a:rPr lang="en-US" dirty="0"/>
              <a:t>Information Governance Initiative (IGI)</a:t>
            </a:r>
          </a:p>
          <a:p>
            <a:pPr lvl="1"/>
            <a:r>
              <a:rPr lang="en-US" dirty="0"/>
              <a:t>Data Governance Framework (DGF)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256E-9DF4-4F8E-872B-519CEA5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22C3-2C48-480E-8A4E-2CF5C5D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Implementing Data Governance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9660-B63E-4BE7-8665-4D458FA9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data governance standards can help organizations:</a:t>
            </a:r>
          </a:p>
          <a:p>
            <a:pPr lvl="1"/>
            <a:r>
              <a:rPr lang="en-US" dirty="0"/>
              <a:t>Ensure data quality, security, accessibility, and retention</a:t>
            </a:r>
          </a:p>
          <a:p>
            <a:pPr lvl="1"/>
            <a:r>
              <a:rPr lang="en-US" dirty="0"/>
              <a:t>Comply with legal and regulatory requirements</a:t>
            </a:r>
          </a:p>
          <a:p>
            <a:pPr lvl="1"/>
            <a:r>
              <a:rPr lang="en-US" dirty="0"/>
              <a:t>Promote data sharing and collaboration</a:t>
            </a:r>
          </a:p>
          <a:p>
            <a:pPr lvl="1"/>
            <a:r>
              <a:rPr lang="en-US" dirty="0"/>
              <a:t>Make informed decisions based on accurate and reliable data</a:t>
            </a:r>
          </a:p>
          <a:p>
            <a:pPr lvl="1"/>
            <a:r>
              <a:rPr lang="en-US" dirty="0"/>
              <a:t>Reduce data-related risks and costs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AF9F7-B83D-477D-A04B-4BCAF87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C6A848-9B72-4DD7-A974-F79823C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FA9120-F2E4-4530-89CD-30687A6D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DE49-E622-4577-92B9-B962509E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83CE-DAFB-4778-AC12-7E29D0BF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3758-3B72-4723-93FE-CA427EA5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procedures are the specific steps and processes that organizations follow to ensure the effective management of their data assets.</a:t>
            </a:r>
          </a:p>
          <a:p>
            <a:r>
              <a:rPr lang="en-US" dirty="0"/>
              <a:t>The purpose of data governance procedures is to provide a structured approach to data management, ensuring data quality, security, accessibility, and retention.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3BEC-FE4D-452C-BBDF-C2C9C65C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9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DB2-DE10-4E0D-B10F-C6D39480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Governance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9D85-AC17-4C34-91E4-7733CC07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procedures are essential for ensuring data quality, security, accessibility, and retention.</a:t>
            </a:r>
          </a:p>
          <a:p>
            <a:r>
              <a:rPr lang="en-US" dirty="0"/>
              <a:t>They help organizations comply with legal and regulatory requirements related to data management.</a:t>
            </a:r>
          </a:p>
          <a:p>
            <a:r>
              <a:rPr lang="en-US" dirty="0"/>
              <a:t>They promote data sharing and collaboration across different departments and teams.</a:t>
            </a:r>
          </a:p>
          <a:p>
            <a:r>
              <a:rPr lang="en-US" dirty="0"/>
              <a:t>They help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FECF6-1215-4EFF-8B4D-C76FEFDF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454-CA89-4D0E-876B-9E9DDB98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Governance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9B41-F04C-4152-85AF-8C60644D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procedures</a:t>
            </a:r>
          </a:p>
          <a:p>
            <a:r>
              <a:rPr lang="en-US" dirty="0"/>
              <a:t>Data security procedures</a:t>
            </a:r>
          </a:p>
          <a:p>
            <a:r>
              <a:rPr lang="en-US" dirty="0"/>
              <a:t>Data quality procedures</a:t>
            </a:r>
          </a:p>
          <a:p>
            <a:r>
              <a:rPr lang="en-US" dirty="0"/>
              <a:t>Data retention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C756-0663-4270-AA37-3234B44F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6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841-AF48-475D-A9AB-01A9F45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4072-5D97-42AD-8950-8C0F94F0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data management procedures include:</a:t>
            </a:r>
          </a:p>
          <a:p>
            <a:pPr lvl="1"/>
            <a:r>
              <a:rPr lang="en-US" dirty="0"/>
              <a:t>Data creation: Ensuring that new data is created and captured accurately and completely.</a:t>
            </a:r>
          </a:p>
          <a:p>
            <a:pPr lvl="1"/>
            <a:r>
              <a:rPr lang="en-US" dirty="0"/>
              <a:t>Data modification: Ensuring that data is updated and modified accurately and completely.</a:t>
            </a:r>
          </a:p>
          <a:p>
            <a:pPr lvl="1"/>
            <a:r>
              <a:rPr lang="en-US" dirty="0"/>
              <a:t>Data deletion: Ensuring that data is deleted appropriately and securely.</a:t>
            </a:r>
          </a:p>
          <a:p>
            <a:pPr lvl="1"/>
            <a:r>
              <a:rPr lang="en-US" dirty="0"/>
              <a:t>Data archiving: Ensuring that data is transferred to long-term storage appropriately and securely.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C7A5-87BA-463D-990F-2BCA2D3A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38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DD35-CC86-4172-847C-64866AE1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81CE-EB05-411E-B312-CF1B5C14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data security procedures include:</a:t>
            </a:r>
          </a:p>
          <a:p>
            <a:pPr lvl="1"/>
            <a:r>
              <a:rPr lang="en-US" dirty="0"/>
              <a:t>Encryption: Protecting data from unauthorized access by using encryption techniques.</a:t>
            </a:r>
          </a:p>
          <a:p>
            <a:pPr lvl="1"/>
            <a:r>
              <a:rPr lang="en-US" dirty="0"/>
              <a:t>Access controls: Restricting access to data based on user roles and permissions.</a:t>
            </a:r>
          </a:p>
          <a:p>
            <a:pPr lvl="1"/>
            <a:r>
              <a:rPr lang="en-US" dirty="0"/>
              <a:t>Authentication: Verifying the identity of users before granting access to data.</a:t>
            </a:r>
          </a:p>
          <a:p>
            <a:pPr lvl="1"/>
            <a:r>
              <a:rPr lang="en-US" dirty="0"/>
              <a:t>Authorization: Granting access to data based on user roles and permissions.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B69FF-F946-4834-8316-C3B48199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D160-3B36-4683-BE1A-2A092E2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6563-BBF0-4F33-8512-457B7BB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data quality procedures include:</a:t>
            </a:r>
          </a:p>
          <a:p>
            <a:pPr lvl="1"/>
            <a:r>
              <a:rPr lang="en-US" dirty="0"/>
              <a:t>Data validation: Checking data for accuracy and completeness.</a:t>
            </a:r>
          </a:p>
          <a:p>
            <a:pPr lvl="1"/>
            <a:r>
              <a:rPr lang="en-US" dirty="0"/>
              <a:t>Data cleansing: Identifying and correcting errors or inconsistencies in data.</a:t>
            </a:r>
          </a:p>
          <a:p>
            <a:pPr lvl="1"/>
            <a:r>
              <a:rPr lang="en-US" dirty="0"/>
              <a:t>Data normalization: Transforming data into a consistent format.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97F5D-2B14-4872-9CEC-173CE36F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8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E2F34A-5937-4B96-9823-692EF15D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Policies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460E4F-AA16-4472-B5F0-FB32556E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2A13-D0DE-44D6-9388-A367EEB9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0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5CA-822D-4FC1-A03F-EFBB3BE0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Retention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9119-4142-445D-BF49-F36B660E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data retention procedures include:</a:t>
            </a:r>
          </a:p>
          <a:p>
            <a:pPr lvl="1"/>
            <a:r>
              <a:rPr lang="en-US" dirty="0"/>
              <a:t>Data backups: Creating copies of data to protect against data loss.</a:t>
            </a:r>
          </a:p>
          <a:p>
            <a:pPr lvl="1"/>
            <a:r>
              <a:rPr lang="en-US" dirty="0"/>
              <a:t>Data archiving: Transferring data to long-term storage.</a:t>
            </a:r>
          </a:p>
          <a:p>
            <a:pPr lvl="1"/>
            <a:r>
              <a:rPr lang="en-US" dirty="0"/>
              <a:t>Data disposal: Disposing of data securely and appropriately.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EEBE-00DD-4287-A118-6BFB3DEA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4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B7C698-70F8-4B7C-A4C2-3659EDBD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8B9976-89E6-4FFD-AEE3-363A067CA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691C-E826-4E9A-A53A-8F813AF9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0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BF0F-D5EB-4657-B8A6-4B24157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Data Governance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D5B1-DCEB-433D-92F8-2549C8BD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governance roles and responsibilities.</a:t>
            </a:r>
          </a:p>
          <a:p>
            <a:r>
              <a:rPr lang="en-US" dirty="0"/>
              <a:t>Establish data management policies and procedures.</a:t>
            </a:r>
          </a:p>
          <a:p>
            <a:r>
              <a:rPr lang="en-US" dirty="0"/>
              <a:t>Implement data security measures.</a:t>
            </a:r>
          </a:p>
          <a:p>
            <a:r>
              <a:rPr lang="en-US" dirty="0"/>
              <a:t>Monitor and audit data access and use.</a:t>
            </a:r>
          </a:p>
          <a:p>
            <a:r>
              <a:rPr lang="en-US" dirty="0"/>
              <a:t>Provide training and awareness programs.</a:t>
            </a:r>
          </a:p>
          <a:p>
            <a:r>
              <a:rPr lang="en-US" dirty="0"/>
              <a:t>Regularly review and update data governance policies and procedures.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EF92-C9F8-41A2-BB1B-DB41E6E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7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05BB-97A4-48A0-9F88-C4603252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Data Governance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3CD-C74D-424A-91CB-21CF7FFB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implementation is essential for ensuring data quality, security, accessibility, and retention.</a:t>
            </a:r>
          </a:p>
          <a:p>
            <a:r>
              <a:rPr lang="en-US" dirty="0"/>
              <a:t>It helps organizations comply with legal and regulatory requirements related to data management.</a:t>
            </a:r>
          </a:p>
          <a:p>
            <a:r>
              <a:rPr lang="en-US" dirty="0"/>
              <a:t>It promotes data sharing and collaboration across different departments and teams.</a:t>
            </a:r>
          </a:p>
          <a:p>
            <a:r>
              <a:rPr lang="en-US" dirty="0"/>
              <a:t>It helps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2B41-635E-44D9-B562-11B22AE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87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D49-F328-494F-883D-CEB83DD7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Data Governance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3F05-36AF-4362-A078-FA5EB110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Define data governance roles and responsibilities.</a:t>
            </a:r>
          </a:p>
          <a:p>
            <a:r>
              <a:rPr lang="en-US" dirty="0"/>
              <a:t>Step 2: Establish data management policies and procedures.</a:t>
            </a:r>
          </a:p>
          <a:p>
            <a:r>
              <a:rPr lang="en-US" dirty="0"/>
              <a:t>Step 3: Implement data security measures.</a:t>
            </a:r>
          </a:p>
          <a:p>
            <a:r>
              <a:rPr lang="en-US" dirty="0"/>
              <a:t>Step 4: Monitor and audit data access and use.</a:t>
            </a:r>
          </a:p>
          <a:p>
            <a:r>
              <a:rPr lang="en-US" dirty="0"/>
              <a:t>Step 5: Provide training and awareness programs.</a:t>
            </a:r>
          </a:p>
          <a:p>
            <a:r>
              <a:rPr lang="en-US" dirty="0"/>
              <a:t>Step 6: Regularly review and update data governance policies and procedures.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A1E3-C656-4EBF-BA65-22F421B1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10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F4D157-D0CD-4F28-926A-A67B2E3C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Reports,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5F94B-8705-46DB-8486-640CD6647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D207-AFAC-4BBA-91DC-972E31B8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87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D24-4C30-4217-88CD-687DB26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Data Governance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877F-A646-4571-98AA-776984E9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metrics are essential for evaluating the effectiveness of data governance practices.</a:t>
            </a:r>
          </a:p>
          <a:p>
            <a:r>
              <a:rPr lang="en-US" dirty="0"/>
              <a:t>They help organizations identify areas for improvement and measure progress over time.</a:t>
            </a:r>
          </a:p>
          <a:p>
            <a:r>
              <a:rPr lang="en-US" dirty="0"/>
              <a:t>They provide a common language and framework for communication about data governance across different departments and teams.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D0F4B-8063-45DD-AB39-EAD61E6A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3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E15-A16B-46B6-90BF-1957544A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Data Governance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2E14-85CE-496E-BE35-AD603F2B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 1: Data Quality Index (DQI) - measures the accuracy, completeness, and consistency of data.</a:t>
            </a:r>
          </a:p>
          <a:p>
            <a:r>
              <a:rPr lang="en-US" dirty="0"/>
              <a:t>Metric 2: Data Security Index (DSI) - measures the effectiveness of data security measures.</a:t>
            </a:r>
          </a:p>
          <a:p>
            <a:r>
              <a:rPr lang="en-US" dirty="0"/>
              <a:t>Metric 3: Data Accessibility Index (DAI) - measures the ease of access to data for authorized users.</a:t>
            </a:r>
          </a:p>
          <a:p>
            <a:r>
              <a:rPr lang="en-US" dirty="0"/>
              <a:t>Metric 4: Data Retention Index (DRI) - measures the effectiveness of data retention policies and procedures.</a:t>
            </a:r>
          </a:p>
          <a:p>
            <a:r>
              <a:rPr lang="en-US" dirty="0"/>
              <a:t>Metric 5: Data Governance Maturity Index (DGMI) - measures the overall maturity of data governance practices.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108-4D28-4489-8A15-5BD11FB8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96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8D94-9CC0-4AB4-9875-A874299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Index (DQI)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7CDA-2C73-4BE4-8CEF-A0A64873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Quality Index (DQI) measures the accuracy, completeness, and consistency of data.</a:t>
            </a:r>
          </a:p>
          <a:p>
            <a:r>
              <a:rPr lang="en-US" dirty="0"/>
              <a:t>Calculation: DQI = (Accuracy + Completeness + Consistency) / 3</a:t>
            </a:r>
          </a:p>
          <a:p>
            <a:r>
              <a:rPr lang="en-US" dirty="0"/>
              <a:t>Example: A DQI score of 0.8 indicates that data is 80% accurate, complete, and consistent.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3F1A-C890-4622-9C9E-7ED90583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99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794-38B1-47DE-B275-4CA03FD7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Security Index (DSI)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762E-F59B-4A39-8BC0-33A3D7C8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Security Index (DSI) measures the effectiveness of data security measures.</a:t>
            </a:r>
          </a:p>
          <a:p>
            <a:r>
              <a:rPr lang="en-US" dirty="0"/>
              <a:t>Calculation: DSI = (Data Encryption + Access Controls + Incident Response) / 3</a:t>
            </a:r>
          </a:p>
          <a:p>
            <a:r>
              <a:rPr lang="en-US" dirty="0"/>
              <a:t>Example: A DSI score of 0.9 indicates that data security measures are 90% effective.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FF1A-CB70-4B45-B256-EC7CB8B0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9D74-BC39-4841-83AE-66E7264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9499-3BE9-4F29-BEC3-8A136D4B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policies are the rules, procedures, and guidelines that organizations follow to ensure the effective management of their data assets.</a:t>
            </a:r>
          </a:p>
          <a:p>
            <a:r>
              <a:rPr lang="en-US" dirty="0"/>
              <a:t>The purpose of data governance policies is to ensure data quality, security, accessibility, and retention.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67E24-F399-487B-9ED1-3DA6646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57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F619-D0BF-4FC7-BD6D-B23F7064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Data Governance Monitoring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D4BD-D14F-4FBD-B8B5-B7D60282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monitoring and reporting are essential for ensuring data quality, security, accessibility, and retention.</a:t>
            </a:r>
          </a:p>
          <a:p>
            <a:r>
              <a:rPr lang="en-US" dirty="0"/>
              <a:t>They help organizations comply with legal and regulatory requirements related to data management.</a:t>
            </a:r>
          </a:p>
          <a:p>
            <a:r>
              <a:rPr lang="en-US" dirty="0"/>
              <a:t>They promote data sharing and collaboration across different departments and teams.</a:t>
            </a:r>
          </a:p>
          <a:p>
            <a:r>
              <a:rPr lang="en-US" dirty="0"/>
              <a:t>They help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21B5-8A1E-4CE7-88FF-5EB39ED6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0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BB23-02EF-4E02-8A8E-91160DE5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Data Governance Monitoring and Reporting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319-1BF2-4DC7-AB77-C2160CF5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 1: Data Governance Dashboards - provide real-time visibility into data quality, security, accessibility, and retention.</a:t>
            </a:r>
          </a:p>
          <a:p>
            <a:r>
              <a:rPr lang="en-US" dirty="0"/>
              <a:t>Tool 2: Data Quality Reports - measure data accuracy, completeness, and consistency.</a:t>
            </a:r>
          </a:p>
          <a:p>
            <a:r>
              <a:rPr lang="en-US" dirty="0"/>
              <a:t>Tool 3: Data Security Reports - measure data security controls and incident response.</a:t>
            </a:r>
          </a:p>
          <a:p>
            <a:r>
              <a:rPr lang="en-US" dirty="0"/>
              <a:t>Tool 4: Data Accessibility Reports - measure data availability and usability.</a:t>
            </a:r>
          </a:p>
          <a:p>
            <a:r>
              <a:rPr lang="en-US" dirty="0"/>
              <a:t>Tool 5: Data Retention Reports - measure data retention and disposal practices.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04CE2-FF60-4164-8B0F-24EF6AEA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5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6437-C8C4-4E51-A3BC-A6F5E48A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6259-C850-4B23-8159-87818F75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dashboards are interactive tools that provide real-time visibility into data quality, security, accessibility, and retention.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quality metrics (e.g., accuracy, completeness, consistency)</a:t>
            </a:r>
          </a:p>
          <a:p>
            <a:pPr lvl="1"/>
            <a:r>
              <a:rPr lang="en-US" dirty="0"/>
              <a:t>Data security metrics (e.g., encryption, access controls, incident response)</a:t>
            </a:r>
          </a:p>
          <a:p>
            <a:pPr lvl="1"/>
            <a:r>
              <a:rPr lang="en-US" dirty="0"/>
              <a:t>Data accessibility metrics (e.g., data availability, usability)</a:t>
            </a:r>
          </a:p>
          <a:p>
            <a:pPr lvl="1"/>
            <a:r>
              <a:rPr lang="en-US" dirty="0"/>
              <a:t>Data retention metrics (e.g., data retention schedules, disposal practices)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Real-time visibility into data governance practices</a:t>
            </a:r>
          </a:p>
          <a:p>
            <a:pPr lvl="1"/>
            <a:r>
              <a:rPr lang="en-US" dirty="0"/>
              <a:t>Easy-to-understand metrics and reports</a:t>
            </a:r>
          </a:p>
          <a:p>
            <a:pPr lvl="1"/>
            <a:r>
              <a:rPr lang="en-US" dirty="0"/>
              <a:t>Identification of areas for improvement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25B7-B41C-4DAC-B485-E5DE0D7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6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F088-1F53-4975-A9FA-84DCCA88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C5A0-92DB-4635-A59C-83DC0E22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reports measure data accuracy, completeness, and consistency.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Data accuracy (e.g., percentage of accurate data)</a:t>
            </a:r>
          </a:p>
          <a:p>
            <a:pPr lvl="1"/>
            <a:r>
              <a:rPr lang="en-US" dirty="0"/>
              <a:t>Data completeness (e.g., percentage of complete data)</a:t>
            </a:r>
          </a:p>
          <a:p>
            <a:pPr lvl="1"/>
            <a:r>
              <a:rPr lang="en-US" dirty="0"/>
              <a:t>Data consistency (e.g., percentage of consistent data)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Identification of data quality issues</a:t>
            </a:r>
          </a:p>
          <a:p>
            <a:pPr lvl="1"/>
            <a:r>
              <a:rPr lang="en-US" dirty="0"/>
              <a:t>Tracking of data quality over time</a:t>
            </a:r>
          </a:p>
          <a:p>
            <a:pPr lvl="1"/>
            <a:r>
              <a:rPr lang="en-US" dirty="0"/>
              <a:t>Improvement of data quality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682E-2D20-4E53-9888-D485E5B4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3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CBAE-95CC-4FC0-82CF-7DEBB9C7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Data Governance Training and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AE67-D8CE-4633-987E-F38CCFD8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training and awareness are essential for ensuring effective data management practices.</a:t>
            </a:r>
          </a:p>
          <a:p>
            <a:r>
              <a:rPr lang="en-US" dirty="0"/>
              <a:t>They help employees understand data governance policies, procedures, and best practices.</a:t>
            </a:r>
          </a:p>
          <a:p>
            <a:r>
              <a:rPr lang="en-US" dirty="0"/>
              <a:t>They promote major data governance goals such as data quality, security, accessibility, and retention.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17A90-AF02-4CC3-ADED-44DB7EA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28BAC-53DB-4978-8707-D3196637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70" y="4029493"/>
            <a:ext cx="635406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74E2-0C8D-45FD-854F-48E44FDA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Governance Metrics and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3DD6-9C40-4EC7-8118-84EC238B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and performance indicators are used to measure the effectiveness of data governance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F3CE4-0C8A-4292-9CC3-5E866E6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050" name="Picture 2" descr="Data Governance—Metrics | SpringerLink">
            <a:extLst>
              <a:ext uri="{FF2B5EF4-FFF2-40B4-BE49-F238E27FC236}">
                <a16:creationId xmlns:a16="http://schemas.microsoft.com/office/drawing/2014/main" id="{4B0C506E-ABD8-4348-8DF7-72195DEA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31" y="2203537"/>
            <a:ext cx="652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Governance—Metrics | SpringerLink">
            <a:extLst>
              <a:ext uri="{FF2B5EF4-FFF2-40B4-BE49-F238E27FC236}">
                <a16:creationId xmlns:a16="http://schemas.microsoft.com/office/drawing/2014/main" id="{93080338-304F-41C0-997F-2B2D2A93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7" y="2787707"/>
            <a:ext cx="5045805" cy="37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99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C0B5-A052-4064-8B67-A25A6BB1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A6C2-6D21-4579-B807-DB2B2B4A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risk management involves identifying, assessing, and mitigating risks associated with data management.</a:t>
            </a:r>
          </a:p>
          <a:p>
            <a:r>
              <a:rPr lang="en-US" dirty="0"/>
              <a:t>The purpose of data governance risk management is to ensure that data is accurate, complete, and protected from unauthorized access or misuse.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B1FD-54D4-40D5-BB9C-2FCA1AF3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449-F823-452F-A4F2-C9ED4A92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Data Governance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AF67-DD3E-4685-992B-8C3DF591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management is essential for ensuring the integrity and security of data.</a:t>
            </a:r>
          </a:p>
          <a:p>
            <a:r>
              <a:rPr lang="en-US" dirty="0"/>
              <a:t>It helps organizations comply with legal and regulatory requirements related to data management.</a:t>
            </a:r>
          </a:p>
          <a:p>
            <a:r>
              <a:rPr lang="en-US" dirty="0"/>
              <a:t>It promotes data sharing and collaboration across different departments and teams.</a:t>
            </a:r>
          </a:p>
          <a:p>
            <a:r>
              <a:rPr lang="en-US" dirty="0"/>
              <a:t>It helps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6B8D1-B4B7-4E6B-9D90-7AD86E2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38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9B96-3680-4409-B1FF-9DAF9AC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Data Governance Risk Management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80BC-BF4A-41F2-BA78-E64CC2E5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Strategy 1: Data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 2: Access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 3: Data Encryption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 4: Data Backup and Recovery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 5: Data Quality Control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6501-7611-4EDF-8C38-8A630776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0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7062-CFFF-42CE-AC83-8099C993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3388-043E-44EC-8880-6A55E0F4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Framework:</a:t>
            </a:r>
          </a:p>
          <a:p>
            <a:pPr lvl="1"/>
            <a:r>
              <a:rPr lang="en-US" dirty="0"/>
              <a:t>Identify risks</a:t>
            </a:r>
          </a:p>
          <a:p>
            <a:pPr lvl="1"/>
            <a:r>
              <a:rPr lang="en-US" dirty="0"/>
              <a:t>Assess risks</a:t>
            </a:r>
          </a:p>
          <a:p>
            <a:pPr lvl="1"/>
            <a:r>
              <a:rPr lang="en-US" dirty="0"/>
              <a:t>Mitigate risks</a:t>
            </a:r>
          </a:p>
          <a:p>
            <a:pPr lvl="1"/>
            <a:r>
              <a:rPr lang="en-US" dirty="0"/>
              <a:t>Monitor risks</a:t>
            </a:r>
          </a:p>
          <a:p>
            <a:r>
              <a:rPr lang="en-US" dirty="0"/>
              <a:t>Risk management process:</a:t>
            </a:r>
          </a:p>
          <a:p>
            <a:pPr lvl="1"/>
            <a:r>
              <a:rPr lang="en-US" dirty="0"/>
              <a:t>Risk identification</a:t>
            </a:r>
          </a:p>
          <a:p>
            <a:pPr lvl="1"/>
            <a:r>
              <a:rPr lang="en-US" dirty="0"/>
              <a:t>Risk assessment</a:t>
            </a:r>
          </a:p>
          <a:p>
            <a:pPr lvl="1"/>
            <a:r>
              <a:rPr lang="en-US" dirty="0"/>
              <a:t>Risk mitigation</a:t>
            </a:r>
          </a:p>
          <a:p>
            <a:pPr lvl="1"/>
            <a:r>
              <a:rPr lang="en-US" dirty="0"/>
              <a:t>Risk monitoring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6D62F-845A-4801-9F4C-2B101989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074" name="Picture 2" descr="The Risk Management Process: 4 Essential Steps — MIGSO-PCUBED">
            <a:extLst>
              <a:ext uri="{FF2B5EF4-FFF2-40B4-BE49-F238E27FC236}">
                <a16:creationId xmlns:a16="http://schemas.microsoft.com/office/drawing/2014/main" id="{6F4A2210-C643-4258-9B10-7B2343D1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74" y="22294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C7A82-12AD-41CB-8340-687064F7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70" name="Picture 2" descr="What is a Data Governance Policy? Examples + Templates | Twilio Segment">
            <a:extLst>
              <a:ext uri="{FF2B5EF4-FFF2-40B4-BE49-F238E27FC236}">
                <a16:creationId xmlns:a16="http://schemas.microsoft.com/office/drawing/2014/main" id="{955C5D42-C0C1-4387-8243-152AB469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13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D4A-2688-4DE3-898C-B9C50FD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Risk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519A-4E1B-44A1-BEEA-E2F54549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risks involves analyzing data management practices and identifying potential risks.</a:t>
            </a:r>
          </a:p>
          <a:p>
            <a:r>
              <a:rPr lang="en-US" dirty="0"/>
              <a:t>Risks can include data breaches, data corruption, data loss, and non-compliance with regulations.</a:t>
            </a:r>
          </a:p>
          <a:p>
            <a:r>
              <a:rPr lang="en-US" dirty="0"/>
              <a:t>Techniques for identifying risks include risk assessments, security audits, and compliance audits.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0AB4-8A5D-4CFC-99C7-0CB9766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87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CC8F-B360-4083-9193-51396E9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3D1E-918F-40AA-88B4-A71C20E1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assessment involves evaluating the likelihood and impact of identified risks.</a:t>
            </a:r>
          </a:p>
          <a:p>
            <a:r>
              <a:rPr lang="en-US" dirty="0"/>
              <a:t>The likelihood of a risk occurring is determined by analyzing factors such as the probability of a security breach or data corruption.</a:t>
            </a:r>
          </a:p>
          <a:p>
            <a:r>
              <a:rPr lang="en-US" dirty="0"/>
              <a:t>The impact of a risk occurring is determined by analyzing factors such as the potential financial loss or reputational damage.</a:t>
            </a:r>
          </a:p>
          <a:p>
            <a:r>
              <a:rPr lang="en-US" dirty="0"/>
              <a:t>Risk assessment tools include risk matrices and risk heat maps.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2484F-0C46-4F83-8D86-A5722664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41A8-4B75-4897-9C6F-E787529C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7DC-E282-4634-8A61-6D5BC365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mitigation involves implementing measures to reduce the likelihood or impact of identified risks.</a:t>
            </a:r>
          </a:p>
          <a:p>
            <a:r>
              <a:rPr lang="en-US" dirty="0"/>
              <a:t>Measures can include implementing security controls, enforcing data access controls, and creating data backup and recovery plans.</a:t>
            </a:r>
          </a:p>
          <a:p>
            <a:r>
              <a:rPr lang="en-US" dirty="0"/>
              <a:t>Risk mitigation strategies should be tailored to the specific risk and the organization's needs.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B265-6146-408C-89E9-DC138A95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F896-41A2-4DB4-B390-A1A4246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Risk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AD11-4248-4E9F-95D8-59944F2D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monitoring involves regularly reviewing and updating risk assessments and risk mitigation measures.</a:t>
            </a:r>
          </a:p>
          <a:p>
            <a:r>
              <a:rPr lang="en-US" dirty="0"/>
              <a:t>Monitoring helps ensure that risk mitigation measures are effective and that new risks are identified and addressed.</a:t>
            </a:r>
          </a:p>
          <a:p>
            <a:r>
              <a:rPr lang="en-US" dirty="0"/>
              <a:t>Risk monitoring tools include risk management software and dashboards.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9EE2-B4A8-4F57-B133-C5F89325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C610-8BF3-4BD6-A8A6-E67229ED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Data Governance 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7811-B878-4E72-A65A-4E594F74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Trend 1: Artificial Intelligence and Machine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Trend 2: Cloud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Trend 3: Blockchain</a:t>
            </a:r>
          </a:p>
          <a:p>
            <a:pPr>
              <a:lnSpc>
                <a:spcPct val="150000"/>
              </a:lnSpc>
            </a:pPr>
            <a:r>
              <a:rPr lang="en-US" dirty="0"/>
              <a:t>Trend 4: Internet of Things (IoT)</a:t>
            </a:r>
          </a:p>
          <a:p>
            <a:pPr>
              <a:lnSpc>
                <a:spcPct val="150000"/>
              </a:lnSpc>
            </a:pPr>
            <a:r>
              <a:rPr lang="en-US" dirty="0"/>
              <a:t>Trend 5: Data Privacy and Ethics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5CEF-7065-40A7-AF7F-1976FD90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7455-2621-49FE-AEB2-BE647A50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for Data Governance 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0FB-1BB9-454E-8020-FFF9CB06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Organizations should stay informed and proactive in adopting new technologies and practices.</a:t>
            </a:r>
          </a:p>
          <a:p>
            <a:r>
              <a:rPr lang="en-US" dirty="0"/>
              <a:t>Develop a data governance strategy that accommodates emerging trends.</a:t>
            </a:r>
          </a:p>
          <a:p>
            <a:r>
              <a:rPr lang="en-US" dirty="0"/>
              <a:t>Invest in employee training and upskilling to address future data management challenges.</a:t>
            </a:r>
          </a:p>
          <a:p>
            <a:r>
              <a:rPr lang="en-US" dirty="0"/>
              <a:t>Foster a culture of data-driven decision-making and ethical data management.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E1286-C7D5-4890-98FB-7C797152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5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9FAE-596E-4B63-A5C0-69F25034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4A6B-0105-49B4-93B6-5492CBDC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is a critical aspect of data management.</a:t>
            </a:r>
          </a:p>
          <a:p>
            <a:r>
              <a:rPr lang="en-US" dirty="0"/>
              <a:t>Data governance roles and responsibilities are essential for ensuring data quality, security, accessibility, and retention.</a:t>
            </a:r>
          </a:p>
          <a:p>
            <a:r>
              <a:rPr lang="en-US" dirty="0"/>
              <a:t>Data governance roles include data owners, data custodians, data users, and data stewards.</a:t>
            </a:r>
          </a:p>
          <a:p>
            <a:r>
              <a:rPr lang="en-US" dirty="0"/>
              <a:t>Data governance responsibilities include data management, data security, data quality, data accessibility, and data retention.</a:t>
            </a:r>
          </a:p>
          <a:p>
            <a:r>
              <a:rPr lang="en-US" dirty="0"/>
              <a:t>Effective data governance requires clear roles and responsibilities, data governance policies and procedures, and regular monitoring and reporting.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1B26C-BEE9-448E-AE38-F6CBA770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2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919C-6447-42A4-97B3-50221CCE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and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5341-0A49-44CC-9E8C-6F55C40E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is a continuous process that requires ongoing efforts and commitment.</a:t>
            </a:r>
          </a:p>
          <a:p>
            <a:r>
              <a:rPr lang="en-US" dirty="0"/>
              <a:t>Implementing data governance can seem daunting, but it's essential for ensuring data integrity, security, and compliance.</a:t>
            </a:r>
          </a:p>
          <a:p>
            <a:r>
              <a:rPr lang="en-US" dirty="0"/>
              <a:t>Start by identifying your organization's data governance needs and developing a data governance strategy.</a:t>
            </a:r>
          </a:p>
          <a:p>
            <a:r>
              <a:rPr lang="en-US" dirty="0"/>
              <a:t>Assign clear roles and responsibilities, develop policies and procedures, and establish regular monitoring and reporting processes.</a:t>
            </a:r>
          </a:p>
          <a:p>
            <a:r>
              <a:rPr lang="en-US" dirty="0"/>
              <a:t>Don't wait – start implementing data governance today to ensure your organization's data is accurate, secure, and compliant.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1E83-911D-450E-ABAC-8806E3A5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B0F-8C22-43D8-B00E-A465FD2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Data Governance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6B6-9A0F-4569-A233-D45A6DD2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governance policies are essential for ensuring data quality, security, accessibility, and retention.</a:t>
            </a:r>
          </a:p>
          <a:p>
            <a:r>
              <a:rPr lang="en-US" dirty="0"/>
              <a:t>They help organizations comply with legal and regulatory requirements related to data management.</a:t>
            </a:r>
          </a:p>
          <a:p>
            <a:r>
              <a:rPr lang="en-US" dirty="0"/>
              <a:t>They promote data sharing and collaboration across different departments and teams.</a:t>
            </a:r>
          </a:p>
          <a:p>
            <a:r>
              <a:rPr lang="en-US" dirty="0"/>
              <a:t>They help organizations make informed decisions based on accurate and reliable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32E9F-5DCA-4CF1-A21C-019381E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C7DF-72FF-4394-AB14-28D028A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Governance Policies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6861-2C22-46E2-B10F-532452C9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105E-05B7-4727-9BE8-50322E3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media.licdn.com/dms/image/D4E12AQFaySzIE6TPUw/article-inline_image-shrink_1500_2232/0/1693256518503?e=1718841600&amp;v=beta&amp;t=GcRRtCYK5icAsXR3V-AlAozjsqW1aUAFJSGu1hN9FOU">
            <a:extLst>
              <a:ext uri="{FF2B5EF4-FFF2-40B4-BE49-F238E27FC236}">
                <a16:creationId xmlns:a16="http://schemas.microsoft.com/office/drawing/2014/main" id="{F19AA6FF-ED9B-420A-AB19-50DB8775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885760"/>
            <a:ext cx="110966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77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C050-AF86-4796-86D8-EEAC7AA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Organizations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0BF-B737-4835-87D2-F6EC92D9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AFE28-EBE9-4B8F-BF09-37E260B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s://media.licdn.com/dms/image/D4E12AQGjU92POX5kFg/article-inline_image-shrink_1500_2232/0/1693256770759?e=1718841600&amp;v=beta&amp;t=0akJHxTNmJIM1KsPULZwY5QQy4c-EKtSAmwKXy49jd0">
            <a:extLst>
              <a:ext uri="{FF2B5EF4-FFF2-40B4-BE49-F238E27FC236}">
                <a16:creationId xmlns:a16="http://schemas.microsoft.com/office/drawing/2014/main" id="{D87F2211-5B0E-4AD6-BEDC-BF2DB6814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66888"/>
            <a:ext cx="110871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5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88AA-072F-47F0-9A1D-8BEA82F7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Policy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02FC-7931-4E9D-8ADA-30376470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7534-752F-4F8A-A70F-46641C23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s://media.licdn.com/dms/image/D4E12AQHo34nmJcIjNQ/article-inline_image-shrink_1500_2232/0/1693257013654?e=1718841600&amp;v=beta&amp;t=uN4sc1Gzi9Rci_xXmO2NemQw2e45F6ZJq2lOny2n1j4">
            <a:extLst>
              <a:ext uri="{FF2B5EF4-FFF2-40B4-BE49-F238E27FC236}">
                <a16:creationId xmlns:a16="http://schemas.microsoft.com/office/drawing/2014/main" id="{E9BA2D04-1157-4483-915C-5EDF50E0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766888"/>
            <a:ext cx="110966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4434</TotalTime>
  <Words>2607</Words>
  <Application>Microsoft Office PowerPoint</Application>
  <PresentationFormat>Widescreen</PresentationFormat>
  <Paragraphs>327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Candara</vt:lpstr>
      <vt:lpstr>Office Theme</vt:lpstr>
      <vt:lpstr>Data Governance Policies and Procedures</vt:lpstr>
      <vt:lpstr>Outline</vt:lpstr>
      <vt:lpstr>Data Governance Policies</vt:lpstr>
      <vt:lpstr>Data Governance Policies</vt:lpstr>
      <vt:lpstr>PowerPoint Presentation</vt:lpstr>
      <vt:lpstr>Importance of Data Governance Policies</vt:lpstr>
      <vt:lpstr>Why Are Data Governance Policies Important?</vt:lpstr>
      <vt:lpstr>Challenges Organizations Face</vt:lpstr>
      <vt:lpstr>The Policy Framework</vt:lpstr>
      <vt:lpstr>Types of Data Governance Policies</vt:lpstr>
      <vt:lpstr>Data Quality Policies</vt:lpstr>
      <vt:lpstr>Data Security Policies</vt:lpstr>
      <vt:lpstr>Data Access Policies</vt:lpstr>
      <vt:lpstr>Data Retention Policies</vt:lpstr>
      <vt:lpstr>Data Governance Standards</vt:lpstr>
      <vt:lpstr>Data Governance Standards</vt:lpstr>
      <vt:lpstr>Importance of Data Governance Standards</vt:lpstr>
      <vt:lpstr>Types of Data Governance Standards</vt:lpstr>
      <vt:lpstr>Industry-Specific Data Governance Standards</vt:lpstr>
      <vt:lpstr>Generic Data Governance Standards</vt:lpstr>
      <vt:lpstr>Framework Data Governance Standards</vt:lpstr>
      <vt:lpstr>Benefits of Implementing Data Governance Standards</vt:lpstr>
      <vt:lpstr>Data Governance Procedures</vt:lpstr>
      <vt:lpstr>Data Governance Procedures</vt:lpstr>
      <vt:lpstr>Importance of Data Governance Procedures</vt:lpstr>
      <vt:lpstr>Types of Data Governance Procedures</vt:lpstr>
      <vt:lpstr>Data Management Procedures</vt:lpstr>
      <vt:lpstr>Data Security Procedures</vt:lpstr>
      <vt:lpstr>Data Quality Procedures</vt:lpstr>
      <vt:lpstr>Data Retention Procedures</vt:lpstr>
      <vt:lpstr>Data Governance Implementation</vt:lpstr>
      <vt:lpstr>Key Data Governance Best Practices</vt:lpstr>
      <vt:lpstr>Importance of Data Governance Implementation</vt:lpstr>
      <vt:lpstr>Key Steps in Data Governance Implementation</vt:lpstr>
      <vt:lpstr>Metrics, Reports, and Risks</vt:lpstr>
      <vt:lpstr>Importance of Data Governance Metrics</vt:lpstr>
      <vt:lpstr>Key Data Governance Metrics</vt:lpstr>
      <vt:lpstr>Data Quality Index (DQI)</vt:lpstr>
      <vt:lpstr>Data Security Index (DSI)</vt:lpstr>
      <vt:lpstr>Importance of Data Governance Monitoring and Reporting</vt:lpstr>
      <vt:lpstr>Key Data Governance Monitoring and Reporting Tools</vt:lpstr>
      <vt:lpstr>Data Governance Dashboards</vt:lpstr>
      <vt:lpstr>Data Quality Reports</vt:lpstr>
      <vt:lpstr>Importance of Data Governance Training and Awareness</vt:lpstr>
      <vt:lpstr>Data Governance Metrics and Performance Indicators</vt:lpstr>
      <vt:lpstr>Data Governance Risk Management</vt:lpstr>
      <vt:lpstr>Importance of Data Governance Risk Management</vt:lpstr>
      <vt:lpstr>Key Data Governance Risk Management Strategies</vt:lpstr>
      <vt:lpstr>Data Governance Risk Management Framework</vt:lpstr>
      <vt:lpstr>Data Governance Risk Identification</vt:lpstr>
      <vt:lpstr>Data Governance Risk Assessment</vt:lpstr>
      <vt:lpstr>Data Governance Risk Mitigation</vt:lpstr>
      <vt:lpstr>Data Governance Risk Monitoring</vt:lpstr>
      <vt:lpstr>Key Data Governance Future Trends</vt:lpstr>
      <vt:lpstr>Preparing for Data Governance Future Trends</vt:lpstr>
      <vt:lpstr>Summary of Key Takeaways</vt:lpstr>
      <vt:lpstr>Final Thoughts and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225</cp:revision>
  <cp:lastPrinted>2021-10-18T07:27:50Z</cp:lastPrinted>
  <dcterms:created xsi:type="dcterms:W3CDTF">2021-10-12T10:09:12Z</dcterms:created>
  <dcterms:modified xsi:type="dcterms:W3CDTF">2024-04-17T04:58:25Z</dcterms:modified>
</cp:coreProperties>
</file>