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743" r:id="rId3"/>
    <p:sldId id="745" r:id="rId4"/>
    <p:sldId id="746" r:id="rId5"/>
    <p:sldId id="747" r:id="rId6"/>
    <p:sldId id="748" r:id="rId7"/>
    <p:sldId id="749" r:id="rId8"/>
    <p:sldId id="751" r:id="rId9"/>
    <p:sldId id="752" r:id="rId10"/>
    <p:sldId id="753" r:id="rId11"/>
    <p:sldId id="754" r:id="rId12"/>
    <p:sldId id="755" r:id="rId13"/>
    <p:sldId id="756" r:id="rId14"/>
    <p:sldId id="7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y is Data Governance important for business? - BlueSoft">
            <a:extLst>
              <a:ext uri="{FF2B5EF4-FFF2-40B4-BE49-F238E27FC236}">
                <a16:creationId xmlns:a16="http://schemas.microsoft.com/office/drawing/2014/main" id="{4B111F11-0794-41C0-EFBD-56CD40DB0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68" y="391021"/>
            <a:ext cx="2600325" cy="146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Data Management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IS465: Data Management and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12D5-DE0D-443F-BB32-6B4CD9AE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A0F6-8C01-4790-A0A9-3E361272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 technologies also enable organizations to: </a:t>
            </a:r>
          </a:p>
          <a:p>
            <a:pPr lvl="1"/>
            <a:r>
              <a:rPr lang="en-US" dirty="0"/>
              <a:t>Identify new business opportunities</a:t>
            </a:r>
          </a:p>
          <a:p>
            <a:pPr lvl="1"/>
            <a:r>
              <a:rPr lang="en-US" dirty="0"/>
              <a:t>Optimize business processes</a:t>
            </a:r>
          </a:p>
          <a:p>
            <a:pPr lvl="1"/>
            <a:r>
              <a:rPr lang="en-US" dirty="0"/>
              <a:t>Improve financial performance</a:t>
            </a:r>
          </a:p>
          <a:p>
            <a:pPr lvl="1"/>
            <a:r>
              <a:rPr lang="en-US" dirty="0"/>
              <a:t>Enhance strategic decision making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73D5E-A894-4AA7-AA8A-389AB1B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9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470-EAE6-4308-B672-7DDD2104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Management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213E-E458-45DD-8A66-C11DD662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Data storage technologies:</a:t>
            </a:r>
          </a:p>
          <a:p>
            <a:pPr lvl="1"/>
            <a:r>
              <a:rPr lang="en-US" dirty="0"/>
              <a:t>Relational databases (e.g., MySQL, Oracle)</a:t>
            </a:r>
          </a:p>
          <a:p>
            <a:pPr lvl="1"/>
            <a:r>
              <a:rPr lang="en-US" dirty="0"/>
              <a:t>NoSQL databases (e.g., MongoDB, Cassandra)</a:t>
            </a:r>
          </a:p>
          <a:p>
            <a:pPr lvl="1"/>
            <a:r>
              <a:rPr lang="en-US" dirty="0"/>
              <a:t>Data warehouses (e.g., Amazon Redshift, Google </a:t>
            </a:r>
            <a:r>
              <a:rPr lang="en-US" dirty="0" err="1"/>
              <a:t>BigQuery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lakes (e.g., Apache Hadoop, AWS S3)</a:t>
            </a:r>
          </a:p>
          <a:p>
            <a:pPr lvl="1"/>
            <a:endParaRPr lang="en-US" dirty="0"/>
          </a:p>
          <a:p>
            <a:r>
              <a:rPr lang="en-US" dirty="0"/>
              <a:t>Data processing technologies:</a:t>
            </a:r>
          </a:p>
          <a:p>
            <a:pPr lvl="1"/>
            <a:r>
              <a:rPr lang="en-US" dirty="0"/>
              <a:t>Data integration (e.g., Talend, Informatica)</a:t>
            </a:r>
          </a:p>
          <a:p>
            <a:pPr lvl="1"/>
            <a:r>
              <a:rPr lang="en-US" dirty="0"/>
              <a:t>Data cleansing (e.g., </a:t>
            </a:r>
            <a:r>
              <a:rPr lang="en-US" dirty="0" err="1"/>
              <a:t>Trifacta</a:t>
            </a:r>
            <a:r>
              <a:rPr lang="en-US" dirty="0"/>
              <a:t>, </a:t>
            </a:r>
            <a:r>
              <a:rPr lang="en-US" dirty="0" err="1"/>
              <a:t>DataClarity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transformation (e.g., Apache Beam, AWS Lambda)</a:t>
            </a:r>
          </a:p>
          <a:p>
            <a:pPr lvl="1"/>
            <a:r>
              <a:rPr lang="en-US" dirty="0"/>
              <a:t>Data streaming (e.g., Apache Kafka, AWS Kinesis)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BBA-879F-49C5-8AAB-5ECC8946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0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470-EAE6-4308-B672-7DDD2104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Management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213E-E458-45DD-8A66-C11DD662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Data governance technologies:</a:t>
            </a:r>
          </a:p>
          <a:p>
            <a:pPr lvl="1"/>
            <a:r>
              <a:rPr lang="en-US" dirty="0"/>
              <a:t>Data catalogs (e.g., Apache Atlas, AWS Lake Formation)</a:t>
            </a:r>
          </a:p>
          <a:p>
            <a:pPr lvl="1"/>
            <a:r>
              <a:rPr lang="en-US" dirty="0"/>
              <a:t>Data dictionaries (e.g., Apache Hive, AWS Glue)</a:t>
            </a:r>
          </a:p>
          <a:p>
            <a:pPr lvl="1"/>
            <a:r>
              <a:rPr lang="en-US" dirty="0"/>
              <a:t>Data access control (e.g., Apache Ranger, AWS IAM)</a:t>
            </a:r>
          </a:p>
          <a:p>
            <a:endParaRPr lang="en-US" dirty="0"/>
          </a:p>
          <a:p>
            <a:r>
              <a:rPr lang="en-US" dirty="0"/>
              <a:t>Data analytics technologies:</a:t>
            </a:r>
          </a:p>
          <a:p>
            <a:pPr lvl="1"/>
            <a:r>
              <a:rPr lang="en-US" dirty="0"/>
              <a:t>Business intelligence (e.g., Tableau, Power BI)</a:t>
            </a:r>
          </a:p>
          <a:p>
            <a:pPr lvl="1"/>
            <a:r>
              <a:rPr lang="en-US" dirty="0"/>
              <a:t>Data visualization (e.g., D3.js, Matplotlib)</a:t>
            </a:r>
          </a:p>
          <a:p>
            <a:pPr lvl="1"/>
            <a:r>
              <a:rPr lang="en-US" dirty="0"/>
              <a:t>Predictive analytics (e.g., R, Python)</a:t>
            </a:r>
          </a:p>
          <a:p>
            <a:pPr lvl="1"/>
            <a:r>
              <a:rPr lang="en-US" dirty="0"/>
              <a:t>Machine learning (e.g., TensorFlow,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BBA-879F-49C5-8AAB-5ECC8946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8842-6742-4C5A-88F3-8A1316A9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and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FE19-219F-49F8-A152-AAB47084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8A8B04-C479-48C9-A9C5-A259D583E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99563"/>
              </p:ext>
            </p:extLst>
          </p:nvPr>
        </p:nvGraphicFramePr>
        <p:xfrm>
          <a:off x="842131" y="1621458"/>
          <a:ext cx="10507737" cy="36150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2019523101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911448469"/>
                    </a:ext>
                  </a:extLst>
                </a:gridCol>
                <a:gridCol w="4234953">
                  <a:extLst>
                    <a:ext uri="{9D8B030D-6E8A-4147-A177-3AD203B41FA5}">
                      <a16:colId xmlns:a16="http://schemas.microsoft.com/office/drawing/2014/main" val="3870463131"/>
                    </a:ext>
                  </a:extLst>
                </a:gridCol>
              </a:tblGrid>
              <a:tr h="10191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Technology</a:t>
                      </a:r>
                    </a:p>
                  </a:txBody>
                  <a:tcPr marL="23394" marR="23394" marT="11697" marB="11697" anchor="ctr"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Key Features</a:t>
                      </a:r>
                    </a:p>
                  </a:txBody>
                  <a:tcPr marL="23394" marR="23394" marT="11697" marB="11697" anchor="ctr"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Use Cases</a:t>
                      </a:r>
                    </a:p>
                  </a:txBody>
                  <a:tcPr marL="23394" marR="23394" marT="11697" marB="11697" anchor="ctr">
                    <a:solidFill>
                      <a:srgbClr val="00B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57670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Relational databases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SQL querying, data consistency, transaction management, data security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Traditional data storage and management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Online transactions and e-commerce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 Enterprise data management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372414414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NoSQL databases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Scalability, flexible schema, high availability, big data analytics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Big data storage and processing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Real-time web analytics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IoT data management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2930163772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Cloud storage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Scalability, cost-effectiveness, data accessibility, collaboration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File sharing and collaboration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Backup and archiving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Cloud-based data storage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956145847"/>
                  </a:ext>
                </a:extLst>
              </a:tr>
              <a:tr h="23940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warehousing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Data integration, data cleansing, data transformation, data mining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analysis and reporting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Business intelligence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Data-driven decision making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646274601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lakes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it-IT" sz="1400">
                          <a:effectLst/>
                          <a:latin typeface="Candara" panose="020E0502030303020204" pitchFamily="34" charset="0"/>
                        </a:rPr>
                        <a:t>Data storage, data processing, data analytics, data visualization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Big data storage and processing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science and machine learning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Data-driven decision making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42424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10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8842-6742-4C5A-88F3-8A1316A9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and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FE19-219F-49F8-A152-AAB47084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8A8B04-C479-48C9-A9C5-A259D583E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12157"/>
              </p:ext>
            </p:extLst>
          </p:nvPr>
        </p:nvGraphicFramePr>
        <p:xfrm>
          <a:off x="969264" y="1389888"/>
          <a:ext cx="10507737" cy="49420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2019523101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911448469"/>
                    </a:ext>
                  </a:extLst>
                </a:gridCol>
                <a:gridCol w="4234953">
                  <a:extLst>
                    <a:ext uri="{9D8B030D-6E8A-4147-A177-3AD203B41FA5}">
                      <a16:colId xmlns:a16="http://schemas.microsoft.com/office/drawing/2014/main" val="3870463131"/>
                    </a:ext>
                  </a:extLst>
                </a:gridCol>
              </a:tblGrid>
              <a:tr h="10191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Technology</a:t>
                      </a:r>
                    </a:p>
                  </a:txBody>
                  <a:tcPr marL="23394" marR="23394" marT="11697" marB="11697" anchor="ctr"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Key Features</a:t>
                      </a:r>
                    </a:p>
                  </a:txBody>
                  <a:tcPr marL="23394" marR="23394" marT="11697" marB="11697" anchor="ctr"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Use Cases</a:t>
                      </a:r>
                    </a:p>
                  </a:txBody>
                  <a:tcPr marL="23394" marR="23394" marT="11697" marB="11697" anchor="ctr">
                    <a:solidFill>
                      <a:srgbClr val="00B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57670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governance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it-IT" sz="1400">
                          <a:effectLst/>
                          <a:latin typeface="Candara" panose="020E0502030303020204" pitchFamily="34" charset="0"/>
                        </a:rPr>
                        <a:t>Data quality, data security, data compliance, data accessibility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management and oversight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risk management</a:t>
                      </a:r>
                    </a:p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privacy and protection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1885323658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Master data management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integration, data cleansing, data transformation, data security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management and oversight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quality and consistency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Data-driven decision making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2259304283"/>
                  </a:ext>
                </a:extLst>
              </a:tr>
              <a:tr h="383042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integration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Data integration, data transformation, data mapping, data validation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migration and integration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synchronization and replication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integration for analytics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3438254233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quality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Data validation, data cleansing, data normalization, data enrichment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quality and consistency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accuracy and completeness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Data-driven decision making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1565017839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security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Data encryption, data access controls, data authentication, data backup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protection and privacy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risk management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Compliance and regulatory requirements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4162981192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backup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Data backup and recovery, data archiving, data retention, data restore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protection and recovery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backup and archiving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Compliance and regulatory requirements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3043414039"/>
                  </a:ext>
                </a:extLst>
              </a:tr>
              <a:tr h="31122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 analytics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Data visualization, data mining, data predictive analytics, data prescriptive analytics</a:t>
                      </a: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Data-driven decision making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Business intelligence</a:t>
                      </a:r>
                    </a:p>
                    <a:p>
                      <a:pPr marL="285750" indent="-285750" latinLnBrk="0"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Predictive and prescriptive analytics</a:t>
                      </a: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219447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35F5A-F29C-4F34-8AD7-33578A26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 Technologies: An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8D01D-6242-40BE-AC9F-AAC246BA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technologies refer to the tools and systems used to collect, store, organize, and manage data across various industries and applications.</a:t>
            </a:r>
          </a:p>
          <a:p>
            <a:r>
              <a:rPr lang="en-US" dirty="0"/>
              <a:t>Effective data management is crucial for making informed decisions, optimizing processes, and ensuring data security and privacy.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8B251-9C4E-4C4E-8E3A-2773C025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CF0-7F9F-450A-B703-42F69784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Management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BEC2-940C-4AC5-A25B-7A6ADB87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storage technologies</a:t>
            </a:r>
          </a:p>
          <a:p>
            <a:pPr lvl="1"/>
            <a:r>
              <a:rPr lang="en-US" dirty="0"/>
              <a:t>Systems used to store and retrieve data, such as relational databases, NoSQL databases, and data warehouses. Examples include MySQL, MongoDB, and Amazon Redshift.</a:t>
            </a:r>
          </a:p>
          <a:p>
            <a:r>
              <a:rPr lang="en-US" dirty="0"/>
              <a:t>Data processing technologies</a:t>
            </a:r>
          </a:p>
          <a:p>
            <a:pPr lvl="1"/>
            <a:r>
              <a:rPr lang="en-US" dirty="0"/>
              <a:t>Tools used to process, transform, and analyze data, such as data integration, data cleansing, and data mining. Examples include Apache </a:t>
            </a:r>
            <a:r>
              <a:rPr lang="en-US" dirty="0" err="1"/>
              <a:t>NiFi</a:t>
            </a:r>
            <a:r>
              <a:rPr lang="en-US" dirty="0"/>
              <a:t>, Talend, and RapidMiner.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1F021-6946-4541-8942-6FDCCD8C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CF0-7F9F-450A-B703-42F69784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Management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BEC2-940C-4AC5-A25B-7A6ADB87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technologies</a:t>
            </a:r>
          </a:p>
          <a:p>
            <a:pPr lvl="1"/>
            <a:r>
              <a:rPr lang="en-US" dirty="0"/>
              <a:t>Systems used to manage data quality, security, and privacy, such as data catalogs, data dictionaries, and data access control. Examples include Apache Atlas, AWS Lake Formation, and </a:t>
            </a:r>
            <a:r>
              <a:rPr lang="en-US" dirty="0" err="1"/>
              <a:t>DataClarity</a:t>
            </a:r>
            <a:r>
              <a:rPr lang="en-US" dirty="0"/>
              <a:t>.</a:t>
            </a:r>
          </a:p>
          <a:p>
            <a:r>
              <a:rPr lang="en-US" dirty="0"/>
              <a:t>Data visualization technologies</a:t>
            </a:r>
          </a:p>
          <a:p>
            <a:pPr lvl="1"/>
            <a:r>
              <a:rPr lang="en-US" dirty="0"/>
              <a:t>Tools used to create interactive and intuitive visualizations of data, such as business intelligence, data analytics, and data dashboards. Examples include Tableau, Power BI, and QlikView.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1F021-6946-4541-8942-6FDCCD8C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5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C62F-B97B-476E-8C23-8D5A84F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database management technologies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57B5D8-3816-4A9D-BA73-D0F35FEF0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20" y="1406525"/>
            <a:ext cx="4942268" cy="48666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5E3A-4F2B-4B03-A5E9-AACF6EB2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2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65F5-FB5B-4AF3-91B4-E0984C96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Management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073D-A0E7-46B4-8832-B0BB63F3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technologies are critical for organizations to collect, store, process, and analyze large volumes of data.</a:t>
            </a:r>
          </a:p>
          <a:p>
            <a:r>
              <a:rPr lang="en-US" dirty="0"/>
              <a:t>Data-driven decision making has become a norm in today's business landscape.</a:t>
            </a:r>
          </a:p>
          <a:p>
            <a:r>
              <a:rPr lang="en-US" dirty="0"/>
              <a:t>Data management technologies help organizations to make informed decisions, improve operational efficiency, and stay competitive.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35F32-CB78-4F82-9C7C-81DAF771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524B4F4-6BFD-44D1-96BC-EDFDB5174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23760" r="7753" b="20352"/>
          <a:stretch/>
        </p:blipFill>
        <p:spPr>
          <a:xfrm>
            <a:off x="6391656" y="4160519"/>
            <a:ext cx="4946904" cy="22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12D5-DE0D-443F-BB32-6B4CD9AE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A0F6-8C01-4790-A0A9-3E361272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 technologies help organizations to: </a:t>
            </a:r>
          </a:p>
          <a:p>
            <a:pPr lvl="1"/>
            <a:r>
              <a:rPr lang="en-US" dirty="0"/>
              <a:t>Improve data quality and accuracy</a:t>
            </a:r>
          </a:p>
          <a:p>
            <a:pPr lvl="1"/>
            <a:r>
              <a:rPr lang="en-US" dirty="0"/>
              <a:t>Enhance data security and privacy</a:t>
            </a:r>
          </a:p>
          <a:p>
            <a:pPr lvl="1"/>
            <a:r>
              <a:rPr lang="en-US" dirty="0"/>
              <a:t>Increase operational efficiency and productivity</a:t>
            </a:r>
          </a:p>
          <a:p>
            <a:pPr lvl="1"/>
            <a:r>
              <a:rPr lang="en-US" dirty="0"/>
              <a:t>Improve customer experience and satisfaction</a:t>
            </a:r>
          </a:p>
          <a:p>
            <a:pPr lvl="1"/>
            <a:r>
              <a:rPr lang="en-US" dirty="0"/>
              <a:t>Make informed decisions based on data insights</a:t>
            </a:r>
          </a:p>
          <a:p>
            <a:pPr lvl="1"/>
            <a:r>
              <a:rPr lang="en-US" dirty="0"/>
              <a:t>Stay competitive in the marketplace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73D5E-A894-4AA7-AA8A-389AB1B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8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882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Office Theme</vt:lpstr>
      <vt:lpstr>Data Management Technologies</vt:lpstr>
      <vt:lpstr>Outline</vt:lpstr>
      <vt:lpstr>Introduction</vt:lpstr>
      <vt:lpstr>Data Management Technologies: An Overview</vt:lpstr>
      <vt:lpstr>Types of Data Management Technologies</vt:lpstr>
      <vt:lpstr>Types of Data Management Technologies</vt:lpstr>
      <vt:lpstr>Modern database management technologies</vt:lpstr>
      <vt:lpstr>Importance of Data Management Technologies</vt:lpstr>
      <vt:lpstr>Improving Business Outcomes</vt:lpstr>
      <vt:lpstr>Improving Business Outcomes</vt:lpstr>
      <vt:lpstr>Types of Data Management Technologies</vt:lpstr>
      <vt:lpstr>Types of Data Management Technologies</vt:lpstr>
      <vt:lpstr>Key Features and Use Cases</vt:lpstr>
      <vt:lpstr>Key Features and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204</cp:revision>
  <cp:lastPrinted>2021-10-18T07:27:50Z</cp:lastPrinted>
  <dcterms:created xsi:type="dcterms:W3CDTF">2021-10-12T10:09:12Z</dcterms:created>
  <dcterms:modified xsi:type="dcterms:W3CDTF">2024-04-17T05:54:02Z</dcterms:modified>
</cp:coreProperties>
</file>