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53" r:id="rId3"/>
    <p:sldId id="523" r:id="rId4"/>
    <p:sldId id="543" r:id="rId5"/>
    <p:sldId id="533" r:id="rId6"/>
    <p:sldId id="532" r:id="rId7"/>
    <p:sldId id="556" r:id="rId8"/>
    <p:sldId id="562" r:id="rId9"/>
    <p:sldId id="545" r:id="rId10"/>
    <p:sldId id="550" r:id="rId11"/>
    <p:sldId id="546" r:id="rId12"/>
    <p:sldId id="534" r:id="rId13"/>
    <p:sldId id="551" r:id="rId14"/>
    <p:sldId id="535" r:id="rId15"/>
    <p:sldId id="536" r:id="rId16"/>
    <p:sldId id="548" r:id="rId17"/>
    <p:sldId id="547" r:id="rId18"/>
    <p:sldId id="537" r:id="rId19"/>
    <p:sldId id="552" r:id="rId20"/>
    <p:sldId id="570" r:id="rId21"/>
    <p:sldId id="571" r:id="rId22"/>
    <p:sldId id="572" r:id="rId23"/>
    <p:sldId id="573" r:id="rId24"/>
    <p:sldId id="574" r:id="rId25"/>
    <p:sldId id="553" r:id="rId26"/>
    <p:sldId id="576" r:id="rId27"/>
    <p:sldId id="538" r:id="rId28"/>
    <p:sldId id="539" r:id="rId29"/>
    <p:sldId id="540" r:id="rId30"/>
    <p:sldId id="541" r:id="rId31"/>
    <p:sldId id="542" r:id="rId32"/>
    <p:sldId id="544" r:id="rId33"/>
    <p:sldId id="554" r:id="rId34"/>
    <p:sldId id="557" r:id="rId35"/>
    <p:sldId id="559" r:id="rId36"/>
    <p:sldId id="560" r:id="rId37"/>
    <p:sldId id="558" r:id="rId38"/>
    <p:sldId id="561" r:id="rId39"/>
    <p:sldId id="564" r:id="rId40"/>
    <p:sldId id="563" r:id="rId41"/>
    <p:sldId id="565" r:id="rId42"/>
    <p:sldId id="567" r:id="rId43"/>
    <p:sldId id="569" r:id="rId44"/>
    <p:sldId id="5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11/21/2022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a:t>DevSecOps</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636CB-BDF4-1776-57DB-03686F93515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6" name="Text Placeholder 5">
            <a:extLst>
              <a:ext uri="{FF2B5EF4-FFF2-40B4-BE49-F238E27FC236}">
                <a16:creationId xmlns:a16="http://schemas.microsoft.com/office/drawing/2014/main" id="{7EF49948-61FB-57DA-067F-1170CDC078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E8A66-4E50-1AA2-7207-ECD04278DEA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7710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D47D-E275-A56A-A3BE-95569849D9D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3" name="Content Placeholder 2">
            <a:extLst>
              <a:ext uri="{FF2B5EF4-FFF2-40B4-BE49-F238E27FC236}">
                <a16:creationId xmlns:a16="http://schemas.microsoft.com/office/drawing/2014/main" id="{D846D696-352F-787F-0B39-A77131098D68}"/>
              </a:ext>
            </a:extLst>
          </p:cNvPr>
          <p:cNvSpPr>
            <a:spLocks noGrp="1"/>
          </p:cNvSpPr>
          <p:nvPr>
            <p:ph idx="1"/>
          </p:nvPr>
        </p:nvSpPr>
        <p:spPr/>
        <p:txBody>
          <a:bodyPr>
            <a:normAutofit fontScale="70000" lnSpcReduction="20000"/>
          </a:bodyPr>
          <a:lstStyle/>
          <a:p>
            <a:r>
              <a:rPr lang="en-US" dirty="0"/>
              <a:t>Catch software vulnerabilities early </a:t>
            </a:r>
          </a:p>
          <a:p>
            <a:pPr lvl="1"/>
            <a:r>
              <a:rPr lang="en-US" dirty="0" smtClean="0"/>
              <a:t>Focus </a:t>
            </a:r>
            <a:r>
              <a:rPr lang="en-US" dirty="0"/>
              <a:t>on security controls through the entire development process. </a:t>
            </a:r>
            <a:endParaRPr lang="en-US" dirty="0" smtClean="0"/>
          </a:p>
          <a:p>
            <a:pPr lvl="1"/>
            <a:r>
              <a:rPr lang="en-US" dirty="0" smtClean="0"/>
              <a:t>Conduct </a:t>
            </a:r>
            <a:r>
              <a:rPr lang="en-US" dirty="0"/>
              <a:t>checks at each stage. </a:t>
            </a:r>
            <a:endParaRPr lang="en-US" dirty="0" smtClean="0"/>
          </a:p>
          <a:p>
            <a:pPr lvl="1"/>
            <a:r>
              <a:rPr lang="en-US" dirty="0" smtClean="0"/>
              <a:t>Software </a:t>
            </a:r>
            <a:r>
              <a:rPr lang="en-US" dirty="0"/>
              <a:t>teams can detect security issues at earlier stages and reduce the cost and time of fixing vulnerabilities</a:t>
            </a:r>
            <a:r>
              <a:rPr lang="en-US" dirty="0" smtClean="0"/>
              <a:t>.</a:t>
            </a:r>
            <a:endParaRPr lang="en-US" dirty="0"/>
          </a:p>
          <a:p>
            <a:r>
              <a:rPr lang="en-US" dirty="0"/>
              <a:t>Reduce time to market</a:t>
            </a:r>
          </a:p>
          <a:p>
            <a:pPr lvl="1"/>
            <a:r>
              <a:rPr lang="en-US" dirty="0" smtClean="0"/>
              <a:t>Automate </a:t>
            </a:r>
            <a:r>
              <a:rPr lang="en-US" dirty="0"/>
              <a:t>security tests and reduce human errors. </a:t>
            </a:r>
            <a:endParaRPr lang="en-US" dirty="0" smtClean="0"/>
          </a:p>
          <a:p>
            <a:pPr lvl="1"/>
            <a:r>
              <a:rPr lang="en-US" dirty="0" smtClean="0"/>
              <a:t>Prevents </a:t>
            </a:r>
            <a:r>
              <a:rPr lang="en-US" dirty="0"/>
              <a:t>the security assessment from being a bottleneck in the development process. </a:t>
            </a:r>
          </a:p>
          <a:p>
            <a:r>
              <a:rPr lang="en-US" dirty="0"/>
              <a:t>Ensure regulatory compliance</a:t>
            </a:r>
          </a:p>
          <a:p>
            <a:pPr lvl="1"/>
            <a:r>
              <a:rPr lang="en-US" dirty="0" smtClean="0"/>
              <a:t>Comply </a:t>
            </a:r>
            <a:r>
              <a:rPr lang="en-US" dirty="0"/>
              <a:t>with regulatory requirements by adopting professional security practices and technologies. </a:t>
            </a:r>
            <a:endParaRPr lang="en-US" dirty="0" smtClean="0"/>
          </a:p>
          <a:p>
            <a:pPr lvl="1"/>
            <a:r>
              <a:rPr lang="en-US" dirty="0" smtClean="0"/>
              <a:t>Identify </a:t>
            </a:r>
            <a:r>
              <a:rPr lang="en-US" dirty="0"/>
              <a:t>data protection and security requirements in the system</a:t>
            </a:r>
            <a:r>
              <a:rPr lang="en-US" dirty="0" smtClean="0"/>
              <a:t>.</a:t>
            </a:r>
            <a:endParaRPr lang="en-US" dirty="0"/>
          </a:p>
          <a:p>
            <a:r>
              <a:rPr lang="en-US" dirty="0"/>
              <a:t>Build a security-aware culture</a:t>
            </a:r>
          </a:p>
          <a:p>
            <a:pPr lvl="1"/>
            <a:r>
              <a:rPr lang="en-US" dirty="0" smtClean="0"/>
              <a:t>Awareness </a:t>
            </a:r>
            <a:r>
              <a:rPr lang="en-US" dirty="0"/>
              <a:t>of security best practices when developing an application. </a:t>
            </a:r>
            <a:endParaRPr lang="en-US" dirty="0" smtClean="0"/>
          </a:p>
          <a:p>
            <a:pPr lvl="1"/>
            <a:r>
              <a:rPr lang="en-US" dirty="0" smtClean="0"/>
              <a:t>Being proactive </a:t>
            </a:r>
            <a:r>
              <a:rPr lang="en-US" dirty="0"/>
              <a:t>in spotting potential security issues in the code, modules, or other </a:t>
            </a:r>
            <a:r>
              <a:rPr lang="en-US" dirty="0" smtClean="0"/>
              <a:t>technologies. </a:t>
            </a:r>
            <a:endParaRPr lang="en-US" dirty="0"/>
          </a:p>
          <a:p>
            <a:r>
              <a:rPr lang="en-US" dirty="0"/>
              <a:t>Develop new features securely</a:t>
            </a:r>
          </a:p>
          <a:p>
            <a:pPr lvl="1"/>
            <a:r>
              <a:rPr lang="en-US" dirty="0" smtClean="0"/>
              <a:t>Encourages </a:t>
            </a:r>
            <a:r>
              <a:rPr lang="en-US" dirty="0"/>
              <a:t>flexible collaboration between the development, operation, and security teams. </a:t>
            </a:r>
            <a:endParaRPr lang="en-US" dirty="0" smtClean="0"/>
          </a:p>
          <a:p>
            <a:pPr lvl="1"/>
            <a:r>
              <a:rPr lang="en-US" dirty="0" smtClean="0"/>
              <a:t>Share </a:t>
            </a:r>
            <a:r>
              <a:rPr lang="en-US" dirty="0"/>
              <a:t>the same understanding of software security and use common tools to automate assessment and reporting</a:t>
            </a:r>
            <a:r>
              <a:rPr lang="en-US" dirty="0" smtClean="0"/>
              <a:t>.</a:t>
            </a:r>
            <a:endParaRPr lang="en-US" dirty="0"/>
          </a:p>
        </p:txBody>
      </p:sp>
      <p:sp>
        <p:nvSpPr>
          <p:cNvPr id="4" name="Slide Number Placeholder 3">
            <a:extLst>
              <a:ext uri="{FF2B5EF4-FFF2-40B4-BE49-F238E27FC236}">
                <a16:creationId xmlns:a16="http://schemas.microsoft.com/office/drawing/2014/main" id="{671826A5-41F7-2A1B-7388-40448094C8A8}"/>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5891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FC0-1368-C0EE-BF0E-519B134C754A}"/>
              </a:ext>
            </a:extLst>
          </p:cNvPr>
          <p:cNvSpPr>
            <a:spLocks noGrp="1"/>
          </p:cNvSpPr>
          <p:nvPr>
            <p:ph type="title"/>
          </p:nvPr>
        </p:nvSpPr>
        <p:spPr/>
        <p:txBody>
          <a:bodyPr/>
          <a:lstStyle/>
          <a:p>
            <a:r>
              <a:rPr lang="en-US" dirty="0" err="1"/>
              <a:t>DevSecOps</a:t>
            </a:r>
            <a:r>
              <a:rPr lang="en-US" dirty="0"/>
              <a:t> Advantages</a:t>
            </a:r>
          </a:p>
        </p:txBody>
      </p:sp>
      <p:sp>
        <p:nvSpPr>
          <p:cNvPr id="3" name="Content Placeholder 2">
            <a:extLst>
              <a:ext uri="{FF2B5EF4-FFF2-40B4-BE49-F238E27FC236}">
                <a16:creationId xmlns:a16="http://schemas.microsoft.com/office/drawing/2014/main" id="{C559E993-DD54-96FD-DEE7-A8E877345D17}"/>
              </a:ext>
            </a:extLst>
          </p:cNvPr>
          <p:cNvSpPr>
            <a:spLocks noGrp="1"/>
          </p:cNvSpPr>
          <p:nvPr>
            <p:ph idx="1"/>
          </p:nvPr>
        </p:nvSpPr>
        <p:spPr/>
        <p:txBody>
          <a:bodyPr>
            <a:normAutofit fontScale="92500" lnSpcReduction="10000"/>
          </a:bodyPr>
          <a:lstStyle/>
          <a:p>
            <a:r>
              <a:rPr lang="en-US" dirty="0"/>
              <a:t>Reduced risk of data breaches</a:t>
            </a:r>
          </a:p>
          <a:p>
            <a:pPr lvl="1"/>
            <a:r>
              <a:rPr lang="en-US" dirty="0" smtClean="0"/>
              <a:t>Make </a:t>
            </a:r>
            <a:r>
              <a:rPr lang="en-US" dirty="0"/>
              <a:t>code secure by design. </a:t>
            </a:r>
            <a:endParaRPr lang="en-US" dirty="0" smtClean="0"/>
          </a:p>
          <a:p>
            <a:pPr lvl="1"/>
            <a:r>
              <a:rPr lang="en-US" dirty="0" smtClean="0"/>
              <a:t>A </a:t>
            </a:r>
            <a:r>
              <a:rPr lang="en-US" dirty="0"/>
              <a:t>combination of secure coding cultural practices, secure developer environments, and automated security tests throughout the SDLC help reduce </a:t>
            </a:r>
            <a:r>
              <a:rPr lang="en-US" dirty="0" smtClean="0"/>
              <a:t>security vulnerabilities.</a:t>
            </a:r>
            <a:endParaRPr lang="en-US" dirty="0"/>
          </a:p>
          <a:p>
            <a:r>
              <a:rPr lang="en-US" dirty="0"/>
              <a:t>Improved compliance</a:t>
            </a:r>
          </a:p>
          <a:p>
            <a:pPr lvl="1"/>
            <a:r>
              <a:rPr lang="en-US" dirty="0" smtClean="0"/>
              <a:t>Use </a:t>
            </a:r>
            <a:r>
              <a:rPr lang="en-US" dirty="0"/>
              <a:t>automation to enforce code compliance and integrate policy </a:t>
            </a:r>
            <a:r>
              <a:rPr lang="en-US" dirty="0" smtClean="0"/>
              <a:t>enforcement.</a:t>
            </a:r>
            <a:endParaRPr lang="en-US" dirty="0"/>
          </a:p>
          <a:p>
            <a:r>
              <a:rPr lang="en-US" dirty="0"/>
              <a:t>Greater confidence in dependencies</a:t>
            </a:r>
          </a:p>
          <a:p>
            <a:pPr lvl="1"/>
            <a:r>
              <a:rPr lang="en-US" dirty="0"/>
              <a:t>The modern technology stack depends heavily on third-party code, often from public package repositories. </a:t>
            </a:r>
            <a:r>
              <a:rPr lang="en-US" dirty="0" err="1"/>
              <a:t>DevSecOps</a:t>
            </a:r>
            <a:r>
              <a:rPr lang="en-US" dirty="0"/>
              <a:t> practitioners frequently leverage tooling and automated tests to identify potential issues before a software release.</a:t>
            </a:r>
          </a:p>
          <a:p>
            <a:r>
              <a:rPr lang="en-US" dirty="0"/>
              <a:t>Value gets to end users faster</a:t>
            </a:r>
          </a:p>
          <a:p>
            <a:pPr lvl="1"/>
            <a:r>
              <a:rPr lang="en-US" dirty="0"/>
              <a:t>By creating a security-first culture and applying automated checks, </a:t>
            </a:r>
            <a:r>
              <a:rPr lang="en-US" dirty="0" err="1"/>
              <a:t>DevSecOps</a:t>
            </a:r>
            <a:r>
              <a:rPr lang="en-US" dirty="0"/>
              <a:t> reduces the need for distinct security reviews that slow down code deployments.</a:t>
            </a:r>
          </a:p>
        </p:txBody>
      </p:sp>
      <p:sp>
        <p:nvSpPr>
          <p:cNvPr id="4" name="Slide Number Placeholder 3">
            <a:extLst>
              <a:ext uri="{FF2B5EF4-FFF2-40B4-BE49-F238E27FC236}">
                <a16:creationId xmlns:a16="http://schemas.microsoft.com/office/drawing/2014/main" id="{F7187825-226E-BFB3-BDDB-39C62C26AA9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8714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D5B86-0D18-F454-978D-7D037B7664DF}"/>
              </a:ext>
            </a:extLst>
          </p:cNvPr>
          <p:cNvSpPr>
            <a:spLocks noGrp="1"/>
          </p:cNvSpPr>
          <p:nvPr>
            <p:ph type="title"/>
          </p:nvPr>
        </p:nvSpPr>
        <p:spPr/>
        <p:txBody>
          <a:bodyPr/>
          <a:lstStyle/>
          <a:p>
            <a:r>
              <a:rPr lang="en-US" dirty="0" err="1"/>
              <a:t>DevSecOps</a:t>
            </a:r>
            <a:r>
              <a:rPr lang="en-US" dirty="0"/>
              <a:t> Best Practices</a:t>
            </a:r>
          </a:p>
        </p:txBody>
      </p:sp>
      <p:sp>
        <p:nvSpPr>
          <p:cNvPr id="6" name="Text Placeholder 5">
            <a:extLst>
              <a:ext uri="{FF2B5EF4-FFF2-40B4-BE49-F238E27FC236}">
                <a16:creationId xmlns:a16="http://schemas.microsoft.com/office/drawing/2014/main" id="{7955542C-FAF3-560F-91DE-A5285AA400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1AC19D-F0D1-F3DF-34E5-95A0093A142A}"/>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32606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B26-1C6A-A4D2-0FB5-CD8D1244BB29}"/>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D064E10A-11A6-1DB9-15F9-7A260E08702C}"/>
              </a:ext>
            </a:extLst>
          </p:cNvPr>
          <p:cNvSpPr>
            <a:spLocks noGrp="1"/>
          </p:cNvSpPr>
          <p:nvPr>
            <p:ph idx="1"/>
          </p:nvPr>
        </p:nvSpPr>
        <p:spPr>
          <a:xfrm>
            <a:off x="347526" y="1344168"/>
            <a:ext cx="11650767" cy="4992624"/>
          </a:xfrm>
        </p:spPr>
        <p:txBody>
          <a:bodyPr>
            <a:normAutofit fontScale="85000" lnSpcReduction="20000"/>
          </a:bodyPr>
          <a:lstStyle/>
          <a:p>
            <a:r>
              <a:rPr lang="en-US" dirty="0"/>
              <a:t>Create a </a:t>
            </a:r>
            <a:r>
              <a:rPr lang="en-US" dirty="0" err="1"/>
              <a:t>DevSecOps</a:t>
            </a:r>
            <a:r>
              <a:rPr lang="en-US" dirty="0"/>
              <a:t> culture</a:t>
            </a:r>
          </a:p>
          <a:p>
            <a:pPr lvl="1"/>
            <a:r>
              <a:rPr lang="en-US" dirty="0" smtClean="0"/>
              <a:t>Everyone is responsible for </a:t>
            </a:r>
            <a:r>
              <a:rPr lang="en-US" dirty="0"/>
              <a:t>security. </a:t>
            </a:r>
            <a:endParaRPr lang="en-US" dirty="0" smtClean="0"/>
          </a:p>
          <a:p>
            <a:pPr lvl="1"/>
            <a:r>
              <a:rPr lang="en-US" dirty="0" smtClean="0"/>
              <a:t>Open </a:t>
            </a:r>
            <a:r>
              <a:rPr lang="en-US" dirty="0"/>
              <a:t>culture where each individual works together to build the best and most secure product possible.</a:t>
            </a:r>
          </a:p>
          <a:p>
            <a:r>
              <a:rPr lang="en-US" dirty="0"/>
              <a:t>Design security into the product</a:t>
            </a:r>
          </a:p>
          <a:p>
            <a:pPr lvl="1"/>
            <a:r>
              <a:rPr lang="en-US" dirty="0" smtClean="0"/>
              <a:t>Design </a:t>
            </a:r>
            <a:r>
              <a:rPr lang="en-US" dirty="0"/>
              <a:t>security into products from the initial planning stages to deployed production-level code. </a:t>
            </a:r>
            <a:endParaRPr lang="en-US" dirty="0" smtClean="0"/>
          </a:p>
          <a:p>
            <a:pPr lvl="1"/>
            <a:r>
              <a:rPr lang="en-US" dirty="0" smtClean="0"/>
              <a:t>Security </a:t>
            </a:r>
            <a:r>
              <a:rPr lang="en-US" dirty="0"/>
              <a:t>work is planned alongside feature work, and practitioners are provided security knowledge and testing throughout each stage of their development work. </a:t>
            </a:r>
          </a:p>
          <a:p>
            <a:r>
              <a:rPr lang="en-US" dirty="0"/>
              <a:t>Build a threat modeling practice</a:t>
            </a:r>
          </a:p>
          <a:p>
            <a:pPr lvl="1"/>
            <a:r>
              <a:rPr lang="en-US" dirty="0" smtClean="0"/>
              <a:t>Model </a:t>
            </a:r>
            <a:r>
              <a:rPr lang="en-US" dirty="0"/>
              <a:t>potential threats during the planning phase and design your infrastructure and the application’s architecture to mitigate those issues. </a:t>
            </a:r>
            <a:endParaRPr lang="en-US" dirty="0" smtClean="0"/>
          </a:p>
          <a:p>
            <a:pPr lvl="1"/>
            <a:r>
              <a:rPr lang="en-US" dirty="0" smtClean="0"/>
              <a:t>Periodic </a:t>
            </a:r>
            <a:r>
              <a:rPr lang="en-US" dirty="0"/>
              <a:t>penetration testing, where a trusted person attempts to break into your system, can help unveil weaknesses you may miss in your threat models.</a:t>
            </a:r>
          </a:p>
          <a:p>
            <a:r>
              <a:rPr lang="en-US" dirty="0"/>
              <a:t>Automate for speed and security</a:t>
            </a:r>
          </a:p>
          <a:p>
            <a:pPr lvl="1"/>
            <a:r>
              <a:rPr lang="en-US" dirty="0"/>
              <a:t>Automated testing is used throughout the SDLC to ensure the right security checks happen at the right time. </a:t>
            </a:r>
            <a:endParaRPr lang="en-US" dirty="0" smtClean="0"/>
          </a:p>
          <a:p>
            <a:pPr lvl="1"/>
            <a:r>
              <a:rPr lang="en-US" dirty="0" smtClean="0"/>
              <a:t>More </a:t>
            </a:r>
            <a:r>
              <a:rPr lang="en-US" dirty="0"/>
              <a:t>time to focus on building the core product while ensuring security requirements are met.</a:t>
            </a:r>
          </a:p>
        </p:txBody>
      </p:sp>
      <p:sp>
        <p:nvSpPr>
          <p:cNvPr id="4" name="Slide Number Placeholder 3">
            <a:extLst>
              <a:ext uri="{FF2B5EF4-FFF2-40B4-BE49-F238E27FC236}">
                <a16:creationId xmlns:a16="http://schemas.microsoft.com/office/drawing/2014/main" id="{6863CA1B-77A5-4216-ECBD-F2EA4C86AC80}"/>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6569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20000"/>
          </a:bodyPr>
          <a:lstStyle/>
          <a:p>
            <a:r>
              <a:rPr lang="en-US" dirty="0"/>
              <a:t>Plan security checkpoints in your product development</a:t>
            </a:r>
          </a:p>
          <a:p>
            <a:pPr lvl="1"/>
            <a:r>
              <a:rPr lang="en-US" dirty="0"/>
              <a:t>Identify transition points in your SDLC where the risk profile changes. </a:t>
            </a:r>
          </a:p>
          <a:p>
            <a:r>
              <a:rPr lang="en-US" dirty="0"/>
              <a:t>Approach security failures as learning opportunities</a:t>
            </a:r>
          </a:p>
          <a:p>
            <a:pPr lvl="1"/>
            <a:r>
              <a:rPr lang="en-US" dirty="0" smtClean="0"/>
              <a:t>Turn </a:t>
            </a:r>
            <a:r>
              <a:rPr lang="en-US" dirty="0"/>
              <a:t>security incidents into learning opportunities. </a:t>
            </a:r>
            <a:endParaRPr lang="en-US" dirty="0" smtClean="0"/>
          </a:p>
          <a:p>
            <a:pPr lvl="1"/>
            <a:r>
              <a:rPr lang="en-US" dirty="0" smtClean="0"/>
              <a:t>Leverage </a:t>
            </a:r>
            <a:r>
              <a:rPr lang="en-US" dirty="0"/>
              <a:t>audit logs, </a:t>
            </a:r>
            <a:r>
              <a:rPr lang="en-US" dirty="0" smtClean="0"/>
              <a:t>build </a:t>
            </a:r>
            <a:r>
              <a:rPr lang="en-US" dirty="0"/>
              <a:t>incident reports, and </a:t>
            </a:r>
            <a:r>
              <a:rPr lang="en-US" dirty="0" smtClean="0"/>
              <a:t>model </a:t>
            </a:r>
            <a:r>
              <a:rPr lang="en-US" dirty="0"/>
              <a:t>malicious behavior to improve tooling, testing, and processes to further secure your applications and systems.</a:t>
            </a:r>
          </a:p>
          <a:p>
            <a:r>
              <a:rPr lang="en-US" dirty="0"/>
              <a:t>Stay on top of dependencies</a:t>
            </a:r>
          </a:p>
          <a:p>
            <a:pPr lvl="1"/>
            <a:r>
              <a:rPr lang="en-US" dirty="0"/>
              <a:t>Understanding and mitigating the potential threats from dependencies is critical to your product’s security. </a:t>
            </a:r>
            <a:endParaRPr lang="en-US" dirty="0" smtClean="0"/>
          </a:p>
          <a:p>
            <a:pPr lvl="1"/>
            <a:r>
              <a:rPr lang="en-US" dirty="0" smtClean="0"/>
              <a:t>Apply threat </a:t>
            </a:r>
            <a:r>
              <a:rPr lang="en-US" dirty="0"/>
              <a:t>modeling and automated testing to your dependencies </a:t>
            </a:r>
            <a:r>
              <a:rPr lang="en-US" dirty="0" smtClean="0"/>
              <a:t>and </a:t>
            </a:r>
            <a:r>
              <a:rPr lang="en-US" dirty="0"/>
              <a:t>to your in-house code</a:t>
            </a:r>
            <a:r>
              <a:rPr lang="en-US" dirty="0" smtClean="0"/>
              <a:t>.</a:t>
            </a:r>
            <a:endParaRPr lang="en-US" dirty="0"/>
          </a:p>
          <a:p>
            <a:r>
              <a:rPr lang="en-US" dirty="0"/>
              <a:t>Build your analytics and reporting capabilities</a:t>
            </a:r>
          </a:p>
          <a:p>
            <a:pPr lvl="1"/>
            <a:r>
              <a:rPr lang="en-US" dirty="0" smtClean="0"/>
              <a:t>Real-time </a:t>
            </a:r>
            <a:r>
              <a:rPr lang="en-US" dirty="0"/>
              <a:t>alerts, system analytics, and proactive threat monitoring. </a:t>
            </a:r>
            <a:endParaRPr lang="en-US" dirty="0" smtClean="0"/>
          </a:p>
          <a:p>
            <a:pPr lvl="1"/>
            <a:r>
              <a:rPr lang="en-US" dirty="0" smtClean="0"/>
              <a:t>Reporting </a:t>
            </a:r>
            <a:r>
              <a:rPr lang="en-US" dirty="0"/>
              <a:t>dashboards and alerts highlight problems early.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39757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10000"/>
          </a:bodyPr>
          <a:lstStyle/>
          <a:p>
            <a:r>
              <a:rPr lang="en-US" dirty="0"/>
              <a:t>Companies use the following approaches to support digital transformation with </a:t>
            </a:r>
            <a:r>
              <a:rPr lang="en-US" dirty="0" err="1"/>
              <a:t>DevSecOps</a:t>
            </a:r>
            <a:r>
              <a:rPr lang="en-US" dirty="0"/>
              <a:t>.</a:t>
            </a:r>
          </a:p>
          <a:p>
            <a:pPr lvl="1"/>
            <a:r>
              <a:rPr lang="en-US" dirty="0"/>
              <a:t>Shift left</a:t>
            </a:r>
          </a:p>
          <a:p>
            <a:pPr lvl="2"/>
            <a:r>
              <a:rPr lang="en-US" dirty="0" smtClean="0"/>
              <a:t>Checking </a:t>
            </a:r>
            <a:r>
              <a:rPr lang="en-US" dirty="0"/>
              <a:t>for vulnerabilities in the earlier stages of software development. </a:t>
            </a:r>
            <a:endParaRPr lang="en-US" dirty="0" smtClean="0"/>
          </a:p>
          <a:p>
            <a:pPr lvl="2"/>
            <a:r>
              <a:rPr lang="en-US" dirty="0" smtClean="0"/>
              <a:t>Prevent </a:t>
            </a:r>
            <a:r>
              <a:rPr lang="en-US" dirty="0"/>
              <a:t>undetected security issues when they build the application</a:t>
            </a:r>
            <a:r>
              <a:rPr lang="en-US" dirty="0" smtClean="0"/>
              <a:t>.</a:t>
            </a:r>
            <a:endParaRPr lang="en-US" dirty="0"/>
          </a:p>
          <a:p>
            <a:pPr lvl="1"/>
            <a:r>
              <a:rPr lang="en-US" dirty="0"/>
              <a:t>Shift right</a:t>
            </a:r>
          </a:p>
          <a:p>
            <a:pPr lvl="2"/>
            <a:r>
              <a:rPr lang="en-US" dirty="0" smtClean="0"/>
              <a:t>The </a:t>
            </a:r>
            <a:r>
              <a:rPr lang="en-US" dirty="0"/>
              <a:t>importance of focusing on security after the application is deployed. </a:t>
            </a:r>
            <a:endParaRPr lang="en-US" dirty="0" smtClean="0"/>
          </a:p>
          <a:p>
            <a:pPr lvl="2"/>
            <a:r>
              <a:rPr lang="en-US" dirty="0" smtClean="0"/>
              <a:t>Some </a:t>
            </a:r>
            <a:r>
              <a:rPr lang="en-US" dirty="0"/>
              <a:t>vulnerabilities might escape earlier security checks and become apparent only when customers use the software. </a:t>
            </a:r>
          </a:p>
          <a:p>
            <a:pPr lvl="1"/>
            <a:r>
              <a:rPr lang="en-US" dirty="0"/>
              <a:t>Use automated security tools</a:t>
            </a:r>
          </a:p>
          <a:p>
            <a:pPr lvl="2"/>
            <a:r>
              <a:rPr lang="en-US" dirty="0" smtClean="0"/>
              <a:t>Integrate </a:t>
            </a:r>
            <a:r>
              <a:rPr lang="en-US" dirty="0"/>
              <a:t>security scanning tools into the CI/CD process. </a:t>
            </a:r>
            <a:endParaRPr lang="en-US" dirty="0" smtClean="0"/>
          </a:p>
          <a:p>
            <a:pPr lvl="2"/>
            <a:r>
              <a:rPr lang="en-US" dirty="0" smtClean="0"/>
              <a:t>Prevent </a:t>
            </a:r>
            <a:r>
              <a:rPr lang="en-US" dirty="0"/>
              <a:t>security evaluations from slowing down development. </a:t>
            </a:r>
          </a:p>
          <a:p>
            <a:pPr lvl="1"/>
            <a:r>
              <a:rPr lang="en-US" dirty="0"/>
              <a:t>Promote security awareness</a:t>
            </a:r>
          </a:p>
          <a:p>
            <a:pPr lvl="2"/>
            <a:r>
              <a:rPr lang="en-US" dirty="0" smtClean="0"/>
              <a:t>Security awareness is essential in building secure software. </a:t>
            </a:r>
          </a:p>
          <a:p>
            <a:pPr lvl="2"/>
            <a:r>
              <a:rPr lang="en-US" dirty="0" smtClean="0"/>
              <a:t>Every </a:t>
            </a:r>
            <a:r>
              <a:rPr lang="en-US" dirty="0"/>
              <a:t>team member </a:t>
            </a:r>
            <a:r>
              <a:rPr lang="en-US" dirty="0" smtClean="0"/>
              <a:t>must </a:t>
            </a:r>
            <a:r>
              <a:rPr lang="en-US" dirty="0"/>
              <a:t>share the responsibility of protecting software users from security threats.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49890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does </a:t>
            </a:r>
            <a:r>
              <a:rPr lang="en-US" dirty="0" err="1"/>
              <a:t>DevSecOps</a:t>
            </a:r>
            <a:r>
              <a:rPr lang="en-US" dirty="0"/>
              <a:t> work? </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fontScale="77500" lnSpcReduction="20000"/>
          </a:bodyPr>
          <a:lstStyle/>
          <a:p>
            <a:r>
              <a:rPr lang="en-US" dirty="0"/>
              <a:t>Successful implementation of the </a:t>
            </a:r>
            <a:r>
              <a:rPr lang="en-US" dirty="0" err="1"/>
              <a:t>DevSecOps</a:t>
            </a:r>
            <a:r>
              <a:rPr lang="en-US" dirty="0"/>
              <a:t> practice consists of the following components. </a:t>
            </a:r>
          </a:p>
          <a:p>
            <a:r>
              <a:rPr lang="en-US" dirty="0"/>
              <a:t>Code analysis</a:t>
            </a:r>
          </a:p>
          <a:p>
            <a:pPr lvl="1"/>
            <a:r>
              <a:rPr lang="en-US" dirty="0" smtClean="0"/>
              <a:t>Investigating </a:t>
            </a:r>
            <a:r>
              <a:rPr lang="en-US" dirty="0"/>
              <a:t>the source code of an application for vulnerabilities and ensuring that it follows security best practices.</a:t>
            </a:r>
          </a:p>
          <a:p>
            <a:r>
              <a:rPr lang="en-US" dirty="0"/>
              <a:t>Change management</a:t>
            </a:r>
          </a:p>
          <a:p>
            <a:pPr lvl="1"/>
            <a:r>
              <a:rPr lang="en-US" dirty="0" smtClean="0"/>
              <a:t>Track</a:t>
            </a:r>
            <a:r>
              <a:rPr lang="en-US" dirty="0"/>
              <a:t>, manage, and report on changes related to the software or requirements. This prevents inadvertent security vulnerabilities due to a software change. </a:t>
            </a:r>
          </a:p>
          <a:p>
            <a:r>
              <a:rPr lang="en-US" dirty="0"/>
              <a:t>Compliance management</a:t>
            </a:r>
          </a:p>
          <a:p>
            <a:pPr lvl="1"/>
            <a:r>
              <a:rPr lang="en-US" dirty="0" smtClean="0"/>
              <a:t>Complying with </a:t>
            </a:r>
            <a:r>
              <a:rPr lang="en-US" dirty="0"/>
              <a:t>regulatory </a:t>
            </a:r>
            <a:r>
              <a:rPr lang="en-US" dirty="0" smtClean="0"/>
              <a:t>requirements</a:t>
            </a:r>
            <a:r>
              <a:rPr lang="en-US" dirty="0"/>
              <a:t> </a:t>
            </a:r>
            <a:r>
              <a:rPr lang="en-US" dirty="0" smtClean="0"/>
              <a:t>(HIPAA</a:t>
            </a:r>
            <a:r>
              <a:rPr lang="en-US" dirty="0"/>
              <a:t>, FedRAMP, and </a:t>
            </a:r>
            <a:r>
              <a:rPr lang="en-US" dirty="0" smtClean="0"/>
              <a:t>PCI).</a:t>
            </a:r>
            <a:endParaRPr lang="en-US" dirty="0"/>
          </a:p>
          <a:p>
            <a:r>
              <a:rPr lang="en-US" dirty="0"/>
              <a:t>Threat modeling</a:t>
            </a:r>
          </a:p>
          <a:p>
            <a:pPr lvl="1"/>
            <a:r>
              <a:rPr lang="en-US" dirty="0" smtClean="0"/>
              <a:t>Investigate </a:t>
            </a:r>
            <a:r>
              <a:rPr lang="en-US" dirty="0"/>
              <a:t>security issues that might arise before and after deploying the application. They fix any known issues and release an updated version of the application. </a:t>
            </a:r>
          </a:p>
          <a:p>
            <a:r>
              <a:rPr lang="en-US" dirty="0"/>
              <a:t>Security training</a:t>
            </a:r>
          </a:p>
          <a:p>
            <a:pPr lvl="1"/>
            <a:r>
              <a:rPr lang="en-US" dirty="0"/>
              <a:t>Security training involves training software developers and operations teams with the latest security guidelines. </a:t>
            </a:r>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58432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27-FAE4-446F-2E52-C392AE7D8FF3}"/>
              </a:ext>
            </a:extLst>
          </p:cNvPr>
          <p:cNvSpPr>
            <a:spLocks noGrp="1"/>
          </p:cNvSpPr>
          <p:nvPr>
            <p:ph type="title"/>
          </p:nvPr>
        </p:nvSpPr>
        <p:spPr/>
        <p:txBody>
          <a:bodyPr/>
          <a:lstStyle/>
          <a:p>
            <a:r>
              <a:rPr lang="en-US" dirty="0" err="1"/>
              <a:t>DevSecOps</a:t>
            </a:r>
            <a:r>
              <a:rPr lang="en-US" dirty="0"/>
              <a:t> culture</a:t>
            </a:r>
          </a:p>
        </p:txBody>
      </p:sp>
      <p:sp>
        <p:nvSpPr>
          <p:cNvPr id="3" name="Content Placeholder 2">
            <a:extLst>
              <a:ext uri="{FF2B5EF4-FFF2-40B4-BE49-F238E27FC236}">
                <a16:creationId xmlns:a16="http://schemas.microsoft.com/office/drawing/2014/main" id="{5B06BB6B-99C1-8F6A-F4DC-3BC4F9278512}"/>
              </a:ext>
            </a:extLst>
          </p:cNvPr>
          <p:cNvSpPr>
            <a:spLocks noGrp="1"/>
          </p:cNvSpPr>
          <p:nvPr>
            <p:ph idx="1"/>
          </p:nvPr>
        </p:nvSpPr>
        <p:spPr/>
        <p:txBody>
          <a:bodyPr>
            <a:normAutofit fontScale="85000" lnSpcReduction="10000"/>
          </a:bodyPr>
          <a:lstStyle/>
          <a:p>
            <a:r>
              <a:rPr lang="en-US" dirty="0"/>
              <a:t>People</a:t>
            </a:r>
          </a:p>
          <a:p>
            <a:pPr lvl="1"/>
            <a:r>
              <a:rPr lang="en-US" dirty="0" smtClean="0"/>
              <a:t>Remove </a:t>
            </a:r>
            <a:r>
              <a:rPr lang="en-US" dirty="0"/>
              <a:t>the barriers between different disciplines and build a naturally collaborative environment where each person shares responsibility for a product’s security and quality.</a:t>
            </a:r>
          </a:p>
          <a:p>
            <a:r>
              <a:rPr lang="en-US" dirty="0"/>
              <a:t>Process</a:t>
            </a:r>
          </a:p>
          <a:p>
            <a:pPr lvl="1"/>
            <a:r>
              <a:rPr lang="en-US" dirty="0" smtClean="0"/>
              <a:t>Security should be an </a:t>
            </a:r>
            <a:r>
              <a:rPr lang="en-US" dirty="0"/>
              <a:t>integral part of each person’s work. </a:t>
            </a:r>
            <a:endParaRPr lang="en-US" dirty="0" smtClean="0"/>
          </a:p>
          <a:p>
            <a:pPr lvl="1"/>
            <a:r>
              <a:rPr lang="en-US" dirty="0" smtClean="0"/>
              <a:t>Automated </a:t>
            </a:r>
            <a:r>
              <a:rPr lang="en-US" dirty="0"/>
              <a:t>security evaluations, security-focused unit testing, widespread monitoring, and defensive coding create rapid feedback loops where vulnerabilities are surfaced earlier in the product life cycle and can be fixed faster.</a:t>
            </a:r>
          </a:p>
          <a:p>
            <a:r>
              <a:rPr lang="en-US" dirty="0"/>
              <a:t>Products</a:t>
            </a:r>
          </a:p>
          <a:p>
            <a:pPr lvl="1"/>
            <a:r>
              <a:rPr lang="en-US" dirty="0" smtClean="0"/>
              <a:t>Building the right </a:t>
            </a:r>
            <a:r>
              <a:rPr lang="en-US" dirty="0"/>
              <a:t>toolchain </a:t>
            </a:r>
            <a:r>
              <a:rPr lang="en-US" dirty="0" smtClean="0"/>
              <a:t>in CI/CD </a:t>
            </a:r>
            <a:r>
              <a:rPr lang="en-US" dirty="0"/>
              <a:t>to automate the identification of security issues. </a:t>
            </a:r>
            <a:endParaRPr lang="en-US" dirty="0" smtClean="0"/>
          </a:p>
          <a:p>
            <a:pPr lvl="1"/>
            <a:r>
              <a:rPr lang="en-US" dirty="0" smtClean="0"/>
              <a:t>Dependency </a:t>
            </a:r>
            <a:r>
              <a:rPr lang="en-US" dirty="0"/>
              <a:t>scanning, static and dynamic application security testing, and automated policy enforcement tools are often used to help build security into every stage of the SDLC</a:t>
            </a:r>
            <a:r>
              <a:rPr lang="en-US" dirty="0" smtClean="0"/>
              <a:t>.</a:t>
            </a:r>
          </a:p>
          <a:p>
            <a:r>
              <a:rPr lang="en-US" dirty="0" smtClean="0"/>
              <a:t>Governance</a:t>
            </a:r>
          </a:p>
          <a:p>
            <a:pPr lvl="1"/>
            <a:r>
              <a:rPr lang="en-US" dirty="0" smtClean="0"/>
              <a:t>Continuous </a:t>
            </a:r>
            <a:r>
              <a:rPr lang="en-US" dirty="0"/>
              <a:t>improvement is central to </a:t>
            </a:r>
            <a:r>
              <a:rPr lang="en-US" dirty="0" err="1"/>
              <a:t>DevSecOps</a:t>
            </a:r>
            <a:r>
              <a:rPr lang="en-US" dirty="0"/>
              <a:t> and it requires creating a culture of measurement that enables practitioners to identify opportunities to refine processes and tooling.</a:t>
            </a:r>
          </a:p>
        </p:txBody>
      </p:sp>
      <p:sp>
        <p:nvSpPr>
          <p:cNvPr id="4" name="Slide Number Placeholder 3">
            <a:extLst>
              <a:ext uri="{FF2B5EF4-FFF2-40B4-BE49-F238E27FC236}">
                <a16:creationId xmlns:a16="http://schemas.microsoft.com/office/drawing/2014/main" id="{F6A51594-7A4C-5466-4ED0-909F68A78854}"/>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09633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429E7-40CC-D2C0-9344-76BD75E5C978}"/>
              </a:ext>
            </a:extLst>
          </p:cNvPr>
          <p:cNvSpPr>
            <a:spLocks noGrp="1"/>
          </p:cNvSpPr>
          <p:nvPr>
            <p:ph type="title"/>
          </p:nvPr>
        </p:nvSpPr>
        <p:spPr/>
        <p:txBody>
          <a:bodyPr/>
          <a:lstStyle/>
          <a:p>
            <a:r>
              <a:rPr lang="en-US" dirty="0" err="1"/>
              <a:t>DevSecOps</a:t>
            </a:r>
            <a:r>
              <a:rPr lang="en-US" dirty="0"/>
              <a:t> Toolchain</a:t>
            </a:r>
          </a:p>
        </p:txBody>
      </p:sp>
      <p:sp>
        <p:nvSpPr>
          <p:cNvPr id="6" name="Text Placeholder 5">
            <a:extLst>
              <a:ext uri="{FF2B5EF4-FFF2-40B4-BE49-F238E27FC236}">
                <a16:creationId xmlns:a16="http://schemas.microsoft.com/office/drawing/2014/main" id="{2147A065-5D84-280D-E62E-3E43E895EF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8F79-C823-7242-391B-31D170D2DBAC}"/>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48867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What is </a:t>
            </a:r>
            <a:r>
              <a:rPr lang="en-US" dirty="0" err="1"/>
              <a:t>DevSecOps</a:t>
            </a:r>
            <a:r>
              <a:rPr lang="en-US" dirty="0"/>
              <a:t>?</a:t>
            </a:r>
          </a:p>
          <a:p>
            <a:pPr>
              <a:lnSpc>
                <a:spcPct val="150000"/>
              </a:lnSpc>
            </a:pPr>
            <a:r>
              <a:rPr lang="en-US" dirty="0"/>
              <a:t>What are the benefits of </a:t>
            </a:r>
            <a:r>
              <a:rPr lang="en-US" dirty="0" err="1"/>
              <a:t>DevSecOps</a:t>
            </a:r>
            <a:r>
              <a:rPr lang="en-US" dirty="0" smtClean="0"/>
              <a:t>?</a:t>
            </a:r>
          </a:p>
          <a:p>
            <a:pPr>
              <a:lnSpc>
                <a:spcPct val="150000"/>
              </a:lnSpc>
            </a:pPr>
            <a:r>
              <a:rPr lang="en-US" dirty="0" err="1" smtClean="0"/>
              <a:t>DevSecOps</a:t>
            </a:r>
            <a:r>
              <a:rPr lang="en-US" dirty="0" smtClean="0"/>
              <a:t> </a:t>
            </a:r>
            <a:r>
              <a:rPr lang="en-US" dirty="0"/>
              <a:t>Best Practices</a:t>
            </a:r>
          </a:p>
          <a:p>
            <a:pPr>
              <a:lnSpc>
                <a:spcPct val="150000"/>
              </a:lnSpc>
            </a:pPr>
            <a:r>
              <a:rPr lang="en-US" dirty="0" err="1"/>
              <a:t>DevSecOps</a:t>
            </a:r>
            <a:r>
              <a:rPr lang="en-US" dirty="0"/>
              <a:t> </a:t>
            </a:r>
            <a:r>
              <a:rPr lang="en-US" dirty="0" smtClean="0"/>
              <a:t>Toolchain</a:t>
            </a:r>
          </a:p>
          <a:p>
            <a:pPr>
              <a:lnSpc>
                <a:spcPct val="150000"/>
              </a:lnSpc>
            </a:pPr>
            <a:r>
              <a:rPr lang="en-US" dirty="0" smtClean="0"/>
              <a:t>Traits </a:t>
            </a:r>
            <a:r>
              <a:rPr lang="en-US" dirty="0"/>
              <a:t>of successful </a:t>
            </a:r>
            <a:r>
              <a:rPr lang="en-US" dirty="0" err="1"/>
              <a:t>DevSecOps</a:t>
            </a:r>
            <a:r>
              <a:rPr lang="en-US" dirty="0"/>
              <a:t> practices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lnSpcReduction="10000"/>
          </a:bodyPr>
          <a:lstStyle/>
          <a:p>
            <a:r>
              <a:rPr lang="en-US" dirty="0" smtClean="0"/>
              <a:t>Plan</a:t>
            </a:r>
          </a:p>
          <a:p>
            <a:pPr lvl="1"/>
            <a:r>
              <a:rPr lang="en-US" dirty="0" smtClean="0"/>
              <a:t>In </a:t>
            </a:r>
            <a:r>
              <a:rPr lang="en-US" dirty="0"/>
              <a:t>a </a:t>
            </a:r>
            <a:r>
              <a:rPr lang="en-US" dirty="0" err="1"/>
              <a:t>DevSecOps</a:t>
            </a:r>
            <a:r>
              <a:rPr lang="en-US" dirty="0"/>
              <a:t> practice, security starts at the planning stage in the SDLC pipeline. </a:t>
            </a:r>
            <a:endParaRPr lang="en-US" dirty="0" smtClean="0"/>
          </a:p>
          <a:p>
            <a:pPr lvl="1"/>
            <a:r>
              <a:rPr lang="en-US" dirty="0" smtClean="0"/>
              <a:t>This </a:t>
            </a:r>
            <a:r>
              <a:rPr lang="en-US" dirty="0"/>
              <a:t>can include analyzing potential security threats and determining how to combat them with threat modeling. </a:t>
            </a:r>
            <a:endParaRPr lang="en-US" dirty="0" smtClean="0"/>
          </a:p>
          <a:p>
            <a:pPr lvl="1"/>
            <a:r>
              <a:rPr lang="en-US" dirty="0" smtClean="0"/>
              <a:t>It </a:t>
            </a:r>
            <a:r>
              <a:rPr lang="en-US" dirty="0"/>
              <a:t>can also involve designing security into your products proactively to ensure it’s baked into the work from the beginning with key data hygiene and other security decisions taken up front.</a:t>
            </a:r>
          </a:p>
          <a:p>
            <a:r>
              <a:rPr lang="en-US" dirty="0" smtClean="0"/>
              <a:t>Code</a:t>
            </a:r>
          </a:p>
          <a:p>
            <a:pPr lvl="1"/>
            <a:r>
              <a:rPr lang="en-US" dirty="0" smtClean="0"/>
              <a:t>At </a:t>
            </a:r>
            <a:r>
              <a:rPr lang="en-US" dirty="0"/>
              <a:t>the coding stage in a </a:t>
            </a:r>
            <a:r>
              <a:rPr lang="en-US" dirty="0" err="1"/>
              <a:t>DevSecOps</a:t>
            </a:r>
            <a:r>
              <a:rPr lang="en-US" dirty="0"/>
              <a:t> pipeline, it’s important to create a culture of defensive programming with policies that help practitioners proactively navigate security and compliance issues. </a:t>
            </a:r>
            <a:endParaRPr lang="en-US" dirty="0" smtClean="0"/>
          </a:p>
          <a:p>
            <a:pPr lvl="1"/>
            <a:r>
              <a:rPr lang="en-US" dirty="0" smtClean="0"/>
              <a:t>This </a:t>
            </a:r>
            <a:r>
              <a:rPr lang="en-US" dirty="0"/>
              <a:t>could be as simple as specifying rules for how to handle particularly risky aspects of code, such as NULLs, or involve broader guidelines on areas such as input validation.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t>20</a:t>
            </a:fld>
            <a:endParaRPr lang="en-US"/>
          </a:p>
        </p:txBody>
      </p:sp>
    </p:spTree>
    <p:extLst>
      <p:ext uri="{BB962C8B-B14F-4D97-AF65-F5344CB8AC3E}">
        <p14:creationId xmlns:p14="http://schemas.microsoft.com/office/powerpoint/2010/main" val="388360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Build</a:t>
            </a:r>
          </a:p>
          <a:p>
            <a:pPr lvl="1"/>
            <a:r>
              <a:rPr lang="en-US" dirty="0" smtClean="0"/>
              <a:t>In </a:t>
            </a:r>
            <a:r>
              <a:rPr lang="en-US" dirty="0"/>
              <a:t>the build stage, a typical </a:t>
            </a:r>
            <a:r>
              <a:rPr lang="en-US" dirty="0" err="1"/>
              <a:t>DevSecOps</a:t>
            </a:r>
            <a:r>
              <a:rPr lang="en-US" dirty="0"/>
              <a:t> pipeline will include automated security checks to catch vulnerabilities in source code before they hit the main branch. </a:t>
            </a:r>
            <a:endParaRPr lang="en-US" dirty="0" smtClean="0"/>
          </a:p>
          <a:p>
            <a:pPr lvl="1"/>
            <a:r>
              <a:rPr lang="en-US" dirty="0" smtClean="0"/>
              <a:t>This </a:t>
            </a:r>
            <a:r>
              <a:rPr lang="en-US" dirty="0"/>
              <a:t>can involve using pre-commit hooks to run static application security testing (SAST) tools where any potential issues in code will stop the build, much like a failed test, and provide time to fix any potential vulnerabilities in proprietary source code before work can progress. </a:t>
            </a:r>
            <a:endParaRPr lang="en-US" dirty="0" smtClean="0"/>
          </a:p>
          <a:p>
            <a:pPr lvl="1"/>
            <a:r>
              <a:rPr lang="en-US" dirty="0" smtClean="0"/>
              <a:t>It </a:t>
            </a:r>
            <a:r>
              <a:rPr lang="en-US" dirty="0"/>
              <a:t>should also include software composition analysis (SCA) tools to track open source components in the codebase and detect any vulnerabilities in dependencies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21</a:t>
            </a:fld>
            <a:endParaRPr lang="en-US"/>
          </a:p>
        </p:txBody>
      </p:sp>
    </p:spTree>
    <p:extLst>
      <p:ext uri="{BB962C8B-B14F-4D97-AF65-F5344CB8AC3E}">
        <p14:creationId xmlns:p14="http://schemas.microsoft.com/office/powerpoint/2010/main" val="6949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Test</a:t>
            </a:r>
          </a:p>
          <a:p>
            <a:pPr lvl="1"/>
            <a:r>
              <a:rPr lang="en-US" dirty="0" smtClean="0"/>
              <a:t>The </a:t>
            </a:r>
            <a:r>
              <a:rPr lang="en-US" dirty="0"/>
              <a:t>test stage of a </a:t>
            </a:r>
            <a:r>
              <a:rPr lang="en-US" dirty="0" err="1"/>
              <a:t>DevSecOps</a:t>
            </a:r>
            <a:r>
              <a:rPr lang="en-US" dirty="0"/>
              <a:t> pipeline is a key point where practitioners will develop a testing strategy and automated testing suite to catch any potential security vulnerabilities or issues. </a:t>
            </a:r>
            <a:endParaRPr lang="en-US" dirty="0" smtClean="0"/>
          </a:p>
          <a:p>
            <a:pPr lvl="1"/>
            <a:r>
              <a:rPr lang="en-US" dirty="0" smtClean="0"/>
              <a:t>This </a:t>
            </a:r>
            <a:r>
              <a:rPr lang="en-US" dirty="0"/>
              <a:t>commonly includes using unit tests at a base level to look for security issues such as the way in which the application deals with unexpected or malformed input. </a:t>
            </a:r>
            <a:endParaRPr lang="en-US" dirty="0" smtClean="0"/>
          </a:p>
          <a:p>
            <a:pPr lvl="1"/>
            <a:r>
              <a:rPr lang="en-US" dirty="0" smtClean="0"/>
              <a:t>It </a:t>
            </a:r>
            <a:r>
              <a:rPr lang="en-US" dirty="0"/>
              <a:t>can also include dynamic application security tests to find vulnerabilities in the application when run. This way, the test phase becomes as much as security as it does functionality. </a:t>
            </a:r>
            <a:endParaRPr lang="en-US" dirty="0" smtClean="0"/>
          </a:p>
          <a:p>
            <a:pPr lvl="1"/>
            <a:r>
              <a:rPr lang="en-US" dirty="0" smtClean="0"/>
              <a:t>A </a:t>
            </a:r>
            <a:r>
              <a:rPr lang="en-US" dirty="0"/>
              <a:t>good tip at this stage is to integrate dynamic application security testing (DAST) into the </a:t>
            </a:r>
            <a:r>
              <a:rPr lang="en-US" dirty="0" err="1"/>
              <a:t>DevSecOps</a:t>
            </a:r>
            <a:r>
              <a:rPr lang="en-US" dirty="0"/>
              <a: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t>22</a:t>
            </a:fld>
            <a:endParaRPr lang="en-US"/>
          </a:p>
        </p:txBody>
      </p:sp>
    </p:spTree>
    <p:extLst>
      <p:ext uri="{BB962C8B-B14F-4D97-AF65-F5344CB8AC3E}">
        <p14:creationId xmlns:p14="http://schemas.microsoft.com/office/powerpoint/2010/main" val="26470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Release</a:t>
            </a:r>
          </a:p>
          <a:p>
            <a:pPr lvl="1"/>
            <a:r>
              <a:rPr lang="en-US" dirty="0" smtClean="0"/>
              <a:t>In </a:t>
            </a:r>
            <a:r>
              <a:rPr lang="en-US" dirty="0"/>
              <a:t>the release stage, a </a:t>
            </a:r>
            <a:r>
              <a:rPr lang="en-US" dirty="0" err="1"/>
              <a:t>DevSecOps</a:t>
            </a:r>
            <a:r>
              <a:rPr lang="en-US" dirty="0"/>
              <a:t> pipeline will often include additional automated security testing and vulnerability scanning to catch issues that might not have been apparent in earlier stages. </a:t>
            </a:r>
            <a:endParaRPr lang="en-US" dirty="0" smtClean="0"/>
          </a:p>
          <a:p>
            <a:pPr lvl="1"/>
            <a:r>
              <a:rPr lang="en-US" dirty="0" smtClean="0"/>
              <a:t>Some </a:t>
            </a:r>
            <a:r>
              <a:rPr lang="en-US" dirty="0"/>
              <a:t>organizations will also deploy the principle of least privilege where each person and tool has access only to precisely what they need.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23</a:t>
            </a:fld>
            <a:endParaRPr lang="en-US"/>
          </a:p>
        </p:txBody>
      </p:sp>
    </p:spTree>
    <p:extLst>
      <p:ext uri="{BB962C8B-B14F-4D97-AF65-F5344CB8AC3E}">
        <p14:creationId xmlns:p14="http://schemas.microsoft.com/office/powerpoint/2010/main" val="243713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Deploy</a:t>
            </a:r>
          </a:p>
          <a:p>
            <a:pPr lvl="1"/>
            <a:r>
              <a:rPr lang="en-US" dirty="0" smtClean="0"/>
              <a:t>At </a:t>
            </a:r>
            <a:r>
              <a:rPr lang="en-US" dirty="0"/>
              <a:t>the deployment stage, a </a:t>
            </a:r>
            <a:r>
              <a:rPr lang="en-US" dirty="0" err="1"/>
              <a:t>DevSecOps</a:t>
            </a:r>
            <a:r>
              <a:rPr lang="en-US" dirty="0"/>
              <a:t> practitioner will work to ensure that code makes it to production only if it has passed security checks at each previous stage</a:t>
            </a:r>
            <a:r>
              <a:rPr lang="en-US" dirty="0" smtClean="0"/>
              <a:t>.</a:t>
            </a:r>
          </a:p>
          <a:p>
            <a:pPr lvl="1"/>
            <a:r>
              <a:rPr lang="en-US" dirty="0" smtClean="0"/>
              <a:t>This </a:t>
            </a:r>
            <a:r>
              <a:rPr lang="en-US" dirty="0"/>
              <a:t>can involve applying automated tests to application code and the underlying infrastructure used to run the software in production to catch any run-time security concerns.</a:t>
            </a:r>
          </a:p>
          <a:p>
            <a:r>
              <a:rPr lang="en-US" dirty="0" smtClean="0"/>
              <a:t>Operate </a:t>
            </a:r>
            <a:r>
              <a:rPr lang="en-US" dirty="0"/>
              <a:t>and monitor: </a:t>
            </a:r>
            <a:endParaRPr lang="en-US" dirty="0" smtClean="0"/>
          </a:p>
          <a:p>
            <a:pPr lvl="1"/>
            <a:r>
              <a:rPr lang="en-US" dirty="0" smtClean="0"/>
              <a:t>In </a:t>
            </a:r>
            <a:r>
              <a:rPr lang="en-US" dirty="0"/>
              <a:t>the operations and monitoring stages of a </a:t>
            </a:r>
            <a:r>
              <a:rPr lang="en-US" dirty="0" err="1"/>
              <a:t>DevSecOps</a:t>
            </a:r>
            <a:r>
              <a:rPr lang="en-US" dirty="0"/>
              <a:t> pipeline, organizations will often use application-level and infrastructure metrics to identify unusual activity that could indicate a security breach. </a:t>
            </a:r>
            <a:endParaRPr lang="en-US" dirty="0" smtClean="0"/>
          </a:p>
          <a:p>
            <a:pPr lvl="1"/>
            <a:r>
              <a:rPr lang="en-US" dirty="0" smtClean="0"/>
              <a:t>When </a:t>
            </a:r>
            <a:r>
              <a:rPr lang="en-US" dirty="0"/>
              <a:t>an incident occurs, use logging and other instrumentation can be used to pinpoint the issue and understand its impact.</a:t>
            </a:r>
          </a:p>
        </p:txBody>
      </p:sp>
      <p:sp>
        <p:nvSpPr>
          <p:cNvPr id="4" name="Slide Number Placeholder 3"/>
          <p:cNvSpPr>
            <a:spLocks noGrp="1"/>
          </p:cNvSpPr>
          <p:nvPr>
            <p:ph type="sldNum" sz="quarter" idx="12"/>
          </p:nvPr>
        </p:nvSpPr>
        <p:spPr/>
        <p:txBody>
          <a:bodyPr/>
          <a:lstStyle/>
          <a:p>
            <a:fld id="{B8DACC02-A2BD-4578-8E03-6D891060A695}" type="slidenum">
              <a:rPr lang="en-US" smtClean="0"/>
              <a:t>24</a:t>
            </a:fld>
            <a:endParaRPr lang="en-US"/>
          </a:p>
        </p:txBody>
      </p:sp>
    </p:spTree>
    <p:extLst>
      <p:ext uri="{BB962C8B-B14F-4D97-AF65-F5344CB8AC3E}">
        <p14:creationId xmlns:p14="http://schemas.microsoft.com/office/powerpoint/2010/main" val="9519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1FAEF-8E73-26B7-A417-E435E2935120}"/>
              </a:ext>
            </a:extLst>
          </p:cNvPr>
          <p:cNvSpPr>
            <a:spLocks noGrp="1"/>
          </p:cNvSpPr>
          <p:nvPr>
            <p:ph type="title"/>
          </p:nvPr>
        </p:nvSpPr>
        <p:spPr/>
        <p:txBody>
          <a:bodyPr/>
          <a:lstStyle/>
          <a:p>
            <a:r>
              <a:rPr lang="en-US" dirty="0" err="1"/>
              <a:t>DevSecOps</a:t>
            </a:r>
            <a:r>
              <a:rPr lang="en-US" dirty="0"/>
              <a:t> Toolchain</a:t>
            </a:r>
          </a:p>
        </p:txBody>
      </p:sp>
      <p:sp>
        <p:nvSpPr>
          <p:cNvPr id="6" name="Content Placeholder 5">
            <a:extLst>
              <a:ext uri="{FF2B5EF4-FFF2-40B4-BE49-F238E27FC236}">
                <a16:creationId xmlns:a16="http://schemas.microsoft.com/office/drawing/2014/main" id="{31867BFC-A02C-CD1B-41E0-0940B17A45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891F4C-D012-8D2D-715E-F66B6B25DAC2}"/>
              </a:ext>
            </a:extLst>
          </p:cNvPr>
          <p:cNvSpPr>
            <a:spLocks noGrp="1"/>
          </p:cNvSpPr>
          <p:nvPr>
            <p:ph type="sldNum" sz="quarter" idx="12"/>
          </p:nvPr>
        </p:nvSpPr>
        <p:spPr/>
        <p:txBody>
          <a:bodyPr/>
          <a:lstStyle/>
          <a:p>
            <a:fld id="{B8DACC02-A2BD-4578-8E03-6D891060A695}" type="slidenum">
              <a:rPr lang="en-US" smtClean="0"/>
              <a:t>25</a:t>
            </a:fld>
            <a:endParaRPr lang="en-US"/>
          </a:p>
        </p:txBody>
      </p:sp>
      <p:pic>
        <p:nvPicPr>
          <p:cNvPr id="2050" name="Picture 2" descr="DevSecOps controls">
            <a:extLst>
              <a:ext uri="{FF2B5EF4-FFF2-40B4-BE49-F238E27FC236}">
                <a16:creationId xmlns:a16="http://schemas.microsoft.com/office/drawing/2014/main" id="{1C1CBA44-76F1-3474-6ED9-1CEF2428668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853" y="1456229"/>
            <a:ext cx="11494112" cy="478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Toolchain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2923365"/>
              </p:ext>
            </p:extLst>
          </p:nvPr>
        </p:nvGraphicFramePr>
        <p:xfrm>
          <a:off x="347663" y="1406525"/>
          <a:ext cx="11650660" cy="4145280"/>
        </p:xfrm>
        <a:graphic>
          <a:graphicData uri="http://schemas.openxmlformats.org/drawingml/2006/table">
            <a:tbl>
              <a:tblPr firstRow="1" bandRow="1">
                <a:tableStyleId>{5C22544A-7EE6-4342-B048-85BDC9FD1C3A}</a:tableStyleId>
              </a:tblPr>
              <a:tblGrid>
                <a:gridCol w="2330132">
                  <a:extLst>
                    <a:ext uri="{9D8B030D-6E8A-4147-A177-3AD203B41FA5}">
                      <a16:colId xmlns:a16="http://schemas.microsoft.com/office/drawing/2014/main" val="2479032258"/>
                    </a:ext>
                  </a:extLst>
                </a:gridCol>
                <a:gridCol w="2330132">
                  <a:extLst>
                    <a:ext uri="{9D8B030D-6E8A-4147-A177-3AD203B41FA5}">
                      <a16:colId xmlns:a16="http://schemas.microsoft.com/office/drawing/2014/main" val="1131215423"/>
                    </a:ext>
                  </a:extLst>
                </a:gridCol>
                <a:gridCol w="2330132">
                  <a:extLst>
                    <a:ext uri="{9D8B030D-6E8A-4147-A177-3AD203B41FA5}">
                      <a16:colId xmlns:a16="http://schemas.microsoft.com/office/drawing/2014/main" val="1845527269"/>
                    </a:ext>
                  </a:extLst>
                </a:gridCol>
                <a:gridCol w="2330132">
                  <a:extLst>
                    <a:ext uri="{9D8B030D-6E8A-4147-A177-3AD203B41FA5}">
                      <a16:colId xmlns:a16="http://schemas.microsoft.com/office/drawing/2014/main" val="3356350854"/>
                    </a:ext>
                  </a:extLst>
                </a:gridCol>
                <a:gridCol w="2330132">
                  <a:extLst>
                    <a:ext uri="{9D8B030D-6E8A-4147-A177-3AD203B41FA5}">
                      <a16:colId xmlns:a16="http://schemas.microsoft.com/office/drawing/2014/main" val="3023086075"/>
                    </a:ext>
                  </a:extLst>
                </a:gridCol>
              </a:tblGrid>
              <a:tr h="370840">
                <a:tc>
                  <a:txBody>
                    <a:bodyPr/>
                    <a:lstStyle/>
                    <a:p>
                      <a:pPr algn="ctr"/>
                      <a:r>
                        <a:rPr lang="en-US" sz="2000" dirty="0" smtClean="0">
                          <a:latin typeface="Candara" panose="020E0502030303020204" pitchFamily="34" charset="0"/>
                        </a:rPr>
                        <a:t>Plan</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Build</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Test</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Deploy</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Observe</a:t>
                      </a:r>
                      <a:endParaRPr lang="en-US" sz="2000" dirty="0">
                        <a:latin typeface="Candara" panose="020E0502030303020204" pitchFamily="34" charset="0"/>
                      </a:endParaRPr>
                    </a:p>
                  </a:txBody>
                  <a:tcPr/>
                </a:tc>
                <a:extLst>
                  <a:ext uri="{0D108BD9-81ED-4DB2-BD59-A6C34878D82A}">
                    <a16:rowId xmlns:a16="http://schemas.microsoft.com/office/drawing/2014/main" val="2389764943"/>
                  </a:ext>
                </a:extLst>
              </a:tr>
              <a:tr h="370840">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IriusRisk</a:t>
                      </a:r>
                      <a:r>
                        <a:rPr lang="en-US" sz="2000" dirty="0" smtClean="0">
                          <a:latin typeface="Candara" panose="020E0502030303020204" pitchFamily="34" charset="0"/>
                        </a:rPr>
                        <a:t> (TM)</a:t>
                      </a:r>
                    </a:p>
                    <a:p>
                      <a:pPr marL="0" indent="0" algn="ctr">
                        <a:lnSpc>
                          <a:spcPct val="200000"/>
                        </a:lnSpc>
                        <a:buFont typeface="Arial" panose="020B0604020202020204" pitchFamily="34" charset="0"/>
                        <a:buNone/>
                      </a:pPr>
                      <a:r>
                        <a:rPr lang="en-US" sz="2000" dirty="0" smtClean="0">
                          <a:latin typeface="Candara" panose="020E0502030303020204" pitchFamily="34" charset="0"/>
                        </a:rPr>
                        <a:t>Jira</a:t>
                      </a:r>
                    </a:p>
                    <a:p>
                      <a:pPr marL="0" indent="0" algn="ctr">
                        <a:lnSpc>
                          <a:spcPct val="200000"/>
                        </a:lnSpc>
                        <a:buFont typeface="Arial" panose="020B0604020202020204" pitchFamily="34" charset="0"/>
                        <a:buNone/>
                      </a:pPr>
                      <a:r>
                        <a:rPr lang="en-US" sz="2000" dirty="0" smtClean="0">
                          <a:latin typeface="Candara" panose="020E0502030303020204" pitchFamily="34" charset="0"/>
                        </a:rPr>
                        <a:t>Slack</a:t>
                      </a: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OWASP Dependency-Check</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SonarQube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SourceClear</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Snyk</a:t>
                      </a:r>
                      <a:endParaRPr lang="en-US" sz="2000" dirty="0" smtClean="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BDD Automated Security Tests</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JBroFuzz</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OWASP ZAP</a:t>
                      </a:r>
                    </a:p>
                    <a:p>
                      <a:pPr marL="0" indent="0" algn="ctr">
                        <a:lnSpc>
                          <a:spcPct val="200000"/>
                        </a:lnSpc>
                        <a:buFont typeface="Arial" panose="020B0604020202020204" pitchFamily="34" charset="0"/>
                        <a:buNone/>
                      </a:pPr>
                      <a:r>
                        <a:rPr lang="en-US" sz="2000" dirty="0" smtClean="0">
                          <a:latin typeface="Candara" panose="020E0502030303020204" pitchFamily="34" charset="0"/>
                        </a:rPr>
                        <a:t>IBM </a:t>
                      </a:r>
                      <a:r>
                        <a:rPr lang="en-US" sz="2000" dirty="0" err="1" smtClean="0">
                          <a:latin typeface="Candara" panose="020E0502030303020204" pitchFamily="34" charset="0"/>
                        </a:rPr>
                        <a:t>AppScan</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SecApp</a:t>
                      </a:r>
                      <a:r>
                        <a:rPr lang="en-US" sz="2000" dirty="0" smtClean="0">
                          <a:latin typeface="Candara" panose="020E0502030303020204" pitchFamily="34" charset="0"/>
                        </a:rPr>
                        <a:t> suite</a:t>
                      </a: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Osquery</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Tripwire</a:t>
                      </a:r>
                    </a:p>
                    <a:p>
                      <a:pPr marL="0" indent="0" algn="ctr">
                        <a:lnSpc>
                          <a:spcPct val="200000"/>
                        </a:lnSpc>
                        <a:buFont typeface="Arial" panose="020B0604020202020204" pitchFamily="34" charset="0"/>
                        <a:buNone/>
                      </a:pPr>
                      <a:r>
                        <a:rPr lang="en-US" sz="2000" dirty="0" smtClean="0">
                          <a:latin typeface="Candara" panose="020E0502030303020204" pitchFamily="34" charset="0"/>
                        </a:rPr>
                        <a:t>Chaos Monkey tool</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Ansible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Puppet</a:t>
                      </a:r>
                    </a:p>
                    <a:p>
                      <a:pPr marL="0" indent="0" algn="ctr">
                        <a:lnSpc>
                          <a:spcPct val="200000"/>
                        </a:lnSpc>
                        <a:buFont typeface="Arial" panose="020B0604020202020204" pitchFamily="34" charset="0"/>
                        <a:buNone/>
                      </a:pPr>
                      <a:r>
                        <a:rPr lang="en-US" sz="2000" dirty="0" smtClean="0">
                          <a:latin typeface="Candara" panose="020E0502030303020204" pitchFamily="34" charset="0"/>
                        </a:rPr>
                        <a:t>Docker</a:t>
                      </a:r>
                      <a:endParaRPr lang="en-US" sz="2000" dirty="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Imperva</a:t>
                      </a:r>
                      <a:r>
                        <a:rPr lang="en-US" sz="2000" dirty="0" smtClean="0">
                          <a:latin typeface="Candara" panose="020E0502030303020204" pitchFamily="34" charset="0"/>
                        </a:rPr>
                        <a:t> RASP</a:t>
                      </a:r>
                    </a:p>
                    <a:p>
                      <a:pPr marL="0" indent="0" algn="ctr">
                        <a:lnSpc>
                          <a:spcPct val="200000"/>
                        </a:lnSpc>
                        <a:buFont typeface="Arial" panose="020B0604020202020204" pitchFamily="34" charset="0"/>
                        <a:buNone/>
                      </a:pPr>
                      <a:r>
                        <a:rPr lang="en-US" sz="2000" dirty="0" smtClean="0">
                          <a:latin typeface="Candara" panose="020E0502030303020204" pitchFamily="34" charset="0"/>
                        </a:rPr>
                        <a:t>Alert Logic</a:t>
                      </a:r>
                    </a:p>
                    <a:p>
                      <a:pPr marL="0" indent="0" algn="ctr">
                        <a:lnSpc>
                          <a:spcPct val="200000"/>
                        </a:lnSpc>
                        <a:buFont typeface="Arial" panose="020B0604020202020204" pitchFamily="34" charset="0"/>
                        <a:buNone/>
                      </a:pPr>
                      <a:r>
                        <a:rPr lang="en-US" sz="2000" dirty="0" smtClean="0">
                          <a:latin typeface="Candara" panose="020E0502030303020204" pitchFamily="34" charset="0"/>
                        </a:rPr>
                        <a:t>Halo</a:t>
                      </a:r>
                      <a:endParaRPr lang="en-US" sz="2000" dirty="0">
                        <a:latin typeface="Candara" panose="020E0502030303020204" pitchFamily="34" charset="0"/>
                      </a:endParaRPr>
                    </a:p>
                  </a:txBody>
                  <a:tcPr/>
                </a:tc>
                <a:extLst>
                  <a:ext uri="{0D108BD9-81ED-4DB2-BD59-A6C34878D82A}">
                    <a16:rowId xmlns:a16="http://schemas.microsoft.com/office/drawing/2014/main" val="2872881265"/>
                  </a:ext>
                </a:extLst>
              </a:tr>
            </a:tbl>
          </a:graphicData>
        </a:graphic>
      </p:graphicFrame>
    </p:spTree>
    <p:extLst>
      <p:ext uri="{BB962C8B-B14F-4D97-AF65-F5344CB8AC3E}">
        <p14:creationId xmlns:p14="http://schemas.microsoft.com/office/powerpoint/2010/main" val="3659475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849-3C14-2BFA-4084-F6CC283EE04C}"/>
              </a:ext>
            </a:extLst>
          </p:cNvPr>
          <p:cNvSpPr>
            <a:spLocks noGrp="1"/>
          </p:cNvSpPr>
          <p:nvPr>
            <p:ph type="title"/>
          </p:nvPr>
        </p:nvSpPr>
        <p:spPr/>
        <p:txBody>
          <a:bodyPr/>
          <a:lstStyle/>
          <a:p>
            <a:r>
              <a:rPr lang="en-US" dirty="0" err="1"/>
              <a:t>DevSecOps</a:t>
            </a:r>
            <a:r>
              <a:rPr lang="en-US" dirty="0"/>
              <a:t> automation principles</a:t>
            </a:r>
          </a:p>
        </p:txBody>
      </p:sp>
      <p:sp>
        <p:nvSpPr>
          <p:cNvPr id="3" name="Content Placeholder 2">
            <a:extLst>
              <a:ext uri="{FF2B5EF4-FFF2-40B4-BE49-F238E27FC236}">
                <a16:creationId xmlns:a16="http://schemas.microsoft.com/office/drawing/2014/main" id="{666D4C92-8814-3195-2A46-EECEE7C1F391}"/>
              </a:ext>
            </a:extLst>
          </p:cNvPr>
          <p:cNvSpPr>
            <a:spLocks noGrp="1"/>
          </p:cNvSpPr>
          <p:nvPr>
            <p:ph idx="1"/>
          </p:nvPr>
        </p:nvSpPr>
        <p:spPr/>
        <p:txBody>
          <a:bodyPr>
            <a:normAutofit fontScale="92500" lnSpcReduction="20000"/>
          </a:bodyPr>
          <a:lstStyle/>
          <a:p>
            <a:r>
              <a:rPr lang="en-US" dirty="0"/>
              <a:t>Automation should be strategic</a:t>
            </a:r>
          </a:p>
          <a:p>
            <a:pPr lvl="1"/>
            <a:r>
              <a:rPr lang="en-US" dirty="0" smtClean="0"/>
              <a:t>Use </a:t>
            </a:r>
            <a:r>
              <a:rPr lang="en-US" dirty="0"/>
              <a:t>automation to facilitate speed and quality across the SDLC. But just as being strategic is important in a DevOps practice, it’s equally—if not more—important to be strategic about how and when automation is applied in a </a:t>
            </a:r>
            <a:r>
              <a:rPr lang="en-US" dirty="0" err="1"/>
              <a:t>DevSecOps</a:t>
            </a:r>
            <a:r>
              <a:rPr lang="en-US" dirty="0"/>
              <a:t> environment.</a:t>
            </a:r>
          </a:p>
          <a:p>
            <a:r>
              <a:rPr lang="en-US" dirty="0"/>
              <a:t>Let people focus on being creative</a:t>
            </a:r>
          </a:p>
          <a:p>
            <a:pPr lvl="1"/>
            <a:r>
              <a:rPr lang="en-US" dirty="0"/>
              <a:t>Automate repetitive tasks wherever possible. That way, people can save their time and mental energy for more involved work while checks are applied more consistently and at scale.</a:t>
            </a:r>
          </a:p>
          <a:p>
            <a:r>
              <a:rPr lang="en-US" dirty="0"/>
              <a:t>Systematize code review</a:t>
            </a:r>
          </a:p>
          <a:p>
            <a:pPr lvl="1"/>
            <a:r>
              <a:rPr lang="en-US" dirty="0"/>
              <a:t>Use tools such as static application security testing to automate elements of your code review. </a:t>
            </a:r>
            <a:endParaRPr lang="en-US" dirty="0" smtClean="0"/>
          </a:p>
          <a:p>
            <a:pPr lvl="1"/>
            <a:r>
              <a:rPr lang="en-US" dirty="0" smtClean="0"/>
              <a:t>Human-led </a:t>
            </a:r>
            <a:r>
              <a:rPr lang="en-US" dirty="0"/>
              <a:t>code review is still important though and it’s critical to ensure your code review checklist covers security issues specific to your technology stack. </a:t>
            </a:r>
            <a:endParaRPr lang="en-US" dirty="0" smtClean="0"/>
          </a:p>
          <a:p>
            <a:pPr lvl="1"/>
            <a:r>
              <a:rPr lang="en-US" dirty="0" smtClean="0"/>
              <a:t>Create </a:t>
            </a:r>
            <a:r>
              <a:rPr lang="en-US" dirty="0"/>
              <a:t>a feedback cycle so each time a new information becomes available you build it into the checklist</a:t>
            </a:r>
            <a:r>
              <a:rPr lang="en-US" dirty="0" smtClean="0"/>
              <a:t>.</a:t>
            </a:r>
            <a:endParaRPr lang="en-US" dirty="0"/>
          </a:p>
        </p:txBody>
      </p:sp>
      <p:sp>
        <p:nvSpPr>
          <p:cNvPr id="4" name="Slide Number Placeholder 3">
            <a:extLst>
              <a:ext uri="{FF2B5EF4-FFF2-40B4-BE49-F238E27FC236}">
                <a16:creationId xmlns:a16="http://schemas.microsoft.com/office/drawing/2014/main" id="{4919B421-A280-8482-4668-CF2F426D2AF0}"/>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26102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AA7-CFD1-3B78-5610-50FB8C076024}"/>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4A83CF99-3DB3-A06C-FB12-48EF1CD65A50}"/>
              </a:ext>
            </a:extLst>
          </p:cNvPr>
          <p:cNvSpPr>
            <a:spLocks noGrp="1"/>
          </p:cNvSpPr>
          <p:nvPr>
            <p:ph idx="1"/>
          </p:nvPr>
        </p:nvSpPr>
        <p:spPr/>
        <p:txBody>
          <a:bodyPr>
            <a:normAutofit/>
          </a:bodyPr>
          <a:lstStyle/>
          <a:p>
            <a:r>
              <a:rPr lang="en-US" dirty="0"/>
              <a:t>Automated security tests on commits and merges</a:t>
            </a:r>
          </a:p>
          <a:p>
            <a:pPr lvl="1"/>
            <a:r>
              <a:rPr lang="en-US" dirty="0"/>
              <a:t>A basic goal of any </a:t>
            </a:r>
            <a:r>
              <a:rPr lang="en-US" dirty="0" err="1"/>
              <a:t>DevSecOps</a:t>
            </a:r>
            <a:r>
              <a:rPr lang="en-US" dirty="0"/>
              <a:t> practice is to catch issues in code before they can do harm by triggering automatic scans using pre-commit and merge triggers. Some of the scans organizations might implement include:</a:t>
            </a:r>
          </a:p>
          <a:p>
            <a:pPr lvl="2"/>
            <a:r>
              <a:rPr lang="en-US" dirty="0"/>
              <a:t>Code scanning: Often called static application security testing, this evaluates code at rest—in other words, without having to run it—to discover code that could lead to a vulnerability.</a:t>
            </a:r>
          </a:p>
          <a:p>
            <a:pPr lvl="2"/>
            <a:r>
              <a:rPr lang="en-US" dirty="0"/>
              <a:t>Vulnerability scanning: Dynamic application scanning tools build and deploy the application to a sandboxed environment and then observe how it responds to known security threats.</a:t>
            </a:r>
          </a:p>
          <a:p>
            <a:pPr lvl="2"/>
            <a:r>
              <a:rPr lang="en-US" dirty="0"/>
              <a:t>Secret scanning: Even with the most stringent policies, secrets occasionally make it into a commit. Secret scanning tools are used to catch them before the commit is made. These also pair with SCA tools, which are used to detect any vulnerabilities in open source dependencies within a given codebase.</a:t>
            </a:r>
          </a:p>
        </p:txBody>
      </p:sp>
      <p:sp>
        <p:nvSpPr>
          <p:cNvPr id="4" name="Slide Number Placeholder 3">
            <a:extLst>
              <a:ext uri="{FF2B5EF4-FFF2-40B4-BE49-F238E27FC236}">
                <a16:creationId xmlns:a16="http://schemas.microsoft.com/office/drawing/2014/main" id="{EF08696A-BB53-A7CE-D27A-4E0CEAA96C51}"/>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00220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59F-291B-6F77-821D-AC164C33468E}"/>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116C6722-5ABB-F204-984F-CB72F8E5A836}"/>
              </a:ext>
            </a:extLst>
          </p:cNvPr>
          <p:cNvSpPr>
            <a:spLocks noGrp="1"/>
          </p:cNvSpPr>
          <p:nvPr>
            <p:ph idx="1"/>
          </p:nvPr>
        </p:nvSpPr>
        <p:spPr/>
        <p:txBody>
          <a:bodyPr/>
          <a:lstStyle/>
          <a:p>
            <a:r>
              <a:rPr lang="en-US" dirty="0"/>
              <a:t>Configuration management</a:t>
            </a:r>
          </a:p>
          <a:p>
            <a:pPr lvl="1"/>
            <a:r>
              <a:rPr lang="en-US" dirty="0"/>
              <a:t>In </a:t>
            </a:r>
            <a:r>
              <a:rPr lang="en-US" dirty="0" err="1"/>
              <a:t>DevSecOps</a:t>
            </a:r>
            <a:r>
              <a:rPr lang="en-US" dirty="0"/>
              <a:t>, a general rule is it’s best to remove the uncertainty from systems configuration—and this is often accomplished by adopting infrastructure as code. Tools such as Docker, Terraform, and Ansible use YAML and similar configuration files that can be automatically scanned for issues, committed to version control, and rolled out automatically to multiple instances of a service.</a:t>
            </a:r>
          </a:p>
        </p:txBody>
      </p:sp>
      <p:sp>
        <p:nvSpPr>
          <p:cNvPr id="4" name="Slide Number Placeholder 3">
            <a:extLst>
              <a:ext uri="{FF2B5EF4-FFF2-40B4-BE49-F238E27FC236}">
                <a16:creationId xmlns:a16="http://schemas.microsoft.com/office/drawing/2014/main" id="{24A60889-5F42-3017-1CF2-57AC68A2CAFD}"/>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5568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DevSecOps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AC2-6279-03DE-AFF5-3F58A105F80C}"/>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060CAA69-48D2-F063-A803-E1ED9E293EE3}"/>
              </a:ext>
            </a:extLst>
          </p:cNvPr>
          <p:cNvSpPr>
            <a:spLocks noGrp="1"/>
          </p:cNvSpPr>
          <p:nvPr>
            <p:ph idx="1"/>
          </p:nvPr>
        </p:nvSpPr>
        <p:spPr/>
        <p:txBody>
          <a:bodyPr/>
          <a:lstStyle/>
          <a:p>
            <a:r>
              <a:rPr lang="en-US" dirty="0"/>
              <a:t>Container orchestration</a:t>
            </a:r>
          </a:p>
          <a:p>
            <a:pPr lvl="1"/>
            <a:r>
              <a:rPr lang="en-US" dirty="0"/>
              <a:t>In some environments, organizations may adopt a microservices architecture to better support complex, cloud-native applications. This requires maintaining multiple containers and scaling them as needed and securely—and that involves container orchestration tools. Just like configuration management tools, container orchestration tooling will often use YAML configuration files to dictate interactions between containers.</a:t>
            </a:r>
          </a:p>
        </p:txBody>
      </p:sp>
      <p:sp>
        <p:nvSpPr>
          <p:cNvPr id="4" name="Slide Number Placeholder 3">
            <a:extLst>
              <a:ext uri="{FF2B5EF4-FFF2-40B4-BE49-F238E27FC236}">
                <a16:creationId xmlns:a16="http://schemas.microsoft.com/office/drawing/2014/main" id="{A390ABE8-92DB-51E5-030A-85EBE3BEF070}"/>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3356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normAutofit/>
          </a:bodyPr>
          <a:lstStyle/>
          <a:p>
            <a:r>
              <a:rPr lang="en-US" dirty="0"/>
              <a:t>Runtime verification</a:t>
            </a:r>
          </a:p>
          <a:p>
            <a:pPr lvl="1"/>
            <a:r>
              <a:rPr lang="en-US" dirty="0"/>
              <a:t>Also known as runtime application self-protection tools, these tools will actively monitor and/or direct threats towards your application as it runs with reports highlighting any vulnerabilities.</a:t>
            </a:r>
          </a:p>
          <a:p>
            <a:r>
              <a:rPr lang="en-US" dirty="0"/>
              <a:t>Continuous monitoring and reporting</a:t>
            </a:r>
          </a:p>
          <a:p>
            <a:pPr lvl="1"/>
            <a:r>
              <a:rPr lang="en-US" dirty="0"/>
              <a:t>One of the simplest yet highly effective aspects of </a:t>
            </a:r>
            <a:r>
              <a:rPr lang="en-US" dirty="0" err="1"/>
              <a:t>DevSecOps</a:t>
            </a:r>
            <a:r>
              <a:rPr lang="en-US" dirty="0"/>
              <a:t> tooling is measurement—and that involves logging everything at the application and infrastructure level. The best tools will provide real-time intelligence when something goes wrong and include a reporting system so you can catch issues early. Outbound data from an unexpected port, for example, could indicate a compromise but without monitoring and reporting it might go undetected.</a:t>
            </a:r>
          </a:p>
          <a:p>
            <a:pPr marL="0" indent="0">
              <a:buNone/>
            </a:pPr>
            <a:endParaRPr lang="en-US" dirty="0"/>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985459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3909-E8F5-6BA3-FDED-4C5928E673B6}"/>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27BF8794-5F4C-79A4-FADA-2286DEB50C05}"/>
              </a:ext>
            </a:extLst>
          </p:cNvPr>
          <p:cNvSpPr>
            <a:spLocks noGrp="1"/>
          </p:cNvSpPr>
          <p:nvPr>
            <p:ph idx="1"/>
          </p:nvPr>
        </p:nvSpPr>
        <p:spPr/>
        <p:txBody>
          <a:bodyPr>
            <a:normAutofit fontScale="92500" lnSpcReduction="10000"/>
          </a:bodyPr>
          <a:lstStyle/>
          <a:p>
            <a:r>
              <a:rPr lang="en-US" dirty="0"/>
              <a:t>Static application security testing</a:t>
            </a:r>
          </a:p>
          <a:p>
            <a:pPr lvl="1"/>
            <a:r>
              <a:rPr lang="en-US" dirty="0"/>
              <a:t>Static application security testing (SAST) tools analyze and find vulnerabilities in proprietary source code. </a:t>
            </a:r>
          </a:p>
          <a:p>
            <a:r>
              <a:rPr lang="en-US" dirty="0"/>
              <a:t>Software composition analysis </a:t>
            </a:r>
          </a:p>
          <a:p>
            <a:pPr lvl="1"/>
            <a:r>
              <a:rPr lang="en-US" dirty="0"/>
              <a:t>Software composition analysis (SCA) is the process of automating visibility into open-source software (OSS) use for the purpose of risk management, security, and license compliance. </a:t>
            </a:r>
          </a:p>
          <a:p>
            <a:r>
              <a:rPr lang="en-US" dirty="0"/>
              <a:t>Interactive application security testing</a:t>
            </a:r>
          </a:p>
          <a:p>
            <a:pPr lvl="1"/>
            <a:r>
              <a:rPr lang="en-US" dirty="0" err="1"/>
              <a:t>DevSecOps</a:t>
            </a:r>
            <a:r>
              <a:rPr lang="en-US" dirty="0"/>
              <a:t> teams use interactive application security testing (IAST) tools to evaluate an application’s potential vulnerabilities in the production environment. IAST consists of special security monitors that run from within the application. </a:t>
            </a:r>
          </a:p>
          <a:p>
            <a:r>
              <a:rPr lang="en-US" dirty="0"/>
              <a:t>Dynamic application security testing</a:t>
            </a:r>
          </a:p>
          <a:p>
            <a:pPr lvl="1"/>
            <a:r>
              <a:rPr lang="en-US" dirty="0"/>
              <a:t>Dynamic application security testing (DAST) tools mimic hackers by testing the application's security from outside the network.</a:t>
            </a:r>
          </a:p>
        </p:txBody>
      </p:sp>
      <p:sp>
        <p:nvSpPr>
          <p:cNvPr id="4" name="Slide Number Placeholder 3">
            <a:extLst>
              <a:ext uri="{FF2B5EF4-FFF2-40B4-BE49-F238E27FC236}">
                <a16:creationId xmlns:a16="http://schemas.microsoft.com/office/drawing/2014/main" id="{8A589C86-D1AC-9414-9335-2D9BE92D8B39}"/>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70722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CAE-3676-6DD8-9287-4C90BFD7C7CE}"/>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04BC66E5-C627-A2C6-636D-89D776F02C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0BD08F4-FD7B-7EB0-EDD8-1370757DE9FB}"/>
              </a:ext>
            </a:extLst>
          </p:cNvPr>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3074" name="Picture 2">
            <a:extLst>
              <a:ext uri="{FF2B5EF4-FFF2-40B4-BE49-F238E27FC236}">
                <a16:creationId xmlns:a16="http://schemas.microsoft.com/office/drawing/2014/main" id="{0CACFE58-29C2-DE83-C6BE-B5BC515BB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0"/>
          <a:stretch/>
        </p:blipFill>
        <p:spPr bwMode="auto">
          <a:xfrm>
            <a:off x="949428" y="1284881"/>
            <a:ext cx="10153668" cy="513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SAST</a:t>
            </a:r>
            <a:endParaRPr lang="en-US" dirty="0"/>
          </a:p>
        </p:txBody>
      </p:sp>
      <p:sp>
        <p:nvSpPr>
          <p:cNvPr id="3" name="Content Placeholder 2"/>
          <p:cNvSpPr>
            <a:spLocks noGrp="1"/>
          </p:cNvSpPr>
          <p:nvPr>
            <p:ph idx="1"/>
          </p:nvPr>
        </p:nvSpPr>
        <p:spPr/>
        <p:txBody>
          <a:bodyPr/>
          <a:lstStyle/>
          <a:p>
            <a:r>
              <a:rPr lang="en-US" dirty="0"/>
              <a:t>Static application security testing, also known as white-box testing, is a method, or tool, by which you can test code without running it. </a:t>
            </a:r>
            <a:endParaRPr lang="en-US" dirty="0" smtClean="0"/>
          </a:p>
          <a:p>
            <a:r>
              <a:rPr lang="en-US" dirty="0" smtClean="0"/>
              <a:t>Examples:</a:t>
            </a:r>
            <a:endParaRPr lang="en-US" dirty="0"/>
          </a:p>
          <a:p>
            <a:pPr lvl="1"/>
            <a:r>
              <a:rPr lang="en-US" dirty="0" smtClean="0"/>
              <a:t>GitHub </a:t>
            </a:r>
            <a:r>
              <a:rPr lang="en-US" dirty="0"/>
              <a:t>code </a:t>
            </a:r>
            <a:r>
              <a:rPr lang="en-US" dirty="0" smtClean="0"/>
              <a:t>scanning</a:t>
            </a:r>
          </a:p>
          <a:p>
            <a:pPr lvl="1"/>
            <a:r>
              <a:rPr lang="en-US" dirty="0"/>
              <a:t>Contrast </a:t>
            </a:r>
            <a:r>
              <a:rPr lang="en-US" dirty="0" err="1" smtClean="0"/>
              <a:t>CodeSec</a:t>
            </a:r>
            <a:endParaRPr lang="en-US" dirty="0" smtClean="0"/>
          </a:p>
          <a:p>
            <a:pPr lvl="1"/>
            <a:r>
              <a:rPr lang="en-US" dirty="0" err="1" smtClean="0"/>
              <a:t>Klocwork</a:t>
            </a:r>
            <a:endParaRPr lang="en-US" dirty="0" smtClean="0"/>
          </a:p>
          <a:p>
            <a:pPr lvl="1"/>
            <a:r>
              <a:rPr lang="en-US" dirty="0" err="1" smtClean="0"/>
              <a:t>SpectralOps</a:t>
            </a:r>
            <a:endParaRPr lang="en-US" dirty="0" smtClean="0"/>
          </a:p>
          <a:p>
            <a:pPr lvl="1"/>
            <a:r>
              <a:rPr lang="en-US" dirty="0" err="1" smtClean="0"/>
              <a:t>CodeSweep</a:t>
            </a:r>
            <a:endParaRPr lang="en-US" dirty="0" smtClean="0"/>
          </a:p>
          <a:p>
            <a:pPr lvl="1"/>
            <a:r>
              <a:rPr lang="en-US" dirty="0"/>
              <a:t>Bandit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996501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a:t>
            </a:r>
          </a:p>
        </p:txBody>
      </p:sp>
      <p:sp>
        <p:nvSpPr>
          <p:cNvPr id="3" name="Content Placeholder 2"/>
          <p:cNvSpPr>
            <a:spLocks noGrp="1"/>
          </p:cNvSpPr>
          <p:nvPr>
            <p:ph idx="1"/>
          </p:nvPr>
        </p:nvSpPr>
        <p:spPr/>
        <p:txBody>
          <a:bodyPr/>
          <a:lstStyle/>
          <a:p>
            <a:r>
              <a:rPr lang="en-US" dirty="0"/>
              <a:t>Software composition analysis (SCA) is an automated process that identifies the open source software in a codebase. </a:t>
            </a:r>
            <a:endParaRPr lang="en-US" dirty="0" smtClean="0"/>
          </a:p>
          <a:p>
            <a:r>
              <a:rPr lang="en-US" dirty="0" smtClean="0"/>
              <a:t>This </a:t>
            </a:r>
            <a:r>
              <a:rPr lang="en-US" dirty="0"/>
              <a:t>analysis is performed to evaluate security, license compliance, and code quality</a:t>
            </a:r>
            <a:r>
              <a:rPr lang="en-US" dirty="0" smtClean="0"/>
              <a:t>.</a:t>
            </a:r>
          </a:p>
          <a:p>
            <a:r>
              <a:rPr lang="en-US" dirty="0" smtClean="0"/>
              <a:t>Examples:</a:t>
            </a:r>
          </a:p>
          <a:p>
            <a:pPr lvl="1"/>
            <a:r>
              <a:rPr lang="en-US" dirty="0" err="1" smtClean="0"/>
              <a:t>WhiteSource</a:t>
            </a:r>
            <a:endParaRPr lang="en-US" dirty="0" smtClean="0"/>
          </a:p>
          <a:p>
            <a:pPr lvl="1"/>
            <a:r>
              <a:rPr lang="en-US" dirty="0"/>
              <a:t>Black </a:t>
            </a:r>
            <a:r>
              <a:rPr lang="en-US" dirty="0" smtClean="0"/>
              <a:t>Duck</a:t>
            </a:r>
          </a:p>
          <a:p>
            <a:pPr lvl="1"/>
            <a:r>
              <a:rPr lang="en-US" dirty="0"/>
              <a:t>GitHub </a:t>
            </a:r>
            <a:r>
              <a:rPr lang="en-US" dirty="0" smtClean="0"/>
              <a:t>Security</a:t>
            </a:r>
          </a:p>
          <a:p>
            <a:pPr lvl="1"/>
            <a:r>
              <a:rPr lang="en-US" dirty="0" err="1"/>
              <a:t>Snyk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900706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IAST</a:t>
            </a:r>
          </a:p>
        </p:txBody>
      </p:sp>
      <p:sp>
        <p:nvSpPr>
          <p:cNvPr id="3" name="Content Placeholder 2"/>
          <p:cNvSpPr>
            <a:spLocks noGrp="1"/>
          </p:cNvSpPr>
          <p:nvPr>
            <p:ph idx="1"/>
          </p:nvPr>
        </p:nvSpPr>
        <p:spPr/>
        <p:txBody>
          <a:bodyPr/>
          <a:lstStyle/>
          <a:p>
            <a:r>
              <a:rPr lang="en-US" dirty="0"/>
              <a:t>Interactive application security testing (IAST) is an application security testing method that tests your application for vulnerabilities in execution, while the app is actually being used (either by a real user or an automated test runner</a:t>
            </a:r>
            <a:r>
              <a:rPr lang="en-US" dirty="0" smtClean="0"/>
              <a:t>).</a:t>
            </a:r>
          </a:p>
          <a:p>
            <a:r>
              <a:rPr lang="en-US" dirty="0" smtClean="0"/>
              <a:t>Examples:</a:t>
            </a:r>
          </a:p>
          <a:p>
            <a:pPr lvl="1"/>
            <a:r>
              <a:rPr lang="en-US" dirty="0"/>
              <a:t>Contrast Community Edition (CE) </a:t>
            </a:r>
          </a:p>
          <a:p>
            <a:pPr lvl="1"/>
            <a:r>
              <a:rPr lang="en-US" dirty="0" err="1" smtClean="0"/>
              <a:t>Invicti</a:t>
            </a:r>
            <a:endParaRPr lang="en-US" dirty="0" smtClean="0"/>
          </a:p>
          <a:p>
            <a:pPr lvl="1"/>
            <a:r>
              <a:rPr lang="en-US" dirty="0" err="1" smtClean="0"/>
              <a:t>Acunetix</a:t>
            </a:r>
            <a:endParaRPr lang="en-US" dirty="0" smtClean="0"/>
          </a:p>
          <a:p>
            <a:pPr lvl="1"/>
            <a:r>
              <a:rPr lang="en-US" dirty="0" err="1"/>
              <a:t>Hdiv</a:t>
            </a:r>
            <a:r>
              <a:rPr lang="en-US" dirty="0"/>
              <a:t> Detection (IAST</a:t>
            </a:r>
            <a:r>
              <a:rPr lang="en-US" dirty="0" smtClean="0"/>
              <a:t>)</a:t>
            </a:r>
          </a:p>
          <a:p>
            <a:pPr lvl="1"/>
            <a:r>
              <a:rPr lang="en-US" dirty="0"/>
              <a:t>Seeker IAST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151235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DAST (Dynamic Application Security Testing) is a type of testing that looks for security vulnerabilities by safely exploiting a running application from the outside. </a:t>
            </a:r>
            <a:endParaRPr lang="en-US" dirty="0" smtClean="0"/>
          </a:p>
          <a:p>
            <a:r>
              <a:rPr lang="en-US" dirty="0" smtClean="0"/>
              <a:t>This </a:t>
            </a:r>
            <a:r>
              <a:rPr lang="en-US" dirty="0"/>
              <a:t>type of testing is not dependent on the framework or programming language used</a:t>
            </a:r>
            <a:r>
              <a:rPr lang="en-US" dirty="0" smtClean="0"/>
              <a:t>.</a:t>
            </a:r>
          </a:p>
          <a:p>
            <a:r>
              <a:rPr lang="en-US" dirty="0" smtClean="0"/>
              <a:t>Examples:</a:t>
            </a:r>
          </a:p>
          <a:p>
            <a:pPr lvl="1"/>
            <a:r>
              <a:rPr lang="en-US" dirty="0" err="1"/>
              <a:t>Indusface</a:t>
            </a:r>
            <a:r>
              <a:rPr lang="en-US" dirty="0"/>
              <a:t> WAS</a:t>
            </a:r>
          </a:p>
          <a:p>
            <a:pPr lvl="1"/>
            <a:r>
              <a:rPr lang="en-US" dirty="0"/>
              <a:t>Astra Pentest</a:t>
            </a:r>
          </a:p>
          <a:p>
            <a:pPr lvl="1"/>
            <a:r>
              <a:rPr lang="en-US" dirty="0" err="1"/>
              <a:t>PortSwigger</a:t>
            </a:r>
            <a:endParaRPr lang="en-US" dirty="0"/>
          </a:p>
          <a:p>
            <a:pPr lvl="1"/>
            <a:r>
              <a:rPr lang="en-US" dirty="0" err="1"/>
              <a:t>Detectify</a:t>
            </a:r>
            <a:endParaRPr lang="en-US" dirty="0"/>
          </a:p>
          <a:p>
            <a:pPr lvl="1"/>
            <a:r>
              <a:rPr lang="en-US" dirty="0" err="1"/>
              <a:t>AppCheck</a:t>
            </a:r>
            <a:r>
              <a:rPr lang="en-US" dirty="0"/>
              <a:t> Ltd</a:t>
            </a:r>
          </a:p>
          <a:p>
            <a:pPr lvl="1"/>
            <a:r>
              <a:rPr lang="en-US" dirty="0" err="1"/>
              <a:t>AppScan</a:t>
            </a:r>
            <a:endParaRPr lang="en-US" dirty="0"/>
          </a:p>
          <a:p>
            <a:pPr lvl="1"/>
            <a:r>
              <a:rPr lang="en-US" dirty="0" err="1"/>
              <a:t>MisterScanner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192695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Look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33" y="1207300"/>
            <a:ext cx="7676871" cy="5228046"/>
          </a:xfrm>
          <a:prstGeom prst="rect">
            <a:avLst/>
          </a:prstGeom>
        </p:spPr>
      </p:pic>
    </p:spTree>
    <p:extLst>
      <p:ext uri="{BB962C8B-B14F-4D97-AF65-F5344CB8AC3E}">
        <p14:creationId xmlns:p14="http://schemas.microsoft.com/office/powerpoint/2010/main" val="2978004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Traits </a:t>
            </a:r>
            <a:r>
              <a:rPr lang="en-US" dirty="0"/>
              <a:t>of successful </a:t>
            </a:r>
            <a:r>
              <a:rPr lang="en-US" dirty="0" err="1"/>
              <a:t>DevSecOps</a:t>
            </a:r>
            <a:r>
              <a:rPr lang="en-US" dirty="0"/>
              <a:t> practices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53851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normAutofit/>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lstStyle/>
          <a:p>
            <a:r>
              <a:rPr lang="en-US" dirty="0" err="1"/>
              <a:t>DevSecOps</a:t>
            </a:r>
            <a:r>
              <a:rPr lang="en-US" dirty="0"/>
              <a:t> is the practice of integrating security testing at every stage of the software development process. </a:t>
            </a:r>
          </a:p>
          <a:p>
            <a:r>
              <a:rPr lang="en-US" dirty="0"/>
              <a:t>It includes tools and processes that encourage collaboration between developers, security specialists, and operation teams to build software that is both efficient and secure. </a:t>
            </a:r>
          </a:p>
          <a:p>
            <a:r>
              <a:rPr lang="en-US" dirty="0" err="1"/>
              <a:t>DevSecOps</a:t>
            </a:r>
            <a:r>
              <a:rPr lang="en-US" dirty="0"/>
              <a:t> brings cultural transformation that makes security a shared responsibility for everyone who is building the software.</a:t>
            </a:r>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evSecOps venn diagram">
            <a:extLst>
              <a:ext uri="{FF2B5EF4-FFF2-40B4-BE49-F238E27FC236}">
                <a16:creationId xmlns:a16="http://schemas.microsoft.com/office/drawing/2014/main" id="{6E27C8C6-2A61-617D-79C5-6DA3ED54C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422" y="4488227"/>
            <a:ext cx="2737819" cy="186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 of successful </a:t>
            </a:r>
            <a:r>
              <a:rPr lang="en-US" dirty="0" err="1"/>
              <a:t>DevSecOps</a:t>
            </a:r>
            <a:r>
              <a:rPr lang="en-US" dirty="0"/>
              <a:t> practices</a:t>
            </a:r>
          </a:p>
        </p:txBody>
      </p:sp>
      <p:sp>
        <p:nvSpPr>
          <p:cNvPr id="3" name="Content Placeholder 2"/>
          <p:cNvSpPr>
            <a:spLocks noGrp="1"/>
          </p:cNvSpPr>
          <p:nvPr>
            <p:ph idx="1"/>
          </p:nvPr>
        </p:nvSpPr>
        <p:spPr/>
        <p:txBody>
          <a:bodyPr/>
          <a:lstStyle/>
          <a:p>
            <a:r>
              <a:rPr lang="en-US" dirty="0"/>
              <a:t>If the goals of </a:t>
            </a:r>
            <a:r>
              <a:rPr lang="en-US" dirty="0" err="1"/>
              <a:t>DevSecOps</a:t>
            </a:r>
            <a:r>
              <a:rPr lang="en-US" dirty="0"/>
              <a:t> are </a:t>
            </a:r>
            <a:endParaRPr lang="en-US" dirty="0" smtClean="0"/>
          </a:p>
          <a:p>
            <a:pPr marL="971550" lvl="1" indent="-514350">
              <a:buFont typeface="+mj-lt"/>
              <a:buAutoNum type="arabicParenR"/>
            </a:pPr>
            <a:r>
              <a:rPr lang="en-US" dirty="0" smtClean="0"/>
              <a:t>to </a:t>
            </a:r>
            <a:r>
              <a:rPr lang="en-US" dirty="0"/>
              <a:t>release better software faster, </a:t>
            </a:r>
            <a:r>
              <a:rPr lang="en-US" dirty="0" smtClean="0"/>
              <a:t>and</a:t>
            </a:r>
          </a:p>
          <a:p>
            <a:pPr marL="971550" lvl="1" indent="-514350">
              <a:buFont typeface="+mj-lt"/>
              <a:buAutoNum type="arabicParenR"/>
            </a:pPr>
            <a:r>
              <a:rPr lang="en-US" dirty="0" smtClean="0"/>
              <a:t>to </a:t>
            </a:r>
            <a:r>
              <a:rPr lang="en-US" dirty="0"/>
              <a:t>detect and respond to software flaws in production faster and more </a:t>
            </a:r>
            <a:r>
              <a:rPr lang="en-US" dirty="0" smtClean="0"/>
              <a:t>efficiently</a:t>
            </a:r>
          </a:p>
          <a:p>
            <a:r>
              <a:rPr lang="en-US" dirty="0" smtClean="0"/>
              <a:t>What </a:t>
            </a:r>
            <a:r>
              <a:rPr lang="en-US" dirty="0"/>
              <a:t>are the capabilities you should cultivate to achieve them? </a:t>
            </a:r>
            <a:endParaRPr lang="en-US" dirty="0" smtClean="0"/>
          </a:p>
          <a:p>
            <a:r>
              <a:rPr lang="en-US" dirty="0" smtClean="0"/>
              <a:t>What </a:t>
            </a:r>
            <a:r>
              <a:rPr lang="en-US" dirty="0"/>
              <a:t>key performance indicators (KPIs) should you use to measure the quality of your </a:t>
            </a:r>
            <a:r>
              <a:rPr lang="en-US" dirty="0" err="1"/>
              <a:t>DevSecOps</a:t>
            </a:r>
            <a:r>
              <a:rPr lang="en-US" dirty="0"/>
              <a:t> initiatives?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121743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a:xfrm>
            <a:off x="347526" y="1406880"/>
            <a:ext cx="11650767" cy="5085995"/>
          </a:xfrm>
        </p:spPr>
        <p:txBody>
          <a:bodyPr>
            <a:normAutofit/>
          </a:bodyPr>
          <a:lstStyle/>
          <a:p>
            <a:r>
              <a:rPr lang="en-US" dirty="0" smtClean="0"/>
              <a:t>Security </a:t>
            </a:r>
            <a:r>
              <a:rPr lang="en-US" dirty="0"/>
              <a:t>awareness and ownership</a:t>
            </a:r>
          </a:p>
          <a:p>
            <a:pPr lvl="1"/>
            <a:r>
              <a:rPr lang="en-US" dirty="0"/>
              <a:t>Everyone involved with software development and operations should be aware of security fundamentals and have a sense of ownership in the results. </a:t>
            </a:r>
            <a:endParaRPr lang="en-US" dirty="0" smtClean="0"/>
          </a:p>
          <a:p>
            <a:pPr lvl="1"/>
            <a:r>
              <a:rPr lang="en-US" dirty="0" smtClean="0"/>
              <a:t>The </a:t>
            </a:r>
            <a:r>
              <a:rPr lang="en-US" dirty="0"/>
              <a:t>philosophy “security is everyone’s responsibility” should be a part of your organization’s </a:t>
            </a:r>
            <a:r>
              <a:rPr lang="en-US" dirty="0" err="1"/>
              <a:t>DevSecOps</a:t>
            </a:r>
            <a:r>
              <a:rPr lang="en-US" dirty="0"/>
              <a:t> culture.</a:t>
            </a:r>
          </a:p>
          <a:p>
            <a:r>
              <a:rPr lang="en-US" dirty="0" smtClean="0"/>
              <a:t>Automated </a:t>
            </a:r>
            <a:r>
              <a:rPr lang="en-US" dirty="0"/>
              <a:t>operation</a:t>
            </a:r>
          </a:p>
          <a:p>
            <a:pPr lvl="1"/>
            <a:r>
              <a:rPr lang="en-US" dirty="0"/>
              <a:t>To align with the high degree of automation present in most CI/CD tool chains, your </a:t>
            </a:r>
            <a:r>
              <a:rPr lang="en-US" dirty="0" err="1"/>
              <a:t>DevSecOps</a:t>
            </a:r>
            <a:r>
              <a:rPr lang="en-US" dirty="0"/>
              <a:t> security tooling needs to run with complete automation — no manual steps, no configurations, no custom scripts. </a:t>
            </a:r>
            <a:endParaRPr lang="en-US" dirty="0" smtClean="0"/>
          </a:p>
          <a:p>
            <a:pPr lvl="1"/>
            <a:r>
              <a:rPr lang="en-US" dirty="0" smtClean="0"/>
              <a:t>It </a:t>
            </a:r>
            <a:r>
              <a:rPr lang="en-US" dirty="0"/>
              <a:t>needs to provide information about the security of your application even when your developers might want to avoid running a security test for fear that it would slow them down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470915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a:t>Fast results</a:t>
            </a:r>
          </a:p>
          <a:p>
            <a:pPr lvl="1"/>
            <a:r>
              <a:rPr lang="en-US" dirty="0"/>
              <a:t>Your security tooling needs to produce results in near-real-time because speed is a high priority for modern DevOps teams.</a:t>
            </a:r>
          </a:p>
          <a:p>
            <a:r>
              <a:rPr lang="en-US" dirty="0" smtClean="0"/>
              <a:t>Wide </a:t>
            </a:r>
            <a:r>
              <a:rPr lang="en-US" dirty="0"/>
              <a:t>scope</a:t>
            </a:r>
          </a:p>
          <a:p>
            <a:pPr lvl="1"/>
            <a:r>
              <a:rPr lang="en-US" dirty="0"/>
              <a:t>Your security tooling should function across all types of compute environments including containers, Kubernetes, </a:t>
            </a:r>
            <a:r>
              <a:rPr lang="en-US" dirty="0" err="1"/>
              <a:t>serverless</a:t>
            </a:r>
            <a:r>
              <a:rPr lang="en-US" dirty="0"/>
              <a:t>, PaaS, hybrid clouds, and </a:t>
            </a:r>
            <a:r>
              <a:rPr lang="en-US" dirty="0" err="1"/>
              <a:t>multiclouds</a:t>
            </a:r>
            <a:r>
              <a:rPr lang="en-US" dirty="0"/>
              <a:t>. No blind spots. No silos.</a:t>
            </a:r>
          </a:p>
          <a:p>
            <a:pPr lvl="1"/>
            <a:r>
              <a:rPr lang="en-US" dirty="0" smtClean="0"/>
              <a:t>Also</a:t>
            </a:r>
            <a:r>
              <a:rPr lang="en-US" dirty="0"/>
              <a:t>, your security tooling needs to provide information about all types of applications — including applications that are mostly based on open-source software, as well as applications that you purchased from a third party, for which you have no source code at all</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71897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smtClean="0"/>
              <a:t>Shift-left </a:t>
            </a:r>
            <a:r>
              <a:rPr lang="en-US" dirty="0"/>
              <a:t>and shift-right</a:t>
            </a:r>
          </a:p>
          <a:p>
            <a:pPr lvl="1"/>
            <a:r>
              <a:rPr lang="en-US" dirty="0"/>
              <a:t>Much has been written about the benefits of conducting security assessments early in the software development lifecycle (“shift left”), before vulnerabilities find their way into production. </a:t>
            </a:r>
            <a:endParaRPr lang="en-US" dirty="0" smtClean="0"/>
          </a:p>
          <a:p>
            <a:pPr lvl="1"/>
            <a:r>
              <a:rPr lang="en-US" dirty="0" smtClean="0"/>
              <a:t>However</a:t>
            </a:r>
            <a:r>
              <a:rPr lang="en-US" dirty="0"/>
              <a:t>, </a:t>
            </a:r>
            <a:r>
              <a:rPr lang="en-US" dirty="0" err="1"/>
              <a:t>DevSecOps</a:t>
            </a:r>
            <a:r>
              <a:rPr lang="en-US" dirty="0"/>
              <a:t> also needs to extend to production environments (“shift right”) for four reasons:</a:t>
            </a:r>
          </a:p>
          <a:p>
            <a:pPr lvl="2"/>
            <a:r>
              <a:rPr lang="en-US" dirty="0" smtClean="0"/>
              <a:t>Production </a:t>
            </a:r>
            <a:r>
              <a:rPr lang="en-US" dirty="0"/>
              <a:t>is where most attacks happen.</a:t>
            </a:r>
          </a:p>
          <a:p>
            <a:pPr lvl="2"/>
            <a:r>
              <a:rPr lang="en-US" dirty="0"/>
              <a:t>Scanning source code can’t give you the same rich insights you can get by observing the application when it is running in production.</a:t>
            </a:r>
          </a:p>
          <a:p>
            <a:pPr lvl="2"/>
            <a:r>
              <a:rPr lang="en-US" dirty="0"/>
              <a:t>Some applications you run in production may not have run through your dev environment, so they never had a chance to be scanned by security tools in your dev environment.</a:t>
            </a:r>
          </a:p>
          <a:p>
            <a:pPr lvl="2"/>
            <a:r>
              <a:rPr lang="en-US" dirty="0"/>
              <a:t>To detect new zero-day vulnerabilities, you need to monitor existing applications in your production environment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219666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err="1"/>
              <a:t>DevSecOps</a:t>
            </a:r>
            <a:r>
              <a:rPr lang="en-US" dirty="0"/>
              <a:t> program characteristics</a:t>
            </a:r>
          </a:p>
        </p:txBody>
      </p:sp>
      <p:sp>
        <p:nvSpPr>
          <p:cNvPr id="3" name="Content Placeholder 2"/>
          <p:cNvSpPr>
            <a:spLocks noGrp="1"/>
          </p:cNvSpPr>
          <p:nvPr>
            <p:ph idx="1"/>
          </p:nvPr>
        </p:nvSpPr>
        <p:spPr/>
        <p:txBody>
          <a:bodyPr>
            <a:normAutofit/>
          </a:bodyPr>
          <a:lstStyle/>
          <a:p>
            <a:r>
              <a:rPr lang="en-US" dirty="0" smtClean="0"/>
              <a:t>Accuracy</a:t>
            </a:r>
            <a:endParaRPr lang="en-US" dirty="0"/>
          </a:p>
          <a:p>
            <a:pPr lvl="1"/>
            <a:r>
              <a:rPr lang="en-US" dirty="0"/>
              <a:t>Automation is important, but you also need accuracy and quality. </a:t>
            </a:r>
            <a:endParaRPr lang="en-US" dirty="0" smtClean="0"/>
          </a:p>
          <a:p>
            <a:pPr lvl="1"/>
            <a:r>
              <a:rPr lang="en-US" dirty="0" smtClean="0"/>
              <a:t>To </a:t>
            </a:r>
            <a:r>
              <a:rPr lang="en-US" dirty="0"/>
              <a:t>achieve </a:t>
            </a:r>
            <a:r>
              <a:rPr lang="en-US" dirty="0" err="1"/>
              <a:t>DevSecOps</a:t>
            </a:r>
            <a:r>
              <a:rPr lang="en-US" dirty="0"/>
              <a:t> efficiency, you need security tests that eliminate false positives and false negatives, and provide useful information to your remediation team.</a:t>
            </a:r>
          </a:p>
          <a:p>
            <a:r>
              <a:rPr lang="en-US" dirty="0" smtClean="0"/>
              <a:t>Developer </a:t>
            </a:r>
            <a:r>
              <a:rPr lang="en-US" dirty="0"/>
              <a:t>acceptance</a:t>
            </a:r>
          </a:p>
          <a:p>
            <a:pPr lvl="1"/>
            <a:r>
              <a:rPr lang="en-US" dirty="0"/>
              <a:t>Everything about your </a:t>
            </a:r>
            <a:r>
              <a:rPr lang="en-US" dirty="0" err="1"/>
              <a:t>DevSecOps</a:t>
            </a:r>
            <a:r>
              <a:rPr lang="en-US" dirty="0"/>
              <a:t> program needs to be accepted by the people who will be developing the software, running the tests, scanning for vulnerabilities, and remediating the security issues that are found.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917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75DA-D207-F868-FC23-F2E1C5975FF3}"/>
              </a:ext>
            </a:extLst>
          </p:cNvPr>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FE1478E7-BF44-E15E-5254-6623E7A49F24}"/>
              </a:ext>
            </a:extLst>
          </p:cNvPr>
          <p:cNvSpPr>
            <a:spLocks noGrp="1"/>
          </p:cNvSpPr>
          <p:nvPr>
            <p:ph idx="1"/>
          </p:nvPr>
        </p:nvSpPr>
        <p:spPr/>
        <p:txBody>
          <a:bodyPr/>
          <a:lstStyle/>
          <a:p>
            <a:r>
              <a:rPr lang="en-US" dirty="0" err="1"/>
              <a:t>DevSecOps</a:t>
            </a:r>
            <a:r>
              <a:rPr lang="en-US" dirty="0"/>
              <a:t> builds on the ideas of DevOps by applying security practices throughout the software development lifecycle to ship more secure code faster.</a:t>
            </a:r>
          </a:p>
          <a:p>
            <a:r>
              <a:rPr lang="en-US" dirty="0"/>
              <a:t>Through collaboration, automation, and continuous improvement, </a:t>
            </a:r>
            <a:r>
              <a:rPr lang="en-US" dirty="0" err="1"/>
              <a:t>DevSecOps</a:t>
            </a:r>
            <a:r>
              <a:rPr lang="en-US" dirty="0"/>
              <a:t> offers a set of practices that help companies embed security into their work to build more secure, high-quality software at scale.</a:t>
            </a:r>
          </a:p>
        </p:txBody>
      </p:sp>
      <p:sp>
        <p:nvSpPr>
          <p:cNvPr id="4" name="Slide Number Placeholder 3">
            <a:extLst>
              <a:ext uri="{FF2B5EF4-FFF2-40B4-BE49-F238E27FC236}">
                <a16:creationId xmlns:a16="http://schemas.microsoft.com/office/drawing/2014/main" id="{70FEE240-3D48-2D32-8063-362250ABCE48}"/>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24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8BB-44B4-2A2F-CBBF-C2DCA76DD440}"/>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5E9DCF3C-9B78-0DCC-5DF5-07FA86C12A32}"/>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0" name="Picture 69">
            <a:extLst>
              <a:ext uri="{FF2B5EF4-FFF2-40B4-BE49-F238E27FC236}">
                <a16:creationId xmlns:a16="http://schemas.microsoft.com/office/drawing/2014/main" id="{F464AE03-DA54-BB39-F160-A4D05F621D2C}"/>
              </a:ext>
            </a:extLst>
          </p:cNvPr>
          <p:cNvPicPr>
            <a:picLocks noChangeAspect="1"/>
          </p:cNvPicPr>
          <p:nvPr/>
        </p:nvPicPr>
        <p:blipFill>
          <a:blip r:embed="rId2"/>
          <a:stretch>
            <a:fillRect/>
          </a:stretch>
        </p:blipFill>
        <p:spPr>
          <a:xfrm>
            <a:off x="1096846" y="1502871"/>
            <a:ext cx="9998307" cy="4554107"/>
          </a:xfrm>
          <a:prstGeom prst="rect">
            <a:avLst/>
          </a:prstGeom>
        </p:spPr>
      </p:pic>
    </p:spTree>
    <p:extLst>
      <p:ext uri="{BB962C8B-B14F-4D97-AF65-F5344CB8AC3E}">
        <p14:creationId xmlns:p14="http://schemas.microsoft.com/office/powerpoint/2010/main" val="34418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BE5F-09D4-61FD-6DAB-3613BF44C598}"/>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FC94155F-CC66-AC76-B185-9BDD9B27E803}"/>
              </a:ext>
            </a:extLst>
          </p:cNvPr>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122" name="Picture 2" descr="CI/CD Vulnerability Scanning - How to begin your DevSecOps journey">
            <a:extLst>
              <a:ext uri="{FF2B5EF4-FFF2-40B4-BE49-F238E27FC236}">
                <a16:creationId xmlns:a16="http://schemas.microsoft.com/office/drawing/2014/main" id="{83EF2183-5089-A5C7-2DCE-86D004F18EC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333500" y="120730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Trapezoid 4"/>
          <p:cNvSpPr/>
          <p:nvPr/>
        </p:nvSpPr>
        <p:spPr>
          <a:xfrm rot="10800000">
            <a:off x="3665026" y="4456616"/>
            <a:ext cx="1632938" cy="1207008"/>
          </a:xfrm>
          <a:prstGeom prst="trapezoid">
            <a:avLst>
              <a:gd name="adj" fmla="val 502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4688920" y="4456616"/>
            <a:ext cx="605208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flipH="1">
            <a:off x="1282446" y="4456616"/>
            <a:ext cx="299375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7859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Plan</a:t>
            </a:r>
          </a:p>
        </p:txBody>
      </p:sp>
      <p:sp>
        <p:nvSpPr>
          <p:cNvPr id="9" name="Rectangle 8"/>
          <p:cNvSpPr/>
          <p:nvPr/>
        </p:nvSpPr>
        <p:spPr>
          <a:xfrm>
            <a:off x="2637951"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Develop</a:t>
            </a:r>
          </a:p>
        </p:txBody>
      </p:sp>
      <p:sp>
        <p:nvSpPr>
          <p:cNvPr id="10" name="Rectangle 9"/>
          <p:cNvSpPr/>
          <p:nvPr/>
        </p:nvSpPr>
        <p:spPr>
          <a:xfrm>
            <a:off x="3997305"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Build</a:t>
            </a:r>
          </a:p>
        </p:txBody>
      </p:sp>
      <p:sp>
        <p:nvSpPr>
          <p:cNvPr id="11" name="Rectangle 10"/>
          <p:cNvSpPr/>
          <p:nvPr/>
        </p:nvSpPr>
        <p:spPr>
          <a:xfrm>
            <a:off x="5356659"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Test</a:t>
            </a:r>
          </a:p>
        </p:txBody>
      </p:sp>
      <p:sp>
        <p:nvSpPr>
          <p:cNvPr id="12" name="Rectangle 11"/>
          <p:cNvSpPr/>
          <p:nvPr/>
        </p:nvSpPr>
        <p:spPr>
          <a:xfrm>
            <a:off x="6716013"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Release &amp; Deliver</a:t>
            </a:r>
          </a:p>
        </p:txBody>
      </p:sp>
      <p:sp>
        <p:nvSpPr>
          <p:cNvPr id="13" name="Rectangle 12"/>
          <p:cNvSpPr/>
          <p:nvPr/>
        </p:nvSpPr>
        <p:spPr>
          <a:xfrm>
            <a:off x="807536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Deploy</a:t>
            </a:r>
          </a:p>
        </p:txBody>
      </p:sp>
      <p:grpSp>
        <p:nvGrpSpPr>
          <p:cNvPr id="14" name="Group 13"/>
          <p:cNvGrpSpPr/>
          <p:nvPr/>
        </p:nvGrpSpPr>
        <p:grpSpPr>
          <a:xfrm>
            <a:off x="747128" y="3341081"/>
            <a:ext cx="10391413" cy="1129410"/>
            <a:chOff x="215669" y="3797232"/>
            <a:chExt cx="10391413" cy="1129410"/>
          </a:xfrm>
          <a:gradFill>
            <a:gsLst>
              <a:gs pos="0">
                <a:srgbClr val="2E28A0"/>
              </a:gs>
              <a:gs pos="100000">
                <a:srgbClr val="BAD6FF"/>
              </a:gs>
            </a:gsLst>
            <a:lin ang="0" scaled="1"/>
          </a:gradFill>
        </p:grpSpPr>
        <p:grpSp>
          <p:nvGrpSpPr>
            <p:cNvPr id="15" name="Group 14"/>
            <p:cNvGrpSpPr/>
            <p:nvPr/>
          </p:nvGrpSpPr>
          <p:grpSpPr>
            <a:xfrm>
              <a:off x="10248113" y="3800197"/>
              <a:ext cx="358969" cy="1126445"/>
              <a:chOff x="11575033" y="4633498"/>
              <a:chExt cx="358969" cy="1126445"/>
            </a:xfrm>
            <a:grpFill/>
          </p:grpSpPr>
          <p:sp>
            <p:nvSpPr>
              <p:cNvPr id="22" name="Freeform 21"/>
              <p:cNvSpPr/>
              <p:nvPr/>
            </p:nvSpPr>
            <p:spPr>
              <a:xfrm>
                <a:off x="11575033" y="4633498"/>
                <a:ext cx="358968" cy="377655"/>
              </a:xfrm>
              <a:custGeom>
                <a:avLst/>
                <a:gdLst>
                  <a:gd name="connsiteX0" fmla="*/ 0 w 358968"/>
                  <a:gd name="connsiteY0" fmla="*/ 0 h 377655"/>
                  <a:gd name="connsiteX1" fmla="*/ 56621 w 358968"/>
                  <a:gd name="connsiteY1" fmla="*/ 5708 h 377655"/>
                  <a:gd name="connsiteX2" fmla="*/ 358968 w 358968"/>
                  <a:gd name="connsiteY2" fmla="*/ 376675 h 377655"/>
                  <a:gd name="connsiteX3" fmla="*/ 358869 w 358968"/>
                  <a:gd name="connsiteY3" fmla="*/ 377655 h 377655"/>
                  <a:gd name="connsiteX4" fmla="*/ 338 w 358968"/>
                  <a:gd name="connsiteY4" fmla="*/ 377655 h 377655"/>
                  <a:gd name="connsiteX5" fmla="*/ 83999 w 358968"/>
                  <a:gd name="connsiteY5" fmla="*/ 189315 h 377655"/>
                  <a:gd name="connsiteX6" fmla="*/ 0 w 358968"/>
                  <a:gd name="connsiteY6" fmla="*/ 213 h 3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68" h="377655">
                    <a:moveTo>
                      <a:pt x="0" y="0"/>
                    </a:moveTo>
                    <a:lnTo>
                      <a:pt x="56621" y="5708"/>
                    </a:lnTo>
                    <a:cubicBezTo>
                      <a:pt x="229170" y="41017"/>
                      <a:pt x="358968" y="193688"/>
                      <a:pt x="358968" y="376675"/>
                    </a:cubicBezTo>
                    <a:lnTo>
                      <a:pt x="358869" y="377655"/>
                    </a:lnTo>
                    <a:lnTo>
                      <a:pt x="338" y="377655"/>
                    </a:lnTo>
                    <a:lnTo>
                      <a:pt x="83999" y="189315"/>
                    </a:lnTo>
                    <a:lnTo>
                      <a:pt x="0" y="2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Freeform 22"/>
              <p:cNvSpPr/>
              <p:nvPr/>
            </p:nvSpPr>
            <p:spPr>
              <a:xfrm>
                <a:off x="11575265" y="5383585"/>
                <a:ext cx="358736" cy="376358"/>
              </a:xfrm>
              <a:custGeom>
                <a:avLst/>
                <a:gdLst>
                  <a:gd name="connsiteX0" fmla="*/ 0 w 358736"/>
                  <a:gd name="connsiteY0" fmla="*/ 0 h 374371"/>
                  <a:gd name="connsiteX1" fmla="*/ 358736 w 358736"/>
                  <a:gd name="connsiteY1" fmla="*/ 0 h 374371"/>
                  <a:gd name="connsiteX2" fmla="*/ 351275 w 358736"/>
                  <a:gd name="connsiteY2" fmla="*/ 74009 h 374371"/>
                  <a:gd name="connsiteX3" fmla="*/ 56621 w 358736"/>
                  <a:gd name="connsiteY3" fmla="*/ 368663 h 374371"/>
                  <a:gd name="connsiteX4" fmla="*/ 0 w 358736"/>
                  <a:gd name="connsiteY4" fmla="*/ 374371 h 374371"/>
                  <a:gd name="connsiteX5" fmla="*/ 0 w 358736"/>
                  <a:gd name="connsiteY5" fmla="*/ 0 h 37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736" h="374371">
                    <a:moveTo>
                      <a:pt x="0" y="0"/>
                    </a:moveTo>
                    <a:lnTo>
                      <a:pt x="358736" y="0"/>
                    </a:lnTo>
                    <a:lnTo>
                      <a:pt x="351275" y="74009"/>
                    </a:lnTo>
                    <a:cubicBezTo>
                      <a:pt x="321010" y="221908"/>
                      <a:pt x="204520" y="338399"/>
                      <a:pt x="56621" y="368663"/>
                    </a:cubicBezTo>
                    <a:lnTo>
                      <a:pt x="0" y="37437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ectangle 23"/>
              <p:cNvSpPr/>
              <p:nvPr/>
            </p:nvSpPr>
            <p:spPr>
              <a:xfrm rot="16200000">
                <a:off x="11567810" y="5017392"/>
                <a:ext cx="373415" cy="358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6" name="Rectangle 15"/>
            <p:cNvSpPr/>
            <p:nvPr/>
          </p:nvSpPr>
          <p:spPr>
            <a:xfrm>
              <a:off x="606420" y="4550285"/>
              <a:ext cx="9646920" cy="3763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Monitor</a:t>
              </a:r>
            </a:p>
          </p:txBody>
        </p:sp>
        <p:grpSp>
          <p:nvGrpSpPr>
            <p:cNvPr id="17" name="Group 16"/>
            <p:cNvGrpSpPr/>
            <p:nvPr/>
          </p:nvGrpSpPr>
          <p:grpSpPr>
            <a:xfrm>
              <a:off x="215669" y="3797232"/>
              <a:ext cx="478401" cy="1129409"/>
              <a:chOff x="215669" y="5323953"/>
              <a:chExt cx="478401" cy="1129409"/>
            </a:xfrm>
            <a:grpFill/>
          </p:grpSpPr>
          <p:sp>
            <p:nvSpPr>
              <p:cNvPr id="18" name="Freeform 17"/>
              <p:cNvSpPr/>
              <p:nvPr/>
            </p:nvSpPr>
            <p:spPr>
              <a:xfrm>
                <a:off x="215669" y="5323953"/>
                <a:ext cx="393746" cy="379639"/>
              </a:xfrm>
              <a:custGeom>
                <a:avLst/>
                <a:gdLst>
                  <a:gd name="connsiteX0" fmla="*/ 378650 w 393746"/>
                  <a:gd name="connsiteY0" fmla="*/ 0 h 379639"/>
                  <a:gd name="connsiteX1" fmla="*/ 378670 w 393746"/>
                  <a:gd name="connsiteY1" fmla="*/ 0 h 379639"/>
                  <a:gd name="connsiteX2" fmla="*/ 393746 w 393746"/>
                  <a:gd name="connsiteY2" fmla="*/ 1520 h 379639"/>
                  <a:gd name="connsiteX3" fmla="*/ 393746 w 393746"/>
                  <a:gd name="connsiteY3" fmla="*/ 379639 h 379639"/>
                  <a:gd name="connsiteX4" fmla="*/ 99 w 393746"/>
                  <a:gd name="connsiteY4" fmla="*/ 379639 h 379639"/>
                  <a:gd name="connsiteX5" fmla="*/ 0 w 393746"/>
                  <a:gd name="connsiteY5" fmla="*/ 378659 h 379639"/>
                  <a:gd name="connsiteX6" fmla="*/ 302347 w 393746"/>
                  <a:gd name="connsiteY6" fmla="*/ 7692 h 379639"/>
                  <a:gd name="connsiteX7" fmla="*/ 378650 w 393746"/>
                  <a:gd name="connsiteY7" fmla="*/ 0 h 37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746" h="379639">
                    <a:moveTo>
                      <a:pt x="378650" y="0"/>
                    </a:moveTo>
                    <a:lnTo>
                      <a:pt x="378670" y="0"/>
                    </a:lnTo>
                    <a:lnTo>
                      <a:pt x="393746" y="1520"/>
                    </a:lnTo>
                    <a:lnTo>
                      <a:pt x="393746" y="379639"/>
                    </a:lnTo>
                    <a:lnTo>
                      <a:pt x="99" y="379639"/>
                    </a:lnTo>
                    <a:lnTo>
                      <a:pt x="0" y="378659"/>
                    </a:lnTo>
                    <a:cubicBezTo>
                      <a:pt x="0" y="195672"/>
                      <a:pt x="129798" y="43001"/>
                      <a:pt x="302347" y="7692"/>
                    </a:cubicBezTo>
                    <a:lnTo>
                      <a:pt x="37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Freeform 18"/>
              <p:cNvSpPr/>
              <p:nvPr/>
            </p:nvSpPr>
            <p:spPr>
              <a:xfrm>
                <a:off x="215901" y="6077006"/>
                <a:ext cx="393514" cy="376356"/>
              </a:xfrm>
              <a:custGeom>
                <a:avLst/>
                <a:gdLst>
                  <a:gd name="connsiteX0" fmla="*/ 0 w 393514"/>
                  <a:gd name="connsiteY0" fmla="*/ 0 h 376356"/>
                  <a:gd name="connsiteX1" fmla="*/ 393514 w 393514"/>
                  <a:gd name="connsiteY1" fmla="*/ 0 h 376356"/>
                  <a:gd name="connsiteX2" fmla="*/ 393514 w 393514"/>
                  <a:gd name="connsiteY2" fmla="*/ 374835 h 376356"/>
                  <a:gd name="connsiteX3" fmla="*/ 378428 w 393514"/>
                  <a:gd name="connsiteY3" fmla="*/ 376356 h 376356"/>
                  <a:gd name="connsiteX4" fmla="*/ 7461 w 393514"/>
                  <a:gd name="connsiteY4" fmla="*/ 74009 h 376356"/>
                  <a:gd name="connsiteX5" fmla="*/ 0 w 393514"/>
                  <a:gd name="connsiteY5" fmla="*/ 0 h 37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514" h="376356">
                    <a:moveTo>
                      <a:pt x="0" y="0"/>
                    </a:moveTo>
                    <a:lnTo>
                      <a:pt x="393514" y="0"/>
                    </a:lnTo>
                    <a:lnTo>
                      <a:pt x="393514" y="374835"/>
                    </a:lnTo>
                    <a:lnTo>
                      <a:pt x="378428" y="376356"/>
                    </a:lnTo>
                    <a:cubicBezTo>
                      <a:pt x="195441" y="376356"/>
                      <a:pt x="42770" y="246558"/>
                      <a:pt x="7461" y="7400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p:cNvSpPr/>
              <p:nvPr/>
            </p:nvSpPr>
            <p:spPr>
              <a:xfrm rot="16200000">
                <a:off x="225835" y="5693423"/>
                <a:ext cx="373415" cy="393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Isosceles Triangle 20"/>
              <p:cNvSpPr/>
              <p:nvPr/>
            </p:nvSpPr>
            <p:spPr>
              <a:xfrm rot="5400000">
                <a:off x="460284" y="5472767"/>
                <a:ext cx="382597" cy="84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25" name="Group 24"/>
          <p:cNvGrpSpPr/>
          <p:nvPr/>
        </p:nvGrpSpPr>
        <p:grpSpPr>
          <a:xfrm>
            <a:off x="9434721" y="3337798"/>
            <a:ext cx="1306286" cy="379639"/>
            <a:chOff x="10217985" y="4627250"/>
            <a:chExt cx="1306286" cy="379639"/>
          </a:xfrm>
          <a:solidFill>
            <a:schemeClr val="accent2">
              <a:lumMod val="40000"/>
              <a:lumOff val="60000"/>
            </a:schemeClr>
          </a:solidFill>
        </p:grpSpPr>
        <p:sp>
          <p:nvSpPr>
            <p:cNvPr id="26" name="Freeform 25"/>
            <p:cNvSpPr/>
            <p:nvPr/>
          </p:nvSpPr>
          <p:spPr>
            <a:xfrm rot="5400000">
              <a:off x="11291963" y="4774581"/>
              <a:ext cx="379639" cy="84977"/>
            </a:xfrm>
            <a:custGeom>
              <a:avLst/>
              <a:gdLst>
                <a:gd name="connsiteX0" fmla="*/ 0 w 379639"/>
                <a:gd name="connsiteY0" fmla="*/ 84977 h 84977"/>
                <a:gd name="connsiteX1" fmla="*/ 0 w 379639"/>
                <a:gd name="connsiteY1" fmla="*/ 84002 h 84977"/>
                <a:gd name="connsiteX2" fmla="*/ 189820 w 379639"/>
                <a:gd name="connsiteY2" fmla="*/ 0 h 84977"/>
                <a:gd name="connsiteX3" fmla="*/ 379639 w 379639"/>
                <a:gd name="connsiteY3" fmla="*/ 84001 h 84977"/>
                <a:gd name="connsiteX4" fmla="*/ 379639 w 379639"/>
                <a:gd name="connsiteY4" fmla="*/ 84977 h 84977"/>
                <a:gd name="connsiteX5" fmla="*/ 0 w 379639"/>
                <a:gd name="connsiteY5" fmla="*/ 84977 h 8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 h="84977">
                  <a:moveTo>
                    <a:pt x="0" y="84977"/>
                  </a:moveTo>
                  <a:lnTo>
                    <a:pt x="0" y="84002"/>
                  </a:lnTo>
                  <a:lnTo>
                    <a:pt x="189820" y="0"/>
                  </a:lnTo>
                  <a:lnTo>
                    <a:pt x="379639" y="84001"/>
                  </a:lnTo>
                  <a:lnTo>
                    <a:pt x="379639" y="84977"/>
                  </a:lnTo>
                  <a:lnTo>
                    <a:pt x="0" y="849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rot="5400000">
              <a:off x="10638820" y="4206415"/>
              <a:ext cx="379639" cy="1221309"/>
            </a:xfrm>
            <a:custGeom>
              <a:avLst/>
              <a:gdLst>
                <a:gd name="connsiteX0" fmla="*/ 0 w 379639"/>
                <a:gd name="connsiteY0" fmla="*/ 1221309 h 1221309"/>
                <a:gd name="connsiteX1" fmla="*/ 0 w 379639"/>
                <a:gd name="connsiteY1" fmla="*/ 0 h 1221309"/>
                <a:gd name="connsiteX2" fmla="*/ 379639 w 379639"/>
                <a:gd name="connsiteY2" fmla="*/ 0 h 1221309"/>
                <a:gd name="connsiteX3" fmla="*/ 379639 w 379639"/>
                <a:gd name="connsiteY3" fmla="*/ 1221309 h 1221309"/>
                <a:gd name="connsiteX4" fmla="*/ 0 w 379639"/>
                <a:gd name="connsiteY4" fmla="*/ 1221309 h 122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9" h="1221309">
                  <a:moveTo>
                    <a:pt x="0" y="1221309"/>
                  </a:moveTo>
                  <a:lnTo>
                    <a:pt x="0" y="0"/>
                  </a:lnTo>
                  <a:lnTo>
                    <a:pt x="379639" y="0"/>
                  </a:lnTo>
                  <a:lnTo>
                    <a:pt x="379639" y="1221309"/>
                  </a:lnTo>
                  <a:lnTo>
                    <a:pt x="0" y="1221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8" name="TextBox 27"/>
          <p:cNvSpPr txBox="1"/>
          <p:nvPr/>
        </p:nvSpPr>
        <p:spPr>
          <a:xfrm>
            <a:off x="9688415" y="3389117"/>
            <a:ext cx="805029" cy="276999"/>
          </a:xfrm>
          <a:prstGeom prst="rect">
            <a:avLst/>
          </a:prstGeom>
          <a:noFill/>
        </p:spPr>
        <p:txBody>
          <a:bodyPr wrap="none" rtlCol="0">
            <a:spAutoFit/>
          </a:bodyPr>
          <a:lstStyle/>
          <a:p>
            <a:r>
              <a:rPr lang="en-US" sz="1200" b="1" dirty="0"/>
              <a:t>Operate</a:t>
            </a:r>
          </a:p>
        </p:txBody>
      </p:sp>
      <p:grpSp>
        <p:nvGrpSpPr>
          <p:cNvPr id="29" name="Continuous Build"/>
          <p:cNvGrpSpPr/>
          <p:nvPr/>
        </p:nvGrpSpPr>
        <p:grpSpPr>
          <a:xfrm>
            <a:off x="2637950" y="3056930"/>
            <a:ext cx="2665641" cy="195772"/>
            <a:chOff x="2106491" y="3513081"/>
            <a:chExt cx="2665641" cy="195772"/>
          </a:xfrm>
        </p:grpSpPr>
        <p:sp>
          <p:nvSpPr>
            <p:cNvPr id="30" name="Chevron 29"/>
            <p:cNvSpPr/>
            <p:nvPr/>
          </p:nvSpPr>
          <p:spPr>
            <a:xfrm>
              <a:off x="4569532" y="3514955"/>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rot="10800000">
              <a:off x="2106491" y="3514955"/>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358408" y="3513081"/>
              <a:ext cx="2162514"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Build</a:t>
              </a:r>
            </a:p>
          </p:txBody>
        </p:sp>
      </p:grpSp>
      <p:grpSp>
        <p:nvGrpSpPr>
          <p:cNvPr id="33" name="Continuous Integration"/>
          <p:cNvGrpSpPr/>
          <p:nvPr/>
        </p:nvGrpSpPr>
        <p:grpSpPr>
          <a:xfrm>
            <a:off x="2637950" y="2769924"/>
            <a:ext cx="4024995" cy="195772"/>
            <a:chOff x="2106491" y="3226075"/>
            <a:chExt cx="4024995" cy="195772"/>
          </a:xfrm>
        </p:grpSpPr>
        <p:sp>
          <p:nvSpPr>
            <p:cNvPr id="34" name="Chevron 33"/>
            <p:cNvSpPr/>
            <p:nvPr/>
          </p:nvSpPr>
          <p:spPr>
            <a:xfrm>
              <a:off x="5928886" y="3227949"/>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0800000">
              <a:off x="2106491" y="3227949"/>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358408" y="3226075"/>
              <a:ext cx="3516922"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Integration</a:t>
              </a:r>
            </a:p>
          </p:txBody>
        </p:sp>
      </p:grpSp>
      <p:grpSp>
        <p:nvGrpSpPr>
          <p:cNvPr id="37" name="Continuous Delivery"/>
          <p:cNvGrpSpPr/>
          <p:nvPr/>
        </p:nvGrpSpPr>
        <p:grpSpPr>
          <a:xfrm>
            <a:off x="1278597" y="2485877"/>
            <a:ext cx="6743702" cy="195772"/>
            <a:chOff x="747138" y="2942028"/>
            <a:chExt cx="6743702" cy="195772"/>
          </a:xfrm>
        </p:grpSpPr>
        <p:sp>
          <p:nvSpPr>
            <p:cNvPr id="38" name="Chevron 37"/>
            <p:cNvSpPr/>
            <p:nvPr/>
          </p:nvSpPr>
          <p:spPr>
            <a:xfrm>
              <a:off x="7288240" y="2943902"/>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rot="10800000">
              <a:off x="747138" y="2943902"/>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1005426" y="2942028"/>
              <a:ext cx="6231160"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Delivery</a:t>
              </a:r>
            </a:p>
          </p:txBody>
        </p:sp>
      </p:grpSp>
      <p:grpSp>
        <p:nvGrpSpPr>
          <p:cNvPr id="41" name="Continuous Deployment"/>
          <p:cNvGrpSpPr/>
          <p:nvPr/>
        </p:nvGrpSpPr>
        <p:grpSpPr>
          <a:xfrm>
            <a:off x="1278597" y="2195861"/>
            <a:ext cx="8103056" cy="195772"/>
            <a:chOff x="747138" y="2652012"/>
            <a:chExt cx="8103056" cy="195772"/>
          </a:xfrm>
        </p:grpSpPr>
        <p:sp>
          <p:nvSpPr>
            <p:cNvPr id="42" name="Chevron 41"/>
            <p:cNvSpPr/>
            <p:nvPr/>
          </p:nvSpPr>
          <p:spPr>
            <a:xfrm>
              <a:off x="8647594" y="2653886"/>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rot="10800000">
              <a:off x="747138" y="2653886"/>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1005425" y="2652012"/>
              <a:ext cx="7588279"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Deployment</a:t>
              </a:r>
            </a:p>
          </p:txBody>
        </p:sp>
      </p:grpSp>
      <p:grpSp>
        <p:nvGrpSpPr>
          <p:cNvPr id="45" name="Continuous Operations"/>
          <p:cNvGrpSpPr/>
          <p:nvPr/>
        </p:nvGrpSpPr>
        <p:grpSpPr>
          <a:xfrm>
            <a:off x="1278597" y="1915613"/>
            <a:ext cx="9462410" cy="195772"/>
            <a:chOff x="747138" y="2371764"/>
            <a:chExt cx="9462410" cy="195772"/>
          </a:xfrm>
        </p:grpSpPr>
        <p:sp>
          <p:nvSpPr>
            <p:cNvPr id="46" name="Chevron 45"/>
            <p:cNvSpPr/>
            <p:nvPr/>
          </p:nvSpPr>
          <p:spPr>
            <a:xfrm>
              <a:off x="10006948" y="2373638"/>
              <a:ext cx="202600"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10800000">
              <a:off x="747138" y="2373638"/>
              <a:ext cx="202598"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1005425" y="2371764"/>
              <a:ext cx="8941261" cy="195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Operations</a:t>
              </a:r>
            </a:p>
          </p:txBody>
        </p:sp>
      </p:grpSp>
      <p:sp>
        <p:nvSpPr>
          <p:cNvPr id="49" name="Chevron 48"/>
          <p:cNvSpPr/>
          <p:nvPr/>
        </p:nvSpPr>
        <p:spPr>
          <a:xfrm>
            <a:off x="10453430" y="3811412"/>
            <a:ext cx="202600"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rot="10800000">
            <a:off x="1278597" y="3811412"/>
            <a:ext cx="202598"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p:cNvSpPr/>
          <p:nvPr/>
        </p:nvSpPr>
        <p:spPr>
          <a:xfrm>
            <a:off x="1536884" y="3809538"/>
            <a:ext cx="8861114" cy="195772"/>
          </a:xfrm>
          <a:prstGeom prst="rect">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Cybersecurity Automation (Scanning, Testing, &amp; Validating)</a:t>
            </a:r>
          </a:p>
        </p:txBody>
      </p:sp>
      <p:sp>
        <p:nvSpPr>
          <p:cNvPr id="52" name="Diamond 51"/>
          <p:cNvSpPr/>
          <p:nvPr/>
        </p:nvSpPr>
        <p:spPr>
          <a:xfrm>
            <a:off x="3867427"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Diamond 52"/>
          <p:cNvSpPr/>
          <p:nvPr/>
        </p:nvSpPr>
        <p:spPr>
          <a:xfrm>
            <a:off x="5231669"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Diamond 53"/>
          <p:cNvSpPr/>
          <p:nvPr/>
        </p:nvSpPr>
        <p:spPr>
          <a:xfrm>
            <a:off x="6586134"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Diamond 54"/>
          <p:cNvSpPr/>
          <p:nvPr/>
        </p:nvSpPr>
        <p:spPr>
          <a:xfrm>
            <a:off x="7945488"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Diamond 55"/>
          <p:cNvSpPr/>
          <p:nvPr/>
        </p:nvSpPr>
        <p:spPr>
          <a:xfrm>
            <a:off x="9304843"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7" name="Group 56"/>
          <p:cNvGrpSpPr/>
          <p:nvPr/>
        </p:nvGrpSpPr>
        <p:grpSpPr>
          <a:xfrm>
            <a:off x="7081953" y="4759576"/>
            <a:ext cx="4056587" cy="975632"/>
            <a:chOff x="7188654" y="1964324"/>
            <a:chExt cx="4056587" cy="975632"/>
          </a:xfrm>
        </p:grpSpPr>
        <p:sp>
          <p:nvSpPr>
            <p:cNvPr id="58" name="Rounded Rectangle 57"/>
            <p:cNvSpPr/>
            <p:nvPr/>
          </p:nvSpPr>
          <p:spPr>
            <a:xfrm>
              <a:off x="7188654" y="1964324"/>
              <a:ext cx="4056587" cy="975632"/>
            </a:xfrm>
            <a:prstGeom prst="roundRect">
              <a:avLst>
                <a:gd name="adj" fmla="val 12065"/>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900" b="1" spc="300" dirty="0">
                  <a:solidFill>
                    <a:schemeClr val="tx1"/>
                  </a:solidFill>
                </a:rPr>
                <a:t>Legend</a:t>
              </a:r>
            </a:p>
          </p:txBody>
        </p:sp>
        <p:grpSp>
          <p:nvGrpSpPr>
            <p:cNvPr id="59" name="Group 58"/>
            <p:cNvGrpSpPr/>
            <p:nvPr/>
          </p:nvGrpSpPr>
          <p:grpSpPr>
            <a:xfrm>
              <a:off x="7595009" y="1993641"/>
              <a:ext cx="3624689" cy="916999"/>
              <a:chOff x="7595009" y="2031465"/>
              <a:chExt cx="3624689" cy="916999"/>
            </a:xfrm>
          </p:grpSpPr>
          <p:grpSp>
            <p:nvGrpSpPr>
              <p:cNvPr id="60" name="Group 59"/>
              <p:cNvGrpSpPr/>
              <p:nvPr/>
            </p:nvGrpSpPr>
            <p:grpSpPr>
              <a:xfrm>
                <a:off x="7595009" y="2031465"/>
                <a:ext cx="1034236" cy="246221"/>
                <a:chOff x="7595009" y="1819307"/>
                <a:chExt cx="1034236" cy="246221"/>
              </a:xfrm>
            </p:grpSpPr>
            <p:sp>
              <p:nvSpPr>
                <p:cNvPr id="70" name="Diamond 69"/>
                <p:cNvSpPr/>
                <p:nvPr/>
              </p:nvSpPr>
              <p:spPr>
                <a:xfrm>
                  <a:off x="7595009" y="1862667"/>
                  <a:ext cx="187527" cy="187385"/>
                </a:xfrm>
                <a:prstGeom prst="diamond">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1" name="TextBox 70"/>
                <p:cNvSpPr txBox="1"/>
                <p:nvPr/>
              </p:nvSpPr>
              <p:spPr>
                <a:xfrm>
                  <a:off x="7736052" y="1819307"/>
                  <a:ext cx="893193" cy="246221"/>
                </a:xfrm>
                <a:prstGeom prst="rect">
                  <a:avLst/>
                </a:prstGeom>
                <a:noFill/>
              </p:spPr>
              <p:txBody>
                <a:bodyPr wrap="none" rtlCol="0" anchor="ctr">
                  <a:spAutoFit/>
                </a:bodyPr>
                <a:lstStyle/>
                <a:p>
                  <a:r>
                    <a:rPr lang="en-US" sz="1000" dirty="0"/>
                    <a:t>Control Gate</a:t>
                  </a:r>
                </a:p>
              </p:txBody>
            </p:sp>
          </p:grpSp>
          <p:grpSp>
            <p:nvGrpSpPr>
              <p:cNvPr id="61" name="Group 60"/>
              <p:cNvGrpSpPr/>
              <p:nvPr/>
            </p:nvGrpSpPr>
            <p:grpSpPr>
              <a:xfrm>
                <a:off x="7595009" y="2478651"/>
                <a:ext cx="1172094" cy="246221"/>
                <a:chOff x="7595009" y="2395419"/>
                <a:chExt cx="1172094" cy="246221"/>
              </a:xfrm>
            </p:grpSpPr>
            <p:sp>
              <p:nvSpPr>
                <p:cNvPr id="68" name="Rectangle 67"/>
                <p:cNvSpPr/>
                <p:nvPr/>
              </p:nvSpPr>
              <p:spPr>
                <a:xfrm>
                  <a:off x="7595009" y="2471697"/>
                  <a:ext cx="145739" cy="1457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9" name="TextBox 68"/>
                <p:cNvSpPr txBox="1"/>
                <p:nvPr/>
              </p:nvSpPr>
              <p:spPr>
                <a:xfrm>
                  <a:off x="7736052" y="2395419"/>
                  <a:ext cx="1031051" cy="246221"/>
                </a:xfrm>
                <a:prstGeom prst="rect">
                  <a:avLst/>
                </a:prstGeom>
                <a:noFill/>
              </p:spPr>
              <p:txBody>
                <a:bodyPr wrap="none" rtlCol="0" anchor="ctr">
                  <a:spAutoFit/>
                </a:bodyPr>
                <a:lstStyle/>
                <a:p>
                  <a:r>
                    <a:rPr lang="en-US" sz="1000" dirty="0"/>
                    <a:t>Feedback Loop</a:t>
                  </a:r>
                </a:p>
              </p:txBody>
            </p:sp>
          </p:grpSp>
          <p:grpSp>
            <p:nvGrpSpPr>
              <p:cNvPr id="62" name="Group 61"/>
              <p:cNvGrpSpPr/>
              <p:nvPr/>
            </p:nvGrpSpPr>
            <p:grpSpPr>
              <a:xfrm>
                <a:off x="7595009" y="2255058"/>
                <a:ext cx="1396515" cy="246221"/>
                <a:chOff x="7595009" y="2111823"/>
                <a:chExt cx="1396515" cy="246221"/>
              </a:xfrm>
            </p:grpSpPr>
            <p:sp>
              <p:nvSpPr>
                <p:cNvPr id="66" name="Rectangle 65"/>
                <p:cNvSpPr/>
                <p:nvPr/>
              </p:nvSpPr>
              <p:spPr>
                <a:xfrm>
                  <a:off x="7595009" y="2183641"/>
                  <a:ext cx="145739" cy="1457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7" name="TextBox 66"/>
                <p:cNvSpPr txBox="1"/>
                <p:nvPr/>
              </p:nvSpPr>
              <p:spPr>
                <a:xfrm>
                  <a:off x="7736052" y="2111823"/>
                  <a:ext cx="1255472" cy="246221"/>
                </a:xfrm>
                <a:prstGeom prst="rect">
                  <a:avLst/>
                </a:prstGeom>
                <a:noFill/>
              </p:spPr>
              <p:txBody>
                <a:bodyPr wrap="none" rtlCol="0" anchor="ctr">
                  <a:spAutoFit/>
                </a:bodyPr>
                <a:lstStyle/>
                <a:p>
                  <a:r>
                    <a:rPr lang="en-US" sz="1000" dirty="0"/>
                    <a:t>Risk Determination</a:t>
                  </a:r>
                </a:p>
              </p:txBody>
            </p:sp>
          </p:grpSp>
          <p:grpSp>
            <p:nvGrpSpPr>
              <p:cNvPr id="63" name="Group 62"/>
              <p:cNvGrpSpPr/>
              <p:nvPr/>
            </p:nvGrpSpPr>
            <p:grpSpPr>
              <a:xfrm>
                <a:off x="7595009" y="2702243"/>
                <a:ext cx="3624689" cy="246221"/>
                <a:chOff x="7595009" y="2702243"/>
                <a:chExt cx="3624689" cy="246221"/>
              </a:xfrm>
            </p:grpSpPr>
            <p:sp>
              <p:nvSpPr>
                <p:cNvPr id="64" name="Rectangle 63"/>
                <p:cNvSpPr/>
                <p:nvPr/>
              </p:nvSpPr>
              <p:spPr>
                <a:xfrm>
                  <a:off x="7595009" y="2769601"/>
                  <a:ext cx="145739" cy="1457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5" name="TextBox 64"/>
                <p:cNvSpPr txBox="1"/>
                <p:nvPr/>
              </p:nvSpPr>
              <p:spPr>
                <a:xfrm>
                  <a:off x="7736052" y="2702243"/>
                  <a:ext cx="3483646" cy="246221"/>
                </a:xfrm>
                <a:prstGeom prst="rect">
                  <a:avLst/>
                </a:prstGeom>
                <a:noFill/>
              </p:spPr>
              <p:txBody>
                <a:bodyPr wrap="none" rtlCol="0" anchor="ctr">
                  <a:spAutoFit/>
                </a:bodyPr>
                <a:lstStyle/>
                <a:p>
                  <a:r>
                    <a:rPr lang="en-US" sz="1000" dirty="0"/>
                    <a:t>Compliance, Effectiveness, </a:t>
                  </a:r>
                  <a:r>
                    <a:rPr lang="en-US" sz="1000" dirty="0" err="1"/>
                    <a:t>ThreatCon</a:t>
                  </a:r>
                  <a:r>
                    <a:rPr lang="en-US" sz="1000" dirty="0"/>
                    <a:t>, Malicious Detection</a:t>
                  </a:r>
                </a:p>
              </p:txBody>
            </p:sp>
          </p:grpSp>
        </p:grpSp>
      </p:grpSp>
      <p:pic>
        <p:nvPicPr>
          <p:cNvPr id="72" name="Picture 71"/>
          <p:cNvPicPr>
            <a:picLocks noChangeAspect="1"/>
          </p:cNvPicPr>
          <p:nvPr/>
        </p:nvPicPr>
        <p:blipFill>
          <a:blip r:embed="rId2"/>
          <a:stretch>
            <a:fillRect/>
          </a:stretch>
        </p:blipFill>
        <p:spPr>
          <a:xfrm>
            <a:off x="3962400" y="5623560"/>
            <a:ext cx="1038190" cy="472882"/>
          </a:xfrm>
          <a:prstGeom prst="rect">
            <a:avLst/>
          </a:prstGeom>
        </p:spPr>
      </p:pic>
      <p:sp>
        <p:nvSpPr>
          <p:cNvPr id="73" name="Freeform 72"/>
          <p:cNvSpPr/>
          <p:nvPr/>
        </p:nvSpPr>
        <p:spPr>
          <a:xfrm>
            <a:off x="4028483" y="4980936"/>
            <a:ext cx="906022" cy="601845"/>
          </a:xfrm>
          <a:custGeom>
            <a:avLst/>
            <a:gdLst>
              <a:gd name="connsiteX0" fmla="*/ 2992833 w 3463459"/>
              <a:gd name="connsiteY0" fmla="*/ 1320069 h 2300679"/>
              <a:gd name="connsiteX1" fmla="*/ 3463459 w 3463459"/>
              <a:gd name="connsiteY1" fmla="*/ 1898181 h 2300679"/>
              <a:gd name="connsiteX2" fmla="*/ 2708149 w 3463459"/>
              <a:gd name="connsiteY2" fmla="*/ 2300679 h 2300679"/>
              <a:gd name="connsiteX3" fmla="*/ 2237523 w 3463459"/>
              <a:gd name="connsiteY3" fmla="*/ 1722568 h 2300679"/>
              <a:gd name="connsiteX4" fmla="*/ 2216778 w 3463459"/>
              <a:gd name="connsiteY4" fmla="*/ 1181261 h 2300679"/>
              <a:gd name="connsiteX5" fmla="*/ 2960624 w 3463459"/>
              <a:gd name="connsiteY5" fmla="*/ 1315038 h 2300679"/>
              <a:gd name="connsiteX6" fmla="*/ 2214988 w 3463459"/>
              <a:gd name="connsiteY6" fmla="*/ 1710520 h 2300679"/>
              <a:gd name="connsiteX7" fmla="*/ 1471143 w 3463459"/>
              <a:gd name="connsiteY7" fmla="*/ 1576744 h 2300679"/>
              <a:gd name="connsiteX8" fmla="*/ 671091 w 3463459"/>
              <a:gd name="connsiteY8" fmla="*/ 1173835 h 2300679"/>
              <a:gd name="connsiteX9" fmla="*/ 1434762 w 3463459"/>
              <a:gd name="connsiteY9" fmla="*/ 1588642 h 2300679"/>
              <a:gd name="connsiteX10" fmla="*/ 763671 w 3463459"/>
              <a:gd name="connsiteY10" fmla="*/ 1618677 h 2300679"/>
              <a:gd name="connsiteX11" fmla="*/ 0 w 3463459"/>
              <a:gd name="connsiteY11" fmla="*/ 1203870 h 2300679"/>
              <a:gd name="connsiteX12" fmla="*/ 1442696 w 3463459"/>
              <a:gd name="connsiteY12" fmla="*/ 754838 h 2300679"/>
              <a:gd name="connsiteX13" fmla="*/ 2200886 w 3463459"/>
              <a:gd name="connsiteY13" fmla="*/ 1160603 h 2300679"/>
              <a:gd name="connsiteX14" fmla="*/ 1442696 w 3463459"/>
              <a:gd name="connsiteY14" fmla="*/ 1566368 h 2300679"/>
              <a:gd name="connsiteX15" fmla="*/ 684506 w 3463459"/>
              <a:gd name="connsiteY15" fmla="*/ 1160603 h 2300679"/>
              <a:gd name="connsiteX16" fmla="*/ 2016991 w 3463459"/>
              <a:gd name="connsiteY16" fmla="*/ 23364 h 2300679"/>
              <a:gd name="connsiteX17" fmla="*/ 2737398 w 3463459"/>
              <a:gd name="connsiteY17" fmla="*/ 406343 h 2300679"/>
              <a:gd name="connsiteX18" fmla="*/ 2206114 w 3463459"/>
              <a:gd name="connsiteY18" fmla="*/ 1134056 h 2300679"/>
              <a:gd name="connsiteX19" fmla="*/ 1485706 w 3463459"/>
              <a:gd name="connsiteY19" fmla="*/ 751077 h 2300679"/>
              <a:gd name="connsiteX20" fmla="*/ 985432 w 3463459"/>
              <a:gd name="connsiteY20" fmla="*/ 0 h 2300679"/>
              <a:gd name="connsiteX21" fmla="*/ 1421897 w 3463459"/>
              <a:gd name="connsiteY21" fmla="*/ 738659 h 2300679"/>
              <a:gd name="connsiteX22" fmla="*/ 670094 w 3463459"/>
              <a:gd name="connsiteY22" fmla="*/ 1142180 h 2300679"/>
              <a:gd name="connsiteX23" fmla="*/ 233629 w 3463459"/>
              <a:gd name="connsiteY23" fmla="*/ 403520 h 23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63459" h="2300679">
                <a:moveTo>
                  <a:pt x="2992833" y="1320069"/>
                </a:moveTo>
                <a:lnTo>
                  <a:pt x="3463459" y="1898181"/>
                </a:lnTo>
                <a:lnTo>
                  <a:pt x="2708149" y="2300679"/>
                </a:lnTo>
                <a:lnTo>
                  <a:pt x="2237523" y="1722568"/>
                </a:lnTo>
                <a:close/>
                <a:moveTo>
                  <a:pt x="2216778" y="1181261"/>
                </a:moveTo>
                <a:lnTo>
                  <a:pt x="2960624" y="1315038"/>
                </a:lnTo>
                <a:lnTo>
                  <a:pt x="2214988" y="1710520"/>
                </a:lnTo>
                <a:lnTo>
                  <a:pt x="1471143" y="1576744"/>
                </a:lnTo>
                <a:close/>
                <a:moveTo>
                  <a:pt x="671091" y="1173835"/>
                </a:moveTo>
                <a:lnTo>
                  <a:pt x="1434762" y="1588642"/>
                </a:lnTo>
                <a:lnTo>
                  <a:pt x="763671" y="1618677"/>
                </a:lnTo>
                <a:lnTo>
                  <a:pt x="0" y="1203870"/>
                </a:lnTo>
                <a:close/>
                <a:moveTo>
                  <a:pt x="1442696" y="754838"/>
                </a:moveTo>
                <a:lnTo>
                  <a:pt x="2200886" y="1160603"/>
                </a:lnTo>
                <a:lnTo>
                  <a:pt x="1442696" y="1566368"/>
                </a:lnTo>
                <a:lnTo>
                  <a:pt x="684506" y="1160603"/>
                </a:lnTo>
                <a:close/>
                <a:moveTo>
                  <a:pt x="2016991" y="23364"/>
                </a:moveTo>
                <a:lnTo>
                  <a:pt x="2737398" y="406343"/>
                </a:lnTo>
                <a:lnTo>
                  <a:pt x="2206114" y="1134056"/>
                </a:lnTo>
                <a:lnTo>
                  <a:pt x="1485706" y="751077"/>
                </a:lnTo>
                <a:close/>
                <a:moveTo>
                  <a:pt x="985432" y="0"/>
                </a:moveTo>
                <a:lnTo>
                  <a:pt x="1421897" y="738659"/>
                </a:lnTo>
                <a:lnTo>
                  <a:pt x="670094" y="1142180"/>
                </a:lnTo>
                <a:lnTo>
                  <a:pt x="233629" y="4035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43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A0BA-F184-6CE2-662E-CD792CDB491B}"/>
              </a:ext>
            </a:extLst>
          </p:cNvPr>
          <p:cNvSpPr>
            <a:spLocks noGrp="1"/>
          </p:cNvSpPr>
          <p:nvPr>
            <p:ph type="title"/>
          </p:nvPr>
        </p:nvSpPr>
        <p:spPr/>
        <p:txBody>
          <a:bodyPr/>
          <a:lstStyle/>
          <a:p>
            <a:r>
              <a:rPr lang="en-US" dirty="0"/>
              <a:t>What does </a:t>
            </a:r>
            <a:r>
              <a:rPr lang="en-US" dirty="0" err="1"/>
              <a:t>DevSecOps</a:t>
            </a:r>
            <a:r>
              <a:rPr lang="en-US" dirty="0"/>
              <a:t> stand for?</a:t>
            </a:r>
          </a:p>
        </p:txBody>
      </p:sp>
      <p:sp>
        <p:nvSpPr>
          <p:cNvPr id="3" name="Content Placeholder 2">
            <a:extLst>
              <a:ext uri="{FF2B5EF4-FFF2-40B4-BE49-F238E27FC236}">
                <a16:creationId xmlns:a16="http://schemas.microsoft.com/office/drawing/2014/main" id="{82A4F13E-F014-D7C2-C4E1-365A65B998DB}"/>
              </a:ext>
            </a:extLst>
          </p:cNvPr>
          <p:cNvSpPr>
            <a:spLocks noGrp="1"/>
          </p:cNvSpPr>
          <p:nvPr>
            <p:ph idx="1"/>
          </p:nvPr>
        </p:nvSpPr>
        <p:spPr/>
        <p:txBody>
          <a:bodyPr>
            <a:normAutofit fontScale="92500"/>
          </a:bodyPr>
          <a:lstStyle/>
          <a:p>
            <a:r>
              <a:rPr lang="en-US" dirty="0" err="1"/>
              <a:t>DevSecOps</a:t>
            </a:r>
            <a:r>
              <a:rPr lang="en-US" dirty="0"/>
              <a:t> stands for development, security, and operations. It is an extension of the DevOps practice. Each term defines different roles and responsibilities of software teams when they are building software applications.</a:t>
            </a:r>
          </a:p>
          <a:p>
            <a:r>
              <a:rPr lang="en-US" dirty="0"/>
              <a:t>Development </a:t>
            </a:r>
          </a:p>
          <a:p>
            <a:pPr lvl="1"/>
            <a:r>
              <a:rPr lang="en-US" dirty="0"/>
              <a:t>Development is the process of planning, coding, building, and testing the application.</a:t>
            </a:r>
          </a:p>
          <a:p>
            <a:r>
              <a:rPr lang="en-US" dirty="0"/>
              <a:t>Security</a:t>
            </a:r>
          </a:p>
          <a:p>
            <a:pPr lvl="1"/>
            <a:r>
              <a:rPr lang="en-US" dirty="0"/>
              <a:t>Security means introducing security earlier in the software development cycle. </a:t>
            </a:r>
            <a:endParaRPr lang="en-US" dirty="0" smtClean="0"/>
          </a:p>
          <a:p>
            <a:pPr lvl="1"/>
            <a:r>
              <a:rPr lang="en-US" dirty="0" smtClean="0"/>
              <a:t>For </a:t>
            </a:r>
            <a:r>
              <a:rPr lang="en-US" dirty="0"/>
              <a:t>example, programmers ensure that the code is free of security vulnerabilities, and security practitioners test the software further before the company releases it. </a:t>
            </a:r>
          </a:p>
          <a:p>
            <a:r>
              <a:rPr lang="en-US" dirty="0"/>
              <a:t>Operations</a:t>
            </a:r>
          </a:p>
          <a:p>
            <a:pPr lvl="1"/>
            <a:r>
              <a:rPr lang="en-US" dirty="0"/>
              <a:t>The operations team releases, monitors, and fixes any issues that arise from the software. </a:t>
            </a:r>
          </a:p>
        </p:txBody>
      </p:sp>
      <p:sp>
        <p:nvSpPr>
          <p:cNvPr id="4" name="Slide Number Placeholder 3">
            <a:extLst>
              <a:ext uri="{FF2B5EF4-FFF2-40B4-BE49-F238E27FC236}">
                <a16:creationId xmlns:a16="http://schemas.microsoft.com/office/drawing/2014/main" id="{A2A01E9B-74C3-95B5-E6EF-AF3FB99F5863}"/>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961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3295</Words>
  <Application>Microsoft Office PowerPoint</Application>
  <PresentationFormat>Widescreen</PresentationFormat>
  <Paragraphs>348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Candara</vt:lpstr>
      <vt:lpstr>Office Theme</vt:lpstr>
      <vt:lpstr>DevSecOps</vt:lpstr>
      <vt:lpstr>Outline</vt:lpstr>
      <vt:lpstr>What is DevSecOps?</vt:lpstr>
      <vt:lpstr>What is DevSecOps?</vt:lpstr>
      <vt:lpstr>What is DevSecOps?</vt:lpstr>
      <vt:lpstr>DevSecOps</vt:lpstr>
      <vt:lpstr>DevSecOps</vt:lpstr>
      <vt:lpstr>DevSecOps Process</vt:lpstr>
      <vt:lpstr>What does DevSecOps stand for?</vt:lpstr>
      <vt:lpstr>What are the benefits of DevSecOps?</vt:lpstr>
      <vt:lpstr>What are the benefits of DevSecOps?</vt:lpstr>
      <vt:lpstr>DevSecOps Advantages</vt:lpstr>
      <vt:lpstr>DevSecOps Best Practices</vt:lpstr>
      <vt:lpstr>DevSecOps best practices</vt:lpstr>
      <vt:lpstr>DevSecOps best practices</vt:lpstr>
      <vt:lpstr>DevSecOps best practices</vt:lpstr>
      <vt:lpstr>How does DevSecOps work? </vt:lpstr>
      <vt:lpstr>DevSecOps culture</vt:lpstr>
      <vt:lpstr>DevSecOps Toolchain</vt:lpstr>
      <vt:lpstr>DevSecOps pipeline stages</vt:lpstr>
      <vt:lpstr>DevSecOps pipeline stages</vt:lpstr>
      <vt:lpstr>DevSecOps pipeline stages</vt:lpstr>
      <vt:lpstr>DevSecOps pipeline stages</vt:lpstr>
      <vt:lpstr>DevSecOps pipeline stages</vt:lpstr>
      <vt:lpstr>DevSecOps Toolchain</vt:lpstr>
      <vt:lpstr>DevSecOps Toolchain</vt:lpstr>
      <vt:lpstr>DevSecOps automation principles</vt:lpstr>
      <vt:lpstr>DevSecOps toolchain</vt:lpstr>
      <vt:lpstr>DevSecOps toolchain</vt:lpstr>
      <vt:lpstr>DevSecOps toolchain</vt:lpstr>
      <vt:lpstr>DevSecOps toolchain</vt:lpstr>
      <vt:lpstr>What are common DevSecOps tools?</vt:lpstr>
      <vt:lpstr>What are common DevSecOps tools?</vt:lpstr>
      <vt:lpstr>SAST</vt:lpstr>
      <vt:lpstr>SCA</vt:lpstr>
      <vt:lpstr>IAST</vt:lpstr>
      <vt:lpstr>DAST</vt:lpstr>
      <vt:lpstr>Final Look</vt:lpstr>
      <vt:lpstr>Traits of successful DevSecOps practices</vt:lpstr>
      <vt:lpstr>Traits of successful DevSecOps practices</vt:lpstr>
      <vt:lpstr>Strong DevSecOps program characteristics</vt:lpstr>
      <vt:lpstr>Strong DevSecOps program characteristics</vt:lpstr>
      <vt:lpstr>Strong DevSecOps program characteristics</vt:lpstr>
      <vt:lpstr>Strong DevSecOps program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254</cp:revision>
  <cp:lastPrinted>2021-10-18T07:27:50Z</cp:lastPrinted>
  <dcterms:created xsi:type="dcterms:W3CDTF">2021-10-12T10:09:12Z</dcterms:created>
  <dcterms:modified xsi:type="dcterms:W3CDTF">2022-11-21T04:12:42Z</dcterms:modified>
</cp:coreProperties>
</file>