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782" r:id="rId3"/>
    <p:sldId id="783" r:id="rId4"/>
    <p:sldId id="748" r:id="rId5"/>
    <p:sldId id="785" r:id="rId6"/>
    <p:sldId id="756" r:id="rId7"/>
    <p:sldId id="784" r:id="rId8"/>
    <p:sldId id="786" r:id="rId9"/>
    <p:sldId id="787" r:id="rId10"/>
    <p:sldId id="788" r:id="rId11"/>
    <p:sldId id="757" r:id="rId12"/>
    <p:sldId id="789" r:id="rId13"/>
    <p:sldId id="790" r:id="rId14"/>
    <p:sldId id="791" r:id="rId15"/>
    <p:sldId id="792" r:id="rId16"/>
    <p:sldId id="796" r:id="rId17"/>
    <p:sldId id="797" r:id="rId18"/>
    <p:sldId id="798" r:id="rId19"/>
    <p:sldId id="799" r:id="rId20"/>
    <p:sldId id="758" r:id="rId21"/>
    <p:sldId id="759" r:id="rId22"/>
    <p:sldId id="760" r:id="rId23"/>
    <p:sldId id="761" r:id="rId24"/>
    <p:sldId id="800" r:id="rId25"/>
    <p:sldId id="801" r:id="rId26"/>
    <p:sldId id="802" r:id="rId27"/>
    <p:sldId id="803" r:id="rId28"/>
    <p:sldId id="804" r:id="rId29"/>
    <p:sldId id="805" r:id="rId30"/>
    <p:sldId id="806" r:id="rId31"/>
    <p:sldId id="807" r:id="rId32"/>
    <p:sldId id="809" r:id="rId33"/>
    <p:sldId id="808" r:id="rId34"/>
    <p:sldId id="793" r:id="rId35"/>
    <p:sldId id="795" r:id="rId36"/>
    <p:sldId id="810" r:id="rId37"/>
    <p:sldId id="811" r:id="rId38"/>
    <p:sldId id="812" r:id="rId39"/>
    <p:sldId id="813" r:id="rId40"/>
    <p:sldId id="814" r:id="rId41"/>
    <p:sldId id="794" r:id="rId42"/>
    <p:sldId id="815" r:id="rId43"/>
    <p:sldId id="816" r:id="rId44"/>
    <p:sldId id="817" r:id="rId45"/>
    <p:sldId id="818" r:id="rId46"/>
    <p:sldId id="819" r:id="rId47"/>
    <p:sldId id="762" r:id="rId48"/>
    <p:sldId id="763" r:id="rId49"/>
    <p:sldId id="764" r:id="rId50"/>
    <p:sldId id="820" r:id="rId51"/>
    <p:sldId id="767" r:id="rId52"/>
    <p:sldId id="768" r:id="rId53"/>
    <p:sldId id="821" r:id="rId54"/>
    <p:sldId id="765" r:id="rId55"/>
    <p:sldId id="766" r:id="rId56"/>
    <p:sldId id="769" r:id="rId57"/>
    <p:sldId id="770" r:id="rId58"/>
    <p:sldId id="771" r:id="rId59"/>
    <p:sldId id="772" r:id="rId60"/>
    <p:sldId id="773" r:id="rId61"/>
    <p:sldId id="774" r:id="rId62"/>
    <p:sldId id="775" r:id="rId63"/>
    <p:sldId id="776" r:id="rId64"/>
    <p:sldId id="750" r:id="rId65"/>
    <p:sldId id="751" r:id="rId66"/>
    <p:sldId id="749" r:id="rId67"/>
    <p:sldId id="752" r:id="rId68"/>
    <p:sldId id="753" r:id="rId69"/>
    <p:sldId id="754" r:id="rId70"/>
    <p:sldId id="755" r:id="rId71"/>
    <p:sldId id="777" r:id="rId72"/>
    <p:sldId id="778" r:id="rId73"/>
    <p:sldId id="779" r:id="rId74"/>
    <p:sldId id="780" r:id="rId75"/>
    <p:sldId id="781"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2"/>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884" autoAdjust="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21155-2457-4AA9-B2A9-AEFAFC8D1C1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200B3E7-D146-4D00-83AE-9D621AC30089}">
      <dgm:prSet phldrT="[Text]"/>
      <dgm:spPr/>
      <dgm:t>
        <a:bodyPr/>
        <a:lstStyle/>
        <a:p>
          <a:r>
            <a:rPr lang="en-US" dirty="0">
              <a:latin typeface="Candara" panose="020E0502030303020204" pitchFamily="34" charset="0"/>
            </a:rPr>
            <a:t>Maximizing value for shareholders and founders</a:t>
          </a:r>
        </a:p>
      </dgm:t>
    </dgm:pt>
    <dgm:pt modelId="{327A1D77-C40E-4758-A20C-F2F083682F4E}" type="parTrans" cxnId="{4067A302-43A3-4C67-8663-9CE94054C5C6}">
      <dgm:prSet/>
      <dgm:spPr/>
      <dgm:t>
        <a:bodyPr/>
        <a:lstStyle/>
        <a:p>
          <a:endParaRPr lang="en-US">
            <a:latin typeface="Candara" panose="020E0502030303020204" pitchFamily="34" charset="0"/>
          </a:endParaRPr>
        </a:p>
      </dgm:t>
    </dgm:pt>
    <dgm:pt modelId="{54D95B77-4F00-4A77-BFAA-E8173E4737F1}" type="sibTrans" cxnId="{4067A302-43A3-4C67-8663-9CE94054C5C6}">
      <dgm:prSet/>
      <dgm:spPr/>
      <dgm:t>
        <a:bodyPr/>
        <a:lstStyle/>
        <a:p>
          <a:endParaRPr lang="en-US">
            <a:latin typeface="Candara" panose="020E0502030303020204" pitchFamily="34" charset="0"/>
          </a:endParaRPr>
        </a:p>
      </dgm:t>
    </dgm:pt>
    <dgm:pt modelId="{467B7099-4AAC-4802-A979-CB66F58BFB80}">
      <dgm:prSet/>
      <dgm:spPr/>
      <dgm:t>
        <a:bodyPr/>
        <a:lstStyle/>
        <a:p>
          <a:r>
            <a:rPr lang="en-US">
              <a:latin typeface="Candara" panose="020E0502030303020204" pitchFamily="34" charset="0"/>
            </a:rPr>
            <a:t>Providing a clear roadmap</a:t>
          </a:r>
          <a:endParaRPr lang="en-US" dirty="0">
            <a:latin typeface="Candara" panose="020E0502030303020204" pitchFamily="34" charset="0"/>
          </a:endParaRPr>
        </a:p>
      </dgm:t>
    </dgm:pt>
    <dgm:pt modelId="{0400C3D3-C39B-41E6-9AE4-008C3AF6BC64}" type="parTrans" cxnId="{998F6EC3-77D1-4441-B2D8-C414487AA5C1}">
      <dgm:prSet/>
      <dgm:spPr/>
      <dgm:t>
        <a:bodyPr/>
        <a:lstStyle/>
        <a:p>
          <a:endParaRPr lang="en-US">
            <a:latin typeface="Candara" panose="020E0502030303020204" pitchFamily="34" charset="0"/>
          </a:endParaRPr>
        </a:p>
      </dgm:t>
    </dgm:pt>
    <dgm:pt modelId="{32121124-7C21-4EF5-B362-E69E009AA2AB}" type="sibTrans" cxnId="{998F6EC3-77D1-4441-B2D8-C414487AA5C1}">
      <dgm:prSet/>
      <dgm:spPr/>
      <dgm:t>
        <a:bodyPr/>
        <a:lstStyle/>
        <a:p>
          <a:endParaRPr lang="en-US">
            <a:latin typeface="Candara" panose="020E0502030303020204" pitchFamily="34" charset="0"/>
          </a:endParaRPr>
        </a:p>
      </dgm:t>
    </dgm:pt>
    <dgm:pt modelId="{5E68CB75-1475-4326-A0B4-7FAF8BA45CC8}">
      <dgm:prSet/>
      <dgm:spPr/>
      <dgm:t>
        <a:bodyPr/>
        <a:lstStyle/>
        <a:p>
          <a:r>
            <a:rPr lang="en-US">
              <a:latin typeface="Candara" panose="020E0502030303020204" pitchFamily="34" charset="0"/>
            </a:rPr>
            <a:t>Mitigating risks</a:t>
          </a:r>
          <a:endParaRPr lang="en-US" dirty="0">
            <a:latin typeface="Candara" panose="020E0502030303020204" pitchFamily="34" charset="0"/>
          </a:endParaRPr>
        </a:p>
      </dgm:t>
    </dgm:pt>
    <dgm:pt modelId="{51414760-57D2-47F9-88F5-7C29E2E790D8}" type="parTrans" cxnId="{FDFA6D0E-329B-492A-883E-3EBE1F1FD15B}">
      <dgm:prSet/>
      <dgm:spPr/>
      <dgm:t>
        <a:bodyPr/>
        <a:lstStyle/>
        <a:p>
          <a:endParaRPr lang="en-US">
            <a:latin typeface="Candara" panose="020E0502030303020204" pitchFamily="34" charset="0"/>
          </a:endParaRPr>
        </a:p>
      </dgm:t>
    </dgm:pt>
    <dgm:pt modelId="{43025817-B81E-44A6-92FF-27A51173ED23}" type="sibTrans" cxnId="{FDFA6D0E-329B-492A-883E-3EBE1F1FD15B}">
      <dgm:prSet/>
      <dgm:spPr/>
      <dgm:t>
        <a:bodyPr/>
        <a:lstStyle/>
        <a:p>
          <a:endParaRPr lang="en-US">
            <a:latin typeface="Candara" panose="020E0502030303020204" pitchFamily="34" charset="0"/>
          </a:endParaRPr>
        </a:p>
      </dgm:t>
    </dgm:pt>
    <dgm:pt modelId="{B711C7D2-B1C7-4C47-BE82-BFC11E49EA22}">
      <dgm:prSet/>
      <dgm:spPr/>
      <dgm:t>
        <a:bodyPr/>
        <a:lstStyle/>
        <a:p>
          <a:r>
            <a:rPr lang="en-US">
              <a:latin typeface="Candara" panose="020E0502030303020204" pitchFamily="34" charset="0"/>
            </a:rPr>
            <a:t>Attracting investors and strategic partners</a:t>
          </a:r>
          <a:endParaRPr lang="en-US" dirty="0">
            <a:latin typeface="Candara" panose="020E0502030303020204" pitchFamily="34" charset="0"/>
          </a:endParaRPr>
        </a:p>
      </dgm:t>
    </dgm:pt>
    <dgm:pt modelId="{6EE91340-8B9A-4C55-9E26-0AA910BE183B}" type="parTrans" cxnId="{22378B25-2E16-4E54-B593-FA613474DFD9}">
      <dgm:prSet/>
      <dgm:spPr/>
      <dgm:t>
        <a:bodyPr/>
        <a:lstStyle/>
        <a:p>
          <a:endParaRPr lang="en-US">
            <a:latin typeface="Candara" panose="020E0502030303020204" pitchFamily="34" charset="0"/>
          </a:endParaRPr>
        </a:p>
      </dgm:t>
    </dgm:pt>
    <dgm:pt modelId="{9388E47E-A41F-4241-A831-AE2AA09E910D}" type="sibTrans" cxnId="{22378B25-2E16-4E54-B593-FA613474DFD9}">
      <dgm:prSet/>
      <dgm:spPr/>
      <dgm:t>
        <a:bodyPr/>
        <a:lstStyle/>
        <a:p>
          <a:endParaRPr lang="en-US">
            <a:latin typeface="Candara" panose="020E0502030303020204" pitchFamily="34" charset="0"/>
          </a:endParaRPr>
        </a:p>
      </dgm:t>
    </dgm:pt>
    <dgm:pt modelId="{D6AA467A-F4D3-461B-908B-A56FBF1C20B0}">
      <dgm:prSet/>
      <dgm:spPr/>
      <dgm:t>
        <a:bodyPr/>
        <a:lstStyle/>
        <a:p>
          <a:r>
            <a:rPr lang="en-US">
              <a:latin typeface="Candara" panose="020E0502030303020204" pitchFamily="34" charset="0"/>
            </a:rPr>
            <a:t>Facilitating succession planning</a:t>
          </a:r>
          <a:endParaRPr lang="en-US" dirty="0">
            <a:latin typeface="Candara" panose="020E0502030303020204" pitchFamily="34" charset="0"/>
          </a:endParaRPr>
        </a:p>
      </dgm:t>
    </dgm:pt>
    <dgm:pt modelId="{941124FE-2297-4F59-AF92-FA2A938C79DF}" type="parTrans" cxnId="{239CA958-95E2-431C-A0CE-D63A470F9319}">
      <dgm:prSet/>
      <dgm:spPr/>
      <dgm:t>
        <a:bodyPr/>
        <a:lstStyle/>
        <a:p>
          <a:endParaRPr lang="en-US">
            <a:latin typeface="Candara" panose="020E0502030303020204" pitchFamily="34" charset="0"/>
          </a:endParaRPr>
        </a:p>
      </dgm:t>
    </dgm:pt>
    <dgm:pt modelId="{E37C6FF1-ED3B-4820-97C6-6BE11435EC2C}" type="sibTrans" cxnId="{239CA958-95E2-431C-A0CE-D63A470F9319}">
      <dgm:prSet/>
      <dgm:spPr/>
      <dgm:t>
        <a:bodyPr/>
        <a:lstStyle/>
        <a:p>
          <a:endParaRPr lang="en-US">
            <a:latin typeface="Candara" panose="020E0502030303020204" pitchFamily="34" charset="0"/>
          </a:endParaRPr>
        </a:p>
      </dgm:t>
    </dgm:pt>
    <dgm:pt modelId="{7289E8A5-8625-400B-9F87-F531A88AB6DB}" type="pres">
      <dgm:prSet presAssocID="{F0F21155-2457-4AA9-B2A9-AEFAFC8D1C13}" presName="Name0" presStyleCnt="0">
        <dgm:presLayoutVars>
          <dgm:chMax val="7"/>
          <dgm:chPref val="7"/>
          <dgm:dir/>
        </dgm:presLayoutVars>
      </dgm:prSet>
      <dgm:spPr/>
    </dgm:pt>
    <dgm:pt modelId="{0624B792-5DAF-4A95-89DC-FC7139A4273D}" type="pres">
      <dgm:prSet presAssocID="{F0F21155-2457-4AA9-B2A9-AEFAFC8D1C13}" presName="Name1" presStyleCnt="0"/>
      <dgm:spPr/>
    </dgm:pt>
    <dgm:pt modelId="{F070BA12-FE1E-4BBB-A273-0ACF78F9F063}" type="pres">
      <dgm:prSet presAssocID="{F0F21155-2457-4AA9-B2A9-AEFAFC8D1C13}" presName="cycle" presStyleCnt="0"/>
      <dgm:spPr/>
    </dgm:pt>
    <dgm:pt modelId="{5D12A953-31E1-4D5B-8621-E784360AF5A6}" type="pres">
      <dgm:prSet presAssocID="{F0F21155-2457-4AA9-B2A9-AEFAFC8D1C13}" presName="srcNode" presStyleLbl="node1" presStyleIdx="0" presStyleCnt="5"/>
      <dgm:spPr/>
    </dgm:pt>
    <dgm:pt modelId="{391AB5BF-F936-43FD-A4BA-0E11A52D479B}" type="pres">
      <dgm:prSet presAssocID="{F0F21155-2457-4AA9-B2A9-AEFAFC8D1C13}" presName="conn" presStyleLbl="parChTrans1D2" presStyleIdx="0" presStyleCnt="1"/>
      <dgm:spPr/>
    </dgm:pt>
    <dgm:pt modelId="{A9B2A0B0-4476-46F0-B357-DADFFAB97084}" type="pres">
      <dgm:prSet presAssocID="{F0F21155-2457-4AA9-B2A9-AEFAFC8D1C13}" presName="extraNode" presStyleLbl="node1" presStyleIdx="0" presStyleCnt="5"/>
      <dgm:spPr/>
    </dgm:pt>
    <dgm:pt modelId="{09022650-2883-4FE8-A37F-98666DADB519}" type="pres">
      <dgm:prSet presAssocID="{F0F21155-2457-4AA9-B2A9-AEFAFC8D1C13}" presName="dstNode" presStyleLbl="node1" presStyleIdx="0" presStyleCnt="5"/>
      <dgm:spPr/>
    </dgm:pt>
    <dgm:pt modelId="{31BF967A-8F3C-4937-B785-74B2EDE7CB83}" type="pres">
      <dgm:prSet presAssocID="{8200B3E7-D146-4D00-83AE-9D621AC30089}" presName="text_1" presStyleLbl="node1" presStyleIdx="0" presStyleCnt="5">
        <dgm:presLayoutVars>
          <dgm:bulletEnabled val="1"/>
        </dgm:presLayoutVars>
      </dgm:prSet>
      <dgm:spPr/>
    </dgm:pt>
    <dgm:pt modelId="{2E153BC9-974D-46DE-AA91-647CAA5D0234}" type="pres">
      <dgm:prSet presAssocID="{8200B3E7-D146-4D00-83AE-9D621AC30089}" presName="accent_1" presStyleCnt="0"/>
      <dgm:spPr/>
    </dgm:pt>
    <dgm:pt modelId="{83E5BAAC-7F05-4B2B-9291-EFDD5968F6A6}" type="pres">
      <dgm:prSet presAssocID="{8200B3E7-D146-4D00-83AE-9D621AC30089}" presName="accentRepeatNode" presStyleLbl="solidFgAcc1" presStyleIdx="0" presStyleCnt="5"/>
      <dgm:spPr/>
    </dgm:pt>
    <dgm:pt modelId="{041D3907-838C-4A4B-8B7E-653CD3F3AECE}" type="pres">
      <dgm:prSet presAssocID="{467B7099-4AAC-4802-A979-CB66F58BFB80}" presName="text_2" presStyleLbl="node1" presStyleIdx="1" presStyleCnt="5">
        <dgm:presLayoutVars>
          <dgm:bulletEnabled val="1"/>
        </dgm:presLayoutVars>
      </dgm:prSet>
      <dgm:spPr/>
    </dgm:pt>
    <dgm:pt modelId="{BEA45CE7-36C2-4C05-A6C2-7CC8C573226A}" type="pres">
      <dgm:prSet presAssocID="{467B7099-4AAC-4802-A979-CB66F58BFB80}" presName="accent_2" presStyleCnt="0"/>
      <dgm:spPr/>
    </dgm:pt>
    <dgm:pt modelId="{3F58D7D8-00FA-41F2-9E29-8BC7F6D512F4}" type="pres">
      <dgm:prSet presAssocID="{467B7099-4AAC-4802-A979-CB66F58BFB80}" presName="accentRepeatNode" presStyleLbl="solidFgAcc1" presStyleIdx="1" presStyleCnt="5"/>
      <dgm:spPr/>
    </dgm:pt>
    <dgm:pt modelId="{79BE4DB0-7C09-4DB8-AA77-333C1C724FF2}" type="pres">
      <dgm:prSet presAssocID="{5E68CB75-1475-4326-A0B4-7FAF8BA45CC8}" presName="text_3" presStyleLbl="node1" presStyleIdx="2" presStyleCnt="5">
        <dgm:presLayoutVars>
          <dgm:bulletEnabled val="1"/>
        </dgm:presLayoutVars>
      </dgm:prSet>
      <dgm:spPr/>
    </dgm:pt>
    <dgm:pt modelId="{DC561783-AFF4-420B-A5F8-A494F0ADE5C3}" type="pres">
      <dgm:prSet presAssocID="{5E68CB75-1475-4326-A0B4-7FAF8BA45CC8}" presName="accent_3" presStyleCnt="0"/>
      <dgm:spPr/>
    </dgm:pt>
    <dgm:pt modelId="{4BEF37D0-037E-4391-8AA9-51EBB2E1ABC3}" type="pres">
      <dgm:prSet presAssocID="{5E68CB75-1475-4326-A0B4-7FAF8BA45CC8}" presName="accentRepeatNode" presStyleLbl="solidFgAcc1" presStyleIdx="2" presStyleCnt="5"/>
      <dgm:spPr/>
    </dgm:pt>
    <dgm:pt modelId="{6B466A23-B1B8-468F-9295-C9F413B97381}" type="pres">
      <dgm:prSet presAssocID="{B711C7D2-B1C7-4C47-BE82-BFC11E49EA22}" presName="text_4" presStyleLbl="node1" presStyleIdx="3" presStyleCnt="5">
        <dgm:presLayoutVars>
          <dgm:bulletEnabled val="1"/>
        </dgm:presLayoutVars>
      </dgm:prSet>
      <dgm:spPr/>
    </dgm:pt>
    <dgm:pt modelId="{4CE2500C-0AD2-4964-8FBD-2699772AF1C1}" type="pres">
      <dgm:prSet presAssocID="{B711C7D2-B1C7-4C47-BE82-BFC11E49EA22}" presName="accent_4" presStyleCnt="0"/>
      <dgm:spPr/>
    </dgm:pt>
    <dgm:pt modelId="{8715B18C-AA67-466D-9927-B0FA40617E80}" type="pres">
      <dgm:prSet presAssocID="{B711C7D2-B1C7-4C47-BE82-BFC11E49EA22}" presName="accentRepeatNode" presStyleLbl="solidFgAcc1" presStyleIdx="3" presStyleCnt="5"/>
      <dgm:spPr/>
    </dgm:pt>
    <dgm:pt modelId="{FFD5D1E5-66B6-4367-8922-32AA32A329D3}" type="pres">
      <dgm:prSet presAssocID="{D6AA467A-F4D3-461B-908B-A56FBF1C20B0}" presName="text_5" presStyleLbl="node1" presStyleIdx="4" presStyleCnt="5">
        <dgm:presLayoutVars>
          <dgm:bulletEnabled val="1"/>
        </dgm:presLayoutVars>
      </dgm:prSet>
      <dgm:spPr/>
    </dgm:pt>
    <dgm:pt modelId="{19D1F5E2-2E6C-43D4-AD74-1AA9D1603BF6}" type="pres">
      <dgm:prSet presAssocID="{D6AA467A-F4D3-461B-908B-A56FBF1C20B0}" presName="accent_5" presStyleCnt="0"/>
      <dgm:spPr/>
    </dgm:pt>
    <dgm:pt modelId="{FDC4F206-13F4-4A8D-826E-5E870A0C33F5}" type="pres">
      <dgm:prSet presAssocID="{D6AA467A-F4D3-461B-908B-A56FBF1C20B0}" presName="accentRepeatNode" presStyleLbl="solidFgAcc1" presStyleIdx="4" presStyleCnt="5"/>
      <dgm:spPr/>
    </dgm:pt>
  </dgm:ptLst>
  <dgm:cxnLst>
    <dgm:cxn modelId="{4067A302-43A3-4C67-8663-9CE94054C5C6}" srcId="{F0F21155-2457-4AA9-B2A9-AEFAFC8D1C13}" destId="{8200B3E7-D146-4D00-83AE-9D621AC30089}" srcOrd="0" destOrd="0" parTransId="{327A1D77-C40E-4758-A20C-F2F083682F4E}" sibTransId="{54D95B77-4F00-4A77-BFAA-E8173E4737F1}"/>
    <dgm:cxn modelId="{FDFA6D0E-329B-492A-883E-3EBE1F1FD15B}" srcId="{F0F21155-2457-4AA9-B2A9-AEFAFC8D1C13}" destId="{5E68CB75-1475-4326-A0B4-7FAF8BA45CC8}" srcOrd="2" destOrd="0" parTransId="{51414760-57D2-47F9-88F5-7C29E2E790D8}" sibTransId="{43025817-B81E-44A6-92FF-27A51173ED23}"/>
    <dgm:cxn modelId="{9F346219-BDDF-47D3-9847-C31E1A810257}" type="presOf" srcId="{467B7099-4AAC-4802-A979-CB66F58BFB80}" destId="{041D3907-838C-4A4B-8B7E-653CD3F3AECE}" srcOrd="0" destOrd="0" presId="urn:microsoft.com/office/officeart/2008/layout/VerticalCurvedList"/>
    <dgm:cxn modelId="{22378B25-2E16-4E54-B593-FA613474DFD9}" srcId="{F0F21155-2457-4AA9-B2A9-AEFAFC8D1C13}" destId="{B711C7D2-B1C7-4C47-BE82-BFC11E49EA22}" srcOrd="3" destOrd="0" parTransId="{6EE91340-8B9A-4C55-9E26-0AA910BE183B}" sibTransId="{9388E47E-A41F-4241-A831-AE2AA09E910D}"/>
    <dgm:cxn modelId="{9D0E0054-2AF4-4766-BD6A-75DA351CF28E}" type="presOf" srcId="{54D95B77-4F00-4A77-BFAA-E8173E4737F1}" destId="{391AB5BF-F936-43FD-A4BA-0E11A52D479B}" srcOrd="0" destOrd="0" presId="urn:microsoft.com/office/officeart/2008/layout/VerticalCurvedList"/>
    <dgm:cxn modelId="{C2E37257-DAB5-4D3F-8C24-1D9535418C9A}" type="presOf" srcId="{B711C7D2-B1C7-4C47-BE82-BFC11E49EA22}" destId="{6B466A23-B1B8-468F-9295-C9F413B97381}" srcOrd="0" destOrd="0" presId="urn:microsoft.com/office/officeart/2008/layout/VerticalCurvedList"/>
    <dgm:cxn modelId="{239CA958-95E2-431C-A0CE-D63A470F9319}" srcId="{F0F21155-2457-4AA9-B2A9-AEFAFC8D1C13}" destId="{D6AA467A-F4D3-461B-908B-A56FBF1C20B0}" srcOrd="4" destOrd="0" parTransId="{941124FE-2297-4F59-AF92-FA2A938C79DF}" sibTransId="{E37C6FF1-ED3B-4820-97C6-6BE11435EC2C}"/>
    <dgm:cxn modelId="{63BBCE94-6C8C-4817-8424-953BEFC1422E}" type="presOf" srcId="{D6AA467A-F4D3-461B-908B-A56FBF1C20B0}" destId="{FFD5D1E5-66B6-4367-8922-32AA32A329D3}" srcOrd="0" destOrd="0" presId="urn:microsoft.com/office/officeart/2008/layout/VerticalCurvedList"/>
    <dgm:cxn modelId="{7D187EB1-AFEB-4C31-9A07-5385D0242195}" type="presOf" srcId="{5E68CB75-1475-4326-A0B4-7FAF8BA45CC8}" destId="{79BE4DB0-7C09-4DB8-AA77-333C1C724FF2}" srcOrd="0" destOrd="0" presId="urn:microsoft.com/office/officeart/2008/layout/VerticalCurvedList"/>
    <dgm:cxn modelId="{998F6EC3-77D1-4441-B2D8-C414487AA5C1}" srcId="{F0F21155-2457-4AA9-B2A9-AEFAFC8D1C13}" destId="{467B7099-4AAC-4802-A979-CB66F58BFB80}" srcOrd="1" destOrd="0" parTransId="{0400C3D3-C39B-41E6-9AE4-008C3AF6BC64}" sibTransId="{32121124-7C21-4EF5-B362-E69E009AA2AB}"/>
    <dgm:cxn modelId="{B3B5C3C7-D14C-44E0-9097-361C3BF70C2B}" type="presOf" srcId="{F0F21155-2457-4AA9-B2A9-AEFAFC8D1C13}" destId="{7289E8A5-8625-400B-9F87-F531A88AB6DB}" srcOrd="0" destOrd="0" presId="urn:microsoft.com/office/officeart/2008/layout/VerticalCurvedList"/>
    <dgm:cxn modelId="{36F09CD9-0EF0-4F87-A325-F63C78294ABC}" type="presOf" srcId="{8200B3E7-D146-4D00-83AE-9D621AC30089}" destId="{31BF967A-8F3C-4937-B785-74B2EDE7CB83}" srcOrd="0" destOrd="0" presId="urn:microsoft.com/office/officeart/2008/layout/VerticalCurvedList"/>
    <dgm:cxn modelId="{84E0AF16-32A5-48C8-860D-F1B7035B5821}" type="presParOf" srcId="{7289E8A5-8625-400B-9F87-F531A88AB6DB}" destId="{0624B792-5DAF-4A95-89DC-FC7139A4273D}" srcOrd="0" destOrd="0" presId="urn:microsoft.com/office/officeart/2008/layout/VerticalCurvedList"/>
    <dgm:cxn modelId="{89CCC16C-4693-4992-93F7-25C8092F398A}" type="presParOf" srcId="{0624B792-5DAF-4A95-89DC-FC7139A4273D}" destId="{F070BA12-FE1E-4BBB-A273-0ACF78F9F063}" srcOrd="0" destOrd="0" presId="urn:microsoft.com/office/officeart/2008/layout/VerticalCurvedList"/>
    <dgm:cxn modelId="{5E718EAB-3809-459B-B65A-DAF2F686DBC0}" type="presParOf" srcId="{F070BA12-FE1E-4BBB-A273-0ACF78F9F063}" destId="{5D12A953-31E1-4D5B-8621-E784360AF5A6}" srcOrd="0" destOrd="0" presId="urn:microsoft.com/office/officeart/2008/layout/VerticalCurvedList"/>
    <dgm:cxn modelId="{B965033B-B5BA-484F-AED2-C464A9C0CB28}" type="presParOf" srcId="{F070BA12-FE1E-4BBB-A273-0ACF78F9F063}" destId="{391AB5BF-F936-43FD-A4BA-0E11A52D479B}" srcOrd="1" destOrd="0" presId="urn:microsoft.com/office/officeart/2008/layout/VerticalCurvedList"/>
    <dgm:cxn modelId="{7ED25844-CCF2-4760-AA2A-DE2B7B79984A}" type="presParOf" srcId="{F070BA12-FE1E-4BBB-A273-0ACF78F9F063}" destId="{A9B2A0B0-4476-46F0-B357-DADFFAB97084}" srcOrd="2" destOrd="0" presId="urn:microsoft.com/office/officeart/2008/layout/VerticalCurvedList"/>
    <dgm:cxn modelId="{F2007A59-8C2B-4C79-8F68-7ED24A8F47DC}" type="presParOf" srcId="{F070BA12-FE1E-4BBB-A273-0ACF78F9F063}" destId="{09022650-2883-4FE8-A37F-98666DADB519}" srcOrd="3" destOrd="0" presId="urn:microsoft.com/office/officeart/2008/layout/VerticalCurvedList"/>
    <dgm:cxn modelId="{6F8EF3EA-60D7-41DB-B352-CC92E5657F80}" type="presParOf" srcId="{0624B792-5DAF-4A95-89DC-FC7139A4273D}" destId="{31BF967A-8F3C-4937-B785-74B2EDE7CB83}" srcOrd="1" destOrd="0" presId="urn:microsoft.com/office/officeart/2008/layout/VerticalCurvedList"/>
    <dgm:cxn modelId="{02DEC464-0238-4263-BA18-725A54C08752}" type="presParOf" srcId="{0624B792-5DAF-4A95-89DC-FC7139A4273D}" destId="{2E153BC9-974D-46DE-AA91-647CAA5D0234}" srcOrd="2" destOrd="0" presId="urn:microsoft.com/office/officeart/2008/layout/VerticalCurvedList"/>
    <dgm:cxn modelId="{B1A81D60-C9DA-4C3D-B16C-D8545D3A4E7C}" type="presParOf" srcId="{2E153BC9-974D-46DE-AA91-647CAA5D0234}" destId="{83E5BAAC-7F05-4B2B-9291-EFDD5968F6A6}" srcOrd="0" destOrd="0" presId="urn:microsoft.com/office/officeart/2008/layout/VerticalCurvedList"/>
    <dgm:cxn modelId="{5926F2A0-45FC-4F61-89E6-450CA27C2E16}" type="presParOf" srcId="{0624B792-5DAF-4A95-89DC-FC7139A4273D}" destId="{041D3907-838C-4A4B-8B7E-653CD3F3AECE}" srcOrd="3" destOrd="0" presId="urn:microsoft.com/office/officeart/2008/layout/VerticalCurvedList"/>
    <dgm:cxn modelId="{29B64892-B587-4934-BA2F-89097AF57CE6}" type="presParOf" srcId="{0624B792-5DAF-4A95-89DC-FC7139A4273D}" destId="{BEA45CE7-36C2-4C05-A6C2-7CC8C573226A}" srcOrd="4" destOrd="0" presId="urn:microsoft.com/office/officeart/2008/layout/VerticalCurvedList"/>
    <dgm:cxn modelId="{E438424A-3FAB-4D4F-A225-4858D423889B}" type="presParOf" srcId="{BEA45CE7-36C2-4C05-A6C2-7CC8C573226A}" destId="{3F58D7D8-00FA-41F2-9E29-8BC7F6D512F4}" srcOrd="0" destOrd="0" presId="urn:microsoft.com/office/officeart/2008/layout/VerticalCurvedList"/>
    <dgm:cxn modelId="{F5512BDB-A91D-4553-8812-55EF6C501BAB}" type="presParOf" srcId="{0624B792-5DAF-4A95-89DC-FC7139A4273D}" destId="{79BE4DB0-7C09-4DB8-AA77-333C1C724FF2}" srcOrd="5" destOrd="0" presId="urn:microsoft.com/office/officeart/2008/layout/VerticalCurvedList"/>
    <dgm:cxn modelId="{C04F3C08-8B97-4793-A69E-0692814FBA1A}" type="presParOf" srcId="{0624B792-5DAF-4A95-89DC-FC7139A4273D}" destId="{DC561783-AFF4-420B-A5F8-A494F0ADE5C3}" srcOrd="6" destOrd="0" presId="urn:microsoft.com/office/officeart/2008/layout/VerticalCurvedList"/>
    <dgm:cxn modelId="{59BA37EB-2256-433A-A279-FFEA8C4C0665}" type="presParOf" srcId="{DC561783-AFF4-420B-A5F8-A494F0ADE5C3}" destId="{4BEF37D0-037E-4391-8AA9-51EBB2E1ABC3}" srcOrd="0" destOrd="0" presId="urn:microsoft.com/office/officeart/2008/layout/VerticalCurvedList"/>
    <dgm:cxn modelId="{222C52AA-9E50-478B-B78F-6BFA9DA1C052}" type="presParOf" srcId="{0624B792-5DAF-4A95-89DC-FC7139A4273D}" destId="{6B466A23-B1B8-468F-9295-C9F413B97381}" srcOrd="7" destOrd="0" presId="urn:microsoft.com/office/officeart/2008/layout/VerticalCurvedList"/>
    <dgm:cxn modelId="{B1F40ECA-C524-4D7B-9E3B-1682772572BD}" type="presParOf" srcId="{0624B792-5DAF-4A95-89DC-FC7139A4273D}" destId="{4CE2500C-0AD2-4964-8FBD-2699772AF1C1}" srcOrd="8" destOrd="0" presId="urn:microsoft.com/office/officeart/2008/layout/VerticalCurvedList"/>
    <dgm:cxn modelId="{30146553-3318-419F-AA1B-C60043B4288E}" type="presParOf" srcId="{4CE2500C-0AD2-4964-8FBD-2699772AF1C1}" destId="{8715B18C-AA67-466D-9927-B0FA40617E80}" srcOrd="0" destOrd="0" presId="urn:microsoft.com/office/officeart/2008/layout/VerticalCurvedList"/>
    <dgm:cxn modelId="{3AE97D36-896F-4779-A377-CA1378CE7B69}" type="presParOf" srcId="{0624B792-5DAF-4A95-89DC-FC7139A4273D}" destId="{FFD5D1E5-66B6-4367-8922-32AA32A329D3}" srcOrd="9" destOrd="0" presId="urn:microsoft.com/office/officeart/2008/layout/VerticalCurvedList"/>
    <dgm:cxn modelId="{91350DE1-CC33-497F-BBCD-6526E7EA3CAF}" type="presParOf" srcId="{0624B792-5DAF-4A95-89DC-FC7139A4273D}" destId="{19D1F5E2-2E6C-43D4-AD74-1AA9D1603BF6}" srcOrd="10" destOrd="0" presId="urn:microsoft.com/office/officeart/2008/layout/VerticalCurvedList"/>
    <dgm:cxn modelId="{55E5D937-09EF-455F-A5AC-C380D66ADF95}" type="presParOf" srcId="{19D1F5E2-2E6C-43D4-AD74-1AA9D1603BF6}" destId="{FDC4F206-13F4-4A8D-826E-5E870A0C33F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AB5BF-F936-43FD-A4BA-0E11A52D479B}">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BF967A-8F3C-4937-B785-74B2EDE7CB83}">
      <dsp:nvSpPr>
        <dsp:cNvPr id="0" name=""/>
        <dsp:cNvSpPr/>
      </dsp:nvSpPr>
      <dsp:spPr>
        <a:xfrm>
          <a:off x="509717" y="338558"/>
          <a:ext cx="870818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latin typeface="Candara" panose="020E0502030303020204" pitchFamily="34" charset="0"/>
            </a:rPr>
            <a:t>Maximizing value for shareholders and founders</a:t>
          </a:r>
        </a:p>
      </dsp:txBody>
      <dsp:txXfrm>
        <a:off x="509717" y="338558"/>
        <a:ext cx="8708184" cy="677550"/>
      </dsp:txXfrm>
    </dsp:sp>
    <dsp:sp modelId="{83E5BAAC-7F05-4B2B-9291-EFDD5968F6A6}">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1D3907-838C-4A4B-8B7E-653CD3F3AECE}">
      <dsp:nvSpPr>
        <dsp:cNvPr id="0" name=""/>
        <dsp:cNvSpPr/>
      </dsp:nvSpPr>
      <dsp:spPr>
        <a:xfrm>
          <a:off x="995230" y="1354558"/>
          <a:ext cx="8222671"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latin typeface="Candara" panose="020E0502030303020204" pitchFamily="34" charset="0"/>
            </a:rPr>
            <a:t>Providing a clear roadmap</a:t>
          </a:r>
          <a:endParaRPr lang="en-US" sz="3100" kern="1200" dirty="0">
            <a:latin typeface="Candara" panose="020E0502030303020204" pitchFamily="34" charset="0"/>
          </a:endParaRPr>
        </a:p>
      </dsp:txBody>
      <dsp:txXfrm>
        <a:off x="995230" y="1354558"/>
        <a:ext cx="8222671" cy="677550"/>
      </dsp:txXfrm>
    </dsp:sp>
    <dsp:sp modelId="{3F58D7D8-00FA-41F2-9E29-8BC7F6D512F4}">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BE4DB0-7C09-4DB8-AA77-333C1C724FF2}">
      <dsp:nvSpPr>
        <dsp:cNvPr id="0" name=""/>
        <dsp:cNvSpPr/>
      </dsp:nvSpPr>
      <dsp:spPr>
        <a:xfrm>
          <a:off x="1144243" y="2370558"/>
          <a:ext cx="8073658"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latin typeface="Candara" panose="020E0502030303020204" pitchFamily="34" charset="0"/>
            </a:rPr>
            <a:t>Mitigating risks</a:t>
          </a:r>
          <a:endParaRPr lang="en-US" sz="3100" kern="1200" dirty="0">
            <a:latin typeface="Candara" panose="020E0502030303020204" pitchFamily="34" charset="0"/>
          </a:endParaRPr>
        </a:p>
      </dsp:txBody>
      <dsp:txXfrm>
        <a:off x="1144243" y="2370558"/>
        <a:ext cx="8073658" cy="677550"/>
      </dsp:txXfrm>
    </dsp:sp>
    <dsp:sp modelId="{4BEF37D0-037E-4391-8AA9-51EBB2E1ABC3}">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66A23-B1B8-468F-9295-C9F413B97381}">
      <dsp:nvSpPr>
        <dsp:cNvPr id="0" name=""/>
        <dsp:cNvSpPr/>
      </dsp:nvSpPr>
      <dsp:spPr>
        <a:xfrm>
          <a:off x="995230" y="3386558"/>
          <a:ext cx="8222671"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latin typeface="Candara" panose="020E0502030303020204" pitchFamily="34" charset="0"/>
            </a:rPr>
            <a:t>Attracting investors and strategic partners</a:t>
          </a:r>
          <a:endParaRPr lang="en-US" sz="3100" kern="1200" dirty="0">
            <a:latin typeface="Candara" panose="020E0502030303020204" pitchFamily="34" charset="0"/>
          </a:endParaRPr>
        </a:p>
      </dsp:txBody>
      <dsp:txXfrm>
        <a:off x="995230" y="3386558"/>
        <a:ext cx="8222671" cy="677550"/>
      </dsp:txXfrm>
    </dsp:sp>
    <dsp:sp modelId="{8715B18C-AA67-466D-9927-B0FA40617E80}">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D5D1E5-66B6-4367-8922-32AA32A329D3}">
      <dsp:nvSpPr>
        <dsp:cNvPr id="0" name=""/>
        <dsp:cNvSpPr/>
      </dsp:nvSpPr>
      <dsp:spPr>
        <a:xfrm>
          <a:off x="509717" y="4402558"/>
          <a:ext cx="870818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latin typeface="Candara" panose="020E0502030303020204" pitchFamily="34" charset="0"/>
            </a:rPr>
            <a:t>Facilitating succession planning</a:t>
          </a:r>
          <a:endParaRPr lang="en-US" sz="3100" kern="1200" dirty="0">
            <a:latin typeface="Candara" panose="020E0502030303020204" pitchFamily="34" charset="0"/>
          </a:endParaRPr>
        </a:p>
      </dsp:txBody>
      <dsp:txXfrm>
        <a:off x="509717" y="4402558"/>
        <a:ext cx="8708184" cy="677550"/>
      </dsp:txXfrm>
    </dsp:sp>
    <dsp:sp modelId="{FDC4F206-13F4-4A8D-826E-5E870A0C33F5}">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ftware Development and Entrepreneurship - Peace Child International">
            <a:extLst>
              <a:ext uri="{FF2B5EF4-FFF2-40B4-BE49-F238E27FC236}">
                <a16:creationId xmlns:a16="http://schemas.microsoft.com/office/drawing/2014/main" id="{FA7DDC31-EC59-FF3E-2147-68EA766C55B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36077" y="542338"/>
            <a:ext cx="2346614" cy="1160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2/13/2024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2/13/2024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2/13/2024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2/13/2024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2/13/2024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Exit Strategies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Entrepreneurship</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BA4905-D909-4F56-8274-462CC5F2673E}"/>
              </a:ext>
            </a:extLst>
          </p:cNvPr>
          <p:cNvSpPr>
            <a:spLocks noGrp="1"/>
          </p:cNvSpPr>
          <p:nvPr>
            <p:ph type="title"/>
          </p:nvPr>
        </p:nvSpPr>
        <p:spPr/>
        <p:txBody>
          <a:bodyPr/>
          <a:lstStyle/>
          <a:p>
            <a:r>
              <a:rPr lang="en-US" dirty="0"/>
              <a:t>Types of Exit Strategies</a:t>
            </a:r>
          </a:p>
        </p:txBody>
      </p:sp>
      <p:sp>
        <p:nvSpPr>
          <p:cNvPr id="6" name="Text Placeholder 5">
            <a:extLst>
              <a:ext uri="{FF2B5EF4-FFF2-40B4-BE49-F238E27FC236}">
                <a16:creationId xmlns:a16="http://schemas.microsoft.com/office/drawing/2014/main" id="{67CD09D5-C099-4E3E-98C9-44A84C20CB1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97B9050-930B-4AE5-8FDA-2B3390C243E4}"/>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862203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Exit Strategies</a:t>
            </a:r>
          </a:p>
        </p:txBody>
      </p:sp>
      <p:sp>
        <p:nvSpPr>
          <p:cNvPr id="3" name="Content Placeholder 2"/>
          <p:cNvSpPr>
            <a:spLocks noGrp="1"/>
          </p:cNvSpPr>
          <p:nvPr>
            <p:ph idx="1"/>
          </p:nvPr>
        </p:nvSpPr>
        <p:spPr>
          <a:xfrm>
            <a:off x="347526" y="1268083"/>
            <a:ext cx="11650767" cy="4884888"/>
          </a:xfrm>
        </p:spPr>
        <p:txBody>
          <a:bodyPr>
            <a:normAutofit/>
          </a:bodyPr>
          <a:lstStyle/>
          <a:p>
            <a:pPr>
              <a:lnSpc>
                <a:spcPct val="150000"/>
              </a:lnSpc>
            </a:pPr>
            <a:r>
              <a:rPr lang="en-US" sz="3200" dirty="0"/>
              <a:t>Mergers and Acquisitions (M&amp;A)</a:t>
            </a:r>
          </a:p>
          <a:p>
            <a:pPr>
              <a:lnSpc>
                <a:spcPct val="150000"/>
              </a:lnSpc>
            </a:pPr>
            <a:r>
              <a:rPr lang="en-US" sz="3200" dirty="0"/>
              <a:t>Initial Public Offering (IPO)</a:t>
            </a:r>
          </a:p>
          <a:p>
            <a:pPr>
              <a:lnSpc>
                <a:spcPct val="150000"/>
              </a:lnSpc>
            </a:pPr>
            <a:r>
              <a:rPr lang="en-US" sz="3200" dirty="0"/>
              <a:t>Strategic Partnerships</a:t>
            </a:r>
          </a:p>
          <a:p>
            <a:pPr>
              <a:lnSpc>
                <a:spcPct val="150000"/>
              </a:lnSpc>
            </a:pPr>
            <a:r>
              <a:rPr lang="en-US" sz="3200" dirty="0"/>
              <a:t>Spin-Offs</a:t>
            </a:r>
          </a:p>
          <a:p>
            <a:pPr>
              <a:lnSpc>
                <a:spcPct val="150000"/>
              </a:lnSpc>
            </a:pPr>
            <a:r>
              <a:rPr lang="en-US" sz="3200" dirty="0"/>
              <a:t>Liquidation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96034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Mergers and Acquisitions (M&amp;A)</a:t>
            </a:r>
          </a:p>
        </p:txBody>
      </p:sp>
      <p:sp>
        <p:nvSpPr>
          <p:cNvPr id="3" name="Content Placeholder 2"/>
          <p:cNvSpPr>
            <a:spLocks noGrp="1"/>
          </p:cNvSpPr>
          <p:nvPr>
            <p:ph idx="1"/>
          </p:nvPr>
        </p:nvSpPr>
        <p:spPr/>
        <p:txBody>
          <a:bodyPr>
            <a:normAutofit/>
          </a:bodyPr>
          <a:lstStyle/>
          <a:p>
            <a:r>
              <a:rPr lang="en-US" dirty="0"/>
              <a:t>Refer to the process of combining two or more companies into a single entity.</a:t>
            </a:r>
          </a:p>
          <a:p>
            <a:r>
              <a:rPr lang="en-US" dirty="0"/>
              <a:t>M&amp;A can involve the acquisition of a company by another company, or the merger of two or more companies to form a new entity.</a:t>
            </a:r>
          </a:p>
          <a:p>
            <a:r>
              <a:rPr lang="en-US" dirty="0"/>
              <a:t>M&amp;A can be done for various reasons, including expanding market share, acquiring new technologies, increasing efficiency, and gaining access to new markets.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451039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M&amp;A</a:t>
            </a:r>
          </a:p>
        </p:txBody>
      </p:sp>
      <p:sp>
        <p:nvSpPr>
          <p:cNvPr id="3" name="Content Placeholder 2"/>
          <p:cNvSpPr>
            <a:spLocks noGrp="1"/>
          </p:cNvSpPr>
          <p:nvPr>
            <p:ph idx="1"/>
          </p:nvPr>
        </p:nvSpPr>
        <p:spPr>
          <a:xfrm>
            <a:off x="347526" y="1293962"/>
            <a:ext cx="11650767" cy="4859009"/>
          </a:xfrm>
        </p:spPr>
        <p:txBody>
          <a:bodyPr>
            <a:normAutofit/>
          </a:bodyPr>
          <a:lstStyle/>
          <a:p>
            <a:pPr>
              <a:lnSpc>
                <a:spcPct val="150000"/>
              </a:lnSpc>
            </a:pPr>
            <a:r>
              <a:rPr lang="en-US" dirty="0"/>
              <a:t>Increased market share and revenue</a:t>
            </a:r>
          </a:p>
          <a:p>
            <a:pPr>
              <a:lnSpc>
                <a:spcPct val="150000"/>
              </a:lnSpc>
            </a:pPr>
            <a:r>
              <a:rPr lang="en-US" dirty="0"/>
              <a:t>Access to new technologies and intellectual property</a:t>
            </a:r>
          </a:p>
          <a:p>
            <a:pPr>
              <a:lnSpc>
                <a:spcPct val="150000"/>
              </a:lnSpc>
            </a:pPr>
            <a:r>
              <a:rPr lang="en-US" dirty="0"/>
              <a:t>Cost savings through synergies and economies of scale</a:t>
            </a:r>
          </a:p>
          <a:p>
            <a:pPr>
              <a:lnSpc>
                <a:spcPct val="150000"/>
              </a:lnSpc>
            </a:pPr>
            <a:r>
              <a:rPr lang="en-US" dirty="0"/>
              <a:t>Enhanced competitiveness and market position</a:t>
            </a:r>
          </a:p>
          <a:p>
            <a:pPr>
              <a:lnSpc>
                <a:spcPct val="150000"/>
              </a:lnSpc>
            </a:pPr>
            <a:r>
              <a:rPr lang="en-US" dirty="0"/>
              <a:t>Diversification of products and services</a:t>
            </a:r>
          </a:p>
          <a:p>
            <a:pPr>
              <a:lnSpc>
                <a:spcPct val="150000"/>
              </a:lnSpc>
            </a:pPr>
            <a:r>
              <a:rPr lang="en-US" dirty="0"/>
              <a:t>Access to new markets and customers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761546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M&amp;A</a:t>
            </a:r>
          </a:p>
        </p:txBody>
      </p:sp>
      <p:sp>
        <p:nvSpPr>
          <p:cNvPr id="3" name="Content Placeholder 2"/>
          <p:cNvSpPr>
            <a:spLocks noGrp="1"/>
          </p:cNvSpPr>
          <p:nvPr>
            <p:ph idx="1"/>
          </p:nvPr>
        </p:nvSpPr>
        <p:spPr>
          <a:xfrm>
            <a:off x="347526" y="1293962"/>
            <a:ext cx="11650767" cy="4859009"/>
          </a:xfrm>
        </p:spPr>
        <p:txBody>
          <a:bodyPr>
            <a:normAutofit/>
          </a:bodyPr>
          <a:lstStyle/>
          <a:p>
            <a:pPr>
              <a:lnSpc>
                <a:spcPct val="150000"/>
              </a:lnSpc>
            </a:pPr>
            <a:r>
              <a:rPr lang="en-US" dirty="0"/>
              <a:t>Integration challenges and cultural differences</a:t>
            </a:r>
          </a:p>
          <a:p>
            <a:pPr>
              <a:lnSpc>
                <a:spcPct val="150000"/>
              </a:lnSpc>
            </a:pPr>
            <a:r>
              <a:rPr lang="en-US" dirty="0"/>
              <a:t>Risk of overpayment for the acquisition</a:t>
            </a:r>
          </a:p>
          <a:p>
            <a:pPr>
              <a:lnSpc>
                <a:spcPct val="150000"/>
              </a:lnSpc>
            </a:pPr>
            <a:r>
              <a:rPr lang="en-US" dirty="0"/>
              <a:t>Potential loss of key employees and customers</a:t>
            </a:r>
          </a:p>
          <a:p>
            <a:pPr>
              <a:lnSpc>
                <a:spcPct val="150000"/>
              </a:lnSpc>
            </a:pPr>
            <a:r>
              <a:rPr lang="en-US" dirty="0"/>
              <a:t>Difficulty in achieving expected synergies and cost savings</a:t>
            </a:r>
          </a:p>
          <a:p>
            <a:pPr>
              <a:lnSpc>
                <a:spcPct val="150000"/>
              </a:lnSpc>
            </a:pPr>
            <a:r>
              <a:rPr lang="en-US" dirty="0"/>
              <a:t>Risk of negative impact on brand reputation and customer loyalty</a:t>
            </a:r>
          </a:p>
          <a:p>
            <a:pPr>
              <a:lnSpc>
                <a:spcPct val="150000"/>
              </a:lnSpc>
            </a:pPr>
            <a:r>
              <a:rPr lang="en-US" dirty="0"/>
              <a:t>Potential legal and regulatory issues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368178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Successful M&amp;A Exit Strategies</a:t>
            </a:r>
          </a:p>
        </p:txBody>
      </p:sp>
      <p:sp>
        <p:nvSpPr>
          <p:cNvPr id="3" name="Content Placeholder 2"/>
          <p:cNvSpPr>
            <a:spLocks noGrp="1"/>
          </p:cNvSpPr>
          <p:nvPr>
            <p:ph idx="1"/>
          </p:nvPr>
        </p:nvSpPr>
        <p:spPr>
          <a:xfrm>
            <a:off x="347526" y="1293962"/>
            <a:ext cx="11650767" cy="4859009"/>
          </a:xfrm>
        </p:spPr>
        <p:txBody>
          <a:bodyPr>
            <a:normAutofit/>
          </a:bodyPr>
          <a:lstStyle/>
          <a:p>
            <a:pPr>
              <a:lnSpc>
                <a:spcPct val="150000"/>
              </a:lnSpc>
            </a:pPr>
            <a:r>
              <a:rPr lang="en-US" dirty="0"/>
              <a:t>Microsoft's acquisition of LinkedIn for $26.2 billion in 2016</a:t>
            </a:r>
          </a:p>
          <a:p>
            <a:pPr>
              <a:lnSpc>
                <a:spcPct val="150000"/>
              </a:lnSpc>
            </a:pPr>
            <a:r>
              <a:rPr lang="en-US" dirty="0"/>
              <a:t>Salesforce's acquisition of ExactTarget for $2.5 billion in 2013</a:t>
            </a:r>
          </a:p>
          <a:p>
            <a:pPr>
              <a:lnSpc>
                <a:spcPct val="150000"/>
              </a:lnSpc>
            </a:pPr>
            <a:r>
              <a:rPr lang="en-US" dirty="0"/>
              <a:t>Oracle's acquisition of NetSuite for $9.3 billion in 2016</a:t>
            </a:r>
          </a:p>
          <a:p>
            <a:pPr>
              <a:lnSpc>
                <a:spcPct val="150000"/>
              </a:lnSpc>
            </a:pPr>
            <a:r>
              <a:rPr lang="en-US" dirty="0"/>
              <a:t>Symantec's acquisition of Blue Coat for $4.65 billion in 2016</a:t>
            </a:r>
          </a:p>
          <a:p>
            <a:pPr>
              <a:lnSpc>
                <a:spcPct val="150000"/>
              </a:lnSpc>
            </a:pPr>
            <a:r>
              <a:rPr lang="en-US" dirty="0"/>
              <a:t>IBM's acquisition of Red Hat for $34 billion in 2018</a:t>
            </a:r>
          </a:p>
          <a:p>
            <a:pPr>
              <a:lnSpc>
                <a:spcPct val="150000"/>
              </a:lnSpc>
            </a:pPr>
            <a:r>
              <a:rPr lang="en-US" dirty="0"/>
              <a:t>Zoom acquired Five9 for $14.7 billion in 2020</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979533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FAB0-9EFD-460D-B10A-733217493175}"/>
              </a:ext>
            </a:extLst>
          </p:cNvPr>
          <p:cNvSpPr>
            <a:spLocks noGrp="1"/>
          </p:cNvSpPr>
          <p:nvPr>
            <p:ph type="title"/>
          </p:nvPr>
        </p:nvSpPr>
        <p:spPr/>
        <p:txBody>
          <a:bodyPr/>
          <a:lstStyle/>
          <a:p>
            <a:r>
              <a:rPr lang="en-US" dirty="0"/>
              <a:t>Initial Public Offering (IPO)</a:t>
            </a:r>
          </a:p>
        </p:txBody>
      </p:sp>
      <p:sp>
        <p:nvSpPr>
          <p:cNvPr id="3" name="Content Placeholder 2">
            <a:extLst>
              <a:ext uri="{FF2B5EF4-FFF2-40B4-BE49-F238E27FC236}">
                <a16:creationId xmlns:a16="http://schemas.microsoft.com/office/drawing/2014/main" id="{495867EF-6B79-412E-B482-BCAC8D5DF2B3}"/>
              </a:ext>
            </a:extLst>
          </p:cNvPr>
          <p:cNvSpPr>
            <a:spLocks noGrp="1"/>
          </p:cNvSpPr>
          <p:nvPr>
            <p:ph idx="1"/>
          </p:nvPr>
        </p:nvSpPr>
        <p:spPr/>
        <p:txBody>
          <a:bodyPr/>
          <a:lstStyle/>
          <a:p>
            <a:r>
              <a:rPr lang="en-US" dirty="0"/>
              <a:t>The process of a privately held company raising capital by selling its shares to the public for the first time.</a:t>
            </a:r>
          </a:p>
          <a:p>
            <a:r>
              <a:rPr lang="en-US" dirty="0"/>
              <a:t>IPO is a significant milestone for any company, as it allows the company to raise capital, increase its visibility, and attract new investors.</a:t>
            </a:r>
          </a:p>
          <a:p>
            <a:r>
              <a:rPr lang="en-US" dirty="0"/>
              <a:t>IPO involves the issuance of new shares to the public, and the company receives the funds raised from the sale of these shares.</a:t>
            </a:r>
          </a:p>
        </p:txBody>
      </p:sp>
      <p:sp>
        <p:nvSpPr>
          <p:cNvPr id="4" name="Slide Number Placeholder 3">
            <a:extLst>
              <a:ext uri="{FF2B5EF4-FFF2-40B4-BE49-F238E27FC236}">
                <a16:creationId xmlns:a16="http://schemas.microsoft.com/office/drawing/2014/main" id="{AC4CBF14-CFD5-4213-B476-0C7E906D5B9C}"/>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844057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2975-F7B3-430B-9203-642CBF0C3A3B}"/>
              </a:ext>
            </a:extLst>
          </p:cNvPr>
          <p:cNvSpPr>
            <a:spLocks noGrp="1"/>
          </p:cNvSpPr>
          <p:nvPr>
            <p:ph type="title"/>
          </p:nvPr>
        </p:nvSpPr>
        <p:spPr/>
        <p:txBody>
          <a:bodyPr/>
          <a:lstStyle/>
          <a:p>
            <a:r>
              <a:rPr lang="en-US" dirty="0"/>
              <a:t>Advantages of IPO</a:t>
            </a:r>
          </a:p>
        </p:txBody>
      </p:sp>
      <p:sp>
        <p:nvSpPr>
          <p:cNvPr id="3" name="Content Placeholder 2">
            <a:extLst>
              <a:ext uri="{FF2B5EF4-FFF2-40B4-BE49-F238E27FC236}">
                <a16:creationId xmlns:a16="http://schemas.microsoft.com/office/drawing/2014/main" id="{C5DCBC92-559A-452A-B208-42942C5C9214}"/>
              </a:ext>
            </a:extLst>
          </p:cNvPr>
          <p:cNvSpPr>
            <a:spLocks noGrp="1"/>
          </p:cNvSpPr>
          <p:nvPr>
            <p:ph idx="1"/>
          </p:nvPr>
        </p:nvSpPr>
        <p:spPr>
          <a:xfrm>
            <a:off x="347526" y="1207300"/>
            <a:ext cx="11650767" cy="4945671"/>
          </a:xfrm>
        </p:spPr>
        <p:txBody>
          <a:bodyPr>
            <a:normAutofit/>
          </a:bodyPr>
          <a:lstStyle/>
          <a:p>
            <a:pPr>
              <a:lnSpc>
                <a:spcPct val="150000"/>
              </a:lnSpc>
            </a:pPr>
            <a:r>
              <a:rPr lang="en-US" sz="3200" dirty="0"/>
              <a:t>Access to capital</a:t>
            </a:r>
          </a:p>
          <a:p>
            <a:pPr>
              <a:lnSpc>
                <a:spcPct val="150000"/>
              </a:lnSpc>
            </a:pPr>
            <a:r>
              <a:rPr lang="en-US" sz="3200" dirty="0"/>
              <a:t>Increased visibility</a:t>
            </a:r>
          </a:p>
          <a:p>
            <a:pPr>
              <a:lnSpc>
                <a:spcPct val="150000"/>
              </a:lnSpc>
            </a:pPr>
            <a:r>
              <a:rPr lang="en-US" sz="3200" dirty="0"/>
              <a:t>Liquidity</a:t>
            </a:r>
          </a:p>
          <a:p>
            <a:pPr>
              <a:lnSpc>
                <a:spcPct val="150000"/>
              </a:lnSpc>
            </a:pPr>
            <a:r>
              <a:rPr lang="en-US" sz="3200" dirty="0"/>
              <a:t>Enhanced credibility</a:t>
            </a:r>
          </a:p>
        </p:txBody>
      </p:sp>
      <p:sp>
        <p:nvSpPr>
          <p:cNvPr id="4" name="Slide Number Placeholder 3">
            <a:extLst>
              <a:ext uri="{FF2B5EF4-FFF2-40B4-BE49-F238E27FC236}">
                <a16:creationId xmlns:a16="http://schemas.microsoft.com/office/drawing/2014/main" id="{E803D7F3-4796-4733-97D9-2C4EC57E0912}"/>
              </a:ext>
            </a:extLst>
          </p:cNvPr>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4096589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2975-F7B3-430B-9203-642CBF0C3A3B}"/>
              </a:ext>
            </a:extLst>
          </p:cNvPr>
          <p:cNvSpPr>
            <a:spLocks noGrp="1"/>
          </p:cNvSpPr>
          <p:nvPr>
            <p:ph type="title"/>
          </p:nvPr>
        </p:nvSpPr>
        <p:spPr/>
        <p:txBody>
          <a:bodyPr/>
          <a:lstStyle/>
          <a:p>
            <a:r>
              <a:rPr lang="en-US" dirty="0"/>
              <a:t>Disadvantages of IPO</a:t>
            </a:r>
          </a:p>
        </p:txBody>
      </p:sp>
      <p:sp>
        <p:nvSpPr>
          <p:cNvPr id="3" name="Content Placeholder 2">
            <a:extLst>
              <a:ext uri="{FF2B5EF4-FFF2-40B4-BE49-F238E27FC236}">
                <a16:creationId xmlns:a16="http://schemas.microsoft.com/office/drawing/2014/main" id="{C5DCBC92-559A-452A-B208-42942C5C9214}"/>
              </a:ext>
            </a:extLst>
          </p:cNvPr>
          <p:cNvSpPr>
            <a:spLocks noGrp="1"/>
          </p:cNvSpPr>
          <p:nvPr>
            <p:ph idx="1"/>
          </p:nvPr>
        </p:nvSpPr>
        <p:spPr>
          <a:xfrm>
            <a:off x="347526" y="1207300"/>
            <a:ext cx="11650767" cy="4945671"/>
          </a:xfrm>
        </p:spPr>
        <p:txBody>
          <a:bodyPr>
            <a:normAutofit/>
          </a:bodyPr>
          <a:lstStyle/>
          <a:p>
            <a:pPr>
              <a:lnSpc>
                <a:spcPct val="150000"/>
              </a:lnSpc>
            </a:pPr>
            <a:r>
              <a:rPr lang="en-US" sz="3200" dirty="0"/>
              <a:t>High costs</a:t>
            </a:r>
          </a:p>
          <a:p>
            <a:pPr>
              <a:lnSpc>
                <a:spcPct val="150000"/>
              </a:lnSpc>
            </a:pPr>
            <a:r>
              <a:rPr lang="en-US" sz="3200" dirty="0"/>
              <a:t>Time-consuming</a:t>
            </a:r>
          </a:p>
          <a:p>
            <a:pPr>
              <a:lnSpc>
                <a:spcPct val="150000"/>
              </a:lnSpc>
            </a:pPr>
            <a:r>
              <a:rPr lang="en-US" sz="3200" dirty="0"/>
              <a:t>Loss of control</a:t>
            </a:r>
          </a:p>
          <a:p>
            <a:pPr>
              <a:lnSpc>
                <a:spcPct val="150000"/>
              </a:lnSpc>
            </a:pPr>
            <a:r>
              <a:rPr lang="en-US" sz="3200" dirty="0"/>
              <a:t>Risk of dilution</a:t>
            </a:r>
          </a:p>
        </p:txBody>
      </p:sp>
      <p:sp>
        <p:nvSpPr>
          <p:cNvPr id="4" name="Slide Number Placeholder 3">
            <a:extLst>
              <a:ext uri="{FF2B5EF4-FFF2-40B4-BE49-F238E27FC236}">
                <a16:creationId xmlns:a16="http://schemas.microsoft.com/office/drawing/2014/main" id="{E803D7F3-4796-4733-97D9-2C4EC57E0912}"/>
              </a:ext>
            </a:extLst>
          </p:cNvPr>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592715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CD8D-CF16-49CF-A09F-3D4A68FCD792}"/>
              </a:ext>
            </a:extLst>
          </p:cNvPr>
          <p:cNvSpPr>
            <a:spLocks noGrp="1"/>
          </p:cNvSpPr>
          <p:nvPr>
            <p:ph type="title"/>
          </p:nvPr>
        </p:nvSpPr>
        <p:spPr/>
        <p:txBody>
          <a:bodyPr/>
          <a:lstStyle/>
          <a:p>
            <a:r>
              <a:rPr lang="en-US" dirty="0"/>
              <a:t>Examples of Successful IPO Exit Strategies</a:t>
            </a:r>
          </a:p>
        </p:txBody>
      </p:sp>
      <p:sp>
        <p:nvSpPr>
          <p:cNvPr id="3" name="Content Placeholder 2">
            <a:extLst>
              <a:ext uri="{FF2B5EF4-FFF2-40B4-BE49-F238E27FC236}">
                <a16:creationId xmlns:a16="http://schemas.microsoft.com/office/drawing/2014/main" id="{47476582-6252-401A-A7F9-FAEC5ACFD6A9}"/>
              </a:ext>
            </a:extLst>
          </p:cNvPr>
          <p:cNvSpPr>
            <a:spLocks noGrp="1"/>
          </p:cNvSpPr>
          <p:nvPr>
            <p:ph idx="1"/>
          </p:nvPr>
        </p:nvSpPr>
        <p:spPr>
          <a:xfrm>
            <a:off x="347526" y="1328468"/>
            <a:ext cx="11650767" cy="4824503"/>
          </a:xfrm>
        </p:spPr>
        <p:txBody>
          <a:bodyPr>
            <a:normAutofit/>
          </a:bodyPr>
          <a:lstStyle/>
          <a:p>
            <a:pPr>
              <a:lnSpc>
                <a:spcPct val="150000"/>
              </a:lnSpc>
            </a:pPr>
            <a:r>
              <a:rPr lang="en-US" sz="2400" dirty="0"/>
              <a:t>Microsoft's IPO in 1986, which raised $61 million and valued the company at $780 million.</a:t>
            </a:r>
          </a:p>
          <a:p>
            <a:pPr>
              <a:lnSpc>
                <a:spcPct val="150000"/>
              </a:lnSpc>
            </a:pPr>
            <a:r>
              <a:rPr lang="en-US" sz="2400" dirty="0"/>
              <a:t>Google's IPO in 2004, which raised $1.67 billion and valued the company at $23 billion.</a:t>
            </a:r>
          </a:p>
          <a:p>
            <a:pPr>
              <a:lnSpc>
                <a:spcPct val="150000"/>
              </a:lnSpc>
            </a:pPr>
            <a:r>
              <a:rPr lang="en-US" sz="2400" dirty="0"/>
              <a:t>Facebook's IPO in 2012, which raised $16 billion and valued the company at $104 billion.</a:t>
            </a:r>
          </a:p>
          <a:p>
            <a:pPr>
              <a:lnSpc>
                <a:spcPct val="150000"/>
              </a:lnSpc>
            </a:pPr>
            <a:r>
              <a:rPr lang="en-US" sz="2400" dirty="0"/>
              <a:t>Airbnb's IPO in 2020, which raised $3.5 billion and valued the company at $112 billion.</a:t>
            </a:r>
          </a:p>
          <a:p>
            <a:pPr>
              <a:lnSpc>
                <a:spcPct val="150000"/>
              </a:lnSpc>
            </a:pPr>
            <a:r>
              <a:rPr lang="en-US" sz="2400" dirty="0"/>
              <a:t>Uber's IPO in 2019, which raised $8.1 billion and valued the company at $80 billion.</a:t>
            </a:r>
          </a:p>
          <a:p>
            <a:pPr>
              <a:lnSpc>
                <a:spcPct val="150000"/>
              </a:lnSpc>
            </a:pPr>
            <a:endParaRPr lang="en-US" sz="2400" dirty="0"/>
          </a:p>
        </p:txBody>
      </p:sp>
      <p:sp>
        <p:nvSpPr>
          <p:cNvPr id="4" name="Slide Number Placeholder 3">
            <a:extLst>
              <a:ext uri="{FF2B5EF4-FFF2-40B4-BE49-F238E27FC236}">
                <a16:creationId xmlns:a16="http://schemas.microsoft.com/office/drawing/2014/main" id="{D99025B4-F0BB-4817-8AE4-CBEF6708977A}"/>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88185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7230-DD99-408D-BE9C-ADD3DFFA77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DE4E8D2-601F-4399-99ED-73FEF42B83EC}"/>
              </a:ext>
            </a:extLst>
          </p:cNvPr>
          <p:cNvSpPr>
            <a:spLocks noGrp="1"/>
          </p:cNvSpPr>
          <p:nvPr>
            <p:ph idx="1"/>
          </p:nvPr>
        </p:nvSpPr>
        <p:spPr/>
        <p:txBody>
          <a:bodyPr/>
          <a:lstStyle/>
          <a:p>
            <a:r>
              <a:rPr lang="en-US" dirty="0"/>
              <a:t>Introduction</a:t>
            </a:r>
          </a:p>
          <a:p>
            <a:r>
              <a:rPr lang="en-US" dirty="0"/>
              <a:t>Types of Exit Strategies</a:t>
            </a:r>
          </a:p>
          <a:p>
            <a:r>
              <a:rPr lang="en-US" dirty="0"/>
              <a:t>Factors to Consider When Choosing an Exit Strategy</a:t>
            </a:r>
          </a:p>
          <a:p>
            <a:r>
              <a:rPr lang="en-US" dirty="0"/>
              <a:t>Preparing for an Exit Strategy</a:t>
            </a:r>
          </a:p>
          <a:p>
            <a:r>
              <a:rPr lang="en-US" dirty="0"/>
              <a:t>Case Studies of Successful Exit Strategies</a:t>
            </a:r>
          </a:p>
        </p:txBody>
      </p:sp>
      <p:sp>
        <p:nvSpPr>
          <p:cNvPr id="4" name="Slide Number Placeholder 3">
            <a:extLst>
              <a:ext uri="{FF2B5EF4-FFF2-40B4-BE49-F238E27FC236}">
                <a16:creationId xmlns:a16="http://schemas.microsoft.com/office/drawing/2014/main" id="{E40B05C0-E488-43DD-8427-9236FC520DA3}"/>
              </a:ext>
            </a:extLst>
          </p:cNvPr>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309708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22167282"/>
              </p:ext>
            </p:extLst>
          </p:nvPr>
        </p:nvGraphicFramePr>
        <p:xfrm>
          <a:off x="526211" y="1725283"/>
          <a:ext cx="10895058" cy="3243274"/>
        </p:xfrm>
        <a:graphic>
          <a:graphicData uri="http://schemas.openxmlformats.org/drawingml/2006/table">
            <a:tbl>
              <a:tblPr/>
              <a:tblGrid>
                <a:gridCol w="1574133">
                  <a:extLst>
                    <a:ext uri="{9D8B030D-6E8A-4147-A177-3AD203B41FA5}">
                      <a16:colId xmlns:a16="http://schemas.microsoft.com/office/drawing/2014/main" val="1017469151"/>
                    </a:ext>
                  </a:extLst>
                </a:gridCol>
                <a:gridCol w="4585128">
                  <a:extLst>
                    <a:ext uri="{9D8B030D-6E8A-4147-A177-3AD203B41FA5}">
                      <a16:colId xmlns:a16="http://schemas.microsoft.com/office/drawing/2014/main" val="2063052765"/>
                    </a:ext>
                  </a:extLst>
                </a:gridCol>
                <a:gridCol w="4735797">
                  <a:extLst>
                    <a:ext uri="{9D8B030D-6E8A-4147-A177-3AD203B41FA5}">
                      <a16:colId xmlns:a16="http://schemas.microsoft.com/office/drawing/2014/main" val="3496955330"/>
                    </a:ext>
                  </a:extLst>
                </a:gridCol>
              </a:tblGrid>
              <a:tr h="405409">
                <a:tc>
                  <a:txBody>
                    <a:bodyPr/>
                    <a:lstStyle/>
                    <a:p>
                      <a:pPr algn="ctr"/>
                      <a:r>
                        <a:rPr lang="en-US" b="0" dirty="0">
                          <a:solidFill>
                            <a:schemeClr val="bg1"/>
                          </a:solidFill>
                          <a:effectLst/>
                          <a:latin typeface="Candara" panose="020E0502030303020204" pitchFamily="34" charset="0"/>
                        </a:rPr>
                        <a:t>Feature</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Acquisition</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IPO</a:t>
                      </a:r>
                    </a:p>
                  </a:txBody>
                  <a:tcPr anchor="ctr">
                    <a:lnL>
                      <a:noFill/>
                    </a:lnL>
                    <a:lnR>
                      <a:noFill/>
                    </a:lnR>
                    <a:lnT>
                      <a:noFill/>
                    </a:lnT>
                    <a:lnB>
                      <a:noFill/>
                    </a:lnB>
                    <a:solidFill>
                      <a:srgbClr val="00B2E2"/>
                    </a:solidFill>
                  </a:tcPr>
                </a:tc>
                <a:extLst>
                  <a:ext uri="{0D108BD9-81ED-4DB2-BD59-A6C34878D82A}">
                    <a16:rowId xmlns:a16="http://schemas.microsoft.com/office/drawing/2014/main" val="1305423292"/>
                  </a:ext>
                </a:extLst>
              </a:tr>
              <a:tr h="945955">
                <a:tc>
                  <a:txBody>
                    <a:bodyPr/>
                    <a:lstStyle/>
                    <a:p>
                      <a:r>
                        <a:rPr lang="en-US" b="0" dirty="0">
                          <a:effectLst/>
                          <a:latin typeface="Candara" panose="020E0502030303020204" pitchFamily="34" charset="0"/>
                        </a:rPr>
                        <a:t>Goal</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To grow by acquiring another company</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To raise capital by selling shares of stock to the public</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3095966453"/>
                  </a:ext>
                </a:extLst>
              </a:tr>
              <a:tr h="641898">
                <a:tc>
                  <a:txBody>
                    <a:bodyPr/>
                    <a:lstStyle/>
                    <a:p>
                      <a:r>
                        <a:rPr lang="en-US" b="0" dirty="0">
                          <a:effectLst/>
                          <a:latin typeface="Candara" panose="020E0502030303020204" pitchFamily="34" charset="0"/>
                        </a:rPr>
                        <a:t>Process</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Complex and risky</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Challenging but can be rewarding</a:t>
                      </a:r>
                    </a:p>
                  </a:txBody>
                  <a:tcPr marL="152400" marR="152400" marT="152400" marB="152400" anchor="ctr">
                    <a:lnL>
                      <a:noFill/>
                    </a:lnL>
                    <a:lnR>
                      <a:noFill/>
                    </a:lnR>
                    <a:lnT>
                      <a:noFill/>
                    </a:lnT>
                    <a:lnB>
                      <a:noFill/>
                    </a:lnB>
                    <a:solidFill>
                      <a:schemeClr val="bg1">
                        <a:lumMod val="95000"/>
                      </a:schemeClr>
                    </a:solidFill>
                  </a:tcPr>
                </a:tc>
                <a:extLst>
                  <a:ext uri="{0D108BD9-81ED-4DB2-BD59-A6C34878D82A}">
                    <a16:rowId xmlns:a16="http://schemas.microsoft.com/office/drawing/2014/main" val="3656425892"/>
                  </a:ext>
                </a:extLst>
              </a:tr>
              <a:tr h="1250012">
                <a:tc>
                  <a:txBody>
                    <a:bodyPr/>
                    <a:lstStyle/>
                    <a:p>
                      <a:r>
                        <a:rPr lang="en-US" b="0">
                          <a:effectLst/>
                          <a:latin typeface="Candara" panose="020E0502030303020204" pitchFamily="34" charset="0"/>
                        </a:rPr>
                        <a:t>Outcome</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The acquiring company gains control of the acquired company's assets, liabilities, and business operations</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The company's stock becomes more liquid and it has the capital it needs to grow</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1687857514"/>
                  </a:ext>
                </a:extLst>
              </a:tr>
            </a:tbl>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801938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22167282"/>
              </p:ext>
            </p:extLst>
          </p:nvPr>
        </p:nvGraphicFramePr>
        <p:xfrm>
          <a:off x="526211" y="1725283"/>
          <a:ext cx="10895058" cy="3243274"/>
        </p:xfrm>
        <a:graphic>
          <a:graphicData uri="http://schemas.openxmlformats.org/drawingml/2006/table">
            <a:tbl>
              <a:tblPr/>
              <a:tblGrid>
                <a:gridCol w="1574133">
                  <a:extLst>
                    <a:ext uri="{9D8B030D-6E8A-4147-A177-3AD203B41FA5}">
                      <a16:colId xmlns:a16="http://schemas.microsoft.com/office/drawing/2014/main" val="1017469151"/>
                    </a:ext>
                  </a:extLst>
                </a:gridCol>
                <a:gridCol w="4585128">
                  <a:extLst>
                    <a:ext uri="{9D8B030D-6E8A-4147-A177-3AD203B41FA5}">
                      <a16:colId xmlns:a16="http://schemas.microsoft.com/office/drawing/2014/main" val="2063052765"/>
                    </a:ext>
                  </a:extLst>
                </a:gridCol>
                <a:gridCol w="4735797">
                  <a:extLst>
                    <a:ext uri="{9D8B030D-6E8A-4147-A177-3AD203B41FA5}">
                      <a16:colId xmlns:a16="http://schemas.microsoft.com/office/drawing/2014/main" val="3496955330"/>
                    </a:ext>
                  </a:extLst>
                </a:gridCol>
              </a:tblGrid>
              <a:tr h="405409">
                <a:tc>
                  <a:txBody>
                    <a:bodyPr/>
                    <a:lstStyle/>
                    <a:p>
                      <a:pPr algn="ctr"/>
                      <a:r>
                        <a:rPr lang="en-US" b="0" dirty="0">
                          <a:solidFill>
                            <a:schemeClr val="bg1"/>
                          </a:solidFill>
                          <a:effectLst/>
                          <a:latin typeface="Candara" panose="020E0502030303020204" pitchFamily="34" charset="0"/>
                        </a:rPr>
                        <a:t>Feature</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Acquisition</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IPO</a:t>
                      </a:r>
                    </a:p>
                  </a:txBody>
                  <a:tcPr anchor="ctr">
                    <a:lnL>
                      <a:noFill/>
                    </a:lnL>
                    <a:lnR>
                      <a:noFill/>
                    </a:lnR>
                    <a:lnT>
                      <a:noFill/>
                    </a:lnT>
                    <a:lnB>
                      <a:noFill/>
                    </a:lnB>
                    <a:solidFill>
                      <a:srgbClr val="00B2E2"/>
                    </a:solidFill>
                  </a:tcPr>
                </a:tc>
                <a:extLst>
                  <a:ext uri="{0D108BD9-81ED-4DB2-BD59-A6C34878D82A}">
                    <a16:rowId xmlns:a16="http://schemas.microsoft.com/office/drawing/2014/main" val="1305423292"/>
                  </a:ext>
                </a:extLst>
              </a:tr>
              <a:tr h="945955">
                <a:tc>
                  <a:txBody>
                    <a:bodyPr/>
                    <a:lstStyle/>
                    <a:p>
                      <a:r>
                        <a:rPr lang="en-US" b="0" dirty="0">
                          <a:effectLst/>
                          <a:latin typeface="Candara" panose="020E0502030303020204" pitchFamily="34" charset="0"/>
                        </a:rPr>
                        <a:t>Goal</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To grow by acquiring another company</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To raise capital by selling shares of stock to the public</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3095966453"/>
                  </a:ext>
                </a:extLst>
              </a:tr>
              <a:tr h="641898">
                <a:tc>
                  <a:txBody>
                    <a:bodyPr/>
                    <a:lstStyle/>
                    <a:p>
                      <a:r>
                        <a:rPr lang="en-US" b="0" dirty="0">
                          <a:effectLst/>
                          <a:latin typeface="Candara" panose="020E0502030303020204" pitchFamily="34" charset="0"/>
                        </a:rPr>
                        <a:t>Process</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Complex and risky</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Challenging but can be rewarding</a:t>
                      </a:r>
                    </a:p>
                  </a:txBody>
                  <a:tcPr marL="152400" marR="152400" marT="152400" marB="152400" anchor="ctr">
                    <a:lnL>
                      <a:noFill/>
                    </a:lnL>
                    <a:lnR>
                      <a:noFill/>
                    </a:lnR>
                    <a:lnT>
                      <a:noFill/>
                    </a:lnT>
                    <a:lnB>
                      <a:noFill/>
                    </a:lnB>
                    <a:solidFill>
                      <a:schemeClr val="bg1">
                        <a:lumMod val="95000"/>
                      </a:schemeClr>
                    </a:solidFill>
                  </a:tcPr>
                </a:tc>
                <a:extLst>
                  <a:ext uri="{0D108BD9-81ED-4DB2-BD59-A6C34878D82A}">
                    <a16:rowId xmlns:a16="http://schemas.microsoft.com/office/drawing/2014/main" val="3656425892"/>
                  </a:ext>
                </a:extLst>
              </a:tr>
              <a:tr h="1250012">
                <a:tc>
                  <a:txBody>
                    <a:bodyPr/>
                    <a:lstStyle/>
                    <a:p>
                      <a:r>
                        <a:rPr lang="en-US" b="0">
                          <a:effectLst/>
                          <a:latin typeface="Candara" panose="020E0502030303020204" pitchFamily="34" charset="0"/>
                        </a:rPr>
                        <a:t>Outcome</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The acquiring company gains control of the acquired company's assets, liabilities, and business operations</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The company's stock becomes more liquid and it has the capital it needs to grow</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1687857514"/>
                  </a:ext>
                </a:extLst>
              </a:tr>
            </a:tbl>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902512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
        <p:nvSpPr>
          <p:cNvPr id="3" name="Content Placeholder 2"/>
          <p:cNvSpPr>
            <a:spLocks noGrp="1"/>
          </p:cNvSpPr>
          <p:nvPr>
            <p:ph idx="1"/>
          </p:nvPr>
        </p:nvSpPr>
        <p:spPr/>
        <p:txBody>
          <a:bodyPr>
            <a:normAutofit/>
          </a:bodyPr>
          <a:lstStyle/>
          <a:p>
            <a:r>
              <a:rPr lang="en-US" dirty="0"/>
              <a:t>Acquisition:</a:t>
            </a:r>
          </a:p>
          <a:p>
            <a:pPr lvl="1"/>
            <a:r>
              <a:rPr lang="en-US" dirty="0"/>
              <a:t>Pros:</a:t>
            </a:r>
          </a:p>
          <a:p>
            <a:pPr lvl="2"/>
            <a:r>
              <a:rPr lang="en-US" dirty="0"/>
              <a:t>Higher Valuation</a:t>
            </a:r>
          </a:p>
          <a:p>
            <a:pPr lvl="2"/>
            <a:r>
              <a:rPr lang="en-US" dirty="0"/>
              <a:t>Resources and Expertise</a:t>
            </a:r>
          </a:p>
          <a:p>
            <a:pPr lvl="2"/>
            <a:r>
              <a:rPr lang="en-US" dirty="0"/>
              <a:t>Exit Opportunity</a:t>
            </a:r>
          </a:p>
          <a:p>
            <a:pPr lvl="1"/>
            <a:r>
              <a:rPr lang="en-US" dirty="0"/>
              <a:t>Cons:</a:t>
            </a:r>
          </a:p>
          <a:p>
            <a:pPr lvl="2"/>
            <a:r>
              <a:rPr lang="en-US" dirty="0"/>
              <a:t>Loss of Control</a:t>
            </a:r>
          </a:p>
          <a:p>
            <a:pPr lvl="2"/>
            <a:r>
              <a:rPr lang="en-US" dirty="0"/>
              <a:t>Cultural Integration</a:t>
            </a:r>
          </a:p>
          <a:p>
            <a:pPr lvl="2"/>
            <a:r>
              <a:rPr lang="en-US" dirty="0"/>
              <a:t>Merger Challenges</a:t>
            </a:r>
          </a:p>
        </p:txBody>
      </p:sp>
    </p:spTree>
    <p:extLst>
      <p:ext uri="{BB962C8B-B14F-4D97-AF65-F5344CB8AC3E}">
        <p14:creationId xmlns:p14="http://schemas.microsoft.com/office/powerpoint/2010/main" val="1849597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
        <p:nvSpPr>
          <p:cNvPr id="3" name="Content Placeholder 2"/>
          <p:cNvSpPr>
            <a:spLocks noGrp="1"/>
          </p:cNvSpPr>
          <p:nvPr>
            <p:ph idx="1"/>
          </p:nvPr>
        </p:nvSpPr>
        <p:spPr/>
        <p:txBody>
          <a:bodyPr>
            <a:normAutofit/>
          </a:bodyPr>
          <a:lstStyle/>
          <a:p>
            <a:r>
              <a:rPr lang="en-US" dirty="0"/>
              <a:t>IPO:</a:t>
            </a:r>
          </a:p>
          <a:p>
            <a:pPr lvl="1"/>
            <a:r>
              <a:rPr lang="en-US" dirty="0"/>
              <a:t>Pros:</a:t>
            </a:r>
          </a:p>
          <a:p>
            <a:pPr lvl="2"/>
            <a:r>
              <a:rPr lang="en-US" dirty="0"/>
              <a:t>Liquidity and Fundraising</a:t>
            </a:r>
          </a:p>
          <a:p>
            <a:pPr lvl="2"/>
            <a:r>
              <a:rPr lang="en-US" dirty="0"/>
              <a:t>Enhanced Visibility and Credibility</a:t>
            </a:r>
          </a:p>
          <a:p>
            <a:pPr lvl="2"/>
            <a:r>
              <a:rPr lang="en-US" dirty="0"/>
              <a:t>M&amp;A Currency</a:t>
            </a:r>
          </a:p>
          <a:p>
            <a:pPr lvl="1"/>
            <a:r>
              <a:rPr lang="en-US" dirty="0"/>
              <a:t>Cons:</a:t>
            </a:r>
          </a:p>
          <a:p>
            <a:pPr lvl="2"/>
            <a:r>
              <a:rPr lang="en-US" dirty="0"/>
              <a:t>Regulatory Compliance</a:t>
            </a:r>
          </a:p>
          <a:p>
            <a:pPr lvl="2"/>
            <a:r>
              <a:rPr lang="en-US" dirty="0"/>
              <a:t>Market Volatility and Investor Scrutiny</a:t>
            </a:r>
          </a:p>
          <a:p>
            <a:pPr lvl="2"/>
            <a:r>
              <a:rPr lang="en-US" dirty="0"/>
              <a:t>Loss of Privacy</a:t>
            </a:r>
          </a:p>
        </p:txBody>
      </p:sp>
    </p:spTree>
    <p:extLst>
      <p:ext uri="{BB962C8B-B14F-4D97-AF65-F5344CB8AC3E}">
        <p14:creationId xmlns:p14="http://schemas.microsoft.com/office/powerpoint/2010/main" val="259492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0FFC-95FC-4941-A180-4C4AB9D6EF56}"/>
              </a:ext>
            </a:extLst>
          </p:cNvPr>
          <p:cNvSpPr>
            <a:spLocks noGrp="1"/>
          </p:cNvSpPr>
          <p:nvPr>
            <p:ph type="title"/>
          </p:nvPr>
        </p:nvSpPr>
        <p:spPr/>
        <p:txBody>
          <a:bodyPr/>
          <a:lstStyle/>
          <a:p>
            <a:r>
              <a:rPr lang="en-US" dirty="0"/>
              <a:t>Strategic Partnerships</a:t>
            </a:r>
          </a:p>
        </p:txBody>
      </p:sp>
      <p:sp>
        <p:nvSpPr>
          <p:cNvPr id="3" name="Content Placeholder 2">
            <a:extLst>
              <a:ext uri="{FF2B5EF4-FFF2-40B4-BE49-F238E27FC236}">
                <a16:creationId xmlns:a16="http://schemas.microsoft.com/office/drawing/2014/main" id="{6E97EA0D-9625-4F2C-B512-D85D20410058}"/>
              </a:ext>
            </a:extLst>
          </p:cNvPr>
          <p:cNvSpPr>
            <a:spLocks noGrp="1"/>
          </p:cNvSpPr>
          <p:nvPr>
            <p:ph idx="1"/>
          </p:nvPr>
        </p:nvSpPr>
        <p:spPr/>
        <p:txBody>
          <a:bodyPr/>
          <a:lstStyle/>
          <a:p>
            <a:r>
              <a:rPr lang="en-US" dirty="0"/>
              <a:t>Refer to collaborative agreements between two or more businesses to achieve specific goals or objectives.</a:t>
            </a:r>
          </a:p>
          <a:p>
            <a:r>
              <a:rPr lang="en-US" dirty="0"/>
              <a:t>These partnerships can be formed for various reasons, such as to access new markets, technologies, or customers, or to jointly develop new products or services.</a:t>
            </a:r>
          </a:p>
          <a:p>
            <a:r>
              <a:rPr lang="en-US" dirty="0"/>
              <a:t>Strategic partnerships can be formal or informal, and can involve various levels of commitment and resource sharing.</a:t>
            </a:r>
          </a:p>
        </p:txBody>
      </p:sp>
      <p:sp>
        <p:nvSpPr>
          <p:cNvPr id="4" name="Slide Number Placeholder 3">
            <a:extLst>
              <a:ext uri="{FF2B5EF4-FFF2-40B4-BE49-F238E27FC236}">
                <a16:creationId xmlns:a16="http://schemas.microsoft.com/office/drawing/2014/main" id="{E4D27482-9FF7-42EE-BD0E-295606CD12B7}"/>
              </a:ext>
            </a:extLst>
          </p:cNvPr>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487217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A648-EF7F-4DA4-B6CE-41783819289F}"/>
              </a:ext>
            </a:extLst>
          </p:cNvPr>
          <p:cNvSpPr>
            <a:spLocks noGrp="1"/>
          </p:cNvSpPr>
          <p:nvPr>
            <p:ph type="title"/>
          </p:nvPr>
        </p:nvSpPr>
        <p:spPr/>
        <p:txBody>
          <a:bodyPr/>
          <a:lstStyle/>
          <a:p>
            <a:r>
              <a:rPr lang="en-US" dirty="0"/>
              <a:t>Advantages of Strategic Partnerships</a:t>
            </a:r>
          </a:p>
        </p:txBody>
      </p:sp>
      <p:sp>
        <p:nvSpPr>
          <p:cNvPr id="3" name="Content Placeholder 2">
            <a:extLst>
              <a:ext uri="{FF2B5EF4-FFF2-40B4-BE49-F238E27FC236}">
                <a16:creationId xmlns:a16="http://schemas.microsoft.com/office/drawing/2014/main" id="{3A35ED0B-AAB7-4EDD-9D75-056D43D8CF26}"/>
              </a:ext>
            </a:extLst>
          </p:cNvPr>
          <p:cNvSpPr>
            <a:spLocks noGrp="1"/>
          </p:cNvSpPr>
          <p:nvPr>
            <p:ph idx="1"/>
          </p:nvPr>
        </p:nvSpPr>
        <p:spPr/>
        <p:txBody>
          <a:bodyPr/>
          <a:lstStyle/>
          <a:p>
            <a:r>
              <a:rPr lang="en-US" dirty="0"/>
              <a:t>Access to new markets, technologies, or customers</a:t>
            </a:r>
          </a:p>
          <a:p>
            <a:r>
              <a:rPr lang="en-US" dirty="0"/>
              <a:t>Shared resources and costs</a:t>
            </a:r>
          </a:p>
          <a:p>
            <a:r>
              <a:rPr lang="en-US" dirty="0"/>
              <a:t>Increased competitiveness and market share</a:t>
            </a:r>
          </a:p>
          <a:p>
            <a:r>
              <a:rPr lang="en-US" dirty="0"/>
              <a:t>Improved product or service offerings</a:t>
            </a:r>
          </a:p>
          <a:p>
            <a:r>
              <a:rPr lang="en-US" dirty="0"/>
              <a:t>Enhanced credibility and reputation</a:t>
            </a:r>
          </a:p>
          <a:p>
            <a:r>
              <a:rPr lang="en-US" dirty="0"/>
              <a:t>Opportunities for joint research and development</a:t>
            </a:r>
          </a:p>
          <a:p>
            <a:endParaRPr lang="en-US" dirty="0"/>
          </a:p>
        </p:txBody>
      </p:sp>
      <p:sp>
        <p:nvSpPr>
          <p:cNvPr id="4" name="Slide Number Placeholder 3">
            <a:extLst>
              <a:ext uri="{FF2B5EF4-FFF2-40B4-BE49-F238E27FC236}">
                <a16:creationId xmlns:a16="http://schemas.microsoft.com/office/drawing/2014/main" id="{1925B8EB-7FB4-4111-984C-31FFB06BD07B}"/>
              </a:ext>
            </a:extLst>
          </p:cNvPr>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610399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8FD2-A25F-42E3-A464-C848EB830912}"/>
              </a:ext>
            </a:extLst>
          </p:cNvPr>
          <p:cNvSpPr>
            <a:spLocks noGrp="1"/>
          </p:cNvSpPr>
          <p:nvPr>
            <p:ph type="title"/>
          </p:nvPr>
        </p:nvSpPr>
        <p:spPr/>
        <p:txBody>
          <a:bodyPr/>
          <a:lstStyle/>
          <a:p>
            <a:r>
              <a:rPr lang="en-US" dirty="0"/>
              <a:t>Disadvantages of Strategic Partnerships</a:t>
            </a:r>
          </a:p>
        </p:txBody>
      </p:sp>
      <p:sp>
        <p:nvSpPr>
          <p:cNvPr id="3" name="Content Placeholder 2">
            <a:extLst>
              <a:ext uri="{FF2B5EF4-FFF2-40B4-BE49-F238E27FC236}">
                <a16:creationId xmlns:a16="http://schemas.microsoft.com/office/drawing/2014/main" id="{AAA0814D-60C6-468A-8F81-FA01D6409E70}"/>
              </a:ext>
            </a:extLst>
          </p:cNvPr>
          <p:cNvSpPr>
            <a:spLocks noGrp="1"/>
          </p:cNvSpPr>
          <p:nvPr>
            <p:ph idx="1"/>
          </p:nvPr>
        </p:nvSpPr>
        <p:spPr/>
        <p:txBody>
          <a:bodyPr/>
          <a:lstStyle/>
          <a:p>
            <a:r>
              <a:rPr lang="en-US" dirty="0"/>
              <a:t>Loss of control and autonomy</a:t>
            </a:r>
          </a:p>
          <a:p>
            <a:r>
              <a:rPr lang="en-US" dirty="0"/>
              <a:t>Dependence on partners for success</a:t>
            </a:r>
          </a:p>
          <a:p>
            <a:r>
              <a:rPr lang="en-US" dirty="0"/>
              <a:t>Potential conflicts and disagreements</a:t>
            </a:r>
          </a:p>
          <a:p>
            <a:r>
              <a:rPr lang="en-US" dirty="0"/>
              <a:t>Difficulty in aligning goals and objectives</a:t>
            </a:r>
          </a:p>
          <a:p>
            <a:r>
              <a:rPr lang="en-US" dirty="0"/>
              <a:t>Risk of intellectual property theft or misuse</a:t>
            </a:r>
          </a:p>
          <a:p>
            <a:r>
              <a:rPr lang="en-US" dirty="0"/>
              <a:t>Potential for negative impact on brand reputation</a:t>
            </a:r>
          </a:p>
          <a:p>
            <a:endParaRPr lang="en-US" dirty="0"/>
          </a:p>
        </p:txBody>
      </p:sp>
      <p:sp>
        <p:nvSpPr>
          <p:cNvPr id="4" name="Slide Number Placeholder 3">
            <a:extLst>
              <a:ext uri="{FF2B5EF4-FFF2-40B4-BE49-F238E27FC236}">
                <a16:creationId xmlns:a16="http://schemas.microsoft.com/office/drawing/2014/main" id="{6A00678B-1955-4BB8-B206-250409668E3B}"/>
              </a:ext>
            </a:extLst>
          </p:cNvPr>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4277093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4CB6-6289-4A42-B341-8D0DFABCE55C}"/>
              </a:ext>
            </a:extLst>
          </p:cNvPr>
          <p:cNvSpPr>
            <a:spLocks noGrp="1"/>
          </p:cNvSpPr>
          <p:nvPr>
            <p:ph type="title"/>
          </p:nvPr>
        </p:nvSpPr>
        <p:spPr/>
        <p:txBody>
          <a:bodyPr>
            <a:normAutofit/>
          </a:bodyPr>
          <a:lstStyle/>
          <a:p>
            <a:r>
              <a:rPr lang="en-US" dirty="0"/>
              <a:t>Successful Strategic Partnership Exit Strategies</a:t>
            </a:r>
          </a:p>
        </p:txBody>
      </p:sp>
      <p:sp>
        <p:nvSpPr>
          <p:cNvPr id="3" name="Content Placeholder 2">
            <a:extLst>
              <a:ext uri="{FF2B5EF4-FFF2-40B4-BE49-F238E27FC236}">
                <a16:creationId xmlns:a16="http://schemas.microsoft.com/office/drawing/2014/main" id="{760FAF19-8448-452E-A0A6-F511A56963B2}"/>
              </a:ext>
            </a:extLst>
          </p:cNvPr>
          <p:cNvSpPr>
            <a:spLocks noGrp="1"/>
          </p:cNvSpPr>
          <p:nvPr>
            <p:ph idx="1"/>
          </p:nvPr>
        </p:nvSpPr>
        <p:spPr>
          <a:xfrm>
            <a:off x="347526" y="1268083"/>
            <a:ext cx="11650767" cy="4986067"/>
          </a:xfrm>
        </p:spPr>
        <p:txBody>
          <a:bodyPr>
            <a:normAutofit lnSpcReduction="10000"/>
          </a:bodyPr>
          <a:lstStyle/>
          <a:p>
            <a:pPr>
              <a:lnSpc>
                <a:spcPct val="150000"/>
              </a:lnSpc>
            </a:pPr>
            <a:r>
              <a:rPr lang="en-US" dirty="0"/>
              <a:t>Microsoft and Nokia's partnership to develop Windows Phone.</a:t>
            </a:r>
          </a:p>
          <a:p>
            <a:pPr>
              <a:lnSpc>
                <a:spcPct val="150000"/>
              </a:lnSpc>
            </a:pPr>
            <a:r>
              <a:rPr lang="en-US" dirty="0"/>
              <a:t>Apple and Intel's partnership to develop the iPhone.</a:t>
            </a:r>
          </a:p>
          <a:p>
            <a:pPr>
              <a:lnSpc>
                <a:spcPct val="150000"/>
              </a:lnSpc>
            </a:pPr>
            <a:r>
              <a:rPr lang="en-US" dirty="0"/>
              <a:t>Google and Android's partnership to develop the Android operating system.</a:t>
            </a:r>
          </a:p>
          <a:p>
            <a:pPr>
              <a:lnSpc>
                <a:spcPct val="150000"/>
              </a:lnSpc>
            </a:pPr>
            <a:r>
              <a:rPr lang="en-US" dirty="0"/>
              <a:t>Amazon and BMW's partnership to integrate Alexa into BMW's vehicles.</a:t>
            </a:r>
          </a:p>
          <a:p>
            <a:pPr>
              <a:lnSpc>
                <a:spcPct val="150000"/>
              </a:lnSpc>
            </a:pPr>
            <a:r>
              <a:rPr lang="en-US" dirty="0"/>
              <a:t>Salesforce and Microsoft's partnership to integrate Salesforce's CRM with Microsoft's Azure and Office 365.</a:t>
            </a:r>
          </a:p>
          <a:p>
            <a:pPr>
              <a:lnSpc>
                <a:spcPct val="150000"/>
              </a:lnSpc>
            </a:pPr>
            <a:endParaRPr lang="en-US" dirty="0"/>
          </a:p>
        </p:txBody>
      </p:sp>
      <p:sp>
        <p:nvSpPr>
          <p:cNvPr id="4" name="Slide Number Placeholder 3">
            <a:extLst>
              <a:ext uri="{FF2B5EF4-FFF2-40B4-BE49-F238E27FC236}">
                <a16:creationId xmlns:a16="http://schemas.microsoft.com/office/drawing/2014/main" id="{BEDD75D3-5084-4AC4-81D2-2159F73EA6C1}"/>
              </a:ext>
            </a:extLst>
          </p:cNvPr>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172972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EF3B-6099-4DBA-993C-C503943FB606}"/>
              </a:ext>
            </a:extLst>
          </p:cNvPr>
          <p:cNvSpPr>
            <a:spLocks noGrp="1"/>
          </p:cNvSpPr>
          <p:nvPr>
            <p:ph type="title"/>
          </p:nvPr>
        </p:nvSpPr>
        <p:spPr/>
        <p:txBody>
          <a:bodyPr/>
          <a:lstStyle/>
          <a:p>
            <a:r>
              <a:rPr lang="en-US" dirty="0"/>
              <a:t>Spin-Offs</a:t>
            </a:r>
          </a:p>
        </p:txBody>
      </p:sp>
      <p:sp>
        <p:nvSpPr>
          <p:cNvPr id="3" name="Content Placeholder 2">
            <a:extLst>
              <a:ext uri="{FF2B5EF4-FFF2-40B4-BE49-F238E27FC236}">
                <a16:creationId xmlns:a16="http://schemas.microsoft.com/office/drawing/2014/main" id="{305756A1-54B1-44CE-8855-A9274E0B1FB5}"/>
              </a:ext>
            </a:extLst>
          </p:cNvPr>
          <p:cNvSpPr>
            <a:spLocks noGrp="1"/>
          </p:cNvSpPr>
          <p:nvPr>
            <p:ph idx="1"/>
          </p:nvPr>
        </p:nvSpPr>
        <p:spPr/>
        <p:txBody>
          <a:bodyPr/>
          <a:lstStyle/>
          <a:p>
            <a:r>
              <a:rPr lang="en-US" dirty="0"/>
              <a:t>A spin-off is a new company that is created by separating a part of an existing company, such as a business unit, product line, or technology.</a:t>
            </a:r>
          </a:p>
          <a:p>
            <a:r>
              <a:rPr lang="en-US" dirty="0"/>
              <a:t>The existing company, known as the parent company, spin-offs the new company by transferring assets, employees, and intellectual property to the new entity.</a:t>
            </a:r>
          </a:p>
          <a:p>
            <a:r>
              <a:rPr lang="en-US" dirty="0"/>
              <a:t>Spin-offs can be formed to focus on a specific market or technology, or to create a separate entity for a product or service that is not core to the parent company's business.</a:t>
            </a:r>
          </a:p>
          <a:p>
            <a:endParaRPr lang="en-US" dirty="0"/>
          </a:p>
        </p:txBody>
      </p:sp>
      <p:sp>
        <p:nvSpPr>
          <p:cNvPr id="4" name="Slide Number Placeholder 3">
            <a:extLst>
              <a:ext uri="{FF2B5EF4-FFF2-40B4-BE49-F238E27FC236}">
                <a16:creationId xmlns:a16="http://schemas.microsoft.com/office/drawing/2014/main" id="{65865914-0AD8-4211-BA32-90C364C69459}"/>
              </a:ext>
            </a:extLst>
          </p:cNvPr>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323524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D3F6-F42D-41FC-9A5E-E08B9DA64724}"/>
              </a:ext>
            </a:extLst>
          </p:cNvPr>
          <p:cNvSpPr>
            <a:spLocks noGrp="1"/>
          </p:cNvSpPr>
          <p:nvPr>
            <p:ph type="title"/>
          </p:nvPr>
        </p:nvSpPr>
        <p:spPr/>
        <p:txBody>
          <a:bodyPr/>
          <a:lstStyle/>
          <a:p>
            <a:r>
              <a:rPr lang="en-US" dirty="0"/>
              <a:t>Spin-Offs</a:t>
            </a:r>
          </a:p>
        </p:txBody>
      </p:sp>
      <p:sp>
        <p:nvSpPr>
          <p:cNvPr id="3" name="Content Placeholder 2">
            <a:extLst>
              <a:ext uri="{FF2B5EF4-FFF2-40B4-BE49-F238E27FC236}">
                <a16:creationId xmlns:a16="http://schemas.microsoft.com/office/drawing/2014/main" id="{6901DE08-1E12-4190-8B6B-77249754E38E}"/>
              </a:ext>
            </a:extLst>
          </p:cNvPr>
          <p:cNvSpPr>
            <a:spLocks noGrp="1"/>
          </p:cNvSpPr>
          <p:nvPr>
            <p:ph idx="1"/>
          </p:nvPr>
        </p:nvSpPr>
        <p:spPr/>
        <p:txBody>
          <a:bodyPr numCol="2">
            <a:normAutofit/>
          </a:bodyPr>
          <a:lstStyle/>
          <a:p>
            <a:pPr>
              <a:lnSpc>
                <a:spcPct val="150000"/>
              </a:lnSpc>
            </a:pPr>
            <a:r>
              <a:rPr lang="en-US" dirty="0"/>
              <a:t>Spin-offs can offer several advantages, including:</a:t>
            </a:r>
          </a:p>
          <a:p>
            <a:pPr lvl="1">
              <a:lnSpc>
                <a:spcPct val="150000"/>
              </a:lnSpc>
            </a:pPr>
            <a:r>
              <a:rPr lang="en-US" dirty="0"/>
              <a:t>Focus</a:t>
            </a:r>
          </a:p>
          <a:p>
            <a:pPr lvl="1">
              <a:lnSpc>
                <a:spcPct val="150000"/>
              </a:lnSpc>
            </a:pPr>
            <a:r>
              <a:rPr lang="en-US" dirty="0"/>
              <a:t>Increased value</a:t>
            </a:r>
          </a:p>
          <a:p>
            <a:pPr lvl="1">
              <a:lnSpc>
                <a:spcPct val="150000"/>
              </a:lnSpc>
            </a:pPr>
            <a:r>
              <a:rPr lang="en-US" dirty="0"/>
              <a:t>Autonomy</a:t>
            </a:r>
          </a:p>
          <a:p>
            <a:pPr lvl="1">
              <a:lnSpc>
                <a:spcPct val="150000"/>
              </a:lnSpc>
            </a:pPr>
            <a:r>
              <a:rPr lang="en-US" dirty="0"/>
              <a:t>Attractiveness to investors</a:t>
            </a:r>
          </a:p>
          <a:p>
            <a:pPr>
              <a:lnSpc>
                <a:spcPct val="150000"/>
              </a:lnSpc>
            </a:pPr>
            <a:endParaRPr lang="en-US" dirty="0"/>
          </a:p>
          <a:p>
            <a:pPr>
              <a:lnSpc>
                <a:spcPct val="150000"/>
              </a:lnSpc>
            </a:pPr>
            <a:r>
              <a:rPr lang="en-US" dirty="0"/>
              <a:t>Spin-offs can also have some disadvantages, including:</a:t>
            </a:r>
          </a:p>
          <a:p>
            <a:pPr lvl="1">
              <a:lnSpc>
                <a:spcPct val="150000"/>
              </a:lnSpc>
            </a:pPr>
            <a:r>
              <a:rPr lang="en-US" dirty="0"/>
              <a:t>Risk</a:t>
            </a:r>
          </a:p>
          <a:p>
            <a:pPr lvl="1">
              <a:lnSpc>
                <a:spcPct val="150000"/>
              </a:lnSpc>
            </a:pPr>
            <a:r>
              <a:rPr lang="en-US" dirty="0"/>
              <a:t>Lack of scale</a:t>
            </a:r>
          </a:p>
          <a:p>
            <a:pPr lvl="1">
              <a:lnSpc>
                <a:spcPct val="150000"/>
              </a:lnSpc>
            </a:pPr>
            <a:r>
              <a:rPr lang="en-US" dirty="0"/>
              <a:t>Dependence on parent company</a:t>
            </a:r>
          </a:p>
          <a:p>
            <a:pPr lvl="1">
              <a:lnSpc>
                <a:spcPct val="150000"/>
              </a:lnSpc>
            </a:pPr>
            <a:r>
              <a:rPr lang="en-US" dirty="0"/>
              <a:t>Difficulty in attracting talent</a:t>
            </a:r>
          </a:p>
        </p:txBody>
      </p:sp>
      <p:sp>
        <p:nvSpPr>
          <p:cNvPr id="4" name="Slide Number Placeholder 3">
            <a:extLst>
              <a:ext uri="{FF2B5EF4-FFF2-40B4-BE49-F238E27FC236}">
                <a16:creationId xmlns:a16="http://schemas.microsoft.com/office/drawing/2014/main" id="{306FA173-5ABC-4D9D-84EC-A49F8BEF3420}"/>
              </a:ext>
            </a:extLst>
          </p:cNvPr>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121866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05D47E-2C06-4B90-A798-07F89D921506}"/>
              </a:ext>
            </a:extLst>
          </p:cNvPr>
          <p:cNvSpPr>
            <a:spLocks noGrp="1"/>
          </p:cNvSpPr>
          <p:nvPr>
            <p:ph type="title"/>
          </p:nvPr>
        </p:nvSpPr>
        <p:spPr/>
        <p:txBody>
          <a:bodyPr/>
          <a:lstStyle/>
          <a:p>
            <a:r>
              <a:rPr lang="en-US" dirty="0"/>
              <a:t>Introduction</a:t>
            </a:r>
          </a:p>
        </p:txBody>
      </p:sp>
      <p:sp>
        <p:nvSpPr>
          <p:cNvPr id="6" name="Text Placeholder 5">
            <a:extLst>
              <a:ext uri="{FF2B5EF4-FFF2-40B4-BE49-F238E27FC236}">
                <a16:creationId xmlns:a16="http://schemas.microsoft.com/office/drawing/2014/main" id="{1847C322-1AE3-4E16-84D4-4DCD33DFEEF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B7B7911-5EDC-4E25-8B75-FA960823F22F}"/>
              </a:ext>
            </a:extLst>
          </p:cNvPr>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963090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BE7B-5ACA-4630-B0BF-6A786DB2EF0E}"/>
              </a:ext>
            </a:extLst>
          </p:cNvPr>
          <p:cNvSpPr>
            <a:spLocks noGrp="1"/>
          </p:cNvSpPr>
          <p:nvPr>
            <p:ph type="title"/>
          </p:nvPr>
        </p:nvSpPr>
        <p:spPr/>
        <p:txBody>
          <a:bodyPr/>
          <a:lstStyle/>
          <a:p>
            <a:r>
              <a:rPr lang="en-US" dirty="0"/>
              <a:t>Examples of Successful Spin-Off Exit Strategies</a:t>
            </a:r>
          </a:p>
        </p:txBody>
      </p:sp>
      <p:sp>
        <p:nvSpPr>
          <p:cNvPr id="3" name="Content Placeholder 2">
            <a:extLst>
              <a:ext uri="{FF2B5EF4-FFF2-40B4-BE49-F238E27FC236}">
                <a16:creationId xmlns:a16="http://schemas.microsoft.com/office/drawing/2014/main" id="{9CA2FB5E-C388-4595-AE34-B3596B0A4458}"/>
              </a:ext>
            </a:extLst>
          </p:cNvPr>
          <p:cNvSpPr>
            <a:spLocks noGrp="1"/>
          </p:cNvSpPr>
          <p:nvPr>
            <p:ph idx="1"/>
          </p:nvPr>
        </p:nvSpPr>
        <p:spPr>
          <a:xfrm>
            <a:off x="347526" y="1207300"/>
            <a:ext cx="11650767" cy="5055477"/>
          </a:xfrm>
        </p:spPr>
        <p:txBody>
          <a:bodyPr>
            <a:normAutofit lnSpcReduction="10000"/>
          </a:bodyPr>
          <a:lstStyle/>
          <a:p>
            <a:pPr>
              <a:lnSpc>
                <a:spcPct val="150000"/>
              </a:lnSpc>
            </a:pPr>
            <a:r>
              <a:rPr lang="en-US" dirty="0"/>
              <a:t>Google's spin-off of Calico, a life sciences company focused on aging and longevity.</a:t>
            </a:r>
          </a:p>
          <a:p>
            <a:pPr>
              <a:lnSpc>
                <a:spcPct val="150000"/>
              </a:lnSpc>
            </a:pPr>
            <a:r>
              <a:rPr lang="en-US" dirty="0"/>
              <a:t>Apple's spin-off of Beats Electronics, a audio products company.</a:t>
            </a:r>
          </a:p>
          <a:p>
            <a:pPr>
              <a:lnSpc>
                <a:spcPct val="150000"/>
              </a:lnSpc>
            </a:pPr>
            <a:r>
              <a:rPr lang="en-US" dirty="0"/>
              <a:t>Amazon's spin-off of AWS, a cloud computing platform.</a:t>
            </a:r>
          </a:p>
          <a:p>
            <a:pPr>
              <a:lnSpc>
                <a:spcPct val="150000"/>
              </a:lnSpc>
            </a:pPr>
            <a:r>
              <a:rPr lang="en-US" dirty="0"/>
              <a:t>Microsoft's spin-off of LinkedIn, a professional networking platform.</a:t>
            </a:r>
          </a:p>
          <a:p>
            <a:pPr>
              <a:lnSpc>
                <a:spcPct val="150000"/>
              </a:lnSpc>
            </a:pPr>
            <a:r>
              <a:rPr lang="en-US" dirty="0"/>
              <a:t>Oracle's spin-off of NetSuite, a cloud-based business management software company.</a:t>
            </a:r>
          </a:p>
          <a:p>
            <a:pPr>
              <a:lnSpc>
                <a:spcPct val="150000"/>
              </a:lnSpc>
            </a:pPr>
            <a:endParaRPr lang="en-US" dirty="0"/>
          </a:p>
        </p:txBody>
      </p:sp>
      <p:sp>
        <p:nvSpPr>
          <p:cNvPr id="4" name="Slide Number Placeholder 3">
            <a:extLst>
              <a:ext uri="{FF2B5EF4-FFF2-40B4-BE49-F238E27FC236}">
                <a16:creationId xmlns:a16="http://schemas.microsoft.com/office/drawing/2014/main" id="{71A9E1AD-DDA9-40DF-AA9E-D58DECCB571C}"/>
              </a:ext>
            </a:extLst>
          </p:cNvPr>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2009355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408A-5E12-4017-80A6-3816E868CB82}"/>
              </a:ext>
            </a:extLst>
          </p:cNvPr>
          <p:cNvSpPr>
            <a:spLocks noGrp="1"/>
          </p:cNvSpPr>
          <p:nvPr>
            <p:ph type="title"/>
          </p:nvPr>
        </p:nvSpPr>
        <p:spPr/>
        <p:txBody>
          <a:bodyPr/>
          <a:lstStyle/>
          <a:p>
            <a:r>
              <a:rPr lang="en-US" dirty="0"/>
              <a:t>Liquidation</a:t>
            </a:r>
          </a:p>
        </p:txBody>
      </p:sp>
      <p:sp>
        <p:nvSpPr>
          <p:cNvPr id="3" name="Content Placeholder 2">
            <a:extLst>
              <a:ext uri="{FF2B5EF4-FFF2-40B4-BE49-F238E27FC236}">
                <a16:creationId xmlns:a16="http://schemas.microsoft.com/office/drawing/2014/main" id="{A63ABEC3-9654-469A-AEA8-A4B01DF33FB9}"/>
              </a:ext>
            </a:extLst>
          </p:cNvPr>
          <p:cNvSpPr>
            <a:spLocks noGrp="1"/>
          </p:cNvSpPr>
          <p:nvPr>
            <p:ph idx="1"/>
          </p:nvPr>
        </p:nvSpPr>
        <p:spPr/>
        <p:txBody>
          <a:bodyPr/>
          <a:lstStyle/>
          <a:p>
            <a:r>
              <a:rPr lang="en-US" dirty="0"/>
              <a:t>The process of selling off a company's assets, such as property, equipment, and intellectual property, to convert them into cash or pay off debts.</a:t>
            </a:r>
          </a:p>
          <a:p>
            <a:r>
              <a:rPr lang="en-US" dirty="0"/>
              <a:t>Liquidation can be voluntary, where the company chooses to liquidate its assets, or involuntary, where a court or creditor forces the company into liquidation.</a:t>
            </a:r>
          </a:p>
          <a:p>
            <a:r>
              <a:rPr lang="en-US" dirty="0"/>
              <a:t>Liquidation can be used to wind up a company's operations, pay off debts, or distribute assets to shareholders.</a:t>
            </a:r>
          </a:p>
        </p:txBody>
      </p:sp>
      <p:sp>
        <p:nvSpPr>
          <p:cNvPr id="4" name="Slide Number Placeholder 3">
            <a:extLst>
              <a:ext uri="{FF2B5EF4-FFF2-40B4-BE49-F238E27FC236}">
                <a16:creationId xmlns:a16="http://schemas.microsoft.com/office/drawing/2014/main" id="{36F5A52F-462A-4A89-8903-48535910416A}"/>
              </a:ext>
            </a:extLst>
          </p:cNvPr>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566641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D3F6-F42D-41FC-9A5E-E08B9DA64724}"/>
              </a:ext>
            </a:extLst>
          </p:cNvPr>
          <p:cNvSpPr>
            <a:spLocks noGrp="1"/>
          </p:cNvSpPr>
          <p:nvPr>
            <p:ph type="title"/>
          </p:nvPr>
        </p:nvSpPr>
        <p:spPr/>
        <p:txBody>
          <a:bodyPr/>
          <a:lstStyle/>
          <a:p>
            <a:r>
              <a:rPr lang="en-US" dirty="0"/>
              <a:t>Liquidation</a:t>
            </a:r>
          </a:p>
        </p:txBody>
      </p:sp>
      <p:sp>
        <p:nvSpPr>
          <p:cNvPr id="3" name="Content Placeholder 2">
            <a:extLst>
              <a:ext uri="{FF2B5EF4-FFF2-40B4-BE49-F238E27FC236}">
                <a16:creationId xmlns:a16="http://schemas.microsoft.com/office/drawing/2014/main" id="{6901DE08-1E12-4190-8B6B-77249754E38E}"/>
              </a:ext>
            </a:extLst>
          </p:cNvPr>
          <p:cNvSpPr>
            <a:spLocks noGrp="1"/>
          </p:cNvSpPr>
          <p:nvPr>
            <p:ph idx="1"/>
          </p:nvPr>
        </p:nvSpPr>
        <p:spPr/>
        <p:txBody>
          <a:bodyPr numCol="2">
            <a:normAutofit/>
          </a:bodyPr>
          <a:lstStyle/>
          <a:p>
            <a:pPr>
              <a:lnSpc>
                <a:spcPct val="150000"/>
              </a:lnSpc>
            </a:pPr>
            <a:r>
              <a:rPr lang="en-US" dirty="0"/>
              <a:t>Liquidation can offer several advantages, including:</a:t>
            </a:r>
          </a:p>
          <a:p>
            <a:pPr lvl="1">
              <a:lnSpc>
                <a:spcPct val="150000"/>
              </a:lnSpc>
            </a:pPr>
            <a:r>
              <a:rPr lang="en-US" dirty="0"/>
              <a:t>Quickly converting assets into cash</a:t>
            </a:r>
          </a:p>
          <a:p>
            <a:pPr lvl="1">
              <a:lnSpc>
                <a:spcPct val="150000"/>
              </a:lnSpc>
            </a:pPr>
            <a:r>
              <a:rPr lang="en-US" dirty="0"/>
              <a:t>Reducing debt</a:t>
            </a:r>
          </a:p>
          <a:p>
            <a:pPr lvl="1">
              <a:lnSpc>
                <a:spcPct val="150000"/>
              </a:lnSpc>
            </a:pPr>
            <a:r>
              <a:rPr lang="en-US" dirty="0"/>
              <a:t>Closing down operations</a:t>
            </a:r>
          </a:p>
          <a:p>
            <a:pPr lvl="1">
              <a:lnSpc>
                <a:spcPct val="150000"/>
              </a:lnSpc>
            </a:pPr>
            <a:r>
              <a:rPr lang="en-US" dirty="0"/>
              <a:t>Distribution to shareholders</a:t>
            </a:r>
          </a:p>
          <a:p>
            <a:pPr>
              <a:lnSpc>
                <a:spcPct val="150000"/>
              </a:lnSpc>
            </a:pPr>
            <a:endParaRPr lang="en-US" dirty="0"/>
          </a:p>
          <a:p>
            <a:pPr>
              <a:lnSpc>
                <a:spcPct val="150000"/>
              </a:lnSpc>
            </a:pPr>
            <a:r>
              <a:rPr lang="en-US" dirty="0"/>
              <a:t>Liquidation can also have some disadvantages, including:</a:t>
            </a:r>
          </a:p>
          <a:p>
            <a:pPr lvl="1">
              <a:lnSpc>
                <a:spcPct val="150000"/>
              </a:lnSpc>
            </a:pPr>
            <a:r>
              <a:rPr lang="en-US" dirty="0"/>
              <a:t>Loss of control</a:t>
            </a:r>
          </a:p>
          <a:p>
            <a:pPr lvl="1">
              <a:lnSpc>
                <a:spcPct val="150000"/>
              </a:lnSpc>
            </a:pPr>
            <a:r>
              <a:rPr lang="en-US" dirty="0"/>
              <a:t>Limited return</a:t>
            </a:r>
          </a:p>
          <a:p>
            <a:pPr lvl="1">
              <a:lnSpc>
                <a:spcPct val="150000"/>
              </a:lnSpc>
            </a:pPr>
            <a:r>
              <a:rPr lang="en-US" dirty="0"/>
              <a:t>Negative impact on employees</a:t>
            </a:r>
          </a:p>
          <a:p>
            <a:pPr lvl="1">
              <a:lnSpc>
                <a:spcPct val="150000"/>
              </a:lnSpc>
            </a:pPr>
            <a:r>
              <a:rPr lang="en-US" dirty="0"/>
              <a:t>Negative impact on reputation</a:t>
            </a:r>
          </a:p>
        </p:txBody>
      </p:sp>
      <p:sp>
        <p:nvSpPr>
          <p:cNvPr id="4" name="Slide Number Placeholder 3">
            <a:extLst>
              <a:ext uri="{FF2B5EF4-FFF2-40B4-BE49-F238E27FC236}">
                <a16:creationId xmlns:a16="http://schemas.microsoft.com/office/drawing/2014/main" id="{306FA173-5ABC-4D9D-84EC-A49F8BEF3420}"/>
              </a:ext>
            </a:extLst>
          </p:cNvPr>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622273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FF04-79BD-4BCD-8645-2B731A94BD1B}"/>
              </a:ext>
            </a:extLst>
          </p:cNvPr>
          <p:cNvSpPr>
            <a:spLocks noGrp="1"/>
          </p:cNvSpPr>
          <p:nvPr>
            <p:ph type="title"/>
          </p:nvPr>
        </p:nvSpPr>
        <p:spPr/>
        <p:txBody>
          <a:bodyPr>
            <a:normAutofit fontScale="90000"/>
          </a:bodyPr>
          <a:lstStyle/>
          <a:p>
            <a:r>
              <a:rPr lang="en-US" dirty="0"/>
              <a:t>Examples of Successful Liquidation Exit Strategies</a:t>
            </a:r>
          </a:p>
        </p:txBody>
      </p:sp>
      <p:sp>
        <p:nvSpPr>
          <p:cNvPr id="3" name="Content Placeholder 2">
            <a:extLst>
              <a:ext uri="{FF2B5EF4-FFF2-40B4-BE49-F238E27FC236}">
                <a16:creationId xmlns:a16="http://schemas.microsoft.com/office/drawing/2014/main" id="{70F15126-4290-4B7A-B200-0D41E87042FA}"/>
              </a:ext>
            </a:extLst>
          </p:cNvPr>
          <p:cNvSpPr>
            <a:spLocks noGrp="1"/>
          </p:cNvSpPr>
          <p:nvPr>
            <p:ph idx="1"/>
          </p:nvPr>
        </p:nvSpPr>
        <p:spPr/>
        <p:txBody>
          <a:bodyPr/>
          <a:lstStyle/>
          <a:p>
            <a:r>
              <a:rPr lang="en-US" dirty="0"/>
              <a:t>Microsoft's liquidation of its smartphone business, which allowed the company to focus on its core software business.</a:t>
            </a:r>
          </a:p>
          <a:p>
            <a:r>
              <a:rPr lang="en-US" dirty="0"/>
              <a:t>Yahoo's liquidation of its core internet business, which resulted in a successful exit for shareholders.</a:t>
            </a:r>
          </a:p>
          <a:p>
            <a:r>
              <a:rPr lang="en-US" dirty="0"/>
              <a:t>Hewlett-Packard's liquidation of its </a:t>
            </a:r>
            <a:r>
              <a:rPr lang="en-US" dirty="0" err="1"/>
              <a:t>webOS</a:t>
            </a:r>
            <a:r>
              <a:rPr lang="en-US" dirty="0"/>
              <a:t> business, which allowed the company to focus on its core hardware and software businesses.</a:t>
            </a:r>
          </a:p>
          <a:p>
            <a:r>
              <a:rPr lang="en-US" dirty="0"/>
              <a:t>IBM's liquidation of its PC business, which allowed the company to focus on its core software and services businesses.</a:t>
            </a:r>
          </a:p>
          <a:p>
            <a:endParaRPr lang="en-US" dirty="0"/>
          </a:p>
        </p:txBody>
      </p:sp>
      <p:sp>
        <p:nvSpPr>
          <p:cNvPr id="4" name="Slide Number Placeholder 3">
            <a:extLst>
              <a:ext uri="{FF2B5EF4-FFF2-40B4-BE49-F238E27FC236}">
                <a16:creationId xmlns:a16="http://schemas.microsoft.com/office/drawing/2014/main" id="{87877453-6E41-4CB9-9B80-DDC26A9BA17A}"/>
              </a:ext>
            </a:extLst>
          </p:cNvPr>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313984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B5BB03-2EAE-4D74-863D-77980174B0C1}"/>
              </a:ext>
            </a:extLst>
          </p:cNvPr>
          <p:cNvSpPr>
            <a:spLocks noGrp="1"/>
          </p:cNvSpPr>
          <p:nvPr>
            <p:ph type="title"/>
          </p:nvPr>
        </p:nvSpPr>
        <p:spPr/>
        <p:txBody>
          <a:bodyPr>
            <a:normAutofit/>
          </a:bodyPr>
          <a:lstStyle/>
          <a:p>
            <a:r>
              <a:rPr lang="en-US" dirty="0"/>
              <a:t>Factors to Consider When Choosing an Exit Strategy</a:t>
            </a:r>
          </a:p>
        </p:txBody>
      </p:sp>
      <p:sp>
        <p:nvSpPr>
          <p:cNvPr id="6" name="Text Placeholder 5">
            <a:extLst>
              <a:ext uri="{FF2B5EF4-FFF2-40B4-BE49-F238E27FC236}">
                <a16:creationId xmlns:a16="http://schemas.microsoft.com/office/drawing/2014/main" id="{C1581037-F26D-4194-AD61-E4DE343C418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3EBAC77-48F1-4893-A693-233B59908677}"/>
              </a:ext>
            </a:extLst>
          </p:cNvPr>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2168073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67A613-981E-4DD6-AB17-A33555706AF3}"/>
              </a:ext>
            </a:extLst>
          </p:cNvPr>
          <p:cNvSpPr>
            <a:spLocks noGrp="1"/>
          </p:cNvSpPr>
          <p:nvPr>
            <p:ph type="title"/>
          </p:nvPr>
        </p:nvSpPr>
        <p:spPr/>
        <p:txBody>
          <a:bodyPr>
            <a:normAutofit fontScale="90000"/>
          </a:bodyPr>
          <a:lstStyle/>
          <a:p>
            <a:r>
              <a:rPr lang="en-US" dirty="0"/>
              <a:t>Factors to Consider When Choosing an Exit Strategy</a:t>
            </a:r>
          </a:p>
        </p:txBody>
      </p:sp>
      <p:sp>
        <p:nvSpPr>
          <p:cNvPr id="6" name="Content Placeholder 5">
            <a:extLst>
              <a:ext uri="{FF2B5EF4-FFF2-40B4-BE49-F238E27FC236}">
                <a16:creationId xmlns:a16="http://schemas.microsoft.com/office/drawing/2014/main" id="{D4D3B840-FC62-42BD-B786-1097F82057ED}"/>
              </a:ext>
            </a:extLst>
          </p:cNvPr>
          <p:cNvSpPr>
            <a:spLocks noGrp="1"/>
          </p:cNvSpPr>
          <p:nvPr>
            <p:ph idx="1"/>
          </p:nvPr>
        </p:nvSpPr>
        <p:spPr>
          <a:xfrm>
            <a:off x="347526" y="1276710"/>
            <a:ext cx="11650767" cy="4876262"/>
          </a:xfrm>
        </p:spPr>
        <p:txBody>
          <a:bodyPr/>
          <a:lstStyle/>
          <a:p>
            <a:pPr>
              <a:lnSpc>
                <a:spcPct val="150000"/>
              </a:lnSpc>
            </a:pPr>
            <a:r>
              <a:rPr lang="en-US" dirty="0"/>
              <a:t>Company goals and objectives</a:t>
            </a:r>
          </a:p>
          <a:p>
            <a:pPr>
              <a:lnSpc>
                <a:spcPct val="150000"/>
              </a:lnSpc>
            </a:pPr>
            <a:r>
              <a:rPr lang="en-US" dirty="0"/>
              <a:t>Market conditions</a:t>
            </a:r>
          </a:p>
          <a:p>
            <a:pPr>
              <a:lnSpc>
                <a:spcPct val="150000"/>
              </a:lnSpc>
            </a:pPr>
            <a:r>
              <a:rPr lang="en-US" dirty="0"/>
              <a:t>Financial performance</a:t>
            </a:r>
          </a:p>
          <a:p>
            <a:pPr>
              <a:lnSpc>
                <a:spcPct val="150000"/>
              </a:lnSpc>
            </a:pPr>
            <a:r>
              <a:rPr lang="en-US" dirty="0"/>
              <a:t>Competitive landscape</a:t>
            </a:r>
          </a:p>
          <a:p>
            <a:pPr>
              <a:lnSpc>
                <a:spcPct val="150000"/>
              </a:lnSpc>
            </a:pPr>
            <a:r>
              <a:rPr lang="en-US" dirty="0"/>
              <a:t>Team dynamics and considerations</a:t>
            </a:r>
          </a:p>
        </p:txBody>
      </p:sp>
      <p:sp>
        <p:nvSpPr>
          <p:cNvPr id="4" name="Slide Number Placeholder 3">
            <a:extLst>
              <a:ext uri="{FF2B5EF4-FFF2-40B4-BE49-F238E27FC236}">
                <a16:creationId xmlns:a16="http://schemas.microsoft.com/office/drawing/2014/main" id="{F989B6B0-152B-4926-907F-26C2F25B7F5C}"/>
              </a:ext>
            </a:extLst>
          </p:cNvPr>
          <p:cNvSpPr>
            <a:spLocks noGrp="1"/>
          </p:cNvSpPr>
          <p:nvPr>
            <p:ph type="sldNum" sz="quarter" idx="12"/>
          </p:nvPr>
        </p:nvSpPr>
        <p:spPr/>
        <p:txBody>
          <a:bodyPr/>
          <a:lstStyle/>
          <a:p>
            <a:fld id="{B8DACC02-A2BD-4578-8E03-6D891060A695}" type="slidenum">
              <a:rPr lang="en-US" smtClean="0"/>
              <a:t>35</a:t>
            </a:fld>
            <a:endParaRPr lang="en-US"/>
          </a:p>
        </p:txBody>
      </p:sp>
    </p:spTree>
    <p:extLst>
      <p:ext uri="{BB962C8B-B14F-4D97-AF65-F5344CB8AC3E}">
        <p14:creationId xmlns:p14="http://schemas.microsoft.com/office/powerpoint/2010/main" val="484604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EB9F-61F6-4475-8F15-D5FBB0D4D193}"/>
              </a:ext>
            </a:extLst>
          </p:cNvPr>
          <p:cNvSpPr>
            <a:spLocks noGrp="1"/>
          </p:cNvSpPr>
          <p:nvPr>
            <p:ph type="title"/>
          </p:nvPr>
        </p:nvSpPr>
        <p:spPr/>
        <p:txBody>
          <a:bodyPr/>
          <a:lstStyle/>
          <a:p>
            <a:r>
              <a:rPr lang="en-US" dirty="0"/>
              <a:t>Company Goals and Objectives</a:t>
            </a:r>
          </a:p>
        </p:txBody>
      </p:sp>
      <p:sp>
        <p:nvSpPr>
          <p:cNvPr id="3" name="Content Placeholder 2">
            <a:extLst>
              <a:ext uri="{FF2B5EF4-FFF2-40B4-BE49-F238E27FC236}">
                <a16:creationId xmlns:a16="http://schemas.microsoft.com/office/drawing/2014/main" id="{6A9ED746-C120-47F6-B88D-1AB30ED57868}"/>
              </a:ext>
            </a:extLst>
          </p:cNvPr>
          <p:cNvSpPr>
            <a:spLocks noGrp="1"/>
          </p:cNvSpPr>
          <p:nvPr>
            <p:ph idx="1"/>
          </p:nvPr>
        </p:nvSpPr>
        <p:spPr/>
        <p:txBody>
          <a:bodyPr/>
          <a:lstStyle/>
          <a:p>
            <a:r>
              <a:rPr lang="en-US" dirty="0"/>
              <a:t>Importance of aligning exit strategy with company goals and objectives</a:t>
            </a:r>
          </a:p>
          <a:p>
            <a:r>
              <a:rPr lang="en-US" dirty="0"/>
              <a:t>Examples of company goals and objectives that may influence exit strategy:</a:t>
            </a:r>
          </a:p>
          <a:p>
            <a:pPr lvl="1"/>
            <a:r>
              <a:rPr lang="en-US" dirty="0"/>
              <a:t>Revenue growth</a:t>
            </a:r>
          </a:p>
          <a:p>
            <a:pPr lvl="1"/>
            <a:r>
              <a:rPr lang="en-US" dirty="0"/>
              <a:t>Market share</a:t>
            </a:r>
          </a:p>
          <a:p>
            <a:pPr lvl="1"/>
            <a:r>
              <a:rPr lang="en-US" dirty="0"/>
              <a:t>Innovation</a:t>
            </a:r>
          </a:p>
          <a:p>
            <a:pPr lvl="1"/>
            <a:r>
              <a:rPr lang="en-US" dirty="0"/>
              <a:t>Customer satisfaction</a:t>
            </a:r>
          </a:p>
          <a:p>
            <a:pPr lvl="1"/>
            <a:r>
              <a:rPr lang="en-US" dirty="0"/>
              <a:t>Financial performance</a:t>
            </a:r>
          </a:p>
          <a:p>
            <a:endParaRPr lang="en-US" dirty="0"/>
          </a:p>
        </p:txBody>
      </p:sp>
      <p:sp>
        <p:nvSpPr>
          <p:cNvPr id="4" name="Slide Number Placeholder 3">
            <a:extLst>
              <a:ext uri="{FF2B5EF4-FFF2-40B4-BE49-F238E27FC236}">
                <a16:creationId xmlns:a16="http://schemas.microsoft.com/office/drawing/2014/main" id="{02A1F9E7-64AD-4735-A67E-30BBBEF22FEA}"/>
              </a:ext>
            </a:extLst>
          </p:cNvPr>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459553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87C24-B04D-4A13-A052-D7E3E159DDD4}"/>
              </a:ext>
            </a:extLst>
          </p:cNvPr>
          <p:cNvSpPr>
            <a:spLocks noGrp="1"/>
          </p:cNvSpPr>
          <p:nvPr>
            <p:ph type="title"/>
          </p:nvPr>
        </p:nvSpPr>
        <p:spPr/>
        <p:txBody>
          <a:bodyPr/>
          <a:lstStyle/>
          <a:p>
            <a:r>
              <a:rPr lang="en-US" dirty="0"/>
              <a:t>Market Conditions</a:t>
            </a:r>
          </a:p>
        </p:txBody>
      </p:sp>
      <p:sp>
        <p:nvSpPr>
          <p:cNvPr id="3" name="Content Placeholder 2">
            <a:extLst>
              <a:ext uri="{FF2B5EF4-FFF2-40B4-BE49-F238E27FC236}">
                <a16:creationId xmlns:a16="http://schemas.microsoft.com/office/drawing/2014/main" id="{8E2F2243-FCC7-45B4-8897-E52B81D5CFD4}"/>
              </a:ext>
            </a:extLst>
          </p:cNvPr>
          <p:cNvSpPr>
            <a:spLocks noGrp="1"/>
          </p:cNvSpPr>
          <p:nvPr>
            <p:ph idx="1"/>
          </p:nvPr>
        </p:nvSpPr>
        <p:spPr/>
        <p:txBody>
          <a:bodyPr>
            <a:normAutofit/>
          </a:bodyPr>
          <a:lstStyle/>
          <a:p>
            <a:r>
              <a:rPr lang="en-US" dirty="0"/>
              <a:t>Importance of considering market conditions when choosing an exit strategy</a:t>
            </a:r>
          </a:p>
          <a:p>
            <a:r>
              <a:rPr lang="en-US" dirty="0"/>
              <a:t>Examples of market conditions that may influence exit strategy:</a:t>
            </a:r>
          </a:p>
          <a:p>
            <a:pPr lvl="1"/>
            <a:r>
              <a:rPr lang="en-US" dirty="0"/>
              <a:t>Market size and growth potential</a:t>
            </a:r>
          </a:p>
          <a:p>
            <a:pPr lvl="1"/>
            <a:r>
              <a:rPr lang="en-US" dirty="0"/>
              <a:t>Competition</a:t>
            </a:r>
          </a:p>
          <a:p>
            <a:pPr lvl="1"/>
            <a:r>
              <a:rPr lang="en-US" dirty="0"/>
              <a:t>Customer needs and preferences</a:t>
            </a:r>
          </a:p>
          <a:p>
            <a:pPr lvl="1"/>
            <a:r>
              <a:rPr lang="en-US" dirty="0"/>
              <a:t>Technological advancements</a:t>
            </a:r>
          </a:p>
          <a:p>
            <a:pPr lvl="1"/>
            <a:r>
              <a:rPr lang="en-US" dirty="0"/>
              <a:t>Economic conditions</a:t>
            </a:r>
          </a:p>
          <a:p>
            <a:endParaRPr lang="en-US" dirty="0"/>
          </a:p>
          <a:p>
            <a:endParaRPr lang="en-US" dirty="0"/>
          </a:p>
        </p:txBody>
      </p:sp>
      <p:sp>
        <p:nvSpPr>
          <p:cNvPr id="4" name="Slide Number Placeholder 3">
            <a:extLst>
              <a:ext uri="{FF2B5EF4-FFF2-40B4-BE49-F238E27FC236}">
                <a16:creationId xmlns:a16="http://schemas.microsoft.com/office/drawing/2014/main" id="{A48269C8-8464-4BBE-ACC3-CC66942A9549}"/>
              </a:ext>
            </a:extLst>
          </p:cNvPr>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495377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4E4C-AE3D-4E92-99CA-F3B1201B7EB9}"/>
              </a:ext>
            </a:extLst>
          </p:cNvPr>
          <p:cNvSpPr>
            <a:spLocks noGrp="1"/>
          </p:cNvSpPr>
          <p:nvPr>
            <p:ph type="title"/>
          </p:nvPr>
        </p:nvSpPr>
        <p:spPr/>
        <p:txBody>
          <a:bodyPr/>
          <a:lstStyle/>
          <a:p>
            <a:r>
              <a:rPr lang="en-US" dirty="0"/>
              <a:t>Financial Performance</a:t>
            </a:r>
          </a:p>
        </p:txBody>
      </p:sp>
      <p:sp>
        <p:nvSpPr>
          <p:cNvPr id="3" name="Content Placeholder 2">
            <a:extLst>
              <a:ext uri="{FF2B5EF4-FFF2-40B4-BE49-F238E27FC236}">
                <a16:creationId xmlns:a16="http://schemas.microsoft.com/office/drawing/2014/main" id="{B46DE3B9-A278-4A49-9227-4C446A7612F0}"/>
              </a:ext>
            </a:extLst>
          </p:cNvPr>
          <p:cNvSpPr>
            <a:spLocks noGrp="1"/>
          </p:cNvSpPr>
          <p:nvPr>
            <p:ph idx="1"/>
          </p:nvPr>
        </p:nvSpPr>
        <p:spPr/>
        <p:txBody>
          <a:bodyPr>
            <a:normAutofit/>
          </a:bodyPr>
          <a:lstStyle/>
          <a:p>
            <a:r>
              <a:rPr lang="en-US" dirty="0"/>
              <a:t>Importance of financial performance in choosing an exit strategy</a:t>
            </a:r>
          </a:p>
          <a:p>
            <a:r>
              <a:rPr lang="en-US" dirty="0"/>
              <a:t>Examples of financial metrics that may influence exit strategy:</a:t>
            </a:r>
          </a:p>
          <a:p>
            <a:pPr lvl="1"/>
            <a:r>
              <a:rPr lang="en-US" dirty="0"/>
              <a:t>Revenue</a:t>
            </a:r>
          </a:p>
          <a:p>
            <a:pPr lvl="1"/>
            <a:r>
              <a:rPr lang="en-US" dirty="0"/>
              <a:t>Profitability</a:t>
            </a:r>
          </a:p>
          <a:p>
            <a:pPr lvl="1"/>
            <a:r>
              <a:rPr lang="en-US" dirty="0"/>
              <a:t>Cash flow</a:t>
            </a:r>
          </a:p>
          <a:p>
            <a:pPr lvl="1"/>
            <a:r>
              <a:rPr lang="en-US" dirty="0"/>
              <a:t>Valuation</a:t>
            </a:r>
          </a:p>
          <a:p>
            <a:pPr lvl="1"/>
            <a:r>
              <a:rPr lang="en-US" dirty="0"/>
              <a:t>Return on investment (ROI)</a:t>
            </a:r>
          </a:p>
          <a:p>
            <a:endParaRPr lang="en-US" dirty="0"/>
          </a:p>
          <a:p>
            <a:endParaRPr lang="en-US" dirty="0"/>
          </a:p>
        </p:txBody>
      </p:sp>
      <p:sp>
        <p:nvSpPr>
          <p:cNvPr id="4" name="Slide Number Placeholder 3">
            <a:extLst>
              <a:ext uri="{FF2B5EF4-FFF2-40B4-BE49-F238E27FC236}">
                <a16:creationId xmlns:a16="http://schemas.microsoft.com/office/drawing/2014/main" id="{53108909-AFB6-4286-A6E5-B42B431A6A97}"/>
              </a:ext>
            </a:extLst>
          </p:cNvPr>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932751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4CA9-8BFF-402F-B859-EF9C8D0A6B8E}"/>
              </a:ext>
            </a:extLst>
          </p:cNvPr>
          <p:cNvSpPr>
            <a:spLocks noGrp="1"/>
          </p:cNvSpPr>
          <p:nvPr>
            <p:ph type="title"/>
          </p:nvPr>
        </p:nvSpPr>
        <p:spPr/>
        <p:txBody>
          <a:bodyPr/>
          <a:lstStyle/>
          <a:p>
            <a:r>
              <a:rPr lang="en-US" dirty="0"/>
              <a:t>Competitive Landscape</a:t>
            </a:r>
          </a:p>
        </p:txBody>
      </p:sp>
      <p:sp>
        <p:nvSpPr>
          <p:cNvPr id="3" name="Content Placeholder 2">
            <a:extLst>
              <a:ext uri="{FF2B5EF4-FFF2-40B4-BE49-F238E27FC236}">
                <a16:creationId xmlns:a16="http://schemas.microsoft.com/office/drawing/2014/main" id="{18E53BBA-1A8A-4CE2-9EAC-53B2B0306BEB}"/>
              </a:ext>
            </a:extLst>
          </p:cNvPr>
          <p:cNvSpPr>
            <a:spLocks noGrp="1"/>
          </p:cNvSpPr>
          <p:nvPr>
            <p:ph idx="1"/>
          </p:nvPr>
        </p:nvSpPr>
        <p:spPr/>
        <p:txBody>
          <a:bodyPr>
            <a:normAutofit/>
          </a:bodyPr>
          <a:lstStyle/>
          <a:p>
            <a:r>
              <a:rPr lang="en-US" dirty="0"/>
              <a:t>Importance of considering the competitive landscape when choosing an exit strategy</a:t>
            </a:r>
          </a:p>
          <a:p>
            <a:r>
              <a:rPr lang="en-US" dirty="0"/>
              <a:t>Examples of factors that may influence exit strategy:</a:t>
            </a:r>
          </a:p>
          <a:p>
            <a:pPr lvl="1"/>
            <a:r>
              <a:rPr lang="en-US" dirty="0"/>
              <a:t>Number of competitors</a:t>
            </a:r>
          </a:p>
          <a:p>
            <a:pPr lvl="1"/>
            <a:r>
              <a:rPr lang="en-US" dirty="0"/>
              <a:t>Competitor size and strength</a:t>
            </a:r>
          </a:p>
          <a:p>
            <a:pPr lvl="1"/>
            <a:r>
              <a:rPr lang="en-US" dirty="0"/>
              <a:t>Competitor market share</a:t>
            </a:r>
          </a:p>
          <a:p>
            <a:pPr lvl="1"/>
            <a:r>
              <a:rPr lang="en-US" dirty="0"/>
              <a:t>Competitor pricing and product offerings</a:t>
            </a:r>
          </a:p>
          <a:p>
            <a:pPr lvl="1"/>
            <a:r>
              <a:rPr lang="en-US" dirty="0"/>
              <a:t>Barriers to entry</a:t>
            </a:r>
          </a:p>
          <a:p>
            <a:endParaRPr lang="en-US" dirty="0"/>
          </a:p>
          <a:p>
            <a:endParaRPr lang="en-US" dirty="0"/>
          </a:p>
        </p:txBody>
      </p:sp>
      <p:sp>
        <p:nvSpPr>
          <p:cNvPr id="4" name="Slide Number Placeholder 3">
            <a:extLst>
              <a:ext uri="{FF2B5EF4-FFF2-40B4-BE49-F238E27FC236}">
                <a16:creationId xmlns:a16="http://schemas.microsoft.com/office/drawing/2014/main" id="{558C2AAE-50FA-4CE4-B617-35F8EB18AFBA}"/>
              </a:ext>
            </a:extLst>
          </p:cNvPr>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21809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Exit Strategies</a:t>
            </a:r>
          </a:p>
        </p:txBody>
      </p:sp>
      <p:sp>
        <p:nvSpPr>
          <p:cNvPr id="3" name="Content Placeholder 2"/>
          <p:cNvSpPr>
            <a:spLocks noGrp="1"/>
          </p:cNvSpPr>
          <p:nvPr>
            <p:ph idx="1"/>
          </p:nvPr>
        </p:nvSpPr>
        <p:spPr/>
        <p:txBody>
          <a:bodyPr/>
          <a:lstStyle/>
          <a:p>
            <a:r>
              <a:rPr lang="en-US" dirty="0"/>
              <a:t>Exit strategies refer to the plans and strategies devised by startups to sell or transfer their ownership to another entity. </a:t>
            </a:r>
          </a:p>
          <a:p>
            <a:r>
              <a:rPr lang="en-US" dirty="0"/>
              <a:t>It involves determining how and when the startup will exit the market, either through an acquisition, merger, initial public offering (IPO), or other means of transferring ownership.</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2050" name="Picture 2" descr="What Is an Exit Strategy, and Why Do You Need One? - Crunch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6317" y="3295291"/>
            <a:ext cx="6713000" cy="319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345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D6A2-45C5-400F-B4A3-36EF04AD7C9B}"/>
              </a:ext>
            </a:extLst>
          </p:cNvPr>
          <p:cNvSpPr>
            <a:spLocks noGrp="1"/>
          </p:cNvSpPr>
          <p:nvPr>
            <p:ph type="title"/>
          </p:nvPr>
        </p:nvSpPr>
        <p:spPr/>
        <p:txBody>
          <a:bodyPr/>
          <a:lstStyle/>
          <a:p>
            <a:r>
              <a:rPr lang="en-US" dirty="0"/>
              <a:t>Team Dynamics and Considerations</a:t>
            </a:r>
          </a:p>
        </p:txBody>
      </p:sp>
      <p:sp>
        <p:nvSpPr>
          <p:cNvPr id="3" name="Content Placeholder 2">
            <a:extLst>
              <a:ext uri="{FF2B5EF4-FFF2-40B4-BE49-F238E27FC236}">
                <a16:creationId xmlns:a16="http://schemas.microsoft.com/office/drawing/2014/main" id="{6E676C8B-0F84-4D4E-9974-EEE4E37739A6}"/>
              </a:ext>
            </a:extLst>
          </p:cNvPr>
          <p:cNvSpPr>
            <a:spLocks noGrp="1"/>
          </p:cNvSpPr>
          <p:nvPr>
            <p:ph idx="1"/>
          </p:nvPr>
        </p:nvSpPr>
        <p:spPr/>
        <p:txBody>
          <a:bodyPr>
            <a:normAutofit/>
          </a:bodyPr>
          <a:lstStyle/>
          <a:p>
            <a:r>
              <a:rPr lang="en-US" dirty="0"/>
              <a:t>Importance of considering team dynamics and considerations when choosing an exit strategy</a:t>
            </a:r>
          </a:p>
          <a:p>
            <a:r>
              <a:rPr lang="en-US" dirty="0"/>
              <a:t>Examples of team dynamics and considerations that may influence exit strategy:</a:t>
            </a:r>
          </a:p>
          <a:p>
            <a:pPr lvl="1"/>
            <a:r>
              <a:rPr lang="en-US" dirty="0"/>
              <a:t>Team size and structure</a:t>
            </a:r>
          </a:p>
          <a:p>
            <a:pPr lvl="1"/>
            <a:r>
              <a:rPr lang="en-US" dirty="0"/>
              <a:t>Employee retention and turnover</a:t>
            </a:r>
          </a:p>
          <a:p>
            <a:pPr lvl="1"/>
            <a:r>
              <a:rPr lang="en-US" dirty="0"/>
              <a:t>Team expertise and skills</a:t>
            </a:r>
          </a:p>
          <a:p>
            <a:pPr lvl="1"/>
            <a:r>
              <a:rPr lang="en-US" dirty="0"/>
              <a:t>Team alignment with company goals and objectives</a:t>
            </a:r>
          </a:p>
          <a:p>
            <a:pPr lvl="1"/>
            <a:r>
              <a:rPr lang="en-US" dirty="0"/>
              <a:t>Employee ownership and equity</a:t>
            </a:r>
          </a:p>
          <a:p>
            <a:endParaRPr lang="en-US" dirty="0"/>
          </a:p>
          <a:p>
            <a:endParaRPr lang="en-US" dirty="0"/>
          </a:p>
        </p:txBody>
      </p:sp>
      <p:sp>
        <p:nvSpPr>
          <p:cNvPr id="4" name="Slide Number Placeholder 3">
            <a:extLst>
              <a:ext uri="{FF2B5EF4-FFF2-40B4-BE49-F238E27FC236}">
                <a16:creationId xmlns:a16="http://schemas.microsoft.com/office/drawing/2014/main" id="{428F6997-A22D-48DF-A873-C30F61AFA05A}"/>
              </a:ext>
            </a:extLst>
          </p:cNvPr>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21813411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B5BB03-2EAE-4D74-863D-77980174B0C1}"/>
              </a:ext>
            </a:extLst>
          </p:cNvPr>
          <p:cNvSpPr>
            <a:spLocks noGrp="1"/>
          </p:cNvSpPr>
          <p:nvPr>
            <p:ph type="title"/>
          </p:nvPr>
        </p:nvSpPr>
        <p:spPr/>
        <p:txBody>
          <a:bodyPr>
            <a:normAutofit/>
          </a:bodyPr>
          <a:lstStyle/>
          <a:p>
            <a:r>
              <a:rPr lang="en-US" dirty="0"/>
              <a:t>Preparing for an Exit Strategy</a:t>
            </a:r>
          </a:p>
        </p:txBody>
      </p:sp>
      <p:sp>
        <p:nvSpPr>
          <p:cNvPr id="6" name="Text Placeholder 5">
            <a:extLst>
              <a:ext uri="{FF2B5EF4-FFF2-40B4-BE49-F238E27FC236}">
                <a16:creationId xmlns:a16="http://schemas.microsoft.com/office/drawing/2014/main" id="{C1581037-F26D-4194-AD61-E4DE343C418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3EBAC77-48F1-4893-A693-233B59908677}"/>
              </a:ext>
            </a:extLst>
          </p:cNvPr>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30201642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C0891E-1C79-4339-876D-C70BD2101B53}"/>
              </a:ext>
            </a:extLst>
          </p:cNvPr>
          <p:cNvSpPr>
            <a:spLocks noGrp="1"/>
          </p:cNvSpPr>
          <p:nvPr>
            <p:ph type="title"/>
          </p:nvPr>
        </p:nvSpPr>
        <p:spPr/>
        <p:txBody>
          <a:bodyPr/>
          <a:lstStyle/>
          <a:p>
            <a:r>
              <a:rPr lang="en-US" dirty="0"/>
              <a:t>Preparing for an Exit Strategy</a:t>
            </a:r>
          </a:p>
        </p:txBody>
      </p:sp>
      <p:sp>
        <p:nvSpPr>
          <p:cNvPr id="6" name="Content Placeholder 5">
            <a:extLst>
              <a:ext uri="{FF2B5EF4-FFF2-40B4-BE49-F238E27FC236}">
                <a16:creationId xmlns:a16="http://schemas.microsoft.com/office/drawing/2014/main" id="{D42604F1-F162-4DBC-A6DF-A0E9DF731FB1}"/>
              </a:ext>
            </a:extLst>
          </p:cNvPr>
          <p:cNvSpPr>
            <a:spLocks noGrp="1"/>
          </p:cNvSpPr>
          <p:nvPr>
            <p:ph idx="1"/>
          </p:nvPr>
        </p:nvSpPr>
        <p:spPr/>
        <p:txBody>
          <a:bodyPr/>
          <a:lstStyle/>
          <a:p>
            <a:r>
              <a:rPr lang="en-US" dirty="0"/>
              <a:t>Building a strong management team</a:t>
            </a:r>
          </a:p>
          <a:p>
            <a:r>
              <a:rPr lang="en-US" dirty="0"/>
              <a:t>Developing a clear growth strategy</a:t>
            </a:r>
          </a:p>
          <a:p>
            <a:r>
              <a:rPr lang="en-US" dirty="0"/>
              <a:t>Ensuring financial stability</a:t>
            </a:r>
          </a:p>
          <a:p>
            <a:r>
              <a:rPr lang="en-US" dirty="0"/>
              <a:t>Enhancing the company's valuation</a:t>
            </a:r>
          </a:p>
          <a:p>
            <a:r>
              <a:rPr lang="en-US" dirty="0"/>
              <a:t>Preparing for due diligence</a:t>
            </a:r>
          </a:p>
        </p:txBody>
      </p:sp>
      <p:sp>
        <p:nvSpPr>
          <p:cNvPr id="4" name="Slide Number Placeholder 3">
            <a:extLst>
              <a:ext uri="{FF2B5EF4-FFF2-40B4-BE49-F238E27FC236}">
                <a16:creationId xmlns:a16="http://schemas.microsoft.com/office/drawing/2014/main" id="{8253E491-76A2-4073-9A44-D6D5B403C368}"/>
              </a:ext>
            </a:extLst>
          </p:cNvPr>
          <p:cNvSpPr>
            <a:spLocks noGrp="1"/>
          </p:cNvSpPr>
          <p:nvPr>
            <p:ph type="sldNum" sz="quarter" idx="12"/>
          </p:nvPr>
        </p:nvSpPr>
        <p:spPr/>
        <p:txBody>
          <a:bodyPr/>
          <a:lstStyle/>
          <a:p>
            <a:fld id="{B8DACC02-A2BD-4578-8E03-6D891060A695}" type="slidenum">
              <a:rPr lang="en-US" smtClean="0"/>
              <a:t>42</a:t>
            </a:fld>
            <a:endParaRPr lang="en-US"/>
          </a:p>
        </p:txBody>
      </p:sp>
    </p:spTree>
    <p:extLst>
      <p:ext uri="{BB962C8B-B14F-4D97-AF65-F5344CB8AC3E}">
        <p14:creationId xmlns:p14="http://schemas.microsoft.com/office/powerpoint/2010/main" val="2121446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A4289-95ED-4279-A95E-5A82070B5809}"/>
              </a:ext>
            </a:extLst>
          </p:cNvPr>
          <p:cNvSpPr>
            <a:spLocks noGrp="1"/>
          </p:cNvSpPr>
          <p:nvPr>
            <p:ph type="title"/>
          </p:nvPr>
        </p:nvSpPr>
        <p:spPr/>
        <p:txBody>
          <a:bodyPr/>
          <a:lstStyle/>
          <a:p>
            <a:r>
              <a:rPr lang="en-US" dirty="0"/>
              <a:t>Building a Strong Management Team</a:t>
            </a:r>
          </a:p>
        </p:txBody>
      </p:sp>
      <p:sp>
        <p:nvSpPr>
          <p:cNvPr id="3" name="Content Placeholder 2">
            <a:extLst>
              <a:ext uri="{FF2B5EF4-FFF2-40B4-BE49-F238E27FC236}">
                <a16:creationId xmlns:a16="http://schemas.microsoft.com/office/drawing/2014/main" id="{EA0C896B-EE85-414E-8DAA-22206D41B835}"/>
              </a:ext>
            </a:extLst>
          </p:cNvPr>
          <p:cNvSpPr>
            <a:spLocks noGrp="1"/>
          </p:cNvSpPr>
          <p:nvPr>
            <p:ph idx="1"/>
          </p:nvPr>
        </p:nvSpPr>
        <p:spPr/>
        <p:txBody>
          <a:bodyPr/>
          <a:lstStyle/>
          <a:p>
            <a:r>
              <a:rPr lang="en-US" dirty="0"/>
              <a:t>Importance of having a strong management team in place</a:t>
            </a:r>
          </a:p>
          <a:p>
            <a:r>
              <a:rPr lang="en-US" dirty="0"/>
              <a:t>Reasons why a strong management team is critical for a successful exit:</a:t>
            </a:r>
          </a:p>
          <a:p>
            <a:pPr lvl="1"/>
            <a:r>
              <a:rPr lang="en-US" dirty="0"/>
              <a:t>Attractiveness to potential buyers</a:t>
            </a:r>
          </a:p>
          <a:p>
            <a:pPr lvl="1"/>
            <a:r>
              <a:rPr lang="en-US" dirty="0"/>
              <a:t>Ability to execute on growth plans</a:t>
            </a:r>
          </a:p>
          <a:p>
            <a:pPr lvl="1"/>
            <a:r>
              <a:rPr lang="en-US" dirty="0"/>
              <a:t>Increased valuation</a:t>
            </a:r>
          </a:p>
          <a:p>
            <a:endParaRPr lang="en-US" dirty="0"/>
          </a:p>
        </p:txBody>
      </p:sp>
      <p:sp>
        <p:nvSpPr>
          <p:cNvPr id="4" name="Slide Number Placeholder 3">
            <a:extLst>
              <a:ext uri="{FF2B5EF4-FFF2-40B4-BE49-F238E27FC236}">
                <a16:creationId xmlns:a16="http://schemas.microsoft.com/office/drawing/2014/main" id="{0B2B6206-3B5B-4557-A022-022CB800F8A3}"/>
              </a:ext>
            </a:extLst>
          </p:cNvPr>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4165857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644E-BB4D-4BD4-AF85-191AC0174B4C}"/>
              </a:ext>
            </a:extLst>
          </p:cNvPr>
          <p:cNvSpPr>
            <a:spLocks noGrp="1"/>
          </p:cNvSpPr>
          <p:nvPr>
            <p:ph type="title"/>
          </p:nvPr>
        </p:nvSpPr>
        <p:spPr/>
        <p:txBody>
          <a:bodyPr/>
          <a:lstStyle/>
          <a:p>
            <a:r>
              <a:rPr lang="en-US" dirty="0"/>
              <a:t>Building a Strong Management Team</a:t>
            </a:r>
          </a:p>
        </p:txBody>
      </p:sp>
      <p:sp>
        <p:nvSpPr>
          <p:cNvPr id="3" name="Content Placeholder 2">
            <a:extLst>
              <a:ext uri="{FF2B5EF4-FFF2-40B4-BE49-F238E27FC236}">
                <a16:creationId xmlns:a16="http://schemas.microsoft.com/office/drawing/2014/main" id="{17C9C421-23A4-45AE-94F1-A18EA2CEDCA8}"/>
              </a:ext>
            </a:extLst>
          </p:cNvPr>
          <p:cNvSpPr>
            <a:spLocks noGrp="1"/>
          </p:cNvSpPr>
          <p:nvPr>
            <p:ph idx="1"/>
          </p:nvPr>
        </p:nvSpPr>
        <p:spPr/>
        <p:txBody>
          <a:bodyPr/>
          <a:lstStyle/>
          <a:p>
            <a:r>
              <a:rPr lang="en-US" dirty="0"/>
              <a:t>Tips for building a strong management team:</a:t>
            </a:r>
          </a:p>
          <a:p>
            <a:pPr lvl="1"/>
            <a:r>
              <a:rPr lang="en-US" dirty="0"/>
              <a:t>Hire experienced and skilled professionals</a:t>
            </a:r>
          </a:p>
          <a:p>
            <a:pPr lvl="1"/>
            <a:r>
              <a:rPr lang="en-US" dirty="0"/>
              <a:t>Develop a clear organizational structure</a:t>
            </a:r>
          </a:p>
          <a:p>
            <a:pPr lvl="1"/>
            <a:r>
              <a:rPr lang="en-US" dirty="0"/>
              <a:t>Provide training and development opportunities</a:t>
            </a:r>
          </a:p>
          <a:p>
            <a:pPr lvl="1"/>
            <a:r>
              <a:rPr lang="en-US" dirty="0"/>
              <a:t>Foster a positive company culture</a:t>
            </a:r>
          </a:p>
          <a:p>
            <a:endParaRPr lang="en-US" dirty="0"/>
          </a:p>
        </p:txBody>
      </p:sp>
      <p:sp>
        <p:nvSpPr>
          <p:cNvPr id="4" name="Slide Number Placeholder 3">
            <a:extLst>
              <a:ext uri="{FF2B5EF4-FFF2-40B4-BE49-F238E27FC236}">
                <a16:creationId xmlns:a16="http://schemas.microsoft.com/office/drawing/2014/main" id="{8E4ED4D2-9540-49A0-8CCC-15095F44C442}"/>
              </a:ext>
            </a:extLst>
          </p:cNvPr>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0013406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D931-FF44-46B4-9C3E-4EE70DBAEA9F}"/>
              </a:ext>
            </a:extLst>
          </p:cNvPr>
          <p:cNvSpPr>
            <a:spLocks noGrp="1"/>
          </p:cNvSpPr>
          <p:nvPr>
            <p:ph type="title"/>
          </p:nvPr>
        </p:nvSpPr>
        <p:spPr/>
        <p:txBody>
          <a:bodyPr/>
          <a:lstStyle/>
          <a:p>
            <a:r>
              <a:rPr lang="en-US" dirty="0"/>
              <a:t>Developing a Clear Growth Strategy</a:t>
            </a:r>
          </a:p>
        </p:txBody>
      </p:sp>
      <p:sp>
        <p:nvSpPr>
          <p:cNvPr id="3" name="Content Placeholder 2">
            <a:extLst>
              <a:ext uri="{FF2B5EF4-FFF2-40B4-BE49-F238E27FC236}">
                <a16:creationId xmlns:a16="http://schemas.microsoft.com/office/drawing/2014/main" id="{6434D049-6C59-44C6-9F27-46FC1C430E7C}"/>
              </a:ext>
            </a:extLst>
          </p:cNvPr>
          <p:cNvSpPr>
            <a:spLocks noGrp="1"/>
          </p:cNvSpPr>
          <p:nvPr>
            <p:ph idx="1"/>
          </p:nvPr>
        </p:nvSpPr>
        <p:spPr/>
        <p:txBody>
          <a:bodyPr/>
          <a:lstStyle/>
          <a:p>
            <a:r>
              <a:rPr lang="en-US" dirty="0"/>
              <a:t>Importance of having a clear growth strategy in place</a:t>
            </a:r>
          </a:p>
          <a:p>
            <a:r>
              <a:rPr lang="en-US" dirty="0"/>
              <a:t>Reasons why a clear growth strategy is critical for a successful exit:</a:t>
            </a:r>
          </a:p>
          <a:p>
            <a:pPr lvl="1"/>
            <a:r>
              <a:rPr lang="en-US" dirty="0"/>
              <a:t>Provides direction and focus for the company</a:t>
            </a:r>
          </a:p>
          <a:p>
            <a:pPr lvl="1"/>
            <a:r>
              <a:rPr lang="en-US" dirty="0"/>
              <a:t>Demonstrates potential for future growth</a:t>
            </a:r>
          </a:p>
          <a:p>
            <a:pPr lvl="1"/>
            <a:r>
              <a:rPr lang="en-US" dirty="0"/>
              <a:t>Increases valuation</a:t>
            </a:r>
          </a:p>
          <a:p>
            <a:r>
              <a:rPr lang="en-US" dirty="0"/>
              <a:t>Tips for developing a clear growth strategy: </a:t>
            </a:r>
          </a:p>
          <a:p>
            <a:pPr lvl="1"/>
            <a:r>
              <a:rPr lang="en-US" dirty="0"/>
              <a:t>Conduct market research and analysis</a:t>
            </a:r>
          </a:p>
          <a:p>
            <a:pPr lvl="1"/>
            <a:r>
              <a:rPr lang="en-US" dirty="0"/>
              <a:t>Identify key growth drivers</a:t>
            </a:r>
          </a:p>
          <a:p>
            <a:pPr lvl="1"/>
            <a:r>
              <a:rPr lang="en-US" dirty="0"/>
              <a:t>Set realistic and achievable goals</a:t>
            </a:r>
          </a:p>
          <a:p>
            <a:pPr lvl="1"/>
            <a:r>
              <a:rPr lang="en-US" dirty="0"/>
              <a:t>Develop a plan for executing on the growth strategy</a:t>
            </a:r>
          </a:p>
          <a:p>
            <a:endParaRPr lang="en-US" dirty="0"/>
          </a:p>
        </p:txBody>
      </p:sp>
      <p:sp>
        <p:nvSpPr>
          <p:cNvPr id="4" name="Slide Number Placeholder 3">
            <a:extLst>
              <a:ext uri="{FF2B5EF4-FFF2-40B4-BE49-F238E27FC236}">
                <a16:creationId xmlns:a16="http://schemas.microsoft.com/office/drawing/2014/main" id="{88B94B95-2EC9-4652-91A4-1C0644FE3A0C}"/>
              </a:ext>
            </a:extLst>
          </p:cNvPr>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576204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45B0-BE11-4E86-81C1-7E94444C88F3}"/>
              </a:ext>
            </a:extLst>
          </p:cNvPr>
          <p:cNvSpPr>
            <a:spLocks noGrp="1"/>
          </p:cNvSpPr>
          <p:nvPr>
            <p:ph type="title"/>
          </p:nvPr>
        </p:nvSpPr>
        <p:spPr/>
        <p:txBody>
          <a:bodyPr/>
          <a:lstStyle/>
          <a:p>
            <a:r>
              <a:rPr lang="en-US" dirty="0"/>
              <a:t>Ensuring Financial Stability</a:t>
            </a:r>
          </a:p>
        </p:txBody>
      </p:sp>
      <p:sp>
        <p:nvSpPr>
          <p:cNvPr id="3" name="Content Placeholder 2">
            <a:extLst>
              <a:ext uri="{FF2B5EF4-FFF2-40B4-BE49-F238E27FC236}">
                <a16:creationId xmlns:a16="http://schemas.microsoft.com/office/drawing/2014/main" id="{05C7EEFC-E886-42AD-ABA4-DFCCD74A7F4C}"/>
              </a:ext>
            </a:extLst>
          </p:cNvPr>
          <p:cNvSpPr>
            <a:spLocks noGrp="1"/>
          </p:cNvSpPr>
          <p:nvPr>
            <p:ph idx="1"/>
          </p:nvPr>
        </p:nvSpPr>
        <p:spPr/>
        <p:txBody>
          <a:bodyPr>
            <a:normAutofit/>
          </a:bodyPr>
          <a:lstStyle/>
          <a:p>
            <a:r>
              <a:rPr lang="en-US" dirty="0"/>
              <a:t>Importance of ensuring financial stability</a:t>
            </a:r>
          </a:p>
          <a:p>
            <a:r>
              <a:rPr lang="en-US" dirty="0"/>
              <a:t>Reasons why financial stability is critical for a successful exit:</a:t>
            </a:r>
          </a:p>
          <a:p>
            <a:pPr lvl="1"/>
            <a:r>
              <a:rPr lang="en-US" dirty="0"/>
              <a:t>Attractiveness to potential buyers</a:t>
            </a:r>
          </a:p>
          <a:p>
            <a:pPr lvl="1"/>
            <a:r>
              <a:rPr lang="en-US" dirty="0"/>
              <a:t>Ability to execute on growth plans</a:t>
            </a:r>
          </a:p>
          <a:p>
            <a:pPr lvl="1"/>
            <a:r>
              <a:rPr lang="en-US" dirty="0"/>
              <a:t>Increased valuation</a:t>
            </a:r>
          </a:p>
          <a:p>
            <a:r>
              <a:rPr lang="en-US" dirty="0"/>
              <a:t>Tips for ensuring financial stability:</a:t>
            </a:r>
          </a:p>
          <a:p>
            <a:pPr lvl="1"/>
            <a:r>
              <a:rPr lang="en-US" dirty="0"/>
              <a:t>Develop a solid financial plan</a:t>
            </a:r>
          </a:p>
          <a:p>
            <a:pPr lvl="1"/>
            <a:r>
              <a:rPr lang="en-US" dirty="0"/>
              <a:t>Manage cash flow effectively</a:t>
            </a:r>
          </a:p>
          <a:p>
            <a:pPr lvl="1"/>
            <a:r>
              <a:rPr lang="en-US" dirty="0"/>
              <a:t>Reduce debt and liabilities</a:t>
            </a:r>
          </a:p>
          <a:p>
            <a:pPr lvl="1"/>
            <a:r>
              <a:rPr lang="en-US" dirty="0"/>
              <a:t>Build a strong financial team</a:t>
            </a:r>
          </a:p>
          <a:p>
            <a:endParaRPr lang="en-US" dirty="0"/>
          </a:p>
          <a:p>
            <a:endParaRPr lang="en-US" dirty="0"/>
          </a:p>
        </p:txBody>
      </p:sp>
      <p:sp>
        <p:nvSpPr>
          <p:cNvPr id="4" name="Slide Number Placeholder 3">
            <a:extLst>
              <a:ext uri="{FF2B5EF4-FFF2-40B4-BE49-F238E27FC236}">
                <a16:creationId xmlns:a16="http://schemas.microsoft.com/office/drawing/2014/main" id="{FDAC0180-30C9-414E-BB5C-D6A7855F893E}"/>
              </a:ext>
            </a:extLst>
          </p:cNvPr>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3763477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your company for acquisition</a:t>
            </a:r>
          </a:p>
        </p:txBody>
      </p:sp>
      <p:sp>
        <p:nvSpPr>
          <p:cNvPr id="3" name="Content Placeholder 2"/>
          <p:cNvSpPr>
            <a:spLocks noGrp="1"/>
          </p:cNvSpPr>
          <p:nvPr>
            <p:ph idx="1"/>
          </p:nvPr>
        </p:nvSpPr>
        <p:spPr/>
        <p:txBody>
          <a:bodyPr>
            <a:normAutofit/>
          </a:bodyPr>
          <a:lstStyle/>
          <a:p>
            <a:r>
              <a:rPr lang="en-US" dirty="0"/>
              <a:t>Financial Planning:</a:t>
            </a:r>
          </a:p>
          <a:p>
            <a:pPr lvl="1">
              <a:lnSpc>
                <a:spcPct val="150000"/>
              </a:lnSpc>
            </a:pPr>
            <a:r>
              <a:rPr lang="en-US" dirty="0"/>
              <a:t>Accurate and Up-to-Date Financial Statements</a:t>
            </a:r>
          </a:p>
          <a:p>
            <a:pPr lvl="1">
              <a:lnSpc>
                <a:spcPct val="150000"/>
              </a:lnSpc>
            </a:pPr>
            <a:r>
              <a:rPr lang="en-US" dirty="0"/>
              <a:t>Clean Up Financial Records</a:t>
            </a:r>
          </a:p>
          <a:p>
            <a:pPr lvl="1">
              <a:lnSpc>
                <a:spcPct val="150000"/>
              </a:lnSpc>
            </a:pPr>
            <a:r>
              <a:rPr lang="en-US" dirty="0"/>
              <a:t>Financial Projections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53050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your company for acquisition</a:t>
            </a:r>
          </a:p>
        </p:txBody>
      </p:sp>
      <p:sp>
        <p:nvSpPr>
          <p:cNvPr id="3" name="Content Placeholder 2"/>
          <p:cNvSpPr>
            <a:spLocks noGrp="1"/>
          </p:cNvSpPr>
          <p:nvPr>
            <p:ph idx="1"/>
          </p:nvPr>
        </p:nvSpPr>
        <p:spPr/>
        <p:txBody>
          <a:bodyPr>
            <a:normAutofit/>
          </a:bodyPr>
          <a:lstStyle/>
          <a:p>
            <a:r>
              <a:rPr lang="en-US" dirty="0"/>
              <a:t>Legal Planning:</a:t>
            </a:r>
          </a:p>
          <a:p>
            <a:pPr lvl="1">
              <a:lnSpc>
                <a:spcPct val="150000"/>
              </a:lnSpc>
            </a:pPr>
            <a:r>
              <a:rPr lang="en-US" dirty="0"/>
              <a:t>Compliance with Laws and Regulations</a:t>
            </a:r>
          </a:p>
          <a:p>
            <a:pPr lvl="1">
              <a:lnSpc>
                <a:spcPct val="150000"/>
              </a:lnSpc>
            </a:pPr>
            <a:r>
              <a:rPr lang="en-US" dirty="0"/>
              <a:t>Due Diligence Preparation</a:t>
            </a:r>
          </a:p>
          <a:p>
            <a:pPr lvl="1">
              <a:lnSpc>
                <a:spcPct val="150000"/>
              </a:lnSpc>
            </a:pPr>
            <a:r>
              <a:rPr lang="en-US" dirty="0"/>
              <a:t>Non-disclosure Agreements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29397505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your company for acquisition</a:t>
            </a:r>
          </a:p>
        </p:txBody>
      </p:sp>
      <p:sp>
        <p:nvSpPr>
          <p:cNvPr id="3" name="Content Placeholder 2"/>
          <p:cNvSpPr>
            <a:spLocks noGrp="1"/>
          </p:cNvSpPr>
          <p:nvPr>
            <p:ph idx="1"/>
          </p:nvPr>
        </p:nvSpPr>
        <p:spPr/>
        <p:txBody>
          <a:bodyPr>
            <a:normAutofit/>
          </a:bodyPr>
          <a:lstStyle/>
          <a:p>
            <a:r>
              <a:rPr lang="en-US" dirty="0"/>
              <a:t>Operational Planning:</a:t>
            </a:r>
          </a:p>
          <a:p>
            <a:pPr lvl="1">
              <a:lnSpc>
                <a:spcPct val="150000"/>
              </a:lnSpc>
            </a:pPr>
            <a:r>
              <a:rPr lang="en-US" dirty="0"/>
              <a:t>Streamline Operations</a:t>
            </a:r>
          </a:p>
          <a:p>
            <a:pPr lvl="1">
              <a:lnSpc>
                <a:spcPct val="150000"/>
              </a:lnSpc>
            </a:pPr>
            <a:r>
              <a:rPr lang="en-US" dirty="0"/>
              <a:t>Customer and Employee Retention Plans</a:t>
            </a:r>
          </a:p>
          <a:p>
            <a:pPr lvl="1">
              <a:lnSpc>
                <a:spcPct val="150000"/>
              </a:lnSpc>
            </a:pPr>
            <a:r>
              <a:rPr lang="en-US" dirty="0"/>
              <a:t>Integration Readiness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281412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65BD-5B4E-4678-91EF-7258EFDC0C45}"/>
              </a:ext>
            </a:extLst>
          </p:cNvPr>
          <p:cNvSpPr>
            <a:spLocks noGrp="1"/>
          </p:cNvSpPr>
          <p:nvPr>
            <p:ph type="title"/>
          </p:nvPr>
        </p:nvSpPr>
        <p:spPr/>
        <p:txBody>
          <a:bodyPr/>
          <a:lstStyle/>
          <a:p>
            <a:r>
              <a:rPr lang="en-US" dirty="0"/>
              <a:t>Introduction to Exit Strategies</a:t>
            </a:r>
          </a:p>
        </p:txBody>
      </p:sp>
      <p:sp>
        <p:nvSpPr>
          <p:cNvPr id="3" name="Content Placeholder 2">
            <a:extLst>
              <a:ext uri="{FF2B5EF4-FFF2-40B4-BE49-F238E27FC236}">
                <a16:creationId xmlns:a16="http://schemas.microsoft.com/office/drawing/2014/main" id="{82C22A78-DDF6-4A6D-A080-9288068C01E9}"/>
              </a:ext>
            </a:extLst>
          </p:cNvPr>
          <p:cNvSpPr>
            <a:spLocks noGrp="1"/>
          </p:cNvSpPr>
          <p:nvPr>
            <p:ph idx="1"/>
          </p:nvPr>
        </p:nvSpPr>
        <p:spPr/>
        <p:txBody>
          <a:bodyPr/>
          <a:lstStyle/>
          <a:p>
            <a:r>
              <a:rPr lang="en-US" dirty="0"/>
              <a:t>Exit strategies are crucial for investors and founders to realize a return on their investment.</a:t>
            </a:r>
          </a:p>
          <a:p>
            <a:r>
              <a:rPr lang="en-US" dirty="0"/>
              <a:t>Exit strategies can be categorized into two main types: </a:t>
            </a:r>
          </a:p>
          <a:p>
            <a:pPr lvl="1"/>
            <a:r>
              <a:rPr lang="en-US" dirty="0"/>
              <a:t>financial and strategic.</a:t>
            </a:r>
          </a:p>
          <a:p>
            <a:pPr marL="0" indent="0">
              <a:buNone/>
            </a:pPr>
            <a:endParaRPr lang="en-US" dirty="0"/>
          </a:p>
        </p:txBody>
      </p:sp>
      <p:sp>
        <p:nvSpPr>
          <p:cNvPr id="4" name="Slide Number Placeholder 3">
            <a:extLst>
              <a:ext uri="{FF2B5EF4-FFF2-40B4-BE49-F238E27FC236}">
                <a16:creationId xmlns:a16="http://schemas.microsoft.com/office/drawing/2014/main" id="{08732AB9-5F11-4618-92A0-11FEC416B5D7}"/>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1173839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BBF9-1CE2-4939-93C7-7D6C286C575A}"/>
              </a:ext>
            </a:extLst>
          </p:cNvPr>
          <p:cNvSpPr>
            <a:spLocks noGrp="1"/>
          </p:cNvSpPr>
          <p:nvPr>
            <p:ph type="title"/>
          </p:nvPr>
        </p:nvSpPr>
        <p:spPr/>
        <p:txBody>
          <a:bodyPr>
            <a:normAutofit/>
          </a:bodyPr>
          <a:lstStyle/>
          <a:p>
            <a:r>
              <a:rPr lang="en-US" dirty="0"/>
              <a:t>Enhancing the Company's Valuation</a:t>
            </a:r>
          </a:p>
        </p:txBody>
      </p:sp>
      <p:sp>
        <p:nvSpPr>
          <p:cNvPr id="3" name="Content Placeholder 2">
            <a:extLst>
              <a:ext uri="{FF2B5EF4-FFF2-40B4-BE49-F238E27FC236}">
                <a16:creationId xmlns:a16="http://schemas.microsoft.com/office/drawing/2014/main" id="{0E0A1439-D515-4B71-BEFE-AFDDBADD2F4D}"/>
              </a:ext>
            </a:extLst>
          </p:cNvPr>
          <p:cNvSpPr>
            <a:spLocks noGrp="1"/>
          </p:cNvSpPr>
          <p:nvPr>
            <p:ph idx="1"/>
          </p:nvPr>
        </p:nvSpPr>
        <p:spPr/>
        <p:txBody>
          <a:bodyPr>
            <a:normAutofit/>
          </a:bodyPr>
          <a:lstStyle/>
          <a:p>
            <a:r>
              <a:rPr lang="en-US" dirty="0"/>
              <a:t>Importance of enhancing the company's valuation</a:t>
            </a:r>
          </a:p>
          <a:p>
            <a:r>
              <a:rPr lang="en-US" dirty="0"/>
              <a:t>Reasons why a higher valuation is critical for a successful exit:</a:t>
            </a:r>
          </a:p>
          <a:p>
            <a:pPr lvl="1"/>
            <a:r>
              <a:rPr lang="en-US" dirty="0"/>
              <a:t>Increased attractiveness to potential buyers</a:t>
            </a:r>
          </a:p>
          <a:p>
            <a:pPr lvl="1"/>
            <a:r>
              <a:rPr lang="en-US" dirty="0"/>
              <a:t>Increased potential for a higher sale price</a:t>
            </a:r>
          </a:p>
          <a:p>
            <a:pPr lvl="1"/>
            <a:r>
              <a:rPr lang="en-US" dirty="0"/>
              <a:t>Increased ability to negotiate favorable terms</a:t>
            </a:r>
          </a:p>
          <a:p>
            <a:r>
              <a:rPr lang="en-US" dirty="0"/>
              <a:t>Tips for enhancing the company's valuation:</a:t>
            </a:r>
          </a:p>
          <a:p>
            <a:pPr lvl="1"/>
            <a:r>
              <a:rPr lang="en-US" dirty="0"/>
              <a:t>Focus on revenue growth and profitability</a:t>
            </a:r>
          </a:p>
          <a:p>
            <a:pPr lvl="1"/>
            <a:r>
              <a:rPr lang="en-US" dirty="0"/>
              <a:t>Develop a strong intellectual property portfolio</a:t>
            </a:r>
          </a:p>
          <a:p>
            <a:pPr lvl="1"/>
            <a:r>
              <a:rPr lang="en-US" dirty="0"/>
              <a:t>Build a strong brand and reputation</a:t>
            </a:r>
          </a:p>
          <a:p>
            <a:pPr lvl="1"/>
            <a:r>
              <a:rPr lang="en-US" dirty="0"/>
              <a:t>Invest in technology and innovation</a:t>
            </a:r>
          </a:p>
        </p:txBody>
      </p:sp>
      <p:sp>
        <p:nvSpPr>
          <p:cNvPr id="4" name="Slide Number Placeholder 3">
            <a:extLst>
              <a:ext uri="{FF2B5EF4-FFF2-40B4-BE49-F238E27FC236}">
                <a16:creationId xmlns:a16="http://schemas.microsoft.com/office/drawing/2014/main" id="{B8CAE8BE-7F1C-4025-B5CF-715D3D7F0A95}"/>
              </a:ext>
            </a:extLst>
          </p:cNvPr>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590087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Valuation</a:t>
            </a:r>
          </a:p>
        </p:txBody>
      </p:sp>
      <p:sp>
        <p:nvSpPr>
          <p:cNvPr id="3" name="Content Placeholder 2"/>
          <p:cNvSpPr>
            <a:spLocks noGrp="1"/>
          </p:cNvSpPr>
          <p:nvPr>
            <p:ph idx="1"/>
          </p:nvPr>
        </p:nvSpPr>
        <p:spPr/>
        <p:txBody>
          <a:bodyPr>
            <a:normAutofit/>
          </a:bodyPr>
          <a:lstStyle/>
          <a:p>
            <a:r>
              <a:rPr lang="en-US" dirty="0"/>
              <a:t>Valuation is the process of determining the financial worth or fair value of a company, asset, or investment. </a:t>
            </a:r>
          </a:p>
          <a:p>
            <a:r>
              <a:rPr lang="en-US" dirty="0"/>
              <a:t>Several methods can be used to estimate the value of a company, including:</a:t>
            </a:r>
          </a:p>
          <a:p>
            <a:pPr lvl="1">
              <a:lnSpc>
                <a:spcPct val="150000"/>
              </a:lnSpc>
            </a:pPr>
            <a:r>
              <a:rPr lang="en-US" dirty="0"/>
              <a:t>Discounted Cash Flow (DCF) Analysis</a:t>
            </a:r>
          </a:p>
          <a:p>
            <a:pPr lvl="1">
              <a:lnSpc>
                <a:spcPct val="150000"/>
              </a:lnSpc>
            </a:pPr>
            <a:r>
              <a:rPr lang="en-US" dirty="0"/>
              <a:t>Comparable Company Analysis</a:t>
            </a:r>
          </a:p>
          <a:p>
            <a:pPr lvl="1">
              <a:lnSpc>
                <a:spcPct val="150000"/>
              </a:lnSpc>
            </a:pPr>
            <a:r>
              <a:rPr lang="en-US" dirty="0"/>
              <a:t>Precedent Transaction Analysis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pic>
        <p:nvPicPr>
          <p:cNvPr id="6" name="Picture 2" descr="Valuation Methods - Four Main Approaches to Value a Busin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1218" y="3174520"/>
            <a:ext cx="6107073" cy="3070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020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Valuation</a:t>
            </a:r>
          </a:p>
        </p:txBody>
      </p:sp>
      <p:sp>
        <p:nvSpPr>
          <p:cNvPr id="3" name="Content Placeholder 2"/>
          <p:cNvSpPr>
            <a:spLocks noGrp="1"/>
          </p:cNvSpPr>
          <p:nvPr>
            <p:ph idx="1"/>
          </p:nvPr>
        </p:nvSpPr>
        <p:spPr/>
        <p:txBody>
          <a:bodyPr>
            <a:normAutofit/>
          </a:bodyPr>
          <a:lstStyle/>
          <a:p>
            <a:r>
              <a:rPr lang="en-US" dirty="0"/>
              <a:t>Factors that can impact the valuation of a company include:</a:t>
            </a:r>
          </a:p>
          <a:p>
            <a:pPr lvl="1">
              <a:lnSpc>
                <a:spcPct val="150000"/>
              </a:lnSpc>
            </a:pPr>
            <a:r>
              <a:rPr lang="en-US" dirty="0"/>
              <a:t>Revenue and Profitability</a:t>
            </a:r>
          </a:p>
          <a:p>
            <a:pPr lvl="1">
              <a:lnSpc>
                <a:spcPct val="150000"/>
              </a:lnSpc>
            </a:pPr>
            <a:r>
              <a:rPr lang="en-US" dirty="0"/>
              <a:t>Market Size and Growth Potential</a:t>
            </a:r>
          </a:p>
          <a:p>
            <a:pPr lvl="1">
              <a:lnSpc>
                <a:spcPct val="150000"/>
              </a:lnSpc>
            </a:pPr>
            <a:r>
              <a:rPr lang="en-US" dirty="0"/>
              <a:t>Competitive Landscape</a:t>
            </a:r>
          </a:p>
          <a:p>
            <a:pPr lvl="1">
              <a:lnSpc>
                <a:spcPct val="150000"/>
              </a:lnSpc>
            </a:pPr>
            <a:r>
              <a:rPr lang="en-US" dirty="0"/>
              <a:t>Intellectual Property and Assets</a:t>
            </a:r>
          </a:p>
          <a:p>
            <a:pPr lvl="1">
              <a:lnSpc>
                <a:spcPct val="150000"/>
              </a:lnSpc>
            </a:pPr>
            <a:r>
              <a:rPr lang="en-US" dirty="0"/>
              <a:t>Management Team and Talent</a:t>
            </a:r>
          </a:p>
          <a:p>
            <a:pPr lvl="1">
              <a:lnSpc>
                <a:spcPct val="150000"/>
              </a:lnSpc>
            </a:pPr>
            <a:r>
              <a:rPr lang="en-US" dirty="0"/>
              <a:t>Risk Factors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7448122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D670-3C2D-4680-AB92-51237959C511}"/>
              </a:ext>
            </a:extLst>
          </p:cNvPr>
          <p:cNvSpPr>
            <a:spLocks noGrp="1"/>
          </p:cNvSpPr>
          <p:nvPr>
            <p:ph type="title"/>
          </p:nvPr>
        </p:nvSpPr>
        <p:spPr/>
        <p:txBody>
          <a:bodyPr/>
          <a:lstStyle/>
          <a:p>
            <a:r>
              <a:rPr lang="en-US" dirty="0"/>
              <a:t>Preparing for Due Diligence</a:t>
            </a:r>
          </a:p>
        </p:txBody>
      </p:sp>
      <p:sp>
        <p:nvSpPr>
          <p:cNvPr id="3" name="Content Placeholder 2">
            <a:extLst>
              <a:ext uri="{FF2B5EF4-FFF2-40B4-BE49-F238E27FC236}">
                <a16:creationId xmlns:a16="http://schemas.microsoft.com/office/drawing/2014/main" id="{AD9B3DE0-953A-4748-85FB-5B07EB73FD70}"/>
              </a:ext>
            </a:extLst>
          </p:cNvPr>
          <p:cNvSpPr>
            <a:spLocks noGrp="1"/>
          </p:cNvSpPr>
          <p:nvPr>
            <p:ph idx="1"/>
          </p:nvPr>
        </p:nvSpPr>
        <p:spPr/>
        <p:txBody>
          <a:bodyPr>
            <a:normAutofit/>
          </a:bodyPr>
          <a:lstStyle/>
          <a:p>
            <a:r>
              <a:rPr lang="en-US" dirty="0"/>
              <a:t>Importance of preparing for due diligence</a:t>
            </a:r>
          </a:p>
          <a:p>
            <a:r>
              <a:rPr lang="en-US" dirty="0"/>
              <a:t>Reasons why due diligence is critical for a successful exit:</a:t>
            </a:r>
          </a:p>
          <a:p>
            <a:pPr lvl="1"/>
            <a:r>
              <a:rPr lang="en-US" dirty="0"/>
              <a:t>Provides transparency and credibility</a:t>
            </a:r>
          </a:p>
          <a:p>
            <a:pPr lvl="1"/>
            <a:r>
              <a:rPr lang="en-US" dirty="0"/>
              <a:t>Helps to identify potential issues and risks</a:t>
            </a:r>
          </a:p>
          <a:p>
            <a:pPr lvl="1"/>
            <a:r>
              <a:rPr lang="en-US" dirty="0"/>
              <a:t>Increases the likelihood of a successful exit</a:t>
            </a:r>
          </a:p>
          <a:p>
            <a:r>
              <a:rPr lang="en-US" dirty="0"/>
              <a:t>Tips for preparing for due diligence:</a:t>
            </a:r>
          </a:p>
          <a:p>
            <a:pPr lvl="1"/>
            <a:r>
              <a:rPr lang="en-US" dirty="0"/>
              <a:t>Conduct a thorough review of financial records and operations</a:t>
            </a:r>
          </a:p>
          <a:p>
            <a:pPr lvl="1"/>
            <a:r>
              <a:rPr lang="en-US" dirty="0"/>
              <a:t>Identify and address any potential issues or risks</a:t>
            </a:r>
          </a:p>
          <a:p>
            <a:pPr lvl="1"/>
            <a:r>
              <a:rPr lang="en-US" dirty="0"/>
              <a:t>Develop a due diligence checklist and process</a:t>
            </a:r>
          </a:p>
          <a:p>
            <a:pPr lvl="1"/>
            <a:r>
              <a:rPr lang="en-US" dirty="0"/>
              <a:t>Engage legal and financial advisors to assist with the process</a:t>
            </a:r>
          </a:p>
          <a:p>
            <a:endParaRPr lang="en-US" dirty="0"/>
          </a:p>
        </p:txBody>
      </p:sp>
      <p:sp>
        <p:nvSpPr>
          <p:cNvPr id="4" name="Slide Number Placeholder 3">
            <a:extLst>
              <a:ext uri="{FF2B5EF4-FFF2-40B4-BE49-F238E27FC236}">
                <a16:creationId xmlns:a16="http://schemas.microsoft.com/office/drawing/2014/main" id="{4F4D9CF9-59B2-40E6-85B6-1DCF5B8BBE33}"/>
              </a:ext>
            </a:extLst>
          </p:cNvPr>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13421778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Due Diligence</a:t>
            </a:r>
          </a:p>
        </p:txBody>
      </p:sp>
      <p:sp>
        <p:nvSpPr>
          <p:cNvPr id="3" name="Content Placeholder 2"/>
          <p:cNvSpPr>
            <a:spLocks noGrp="1"/>
          </p:cNvSpPr>
          <p:nvPr>
            <p:ph idx="1"/>
          </p:nvPr>
        </p:nvSpPr>
        <p:spPr>
          <a:xfrm>
            <a:off x="347527" y="1406880"/>
            <a:ext cx="7157754" cy="4746091"/>
          </a:xfrm>
        </p:spPr>
        <p:txBody>
          <a:bodyPr>
            <a:normAutofit lnSpcReduction="10000"/>
          </a:bodyPr>
          <a:lstStyle/>
          <a:p>
            <a:r>
              <a:rPr lang="en-US" dirty="0"/>
              <a:t>Due diligence is the comprehensive investigation and analysis conducted by potential buyers or investors to assess the financial, legal, operational, and commercial aspects of a company before a transaction, such as an acquisition or investment, takes place. </a:t>
            </a:r>
          </a:p>
          <a:p>
            <a:r>
              <a:rPr lang="en-US" dirty="0"/>
              <a:t>It involves a thorough examination of a company's assets, liabilities, financial performance, contracts, legal compliance, intellectual property, customer base, and other relevant factors to identify risks, opportunities, and value drivers.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pic>
        <p:nvPicPr>
          <p:cNvPr id="5122" name="Picture 2" descr="Due Diligence – RHMC MANAGEMENT CONSULTA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5280" y="1580971"/>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1026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Due Diligence</a:t>
            </a:r>
          </a:p>
        </p:txBody>
      </p:sp>
      <p:sp>
        <p:nvSpPr>
          <p:cNvPr id="3" name="Content Placeholder 2"/>
          <p:cNvSpPr>
            <a:spLocks noGrp="1"/>
          </p:cNvSpPr>
          <p:nvPr>
            <p:ph idx="1"/>
          </p:nvPr>
        </p:nvSpPr>
        <p:spPr/>
        <p:txBody>
          <a:bodyPr>
            <a:normAutofit/>
          </a:bodyPr>
          <a:lstStyle/>
          <a:p>
            <a:r>
              <a:rPr lang="en-US" dirty="0"/>
              <a:t>Key stakeholders involved in due diligence typically include:</a:t>
            </a:r>
          </a:p>
          <a:p>
            <a:pPr lvl="1">
              <a:lnSpc>
                <a:spcPct val="150000"/>
              </a:lnSpc>
            </a:pPr>
            <a:r>
              <a:rPr lang="en-US" dirty="0"/>
              <a:t>Investors</a:t>
            </a:r>
          </a:p>
          <a:p>
            <a:pPr lvl="1">
              <a:lnSpc>
                <a:spcPct val="150000"/>
              </a:lnSpc>
            </a:pPr>
            <a:r>
              <a:rPr lang="en-US" dirty="0"/>
              <a:t>Lawyers</a:t>
            </a:r>
          </a:p>
          <a:p>
            <a:pPr lvl="1">
              <a:lnSpc>
                <a:spcPct val="150000"/>
              </a:lnSpc>
            </a:pPr>
            <a:r>
              <a:rPr lang="en-US" dirty="0"/>
              <a:t>Financial Advisors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9082114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Letter of Intent (LOI)</a:t>
            </a:r>
          </a:p>
        </p:txBody>
      </p:sp>
      <p:sp>
        <p:nvSpPr>
          <p:cNvPr id="3" name="Content Placeholder 2"/>
          <p:cNvSpPr>
            <a:spLocks noGrp="1"/>
          </p:cNvSpPr>
          <p:nvPr>
            <p:ph idx="1"/>
          </p:nvPr>
        </p:nvSpPr>
        <p:spPr>
          <a:xfrm>
            <a:off x="347526" y="1406880"/>
            <a:ext cx="6750591" cy="4746091"/>
          </a:xfrm>
        </p:spPr>
        <p:txBody>
          <a:bodyPr/>
          <a:lstStyle/>
          <a:p>
            <a:r>
              <a:rPr lang="en-US" dirty="0"/>
              <a:t>A Letter of Intent (LOI), also known as a Memorandum of Understanding (MOU), is a non-binding agreement between a buyer and a seller that outlines the key terms and conditions of a proposed acquisition or transaction. </a:t>
            </a:r>
          </a:p>
          <a:p>
            <a:r>
              <a:rPr lang="en-US" dirty="0"/>
              <a:t>While not legally binding, an LOI serves as a starting point for negotiations and sets the framework for the subsequent definitive agreement.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pic>
        <p:nvPicPr>
          <p:cNvPr id="10242" name="Picture 2" descr="How to Use a Letter of Intent (LOI) to Make a Deal"/>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390" b="9120"/>
          <a:stretch/>
        </p:blipFill>
        <p:spPr bwMode="auto">
          <a:xfrm>
            <a:off x="7098117" y="2260121"/>
            <a:ext cx="5093883" cy="2835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8796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Letter of Intent (LOI)</a:t>
            </a:r>
          </a:p>
        </p:txBody>
      </p:sp>
      <p:sp>
        <p:nvSpPr>
          <p:cNvPr id="3" name="Content Placeholder 2"/>
          <p:cNvSpPr>
            <a:spLocks noGrp="1"/>
          </p:cNvSpPr>
          <p:nvPr>
            <p:ph idx="1"/>
          </p:nvPr>
        </p:nvSpPr>
        <p:spPr/>
        <p:txBody>
          <a:bodyPr>
            <a:normAutofit/>
          </a:bodyPr>
          <a:lstStyle/>
          <a:p>
            <a:r>
              <a:rPr lang="en-US" dirty="0"/>
              <a:t>Key components typically included in an LOI are:</a:t>
            </a:r>
          </a:p>
          <a:p>
            <a:pPr lvl="1">
              <a:lnSpc>
                <a:spcPct val="150000"/>
              </a:lnSpc>
            </a:pPr>
            <a:r>
              <a:rPr lang="en-US" dirty="0"/>
              <a:t>Price</a:t>
            </a:r>
          </a:p>
          <a:p>
            <a:pPr lvl="1">
              <a:lnSpc>
                <a:spcPct val="150000"/>
              </a:lnSpc>
            </a:pPr>
            <a:r>
              <a:rPr lang="en-US" dirty="0"/>
              <a:t>Payment Terms</a:t>
            </a:r>
          </a:p>
          <a:p>
            <a:pPr lvl="1">
              <a:lnSpc>
                <a:spcPct val="150000"/>
              </a:lnSpc>
            </a:pPr>
            <a:r>
              <a:rPr lang="en-US" dirty="0"/>
              <a:t>Due Diligence Timeline</a:t>
            </a:r>
          </a:p>
          <a:p>
            <a:pPr lvl="1">
              <a:lnSpc>
                <a:spcPct val="150000"/>
              </a:lnSpc>
            </a:pPr>
            <a:r>
              <a:rPr lang="en-US" dirty="0"/>
              <a:t>Closing Date and Conditions</a:t>
            </a:r>
          </a:p>
          <a:p>
            <a:pPr lvl="1">
              <a:lnSpc>
                <a:spcPct val="150000"/>
              </a:lnSpc>
            </a:pPr>
            <a:r>
              <a:rPr lang="en-US" dirty="0"/>
              <a:t>Confidentiality and Exclusivity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22638541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Acquisition Agreement</a:t>
            </a:r>
          </a:p>
        </p:txBody>
      </p:sp>
      <p:sp>
        <p:nvSpPr>
          <p:cNvPr id="3" name="Content Placeholder 2"/>
          <p:cNvSpPr>
            <a:spLocks noGrp="1"/>
          </p:cNvSpPr>
          <p:nvPr>
            <p:ph idx="1"/>
          </p:nvPr>
        </p:nvSpPr>
        <p:spPr/>
        <p:txBody>
          <a:bodyPr/>
          <a:lstStyle/>
          <a:p>
            <a:r>
              <a:rPr lang="en-US" dirty="0"/>
              <a:t>A legally binding contract outlining the terms of an acquisition.</a:t>
            </a:r>
          </a:p>
          <a:p>
            <a:r>
              <a:rPr lang="en-US" dirty="0"/>
              <a:t>Key components: </a:t>
            </a:r>
          </a:p>
          <a:p>
            <a:pPr lvl="1"/>
            <a:r>
              <a:rPr lang="en-US" dirty="0"/>
              <a:t>Purchase price</a:t>
            </a:r>
          </a:p>
          <a:p>
            <a:pPr lvl="1"/>
            <a:r>
              <a:rPr lang="en-US" dirty="0"/>
              <a:t>payment terms</a:t>
            </a:r>
          </a:p>
          <a:p>
            <a:pPr lvl="1"/>
            <a:r>
              <a:rPr lang="en-US" dirty="0"/>
              <a:t>warranties, and </a:t>
            </a:r>
          </a:p>
          <a:p>
            <a:pPr lvl="1"/>
            <a:r>
              <a:rPr lang="en-US" dirty="0"/>
              <a:t>indemnifications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9969360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Post-Acquisition Integration</a:t>
            </a:r>
          </a:p>
        </p:txBody>
      </p:sp>
      <p:sp>
        <p:nvSpPr>
          <p:cNvPr id="3" name="Content Placeholder 2"/>
          <p:cNvSpPr>
            <a:spLocks noGrp="1"/>
          </p:cNvSpPr>
          <p:nvPr>
            <p:ph idx="1"/>
          </p:nvPr>
        </p:nvSpPr>
        <p:spPr/>
        <p:txBody>
          <a:bodyPr/>
          <a:lstStyle/>
          <a:p>
            <a:r>
              <a:rPr lang="en-US" dirty="0"/>
              <a:t>Challenges: Integration challenges include cultural differences, system integration, and retaining key employees.</a:t>
            </a:r>
          </a:p>
          <a:p>
            <a:r>
              <a:rPr lang="en-US" dirty="0"/>
              <a:t>Strategies: Strategies for successful integration include effective communication, retention bonuses, and clear goals.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416603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Considering Exit Strategies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graphicFrame>
        <p:nvGraphicFramePr>
          <p:cNvPr id="5" name="Diagram 4"/>
          <p:cNvGraphicFramePr/>
          <p:nvPr>
            <p:extLst>
              <p:ext uri="{D42A27DB-BD31-4B8C-83A1-F6EECF244321}">
                <p14:modId xmlns:p14="http://schemas.microsoft.com/office/powerpoint/2010/main" val="146432469"/>
              </p:ext>
            </p:extLst>
          </p:nvPr>
        </p:nvGraphicFramePr>
        <p:xfrm>
          <a:off x="858807" y="1140754"/>
          <a:ext cx="929448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42020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Public - IPO Process</a:t>
            </a:r>
          </a:p>
        </p:txBody>
      </p:sp>
      <p:sp>
        <p:nvSpPr>
          <p:cNvPr id="3" name="Content Placeholder 2"/>
          <p:cNvSpPr>
            <a:spLocks noGrp="1"/>
          </p:cNvSpPr>
          <p:nvPr>
            <p:ph idx="1"/>
          </p:nvPr>
        </p:nvSpPr>
        <p:spPr/>
        <p:txBody>
          <a:bodyPr/>
          <a:lstStyle/>
          <a:p>
            <a:r>
              <a:rPr lang="en-US" dirty="0"/>
              <a:t>An IPO is the process of issuing stock to the public to raise capital.</a:t>
            </a:r>
          </a:p>
          <a:p>
            <a:r>
              <a:rPr lang="en-US" dirty="0"/>
              <a:t>Key stakeholders: Underwriters, lawyers, accountants, and the company's management team are typically involved in an IPO.</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36873083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IPO Process</a:t>
            </a:r>
          </a:p>
        </p:txBody>
      </p:sp>
      <p:sp>
        <p:nvSpPr>
          <p:cNvPr id="3" name="Content Placeholder 2"/>
          <p:cNvSpPr>
            <a:spLocks noGrp="1"/>
          </p:cNvSpPr>
          <p:nvPr>
            <p:ph idx="1"/>
          </p:nvPr>
        </p:nvSpPr>
        <p:spPr/>
        <p:txBody>
          <a:bodyPr/>
          <a:lstStyle/>
          <a:p>
            <a:r>
              <a:rPr lang="en-US" dirty="0"/>
              <a:t>Filing: Filing a registration statement with the SEC, including financial statements and other information.</a:t>
            </a:r>
          </a:p>
          <a:p>
            <a:r>
              <a:rPr lang="en-US" dirty="0"/>
              <a:t>Roadshow: A presentation by the company's management team to potential investors.</a:t>
            </a:r>
          </a:p>
          <a:p>
            <a:r>
              <a:rPr lang="en-US" dirty="0"/>
              <a:t>Pricing: Determining the IPO price and allocating shares to investors.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42549589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IPO Valuation</a:t>
            </a:r>
          </a:p>
        </p:txBody>
      </p:sp>
      <p:sp>
        <p:nvSpPr>
          <p:cNvPr id="3" name="Content Placeholder 2"/>
          <p:cNvSpPr>
            <a:spLocks noGrp="1"/>
          </p:cNvSpPr>
          <p:nvPr>
            <p:ph idx="1"/>
          </p:nvPr>
        </p:nvSpPr>
        <p:spPr/>
        <p:txBody>
          <a:bodyPr/>
          <a:lstStyle/>
          <a:p>
            <a:r>
              <a:rPr lang="en-US" dirty="0"/>
              <a:t>Methods: Valuation methods include discounted cash flow, comparable company analysis, and precedent transaction analysis.</a:t>
            </a:r>
          </a:p>
          <a:p>
            <a:r>
              <a:rPr lang="en-US" dirty="0"/>
              <a:t>Factors: Factors that can impact valuation include revenue, profitability, market size, and growth potential.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40865750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Post-IPO Life</a:t>
            </a:r>
          </a:p>
        </p:txBody>
      </p:sp>
      <p:sp>
        <p:nvSpPr>
          <p:cNvPr id="3" name="Content Placeholder 2"/>
          <p:cNvSpPr>
            <a:spLocks noGrp="1"/>
          </p:cNvSpPr>
          <p:nvPr>
            <p:ph idx="1"/>
          </p:nvPr>
        </p:nvSpPr>
        <p:spPr/>
        <p:txBody>
          <a:bodyPr/>
          <a:lstStyle/>
          <a:p>
            <a:r>
              <a:rPr lang="en-US" dirty="0"/>
              <a:t>Challenges: Challenges include increased regulatory compliance, public scrutiny, and maintaining growth.</a:t>
            </a:r>
          </a:p>
          <a:p>
            <a:r>
              <a:rPr lang="en-US" dirty="0"/>
              <a:t>Strategies: Strategies for success include effective communication, investor relations, and continued innovation.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3890553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Case Studies of Successful Exit Strategies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41250270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Instacart</a:t>
            </a:r>
            <a:endParaRPr lang="en-US" dirty="0"/>
          </a:p>
        </p:txBody>
      </p:sp>
      <p:sp>
        <p:nvSpPr>
          <p:cNvPr id="3" name="Content Placeholder 2"/>
          <p:cNvSpPr>
            <a:spLocks noGrp="1"/>
          </p:cNvSpPr>
          <p:nvPr>
            <p:ph idx="1"/>
          </p:nvPr>
        </p:nvSpPr>
        <p:spPr/>
        <p:txBody>
          <a:bodyPr/>
          <a:lstStyle/>
          <a:p>
            <a:r>
              <a:rPr lang="en-US" dirty="0" err="1"/>
              <a:t>Instacart</a:t>
            </a:r>
            <a:r>
              <a:rPr lang="en-US" dirty="0"/>
              <a:t> is a grocery delivery and pickup service that was founded in 2012.</a:t>
            </a:r>
          </a:p>
          <a:p>
            <a:r>
              <a:rPr lang="en-US" dirty="0"/>
              <a:t>The company quickly gained popularity and expanded its operations to multiple cities across the United States. </a:t>
            </a:r>
          </a:p>
          <a:p>
            <a:r>
              <a:rPr lang="en-US" dirty="0"/>
              <a:t>In 2018, </a:t>
            </a:r>
            <a:r>
              <a:rPr lang="en-US" dirty="0" err="1"/>
              <a:t>Instacart</a:t>
            </a:r>
            <a:r>
              <a:rPr lang="en-US" dirty="0"/>
              <a:t> announced that it had raised $700 million in funding, bringing its valuation to $7.6 billion.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pic>
        <p:nvPicPr>
          <p:cNvPr id="1026" name="Picture 2" descr="Grocery Delivery App Instacart To Raise Upto 616mn Seeks 9 3bn Valuation In  IPO Report - BW Disrup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282" t="26282" r="5064" b="25961"/>
          <a:stretch/>
        </p:blipFill>
        <p:spPr bwMode="auto">
          <a:xfrm>
            <a:off x="5926016" y="5167004"/>
            <a:ext cx="6153288" cy="132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8355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Instacart</a:t>
            </a:r>
            <a:endParaRPr lang="en-US" dirty="0"/>
          </a:p>
        </p:txBody>
      </p:sp>
      <p:sp>
        <p:nvSpPr>
          <p:cNvPr id="3" name="Content Placeholder 2"/>
          <p:cNvSpPr>
            <a:spLocks noGrp="1"/>
          </p:cNvSpPr>
          <p:nvPr>
            <p:ph idx="1"/>
          </p:nvPr>
        </p:nvSpPr>
        <p:spPr/>
        <p:txBody>
          <a:bodyPr/>
          <a:lstStyle/>
          <a:p>
            <a:r>
              <a:rPr lang="en-US" dirty="0"/>
              <a:t>In 2020, the company faced a number of challenges, including increased competition from other grocery delivery services, high operational costs, and declining sales. </a:t>
            </a:r>
          </a:p>
          <a:p>
            <a:r>
              <a:rPr lang="en-US" dirty="0"/>
              <a:t>In response, </a:t>
            </a:r>
            <a:r>
              <a:rPr lang="en-US" dirty="0" err="1"/>
              <a:t>Instacart's</a:t>
            </a:r>
            <a:r>
              <a:rPr lang="en-US" dirty="0"/>
              <a:t> leadership team decided to explore an exit strategy.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pic>
        <p:nvPicPr>
          <p:cNvPr id="1026" name="Picture 2" descr="Grocery Delivery App Instacart To Raise Upto 616mn Seeks 9 3bn Valuation In  IPO Report - BW Disrup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282" t="26282" r="5064" b="25961"/>
          <a:stretch/>
        </p:blipFill>
        <p:spPr bwMode="auto">
          <a:xfrm>
            <a:off x="5926016" y="5167004"/>
            <a:ext cx="6153288" cy="132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683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Strategy</a:t>
            </a:r>
          </a:p>
        </p:txBody>
      </p:sp>
      <p:sp>
        <p:nvSpPr>
          <p:cNvPr id="3" name="Content Placeholder 2"/>
          <p:cNvSpPr>
            <a:spLocks noGrp="1"/>
          </p:cNvSpPr>
          <p:nvPr>
            <p:ph idx="1"/>
          </p:nvPr>
        </p:nvSpPr>
        <p:spPr/>
        <p:txBody>
          <a:bodyPr/>
          <a:lstStyle/>
          <a:p>
            <a:r>
              <a:rPr lang="en-US" dirty="0" err="1"/>
              <a:t>Instacart's</a:t>
            </a:r>
            <a:r>
              <a:rPr lang="en-US" dirty="0"/>
              <a:t> leadership team decided to pursue a strategic acquisition by a larger company. </a:t>
            </a:r>
          </a:p>
          <a:p>
            <a:r>
              <a:rPr lang="en-US" dirty="0"/>
              <a:t>They identified several potential buyers, including retailers and technology companies, and began negotiations.</a:t>
            </a:r>
          </a:p>
          <a:p>
            <a:r>
              <a:rPr lang="en-US" dirty="0"/>
              <a:t>In November 2020, </a:t>
            </a:r>
            <a:r>
              <a:rPr lang="en-US" dirty="0" err="1"/>
              <a:t>Instacart</a:t>
            </a:r>
            <a:r>
              <a:rPr lang="en-US" dirty="0"/>
              <a:t> announced that it had agreed to be acquired by Walmart, the world's largest retailer, for $1.5 billion. </a:t>
            </a:r>
          </a:p>
          <a:p>
            <a:r>
              <a:rPr lang="en-US" dirty="0"/>
              <a:t>The acquisition allowed </a:t>
            </a:r>
            <a:r>
              <a:rPr lang="en-US" dirty="0" err="1"/>
              <a:t>Instacart</a:t>
            </a:r>
            <a:r>
              <a:rPr lang="en-US" dirty="0"/>
              <a:t> to expand its operations and reach a wider customer base, while also providing a return on investment for its shareholders.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9703803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a:t>
            </a:r>
          </a:p>
        </p:txBody>
      </p:sp>
      <p:sp>
        <p:nvSpPr>
          <p:cNvPr id="3" name="Content Placeholder 2"/>
          <p:cNvSpPr>
            <a:spLocks noGrp="1"/>
          </p:cNvSpPr>
          <p:nvPr>
            <p:ph idx="1"/>
          </p:nvPr>
        </p:nvSpPr>
        <p:spPr/>
        <p:txBody>
          <a:bodyPr/>
          <a:lstStyle/>
          <a:p>
            <a:r>
              <a:rPr lang="en-US" dirty="0" err="1"/>
              <a:t>Instacart's</a:t>
            </a:r>
            <a:r>
              <a:rPr lang="en-US" dirty="0"/>
              <a:t> decision to pursue an exit strategy was motivated by several factors. </a:t>
            </a:r>
          </a:p>
          <a:p>
            <a:pPr lvl="1"/>
            <a:r>
              <a:rPr lang="en-US" dirty="0"/>
              <a:t>The company was facing increasing competition from other grocery delivery services, such as </a:t>
            </a:r>
            <a:r>
              <a:rPr lang="en-US" dirty="0" err="1"/>
              <a:t>AmazonFresh</a:t>
            </a:r>
            <a:r>
              <a:rPr lang="en-US" dirty="0"/>
              <a:t> and </a:t>
            </a:r>
            <a:r>
              <a:rPr lang="en-US" dirty="0" err="1"/>
              <a:t>Shipt</a:t>
            </a:r>
            <a:r>
              <a:rPr lang="en-US" dirty="0"/>
              <a:t>, which were offering similar services and gaining market share. </a:t>
            </a:r>
          </a:p>
          <a:p>
            <a:pPr lvl="1"/>
            <a:r>
              <a:rPr lang="en-US" dirty="0" err="1"/>
              <a:t>Instacart's</a:t>
            </a:r>
            <a:r>
              <a:rPr lang="en-US" dirty="0"/>
              <a:t> operational costs were high, and the company was struggling to achieve profitability. </a:t>
            </a:r>
          </a:p>
          <a:p>
            <a:pPr lvl="1"/>
            <a:r>
              <a:rPr lang="en-US" dirty="0"/>
              <a:t>The company's sales were declining, which made it difficult to sustain its growth and expansion plans.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5408347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a:t>
            </a:r>
          </a:p>
        </p:txBody>
      </p:sp>
      <p:sp>
        <p:nvSpPr>
          <p:cNvPr id="3" name="Content Placeholder 2"/>
          <p:cNvSpPr>
            <a:spLocks noGrp="1"/>
          </p:cNvSpPr>
          <p:nvPr>
            <p:ph idx="1"/>
          </p:nvPr>
        </p:nvSpPr>
        <p:spPr/>
        <p:txBody>
          <a:bodyPr/>
          <a:lstStyle/>
          <a:p>
            <a:r>
              <a:rPr lang="en-US" dirty="0"/>
              <a:t>By pursuing an exit strategy, </a:t>
            </a:r>
            <a:r>
              <a:rPr lang="en-US" dirty="0" err="1"/>
              <a:t>Instacart</a:t>
            </a:r>
            <a:r>
              <a:rPr lang="en-US" dirty="0"/>
              <a:t> was able to achieve several objectives. </a:t>
            </a:r>
          </a:p>
          <a:p>
            <a:pPr lvl="1"/>
            <a:r>
              <a:rPr lang="en-US" dirty="0"/>
              <a:t>The acquisition by Walmart provided a return on investment for the company's shareholders, who had invested over $1.8 billion in the company since its founding. </a:t>
            </a:r>
          </a:p>
          <a:p>
            <a:pPr lvl="1"/>
            <a:r>
              <a:rPr lang="en-US" dirty="0"/>
              <a:t>The acquisition allowed </a:t>
            </a:r>
            <a:r>
              <a:rPr lang="en-US" dirty="0" err="1"/>
              <a:t>Instacart</a:t>
            </a:r>
            <a:r>
              <a:rPr lang="en-US" dirty="0"/>
              <a:t> to expand its operations and reach a wider customer base, which would have been difficult to achieve on its own. </a:t>
            </a:r>
          </a:p>
          <a:p>
            <a:pPr lvl="1"/>
            <a:r>
              <a:rPr lang="en-US" dirty="0"/>
              <a:t>The acquisition provided a strategic partnership with a larger company that could help </a:t>
            </a:r>
            <a:r>
              <a:rPr lang="en-US" dirty="0" err="1"/>
              <a:t>Instacart</a:t>
            </a:r>
            <a:r>
              <a:rPr lang="en-US" dirty="0"/>
              <a:t> navigate the challenges of the grocery delivery market.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105194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0B8F-7001-4E9A-93C4-75DF56FB46D3}"/>
              </a:ext>
            </a:extLst>
          </p:cNvPr>
          <p:cNvSpPr>
            <a:spLocks noGrp="1"/>
          </p:cNvSpPr>
          <p:nvPr>
            <p:ph type="title"/>
          </p:nvPr>
        </p:nvSpPr>
        <p:spPr/>
        <p:txBody>
          <a:bodyPr/>
          <a:lstStyle/>
          <a:p>
            <a:r>
              <a:rPr lang="en-US" dirty="0"/>
              <a:t>Overview of Different Types of Exit Strategies</a:t>
            </a:r>
          </a:p>
        </p:txBody>
      </p:sp>
      <p:sp>
        <p:nvSpPr>
          <p:cNvPr id="3" name="Content Placeholder 2">
            <a:extLst>
              <a:ext uri="{FF2B5EF4-FFF2-40B4-BE49-F238E27FC236}">
                <a16:creationId xmlns:a16="http://schemas.microsoft.com/office/drawing/2014/main" id="{CE662BEE-A50C-4E56-8038-60F8F991B283}"/>
              </a:ext>
            </a:extLst>
          </p:cNvPr>
          <p:cNvSpPr>
            <a:spLocks noGrp="1"/>
          </p:cNvSpPr>
          <p:nvPr>
            <p:ph idx="1"/>
          </p:nvPr>
        </p:nvSpPr>
        <p:spPr/>
        <p:txBody>
          <a:bodyPr/>
          <a:lstStyle/>
          <a:p>
            <a:r>
              <a:rPr lang="en-US" dirty="0"/>
              <a:t>Financial exit strategies:</a:t>
            </a:r>
          </a:p>
          <a:p>
            <a:pPr lvl="1"/>
            <a:r>
              <a:rPr lang="en-US" dirty="0"/>
              <a:t>Initial Public Offering (IPO)</a:t>
            </a:r>
          </a:p>
          <a:p>
            <a:pPr lvl="2"/>
            <a:r>
              <a:rPr lang="en-US" dirty="0"/>
              <a:t>A company goes public and issues stocks to raise capital.</a:t>
            </a:r>
          </a:p>
          <a:p>
            <a:pPr lvl="1"/>
            <a:r>
              <a:rPr lang="en-US" dirty="0"/>
              <a:t>Mergers and Acquisitions (M&amp;A)</a:t>
            </a:r>
          </a:p>
          <a:p>
            <a:pPr lvl="2"/>
            <a:r>
              <a:rPr lang="en-US" dirty="0"/>
              <a:t>A company is acquired by another business or investor.</a:t>
            </a:r>
          </a:p>
          <a:p>
            <a:pPr lvl="1"/>
            <a:r>
              <a:rPr lang="en-US" dirty="0"/>
              <a:t>Venture Capital (VC) Exit</a:t>
            </a:r>
          </a:p>
          <a:p>
            <a:pPr lvl="2"/>
            <a:r>
              <a:rPr lang="en-US" dirty="0"/>
              <a:t>A VC firm sells its stake in a company to another investor or through an IPO.</a:t>
            </a:r>
          </a:p>
          <a:p>
            <a:endParaRPr lang="en-US" dirty="0"/>
          </a:p>
        </p:txBody>
      </p:sp>
      <p:sp>
        <p:nvSpPr>
          <p:cNvPr id="4" name="Slide Number Placeholder 3">
            <a:extLst>
              <a:ext uri="{FF2B5EF4-FFF2-40B4-BE49-F238E27FC236}">
                <a16:creationId xmlns:a16="http://schemas.microsoft.com/office/drawing/2014/main" id="{5F4F82AA-4B8B-4A8F-A7DB-2818E1A86F5C}"/>
              </a:ext>
            </a:extLst>
          </p:cNvPr>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488937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err="1"/>
              <a:t>Instacart's</a:t>
            </a:r>
            <a:r>
              <a:rPr lang="en-US" dirty="0"/>
              <a:t> use of an exit strategy is a prime example of how a tech startup can use this tactics to achieve its objectives. </a:t>
            </a:r>
          </a:p>
          <a:p>
            <a:r>
              <a:rPr lang="en-US" dirty="0"/>
              <a:t>By identifying potential buyers and negotiating a strategic acquisition, </a:t>
            </a:r>
            <a:r>
              <a:rPr lang="en-US" dirty="0" err="1"/>
              <a:t>Instacart</a:t>
            </a:r>
            <a:r>
              <a:rPr lang="en-US" dirty="0"/>
              <a:t> was able to provide a return on investment for its shareholders, expand its operations, and achieve a strategic partnership with a larger company. </a:t>
            </a:r>
          </a:p>
          <a:p>
            <a:r>
              <a:rPr lang="en-US" dirty="0"/>
              <a:t>This case study highlights the importance of considering an exit strategy as a viable option for tech startups looking to achieve their long-term goals.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23189882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Souq.com</a:t>
            </a:r>
          </a:p>
        </p:txBody>
      </p:sp>
      <p:sp>
        <p:nvSpPr>
          <p:cNvPr id="3" name="Content Placeholder 2"/>
          <p:cNvSpPr>
            <a:spLocks noGrp="1"/>
          </p:cNvSpPr>
          <p:nvPr>
            <p:ph idx="1"/>
          </p:nvPr>
        </p:nvSpPr>
        <p:spPr/>
        <p:txBody>
          <a:bodyPr/>
          <a:lstStyle/>
          <a:p>
            <a:r>
              <a:rPr lang="en-US" dirty="0"/>
              <a:t>Souq.com was a Dubai-based e-commerce platform that was founded in 2005. </a:t>
            </a:r>
          </a:p>
          <a:p>
            <a:r>
              <a:rPr lang="en-US" dirty="0"/>
              <a:t>The company quickly grew to become one of the largest e-commerce platforms in the Middle East and North Africa, with millions of customers and thousands of sellers on its platform. </a:t>
            </a:r>
          </a:p>
          <a:p>
            <a:r>
              <a:rPr lang="en-US" dirty="0"/>
              <a:t>In 2017, Souq.com was acquired by Amazon for $580 million, marking one of the largest tech acquisitions in the region's history.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6074657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Strategy: Acquisition by Amazon</a:t>
            </a:r>
          </a:p>
        </p:txBody>
      </p:sp>
      <p:sp>
        <p:nvSpPr>
          <p:cNvPr id="3" name="Content Placeholder 2"/>
          <p:cNvSpPr>
            <a:spLocks noGrp="1"/>
          </p:cNvSpPr>
          <p:nvPr>
            <p:ph idx="1"/>
          </p:nvPr>
        </p:nvSpPr>
        <p:spPr/>
        <p:txBody>
          <a:bodyPr/>
          <a:lstStyle/>
          <a:p>
            <a:r>
              <a:rPr lang="en-US" dirty="0" err="1"/>
              <a:t>Souq.com's</a:t>
            </a:r>
            <a:r>
              <a:rPr lang="en-US" dirty="0"/>
              <a:t> exit strategy was to be acquired by a larger company, and Amazon was the perfect suitor. </a:t>
            </a:r>
          </a:p>
          <a:p>
            <a:r>
              <a:rPr lang="en-US" dirty="0"/>
              <a:t>Amazon had been looking to expand its presence in the Middle East and North Africa, and the acquisition of Souq.com provided the company with a ready-made platform and customer base. </a:t>
            </a:r>
          </a:p>
          <a:p>
            <a:r>
              <a:rPr lang="en-US" dirty="0"/>
              <a:t>For Souq.com, the acquisition provided an opportunity to tap into Amazon's vast resources and expertise, as well as access to a global customer base.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37509679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Leading to the Successful Exit</a:t>
            </a:r>
          </a:p>
        </p:txBody>
      </p:sp>
      <p:sp>
        <p:nvSpPr>
          <p:cNvPr id="3" name="Content Placeholder 2"/>
          <p:cNvSpPr>
            <a:spLocks noGrp="1"/>
          </p:cNvSpPr>
          <p:nvPr>
            <p:ph idx="1"/>
          </p:nvPr>
        </p:nvSpPr>
        <p:spPr/>
        <p:txBody>
          <a:bodyPr>
            <a:normAutofit/>
          </a:bodyPr>
          <a:lstStyle/>
          <a:p>
            <a:r>
              <a:rPr lang="en-US" dirty="0"/>
              <a:t>Several factors contributed to </a:t>
            </a:r>
            <a:r>
              <a:rPr lang="en-US" dirty="0" err="1"/>
              <a:t>Souq.com's</a:t>
            </a:r>
            <a:r>
              <a:rPr lang="en-US" dirty="0"/>
              <a:t> successful exit:</a:t>
            </a:r>
          </a:p>
          <a:p>
            <a:pPr lvl="1">
              <a:lnSpc>
                <a:spcPct val="150000"/>
              </a:lnSpc>
            </a:pPr>
            <a:r>
              <a:rPr lang="en-US" dirty="0"/>
              <a:t>Strong Market Position</a:t>
            </a:r>
          </a:p>
          <a:p>
            <a:pPr lvl="1">
              <a:lnSpc>
                <a:spcPct val="150000"/>
              </a:lnSpc>
            </a:pPr>
            <a:r>
              <a:rPr lang="en-US" dirty="0"/>
              <a:t>Innovative Business Model</a:t>
            </a:r>
          </a:p>
          <a:p>
            <a:pPr lvl="1">
              <a:lnSpc>
                <a:spcPct val="150000"/>
              </a:lnSpc>
            </a:pPr>
            <a:r>
              <a:rPr lang="en-US" dirty="0"/>
              <a:t>Strong Financials</a:t>
            </a:r>
          </a:p>
          <a:p>
            <a:pPr lvl="1">
              <a:lnSpc>
                <a:spcPct val="150000"/>
              </a:lnSpc>
            </a:pPr>
            <a:r>
              <a:rPr lang="en-US" dirty="0"/>
              <a:t>Strategic Partnerships</a:t>
            </a:r>
          </a:p>
          <a:p>
            <a:pPr lvl="1">
              <a:lnSpc>
                <a:spcPct val="150000"/>
              </a:lnSpc>
            </a:pPr>
            <a:r>
              <a:rPr lang="en-US" dirty="0"/>
              <a:t>Talented Team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11047617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normAutofit/>
          </a:bodyPr>
          <a:lstStyle/>
          <a:p>
            <a:r>
              <a:rPr lang="en-US" dirty="0" err="1"/>
              <a:t>Souq.com's</a:t>
            </a:r>
            <a:r>
              <a:rPr lang="en-US" dirty="0"/>
              <a:t> successful exit provides several lessons for tech startups looking to follow a similar path:</a:t>
            </a:r>
          </a:p>
          <a:p>
            <a:pPr lvl="1">
              <a:lnSpc>
                <a:spcPct val="150000"/>
              </a:lnSpc>
            </a:pPr>
            <a:r>
              <a:rPr lang="en-US" dirty="0"/>
              <a:t>Focus on Building a Strong Brand</a:t>
            </a:r>
          </a:p>
          <a:p>
            <a:pPr lvl="1">
              <a:lnSpc>
                <a:spcPct val="150000"/>
              </a:lnSpc>
            </a:pPr>
            <a:r>
              <a:rPr lang="en-US" dirty="0"/>
              <a:t>Innovate and Differentiate</a:t>
            </a:r>
          </a:p>
          <a:p>
            <a:pPr lvl="1">
              <a:lnSpc>
                <a:spcPct val="150000"/>
              </a:lnSpc>
            </a:pPr>
            <a:r>
              <a:rPr lang="en-US" dirty="0"/>
              <a:t>Build a Strong Financial Position</a:t>
            </a:r>
          </a:p>
          <a:p>
            <a:pPr lvl="1">
              <a:lnSpc>
                <a:spcPct val="150000"/>
              </a:lnSpc>
            </a:pPr>
            <a:r>
              <a:rPr lang="en-US" dirty="0"/>
              <a:t>Establish Strategic Partnerships</a:t>
            </a:r>
          </a:p>
          <a:p>
            <a:pPr lvl="1">
              <a:lnSpc>
                <a:spcPct val="150000"/>
              </a:lnSpc>
            </a:pPr>
            <a:r>
              <a:rPr lang="en-US" dirty="0"/>
              <a:t>Attract and Retain Talent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1693219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r>
              <a:rPr lang="en-US" dirty="0" err="1"/>
              <a:t>Souq.com's</a:t>
            </a:r>
            <a:r>
              <a:rPr lang="en-US" dirty="0"/>
              <a:t> successful exit to Amazon is a testament to the company's strong market position, innovative business model, strong financials, strategic partnerships, and talented team. </a:t>
            </a:r>
          </a:p>
          <a:p>
            <a:r>
              <a:rPr lang="en-US" dirty="0"/>
              <a:t>The acquisition not only provided a successful exit for the company's shareholders but also marked a significant milestone in the growth of e-commerce in the Middle East and North Africa.</a:t>
            </a:r>
          </a:p>
          <a:p>
            <a:r>
              <a:rPr lang="en-US" dirty="0"/>
              <a:t>The deal also underscores the potential for tech startups in the region to achieve significant growth and success, and serves as an inspiration for other entrepreneurs looking to build and grow their own businesses.</a:t>
            </a:r>
          </a:p>
          <a:p>
            <a:r>
              <a:rPr lang="en-US" dirty="0" err="1"/>
              <a:t>Souq.com's</a:t>
            </a:r>
            <a:r>
              <a:rPr lang="en-US" dirty="0"/>
              <a:t> successful exit serves as a reminder that with the right combination of vision, strategy, and execution, tech startups in the Middle East and North Africa can achieve great success and create value for their shareholders, customers, and the wider ecosystem.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16921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0B8F-7001-4E9A-93C4-75DF56FB46D3}"/>
              </a:ext>
            </a:extLst>
          </p:cNvPr>
          <p:cNvSpPr>
            <a:spLocks noGrp="1"/>
          </p:cNvSpPr>
          <p:nvPr>
            <p:ph type="title"/>
          </p:nvPr>
        </p:nvSpPr>
        <p:spPr/>
        <p:txBody>
          <a:bodyPr/>
          <a:lstStyle/>
          <a:p>
            <a:r>
              <a:rPr lang="en-US" dirty="0"/>
              <a:t>Overview of Different Types of Exit Strategies</a:t>
            </a:r>
          </a:p>
        </p:txBody>
      </p:sp>
      <p:sp>
        <p:nvSpPr>
          <p:cNvPr id="3" name="Content Placeholder 2">
            <a:extLst>
              <a:ext uri="{FF2B5EF4-FFF2-40B4-BE49-F238E27FC236}">
                <a16:creationId xmlns:a16="http://schemas.microsoft.com/office/drawing/2014/main" id="{CE662BEE-A50C-4E56-8038-60F8F991B283}"/>
              </a:ext>
            </a:extLst>
          </p:cNvPr>
          <p:cNvSpPr>
            <a:spLocks noGrp="1"/>
          </p:cNvSpPr>
          <p:nvPr>
            <p:ph idx="1"/>
          </p:nvPr>
        </p:nvSpPr>
        <p:spPr/>
        <p:txBody>
          <a:bodyPr/>
          <a:lstStyle/>
          <a:p>
            <a:r>
              <a:rPr lang="en-US" dirty="0"/>
              <a:t>Strategic exit strategies:</a:t>
            </a:r>
          </a:p>
          <a:p>
            <a:pPr lvl="1"/>
            <a:r>
              <a:rPr lang="en-US" dirty="0"/>
              <a:t>Partnership or Collaboration</a:t>
            </a:r>
          </a:p>
          <a:p>
            <a:pPr lvl="2"/>
            <a:r>
              <a:rPr lang="en-US" dirty="0"/>
              <a:t>A company partners with another business to expand its offerings or reach new markets.</a:t>
            </a:r>
          </a:p>
          <a:p>
            <a:pPr lvl="1"/>
            <a:r>
              <a:rPr lang="en-US" dirty="0"/>
              <a:t>Joint Venture</a:t>
            </a:r>
          </a:p>
          <a:p>
            <a:pPr lvl="2"/>
            <a:r>
              <a:rPr lang="en-US" dirty="0"/>
              <a:t>A company creates a new entity with another business to jointly own and operate a specific project or business line.</a:t>
            </a:r>
          </a:p>
          <a:p>
            <a:pPr lvl="1"/>
            <a:r>
              <a:rPr lang="en-US" dirty="0"/>
              <a:t>Spin-Off</a:t>
            </a:r>
          </a:p>
          <a:p>
            <a:pPr lvl="2"/>
            <a:r>
              <a:rPr lang="en-US" dirty="0"/>
              <a:t>A company separates a part of its business into a new entity, which can be sold or taken public.</a:t>
            </a:r>
          </a:p>
        </p:txBody>
      </p:sp>
      <p:sp>
        <p:nvSpPr>
          <p:cNvPr id="4" name="Slide Number Placeholder 3">
            <a:extLst>
              <a:ext uri="{FF2B5EF4-FFF2-40B4-BE49-F238E27FC236}">
                <a16:creationId xmlns:a16="http://schemas.microsoft.com/office/drawing/2014/main" id="{5F4F82AA-4B8B-4A8F-A7DB-2818E1A86F5C}"/>
              </a:ext>
            </a:extLst>
          </p:cNvPr>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264872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BC6D-3024-4876-A76E-85B29A94937B}"/>
              </a:ext>
            </a:extLst>
          </p:cNvPr>
          <p:cNvSpPr>
            <a:spLocks noGrp="1"/>
          </p:cNvSpPr>
          <p:nvPr>
            <p:ph type="title"/>
          </p:nvPr>
        </p:nvSpPr>
        <p:spPr/>
        <p:txBody>
          <a:bodyPr>
            <a:normAutofit fontScale="90000"/>
          </a:bodyPr>
          <a:lstStyle/>
          <a:p>
            <a:r>
              <a:rPr lang="en-US" dirty="0"/>
              <a:t>Factors to Consider When Choosing an Exit Strategy</a:t>
            </a:r>
          </a:p>
        </p:txBody>
      </p:sp>
      <p:sp>
        <p:nvSpPr>
          <p:cNvPr id="3" name="Content Placeholder 2">
            <a:extLst>
              <a:ext uri="{FF2B5EF4-FFF2-40B4-BE49-F238E27FC236}">
                <a16:creationId xmlns:a16="http://schemas.microsoft.com/office/drawing/2014/main" id="{02A163A9-A18B-422B-A16E-6E91393C02F0}"/>
              </a:ext>
            </a:extLst>
          </p:cNvPr>
          <p:cNvSpPr>
            <a:spLocks noGrp="1"/>
          </p:cNvSpPr>
          <p:nvPr>
            <p:ph idx="1"/>
          </p:nvPr>
        </p:nvSpPr>
        <p:spPr/>
        <p:txBody>
          <a:bodyPr/>
          <a:lstStyle/>
          <a:p>
            <a:r>
              <a:rPr lang="en-US" dirty="0"/>
              <a:t>Company stage and size.</a:t>
            </a:r>
          </a:p>
          <a:p>
            <a:r>
              <a:rPr lang="en-US" dirty="0"/>
              <a:t>Industry and market conditions.</a:t>
            </a:r>
          </a:p>
          <a:p>
            <a:r>
              <a:rPr lang="en-US" dirty="0"/>
              <a:t>Financial performance and growth potential.</a:t>
            </a:r>
          </a:p>
          <a:p>
            <a:r>
              <a:rPr lang="en-US" dirty="0"/>
              <a:t>Competition and market share.</a:t>
            </a:r>
          </a:p>
          <a:p>
            <a:r>
              <a:rPr lang="en-US" dirty="0"/>
              <a:t>Legal and regulatory requirements.</a:t>
            </a:r>
          </a:p>
          <a:p>
            <a:r>
              <a:rPr lang="en-US" dirty="0"/>
              <a:t>Tax implications.</a:t>
            </a:r>
          </a:p>
          <a:p>
            <a:endParaRPr lang="en-US" dirty="0"/>
          </a:p>
        </p:txBody>
      </p:sp>
      <p:sp>
        <p:nvSpPr>
          <p:cNvPr id="4" name="Slide Number Placeholder 3">
            <a:extLst>
              <a:ext uri="{FF2B5EF4-FFF2-40B4-BE49-F238E27FC236}">
                <a16:creationId xmlns:a16="http://schemas.microsoft.com/office/drawing/2014/main" id="{A844AC95-33D3-45C7-8802-B78175CA09A9}"/>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604554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2113</TotalTime>
  <Words>3638</Words>
  <Application>Microsoft Office PowerPoint</Application>
  <PresentationFormat>Widescreen</PresentationFormat>
  <Paragraphs>519</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Candara</vt:lpstr>
      <vt:lpstr>Office Theme</vt:lpstr>
      <vt:lpstr>Exit Strategies</vt:lpstr>
      <vt:lpstr>Outline</vt:lpstr>
      <vt:lpstr>Introduction</vt:lpstr>
      <vt:lpstr>Introduction to Exit Strategies</vt:lpstr>
      <vt:lpstr>Introduction to Exit Strategies</vt:lpstr>
      <vt:lpstr>Importance of Considering Exit Strategies</vt:lpstr>
      <vt:lpstr>Overview of Different Types of Exit Strategies</vt:lpstr>
      <vt:lpstr>Overview of Different Types of Exit Strategies</vt:lpstr>
      <vt:lpstr>Factors to Consider When Choosing an Exit Strategy</vt:lpstr>
      <vt:lpstr>Types of Exit Strategies</vt:lpstr>
      <vt:lpstr>Types of Exit Strategies</vt:lpstr>
      <vt:lpstr>Mergers and Acquisitions (M&amp;A)</vt:lpstr>
      <vt:lpstr>Advantages of M&amp;A</vt:lpstr>
      <vt:lpstr>Disadvantages of M&amp;A</vt:lpstr>
      <vt:lpstr>Examples of Successful M&amp;A Exit Strategies</vt:lpstr>
      <vt:lpstr>Initial Public Offering (IPO)</vt:lpstr>
      <vt:lpstr>Advantages of IPO</vt:lpstr>
      <vt:lpstr>Disadvantages of IPO</vt:lpstr>
      <vt:lpstr>Examples of Successful IPO Exit Strategies</vt:lpstr>
      <vt:lpstr>Acquisition vs IPO Pathways</vt:lpstr>
      <vt:lpstr>Acquisition vs IPO Pathways</vt:lpstr>
      <vt:lpstr>Acquisition vs IPO Pathways</vt:lpstr>
      <vt:lpstr>Acquisition vs IPO Pathways</vt:lpstr>
      <vt:lpstr>Strategic Partnerships</vt:lpstr>
      <vt:lpstr>Advantages of Strategic Partnerships</vt:lpstr>
      <vt:lpstr>Disadvantages of Strategic Partnerships</vt:lpstr>
      <vt:lpstr>Successful Strategic Partnership Exit Strategies</vt:lpstr>
      <vt:lpstr>Spin-Offs</vt:lpstr>
      <vt:lpstr>Spin-Offs</vt:lpstr>
      <vt:lpstr>Examples of Successful Spin-Off Exit Strategies</vt:lpstr>
      <vt:lpstr>Liquidation</vt:lpstr>
      <vt:lpstr>Liquidation</vt:lpstr>
      <vt:lpstr>Examples of Successful Liquidation Exit Strategies</vt:lpstr>
      <vt:lpstr>Factors to Consider When Choosing an Exit Strategy</vt:lpstr>
      <vt:lpstr>Factors to Consider When Choosing an Exit Strategy</vt:lpstr>
      <vt:lpstr>Company Goals and Objectives</vt:lpstr>
      <vt:lpstr>Market Conditions</vt:lpstr>
      <vt:lpstr>Financial Performance</vt:lpstr>
      <vt:lpstr>Competitive Landscape</vt:lpstr>
      <vt:lpstr>Team Dynamics and Considerations</vt:lpstr>
      <vt:lpstr>Preparing for an Exit Strategy</vt:lpstr>
      <vt:lpstr>Preparing for an Exit Strategy</vt:lpstr>
      <vt:lpstr>Building a Strong Management Team</vt:lpstr>
      <vt:lpstr>Building a Strong Management Team</vt:lpstr>
      <vt:lpstr>Developing a Clear Growth Strategy</vt:lpstr>
      <vt:lpstr>Ensuring Financial Stability</vt:lpstr>
      <vt:lpstr>Preparing your company for acquisition</vt:lpstr>
      <vt:lpstr>Preparing your company for acquisition</vt:lpstr>
      <vt:lpstr>Preparing your company for acquisition</vt:lpstr>
      <vt:lpstr>Enhancing the Company's Valuation</vt:lpstr>
      <vt:lpstr>Valuation</vt:lpstr>
      <vt:lpstr>Valuation</vt:lpstr>
      <vt:lpstr>Preparing for Due Diligence</vt:lpstr>
      <vt:lpstr>Due Diligence</vt:lpstr>
      <vt:lpstr>Due Diligence</vt:lpstr>
      <vt:lpstr>Letter of Intent (LOI)</vt:lpstr>
      <vt:lpstr>Letter of Intent (LOI)</vt:lpstr>
      <vt:lpstr>Acquisition Agreement</vt:lpstr>
      <vt:lpstr>Post-Acquisition Integration</vt:lpstr>
      <vt:lpstr>Going Public - IPO Process</vt:lpstr>
      <vt:lpstr>IPO Process</vt:lpstr>
      <vt:lpstr>IPO Valuation</vt:lpstr>
      <vt:lpstr>Post-IPO Life</vt:lpstr>
      <vt:lpstr>Case Studies of Successful Exit Strategies</vt:lpstr>
      <vt:lpstr>Instacart</vt:lpstr>
      <vt:lpstr>Instacart</vt:lpstr>
      <vt:lpstr>Exit Strategy</vt:lpstr>
      <vt:lpstr>Rationale</vt:lpstr>
      <vt:lpstr>Rationale</vt:lpstr>
      <vt:lpstr>Conclusion</vt:lpstr>
      <vt:lpstr>Souq.com</vt:lpstr>
      <vt:lpstr>Exit Strategy: Acquisition by Amazon</vt:lpstr>
      <vt:lpstr>Factors Leading to the Successful Exit</vt:lpstr>
      <vt:lpstr>Lessons Learned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274</cp:revision>
  <cp:lastPrinted>2021-10-18T07:27:50Z</cp:lastPrinted>
  <dcterms:created xsi:type="dcterms:W3CDTF">2021-10-12T10:09:12Z</dcterms:created>
  <dcterms:modified xsi:type="dcterms:W3CDTF">2024-02-13T07:36:40Z</dcterms:modified>
</cp:coreProperties>
</file>