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687" r:id="rId3"/>
    <p:sldId id="688" r:id="rId4"/>
    <p:sldId id="810" r:id="rId5"/>
    <p:sldId id="835" r:id="rId6"/>
    <p:sldId id="836" r:id="rId7"/>
    <p:sldId id="837" r:id="rId8"/>
    <p:sldId id="838" r:id="rId9"/>
    <p:sldId id="839" r:id="rId10"/>
    <p:sldId id="840" r:id="rId11"/>
    <p:sldId id="841" r:id="rId12"/>
    <p:sldId id="842" r:id="rId13"/>
    <p:sldId id="844" r:id="rId14"/>
    <p:sldId id="845" r:id="rId15"/>
    <p:sldId id="811" r:id="rId16"/>
    <p:sldId id="812" r:id="rId17"/>
    <p:sldId id="813" r:id="rId18"/>
    <p:sldId id="814" r:id="rId19"/>
    <p:sldId id="816" r:id="rId20"/>
    <p:sldId id="815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963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February 22, 2017</a:t>
            </a:r>
          </a:p>
        </p:txBody>
      </p:sp>
      <p:sp>
        <p:nvSpPr>
          <p:cNvPr id="69636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Lecture 9</a:t>
            </a:r>
          </a:p>
        </p:txBody>
      </p:sp>
      <p:sp>
        <p:nvSpPr>
          <p:cNvPr id="69637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SE 477</a:t>
            </a:r>
          </a:p>
        </p:txBody>
      </p:sp>
      <p:sp>
        <p:nvSpPr>
          <p:cNvPr id="6963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83F9D7-70C2-48EE-A53D-6307D7D4980F}" type="slidenum">
              <a:rPr lang="en-US" altLang="en-US" sz="1200"/>
              <a:pPr/>
              <a:t>6</a:t>
            </a:fld>
            <a:r>
              <a:rPr lang="en-US" altLang="en-US" sz="1200"/>
              <a:t> of 97</a:t>
            </a:r>
          </a:p>
        </p:txBody>
      </p:sp>
    </p:spTree>
    <p:extLst>
      <p:ext uri="{BB962C8B-B14F-4D97-AF65-F5344CB8AC3E}">
        <p14:creationId xmlns:p14="http://schemas.microsoft.com/office/powerpoint/2010/main" val="236298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February 22, 2017</a:t>
            </a:r>
          </a:p>
        </p:txBody>
      </p:sp>
      <p:sp>
        <p:nvSpPr>
          <p:cNvPr id="71684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Lecture 9</a:t>
            </a:r>
          </a:p>
        </p:txBody>
      </p:sp>
      <p:sp>
        <p:nvSpPr>
          <p:cNvPr id="71685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SE 477</a:t>
            </a:r>
          </a:p>
        </p:txBody>
      </p:sp>
      <p:sp>
        <p:nvSpPr>
          <p:cNvPr id="71686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4634EF-AC36-4297-AC33-23D303C75A62}" type="slidenum">
              <a:rPr lang="en-US" altLang="en-US" sz="1200"/>
              <a:pPr/>
              <a:t>7</a:t>
            </a:fld>
            <a:r>
              <a:rPr lang="en-US" altLang="en-US" sz="1200"/>
              <a:t> of 97</a:t>
            </a:r>
          </a:p>
        </p:txBody>
      </p:sp>
    </p:spTree>
    <p:extLst>
      <p:ext uri="{BB962C8B-B14F-4D97-AF65-F5344CB8AC3E}">
        <p14:creationId xmlns:p14="http://schemas.microsoft.com/office/powerpoint/2010/main" val="182679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February 22, 2017</a:t>
            </a:r>
          </a:p>
        </p:txBody>
      </p:sp>
      <p:sp>
        <p:nvSpPr>
          <p:cNvPr id="74756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Lecture 9</a:t>
            </a:r>
          </a:p>
        </p:txBody>
      </p:sp>
      <p:sp>
        <p:nvSpPr>
          <p:cNvPr id="74757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SE 477</a:t>
            </a:r>
          </a:p>
        </p:txBody>
      </p:sp>
      <p:sp>
        <p:nvSpPr>
          <p:cNvPr id="7475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3A4A2B-EFDA-4A69-BB62-C25336CEA665}" type="slidenum">
              <a:rPr lang="en-US" altLang="en-US" sz="1200"/>
              <a:pPr/>
              <a:t>9</a:t>
            </a:fld>
            <a:r>
              <a:rPr lang="en-US" altLang="en-US" sz="1200"/>
              <a:t> of 97</a:t>
            </a:r>
          </a:p>
        </p:txBody>
      </p:sp>
    </p:spTree>
    <p:extLst>
      <p:ext uri="{BB962C8B-B14F-4D97-AF65-F5344CB8AC3E}">
        <p14:creationId xmlns:p14="http://schemas.microsoft.com/office/powerpoint/2010/main" val="313595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3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February 22, 2017</a:t>
            </a:r>
          </a:p>
        </p:txBody>
      </p:sp>
      <p:sp>
        <p:nvSpPr>
          <p:cNvPr id="76804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Lecture 9</a:t>
            </a:r>
          </a:p>
        </p:txBody>
      </p:sp>
      <p:sp>
        <p:nvSpPr>
          <p:cNvPr id="76805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SE 477</a:t>
            </a:r>
          </a:p>
        </p:txBody>
      </p:sp>
      <p:sp>
        <p:nvSpPr>
          <p:cNvPr id="76806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58F53D-973A-4BEC-98C4-834D81D00A85}" type="slidenum">
              <a:rPr lang="en-US" altLang="en-US" sz="1200"/>
              <a:pPr/>
              <a:t>10</a:t>
            </a:fld>
            <a:r>
              <a:rPr lang="en-US" altLang="en-US" sz="1200"/>
              <a:t> of 97</a:t>
            </a:r>
          </a:p>
        </p:txBody>
      </p:sp>
    </p:spTree>
    <p:extLst>
      <p:ext uri="{BB962C8B-B14F-4D97-AF65-F5344CB8AC3E}">
        <p14:creationId xmlns:p14="http://schemas.microsoft.com/office/powerpoint/2010/main" val="134516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February 22, 2017</a:t>
            </a:r>
          </a:p>
        </p:txBody>
      </p:sp>
      <p:sp>
        <p:nvSpPr>
          <p:cNvPr id="78852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Lecture 9</a:t>
            </a:r>
          </a:p>
        </p:txBody>
      </p:sp>
      <p:sp>
        <p:nvSpPr>
          <p:cNvPr id="78853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SE 477</a:t>
            </a:r>
          </a:p>
        </p:txBody>
      </p:sp>
      <p:sp>
        <p:nvSpPr>
          <p:cNvPr id="7885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D05863-9993-4CA4-838A-9B231C15118F}" type="slidenum">
              <a:rPr lang="en-US" altLang="en-US" sz="1200"/>
              <a:pPr/>
              <a:t>11</a:t>
            </a:fld>
            <a:r>
              <a:rPr lang="en-US" altLang="en-US" sz="1200"/>
              <a:t> of 97</a:t>
            </a:r>
          </a:p>
        </p:txBody>
      </p:sp>
    </p:spTree>
    <p:extLst>
      <p:ext uri="{BB962C8B-B14F-4D97-AF65-F5344CB8AC3E}">
        <p14:creationId xmlns:p14="http://schemas.microsoft.com/office/powerpoint/2010/main" val="245813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089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February 22, 2017</a:t>
            </a:r>
          </a:p>
        </p:txBody>
      </p:sp>
      <p:sp>
        <p:nvSpPr>
          <p:cNvPr id="80900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Lecture 9</a:t>
            </a:r>
          </a:p>
        </p:txBody>
      </p:sp>
      <p:sp>
        <p:nvSpPr>
          <p:cNvPr id="80901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SE 477</a:t>
            </a:r>
          </a:p>
        </p:txBody>
      </p:sp>
      <p:sp>
        <p:nvSpPr>
          <p:cNvPr id="80902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203416-24B0-4DD3-9833-A6C12AF0527D}" type="slidenum">
              <a:rPr lang="en-US" altLang="en-US" sz="1200"/>
              <a:pPr/>
              <a:t>12</a:t>
            </a:fld>
            <a:r>
              <a:rPr lang="en-US" altLang="en-US" sz="1200"/>
              <a:t> of 97</a:t>
            </a:r>
          </a:p>
        </p:txBody>
      </p:sp>
    </p:spTree>
    <p:extLst>
      <p:ext uri="{BB962C8B-B14F-4D97-AF65-F5344CB8AC3E}">
        <p14:creationId xmlns:p14="http://schemas.microsoft.com/office/powerpoint/2010/main" val="242143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397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February 22, 2017</a:t>
            </a:r>
          </a:p>
        </p:txBody>
      </p:sp>
      <p:sp>
        <p:nvSpPr>
          <p:cNvPr id="83972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Lecture 9</a:t>
            </a:r>
          </a:p>
        </p:txBody>
      </p:sp>
      <p:sp>
        <p:nvSpPr>
          <p:cNvPr id="83973" name="Header Placeholder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SE 477</a:t>
            </a:r>
          </a:p>
        </p:txBody>
      </p:sp>
      <p:sp>
        <p:nvSpPr>
          <p:cNvPr id="8397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2EBD3B-F6F7-470B-ABB0-FB9007862107}" type="slidenum">
              <a:rPr lang="en-US" altLang="en-US" sz="1200"/>
              <a:pPr/>
              <a:t>13</a:t>
            </a:fld>
            <a:r>
              <a:rPr lang="en-US" altLang="en-US" sz="1200"/>
              <a:t> of 97</a:t>
            </a:r>
          </a:p>
        </p:txBody>
      </p:sp>
    </p:spTree>
    <p:extLst>
      <p:ext uri="{BB962C8B-B14F-4D97-AF65-F5344CB8AC3E}">
        <p14:creationId xmlns:p14="http://schemas.microsoft.com/office/powerpoint/2010/main" val="48773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6D75-F34C-47CA-BE2E-AE15422FE299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ABDB-362B-4B2E-AAA3-15F7575D12A0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1232-58FE-464D-A5A5-629158B7F54A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AA66-31D4-4B4E-A569-53667804D1CA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4AF3B-75C0-4701-9933-B99995301298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813C-8F53-4DC7-8FE1-92156FE88E90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C19B-868A-4E60-8805-05B4BC2BBD74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1518-401C-43A4-9255-BC9385BA52D7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6AC8-4E75-424C-98C9-4A19F631B7B5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860B-2A8F-489E-981A-11837BE84540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02C4-737D-4776-B2AC-45B65401AF1F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D2E4-BA87-4515-881B-6CEEAA14C5F8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DCE5-09E6-42BE-8F3D-1BF85DB34264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041E-E1C7-48B6-A0A3-5CF9C116E167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Change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SE423: Software Project Management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6324600" y="1219200"/>
            <a:ext cx="396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arabicPeriod" startAt="6"/>
            </a:pPr>
            <a:endParaRPr lang="en-US" altLang="en-US" sz="220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Control the Change – I</a:t>
            </a:r>
          </a:p>
        </p:txBody>
      </p:sp>
      <p:sp>
        <p:nvSpPr>
          <p:cNvPr id="159751" name="Rectangle 4"/>
          <p:cNvSpPr>
            <a:spLocks noGrp="1" noChangeArrowheads="1"/>
          </p:cNvSpPr>
          <p:nvPr>
            <p:ph idx="1"/>
          </p:nvPr>
        </p:nvSpPr>
        <p:spPr>
          <a:xfrm>
            <a:off x="347527" y="1406880"/>
            <a:ext cx="5890312" cy="47460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Need for change is recognized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Change request is submitted as a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request for change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 (RFC) or engineering change order (ECO)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Developer or PM team evaluates: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impact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desirability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Change report is generated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Change control authority (CCB) makes a decision to either:</a:t>
            </a:r>
          </a:p>
          <a:p>
            <a:pPr marL="914400" lvl="1" indent="-457200">
              <a:buFont typeface="Arial" panose="020B0604020202020204" pitchFamily="34" charset="0"/>
              <a:buAutoNum type="alphaLcParenR"/>
            </a:pPr>
            <a:r>
              <a:rPr lang="en-US" altLang="en-US" sz="1800" dirty="0">
                <a:ea typeface="ＭＳ Ｐゴシック" panose="020B0600070205080204" pitchFamily="34" charset="-128"/>
              </a:rPr>
              <a:t>Deny request.</a:t>
            </a:r>
          </a:p>
          <a:p>
            <a:pPr marL="1314450" lvl="2" indent="-457200">
              <a:buFont typeface="Arial" panose="020B0604020202020204" pitchFamily="34" charset="0"/>
              <a:buAutoNum type="romanL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Change request is denied</a:t>
            </a:r>
          </a:p>
          <a:p>
            <a:pPr marL="1314450" lvl="2" indent="-457200">
              <a:buFont typeface="Arial" panose="020B0604020202020204" pitchFamily="34" charset="0"/>
              <a:buAutoNum type="romanL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User is informed</a:t>
            </a:r>
          </a:p>
          <a:p>
            <a:pPr marL="914400" lvl="1" indent="-457200">
              <a:buFont typeface="Arial" panose="020B0604020202020204" pitchFamily="34" charset="0"/>
              <a:buAutoNum type="alphaLcParenR"/>
            </a:pPr>
            <a:r>
              <a:rPr lang="en-US" altLang="en-US" sz="1800" dirty="0">
                <a:ea typeface="ＭＳ Ｐゴシック" panose="020B0600070205080204" pitchFamily="34" charset="-128"/>
              </a:rPr>
              <a:t>Proceed</a:t>
            </a: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21101" y="1406880"/>
            <a:ext cx="5048816" cy="48581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If change is approved: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Request is queued for action. ECO (Engineering Change Order) is generated.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Individuals assigned to configuration objects.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Objects checked out and change made.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Change audited.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Baseline established. 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If it is a Software Configuration Item (SCI)  </a:t>
            </a:r>
          </a:p>
          <a:p>
            <a:pPr marL="914400" lvl="1" indent="-457200"/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Perform SQA and testing activities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2000" dirty="0">
                <a:latin typeface="Candara" panose="020E0502030303020204" pitchFamily="34" charset="0"/>
                <a:ea typeface="ＭＳ Ｐゴシック" panose="020B0600070205080204" pitchFamily="34" charset="-128"/>
              </a:rPr>
              <a:t>Check-in the changed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Control the Change – II</a:t>
            </a:r>
          </a:p>
        </p:txBody>
      </p:sp>
      <p:sp>
        <p:nvSpPr>
          <p:cNvPr id="1597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For Software Configuration Items (SCI) </a:t>
            </a:r>
          </a:p>
          <a:p>
            <a:pPr>
              <a:buFont typeface="Arial" charset="0"/>
              <a:buAutoNum type="arabicPeriod"/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Promote SCI for inclusion in next release</a:t>
            </a:r>
          </a:p>
          <a:p>
            <a:pPr eaLnBrk="1" hangingPunct="1">
              <a:buFont typeface="Arial" charset="0"/>
              <a:buAutoNum type="arabicPeriod"/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Rebuild appropriate version</a:t>
            </a:r>
          </a:p>
          <a:p>
            <a:pPr marL="914400" lvl="1" indent="-457200">
              <a:buFont typeface="Arial" charset="0"/>
              <a:buAutoNum type="alphaLcParenR"/>
              <a:defRPr/>
            </a:pPr>
            <a:r>
              <a:rPr lang="en-US" dirty="0">
                <a:ea typeface="ＭＳ Ｐゴシック" charset="0"/>
              </a:rPr>
              <a:t>Include all changes in release</a:t>
            </a:r>
          </a:p>
          <a:p>
            <a:pPr marL="914400" lvl="1" indent="-457200">
              <a:buFont typeface="Arial" charset="0"/>
              <a:buAutoNum type="alphaLcParenR"/>
              <a:defRPr/>
            </a:pPr>
            <a:r>
              <a:rPr lang="en-US" dirty="0">
                <a:ea typeface="ＭＳ Ｐゴシック" charset="0"/>
              </a:rPr>
              <a:t>Review/audit the change</a:t>
            </a:r>
          </a:p>
          <a:p>
            <a:pPr marL="914400" lvl="1" indent="-457200">
              <a:buFont typeface="Arial" charset="0"/>
              <a:buAutoNum type="alphaLcParenR"/>
              <a:defRPr/>
            </a:pPr>
            <a:r>
              <a:rPr lang="en-US" dirty="0">
                <a:ea typeface="ＭＳ Ｐゴシック" charset="0"/>
              </a:rPr>
              <a:t>Perform Verification and Validation [testing activities]</a:t>
            </a:r>
          </a:p>
          <a:p>
            <a:pPr>
              <a:buFont typeface="Arial" charset="0"/>
              <a:buAutoNum type="arabicPeriod"/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Distribute new version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6324600" y="1219200"/>
            <a:ext cx="396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arabicPeriod" startAt="6"/>
            </a:pPr>
            <a:endParaRPr lang="en-US" altLang="en-US" sz="2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Control the Change – III</a:t>
            </a:r>
          </a:p>
        </p:txBody>
      </p:sp>
      <p:sp>
        <p:nvSpPr>
          <p:cNvPr id="1597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ea typeface="ＭＳ Ｐゴシック" panose="020B0600070205080204" pitchFamily="34" charset="-128"/>
              </a:rPr>
              <a:t>Use a change management system (COTS) and a change tracking system.</a:t>
            </a: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Ideal if they are integrated: aka Comprehensive Software Change Management</a:t>
            </a: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SCM (Source code management)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Perforce – multi-platform client/server solution</a:t>
            </a:r>
          </a:p>
          <a:p>
            <a:pPr lvl="1"/>
            <a:r>
              <a:rPr lang="en-US" altLang="en-US" dirty="0" err="1" smtClean="0">
                <a:ea typeface="ＭＳ Ｐゴシック" panose="020B0600070205080204" pitchFamily="34" charset="-128"/>
              </a:rPr>
              <a:t>ClearCase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(IBM/Rational)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Subversion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CVS</a:t>
            </a: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Issue/defect tracking software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Perforce – multi-platform client/server solution</a:t>
            </a:r>
          </a:p>
          <a:p>
            <a:pPr lvl="1"/>
            <a:r>
              <a:rPr lang="en-US" altLang="en-US" dirty="0" err="1" smtClean="0">
                <a:ea typeface="ＭＳ Ｐゴシック" panose="020B0600070205080204" pitchFamily="34" charset="-128"/>
              </a:rPr>
              <a:t>ClearQuest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(IBM/Rational) offers comprehensive software change management</a:t>
            </a: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6324600" y="1219200"/>
            <a:ext cx="396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arabicPeriod" startAt="6"/>
            </a:pPr>
            <a:endParaRPr lang="en-US" altLang="en-US" sz="2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Agile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Perspective (Integrated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change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control)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agile change control process is not controlled by a change review board and the project manager </a:t>
            </a:r>
          </a:p>
          <a:p>
            <a:pPr lvl="1"/>
            <a:r>
              <a:rPr lang="en-US" altLang="en-US" i="1" dirty="0" smtClean="0">
                <a:ea typeface="ＭＳ Ｐゴシック" panose="020B0600070205080204" pitchFamily="34" charset="-128"/>
              </a:rPr>
              <a:t>Product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changes are owned and managed by the customer </a:t>
            </a:r>
          </a:p>
          <a:p>
            <a:pPr lvl="1"/>
            <a:r>
              <a:rPr lang="en-US" altLang="en-US" i="1" dirty="0" smtClean="0">
                <a:ea typeface="ＭＳ Ｐゴシック" panose="020B0600070205080204" pitchFamily="34" charset="-128"/>
              </a:rPr>
              <a:t>Process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changes are owned by the team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The project manager facilitates collaborative discussion of changes between the customer and the team </a:t>
            </a:r>
          </a:p>
          <a:p>
            <a:pPr>
              <a:buFont typeface="Lucida Grande" pitchFamily="2" charset="0"/>
              <a:buChar char="☛"/>
            </a:pPr>
            <a:r>
              <a:rPr lang="en-US" altLang="en-US" i="1" dirty="0" smtClean="0">
                <a:ea typeface="ＭＳ Ｐゴシック" panose="020B0600070205080204" pitchFamily="34" charset="-128"/>
              </a:rPr>
              <a:t>Integrated Change Control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maps to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continuous backlog management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in an agile project 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 comparison</a:t>
            </a:r>
          </a:p>
        </p:txBody>
      </p:sp>
      <p:pic>
        <p:nvPicPr>
          <p:cNvPr id="8499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68" y="1398278"/>
            <a:ext cx="6225012" cy="476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1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During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</a:t>
            </a:r>
            <a:r>
              <a:rPr lang="en-US" dirty="0"/>
              <a:t>change occurs during </a:t>
            </a:r>
            <a:r>
              <a:rPr lang="en-US" dirty="0" smtClean="0"/>
              <a:t>development that </a:t>
            </a:r>
            <a:r>
              <a:rPr lang="en-US" dirty="0"/>
              <a:t>necessitates changes in scope</a:t>
            </a:r>
          </a:p>
          <a:p>
            <a:pPr lvl="1"/>
            <a:r>
              <a:rPr lang="en-US" dirty="0" smtClean="0"/>
              <a:t>Approval </a:t>
            </a:r>
            <a:r>
              <a:rPr lang="en-US" dirty="0"/>
              <a:t>of CCB (Change Control Board) and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extensive planning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require more time/resources (project triangle)</a:t>
            </a:r>
          </a:p>
          <a:p>
            <a:r>
              <a:rPr lang="en-US" dirty="0" smtClean="0"/>
              <a:t>Plan-driven </a:t>
            </a:r>
            <a:r>
              <a:rPr lang="en-US" dirty="0"/>
              <a:t>methodologies may or may not have this built </a:t>
            </a:r>
            <a:r>
              <a:rPr lang="en-US" dirty="0" smtClean="0"/>
              <a:t>in (</a:t>
            </a:r>
            <a:r>
              <a:rPr lang="en-US" dirty="0"/>
              <a:t>i.e. Spiral) or may be specifically built to resist change (i.e</a:t>
            </a:r>
            <a:r>
              <a:rPr lang="en-US" dirty="0" smtClean="0"/>
              <a:t>. Waterfall</a:t>
            </a:r>
            <a:r>
              <a:rPr lang="en-US" dirty="0"/>
              <a:t>)</a:t>
            </a:r>
          </a:p>
          <a:p>
            <a:r>
              <a:rPr lang="en-US" dirty="0" smtClean="0"/>
              <a:t>Agile </a:t>
            </a:r>
            <a:r>
              <a:rPr lang="en-US" dirty="0"/>
              <a:t>Methodologies embrace change</a:t>
            </a:r>
          </a:p>
          <a:p>
            <a:pPr lvl="1"/>
            <a:r>
              <a:rPr lang="en-US" dirty="0" smtClean="0"/>
              <a:t>Scrum </a:t>
            </a:r>
            <a:r>
              <a:rPr lang="en-US" dirty="0"/>
              <a:t>allows for change to the Product Backlog at any time, </a:t>
            </a:r>
            <a:r>
              <a:rPr lang="en-US" dirty="0" smtClean="0"/>
              <a:t>but manages </a:t>
            </a:r>
            <a:r>
              <a:rPr lang="en-US" dirty="0"/>
              <a:t>risk by freezing the current Sprint </a:t>
            </a:r>
            <a:r>
              <a:rPr lang="en-US" dirty="0" smtClean="0"/>
              <a:t>Backlog </a:t>
            </a:r>
          </a:p>
          <a:p>
            <a:r>
              <a:rPr lang="en-US" dirty="0" smtClean="0"/>
              <a:t>Stakeholder Communication IS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2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Change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maintenance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are made in response to changed </a:t>
            </a:r>
            <a:r>
              <a:rPr lang="en-US" dirty="0" smtClean="0"/>
              <a:t>requirements but </a:t>
            </a:r>
            <a:r>
              <a:rPr lang="en-US" dirty="0"/>
              <a:t>the fundamental software structure is stable</a:t>
            </a:r>
          </a:p>
          <a:p>
            <a:r>
              <a:rPr lang="en-US" dirty="0" smtClean="0"/>
              <a:t>Architectural </a:t>
            </a:r>
            <a:r>
              <a:rPr lang="en-US" dirty="0"/>
              <a:t>transformation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architecture of the system is modified generally </a:t>
            </a:r>
            <a:r>
              <a:rPr lang="en-US" dirty="0" smtClean="0"/>
              <a:t>from a centralized </a:t>
            </a:r>
            <a:r>
              <a:rPr lang="en-US" dirty="0"/>
              <a:t>architecture to a distributed architecture</a:t>
            </a:r>
          </a:p>
          <a:p>
            <a:r>
              <a:rPr lang="en-US" dirty="0" smtClean="0"/>
              <a:t>Software </a:t>
            </a:r>
            <a:r>
              <a:rPr lang="en-US" dirty="0"/>
              <a:t>re-engineering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new functionality is added to the system but it </a:t>
            </a:r>
            <a:r>
              <a:rPr lang="en-US" dirty="0" smtClean="0"/>
              <a:t>is restructured </a:t>
            </a:r>
            <a:r>
              <a:rPr lang="en-US" dirty="0"/>
              <a:t>and </a:t>
            </a:r>
            <a:r>
              <a:rPr lang="en-US" dirty="0" smtClean="0"/>
              <a:t>reorganized </a:t>
            </a:r>
            <a:r>
              <a:rPr lang="en-US" dirty="0"/>
              <a:t>to facilitate future changes</a:t>
            </a:r>
          </a:p>
          <a:p>
            <a:r>
              <a:rPr lang="en-US" dirty="0" smtClean="0"/>
              <a:t>These </a:t>
            </a:r>
            <a:r>
              <a:rPr lang="en-US" dirty="0"/>
              <a:t>strategies may be applied separately </a:t>
            </a:r>
            <a:r>
              <a:rPr lang="en-US" dirty="0" smtClean="0"/>
              <a:t>or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6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Lehman’s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Overview Software Maintenance and Evolution Definitions - ppt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2"/>
          <a:stretch/>
        </p:blipFill>
        <p:spPr bwMode="auto">
          <a:xfrm>
            <a:off x="1459274" y="1247965"/>
            <a:ext cx="8318469" cy="506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 of Lehman’s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has not yet been established</a:t>
            </a:r>
          </a:p>
          <a:p>
            <a:r>
              <a:rPr lang="en-US" dirty="0" smtClean="0"/>
              <a:t>They </a:t>
            </a:r>
            <a:r>
              <a:rPr lang="en-US" dirty="0"/>
              <a:t>are generally applicable to large, </a:t>
            </a:r>
            <a:r>
              <a:rPr lang="en-US" dirty="0" smtClean="0"/>
              <a:t>tailored systems </a:t>
            </a:r>
            <a:r>
              <a:rPr lang="en-US" dirty="0"/>
              <a:t>developed by large </a:t>
            </a:r>
            <a:r>
              <a:rPr lang="en-US" dirty="0" smtClean="0"/>
              <a:t>organizations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not clear how they should be modified for</a:t>
            </a:r>
          </a:p>
          <a:p>
            <a:pPr lvl="1"/>
            <a:r>
              <a:rPr lang="en-US" dirty="0" smtClean="0"/>
              <a:t>Shrink-wrapped </a:t>
            </a:r>
            <a:r>
              <a:rPr lang="en-US" dirty="0"/>
              <a:t>software products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/>
              <a:t>that incorporate a significant number of </a:t>
            </a:r>
            <a:r>
              <a:rPr lang="en-US" dirty="0" smtClean="0"/>
              <a:t>COTS components</a:t>
            </a:r>
            <a:endParaRPr lang="en-US" dirty="0"/>
          </a:p>
          <a:p>
            <a:pPr lvl="1"/>
            <a:r>
              <a:rPr lang="en-US" dirty="0" smtClean="0"/>
              <a:t>Small organizations</a:t>
            </a:r>
            <a:endParaRPr lang="en-US" dirty="0"/>
          </a:p>
          <a:p>
            <a:pPr lvl="1"/>
            <a:r>
              <a:rPr lang="en-US" dirty="0" smtClean="0"/>
              <a:t>Medium </a:t>
            </a:r>
            <a:r>
              <a:rPr lang="en-US" dirty="0"/>
              <a:t>sized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90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Maintenance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Control</a:t>
            </a:r>
          </a:p>
          <a:p>
            <a:r>
              <a:rPr lang="en-US" dirty="0"/>
              <a:t>Software 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/>
              <a:t>a program after it has been put </a:t>
            </a:r>
            <a:r>
              <a:rPr lang="en-US" dirty="0" smtClean="0"/>
              <a:t>into use</a:t>
            </a:r>
            <a:endParaRPr lang="en-US" dirty="0"/>
          </a:p>
          <a:p>
            <a:r>
              <a:rPr lang="en-US" dirty="0" smtClean="0"/>
              <a:t>Maintenance </a:t>
            </a:r>
            <a:r>
              <a:rPr lang="en-US" dirty="0"/>
              <a:t>does not normally involve </a:t>
            </a:r>
            <a:r>
              <a:rPr lang="en-US" dirty="0" smtClean="0"/>
              <a:t>major changes </a:t>
            </a:r>
            <a:r>
              <a:rPr lang="en-US" dirty="0"/>
              <a:t>to the system’s architecture</a:t>
            </a:r>
          </a:p>
          <a:p>
            <a:r>
              <a:rPr lang="en-US" dirty="0" smtClean="0"/>
              <a:t>Changes </a:t>
            </a:r>
            <a:r>
              <a:rPr lang="en-US" dirty="0"/>
              <a:t>are implemented by modifying </a:t>
            </a:r>
            <a:r>
              <a:rPr lang="en-US" dirty="0" smtClean="0"/>
              <a:t>existing components </a:t>
            </a:r>
            <a:r>
              <a:rPr lang="en-US" dirty="0"/>
              <a:t>and adding new components to </a:t>
            </a:r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3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is Inventible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system requirements are likely to </a:t>
            </a:r>
            <a:r>
              <a:rPr lang="en-US" dirty="0" smtClean="0"/>
              <a:t>change while </a:t>
            </a:r>
            <a:r>
              <a:rPr lang="en-US" dirty="0"/>
              <a:t>the system is being developed </a:t>
            </a:r>
            <a:r>
              <a:rPr lang="en-US" dirty="0" smtClean="0"/>
              <a:t>because the </a:t>
            </a:r>
            <a:r>
              <a:rPr lang="en-US" dirty="0"/>
              <a:t>environment is changing. Therefore </a:t>
            </a:r>
            <a:r>
              <a:rPr lang="en-US" dirty="0" smtClean="0"/>
              <a:t>a delivered </a:t>
            </a:r>
            <a:r>
              <a:rPr lang="en-US" dirty="0"/>
              <a:t>system won't meet its requirements!</a:t>
            </a:r>
          </a:p>
          <a:p>
            <a:r>
              <a:rPr lang="en-US" dirty="0" smtClean="0"/>
              <a:t>Systems </a:t>
            </a:r>
            <a:r>
              <a:rPr lang="en-US" dirty="0"/>
              <a:t>are tightly coupled with their environment</a:t>
            </a:r>
            <a:r>
              <a:rPr lang="en-US" dirty="0" smtClean="0"/>
              <a:t>. When </a:t>
            </a:r>
            <a:r>
              <a:rPr lang="en-US" dirty="0"/>
              <a:t>a system is installed in </a:t>
            </a:r>
            <a:r>
              <a:rPr lang="en-US" dirty="0" smtClean="0"/>
              <a:t>an environment </a:t>
            </a:r>
            <a:r>
              <a:rPr lang="en-US" dirty="0"/>
              <a:t>it changes that environment </a:t>
            </a:r>
            <a:r>
              <a:rPr lang="en-US" dirty="0" smtClean="0"/>
              <a:t>and therefore </a:t>
            </a:r>
            <a:r>
              <a:rPr lang="en-US" dirty="0"/>
              <a:t>changes the system requirements.</a:t>
            </a:r>
          </a:p>
          <a:p>
            <a:r>
              <a:rPr lang="en-US" dirty="0" smtClean="0"/>
              <a:t>Systems </a:t>
            </a:r>
            <a:r>
              <a:rPr lang="en-US" dirty="0"/>
              <a:t>MUST be maintained therefore if </a:t>
            </a:r>
            <a:r>
              <a:rPr lang="en-US" dirty="0" smtClean="0"/>
              <a:t>they are </a:t>
            </a:r>
            <a:r>
              <a:rPr lang="en-US" dirty="0"/>
              <a:t>to remain useful in an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Maintenance </a:t>
            </a:r>
            <a:r>
              <a:rPr lang="en-US" dirty="0"/>
              <a:t>to repair software faults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/>
              <a:t>a system to correct deficiencies in the way </a:t>
            </a:r>
            <a:r>
              <a:rPr lang="en-US" dirty="0" smtClean="0"/>
              <a:t>meets its </a:t>
            </a:r>
            <a:r>
              <a:rPr lang="en-US" dirty="0"/>
              <a:t>requirements (</a:t>
            </a:r>
            <a:r>
              <a:rPr lang="en-US" sz="2600" b="1" i="1" dirty="0"/>
              <a:t>Corrective Maintenance</a:t>
            </a:r>
            <a:r>
              <a:rPr lang="en-US" dirty="0"/>
              <a:t>)</a:t>
            </a:r>
          </a:p>
          <a:p>
            <a:r>
              <a:rPr lang="en-US" dirty="0" smtClean="0"/>
              <a:t>Maintenance </a:t>
            </a:r>
            <a:r>
              <a:rPr lang="en-US" dirty="0"/>
              <a:t>to adapt software to a different </a:t>
            </a:r>
            <a:r>
              <a:rPr lang="en-US" dirty="0" smtClean="0"/>
              <a:t>operating environment</a:t>
            </a:r>
            <a:endParaRPr lang="en-US" dirty="0"/>
          </a:p>
          <a:p>
            <a:pPr lvl="1"/>
            <a:r>
              <a:rPr lang="en-US" dirty="0" smtClean="0"/>
              <a:t>Changing </a:t>
            </a:r>
            <a:r>
              <a:rPr lang="en-US" dirty="0"/>
              <a:t>a system so that it operates in a different </a:t>
            </a:r>
            <a:r>
              <a:rPr lang="en-US" dirty="0" smtClean="0"/>
              <a:t>environment (</a:t>
            </a:r>
            <a:r>
              <a:rPr lang="en-US" dirty="0"/>
              <a:t>computer, OS, etc.) from its initial implementation (</a:t>
            </a:r>
            <a:r>
              <a:rPr lang="en-US" sz="2600" b="1" i="1" dirty="0"/>
              <a:t>Adaptive Maintenance</a:t>
            </a:r>
            <a:r>
              <a:rPr lang="en-US" dirty="0"/>
              <a:t>)</a:t>
            </a:r>
          </a:p>
          <a:p>
            <a:r>
              <a:rPr lang="en-US" dirty="0" smtClean="0"/>
              <a:t>Maintenance </a:t>
            </a:r>
            <a:r>
              <a:rPr lang="en-US" dirty="0"/>
              <a:t>to add to or modify the system’s functionality</a:t>
            </a:r>
          </a:p>
          <a:p>
            <a:pPr lvl="1"/>
            <a:r>
              <a:rPr lang="en-US" dirty="0" smtClean="0"/>
              <a:t>Modifying </a:t>
            </a:r>
            <a:r>
              <a:rPr lang="en-US" dirty="0"/>
              <a:t>the system to satisfy new requirements (</a:t>
            </a:r>
            <a:r>
              <a:rPr lang="en-US" sz="2600" b="1" i="1" dirty="0"/>
              <a:t>Perfective Maintenance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89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Maintenance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34" y="1282741"/>
            <a:ext cx="583011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75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</a:t>
            </a:r>
            <a:r>
              <a:rPr lang="en-US" dirty="0"/>
              <a:t>greater than development costs (2* </a:t>
            </a:r>
            <a:r>
              <a:rPr lang="en-US" dirty="0" smtClean="0"/>
              <a:t>to 100</a:t>
            </a:r>
            <a:r>
              <a:rPr lang="en-US" dirty="0"/>
              <a:t>* depending on the application)</a:t>
            </a:r>
          </a:p>
          <a:p>
            <a:r>
              <a:rPr lang="en-US" dirty="0" smtClean="0"/>
              <a:t>Affected </a:t>
            </a:r>
            <a:r>
              <a:rPr lang="en-US" dirty="0"/>
              <a:t>by both technical and </a:t>
            </a:r>
            <a:r>
              <a:rPr lang="en-US" dirty="0" smtClean="0"/>
              <a:t>non-technical factors</a:t>
            </a:r>
            <a:endParaRPr lang="en-US" dirty="0"/>
          </a:p>
          <a:p>
            <a:r>
              <a:rPr lang="en-US" dirty="0" smtClean="0"/>
              <a:t>Increases </a:t>
            </a:r>
            <a:r>
              <a:rPr lang="en-US" dirty="0"/>
              <a:t>as software is maintained</a:t>
            </a:r>
            <a:r>
              <a:rPr lang="en-US" dirty="0" smtClean="0"/>
              <a:t>. Maintenance </a:t>
            </a:r>
            <a:r>
              <a:rPr lang="en-US" dirty="0"/>
              <a:t>corrupts the software structure </a:t>
            </a:r>
            <a:r>
              <a:rPr lang="en-US" dirty="0" smtClean="0"/>
              <a:t>so makes </a:t>
            </a:r>
            <a:r>
              <a:rPr lang="en-US" dirty="0"/>
              <a:t>further maintenance more difficult.</a:t>
            </a:r>
          </a:p>
          <a:p>
            <a:r>
              <a:rPr lang="en-US" dirty="0" smtClean="0"/>
              <a:t>Ageing </a:t>
            </a:r>
            <a:r>
              <a:rPr lang="en-US" dirty="0"/>
              <a:t>software can have high support </a:t>
            </a:r>
            <a:r>
              <a:rPr lang="en-US" dirty="0" smtClean="0"/>
              <a:t>costs (</a:t>
            </a:r>
            <a:r>
              <a:rPr lang="en-US" dirty="0"/>
              <a:t>e.g. old languages, compilers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Cost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stability</a:t>
            </a:r>
          </a:p>
          <a:p>
            <a:pPr lvl="1"/>
            <a:r>
              <a:rPr lang="en-US" dirty="0" smtClean="0"/>
              <a:t>Maintenance </a:t>
            </a:r>
            <a:r>
              <a:rPr lang="en-US" dirty="0"/>
              <a:t>costs are reduced if the same staff are involved </a:t>
            </a:r>
            <a:r>
              <a:rPr lang="en-US" dirty="0" smtClean="0"/>
              <a:t>with them </a:t>
            </a:r>
            <a:r>
              <a:rPr lang="en-US" dirty="0"/>
              <a:t>for some time</a:t>
            </a:r>
          </a:p>
          <a:p>
            <a:r>
              <a:rPr lang="en-US" dirty="0" smtClean="0"/>
              <a:t>Contractual </a:t>
            </a:r>
            <a:r>
              <a:rPr lang="en-US" dirty="0"/>
              <a:t>responsibility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developers of a system may have no contractual </a:t>
            </a:r>
            <a:r>
              <a:rPr lang="en-US" dirty="0" smtClean="0"/>
              <a:t>responsibility for </a:t>
            </a:r>
            <a:r>
              <a:rPr lang="en-US" dirty="0"/>
              <a:t>maintenance so there is no incentive to design for future change</a:t>
            </a:r>
          </a:p>
          <a:p>
            <a:r>
              <a:rPr lang="en-US" dirty="0" smtClean="0"/>
              <a:t>Staff </a:t>
            </a:r>
            <a:r>
              <a:rPr lang="en-US" dirty="0"/>
              <a:t>skills</a:t>
            </a:r>
          </a:p>
          <a:p>
            <a:pPr lvl="1"/>
            <a:r>
              <a:rPr lang="en-US" dirty="0" smtClean="0"/>
              <a:t>Maintenance </a:t>
            </a:r>
            <a:r>
              <a:rPr lang="en-US" dirty="0"/>
              <a:t>staff are often inexperienced and have limited </a:t>
            </a:r>
            <a:r>
              <a:rPr lang="en-US" dirty="0" smtClean="0"/>
              <a:t>domain knowledge</a:t>
            </a:r>
            <a:endParaRPr lang="en-US" dirty="0"/>
          </a:p>
          <a:p>
            <a:r>
              <a:rPr lang="en-US" dirty="0" smtClean="0"/>
              <a:t>Program </a:t>
            </a:r>
            <a:r>
              <a:rPr lang="en-US" dirty="0"/>
              <a:t>age and structure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programs age, their structure is degraded and they </a:t>
            </a:r>
            <a:r>
              <a:rPr lang="en-US" dirty="0" smtClean="0"/>
              <a:t>become harder </a:t>
            </a:r>
            <a:r>
              <a:rPr lang="en-US" dirty="0"/>
              <a:t>to understand and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56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</a:t>
            </a:r>
            <a:r>
              <a:rPr lang="en-US" dirty="0"/>
              <a:t>than think of separate development </a:t>
            </a:r>
            <a:r>
              <a:rPr lang="en-US" dirty="0" smtClean="0"/>
              <a:t>and maintenance </a:t>
            </a:r>
            <a:r>
              <a:rPr lang="en-US" dirty="0"/>
              <a:t>phases, evolutionary software </a:t>
            </a:r>
            <a:r>
              <a:rPr lang="en-US" dirty="0" smtClean="0"/>
              <a:t>is software </a:t>
            </a:r>
            <a:r>
              <a:rPr lang="en-US" dirty="0"/>
              <a:t>that is designed so that it </a:t>
            </a:r>
            <a:r>
              <a:rPr lang="en-US" dirty="0" smtClean="0"/>
              <a:t>can continuously </a:t>
            </a:r>
            <a:r>
              <a:rPr lang="en-US" dirty="0"/>
              <a:t>evolve throughout its </a:t>
            </a:r>
            <a:r>
              <a:rPr lang="en-US" dirty="0" smtClean="0"/>
              <a:t>lifetime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YES, but how/much?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3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</a:t>
            </a:r>
            <a:r>
              <a:rPr lang="en-US" dirty="0" smtClean="0"/>
              <a:t>Prediction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Maintenance </a:t>
            </a:r>
            <a:r>
              <a:rPr lang="en-US" dirty="0"/>
              <a:t>prediction is concerned </a:t>
            </a:r>
            <a:r>
              <a:rPr lang="en-US" dirty="0" smtClean="0"/>
              <a:t>with assessing </a:t>
            </a:r>
            <a:r>
              <a:rPr lang="en-US" dirty="0"/>
              <a:t>which parts of the system may </a:t>
            </a:r>
            <a:r>
              <a:rPr lang="en-US" dirty="0" smtClean="0"/>
              <a:t>cause problems </a:t>
            </a:r>
            <a:r>
              <a:rPr lang="en-US" dirty="0"/>
              <a:t>and have high maintenance costs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acceptance depends on the maintainability </a:t>
            </a:r>
            <a:r>
              <a:rPr lang="en-US" dirty="0" smtClean="0"/>
              <a:t>of the </a:t>
            </a:r>
            <a:r>
              <a:rPr lang="en-US" dirty="0"/>
              <a:t>components affected by the change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changes degrades the system </a:t>
            </a:r>
            <a:r>
              <a:rPr lang="en-US" dirty="0" smtClean="0"/>
              <a:t>and reduces </a:t>
            </a:r>
            <a:r>
              <a:rPr lang="en-US" dirty="0"/>
              <a:t>its maintainability</a:t>
            </a:r>
          </a:p>
          <a:p>
            <a:pPr lvl="1"/>
            <a:r>
              <a:rPr lang="en-US" dirty="0" smtClean="0"/>
              <a:t>Maintenance </a:t>
            </a:r>
            <a:r>
              <a:rPr lang="en-US" dirty="0"/>
              <a:t>costs depend on the number of </a:t>
            </a:r>
            <a:r>
              <a:rPr lang="en-US" dirty="0" smtClean="0"/>
              <a:t>changes and </a:t>
            </a:r>
            <a:r>
              <a:rPr lang="en-US" dirty="0"/>
              <a:t>costs of change depend on maintainability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3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Prediction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55" y="1406880"/>
            <a:ext cx="842127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97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dirty="0"/>
              <a:t>the number of changes requires </a:t>
            </a:r>
            <a:r>
              <a:rPr lang="en-US" dirty="0" smtClean="0"/>
              <a:t>an understanding </a:t>
            </a:r>
            <a:r>
              <a:rPr lang="en-US" dirty="0"/>
              <a:t>of the relationships between </a:t>
            </a:r>
            <a:r>
              <a:rPr lang="en-US" dirty="0" smtClean="0"/>
              <a:t>a system </a:t>
            </a:r>
            <a:r>
              <a:rPr lang="en-US" dirty="0"/>
              <a:t>and its environment</a:t>
            </a:r>
          </a:p>
          <a:p>
            <a:r>
              <a:rPr lang="en-US" dirty="0" smtClean="0"/>
              <a:t>Tightly </a:t>
            </a:r>
            <a:r>
              <a:rPr lang="en-US" dirty="0"/>
              <a:t>coupled systems require changes </a:t>
            </a:r>
            <a:r>
              <a:rPr lang="en-US" dirty="0" smtClean="0"/>
              <a:t>whenever the </a:t>
            </a:r>
            <a:r>
              <a:rPr lang="en-US" dirty="0"/>
              <a:t>environment is changed</a:t>
            </a:r>
          </a:p>
          <a:p>
            <a:r>
              <a:rPr lang="en-US" dirty="0" smtClean="0"/>
              <a:t>Factors </a:t>
            </a:r>
            <a:r>
              <a:rPr lang="en-US" dirty="0"/>
              <a:t>influencing this relationship are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and complexity of system interfaces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inherently volatile system 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business processes where the system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2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7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Predictions </a:t>
            </a:r>
            <a:r>
              <a:rPr lang="en-US" dirty="0"/>
              <a:t>of maintainability can be made </a:t>
            </a:r>
            <a:r>
              <a:rPr lang="en-US" dirty="0" smtClean="0"/>
              <a:t>by assessing </a:t>
            </a:r>
            <a:r>
              <a:rPr lang="en-US" dirty="0"/>
              <a:t>the complexity of system components</a:t>
            </a:r>
          </a:p>
          <a:p>
            <a:r>
              <a:rPr lang="en-US" dirty="0" smtClean="0"/>
              <a:t>Studies </a:t>
            </a:r>
            <a:r>
              <a:rPr lang="en-US" dirty="0"/>
              <a:t>have shown that most maintenance </a:t>
            </a:r>
            <a:r>
              <a:rPr lang="en-US" dirty="0" smtClean="0"/>
              <a:t>effort is </a:t>
            </a:r>
            <a:r>
              <a:rPr lang="en-US" dirty="0"/>
              <a:t>spent on a relatively small number of </a:t>
            </a:r>
            <a:r>
              <a:rPr lang="en-US" dirty="0" smtClean="0"/>
              <a:t>system components</a:t>
            </a:r>
            <a:endParaRPr lang="en-US" dirty="0"/>
          </a:p>
          <a:p>
            <a:r>
              <a:rPr lang="en-US" dirty="0" smtClean="0"/>
              <a:t>Complexity </a:t>
            </a:r>
            <a:r>
              <a:rPr lang="en-US" dirty="0"/>
              <a:t>depends on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of control structures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of data structures</a:t>
            </a:r>
          </a:p>
          <a:p>
            <a:pPr lvl="1"/>
            <a:r>
              <a:rPr lang="en-US" dirty="0" smtClean="0"/>
              <a:t>Procedure </a:t>
            </a:r>
            <a:r>
              <a:rPr lang="en-US" dirty="0"/>
              <a:t>and module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5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measurements may be used to </a:t>
            </a:r>
            <a:r>
              <a:rPr lang="en-US" dirty="0" smtClean="0"/>
              <a:t>assess maintainability</a:t>
            </a:r>
            <a:endParaRPr lang="en-US" dirty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requests for corrective maintenance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time required for impact analysis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time taken to implement a change request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outstanding change requests</a:t>
            </a:r>
          </a:p>
          <a:p>
            <a:r>
              <a:rPr lang="en-US" dirty="0" smtClean="0"/>
              <a:t>If </a:t>
            </a:r>
            <a:r>
              <a:rPr lang="en-US" dirty="0"/>
              <a:t>any or all of these is increasing, this may </a:t>
            </a:r>
            <a:r>
              <a:rPr lang="en-US" dirty="0" smtClean="0"/>
              <a:t>indicate a </a:t>
            </a:r>
            <a:r>
              <a:rPr lang="en-US" dirty="0"/>
              <a:t>decline in maintainability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2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is a need to convert many legacy </a:t>
            </a:r>
            <a:r>
              <a:rPr lang="en-US" dirty="0" smtClean="0"/>
              <a:t>systems from </a:t>
            </a:r>
            <a:r>
              <a:rPr lang="en-US" dirty="0"/>
              <a:t>a </a:t>
            </a:r>
            <a:r>
              <a:rPr lang="en-US" dirty="0" err="1"/>
              <a:t>centralised</a:t>
            </a:r>
            <a:r>
              <a:rPr lang="en-US" dirty="0"/>
              <a:t> architecture to a </a:t>
            </a:r>
            <a:r>
              <a:rPr lang="en-US" dirty="0" smtClean="0"/>
              <a:t>client-server architecture</a:t>
            </a:r>
            <a:endParaRPr lang="en-US" dirty="0"/>
          </a:p>
          <a:p>
            <a:r>
              <a:rPr lang="en-US" dirty="0" smtClean="0"/>
              <a:t>Change </a:t>
            </a:r>
            <a:r>
              <a:rPr lang="en-US" dirty="0"/>
              <a:t>drivers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/>
              <a:t>costs. Servers are cheaper than mainframes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interface expectations. Users expect graphical </a:t>
            </a:r>
            <a:r>
              <a:rPr lang="en-US" dirty="0" smtClean="0"/>
              <a:t>user interfaces </a:t>
            </a:r>
            <a:r>
              <a:rPr lang="en-US" dirty="0"/>
              <a:t>(</a:t>
            </a:r>
            <a:r>
              <a:rPr lang="en-US" dirty="0" smtClean="0"/>
              <a:t>CLI-&gt;GUI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access to systems. Users wish to access </a:t>
            </a:r>
            <a:r>
              <a:rPr lang="en-US" dirty="0" smtClean="0"/>
              <a:t>the system </a:t>
            </a:r>
            <a:r>
              <a:rPr lang="en-US" dirty="0"/>
              <a:t>from different, geographically separated</a:t>
            </a:r>
            <a:r>
              <a:rPr lang="en-US" dirty="0" smtClean="0"/>
              <a:t>,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30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27" y="1998501"/>
            <a:ext cx="844985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2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</a:t>
            </a:r>
            <a:r>
              <a:rPr lang="en-US" dirty="0"/>
              <a:t>, for distribution, there should be a </a:t>
            </a:r>
            <a:r>
              <a:rPr lang="en-US" dirty="0" smtClean="0"/>
              <a:t>clear separation </a:t>
            </a:r>
            <a:r>
              <a:rPr lang="en-US" dirty="0"/>
              <a:t>between the user interface, the </a:t>
            </a:r>
            <a:r>
              <a:rPr lang="en-US" dirty="0" smtClean="0"/>
              <a:t>system services </a:t>
            </a:r>
            <a:r>
              <a:rPr lang="en-US" dirty="0"/>
              <a:t>and the system data management</a:t>
            </a:r>
          </a:p>
          <a:p>
            <a:r>
              <a:rPr lang="en-US" dirty="0" smtClean="0"/>
              <a:t>In </a:t>
            </a:r>
            <a:r>
              <a:rPr lang="en-US" dirty="0"/>
              <a:t>practice, these are usually intermingled in </a:t>
            </a:r>
            <a:r>
              <a:rPr lang="en-US" dirty="0" smtClean="0"/>
              <a:t>older legacy </a:t>
            </a:r>
            <a:r>
              <a:rPr lang="en-US" dirty="0"/>
              <a:t>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00" y="3034547"/>
            <a:ext cx="7087568" cy="32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58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costs of software change usually exceed </a:t>
            </a:r>
            <a:r>
              <a:rPr lang="en-US" dirty="0" smtClean="0"/>
              <a:t>the costs </a:t>
            </a:r>
            <a:r>
              <a:rPr lang="en-US" dirty="0"/>
              <a:t>of software development</a:t>
            </a:r>
          </a:p>
          <a:p>
            <a:r>
              <a:rPr lang="en-US" dirty="0" smtClean="0"/>
              <a:t>Factors </a:t>
            </a:r>
            <a:r>
              <a:rPr lang="en-US" dirty="0"/>
              <a:t>influencing maintenance costs </a:t>
            </a:r>
            <a:r>
              <a:rPr lang="en-US" dirty="0" smtClean="0"/>
              <a:t>include staff </a:t>
            </a:r>
            <a:r>
              <a:rPr lang="en-US" dirty="0"/>
              <a:t>stability, the nature of the </a:t>
            </a:r>
            <a:r>
              <a:rPr lang="en-US" dirty="0" smtClean="0"/>
              <a:t>development contract</a:t>
            </a:r>
            <a:r>
              <a:rPr lang="en-US" dirty="0"/>
              <a:t>, skill shortages and degraded </a:t>
            </a:r>
            <a:r>
              <a:rPr lang="en-US" dirty="0" smtClean="0"/>
              <a:t>system structure</a:t>
            </a:r>
            <a:endParaRPr lang="en-US" dirty="0"/>
          </a:p>
          <a:p>
            <a:r>
              <a:rPr lang="en-US" dirty="0" smtClean="0"/>
              <a:t>Architectural </a:t>
            </a:r>
            <a:r>
              <a:rPr lang="en-US" dirty="0"/>
              <a:t>evolution is concerned with </a:t>
            </a:r>
            <a:r>
              <a:rPr lang="en-US" dirty="0" smtClean="0"/>
              <a:t>evolving centralized </a:t>
            </a:r>
            <a:r>
              <a:rPr lang="en-US" dirty="0"/>
              <a:t>to distributed </a:t>
            </a:r>
            <a:r>
              <a:rPr lang="en-US" dirty="0" smtClean="0"/>
              <a:t>architectures </a:t>
            </a:r>
          </a:p>
          <a:p>
            <a:r>
              <a:rPr lang="en-US" dirty="0" smtClean="0"/>
              <a:t>A distributed user interface can be supported using screen </a:t>
            </a:r>
            <a:r>
              <a:rPr lang="en-US" dirty="0"/>
              <a:t>management 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9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change is inevitable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requirements emerge when the software is </a:t>
            </a:r>
            <a:r>
              <a:rPr lang="en-US" dirty="0" smtClean="0"/>
              <a:t>under development </a:t>
            </a:r>
            <a:r>
              <a:rPr lang="en-US" dirty="0"/>
              <a:t>or being used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business environment changes</a:t>
            </a:r>
          </a:p>
          <a:p>
            <a:pPr lvl="1"/>
            <a:r>
              <a:rPr lang="en-US" dirty="0" smtClean="0"/>
              <a:t>Errors </a:t>
            </a:r>
            <a:r>
              <a:rPr lang="en-US" dirty="0"/>
              <a:t>must be repaired, Risks mitigated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equipment must be accommodated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performance or reliability may have to be improved</a:t>
            </a:r>
          </a:p>
          <a:p>
            <a:r>
              <a:rPr lang="en-US" dirty="0" smtClean="0"/>
              <a:t>A </a:t>
            </a:r>
            <a:r>
              <a:rPr lang="en-US" dirty="0"/>
              <a:t>key problem for </a:t>
            </a:r>
            <a:r>
              <a:rPr lang="en-US" dirty="0" smtClean="0"/>
              <a:t>organizations </a:t>
            </a:r>
            <a:r>
              <a:rPr lang="en-US" dirty="0"/>
              <a:t>is </a:t>
            </a:r>
            <a:r>
              <a:rPr lang="en-US" dirty="0" smtClean="0"/>
              <a:t>implementing and </a:t>
            </a:r>
            <a:r>
              <a:rPr lang="en-US" dirty="0"/>
              <a:t>managing change to their current projects </a:t>
            </a:r>
            <a:r>
              <a:rPr lang="en-US" dirty="0" smtClean="0"/>
              <a:t>and legacy </a:t>
            </a:r>
            <a:r>
              <a:rPr lang="en-US" dirty="0"/>
              <a:t>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0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Integrated Change Control 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Integrated Change Control is a project management integration knowledge area process concerned with project change requests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Perform Integrated Change Control process is carried out from project inception through completion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All changes must be carefully controlled to maintain the integrity and consistency of the project plan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Change control encompasses review, evaluation, approval/rejection, and managing and coordinating approved changes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Integrated change control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Recognizes that projects will often require changes to the established project plan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All changes must be carefully controlled to maintain the integrity and consistency of the project plan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Integrated change control encompasses all aspects of change to the project: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Reviewing and approving requested changes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Managing the changes when they actually occur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Controlling elements of the project management plan (scope, cost, budget, schedule, and quality) in response to changes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Controlling changes to requirements, design, code and documentation.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Change or Configuration Control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Configuration Management Plan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Change &amp; Version control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Items: 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Code (source for product) 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Documents: requirements, design, test plans, user guides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Plans and data bases (MS project, etc.)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Scripts for testing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Software development plan and other process documents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7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Integrated Change Control 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 some projects, the Integrated Change Control process includes a </a:t>
            </a:r>
            <a:r>
              <a:rPr lang="en-US" altLang="en-US" i="1" smtClean="0">
                <a:ea typeface="ＭＳ Ｐゴシック" panose="020B0600070205080204" pitchFamily="34" charset="-128"/>
              </a:rPr>
              <a:t>change control board </a:t>
            </a:r>
            <a:r>
              <a:rPr lang="en-US" altLang="en-US" smtClean="0">
                <a:ea typeface="ＭＳ Ｐゴシック" panose="020B0600070205080204" pitchFamily="34" charset="-128"/>
              </a:rPr>
              <a:t>(CCB)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 CCB is a formally chartered group responsible for reviewing, evaluating, approving, delaying, or rejecting changes to the project, and for recording and communicating such decisions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Note that changes have a potentially greater impact in CPM scheduling: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Changes on the critical path have greatest impact while those off the critical path have less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Changes in CCM scheduling require adjustments to buffers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same responses to change are needed, but the impact to the schedule may be less severe than in CPM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9" name="Object 2"/>
          <p:cNvGraphicFramePr>
            <a:graphicFrameLocks noChangeAspect="1"/>
          </p:cNvGraphicFramePr>
          <p:nvPr/>
        </p:nvGraphicFramePr>
        <p:xfrm>
          <a:off x="5875338" y="2438400"/>
          <a:ext cx="4792662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4971429" imgH="4019048" progId="Paint.Picture">
                  <p:embed/>
                </p:oleObj>
              </mc:Choice>
              <mc:Fallback>
                <p:oleObj name="Bitmap Image" r:id="rId4" imgW="4971429" imgH="4019048" progId="Paint.Picture">
                  <p:embed/>
                  <p:pic>
                    <p:nvPicPr>
                      <p:cNvPr id="737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2438400"/>
                        <a:ext cx="4792662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Change Control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Average project has 25% requirements change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Overly detailed specs. or prolonged requirements phase are not the answer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Sources of change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Change control is a process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Change Control Board (CCB)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Structure, process, triage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1776</Words>
  <Application>Microsoft Office PowerPoint</Application>
  <PresentationFormat>Widescreen</PresentationFormat>
  <Paragraphs>262</Paragraphs>
  <Slides>35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Candara</vt:lpstr>
      <vt:lpstr>Lucida Grande</vt:lpstr>
      <vt:lpstr>Times New Roman</vt:lpstr>
      <vt:lpstr>Wingdings</vt:lpstr>
      <vt:lpstr>Office Theme</vt:lpstr>
      <vt:lpstr>Bitmap Image</vt:lpstr>
      <vt:lpstr>Change Management</vt:lpstr>
      <vt:lpstr>Outline</vt:lpstr>
      <vt:lpstr>Change Control</vt:lpstr>
      <vt:lpstr>Software Change</vt:lpstr>
      <vt:lpstr>Integrated Change Control </vt:lpstr>
      <vt:lpstr>Integrated change control</vt:lpstr>
      <vt:lpstr>Change or Configuration Control</vt:lpstr>
      <vt:lpstr>Integrated Change Control </vt:lpstr>
      <vt:lpstr>Change Control</vt:lpstr>
      <vt:lpstr>Control the Change – I</vt:lpstr>
      <vt:lpstr>Control the Change – II</vt:lpstr>
      <vt:lpstr>Control the Change – III</vt:lpstr>
      <vt:lpstr>Agile Perspective (Integrated change control)</vt:lpstr>
      <vt:lpstr>Summary comparison</vt:lpstr>
      <vt:lpstr>Change During Development</vt:lpstr>
      <vt:lpstr>Software Change Strategies</vt:lpstr>
      <vt:lpstr>Lehman’s Laws</vt:lpstr>
      <vt:lpstr>Applicability of Lehman’s Laws</vt:lpstr>
      <vt:lpstr>Software Maintenance</vt:lpstr>
      <vt:lpstr>Software Maintenance</vt:lpstr>
      <vt:lpstr>Maintenance is Inventible</vt:lpstr>
      <vt:lpstr>Types of Maintenance</vt:lpstr>
      <vt:lpstr>Distribution of Maintenance Efforts</vt:lpstr>
      <vt:lpstr>Maintenance Cost</vt:lpstr>
      <vt:lpstr>Maintenance Cost Factors</vt:lpstr>
      <vt:lpstr>Evolutionary Software</vt:lpstr>
      <vt:lpstr>Maintenance Prediction </vt:lpstr>
      <vt:lpstr>Maintenance Prediction </vt:lpstr>
      <vt:lpstr>Change Prediction</vt:lpstr>
      <vt:lpstr>Complexity Metrics</vt:lpstr>
      <vt:lpstr>Process Metrics</vt:lpstr>
      <vt:lpstr>Architecture Evolution</vt:lpstr>
      <vt:lpstr>Distribution Factors</vt:lpstr>
      <vt:lpstr>Legacy System Structure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202</cp:revision>
  <cp:lastPrinted>2021-10-18T07:27:50Z</cp:lastPrinted>
  <dcterms:created xsi:type="dcterms:W3CDTF">2021-10-12T10:09:12Z</dcterms:created>
  <dcterms:modified xsi:type="dcterms:W3CDTF">2022-11-30T06:22:42Z</dcterms:modified>
</cp:coreProperties>
</file>