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687" r:id="rId3"/>
    <p:sldId id="688" r:id="rId4"/>
    <p:sldId id="689" r:id="rId5"/>
    <p:sldId id="809" r:id="rId6"/>
    <p:sldId id="792" r:id="rId7"/>
    <p:sldId id="793" r:id="rId8"/>
    <p:sldId id="804" r:id="rId9"/>
    <p:sldId id="874" r:id="rId10"/>
    <p:sldId id="805" r:id="rId11"/>
    <p:sldId id="814" r:id="rId12"/>
    <p:sldId id="815" r:id="rId13"/>
    <p:sldId id="819" r:id="rId14"/>
    <p:sldId id="816" r:id="rId15"/>
    <p:sldId id="817" r:id="rId16"/>
    <p:sldId id="818" r:id="rId17"/>
    <p:sldId id="794" r:id="rId18"/>
    <p:sldId id="795"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06" r:id="rId45"/>
    <p:sldId id="796" r:id="rId46"/>
    <p:sldId id="690" r:id="rId47"/>
    <p:sldId id="846" r:id="rId48"/>
    <p:sldId id="847" r:id="rId49"/>
    <p:sldId id="848" r:id="rId50"/>
    <p:sldId id="849" r:id="rId51"/>
    <p:sldId id="850" r:id="rId52"/>
    <p:sldId id="851" r:id="rId53"/>
    <p:sldId id="853" r:id="rId54"/>
    <p:sldId id="855" r:id="rId55"/>
    <p:sldId id="856" r:id="rId56"/>
    <p:sldId id="857" r:id="rId57"/>
    <p:sldId id="858" r:id="rId58"/>
    <p:sldId id="860" r:id="rId59"/>
    <p:sldId id="862" r:id="rId60"/>
    <p:sldId id="863" r:id="rId61"/>
    <p:sldId id="873" r:id="rId62"/>
    <p:sldId id="865" r:id="rId63"/>
    <p:sldId id="866" r:id="rId64"/>
    <p:sldId id="867" r:id="rId65"/>
    <p:sldId id="868" r:id="rId66"/>
    <p:sldId id="869" r:id="rId67"/>
    <p:sldId id="870" r:id="rId68"/>
    <p:sldId id="871" r:id="rId69"/>
    <p:sldId id="872" r:id="rId70"/>
    <p:sldId id="807" r:id="rId71"/>
    <p:sldId id="875" r:id="rId72"/>
    <p:sldId id="798" r:id="rId73"/>
    <p:sldId id="799"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08" r:id="rId89"/>
    <p:sldId id="800" r:id="rId90"/>
    <p:sldId id="801" r:id="rId91"/>
    <p:sldId id="802" r:id="rId92"/>
    <p:sldId id="810" r:id="rId93"/>
    <p:sldId id="811" r:id="rId94"/>
    <p:sldId id="812" r:id="rId95"/>
    <p:sldId id="803" r:id="rId96"/>
    <p:sldId id="776" r:id="rId97"/>
    <p:sldId id="777" r:id="rId98"/>
    <p:sldId id="778" r:id="rId99"/>
    <p:sldId id="779" r:id="rId100"/>
    <p:sldId id="780" r:id="rId101"/>
    <p:sldId id="781" r:id="rId102"/>
    <p:sldId id="782" r:id="rId103"/>
    <p:sldId id="783" r:id="rId104"/>
    <p:sldId id="784" r:id="rId105"/>
    <p:sldId id="785" r:id="rId106"/>
    <p:sldId id="786" r:id="rId107"/>
    <p:sldId id="787"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11</a:t>
            </a:fld>
            <a:r>
              <a:rPr lang="en-US" altLang="en-US" sz="1200"/>
              <a:t> of 110</a:t>
            </a:r>
          </a:p>
        </p:txBody>
      </p:sp>
    </p:spTree>
    <p:extLst>
      <p:ext uri="{BB962C8B-B14F-4D97-AF65-F5344CB8AC3E}">
        <p14:creationId xmlns:p14="http://schemas.microsoft.com/office/powerpoint/2010/main" val="18227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34</a:t>
            </a:fld>
            <a:r>
              <a:rPr lang="en-US" altLang="en-US" sz="1200"/>
              <a:t> of 110</a:t>
            </a:r>
          </a:p>
        </p:txBody>
      </p:sp>
    </p:spTree>
    <p:extLst>
      <p:ext uri="{BB962C8B-B14F-4D97-AF65-F5344CB8AC3E}">
        <p14:creationId xmlns:p14="http://schemas.microsoft.com/office/powerpoint/2010/main" val="109612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35</a:t>
            </a:fld>
            <a:r>
              <a:rPr lang="en-US" altLang="en-US" sz="1200"/>
              <a:t> of 110</a:t>
            </a:r>
          </a:p>
        </p:txBody>
      </p:sp>
    </p:spTree>
    <p:extLst>
      <p:ext uri="{BB962C8B-B14F-4D97-AF65-F5344CB8AC3E}">
        <p14:creationId xmlns:p14="http://schemas.microsoft.com/office/powerpoint/2010/main" val="108309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36</a:t>
            </a:fld>
            <a:r>
              <a:rPr lang="en-US" altLang="en-US" sz="1200"/>
              <a:t> of 110</a:t>
            </a:r>
          </a:p>
        </p:txBody>
      </p:sp>
    </p:spTree>
    <p:extLst>
      <p:ext uri="{BB962C8B-B14F-4D97-AF65-F5344CB8AC3E}">
        <p14:creationId xmlns:p14="http://schemas.microsoft.com/office/powerpoint/2010/main" val="10008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37</a:t>
            </a:fld>
            <a:r>
              <a:rPr lang="en-US" altLang="en-US" sz="1200"/>
              <a:t> of 110</a:t>
            </a:r>
          </a:p>
        </p:txBody>
      </p:sp>
    </p:spTree>
    <p:extLst>
      <p:ext uri="{BB962C8B-B14F-4D97-AF65-F5344CB8AC3E}">
        <p14:creationId xmlns:p14="http://schemas.microsoft.com/office/powerpoint/2010/main" val="18310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38</a:t>
            </a:fld>
            <a:r>
              <a:rPr lang="en-US" altLang="en-US" sz="1200"/>
              <a:t> of 110</a:t>
            </a:r>
          </a:p>
        </p:txBody>
      </p:sp>
    </p:spTree>
    <p:extLst>
      <p:ext uri="{BB962C8B-B14F-4D97-AF65-F5344CB8AC3E}">
        <p14:creationId xmlns:p14="http://schemas.microsoft.com/office/powerpoint/2010/main" val="10278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39</a:t>
            </a:fld>
            <a:r>
              <a:rPr lang="en-US" altLang="en-US" sz="1200"/>
              <a:t> of 110</a:t>
            </a:r>
          </a:p>
        </p:txBody>
      </p:sp>
    </p:spTree>
    <p:extLst>
      <p:ext uri="{BB962C8B-B14F-4D97-AF65-F5344CB8AC3E}">
        <p14:creationId xmlns:p14="http://schemas.microsoft.com/office/powerpoint/2010/main" val="396156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40</a:t>
            </a:fld>
            <a:r>
              <a:rPr lang="en-US" altLang="en-US" sz="1200"/>
              <a:t> of 110</a:t>
            </a:r>
          </a:p>
        </p:txBody>
      </p:sp>
    </p:spTree>
    <p:extLst>
      <p:ext uri="{BB962C8B-B14F-4D97-AF65-F5344CB8AC3E}">
        <p14:creationId xmlns:p14="http://schemas.microsoft.com/office/powerpoint/2010/main" val="319591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41</a:t>
            </a:fld>
            <a:r>
              <a:rPr lang="en-US" altLang="en-US" sz="1200"/>
              <a:t> of 110</a:t>
            </a:r>
          </a:p>
        </p:txBody>
      </p:sp>
    </p:spTree>
    <p:extLst>
      <p:ext uri="{BB962C8B-B14F-4D97-AF65-F5344CB8AC3E}">
        <p14:creationId xmlns:p14="http://schemas.microsoft.com/office/powerpoint/2010/main" val="73298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43</a:t>
            </a:fld>
            <a:r>
              <a:rPr lang="en-US" altLang="en-US" sz="1200"/>
              <a:t> of 110</a:t>
            </a:r>
          </a:p>
        </p:txBody>
      </p:sp>
    </p:spTree>
    <p:extLst>
      <p:ext uri="{BB962C8B-B14F-4D97-AF65-F5344CB8AC3E}">
        <p14:creationId xmlns:p14="http://schemas.microsoft.com/office/powerpoint/2010/main" val="206284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47</a:t>
            </a:fld>
            <a:r>
              <a:rPr lang="en-US" altLang="en-US" sz="1200"/>
              <a:t> of 110</a:t>
            </a:r>
          </a:p>
        </p:txBody>
      </p:sp>
    </p:spTree>
    <p:extLst>
      <p:ext uri="{BB962C8B-B14F-4D97-AF65-F5344CB8AC3E}">
        <p14:creationId xmlns:p14="http://schemas.microsoft.com/office/powerpoint/2010/main" val="8185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12</a:t>
            </a:fld>
            <a:r>
              <a:rPr lang="en-US" altLang="en-US" sz="1200"/>
              <a:t> of 110</a:t>
            </a:r>
          </a:p>
        </p:txBody>
      </p:sp>
    </p:spTree>
    <p:extLst>
      <p:ext uri="{BB962C8B-B14F-4D97-AF65-F5344CB8AC3E}">
        <p14:creationId xmlns:p14="http://schemas.microsoft.com/office/powerpoint/2010/main" val="22472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48</a:t>
            </a:fld>
            <a:r>
              <a:rPr lang="en-US" altLang="en-US" sz="1200"/>
              <a:t> of 110</a:t>
            </a:r>
          </a:p>
        </p:txBody>
      </p:sp>
    </p:spTree>
    <p:extLst>
      <p:ext uri="{BB962C8B-B14F-4D97-AF65-F5344CB8AC3E}">
        <p14:creationId xmlns:p14="http://schemas.microsoft.com/office/powerpoint/2010/main" val="381897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49</a:t>
            </a:fld>
            <a:r>
              <a:rPr lang="en-US" altLang="en-US" sz="1200"/>
              <a:t> of 110</a:t>
            </a:r>
          </a:p>
        </p:txBody>
      </p:sp>
    </p:spTree>
    <p:extLst>
      <p:ext uri="{BB962C8B-B14F-4D97-AF65-F5344CB8AC3E}">
        <p14:creationId xmlns:p14="http://schemas.microsoft.com/office/powerpoint/2010/main" val="310581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50</a:t>
            </a:fld>
            <a:r>
              <a:rPr lang="en-US" altLang="en-US" sz="1200"/>
              <a:t> of 110</a:t>
            </a:r>
          </a:p>
        </p:txBody>
      </p:sp>
    </p:spTree>
    <p:extLst>
      <p:ext uri="{BB962C8B-B14F-4D97-AF65-F5344CB8AC3E}">
        <p14:creationId xmlns:p14="http://schemas.microsoft.com/office/powerpoint/2010/main" val="11684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51</a:t>
            </a:fld>
            <a:r>
              <a:rPr lang="en-US" altLang="en-US" sz="1200"/>
              <a:t> of 110</a:t>
            </a:r>
          </a:p>
        </p:txBody>
      </p:sp>
    </p:spTree>
    <p:extLst>
      <p:ext uri="{BB962C8B-B14F-4D97-AF65-F5344CB8AC3E}">
        <p14:creationId xmlns:p14="http://schemas.microsoft.com/office/powerpoint/2010/main" val="349268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52</a:t>
            </a:fld>
            <a:r>
              <a:rPr lang="en-US" altLang="en-US" sz="1200"/>
              <a:t> of 110</a:t>
            </a:r>
          </a:p>
        </p:txBody>
      </p:sp>
    </p:spTree>
    <p:extLst>
      <p:ext uri="{BB962C8B-B14F-4D97-AF65-F5344CB8AC3E}">
        <p14:creationId xmlns:p14="http://schemas.microsoft.com/office/powerpoint/2010/main" val="1684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53</a:t>
            </a:fld>
            <a:r>
              <a:rPr lang="en-US" altLang="en-US" sz="1200"/>
              <a:t> of 110</a:t>
            </a:r>
          </a:p>
        </p:txBody>
      </p:sp>
    </p:spTree>
    <p:extLst>
      <p:ext uri="{BB962C8B-B14F-4D97-AF65-F5344CB8AC3E}">
        <p14:creationId xmlns:p14="http://schemas.microsoft.com/office/powerpoint/2010/main" val="195673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56</a:t>
            </a:fld>
            <a:r>
              <a:rPr lang="en-US" altLang="en-US" sz="1200"/>
              <a:t> of 110</a:t>
            </a:r>
          </a:p>
        </p:txBody>
      </p:sp>
    </p:spTree>
    <p:extLst>
      <p:ext uri="{BB962C8B-B14F-4D97-AF65-F5344CB8AC3E}">
        <p14:creationId xmlns:p14="http://schemas.microsoft.com/office/powerpoint/2010/main" val="362893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58</a:t>
            </a:fld>
            <a:r>
              <a:rPr lang="en-US" altLang="en-US" sz="1200"/>
              <a:t> of 110</a:t>
            </a:r>
          </a:p>
        </p:txBody>
      </p:sp>
    </p:spTree>
    <p:extLst>
      <p:ext uri="{BB962C8B-B14F-4D97-AF65-F5344CB8AC3E}">
        <p14:creationId xmlns:p14="http://schemas.microsoft.com/office/powerpoint/2010/main" val="342596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59</a:t>
            </a:fld>
            <a:r>
              <a:rPr lang="en-US" altLang="en-US" sz="1200"/>
              <a:t> of 110</a:t>
            </a:r>
          </a:p>
        </p:txBody>
      </p:sp>
    </p:spTree>
    <p:extLst>
      <p:ext uri="{BB962C8B-B14F-4D97-AF65-F5344CB8AC3E}">
        <p14:creationId xmlns:p14="http://schemas.microsoft.com/office/powerpoint/2010/main" val="296317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60</a:t>
            </a:fld>
            <a:r>
              <a:rPr lang="en-US" altLang="en-US" sz="1200"/>
              <a:t> of 110</a:t>
            </a:r>
          </a:p>
        </p:txBody>
      </p:sp>
    </p:spTree>
    <p:extLst>
      <p:ext uri="{BB962C8B-B14F-4D97-AF65-F5344CB8AC3E}">
        <p14:creationId xmlns:p14="http://schemas.microsoft.com/office/powerpoint/2010/main" val="14439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14</a:t>
            </a:fld>
            <a:r>
              <a:rPr lang="en-US" altLang="en-US" sz="1200"/>
              <a:t> of 110</a:t>
            </a:r>
          </a:p>
        </p:txBody>
      </p:sp>
    </p:spTree>
    <p:extLst>
      <p:ext uri="{BB962C8B-B14F-4D97-AF65-F5344CB8AC3E}">
        <p14:creationId xmlns:p14="http://schemas.microsoft.com/office/powerpoint/2010/main" val="34517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62</a:t>
            </a:fld>
            <a:r>
              <a:rPr lang="en-US" altLang="en-US" sz="1200"/>
              <a:t> of 110</a:t>
            </a:r>
          </a:p>
        </p:txBody>
      </p:sp>
    </p:spTree>
    <p:extLst>
      <p:ext uri="{BB962C8B-B14F-4D97-AF65-F5344CB8AC3E}">
        <p14:creationId xmlns:p14="http://schemas.microsoft.com/office/powerpoint/2010/main" val="375920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63</a:t>
            </a:fld>
            <a:r>
              <a:rPr lang="en-US" altLang="en-US" sz="1200"/>
              <a:t> of 110</a:t>
            </a:r>
          </a:p>
        </p:txBody>
      </p:sp>
    </p:spTree>
    <p:extLst>
      <p:ext uri="{BB962C8B-B14F-4D97-AF65-F5344CB8AC3E}">
        <p14:creationId xmlns:p14="http://schemas.microsoft.com/office/powerpoint/2010/main" val="20669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64</a:t>
            </a:fld>
            <a:r>
              <a:rPr lang="en-US" altLang="en-US" sz="1200"/>
              <a:t> of 110</a:t>
            </a:r>
          </a:p>
        </p:txBody>
      </p:sp>
    </p:spTree>
    <p:extLst>
      <p:ext uri="{BB962C8B-B14F-4D97-AF65-F5344CB8AC3E}">
        <p14:creationId xmlns:p14="http://schemas.microsoft.com/office/powerpoint/2010/main" val="356479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65</a:t>
            </a:fld>
            <a:r>
              <a:rPr lang="en-US" altLang="en-US" sz="1200"/>
              <a:t> of 110</a:t>
            </a:r>
          </a:p>
        </p:txBody>
      </p:sp>
    </p:spTree>
    <p:extLst>
      <p:ext uri="{BB962C8B-B14F-4D97-AF65-F5344CB8AC3E}">
        <p14:creationId xmlns:p14="http://schemas.microsoft.com/office/powerpoint/2010/main" val="154167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05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505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505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9928A9-4C23-4E21-8BB0-8283F16A9C14}" type="slidenum">
              <a:rPr lang="en-US" altLang="en-US" sz="1200"/>
              <a:pPr/>
              <a:t>66</a:t>
            </a:fld>
            <a:r>
              <a:rPr lang="en-US" altLang="en-US" sz="1200"/>
              <a:t> of 110</a:t>
            </a:r>
          </a:p>
        </p:txBody>
      </p:sp>
    </p:spTree>
    <p:extLst>
      <p:ext uri="{BB962C8B-B14F-4D97-AF65-F5344CB8AC3E}">
        <p14:creationId xmlns:p14="http://schemas.microsoft.com/office/powerpoint/2010/main" val="2501602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67</a:t>
            </a:fld>
            <a:r>
              <a:rPr lang="en-US" altLang="en-US" sz="1200"/>
              <a:t> of 110</a:t>
            </a:r>
          </a:p>
        </p:txBody>
      </p:sp>
    </p:spTree>
    <p:extLst>
      <p:ext uri="{BB962C8B-B14F-4D97-AF65-F5344CB8AC3E}">
        <p14:creationId xmlns:p14="http://schemas.microsoft.com/office/powerpoint/2010/main" val="218432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68</a:t>
            </a:fld>
            <a:r>
              <a:rPr lang="en-US" altLang="en-US" sz="1200"/>
              <a:t> of 110</a:t>
            </a:r>
          </a:p>
        </p:txBody>
      </p:sp>
    </p:spTree>
    <p:extLst>
      <p:ext uri="{BB962C8B-B14F-4D97-AF65-F5344CB8AC3E}">
        <p14:creationId xmlns:p14="http://schemas.microsoft.com/office/powerpoint/2010/main" val="415954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69</a:t>
            </a:fld>
            <a:r>
              <a:rPr lang="en-US" altLang="en-US" sz="1200"/>
              <a:t> of 110</a:t>
            </a:r>
          </a:p>
        </p:txBody>
      </p:sp>
    </p:spTree>
    <p:extLst>
      <p:ext uri="{BB962C8B-B14F-4D97-AF65-F5344CB8AC3E}">
        <p14:creationId xmlns:p14="http://schemas.microsoft.com/office/powerpoint/2010/main" val="3230803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86</a:t>
            </a:fld>
            <a:r>
              <a:rPr lang="en-US" altLang="en-US" sz="1200"/>
              <a:t> of 110</a:t>
            </a:r>
          </a:p>
        </p:txBody>
      </p:sp>
    </p:spTree>
    <p:extLst>
      <p:ext uri="{BB962C8B-B14F-4D97-AF65-F5344CB8AC3E}">
        <p14:creationId xmlns:p14="http://schemas.microsoft.com/office/powerpoint/2010/main" val="663872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87</a:t>
            </a:fld>
            <a:r>
              <a:rPr lang="en-US" altLang="en-US" sz="1200"/>
              <a:t> of 110</a:t>
            </a:r>
          </a:p>
        </p:txBody>
      </p:sp>
    </p:spTree>
    <p:extLst>
      <p:ext uri="{BB962C8B-B14F-4D97-AF65-F5344CB8AC3E}">
        <p14:creationId xmlns:p14="http://schemas.microsoft.com/office/powerpoint/2010/main" val="71039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15</a:t>
            </a:fld>
            <a:r>
              <a:rPr lang="en-US" altLang="en-US" sz="1200"/>
              <a:t> of 110</a:t>
            </a:r>
          </a:p>
        </p:txBody>
      </p:sp>
    </p:spTree>
    <p:extLst>
      <p:ext uri="{BB962C8B-B14F-4D97-AF65-F5344CB8AC3E}">
        <p14:creationId xmlns:p14="http://schemas.microsoft.com/office/powerpoint/2010/main" val="302667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92</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93</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94</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96</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97</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98</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99</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100</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101</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102</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20</a:t>
            </a:fld>
            <a:r>
              <a:rPr lang="en-US" altLang="en-US" sz="1200"/>
              <a:t> of 110</a:t>
            </a:r>
          </a:p>
        </p:txBody>
      </p:sp>
    </p:spTree>
    <p:extLst>
      <p:ext uri="{BB962C8B-B14F-4D97-AF65-F5344CB8AC3E}">
        <p14:creationId xmlns:p14="http://schemas.microsoft.com/office/powerpoint/2010/main" val="1935217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103</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104</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105</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106</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21</a:t>
            </a:fld>
            <a:r>
              <a:rPr lang="en-US" altLang="en-US" sz="1200"/>
              <a:t> of 110</a:t>
            </a:r>
          </a:p>
        </p:txBody>
      </p:sp>
    </p:spTree>
    <p:extLst>
      <p:ext uri="{BB962C8B-B14F-4D97-AF65-F5344CB8AC3E}">
        <p14:creationId xmlns:p14="http://schemas.microsoft.com/office/powerpoint/2010/main" val="33001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22</a:t>
            </a:fld>
            <a:r>
              <a:rPr lang="en-US" altLang="en-US" sz="1200"/>
              <a:t> of 110</a:t>
            </a:r>
          </a:p>
        </p:txBody>
      </p:sp>
    </p:spTree>
    <p:extLst>
      <p:ext uri="{BB962C8B-B14F-4D97-AF65-F5344CB8AC3E}">
        <p14:creationId xmlns:p14="http://schemas.microsoft.com/office/powerpoint/2010/main" val="31096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30</a:t>
            </a:fld>
            <a:r>
              <a:rPr lang="en-US" altLang="en-US" sz="1200"/>
              <a:t> of 110</a:t>
            </a:r>
          </a:p>
        </p:txBody>
      </p:sp>
    </p:spTree>
    <p:extLst>
      <p:ext uri="{BB962C8B-B14F-4D97-AF65-F5344CB8AC3E}">
        <p14:creationId xmlns:p14="http://schemas.microsoft.com/office/powerpoint/2010/main" val="73793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33</a:t>
            </a:fld>
            <a:r>
              <a:rPr lang="en-US" altLang="en-US" sz="1200"/>
              <a:t> of 110</a:t>
            </a:r>
          </a:p>
        </p:txBody>
      </p:sp>
    </p:spTree>
    <p:extLst>
      <p:ext uri="{BB962C8B-B14F-4D97-AF65-F5344CB8AC3E}">
        <p14:creationId xmlns:p14="http://schemas.microsoft.com/office/powerpoint/2010/main" val="173167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1A50C-B975-4171-ACC7-658FEF34A4A6}"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C062D6-EFC3-4516-BB43-36628FF2EC3C}"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AA438-3598-43DD-80CC-4EE9B4211EC5}"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5656FF-8134-4E42-BCE7-6D77B0629DF9}" type="datetime1">
              <a:rPr lang="en-US" smtClean="0"/>
              <a:t>11/30/2022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B00195DC-DE6F-4252-8676-E9434B2E7C5F}" type="datetime1">
              <a:rPr lang="en-US" smtClean="0"/>
              <a:t>11/30/2022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79D1E5C7-93C4-4F6B-8229-6CA8AAF97F4D}" type="datetime1">
              <a:rPr lang="en-US" smtClean="0"/>
              <a:t>11/30/2022</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369243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D2514C8A-D934-4CE2-B01D-9BF94DC793BB}" type="datetime1">
              <a:rPr lang="en-US" smtClean="0"/>
              <a:t>11/30/2022</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413343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CF64B31F-D184-4DA2-AC58-7F66C4E20A55}" type="datetime1">
              <a:rPr lang="en-US" smtClean="0"/>
              <a:t>11/30/2022</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1279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23B2-DDB2-46D4-AFFA-BF3E1BF993AB}" type="datetime1">
              <a:rPr lang="en-US" smtClean="0"/>
              <a:t>11/30/2022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B5232-2821-4F27-B44A-05D203FFA526}"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D1670-EB9A-484E-8CF2-EE4E34EAB493}"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42E7A-B38A-4B45-AE73-DEACE9628D6D}"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DAF33B-2353-4C67-9E4B-8D0C781BBC29}"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FDAF-55C4-4CF4-AED5-84C58B894C16}"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BC996-59D3-4A75-B690-0DC990A2A040}"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887AE0-7FCD-486C-90C7-8BBF3DA1C7B8}"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E530F-9F69-4F1C-BE86-7AA18E9D8E53}" type="datetime1">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1189894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a:bodyPr>
          <a:lstStyle/>
          <a:p>
            <a:pPr eaLnBrk="1" hangingPunct="1"/>
            <a:r>
              <a:rPr lang="en-US" altLang="en-US" sz="3600" dirty="0"/>
              <a:t>Risk Mitigation, Monitoring, and Management</a:t>
            </a:r>
            <a:r>
              <a:rPr lang="en-US" altLang="en-US" sz="4800" dirty="0" smtClean="0"/>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600" b="1" dirty="0"/>
              <a:t>Mitigation</a:t>
            </a:r>
          </a:p>
          <a:p>
            <a:pPr lvl="1"/>
            <a:r>
              <a:rPr lang="en-US" altLang="en-US" i="1" dirty="0" smtClean="0"/>
              <a:t>Risk mitigation </a:t>
            </a:r>
            <a:r>
              <a:rPr lang="en-US" altLang="en-US" dirty="0" smtClean="0"/>
              <a:t>attempts to reduce the probability of a risk event and/or its impacts to an acceptable level </a:t>
            </a:r>
          </a:p>
          <a:p>
            <a:pPr lvl="1"/>
            <a:r>
              <a:rPr lang="en-US" altLang="en-US" dirty="0" smtClean="0"/>
              <a:t>Risk mitigation takes the viewpoint that fixing a problem earlier in a project is less costly than fixing it later</a:t>
            </a:r>
          </a:p>
          <a:p>
            <a:pPr lvl="1"/>
            <a:r>
              <a:rPr lang="en-US" altLang="en-US" dirty="0" smtClean="0"/>
              <a:t>Examples: Performing more tests, using simpler processes, perform simulations, choose vendors for reliability over cost</a:t>
            </a:r>
          </a:p>
          <a:p>
            <a:r>
              <a:rPr lang="en-US" altLang="en-US" sz="2600" b="1" dirty="0"/>
              <a:t>Risk acceptance </a:t>
            </a:r>
          </a:p>
          <a:p>
            <a:pPr lvl="1"/>
            <a:r>
              <a:rPr lang="en-US" altLang="en-US" dirty="0" smtClean="0"/>
              <a:t>The risk is acknowledged, but no action is taken unless the risk occurs </a:t>
            </a:r>
          </a:p>
          <a:p>
            <a:pPr lvl="1"/>
            <a:r>
              <a:rPr lang="en-US" altLang="en-US" dirty="0" smtClean="0"/>
              <a:t>Appropriate when it is not possible or cost-effective to address a speciﬁc risk in any other way </a:t>
            </a:r>
          </a:p>
          <a:p>
            <a:pPr lvl="1"/>
            <a:r>
              <a:rPr lang="en-US" altLang="en-US" i="1" dirty="0" smtClean="0"/>
              <a:t>Passive acceptance </a:t>
            </a:r>
            <a:r>
              <a:rPr lang="en-US" altLang="en-US" dirty="0" smtClean="0"/>
              <a:t>simply documents that the acceptance strategy has been adopted and leaves the project team to deal with the risks </a:t>
            </a:r>
          </a:p>
          <a:p>
            <a:pPr lvl="1"/>
            <a:r>
              <a:rPr lang="en-US" altLang="en-US" i="1" dirty="0" smtClean="0"/>
              <a:t>Active accept</a:t>
            </a:r>
            <a:r>
              <a:rPr lang="en-US" altLang="en-US" dirty="0" smtClean="0"/>
              <a:t>ance establishes risk reserves, such as a pool of funds, time, or resources to be held for use in response to a risk event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dirty="0" smtClean="0"/>
              <a:t>Risk contingency plans </a:t>
            </a:r>
          </a:p>
          <a:p>
            <a:pPr lvl="1"/>
            <a:r>
              <a:rPr lang="en-US" altLang="en-US" i="1" dirty="0" smtClean="0"/>
              <a:t>Contingency planning </a:t>
            </a:r>
            <a:r>
              <a:rPr lang="en-US" altLang="en-US" dirty="0" smtClean="0"/>
              <a:t>involves planning alternatives to deal with the risks should they occur</a:t>
            </a:r>
          </a:p>
          <a:p>
            <a:pPr lvl="1"/>
            <a:r>
              <a:rPr lang="en-US" altLang="en-US" dirty="0" smtClean="0"/>
              <a:t>Contingency plans do not seek to reduce the probability or impact of risks—the strategy accepts that the risk may occur and plans ways to respond to the risk </a:t>
            </a:r>
          </a:p>
          <a:p>
            <a:pPr lvl="1"/>
            <a:r>
              <a:rPr lang="en-US" altLang="en-US" dirty="0" smtClean="0"/>
              <a:t>A contingency plan is executed when the risk event occurs </a:t>
            </a:r>
          </a:p>
          <a:p>
            <a:pPr lvl="1"/>
            <a:r>
              <a:rPr lang="en-US" altLang="en-US" dirty="0" smtClean="0"/>
              <a:t>Contingency plans must be in place well before the time the risk may occur</a:t>
            </a:r>
          </a:p>
          <a:p>
            <a:pPr lvl="1"/>
            <a:r>
              <a:rPr lang="en-US" altLang="en-US" dirty="0" smtClean="0"/>
              <a:t>Contingency (fallback) plans are developed for risks: </a:t>
            </a:r>
          </a:p>
          <a:p>
            <a:pPr lvl="2"/>
            <a:r>
              <a:rPr lang="en-US" altLang="en-US" dirty="0" smtClean="0"/>
              <a:t>With very high impact or: </a:t>
            </a:r>
          </a:p>
          <a:p>
            <a:pPr lvl="2"/>
            <a:r>
              <a:rPr lang="en-US" altLang="en-US" dirty="0" smtClean="0"/>
              <a:t>With response strategies that may themselves be risky </a:t>
            </a:r>
          </a:p>
          <a:p>
            <a:pPr lvl="1"/>
            <a:r>
              <a:rPr lang="en-US" altLang="en-US" dirty="0" smtClean="0"/>
              <a:t>Contingency plans usually entail a signiﬁcant alternative path through part of the project </a:t>
            </a:r>
          </a:p>
          <a:p>
            <a:pPr lvl="1"/>
            <a:r>
              <a:rPr lang="en-US" altLang="en-US" i="1" dirty="0" smtClean="0"/>
              <a:t>Example:</a:t>
            </a:r>
            <a:r>
              <a:rPr lang="en-US" altLang="en-US" dirty="0" smtClean="0"/>
              <a:t> disaster recovery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600" i="1" dirty="0"/>
              <a:t>Contingency allowances (or reserves)</a:t>
            </a:r>
            <a:r>
              <a:rPr lang="en-US" altLang="en-US" sz="2600" dirty="0"/>
              <a:t>. Contingency allowances provide a pool of funds, time, or resources that are held for use in response to an unavoidable risk event</a:t>
            </a:r>
          </a:p>
          <a:p>
            <a:pPr lvl="1" eaLnBrk="1" hangingPunct="1"/>
            <a:r>
              <a:rPr lang="en-US" altLang="en-US" i="1" dirty="0" smtClean="0"/>
              <a:t>Example:</a:t>
            </a:r>
            <a:r>
              <a:rPr lang="en-US" altLang="en-US" dirty="0" smtClean="0"/>
              <a:t> Including contingency time in case of loss of key personnel</a:t>
            </a:r>
          </a:p>
          <a:p>
            <a:pPr eaLnBrk="1" hangingPunct="1"/>
            <a:r>
              <a:rPr lang="en-US" altLang="en-US" sz="2600" i="1" dirty="0"/>
              <a:t>Fallback plans. </a:t>
            </a:r>
            <a:r>
              <a:rPr lang="en-US" altLang="en-US" sz="2600" dirty="0"/>
              <a:t>Fallback (or </a:t>
            </a:r>
            <a:r>
              <a:rPr lang="ja-JP" altLang="en-US" sz="2600" dirty="0"/>
              <a:t>‘</a:t>
            </a:r>
            <a:r>
              <a:rPr lang="en-US" altLang="ja-JP" sz="2600" dirty="0"/>
              <a:t>Plan B</a:t>
            </a:r>
            <a:r>
              <a:rPr lang="ja-JP" altLang="en-US" sz="2600" dirty="0"/>
              <a:t>’</a:t>
            </a:r>
            <a:r>
              <a:rPr lang="en-US" altLang="ja-JP" sz="2600" dirty="0"/>
              <a:t>) plans are developed for risks with high impact or for risks with strategies that may in themselves be risky</a:t>
            </a:r>
          </a:p>
          <a:p>
            <a:pPr lvl="1" eaLnBrk="1" hangingPunct="1"/>
            <a:r>
              <a:rPr lang="en-US" altLang="en-US" dirty="0" smtClean="0"/>
              <a:t>Fallback plans may be used to address </a:t>
            </a:r>
            <a:r>
              <a:rPr lang="en-US" altLang="en-US" i="1" dirty="0" smtClean="0"/>
              <a:t>secondary risks</a:t>
            </a:r>
          </a:p>
          <a:p>
            <a:pPr lvl="1" eaLnBrk="1" hangingPunct="1"/>
            <a:r>
              <a:rPr lang="en-US" altLang="en-US" i="1" dirty="0" smtClean="0"/>
              <a:t>Example: </a:t>
            </a:r>
            <a:r>
              <a:rPr lang="en-US" altLang="en-US" dirty="0" smtClean="0"/>
              <a:t>Use of a relational database plus object-oriented interface in place of pure O-O database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z="3600">
                <a:effectLst>
                  <a:outerShdw blurRad="38100" dist="38100" dir="2700000" algn="tl">
                    <a:srgbClr val="C0C0C0"/>
                  </a:outerShdw>
                </a:effectLst>
              </a:rPr>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600" b="1" dirty="0"/>
              <a:t>Exploitation</a:t>
            </a:r>
          </a:p>
          <a:p>
            <a:pPr lvl="1" eaLnBrk="1" hangingPunct="1"/>
            <a:r>
              <a:rPr lang="en-US" altLang="en-US" i="1" dirty="0" smtClean="0"/>
              <a:t>Exploitation</a:t>
            </a:r>
            <a:r>
              <a:rPr lang="en-US" altLang="en-US" dirty="0" smtClean="0"/>
              <a:t> involves looking for opportunities for positive impacts</a:t>
            </a:r>
          </a:p>
          <a:p>
            <a:pPr lvl="1" eaLnBrk="1" hangingPunct="1"/>
            <a:r>
              <a:rPr lang="en-US" altLang="en-US" i="1" dirty="0" smtClean="0"/>
              <a:t>Example:</a:t>
            </a:r>
            <a:r>
              <a:rPr lang="en-US" altLang="en-US" dirty="0" smtClean="0"/>
              <a:t> Reduce project duration by using more experienced resources on critical tasks</a:t>
            </a:r>
          </a:p>
          <a:p>
            <a:pPr eaLnBrk="1" hangingPunct="1"/>
            <a:r>
              <a:rPr lang="en-US" altLang="en-US" sz="2600" b="1" dirty="0"/>
              <a:t>Sharing</a:t>
            </a:r>
          </a:p>
          <a:p>
            <a:pPr lvl="1" eaLnBrk="1" hangingPunct="1"/>
            <a:r>
              <a:rPr lang="en-US" altLang="en-US" i="1" dirty="0" smtClean="0"/>
              <a:t>Sharing</a:t>
            </a:r>
            <a:r>
              <a:rPr lang="en-US" altLang="en-US" dirty="0" smtClean="0"/>
              <a:t> is the positive analog to transferring </a:t>
            </a:r>
          </a:p>
          <a:p>
            <a:pPr lvl="1" eaLnBrk="1" hangingPunct="1"/>
            <a:r>
              <a:rPr lang="en-US" altLang="en-US" dirty="0" smtClean="0"/>
              <a:t>Sharing assigns risk to a third-party owner who is better able to use the opportunity the risk presents</a:t>
            </a:r>
          </a:p>
          <a:p>
            <a:pPr lvl="1" eaLnBrk="1" hangingPunct="1"/>
            <a:r>
              <a:rPr lang="en-US" altLang="en-US" i="1" dirty="0" smtClean="0"/>
              <a:t>Example:</a:t>
            </a:r>
            <a:r>
              <a:rPr lang="en-US" altLang="en-US" dirty="0" smtClean="0"/>
              <a:t> Form a joint venture between a technical software company and marketing and sales firm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dirty="0"/>
              <a:t>Sidebar: Residual and secondary risks</a:t>
            </a:r>
          </a:p>
        </p:txBody>
      </p:sp>
      <p:sp>
        <p:nvSpPr>
          <p:cNvPr id="180226" name="Rectangle 3"/>
          <p:cNvSpPr>
            <a:spLocks noGrp="1" noChangeArrowheads="1"/>
          </p:cNvSpPr>
          <p:nvPr>
            <p:ph type="body" idx="1"/>
          </p:nvPr>
        </p:nvSpPr>
        <p:spPr>
          <a:xfrm>
            <a:off x="347527" y="1406880"/>
            <a:ext cx="11650767" cy="4746091"/>
          </a:xfrm>
        </p:spPr>
        <p:txBody>
          <a:bodyPr/>
          <a:lstStyle/>
          <a:p>
            <a:r>
              <a:rPr lang="en-US" altLang="en-US" b="1" i="1" dirty="0" smtClean="0"/>
              <a:t>Secondary risks </a:t>
            </a:r>
            <a:r>
              <a:rPr lang="en-US" altLang="en-US" dirty="0" smtClean="0"/>
              <a:t>arise as a result of implementing a risk response – they are the risks inherent in the response</a:t>
            </a:r>
          </a:p>
          <a:p>
            <a:pPr lvl="1"/>
            <a:r>
              <a:rPr lang="en-US" altLang="en-US" dirty="0" smtClean="0"/>
              <a:t>Identify and plan responses for secondary risks using tools such as fallback plans</a:t>
            </a:r>
          </a:p>
          <a:p>
            <a:pPr lvl="1"/>
            <a:r>
              <a:rPr lang="en-US" altLang="en-US" i="1" dirty="0" smtClean="0"/>
              <a:t>Example: </a:t>
            </a:r>
            <a:r>
              <a:rPr lang="en-US" altLang="en-US" dirty="0" smtClean="0"/>
              <a:t>O-O/RDB expert consultant becomes ill</a:t>
            </a:r>
          </a:p>
          <a:p>
            <a:r>
              <a:rPr lang="en-US" altLang="en-US" b="1" i="1" dirty="0" smtClean="0"/>
              <a:t>Residual risks </a:t>
            </a:r>
            <a:r>
              <a:rPr lang="en-US" altLang="en-US" dirty="0" smtClean="0"/>
              <a:t>are those that cannot be effectively dealt with within the rest of the risk plan</a:t>
            </a:r>
          </a:p>
          <a:p>
            <a:pPr lvl="1"/>
            <a:r>
              <a:rPr lang="en-US" altLang="en-US" i="1" dirty="0" smtClean="0"/>
              <a:t>Example: </a:t>
            </a:r>
            <a:r>
              <a:rPr lang="en-US" altLang="en-US" dirty="0" smtClean="0"/>
              <a:t>Some risk may remain as a result of other response plans. Residual risks are usually dealt with through contingency reserves</a:t>
            </a:r>
          </a:p>
          <a:p>
            <a:pPr lvl="1"/>
            <a:r>
              <a:rPr lang="en-US" altLang="en-US" i="1" dirty="0" smtClean="0"/>
              <a:t>Example: </a:t>
            </a:r>
            <a:r>
              <a:rPr lang="en-US" altLang="en-US" dirty="0" smtClean="0"/>
              <a:t>Developer skills risks (resource planning risk) associated with alternate database solution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dirty="0"/>
              <a:t>Risk register updates</a:t>
            </a:r>
          </a:p>
          <a:p>
            <a:r>
              <a:rPr lang="en-US" altLang="en-US" sz="2000" dirty="0"/>
              <a:t>List of identified risks, including:</a:t>
            </a:r>
          </a:p>
          <a:p>
            <a:pPr lvl="1"/>
            <a:r>
              <a:rPr lang="en-US" altLang="en-US" dirty="0" smtClean="0"/>
              <a:t>Descriptions</a:t>
            </a:r>
          </a:p>
          <a:p>
            <a:pPr lvl="1"/>
            <a:r>
              <a:rPr lang="en-US" altLang="en-US" dirty="0" smtClean="0"/>
              <a:t>WBS element or area of the project impacted</a:t>
            </a:r>
          </a:p>
          <a:p>
            <a:pPr lvl="1"/>
            <a:r>
              <a:rPr lang="en-US" altLang="en-US" dirty="0" smtClean="0"/>
              <a:t>Categories (RBS)</a:t>
            </a:r>
          </a:p>
          <a:p>
            <a:pPr lvl="1"/>
            <a:r>
              <a:rPr lang="en-US" altLang="en-US" dirty="0" smtClean="0"/>
              <a:t>Root causes</a:t>
            </a:r>
          </a:p>
          <a:p>
            <a:pPr lvl="1"/>
            <a:r>
              <a:rPr lang="en-US" altLang="en-US" dirty="0" smtClean="0"/>
              <a:t>Project objectives impacted by the risk impacts </a:t>
            </a:r>
          </a:p>
          <a:p>
            <a:pPr lvl="1"/>
            <a:r>
              <a:rPr lang="en-US" altLang="en-US" dirty="0" smtClean="0"/>
              <a:t>Risk owners and their responsibilities</a:t>
            </a:r>
          </a:p>
          <a:p>
            <a:pPr lvl="1"/>
            <a:r>
              <a:rPr lang="en-US" altLang="en-US" dirty="0"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dirty="0"/>
              <a:t>Response plans and strategies</a:t>
            </a:r>
          </a:p>
          <a:p>
            <a:pPr lvl="1"/>
            <a:r>
              <a:rPr lang="en-US" altLang="en-US" dirty="0" smtClean="0">
                <a:solidFill>
                  <a:srgbClr val="000000"/>
                </a:solidFill>
              </a:rPr>
              <a:t>Speciﬁc actions to implement the chosen response strategy </a:t>
            </a:r>
          </a:p>
          <a:p>
            <a:pPr lvl="1"/>
            <a:r>
              <a:rPr lang="en-US" altLang="en-US" dirty="0" smtClean="0">
                <a:solidFill>
                  <a:srgbClr val="000000"/>
                </a:solidFill>
              </a:rPr>
              <a:t>Fallback plans if the primary response strategy proves inadequate </a:t>
            </a:r>
          </a:p>
          <a:p>
            <a:pPr lvl="1">
              <a:buFont typeface="Wingdings" panose="05000000000000000000" pitchFamily="2" charset="2"/>
              <a:buNone/>
            </a:pPr>
            <a:endParaRPr lang="en-US" altLang="en-US" sz="2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dirty="0" smtClean="0"/>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Risk register updates</a:t>
            </a:r>
            <a:endParaRPr lang="en-US" altLang="en-US" dirty="0" smtClean="0"/>
          </a:p>
          <a:p>
            <a:r>
              <a:rPr lang="en-US" altLang="en-US" dirty="0" smtClean="0"/>
              <a:t>Cost and schedule activities needed to implement risk responses</a:t>
            </a:r>
          </a:p>
          <a:p>
            <a:r>
              <a:rPr lang="en-US" altLang="en-US" dirty="0" smtClean="0"/>
              <a:t>Contingency plans</a:t>
            </a:r>
          </a:p>
          <a:p>
            <a:pPr lvl="1"/>
            <a:r>
              <a:rPr lang="en-US" altLang="en-US" dirty="0">
                <a:solidFill>
                  <a:srgbClr val="000000"/>
                </a:solidFill>
              </a:rPr>
              <a:t>Contingency plans and triggers for their execution</a:t>
            </a:r>
            <a:r>
              <a:rPr lang="en-US" altLang="en-US" sz="1200" dirty="0">
                <a:solidFill>
                  <a:srgbClr val="000000"/>
                </a:solidFill>
              </a:rPr>
              <a:t> </a:t>
            </a:r>
          </a:p>
          <a:p>
            <a:pPr lvl="1"/>
            <a:r>
              <a:rPr lang="en-US" altLang="en-US" dirty="0"/>
              <a:t>Contingency reserves for cost, time, and resources</a:t>
            </a:r>
          </a:p>
          <a:p>
            <a:pPr lvl="1"/>
            <a:r>
              <a:rPr lang="en-US" altLang="en-US" dirty="0"/>
              <a:t>Fallback plans</a:t>
            </a:r>
          </a:p>
          <a:p>
            <a:r>
              <a:rPr lang="en-US" altLang="en-US" dirty="0" smtClean="0"/>
              <a:t>List of residual and secondary risks</a:t>
            </a:r>
          </a:p>
          <a:p>
            <a:r>
              <a:rPr lang="en-US" altLang="en-US" dirty="0" smtClean="0"/>
              <a:t>Probabilistic analysis of the project and other outputs of the qualitative (and quantitative) risk analysis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8251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117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u="sng" dirty="0" smtClean="0"/>
              <a:t>Risk identification</a:t>
            </a:r>
            <a:r>
              <a:rPr lang="en-US" altLang="en-US" u="sng" dirty="0" smtClean="0"/>
              <a:t> </a:t>
            </a:r>
            <a:r>
              <a:rPr lang="en-US" altLang="en-US" dirty="0" smtClean="0"/>
              <a:t>is concerned with determining what risks might have an impact on the project</a:t>
            </a:r>
          </a:p>
          <a:p>
            <a:pPr eaLnBrk="1" hangingPunct="1"/>
            <a:r>
              <a:rPr lang="en-US" altLang="en-US" dirty="0" smtClean="0"/>
              <a:t>In addition, risk identification seeks to profile risks so that effective mitigation and response planning might be possible</a:t>
            </a:r>
          </a:p>
          <a:p>
            <a:pPr eaLnBrk="1" hangingPunct="1"/>
            <a:r>
              <a:rPr lang="en-US" altLang="en-US" dirty="0" smtClean="0"/>
              <a:t>Risk identification is an iterative and incremental process that continually adds new risks, deletes non-risks, and refines existing risk profiles as the project progresses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0096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Risks: known, unknown, unknowable</a:t>
            </a:r>
          </a:p>
          <a:p>
            <a:pPr eaLnBrk="1" hangingPunct="1"/>
            <a:r>
              <a:rPr lang="en-US" altLang="en-US" sz="2400" b="1" u="sng" dirty="0"/>
              <a:t>Known Risks: </a:t>
            </a:r>
            <a:r>
              <a:rPr lang="en-US" altLang="en-US" sz="2400" dirty="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z="2000" dirty="0" smtClean="0"/>
              <a:t>Refer to those risks that can be estimated from historical information </a:t>
            </a:r>
          </a:p>
          <a:p>
            <a:pPr lvl="1" eaLnBrk="1" hangingPunct="1"/>
            <a:r>
              <a:rPr lang="en-US" altLang="en-US" sz="2000" dirty="0" smtClean="0"/>
              <a:t>Can be mitigated by management techniques and through response plans, should they occur</a:t>
            </a:r>
          </a:p>
          <a:p>
            <a:pPr lvl="1" eaLnBrk="1" hangingPunct="1"/>
            <a:r>
              <a:rPr lang="en-US" altLang="en-US" sz="2000" i="1" dirty="0" smtClean="0"/>
              <a:t>Example:</a:t>
            </a:r>
            <a:r>
              <a:rPr lang="en-US" altLang="en-US" sz="2000" dirty="0" smtClean="0"/>
              <a:t> Potential delay in delivery from third-party vendor</a:t>
            </a:r>
          </a:p>
          <a:p>
            <a:pPr lvl="1" eaLnBrk="1" hangingPunct="1"/>
            <a:r>
              <a:rPr lang="en-US" altLang="en-US" sz="2000" i="1" dirty="0" smtClean="0"/>
              <a:t>Example:</a:t>
            </a:r>
            <a:r>
              <a:rPr lang="en-US" altLang="en-US" sz="2000" dirty="0" smtClean="0"/>
              <a:t> Key personnel leave project</a:t>
            </a:r>
          </a:p>
          <a:p>
            <a:pPr lvl="1" eaLnBrk="1" hangingPunct="1"/>
            <a:r>
              <a:rPr lang="en-US" altLang="en-US" sz="2000" i="1" dirty="0" smtClean="0"/>
              <a:t>Example: </a:t>
            </a:r>
            <a:r>
              <a:rPr lang="en-US" altLang="en-US" sz="2000" dirty="0" smtClean="0"/>
              <a:t>Development systems down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052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u="sng" dirty="0"/>
              <a:t>Predictable Risks</a:t>
            </a:r>
            <a:r>
              <a:rPr lang="en-US" altLang="en-US" sz="1900" dirty="0"/>
              <a:t> [but unknown risks]</a:t>
            </a:r>
            <a:r>
              <a:rPr lang="en-US" altLang="en-US" sz="1900" b="1" dirty="0"/>
              <a:t>: </a:t>
            </a:r>
            <a:r>
              <a:rPr lang="en-US" altLang="en-US" sz="1900" dirty="0"/>
              <a:t>Risks that can be extrapolated from past projects.  (Staff turnover, poor communication with the customer)</a:t>
            </a:r>
          </a:p>
          <a:p>
            <a:pPr lvl="1" eaLnBrk="1" hangingPunct="1"/>
            <a:r>
              <a:rPr lang="en-US" altLang="en-US" sz="1900" dirty="0"/>
              <a:t>Refer to those risks that we know have a probability of occurring, but do not know the precise impact</a:t>
            </a:r>
          </a:p>
          <a:p>
            <a:pPr lvl="1" eaLnBrk="1" hangingPunct="1"/>
            <a:r>
              <a:rPr lang="en-US" altLang="en-US" sz="1900" dirty="0"/>
              <a:t>Cannot be managed directly but can be mitigated by the use of contingency</a:t>
            </a:r>
          </a:p>
          <a:p>
            <a:pPr lvl="1" eaLnBrk="1" hangingPunct="1"/>
            <a:r>
              <a:rPr lang="en-US" altLang="en-US" sz="1900" i="1" dirty="0"/>
              <a:t>Example:</a:t>
            </a:r>
            <a:r>
              <a:rPr lang="en-US" altLang="en-US" sz="1900" dirty="0"/>
              <a:t> Loss of key personnel due to turnover</a:t>
            </a:r>
          </a:p>
          <a:p>
            <a:pPr eaLnBrk="1" hangingPunct="1"/>
            <a:r>
              <a:rPr lang="en-US" altLang="en-US" sz="1900" b="1" u="sng" dirty="0"/>
              <a:t>Unpredictable Risks</a:t>
            </a:r>
            <a:br>
              <a:rPr lang="en-US" altLang="en-US" sz="1900" b="1" u="sng" dirty="0"/>
            </a:br>
            <a:r>
              <a:rPr lang="ja-JP" altLang="en-US" sz="1900" dirty="0"/>
              <a:t>“</a:t>
            </a:r>
            <a:r>
              <a:rPr lang="en-US" altLang="ja-JP" sz="1900" dirty="0"/>
              <a:t>Joker</a:t>
            </a:r>
            <a:r>
              <a:rPr lang="ja-JP" altLang="en-US" sz="1900" dirty="0"/>
              <a:t>”</a:t>
            </a:r>
            <a:r>
              <a:rPr lang="en-US" altLang="ja-JP" sz="1900" dirty="0"/>
              <a:t> risks that are hard to predict.</a:t>
            </a:r>
          </a:p>
          <a:p>
            <a:pPr eaLnBrk="1" hangingPunct="1"/>
            <a:r>
              <a:rPr lang="en-US" altLang="en-US" sz="1900" b="1" u="sng" dirty="0"/>
              <a:t>Unknowable risks</a:t>
            </a:r>
          </a:p>
          <a:p>
            <a:pPr lvl="1" eaLnBrk="1" hangingPunct="1"/>
            <a:r>
              <a:rPr lang="en-US" altLang="en-US" sz="1900" dirty="0"/>
              <a:t>Refer to those risks that are outside the scope of historical or probabilistic models for the project</a:t>
            </a:r>
          </a:p>
          <a:p>
            <a:pPr lvl="1" eaLnBrk="1" hangingPunct="1"/>
            <a:r>
              <a:rPr lang="en-US" altLang="en-US" sz="1900" dirty="0"/>
              <a:t>Are beyond the scope of risk management and usually are addressed by </a:t>
            </a:r>
            <a:r>
              <a:rPr lang="en-US" altLang="en-US" sz="1900" i="1" dirty="0"/>
              <a:t>crisis </a:t>
            </a:r>
            <a:r>
              <a:rPr lang="en-US" altLang="en-US" sz="1900" dirty="0"/>
              <a:t>or</a:t>
            </a:r>
            <a:r>
              <a:rPr lang="en-US" altLang="en-US" sz="1900" i="1" dirty="0"/>
              <a:t> disaster management</a:t>
            </a:r>
          </a:p>
          <a:p>
            <a:pPr lvl="1" eaLnBrk="1" hangingPunct="1"/>
            <a:r>
              <a:rPr lang="en-US" altLang="en-US" sz="1900" i="1" dirty="0"/>
              <a:t>Examples: </a:t>
            </a:r>
            <a:r>
              <a:rPr lang="en-US" altLang="en-US" sz="1900" dirty="0"/>
              <a:t>Corporate failures, natural disasters, acts of terrorism or war, major snowstorm and power loss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028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Risk management model (after Taylor)</a:t>
            </a:r>
          </a:p>
        </p:txBody>
      </p:sp>
      <p:grpSp>
        <p:nvGrpSpPr>
          <p:cNvPr id="45058" name="Group 30"/>
          <p:cNvGrpSpPr>
            <a:grpSpLocks/>
          </p:cNvGrpSpPr>
          <p:nvPr/>
        </p:nvGrpSpPr>
        <p:grpSpPr bwMode="auto">
          <a:xfrm>
            <a:off x="2157746" y="1773722"/>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62335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Where risks are found</a:t>
            </a:r>
          </a:p>
        </p:txBody>
      </p:sp>
      <p:sp>
        <p:nvSpPr>
          <p:cNvPr id="61442" name="Rectangle 3"/>
          <p:cNvSpPr>
            <a:spLocks noGrp="1" noChangeArrowheads="1"/>
          </p:cNvSpPr>
          <p:nvPr>
            <p:ph idx="1"/>
          </p:nvPr>
        </p:nvSpPr>
        <p:spPr>
          <a:xfrm>
            <a:off x="748896" y="1825625"/>
            <a:ext cx="5347104" cy="3364296"/>
          </a:xfrm>
        </p:spPr>
        <p:txBody>
          <a:bodyPr/>
          <a:lstStyle/>
          <a:p>
            <a:pPr eaLnBrk="1" hangingPunct="1"/>
            <a:r>
              <a:rPr lang="en-US" altLang="en-US" sz="2400" dirty="0"/>
              <a:t>Budgets/funding</a:t>
            </a:r>
          </a:p>
          <a:p>
            <a:pPr eaLnBrk="1" hangingPunct="1"/>
            <a:r>
              <a:rPr lang="en-US" altLang="en-US" sz="2400" dirty="0"/>
              <a:t>Schedules</a:t>
            </a:r>
          </a:p>
          <a:p>
            <a:pPr eaLnBrk="1" hangingPunct="1"/>
            <a:r>
              <a:rPr lang="en-US" altLang="en-US" sz="2400" dirty="0"/>
              <a:t>Scope or requirements changes</a:t>
            </a:r>
          </a:p>
          <a:p>
            <a:pPr eaLnBrk="1" hangingPunct="1"/>
            <a:r>
              <a:rPr lang="en-US" altLang="en-US" sz="2400" dirty="0"/>
              <a:t>Project plan</a:t>
            </a:r>
          </a:p>
          <a:p>
            <a:pPr eaLnBrk="1" hangingPunct="1"/>
            <a:r>
              <a:rPr lang="en-US" altLang="en-US" sz="2400" dirty="0"/>
              <a:t>Project management processes</a:t>
            </a:r>
          </a:p>
          <a:p>
            <a:pPr eaLnBrk="1" hangingPunct="1"/>
            <a:r>
              <a:rPr lang="en-US" altLang="en-US" sz="2400" dirty="0"/>
              <a:t>Technical issues</a:t>
            </a:r>
          </a:p>
          <a:p>
            <a:pPr eaLnBrk="1" hangingPunct="1"/>
            <a:r>
              <a:rPr lang="en-US" altLang="en-US" sz="2400" dirty="0"/>
              <a:t>Personnel issues</a:t>
            </a:r>
          </a:p>
        </p:txBody>
      </p:sp>
      <p:sp>
        <p:nvSpPr>
          <p:cNvPr id="61443" name="Rectangle 4"/>
          <p:cNvSpPr>
            <a:spLocks noGrp="1" noChangeArrowheads="1"/>
          </p:cNvSpPr>
          <p:nvPr>
            <p:ph type="body" sz="half" idx="4294967295"/>
          </p:nvPr>
        </p:nvSpPr>
        <p:spPr>
          <a:xfrm>
            <a:off x="7010400" y="1825625"/>
            <a:ext cx="4234004" cy="3588347"/>
          </a:xfrm>
        </p:spPr>
        <p:txBody>
          <a:bodyPr vert="horz" lIns="91440" tIns="45720" rIns="91440" bIns="45720" rtlCol="0">
            <a:normAutofit/>
          </a:bodyPr>
          <a:lstStyle/>
          <a:p>
            <a:r>
              <a:rPr lang="en-US" altLang="en-US" sz="2400">
                <a:latin typeface="Candara" panose="020E0502030303020204" pitchFamily="34" charset="0"/>
              </a:rPr>
              <a:t>Hardware</a:t>
            </a:r>
          </a:p>
          <a:p>
            <a:r>
              <a:rPr lang="en-US" altLang="en-US" sz="2400">
                <a:latin typeface="Candara" panose="020E0502030303020204" pitchFamily="34" charset="0"/>
              </a:rPr>
              <a:t>Contracts</a:t>
            </a:r>
          </a:p>
          <a:p>
            <a:r>
              <a:rPr lang="en-US" altLang="en-US" sz="2400">
                <a:latin typeface="Candara" panose="020E0502030303020204" pitchFamily="34" charset="0"/>
              </a:rPr>
              <a:t>Political concerns</a:t>
            </a:r>
          </a:p>
          <a:p>
            <a:r>
              <a:rPr lang="en-US" altLang="en-US" sz="2400">
                <a:latin typeface="Candara" panose="020E0502030303020204" pitchFamily="34" charset="0"/>
              </a:rPr>
              <a:t>Business risk</a:t>
            </a:r>
          </a:p>
          <a:p>
            <a:r>
              <a:rPr lang="en-US" altLang="en-US" sz="2400">
                <a:latin typeface="Candara" panose="020E0502030303020204" pitchFamily="34" charset="0"/>
              </a:rPr>
              <a:t>Legal risk</a:t>
            </a:r>
          </a:p>
          <a:p>
            <a:r>
              <a:rPr lang="en-US" altLang="en-US" sz="2400">
                <a:latin typeface="Candara" panose="020E0502030303020204" pitchFamily="34" charset="0"/>
              </a:rPr>
              <a:t>Environmental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1670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r>
              <a:rPr lang="en-US" dirty="0" smtClean="0"/>
              <a:t>Tools and Techniques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2467" name="Rectangle 10"/>
          <p:cNvSpPr>
            <a:spLocks noGrp="1" noChangeArrowheads="1"/>
          </p:cNvSpPr>
          <p:nvPr>
            <p:ph type="body" idx="1"/>
          </p:nvPr>
        </p:nvSpPr>
        <p:spPr>
          <a:xfrm>
            <a:off x="347526" y="1406880"/>
            <a:ext cx="11650767" cy="4821904"/>
          </a:xfrm>
        </p:spPr>
        <p:txBody>
          <a:bodyPr>
            <a:normAutofit/>
          </a:bodyPr>
          <a:lstStyle/>
          <a:p>
            <a:pPr eaLnBrk="1" hangingPunct="1">
              <a:buFont typeface="Wingdings" panose="05000000000000000000" pitchFamily="2" charset="2"/>
              <a:buNone/>
            </a:pPr>
            <a:r>
              <a:rPr lang="en-US" altLang="en-US" sz="2400" b="1" u="sng" dirty="0"/>
              <a:t>Project Risks</a:t>
            </a:r>
            <a:br>
              <a:rPr lang="en-US" altLang="en-US" sz="2400" b="1" u="sng" dirty="0"/>
            </a:br>
            <a:r>
              <a:rPr lang="en-US" altLang="en-US" sz="2400" dirty="0"/>
              <a:t>Threaten the project plan.  I.e. if the risks materialize, then it is likely that the project schedule will slip and costs will increase.</a:t>
            </a:r>
          </a:p>
          <a:p>
            <a:pPr lvl="1" eaLnBrk="1" hangingPunct="1"/>
            <a:r>
              <a:rPr lang="en-US" altLang="en-US" sz="2000" dirty="0" smtClean="0"/>
              <a:t>Budgetary/funding</a:t>
            </a:r>
          </a:p>
          <a:p>
            <a:pPr lvl="1" eaLnBrk="1" hangingPunct="1"/>
            <a:r>
              <a:rPr lang="en-US" altLang="en-US" sz="2000" dirty="0" smtClean="0"/>
              <a:t>Schedule</a:t>
            </a:r>
          </a:p>
          <a:p>
            <a:pPr lvl="1" eaLnBrk="1" hangingPunct="1"/>
            <a:r>
              <a:rPr lang="en-US" altLang="en-US" sz="2000" dirty="0" smtClean="0"/>
              <a:t>Personnel issues</a:t>
            </a:r>
          </a:p>
          <a:p>
            <a:pPr lvl="1" eaLnBrk="1" hangingPunct="1"/>
            <a:r>
              <a:rPr lang="en-US" altLang="en-US" sz="2000" dirty="0" smtClean="0"/>
              <a:t>Resources</a:t>
            </a:r>
          </a:p>
          <a:p>
            <a:pPr lvl="1" eaLnBrk="1" hangingPunct="1"/>
            <a:r>
              <a:rPr lang="en-US" altLang="en-US" sz="2000" dirty="0" smtClean="0"/>
              <a:t>Project plan</a:t>
            </a:r>
          </a:p>
          <a:p>
            <a:pPr lvl="1" eaLnBrk="1" hangingPunct="1"/>
            <a:r>
              <a:rPr lang="en-US" altLang="en-US" sz="2000" dirty="0" smtClean="0"/>
              <a:t>Project management processes</a:t>
            </a:r>
          </a:p>
          <a:p>
            <a:pPr lvl="1" eaLnBrk="1" hangingPunct="1"/>
            <a:r>
              <a:rPr lang="en-US" altLang="en-US" sz="2000" dirty="0" smtClean="0"/>
              <a:t>Customers</a:t>
            </a:r>
          </a:p>
          <a:p>
            <a:pPr lvl="1" eaLnBrk="1" hangingPunct="1"/>
            <a:r>
              <a:rPr lang="en-US" altLang="en-US" sz="2000" dirty="0" smtClean="0"/>
              <a:t>Requirements problems – Scope or requirements changes</a:t>
            </a:r>
          </a:p>
          <a:p>
            <a:pPr lvl="1" eaLnBrk="1" hangingPunct="1"/>
            <a:r>
              <a:rPr lang="en-US" altLang="en-US" sz="2000" dirty="0" smtClean="0"/>
              <a:t>Project complexity and size.</a:t>
            </a:r>
          </a:p>
          <a:p>
            <a:pPr lvl="1" eaLnBrk="1" hangingPunct="1"/>
            <a:r>
              <a:rPr lang="en-US" altLang="en-US" sz="2000" dirty="0" smtClean="0"/>
              <a:t>Hardware</a:t>
            </a:r>
          </a:p>
          <a:p>
            <a:pPr lvl="1" eaLnBrk="1" hangingPunct="1"/>
            <a:r>
              <a:rPr lang="en-US" altLang="en-US" sz="2000" dirty="0" smtClean="0"/>
              <a:t>Environmental risk</a:t>
            </a:r>
          </a:p>
          <a:p>
            <a:pPr lvl="1"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1857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u="sng"/>
              <a:t>Technical Risks</a:t>
            </a:r>
            <a:r>
              <a:rPr lang="en-US" altLang="en-US" sz="2000"/>
              <a:t/>
            </a:r>
            <a:br>
              <a:rPr lang="en-US" altLang="en-US" sz="2000"/>
            </a:br>
            <a:r>
              <a:rPr lang="en-US" altLang="en-US" sz="2000"/>
              <a:t>Threaten the quality and timeliness of the software to be produced.  </a:t>
            </a:r>
          </a:p>
          <a:p>
            <a:pPr lvl="1" eaLnBrk="1" hangingPunct="1"/>
            <a:r>
              <a:rPr lang="en-US" altLang="en-US" smtClean="0"/>
              <a:t>Design</a:t>
            </a:r>
          </a:p>
          <a:p>
            <a:pPr lvl="1" eaLnBrk="1" hangingPunct="1"/>
            <a:r>
              <a:rPr lang="en-US" altLang="en-US" smtClean="0"/>
              <a:t>Implementation</a:t>
            </a:r>
          </a:p>
          <a:p>
            <a:pPr lvl="1" eaLnBrk="1" hangingPunct="1"/>
            <a:r>
              <a:rPr lang="en-US" altLang="en-US" smtClean="0"/>
              <a:t>Interfacing</a:t>
            </a:r>
          </a:p>
          <a:p>
            <a:pPr lvl="1" eaLnBrk="1" hangingPunct="1"/>
            <a:r>
              <a:rPr lang="en-US" altLang="en-US" smtClean="0"/>
              <a:t>Verification</a:t>
            </a:r>
          </a:p>
          <a:p>
            <a:pPr lvl="1" eaLnBrk="1" hangingPunct="1"/>
            <a:r>
              <a:rPr lang="en-US" altLang="en-US" smtClean="0"/>
              <a:t>Cutover</a:t>
            </a:r>
          </a:p>
          <a:p>
            <a:pPr lvl="1" eaLnBrk="1" hangingPunct="1"/>
            <a:r>
              <a:rPr lang="en-US" altLang="en-US" smtClean="0"/>
              <a:t>Maintenance</a:t>
            </a:r>
          </a:p>
          <a:p>
            <a:pPr lvl="1" eaLnBrk="1" hangingPunct="1"/>
            <a:r>
              <a:rPr lang="en-US" altLang="en-US" b="1" smtClean="0">
                <a:solidFill>
                  <a:srgbClr val="FF0000"/>
                </a:solidFill>
              </a:rPr>
              <a:t>Security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7201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u="sng"/>
              <a:t>Business Risks</a:t>
            </a:r>
            <a:br>
              <a:rPr lang="en-US" altLang="en-US" sz="2200" b="1" u="sng"/>
            </a:br>
            <a:r>
              <a:rPr lang="en-US" altLang="en-US" sz="2200"/>
              <a:t>Threaten the viability of the product to be built.</a:t>
            </a:r>
          </a:p>
          <a:p>
            <a:pPr lvl="1" eaLnBrk="1" hangingPunct="1">
              <a:lnSpc>
                <a:spcPct val="90000"/>
              </a:lnSpc>
            </a:pPr>
            <a:r>
              <a:rPr lang="en-US" altLang="en-US" sz="2200"/>
              <a:t>Building a great product that no-one wants anymore.  (Market risk)</a:t>
            </a:r>
          </a:p>
          <a:p>
            <a:pPr lvl="1" eaLnBrk="1" hangingPunct="1">
              <a:lnSpc>
                <a:spcPct val="90000"/>
              </a:lnSpc>
            </a:pPr>
            <a:r>
              <a:rPr lang="en-US" altLang="en-US" sz="2200"/>
              <a:t>Building a product that no longer fits into the overall business strategy for the company (Strategic risk).</a:t>
            </a:r>
          </a:p>
          <a:p>
            <a:pPr lvl="1" eaLnBrk="1" hangingPunct="1">
              <a:lnSpc>
                <a:spcPct val="90000"/>
              </a:lnSpc>
            </a:pPr>
            <a:r>
              <a:rPr lang="en-US" altLang="en-US" sz="2200"/>
              <a:t>Building a product that the sales force doesn</a:t>
            </a:r>
            <a:r>
              <a:rPr lang="tr-TR" altLang="ja-JP" sz="2200"/>
              <a:t>'t</a:t>
            </a:r>
            <a:r>
              <a:rPr lang="en-US" altLang="ja-JP" sz="2200"/>
              <a:t> understand how to sell.</a:t>
            </a:r>
          </a:p>
          <a:p>
            <a:pPr lvl="1" eaLnBrk="1" hangingPunct="1">
              <a:lnSpc>
                <a:spcPct val="90000"/>
              </a:lnSpc>
            </a:pPr>
            <a:r>
              <a:rPr lang="en-US" altLang="en-US" sz="2200"/>
              <a:t>Losing the support of senior management due to a change in focus or a change in people. (Management risk).</a:t>
            </a:r>
          </a:p>
          <a:p>
            <a:pPr lvl="1" eaLnBrk="1" hangingPunct="1">
              <a:lnSpc>
                <a:spcPct val="90000"/>
              </a:lnSpc>
            </a:pPr>
            <a:r>
              <a:rPr lang="en-US" altLang="en-US" sz="2200"/>
              <a:t>Losing budgetary or personnel commitment (Budget risk)</a:t>
            </a:r>
          </a:p>
          <a:p>
            <a:pPr lvl="1" eaLnBrk="1" hangingPunct="1"/>
            <a:r>
              <a:rPr lang="en-US" altLang="en-US" sz="2200"/>
              <a:t>Contracts</a:t>
            </a:r>
          </a:p>
          <a:p>
            <a:pPr lvl="1" eaLnBrk="1" hangingPunct="1"/>
            <a:r>
              <a:rPr lang="en-US" altLang="en-US" sz="2200"/>
              <a:t>Political concerns</a:t>
            </a:r>
          </a:p>
          <a:p>
            <a:pPr lvl="1" eaLnBrk="1" hangingPunct="1"/>
            <a:r>
              <a:rPr lang="en-US" altLang="en-US" sz="2200"/>
              <a:t>Legal risk</a:t>
            </a:r>
          </a:p>
          <a:p>
            <a:pPr lvl="1" eaLnBrk="1" hangingPunct="1">
              <a:lnSpc>
                <a:spcPct val="90000"/>
              </a:lnSpc>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5642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normAutofit/>
          </a:bodyPr>
          <a:lstStyle/>
          <a:p>
            <a:pPr eaLnBrk="1" hangingPunct="1"/>
            <a:r>
              <a:rPr lang="en-US" altLang="en-US" sz="2400" b="1" u="sng" dirty="0"/>
              <a:t>Documentation reviews</a:t>
            </a:r>
          </a:p>
          <a:p>
            <a:pPr lvl="1" eaLnBrk="1" hangingPunct="1"/>
            <a:r>
              <a:rPr lang="en-US" altLang="en-US" sz="2000" dirty="0" smtClean="0"/>
              <a:t>Effectively, a thorough review of all the inputs to the risk identification process</a:t>
            </a:r>
          </a:p>
          <a:p>
            <a:pPr eaLnBrk="1" hangingPunct="1"/>
            <a:r>
              <a:rPr lang="en-US" altLang="en-US" sz="2400" b="1" u="sng" dirty="0"/>
              <a:t>Information-gathering techniques</a:t>
            </a:r>
          </a:p>
          <a:p>
            <a:pPr lvl="1" eaLnBrk="1" hangingPunct="1"/>
            <a:r>
              <a:rPr lang="en-US" altLang="en-US" sz="2000" dirty="0" smtClean="0"/>
              <a:t>Brainstorming</a:t>
            </a:r>
          </a:p>
          <a:p>
            <a:pPr lvl="2" eaLnBrk="1" hangingPunct="1"/>
            <a:r>
              <a:rPr lang="en-US" altLang="en-US" sz="1800" dirty="0" smtClean="0"/>
              <a:t>With right participants and proper facilitation, brainstorming is a self-regenerating process</a:t>
            </a:r>
          </a:p>
          <a:p>
            <a:pPr lvl="1" eaLnBrk="1" hangingPunct="1"/>
            <a:r>
              <a:rPr lang="en-US" altLang="en-US" sz="2000" dirty="0" smtClean="0"/>
              <a:t>Delphi technique</a:t>
            </a:r>
          </a:p>
          <a:p>
            <a:pPr lvl="2" eaLnBrk="1" hangingPunct="1"/>
            <a:r>
              <a:rPr lang="en-US" altLang="en-US" sz="1800" dirty="0" smtClean="0"/>
              <a:t>Employs a facilitator who distributes a questionnaire to participants and who compiles and synthesizes results</a:t>
            </a:r>
          </a:p>
          <a:p>
            <a:pPr lvl="2" eaLnBrk="1" hangingPunct="1"/>
            <a:r>
              <a:rPr lang="en-US" altLang="en-US" sz="1800" dirty="0" smtClean="0"/>
              <a:t>Participants do not interact directly as they do in brainstorming</a:t>
            </a:r>
          </a:p>
          <a:p>
            <a:r>
              <a:rPr lang="en-US" altLang="en-US" sz="2400" b="1" u="sng" dirty="0"/>
              <a:t>Interviews</a:t>
            </a:r>
          </a:p>
          <a:p>
            <a:pPr lvl="1"/>
            <a:r>
              <a:rPr lang="en-US" altLang="en-US" sz="2000" dirty="0" smtClean="0"/>
              <a:t>Uses standard question and answer techniques with various stakeholders or anyone with project-relevant knowledge</a:t>
            </a:r>
          </a:p>
          <a:p>
            <a:pPr eaLnBrk="1" hangingPunct="1"/>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455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 </a:t>
            </a:r>
          </a:p>
        </p:txBody>
      </p:sp>
      <p:sp>
        <p:nvSpPr>
          <p:cNvPr id="69634" name="Content Placeholder 2"/>
          <p:cNvSpPr>
            <a:spLocks noGrp="1"/>
          </p:cNvSpPr>
          <p:nvPr>
            <p:ph idx="1"/>
          </p:nvPr>
        </p:nvSpPr>
        <p:spPr/>
        <p:txBody>
          <a:bodyPr/>
          <a:lstStyle/>
          <a:p>
            <a:r>
              <a:rPr lang="en-US" altLang="en-US" dirty="0" smtClean="0"/>
              <a:t> </a:t>
            </a:r>
            <a:r>
              <a:rPr lang="en-US" altLang="en-US" b="1" i="1" dirty="0" smtClean="0"/>
              <a:t>Root cause analysis</a:t>
            </a:r>
            <a:r>
              <a:rPr lang="en-US" altLang="en-US" dirty="0" smtClean="0"/>
              <a:t>. Technique helps determine the source of risk </a:t>
            </a:r>
          </a:p>
          <a:p>
            <a:pPr lvl="1"/>
            <a:r>
              <a:rPr lang="en-US" altLang="en-US" dirty="0" smtClean="0"/>
              <a:t>Involves deep analysis of identified risks in order to root out other potential risks</a:t>
            </a:r>
          </a:p>
          <a:p>
            <a:pPr lvl="1"/>
            <a:r>
              <a:rPr lang="en-US" altLang="en-US" dirty="0" smtClean="0"/>
              <a:t>The source of risk may seem superﬁcial and directly visible: simply, the most immediate source </a:t>
            </a:r>
          </a:p>
          <a:p>
            <a:pPr lvl="1"/>
            <a:r>
              <a:rPr lang="en-US" altLang="en-US" dirty="0" smtClean="0"/>
              <a:t>However, often the true source of risk—its root cause—is less obvious and not easily detectable </a:t>
            </a:r>
          </a:p>
          <a:p>
            <a:pPr lvl="1"/>
            <a:r>
              <a:rPr lang="en-US" altLang="en-US" dirty="0" smtClean="0"/>
              <a:t>Hall (1998) suggests using the </a:t>
            </a:r>
            <a:r>
              <a:rPr lang="ja-JP" altLang="en-US" dirty="0" smtClean="0"/>
              <a:t>‘</a:t>
            </a:r>
            <a:r>
              <a:rPr lang="en-US" altLang="ja-JP" dirty="0" smtClean="0"/>
              <a:t>Five Whys?</a:t>
            </a:r>
            <a:r>
              <a:rPr lang="ja-JP" altLang="en-US" dirty="0" smtClean="0"/>
              <a:t>’</a:t>
            </a:r>
            <a:r>
              <a:rPr lang="en-US" altLang="ja-JP" dirty="0" smtClean="0"/>
              <a:t> approach </a:t>
            </a:r>
          </a:p>
          <a:p>
            <a:pPr lvl="2"/>
            <a:r>
              <a:rPr lang="en-US" altLang="en-US" dirty="0" smtClean="0"/>
              <a:t>Ask the question </a:t>
            </a:r>
            <a:r>
              <a:rPr lang="ja-JP" altLang="en-US" dirty="0" smtClean="0"/>
              <a:t>‘</a:t>
            </a:r>
            <a:r>
              <a:rPr lang="en-US" altLang="ja-JP" dirty="0" smtClean="0"/>
              <a:t>Why?</a:t>
            </a:r>
            <a:r>
              <a:rPr lang="ja-JP" altLang="en-US" dirty="0" smtClean="0"/>
              <a:t>’</a:t>
            </a:r>
            <a:r>
              <a:rPr lang="en-US" altLang="ja-JP" dirty="0" smtClean="0"/>
              <a:t> ﬁve (more or less) times for each risk </a:t>
            </a:r>
          </a:p>
          <a:p>
            <a:pPr lvl="2"/>
            <a:r>
              <a:rPr lang="en-US" altLang="en-US" dirty="0" smtClean="0"/>
              <a:t>Each successive question moves closer to the root cause </a:t>
            </a:r>
          </a:p>
          <a:p>
            <a:pPr lvl="2"/>
            <a:r>
              <a:rPr lang="en-US" altLang="en-US" dirty="0" smtClean="0"/>
              <a:t>Not a highly robust method, but simple and effective </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0231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7934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dirty="0"/>
              <a:t>Risk identification: tools and techniques</a:t>
            </a:r>
          </a:p>
        </p:txBody>
      </p:sp>
      <p:sp>
        <p:nvSpPr>
          <p:cNvPr id="71682" name="Rectangle 3"/>
          <p:cNvSpPr>
            <a:spLocks noGrp="1" noChangeArrowheads="1"/>
          </p:cNvSpPr>
          <p:nvPr>
            <p:ph type="body" idx="1"/>
          </p:nvPr>
        </p:nvSpPr>
        <p:spPr/>
        <p:txBody>
          <a:bodyPr/>
          <a:lstStyle/>
          <a:p>
            <a:r>
              <a:rPr lang="en-US" altLang="en-US" sz="2600" b="1" dirty="0"/>
              <a:t>Checklist analysis</a:t>
            </a:r>
          </a:p>
          <a:p>
            <a:pPr lvl="1"/>
            <a:r>
              <a:rPr lang="en-US" altLang="en-US" dirty="0" smtClean="0"/>
              <a:t>Based on historical information and previous project team experience – requires one or more similar projects</a:t>
            </a:r>
          </a:p>
          <a:p>
            <a:pPr lvl="1"/>
            <a:r>
              <a:rPr lang="en-US" altLang="en-US" dirty="0" smtClean="0"/>
              <a:t>Risks can be compiled into a checklist</a:t>
            </a:r>
          </a:p>
          <a:p>
            <a:pPr lvl="1"/>
            <a:r>
              <a:rPr lang="en-US" altLang="en-US" dirty="0" smtClean="0"/>
              <a:t>Lowest level of the RBS can be used as a starting point for a checklist</a:t>
            </a:r>
          </a:p>
          <a:p>
            <a:pPr lvl="1"/>
            <a:r>
              <a:rPr lang="en-US" altLang="en-US" dirty="0" smtClean="0"/>
              <a:t>Checklists for projects cannot ever be exhaustive (remember, projects are </a:t>
            </a:r>
            <a:r>
              <a:rPr lang="en-US" altLang="en-US" i="1" dirty="0" smtClean="0"/>
              <a:t>unique</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94173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600" b="1" dirty="0"/>
              <a:t>Assumptions analysis</a:t>
            </a:r>
          </a:p>
          <a:p>
            <a:pPr lvl="1" eaLnBrk="1" hangingPunct="1"/>
            <a:r>
              <a:rPr lang="en-US" altLang="en-US" dirty="0" smtClean="0"/>
              <a:t>Validates the assumptions identified and documented throughout the project planning processes</a:t>
            </a:r>
          </a:p>
          <a:p>
            <a:pPr lvl="1" eaLnBrk="1" hangingPunct="1"/>
            <a:r>
              <a:rPr lang="en-US" altLang="en-US" dirty="0" smtClean="0"/>
              <a:t>Assumptions should be accurate, complete, and consistent </a:t>
            </a:r>
          </a:p>
          <a:p>
            <a:pPr lvl="1" eaLnBrk="1" hangingPunct="1"/>
            <a:r>
              <a:rPr lang="en-US" altLang="en-US" dirty="0" smtClean="0"/>
              <a:t>Assumptions are tested against two factors:</a:t>
            </a:r>
          </a:p>
          <a:p>
            <a:pPr lvl="2" eaLnBrk="1" hangingPunct="1"/>
            <a:r>
              <a:rPr lang="en-US" altLang="en-US" dirty="0" smtClean="0"/>
              <a:t>Strength or validity of the assumption</a:t>
            </a:r>
          </a:p>
          <a:p>
            <a:pPr lvl="2" eaLnBrk="1" hangingPunct="1"/>
            <a:r>
              <a:rPr lang="en-US" altLang="en-US" dirty="0" smtClean="0"/>
              <a:t>Consequences to the project if assumption turns out to be false</a:t>
            </a:r>
          </a:p>
          <a:p>
            <a:pPr lvl="1" eaLnBrk="1" hangingPunct="1"/>
            <a:r>
              <a:rPr lang="en-US" altLang="en-US" dirty="0" smtClean="0"/>
              <a:t>False assumptions should be reclassified as risks</a:t>
            </a:r>
          </a:p>
          <a:p>
            <a:pPr eaLnBrk="1" hangingPunct="1"/>
            <a:r>
              <a:rPr lang="en-US" altLang="en-US" sz="2600" b="1" dirty="0"/>
              <a:t>Diagramming techniques</a:t>
            </a:r>
          </a:p>
          <a:p>
            <a:pPr lvl="1" eaLnBrk="1" hangingPunct="1"/>
            <a:r>
              <a:rPr lang="en-US" altLang="en-US" dirty="0" smtClean="0"/>
              <a:t>Cause-and-effect (fishbone or Ishikawa) diagrams</a:t>
            </a:r>
          </a:p>
          <a:p>
            <a:pPr lvl="1" eaLnBrk="1" hangingPunct="1"/>
            <a:r>
              <a:rPr lang="en-US" altLang="en-US" dirty="0" smtClean="0"/>
              <a:t>System or process flowcharts</a:t>
            </a:r>
          </a:p>
          <a:p>
            <a:pPr lvl="1" eaLnBrk="1" hangingPunct="1"/>
            <a:r>
              <a:rPr lang="en-US" altLang="en-US" dirty="0" smtClean="0"/>
              <a:t>Influence diagrams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271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Also known as the </a:t>
            </a:r>
            <a:r>
              <a:rPr lang="en-US" altLang="en-US" i="1" dirty="0" smtClean="0"/>
              <a:t>Ishikawa</a:t>
            </a:r>
            <a:r>
              <a:rPr lang="en-US" altLang="en-US" dirty="0" smtClean="0"/>
              <a:t> (or fishbone) diagram</a:t>
            </a:r>
          </a:p>
          <a:p>
            <a:r>
              <a:rPr lang="en-US" altLang="en-US" dirty="0" smtClean="0"/>
              <a:t>Show the relationship between the effects of problems and their causes</a:t>
            </a:r>
          </a:p>
          <a:p>
            <a:r>
              <a:rPr lang="en-US" altLang="en-US" dirty="0" smtClean="0"/>
              <a:t>Depicts every potential cause and sub-cause of a problem and the effect that each proposed solution will have on the problem</a:t>
            </a:r>
          </a:p>
          <a:p>
            <a:r>
              <a:rPr lang="en-US" altLang="en-US" dirty="0" smtClean="0"/>
              <a:t>Useful as a tool for visually representing and capturing cause-and-effect relationships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425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smtClean="0"/>
              <a:t>Fishbone Diagram</a:t>
            </a:r>
          </a:p>
        </p:txBody>
      </p:sp>
      <p:graphicFrame>
        <p:nvGraphicFramePr>
          <p:cNvPr id="74754" name="Object 2"/>
          <p:cNvGraphicFramePr>
            <a:graphicFrameLocks noChangeAspect="1"/>
          </p:cNvGraphicFramePr>
          <p:nvPr>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2056"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046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Cause-and-effect diagram</a:t>
            </a:r>
          </a:p>
        </p:txBody>
      </p:sp>
      <p:sp>
        <p:nvSpPr>
          <p:cNvPr id="2" name="Content Placeholder 1"/>
          <p:cNvSpPr>
            <a:spLocks noGrp="1"/>
          </p:cNvSpPr>
          <p:nvPr>
            <p:ph idx="1"/>
          </p:nvPr>
        </p:nvSpPr>
        <p:spPr/>
        <p:txBody>
          <a:bodyPr/>
          <a:lstStyle/>
          <a:p>
            <a:endParaRPr lang="en-US"/>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3626"/>
            <a:ext cx="6465683" cy="516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850911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en-US" sz="3200" dirty="0"/>
              <a:t>System or process flowcharts</a:t>
            </a:r>
          </a:p>
        </p:txBody>
      </p:sp>
      <p:sp>
        <p:nvSpPr>
          <p:cNvPr id="77826" name="Rectangle 30"/>
          <p:cNvSpPr>
            <a:spLocks noGrp="1" noChangeArrowheads="1"/>
          </p:cNvSpPr>
          <p:nvPr>
            <p:ph idx="1"/>
          </p:nvPr>
        </p:nvSpPr>
        <p:spPr>
          <a:xfrm>
            <a:off x="347527" y="1406880"/>
            <a:ext cx="6037398" cy="4746091"/>
          </a:xfrm>
        </p:spPr>
        <p:txBody>
          <a:bodyPr/>
          <a:lstStyle/>
          <a:p>
            <a:pPr eaLnBrk="1" hangingPunct="1"/>
            <a:r>
              <a:rPr lang="en-US" altLang="en-US" sz="2000" dirty="0"/>
              <a:t>Familiar diagram to most stakeholders</a:t>
            </a:r>
          </a:p>
          <a:p>
            <a:pPr eaLnBrk="1" hangingPunct="1"/>
            <a:r>
              <a:rPr lang="en-US" altLang="en-US" sz="2000" dirty="0"/>
              <a:t>Shows logical steps needed to accomplish an objective</a:t>
            </a:r>
          </a:p>
          <a:p>
            <a:pPr eaLnBrk="1" hangingPunct="1"/>
            <a:r>
              <a:rPr lang="en-US" altLang="en-US" sz="2000" dirty="0"/>
              <a:t>Shows how elements of a process or system relate to each other</a:t>
            </a:r>
          </a:p>
          <a:p>
            <a:pPr eaLnBrk="1" hangingPunct="1"/>
            <a:r>
              <a:rPr lang="en-US" altLang="en-US" sz="2000" dirty="0"/>
              <a:t>Depicts cause/response relationships</a:t>
            </a:r>
          </a:p>
        </p:txBody>
      </p:sp>
      <p:grpSp>
        <p:nvGrpSpPr>
          <p:cNvPr id="77827" name="Group 33"/>
          <p:cNvGrpSpPr>
            <a:grpSpLocks/>
          </p:cNvGrpSpPr>
          <p:nvPr/>
        </p:nvGrpSpPr>
        <p:grpSpPr bwMode="auto">
          <a:xfrm>
            <a:off x="6669088"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Document</a:t>
              </a:r>
            </a:p>
            <a:p>
              <a:pPr algn="ctr"/>
              <a:r>
                <a:rPr lang="en-US" altLang="en-US" sz="900"/>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Assign resources/</a:t>
              </a:r>
            </a:p>
            <a:p>
              <a:pPr algn="ctr"/>
              <a:r>
                <a:rPr lang="en-US" altLang="en-US" sz="900"/>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grpSp>
      <p:sp>
        <p:nvSpPr>
          <p:cNvPr id="77828" name="AutoShape 32"/>
          <p:cNvSpPr>
            <a:spLocks noChangeArrowheads="1"/>
          </p:cNvSpPr>
          <p:nvPr/>
        </p:nvSpPr>
        <p:spPr bwMode="auto">
          <a:xfrm>
            <a:off x="9515476"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Preparation </a:t>
            </a:r>
          </a:p>
          <a:p>
            <a:pPr algn="ctr"/>
            <a:r>
              <a:rPr lang="en-US" altLang="en-US" sz="1000"/>
              <a:t>symbol </a:t>
            </a:r>
          </a:p>
        </p:txBody>
      </p:sp>
      <p:sp>
        <p:nvSpPr>
          <p:cNvPr id="106502" name="AutoShape 34"/>
          <p:cNvSpPr>
            <a:spLocks noChangeArrowheads="1"/>
          </p:cNvSpPr>
          <p:nvPr/>
        </p:nvSpPr>
        <p:spPr bwMode="auto">
          <a:xfrm>
            <a:off x="6189663"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Arial" pitchFamily="-128"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Arial" pitchFamily="-128" charset="0"/>
                <a:ea typeface="ＭＳ Ｐゴシック" pitchFamily="-128" charset="-128"/>
                <a:cs typeface="ＭＳ Ｐゴシック" pitchFamily="-128" charset="-128"/>
              </a:rPr>
              <a:t>symbol</a:t>
            </a:r>
            <a:r>
              <a:rPr lang="en-US" sz="1000" dirty="0">
                <a:latin typeface="Arial" pitchFamily="-128"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9515476"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Process </a:t>
            </a:r>
          </a:p>
          <a:p>
            <a:pPr algn="ctr"/>
            <a:r>
              <a:rPr lang="en-US" altLang="en-US" sz="1000"/>
              <a:t>symbol </a:t>
            </a:r>
          </a:p>
        </p:txBody>
      </p:sp>
      <p:sp>
        <p:nvSpPr>
          <p:cNvPr id="77831" name="AutoShape 36"/>
          <p:cNvSpPr>
            <a:spLocks noChangeArrowheads="1"/>
          </p:cNvSpPr>
          <p:nvPr/>
        </p:nvSpPr>
        <p:spPr bwMode="auto">
          <a:xfrm>
            <a:off x="9515475"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Termination </a:t>
            </a:r>
          </a:p>
          <a:p>
            <a:pPr algn="ctr"/>
            <a:r>
              <a:rPr lang="en-US" altLang="en-US" sz="1000"/>
              <a:t>symbol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0839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smtClean="0"/>
              <a:t>Influence diagrams</a:t>
            </a:r>
          </a:p>
        </p:txBody>
      </p:sp>
      <p:sp>
        <p:nvSpPr>
          <p:cNvPr id="78850" name="Rectangle 3"/>
          <p:cNvSpPr>
            <a:spLocks noGrp="1" noChangeArrowheads="1"/>
          </p:cNvSpPr>
          <p:nvPr>
            <p:ph idx="1"/>
          </p:nvPr>
        </p:nvSpPr>
        <p:spPr>
          <a:xfrm>
            <a:off x="347526" y="1406880"/>
            <a:ext cx="6885607" cy="4746091"/>
          </a:xfrm>
        </p:spPr>
        <p:txBody>
          <a:bodyPr/>
          <a:lstStyle/>
          <a:p>
            <a:r>
              <a:rPr lang="en-US" altLang="en-US" dirty="0" smtClean="0"/>
              <a:t>Primarily used to show the causal influences among project variables</a:t>
            </a:r>
          </a:p>
          <a:p>
            <a:r>
              <a:rPr lang="en-US" altLang="en-US" dirty="0" smtClean="0"/>
              <a:t>May also show the sequencing of events</a:t>
            </a:r>
          </a:p>
          <a:p>
            <a:r>
              <a:rPr lang="en-US" altLang="en-US" dirty="0" smtClean="0"/>
              <a:t>Used to visually depict risks (or decisions), uncertainties or impacts, and how they influence each other</a:t>
            </a:r>
          </a:p>
        </p:txBody>
      </p:sp>
      <p:grpSp>
        <p:nvGrpSpPr>
          <p:cNvPr id="78851" name="Group 13"/>
          <p:cNvGrpSpPr>
            <a:grpSpLocks/>
          </p:cNvGrpSpPr>
          <p:nvPr/>
        </p:nvGrpSpPr>
        <p:grpSpPr bwMode="auto">
          <a:xfrm>
            <a:off x="7717321" y="1788057"/>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1219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dirty="0" smtClean="0"/>
              <a:t>Risk Identification Techniques</a:t>
            </a:r>
          </a:p>
        </p:txBody>
      </p:sp>
      <p:sp>
        <p:nvSpPr>
          <p:cNvPr id="79874" name="Rectangle 3"/>
          <p:cNvSpPr>
            <a:spLocks noGrp="1" noChangeArrowheads="1"/>
          </p:cNvSpPr>
          <p:nvPr>
            <p:ph type="body" idx="1"/>
          </p:nvPr>
        </p:nvSpPr>
        <p:spPr/>
        <p:txBody>
          <a:bodyPr/>
          <a:lstStyle/>
          <a:p>
            <a:r>
              <a:rPr lang="en-CA" altLang="en-US" dirty="0" smtClean="0"/>
              <a:t>Identification based on past experience. </a:t>
            </a:r>
          </a:p>
          <a:p>
            <a:r>
              <a:rPr lang="en-CA" altLang="en-US" dirty="0" smtClean="0"/>
              <a:t>Identification based on historical data, perhaps through the use of a project database.</a:t>
            </a:r>
          </a:p>
          <a:p>
            <a:r>
              <a:rPr lang="en-CA" altLang="en-US" dirty="0" smtClean="0"/>
              <a:t>Decision Driver Analysis, where the key decisions are examined for risk. The factors influencing decisions offer possible sources of risk.</a:t>
            </a:r>
          </a:p>
          <a:p>
            <a:r>
              <a:rPr lang="en-CA" altLang="en-US" dirty="0" smtClean="0"/>
              <a:t>Threat identification in security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543575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dirty="0" smtClean="0"/>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38292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dirty="0" smtClean="0"/>
              <a:t>Product Size Risks</a:t>
            </a:r>
          </a:p>
        </p:txBody>
      </p:sp>
      <p:sp>
        <p:nvSpPr>
          <p:cNvPr id="83970" name="Rectangle 8"/>
          <p:cNvSpPr>
            <a:spLocks noGrp="1" noChangeArrowheads="1"/>
          </p:cNvSpPr>
          <p:nvPr>
            <p:ph type="body" idx="1"/>
          </p:nvPr>
        </p:nvSpPr>
        <p:spPr/>
        <p:txBody>
          <a:bodyPr>
            <a:normAutofit/>
          </a:bodyPr>
          <a:lstStyle/>
          <a:p>
            <a:r>
              <a:rPr lang="en-US" altLang="en-US" sz="2400" dirty="0"/>
              <a:t>Project risk is directly proportional to product size.</a:t>
            </a:r>
          </a:p>
          <a:p>
            <a:r>
              <a:rPr lang="en-US" altLang="en-US" sz="2400" dirty="0"/>
              <a:t>Measure the following sizes against previous projects.  If those projects were successful &amp; results are similar, then risk is probably low.  If a large negative deviation is observed then risk is HIGH.</a:t>
            </a:r>
          </a:p>
          <a:p>
            <a:pPr lvl="1"/>
            <a:r>
              <a:rPr lang="en-US" altLang="en-US" sz="2000" dirty="0" smtClean="0"/>
              <a:t>Estimated size of the product in LOC or FP?</a:t>
            </a:r>
          </a:p>
          <a:p>
            <a:pPr lvl="1"/>
            <a:r>
              <a:rPr lang="en-US" altLang="en-US" sz="2000" dirty="0" smtClean="0"/>
              <a:t>Degree of confidence in estimated size estimate?</a:t>
            </a:r>
          </a:p>
          <a:p>
            <a:pPr lvl="1"/>
            <a:r>
              <a:rPr lang="en-US" altLang="en-US" sz="2000" dirty="0" smtClean="0"/>
              <a:t>Estimated size of product in number of programs, files, transactions?</a:t>
            </a:r>
          </a:p>
          <a:p>
            <a:pPr lvl="1"/>
            <a:r>
              <a:rPr lang="en-US" altLang="en-US" sz="2000" dirty="0" smtClean="0"/>
              <a:t>Percentage deviation in size of product from average for previous products?</a:t>
            </a:r>
          </a:p>
          <a:p>
            <a:pPr lvl="1"/>
            <a:r>
              <a:rPr lang="en-US" altLang="en-US" sz="2000" dirty="0" smtClean="0"/>
              <a:t>Number of users of the product?</a:t>
            </a:r>
          </a:p>
          <a:p>
            <a:pPr lvl="2"/>
            <a:r>
              <a:rPr lang="en-US" altLang="en-US" sz="1800" dirty="0" smtClean="0"/>
              <a:t>Impact on system (loading)</a:t>
            </a:r>
          </a:p>
          <a:p>
            <a:pPr lvl="1"/>
            <a:r>
              <a:rPr lang="en-US" altLang="en-US" sz="2000" dirty="0" smtClean="0"/>
              <a:t>Anticipated volatility of the requirements?</a:t>
            </a:r>
          </a:p>
          <a:p>
            <a:pPr lvl="1"/>
            <a:r>
              <a:rPr lang="en-US" altLang="en-US" sz="2000" dirty="0" smtClean="0"/>
              <a:t>Amount of reused software?</a:t>
            </a:r>
          </a:p>
          <a:p>
            <a:endParaRPr lang="en-US" altLang="en-US" sz="3200" dirty="0"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047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3" name="Rectangle 7"/>
          <p:cNvSpPr>
            <a:spLocks noGrp="1" noChangeArrowheads="1"/>
          </p:cNvSpPr>
          <p:nvPr>
            <p:ph type="title"/>
          </p:nvPr>
        </p:nvSpPr>
        <p:spPr/>
        <p:txBody>
          <a:bodyPr/>
          <a:lstStyle/>
          <a:p>
            <a:pPr eaLnBrk="1" hangingPunct="1"/>
            <a:r>
              <a:rPr lang="en-US" altLang="en-US" dirty="0" smtClean="0"/>
              <a:t>Business Impact Risks</a:t>
            </a:r>
          </a:p>
        </p:txBody>
      </p:sp>
      <p:sp>
        <p:nvSpPr>
          <p:cNvPr id="86019" name="Rectangle 8"/>
          <p:cNvSpPr>
            <a:spLocks noGrp="1" noChangeArrowheads="1"/>
          </p:cNvSpPr>
          <p:nvPr>
            <p:ph idx="1"/>
          </p:nvPr>
        </p:nvSpPr>
        <p:spPr/>
        <p:txBody>
          <a:bodyPr>
            <a:normAutofit/>
          </a:bodyPr>
          <a:lstStyle/>
          <a:p>
            <a:pPr eaLnBrk="1" hangingPunct="1">
              <a:lnSpc>
                <a:spcPct val="90000"/>
              </a:lnSpc>
            </a:pPr>
            <a:r>
              <a:rPr lang="en-US" altLang="en-US" sz="2400" dirty="0"/>
              <a:t>The following items help identify </a:t>
            </a:r>
            <a:r>
              <a:rPr lang="en-US" altLang="en-US" sz="2400" dirty="0" smtClean="0"/>
              <a:t>generic </a:t>
            </a:r>
            <a:r>
              <a:rPr lang="en-US" altLang="en-US" sz="2400" dirty="0"/>
              <a:t>risks associated with </a:t>
            </a:r>
            <a:r>
              <a:rPr lang="en-US" altLang="en-US" sz="2400" dirty="0" smtClean="0"/>
              <a:t> business </a:t>
            </a:r>
            <a:r>
              <a:rPr lang="en-US" altLang="en-US" sz="2400" dirty="0"/>
              <a:t>impact:</a:t>
            </a:r>
          </a:p>
          <a:p>
            <a:pPr lvl="1" eaLnBrk="1" hangingPunct="1">
              <a:lnSpc>
                <a:spcPct val="90000"/>
              </a:lnSpc>
            </a:pPr>
            <a:r>
              <a:rPr lang="en-US" altLang="en-US" sz="2000" dirty="0" smtClean="0"/>
              <a:t>Effect of product on company revenue.</a:t>
            </a:r>
          </a:p>
          <a:p>
            <a:pPr lvl="1" eaLnBrk="1" hangingPunct="1">
              <a:lnSpc>
                <a:spcPct val="90000"/>
              </a:lnSpc>
            </a:pPr>
            <a:r>
              <a:rPr lang="en-US" altLang="en-US" sz="2000" dirty="0" smtClean="0"/>
              <a:t>Visibility to senior management.</a:t>
            </a:r>
          </a:p>
          <a:p>
            <a:pPr lvl="1" eaLnBrk="1" hangingPunct="1">
              <a:lnSpc>
                <a:spcPct val="90000"/>
              </a:lnSpc>
            </a:pPr>
            <a:r>
              <a:rPr lang="en-US" altLang="en-US" sz="2000" dirty="0" smtClean="0"/>
              <a:t>Reasonableness of delivery deadline</a:t>
            </a:r>
          </a:p>
          <a:p>
            <a:pPr lvl="1" eaLnBrk="1" hangingPunct="1">
              <a:lnSpc>
                <a:spcPct val="90000"/>
              </a:lnSpc>
            </a:pPr>
            <a:r>
              <a:rPr lang="en-US" altLang="en-US" sz="2000" dirty="0" smtClean="0"/>
              <a:t>Number of customers who will use the product &amp; consistency of their needs.</a:t>
            </a:r>
          </a:p>
          <a:p>
            <a:pPr lvl="1" eaLnBrk="1" hangingPunct="1">
              <a:lnSpc>
                <a:spcPct val="90000"/>
              </a:lnSpc>
            </a:pPr>
            <a:r>
              <a:rPr lang="en-US" altLang="en-US" sz="2000" dirty="0" smtClean="0"/>
              <a:t>Number of other products that it will interact with.</a:t>
            </a:r>
          </a:p>
          <a:p>
            <a:pPr lvl="1" eaLnBrk="1" hangingPunct="1">
              <a:lnSpc>
                <a:spcPct val="90000"/>
              </a:lnSpc>
            </a:pPr>
            <a:r>
              <a:rPr lang="en-US" altLang="en-US" sz="2000" dirty="0" smtClean="0"/>
              <a:t>Sophistication of end users.</a:t>
            </a:r>
          </a:p>
          <a:p>
            <a:pPr lvl="1" eaLnBrk="1" hangingPunct="1">
              <a:lnSpc>
                <a:spcPct val="90000"/>
              </a:lnSpc>
            </a:pPr>
            <a:r>
              <a:rPr lang="en-US" altLang="en-US" sz="2000" dirty="0" smtClean="0"/>
              <a:t>Governmental constraints.</a:t>
            </a:r>
          </a:p>
          <a:p>
            <a:pPr lvl="1" eaLnBrk="1" hangingPunct="1">
              <a:lnSpc>
                <a:spcPct val="90000"/>
              </a:lnSpc>
            </a:pPr>
            <a:r>
              <a:rPr lang="en-US" altLang="en-US" sz="2000" dirty="0" smtClean="0"/>
              <a:t>Costs associated with late delivery or a defective product?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823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dirty="0" smtClean="0"/>
              <a:t>Customer Related Risks</a:t>
            </a:r>
          </a:p>
        </p:txBody>
      </p:sp>
      <p:sp>
        <p:nvSpPr>
          <p:cNvPr id="88066" name="Rectangle 8"/>
          <p:cNvSpPr>
            <a:spLocks noGrp="1" noChangeArrowheads="1"/>
          </p:cNvSpPr>
          <p:nvPr>
            <p:ph type="body" idx="1"/>
          </p:nvPr>
        </p:nvSpPr>
        <p:spPr/>
        <p:txBody>
          <a:bodyPr/>
          <a:lstStyle/>
          <a:p>
            <a:r>
              <a:rPr lang="en-US" altLang="en-US" sz="2600" dirty="0"/>
              <a:t>The following items help identify generic risks associated with the customer:</a:t>
            </a:r>
          </a:p>
          <a:p>
            <a:pPr lvl="1"/>
            <a:r>
              <a:rPr lang="en-US" altLang="en-US" dirty="0" smtClean="0"/>
              <a:t>Have you worked with the customer in the past?</a:t>
            </a:r>
          </a:p>
          <a:p>
            <a:pPr lvl="1"/>
            <a:r>
              <a:rPr lang="en-US" altLang="en-US" dirty="0" smtClean="0"/>
              <a:t>Does the customer have a solid idea of what is required?</a:t>
            </a:r>
          </a:p>
          <a:p>
            <a:pPr lvl="1"/>
            <a:r>
              <a:rPr lang="en-US" altLang="en-US" dirty="0" smtClean="0"/>
              <a:t>Is the customer willing to commit significant time to the requirements gathering process?</a:t>
            </a:r>
          </a:p>
          <a:p>
            <a:pPr lvl="1"/>
            <a:r>
              <a:rPr lang="en-US" altLang="en-US" dirty="0" smtClean="0"/>
              <a:t>Is the customer willing to establish rapid communication links with the developer?</a:t>
            </a:r>
          </a:p>
          <a:p>
            <a:pPr lvl="1"/>
            <a:r>
              <a:rPr lang="en-US" altLang="en-US" dirty="0" smtClean="0"/>
              <a:t>Is the customer willing to participate in reviews?</a:t>
            </a:r>
          </a:p>
          <a:p>
            <a:pPr lvl="1"/>
            <a:r>
              <a:rPr lang="en-US" altLang="en-US" dirty="0" smtClean="0"/>
              <a:t>Is the customer technically sophisticated in the product area?</a:t>
            </a:r>
          </a:p>
          <a:p>
            <a:pPr lvl="1"/>
            <a:r>
              <a:rPr lang="en-US" altLang="en-US" dirty="0" smtClean="0"/>
              <a:t>Does the customer understand the software process?</a:t>
            </a:r>
            <a:br>
              <a:rPr lang="en-US" altLang="en-US" dirty="0" smtClean="0"/>
            </a:br>
            <a:endParaRPr lang="en-US" altLang="en-US" dirty="0" smtClean="0"/>
          </a:p>
          <a:p>
            <a:r>
              <a:rPr lang="en-US" altLang="en-US" sz="2600" dirty="0"/>
              <a:t>Risks should be investigated if the answer to any of these questions is </a:t>
            </a:r>
            <a:r>
              <a:rPr lang="ja-JP" altLang="en-US" sz="2600" dirty="0"/>
              <a:t>“</a:t>
            </a:r>
            <a:r>
              <a:rPr lang="en-US" altLang="ja-JP" sz="2600" dirty="0"/>
              <a:t>NO</a:t>
            </a:r>
            <a:r>
              <a:rPr lang="ja-JP" altLang="en-US" sz="2600" dirty="0"/>
              <a:t>”</a:t>
            </a:r>
            <a:r>
              <a:rPr lang="en-US" altLang="ja-JP" sz="2600" dirty="0"/>
              <a:t>.</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7118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dirty="0" smtClean="0"/>
              <a:t>Process Risks</a:t>
            </a:r>
          </a:p>
        </p:txBody>
      </p:sp>
      <p:sp>
        <p:nvSpPr>
          <p:cNvPr id="90114" name="Rectangle 7"/>
          <p:cNvSpPr>
            <a:spLocks noGrp="1" noChangeArrowheads="1"/>
          </p:cNvSpPr>
          <p:nvPr>
            <p:ph type="body" idx="1"/>
          </p:nvPr>
        </p:nvSpPr>
        <p:spPr/>
        <p:txBody>
          <a:bodyPr/>
          <a:lstStyle/>
          <a:p>
            <a:r>
              <a:rPr lang="en-US" altLang="en-US" sz="2000" dirty="0"/>
              <a:t>An ill defined software process and/or an </a:t>
            </a:r>
            <a:r>
              <a:rPr lang="en-US" altLang="en-US" sz="2000" i="1" dirty="0"/>
              <a:t>ad hoc </a:t>
            </a:r>
            <a:r>
              <a:rPr lang="en-US" altLang="en-US" sz="2000" dirty="0"/>
              <a:t>approach to analysis, design, and testing can introduce risk.  </a:t>
            </a:r>
          </a:p>
          <a:p>
            <a:r>
              <a:rPr lang="en-US" altLang="en-US" sz="2000" dirty="0"/>
              <a:t>The following are </a:t>
            </a:r>
            <a:r>
              <a:rPr lang="en-US" altLang="en-US" sz="2000" b="1" u="sng" dirty="0"/>
              <a:t>sample</a:t>
            </a:r>
            <a:r>
              <a:rPr lang="en-US" altLang="en-US" sz="2000" dirty="0"/>
              <a:t> questions that should be asked to identify process risk:</a:t>
            </a:r>
          </a:p>
          <a:p>
            <a:pPr lvl="1"/>
            <a:r>
              <a:rPr lang="en-US" altLang="en-US" sz="1800" dirty="0" smtClean="0"/>
              <a:t>Do you have a consistent repeatable process that is actually used?</a:t>
            </a:r>
          </a:p>
          <a:p>
            <a:pPr lvl="1"/>
            <a:r>
              <a:rPr lang="en-US" altLang="en-US" sz="1800" dirty="0" smtClean="0"/>
              <a:t>Do you train all developers in the process?</a:t>
            </a:r>
          </a:p>
          <a:p>
            <a:pPr lvl="1"/>
            <a:r>
              <a:rPr lang="en-US" altLang="en-US" sz="1800" dirty="0" smtClean="0"/>
              <a:t>Are formal technical reviews part of this process?</a:t>
            </a:r>
          </a:p>
          <a:p>
            <a:pPr lvl="1"/>
            <a:r>
              <a:rPr lang="en-US" altLang="en-US" sz="1800" dirty="0" smtClean="0"/>
              <a:t>Do you have a mechanism for managing change?  (i.e. formal RFC system + configuration management).</a:t>
            </a:r>
          </a:p>
          <a:p>
            <a:pPr lvl="1"/>
            <a:r>
              <a:rPr lang="en-US" altLang="en-US" sz="1800" dirty="0" smtClean="0"/>
              <a:t>Do you have specific methods that you use for each phase of the process?</a:t>
            </a:r>
          </a:p>
          <a:p>
            <a:pPr lvl="1"/>
            <a:r>
              <a:rPr lang="en-US" altLang="en-US" sz="1800" dirty="0" smtClean="0"/>
              <a:t>Is the process supported by tools?</a:t>
            </a:r>
          </a:p>
          <a:p>
            <a:pPr lvl="1"/>
            <a:r>
              <a:rPr lang="en-US" altLang="en-US" sz="1800" dirty="0" smtClean="0"/>
              <a:t>Do you manage the process through use of metrics?</a:t>
            </a:r>
          </a:p>
          <a:p>
            <a:r>
              <a:rPr lang="en-US" altLang="en-US" sz="2000" dirty="0"/>
              <a:t>Risks should be investigated if the answer to any of these questions is </a:t>
            </a:r>
            <a:r>
              <a:rPr lang="ja-JP" altLang="en-US" sz="2000" dirty="0"/>
              <a:t>“</a:t>
            </a:r>
            <a:r>
              <a:rPr lang="en-US" altLang="ja-JP" sz="2000" dirty="0"/>
              <a:t>NO</a:t>
            </a:r>
            <a:r>
              <a:rPr lang="ja-JP" altLang="en-US" sz="2000" dirty="0"/>
              <a:t>”</a:t>
            </a:r>
            <a:r>
              <a:rPr lang="en-US" altLang="ja-JP" sz="2000" dirty="0"/>
              <a:t>.</a:t>
            </a:r>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1639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dirty="0" smtClean="0"/>
              <a:t>Technology Risks</a:t>
            </a:r>
          </a:p>
        </p:txBody>
      </p:sp>
      <p:sp>
        <p:nvSpPr>
          <p:cNvPr id="92163" name="Rectangle 7"/>
          <p:cNvSpPr>
            <a:spLocks noGrp="1" noChangeArrowheads="1"/>
          </p:cNvSpPr>
          <p:nvPr>
            <p:ph type="body" idx="1"/>
          </p:nvPr>
        </p:nvSpPr>
        <p:spPr/>
        <p:txBody>
          <a:bodyPr/>
          <a:lstStyle/>
          <a:p>
            <a:pPr eaLnBrk="1" hangingPunct="1"/>
            <a:r>
              <a:rPr lang="en-US" altLang="en-US" sz="2000" dirty="0"/>
              <a:t>Pushing the limits of technology is challenging &amp; exciting, yet very risky.</a:t>
            </a:r>
          </a:p>
          <a:p>
            <a:pPr eaLnBrk="1" hangingPunct="1"/>
            <a:r>
              <a:rPr lang="en-US" altLang="en-US" sz="2000" dirty="0"/>
              <a:t>Questions to identify risk include:</a:t>
            </a:r>
          </a:p>
          <a:p>
            <a:pPr lvl="1" eaLnBrk="1" hangingPunct="1"/>
            <a:r>
              <a:rPr lang="en-US" altLang="en-US" sz="1800" dirty="0" smtClean="0"/>
              <a:t>Is the technology to be built new to your organization?</a:t>
            </a:r>
          </a:p>
          <a:p>
            <a:pPr lvl="1" eaLnBrk="1" hangingPunct="1"/>
            <a:r>
              <a:rPr lang="en-US" altLang="en-US" sz="1800" dirty="0" smtClean="0"/>
              <a:t>Do the requirements require the creation of new algorithms?</a:t>
            </a:r>
          </a:p>
          <a:p>
            <a:pPr lvl="1" eaLnBrk="1" hangingPunct="1"/>
            <a:r>
              <a:rPr lang="en-US" altLang="en-US" sz="1800" dirty="0" smtClean="0"/>
              <a:t>Does the software interface with new or unproven hardware or unproven vendor products?</a:t>
            </a:r>
          </a:p>
          <a:p>
            <a:pPr lvl="1" eaLnBrk="1" hangingPunct="1"/>
            <a:r>
              <a:rPr lang="en-US" altLang="en-US" sz="1800" dirty="0" smtClean="0"/>
              <a:t>Do the requirements require the creation of components that are unlike anything your organization has previously built?</a:t>
            </a:r>
          </a:p>
          <a:p>
            <a:pPr lvl="1" eaLnBrk="1" hangingPunct="1"/>
            <a:r>
              <a:rPr lang="en-US" altLang="en-US" sz="1800" dirty="0" smtClean="0"/>
              <a:t>Do requirements demand the use of new analysis, design, or testing methods?</a:t>
            </a:r>
          </a:p>
          <a:p>
            <a:pPr lvl="1" eaLnBrk="1" hangingPunct="1"/>
            <a:r>
              <a:rPr lang="en-US" altLang="en-US" sz="1800" dirty="0" smtClean="0"/>
              <a:t>Do requirements put excessive performance constraints on the product?</a:t>
            </a:r>
          </a:p>
          <a:p>
            <a:pPr eaLnBrk="1" hangingPunct="1"/>
            <a:r>
              <a:rPr lang="en-US" altLang="en-US" sz="2000" dirty="0"/>
              <a:t>Risks should be investigated if the answer to any of these questions is </a:t>
            </a:r>
            <a:r>
              <a:rPr lang="ja-JP" altLang="en-US" sz="2000" dirty="0"/>
              <a:t>“</a:t>
            </a:r>
            <a:r>
              <a:rPr lang="en-US" altLang="ja-JP" sz="2000" dirty="0"/>
              <a:t>YES</a:t>
            </a:r>
            <a:r>
              <a:rPr lang="ja-JP" altLang="en-US" sz="2000" dirty="0"/>
              <a:t>”</a:t>
            </a:r>
            <a:r>
              <a:rPr lang="en-US" altLang="ja-JP" sz="2000" dirty="0"/>
              <a: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6721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dirty="0" smtClean="0"/>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23177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dirty="0" smtClean="0"/>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91767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dirty="0" smtClean="0"/>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dirty="0" smtClean="0"/>
              <a:t>The US Air Force requires project managers to identify </a:t>
            </a:r>
          </a:p>
          <a:p>
            <a:pPr marL="400050" indent="-400050">
              <a:lnSpc>
                <a:spcPct val="95000"/>
              </a:lnSpc>
              <a:buClr>
                <a:schemeClr val="accent1"/>
              </a:buClr>
              <a:buNone/>
            </a:pPr>
            <a:r>
              <a:rPr lang="en-US" altLang="en-US" b="1" u="sng" dirty="0" smtClean="0"/>
              <a:t>risk drivers</a:t>
            </a:r>
            <a:r>
              <a:rPr lang="en-US" altLang="en-US" dirty="0" smtClean="0"/>
              <a:t> that affect software risk components.</a:t>
            </a:r>
          </a:p>
          <a:p>
            <a:pPr marL="400050" indent="-400050">
              <a:lnSpc>
                <a:spcPct val="95000"/>
              </a:lnSpc>
              <a:spcBef>
                <a:spcPct val="50000"/>
              </a:spcBef>
            </a:pPr>
            <a:r>
              <a:rPr lang="en-US" altLang="en-US" b="1" dirty="0" smtClean="0"/>
              <a:t>Performance risk</a:t>
            </a:r>
            <a:r>
              <a:rPr lang="en-US" altLang="en-US" dirty="0" smtClean="0"/>
              <a:t> – the degree of uncertainty that the product will meet its requirements and be fit for its intended use.</a:t>
            </a:r>
          </a:p>
          <a:p>
            <a:pPr marL="400050" indent="-400050">
              <a:lnSpc>
                <a:spcPct val="95000"/>
              </a:lnSpc>
              <a:spcBef>
                <a:spcPct val="50000"/>
              </a:spcBef>
            </a:pPr>
            <a:r>
              <a:rPr lang="en-US" altLang="en-US" b="1" dirty="0" smtClean="0"/>
              <a:t>Cost risk </a:t>
            </a:r>
            <a:r>
              <a:rPr lang="en-US" altLang="en-US" dirty="0" smtClean="0"/>
              <a:t>– the degree of uncertainty that the project budget will be maintained.</a:t>
            </a:r>
          </a:p>
          <a:p>
            <a:pPr marL="400050" indent="-400050">
              <a:lnSpc>
                <a:spcPct val="95000"/>
              </a:lnSpc>
              <a:spcBef>
                <a:spcPct val="50000"/>
              </a:spcBef>
            </a:pPr>
            <a:r>
              <a:rPr lang="en-US" altLang="en-US" b="1" dirty="0" smtClean="0"/>
              <a:t>Support risk</a:t>
            </a:r>
            <a:r>
              <a:rPr lang="en-US" altLang="en-US" dirty="0" smtClean="0"/>
              <a:t> – the degree of uncertainty that the software will be easy to correct, adapt, and enhance.</a:t>
            </a:r>
          </a:p>
          <a:p>
            <a:pPr marL="400050" indent="-400050">
              <a:lnSpc>
                <a:spcPct val="95000"/>
              </a:lnSpc>
              <a:spcBef>
                <a:spcPct val="50000"/>
              </a:spcBef>
            </a:pPr>
            <a:r>
              <a:rPr lang="en-US" altLang="en-US" b="1" dirty="0" smtClean="0"/>
              <a:t>Schedule risk </a:t>
            </a:r>
            <a:r>
              <a:rPr lang="en-US" altLang="en-US" dirty="0" smtClean="0"/>
              <a:t>– the degree of uncertainty that the project schedule will be maintained and that the product will be delivered on time.</a:t>
            </a:r>
            <a:endParaRPr lang="en-US" altLang="en-US" b="1" dirty="0" smtClean="0"/>
          </a:p>
          <a:p>
            <a:pPr marL="400050" indent="-400050"/>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923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t>Output: Risk Register </a:t>
            </a:r>
          </a:p>
        </p:txBody>
      </p:sp>
      <p:sp>
        <p:nvSpPr>
          <p:cNvPr id="99330" name="Rectangle 3"/>
          <p:cNvSpPr>
            <a:spLocks noGrp="1" noChangeArrowheads="1"/>
          </p:cNvSpPr>
          <p:nvPr>
            <p:ph idx="1"/>
          </p:nvPr>
        </p:nvSpPr>
        <p:spPr/>
        <p:txBody>
          <a:bodyPr/>
          <a:lstStyle/>
          <a:p>
            <a:r>
              <a:rPr lang="en-US" altLang="en-US" sz="2000" dirty="0"/>
              <a:t>The output of the Risk Identification process is the risk </a:t>
            </a:r>
            <a:r>
              <a:rPr lang="en-US" altLang="en-US" sz="2000" dirty="0" smtClean="0"/>
              <a:t>register</a:t>
            </a:r>
            <a:endParaRPr lang="en-US" altLang="en-US" sz="2000" dirty="0"/>
          </a:p>
          <a:p>
            <a:r>
              <a:rPr lang="en-US" altLang="en-US" sz="2000" dirty="0"/>
              <a:t>All information gathered and generated during the Risk Identification process is documented in the risk register</a:t>
            </a:r>
          </a:p>
          <a:p>
            <a:r>
              <a:rPr lang="en-US" altLang="en-US" sz="2000" dirty="0"/>
              <a:t>Risk register contains the following elements [and more]:</a:t>
            </a:r>
          </a:p>
          <a:p>
            <a:pPr lvl="1"/>
            <a:r>
              <a:rPr lang="en-US" altLang="en-US" sz="1600" dirty="0"/>
              <a:t>List of identified risks</a:t>
            </a:r>
          </a:p>
          <a:p>
            <a:pPr lvl="1"/>
            <a:r>
              <a:rPr lang="en-US" altLang="en-US" sz="1600" dirty="0"/>
              <a:t>List of potential responses</a:t>
            </a:r>
          </a:p>
          <a:p>
            <a:pPr lvl="1"/>
            <a:r>
              <a:rPr lang="en-US" altLang="en-US" sz="1600" dirty="0"/>
              <a:t>Root causes of risks</a:t>
            </a:r>
          </a:p>
          <a:p>
            <a:pPr lvl="1"/>
            <a:r>
              <a:rPr lang="en-US" altLang="en-US" sz="1600" dirty="0"/>
              <a:t>Updated risk categories</a:t>
            </a:r>
          </a:p>
          <a:p>
            <a:pPr lvl="1"/>
            <a:r>
              <a:rPr lang="en-US" altLang="en-US" sz="1600" dirty="0"/>
              <a:t>Probability</a:t>
            </a:r>
          </a:p>
          <a:p>
            <a:pPr lvl="1"/>
            <a:r>
              <a:rPr lang="en-US" altLang="en-US" sz="1600" dirty="0"/>
              <a:t>Impact</a:t>
            </a:r>
          </a:p>
          <a:p>
            <a:pPr lvl="1"/>
            <a:r>
              <a:rPr lang="en-US" altLang="en-US" sz="1600" dirty="0"/>
              <a:t>Triggers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677857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7236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395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smtClean="0">
                <a:effectLst>
                  <a:outerShdw blurRad="38100" dist="38100" dir="2700000" algn="tl">
                    <a:srgbClr val="C0C0C0"/>
                  </a:outerShdw>
                </a:effectLst>
              </a:rPr>
              <a:t>How risk averse are you?</a:t>
            </a:r>
          </a:p>
        </p:txBody>
      </p:sp>
      <p:sp>
        <p:nvSpPr>
          <p:cNvPr id="106498" name="Text Box 4"/>
          <p:cNvSpPr txBox="1">
            <a:spLocks noChangeArrowheads="1"/>
          </p:cNvSpPr>
          <p:nvPr/>
        </p:nvSpPr>
        <p:spPr bwMode="auto">
          <a:xfrm>
            <a:off x="1752600" y="1253150"/>
            <a:ext cx="4343400" cy="3262432"/>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averse people:</a:t>
            </a:r>
          </a:p>
          <a:p>
            <a:pPr lvl="1">
              <a:buFont typeface="Wingdings" panose="05000000000000000000" pitchFamily="2" charset="2"/>
              <a:buChar char="q"/>
            </a:pPr>
            <a:r>
              <a:rPr kumimoji="1" lang="en-US" altLang="en-US" sz="1800" dirty="0">
                <a:latin typeface="Candara" panose="020E0502030303020204" pitchFamily="34" charset="0"/>
              </a:rPr>
              <a:t>I like being dependable and I’</a:t>
            </a:r>
            <a:r>
              <a:rPr kumimoji="1" lang="en-US" altLang="ja-JP" sz="1800" dirty="0">
                <a:latin typeface="Candara" panose="020E0502030303020204" pitchFamily="34" charset="0"/>
              </a:rPr>
              <a:t>m usually punctual.</a:t>
            </a:r>
          </a:p>
          <a:p>
            <a:pPr lvl="1">
              <a:buFont typeface="Wingdings" panose="05000000000000000000" pitchFamily="2" charset="2"/>
              <a:buChar char="q"/>
            </a:pPr>
            <a:r>
              <a:rPr kumimoji="1" lang="en-US" altLang="en-US" sz="1800" dirty="0">
                <a:latin typeface="Candara" panose="020E0502030303020204" pitchFamily="34" charset="0"/>
              </a:rPr>
              <a:t>I am not likely to take chances.</a:t>
            </a:r>
          </a:p>
          <a:p>
            <a:pPr lvl="1">
              <a:buFont typeface="Wingdings" panose="05000000000000000000" pitchFamily="2" charset="2"/>
              <a:buChar char="q"/>
            </a:pPr>
            <a:r>
              <a:rPr kumimoji="1" lang="en-US" altLang="en-US" sz="1800" dirty="0">
                <a:latin typeface="Candara" panose="020E0502030303020204" pitchFamily="34" charset="0"/>
              </a:rPr>
              <a:t>I am responsible and prefer to work efficiently.</a:t>
            </a:r>
          </a:p>
          <a:p>
            <a:pPr lvl="1">
              <a:buFont typeface="Wingdings" panose="05000000000000000000" pitchFamily="2" charset="2"/>
              <a:buChar char="q"/>
            </a:pPr>
            <a:r>
              <a:rPr kumimoji="1" lang="en-US" altLang="en-US" sz="1800" dirty="0">
                <a:latin typeface="Candara" panose="020E0502030303020204" pitchFamily="34" charset="0"/>
              </a:rPr>
              <a:t>I am more service oriented than self oriented.</a:t>
            </a:r>
          </a:p>
          <a:p>
            <a:pPr lvl="1">
              <a:buFont typeface="Wingdings" panose="05000000000000000000" pitchFamily="2" charset="2"/>
              <a:buChar char="q"/>
            </a:pPr>
            <a:r>
              <a:rPr kumimoji="1" lang="en-US" altLang="en-US" sz="1800" dirty="0">
                <a:latin typeface="Candara" panose="020E0502030303020204" pitchFamily="34" charset="0"/>
              </a:rPr>
              <a:t>I value institutions and observe traditions</a:t>
            </a:r>
          </a:p>
          <a:p>
            <a:pPr lvl="1">
              <a:buFont typeface="Wingdings" panose="05000000000000000000" pitchFamily="2" charset="2"/>
              <a:buChar char="q"/>
            </a:pPr>
            <a:endParaRPr kumimoji="1" lang="en-US" altLang="en-US" dirty="0">
              <a:latin typeface="Candara" panose="020E0502030303020204" pitchFamily="34" charset="0"/>
            </a:endParaRPr>
          </a:p>
        </p:txBody>
      </p:sp>
      <p:sp>
        <p:nvSpPr>
          <p:cNvPr id="28676" name="Text Box 5"/>
          <p:cNvSpPr txBox="1">
            <a:spLocks noChangeArrowheads="1"/>
          </p:cNvSpPr>
          <p:nvPr/>
        </p:nvSpPr>
        <p:spPr bwMode="auto">
          <a:xfrm>
            <a:off x="6096000" y="1334630"/>
            <a:ext cx="4343400" cy="3170099"/>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Candara" panose="020E0502030303020204" pitchFamily="34"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more self oriented than service oriented.</a:t>
            </a:r>
            <a:endParaRPr kumimoji="1" lang="en-US" dirty="0">
              <a:solidFill>
                <a:schemeClr val="tx1">
                  <a:alpha val="43000"/>
                </a:schemeClr>
              </a:solidFill>
              <a:latin typeface="Candara" panose="020E0502030303020204" pitchFamily="34" charset="0"/>
              <a:ea typeface="ＭＳ Ｐゴシック" pitchFamily="-128" charset="-128"/>
              <a:cs typeface="ＭＳ Ｐゴシック" pitchFamily="-128" charset="-128"/>
            </a:endParaRP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504857"/>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neutral people:</a:t>
            </a:r>
          </a:p>
          <a:p>
            <a:pPr lvl="1">
              <a:buFont typeface="Wingdings" panose="05000000000000000000" pitchFamily="2" charset="2"/>
              <a:buChar char="q"/>
            </a:pPr>
            <a:r>
              <a:rPr kumimoji="1" lang="en-US" altLang="en-US" sz="2000" dirty="0">
                <a:latin typeface="Candara" panose="020E0502030303020204" pitchFamily="34" charset="0"/>
              </a:rPr>
              <a:t>I trust my intuition, and I am comfortable with unknown.</a:t>
            </a:r>
          </a:p>
          <a:p>
            <a:pPr lvl="1">
              <a:buFont typeface="Wingdings" panose="05000000000000000000" pitchFamily="2" charset="2"/>
              <a:buChar char="q"/>
            </a:pPr>
            <a:r>
              <a:rPr kumimoji="1" lang="en-US" altLang="en-US" sz="2000" dirty="0">
                <a:latin typeface="Candara" panose="020E0502030303020204" pitchFamily="34" charset="0"/>
              </a:rPr>
              <a:t>I think about the future and have long-range objectives.</a:t>
            </a:r>
          </a:p>
          <a:p>
            <a:pPr lvl="1">
              <a:buFont typeface="Wingdings" panose="05000000000000000000" pitchFamily="2" charset="2"/>
              <a:buChar char="q"/>
            </a:pPr>
            <a:r>
              <a:rPr kumimoji="1" lang="en-US" altLang="en-US" sz="2000" dirty="0">
                <a:latin typeface="Candara" panose="020E0502030303020204" pitchFamily="34" charset="0"/>
              </a:rPr>
              <a:t>I am naturally curious and often ask, </a:t>
            </a:r>
            <a:r>
              <a:rPr kumimoji="1" lang="ja-JP" altLang="en-US" sz="2000" dirty="0">
                <a:latin typeface="Candara" panose="020E0502030303020204" pitchFamily="34" charset="0"/>
              </a:rPr>
              <a:t>“</a:t>
            </a:r>
            <a:r>
              <a:rPr kumimoji="1" lang="en-US" altLang="ja-JP" sz="2000" dirty="0">
                <a:latin typeface="Candara" panose="020E0502030303020204" pitchFamily="34" charset="0"/>
              </a:rPr>
              <a:t>Why?</a:t>
            </a:r>
            <a:r>
              <a:rPr kumimoji="1" lang="ja-JP" altLang="en-US" sz="2000" dirty="0">
                <a:latin typeface="Candara" panose="020E0502030303020204" pitchFamily="34" charset="0"/>
              </a:rPr>
              <a:t>”</a:t>
            </a:r>
            <a:endParaRPr kumimoji="1" lang="en-US" altLang="ja-JP" sz="2000" dirty="0">
              <a:latin typeface="Candara" panose="020E0502030303020204" pitchFamily="34" charset="0"/>
            </a:endParaRPr>
          </a:p>
          <a:p>
            <a:pPr lvl="1">
              <a:buFont typeface="Wingdings" panose="05000000000000000000" pitchFamily="2" charset="2"/>
              <a:buChar char="q"/>
            </a:pPr>
            <a:r>
              <a:rPr kumimoji="1" lang="en-US" altLang="en-US" sz="2000" dirty="0">
                <a:latin typeface="Candara" panose="020E0502030303020204" pitchFamily="34" charset="0"/>
              </a:rPr>
              <a:t>I enjoy generating new ideas.</a:t>
            </a:r>
          </a:p>
          <a:p>
            <a:pPr lvl="1">
              <a:buFont typeface="Wingdings" panose="05000000000000000000" pitchFamily="2" charset="2"/>
              <a:buChar char="q"/>
            </a:pPr>
            <a:r>
              <a:rPr kumimoji="1" lang="en-US" altLang="en-US" sz="2000" dirty="0">
                <a:latin typeface="Candara" panose="020E0502030303020204" pitchFamily="34" charset="0"/>
              </a:rPr>
              <a:t>I work best when I am inspired.</a:t>
            </a:r>
          </a:p>
        </p:txBody>
      </p:sp>
      <p:sp>
        <p:nvSpPr>
          <p:cNvPr id="106501" name="Rectangle 8"/>
          <p:cNvSpPr>
            <a:spLocks noChangeArrowheads="1"/>
          </p:cNvSpPr>
          <p:nvPr/>
        </p:nvSpPr>
        <p:spPr bwMode="auto">
          <a:xfrm>
            <a:off x="1981200" y="504151"/>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3895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69748"/>
            <a:ext cx="670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536448"/>
            <a:ext cx="1676400" cy="723900"/>
          </a:xfrm>
          <a:prstGeom prst="borderCallout2">
            <a:avLst>
              <a:gd name="adj1" fmla="val 15792"/>
              <a:gd name="adj2" fmla="val 104546"/>
              <a:gd name="adj3" fmla="val 15792"/>
              <a:gd name="adj4" fmla="val 120171"/>
              <a:gd name="adj5" fmla="val 78949"/>
              <a:gd name="adj6" fmla="val 13636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What are the risks involved in getting to work?</a:t>
            </a:r>
          </a:p>
        </p:txBody>
      </p:sp>
      <p:sp>
        <p:nvSpPr>
          <p:cNvPr id="108548" name="AutoShape 5"/>
          <p:cNvSpPr>
            <a:spLocks/>
          </p:cNvSpPr>
          <p:nvPr/>
        </p:nvSpPr>
        <p:spPr bwMode="auto">
          <a:xfrm>
            <a:off x="8763000" y="2574674"/>
            <a:ext cx="1905000" cy="752475"/>
          </a:xfrm>
          <a:prstGeom prst="borderCallout2">
            <a:avLst>
              <a:gd name="adj1" fmla="val 15190"/>
              <a:gd name="adj2" fmla="val -4000"/>
              <a:gd name="adj3" fmla="val 15190"/>
              <a:gd name="adj4" fmla="val -14000"/>
              <a:gd name="adj5" fmla="val 70255"/>
              <a:gd name="adj6" fmla="val -41250"/>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Reduce the occurrence and/or impact of the risk.</a:t>
            </a:r>
          </a:p>
        </p:txBody>
      </p:sp>
      <p:sp>
        <p:nvSpPr>
          <p:cNvPr id="108549" name="AutoShape 6"/>
          <p:cNvSpPr>
            <a:spLocks/>
          </p:cNvSpPr>
          <p:nvPr/>
        </p:nvSpPr>
        <p:spPr bwMode="auto">
          <a:xfrm>
            <a:off x="2743200" y="5536948"/>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Identify new risks as they occur &amp; report on all known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15044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dirty="0" smtClean="0"/>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dirty="0" smtClean="0"/>
              <a:t>Risk assessment</a:t>
            </a:r>
          </a:p>
          <a:p>
            <a:pPr eaLnBrk="1" hangingPunct="1">
              <a:lnSpc>
                <a:spcPct val="90000"/>
              </a:lnSpc>
              <a:buFont typeface="Wingdings" panose="05000000000000000000" pitchFamily="2" charset="2"/>
              <a:buNone/>
            </a:pPr>
            <a:r>
              <a:rPr lang="en-US" altLang="en-US" dirty="0" smtClean="0"/>
              <a:t>Objectives</a:t>
            </a:r>
          </a:p>
          <a:p>
            <a:pPr eaLnBrk="1" hangingPunct="1">
              <a:lnSpc>
                <a:spcPct val="90000"/>
              </a:lnSpc>
            </a:pPr>
            <a:r>
              <a:rPr lang="en-US" altLang="en-US" dirty="0" smtClean="0"/>
              <a:t>Analyze risk in a cost-efficient manner</a:t>
            </a:r>
          </a:p>
          <a:p>
            <a:pPr eaLnBrk="1" hangingPunct="1">
              <a:lnSpc>
                <a:spcPct val="90000"/>
              </a:lnSpc>
            </a:pPr>
            <a:r>
              <a:rPr lang="en-US" altLang="en-US" dirty="0" smtClean="0"/>
              <a:t>Determine source of risk</a:t>
            </a:r>
          </a:p>
          <a:p>
            <a:pPr eaLnBrk="1" hangingPunct="1">
              <a:lnSpc>
                <a:spcPct val="90000"/>
              </a:lnSpc>
            </a:pPr>
            <a:r>
              <a:rPr lang="en-US" altLang="en-US" dirty="0" smtClean="0"/>
              <a:t>Determine risk exposure</a:t>
            </a:r>
          </a:p>
          <a:p>
            <a:pPr eaLnBrk="1" hangingPunct="1">
              <a:lnSpc>
                <a:spcPct val="90000"/>
              </a:lnSpc>
            </a:pPr>
            <a:r>
              <a:rPr lang="en-US" altLang="en-US" dirty="0" smtClean="0"/>
              <a:t>Determine time frame for action</a:t>
            </a:r>
          </a:p>
          <a:p>
            <a:pPr eaLnBrk="1" hangingPunct="1">
              <a:lnSpc>
                <a:spcPct val="90000"/>
              </a:lnSpc>
            </a:pPr>
            <a:r>
              <a:rPr lang="en-US" altLang="en-US" dirty="0" smtClean="0"/>
              <a:t>Determine highest-severity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5236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dirty="0" smtClean="0"/>
              <a:t>Assessing Project Risk</a:t>
            </a:r>
          </a:p>
        </p:txBody>
      </p:sp>
      <p:sp>
        <p:nvSpPr>
          <p:cNvPr id="112642" name="Rectangle 3"/>
          <p:cNvSpPr>
            <a:spLocks noGrp="1" noChangeArrowheads="1"/>
          </p:cNvSpPr>
          <p:nvPr>
            <p:ph type="body" idx="1"/>
          </p:nvPr>
        </p:nvSpPr>
        <p:spPr/>
        <p:txBody>
          <a:bodyPr/>
          <a:lstStyle/>
          <a:p>
            <a:pPr>
              <a:spcBef>
                <a:spcPts val="300"/>
              </a:spcBef>
            </a:pPr>
            <a:r>
              <a:rPr lang="en-US" altLang="en-US" sz="2000"/>
              <a:t>Have top software and customer managers formally committed to support the project?</a:t>
            </a:r>
          </a:p>
          <a:p>
            <a:pPr>
              <a:spcBef>
                <a:spcPts val="300"/>
              </a:spcBef>
            </a:pPr>
            <a:r>
              <a:rPr lang="en-US" altLang="en-US" sz="2000"/>
              <a:t>Are end-users enthusiastically committed to the project and the system/product to be built?</a:t>
            </a:r>
          </a:p>
          <a:p>
            <a:pPr>
              <a:spcBef>
                <a:spcPts val="300"/>
              </a:spcBef>
            </a:pPr>
            <a:r>
              <a:rPr lang="en-US" altLang="en-US" sz="2000"/>
              <a:t>Are requirements fully understood by the software engineering team and their customers?</a:t>
            </a:r>
          </a:p>
          <a:p>
            <a:pPr>
              <a:spcBef>
                <a:spcPts val="300"/>
              </a:spcBef>
            </a:pPr>
            <a:r>
              <a:rPr lang="en-US" altLang="en-US" sz="2000"/>
              <a:t>Have customers been involved fully in the definition of requirements?</a:t>
            </a:r>
          </a:p>
          <a:p>
            <a:pPr eaLnBrk="1" hangingPunct="1"/>
            <a:r>
              <a:rPr lang="en-US" altLang="en-US" sz="2000"/>
              <a:t>Do end-users have realistic expectations?</a:t>
            </a:r>
          </a:p>
          <a:p>
            <a:pPr>
              <a:spcBef>
                <a:spcPts val="300"/>
              </a:spcBef>
            </a:pPr>
            <a:r>
              <a:rPr lang="en-US" altLang="en-US" sz="2000"/>
              <a:t>Is project scope stable?</a:t>
            </a:r>
          </a:p>
          <a:p>
            <a:pPr>
              <a:spcBef>
                <a:spcPts val="300"/>
              </a:spcBef>
            </a:pPr>
            <a:r>
              <a:rPr lang="en-US" altLang="en-US" sz="2000"/>
              <a:t>Are project requirements stable?</a:t>
            </a:r>
          </a:p>
          <a:p>
            <a:pPr>
              <a:spcBef>
                <a:spcPts val="300"/>
              </a:spcBef>
            </a:pPr>
            <a:r>
              <a:rPr lang="en-US" altLang="en-US" sz="2000"/>
              <a:t>Does the software engineering team have the right mix of skills?</a:t>
            </a:r>
          </a:p>
          <a:p>
            <a:pPr>
              <a:spcBef>
                <a:spcPts val="300"/>
              </a:spcBef>
            </a:pPr>
            <a:r>
              <a:rPr lang="en-US" altLang="en-US" sz="2000"/>
              <a:t>Does the project team have experience with the technology to be implemented?</a:t>
            </a:r>
          </a:p>
          <a:p>
            <a:pPr>
              <a:spcBef>
                <a:spcPts val="300"/>
              </a:spcBef>
            </a:pPr>
            <a:r>
              <a:rPr lang="en-US" altLang="en-US" sz="2000"/>
              <a:t>Is the number of people on the project team adequate to do the job?</a:t>
            </a:r>
          </a:p>
          <a:p>
            <a:pPr eaLnBrk="1" hangingPunct="1"/>
            <a:r>
              <a:rPr lang="en-US" altLang="en-US" sz="2000"/>
              <a:t>Do all customer/user constituencies agree on the importance of the project and on the requirements for the system/product to be built?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2652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pPr eaLnBrk="1" hangingPunct="1"/>
            <a:r>
              <a:rPr lang="en-US" altLang="en-US" dirty="0" smtClean="0"/>
              <a:t>Risk Management</a:t>
            </a:r>
          </a:p>
        </p:txBody>
      </p:sp>
      <p:sp>
        <p:nvSpPr>
          <p:cNvPr id="114690" name="Rectangle 5"/>
          <p:cNvSpPr>
            <a:spLocks noGrp="1" noChangeArrowheads="1"/>
          </p:cNvSpPr>
          <p:nvPr>
            <p:ph idx="1"/>
          </p:nvPr>
        </p:nvSpPr>
        <p:spPr>
          <a:xfrm>
            <a:off x="347526" y="1406880"/>
            <a:ext cx="5410478" cy="4746091"/>
          </a:xfrm>
        </p:spPr>
        <p:txBody>
          <a:bodyPr/>
          <a:lstStyle/>
          <a:p>
            <a:pPr eaLnBrk="1" hangingPunct="1">
              <a:buFont typeface="Wingdings" panose="05000000000000000000" pitchFamily="2" charset="2"/>
              <a:buNone/>
            </a:pPr>
            <a:r>
              <a:rPr lang="en-US" altLang="en-US" sz="2000" b="1" dirty="0"/>
              <a:t>Reactive Risk Management</a:t>
            </a:r>
            <a:endParaRPr lang="en-US" altLang="en-US" sz="2000" dirty="0"/>
          </a:p>
          <a:p>
            <a:pPr eaLnBrk="1" hangingPunct="1"/>
            <a:r>
              <a:rPr lang="en-US" altLang="en-US" sz="2000" dirty="0"/>
              <a:t>project team reacts to risks when they occur</a:t>
            </a:r>
          </a:p>
          <a:p>
            <a:pPr eaLnBrk="1" hangingPunct="1"/>
            <a:r>
              <a:rPr lang="en-US" altLang="en-US" sz="2000" dirty="0"/>
              <a:t>mitigation – plan for additional resources in anticipation of fire fighting</a:t>
            </a:r>
          </a:p>
          <a:p>
            <a:pPr eaLnBrk="1" hangingPunct="1"/>
            <a:r>
              <a:rPr lang="en-US" altLang="en-US" sz="2000" dirty="0"/>
              <a:t>fix on failure – resources are found and applied when the risk strikes</a:t>
            </a:r>
          </a:p>
          <a:p>
            <a:pPr eaLnBrk="1" hangingPunct="1"/>
            <a:r>
              <a:rPr lang="en-US" altLang="en-US" sz="2000" dirty="0"/>
              <a:t>crisis management – failure does not respond to applied resources and project is in jeopardy</a:t>
            </a:r>
          </a:p>
        </p:txBody>
      </p:sp>
      <p:sp>
        <p:nvSpPr>
          <p:cNvPr id="114691" name="Rectangle 7"/>
          <p:cNvSpPr>
            <a:spLocks noGrp="1" noChangeArrowheads="1"/>
          </p:cNvSpPr>
          <p:nvPr>
            <p:ph sz="half" idx="4294967295"/>
          </p:nvPr>
        </p:nvSpPr>
        <p:spPr>
          <a:xfrm>
            <a:off x="6554710" y="1406880"/>
            <a:ext cx="4997512" cy="4097627"/>
          </a:xfrm>
        </p:spPr>
        <p:txBody>
          <a:bodyPr vert="horz" lIns="91440" tIns="45720" rIns="91440" bIns="45720" rtlCol="0">
            <a:normAutofit/>
          </a:bodyPr>
          <a:lstStyle/>
          <a:p>
            <a:pPr>
              <a:buFont typeface="Wingdings" panose="05000000000000000000" pitchFamily="2" charset="2"/>
              <a:buNone/>
            </a:pPr>
            <a:r>
              <a:rPr lang="en-US" altLang="en-US" sz="2000" b="1" dirty="0">
                <a:latin typeface="Candara" panose="020E0502030303020204" pitchFamily="34" charset="0"/>
              </a:rPr>
              <a:t>Proactive Risk Management</a:t>
            </a:r>
          </a:p>
          <a:p>
            <a:pPr>
              <a:buFont typeface="Wingdings" panose="05000000000000000000" pitchFamily="2" charset="2"/>
              <a:buNone/>
            </a:pPr>
            <a:r>
              <a:rPr lang="en-US" altLang="en-US" sz="2000" dirty="0">
                <a:latin typeface="Candara" panose="020E0502030303020204" pitchFamily="34" charset="0"/>
              </a:rPr>
              <a:t>formal risk analysis is performed</a:t>
            </a:r>
          </a:p>
          <a:p>
            <a:pPr>
              <a:buFont typeface="Wingdings" panose="05000000000000000000" pitchFamily="2" charset="2"/>
              <a:buNone/>
            </a:pPr>
            <a:r>
              <a:rPr lang="en-US" altLang="en-US" sz="2000" dirty="0">
                <a:latin typeface="Candara" panose="020E0502030303020204" pitchFamily="34" charset="0"/>
              </a:rPr>
              <a:t>organization corrects the root causes of risk</a:t>
            </a:r>
          </a:p>
          <a:p>
            <a:pPr lvl="1"/>
            <a:r>
              <a:rPr lang="en-US" altLang="en-US" sz="2000" dirty="0">
                <a:latin typeface="Candara" panose="020E0502030303020204" pitchFamily="34" charset="0"/>
              </a:rPr>
              <a:t>TQM concepts and statistical SQA</a:t>
            </a:r>
          </a:p>
          <a:p>
            <a:pPr lvl="1"/>
            <a:r>
              <a:rPr lang="en-US" altLang="en-US" sz="2000" dirty="0">
                <a:latin typeface="Candara" panose="020E0502030303020204" pitchFamily="34" charset="0"/>
              </a:rPr>
              <a:t>examining risk sources that lie beyond the bounds of the software</a:t>
            </a:r>
          </a:p>
          <a:p>
            <a:pPr lvl="1"/>
            <a:r>
              <a:rPr lang="en-US" altLang="en-US" sz="2000" dirty="0">
                <a:latin typeface="Candara" panose="020E0502030303020204" pitchFamily="34" charset="0"/>
              </a:rPr>
              <a:t>developing the skill to manage change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0672094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dirty="0" smtClean="0"/>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71360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Inputs to qualitative risk analysis </a:t>
            </a:r>
          </a:p>
        </p:txBody>
      </p:sp>
      <p:sp>
        <p:nvSpPr>
          <p:cNvPr id="120834" name="Rectangle 3"/>
          <p:cNvSpPr>
            <a:spLocks noGrp="1" noChangeArrowheads="1"/>
          </p:cNvSpPr>
          <p:nvPr>
            <p:ph type="body" idx="1"/>
          </p:nvPr>
        </p:nvSpPr>
        <p:spPr/>
        <p:txBody>
          <a:bodyPr/>
          <a:lstStyle/>
          <a:p>
            <a:r>
              <a:rPr lang="en-US" altLang="en-US" dirty="0" smtClean="0"/>
              <a:t>Organizational process assets</a:t>
            </a:r>
          </a:p>
          <a:p>
            <a:pPr lvl="1"/>
            <a:r>
              <a:rPr lang="en-US" altLang="en-US" dirty="0" smtClean="0"/>
              <a:t>Historical information from previous projects</a:t>
            </a:r>
          </a:p>
          <a:p>
            <a:pPr lvl="1"/>
            <a:r>
              <a:rPr lang="en-US" altLang="en-US" dirty="0" smtClean="0"/>
              <a:t>Includes formal or informal </a:t>
            </a:r>
            <a:r>
              <a:rPr lang="ja-JP" altLang="en-US" dirty="0" smtClean="0"/>
              <a:t>‘</a:t>
            </a:r>
            <a:r>
              <a:rPr lang="en-US" altLang="ja-JP" dirty="0" smtClean="0"/>
              <a:t>lessons learned</a:t>
            </a:r>
            <a:r>
              <a:rPr lang="ja-JP" altLang="en-US" dirty="0" smtClean="0"/>
              <a:t>’</a:t>
            </a:r>
            <a:r>
              <a:rPr lang="en-US" altLang="ja-JP" dirty="0" smtClean="0"/>
              <a:t> as well as closure documentation and/or post mortems</a:t>
            </a:r>
          </a:p>
          <a:p>
            <a:r>
              <a:rPr lang="en-US" altLang="en-US" dirty="0" smtClean="0"/>
              <a:t>Project scope statement</a:t>
            </a:r>
          </a:p>
          <a:p>
            <a:pPr lvl="1"/>
            <a:r>
              <a:rPr lang="en-US" altLang="en-US" dirty="0" smtClean="0"/>
              <a:t>Identifies initially-defined risks</a:t>
            </a:r>
          </a:p>
          <a:p>
            <a:r>
              <a:rPr lang="en-US" altLang="en-US" dirty="0" smtClean="0"/>
              <a:t>Risk management plan</a:t>
            </a:r>
          </a:p>
          <a:p>
            <a:pPr lvl="1"/>
            <a:r>
              <a:rPr lang="en-US" altLang="en-US" dirty="0" smtClean="0"/>
              <a:t>Provides framework within which to perform risk analysis</a:t>
            </a:r>
          </a:p>
          <a:p>
            <a:r>
              <a:rPr lang="en-US" altLang="en-US" dirty="0" smtClean="0"/>
              <a:t>Risk register</a:t>
            </a:r>
          </a:p>
          <a:p>
            <a:pPr lvl="1"/>
            <a:r>
              <a:rPr lang="en-US" altLang="en-US" dirty="0" smtClean="0"/>
              <a:t>Provides a comprehensive enumeration and description of all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90316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dirty="0" smtClean="0"/>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84133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smtClean="0"/>
              <a:t>Risk Analysis</a:t>
            </a:r>
          </a:p>
        </p:txBody>
      </p:sp>
      <p:sp>
        <p:nvSpPr>
          <p:cNvPr id="514051" name="Rectangle 3"/>
          <p:cNvSpPr>
            <a:spLocks noGrp="1" noChangeArrowheads="1"/>
          </p:cNvSpPr>
          <p:nvPr>
            <p:ph type="body" idx="1"/>
          </p:nvPr>
        </p:nvSpPr>
        <p:spPr/>
        <p:txBody>
          <a:bodyPr>
            <a:normAutofit fontScale="92500" lnSpcReduction="10000"/>
          </a:bodyPr>
          <a:lstStyle/>
          <a:p>
            <a:r>
              <a:rPr lang="en-US" altLang="en-US" sz="2600" dirty="0"/>
              <a:t>Estimating size of loss (impact)</a:t>
            </a:r>
          </a:p>
          <a:p>
            <a:pPr lvl="1"/>
            <a:r>
              <a:rPr lang="en-US" altLang="en-US" dirty="0" smtClean="0"/>
              <a:t>Loss is easier to see than probability</a:t>
            </a:r>
          </a:p>
          <a:p>
            <a:pPr lvl="2"/>
            <a:r>
              <a:rPr lang="en-US" altLang="en-US" dirty="0" smtClean="0"/>
              <a:t>You can break this down into </a:t>
            </a:r>
            <a:r>
              <a:rPr lang="ja-JP" altLang="en-US" dirty="0" smtClean="0"/>
              <a:t>“</a:t>
            </a:r>
            <a:r>
              <a:rPr lang="en-US" altLang="ja-JP" dirty="0" smtClean="0"/>
              <a:t>chunks</a:t>
            </a:r>
            <a:r>
              <a:rPr lang="ja-JP" altLang="en-US" dirty="0" smtClean="0"/>
              <a:t>”</a:t>
            </a:r>
            <a:r>
              <a:rPr lang="en-US" altLang="ja-JP" dirty="0" smtClean="0"/>
              <a:t> (like WBS)</a:t>
            </a:r>
          </a:p>
          <a:p>
            <a:r>
              <a:rPr lang="en-US" altLang="en-US" sz="2600" dirty="0"/>
              <a:t>Estimating probability of loss</a:t>
            </a:r>
          </a:p>
          <a:p>
            <a:pPr lvl="1"/>
            <a:r>
              <a:rPr lang="en-US" altLang="en-US" dirty="0" smtClean="0"/>
              <a:t>Use team member estimates and have a risk-estimate review</a:t>
            </a:r>
          </a:p>
          <a:p>
            <a:pPr lvl="1"/>
            <a:r>
              <a:rPr lang="en-US" altLang="en-US" dirty="0" smtClean="0"/>
              <a:t>Use Delphi or group-consensus techniques</a:t>
            </a:r>
          </a:p>
          <a:p>
            <a:pPr lvl="1"/>
            <a:r>
              <a:rPr lang="en-US" altLang="en-US" dirty="0" smtClean="0"/>
              <a:t>Use gambling analogy </a:t>
            </a:r>
            <a:r>
              <a:rPr lang="ja-JP" altLang="en-US" dirty="0" smtClean="0"/>
              <a:t>“</a:t>
            </a:r>
            <a:r>
              <a:rPr lang="en-US" altLang="ja-JP" dirty="0" smtClean="0"/>
              <a:t>how much would you bet</a:t>
            </a:r>
            <a:r>
              <a:rPr lang="ja-JP" altLang="en-US" dirty="0" smtClean="0"/>
              <a:t>”</a:t>
            </a:r>
            <a:endParaRPr lang="en-US" altLang="ja-JP" dirty="0" smtClean="0"/>
          </a:p>
          <a:p>
            <a:pPr lvl="1"/>
            <a:r>
              <a:rPr lang="en-US" altLang="en-US" dirty="0" smtClean="0"/>
              <a:t>Use </a:t>
            </a:r>
            <a:r>
              <a:rPr lang="ja-JP" altLang="en-US" dirty="0" smtClean="0"/>
              <a:t>“</a:t>
            </a:r>
            <a:r>
              <a:rPr lang="en-US" altLang="ja-JP" dirty="0" smtClean="0"/>
              <a:t>adjective calibration</a:t>
            </a:r>
            <a:r>
              <a:rPr lang="ja-JP" altLang="en-US" dirty="0" smtClean="0"/>
              <a:t>”</a:t>
            </a:r>
            <a:r>
              <a:rPr lang="en-US" altLang="ja-JP" dirty="0" smtClean="0"/>
              <a:t>: highly likely, probably, improbable, unlikely, highly unlikely</a:t>
            </a:r>
          </a:p>
          <a:p>
            <a:pPr>
              <a:buFont typeface="Wingdings" panose="05000000000000000000" pitchFamily="2" charset="2"/>
              <a:buNone/>
            </a:pPr>
            <a:r>
              <a:rPr lang="en-US" altLang="en-US" sz="2000" b="1" u="sng" dirty="0"/>
              <a:t>Risk Prioritization</a:t>
            </a:r>
          </a:p>
          <a:p>
            <a:pPr lvl="1"/>
            <a:r>
              <a:rPr lang="en-US" altLang="en-US" dirty="0" smtClean="0"/>
              <a:t>Remember the 80-20 rule</a:t>
            </a:r>
          </a:p>
          <a:p>
            <a:pPr lvl="1"/>
            <a:r>
              <a:rPr lang="en-US" altLang="en-US" dirty="0" smtClean="0"/>
              <a:t>Often want larger-loss risks higher – Or higher probability items</a:t>
            </a:r>
          </a:p>
          <a:p>
            <a:pPr lvl="1"/>
            <a:r>
              <a:rPr lang="en-US" altLang="en-US" dirty="0" smtClean="0"/>
              <a:t>Possibly group </a:t>
            </a:r>
            <a:r>
              <a:rPr lang="ja-JP" altLang="en-US" dirty="0" smtClean="0"/>
              <a:t>‘</a:t>
            </a:r>
            <a:r>
              <a:rPr lang="en-US" altLang="ja-JP" dirty="0" smtClean="0"/>
              <a:t>related risks</a:t>
            </a:r>
            <a:r>
              <a:rPr lang="ja-JP" altLang="en-US" dirty="0" smtClean="0"/>
              <a:t>’</a:t>
            </a:r>
            <a:endParaRPr lang="en-US" altLang="ja-JP" dirty="0" smtClean="0"/>
          </a:p>
          <a:p>
            <a:pPr lvl="1"/>
            <a:r>
              <a:rPr lang="en-US" altLang="en-US" dirty="0" smtClean="0"/>
              <a:t>Helps identify which risks to ignore – Those at the bottom</a:t>
            </a:r>
          </a:p>
          <a:p>
            <a:pPr lvl="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28156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u="sng" dirty="0" smtClean="0"/>
              <a:t>First</a:t>
            </a:r>
            <a:r>
              <a:rPr lang="en-US" altLang="en-US" dirty="0" smtClean="0"/>
              <a:t>, assess the probability that the identified risk will occur </a:t>
            </a:r>
          </a:p>
          <a:p>
            <a:pPr eaLnBrk="1" hangingPunct="1"/>
            <a:r>
              <a:rPr lang="en-US" altLang="en-US" u="sng" dirty="0" smtClean="0"/>
              <a:t>Second</a:t>
            </a:r>
            <a:r>
              <a:rPr lang="en-US" altLang="en-US" dirty="0" smtClean="0"/>
              <a:t>, determine the impacts of the risk on project objectives: time, scope, quality, and cost</a:t>
            </a:r>
          </a:p>
          <a:p>
            <a:pPr eaLnBrk="1" hangingPunct="1"/>
            <a:r>
              <a:rPr lang="en-US" altLang="en-US" dirty="0" smtClean="0"/>
              <a:t>Assessment helps determine which risks require aggressive management</a:t>
            </a:r>
          </a:p>
          <a:p>
            <a:pPr eaLnBrk="1" hangingPunct="1"/>
            <a:r>
              <a:rPr lang="en-US" altLang="en-US" dirty="0" smtClean="0"/>
              <a:t>Probabilities and impacts are defined in the risk management plan under the heading </a:t>
            </a:r>
            <a:r>
              <a:rPr lang="en-US" altLang="en-US" i="1" u="sng" dirty="0" smtClean="0"/>
              <a:t>definitions of risk probability and impact</a:t>
            </a:r>
            <a:endParaRPr lang="en-US" altLang="en-US" u="sng"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90449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Probability and impact matrix</a:t>
            </a:r>
          </a:p>
        </p:txBody>
      </p:sp>
      <p:sp>
        <p:nvSpPr>
          <p:cNvPr id="129026" name="Rectangle 3"/>
          <p:cNvSpPr>
            <a:spLocks noGrp="1" noChangeArrowheads="1"/>
          </p:cNvSpPr>
          <p:nvPr>
            <p:ph idx="1"/>
          </p:nvPr>
        </p:nvSpPr>
        <p:spPr/>
        <p:txBody>
          <a:bodyPr/>
          <a:lstStyle/>
          <a:p>
            <a:r>
              <a:rPr lang="en-US" altLang="en-US" dirty="0" smtClean="0"/>
              <a:t>Defines a combination of risk probability and risk impact that helps determine which risks need detailed risk response plans</a:t>
            </a:r>
          </a:p>
          <a:p>
            <a:pPr lvl="1"/>
            <a:r>
              <a:rPr lang="en-US" altLang="en-US" i="1" dirty="0"/>
              <a:t>Example</a:t>
            </a:r>
            <a:r>
              <a:rPr lang="en-US" altLang="en-US" dirty="0"/>
              <a:t>: A risk with a high probability of occurring and a high impact will be a strong candidate for a risk response plan </a:t>
            </a:r>
          </a:p>
          <a:p>
            <a:r>
              <a:rPr lang="en-US" altLang="en-US" dirty="0" smtClean="0"/>
              <a:t>Matrix is typically defined by the organization </a:t>
            </a:r>
          </a:p>
          <a:p>
            <a:r>
              <a:rPr lang="en-US" altLang="en-US" dirty="0" smtClean="0"/>
              <a:t>If organization does not define a matrix, develop one during planning meetings and analysis</a:t>
            </a:r>
          </a:p>
          <a:p>
            <a:r>
              <a:rPr lang="en-US" altLang="en-US" dirty="0" smtClean="0"/>
              <a:t>We will look at the probability and impact matrix in the </a:t>
            </a:r>
            <a:r>
              <a:rPr lang="en-US" altLang="en-US" i="1" dirty="0" smtClean="0"/>
              <a:t>Qualitative Risk Analysis </a:t>
            </a:r>
            <a:r>
              <a:rPr lang="en-US" altLang="en-US" dirty="0" smtClean="0"/>
              <a:t>process, where it is used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91211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Probability</a:t>
            </a:r>
          </a:p>
        </p:txBody>
      </p:sp>
      <p:sp>
        <p:nvSpPr>
          <p:cNvPr id="131074" name="Rectangle 3"/>
          <p:cNvSpPr>
            <a:spLocks noGrp="1" noChangeArrowheads="1"/>
          </p:cNvSpPr>
          <p:nvPr>
            <p:ph type="body" idx="1"/>
          </p:nvPr>
        </p:nvSpPr>
        <p:spPr/>
        <p:txBody>
          <a:bodyPr>
            <a:normAutofit/>
          </a:bodyPr>
          <a:lstStyle/>
          <a:p>
            <a:pPr eaLnBrk="1" hangingPunct="1"/>
            <a:r>
              <a:rPr lang="en-US" altLang="en-US" sz="2400" i="1" u="sng" dirty="0"/>
              <a:t>Probability</a:t>
            </a:r>
            <a:r>
              <a:rPr lang="en-US" altLang="en-US" sz="2400" u="sng" dirty="0"/>
              <a:t> </a:t>
            </a:r>
            <a:r>
              <a:rPr lang="en-US" altLang="en-US" sz="2400" dirty="0"/>
              <a:t>is the likelihood that an event will occur</a:t>
            </a:r>
          </a:p>
          <a:p>
            <a:pPr lvl="1" eaLnBrk="1" hangingPunct="1"/>
            <a:r>
              <a:rPr lang="en-US" altLang="en-US" sz="2000" dirty="0" smtClean="0"/>
              <a:t>Fair coin flip: 0.5 probability of getting heads, 0.5 probability of getting tails</a:t>
            </a:r>
          </a:p>
          <a:p>
            <a:pPr lvl="1" eaLnBrk="1" hangingPunct="1"/>
            <a:r>
              <a:rPr lang="en-US" altLang="en-US" sz="2000" dirty="0" smtClean="0"/>
              <a:t>Sum of probabilities of all outcomes adds up to 1.0</a:t>
            </a:r>
          </a:p>
          <a:p>
            <a:pPr lvl="1" eaLnBrk="1" hangingPunct="1"/>
            <a:r>
              <a:rPr lang="en-US" altLang="en-US" sz="2000" dirty="0" smtClean="0"/>
              <a:t>For any event </a:t>
            </a:r>
            <a:r>
              <a:rPr lang="en-US" altLang="en-US" sz="2000" i="1" dirty="0" smtClean="0"/>
              <a:t>e</a:t>
            </a:r>
            <a:r>
              <a:rPr lang="en-US" altLang="en-US" sz="2000" dirty="0" smtClean="0"/>
              <a:t>, the probability </a:t>
            </a:r>
            <a:r>
              <a:rPr lang="en-US" altLang="en-US" sz="2000" i="1" dirty="0" smtClean="0"/>
              <a:t>p</a:t>
            </a:r>
            <a:r>
              <a:rPr lang="en-US" altLang="en-US" sz="2000" dirty="0" smtClean="0"/>
              <a:t> that </a:t>
            </a:r>
            <a:r>
              <a:rPr lang="en-US" altLang="en-US" sz="2000" i="1" dirty="0" smtClean="0"/>
              <a:t>e</a:t>
            </a:r>
            <a:r>
              <a:rPr lang="en-US" altLang="en-US" sz="2000" dirty="0" smtClean="0"/>
              <a:t> </a:t>
            </a:r>
            <a:r>
              <a:rPr lang="en-US" altLang="en-US" sz="2000" i="1" dirty="0" smtClean="0"/>
              <a:t>will</a:t>
            </a:r>
            <a:r>
              <a:rPr lang="en-US" altLang="en-US" sz="2000" dirty="0" smtClean="0"/>
              <a:t> occur is 0.0 ≤ </a:t>
            </a:r>
            <a:r>
              <a:rPr lang="en-US" altLang="en-US" sz="2000" i="1" dirty="0" err="1" smtClean="0"/>
              <a:t>p</a:t>
            </a:r>
            <a:r>
              <a:rPr lang="en-US" altLang="en-US" sz="2000" i="1" baseline="-25000" dirty="0" err="1" smtClean="0"/>
              <a:t>e</a:t>
            </a:r>
            <a:r>
              <a:rPr lang="en-US" altLang="en-US" sz="2000" i="1" baseline="-25000" dirty="0" smtClean="0"/>
              <a:t> </a:t>
            </a:r>
            <a:r>
              <a:rPr lang="en-US" altLang="en-US" sz="2000" dirty="0" smtClean="0"/>
              <a:t>≤ 1.0</a:t>
            </a:r>
          </a:p>
          <a:p>
            <a:pPr lvl="1" eaLnBrk="1" hangingPunct="1"/>
            <a:r>
              <a:rPr lang="en-US" altLang="en-US" sz="2000" dirty="0" smtClean="0"/>
              <a:t>The complementary probability that </a:t>
            </a:r>
            <a:r>
              <a:rPr lang="en-US" altLang="en-US" sz="2000" i="1" dirty="0" smtClean="0"/>
              <a:t>e</a:t>
            </a:r>
            <a:r>
              <a:rPr lang="en-US" altLang="en-US" sz="2000" dirty="0" smtClean="0"/>
              <a:t> </a:t>
            </a:r>
            <a:r>
              <a:rPr lang="en-US" altLang="en-US" sz="2000" i="1" dirty="0" smtClean="0"/>
              <a:t>will not</a:t>
            </a:r>
            <a:r>
              <a:rPr lang="en-US" altLang="en-US" sz="2000" dirty="0" smtClean="0"/>
              <a:t> occur is just 1.0 - </a:t>
            </a:r>
            <a:r>
              <a:rPr lang="en-US" altLang="en-US" sz="2000" i="1" dirty="0" err="1" smtClean="0"/>
              <a:t>p</a:t>
            </a:r>
            <a:r>
              <a:rPr lang="en-US" altLang="en-US" sz="2000" i="1" baseline="-25000" dirty="0" err="1" smtClean="0"/>
              <a:t>e</a:t>
            </a:r>
            <a:r>
              <a:rPr lang="en-US" altLang="en-US" sz="2000" i="1" baseline="-25000" dirty="0" smtClean="0"/>
              <a:t> </a:t>
            </a:r>
            <a:endParaRPr lang="en-US" altLang="en-US" sz="2000" dirty="0" smtClean="0"/>
          </a:p>
          <a:p>
            <a:pPr eaLnBrk="1" hangingPunct="1"/>
            <a:r>
              <a:rPr lang="en-US" altLang="en-US" sz="2400" i="1" u="sng" dirty="0"/>
              <a:t>Risk probability</a:t>
            </a:r>
            <a:r>
              <a:rPr lang="en-US" altLang="en-US" sz="2400" u="sng" dirty="0"/>
              <a:t> </a:t>
            </a:r>
            <a:r>
              <a:rPr lang="en-US" altLang="en-US" sz="2400" dirty="0"/>
              <a:t>is the probability that the risk event will occur sometime during the life of the project and is most often determined through </a:t>
            </a:r>
            <a:r>
              <a:rPr lang="en-US" altLang="en-US" sz="2400" i="1" u="sng" dirty="0"/>
              <a:t>expert judgment</a:t>
            </a:r>
            <a:endParaRPr lang="en-US" altLang="en-US" sz="2400" u="sng" dirty="0"/>
          </a:p>
          <a:p>
            <a:pPr eaLnBrk="1" hangingPunct="1"/>
            <a:r>
              <a:rPr lang="en-US" altLang="en-US" sz="2400" dirty="0"/>
              <a:t>Ways to improve the utility of risk probabilities</a:t>
            </a:r>
          </a:p>
          <a:p>
            <a:pPr lvl="1" eaLnBrk="1" hangingPunct="1"/>
            <a:r>
              <a:rPr lang="en-US" altLang="en-US" sz="2000" dirty="0" smtClean="0"/>
              <a:t>Develop consistent decision criteria for determining probabilities</a:t>
            </a:r>
          </a:p>
          <a:p>
            <a:pPr lvl="1" eaLnBrk="1" hangingPunct="1"/>
            <a:r>
              <a:rPr lang="en-US" altLang="en-US" sz="2000" dirty="0" smtClean="0"/>
              <a:t>Involve as many experts as you can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4555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540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dirty="0" smtClean="0"/>
              <a:t>Impact</a:t>
            </a:r>
          </a:p>
        </p:txBody>
      </p:sp>
      <p:sp>
        <p:nvSpPr>
          <p:cNvPr id="137218" name="Rectangle 3"/>
          <p:cNvSpPr>
            <a:spLocks noGrp="1" noChangeArrowheads="1"/>
          </p:cNvSpPr>
          <p:nvPr>
            <p:ph type="body" idx="1"/>
          </p:nvPr>
        </p:nvSpPr>
        <p:spPr/>
        <p:txBody>
          <a:bodyPr/>
          <a:lstStyle/>
          <a:p>
            <a:pPr eaLnBrk="1" hangingPunct="1"/>
            <a:r>
              <a:rPr lang="en-US" altLang="en-US" i="1" u="sng" dirty="0" smtClean="0"/>
              <a:t>Impact</a:t>
            </a:r>
            <a:r>
              <a:rPr lang="en-US" altLang="en-US" dirty="0" smtClean="0"/>
              <a:t> is the amount of pain or gain the risk event poses to the various project objectives: cost, time, scope, and quality</a:t>
            </a:r>
          </a:p>
          <a:p>
            <a:pPr lvl="1" eaLnBrk="1" hangingPunct="1"/>
            <a:r>
              <a:rPr lang="en-US" altLang="en-US" dirty="0"/>
              <a:t>Like probability, risk impact may be characterized on a subjective scale (low, medium, high) </a:t>
            </a:r>
          </a:p>
          <a:p>
            <a:pPr lvl="1" eaLnBrk="1" hangingPunct="1"/>
            <a:r>
              <a:rPr lang="en-US" altLang="en-US" dirty="0"/>
              <a:t>Like probability, a cardinal (numeric) scale of impact is needed for the probability and impact matrix</a:t>
            </a:r>
          </a:p>
          <a:p>
            <a:pPr eaLnBrk="1" hangingPunct="1"/>
            <a:r>
              <a:rPr lang="en-US" altLang="en-US" dirty="0" smtClean="0"/>
              <a:t>Employ consistent decision criteria when using a subjective scale</a:t>
            </a:r>
          </a:p>
          <a:p>
            <a:pPr lvl="1" eaLnBrk="1" hangingPunct="1"/>
            <a:r>
              <a:rPr lang="en-US" altLang="en-US" dirty="0"/>
              <a:t>Establish a consistent means of determining what moves a borderline impact into one impact category or </a:t>
            </a:r>
            <a:r>
              <a:rPr lang="en-US" altLang="en-US" dirty="0" smtClean="0"/>
              <a:t>another</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71505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22002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dirty="0" smtClean="0"/>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dirty="0" smtClean="0"/>
              <a:t>How to prioritize risks?</a:t>
            </a:r>
          </a:p>
          <a:p>
            <a:r>
              <a:rPr lang="en-US" altLang="en-US" dirty="0" smtClean="0"/>
              <a:t>One way to prioritize risks is to estimate the probability of its occurrence and its consequences (loss) when it does occur.</a:t>
            </a:r>
          </a:p>
          <a:p>
            <a:r>
              <a:rPr lang="en-US" altLang="en-US" dirty="0" smtClean="0"/>
              <a:t>The </a:t>
            </a:r>
            <a:r>
              <a:rPr lang="en-US" altLang="en-US" i="1" dirty="0" smtClean="0">
                <a:solidFill>
                  <a:srgbClr val="FF0000"/>
                </a:solidFill>
              </a:rPr>
              <a:t>expected value </a:t>
            </a:r>
            <a:r>
              <a:rPr lang="en-US" altLang="en-US" dirty="0" smtClean="0"/>
              <a:t>of the loss for the risk can be used for prioritization. This expected value is called </a:t>
            </a:r>
            <a:r>
              <a:rPr lang="en-US" altLang="en-US" i="1" dirty="0" smtClean="0">
                <a:solidFill>
                  <a:srgbClr val="FF0000"/>
                </a:solidFill>
              </a:rPr>
              <a:t>risk exposure</a:t>
            </a:r>
            <a:r>
              <a:rPr lang="en-US" altLang="en-US" dirty="0" smtClean="0"/>
              <a:t>. If </a:t>
            </a:r>
            <a:r>
              <a:rPr lang="en-US" altLang="en-US" dirty="0" err="1" smtClean="0"/>
              <a:t>P</a:t>
            </a:r>
            <a:r>
              <a:rPr lang="en-US" altLang="en-US" baseline="-25000" dirty="0" err="1" smtClean="0"/>
              <a:t>r</a:t>
            </a:r>
            <a:r>
              <a:rPr lang="en-US" altLang="en-US" dirty="0" smtClean="0"/>
              <a:t> is the probability of a risk R occurring and </a:t>
            </a:r>
            <a:r>
              <a:rPr lang="en-US" altLang="en-US" dirty="0" err="1" smtClean="0"/>
              <a:t>L</a:t>
            </a:r>
            <a:r>
              <a:rPr lang="en-US" altLang="en-US" baseline="-25000" dirty="0" err="1" smtClean="0"/>
              <a:t>r</a:t>
            </a:r>
            <a:r>
              <a:rPr lang="en-US" altLang="en-US" dirty="0" smtClean="0"/>
              <a:t> is the total loss incurred if the risk materializes, then risk exposure RE, for the risk is given by the following equation:</a:t>
            </a:r>
          </a:p>
          <a:p>
            <a:pPr lvl="3">
              <a:buFontTx/>
              <a:buNone/>
            </a:pPr>
            <a:r>
              <a:rPr lang="en-US" altLang="en-US" sz="4400" dirty="0" err="1" smtClean="0"/>
              <a:t>RE</a:t>
            </a:r>
            <a:r>
              <a:rPr lang="en-US" altLang="en-US" sz="4400" baseline="-25000" dirty="0" err="1" smtClean="0"/>
              <a:t>r</a:t>
            </a:r>
            <a:r>
              <a:rPr lang="en-US" altLang="en-US" sz="4400" dirty="0" smtClean="0"/>
              <a:t> = </a:t>
            </a:r>
            <a:r>
              <a:rPr lang="en-US" altLang="en-US" sz="4400" dirty="0" err="1" smtClean="0"/>
              <a:t>P</a:t>
            </a:r>
            <a:r>
              <a:rPr lang="en-US" altLang="en-US" sz="4400" baseline="-25000" dirty="0" err="1" smtClean="0"/>
              <a:t>r</a:t>
            </a:r>
            <a:r>
              <a:rPr lang="en-US" altLang="en-US" sz="4400" baseline="-25000" dirty="0" smtClean="0"/>
              <a:t> </a:t>
            </a:r>
            <a:r>
              <a:rPr lang="en-US" altLang="en-US" sz="4400" dirty="0" smtClean="0"/>
              <a:t>X </a:t>
            </a:r>
            <a:r>
              <a:rPr lang="en-US" altLang="en-US" sz="4400" dirty="0" err="1" smtClean="0"/>
              <a:t>L</a:t>
            </a:r>
            <a:r>
              <a:rPr lang="en-US" altLang="en-US" sz="4400" baseline="-25000" dirty="0" err="1" smtClean="0"/>
              <a:t>r</a:t>
            </a:r>
            <a:endParaRPr lang="en-US" altLang="en-US" sz="4400" baseline="-25000" dirty="0" smtClean="0"/>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565908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dirty="0" smtClean="0"/>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19180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Probability and impact matrix</a:t>
            </a:r>
          </a:p>
        </p:txBody>
      </p:sp>
      <p:sp>
        <p:nvSpPr>
          <p:cNvPr id="145410" name="Rectangle 3"/>
          <p:cNvSpPr>
            <a:spLocks noGrp="1" noChangeArrowheads="1"/>
          </p:cNvSpPr>
          <p:nvPr>
            <p:ph type="body" idx="1"/>
          </p:nvPr>
        </p:nvSpPr>
        <p:spPr>
          <a:xfrm>
            <a:off x="470781" y="1371600"/>
            <a:ext cx="10918478" cy="4757596"/>
          </a:xfrm>
        </p:spPr>
        <p:txBody>
          <a:bodyPr>
            <a:normAutofit lnSpcReduction="10000"/>
          </a:bodyPr>
          <a:lstStyle/>
          <a:p>
            <a:pPr eaLnBrk="1" hangingPunct="1">
              <a:lnSpc>
                <a:spcPct val="90000"/>
              </a:lnSpc>
            </a:pPr>
            <a:r>
              <a:rPr lang="en-US" altLang="en-US" dirty="0" smtClean="0"/>
              <a:t>Risk probability and impact values are nice, but what we need is a </a:t>
            </a:r>
            <a:r>
              <a:rPr lang="en-US" altLang="en-US" i="1" u="sng" dirty="0" smtClean="0"/>
              <a:t>single</a:t>
            </a:r>
            <a:r>
              <a:rPr lang="en-US" altLang="en-US" dirty="0" smtClean="0"/>
              <a:t> value to characterize the combined effects of these two risk influences: the </a:t>
            </a:r>
            <a:r>
              <a:rPr lang="en-US" altLang="en-US" i="1" u="sng" dirty="0" smtClean="0"/>
              <a:t>risk rating</a:t>
            </a:r>
            <a:endParaRPr lang="en-US" altLang="en-US" u="sng" dirty="0" smtClean="0"/>
          </a:p>
          <a:p>
            <a:pPr eaLnBrk="1" hangingPunct="1">
              <a:lnSpc>
                <a:spcPct val="90000"/>
              </a:lnSpc>
            </a:pPr>
            <a:r>
              <a:rPr lang="en-US" altLang="en-US" dirty="0" smtClean="0"/>
              <a:t>This is what a </a:t>
            </a:r>
            <a:r>
              <a:rPr lang="en-US" altLang="en-US" i="1" u="sng" dirty="0" smtClean="0"/>
              <a:t>probability and impact matrix</a:t>
            </a:r>
            <a:r>
              <a:rPr lang="en-US" altLang="en-US" u="sng" dirty="0" smtClean="0"/>
              <a:t> </a:t>
            </a:r>
            <a:r>
              <a:rPr lang="en-US" altLang="en-US" dirty="0" smtClean="0"/>
              <a:t>does: it assigns an overall risk rating to each risk</a:t>
            </a:r>
          </a:p>
          <a:p>
            <a:pPr eaLnBrk="1" hangingPunct="1">
              <a:lnSpc>
                <a:spcPct val="90000"/>
              </a:lnSpc>
            </a:pPr>
            <a:r>
              <a:rPr lang="en-US" altLang="en-US" dirty="0" smtClean="0"/>
              <a:t>The combination of probability and impact results in an </a:t>
            </a:r>
            <a:r>
              <a:rPr lang="en-US" altLang="en-US" i="1" u="sng" dirty="0" smtClean="0"/>
              <a:t>ordina</a:t>
            </a:r>
            <a:r>
              <a:rPr lang="en-US" altLang="en-US" i="1" dirty="0" smtClean="0"/>
              <a:t>l</a:t>
            </a:r>
            <a:r>
              <a:rPr lang="en-US" altLang="en-US" dirty="0" smtClean="0"/>
              <a:t> (order-based) risk rating usually expressed as low, medium, or high </a:t>
            </a:r>
          </a:p>
          <a:p>
            <a:pPr eaLnBrk="1" hangingPunct="1">
              <a:lnSpc>
                <a:spcPct val="90000"/>
              </a:lnSpc>
            </a:pPr>
            <a:r>
              <a:rPr lang="en-US" altLang="en-US" dirty="0" smtClean="0"/>
              <a:t>The PMBOK Guide also assigns a color code to each rating: low risks are green, medium risks are yellow, and high risks are red</a:t>
            </a:r>
          </a:p>
          <a:p>
            <a:pPr eaLnBrk="1" hangingPunct="1">
              <a:lnSpc>
                <a:spcPct val="90000"/>
              </a:lnSpc>
            </a:pPr>
            <a:r>
              <a:rPr lang="en-US" altLang="en-US" dirty="0" smtClean="0"/>
              <a:t>A risk with high probability and high impact (and hence, high risk rating) warrants further analysis and a formal response plan in the </a:t>
            </a:r>
            <a:r>
              <a:rPr lang="en-US" altLang="en-US" i="1" u="sng" dirty="0" smtClean="0"/>
              <a:t>Risk Response Planning</a:t>
            </a:r>
            <a:r>
              <a:rPr lang="en-US" altLang="en-US" dirty="0" smtClean="0"/>
              <a: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59561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impact matrix from </a:t>
            </a:r>
            <a:r>
              <a:rPr lang="en-US" sz="3000" i="1" dirty="0">
                <a:ea typeface="ＭＳ Ｐゴシック" charset="0"/>
                <a:cs typeface="ＭＳ Ｐゴシック" charset="0"/>
              </a:rPr>
              <a:t>PMBOK Guide, Fourth Edition</a:t>
            </a:r>
            <a:endParaRPr lang="en-US" sz="3000" dirty="0">
              <a:ea typeface="ＭＳ Ｐゴシック" charset="0"/>
              <a:cs typeface="ＭＳ Ｐゴシック" charset="0"/>
            </a:endParaRPr>
          </a:p>
        </p:txBody>
      </p:sp>
      <p:pic>
        <p:nvPicPr>
          <p:cNvPr id="147460" name="Picture 6" descr="ProbImpactMatri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213" y="1264399"/>
            <a:ext cx="8362384" cy="50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6831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z="4000" i="1" dirty="0"/>
              <a:t>Example:</a:t>
            </a:r>
            <a:r>
              <a:rPr lang="en-US" altLang="en-US" sz="4000" dirty="0"/>
              <a:t> MMS integration problems</a:t>
            </a:r>
          </a:p>
        </p:txBody>
      </p:sp>
      <p:sp>
        <p:nvSpPr>
          <p:cNvPr id="75779" name="Rectangle 3"/>
          <p:cNvSpPr>
            <a:spLocks noGrp="1" noChangeArrowheads="1"/>
          </p:cNvSpPr>
          <p:nvPr>
            <p:ph type="body" idx="1"/>
          </p:nvPr>
        </p:nvSpPr>
        <p:spPr/>
        <p:txBody>
          <a:bodyPr>
            <a:normAutofit/>
          </a:bodyPr>
          <a:lstStyle/>
          <a:p>
            <a:pPr eaLnBrk="1" hangingPunct="1"/>
            <a:r>
              <a:rPr lang="en-US" altLang="en-US" sz="2400" dirty="0"/>
              <a:t>The project management team has identified a potential problem with integrating the Membership Management System with the smart card reader software</a:t>
            </a:r>
          </a:p>
          <a:p>
            <a:pPr eaLnBrk="1" hangingPunct="1"/>
            <a:r>
              <a:rPr lang="en-US" altLang="en-US" sz="2400" dirty="0"/>
              <a:t>Here</a:t>
            </a:r>
            <a:r>
              <a:rPr lang="en-US" altLang="ja-JP" sz="2400" dirty="0"/>
              <a:t>’s what the team has discovered:</a:t>
            </a:r>
          </a:p>
          <a:p>
            <a:pPr lvl="1" eaLnBrk="1" hangingPunct="1"/>
            <a:r>
              <a:rPr lang="en-US" altLang="en-US" sz="2000" dirty="0" smtClean="0"/>
              <a:t>Five different experts agreed that the overall impact of the integration problem could result in a 5-10% delay in the project schedule</a:t>
            </a:r>
          </a:p>
          <a:p>
            <a:pPr lvl="1" eaLnBrk="1" hangingPunct="1"/>
            <a:r>
              <a:rPr lang="en-US" altLang="en-US" sz="2000" dirty="0" smtClean="0"/>
              <a:t>From the table in </a:t>
            </a:r>
            <a:r>
              <a:rPr lang="en-US" altLang="en-US" sz="2000" b="1" dirty="0" smtClean="0"/>
              <a:t>slide 82</a:t>
            </a:r>
            <a:r>
              <a:rPr lang="en-US" altLang="en-US" sz="2000" dirty="0" smtClean="0"/>
              <a:t>, we see a 5-10% time impact corresponds to a </a:t>
            </a:r>
            <a:r>
              <a:rPr lang="en-US" altLang="en-US" sz="2000" i="1" dirty="0" smtClean="0"/>
              <a:t>Moderate</a:t>
            </a:r>
            <a:r>
              <a:rPr lang="en-US" altLang="en-US" sz="2000" dirty="0" smtClean="0"/>
              <a:t> impact with a value of 0.20</a:t>
            </a:r>
          </a:p>
          <a:p>
            <a:pPr lvl="1" eaLnBrk="1" hangingPunct="1"/>
            <a:r>
              <a:rPr lang="en-US" altLang="en-US" sz="2000" dirty="0" smtClean="0"/>
              <a:t>The experts came to a consensus that there is a somewhat better than even chance that the problem will occur. The probability values the team got were:  0.6, 0.5, 0.5, 0.75, 0.5</a:t>
            </a:r>
          </a:p>
          <a:p>
            <a:pPr lvl="1" eaLnBrk="1" hangingPunct="1"/>
            <a:r>
              <a:rPr lang="en-US" altLang="en-US" sz="2000" dirty="0" smtClean="0"/>
              <a:t>If we take our 0.20 impact value and use it as the entry point into the probability and impact matrix on </a:t>
            </a:r>
            <a:r>
              <a:rPr lang="en-US" altLang="en-US" sz="2000" b="1" dirty="0" smtClean="0"/>
              <a:t>slide 86</a:t>
            </a:r>
            <a:r>
              <a:rPr lang="en-US" altLang="en-US" sz="2000" dirty="0" smtClean="0"/>
              <a:t>, we find that the risk rating for this event ranges from </a:t>
            </a:r>
            <a:r>
              <a:rPr lang="en-US" altLang="en-US" sz="2000" b="1" dirty="0" smtClean="0"/>
              <a:t>0.10</a:t>
            </a:r>
            <a:r>
              <a:rPr lang="en-US" altLang="en-US" sz="2000" dirty="0" smtClean="0"/>
              <a:t> to a bit more than </a:t>
            </a:r>
            <a:r>
              <a:rPr lang="en-US" altLang="en-US" sz="2000" b="1" dirty="0" smtClean="0"/>
              <a:t>0.14</a:t>
            </a:r>
            <a:r>
              <a:rPr lang="en-US" altLang="en-US" sz="2000" dirty="0" smtClean="0"/>
              <a:t>, within the medium (yellow) range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23241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568805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dirty="0" smtClean="0"/>
              <a:t>Risk urgency assessment</a:t>
            </a:r>
          </a:p>
        </p:txBody>
      </p:sp>
      <p:sp>
        <p:nvSpPr>
          <p:cNvPr id="153602" name="Rectangle 3"/>
          <p:cNvSpPr>
            <a:spLocks noGrp="1" noChangeArrowheads="1"/>
          </p:cNvSpPr>
          <p:nvPr>
            <p:ph type="body" idx="1"/>
          </p:nvPr>
        </p:nvSpPr>
        <p:spPr/>
        <p:txBody>
          <a:bodyPr/>
          <a:lstStyle/>
          <a:p>
            <a:pPr eaLnBrk="1" hangingPunct="1"/>
            <a:r>
              <a:rPr lang="en-US" altLang="en-US" dirty="0"/>
              <a:t>Do not try to deal with all risks at the same time</a:t>
            </a:r>
          </a:p>
          <a:p>
            <a:pPr eaLnBrk="1" hangingPunct="1"/>
            <a:r>
              <a:rPr lang="en-US" altLang="en-US" dirty="0"/>
              <a:t>Analogous to rolling wave planning: determine how soon potential risks might occur</a:t>
            </a:r>
          </a:p>
          <a:p>
            <a:pPr eaLnBrk="1" hangingPunct="1"/>
            <a:r>
              <a:rPr lang="en-US" altLang="en-US" dirty="0"/>
              <a:t>Develop risk response plan for those risks that might occur soon</a:t>
            </a:r>
          </a:p>
          <a:p>
            <a:pPr eaLnBrk="1" hangingPunct="1"/>
            <a:r>
              <a:rPr lang="en-US" altLang="en-US" dirty="0"/>
              <a:t>For greater efficiency and effectiveness, only the top ten risks should be actively managed </a:t>
            </a:r>
          </a:p>
          <a:p>
            <a:pPr eaLnBrk="1" hangingPunct="1"/>
            <a:r>
              <a:rPr lang="en-US" altLang="en-US" dirty="0"/>
              <a:t>Maintain a watch list of the remaining risks to replace those on the </a:t>
            </a:r>
            <a:r>
              <a:rPr lang="tr-TR" altLang="ja-JP" dirty="0"/>
              <a:t>'t</a:t>
            </a:r>
            <a:r>
              <a:rPr lang="en-US" altLang="ja-JP" dirty="0"/>
              <a:t>op 10</a:t>
            </a:r>
            <a:r>
              <a:rPr lang="ja-JP" altLang="en-US" dirty="0"/>
              <a:t>’</a:t>
            </a:r>
            <a:r>
              <a:rPr lang="en-US" altLang="ja-JP" dirty="0"/>
              <a:t> list that are mitigated, controlled, eliminated, or that don</a:t>
            </a:r>
            <a:r>
              <a:rPr lang="tr-TR" altLang="ja-JP" dirty="0"/>
              <a:t>'t</a:t>
            </a:r>
            <a:r>
              <a:rPr lang="en-US" altLang="ja-JP" dirty="0"/>
              <a:t> materialize</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6140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dirty="0"/>
              <a:t>Outputs: Updates to the risk register</a:t>
            </a:r>
          </a:p>
        </p:txBody>
      </p:sp>
      <p:sp>
        <p:nvSpPr>
          <p:cNvPr id="155650" name="Rectangle 3"/>
          <p:cNvSpPr>
            <a:spLocks noGrp="1" noChangeArrowheads="1"/>
          </p:cNvSpPr>
          <p:nvPr>
            <p:ph type="body" idx="1"/>
          </p:nvPr>
        </p:nvSpPr>
        <p:spPr/>
        <p:txBody>
          <a:bodyPr/>
          <a:lstStyle/>
          <a:p>
            <a:r>
              <a:rPr lang="en-US" altLang="en-US" smtClean="0"/>
              <a:t>Update risk register with the following information:</a:t>
            </a:r>
          </a:p>
          <a:p>
            <a:pPr lvl="1"/>
            <a:r>
              <a:rPr lang="en-US" altLang="en-US" i="1" u="sng" smtClean="0"/>
              <a:t>Risk ranking of identified risks</a:t>
            </a:r>
            <a:r>
              <a:rPr lang="en-US" altLang="en-US" smtClean="0"/>
              <a:t>. Order the identified risks by risk rating</a:t>
            </a:r>
          </a:p>
          <a:p>
            <a:pPr lvl="1"/>
            <a:r>
              <a:rPr lang="en-US" altLang="en-US" i="1" u="sng" smtClean="0"/>
              <a:t>Risks grouped by categories</a:t>
            </a:r>
            <a:r>
              <a:rPr lang="en-US" altLang="en-US" i="1" smtClean="0"/>
              <a:t>. </a:t>
            </a:r>
            <a:r>
              <a:rPr lang="en-US" altLang="en-US" smtClean="0"/>
              <a:t>Identify low, medium, and high risk groups to allow easier risk urgency assessment and planning </a:t>
            </a:r>
          </a:p>
          <a:p>
            <a:pPr lvl="1"/>
            <a:r>
              <a:rPr lang="en-US" altLang="en-US" i="1" u="sng" smtClean="0"/>
              <a:t>List of risks requiring near-term responses</a:t>
            </a:r>
          </a:p>
          <a:p>
            <a:pPr lvl="1"/>
            <a:r>
              <a:rPr lang="en-US" altLang="en-US" i="1" u="sng" smtClean="0"/>
              <a:t>List of risks for additional analysis and response</a:t>
            </a:r>
          </a:p>
          <a:p>
            <a:pPr lvl="1"/>
            <a:r>
              <a:rPr lang="en-US" altLang="en-US" i="1" u="sng" smtClean="0"/>
              <a:t>Watch list of low-priority risks</a:t>
            </a:r>
            <a:r>
              <a:rPr lang="en-US" altLang="en-US" i="1" smtClean="0"/>
              <a:t>. </a:t>
            </a:r>
            <a:r>
              <a:rPr lang="en-US" altLang="en-US" smtClean="0"/>
              <a:t>Low-priority risks can still impact a project – monitor them</a:t>
            </a:r>
          </a:p>
          <a:p>
            <a:pPr lvl="1"/>
            <a:r>
              <a:rPr lang="en-US" altLang="en-US" i="1" u="sng" smtClean="0"/>
              <a:t>Qualitative Risk Analysis trends</a:t>
            </a:r>
            <a:r>
              <a:rPr lang="en-US" altLang="en-US" i="1" smtClean="0"/>
              <a:t>. </a:t>
            </a:r>
            <a:r>
              <a:rPr lang="en-US" altLang="en-US" smtClean="0"/>
              <a:t>Look for patterns that might help in response planning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71952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u="sng" smtClean="0"/>
              <a:t>Risk Management Planning</a:t>
            </a:r>
            <a:r>
              <a:rPr lang="en-US" altLang="en-US" b="1" u="sng" smtClean="0"/>
              <a:t> </a:t>
            </a:r>
            <a:r>
              <a:rPr lang="en-US" altLang="en-US" smtClean="0"/>
              <a:t>addresses how to approach, plan, and execute all of the project risk management activities</a:t>
            </a:r>
            <a:endParaRPr lang="en-US" altLang="en-US" sz="2100"/>
          </a:p>
          <a:p>
            <a:pPr eaLnBrk="1" hangingPunct="1">
              <a:lnSpc>
                <a:spcPct val="105000"/>
              </a:lnSpc>
            </a:pPr>
            <a:r>
              <a:rPr lang="en-US" altLang="en-US" smtClean="0"/>
              <a:t>The risk management plan is critical to the overall risk management process</a:t>
            </a:r>
          </a:p>
          <a:p>
            <a:pPr lvl="1" eaLnBrk="1" hangingPunct="1">
              <a:lnSpc>
                <a:spcPct val="105000"/>
              </a:lnSpc>
            </a:pPr>
            <a:r>
              <a:rPr lang="en-US" altLang="en-US" smtClean="0"/>
              <a:t>Risk management plan is an input to every other risk-related process in the Planning Process Group</a:t>
            </a:r>
          </a:p>
          <a:p>
            <a:pPr lvl="1" eaLnBrk="1" hangingPunct="1">
              <a:lnSpc>
                <a:spcPct val="105000"/>
              </a:lnSpc>
            </a:pPr>
            <a:r>
              <a:rPr lang="en-US" altLang="en-US" smtClean="0"/>
              <a:t>A well-defined, comprehensive risk management plan enhances the chances of success of the risk management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102863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u="sng" smtClean="0"/>
              <a:t>Enterprise environmental factors</a:t>
            </a:r>
            <a:endParaRPr lang="en-US" altLang="en-US" smtClean="0"/>
          </a:p>
          <a:p>
            <a:pPr lvl="1" eaLnBrk="1" hangingPunct="1"/>
            <a:r>
              <a:rPr lang="en-US" altLang="en-US"/>
              <a:t>Concerned with aspects of the enterprise outside of project</a:t>
            </a:r>
          </a:p>
          <a:p>
            <a:pPr lvl="1" eaLnBrk="1" hangingPunct="1"/>
            <a:r>
              <a:rPr lang="en-US" altLang="en-US"/>
              <a:t>One source may be enterprise historical information</a:t>
            </a:r>
          </a:p>
          <a:p>
            <a:pPr lvl="1" eaLnBrk="1" hangingPunct="1"/>
            <a:r>
              <a:rPr lang="en-US" altLang="en-US"/>
              <a:t>Industry or academic research is another excellent source </a:t>
            </a:r>
          </a:p>
          <a:p>
            <a:pPr lvl="2" eaLnBrk="1" hangingPunct="1"/>
            <a:r>
              <a:rPr lang="en-US" altLang="en-US" sz="2400" i="1"/>
              <a:t>Example:</a:t>
            </a:r>
            <a:r>
              <a:rPr lang="en-US" altLang="en-US" sz="2400"/>
              <a:t> The Gartner Reports</a:t>
            </a:r>
          </a:p>
          <a:p>
            <a:pPr lvl="2" eaLnBrk="1" hangingPunct="1"/>
            <a:r>
              <a:rPr lang="en-US" altLang="en-US" sz="2400"/>
              <a:t>comp.risks (Usenet discussion group/mailing list, see reading list)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97405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u="sng" smtClean="0"/>
              <a:t>Enterprise environmental factors</a:t>
            </a:r>
          </a:p>
          <a:p>
            <a:pPr lvl="1" eaLnBrk="1" hangingPunct="1"/>
            <a:r>
              <a:rPr lang="en-US" altLang="en-US" smtClean="0"/>
              <a:t>Most critical environmental factors are the </a:t>
            </a:r>
            <a:r>
              <a:rPr lang="en-US" altLang="en-US" i="1" u="sng" smtClean="0"/>
              <a:t>risk tolerance levels</a:t>
            </a:r>
            <a:r>
              <a:rPr lang="en-US" altLang="en-US" u="sng" smtClean="0"/>
              <a:t> </a:t>
            </a:r>
            <a:r>
              <a:rPr lang="en-US" altLang="en-US" smtClean="0"/>
              <a:t>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6408301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u="sng" smtClean="0"/>
              <a:t>Organizational process asset</a:t>
            </a:r>
            <a:r>
              <a:rPr lang="en-US" altLang="en-US" u="sng" smtClean="0"/>
              <a:t>s</a:t>
            </a:r>
          </a:p>
          <a:p>
            <a:pPr lvl="1" eaLnBrk="1" hangingPunct="1">
              <a:lnSpc>
                <a:spcPct val="95000"/>
              </a:lnSpc>
            </a:pPr>
            <a:r>
              <a:rPr lang="en-US" altLang="en-US" smtClean="0"/>
              <a:t>Organization may already have policies and guidelines that define its risk tolerance </a:t>
            </a:r>
          </a:p>
          <a:p>
            <a:pPr eaLnBrk="1" hangingPunct="1">
              <a:lnSpc>
                <a:spcPct val="95000"/>
              </a:lnSpc>
            </a:pPr>
            <a:r>
              <a:rPr lang="en-US" altLang="en-US" b="1" u="sng" smtClean="0"/>
              <a:t>Project scope statement</a:t>
            </a:r>
          </a:p>
          <a:p>
            <a:pPr lvl="1" eaLnBrk="1" hangingPunct="1">
              <a:lnSpc>
                <a:spcPct val="95000"/>
              </a:lnSpc>
            </a:pPr>
            <a:r>
              <a:rPr lang="en-US" altLang="en-US" smtClean="0"/>
              <a:t>Project assumptions, constraints, and initial defined risks in scope statement</a:t>
            </a:r>
          </a:p>
          <a:p>
            <a:pPr lvl="1" eaLnBrk="1" hangingPunct="1">
              <a:lnSpc>
                <a:spcPct val="95000"/>
              </a:lnSpc>
            </a:pPr>
            <a:r>
              <a:rPr lang="en-US" altLang="en-US" smtClean="0"/>
              <a:t>The project scope statement contains several information sources for risk management planning:</a:t>
            </a:r>
          </a:p>
          <a:p>
            <a:pPr lvl="2" eaLnBrk="1" hangingPunct="1">
              <a:lnSpc>
                <a:spcPct val="95000"/>
              </a:lnSpc>
            </a:pPr>
            <a:r>
              <a:rPr lang="en-US" altLang="en-US" smtClean="0"/>
              <a:t>Project deliverables</a:t>
            </a:r>
          </a:p>
          <a:p>
            <a:pPr lvl="2" eaLnBrk="1" hangingPunct="1">
              <a:lnSpc>
                <a:spcPct val="95000"/>
              </a:lnSpc>
            </a:pPr>
            <a:r>
              <a:rPr lang="en-US" altLang="en-US" smtClean="0"/>
              <a:t>Project constraints</a:t>
            </a:r>
          </a:p>
          <a:p>
            <a:pPr lvl="2" eaLnBrk="1" hangingPunct="1">
              <a:lnSpc>
                <a:spcPct val="95000"/>
              </a:lnSpc>
            </a:pPr>
            <a:r>
              <a:rPr lang="en-US" altLang="en-US" smtClean="0"/>
              <a:t>Project assumptions</a:t>
            </a:r>
          </a:p>
          <a:p>
            <a:pPr lvl="2" eaLnBrk="1" hangingPunct="1">
              <a:lnSpc>
                <a:spcPct val="95000"/>
              </a:lnSpc>
            </a:pPr>
            <a:r>
              <a:rPr lang="en-US" altLang="en-US" smtClean="0"/>
              <a:t>Initial project organization</a:t>
            </a:r>
          </a:p>
          <a:p>
            <a:pPr lvl="2" eaLnBrk="1" hangingPunct="1">
              <a:lnSpc>
                <a:spcPct val="95000"/>
              </a:lnSpc>
            </a:pPr>
            <a:r>
              <a:rPr lang="en-US" altLang="en-US" smtClean="0"/>
              <a:t>Initial defined risks</a:t>
            </a:r>
          </a:p>
          <a:p>
            <a:pPr lvl="2" eaLnBrk="1" hangingPunct="1">
              <a:lnSpc>
                <a:spcPct val="95000"/>
              </a:lnSpc>
            </a:pPr>
            <a:r>
              <a:rPr lang="en-US" altLang="en-US" smtClean="0"/>
              <a:t>Schedule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8765088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nSpc>
                <a:spcPct val="110000"/>
              </a:lnSpc>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u="sng" smtClean="0"/>
              <a:t>Risk management plan</a:t>
            </a:r>
          </a:p>
          <a:p>
            <a:pPr lvl="1" eaLnBrk="1" hangingPunct="1">
              <a:lnSpc>
                <a:spcPct val="110000"/>
              </a:lnSpc>
            </a:pPr>
            <a:r>
              <a:rPr lang="en-US" altLang="en-US" smtClean="0"/>
              <a:t>Risk categories (</a:t>
            </a:r>
            <a:r>
              <a:rPr lang="en-US" altLang="en-US" i="1" smtClean="0"/>
              <a:t>e.g.</a:t>
            </a:r>
            <a:r>
              <a:rPr lang="en-US" altLang="en-US" smtClean="0"/>
              <a:t> as defined in RBS) are primary source of input</a:t>
            </a:r>
          </a:p>
          <a:p>
            <a:pPr lvl="1" eaLnBrk="1" hangingPunct="1">
              <a:lnSpc>
                <a:spcPct val="110000"/>
              </a:lnSpc>
            </a:pPr>
            <a:r>
              <a:rPr lang="en-US" altLang="en-US" smtClean="0"/>
              <a:t>Budget and schedule for risk management activities </a:t>
            </a:r>
          </a:p>
          <a:p>
            <a:pPr eaLnBrk="1" hangingPunct="1">
              <a:lnSpc>
                <a:spcPct val="110000"/>
              </a:lnSpc>
            </a:pPr>
            <a:r>
              <a:rPr lang="en-US" altLang="en-US" b="1" u="sng" smtClean="0"/>
              <a:t>Project management plan</a:t>
            </a:r>
          </a:p>
          <a:p>
            <a:pPr lvl="1" eaLnBrk="1" hangingPunct="1">
              <a:lnSpc>
                <a:spcPct val="110000"/>
              </a:lnSpc>
            </a:pPr>
            <a:r>
              <a:rPr lang="en-US" altLang="en-US" smtClean="0"/>
              <a:t>Project management plan contains schedule, budget, and quality plans which may be sources of risks</a:t>
            </a:r>
          </a:p>
          <a:p>
            <a:pPr lvl="1" eaLnBrk="1" hangingPunct="1"/>
            <a:r>
              <a:rPr lang="en-US" altLang="en-US" smtClean="0"/>
              <a:t>Risk management plan becomes an integral part of the project management plan</a:t>
            </a:r>
          </a:p>
          <a:p>
            <a:pPr lvl="1" eaLnBrk="1" hangingPunct="1"/>
            <a:r>
              <a:rPr lang="en-US" altLang="en-US" smtClean="0"/>
              <a:t>All other project management processes and guidelines comprising the project management plan should be considered in light of potential risks</a:t>
            </a:r>
          </a:p>
          <a:p>
            <a:pPr lvl="1" eaLnBrk="1" hangingPunct="1"/>
            <a:r>
              <a:rPr lang="en-US" altLang="en-US" smtClean="0"/>
              <a:t>Risk management plan should be consistent with the overall direction and management approach of the project</a:t>
            </a:r>
          </a:p>
          <a:p>
            <a:pPr lvl="1" eaLnBrk="1" hangingPunct="1">
              <a:lnSpc>
                <a:spcPct val="11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475923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dirty="0"/>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u="sng" dirty="0" smtClean="0"/>
              <a:t>Risk management planning tools</a:t>
            </a:r>
          </a:p>
          <a:p>
            <a:pPr lvl="1" eaLnBrk="1" hangingPunct="1"/>
            <a:r>
              <a:rPr lang="en-US" altLang="en-US" i="1" u="sng" dirty="0" smtClean="0"/>
              <a:t>Planning meetings</a:t>
            </a:r>
            <a:r>
              <a:rPr lang="en-US" altLang="en-US" u="sng" dirty="0" smtClean="0"/>
              <a:t> </a:t>
            </a:r>
            <a:r>
              <a:rPr lang="en-US" altLang="en-US" dirty="0" smtClean="0"/>
              <a:t>are the main tool for risk management planning</a:t>
            </a:r>
          </a:p>
          <a:p>
            <a:pPr lvl="1" eaLnBrk="1" hangingPunct="1"/>
            <a:r>
              <a:rPr lang="en-US" altLang="en-US" dirty="0" smtClean="0"/>
              <a:t>Attendees should include the project manager, members of the project management team, and stakeholders who can contribute risk-related information</a:t>
            </a:r>
          </a:p>
          <a:p>
            <a:pPr lvl="1" eaLnBrk="1" hangingPunct="1"/>
            <a:r>
              <a:rPr lang="en-US" altLang="en-US" dirty="0" smtClean="0"/>
              <a:t>Meetings will involve </a:t>
            </a:r>
            <a:r>
              <a:rPr lang="en-US" altLang="en-US" i="1" u="sng" dirty="0" smtClean="0"/>
              <a:t>analysis</a:t>
            </a:r>
            <a:r>
              <a:rPr lang="en-US" altLang="en-US" dirty="0" smtClean="0"/>
              <a:t> of risk for the project, risk tolerance of the organization, and calibrating risk to the project and organization</a:t>
            </a:r>
          </a:p>
          <a:p>
            <a:pPr eaLnBrk="1" hangingPunct="1"/>
            <a:r>
              <a:rPr lang="en-US" altLang="en-US" b="1" u="sng" dirty="0" smtClean="0"/>
              <a:t>Risk management planning output</a:t>
            </a:r>
          </a:p>
          <a:p>
            <a:pPr lvl="1" eaLnBrk="1" hangingPunct="1"/>
            <a:r>
              <a:rPr lang="en-US" altLang="en-US" dirty="0" smtClean="0"/>
              <a:t>The </a:t>
            </a:r>
            <a:r>
              <a:rPr lang="en-US" altLang="en-US" i="1" u="sng" dirty="0" smtClean="0"/>
              <a:t>risk management plan</a:t>
            </a:r>
            <a:r>
              <a:rPr lang="en-US" altLang="en-US" u="sng" dirty="0" smtClean="0"/>
              <a:t> </a:t>
            </a:r>
            <a:r>
              <a:rPr lang="en-US" altLang="en-US" dirty="0" smtClean="0"/>
              <a:t>is the only output from the risk management planning process</a:t>
            </a:r>
          </a:p>
          <a:p>
            <a:pPr lvl="1" eaLnBrk="1" hangingPunct="1"/>
            <a:r>
              <a:rPr lang="en-US" altLang="en-US" dirty="0" smtClean="0"/>
              <a:t>Risk management plan is detailed on following slides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14177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u="sng" smtClean="0"/>
              <a:t>Methodology</a:t>
            </a:r>
            <a:r>
              <a:rPr lang="en-US" altLang="en-US" u="sng" smtClean="0"/>
              <a:t>.</a:t>
            </a:r>
            <a:r>
              <a:rPr lang="en-US" altLang="en-US" smtClean="0"/>
              <a:t> How risk management will be performed, including methods, tools, and sources of data</a:t>
            </a:r>
          </a:p>
          <a:p>
            <a:pPr>
              <a:lnSpc>
                <a:spcPct val="95000"/>
              </a:lnSpc>
              <a:spcBef>
                <a:spcPts val="575"/>
              </a:spcBef>
            </a:pPr>
            <a:r>
              <a:rPr lang="en-US" altLang="en-US" i="1" u="sng" smtClean="0"/>
              <a:t>Roles and responsibilities</a:t>
            </a:r>
            <a:r>
              <a:rPr lang="en-US" altLang="en-US" i="1" smtClean="0"/>
              <a:t>.</a:t>
            </a:r>
            <a:r>
              <a:rPr lang="en-US" altLang="en-US" smtClean="0"/>
              <a:t> Team of people responsible for managing identified risks and responses, the risk </a:t>
            </a:r>
            <a:r>
              <a:rPr lang="ja-JP" altLang="en-US" smtClean="0"/>
              <a:t>‘</a:t>
            </a:r>
            <a:r>
              <a:rPr lang="en-US" altLang="ja-JP" smtClean="0"/>
              <a:t>owners</a:t>
            </a:r>
            <a:r>
              <a:rPr lang="ja-JP" altLang="en-US" smtClean="0"/>
              <a:t>’</a:t>
            </a:r>
            <a:r>
              <a:rPr lang="en-US" altLang="ja-JP" smtClean="0"/>
              <a:t> </a:t>
            </a:r>
          </a:p>
          <a:p>
            <a:pPr>
              <a:lnSpc>
                <a:spcPct val="95000"/>
              </a:lnSpc>
              <a:spcBef>
                <a:spcPts val="575"/>
              </a:spcBef>
            </a:pPr>
            <a:r>
              <a:rPr lang="en-US" altLang="en-US" i="1" u="sng" smtClean="0"/>
              <a:t>Budgeting</a:t>
            </a:r>
            <a:r>
              <a:rPr lang="en-US" altLang="en-US" u="sng" smtClean="0"/>
              <a:t>.</a:t>
            </a:r>
            <a:r>
              <a:rPr lang="en-US" altLang="en-US" smtClean="0"/>
              <a:t> Assign resources and estimate costs of risk management and its methods</a:t>
            </a:r>
          </a:p>
          <a:p>
            <a:pPr>
              <a:lnSpc>
                <a:spcPct val="95000"/>
              </a:lnSpc>
              <a:spcBef>
                <a:spcPts val="575"/>
              </a:spcBef>
            </a:pPr>
            <a:r>
              <a:rPr lang="en-US" altLang="en-US" i="1" u="sng" smtClean="0"/>
              <a:t>Timing</a:t>
            </a:r>
            <a:r>
              <a:rPr lang="en-US" altLang="en-US" u="sng" smtClean="0"/>
              <a:t>.</a:t>
            </a:r>
            <a:r>
              <a:rPr lang="en-US" altLang="en-US" smtClean="0"/>
              <a:t> Timing and frequency of the risk management processes</a:t>
            </a:r>
          </a:p>
          <a:p>
            <a:pPr>
              <a:lnSpc>
                <a:spcPct val="95000"/>
              </a:lnSpc>
              <a:spcBef>
                <a:spcPts val="575"/>
              </a:spcBef>
            </a:pPr>
            <a:r>
              <a:rPr lang="en-US" altLang="en-US" i="1" u="sng" smtClean="0"/>
              <a:t>Risk categories</a:t>
            </a:r>
            <a:r>
              <a:rPr lang="en-US" altLang="en-US" smtClean="0"/>
              <a:t>. Develop and review during planning. Used in risk identification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9254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u="sng" smtClean="0"/>
              <a:t>Definitions of risk probability and impact</a:t>
            </a:r>
            <a:r>
              <a:rPr lang="en-US" altLang="en-US" smtClean="0"/>
              <a:t>. Discussed in detail in </a:t>
            </a:r>
            <a:r>
              <a:rPr lang="en-US" altLang="en-US" i="1" smtClean="0"/>
              <a:t>Qualitative Risk Analysis</a:t>
            </a:r>
          </a:p>
          <a:p>
            <a:pPr marL="457200" indent="-457200">
              <a:lnSpc>
                <a:spcPct val="95000"/>
              </a:lnSpc>
              <a:spcAft>
                <a:spcPts val="600"/>
              </a:spcAft>
              <a:buNone/>
            </a:pPr>
            <a:r>
              <a:rPr lang="en-US" altLang="en-US" i="1" u="sng" smtClean="0"/>
              <a:t>Probability and impact matrix</a:t>
            </a:r>
            <a:r>
              <a:rPr lang="en-US" altLang="en-US" smtClean="0"/>
              <a:t>. Discussed in detail in </a:t>
            </a:r>
            <a:r>
              <a:rPr lang="en-US" altLang="en-US" i="1" smtClean="0"/>
              <a:t>Qualitative Risk Analysis</a:t>
            </a:r>
            <a:endParaRPr lang="en-US" altLang="en-US" smtClean="0"/>
          </a:p>
          <a:p>
            <a:pPr marL="457200" indent="-457200">
              <a:lnSpc>
                <a:spcPct val="95000"/>
              </a:lnSpc>
              <a:spcAft>
                <a:spcPts val="600"/>
              </a:spcAft>
              <a:buNone/>
            </a:pPr>
            <a:r>
              <a:rPr lang="en-US" altLang="en-US" i="1" u="sng" smtClean="0"/>
              <a:t>Revised stakeholder tolerances</a:t>
            </a:r>
            <a:r>
              <a:rPr lang="en-US" altLang="en-US" smtClean="0"/>
              <a:t>. Risk planning may result in changes in stakeholder tolerance</a:t>
            </a:r>
          </a:p>
          <a:p>
            <a:pPr marL="457200" indent="-457200">
              <a:lnSpc>
                <a:spcPct val="95000"/>
              </a:lnSpc>
              <a:spcAft>
                <a:spcPts val="600"/>
              </a:spcAft>
              <a:buNone/>
            </a:pPr>
            <a:r>
              <a:rPr lang="en-US" altLang="en-US" i="1" u="sng" smtClean="0"/>
              <a:t>Reporting formats</a:t>
            </a:r>
            <a:r>
              <a:rPr lang="en-US" altLang="en-US" smtClean="0"/>
              <a:t>. Describes the content and format of the </a:t>
            </a:r>
            <a:r>
              <a:rPr lang="en-US" altLang="en-US" i="1" u="sng" smtClean="0"/>
              <a:t>risk register</a:t>
            </a:r>
            <a:r>
              <a:rPr lang="en-US" altLang="en-US" i="1" smtClean="0"/>
              <a:t>, </a:t>
            </a:r>
            <a:r>
              <a:rPr lang="en-US" altLang="en-US" smtClean="0"/>
              <a:t>the dictionary of risks for project</a:t>
            </a:r>
          </a:p>
          <a:p>
            <a:pPr marL="457200" indent="-457200">
              <a:lnSpc>
                <a:spcPct val="95000"/>
              </a:lnSpc>
              <a:spcAft>
                <a:spcPts val="600"/>
              </a:spcAft>
              <a:buNone/>
            </a:pPr>
            <a:r>
              <a:rPr lang="en-US" altLang="en-US" i="1" u="sng" smtClean="0"/>
              <a:t>Tracking</a:t>
            </a:r>
            <a:r>
              <a:rPr lang="en-US" altLang="en-US" smtClean="0"/>
              <a:t>. Describes how the risk activity history will be documented and how risk processes will be audited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471579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u="sng" smtClean="0"/>
              <a:t>Risk categories</a:t>
            </a:r>
            <a:r>
              <a:rPr lang="en-US" altLang="en-US" u="sng" smtClean="0"/>
              <a:t> </a:t>
            </a:r>
            <a:r>
              <a:rPr lang="en-US" altLang="en-US" smtClean="0"/>
              <a:t>are identified during risk management planning</a:t>
            </a:r>
          </a:p>
          <a:p>
            <a:pPr eaLnBrk="1" hangingPunct="1"/>
            <a:r>
              <a:rPr lang="en-US" altLang="en-US" smtClean="0"/>
              <a:t>Risk categories systematically classify risks and provide a context for understanding those risks</a:t>
            </a:r>
          </a:p>
          <a:p>
            <a:pPr eaLnBrk="1" hangingPunct="1"/>
            <a:r>
              <a:rPr lang="en-US" altLang="en-US" smtClean="0"/>
              <a:t>Used in successor process, </a:t>
            </a:r>
            <a:r>
              <a:rPr lang="en-US" altLang="en-US" i="1" u="sng" smtClean="0"/>
              <a:t>Risk Identification</a:t>
            </a:r>
            <a:endParaRPr lang="en-US" altLang="en-US" u="sng" smtClean="0"/>
          </a:p>
          <a:p>
            <a:pPr eaLnBrk="1" hangingPunct="1"/>
            <a:r>
              <a:rPr lang="en-US" altLang="en-US" smtClean="0"/>
              <a:t>Starting point list of risk categories:</a:t>
            </a:r>
          </a:p>
          <a:p>
            <a:pPr lvl="1" eaLnBrk="1" hangingPunct="1"/>
            <a:r>
              <a:rPr lang="en-US" altLang="en-US"/>
              <a:t>Technical, quality, or performance risks</a:t>
            </a:r>
          </a:p>
          <a:p>
            <a:pPr lvl="1" eaLnBrk="1" hangingPunct="1"/>
            <a:r>
              <a:rPr lang="en-US" altLang="en-US"/>
              <a:t>Project management risks</a:t>
            </a:r>
          </a:p>
          <a:p>
            <a:pPr lvl="1" eaLnBrk="1" hangingPunct="1"/>
            <a:r>
              <a:rPr lang="en-US" altLang="en-US"/>
              <a:t>Organizational risks</a:t>
            </a:r>
          </a:p>
          <a:p>
            <a:pPr lvl="1" eaLnBrk="1" hangingPunct="1"/>
            <a:r>
              <a:rPr lang="en-US" altLang="en-US"/>
              <a:t>External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840635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9080526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947171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3721188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Risk Breakdown Structure (RBS)</a:t>
            </a:r>
          </a:p>
        </p:txBody>
      </p:sp>
      <p:sp>
        <p:nvSpPr>
          <p:cNvPr id="59394" name="Rectangle 30"/>
          <p:cNvSpPr>
            <a:spLocks noGrp="1" noChangeArrowheads="1"/>
          </p:cNvSpPr>
          <p:nvPr>
            <p:ph idx="1"/>
          </p:nvPr>
        </p:nvSpPr>
        <p:spPr>
          <a:xfrm>
            <a:off x="347526" y="1406880"/>
            <a:ext cx="6189765" cy="4746091"/>
          </a:xfrm>
        </p:spPr>
        <p:txBody>
          <a:bodyPr/>
          <a:lstStyle/>
          <a:p>
            <a:pPr eaLnBrk="1" hangingPunct="1"/>
            <a:r>
              <a:rPr lang="en-US" altLang="en-US" sz="2000" dirty="0"/>
              <a:t>Risk categories can be represented visually in a Risk Breakdown Structure (RBS) diagram</a:t>
            </a:r>
          </a:p>
          <a:p>
            <a:pPr eaLnBrk="1" hangingPunct="1"/>
            <a:r>
              <a:rPr lang="en-US" altLang="en-US" sz="2000" dirty="0"/>
              <a:t>Provides hierarchical decomposition of risk categories</a:t>
            </a:r>
          </a:p>
          <a:p>
            <a:pPr eaLnBrk="1" hangingPunct="1"/>
            <a:r>
              <a:rPr lang="en-US" altLang="en-US" sz="2000" dirty="0"/>
              <a:t>Analogous to WBS</a:t>
            </a:r>
          </a:p>
        </p:txBody>
      </p:sp>
      <p:grpSp>
        <p:nvGrpSpPr>
          <p:cNvPr id="59395" name="Group 55"/>
          <p:cNvGrpSpPr>
            <a:grpSpLocks/>
          </p:cNvGrpSpPr>
          <p:nvPr/>
        </p:nvGrpSpPr>
        <p:grpSpPr bwMode="auto">
          <a:xfrm>
            <a:off x="6734141" y="1371421"/>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547400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dirty="0"/>
              <a:t>Risk Response Planning: Introduction</a:t>
            </a:r>
          </a:p>
        </p:txBody>
      </p:sp>
      <p:sp>
        <p:nvSpPr>
          <p:cNvPr id="157698" name="Rectangle 3"/>
          <p:cNvSpPr>
            <a:spLocks noGrp="1" noChangeArrowheads="1"/>
          </p:cNvSpPr>
          <p:nvPr>
            <p:ph type="body" idx="1"/>
          </p:nvPr>
        </p:nvSpPr>
        <p:spPr/>
        <p:txBody>
          <a:bodyPr/>
          <a:lstStyle/>
          <a:p>
            <a:r>
              <a:rPr lang="en-US" altLang="en-US" i="1" u="sng" smtClean="0"/>
              <a:t>Risk response </a:t>
            </a:r>
            <a:r>
              <a:rPr lang="en-US" altLang="en-US" smtClean="0"/>
              <a:t>planning is concerned with developing options and possible reactions to mitigate threats and exploit opportunities discovered during the risk analysis processes</a:t>
            </a:r>
          </a:p>
          <a:p>
            <a:r>
              <a:rPr lang="en-US" altLang="en-US" smtClean="0"/>
              <a:t>The severity of the risk dictates the level of risk response planning that should be performed</a:t>
            </a:r>
          </a:p>
          <a:p>
            <a:r>
              <a:rPr lang="en-US" altLang="en-US" smtClean="0"/>
              <a:t>A risk with low severity is not worth the time it takes to develop a detailed risk response plan</a:t>
            </a:r>
          </a:p>
          <a:p>
            <a:r>
              <a:rPr lang="en-US" altLang="en-US" smtClean="0"/>
              <a:t>Risk responses should be cost effective</a:t>
            </a:r>
          </a:p>
          <a:p>
            <a:pPr lvl="1"/>
            <a:r>
              <a:rPr lang="en-US" altLang="en-US"/>
              <a:t>If the response cost is more than the cost of the risk, formulate a less-costly risk response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7226495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87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690821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326250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Tools and Techniques</a:t>
            </a:r>
          </a:p>
        </p:txBody>
      </p:sp>
      <p:sp>
        <p:nvSpPr>
          <p:cNvPr id="2" name="Text Placeholder 1"/>
          <p:cNvSpPr>
            <a:spLocks noGrp="1"/>
          </p:cNvSpPr>
          <p:nvPr>
            <p:ph type="body" idx="1"/>
          </p:nvPr>
        </p:nvSpPr>
        <p:spPr/>
        <p:txBody>
          <a:bodyPr/>
          <a:lstStyle/>
          <a:p>
            <a:endParaRPr lang="en-US"/>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96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smtClean="0"/>
              <a:t>Avoidance</a:t>
            </a:r>
          </a:p>
          <a:p>
            <a:pPr lvl="1" eaLnBrk="1" hangingPunct="1"/>
            <a:r>
              <a:rPr lang="en-US" altLang="en-US" i="1" u="sng"/>
              <a:t>Risk avoidance</a:t>
            </a:r>
            <a:r>
              <a:rPr lang="en-US" altLang="en-US" u="sng"/>
              <a:t> </a:t>
            </a:r>
            <a:r>
              <a:rPr lang="en-US" altLang="en-US"/>
              <a:t>evades a risk, eliminates the cause of the risk event, or changes the project plan to protect the project objectives from the risk event</a:t>
            </a:r>
          </a:p>
          <a:p>
            <a:pPr lvl="1" eaLnBrk="1" hangingPunct="1"/>
            <a:r>
              <a:rPr lang="en-US" altLang="en-US"/>
              <a:t>Risk avoidance eradicates the risk by removing the risk or its cause</a:t>
            </a:r>
          </a:p>
          <a:p>
            <a:pPr lvl="1" eaLnBrk="1" hangingPunct="1"/>
            <a:r>
              <a:rPr lang="en-US" altLang="en-US"/>
              <a:t>Risk avoidance is most suitable in the early stages of a project, through improved communications, additional resources, or more-clearly defined scope</a:t>
            </a:r>
          </a:p>
          <a:p>
            <a:pPr lvl="1" eaLnBrk="1" hangingPunct="1"/>
            <a:r>
              <a:rPr lang="en-US" altLang="en-US" i="1"/>
              <a:t>Example: </a:t>
            </a:r>
            <a:r>
              <a:rPr lang="en-US" altLang="en-US"/>
              <a:t>Risk of interfacing Membership Management System (MMS) to external art museum membership systems can be avoided by eliminating requirement to do so</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dirty="0" smtClean="0"/>
              <a:t>Risk transfer</a:t>
            </a:r>
          </a:p>
          <a:p>
            <a:pPr lvl="1" eaLnBrk="1" hangingPunct="1"/>
            <a:r>
              <a:rPr lang="en-US" altLang="en-US" i="1" u="sng" dirty="0"/>
              <a:t>Risk transfer</a:t>
            </a:r>
            <a:r>
              <a:rPr lang="en-US" altLang="en-US" u="sng" dirty="0"/>
              <a:t> </a:t>
            </a:r>
            <a:r>
              <a:rPr lang="en-US" altLang="en-US" dirty="0"/>
              <a:t>moves the risk and the consequences of that risk to a third party</a:t>
            </a:r>
          </a:p>
          <a:p>
            <a:pPr lvl="1" eaLnBrk="1" hangingPunct="1"/>
            <a:r>
              <a:rPr lang="en-US" altLang="en-US" dirty="0"/>
              <a:t>Responsibility for the management of that risk now rests with another party</a:t>
            </a:r>
          </a:p>
          <a:p>
            <a:pPr lvl="1" eaLnBrk="1" hangingPunct="1"/>
            <a:r>
              <a:rPr lang="en-US" altLang="en-US" dirty="0"/>
              <a:t>Risk transfer comes in many forms but is most effective for financial risks</a:t>
            </a:r>
          </a:p>
          <a:p>
            <a:pPr lvl="2" eaLnBrk="1" hangingPunct="1"/>
            <a:r>
              <a:rPr lang="en-US" altLang="en-US" sz="2400" i="1" dirty="0"/>
              <a:t>Example:</a:t>
            </a:r>
            <a:r>
              <a:rPr lang="en-US" altLang="en-US" sz="2400" dirty="0"/>
              <a:t> Insurance is one form of risk transfer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dirty="0" smtClean="0"/>
              <a:t>Contracting</a:t>
            </a:r>
          </a:p>
          <a:p>
            <a:pPr lvl="1" eaLnBrk="1" hangingPunct="1"/>
            <a:r>
              <a:rPr lang="en-US" altLang="en-US" i="1" u="sng" dirty="0"/>
              <a:t>Contracting</a:t>
            </a:r>
            <a:r>
              <a:rPr lang="en-US" altLang="en-US" dirty="0"/>
              <a:t> is another form of risk transfer</a:t>
            </a:r>
          </a:p>
          <a:p>
            <a:pPr lvl="1" eaLnBrk="1" hangingPunct="1"/>
            <a:r>
              <a:rPr lang="en-US" altLang="en-US" dirty="0"/>
              <a:t>The contractor accepts certain aspects of the risk and responsibility for the cost of failure</a:t>
            </a:r>
          </a:p>
          <a:p>
            <a:pPr lvl="1" eaLnBrk="1" hangingPunct="1"/>
            <a:r>
              <a:rPr lang="en-US" altLang="en-US" dirty="0"/>
              <a:t>Types of contracts:</a:t>
            </a:r>
          </a:p>
          <a:p>
            <a:pPr lvl="2" eaLnBrk="1" hangingPunct="1"/>
            <a:r>
              <a:rPr lang="en-US" altLang="en-US" sz="2400" i="1" u="sng" dirty="0"/>
              <a:t>Fixed-price contract</a:t>
            </a:r>
            <a:r>
              <a:rPr lang="en-US" altLang="en-US" sz="2400" dirty="0"/>
              <a:t>. Contractor increases cost of the contract to compensate for the level of risk they are accepting</a:t>
            </a:r>
          </a:p>
          <a:p>
            <a:pPr lvl="2" eaLnBrk="1" hangingPunct="1"/>
            <a:r>
              <a:rPr lang="en-US" altLang="en-US" sz="2400" i="1" u="sng" dirty="0"/>
              <a:t>Cost reimbursable contract</a:t>
            </a:r>
            <a:r>
              <a:rPr lang="en-US" altLang="en-US" sz="2400" dirty="0"/>
              <a:t>. Contractor receives compensation for additional costs. Majority of the risk remains with the buyer [remember the VCF]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8045</Words>
  <Application>Microsoft Office PowerPoint</Application>
  <PresentationFormat>Widescreen</PresentationFormat>
  <Paragraphs>1151</Paragraphs>
  <Slides>107</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8" baseType="lpstr">
      <vt:lpstr>ＭＳ Ｐゴシック</vt:lpstr>
      <vt:lpstr>ＭＳ Ｐゴシック</vt:lpstr>
      <vt:lpstr>Yu Gothic</vt:lpstr>
      <vt:lpstr>Arial</vt:lpstr>
      <vt:lpstr>Calibri</vt:lpstr>
      <vt:lpstr>Calibri Light</vt:lpstr>
      <vt:lpstr>Candara</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Reality check for your project plan</vt:lpstr>
      <vt:lpstr>Risk Identification</vt:lpstr>
      <vt:lpstr>What can Possibly Go Wrong?</vt:lpstr>
      <vt:lpstr>What can Possibly Go Wrong?</vt:lpstr>
      <vt:lpstr>Risk Identification: Introduction</vt:lpstr>
      <vt:lpstr>How to Categorize Risk</vt:lpstr>
      <vt:lpstr>How to Categorize Risk</vt:lpstr>
      <vt:lpstr>Risk management model (after Taylor)</vt:lpstr>
      <vt:lpstr>Risk Identification</vt:lpstr>
      <vt:lpstr>Risk Categories</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Risk Analysis</vt:lpstr>
      <vt:lpstr>Risk Analysis</vt:lpstr>
      <vt:lpstr>Risk Analysis</vt:lpstr>
      <vt:lpstr>How risk averse are you?</vt:lpstr>
      <vt:lpstr>Elements of Risk Analysis</vt:lpstr>
      <vt:lpstr>Risk Management</vt:lpstr>
      <vt:lpstr>Assessing Project Risk</vt:lpstr>
      <vt:lpstr>Risk Management</vt:lpstr>
      <vt:lpstr>Proactive Risk Strategies</vt:lpstr>
      <vt:lpstr>Inputs to qualitative risk analysis </vt:lpstr>
      <vt:lpstr>Risk Analysis</vt:lpstr>
      <vt:lpstr>Risk Analysis</vt:lpstr>
      <vt:lpstr>Risk probability and impact assessment</vt:lpstr>
      <vt:lpstr>Probability and impact matrix</vt:lpstr>
      <vt:lpstr>Probability</vt:lpstr>
      <vt:lpstr>Quantifying risk probability </vt:lpstr>
      <vt:lpstr>Impact</vt:lpstr>
      <vt:lpstr>Risk Prioritization</vt:lpstr>
      <vt:lpstr>Risk Prioritization</vt:lpstr>
      <vt:lpstr>Assessing probability and impact</vt:lpstr>
      <vt:lpstr>Probability and impact matrix</vt:lpstr>
      <vt:lpstr>Probability and impact matrix from PMBOK Guide, Fourth Edition</vt:lpstr>
      <vt:lpstr>Example: MMS integration problems</vt:lpstr>
      <vt:lpstr>Risk data quality assessment </vt:lpstr>
      <vt:lpstr>Risk urgency assessment</vt:lpstr>
      <vt:lpstr>Outputs: Updates to the risk register</vt:lpstr>
      <vt:lpstr>Risk Planning</vt:lpstr>
      <vt:lpstr>Introduction</vt:lpstr>
      <vt:lpstr>Risk Management Planning</vt:lpstr>
      <vt:lpstr>Risk Resolution</vt:lpstr>
      <vt:lpstr>Input to risk management planning</vt:lpstr>
      <vt:lpstr>Input to risk management planning</vt:lpstr>
      <vt:lpstr>Input to risk management planning</vt:lpstr>
      <vt:lpstr>Input to risk management planning</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Response Planning: Introduction</vt:lpstr>
      <vt:lpstr>Risk Response Planning: Introduction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Tools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207</cp:revision>
  <cp:lastPrinted>2021-10-18T07:27:50Z</cp:lastPrinted>
  <dcterms:created xsi:type="dcterms:W3CDTF">2021-10-12T10:09:12Z</dcterms:created>
  <dcterms:modified xsi:type="dcterms:W3CDTF">2022-11-30T05:49:42Z</dcterms:modified>
</cp:coreProperties>
</file>