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687" r:id="rId3"/>
    <p:sldId id="688" r:id="rId4"/>
    <p:sldId id="829" r:id="rId5"/>
    <p:sldId id="830" r:id="rId6"/>
    <p:sldId id="810" r:id="rId7"/>
    <p:sldId id="811" r:id="rId8"/>
    <p:sldId id="812" r:id="rId9"/>
    <p:sldId id="813" r:id="rId10"/>
    <p:sldId id="814" r:id="rId11"/>
    <p:sldId id="815" r:id="rId12"/>
    <p:sldId id="817" r:id="rId13"/>
    <p:sldId id="816" r:id="rId14"/>
    <p:sldId id="818" r:id="rId15"/>
    <p:sldId id="831" r:id="rId16"/>
    <p:sldId id="832" r:id="rId17"/>
    <p:sldId id="833" r:id="rId18"/>
    <p:sldId id="834" r:id="rId19"/>
    <p:sldId id="819" r:id="rId20"/>
    <p:sldId id="820" r:id="rId21"/>
    <p:sldId id="821" r:id="rId22"/>
    <p:sldId id="8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22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6C4-037A-4AC3-93B1-2E399ED7CAC5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B262-DB51-4845-B0BF-9F318994FAAE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64F7-604D-49E1-A536-2A7960CE3304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8D794-2492-4B9F-B864-D2DC3CC91EE2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008A-F136-42E3-A8AD-CCAA87B0ADBF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755F-0905-49A3-81D1-4BA71FCC5C00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A921-A079-4135-B4F7-ED0F9910EF32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AB51-5E1B-4E1A-8F7F-39CB7A1E44DB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A6-D218-4C14-AE73-889A0181B73A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E5D5-3AD0-421E-B90C-018660FBB366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DD99-F0C2-4952-8AFD-60E1A77A6351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64CF-8DA8-4084-B317-87152DF06071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55A7-534D-457D-9E4E-8E632D6F5810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2520-39C9-4C3B-B1E4-E54C4D6FEA04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Communications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SE423: Software Project Management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</a:t>
            </a:r>
            <a:r>
              <a:rPr lang="en-US" dirty="0"/>
              <a:t>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accept assignments you are qualified to complete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qualification presents a major risk to the project</a:t>
            </a:r>
          </a:p>
          <a:p>
            <a:r>
              <a:rPr lang="en-US" dirty="0" smtClean="0"/>
              <a:t>Protect </a:t>
            </a:r>
            <a:r>
              <a:rPr lang="en-US" dirty="0"/>
              <a:t>proprietary information, Report unethical behavior </a:t>
            </a:r>
            <a:r>
              <a:rPr lang="en-US" dirty="0" smtClean="0"/>
              <a:t>and violations</a:t>
            </a:r>
            <a:endParaRPr lang="en-US" dirty="0"/>
          </a:p>
          <a:p>
            <a:r>
              <a:rPr lang="en-US" dirty="0" smtClean="0"/>
              <a:t>Maintain </a:t>
            </a:r>
            <a:r>
              <a:rPr lang="en-US" dirty="0"/>
              <a:t>an attitude of mutual </a:t>
            </a:r>
            <a:r>
              <a:rPr lang="en-US" dirty="0" smtClean="0"/>
              <a:t>cooperation</a:t>
            </a:r>
          </a:p>
          <a:p>
            <a:pPr lvl="1"/>
            <a:r>
              <a:rPr lang="en-US" dirty="0" smtClean="0"/>
              <a:t>Consider other projects and operational work when asking for resources</a:t>
            </a:r>
          </a:p>
          <a:p>
            <a:pPr lvl="1"/>
            <a:r>
              <a:rPr lang="en-US" dirty="0" smtClean="0"/>
              <a:t>Protect </a:t>
            </a:r>
            <a:r>
              <a:rPr lang="en-US" dirty="0"/>
              <a:t>reputations of your team members as it relates to project work</a:t>
            </a:r>
          </a:p>
          <a:p>
            <a:pPr lvl="1"/>
            <a:r>
              <a:rPr lang="en-US" dirty="0" smtClean="0"/>
              <a:t>Ask </a:t>
            </a:r>
            <a:r>
              <a:rPr lang="en-US" dirty="0"/>
              <a:t>what communication method is favored by your stakeholders/team</a:t>
            </a:r>
          </a:p>
          <a:p>
            <a:r>
              <a:rPr lang="en-US" dirty="0" smtClean="0"/>
              <a:t>Be </a:t>
            </a:r>
            <a:r>
              <a:rPr lang="en-US" dirty="0"/>
              <a:t>direct in dealing with conflict</a:t>
            </a:r>
          </a:p>
          <a:p>
            <a:pPr lvl="1"/>
            <a:r>
              <a:rPr lang="en-US" dirty="0" smtClean="0"/>
              <a:t>Openly </a:t>
            </a:r>
            <a:r>
              <a:rPr lang="en-US" dirty="0"/>
              <a:t>discuss conflict with the other party, not behind their back</a:t>
            </a:r>
          </a:p>
          <a:p>
            <a:r>
              <a:rPr lang="en-US" dirty="0" smtClean="0"/>
              <a:t>Continuously </a:t>
            </a:r>
            <a:r>
              <a:rPr lang="en-US" dirty="0"/>
              <a:t>look for conflicts of interest and disclose them</a:t>
            </a:r>
          </a:p>
          <a:p>
            <a:pPr lvl="1"/>
            <a:r>
              <a:rPr lang="en-US" dirty="0" smtClean="0"/>
              <a:t>Treat </a:t>
            </a:r>
            <a:r>
              <a:rPr lang="en-US" dirty="0"/>
              <a:t>the search and resolution of conflicts of interest like risks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output of Plan Communications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30" y="2291180"/>
            <a:ext cx="847843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2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 Communication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/>
              <a:t>Stakeholders continuously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and Maintain a Stakeholder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and execute a Stakeholder </a:t>
            </a:r>
            <a:r>
              <a:rPr lang="en-US" dirty="0" smtClean="0"/>
              <a:t>Management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3471302"/>
            <a:ext cx="849748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3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/ Interest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34" y="1406880"/>
            <a:ext cx="823074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Engage</a:t>
            </a:r>
            <a:endParaRPr lang="en-US" dirty="0" smtClean="0"/>
          </a:p>
          <a:p>
            <a:pPr lvl="1"/>
            <a:r>
              <a:rPr lang="en-US" dirty="0"/>
              <a:t>Stakeholder engagement entails working collaboratively with stakeholders to introduce </a:t>
            </a:r>
            <a:r>
              <a:rPr lang="en-US" dirty="0" smtClean="0"/>
              <a:t>the project</a:t>
            </a:r>
            <a:r>
              <a:rPr lang="en-US" dirty="0"/>
              <a:t>, elicit their requirements, manage expectations, resolve issues, negotiate, prioritize, </a:t>
            </a:r>
            <a:r>
              <a:rPr lang="en-US" dirty="0" smtClean="0"/>
              <a:t>problem solve</a:t>
            </a:r>
            <a:r>
              <a:rPr lang="en-US" dirty="0"/>
              <a:t>, and make decisions. </a:t>
            </a:r>
            <a:endParaRPr lang="en-US" dirty="0" smtClean="0"/>
          </a:p>
          <a:p>
            <a:pPr lvl="1"/>
            <a:r>
              <a:rPr lang="en-US" dirty="0" smtClean="0"/>
              <a:t>Engaging </a:t>
            </a:r>
            <a:r>
              <a:rPr lang="en-US" dirty="0"/>
              <a:t>stakeholders requires the application of soft skills, such </a:t>
            </a:r>
            <a:r>
              <a:rPr lang="en-US" dirty="0" smtClean="0"/>
              <a:t>as active </a:t>
            </a:r>
            <a:r>
              <a:rPr lang="en-US" dirty="0"/>
              <a:t>listening, interpersonal skills, and conflict management, as well as leadership skills such </a:t>
            </a:r>
            <a:r>
              <a:rPr lang="en-US" dirty="0" smtClean="0"/>
              <a:t>as establishing </a:t>
            </a:r>
            <a:r>
              <a:rPr lang="en-US" dirty="0"/>
              <a:t>the vision and critical thinking.</a:t>
            </a:r>
          </a:p>
        </p:txBody>
      </p:sp>
    </p:spTree>
    <p:extLst>
      <p:ext uri="{BB962C8B-B14F-4D97-AF65-F5344CB8AC3E}">
        <p14:creationId xmlns:p14="http://schemas.microsoft.com/office/powerpoint/2010/main" val="47577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2" y="2589998"/>
            <a:ext cx="6344535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8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Engage</a:t>
            </a:r>
            <a:endParaRPr lang="en-US" dirty="0" smtClean="0"/>
          </a:p>
          <a:p>
            <a:pPr lvl="1"/>
            <a:r>
              <a:rPr lang="en-US" dirty="0"/>
              <a:t>Communication methods include push, pull, and interactive communication:</a:t>
            </a:r>
          </a:p>
          <a:p>
            <a:pPr lvl="2"/>
            <a:r>
              <a:rPr lang="en-US" dirty="0" smtClean="0"/>
              <a:t>Push</a:t>
            </a:r>
            <a:r>
              <a:rPr lang="en-US" dirty="0"/>
              <a:t>. </a:t>
            </a:r>
            <a:endParaRPr lang="en-US" dirty="0" smtClean="0"/>
          </a:p>
          <a:p>
            <a:pPr lvl="3"/>
            <a:r>
              <a:rPr lang="en-US" dirty="0" smtClean="0"/>
              <a:t>Sent </a:t>
            </a:r>
            <a:r>
              <a:rPr lang="en-US" dirty="0"/>
              <a:t>to stakeholders such as memos, emails, status reports</a:t>
            </a:r>
            <a:r>
              <a:rPr lang="en-US" dirty="0" smtClean="0"/>
              <a:t>, voice </a:t>
            </a:r>
            <a:r>
              <a:rPr lang="en-US" dirty="0"/>
              <a:t>mail, and so forth. </a:t>
            </a:r>
            <a:endParaRPr lang="en-US" dirty="0" smtClean="0"/>
          </a:p>
          <a:p>
            <a:pPr lvl="3"/>
            <a:r>
              <a:rPr lang="en-US" dirty="0" smtClean="0"/>
              <a:t>One-way </a:t>
            </a:r>
            <a:r>
              <a:rPr lang="en-US" dirty="0"/>
              <a:t>communications </a:t>
            </a:r>
            <a:r>
              <a:rPr lang="en-US" dirty="0" smtClean="0"/>
              <a:t>with individual </a:t>
            </a:r>
            <a:r>
              <a:rPr lang="en-US" dirty="0"/>
              <a:t>stakeholders or groups of stakeholders. </a:t>
            </a:r>
            <a:endParaRPr lang="en-US" dirty="0" smtClean="0"/>
          </a:p>
          <a:p>
            <a:pPr lvl="3"/>
            <a:r>
              <a:rPr lang="en-US" dirty="0" smtClean="0"/>
              <a:t>Inhibits </a:t>
            </a:r>
            <a:r>
              <a:rPr lang="en-US" dirty="0"/>
              <a:t>the </a:t>
            </a:r>
            <a:r>
              <a:rPr lang="en-US" dirty="0" smtClean="0"/>
              <a:t>ability to </a:t>
            </a:r>
            <a:r>
              <a:rPr lang="en-US" dirty="0"/>
              <a:t>immediately gauge reaction and assess understanding; therefore, it should be </a:t>
            </a:r>
            <a:r>
              <a:rPr lang="en-US" dirty="0" smtClean="0"/>
              <a:t>used deliberately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Pull</a:t>
            </a:r>
            <a:r>
              <a:rPr lang="en-US" dirty="0"/>
              <a:t>. </a:t>
            </a:r>
            <a:endParaRPr lang="en-US" dirty="0" smtClean="0"/>
          </a:p>
          <a:p>
            <a:pPr lvl="3"/>
            <a:r>
              <a:rPr lang="en-US" dirty="0" smtClean="0"/>
              <a:t>Information </a:t>
            </a:r>
            <a:r>
              <a:rPr lang="en-US" dirty="0"/>
              <a:t>sought by the stakeholder, such as a project team member going to </a:t>
            </a:r>
            <a:r>
              <a:rPr lang="en-US" dirty="0" smtClean="0"/>
              <a:t>an intranet </a:t>
            </a:r>
            <a:r>
              <a:rPr lang="en-US" dirty="0"/>
              <a:t>to find communication policies or templates, running internet searches, and </a:t>
            </a:r>
            <a:r>
              <a:rPr lang="en-US" dirty="0" smtClean="0"/>
              <a:t>using online </a:t>
            </a:r>
            <a:r>
              <a:rPr lang="en-US" dirty="0"/>
              <a:t>repositories. </a:t>
            </a:r>
            <a:endParaRPr lang="en-US" dirty="0" smtClean="0"/>
          </a:p>
          <a:p>
            <a:pPr lvl="3"/>
            <a:r>
              <a:rPr lang="en-US" dirty="0" smtClean="0"/>
              <a:t>Pulling </a:t>
            </a:r>
            <a:r>
              <a:rPr lang="en-US" dirty="0"/>
              <a:t>information is used for indirect sensing of stakeholder concerns.</a:t>
            </a:r>
          </a:p>
        </p:txBody>
      </p:sp>
    </p:spTree>
    <p:extLst>
      <p:ext uri="{BB962C8B-B14F-4D97-AF65-F5344CB8AC3E}">
        <p14:creationId xmlns:p14="http://schemas.microsoft.com/office/powerpoint/2010/main" val="259934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Engage</a:t>
            </a:r>
            <a:endParaRPr lang="en-US" dirty="0" smtClean="0"/>
          </a:p>
          <a:p>
            <a:pPr lvl="1"/>
            <a:r>
              <a:rPr lang="en-US" dirty="0"/>
              <a:t>With all forms of communication, quick feedback loops provide useful information to:</a:t>
            </a:r>
          </a:p>
          <a:p>
            <a:pPr lvl="2"/>
            <a:r>
              <a:rPr lang="en-US" dirty="0" smtClean="0"/>
              <a:t>Confirm </a:t>
            </a:r>
            <a:r>
              <a:rPr lang="en-US" dirty="0"/>
              <a:t>the degree to which the stakeholder(s) heard the message.</a:t>
            </a:r>
          </a:p>
          <a:p>
            <a:pPr lvl="2"/>
            <a:r>
              <a:rPr lang="en-US" dirty="0" smtClean="0"/>
              <a:t>Determine </a:t>
            </a:r>
            <a:r>
              <a:rPr lang="en-US" dirty="0"/>
              <a:t>if stakeholders agree with the message.</a:t>
            </a:r>
          </a:p>
          <a:p>
            <a:pPr lvl="2"/>
            <a:r>
              <a:rPr lang="en-US" dirty="0" smtClean="0"/>
              <a:t>Identify </a:t>
            </a:r>
            <a:r>
              <a:rPr lang="en-US" dirty="0"/>
              <a:t>nuanced or other unintended messages the recipient detected.</a:t>
            </a:r>
          </a:p>
          <a:p>
            <a:pPr lvl="2"/>
            <a:r>
              <a:rPr lang="en-US" dirty="0" smtClean="0"/>
              <a:t>Gain </a:t>
            </a:r>
            <a:r>
              <a:rPr lang="en-US" dirty="0"/>
              <a:t>other helpful insights.</a:t>
            </a:r>
          </a:p>
        </p:txBody>
      </p:sp>
    </p:spTree>
    <p:extLst>
      <p:ext uri="{BB962C8B-B14F-4D97-AF65-F5344CB8AC3E}">
        <p14:creationId xmlns:p14="http://schemas.microsoft.com/office/powerpoint/2010/main" val="427143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Stakeholders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</a:t>
            </a:r>
            <a:r>
              <a:rPr lang="en-US" dirty="0"/>
              <a:t>that may need regular communication</a:t>
            </a:r>
          </a:p>
          <a:p>
            <a:pPr lvl="1"/>
            <a:r>
              <a:rPr lang="en-US" dirty="0" smtClean="0"/>
              <a:t>Schedule</a:t>
            </a:r>
            <a:r>
              <a:rPr lang="en-US" dirty="0"/>
              <a:t>, Budget, Forecasts</a:t>
            </a:r>
          </a:p>
          <a:p>
            <a:pPr lvl="1"/>
            <a:r>
              <a:rPr lang="en-US" dirty="0" smtClean="0"/>
              <a:t>Risk </a:t>
            </a:r>
            <a:r>
              <a:rPr lang="en-US" dirty="0"/>
              <a:t>Register, Issue Log, Change Log</a:t>
            </a:r>
          </a:p>
          <a:p>
            <a:pPr lvl="1"/>
            <a:r>
              <a:rPr lang="en-US" dirty="0" smtClean="0"/>
              <a:t>Items </a:t>
            </a:r>
            <a:r>
              <a:rPr lang="en-US" dirty="0"/>
              <a:t>outside of the control of the project that affect </a:t>
            </a:r>
            <a:r>
              <a:rPr lang="en-US" dirty="0" smtClean="0"/>
              <a:t>the project</a:t>
            </a:r>
            <a:endParaRPr lang="en-US" dirty="0"/>
          </a:p>
          <a:p>
            <a:r>
              <a:rPr lang="en-US" dirty="0" smtClean="0"/>
              <a:t>Involves </a:t>
            </a:r>
            <a:r>
              <a:rPr lang="en-US" dirty="0"/>
              <a:t>the application of </a:t>
            </a:r>
            <a:r>
              <a:rPr lang="en-US" dirty="0" smtClean="0"/>
              <a:t>Communication Methods</a:t>
            </a:r>
            <a:r>
              <a:rPr lang="en-US" dirty="0"/>
              <a:t>, Interpersonal Skills, and </a:t>
            </a:r>
            <a:r>
              <a:rPr lang="en-US" dirty="0" smtClean="0"/>
              <a:t>Management Skills </a:t>
            </a:r>
            <a:r>
              <a:rPr lang="en-US" dirty="0"/>
              <a:t>to manage expectations of people </a:t>
            </a:r>
            <a:r>
              <a:rPr lang="en-US" dirty="0" smtClean="0"/>
              <a:t>important to </a:t>
            </a:r>
            <a:r>
              <a:rPr lang="en-US" dirty="0"/>
              <a:t>the project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</a:p>
          <a:p>
            <a:r>
              <a:rPr lang="en-US" dirty="0"/>
              <a:t>Product vs Project Software </a:t>
            </a:r>
            <a:r>
              <a:rPr lang="en-US" dirty="0" smtClean="0"/>
              <a:t>Engineering</a:t>
            </a:r>
          </a:p>
          <a:p>
            <a:r>
              <a:rPr lang="en-US" dirty="0"/>
              <a:t>Software Development Life </a:t>
            </a:r>
            <a:r>
              <a:rPr lang="en-US" dirty="0" smtClean="0"/>
              <a:t>Cycle</a:t>
            </a:r>
          </a:p>
          <a:p>
            <a:r>
              <a:rPr lang="en-US" dirty="0" smtClean="0"/>
              <a:t>Product Engineering</a:t>
            </a:r>
          </a:p>
          <a:p>
            <a:r>
              <a:rPr lang="en-US" dirty="0" smtClean="0"/>
              <a:t>Customer Value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Report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</a:t>
            </a:r>
            <a:r>
              <a:rPr lang="en-US" dirty="0"/>
              <a:t>Report – Where is the project is against </a:t>
            </a:r>
            <a:r>
              <a:rPr lang="en-US" dirty="0" smtClean="0"/>
              <a:t>the performance </a:t>
            </a:r>
            <a:r>
              <a:rPr lang="en-US" dirty="0"/>
              <a:t>measurement baseline?</a:t>
            </a:r>
          </a:p>
          <a:p>
            <a:r>
              <a:rPr lang="en-US" dirty="0" smtClean="0"/>
              <a:t>Progress </a:t>
            </a:r>
            <a:r>
              <a:rPr lang="en-US" dirty="0"/>
              <a:t>Report – What has been accomplished?</a:t>
            </a:r>
          </a:p>
          <a:p>
            <a:r>
              <a:rPr lang="en-US" dirty="0" smtClean="0"/>
              <a:t>Trend </a:t>
            </a:r>
            <a:r>
              <a:rPr lang="en-US" dirty="0"/>
              <a:t>Report – Is performance improving or deteriorating?</a:t>
            </a:r>
          </a:p>
          <a:p>
            <a:r>
              <a:rPr lang="en-US" dirty="0" smtClean="0"/>
              <a:t>Forecasting </a:t>
            </a:r>
            <a:r>
              <a:rPr lang="en-US" dirty="0"/>
              <a:t>Report – What are the predictions for the future?</a:t>
            </a:r>
          </a:p>
          <a:p>
            <a:r>
              <a:rPr lang="en-US" dirty="0" smtClean="0"/>
              <a:t>Variance </a:t>
            </a:r>
            <a:r>
              <a:rPr lang="en-US" dirty="0"/>
              <a:t>Report – How do the actual results compare to </a:t>
            </a:r>
            <a:r>
              <a:rPr lang="en-US" dirty="0" smtClean="0"/>
              <a:t>the baselines</a:t>
            </a:r>
            <a:r>
              <a:rPr lang="en-US" dirty="0"/>
              <a:t>?</a:t>
            </a:r>
          </a:p>
          <a:p>
            <a:r>
              <a:rPr lang="en-US" dirty="0" smtClean="0"/>
              <a:t>Earned </a:t>
            </a:r>
            <a:r>
              <a:rPr lang="en-US" dirty="0"/>
              <a:t>Value Report – Where is the project in pure </a:t>
            </a:r>
            <a:r>
              <a:rPr lang="en-US" dirty="0" smtClean="0"/>
              <a:t>Earned Value/Cost </a:t>
            </a:r>
            <a:r>
              <a:rPr lang="en-US" dirty="0"/>
              <a:t>Management terms?</a:t>
            </a:r>
          </a:p>
          <a:p>
            <a:r>
              <a:rPr lang="en-US" dirty="0" smtClean="0"/>
              <a:t>Lessons </a:t>
            </a:r>
            <a:r>
              <a:rPr lang="en-US" dirty="0"/>
              <a:t>Learned – What information could be useful </a:t>
            </a:r>
            <a:r>
              <a:rPr lang="en-US" dirty="0" smtClean="0"/>
              <a:t>for future </a:t>
            </a:r>
            <a:r>
              <a:rPr lang="en-US" dirty="0"/>
              <a:t>projects?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2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Reports and Metrics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Collecting </a:t>
            </a:r>
            <a:r>
              <a:rPr lang="en-US" dirty="0"/>
              <a:t>information, analyzing it, packaging it</a:t>
            </a:r>
            <a:r>
              <a:rPr lang="en-US" dirty="0" smtClean="0"/>
              <a:t>, and </a:t>
            </a:r>
            <a:r>
              <a:rPr lang="en-US" dirty="0"/>
              <a:t>sending it to Stakeholders.</a:t>
            </a:r>
          </a:p>
          <a:p>
            <a:pPr lvl="1"/>
            <a:r>
              <a:rPr lang="en-US" dirty="0" smtClean="0"/>
              <a:t>Level </a:t>
            </a:r>
            <a:r>
              <a:rPr lang="en-US" dirty="0"/>
              <a:t>of Detail</a:t>
            </a:r>
          </a:p>
          <a:p>
            <a:pPr lvl="1"/>
            <a:r>
              <a:rPr lang="en-US" dirty="0" smtClean="0"/>
              <a:t>Appropriate </a:t>
            </a:r>
            <a:r>
              <a:rPr lang="en-US" dirty="0"/>
              <a:t>communication channel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let reports prevent you from managing the project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measurements against a consistent baseline</a:t>
            </a:r>
          </a:p>
          <a:p>
            <a:pPr lvl="1"/>
            <a:r>
              <a:rPr lang="en-US" dirty="0" smtClean="0"/>
              <a:t>Truthful </a:t>
            </a:r>
            <a:r>
              <a:rPr lang="en-US" dirty="0"/>
              <a:t>with accurate metrics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three sides of the project triangle plus quality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and should be enhanced with forecasts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feedback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multiple types of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9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concepts must be applied to </a:t>
            </a:r>
            <a:r>
              <a:rPr lang="en-US" dirty="0" smtClean="0"/>
              <a:t>both stakeholder </a:t>
            </a:r>
            <a:r>
              <a:rPr lang="en-US" dirty="0"/>
              <a:t>and team communication</a:t>
            </a:r>
          </a:p>
          <a:p>
            <a:r>
              <a:rPr lang="en-US" dirty="0" smtClean="0"/>
              <a:t>Communication </a:t>
            </a:r>
            <a:r>
              <a:rPr lang="en-US" dirty="0"/>
              <a:t>is not effective unless it is ethical </a:t>
            </a:r>
            <a:r>
              <a:rPr lang="en-US" dirty="0" smtClean="0"/>
              <a:t>and honest</a:t>
            </a:r>
            <a:endParaRPr lang="en-US" dirty="0"/>
          </a:p>
          <a:p>
            <a:r>
              <a:rPr lang="en-US" dirty="0" smtClean="0"/>
              <a:t>Stakeholder </a:t>
            </a:r>
            <a:r>
              <a:rPr lang="en-US" dirty="0"/>
              <a:t>Expectation Management starts </a:t>
            </a:r>
            <a:r>
              <a:rPr lang="en-US" dirty="0" smtClean="0"/>
              <a:t>with understanding </a:t>
            </a:r>
            <a:r>
              <a:rPr lang="en-US" dirty="0"/>
              <a:t>each stakeholder, then deciding </a:t>
            </a:r>
            <a:r>
              <a:rPr lang="en-US" dirty="0" smtClean="0"/>
              <a:t>what communication </a:t>
            </a:r>
            <a:r>
              <a:rPr lang="en-US" dirty="0"/>
              <a:t>is best for them</a:t>
            </a:r>
          </a:p>
          <a:p>
            <a:r>
              <a:rPr lang="en-US" dirty="0" smtClean="0"/>
              <a:t>Make </a:t>
            </a:r>
            <a:r>
              <a:rPr lang="en-US" dirty="0"/>
              <a:t>reports and metrics useful by viewing them from </a:t>
            </a:r>
            <a:r>
              <a:rPr lang="en-US" dirty="0" smtClean="0"/>
              <a:t>the Stakeholder’s </a:t>
            </a:r>
            <a:r>
              <a:rPr lang="en-US" dirty="0"/>
              <a:t>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8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planning overlaps with stakeholder identification, analysis, prioritization, </a:t>
            </a:r>
            <a:r>
              <a:rPr lang="en-US" dirty="0" smtClean="0"/>
              <a:t>and engagement.</a:t>
            </a:r>
          </a:p>
          <a:p>
            <a:r>
              <a:rPr lang="en-US" dirty="0" smtClean="0"/>
              <a:t>Communication is the </a:t>
            </a:r>
            <a:r>
              <a:rPr lang="en-US" dirty="0"/>
              <a:t>most important factor in engaging with stakeholders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54702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Planning communication for </a:t>
            </a:r>
            <a:r>
              <a:rPr lang="en-US" dirty="0" smtClean="0"/>
              <a:t>the project </a:t>
            </a:r>
            <a:r>
              <a:rPr lang="en-US" dirty="0"/>
              <a:t>entails considering the following: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needs information?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information does each stakeholder need?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should information be shared with stakeholders?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best way to provide information?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and how often is information needed?</a:t>
            </a:r>
          </a:p>
          <a:p>
            <a:pPr lvl="1"/>
            <a:r>
              <a:rPr lang="en-US" dirty="0" smtClean="0"/>
              <a:t>Who </a:t>
            </a:r>
            <a:r>
              <a:rPr lang="en-US" dirty="0"/>
              <a:t>has the information needed?</a:t>
            </a:r>
          </a:p>
          <a:p>
            <a:r>
              <a:rPr lang="en-US" dirty="0"/>
              <a:t>There may be different categories of information, such as internal and external, </a:t>
            </a:r>
            <a:r>
              <a:rPr lang="en-US" dirty="0" smtClean="0"/>
              <a:t>sensitive and </a:t>
            </a:r>
            <a:r>
              <a:rPr lang="en-US" dirty="0"/>
              <a:t>public, or general and detailed. </a:t>
            </a:r>
            <a:endParaRPr lang="en-US" dirty="0" smtClean="0"/>
          </a:p>
          <a:p>
            <a:r>
              <a:rPr lang="en-US" dirty="0" smtClean="0"/>
              <a:t>Analyzing </a:t>
            </a:r>
            <a:r>
              <a:rPr lang="en-US" dirty="0"/>
              <a:t>the stakeholders, information needs, and </a:t>
            </a:r>
            <a:r>
              <a:rPr lang="en-US" dirty="0" smtClean="0"/>
              <a:t>categories of </a:t>
            </a:r>
            <a:r>
              <a:rPr lang="en-US" dirty="0"/>
              <a:t>information provides the foundation for establishing the communications processes and </a:t>
            </a:r>
            <a:r>
              <a:rPr lang="en-US" dirty="0" smtClean="0"/>
              <a:t>plans for </a:t>
            </a:r>
            <a:r>
              <a:rPr lang="en-US" dirty="0"/>
              <a:t>the project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3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46" y="1348657"/>
            <a:ext cx="699232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8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307090"/>
            <a:ext cx="11650767" cy="50756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Interactive </a:t>
            </a:r>
            <a:r>
              <a:rPr lang="en-US" dirty="0"/>
              <a:t>vs. Push vs. Pull Communication</a:t>
            </a:r>
          </a:p>
          <a:p>
            <a:r>
              <a:rPr lang="en-US" dirty="0" smtClean="0"/>
              <a:t>Meeting </a:t>
            </a:r>
            <a:r>
              <a:rPr lang="en-US" dirty="0"/>
              <a:t>Success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advanced notice / Time limit for the meeting</a:t>
            </a:r>
          </a:p>
          <a:p>
            <a:pPr lvl="1"/>
            <a:r>
              <a:rPr lang="en-US" dirty="0" smtClean="0"/>
              <a:t>Regular </a:t>
            </a:r>
            <a:r>
              <a:rPr lang="en-US" dirty="0"/>
              <a:t>but not too frequent</a:t>
            </a:r>
          </a:p>
          <a:p>
            <a:pPr lvl="1"/>
            <a:r>
              <a:rPr lang="en-US" dirty="0" smtClean="0"/>
              <a:t>Clear </a:t>
            </a:r>
            <a:r>
              <a:rPr lang="en-US" dirty="0"/>
              <a:t>purpose and agenda announced beforehand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deliverables/action items from the meeting w/ clear </a:t>
            </a:r>
            <a:r>
              <a:rPr lang="en-US" dirty="0" smtClean="0"/>
              <a:t>time limits </a:t>
            </a:r>
            <a:r>
              <a:rPr lang="en-US" dirty="0"/>
              <a:t>and distribution channels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/>
              <a:t>and publish meeting minutes</a:t>
            </a:r>
          </a:p>
          <a:p>
            <a:r>
              <a:rPr lang="en-US" dirty="0" smtClean="0"/>
              <a:t>Communication </a:t>
            </a:r>
            <a:r>
              <a:rPr lang="en-US" dirty="0"/>
              <a:t>Channels</a:t>
            </a:r>
          </a:p>
          <a:p>
            <a:r>
              <a:rPr lang="en-US" dirty="0"/>
              <a:t># </a:t>
            </a:r>
            <a:r>
              <a:rPr lang="en-US" dirty="0" smtClean="0"/>
              <a:t>Communication Channels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Communication Blockers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524" y="4460898"/>
            <a:ext cx="1800476" cy="1467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052496"/>
                  </p:ext>
                </p:extLst>
              </p:nvPr>
            </p:nvGraphicFramePr>
            <p:xfrm>
              <a:off x="1479739" y="5173967"/>
              <a:ext cx="8127999" cy="5543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2673">
                      <a:extLst>
                        <a:ext uri="{9D8B030D-6E8A-4147-A177-3AD203B41FA5}">
                          <a16:colId xmlns:a16="http://schemas.microsoft.com/office/drawing/2014/main" val="2721628919"/>
                        </a:ext>
                      </a:extLst>
                    </a:gridCol>
                    <a:gridCol w="2425993">
                      <a:extLst>
                        <a:ext uri="{9D8B030D-6E8A-4147-A177-3AD203B41FA5}">
                          <a16:colId xmlns:a16="http://schemas.microsoft.com/office/drawing/2014/main" val="39270767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76486572"/>
                        </a:ext>
                      </a:extLst>
                    </a:gridCol>
                  </a:tblGrid>
                  <a:tr h="538769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ndara" panose="020E0502030303020204" pitchFamily="34" charset="0"/>
                            </a:rPr>
                            <a:t># Communication Channels</a:t>
                          </a:r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−1)</m:t>
                                    </m:r>
                                  </m:num>
                                  <m:den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ndara" panose="020E0502030303020204" pitchFamily="34" charset="0"/>
                            </a:rPr>
                            <a:t>N = the number of people</a:t>
                          </a:r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6591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052496"/>
                  </p:ext>
                </p:extLst>
              </p:nvPr>
            </p:nvGraphicFramePr>
            <p:xfrm>
              <a:off x="1479739" y="5173967"/>
              <a:ext cx="8127999" cy="5543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92673">
                      <a:extLst>
                        <a:ext uri="{9D8B030D-6E8A-4147-A177-3AD203B41FA5}">
                          <a16:colId xmlns:a16="http://schemas.microsoft.com/office/drawing/2014/main" val="2721628919"/>
                        </a:ext>
                      </a:extLst>
                    </a:gridCol>
                    <a:gridCol w="2425993">
                      <a:extLst>
                        <a:ext uri="{9D8B030D-6E8A-4147-A177-3AD203B41FA5}">
                          <a16:colId xmlns:a16="http://schemas.microsoft.com/office/drawing/2014/main" val="39270767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76486572"/>
                        </a:ext>
                      </a:extLst>
                    </a:gridCol>
                  </a:tblGrid>
                  <a:tr h="554355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ndara" panose="020E0502030303020204" pitchFamily="34" charset="0"/>
                            </a:rPr>
                            <a:t># Communication Channels</a:t>
                          </a:r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869" t="-5435" r="-112312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ndara" panose="020E0502030303020204" pitchFamily="34" charset="0"/>
                            </a:rPr>
                            <a:t>N = the number of people</a:t>
                          </a:r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6591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702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dirty="0"/>
              <a:t>: culture, expectations, technology, methods</a:t>
            </a:r>
            <a:r>
              <a:rPr lang="en-US" dirty="0" smtClean="0"/>
              <a:t>, established </a:t>
            </a:r>
            <a:r>
              <a:rPr lang="en-US" dirty="0"/>
              <a:t>policies and procedures</a:t>
            </a:r>
          </a:p>
          <a:p>
            <a:r>
              <a:rPr lang="en-US" dirty="0" smtClean="0"/>
              <a:t>Plan </a:t>
            </a:r>
            <a:r>
              <a:rPr lang="en-US" dirty="0"/>
              <a:t>to Communicate: Who, when, what channel, and </a:t>
            </a:r>
            <a:r>
              <a:rPr lang="en-US" dirty="0" smtClean="0"/>
              <a:t>with what </a:t>
            </a:r>
            <a:r>
              <a:rPr lang="en-US" dirty="0"/>
              <a:t>frequency</a:t>
            </a:r>
          </a:p>
          <a:p>
            <a:r>
              <a:rPr lang="en-US" dirty="0" smtClean="0"/>
              <a:t>Plan </a:t>
            </a:r>
            <a:r>
              <a:rPr lang="en-US" dirty="0"/>
              <a:t>to Communicate: What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3366"/>
              </p:ext>
            </p:extLst>
          </p:nvPr>
        </p:nvGraphicFramePr>
        <p:xfrm>
          <a:off x="1973655" y="3335883"/>
          <a:ext cx="9062519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543">
                  <a:extLst>
                    <a:ext uri="{9D8B030D-6E8A-4147-A177-3AD203B41FA5}">
                      <a16:colId xmlns:a16="http://schemas.microsoft.com/office/drawing/2014/main" val="2471149646"/>
                    </a:ext>
                  </a:extLst>
                </a:gridCol>
                <a:gridCol w="6599976">
                  <a:extLst>
                    <a:ext uri="{9D8B030D-6E8A-4147-A177-3AD203B41FA5}">
                      <a16:colId xmlns:a16="http://schemas.microsoft.com/office/drawing/2014/main" val="169923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Type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Examples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Project Documents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Charter, PM Plan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6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Schedule/Resources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WBS, Resource needs, Meeting Schedule, Work</a:t>
                      </a:r>
                    </a:p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Assignments (upcoming and current)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Status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General Status, Impacts to/from other projects,</a:t>
                      </a:r>
                    </a:p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Performance Reports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6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Risks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New Risks, Uncertainties, Realized Risks (problems)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5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Change Control 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Scope changes, CCB communications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8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36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PM or Team Member, communication is at the heart </a:t>
            </a:r>
            <a:r>
              <a:rPr lang="en-US" dirty="0" smtClean="0"/>
              <a:t>of ethical </a:t>
            </a:r>
            <a:r>
              <a:rPr lang="en-US" dirty="0"/>
              <a:t>and honest behavior and responsibility.</a:t>
            </a:r>
          </a:p>
          <a:p>
            <a:r>
              <a:rPr lang="en-US" dirty="0" smtClean="0"/>
              <a:t>Try </a:t>
            </a:r>
            <a:r>
              <a:rPr lang="en-US" dirty="0"/>
              <a:t>to understand the truth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careful – your perception of the </a:t>
            </a:r>
            <a:r>
              <a:rPr lang="en-US" dirty="0" smtClean="0"/>
              <a:t>truth may </a:t>
            </a:r>
            <a:r>
              <a:rPr lang="en-US" dirty="0"/>
              <a:t>be false</a:t>
            </a:r>
          </a:p>
          <a:p>
            <a:pPr lvl="1"/>
            <a:r>
              <a:rPr lang="en-US" dirty="0" smtClean="0"/>
              <a:t>Seek </a:t>
            </a:r>
            <a:r>
              <a:rPr lang="en-US" dirty="0"/>
              <a:t>the whole truth</a:t>
            </a:r>
          </a:p>
          <a:p>
            <a:r>
              <a:rPr lang="en-US" dirty="0" smtClean="0"/>
              <a:t>Be </a:t>
            </a:r>
            <a:r>
              <a:rPr lang="en-US" dirty="0"/>
              <a:t>truthful in all communications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honestly, even if the project is in trouble</a:t>
            </a:r>
          </a:p>
          <a:p>
            <a:r>
              <a:rPr lang="en-US" dirty="0" smtClean="0"/>
              <a:t>Create </a:t>
            </a:r>
            <a:r>
              <a:rPr lang="en-US" dirty="0"/>
              <a:t>an environment where others tell the truth</a:t>
            </a:r>
          </a:p>
          <a:p>
            <a:pPr lvl="1"/>
            <a:r>
              <a:rPr lang="en-US" dirty="0" smtClean="0"/>
              <a:t>Telling </a:t>
            </a:r>
            <a:r>
              <a:rPr lang="en-US" dirty="0"/>
              <a:t>the truth consistently lets project team members know </a:t>
            </a:r>
            <a:r>
              <a:rPr lang="en-US" dirty="0" smtClean="0"/>
              <a:t>that only </a:t>
            </a:r>
            <a:r>
              <a:rPr lang="en-US" dirty="0"/>
              <a:t>the truth is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909" y="2378163"/>
            <a:ext cx="277216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1050</Words>
  <Application>Microsoft Office PowerPoint</Application>
  <PresentationFormat>Widescreen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Candara</vt:lpstr>
      <vt:lpstr>Office Theme</vt:lpstr>
      <vt:lpstr>Communications Management</vt:lpstr>
      <vt:lpstr>Outline</vt:lpstr>
      <vt:lpstr>Communication</vt:lpstr>
      <vt:lpstr>Communication</vt:lpstr>
      <vt:lpstr>Communication</vt:lpstr>
      <vt:lpstr>Types of Communication</vt:lpstr>
      <vt:lpstr>Communication Concepts</vt:lpstr>
      <vt:lpstr>Plan Communications</vt:lpstr>
      <vt:lpstr>Ethical Responsibility</vt:lpstr>
      <vt:lpstr>Professional Responsibility</vt:lpstr>
      <vt:lpstr>Communication Management Plan</vt:lpstr>
      <vt:lpstr>Stakeholders Communication</vt:lpstr>
      <vt:lpstr>Identify Stakeholders</vt:lpstr>
      <vt:lpstr>Power / Interest Balance</vt:lpstr>
      <vt:lpstr>Stakeholder Engagement</vt:lpstr>
      <vt:lpstr>Stakeholder Engagement</vt:lpstr>
      <vt:lpstr>Stakeholder Engagement</vt:lpstr>
      <vt:lpstr>Stakeholder Engagement</vt:lpstr>
      <vt:lpstr>Manage Stakeholders Expectations</vt:lpstr>
      <vt:lpstr>Performance Report Types</vt:lpstr>
      <vt:lpstr>Making Reports and Metrics Useful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195</cp:revision>
  <cp:lastPrinted>2021-10-18T07:27:50Z</cp:lastPrinted>
  <dcterms:created xsi:type="dcterms:W3CDTF">2021-10-12T10:09:12Z</dcterms:created>
  <dcterms:modified xsi:type="dcterms:W3CDTF">2022-11-30T05:48:21Z</dcterms:modified>
</cp:coreProperties>
</file>