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744" r:id="rId3"/>
    <p:sldId id="749" r:id="rId4"/>
    <p:sldId id="748" r:id="rId5"/>
    <p:sldId id="745" r:id="rId6"/>
    <p:sldId id="746" r:id="rId7"/>
    <p:sldId id="747" r:id="rId8"/>
    <p:sldId id="751" r:id="rId9"/>
    <p:sldId id="750" r:id="rId10"/>
    <p:sldId id="752" r:id="rId11"/>
    <p:sldId id="758" r:id="rId12"/>
    <p:sldId id="757" r:id="rId13"/>
    <p:sldId id="753" r:id="rId14"/>
    <p:sldId id="760" r:id="rId15"/>
    <p:sldId id="759" r:id="rId16"/>
    <p:sldId id="761" r:id="rId17"/>
    <p:sldId id="762" r:id="rId18"/>
    <p:sldId id="754" r:id="rId19"/>
    <p:sldId id="755" r:id="rId20"/>
    <p:sldId id="756" r:id="rId21"/>
    <p:sldId id="764" r:id="rId22"/>
    <p:sldId id="763" r:id="rId23"/>
    <p:sldId id="765" r:id="rId24"/>
    <p:sldId id="766" r:id="rId25"/>
    <p:sldId id="768" r:id="rId26"/>
    <p:sldId id="767" r:id="rId27"/>
    <p:sldId id="769" r:id="rId28"/>
    <p:sldId id="770" r:id="rId29"/>
    <p:sldId id="772" r:id="rId30"/>
    <p:sldId id="771" r:id="rId31"/>
    <p:sldId id="773" r:id="rId32"/>
    <p:sldId id="774" r:id="rId33"/>
    <p:sldId id="776" r:id="rId34"/>
    <p:sldId id="775" r:id="rId35"/>
    <p:sldId id="778" r:id="rId36"/>
    <p:sldId id="777" r:id="rId37"/>
    <p:sldId id="779" r:id="rId38"/>
    <p:sldId id="780" r:id="rId39"/>
    <p:sldId id="781" r:id="rId40"/>
    <p:sldId id="782" r:id="rId41"/>
    <p:sldId id="783" r:id="rId42"/>
    <p:sldId id="784" r:id="rId43"/>
    <p:sldId id="786" r:id="rId44"/>
    <p:sldId id="785" r:id="rId45"/>
    <p:sldId id="787" r:id="rId46"/>
    <p:sldId id="788" r:id="rId47"/>
    <p:sldId id="790" r:id="rId48"/>
    <p:sldId id="789" r:id="rId49"/>
    <p:sldId id="791" r:id="rId50"/>
    <p:sldId id="792" r:id="rId51"/>
    <p:sldId id="793" r:id="rId52"/>
    <p:sldId id="79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Ideation and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Pain Points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market research to identify pain points and opportunities</a:t>
            </a:r>
          </a:p>
          <a:p>
            <a:r>
              <a:rPr lang="en-US" dirty="0"/>
              <a:t>Analyze industry trends, customer needs, and emerging technologies</a:t>
            </a:r>
          </a:p>
          <a:p>
            <a:r>
              <a:rPr lang="en-US" dirty="0"/>
              <a:t>Look for areas where existing solutions are lacking or inefficient</a:t>
            </a:r>
          </a:p>
          <a:p>
            <a:r>
              <a:rPr lang="en-US" dirty="0"/>
              <a:t>Identify potential opportunities for innovation and disruption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Main Tools for Segment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2"/>
          <a:stretch/>
        </p:blipFill>
        <p:spPr bwMode="auto">
          <a:xfrm>
            <a:off x="6124575" y="3872263"/>
            <a:ext cx="6067425" cy="24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example of a market segmentation tree for a consumer market, using fast foo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1"/>
          <a:stretch/>
        </p:blipFill>
        <p:spPr bwMode="auto">
          <a:xfrm>
            <a:off x="1151456" y="1315597"/>
            <a:ext cx="6143625" cy="24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42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Market Segmentation Analysis Example Powerpoint Presentation Slides |  Presentation Graphics | Presentation PowerPoint Example | Slide Templa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1" t="13267" r="5261" b="7262"/>
          <a:stretch/>
        </p:blipFill>
        <p:spPr bwMode="auto">
          <a:xfrm>
            <a:off x="1238771" y="1498800"/>
            <a:ext cx="9109341" cy="456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User Needs and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user's needs, goals, and pain points</a:t>
            </a:r>
          </a:p>
          <a:p>
            <a:r>
              <a:rPr lang="en-US" dirty="0"/>
              <a:t>Identify the user's workflows, behaviors, and motivations</a:t>
            </a:r>
          </a:p>
          <a:p>
            <a:r>
              <a:rPr lang="en-US" dirty="0"/>
              <a:t>Develop user personas and user journey maps</a:t>
            </a:r>
          </a:p>
          <a:p>
            <a:r>
              <a:rPr lang="en-US" dirty="0"/>
              <a:t>Use empathy and user feedback to guide product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98" name="Picture 2" descr="https://miro.medium.com/v2/resize:fit:700/1*SABuIpg6gmAkVO_ia6cRy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09" y="343655"/>
            <a:ext cx="666750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3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 descr="A guide to the customer journey map - Sympl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2"/>
          <a:stretch/>
        </p:blipFill>
        <p:spPr bwMode="auto">
          <a:xfrm>
            <a:off x="1984378" y="0"/>
            <a:ext cx="83303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7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16</a:t>
            </a:fld>
            <a:endParaRPr lang="en-US"/>
          </a:p>
        </p:txBody>
      </p:sp>
      <p:pic>
        <p:nvPicPr>
          <p:cNvPr id="5128" name="Picture 8" descr="https://narrato.io/blog/wp-content/uploads/2022/03/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0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17</a:t>
            </a:fld>
            <a:endParaRPr lang="en-US"/>
          </a:p>
        </p:txBody>
      </p:sp>
      <p:pic>
        <p:nvPicPr>
          <p:cNvPr id="5122" name="Picture 2" descr="https://blog.intelifaz.com/content/images/2021/05/User-persona-Intelifaz-B-B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64" y="0"/>
            <a:ext cx="6228784" cy="686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Understanding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user interviews, surveys, and focus groups</a:t>
            </a:r>
          </a:p>
          <a:p>
            <a:r>
              <a:rPr lang="en-US" dirty="0"/>
              <a:t>Observe user behavior through usability testing and ethnographic research</a:t>
            </a:r>
          </a:p>
          <a:p>
            <a:r>
              <a:rPr lang="en-US" dirty="0"/>
              <a:t>Analyze user data through web analytics and A/B testing</a:t>
            </a:r>
          </a:p>
          <a:p>
            <a:r>
              <a:rPr lang="en-US" dirty="0"/>
              <a:t>Use social media and online forums to gather feedback and insights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Airbnb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 founders Brian </a:t>
            </a:r>
            <a:r>
              <a:rPr lang="en-US" dirty="0" err="1"/>
              <a:t>Chesky</a:t>
            </a:r>
            <a:r>
              <a:rPr lang="en-US" dirty="0"/>
              <a:t> and Joe </a:t>
            </a:r>
            <a:r>
              <a:rPr lang="en-US" dirty="0" err="1"/>
              <a:t>Gebbia</a:t>
            </a:r>
            <a:r>
              <a:rPr lang="en-US" dirty="0"/>
              <a:t> were struggling to pay their rent in San Francisco</a:t>
            </a:r>
          </a:p>
          <a:p>
            <a:r>
              <a:rPr lang="en-US" dirty="0"/>
              <a:t>They identified a pain point in the market for affordable, unique accommodations</a:t>
            </a:r>
          </a:p>
          <a:p>
            <a:r>
              <a:rPr lang="en-US" dirty="0"/>
              <a:t>They created a platform that allowed homeowners to rent out their properties to travelers</a:t>
            </a:r>
          </a:p>
          <a:p>
            <a:r>
              <a:rPr lang="en-US" dirty="0"/>
              <a:t>Airbnb disrupted the hotel industry and created a new market for peer-to-peer accommodation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2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/>
              <a:t>Understanding the </a:t>
            </a:r>
            <a:r>
              <a:rPr lang="en-US" dirty="0" smtClean="0"/>
              <a:t>Problem</a:t>
            </a:r>
          </a:p>
          <a:p>
            <a:r>
              <a:rPr lang="en-US" dirty="0"/>
              <a:t>Techniques for Generating </a:t>
            </a:r>
            <a:r>
              <a:rPr lang="en-US" dirty="0" smtClean="0"/>
              <a:t>Ideas</a:t>
            </a:r>
          </a:p>
          <a:p>
            <a:r>
              <a:rPr lang="en-US" dirty="0"/>
              <a:t>Design </a:t>
            </a:r>
            <a:r>
              <a:rPr lang="en-US" dirty="0" smtClean="0"/>
              <a:t>Thinking</a:t>
            </a:r>
          </a:p>
          <a:p>
            <a:r>
              <a:rPr lang="en-US" dirty="0"/>
              <a:t>User Experience (UX)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Understanding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problem is a critical step in software entrepreneurship</a:t>
            </a:r>
          </a:p>
          <a:p>
            <a:r>
              <a:rPr lang="en-US" dirty="0"/>
              <a:t>It helps identify pain points and opportunities in the market</a:t>
            </a:r>
          </a:p>
          <a:p>
            <a:r>
              <a:rPr lang="en-US" dirty="0"/>
              <a:t>And enables the creation of user-centric products that meet real needs</a:t>
            </a:r>
          </a:p>
          <a:p>
            <a:r>
              <a:rPr lang="en-US" dirty="0"/>
              <a:t>By understanding the problem, software entrepreneurs can create innovative solutions that disrupt industries and change the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8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Generating Ideas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3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Generating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generation is a crucial step in software entrepreneurship</a:t>
            </a:r>
          </a:p>
          <a:p>
            <a:r>
              <a:rPr lang="en-US" dirty="0"/>
              <a:t>Different techniques can help individuals and teams generate innovative ideas</a:t>
            </a:r>
          </a:p>
          <a:p>
            <a:r>
              <a:rPr lang="en-US" dirty="0" smtClean="0"/>
              <a:t>We </a:t>
            </a:r>
            <a:r>
              <a:rPr lang="en-US" dirty="0"/>
              <a:t>will explore five techniques for generating ideas: brainstorming, mind mapping, reverse engineering, </a:t>
            </a:r>
            <a:r>
              <a:rPr lang="en-US" dirty="0" err="1"/>
              <a:t>starbursting</a:t>
            </a:r>
            <a:r>
              <a:rPr lang="en-US" dirty="0"/>
              <a:t>, and SCAMPER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8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Brainstorming is a collaborative idea generation technique</a:t>
            </a:r>
          </a:p>
          <a:p>
            <a:r>
              <a:rPr lang="en-US" dirty="0"/>
              <a:t>Participants share their ideas freely, without fear of criticism or judgment</a:t>
            </a:r>
          </a:p>
          <a:p>
            <a:r>
              <a:rPr lang="en-US" dirty="0"/>
              <a:t>The goal is to generate as many ideas as possible, regardless of their feasibility or practicality</a:t>
            </a:r>
          </a:p>
          <a:p>
            <a:r>
              <a:rPr lang="en-US" dirty="0"/>
              <a:t>Brainstorming can be done in person or virtually, using tools like online whiteboards or collaboration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6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Mind mapping is a visual technique for organizing and exploring ideas</a:t>
            </a:r>
          </a:p>
          <a:p>
            <a:r>
              <a:rPr lang="en-US" dirty="0"/>
              <a:t>It involves creating a diagram that connects related ideas and concepts</a:t>
            </a:r>
          </a:p>
          <a:p>
            <a:r>
              <a:rPr lang="en-US" dirty="0"/>
              <a:t>Mind maps can help individuals and teams identify patterns, relationships, and potential solutions</a:t>
            </a:r>
          </a:p>
          <a:p>
            <a:r>
              <a:rPr lang="en-US" dirty="0"/>
              <a:t>They can be created manually or using digital tools like mind mapping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9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198" name="Picture 6" descr="Mind Map In Entrepreneurship - Uses &amp;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10" y="500289"/>
            <a:ext cx="76200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66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170" name="Picture 2" descr="Mind Mapping for Startups - Mindmap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181" y="1207300"/>
            <a:ext cx="7962027" cy="527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68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engineering is a technique for understanding how something works</a:t>
            </a:r>
          </a:p>
          <a:p>
            <a:r>
              <a:rPr lang="en-US" dirty="0"/>
              <a:t>It involves taking something apart, analyzing its components, and identifying its strengths and weaknesses</a:t>
            </a:r>
          </a:p>
          <a:p>
            <a:r>
              <a:rPr lang="en-US" dirty="0"/>
              <a:t>Reverse engineering can help individuals and teams identify opportunities for improvement and innovation</a:t>
            </a:r>
          </a:p>
          <a:p>
            <a:r>
              <a:rPr lang="en-US" dirty="0"/>
              <a:t>It can be applied to software, hardware, and other products or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10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Starbursting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Starbursting</a:t>
            </a:r>
            <a:r>
              <a:rPr lang="en-US" dirty="0"/>
              <a:t> is a variation of brainstorming that involves creating a visual representation of ideas</a:t>
            </a:r>
          </a:p>
          <a:p>
            <a:r>
              <a:rPr lang="en-US" dirty="0"/>
              <a:t>It involves drawing a central idea or concept, and then branching out into related ideas and sub-ideas</a:t>
            </a:r>
          </a:p>
          <a:p>
            <a:r>
              <a:rPr lang="en-US" dirty="0" err="1"/>
              <a:t>Starbursting</a:t>
            </a:r>
            <a:r>
              <a:rPr lang="en-US" dirty="0"/>
              <a:t> can help individuals and teams generate a large number of ideas quickly and efficiently</a:t>
            </a:r>
          </a:p>
          <a:p>
            <a:r>
              <a:rPr lang="en-US" dirty="0"/>
              <a:t>It can be done individually or collaboratively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16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218" name="Picture 2" descr="Starbursting Guide &amp; Template | Gliffy by Per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22" y="630348"/>
            <a:ext cx="82962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21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SCAMPER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SCAMPER is a mnemonic technique that stands for Substitute, Combine, Adapt, Modify, Put to Another Use, Eliminate, and Rearrange</a:t>
            </a:r>
          </a:p>
          <a:p>
            <a:r>
              <a:rPr lang="en-US" dirty="0"/>
              <a:t>It provides a structured approach to generating ideas, by applying different modifications to existing ideas or products</a:t>
            </a:r>
          </a:p>
          <a:p>
            <a:r>
              <a:rPr lang="en-US" dirty="0"/>
              <a:t>SCAMPER can help individuals and teams generate new ideas and solutions by building on existing knowledge and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87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242" name="Picture 2" descr="What is Idea Generation? – Definition, Techniques and Success Fa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17" y="208469"/>
            <a:ext cx="9556750" cy="63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97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SCAMPER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1">
            <a:normAutofit fontScale="70000" lnSpcReduction="20000"/>
          </a:bodyPr>
          <a:lstStyle/>
          <a:p>
            <a:r>
              <a:rPr lang="en-US" dirty="0"/>
              <a:t>Substitute:</a:t>
            </a:r>
          </a:p>
          <a:p>
            <a:pPr lvl="1"/>
            <a:r>
              <a:rPr lang="en-US" dirty="0"/>
              <a:t>What other technologies or services could be used to create a similar product or service?</a:t>
            </a:r>
          </a:p>
          <a:p>
            <a:pPr lvl="1"/>
            <a:r>
              <a:rPr lang="en-US" dirty="0"/>
              <a:t>What other markets or customer segments could be served?</a:t>
            </a:r>
          </a:p>
          <a:p>
            <a:pPr lvl="1"/>
            <a:r>
              <a:rPr lang="en-US" dirty="0"/>
              <a:t>What other business models could be used?</a:t>
            </a:r>
          </a:p>
          <a:p>
            <a:r>
              <a:rPr lang="en-US" dirty="0"/>
              <a:t>Combine:</a:t>
            </a:r>
          </a:p>
          <a:p>
            <a:pPr lvl="1"/>
            <a:r>
              <a:rPr lang="en-US" dirty="0"/>
              <a:t>How could the product or service be combined with other products or services to create something new or more valuable?</a:t>
            </a:r>
          </a:p>
          <a:p>
            <a:pPr lvl="1"/>
            <a:r>
              <a:rPr lang="en-US" dirty="0"/>
              <a:t>How could the product or service be combined with different business models?</a:t>
            </a:r>
          </a:p>
          <a:p>
            <a:pPr lvl="1"/>
            <a:r>
              <a:rPr lang="en-US" dirty="0"/>
              <a:t>How could the product or service be combined with different technologies or services?</a:t>
            </a:r>
          </a:p>
          <a:p>
            <a:r>
              <a:rPr lang="en-US" dirty="0"/>
              <a:t>Adapt:</a:t>
            </a:r>
          </a:p>
          <a:p>
            <a:pPr lvl="1"/>
            <a:r>
              <a:rPr lang="en-US" dirty="0"/>
              <a:t>How could the product or service be adapted to meet the needs of different markets or customer segments?</a:t>
            </a:r>
          </a:p>
          <a:p>
            <a:pPr lvl="1"/>
            <a:r>
              <a:rPr lang="en-US" dirty="0"/>
              <a:t>How could the product or service be adapted to different technologies or services?</a:t>
            </a:r>
          </a:p>
          <a:p>
            <a:pPr lvl="1"/>
            <a:r>
              <a:rPr lang="en-US" dirty="0"/>
              <a:t>How could the business model be adapted to different markets or customer segments?</a:t>
            </a:r>
          </a:p>
          <a:p>
            <a:r>
              <a:rPr lang="en-US" dirty="0"/>
              <a:t>Modify:</a:t>
            </a:r>
          </a:p>
          <a:p>
            <a:pPr lvl="1"/>
            <a:r>
              <a:rPr lang="en-US" dirty="0"/>
              <a:t>What features or functionality could be added or removed to make the product or service more appealing to customers?</a:t>
            </a:r>
          </a:p>
          <a:p>
            <a:pPr lvl="1"/>
            <a:r>
              <a:rPr lang="en-US" dirty="0"/>
              <a:t>How could the product or service be modified to make it more efficient or cost-effective to produce?</a:t>
            </a:r>
          </a:p>
          <a:p>
            <a:pPr lvl="1"/>
            <a:r>
              <a:rPr lang="en-US" dirty="0"/>
              <a:t>How could the business model be modified to make it more profitable or sustainable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24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SCAMPER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10000"/>
          </a:bodyPr>
          <a:lstStyle/>
          <a:p>
            <a:r>
              <a:rPr lang="en-US" dirty="0" smtClean="0"/>
              <a:t>Put </a:t>
            </a:r>
            <a:r>
              <a:rPr lang="en-US" dirty="0"/>
              <a:t>to other uses:</a:t>
            </a:r>
          </a:p>
          <a:p>
            <a:pPr lvl="1"/>
            <a:r>
              <a:rPr lang="en-US" dirty="0"/>
              <a:t>Are there other ways to use the product or service that have not yet been thought of?</a:t>
            </a:r>
          </a:p>
          <a:p>
            <a:pPr lvl="1"/>
            <a:r>
              <a:rPr lang="en-US" dirty="0"/>
              <a:t>Are there other markets or customer segments that could benefit from the product or service?</a:t>
            </a:r>
          </a:p>
          <a:p>
            <a:pPr lvl="1"/>
            <a:r>
              <a:rPr lang="en-US" dirty="0"/>
              <a:t>Are there other ways to monetize the product or service?</a:t>
            </a:r>
          </a:p>
          <a:p>
            <a:r>
              <a:rPr lang="en-US" dirty="0"/>
              <a:t>Eliminate:</a:t>
            </a:r>
          </a:p>
          <a:p>
            <a:pPr lvl="1"/>
            <a:r>
              <a:rPr lang="en-US" dirty="0"/>
              <a:t>What features or functionality could be eliminated without sacrificing the value of the product or service?</a:t>
            </a:r>
          </a:p>
          <a:p>
            <a:pPr lvl="1"/>
            <a:r>
              <a:rPr lang="en-US" dirty="0"/>
              <a:t>What processes or steps could be eliminated to make the product or service more efficient or cost-effective to produce?</a:t>
            </a:r>
          </a:p>
          <a:p>
            <a:pPr lvl="1"/>
            <a:r>
              <a:rPr lang="en-US" dirty="0"/>
              <a:t>What costs could be eliminated without sacrificing the quality of the product or service?</a:t>
            </a:r>
          </a:p>
          <a:p>
            <a:r>
              <a:rPr lang="en-US" dirty="0"/>
              <a:t>Reverse:</a:t>
            </a:r>
          </a:p>
          <a:p>
            <a:pPr lvl="1"/>
            <a:r>
              <a:rPr lang="en-US" dirty="0"/>
              <a:t>How could the product or service be used to solve a problem in a new or different way?</a:t>
            </a:r>
          </a:p>
          <a:p>
            <a:pPr lvl="1"/>
            <a:r>
              <a:rPr lang="en-US" dirty="0"/>
              <a:t>How could the business model be reversed to create a new source of value?</a:t>
            </a:r>
          </a:p>
          <a:p>
            <a:pPr lvl="1"/>
            <a:r>
              <a:rPr lang="en-US" dirty="0"/>
              <a:t>What are the unintended consequences of the product or service, and how could they be exploited to create new opportunities?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2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Idea Generation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company used brainstorming to generate ideas for a new product line, resulting in a successful launch</a:t>
            </a:r>
          </a:p>
          <a:p>
            <a:r>
              <a:rPr lang="en-US" dirty="0" smtClean="0"/>
              <a:t>A </a:t>
            </a:r>
            <a:r>
              <a:rPr lang="en-US" dirty="0"/>
              <a:t>startup used mind mapping to identify potential solutions for a complex problem, leading to a breakthrough in their product development</a:t>
            </a:r>
          </a:p>
          <a:p>
            <a:r>
              <a:rPr lang="en-US" dirty="0" smtClean="0"/>
              <a:t>A </a:t>
            </a:r>
            <a:r>
              <a:rPr lang="en-US" dirty="0"/>
              <a:t>team used reverse engineering to understand a competitor's product, identifying areas for improvement and innovation</a:t>
            </a:r>
          </a:p>
          <a:p>
            <a:r>
              <a:rPr lang="en-US" dirty="0" smtClean="0"/>
              <a:t>An </a:t>
            </a:r>
            <a:r>
              <a:rPr lang="en-US" dirty="0"/>
              <a:t>individual used </a:t>
            </a:r>
            <a:r>
              <a:rPr lang="en-US" dirty="0" err="1"/>
              <a:t>starbursting</a:t>
            </a:r>
            <a:r>
              <a:rPr lang="en-US" dirty="0"/>
              <a:t> to generate ideas for a new business venture, resulting in a successful pitch to investors</a:t>
            </a:r>
          </a:p>
          <a:p>
            <a:r>
              <a:rPr lang="en-US" dirty="0" smtClean="0"/>
              <a:t>A </a:t>
            </a:r>
            <a:r>
              <a:rPr lang="en-US" dirty="0"/>
              <a:t>group used SCAMPER to generate ideas for a new feature for their software product, leading to a significant increase in user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76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71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Thinking: A Problem-Solving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thinking is a user-centered approach to problem-solving</a:t>
            </a:r>
          </a:p>
          <a:p>
            <a:r>
              <a:rPr lang="en-US" dirty="0"/>
              <a:t>It involves a iterative process of empathizing, defining, ideating, prototyping, and testing</a:t>
            </a:r>
          </a:p>
          <a:p>
            <a:r>
              <a:rPr lang="en-US" dirty="0"/>
              <a:t>Design thinking is used to create innovative solutions that meet user needs and solve real-world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1266" name="Picture 2" descr="What is Design Thinking? | Dribbble Design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504" y="3749675"/>
            <a:ext cx="622049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580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Empathize: Understanding User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</a:t>
            </a:r>
            <a:r>
              <a:rPr lang="en-US" dirty="0"/>
              <a:t>understanding user needs and pain points</a:t>
            </a:r>
          </a:p>
          <a:p>
            <a:r>
              <a:rPr lang="en-US" dirty="0"/>
              <a:t>Conduct user research to gather data and insights</a:t>
            </a:r>
          </a:p>
          <a:p>
            <a:r>
              <a:rPr lang="en-US" dirty="0"/>
              <a:t>Create user personas to represent the user's perspective</a:t>
            </a:r>
          </a:p>
          <a:p>
            <a:r>
              <a:rPr lang="en-US" dirty="0"/>
              <a:t>Use empathy to develop a deep understanding of the user's needs and motivations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2290" name="Picture 2" descr="https://public-images.interaction-design.org/literature/articles/heros/article_130799_hero_5aa02f2f6419a3.843702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65" y="3779925"/>
            <a:ext cx="6588059" cy="25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81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Defining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</a:t>
            </a:r>
            <a:r>
              <a:rPr lang="en-US" dirty="0"/>
              <a:t>defining the problem statement or opportunity statement</a:t>
            </a:r>
          </a:p>
          <a:p>
            <a:r>
              <a:rPr lang="en-US" dirty="0"/>
              <a:t>Use the insights gathered during the empathize stage to identify the problem or opportunity</a:t>
            </a:r>
          </a:p>
          <a:p>
            <a:r>
              <a:rPr lang="en-US" dirty="0"/>
              <a:t>Define the problem or opportunity in a concise and actionable way</a:t>
            </a:r>
          </a:p>
          <a:p>
            <a:r>
              <a:rPr lang="en-US" dirty="0"/>
              <a:t>Use the problem or opportunity statement to guide the rest of the design thinking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3314" name="Picture 2" descr="A problem statement templa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14566" r="2275" b="13058"/>
          <a:stretch/>
        </p:blipFill>
        <p:spPr bwMode="auto">
          <a:xfrm>
            <a:off x="5721790" y="4273621"/>
            <a:ext cx="4155541" cy="221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388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Ideate: Generating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</a:t>
            </a:r>
            <a:r>
              <a:rPr lang="en-US" dirty="0"/>
              <a:t>generating a wide range of ideas for solutions</a:t>
            </a:r>
          </a:p>
          <a:p>
            <a:r>
              <a:rPr lang="en-US" dirty="0"/>
              <a:t>Use brainstorming and other ideation techniques to generate ideas</a:t>
            </a:r>
          </a:p>
          <a:p>
            <a:r>
              <a:rPr lang="en-US" dirty="0"/>
              <a:t>Encourage wild and creative ideas, without worrying about feasibility or practicality</a:t>
            </a:r>
          </a:p>
          <a:p>
            <a:r>
              <a:rPr lang="en-US" dirty="0"/>
              <a:t>Use collaboration and building on others' ideas to foster a creative and supportive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4338" name="Picture 2" descr="The 5 Stages of the Design Thinking Process [ELI5 Guide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4" r="16636"/>
          <a:stretch/>
        </p:blipFill>
        <p:spPr bwMode="auto">
          <a:xfrm>
            <a:off x="7009049" y="3947311"/>
            <a:ext cx="3791735" cy="253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they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Ideation: generating innovative ideas for software products/services</a:t>
            </a:r>
          </a:p>
          <a:p>
            <a:r>
              <a:rPr lang="en-US" dirty="0"/>
              <a:t>Design: creating a user-friendly and visually appealing interface</a:t>
            </a:r>
          </a:p>
          <a:p>
            <a:r>
              <a:rPr lang="en-US" dirty="0"/>
              <a:t>Importance: critical for software entrepreneurship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Prototype: Creating a Tangible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</a:t>
            </a:r>
            <a:r>
              <a:rPr lang="en-US" dirty="0"/>
              <a:t>creating a tangible representation of the solution</a:t>
            </a:r>
          </a:p>
          <a:p>
            <a:r>
              <a:rPr lang="en-US" dirty="0"/>
              <a:t>Use prototyping to test and refine the solution</a:t>
            </a:r>
          </a:p>
          <a:p>
            <a:r>
              <a:rPr lang="en-US" dirty="0"/>
              <a:t>Create a prototype that is feasible, desirable, and viable</a:t>
            </a:r>
          </a:p>
          <a:p>
            <a:r>
              <a:rPr lang="en-US" dirty="0"/>
              <a:t>Use prototyping to gather feedback and refine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5362" name="Picture 2" descr="The 5 Stages in the Design Thinking Process | IxD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5"/>
          <a:stretch/>
        </p:blipFill>
        <p:spPr bwMode="auto">
          <a:xfrm>
            <a:off x="5632921" y="3754916"/>
            <a:ext cx="5647696" cy="273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7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Test: Gathering Feedback and Refining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</a:t>
            </a:r>
            <a:r>
              <a:rPr lang="en-US" dirty="0"/>
              <a:t>testing the solution with users and gathering feedback</a:t>
            </a:r>
          </a:p>
          <a:p>
            <a:r>
              <a:rPr lang="en-US" dirty="0"/>
              <a:t>Use user feedback to refine and improve the solution</a:t>
            </a:r>
          </a:p>
          <a:p>
            <a:r>
              <a:rPr lang="en-US" dirty="0"/>
              <a:t>Conduct usability testing and gather feedback from users</a:t>
            </a:r>
          </a:p>
          <a:p>
            <a:r>
              <a:rPr lang="en-US" dirty="0"/>
              <a:t>Use the feedback to refine the solution and make it more user-friendly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6386" name="Picture 2" descr="The 5 Stages in the Design Thinking Process | IxD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t="4675" r="-93" b="13807"/>
          <a:stretch/>
        </p:blipFill>
        <p:spPr bwMode="auto">
          <a:xfrm>
            <a:off x="5305330" y="3779925"/>
            <a:ext cx="5943757" cy="272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264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Iterate: Refining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</a:t>
            </a:r>
            <a:r>
              <a:rPr lang="en-US" dirty="0"/>
              <a:t>refining the solution based on user feedback</a:t>
            </a:r>
          </a:p>
          <a:p>
            <a:r>
              <a:rPr lang="en-US" dirty="0"/>
              <a:t>Use the feedback from the test stage to make improvements and refinements</a:t>
            </a:r>
          </a:p>
          <a:p>
            <a:r>
              <a:rPr lang="en-US" dirty="0"/>
              <a:t>Continue to iterate and refine the solution until it meets user needs and expectations</a:t>
            </a:r>
          </a:p>
          <a:p>
            <a:r>
              <a:rPr lang="en-US" dirty="0"/>
              <a:t>Use iteration to ensure that 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</a:t>
            </a:r>
            <a:r>
              <a:rPr lang="en-US" dirty="0"/>
              <a:t>is feasible, desirable, and viable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7410" name="Picture 2" descr="Design Thinking 10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5"/>
          <a:stretch/>
        </p:blipFill>
        <p:spPr bwMode="auto">
          <a:xfrm>
            <a:off x="6511940" y="3560867"/>
            <a:ext cx="5486351" cy="293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63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 (UX)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37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</a:t>
            </a:r>
            <a:r>
              <a:rPr lang="en-US" dirty="0"/>
              <a:t>Products That Delight and Engage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UX design is the process of creating products that are easy to use, efficient, and enjoyable for users</a:t>
            </a:r>
          </a:p>
          <a:p>
            <a:r>
              <a:rPr lang="en-US" dirty="0"/>
              <a:t>It involves understanding user needs, behaviors, and motivations to design products that meet their expectations</a:t>
            </a:r>
          </a:p>
          <a:p>
            <a:r>
              <a:rPr lang="en-US" dirty="0"/>
              <a:t>Good UX design can improve user satisfaction, increase customer loyalty, and ultimately drive business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8434" name="Picture 2" descr="UI vs. UX Design: What's the Difference? | Cours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06" y="3670451"/>
            <a:ext cx="5393166" cy="282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060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User-Centered Design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research: gather data about users' needs, behaviors, and motivations through interviews, surveys, and observations</a:t>
            </a:r>
          </a:p>
          <a:p>
            <a:r>
              <a:rPr lang="en-US" dirty="0"/>
              <a:t>User personas: create fictional representations of users to help designers and developers understand their target audience</a:t>
            </a:r>
          </a:p>
          <a:p>
            <a:r>
              <a:rPr lang="en-US" dirty="0"/>
              <a:t>User journey mapping: visualize the user's experience across different touchpoints and identify pain points and opportunities for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9458" name="Picture 2" descr="A Guide to User-Centered Design | Reveal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11182" r="6201" b="26639"/>
          <a:stretch/>
        </p:blipFill>
        <p:spPr bwMode="auto">
          <a:xfrm>
            <a:off x="5159828" y="4887712"/>
            <a:ext cx="6913984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1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(UI)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design is the process of creating the visual elements of a product, such as buttons, forms, and navigation</a:t>
            </a:r>
          </a:p>
          <a:p>
            <a:r>
              <a:rPr lang="en-US" dirty="0"/>
              <a:t>Good UI design should be intuitive, consistent, and visually appealing</a:t>
            </a:r>
          </a:p>
          <a:p>
            <a:r>
              <a:rPr lang="en-US" dirty="0"/>
              <a:t>Design principles: simplicity, clarity, hierarchy, balance, contrast, color theory, typography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30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Design </a:t>
            </a:r>
            <a:r>
              <a:rPr lang="en-US" dirty="0"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20482" name="Picture 2" descr="Graphic Design Principles: Shape Graphic Mastery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5"/>
          <a:stretch/>
        </p:blipFill>
        <p:spPr bwMode="auto">
          <a:xfrm>
            <a:off x="2038694" y="1751100"/>
            <a:ext cx="8096250" cy="38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9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Architecture (IA)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 is the process of organizing and structuring content in a way that makes it easy for users to find what they need</a:t>
            </a:r>
          </a:p>
          <a:p>
            <a:r>
              <a:rPr lang="en-US" dirty="0"/>
              <a:t>Good IA should have a clear hierarchy, logical navigation, and consistent labeling</a:t>
            </a:r>
          </a:p>
          <a:p>
            <a:r>
              <a:rPr lang="en-US" dirty="0"/>
              <a:t>Techniques: card sorting, site mapping, </a:t>
            </a:r>
            <a:r>
              <a:rPr lang="en-US" dirty="0" err="1"/>
              <a:t>wireframing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22534" name="Picture 6" descr="Digital wireframes | Figma Commun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" t="5884" r="6239" b="7977"/>
          <a:stretch/>
        </p:blipFill>
        <p:spPr bwMode="auto">
          <a:xfrm>
            <a:off x="5151422" y="3779925"/>
            <a:ext cx="5776111" cy="26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8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 testing is the process of testing the product with real users to identify any usability issues or areas for improvement</a:t>
            </a:r>
          </a:p>
          <a:p>
            <a:r>
              <a:rPr lang="en-US" dirty="0"/>
              <a:t>Techniques: user testing, A/B testing, remote testing, guerilla testing</a:t>
            </a:r>
          </a:p>
          <a:p>
            <a:r>
              <a:rPr lang="en-US" dirty="0"/>
              <a:t>Goals: identify pain points, gather feedback, iterate and improve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innovative ideas for software products/services</a:t>
            </a:r>
          </a:p>
          <a:p>
            <a:r>
              <a:rPr lang="en-US" dirty="0"/>
              <a:t>Identify problems and opportunities in the market</a:t>
            </a:r>
          </a:p>
          <a:p>
            <a:r>
              <a:rPr lang="en-US" dirty="0"/>
              <a:t>Develop solutions that address customer needs</a:t>
            </a:r>
          </a:p>
          <a:p>
            <a:r>
              <a:rPr lang="en-US" dirty="0"/>
              <a:t>Differentiate from competitors</a:t>
            </a:r>
          </a:p>
          <a:p>
            <a:r>
              <a:rPr lang="en-US" dirty="0"/>
              <a:t>Create a unique value proposition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08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and Inclusive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Accessibility refers to the design of products that are accessible to users with disabilities</a:t>
            </a:r>
          </a:p>
          <a:p>
            <a:r>
              <a:rPr lang="en-US" dirty="0"/>
              <a:t>Inclusive design means designing products that are accessible and usable by as many people as possible, regardless of their abilities, language, culture, or location</a:t>
            </a:r>
          </a:p>
          <a:p>
            <a:r>
              <a:rPr lang="en-US" dirty="0"/>
              <a:t>Techniques: WCAG 2.1 guidelines, color contrast, font sizes, screen reader compatibility, keyboard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96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and 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design refers to the design of products for mobile devices, such as smartphones and tablets</a:t>
            </a:r>
          </a:p>
          <a:p>
            <a:r>
              <a:rPr lang="en-US" dirty="0"/>
              <a:t>Responsive design means designing products that adapt to different screen sizes and devices, without losing functionality or usability</a:t>
            </a:r>
          </a:p>
          <a:p>
            <a:r>
              <a:rPr lang="en-US" dirty="0"/>
              <a:t>Techniques: mobile-first design, responsive design frameworks, breakpoints, media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14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Tools and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</a:t>
            </a:r>
          </a:p>
          <a:p>
            <a:r>
              <a:rPr lang="en-US" dirty="0" err="1"/>
              <a:t>Figma</a:t>
            </a:r>
            <a:endParaRPr lang="en-US" dirty="0"/>
          </a:p>
          <a:p>
            <a:r>
              <a:rPr lang="en-US" dirty="0"/>
              <a:t>Adobe XD</a:t>
            </a:r>
          </a:p>
          <a:p>
            <a:r>
              <a:rPr lang="en-US" dirty="0" err="1"/>
              <a:t>InVision</a:t>
            </a:r>
            <a:endParaRPr lang="en-US" dirty="0"/>
          </a:p>
          <a:p>
            <a:r>
              <a:rPr lang="en-US" dirty="0" err="1"/>
              <a:t>Axure</a:t>
            </a:r>
            <a:endParaRPr lang="en-US" dirty="0"/>
          </a:p>
          <a:p>
            <a:r>
              <a:rPr lang="en-US" dirty="0"/>
              <a:t>Proto.io</a:t>
            </a:r>
          </a:p>
          <a:p>
            <a:r>
              <a:rPr lang="en-US" dirty="0" err="1"/>
              <a:t>Flinto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9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intuitive and user-friendly interface</a:t>
            </a:r>
          </a:p>
          <a:p>
            <a:r>
              <a:rPr lang="en-US" dirty="0"/>
              <a:t>Ensure a seamless user experience</a:t>
            </a:r>
          </a:p>
          <a:p>
            <a:r>
              <a:rPr lang="en-US" dirty="0"/>
              <a:t>Increase customer satisfaction and loyalty</a:t>
            </a:r>
          </a:p>
          <a:p>
            <a:r>
              <a:rPr lang="en-US" dirty="0"/>
              <a:t>Enhance the overall brand experience</a:t>
            </a:r>
          </a:p>
          <a:p>
            <a:r>
              <a:rPr lang="en-US" dirty="0"/>
              <a:t>Improve the software's accessibility and 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1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Success in Software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Ideation and design are crucial for software entrepreneurship success</a:t>
            </a:r>
          </a:p>
          <a:p>
            <a:r>
              <a:rPr lang="en-US" dirty="0"/>
              <a:t>They enable the creation of innovative and user-friendly software products/services</a:t>
            </a:r>
          </a:p>
          <a:p>
            <a:r>
              <a:rPr lang="en-US" dirty="0"/>
              <a:t>By combining ideation and design, software entrepreneurs can differentiate their products/services and gain a competitive edge in the market</a:t>
            </a:r>
          </a:p>
          <a:p>
            <a:r>
              <a:rPr lang="en-US" dirty="0"/>
              <a:t>Investing in ideation and design can lead to increased customer satisfaction, loyalty, and ultimately, business growth and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5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 in Software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problem is the first step in software entrepreneurship</a:t>
            </a:r>
          </a:p>
          <a:p>
            <a:r>
              <a:rPr lang="en-US" dirty="0"/>
              <a:t>It involves identifying pain points and opportunities in the market</a:t>
            </a:r>
          </a:p>
          <a:p>
            <a:r>
              <a:rPr lang="en-US" dirty="0"/>
              <a:t>And understanding the user's needs and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5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2046</Words>
  <Application>Microsoft Office PowerPoint</Application>
  <PresentationFormat>Widescreen</PresentationFormat>
  <Paragraphs>254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Candara</vt:lpstr>
      <vt:lpstr>Office Theme</vt:lpstr>
      <vt:lpstr>Ideation and Design</vt:lpstr>
      <vt:lpstr>Outline</vt:lpstr>
      <vt:lpstr>Overview</vt:lpstr>
      <vt:lpstr>Why are they important?</vt:lpstr>
      <vt:lpstr>Ideation</vt:lpstr>
      <vt:lpstr>Design</vt:lpstr>
      <vt:lpstr>Driving Success in Software Entrepreneurship</vt:lpstr>
      <vt:lpstr>Understanding the Problem</vt:lpstr>
      <vt:lpstr>The First Step in Software Entrepreneurship</vt:lpstr>
      <vt:lpstr>Identifying Pain Points and Opportunities</vt:lpstr>
      <vt:lpstr>Market Segmentation</vt:lpstr>
      <vt:lpstr>Market Positioning</vt:lpstr>
      <vt:lpstr>Understanding User Needs and Problems</vt:lpstr>
      <vt:lpstr>PowerPoint Presentation</vt:lpstr>
      <vt:lpstr>PowerPoint Presentation</vt:lpstr>
      <vt:lpstr>PowerPoint Presentation</vt:lpstr>
      <vt:lpstr>PowerPoint Presentation</vt:lpstr>
      <vt:lpstr>Methods for Understanding Users</vt:lpstr>
      <vt:lpstr>Case Study: Airbnb</vt:lpstr>
      <vt:lpstr>The Importance of Understanding the Problem</vt:lpstr>
      <vt:lpstr>Techniques for Generating Ideas</vt:lpstr>
      <vt:lpstr>Techniques for Generating Ideas</vt:lpstr>
      <vt:lpstr>Brainstorming</vt:lpstr>
      <vt:lpstr>Mind Mapping</vt:lpstr>
      <vt:lpstr>PowerPoint Presentation</vt:lpstr>
      <vt:lpstr>Mind Mapping</vt:lpstr>
      <vt:lpstr>Reverse Engineering</vt:lpstr>
      <vt:lpstr>Starbursting</vt:lpstr>
      <vt:lpstr>PowerPoint Presentation</vt:lpstr>
      <vt:lpstr>SCAMPER</vt:lpstr>
      <vt:lpstr>PowerPoint Presentation</vt:lpstr>
      <vt:lpstr>SCAMPER</vt:lpstr>
      <vt:lpstr>SCAMPER</vt:lpstr>
      <vt:lpstr>Examples of Idea Generation Techniques</vt:lpstr>
      <vt:lpstr>Design Thinking</vt:lpstr>
      <vt:lpstr>Design Thinking: A Problem-Solving Approach</vt:lpstr>
      <vt:lpstr>Empathize: Understanding User Needs</vt:lpstr>
      <vt:lpstr>Define: Defining the Problem</vt:lpstr>
      <vt:lpstr>Ideate: Generating Ideas</vt:lpstr>
      <vt:lpstr>Prototype: Creating a Tangible Representation</vt:lpstr>
      <vt:lpstr>Test: Gathering Feedback and Refining the Solution</vt:lpstr>
      <vt:lpstr>Iterate: Refining the Solution</vt:lpstr>
      <vt:lpstr>User Experience (UX) Design</vt:lpstr>
      <vt:lpstr>Creating Products That Delight and Engage Users</vt:lpstr>
      <vt:lpstr>User-Centered Design Approach</vt:lpstr>
      <vt:lpstr>User Interface (UI) Design</vt:lpstr>
      <vt:lpstr>Graphic Design principles</vt:lpstr>
      <vt:lpstr>Information Architecture (IA)</vt:lpstr>
      <vt:lpstr>Usability Testing</vt:lpstr>
      <vt:lpstr>Accessibility and Inclusive Design</vt:lpstr>
      <vt:lpstr>Mobile and Responsive Design</vt:lpstr>
      <vt:lpstr>Design Tools and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206</cp:revision>
  <cp:lastPrinted>2021-10-18T07:27:50Z</cp:lastPrinted>
  <dcterms:created xsi:type="dcterms:W3CDTF">2021-10-12T10:09:12Z</dcterms:created>
  <dcterms:modified xsi:type="dcterms:W3CDTF">2023-11-12T05:51:17Z</dcterms:modified>
</cp:coreProperties>
</file>