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media/audio1.bin" ContentType="audio/unknown"/>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687" r:id="rId3"/>
    <p:sldId id="688" r:id="rId4"/>
    <p:sldId id="689" r:id="rId5"/>
    <p:sldId id="690" r:id="rId6"/>
    <p:sldId id="691" r:id="rId7"/>
    <p:sldId id="692" r:id="rId8"/>
    <p:sldId id="693" r:id="rId9"/>
    <p:sldId id="694" r:id="rId10"/>
    <p:sldId id="695" r:id="rId11"/>
    <p:sldId id="696" r:id="rId12"/>
    <p:sldId id="697" r:id="rId13"/>
    <p:sldId id="698" r:id="rId14"/>
    <p:sldId id="699" r:id="rId15"/>
    <p:sldId id="700" r:id="rId16"/>
    <p:sldId id="701" r:id="rId17"/>
    <p:sldId id="702" r:id="rId18"/>
    <p:sldId id="703" r:id="rId19"/>
    <p:sldId id="704" r:id="rId20"/>
    <p:sldId id="705" r:id="rId21"/>
    <p:sldId id="706" r:id="rId22"/>
    <p:sldId id="707" r:id="rId23"/>
    <p:sldId id="708" r:id="rId24"/>
    <p:sldId id="709" r:id="rId25"/>
    <p:sldId id="710" r:id="rId26"/>
    <p:sldId id="711" r:id="rId27"/>
    <p:sldId id="712" r:id="rId28"/>
    <p:sldId id="713" r:id="rId29"/>
    <p:sldId id="714" r:id="rId30"/>
    <p:sldId id="715" r:id="rId31"/>
    <p:sldId id="716" r:id="rId32"/>
    <p:sldId id="717" r:id="rId33"/>
    <p:sldId id="718" r:id="rId34"/>
    <p:sldId id="719" r:id="rId35"/>
    <p:sldId id="720" r:id="rId36"/>
    <p:sldId id="721" r:id="rId37"/>
    <p:sldId id="722" r:id="rId38"/>
    <p:sldId id="723" r:id="rId39"/>
    <p:sldId id="724" r:id="rId40"/>
    <p:sldId id="725" r:id="rId41"/>
    <p:sldId id="726" r:id="rId42"/>
    <p:sldId id="727" r:id="rId43"/>
    <p:sldId id="728" r:id="rId44"/>
    <p:sldId id="729" r:id="rId45"/>
    <p:sldId id="730" r:id="rId46"/>
    <p:sldId id="731" r:id="rId47"/>
    <p:sldId id="732" r:id="rId48"/>
    <p:sldId id="733" r:id="rId49"/>
    <p:sldId id="734" r:id="rId50"/>
    <p:sldId id="735" r:id="rId51"/>
    <p:sldId id="736" r:id="rId52"/>
    <p:sldId id="737" r:id="rId53"/>
    <p:sldId id="738" r:id="rId54"/>
    <p:sldId id="739" r:id="rId55"/>
    <p:sldId id="740" r:id="rId56"/>
    <p:sldId id="741" r:id="rId57"/>
    <p:sldId id="742" r:id="rId58"/>
    <p:sldId id="743" r:id="rId59"/>
    <p:sldId id="744" r:id="rId60"/>
    <p:sldId id="745" r:id="rId61"/>
    <p:sldId id="746" r:id="rId62"/>
    <p:sldId id="747" r:id="rId63"/>
    <p:sldId id="748" r:id="rId64"/>
    <p:sldId id="749" r:id="rId65"/>
    <p:sldId id="750" r:id="rId66"/>
    <p:sldId id="751" r:id="rId67"/>
    <p:sldId id="752" r:id="rId68"/>
    <p:sldId id="753" r:id="rId69"/>
    <p:sldId id="754" r:id="rId70"/>
    <p:sldId id="755" r:id="rId71"/>
    <p:sldId id="756" r:id="rId72"/>
    <p:sldId id="757" r:id="rId73"/>
    <p:sldId id="758" r:id="rId74"/>
    <p:sldId id="759" r:id="rId75"/>
    <p:sldId id="760" r:id="rId76"/>
    <p:sldId id="761" r:id="rId77"/>
    <p:sldId id="762" r:id="rId78"/>
    <p:sldId id="763" r:id="rId79"/>
    <p:sldId id="764" r:id="rId80"/>
    <p:sldId id="765" r:id="rId81"/>
    <p:sldId id="766" r:id="rId82"/>
    <p:sldId id="767" r:id="rId83"/>
    <p:sldId id="768" r:id="rId84"/>
    <p:sldId id="769" r:id="rId85"/>
    <p:sldId id="770"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ChangeArrowheads="1" noTextEdit="1"/>
          </p:cNvSpPr>
          <p:nvPr>
            <p:ph type="sldImg"/>
          </p:nvPr>
        </p:nvSpPr>
        <p:spPr>
          <a:xfrm>
            <a:off x="246063" y="609600"/>
            <a:ext cx="6365875" cy="3581400"/>
          </a:xfrm>
          <a:ln/>
        </p:spPr>
      </p:sp>
      <p:sp>
        <p:nvSpPr>
          <p:cNvPr id="931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931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931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931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31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7BDF8D7-F69B-4D81-B967-94E75922D034}" type="slidenum">
              <a:rPr lang="en-US" altLang="en-US" sz="1200"/>
              <a:pPr/>
              <a:t>9</a:t>
            </a:fld>
            <a:r>
              <a:rPr lang="en-US" altLang="en-US" sz="1200"/>
              <a:t> of 134</a:t>
            </a:r>
          </a:p>
        </p:txBody>
      </p:sp>
    </p:spTree>
    <p:extLst>
      <p:ext uri="{BB962C8B-B14F-4D97-AF65-F5344CB8AC3E}">
        <p14:creationId xmlns:p14="http://schemas.microsoft.com/office/powerpoint/2010/main" val="104432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ChangeArrowheads="1" noTextEdit="1"/>
          </p:cNvSpPr>
          <p:nvPr>
            <p:ph type="sldImg"/>
          </p:nvPr>
        </p:nvSpPr>
        <p:spPr>
          <a:xfrm>
            <a:off x="246063" y="609600"/>
            <a:ext cx="6365875" cy="3581400"/>
          </a:xfrm>
          <a:ln/>
        </p:spPr>
      </p:sp>
      <p:sp>
        <p:nvSpPr>
          <p:cNvPr id="1187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87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187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187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87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8DB2FE-E9BC-4C87-B5C2-8BC80A378F81}" type="slidenum">
              <a:rPr lang="en-US" altLang="en-US" sz="1200"/>
              <a:pPr/>
              <a:t>25</a:t>
            </a:fld>
            <a:r>
              <a:rPr lang="en-US" altLang="en-US" sz="1200"/>
              <a:t> of 134</a:t>
            </a:r>
          </a:p>
        </p:txBody>
      </p:sp>
    </p:spTree>
    <p:extLst>
      <p:ext uri="{BB962C8B-B14F-4D97-AF65-F5344CB8AC3E}">
        <p14:creationId xmlns:p14="http://schemas.microsoft.com/office/powerpoint/2010/main" val="453445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ChangeArrowheads="1" noTextEdit="1"/>
          </p:cNvSpPr>
          <p:nvPr>
            <p:ph type="sldImg"/>
          </p:nvPr>
        </p:nvSpPr>
        <p:spPr>
          <a:xfrm>
            <a:off x="246063" y="609600"/>
            <a:ext cx="6365875" cy="3581400"/>
          </a:xfrm>
          <a:ln/>
        </p:spPr>
      </p:sp>
      <p:sp>
        <p:nvSpPr>
          <p:cNvPr id="1208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smtClean="0">
                <a:latin typeface="Arial" panose="020B0604020202020204" pitchFamily="34" charset="0"/>
              </a:rPr>
              <a:t>Henry Gantt (1861-1919), a mechanical engineer, management consultant, and </a:t>
            </a:r>
            <a:br>
              <a:rPr lang="en-US" altLang="en-US" sz="1000" smtClean="0">
                <a:latin typeface="Arial" panose="020B0604020202020204" pitchFamily="34" charset="0"/>
              </a:rPr>
            </a:br>
            <a:r>
              <a:rPr lang="en-US" altLang="en-US" sz="1000" smtClean="0">
                <a:latin typeface="Arial" panose="020B0604020202020204" pitchFamily="34" charset="0"/>
              </a:rPr>
              <a:t>industrial advisor developed Gantt charts in the 1910's. Not as commonplace as they </a:t>
            </a:r>
            <a:br>
              <a:rPr lang="en-US" altLang="en-US" sz="1000" smtClean="0">
                <a:latin typeface="Arial" panose="020B0604020202020204" pitchFamily="34" charset="0"/>
              </a:rPr>
            </a:br>
            <a:r>
              <a:rPr lang="en-US" altLang="en-US" sz="1000" smtClean="0">
                <a:latin typeface="Arial" panose="020B0604020202020204" pitchFamily="34" charset="0"/>
              </a:rPr>
              <a:t>are today</a:t>
            </a:r>
            <a:r>
              <a:rPr lang="en-US" altLang="en-US" smtClean="0">
                <a:latin typeface="Arial" panose="020B0604020202020204" pitchFamily="34" charset="0"/>
              </a:rPr>
              <a:t>, </a:t>
            </a:r>
            <a:r>
              <a:rPr lang="en-US" altLang="en-US" sz="1000" smtClean="0">
                <a:latin typeface="Arial" panose="020B0604020202020204" pitchFamily="34" charset="0"/>
              </a:rPr>
              <a:t>Gantt charts were innovative and new during the 1920's, where Gantt charts</a:t>
            </a:r>
            <a:br>
              <a:rPr lang="en-US" altLang="en-US" sz="1000" smtClean="0">
                <a:latin typeface="Arial" panose="020B0604020202020204" pitchFamily="34" charset="0"/>
              </a:rPr>
            </a:br>
            <a:r>
              <a:rPr lang="en-US" altLang="en-US" sz="1000" smtClean="0">
                <a:latin typeface="Arial" panose="020B0604020202020204" pitchFamily="34" charset="0"/>
              </a:rPr>
              <a:t>were used on large construction projects like the Hoover Dam started in 1931 and the</a:t>
            </a:r>
            <a:br>
              <a:rPr lang="en-US" altLang="en-US" sz="1000" smtClean="0">
                <a:latin typeface="Arial" panose="020B0604020202020204" pitchFamily="34" charset="0"/>
              </a:rPr>
            </a:br>
            <a:r>
              <a:rPr lang="en-US" altLang="en-US" sz="1000" smtClean="0">
                <a:latin typeface="Arial" panose="020B0604020202020204" pitchFamily="34" charset="0"/>
              </a:rPr>
              <a:t>Eisenhower National Defense Interstate Highway System started in 1956.</a:t>
            </a:r>
          </a:p>
        </p:txBody>
      </p:sp>
      <p:sp>
        <p:nvSpPr>
          <p:cNvPr id="1208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208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208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08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70BE6F8-DDBA-4820-805D-F6A0047EC2C5}" type="slidenum">
              <a:rPr lang="en-US" altLang="en-US" sz="1200"/>
              <a:pPr/>
              <a:t>26</a:t>
            </a:fld>
            <a:r>
              <a:rPr lang="en-US" altLang="en-US" sz="1200"/>
              <a:t> of 134</a:t>
            </a:r>
          </a:p>
        </p:txBody>
      </p:sp>
    </p:spTree>
    <p:extLst>
      <p:ext uri="{BB962C8B-B14F-4D97-AF65-F5344CB8AC3E}">
        <p14:creationId xmlns:p14="http://schemas.microsoft.com/office/powerpoint/2010/main" val="5388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ChangeArrowheads="1" noTextEdit="1"/>
          </p:cNvSpPr>
          <p:nvPr>
            <p:ph type="sldImg"/>
          </p:nvPr>
        </p:nvSpPr>
        <p:spPr>
          <a:xfrm>
            <a:off x="246063" y="609600"/>
            <a:ext cx="6365875" cy="3581400"/>
          </a:xfrm>
          <a:ln/>
        </p:spPr>
      </p:sp>
      <p:sp>
        <p:nvSpPr>
          <p:cNvPr id="1228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28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228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228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288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C12625F-2168-4EB0-AD31-DD38593E4381}" type="slidenum">
              <a:rPr lang="en-US" altLang="en-US" sz="1200"/>
              <a:pPr/>
              <a:t>27</a:t>
            </a:fld>
            <a:r>
              <a:rPr lang="en-US" altLang="en-US" sz="1200"/>
              <a:t> of 134</a:t>
            </a:r>
          </a:p>
        </p:txBody>
      </p:sp>
    </p:spTree>
    <p:extLst>
      <p:ext uri="{BB962C8B-B14F-4D97-AF65-F5344CB8AC3E}">
        <p14:creationId xmlns:p14="http://schemas.microsoft.com/office/powerpoint/2010/main" val="3895269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ChangeArrowheads="1" noTextEdit="1"/>
          </p:cNvSpPr>
          <p:nvPr>
            <p:ph type="sldImg"/>
          </p:nvPr>
        </p:nvSpPr>
        <p:spPr>
          <a:xfrm>
            <a:off x="246063" y="609600"/>
            <a:ext cx="6365875" cy="3581400"/>
          </a:xfrm>
          <a:ln/>
        </p:spPr>
      </p:sp>
      <p:sp>
        <p:nvSpPr>
          <p:cNvPr id="1249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249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249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249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49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8140159-EEB0-41D9-8A57-78ABB008DFD2}" type="slidenum">
              <a:rPr lang="en-US" altLang="en-US" sz="1200"/>
              <a:pPr/>
              <a:t>28</a:t>
            </a:fld>
            <a:r>
              <a:rPr lang="en-US" altLang="en-US" sz="1200"/>
              <a:t> of 134</a:t>
            </a:r>
          </a:p>
        </p:txBody>
      </p:sp>
    </p:spTree>
    <p:extLst>
      <p:ext uri="{BB962C8B-B14F-4D97-AF65-F5344CB8AC3E}">
        <p14:creationId xmlns:p14="http://schemas.microsoft.com/office/powerpoint/2010/main" val="1327826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ChangeArrowheads="1" noTextEdit="1"/>
          </p:cNvSpPr>
          <p:nvPr>
            <p:ph type="sldImg"/>
          </p:nvPr>
        </p:nvSpPr>
        <p:spPr>
          <a:xfrm>
            <a:off x="382588" y="685800"/>
            <a:ext cx="6094412" cy="3429000"/>
          </a:xfrm>
          <a:solidFill>
            <a:srgbClr val="FFFFFF"/>
          </a:solidFill>
          <a:ln/>
        </p:spPr>
      </p:sp>
      <p:sp>
        <p:nvSpPr>
          <p:cNvPr id="144386" name="Rectangle 3"/>
          <p:cNvSpPr>
            <a:spLocks noChangeArrowheads="1"/>
          </p:cNvSpPr>
          <p:nvPr>
            <p:ph type="body" idx="1"/>
          </p:nvPr>
        </p:nvSpPr>
        <p:spPr>
          <a:solidFill>
            <a:srgbClr val="FFFFFF"/>
          </a:solidFill>
          <a:ln>
            <a:solidFill>
              <a:srgbClr val="000000"/>
            </a:solidFill>
          </a:ln>
        </p:spPr>
        <p:txBody>
          <a:bodyPr/>
          <a:lstStyle/>
          <a:p>
            <a:pPr>
              <a:buFontTx/>
              <a:buChar char="-"/>
            </a:pPr>
            <a:r>
              <a:rPr lang="en-US" altLang="en-US" smtClean="0">
                <a:latin typeface="Arial" panose="020B0604020202020204" pitchFamily="34" charset="0"/>
              </a:rPr>
              <a:t>Software is a </a:t>
            </a:r>
            <a:r>
              <a:rPr lang="ja-JP" altLang="en-US" smtClean="0">
                <a:latin typeface="Arial" panose="020B0604020202020204" pitchFamily="34" charset="0"/>
              </a:rPr>
              <a:t>‘</a:t>
            </a:r>
            <a:r>
              <a:rPr lang="en-US" altLang="ja-JP" smtClean="0">
                <a:latin typeface="Arial" panose="020B0604020202020204" pitchFamily="34" charset="0"/>
              </a:rPr>
              <a:t>systems effort</a:t>
            </a:r>
            <a:r>
              <a:rPr lang="ja-JP" altLang="en-US" smtClean="0">
                <a:latin typeface="Arial" panose="020B0604020202020204" pitchFamily="34" charset="0"/>
              </a:rPr>
              <a:t>’</a:t>
            </a:r>
            <a:endParaRPr lang="en-US" altLang="ja-JP" smtClean="0">
              <a:latin typeface="Arial" panose="020B0604020202020204" pitchFamily="34" charset="0"/>
            </a:endParaRPr>
          </a:p>
          <a:p>
            <a:pPr>
              <a:buFontTx/>
              <a:buChar char="-"/>
            </a:pPr>
            <a:endParaRPr lang="en-US" altLang="en-US" smtClean="0">
              <a:latin typeface="Arial" panose="020B0604020202020204" pitchFamily="34" charset="0"/>
            </a:endParaRPr>
          </a:p>
          <a:p>
            <a:pPr>
              <a:buFontTx/>
              <a:buChar char="-"/>
            </a:pPr>
            <a:endParaRPr lang="en-US" altLang="en-US" smtClean="0">
              <a:latin typeface="Arial" panose="020B0604020202020204" pitchFamily="34" charset="0"/>
            </a:endParaRPr>
          </a:p>
        </p:txBody>
      </p:sp>
      <p:sp>
        <p:nvSpPr>
          <p:cNvPr id="1443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443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443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43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FCD1F37-396B-4BDE-8DF0-C311CEFEAB83}" type="slidenum">
              <a:rPr lang="en-US" altLang="en-US" sz="1200"/>
              <a:pPr/>
              <a:t>46</a:t>
            </a:fld>
            <a:r>
              <a:rPr lang="en-US" altLang="en-US" sz="1200"/>
              <a:t> of 134</a:t>
            </a:r>
          </a:p>
        </p:txBody>
      </p:sp>
    </p:spTree>
    <p:extLst>
      <p:ext uri="{BB962C8B-B14F-4D97-AF65-F5344CB8AC3E}">
        <p14:creationId xmlns:p14="http://schemas.microsoft.com/office/powerpoint/2010/main" val="2595139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a:ln/>
        </p:spPr>
      </p:sp>
      <p:sp>
        <p:nvSpPr>
          <p:cNvPr id="146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64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464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464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64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31C4108-5A17-4ED2-B09D-AB2D39E6D57B}" type="slidenum">
              <a:rPr lang="en-US" altLang="en-US" sz="1200"/>
              <a:pPr/>
              <a:t>47</a:t>
            </a:fld>
            <a:r>
              <a:rPr lang="en-US" altLang="en-US" sz="1200"/>
              <a:t> of 134</a:t>
            </a:r>
          </a:p>
        </p:txBody>
      </p:sp>
    </p:spTree>
    <p:extLst>
      <p:ext uri="{BB962C8B-B14F-4D97-AF65-F5344CB8AC3E}">
        <p14:creationId xmlns:p14="http://schemas.microsoft.com/office/powerpoint/2010/main" val="4066161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1026"/>
          <p:cNvSpPr>
            <a:spLocks noChangeArrowheads="1" noTextEdit="1"/>
          </p:cNvSpPr>
          <p:nvPr>
            <p:ph type="sldImg"/>
          </p:nvPr>
        </p:nvSpPr>
        <p:spPr>
          <a:xfrm>
            <a:off x="382588" y="685800"/>
            <a:ext cx="6094412" cy="3429000"/>
          </a:xfrm>
          <a:solidFill>
            <a:srgbClr val="FFFFFF"/>
          </a:solidFill>
          <a:ln/>
        </p:spPr>
      </p:sp>
      <p:sp>
        <p:nvSpPr>
          <p:cNvPr id="149506" name="Rectangle 1027"/>
          <p:cNvSpPr>
            <a:spLocks noChangeArrowheads="1"/>
          </p:cNvSpPr>
          <p:nvPr>
            <p:ph type="body" idx="1"/>
          </p:nvPr>
        </p:nvSpPr>
        <p:spPr>
          <a:solidFill>
            <a:srgbClr val="FFFFFF"/>
          </a:solidFill>
          <a:ln>
            <a:solidFill>
              <a:srgbClr val="000000"/>
            </a:solidFill>
          </a:ln>
        </p:spPr>
        <p:txBody>
          <a:bodyPr/>
          <a:lstStyle/>
          <a:p>
            <a:pPr>
              <a:buFontTx/>
              <a:buChar char="-"/>
            </a:pPr>
            <a:r>
              <a:rPr lang="en-US" altLang="en-US" smtClean="0">
                <a:latin typeface="Arial" panose="020B0604020202020204" pitchFamily="34" charset="0"/>
              </a:rPr>
              <a:t>He advocates 50% of schedule to Test</a:t>
            </a:r>
          </a:p>
          <a:p>
            <a:pPr>
              <a:buFontTx/>
              <a:buChar char="-"/>
            </a:pPr>
            <a:r>
              <a:rPr lang="en-US" altLang="en-US" smtClean="0">
                <a:latin typeface="Arial" panose="020B0604020202020204" pitchFamily="34" charset="0"/>
              </a:rPr>
              <a:t>Late</a:t>
            </a:r>
          </a:p>
          <a:p>
            <a:pPr lvl="1">
              <a:buFontTx/>
              <a:buChar char="-"/>
            </a:pPr>
            <a:r>
              <a:rPr lang="en-US" altLang="en-US" smtClean="0">
                <a:latin typeface="Arial" panose="020B0604020202020204" pitchFamily="34" charset="0"/>
              </a:rPr>
              <a:t>Highest cost: most staffed time</a:t>
            </a:r>
          </a:p>
          <a:p>
            <a:pPr lvl="1">
              <a:buFontTx/>
              <a:buChar char="-"/>
            </a:pPr>
            <a:r>
              <a:rPr lang="en-US" altLang="en-US" smtClean="0">
                <a:latin typeface="Arial" panose="020B0604020202020204" pitchFamily="34" charset="0"/>
              </a:rPr>
              <a:t>Changes cost more</a:t>
            </a:r>
          </a:p>
          <a:p>
            <a:pPr lvl="1">
              <a:buFontTx/>
              <a:buChar char="-"/>
            </a:pPr>
            <a:r>
              <a:rPr lang="en-US" altLang="en-US" smtClean="0">
                <a:latin typeface="Arial" panose="020B0604020202020204" pitchFamily="34" charset="0"/>
              </a:rPr>
              <a:t>Secondary costs</a:t>
            </a:r>
          </a:p>
          <a:p>
            <a:pPr>
              <a:buFontTx/>
              <a:buChar char="-"/>
            </a:pPr>
            <a:r>
              <a:rPr lang="en-US" altLang="en-US" smtClean="0">
                <a:latin typeface="Arial" panose="020B0604020202020204" pitchFamily="34" charset="0"/>
              </a:rPr>
              <a:t>You need to understand Critical Path and other dependencies</a:t>
            </a:r>
          </a:p>
        </p:txBody>
      </p:sp>
      <p:sp>
        <p:nvSpPr>
          <p:cNvPr id="1495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495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495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95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307333A-01D8-430C-B7BC-ACA34940ECD9}" type="slidenum">
              <a:rPr lang="en-US" altLang="en-US" sz="1200"/>
              <a:pPr/>
              <a:t>49</a:t>
            </a:fld>
            <a:r>
              <a:rPr lang="en-US" altLang="en-US" sz="1200"/>
              <a:t> of 134</a:t>
            </a:r>
          </a:p>
        </p:txBody>
      </p:sp>
    </p:spTree>
    <p:extLst>
      <p:ext uri="{BB962C8B-B14F-4D97-AF65-F5344CB8AC3E}">
        <p14:creationId xmlns:p14="http://schemas.microsoft.com/office/powerpoint/2010/main" val="3421532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ChangeArrowheads="1" noTextEdit="1"/>
          </p:cNvSpPr>
          <p:nvPr>
            <p:ph type="sldImg"/>
          </p:nvPr>
        </p:nvSpPr>
        <p:spPr>
          <a:xfrm>
            <a:off x="382588" y="685800"/>
            <a:ext cx="6094412" cy="3429000"/>
          </a:xfrm>
          <a:solidFill>
            <a:srgbClr val="FFFFFF"/>
          </a:solidFill>
          <a:ln/>
        </p:spPr>
      </p:sp>
      <p:sp>
        <p:nvSpPr>
          <p:cNvPr id="151554" name="Rectangle 3"/>
          <p:cNvSpPr>
            <a:spLocks noChangeArrowheads="1"/>
          </p:cNvSpPr>
          <p:nvPr>
            <p:ph type="body" idx="1"/>
          </p:nvPr>
        </p:nvSpPr>
        <p:spPr>
          <a:solidFill>
            <a:srgbClr val="FFFFFF"/>
          </a:solidFill>
          <a:ln>
            <a:solidFill>
              <a:srgbClr val="000000"/>
            </a:solidFill>
          </a:ln>
        </p:spPr>
        <p:txBody>
          <a:bodyPr/>
          <a:lstStyle/>
          <a:p>
            <a:pPr>
              <a:buFontTx/>
              <a:buChar char="-"/>
            </a:pPr>
            <a:r>
              <a:rPr lang="en-US" altLang="en-US" smtClean="0">
                <a:latin typeface="Arial" panose="020B0604020202020204" pitchFamily="34" charset="0"/>
              </a:rPr>
              <a:t>omelet and chef analogy</a:t>
            </a:r>
          </a:p>
          <a:p>
            <a:pPr>
              <a:buFontTx/>
              <a:buChar char="-"/>
            </a:pPr>
            <a:r>
              <a:rPr lang="en-US" altLang="en-US" smtClean="0">
                <a:latin typeface="Arial" panose="020B0604020202020204" pitchFamily="34" charset="0"/>
              </a:rPr>
              <a:t>what does Brooks mean by this?</a:t>
            </a:r>
          </a:p>
          <a:p>
            <a:pPr>
              <a:buFontTx/>
              <a:buChar char="-"/>
            </a:pPr>
            <a:r>
              <a:rPr lang="en-US" altLang="en-US" smtClean="0">
                <a:latin typeface="Arial" panose="020B0604020202020204" pitchFamily="34" charset="0"/>
              </a:rPr>
              <a:t>Termites not tornadoes</a:t>
            </a:r>
          </a:p>
          <a:p>
            <a:pPr>
              <a:buFontTx/>
              <a:buChar char="-"/>
            </a:pPr>
            <a:r>
              <a:rPr lang="en-US" altLang="en-US" smtClean="0">
                <a:latin typeface="Arial" panose="020B0604020202020204" pitchFamily="34" charset="0"/>
              </a:rPr>
              <a:t>Imperceptibly but inexorably</a:t>
            </a:r>
          </a:p>
          <a:p>
            <a:pPr>
              <a:buFontTx/>
              <a:buChar char="-"/>
            </a:pPr>
            <a:r>
              <a:rPr lang="en-US" altLang="en-US" smtClean="0">
                <a:latin typeface="Arial" panose="020B0604020202020204" pitchFamily="34" charset="0"/>
              </a:rPr>
              <a:t>Hard to recognize</a:t>
            </a:r>
          </a:p>
          <a:p>
            <a:pPr>
              <a:buFontTx/>
              <a:buChar char="-"/>
            </a:pPr>
            <a:r>
              <a:rPr lang="en-US" altLang="en-US" smtClean="0">
                <a:latin typeface="Arial" panose="020B0604020202020204" pitchFamily="34" charset="0"/>
              </a:rPr>
              <a:t>Reduce conflict: status vs. action meetings</a:t>
            </a:r>
          </a:p>
          <a:p>
            <a:pPr>
              <a:buFontTx/>
              <a:buChar char="-"/>
            </a:pPr>
            <a:endParaRPr lang="en-US" altLang="en-US" smtClean="0">
              <a:latin typeface="Arial" panose="020B0604020202020204" pitchFamily="34" charset="0"/>
            </a:endParaRPr>
          </a:p>
          <a:p>
            <a:pPr>
              <a:buFontTx/>
              <a:buChar char="-"/>
            </a:pPr>
            <a:endParaRPr lang="en-US" altLang="en-US" smtClean="0">
              <a:latin typeface="Arial" panose="020B0604020202020204" pitchFamily="34" charset="0"/>
            </a:endParaRPr>
          </a:p>
          <a:p>
            <a:pPr>
              <a:buFontTx/>
              <a:buChar char="-"/>
            </a:pPr>
            <a:endParaRPr lang="en-US" altLang="en-US" smtClean="0">
              <a:latin typeface="Arial" panose="020B0604020202020204" pitchFamily="34" charset="0"/>
            </a:endParaRPr>
          </a:p>
        </p:txBody>
      </p:sp>
      <p:sp>
        <p:nvSpPr>
          <p:cNvPr id="1515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515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515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15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23235CC-B83D-44C4-9F9C-5254EA490CCC}" type="slidenum">
              <a:rPr lang="en-US" altLang="en-US" sz="1200"/>
              <a:pPr/>
              <a:t>50</a:t>
            </a:fld>
            <a:r>
              <a:rPr lang="en-US" altLang="en-US" sz="1200"/>
              <a:t> of 134</a:t>
            </a:r>
          </a:p>
        </p:txBody>
      </p:sp>
    </p:spTree>
    <p:extLst>
      <p:ext uri="{BB962C8B-B14F-4D97-AF65-F5344CB8AC3E}">
        <p14:creationId xmlns:p14="http://schemas.microsoft.com/office/powerpoint/2010/main" val="527236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noTextEdit="1"/>
          </p:cNvSpPr>
          <p:nvPr>
            <p:ph type="sldImg"/>
          </p:nvPr>
        </p:nvSpPr>
        <p:spPr>
          <a:ln/>
        </p:spPr>
      </p:sp>
      <p:sp>
        <p:nvSpPr>
          <p:cNvPr id="157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76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577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577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77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0584554-7716-4100-BBA9-5CAF5C13C07B}" type="slidenum">
              <a:rPr lang="en-US" altLang="en-US" sz="1200"/>
              <a:pPr/>
              <a:t>55</a:t>
            </a:fld>
            <a:r>
              <a:rPr lang="en-US" altLang="en-US" sz="1200"/>
              <a:t> of 134</a:t>
            </a:r>
          </a:p>
        </p:txBody>
      </p:sp>
    </p:spTree>
    <p:extLst>
      <p:ext uri="{BB962C8B-B14F-4D97-AF65-F5344CB8AC3E}">
        <p14:creationId xmlns:p14="http://schemas.microsoft.com/office/powerpoint/2010/main" val="2779474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noTextEdit="1"/>
          </p:cNvSpPr>
          <p:nvPr>
            <p:ph type="sldImg"/>
          </p:nvPr>
        </p:nvSpPr>
        <p:spPr>
          <a:ln/>
        </p:spPr>
      </p:sp>
      <p:sp>
        <p:nvSpPr>
          <p:cNvPr id="1617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17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617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617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179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77B591D-C449-4F83-8746-76CAC388F480}" type="slidenum">
              <a:rPr lang="en-US" altLang="en-US" sz="1200"/>
              <a:pPr/>
              <a:t>58</a:t>
            </a:fld>
            <a:r>
              <a:rPr lang="en-US" altLang="en-US" sz="1200"/>
              <a:t> of 134</a:t>
            </a:r>
          </a:p>
        </p:txBody>
      </p:sp>
    </p:spTree>
    <p:extLst>
      <p:ext uri="{BB962C8B-B14F-4D97-AF65-F5344CB8AC3E}">
        <p14:creationId xmlns:p14="http://schemas.microsoft.com/office/powerpoint/2010/main" val="3460368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ChangeArrowheads="1" noTextEdit="1"/>
          </p:cNvSpPr>
          <p:nvPr>
            <p:ph type="sldImg"/>
          </p:nvPr>
        </p:nvSpPr>
        <p:spPr>
          <a:xfrm>
            <a:off x="246063" y="609600"/>
            <a:ext cx="6365875" cy="3581400"/>
          </a:xfrm>
          <a:ln/>
        </p:spPr>
      </p:sp>
      <p:sp>
        <p:nvSpPr>
          <p:cNvPr id="983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983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983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983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83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0D568B-A7BE-4037-8EC6-1D2CF131493E}" type="slidenum">
              <a:rPr lang="en-US" altLang="en-US" sz="1200"/>
              <a:pPr/>
              <a:t>13</a:t>
            </a:fld>
            <a:r>
              <a:rPr lang="en-US" altLang="en-US" sz="1200"/>
              <a:t> of 134</a:t>
            </a:r>
          </a:p>
        </p:txBody>
      </p:sp>
    </p:spTree>
    <p:extLst>
      <p:ext uri="{BB962C8B-B14F-4D97-AF65-F5344CB8AC3E}">
        <p14:creationId xmlns:p14="http://schemas.microsoft.com/office/powerpoint/2010/main" val="2462748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1</a:t>
            </a:r>
          </a:p>
        </p:txBody>
      </p:sp>
      <p:sp>
        <p:nvSpPr>
          <p:cNvPr id="168962"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t>January 8, 2008</a:t>
            </a:r>
          </a:p>
        </p:txBody>
      </p:sp>
      <p:sp>
        <p:nvSpPr>
          <p:cNvPr id="168963"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425</a:t>
            </a:r>
          </a:p>
        </p:txBody>
      </p:sp>
      <p:sp>
        <p:nvSpPr>
          <p:cNvPr id="16896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3C247AAA-7ACD-4185-8BD4-E2E98AC225F4}" type="slidenum">
              <a:rPr lang="en-US" altLang="en-US" sz="1200"/>
              <a:pPr algn="r"/>
              <a:t>64</a:t>
            </a:fld>
            <a:r>
              <a:rPr lang="en-US" altLang="en-US" sz="1200"/>
              <a:t>/108</a:t>
            </a:r>
          </a:p>
        </p:txBody>
      </p:sp>
      <p:sp>
        <p:nvSpPr>
          <p:cNvPr id="168965" name="Rectangle 2"/>
          <p:cNvSpPr>
            <a:spLocks noChangeArrowheads="1" noTextEdit="1"/>
          </p:cNvSpPr>
          <p:nvPr>
            <p:ph type="sldImg"/>
          </p:nvPr>
        </p:nvSpPr>
        <p:spPr>
          <a:solidFill>
            <a:srgbClr val="FFFFFF"/>
          </a:solidFill>
          <a:ln/>
        </p:spPr>
      </p:sp>
      <p:sp>
        <p:nvSpPr>
          <p:cNvPr id="168966"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ndParaRPr>
          </a:p>
        </p:txBody>
      </p:sp>
      <p:sp>
        <p:nvSpPr>
          <p:cNvPr id="168967" name="Date Placeholder 1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68968" name="Footer Placeholder 1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68969" name="Header Placeholder 1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8970" name="Slide Number Placeholder 1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264C022-EDC9-447C-8E2D-5320B41C7680}" type="slidenum">
              <a:rPr lang="en-US" altLang="en-US" sz="1200"/>
              <a:pPr/>
              <a:t>64</a:t>
            </a:fld>
            <a:r>
              <a:rPr lang="en-US" altLang="en-US" sz="1200"/>
              <a:t> of 134</a:t>
            </a:r>
          </a:p>
        </p:txBody>
      </p:sp>
    </p:spTree>
    <p:extLst>
      <p:ext uri="{BB962C8B-B14F-4D97-AF65-F5344CB8AC3E}">
        <p14:creationId xmlns:p14="http://schemas.microsoft.com/office/powerpoint/2010/main" val="4094933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425</a:t>
            </a:r>
          </a:p>
        </p:txBody>
      </p:sp>
      <p:sp>
        <p:nvSpPr>
          <p:cNvPr id="171010"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t>April 3, 2008</a:t>
            </a:r>
          </a:p>
        </p:txBody>
      </p:sp>
      <p:sp>
        <p:nvSpPr>
          <p:cNvPr id="171011"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1</a:t>
            </a:r>
          </a:p>
        </p:txBody>
      </p:sp>
      <p:sp>
        <p:nvSpPr>
          <p:cNvPr id="17101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854FAD82-E738-4311-A739-4EDAB4620816}" type="slidenum">
              <a:rPr lang="en-US" altLang="en-US" sz="1200"/>
              <a:pPr algn="r"/>
              <a:t>65</a:t>
            </a:fld>
            <a:r>
              <a:rPr lang="en-US" altLang="en-US" sz="1200"/>
              <a:t>/85 </a:t>
            </a:r>
          </a:p>
        </p:txBody>
      </p:sp>
      <p:sp>
        <p:nvSpPr>
          <p:cNvPr id="171013"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425</a:t>
            </a:r>
          </a:p>
        </p:txBody>
      </p:sp>
      <p:sp>
        <p:nvSpPr>
          <p:cNvPr id="171014"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t>April 3, 2008</a:t>
            </a:r>
          </a:p>
        </p:txBody>
      </p:sp>
      <p:sp>
        <p:nvSpPr>
          <p:cNvPr id="171015"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1</a:t>
            </a:r>
          </a:p>
        </p:txBody>
      </p:sp>
      <p:sp>
        <p:nvSpPr>
          <p:cNvPr id="17101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B6CE5718-411A-4421-9415-CA5A94B13106}" type="slidenum">
              <a:rPr lang="en-US" altLang="en-US" sz="1200"/>
              <a:pPr algn="r"/>
              <a:t>65</a:t>
            </a:fld>
            <a:r>
              <a:rPr lang="en-US" altLang="en-US" sz="1200"/>
              <a:t>/108</a:t>
            </a:r>
          </a:p>
        </p:txBody>
      </p:sp>
      <p:sp>
        <p:nvSpPr>
          <p:cNvPr id="171017"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1</a:t>
            </a:r>
          </a:p>
        </p:txBody>
      </p:sp>
      <p:sp>
        <p:nvSpPr>
          <p:cNvPr id="171018"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t>January 8, 2008</a:t>
            </a:r>
          </a:p>
        </p:txBody>
      </p:sp>
      <p:sp>
        <p:nvSpPr>
          <p:cNvPr id="171019"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425</a:t>
            </a:r>
          </a:p>
        </p:txBody>
      </p:sp>
      <p:sp>
        <p:nvSpPr>
          <p:cNvPr id="17102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C2C2A081-42F0-4E19-BB63-FBAE0B113B4A}" type="slidenum">
              <a:rPr lang="en-US" altLang="en-US" sz="1200"/>
              <a:pPr algn="r"/>
              <a:t>65</a:t>
            </a:fld>
            <a:r>
              <a:rPr lang="en-US" altLang="en-US" sz="1200"/>
              <a:t>/108</a:t>
            </a:r>
          </a:p>
        </p:txBody>
      </p:sp>
      <p:sp>
        <p:nvSpPr>
          <p:cNvPr id="171021" name="Rectangle 2"/>
          <p:cNvSpPr>
            <a:spLocks noGrp="1" noRot="1" noChangeAspect="1" noChangeArrowheads="1" noTextEdit="1"/>
          </p:cNvSpPr>
          <p:nvPr>
            <p:ph type="sldImg"/>
          </p:nvPr>
        </p:nvSpPr>
        <p:spPr>
          <a:solidFill>
            <a:srgbClr val="FFFFFF"/>
          </a:solidFill>
          <a:ln/>
        </p:spPr>
      </p:sp>
      <p:sp>
        <p:nvSpPr>
          <p:cNvPr id="171022"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endParaRPr lang="en-US" altLang="en-US" sz="2400" smtClean="0">
              <a:latin typeface="Arial" panose="020B0604020202020204" pitchFamily="34" charset="0"/>
            </a:endParaRPr>
          </a:p>
        </p:txBody>
      </p:sp>
      <p:sp>
        <p:nvSpPr>
          <p:cNvPr id="171023" name="Header Placeholder 2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1024" name="Date Placeholder 19"/>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71025" name="Footer Placeholder 2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171026" name="Slide Number Placeholder 19"/>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FAD9264-3F8E-4C6C-98F9-9016D1570643}" type="slidenum">
              <a:rPr lang="en-US" altLang="en-US" sz="1200"/>
              <a:pPr/>
              <a:t>65</a:t>
            </a:fld>
            <a:r>
              <a:rPr lang="en-US" altLang="en-US" sz="1200"/>
              <a:t> of 134</a:t>
            </a:r>
          </a:p>
        </p:txBody>
      </p:sp>
    </p:spTree>
    <p:extLst>
      <p:ext uri="{BB962C8B-B14F-4D97-AF65-F5344CB8AC3E}">
        <p14:creationId xmlns:p14="http://schemas.microsoft.com/office/powerpoint/2010/main" val="1991479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ChangeArrowheads="1" noTextEdit="1"/>
          </p:cNvSpPr>
          <p:nvPr>
            <p:ph type="sldImg"/>
          </p:nvPr>
        </p:nvSpPr>
        <p:spPr>
          <a:xfrm>
            <a:off x="322263" y="685800"/>
            <a:ext cx="6364287" cy="3581400"/>
          </a:xfrm>
          <a:ln/>
        </p:spPr>
      </p:sp>
      <p:sp>
        <p:nvSpPr>
          <p:cNvPr id="1730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This is from a famous sketch by Monty Python, a British comedy troop and show.</a:t>
            </a:r>
          </a:p>
        </p:txBody>
      </p:sp>
      <p:sp>
        <p:nvSpPr>
          <p:cNvPr id="17305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7306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7306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306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100F795-DD1E-4DE7-AEF3-2215EE6C96F5}" type="slidenum">
              <a:rPr lang="en-US" altLang="en-US" sz="1200"/>
              <a:pPr/>
              <a:t>66</a:t>
            </a:fld>
            <a:r>
              <a:rPr lang="en-US" altLang="en-US" sz="1200"/>
              <a:t> of 134</a:t>
            </a:r>
          </a:p>
        </p:txBody>
      </p:sp>
    </p:spTree>
    <p:extLst>
      <p:ext uri="{BB962C8B-B14F-4D97-AF65-F5344CB8AC3E}">
        <p14:creationId xmlns:p14="http://schemas.microsoft.com/office/powerpoint/2010/main" val="3158687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ChangeArrowheads="1" noTextEdit="1"/>
          </p:cNvSpPr>
          <p:nvPr>
            <p:ph type="sldImg"/>
          </p:nvPr>
        </p:nvSpPr>
        <p:spPr>
          <a:xfrm>
            <a:off x="304800" y="685800"/>
            <a:ext cx="6094413" cy="3429000"/>
          </a:xfrm>
          <a:ln/>
        </p:spPr>
      </p:sp>
      <p:sp>
        <p:nvSpPr>
          <p:cNvPr id="175106" name="Rectangle 3"/>
          <p:cNvSpPr>
            <a:spLocks noGrp="1" noChangeArrowheads="1"/>
          </p:cNvSpPr>
          <p:nvPr>
            <p:ph type="body" idx="1"/>
          </p:nvPr>
        </p:nvSpPr>
        <p:spPr>
          <a:xfrm>
            <a:off x="533400" y="4343400"/>
            <a:ext cx="5791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b="1" smtClean="0">
                <a:latin typeface="Arial" panose="020B0604020202020204" pitchFamily="34" charset="0"/>
              </a:rPr>
              <a:t>Taking Quizzes on-line</a:t>
            </a:r>
            <a:endParaRPr lang="en-US" altLang="en-US" sz="1000" smtClean="0">
              <a:latin typeface="Arial" panose="020B0604020202020204" pitchFamily="34" charset="0"/>
            </a:endParaRPr>
          </a:p>
          <a:p>
            <a:r>
              <a:rPr lang="en-US" altLang="en-US" sz="1000" smtClean="0">
                <a:latin typeface="Arial" panose="020B0604020202020204" pitchFamily="34" charset="0"/>
              </a:rPr>
              <a:t>There are a couple of things for the students to keep in mind when taking a quiz on-line.</a:t>
            </a:r>
            <a:br>
              <a:rPr lang="en-US" altLang="en-US" sz="1000" smtClean="0">
                <a:latin typeface="Arial" panose="020B0604020202020204" pitchFamily="34" charset="0"/>
              </a:rPr>
            </a:br>
            <a:r>
              <a:rPr lang="en-US" altLang="en-US" sz="1000" smtClean="0">
                <a:latin typeface="Arial" panose="020B0604020202020204" pitchFamily="34" charset="0"/>
              </a:rPr>
              <a:t>When taking the quiz, once started the student may not click or select any area outside of the quiz page. </a:t>
            </a:r>
            <a:br>
              <a:rPr lang="en-US" altLang="en-US" sz="1000" smtClean="0">
                <a:latin typeface="Arial" panose="020B0604020202020204" pitchFamily="34" charset="0"/>
              </a:rPr>
            </a:br>
            <a:r>
              <a:rPr lang="en-US" altLang="en-US" sz="1000" smtClean="0">
                <a:latin typeface="Arial" panose="020B0604020202020204" pitchFamily="34" charset="0"/>
              </a:rPr>
              <a:t/>
            </a:r>
            <a:br>
              <a:rPr lang="en-US" altLang="en-US" sz="1000" smtClean="0">
                <a:latin typeface="Arial" panose="020B0604020202020204" pitchFamily="34" charset="0"/>
              </a:rPr>
            </a:br>
            <a:r>
              <a:rPr lang="en-US" altLang="en-US" sz="1000" smtClean="0">
                <a:latin typeface="Arial" panose="020B0604020202020204" pitchFamily="34" charset="0"/>
              </a:rPr>
              <a:t>During the quiz the ISP will not receive any indication of user activity. Some ISPs will terminate the session due to inactivity. This would only be a problem for lengthy quizzes.</a:t>
            </a:r>
          </a:p>
          <a:p>
            <a:r>
              <a:rPr lang="en-US" altLang="en-US" sz="1000" smtClean="0">
                <a:latin typeface="Arial" panose="020B0604020202020204" pitchFamily="34" charset="0"/>
              </a:rPr>
              <a:t>The test may present each question one at a time. It will save each answer before going to the next question. You may return to a question and revise the answer but once you press submit you may not revisit the test. </a:t>
            </a:r>
          </a:p>
          <a:p>
            <a:r>
              <a:rPr lang="en-US" altLang="en-US" sz="1000" smtClean="0">
                <a:latin typeface="Arial" panose="020B0604020202020204" pitchFamily="34" charset="0"/>
              </a:rPr>
              <a:t>You will be warned if you do not answer a question fully or if you did not answer a question at all.</a:t>
            </a:r>
          </a:p>
          <a:p>
            <a:r>
              <a:rPr lang="en-US" altLang="en-US" sz="1000" smtClean="0">
                <a:latin typeface="Arial" panose="020B0604020202020204" pitchFamily="34" charset="0"/>
              </a:rPr>
              <a:t>In writing answers with multiple responses please mark or number each response and separate them by a couple of blank lines.</a:t>
            </a:r>
          </a:p>
          <a:p>
            <a:r>
              <a:rPr lang="en-US" altLang="en-US" sz="1000" smtClean="0">
                <a:latin typeface="Arial" panose="020B0604020202020204" pitchFamily="34" charset="0"/>
              </a:rPr>
              <a:t>Read each question carefully. Note especially words in bold as they signify something special about the context of the question. Also, note whether we are asking for the correct answer or the incorrect answer.</a:t>
            </a:r>
          </a:p>
          <a:p>
            <a:endParaRPr lang="en-US" altLang="en-US" sz="1000" smtClean="0">
              <a:latin typeface="Arial" panose="020B0604020202020204" pitchFamily="34" charset="0"/>
            </a:endParaRPr>
          </a:p>
          <a:p>
            <a:endParaRPr lang="en-US" altLang="en-US" smtClean="0">
              <a:latin typeface="Times New Roman" panose="02020603050405020304" pitchFamily="18" charset="0"/>
            </a:endParaRPr>
          </a:p>
        </p:txBody>
      </p:sp>
      <p:sp>
        <p:nvSpPr>
          <p:cNvPr id="1751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751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751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51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FF3900B-16E7-455B-9653-73F20269EB45}" type="slidenum">
              <a:rPr lang="en-US" altLang="en-US" sz="1200"/>
              <a:pPr/>
              <a:t>67</a:t>
            </a:fld>
            <a:r>
              <a:rPr lang="en-US" altLang="en-US" sz="1200"/>
              <a:t> of 134</a:t>
            </a:r>
          </a:p>
        </p:txBody>
      </p:sp>
    </p:spTree>
    <p:extLst>
      <p:ext uri="{BB962C8B-B14F-4D97-AF65-F5344CB8AC3E}">
        <p14:creationId xmlns:p14="http://schemas.microsoft.com/office/powerpoint/2010/main" val="3219709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ChangeArrowheads="1" noTextEdit="1"/>
          </p:cNvSpPr>
          <p:nvPr>
            <p:ph type="sldImg"/>
          </p:nvPr>
        </p:nvSpPr>
        <p:spPr>
          <a:xfrm>
            <a:off x="393700" y="693738"/>
            <a:ext cx="6070600" cy="3414712"/>
          </a:xfrm>
          <a:ln cap="flat"/>
        </p:spPr>
      </p:sp>
      <p:sp>
        <p:nvSpPr>
          <p:cNvPr id="1771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71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771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771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71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1D54F06-422F-4964-A1FE-6017B608DBA2}" type="slidenum">
              <a:rPr lang="en-US" altLang="en-US" sz="1200"/>
              <a:pPr/>
              <a:t>68</a:t>
            </a:fld>
            <a:r>
              <a:rPr lang="en-US" altLang="en-US" sz="1200"/>
              <a:t> of 134</a:t>
            </a:r>
          </a:p>
        </p:txBody>
      </p:sp>
    </p:spTree>
    <p:extLst>
      <p:ext uri="{BB962C8B-B14F-4D97-AF65-F5344CB8AC3E}">
        <p14:creationId xmlns:p14="http://schemas.microsoft.com/office/powerpoint/2010/main" val="563200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425</a:t>
            </a:r>
          </a:p>
        </p:txBody>
      </p:sp>
      <p:sp>
        <p:nvSpPr>
          <p:cNvPr id="186370"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t>April 3, 2008</a:t>
            </a:r>
          </a:p>
        </p:txBody>
      </p:sp>
      <p:sp>
        <p:nvSpPr>
          <p:cNvPr id="186371"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1</a:t>
            </a:r>
          </a:p>
        </p:txBody>
      </p:sp>
      <p:sp>
        <p:nvSpPr>
          <p:cNvPr id="18637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33E13E00-7D75-48FC-AFE8-E78BA283BC14}" type="slidenum">
              <a:rPr lang="en-US" altLang="en-US" sz="1200"/>
              <a:pPr algn="r"/>
              <a:t>76</a:t>
            </a:fld>
            <a:r>
              <a:rPr lang="en-US" altLang="en-US" sz="1200"/>
              <a:t>/85 </a:t>
            </a:r>
          </a:p>
        </p:txBody>
      </p:sp>
      <p:sp>
        <p:nvSpPr>
          <p:cNvPr id="186373"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425</a:t>
            </a:r>
          </a:p>
        </p:txBody>
      </p:sp>
      <p:sp>
        <p:nvSpPr>
          <p:cNvPr id="186374"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t>April 3, 2008</a:t>
            </a:r>
          </a:p>
        </p:txBody>
      </p:sp>
      <p:sp>
        <p:nvSpPr>
          <p:cNvPr id="186375"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1</a:t>
            </a:r>
          </a:p>
        </p:txBody>
      </p:sp>
      <p:sp>
        <p:nvSpPr>
          <p:cNvPr id="18637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B4984C28-76FF-4874-B914-AAC38A7369AE}" type="slidenum">
              <a:rPr lang="en-US" altLang="en-US" sz="1200"/>
              <a:pPr algn="r"/>
              <a:t>76</a:t>
            </a:fld>
            <a:r>
              <a:rPr lang="en-US" altLang="en-US" sz="1200"/>
              <a:t>/108</a:t>
            </a:r>
          </a:p>
        </p:txBody>
      </p:sp>
      <p:sp>
        <p:nvSpPr>
          <p:cNvPr id="186377"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1</a:t>
            </a:r>
          </a:p>
        </p:txBody>
      </p:sp>
      <p:sp>
        <p:nvSpPr>
          <p:cNvPr id="186378"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t>January 8, 2008</a:t>
            </a:r>
          </a:p>
        </p:txBody>
      </p:sp>
      <p:sp>
        <p:nvSpPr>
          <p:cNvPr id="186379"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425</a:t>
            </a:r>
          </a:p>
        </p:txBody>
      </p:sp>
      <p:sp>
        <p:nvSpPr>
          <p:cNvPr id="18638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6BE588A7-602E-42DF-84BC-A421778D5B22}" type="slidenum">
              <a:rPr lang="en-US" altLang="en-US" sz="1200"/>
              <a:pPr algn="r"/>
              <a:t>76</a:t>
            </a:fld>
            <a:r>
              <a:rPr lang="en-US" altLang="en-US" sz="1200"/>
              <a:t>/108</a:t>
            </a:r>
          </a:p>
        </p:txBody>
      </p:sp>
      <p:sp>
        <p:nvSpPr>
          <p:cNvPr id="186381" name="Rectangle 2"/>
          <p:cNvSpPr>
            <a:spLocks noChangeArrowheads="1" noTextEdit="1"/>
          </p:cNvSpPr>
          <p:nvPr>
            <p:ph type="sldImg"/>
          </p:nvPr>
        </p:nvSpPr>
        <p:spPr>
          <a:solidFill>
            <a:srgbClr val="FFFFFF"/>
          </a:solidFill>
          <a:ln/>
        </p:spPr>
      </p:sp>
      <p:sp>
        <p:nvSpPr>
          <p:cNvPr id="186382" name="Rectangle 3"/>
          <p:cNvSpPr>
            <a:spLocks noChangeArrowheads="1"/>
          </p:cNvSpPr>
          <p:nvPr>
            <p:ph type="body" idx="1"/>
          </p:nvPr>
        </p:nvSpPr>
        <p:spPr>
          <a:solidFill>
            <a:srgbClr val="FFFFFF"/>
          </a:solidFill>
          <a:ln>
            <a:solidFill>
              <a:srgbClr val="000000"/>
            </a:solidFill>
          </a:ln>
        </p:spPr>
        <p:txBody>
          <a:bodyPr/>
          <a:lstStyle/>
          <a:p>
            <a:pPr>
              <a:spcBef>
                <a:spcPct val="0"/>
              </a:spcBef>
            </a:pPr>
            <a:endParaRPr lang="en-US" altLang="en-US" sz="2400" smtClean="0">
              <a:latin typeface="Arial" panose="020B0604020202020204" pitchFamily="34" charset="0"/>
            </a:endParaRPr>
          </a:p>
        </p:txBody>
      </p:sp>
      <p:sp>
        <p:nvSpPr>
          <p:cNvPr id="186383" name="Date Placeholder 19"/>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86384" name="Footer Placeholder 2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86385" name="Header Placeholder 22"/>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6386" name="Slide Number Placeholder 19"/>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9DC3590-C418-4D75-9D3D-40759291C769}" type="slidenum">
              <a:rPr lang="en-US" altLang="en-US" sz="1200"/>
              <a:pPr/>
              <a:t>76</a:t>
            </a:fld>
            <a:r>
              <a:rPr lang="en-US" altLang="en-US" sz="1200"/>
              <a:t> of 134</a:t>
            </a:r>
          </a:p>
        </p:txBody>
      </p:sp>
    </p:spTree>
    <p:extLst>
      <p:ext uri="{BB962C8B-B14F-4D97-AF65-F5344CB8AC3E}">
        <p14:creationId xmlns:p14="http://schemas.microsoft.com/office/powerpoint/2010/main" val="20259764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ChangeArrowheads="1" noTextEdit="1"/>
          </p:cNvSpPr>
          <p:nvPr>
            <p:ph type="sldImg"/>
          </p:nvPr>
        </p:nvSpPr>
        <p:spPr>
          <a:xfrm>
            <a:off x="246063" y="609600"/>
            <a:ext cx="6365875" cy="3581400"/>
          </a:xfrm>
          <a:ln/>
        </p:spPr>
      </p:sp>
      <p:sp>
        <p:nvSpPr>
          <p:cNvPr id="1935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935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935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935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35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18BF532-E15C-4C81-9598-0AF788909A50}" type="slidenum">
              <a:rPr lang="en-US" altLang="en-US" sz="1200"/>
              <a:pPr/>
              <a:t>82</a:t>
            </a:fld>
            <a:r>
              <a:rPr lang="en-US" altLang="en-US" sz="1200"/>
              <a:t> of 134</a:t>
            </a:r>
          </a:p>
        </p:txBody>
      </p:sp>
    </p:spTree>
    <p:extLst>
      <p:ext uri="{BB962C8B-B14F-4D97-AF65-F5344CB8AC3E}">
        <p14:creationId xmlns:p14="http://schemas.microsoft.com/office/powerpoint/2010/main" val="1769253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ChangeArrowheads="1" noTextEdit="1"/>
          </p:cNvSpPr>
          <p:nvPr>
            <p:ph type="sldImg"/>
          </p:nvPr>
        </p:nvSpPr>
        <p:spPr>
          <a:xfrm>
            <a:off x="246063" y="609600"/>
            <a:ext cx="6365875" cy="3581400"/>
          </a:xfrm>
          <a:ln/>
        </p:spPr>
      </p:sp>
      <p:sp>
        <p:nvSpPr>
          <p:cNvPr id="1003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03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003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003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03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6CE9826-4452-4338-BCBE-68210E091482}" type="slidenum">
              <a:rPr lang="en-US" altLang="en-US" sz="1200"/>
              <a:pPr/>
              <a:t>14</a:t>
            </a:fld>
            <a:r>
              <a:rPr lang="en-US" altLang="en-US" sz="1200"/>
              <a:t> of 134</a:t>
            </a:r>
          </a:p>
        </p:txBody>
      </p:sp>
    </p:spTree>
    <p:extLst>
      <p:ext uri="{BB962C8B-B14F-4D97-AF65-F5344CB8AC3E}">
        <p14:creationId xmlns:p14="http://schemas.microsoft.com/office/powerpoint/2010/main" val="2791049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ChangeArrowheads="1" noTextEdit="1"/>
          </p:cNvSpPr>
          <p:nvPr>
            <p:ph type="sldImg"/>
          </p:nvPr>
        </p:nvSpPr>
        <p:spPr>
          <a:xfrm>
            <a:off x="246063" y="609600"/>
            <a:ext cx="6365875" cy="3581400"/>
          </a:xfrm>
          <a:ln/>
        </p:spPr>
      </p:sp>
      <p:sp>
        <p:nvSpPr>
          <p:cNvPr id="1024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24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024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024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240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1F00CBA-5E3D-461E-8A6F-6EEA09F6F879}" type="slidenum">
              <a:rPr lang="en-US" altLang="en-US" sz="1200"/>
              <a:pPr/>
              <a:t>15</a:t>
            </a:fld>
            <a:r>
              <a:rPr lang="en-US" altLang="en-US" sz="1200"/>
              <a:t> of 134</a:t>
            </a:r>
          </a:p>
        </p:txBody>
      </p:sp>
    </p:spTree>
    <p:extLst>
      <p:ext uri="{BB962C8B-B14F-4D97-AF65-F5344CB8AC3E}">
        <p14:creationId xmlns:p14="http://schemas.microsoft.com/office/powerpoint/2010/main" val="3802407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ChangeArrowheads="1" noTextEdit="1"/>
          </p:cNvSpPr>
          <p:nvPr>
            <p:ph type="sldImg"/>
          </p:nvPr>
        </p:nvSpPr>
        <p:spPr>
          <a:xfrm>
            <a:off x="246063" y="609600"/>
            <a:ext cx="6365875" cy="3581400"/>
          </a:xfrm>
          <a:ln/>
        </p:spPr>
      </p:sp>
      <p:sp>
        <p:nvSpPr>
          <p:cNvPr id="1054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PERT - short for Program Evaluation &amp; Review Technique - is an outgrowth of research work carried out by the U.S. navy in the late 1950s, when they were trying to put the Polaris Fleet Ballistic Missile Project on schedule. There were thousands of contractors and agencies involved in this project. Earlier askance at this technique gave way to respect when the program ended two years before its scheduled completion date.</a:t>
            </a:r>
          </a:p>
        </p:txBody>
      </p:sp>
      <p:sp>
        <p:nvSpPr>
          <p:cNvPr id="1054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054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054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54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6A4429F-CCA7-493E-BB4B-C88BAC8C891C}" type="slidenum">
              <a:rPr lang="en-US" altLang="en-US" sz="1200"/>
              <a:pPr/>
              <a:t>17</a:t>
            </a:fld>
            <a:r>
              <a:rPr lang="en-US" altLang="en-US" sz="1200"/>
              <a:t> of 134</a:t>
            </a:r>
          </a:p>
        </p:txBody>
      </p:sp>
    </p:spTree>
    <p:extLst>
      <p:ext uri="{BB962C8B-B14F-4D97-AF65-F5344CB8AC3E}">
        <p14:creationId xmlns:p14="http://schemas.microsoft.com/office/powerpoint/2010/main" val="2907298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ChangeArrowheads="1" noTextEdit="1"/>
          </p:cNvSpPr>
          <p:nvPr>
            <p:ph type="sldImg"/>
          </p:nvPr>
        </p:nvSpPr>
        <p:spPr>
          <a:xfrm>
            <a:off x="246063" y="609600"/>
            <a:ext cx="6365875" cy="3581400"/>
          </a:xfrm>
          <a:ln/>
        </p:spPr>
      </p:sp>
      <p:sp>
        <p:nvSpPr>
          <p:cNvPr id="1075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75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075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075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752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0AFA84B-CCB4-4347-987B-CFD56DAF3F50}" type="slidenum">
              <a:rPr lang="en-US" altLang="en-US" sz="1200"/>
              <a:pPr/>
              <a:t>18</a:t>
            </a:fld>
            <a:r>
              <a:rPr lang="en-US" altLang="en-US" sz="1200"/>
              <a:t> of 134</a:t>
            </a:r>
          </a:p>
        </p:txBody>
      </p:sp>
    </p:spTree>
    <p:extLst>
      <p:ext uri="{BB962C8B-B14F-4D97-AF65-F5344CB8AC3E}">
        <p14:creationId xmlns:p14="http://schemas.microsoft.com/office/powerpoint/2010/main" val="426378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ChangeArrowheads="1" noTextEdit="1"/>
          </p:cNvSpPr>
          <p:nvPr>
            <p:ph type="sldImg"/>
          </p:nvPr>
        </p:nvSpPr>
        <p:spPr>
          <a:xfrm>
            <a:off x="246063" y="609600"/>
            <a:ext cx="6365875" cy="3581400"/>
          </a:xfrm>
          <a:ln/>
        </p:spPr>
      </p:sp>
      <p:sp>
        <p:nvSpPr>
          <p:cNvPr id="1095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95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095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095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95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24EDB0B-226E-462C-A664-92B1C468A09B}" type="slidenum">
              <a:rPr lang="en-US" altLang="en-US" sz="1200"/>
              <a:pPr/>
              <a:t>19</a:t>
            </a:fld>
            <a:r>
              <a:rPr lang="en-US" altLang="en-US" sz="1200"/>
              <a:t> of 134</a:t>
            </a:r>
          </a:p>
        </p:txBody>
      </p:sp>
    </p:spTree>
    <p:extLst>
      <p:ext uri="{BB962C8B-B14F-4D97-AF65-F5344CB8AC3E}">
        <p14:creationId xmlns:p14="http://schemas.microsoft.com/office/powerpoint/2010/main" val="1785418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ChangeArrowheads="1" noTextEdit="1"/>
          </p:cNvSpPr>
          <p:nvPr>
            <p:ph type="sldImg"/>
          </p:nvPr>
        </p:nvSpPr>
        <p:spPr>
          <a:xfrm>
            <a:off x="246063" y="609600"/>
            <a:ext cx="6365875" cy="3581400"/>
          </a:xfrm>
          <a:ln/>
        </p:spPr>
      </p:sp>
      <p:sp>
        <p:nvSpPr>
          <p:cNvPr id="1116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16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116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116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16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7B9D1E1-7E8D-4297-B495-14FC3E4E3031}" type="slidenum">
              <a:rPr lang="en-US" altLang="en-US" sz="1200"/>
              <a:pPr/>
              <a:t>20</a:t>
            </a:fld>
            <a:r>
              <a:rPr lang="en-US" altLang="en-US" sz="1200"/>
              <a:t> of 134</a:t>
            </a:r>
          </a:p>
        </p:txBody>
      </p:sp>
    </p:spTree>
    <p:extLst>
      <p:ext uri="{BB962C8B-B14F-4D97-AF65-F5344CB8AC3E}">
        <p14:creationId xmlns:p14="http://schemas.microsoft.com/office/powerpoint/2010/main" val="3321717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ChangeArrowheads="1" noTextEdit="1"/>
          </p:cNvSpPr>
          <p:nvPr>
            <p:ph type="sldImg"/>
          </p:nvPr>
        </p:nvSpPr>
        <p:spPr>
          <a:xfrm>
            <a:off x="246063" y="609600"/>
            <a:ext cx="6365875" cy="3581400"/>
          </a:xfrm>
          <a:ln/>
        </p:spPr>
      </p:sp>
      <p:sp>
        <p:nvSpPr>
          <p:cNvPr id="1167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67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167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167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67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C32CCB9-064F-4FC1-A9E1-C14611E345FB}" type="slidenum">
              <a:rPr lang="en-US" altLang="en-US" sz="1200"/>
              <a:pPr/>
              <a:t>24</a:t>
            </a:fld>
            <a:r>
              <a:rPr lang="en-US" altLang="en-US" sz="1200"/>
              <a:t> of 134</a:t>
            </a:r>
          </a:p>
        </p:txBody>
      </p:sp>
    </p:spTree>
    <p:extLst>
      <p:ext uri="{BB962C8B-B14F-4D97-AF65-F5344CB8AC3E}">
        <p14:creationId xmlns:p14="http://schemas.microsoft.com/office/powerpoint/2010/main" val="3954079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B77E6C4-037A-4AC3-93B1-2E399ED7CAC5}"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9B262-DB51-4845-B0BF-9F318994FAAE}"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F564F7-604D-49E1-A536-2A7960CE3304}"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288D794-2492-4B9F-B864-D2DC3CC91EE2}" type="datetime1">
              <a:rPr lang="en-US" smtClean="0"/>
              <a:t>11/27/2022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3FB7008A-F136-42E3-A8AD-CCAA87B0ADBF}" type="datetime1">
              <a:rPr lang="en-US" smtClean="0"/>
              <a:t>11/27/2022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066800"/>
            <a:ext cx="52832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0" y="990600"/>
            <a:ext cx="568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p:txBody>
          <a:bodyPr/>
          <a:lstStyle>
            <a:lvl1pPr>
              <a:defRPr dirty="0"/>
            </a:lvl1pPr>
          </a:lstStyle>
          <a:p>
            <a:pPr>
              <a:defRPr/>
            </a:pPr>
            <a:r>
              <a:rPr lang="en-US"/>
              <a:t>February 1, 2017</a:t>
            </a:r>
          </a:p>
        </p:txBody>
      </p:sp>
      <p:sp>
        <p:nvSpPr>
          <p:cNvPr id="6" name="Footer Placeholder 5"/>
          <p:cNvSpPr>
            <a:spLocks noGrp="1" noChangeArrowheads="1"/>
          </p:cNvSpPr>
          <p:nvPr>
            <p:ph type="ftr" sz="quarter" idx="11"/>
          </p:nvPr>
        </p:nvSpPr>
        <p:spPr/>
        <p:txBody>
          <a:bodyPr/>
          <a:lstStyle>
            <a:lvl1pPr>
              <a:defRPr dirty="0"/>
            </a:lvl1pPr>
          </a:lstStyle>
          <a:p>
            <a:pPr>
              <a:defRPr/>
            </a:pPr>
            <a:r>
              <a:rPr lang="en-US"/>
              <a:t>SE 477: Lecture 5</a:t>
            </a:r>
          </a:p>
        </p:txBody>
      </p:sp>
      <p:sp>
        <p:nvSpPr>
          <p:cNvPr id="7" name="Slide Number Placeholder 6"/>
          <p:cNvSpPr>
            <a:spLocks noGrp="1" noChangeArrowheads="1"/>
          </p:cNvSpPr>
          <p:nvPr>
            <p:ph type="sldNum" sz="quarter" idx="12"/>
          </p:nvPr>
        </p:nvSpPr>
        <p:spPr/>
        <p:txBody>
          <a:bodyPr/>
          <a:lstStyle>
            <a:lvl1pPr>
              <a:defRPr/>
            </a:lvl1pPr>
          </a:lstStyle>
          <a:p>
            <a:fld id="{383496EE-22EC-4B3F-A043-CF0155EE453E}" type="slidenum">
              <a:rPr lang="en-US" altLang="en-US"/>
              <a:pPr/>
              <a:t>‹#›</a:t>
            </a:fld>
            <a:r>
              <a:rPr lang="en-US" altLang="en-US"/>
              <a:t> of 134</a:t>
            </a:r>
          </a:p>
        </p:txBody>
      </p:sp>
    </p:spTree>
    <p:extLst>
      <p:ext uri="{BB962C8B-B14F-4D97-AF65-F5344CB8AC3E}">
        <p14:creationId xmlns:p14="http://schemas.microsoft.com/office/powerpoint/2010/main" val="40135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8000" y="990601"/>
            <a:ext cx="5588000" cy="54101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299200" y="990601"/>
            <a:ext cx="5384800" cy="28559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299200" y="3886201"/>
            <a:ext cx="5384800" cy="251459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4"/>
          <p:cNvSpPr>
            <a:spLocks noGrp="1" noChangeArrowheads="1"/>
          </p:cNvSpPr>
          <p:nvPr>
            <p:ph type="dt" sz="half" idx="10"/>
          </p:nvPr>
        </p:nvSpPr>
        <p:spPr/>
        <p:txBody>
          <a:bodyPr/>
          <a:lstStyle>
            <a:lvl1pPr>
              <a:defRPr dirty="0"/>
            </a:lvl1pPr>
          </a:lstStyle>
          <a:p>
            <a:pPr>
              <a:defRPr/>
            </a:pPr>
            <a:r>
              <a:rPr lang="en-US"/>
              <a:t>February 1, 2017</a:t>
            </a:r>
          </a:p>
        </p:txBody>
      </p:sp>
      <p:sp>
        <p:nvSpPr>
          <p:cNvPr id="7" name="Rectangle 5"/>
          <p:cNvSpPr>
            <a:spLocks noGrp="1" noChangeArrowheads="1"/>
          </p:cNvSpPr>
          <p:nvPr>
            <p:ph type="ftr" sz="quarter" idx="11"/>
          </p:nvPr>
        </p:nvSpPr>
        <p:spPr/>
        <p:txBody>
          <a:bodyPr/>
          <a:lstStyle>
            <a:lvl1pPr>
              <a:defRPr dirty="0"/>
            </a:lvl1pPr>
          </a:lstStyle>
          <a:p>
            <a:pPr>
              <a:defRPr/>
            </a:pPr>
            <a:r>
              <a:rPr lang="en-US"/>
              <a:t>SE 477: Lecture 5</a:t>
            </a:r>
          </a:p>
        </p:txBody>
      </p:sp>
      <p:sp>
        <p:nvSpPr>
          <p:cNvPr id="8" name="Rectangle 6"/>
          <p:cNvSpPr>
            <a:spLocks noGrp="1" noChangeArrowheads="1"/>
          </p:cNvSpPr>
          <p:nvPr>
            <p:ph type="sldNum" sz="quarter" idx="12"/>
          </p:nvPr>
        </p:nvSpPr>
        <p:spPr/>
        <p:txBody>
          <a:bodyPr/>
          <a:lstStyle>
            <a:lvl1pPr>
              <a:defRPr/>
            </a:lvl1pPr>
          </a:lstStyle>
          <a:p>
            <a:fld id="{4100101B-908B-4E91-9215-C8B499B36222}" type="slidenum">
              <a:rPr lang="en-US" altLang="en-US"/>
              <a:pPr/>
              <a:t>‹#›</a:t>
            </a:fld>
            <a:r>
              <a:rPr lang="en-US" altLang="en-US"/>
              <a:t> of 134</a:t>
            </a:r>
          </a:p>
        </p:txBody>
      </p:sp>
    </p:spTree>
    <p:extLst>
      <p:ext uri="{BB962C8B-B14F-4D97-AF65-F5344CB8AC3E}">
        <p14:creationId xmlns:p14="http://schemas.microsoft.com/office/powerpoint/2010/main" val="409086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5755F-0905-49A3-81D1-4BA71FCC5C00}" type="datetime1">
              <a:rPr lang="en-US" smtClean="0"/>
              <a:t>11/27/2022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06A921-A079-4135-B4F7-ED0F9910EF32}"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27AB51-5E1B-4E1A-8F7F-39CB7A1E44DB}" type="datetime1">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38CEA6-D218-4C14-AE73-889A0181B73A}" type="datetime1">
              <a:rPr lang="en-US" smtClean="0"/>
              <a:t>11/27/2022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8EE5D5-3AD0-421E-B90C-018660FBB366}" type="datetime1">
              <a:rPr lang="en-US" smtClean="0"/>
              <a:t>11/27/2022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11/27/2022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BDD99-F0C2-4952-8AFD-60E1A77A6351}" type="datetime1">
              <a:rPr lang="en-US" smtClean="0"/>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FD64CF-8DA8-4084-B317-87152DF06071}" type="datetime1">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EC55A7-534D-457D-9E4E-8E632D6F5810}" type="datetime1">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72520-39C9-4C3B-B1E4-E54C4D6FEA04}" type="datetime1">
              <a:rPr lang="en-US" smtClean="0"/>
              <a:t>11/27/2022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amazon.com/exec/obidos/ASIN/0201835959/qid=1022856693/sr=1-1/ref=sr_1_1/103-4280067-9687806"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www.devtopics.com/programmer-productivity-the-tenfinity-factor/"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67.xml.rels><?xml version="1.0" encoding="UTF-8" standalone="yes"?>
<Relationships xmlns="http://schemas.openxmlformats.org/package/2006/relationships"><Relationship Id="rId3" Type="http://schemas.openxmlformats.org/officeDocument/2006/relationships/hyperlink" Target="http://condor.depaul.edu/~dmumaugh/common/Quizzes%20on-line.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condor.depaul.edu/~dmumaugh/se477/handouts/MidtermReview.doc" TargetMode="External"/><Relationship Id="rId4" Type="http://schemas.openxmlformats.org/officeDocument/2006/relationships/hyperlink" Target="https://d2l.depaul.edu/" TargetMode="Externa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24.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6.wmf"/><Relationship Id="rId5" Type="http://schemas.openxmlformats.org/officeDocument/2006/relationships/oleObject" Target="../embeddings/oleObject4.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6.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0.wmf"/><Relationship Id="rId5" Type="http://schemas.openxmlformats.org/officeDocument/2006/relationships/oleObject" Target="../embeddings/oleObject8.bin"/><Relationship Id="rId4" Type="http://schemas.openxmlformats.org/officeDocument/2006/relationships/image" Target="../media/image29.wmf"/></Relationships>
</file>

<file path=ppt/slides/_rels/slide74.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5.xml"/><Relationship Id="rId1" Type="http://schemas.openxmlformats.org/officeDocument/2006/relationships/vmlDrawing" Target="../drawings/vmlDrawing5.vml"/><Relationship Id="rId6" Type="http://schemas.openxmlformats.org/officeDocument/2006/relationships/image" Target="../media/image32.wmf"/><Relationship Id="rId5" Type="http://schemas.openxmlformats.org/officeDocument/2006/relationships/oleObject" Target="../embeddings/oleObject10.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12.bin"/></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www.isixsigma.com/methodology/project-management/better-project-management-through-beta-distribution/"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Scheduling and Tracking</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p:txBody>
          <a:bodyPr/>
          <a:lstStyle/>
          <a:p>
            <a:r>
              <a:rPr lang="en-US" altLang="en-US" smtClean="0">
                <a:effectLst>
                  <a:outerShdw blurRad="38100" dist="38100" dir="2700000" algn="tl">
                    <a:srgbClr val="C0C0C0"/>
                  </a:outerShdw>
                </a:effectLst>
              </a:rPr>
              <a:t>Network Analysis</a:t>
            </a:r>
          </a:p>
        </p:txBody>
      </p:sp>
      <p:sp>
        <p:nvSpPr>
          <p:cNvPr id="94210" name="Rectangle 2"/>
          <p:cNvSpPr>
            <a:spLocks noChangeArrowheads="1"/>
          </p:cNvSpPr>
          <p:nvPr>
            <p:ph type="body" idx="1"/>
          </p:nvPr>
        </p:nvSpPr>
        <p:spPr/>
        <p:txBody>
          <a:bodyPr/>
          <a:lstStyle/>
          <a:p>
            <a:pPr marL="623888"/>
            <a:r>
              <a:rPr lang="en-US" altLang="en-US" i="1" smtClean="0"/>
              <a:t>Network analysis</a:t>
            </a:r>
            <a:r>
              <a:rPr lang="en-US" altLang="en-US" smtClean="0"/>
              <a:t> is the technique that generates the project schedule</a:t>
            </a:r>
          </a:p>
          <a:p>
            <a:pPr marL="623888"/>
            <a:r>
              <a:rPr lang="en-US" altLang="en-US" smtClean="0"/>
              <a:t>Network analysis may use several different analysis methods to calculate the early and late start dates for project activities. These methods may be combined and include:</a:t>
            </a:r>
          </a:p>
          <a:p>
            <a:pPr marL="981075" lvl="1" indent="-355600"/>
            <a:r>
              <a:rPr lang="en-US" altLang="en-US" smtClean="0"/>
              <a:t>Gantt Charts</a:t>
            </a:r>
          </a:p>
          <a:p>
            <a:pPr marL="981075" lvl="1" indent="-355600"/>
            <a:r>
              <a:rPr lang="en-US" altLang="en-US" smtClean="0"/>
              <a:t>Critical Path Method (CPM)</a:t>
            </a:r>
          </a:p>
          <a:p>
            <a:pPr marL="981075" lvl="1" indent="-355600"/>
            <a:r>
              <a:rPr lang="en-US" altLang="en-US" smtClean="0"/>
              <a:t>Critical Chain Method (CCM)</a:t>
            </a:r>
          </a:p>
          <a:p>
            <a:pPr marL="981075" lvl="1" indent="-355600"/>
            <a:r>
              <a:rPr lang="en-US" altLang="en-US" smtClean="0"/>
              <a:t>What-if analysis</a:t>
            </a:r>
          </a:p>
          <a:p>
            <a:pPr marL="981075" lvl="1" indent="-355600"/>
            <a:r>
              <a:rPr lang="en-US" altLang="en-US" smtClean="0"/>
              <a:t>Resource leveling</a:t>
            </a:r>
          </a:p>
        </p:txBody>
      </p:sp>
      <p:graphicFrame>
        <p:nvGraphicFramePr>
          <p:cNvPr id="94211" name="Object 2"/>
          <p:cNvGraphicFramePr>
            <a:graphicFrameLocks/>
          </p:cNvGraphicFramePr>
          <p:nvPr/>
        </p:nvGraphicFramePr>
        <p:xfrm>
          <a:off x="9732964" y="6367464"/>
          <a:ext cx="446087" cy="320675"/>
        </p:xfrm>
        <a:graphic>
          <a:graphicData uri="http://schemas.openxmlformats.org/presentationml/2006/ole">
            <mc:AlternateContent xmlns:mc="http://schemas.openxmlformats.org/markup-compatibility/2006">
              <mc:Choice xmlns:v="urn:schemas-microsoft-com:vml" Requires="v">
                <p:oleObj spid="_x0000_s1030" name="Chart" r:id="rId3" imgW="892147" imgH="642407" progId="MSGraph.Chart.8">
                  <p:embed/>
                </p:oleObj>
              </mc:Choice>
              <mc:Fallback>
                <p:oleObj name="Chart" r:id="rId3" imgW="892147" imgH="642407" progId="MSGraph.Chart.8">
                  <p:embed/>
                  <p:pic>
                    <p:nvPicPr>
                      <p:cNvPr id="94211"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2964" y="6367464"/>
                        <a:ext cx="446087" cy="320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421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94213"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94214"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1E5A8A5-0EB2-4EA4-A857-884A022B0B50}" type="slidenum">
              <a:rPr lang="en-US" altLang="en-US" sz="1400"/>
              <a:pPr/>
              <a:t>10</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226489247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Network Analysis</a:t>
            </a:r>
          </a:p>
        </p:txBody>
      </p:sp>
      <p:sp>
        <p:nvSpPr>
          <p:cNvPr id="95234" name="Rectangle 3"/>
          <p:cNvSpPr>
            <a:spLocks noGrp="1" noChangeArrowheads="1"/>
          </p:cNvSpPr>
          <p:nvPr>
            <p:ph type="body" idx="1"/>
          </p:nvPr>
        </p:nvSpPr>
        <p:spPr/>
        <p:txBody>
          <a:bodyPr/>
          <a:lstStyle/>
          <a:p>
            <a:pPr eaLnBrk="1" hangingPunct="1">
              <a:lnSpc>
                <a:spcPct val="95000"/>
              </a:lnSpc>
            </a:pPr>
            <a:r>
              <a:rPr lang="en-US" altLang="en-US" smtClean="0"/>
              <a:t>There are a number of network analysis techniques available – we will concentrate on the </a:t>
            </a:r>
            <a:r>
              <a:rPr lang="en-US" altLang="en-US" i="1" smtClean="0"/>
              <a:t>Critical Path Method</a:t>
            </a:r>
            <a:r>
              <a:rPr lang="en-US" altLang="en-US" smtClean="0"/>
              <a:t> (CPM) </a:t>
            </a:r>
          </a:p>
          <a:p>
            <a:pPr eaLnBrk="1" hangingPunct="1">
              <a:lnSpc>
                <a:spcPct val="95000"/>
              </a:lnSpc>
            </a:pPr>
            <a:r>
              <a:rPr lang="en-US" altLang="en-US" smtClean="0"/>
              <a:t>We have already seen a significant component of another network analysis technique, the PERT estimates for activity duration</a:t>
            </a:r>
          </a:p>
          <a:p>
            <a:pPr eaLnBrk="1" hangingPunct="1">
              <a:lnSpc>
                <a:spcPct val="95000"/>
              </a:lnSpc>
            </a:pPr>
            <a:r>
              <a:rPr lang="en-US" altLang="en-US" smtClean="0"/>
              <a:t>The Precedence Diagram Method (PDM) is a graphical network technique that establishes activity sequencing</a:t>
            </a:r>
          </a:p>
          <a:p>
            <a:pPr eaLnBrk="1" hangingPunct="1">
              <a:lnSpc>
                <a:spcPct val="95000"/>
              </a:lnSpc>
            </a:pPr>
            <a:r>
              <a:rPr lang="en-US" altLang="en-US" smtClean="0"/>
              <a:t>Network analysis may also make use of mandatory or discretionary parallelism in project activities to allow schedule compression</a:t>
            </a:r>
          </a:p>
          <a:p>
            <a:pPr eaLnBrk="1" hangingPunct="1">
              <a:lnSpc>
                <a:spcPct val="95000"/>
              </a:lnSpc>
            </a:pPr>
            <a:endParaRPr lang="en-US" altLang="en-US" smtClean="0"/>
          </a:p>
        </p:txBody>
      </p:sp>
      <p:sp>
        <p:nvSpPr>
          <p:cNvPr id="95235"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95236"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9523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BF816ED-A5D6-4884-AF51-D83C8E79F236}" type="slidenum">
              <a:rPr lang="en-US" altLang="en-US" sz="1400"/>
              <a:pPr/>
              <a:t>11</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505853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altLang="en-US" sz="3400">
                <a:effectLst>
                  <a:outerShdw blurRad="38100" dist="38100" dir="2700000" algn="tl">
                    <a:srgbClr val="C0C0C0"/>
                  </a:outerShdw>
                </a:effectLst>
              </a:rPr>
              <a:t>Network Analysis Terminology</a:t>
            </a:r>
          </a:p>
        </p:txBody>
      </p:sp>
      <p:sp>
        <p:nvSpPr>
          <p:cNvPr id="96258" name="Rectangle 3"/>
          <p:cNvSpPr>
            <a:spLocks noGrp="1" noChangeArrowheads="1"/>
          </p:cNvSpPr>
          <p:nvPr>
            <p:ph type="body" idx="1"/>
          </p:nvPr>
        </p:nvSpPr>
        <p:spPr/>
        <p:txBody>
          <a:bodyPr/>
          <a:lstStyle/>
          <a:p>
            <a:pPr>
              <a:spcAft>
                <a:spcPts val="600"/>
              </a:spcAft>
            </a:pPr>
            <a:r>
              <a:rPr lang="en-US" altLang="en-US" sz="2000" b="1"/>
              <a:t>Activity. </a:t>
            </a:r>
            <a:r>
              <a:rPr lang="en-US" altLang="en-US" sz="2000"/>
              <a:t>An activity always consumes time and may also consume resources. I use task and activity equivalently</a:t>
            </a:r>
          </a:p>
          <a:p>
            <a:pPr>
              <a:spcAft>
                <a:spcPts val="600"/>
              </a:spcAft>
            </a:pPr>
            <a:r>
              <a:rPr lang="en-US" altLang="en-US" sz="2000" b="1"/>
              <a:t>Critical. </a:t>
            </a:r>
            <a:r>
              <a:rPr lang="en-US" altLang="en-US" sz="2000"/>
              <a:t>A critical activity or event is one that must be achieved by a certain time, having no latitude (slack or float)</a:t>
            </a:r>
          </a:p>
          <a:p>
            <a:pPr>
              <a:spcAft>
                <a:spcPts val="600"/>
              </a:spcAft>
            </a:pPr>
            <a:r>
              <a:rPr lang="en-US" altLang="en-US" sz="2000" b="1"/>
              <a:t>Critical path. </a:t>
            </a:r>
            <a:r>
              <a:rPr lang="en-US" altLang="en-US" sz="2000"/>
              <a:t>The critical path is the </a:t>
            </a:r>
            <a:r>
              <a:rPr lang="en-US" altLang="en-US" sz="2000" u="sng"/>
              <a:t>longest path through a project network</a:t>
            </a:r>
            <a:r>
              <a:rPr lang="en-US" altLang="en-US" sz="2000"/>
              <a:t>. Because it has no slack, all activities on the critical path must be completed as scheduled, or the end date will slip</a:t>
            </a:r>
          </a:p>
          <a:p>
            <a:pPr>
              <a:spcAft>
                <a:spcPts val="600"/>
              </a:spcAft>
            </a:pPr>
            <a:r>
              <a:rPr lang="en-US" altLang="en-US" sz="2000" b="1"/>
              <a:t>Events. </a:t>
            </a:r>
            <a:r>
              <a:rPr lang="en-US" altLang="en-US" sz="2000"/>
              <a:t>Beginning and ending points of activities are known as events. An event is a specific point in time</a:t>
            </a:r>
          </a:p>
          <a:p>
            <a:pPr>
              <a:spcAft>
                <a:spcPts val="600"/>
              </a:spcAft>
            </a:pPr>
            <a:r>
              <a:rPr lang="en-US" altLang="en-US" sz="2000" b="1"/>
              <a:t>Milestone. </a:t>
            </a:r>
            <a:r>
              <a:rPr lang="en-US" altLang="en-US" sz="2000"/>
              <a:t>An event representing a point in a project of special significance. Usually the completion of a major phase of the work. Project reviews are often conducted at milestones</a:t>
            </a:r>
          </a:p>
        </p:txBody>
      </p:sp>
      <p:sp>
        <p:nvSpPr>
          <p:cNvPr id="96259"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9626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9626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EC247E-9E94-4BA4-9FC3-B98C91884A7C}" type="slidenum">
              <a:rPr lang="en-US" altLang="en-US" sz="1400"/>
              <a:pPr/>
              <a:t>12</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1608678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Creating a precedence table</a:t>
            </a:r>
          </a:p>
        </p:txBody>
      </p:sp>
      <p:sp>
        <p:nvSpPr>
          <p:cNvPr id="97282" name="Rectangle 3"/>
          <p:cNvSpPr>
            <a:spLocks noGrp="1" noChangeArrowheads="1"/>
          </p:cNvSpPr>
          <p:nvPr>
            <p:ph type="body" idx="1"/>
          </p:nvPr>
        </p:nvSpPr>
        <p:spPr/>
        <p:txBody>
          <a:bodyPr/>
          <a:lstStyle/>
          <a:p>
            <a:r>
              <a:rPr lang="en-US" altLang="en-US" smtClean="0"/>
              <a:t>A </a:t>
            </a:r>
            <a:r>
              <a:rPr lang="en-US" altLang="en-US" b="1" smtClean="0"/>
              <a:t>Precedence table </a:t>
            </a:r>
            <a:r>
              <a:rPr lang="en-US" altLang="en-US" smtClean="0"/>
              <a:t>documents task durations and interdependencies</a:t>
            </a:r>
          </a:p>
          <a:p>
            <a:r>
              <a:rPr lang="en-US" altLang="en-US" smtClean="0"/>
              <a:t>Estimating duration of each task</a:t>
            </a:r>
          </a:p>
          <a:p>
            <a:pPr lvl="1"/>
            <a:r>
              <a:rPr lang="en-US" altLang="en-US"/>
              <a:t>Duration estimated from historical information:</a:t>
            </a:r>
          </a:p>
          <a:p>
            <a:pPr lvl="2"/>
            <a:r>
              <a:rPr lang="en-US" altLang="en-US" sz="2400"/>
              <a:t>Ideally, based on organization</a:t>
            </a:r>
            <a:r>
              <a:rPr lang="en-US" altLang="ja-JP" sz="2400"/>
              <a:t>'s historical experience, if available</a:t>
            </a:r>
          </a:p>
          <a:p>
            <a:pPr lvl="2"/>
            <a:r>
              <a:rPr lang="en-US" altLang="en-US" sz="2400"/>
              <a:t>More likely: </a:t>
            </a:r>
            <a:r>
              <a:rPr lang="ja-JP" altLang="en-US" sz="2400"/>
              <a:t>‘</a:t>
            </a:r>
            <a:r>
              <a:rPr lang="en-US" altLang="ja-JP" sz="2400"/>
              <a:t>expert</a:t>
            </a:r>
            <a:r>
              <a:rPr lang="ja-JP" altLang="en-US" sz="2400"/>
              <a:t>’</a:t>
            </a:r>
            <a:r>
              <a:rPr lang="en-US" altLang="ja-JP" sz="2400"/>
              <a:t> knowledge</a:t>
            </a:r>
          </a:p>
          <a:p>
            <a:pPr lvl="1"/>
            <a:r>
              <a:rPr lang="en-US" altLang="en-US"/>
              <a:t>Estimation done by task leaders or functional managers</a:t>
            </a:r>
          </a:p>
          <a:p>
            <a:pPr lvl="1"/>
            <a:r>
              <a:rPr lang="en-US" altLang="en-US"/>
              <a:t>Any potentially risky task (technology, skills, dependencies) should include contingency factor</a:t>
            </a:r>
          </a:p>
          <a:p>
            <a:pPr lvl="1"/>
            <a:r>
              <a:rPr lang="en-US" altLang="en-US"/>
              <a:t>Include contingencies to mitigate potential resource shortages</a:t>
            </a:r>
          </a:p>
        </p:txBody>
      </p:sp>
      <p:sp>
        <p:nvSpPr>
          <p:cNvPr id="9728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9728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9728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4BB5A26-2E54-4290-88C2-CC0AEBD539CE}" type="slidenum">
              <a:rPr lang="en-US" altLang="en-US" sz="1400"/>
              <a:pPr/>
              <a:t>13</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40004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Creating a precedence table</a:t>
            </a:r>
            <a:endParaRPr lang="en-US" sz="800" dirty="0">
              <a:ea typeface="ＭＳ Ｐゴシック" charset="0"/>
              <a:cs typeface="ＭＳ Ｐゴシック" charset="0"/>
            </a:endParaRPr>
          </a:p>
        </p:txBody>
      </p:sp>
      <p:sp>
        <p:nvSpPr>
          <p:cNvPr id="99330" name="Rectangle 3"/>
          <p:cNvSpPr>
            <a:spLocks noGrp="1" noChangeArrowheads="1"/>
          </p:cNvSpPr>
          <p:nvPr>
            <p:ph type="body" idx="1"/>
          </p:nvPr>
        </p:nvSpPr>
        <p:spPr/>
        <p:txBody>
          <a:bodyPr/>
          <a:lstStyle/>
          <a:p>
            <a:pPr eaLnBrk="1" hangingPunct="1">
              <a:lnSpc>
                <a:spcPct val="110000"/>
              </a:lnSpc>
            </a:pPr>
            <a:r>
              <a:rPr lang="en-US" altLang="en-US" smtClean="0"/>
              <a:t>Determining task interdependencies</a:t>
            </a:r>
          </a:p>
          <a:p>
            <a:pPr lvl="1" eaLnBrk="1" hangingPunct="1">
              <a:lnSpc>
                <a:spcPct val="110000"/>
              </a:lnSpc>
            </a:pPr>
            <a:r>
              <a:rPr lang="en-US" altLang="en-US"/>
              <a:t>Goal is to determine predecessor/successor relations</a:t>
            </a:r>
          </a:p>
          <a:p>
            <a:pPr lvl="1" eaLnBrk="1" hangingPunct="1">
              <a:lnSpc>
                <a:spcPct val="110000"/>
              </a:lnSpc>
            </a:pPr>
            <a:r>
              <a:rPr lang="en-US" altLang="en-US"/>
              <a:t>Understanding interdependencies allows proper ordering in scheduling tasks </a:t>
            </a:r>
          </a:p>
          <a:p>
            <a:pPr lvl="1" eaLnBrk="1" hangingPunct="1">
              <a:lnSpc>
                <a:spcPct val="110000"/>
              </a:lnSpc>
            </a:pPr>
            <a:r>
              <a:rPr lang="en-US" altLang="en-US"/>
              <a:t>Understanding interdependencies also helps in finding possible parallel tasks, which can shorten schedule</a:t>
            </a:r>
          </a:p>
          <a:p>
            <a:pPr lvl="1" eaLnBrk="1" hangingPunct="1">
              <a:lnSpc>
                <a:spcPct val="110000"/>
              </a:lnSpc>
            </a:pPr>
            <a:r>
              <a:rPr lang="en-US" altLang="en-US"/>
              <a:t>Parallel tasks should be </a:t>
            </a:r>
            <a:r>
              <a:rPr lang="en-US" altLang="en-US" i="1"/>
              <a:t>truly</a:t>
            </a:r>
            <a:r>
              <a:rPr lang="en-US" altLang="en-US"/>
              <a:t> independent to minimize risk of backtracking</a:t>
            </a:r>
          </a:p>
          <a:p>
            <a:pPr lvl="1" eaLnBrk="1" hangingPunct="1">
              <a:lnSpc>
                <a:spcPct val="110000"/>
              </a:lnSpc>
            </a:pPr>
            <a:r>
              <a:rPr lang="en-US" altLang="en-US"/>
              <a:t>Determining task interdependencies must be a team effort to avoid unpleasant surprises</a:t>
            </a:r>
          </a:p>
        </p:txBody>
      </p:sp>
      <p:sp>
        <p:nvSpPr>
          <p:cNvPr id="9933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9933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9933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E01B497-6995-4286-B48A-9CD517545A99}" type="slidenum">
              <a:rPr lang="en-US" altLang="en-US" sz="1400"/>
              <a:pPr/>
              <a:t>14</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613494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ChangeArrowheads="1"/>
          </p:cNvSpPr>
          <p:nvPr>
            <p:ph type="title"/>
          </p:nvPr>
        </p:nvSpPr>
        <p:spPr/>
        <p:txBody>
          <a:bodyPr/>
          <a:lstStyle/>
          <a:p>
            <a:pPr eaLnBrk="1" hangingPunct="1"/>
            <a:r>
              <a:rPr lang="en-US" altLang="en-US" sz="4000">
                <a:effectLst>
                  <a:outerShdw blurRad="38100" dist="38100" dir="2700000" algn="tl">
                    <a:srgbClr val="C0C0C0"/>
                  </a:outerShdw>
                </a:effectLst>
              </a:rPr>
              <a:t>Sample evolutionary precedence table</a:t>
            </a:r>
          </a:p>
        </p:txBody>
      </p:sp>
      <p:pic>
        <p:nvPicPr>
          <p:cNvPr id="101378" name="Picture 4" descr="Toll Evolutionary Predecesso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1" y="990601"/>
            <a:ext cx="5776913"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79"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0138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0138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1E8C8CD-FF64-495E-8A29-90F49E5359CF}" type="slidenum">
              <a:rPr lang="en-US" altLang="en-US" sz="1400"/>
              <a:pPr/>
              <a:t>15</a:t>
            </a:fld>
            <a:r>
              <a:rPr lang="en-US" altLang="en-US" sz="1400"/>
              <a:t> of 134</a:t>
            </a:r>
          </a:p>
        </p:txBody>
      </p:sp>
    </p:spTree>
    <p:extLst>
      <p:ext uri="{BB962C8B-B14F-4D97-AF65-F5344CB8AC3E}">
        <p14:creationId xmlns:p14="http://schemas.microsoft.com/office/powerpoint/2010/main" val="32187780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a:lstStyle/>
          <a:p>
            <a:pPr eaLnBrk="1" hangingPunct="1">
              <a:defRPr/>
            </a:pPr>
            <a:r>
              <a:rPr lang="en-US" i="1" dirty="0">
                <a:ea typeface="ＭＳ Ｐゴシック" charset="0"/>
                <a:cs typeface="ＭＳ Ｐゴシック" charset="0"/>
              </a:rPr>
              <a:t>Planning</a:t>
            </a:r>
            <a:br>
              <a:rPr lang="en-US" i="1" dirty="0">
                <a:ea typeface="ＭＳ Ｐゴシック" charset="0"/>
                <a:cs typeface="ＭＳ Ｐゴシック" charset="0"/>
              </a:rPr>
            </a:br>
            <a:r>
              <a:rPr lang="en-US" i="1" dirty="0">
                <a:ea typeface="ＭＳ Ｐゴシック" charset="0"/>
                <a:cs typeface="ＭＳ Ｐゴシック" charset="0"/>
              </a:rPr>
              <a:t>Project Time Management II</a:t>
            </a:r>
            <a:endParaRPr lang="en-US" dirty="0">
              <a:ea typeface="ＭＳ Ｐゴシック" charset="0"/>
              <a:cs typeface="ＭＳ Ｐゴシック" charset="0"/>
            </a:endParaRPr>
          </a:p>
        </p:txBody>
      </p:sp>
      <p:sp>
        <p:nvSpPr>
          <p:cNvPr id="103426" name="Rectangle 3"/>
          <p:cNvSpPr>
            <a:spLocks noGrp="1" noChangeArrowheads="1"/>
          </p:cNvSpPr>
          <p:nvPr>
            <p:ph type="subTitle" idx="1"/>
          </p:nvPr>
        </p:nvSpPr>
        <p:spPr/>
        <p:txBody>
          <a:bodyPr/>
          <a:lstStyle/>
          <a:p>
            <a:pPr lvl="1">
              <a:buFont typeface="Times" panose="02020603050405020304" pitchFamily="18" charset="0"/>
              <a:buNone/>
            </a:pPr>
            <a:r>
              <a:rPr lang="en-US" altLang="en-US" sz="2400"/>
              <a:t>PERT Chart</a:t>
            </a:r>
          </a:p>
          <a:p>
            <a:pPr lvl="1">
              <a:buFont typeface="Times" panose="02020603050405020304" pitchFamily="18" charset="0"/>
              <a:buNone/>
            </a:pPr>
            <a:r>
              <a:rPr lang="en-US" altLang="en-US" sz="2400"/>
              <a:t>CPM</a:t>
            </a:r>
          </a:p>
          <a:p>
            <a:pPr eaLnBrk="1" hangingPunct="1">
              <a:buFont typeface="Wingdings" panose="05000000000000000000" pitchFamily="2" charset="2"/>
              <a:buNone/>
            </a:pPr>
            <a:endParaRPr lang="en-US" altLang="en-US" smtClean="0"/>
          </a:p>
        </p:txBody>
      </p:sp>
      <p:sp>
        <p:nvSpPr>
          <p:cNvPr id="10342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0342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0342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03A07FA-34F9-4F6E-B002-444550D58463}" type="slidenum">
              <a:rPr lang="en-US" altLang="en-US" sz="1400"/>
              <a:pPr/>
              <a:t>16</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191961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What is a PERT?</a:t>
            </a:r>
          </a:p>
        </p:txBody>
      </p:sp>
      <p:sp>
        <p:nvSpPr>
          <p:cNvPr id="104450" name="Rectangle 3"/>
          <p:cNvSpPr>
            <a:spLocks noGrp="1" noChangeArrowheads="1"/>
          </p:cNvSpPr>
          <p:nvPr>
            <p:ph type="body" idx="1"/>
          </p:nvPr>
        </p:nvSpPr>
        <p:spPr/>
        <p:txBody>
          <a:bodyPr>
            <a:normAutofit fontScale="92500"/>
          </a:bodyPr>
          <a:lstStyle/>
          <a:p>
            <a:pPr eaLnBrk="1" hangingPunct="1">
              <a:buFont typeface="Wingdings" panose="05000000000000000000" pitchFamily="2" charset="2"/>
              <a:buNone/>
            </a:pPr>
            <a:r>
              <a:rPr kumimoji="1" lang="en-US" altLang="en-US" smtClean="0"/>
              <a:t>Program Evaluation &amp; Review Technique  or PERT</a:t>
            </a:r>
          </a:p>
          <a:p>
            <a:pPr eaLnBrk="1" hangingPunct="1"/>
            <a:r>
              <a:rPr lang="en-US" altLang="en-US" smtClean="0"/>
              <a:t>Identify the tasks (or activities) required to complete the given project</a:t>
            </a:r>
          </a:p>
          <a:p>
            <a:pPr lvl="1" eaLnBrk="1" hangingPunct="1"/>
            <a:r>
              <a:rPr lang="en-US" altLang="en-US"/>
              <a:t>Use the WBS</a:t>
            </a:r>
          </a:p>
          <a:p>
            <a:pPr eaLnBrk="1" hangingPunct="1"/>
            <a:r>
              <a:rPr lang="en-US" altLang="en-US" smtClean="0"/>
              <a:t>List the activities in a structured fashion, along with their interdependencies</a:t>
            </a:r>
          </a:p>
          <a:p>
            <a:pPr lvl="1" eaLnBrk="1" hangingPunct="1"/>
            <a:r>
              <a:rPr lang="en-US" altLang="en-US"/>
              <a:t>Use a Gantt Chart</a:t>
            </a:r>
          </a:p>
          <a:p>
            <a:pPr lvl="1" eaLnBrk="1" hangingPunct="1"/>
            <a:r>
              <a:rPr lang="en-US" altLang="en-US"/>
              <a:t>Precedence table</a:t>
            </a:r>
          </a:p>
          <a:p>
            <a:pPr eaLnBrk="1" hangingPunct="1"/>
            <a:r>
              <a:rPr lang="en-US" altLang="en-US" smtClean="0"/>
              <a:t>A "network" of the activities and their dependencies is drawn up. In MS Project, PERT is called Network Diagram</a:t>
            </a:r>
          </a:p>
          <a:p>
            <a:pPr eaLnBrk="1" hangingPunct="1"/>
            <a:r>
              <a:rPr lang="en-US" altLang="en-US" smtClean="0"/>
              <a:t>Each event may be represented by a node</a:t>
            </a:r>
          </a:p>
          <a:p>
            <a:pPr eaLnBrk="1" hangingPunct="1"/>
            <a:r>
              <a:rPr lang="en-US" altLang="en-US" smtClean="0"/>
              <a:t>Before any activity can begin, all its predecessor activities must have been completed</a:t>
            </a:r>
            <a:endParaRPr lang="en-US" altLang="en-US" u="sng" smtClean="0">
              <a:solidFill>
                <a:srgbClr val="0025FA"/>
              </a:solidFill>
            </a:endParaRPr>
          </a:p>
        </p:txBody>
      </p:sp>
      <p:sp>
        <p:nvSpPr>
          <p:cNvPr id="10445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0445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0445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9A859C5-F7D3-401D-950A-0BC3A747536E}" type="slidenum">
              <a:rPr lang="en-US" altLang="en-US" sz="1400"/>
              <a:pPr/>
              <a:t>17</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706609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7" name="Picture 2" descr="PE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498" name="Text Box 3"/>
          <p:cNvSpPr txBox="1">
            <a:spLocks noChangeArrowheads="1"/>
          </p:cNvSpPr>
          <p:nvPr/>
        </p:nvSpPr>
        <p:spPr bwMode="auto">
          <a:xfrm>
            <a:off x="6324600" y="1524000"/>
            <a:ext cx="3810000" cy="1201738"/>
          </a:xfrm>
          <a:prstGeom prst="rect">
            <a:avLst/>
          </a:prstGeom>
          <a:solidFill>
            <a:schemeClr val="bg1"/>
          </a:solidFill>
          <a:ln w="9525">
            <a:solidFill>
              <a:schemeClr val="tx1"/>
            </a:solidFill>
            <a:miter lim="800000"/>
            <a:headEnd/>
            <a:tailEnd/>
          </a:ln>
        </p:spPr>
        <p:txBody>
          <a:bodyPr>
            <a:spAutoFit/>
          </a:bodyPr>
          <a:lstStyle>
            <a:lvl1pPr marL="230188" indent="-230188">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FontTx/>
              <a:buChar char="•"/>
            </a:pPr>
            <a:r>
              <a:rPr lang="en-US" altLang="en-US" sz="1600" b="1">
                <a:latin typeface="Times New Roman" panose="02020603050405020304" pitchFamily="18" charset="0"/>
              </a:rPr>
              <a:t>Program Evaluation and Review Technique.</a:t>
            </a:r>
          </a:p>
          <a:p>
            <a:pPr>
              <a:spcBef>
                <a:spcPct val="50000"/>
              </a:spcBef>
              <a:buFontTx/>
              <a:buChar char="•"/>
            </a:pPr>
            <a:r>
              <a:rPr lang="en-US" altLang="en-US" sz="1600" b="1">
                <a:latin typeface="Times New Roman" panose="02020603050405020304" pitchFamily="18" charset="0"/>
              </a:rPr>
              <a:t>Help understand relationship between tasks and project activity flow.</a:t>
            </a:r>
          </a:p>
        </p:txBody>
      </p:sp>
    </p:spTree>
    <p:extLst>
      <p:ext uri="{BB962C8B-B14F-4D97-AF65-F5344CB8AC3E}">
        <p14:creationId xmlns:p14="http://schemas.microsoft.com/office/powerpoint/2010/main" val="31855954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Slack Time</a:t>
            </a:r>
          </a:p>
        </p:txBody>
      </p:sp>
      <p:sp>
        <p:nvSpPr>
          <p:cNvPr id="108546" name="Rectangle 4"/>
          <p:cNvSpPr>
            <a:spLocks noGrp="1" noChangeArrowheads="1"/>
          </p:cNvSpPr>
          <p:nvPr>
            <p:ph type="body" idx="1"/>
          </p:nvPr>
        </p:nvSpPr>
        <p:spPr>
          <a:xfrm>
            <a:off x="1981200" y="990600"/>
            <a:ext cx="8305800" cy="2819400"/>
          </a:xfrm>
        </p:spPr>
        <p:txBody>
          <a:bodyPr/>
          <a:lstStyle/>
          <a:p>
            <a:r>
              <a:rPr lang="en-US" altLang="en-US" sz="2000"/>
              <a:t>Slack time, also known as float, is the amount of delay expressed in units of time that could be tolerated in the starting time or completion time of an activity without causing a delay in the completion of the project. </a:t>
            </a:r>
          </a:p>
          <a:p>
            <a:r>
              <a:rPr lang="en-US" altLang="en-US" sz="2000"/>
              <a:t>Slack time is the difference between the </a:t>
            </a:r>
            <a:r>
              <a:rPr lang="en-US" altLang="en-US" sz="2000" b="1"/>
              <a:t>late finish </a:t>
            </a:r>
            <a:r>
              <a:rPr lang="en-US" altLang="en-US" sz="2000"/>
              <a:t>and the </a:t>
            </a:r>
            <a:r>
              <a:rPr lang="en-US" altLang="en-US" sz="2000" b="1"/>
              <a:t>early finish</a:t>
            </a:r>
            <a:r>
              <a:rPr lang="en-US" altLang="en-US" sz="2000"/>
              <a:t> (LF-EF). If the result is greater than zero, then the activity has a range of time in which it can start and finish without delaying the project completion date, as shown in the figure below:</a:t>
            </a:r>
          </a:p>
        </p:txBody>
      </p:sp>
      <p:grpSp>
        <p:nvGrpSpPr>
          <p:cNvPr id="108547" name="Group 16"/>
          <p:cNvGrpSpPr>
            <a:grpSpLocks/>
          </p:cNvGrpSpPr>
          <p:nvPr/>
        </p:nvGrpSpPr>
        <p:grpSpPr bwMode="auto">
          <a:xfrm>
            <a:off x="4953001" y="3733801"/>
            <a:ext cx="2828925" cy="2428875"/>
            <a:chOff x="2766" y="2598"/>
            <a:chExt cx="1782" cy="1530"/>
          </a:xfrm>
        </p:grpSpPr>
        <p:sp>
          <p:nvSpPr>
            <p:cNvPr id="108551" name="Text Box 5"/>
            <p:cNvSpPr txBox="1">
              <a:spLocks noChangeArrowheads="1"/>
            </p:cNvSpPr>
            <p:nvPr/>
          </p:nvSpPr>
          <p:spPr bwMode="auto">
            <a:xfrm>
              <a:off x="2880" y="2832"/>
              <a:ext cx="756" cy="45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a:p>
              <a:r>
                <a:rPr lang="en-US" altLang="en-US" sz="1200"/>
                <a:t>A</a:t>
              </a:r>
            </a:p>
          </p:txBody>
        </p:sp>
        <p:sp>
          <p:nvSpPr>
            <p:cNvPr id="108552" name="Line 6"/>
            <p:cNvSpPr>
              <a:spLocks noChangeShapeType="1"/>
            </p:cNvSpPr>
            <p:nvPr/>
          </p:nvSpPr>
          <p:spPr bwMode="auto">
            <a:xfrm>
              <a:off x="2880" y="2610"/>
              <a:ext cx="0" cy="134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53" name="Line 7"/>
            <p:cNvSpPr>
              <a:spLocks noChangeShapeType="1"/>
            </p:cNvSpPr>
            <p:nvPr/>
          </p:nvSpPr>
          <p:spPr bwMode="auto">
            <a:xfrm flipH="1">
              <a:off x="4428" y="2598"/>
              <a:ext cx="0" cy="13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54" name="Line 8"/>
            <p:cNvSpPr>
              <a:spLocks noChangeShapeType="1"/>
            </p:cNvSpPr>
            <p:nvPr/>
          </p:nvSpPr>
          <p:spPr bwMode="auto">
            <a:xfrm>
              <a:off x="3630" y="3318"/>
              <a:ext cx="0" cy="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55" name="Text Box 9"/>
            <p:cNvSpPr txBox="1">
              <a:spLocks noChangeArrowheads="1"/>
            </p:cNvSpPr>
            <p:nvPr/>
          </p:nvSpPr>
          <p:spPr bwMode="auto">
            <a:xfrm>
              <a:off x="2766" y="3984"/>
              <a:ext cx="234"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ES</a:t>
              </a:r>
            </a:p>
          </p:txBody>
        </p:sp>
        <p:sp>
          <p:nvSpPr>
            <p:cNvPr id="108556" name="Text Box 10"/>
            <p:cNvSpPr txBox="1">
              <a:spLocks noChangeArrowheads="1"/>
            </p:cNvSpPr>
            <p:nvPr/>
          </p:nvSpPr>
          <p:spPr bwMode="auto">
            <a:xfrm>
              <a:off x="3486" y="3978"/>
              <a:ext cx="234"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EF</a:t>
              </a:r>
            </a:p>
          </p:txBody>
        </p:sp>
        <p:sp>
          <p:nvSpPr>
            <p:cNvPr id="108557" name="Text Box 11"/>
            <p:cNvSpPr txBox="1">
              <a:spLocks noChangeArrowheads="1"/>
            </p:cNvSpPr>
            <p:nvPr/>
          </p:nvSpPr>
          <p:spPr bwMode="auto">
            <a:xfrm>
              <a:off x="4314" y="3948"/>
              <a:ext cx="234"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LF</a:t>
              </a:r>
            </a:p>
          </p:txBody>
        </p:sp>
        <p:sp>
          <p:nvSpPr>
            <p:cNvPr id="108558" name="Text Box 12"/>
            <p:cNvSpPr txBox="1">
              <a:spLocks noChangeArrowheads="1"/>
            </p:cNvSpPr>
            <p:nvPr/>
          </p:nvSpPr>
          <p:spPr bwMode="auto">
            <a:xfrm>
              <a:off x="2928" y="3666"/>
              <a:ext cx="582"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Duration</a:t>
              </a:r>
            </a:p>
          </p:txBody>
        </p:sp>
        <p:sp>
          <p:nvSpPr>
            <p:cNvPr id="108559" name="Line 13"/>
            <p:cNvSpPr>
              <a:spLocks noChangeShapeType="1"/>
            </p:cNvSpPr>
            <p:nvPr/>
          </p:nvSpPr>
          <p:spPr bwMode="auto">
            <a:xfrm>
              <a:off x="2874" y="3630"/>
              <a:ext cx="7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60" name="Line 14"/>
            <p:cNvSpPr>
              <a:spLocks noChangeShapeType="1"/>
            </p:cNvSpPr>
            <p:nvPr/>
          </p:nvSpPr>
          <p:spPr bwMode="auto">
            <a:xfrm>
              <a:off x="3630" y="3726"/>
              <a:ext cx="7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61" name="Text Box 15"/>
            <p:cNvSpPr txBox="1">
              <a:spLocks noChangeArrowheads="1"/>
            </p:cNvSpPr>
            <p:nvPr/>
          </p:nvSpPr>
          <p:spPr bwMode="auto">
            <a:xfrm>
              <a:off x="3744" y="3756"/>
              <a:ext cx="480"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Slack</a:t>
              </a:r>
            </a:p>
          </p:txBody>
        </p:sp>
      </p:grpSp>
      <p:sp>
        <p:nvSpPr>
          <p:cNvPr id="108548" name="Date Placeholder 1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08549" name="Footer Placeholder 2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08550" name="Slide Number Placeholder 1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AFEDB67-A049-4933-A318-41C54E231725}" type="slidenum">
              <a:rPr lang="en-US" altLang="en-US" sz="1400"/>
              <a:pPr/>
              <a:t>19</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950627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Software Engineering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Slack Time</a:t>
            </a:r>
          </a:p>
        </p:txBody>
      </p:sp>
      <p:sp>
        <p:nvSpPr>
          <p:cNvPr id="110594" name="Rectangle 4"/>
          <p:cNvSpPr>
            <a:spLocks noGrp="1" noChangeArrowheads="1"/>
          </p:cNvSpPr>
          <p:nvPr>
            <p:ph type="body" idx="1"/>
          </p:nvPr>
        </p:nvSpPr>
        <p:spPr/>
        <p:txBody>
          <a:bodyPr/>
          <a:lstStyle/>
          <a:p>
            <a:r>
              <a:rPr lang="en-US" altLang="en-US" smtClean="0"/>
              <a:t>If an activity has zero slack, it determines the project completion date. In other words, all the activities on the critical path must be done on their earliest schedule or the project completion date will suffer. </a:t>
            </a:r>
          </a:p>
          <a:p>
            <a:r>
              <a:rPr lang="en-US" altLang="en-US" smtClean="0"/>
              <a:t>If an activity with total slack greater than zero were to be delayed beyond its late finish date, it would become a critical path activity and cause the completion date to be delayed.</a:t>
            </a:r>
          </a:p>
          <a:p>
            <a:r>
              <a:rPr lang="en-US" altLang="en-US" smtClean="0"/>
              <a:t>The sequence of activities that has zero slack is defined as the critical path</a:t>
            </a:r>
          </a:p>
          <a:p>
            <a:r>
              <a:rPr lang="en-US" altLang="en-US" smtClean="0"/>
              <a:t>In general, the critical path is the path that has minimum slack.</a:t>
            </a:r>
          </a:p>
        </p:txBody>
      </p:sp>
      <p:sp>
        <p:nvSpPr>
          <p:cNvPr id="110595"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10596"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1059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8C44BA4-6628-401D-9607-9DAB9E1A3BB9}" type="slidenum">
              <a:rPr lang="en-US" altLang="en-US" sz="1400"/>
              <a:pPr/>
              <a:t>20</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2019818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p:txBody>
          <a:bodyPr/>
          <a:lstStyle/>
          <a:p>
            <a:r>
              <a:rPr lang="en-US" altLang="en-US" smtClean="0">
                <a:effectLst>
                  <a:outerShdw blurRad="38100" dist="38100" dir="2700000" algn="tl">
                    <a:srgbClr val="C0C0C0"/>
                  </a:outerShdw>
                </a:effectLst>
              </a:rPr>
              <a:t>Critical path method</a:t>
            </a:r>
          </a:p>
        </p:txBody>
      </p:sp>
      <p:sp>
        <p:nvSpPr>
          <p:cNvPr id="112642" name="Rectangle 2"/>
          <p:cNvSpPr>
            <a:spLocks noChangeArrowheads="1"/>
          </p:cNvSpPr>
          <p:nvPr>
            <p:ph type="body" idx="1"/>
          </p:nvPr>
        </p:nvSpPr>
        <p:spPr/>
        <p:txBody>
          <a:bodyPr/>
          <a:lstStyle/>
          <a:p>
            <a:pPr marL="623888"/>
            <a:r>
              <a:rPr lang="en-US" altLang="en-US" smtClean="0"/>
              <a:t>The </a:t>
            </a:r>
            <a:r>
              <a:rPr lang="en-US" altLang="en-US" i="1" smtClean="0"/>
              <a:t>critical path method</a:t>
            </a:r>
            <a:r>
              <a:rPr lang="en-US" altLang="en-US" smtClean="0"/>
              <a:t> (CPM) focuses on calculating theoretical start and finish dates for every activity in the project. In the context of the CPM, the following definitions are essential:</a:t>
            </a:r>
          </a:p>
          <a:p>
            <a:pPr marL="981075" lvl="1" indent="-355600"/>
            <a:r>
              <a:rPr lang="en-US" altLang="en-US" i="1" smtClean="0"/>
              <a:t>Critical</a:t>
            </a:r>
            <a:r>
              <a:rPr lang="en-US" altLang="en-US" smtClean="0"/>
              <a:t>. A critical activity or event is one that must be achieved by a certain time; a critical activity has no latitude (</a:t>
            </a:r>
            <a:r>
              <a:rPr lang="en-US" altLang="en-US" i="1" smtClean="0"/>
              <a:t>slack</a:t>
            </a:r>
            <a:r>
              <a:rPr lang="en-US" altLang="en-US" smtClean="0"/>
              <a:t> or </a:t>
            </a:r>
            <a:r>
              <a:rPr lang="en-US" altLang="en-US" i="1" smtClean="0"/>
              <a:t>float</a:t>
            </a:r>
            <a:r>
              <a:rPr lang="en-US" altLang="en-US" smtClean="0"/>
              <a:t>)</a:t>
            </a:r>
          </a:p>
          <a:p>
            <a:pPr marL="981075" lvl="1" indent="-355600"/>
            <a:r>
              <a:rPr lang="en-US" altLang="en-US" i="1" smtClean="0"/>
              <a:t>Critical path</a:t>
            </a:r>
            <a:r>
              <a:rPr lang="en-US" altLang="en-US" smtClean="0"/>
              <a:t>. The critical path is the longest path through a project network. Because it has no slack, all activities on the critical path must be completed as scheduled, or the end date will slip</a:t>
            </a:r>
          </a:p>
          <a:p>
            <a:pPr marL="623888"/>
            <a:r>
              <a:rPr lang="en-US" altLang="en-US" smtClean="0"/>
              <a:t>CPM performs these calculation without regard for resource limitations, which can lead to resource over-allocation or inefficient multitasking</a:t>
            </a:r>
          </a:p>
        </p:txBody>
      </p:sp>
      <p:sp>
        <p:nvSpPr>
          <p:cNvPr id="11264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1264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1264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B6ADB9E-70A6-48FA-9958-4D79548BFC3E}" type="slidenum">
              <a:rPr lang="en-US" altLang="en-US" sz="1400"/>
              <a:pPr/>
              <a:t>21</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53496554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Critical path method </a:t>
            </a:r>
          </a:p>
        </p:txBody>
      </p:sp>
      <p:sp>
        <p:nvSpPr>
          <p:cNvPr id="113666" name="Content Placeholder 2"/>
          <p:cNvSpPr>
            <a:spLocks noGrp="1"/>
          </p:cNvSpPr>
          <p:nvPr>
            <p:ph idx="1"/>
          </p:nvPr>
        </p:nvSpPr>
        <p:spPr/>
        <p:txBody>
          <a:bodyPr/>
          <a:lstStyle/>
          <a:p>
            <a:r>
              <a:rPr lang="en-US" altLang="en-US" sz="2000"/>
              <a:t>A </a:t>
            </a:r>
            <a:r>
              <a:rPr lang="en-US" altLang="en-US" sz="2000" i="1"/>
              <a:t>forward pass </a:t>
            </a:r>
            <a:r>
              <a:rPr lang="en-US" altLang="en-US" sz="2000"/>
              <a:t>analysis performs schedule calculations that identify the early start and ﬁnish dates of activities and the project </a:t>
            </a:r>
          </a:p>
          <a:p>
            <a:r>
              <a:rPr lang="en-US" altLang="en-US" sz="2000"/>
              <a:t>A </a:t>
            </a:r>
            <a:r>
              <a:rPr lang="en-US" altLang="en-US" sz="2000" i="1"/>
              <a:t>backward pass</a:t>
            </a:r>
            <a:r>
              <a:rPr lang="en-US" altLang="en-US" sz="2000"/>
              <a:t> analysis performs schedule calculations that identify the late start and ﬁnish dates of activities and the project, as well as total and free ﬂoat </a:t>
            </a:r>
          </a:p>
          <a:p>
            <a:r>
              <a:rPr lang="en-US" altLang="en-US" sz="2000" i="1"/>
              <a:t>Total ﬂoat </a:t>
            </a:r>
            <a:r>
              <a:rPr lang="en-US" altLang="en-US" sz="2000"/>
              <a:t>(TF) is the amount of time an activity can be delayed without delaying the project as a whole </a:t>
            </a:r>
          </a:p>
          <a:p>
            <a:r>
              <a:rPr lang="en-US" altLang="en-US" sz="2000" i="1"/>
              <a:t>Free ﬂoat </a:t>
            </a:r>
            <a:r>
              <a:rPr lang="en-US" altLang="en-US" sz="2000"/>
              <a:t>(FF) is the amount of time an activity can be delayed without delaying its successor (dependent) activities </a:t>
            </a:r>
          </a:p>
          <a:p>
            <a:r>
              <a:rPr lang="en-US" altLang="en-US" sz="2000"/>
              <a:t>Note that total ﬂoat is global to the project, while free ﬂoat is local to the neighborhood of the activity </a:t>
            </a:r>
          </a:p>
          <a:p>
            <a:pPr>
              <a:buFont typeface="Lucida Grande" pitchFamily="1" charset="0"/>
              <a:buChar char="☛"/>
            </a:pPr>
            <a:r>
              <a:rPr lang="en-US" altLang="en-US" sz="2000"/>
              <a:t>See Appendix: CPM Details and Example for more details and a worked example of CPM calculations </a:t>
            </a:r>
          </a:p>
        </p:txBody>
      </p:sp>
      <p:sp>
        <p:nvSpPr>
          <p:cNvPr id="11366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1366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1366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5CDB82B-2E50-477B-BCEB-63AF2290E94E}" type="slidenum">
              <a:rPr lang="en-US" altLang="en-US" sz="1400"/>
              <a:pPr/>
              <a:t>22</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207982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wedgeRoundRectCallout">
            <a:avLst/>
          </a:prstGeom>
        </p:spPr>
        <p:txBody>
          <a:bodyPr/>
          <a:lstStyle/>
          <a:p>
            <a:r>
              <a:rPr lang="en-US" altLang="en-US" smtClean="0">
                <a:effectLst>
                  <a:outerShdw blurRad="38100" dist="38100" dir="2700000" algn="tl">
                    <a:srgbClr val="C0C0C0"/>
                  </a:outerShdw>
                </a:effectLst>
              </a:rPr>
              <a:t>Simple critical path example</a:t>
            </a:r>
          </a:p>
        </p:txBody>
      </p:sp>
      <p:pic>
        <p:nvPicPr>
          <p:cNvPr id="114690" name="Content Placeholder 6" descr="CP Analysis Sample.jpg"/>
          <p:cNvPicPr>
            <a:picLocks noGrp="1" noChangeAspect="1"/>
          </p:cNvPicPr>
          <p:nvPr>
            <p:ph idx="1"/>
          </p:nvPr>
        </p:nvPicPr>
        <p:blipFill>
          <a:blip r:embed="rId2">
            <a:extLst>
              <a:ext uri="{28A0092B-C50C-407E-A947-70E740481C1C}">
                <a14:useLocalDpi xmlns:a14="http://schemas.microsoft.com/office/drawing/2010/main" val="0"/>
              </a:ext>
            </a:extLst>
          </a:blip>
          <a:srcRect l="-2982" r="-2982"/>
          <a:stretch>
            <a:fillRect/>
          </a:stretch>
        </p:blipFill>
        <p:spPr/>
      </p:pic>
      <p:sp>
        <p:nvSpPr>
          <p:cNvPr id="11469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1469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14693" name="Oval Callout 7"/>
          <p:cNvSpPr>
            <a:spLocks noChangeArrowheads="1"/>
          </p:cNvSpPr>
          <p:nvPr/>
        </p:nvSpPr>
        <p:spPr bwMode="auto">
          <a:xfrm>
            <a:off x="5943600" y="5562600"/>
            <a:ext cx="1828800" cy="685800"/>
          </a:xfrm>
          <a:prstGeom prst="wedgeEllipseCallout">
            <a:avLst>
              <a:gd name="adj1" fmla="val -49306"/>
              <a:gd name="adj2" fmla="val -160648"/>
            </a:avLst>
          </a:prstGeom>
          <a:solidFill>
            <a:schemeClr val="accent1">
              <a:alpha val="41176"/>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Critical Path</a:t>
            </a:r>
          </a:p>
        </p:txBody>
      </p:sp>
      <p:sp>
        <p:nvSpPr>
          <p:cNvPr id="114694"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0E11BC7-7FF1-4D85-82FE-9432D47099F5}" type="slidenum">
              <a:rPr lang="en-US" altLang="en-US" sz="1400"/>
              <a:pPr/>
              <a:t>23</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2685509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ChangeArrowheads="1"/>
          </p:cNvSpPr>
          <p:nvPr/>
        </p:nvSpPr>
        <p:spPr bwMode="auto">
          <a:xfrm>
            <a:off x="1524000" y="492126"/>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pPr lvl="1"/>
            <a:endParaRPr lang="en-US" altLang="en-US">
              <a:latin typeface="Times New Roman" panose="02020603050405020304" pitchFamily="18" charset="0"/>
            </a:endParaRPr>
          </a:p>
        </p:txBody>
      </p:sp>
      <p:sp>
        <p:nvSpPr>
          <p:cNvPr id="115714" name="Rectangle 3"/>
          <p:cNvSpPr>
            <a:spLocks noChangeArrowheads="1"/>
          </p:cNvSpPr>
          <p:nvPr/>
        </p:nvSpPr>
        <p:spPr bwMode="auto">
          <a:xfrm>
            <a:off x="1524000" y="2136776"/>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endParaRPr lang="en-US" altLang="en-US">
              <a:latin typeface="Times New Roman" panose="02020603050405020304" pitchFamily="18" charset="0"/>
            </a:endParaRPr>
          </a:p>
        </p:txBody>
      </p:sp>
      <p:pic>
        <p:nvPicPr>
          <p:cNvPr id="115715" name="Picture 4" descr="critpat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5268913"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Text Box 5"/>
          <p:cNvSpPr txBox="1">
            <a:spLocks noChangeArrowheads="1"/>
          </p:cNvSpPr>
          <p:nvPr/>
        </p:nvSpPr>
        <p:spPr bwMode="auto">
          <a:xfrm>
            <a:off x="6934200" y="165100"/>
            <a:ext cx="3733800" cy="669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2100" indent="-2921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sz="1600">
                <a:cs typeface="Arial" panose="020B0604020202020204" pitchFamily="34" charset="0"/>
              </a:rPr>
              <a:t>Carrying out the example critical path analysis above shows us: </a:t>
            </a:r>
          </a:p>
          <a:p>
            <a:pPr>
              <a:spcBef>
                <a:spcPct val="50000"/>
              </a:spcBef>
              <a:buFontTx/>
              <a:buChar char="•"/>
            </a:pPr>
            <a:r>
              <a:rPr lang="en-US" altLang="en-US" sz="1600">
                <a:cs typeface="Arial" panose="020B0604020202020204" pitchFamily="34" charset="0"/>
              </a:rPr>
              <a:t>That if all goes well the project can be completed in 10 weeks </a:t>
            </a:r>
          </a:p>
          <a:p>
            <a:pPr>
              <a:spcBef>
                <a:spcPct val="50000"/>
              </a:spcBef>
              <a:buFontTx/>
              <a:buChar char="•"/>
            </a:pPr>
            <a:r>
              <a:rPr lang="en-US" altLang="en-US" sz="1600">
                <a:cs typeface="Arial" panose="020B0604020202020204" pitchFamily="34" charset="0"/>
              </a:rPr>
              <a:t>That if we want to complete the task as rapidly as possible, we need: </a:t>
            </a:r>
          </a:p>
          <a:p>
            <a:pPr>
              <a:spcBef>
                <a:spcPct val="50000"/>
              </a:spcBef>
              <a:buFontTx/>
              <a:buChar char="•"/>
            </a:pPr>
            <a:r>
              <a:rPr lang="en-US" altLang="en-US" sz="1600">
                <a:cs typeface="Arial" panose="020B0604020202020204" pitchFamily="34" charset="0"/>
              </a:rPr>
              <a:t>1 analyst for the first 5 weeks </a:t>
            </a:r>
          </a:p>
          <a:p>
            <a:pPr>
              <a:spcBef>
                <a:spcPct val="50000"/>
              </a:spcBef>
              <a:buFontTx/>
              <a:buChar char="•"/>
            </a:pPr>
            <a:r>
              <a:rPr lang="en-US" altLang="en-US" sz="1600">
                <a:cs typeface="Arial" panose="020B0604020202020204" pitchFamily="34" charset="0"/>
              </a:rPr>
              <a:t>1 programmer for 6 weeks starting week 4 </a:t>
            </a:r>
          </a:p>
          <a:p>
            <a:pPr>
              <a:spcBef>
                <a:spcPct val="50000"/>
              </a:spcBef>
              <a:buFontTx/>
              <a:buChar char="•"/>
            </a:pPr>
            <a:r>
              <a:rPr lang="en-US" altLang="en-US" sz="1600">
                <a:cs typeface="Arial" panose="020B0604020202020204" pitchFamily="34" charset="0"/>
              </a:rPr>
              <a:t>1 programmer for 3 weeks starting week 6 </a:t>
            </a:r>
          </a:p>
          <a:p>
            <a:pPr>
              <a:spcBef>
                <a:spcPct val="50000"/>
              </a:spcBef>
              <a:buFontTx/>
              <a:buChar char="•"/>
            </a:pPr>
            <a:r>
              <a:rPr lang="en-US" altLang="en-US" sz="1600">
                <a:cs typeface="Arial" panose="020B0604020202020204" pitchFamily="34" charset="0"/>
              </a:rPr>
              <a:t>Quality assurance for weeks 7 and 9 </a:t>
            </a:r>
          </a:p>
          <a:p>
            <a:pPr>
              <a:spcBef>
                <a:spcPct val="50000"/>
              </a:spcBef>
              <a:buFontTx/>
              <a:buChar char="•"/>
            </a:pPr>
            <a:r>
              <a:rPr lang="en-US" altLang="en-US" sz="1600">
                <a:cs typeface="Arial" panose="020B0604020202020204" pitchFamily="34" charset="0"/>
              </a:rPr>
              <a:t>Hardware to be installed by the end of week 7 </a:t>
            </a:r>
          </a:p>
          <a:p>
            <a:pPr>
              <a:spcBef>
                <a:spcPct val="50000"/>
              </a:spcBef>
              <a:buFontTx/>
              <a:buChar char="•"/>
            </a:pPr>
            <a:r>
              <a:rPr lang="en-US" altLang="en-US" sz="1600">
                <a:cs typeface="Arial" panose="020B0604020202020204" pitchFamily="34" charset="0"/>
              </a:rPr>
              <a:t>That the critical path is the path for development and installation of supporting modules </a:t>
            </a:r>
          </a:p>
          <a:p>
            <a:pPr>
              <a:spcBef>
                <a:spcPct val="50000"/>
              </a:spcBef>
              <a:buFontTx/>
              <a:buChar char="•"/>
            </a:pPr>
            <a:r>
              <a:rPr lang="en-US" altLang="en-US" sz="1600">
                <a:cs typeface="Arial" panose="020B0604020202020204" pitchFamily="34" charset="0"/>
              </a:rPr>
              <a:t>That hardware installation is a low priority task as long as it is completed by the end of week 7 </a:t>
            </a:r>
          </a:p>
          <a:p>
            <a:pPr>
              <a:spcBef>
                <a:spcPct val="50000"/>
              </a:spcBef>
            </a:pPr>
            <a:endParaRPr lang="en-US" altLang="en-US" sz="1600">
              <a:latin typeface="Times New Roman" panose="02020603050405020304" pitchFamily="18" charset="0"/>
            </a:endParaRPr>
          </a:p>
        </p:txBody>
      </p:sp>
      <p:sp>
        <p:nvSpPr>
          <p:cNvPr id="115717"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15718"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15719"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EE07228-489A-4E05-A600-E6697CA2FD85}" type="slidenum">
              <a:rPr lang="en-US" altLang="en-US" sz="1400"/>
              <a:pPr/>
              <a:t>24</a:t>
            </a:fld>
            <a:r>
              <a:rPr lang="en-US" altLang="en-US" sz="1400"/>
              <a:t> of 134</a:t>
            </a:r>
          </a:p>
        </p:txBody>
      </p:sp>
    </p:spTree>
    <p:extLst>
      <p:ext uri="{BB962C8B-B14F-4D97-AF65-F5344CB8AC3E}">
        <p14:creationId xmlns:p14="http://schemas.microsoft.com/office/powerpoint/2010/main" val="187201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p:txBody>
          <a:bodyPr/>
          <a:lstStyle/>
          <a:p>
            <a:r>
              <a:rPr lang="en-US" altLang="en-US" smtClean="0">
                <a:effectLst>
                  <a:outerShdw blurRad="38100" dist="38100" dir="2700000" algn="tl">
                    <a:srgbClr val="C0C0C0"/>
                  </a:outerShdw>
                </a:effectLst>
              </a:rPr>
              <a:t>Project Planning Tools</a:t>
            </a:r>
          </a:p>
        </p:txBody>
      </p:sp>
      <p:sp>
        <p:nvSpPr>
          <p:cNvPr id="117762" name="Rectangle 3"/>
          <p:cNvSpPr>
            <a:spLocks noGrp="1" noChangeArrowheads="1"/>
          </p:cNvSpPr>
          <p:nvPr>
            <p:ph type="subTitle" idx="1"/>
          </p:nvPr>
        </p:nvSpPr>
        <p:spPr/>
        <p:txBody>
          <a:bodyPr/>
          <a:lstStyle/>
          <a:p>
            <a:pPr>
              <a:buFont typeface="Wingdings" panose="05000000000000000000" pitchFamily="2" charset="2"/>
              <a:buNone/>
            </a:pPr>
            <a:r>
              <a:rPr lang="en-US" altLang="en-US" smtClean="0"/>
              <a:t>Gantt Chart</a:t>
            </a:r>
          </a:p>
        </p:txBody>
      </p:sp>
      <p:sp>
        <p:nvSpPr>
          <p:cNvPr id="11776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1776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1776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4526B31-4624-4980-947B-54F37230400B}" type="slidenum">
              <a:rPr lang="en-US" altLang="en-US" sz="1400"/>
              <a:pPr/>
              <a:t>25</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24206036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What is a Gantt chart?</a:t>
            </a:r>
          </a:p>
        </p:txBody>
      </p:sp>
      <p:sp>
        <p:nvSpPr>
          <p:cNvPr id="119810" name="Rectangle 3"/>
          <p:cNvSpPr>
            <a:spLocks noGrp="1" noChangeArrowheads="1"/>
          </p:cNvSpPr>
          <p:nvPr>
            <p:ph type="body" idx="1"/>
          </p:nvPr>
        </p:nvSpPr>
        <p:spPr/>
        <p:txBody>
          <a:bodyPr>
            <a:normAutofit lnSpcReduction="10000"/>
          </a:bodyPr>
          <a:lstStyle/>
          <a:p>
            <a:pPr eaLnBrk="1" hangingPunct="1">
              <a:buFont typeface="Wingdings" panose="05000000000000000000" pitchFamily="2" charset="2"/>
              <a:buNone/>
            </a:pPr>
            <a:r>
              <a:rPr lang="en-US" altLang="en-US" smtClean="0"/>
              <a:t> A </a:t>
            </a:r>
            <a:r>
              <a:rPr lang="en-US" altLang="en-US" b="1" smtClean="0"/>
              <a:t>Gantt Chart</a:t>
            </a:r>
            <a:r>
              <a:rPr lang="en-US" altLang="en-US" smtClean="0"/>
              <a:t> (named for Henry Laurence Gantt) consists of a table of project task information and a bar chart that graphically displays project schedule, depicting progress in relation to time and often used in planning and tracking a project. </a:t>
            </a:r>
          </a:p>
          <a:p>
            <a:pPr eaLnBrk="1" hangingPunct="1"/>
            <a:r>
              <a:rPr lang="en-US" altLang="en-US" smtClean="0"/>
              <a:t>Horizontal bar chart format, with bars representing the phases and activities of the WBS</a:t>
            </a:r>
          </a:p>
          <a:p>
            <a:pPr eaLnBrk="1" hangingPunct="1"/>
            <a:r>
              <a:rPr lang="en-US" altLang="en-US" smtClean="0"/>
              <a:t>Time extends along the horizontal axis</a:t>
            </a:r>
          </a:p>
          <a:p>
            <a:pPr eaLnBrk="1" hangingPunct="1"/>
            <a:r>
              <a:rPr lang="en-US" altLang="en-US" smtClean="0"/>
              <a:t>Able to show planned and actual progress on tasks as well as task dependencies</a:t>
            </a:r>
          </a:p>
          <a:p>
            <a:pPr eaLnBrk="1" hangingPunct="1"/>
            <a:r>
              <a:rPr lang="en-US" altLang="en-US" smtClean="0"/>
              <a:t>Effective communication tool but with limitations</a:t>
            </a:r>
          </a:p>
          <a:p>
            <a:pPr lvl="1" eaLnBrk="1" hangingPunct="1"/>
            <a:r>
              <a:rPr lang="en-US" altLang="en-US"/>
              <a:t>Very low information density: lots of wasted space</a:t>
            </a:r>
          </a:p>
          <a:p>
            <a:pPr lvl="1" eaLnBrk="1" hangingPunct="1"/>
            <a:r>
              <a:rPr lang="en-US" altLang="en-US"/>
              <a:t>Not very useful for large projects</a:t>
            </a:r>
            <a:endParaRPr lang="en-US" altLang="en-US" u="sng">
              <a:solidFill>
                <a:srgbClr val="0025FA"/>
              </a:solidFill>
            </a:endParaRPr>
          </a:p>
        </p:txBody>
      </p:sp>
      <p:sp>
        <p:nvSpPr>
          <p:cNvPr id="11981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1981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1981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02BCEBD-407F-4376-B3C9-A6582B9149C2}" type="slidenum">
              <a:rPr lang="en-US" altLang="en-US" sz="1400"/>
              <a:pPr/>
              <a:t>26</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28161629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7" name="Picture 2" descr="Proj20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58" name="Text Box 3"/>
          <p:cNvSpPr txBox="1">
            <a:spLocks noChangeArrowheads="1"/>
          </p:cNvSpPr>
          <p:nvPr/>
        </p:nvSpPr>
        <p:spPr bwMode="auto">
          <a:xfrm>
            <a:off x="4648200" y="1"/>
            <a:ext cx="2895600" cy="466725"/>
          </a:xfrm>
          <a:prstGeom prst="rect">
            <a:avLst/>
          </a:prstGeom>
          <a:solidFill>
            <a:schemeClr val="bg1"/>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spcBef>
                <a:spcPct val="50000"/>
              </a:spcBef>
            </a:pPr>
            <a:r>
              <a:rPr lang="en-US" altLang="en-US">
                <a:latin typeface="Times New Roman" panose="02020603050405020304" pitchFamily="18" charset="0"/>
              </a:rPr>
              <a:t>GANTT Schedule</a:t>
            </a:r>
          </a:p>
        </p:txBody>
      </p:sp>
      <p:sp>
        <p:nvSpPr>
          <p:cNvPr id="121859" name="Text Box 4"/>
          <p:cNvSpPr txBox="1">
            <a:spLocks noChangeArrowheads="1"/>
          </p:cNvSpPr>
          <p:nvPr/>
        </p:nvSpPr>
        <p:spPr bwMode="auto">
          <a:xfrm>
            <a:off x="5562600" y="4922838"/>
            <a:ext cx="2743200" cy="1935162"/>
          </a:xfrm>
          <a:prstGeom prst="rect">
            <a:avLst/>
          </a:prstGeom>
          <a:solidFill>
            <a:schemeClr val="bg1"/>
          </a:solidFill>
          <a:ln w="9525">
            <a:solidFill>
              <a:schemeClr val="tx1"/>
            </a:solidFill>
            <a:miter lim="800000"/>
            <a:headEnd/>
            <a:tailEnd/>
          </a:ln>
        </p:spPr>
        <p:txBody>
          <a:bodyPr>
            <a:spAutoFit/>
          </a:bodyPr>
          <a:lstStyle>
            <a:lvl1pPr marL="230188" indent="-230188">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FontTx/>
              <a:buChar char="•"/>
            </a:pPr>
            <a:r>
              <a:rPr lang="en-US" altLang="en-US" sz="1600" b="1">
                <a:latin typeface="Times New Roman" panose="02020603050405020304" pitchFamily="18" charset="0"/>
              </a:rPr>
              <a:t>View Project in Context of time.</a:t>
            </a:r>
          </a:p>
          <a:p>
            <a:pPr>
              <a:spcBef>
                <a:spcPct val="50000"/>
              </a:spcBef>
              <a:buFontTx/>
              <a:buChar char="•"/>
            </a:pPr>
            <a:r>
              <a:rPr lang="en-US" altLang="en-US" sz="1600" b="1">
                <a:latin typeface="Times New Roman" panose="02020603050405020304" pitchFamily="18" charset="0"/>
              </a:rPr>
              <a:t>Critical for monitoring a schedule.</a:t>
            </a:r>
          </a:p>
          <a:p>
            <a:pPr>
              <a:spcBef>
                <a:spcPct val="50000"/>
              </a:spcBef>
              <a:buFontTx/>
              <a:buChar char="•"/>
            </a:pPr>
            <a:r>
              <a:rPr lang="en-US" altLang="en-US" sz="1600" b="1">
                <a:latin typeface="Times New Roman" panose="02020603050405020304" pitchFamily="18" charset="0"/>
              </a:rPr>
              <a:t>Granularity 1 –2 weeks.</a:t>
            </a:r>
          </a:p>
          <a:p>
            <a:pPr>
              <a:spcBef>
                <a:spcPct val="50000"/>
              </a:spcBef>
              <a:buFontTx/>
              <a:buChar char="•"/>
            </a:pPr>
            <a:r>
              <a:rPr lang="en-US" altLang="en-US" sz="1600" b="1">
                <a:latin typeface="Times New Roman" panose="02020603050405020304" pitchFamily="18" charset="0"/>
              </a:rPr>
              <a:t>2 week window approach</a:t>
            </a:r>
          </a:p>
        </p:txBody>
      </p:sp>
    </p:spTree>
    <p:extLst>
      <p:ext uri="{BB962C8B-B14F-4D97-AF65-F5344CB8AC3E}">
        <p14:creationId xmlns:p14="http://schemas.microsoft.com/office/powerpoint/2010/main" val="7149475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9"/>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Sample evolutionary Gantt chart</a:t>
            </a:r>
          </a:p>
        </p:txBody>
      </p:sp>
      <p:pic>
        <p:nvPicPr>
          <p:cNvPr id="123906" name="Picture 12" descr="Toll Evolutionary Gan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9" y="1549400"/>
            <a:ext cx="8542337"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2390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2390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0745A4C-3430-424A-A335-2BD199AF18B8}" type="slidenum">
              <a:rPr lang="en-US" altLang="en-US" sz="1400"/>
              <a:pPr/>
              <a:t>28</a:t>
            </a:fld>
            <a:r>
              <a:rPr lang="en-US" altLang="en-US" sz="1400"/>
              <a:t> of 134</a:t>
            </a:r>
          </a:p>
        </p:txBody>
      </p:sp>
    </p:spTree>
    <p:extLst>
      <p:ext uri="{BB962C8B-B14F-4D97-AF65-F5344CB8AC3E}">
        <p14:creationId xmlns:p14="http://schemas.microsoft.com/office/powerpoint/2010/main" val="7097347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smtClean="0">
                <a:solidFill>
                  <a:srgbClr val="FF3300"/>
                </a:solidFill>
                <a:effectLst/>
              </a:rPr>
              <a:t>Gantt</a:t>
            </a:r>
            <a:r>
              <a:rPr lang="en-US" altLang="en-US" smtClean="0">
                <a:solidFill>
                  <a:srgbClr val="FF3300"/>
                </a:solidFill>
                <a:effectLst>
                  <a:outerShdw blurRad="38100" dist="38100" dir="2700000" algn="tl">
                    <a:srgbClr val="C0C0C0"/>
                  </a:outerShdw>
                </a:effectLst>
              </a:rPr>
              <a:t> Example</a:t>
            </a:r>
            <a:r>
              <a:rPr lang="en-US" altLang="en-US" smtClean="0">
                <a:effectLst>
                  <a:outerShdw blurRad="38100" dist="38100" dir="2700000" algn="tl">
                    <a:srgbClr val="C0C0C0"/>
                  </a:outerShdw>
                </a:effectLst>
              </a:rPr>
              <a:t>:</a:t>
            </a:r>
          </a:p>
        </p:txBody>
      </p:sp>
      <p:sp>
        <p:nvSpPr>
          <p:cNvPr id="47107" name="Content Placeholder 8"/>
          <p:cNvSpPr>
            <a:spLocks noGrp="1"/>
          </p:cNvSpPr>
          <p:nvPr>
            <p:ph idx="1"/>
          </p:nvPr>
        </p:nvSpPr>
        <p:spPr>
          <a:xfrm>
            <a:off x="1752600" y="990600"/>
            <a:ext cx="8610600" cy="3352800"/>
          </a:xfrm>
        </p:spPr>
        <p:txBody>
          <a:bodyPr/>
          <a:lstStyle/>
          <a:p>
            <a:pPr>
              <a:buFont typeface="Wingdings" panose="05000000000000000000" pitchFamily="2" charset="2"/>
              <a:buNone/>
            </a:pPr>
            <a:r>
              <a:rPr lang="en-US" altLang="en-US" sz="2000"/>
              <a:t>Suppose a project comprises five activities: A,B,C,D, and E. A and B have no preceding activities, but activity C requires that activity B must be completed before it can begin. Activity D cannot start until both activities A and B are complete. Activity E requires activities A and C to be completed before it can start.  If the activity times are A: 9 days; B: 3 days; C: 9 days; D: 5 days; and E: 4 days, determine the shortest time necessary to complete this project.</a:t>
            </a:r>
            <a:br>
              <a:rPr lang="en-US" altLang="en-US" sz="2000"/>
            </a:br>
            <a:endParaRPr lang="en-US" altLang="en-US" sz="2000"/>
          </a:p>
          <a:p>
            <a:pPr>
              <a:buFont typeface="Wingdings" panose="05000000000000000000" pitchFamily="2" charset="2"/>
              <a:buNone/>
            </a:pPr>
            <a:r>
              <a:rPr lang="en-US" altLang="en-US" sz="2000"/>
              <a:t>Identify those activities which are critical in terms of completing the project in the shortest possible time. [</a:t>
            </a:r>
            <a:r>
              <a:rPr lang="en-US" altLang="en-US" sz="2000" b="1" u="sng"/>
              <a:t>Critical path ]</a:t>
            </a:r>
            <a:endParaRPr lang="en-US" altLang="en-US" sz="2000"/>
          </a:p>
        </p:txBody>
      </p:sp>
      <p:graphicFrame>
        <p:nvGraphicFramePr>
          <p:cNvPr id="10" name="Group 147"/>
          <p:cNvGraphicFramePr>
            <a:graphicFrameLocks noGrp="1"/>
          </p:cNvGraphicFramePr>
          <p:nvPr/>
        </p:nvGraphicFramePr>
        <p:xfrm>
          <a:off x="2057400" y="4419601"/>
          <a:ext cx="5715000" cy="1679575"/>
        </p:xfrm>
        <a:graphic>
          <a:graphicData uri="http://schemas.openxmlformats.org/drawingml/2006/table">
            <a:tbl>
              <a:tblPr/>
              <a:tblGrid>
                <a:gridCol w="596900">
                  <a:extLst>
                    <a:ext uri="{9D8B030D-6E8A-4147-A177-3AD203B41FA5}">
                      <a16:colId xmlns:a16="http://schemas.microsoft.com/office/drawing/2014/main" val="2907794843"/>
                    </a:ext>
                  </a:extLst>
                </a:gridCol>
                <a:gridCol w="284163">
                  <a:extLst>
                    <a:ext uri="{9D8B030D-6E8A-4147-A177-3AD203B41FA5}">
                      <a16:colId xmlns:a16="http://schemas.microsoft.com/office/drawing/2014/main" val="1431139200"/>
                    </a:ext>
                  </a:extLst>
                </a:gridCol>
                <a:gridCol w="284162">
                  <a:extLst>
                    <a:ext uri="{9D8B030D-6E8A-4147-A177-3AD203B41FA5}">
                      <a16:colId xmlns:a16="http://schemas.microsoft.com/office/drawing/2014/main" val="1987071818"/>
                    </a:ext>
                  </a:extLst>
                </a:gridCol>
                <a:gridCol w="284163">
                  <a:extLst>
                    <a:ext uri="{9D8B030D-6E8A-4147-A177-3AD203B41FA5}">
                      <a16:colId xmlns:a16="http://schemas.microsoft.com/office/drawing/2014/main" val="1215014678"/>
                    </a:ext>
                  </a:extLst>
                </a:gridCol>
                <a:gridCol w="285750">
                  <a:extLst>
                    <a:ext uri="{9D8B030D-6E8A-4147-A177-3AD203B41FA5}">
                      <a16:colId xmlns:a16="http://schemas.microsoft.com/office/drawing/2014/main" val="4167318196"/>
                    </a:ext>
                  </a:extLst>
                </a:gridCol>
                <a:gridCol w="284162">
                  <a:extLst>
                    <a:ext uri="{9D8B030D-6E8A-4147-A177-3AD203B41FA5}">
                      <a16:colId xmlns:a16="http://schemas.microsoft.com/office/drawing/2014/main" val="1372321271"/>
                    </a:ext>
                  </a:extLst>
                </a:gridCol>
                <a:gridCol w="284163">
                  <a:extLst>
                    <a:ext uri="{9D8B030D-6E8A-4147-A177-3AD203B41FA5}">
                      <a16:colId xmlns:a16="http://schemas.microsoft.com/office/drawing/2014/main" val="2860416463"/>
                    </a:ext>
                  </a:extLst>
                </a:gridCol>
                <a:gridCol w="284162">
                  <a:extLst>
                    <a:ext uri="{9D8B030D-6E8A-4147-A177-3AD203B41FA5}">
                      <a16:colId xmlns:a16="http://schemas.microsoft.com/office/drawing/2014/main" val="1301587429"/>
                    </a:ext>
                  </a:extLst>
                </a:gridCol>
                <a:gridCol w="284163">
                  <a:extLst>
                    <a:ext uri="{9D8B030D-6E8A-4147-A177-3AD203B41FA5}">
                      <a16:colId xmlns:a16="http://schemas.microsoft.com/office/drawing/2014/main" val="158143424"/>
                    </a:ext>
                  </a:extLst>
                </a:gridCol>
                <a:gridCol w="284162">
                  <a:extLst>
                    <a:ext uri="{9D8B030D-6E8A-4147-A177-3AD203B41FA5}">
                      <a16:colId xmlns:a16="http://schemas.microsoft.com/office/drawing/2014/main" val="1032241464"/>
                    </a:ext>
                  </a:extLst>
                </a:gridCol>
                <a:gridCol w="284163">
                  <a:extLst>
                    <a:ext uri="{9D8B030D-6E8A-4147-A177-3AD203B41FA5}">
                      <a16:colId xmlns:a16="http://schemas.microsoft.com/office/drawing/2014/main" val="4055115437"/>
                    </a:ext>
                  </a:extLst>
                </a:gridCol>
                <a:gridCol w="284162">
                  <a:extLst>
                    <a:ext uri="{9D8B030D-6E8A-4147-A177-3AD203B41FA5}">
                      <a16:colId xmlns:a16="http://schemas.microsoft.com/office/drawing/2014/main" val="4072869713"/>
                    </a:ext>
                  </a:extLst>
                </a:gridCol>
                <a:gridCol w="284163">
                  <a:extLst>
                    <a:ext uri="{9D8B030D-6E8A-4147-A177-3AD203B41FA5}">
                      <a16:colId xmlns:a16="http://schemas.microsoft.com/office/drawing/2014/main" val="516910894"/>
                    </a:ext>
                  </a:extLst>
                </a:gridCol>
                <a:gridCol w="284162">
                  <a:extLst>
                    <a:ext uri="{9D8B030D-6E8A-4147-A177-3AD203B41FA5}">
                      <a16:colId xmlns:a16="http://schemas.microsoft.com/office/drawing/2014/main" val="3095574805"/>
                    </a:ext>
                  </a:extLst>
                </a:gridCol>
                <a:gridCol w="285750">
                  <a:extLst>
                    <a:ext uri="{9D8B030D-6E8A-4147-A177-3AD203B41FA5}">
                      <a16:colId xmlns:a16="http://schemas.microsoft.com/office/drawing/2014/main" val="302415821"/>
                    </a:ext>
                  </a:extLst>
                </a:gridCol>
                <a:gridCol w="284163">
                  <a:extLst>
                    <a:ext uri="{9D8B030D-6E8A-4147-A177-3AD203B41FA5}">
                      <a16:colId xmlns:a16="http://schemas.microsoft.com/office/drawing/2014/main" val="1655897757"/>
                    </a:ext>
                  </a:extLst>
                </a:gridCol>
                <a:gridCol w="284162">
                  <a:extLst>
                    <a:ext uri="{9D8B030D-6E8A-4147-A177-3AD203B41FA5}">
                      <a16:colId xmlns:a16="http://schemas.microsoft.com/office/drawing/2014/main" val="1876701184"/>
                    </a:ext>
                  </a:extLst>
                </a:gridCol>
                <a:gridCol w="284163">
                  <a:extLst>
                    <a:ext uri="{9D8B030D-6E8A-4147-A177-3AD203B41FA5}">
                      <a16:colId xmlns:a16="http://schemas.microsoft.com/office/drawing/2014/main" val="980626388"/>
                    </a:ext>
                  </a:extLst>
                </a:gridCol>
                <a:gridCol w="284162">
                  <a:extLst>
                    <a:ext uri="{9D8B030D-6E8A-4147-A177-3AD203B41FA5}">
                      <a16:colId xmlns:a16="http://schemas.microsoft.com/office/drawing/2014/main" val="263089678"/>
                    </a:ext>
                  </a:extLst>
                </a:gridCol>
              </a:tblGrid>
              <a:tr h="3968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2</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3</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4</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5</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6</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7</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8</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9</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10</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11</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12</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13</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14</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15</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16</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17</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18</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450705384"/>
                  </a:ext>
                </a:extLst>
              </a:tr>
              <a:tr h="255588">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192241959"/>
                  </a:ext>
                </a:extLst>
              </a:tr>
              <a:tr h="2571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B</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46519638"/>
                  </a:ext>
                </a:extLst>
              </a:tr>
              <a:tr h="255588">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C</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71263035"/>
                  </a:ext>
                </a:extLst>
              </a:tr>
              <a:tr h="2571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D</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878648283"/>
                  </a:ext>
                </a:extLst>
              </a:tr>
              <a:tr h="2571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E</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099555842"/>
                  </a:ext>
                </a:extLst>
              </a:tr>
            </a:tbl>
          </a:graphicData>
        </a:graphic>
      </p:graphicFrame>
      <p:sp>
        <p:nvSpPr>
          <p:cNvPr id="11" name="TextBox 10"/>
          <p:cNvSpPr txBox="1">
            <a:spLocks noChangeArrowheads="1"/>
          </p:cNvSpPr>
          <p:nvPr/>
        </p:nvSpPr>
        <p:spPr bwMode="auto">
          <a:xfrm>
            <a:off x="8153400" y="4495800"/>
            <a:ext cx="2133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t>Time is 16 days</a:t>
            </a:r>
          </a:p>
          <a:p>
            <a:r>
              <a:rPr lang="en-US" altLang="en-US" sz="2000" b="1" u="sng"/>
              <a:t>Critical path </a:t>
            </a:r>
            <a:r>
              <a:rPr lang="en-US" altLang="en-US" sz="2000"/>
              <a:t>is B, C, E</a:t>
            </a:r>
          </a:p>
        </p:txBody>
      </p:sp>
      <p:sp>
        <p:nvSpPr>
          <p:cNvPr id="126098"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26099" name="Footer Placeholder 1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26100"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9C41C39-A9F5-475F-B953-A5064660439E}" type="slidenum">
              <a:rPr lang="en-US" altLang="en-US" sz="1400"/>
              <a:pPr/>
              <a:t>29</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906245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2"/>
      <p:bldP spid="47107" grpId="1"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Critical chain method</a:t>
            </a:r>
          </a:p>
        </p:txBody>
      </p:sp>
      <p:sp>
        <p:nvSpPr>
          <p:cNvPr id="126978" name="Content Placeholder 2"/>
          <p:cNvSpPr>
            <a:spLocks noGrp="1"/>
          </p:cNvSpPr>
          <p:nvPr>
            <p:ph idx="1"/>
          </p:nvPr>
        </p:nvSpPr>
        <p:spPr/>
        <p:txBody>
          <a:bodyPr/>
          <a:lstStyle/>
          <a:p>
            <a:r>
              <a:rPr lang="en-US" altLang="en-US" smtClean="0"/>
              <a:t>The </a:t>
            </a:r>
            <a:r>
              <a:rPr lang="en-US" altLang="en-US" i="1" smtClean="0"/>
              <a:t>critical chain method </a:t>
            </a:r>
            <a:r>
              <a:rPr lang="en-US" altLang="en-US" smtClean="0"/>
              <a:t>(CCM) focuses on the resources required for project activities, attempting to keep them leveled throughout the project </a:t>
            </a:r>
          </a:p>
          <a:p>
            <a:r>
              <a:rPr lang="en-US" altLang="en-US" smtClean="0"/>
              <a:t>CPM scheduling is rigid and brittle: most activities have little or no ﬂoat, while the critical path, by deﬁnition, has no ﬂoat whatsoever— any delay in a critical path activity leads to a project delay </a:t>
            </a:r>
          </a:p>
          <a:p>
            <a:r>
              <a:rPr lang="en-US" altLang="en-US" smtClean="0"/>
              <a:t>CCM, by contrast, assumes that all activities have a statistically-probable </a:t>
            </a:r>
            <a:r>
              <a:rPr lang="en-US" altLang="en-US" i="1" smtClean="0"/>
              <a:t>range</a:t>
            </a:r>
            <a:r>
              <a:rPr lang="en-US" altLang="en-US" smtClean="0"/>
              <a:t> of durations and uses this assumption to create a more ﬂexible and resilient schedule </a:t>
            </a:r>
          </a:p>
        </p:txBody>
      </p:sp>
      <p:sp>
        <p:nvSpPr>
          <p:cNvPr id="12697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2698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2698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BF2F403-20F6-444A-B209-2D74594D8739}" type="slidenum">
              <a:rPr lang="en-US" altLang="en-US" sz="1400"/>
              <a:pPr/>
              <a:t>30</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10646827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p:txBody>
          <a:bodyPr/>
          <a:lstStyle/>
          <a:p>
            <a:r>
              <a:rPr lang="en-US" altLang="en-US" smtClean="0">
                <a:effectLst>
                  <a:outerShdw blurRad="38100" dist="38100" dir="2700000" algn="tl">
                    <a:srgbClr val="C0C0C0"/>
                  </a:outerShdw>
                </a:effectLst>
              </a:rPr>
              <a:t>Critical chain method</a:t>
            </a:r>
          </a:p>
        </p:txBody>
      </p:sp>
      <p:sp>
        <p:nvSpPr>
          <p:cNvPr id="128002" name="Rectangle 2"/>
          <p:cNvSpPr>
            <a:spLocks noChangeArrowheads="1"/>
          </p:cNvSpPr>
          <p:nvPr>
            <p:ph type="body" idx="1"/>
          </p:nvPr>
        </p:nvSpPr>
        <p:spPr/>
        <p:txBody>
          <a:bodyPr/>
          <a:lstStyle/>
          <a:p>
            <a:pPr marL="623888"/>
            <a:r>
              <a:rPr lang="en-US" altLang="en-US" sz="2000"/>
              <a:t>Each activity is assigned two durations: a </a:t>
            </a:r>
            <a:r>
              <a:rPr lang="ja-JP" altLang="en-US" sz="2000"/>
              <a:t>‘</a:t>
            </a:r>
            <a:r>
              <a:rPr lang="en-US" altLang="ja-JP" sz="2000"/>
              <a:t>most likely</a:t>
            </a:r>
            <a:r>
              <a:rPr lang="ja-JP" altLang="en-US" sz="2000"/>
              <a:t>’</a:t>
            </a:r>
            <a:r>
              <a:rPr lang="en-US" altLang="ja-JP" sz="2000"/>
              <a:t> or </a:t>
            </a:r>
            <a:r>
              <a:rPr lang="ja-JP" altLang="en-US" sz="2000"/>
              <a:t>‘</a:t>
            </a:r>
            <a:r>
              <a:rPr lang="en-US" altLang="ja-JP" sz="2000"/>
              <a:t>best guess</a:t>
            </a:r>
            <a:r>
              <a:rPr lang="ja-JP" altLang="en-US" sz="2000"/>
              <a:t>’</a:t>
            </a:r>
            <a:r>
              <a:rPr lang="en-US" altLang="ja-JP" sz="2000"/>
              <a:t> duration and a </a:t>
            </a:r>
            <a:r>
              <a:rPr lang="ja-JP" altLang="en-US" sz="2000"/>
              <a:t>‘</a:t>
            </a:r>
            <a:r>
              <a:rPr lang="en-US" altLang="ja-JP" sz="2000"/>
              <a:t>pessimistic</a:t>
            </a:r>
            <a:r>
              <a:rPr lang="ja-JP" altLang="en-US" sz="2000"/>
              <a:t>’</a:t>
            </a:r>
            <a:r>
              <a:rPr lang="en-US" altLang="ja-JP" sz="2000"/>
              <a:t> or </a:t>
            </a:r>
            <a:r>
              <a:rPr lang="ja-JP" altLang="en-US" sz="2000"/>
              <a:t>‘</a:t>
            </a:r>
            <a:r>
              <a:rPr lang="en-US" altLang="ja-JP" sz="2000"/>
              <a:t>safe</a:t>
            </a:r>
            <a:r>
              <a:rPr lang="ja-JP" altLang="en-US" sz="2000"/>
              <a:t>’</a:t>
            </a:r>
            <a:r>
              <a:rPr lang="en-US" altLang="ja-JP" sz="2000"/>
              <a:t> duration</a:t>
            </a:r>
          </a:p>
          <a:p>
            <a:pPr marL="623888"/>
            <a:r>
              <a:rPr lang="en-US" altLang="en-US" sz="2000"/>
              <a:t>The most likely duration represents the time it would take to complete the activity 50% of the time; </a:t>
            </a:r>
          </a:p>
          <a:p>
            <a:pPr marL="1023938" lvl="1"/>
            <a:r>
              <a:rPr lang="en-US" altLang="en-US" smtClean="0"/>
              <a:t>half of the time it would take less time, half of the time it would take more time</a:t>
            </a:r>
          </a:p>
          <a:p>
            <a:pPr marL="623888"/>
            <a:r>
              <a:rPr lang="en-US" altLang="en-US" sz="2000"/>
              <a:t>The pessimistic duration represents the time it would take to complete the activity 90% of the time; </a:t>
            </a:r>
          </a:p>
          <a:p>
            <a:pPr marL="1023938" lvl="1"/>
            <a:r>
              <a:rPr lang="en-US" altLang="en-US" smtClean="0"/>
              <a:t>90% of the time it would take less time, only 10% of the time it would take more time</a:t>
            </a:r>
          </a:p>
          <a:p>
            <a:pPr marL="623888"/>
            <a:r>
              <a:rPr lang="en-US" altLang="en-US" sz="2000"/>
              <a:t>Resources are assigned to the activities using the </a:t>
            </a:r>
            <a:r>
              <a:rPr lang="en-US" altLang="en-US" sz="2000" i="1"/>
              <a:t>most likely</a:t>
            </a:r>
            <a:r>
              <a:rPr lang="en-US" altLang="en-US" sz="2000"/>
              <a:t> durations</a:t>
            </a:r>
          </a:p>
          <a:p>
            <a:pPr marL="623888"/>
            <a:r>
              <a:rPr lang="en-US" altLang="en-US" sz="2000"/>
              <a:t>The longest sequence of activities in the project is called the </a:t>
            </a:r>
            <a:r>
              <a:rPr lang="en-US" altLang="en-US" sz="2000" i="1"/>
              <a:t>critical chain</a:t>
            </a:r>
          </a:p>
        </p:txBody>
      </p:sp>
      <p:sp>
        <p:nvSpPr>
          <p:cNvPr id="12800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28004"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2800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7305D67-2400-43EE-91B9-5F7817B2115F}" type="slidenum">
              <a:rPr lang="en-US" altLang="en-US" sz="1400"/>
              <a:pPr/>
              <a:t>31</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131985809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p:txBody>
          <a:bodyPr/>
          <a:lstStyle/>
          <a:p>
            <a:r>
              <a:rPr lang="en-US" altLang="en-US" smtClean="0">
                <a:effectLst>
                  <a:outerShdw blurRad="38100" dist="38100" dir="2700000" algn="tl">
                    <a:srgbClr val="C0C0C0"/>
                  </a:outerShdw>
                </a:effectLst>
              </a:rPr>
              <a:t>Critical chain method</a:t>
            </a:r>
          </a:p>
        </p:txBody>
      </p:sp>
      <p:sp>
        <p:nvSpPr>
          <p:cNvPr id="129026" name="Rectangle 2"/>
          <p:cNvSpPr>
            <a:spLocks noChangeArrowheads="1"/>
          </p:cNvSpPr>
          <p:nvPr>
            <p:ph type="body" idx="1"/>
          </p:nvPr>
        </p:nvSpPr>
        <p:spPr/>
        <p:txBody>
          <a:bodyPr/>
          <a:lstStyle/>
          <a:p>
            <a:pPr marL="623888"/>
            <a:r>
              <a:rPr lang="en-US" altLang="en-US" sz="2000"/>
              <a:t>The pessimistic time </a:t>
            </a:r>
            <a:r>
              <a:rPr lang="ja-JP" altLang="en-US" sz="2000"/>
              <a:t>‘</a:t>
            </a:r>
            <a:r>
              <a:rPr lang="en-US" altLang="ja-JP" sz="2000"/>
              <a:t>surpluses</a:t>
            </a:r>
            <a:r>
              <a:rPr lang="ja-JP" altLang="en-US" sz="2000"/>
              <a:t>’</a:t>
            </a:r>
            <a:r>
              <a:rPr lang="en-US" altLang="ja-JP" sz="2000"/>
              <a:t> of all activity durations in the critical chain are summed together to create a buffer that is placed at the end of the project, the </a:t>
            </a:r>
            <a:r>
              <a:rPr lang="en-US" altLang="ja-JP" sz="2000" i="1"/>
              <a:t>project buffer</a:t>
            </a:r>
            <a:endParaRPr lang="en-US" altLang="ja-JP" sz="2000"/>
          </a:p>
          <a:p>
            <a:pPr marL="981075" lvl="1" indent="-355600"/>
            <a:r>
              <a:rPr lang="en-US" altLang="en-US" smtClean="0"/>
              <a:t>The </a:t>
            </a:r>
            <a:r>
              <a:rPr lang="en-US" altLang="en-US" i="1" smtClean="0"/>
              <a:t>pessimistic time surplus</a:t>
            </a:r>
            <a:r>
              <a:rPr lang="en-US" altLang="en-US" smtClean="0"/>
              <a:t> of an activity is the difference between the 50% (most likely) duration of the activity and the 90% (pessimistic) duration</a:t>
            </a:r>
          </a:p>
          <a:p>
            <a:pPr marL="981075" lvl="1" indent="-355600"/>
            <a:r>
              <a:rPr lang="en-US" altLang="en-US" i="1" smtClean="0"/>
              <a:t>Example</a:t>
            </a:r>
            <a:r>
              <a:rPr lang="en-US" altLang="en-US" smtClean="0"/>
              <a:t>: For an activity with a 50% duration of 5 days and a 90% duration of 9 days, the pessimistic time surplus is 4 days</a:t>
            </a:r>
          </a:p>
          <a:p>
            <a:pPr marL="623888"/>
            <a:r>
              <a:rPr lang="en-US" altLang="en-US" sz="2000"/>
              <a:t>All sequences of activities that feed into the critical chain have buffers (</a:t>
            </a:r>
            <a:r>
              <a:rPr lang="en-US" altLang="en-US" sz="2000" i="1"/>
              <a:t>feeding buffers</a:t>
            </a:r>
            <a:r>
              <a:rPr lang="en-US" altLang="en-US" sz="2000"/>
              <a:t>) placed at the points that they join the critical chain</a:t>
            </a:r>
          </a:p>
          <a:p>
            <a:pPr marL="623888"/>
            <a:r>
              <a:rPr lang="en-US" altLang="en-US" sz="2000"/>
              <a:t>During execution, project resources focus on completing the current activity within the 50% duration and avoiding multitasking</a:t>
            </a:r>
          </a:p>
          <a:p>
            <a:pPr marL="623888"/>
            <a:r>
              <a:rPr lang="en-US" altLang="en-US" sz="2000"/>
              <a:t>CCM project management focuses on monitoring and controlling </a:t>
            </a:r>
            <a:r>
              <a:rPr lang="en-US" altLang="en-US" sz="2000" i="1"/>
              <a:t>buffer usage</a:t>
            </a:r>
            <a:r>
              <a:rPr lang="en-US" altLang="en-US" sz="2000"/>
              <a:t> rather than on monitoring and controlling individual activity completion dates</a:t>
            </a:r>
          </a:p>
        </p:txBody>
      </p:sp>
      <p:sp>
        <p:nvSpPr>
          <p:cNvPr id="12902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29028"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2902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35C2AD3-6E5A-4749-B487-185AB4D6EB51}" type="slidenum">
              <a:rPr lang="en-US" altLang="en-US" sz="1400"/>
              <a:pPr/>
              <a:t>32</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141614905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Critical chain method</a:t>
            </a:r>
          </a:p>
        </p:txBody>
      </p:sp>
      <p:pic>
        <p:nvPicPr>
          <p:cNvPr id="130050" name="Content Placeholder 6" descr="CCM Example.jpg"/>
          <p:cNvPicPr>
            <a:picLocks noGrp="1" noChangeAspect="1"/>
          </p:cNvPicPr>
          <p:nvPr>
            <p:ph idx="1"/>
          </p:nvPr>
        </p:nvPicPr>
        <p:blipFill>
          <a:blip r:embed="rId2">
            <a:extLst>
              <a:ext uri="{28A0092B-C50C-407E-A947-70E740481C1C}">
                <a14:useLocalDpi xmlns:a14="http://schemas.microsoft.com/office/drawing/2010/main" val="0"/>
              </a:ext>
            </a:extLst>
          </a:blip>
          <a:srcRect l="-6987" r="-6987"/>
          <a:stretch>
            <a:fillRect/>
          </a:stretch>
        </p:blipFill>
        <p:spPr/>
      </p:pic>
      <p:sp>
        <p:nvSpPr>
          <p:cNvPr id="13005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3005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3005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36A5839-364D-4F00-8C56-CF4540121376}" type="slidenum">
              <a:rPr lang="en-US" altLang="en-US" sz="1400"/>
              <a:pPr/>
              <a:t>33</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359211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What-if analysis</a:t>
            </a:r>
          </a:p>
        </p:txBody>
      </p:sp>
      <p:sp>
        <p:nvSpPr>
          <p:cNvPr id="131074" name="Rectangle 3"/>
          <p:cNvSpPr>
            <a:spLocks noGrp="1" noChangeArrowheads="1"/>
          </p:cNvSpPr>
          <p:nvPr>
            <p:ph type="body" idx="1"/>
          </p:nvPr>
        </p:nvSpPr>
        <p:spPr/>
        <p:txBody>
          <a:bodyPr/>
          <a:lstStyle/>
          <a:p>
            <a:pPr eaLnBrk="1" hangingPunct="1"/>
            <a:r>
              <a:rPr lang="en-US" altLang="en-US" sz="2000"/>
              <a:t>Scenario-based analysis of schedule to determine effects of various scenarios on different aspects of the project</a:t>
            </a:r>
          </a:p>
          <a:p>
            <a:pPr lvl="1" eaLnBrk="1" hangingPunct="1"/>
            <a:r>
              <a:rPr lang="en-US" altLang="en-US" i="1" u="sng" smtClean="0"/>
              <a:t>Example</a:t>
            </a:r>
            <a:r>
              <a:rPr lang="en-US" altLang="en-US" i="1" smtClean="0"/>
              <a:t>:</a:t>
            </a:r>
            <a:r>
              <a:rPr lang="en-US" altLang="en-US" smtClean="0"/>
              <a:t> Delay delivery of a critical component by various amounts to determine effect on schedule</a:t>
            </a:r>
          </a:p>
          <a:p>
            <a:pPr lvl="1" eaLnBrk="1" hangingPunct="1"/>
            <a:r>
              <a:rPr lang="en-US" altLang="en-US" i="1" u="sng" smtClean="0"/>
              <a:t>Example</a:t>
            </a:r>
            <a:r>
              <a:rPr lang="en-US" altLang="en-US" i="1" smtClean="0"/>
              <a:t>:</a:t>
            </a:r>
            <a:r>
              <a:rPr lang="en-US" altLang="en-US" smtClean="0"/>
              <a:t> COTS supplier is unable to provide a critical component </a:t>
            </a:r>
            <a:r>
              <a:rPr lang="en-US" altLang="en-US" i="1" smtClean="0"/>
              <a:t>at all</a:t>
            </a:r>
          </a:p>
          <a:p>
            <a:pPr eaLnBrk="1" hangingPunct="1"/>
            <a:r>
              <a:rPr lang="en-US" altLang="en-US" sz="2000"/>
              <a:t>What-if scenario analysis effectively tests the robustness of the project schedule in response to adverse circumstances</a:t>
            </a:r>
          </a:p>
          <a:p>
            <a:pPr eaLnBrk="1" hangingPunct="1"/>
            <a:r>
              <a:rPr lang="en-US" altLang="en-US" sz="2000"/>
              <a:t>Most common technique uses </a:t>
            </a:r>
            <a:r>
              <a:rPr lang="en-US" altLang="en-US" sz="2000" i="1"/>
              <a:t>Monte Carlo analysis</a:t>
            </a:r>
            <a:r>
              <a:rPr lang="en-US" altLang="en-US" sz="2000"/>
              <a:t> to generate a population of possible project schedule outcomes</a:t>
            </a:r>
          </a:p>
          <a:p>
            <a:pPr lvl="1" eaLnBrk="1" hangingPunct="1"/>
            <a:r>
              <a:rPr lang="en-US" altLang="en-US" smtClean="0"/>
              <a:t>Think of executing the same project 10,000 times with the same resources, different boundary conditions, and no memory between executions</a:t>
            </a:r>
          </a:p>
          <a:p>
            <a:pPr eaLnBrk="1" hangingPunct="1"/>
            <a:r>
              <a:rPr lang="en-US" altLang="en-US" sz="2000"/>
              <a:t>Very useful in preparing contingency and response plans for project risks (to be discussed in upcoming lecture)</a:t>
            </a:r>
          </a:p>
        </p:txBody>
      </p:sp>
      <p:sp>
        <p:nvSpPr>
          <p:cNvPr id="131075"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31076"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3107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8165B37-AD51-4E3E-BFC2-B77AAD1D415D}" type="slidenum">
              <a:rPr lang="en-US" altLang="en-US" sz="1400"/>
              <a:pPr/>
              <a:t>34</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15729117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p:txBody>
          <a:bodyPr/>
          <a:lstStyle/>
          <a:p>
            <a:r>
              <a:rPr lang="en-US" altLang="en-US" smtClean="0">
                <a:effectLst>
                  <a:outerShdw blurRad="38100" dist="38100" dir="2700000" algn="tl">
                    <a:srgbClr val="C0C0C0"/>
                  </a:outerShdw>
                </a:effectLst>
              </a:rPr>
              <a:t>Resource leveling</a:t>
            </a:r>
          </a:p>
        </p:txBody>
      </p:sp>
      <p:sp>
        <p:nvSpPr>
          <p:cNvPr id="132098" name="Rectangle 2"/>
          <p:cNvSpPr>
            <a:spLocks noChangeArrowheads="1"/>
          </p:cNvSpPr>
          <p:nvPr>
            <p:ph type="body" idx="1"/>
          </p:nvPr>
        </p:nvSpPr>
        <p:spPr/>
        <p:txBody>
          <a:bodyPr/>
          <a:lstStyle/>
          <a:p>
            <a:r>
              <a:rPr lang="en-US" altLang="en-US" smtClean="0"/>
              <a:t>Resource leveling is applied to a schedule analyzed by CPM</a:t>
            </a:r>
          </a:p>
          <a:p>
            <a:r>
              <a:rPr lang="en-US" altLang="en-US" smtClean="0"/>
              <a:t>Addresses situation where resource availability is constrained by time or amount of the resource available</a:t>
            </a:r>
          </a:p>
          <a:p>
            <a:pPr eaLnBrk="1" hangingPunct="1"/>
            <a:r>
              <a:rPr lang="en-US" altLang="en-US" smtClean="0"/>
              <a:t>May also be used to keep resource usage at a constant level during certain time periods in the project</a:t>
            </a:r>
          </a:p>
          <a:p>
            <a:r>
              <a:rPr lang="en-US" altLang="en-US" smtClean="0"/>
              <a:t>Resource leveling is needed when resources have been over-allocated or assigned to two or more activities in the same time period</a:t>
            </a:r>
          </a:p>
          <a:p>
            <a:pPr eaLnBrk="1" hangingPunct="1"/>
            <a:r>
              <a:rPr lang="en-US" altLang="en-US" smtClean="0"/>
              <a:t>May change the critical path in the schedule model</a:t>
            </a:r>
          </a:p>
          <a:p>
            <a:pPr eaLnBrk="1" hangingPunct="1">
              <a:buFont typeface="Lucida Grande" pitchFamily="1" charset="0"/>
              <a:buChar char="☛"/>
            </a:pPr>
            <a:r>
              <a:rPr lang="en-US" altLang="en-US" i="1" smtClean="0"/>
              <a:t>Beware of automated resource leveling—</a:t>
            </a:r>
            <a:r>
              <a:rPr lang="en-US" altLang="en-US" smtClean="0"/>
              <a:t>the project schedule network may be nearly unrecognizable after leveling </a:t>
            </a:r>
          </a:p>
        </p:txBody>
      </p:sp>
      <p:sp>
        <p:nvSpPr>
          <p:cNvPr id="132099"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32100"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3210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E2C783B-4DAC-4C36-9C98-69A7A68D6E7D}" type="slidenum">
              <a:rPr lang="en-US" altLang="en-US" sz="1400"/>
              <a:pPr/>
              <a:t>35</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5801305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Resource leveling</a:t>
            </a:r>
          </a:p>
        </p:txBody>
      </p:sp>
      <p:sp>
        <p:nvSpPr>
          <p:cNvPr id="133122" name="Rectangle 3"/>
          <p:cNvSpPr>
            <a:spLocks noGrp="1" noChangeArrowheads="1"/>
          </p:cNvSpPr>
          <p:nvPr>
            <p:ph type="body" idx="1"/>
          </p:nvPr>
        </p:nvSpPr>
        <p:spPr/>
        <p:txBody>
          <a:bodyPr/>
          <a:lstStyle/>
          <a:p>
            <a:pPr eaLnBrk="1" hangingPunct="1"/>
            <a:r>
              <a:rPr lang="en-US" altLang="en-US" smtClean="0"/>
              <a:t>Uses a number of different approaches, including:</a:t>
            </a:r>
          </a:p>
          <a:p>
            <a:pPr lvl="1" eaLnBrk="1" hangingPunct="1"/>
            <a:r>
              <a:rPr lang="en-US" altLang="en-US"/>
              <a:t>Assign under-allocated resources to multiple tasks to keep them busy</a:t>
            </a:r>
          </a:p>
          <a:p>
            <a:pPr lvl="1" eaLnBrk="1" hangingPunct="1"/>
            <a:r>
              <a:rPr lang="en-US" altLang="en-US"/>
              <a:t>Move key resources off of non-critical tasks</a:t>
            </a:r>
          </a:p>
          <a:p>
            <a:pPr lvl="1" eaLnBrk="1" hangingPunct="1"/>
            <a:r>
              <a:rPr lang="en-US" altLang="en-US"/>
              <a:t>Delay start of task until required resources are available, possibly using lags</a:t>
            </a:r>
          </a:p>
          <a:p>
            <a:pPr lvl="1" eaLnBrk="1" hangingPunct="1"/>
            <a:r>
              <a:rPr lang="en-US" altLang="en-US"/>
              <a:t>Split tasks into two or more subtasks so the subtasks can be assigned to different resources</a:t>
            </a:r>
          </a:p>
        </p:txBody>
      </p:sp>
      <p:sp>
        <p:nvSpPr>
          <p:cNvPr id="13312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3312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3312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45E236E-E73C-4F0D-93DE-630A978DAB41}" type="slidenum">
              <a:rPr lang="en-US" altLang="en-US" sz="1400"/>
              <a:pPr/>
              <a:t>36</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7077342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ctrTitle"/>
          </p:nvPr>
        </p:nvSpPr>
        <p:spPr/>
        <p:txBody>
          <a:bodyPr/>
          <a:lstStyle/>
          <a:p>
            <a:pPr eaLnBrk="1" hangingPunct="1"/>
            <a:r>
              <a:rPr lang="en-US" altLang="en-US" smtClean="0">
                <a:effectLst>
                  <a:outerShdw blurRad="38100" dist="38100" dir="2700000" algn="tl">
                    <a:srgbClr val="C0C0C0"/>
                  </a:outerShdw>
                </a:effectLst>
              </a:rPr>
              <a:t>Keeping a sense of perspective</a:t>
            </a:r>
          </a:p>
        </p:txBody>
      </p:sp>
      <p:sp>
        <p:nvSpPr>
          <p:cNvPr id="134146" name="Content Placeholder 7"/>
          <p:cNvSpPr>
            <a:spLocks noGrp="1"/>
          </p:cNvSpPr>
          <p:nvPr>
            <p:ph type="subTitle" idx="1"/>
          </p:nvPr>
        </p:nvSpPr>
        <p:spPr/>
        <p:txBody>
          <a:bodyPr/>
          <a:lstStyle/>
          <a:p>
            <a:pPr>
              <a:buFont typeface="Wingdings" panose="05000000000000000000" pitchFamily="2" charset="2"/>
              <a:buNone/>
            </a:pPr>
            <a:r>
              <a:rPr lang="en-US" altLang="en-US" i="1" smtClean="0"/>
              <a:t>Project management is not just scheduling.</a:t>
            </a:r>
          </a:p>
          <a:p>
            <a:pPr>
              <a:buFont typeface="Wingdings" panose="05000000000000000000" pitchFamily="2" charset="2"/>
              <a:buNone/>
            </a:pPr>
            <a:r>
              <a:rPr lang="en-US" altLang="en-US" i="1" smtClean="0"/>
              <a:t>(Though sometimes it seems that way.)</a:t>
            </a:r>
          </a:p>
          <a:p>
            <a:pPr>
              <a:buFont typeface="Wingdings" panose="05000000000000000000" pitchFamily="2" charset="2"/>
              <a:buNone/>
            </a:pPr>
            <a:endParaRPr lang="en-US" altLang="en-US" smtClean="0"/>
          </a:p>
        </p:txBody>
      </p:sp>
      <p:sp>
        <p:nvSpPr>
          <p:cNvPr id="13414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3414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3414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FED7DA2-70B7-46B9-82D8-B16A5F7D7D90}" type="slidenum">
              <a:rPr lang="en-US" altLang="en-US" sz="1400"/>
              <a:pPr/>
              <a:t>37</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4887456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a:lstStyle/>
          <a:p>
            <a:r>
              <a:rPr lang="en-US" altLang="en-US" smtClean="0">
                <a:effectLst>
                  <a:outerShdw blurRad="38100" dist="38100" dir="2700000" algn="tl">
                    <a:srgbClr val="C0C0C0"/>
                  </a:outerShdw>
                </a:effectLst>
              </a:rPr>
              <a:t>Applying leads and lags</a:t>
            </a:r>
          </a:p>
        </p:txBody>
      </p:sp>
      <p:sp>
        <p:nvSpPr>
          <p:cNvPr id="135170" name="Rectangle 2"/>
          <p:cNvSpPr>
            <a:spLocks noChangeArrowheads="1"/>
          </p:cNvSpPr>
          <p:nvPr>
            <p:ph type="body" idx="1"/>
          </p:nvPr>
        </p:nvSpPr>
        <p:spPr/>
        <p:txBody>
          <a:bodyPr/>
          <a:lstStyle/>
          <a:p>
            <a:pPr marL="623888"/>
            <a:r>
              <a:rPr lang="en-US" altLang="en-US" i="1" u="sng" smtClean="0"/>
              <a:t>Applying leads and lags</a:t>
            </a:r>
            <a:r>
              <a:rPr lang="en-US" altLang="en-US" u="sng" smtClean="0"/>
              <a:t> </a:t>
            </a:r>
            <a:r>
              <a:rPr lang="en-US" altLang="en-US" smtClean="0"/>
              <a:t>allows refinement of a schedule once the major schedule network analysis effort has been completed</a:t>
            </a:r>
          </a:p>
          <a:p>
            <a:pPr marL="623888"/>
            <a:r>
              <a:rPr lang="en-US" altLang="en-US" smtClean="0"/>
              <a:t>Use of leads and lags may be used to meet imposed constraints, help in resource leveling, or incorporate contingency reserves into a schedule</a:t>
            </a:r>
          </a:p>
        </p:txBody>
      </p:sp>
      <p:sp>
        <p:nvSpPr>
          <p:cNvPr id="135171"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35172"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3517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03D5BBE-F75C-4ECE-B595-70435B92E325}" type="slidenum">
              <a:rPr lang="en-US" altLang="en-US" sz="1400"/>
              <a:pPr/>
              <a:t>38</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44963146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Calendars</a:t>
            </a:r>
          </a:p>
        </p:txBody>
      </p:sp>
      <p:sp>
        <p:nvSpPr>
          <p:cNvPr id="136194" name="Rectangle 3"/>
          <p:cNvSpPr>
            <a:spLocks noGrp="1" noChangeArrowheads="1"/>
          </p:cNvSpPr>
          <p:nvPr>
            <p:ph type="body" idx="1"/>
          </p:nvPr>
        </p:nvSpPr>
        <p:spPr/>
        <p:txBody>
          <a:bodyPr/>
          <a:lstStyle/>
          <a:p>
            <a:pPr eaLnBrk="1" hangingPunct="1"/>
            <a:r>
              <a:rPr lang="en-US" altLang="en-US" smtClean="0"/>
              <a:t>Identify days and dates when work can be performed</a:t>
            </a:r>
          </a:p>
          <a:p>
            <a:pPr eaLnBrk="1" hangingPunct="1"/>
            <a:r>
              <a:rPr lang="en-US" altLang="en-US" smtClean="0"/>
              <a:t>Affect all project-related activities</a:t>
            </a:r>
          </a:p>
          <a:p>
            <a:pPr eaLnBrk="1" hangingPunct="1"/>
            <a:r>
              <a:rPr lang="en-US" altLang="en-US" i="1" u="sng" smtClean="0"/>
              <a:t>General project calendars</a:t>
            </a:r>
            <a:r>
              <a:rPr lang="en-US" altLang="en-US" smtClean="0"/>
              <a:t> govern overall limitations on when project work may be performed</a:t>
            </a:r>
          </a:p>
          <a:p>
            <a:pPr lvl="1" eaLnBrk="1" hangingPunct="1"/>
            <a:r>
              <a:rPr lang="en-US" altLang="en-US" i="1"/>
              <a:t>Example:</a:t>
            </a:r>
            <a:r>
              <a:rPr lang="en-US" altLang="en-US"/>
              <a:t> Work is performed at a client site, and the client shuts down for three weeks during the summer</a:t>
            </a:r>
          </a:p>
          <a:p>
            <a:pPr eaLnBrk="1" hangingPunct="1"/>
            <a:r>
              <a:rPr lang="en-US" altLang="en-US" i="1" u="sng" smtClean="0"/>
              <a:t>Resource calendars</a:t>
            </a:r>
            <a:r>
              <a:rPr lang="en-US" altLang="en-US" smtClean="0"/>
              <a:t> govern limitations on when particular resources (or resource groups) may perform project work</a:t>
            </a:r>
          </a:p>
          <a:p>
            <a:pPr lvl="1" eaLnBrk="1" hangingPunct="1"/>
            <a:r>
              <a:rPr lang="en-US" altLang="en-US" i="1"/>
              <a:t>Example:</a:t>
            </a:r>
            <a:r>
              <a:rPr lang="en-US" altLang="en-US"/>
              <a:t> Individual project team member vacation schedules</a:t>
            </a:r>
          </a:p>
          <a:p>
            <a:pPr lvl="1" eaLnBrk="1" hangingPunct="1"/>
            <a:r>
              <a:rPr lang="en-US" altLang="en-US" i="1"/>
              <a:t>Example:</a:t>
            </a:r>
            <a:r>
              <a:rPr lang="en-US" altLang="en-US"/>
              <a:t> Development team training schedules</a:t>
            </a:r>
          </a:p>
        </p:txBody>
      </p:sp>
      <p:sp>
        <p:nvSpPr>
          <p:cNvPr id="136195"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36196"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3619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B1126A1-1D70-4094-8EFA-AE7C53F10DFE}" type="slidenum">
              <a:rPr lang="en-US" altLang="en-US" sz="1400"/>
              <a:pPr/>
              <a:t>39</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429650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3483927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Schedule development output</a:t>
            </a:r>
          </a:p>
        </p:txBody>
      </p:sp>
      <p:sp>
        <p:nvSpPr>
          <p:cNvPr id="137218" name="Rectangle 3"/>
          <p:cNvSpPr>
            <a:spLocks noGrp="1" noChangeArrowheads="1"/>
          </p:cNvSpPr>
          <p:nvPr>
            <p:ph type="body" idx="1"/>
          </p:nvPr>
        </p:nvSpPr>
        <p:spPr/>
        <p:txBody>
          <a:bodyPr/>
          <a:lstStyle/>
          <a:p>
            <a:pPr eaLnBrk="1" hangingPunct="1"/>
            <a:r>
              <a:rPr lang="en-US" altLang="en-US" smtClean="0"/>
              <a:t>Project schedule network diagrams</a:t>
            </a:r>
          </a:p>
          <a:p>
            <a:pPr lvl="1" eaLnBrk="1" hangingPunct="1"/>
            <a:r>
              <a:rPr lang="en-US" altLang="en-US"/>
              <a:t>Show both project network logic (sequencing) as well as critical path schedule activities</a:t>
            </a:r>
          </a:p>
          <a:p>
            <a:pPr lvl="1" eaLnBrk="1" hangingPunct="1"/>
            <a:r>
              <a:rPr lang="en-US" altLang="en-US"/>
              <a:t>Usually displayed as an activity-on-node diagram</a:t>
            </a:r>
          </a:p>
          <a:p>
            <a:pPr eaLnBrk="1" hangingPunct="1"/>
            <a:r>
              <a:rPr lang="en-US" altLang="en-US" smtClean="0"/>
              <a:t>Gantt charts</a:t>
            </a:r>
          </a:p>
          <a:p>
            <a:pPr lvl="1" eaLnBrk="1" hangingPunct="1"/>
            <a:r>
              <a:rPr lang="en-US" altLang="en-US"/>
              <a:t>Specialized bar charts format to show activity start and end dates, along with durations</a:t>
            </a:r>
          </a:p>
          <a:p>
            <a:pPr lvl="1" eaLnBrk="1" hangingPunct="1"/>
            <a:r>
              <a:rPr lang="en-US" altLang="en-US"/>
              <a:t>Easy to read but limited by low information density</a:t>
            </a:r>
          </a:p>
          <a:p>
            <a:pPr eaLnBrk="1" hangingPunct="1"/>
            <a:r>
              <a:rPr lang="en-US" altLang="en-US" smtClean="0"/>
              <a:t>Milestone charts</a:t>
            </a:r>
          </a:p>
          <a:p>
            <a:pPr lvl="1" eaLnBrk="1" hangingPunct="1"/>
            <a:r>
              <a:rPr lang="ja-JP" altLang="en-US"/>
              <a:t>‘</a:t>
            </a:r>
            <a:r>
              <a:rPr lang="en-US" altLang="ja-JP"/>
              <a:t>Stripped-down</a:t>
            </a:r>
            <a:r>
              <a:rPr lang="ja-JP" altLang="en-US"/>
              <a:t>’</a:t>
            </a:r>
            <a:r>
              <a:rPr lang="en-US" altLang="ja-JP"/>
              <a:t> version of Gantt chart, showing only milestones</a:t>
            </a:r>
            <a:endParaRPr lang="en-US" altLang="en-US"/>
          </a:p>
        </p:txBody>
      </p:sp>
      <p:sp>
        <p:nvSpPr>
          <p:cNvPr id="137219"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3722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3722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C4DAD3-C4B4-4046-BACD-242F1101FCA1}" type="slidenum">
              <a:rPr lang="en-US" altLang="en-US" sz="1400"/>
              <a:pPr/>
              <a:t>40</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41699224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Reducing Project Duration</a:t>
            </a:r>
          </a:p>
        </p:txBody>
      </p:sp>
      <p:sp>
        <p:nvSpPr>
          <p:cNvPr id="138242" name="Rectangle 3"/>
          <p:cNvSpPr>
            <a:spLocks noGrp="1" noChangeArrowheads="1"/>
          </p:cNvSpPr>
          <p:nvPr>
            <p:ph type="body" idx="1"/>
          </p:nvPr>
        </p:nvSpPr>
        <p:spPr/>
        <p:txBody>
          <a:bodyPr/>
          <a:lstStyle/>
          <a:p>
            <a:r>
              <a:rPr lang="en-US" altLang="en-US" smtClean="0"/>
              <a:t>How can you shorten the schedule?</a:t>
            </a:r>
          </a:p>
          <a:p>
            <a:r>
              <a:rPr lang="en-US" altLang="en-US" smtClean="0"/>
              <a:t>Via</a:t>
            </a:r>
          </a:p>
          <a:p>
            <a:pPr lvl="1"/>
            <a:r>
              <a:rPr lang="en-US" altLang="en-US"/>
              <a:t>Reducing scope (or quality)</a:t>
            </a:r>
          </a:p>
          <a:p>
            <a:pPr lvl="1"/>
            <a:r>
              <a:rPr lang="en-US" altLang="en-US"/>
              <a:t>Adding resources</a:t>
            </a:r>
          </a:p>
          <a:p>
            <a:pPr lvl="1"/>
            <a:r>
              <a:rPr lang="en-US" altLang="en-US"/>
              <a:t>Concurrency (perform tasks in parallel)</a:t>
            </a:r>
          </a:p>
          <a:p>
            <a:pPr lvl="1"/>
            <a:r>
              <a:rPr lang="en-US" altLang="en-US"/>
              <a:t>Substitution of activities</a:t>
            </a:r>
          </a:p>
        </p:txBody>
      </p:sp>
      <p:sp>
        <p:nvSpPr>
          <p:cNvPr id="13824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3824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3824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3901ABB-CAA4-4797-9DFC-5D61BB175EA8}" type="slidenum">
              <a:rPr lang="en-US" altLang="en-US" sz="1400"/>
              <a:pPr/>
              <a:t>41</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9442600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Schedule compression</a:t>
            </a:r>
          </a:p>
        </p:txBody>
      </p:sp>
      <p:sp>
        <p:nvSpPr>
          <p:cNvPr id="139266" name="Rectangle 3"/>
          <p:cNvSpPr>
            <a:spLocks noGrp="1" noChangeArrowheads="1"/>
          </p:cNvSpPr>
          <p:nvPr>
            <p:ph type="body" idx="1"/>
          </p:nvPr>
        </p:nvSpPr>
        <p:spPr/>
        <p:txBody>
          <a:bodyPr/>
          <a:lstStyle/>
          <a:p>
            <a:pPr eaLnBrk="1" hangingPunct="1"/>
            <a:r>
              <a:rPr lang="en-US" altLang="en-US" smtClean="0"/>
              <a:t>Shortens the project schedule without changing the project scope, to meet schedule constraints, imposed dates, or other schedule objectives</a:t>
            </a:r>
          </a:p>
          <a:p>
            <a:pPr eaLnBrk="1" hangingPunct="1"/>
            <a:r>
              <a:rPr lang="en-US" altLang="en-US" smtClean="0"/>
              <a:t>There are two types of schedule compression, </a:t>
            </a:r>
            <a:r>
              <a:rPr lang="en-US" altLang="en-US" i="1" u="sng" smtClean="0"/>
              <a:t>crashing</a:t>
            </a:r>
            <a:r>
              <a:rPr lang="en-US" altLang="en-US" smtClean="0"/>
              <a:t> and </a:t>
            </a:r>
            <a:r>
              <a:rPr lang="en-US" altLang="en-US" i="1" u="sng" smtClean="0"/>
              <a:t>fast-tracking</a:t>
            </a:r>
          </a:p>
          <a:p>
            <a:pPr eaLnBrk="1" hangingPunct="1"/>
            <a:r>
              <a:rPr lang="en-US" altLang="en-US" b="1" i="1" smtClean="0"/>
              <a:t>Crashing</a:t>
            </a:r>
            <a:r>
              <a:rPr lang="en-US" altLang="en-US" b="1" smtClean="0"/>
              <a:t>.</a:t>
            </a:r>
            <a:r>
              <a:rPr lang="en-US" altLang="en-US" smtClean="0"/>
              <a:t> Analyzes cost and schedule trade-offs to get the greatest amount of compression with the least cost</a:t>
            </a:r>
          </a:p>
          <a:p>
            <a:pPr lvl="1" eaLnBrk="1" hangingPunct="1"/>
            <a:r>
              <a:rPr lang="en-US" altLang="en-US" i="1"/>
              <a:t>Examples:</a:t>
            </a:r>
            <a:r>
              <a:rPr lang="en-US" altLang="en-US"/>
              <a:t> Use of additional resources, being more efficient, changing approach used to perform work, work overtime</a:t>
            </a:r>
          </a:p>
          <a:p>
            <a:pPr lvl="1" eaLnBrk="1" hangingPunct="1"/>
            <a:r>
              <a:rPr lang="en-US" altLang="en-US"/>
              <a:t>Schedule crashing only works for activities where additional resources may shorten the duration of the activity</a:t>
            </a:r>
          </a:p>
        </p:txBody>
      </p:sp>
      <p:sp>
        <p:nvSpPr>
          <p:cNvPr id="13926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3926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3926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53479CF-BB3C-44A7-81FA-37BF2F5FC047}" type="slidenum">
              <a:rPr lang="en-US" altLang="en-US" sz="1400"/>
              <a:pPr/>
              <a:t>42</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7793554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Schedule compression</a:t>
            </a:r>
          </a:p>
        </p:txBody>
      </p:sp>
      <p:sp>
        <p:nvSpPr>
          <p:cNvPr id="140290" name="Rectangle 3"/>
          <p:cNvSpPr>
            <a:spLocks noGrp="1" noChangeArrowheads="1"/>
          </p:cNvSpPr>
          <p:nvPr>
            <p:ph type="body" idx="1"/>
          </p:nvPr>
        </p:nvSpPr>
        <p:spPr/>
        <p:txBody>
          <a:bodyPr/>
          <a:lstStyle/>
          <a:p>
            <a:r>
              <a:rPr lang="en-US" altLang="en-US" b="1" i="1" smtClean="0"/>
              <a:t>Fast-tracking</a:t>
            </a:r>
            <a:r>
              <a:rPr lang="en-US" altLang="en-US" smtClean="0"/>
              <a:t>. Activities that would normally be done sequentially are done in parallel. </a:t>
            </a:r>
          </a:p>
          <a:p>
            <a:pPr lvl="1"/>
            <a:r>
              <a:rPr lang="en-US" altLang="en-US"/>
              <a:t>Fast-tracking can lead to rework and increased risks due to unforeseen dependencies</a:t>
            </a:r>
          </a:p>
          <a:p>
            <a:pPr lvl="1"/>
            <a:r>
              <a:rPr lang="en-US" altLang="en-US"/>
              <a:t>Fast-tracking only works when activities can be overlapped to shorten the total duration</a:t>
            </a:r>
          </a:p>
          <a:p>
            <a:pPr lvl="1"/>
            <a:endParaRPr lang="en-US" altLang="en-US" smtClean="0"/>
          </a:p>
        </p:txBody>
      </p:sp>
      <p:sp>
        <p:nvSpPr>
          <p:cNvPr id="14029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4029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4029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770A0AF-3E90-4491-BB0E-59D5A0994D66}" type="slidenum">
              <a:rPr lang="en-US" altLang="en-US" sz="1400"/>
              <a:pPr/>
              <a:t>43</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18534304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Compression Techniques</a:t>
            </a:r>
          </a:p>
        </p:txBody>
      </p:sp>
      <p:sp>
        <p:nvSpPr>
          <p:cNvPr id="141314" name="Rectangle 3"/>
          <p:cNvSpPr>
            <a:spLocks noGrp="1" noChangeArrowheads="1"/>
          </p:cNvSpPr>
          <p:nvPr>
            <p:ph type="body" idx="1"/>
          </p:nvPr>
        </p:nvSpPr>
        <p:spPr/>
        <p:txBody>
          <a:bodyPr>
            <a:normAutofit lnSpcReduction="10000"/>
          </a:bodyPr>
          <a:lstStyle/>
          <a:p>
            <a:pPr>
              <a:lnSpc>
                <a:spcPct val="90000"/>
              </a:lnSpc>
              <a:buFont typeface="Wingdings" panose="05000000000000000000" pitchFamily="2" charset="2"/>
              <a:buNone/>
            </a:pPr>
            <a:r>
              <a:rPr lang="en-US" altLang="en-US" smtClean="0"/>
              <a:t>Shorten the overall duration of the project</a:t>
            </a:r>
          </a:p>
          <a:p>
            <a:pPr>
              <a:lnSpc>
                <a:spcPct val="90000"/>
              </a:lnSpc>
            </a:pPr>
            <a:r>
              <a:rPr lang="en-US" altLang="en-US" smtClean="0"/>
              <a:t>Crashing</a:t>
            </a:r>
          </a:p>
          <a:p>
            <a:pPr lvl="2">
              <a:lnSpc>
                <a:spcPct val="90000"/>
              </a:lnSpc>
            </a:pPr>
            <a:r>
              <a:rPr lang="en-US" altLang="en-US" sz="2400"/>
              <a:t>Looks at cost and schedule tradeoffs</a:t>
            </a:r>
          </a:p>
          <a:p>
            <a:pPr lvl="2">
              <a:lnSpc>
                <a:spcPct val="90000"/>
              </a:lnSpc>
            </a:pPr>
            <a:r>
              <a:rPr lang="en-US" altLang="en-US" sz="2400"/>
              <a:t>Gain greatest compression with least cost</a:t>
            </a:r>
          </a:p>
          <a:p>
            <a:pPr lvl="2">
              <a:lnSpc>
                <a:spcPct val="90000"/>
              </a:lnSpc>
            </a:pPr>
            <a:r>
              <a:rPr lang="en-US" altLang="en-US" sz="2400"/>
              <a:t>Add resources to critical path tasks</a:t>
            </a:r>
          </a:p>
          <a:p>
            <a:pPr lvl="2">
              <a:lnSpc>
                <a:spcPct val="90000"/>
              </a:lnSpc>
            </a:pPr>
            <a:r>
              <a:rPr lang="en-US" altLang="en-US" sz="2400"/>
              <a:t>Limit or reduce requirements (scope)</a:t>
            </a:r>
          </a:p>
          <a:p>
            <a:pPr lvl="2">
              <a:lnSpc>
                <a:spcPct val="90000"/>
              </a:lnSpc>
            </a:pPr>
            <a:r>
              <a:rPr lang="en-US" altLang="en-US" sz="2400"/>
              <a:t>Changing the sequence of tasks</a:t>
            </a:r>
          </a:p>
          <a:p>
            <a:pPr>
              <a:lnSpc>
                <a:spcPct val="90000"/>
              </a:lnSpc>
            </a:pPr>
            <a:r>
              <a:rPr lang="en-US" altLang="en-US" smtClean="0"/>
              <a:t>Fast Tracking</a:t>
            </a:r>
          </a:p>
          <a:p>
            <a:pPr lvl="2">
              <a:lnSpc>
                <a:spcPct val="90000"/>
              </a:lnSpc>
            </a:pPr>
            <a:r>
              <a:rPr lang="en-US" altLang="en-US" sz="2400"/>
              <a:t>Overlapping of phases, activities or tasks that would otherwise be sequential</a:t>
            </a:r>
          </a:p>
          <a:p>
            <a:pPr lvl="2">
              <a:lnSpc>
                <a:spcPct val="90000"/>
              </a:lnSpc>
            </a:pPr>
            <a:r>
              <a:rPr lang="en-US" altLang="en-US" sz="2400"/>
              <a:t>Involves some risk</a:t>
            </a:r>
          </a:p>
          <a:p>
            <a:pPr lvl="2">
              <a:lnSpc>
                <a:spcPct val="90000"/>
              </a:lnSpc>
            </a:pPr>
            <a:r>
              <a:rPr lang="en-US" altLang="en-US" sz="2400"/>
              <a:t>May cause rework</a:t>
            </a:r>
          </a:p>
          <a:p>
            <a:pPr>
              <a:lnSpc>
                <a:spcPct val="90000"/>
              </a:lnSpc>
            </a:pPr>
            <a:r>
              <a:rPr lang="en-US" altLang="en-US" u="sng" smtClean="0"/>
              <a:t>Barry Boehm says you cannot compress more than 25%</a:t>
            </a:r>
          </a:p>
        </p:txBody>
      </p:sp>
      <p:sp>
        <p:nvSpPr>
          <p:cNvPr id="141315"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41316"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4131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655CE53-917E-4964-B50C-54254A67803D}" type="slidenum">
              <a:rPr lang="en-US" altLang="en-US" sz="1400"/>
              <a:pPr/>
              <a:t>44</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1453705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mtClean="0">
                <a:effectLst>
                  <a:outerShdw blurRad="38100" dist="38100" dir="2700000" algn="tl">
                    <a:srgbClr val="C0C0C0"/>
                  </a:outerShdw>
                </a:effectLst>
              </a:rPr>
              <a:t>Task</a:t>
            </a:r>
          </a:p>
        </p:txBody>
      </p:sp>
      <p:sp>
        <p:nvSpPr>
          <p:cNvPr id="142338" name="Content Placeholder 5"/>
          <p:cNvSpPr>
            <a:spLocks noGrp="1"/>
          </p:cNvSpPr>
          <p:nvPr>
            <p:ph idx="1"/>
          </p:nvPr>
        </p:nvSpPr>
        <p:spPr/>
        <p:txBody>
          <a:bodyPr>
            <a:normAutofit fontScale="92500" lnSpcReduction="20000"/>
          </a:bodyPr>
          <a:lstStyle/>
          <a:p>
            <a:r>
              <a:rPr lang="en-US" altLang="en-US" smtClean="0"/>
              <a:t>Name</a:t>
            </a:r>
          </a:p>
          <a:p>
            <a:r>
              <a:rPr lang="en-US" altLang="en-US" smtClean="0"/>
              <a:t>ID</a:t>
            </a:r>
          </a:p>
          <a:p>
            <a:r>
              <a:rPr lang="en-US" altLang="en-US" smtClean="0"/>
              <a:t>Description of work</a:t>
            </a:r>
          </a:p>
          <a:p>
            <a:r>
              <a:rPr lang="en-US" altLang="en-US" smtClean="0"/>
              <a:t>Duration (days)</a:t>
            </a:r>
          </a:p>
          <a:p>
            <a:pPr lvl="1"/>
            <a:r>
              <a:rPr lang="en-US" altLang="en-US"/>
              <a:t>Start Date (Earliest, Latest)</a:t>
            </a:r>
          </a:p>
          <a:p>
            <a:pPr lvl="1"/>
            <a:r>
              <a:rPr lang="en-US" altLang="en-US"/>
              <a:t>Finish Date (Earliest, Latest)</a:t>
            </a:r>
          </a:p>
          <a:p>
            <a:r>
              <a:rPr lang="en-US" altLang="en-US" smtClean="0"/>
              <a:t>Resources (People and equipment)</a:t>
            </a:r>
          </a:p>
          <a:p>
            <a:pPr lvl="1"/>
            <a:r>
              <a:rPr lang="en-US" altLang="en-US"/>
              <a:t>Effort (In staff-days)</a:t>
            </a:r>
          </a:p>
          <a:p>
            <a:r>
              <a:rPr lang="en-US" altLang="en-US" smtClean="0"/>
              <a:t>Predecessors (other tasks)</a:t>
            </a:r>
          </a:p>
          <a:p>
            <a:r>
              <a:rPr lang="en-US" altLang="en-US" smtClean="0"/>
              <a:t>Inputs (documents, decisions, information)</a:t>
            </a:r>
          </a:p>
          <a:p>
            <a:r>
              <a:rPr lang="en-US" altLang="en-US" smtClean="0"/>
              <a:t>Successors (other tasks)</a:t>
            </a:r>
          </a:p>
          <a:p>
            <a:r>
              <a:rPr lang="en-US" altLang="en-US" smtClean="0"/>
              <a:t>Outputs (documents, decisions, information)</a:t>
            </a:r>
          </a:p>
        </p:txBody>
      </p:sp>
      <p:sp>
        <p:nvSpPr>
          <p:cNvPr id="142339"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4234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4234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1237913-C48B-4F1E-98F8-1481DBEAC1F1}" type="slidenum">
              <a:rPr lang="en-US" altLang="en-US" sz="1400"/>
              <a:pPr/>
              <a:t>45</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4037577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Mythical Man-Month</a:t>
            </a:r>
          </a:p>
        </p:txBody>
      </p:sp>
      <p:sp>
        <p:nvSpPr>
          <p:cNvPr id="447491" name="Rectangle 3"/>
          <p:cNvSpPr>
            <a:spLocks noGrp="1" noChangeArrowheads="1"/>
          </p:cNvSpPr>
          <p:nvPr>
            <p:ph type="body" idx="1"/>
          </p:nvPr>
        </p:nvSpPr>
        <p:spPr/>
        <p:txBody>
          <a:bodyPr/>
          <a:lstStyle/>
          <a:p>
            <a:r>
              <a:rPr lang="en-US" altLang="en-US" smtClean="0"/>
              <a:t>Book: </a:t>
            </a:r>
            <a:r>
              <a:rPr lang="ja-JP" altLang="en-US" smtClean="0"/>
              <a:t>“</a:t>
            </a:r>
            <a:r>
              <a:rPr lang="en-US" altLang="ja-JP" smtClean="0">
                <a:hlinkClick r:id="rId3"/>
              </a:rPr>
              <a:t>The Mythical Man-Month</a:t>
            </a:r>
            <a:r>
              <a:rPr lang="ja-JP" altLang="en-US" smtClean="0"/>
              <a:t>”</a:t>
            </a:r>
            <a:endParaRPr lang="en-US" altLang="ja-JP" smtClean="0"/>
          </a:p>
          <a:p>
            <a:pPr lvl="1"/>
            <a:r>
              <a:rPr lang="en-US" altLang="en-US"/>
              <a:t>Author: Fred Brooks</a:t>
            </a:r>
          </a:p>
          <a:p>
            <a:r>
              <a:rPr lang="ja-JP" altLang="en-US" smtClean="0"/>
              <a:t>“</a:t>
            </a:r>
            <a:r>
              <a:rPr lang="en-US" altLang="ja-JP" b="1" i="1" smtClean="0">
                <a:latin typeface="Times" panose="02020603050405020304" pitchFamily="18" charset="0"/>
              </a:rPr>
              <a:t>The</a:t>
            </a:r>
            <a:r>
              <a:rPr lang="en-US" altLang="ja-JP" smtClean="0">
                <a:latin typeface="Times" panose="02020603050405020304" pitchFamily="18" charset="0"/>
              </a:rPr>
              <a:t> classic book on the human elements of software engineering</a:t>
            </a:r>
            <a:r>
              <a:rPr lang="ja-JP" altLang="en-US" smtClean="0"/>
              <a:t>”</a:t>
            </a:r>
            <a:endParaRPr lang="en-US" altLang="ja-JP" smtClean="0"/>
          </a:p>
          <a:p>
            <a:r>
              <a:rPr lang="en-US" altLang="en-US" smtClean="0"/>
              <a:t>First two chapters are full of terrific insight (and quotes)</a:t>
            </a:r>
          </a:p>
          <a:p>
            <a:pPr>
              <a:buFont typeface="Wingdings" panose="05000000000000000000" pitchFamily="2" charset="2"/>
              <a:buNone/>
            </a:pPr>
            <a:r>
              <a:rPr lang="en-US" altLang="en-US" smtClean="0"/>
              <a:t>Sample Quotes</a:t>
            </a:r>
          </a:p>
          <a:p>
            <a:pPr lvl="1">
              <a:buClr>
                <a:schemeClr val="tx2"/>
              </a:buClr>
            </a:pPr>
            <a:r>
              <a:rPr lang="ja-JP" altLang="en-US" b="1" i="1">
                <a:latin typeface="Times New Roman" panose="02020603050405020304" pitchFamily="18" charset="0"/>
                <a:cs typeface="Times New Roman" panose="02020603050405020304" pitchFamily="18" charset="0"/>
              </a:rPr>
              <a:t>“</a:t>
            </a:r>
            <a:r>
              <a:rPr lang="en-US" altLang="ja-JP" b="1" i="1">
                <a:latin typeface="Times New Roman" panose="02020603050405020304" pitchFamily="18" charset="0"/>
                <a:cs typeface="Times New Roman" panose="02020603050405020304" pitchFamily="18" charset="0"/>
              </a:rPr>
              <a:t>Cost varies as product of men and months, progress does not.</a:t>
            </a:r>
            <a:r>
              <a:rPr lang="ja-JP" altLang="en-US" b="1" i="1">
                <a:latin typeface="Times New Roman" panose="02020603050405020304" pitchFamily="18" charset="0"/>
                <a:cs typeface="Times New Roman" panose="02020603050405020304" pitchFamily="18" charset="0"/>
              </a:rPr>
              <a:t>”</a:t>
            </a:r>
            <a:endParaRPr lang="en-US" altLang="ja-JP" b="1" i="1">
              <a:latin typeface="Times New Roman" panose="02020603050405020304" pitchFamily="18" charset="0"/>
              <a:cs typeface="Times New Roman" panose="02020603050405020304" pitchFamily="18" charset="0"/>
            </a:endParaRPr>
          </a:p>
          <a:p>
            <a:pPr lvl="1">
              <a:buClr>
                <a:schemeClr val="tx2"/>
              </a:buClr>
            </a:pPr>
            <a:r>
              <a:rPr lang="ja-JP" altLang="en-US" b="1" i="1">
                <a:latin typeface="Times New Roman" panose="02020603050405020304" pitchFamily="18" charset="0"/>
                <a:cs typeface="Times New Roman" panose="02020603050405020304" pitchFamily="18" charset="0"/>
              </a:rPr>
              <a:t>“</a:t>
            </a:r>
            <a:r>
              <a:rPr lang="en-US" altLang="ja-JP" b="1" i="1">
                <a:latin typeface="Times New Roman" panose="02020603050405020304" pitchFamily="18" charset="0"/>
                <a:cs typeface="Times New Roman" panose="02020603050405020304" pitchFamily="18" charset="0"/>
              </a:rPr>
              <a:t>Hence the man-month as a unit for measuring the size of job is a dangerous and deceptive myth</a:t>
            </a:r>
            <a:r>
              <a:rPr lang="ja-JP" altLang="en-US" b="1" i="1">
                <a:latin typeface="Times New Roman" panose="02020603050405020304" pitchFamily="18" charset="0"/>
                <a:cs typeface="Times New Roman" panose="02020603050405020304" pitchFamily="18" charset="0"/>
              </a:rPr>
              <a:t>”</a:t>
            </a:r>
            <a:endParaRPr lang="en-US" altLang="en-US" b="1" i="1">
              <a:latin typeface="Times New Roman" panose="02020603050405020304" pitchFamily="18" charset="0"/>
              <a:cs typeface="Times New Roman" panose="02020603050405020304" pitchFamily="18" charset="0"/>
            </a:endParaRPr>
          </a:p>
        </p:txBody>
      </p:sp>
      <p:sp>
        <p:nvSpPr>
          <p:cNvPr id="14336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4336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4336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26F3CB4-8E5C-4B1A-AD82-69787D7DA015}" type="slidenum">
              <a:rPr lang="en-US" altLang="en-US" sz="1400"/>
              <a:pPr/>
              <a:t>46</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645378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7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749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4749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749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4749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749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47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Mythical Man-Month</a:t>
            </a:r>
          </a:p>
        </p:txBody>
      </p:sp>
      <p:sp>
        <p:nvSpPr>
          <p:cNvPr id="457731" name="Rectangle 3"/>
          <p:cNvSpPr>
            <a:spLocks noGrp="1" noChangeArrowheads="1"/>
          </p:cNvSpPr>
          <p:nvPr>
            <p:ph type="body" idx="1"/>
          </p:nvPr>
        </p:nvSpPr>
        <p:spPr/>
        <p:txBody>
          <a:bodyPr/>
          <a:lstStyle/>
          <a:p>
            <a:r>
              <a:rPr lang="en-US" altLang="en-US" smtClean="0"/>
              <a:t>Why is software project disaster so common?</a:t>
            </a:r>
          </a:p>
          <a:p>
            <a:pPr marL="914400" lvl="1" indent="-457200">
              <a:buSzPct val="100000"/>
              <a:buFont typeface="Arial" panose="020B0604020202020204" pitchFamily="34" charset="0"/>
              <a:buAutoNum type="arabicPeriod"/>
            </a:pPr>
            <a:r>
              <a:rPr lang="en-US" altLang="en-US"/>
              <a:t>Estimation techniques are poor &amp; assume things will go well (an </a:t>
            </a:r>
            <a:r>
              <a:rPr lang="ja-JP" altLang="en-US"/>
              <a:t>‘</a:t>
            </a:r>
            <a:r>
              <a:rPr lang="en-US" altLang="ja-JP"/>
              <a:t>unvoiced</a:t>
            </a:r>
            <a:r>
              <a:rPr lang="ja-JP" altLang="en-US"/>
              <a:t>’</a:t>
            </a:r>
            <a:r>
              <a:rPr lang="en-US" altLang="ja-JP"/>
              <a:t> assumption)</a:t>
            </a:r>
          </a:p>
          <a:p>
            <a:pPr marL="914400" lvl="1" indent="-457200">
              <a:buSzPct val="100000"/>
              <a:buFont typeface="Arial" panose="020B0604020202020204" pitchFamily="34" charset="0"/>
              <a:buAutoNum type="arabicPeriod"/>
            </a:pPr>
            <a:r>
              <a:rPr lang="en-US" altLang="en-US"/>
              <a:t>Estimation techniques fallaciously confuse effort with progress, hiding the assumption that men and months are interchangeable</a:t>
            </a:r>
          </a:p>
          <a:p>
            <a:pPr marL="914400" lvl="1" indent="-457200">
              <a:buSzPct val="100000"/>
              <a:buFont typeface="Arial" panose="020B0604020202020204" pitchFamily="34" charset="0"/>
              <a:buAutoNum type="arabicPeriod"/>
            </a:pPr>
            <a:r>
              <a:rPr lang="en-US" altLang="en-US"/>
              <a:t>Because of estimation uncertainty, manager lack courteous stubbornness</a:t>
            </a:r>
          </a:p>
          <a:p>
            <a:pPr marL="914400" lvl="1" indent="-457200">
              <a:buSzPct val="100000"/>
              <a:buFont typeface="Arial" panose="020B0604020202020204" pitchFamily="34" charset="0"/>
              <a:buAutoNum type="arabicPeriod"/>
            </a:pPr>
            <a:r>
              <a:rPr lang="en-US" altLang="en-US"/>
              <a:t>Schedule progress is poorly monitored</a:t>
            </a:r>
          </a:p>
          <a:p>
            <a:pPr marL="914400" lvl="1" indent="-457200">
              <a:buSzPct val="100000"/>
              <a:buFont typeface="Arial" panose="020B0604020202020204" pitchFamily="34" charset="0"/>
              <a:buAutoNum type="arabicPeriod"/>
            </a:pPr>
            <a:r>
              <a:rPr lang="en-US" altLang="en-US"/>
              <a:t>When schedule slippage is recognized, the natural response is to add manpower. Which, is like dousing a fire with gasoline</a:t>
            </a:r>
            <a:r>
              <a:rPr lang="en-US" altLang="en-US" smtClean="0"/>
              <a:t>.</a:t>
            </a:r>
          </a:p>
        </p:txBody>
      </p:sp>
      <p:sp>
        <p:nvSpPr>
          <p:cNvPr id="14541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4541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4541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C2E66CE-6C8C-4721-9513-5E19102C1428}" type="slidenum">
              <a:rPr lang="en-US" altLang="en-US" sz="1400"/>
              <a:pPr/>
              <a:t>47</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4001630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7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7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77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77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77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7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Mythical Man-Month</a:t>
            </a:r>
          </a:p>
        </p:txBody>
      </p:sp>
      <p:sp>
        <p:nvSpPr>
          <p:cNvPr id="459779" name="Rectangle 3"/>
          <p:cNvSpPr>
            <a:spLocks noGrp="1" noChangeArrowheads="1"/>
          </p:cNvSpPr>
          <p:nvPr>
            <p:ph type="body" idx="1"/>
          </p:nvPr>
        </p:nvSpPr>
        <p:spPr/>
        <p:txBody>
          <a:bodyPr>
            <a:normAutofit lnSpcReduction="10000"/>
          </a:bodyPr>
          <a:lstStyle/>
          <a:p>
            <a:pPr>
              <a:lnSpc>
                <a:spcPct val="90000"/>
              </a:lnSpc>
            </a:pPr>
            <a:r>
              <a:rPr lang="en-US" altLang="en-US" b="1" smtClean="0"/>
              <a:t>Optimism</a:t>
            </a:r>
          </a:p>
          <a:p>
            <a:pPr lvl="1">
              <a:lnSpc>
                <a:spcPct val="90000"/>
              </a:lnSpc>
            </a:pPr>
            <a:r>
              <a:rPr lang="ja-JP" altLang="en-US"/>
              <a:t>“</a:t>
            </a:r>
            <a:r>
              <a:rPr lang="en-US" altLang="ja-JP"/>
              <a:t>All programmers are optimists</a:t>
            </a:r>
            <a:r>
              <a:rPr lang="ja-JP" altLang="en-US"/>
              <a:t>”</a:t>
            </a:r>
            <a:endParaRPr lang="en-US" altLang="ja-JP"/>
          </a:p>
          <a:p>
            <a:pPr lvl="1">
              <a:lnSpc>
                <a:spcPct val="90000"/>
              </a:lnSpc>
            </a:pPr>
            <a:r>
              <a:rPr lang="en-US" altLang="en-US"/>
              <a:t>1</a:t>
            </a:r>
            <a:r>
              <a:rPr lang="en-US" altLang="en-US" baseline="30000"/>
              <a:t>st</a:t>
            </a:r>
            <a:r>
              <a:rPr lang="en-US" altLang="en-US"/>
              <a:t> false assumption: </a:t>
            </a:r>
            <a:r>
              <a:rPr lang="ja-JP" altLang="en-US"/>
              <a:t>“</a:t>
            </a:r>
            <a:r>
              <a:rPr lang="en-US" altLang="ja-JP"/>
              <a:t>all will go well</a:t>
            </a:r>
            <a:r>
              <a:rPr lang="ja-JP" altLang="en-US"/>
              <a:t>”</a:t>
            </a:r>
            <a:r>
              <a:rPr lang="en-US" altLang="ja-JP"/>
              <a:t> or </a:t>
            </a:r>
            <a:r>
              <a:rPr lang="ja-JP" altLang="en-US"/>
              <a:t>“</a:t>
            </a:r>
            <a:r>
              <a:rPr lang="en-US" altLang="ja-JP"/>
              <a:t>each task takes only as long as it </a:t>
            </a:r>
            <a:r>
              <a:rPr lang="ja-JP" altLang="en-US"/>
              <a:t>‘</a:t>
            </a:r>
            <a:r>
              <a:rPr lang="en-US" altLang="ja-JP"/>
              <a:t>ought</a:t>
            </a:r>
            <a:r>
              <a:rPr lang="ja-JP" altLang="en-US"/>
              <a:t>’</a:t>
            </a:r>
            <a:r>
              <a:rPr lang="en-US" altLang="ja-JP"/>
              <a:t> to take</a:t>
            </a:r>
            <a:r>
              <a:rPr lang="ja-JP" altLang="en-US"/>
              <a:t>”</a:t>
            </a:r>
            <a:endParaRPr lang="en-US" altLang="ja-JP"/>
          </a:p>
          <a:p>
            <a:pPr lvl="1">
              <a:lnSpc>
                <a:spcPct val="90000"/>
              </a:lnSpc>
            </a:pPr>
            <a:r>
              <a:rPr lang="en-US" altLang="en-US"/>
              <a:t>The Fix: Consider the larger probabilities</a:t>
            </a:r>
          </a:p>
          <a:p>
            <a:pPr>
              <a:lnSpc>
                <a:spcPct val="90000"/>
              </a:lnSpc>
            </a:pPr>
            <a:r>
              <a:rPr lang="en-US" altLang="en-US" b="1" smtClean="0"/>
              <a:t>Cost (overhead) of communication (and training)</a:t>
            </a:r>
          </a:p>
          <a:p>
            <a:pPr lvl="2">
              <a:lnSpc>
                <a:spcPct val="90000"/>
              </a:lnSpc>
            </a:pPr>
            <a:r>
              <a:rPr lang="en-US" altLang="en-US" sz="2400"/>
              <a:t>His formula: n(n-1)/2</a:t>
            </a:r>
          </a:p>
          <a:p>
            <a:pPr lvl="1">
              <a:lnSpc>
                <a:spcPct val="90000"/>
              </a:lnSpc>
            </a:pPr>
            <a:r>
              <a:rPr lang="en-US" altLang="en-US"/>
              <a:t>How long does a 12 month project take?</a:t>
            </a:r>
          </a:p>
          <a:p>
            <a:pPr lvl="3">
              <a:lnSpc>
                <a:spcPct val="90000"/>
              </a:lnSpc>
            </a:pPr>
            <a:r>
              <a:rPr lang="en-US" altLang="en-US" sz="2400"/>
              <a:t>1 person: 12 months</a:t>
            </a:r>
          </a:p>
          <a:p>
            <a:pPr lvl="3">
              <a:lnSpc>
                <a:spcPct val="90000"/>
              </a:lnSpc>
            </a:pPr>
            <a:r>
              <a:rPr lang="en-US" altLang="en-US" sz="2400"/>
              <a:t>2 persons = 7 months (2 man-months extra)</a:t>
            </a:r>
          </a:p>
          <a:p>
            <a:pPr lvl="3">
              <a:lnSpc>
                <a:spcPct val="90000"/>
              </a:lnSpc>
            </a:pPr>
            <a:r>
              <a:rPr lang="en-US" altLang="en-US" sz="2400"/>
              <a:t>3 persons = 5 months (3 man-months extra)</a:t>
            </a:r>
          </a:p>
          <a:p>
            <a:pPr lvl="1">
              <a:lnSpc>
                <a:spcPct val="90000"/>
              </a:lnSpc>
            </a:pPr>
            <a:r>
              <a:rPr lang="en-US" altLang="en-US"/>
              <a:t>Fix: don</a:t>
            </a:r>
            <a:r>
              <a:rPr lang="tr-TR" altLang="ja-JP"/>
              <a:t>'t</a:t>
            </a:r>
            <a:r>
              <a:rPr lang="en-US" altLang="ja-JP"/>
              <a:t> assume adding people will solve the problem</a:t>
            </a:r>
            <a:endParaRPr lang="en-US" altLang="en-US"/>
          </a:p>
        </p:txBody>
      </p:sp>
      <p:sp>
        <p:nvSpPr>
          <p:cNvPr id="147459"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4746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4746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AF7E101-F4FB-47CF-9A60-5A14DD5B80FB}" type="slidenum">
              <a:rPr lang="en-US" altLang="en-US" sz="1400"/>
              <a:pPr/>
              <a:t>48</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1284915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9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97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97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97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977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977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977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977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Mythical Man-Month</a:t>
            </a:r>
          </a:p>
        </p:txBody>
      </p:sp>
      <p:sp>
        <p:nvSpPr>
          <p:cNvPr id="449539" name="Rectangle 3"/>
          <p:cNvSpPr>
            <a:spLocks noGrp="1" noChangeArrowheads="1"/>
          </p:cNvSpPr>
          <p:nvPr>
            <p:ph type="body" idx="1"/>
          </p:nvPr>
        </p:nvSpPr>
        <p:spPr/>
        <p:txBody>
          <a:bodyPr/>
          <a:lstStyle/>
          <a:p>
            <a:r>
              <a:rPr lang="en-US" altLang="en-US" smtClean="0"/>
              <a:t>Sequential nature of the process</a:t>
            </a:r>
          </a:p>
          <a:p>
            <a:pPr lvl="1"/>
            <a:r>
              <a:rPr lang="ja-JP" altLang="en-US" b="1" i="1">
                <a:latin typeface="Times New Roman" panose="02020603050405020304" pitchFamily="18" charset="0"/>
                <a:cs typeface="Times New Roman" panose="02020603050405020304" pitchFamily="18" charset="0"/>
              </a:rPr>
              <a:t>“</a:t>
            </a:r>
            <a:r>
              <a:rPr lang="en-US" altLang="ja-JP" b="1" i="1">
                <a:latin typeface="Times New Roman" panose="02020603050405020304" pitchFamily="18" charset="0"/>
                <a:cs typeface="Times New Roman" panose="02020603050405020304" pitchFamily="18" charset="0"/>
              </a:rPr>
              <a:t>The bearing of a child takes nine months, no matter how many women are assigned</a:t>
            </a:r>
            <a:r>
              <a:rPr lang="ja-JP" altLang="en-US" b="1" i="1">
                <a:latin typeface="Times New Roman" panose="02020603050405020304" pitchFamily="18" charset="0"/>
                <a:cs typeface="Times New Roman" panose="02020603050405020304" pitchFamily="18" charset="0"/>
              </a:rPr>
              <a:t>”</a:t>
            </a:r>
            <a:endParaRPr lang="en-US" altLang="ja-JP" b="1" i="1">
              <a:latin typeface="Times New Roman" panose="02020603050405020304" pitchFamily="18" charset="0"/>
              <a:cs typeface="Times New Roman" panose="02020603050405020304" pitchFamily="18" charset="0"/>
            </a:endParaRPr>
          </a:p>
          <a:p>
            <a:r>
              <a:rPr lang="en-US" altLang="en-US" smtClean="0"/>
              <a:t>What is the most mis-scheduled part of process?</a:t>
            </a:r>
          </a:p>
          <a:p>
            <a:pPr lvl="1"/>
            <a:r>
              <a:rPr lang="en-US" altLang="en-US"/>
              <a:t>Testing (the most linear process)</a:t>
            </a:r>
          </a:p>
          <a:p>
            <a:r>
              <a:rPr lang="en-US" altLang="en-US" smtClean="0"/>
              <a:t>Why is this particularly bad?</a:t>
            </a:r>
          </a:p>
          <a:p>
            <a:pPr lvl="1"/>
            <a:r>
              <a:rPr lang="en-US" altLang="en-US"/>
              <a:t>Occurs late in process and w/o warning</a:t>
            </a:r>
          </a:p>
          <a:p>
            <a:pPr lvl="1"/>
            <a:r>
              <a:rPr lang="en-US" altLang="en-US"/>
              <a:t>Higher costs: primary and secondary</a:t>
            </a:r>
          </a:p>
          <a:p>
            <a:r>
              <a:rPr lang="en-US" altLang="en-US" smtClean="0"/>
              <a:t>Fix: Allocate more test time</a:t>
            </a:r>
          </a:p>
          <a:p>
            <a:pPr lvl="1"/>
            <a:r>
              <a:rPr lang="en-US" altLang="en-US"/>
              <a:t>Understand task dependencies</a:t>
            </a:r>
          </a:p>
        </p:txBody>
      </p:sp>
      <p:sp>
        <p:nvSpPr>
          <p:cNvPr id="14848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4848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4848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A8ABDE2-7DD8-4E35-9C9F-DCA88AD32C1F}" type="slidenum">
              <a:rPr lang="en-US" altLang="en-US" sz="1400"/>
              <a:pPr/>
              <a:t>49</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2669190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9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953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495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495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95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4953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953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953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495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altLang="en-US" smtClean="0">
                <a:effectLst>
                  <a:outerShdw blurRad="38100" dist="38100" dir="2700000" algn="tl">
                    <a:srgbClr val="C0C0C0"/>
                  </a:outerShdw>
                </a:effectLst>
              </a:rPr>
              <a:t>Schedule Development</a:t>
            </a:r>
          </a:p>
        </p:txBody>
      </p:sp>
      <p:sp>
        <p:nvSpPr>
          <p:cNvPr id="88066" name="Subtitle 7"/>
          <p:cNvSpPr>
            <a:spLocks noGrp="1"/>
          </p:cNvSpPr>
          <p:nvPr>
            <p:ph type="subTitle" idx="1"/>
          </p:nvPr>
        </p:nvSpPr>
        <p:spPr/>
        <p:txBody>
          <a:bodyPr/>
          <a:lstStyle/>
          <a:p>
            <a:pPr>
              <a:buFont typeface="Times" panose="02020603050405020304" pitchFamily="18" charset="0"/>
              <a:buNone/>
            </a:pPr>
            <a:endParaRPr lang="en-US" altLang="en-US" smtClean="0"/>
          </a:p>
        </p:txBody>
      </p:sp>
      <p:sp>
        <p:nvSpPr>
          <p:cNvPr id="88067"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88068"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88069"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E386751-3902-47DC-835D-A131B27BF3FF}" type="slidenum">
              <a:rPr lang="en-US" altLang="en-US" sz="1400"/>
              <a:pPr/>
              <a:t>5</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41671286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Mythical Man-Month</a:t>
            </a:r>
          </a:p>
        </p:txBody>
      </p:sp>
      <p:sp>
        <p:nvSpPr>
          <p:cNvPr id="451587" name="Rectangle 3"/>
          <p:cNvSpPr>
            <a:spLocks noGrp="1" noChangeArrowheads="1"/>
          </p:cNvSpPr>
          <p:nvPr>
            <p:ph type="body" idx="1"/>
          </p:nvPr>
        </p:nvSpPr>
        <p:spPr/>
        <p:txBody>
          <a:bodyPr>
            <a:normAutofit fontScale="92500" lnSpcReduction="10000"/>
          </a:bodyPr>
          <a:lstStyle/>
          <a:p>
            <a:r>
              <a:rPr lang="en-US" altLang="en-US" sz="2000"/>
              <a:t>Reliance on hunches and guesses</a:t>
            </a:r>
          </a:p>
          <a:p>
            <a:pPr lvl="1"/>
            <a:r>
              <a:rPr lang="en-US" altLang="en-US" smtClean="0"/>
              <a:t>What is </a:t>
            </a:r>
            <a:r>
              <a:rPr lang="ja-JP" altLang="en-US" smtClean="0"/>
              <a:t>‘</a:t>
            </a:r>
            <a:r>
              <a:rPr lang="en-US" altLang="ja-JP" smtClean="0"/>
              <a:t>gutless estimating</a:t>
            </a:r>
            <a:r>
              <a:rPr lang="ja-JP" altLang="en-US" smtClean="0"/>
              <a:t>’</a:t>
            </a:r>
            <a:r>
              <a:rPr lang="en-US" altLang="ja-JP" smtClean="0"/>
              <a:t>?</a:t>
            </a:r>
          </a:p>
          <a:p>
            <a:r>
              <a:rPr lang="en-US" altLang="en-US" sz="2000"/>
              <a:t>The myth of additional manpower</a:t>
            </a:r>
          </a:p>
          <a:p>
            <a:pPr lvl="1"/>
            <a:r>
              <a:rPr lang="en-US" altLang="en-US" smtClean="0"/>
              <a:t>Brooks Law:</a:t>
            </a:r>
            <a:br>
              <a:rPr lang="en-US" altLang="en-US" smtClean="0"/>
            </a:br>
            <a:r>
              <a:rPr lang="ja-JP" altLang="en-US" smtClean="0"/>
              <a:t>“</a:t>
            </a:r>
            <a:r>
              <a:rPr lang="en-US" altLang="ja-JP" b="1" i="1" smtClean="0"/>
              <a:t>Adding manpower to a late project makes it later</a:t>
            </a:r>
            <a:r>
              <a:rPr lang="ja-JP" altLang="en-US" smtClean="0"/>
              <a:t>”</a:t>
            </a:r>
            <a:endParaRPr lang="en-US" altLang="ja-JP" smtClean="0"/>
          </a:p>
          <a:p>
            <a:r>
              <a:rPr lang="en-US" altLang="en-US" sz="2000"/>
              <a:t>Q: </a:t>
            </a:r>
            <a:r>
              <a:rPr lang="ja-JP" altLang="en-US" sz="2000"/>
              <a:t>“</a:t>
            </a:r>
            <a:r>
              <a:rPr lang="en-US" altLang="ja-JP" sz="2000"/>
              <a:t>How does a project get to be a year late</a:t>
            </a:r>
            <a:r>
              <a:rPr lang="ja-JP" altLang="en-US" sz="2000"/>
              <a:t>”</a:t>
            </a:r>
            <a:r>
              <a:rPr lang="en-US" altLang="ja-JP" sz="2000"/>
              <a:t>?</a:t>
            </a:r>
          </a:p>
          <a:p>
            <a:pPr lvl="1"/>
            <a:r>
              <a:rPr lang="en-US" altLang="en-US" smtClean="0"/>
              <a:t>A: </a:t>
            </a:r>
            <a:r>
              <a:rPr lang="ja-JP" altLang="en-US" smtClean="0"/>
              <a:t>“</a:t>
            </a:r>
            <a:r>
              <a:rPr lang="en-US" altLang="ja-JP" smtClean="0"/>
              <a:t>One day at a time</a:t>
            </a:r>
            <a:r>
              <a:rPr lang="ja-JP" altLang="en-US" smtClean="0"/>
              <a:t>”</a:t>
            </a:r>
            <a:endParaRPr lang="en-US" altLang="ja-JP" smtClean="0"/>
          </a:p>
          <a:p>
            <a:r>
              <a:rPr lang="en-US" altLang="en-US" sz="2000"/>
              <a:t>Studies</a:t>
            </a:r>
          </a:p>
          <a:p>
            <a:pPr lvl="1"/>
            <a:r>
              <a:rPr lang="en-US" altLang="en-US" smtClean="0"/>
              <a:t>Each task: twice as long as estimated</a:t>
            </a:r>
          </a:p>
          <a:p>
            <a:pPr lvl="1"/>
            <a:r>
              <a:rPr lang="en-US" altLang="en-US" smtClean="0"/>
              <a:t>Only 50% of work week was programming</a:t>
            </a:r>
          </a:p>
          <a:p>
            <a:r>
              <a:rPr lang="en-US" altLang="en-US" sz="2000"/>
              <a:t>Fixes</a:t>
            </a:r>
          </a:p>
          <a:p>
            <a:pPr lvl="1"/>
            <a:r>
              <a:rPr lang="en-US" altLang="en-US" smtClean="0"/>
              <a:t>No </a:t>
            </a:r>
            <a:r>
              <a:rPr lang="ja-JP" altLang="en-US" smtClean="0"/>
              <a:t>“</a:t>
            </a:r>
            <a:r>
              <a:rPr lang="en-US" altLang="ja-JP" smtClean="0"/>
              <a:t>fuzzy</a:t>
            </a:r>
            <a:r>
              <a:rPr lang="ja-JP" altLang="en-US" smtClean="0"/>
              <a:t>”</a:t>
            </a:r>
            <a:r>
              <a:rPr lang="en-US" altLang="ja-JP" smtClean="0"/>
              <a:t> milestones (get the </a:t>
            </a:r>
            <a:r>
              <a:rPr lang="ja-JP" altLang="en-US" smtClean="0"/>
              <a:t>“</a:t>
            </a:r>
            <a:r>
              <a:rPr lang="en-US" altLang="ja-JP" smtClean="0"/>
              <a:t>true</a:t>
            </a:r>
            <a:r>
              <a:rPr lang="ja-JP" altLang="en-US" smtClean="0"/>
              <a:t>”</a:t>
            </a:r>
            <a:r>
              <a:rPr lang="en-US" altLang="ja-JP" smtClean="0"/>
              <a:t> status)</a:t>
            </a:r>
          </a:p>
          <a:p>
            <a:pPr lvl="1"/>
            <a:r>
              <a:rPr lang="en-US" altLang="en-US" smtClean="0"/>
              <a:t>Reduce the role of conflict</a:t>
            </a:r>
          </a:p>
          <a:p>
            <a:pPr lvl="1"/>
            <a:r>
              <a:rPr lang="en-US" altLang="en-US" smtClean="0"/>
              <a:t>Identify the </a:t>
            </a:r>
            <a:r>
              <a:rPr lang="ja-JP" altLang="en-US" smtClean="0"/>
              <a:t>“</a:t>
            </a:r>
            <a:r>
              <a:rPr lang="en-US" altLang="ja-JP" smtClean="0"/>
              <a:t>true status</a:t>
            </a:r>
            <a:r>
              <a:rPr lang="ja-JP" altLang="en-US" smtClean="0"/>
              <a:t>”</a:t>
            </a:r>
            <a:endParaRPr lang="en-US" altLang="en-US" smtClean="0"/>
          </a:p>
        </p:txBody>
      </p:sp>
      <p:sp>
        <p:nvSpPr>
          <p:cNvPr id="15053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5053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5053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3A4EE71-7B5A-4F72-B079-02B1D63D83E1}" type="slidenum">
              <a:rPr lang="en-US" altLang="en-US" sz="1400"/>
              <a:pPr/>
              <a:t>50</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718219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1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1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1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1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15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15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15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15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158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158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158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51587">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515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build="p" bldLvl="3"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a:lstStyle/>
          <a:p>
            <a:pPr eaLnBrk="1" hangingPunct="1"/>
            <a:r>
              <a:rPr lang="en-US" altLang="en-US" smtClean="0">
                <a:effectLst>
                  <a:outerShdw blurRad="38100" dist="38100" dir="2700000" algn="tl">
                    <a:srgbClr val="C0C0C0"/>
                  </a:outerShdw>
                </a:effectLst>
              </a:rPr>
              <a:t>Schedule Development Workflow and Example</a:t>
            </a:r>
          </a:p>
        </p:txBody>
      </p:sp>
      <p:sp>
        <p:nvSpPr>
          <p:cNvPr id="152578"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52579"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52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93B885C-3830-4D12-B3F3-67E61C6AF466}" type="slidenum">
              <a:rPr lang="en-US" altLang="en-US" sz="1400"/>
              <a:pPr/>
              <a:t>51</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6790708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Scheduling workflow</a:t>
            </a:r>
            <a:endParaRPr lang="en-US" sz="800" dirty="0">
              <a:ea typeface="ＭＳ Ｐゴシック" charset="0"/>
              <a:cs typeface="ＭＳ Ｐゴシック" charset="0"/>
            </a:endParaRPr>
          </a:p>
        </p:txBody>
      </p:sp>
      <p:sp>
        <p:nvSpPr>
          <p:cNvPr id="153602" name="Rectangle 3"/>
          <p:cNvSpPr>
            <a:spLocks noGrp="1" noChangeArrowheads="1"/>
          </p:cNvSpPr>
          <p:nvPr>
            <p:ph type="body" idx="1"/>
          </p:nvPr>
        </p:nvSpPr>
        <p:spPr/>
        <p:txBody>
          <a:bodyPr/>
          <a:lstStyle/>
          <a:p>
            <a:pPr eaLnBrk="1" hangingPunct="1"/>
            <a:r>
              <a:rPr lang="en-US" altLang="en-US" smtClean="0"/>
              <a:t>Define activities</a:t>
            </a:r>
          </a:p>
          <a:p>
            <a:pPr lvl="1" eaLnBrk="1" hangingPunct="1"/>
            <a:r>
              <a:rPr lang="en-US" altLang="en-US"/>
              <a:t>Use of WBS template helps guide definition process and organize activities</a:t>
            </a:r>
          </a:p>
          <a:p>
            <a:pPr eaLnBrk="1" hangingPunct="1"/>
            <a:r>
              <a:rPr lang="en-US" altLang="en-US" smtClean="0"/>
              <a:t>Perform activity sequencing</a:t>
            </a:r>
          </a:p>
          <a:p>
            <a:pPr lvl="1" eaLnBrk="1" hangingPunct="1"/>
            <a:r>
              <a:rPr lang="en-US" altLang="en-US"/>
              <a:t>Develop schedule framework according to what is </a:t>
            </a:r>
            <a:r>
              <a:rPr lang="en-US" altLang="en-US" i="1" u="sng"/>
              <a:t>logically possible</a:t>
            </a:r>
            <a:r>
              <a:rPr lang="en-US" altLang="en-US" u="sng"/>
              <a:t> </a:t>
            </a:r>
            <a:r>
              <a:rPr lang="en-US" altLang="en-US"/>
              <a:t>– perform resource allocation later</a:t>
            </a:r>
          </a:p>
          <a:p>
            <a:pPr eaLnBrk="1" hangingPunct="1"/>
            <a:r>
              <a:rPr lang="en-US" altLang="en-US" smtClean="0"/>
              <a:t>Estimate effort – the total number of labor units (</a:t>
            </a:r>
            <a:r>
              <a:rPr lang="en-US" altLang="en-US" i="1" smtClean="0"/>
              <a:t>e.g.</a:t>
            </a:r>
            <a:r>
              <a:rPr lang="en-US" altLang="en-US" smtClean="0"/>
              <a:t> staff-days) for each activity</a:t>
            </a:r>
          </a:p>
          <a:p>
            <a:pPr eaLnBrk="1" hangingPunct="1"/>
            <a:r>
              <a:rPr lang="en-US" altLang="en-US" smtClean="0"/>
              <a:t>Identify resources for each activity</a:t>
            </a:r>
          </a:p>
          <a:p>
            <a:pPr eaLnBrk="1" hangingPunct="1">
              <a:lnSpc>
                <a:spcPct val="90000"/>
              </a:lnSpc>
            </a:pPr>
            <a:r>
              <a:rPr lang="en-US" altLang="en-US" smtClean="0"/>
              <a:t>Apply calendars to schedule framework</a:t>
            </a:r>
          </a:p>
        </p:txBody>
      </p:sp>
      <p:sp>
        <p:nvSpPr>
          <p:cNvPr id="15360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5360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5360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E82D3AE-B58C-44EA-9944-79A2EB3567CA}" type="slidenum">
              <a:rPr lang="en-US" altLang="en-US" sz="1400"/>
              <a:pPr/>
              <a:t>52</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22921813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Scheduling workflow</a:t>
            </a:r>
          </a:p>
        </p:txBody>
      </p:sp>
      <p:sp>
        <p:nvSpPr>
          <p:cNvPr id="154626" name="Rectangle 3"/>
          <p:cNvSpPr>
            <a:spLocks noGrp="1" noChangeArrowheads="1"/>
          </p:cNvSpPr>
          <p:nvPr>
            <p:ph type="body" idx="1"/>
          </p:nvPr>
        </p:nvSpPr>
        <p:spPr/>
        <p:txBody>
          <a:bodyPr/>
          <a:lstStyle/>
          <a:p>
            <a:pPr>
              <a:spcAft>
                <a:spcPts val="600"/>
              </a:spcAft>
            </a:pPr>
            <a:r>
              <a:rPr lang="en-US" altLang="en-US" smtClean="0"/>
              <a:t>Estimate activity duration based on resources for activity</a:t>
            </a:r>
          </a:p>
          <a:p>
            <a:pPr>
              <a:spcAft>
                <a:spcPts val="600"/>
              </a:spcAft>
            </a:pPr>
            <a:r>
              <a:rPr lang="en-US" altLang="en-US" smtClean="0"/>
              <a:t>Perform forward pass or backward pass critical path analysis to generate schedule model</a:t>
            </a:r>
          </a:p>
          <a:p>
            <a:pPr>
              <a:spcAft>
                <a:spcPts val="600"/>
              </a:spcAft>
            </a:pPr>
            <a:r>
              <a:rPr lang="en-US" altLang="en-US" smtClean="0"/>
              <a:t>Perform </a:t>
            </a:r>
            <a:r>
              <a:rPr lang="ja-JP" altLang="en-US" smtClean="0"/>
              <a:t>‘</a:t>
            </a:r>
            <a:r>
              <a:rPr lang="en-US" altLang="ja-JP" smtClean="0"/>
              <a:t>what-if</a:t>
            </a:r>
            <a:r>
              <a:rPr lang="ja-JP" altLang="en-US" smtClean="0"/>
              <a:t>’</a:t>
            </a:r>
            <a:r>
              <a:rPr lang="en-US" altLang="ja-JP" smtClean="0"/>
              <a:t> scenario analysis to identify contingency and risk response needs</a:t>
            </a:r>
          </a:p>
          <a:p>
            <a:pPr>
              <a:spcAft>
                <a:spcPts val="600"/>
              </a:spcAft>
            </a:pPr>
            <a:r>
              <a:rPr lang="en-US" altLang="en-US" smtClean="0"/>
              <a:t>Apply resource leveling to schedule model</a:t>
            </a:r>
          </a:p>
          <a:p>
            <a:pPr>
              <a:spcAft>
                <a:spcPts val="600"/>
              </a:spcAft>
            </a:pPr>
            <a:r>
              <a:rPr lang="en-US" altLang="en-US" smtClean="0"/>
              <a:t>Apply schedule compression, if needed</a:t>
            </a:r>
          </a:p>
        </p:txBody>
      </p:sp>
      <p:sp>
        <p:nvSpPr>
          <p:cNvPr id="15462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5462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5462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A776CB9-A67E-4224-B1C4-AADEB9C2C9DB}" type="slidenum">
              <a:rPr lang="en-US" altLang="en-US" sz="1400"/>
              <a:pPr/>
              <a:t>53</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4811586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WBS template</a:t>
            </a:r>
          </a:p>
        </p:txBody>
      </p:sp>
      <p:grpSp>
        <p:nvGrpSpPr>
          <p:cNvPr id="155650" name="Group 7"/>
          <p:cNvGrpSpPr>
            <a:grpSpLocks/>
          </p:cNvGrpSpPr>
          <p:nvPr/>
        </p:nvGrpSpPr>
        <p:grpSpPr bwMode="auto">
          <a:xfrm>
            <a:off x="1905000" y="1143001"/>
            <a:ext cx="8064500" cy="5153025"/>
            <a:chOff x="250825" y="925513"/>
            <a:chExt cx="8064500" cy="5153025"/>
          </a:xfrm>
        </p:grpSpPr>
        <p:pic>
          <p:nvPicPr>
            <p:cNvPr id="155654" name="Picture 11" descr="WBS Template (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550" y="925513"/>
              <a:ext cx="5438775"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5" name="AutoShape 9"/>
            <p:cNvSpPr>
              <a:spLocks noChangeArrowheads="1"/>
            </p:cNvSpPr>
            <p:nvPr/>
          </p:nvSpPr>
          <p:spPr bwMode="auto">
            <a:xfrm>
              <a:off x="250825" y="3160713"/>
              <a:ext cx="1997075" cy="755650"/>
            </a:xfrm>
            <a:prstGeom prst="wedgeRectCallout">
              <a:avLst>
                <a:gd name="adj1" fmla="val 140699"/>
                <a:gd name="adj2" fmla="val -250630"/>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Component groups with a </a:t>
              </a:r>
              <a:r>
                <a:rPr lang="ja-JP" altLang="en-US" sz="1000"/>
                <a:t>‘</a:t>
              </a:r>
              <a:r>
                <a:rPr lang="en-US" altLang="ja-JP" sz="1000"/>
                <a:t>+</a:t>
              </a:r>
              <a:r>
                <a:rPr lang="ja-JP" altLang="en-US" sz="1000"/>
                <a:t>’</a:t>
              </a:r>
              <a:r>
                <a:rPr lang="en-US" altLang="ja-JP" sz="1000"/>
                <a:t> in front of them are </a:t>
              </a:r>
              <a:r>
                <a:rPr lang="ja-JP" altLang="en-US" sz="1000"/>
                <a:t>‘</a:t>
              </a:r>
              <a:r>
                <a:rPr lang="en-US" altLang="ja-JP" sz="1000"/>
                <a:t>rolled up</a:t>
              </a:r>
              <a:r>
                <a:rPr lang="ja-JP" altLang="en-US" sz="1000"/>
                <a:t>’</a:t>
              </a:r>
              <a:r>
                <a:rPr lang="en-US" altLang="ja-JP" sz="1000"/>
                <a:t> – subcomponents are hidden to reduce clutter</a:t>
              </a:r>
              <a:endParaRPr lang="en-US" altLang="en-US" sz="1000"/>
            </a:p>
          </p:txBody>
        </p:sp>
      </p:grpSp>
      <p:sp>
        <p:nvSpPr>
          <p:cNvPr id="155651"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55652"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55653"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CAEEBD0-D2CA-41BE-B3A8-A149FDC69C75}" type="slidenum">
              <a:rPr lang="en-US" altLang="en-US" sz="1400"/>
              <a:pPr/>
              <a:t>54</a:t>
            </a:fld>
            <a:r>
              <a:rPr lang="en-US" altLang="en-US" sz="1400"/>
              <a:t> of 134</a:t>
            </a:r>
          </a:p>
        </p:txBody>
      </p:sp>
    </p:spTree>
    <p:extLst>
      <p:ext uri="{BB962C8B-B14F-4D97-AF65-F5344CB8AC3E}">
        <p14:creationId xmlns:p14="http://schemas.microsoft.com/office/powerpoint/2010/main" val="2931743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3" name="Picture 10" descr="WBS Refinement 1 (0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776" y="419100"/>
            <a:ext cx="5972175" cy="603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p:cNvSpPr>
            <a:spLocks noGrp="1" noChangeArrowheads="1"/>
          </p:cNvSpPr>
          <p:nvPr>
            <p:ph type="title" idx="4294967295"/>
          </p:nvPr>
        </p:nvSpPr>
        <p:spPr>
          <a:xfrm>
            <a:off x="1638301" y="155576"/>
            <a:ext cx="2043113" cy="1033463"/>
          </a:xfrm>
        </p:spPr>
        <p:txBody>
          <a:bodyPr/>
          <a:lstStyle/>
          <a:p>
            <a:pPr eaLnBrk="1" hangingPunct="1"/>
            <a:r>
              <a:rPr lang="en-US" altLang="en-US" sz="2800">
                <a:effectLst>
                  <a:outerShdw blurRad="38100" dist="38100" dir="2700000" algn="tl">
                    <a:srgbClr val="C0C0C0"/>
                  </a:outerShdw>
                </a:effectLst>
              </a:rPr>
              <a:t>Activity definition</a:t>
            </a:r>
          </a:p>
        </p:txBody>
      </p:sp>
      <p:sp>
        <p:nvSpPr>
          <p:cNvPr id="156675" name="AutoShape 5"/>
          <p:cNvSpPr>
            <a:spLocks noChangeArrowheads="1"/>
          </p:cNvSpPr>
          <p:nvPr/>
        </p:nvSpPr>
        <p:spPr bwMode="auto">
          <a:xfrm>
            <a:off x="1811339" y="2525713"/>
            <a:ext cx="1806575" cy="1363662"/>
          </a:xfrm>
          <a:prstGeom prst="wedgeRectCallout">
            <a:avLst>
              <a:gd name="adj1" fmla="val 178208"/>
              <a:gd name="adj2" fmla="val -85625"/>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expansion and detailing of WBS template </a:t>
            </a:r>
            <a:r>
              <a:rPr lang="en-US" altLang="en-US" sz="1000" i="1"/>
              <a:t>Architecture design modeling </a:t>
            </a:r>
            <a:r>
              <a:rPr lang="en-US" altLang="en-US" sz="1000"/>
              <a:t>entry; renamed </a:t>
            </a:r>
            <a:r>
              <a:rPr lang="en-US" altLang="en-US" sz="1000" i="1"/>
              <a:t>Software architecture description </a:t>
            </a:r>
            <a:r>
              <a:rPr lang="en-US" altLang="en-US" sz="1000"/>
              <a:t>to </a:t>
            </a:r>
            <a:r>
              <a:rPr lang="en-US" altLang="en-US" sz="1000" i="1"/>
              <a:t>Document software architecture</a:t>
            </a:r>
          </a:p>
        </p:txBody>
      </p:sp>
      <p:sp>
        <p:nvSpPr>
          <p:cNvPr id="156676" name="AutoShape 6"/>
          <p:cNvSpPr>
            <a:spLocks noChangeArrowheads="1"/>
          </p:cNvSpPr>
          <p:nvPr/>
        </p:nvSpPr>
        <p:spPr bwMode="auto">
          <a:xfrm>
            <a:off x="1811339" y="4256088"/>
            <a:ext cx="1806575" cy="876300"/>
          </a:xfrm>
          <a:prstGeom prst="wedgeRectCallout">
            <a:avLst>
              <a:gd name="adj1" fmla="val 179611"/>
              <a:gd name="adj2" fmla="val -199639"/>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expansion and detailing of WBS template </a:t>
            </a:r>
            <a:r>
              <a:rPr lang="en-US" altLang="en-US" sz="1000" i="1"/>
              <a:t>Design demonstration planning and conduct </a:t>
            </a:r>
            <a:r>
              <a:rPr lang="en-US" altLang="en-US" sz="1000"/>
              <a:t>entry</a:t>
            </a:r>
          </a:p>
        </p:txBody>
      </p:sp>
      <p:sp>
        <p:nvSpPr>
          <p:cNvPr id="156677" name="AutoShape 7"/>
          <p:cNvSpPr>
            <a:spLocks noChangeArrowheads="1"/>
          </p:cNvSpPr>
          <p:nvPr/>
        </p:nvSpPr>
        <p:spPr bwMode="auto">
          <a:xfrm>
            <a:off x="1798639" y="1636714"/>
            <a:ext cx="1806575" cy="623887"/>
          </a:xfrm>
          <a:prstGeom prst="wedgeRectCallout">
            <a:avLst>
              <a:gd name="adj1" fmla="val 178736"/>
              <a:gd name="adj2" fmla="val -75190"/>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Added </a:t>
            </a:r>
            <a:r>
              <a:rPr lang="en-US" altLang="en-US" sz="1000" i="1"/>
              <a:t>System architecture definition </a:t>
            </a:r>
            <a:r>
              <a:rPr lang="en-US" altLang="en-US" sz="1000"/>
              <a:t>WBS</a:t>
            </a:r>
            <a:r>
              <a:rPr lang="en-US" altLang="en-US" sz="1000" i="1"/>
              <a:t> </a:t>
            </a:r>
            <a:r>
              <a:rPr lang="en-US" altLang="en-US" sz="1000"/>
              <a:t>component</a:t>
            </a:r>
          </a:p>
        </p:txBody>
      </p:sp>
      <p:sp>
        <p:nvSpPr>
          <p:cNvPr id="156678" name="AutoShape 11"/>
          <p:cNvSpPr>
            <a:spLocks noChangeArrowheads="1"/>
          </p:cNvSpPr>
          <p:nvPr/>
        </p:nvSpPr>
        <p:spPr bwMode="auto">
          <a:xfrm>
            <a:off x="1824039" y="5284788"/>
            <a:ext cx="1806575" cy="876300"/>
          </a:xfrm>
          <a:prstGeom prst="wedgeRectCallout">
            <a:avLst>
              <a:gd name="adj1" fmla="val 176273"/>
              <a:gd name="adj2" fmla="val -131157"/>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expansion and detailing of WBS template </a:t>
            </a:r>
            <a:r>
              <a:rPr lang="en-US" altLang="en-US" sz="1000" i="1"/>
              <a:t>Critical component coding demo integration </a:t>
            </a:r>
            <a:r>
              <a:rPr lang="en-US" altLang="en-US" sz="1000"/>
              <a:t>entry</a:t>
            </a:r>
          </a:p>
        </p:txBody>
      </p:sp>
      <p:sp>
        <p:nvSpPr>
          <p:cNvPr id="156679" name="AutoShape 12"/>
          <p:cNvSpPr>
            <a:spLocks noChangeArrowheads="1"/>
          </p:cNvSpPr>
          <p:nvPr/>
        </p:nvSpPr>
        <p:spPr bwMode="auto">
          <a:xfrm>
            <a:off x="8745539" y="4906963"/>
            <a:ext cx="1806575" cy="641350"/>
          </a:xfrm>
          <a:prstGeom prst="wedgeRectCallout">
            <a:avLst>
              <a:gd name="adj1" fmla="val -112125"/>
              <a:gd name="adj2" fmla="val 93069"/>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rework of WBS template </a:t>
            </a:r>
            <a:r>
              <a:rPr lang="en-US" altLang="en-US" sz="1000" i="1"/>
              <a:t>Elaboration phase assessment </a:t>
            </a:r>
            <a:r>
              <a:rPr lang="en-US" altLang="en-US" sz="1000"/>
              <a:t>entry</a:t>
            </a:r>
          </a:p>
        </p:txBody>
      </p:sp>
      <p:sp>
        <p:nvSpPr>
          <p:cNvPr id="156680" name="Date Placeholder 1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56681" name="Footer Placeholder 1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56682"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75E2B65-F157-459B-B5C2-28110B76A3AB}" type="slidenum">
              <a:rPr lang="en-US" altLang="en-US" sz="1400"/>
              <a:pPr/>
              <a:t>55</a:t>
            </a:fld>
            <a:r>
              <a:rPr lang="en-US" altLang="en-US" sz="1400"/>
              <a:t> of 134</a:t>
            </a:r>
          </a:p>
        </p:txBody>
      </p:sp>
    </p:spTree>
    <p:extLst>
      <p:ext uri="{BB962C8B-B14F-4D97-AF65-F5344CB8AC3E}">
        <p14:creationId xmlns:p14="http://schemas.microsoft.com/office/powerpoint/2010/main" val="42206269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524001" y="44450"/>
            <a:ext cx="1990725" cy="1068388"/>
          </a:xfrm>
        </p:spPr>
        <p:txBody>
          <a:bodyPr/>
          <a:lstStyle/>
          <a:p>
            <a:pPr eaLnBrk="1" hangingPunct="1"/>
            <a:r>
              <a:rPr lang="en-US" altLang="en-US" sz="2400">
                <a:effectLst>
                  <a:outerShdw blurRad="38100" dist="38100" dir="2700000" algn="tl">
                    <a:srgbClr val="C0C0C0"/>
                  </a:outerShdw>
                </a:effectLst>
              </a:rPr>
              <a:t>Activity sequencing</a:t>
            </a:r>
          </a:p>
        </p:txBody>
      </p:sp>
      <p:pic>
        <p:nvPicPr>
          <p:cNvPr id="158722" name="Picture 7" descr="Activity Sequen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5239" y="123825"/>
            <a:ext cx="6810375" cy="661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3" name="AutoShape 8"/>
          <p:cNvSpPr>
            <a:spLocks noChangeArrowheads="1"/>
          </p:cNvSpPr>
          <p:nvPr/>
        </p:nvSpPr>
        <p:spPr bwMode="auto">
          <a:xfrm>
            <a:off x="1658939" y="2779714"/>
            <a:ext cx="1806575" cy="1076325"/>
          </a:xfrm>
          <a:prstGeom prst="wedgeRectCallout">
            <a:avLst>
              <a:gd name="adj1" fmla="val 174870"/>
              <a:gd name="adj2" fmla="val -113421"/>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dual predecessors.</a:t>
            </a:r>
          </a:p>
          <a:p>
            <a:r>
              <a:rPr lang="en-US" altLang="en-US" sz="1000"/>
              <a:t>Default relationship is Finish-to-Start. Here, we have defined a Start-to-Start relationship with an added lag of 5 days</a:t>
            </a:r>
          </a:p>
        </p:txBody>
      </p:sp>
      <p:sp>
        <p:nvSpPr>
          <p:cNvPr id="158724" name="AutoShape 9"/>
          <p:cNvSpPr>
            <a:spLocks noChangeArrowheads="1"/>
          </p:cNvSpPr>
          <p:nvPr/>
        </p:nvSpPr>
        <p:spPr bwMode="auto">
          <a:xfrm>
            <a:off x="1641475" y="5048251"/>
            <a:ext cx="2006600" cy="1076325"/>
          </a:xfrm>
          <a:prstGeom prst="wedgeRectCallout">
            <a:avLst>
              <a:gd name="adj1" fmla="val 145333"/>
              <a:gd name="adj2" fmla="val -37315"/>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Here, we have defined a Finish-to-Finish relationship: this is common for implementation/integration task pairs</a:t>
            </a:r>
          </a:p>
        </p:txBody>
      </p:sp>
    </p:spTree>
    <p:extLst>
      <p:ext uri="{BB962C8B-B14F-4D97-AF65-F5344CB8AC3E}">
        <p14:creationId xmlns:p14="http://schemas.microsoft.com/office/powerpoint/2010/main" val="12737347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idx="4294967295"/>
          </p:nvPr>
        </p:nvSpPr>
        <p:spPr>
          <a:xfrm>
            <a:off x="1524001" y="1"/>
            <a:ext cx="2105025" cy="1008063"/>
          </a:xfrm>
        </p:spPr>
        <p:txBody>
          <a:bodyPr/>
          <a:lstStyle/>
          <a:p>
            <a:pPr eaLnBrk="1" hangingPunct="1"/>
            <a:r>
              <a:rPr lang="en-US" altLang="en-US" sz="2800">
                <a:effectLst>
                  <a:outerShdw blurRad="38100" dist="38100" dir="2700000" algn="tl">
                    <a:srgbClr val="C0C0C0"/>
                  </a:outerShdw>
                </a:effectLst>
              </a:rPr>
              <a:t>Effort Estimation</a:t>
            </a:r>
          </a:p>
        </p:txBody>
      </p:sp>
      <p:pic>
        <p:nvPicPr>
          <p:cNvPr id="159746" name="Picture 6" descr="Activity Effort Esti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28601"/>
            <a:ext cx="6254750" cy="628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47" name="Rectangle 7"/>
          <p:cNvSpPr>
            <a:spLocks noChangeArrowheads="1"/>
          </p:cNvSpPr>
          <p:nvPr/>
        </p:nvSpPr>
        <p:spPr bwMode="auto">
          <a:xfrm>
            <a:off x="1524000" y="1143000"/>
            <a:ext cx="2590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7013" indent="-227013">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rgbClr val="FF0000"/>
              </a:buClr>
            </a:pPr>
            <a:r>
              <a:rPr lang="en-US" altLang="en-US" sz="2000" i="1"/>
              <a:t>Effort</a:t>
            </a:r>
            <a:r>
              <a:rPr lang="en-US" altLang="en-US" sz="2000"/>
              <a:t> (called </a:t>
            </a:r>
            <a:r>
              <a:rPr lang="en-US" altLang="en-US" sz="2000" i="1"/>
              <a:t>work</a:t>
            </a:r>
            <a:r>
              <a:rPr lang="en-US" altLang="en-US" sz="2000"/>
              <a:t> in MS Project) is the total number of labor units needed to complete a task</a:t>
            </a:r>
          </a:p>
          <a:p>
            <a:pPr>
              <a:spcBef>
                <a:spcPct val="20000"/>
              </a:spcBef>
              <a:buClr>
                <a:srgbClr val="FF0000"/>
              </a:buClr>
            </a:pPr>
            <a:r>
              <a:rPr lang="en-US" altLang="en-US" sz="2000"/>
              <a:t>Measured in staff units (-hours, -days, -weeks, etc.)</a:t>
            </a:r>
          </a:p>
          <a:p>
            <a:pPr>
              <a:spcBef>
                <a:spcPct val="20000"/>
              </a:spcBef>
              <a:buClr>
                <a:srgbClr val="FF0000"/>
              </a:buClr>
            </a:pPr>
            <a:r>
              <a:rPr lang="en-US" altLang="en-US" sz="2000"/>
              <a:t>Effort allocated among resources provides duration estimates</a:t>
            </a:r>
          </a:p>
        </p:txBody>
      </p:sp>
      <p:sp>
        <p:nvSpPr>
          <p:cNvPr id="159748"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59749"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59750"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7B5B785-E34B-4D51-8A2D-903A8914E04E}" type="slidenum">
              <a:rPr lang="en-US" altLang="en-US" sz="1400"/>
              <a:pPr/>
              <a:t>57</a:t>
            </a:fld>
            <a:r>
              <a:rPr lang="en-US" altLang="en-US" sz="1400"/>
              <a:t> of 134</a:t>
            </a:r>
          </a:p>
        </p:txBody>
      </p:sp>
    </p:spTree>
    <p:extLst>
      <p:ext uri="{BB962C8B-B14F-4D97-AF65-F5344CB8AC3E}">
        <p14:creationId xmlns:p14="http://schemas.microsoft.com/office/powerpoint/2010/main" val="1693404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0" y="0"/>
            <a:ext cx="9144000" cy="990600"/>
          </a:xfrm>
        </p:spPr>
        <p:txBody>
          <a:bodyPr/>
          <a:lstStyle/>
          <a:p>
            <a:r>
              <a:rPr lang="en-US" altLang="en-US" smtClean="0">
                <a:effectLst>
                  <a:outerShdw blurRad="38100" dist="38100" dir="2700000" algn="tl">
                    <a:srgbClr val="C0C0C0"/>
                  </a:outerShdw>
                </a:effectLst>
              </a:rPr>
              <a:t>Activity resource estimating</a:t>
            </a:r>
          </a:p>
        </p:txBody>
      </p:sp>
      <p:sp>
        <p:nvSpPr>
          <p:cNvPr id="160770" name="Rectangle 3"/>
          <p:cNvSpPr>
            <a:spLocks noGrp="1" noChangeArrowheads="1"/>
          </p:cNvSpPr>
          <p:nvPr>
            <p:ph type="body" sz="half" idx="1"/>
          </p:nvPr>
        </p:nvSpPr>
        <p:spPr>
          <a:xfrm>
            <a:off x="1828800" y="1066800"/>
            <a:ext cx="3962400" cy="5334000"/>
          </a:xfrm>
        </p:spPr>
        <p:txBody>
          <a:bodyPr/>
          <a:lstStyle/>
          <a:p>
            <a:r>
              <a:rPr lang="en-US" altLang="en-US" smtClean="0"/>
              <a:t>Walk through activities and identify classes of resources needed</a:t>
            </a:r>
          </a:p>
          <a:p>
            <a:r>
              <a:rPr lang="en-US" altLang="en-US" smtClean="0"/>
              <a:t>If possible, do not specify individuals at this point, only their role/title</a:t>
            </a:r>
          </a:p>
          <a:p>
            <a:r>
              <a:rPr lang="en-US" altLang="en-US" smtClean="0"/>
              <a:t>Identify specific individuals as resources only if necessary</a:t>
            </a:r>
          </a:p>
        </p:txBody>
      </p:sp>
      <p:pic>
        <p:nvPicPr>
          <p:cNvPr id="160771" name="Picture 11" descr="Resource She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1" y="1905001"/>
            <a:ext cx="445452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2"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60773"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60774"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EA61CB6-9BE5-4484-8303-0C71AE7C267B}" type="slidenum">
              <a:rPr lang="en-US" altLang="en-US" sz="1400"/>
              <a:pPr/>
              <a:t>58</a:t>
            </a:fld>
            <a:r>
              <a:rPr lang="en-US" altLang="en-US" sz="1400"/>
              <a:t> of 134</a:t>
            </a:r>
          </a:p>
        </p:txBody>
      </p:sp>
    </p:spTree>
    <p:extLst>
      <p:ext uri="{BB962C8B-B14F-4D97-AF65-F5344CB8AC3E}">
        <p14:creationId xmlns:p14="http://schemas.microsoft.com/office/powerpoint/2010/main" val="10294342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7" name="Picture 4" descr="Activity Resource Defin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326" y="2127251"/>
            <a:ext cx="5502275"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Rectangle 5"/>
          <p:cNvSpPr>
            <a:spLocks noGrp="1" noChangeArrowheads="1"/>
          </p:cNvSpPr>
          <p:nvPr>
            <p:ph type="title"/>
          </p:nvPr>
        </p:nvSpPr>
        <p:spPr>
          <a:xfrm>
            <a:off x="1524000" y="0"/>
            <a:ext cx="9144000" cy="990600"/>
          </a:xfrm>
        </p:spPr>
        <p:txBody>
          <a:bodyPr/>
          <a:lstStyle/>
          <a:p>
            <a:pPr eaLnBrk="1" hangingPunct="1">
              <a:defRPr/>
            </a:pPr>
            <a:r>
              <a:rPr lang="en-US" dirty="0">
                <a:ea typeface="ＭＳ Ｐゴシック" charset="0"/>
                <a:cs typeface="ＭＳ Ｐゴシック" charset="0"/>
              </a:rPr>
              <a:t>Duration estimation</a:t>
            </a:r>
            <a:endParaRPr lang="en-US" sz="800" dirty="0">
              <a:ea typeface="ＭＳ Ｐゴシック" charset="0"/>
              <a:cs typeface="ＭＳ Ｐゴシック" charset="0"/>
            </a:endParaRPr>
          </a:p>
        </p:txBody>
      </p:sp>
      <p:sp>
        <p:nvSpPr>
          <p:cNvPr id="162819" name="Rectangle 6"/>
          <p:cNvSpPr>
            <a:spLocks noGrp="1" noChangeArrowheads="1"/>
          </p:cNvSpPr>
          <p:nvPr>
            <p:ph type="body" sz="half" idx="1"/>
          </p:nvPr>
        </p:nvSpPr>
        <p:spPr>
          <a:xfrm>
            <a:off x="1905000" y="990600"/>
            <a:ext cx="3048000" cy="5486400"/>
          </a:xfrm>
        </p:spPr>
        <p:txBody>
          <a:bodyPr>
            <a:normAutofit lnSpcReduction="10000"/>
          </a:bodyPr>
          <a:lstStyle/>
          <a:p>
            <a:pPr eaLnBrk="1" hangingPunct="1"/>
            <a:r>
              <a:rPr lang="en-US" altLang="en-US" smtClean="0"/>
              <a:t>The effort estimated in the effort estimation step is the total labor units needed to complete a task </a:t>
            </a:r>
          </a:p>
          <a:p>
            <a:pPr eaLnBrk="1" hangingPunct="1"/>
            <a:r>
              <a:rPr lang="en-US" altLang="en-US" smtClean="0"/>
              <a:t>Duration estimation results from taking the effort and distributing it among the resources for task</a:t>
            </a:r>
          </a:p>
        </p:txBody>
      </p:sp>
      <p:sp>
        <p:nvSpPr>
          <p:cNvPr id="162820"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62821"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62822"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DEBEDFB-3C89-44D8-BD40-1443DBCEF3CB}" type="slidenum">
              <a:rPr lang="en-US" altLang="en-US" sz="1400"/>
              <a:pPr/>
              <a:t>59</a:t>
            </a:fld>
            <a:r>
              <a:rPr lang="en-US" altLang="en-US" sz="1400"/>
              <a:t> of 134</a:t>
            </a:r>
          </a:p>
        </p:txBody>
      </p:sp>
    </p:spTree>
    <p:extLst>
      <p:ext uri="{BB962C8B-B14F-4D97-AF65-F5344CB8AC3E}">
        <p14:creationId xmlns:p14="http://schemas.microsoft.com/office/powerpoint/2010/main" val="1202619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Definition</a:t>
            </a:r>
          </a:p>
        </p:txBody>
      </p:sp>
      <p:sp>
        <p:nvSpPr>
          <p:cNvPr id="89090" name="Rectangle 3"/>
          <p:cNvSpPr>
            <a:spLocks noGrp="1" noChangeArrowheads="1"/>
          </p:cNvSpPr>
          <p:nvPr>
            <p:ph type="body" idx="1"/>
          </p:nvPr>
        </p:nvSpPr>
        <p:spPr/>
        <p:txBody>
          <a:bodyPr/>
          <a:lstStyle/>
          <a:p>
            <a:r>
              <a:rPr lang="en-US" altLang="en-US" smtClean="0"/>
              <a:t>Schedule development is the culmination of the other Project Time Management processes we have discussed:</a:t>
            </a:r>
          </a:p>
          <a:p>
            <a:pPr lvl="1"/>
            <a:r>
              <a:rPr lang="en-US" altLang="en-US"/>
              <a:t>Activity definition</a:t>
            </a:r>
          </a:p>
          <a:p>
            <a:pPr lvl="1"/>
            <a:r>
              <a:rPr lang="en-US" altLang="en-US"/>
              <a:t>Activity sequencing</a:t>
            </a:r>
          </a:p>
          <a:p>
            <a:pPr lvl="1"/>
            <a:r>
              <a:rPr lang="en-US" altLang="en-US"/>
              <a:t>Activity resource estimating</a:t>
            </a:r>
          </a:p>
          <a:p>
            <a:pPr lvl="1"/>
            <a:r>
              <a:rPr lang="en-US" altLang="en-US"/>
              <a:t>Activity duration estimating</a:t>
            </a:r>
          </a:p>
          <a:p>
            <a:r>
              <a:rPr lang="en-US" altLang="en-US" smtClean="0"/>
              <a:t>It is an iterative process to determine planned start and finish dates for activities</a:t>
            </a:r>
          </a:p>
          <a:p>
            <a:r>
              <a:rPr lang="en-US" altLang="en-US" smtClean="0"/>
              <a:t>It is a continuous process throughout project, addressing approved changes and risks</a:t>
            </a:r>
          </a:p>
        </p:txBody>
      </p:sp>
      <p:sp>
        <p:nvSpPr>
          <p:cNvPr id="8909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8909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8909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BAA3B76-1727-4625-89E9-81DAC736FC5D}" type="slidenum">
              <a:rPr lang="en-US" altLang="en-US" sz="1400"/>
              <a:pPr/>
              <a:t>6</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22118086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a:xfrm>
            <a:off x="1524000" y="0"/>
            <a:ext cx="2057400" cy="1066800"/>
          </a:xfrm>
        </p:spPr>
        <p:txBody>
          <a:bodyPr/>
          <a:lstStyle/>
          <a:p>
            <a:pPr eaLnBrk="1" hangingPunct="1">
              <a:defRPr/>
            </a:pPr>
            <a:r>
              <a:rPr lang="en-US" sz="2400" dirty="0">
                <a:ea typeface="ＭＳ Ｐゴシック" charset="0"/>
                <a:cs typeface="ＭＳ Ｐゴシック" charset="0"/>
              </a:rPr>
              <a:t>Duration</a:t>
            </a:r>
            <a:br>
              <a:rPr lang="en-US" sz="2400" dirty="0">
                <a:ea typeface="ＭＳ Ｐゴシック" charset="0"/>
                <a:cs typeface="ＭＳ Ｐゴシック" charset="0"/>
              </a:rPr>
            </a:br>
            <a:r>
              <a:rPr lang="en-US" sz="2400" dirty="0">
                <a:ea typeface="ＭＳ Ｐゴシック" charset="0"/>
                <a:cs typeface="ＭＳ Ｐゴシック" charset="0"/>
              </a:rPr>
              <a:t>estimation</a:t>
            </a:r>
            <a:endParaRPr lang="en-US" sz="900" dirty="0">
              <a:ea typeface="ＭＳ Ｐゴシック" charset="0"/>
              <a:cs typeface="ＭＳ Ｐゴシック" charset="0"/>
            </a:endParaRPr>
          </a:p>
        </p:txBody>
      </p:sp>
      <p:grpSp>
        <p:nvGrpSpPr>
          <p:cNvPr id="163842" name="Group 8"/>
          <p:cNvGrpSpPr>
            <a:grpSpLocks/>
          </p:cNvGrpSpPr>
          <p:nvPr/>
        </p:nvGrpSpPr>
        <p:grpSpPr bwMode="auto">
          <a:xfrm>
            <a:off x="1524001" y="152400"/>
            <a:ext cx="8880475" cy="6254750"/>
            <a:chOff x="134938" y="363538"/>
            <a:chExt cx="8880475" cy="6254750"/>
          </a:xfrm>
        </p:grpSpPr>
        <p:pic>
          <p:nvPicPr>
            <p:cNvPr id="163846" name="Picture 5" descr="Activity Duration Esti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988" y="363538"/>
              <a:ext cx="6829425" cy="62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47" name="AutoShape 6"/>
            <p:cNvSpPr>
              <a:spLocks noChangeArrowheads="1"/>
            </p:cNvSpPr>
            <p:nvPr/>
          </p:nvSpPr>
          <p:spPr bwMode="auto">
            <a:xfrm>
              <a:off x="134938" y="2779713"/>
              <a:ext cx="1806575" cy="1076325"/>
            </a:xfrm>
            <a:prstGeom prst="wedgeRectCallout">
              <a:avLst>
                <a:gd name="adj1" fmla="val 164852"/>
                <a:gd name="adj2" fmla="val -51477"/>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The resource allocation for this task is detailed on the preceding slide. Note the 20 day work (effort) estimate </a:t>
              </a:r>
              <a:r>
                <a:rPr lang="en-US" altLang="en-US" sz="1000" i="1"/>
                <a:t>vs.</a:t>
              </a:r>
              <a:r>
                <a:rPr lang="en-US" altLang="en-US" sz="1000"/>
                <a:t> the 8 day duration</a:t>
              </a:r>
            </a:p>
          </p:txBody>
        </p:sp>
        <p:sp>
          <p:nvSpPr>
            <p:cNvPr id="163848" name="AutoShape 7"/>
            <p:cNvSpPr>
              <a:spLocks noChangeArrowheads="1"/>
            </p:cNvSpPr>
            <p:nvPr/>
          </p:nvSpPr>
          <p:spPr bwMode="auto">
            <a:xfrm>
              <a:off x="155575" y="4410075"/>
              <a:ext cx="1806575" cy="895350"/>
            </a:xfrm>
            <a:prstGeom prst="wedgeRectCallout">
              <a:avLst>
                <a:gd name="adj1" fmla="val 401056"/>
                <a:gd name="adj2" fmla="val 89718"/>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Long durations for these summary components are due to incomplete data entry for all subcomponents</a:t>
              </a:r>
            </a:p>
          </p:txBody>
        </p:sp>
      </p:grpSp>
      <p:sp>
        <p:nvSpPr>
          <p:cNvPr id="163843" name="Date Placeholder 9"/>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63844" name="Footer Placeholder 1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63845"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6FE427C-7289-4DDD-99C7-C572ACBD6944}" type="slidenum">
              <a:rPr lang="en-US" altLang="en-US" sz="1400"/>
              <a:pPr/>
              <a:t>60</a:t>
            </a:fld>
            <a:r>
              <a:rPr lang="en-US" altLang="en-US" sz="1400"/>
              <a:t> of 134</a:t>
            </a:r>
          </a:p>
        </p:txBody>
      </p:sp>
    </p:spTree>
    <p:extLst>
      <p:ext uri="{BB962C8B-B14F-4D97-AF65-F5344CB8AC3E}">
        <p14:creationId xmlns:p14="http://schemas.microsoft.com/office/powerpoint/2010/main" val="12100310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idx="4294967295"/>
          </p:nvPr>
        </p:nvSpPr>
        <p:spPr>
          <a:xfrm>
            <a:off x="1524000" y="1"/>
            <a:ext cx="9144000" cy="536575"/>
          </a:xfrm>
        </p:spPr>
        <p:txBody>
          <a:bodyPr/>
          <a:lstStyle/>
          <a:p>
            <a:pPr eaLnBrk="1" hangingPunct="1"/>
            <a:r>
              <a:rPr lang="en-US" altLang="en-US" sz="2400">
                <a:effectLst>
                  <a:outerShdw blurRad="38100" dist="38100" dir="2700000" algn="tl">
                    <a:srgbClr val="C0C0C0"/>
                  </a:outerShdw>
                </a:effectLst>
              </a:rPr>
              <a:t>Critical path: early/late start and finish with float (slack)</a:t>
            </a:r>
          </a:p>
        </p:txBody>
      </p:sp>
      <p:pic>
        <p:nvPicPr>
          <p:cNvPr id="164866" name="Picture 7" descr="Critical Path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09601"/>
            <a:ext cx="8489950" cy="581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67" name="Rectangle 8"/>
          <p:cNvSpPr>
            <a:spLocks noChangeArrowheads="1"/>
          </p:cNvSpPr>
          <p:nvPr/>
        </p:nvSpPr>
        <p:spPr bwMode="auto">
          <a:xfrm>
            <a:off x="1846263" y="6138864"/>
            <a:ext cx="8482012" cy="149225"/>
          </a:xfrm>
          <a:prstGeom prst="rect">
            <a:avLst/>
          </a:prstGeom>
          <a:solidFill>
            <a:srgbClr val="FFFF00">
              <a:alpha val="25098"/>
            </a:srgbClr>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Tree>
    <p:extLst>
      <p:ext uri="{BB962C8B-B14F-4D97-AF65-F5344CB8AC3E}">
        <p14:creationId xmlns:p14="http://schemas.microsoft.com/office/powerpoint/2010/main" val="2829091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Schedule compression</a:t>
            </a:r>
          </a:p>
        </p:txBody>
      </p:sp>
      <p:pic>
        <p:nvPicPr>
          <p:cNvPr id="165890" name="Picture 4" descr="Schedule le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1238" y="3717925"/>
            <a:ext cx="537845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1" name="AutoShape 5"/>
          <p:cNvSpPr>
            <a:spLocks/>
          </p:cNvSpPr>
          <p:nvPr/>
        </p:nvSpPr>
        <p:spPr bwMode="auto">
          <a:xfrm rot="16200000">
            <a:off x="5782470" y="5952332"/>
            <a:ext cx="206375" cy="493713"/>
          </a:xfrm>
          <a:prstGeom prst="leftBracket">
            <a:avLst>
              <a:gd name="adj" fmla="val 19936"/>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65892" name="AutoShape 6"/>
          <p:cNvSpPr>
            <a:spLocks/>
          </p:cNvSpPr>
          <p:nvPr/>
        </p:nvSpPr>
        <p:spPr bwMode="auto">
          <a:xfrm>
            <a:off x="1752601" y="5943601"/>
            <a:ext cx="1751013" cy="411163"/>
          </a:xfrm>
          <a:prstGeom prst="borderCallout1">
            <a:avLst>
              <a:gd name="adj1" fmla="val 115444"/>
              <a:gd name="adj2" fmla="val 50046"/>
              <a:gd name="adj3" fmla="val 118532"/>
              <a:gd name="adj4" fmla="val 237532"/>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schedule compression of 5 days</a:t>
            </a:r>
          </a:p>
        </p:txBody>
      </p:sp>
      <p:sp>
        <p:nvSpPr>
          <p:cNvPr id="165893" name="AutoShape 7"/>
          <p:cNvSpPr>
            <a:spLocks/>
          </p:cNvSpPr>
          <p:nvPr/>
        </p:nvSpPr>
        <p:spPr bwMode="auto">
          <a:xfrm>
            <a:off x="2646363" y="4695825"/>
            <a:ext cx="1612900" cy="1117600"/>
          </a:xfrm>
          <a:prstGeom prst="borderCallout1">
            <a:avLst>
              <a:gd name="adj1" fmla="val 106819"/>
              <a:gd name="adj2" fmla="val 7088"/>
              <a:gd name="adj3" fmla="val 106819"/>
              <a:gd name="adj4" fmla="val 132972"/>
            </a:avLst>
          </a:prstGeom>
          <a:solidFill>
            <a:srgbClr val="F3F4C0"/>
          </a:solidFill>
          <a:ln w="12700">
            <a:solidFill>
              <a:schemeClr val="tx1"/>
            </a:solidFill>
            <a:miter lim="800000"/>
            <a:headEnd type="none" w="sm" len="sm"/>
            <a:tailEnd type="triangle" w="lg" len="lg"/>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Use Start-to-Start dependency with 5 day </a:t>
            </a:r>
            <a:r>
              <a:rPr lang="en-US" altLang="en-US" sz="1000" i="1"/>
              <a:t>lag</a:t>
            </a:r>
            <a:r>
              <a:rPr lang="en-US" altLang="en-US" sz="1000"/>
              <a:t> for successor to get reasonable relationship between two tasks</a:t>
            </a:r>
          </a:p>
        </p:txBody>
      </p:sp>
      <p:pic>
        <p:nvPicPr>
          <p:cNvPr id="165894" name="Picture 8" descr="Schedule le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6950" y="1152525"/>
            <a:ext cx="53911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5" name="AutoShape 9"/>
          <p:cNvSpPr>
            <a:spLocks/>
          </p:cNvSpPr>
          <p:nvPr/>
        </p:nvSpPr>
        <p:spPr bwMode="auto">
          <a:xfrm>
            <a:off x="1963738" y="2276475"/>
            <a:ext cx="2379662" cy="1049338"/>
          </a:xfrm>
          <a:prstGeom prst="borderCallout1">
            <a:avLst>
              <a:gd name="adj1" fmla="val 107264"/>
              <a:gd name="adj2" fmla="val 4801"/>
              <a:gd name="adj3" fmla="val 107264"/>
              <a:gd name="adj4" fmla="val 118745"/>
            </a:avLst>
          </a:prstGeom>
          <a:solidFill>
            <a:srgbClr val="F3F4C0"/>
          </a:solidFill>
          <a:ln w="12700">
            <a:solidFill>
              <a:schemeClr val="tx1"/>
            </a:solidFill>
            <a:miter lim="800000"/>
            <a:headEnd type="none" w="sm" len="sm"/>
            <a:tailEnd type="triangle" w="lg" len="lg"/>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Use Finish-to-Start dependency with 5 day </a:t>
            </a:r>
            <a:r>
              <a:rPr lang="en-US" altLang="en-US" sz="1000" i="1"/>
              <a:t>negative</a:t>
            </a:r>
            <a:r>
              <a:rPr lang="en-US" altLang="en-US" sz="1000"/>
              <a:t> </a:t>
            </a:r>
            <a:r>
              <a:rPr lang="en-US" altLang="en-US" sz="1000" i="1"/>
              <a:t>lag</a:t>
            </a:r>
            <a:r>
              <a:rPr lang="en-US" altLang="en-US" sz="1000"/>
              <a:t> (-5) for successor to get reasonable relationship between two tasks. Equivalent to a 5 day lead for successor</a:t>
            </a:r>
          </a:p>
        </p:txBody>
      </p:sp>
      <p:sp>
        <p:nvSpPr>
          <p:cNvPr id="165896" name="Line 10"/>
          <p:cNvSpPr>
            <a:spLocks noChangeShapeType="1"/>
          </p:cNvSpPr>
          <p:nvPr/>
        </p:nvSpPr>
        <p:spPr bwMode="auto">
          <a:xfrm flipH="1" flipV="1">
            <a:off x="5900738" y="6302376"/>
            <a:ext cx="0" cy="1682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897" name="TextBox 9"/>
          <p:cNvSpPr txBox="1">
            <a:spLocks noChangeArrowheads="1"/>
          </p:cNvSpPr>
          <p:nvPr/>
        </p:nvSpPr>
        <p:spPr bwMode="auto">
          <a:xfrm>
            <a:off x="1754189" y="4100514"/>
            <a:ext cx="19479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a:t>Alternatively:</a:t>
            </a:r>
          </a:p>
        </p:txBody>
      </p:sp>
      <p:sp>
        <p:nvSpPr>
          <p:cNvPr id="165898" name="Date Placeholder 1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65899" name="Footer Placeholder 1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65900" name="Slide Number Placeholder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346F5CE-8948-404E-BAA8-C3A2B5FB2557}" type="slidenum">
              <a:rPr lang="en-US" altLang="en-US" sz="1400"/>
              <a:pPr/>
              <a:t>62</a:t>
            </a:fld>
            <a:r>
              <a:rPr lang="en-US" altLang="en-US" sz="1400"/>
              <a:t> of 134</a:t>
            </a:r>
          </a:p>
        </p:txBody>
      </p:sp>
    </p:spTree>
    <p:extLst>
      <p:ext uri="{BB962C8B-B14F-4D97-AF65-F5344CB8AC3E}">
        <p14:creationId xmlns:p14="http://schemas.microsoft.com/office/powerpoint/2010/main" val="34200289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Determining resource utilization</a:t>
            </a:r>
          </a:p>
        </p:txBody>
      </p:sp>
      <p:pic>
        <p:nvPicPr>
          <p:cNvPr id="166914" name="Picture 4" descr="Resource Allo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066800"/>
            <a:ext cx="5441950"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915" name="Rectangle 5"/>
          <p:cNvSpPr>
            <a:spLocks noChangeArrowheads="1"/>
          </p:cNvSpPr>
          <p:nvPr/>
        </p:nvSpPr>
        <p:spPr bwMode="auto">
          <a:xfrm>
            <a:off x="1905000" y="1066800"/>
            <a:ext cx="3048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rgbClr val="FF0000"/>
              </a:buClr>
              <a:buFont typeface="Wingdings" panose="05000000000000000000" pitchFamily="2" charset="2"/>
              <a:buChar char="q"/>
            </a:pPr>
            <a:r>
              <a:rPr lang="en-US" altLang="en-US" sz="2000"/>
              <a:t>Resource graphs show the utilization of individual resources as a function of time </a:t>
            </a:r>
          </a:p>
          <a:p>
            <a:pPr>
              <a:spcBef>
                <a:spcPct val="20000"/>
              </a:spcBef>
              <a:buClr>
                <a:srgbClr val="FF0000"/>
              </a:buClr>
              <a:buFont typeface="Wingdings" panose="05000000000000000000" pitchFamily="2" charset="2"/>
              <a:buChar char="q"/>
            </a:pPr>
            <a:r>
              <a:rPr lang="en-US" altLang="en-US" sz="2000"/>
              <a:t>Resource graphs can be used to identify over- and under-utilized resources</a:t>
            </a:r>
          </a:p>
          <a:p>
            <a:pPr>
              <a:spcBef>
                <a:spcPct val="20000"/>
              </a:spcBef>
              <a:buClr>
                <a:srgbClr val="FF0000"/>
              </a:buClr>
              <a:buFont typeface="Wingdings" panose="05000000000000000000" pitchFamily="2" charset="2"/>
              <a:buChar char="q"/>
            </a:pPr>
            <a:r>
              <a:rPr lang="en-US" altLang="en-US" sz="2000"/>
              <a:t>Resource leveling can be used to balance utilization and/or to shift tasks to lower-cost resources</a:t>
            </a:r>
          </a:p>
        </p:txBody>
      </p:sp>
      <p:sp>
        <p:nvSpPr>
          <p:cNvPr id="166916"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66917"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6691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26C0AC3-E16B-463B-8981-21F514C5D3A1}" type="slidenum">
              <a:rPr lang="en-US" altLang="en-US" sz="1400"/>
              <a:pPr/>
              <a:t>63</a:t>
            </a:fld>
            <a:r>
              <a:rPr lang="en-US" altLang="en-US" sz="1400"/>
              <a:t> of 134</a:t>
            </a:r>
          </a:p>
        </p:txBody>
      </p:sp>
    </p:spTree>
    <p:extLst>
      <p:ext uri="{BB962C8B-B14F-4D97-AF65-F5344CB8AC3E}">
        <p14:creationId xmlns:p14="http://schemas.microsoft.com/office/powerpoint/2010/main" val="22780474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Next Class</a:t>
            </a:r>
          </a:p>
        </p:txBody>
      </p:sp>
      <p:sp>
        <p:nvSpPr>
          <p:cNvPr id="167938" name="Rectangle 3"/>
          <p:cNvSpPr>
            <a:spLocks noGrp="1" noChangeArrowheads="1"/>
          </p:cNvSpPr>
          <p:nvPr>
            <p:ph type="body" idx="1"/>
          </p:nvPr>
        </p:nvSpPr>
        <p:spPr/>
        <p:txBody>
          <a:bodyPr/>
          <a:lstStyle/>
          <a:p>
            <a:pPr marL="0" indent="0">
              <a:buNone/>
            </a:pPr>
            <a:r>
              <a:rPr lang="en-US" altLang="en-US" b="1" smtClean="0">
                <a:solidFill>
                  <a:schemeClr val="tx2"/>
                </a:solidFill>
              </a:rPr>
              <a:t>Topic:</a:t>
            </a:r>
          </a:p>
          <a:p>
            <a:pPr lvl="1"/>
            <a:r>
              <a:rPr lang="en-US" altLang="en-US" b="1"/>
              <a:t>Risk Management: </a:t>
            </a:r>
            <a:r>
              <a:rPr lang="en-US" altLang="en-US"/>
              <a:t>Planning, risk identification, quantification and prioritization; Risk analysis, response planning, avoidance, mitigation, monitoring.</a:t>
            </a:r>
            <a:endParaRPr lang="en-US" altLang="en-US">
              <a:solidFill>
                <a:schemeClr val="accent2"/>
              </a:solidFill>
            </a:endParaRPr>
          </a:p>
          <a:p>
            <a:pPr marL="0" indent="0">
              <a:lnSpc>
                <a:spcPct val="110000"/>
              </a:lnSpc>
              <a:buNone/>
            </a:pPr>
            <a:r>
              <a:rPr lang="en-US" altLang="en-US" b="1" smtClean="0">
                <a:solidFill>
                  <a:srgbClr val="0000FF"/>
                </a:solidFill>
              </a:rPr>
              <a:t>Reading</a:t>
            </a:r>
            <a:r>
              <a:rPr lang="en-US" altLang="en-US" smtClean="0">
                <a:solidFill>
                  <a:srgbClr val="0000FF"/>
                </a:solidFill>
              </a:rPr>
              <a:t>:</a:t>
            </a:r>
          </a:p>
          <a:p>
            <a:pPr lvl="1" eaLnBrk="1" hangingPunct="1">
              <a:lnSpc>
                <a:spcPct val="110000"/>
              </a:lnSpc>
            </a:pPr>
            <a:r>
              <a:rPr lang="it-IT" altLang="en-US"/>
              <a:t>PMBOK-SWE</a:t>
            </a:r>
            <a:r>
              <a:rPr lang="it-IT" altLang="en-US" b="1"/>
              <a:t> </a:t>
            </a:r>
            <a:r>
              <a:rPr lang="it-IT" altLang="en-US"/>
              <a:t>Ch. 11 Intro &amp; Ch. 11.1-11.6</a:t>
            </a:r>
          </a:p>
          <a:p>
            <a:pPr marL="0" indent="0">
              <a:lnSpc>
                <a:spcPct val="110000"/>
              </a:lnSpc>
              <a:buNone/>
            </a:pPr>
            <a:r>
              <a:rPr lang="en-US" altLang="en-US" b="1" smtClean="0">
                <a:solidFill>
                  <a:srgbClr val="0000FF"/>
                </a:solidFill>
              </a:rPr>
              <a:t>Assignment 3 </a:t>
            </a:r>
            <a:r>
              <a:rPr lang="en-US" altLang="en-US" smtClean="0"/>
              <a:t>– due February 8</a:t>
            </a:r>
          </a:p>
        </p:txBody>
      </p:sp>
      <p:sp>
        <p:nvSpPr>
          <p:cNvPr id="167939"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6794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6794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D2535DF-B740-47E1-A42B-BF73A8E458FB}" type="slidenum">
              <a:rPr lang="en-US" altLang="en-US" sz="1400"/>
              <a:pPr/>
              <a:t>64</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1579588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Grp="1" noChangeArrowheads="1"/>
          </p:cNvSpPr>
          <p:nvPr>
            <p:ph type="title"/>
          </p:nvPr>
        </p:nvSpPr>
        <p:spPr/>
        <p:txBody>
          <a:bodyPr/>
          <a:lstStyle/>
          <a:p>
            <a:r>
              <a:rPr lang="en-US" altLang="en-US" smtClean="0">
                <a:effectLst>
                  <a:outerShdw blurRad="38100" dist="38100" dir="2700000" algn="tl">
                    <a:srgbClr val="C0C0C0"/>
                  </a:outerShdw>
                </a:effectLst>
              </a:rPr>
              <a:t>Journal Exercises</a:t>
            </a:r>
          </a:p>
        </p:txBody>
      </p:sp>
      <p:sp>
        <p:nvSpPr>
          <p:cNvPr id="169986" name="Rectangle 5"/>
          <p:cNvSpPr>
            <a:spLocks noGrp="1" noChangeArrowheads="1"/>
          </p:cNvSpPr>
          <p:nvPr>
            <p:ph type="body" idx="1"/>
          </p:nvPr>
        </p:nvSpPr>
        <p:spPr/>
        <p:txBody>
          <a:bodyPr/>
          <a:lstStyle/>
          <a:p>
            <a:r>
              <a:rPr lang="en-US" altLang="en-US" smtClean="0"/>
              <a:t>Read the paper: </a:t>
            </a:r>
            <a:r>
              <a:rPr lang="en-US" altLang="en-US" smtClean="0">
                <a:hlinkClick r:id="rId3"/>
              </a:rPr>
              <a:t>Programmer Productivity: The "Tenfinity Factor</a:t>
            </a:r>
            <a:r>
              <a:rPr lang="ja-JP" altLang="en-US" smtClean="0">
                <a:hlinkClick r:id="rId3"/>
              </a:rPr>
              <a:t>”</a:t>
            </a:r>
            <a:r>
              <a:rPr lang="en-US" altLang="ja-JP" smtClean="0"/>
              <a:t> </a:t>
            </a:r>
            <a:br>
              <a:rPr lang="en-US" altLang="ja-JP" smtClean="0"/>
            </a:br>
            <a:r>
              <a:rPr lang="en-US" altLang="ja-JP" smtClean="0"/>
              <a:t>&lt;http://www.devtopics.com/programmer-productivity-the-tenfinity-factor/&gt;</a:t>
            </a:r>
          </a:p>
          <a:p>
            <a:pPr lvl="1"/>
            <a:r>
              <a:rPr lang="en-US" altLang="en-US"/>
              <a:t>Comment. </a:t>
            </a:r>
          </a:p>
          <a:p>
            <a:pPr lvl="1"/>
            <a:r>
              <a:rPr lang="en-US" altLang="en-US"/>
              <a:t>Given the above, what about the impact on estimating?</a:t>
            </a:r>
          </a:p>
          <a:p>
            <a:r>
              <a:rPr lang="en-US" altLang="en-US" smtClean="0"/>
              <a:t>Also, think about programmer style and lines of code measurements.</a:t>
            </a:r>
          </a:p>
        </p:txBody>
      </p:sp>
      <p:sp>
        <p:nvSpPr>
          <p:cNvPr id="169987"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69988"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6998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9156A7B-65C6-43D3-8247-888206259EAC}" type="slidenum">
              <a:rPr lang="en-US" altLang="en-US" sz="1400"/>
              <a:pPr/>
              <a:t>65</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19097336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3" name="Rectangle 2"/>
          <p:cNvSpPr>
            <a:spLocks noGrp="1" noChangeArrowheads="1"/>
          </p:cNvSpPr>
          <p:nvPr>
            <p:ph type="ctrTitle"/>
          </p:nvPr>
        </p:nvSpPr>
        <p:spPr/>
        <p:txBody>
          <a:bodyPr/>
          <a:lstStyle/>
          <a:p>
            <a:r>
              <a:rPr lang="en-US" altLang="en-US" smtClean="0">
                <a:effectLst>
                  <a:outerShdw blurRad="38100" dist="38100" dir="2700000" algn="tl">
                    <a:srgbClr val="C0C0C0"/>
                  </a:outerShdw>
                </a:effectLst>
              </a:rPr>
              <a:t>Midterm Examination</a:t>
            </a:r>
          </a:p>
        </p:txBody>
      </p:sp>
      <p:sp>
        <p:nvSpPr>
          <p:cNvPr id="889859" name="Rectangle 3"/>
          <p:cNvSpPr>
            <a:spLocks noGrp="1" noChangeArrowheads="1"/>
          </p:cNvSpPr>
          <p:nvPr>
            <p:ph type="subTitle" idx="1"/>
          </p:nvPr>
        </p:nvSpPr>
        <p:spPr>
          <a:xfrm>
            <a:off x="2743200" y="3352800"/>
            <a:ext cx="6400800" cy="1752600"/>
          </a:xfrm>
        </p:spPr>
        <p:txBody>
          <a:bodyPr/>
          <a:lstStyle/>
          <a:p>
            <a:pPr>
              <a:buFont typeface="Wingdings" panose="05000000000000000000" pitchFamily="2" charset="2"/>
              <a:buNone/>
            </a:pPr>
            <a:r>
              <a:rPr lang="ja-JP" altLang="en-US" smtClean="0"/>
              <a:t>“</a:t>
            </a:r>
            <a:r>
              <a:rPr lang="en-US" altLang="ja-JP" smtClean="0"/>
              <a:t>Nobody expects the Spanish Inquisition!</a:t>
            </a:r>
            <a:r>
              <a:rPr lang="ja-JP" altLang="en-US" smtClean="0"/>
              <a:t>”</a:t>
            </a:r>
            <a:endParaRPr lang="en-US" altLang="ja-JP" smtClean="0"/>
          </a:p>
          <a:p>
            <a:pPr>
              <a:buFont typeface="Wingdings" panose="05000000000000000000" pitchFamily="2" charset="2"/>
              <a:buNone/>
            </a:pPr>
            <a:r>
              <a:rPr lang="en-US" altLang="en-US" smtClean="0"/>
              <a:t>– Monty Python</a:t>
            </a:r>
          </a:p>
        </p:txBody>
      </p:sp>
      <p:pic>
        <p:nvPicPr>
          <p:cNvPr id="889860" name="Picture 4" descr="spa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4267201"/>
            <a:ext cx="2819400"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36"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72037"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7203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E99EF12-4D15-4681-8D9C-FA0BBF23E0A8}" type="slidenum">
              <a:rPr lang="en-US" altLang="en-US" sz="1400"/>
              <a:pPr/>
              <a:t>66</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664431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889859">
                                            <p:txEl>
                                              <p:pRg st="0" end="0"/>
                                            </p:txEl>
                                          </p:spTgt>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span2.wav"/>
                                        </p:tgtEl>
                                      </p:cMediaNode>
                                    </p:audio>
                                  </p:subTnLst>
                                </p:cTn>
                              </p:par>
                              <p:par>
                                <p:cTn id="7" presetID="1" presetClass="entr" presetSubtype="0" fill="hold" grpId="0" nodeType="withEffect">
                                  <p:stCondLst>
                                    <p:cond delay="1000"/>
                                  </p:stCondLst>
                                  <p:childTnLst>
                                    <p:set>
                                      <p:cBhvr>
                                        <p:cTn id="8" dur="1" fill="hold">
                                          <p:stCondLst>
                                            <p:cond delay="0"/>
                                          </p:stCondLst>
                                        </p:cTn>
                                        <p:tgtEl>
                                          <p:spTgt spid="889859">
                                            <p:txEl>
                                              <p:pRg st="1" end="1"/>
                                            </p:txEl>
                                          </p:spTgt>
                                        </p:tgtEl>
                                        <p:attrNameLst>
                                          <p:attrName>style.visibility</p:attrName>
                                        </p:attrNameLst>
                                      </p:cBhvr>
                                      <p:to>
                                        <p:strVal val="visible"/>
                                      </p:to>
                                    </p:set>
                                  </p:childTnLst>
                                  <p:subTnLst>
                                    <p:audio>
                                      <p:cMediaNode>
                                        <p:cTn display="0" masterRel="sameClick">
                                          <p:stCondLst>
                                            <p:cond evt="begin" delay="0">
                                              <p:tn val="7"/>
                                            </p:cond>
                                          </p:stCondLst>
                                          <p:endCondLst>
                                            <p:cond evt="onStopAudio" delay="0">
                                              <p:tgtEl>
                                                <p:sldTgt/>
                                              </p:tgtEl>
                                            </p:cond>
                                          </p:endCondLst>
                                        </p:cTn>
                                        <p:tgtEl>
                                          <p:sndTgt r:embed="rId3" name="span2.wav"/>
                                        </p:tgtEl>
                                      </p:cMediaNode>
                                    </p:audio>
                                  </p:subTnLst>
                                </p:cTn>
                              </p:par>
                              <p:par>
                                <p:cTn id="9" presetID="1" presetClass="entr" presetSubtype="0" fill="hold" nodeType="withEffect">
                                  <p:stCondLst>
                                    <p:cond delay="0"/>
                                  </p:stCondLst>
                                  <p:childTnLst>
                                    <p:set>
                                      <p:cBhvr>
                                        <p:cTn id="10" dur="1" fill="hold">
                                          <p:stCondLst>
                                            <p:cond delay="0"/>
                                          </p:stCondLst>
                                        </p:cTn>
                                        <p:tgtEl>
                                          <p:spTgt spid="889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5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1"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Mid-term Examination</a:t>
            </a:r>
          </a:p>
        </p:txBody>
      </p:sp>
      <p:sp>
        <p:nvSpPr>
          <p:cNvPr id="174082" name="Rectangle 3"/>
          <p:cNvSpPr>
            <a:spLocks noGrp="1" noChangeArrowheads="1"/>
          </p:cNvSpPr>
          <p:nvPr>
            <p:ph type="body" idx="1"/>
          </p:nvPr>
        </p:nvSpPr>
        <p:spPr/>
        <p:txBody>
          <a:bodyPr/>
          <a:lstStyle/>
          <a:p>
            <a:pPr eaLnBrk="1" hangingPunct="1">
              <a:lnSpc>
                <a:spcPct val="90000"/>
              </a:lnSpc>
            </a:pPr>
            <a:r>
              <a:rPr lang="en-US" altLang="en-US" sz="2000"/>
              <a:t>Midterm Examination will be on the Desire2Learn system starting Friday, February 3, through Tuesday, February 7</a:t>
            </a:r>
          </a:p>
          <a:p>
            <a:pPr eaLnBrk="1" hangingPunct="1">
              <a:lnSpc>
                <a:spcPct val="90000"/>
              </a:lnSpc>
            </a:pPr>
            <a:r>
              <a:rPr lang="en-US" altLang="en-US" sz="2000"/>
              <a:t>See important information about </a:t>
            </a:r>
            <a:r>
              <a:rPr lang="en-US" altLang="en-US" sz="2000">
                <a:hlinkClick r:id="rId3"/>
              </a:rPr>
              <a:t>Taking Quizzes On-line</a:t>
            </a:r>
            <a:endParaRPr lang="en-US" altLang="en-US" sz="2000"/>
          </a:p>
          <a:p>
            <a:pPr lvl="1" eaLnBrk="1" hangingPunct="1">
              <a:lnSpc>
                <a:spcPct val="90000"/>
              </a:lnSpc>
            </a:pPr>
            <a:r>
              <a:rPr lang="en-US" altLang="en-US" smtClean="0"/>
              <a:t>Login to the </a:t>
            </a:r>
            <a:r>
              <a:rPr lang="en-US" altLang="en-US" b="1" u="sng" smtClean="0">
                <a:hlinkClick r:id="rId4"/>
              </a:rPr>
              <a:t>Desire2Learn System (https://d2l.depaul.edu/)</a:t>
            </a:r>
            <a:endParaRPr lang="en-US" altLang="en-US" b="1" u="sng" smtClean="0"/>
          </a:p>
          <a:p>
            <a:pPr lvl="1" eaLnBrk="1" hangingPunct="1">
              <a:lnSpc>
                <a:spcPct val="90000"/>
              </a:lnSpc>
            </a:pPr>
            <a:r>
              <a:rPr lang="en-US" altLang="en-US" smtClean="0"/>
              <a:t>Take the Mid-term examination.</a:t>
            </a:r>
          </a:p>
          <a:p>
            <a:pPr lvl="1" eaLnBrk="1" hangingPunct="1">
              <a:lnSpc>
                <a:spcPct val="90000"/>
              </a:lnSpc>
            </a:pPr>
            <a:r>
              <a:rPr lang="en-US" altLang="en-US" smtClean="0"/>
              <a:t>It will be made available Friday, February 3, 2017.</a:t>
            </a:r>
          </a:p>
          <a:p>
            <a:pPr lvl="1" eaLnBrk="1" hangingPunct="1">
              <a:lnSpc>
                <a:spcPct val="90000"/>
              </a:lnSpc>
            </a:pPr>
            <a:r>
              <a:rPr lang="en-US" altLang="en-US" smtClean="0"/>
              <a:t>You must take the exam by COB Tuesday, February 7.</a:t>
            </a:r>
          </a:p>
          <a:p>
            <a:pPr lvl="1" eaLnBrk="1" hangingPunct="1">
              <a:lnSpc>
                <a:spcPct val="90000"/>
              </a:lnSpc>
            </a:pPr>
            <a:r>
              <a:rPr lang="en-US" altLang="en-US" smtClean="0"/>
              <a:t>Allow 3 hours (should take about one hour if you are prepared); note: books or notes should not be used.</a:t>
            </a:r>
          </a:p>
          <a:p>
            <a:pPr eaLnBrk="1" hangingPunct="1">
              <a:lnSpc>
                <a:spcPct val="90000"/>
              </a:lnSpc>
            </a:pPr>
            <a:r>
              <a:rPr lang="en-US" altLang="en-US" sz="2000">
                <a:hlinkClick r:id="rId5"/>
              </a:rPr>
              <a:t>Midterm study guide</a:t>
            </a:r>
            <a:r>
              <a:rPr lang="en-US" altLang="en-US" sz="2000"/>
              <a:t> [note solution to some problems on last page].</a:t>
            </a:r>
          </a:p>
        </p:txBody>
      </p:sp>
      <p:sp>
        <p:nvSpPr>
          <p:cNvPr id="17408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7408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7408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1BD9552-92DB-4FAA-9689-FEEF7AAFA2C7}" type="slidenum">
              <a:rPr lang="en-US" altLang="en-US" sz="1400"/>
              <a:pPr/>
              <a:t>67</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17979899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SE 477 – Class 5: Appendices</a:t>
            </a:r>
          </a:p>
        </p:txBody>
      </p:sp>
      <p:sp>
        <p:nvSpPr>
          <p:cNvPr id="176130" name="Rectangle 3"/>
          <p:cNvSpPr>
            <a:spLocks noGrp="1" noChangeArrowheads="1"/>
          </p:cNvSpPr>
          <p:nvPr>
            <p:ph idx="1"/>
          </p:nvPr>
        </p:nvSpPr>
        <p:spPr/>
        <p:txBody>
          <a:bodyPr/>
          <a:lstStyle/>
          <a:p>
            <a:pPr>
              <a:buFont typeface="Wingdings" panose="05000000000000000000" pitchFamily="2" charset="2"/>
              <a:buNone/>
            </a:pPr>
            <a:r>
              <a:rPr lang="en-US" altLang="en-US" sz="2000"/>
              <a:t>This is material that is relevant but not used often enough to present in the main part of the class.</a:t>
            </a:r>
          </a:p>
          <a:p>
            <a:pPr>
              <a:buFont typeface="Wingdings" panose="05000000000000000000" pitchFamily="2" charset="2"/>
              <a:buNone/>
            </a:pPr>
            <a:endParaRPr lang="en-US" altLang="en-US" sz="2000" b="1">
              <a:solidFill>
                <a:srgbClr val="FF0000"/>
              </a:solidFill>
            </a:endParaRPr>
          </a:p>
          <a:p>
            <a:pPr>
              <a:buFont typeface="Wingdings" panose="05000000000000000000" pitchFamily="2" charset="2"/>
              <a:buNone/>
            </a:pPr>
            <a:endParaRPr lang="en-US" altLang="en-US" sz="2000" b="1">
              <a:solidFill>
                <a:srgbClr val="FF0000"/>
              </a:solidFill>
            </a:endParaRPr>
          </a:p>
          <a:p>
            <a:pPr>
              <a:buFont typeface="Wingdings" panose="05000000000000000000" pitchFamily="2" charset="2"/>
              <a:buNone/>
            </a:pPr>
            <a:endParaRPr lang="en-US" altLang="en-US" sz="2000" b="1">
              <a:solidFill>
                <a:srgbClr val="FF0000"/>
              </a:solidFill>
            </a:endParaRPr>
          </a:p>
          <a:p>
            <a:pPr>
              <a:buFont typeface="Wingdings" panose="05000000000000000000" pitchFamily="2" charset="2"/>
              <a:buNone/>
            </a:pPr>
            <a:r>
              <a:rPr lang="en-US" altLang="en-US" sz="2000" b="1">
                <a:solidFill>
                  <a:srgbClr val="FF0000"/>
                </a:solidFill>
              </a:rPr>
              <a:t>Topics:</a:t>
            </a:r>
          </a:p>
          <a:p>
            <a:r>
              <a:rPr lang="en-US" altLang="en-US" sz="2000"/>
              <a:t>Scheduling</a:t>
            </a:r>
          </a:p>
          <a:p>
            <a:pPr lvl="1"/>
            <a:r>
              <a:rPr lang="en-US" altLang="en-US" smtClean="0"/>
              <a:t>PERT Estimation  technique</a:t>
            </a:r>
          </a:p>
          <a:p>
            <a:pPr lvl="1"/>
            <a:r>
              <a:rPr lang="en-US" altLang="en-US" smtClean="0"/>
              <a:t>Critical Path Method (CPM)</a:t>
            </a:r>
          </a:p>
          <a:p>
            <a:pPr lvl="1"/>
            <a:r>
              <a:rPr lang="en-US" altLang="en-US" smtClean="0"/>
              <a:t>Forward and backward pass analysis</a:t>
            </a:r>
          </a:p>
          <a:p>
            <a:pPr lvl="1"/>
            <a:r>
              <a:rPr lang="en-US" altLang="en-US" smtClean="0"/>
              <a:t>Calculating float</a:t>
            </a:r>
          </a:p>
        </p:txBody>
      </p:sp>
      <p:sp>
        <p:nvSpPr>
          <p:cNvPr id="176131"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76132"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76133" name="Content Placeholder 6"/>
          <p:cNvSpPr>
            <a:spLocks noGrp="1"/>
          </p:cNvSpPr>
          <p:nvPr>
            <p:ph sz="half" idx="4294967295"/>
          </p:nvPr>
        </p:nvSpPr>
        <p:spPr>
          <a:xfrm>
            <a:off x="6477000" y="1371600"/>
            <a:ext cx="4191000" cy="5105400"/>
          </a:xfrm>
        </p:spPr>
        <p:txBody>
          <a:bodyPr/>
          <a:lstStyle/>
          <a:p>
            <a:endParaRPr lang="en-US" altLang="en-US" smtClean="0"/>
          </a:p>
          <a:p>
            <a:endParaRPr lang="en-US" altLang="en-US" smtClean="0"/>
          </a:p>
        </p:txBody>
      </p:sp>
      <p:sp>
        <p:nvSpPr>
          <p:cNvPr id="176134"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E137C3F-55D0-42B0-934B-02F0330851B7}" type="slidenum">
              <a:rPr lang="en-US" altLang="en-US" sz="1400"/>
              <a:pPr/>
              <a:t>68</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2361064971"/>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altLang="en-US" smtClean="0">
                <a:effectLst>
                  <a:outerShdw blurRad="38100" dist="38100" dir="2700000" algn="tl">
                    <a:srgbClr val="C0C0C0"/>
                  </a:outerShdw>
                </a:effectLst>
              </a:rPr>
              <a:t>Appendix: PERT Estimation Technique</a:t>
            </a:r>
          </a:p>
        </p:txBody>
      </p:sp>
      <p:sp>
        <p:nvSpPr>
          <p:cNvPr id="178178" name="Subtitle 7"/>
          <p:cNvSpPr>
            <a:spLocks noGrp="1"/>
          </p:cNvSpPr>
          <p:nvPr>
            <p:ph type="subTitle" idx="1"/>
          </p:nvPr>
        </p:nvSpPr>
        <p:spPr/>
        <p:txBody>
          <a:bodyPr/>
          <a:lstStyle/>
          <a:p>
            <a:pPr>
              <a:buFont typeface="Times" panose="02020603050405020304" pitchFamily="18" charset="0"/>
              <a:buNone/>
            </a:pPr>
            <a:endParaRPr lang="en-US" altLang="en-US" smtClean="0"/>
          </a:p>
        </p:txBody>
      </p:sp>
      <p:sp>
        <p:nvSpPr>
          <p:cNvPr id="17817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7818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78181"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C525787-DD90-4B0A-9998-E75645BE8861}" type="slidenum">
              <a:rPr lang="en-US" altLang="en-US" sz="1400"/>
              <a:pPr/>
              <a:t>69</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72291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sz="3400">
                <a:effectLst>
                  <a:outerShdw blurRad="38100" dist="38100" dir="2700000" algn="tl">
                    <a:srgbClr val="C0C0C0"/>
                  </a:outerShdw>
                </a:effectLst>
              </a:rPr>
              <a:t>Controlling factors  in schedule development</a:t>
            </a:r>
          </a:p>
        </p:txBody>
      </p:sp>
      <p:sp>
        <p:nvSpPr>
          <p:cNvPr id="90114" name="Rectangle 3"/>
          <p:cNvSpPr>
            <a:spLocks noGrp="1" noChangeArrowheads="1"/>
          </p:cNvSpPr>
          <p:nvPr>
            <p:ph type="body" idx="1"/>
          </p:nvPr>
        </p:nvSpPr>
        <p:spPr/>
        <p:txBody>
          <a:bodyPr/>
          <a:lstStyle/>
          <a:p>
            <a:pPr eaLnBrk="1" hangingPunct="1">
              <a:lnSpc>
                <a:spcPct val="90000"/>
              </a:lnSpc>
            </a:pPr>
            <a:r>
              <a:rPr lang="en-US" altLang="en-US" smtClean="0"/>
              <a:t>Project scope statement</a:t>
            </a:r>
          </a:p>
          <a:p>
            <a:pPr lvl="1" eaLnBrk="1" hangingPunct="1">
              <a:lnSpc>
                <a:spcPct val="90000"/>
              </a:lnSpc>
            </a:pPr>
            <a:r>
              <a:rPr lang="en-US" altLang="en-US"/>
              <a:t>Scope statement is the source of assumptions and constraints on the project</a:t>
            </a:r>
          </a:p>
          <a:p>
            <a:pPr lvl="1" eaLnBrk="1" hangingPunct="1">
              <a:lnSpc>
                <a:spcPct val="90000"/>
              </a:lnSpc>
            </a:pPr>
            <a:r>
              <a:rPr lang="en-US" altLang="en-US"/>
              <a:t>(PMI) </a:t>
            </a:r>
            <a:r>
              <a:rPr lang="ja-JP" altLang="en-US"/>
              <a:t>“</a:t>
            </a:r>
            <a:r>
              <a:rPr lang="en-US" altLang="ja-JP" i="1" u="sng"/>
              <a:t>Assumptions</a:t>
            </a:r>
            <a:r>
              <a:rPr lang="en-US" altLang="ja-JP"/>
              <a:t> are those documented, schedule-related factors that, for schedule development purposes, are considered to be true, real, or certain.</a:t>
            </a:r>
            <a:r>
              <a:rPr lang="ja-JP" altLang="en-US"/>
              <a:t>”</a:t>
            </a:r>
            <a:endParaRPr lang="en-US" altLang="ja-JP"/>
          </a:p>
          <a:p>
            <a:pPr lvl="1" eaLnBrk="1" hangingPunct="1">
              <a:lnSpc>
                <a:spcPct val="90000"/>
              </a:lnSpc>
            </a:pPr>
            <a:r>
              <a:rPr lang="en-US" altLang="en-US"/>
              <a:t>(PMI) </a:t>
            </a:r>
            <a:r>
              <a:rPr lang="ja-JP" altLang="en-US"/>
              <a:t>“</a:t>
            </a:r>
            <a:r>
              <a:rPr lang="en-US" altLang="ja-JP" i="1" u="sng"/>
              <a:t>Constraints</a:t>
            </a:r>
            <a:r>
              <a:rPr lang="en-US" altLang="ja-JP"/>
              <a:t> are factors that will limit the project management team's options when performing schedule network analysis.</a:t>
            </a:r>
            <a:r>
              <a:rPr lang="ja-JP" altLang="en-US"/>
              <a:t>”</a:t>
            </a:r>
            <a:endParaRPr lang="en-US" altLang="ja-JP"/>
          </a:p>
          <a:p>
            <a:pPr lvl="1" eaLnBrk="1" hangingPunct="1">
              <a:lnSpc>
                <a:spcPct val="90000"/>
              </a:lnSpc>
            </a:pPr>
            <a:r>
              <a:rPr lang="en-US" altLang="en-US"/>
              <a:t>Date constraints (contract dates, market windows, external deliveries) and milestones (deliverable dates) are of greatest importance in schedule development</a:t>
            </a:r>
          </a:p>
        </p:txBody>
      </p:sp>
      <p:sp>
        <p:nvSpPr>
          <p:cNvPr id="90115"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90116"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9011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58AF1D7-EDCA-4751-A5D4-59BA2DF8D8A2}" type="slidenum">
              <a:rPr lang="en-US" altLang="en-US" sz="1400"/>
              <a:pPr/>
              <a:t>7</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142160132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1524000" y="0"/>
            <a:ext cx="9144000" cy="990600"/>
          </a:xfrm>
        </p:spPr>
        <p:txBody>
          <a:bodyPr/>
          <a:lstStyle/>
          <a:p>
            <a:pPr eaLnBrk="1" hangingPunct="1">
              <a:defRPr/>
            </a:pPr>
            <a:r>
              <a:rPr lang="en-US" dirty="0">
                <a:ea typeface="ＭＳ Ｐゴシック" charset="0"/>
                <a:cs typeface="ＭＳ Ｐゴシック" charset="0"/>
              </a:rPr>
              <a:t>PERT estimation technique</a:t>
            </a:r>
            <a:endParaRPr lang="en-US" sz="800" dirty="0">
              <a:ea typeface="ＭＳ Ｐゴシック" charset="0"/>
              <a:cs typeface="ＭＳ Ｐゴシック" charset="0"/>
            </a:endParaRPr>
          </a:p>
        </p:txBody>
      </p:sp>
      <p:sp>
        <p:nvSpPr>
          <p:cNvPr id="179202" name="Rectangle 3"/>
          <p:cNvSpPr>
            <a:spLocks noGrp="1" noChangeArrowheads="1"/>
          </p:cNvSpPr>
          <p:nvPr>
            <p:ph type="body" sz="half" idx="1"/>
          </p:nvPr>
        </p:nvSpPr>
        <p:spPr>
          <a:xfrm>
            <a:off x="1828800" y="990600"/>
            <a:ext cx="8534400" cy="5486400"/>
          </a:xfrm>
        </p:spPr>
        <p:txBody>
          <a:bodyPr/>
          <a:lstStyle/>
          <a:p>
            <a:pPr eaLnBrk="1" hangingPunct="1"/>
            <a:r>
              <a:rPr lang="en-US" altLang="en-US" sz="2000"/>
              <a:t>Most widely used three-point estimate is PERT (</a:t>
            </a:r>
            <a:r>
              <a:rPr lang="en-US" altLang="en-US" sz="2000" i="1"/>
              <a:t>Program Evaluation and Review Technique</a:t>
            </a:r>
            <a:r>
              <a:rPr lang="en-US" altLang="en-US" sz="2000"/>
              <a:t>)</a:t>
            </a:r>
          </a:p>
          <a:p>
            <a:pPr eaLnBrk="1" hangingPunct="1"/>
            <a:r>
              <a:rPr lang="en-US" altLang="en-US" sz="2000"/>
              <a:t>Defines three estimate points as:</a:t>
            </a:r>
          </a:p>
          <a:p>
            <a:pPr lvl="1" eaLnBrk="1" hangingPunct="1"/>
            <a:r>
              <a:rPr lang="en-US" altLang="en-US" i="1" smtClean="0"/>
              <a:t>Most likely</a:t>
            </a:r>
            <a:r>
              <a:rPr lang="en-US" altLang="en-US" smtClean="0"/>
              <a:t>: estimate that occurs with greatest frequency</a:t>
            </a:r>
          </a:p>
          <a:p>
            <a:pPr lvl="1" eaLnBrk="1" hangingPunct="1"/>
            <a:r>
              <a:rPr lang="en-US" altLang="en-US" i="1" smtClean="0"/>
              <a:t>Optimistic</a:t>
            </a:r>
            <a:r>
              <a:rPr lang="en-US" altLang="en-US" smtClean="0"/>
              <a:t>: shortest duration, taken as 10</a:t>
            </a:r>
            <a:r>
              <a:rPr lang="en-US" altLang="en-US" baseline="30000" smtClean="0"/>
              <a:t>th</a:t>
            </a:r>
            <a:r>
              <a:rPr lang="en-US" altLang="en-US" smtClean="0"/>
              <a:t> percentile value</a:t>
            </a:r>
          </a:p>
          <a:p>
            <a:pPr lvl="1" eaLnBrk="1" hangingPunct="1"/>
            <a:r>
              <a:rPr lang="en-US" altLang="en-US" i="1" smtClean="0"/>
              <a:t>Pessimistic</a:t>
            </a:r>
            <a:r>
              <a:rPr lang="en-US" altLang="en-US" smtClean="0"/>
              <a:t>: longest duration, taken as 90</a:t>
            </a:r>
            <a:r>
              <a:rPr lang="en-US" altLang="en-US" baseline="30000" smtClean="0"/>
              <a:t>th</a:t>
            </a:r>
            <a:r>
              <a:rPr lang="en-US" altLang="en-US" smtClean="0"/>
              <a:t> percentile value</a:t>
            </a:r>
          </a:p>
          <a:p>
            <a:pPr lvl="1" eaLnBrk="1" hangingPunct="1"/>
            <a:r>
              <a:rPr lang="en-US" altLang="en-US" smtClean="0"/>
              <a:t>PERT activity duration estimate </a:t>
            </a:r>
            <a:r>
              <a:rPr lang="en-US" altLang="en-US" b="1" i="1" smtClean="0">
                <a:latin typeface="Times New Roman" panose="02020603050405020304" pitchFamily="18" charset="0"/>
              </a:rPr>
              <a:t>T</a:t>
            </a:r>
            <a:r>
              <a:rPr lang="en-US" altLang="en-US" b="1" i="1" baseline="-25000" smtClean="0">
                <a:latin typeface="Times New Roman" panose="02020603050405020304" pitchFamily="18" charset="0"/>
              </a:rPr>
              <a:t>E</a:t>
            </a:r>
            <a:r>
              <a:rPr lang="en-US" altLang="en-US" smtClean="0"/>
              <a:t> and its standard deviation (s</a:t>
            </a:r>
            <a:r>
              <a:rPr lang="en-US" altLang="en-US" baseline="-25000" smtClean="0"/>
              <a:t>E</a:t>
            </a:r>
            <a:r>
              <a:rPr lang="en-US" altLang="en-US" smtClean="0"/>
              <a:t> or σ) are calculated according to:</a:t>
            </a:r>
          </a:p>
          <a:p>
            <a:pPr lvl="1" eaLnBrk="1" hangingPunct="1">
              <a:buFont typeface="Wingdings" panose="05000000000000000000" pitchFamily="2" charset="2"/>
              <a:buNone/>
            </a:pPr>
            <a:endParaRPr lang="en-US" altLang="en-US" smtClean="0"/>
          </a:p>
          <a:p>
            <a:pPr lvl="2" eaLnBrk="1" hangingPunct="1">
              <a:buFont typeface="Wingdings" panose="05000000000000000000" pitchFamily="2" charset="2"/>
              <a:buNone/>
            </a:pPr>
            <a:endParaRPr lang="en-US" altLang="en-US" sz="1600"/>
          </a:p>
          <a:p>
            <a:pPr lvl="2" eaLnBrk="1" hangingPunct="1">
              <a:buFont typeface="Wingdings" panose="05000000000000000000" pitchFamily="2" charset="2"/>
              <a:buNone/>
            </a:pPr>
            <a:endParaRPr lang="en-US" altLang="en-US" sz="1400" baseline="30000"/>
          </a:p>
        </p:txBody>
      </p:sp>
      <p:graphicFrame>
        <p:nvGraphicFramePr>
          <p:cNvPr id="179203" name="Object 2"/>
          <p:cNvGraphicFramePr>
            <a:graphicFrameLocks noChangeAspect="1"/>
          </p:cNvGraphicFramePr>
          <p:nvPr>
            <p:ph sz="half" idx="2"/>
          </p:nvPr>
        </p:nvGraphicFramePr>
        <p:xfrm>
          <a:off x="3810000" y="4343400"/>
          <a:ext cx="4876800" cy="846138"/>
        </p:xfrm>
        <a:graphic>
          <a:graphicData uri="http://schemas.openxmlformats.org/presentationml/2006/ole">
            <mc:AlternateContent xmlns:mc="http://schemas.openxmlformats.org/markup-compatibility/2006">
              <mc:Choice xmlns:v="urn:schemas-microsoft-com:vml" Requires="v">
                <p:oleObj spid="_x0000_s2054" name="Equation" r:id="rId3" imgW="2514600" imgH="482600" progId="Equation.3">
                  <p:embed/>
                </p:oleObj>
              </mc:Choice>
              <mc:Fallback>
                <p:oleObj name="Equation" r:id="rId3" imgW="2514600" imgH="482600" progId="Equation.3">
                  <p:embed/>
                  <p:pic>
                    <p:nvPicPr>
                      <p:cNvPr id="17920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343400"/>
                        <a:ext cx="4876800"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04" name="TextBox 7"/>
          <p:cNvSpPr txBox="1">
            <a:spLocks noChangeArrowheads="1"/>
          </p:cNvSpPr>
          <p:nvPr/>
        </p:nvSpPr>
        <p:spPr bwMode="auto">
          <a:xfrm>
            <a:off x="4038600" y="4648201"/>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79205"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79206"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79207"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72C3BAB-5A6B-4F82-B20B-425B3A4769C2}" type="slidenum">
              <a:rPr lang="en-US" altLang="en-US" sz="1400"/>
              <a:pPr/>
              <a:t>70</a:t>
            </a:fld>
            <a:r>
              <a:rPr lang="en-US" altLang="en-US" sz="1400"/>
              <a:t> of 134</a:t>
            </a:r>
          </a:p>
        </p:txBody>
      </p:sp>
    </p:spTree>
    <p:extLst>
      <p:ext uri="{BB962C8B-B14F-4D97-AF65-F5344CB8AC3E}">
        <p14:creationId xmlns:p14="http://schemas.microsoft.com/office/powerpoint/2010/main" val="5038149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Duration estimates distribution</a:t>
            </a:r>
          </a:p>
        </p:txBody>
      </p:sp>
      <p:sp>
        <p:nvSpPr>
          <p:cNvPr id="180226" name="Line 4"/>
          <p:cNvSpPr>
            <a:spLocks noChangeShapeType="1"/>
          </p:cNvSpPr>
          <p:nvPr/>
        </p:nvSpPr>
        <p:spPr bwMode="auto">
          <a:xfrm flipH="1">
            <a:off x="2403476" y="2020888"/>
            <a:ext cx="9525" cy="37004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27" name="Line 5"/>
          <p:cNvSpPr>
            <a:spLocks noChangeShapeType="1"/>
          </p:cNvSpPr>
          <p:nvPr/>
        </p:nvSpPr>
        <p:spPr bwMode="auto">
          <a:xfrm flipV="1">
            <a:off x="2420938" y="5703889"/>
            <a:ext cx="7340600" cy="95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180228" name="Group 11"/>
          <p:cNvGrpSpPr>
            <a:grpSpLocks/>
          </p:cNvGrpSpPr>
          <p:nvPr/>
        </p:nvGrpSpPr>
        <p:grpSpPr bwMode="auto">
          <a:xfrm>
            <a:off x="2403476" y="1933576"/>
            <a:ext cx="7364413" cy="3770313"/>
            <a:chOff x="554" y="1218"/>
            <a:chExt cx="4639" cy="2375"/>
          </a:xfrm>
        </p:grpSpPr>
        <p:sp>
          <p:nvSpPr>
            <p:cNvPr id="180244" name="Freeform 9"/>
            <p:cNvSpPr>
              <a:spLocks/>
            </p:cNvSpPr>
            <p:nvPr/>
          </p:nvSpPr>
          <p:spPr bwMode="auto">
            <a:xfrm>
              <a:off x="554" y="1218"/>
              <a:ext cx="2321" cy="2375"/>
            </a:xfrm>
            <a:custGeom>
              <a:avLst/>
              <a:gdLst>
                <a:gd name="T0" fmla="*/ 0 w 2321"/>
                <a:gd name="T1" fmla="*/ 2375 h 2375"/>
                <a:gd name="T2" fmla="*/ 587 w 2321"/>
                <a:gd name="T3" fmla="*/ 2101 h 2375"/>
                <a:gd name="T4" fmla="*/ 1152 w 2321"/>
                <a:gd name="T5" fmla="*/ 1514 h 2375"/>
                <a:gd name="T6" fmla="*/ 1465 w 2321"/>
                <a:gd name="T7" fmla="*/ 943 h 2375"/>
                <a:gd name="T8" fmla="*/ 1739 w 2321"/>
                <a:gd name="T9" fmla="*/ 362 h 2375"/>
                <a:gd name="T10" fmla="*/ 2035 w 2321"/>
                <a:gd name="T11" fmla="*/ 82 h 2375"/>
                <a:gd name="T12" fmla="*/ 2321 w 2321"/>
                <a:gd name="T13" fmla="*/ 0 h 2375"/>
                <a:gd name="T14" fmla="*/ 0 60000 65536"/>
                <a:gd name="T15" fmla="*/ 0 60000 65536"/>
                <a:gd name="T16" fmla="*/ 0 60000 65536"/>
                <a:gd name="T17" fmla="*/ 0 60000 65536"/>
                <a:gd name="T18" fmla="*/ 0 60000 65536"/>
                <a:gd name="T19" fmla="*/ 0 60000 65536"/>
                <a:gd name="T20" fmla="*/ 0 60000 65536"/>
                <a:gd name="T21" fmla="*/ 0 w 2321"/>
                <a:gd name="T22" fmla="*/ 0 h 2375"/>
                <a:gd name="T23" fmla="*/ 2321 w 2321"/>
                <a:gd name="T24" fmla="*/ 2375 h 23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1" h="2375">
                  <a:moveTo>
                    <a:pt x="0" y="2375"/>
                  </a:moveTo>
                  <a:cubicBezTo>
                    <a:pt x="197" y="2309"/>
                    <a:pt x="395" y="2244"/>
                    <a:pt x="587" y="2101"/>
                  </a:cubicBezTo>
                  <a:cubicBezTo>
                    <a:pt x="779" y="1958"/>
                    <a:pt x="1006" y="1707"/>
                    <a:pt x="1152" y="1514"/>
                  </a:cubicBezTo>
                  <a:cubicBezTo>
                    <a:pt x="1298" y="1321"/>
                    <a:pt x="1367" y="1135"/>
                    <a:pt x="1465" y="943"/>
                  </a:cubicBezTo>
                  <a:cubicBezTo>
                    <a:pt x="1563" y="751"/>
                    <a:pt x="1644" y="506"/>
                    <a:pt x="1739" y="362"/>
                  </a:cubicBezTo>
                  <a:cubicBezTo>
                    <a:pt x="1834" y="218"/>
                    <a:pt x="1938" y="142"/>
                    <a:pt x="2035" y="82"/>
                  </a:cubicBezTo>
                  <a:cubicBezTo>
                    <a:pt x="2132" y="22"/>
                    <a:pt x="2273" y="14"/>
                    <a:pt x="2321"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0245" name="Freeform 10"/>
            <p:cNvSpPr>
              <a:spLocks/>
            </p:cNvSpPr>
            <p:nvPr/>
          </p:nvSpPr>
          <p:spPr bwMode="auto">
            <a:xfrm flipH="1">
              <a:off x="2872" y="1218"/>
              <a:ext cx="2321" cy="2375"/>
            </a:xfrm>
            <a:custGeom>
              <a:avLst/>
              <a:gdLst>
                <a:gd name="T0" fmla="*/ 0 w 2321"/>
                <a:gd name="T1" fmla="*/ 2375 h 2375"/>
                <a:gd name="T2" fmla="*/ 587 w 2321"/>
                <a:gd name="T3" fmla="*/ 2101 h 2375"/>
                <a:gd name="T4" fmla="*/ 1152 w 2321"/>
                <a:gd name="T5" fmla="*/ 1514 h 2375"/>
                <a:gd name="T6" fmla="*/ 1465 w 2321"/>
                <a:gd name="T7" fmla="*/ 943 h 2375"/>
                <a:gd name="T8" fmla="*/ 1739 w 2321"/>
                <a:gd name="T9" fmla="*/ 362 h 2375"/>
                <a:gd name="T10" fmla="*/ 2035 w 2321"/>
                <a:gd name="T11" fmla="*/ 82 h 2375"/>
                <a:gd name="T12" fmla="*/ 2321 w 2321"/>
                <a:gd name="T13" fmla="*/ 0 h 2375"/>
                <a:gd name="T14" fmla="*/ 0 60000 65536"/>
                <a:gd name="T15" fmla="*/ 0 60000 65536"/>
                <a:gd name="T16" fmla="*/ 0 60000 65536"/>
                <a:gd name="T17" fmla="*/ 0 60000 65536"/>
                <a:gd name="T18" fmla="*/ 0 60000 65536"/>
                <a:gd name="T19" fmla="*/ 0 60000 65536"/>
                <a:gd name="T20" fmla="*/ 0 60000 65536"/>
                <a:gd name="T21" fmla="*/ 0 w 2321"/>
                <a:gd name="T22" fmla="*/ 0 h 2375"/>
                <a:gd name="T23" fmla="*/ 2321 w 2321"/>
                <a:gd name="T24" fmla="*/ 2375 h 23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1" h="2375">
                  <a:moveTo>
                    <a:pt x="0" y="2375"/>
                  </a:moveTo>
                  <a:cubicBezTo>
                    <a:pt x="197" y="2309"/>
                    <a:pt x="395" y="2244"/>
                    <a:pt x="587" y="2101"/>
                  </a:cubicBezTo>
                  <a:cubicBezTo>
                    <a:pt x="779" y="1958"/>
                    <a:pt x="1006" y="1707"/>
                    <a:pt x="1152" y="1514"/>
                  </a:cubicBezTo>
                  <a:cubicBezTo>
                    <a:pt x="1298" y="1321"/>
                    <a:pt x="1367" y="1135"/>
                    <a:pt x="1465" y="943"/>
                  </a:cubicBezTo>
                  <a:cubicBezTo>
                    <a:pt x="1563" y="751"/>
                    <a:pt x="1644" y="506"/>
                    <a:pt x="1739" y="362"/>
                  </a:cubicBezTo>
                  <a:cubicBezTo>
                    <a:pt x="1834" y="218"/>
                    <a:pt x="1938" y="142"/>
                    <a:pt x="2035" y="82"/>
                  </a:cubicBezTo>
                  <a:cubicBezTo>
                    <a:pt x="2132" y="22"/>
                    <a:pt x="2273" y="14"/>
                    <a:pt x="2321"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80229" name="Line 12"/>
          <p:cNvSpPr>
            <a:spLocks noChangeShapeType="1"/>
          </p:cNvSpPr>
          <p:nvPr/>
        </p:nvSpPr>
        <p:spPr bwMode="auto">
          <a:xfrm flipV="1">
            <a:off x="3727450" y="3787775"/>
            <a:ext cx="0" cy="192563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30" name="Line 13"/>
          <p:cNvSpPr>
            <a:spLocks noChangeShapeType="1"/>
          </p:cNvSpPr>
          <p:nvPr/>
        </p:nvSpPr>
        <p:spPr bwMode="auto">
          <a:xfrm flipV="1">
            <a:off x="8461375" y="3784601"/>
            <a:ext cx="0" cy="193357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31" name="Text Box 14"/>
          <p:cNvSpPr txBox="1">
            <a:spLocks noChangeArrowheads="1"/>
          </p:cNvSpPr>
          <p:nvPr/>
        </p:nvSpPr>
        <p:spPr bwMode="auto">
          <a:xfrm>
            <a:off x="3351285" y="5845175"/>
            <a:ext cx="77296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10</a:t>
            </a:r>
            <a:r>
              <a:rPr lang="en-US" altLang="en-US" sz="1000" baseline="30000"/>
              <a:t>th</a:t>
            </a:r>
            <a:r>
              <a:rPr lang="en-US" altLang="en-US" sz="1000"/>
              <a:t> </a:t>
            </a:r>
          </a:p>
          <a:p>
            <a:pPr algn="ctr"/>
            <a:r>
              <a:rPr lang="en-US" altLang="en-US" sz="1000"/>
              <a:t>Percentile</a:t>
            </a:r>
          </a:p>
          <a:p>
            <a:pPr algn="ctr"/>
            <a:r>
              <a:rPr lang="en-US" altLang="en-US" sz="1000"/>
              <a:t>~ </a:t>
            </a:r>
            <a:r>
              <a:rPr lang="el-GR" altLang="en-US" sz="1000"/>
              <a:t>μ</a:t>
            </a:r>
            <a:r>
              <a:rPr lang="en-US" altLang="en-US" sz="1000"/>
              <a:t> -2.24</a:t>
            </a:r>
            <a:r>
              <a:rPr lang="el-GR" altLang="en-US" sz="1000"/>
              <a:t>σ</a:t>
            </a:r>
            <a:endParaRPr lang="en-US" altLang="en-US" sz="1000"/>
          </a:p>
        </p:txBody>
      </p:sp>
      <p:sp>
        <p:nvSpPr>
          <p:cNvPr id="180232" name="Text Box 18"/>
          <p:cNvSpPr txBox="1">
            <a:spLocks noChangeArrowheads="1"/>
          </p:cNvSpPr>
          <p:nvPr/>
        </p:nvSpPr>
        <p:spPr bwMode="auto">
          <a:xfrm>
            <a:off x="5734050" y="6269039"/>
            <a:ext cx="6671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Duration</a:t>
            </a:r>
          </a:p>
        </p:txBody>
      </p:sp>
      <p:sp>
        <p:nvSpPr>
          <p:cNvPr id="180233" name="Line 19"/>
          <p:cNvSpPr>
            <a:spLocks noChangeShapeType="1"/>
          </p:cNvSpPr>
          <p:nvPr/>
        </p:nvSpPr>
        <p:spPr bwMode="auto">
          <a:xfrm>
            <a:off x="6635751" y="6384925"/>
            <a:ext cx="434975" cy="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0234" name="Line 20"/>
          <p:cNvSpPr>
            <a:spLocks noChangeShapeType="1"/>
          </p:cNvSpPr>
          <p:nvPr/>
        </p:nvSpPr>
        <p:spPr bwMode="auto">
          <a:xfrm flipV="1">
            <a:off x="6084889" y="1778000"/>
            <a:ext cx="7937" cy="3911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35" name="AutoShape 30"/>
          <p:cNvSpPr>
            <a:spLocks noChangeArrowheads="1"/>
          </p:cNvSpPr>
          <p:nvPr/>
        </p:nvSpPr>
        <p:spPr bwMode="auto">
          <a:xfrm>
            <a:off x="2508251" y="2003426"/>
            <a:ext cx="1922463" cy="1241425"/>
          </a:xfrm>
          <a:prstGeom prst="wedgeRectCallout">
            <a:avLst>
              <a:gd name="adj1" fmla="val 13926"/>
              <a:gd name="adj2" fmla="val 87602"/>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i="1"/>
              <a:t>Optimistic Estimate</a:t>
            </a:r>
          </a:p>
          <a:p>
            <a:r>
              <a:rPr lang="en-US" altLang="en-US" sz="1000"/>
              <a:t>For this activity, </a:t>
            </a:r>
          </a:p>
          <a:p>
            <a:r>
              <a:rPr lang="en-US" altLang="en-US" sz="1000"/>
              <a:t>only 10% of the time activity will take </a:t>
            </a:r>
            <a:r>
              <a:rPr lang="en-US" altLang="en-US" sz="1000" i="1"/>
              <a:t>less</a:t>
            </a:r>
            <a:r>
              <a:rPr lang="en-US" altLang="en-US" sz="1000"/>
              <a:t> time than this. Conversely, 90% of the time activity will take </a:t>
            </a:r>
            <a:r>
              <a:rPr lang="en-US" altLang="en-US" sz="1000" i="1"/>
              <a:t>more </a:t>
            </a:r>
            <a:r>
              <a:rPr lang="en-US" altLang="en-US" sz="1000"/>
              <a:t>time than this.</a:t>
            </a:r>
          </a:p>
        </p:txBody>
      </p:sp>
      <p:sp>
        <p:nvSpPr>
          <p:cNvPr id="180236" name="Text Box 34"/>
          <p:cNvSpPr txBox="1">
            <a:spLocks noChangeArrowheads="1"/>
          </p:cNvSpPr>
          <p:nvPr/>
        </p:nvSpPr>
        <p:spPr bwMode="auto">
          <a:xfrm>
            <a:off x="5911850" y="5846764"/>
            <a:ext cx="3444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l-GR" altLang="en-US" sz="1000"/>
              <a:t>μ</a:t>
            </a:r>
          </a:p>
        </p:txBody>
      </p:sp>
      <p:sp>
        <p:nvSpPr>
          <p:cNvPr id="180237" name="AutoShape 35"/>
          <p:cNvSpPr>
            <a:spLocks noChangeArrowheads="1"/>
          </p:cNvSpPr>
          <p:nvPr/>
        </p:nvSpPr>
        <p:spPr bwMode="auto">
          <a:xfrm>
            <a:off x="8562975" y="2706688"/>
            <a:ext cx="1879600" cy="1357312"/>
          </a:xfrm>
          <a:prstGeom prst="wedgeRectCallout">
            <a:avLst>
              <a:gd name="adj1" fmla="val -53051"/>
              <a:gd name="adj2" fmla="val 64991"/>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i="1"/>
              <a:t>Pessimistic Estimate</a:t>
            </a:r>
          </a:p>
          <a:p>
            <a:r>
              <a:rPr lang="en-US" altLang="en-US" sz="1000"/>
              <a:t>For this activity, </a:t>
            </a:r>
          </a:p>
          <a:p>
            <a:r>
              <a:rPr lang="en-US" altLang="en-US" sz="1000"/>
              <a:t>90% of the time activity will take </a:t>
            </a:r>
            <a:r>
              <a:rPr lang="en-US" altLang="en-US" sz="1000" i="1"/>
              <a:t>less </a:t>
            </a:r>
            <a:r>
              <a:rPr lang="en-US" altLang="en-US" sz="1000"/>
              <a:t>time than this. Conversely, only 10% of the time activity will take </a:t>
            </a:r>
            <a:r>
              <a:rPr lang="en-US" altLang="en-US" sz="1000" i="1"/>
              <a:t>more </a:t>
            </a:r>
            <a:r>
              <a:rPr lang="en-US" altLang="en-US" sz="1000"/>
              <a:t>time than this.</a:t>
            </a:r>
          </a:p>
        </p:txBody>
      </p:sp>
      <p:sp>
        <p:nvSpPr>
          <p:cNvPr id="180238" name="AutoShape 36"/>
          <p:cNvSpPr>
            <a:spLocks noChangeArrowheads="1"/>
          </p:cNvSpPr>
          <p:nvPr/>
        </p:nvSpPr>
        <p:spPr bwMode="auto">
          <a:xfrm>
            <a:off x="7446964" y="1109663"/>
            <a:ext cx="2179637" cy="1397000"/>
          </a:xfrm>
          <a:prstGeom prst="wedgeRectCallout">
            <a:avLst>
              <a:gd name="adj1" fmla="val -111764"/>
              <a:gd name="adj2" fmla="val 2384"/>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i="1"/>
              <a:t>Most Likely Estimate</a:t>
            </a:r>
            <a:r>
              <a:rPr lang="en-US" altLang="en-US" sz="1000"/>
              <a:t> is peak of distribution. For symmetric distributions, </a:t>
            </a:r>
            <a:r>
              <a:rPr lang="en-US" altLang="en-US" sz="1000" i="1"/>
              <a:t>Most Likely Estimate </a:t>
            </a:r>
            <a:r>
              <a:rPr lang="en-US" altLang="en-US" sz="1000"/>
              <a:t>and mean coincide. However, for skewed distributions the peak will be shifted off-center and differ from the mean.</a:t>
            </a:r>
          </a:p>
        </p:txBody>
      </p:sp>
      <p:sp>
        <p:nvSpPr>
          <p:cNvPr id="180239" name="Text Box 38"/>
          <p:cNvSpPr txBox="1">
            <a:spLocks noChangeArrowheads="1"/>
          </p:cNvSpPr>
          <p:nvPr/>
        </p:nvSpPr>
        <p:spPr bwMode="auto">
          <a:xfrm>
            <a:off x="8047749" y="5843588"/>
            <a:ext cx="80502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90</a:t>
            </a:r>
            <a:r>
              <a:rPr lang="en-US" altLang="en-US" sz="1000" baseline="30000"/>
              <a:t>th</a:t>
            </a:r>
            <a:r>
              <a:rPr lang="en-US" altLang="en-US" sz="1000"/>
              <a:t> </a:t>
            </a:r>
          </a:p>
          <a:p>
            <a:pPr algn="ctr"/>
            <a:r>
              <a:rPr lang="en-US" altLang="en-US" sz="1000"/>
              <a:t>Percentile</a:t>
            </a:r>
          </a:p>
          <a:p>
            <a:pPr algn="ctr"/>
            <a:r>
              <a:rPr lang="en-US" altLang="en-US" sz="1000"/>
              <a:t>~ </a:t>
            </a:r>
            <a:r>
              <a:rPr lang="el-GR" altLang="en-US" sz="1000"/>
              <a:t>μ</a:t>
            </a:r>
            <a:r>
              <a:rPr lang="en-US" altLang="en-US" sz="1000"/>
              <a:t> +2.24</a:t>
            </a:r>
            <a:r>
              <a:rPr lang="el-GR" altLang="en-US" sz="1000"/>
              <a:t>σ</a:t>
            </a:r>
            <a:endParaRPr lang="en-US" altLang="en-US" sz="1000"/>
          </a:p>
        </p:txBody>
      </p:sp>
      <p:sp>
        <p:nvSpPr>
          <p:cNvPr id="180240" name="Text Box 39"/>
          <p:cNvSpPr txBox="1">
            <a:spLocks noChangeArrowheads="1"/>
          </p:cNvSpPr>
          <p:nvPr/>
        </p:nvSpPr>
        <p:spPr bwMode="auto">
          <a:xfrm>
            <a:off x="4262439" y="4603750"/>
            <a:ext cx="3163045" cy="553998"/>
          </a:xfrm>
          <a:prstGeom prst="rect">
            <a:avLst/>
          </a:prstGeom>
          <a:solidFill>
            <a:srgbClr val="F3F4C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that this is a symmetric, continuous distribution.</a:t>
            </a:r>
          </a:p>
          <a:p>
            <a:r>
              <a:rPr lang="en-US" altLang="en-US" sz="1000"/>
              <a:t>Actual data will be discrete, will likely be skewed,</a:t>
            </a:r>
          </a:p>
          <a:p>
            <a:r>
              <a:rPr lang="en-US" altLang="en-US" sz="1000"/>
              <a:t>and will best be displayed in a histogram. </a:t>
            </a:r>
          </a:p>
        </p:txBody>
      </p:sp>
      <p:sp>
        <p:nvSpPr>
          <p:cNvPr id="180241" name="Date Placeholder 2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80242" name="Footer Placeholder 2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80243" name="Slide Number Placeholder 2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4577919-FAF9-4B13-BD6D-9457DF17148B}" type="slidenum">
              <a:rPr lang="en-US" altLang="en-US" sz="1400"/>
              <a:pPr/>
              <a:t>71</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5894406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2"/>
          <p:cNvSpPr>
            <a:spLocks noGrp="1" noChangeArrowheads="1"/>
          </p:cNvSpPr>
          <p:nvPr>
            <p:ph type="title"/>
          </p:nvPr>
        </p:nvSpPr>
        <p:spPr/>
        <p:txBody>
          <a:bodyPr/>
          <a:lstStyle/>
          <a:p>
            <a:pPr eaLnBrk="1" hangingPunct="1"/>
            <a:r>
              <a:rPr lang="en-US" altLang="en-US" sz="4000">
                <a:effectLst>
                  <a:outerShdw blurRad="38100" dist="38100" dir="2700000" algn="tl">
                    <a:srgbClr val="C0C0C0"/>
                  </a:outerShdw>
                </a:effectLst>
              </a:rPr>
              <a:t>How to calculate PERT estimates</a:t>
            </a:r>
          </a:p>
        </p:txBody>
      </p:sp>
      <p:sp>
        <p:nvSpPr>
          <p:cNvPr id="181250" name="Rectangle 3"/>
          <p:cNvSpPr>
            <a:spLocks noGrp="1" noChangeArrowheads="1"/>
          </p:cNvSpPr>
          <p:nvPr>
            <p:ph idx="1"/>
          </p:nvPr>
        </p:nvSpPr>
        <p:spPr/>
        <p:txBody>
          <a:bodyPr/>
          <a:lstStyle/>
          <a:p>
            <a:pPr eaLnBrk="1" hangingPunct="1"/>
            <a:r>
              <a:rPr lang="en-US" altLang="en-US" sz="2000"/>
              <a:t>This is for statistics majors and rarely used except when analyzing data.</a:t>
            </a:r>
          </a:p>
          <a:p>
            <a:pPr eaLnBrk="1" hangingPunct="1"/>
            <a:endParaRPr lang="en-US" altLang="en-US" sz="2000"/>
          </a:p>
          <a:p>
            <a:pPr eaLnBrk="1" hangingPunct="1"/>
            <a:r>
              <a:rPr lang="en-US" altLang="en-US" sz="2000"/>
              <a:t>Calculate the sample mean:</a:t>
            </a:r>
          </a:p>
          <a:p>
            <a:pPr eaLnBrk="1" hangingPunct="1"/>
            <a:endParaRPr lang="en-US" altLang="en-US" sz="1800"/>
          </a:p>
          <a:p>
            <a:pPr eaLnBrk="1" hangingPunct="1"/>
            <a:endParaRPr lang="en-US" altLang="en-US" sz="1800"/>
          </a:p>
          <a:p>
            <a:pPr eaLnBrk="1" hangingPunct="1"/>
            <a:r>
              <a:rPr lang="en-US" altLang="en-US" sz="2000"/>
              <a:t>Calculate the sample standard deviation:</a:t>
            </a:r>
          </a:p>
          <a:p>
            <a:pPr eaLnBrk="1" hangingPunct="1"/>
            <a:endParaRPr lang="en-US" altLang="en-US" sz="2000"/>
          </a:p>
          <a:p>
            <a:pPr eaLnBrk="1" hangingPunct="1"/>
            <a:r>
              <a:rPr lang="en-US" altLang="en-US" sz="2000"/>
              <a:t>Use </a:t>
            </a:r>
            <a:r>
              <a:rPr lang="en-US" altLang="en-US" sz="2000" i="1"/>
              <a:t>Chebyshev</a:t>
            </a:r>
            <a:r>
              <a:rPr lang="en-US" altLang="ja-JP" sz="2000" i="1"/>
              <a:t>'s rule</a:t>
            </a:r>
            <a:r>
              <a:rPr lang="en-US" altLang="ja-JP" sz="2000"/>
              <a:t> to approximate optimistic and pessimistic estimates:</a:t>
            </a:r>
          </a:p>
          <a:p>
            <a:pPr lvl="1" eaLnBrk="1" hangingPunct="1"/>
            <a:r>
              <a:rPr lang="en-US" altLang="en-US" smtClean="0"/>
              <a:t>At least (1 − 1/</a:t>
            </a:r>
            <a:r>
              <a:rPr lang="en-US" altLang="en-US" i="1" smtClean="0"/>
              <a:t>k</a:t>
            </a:r>
            <a:r>
              <a:rPr lang="en-US" altLang="en-US" baseline="30000" smtClean="0"/>
              <a:t>2</a:t>
            </a:r>
            <a:r>
              <a:rPr lang="en-US" altLang="en-US" smtClean="0"/>
              <a:t>) · 100% of the values are within </a:t>
            </a:r>
            <a:r>
              <a:rPr lang="en-US" altLang="en-US" i="1" smtClean="0"/>
              <a:t>k</a:t>
            </a:r>
            <a:r>
              <a:rPr lang="en-US" altLang="en-US" smtClean="0"/>
              <a:t> standard deviations from the mean</a:t>
            </a:r>
          </a:p>
          <a:p>
            <a:pPr eaLnBrk="1" hangingPunct="1"/>
            <a:r>
              <a:rPr lang="en-US" altLang="en-US" sz="2000"/>
              <a:t>So, solving for </a:t>
            </a:r>
            <a:r>
              <a:rPr lang="en-US" altLang="en-US" sz="2000" i="1"/>
              <a:t>k</a:t>
            </a:r>
            <a:r>
              <a:rPr lang="en-US" altLang="en-US" sz="2000"/>
              <a:t> when this equation equals 80% (for the 20% outside the 10 and 90 percentiles), we get approximately:</a:t>
            </a:r>
          </a:p>
        </p:txBody>
      </p:sp>
      <p:graphicFrame>
        <p:nvGraphicFramePr>
          <p:cNvPr id="181251" name="Object 2"/>
          <p:cNvGraphicFramePr>
            <a:graphicFrameLocks noChangeAspect="1"/>
          </p:cNvGraphicFramePr>
          <p:nvPr/>
        </p:nvGraphicFramePr>
        <p:xfrm>
          <a:off x="5638800" y="1600200"/>
          <a:ext cx="1354138" cy="793750"/>
        </p:xfrm>
        <a:graphic>
          <a:graphicData uri="http://schemas.openxmlformats.org/presentationml/2006/ole">
            <mc:AlternateContent xmlns:mc="http://schemas.openxmlformats.org/markup-compatibility/2006">
              <mc:Choice xmlns:v="urn:schemas-microsoft-com:vml" Requires="v">
                <p:oleObj spid="_x0000_s3090" name="Equation" r:id="rId3" imgW="736600" imgH="431800" progId="Equation.3">
                  <p:embed/>
                </p:oleObj>
              </mc:Choice>
              <mc:Fallback>
                <p:oleObj name="Equation" r:id="rId3" imgW="736600" imgH="431800" progId="Equation.3">
                  <p:embed/>
                  <p:pic>
                    <p:nvPicPr>
                      <p:cNvPr id="18125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600200"/>
                        <a:ext cx="1354138"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1252" name="Object 3"/>
          <p:cNvGraphicFramePr>
            <a:graphicFrameLocks noChangeAspect="1"/>
          </p:cNvGraphicFramePr>
          <p:nvPr/>
        </p:nvGraphicFramePr>
        <p:xfrm>
          <a:off x="7086601" y="2590800"/>
          <a:ext cx="2308225" cy="819150"/>
        </p:xfrm>
        <a:graphic>
          <a:graphicData uri="http://schemas.openxmlformats.org/presentationml/2006/ole">
            <mc:AlternateContent xmlns:mc="http://schemas.openxmlformats.org/markup-compatibility/2006">
              <mc:Choice xmlns:v="urn:schemas-microsoft-com:vml" Requires="v">
                <p:oleObj spid="_x0000_s3091" name="Equation" r:id="rId5" imgW="1358310" imgH="482391" progId="Equation.3">
                  <p:embed/>
                </p:oleObj>
              </mc:Choice>
              <mc:Fallback>
                <p:oleObj name="Equation" r:id="rId5" imgW="1358310" imgH="482391" progId="Equation.3">
                  <p:embed/>
                  <p:pic>
                    <p:nvPicPr>
                      <p:cNvPr id="18125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1" y="2590800"/>
                        <a:ext cx="2308225"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1253" name="Object 4"/>
          <p:cNvGraphicFramePr>
            <a:graphicFrameLocks noChangeAspect="1"/>
          </p:cNvGraphicFramePr>
          <p:nvPr/>
        </p:nvGraphicFramePr>
        <p:xfrm>
          <a:off x="2819400" y="5715001"/>
          <a:ext cx="2971800" cy="530225"/>
        </p:xfrm>
        <a:graphic>
          <a:graphicData uri="http://schemas.openxmlformats.org/presentationml/2006/ole">
            <mc:AlternateContent xmlns:mc="http://schemas.openxmlformats.org/markup-compatibility/2006">
              <mc:Choice xmlns:v="urn:schemas-microsoft-com:vml" Requires="v">
                <p:oleObj spid="_x0000_s3092" name="Equation" r:id="rId7" imgW="1384300" imgH="241300" progId="Equation.3">
                  <p:embed/>
                </p:oleObj>
              </mc:Choice>
              <mc:Fallback>
                <p:oleObj name="Equation" r:id="rId7" imgW="1384300" imgH="241300" progId="Equation.3">
                  <p:embed/>
                  <p:pic>
                    <p:nvPicPr>
                      <p:cNvPr id="181253"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5715001"/>
                        <a:ext cx="29718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1254" name="Object 5"/>
          <p:cNvGraphicFramePr>
            <a:graphicFrameLocks noChangeAspect="1"/>
          </p:cNvGraphicFramePr>
          <p:nvPr/>
        </p:nvGraphicFramePr>
        <p:xfrm>
          <a:off x="6324600" y="5715000"/>
          <a:ext cx="3181350" cy="465138"/>
        </p:xfrm>
        <a:graphic>
          <a:graphicData uri="http://schemas.openxmlformats.org/presentationml/2006/ole">
            <mc:AlternateContent xmlns:mc="http://schemas.openxmlformats.org/markup-compatibility/2006">
              <mc:Choice xmlns:v="urn:schemas-microsoft-com:vml" Requires="v">
                <p:oleObj spid="_x0000_s3093" name="Equation" r:id="rId9" imgW="1447172" imgH="215806" progId="Equation.3">
                  <p:embed/>
                </p:oleObj>
              </mc:Choice>
              <mc:Fallback>
                <p:oleObj name="Equation" r:id="rId9" imgW="1447172" imgH="215806" progId="Equation.3">
                  <p:embed/>
                  <p:pic>
                    <p:nvPicPr>
                      <p:cNvPr id="181254"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5715000"/>
                        <a:ext cx="318135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81255" name="Date Placeholder 10"/>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81256" name="Footer Placeholder 1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81257"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A028678-E85F-41EC-8DCE-EB2EECBD7260}" type="slidenum">
              <a:rPr lang="en-US" altLang="en-US" sz="1400"/>
              <a:pPr/>
              <a:t>72</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8458771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PERT calculation example	</a:t>
            </a:r>
            <a:r>
              <a:rPr lang="en-US" sz="2800" dirty="0">
                <a:ea typeface="ＭＳ Ｐゴシック" charset="0"/>
                <a:cs typeface="ＭＳ Ｐゴシック" charset="0"/>
              </a:rPr>
              <a:t>	</a:t>
            </a:r>
            <a:endParaRPr lang="en-US" sz="700" dirty="0">
              <a:ea typeface="ＭＳ Ｐゴシック" charset="0"/>
              <a:cs typeface="ＭＳ Ｐゴシック" charset="0"/>
            </a:endParaRPr>
          </a:p>
        </p:txBody>
      </p:sp>
      <p:graphicFrame>
        <p:nvGraphicFramePr>
          <p:cNvPr id="182274" name="Object 2"/>
          <p:cNvGraphicFramePr>
            <a:graphicFrameLocks noChangeAspect="1"/>
          </p:cNvGraphicFramePr>
          <p:nvPr>
            <p:ph idx="1"/>
          </p:nvPr>
        </p:nvGraphicFramePr>
        <p:xfrm>
          <a:off x="1981200" y="1905000"/>
          <a:ext cx="3048000" cy="1182688"/>
        </p:xfrm>
        <a:graphic>
          <a:graphicData uri="http://schemas.openxmlformats.org/presentationml/2006/ole">
            <mc:AlternateContent xmlns:mc="http://schemas.openxmlformats.org/markup-compatibility/2006">
              <mc:Choice xmlns:v="urn:schemas-microsoft-com:vml" Requires="v">
                <p:oleObj spid="_x0000_s4106" name="Equation" r:id="rId3" imgW="2095500" imgH="812800" progId="Equation.3">
                  <p:embed/>
                </p:oleObj>
              </mc:Choice>
              <mc:Fallback>
                <p:oleObj name="Equation" r:id="rId3" imgW="2095500" imgH="812800" progId="Equation.3">
                  <p:embed/>
                  <p:pic>
                    <p:nvPicPr>
                      <p:cNvPr id="1822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905000"/>
                        <a:ext cx="3048000" cy="118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2275" name="Rectangle 3"/>
          <p:cNvSpPr>
            <a:spLocks noGrp="1" noChangeArrowheads="1"/>
          </p:cNvSpPr>
          <p:nvPr>
            <p:ph type="body" sz="half" idx="4294967295"/>
          </p:nvPr>
        </p:nvSpPr>
        <p:spPr>
          <a:xfrm>
            <a:off x="1828800" y="990600"/>
            <a:ext cx="8534400" cy="5486400"/>
          </a:xfrm>
        </p:spPr>
        <p:txBody>
          <a:bodyPr/>
          <a:lstStyle/>
          <a:p>
            <a:pPr eaLnBrk="1" hangingPunct="1">
              <a:buFont typeface="Wingdings" panose="05000000000000000000" pitchFamily="2" charset="2"/>
              <a:buNone/>
            </a:pPr>
            <a:r>
              <a:rPr lang="en-US" altLang="en-US" sz="1600"/>
              <a:t>You have the following estimates for an activity, in staff-hours:</a:t>
            </a:r>
            <a:br>
              <a:rPr lang="en-US" altLang="en-US" sz="1600"/>
            </a:br>
            <a:r>
              <a:rPr lang="en-US" altLang="en-US" sz="1600"/>
              <a:t>24, 24, 24, 40, 48, 48</a:t>
            </a:r>
          </a:p>
          <a:p>
            <a:pPr eaLnBrk="1" hangingPunct="1">
              <a:buFont typeface="Wingdings" panose="05000000000000000000" pitchFamily="2" charset="2"/>
              <a:buNone/>
            </a:pPr>
            <a:r>
              <a:rPr lang="en-US" altLang="en-US" sz="1600"/>
              <a:t>Calculate the sample mean:</a:t>
            </a:r>
          </a:p>
          <a:p>
            <a:pPr eaLnBrk="1" hangingPunct="1">
              <a:buFont typeface="Wingdings" panose="05000000000000000000" pitchFamily="2" charset="2"/>
              <a:buNone/>
            </a:pPr>
            <a:endParaRPr lang="en-US" altLang="en-US" sz="1600"/>
          </a:p>
          <a:p>
            <a:pPr eaLnBrk="1" hangingPunct="1">
              <a:buFont typeface="Wingdings" panose="05000000000000000000" pitchFamily="2" charset="2"/>
              <a:buNone/>
            </a:pPr>
            <a:endParaRPr lang="en-US" altLang="en-US" sz="1600"/>
          </a:p>
          <a:p>
            <a:pPr eaLnBrk="1" hangingPunct="1">
              <a:buFont typeface="Wingdings" panose="05000000000000000000" pitchFamily="2" charset="2"/>
              <a:buNone/>
            </a:pPr>
            <a:endParaRPr lang="en-US" altLang="en-US" sz="1600"/>
          </a:p>
          <a:p>
            <a:pPr eaLnBrk="1" hangingPunct="1">
              <a:buFont typeface="Wingdings" panose="05000000000000000000" pitchFamily="2" charset="2"/>
              <a:buNone/>
            </a:pPr>
            <a:endParaRPr lang="en-US" altLang="en-US" sz="1600"/>
          </a:p>
          <a:p>
            <a:pPr eaLnBrk="1" hangingPunct="1">
              <a:buFont typeface="Wingdings" panose="05000000000000000000" pitchFamily="2" charset="2"/>
              <a:buNone/>
            </a:pPr>
            <a:r>
              <a:rPr lang="en-US" altLang="en-US" sz="1600"/>
              <a:t>Calculate the sample standard deviation (s or σ):</a:t>
            </a:r>
          </a:p>
          <a:p>
            <a:pPr eaLnBrk="1" hangingPunct="1"/>
            <a:endParaRPr lang="en-US" altLang="en-US" sz="1600"/>
          </a:p>
        </p:txBody>
      </p:sp>
      <p:graphicFrame>
        <p:nvGraphicFramePr>
          <p:cNvPr id="182276" name="Object 3"/>
          <p:cNvGraphicFramePr>
            <a:graphicFrameLocks noChangeAspect="1"/>
          </p:cNvGraphicFramePr>
          <p:nvPr>
            <p:ph sz="quarter" idx="4294967295"/>
          </p:nvPr>
        </p:nvGraphicFramePr>
        <p:xfrm>
          <a:off x="1828800" y="3381375"/>
          <a:ext cx="8401050" cy="2838450"/>
        </p:xfrm>
        <a:graphic>
          <a:graphicData uri="http://schemas.openxmlformats.org/presentationml/2006/ole">
            <mc:AlternateContent xmlns:mc="http://schemas.openxmlformats.org/markup-compatibility/2006">
              <mc:Choice xmlns:v="urn:schemas-microsoft-com:vml" Requires="v">
                <p:oleObj spid="_x0000_s4107" name="Equation" r:id="rId5" imgW="5638800" imgH="1905000" progId="Equation.3">
                  <p:embed/>
                </p:oleObj>
              </mc:Choice>
              <mc:Fallback>
                <p:oleObj name="Equation" r:id="rId5" imgW="5638800" imgH="1905000" progId="Equation.3">
                  <p:embed/>
                  <p:pic>
                    <p:nvPicPr>
                      <p:cNvPr id="18227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381375"/>
                        <a:ext cx="8401050" cy="283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2277"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82278"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82279"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0A7CBF0-9976-4D68-9375-68891B028690}" type="slidenum">
              <a:rPr lang="en-US" altLang="en-US" sz="1400"/>
              <a:pPr/>
              <a:t>73</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42736166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a:xfrm>
            <a:off x="1524000" y="0"/>
            <a:ext cx="9144000" cy="990600"/>
          </a:xfrm>
        </p:spPr>
        <p:txBody>
          <a:bodyPr/>
          <a:lstStyle/>
          <a:p>
            <a:pPr eaLnBrk="1" hangingPunct="1">
              <a:defRPr/>
            </a:pPr>
            <a:r>
              <a:rPr lang="en-US" dirty="0">
                <a:ea typeface="ＭＳ Ｐゴシック" charset="0"/>
                <a:cs typeface="ＭＳ Ｐゴシック" charset="0"/>
              </a:rPr>
              <a:t>PERT calculation example</a:t>
            </a:r>
            <a:endParaRPr lang="en-US" sz="1000" dirty="0">
              <a:ea typeface="ＭＳ Ｐゴシック" charset="0"/>
              <a:cs typeface="ＭＳ Ｐゴシック" charset="0"/>
            </a:endParaRPr>
          </a:p>
        </p:txBody>
      </p:sp>
      <p:sp>
        <p:nvSpPr>
          <p:cNvPr id="183298" name="Rectangle 3"/>
          <p:cNvSpPr>
            <a:spLocks noGrp="1" noChangeArrowheads="1"/>
          </p:cNvSpPr>
          <p:nvPr>
            <p:ph type="body" sz="half" idx="1"/>
          </p:nvPr>
        </p:nvSpPr>
        <p:spPr>
          <a:xfrm>
            <a:off x="1905000" y="990600"/>
            <a:ext cx="8382000" cy="5486400"/>
          </a:xfrm>
        </p:spPr>
        <p:txBody>
          <a:bodyPr/>
          <a:lstStyle/>
          <a:p>
            <a:pPr eaLnBrk="1" hangingPunct="1">
              <a:buFont typeface="Wingdings" panose="05000000000000000000" pitchFamily="2" charset="2"/>
              <a:buNone/>
            </a:pPr>
            <a:r>
              <a:rPr lang="en-US" altLang="en-US" sz="1800"/>
              <a:t>Now, calculate the PERT estimates :</a:t>
            </a:r>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buFont typeface="Wingdings" panose="05000000000000000000" pitchFamily="2" charset="2"/>
              <a:buNone/>
            </a:pPr>
            <a:endParaRPr lang="en-US" altLang="en-US" sz="1600"/>
          </a:p>
          <a:p>
            <a:pPr eaLnBrk="1" hangingPunct="1">
              <a:buFont typeface="Wingdings" panose="05000000000000000000" pitchFamily="2" charset="2"/>
              <a:buNone/>
            </a:pPr>
            <a:r>
              <a:rPr lang="en-US" altLang="en-US" sz="1800"/>
              <a:t>Finally, the PERT estimated activity duration is:</a:t>
            </a:r>
          </a:p>
        </p:txBody>
      </p:sp>
      <p:graphicFrame>
        <p:nvGraphicFramePr>
          <p:cNvPr id="183299" name="Object 2"/>
          <p:cNvGraphicFramePr>
            <a:graphicFrameLocks noChangeAspect="1"/>
          </p:cNvGraphicFramePr>
          <p:nvPr>
            <p:ph sz="quarter" idx="2"/>
          </p:nvPr>
        </p:nvGraphicFramePr>
        <p:xfrm>
          <a:off x="2133600" y="4191000"/>
          <a:ext cx="4865688" cy="2095500"/>
        </p:xfrm>
        <a:graphic>
          <a:graphicData uri="http://schemas.openxmlformats.org/presentationml/2006/ole">
            <mc:AlternateContent xmlns:mc="http://schemas.openxmlformats.org/markup-compatibility/2006">
              <mc:Choice xmlns:v="urn:schemas-microsoft-com:vml" Requires="v">
                <p:oleObj spid="_x0000_s5138" name="Equation" r:id="rId3" imgW="2743200" imgH="1181100" progId="Equation.3">
                  <p:embed/>
                </p:oleObj>
              </mc:Choice>
              <mc:Fallback>
                <p:oleObj name="Equation" r:id="rId3" imgW="2743200" imgH="1181100" progId="Equation.3">
                  <p:embed/>
                  <p:pic>
                    <p:nvPicPr>
                      <p:cNvPr id="18329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191000"/>
                        <a:ext cx="4865688" cy="209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3300" name="Object 3"/>
          <p:cNvGraphicFramePr>
            <a:graphicFrameLocks noChangeAspect="1"/>
          </p:cNvGraphicFramePr>
          <p:nvPr/>
        </p:nvGraphicFramePr>
        <p:xfrm>
          <a:off x="2133601" y="1447800"/>
          <a:ext cx="3827463" cy="719138"/>
        </p:xfrm>
        <a:graphic>
          <a:graphicData uri="http://schemas.openxmlformats.org/presentationml/2006/ole">
            <mc:AlternateContent xmlns:mc="http://schemas.openxmlformats.org/markup-compatibility/2006">
              <mc:Choice xmlns:v="urn:schemas-microsoft-com:vml" Requires="v">
                <p:oleObj spid="_x0000_s5139" name="Equation" r:id="rId5" imgW="2565400" imgH="482600" progId="Equation.3">
                  <p:embed/>
                </p:oleObj>
              </mc:Choice>
              <mc:Fallback>
                <p:oleObj name="Equation" r:id="rId5" imgW="2565400" imgH="482600" progId="Equation.3">
                  <p:embed/>
                  <p:pic>
                    <p:nvPicPr>
                      <p:cNvPr id="18330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1" y="1447800"/>
                        <a:ext cx="3827463"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3301" name="Object 4"/>
          <p:cNvGraphicFramePr>
            <a:graphicFrameLocks noChangeAspect="1"/>
          </p:cNvGraphicFramePr>
          <p:nvPr/>
        </p:nvGraphicFramePr>
        <p:xfrm>
          <a:off x="3276601" y="2743200"/>
          <a:ext cx="4951413" cy="757238"/>
        </p:xfrm>
        <a:graphic>
          <a:graphicData uri="http://schemas.openxmlformats.org/presentationml/2006/ole">
            <mc:AlternateContent xmlns:mc="http://schemas.openxmlformats.org/markup-compatibility/2006">
              <mc:Choice xmlns:v="urn:schemas-microsoft-com:vml" Requires="v">
                <p:oleObj spid="_x0000_s5140" name="Equation" r:id="rId7" imgW="3162300" imgH="482600" progId="Equation.3">
                  <p:embed/>
                </p:oleObj>
              </mc:Choice>
              <mc:Fallback>
                <p:oleObj name="Equation" r:id="rId7" imgW="3162300" imgH="482600" progId="Equation.3">
                  <p:embed/>
                  <p:pic>
                    <p:nvPicPr>
                      <p:cNvPr id="183301"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1" y="2743200"/>
                        <a:ext cx="49514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3302" name="Object 5"/>
          <p:cNvGraphicFramePr>
            <a:graphicFrameLocks noChangeAspect="1"/>
          </p:cNvGraphicFramePr>
          <p:nvPr>
            <p:ph sz="quarter" idx="3"/>
          </p:nvPr>
        </p:nvGraphicFramePr>
        <p:xfrm>
          <a:off x="2590800" y="2362200"/>
          <a:ext cx="1905000" cy="336550"/>
        </p:xfrm>
        <a:graphic>
          <a:graphicData uri="http://schemas.openxmlformats.org/presentationml/2006/ole">
            <mc:AlternateContent xmlns:mc="http://schemas.openxmlformats.org/markup-compatibility/2006">
              <mc:Choice xmlns:v="urn:schemas-microsoft-com:vml" Requires="v">
                <p:oleObj spid="_x0000_s5141" name="Equation" r:id="rId9" imgW="1180588" imgH="203112" progId="Equation.3">
                  <p:embed/>
                </p:oleObj>
              </mc:Choice>
              <mc:Fallback>
                <p:oleObj name="Equation" r:id="rId9" imgW="1180588" imgH="203112" progId="Equation.3">
                  <p:embed/>
                  <p:pic>
                    <p:nvPicPr>
                      <p:cNvPr id="183302"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2362200"/>
                        <a:ext cx="19050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03" name="Date Placeholder 10"/>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83304" name="Footer Placeholder 1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83305"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D6D8532-69B8-4253-ADAA-9E021728332F}" type="slidenum">
              <a:rPr lang="en-US" altLang="en-US" sz="1400"/>
              <a:pPr/>
              <a:t>74</a:t>
            </a:fld>
            <a:r>
              <a:rPr lang="en-US" altLang="en-US" sz="1400"/>
              <a:t> of 134</a:t>
            </a:r>
          </a:p>
        </p:txBody>
      </p:sp>
    </p:spTree>
    <p:extLst>
      <p:ext uri="{BB962C8B-B14F-4D97-AF65-F5344CB8AC3E}">
        <p14:creationId xmlns:p14="http://schemas.microsoft.com/office/powerpoint/2010/main" val="3397515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PERT calculation</a:t>
            </a:r>
            <a:endParaRPr lang="en-US" sz="1000" dirty="0">
              <a:ea typeface="ＭＳ Ｐゴシック" charset="0"/>
              <a:cs typeface="ＭＳ Ｐゴシック" charset="0"/>
            </a:endParaRPr>
          </a:p>
        </p:txBody>
      </p:sp>
      <p:sp>
        <p:nvSpPr>
          <p:cNvPr id="184322" name="Content Placeholder 12"/>
          <p:cNvSpPr>
            <a:spLocks noGrp="1"/>
          </p:cNvSpPr>
          <p:nvPr>
            <p:ph idx="1"/>
          </p:nvPr>
        </p:nvSpPr>
        <p:spPr/>
        <p:txBody>
          <a:bodyPr>
            <a:normAutofit lnSpcReduction="10000"/>
          </a:bodyPr>
          <a:lstStyle/>
          <a:p>
            <a:pPr marL="457200" indent="-457200" algn="ctr">
              <a:buNone/>
            </a:pPr>
            <a:r>
              <a:rPr lang="en-US" altLang="en-US"/>
              <a:t>Beta Distribution</a:t>
            </a:r>
          </a:p>
          <a:p>
            <a:pPr marL="457200" indent="-457200" algn="ctr">
              <a:buNone/>
            </a:pPr>
            <a:endParaRPr lang="en-US" altLang="en-US"/>
          </a:p>
          <a:p>
            <a:pPr marL="457200" indent="-457200" algn="ctr">
              <a:buNone/>
            </a:pPr>
            <a:endParaRPr lang="en-US" altLang="en-US"/>
          </a:p>
          <a:p>
            <a:pPr marL="457200" indent="-457200" algn="ctr">
              <a:buNone/>
            </a:pPr>
            <a:endParaRPr lang="en-US" altLang="en-US"/>
          </a:p>
          <a:p>
            <a:pPr marL="457200" indent="-457200" algn="ctr">
              <a:buNone/>
            </a:pPr>
            <a:endParaRPr lang="en-US" altLang="en-US"/>
          </a:p>
          <a:p>
            <a:pPr marL="457200" indent="-457200" algn="ctr">
              <a:buNone/>
            </a:pPr>
            <a:endParaRPr lang="en-US" altLang="en-US"/>
          </a:p>
          <a:p>
            <a:pPr marL="457200" indent="-457200" algn="ctr">
              <a:buNone/>
            </a:pPr>
            <a:endParaRPr lang="en-US" altLang="en-US"/>
          </a:p>
          <a:p>
            <a:pPr marL="457200" indent="-457200" algn="ctr">
              <a:buNone/>
            </a:pPr>
            <a:endParaRPr lang="en-US" altLang="en-US"/>
          </a:p>
          <a:p>
            <a:pPr marL="457200" indent="-457200" algn="ctr">
              <a:buNone/>
            </a:pPr>
            <a:endParaRPr lang="en-US" altLang="en-US"/>
          </a:p>
          <a:p>
            <a:pPr marL="457200" indent="-457200"/>
            <a:r>
              <a:rPr lang="en-US" altLang="en-US" smtClean="0"/>
              <a:t>See Journal exercise</a:t>
            </a:r>
          </a:p>
        </p:txBody>
      </p:sp>
      <p:pic>
        <p:nvPicPr>
          <p:cNvPr id="184323"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968500"/>
            <a:ext cx="8077200"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24"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84325"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8432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54A923C-7667-4533-87B5-A49F260325F2}" type="slidenum">
              <a:rPr lang="en-US" altLang="en-US" sz="1400"/>
              <a:pPr/>
              <a:t>75</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13033776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Grp="1" noChangeArrowheads="1"/>
          </p:cNvSpPr>
          <p:nvPr>
            <p:ph type="title"/>
          </p:nvPr>
        </p:nvSpPr>
        <p:spPr/>
        <p:txBody>
          <a:bodyPr/>
          <a:lstStyle/>
          <a:p>
            <a:r>
              <a:rPr lang="en-US" altLang="en-US" smtClean="0">
                <a:effectLst>
                  <a:outerShdw blurRad="38100" dist="38100" dir="2700000" algn="tl">
                    <a:srgbClr val="C0C0C0"/>
                  </a:outerShdw>
                </a:effectLst>
              </a:rPr>
              <a:t>Journal Exercises</a:t>
            </a:r>
          </a:p>
        </p:txBody>
      </p:sp>
      <p:sp>
        <p:nvSpPr>
          <p:cNvPr id="185346" name="Rectangle 5"/>
          <p:cNvSpPr>
            <a:spLocks noGrp="1" noChangeArrowheads="1"/>
          </p:cNvSpPr>
          <p:nvPr>
            <p:ph type="body" idx="1"/>
          </p:nvPr>
        </p:nvSpPr>
        <p:spPr/>
        <p:txBody>
          <a:bodyPr>
            <a:normAutofit fontScale="92500" lnSpcReduction="10000"/>
          </a:bodyPr>
          <a:lstStyle/>
          <a:p>
            <a:r>
              <a:rPr lang="en-US" altLang="en-US" sz="2000"/>
              <a:t>Think about the problems with getting a good estimate.</a:t>
            </a:r>
          </a:p>
          <a:p>
            <a:r>
              <a:rPr lang="en-US" altLang="en-US" sz="2000"/>
              <a:t>The PERT and three point estimations all rely on the assumption that the distribution of estimates are Gaussian in nature. What if they are not? What if there is a large tail for pessimistic?</a:t>
            </a:r>
          </a:p>
          <a:p>
            <a:endParaRPr lang="en-US" altLang="en-US" sz="2000"/>
          </a:p>
          <a:p>
            <a:endParaRPr lang="en-US" altLang="en-US" sz="2000"/>
          </a:p>
          <a:p>
            <a:endParaRPr lang="en-US" altLang="en-US" sz="2000"/>
          </a:p>
          <a:p>
            <a:endParaRPr lang="en-US" altLang="en-US" sz="2000"/>
          </a:p>
          <a:p>
            <a:pPr lvl="1">
              <a:buFont typeface="Wingdings" panose="05000000000000000000" pitchFamily="2" charset="2"/>
              <a:buNone/>
            </a:pPr>
            <a:endParaRPr lang="en-US" altLang="en-US" smtClean="0"/>
          </a:p>
          <a:p>
            <a:pPr lvl="1">
              <a:buFont typeface="Wingdings" panose="05000000000000000000" pitchFamily="2" charset="2"/>
              <a:buNone/>
            </a:pPr>
            <a:endParaRPr lang="en-US" altLang="en-US" smtClean="0"/>
          </a:p>
          <a:p>
            <a:pPr lvl="1">
              <a:buFont typeface="Wingdings" panose="05000000000000000000" pitchFamily="2" charset="2"/>
              <a:buNone/>
            </a:pPr>
            <a:endParaRPr lang="en-US" altLang="en-US" smtClean="0"/>
          </a:p>
          <a:p>
            <a:pPr lvl="1">
              <a:buFont typeface="Wingdings" panose="05000000000000000000" pitchFamily="2" charset="2"/>
              <a:buNone/>
            </a:pPr>
            <a:r>
              <a:rPr lang="en-US" altLang="en-US" smtClean="0"/>
              <a:t>Hint: lookup Beta Distributions: </a:t>
            </a:r>
          </a:p>
          <a:p>
            <a:pPr lvl="1"/>
            <a:r>
              <a:rPr lang="en-US" altLang="en-US" smtClean="0"/>
              <a:t>Hint: </a:t>
            </a:r>
            <a:r>
              <a:rPr lang="en-US" altLang="en-US" smtClean="0">
                <a:hlinkClick r:id="rId3"/>
              </a:rPr>
              <a:t>Better Project Management Through Beta Distribution</a:t>
            </a:r>
            <a:r>
              <a:rPr lang="en-US" altLang="en-US" smtClean="0"/>
              <a:t/>
            </a:r>
            <a:br>
              <a:rPr lang="en-US" altLang="en-US" smtClean="0"/>
            </a:br>
            <a:r>
              <a:rPr lang="en-US" altLang="en-US" smtClean="0">
                <a:hlinkClick r:id="rId3"/>
              </a:rPr>
              <a:t>http://www.isixsigma.com/methodology/project-management/better-project-management-through-beta-distribution/</a:t>
            </a:r>
            <a:endParaRPr lang="en-US" altLang="en-US" smtClean="0"/>
          </a:p>
        </p:txBody>
      </p:sp>
      <p:pic>
        <p:nvPicPr>
          <p:cNvPr id="185347"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362200"/>
            <a:ext cx="5583238"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48"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85349"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85350"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CE6FEF2-AAEF-46C1-92A0-86A343725CD9}" type="slidenum">
              <a:rPr lang="en-US" altLang="en-US" sz="1400"/>
              <a:pPr/>
              <a:t>76</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7459020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altLang="en-US" smtClean="0">
                <a:effectLst>
                  <a:outerShdw blurRad="38100" dist="38100" dir="2700000" algn="tl">
                    <a:srgbClr val="C0C0C0"/>
                  </a:outerShdw>
                </a:effectLst>
              </a:rPr>
              <a:t>Appendix: CPM Details and Example</a:t>
            </a:r>
          </a:p>
        </p:txBody>
      </p:sp>
      <p:sp>
        <p:nvSpPr>
          <p:cNvPr id="187394" name="Subtitle 7"/>
          <p:cNvSpPr>
            <a:spLocks noGrp="1"/>
          </p:cNvSpPr>
          <p:nvPr>
            <p:ph type="subTitle" idx="1"/>
          </p:nvPr>
        </p:nvSpPr>
        <p:spPr/>
        <p:txBody>
          <a:bodyPr/>
          <a:lstStyle/>
          <a:p>
            <a:pPr>
              <a:buFont typeface="Times" panose="02020603050405020304" pitchFamily="18" charset="0"/>
              <a:buNone/>
            </a:pPr>
            <a:endParaRPr lang="en-US" altLang="en-US" smtClean="0"/>
          </a:p>
        </p:txBody>
      </p:sp>
      <p:sp>
        <p:nvSpPr>
          <p:cNvPr id="18739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8739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87397"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B6FE5AA-039C-4370-A640-F218E6221EDD}" type="slidenum">
              <a:rPr lang="en-US" altLang="en-US" sz="1400"/>
              <a:pPr/>
              <a:t>77</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144706749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Critical path method</a:t>
            </a:r>
          </a:p>
        </p:txBody>
      </p:sp>
      <p:sp>
        <p:nvSpPr>
          <p:cNvPr id="188418" name="Rectangle 3"/>
          <p:cNvSpPr>
            <a:spLocks noGrp="1" noChangeArrowheads="1"/>
          </p:cNvSpPr>
          <p:nvPr>
            <p:ph type="body" idx="1"/>
          </p:nvPr>
        </p:nvSpPr>
        <p:spPr/>
        <p:txBody>
          <a:bodyPr/>
          <a:lstStyle/>
          <a:p>
            <a:r>
              <a:rPr lang="en-US" altLang="en-US" smtClean="0"/>
              <a:t>A </a:t>
            </a:r>
            <a:r>
              <a:rPr lang="en-US" altLang="en-US" i="1" u="sng" smtClean="0"/>
              <a:t>forward pass</a:t>
            </a:r>
            <a:r>
              <a:rPr lang="en-US" altLang="en-US" smtClean="0"/>
              <a:t> performs schedule calculations that identify the early start and finish dates of tasks and the project</a:t>
            </a:r>
          </a:p>
          <a:p>
            <a:r>
              <a:rPr lang="en-US" altLang="en-US" smtClean="0"/>
              <a:t>A </a:t>
            </a:r>
            <a:r>
              <a:rPr lang="en-US" altLang="en-US" i="1" u="sng" smtClean="0"/>
              <a:t>backward pass</a:t>
            </a:r>
            <a:r>
              <a:rPr lang="en-US" altLang="en-US" smtClean="0"/>
              <a:t> performs schedule calculations that identify the late start and finish dates of tasks and the project, as well as total and free float </a:t>
            </a:r>
          </a:p>
          <a:p>
            <a:endParaRPr lang="en-US" altLang="en-US" smtClean="0"/>
          </a:p>
        </p:txBody>
      </p:sp>
      <p:sp>
        <p:nvSpPr>
          <p:cNvPr id="188419"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8842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8842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768FB5-2A62-43F5-A100-396DB3BB5752}" type="slidenum">
              <a:rPr lang="en-US" altLang="en-US" sz="1400"/>
              <a:pPr/>
              <a:t>78</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92753124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r>
              <a:rPr lang="en-US" altLang="en-US" smtClean="0">
                <a:effectLst>
                  <a:outerShdw blurRad="38100" dist="38100" dir="2700000" algn="tl">
                    <a:srgbClr val="C0C0C0"/>
                  </a:outerShdw>
                </a:effectLst>
              </a:rPr>
              <a:t>Critical path method</a:t>
            </a:r>
          </a:p>
        </p:txBody>
      </p:sp>
      <p:sp>
        <p:nvSpPr>
          <p:cNvPr id="189442" name="Rectangle 2"/>
          <p:cNvSpPr>
            <a:spLocks noChangeArrowheads="1"/>
          </p:cNvSpPr>
          <p:nvPr>
            <p:ph type="body" idx="1"/>
          </p:nvPr>
        </p:nvSpPr>
        <p:spPr/>
        <p:txBody>
          <a:bodyPr/>
          <a:lstStyle/>
          <a:p>
            <a:pPr marL="623888"/>
            <a:r>
              <a:rPr lang="en-US" altLang="en-US" smtClean="0"/>
              <a:t>A </a:t>
            </a:r>
            <a:r>
              <a:rPr lang="en-US" altLang="en-US" i="1" smtClean="0"/>
              <a:t>forward pass analysis</a:t>
            </a:r>
            <a:r>
              <a:rPr lang="en-US" altLang="en-US" smtClean="0"/>
              <a:t> performs schedule calculations that identify the early start and finish dates of activities and the project</a:t>
            </a:r>
          </a:p>
          <a:p>
            <a:pPr marL="981075" lvl="1" indent="-355600"/>
            <a:r>
              <a:rPr lang="en-US" altLang="en-US" i="1" smtClean="0"/>
              <a:t>Early Start Date</a:t>
            </a:r>
            <a:r>
              <a:rPr lang="en-US" altLang="en-US" smtClean="0"/>
              <a:t> (ES). ES represents the theoretically earliest date a activity can start</a:t>
            </a:r>
          </a:p>
          <a:p>
            <a:pPr marL="1284288" lvl="2" indent="-347663">
              <a:buFont typeface="Lucida Grande" pitchFamily="1" charset="0"/>
              <a:buChar char="‣"/>
            </a:pPr>
            <a:r>
              <a:rPr lang="en-US" altLang="en-US" smtClean="0"/>
              <a:t>ES = Maximum EF of predecessor activity(-ies)</a:t>
            </a:r>
          </a:p>
          <a:p>
            <a:pPr marL="981075" lvl="1" indent="-355600"/>
            <a:r>
              <a:rPr lang="en-US" altLang="en-US" i="1" smtClean="0"/>
              <a:t>Early Finish Date</a:t>
            </a:r>
            <a:r>
              <a:rPr lang="en-US" altLang="en-US" smtClean="0"/>
              <a:t> (EF). EF represents the theoretically earliest date a activity can finish</a:t>
            </a:r>
          </a:p>
          <a:p>
            <a:pPr marL="1284288" lvl="2" indent="-347663">
              <a:buFont typeface="Lucida Grande" pitchFamily="1" charset="0"/>
              <a:buChar char="‣"/>
            </a:pPr>
            <a:r>
              <a:rPr lang="en-US" altLang="en-US" smtClean="0"/>
              <a:t>EF = ES + duration of activity</a:t>
            </a:r>
          </a:p>
        </p:txBody>
      </p:sp>
      <p:sp>
        <p:nvSpPr>
          <p:cNvPr id="189443"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89444"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8944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E70EC3F-CFFD-4A53-B11A-9F1961C73DCE}" type="slidenum">
              <a:rPr lang="en-US" altLang="en-US" sz="1400"/>
              <a:pPr/>
              <a:t>79</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252797698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en-US" sz="3400">
                <a:effectLst>
                  <a:outerShdw blurRad="38100" dist="38100" dir="2700000" algn="tl">
                    <a:srgbClr val="C0C0C0"/>
                  </a:outerShdw>
                </a:effectLst>
              </a:rPr>
              <a:t>Controlling factors in schedule development</a:t>
            </a:r>
          </a:p>
        </p:txBody>
      </p:sp>
      <p:sp>
        <p:nvSpPr>
          <p:cNvPr id="91138" name="Rectangle 3"/>
          <p:cNvSpPr>
            <a:spLocks noGrp="1" noChangeArrowheads="1"/>
          </p:cNvSpPr>
          <p:nvPr>
            <p:ph type="body" idx="1"/>
          </p:nvPr>
        </p:nvSpPr>
        <p:spPr/>
        <p:txBody>
          <a:bodyPr/>
          <a:lstStyle/>
          <a:p>
            <a:pPr eaLnBrk="1" hangingPunct="1"/>
            <a:r>
              <a:rPr lang="en-US" altLang="en-US" smtClean="0"/>
              <a:t> Project management plan</a:t>
            </a:r>
          </a:p>
          <a:p>
            <a:pPr lvl="1" eaLnBrk="1" hangingPunct="1"/>
            <a:r>
              <a:rPr lang="en-US" altLang="en-US"/>
              <a:t>Almost any of the many sub-plans and other elements in the Project Management Plan may exert an influence on schedule development</a:t>
            </a:r>
          </a:p>
          <a:p>
            <a:pPr lvl="1" eaLnBrk="1" hangingPunct="1"/>
            <a:r>
              <a:rPr lang="en-US" altLang="en-US"/>
              <a:t>One of the most critical elements for schedule development in the PM Plan is the </a:t>
            </a:r>
            <a:r>
              <a:rPr lang="en-US" altLang="en-US" b="1" i="1"/>
              <a:t>risk register</a:t>
            </a:r>
            <a:r>
              <a:rPr lang="en-US" altLang="en-US" b="1"/>
              <a:t> </a:t>
            </a:r>
            <a:r>
              <a:rPr lang="en-US" altLang="en-US"/>
              <a:t>and risk-associated plans</a:t>
            </a:r>
          </a:p>
          <a:p>
            <a:pPr lvl="1" eaLnBrk="1" hangingPunct="1"/>
            <a:r>
              <a:rPr lang="en-US" altLang="en-US"/>
              <a:t>We will discuss risk and risk-related planning in an upcoming lecture</a:t>
            </a:r>
          </a:p>
        </p:txBody>
      </p:sp>
      <p:sp>
        <p:nvSpPr>
          <p:cNvPr id="91139"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9114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9114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40D9637-2EB0-4D57-ADF0-D706781F9980}" type="slidenum">
              <a:rPr lang="en-US" altLang="en-US" sz="1400"/>
              <a:pPr/>
              <a:t>8</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17221595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p:txBody>
          <a:bodyPr/>
          <a:lstStyle/>
          <a:p>
            <a:r>
              <a:rPr lang="en-US" altLang="en-US" smtClean="0">
                <a:effectLst>
                  <a:outerShdw blurRad="38100" dist="38100" dir="2700000" algn="tl">
                    <a:srgbClr val="C0C0C0"/>
                  </a:outerShdw>
                </a:effectLst>
              </a:rPr>
              <a:t>Critical path method</a:t>
            </a:r>
          </a:p>
        </p:txBody>
      </p:sp>
      <p:sp>
        <p:nvSpPr>
          <p:cNvPr id="190466" name="Rectangle 2"/>
          <p:cNvSpPr>
            <a:spLocks noChangeArrowheads="1"/>
          </p:cNvSpPr>
          <p:nvPr>
            <p:ph type="body" idx="1"/>
          </p:nvPr>
        </p:nvSpPr>
        <p:spPr/>
        <p:txBody>
          <a:bodyPr/>
          <a:lstStyle/>
          <a:p>
            <a:pPr marL="623888"/>
            <a:r>
              <a:rPr lang="en-US" altLang="en-US" smtClean="0"/>
              <a:t>A </a:t>
            </a:r>
            <a:r>
              <a:rPr lang="en-US" altLang="en-US" i="1" smtClean="0"/>
              <a:t>backward pass analysis</a:t>
            </a:r>
            <a:r>
              <a:rPr lang="en-US" altLang="en-US" smtClean="0"/>
              <a:t> performs schedule calculations that identify the late start and finish dates of activities and the project, as well as total and free float</a:t>
            </a:r>
          </a:p>
          <a:p>
            <a:pPr marL="981075" lvl="1" indent="-355600"/>
            <a:r>
              <a:rPr lang="en-US" altLang="en-US" i="1" smtClean="0"/>
              <a:t>Late Start Date</a:t>
            </a:r>
            <a:r>
              <a:rPr lang="en-US" altLang="en-US" smtClean="0"/>
              <a:t> (LS). LS represents the theoretically latest date a activity can start without delaying the project</a:t>
            </a:r>
          </a:p>
          <a:p>
            <a:pPr marL="1284288" lvl="2" indent="-347663">
              <a:buFont typeface="Lucida Grande" pitchFamily="1" charset="0"/>
              <a:buChar char="‣"/>
            </a:pPr>
            <a:r>
              <a:rPr lang="en-US" altLang="en-US" smtClean="0"/>
              <a:t>LS = LF – duration of activity</a:t>
            </a:r>
          </a:p>
          <a:p>
            <a:pPr marL="981075" lvl="1" indent="-355600"/>
            <a:r>
              <a:rPr lang="en-US" altLang="en-US" i="1" smtClean="0"/>
              <a:t>Late Finish Date</a:t>
            </a:r>
            <a:r>
              <a:rPr lang="en-US" altLang="en-US" smtClean="0"/>
              <a:t> (LF). LF represents the theoretically latest date a activity can finish without delaying the project</a:t>
            </a:r>
          </a:p>
          <a:p>
            <a:pPr marL="1284288" lvl="2" indent="-347663">
              <a:buFont typeface="Lucida Grande" pitchFamily="1" charset="0"/>
              <a:buChar char="‣"/>
            </a:pPr>
            <a:r>
              <a:rPr lang="en-US" altLang="en-US" smtClean="0"/>
              <a:t>LF = Minimum LS of successor activity(-ies)</a:t>
            </a:r>
          </a:p>
        </p:txBody>
      </p:sp>
      <p:sp>
        <p:nvSpPr>
          <p:cNvPr id="19046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9046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9046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53A46C-7D6E-47B7-BA05-0329E2323FC5}" type="slidenum">
              <a:rPr lang="en-US" altLang="en-US" sz="1400"/>
              <a:pPr/>
              <a:t>80</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94033064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p:txBody>
          <a:bodyPr/>
          <a:lstStyle/>
          <a:p>
            <a:r>
              <a:rPr lang="en-US" altLang="en-US" smtClean="0">
                <a:effectLst>
                  <a:outerShdw blurRad="38100" dist="38100" dir="2700000" algn="tl">
                    <a:srgbClr val="C0C0C0"/>
                  </a:outerShdw>
                </a:effectLst>
              </a:rPr>
              <a:t>Critical path method</a:t>
            </a:r>
          </a:p>
        </p:txBody>
      </p:sp>
      <p:sp>
        <p:nvSpPr>
          <p:cNvPr id="191490" name="Rectangle 2"/>
          <p:cNvSpPr>
            <a:spLocks noChangeArrowheads="1"/>
          </p:cNvSpPr>
          <p:nvPr>
            <p:ph type="body" idx="1"/>
          </p:nvPr>
        </p:nvSpPr>
        <p:spPr/>
        <p:txBody>
          <a:bodyPr/>
          <a:lstStyle/>
          <a:p>
            <a:pPr marL="623888"/>
            <a:r>
              <a:rPr lang="en-US" altLang="en-US" i="1" smtClean="0"/>
              <a:t>Total float</a:t>
            </a:r>
            <a:r>
              <a:rPr lang="en-US" altLang="en-US" smtClean="0"/>
              <a:t> (TF) is the amount of time a activity can be delayed without delaying the project </a:t>
            </a:r>
            <a:r>
              <a:rPr lang="en-US" altLang="en-US" i="1" smtClean="0"/>
              <a:t>as a whole</a:t>
            </a:r>
            <a:endParaRPr lang="en-US" altLang="en-US" smtClean="0"/>
          </a:p>
          <a:p>
            <a:pPr marL="981075" lvl="1" indent="-355600"/>
            <a:r>
              <a:rPr lang="en-US" altLang="en-US" smtClean="0"/>
              <a:t>TF = LF - EF</a:t>
            </a:r>
          </a:p>
          <a:p>
            <a:pPr marL="981075" lvl="1" indent="-355600"/>
            <a:r>
              <a:rPr lang="en-US" altLang="en-US" smtClean="0"/>
              <a:t>If LF &lt; EF then TF &lt; 0</a:t>
            </a:r>
          </a:p>
          <a:p>
            <a:pPr marL="981075" lvl="1" indent="-355600"/>
            <a:r>
              <a:rPr lang="en-US" altLang="en-US" smtClean="0"/>
              <a:t>If a project has a fixed finish date constraint then TF might be less than zero, meaning it must complete </a:t>
            </a:r>
            <a:r>
              <a:rPr lang="en-US" altLang="en-US" i="1" smtClean="0"/>
              <a:t>before</a:t>
            </a:r>
            <a:r>
              <a:rPr lang="en-US" altLang="en-US" smtClean="0"/>
              <a:t> LF to satisfy the finish date constraint</a:t>
            </a:r>
          </a:p>
          <a:p>
            <a:pPr marL="623888"/>
            <a:r>
              <a:rPr lang="en-US" altLang="en-US" i="1" smtClean="0"/>
              <a:t>Free float</a:t>
            </a:r>
            <a:r>
              <a:rPr lang="en-US" altLang="en-US" smtClean="0"/>
              <a:t> (FF) is the amount of time a activity can be delayed without delaying its successor (dependent) activities</a:t>
            </a:r>
          </a:p>
          <a:p>
            <a:pPr marL="981075" lvl="1" indent="-355600"/>
            <a:r>
              <a:rPr lang="en-US" altLang="en-US" smtClean="0"/>
              <a:t>FF = Minimum ES (successor activities) – EF</a:t>
            </a:r>
          </a:p>
          <a:p>
            <a:pPr marL="623888"/>
            <a:r>
              <a:rPr lang="en-US" altLang="en-US" smtClean="0"/>
              <a:t>Note that total float is </a:t>
            </a:r>
            <a:r>
              <a:rPr lang="en-US" altLang="en-US" i="1" smtClean="0"/>
              <a:t>global</a:t>
            </a:r>
            <a:r>
              <a:rPr lang="en-US" altLang="en-US" smtClean="0"/>
              <a:t> to the project, while free float is </a:t>
            </a:r>
            <a:r>
              <a:rPr lang="en-US" altLang="en-US" i="1" smtClean="0"/>
              <a:t>local</a:t>
            </a:r>
            <a:r>
              <a:rPr lang="en-US" altLang="en-US" smtClean="0"/>
              <a:t> to the neighborhood of the activity</a:t>
            </a:r>
          </a:p>
        </p:txBody>
      </p:sp>
      <p:sp>
        <p:nvSpPr>
          <p:cNvPr id="19149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9149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9149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5AF46E7-9F40-4037-BD0A-286CD6B489F2}" type="slidenum">
              <a:rPr lang="en-US" altLang="en-US" sz="1400"/>
              <a:pPr/>
              <a:t>81</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412610110"/>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ChangeArrowheads="1"/>
          </p:cNvSpPr>
          <p:nvPr/>
        </p:nvSpPr>
        <p:spPr bwMode="auto">
          <a:xfrm>
            <a:off x="1524000" y="938214"/>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pPr lvl="1"/>
            <a:endParaRPr lang="en-US" altLang="en-US">
              <a:latin typeface="Times New Roman" panose="02020603050405020304" pitchFamily="18" charset="0"/>
            </a:endParaRPr>
          </a:p>
        </p:txBody>
      </p:sp>
      <p:sp>
        <p:nvSpPr>
          <p:cNvPr id="192514" name="Rectangle 3"/>
          <p:cNvSpPr>
            <a:spLocks noChangeArrowheads="1"/>
          </p:cNvSpPr>
          <p:nvPr/>
        </p:nvSpPr>
        <p:spPr bwMode="auto">
          <a:xfrm>
            <a:off x="1524000" y="2582864"/>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endParaRPr lang="en-US" altLang="en-US">
              <a:latin typeface="Times New Roman" panose="02020603050405020304" pitchFamily="18" charset="0"/>
            </a:endParaRPr>
          </a:p>
        </p:txBody>
      </p:sp>
      <p:sp>
        <p:nvSpPr>
          <p:cNvPr id="192515" name="Rectangle 5"/>
          <p:cNvSpPr>
            <a:spLocks noChangeArrowheads="1"/>
          </p:cNvSpPr>
          <p:nvPr/>
        </p:nvSpPr>
        <p:spPr bwMode="auto">
          <a:xfrm>
            <a:off x="1524000" y="881064"/>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pPr lvl="1"/>
            <a:endParaRPr lang="en-US" altLang="en-US">
              <a:latin typeface="Times New Roman" panose="02020603050405020304" pitchFamily="18" charset="0"/>
            </a:endParaRPr>
          </a:p>
        </p:txBody>
      </p:sp>
      <p:sp>
        <p:nvSpPr>
          <p:cNvPr id="192516" name="Rectangle 6"/>
          <p:cNvSpPr>
            <a:spLocks noChangeArrowheads="1"/>
          </p:cNvSpPr>
          <p:nvPr/>
        </p:nvSpPr>
        <p:spPr bwMode="auto">
          <a:xfrm>
            <a:off x="1524000" y="2525714"/>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endParaRPr lang="en-US" altLang="en-US">
              <a:latin typeface="Times New Roman" panose="02020603050405020304" pitchFamily="18" charset="0"/>
            </a:endParaRPr>
          </a:p>
        </p:txBody>
      </p:sp>
      <p:sp>
        <p:nvSpPr>
          <p:cNvPr id="192517" name="Text Box 9"/>
          <p:cNvSpPr txBox="1">
            <a:spLocks noChangeArrowheads="1"/>
          </p:cNvSpPr>
          <p:nvPr/>
        </p:nvSpPr>
        <p:spPr bwMode="auto">
          <a:xfrm>
            <a:off x="6324600" y="228601"/>
            <a:ext cx="396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FontTx/>
              <a:buAutoNum type="arabicPeriod"/>
            </a:pPr>
            <a:endParaRPr lang="en-US" altLang="en-US" sz="1800">
              <a:latin typeface="Times New Roman" panose="02020603050405020304" pitchFamily="18" charset="0"/>
            </a:endParaRPr>
          </a:p>
        </p:txBody>
      </p:sp>
      <p:sp>
        <p:nvSpPr>
          <p:cNvPr id="448524" name="Rectangle 1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Critical Path Method</a:t>
            </a:r>
          </a:p>
        </p:txBody>
      </p:sp>
      <p:sp>
        <p:nvSpPr>
          <p:cNvPr id="192519" name="Rectangle 13"/>
          <p:cNvSpPr>
            <a:spLocks noGrp="1" noChangeArrowheads="1"/>
          </p:cNvSpPr>
          <p:nvPr>
            <p:ph type="body" idx="1"/>
          </p:nvPr>
        </p:nvSpPr>
        <p:spPr/>
        <p:txBody>
          <a:bodyPr>
            <a:normAutofit lnSpcReduction="10000"/>
          </a:bodyPr>
          <a:lstStyle/>
          <a:p>
            <a:pPr eaLnBrk="1" hangingPunct="1"/>
            <a:r>
              <a:rPr lang="en-US" altLang="en-US" smtClean="0"/>
              <a:t>List all activities in plan.</a:t>
            </a:r>
          </a:p>
          <a:p>
            <a:pPr eaLnBrk="1" hangingPunct="1"/>
            <a:r>
              <a:rPr lang="en-US" altLang="en-US" smtClean="0"/>
              <a:t>Plot tasks onto chart.  (Tasks = arrows.  End Tasks = dots)</a:t>
            </a:r>
          </a:p>
          <a:p>
            <a:pPr eaLnBrk="1" hangingPunct="1"/>
            <a:r>
              <a:rPr lang="en-US" altLang="en-US" smtClean="0"/>
              <a:t>Show dependencies.</a:t>
            </a:r>
          </a:p>
          <a:p>
            <a:pPr eaLnBrk="1" hangingPunct="1"/>
            <a:r>
              <a:rPr lang="en-US" altLang="en-US" smtClean="0"/>
              <a:t>Schedule activities </a:t>
            </a:r>
          </a:p>
          <a:p>
            <a:pPr lvl="1" eaLnBrk="1" hangingPunct="1"/>
            <a:r>
              <a:rPr lang="en-US" altLang="en-US"/>
              <a:t>Sequential activities on critical path.  </a:t>
            </a:r>
          </a:p>
          <a:p>
            <a:pPr lvl="1" eaLnBrk="1" hangingPunct="1"/>
            <a:r>
              <a:rPr lang="en-US" altLang="en-US"/>
              <a:t>Parallel activities.  </a:t>
            </a:r>
          </a:p>
          <a:p>
            <a:pPr lvl="1" eaLnBrk="1" hangingPunct="1"/>
            <a:r>
              <a:rPr lang="en-US" altLang="en-US"/>
              <a:t>Slack time for hold-ups.</a:t>
            </a:r>
          </a:p>
          <a:p>
            <a:pPr eaLnBrk="1" hangingPunct="1"/>
            <a:r>
              <a:rPr lang="en-US" altLang="en-US" smtClean="0"/>
              <a:t>Find longest path through chart.</a:t>
            </a:r>
          </a:p>
          <a:p>
            <a:pPr lvl="1" eaLnBrk="1" hangingPunct="1"/>
            <a:r>
              <a:rPr lang="en-US" altLang="en-US"/>
              <a:t>This is the critical path</a:t>
            </a:r>
          </a:p>
          <a:p>
            <a:r>
              <a:rPr lang="en-US" altLang="en-US" smtClean="0"/>
              <a:t>What is the difference between critical path and critical chain?</a:t>
            </a:r>
          </a:p>
          <a:p>
            <a:pPr lvl="1"/>
            <a:r>
              <a:rPr lang="en-US" altLang="en-US"/>
              <a:t>Critical chain also manages buffer activity durations and resources</a:t>
            </a:r>
          </a:p>
          <a:p>
            <a:pPr eaLnBrk="1" hangingPunct="1"/>
            <a:endParaRPr lang="en-US" altLang="en-US"/>
          </a:p>
        </p:txBody>
      </p:sp>
      <p:sp>
        <p:nvSpPr>
          <p:cNvPr id="192520" name="Date Placeholder 1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92521" name="Footer Placeholder 1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92522"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DD6C3D6-44E0-4D68-9627-B9BA189D47AE}" type="slidenum">
              <a:rPr lang="en-US" altLang="en-US" sz="1400"/>
              <a:pPr/>
              <a:t>82</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237868119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sz="4000">
                <a:effectLst>
                  <a:outerShdw blurRad="38100" dist="38100" dir="2700000" algn="tl">
                    <a:srgbClr val="C0C0C0"/>
                  </a:outerShdw>
                </a:effectLst>
              </a:rPr>
              <a:t>Performing forward pass CP analysis</a:t>
            </a:r>
          </a:p>
        </p:txBody>
      </p:sp>
      <p:grpSp>
        <p:nvGrpSpPr>
          <p:cNvPr id="194562" name="Group 3"/>
          <p:cNvGrpSpPr>
            <a:grpSpLocks/>
          </p:cNvGrpSpPr>
          <p:nvPr/>
        </p:nvGrpSpPr>
        <p:grpSpPr bwMode="auto">
          <a:xfrm>
            <a:off x="9056688" y="5238750"/>
            <a:ext cx="1333500" cy="850900"/>
            <a:chOff x="1584" y="1812"/>
            <a:chExt cx="1388" cy="964"/>
          </a:xfrm>
        </p:grpSpPr>
        <p:sp>
          <p:nvSpPr>
            <p:cNvPr id="194610" name="Rectangle 4"/>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a:t>
              </a:r>
            </a:p>
          </p:txBody>
        </p:sp>
        <p:sp>
          <p:nvSpPr>
            <p:cNvPr id="194611" name="Rectangle 5"/>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612" name="Rectangle 6"/>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DUR</a:t>
              </a:r>
            </a:p>
          </p:txBody>
        </p:sp>
        <p:sp>
          <p:nvSpPr>
            <p:cNvPr id="194613" name="Rectangle 7"/>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Name</a:t>
              </a:r>
            </a:p>
          </p:txBody>
        </p:sp>
        <p:sp>
          <p:nvSpPr>
            <p:cNvPr id="194614" name="Rectangle 8"/>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a:t>
              </a:r>
            </a:p>
          </p:txBody>
        </p:sp>
        <p:sp>
          <p:nvSpPr>
            <p:cNvPr id="194615" name="Rectangle 9"/>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EF</a:t>
              </a:r>
            </a:p>
          </p:txBody>
        </p:sp>
        <p:sp>
          <p:nvSpPr>
            <p:cNvPr id="194616" name="Rectangle 10"/>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LS</a:t>
              </a:r>
            </a:p>
          </p:txBody>
        </p:sp>
        <p:sp>
          <p:nvSpPr>
            <p:cNvPr id="194617" name="Rectangle 11"/>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LF</a:t>
              </a:r>
            </a:p>
          </p:txBody>
        </p:sp>
      </p:grpSp>
      <p:grpSp>
        <p:nvGrpSpPr>
          <p:cNvPr id="194563" name="Group 12"/>
          <p:cNvGrpSpPr>
            <a:grpSpLocks/>
          </p:cNvGrpSpPr>
          <p:nvPr/>
        </p:nvGrpSpPr>
        <p:grpSpPr bwMode="auto">
          <a:xfrm>
            <a:off x="2965450" y="2206625"/>
            <a:ext cx="2203450" cy="1530350"/>
            <a:chOff x="1584" y="1812"/>
            <a:chExt cx="1388" cy="964"/>
          </a:xfrm>
        </p:grpSpPr>
        <p:sp>
          <p:nvSpPr>
            <p:cNvPr id="194602" name="Rectangle 13"/>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a:t>
              </a:r>
            </a:p>
          </p:txBody>
        </p:sp>
        <p:sp>
          <p:nvSpPr>
            <p:cNvPr id="194603" name="Rectangle 14"/>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604" name="Rectangle 15"/>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 days</a:t>
              </a:r>
            </a:p>
          </p:txBody>
        </p:sp>
        <p:sp>
          <p:nvSpPr>
            <p:cNvPr id="194605" name="Rectangle 16"/>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a:t>
              </a:r>
            </a:p>
          </p:txBody>
        </p:sp>
        <p:sp>
          <p:nvSpPr>
            <p:cNvPr id="194606" name="Rectangle 17"/>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5/7</a:t>
              </a:r>
            </a:p>
          </p:txBody>
        </p:sp>
        <p:sp>
          <p:nvSpPr>
            <p:cNvPr id="194607" name="Rectangle 18"/>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5/11</a:t>
              </a:r>
            </a:p>
          </p:txBody>
        </p:sp>
        <p:sp>
          <p:nvSpPr>
            <p:cNvPr id="194608" name="Rectangle 19"/>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94609" name="Rectangle 20"/>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grpSp>
      <p:grpSp>
        <p:nvGrpSpPr>
          <p:cNvPr id="194564" name="Group 21"/>
          <p:cNvGrpSpPr>
            <a:grpSpLocks/>
          </p:cNvGrpSpPr>
          <p:nvPr/>
        </p:nvGrpSpPr>
        <p:grpSpPr bwMode="auto">
          <a:xfrm>
            <a:off x="2989263" y="4189413"/>
            <a:ext cx="2203450" cy="1530350"/>
            <a:chOff x="1584" y="1812"/>
            <a:chExt cx="1388" cy="964"/>
          </a:xfrm>
        </p:grpSpPr>
        <p:sp>
          <p:nvSpPr>
            <p:cNvPr id="194594" name="Rectangle 22"/>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20</a:t>
              </a:r>
            </a:p>
          </p:txBody>
        </p:sp>
        <p:sp>
          <p:nvSpPr>
            <p:cNvPr id="194595" name="Rectangle 23"/>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596" name="Rectangle 24"/>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 days</a:t>
              </a:r>
            </a:p>
          </p:txBody>
        </p:sp>
        <p:sp>
          <p:nvSpPr>
            <p:cNvPr id="194597" name="Rectangle 25"/>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a:t>
              </a:r>
            </a:p>
          </p:txBody>
        </p:sp>
        <p:sp>
          <p:nvSpPr>
            <p:cNvPr id="194598" name="Rectangle 26"/>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5/7</a:t>
              </a:r>
            </a:p>
          </p:txBody>
        </p:sp>
        <p:sp>
          <p:nvSpPr>
            <p:cNvPr id="194599" name="Rectangle 27"/>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5/16</a:t>
              </a:r>
            </a:p>
          </p:txBody>
        </p:sp>
        <p:sp>
          <p:nvSpPr>
            <p:cNvPr id="194600" name="Rectangle 28"/>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94601" name="Rectangle 29"/>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grpSp>
      <p:grpSp>
        <p:nvGrpSpPr>
          <p:cNvPr id="194565" name="Group 30"/>
          <p:cNvGrpSpPr>
            <a:grpSpLocks/>
          </p:cNvGrpSpPr>
          <p:nvPr/>
        </p:nvGrpSpPr>
        <p:grpSpPr bwMode="auto">
          <a:xfrm>
            <a:off x="6546850" y="3116263"/>
            <a:ext cx="2203450" cy="1530350"/>
            <a:chOff x="1584" y="1812"/>
            <a:chExt cx="1388" cy="964"/>
          </a:xfrm>
        </p:grpSpPr>
        <p:sp>
          <p:nvSpPr>
            <p:cNvPr id="194586" name="Rectangle 31"/>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30</a:t>
              </a:r>
            </a:p>
          </p:txBody>
        </p:sp>
        <p:sp>
          <p:nvSpPr>
            <p:cNvPr id="194587" name="Rectangle 32"/>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588" name="Rectangle 33"/>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4 days</a:t>
              </a:r>
            </a:p>
          </p:txBody>
        </p:sp>
        <p:sp>
          <p:nvSpPr>
            <p:cNvPr id="194589" name="Rectangle 34"/>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a:t>
              </a:r>
            </a:p>
          </p:txBody>
        </p:sp>
        <p:sp>
          <p:nvSpPr>
            <p:cNvPr id="194590" name="Rectangle 35"/>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5/16</a:t>
              </a:r>
            </a:p>
          </p:txBody>
        </p:sp>
        <p:sp>
          <p:nvSpPr>
            <p:cNvPr id="194591" name="Rectangle 36"/>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5/19</a:t>
              </a:r>
            </a:p>
          </p:txBody>
        </p:sp>
        <p:sp>
          <p:nvSpPr>
            <p:cNvPr id="194592" name="Rectangle 37"/>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94593" name="Rectangle 38"/>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grpSp>
      <p:cxnSp>
        <p:nvCxnSpPr>
          <p:cNvPr id="194566" name="AutoShape 39"/>
          <p:cNvCxnSpPr>
            <a:cxnSpLocks noChangeShapeType="1"/>
            <a:stCxn id="194607" idx="3"/>
            <a:endCxn id="194589" idx="1"/>
          </p:cNvCxnSpPr>
          <p:nvPr/>
        </p:nvCxnSpPr>
        <p:spPr bwMode="auto">
          <a:xfrm>
            <a:off x="5168900" y="3162300"/>
            <a:ext cx="1379538" cy="527050"/>
          </a:xfrm>
          <a:prstGeom prst="bentConnector3">
            <a:avLst>
              <a:gd name="adj1" fmla="val 49944"/>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194567" name="AutoShape 40"/>
          <p:cNvCxnSpPr>
            <a:cxnSpLocks noChangeShapeType="1"/>
            <a:stCxn id="194597" idx="3"/>
            <a:endCxn id="194590" idx="1"/>
          </p:cNvCxnSpPr>
          <p:nvPr/>
        </p:nvCxnSpPr>
        <p:spPr bwMode="auto">
          <a:xfrm flipV="1">
            <a:off x="5191126" y="4073526"/>
            <a:ext cx="1357313" cy="688975"/>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sp>
        <p:nvSpPr>
          <p:cNvPr id="194568" name="Text Box 41"/>
          <p:cNvSpPr txBox="1">
            <a:spLocks noChangeArrowheads="1"/>
          </p:cNvSpPr>
          <p:nvPr/>
        </p:nvSpPr>
        <p:spPr bwMode="auto">
          <a:xfrm>
            <a:off x="6477000" y="1905001"/>
            <a:ext cx="365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ES = Maximum EF of predecessor task(s)</a:t>
            </a:r>
          </a:p>
          <a:p>
            <a:r>
              <a:rPr lang="en-US" altLang="en-US" sz="1400"/>
              <a:t>EF = ES + duration of tas</a:t>
            </a:r>
            <a:r>
              <a:rPr lang="en-US" altLang="en-US" sz="1200"/>
              <a:t>k</a:t>
            </a:r>
          </a:p>
        </p:txBody>
      </p:sp>
      <p:sp>
        <p:nvSpPr>
          <p:cNvPr id="194569" name="Text Box 42"/>
          <p:cNvSpPr txBox="1">
            <a:spLocks noChangeArrowheads="1"/>
          </p:cNvSpPr>
          <p:nvPr/>
        </p:nvSpPr>
        <p:spPr bwMode="auto">
          <a:xfrm>
            <a:off x="9510713" y="4878389"/>
            <a:ext cx="449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Key</a:t>
            </a:r>
          </a:p>
        </p:txBody>
      </p:sp>
      <p:sp>
        <p:nvSpPr>
          <p:cNvPr id="194570" name="Oval Callout 44"/>
          <p:cNvSpPr>
            <a:spLocks noChangeArrowheads="1"/>
          </p:cNvSpPr>
          <p:nvPr/>
        </p:nvSpPr>
        <p:spPr bwMode="auto">
          <a:xfrm>
            <a:off x="6853238" y="4864100"/>
            <a:ext cx="398462" cy="374650"/>
          </a:xfrm>
          <a:prstGeom prst="wedgeEllipseCallout">
            <a:avLst>
              <a:gd name="adj1" fmla="val 4551"/>
              <a:gd name="adj2" fmla="val -231005"/>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4571" name="Oval Callout 46"/>
          <p:cNvSpPr>
            <a:spLocks noChangeArrowheads="1"/>
          </p:cNvSpPr>
          <p:nvPr/>
        </p:nvSpPr>
        <p:spPr bwMode="auto">
          <a:xfrm>
            <a:off x="1981201" y="3581400"/>
            <a:ext cx="398463" cy="374650"/>
          </a:xfrm>
          <a:prstGeom prst="wedgeEllipseCallout">
            <a:avLst>
              <a:gd name="adj1" fmla="val 280241"/>
              <a:gd name="adj2" fmla="val -177958"/>
            </a:avLst>
          </a:prstGeom>
          <a:solidFill>
            <a:schemeClr val="accent1">
              <a:alpha val="41176"/>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 </a:t>
            </a:r>
          </a:p>
        </p:txBody>
      </p:sp>
      <p:sp>
        <p:nvSpPr>
          <p:cNvPr id="194572" name="Oval Callout 47"/>
          <p:cNvSpPr>
            <a:spLocks noChangeArrowheads="1"/>
          </p:cNvSpPr>
          <p:nvPr/>
        </p:nvSpPr>
        <p:spPr bwMode="auto">
          <a:xfrm>
            <a:off x="1958976" y="4243388"/>
            <a:ext cx="398463" cy="374650"/>
          </a:xfrm>
          <a:prstGeom prst="wedgeEllipseCallout">
            <a:avLst>
              <a:gd name="adj1" fmla="val 270278"/>
              <a:gd name="adj2" fmla="val 189801"/>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4573" name="Oval Callout 48"/>
          <p:cNvSpPr>
            <a:spLocks noChangeArrowheads="1"/>
          </p:cNvSpPr>
          <p:nvPr/>
        </p:nvSpPr>
        <p:spPr bwMode="auto">
          <a:xfrm>
            <a:off x="5689601" y="2589213"/>
            <a:ext cx="398463" cy="374650"/>
          </a:xfrm>
          <a:prstGeom prst="wedgeEllipseCallout">
            <a:avLst>
              <a:gd name="adj1" fmla="val -247889"/>
              <a:gd name="adj2" fmla="val 112005"/>
            </a:avLst>
          </a:prstGeom>
          <a:solidFill>
            <a:schemeClr val="accent1">
              <a:alpha val="45882"/>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4574" name="Oval Callout 49"/>
          <p:cNvSpPr>
            <a:spLocks noChangeArrowheads="1"/>
          </p:cNvSpPr>
          <p:nvPr/>
        </p:nvSpPr>
        <p:spPr bwMode="auto">
          <a:xfrm>
            <a:off x="9274176" y="3913188"/>
            <a:ext cx="398463" cy="373062"/>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7298" name="TextBox 52"/>
          <p:cNvSpPr txBox="1">
            <a:spLocks noChangeArrowheads="1"/>
          </p:cNvSpPr>
          <p:nvPr/>
        </p:nvSpPr>
        <p:spPr bwMode="auto">
          <a:xfrm>
            <a:off x="1981200" y="35052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1</a:t>
            </a:r>
          </a:p>
        </p:txBody>
      </p:sp>
      <p:sp>
        <p:nvSpPr>
          <p:cNvPr id="97299" name="TextBox 53"/>
          <p:cNvSpPr txBox="1">
            <a:spLocks noChangeArrowheads="1"/>
          </p:cNvSpPr>
          <p:nvPr/>
        </p:nvSpPr>
        <p:spPr bwMode="auto">
          <a:xfrm>
            <a:off x="1981200" y="41910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1</a:t>
            </a:r>
          </a:p>
        </p:txBody>
      </p:sp>
      <p:sp>
        <p:nvSpPr>
          <p:cNvPr id="97300" name="TextBox 54"/>
          <p:cNvSpPr txBox="1">
            <a:spLocks noChangeArrowheads="1"/>
          </p:cNvSpPr>
          <p:nvPr/>
        </p:nvSpPr>
        <p:spPr bwMode="auto">
          <a:xfrm>
            <a:off x="5715000" y="25146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a:t>
            </a:r>
          </a:p>
        </p:txBody>
      </p:sp>
      <p:grpSp>
        <p:nvGrpSpPr>
          <p:cNvPr id="6" name="Group 56"/>
          <p:cNvGrpSpPr>
            <a:grpSpLocks/>
          </p:cNvGrpSpPr>
          <p:nvPr/>
        </p:nvGrpSpPr>
        <p:grpSpPr bwMode="auto">
          <a:xfrm>
            <a:off x="5749926" y="4876801"/>
            <a:ext cx="396875" cy="487363"/>
            <a:chOff x="4225925" y="4876800"/>
            <a:chExt cx="397112" cy="487363"/>
          </a:xfrm>
        </p:grpSpPr>
        <p:sp>
          <p:nvSpPr>
            <p:cNvPr id="194584" name="Oval Callout 45"/>
            <p:cNvSpPr>
              <a:spLocks noChangeArrowheads="1"/>
            </p:cNvSpPr>
            <p:nvPr/>
          </p:nvSpPr>
          <p:spPr bwMode="auto">
            <a:xfrm>
              <a:off x="4225925" y="4991100"/>
              <a:ext cx="396875" cy="373063"/>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194585" name="TextBox 55"/>
            <p:cNvSpPr txBox="1">
              <a:spLocks noChangeArrowheads="1"/>
            </p:cNvSpPr>
            <p:nvPr/>
          </p:nvSpPr>
          <p:spPr bwMode="auto">
            <a:xfrm>
              <a:off x="4267200" y="48768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a:t>
              </a:r>
            </a:p>
          </p:txBody>
        </p:sp>
      </p:grpSp>
      <p:sp>
        <p:nvSpPr>
          <p:cNvPr id="97302" name="TextBox 57"/>
          <p:cNvSpPr txBox="1">
            <a:spLocks noChangeArrowheads="1"/>
          </p:cNvSpPr>
          <p:nvPr/>
        </p:nvSpPr>
        <p:spPr bwMode="auto">
          <a:xfrm>
            <a:off x="6858000" y="48768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3</a:t>
            </a:r>
          </a:p>
        </p:txBody>
      </p:sp>
      <p:sp>
        <p:nvSpPr>
          <p:cNvPr id="97303" name="TextBox 58"/>
          <p:cNvSpPr txBox="1">
            <a:spLocks noChangeArrowheads="1"/>
          </p:cNvSpPr>
          <p:nvPr/>
        </p:nvSpPr>
        <p:spPr bwMode="auto">
          <a:xfrm>
            <a:off x="9296400" y="38862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4</a:t>
            </a:r>
          </a:p>
        </p:txBody>
      </p:sp>
      <p:sp>
        <p:nvSpPr>
          <p:cNvPr id="194581" name="Date Placeholder 5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94582" name="Footer Placeholder 6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94583" name="Slide Number Placeholder 5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AF06A84-9A6E-4D6A-B29C-1243F3BD3779}" type="slidenum">
              <a:rPr lang="en-US" altLang="en-US" sz="1400"/>
              <a:pPr/>
              <a:t>83</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449047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3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3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8" grpId="0"/>
      <p:bldP spid="97299" grpId="0"/>
      <p:bldP spid="97300" grpId="0"/>
      <p:bldP spid="97302" grpId="0"/>
      <p:bldP spid="9730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en-US" sz="4000">
                <a:effectLst>
                  <a:outerShdw blurRad="38100" dist="38100" dir="2700000" algn="tl">
                    <a:srgbClr val="C0C0C0"/>
                  </a:outerShdw>
                </a:effectLst>
              </a:rPr>
              <a:t>Performing backward pass CP analysis</a:t>
            </a:r>
          </a:p>
        </p:txBody>
      </p:sp>
      <p:grpSp>
        <p:nvGrpSpPr>
          <p:cNvPr id="195586" name="Group 3"/>
          <p:cNvGrpSpPr>
            <a:grpSpLocks/>
          </p:cNvGrpSpPr>
          <p:nvPr/>
        </p:nvGrpSpPr>
        <p:grpSpPr bwMode="auto">
          <a:xfrm>
            <a:off x="9056688" y="5238750"/>
            <a:ext cx="1333500" cy="850900"/>
            <a:chOff x="1584" y="1812"/>
            <a:chExt cx="1388" cy="964"/>
          </a:xfrm>
        </p:grpSpPr>
        <p:sp>
          <p:nvSpPr>
            <p:cNvPr id="195635" name="Rectangle 4"/>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a:t>
              </a:r>
            </a:p>
          </p:txBody>
        </p:sp>
        <p:sp>
          <p:nvSpPr>
            <p:cNvPr id="195636" name="Rectangle 5"/>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37" name="Rectangle 6"/>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DUR</a:t>
              </a:r>
            </a:p>
          </p:txBody>
        </p:sp>
        <p:sp>
          <p:nvSpPr>
            <p:cNvPr id="195638" name="Rectangle 7"/>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Name</a:t>
              </a:r>
            </a:p>
          </p:txBody>
        </p:sp>
        <p:sp>
          <p:nvSpPr>
            <p:cNvPr id="195639" name="Rectangle 8"/>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a:t>
              </a:r>
            </a:p>
          </p:txBody>
        </p:sp>
        <p:sp>
          <p:nvSpPr>
            <p:cNvPr id="195640" name="Rectangle 9"/>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EF</a:t>
              </a:r>
            </a:p>
          </p:txBody>
        </p:sp>
        <p:sp>
          <p:nvSpPr>
            <p:cNvPr id="195641" name="Rectangle 10"/>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LS</a:t>
              </a:r>
            </a:p>
          </p:txBody>
        </p:sp>
        <p:sp>
          <p:nvSpPr>
            <p:cNvPr id="195642" name="Rectangle 11"/>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LF</a:t>
              </a:r>
            </a:p>
          </p:txBody>
        </p:sp>
      </p:grpSp>
      <p:grpSp>
        <p:nvGrpSpPr>
          <p:cNvPr id="195587" name="Group 12"/>
          <p:cNvGrpSpPr>
            <a:grpSpLocks/>
          </p:cNvGrpSpPr>
          <p:nvPr/>
        </p:nvGrpSpPr>
        <p:grpSpPr bwMode="auto">
          <a:xfrm>
            <a:off x="2965450" y="2214563"/>
            <a:ext cx="2203450" cy="1530350"/>
            <a:chOff x="1584" y="1812"/>
            <a:chExt cx="1388" cy="964"/>
          </a:xfrm>
        </p:grpSpPr>
        <p:sp>
          <p:nvSpPr>
            <p:cNvPr id="195627" name="Rectangle 13"/>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a:t>
              </a:r>
            </a:p>
          </p:txBody>
        </p:sp>
        <p:sp>
          <p:nvSpPr>
            <p:cNvPr id="195628" name="Rectangle 14"/>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29" name="Rectangle 15"/>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 days</a:t>
              </a:r>
            </a:p>
          </p:txBody>
        </p:sp>
        <p:sp>
          <p:nvSpPr>
            <p:cNvPr id="195630" name="Rectangle 16"/>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a:t>
              </a:r>
            </a:p>
          </p:txBody>
        </p:sp>
        <p:sp>
          <p:nvSpPr>
            <p:cNvPr id="195631" name="Rectangle 17"/>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5632" name="Rectangle 18"/>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5/11</a:t>
              </a:r>
            </a:p>
          </p:txBody>
        </p:sp>
        <p:sp>
          <p:nvSpPr>
            <p:cNvPr id="195633" name="Rectangle 19"/>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5/12</a:t>
              </a:r>
            </a:p>
          </p:txBody>
        </p:sp>
        <p:sp>
          <p:nvSpPr>
            <p:cNvPr id="195634" name="Rectangle 20"/>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5/16</a:t>
              </a:r>
            </a:p>
          </p:txBody>
        </p:sp>
      </p:grpSp>
      <p:grpSp>
        <p:nvGrpSpPr>
          <p:cNvPr id="195588" name="Group 21"/>
          <p:cNvGrpSpPr>
            <a:grpSpLocks/>
          </p:cNvGrpSpPr>
          <p:nvPr/>
        </p:nvGrpSpPr>
        <p:grpSpPr bwMode="auto">
          <a:xfrm>
            <a:off x="2989263" y="4197350"/>
            <a:ext cx="2203450" cy="1530350"/>
            <a:chOff x="1584" y="1812"/>
            <a:chExt cx="1388" cy="964"/>
          </a:xfrm>
        </p:grpSpPr>
        <p:sp>
          <p:nvSpPr>
            <p:cNvPr id="195619" name="Rectangle 22"/>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20</a:t>
              </a:r>
            </a:p>
          </p:txBody>
        </p:sp>
        <p:sp>
          <p:nvSpPr>
            <p:cNvPr id="195620" name="Rectangle 23"/>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21" name="Rectangle 24"/>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 days</a:t>
              </a:r>
            </a:p>
          </p:txBody>
        </p:sp>
        <p:sp>
          <p:nvSpPr>
            <p:cNvPr id="195622" name="Rectangle 25"/>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a:t>
              </a:r>
            </a:p>
          </p:txBody>
        </p:sp>
        <p:sp>
          <p:nvSpPr>
            <p:cNvPr id="195623" name="Rectangle 26"/>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5624" name="Rectangle 27"/>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5625" name="Rectangle 28"/>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5/7</a:t>
              </a:r>
            </a:p>
          </p:txBody>
        </p:sp>
        <p:sp>
          <p:nvSpPr>
            <p:cNvPr id="195626" name="Rectangle 29"/>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5/16</a:t>
              </a:r>
            </a:p>
          </p:txBody>
        </p:sp>
      </p:grpSp>
      <p:grpSp>
        <p:nvGrpSpPr>
          <p:cNvPr id="195589" name="Group 30"/>
          <p:cNvGrpSpPr>
            <a:grpSpLocks/>
          </p:cNvGrpSpPr>
          <p:nvPr/>
        </p:nvGrpSpPr>
        <p:grpSpPr bwMode="auto">
          <a:xfrm>
            <a:off x="6486525" y="3124200"/>
            <a:ext cx="2203450" cy="1530350"/>
            <a:chOff x="1584" y="1812"/>
            <a:chExt cx="1388" cy="964"/>
          </a:xfrm>
        </p:grpSpPr>
        <p:sp>
          <p:nvSpPr>
            <p:cNvPr id="195611" name="Rectangle 31"/>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30</a:t>
              </a:r>
            </a:p>
          </p:txBody>
        </p:sp>
        <p:sp>
          <p:nvSpPr>
            <p:cNvPr id="195612" name="Rectangle 32"/>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13" name="Rectangle 33"/>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4 days</a:t>
              </a:r>
            </a:p>
          </p:txBody>
        </p:sp>
        <p:sp>
          <p:nvSpPr>
            <p:cNvPr id="195614" name="Rectangle 34"/>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a:t>
              </a:r>
            </a:p>
          </p:txBody>
        </p:sp>
        <p:sp>
          <p:nvSpPr>
            <p:cNvPr id="195615" name="Rectangle 35"/>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5616" name="Rectangle 36"/>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5/19</a:t>
              </a:r>
            </a:p>
          </p:txBody>
        </p:sp>
        <p:sp>
          <p:nvSpPr>
            <p:cNvPr id="195617" name="Rectangle 37"/>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5/16</a:t>
              </a:r>
            </a:p>
          </p:txBody>
        </p:sp>
        <p:sp>
          <p:nvSpPr>
            <p:cNvPr id="195618" name="Rectangle 38"/>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5/19</a:t>
              </a:r>
            </a:p>
          </p:txBody>
        </p:sp>
      </p:grpSp>
      <p:cxnSp>
        <p:nvCxnSpPr>
          <p:cNvPr id="195590" name="AutoShape 39"/>
          <p:cNvCxnSpPr>
            <a:cxnSpLocks noChangeShapeType="1"/>
            <a:stCxn id="195632" idx="3"/>
            <a:endCxn id="195614" idx="1"/>
          </p:cNvCxnSpPr>
          <p:nvPr/>
        </p:nvCxnSpPr>
        <p:spPr bwMode="auto">
          <a:xfrm>
            <a:off x="5168901" y="3170238"/>
            <a:ext cx="1319213" cy="527050"/>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195591" name="AutoShape 40"/>
          <p:cNvCxnSpPr>
            <a:cxnSpLocks noChangeShapeType="1"/>
            <a:stCxn id="195622" idx="3"/>
            <a:endCxn id="195615" idx="1"/>
          </p:cNvCxnSpPr>
          <p:nvPr/>
        </p:nvCxnSpPr>
        <p:spPr bwMode="auto">
          <a:xfrm flipV="1">
            <a:off x="5191125" y="4081464"/>
            <a:ext cx="1296988" cy="688975"/>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sp>
        <p:nvSpPr>
          <p:cNvPr id="195592" name="Text Box 41"/>
          <p:cNvSpPr txBox="1">
            <a:spLocks noChangeArrowheads="1"/>
          </p:cNvSpPr>
          <p:nvPr/>
        </p:nvSpPr>
        <p:spPr bwMode="auto">
          <a:xfrm>
            <a:off x="6477000" y="1905001"/>
            <a:ext cx="3405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LF = Minimum LS of successor task(s)</a:t>
            </a:r>
          </a:p>
          <a:p>
            <a:r>
              <a:rPr lang="en-US" altLang="en-US" sz="1400"/>
              <a:t>LS = LF – duration of task</a:t>
            </a:r>
          </a:p>
        </p:txBody>
      </p:sp>
      <p:sp>
        <p:nvSpPr>
          <p:cNvPr id="195593" name="Text Box 42"/>
          <p:cNvSpPr txBox="1">
            <a:spLocks noChangeArrowheads="1"/>
          </p:cNvSpPr>
          <p:nvPr/>
        </p:nvSpPr>
        <p:spPr bwMode="auto">
          <a:xfrm>
            <a:off x="9510713" y="4878389"/>
            <a:ext cx="449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Key</a:t>
            </a:r>
          </a:p>
        </p:txBody>
      </p:sp>
      <p:sp>
        <p:nvSpPr>
          <p:cNvPr id="195594" name="Oval Callout 49"/>
          <p:cNvSpPr>
            <a:spLocks noChangeArrowheads="1"/>
          </p:cNvSpPr>
          <p:nvPr/>
        </p:nvSpPr>
        <p:spPr bwMode="auto">
          <a:xfrm>
            <a:off x="9144001" y="4267201"/>
            <a:ext cx="398463" cy="373063"/>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grpSp>
        <p:nvGrpSpPr>
          <p:cNvPr id="6" name="Group 53"/>
          <p:cNvGrpSpPr>
            <a:grpSpLocks/>
          </p:cNvGrpSpPr>
          <p:nvPr/>
        </p:nvGrpSpPr>
        <p:grpSpPr bwMode="auto">
          <a:xfrm>
            <a:off x="5689601" y="2514601"/>
            <a:ext cx="398463" cy="461963"/>
            <a:chOff x="4165600" y="2514600"/>
            <a:chExt cx="398463" cy="461665"/>
          </a:xfrm>
        </p:grpSpPr>
        <p:sp>
          <p:nvSpPr>
            <p:cNvPr id="195609" name="Oval Callout 48"/>
            <p:cNvSpPr>
              <a:spLocks noChangeArrowheads="1"/>
            </p:cNvSpPr>
            <p:nvPr/>
          </p:nvSpPr>
          <p:spPr bwMode="auto">
            <a:xfrm>
              <a:off x="4165600" y="2589213"/>
              <a:ext cx="398463" cy="374650"/>
            </a:xfrm>
            <a:prstGeom prst="wedgeEllipseCallout">
              <a:avLst>
                <a:gd name="adj1" fmla="val -241245"/>
                <a:gd name="adj2" fmla="val 193338"/>
              </a:avLst>
            </a:prstGeom>
            <a:solidFill>
              <a:schemeClr val="accent1">
                <a:alpha val="50980"/>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5610" name="TextBox 51"/>
            <p:cNvSpPr txBox="1">
              <a:spLocks noChangeArrowheads="1"/>
            </p:cNvSpPr>
            <p:nvPr/>
          </p:nvSpPr>
          <p:spPr bwMode="auto">
            <a:xfrm>
              <a:off x="4191000" y="25146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3</a:t>
              </a:r>
            </a:p>
          </p:txBody>
        </p:sp>
      </p:grpSp>
      <p:sp>
        <p:nvSpPr>
          <p:cNvPr id="195596" name="Oval Callout 45"/>
          <p:cNvSpPr>
            <a:spLocks noChangeArrowheads="1"/>
          </p:cNvSpPr>
          <p:nvPr/>
        </p:nvSpPr>
        <p:spPr bwMode="auto">
          <a:xfrm>
            <a:off x="5749926" y="5348288"/>
            <a:ext cx="396875" cy="374650"/>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8322" name="TextBox 52"/>
          <p:cNvSpPr txBox="1">
            <a:spLocks noChangeArrowheads="1"/>
          </p:cNvSpPr>
          <p:nvPr/>
        </p:nvSpPr>
        <p:spPr bwMode="auto">
          <a:xfrm>
            <a:off x="5791200" y="52578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3</a:t>
            </a:r>
          </a:p>
        </p:txBody>
      </p:sp>
      <p:sp>
        <p:nvSpPr>
          <p:cNvPr id="98323" name="TextBox 55"/>
          <p:cNvSpPr txBox="1">
            <a:spLocks noChangeArrowheads="1"/>
          </p:cNvSpPr>
          <p:nvPr/>
        </p:nvSpPr>
        <p:spPr bwMode="auto">
          <a:xfrm>
            <a:off x="9144000" y="41910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1</a:t>
            </a:r>
          </a:p>
        </p:txBody>
      </p:sp>
      <p:sp>
        <p:nvSpPr>
          <p:cNvPr id="195599" name="Oval Callout 44"/>
          <p:cNvSpPr>
            <a:spLocks noChangeArrowheads="1"/>
          </p:cNvSpPr>
          <p:nvPr/>
        </p:nvSpPr>
        <p:spPr bwMode="auto">
          <a:xfrm>
            <a:off x="6853238" y="5262563"/>
            <a:ext cx="398462" cy="373062"/>
          </a:xfrm>
          <a:prstGeom prst="wedgeEllipseCallout">
            <a:avLst>
              <a:gd name="adj1" fmla="val 4551"/>
              <a:gd name="adj2" fmla="val -231005"/>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8325" name="TextBox 56"/>
          <p:cNvSpPr txBox="1">
            <a:spLocks noChangeArrowheads="1"/>
          </p:cNvSpPr>
          <p:nvPr/>
        </p:nvSpPr>
        <p:spPr bwMode="auto">
          <a:xfrm>
            <a:off x="6858000" y="51816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a:t>
            </a:r>
          </a:p>
        </p:txBody>
      </p:sp>
      <p:sp>
        <p:nvSpPr>
          <p:cNvPr id="195601" name="Oval Callout 46"/>
          <p:cNvSpPr>
            <a:spLocks noChangeArrowheads="1"/>
          </p:cNvSpPr>
          <p:nvPr/>
        </p:nvSpPr>
        <p:spPr bwMode="auto">
          <a:xfrm>
            <a:off x="1952626" y="3694113"/>
            <a:ext cx="398463" cy="374650"/>
          </a:xfrm>
          <a:prstGeom prst="wedgeEllipseCallout">
            <a:avLst>
              <a:gd name="adj1" fmla="val 261116"/>
              <a:gd name="adj2" fmla="val -96602"/>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8327" name="TextBox 58"/>
          <p:cNvSpPr txBox="1">
            <a:spLocks noChangeArrowheads="1"/>
          </p:cNvSpPr>
          <p:nvPr/>
        </p:nvSpPr>
        <p:spPr bwMode="auto">
          <a:xfrm>
            <a:off x="1981200" y="36576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4</a:t>
            </a:r>
          </a:p>
        </p:txBody>
      </p:sp>
      <p:grpSp>
        <p:nvGrpSpPr>
          <p:cNvPr id="7" name="Group 61"/>
          <p:cNvGrpSpPr>
            <a:grpSpLocks/>
          </p:cNvGrpSpPr>
          <p:nvPr/>
        </p:nvGrpSpPr>
        <p:grpSpPr bwMode="auto">
          <a:xfrm>
            <a:off x="1958976" y="4191001"/>
            <a:ext cx="398463" cy="461963"/>
            <a:chOff x="434975" y="4191000"/>
            <a:chExt cx="398463" cy="461665"/>
          </a:xfrm>
        </p:grpSpPr>
        <p:sp>
          <p:nvSpPr>
            <p:cNvPr id="195607" name="Oval Callout 47"/>
            <p:cNvSpPr>
              <a:spLocks noChangeArrowheads="1"/>
            </p:cNvSpPr>
            <p:nvPr/>
          </p:nvSpPr>
          <p:spPr bwMode="auto">
            <a:xfrm>
              <a:off x="434975" y="4243388"/>
              <a:ext cx="398463" cy="374650"/>
            </a:xfrm>
            <a:prstGeom prst="wedgeEllipseCallout">
              <a:avLst>
                <a:gd name="adj1" fmla="val 260718"/>
                <a:gd name="adj2" fmla="val 298204"/>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5608" name="TextBox 59"/>
            <p:cNvSpPr txBox="1">
              <a:spLocks noChangeArrowheads="1"/>
            </p:cNvSpPr>
            <p:nvPr/>
          </p:nvSpPr>
          <p:spPr bwMode="auto">
            <a:xfrm>
              <a:off x="457200" y="41910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4</a:t>
              </a:r>
            </a:p>
          </p:txBody>
        </p:sp>
      </p:grpSp>
      <p:sp>
        <p:nvSpPr>
          <p:cNvPr id="195604" name="Date Placeholder 59"/>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95605" name="Footer Placeholder 6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95606" name="Slide Number Placeholder 5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9BACA16-126B-45ED-8739-30AF8C859A36}" type="slidenum">
              <a:rPr lang="en-US" altLang="en-US" sz="1400"/>
              <a:pPr/>
              <a:t>84</a:t>
            </a:fld>
            <a:r>
              <a:rPr lang="en-US" altLang="en-US" sz="1400"/>
              <a:t> of 134</a:t>
            </a:r>
          </a:p>
        </p:txBody>
      </p:sp>
    </p:spTree>
    <p:extLst>
      <p:ext uri="{BB962C8B-B14F-4D97-AF65-F5344CB8AC3E}">
        <p14:creationId xmlns:p14="http://schemas.microsoft.com/office/powerpoint/2010/main" val="1745256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3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32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22" grpId="0"/>
      <p:bldP spid="98323" grpId="0"/>
      <p:bldP spid="98325" grpId="0"/>
      <p:bldP spid="9832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Calculating float</a:t>
            </a:r>
          </a:p>
        </p:txBody>
      </p:sp>
      <p:grpSp>
        <p:nvGrpSpPr>
          <p:cNvPr id="196610" name="Group 3"/>
          <p:cNvGrpSpPr>
            <a:grpSpLocks/>
          </p:cNvGrpSpPr>
          <p:nvPr/>
        </p:nvGrpSpPr>
        <p:grpSpPr bwMode="auto">
          <a:xfrm>
            <a:off x="9056688" y="5238750"/>
            <a:ext cx="1333500" cy="850900"/>
            <a:chOff x="1584" y="1812"/>
            <a:chExt cx="1388" cy="964"/>
          </a:xfrm>
        </p:grpSpPr>
        <p:sp>
          <p:nvSpPr>
            <p:cNvPr id="196651" name="Rectangle 4"/>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a:t>
              </a:r>
            </a:p>
          </p:txBody>
        </p:sp>
        <p:sp>
          <p:nvSpPr>
            <p:cNvPr id="196652" name="Rectangle 5"/>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6653" name="Rectangle 6"/>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DUR</a:t>
              </a:r>
            </a:p>
          </p:txBody>
        </p:sp>
        <p:sp>
          <p:nvSpPr>
            <p:cNvPr id="196654" name="Rectangle 7"/>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Name</a:t>
              </a:r>
            </a:p>
          </p:txBody>
        </p:sp>
        <p:sp>
          <p:nvSpPr>
            <p:cNvPr id="196655" name="Rectangle 8"/>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a:t>
              </a:r>
            </a:p>
          </p:txBody>
        </p:sp>
        <p:sp>
          <p:nvSpPr>
            <p:cNvPr id="196656" name="Rectangle 9"/>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EF</a:t>
              </a:r>
            </a:p>
          </p:txBody>
        </p:sp>
        <p:sp>
          <p:nvSpPr>
            <p:cNvPr id="196657" name="Rectangle 10"/>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LS</a:t>
              </a:r>
            </a:p>
          </p:txBody>
        </p:sp>
        <p:sp>
          <p:nvSpPr>
            <p:cNvPr id="196658" name="Rectangle 11"/>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LF</a:t>
              </a:r>
            </a:p>
          </p:txBody>
        </p:sp>
      </p:grpSp>
      <p:grpSp>
        <p:nvGrpSpPr>
          <p:cNvPr id="196611" name="Group 12"/>
          <p:cNvGrpSpPr>
            <a:grpSpLocks/>
          </p:cNvGrpSpPr>
          <p:nvPr/>
        </p:nvGrpSpPr>
        <p:grpSpPr bwMode="auto">
          <a:xfrm>
            <a:off x="2965450" y="2214563"/>
            <a:ext cx="2203450" cy="1530350"/>
            <a:chOff x="1584" y="1812"/>
            <a:chExt cx="1388" cy="964"/>
          </a:xfrm>
        </p:grpSpPr>
        <p:sp>
          <p:nvSpPr>
            <p:cNvPr id="196643" name="Rectangle 13"/>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a:t>
              </a:r>
            </a:p>
          </p:txBody>
        </p:sp>
        <p:sp>
          <p:nvSpPr>
            <p:cNvPr id="196644" name="Rectangle 14"/>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6 days</a:t>
              </a:r>
            </a:p>
          </p:txBody>
        </p:sp>
        <p:sp>
          <p:nvSpPr>
            <p:cNvPr id="196645" name="Rectangle 15"/>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 days</a:t>
              </a:r>
            </a:p>
          </p:txBody>
        </p:sp>
        <p:sp>
          <p:nvSpPr>
            <p:cNvPr id="196646" name="Rectangle 16"/>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a:t>
              </a:r>
            </a:p>
          </p:txBody>
        </p:sp>
        <p:sp>
          <p:nvSpPr>
            <p:cNvPr id="196647" name="Rectangle 17"/>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6648" name="Rectangle 18"/>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5/11</a:t>
              </a:r>
            </a:p>
          </p:txBody>
        </p:sp>
        <p:sp>
          <p:nvSpPr>
            <p:cNvPr id="196649" name="Rectangle 19"/>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5/12</a:t>
              </a:r>
            </a:p>
          </p:txBody>
        </p:sp>
        <p:sp>
          <p:nvSpPr>
            <p:cNvPr id="196650" name="Rectangle 20"/>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grpSp>
      <p:grpSp>
        <p:nvGrpSpPr>
          <p:cNvPr id="196612" name="Group 21"/>
          <p:cNvGrpSpPr>
            <a:grpSpLocks/>
          </p:cNvGrpSpPr>
          <p:nvPr/>
        </p:nvGrpSpPr>
        <p:grpSpPr bwMode="auto">
          <a:xfrm>
            <a:off x="2989263" y="4197350"/>
            <a:ext cx="2203450" cy="1530350"/>
            <a:chOff x="1584" y="1812"/>
            <a:chExt cx="1388" cy="964"/>
          </a:xfrm>
        </p:grpSpPr>
        <p:sp>
          <p:nvSpPr>
            <p:cNvPr id="196635" name="Rectangle 22"/>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20</a:t>
              </a:r>
            </a:p>
          </p:txBody>
        </p:sp>
        <p:sp>
          <p:nvSpPr>
            <p:cNvPr id="196636" name="Rectangle 23"/>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0 days</a:t>
              </a:r>
            </a:p>
          </p:txBody>
        </p:sp>
        <p:sp>
          <p:nvSpPr>
            <p:cNvPr id="196637" name="Rectangle 24"/>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 days</a:t>
              </a:r>
            </a:p>
          </p:txBody>
        </p:sp>
        <p:sp>
          <p:nvSpPr>
            <p:cNvPr id="196638" name="Rectangle 25"/>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a:t>
              </a:r>
            </a:p>
          </p:txBody>
        </p:sp>
        <p:sp>
          <p:nvSpPr>
            <p:cNvPr id="196639" name="Rectangle 26"/>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6640" name="Rectangle 27"/>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6641" name="Rectangle 28"/>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6642" name="Rectangle 29"/>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grpSp>
      <p:grpSp>
        <p:nvGrpSpPr>
          <p:cNvPr id="196613" name="Group 30"/>
          <p:cNvGrpSpPr>
            <a:grpSpLocks/>
          </p:cNvGrpSpPr>
          <p:nvPr/>
        </p:nvGrpSpPr>
        <p:grpSpPr bwMode="auto">
          <a:xfrm>
            <a:off x="6486525" y="3124200"/>
            <a:ext cx="2203450" cy="1530350"/>
            <a:chOff x="1584" y="1812"/>
            <a:chExt cx="1388" cy="964"/>
          </a:xfrm>
        </p:grpSpPr>
        <p:sp>
          <p:nvSpPr>
            <p:cNvPr id="196627" name="Rectangle 31"/>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30</a:t>
              </a:r>
            </a:p>
          </p:txBody>
        </p:sp>
        <p:sp>
          <p:nvSpPr>
            <p:cNvPr id="196628" name="Rectangle 32"/>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0 days</a:t>
              </a:r>
            </a:p>
          </p:txBody>
        </p:sp>
        <p:sp>
          <p:nvSpPr>
            <p:cNvPr id="196629" name="Rectangle 33"/>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4 days</a:t>
              </a:r>
            </a:p>
          </p:txBody>
        </p:sp>
        <p:sp>
          <p:nvSpPr>
            <p:cNvPr id="196630" name="Rectangle 34"/>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a:t>
              </a:r>
            </a:p>
          </p:txBody>
        </p:sp>
        <p:sp>
          <p:nvSpPr>
            <p:cNvPr id="196631" name="Rectangle 35"/>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6632" name="Rectangle 36"/>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5/19</a:t>
              </a:r>
            </a:p>
          </p:txBody>
        </p:sp>
        <p:sp>
          <p:nvSpPr>
            <p:cNvPr id="196633" name="Rectangle 37"/>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6634" name="Rectangle 38"/>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5/19</a:t>
              </a:r>
            </a:p>
          </p:txBody>
        </p:sp>
      </p:grpSp>
      <p:cxnSp>
        <p:nvCxnSpPr>
          <p:cNvPr id="196614" name="AutoShape 39"/>
          <p:cNvCxnSpPr>
            <a:cxnSpLocks noChangeShapeType="1"/>
            <a:stCxn id="196648" idx="3"/>
            <a:endCxn id="196630" idx="1"/>
          </p:cNvCxnSpPr>
          <p:nvPr/>
        </p:nvCxnSpPr>
        <p:spPr bwMode="auto">
          <a:xfrm>
            <a:off x="5168901" y="3170238"/>
            <a:ext cx="1319213" cy="527050"/>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196615" name="AutoShape 40"/>
          <p:cNvCxnSpPr>
            <a:cxnSpLocks noChangeShapeType="1"/>
            <a:stCxn id="196638" idx="3"/>
            <a:endCxn id="196631" idx="1"/>
          </p:cNvCxnSpPr>
          <p:nvPr/>
        </p:nvCxnSpPr>
        <p:spPr bwMode="auto">
          <a:xfrm flipV="1">
            <a:off x="5191125" y="4081464"/>
            <a:ext cx="1296988" cy="688975"/>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sp>
        <p:nvSpPr>
          <p:cNvPr id="196616" name="Text Box 41"/>
          <p:cNvSpPr txBox="1">
            <a:spLocks noChangeArrowheads="1"/>
          </p:cNvSpPr>
          <p:nvPr/>
        </p:nvSpPr>
        <p:spPr bwMode="auto">
          <a:xfrm>
            <a:off x="6477000" y="1828801"/>
            <a:ext cx="3405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TF = LF - EF</a:t>
            </a:r>
          </a:p>
          <a:p>
            <a:r>
              <a:rPr lang="en-US" altLang="en-US" sz="1400"/>
              <a:t>FF = Minimum ES (successor task) – EF</a:t>
            </a:r>
          </a:p>
        </p:txBody>
      </p:sp>
      <p:sp>
        <p:nvSpPr>
          <p:cNvPr id="196617" name="Text Box 42"/>
          <p:cNvSpPr txBox="1">
            <a:spLocks noChangeArrowheads="1"/>
          </p:cNvSpPr>
          <p:nvPr/>
        </p:nvSpPr>
        <p:spPr bwMode="auto">
          <a:xfrm>
            <a:off x="9510713" y="4878389"/>
            <a:ext cx="449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Key</a:t>
            </a:r>
          </a:p>
        </p:txBody>
      </p:sp>
      <p:sp>
        <p:nvSpPr>
          <p:cNvPr id="196618" name="Text Box 43"/>
          <p:cNvSpPr txBox="1">
            <a:spLocks noChangeArrowheads="1"/>
          </p:cNvSpPr>
          <p:nvPr/>
        </p:nvSpPr>
        <p:spPr bwMode="auto">
          <a:xfrm>
            <a:off x="3668713" y="5837239"/>
            <a:ext cx="830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FF = 0</a:t>
            </a:r>
          </a:p>
        </p:txBody>
      </p:sp>
      <p:sp>
        <p:nvSpPr>
          <p:cNvPr id="196619" name="Text Box 44"/>
          <p:cNvSpPr txBox="1">
            <a:spLocks noChangeArrowheads="1"/>
          </p:cNvSpPr>
          <p:nvPr/>
        </p:nvSpPr>
        <p:spPr bwMode="auto">
          <a:xfrm>
            <a:off x="3667126" y="1827214"/>
            <a:ext cx="830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FF = 6</a:t>
            </a:r>
          </a:p>
        </p:txBody>
      </p:sp>
      <p:sp>
        <p:nvSpPr>
          <p:cNvPr id="749613" name="Rectangle 45"/>
          <p:cNvSpPr>
            <a:spLocks noChangeArrowheads="1"/>
          </p:cNvSpPr>
          <p:nvPr/>
        </p:nvSpPr>
        <p:spPr bwMode="auto">
          <a:xfrm>
            <a:off x="2847975" y="4068763"/>
            <a:ext cx="2490788" cy="1776412"/>
          </a:xfrm>
          <a:prstGeom prst="rect">
            <a:avLst/>
          </a:prstGeom>
          <a:noFill/>
          <a:ln w="1905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749614" name="Rectangle 46"/>
          <p:cNvSpPr>
            <a:spLocks noChangeArrowheads="1"/>
          </p:cNvSpPr>
          <p:nvPr/>
        </p:nvSpPr>
        <p:spPr bwMode="auto">
          <a:xfrm>
            <a:off x="6319838" y="3003551"/>
            <a:ext cx="2500312" cy="1776413"/>
          </a:xfrm>
          <a:prstGeom prst="rect">
            <a:avLst/>
          </a:prstGeom>
          <a:noFill/>
          <a:ln w="1905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cxnSp>
        <p:nvCxnSpPr>
          <p:cNvPr id="749615" name="AutoShape 47"/>
          <p:cNvCxnSpPr>
            <a:cxnSpLocks noChangeShapeType="1"/>
            <a:stCxn id="749613" idx="3"/>
            <a:endCxn id="749614" idx="1"/>
          </p:cNvCxnSpPr>
          <p:nvPr/>
        </p:nvCxnSpPr>
        <p:spPr bwMode="auto">
          <a:xfrm flipV="1">
            <a:off x="5348289" y="3892551"/>
            <a:ext cx="962025" cy="1065213"/>
          </a:xfrm>
          <a:prstGeom prst="bentConnector3">
            <a:avLst>
              <a:gd name="adj1" fmla="val 51481"/>
            </a:avLst>
          </a:prstGeom>
          <a:noFill/>
          <a:ln w="19050">
            <a:solidFill>
              <a:srgbClr val="FF0000"/>
            </a:solidFill>
            <a:miter lim="800000"/>
            <a:headEnd type="none" w="sm" len="sm"/>
            <a:tailEnd type="triangle" w="lg" len="lg"/>
          </a:ln>
          <a:extLst>
            <a:ext uri="{909E8E84-426E-40DD-AFC4-6F175D3DCCD1}">
              <a14:hiddenFill xmlns:a14="http://schemas.microsoft.com/office/drawing/2010/main">
                <a:noFill/>
              </a14:hiddenFill>
            </a:ext>
          </a:extLst>
        </p:spPr>
      </p:cxnSp>
      <p:sp>
        <p:nvSpPr>
          <p:cNvPr id="749616" name="AutoShape 48"/>
          <p:cNvSpPr>
            <a:spLocks noChangeArrowheads="1"/>
          </p:cNvSpPr>
          <p:nvPr/>
        </p:nvSpPr>
        <p:spPr bwMode="auto">
          <a:xfrm>
            <a:off x="9359900" y="3235325"/>
            <a:ext cx="1049338" cy="266700"/>
          </a:xfrm>
          <a:prstGeom prst="wedgeRectCallout">
            <a:avLst>
              <a:gd name="adj1" fmla="val -95838"/>
              <a:gd name="adj2" fmla="val 167264"/>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Critical path</a:t>
            </a:r>
          </a:p>
        </p:txBody>
      </p:sp>
      <p:sp>
        <p:nvSpPr>
          <p:cNvPr id="196624" name="Date Placeholder 5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196625" name="Footer Placeholder 5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196626" name="Slide Number Placeholder 5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BEAF789-2E1B-4D64-8B40-8EC18F9E3A6F}" type="slidenum">
              <a:rPr lang="en-US" altLang="en-US" sz="1400"/>
              <a:pPr/>
              <a:t>85</a:t>
            </a:fld>
            <a:r>
              <a:rPr lang="en-US" altLang="en-US" sz="1400"/>
              <a:t> of 134</a:t>
            </a:r>
          </a:p>
        </p:txBody>
      </p:sp>
    </p:spTree>
    <p:extLst>
      <p:ext uri="{BB962C8B-B14F-4D97-AF65-F5344CB8AC3E}">
        <p14:creationId xmlns:p14="http://schemas.microsoft.com/office/powerpoint/2010/main" val="1693292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9613"/>
                                        </p:tgtEl>
                                        <p:attrNameLst>
                                          <p:attrName>style.visibility</p:attrName>
                                        </p:attrNameLst>
                                      </p:cBhvr>
                                      <p:to>
                                        <p:strVal val="visible"/>
                                      </p:to>
                                    </p:set>
                                    <p:animEffect transition="in" filter="fade">
                                      <p:cBhvr>
                                        <p:cTn id="7" dur="500"/>
                                        <p:tgtEl>
                                          <p:spTgt spid="749613"/>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749615"/>
                                        </p:tgtEl>
                                        <p:attrNameLst>
                                          <p:attrName>style.visibility</p:attrName>
                                        </p:attrNameLst>
                                      </p:cBhvr>
                                      <p:to>
                                        <p:strVal val="visible"/>
                                      </p:to>
                                    </p:set>
                                    <p:animEffect transition="in" filter="fade">
                                      <p:cBhvr>
                                        <p:cTn id="11" dur="500"/>
                                        <p:tgtEl>
                                          <p:spTgt spid="749615"/>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49614"/>
                                        </p:tgtEl>
                                        <p:attrNameLst>
                                          <p:attrName>style.visibility</p:attrName>
                                        </p:attrNameLst>
                                      </p:cBhvr>
                                      <p:to>
                                        <p:strVal val="visible"/>
                                      </p:to>
                                    </p:set>
                                    <p:animEffect transition="in" filter="fade">
                                      <p:cBhvr>
                                        <p:cTn id="15" dur="500"/>
                                        <p:tgtEl>
                                          <p:spTgt spid="749614"/>
                                        </p:tgtEl>
                                      </p:cBhvr>
                                    </p:animEffect>
                                  </p:childTnLst>
                                </p:cTn>
                              </p:par>
                            </p:childTnLst>
                          </p:cTn>
                        </p:par>
                        <p:par>
                          <p:cTn id="16" fill="hold" nodeType="after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49616"/>
                                        </p:tgtEl>
                                        <p:attrNameLst>
                                          <p:attrName>style.visibility</p:attrName>
                                        </p:attrNameLst>
                                      </p:cBhvr>
                                      <p:to>
                                        <p:strVal val="visible"/>
                                      </p:to>
                                    </p:set>
                                    <p:animEffect transition="in" filter="fade">
                                      <p:cBhvr>
                                        <p:cTn id="19" dur="500"/>
                                        <p:tgtEl>
                                          <p:spTgt spid="749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613" grpId="0" animBg="1"/>
      <p:bldP spid="749614" grpId="0" animBg="1"/>
      <p:bldP spid="7496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p:txBody>
          <a:bodyPr/>
          <a:lstStyle/>
          <a:p>
            <a:pPr eaLnBrk="1" hangingPunct="1"/>
            <a:r>
              <a:rPr lang="en-US" altLang="en-US" smtClean="0">
                <a:effectLst>
                  <a:outerShdw blurRad="38100" dist="38100" dir="2700000" algn="tl">
                    <a:srgbClr val="C0C0C0"/>
                  </a:outerShdw>
                </a:effectLst>
              </a:rPr>
              <a:t>Network Analysis</a:t>
            </a:r>
            <a:br>
              <a:rPr lang="en-US" altLang="en-US" smtClean="0">
                <a:effectLst>
                  <a:outerShdw blurRad="38100" dist="38100" dir="2700000" algn="tl">
                    <a:srgbClr val="C0C0C0"/>
                  </a:outerShdw>
                </a:effectLst>
              </a:rPr>
            </a:br>
            <a:r>
              <a:rPr lang="en-US" altLang="en-US" smtClean="0">
                <a:effectLst>
                  <a:outerShdw blurRad="38100" dist="38100" dir="2700000" algn="tl">
                    <a:srgbClr val="C0C0C0"/>
                  </a:outerShdw>
                </a:effectLst>
              </a:rPr>
              <a:t>The First Steps</a:t>
            </a:r>
          </a:p>
        </p:txBody>
      </p:sp>
      <p:sp>
        <p:nvSpPr>
          <p:cNvPr id="9216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92163"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9216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58C9F82-0335-4621-9132-80A5DA6669AC}" type="slidenum">
              <a:rPr lang="en-US" altLang="en-US" sz="1400"/>
              <a:pPr/>
              <a:t>9</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487603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TotalTime>
  <Words>6859</Words>
  <Application>Microsoft Office PowerPoint</Application>
  <PresentationFormat>Widescreen</PresentationFormat>
  <Paragraphs>1118</Paragraphs>
  <Slides>85</Slides>
  <Notes>26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85</vt:i4>
      </vt:variant>
    </vt:vector>
  </HeadingPairs>
  <TitlesOfParts>
    <vt:vector size="100" baseType="lpstr">
      <vt:lpstr>MS PGothic</vt:lpstr>
      <vt:lpstr>MS PGothic</vt:lpstr>
      <vt:lpstr>Yu Gothic</vt:lpstr>
      <vt:lpstr>Arial</vt:lpstr>
      <vt:lpstr>Calibri</vt:lpstr>
      <vt:lpstr>Calibri Light</vt:lpstr>
      <vt:lpstr>Candara</vt:lpstr>
      <vt:lpstr>Lucida Grande</vt:lpstr>
      <vt:lpstr>Times</vt:lpstr>
      <vt:lpstr>Times New Roman</vt:lpstr>
      <vt:lpstr>Wingdings</vt:lpstr>
      <vt:lpstr>Office Theme</vt:lpstr>
      <vt:lpstr>Microsoft Graph Chart</vt:lpstr>
      <vt:lpstr>Microsoft Equation</vt:lpstr>
      <vt:lpstr>Microsoft Equation 3.0</vt:lpstr>
      <vt:lpstr>Scheduling and Tracking</vt:lpstr>
      <vt:lpstr>Outline</vt:lpstr>
      <vt:lpstr>Software Engineering</vt:lpstr>
      <vt:lpstr>PowerPoint Presentation</vt:lpstr>
      <vt:lpstr>Schedule Development</vt:lpstr>
      <vt:lpstr>Definition</vt:lpstr>
      <vt:lpstr>Controlling factors  in schedule development</vt:lpstr>
      <vt:lpstr>Controlling factors in schedule development</vt:lpstr>
      <vt:lpstr>Network Analysis The First Steps</vt:lpstr>
      <vt:lpstr>Network Analysis</vt:lpstr>
      <vt:lpstr>Network Analysis</vt:lpstr>
      <vt:lpstr>Network Analysis Terminology</vt:lpstr>
      <vt:lpstr>Creating a precedence table</vt:lpstr>
      <vt:lpstr>Creating a precedence table</vt:lpstr>
      <vt:lpstr>Sample evolutionary precedence table</vt:lpstr>
      <vt:lpstr>Planning Project Time Management II</vt:lpstr>
      <vt:lpstr>What is a PERT?</vt:lpstr>
      <vt:lpstr>PowerPoint Presentation</vt:lpstr>
      <vt:lpstr>Slack Time</vt:lpstr>
      <vt:lpstr>Slack Time</vt:lpstr>
      <vt:lpstr>Critical path method</vt:lpstr>
      <vt:lpstr>Critical path method </vt:lpstr>
      <vt:lpstr>Simple critical path example</vt:lpstr>
      <vt:lpstr>PowerPoint Presentation</vt:lpstr>
      <vt:lpstr>Project Planning Tools</vt:lpstr>
      <vt:lpstr>What is a Gantt chart?</vt:lpstr>
      <vt:lpstr>PowerPoint Presentation</vt:lpstr>
      <vt:lpstr>Sample evolutionary Gantt chart</vt:lpstr>
      <vt:lpstr>Gantt Example:</vt:lpstr>
      <vt:lpstr>Critical chain method</vt:lpstr>
      <vt:lpstr>Critical chain method</vt:lpstr>
      <vt:lpstr>Critical chain method</vt:lpstr>
      <vt:lpstr>Critical chain method</vt:lpstr>
      <vt:lpstr>What-if analysis</vt:lpstr>
      <vt:lpstr>Resource leveling</vt:lpstr>
      <vt:lpstr>Resource leveling</vt:lpstr>
      <vt:lpstr>Keeping a sense of perspective</vt:lpstr>
      <vt:lpstr>Applying leads and lags</vt:lpstr>
      <vt:lpstr>Calendars</vt:lpstr>
      <vt:lpstr>Schedule development output</vt:lpstr>
      <vt:lpstr>Reducing Project Duration</vt:lpstr>
      <vt:lpstr>Schedule compression</vt:lpstr>
      <vt:lpstr>Schedule compression</vt:lpstr>
      <vt:lpstr>Compression Techniques</vt:lpstr>
      <vt:lpstr>Task</vt:lpstr>
      <vt:lpstr>Mythical Man-Month</vt:lpstr>
      <vt:lpstr>Mythical Man-Month</vt:lpstr>
      <vt:lpstr>Mythical Man-Month</vt:lpstr>
      <vt:lpstr>Mythical Man-Month</vt:lpstr>
      <vt:lpstr>Mythical Man-Month</vt:lpstr>
      <vt:lpstr>Schedule Development Workflow and Example</vt:lpstr>
      <vt:lpstr>Scheduling workflow</vt:lpstr>
      <vt:lpstr>Scheduling workflow</vt:lpstr>
      <vt:lpstr>WBS template</vt:lpstr>
      <vt:lpstr>Activity definition</vt:lpstr>
      <vt:lpstr>Activity sequencing</vt:lpstr>
      <vt:lpstr>Effort Estimation</vt:lpstr>
      <vt:lpstr>Activity resource estimating</vt:lpstr>
      <vt:lpstr>Duration estimation</vt:lpstr>
      <vt:lpstr>Duration estimation</vt:lpstr>
      <vt:lpstr>Critical path: early/late start and finish with float (slack)</vt:lpstr>
      <vt:lpstr>Schedule compression</vt:lpstr>
      <vt:lpstr>Determining resource utilization</vt:lpstr>
      <vt:lpstr>Next Class</vt:lpstr>
      <vt:lpstr>Journal Exercises</vt:lpstr>
      <vt:lpstr>Midterm Examination</vt:lpstr>
      <vt:lpstr>Mid-term Examination</vt:lpstr>
      <vt:lpstr>SE 477 – Class 5: Appendices</vt:lpstr>
      <vt:lpstr>Appendix: PERT Estimation Technique</vt:lpstr>
      <vt:lpstr>PERT estimation technique</vt:lpstr>
      <vt:lpstr>Duration estimates distribution</vt:lpstr>
      <vt:lpstr>How to calculate PERT estimates</vt:lpstr>
      <vt:lpstr>PERT calculation example  </vt:lpstr>
      <vt:lpstr>PERT calculation example</vt:lpstr>
      <vt:lpstr>PERT calculation</vt:lpstr>
      <vt:lpstr>Journal Exercises</vt:lpstr>
      <vt:lpstr>Appendix: CPM Details and Example</vt:lpstr>
      <vt:lpstr>Critical path method</vt:lpstr>
      <vt:lpstr>Critical path method</vt:lpstr>
      <vt:lpstr>Critical path method</vt:lpstr>
      <vt:lpstr>Critical path method</vt:lpstr>
      <vt:lpstr>Critical Path Method</vt:lpstr>
      <vt:lpstr>Performing forward pass CP analysis</vt:lpstr>
      <vt:lpstr>Performing backward pass CP analysis</vt:lpstr>
      <vt:lpstr>Calculating float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205</cp:revision>
  <cp:lastPrinted>2021-10-18T07:27:50Z</cp:lastPrinted>
  <dcterms:created xsi:type="dcterms:W3CDTF">2021-10-12T10:09:12Z</dcterms:created>
  <dcterms:modified xsi:type="dcterms:W3CDTF">2022-11-27T07:19:07Z</dcterms:modified>
</cp:coreProperties>
</file>