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687" r:id="rId3"/>
    <p:sldId id="688" r:id="rId4"/>
    <p:sldId id="689" r:id="rId5"/>
    <p:sldId id="809" r:id="rId6"/>
    <p:sldId id="792" r:id="rId7"/>
    <p:sldId id="793" r:id="rId8"/>
    <p:sldId id="804" r:id="rId9"/>
    <p:sldId id="874" r:id="rId10"/>
    <p:sldId id="805" r:id="rId11"/>
    <p:sldId id="814" r:id="rId12"/>
    <p:sldId id="815" r:id="rId13"/>
    <p:sldId id="819" r:id="rId14"/>
    <p:sldId id="816" r:id="rId15"/>
    <p:sldId id="817" r:id="rId16"/>
    <p:sldId id="818" r:id="rId17"/>
    <p:sldId id="794" r:id="rId18"/>
    <p:sldId id="795" r:id="rId19"/>
    <p:sldId id="820" r:id="rId20"/>
    <p:sldId id="821" r:id="rId21"/>
    <p:sldId id="822"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 id="837" r:id="rId37"/>
    <p:sldId id="838" r:id="rId38"/>
    <p:sldId id="839" r:id="rId39"/>
    <p:sldId id="840" r:id="rId40"/>
    <p:sldId id="841" r:id="rId41"/>
    <p:sldId id="842" r:id="rId42"/>
    <p:sldId id="843" r:id="rId43"/>
    <p:sldId id="844" r:id="rId44"/>
    <p:sldId id="806" r:id="rId45"/>
    <p:sldId id="796" r:id="rId46"/>
    <p:sldId id="690" r:id="rId47"/>
    <p:sldId id="846" r:id="rId48"/>
    <p:sldId id="847" r:id="rId49"/>
    <p:sldId id="848" r:id="rId50"/>
    <p:sldId id="849" r:id="rId51"/>
    <p:sldId id="850" r:id="rId52"/>
    <p:sldId id="851" r:id="rId53"/>
    <p:sldId id="853" r:id="rId54"/>
    <p:sldId id="855" r:id="rId55"/>
    <p:sldId id="856" r:id="rId56"/>
    <p:sldId id="857" r:id="rId57"/>
    <p:sldId id="858" r:id="rId58"/>
    <p:sldId id="860" r:id="rId59"/>
    <p:sldId id="862" r:id="rId60"/>
    <p:sldId id="863" r:id="rId61"/>
    <p:sldId id="873" r:id="rId62"/>
    <p:sldId id="865" r:id="rId63"/>
    <p:sldId id="866" r:id="rId64"/>
    <p:sldId id="867" r:id="rId65"/>
    <p:sldId id="868" r:id="rId66"/>
    <p:sldId id="869" r:id="rId67"/>
    <p:sldId id="870" r:id="rId68"/>
    <p:sldId id="871" r:id="rId69"/>
    <p:sldId id="872" r:id="rId70"/>
    <p:sldId id="807" r:id="rId71"/>
    <p:sldId id="875" r:id="rId72"/>
    <p:sldId id="798" r:id="rId73"/>
    <p:sldId id="799" r:id="rId74"/>
    <p:sldId id="876" r:id="rId75"/>
    <p:sldId id="877" r:id="rId76"/>
    <p:sldId id="878" r:id="rId77"/>
    <p:sldId id="879" r:id="rId78"/>
    <p:sldId id="880" r:id="rId79"/>
    <p:sldId id="881" r:id="rId80"/>
    <p:sldId id="882" r:id="rId81"/>
    <p:sldId id="883" r:id="rId82"/>
    <p:sldId id="884" r:id="rId83"/>
    <p:sldId id="885" r:id="rId84"/>
    <p:sldId id="886" r:id="rId85"/>
    <p:sldId id="887" r:id="rId86"/>
    <p:sldId id="888" r:id="rId87"/>
    <p:sldId id="889" r:id="rId88"/>
    <p:sldId id="808" r:id="rId89"/>
    <p:sldId id="800" r:id="rId90"/>
    <p:sldId id="801" r:id="rId91"/>
    <p:sldId id="802" r:id="rId92"/>
    <p:sldId id="810" r:id="rId93"/>
    <p:sldId id="811" r:id="rId94"/>
    <p:sldId id="812" r:id="rId95"/>
    <p:sldId id="803" r:id="rId96"/>
    <p:sldId id="776" r:id="rId97"/>
    <p:sldId id="777" r:id="rId98"/>
    <p:sldId id="778" r:id="rId99"/>
    <p:sldId id="779" r:id="rId100"/>
    <p:sldId id="780" r:id="rId101"/>
    <p:sldId id="781" r:id="rId102"/>
    <p:sldId id="782" r:id="rId103"/>
    <p:sldId id="783" r:id="rId104"/>
    <p:sldId id="784" r:id="rId105"/>
    <p:sldId id="785" r:id="rId106"/>
    <p:sldId id="786" r:id="rId107"/>
    <p:sldId id="787"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1"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277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277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20FA5F-849B-45B5-AA1F-F16F2FB7D03C}" type="slidenum">
              <a:rPr lang="en-US" altLang="en-US" sz="1200"/>
              <a:pPr/>
              <a:t>11</a:t>
            </a:fld>
            <a:r>
              <a:rPr lang="en-US" altLang="en-US" sz="1200"/>
              <a:t> of 110</a:t>
            </a:r>
          </a:p>
        </p:txBody>
      </p:sp>
    </p:spTree>
    <p:extLst>
      <p:ext uri="{BB962C8B-B14F-4D97-AF65-F5344CB8AC3E}">
        <p14:creationId xmlns:p14="http://schemas.microsoft.com/office/powerpoint/2010/main" val="182272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246063" y="609600"/>
            <a:ext cx="6365875" cy="3581400"/>
          </a:xfrm>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9E71B2-FCD1-4325-A48C-030C1C816863}" type="slidenum">
              <a:rPr lang="en-US" altLang="en-US" sz="1200"/>
              <a:pPr/>
              <a:t>34</a:t>
            </a:fld>
            <a:r>
              <a:rPr lang="en-US" altLang="en-US" sz="1200"/>
              <a:t> of 110</a:t>
            </a:r>
          </a:p>
        </p:txBody>
      </p:sp>
    </p:spTree>
    <p:extLst>
      <p:ext uri="{BB962C8B-B14F-4D97-AF65-F5344CB8AC3E}">
        <p14:creationId xmlns:p14="http://schemas.microsoft.com/office/powerpoint/2010/main" val="109612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246063" y="609600"/>
            <a:ext cx="6365875" cy="3581400"/>
          </a:xfrm>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BC2E81-7FB9-4A7C-BAD3-947573F62960}" type="slidenum">
              <a:rPr lang="en-US" altLang="en-US" sz="1200"/>
              <a:pPr/>
              <a:t>35</a:t>
            </a:fld>
            <a:r>
              <a:rPr lang="en-US" altLang="en-US" sz="1200"/>
              <a:t> of 110</a:t>
            </a:r>
          </a:p>
        </p:txBody>
      </p:sp>
    </p:spTree>
    <p:extLst>
      <p:ext uri="{BB962C8B-B14F-4D97-AF65-F5344CB8AC3E}">
        <p14:creationId xmlns:p14="http://schemas.microsoft.com/office/powerpoint/2010/main" val="108309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2F2EA-405B-4674-A697-FDCA5277B440}" type="slidenum">
              <a:rPr lang="en-US" altLang="en-US" sz="1200"/>
              <a:pPr/>
              <a:t>36</a:t>
            </a:fld>
            <a:r>
              <a:rPr lang="en-US" altLang="en-US" sz="1200"/>
              <a:t> of 110</a:t>
            </a:r>
          </a:p>
        </p:txBody>
      </p:sp>
    </p:spTree>
    <p:extLst>
      <p:ext uri="{BB962C8B-B14F-4D97-AF65-F5344CB8AC3E}">
        <p14:creationId xmlns:p14="http://schemas.microsoft.com/office/powerpoint/2010/main" val="100080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246063" y="609600"/>
            <a:ext cx="6365875" cy="3581400"/>
          </a:xfrm>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FE09A2E-04C3-4C41-B6BB-9D276FE0A82F}" type="slidenum">
              <a:rPr lang="en-US" altLang="en-US" sz="1200"/>
              <a:pPr/>
              <a:t>37</a:t>
            </a:fld>
            <a:r>
              <a:rPr lang="en-US" altLang="en-US" sz="1200"/>
              <a:t> of 110</a:t>
            </a:r>
          </a:p>
        </p:txBody>
      </p:sp>
    </p:spTree>
    <p:extLst>
      <p:ext uri="{BB962C8B-B14F-4D97-AF65-F5344CB8AC3E}">
        <p14:creationId xmlns:p14="http://schemas.microsoft.com/office/powerpoint/2010/main" val="18310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246063" y="609600"/>
            <a:ext cx="6365875" cy="3581400"/>
          </a:xfrm>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6C4D4F-CA1A-4B91-9C8D-EB318110AC03}" type="slidenum">
              <a:rPr lang="en-US" altLang="en-US" sz="1200"/>
              <a:pPr/>
              <a:t>38</a:t>
            </a:fld>
            <a:r>
              <a:rPr lang="en-US" altLang="en-US" sz="1200"/>
              <a:t> of 110</a:t>
            </a:r>
          </a:p>
        </p:txBody>
      </p:sp>
    </p:spTree>
    <p:extLst>
      <p:ext uri="{BB962C8B-B14F-4D97-AF65-F5344CB8AC3E}">
        <p14:creationId xmlns:p14="http://schemas.microsoft.com/office/powerpoint/2010/main" val="10278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323E89-B400-4252-A8DA-462CC67D8D41}" type="slidenum">
              <a:rPr lang="en-US" altLang="en-US" sz="1200"/>
              <a:pPr/>
              <a:t>39</a:t>
            </a:fld>
            <a:r>
              <a:rPr lang="en-US" altLang="en-US" sz="1200"/>
              <a:t> of 110</a:t>
            </a:r>
          </a:p>
        </p:txBody>
      </p:sp>
    </p:spTree>
    <p:extLst>
      <p:ext uri="{BB962C8B-B14F-4D97-AF65-F5344CB8AC3E}">
        <p14:creationId xmlns:p14="http://schemas.microsoft.com/office/powerpoint/2010/main" val="3961568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246063" y="609600"/>
            <a:ext cx="6365875" cy="3581400"/>
          </a:xfrm>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98D99-0CB1-41B8-AEC6-4529618308EC}" type="slidenum">
              <a:rPr lang="en-US" altLang="en-US" sz="1200"/>
              <a:pPr/>
              <a:t>40</a:t>
            </a:fld>
            <a:r>
              <a:rPr lang="en-US" altLang="en-US" sz="1200"/>
              <a:t> of 110</a:t>
            </a:r>
          </a:p>
        </p:txBody>
      </p:sp>
    </p:spTree>
    <p:extLst>
      <p:ext uri="{BB962C8B-B14F-4D97-AF65-F5344CB8AC3E}">
        <p14:creationId xmlns:p14="http://schemas.microsoft.com/office/powerpoint/2010/main" val="319591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246063" y="609600"/>
            <a:ext cx="6365875" cy="3581400"/>
          </a:xfrm>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7AFE45-1B43-43A6-9E2F-66EA722A668D}" type="slidenum">
              <a:rPr lang="en-US" altLang="en-US" sz="1200"/>
              <a:pPr/>
              <a:t>41</a:t>
            </a:fld>
            <a:r>
              <a:rPr lang="en-US" altLang="en-US" sz="1200"/>
              <a:t> of 110</a:t>
            </a:r>
          </a:p>
        </p:txBody>
      </p:sp>
    </p:spTree>
    <p:extLst>
      <p:ext uri="{BB962C8B-B14F-4D97-AF65-F5344CB8AC3E}">
        <p14:creationId xmlns:p14="http://schemas.microsoft.com/office/powerpoint/2010/main" val="732986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03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E6B1B-1A20-4E04-92A1-251EAC2FB253}" type="slidenum">
              <a:rPr lang="en-US" altLang="en-US" sz="1200"/>
              <a:pPr/>
              <a:t>43</a:t>
            </a:fld>
            <a:r>
              <a:rPr lang="en-US" altLang="en-US" sz="1200"/>
              <a:t> of 110</a:t>
            </a:r>
          </a:p>
        </p:txBody>
      </p:sp>
    </p:spTree>
    <p:extLst>
      <p:ext uri="{BB962C8B-B14F-4D97-AF65-F5344CB8AC3E}">
        <p14:creationId xmlns:p14="http://schemas.microsoft.com/office/powerpoint/2010/main" val="2062840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752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752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5A1D14-07AD-414C-91E2-D508A922DEDE}" type="slidenum">
              <a:rPr lang="en-US" altLang="en-US" sz="1200"/>
              <a:pPr/>
              <a:t>47</a:t>
            </a:fld>
            <a:r>
              <a:rPr lang="en-US" altLang="en-US" sz="1200"/>
              <a:t> of 110</a:t>
            </a:r>
          </a:p>
        </p:txBody>
      </p:sp>
    </p:spTree>
    <p:extLst>
      <p:ext uri="{BB962C8B-B14F-4D97-AF65-F5344CB8AC3E}">
        <p14:creationId xmlns:p14="http://schemas.microsoft.com/office/powerpoint/2010/main" val="8185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19"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482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482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121D471-8D60-4B2B-9B37-C7F259831C20}" type="slidenum">
              <a:rPr lang="en-US" altLang="en-US" sz="1200"/>
              <a:pPr/>
              <a:t>12</a:t>
            </a:fld>
            <a:r>
              <a:rPr lang="en-US" altLang="en-US" sz="1200"/>
              <a:t> of 110</a:t>
            </a:r>
          </a:p>
        </p:txBody>
      </p:sp>
    </p:spTree>
    <p:extLst>
      <p:ext uri="{BB962C8B-B14F-4D97-AF65-F5344CB8AC3E}">
        <p14:creationId xmlns:p14="http://schemas.microsoft.com/office/powerpoint/2010/main" val="224725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9572" name="Rectangle 2"/>
          <p:cNvSpPr>
            <a:spLocks noGrp="1" noRot="1" noChangeAspect="1" noChangeArrowheads="1" noTextEdit="1"/>
          </p:cNvSpPr>
          <p:nvPr>
            <p:ph type="sldImg"/>
          </p:nvPr>
        </p:nvSpPr>
        <p:spPr>
          <a:xfrm>
            <a:off x="246063" y="609600"/>
            <a:ext cx="6365875" cy="3581400"/>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B3ADFD-DC33-4933-8AB8-6FFA9FA042D7}" type="slidenum">
              <a:rPr lang="en-US" altLang="en-US" sz="1200"/>
              <a:pPr/>
              <a:t>48</a:t>
            </a:fld>
            <a:r>
              <a:rPr lang="en-US" altLang="en-US" sz="1200"/>
              <a:t> of 110</a:t>
            </a:r>
          </a:p>
        </p:txBody>
      </p:sp>
    </p:spTree>
    <p:extLst>
      <p:ext uri="{BB962C8B-B14F-4D97-AF65-F5344CB8AC3E}">
        <p14:creationId xmlns:p14="http://schemas.microsoft.com/office/powerpoint/2010/main" val="3818979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1620" name="Rectangle 2"/>
          <p:cNvSpPr>
            <a:spLocks noGrp="1" noRot="1" noChangeAspect="1" noChangeArrowheads="1" noTextEdit="1"/>
          </p:cNvSpPr>
          <p:nvPr>
            <p:ph type="sldImg"/>
          </p:nvPr>
        </p:nvSpPr>
        <p:spPr>
          <a:xfrm>
            <a:off x="246063" y="609600"/>
            <a:ext cx="6365875" cy="3581400"/>
          </a:xfrm>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8B21E-293E-42FE-90D4-05083D21C525}" type="slidenum">
              <a:rPr lang="en-US" altLang="en-US" sz="1200"/>
              <a:pPr/>
              <a:t>49</a:t>
            </a:fld>
            <a:r>
              <a:rPr lang="en-US" altLang="en-US" sz="1200"/>
              <a:t> of 110</a:t>
            </a:r>
          </a:p>
        </p:txBody>
      </p:sp>
    </p:spTree>
    <p:extLst>
      <p:ext uri="{BB962C8B-B14F-4D97-AF65-F5344CB8AC3E}">
        <p14:creationId xmlns:p14="http://schemas.microsoft.com/office/powerpoint/2010/main" val="310581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3668" name="Rectangle 2"/>
          <p:cNvSpPr>
            <a:spLocks noGrp="1" noRot="1" noChangeAspect="1" noChangeArrowheads="1" noTextEdit="1"/>
          </p:cNvSpPr>
          <p:nvPr>
            <p:ph type="sldImg"/>
          </p:nvPr>
        </p:nvSpPr>
        <p:spPr>
          <a:xfrm>
            <a:off x="246063" y="609600"/>
            <a:ext cx="6365875" cy="3581400"/>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8CAA19F-7E0F-40D3-9489-152E281885F3}" type="slidenum">
              <a:rPr lang="en-US" altLang="en-US" sz="1200"/>
              <a:pPr/>
              <a:t>50</a:t>
            </a:fld>
            <a:r>
              <a:rPr lang="en-US" altLang="en-US" sz="1200"/>
              <a:t> of 110</a:t>
            </a:r>
          </a:p>
        </p:txBody>
      </p:sp>
    </p:spTree>
    <p:extLst>
      <p:ext uri="{BB962C8B-B14F-4D97-AF65-F5344CB8AC3E}">
        <p14:creationId xmlns:p14="http://schemas.microsoft.com/office/powerpoint/2010/main" val="1168476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5716" name="Rectangle 2"/>
          <p:cNvSpPr>
            <a:spLocks noGrp="1" noRot="1" noChangeAspect="1" noChangeArrowheads="1" noTextEdit="1"/>
          </p:cNvSpPr>
          <p:nvPr>
            <p:ph type="sldImg"/>
          </p:nvPr>
        </p:nvSpPr>
        <p:spPr>
          <a:xfrm>
            <a:off x="246063" y="609600"/>
            <a:ext cx="6365875" cy="3581400"/>
          </a:xfrm>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BB7051-44C2-4A3F-8B84-4C15E9FB5528}" type="slidenum">
              <a:rPr lang="en-US" altLang="en-US" sz="1200"/>
              <a:pPr/>
              <a:t>51</a:t>
            </a:fld>
            <a:r>
              <a:rPr lang="en-US" altLang="en-US" sz="1200"/>
              <a:t> of 110</a:t>
            </a:r>
          </a:p>
        </p:txBody>
      </p:sp>
    </p:spTree>
    <p:extLst>
      <p:ext uri="{BB962C8B-B14F-4D97-AF65-F5344CB8AC3E}">
        <p14:creationId xmlns:p14="http://schemas.microsoft.com/office/powerpoint/2010/main" val="3492681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7764" name="Rectangle 2"/>
          <p:cNvSpPr>
            <a:spLocks noGrp="1" noRot="1" noChangeAspect="1" noChangeArrowheads="1" noTextEdit="1"/>
          </p:cNvSpPr>
          <p:nvPr>
            <p:ph type="sldImg"/>
          </p:nvPr>
        </p:nvSpPr>
        <p:spPr>
          <a:xfrm>
            <a:off x="246063" y="609600"/>
            <a:ext cx="6365875" cy="3581400"/>
          </a:xfrm>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5D528F-050A-4921-B245-8B7E91CF5297}" type="slidenum">
              <a:rPr lang="en-US" altLang="en-US" sz="1200"/>
              <a:pPr/>
              <a:t>52</a:t>
            </a:fld>
            <a:r>
              <a:rPr lang="en-US" altLang="en-US" sz="1200"/>
              <a:t> of 110</a:t>
            </a:r>
          </a:p>
        </p:txBody>
      </p:sp>
    </p:spTree>
    <p:extLst>
      <p:ext uri="{BB962C8B-B14F-4D97-AF65-F5344CB8AC3E}">
        <p14:creationId xmlns:p14="http://schemas.microsoft.com/office/powerpoint/2010/main" val="168488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xfrm>
            <a:off x="246063" y="609600"/>
            <a:ext cx="6365875" cy="3581400"/>
          </a:xfrm>
          <a:ln/>
        </p:spPr>
      </p:sp>
      <p:sp>
        <p:nvSpPr>
          <p:cNvPr id="1218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18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482878-D207-4AF4-900C-0450767F496E}" type="slidenum">
              <a:rPr lang="en-US" altLang="en-US" sz="1200"/>
              <a:pPr/>
              <a:t>53</a:t>
            </a:fld>
            <a:r>
              <a:rPr lang="en-US" altLang="en-US" sz="1200"/>
              <a:t> of 110</a:t>
            </a:r>
          </a:p>
        </p:txBody>
      </p:sp>
    </p:spTree>
    <p:extLst>
      <p:ext uri="{BB962C8B-B14F-4D97-AF65-F5344CB8AC3E}">
        <p14:creationId xmlns:p14="http://schemas.microsoft.com/office/powerpoint/2010/main" val="1956730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80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FAAD4-7DFD-467F-8585-415419156190}" type="slidenum">
              <a:rPr lang="en-US" altLang="en-US" sz="1200"/>
              <a:pPr/>
              <a:t>56</a:t>
            </a:fld>
            <a:r>
              <a:rPr lang="en-US" altLang="en-US" sz="1200"/>
              <a:t> of 110</a:t>
            </a:r>
          </a:p>
        </p:txBody>
      </p:sp>
    </p:spTree>
    <p:extLst>
      <p:ext uri="{BB962C8B-B14F-4D97-AF65-F5344CB8AC3E}">
        <p14:creationId xmlns:p14="http://schemas.microsoft.com/office/powerpoint/2010/main" val="3628935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xfrm>
            <a:off x="246063" y="609600"/>
            <a:ext cx="6365875" cy="3581400"/>
          </a:xfrm>
          <a:ln/>
        </p:spPr>
      </p:sp>
      <p:sp>
        <p:nvSpPr>
          <p:cNvPr id="132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20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0460C78-B2C1-4CA7-B70F-7D8E19F3BB87}" type="slidenum">
              <a:rPr lang="en-US" altLang="en-US" sz="1200"/>
              <a:pPr/>
              <a:t>58</a:t>
            </a:fld>
            <a:r>
              <a:rPr lang="en-US" altLang="en-US" sz="1200"/>
              <a:t> of 110</a:t>
            </a:r>
          </a:p>
        </p:txBody>
      </p:sp>
    </p:spTree>
    <p:extLst>
      <p:ext uri="{BB962C8B-B14F-4D97-AF65-F5344CB8AC3E}">
        <p14:creationId xmlns:p14="http://schemas.microsoft.com/office/powerpoint/2010/main" val="3425961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xfrm>
            <a:off x="246063" y="609600"/>
            <a:ext cx="6365875" cy="3581400"/>
          </a:xfrm>
          <a:ln/>
        </p:spPr>
      </p:sp>
      <p:sp>
        <p:nvSpPr>
          <p:cNvPr id="136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61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61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61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61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E58440-E811-4B86-AD4F-C91133C13F5F}" type="slidenum">
              <a:rPr lang="en-US" altLang="en-US" sz="1200"/>
              <a:pPr/>
              <a:t>59</a:t>
            </a:fld>
            <a:r>
              <a:rPr lang="en-US" altLang="en-US" sz="1200"/>
              <a:t> of 110</a:t>
            </a:r>
          </a:p>
        </p:txBody>
      </p:sp>
    </p:spTree>
    <p:extLst>
      <p:ext uri="{BB962C8B-B14F-4D97-AF65-F5344CB8AC3E}">
        <p14:creationId xmlns:p14="http://schemas.microsoft.com/office/powerpoint/2010/main" val="2963170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246063" y="609600"/>
            <a:ext cx="6365875" cy="3581400"/>
          </a:xfrm>
          <a:ln/>
        </p:spPr>
      </p:sp>
      <p:sp>
        <p:nvSpPr>
          <p:cNvPr id="1382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82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82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82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38F22A-394B-4D79-A54C-C6BB2C0FFD67}" type="slidenum">
              <a:rPr lang="en-US" altLang="en-US" sz="1200"/>
              <a:pPr/>
              <a:t>60</a:t>
            </a:fld>
            <a:r>
              <a:rPr lang="en-US" altLang="en-US" sz="1200"/>
              <a:t> of 110</a:t>
            </a:r>
          </a:p>
        </p:txBody>
      </p:sp>
    </p:spTree>
    <p:extLst>
      <p:ext uri="{BB962C8B-B14F-4D97-AF65-F5344CB8AC3E}">
        <p14:creationId xmlns:p14="http://schemas.microsoft.com/office/powerpoint/2010/main" val="144395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246063" y="609600"/>
            <a:ext cx="6365875" cy="3581400"/>
          </a:xfrm>
          <a:ln/>
        </p:spPr>
      </p:sp>
      <p:sp>
        <p:nvSpPr>
          <p:cNvPr id="41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7CA39-62E1-429A-977D-EBE63AFD632D}" type="slidenum">
              <a:rPr lang="en-US" altLang="en-US" sz="1200"/>
              <a:pPr/>
              <a:t>14</a:t>
            </a:fld>
            <a:r>
              <a:rPr lang="en-US" altLang="en-US" sz="1200"/>
              <a:t> of 110</a:t>
            </a:r>
          </a:p>
        </p:txBody>
      </p:sp>
    </p:spTree>
    <p:extLst>
      <p:ext uri="{BB962C8B-B14F-4D97-AF65-F5344CB8AC3E}">
        <p14:creationId xmlns:p14="http://schemas.microsoft.com/office/powerpoint/2010/main" val="345173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233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D0DFE6-7C84-466B-88AE-02DA245F840A}" type="slidenum">
              <a:rPr lang="en-US" altLang="en-US" sz="1200"/>
              <a:pPr/>
              <a:t>62</a:t>
            </a:fld>
            <a:r>
              <a:rPr lang="en-US" altLang="en-US" sz="1200"/>
              <a:t> of 110</a:t>
            </a:r>
          </a:p>
        </p:txBody>
      </p:sp>
    </p:spTree>
    <p:extLst>
      <p:ext uri="{BB962C8B-B14F-4D97-AF65-F5344CB8AC3E}">
        <p14:creationId xmlns:p14="http://schemas.microsoft.com/office/powerpoint/2010/main" val="3759202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43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43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43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D3DDCC-1139-40B6-964C-7D4D6E1145D2}" type="slidenum">
              <a:rPr lang="en-US" altLang="en-US" sz="1200"/>
              <a:pPr/>
              <a:t>63</a:t>
            </a:fld>
            <a:r>
              <a:rPr lang="en-US" altLang="en-US" sz="1200"/>
              <a:t> of 110</a:t>
            </a:r>
          </a:p>
        </p:txBody>
      </p:sp>
    </p:spTree>
    <p:extLst>
      <p:ext uri="{BB962C8B-B14F-4D97-AF65-F5344CB8AC3E}">
        <p14:creationId xmlns:p14="http://schemas.microsoft.com/office/powerpoint/2010/main" val="206698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64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64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64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10FF93-4102-4FE1-85C3-9B2B99C59FD3}" type="slidenum">
              <a:rPr lang="en-US" altLang="en-US" sz="1200"/>
              <a:pPr/>
              <a:t>64</a:t>
            </a:fld>
            <a:r>
              <a:rPr lang="en-US" altLang="en-US" sz="1200"/>
              <a:t> of 110</a:t>
            </a:r>
          </a:p>
        </p:txBody>
      </p:sp>
    </p:spTree>
    <p:extLst>
      <p:ext uri="{BB962C8B-B14F-4D97-AF65-F5344CB8AC3E}">
        <p14:creationId xmlns:p14="http://schemas.microsoft.com/office/powerpoint/2010/main" val="3564797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Each risk is rated on its probability of occurring and impact if it does occur. The organization</a:t>
            </a:r>
            <a:r>
              <a:rPr lang="ja-JP" altLang="en-US" smtClean="0">
                <a:latin typeface="Times New Roman" panose="02020603050405020304" pitchFamily="18" charset="0"/>
              </a:rPr>
              <a:t>’</a:t>
            </a:r>
            <a:r>
              <a:rPr lang="en-US" altLang="ja-JP" smtClean="0">
                <a:latin typeface="Times New Roman" panose="02020603050405020304" pitchFamily="18" charset="0"/>
              </a:rPr>
              <a:t>s thresholds for low (dark gray), moderate (light gray) or high (black) risk as shown in the matrix determines the risk</a:t>
            </a:r>
            <a:r>
              <a:rPr lang="ja-JP" altLang="en-US" smtClean="0">
                <a:latin typeface="Times New Roman" panose="02020603050405020304" pitchFamily="18" charset="0"/>
              </a:rPr>
              <a:t>’</a:t>
            </a:r>
            <a:r>
              <a:rPr lang="en-US" altLang="ja-JP" smtClean="0">
                <a:latin typeface="Times New Roman" panose="02020603050405020304" pitchFamily="18" charset="0"/>
              </a:rPr>
              <a:t>s score.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PMBOK Guide, 4</a:t>
            </a:r>
            <a:r>
              <a:rPr lang="en-US" altLang="en-US" baseline="30000" smtClean="0">
                <a:latin typeface="Times New Roman" panose="02020603050405020304" pitchFamily="18" charset="0"/>
              </a:rPr>
              <a:t>th</a:t>
            </a:r>
            <a:r>
              <a:rPr lang="en-US" altLang="en-US" smtClean="0">
                <a:latin typeface="Times New Roman" panose="02020603050405020304" pitchFamily="18" charset="0"/>
              </a:rPr>
              <a:t> Edition, p. 137.</a:t>
            </a:r>
          </a:p>
        </p:txBody>
      </p:sp>
      <p:sp>
        <p:nvSpPr>
          <p:cNvPr id="1484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84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84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7283C96-09A3-465E-A5B2-8D0388129C8B}" type="slidenum">
              <a:rPr lang="en-US" altLang="en-US" sz="1200"/>
              <a:pPr/>
              <a:t>65</a:t>
            </a:fld>
            <a:r>
              <a:rPr lang="en-US" altLang="en-US" sz="1200"/>
              <a:t> of 110</a:t>
            </a:r>
          </a:p>
        </p:txBody>
      </p:sp>
    </p:spTree>
    <p:extLst>
      <p:ext uri="{BB962C8B-B14F-4D97-AF65-F5344CB8AC3E}">
        <p14:creationId xmlns:p14="http://schemas.microsoft.com/office/powerpoint/2010/main" val="1541677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05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505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505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9928A9-4C23-4E21-8BB0-8283F16A9C14}" type="slidenum">
              <a:rPr lang="en-US" altLang="en-US" sz="1200"/>
              <a:pPr/>
              <a:t>66</a:t>
            </a:fld>
            <a:r>
              <a:rPr lang="en-US" altLang="en-US" sz="1200"/>
              <a:t> of 110</a:t>
            </a:r>
          </a:p>
        </p:txBody>
      </p:sp>
    </p:spTree>
    <p:extLst>
      <p:ext uri="{BB962C8B-B14F-4D97-AF65-F5344CB8AC3E}">
        <p14:creationId xmlns:p14="http://schemas.microsoft.com/office/powerpoint/2010/main" val="2501602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257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FE1640-0887-4B47-9238-AEF4459F814B}" type="slidenum">
              <a:rPr lang="en-US" altLang="en-US" sz="1200"/>
              <a:pPr/>
              <a:t>67</a:t>
            </a:fld>
            <a:r>
              <a:rPr lang="en-US" altLang="en-US" sz="1200"/>
              <a:t> of 110</a:t>
            </a:r>
          </a:p>
        </p:txBody>
      </p:sp>
    </p:spTree>
    <p:extLst>
      <p:ext uri="{BB962C8B-B14F-4D97-AF65-F5344CB8AC3E}">
        <p14:creationId xmlns:p14="http://schemas.microsoft.com/office/powerpoint/2010/main" val="2184320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462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C1935B-05B4-4EE5-8F8F-4761A7BFCEE9}" type="slidenum">
              <a:rPr lang="en-US" altLang="en-US" sz="1200"/>
              <a:pPr/>
              <a:t>68</a:t>
            </a:fld>
            <a:r>
              <a:rPr lang="en-US" altLang="en-US" sz="1200"/>
              <a:t> of 110</a:t>
            </a:r>
          </a:p>
        </p:txBody>
      </p:sp>
    </p:spTree>
    <p:extLst>
      <p:ext uri="{BB962C8B-B14F-4D97-AF65-F5344CB8AC3E}">
        <p14:creationId xmlns:p14="http://schemas.microsoft.com/office/powerpoint/2010/main" val="415954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667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0A05D1-387B-45AC-AEFA-3A0B07E62381}" type="slidenum">
              <a:rPr lang="en-US" altLang="en-US" sz="1200"/>
              <a:pPr/>
              <a:t>69</a:t>
            </a:fld>
            <a:r>
              <a:rPr lang="en-US" altLang="en-US" sz="1200"/>
              <a:t> of 110</a:t>
            </a:r>
          </a:p>
        </p:txBody>
      </p:sp>
    </p:spTree>
    <p:extLst>
      <p:ext uri="{BB962C8B-B14F-4D97-AF65-F5344CB8AC3E}">
        <p14:creationId xmlns:p14="http://schemas.microsoft.com/office/powerpoint/2010/main" val="3230803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872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DAA60C-EEBC-4FCB-A252-8A5E3DB16114}" type="slidenum">
              <a:rPr lang="en-US" altLang="en-US" sz="1200"/>
              <a:pPr/>
              <a:t>86</a:t>
            </a:fld>
            <a:r>
              <a:rPr lang="en-US" altLang="en-US" sz="1200"/>
              <a:t> of 110</a:t>
            </a:r>
          </a:p>
        </p:txBody>
      </p:sp>
    </p:spTree>
    <p:extLst>
      <p:ext uri="{BB962C8B-B14F-4D97-AF65-F5344CB8AC3E}">
        <p14:creationId xmlns:p14="http://schemas.microsoft.com/office/powerpoint/2010/main" val="663872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077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DE11A-0436-47DC-A844-5746423BDAC8}" type="slidenum">
              <a:rPr lang="en-US" altLang="en-US" sz="1200"/>
              <a:pPr/>
              <a:t>87</a:t>
            </a:fld>
            <a:r>
              <a:rPr lang="en-US" altLang="en-US" sz="1200"/>
              <a:t> of 110</a:t>
            </a:r>
          </a:p>
        </p:txBody>
      </p:sp>
    </p:spTree>
    <p:extLst>
      <p:ext uri="{BB962C8B-B14F-4D97-AF65-F5344CB8AC3E}">
        <p14:creationId xmlns:p14="http://schemas.microsoft.com/office/powerpoint/2010/main" val="71039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46063" y="609600"/>
            <a:ext cx="6365875" cy="3581400"/>
          </a:xfrm>
          <a:ln/>
        </p:spPr>
      </p:sp>
      <p:sp>
        <p:nvSpPr>
          <p:cNvPr id="44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A76788-28E4-4298-B846-5C651F5B24DC}" type="slidenum">
              <a:rPr lang="en-US" altLang="en-US" sz="1200"/>
              <a:pPr/>
              <a:t>15</a:t>
            </a:fld>
            <a:r>
              <a:rPr lang="en-US" altLang="en-US" sz="1200"/>
              <a:t> of 110</a:t>
            </a:r>
          </a:p>
        </p:txBody>
      </p:sp>
    </p:spTree>
    <p:extLst>
      <p:ext uri="{BB962C8B-B14F-4D97-AF65-F5344CB8AC3E}">
        <p14:creationId xmlns:p14="http://schemas.microsoft.com/office/powerpoint/2010/main" val="302667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ChangeArrowheads="1" noTextEdit="1"/>
          </p:cNvSpPr>
          <p:nvPr>
            <p:ph type="sldImg"/>
          </p:nvPr>
        </p:nvSpPr>
        <p:spPr>
          <a:xfrm>
            <a:off x="246063" y="609600"/>
            <a:ext cx="6365875" cy="3581400"/>
          </a:xfrm>
          <a:ln/>
        </p:spPr>
      </p:sp>
      <p:sp>
        <p:nvSpPr>
          <p:cNvPr id="188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84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845D0E-7554-4807-9C0D-B95292CCDE55}" type="slidenum">
              <a:rPr lang="en-US" altLang="en-US" sz="1200"/>
              <a:pPr/>
              <a:t>92</a:t>
            </a:fld>
            <a:r>
              <a:rPr lang="en-US" altLang="en-US" sz="1200"/>
              <a:t> of 110</a:t>
            </a:r>
          </a:p>
        </p:txBody>
      </p:sp>
    </p:spTree>
    <p:extLst>
      <p:ext uri="{BB962C8B-B14F-4D97-AF65-F5344CB8AC3E}">
        <p14:creationId xmlns:p14="http://schemas.microsoft.com/office/powerpoint/2010/main" val="3978718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ChangeArrowheads="1" noTextEdit="1"/>
          </p:cNvSpPr>
          <p:nvPr>
            <p:ph type="sldImg"/>
          </p:nvPr>
        </p:nvSpPr>
        <p:spPr>
          <a:xfrm>
            <a:off x="246063" y="609600"/>
            <a:ext cx="6365875" cy="3581400"/>
          </a:xfrm>
          <a:ln/>
        </p:spPr>
      </p:sp>
      <p:sp>
        <p:nvSpPr>
          <p:cNvPr id="190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904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26B852-14C3-484A-9C9C-51D56207F5BF}" type="slidenum">
              <a:rPr lang="en-US" altLang="en-US" sz="1200"/>
              <a:pPr/>
              <a:t>93</a:t>
            </a:fld>
            <a:r>
              <a:rPr lang="en-US" altLang="en-US" sz="1200"/>
              <a:t> of 110</a:t>
            </a:r>
          </a:p>
        </p:txBody>
      </p:sp>
    </p:spTree>
    <p:extLst>
      <p:ext uri="{BB962C8B-B14F-4D97-AF65-F5344CB8AC3E}">
        <p14:creationId xmlns:p14="http://schemas.microsoft.com/office/powerpoint/2010/main" val="2271241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92516" name="Rectangle 2"/>
          <p:cNvSpPr>
            <a:spLocks noGrp="1" noRot="1" noChangeAspect="1" noChangeArrowheads="1" noTextEdit="1"/>
          </p:cNvSpPr>
          <p:nvPr>
            <p:ph type="sldImg"/>
          </p:nvPr>
        </p:nvSpPr>
        <p:spPr>
          <a:xfrm>
            <a:off x="246063" y="609600"/>
            <a:ext cx="6365875" cy="3581400"/>
          </a:xfrm>
          <a:ln/>
        </p:spPr>
      </p:sp>
      <p:sp>
        <p:nvSpPr>
          <p:cNvPr id="192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2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FA8F08-D591-453E-AE81-48723957AFF0}" type="slidenum">
              <a:rPr lang="en-US" altLang="en-US" sz="1200"/>
              <a:pPr/>
              <a:t>94</a:t>
            </a:fld>
            <a:r>
              <a:rPr lang="en-US" altLang="en-US" sz="1200"/>
              <a:t> of 110</a:t>
            </a:r>
          </a:p>
        </p:txBody>
      </p:sp>
    </p:spTree>
    <p:extLst>
      <p:ext uri="{BB962C8B-B14F-4D97-AF65-F5344CB8AC3E}">
        <p14:creationId xmlns:p14="http://schemas.microsoft.com/office/powerpoint/2010/main" val="116950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28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471463-CE46-489A-947A-A06CB6BD87A1}" type="slidenum">
              <a:rPr lang="en-US" altLang="en-US" sz="1200"/>
              <a:pPr/>
              <a:t>96</a:t>
            </a:fld>
            <a:r>
              <a:rPr lang="en-US" altLang="en-US" sz="1200"/>
              <a:t> of 110</a:t>
            </a:r>
          </a:p>
        </p:txBody>
      </p:sp>
    </p:spTree>
    <p:extLst>
      <p:ext uri="{BB962C8B-B14F-4D97-AF65-F5344CB8AC3E}">
        <p14:creationId xmlns:p14="http://schemas.microsoft.com/office/powerpoint/2010/main" val="2924942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48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FE9470-BC85-401E-9BE2-F3922CD281A4}" type="slidenum">
              <a:rPr lang="en-US" altLang="en-US" sz="1200"/>
              <a:pPr/>
              <a:t>97</a:t>
            </a:fld>
            <a:r>
              <a:rPr lang="en-US" altLang="en-US" sz="1200"/>
              <a:t> of 110</a:t>
            </a:r>
          </a:p>
        </p:txBody>
      </p:sp>
    </p:spTree>
    <p:extLst>
      <p:ext uri="{BB962C8B-B14F-4D97-AF65-F5344CB8AC3E}">
        <p14:creationId xmlns:p14="http://schemas.microsoft.com/office/powerpoint/2010/main" val="4144287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691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9DADF5-8DE0-4E84-A13B-7DEFC4FC8F14}" type="slidenum">
              <a:rPr lang="en-US" altLang="en-US" sz="1200"/>
              <a:pPr/>
              <a:t>98</a:t>
            </a:fld>
            <a:r>
              <a:rPr lang="en-US" altLang="en-US" sz="1200"/>
              <a:t> of 110</a:t>
            </a:r>
          </a:p>
        </p:txBody>
      </p:sp>
    </p:spTree>
    <p:extLst>
      <p:ext uri="{BB962C8B-B14F-4D97-AF65-F5344CB8AC3E}">
        <p14:creationId xmlns:p14="http://schemas.microsoft.com/office/powerpoint/2010/main" val="2916405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896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F832F62-79F9-4BA3-8299-FBFFDDF5980F}" type="slidenum">
              <a:rPr lang="en-US" altLang="en-US" sz="1200"/>
              <a:pPr/>
              <a:t>99</a:t>
            </a:fld>
            <a:r>
              <a:rPr lang="en-US" altLang="en-US" sz="1200"/>
              <a:t> of 110</a:t>
            </a:r>
          </a:p>
        </p:txBody>
      </p:sp>
    </p:spTree>
    <p:extLst>
      <p:ext uri="{BB962C8B-B14F-4D97-AF65-F5344CB8AC3E}">
        <p14:creationId xmlns:p14="http://schemas.microsoft.com/office/powerpoint/2010/main" val="698280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71012" name="Rectangle 2"/>
          <p:cNvSpPr>
            <a:spLocks noGrp="1" noRot="1" noChangeAspect="1" noChangeArrowheads="1" noTextEdit="1"/>
          </p:cNvSpPr>
          <p:nvPr>
            <p:ph type="sldImg"/>
          </p:nvPr>
        </p:nvSpPr>
        <p:spPr>
          <a:xfrm>
            <a:off x="246063" y="609600"/>
            <a:ext cx="6365875" cy="3581400"/>
          </a:xfrm>
          <a:ln/>
        </p:spPr>
      </p:sp>
      <p:sp>
        <p:nvSpPr>
          <p:cNvPr id="171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10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8FFA5E-6B76-4730-8FAE-35DABC38CAFE}" type="slidenum">
              <a:rPr lang="en-US" altLang="en-US" sz="1200"/>
              <a:pPr/>
              <a:t>100</a:t>
            </a:fld>
            <a:r>
              <a:rPr lang="en-US" altLang="en-US" sz="1200"/>
              <a:t> of 110</a:t>
            </a:r>
          </a:p>
        </p:txBody>
      </p:sp>
    </p:spTree>
    <p:extLst>
      <p:ext uri="{BB962C8B-B14F-4D97-AF65-F5344CB8AC3E}">
        <p14:creationId xmlns:p14="http://schemas.microsoft.com/office/powerpoint/2010/main" val="32476237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ChangeArrowheads="1" noTextEdit="1"/>
          </p:cNvSpPr>
          <p:nvPr>
            <p:ph type="sldImg"/>
          </p:nvPr>
        </p:nvSpPr>
        <p:spPr>
          <a:xfrm>
            <a:off x="246063" y="609600"/>
            <a:ext cx="6365875" cy="3581400"/>
          </a:xfrm>
          <a:ln/>
        </p:spPr>
      </p:sp>
      <p:sp>
        <p:nvSpPr>
          <p:cNvPr id="173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30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E564EF-06A8-470A-8EE7-C626C6321A4C}" type="slidenum">
              <a:rPr lang="en-US" altLang="en-US" sz="1200"/>
              <a:pPr/>
              <a:t>101</a:t>
            </a:fld>
            <a:r>
              <a:rPr lang="en-US" altLang="en-US" sz="1200"/>
              <a:t> of 110</a:t>
            </a:r>
          </a:p>
        </p:txBody>
      </p:sp>
    </p:spTree>
    <p:extLst>
      <p:ext uri="{BB962C8B-B14F-4D97-AF65-F5344CB8AC3E}">
        <p14:creationId xmlns:p14="http://schemas.microsoft.com/office/powerpoint/2010/main" val="5735373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510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1F6402-A677-4E14-8AC6-3F700360EC9F}" type="slidenum">
              <a:rPr lang="en-US" altLang="en-US" sz="1200"/>
              <a:pPr/>
              <a:t>102</a:t>
            </a:fld>
            <a:r>
              <a:rPr lang="en-US" altLang="en-US" sz="1200"/>
              <a:t> of 110</a:t>
            </a:r>
          </a:p>
        </p:txBody>
      </p:sp>
    </p:spTree>
    <p:extLst>
      <p:ext uri="{BB962C8B-B14F-4D97-AF65-F5344CB8AC3E}">
        <p14:creationId xmlns:p14="http://schemas.microsoft.com/office/powerpoint/2010/main" val="316660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246063" y="609600"/>
            <a:ext cx="6365875" cy="3581400"/>
          </a:xfrm>
          <a:ln/>
        </p:spPr>
      </p:sp>
      <p:sp>
        <p:nvSpPr>
          <p:cNvPr id="63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34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34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34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6470A8-2CED-44C5-9609-2E2F83299823}" type="slidenum">
              <a:rPr lang="en-US" altLang="en-US" sz="1200"/>
              <a:pPr/>
              <a:t>20</a:t>
            </a:fld>
            <a:r>
              <a:rPr lang="en-US" altLang="en-US" sz="1200"/>
              <a:t> of 110</a:t>
            </a:r>
          </a:p>
        </p:txBody>
      </p:sp>
    </p:spTree>
    <p:extLst>
      <p:ext uri="{BB962C8B-B14F-4D97-AF65-F5344CB8AC3E}">
        <p14:creationId xmlns:p14="http://schemas.microsoft.com/office/powerpoint/2010/main" val="1935217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a:xfrm>
            <a:off x="246063" y="609600"/>
            <a:ext cx="6365875" cy="3581400"/>
          </a:xfrm>
          <a:ln/>
        </p:spPr>
      </p:sp>
      <p:sp>
        <p:nvSpPr>
          <p:cNvPr id="177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715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131D31-98FF-46CB-9512-6C851ED717E6}" type="slidenum">
              <a:rPr lang="en-US" altLang="en-US" sz="1200"/>
              <a:pPr/>
              <a:t>103</a:t>
            </a:fld>
            <a:r>
              <a:rPr lang="en-US" altLang="en-US" sz="1200"/>
              <a:t> of 110</a:t>
            </a:r>
          </a:p>
        </p:txBody>
      </p:sp>
    </p:spTree>
    <p:extLst>
      <p:ext uri="{BB962C8B-B14F-4D97-AF65-F5344CB8AC3E}">
        <p14:creationId xmlns:p14="http://schemas.microsoft.com/office/powerpoint/2010/main" val="515606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spect="1" noChangeArrowheads="1" noTextEdit="1"/>
          </p:cNvSpPr>
          <p:nvPr>
            <p:ph type="sldImg"/>
          </p:nvPr>
        </p:nvSpPr>
        <p:spPr>
          <a:xfrm>
            <a:off x="246063" y="609600"/>
            <a:ext cx="6365875" cy="3581400"/>
          </a:xfrm>
          <a:ln/>
        </p:spPr>
      </p:sp>
      <p:sp>
        <p:nvSpPr>
          <p:cNvPr id="179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92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4363F6-1933-4D53-AA02-CB797DE6D62C}" type="slidenum">
              <a:rPr lang="en-US" altLang="en-US" sz="1200"/>
              <a:pPr/>
              <a:t>104</a:t>
            </a:fld>
            <a:r>
              <a:rPr lang="en-US" altLang="en-US" sz="1200"/>
              <a:t> of 110</a:t>
            </a:r>
          </a:p>
        </p:txBody>
      </p:sp>
    </p:spTree>
    <p:extLst>
      <p:ext uri="{BB962C8B-B14F-4D97-AF65-F5344CB8AC3E}">
        <p14:creationId xmlns:p14="http://schemas.microsoft.com/office/powerpoint/2010/main" val="1014763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spect="1" noChangeArrowheads="1" noTextEdit="1"/>
          </p:cNvSpPr>
          <p:nvPr>
            <p:ph type="sldImg"/>
          </p:nvPr>
        </p:nvSpPr>
        <p:spPr>
          <a:xfrm>
            <a:off x="246063" y="609600"/>
            <a:ext cx="6365875" cy="3581400"/>
          </a:xfrm>
          <a:ln/>
        </p:spPr>
      </p:sp>
      <p:sp>
        <p:nvSpPr>
          <p:cNvPr id="181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125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A4484E-0199-40A2-A58C-2B9C6D3AC276}" type="slidenum">
              <a:rPr lang="en-US" altLang="en-US" sz="1200"/>
              <a:pPr/>
              <a:t>105</a:t>
            </a:fld>
            <a:r>
              <a:rPr lang="en-US" altLang="en-US" sz="1200"/>
              <a:t> of 110</a:t>
            </a:r>
          </a:p>
        </p:txBody>
      </p:sp>
    </p:spTree>
    <p:extLst>
      <p:ext uri="{BB962C8B-B14F-4D97-AF65-F5344CB8AC3E}">
        <p14:creationId xmlns:p14="http://schemas.microsoft.com/office/powerpoint/2010/main" val="1373989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a:xfrm>
            <a:off x="246063" y="609600"/>
            <a:ext cx="6365875" cy="3581400"/>
          </a:xfrm>
          <a:ln/>
        </p:spPr>
      </p:sp>
      <p:sp>
        <p:nvSpPr>
          <p:cNvPr id="183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32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80EDD6-5D27-4A32-B395-07ABA677B7A7}" type="slidenum">
              <a:rPr lang="en-US" altLang="en-US" sz="1200"/>
              <a:pPr/>
              <a:t>106</a:t>
            </a:fld>
            <a:r>
              <a:rPr lang="en-US" altLang="en-US" sz="1200"/>
              <a:t> of 110</a:t>
            </a:r>
          </a:p>
        </p:txBody>
      </p:sp>
    </p:spTree>
    <p:extLst>
      <p:ext uri="{BB962C8B-B14F-4D97-AF65-F5344CB8AC3E}">
        <p14:creationId xmlns:p14="http://schemas.microsoft.com/office/powerpoint/2010/main" val="297022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246063" y="609600"/>
            <a:ext cx="6365875" cy="3581400"/>
          </a:xfrm>
          <a:ln/>
        </p:spPr>
      </p:sp>
      <p:sp>
        <p:nvSpPr>
          <p:cNvPr id="65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5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5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55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8B49B5-434B-41D1-B2D9-2D87EDB03E79}" type="slidenum">
              <a:rPr lang="en-US" altLang="en-US" sz="1200"/>
              <a:pPr/>
              <a:t>21</a:t>
            </a:fld>
            <a:r>
              <a:rPr lang="en-US" altLang="en-US" sz="1200"/>
              <a:t> of 110</a:t>
            </a:r>
          </a:p>
        </p:txBody>
      </p:sp>
    </p:spTree>
    <p:extLst>
      <p:ext uri="{BB962C8B-B14F-4D97-AF65-F5344CB8AC3E}">
        <p14:creationId xmlns:p14="http://schemas.microsoft.com/office/powerpoint/2010/main" val="330014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xfrm>
            <a:off x="246063" y="609600"/>
            <a:ext cx="6365875" cy="3581400"/>
          </a:xfrm>
          <a:ln/>
        </p:spPr>
      </p:sp>
      <p:sp>
        <p:nvSpPr>
          <p:cNvPr id="675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7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7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7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75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099C4-56AE-4A1D-8734-127E837D41C4}" type="slidenum">
              <a:rPr lang="en-US" altLang="en-US" sz="1200"/>
              <a:pPr/>
              <a:t>22</a:t>
            </a:fld>
            <a:r>
              <a:rPr lang="en-US" altLang="en-US" sz="1200"/>
              <a:t> of 110</a:t>
            </a:r>
          </a:p>
        </p:txBody>
      </p:sp>
    </p:spTree>
    <p:extLst>
      <p:ext uri="{BB962C8B-B14F-4D97-AF65-F5344CB8AC3E}">
        <p14:creationId xmlns:p14="http://schemas.microsoft.com/office/powerpoint/2010/main" val="310969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xfrm>
            <a:off x="246063" y="609600"/>
            <a:ext cx="6365875" cy="3581400"/>
          </a:xfrm>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68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7680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E793FD-05B0-49FB-B563-473AABFB1F68}" type="slidenum">
              <a:rPr lang="en-US" altLang="en-US" sz="1200"/>
              <a:pPr/>
              <a:t>30</a:t>
            </a:fld>
            <a:r>
              <a:rPr lang="en-US" altLang="en-US" sz="1200"/>
              <a:t> of 110</a:t>
            </a:r>
          </a:p>
        </p:txBody>
      </p:sp>
    </p:spTree>
    <p:extLst>
      <p:ext uri="{BB962C8B-B14F-4D97-AF65-F5344CB8AC3E}">
        <p14:creationId xmlns:p14="http://schemas.microsoft.com/office/powerpoint/2010/main" val="737939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6E9E0B-E60B-4CA7-AE04-AF84C49512C6}" type="slidenum">
              <a:rPr lang="en-US" altLang="en-US" sz="1200"/>
              <a:pPr/>
              <a:t>33</a:t>
            </a:fld>
            <a:r>
              <a:rPr lang="en-US" altLang="en-US" sz="1200"/>
              <a:t> of 110</a:t>
            </a:r>
          </a:p>
        </p:txBody>
      </p:sp>
    </p:spTree>
    <p:extLst>
      <p:ext uri="{BB962C8B-B14F-4D97-AF65-F5344CB8AC3E}">
        <p14:creationId xmlns:p14="http://schemas.microsoft.com/office/powerpoint/2010/main" val="1731678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91A50C-B975-4171-ACC7-658FEF34A4A6}"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C062D6-EFC3-4516-BB43-36628FF2EC3C}"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AA438-3598-43DD-80CC-4EE9B4211EC5}"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55656FF-8134-4E42-BCE7-6D77B0629DF9}" type="datetime1">
              <a:rPr lang="en-US" smtClean="0"/>
              <a:t>3/13/2023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B00195DC-DE6F-4252-8676-E9434B2E7C5F}" type="datetime1">
              <a:rPr lang="en-US" smtClean="0"/>
              <a:t>3/13/2023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79D1E5C7-93C4-4F6B-8229-6CA8AAF97F4D}" type="datetime1">
              <a:rPr lang="en-US" smtClean="0"/>
              <a:t>3/13/2023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71227F8D-86DC-4EF0-B722-B1BE5D224963}" type="slidenum">
              <a:rPr lang="en-US" altLang="en-US"/>
              <a:pPr/>
              <a:t>‹#›</a:t>
            </a:fld>
            <a:r>
              <a:rPr lang="en-US" altLang="en-US"/>
              <a:t> of 110</a:t>
            </a:r>
          </a:p>
        </p:txBody>
      </p:sp>
    </p:spTree>
    <p:extLst>
      <p:ext uri="{BB962C8B-B14F-4D97-AF65-F5344CB8AC3E}">
        <p14:creationId xmlns:p14="http://schemas.microsoft.com/office/powerpoint/2010/main" val="3692430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19200"/>
            <a:ext cx="5537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46800" y="1219200"/>
            <a:ext cx="5537200" cy="4876800"/>
          </a:xfrm>
        </p:spPr>
        <p:txBody>
          <a:bodyPr/>
          <a:lstStyle/>
          <a:p>
            <a:pPr lvl="0"/>
            <a:endParaRPr lang="en-US" noProof="0" dirty="0" smtClean="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D2514C8A-D934-4CE2-B01D-9BF94DC793BB}" type="datetime1">
              <a:rPr lang="en-US" smtClean="0"/>
              <a:t>3/13/2023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162E3BAF-8D2B-46A2-8C80-37025751A3DC}" type="slidenum">
              <a:rPr lang="en-US" altLang="en-US"/>
              <a:pPr/>
              <a:t>‹#›</a:t>
            </a:fld>
            <a:r>
              <a:rPr lang="en-US" altLang="en-US"/>
              <a:t> of 110</a:t>
            </a:r>
          </a:p>
        </p:txBody>
      </p:sp>
    </p:spTree>
    <p:extLst>
      <p:ext uri="{BB962C8B-B14F-4D97-AF65-F5344CB8AC3E}">
        <p14:creationId xmlns:p14="http://schemas.microsoft.com/office/powerpoint/2010/main" val="4133436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90600"/>
            <a:ext cx="5384800" cy="5486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599"/>
            <a:ext cx="5588000" cy="54864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CF64B31F-D184-4DA2-AC58-7F66C4E20A55}" type="datetime1">
              <a:rPr lang="en-US" smtClean="0"/>
              <a:t>3/13/2023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5BB820A1-4E2F-43B2-8061-56C9C703C621}" type="slidenum">
              <a:rPr lang="en-US" altLang="en-US"/>
              <a:pPr/>
              <a:t>‹#›</a:t>
            </a:fld>
            <a:r>
              <a:rPr lang="en-US" altLang="en-US"/>
              <a:t> of 110</a:t>
            </a:r>
          </a:p>
        </p:txBody>
      </p:sp>
    </p:spTree>
    <p:extLst>
      <p:ext uri="{BB962C8B-B14F-4D97-AF65-F5344CB8AC3E}">
        <p14:creationId xmlns:p14="http://schemas.microsoft.com/office/powerpoint/2010/main" val="1279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323B2-DDB2-46D4-AFFA-BF3E1BF993AB}" type="datetime1">
              <a:rPr lang="en-US" smtClean="0"/>
              <a:t>3/13/2023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B5232-2821-4F27-B44A-05D203FFA526}" type="datetime1">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3D1670-EB9A-484E-8CF2-EE4E34EAB493}"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042E7A-B38A-4B45-AE73-DEACE9628D6D}" type="datetime1">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DAF33B-2353-4C67-9E4B-8D0C781BBC29}" type="datetime1">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3/13/2023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2FDAF-55C4-4CF4-AED5-84C58B894C16}" type="datetime1">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BC996-59D3-4A75-B690-0DC990A2A040}"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887AE0-7FCD-486C-90C7-8BBF3DA1C7B8}" type="datetime1">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E530F-9F69-4F1C-BE86-7AA18E9D8E53}" type="datetime1">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Risk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Identification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11898943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normAutofit/>
          </a:bodyPr>
          <a:lstStyle/>
          <a:p>
            <a:pPr eaLnBrk="1" hangingPunct="1"/>
            <a:r>
              <a:rPr lang="en-US" altLang="en-US" sz="3600" dirty="0"/>
              <a:t>Risk Mitigation, Monitoring, and Management</a:t>
            </a:r>
            <a:r>
              <a:rPr lang="en-US" altLang="en-US" sz="4800" dirty="0" smtClean="0"/>
              <a:t> </a:t>
            </a:r>
          </a:p>
        </p:txBody>
      </p:sp>
      <p:sp>
        <p:nvSpPr>
          <p:cNvPr id="169986" name="Rectangle 3"/>
          <p:cNvSpPr>
            <a:spLocks noGrp="1" noChangeArrowheads="1"/>
          </p:cNvSpPr>
          <p:nvPr>
            <p:ph type="body" idx="1"/>
          </p:nvPr>
        </p:nvSpPr>
        <p:spPr/>
        <p:txBody>
          <a:bodyPr/>
          <a:lstStyle/>
          <a:p>
            <a:pPr eaLnBrk="1" hangingPunct="1"/>
            <a:r>
              <a:rPr lang="en-US" altLang="en-US" b="1" smtClean="0"/>
              <a:t>Mitigation</a:t>
            </a:r>
            <a:r>
              <a:rPr lang="en-US" altLang="en-US" smtClean="0"/>
              <a:t> – how can we avoid the risk?</a:t>
            </a:r>
          </a:p>
          <a:p>
            <a:pPr eaLnBrk="1" hangingPunct="1"/>
            <a:r>
              <a:rPr lang="en-US" altLang="en-US" b="1" smtClean="0"/>
              <a:t>Monitoring</a:t>
            </a:r>
            <a:r>
              <a:rPr lang="en-US" altLang="en-US" smtClean="0"/>
              <a:t> – what factors can we track that will enable us to determine if the risk is becoming more or less likely?</a:t>
            </a:r>
          </a:p>
          <a:p>
            <a:pPr eaLnBrk="1" hangingPunct="1"/>
            <a:r>
              <a:rPr lang="en-US" altLang="en-US" b="1" smtClean="0"/>
              <a:t>Management</a:t>
            </a:r>
            <a:r>
              <a:rPr lang="en-US" altLang="en-US" smtClean="0"/>
              <a:t> – what contingency plans do we have if the risk becomes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22262632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2034" name="Rectangle 3"/>
          <p:cNvSpPr>
            <a:spLocks noGrp="1" noChangeArrowheads="1"/>
          </p:cNvSpPr>
          <p:nvPr>
            <p:ph type="body" idx="1"/>
          </p:nvPr>
        </p:nvSpPr>
        <p:spPr/>
        <p:txBody>
          <a:bodyPr>
            <a:normAutofit fontScale="92500" lnSpcReduction="10000"/>
          </a:bodyPr>
          <a:lstStyle/>
          <a:p>
            <a:r>
              <a:rPr lang="en-US" altLang="en-US" sz="2600" b="1" dirty="0"/>
              <a:t>Mitigation</a:t>
            </a:r>
          </a:p>
          <a:p>
            <a:pPr lvl="1"/>
            <a:r>
              <a:rPr lang="en-US" altLang="en-US" i="1" dirty="0" smtClean="0"/>
              <a:t>Risk mitigation </a:t>
            </a:r>
            <a:r>
              <a:rPr lang="en-US" altLang="en-US" dirty="0" smtClean="0"/>
              <a:t>attempts to reduce the probability of a risk event and/or its impacts to an acceptable level </a:t>
            </a:r>
          </a:p>
          <a:p>
            <a:pPr lvl="1"/>
            <a:r>
              <a:rPr lang="en-US" altLang="en-US" dirty="0" smtClean="0"/>
              <a:t>Risk mitigation takes the viewpoint that fixing a problem earlier in a project is less costly than fixing it later</a:t>
            </a:r>
          </a:p>
          <a:p>
            <a:pPr lvl="1"/>
            <a:r>
              <a:rPr lang="en-US" altLang="en-US" dirty="0" smtClean="0"/>
              <a:t>Examples: Performing more tests, using simpler processes, perform simulations, choose vendors for reliability over cost</a:t>
            </a:r>
          </a:p>
          <a:p>
            <a:r>
              <a:rPr lang="en-US" altLang="en-US" sz="2600" b="1" dirty="0"/>
              <a:t>Risk acceptance </a:t>
            </a:r>
          </a:p>
          <a:p>
            <a:pPr lvl="1"/>
            <a:r>
              <a:rPr lang="en-US" altLang="en-US" dirty="0" smtClean="0"/>
              <a:t>The risk is acknowledged, but no action is taken unless the risk occurs </a:t>
            </a:r>
          </a:p>
          <a:p>
            <a:pPr lvl="1"/>
            <a:r>
              <a:rPr lang="en-US" altLang="en-US" dirty="0" smtClean="0"/>
              <a:t>Appropriate when it is not possible or cost-effective to address a speciﬁc risk in any other way </a:t>
            </a:r>
          </a:p>
          <a:p>
            <a:pPr lvl="1"/>
            <a:r>
              <a:rPr lang="en-US" altLang="en-US" i="1" dirty="0" smtClean="0"/>
              <a:t>Passive acceptance </a:t>
            </a:r>
            <a:r>
              <a:rPr lang="en-US" altLang="en-US" dirty="0" smtClean="0"/>
              <a:t>simply documents that the acceptance strategy has been adopted and leaves the project team to deal with the risks </a:t>
            </a:r>
          </a:p>
          <a:p>
            <a:pPr lvl="1"/>
            <a:r>
              <a:rPr lang="en-US" altLang="en-US" i="1" dirty="0" smtClean="0"/>
              <a:t>Active accept</a:t>
            </a:r>
            <a:r>
              <a:rPr lang="en-US" altLang="en-US" dirty="0" smtClean="0"/>
              <a:t>ance establishes risk reserves, such as a pool of funds, time, or resources to be held for use in response to a risk event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26561823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4082" name="Rectangle 3"/>
          <p:cNvSpPr>
            <a:spLocks noGrp="1" noChangeArrowheads="1"/>
          </p:cNvSpPr>
          <p:nvPr>
            <p:ph type="body" idx="1"/>
          </p:nvPr>
        </p:nvSpPr>
        <p:spPr/>
        <p:txBody>
          <a:bodyPr>
            <a:normAutofit lnSpcReduction="10000"/>
          </a:bodyPr>
          <a:lstStyle/>
          <a:p>
            <a:r>
              <a:rPr lang="en-US" altLang="en-US" b="1" dirty="0" smtClean="0"/>
              <a:t>Risk contingency plans </a:t>
            </a:r>
          </a:p>
          <a:p>
            <a:pPr lvl="1"/>
            <a:r>
              <a:rPr lang="en-US" altLang="en-US" i="1" dirty="0" smtClean="0"/>
              <a:t>Contingency planning </a:t>
            </a:r>
            <a:r>
              <a:rPr lang="en-US" altLang="en-US" dirty="0" smtClean="0"/>
              <a:t>involves planning alternatives to deal with the risks should they occur</a:t>
            </a:r>
          </a:p>
          <a:p>
            <a:pPr lvl="1"/>
            <a:r>
              <a:rPr lang="en-US" altLang="en-US" dirty="0" smtClean="0"/>
              <a:t>Contingency plans do not seek to reduce the probability or impact of risks—the strategy accepts that the risk may occur and plans ways to respond to the risk </a:t>
            </a:r>
          </a:p>
          <a:p>
            <a:pPr lvl="1"/>
            <a:r>
              <a:rPr lang="en-US" altLang="en-US" dirty="0" smtClean="0"/>
              <a:t>A contingency plan is executed when the risk event occurs </a:t>
            </a:r>
          </a:p>
          <a:p>
            <a:pPr lvl="1"/>
            <a:r>
              <a:rPr lang="en-US" altLang="en-US" dirty="0" smtClean="0"/>
              <a:t>Contingency plans must be in place well before the time the risk may occur</a:t>
            </a:r>
          </a:p>
          <a:p>
            <a:pPr lvl="1"/>
            <a:r>
              <a:rPr lang="en-US" altLang="en-US" dirty="0" smtClean="0"/>
              <a:t>Contingency (fallback) plans are developed for risks: </a:t>
            </a:r>
          </a:p>
          <a:p>
            <a:pPr lvl="2"/>
            <a:r>
              <a:rPr lang="en-US" altLang="en-US" dirty="0" smtClean="0"/>
              <a:t>With very high impact or: </a:t>
            </a:r>
          </a:p>
          <a:p>
            <a:pPr lvl="2"/>
            <a:r>
              <a:rPr lang="en-US" altLang="en-US" dirty="0" smtClean="0"/>
              <a:t>With response strategies that may themselves be risky </a:t>
            </a:r>
          </a:p>
          <a:p>
            <a:pPr lvl="1"/>
            <a:r>
              <a:rPr lang="en-US" altLang="en-US" dirty="0" smtClean="0"/>
              <a:t>Contingency plans usually entail a signiﬁcant alternative path through part of the project </a:t>
            </a:r>
          </a:p>
          <a:p>
            <a:pPr lvl="1"/>
            <a:r>
              <a:rPr lang="en-US" altLang="en-US" i="1" dirty="0" smtClean="0"/>
              <a:t>Example:</a:t>
            </a:r>
            <a:r>
              <a:rPr lang="en-US" altLang="en-US" dirty="0" smtClean="0"/>
              <a:t> disaster recovery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30232786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Contingency planning tools</a:t>
            </a:r>
          </a:p>
        </p:txBody>
      </p:sp>
      <p:sp>
        <p:nvSpPr>
          <p:cNvPr id="176130" name="Rectangle 3"/>
          <p:cNvSpPr>
            <a:spLocks noGrp="1" noChangeArrowheads="1"/>
          </p:cNvSpPr>
          <p:nvPr>
            <p:ph type="body" idx="1"/>
          </p:nvPr>
        </p:nvSpPr>
        <p:spPr/>
        <p:txBody>
          <a:bodyPr/>
          <a:lstStyle/>
          <a:p>
            <a:pPr eaLnBrk="1" hangingPunct="1"/>
            <a:r>
              <a:rPr lang="en-US" altLang="en-US" sz="2600" i="1" dirty="0"/>
              <a:t>Contingency allowances (or reserves)</a:t>
            </a:r>
            <a:r>
              <a:rPr lang="en-US" altLang="en-US" sz="2600" dirty="0"/>
              <a:t>. Contingency allowances provide a pool of funds, time, or resources that are held for use in response to an unavoidable risk event</a:t>
            </a:r>
          </a:p>
          <a:p>
            <a:pPr lvl="1" eaLnBrk="1" hangingPunct="1"/>
            <a:r>
              <a:rPr lang="en-US" altLang="en-US" i="1" dirty="0" smtClean="0"/>
              <a:t>Example:</a:t>
            </a:r>
            <a:r>
              <a:rPr lang="en-US" altLang="en-US" dirty="0" smtClean="0"/>
              <a:t> Including contingency time in case of loss of key personnel</a:t>
            </a:r>
          </a:p>
          <a:p>
            <a:pPr eaLnBrk="1" hangingPunct="1"/>
            <a:r>
              <a:rPr lang="en-US" altLang="en-US" sz="2600" i="1" dirty="0"/>
              <a:t>Fallback plans. </a:t>
            </a:r>
            <a:r>
              <a:rPr lang="en-US" altLang="en-US" sz="2600" dirty="0"/>
              <a:t>Fallback (or </a:t>
            </a:r>
            <a:r>
              <a:rPr lang="ja-JP" altLang="en-US" sz="2600" dirty="0"/>
              <a:t>‘</a:t>
            </a:r>
            <a:r>
              <a:rPr lang="en-US" altLang="ja-JP" sz="2600" dirty="0"/>
              <a:t>Plan B</a:t>
            </a:r>
            <a:r>
              <a:rPr lang="ja-JP" altLang="en-US" sz="2600" dirty="0"/>
              <a:t>’</a:t>
            </a:r>
            <a:r>
              <a:rPr lang="en-US" altLang="ja-JP" sz="2600" dirty="0"/>
              <a:t>) plans are developed for risks with high impact or for risks with strategies that may in themselves be risky</a:t>
            </a:r>
          </a:p>
          <a:p>
            <a:pPr lvl="1" eaLnBrk="1" hangingPunct="1"/>
            <a:r>
              <a:rPr lang="en-US" altLang="en-US" dirty="0" smtClean="0"/>
              <a:t>Fallback plans may be used to address </a:t>
            </a:r>
            <a:r>
              <a:rPr lang="en-US" altLang="en-US" i="1" dirty="0" smtClean="0"/>
              <a:t>secondary risks</a:t>
            </a:r>
          </a:p>
          <a:p>
            <a:pPr lvl="1" eaLnBrk="1" hangingPunct="1"/>
            <a:r>
              <a:rPr lang="en-US" altLang="en-US" i="1" dirty="0" smtClean="0"/>
              <a:t>Example: </a:t>
            </a:r>
            <a:r>
              <a:rPr lang="en-US" altLang="en-US" dirty="0" smtClean="0"/>
              <a:t>Use of a relational database plus object-oriented interface in place of pure O-O database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8943917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r>
              <a:rPr lang="en-US" altLang="en-US" dirty="0"/>
              <a:t>Strategies for positive risks or opportunities</a:t>
            </a:r>
          </a:p>
        </p:txBody>
      </p:sp>
      <p:sp>
        <p:nvSpPr>
          <p:cNvPr id="178178" name="Rectangle 3"/>
          <p:cNvSpPr>
            <a:spLocks noGrp="1" noChangeArrowheads="1"/>
          </p:cNvSpPr>
          <p:nvPr>
            <p:ph type="body" idx="1"/>
          </p:nvPr>
        </p:nvSpPr>
        <p:spPr/>
        <p:txBody>
          <a:bodyPr/>
          <a:lstStyle/>
          <a:p>
            <a:pPr eaLnBrk="1" hangingPunct="1"/>
            <a:r>
              <a:rPr lang="en-US" altLang="en-US" sz="2600" b="1" dirty="0"/>
              <a:t>Exploitation</a:t>
            </a:r>
          </a:p>
          <a:p>
            <a:pPr lvl="1" eaLnBrk="1" hangingPunct="1"/>
            <a:r>
              <a:rPr lang="en-US" altLang="en-US" i="1" dirty="0" smtClean="0"/>
              <a:t>Exploitation</a:t>
            </a:r>
            <a:r>
              <a:rPr lang="en-US" altLang="en-US" dirty="0" smtClean="0"/>
              <a:t> involves looking for opportunities for positive impacts</a:t>
            </a:r>
          </a:p>
          <a:p>
            <a:pPr lvl="1" eaLnBrk="1" hangingPunct="1"/>
            <a:r>
              <a:rPr lang="en-US" altLang="en-US" i="1" dirty="0" smtClean="0"/>
              <a:t>Example:</a:t>
            </a:r>
            <a:r>
              <a:rPr lang="en-US" altLang="en-US" dirty="0" smtClean="0"/>
              <a:t> Reduce project duration by using more experienced resources on critical tasks</a:t>
            </a:r>
          </a:p>
          <a:p>
            <a:pPr eaLnBrk="1" hangingPunct="1"/>
            <a:r>
              <a:rPr lang="en-US" altLang="en-US" sz="2600" b="1" dirty="0"/>
              <a:t>Sharing</a:t>
            </a:r>
          </a:p>
          <a:p>
            <a:pPr lvl="1" eaLnBrk="1" hangingPunct="1"/>
            <a:r>
              <a:rPr lang="en-US" altLang="en-US" i="1" dirty="0" smtClean="0"/>
              <a:t>Sharing</a:t>
            </a:r>
            <a:r>
              <a:rPr lang="en-US" altLang="en-US" dirty="0" smtClean="0"/>
              <a:t> is the positive analog to transferring </a:t>
            </a:r>
          </a:p>
          <a:p>
            <a:pPr lvl="1" eaLnBrk="1" hangingPunct="1"/>
            <a:r>
              <a:rPr lang="en-US" altLang="en-US" dirty="0" smtClean="0"/>
              <a:t>Sharing assigns risk to a third-party owner who is better able to use the opportunity the risk presents</a:t>
            </a:r>
          </a:p>
          <a:p>
            <a:pPr lvl="1" eaLnBrk="1" hangingPunct="1"/>
            <a:r>
              <a:rPr lang="en-US" altLang="en-US" i="1" dirty="0" smtClean="0"/>
              <a:t>Example:</a:t>
            </a:r>
            <a:r>
              <a:rPr lang="en-US" altLang="en-US" dirty="0" smtClean="0"/>
              <a:t> Form a joint venture between a technical software company and marketing and sales firm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1336703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altLang="en-US" sz="4000" dirty="0"/>
              <a:t>Sidebar: Residual and secondary risks</a:t>
            </a:r>
          </a:p>
        </p:txBody>
      </p:sp>
      <p:sp>
        <p:nvSpPr>
          <p:cNvPr id="180226" name="Rectangle 3"/>
          <p:cNvSpPr>
            <a:spLocks noGrp="1" noChangeArrowheads="1"/>
          </p:cNvSpPr>
          <p:nvPr>
            <p:ph type="body" idx="1"/>
          </p:nvPr>
        </p:nvSpPr>
        <p:spPr>
          <a:xfrm>
            <a:off x="347527" y="1406880"/>
            <a:ext cx="11650767" cy="4746091"/>
          </a:xfrm>
        </p:spPr>
        <p:txBody>
          <a:bodyPr/>
          <a:lstStyle/>
          <a:p>
            <a:r>
              <a:rPr lang="en-US" altLang="en-US" b="1" i="1" dirty="0" smtClean="0"/>
              <a:t>Secondary risks </a:t>
            </a:r>
            <a:r>
              <a:rPr lang="en-US" altLang="en-US" dirty="0" smtClean="0"/>
              <a:t>arise as a result of implementing a risk response – they are the risks inherent in the response</a:t>
            </a:r>
          </a:p>
          <a:p>
            <a:pPr lvl="1"/>
            <a:r>
              <a:rPr lang="en-US" altLang="en-US" dirty="0" smtClean="0"/>
              <a:t>Identify and plan responses for secondary risks using tools such as fallback plans</a:t>
            </a:r>
          </a:p>
          <a:p>
            <a:pPr lvl="1"/>
            <a:r>
              <a:rPr lang="en-US" altLang="en-US" i="1" dirty="0" smtClean="0"/>
              <a:t>Example: </a:t>
            </a:r>
            <a:r>
              <a:rPr lang="en-US" altLang="en-US" dirty="0" smtClean="0"/>
              <a:t>O-O/RDB expert consultant becomes ill</a:t>
            </a:r>
          </a:p>
          <a:p>
            <a:r>
              <a:rPr lang="en-US" altLang="en-US" b="1" i="1" dirty="0" smtClean="0"/>
              <a:t>Residual risks </a:t>
            </a:r>
            <a:r>
              <a:rPr lang="en-US" altLang="en-US" dirty="0" smtClean="0"/>
              <a:t>are those that cannot be effectively dealt with within the rest of the risk plan</a:t>
            </a:r>
          </a:p>
          <a:p>
            <a:pPr lvl="1"/>
            <a:r>
              <a:rPr lang="en-US" altLang="en-US" i="1" dirty="0" smtClean="0"/>
              <a:t>Example: </a:t>
            </a:r>
            <a:r>
              <a:rPr lang="en-US" altLang="en-US" dirty="0" smtClean="0"/>
              <a:t>Some risk may remain as a result of other response plans. Residual risks are usually dealt with through contingency reserves</a:t>
            </a:r>
          </a:p>
          <a:p>
            <a:pPr lvl="1"/>
            <a:r>
              <a:rPr lang="en-US" altLang="en-US" i="1" dirty="0" smtClean="0"/>
              <a:t>Example: </a:t>
            </a:r>
            <a:r>
              <a:rPr lang="en-US" altLang="en-US" dirty="0" smtClean="0"/>
              <a:t>Developer skills risks (resource planning risk) associated with alternate database solution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0288430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response planning outputs</a:t>
            </a:r>
          </a:p>
        </p:txBody>
      </p:sp>
      <p:sp>
        <p:nvSpPr>
          <p:cNvPr id="182274"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dirty="0"/>
              <a:t>Risk register updates</a:t>
            </a:r>
          </a:p>
          <a:p>
            <a:r>
              <a:rPr lang="en-US" altLang="en-US" sz="2000" dirty="0"/>
              <a:t>List of identified risks, including:</a:t>
            </a:r>
          </a:p>
          <a:p>
            <a:pPr lvl="1"/>
            <a:r>
              <a:rPr lang="en-US" altLang="en-US" dirty="0" smtClean="0"/>
              <a:t>Descriptions</a:t>
            </a:r>
          </a:p>
          <a:p>
            <a:pPr lvl="1"/>
            <a:r>
              <a:rPr lang="en-US" altLang="en-US" dirty="0" smtClean="0"/>
              <a:t>WBS element or area of the project impacted</a:t>
            </a:r>
          </a:p>
          <a:p>
            <a:pPr lvl="1"/>
            <a:r>
              <a:rPr lang="en-US" altLang="en-US" dirty="0" smtClean="0"/>
              <a:t>Categories (RBS)</a:t>
            </a:r>
          </a:p>
          <a:p>
            <a:pPr lvl="1"/>
            <a:r>
              <a:rPr lang="en-US" altLang="en-US" dirty="0" smtClean="0"/>
              <a:t>Root causes</a:t>
            </a:r>
          </a:p>
          <a:p>
            <a:pPr lvl="1"/>
            <a:r>
              <a:rPr lang="en-US" altLang="en-US" dirty="0" smtClean="0"/>
              <a:t>Project objectives impacted by the risk impacts </a:t>
            </a:r>
          </a:p>
          <a:p>
            <a:pPr lvl="1"/>
            <a:r>
              <a:rPr lang="en-US" altLang="en-US" dirty="0" smtClean="0"/>
              <a:t>Risk owners and their responsibilities</a:t>
            </a:r>
          </a:p>
          <a:p>
            <a:pPr lvl="1"/>
            <a:r>
              <a:rPr lang="en-US" altLang="en-US" dirty="0" smtClean="0"/>
              <a:t>Risk triggers – precursors to risk event; Trigger conditions, symptoms, and warning signs of a risk occurrence </a:t>
            </a:r>
          </a:p>
          <a:p>
            <a:pPr eaLnBrk="1" hangingPunct="1">
              <a:buFont typeface="Wingdings" panose="05000000000000000000" pitchFamily="2" charset="2"/>
              <a:buNone/>
            </a:pPr>
            <a:r>
              <a:rPr lang="en-US" altLang="en-US" sz="2000" b="1" dirty="0"/>
              <a:t>Response plans and strategies</a:t>
            </a:r>
          </a:p>
          <a:p>
            <a:pPr lvl="1"/>
            <a:r>
              <a:rPr lang="en-US" altLang="en-US" dirty="0" smtClean="0">
                <a:solidFill>
                  <a:srgbClr val="000000"/>
                </a:solidFill>
              </a:rPr>
              <a:t>Speciﬁc actions to implement the chosen response strategy </a:t>
            </a:r>
          </a:p>
          <a:p>
            <a:pPr lvl="1"/>
            <a:r>
              <a:rPr lang="en-US" altLang="en-US" dirty="0" smtClean="0">
                <a:solidFill>
                  <a:srgbClr val="000000"/>
                </a:solidFill>
              </a:rPr>
              <a:t>Fallback plans if the primary response strategy proves inadequate </a:t>
            </a:r>
          </a:p>
          <a:p>
            <a:pPr lvl="1">
              <a:buFont typeface="Wingdings" panose="05000000000000000000" pitchFamily="2" charset="2"/>
              <a:buNone/>
            </a:pPr>
            <a:endParaRPr lang="en-US" altLang="en-US" sz="2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9164225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altLang="en-US" dirty="0" smtClean="0"/>
              <a:t>Risk response planning outputs</a:t>
            </a:r>
          </a:p>
        </p:txBody>
      </p:sp>
      <p:sp>
        <p:nvSpPr>
          <p:cNvPr id="184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Risk register updates</a:t>
            </a:r>
            <a:endParaRPr lang="en-US" altLang="en-US" dirty="0" smtClean="0"/>
          </a:p>
          <a:p>
            <a:r>
              <a:rPr lang="en-US" altLang="en-US" dirty="0" smtClean="0"/>
              <a:t>Cost and schedule activities needed to implement risk responses</a:t>
            </a:r>
          </a:p>
          <a:p>
            <a:r>
              <a:rPr lang="en-US" altLang="en-US" dirty="0" smtClean="0"/>
              <a:t>Contingency plans</a:t>
            </a:r>
          </a:p>
          <a:p>
            <a:pPr lvl="1"/>
            <a:r>
              <a:rPr lang="en-US" altLang="en-US" dirty="0">
                <a:solidFill>
                  <a:srgbClr val="000000"/>
                </a:solidFill>
              </a:rPr>
              <a:t>Contingency plans and triggers for their execution</a:t>
            </a:r>
            <a:r>
              <a:rPr lang="en-US" altLang="en-US" sz="1200" dirty="0">
                <a:solidFill>
                  <a:srgbClr val="000000"/>
                </a:solidFill>
              </a:rPr>
              <a:t> </a:t>
            </a:r>
          </a:p>
          <a:p>
            <a:pPr lvl="1"/>
            <a:r>
              <a:rPr lang="en-US" altLang="en-US" dirty="0"/>
              <a:t>Contingency reserves for cost, time, and resources</a:t>
            </a:r>
          </a:p>
          <a:p>
            <a:pPr lvl="1"/>
            <a:r>
              <a:rPr lang="en-US" altLang="en-US" dirty="0"/>
              <a:t>Fallback plans</a:t>
            </a:r>
          </a:p>
          <a:p>
            <a:r>
              <a:rPr lang="en-US" altLang="en-US" dirty="0" smtClean="0"/>
              <a:t>List of residual and secondary risks</a:t>
            </a:r>
          </a:p>
          <a:p>
            <a:r>
              <a:rPr lang="en-US" altLang="en-US" dirty="0" smtClean="0"/>
              <a:t>Probabilistic analysis of the project and other outputs of the qualitative (and quantitative) risk analysis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73081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college student:</a:t>
            </a:r>
          </a:p>
          <a:p>
            <a:r>
              <a:rPr lang="en-US" altLang="en-US" smtClean="0"/>
              <a:t>What risks does the student  encounter? How can we mitigate the damage?</a:t>
            </a:r>
          </a:p>
          <a:p>
            <a:pPr lvl="1"/>
            <a:r>
              <a:rPr lang="en-US" altLang="en-US" smtClean="0"/>
              <a:t>Computer related:</a:t>
            </a:r>
          </a:p>
          <a:p>
            <a:pPr lvl="2"/>
            <a:r>
              <a:rPr lang="en-US" altLang="en-US" smtClean="0"/>
              <a:t>Lose file; </a:t>
            </a:r>
          </a:p>
          <a:p>
            <a:pPr lvl="2"/>
            <a:r>
              <a:rPr lang="en-US" altLang="en-US" smtClean="0"/>
              <a:t>Lose flash drive;</a:t>
            </a:r>
          </a:p>
          <a:p>
            <a:pPr lvl="2"/>
            <a:r>
              <a:rPr lang="en-US" altLang="en-US" smtClean="0"/>
              <a:t>Lose hard drive; damaged</a:t>
            </a:r>
          </a:p>
          <a:p>
            <a:pPr lvl="2"/>
            <a:r>
              <a:rPr lang="en-US" altLang="en-US" smtClean="0"/>
              <a:t>Lose computer; damaged, lost or stolen</a:t>
            </a:r>
          </a:p>
          <a:p>
            <a:pPr lvl="2"/>
            <a:r>
              <a:rPr lang="en-US" altLang="en-US" smtClean="0"/>
              <a:t>Crash computer; corrupted files</a:t>
            </a:r>
          </a:p>
          <a:p>
            <a:pPr lvl="2"/>
            <a:r>
              <a:rPr lang="en-US" altLang="en-US" smtClean="0"/>
              <a:t>No network? Cannot access D2L</a:t>
            </a:r>
          </a:p>
          <a:p>
            <a:pPr lvl="1"/>
            <a:r>
              <a:rPr lang="en-US" altLang="en-US" smtClean="0"/>
              <a:t>Attendance and time management</a:t>
            </a:r>
          </a:p>
          <a:p>
            <a:pPr lvl="2"/>
            <a:r>
              <a:rPr lang="en-US" altLang="en-US" smtClean="0"/>
              <a:t>Miss class or late</a:t>
            </a:r>
          </a:p>
          <a:p>
            <a:pPr lvl="2"/>
            <a:r>
              <a:rPr lang="en-US" altLang="en-US" smtClean="0"/>
              <a:t>Late home work submission</a:t>
            </a:r>
          </a:p>
          <a:p>
            <a:pPr lvl="2"/>
            <a:r>
              <a:rPr lang="en-US" altLang="en-US" smtClean="0"/>
              <a:t>Miss home work submission</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82515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project:</a:t>
            </a:r>
          </a:p>
          <a:p>
            <a:r>
              <a:rPr lang="en-US" altLang="en-US" smtClean="0"/>
              <a:t>Testing takes longer than planned – cannot resolve bugs</a:t>
            </a:r>
          </a:p>
          <a:p>
            <a:r>
              <a:rPr lang="en-US" altLang="en-US" smtClean="0"/>
              <a:t>Vendor cannot deliver a product on schedule</a:t>
            </a:r>
          </a:p>
          <a:p>
            <a:r>
              <a:rPr lang="en-US" altLang="en-US" smtClean="0"/>
              <a:t>Critical engineer</a:t>
            </a:r>
          </a:p>
          <a:p>
            <a:pPr lvl="1"/>
            <a:r>
              <a:rPr lang="en-US" altLang="en-US"/>
              <a:t>Has accident (wipes out in ski jump)</a:t>
            </a:r>
          </a:p>
          <a:p>
            <a:pPr lvl="1"/>
            <a:r>
              <a:rPr lang="en-US" altLang="en-US"/>
              <a:t>Becomes a parent</a:t>
            </a:r>
          </a:p>
          <a:p>
            <a:pPr lvl="1"/>
            <a:r>
              <a:rPr lang="en-US" altLang="en-US"/>
              <a:t>Has major surgery</a:t>
            </a:r>
          </a:p>
          <a:p>
            <a:r>
              <a:rPr lang="en-US" altLang="en-US" smtClean="0"/>
              <a:t>Critical engineer leaves project/company</a:t>
            </a:r>
          </a:p>
          <a:p>
            <a:r>
              <a:rPr lang="en-US" altLang="en-US" smtClean="0"/>
              <a:t>Change of ownership. Project on hold</a:t>
            </a:r>
          </a:p>
          <a:p>
            <a:r>
              <a:rPr lang="en-US" altLang="en-US" smtClean="0"/>
              <a:t>Major downsizing</a:t>
            </a:r>
          </a:p>
          <a:p>
            <a:r>
              <a:rPr lang="en-US" altLang="en-US" smtClean="0"/>
              <a:t>Dysfunctional staff</a:t>
            </a:r>
          </a:p>
          <a:p>
            <a:r>
              <a:rPr lang="en-US" altLang="en-US" smtClean="0"/>
              <a:t>Blizzard and power failures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3117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t>Risk Identification: Introduction</a:t>
            </a:r>
          </a:p>
        </p:txBody>
      </p:sp>
      <p:sp>
        <p:nvSpPr>
          <p:cNvPr id="60418" name="Rectangle 3"/>
          <p:cNvSpPr>
            <a:spLocks noGrp="1" noChangeArrowheads="1"/>
          </p:cNvSpPr>
          <p:nvPr>
            <p:ph type="body" idx="1"/>
          </p:nvPr>
        </p:nvSpPr>
        <p:spPr/>
        <p:txBody>
          <a:bodyPr/>
          <a:lstStyle/>
          <a:p>
            <a:pPr eaLnBrk="1" hangingPunct="1"/>
            <a:r>
              <a:rPr lang="en-US" altLang="en-US" i="1" dirty="0" smtClean="0"/>
              <a:t>Risk identification</a:t>
            </a:r>
            <a:r>
              <a:rPr lang="en-US" altLang="en-US" dirty="0" smtClean="0"/>
              <a:t> is concerned with determining what risks might have an impact on the project</a:t>
            </a:r>
          </a:p>
          <a:p>
            <a:pPr eaLnBrk="1" hangingPunct="1"/>
            <a:r>
              <a:rPr lang="en-US" altLang="en-US" dirty="0" smtClean="0"/>
              <a:t>In addition, risk identification seeks to profile risks so that effective mitigation and response planning might be possible</a:t>
            </a:r>
          </a:p>
          <a:p>
            <a:pPr eaLnBrk="1" hangingPunct="1"/>
            <a:r>
              <a:rPr lang="en-US" altLang="en-US" dirty="0" smtClean="0"/>
              <a:t>Risk identification is an iterative and incremental process that continually adds new risks, deletes non-risks, and refines existing risk profiles as the project progresses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20096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0962" name="Rectangle 5"/>
          <p:cNvSpPr>
            <a:spLocks noGrp="1" noChangeArrowheads="1"/>
          </p:cNvSpPr>
          <p:nvPr>
            <p:ph type="body" idx="1"/>
          </p:nvPr>
        </p:nvSpPr>
        <p:spPr/>
        <p:txBody>
          <a:bodyPr/>
          <a:lstStyle/>
          <a:p>
            <a:pPr eaLnBrk="1" hangingPunct="1">
              <a:buFont typeface="Wingdings" panose="05000000000000000000" pitchFamily="2" charset="2"/>
              <a:buNone/>
            </a:pPr>
            <a:r>
              <a:rPr lang="en-US" altLang="en-US" b="1" dirty="0" smtClean="0"/>
              <a:t>Risks: known, unknown, unknowable</a:t>
            </a:r>
          </a:p>
          <a:p>
            <a:pPr eaLnBrk="1" hangingPunct="1"/>
            <a:r>
              <a:rPr lang="en-US" altLang="en-US" sz="2400" b="1" dirty="0"/>
              <a:t>Known Risks: </a:t>
            </a:r>
            <a:r>
              <a:rPr lang="en-US" altLang="en-US" sz="2400" dirty="0"/>
              <a:t>Risks that can be uncovered after careful evaluation of the project plan, business and technical environment, and other reliable sources of information (I.e. unrealistic delivery dates, lack of user input, etc.)</a:t>
            </a:r>
          </a:p>
          <a:p>
            <a:pPr lvl="1" eaLnBrk="1" hangingPunct="1"/>
            <a:r>
              <a:rPr lang="en-US" altLang="en-US" sz="2000" dirty="0" smtClean="0"/>
              <a:t>Refer to those risks that can be estimated from historical information </a:t>
            </a:r>
          </a:p>
          <a:p>
            <a:pPr lvl="1" eaLnBrk="1" hangingPunct="1"/>
            <a:r>
              <a:rPr lang="en-US" altLang="en-US" sz="2000" dirty="0" smtClean="0"/>
              <a:t>Can be mitigated by management techniques and through response plans, should they occur</a:t>
            </a:r>
          </a:p>
          <a:p>
            <a:pPr lvl="1" eaLnBrk="1" hangingPunct="1"/>
            <a:r>
              <a:rPr lang="en-US" altLang="en-US" sz="2000" i="1" dirty="0" smtClean="0"/>
              <a:t>Example:</a:t>
            </a:r>
            <a:r>
              <a:rPr lang="en-US" altLang="en-US" sz="2000" dirty="0" smtClean="0"/>
              <a:t> Potential delay in delivery from third-party vendor</a:t>
            </a:r>
          </a:p>
          <a:p>
            <a:pPr lvl="1" eaLnBrk="1" hangingPunct="1"/>
            <a:r>
              <a:rPr lang="en-US" altLang="en-US" sz="2000" i="1" dirty="0" smtClean="0"/>
              <a:t>Example:</a:t>
            </a:r>
            <a:r>
              <a:rPr lang="en-US" altLang="en-US" sz="2000" dirty="0" smtClean="0"/>
              <a:t> Key personnel leave project</a:t>
            </a:r>
          </a:p>
          <a:p>
            <a:pPr lvl="1" eaLnBrk="1" hangingPunct="1"/>
            <a:r>
              <a:rPr lang="en-US" altLang="en-US" sz="2000" i="1" dirty="0" smtClean="0"/>
              <a:t>Example: </a:t>
            </a:r>
            <a:r>
              <a:rPr lang="en-US" altLang="en-US" sz="2000" dirty="0" smtClean="0"/>
              <a:t>Development systems down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0528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3010" name="Rectangle 5"/>
          <p:cNvSpPr>
            <a:spLocks noGrp="1" noChangeArrowheads="1"/>
          </p:cNvSpPr>
          <p:nvPr>
            <p:ph type="body" idx="1"/>
          </p:nvPr>
        </p:nvSpPr>
        <p:spPr/>
        <p:txBody>
          <a:bodyPr/>
          <a:lstStyle/>
          <a:p>
            <a:pPr eaLnBrk="1" hangingPunct="1"/>
            <a:r>
              <a:rPr lang="en-US" altLang="en-US" sz="1900" b="1" dirty="0"/>
              <a:t>Predictable Risks</a:t>
            </a:r>
            <a:r>
              <a:rPr lang="en-US" altLang="en-US" sz="1900" dirty="0"/>
              <a:t> [but unknown risks]</a:t>
            </a:r>
            <a:r>
              <a:rPr lang="en-US" altLang="en-US" sz="1900" b="1" dirty="0"/>
              <a:t>: </a:t>
            </a:r>
            <a:r>
              <a:rPr lang="en-US" altLang="en-US" sz="1900" dirty="0"/>
              <a:t>Risks that can be extrapolated from past projects.  (Staff turnover, poor communication with the customer)</a:t>
            </a:r>
          </a:p>
          <a:p>
            <a:pPr lvl="1" eaLnBrk="1" hangingPunct="1"/>
            <a:r>
              <a:rPr lang="en-US" altLang="en-US" sz="1900" dirty="0"/>
              <a:t>Refer to those risks that we know have a probability of occurring, but do not know the precise impact</a:t>
            </a:r>
          </a:p>
          <a:p>
            <a:pPr lvl="1" eaLnBrk="1" hangingPunct="1"/>
            <a:r>
              <a:rPr lang="en-US" altLang="en-US" sz="1900" dirty="0"/>
              <a:t>Cannot be managed directly but can be mitigated by the use of contingency</a:t>
            </a:r>
          </a:p>
          <a:p>
            <a:pPr lvl="1" eaLnBrk="1" hangingPunct="1"/>
            <a:r>
              <a:rPr lang="en-US" altLang="en-US" sz="1900" i="1" dirty="0"/>
              <a:t>Example:</a:t>
            </a:r>
            <a:r>
              <a:rPr lang="en-US" altLang="en-US" sz="1900" dirty="0"/>
              <a:t> Loss of key personnel due to turnover</a:t>
            </a:r>
          </a:p>
          <a:p>
            <a:pPr eaLnBrk="1" hangingPunct="1"/>
            <a:r>
              <a:rPr lang="en-US" altLang="en-US" sz="1900" b="1" dirty="0"/>
              <a:t>Unpredictable Risks</a:t>
            </a:r>
            <a:br>
              <a:rPr lang="en-US" altLang="en-US" sz="1900" b="1" dirty="0"/>
            </a:br>
            <a:r>
              <a:rPr lang="ja-JP" altLang="en-US" sz="1900" dirty="0"/>
              <a:t>“</a:t>
            </a:r>
            <a:r>
              <a:rPr lang="en-US" altLang="ja-JP" sz="1900" dirty="0"/>
              <a:t>Joker</a:t>
            </a:r>
            <a:r>
              <a:rPr lang="ja-JP" altLang="en-US" sz="1900" dirty="0"/>
              <a:t>”</a:t>
            </a:r>
            <a:r>
              <a:rPr lang="en-US" altLang="ja-JP" sz="1900" dirty="0"/>
              <a:t> risks that are hard to predict.</a:t>
            </a:r>
          </a:p>
          <a:p>
            <a:pPr eaLnBrk="1" hangingPunct="1"/>
            <a:r>
              <a:rPr lang="en-US" altLang="en-US" sz="1900" b="1" dirty="0"/>
              <a:t>Unknowable risks</a:t>
            </a:r>
          </a:p>
          <a:p>
            <a:pPr lvl="1" eaLnBrk="1" hangingPunct="1"/>
            <a:r>
              <a:rPr lang="en-US" altLang="en-US" sz="1900" dirty="0"/>
              <a:t>Refer to those risks that are outside the scope of historical or probabilistic models for the project</a:t>
            </a:r>
          </a:p>
          <a:p>
            <a:pPr lvl="1" eaLnBrk="1" hangingPunct="1"/>
            <a:r>
              <a:rPr lang="en-US" altLang="en-US" sz="1900" dirty="0"/>
              <a:t>Are beyond the scope of risk management and usually are addressed by </a:t>
            </a:r>
            <a:r>
              <a:rPr lang="en-US" altLang="en-US" sz="1900" i="1" dirty="0"/>
              <a:t>crisis </a:t>
            </a:r>
            <a:r>
              <a:rPr lang="en-US" altLang="en-US" sz="1900" dirty="0"/>
              <a:t>or</a:t>
            </a:r>
            <a:r>
              <a:rPr lang="en-US" altLang="en-US" sz="1900" i="1" dirty="0"/>
              <a:t> disaster management</a:t>
            </a:r>
          </a:p>
          <a:p>
            <a:pPr lvl="1" eaLnBrk="1" hangingPunct="1"/>
            <a:r>
              <a:rPr lang="en-US" altLang="en-US" sz="1900" i="1" dirty="0"/>
              <a:t>Examples: </a:t>
            </a:r>
            <a:r>
              <a:rPr lang="en-US" altLang="en-US" sz="1900" dirty="0"/>
              <a:t>Corporate failures, natural disasters, acts of terrorism or war, major snowstorm and power loss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002882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Risk management model (after Taylor)</a:t>
            </a:r>
          </a:p>
        </p:txBody>
      </p:sp>
      <p:grpSp>
        <p:nvGrpSpPr>
          <p:cNvPr id="45058" name="Group 30"/>
          <p:cNvGrpSpPr>
            <a:grpSpLocks/>
          </p:cNvGrpSpPr>
          <p:nvPr/>
        </p:nvGrpSpPr>
        <p:grpSpPr bwMode="auto">
          <a:xfrm>
            <a:off x="2157746" y="1773722"/>
            <a:ext cx="7515225" cy="3879850"/>
            <a:chOff x="885825" y="2046288"/>
            <a:chExt cx="7515225" cy="3879850"/>
          </a:xfrm>
        </p:grpSpPr>
        <p:sp>
          <p:nvSpPr>
            <p:cNvPr id="45062" name="Rectangle 5"/>
            <p:cNvSpPr>
              <a:spLocks noChangeArrowheads="1"/>
            </p:cNvSpPr>
            <p:nvPr/>
          </p:nvSpPr>
          <p:spPr bwMode="auto">
            <a:xfrm>
              <a:off x="885825"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Management Planning</a:t>
              </a:r>
            </a:p>
          </p:txBody>
        </p:sp>
        <p:sp>
          <p:nvSpPr>
            <p:cNvPr id="45063" name="Rectangle 7"/>
            <p:cNvSpPr>
              <a:spLocks noChangeArrowheads="1"/>
            </p:cNvSpPr>
            <p:nvPr/>
          </p:nvSpPr>
          <p:spPr bwMode="auto">
            <a:xfrm>
              <a:off x="3778250"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Identification</a:t>
              </a:r>
            </a:p>
          </p:txBody>
        </p:sp>
        <p:sp>
          <p:nvSpPr>
            <p:cNvPr id="45064" name="Rectangle 8"/>
            <p:cNvSpPr>
              <a:spLocks noChangeArrowheads="1"/>
            </p:cNvSpPr>
            <p:nvPr/>
          </p:nvSpPr>
          <p:spPr bwMode="auto">
            <a:xfrm>
              <a:off x="6684963" y="2046288"/>
              <a:ext cx="1716087" cy="862012"/>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Qualitative Risk Analysis</a:t>
              </a:r>
            </a:p>
          </p:txBody>
        </p:sp>
        <p:sp>
          <p:nvSpPr>
            <p:cNvPr id="45065" name="Rectangle 9"/>
            <p:cNvSpPr>
              <a:spLocks noChangeArrowheads="1"/>
            </p:cNvSpPr>
            <p:nvPr/>
          </p:nvSpPr>
          <p:spPr bwMode="auto">
            <a:xfrm>
              <a:off x="6684963" y="3543300"/>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Quantitative Risk Analysis</a:t>
              </a:r>
            </a:p>
          </p:txBody>
        </p:sp>
        <p:sp>
          <p:nvSpPr>
            <p:cNvPr id="45066" name="Rectangle 10"/>
            <p:cNvSpPr>
              <a:spLocks noChangeArrowheads="1"/>
            </p:cNvSpPr>
            <p:nvPr/>
          </p:nvSpPr>
          <p:spPr bwMode="auto">
            <a:xfrm>
              <a:off x="6684963" y="5064125"/>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Response Planning</a:t>
              </a:r>
            </a:p>
          </p:txBody>
        </p:sp>
        <p:sp>
          <p:nvSpPr>
            <p:cNvPr id="45067" name="Rectangle 11"/>
            <p:cNvSpPr>
              <a:spLocks noChangeArrowheads="1"/>
            </p:cNvSpPr>
            <p:nvPr/>
          </p:nvSpPr>
          <p:spPr bwMode="auto">
            <a:xfrm>
              <a:off x="3778250"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Monitoring</a:t>
              </a:r>
            </a:p>
          </p:txBody>
        </p:sp>
        <p:sp>
          <p:nvSpPr>
            <p:cNvPr id="45068" name="Rectangle 12"/>
            <p:cNvSpPr>
              <a:spLocks noChangeArrowheads="1"/>
            </p:cNvSpPr>
            <p:nvPr/>
          </p:nvSpPr>
          <p:spPr bwMode="auto">
            <a:xfrm>
              <a:off x="885825"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Control</a:t>
              </a:r>
            </a:p>
          </p:txBody>
        </p:sp>
        <p:sp>
          <p:nvSpPr>
            <p:cNvPr id="45069" name="Rectangle 13"/>
            <p:cNvSpPr>
              <a:spLocks noChangeArrowheads="1"/>
            </p:cNvSpPr>
            <p:nvPr/>
          </p:nvSpPr>
          <p:spPr bwMode="auto">
            <a:xfrm>
              <a:off x="885825"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Tracking &amp; Auditing (Risk History)</a:t>
              </a:r>
            </a:p>
          </p:txBody>
        </p:sp>
        <p:sp>
          <p:nvSpPr>
            <p:cNvPr id="45070" name="Rectangle 14"/>
            <p:cNvSpPr>
              <a:spLocks noChangeArrowheads="1"/>
            </p:cNvSpPr>
            <p:nvPr/>
          </p:nvSpPr>
          <p:spPr bwMode="auto">
            <a:xfrm>
              <a:off x="3778250"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Evaluate &amp; Revise</a:t>
              </a:r>
            </a:p>
          </p:txBody>
        </p:sp>
        <p:sp>
          <p:nvSpPr>
            <p:cNvPr id="45071" name="AutoShape 15"/>
            <p:cNvSpPr>
              <a:spLocks noChangeArrowheads="1"/>
            </p:cNvSpPr>
            <p:nvPr/>
          </p:nvSpPr>
          <p:spPr bwMode="auto">
            <a:xfrm>
              <a:off x="2601913"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2" name="AutoShape 16"/>
            <p:cNvSpPr>
              <a:spLocks noChangeArrowheads="1"/>
            </p:cNvSpPr>
            <p:nvPr/>
          </p:nvSpPr>
          <p:spPr bwMode="auto">
            <a:xfrm>
              <a:off x="5494338"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3" name="AutoShape 17"/>
            <p:cNvSpPr>
              <a:spLocks noChangeArrowheads="1"/>
            </p:cNvSpPr>
            <p:nvPr/>
          </p:nvSpPr>
          <p:spPr bwMode="auto">
            <a:xfrm flipH="1">
              <a:off x="5508625" y="5362575"/>
              <a:ext cx="1176338"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4" name="AutoShape 18"/>
            <p:cNvSpPr>
              <a:spLocks noChangeArrowheads="1"/>
            </p:cNvSpPr>
            <p:nvPr/>
          </p:nvSpPr>
          <p:spPr bwMode="auto">
            <a:xfrm flipH="1">
              <a:off x="2601913" y="5362575"/>
              <a:ext cx="1176337"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5" name="AutoShape 19"/>
            <p:cNvSpPr>
              <a:spLocks noChangeArrowheads="1"/>
            </p:cNvSpPr>
            <p:nvPr/>
          </p:nvSpPr>
          <p:spPr bwMode="auto">
            <a:xfrm rot="16200000" flipH="1">
              <a:off x="7223919" y="30980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6" name="AutoShape 20"/>
            <p:cNvSpPr>
              <a:spLocks noChangeArrowheads="1"/>
            </p:cNvSpPr>
            <p:nvPr/>
          </p:nvSpPr>
          <p:spPr bwMode="auto">
            <a:xfrm rot="16200000" flipH="1">
              <a:off x="7223919" y="45966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7" name="AutoShape 21"/>
            <p:cNvSpPr>
              <a:spLocks noChangeArrowheads="1"/>
            </p:cNvSpPr>
            <p:nvPr/>
          </p:nvSpPr>
          <p:spPr bwMode="auto">
            <a:xfrm rot="5400000" flipH="1" flipV="1">
              <a:off x="1423988" y="4618038"/>
              <a:ext cx="636587" cy="255587"/>
            </a:xfrm>
            <a:prstGeom prst="rightArrow">
              <a:avLst>
                <a:gd name="adj1" fmla="val 63972"/>
                <a:gd name="adj2" fmla="val 5109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8" name="AutoShape 22"/>
            <p:cNvSpPr>
              <a:spLocks noChangeArrowheads="1"/>
            </p:cNvSpPr>
            <p:nvPr/>
          </p:nvSpPr>
          <p:spPr bwMode="auto">
            <a:xfrm rot="5400000" flipH="1" flipV="1">
              <a:off x="1424782" y="3118644"/>
              <a:ext cx="635000" cy="255587"/>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9" name="AutoShape 23"/>
            <p:cNvSpPr>
              <a:spLocks noChangeArrowheads="1"/>
            </p:cNvSpPr>
            <p:nvPr/>
          </p:nvSpPr>
          <p:spPr bwMode="auto">
            <a:xfrm>
              <a:off x="5494338" y="3851275"/>
              <a:ext cx="1190625" cy="268288"/>
            </a:xfrm>
            <a:prstGeom prst="leftRightArrow">
              <a:avLst>
                <a:gd name="adj1" fmla="val 50000"/>
                <a:gd name="adj2" fmla="val 88757"/>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0" name="AutoShape 24"/>
            <p:cNvSpPr>
              <a:spLocks noChangeArrowheads="1"/>
            </p:cNvSpPr>
            <p:nvPr/>
          </p:nvSpPr>
          <p:spPr bwMode="auto">
            <a:xfrm>
              <a:off x="2601913" y="3851275"/>
              <a:ext cx="1176337" cy="268288"/>
            </a:xfrm>
            <a:prstGeom prst="leftRightArrow">
              <a:avLst>
                <a:gd name="adj1" fmla="val 50000"/>
                <a:gd name="adj2" fmla="val 87692"/>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1" name="AutoShape 25"/>
            <p:cNvSpPr>
              <a:spLocks noChangeArrowheads="1"/>
            </p:cNvSpPr>
            <p:nvPr/>
          </p:nvSpPr>
          <p:spPr bwMode="auto">
            <a:xfrm rot="-5400000">
              <a:off x="4311650" y="31130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2" name="AutoShape 26"/>
            <p:cNvSpPr>
              <a:spLocks noChangeArrowheads="1"/>
            </p:cNvSpPr>
            <p:nvPr/>
          </p:nvSpPr>
          <p:spPr bwMode="auto">
            <a:xfrm rot="-5400000">
              <a:off x="4311650" y="46116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3" name="AutoShape 27"/>
            <p:cNvSpPr>
              <a:spLocks noChangeArrowheads="1"/>
            </p:cNvSpPr>
            <p:nvPr/>
          </p:nvSpPr>
          <p:spPr bwMode="auto">
            <a:xfrm rot="-8961693">
              <a:off x="2536825" y="3124200"/>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4" name="AutoShape 28"/>
            <p:cNvSpPr>
              <a:spLocks noChangeArrowheads="1"/>
            </p:cNvSpPr>
            <p:nvPr/>
          </p:nvSpPr>
          <p:spPr bwMode="auto">
            <a:xfrm rot="-8961693">
              <a:off x="5454650"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5" name="AutoShape 29"/>
            <p:cNvSpPr>
              <a:spLocks noChangeArrowheads="1"/>
            </p:cNvSpPr>
            <p:nvPr/>
          </p:nvSpPr>
          <p:spPr bwMode="auto">
            <a:xfrm rot="8961693" flipV="1">
              <a:off x="2543175"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6" name="AutoShape 30"/>
            <p:cNvSpPr>
              <a:spLocks noChangeArrowheads="1"/>
            </p:cNvSpPr>
            <p:nvPr/>
          </p:nvSpPr>
          <p:spPr bwMode="auto">
            <a:xfrm rot="8961693" flipV="1">
              <a:off x="5454650" y="30829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62335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a:t>
            </a:r>
            <a:endParaRPr lang="en-US" dirty="0"/>
          </a:p>
        </p:txBody>
      </p:sp>
      <p:sp>
        <p:nvSpPr>
          <p:cNvPr id="3" name="Content Placeholder 2"/>
          <p:cNvSpPr>
            <a:spLocks noGrp="1"/>
          </p:cNvSpPr>
          <p:nvPr>
            <p:ph idx="1"/>
          </p:nvPr>
        </p:nvSpPr>
        <p:spPr/>
        <p:txBody>
          <a:bodyPr/>
          <a:lstStyle/>
          <a:p>
            <a:r>
              <a:rPr lang="en-US" dirty="0" smtClean="0"/>
              <a:t>Get </a:t>
            </a:r>
            <a:r>
              <a:rPr lang="en-US" dirty="0"/>
              <a:t>the team involved in this process</a:t>
            </a:r>
          </a:p>
          <a:p>
            <a:pPr lvl="1"/>
            <a:r>
              <a:rPr lang="en-US" dirty="0" smtClean="0"/>
              <a:t>Don’t </a:t>
            </a:r>
            <a:r>
              <a:rPr lang="en-US" dirty="0"/>
              <a:t>go it alone</a:t>
            </a:r>
          </a:p>
          <a:p>
            <a:r>
              <a:rPr lang="en-US" dirty="0" smtClean="0"/>
              <a:t>Produces </a:t>
            </a:r>
            <a:r>
              <a:rPr lang="en-US" dirty="0"/>
              <a:t>a list of risks with potential to disrupt </a:t>
            </a:r>
            <a:r>
              <a:rPr lang="en-US" dirty="0" smtClean="0"/>
              <a:t>your project’s </a:t>
            </a:r>
            <a:r>
              <a:rPr lang="en-US" dirty="0"/>
              <a:t>cost or schedule</a:t>
            </a:r>
          </a:p>
          <a:p>
            <a:r>
              <a:rPr lang="en-US" dirty="0" smtClean="0"/>
              <a:t>Use </a:t>
            </a:r>
            <a:r>
              <a:rPr lang="en-US" dirty="0"/>
              <a:t>a checklist or similar source to brainstorm </a:t>
            </a:r>
            <a:r>
              <a:rPr lang="en-US" dirty="0" smtClean="0"/>
              <a:t>possible risks</a:t>
            </a:r>
            <a:endParaRPr lang="en-US" dirty="0"/>
          </a:p>
          <a:p>
            <a:r>
              <a:rPr lang="en-US" dirty="0" smtClean="0"/>
              <a:t>Use </a:t>
            </a:r>
            <a:r>
              <a:rPr lang="en-US" dirty="0"/>
              <a:t>a SWOT analysis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5097440" y="4314389"/>
            <a:ext cx="5944430" cy="1838582"/>
          </a:xfrm>
          <a:prstGeom prst="rect">
            <a:avLst/>
          </a:prstGeom>
        </p:spPr>
      </p:pic>
    </p:spTree>
    <p:extLst>
      <p:ext uri="{BB962C8B-B14F-4D97-AF65-F5344CB8AC3E}">
        <p14:creationId xmlns:p14="http://schemas.microsoft.com/office/powerpoint/2010/main" val="4362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Categories</a:t>
            </a:r>
            <a:endParaRPr lang="en-US" dirty="0"/>
          </a:p>
        </p:txBody>
      </p:sp>
      <p:sp>
        <p:nvSpPr>
          <p:cNvPr id="3" name="Content Placeholder 2"/>
          <p:cNvSpPr>
            <a:spLocks noGrp="1"/>
          </p:cNvSpPr>
          <p:nvPr>
            <p:ph idx="1"/>
          </p:nvPr>
        </p:nvSpPr>
        <p:spPr/>
        <p:txBody>
          <a:bodyPr/>
          <a:lstStyle/>
          <a:p>
            <a:r>
              <a:rPr lang="en-US" dirty="0" smtClean="0"/>
              <a:t>Types</a:t>
            </a:r>
          </a:p>
          <a:p>
            <a:endParaRPr lang="en-US" dirty="0"/>
          </a:p>
          <a:p>
            <a:r>
              <a:rPr lang="en-US" dirty="0" smtClean="0"/>
              <a:t>Classification</a:t>
            </a:r>
          </a:p>
          <a:p>
            <a:endParaRPr lang="en-US" dirty="0" smtClean="0"/>
          </a:p>
          <a:p>
            <a:endParaRPr lang="en-US" dirty="0" smtClean="0"/>
          </a:p>
          <a:p>
            <a:r>
              <a:rPr lang="en-US" dirty="0" smtClean="0"/>
              <a:t>Source</a:t>
            </a:r>
          </a:p>
          <a:p>
            <a:endParaRPr lang="en-US" dirty="0" smtClean="0"/>
          </a:p>
          <a:p>
            <a:endParaRPr lang="en-US" dirty="0" smtClean="0"/>
          </a:p>
          <a:p>
            <a:r>
              <a:rPr lang="en-US" dirty="0" smtClean="0"/>
              <a:t>Internal </a:t>
            </a:r>
            <a:r>
              <a:rPr lang="en-US" dirty="0"/>
              <a:t>/ Unique Classifications and Sources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2214719" y="1406880"/>
            <a:ext cx="7916380" cy="828791"/>
          </a:xfrm>
          <a:prstGeom prst="rect">
            <a:avLst/>
          </a:prstGeom>
        </p:spPr>
      </p:pic>
      <p:pic>
        <p:nvPicPr>
          <p:cNvPr id="6" name="Picture 5"/>
          <p:cNvPicPr>
            <a:picLocks noChangeAspect="1"/>
          </p:cNvPicPr>
          <p:nvPr/>
        </p:nvPicPr>
        <p:blipFill>
          <a:blip r:embed="rId3"/>
          <a:stretch>
            <a:fillRect/>
          </a:stretch>
        </p:blipFill>
        <p:spPr>
          <a:xfrm>
            <a:off x="2384273" y="3049875"/>
            <a:ext cx="6011114" cy="800212"/>
          </a:xfrm>
          <a:prstGeom prst="rect">
            <a:avLst/>
          </a:prstGeom>
        </p:spPr>
      </p:pic>
      <p:pic>
        <p:nvPicPr>
          <p:cNvPr id="7" name="Picture 6"/>
          <p:cNvPicPr>
            <a:picLocks noChangeAspect="1"/>
          </p:cNvPicPr>
          <p:nvPr/>
        </p:nvPicPr>
        <p:blipFill>
          <a:blip r:embed="rId4"/>
          <a:stretch>
            <a:fillRect/>
          </a:stretch>
        </p:blipFill>
        <p:spPr>
          <a:xfrm>
            <a:off x="2214719" y="4409784"/>
            <a:ext cx="7020905" cy="790685"/>
          </a:xfrm>
          <a:prstGeom prst="rect">
            <a:avLst/>
          </a:prstGeom>
        </p:spPr>
      </p:pic>
    </p:spTree>
    <p:extLst>
      <p:ext uri="{BB962C8B-B14F-4D97-AF65-F5344CB8AC3E}">
        <p14:creationId xmlns:p14="http://schemas.microsoft.com/office/powerpoint/2010/main" val="194648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Where risks are found</a:t>
            </a:r>
          </a:p>
        </p:txBody>
      </p:sp>
      <p:sp>
        <p:nvSpPr>
          <p:cNvPr id="61442" name="Rectangle 3"/>
          <p:cNvSpPr>
            <a:spLocks noGrp="1" noChangeArrowheads="1"/>
          </p:cNvSpPr>
          <p:nvPr>
            <p:ph idx="1"/>
          </p:nvPr>
        </p:nvSpPr>
        <p:spPr>
          <a:xfrm>
            <a:off x="748896" y="1825625"/>
            <a:ext cx="5347104" cy="3364296"/>
          </a:xfrm>
        </p:spPr>
        <p:txBody>
          <a:bodyPr/>
          <a:lstStyle/>
          <a:p>
            <a:pPr eaLnBrk="1" hangingPunct="1"/>
            <a:r>
              <a:rPr lang="en-US" altLang="en-US" sz="2400" dirty="0"/>
              <a:t>Budgets/funding</a:t>
            </a:r>
          </a:p>
          <a:p>
            <a:pPr eaLnBrk="1" hangingPunct="1"/>
            <a:r>
              <a:rPr lang="en-US" altLang="en-US" sz="2400" dirty="0"/>
              <a:t>Schedules</a:t>
            </a:r>
          </a:p>
          <a:p>
            <a:pPr eaLnBrk="1" hangingPunct="1"/>
            <a:r>
              <a:rPr lang="en-US" altLang="en-US" sz="2400" dirty="0"/>
              <a:t>Scope or requirements changes</a:t>
            </a:r>
          </a:p>
          <a:p>
            <a:pPr eaLnBrk="1" hangingPunct="1"/>
            <a:r>
              <a:rPr lang="en-US" altLang="en-US" sz="2400" dirty="0"/>
              <a:t>Project plan</a:t>
            </a:r>
          </a:p>
          <a:p>
            <a:pPr eaLnBrk="1" hangingPunct="1"/>
            <a:r>
              <a:rPr lang="en-US" altLang="en-US" sz="2400" dirty="0"/>
              <a:t>Project management processes</a:t>
            </a:r>
          </a:p>
          <a:p>
            <a:pPr eaLnBrk="1" hangingPunct="1"/>
            <a:r>
              <a:rPr lang="en-US" altLang="en-US" sz="2400" dirty="0"/>
              <a:t>Technical issues</a:t>
            </a:r>
          </a:p>
          <a:p>
            <a:pPr eaLnBrk="1" hangingPunct="1"/>
            <a:r>
              <a:rPr lang="en-US" altLang="en-US" sz="2400" dirty="0"/>
              <a:t>Personnel issues</a:t>
            </a:r>
          </a:p>
        </p:txBody>
      </p:sp>
      <p:sp>
        <p:nvSpPr>
          <p:cNvPr id="61443" name="Rectangle 4"/>
          <p:cNvSpPr>
            <a:spLocks noGrp="1" noChangeArrowheads="1"/>
          </p:cNvSpPr>
          <p:nvPr>
            <p:ph type="body" sz="half" idx="4294967295"/>
          </p:nvPr>
        </p:nvSpPr>
        <p:spPr>
          <a:xfrm>
            <a:off x="7010400" y="1825625"/>
            <a:ext cx="4234004" cy="3588347"/>
          </a:xfrm>
        </p:spPr>
        <p:txBody>
          <a:bodyPr vert="horz" lIns="91440" tIns="45720" rIns="91440" bIns="45720" rtlCol="0">
            <a:normAutofit/>
          </a:bodyPr>
          <a:lstStyle/>
          <a:p>
            <a:r>
              <a:rPr lang="en-US" altLang="en-US" sz="2400">
                <a:latin typeface="Candara" panose="020E0502030303020204" pitchFamily="34" charset="0"/>
              </a:rPr>
              <a:t>Hardware</a:t>
            </a:r>
          </a:p>
          <a:p>
            <a:r>
              <a:rPr lang="en-US" altLang="en-US" sz="2400">
                <a:latin typeface="Candara" panose="020E0502030303020204" pitchFamily="34" charset="0"/>
              </a:rPr>
              <a:t>Contracts</a:t>
            </a:r>
          </a:p>
          <a:p>
            <a:r>
              <a:rPr lang="en-US" altLang="en-US" sz="2400">
                <a:latin typeface="Candara" panose="020E0502030303020204" pitchFamily="34" charset="0"/>
              </a:rPr>
              <a:t>Political concerns</a:t>
            </a:r>
          </a:p>
          <a:p>
            <a:r>
              <a:rPr lang="en-US" altLang="en-US" sz="2400">
                <a:latin typeface="Candara" panose="020E0502030303020204" pitchFamily="34" charset="0"/>
              </a:rPr>
              <a:t>Business risk</a:t>
            </a:r>
          </a:p>
          <a:p>
            <a:r>
              <a:rPr lang="en-US" altLang="en-US" sz="2400">
                <a:latin typeface="Candara" panose="020E0502030303020204" pitchFamily="34" charset="0"/>
              </a:rPr>
              <a:t>Legal risk</a:t>
            </a:r>
          </a:p>
          <a:p>
            <a:r>
              <a:rPr lang="en-US" altLang="en-US" sz="2400">
                <a:latin typeface="Candara" panose="020E0502030303020204" pitchFamily="34" charset="0"/>
              </a:rPr>
              <a:t>Environmental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016707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Risk Management Process</a:t>
            </a:r>
          </a:p>
          <a:p>
            <a:r>
              <a:rPr lang="en-US" dirty="0"/>
              <a:t>Risk </a:t>
            </a:r>
            <a:r>
              <a:rPr lang="en-US" dirty="0" smtClean="0"/>
              <a:t>Identification</a:t>
            </a:r>
          </a:p>
          <a:p>
            <a:r>
              <a:rPr lang="en-US" dirty="0"/>
              <a:t>Risk </a:t>
            </a:r>
            <a:r>
              <a:rPr lang="en-US" dirty="0" smtClean="0"/>
              <a:t>Analysis</a:t>
            </a:r>
          </a:p>
          <a:p>
            <a:r>
              <a:rPr lang="en-US" dirty="0"/>
              <a:t>Risk </a:t>
            </a:r>
            <a:r>
              <a:rPr lang="en-US" dirty="0" smtClean="0"/>
              <a:t>Planning</a:t>
            </a:r>
          </a:p>
          <a:p>
            <a:r>
              <a:rPr lang="en-US" dirty="0"/>
              <a:t>Risk </a:t>
            </a:r>
            <a:r>
              <a:rPr lang="en-US" dirty="0" smtClean="0"/>
              <a:t>Monitoring</a:t>
            </a:r>
          </a:p>
          <a:p>
            <a:r>
              <a:rPr lang="en-US" dirty="0" smtClean="0"/>
              <a:t>Tools and Techniques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6409"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2467" name="Rectangle 10"/>
          <p:cNvSpPr>
            <a:spLocks noGrp="1" noChangeArrowheads="1"/>
          </p:cNvSpPr>
          <p:nvPr>
            <p:ph type="body" idx="1"/>
          </p:nvPr>
        </p:nvSpPr>
        <p:spPr>
          <a:xfrm>
            <a:off x="347526" y="1406880"/>
            <a:ext cx="11650767" cy="4821904"/>
          </a:xfrm>
        </p:spPr>
        <p:txBody>
          <a:bodyPr>
            <a:normAutofit/>
          </a:bodyPr>
          <a:lstStyle/>
          <a:p>
            <a:pPr eaLnBrk="1" hangingPunct="1">
              <a:buFont typeface="Wingdings" panose="05000000000000000000" pitchFamily="2" charset="2"/>
              <a:buNone/>
            </a:pPr>
            <a:r>
              <a:rPr lang="en-US" altLang="en-US" sz="2400" b="1" dirty="0"/>
              <a:t>Project Risks</a:t>
            </a:r>
            <a:br>
              <a:rPr lang="en-US" altLang="en-US" sz="2400" b="1" dirty="0"/>
            </a:br>
            <a:r>
              <a:rPr lang="en-US" altLang="en-US" sz="2400" dirty="0"/>
              <a:t>Threaten the project plan.  I.e. if the risks materialize, then it is likely that the project schedule will slip and costs will increase.</a:t>
            </a:r>
          </a:p>
          <a:p>
            <a:pPr lvl="1" eaLnBrk="1" hangingPunct="1"/>
            <a:r>
              <a:rPr lang="en-US" altLang="en-US" sz="2000" dirty="0" smtClean="0"/>
              <a:t>Budgetary/funding</a:t>
            </a:r>
          </a:p>
          <a:p>
            <a:pPr lvl="1" eaLnBrk="1" hangingPunct="1"/>
            <a:r>
              <a:rPr lang="en-US" altLang="en-US" sz="2000" dirty="0" smtClean="0"/>
              <a:t>Schedule</a:t>
            </a:r>
          </a:p>
          <a:p>
            <a:pPr lvl="1" eaLnBrk="1" hangingPunct="1"/>
            <a:r>
              <a:rPr lang="en-US" altLang="en-US" sz="2000" dirty="0" smtClean="0"/>
              <a:t>Personnel issues</a:t>
            </a:r>
          </a:p>
          <a:p>
            <a:pPr lvl="1" eaLnBrk="1" hangingPunct="1"/>
            <a:r>
              <a:rPr lang="en-US" altLang="en-US" sz="2000" dirty="0" smtClean="0"/>
              <a:t>Resources</a:t>
            </a:r>
          </a:p>
          <a:p>
            <a:pPr lvl="1" eaLnBrk="1" hangingPunct="1"/>
            <a:r>
              <a:rPr lang="en-US" altLang="en-US" sz="2000" dirty="0" smtClean="0"/>
              <a:t>Project plan</a:t>
            </a:r>
          </a:p>
          <a:p>
            <a:pPr lvl="1" eaLnBrk="1" hangingPunct="1"/>
            <a:r>
              <a:rPr lang="en-US" altLang="en-US" sz="2000" dirty="0" smtClean="0"/>
              <a:t>Project management processes</a:t>
            </a:r>
          </a:p>
          <a:p>
            <a:pPr lvl="1" eaLnBrk="1" hangingPunct="1"/>
            <a:r>
              <a:rPr lang="en-US" altLang="en-US" sz="2000" dirty="0" smtClean="0"/>
              <a:t>Customers</a:t>
            </a:r>
          </a:p>
          <a:p>
            <a:pPr lvl="1" eaLnBrk="1" hangingPunct="1"/>
            <a:r>
              <a:rPr lang="en-US" altLang="en-US" sz="2000" dirty="0" smtClean="0"/>
              <a:t>Requirements problems – Scope or requirements changes</a:t>
            </a:r>
          </a:p>
          <a:p>
            <a:pPr lvl="1" eaLnBrk="1" hangingPunct="1"/>
            <a:r>
              <a:rPr lang="en-US" altLang="en-US" sz="2000" dirty="0" smtClean="0"/>
              <a:t>Project complexity and size.</a:t>
            </a:r>
          </a:p>
          <a:p>
            <a:pPr lvl="1" eaLnBrk="1" hangingPunct="1"/>
            <a:r>
              <a:rPr lang="en-US" altLang="en-US" sz="2000" dirty="0" smtClean="0"/>
              <a:t>Hardware</a:t>
            </a:r>
          </a:p>
          <a:p>
            <a:pPr lvl="1" eaLnBrk="1" hangingPunct="1"/>
            <a:r>
              <a:rPr lang="en-US" altLang="en-US" sz="2000" dirty="0" smtClean="0"/>
              <a:t>Environmental risk</a:t>
            </a:r>
          </a:p>
          <a:p>
            <a:pPr lvl="1"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318574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7433"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4515" name="Rectangle 10"/>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b="1" dirty="0"/>
              <a:t>Technical Risks</a:t>
            </a:r>
            <a:r>
              <a:rPr lang="en-US" altLang="en-US" sz="2000" dirty="0"/>
              <a:t/>
            </a:r>
            <a:br>
              <a:rPr lang="en-US" altLang="en-US" sz="2000" dirty="0"/>
            </a:br>
            <a:r>
              <a:rPr lang="en-US" altLang="en-US" sz="2000" dirty="0"/>
              <a:t>Threaten the quality and timeliness of the software to be produced.  </a:t>
            </a:r>
          </a:p>
          <a:p>
            <a:pPr lvl="1" eaLnBrk="1" hangingPunct="1"/>
            <a:r>
              <a:rPr lang="en-US" altLang="en-US" dirty="0" smtClean="0"/>
              <a:t>Design</a:t>
            </a:r>
          </a:p>
          <a:p>
            <a:pPr lvl="1" eaLnBrk="1" hangingPunct="1"/>
            <a:r>
              <a:rPr lang="en-US" altLang="en-US" dirty="0" smtClean="0"/>
              <a:t>Implementation</a:t>
            </a:r>
          </a:p>
          <a:p>
            <a:pPr lvl="1" eaLnBrk="1" hangingPunct="1"/>
            <a:r>
              <a:rPr lang="en-US" altLang="en-US" dirty="0" smtClean="0"/>
              <a:t>Interfacing</a:t>
            </a:r>
          </a:p>
          <a:p>
            <a:pPr lvl="1" eaLnBrk="1" hangingPunct="1"/>
            <a:r>
              <a:rPr lang="en-US" altLang="en-US" dirty="0" smtClean="0"/>
              <a:t>Verification</a:t>
            </a:r>
          </a:p>
          <a:p>
            <a:pPr lvl="1" eaLnBrk="1" hangingPunct="1"/>
            <a:r>
              <a:rPr lang="en-US" altLang="en-US" dirty="0" smtClean="0"/>
              <a:t>Cutover</a:t>
            </a:r>
          </a:p>
          <a:p>
            <a:pPr lvl="1" eaLnBrk="1" hangingPunct="1"/>
            <a:r>
              <a:rPr lang="en-US" altLang="en-US" dirty="0" smtClean="0"/>
              <a:t>Maintenance</a:t>
            </a:r>
          </a:p>
          <a:p>
            <a:pPr lvl="1" eaLnBrk="1" hangingPunct="1"/>
            <a:r>
              <a:rPr lang="en-US" altLang="en-US" b="1" dirty="0" smtClean="0">
                <a:solidFill>
                  <a:srgbClr val="FF0000"/>
                </a:solidFill>
              </a:rPr>
              <a:t>Security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72011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4" name="Rectangle 1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Three Types of Software Risk</a:t>
            </a:r>
            <a:endParaRPr lang="en-US" dirty="0">
              <a:ea typeface="ＭＳ Ｐゴシック" charset="0"/>
              <a:cs typeface="ＭＳ Ｐゴシック" charset="0"/>
            </a:endParaRPr>
          </a:p>
        </p:txBody>
      </p:sp>
      <p:sp>
        <p:nvSpPr>
          <p:cNvPr id="66562" name="Rectangle 1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200" b="1" dirty="0"/>
              <a:t>Business Risks</a:t>
            </a:r>
            <a:br>
              <a:rPr lang="en-US" altLang="en-US" sz="2200" b="1" dirty="0"/>
            </a:br>
            <a:r>
              <a:rPr lang="en-US" altLang="en-US" sz="2200" dirty="0"/>
              <a:t>Threaten the viability of the product to be built.</a:t>
            </a:r>
          </a:p>
          <a:p>
            <a:pPr lvl="1" eaLnBrk="1" hangingPunct="1">
              <a:lnSpc>
                <a:spcPct val="90000"/>
              </a:lnSpc>
            </a:pPr>
            <a:r>
              <a:rPr lang="en-US" altLang="en-US" sz="2200" dirty="0"/>
              <a:t>Building a great product that no-one wants anymore.  (Market risk)</a:t>
            </a:r>
          </a:p>
          <a:p>
            <a:pPr lvl="1" eaLnBrk="1" hangingPunct="1">
              <a:lnSpc>
                <a:spcPct val="90000"/>
              </a:lnSpc>
            </a:pPr>
            <a:r>
              <a:rPr lang="en-US" altLang="en-US" sz="2200" dirty="0"/>
              <a:t>Building a product that no longer fits into the overall business strategy for the company (Strategic risk).</a:t>
            </a:r>
          </a:p>
          <a:p>
            <a:pPr lvl="1" eaLnBrk="1" hangingPunct="1">
              <a:lnSpc>
                <a:spcPct val="90000"/>
              </a:lnSpc>
            </a:pPr>
            <a:r>
              <a:rPr lang="en-US" altLang="en-US" sz="2200" dirty="0"/>
              <a:t>Building a product that the sales force </a:t>
            </a:r>
            <a:r>
              <a:rPr lang="en-US" altLang="en-US" sz="2200" dirty="0" err="1"/>
              <a:t>doesn</a:t>
            </a:r>
            <a:r>
              <a:rPr lang="tr-TR" altLang="ja-JP" sz="2200" dirty="0"/>
              <a:t>'t</a:t>
            </a:r>
            <a:r>
              <a:rPr lang="en-US" altLang="ja-JP" sz="2200" dirty="0"/>
              <a:t> understand how to sell.</a:t>
            </a:r>
          </a:p>
          <a:p>
            <a:pPr lvl="1" eaLnBrk="1" hangingPunct="1">
              <a:lnSpc>
                <a:spcPct val="90000"/>
              </a:lnSpc>
            </a:pPr>
            <a:r>
              <a:rPr lang="en-US" altLang="en-US" sz="2200" dirty="0"/>
              <a:t>Losing the support of senior management due to a change in focus or a change in people. (Management risk).</a:t>
            </a:r>
          </a:p>
          <a:p>
            <a:pPr lvl="1" eaLnBrk="1" hangingPunct="1">
              <a:lnSpc>
                <a:spcPct val="90000"/>
              </a:lnSpc>
            </a:pPr>
            <a:r>
              <a:rPr lang="en-US" altLang="en-US" sz="2200" dirty="0"/>
              <a:t>Losing budgetary or personnel commitment (Budget risk)</a:t>
            </a:r>
          </a:p>
          <a:p>
            <a:pPr lvl="1" eaLnBrk="1" hangingPunct="1"/>
            <a:r>
              <a:rPr lang="en-US" altLang="en-US" sz="2200" dirty="0"/>
              <a:t>Contracts</a:t>
            </a:r>
          </a:p>
          <a:p>
            <a:pPr lvl="1" eaLnBrk="1" hangingPunct="1"/>
            <a:r>
              <a:rPr lang="en-US" altLang="en-US" sz="2200" dirty="0"/>
              <a:t>Political concerns</a:t>
            </a:r>
          </a:p>
          <a:p>
            <a:pPr lvl="1" eaLnBrk="1" hangingPunct="1"/>
            <a:r>
              <a:rPr lang="en-US" altLang="en-US" sz="2200" dirty="0"/>
              <a:t>Legal risk</a:t>
            </a:r>
          </a:p>
          <a:p>
            <a:pPr lvl="1" eaLnBrk="1" hangingPunct="1">
              <a:lnSpc>
                <a:spcPct val="90000"/>
              </a:lnSpc>
            </a:pPr>
            <a:endParaRPr lang="en-US" altLang="en-US" sz="22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856427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900" dirty="0">
              <a:ea typeface="ＭＳ Ｐゴシック" charset="0"/>
              <a:cs typeface="ＭＳ Ｐゴシック" charset="0"/>
            </a:endParaRPr>
          </a:p>
        </p:txBody>
      </p:sp>
      <p:sp>
        <p:nvSpPr>
          <p:cNvPr id="68610" name="Rectangle 3"/>
          <p:cNvSpPr>
            <a:spLocks noGrp="1" noChangeArrowheads="1"/>
          </p:cNvSpPr>
          <p:nvPr>
            <p:ph type="body" idx="1"/>
          </p:nvPr>
        </p:nvSpPr>
        <p:spPr/>
        <p:txBody>
          <a:bodyPr>
            <a:normAutofit/>
          </a:bodyPr>
          <a:lstStyle/>
          <a:p>
            <a:pPr eaLnBrk="1" hangingPunct="1"/>
            <a:r>
              <a:rPr lang="en-US" altLang="en-US" sz="2400" b="1" dirty="0"/>
              <a:t>Documentation reviews</a:t>
            </a:r>
          </a:p>
          <a:p>
            <a:pPr lvl="1" eaLnBrk="1" hangingPunct="1"/>
            <a:r>
              <a:rPr lang="en-US" altLang="en-US" sz="2000" dirty="0" smtClean="0"/>
              <a:t>Effectively, a thorough review of all the inputs to the risk identification process</a:t>
            </a:r>
          </a:p>
          <a:p>
            <a:pPr eaLnBrk="1" hangingPunct="1"/>
            <a:r>
              <a:rPr lang="en-US" altLang="en-US" sz="2400" b="1" dirty="0"/>
              <a:t>Information-gathering techniques</a:t>
            </a:r>
          </a:p>
          <a:p>
            <a:pPr lvl="1" eaLnBrk="1" hangingPunct="1"/>
            <a:r>
              <a:rPr lang="en-US" altLang="en-US" sz="2000" dirty="0" smtClean="0"/>
              <a:t>Brainstorming</a:t>
            </a:r>
          </a:p>
          <a:p>
            <a:pPr lvl="2" eaLnBrk="1" hangingPunct="1"/>
            <a:r>
              <a:rPr lang="en-US" altLang="en-US" sz="1800" dirty="0" smtClean="0"/>
              <a:t>With right participants and proper facilitation, brainstorming is a self-regenerating process</a:t>
            </a:r>
          </a:p>
          <a:p>
            <a:pPr lvl="1" eaLnBrk="1" hangingPunct="1"/>
            <a:r>
              <a:rPr lang="en-US" altLang="en-US" sz="2000" dirty="0" smtClean="0"/>
              <a:t>Delphi technique</a:t>
            </a:r>
          </a:p>
          <a:p>
            <a:pPr lvl="2" eaLnBrk="1" hangingPunct="1"/>
            <a:r>
              <a:rPr lang="en-US" altLang="en-US" sz="1800" dirty="0" smtClean="0"/>
              <a:t>Employs a facilitator who distributes a questionnaire to participants and who compiles and synthesizes results</a:t>
            </a:r>
          </a:p>
          <a:p>
            <a:pPr lvl="2" eaLnBrk="1" hangingPunct="1"/>
            <a:r>
              <a:rPr lang="en-US" altLang="en-US" sz="1800" dirty="0" smtClean="0"/>
              <a:t>Participants do not interact directly as they do in brainstorming</a:t>
            </a:r>
          </a:p>
          <a:p>
            <a:r>
              <a:rPr lang="en-US" altLang="en-US" sz="2400" b="1" dirty="0"/>
              <a:t>Interviews</a:t>
            </a:r>
          </a:p>
          <a:p>
            <a:pPr lvl="1"/>
            <a:r>
              <a:rPr lang="en-US" altLang="en-US" sz="2000" dirty="0" smtClean="0"/>
              <a:t>Uses standard question and answer techniques with various stakeholders or anyone with project-relevant knowledge</a:t>
            </a:r>
          </a:p>
          <a:p>
            <a:pPr eaLnBrk="1" hangingPunct="1"/>
            <a:endParaRPr lang="en-US" altLang="en-US" sz="3200"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54550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 </a:t>
            </a:r>
          </a:p>
        </p:txBody>
      </p:sp>
      <p:sp>
        <p:nvSpPr>
          <p:cNvPr id="69634" name="Content Placeholder 2"/>
          <p:cNvSpPr>
            <a:spLocks noGrp="1"/>
          </p:cNvSpPr>
          <p:nvPr>
            <p:ph idx="1"/>
          </p:nvPr>
        </p:nvSpPr>
        <p:spPr/>
        <p:txBody>
          <a:bodyPr/>
          <a:lstStyle/>
          <a:p>
            <a:r>
              <a:rPr lang="en-US" altLang="en-US" dirty="0" smtClean="0"/>
              <a:t> </a:t>
            </a:r>
            <a:r>
              <a:rPr lang="en-US" altLang="en-US" b="1" i="1" dirty="0" smtClean="0"/>
              <a:t>Root cause analysis</a:t>
            </a:r>
            <a:r>
              <a:rPr lang="en-US" altLang="en-US" dirty="0" smtClean="0"/>
              <a:t>. Technique helps determine the source of risk </a:t>
            </a:r>
          </a:p>
          <a:p>
            <a:pPr lvl="1"/>
            <a:r>
              <a:rPr lang="en-US" altLang="en-US" dirty="0" smtClean="0"/>
              <a:t>Involves deep analysis of identified risks in order to root out other potential risks</a:t>
            </a:r>
          </a:p>
          <a:p>
            <a:pPr lvl="1"/>
            <a:r>
              <a:rPr lang="en-US" altLang="en-US" dirty="0" smtClean="0"/>
              <a:t>The source of risk may seem superﬁcial and directly visible: simply, the most immediate source </a:t>
            </a:r>
          </a:p>
          <a:p>
            <a:pPr lvl="1"/>
            <a:r>
              <a:rPr lang="en-US" altLang="en-US" dirty="0" smtClean="0"/>
              <a:t>However, often the true source of risk—its root cause—is less obvious and not easily detectable </a:t>
            </a:r>
          </a:p>
          <a:p>
            <a:pPr lvl="1"/>
            <a:r>
              <a:rPr lang="en-US" altLang="en-US" dirty="0" smtClean="0"/>
              <a:t>Hall (1998) suggests using the </a:t>
            </a:r>
            <a:r>
              <a:rPr lang="ja-JP" altLang="en-US" dirty="0" smtClean="0"/>
              <a:t>‘</a:t>
            </a:r>
            <a:r>
              <a:rPr lang="en-US" altLang="ja-JP" dirty="0" smtClean="0"/>
              <a:t>Five Whys?</a:t>
            </a:r>
            <a:r>
              <a:rPr lang="ja-JP" altLang="en-US" dirty="0" smtClean="0"/>
              <a:t>’</a:t>
            </a:r>
            <a:r>
              <a:rPr lang="en-US" altLang="ja-JP" dirty="0" smtClean="0"/>
              <a:t> approach </a:t>
            </a:r>
          </a:p>
          <a:p>
            <a:pPr lvl="2"/>
            <a:r>
              <a:rPr lang="en-US" altLang="en-US" dirty="0" smtClean="0"/>
              <a:t>Ask the question </a:t>
            </a:r>
            <a:r>
              <a:rPr lang="ja-JP" altLang="en-US" dirty="0" smtClean="0"/>
              <a:t>‘</a:t>
            </a:r>
            <a:r>
              <a:rPr lang="en-US" altLang="ja-JP" dirty="0" smtClean="0"/>
              <a:t>Why?</a:t>
            </a:r>
            <a:r>
              <a:rPr lang="ja-JP" altLang="en-US" dirty="0" smtClean="0"/>
              <a:t>’</a:t>
            </a:r>
            <a:r>
              <a:rPr lang="en-US" altLang="ja-JP" dirty="0" smtClean="0"/>
              <a:t> ﬁve (more or less) times for each risk </a:t>
            </a:r>
          </a:p>
          <a:p>
            <a:pPr lvl="2"/>
            <a:r>
              <a:rPr lang="en-US" altLang="en-US" dirty="0" smtClean="0"/>
              <a:t>Each successive question moves closer to the root cause </a:t>
            </a:r>
          </a:p>
          <a:p>
            <a:pPr lvl="2"/>
            <a:r>
              <a:rPr lang="en-US" altLang="en-US" dirty="0" smtClean="0"/>
              <a:t>Not a highly robust method, but simple and effective </a:t>
            </a:r>
          </a:p>
          <a:p>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502315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a:t>
            </a:r>
          </a:p>
        </p:txBody>
      </p:sp>
      <p:sp>
        <p:nvSpPr>
          <p:cNvPr id="70658" name="Content Placeholder 2"/>
          <p:cNvSpPr>
            <a:spLocks noGrp="1"/>
          </p:cNvSpPr>
          <p:nvPr>
            <p:ph idx="1"/>
          </p:nvPr>
        </p:nvSpPr>
        <p:spPr/>
        <p:txBody>
          <a:bodyPr/>
          <a:lstStyle/>
          <a:p>
            <a:r>
              <a:rPr lang="en-US" altLang="en-US" smtClean="0"/>
              <a:t> </a:t>
            </a:r>
            <a:r>
              <a:rPr lang="en-US" altLang="en-US" b="1" smtClean="0"/>
              <a:t>Root cause analysis </a:t>
            </a:r>
            <a:r>
              <a:rPr lang="en-US" altLang="en-US" smtClean="0"/>
              <a:t>(cont</a:t>
            </a:r>
            <a:r>
              <a:rPr lang="en-US" altLang="ja-JP" smtClean="0"/>
              <a:t>’d) </a:t>
            </a:r>
          </a:p>
          <a:p>
            <a:pPr lvl="1"/>
            <a:r>
              <a:rPr lang="en-US" altLang="en-US" i="1" smtClean="0"/>
              <a:t>Example </a:t>
            </a:r>
            <a:r>
              <a:rPr lang="en-US" altLang="en-US" smtClean="0"/>
              <a:t>(based on actual case): </a:t>
            </a:r>
          </a:p>
          <a:p>
            <a:pPr lvl="2"/>
            <a:r>
              <a:rPr lang="en-US" altLang="en-US" smtClean="0"/>
              <a:t>O-O DB vendor is porting O-O DB to (our) new platform and has been identiﬁed as potential schedule risk </a:t>
            </a:r>
          </a:p>
          <a:p>
            <a:pPr lvl="2"/>
            <a:r>
              <a:rPr lang="en-US" altLang="en-US" smtClean="0"/>
              <a:t>Why? Vendor has requested additional time to deliver O-O DB </a:t>
            </a:r>
          </a:p>
          <a:p>
            <a:pPr lvl="2"/>
            <a:r>
              <a:rPr lang="en-US" altLang="en-US" smtClean="0"/>
              <a:t>Why? Vendor did not complete critical intermediate deliverable required for delivery </a:t>
            </a:r>
          </a:p>
          <a:p>
            <a:pPr lvl="2"/>
            <a:r>
              <a:rPr lang="en-US" altLang="en-US" smtClean="0"/>
              <a:t>Why? Vendor was unable to get concurrency (threads) to work properly </a:t>
            </a:r>
          </a:p>
          <a:p>
            <a:pPr lvl="2"/>
            <a:r>
              <a:rPr lang="en-US" altLang="en-US" smtClean="0"/>
              <a:t>Why? Vendor is using design from another platform with different OS </a:t>
            </a:r>
          </a:p>
          <a:p>
            <a:pPr lvl="2"/>
            <a:r>
              <a:rPr lang="en-US" altLang="en-US" smtClean="0"/>
              <a:t>Why? Vendor has no development experience programming with threads </a:t>
            </a:r>
          </a:p>
          <a:p>
            <a:pPr lvl="2"/>
            <a:r>
              <a:rPr lang="en-US" altLang="en-US" smtClean="0"/>
              <a:t>Note that this is a capability issue, not a technical issue!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37934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z="4000" dirty="0"/>
              <a:t>Risk identification: tools and techniques</a:t>
            </a:r>
          </a:p>
        </p:txBody>
      </p:sp>
      <p:sp>
        <p:nvSpPr>
          <p:cNvPr id="71682" name="Rectangle 3"/>
          <p:cNvSpPr>
            <a:spLocks noGrp="1" noChangeArrowheads="1"/>
          </p:cNvSpPr>
          <p:nvPr>
            <p:ph type="body" idx="1"/>
          </p:nvPr>
        </p:nvSpPr>
        <p:spPr/>
        <p:txBody>
          <a:bodyPr/>
          <a:lstStyle/>
          <a:p>
            <a:r>
              <a:rPr lang="en-US" altLang="en-US" sz="2600" b="1" dirty="0"/>
              <a:t>Checklist analysis</a:t>
            </a:r>
          </a:p>
          <a:p>
            <a:pPr lvl="1"/>
            <a:r>
              <a:rPr lang="en-US" altLang="en-US" dirty="0" smtClean="0"/>
              <a:t>Based on historical information and previous project team experience – requires one or more similar projects</a:t>
            </a:r>
          </a:p>
          <a:p>
            <a:pPr lvl="1"/>
            <a:r>
              <a:rPr lang="en-US" altLang="en-US" dirty="0" smtClean="0"/>
              <a:t>Risks can be compiled into a checklist</a:t>
            </a:r>
          </a:p>
          <a:p>
            <a:pPr lvl="1"/>
            <a:r>
              <a:rPr lang="en-US" altLang="en-US" dirty="0" smtClean="0"/>
              <a:t>Lowest level of the RBS can be used as a starting point for a checklist</a:t>
            </a:r>
          </a:p>
          <a:p>
            <a:pPr lvl="1"/>
            <a:r>
              <a:rPr lang="en-US" altLang="en-US" dirty="0" smtClean="0"/>
              <a:t>Checklists for projects cannot ever be exhaustive (remember, projects are </a:t>
            </a:r>
            <a:r>
              <a:rPr lang="en-US" altLang="en-US" i="1" dirty="0" smtClean="0"/>
              <a:t>unique</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94173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700" dirty="0">
              <a:ea typeface="ＭＳ Ｐゴシック" charset="0"/>
              <a:cs typeface="ＭＳ Ｐゴシック" charset="0"/>
            </a:endParaRPr>
          </a:p>
        </p:txBody>
      </p:sp>
      <p:sp>
        <p:nvSpPr>
          <p:cNvPr id="72706" name="Rectangle 3"/>
          <p:cNvSpPr>
            <a:spLocks noGrp="1" noChangeArrowheads="1"/>
          </p:cNvSpPr>
          <p:nvPr>
            <p:ph type="body" idx="1"/>
          </p:nvPr>
        </p:nvSpPr>
        <p:spPr/>
        <p:txBody>
          <a:bodyPr/>
          <a:lstStyle/>
          <a:p>
            <a:pPr eaLnBrk="1" hangingPunct="1"/>
            <a:r>
              <a:rPr lang="en-US" altLang="en-US" sz="2600" b="1" dirty="0"/>
              <a:t>Assumptions analysis</a:t>
            </a:r>
          </a:p>
          <a:p>
            <a:pPr lvl="1" eaLnBrk="1" hangingPunct="1"/>
            <a:r>
              <a:rPr lang="en-US" altLang="en-US" dirty="0" smtClean="0"/>
              <a:t>Validates the assumptions identified and documented throughout the project planning processes</a:t>
            </a:r>
          </a:p>
          <a:p>
            <a:pPr lvl="1" eaLnBrk="1" hangingPunct="1"/>
            <a:r>
              <a:rPr lang="en-US" altLang="en-US" dirty="0" smtClean="0"/>
              <a:t>Assumptions should be accurate, complete, and consistent </a:t>
            </a:r>
          </a:p>
          <a:p>
            <a:pPr lvl="1" eaLnBrk="1" hangingPunct="1"/>
            <a:r>
              <a:rPr lang="en-US" altLang="en-US" dirty="0" smtClean="0"/>
              <a:t>Assumptions are tested against two factors:</a:t>
            </a:r>
          </a:p>
          <a:p>
            <a:pPr lvl="2" eaLnBrk="1" hangingPunct="1"/>
            <a:r>
              <a:rPr lang="en-US" altLang="en-US" dirty="0" smtClean="0"/>
              <a:t>Strength or validity of the assumption</a:t>
            </a:r>
          </a:p>
          <a:p>
            <a:pPr lvl="2" eaLnBrk="1" hangingPunct="1"/>
            <a:r>
              <a:rPr lang="en-US" altLang="en-US" dirty="0" smtClean="0"/>
              <a:t>Consequences to the project if assumption turns out to be false</a:t>
            </a:r>
          </a:p>
          <a:p>
            <a:pPr lvl="1" eaLnBrk="1" hangingPunct="1"/>
            <a:r>
              <a:rPr lang="en-US" altLang="en-US" dirty="0" smtClean="0"/>
              <a:t>False assumptions should be reclassified as risks</a:t>
            </a:r>
          </a:p>
          <a:p>
            <a:pPr eaLnBrk="1" hangingPunct="1"/>
            <a:r>
              <a:rPr lang="en-US" altLang="en-US" sz="2600" b="1" dirty="0"/>
              <a:t>Diagramming techniques</a:t>
            </a:r>
          </a:p>
          <a:p>
            <a:pPr lvl="1" eaLnBrk="1" hangingPunct="1"/>
            <a:r>
              <a:rPr lang="en-US" altLang="en-US" dirty="0" smtClean="0"/>
              <a:t>Cause-and-effect (fishbone or Ishikawa) diagrams</a:t>
            </a:r>
          </a:p>
          <a:p>
            <a:pPr lvl="1" eaLnBrk="1" hangingPunct="1"/>
            <a:r>
              <a:rPr lang="en-US" altLang="en-US" dirty="0" smtClean="0"/>
              <a:t>System or process flowcharts</a:t>
            </a:r>
          </a:p>
          <a:p>
            <a:pPr lvl="1" eaLnBrk="1" hangingPunct="1"/>
            <a:r>
              <a:rPr lang="en-US" altLang="en-US" dirty="0" smtClean="0"/>
              <a:t>Influence diagrams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5271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dirty="0" smtClean="0"/>
              <a:t>Cause and Effect Diagram</a:t>
            </a:r>
          </a:p>
        </p:txBody>
      </p:sp>
      <p:sp>
        <p:nvSpPr>
          <p:cNvPr id="73730"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t>Also known as the </a:t>
            </a:r>
            <a:r>
              <a:rPr lang="en-US" altLang="en-US" i="1" dirty="0" smtClean="0"/>
              <a:t>Ishikawa</a:t>
            </a:r>
            <a:r>
              <a:rPr lang="en-US" altLang="en-US" dirty="0" smtClean="0"/>
              <a:t> (or fishbone) diagram</a:t>
            </a:r>
          </a:p>
          <a:p>
            <a:r>
              <a:rPr lang="en-US" altLang="en-US" dirty="0" smtClean="0"/>
              <a:t>Show the relationship between the effects of problems and their causes</a:t>
            </a:r>
          </a:p>
          <a:p>
            <a:r>
              <a:rPr lang="en-US" altLang="en-US" dirty="0" smtClean="0"/>
              <a:t>Depicts every potential cause and sub-cause of a problem and the effect that each proposed solution will have on the problem</a:t>
            </a:r>
          </a:p>
          <a:p>
            <a:r>
              <a:rPr lang="en-US" altLang="en-US" dirty="0" smtClean="0"/>
              <a:t>Useful as a tool for visually representing and capturing cause-and-effect relationships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742548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smtClean="0"/>
              <a:t>Fishbone Diagram</a:t>
            </a:r>
          </a:p>
        </p:txBody>
      </p:sp>
      <p:graphicFrame>
        <p:nvGraphicFramePr>
          <p:cNvPr id="74754" name="Object 2"/>
          <p:cNvGraphicFramePr>
            <a:graphicFrameLocks noChangeAspect="1"/>
          </p:cNvGraphicFramePr>
          <p:nvPr>
            <p:extLst/>
          </p:nvPr>
        </p:nvGraphicFramePr>
        <p:xfrm>
          <a:off x="1981200" y="1251638"/>
          <a:ext cx="8458200" cy="4953000"/>
        </p:xfrm>
        <a:graphic>
          <a:graphicData uri="http://schemas.openxmlformats.org/presentationml/2006/ole">
            <mc:AlternateContent xmlns:mc="http://schemas.openxmlformats.org/markup-compatibility/2006">
              <mc:Choice xmlns:v="urn:schemas-microsoft-com:vml" Requires="v">
                <p:oleObj spid="_x0000_s2059" name="Worksheet" r:id="rId3" imgW="9385300" imgH="5918200" progId="Excel.Sheet.8">
                  <p:embed/>
                </p:oleObj>
              </mc:Choice>
              <mc:Fallback>
                <p:oleObj name="Worksheet" r:id="rId3" imgW="9385300" imgH="5918200" progId="Excel.Sheet.8">
                  <p:embed/>
                  <p:pic>
                    <p:nvPicPr>
                      <p:cNvPr id="74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51638"/>
                        <a:ext cx="84582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00467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t>Cause-and-effect diagram</a:t>
            </a:r>
          </a:p>
        </p:txBody>
      </p:sp>
      <p:sp>
        <p:nvSpPr>
          <p:cNvPr id="2" name="Content Placeholder 1"/>
          <p:cNvSpPr>
            <a:spLocks noGrp="1"/>
          </p:cNvSpPr>
          <p:nvPr>
            <p:ph idx="1"/>
          </p:nvPr>
        </p:nvSpPr>
        <p:spPr/>
        <p:txBody>
          <a:bodyPr/>
          <a:lstStyle/>
          <a:p>
            <a:endParaRPr lang="en-US"/>
          </a:p>
        </p:txBody>
      </p:sp>
      <p:pic>
        <p:nvPicPr>
          <p:cNvPr id="75780" name="Picture 43" descr="Ishikawa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93626"/>
            <a:ext cx="6465683" cy="516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850911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altLang="en-US" sz="3200" dirty="0"/>
              <a:t>System or process flowcharts</a:t>
            </a:r>
          </a:p>
        </p:txBody>
      </p:sp>
      <p:sp>
        <p:nvSpPr>
          <p:cNvPr id="77826" name="Rectangle 30"/>
          <p:cNvSpPr>
            <a:spLocks noGrp="1" noChangeArrowheads="1"/>
          </p:cNvSpPr>
          <p:nvPr>
            <p:ph idx="1"/>
          </p:nvPr>
        </p:nvSpPr>
        <p:spPr>
          <a:xfrm>
            <a:off x="347527" y="1406880"/>
            <a:ext cx="6037398" cy="4746091"/>
          </a:xfrm>
        </p:spPr>
        <p:txBody>
          <a:bodyPr/>
          <a:lstStyle/>
          <a:p>
            <a:pPr eaLnBrk="1" hangingPunct="1"/>
            <a:r>
              <a:rPr lang="en-US" altLang="en-US" sz="2000" dirty="0"/>
              <a:t>Familiar diagram to most stakeholders</a:t>
            </a:r>
          </a:p>
          <a:p>
            <a:pPr eaLnBrk="1" hangingPunct="1"/>
            <a:r>
              <a:rPr lang="en-US" altLang="en-US" sz="2000" dirty="0"/>
              <a:t>Shows logical steps needed to accomplish an objective</a:t>
            </a:r>
          </a:p>
          <a:p>
            <a:pPr eaLnBrk="1" hangingPunct="1"/>
            <a:r>
              <a:rPr lang="en-US" altLang="en-US" sz="2000" dirty="0"/>
              <a:t>Shows how elements of a process or system relate to each other</a:t>
            </a:r>
          </a:p>
          <a:p>
            <a:pPr eaLnBrk="1" hangingPunct="1"/>
            <a:r>
              <a:rPr lang="en-US" altLang="en-US" sz="2000" dirty="0"/>
              <a:t>Depicts cause/response relationships</a:t>
            </a:r>
          </a:p>
        </p:txBody>
      </p:sp>
      <p:grpSp>
        <p:nvGrpSpPr>
          <p:cNvPr id="77827" name="Group 33"/>
          <p:cNvGrpSpPr>
            <a:grpSpLocks/>
          </p:cNvGrpSpPr>
          <p:nvPr/>
        </p:nvGrpSpPr>
        <p:grpSpPr bwMode="auto">
          <a:xfrm>
            <a:off x="6669088" y="93663"/>
            <a:ext cx="3803650" cy="6411912"/>
            <a:chOff x="3241" y="104"/>
            <a:chExt cx="2396" cy="4039"/>
          </a:xfrm>
        </p:grpSpPr>
        <p:sp>
          <p:nvSpPr>
            <p:cNvPr id="77836" name="AutoShape 4"/>
            <p:cNvSpPr>
              <a:spLocks noChangeArrowheads="1"/>
            </p:cNvSpPr>
            <p:nvPr/>
          </p:nvSpPr>
          <p:spPr bwMode="auto">
            <a:xfrm>
              <a:off x="3832" y="3829"/>
              <a:ext cx="811" cy="314"/>
            </a:xfrm>
            <a:prstGeom prst="flowChartTerminator">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Document</a:t>
              </a:r>
            </a:p>
            <a:p>
              <a:pPr algn="ctr"/>
              <a:r>
                <a:rPr lang="en-US" altLang="en-US" sz="900"/>
                <a:t>results</a:t>
              </a:r>
            </a:p>
          </p:txBody>
        </p:sp>
        <p:sp>
          <p:nvSpPr>
            <p:cNvPr id="77837" name="AutoShape 6"/>
            <p:cNvSpPr>
              <a:spLocks noChangeArrowheads="1"/>
            </p:cNvSpPr>
            <p:nvPr/>
          </p:nvSpPr>
          <p:spPr bwMode="auto">
            <a:xfrm>
              <a:off x="3644" y="660"/>
              <a:ext cx="1161" cy="483"/>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response plan executed?</a:t>
              </a:r>
            </a:p>
          </p:txBody>
        </p:sp>
        <p:sp>
          <p:nvSpPr>
            <p:cNvPr id="77838" name="AutoShape 7"/>
            <p:cNvSpPr>
              <a:spLocks noChangeArrowheads="1"/>
            </p:cNvSpPr>
            <p:nvPr/>
          </p:nvSpPr>
          <p:spPr bwMode="auto">
            <a:xfrm>
              <a:off x="3828" y="1265"/>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Response plan reviewed for effectiveness</a:t>
              </a:r>
            </a:p>
          </p:txBody>
        </p:sp>
        <p:sp>
          <p:nvSpPr>
            <p:cNvPr id="77839" name="AutoShape 8"/>
            <p:cNvSpPr>
              <a:spLocks noChangeArrowheads="1"/>
            </p:cNvSpPr>
            <p:nvPr/>
          </p:nvSpPr>
          <p:spPr bwMode="auto">
            <a:xfrm>
              <a:off x="3654" y="104"/>
              <a:ext cx="1137" cy="387"/>
            </a:xfrm>
            <a:prstGeom prst="flowChartPreparat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owner notifies PM of event or risk trigger</a:t>
              </a:r>
            </a:p>
          </p:txBody>
        </p:sp>
        <p:sp>
          <p:nvSpPr>
            <p:cNvPr id="77840" name="AutoShape 9"/>
            <p:cNvSpPr>
              <a:spLocks noChangeArrowheads="1"/>
            </p:cNvSpPr>
            <p:nvPr/>
          </p:nvSpPr>
          <p:spPr bwMode="auto">
            <a:xfrm>
              <a:off x="3833" y="1797"/>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scores</a:t>
              </a:r>
            </a:p>
          </p:txBody>
        </p:sp>
        <p:sp>
          <p:nvSpPr>
            <p:cNvPr id="77841" name="AutoShape 10"/>
            <p:cNvSpPr>
              <a:spLocks noChangeArrowheads="1"/>
            </p:cNvSpPr>
            <p:nvPr/>
          </p:nvSpPr>
          <p:spPr bwMode="auto">
            <a:xfrm>
              <a:off x="3822" y="2196"/>
              <a:ext cx="822" cy="472"/>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High risk score?</a:t>
              </a:r>
            </a:p>
          </p:txBody>
        </p:sp>
        <p:sp>
          <p:nvSpPr>
            <p:cNvPr id="77842" name="AutoShape 11"/>
            <p:cNvSpPr>
              <a:spLocks noChangeArrowheads="1"/>
            </p:cNvSpPr>
            <p:nvPr/>
          </p:nvSpPr>
          <p:spPr bwMode="auto">
            <a:xfrm>
              <a:off x="3837" y="2789"/>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Assign resources/</a:t>
              </a:r>
            </a:p>
            <a:p>
              <a:pPr algn="ctr"/>
              <a:r>
                <a:rPr lang="en-US" altLang="en-US" sz="900"/>
                <a:t>implement response plan</a:t>
              </a:r>
            </a:p>
          </p:txBody>
        </p:sp>
        <p:sp>
          <p:nvSpPr>
            <p:cNvPr id="77843" name="AutoShape 12"/>
            <p:cNvSpPr>
              <a:spLocks noChangeArrowheads="1"/>
            </p:cNvSpPr>
            <p:nvPr/>
          </p:nvSpPr>
          <p:spPr bwMode="auto">
            <a:xfrm>
              <a:off x="3837" y="3321"/>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Monitor response plan execution</a:t>
              </a:r>
            </a:p>
          </p:txBody>
        </p:sp>
        <p:sp>
          <p:nvSpPr>
            <p:cNvPr id="77844" name="AutoShape 13"/>
            <p:cNvSpPr>
              <a:spLocks noChangeArrowheads="1"/>
            </p:cNvSpPr>
            <p:nvPr/>
          </p:nvSpPr>
          <p:spPr bwMode="auto">
            <a:xfrm>
              <a:off x="4839" y="2305"/>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and risk response plan</a:t>
              </a:r>
            </a:p>
          </p:txBody>
        </p:sp>
        <p:cxnSp>
          <p:nvCxnSpPr>
            <p:cNvPr id="77845" name="AutoShape 14"/>
            <p:cNvCxnSpPr>
              <a:cxnSpLocks noChangeShapeType="1"/>
              <a:stCxn id="77839" idx="2"/>
              <a:endCxn id="77837" idx="0"/>
            </p:cNvCxnSpPr>
            <p:nvPr/>
          </p:nvCxnSpPr>
          <p:spPr bwMode="auto">
            <a:xfrm>
              <a:off x="4223" y="491"/>
              <a:ext cx="2" cy="169"/>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6" name="AutoShape 16"/>
            <p:cNvCxnSpPr>
              <a:cxnSpLocks noChangeShapeType="1"/>
              <a:stCxn id="77838" idx="2"/>
              <a:endCxn id="77840" idx="0"/>
            </p:cNvCxnSpPr>
            <p:nvPr/>
          </p:nvCxnSpPr>
          <p:spPr bwMode="auto">
            <a:xfrm>
              <a:off x="4227" y="1649"/>
              <a:ext cx="5" cy="14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7" name="AutoShape 17"/>
            <p:cNvCxnSpPr>
              <a:cxnSpLocks noChangeShapeType="1"/>
              <a:stCxn id="77840" idx="2"/>
              <a:endCxn id="77841" idx="0"/>
            </p:cNvCxnSpPr>
            <p:nvPr/>
          </p:nvCxnSpPr>
          <p:spPr bwMode="auto">
            <a:xfrm>
              <a:off x="4232" y="2063"/>
              <a:ext cx="1" cy="133"/>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8" name="AutoShape 19"/>
            <p:cNvCxnSpPr>
              <a:cxnSpLocks noChangeShapeType="1"/>
              <a:stCxn id="77843" idx="0"/>
              <a:endCxn id="77842" idx="2"/>
            </p:cNvCxnSpPr>
            <p:nvPr/>
          </p:nvCxnSpPr>
          <p:spPr bwMode="auto">
            <a:xfrm flipV="1">
              <a:off x="4236" y="3173"/>
              <a:ext cx="0" cy="148"/>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7849" name="AutoShape 20"/>
            <p:cNvCxnSpPr>
              <a:cxnSpLocks noChangeShapeType="1"/>
              <a:stCxn id="77836" idx="0"/>
              <a:endCxn id="77843" idx="2"/>
            </p:cNvCxnSpPr>
            <p:nvPr/>
          </p:nvCxnSpPr>
          <p:spPr bwMode="auto">
            <a:xfrm flipH="1" flipV="1">
              <a:off x="4236" y="3705"/>
              <a:ext cx="2" cy="124"/>
            </a:xfrm>
            <a:prstGeom prst="straightConnector1">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cxnSp>
        <p:cxnSp>
          <p:nvCxnSpPr>
            <p:cNvPr id="77850" name="AutoShape 21"/>
            <p:cNvCxnSpPr>
              <a:cxnSpLocks noChangeShapeType="1"/>
              <a:stCxn id="77837" idx="3"/>
              <a:endCxn id="77838" idx="3"/>
            </p:cNvCxnSpPr>
            <p:nvPr/>
          </p:nvCxnSpPr>
          <p:spPr bwMode="auto">
            <a:xfrm flipH="1">
              <a:off x="4626" y="902"/>
              <a:ext cx="179" cy="555"/>
            </a:xfrm>
            <a:prstGeom prst="bentConnector3">
              <a:avLst>
                <a:gd name="adj1" fmla="val -79889"/>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1" name="AutoShape 22"/>
            <p:cNvCxnSpPr>
              <a:cxnSpLocks noChangeShapeType="1"/>
              <a:stCxn id="77841" idx="3"/>
              <a:endCxn id="77844" idx="1"/>
            </p:cNvCxnSpPr>
            <p:nvPr/>
          </p:nvCxnSpPr>
          <p:spPr bwMode="auto">
            <a:xfrm>
              <a:off x="4644" y="2432"/>
              <a:ext cx="195" cy="6"/>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52" name="AutoShape 23"/>
            <p:cNvCxnSpPr>
              <a:cxnSpLocks noChangeShapeType="1"/>
              <a:stCxn id="77844" idx="2"/>
              <a:endCxn id="77842" idx="3"/>
            </p:cNvCxnSpPr>
            <p:nvPr/>
          </p:nvCxnSpPr>
          <p:spPr bwMode="auto">
            <a:xfrm rot="5400000">
              <a:off x="4732" y="2474"/>
              <a:ext cx="410" cy="603"/>
            </a:xfrm>
            <a:prstGeom prst="bentConnector2">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3" name="AutoShape 24"/>
            <p:cNvCxnSpPr>
              <a:cxnSpLocks noChangeShapeType="1"/>
              <a:stCxn id="77841" idx="1"/>
              <a:endCxn id="77842" idx="1"/>
            </p:cNvCxnSpPr>
            <p:nvPr/>
          </p:nvCxnSpPr>
          <p:spPr bwMode="auto">
            <a:xfrm rot="10800000" flipH="1" flipV="1">
              <a:off x="3822" y="2432"/>
              <a:ext cx="15" cy="549"/>
            </a:xfrm>
            <a:prstGeom prst="bentConnector3">
              <a:avLst>
                <a:gd name="adj1" fmla="val -960000"/>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4" name="AutoShape 25"/>
            <p:cNvCxnSpPr>
              <a:cxnSpLocks noChangeShapeType="1"/>
              <a:stCxn id="77837" idx="1"/>
              <a:endCxn id="77836" idx="1"/>
            </p:cNvCxnSpPr>
            <p:nvPr/>
          </p:nvCxnSpPr>
          <p:spPr bwMode="auto">
            <a:xfrm rot="10800000" flipH="1" flipV="1">
              <a:off x="3644" y="902"/>
              <a:ext cx="188" cy="3084"/>
            </a:xfrm>
            <a:prstGeom prst="bentConnector3">
              <a:avLst>
                <a:gd name="adj1" fmla="val -76597"/>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77855" name="Text Box 26"/>
            <p:cNvSpPr txBox="1">
              <a:spLocks noChangeArrowheads="1"/>
            </p:cNvSpPr>
            <p:nvPr/>
          </p:nvSpPr>
          <p:spPr bwMode="auto">
            <a:xfrm>
              <a:off x="5011" y="111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6" name="Text Box 27"/>
            <p:cNvSpPr txBox="1">
              <a:spLocks noChangeArrowheads="1"/>
            </p:cNvSpPr>
            <p:nvPr/>
          </p:nvSpPr>
          <p:spPr bwMode="auto">
            <a:xfrm>
              <a:off x="4648" y="2196"/>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7" name="Text Box 28"/>
            <p:cNvSpPr txBox="1">
              <a:spLocks noChangeArrowheads="1"/>
            </p:cNvSpPr>
            <p:nvPr/>
          </p:nvSpPr>
          <p:spPr bwMode="auto">
            <a:xfrm>
              <a:off x="3241" y="115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sp>
          <p:nvSpPr>
            <p:cNvPr id="77858" name="Text Box 29"/>
            <p:cNvSpPr txBox="1">
              <a:spLocks noChangeArrowheads="1"/>
            </p:cNvSpPr>
            <p:nvPr/>
          </p:nvSpPr>
          <p:spPr bwMode="auto">
            <a:xfrm>
              <a:off x="3644" y="222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grpSp>
      <p:sp>
        <p:nvSpPr>
          <p:cNvPr id="77828" name="AutoShape 32"/>
          <p:cNvSpPr>
            <a:spLocks noChangeArrowheads="1"/>
          </p:cNvSpPr>
          <p:nvPr/>
        </p:nvSpPr>
        <p:spPr bwMode="auto">
          <a:xfrm>
            <a:off x="9515476" y="912813"/>
            <a:ext cx="957263" cy="411162"/>
          </a:xfrm>
          <a:prstGeom prst="wedgeRectCallout">
            <a:avLst>
              <a:gd name="adj1" fmla="val -91792"/>
              <a:gd name="adj2" fmla="val -118338"/>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Preparation </a:t>
            </a:r>
          </a:p>
          <a:p>
            <a:pPr algn="ctr"/>
            <a:r>
              <a:rPr lang="en-US" altLang="en-US" sz="1000"/>
              <a:t>symbol </a:t>
            </a:r>
          </a:p>
        </p:txBody>
      </p:sp>
      <p:sp>
        <p:nvSpPr>
          <p:cNvPr id="106502" name="AutoShape 34"/>
          <p:cNvSpPr>
            <a:spLocks noChangeArrowheads="1"/>
          </p:cNvSpPr>
          <p:nvPr/>
        </p:nvSpPr>
        <p:spPr bwMode="auto">
          <a:xfrm>
            <a:off x="6189663" y="501651"/>
            <a:ext cx="957262" cy="411163"/>
          </a:xfrm>
          <a:prstGeom prst="wedgeRectCallout">
            <a:avLst>
              <a:gd name="adj1" fmla="val 78356"/>
              <a:gd name="adj2" fmla="val 123361"/>
            </a:avLst>
          </a:prstGeom>
          <a:solidFill>
            <a:schemeClr val="accent1">
              <a:alpha val="53000"/>
            </a:schemeClr>
          </a:solidFill>
          <a:ln w="12700">
            <a:solidFill>
              <a:schemeClr val="tx1"/>
            </a:solidFill>
            <a:miter lim="800000"/>
            <a:headEnd type="none" w="sm" len="sm"/>
            <a:tailEnd type="none" w="sm" len="sm"/>
          </a:ln>
        </p:spPr>
        <p:txBody>
          <a:bodyPr/>
          <a:lstStyle/>
          <a:p>
            <a:pPr algn="ctr">
              <a:defRPr/>
            </a:pPr>
            <a:r>
              <a:rPr lang="en-US" sz="1000" dirty="0">
                <a:latin typeface="Arial" pitchFamily="-128" charset="0"/>
                <a:ea typeface="ＭＳ Ｐゴシック" pitchFamily="-128" charset="-128"/>
                <a:cs typeface="ＭＳ Ｐゴシック" pitchFamily="-128" charset="-128"/>
              </a:rPr>
              <a:t>Decision </a:t>
            </a:r>
          </a:p>
          <a:p>
            <a:pPr algn="ctr">
              <a:defRPr/>
            </a:pPr>
            <a:r>
              <a:rPr lang="en-US" sz="1000" dirty="0">
                <a:solidFill>
                  <a:schemeClr val="tx1">
                    <a:alpha val="65000"/>
                  </a:schemeClr>
                </a:solidFill>
                <a:latin typeface="Arial" pitchFamily="-128" charset="0"/>
                <a:ea typeface="ＭＳ Ｐゴシック" pitchFamily="-128" charset="-128"/>
                <a:cs typeface="ＭＳ Ｐゴシック" pitchFamily="-128" charset="-128"/>
              </a:rPr>
              <a:t>symbol</a:t>
            </a:r>
            <a:r>
              <a:rPr lang="en-US" sz="1000" dirty="0">
                <a:latin typeface="Arial" pitchFamily="-128" charset="0"/>
                <a:ea typeface="ＭＳ Ｐゴシック" pitchFamily="-128" charset="-128"/>
                <a:cs typeface="ＭＳ Ｐゴシック" pitchFamily="-128" charset="-128"/>
              </a:rPr>
              <a:t> </a:t>
            </a:r>
          </a:p>
        </p:txBody>
      </p:sp>
      <p:sp>
        <p:nvSpPr>
          <p:cNvPr id="77830" name="AutoShape 35"/>
          <p:cNvSpPr>
            <a:spLocks noChangeArrowheads="1"/>
          </p:cNvSpPr>
          <p:nvPr/>
        </p:nvSpPr>
        <p:spPr bwMode="auto">
          <a:xfrm>
            <a:off x="9515476" y="2989263"/>
            <a:ext cx="957263" cy="411162"/>
          </a:xfrm>
          <a:prstGeom prst="wedgeRectCallout">
            <a:avLst>
              <a:gd name="adj1" fmla="val -108375"/>
              <a:gd name="adj2" fmla="val -162741"/>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Process </a:t>
            </a:r>
          </a:p>
          <a:p>
            <a:pPr algn="ctr"/>
            <a:r>
              <a:rPr lang="en-US" altLang="en-US" sz="1000"/>
              <a:t>symbol </a:t>
            </a:r>
          </a:p>
        </p:txBody>
      </p:sp>
      <p:sp>
        <p:nvSpPr>
          <p:cNvPr id="77831" name="AutoShape 36"/>
          <p:cNvSpPr>
            <a:spLocks noChangeArrowheads="1"/>
          </p:cNvSpPr>
          <p:nvPr/>
        </p:nvSpPr>
        <p:spPr bwMode="auto">
          <a:xfrm>
            <a:off x="9515475" y="5272088"/>
            <a:ext cx="998538" cy="411162"/>
          </a:xfrm>
          <a:prstGeom prst="wedgeRectCallout">
            <a:avLst>
              <a:gd name="adj1" fmla="val -109458"/>
              <a:gd name="adj2" fmla="val 161199"/>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Termination </a:t>
            </a:r>
          </a:p>
          <a:p>
            <a:pPr algn="ctr"/>
            <a:r>
              <a:rPr lang="en-US" altLang="en-US" sz="1000"/>
              <a:t>symbol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083947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ltLang="en-US" dirty="0" smtClean="0"/>
              <a:t>Influence diagrams</a:t>
            </a:r>
          </a:p>
        </p:txBody>
      </p:sp>
      <p:sp>
        <p:nvSpPr>
          <p:cNvPr id="78850" name="Rectangle 3"/>
          <p:cNvSpPr>
            <a:spLocks noGrp="1" noChangeArrowheads="1"/>
          </p:cNvSpPr>
          <p:nvPr>
            <p:ph idx="1"/>
          </p:nvPr>
        </p:nvSpPr>
        <p:spPr>
          <a:xfrm>
            <a:off x="347526" y="1406880"/>
            <a:ext cx="6885607" cy="4746091"/>
          </a:xfrm>
        </p:spPr>
        <p:txBody>
          <a:bodyPr/>
          <a:lstStyle/>
          <a:p>
            <a:r>
              <a:rPr lang="en-US" altLang="en-US" dirty="0" smtClean="0"/>
              <a:t>Primarily used to show the causal influences among project variables</a:t>
            </a:r>
          </a:p>
          <a:p>
            <a:r>
              <a:rPr lang="en-US" altLang="en-US" dirty="0" smtClean="0"/>
              <a:t>May also show the sequencing of events</a:t>
            </a:r>
          </a:p>
          <a:p>
            <a:r>
              <a:rPr lang="en-US" altLang="en-US" dirty="0" smtClean="0"/>
              <a:t>Used to visually depict risks (or decisions), uncertainties or impacts, and how they influence each other</a:t>
            </a:r>
          </a:p>
        </p:txBody>
      </p:sp>
      <p:grpSp>
        <p:nvGrpSpPr>
          <p:cNvPr id="78851" name="Group 13"/>
          <p:cNvGrpSpPr>
            <a:grpSpLocks/>
          </p:cNvGrpSpPr>
          <p:nvPr/>
        </p:nvGrpSpPr>
        <p:grpSpPr bwMode="auto">
          <a:xfrm>
            <a:off x="7717321" y="1788057"/>
            <a:ext cx="3894138" cy="3344863"/>
            <a:chOff x="4840288" y="2192338"/>
            <a:chExt cx="3894137" cy="3344862"/>
          </a:xfrm>
        </p:grpSpPr>
        <p:sp>
          <p:nvSpPr>
            <p:cNvPr id="78855" name="Oval 5"/>
            <p:cNvSpPr>
              <a:spLocks noChangeArrowheads="1"/>
            </p:cNvSpPr>
            <p:nvPr/>
          </p:nvSpPr>
          <p:spPr bwMode="auto">
            <a:xfrm>
              <a:off x="5930900" y="3429000"/>
              <a:ext cx="1604963" cy="946150"/>
            </a:xfrm>
            <a:prstGeom prst="ellipse">
              <a:avLst/>
            </a:prstGeom>
            <a:solidFill>
              <a:srgbClr val="F3F4C0"/>
            </a:solidFill>
            <a:ln w="12700">
              <a:solidFill>
                <a:schemeClr val="tx1"/>
              </a:solidFill>
              <a:round/>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t>Quality</a:t>
              </a:r>
            </a:p>
          </p:txBody>
        </p:sp>
        <p:sp>
          <p:nvSpPr>
            <p:cNvPr id="78856" name="Rectangle 9"/>
            <p:cNvSpPr>
              <a:spLocks noChangeArrowheads="1"/>
            </p:cNvSpPr>
            <p:nvPr/>
          </p:nvSpPr>
          <p:spPr bwMode="auto">
            <a:xfrm>
              <a:off x="4840288" y="4946650"/>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Cost</a:t>
              </a:r>
            </a:p>
          </p:txBody>
        </p:sp>
        <p:sp>
          <p:nvSpPr>
            <p:cNvPr id="78857" name="Rectangle 12"/>
            <p:cNvSpPr>
              <a:spLocks noChangeArrowheads="1"/>
            </p:cNvSpPr>
            <p:nvPr/>
          </p:nvSpPr>
          <p:spPr bwMode="auto">
            <a:xfrm>
              <a:off x="6010275" y="21923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Scope</a:t>
              </a:r>
            </a:p>
          </p:txBody>
        </p:sp>
        <p:sp>
          <p:nvSpPr>
            <p:cNvPr id="78858" name="Rectangle 13"/>
            <p:cNvSpPr>
              <a:spLocks noChangeArrowheads="1"/>
            </p:cNvSpPr>
            <p:nvPr/>
          </p:nvSpPr>
          <p:spPr bwMode="auto">
            <a:xfrm>
              <a:off x="7305675" y="49228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Time</a:t>
              </a:r>
            </a:p>
          </p:txBody>
        </p:sp>
        <p:cxnSp>
          <p:nvCxnSpPr>
            <p:cNvPr id="78859" name="AutoShape 14"/>
            <p:cNvCxnSpPr>
              <a:cxnSpLocks noChangeShapeType="1"/>
              <a:stCxn id="78857" idx="2"/>
              <a:endCxn id="78855" idx="0"/>
            </p:cNvCxnSpPr>
            <p:nvPr/>
          </p:nvCxnSpPr>
          <p:spPr bwMode="auto">
            <a:xfrm>
              <a:off x="6724650" y="2782888"/>
              <a:ext cx="9525" cy="6461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0" name="AutoShape 15"/>
            <p:cNvCxnSpPr>
              <a:cxnSpLocks noChangeShapeType="1"/>
              <a:stCxn id="78856" idx="0"/>
              <a:endCxn id="78855" idx="3"/>
            </p:cNvCxnSpPr>
            <p:nvPr/>
          </p:nvCxnSpPr>
          <p:spPr bwMode="auto">
            <a:xfrm flipV="1">
              <a:off x="5554663" y="4237038"/>
              <a:ext cx="611187" cy="7096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1" name="AutoShape 16"/>
            <p:cNvCxnSpPr>
              <a:cxnSpLocks noChangeShapeType="1"/>
              <a:stCxn id="78858" idx="0"/>
              <a:endCxn id="78855" idx="5"/>
            </p:cNvCxnSpPr>
            <p:nvPr/>
          </p:nvCxnSpPr>
          <p:spPr bwMode="auto">
            <a:xfrm flipH="1" flipV="1">
              <a:off x="7300913" y="4237038"/>
              <a:ext cx="719137" cy="685800"/>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512198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CA" altLang="en-US" dirty="0" smtClean="0"/>
              <a:t>Risk Identification Techniques</a:t>
            </a:r>
          </a:p>
        </p:txBody>
      </p:sp>
      <p:sp>
        <p:nvSpPr>
          <p:cNvPr id="79874" name="Rectangle 3"/>
          <p:cNvSpPr>
            <a:spLocks noGrp="1" noChangeArrowheads="1"/>
          </p:cNvSpPr>
          <p:nvPr>
            <p:ph type="body" idx="1"/>
          </p:nvPr>
        </p:nvSpPr>
        <p:spPr/>
        <p:txBody>
          <a:bodyPr/>
          <a:lstStyle/>
          <a:p>
            <a:r>
              <a:rPr lang="en-CA" altLang="en-US" dirty="0" smtClean="0"/>
              <a:t>Identification based on past experience. </a:t>
            </a:r>
          </a:p>
          <a:p>
            <a:r>
              <a:rPr lang="en-CA" altLang="en-US" dirty="0" smtClean="0"/>
              <a:t>Identification based on historical data, perhaps through the use of a project database.</a:t>
            </a:r>
          </a:p>
          <a:p>
            <a:r>
              <a:rPr lang="en-CA" altLang="en-US" dirty="0" smtClean="0"/>
              <a:t>Decision Driver Analysis, where the key decisions are examined for risk. The factors influencing decisions offer possible sources of risk.</a:t>
            </a:r>
          </a:p>
          <a:p>
            <a:r>
              <a:rPr lang="en-CA" altLang="en-US" dirty="0" smtClean="0"/>
              <a:t>Threat identification in security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543575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en-US" altLang="en-US" dirty="0" smtClean="0"/>
              <a:t>Risk Item Checklist</a:t>
            </a:r>
          </a:p>
        </p:txBody>
      </p:sp>
      <p:sp>
        <p:nvSpPr>
          <p:cNvPr id="81922" name="Rectangle 3"/>
          <p:cNvSpPr>
            <a:spLocks noGrp="1" noChangeArrowheads="1"/>
          </p:cNvSpPr>
          <p:nvPr>
            <p:ph type="body" idx="1"/>
          </p:nvPr>
        </p:nvSpPr>
        <p:spPr>
          <a:xfrm>
            <a:off x="488886" y="1387475"/>
            <a:ext cx="10873213" cy="5334000"/>
          </a:xfrm>
        </p:spPr>
        <p:txBody>
          <a:bodyPr/>
          <a:lstStyle/>
          <a:p>
            <a:pPr eaLnBrk="1" hangingPunct="1">
              <a:buFont typeface="Wingdings" panose="05000000000000000000" pitchFamily="2" charset="2"/>
              <a:buNone/>
            </a:pPr>
            <a:r>
              <a:rPr lang="en-US" altLang="en-US" sz="2000" dirty="0"/>
              <a:t>A checklist is useful for supporting risk identification of known and predictable risks in the following subcategories:</a:t>
            </a:r>
          </a:p>
          <a:p>
            <a:pPr eaLnBrk="1" hangingPunct="1">
              <a:lnSpc>
                <a:spcPct val="90000"/>
              </a:lnSpc>
            </a:pPr>
            <a:r>
              <a:rPr lang="en-US" altLang="en-US" sz="1800" b="1" dirty="0"/>
              <a:t>Product size</a:t>
            </a:r>
            <a:r>
              <a:rPr lang="en-US" altLang="en-US" sz="1800" dirty="0"/>
              <a:t> – risks associated with the overall size of the software to be built or modified.</a:t>
            </a:r>
          </a:p>
          <a:p>
            <a:pPr eaLnBrk="1" hangingPunct="1">
              <a:lnSpc>
                <a:spcPct val="90000"/>
              </a:lnSpc>
            </a:pPr>
            <a:r>
              <a:rPr lang="en-US" altLang="en-US" sz="1800" b="1" dirty="0"/>
              <a:t>Business impact</a:t>
            </a:r>
            <a:r>
              <a:rPr lang="en-US" altLang="en-US" sz="1800" dirty="0"/>
              <a:t> – risks associated with constraints imposed by management or the marketplace.</a:t>
            </a:r>
          </a:p>
          <a:p>
            <a:pPr eaLnBrk="1" hangingPunct="1">
              <a:lnSpc>
                <a:spcPct val="90000"/>
              </a:lnSpc>
            </a:pPr>
            <a:r>
              <a:rPr lang="en-US" altLang="en-US" sz="1800" b="1" dirty="0"/>
              <a:t>Customer characteristics</a:t>
            </a:r>
            <a:r>
              <a:rPr lang="en-US" altLang="en-US" sz="1800" dirty="0"/>
              <a:t> – risks associated with the sophistication of the customer and the developer's ability to communicate with the customer in a timely manner.</a:t>
            </a:r>
          </a:p>
          <a:p>
            <a:pPr eaLnBrk="1" hangingPunct="1">
              <a:lnSpc>
                <a:spcPct val="90000"/>
              </a:lnSpc>
            </a:pPr>
            <a:r>
              <a:rPr lang="en-US" altLang="en-US" sz="1800" b="1" dirty="0"/>
              <a:t>Process definition</a:t>
            </a:r>
            <a:r>
              <a:rPr lang="en-US" altLang="en-US" sz="1800" dirty="0"/>
              <a:t> – risks associated with the degree to which the software process has been defined and is followed by the development organization.</a:t>
            </a:r>
          </a:p>
          <a:p>
            <a:pPr eaLnBrk="1" hangingPunct="1">
              <a:lnSpc>
                <a:spcPct val="90000"/>
              </a:lnSpc>
            </a:pPr>
            <a:r>
              <a:rPr lang="en-US" altLang="en-US" sz="1800" b="1" dirty="0"/>
              <a:t>Development environment</a:t>
            </a:r>
            <a:r>
              <a:rPr lang="en-US" altLang="en-US" sz="1800" dirty="0"/>
              <a:t> – risks associated with the availability and quality of the tools to be used to build the product.</a:t>
            </a:r>
          </a:p>
          <a:p>
            <a:pPr eaLnBrk="1" hangingPunct="1">
              <a:lnSpc>
                <a:spcPct val="90000"/>
              </a:lnSpc>
            </a:pPr>
            <a:r>
              <a:rPr lang="en-US" altLang="en-US" sz="1800" b="1" dirty="0"/>
              <a:t>Technology to be built</a:t>
            </a:r>
            <a:r>
              <a:rPr lang="en-US" altLang="en-US" sz="1800" dirty="0"/>
              <a:t> – risks associated with the complexity of the system to be built and the "newness" of the technology that is packaged by the system.</a:t>
            </a:r>
          </a:p>
          <a:p>
            <a:pPr eaLnBrk="1" hangingPunct="1">
              <a:lnSpc>
                <a:spcPct val="90000"/>
              </a:lnSpc>
            </a:pPr>
            <a:r>
              <a:rPr lang="en-US" altLang="en-US" sz="1800" b="1" dirty="0"/>
              <a:t>Staff size and experience</a:t>
            </a:r>
            <a:r>
              <a:rPr lang="en-US" altLang="en-US" sz="1800" dirty="0"/>
              <a:t> – risks associated with the overall technical and project experience of the software engineers who will do the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38292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9" name="Rectangle 7"/>
          <p:cNvSpPr>
            <a:spLocks noGrp="1" noChangeArrowheads="1"/>
          </p:cNvSpPr>
          <p:nvPr>
            <p:ph type="title"/>
          </p:nvPr>
        </p:nvSpPr>
        <p:spPr/>
        <p:txBody>
          <a:bodyPr/>
          <a:lstStyle/>
          <a:p>
            <a:r>
              <a:rPr lang="en-US" altLang="en-US" dirty="0" smtClean="0"/>
              <a:t>Product Size Risks</a:t>
            </a:r>
          </a:p>
        </p:txBody>
      </p:sp>
      <p:sp>
        <p:nvSpPr>
          <p:cNvPr id="83970" name="Rectangle 8"/>
          <p:cNvSpPr>
            <a:spLocks noGrp="1" noChangeArrowheads="1"/>
          </p:cNvSpPr>
          <p:nvPr>
            <p:ph type="body" idx="1"/>
          </p:nvPr>
        </p:nvSpPr>
        <p:spPr/>
        <p:txBody>
          <a:bodyPr>
            <a:normAutofit/>
          </a:bodyPr>
          <a:lstStyle/>
          <a:p>
            <a:r>
              <a:rPr lang="en-US" altLang="en-US" sz="2400" dirty="0"/>
              <a:t>Project risk is directly proportional to product size.</a:t>
            </a:r>
          </a:p>
          <a:p>
            <a:r>
              <a:rPr lang="en-US" altLang="en-US" sz="2400" dirty="0"/>
              <a:t>Measure the following sizes against previous projects.  If those projects were successful &amp; results are similar, then risk is probably low.  If a large negative deviation is observed then risk is HIGH.</a:t>
            </a:r>
          </a:p>
          <a:p>
            <a:pPr lvl="1"/>
            <a:r>
              <a:rPr lang="en-US" altLang="en-US" sz="2000" dirty="0" smtClean="0"/>
              <a:t>Estimated size of the product in LOC or FP?</a:t>
            </a:r>
          </a:p>
          <a:p>
            <a:pPr lvl="1"/>
            <a:r>
              <a:rPr lang="en-US" altLang="en-US" sz="2000" dirty="0" smtClean="0"/>
              <a:t>Degree of confidence in estimated size estimate?</a:t>
            </a:r>
          </a:p>
          <a:p>
            <a:pPr lvl="1"/>
            <a:r>
              <a:rPr lang="en-US" altLang="en-US" sz="2000" dirty="0" smtClean="0"/>
              <a:t>Estimated size of product in number of programs, files, transactions?</a:t>
            </a:r>
          </a:p>
          <a:p>
            <a:pPr lvl="1"/>
            <a:r>
              <a:rPr lang="en-US" altLang="en-US" sz="2000" dirty="0" smtClean="0"/>
              <a:t>Percentage deviation in size of product from average for previous products?</a:t>
            </a:r>
          </a:p>
          <a:p>
            <a:pPr lvl="1"/>
            <a:r>
              <a:rPr lang="en-US" altLang="en-US" sz="2000" dirty="0" smtClean="0"/>
              <a:t>Number of users of the product?</a:t>
            </a:r>
          </a:p>
          <a:p>
            <a:pPr lvl="2"/>
            <a:r>
              <a:rPr lang="en-US" altLang="en-US" sz="1800" dirty="0" smtClean="0"/>
              <a:t>Impact on system (loading)</a:t>
            </a:r>
          </a:p>
          <a:p>
            <a:pPr lvl="1"/>
            <a:r>
              <a:rPr lang="en-US" altLang="en-US" sz="2000" dirty="0" smtClean="0"/>
              <a:t>Anticipated volatility of the requirements?</a:t>
            </a:r>
          </a:p>
          <a:p>
            <a:pPr lvl="1"/>
            <a:r>
              <a:rPr lang="en-US" altLang="en-US" sz="2000" dirty="0" smtClean="0"/>
              <a:t>Amount of reused software?</a:t>
            </a:r>
          </a:p>
          <a:p>
            <a:endParaRPr lang="en-US" altLang="en-US" sz="3200" dirty="0" smtClean="0"/>
          </a:p>
        </p:txBody>
      </p:sp>
      <p:sp>
        <p:nvSpPr>
          <p:cNvPr id="83971" name="Rectangle 4"/>
          <p:cNvSpPr>
            <a:spLocks noChangeArrowheads="1"/>
          </p:cNvSpPr>
          <p:nvPr/>
        </p:nvSpPr>
        <p:spPr bwMode="auto">
          <a:xfrm>
            <a:off x="1981200" y="1001714"/>
            <a:ext cx="8458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628650" indent="-6286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160476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3" name="Rectangle 7"/>
          <p:cNvSpPr>
            <a:spLocks noGrp="1" noChangeArrowheads="1"/>
          </p:cNvSpPr>
          <p:nvPr>
            <p:ph type="title"/>
          </p:nvPr>
        </p:nvSpPr>
        <p:spPr/>
        <p:txBody>
          <a:bodyPr/>
          <a:lstStyle/>
          <a:p>
            <a:pPr eaLnBrk="1" hangingPunct="1"/>
            <a:r>
              <a:rPr lang="en-US" altLang="en-US" dirty="0" smtClean="0"/>
              <a:t>Business Impact Risks</a:t>
            </a:r>
          </a:p>
        </p:txBody>
      </p:sp>
      <p:sp>
        <p:nvSpPr>
          <p:cNvPr id="86019" name="Rectangle 8"/>
          <p:cNvSpPr>
            <a:spLocks noGrp="1" noChangeArrowheads="1"/>
          </p:cNvSpPr>
          <p:nvPr>
            <p:ph idx="1"/>
          </p:nvPr>
        </p:nvSpPr>
        <p:spPr/>
        <p:txBody>
          <a:bodyPr>
            <a:normAutofit/>
          </a:bodyPr>
          <a:lstStyle/>
          <a:p>
            <a:pPr eaLnBrk="1" hangingPunct="1">
              <a:lnSpc>
                <a:spcPct val="90000"/>
              </a:lnSpc>
            </a:pPr>
            <a:r>
              <a:rPr lang="en-US" altLang="en-US" sz="2400" dirty="0"/>
              <a:t>The following items help identify </a:t>
            </a:r>
            <a:r>
              <a:rPr lang="en-US" altLang="en-US" sz="2400" dirty="0" smtClean="0"/>
              <a:t>generic </a:t>
            </a:r>
            <a:r>
              <a:rPr lang="en-US" altLang="en-US" sz="2400" dirty="0"/>
              <a:t>risks associated with </a:t>
            </a:r>
            <a:r>
              <a:rPr lang="en-US" altLang="en-US" sz="2400" dirty="0" smtClean="0"/>
              <a:t> business </a:t>
            </a:r>
            <a:r>
              <a:rPr lang="en-US" altLang="en-US" sz="2400" dirty="0"/>
              <a:t>impact:</a:t>
            </a:r>
          </a:p>
          <a:p>
            <a:pPr lvl="1" eaLnBrk="1" hangingPunct="1">
              <a:lnSpc>
                <a:spcPct val="90000"/>
              </a:lnSpc>
            </a:pPr>
            <a:r>
              <a:rPr lang="en-US" altLang="en-US" sz="2000" dirty="0" smtClean="0"/>
              <a:t>Effect of product on company revenue.</a:t>
            </a:r>
          </a:p>
          <a:p>
            <a:pPr lvl="1" eaLnBrk="1" hangingPunct="1">
              <a:lnSpc>
                <a:spcPct val="90000"/>
              </a:lnSpc>
            </a:pPr>
            <a:r>
              <a:rPr lang="en-US" altLang="en-US" sz="2000" dirty="0" smtClean="0"/>
              <a:t>Visibility to senior management.</a:t>
            </a:r>
          </a:p>
          <a:p>
            <a:pPr lvl="1" eaLnBrk="1" hangingPunct="1">
              <a:lnSpc>
                <a:spcPct val="90000"/>
              </a:lnSpc>
            </a:pPr>
            <a:r>
              <a:rPr lang="en-US" altLang="en-US" sz="2000" dirty="0" smtClean="0"/>
              <a:t>Reasonableness of delivery deadline</a:t>
            </a:r>
          </a:p>
          <a:p>
            <a:pPr lvl="1" eaLnBrk="1" hangingPunct="1">
              <a:lnSpc>
                <a:spcPct val="90000"/>
              </a:lnSpc>
            </a:pPr>
            <a:r>
              <a:rPr lang="en-US" altLang="en-US" sz="2000" dirty="0" smtClean="0"/>
              <a:t>Number of customers who will use the product &amp; consistency of their needs.</a:t>
            </a:r>
          </a:p>
          <a:p>
            <a:pPr lvl="1" eaLnBrk="1" hangingPunct="1">
              <a:lnSpc>
                <a:spcPct val="90000"/>
              </a:lnSpc>
            </a:pPr>
            <a:r>
              <a:rPr lang="en-US" altLang="en-US" sz="2000" dirty="0" smtClean="0"/>
              <a:t>Number of other products that it will interact with.</a:t>
            </a:r>
          </a:p>
          <a:p>
            <a:pPr lvl="1" eaLnBrk="1" hangingPunct="1">
              <a:lnSpc>
                <a:spcPct val="90000"/>
              </a:lnSpc>
            </a:pPr>
            <a:r>
              <a:rPr lang="en-US" altLang="en-US" sz="2000" dirty="0" smtClean="0"/>
              <a:t>Sophistication of end users.</a:t>
            </a:r>
          </a:p>
          <a:p>
            <a:pPr lvl="1" eaLnBrk="1" hangingPunct="1">
              <a:lnSpc>
                <a:spcPct val="90000"/>
              </a:lnSpc>
            </a:pPr>
            <a:r>
              <a:rPr lang="en-US" altLang="en-US" sz="2000" dirty="0" smtClean="0"/>
              <a:t>Governmental constraints.</a:t>
            </a:r>
          </a:p>
          <a:p>
            <a:pPr lvl="1" eaLnBrk="1" hangingPunct="1">
              <a:lnSpc>
                <a:spcPct val="90000"/>
              </a:lnSpc>
            </a:pPr>
            <a:r>
              <a:rPr lang="en-US" altLang="en-US" sz="2000" dirty="0" smtClean="0"/>
              <a:t>Costs associated with late delivery or a defective product?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148236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7" name="Rectangle 7"/>
          <p:cNvSpPr>
            <a:spLocks noGrp="1" noChangeArrowheads="1"/>
          </p:cNvSpPr>
          <p:nvPr>
            <p:ph type="title"/>
          </p:nvPr>
        </p:nvSpPr>
        <p:spPr/>
        <p:txBody>
          <a:bodyPr/>
          <a:lstStyle/>
          <a:p>
            <a:r>
              <a:rPr lang="en-US" altLang="en-US" dirty="0" smtClean="0"/>
              <a:t>Customer Related Risks</a:t>
            </a:r>
          </a:p>
        </p:txBody>
      </p:sp>
      <p:sp>
        <p:nvSpPr>
          <p:cNvPr id="88066" name="Rectangle 8"/>
          <p:cNvSpPr>
            <a:spLocks noGrp="1" noChangeArrowheads="1"/>
          </p:cNvSpPr>
          <p:nvPr>
            <p:ph type="body" idx="1"/>
          </p:nvPr>
        </p:nvSpPr>
        <p:spPr/>
        <p:txBody>
          <a:bodyPr/>
          <a:lstStyle/>
          <a:p>
            <a:r>
              <a:rPr lang="en-US" altLang="en-US" sz="2600" dirty="0"/>
              <a:t>The following items help identify generic risks associated with the customer:</a:t>
            </a:r>
          </a:p>
          <a:p>
            <a:pPr lvl="1"/>
            <a:r>
              <a:rPr lang="en-US" altLang="en-US" dirty="0" smtClean="0"/>
              <a:t>Have you worked with the customer in the past?</a:t>
            </a:r>
          </a:p>
          <a:p>
            <a:pPr lvl="1"/>
            <a:r>
              <a:rPr lang="en-US" altLang="en-US" dirty="0" smtClean="0"/>
              <a:t>Does the customer have a solid idea of what is required?</a:t>
            </a:r>
          </a:p>
          <a:p>
            <a:pPr lvl="1"/>
            <a:r>
              <a:rPr lang="en-US" altLang="en-US" dirty="0" smtClean="0"/>
              <a:t>Is the customer willing to commit significant time to the requirements gathering process?</a:t>
            </a:r>
          </a:p>
          <a:p>
            <a:pPr lvl="1"/>
            <a:r>
              <a:rPr lang="en-US" altLang="en-US" dirty="0" smtClean="0"/>
              <a:t>Is the customer willing to establish rapid communication links with the developer?</a:t>
            </a:r>
          </a:p>
          <a:p>
            <a:pPr lvl="1"/>
            <a:r>
              <a:rPr lang="en-US" altLang="en-US" dirty="0" smtClean="0"/>
              <a:t>Is the customer willing to participate in reviews?</a:t>
            </a:r>
          </a:p>
          <a:p>
            <a:pPr lvl="1"/>
            <a:r>
              <a:rPr lang="en-US" altLang="en-US" dirty="0" smtClean="0"/>
              <a:t>Is the customer technically sophisticated in the product area?</a:t>
            </a:r>
          </a:p>
          <a:p>
            <a:pPr lvl="1"/>
            <a:r>
              <a:rPr lang="en-US" altLang="en-US" dirty="0" smtClean="0"/>
              <a:t>Does the customer understand the software process?</a:t>
            </a:r>
            <a:br>
              <a:rPr lang="en-US" altLang="en-US" dirty="0" smtClean="0"/>
            </a:br>
            <a:endParaRPr lang="en-US" altLang="en-US" dirty="0" smtClean="0"/>
          </a:p>
          <a:p>
            <a:r>
              <a:rPr lang="en-US" altLang="en-US" sz="2600" dirty="0"/>
              <a:t>Risks should be investigated if the answer to any of these questions is </a:t>
            </a:r>
            <a:r>
              <a:rPr lang="ja-JP" altLang="en-US" sz="2600" dirty="0"/>
              <a:t>“</a:t>
            </a:r>
            <a:r>
              <a:rPr lang="en-US" altLang="ja-JP" sz="2600" dirty="0"/>
              <a:t>NO</a:t>
            </a:r>
            <a:r>
              <a:rPr lang="ja-JP" altLang="en-US" sz="2600" dirty="0"/>
              <a:t>”</a:t>
            </a:r>
            <a:r>
              <a:rPr lang="en-US" altLang="ja-JP" sz="2600" dirty="0"/>
              <a:t>.</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71184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0" name="Rectangle 6"/>
          <p:cNvSpPr>
            <a:spLocks noGrp="1" noChangeArrowheads="1"/>
          </p:cNvSpPr>
          <p:nvPr>
            <p:ph type="title"/>
          </p:nvPr>
        </p:nvSpPr>
        <p:spPr/>
        <p:txBody>
          <a:bodyPr/>
          <a:lstStyle/>
          <a:p>
            <a:r>
              <a:rPr lang="en-US" altLang="en-US" dirty="0" smtClean="0"/>
              <a:t>Process Risks</a:t>
            </a:r>
          </a:p>
        </p:txBody>
      </p:sp>
      <p:sp>
        <p:nvSpPr>
          <p:cNvPr id="90114" name="Rectangle 7"/>
          <p:cNvSpPr>
            <a:spLocks noGrp="1" noChangeArrowheads="1"/>
          </p:cNvSpPr>
          <p:nvPr>
            <p:ph type="body" idx="1"/>
          </p:nvPr>
        </p:nvSpPr>
        <p:spPr/>
        <p:txBody>
          <a:bodyPr/>
          <a:lstStyle/>
          <a:p>
            <a:r>
              <a:rPr lang="en-US" altLang="en-US" sz="2000" dirty="0"/>
              <a:t>An ill defined software process and/or an </a:t>
            </a:r>
            <a:r>
              <a:rPr lang="en-US" altLang="en-US" sz="2000" i="1" dirty="0"/>
              <a:t>ad hoc </a:t>
            </a:r>
            <a:r>
              <a:rPr lang="en-US" altLang="en-US" sz="2000" dirty="0"/>
              <a:t>approach to analysis, design, and testing can introduce risk.  </a:t>
            </a:r>
          </a:p>
          <a:p>
            <a:r>
              <a:rPr lang="en-US" altLang="en-US" sz="2000" dirty="0"/>
              <a:t>The following are </a:t>
            </a:r>
            <a:r>
              <a:rPr lang="en-US" altLang="en-US" sz="2000" b="1" u="sng" dirty="0"/>
              <a:t>sample</a:t>
            </a:r>
            <a:r>
              <a:rPr lang="en-US" altLang="en-US" sz="2000" dirty="0"/>
              <a:t> questions that should be asked to identify process risk:</a:t>
            </a:r>
          </a:p>
          <a:p>
            <a:pPr lvl="1"/>
            <a:r>
              <a:rPr lang="en-US" altLang="en-US" sz="1800" dirty="0" smtClean="0"/>
              <a:t>Do you have a consistent repeatable process that is actually used?</a:t>
            </a:r>
          </a:p>
          <a:p>
            <a:pPr lvl="1"/>
            <a:r>
              <a:rPr lang="en-US" altLang="en-US" sz="1800" dirty="0" smtClean="0"/>
              <a:t>Do you train all developers in the process?</a:t>
            </a:r>
          </a:p>
          <a:p>
            <a:pPr lvl="1"/>
            <a:r>
              <a:rPr lang="en-US" altLang="en-US" sz="1800" dirty="0" smtClean="0"/>
              <a:t>Are formal technical reviews part of this process?</a:t>
            </a:r>
          </a:p>
          <a:p>
            <a:pPr lvl="1"/>
            <a:r>
              <a:rPr lang="en-US" altLang="en-US" sz="1800" dirty="0" smtClean="0"/>
              <a:t>Do you have a mechanism for managing change?  (i.e. formal RFC system + configuration management).</a:t>
            </a:r>
          </a:p>
          <a:p>
            <a:pPr lvl="1"/>
            <a:r>
              <a:rPr lang="en-US" altLang="en-US" sz="1800" dirty="0" smtClean="0"/>
              <a:t>Do you have specific methods that you use for each phase of the process?</a:t>
            </a:r>
          </a:p>
          <a:p>
            <a:pPr lvl="1"/>
            <a:r>
              <a:rPr lang="en-US" altLang="en-US" sz="1800" dirty="0" smtClean="0"/>
              <a:t>Is the process supported by tools?</a:t>
            </a:r>
          </a:p>
          <a:p>
            <a:pPr lvl="1"/>
            <a:r>
              <a:rPr lang="en-US" altLang="en-US" sz="1800" dirty="0" smtClean="0"/>
              <a:t>Do you manage the process through use of metrics?</a:t>
            </a:r>
          </a:p>
          <a:p>
            <a:r>
              <a:rPr lang="en-US" altLang="en-US" sz="2000" dirty="0"/>
              <a:t>Risks should be investigated if the answer to any of these questions is </a:t>
            </a:r>
            <a:r>
              <a:rPr lang="ja-JP" altLang="en-US" sz="2000" dirty="0"/>
              <a:t>“</a:t>
            </a:r>
            <a:r>
              <a:rPr lang="en-US" altLang="ja-JP" sz="2000" dirty="0"/>
              <a:t>NO</a:t>
            </a:r>
            <a:r>
              <a:rPr lang="ja-JP" altLang="en-US" sz="2000" dirty="0"/>
              <a:t>”</a:t>
            </a:r>
            <a:r>
              <a:rPr lang="en-US" altLang="ja-JP" sz="2000" dirty="0"/>
              <a:t>.</a:t>
            </a:r>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16390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3574" name="Rectangle 6"/>
          <p:cNvSpPr>
            <a:spLocks noGrp="1" noChangeArrowheads="1"/>
          </p:cNvSpPr>
          <p:nvPr>
            <p:ph type="title"/>
          </p:nvPr>
        </p:nvSpPr>
        <p:spPr/>
        <p:txBody>
          <a:bodyPr/>
          <a:lstStyle/>
          <a:p>
            <a:pPr eaLnBrk="1" hangingPunct="1"/>
            <a:r>
              <a:rPr lang="en-US" altLang="en-US" dirty="0" smtClean="0"/>
              <a:t>Technology Risks</a:t>
            </a:r>
          </a:p>
        </p:txBody>
      </p:sp>
      <p:sp>
        <p:nvSpPr>
          <p:cNvPr id="92163" name="Rectangle 7"/>
          <p:cNvSpPr>
            <a:spLocks noGrp="1" noChangeArrowheads="1"/>
          </p:cNvSpPr>
          <p:nvPr>
            <p:ph type="body" idx="1"/>
          </p:nvPr>
        </p:nvSpPr>
        <p:spPr/>
        <p:txBody>
          <a:bodyPr/>
          <a:lstStyle/>
          <a:p>
            <a:pPr eaLnBrk="1" hangingPunct="1"/>
            <a:r>
              <a:rPr lang="en-US" altLang="en-US" sz="2000" dirty="0"/>
              <a:t>Pushing the limits of technology is challenging &amp; exciting, yet very risky.</a:t>
            </a:r>
          </a:p>
          <a:p>
            <a:pPr eaLnBrk="1" hangingPunct="1"/>
            <a:r>
              <a:rPr lang="en-US" altLang="en-US" sz="2000" dirty="0"/>
              <a:t>Questions to identify risk include:</a:t>
            </a:r>
          </a:p>
          <a:p>
            <a:pPr lvl="1" eaLnBrk="1" hangingPunct="1"/>
            <a:r>
              <a:rPr lang="en-US" altLang="en-US" sz="1800" dirty="0" smtClean="0"/>
              <a:t>Is the technology to be built new to your organization?</a:t>
            </a:r>
          </a:p>
          <a:p>
            <a:pPr lvl="1" eaLnBrk="1" hangingPunct="1"/>
            <a:r>
              <a:rPr lang="en-US" altLang="en-US" sz="1800" dirty="0" smtClean="0"/>
              <a:t>Do the requirements require the creation of new algorithms?</a:t>
            </a:r>
          </a:p>
          <a:p>
            <a:pPr lvl="1" eaLnBrk="1" hangingPunct="1"/>
            <a:r>
              <a:rPr lang="en-US" altLang="en-US" sz="1800" dirty="0" smtClean="0"/>
              <a:t>Does the software interface with new or unproven hardware or unproven vendor products?</a:t>
            </a:r>
          </a:p>
          <a:p>
            <a:pPr lvl="1" eaLnBrk="1" hangingPunct="1"/>
            <a:r>
              <a:rPr lang="en-US" altLang="en-US" sz="1800" dirty="0" smtClean="0"/>
              <a:t>Do the requirements require the creation of components that are unlike anything your organization has previously built?</a:t>
            </a:r>
          </a:p>
          <a:p>
            <a:pPr lvl="1" eaLnBrk="1" hangingPunct="1"/>
            <a:r>
              <a:rPr lang="en-US" altLang="en-US" sz="1800" dirty="0" smtClean="0"/>
              <a:t>Do requirements demand the use of new analysis, design, or testing methods?</a:t>
            </a:r>
          </a:p>
          <a:p>
            <a:pPr lvl="1" eaLnBrk="1" hangingPunct="1"/>
            <a:r>
              <a:rPr lang="en-US" altLang="en-US" sz="1800" dirty="0" smtClean="0"/>
              <a:t>Do requirements put excessive performance constraints on the product?</a:t>
            </a:r>
          </a:p>
          <a:p>
            <a:pPr eaLnBrk="1" hangingPunct="1"/>
            <a:r>
              <a:rPr lang="en-US" altLang="en-US" sz="2000" dirty="0"/>
              <a:t>Risks should be investigated if the answer to any of these questions is </a:t>
            </a:r>
            <a:r>
              <a:rPr lang="ja-JP" altLang="en-US" sz="2000" dirty="0"/>
              <a:t>“</a:t>
            </a:r>
            <a:r>
              <a:rPr lang="en-US" altLang="ja-JP" sz="2000" dirty="0"/>
              <a:t>YES</a:t>
            </a:r>
            <a:r>
              <a:rPr lang="ja-JP" altLang="en-US" sz="2000" dirty="0"/>
              <a:t>”</a:t>
            </a:r>
            <a:r>
              <a:rPr lang="en-US" altLang="ja-JP" sz="2000" dirty="0"/>
              <a:t>.</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406721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fontScale="92500"/>
          </a:bodyPr>
          <a:lstStyle/>
          <a:p>
            <a:r>
              <a:rPr lang="en-US" dirty="0" smtClean="0"/>
              <a:t>Problems </a:t>
            </a:r>
            <a:r>
              <a:rPr lang="en-US" dirty="0"/>
              <a:t>that haven’t happened yet</a:t>
            </a:r>
          </a:p>
          <a:p>
            <a:r>
              <a:rPr lang="en-US" dirty="0" smtClean="0"/>
              <a:t>Characterized </a:t>
            </a:r>
            <a:r>
              <a:rPr lang="en-US" dirty="0"/>
              <a:t>by:</a:t>
            </a:r>
          </a:p>
          <a:p>
            <a:pPr lvl="1"/>
            <a:r>
              <a:rPr lang="en-US" dirty="0" smtClean="0"/>
              <a:t>Uncertainty </a:t>
            </a:r>
            <a:r>
              <a:rPr lang="en-US" dirty="0"/>
              <a:t>(0 &lt; probability &lt; 1)</a:t>
            </a:r>
          </a:p>
          <a:p>
            <a:pPr lvl="1"/>
            <a:r>
              <a:rPr lang="en-US" dirty="0" smtClean="0"/>
              <a:t>An </a:t>
            </a:r>
            <a:r>
              <a:rPr lang="en-US" dirty="0"/>
              <a:t>associated loss (money, life, reputation, </a:t>
            </a:r>
            <a:r>
              <a:rPr lang="en-US" dirty="0" err="1"/>
              <a:t>etc</a:t>
            </a:r>
            <a:r>
              <a:rPr lang="en-US" dirty="0"/>
              <a:t>)</a:t>
            </a:r>
          </a:p>
          <a:p>
            <a:pPr lvl="1"/>
            <a:r>
              <a:rPr lang="en-US" dirty="0" smtClean="0"/>
              <a:t>Manageable </a:t>
            </a:r>
            <a:r>
              <a:rPr lang="en-US" dirty="0"/>
              <a:t>– some action can control it</a:t>
            </a:r>
          </a:p>
          <a:p>
            <a:r>
              <a:rPr lang="en-US" dirty="0" smtClean="0"/>
              <a:t>Needs </a:t>
            </a:r>
            <a:r>
              <a:rPr lang="en-US" dirty="0"/>
              <a:t>to be actively identified and managed</a:t>
            </a:r>
          </a:p>
          <a:p>
            <a:pPr lvl="1"/>
            <a:r>
              <a:rPr lang="en-US" dirty="0" smtClean="0"/>
              <a:t>Some </a:t>
            </a:r>
            <a:r>
              <a:rPr lang="en-US" dirty="0"/>
              <a:t>choose to ignore – seen as negativity or too much worry</a:t>
            </a:r>
          </a:p>
          <a:p>
            <a:r>
              <a:rPr lang="en-US" dirty="0" smtClean="0"/>
              <a:t>Is </a:t>
            </a:r>
            <a:r>
              <a:rPr lang="en-US" dirty="0"/>
              <a:t>a key element in project decision making – </a:t>
            </a:r>
            <a:r>
              <a:rPr lang="en-US" dirty="0" smtClean="0"/>
              <a:t>especially important </a:t>
            </a:r>
            <a:r>
              <a:rPr lang="en-US" dirty="0"/>
              <a:t>for the tough decisions</a:t>
            </a:r>
          </a:p>
          <a:p>
            <a:r>
              <a:rPr lang="en-US" dirty="0" smtClean="0"/>
              <a:t>Proactive </a:t>
            </a:r>
            <a:r>
              <a:rPr lang="en-US" dirty="0"/>
              <a:t>vs. Reactive</a:t>
            </a:r>
          </a:p>
          <a:p>
            <a:r>
              <a:rPr lang="en-US" dirty="0" smtClean="0"/>
              <a:t>Active </a:t>
            </a:r>
            <a:r>
              <a:rPr lang="en-US" dirty="0"/>
              <a:t>Risk Management is a sign of a well-run project </a:t>
            </a:r>
            <a:r>
              <a:rPr lang="en-US" dirty="0" smtClean="0"/>
              <a:t>and a </a:t>
            </a:r>
            <a:r>
              <a:rPr lang="en-US" dirty="0"/>
              <a:t>mature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271594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4598" name="Rectangle 6"/>
          <p:cNvSpPr>
            <a:spLocks noGrp="1" noChangeArrowheads="1"/>
          </p:cNvSpPr>
          <p:nvPr>
            <p:ph type="title"/>
          </p:nvPr>
        </p:nvSpPr>
        <p:spPr/>
        <p:txBody>
          <a:bodyPr/>
          <a:lstStyle/>
          <a:p>
            <a:pPr eaLnBrk="1" hangingPunct="1"/>
            <a:r>
              <a:rPr lang="en-US" altLang="en-US" dirty="0" smtClean="0"/>
              <a:t>Development Risks</a:t>
            </a:r>
          </a:p>
        </p:txBody>
      </p:sp>
      <p:sp>
        <p:nvSpPr>
          <p:cNvPr id="94211" name="Rectangle 7"/>
          <p:cNvSpPr>
            <a:spLocks noGrp="1" noChangeArrowheads="1"/>
          </p:cNvSpPr>
          <p:nvPr>
            <p:ph type="body" idx="1"/>
          </p:nvPr>
        </p:nvSpPr>
        <p:spPr/>
        <p:txBody>
          <a:bodyPr>
            <a:normAutofit fontScale="92500"/>
          </a:bodyPr>
          <a:lstStyle/>
          <a:p>
            <a:pPr eaLnBrk="1" hangingPunct="1">
              <a:lnSpc>
                <a:spcPct val="90000"/>
              </a:lnSpc>
            </a:pPr>
            <a:r>
              <a:rPr lang="en-US" altLang="en-US" smtClean="0"/>
              <a:t>The software engineering environment supports the project team, the process, and the product.  </a:t>
            </a:r>
          </a:p>
          <a:p>
            <a:pPr eaLnBrk="1" hangingPunct="1">
              <a:lnSpc>
                <a:spcPct val="90000"/>
              </a:lnSpc>
            </a:pPr>
            <a:r>
              <a:rPr lang="en-US" altLang="en-US" smtClean="0"/>
              <a:t>If the environment is flawed, it can be a source of significant risk:</a:t>
            </a:r>
          </a:p>
          <a:p>
            <a:pPr lvl="1" eaLnBrk="1" hangingPunct="1">
              <a:lnSpc>
                <a:spcPct val="90000"/>
              </a:lnSpc>
            </a:pPr>
            <a:r>
              <a:rPr lang="en-US" altLang="en-US"/>
              <a:t>Is a software project management tool available?</a:t>
            </a:r>
          </a:p>
          <a:p>
            <a:pPr lvl="1" eaLnBrk="1" hangingPunct="1">
              <a:lnSpc>
                <a:spcPct val="90000"/>
              </a:lnSpc>
            </a:pPr>
            <a:r>
              <a:rPr lang="en-US" altLang="en-US"/>
              <a:t>Are tools for analysis and design available?</a:t>
            </a:r>
          </a:p>
          <a:p>
            <a:pPr lvl="1" eaLnBrk="1" hangingPunct="1">
              <a:lnSpc>
                <a:spcPct val="90000"/>
              </a:lnSpc>
            </a:pPr>
            <a:r>
              <a:rPr lang="en-US" altLang="en-US"/>
              <a:t>Are compilers and code generators available and suitable for the product to be built?</a:t>
            </a:r>
          </a:p>
          <a:p>
            <a:pPr lvl="1" eaLnBrk="1" hangingPunct="1">
              <a:lnSpc>
                <a:spcPct val="90000"/>
              </a:lnSpc>
            </a:pPr>
            <a:r>
              <a:rPr lang="en-US" altLang="en-US"/>
              <a:t>Are testing tools available and suitable?</a:t>
            </a:r>
          </a:p>
          <a:p>
            <a:pPr lvl="1" eaLnBrk="1" hangingPunct="1">
              <a:lnSpc>
                <a:spcPct val="90000"/>
              </a:lnSpc>
            </a:pPr>
            <a:r>
              <a:rPr lang="en-US" altLang="en-US"/>
              <a:t>Are the software tools integrated with each other?</a:t>
            </a:r>
          </a:p>
          <a:p>
            <a:pPr lvl="1" eaLnBrk="1" hangingPunct="1">
              <a:lnSpc>
                <a:spcPct val="90000"/>
              </a:lnSpc>
            </a:pPr>
            <a:r>
              <a:rPr lang="en-US" altLang="en-US"/>
              <a:t>Are team members trained in the use of the tools?</a:t>
            </a:r>
          </a:p>
          <a:p>
            <a:pPr lvl="1" eaLnBrk="1" hangingPunct="1">
              <a:lnSpc>
                <a:spcPct val="90000"/>
              </a:lnSpc>
            </a:pPr>
            <a:r>
              <a:rPr lang="en-US" altLang="en-US"/>
              <a:t>Are tool mentors available?</a:t>
            </a:r>
          </a:p>
          <a:p>
            <a:pPr eaLnBrk="1" hangingPunct="1">
              <a:lnSpc>
                <a:spcPct val="90000"/>
              </a:lnSpc>
            </a:pPr>
            <a:r>
              <a:rPr lang="en-US" altLang="en-US" smtClean="0"/>
              <a:t>Risks should be investigated if the answer to any of these questions is </a:t>
            </a:r>
            <a:r>
              <a:rPr lang="ja-JP" altLang="en-US" smtClean="0"/>
              <a:t>“</a:t>
            </a:r>
            <a:r>
              <a:rPr lang="en-US" altLang="ja-JP" smtClean="0"/>
              <a:t>NO</a:t>
            </a:r>
            <a:r>
              <a:rPr lang="ja-JP" altLang="en-US" smtClean="0"/>
              <a:t>”</a:t>
            </a:r>
            <a:r>
              <a:rPr lang="en-US" altLang="ja-JP" smtClean="0"/>
              <a:t>.</a:t>
            </a:r>
          </a:p>
          <a:p>
            <a:pPr eaLnBrk="1" hangingPunct="1">
              <a:lnSpc>
                <a:spcPct val="90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231772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5622" name="Rectangle 6"/>
          <p:cNvSpPr>
            <a:spLocks noGrp="1" noChangeArrowheads="1"/>
          </p:cNvSpPr>
          <p:nvPr>
            <p:ph type="title"/>
          </p:nvPr>
        </p:nvSpPr>
        <p:spPr/>
        <p:txBody>
          <a:bodyPr/>
          <a:lstStyle/>
          <a:p>
            <a:pPr eaLnBrk="1" hangingPunct="1"/>
            <a:r>
              <a:rPr lang="en-US" altLang="en-US" dirty="0" smtClean="0"/>
              <a:t>Staff Size and Experience Risks</a:t>
            </a:r>
          </a:p>
        </p:txBody>
      </p:sp>
      <p:sp>
        <p:nvSpPr>
          <p:cNvPr id="96259" name="Rectangle 7"/>
          <p:cNvSpPr>
            <a:spLocks noGrp="1" noChangeArrowheads="1"/>
          </p:cNvSpPr>
          <p:nvPr>
            <p:ph type="body" idx="1"/>
          </p:nvPr>
        </p:nvSpPr>
        <p:spPr/>
        <p:txBody>
          <a:bodyPr/>
          <a:lstStyle/>
          <a:p>
            <a:pPr eaLnBrk="1" hangingPunct="1"/>
            <a:r>
              <a:rPr lang="en-US" altLang="en-US" smtClean="0"/>
              <a:t>CEOs have frequently observed that </a:t>
            </a:r>
            <a:r>
              <a:rPr lang="ja-JP" altLang="en-US" smtClean="0"/>
              <a:t>“</a:t>
            </a:r>
            <a:r>
              <a:rPr lang="en-US" altLang="ja-JP" smtClean="0"/>
              <a:t>people</a:t>
            </a:r>
            <a:r>
              <a:rPr lang="ja-JP" altLang="en-US" smtClean="0"/>
              <a:t>”</a:t>
            </a:r>
            <a:r>
              <a:rPr lang="en-US" altLang="ja-JP" smtClean="0"/>
              <a:t> make the most significant difference to the success of the organization.</a:t>
            </a:r>
          </a:p>
          <a:p>
            <a:pPr lvl="1" eaLnBrk="1" hangingPunct="1"/>
            <a:r>
              <a:rPr lang="en-US" altLang="en-US"/>
              <a:t>Are the best people available?</a:t>
            </a:r>
          </a:p>
          <a:p>
            <a:pPr lvl="1" eaLnBrk="1" hangingPunct="1"/>
            <a:r>
              <a:rPr lang="en-US" altLang="en-US"/>
              <a:t>Do the people have the right combinations of skills?</a:t>
            </a:r>
          </a:p>
          <a:p>
            <a:pPr lvl="1" eaLnBrk="1" hangingPunct="1"/>
            <a:r>
              <a:rPr lang="en-US" altLang="en-US"/>
              <a:t>Are enough people available?</a:t>
            </a:r>
          </a:p>
          <a:p>
            <a:pPr lvl="1" eaLnBrk="1" hangingPunct="1"/>
            <a:r>
              <a:rPr lang="en-US" altLang="en-US"/>
              <a:t>Are staff committed for the duration of the product?</a:t>
            </a:r>
          </a:p>
          <a:p>
            <a:pPr lvl="1" eaLnBrk="1" hangingPunct="1"/>
            <a:r>
              <a:rPr lang="en-US" altLang="en-US"/>
              <a:t>Are some people working on multiple projects?</a:t>
            </a:r>
          </a:p>
          <a:p>
            <a:pPr lvl="1" eaLnBrk="1" hangingPunct="1"/>
            <a:r>
              <a:rPr lang="en-US" altLang="en-US"/>
              <a:t>Have staff received necessary training?</a:t>
            </a:r>
          </a:p>
          <a:p>
            <a:pPr eaLnBrk="1" hangingPunct="1">
              <a:buFont typeface="Wingdings" panose="05000000000000000000" pitchFamily="2" charset="2"/>
              <a:buNone/>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591767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ltLang="en-US" dirty="0" smtClean="0"/>
              <a:t>Risk Components and Drivers</a:t>
            </a:r>
          </a:p>
        </p:txBody>
      </p:sp>
      <p:sp>
        <p:nvSpPr>
          <p:cNvPr id="98306" name="Content Placeholder 6"/>
          <p:cNvSpPr>
            <a:spLocks noGrp="1"/>
          </p:cNvSpPr>
          <p:nvPr>
            <p:ph idx="1"/>
          </p:nvPr>
        </p:nvSpPr>
        <p:spPr/>
        <p:txBody>
          <a:bodyPr>
            <a:normAutofit lnSpcReduction="10000"/>
          </a:bodyPr>
          <a:lstStyle/>
          <a:p>
            <a:pPr marL="400050" indent="-400050">
              <a:lnSpc>
                <a:spcPct val="95000"/>
              </a:lnSpc>
              <a:spcBef>
                <a:spcPct val="50000"/>
              </a:spcBef>
              <a:buClr>
                <a:schemeClr val="accent1"/>
              </a:buClr>
              <a:buNone/>
            </a:pPr>
            <a:r>
              <a:rPr lang="en-US" altLang="en-US" dirty="0" smtClean="0"/>
              <a:t>The US Air Force requires project managers to identify </a:t>
            </a:r>
          </a:p>
          <a:p>
            <a:pPr marL="400050" indent="-400050">
              <a:lnSpc>
                <a:spcPct val="95000"/>
              </a:lnSpc>
              <a:buClr>
                <a:schemeClr val="accent1"/>
              </a:buClr>
              <a:buNone/>
            </a:pPr>
            <a:r>
              <a:rPr lang="en-US" altLang="en-US" b="1" u="sng" dirty="0" smtClean="0"/>
              <a:t>risk drivers</a:t>
            </a:r>
            <a:r>
              <a:rPr lang="en-US" altLang="en-US" dirty="0" smtClean="0"/>
              <a:t> that affect software risk components.</a:t>
            </a:r>
          </a:p>
          <a:p>
            <a:pPr marL="400050" indent="-400050">
              <a:lnSpc>
                <a:spcPct val="95000"/>
              </a:lnSpc>
              <a:spcBef>
                <a:spcPct val="50000"/>
              </a:spcBef>
            </a:pPr>
            <a:r>
              <a:rPr lang="en-US" altLang="en-US" b="1" dirty="0" smtClean="0"/>
              <a:t>Performance risk</a:t>
            </a:r>
            <a:r>
              <a:rPr lang="en-US" altLang="en-US" dirty="0" smtClean="0"/>
              <a:t> – the degree of uncertainty that the product will meet its requirements and be fit for its intended use.</a:t>
            </a:r>
          </a:p>
          <a:p>
            <a:pPr marL="400050" indent="-400050">
              <a:lnSpc>
                <a:spcPct val="95000"/>
              </a:lnSpc>
              <a:spcBef>
                <a:spcPct val="50000"/>
              </a:spcBef>
            </a:pPr>
            <a:r>
              <a:rPr lang="en-US" altLang="en-US" b="1" dirty="0" smtClean="0"/>
              <a:t>Cost risk </a:t>
            </a:r>
            <a:r>
              <a:rPr lang="en-US" altLang="en-US" dirty="0" smtClean="0"/>
              <a:t>– the degree of uncertainty that the project budget will be maintained.</a:t>
            </a:r>
          </a:p>
          <a:p>
            <a:pPr marL="400050" indent="-400050">
              <a:lnSpc>
                <a:spcPct val="95000"/>
              </a:lnSpc>
              <a:spcBef>
                <a:spcPct val="50000"/>
              </a:spcBef>
            </a:pPr>
            <a:r>
              <a:rPr lang="en-US" altLang="en-US" b="1" dirty="0" smtClean="0"/>
              <a:t>Support risk</a:t>
            </a:r>
            <a:r>
              <a:rPr lang="en-US" altLang="en-US" dirty="0" smtClean="0"/>
              <a:t> – the degree of uncertainty that the software will be easy to correct, adapt, and enhance.</a:t>
            </a:r>
          </a:p>
          <a:p>
            <a:pPr marL="400050" indent="-400050">
              <a:lnSpc>
                <a:spcPct val="95000"/>
              </a:lnSpc>
              <a:spcBef>
                <a:spcPct val="50000"/>
              </a:spcBef>
            </a:pPr>
            <a:r>
              <a:rPr lang="en-US" altLang="en-US" b="1" dirty="0" smtClean="0"/>
              <a:t>Schedule risk </a:t>
            </a:r>
            <a:r>
              <a:rPr lang="en-US" altLang="en-US" dirty="0" smtClean="0"/>
              <a:t>– the degree of uncertainty that the project schedule will be maintained and that the product will be delivered on time.</a:t>
            </a:r>
            <a:endParaRPr lang="en-US" altLang="en-US" b="1" dirty="0" smtClean="0"/>
          </a:p>
          <a:p>
            <a:pPr marL="400050" indent="-400050"/>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41923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smtClean="0"/>
              <a:t>Output: Risk Register </a:t>
            </a:r>
          </a:p>
        </p:txBody>
      </p:sp>
      <p:sp>
        <p:nvSpPr>
          <p:cNvPr id="99330" name="Rectangle 3"/>
          <p:cNvSpPr>
            <a:spLocks noGrp="1" noChangeArrowheads="1"/>
          </p:cNvSpPr>
          <p:nvPr>
            <p:ph idx="1"/>
          </p:nvPr>
        </p:nvSpPr>
        <p:spPr/>
        <p:txBody>
          <a:bodyPr/>
          <a:lstStyle/>
          <a:p>
            <a:r>
              <a:rPr lang="en-US" altLang="en-US" sz="2000" dirty="0"/>
              <a:t>The output of the Risk Identification process is the risk </a:t>
            </a:r>
            <a:r>
              <a:rPr lang="en-US" altLang="en-US" sz="2000" dirty="0" smtClean="0"/>
              <a:t>register</a:t>
            </a:r>
            <a:endParaRPr lang="en-US" altLang="en-US" sz="2000" dirty="0"/>
          </a:p>
          <a:p>
            <a:r>
              <a:rPr lang="en-US" altLang="en-US" sz="2000" dirty="0"/>
              <a:t>All information gathered and generated during the Risk Identification process is documented in the risk register</a:t>
            </a:r>
          </a:p>
          <a:p>
            <a:r>
              <a:rPr lang="en-US" altLang="en-US" sz="2000" dirty="0"/>
              <a:t>Risk register contains the following elements [and more]:</a:t>
            </a:r>
          </a:p>
          <a:p>
            <a:pPr lvl="1"/>
            <a:r>
              <a:rPr lang="en-US" altLang="en-US" sz="1600" dirty="0"/>
              <a:t>List of identified risks</a:t>
            </a:r>
          </a:p>
          <a:p>
            <a:pPr lvl="1"/>
            <a:r>
              <a:rPr lang="en-US" altLang="en-US" sz="1600" dirty="0"/>
              <a:t>List of potential responses</a:t>
            </a:r>
          </a:p>
          <a:p>
            <a:pPr lvl="1"/>
            <a:r>
              <a:rPr lang="en-US" altLang="en-US" sz="1600" dirty="0"/>
              <a:t>Root causes of risks</a:t>
            </a:r>
          </a:p>
          <a:p>
            <a:pPr lvl="1"/>
            <a:r>
              <a:rPr lang="en-US" altLang="en-US" sz="1600" dirty="0"/>
              <a:t>Updated risk categories</a:t>
            </a:r>
          </a:p>
          <a:p>
            <a:pPr lvl="1"/>
            <a:r>
              <a:rPr lang="en-US" altLang="en-US" sz="1600" dirty="0"/>
              <a:t>Probability</a:t>
            </a:r>
          </a:p>
          <a:p>
            <a:pPr lvl="1"/>
            <a:r>
              <a:rPr lang="en-US" altLang="en-US" sz="1600" dirty="0"/>
              <a:t>Impact</a:t>
            </a:r>
          </a:p>
          <a:p>
            <a:pPr lvl="1"/>
            <a:r>
              <a:rPr lang="en-US" altLang="en-US" sz="1600" dirty="0"/>
              <a:t>Triggers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6778578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Analysis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197236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Numerical </a:t>
            </a:r>
            <a:r>
              <a:rPr lang="en-US" dirty="0"/>
              <a:t>analysis of risk allows:</a:t>
            </a:r>
          </a:p>
          <a:p>
            <a:pPr lvl="1"/>
            <a:r>
              <a:rPr lang="en-US" dirty="0" smtClean="0"/>
              <a:t>Make </a:t>
            </a:r>
            <a:r>
              <a:rPr lang="en-US" dirty="0"/>
              <a:t>response decisions</a:t>
            </a:r>
          </a:p>
          <a:p>
            <a:pPr lvl="1"/>
            <a:r>
              <a:rPr lang="en-US" dirty="0" smtClean="0"/>
              <a:t>Determine </a:t>
            </a:r>
            <a:r>
              <a:rPr lang="en-US" dirty="0"/>
              <a:t>overall project risk</a:t>
            </a:r>
          </a:p>
          <a:p>
            <a:pPr lvl="1"/>
            <a:r>
              <a:rPr lang="en-US" dirty="0" smtClean="0"/>
              <a:t>Add </a:t>
            </a:r>
            <a:r>
              <a:rPr lang="en-US" dirty="0"/>
              <a:t>probability to predictions</a:t>
            </a:r>
          </a:p>
          <a:p>
            <a:pPr lvl="1"/>
            <a:r>
              <a:rPr lang="en-US" dirty="0" smtClean="0"/>
              <a:t>Prioritize </a:t>
            </a:r>
            <a:r>
              <a:rPr lang="en-US" dirty="0"/>
              <a:t>risks</a:t>
            </a:r>
          </a:p>
          <a:p>
            <a:pPr lvl="1"/>
            <a:r>
              <a:rPr lang="en-US" dirty="0" smtClean="0"/>
              <a:t>Factor </a:t>
            </a:r>
            <a:r>
              <a:rPr lang="en-US" dirty="0"/>
              <a:t>risk into cost, schedule, or scope targets</a:t>
            </a:r>
          </a:p>
          <a:p>
            <a:r>
              <a:rPr lang="en-US" dirty="0" smtClean="0"/>
              <a:t>Calculating </a:t>
            </a:r>
            <a:r>
              <a:rPr lang="en-US" dirty="0"/>
              <a:t>Risk Exposure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361838" y="4508157"/>
            <a:ext cx="4029637" cy="1209844"/>
          </a:xfrm>
          <a:prstGeom prst="rect">
            <a:avLst/>
          </a:prstGeom>
        </p:spPr>
      </p:pic>
    </p:spTree>
    <p:extLst>
      <p:ext uri="{BB962C8B-B14F-4D97-AF65-F5344CB8AC3E}">
        <p14:creationId xmlns:p14="http://schemas.microsoft.com/office/powerpoint/2010/main" val="261538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fontScale="92500" lnSpcReduction="10000"/>
          </a:bodyPr>
          <a:lstStyle/>
          <a:p>
            <a:r>
              <a:rPr lang="en-US" dirty="0" smtClean="0"/>
              <a:t>Risk </a:t>
            </a:r>
            <a:r>
              <a:rPr lang="en-US" dirty="0"/>
              <a:t>Exposure Examples</a:t>
            </a:r>
          </a:p>
          <a:p>
            <a:pPr lvl="1"/>
            <a:r>
              <a:rPr lang="en-US" dirty="0" smtClean="0"/>
              <a:t>“</a:t>
            </a:r>
            <a:r>
              <a:rPr lang="en-US" dirty="0"/>
              <a:t>Facilities not ready on time”</a:t>
            </a:r>
          </a:p>
          <a:p>
            <a:pPr lvl="2"/>
            <a:r>
              <a:rPr lang="en-US" dirty="0" smtClean="0"/>
              <a:t>Probability </a:t>
            </a:r>
            <a:r>
              <a:rPr lang="en-US" dirty="0"/>
              <a:t>is 25%, size is 4 weeks, RE is 1 week</a:t>
            </a:r>
          </a:p>
          <a:p>
            <a:pPr lvl="1"/>
            <a:r>
              <a:rPr lang="en-US" dirty="0" smtClean="0"/>
              <a:t>“</a:t>
            </a:r>
            <a:r>
              <a:rPr lang="en-US" dirty="0"/>
              <a:t>Inadequate design – redesign required”</a:t>
            </a:r>
          </a:p>
          <a:p>
            <a:pPr lvl="2"/>
            <a:r>
              <a:rPr lang="en-US" dirty="0" smtClean="0"/>
              <a:t>Probability </a:t>
            </a:r>
            <a:r>
              <a:rPr lang="en-US" dirty="0"/>
              <a:t>is 15%, size is 10 weeks, RE is 1.5 weeks</a:t>
            </a:r>
          </a:p>
          <a:p>
            <a:r>
              <a:rPr lang="en-US" dirty="0" smtClean="0"/>
              <a:t>How </a:t>
            </a:r>
            <a:r>
              <a:rPr lang="en-US" dirty="0"/>
              <a:t>to Estimate</a:t>
            </a:r>
          </a:p>
          <a:p>
            <a:pPr lvl="1"/>
            <a:r>
              <a:rPr lang="en-US" dirty="0" smtClean="0"/>
              <a:t>Impact</a:t>
            </a:r>
            <a:r>
              <a:rPr lang="en-US" dirty="0"/>
              <a:t>: The size of the loss – break into chunks</a:t>
            </a:r>
          </a:p>
          <a:p>
            <a:pPr lvl="1"/>
            <a:r>
              <a:rPr lang="en-US" dirty="0" smtClean="0"/>
              <a:t>Probability</a:t>
            </a:r>
            <a:r>
              <a:rPr lang="en-US" dirty="0"/>
              <a:t>:</a:t>
            </a:r>
          </a:p>
          <a:p>
            <a:pPr lvl="2"/>
            <a:r>
              <a:rPr lang="en-US" dirty="0" smtClean="0"/>
              <a:t>Use </a:t>
            </a:r>
            <a:r>
              <a:rPr lang="en-US" dirty="0"/>
              <a:t>team member estimates and have a risk-estimate review</a:t>
            </a:r>
          </a:p>
          <a:p>
            <a:pPr lvl="2"/>
            <a:r>
              <a:rPr lang="en-US" dirty="0" smtClean="0"/>
              <a:t>Use </a:t>
            </a:r>
            <a:r>
              <a:rPr lang="en-US" dirty="0"/>
              <a:t>Delphi or group-consensus techniques</a:t>
            </a:r>
          </a:p>
          <a:p>
            <a:pPr lvl="2"/>
            <a:r>
              <a:rPr lang="en-US" dirty="0" smtClean="0"/>
              <a:t>Use </a:t>
            </a:r>
            <a:r>
              <a:rPr lang="en-US" dirty="0"/>
              <a:t>gambling analogy” “how much would you bet”</a:t>
            </a:r>
          </a:p>
          <a:p>
            <a:pPr lvl="2"/>
            <a:r>
              <a:rPr lang="en-US" dirty="0" smtClean="0"/>
              <a:t>Use </a:t>
            </a:r>
            <a:r>
              <a:rPr lang="en-US" dirty="0"/>
              <a:t>“adjective calibration”: highly likely, probably, improbable, </a:t>
            </a:r>
            <a:r>
              <a:rPr lang="en-US" dirty="0" smtClean="0"/>
              <a:t>unlikely, highly </a:t>
            </a:r>
            <a:r>
              <a:rPr lang="en-US" dirty="0"/>
              <a:t>unlikely</a:t>
            </a:r>
          </a:p>
          <a:p>
            <a:r>
              <a:rPr lang="en-US" dirty="0" smtClean="0"/>
              <a:t>Sum </a:t>
            </a:r>
            <a:r>
              <a:rPr lang="en-US" dirty="0"/>
              <a:t>all RE’s to get expected overrun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63950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en-US" smtClean="0">
                <a:effectLst>
                  <a:outerShdw blurRad="38100" dist="38100" dir="2700000" algn="tl">
                    <a:srgbClr val="C0C0C0"/>
                  </a:outerShdw>
                </a:effectLst>
              </a:rPr>
              <a:t>How risk averse are you?</a:t>
            </a:r>
          </a:p>
        </p:txBody>
      </p:sp>
      <p:sp>
        <p:nvSpPr>
          <p:cNvPr id="106498" name="Text Box 4"/>
          <p:cNvSpPr txBox="1">
            <a:spLocks noChangeArrowheads="1"/>
          </p:cNvSpPr>
          <p:nvPr/>
        </p:nvSpPr>
        <p:spPr bwMode="auto">
          <a:xfrm>
            <a:off x="1752600" y="1253150"/>
            <a:ext cx="4343400" cy="3262432"/>
          </a:xfrm>
          <a:prstGeom prst="rect">
            <a:avLst/>
          </a:prstGeom>
          <a:solidFill>
            <a:srgbClr val="CCFFFF"/>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indent="-34290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averse people:</a:t>
            </a:r>
          </a:p>
          <a:p>
            <a:pPr lvl="1">
              <a:buFont typeface="Wingdings" panose="05000000000000000000" pitchFamily="2" charset="2"/>
              <a:buChar char="q"/>
            </a:pPr>
            <a:r>
              <a:rPr kumimoji="1" lang="en-US" altLang="en-US" sz="1800" dirty="0">
                <a:latin typeface="Candara" panose="020E0502030303020204" pitchFamily="34" charset="0"/>
              </a:rPr>
              <a:t>I like being dependable and I’</a:t>
            </a:r>
            <a:r>
              <a:rPr kumimoji="1" lang="en-US" altLang="ja-JP" sz="1800" dirty="0">
                <a:latin typeface="Candara" panose="020E0502030303020204" pitchFamily="34" charset="0"/>
              </a:rPr>
              <a:t>m usually punctual.</a:t>
            </a:r>
          </a:p>
          <a:p>
            <a:pPr lvl="1">
              <a:buFont typeface="Wingdings" panose="05000000000000000000" pitchFamily="2" charset="2"/>
              <a:buChar char="q"/>
            </a:pPr>
            <a:r>
              <a:rPr kumimoji="1" lang="en-US" altLang="en-US" sz="1800" dirty="0">
                <a:latin typeface="Candara" panose="020E0502030303020204" pitchFamily="34" charset="0"/>
              </a:rPr>
              <a:t>I am not likely to take chances.</a:t>
            </a:r>
          </a:p>
          <a:p>
            <a:pPr lvl="1">
              <a:buFont typeface="Wingdings" panose="05000000000000000000" pitchFamily="2" charset="2"/>
              <a:buChar char="q"/>
            </a:pPr>
            <a:r>
              <a:rPr kumimoji="1" lang="en-US" altLang="en-US" sz="1800" dirty="0">
                <a:latin typeface="Candara" panose="020E0502030303020204" pitchFamily="34" charset="0"/>
              </a:rPr>
              <a:t>I am responsible and prefer to work efficiently.</a:t>
            </a:r>
          </a:p>
          <a:p>
            <a:pPr lvl="1">
              <a:buFont typeface="Wingdings" panose="05000000000000000000" pitchFamily="2" charset="2"/>
              <a:buChar char="q"/>
            </a:pPr>
            <a:r>
              <a:rPr kumimoji="1" lang="en-US" altLang="en-US" sz="1800" dirty="0">
                <a:latin typeface="Candara" panose="020E0502030303020204" pitchFamily="34" charset="0"/>
              </a:rPr>
              <a:t>I am more service oriented than self oriented.</a:t>
            </a:r>
          </a:p>
          <a:p>
            <a:pPr lvl="1">
              <a:buFont typeface="Wingdings" panose="05000000000000000000" pitchFamily="2" charset="2"/>
              <a:buChar char="q"/>
            </a:pPr>
            <a:r>
              <a:rPr kumimoji="1" lang="en-US" altLang="en-US" sz="1800" dirty="0">
                <a:latin typeface="Candara" panose="020E0502030303020204" pitchFamily="34" charset="0"/>
              </a:rPr>
              <a:t>I value institutions and observe traditions</a:t>
            </a:r>
          </a:p>
          <a:p>
            <a:pPr lvl="1">
              <a:buFont typeface="Wingdings" panose="05000000000000000000" pitchFamily="2" charset="2"/>
              <a:buChar char="q"/>
            </a:pPr>
            <a:endParaRPr kumimoji="1" lang="en-US" altLang="en-US" dirty="0">
              <a:latin typeface="Candara" panose="020E0502030303020204" pitchFamily="34" charset="0"/>
            </a:endParaRPr>
          </a:p>
        </p:txBody>
      </p:sp>
      <p:sp>
        <p:nvSpPr>
          <p:cNvPr id="28676" name="Text Box 5"/>
          <p:cNvSpPr txBox="1">
            <a:spLocks noChangeArrowheads="1"/>
          </p:cNvSpPr>
          <p:nvPr/>
        </p:nvSpPr>
        <p:spPr bwMode="auto">
          <a:xfrm>
            <a:off x="6096000" y="1334630"/>
            <a:ext cx="4343400" cy="3170099"/>
          </a:xfrm>
          <a:prstGeom prst="rect">
            <a:avLst/>
          </a:prstGeom>
          <a:solidFill>
            <a:srgbClr val="FFFF66">
              <a:alpha val="46000"/>
            </a:srgbClr>
          </a:solidFill>
          <a:ln w="9525">
            <a:solidFill>
              <a:schemeClr val="tx1"/>
            </a:solidFill>
            <a:miter lim="800000"/>
            <a:headEnd/>
            <a:tailEnd/>
          </a:ln>
        </p:spPr>
        <p:txBody>
          <a:bodyPr>
            <a:spAutoFit/>
          </a:bodyPr>
          <a:lstStyle/>
          <a:p>
            <a:pPr>
              <a:spcBef>
                <a:spcPct val="50000"/>
              </a:spcBef>
              <a:buFont typeface="Wingdings" pitchFamily="-128" charset="2"/>
              <a:buNone/>
              <a:defRPr/>
            </a:pPr>
            <a:r>
              <a:rPr kumimoji="1" lang="en-US" sz="2000" b="1" dirty="0">
                <a:latin typeface="Candara" panose="020E0502030303020204" pitchFamily="34" charset="0"/>
                <a:ea typeface="ＭＳ Ｐゴシック" pitchFamily="-128" charset="-128"/>
                <a:cs typeface="ＭＳ Ｐゴシック" pitchFamily="-128" charset="-128"/>
              </a:rPr>
              <a:t>Risk seeking people: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action, and I act impulsively at times.</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seek excitement for the thrill of the experience.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resourceful and prefer not to plan or prepare.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more self oriented than service oriented.</a:t>
            </a:r>
            <a:endParaRPr kumimoji="1" lang="en-US" dirty="0">
              <a:solidFill>
                <a:schemeClr val="tx1">
                  <a:alpha val="43000"/>
                </a:schemeClr>
              </a:solidFill>
              <a:latin typeface="Candara" panose="020E0502030303020204" pitchFamily="34" charset="0"/>
              <a:ea typeface="ＭＳ Ｐゴシック" pitchFamily="-128" charset="-128"/>
              <a:cs typeface="ＭＳ Ｐゴシック" pitchFamily="-128" charset="-128"/>
            </a:endParaRP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to anticipate another person’s position.</a:t>
            </a:r>
          </a:p>
        </p:txBody>
      </p:sp>
      <p:sp>
        <p:nvSpPr>
          <p:cNvPr id="106500" name="Text Box 6"/>
          <p:cNvSpPr txBox="1">
            <a:spLocks noChangeArrowheads="1"/>
          </p:cNvSpPr>
          <p:nvPr/>
        </p:nvSpPr>
        <p:spPr bwMode="auto">
          <a:xfrm>
            <a:off x="1752600" y="4504857"/>
            <a:ext cx="8686800" cy="1938338"/>
          </a:xfrm>
          <a:prstGeom prst="rect">
            <a:avLst/>
          </a:prstGeom>
          <a:solidFill>
            <a:srgbClr val="99FF66">
              <a:alpha val="23921"/>
            </a:srgbClr>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517525" indent="-40322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neutral people:</a:t>
            </a:r>
          </a:p>
          <a:p>
            <a:pPr lvl="1">
              <a:buFont typeface="Wingdings" panose="05000000000000000000" pitchFamily="2" charset="2"/>
              <a:buChar char="q"/>
            </a:pPr>
            <a:r>
              <a:rPr kumimoji="1" lang="en-US" altLang="en-US" sz="2000" dirty="0">
                <a:latin typeface="Candara" panose="020E0502030303020204" pitchFamily="34" charset="0"/>
              </a:rPr>
              <a:t>I trust my intuition, and I am comfortable with unknown.</a:t>
            </a:r>
          </a:p>
          <a:p>
            <a:pPr lvl="1">
              <a:buFont typeface="Wingdings" panose="05000000000000000000" pitchFamily="2" charset="2"/>
              <a:buChar char="q"/>
            </a:pPr>
            <a:r>
              <a:rPr kumimoji="1" lang="en-US" altLang="en-US" sz="2000" dirty="0">
                <a:latin typeface="Candara" panose="020E0502030303020204" pitchFamily="34" charset="0"/>
              </a:rPr>
              <a:t>I think about the future and have long-range objectives.</a:t>
            </a:r>
          </a:p>
          <a:p>
            <a:pPr lvl="1">
              <a:buFont typeface="Wingdings" panose="05000000000000000000" pitchFamily="2" charset="2"/>
              <a:buChar char="q"/>
            </a:pPr>
            <a:r>
              <a:rPr kumimoji="1" lang="en-US" altLang="en-US" sz="2000" dirty="0">
                <a:latin typeface="Candara" panose="020E0502030303020204" pitchFamily="34" charset="0"/>
              </a:rPr>
              <a:t>I am naturally curious and often ask, </a:t>
            </a:r>
            <a:r>
              <a:rPr kumimoji="1" lang="ja-JP" altLang="en-US" sz="2000" dirty="0">
                <a:latin typeface="Candara" panose="020E0502030303020204" pitchFamily="34" charset="0"/>
              </a:rPr>
              <a:t>“</a:t>
            </a:r>
            <a:r>
              <a:rPr kumimoji="1" lang="en-US" altLang="ja-JP" sz="2000" dirty="0">
                <a:latin typeface="Candara" panose="020E0502030303020204" pitchFamily="34" charset="0"/>
              </a:rPr>
              <a:t>Why?</a:t>
            </a:r>
            <a:r>
              <a:rPr kumimoji="1" lang="ja-JP" altLang="en-US" sz="2000" dirty="0">
                <a:latin typeface="Candara" panose="020E0502030303020204" pitchFamily="34" charset="0"/>
              </a:rPr>
              <a:t>”</a:t>
            </a:r>
            <a:endParaRPr kumimoji="1" lang="en-US" altLang="ja-JP" sz="2000" dirty="0">
              <a:latin typeface="Candara" panose="020E0502030303020204" pitchFamily="34" charset="0"/>
            </a:endParaRPr>
          </a:p>
          <a:p>
            <a:pPr lvl="1">
              <a:buFont typeface="Wingdings" panose="05000000000000000000" pitchFamily="2" charset="2"/>
              <a:buChar char="q"/>
            </a:pPr>
            <a:r>
              <a:rPr kumimoji="1" lang="en-US" altLang="en-US" sz="2000" dirty="0">
                <a:latin typeface="Candara" panose="020E0502030303020204" pitchFamily="34" charset="0"/>
              </a:rPr>
              <a:t>I enjoy generating new ideas.</a:t>
            </a:r>
          </a:p>
          <a:p>
            <a:pPr lvl="1">
              <a:buFont typeface="Wingdings" panose="05000000000000000000" pitchFamily="2" charset="2"/>
              <a:buChar char="q"/>
            </a:pPr>
            <a:r>
              <a:rPr kumimoji="1" lang="en-US" altLang="en-US" sz="2000" dirty="0">
                <a:latin typeface="Candara" panose="020E0502030303020204" pitchFamily="34" charset="0"/>
              </a:rPr>
              <a:t>I work best when I am inspired.</a:t>
            </a:r>
          </a:p>
        </p:txBody>
      </p:sp>
      <p:sp>
        <p:nvSpPr>
          <p:cNvPr id="106501" name="Rectangle 8"/>
          <p:cNvSpPr>
            <a:spLocks noChangeArrowheads="1"/>
          </p:cNvSpPr>
          <p:nvPr/>
        </p:nvSpPr>
        <p:spPr bwMode="auto">
          <a:xfrm>
            <a:off x="1981200" y="504151"/>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4200">
              <a:solidFill>
                <a:schemeClr val="tx2"/>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038953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Elements of Risk Analysis</a:t>
            </a:r>
          </a:p>
        </p:txBody>
      </p:sp>
      <p:pic>
        <p:nvPicPr>
          <p:cNvPr id="108546" name="Picture 3"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69748"/>
            <a:ext cx="670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AutoShape 4"/>
          <p:cNvSpPr>
            <a:spLocks/>
          </p:cNvSpPr>
          <p:nvPr/>
        </p:nvSpPr>
        <p:spPr bwMode="auto">
          <a:xfrm>
            <a:off x="2209800" y="1536448"/>
            <a:ext cx="1676400" cy="723900"/>
          </a:xfrm>
          <a:prstGeom prst="borderCallout2">
            <a:avLst>
              <a:gd name="adj1" fmla="val 15792"/>
              <a:gd name="adj2" fmla="val 104546"/>
              <a:gd name="adj3" fmla="val 15792"/>
              <a:gd name="adj4" fmla="val 120171"/>
              <a:gd name="adj5" fmla="val 78949"/>
              <a:gd name="adj6" fmla="val 136366"/>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What are the risks involved in getting to work?</a:t>
            </a:r>
          </a:p>
        </p:txBody>
      </p:sp>
      <p:sp>
        <p:nvSpPr>
          <p:cNvPr id="108548" name="AutoShape 5"/>
          <p:cNvSpPr>
            <a:spLocks/>
          </p:cNvSpPr>
          <p:nvPr/>
        </p:nvSpPr>
        <p:spPr bwMode="auto">
          <a:xfrm>
            <a:off x="8763000" y="2574674"/>
            <a:ext cx="1905000" cy="752475"/>
          </a:xfrm>
          <a:prstGeom prst="borderCallout2">
            <a:avLst>
              <a:gd name="adj1" fmla="val 15190"/>
              <a:gd name="adj2" fmla="val -4000"/>
              <a:gd name="adj3" fmla="val 15190"/>
              <a:gd name="adj4" fmla="val -14000"/>
              <a:gd name="adj5" fmla="val 70255"/>
              <a:gd name="adj6" fmla="val -41250"/>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Reduce the occurrence and/or impact of the risk.</a:t>
            </a:r>
          </a:p>
        </p:txBody>
      </p:sp>
      <p:sp>
        <p:nvSpPr>
          <p:cNvPr id="108549" name="AutoShape 6"/>
          <p:cNvSpPr>
            <a:spLocks/>
          </p:cNvSpPr>
          <p:nvPr/>
        </p:nvSpPr>
        <p:spPr bwMode="auto">
          <a:xfrm>
            <a:off x="2743200" y="5536948"/>
            <a:ext cx="1828800" cy="914400"/>
          </a:xfrm>
          <a:prstGeom prst="borderCallout2">
            <a:avLst>
              <a:gd name="adj1" fmla="val 12500"/>
              <a:gd name="adj2" fmla="val 104167"/>
              <a:gd name="adj3" fmla="val 12500"/>
              <a:gd name="adj4" fmla="val 112065"/>
              <a:gd name="adj5" fmla="val -79167"/>
              <a:gd name="adj6" fmla="val 133593"/>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Identify new risks as they occur &amp; report on all known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15044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eaLnBrk="1" hangingPunct="1"/>
            <a:r>
              <a:rPr lang="en-US" altLang="en-US" dirty="0" smtClean="0"/>
              <a:t>Risk Management</a:t>
            </a:r>
          </a:p>
        </p:txBody>
      </p:sp>
      <p:sp>
        <p:nvSpPr>
          <p:cNvPr id="11059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b="1" dirty="0" smtClean="0"/>
              <a:t>Risk assessment</a:t>
            </a:r>
          </a:p>
          <a:p>
            <a:pPr eaLnBrk="1" hangingPunct="1">
              <a:lnSpc>
                <a:spcPct val="90000"/>
              </a:lnSpc>
              <a:buFont typeface="Wingdings" panose="05000000000000000000" pitchFamily="2" charset="2"/>
              <a:buNone/>
            </a:pPr>
            <a:r>
              <a:rPr lang="en-US" altLang="en-US" dirty="0" smtClean="0"/>
              <a:t>Objectives</a:t>
            </a:r>
          </a:p>
          <a:p>
            <a:pPr eaLnBrk="1" hangingPunct="1">
              <a:lnSpc>
                <a:spcPct val="90000"/>
              </a:lnSpc>
            </a:pPr>
            <a:r>
              <a:rPr lang="en-US" altLang="en-US" dirty="0" smtClean="0"/>
              <a:t>Analyze risk in a cost-efficient manner</a:t>
            </a:r>
          </a:p>
          <a:p>
            <a:pPr eaLnBrk="1" hangingPunct="1">
              <a:lnSpc>
                <a:spcPct val="90000"/>
              </a:lnSpc>
            </a:pPr>
            <a:r>
              <a:rPr lang="en-US" altLang="en-US" dirty="0" smtClean="0"/>
              <a:t>Determine source of risk</a:t>
            </a:r>
          </a:p>
          <a:p>
            <a:pPr eaLnBrk="1" hangingPunct="1">
              <a:lnSpc>
                <a:spcPct val="90000"/>
              </a:lnSpc>
            </a:pPr>
            <a:r>
              <a:rPr lang="en-US" altLang="en-US" dirty="0" smtClean="0"/>
              <a:t>Determine risk exposure</a:t>
            </a:r>
          </a:p>
          <a:p>
            <a:pPr eaLnBrk="1" hangingPunct="1">
              <a:lnSpc>
                <a:spcPct val="90000"/>
              </a:lnSpc>
            </a:pPr>
            <a:r>
              <a:rPr lang="en-US" altLang="en-US" dirty="0" smtClean="0"/>
              <a:t>Determine time frame for action</a:t>
            </a:r>
          </a:p>
          <a:p>
            <a:pPr eaLnBrk="1" hangingPunct="1">
              <a:lnSpc>
                <a:spcPct val="90000"/>
              </a:lnSpc>
            </a:pPr>
            <a:r>
              <a:rPr lang="en-US" altLang="en-US" dirty="0" smtClean="0"/>
              <a:t>Determine highest-severity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5236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a:bodyPr>
          <a:lstStyle/>
          <a:p>
            <a:r>
              <a:rPr lang="en-US" dirty="0"/>
              <a:t>According to the PMBOK Guide:</a:t>
            </a:r>
          </a:p>
          <a:p>
            <a:pPr lvl="1"/>
            <a:r>
              <a:rPr lang="en-US" dirty="0"/>
              <a:t>“Project risk is an uncertain event or condition that, if it occurs, has a positive or negative effect on one or more project objectives.”</a:t>
            </a:r>
          </a:p>
          <a:p>
            <a:pPr lvl="1"/>
            <a:r>
              <a:rPr lang="en-US" dirty="0"/>
              <a:t>“A risk may have one or more causes, and, if it occurs, one or more impacts</a:t>
            </a:r>
            <a:r>
              <a:rPr lang="en-US" dirty="0" smtClean="0"/>
              <a:t>”</a:t>
            </a:r>
          </a:p>
          <a:p>
            <a:pPr lvl="1"/>
            <a:endParaRPr lang="en-US" dirty="0"/>
          </a:p>
          <a:p>
            <a:r>
              <a:rPr lang="en-US" dirty="0"/>
              <a:t>Project Risks</a:t>
            </a:r>
          </a:p>
          <a:p>
            <a:pPr lvl="1"/>
            <a:r>
              <a:rPr lang="en-US" dirty="0"/>
              <a:t>What can go wrong?</a:t>
            </a:r>
          </a:p>
          <a:p>
            <a:pPr lvl="1"/>
            <a:r>
              <a:rPr lang="en-US" dirty="0"/>
              <a:t>What is the likelihood?</a:t>
            </a:r>
          </a:p>
          <a:p>
            <a:pPr lvl="1"/>
            <a:r>
              <a:rPr lang="en-US" dirty="0"/>
              <a:t>What will the damage be?</a:t>
            </a:r>
          </a:p>
          <a:p>
            <a:pPr lvl="1"/>
            <a:r>
              <a:rPr lang="en-US" dirty="0"/>
              <a:t>What can we do about it?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926909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en-US" dirty="0" smtClean="0"/>
              <a:t>Assessing Project Risk</a:t>
            </a:r>
          </a:p>
        </p:txBody>
      </p:sp>
      <p:sp>
        <p:nvSpPr>
          <p:cNvPr id="112642" name="Rectangle 3"/>
          <p:cNvSpPr>
            <a:spLocks noGrp="1" noChangeArrowheads="1"/>
          </p:cNvSpPr>
          <p:nvPr>
            <p:ph type="body" idx="1"/>
          </p:nvPr>
        </p:nvSpPr>
        <p:spPr/>
        <p:txBody>
          <a:bodyPr/>
          <a:lstStyle/>
          <a:p>
            <a:pPr>
              <a:spcBef>
                <a:spcPts val="300"/>
              </a:spcBef>
            </a:pPr>
            <a:r>
              <a:rPr lang="en-US" altLang="en-US" sz="2000"/>
              <a:t>Have top software and customer managers formally committed to support the project?</a:t>
            </a:r>
          </a:p>
          <a:p>
            <a:pPr>
              <a:spcBef>
                <a:spcPts val="300"/>
              </a:spcBef>
            </a:pPr>
            <a:r>
              <a:rPr lang="en-US" altLang="en-US" sz="2000"/>
              <a:t>Are end-users enthusiastically committed to the project and the system/product to be built?</a:t>
            </a:r>
          </a:p>
          <a:p>
            <a:pPr>
              <a:spcBef>
                <a:spcPts val="300"/>
              </a:spcBef>
            </a:pPr>
            <a:r>
              <a:rPr lang="en-US" altLang="en-US" sz="2000"/>
              <a:t>Are requirements fully understood by the software engineering team and their customers?</a:t>
            </a:r>
          </a:p>
          <a:p>
            <a:pPr>
              <a:spcBef>
                <a:spcPts val="300"/>
              </a:spcBef>
            </a:pPr>
            <a:r>
              <a:rPr lang="en-US" altLang="en-US" sz="2000"/>
              <a:t>Have customers been involved fully in the definition of requirements?</a:t>
            </a:r>
          </a:p>
          <a:p>
            <a:pPr eaLnBrk="1" hangingPunct="1"/>
            <a:r>
              <a:rPr lang="en-US" altLang="en-US" sz="2000"/>
              <a:t>Do end-users have realistic expectations?</a:t>
            </a:r>
          </a:p>
          <a:p>
            <a:pPr>
              <a:spcBef>
                <a:spcPts val="300"/>
              </a:spcBef>
            </a:pPr>
            <a:r>
              <a:rPr lang="en-US" altLang="en-US" sz="2000"/>
              <a:t>Is project scope stable?</a:t>
            </a:r>
          </a:p>
          <a:p>
            <a:pPr>
              <a:spcBef>
                <a:spcPts val="300"/>
              </a:spcBef>
            </a:pPr>
            <a:r>
              <a:rPr lang="en-US" altLang="en-US" sz="2000"/>
              <a:t>Are project requirements stable?</a:t>
            </a:r>
          </a:p>
          <a:p>
            <a:pPr>
              <a:spcBef>
                <a:spcPts val="300"/>
              </a:spcBef>
            </a:pPr>
            <a:r>
              <a:rPr lang="en-US" altLang="en-US" sz="2000"/>
              <a:t>Does the software engineering team have the right mix of skills?</a:t>
            </a:r>
          </a:p>
          <a:p>
            <a:pPr>
              <a:spcBef>
                <a:spcPts val="300"/>
              </a:spcBef>
            </a:pPr>
            <a:r>
              <a:rPr lang="en-US" altLang="en-US" sz="2000"/>
              <a:t>Does the project team have experience with the technology to be implemented?</a:t>
            </a:r>
          </a:p>
          <a:p>
            <a:pPr>
              <a:spcBef>
                <a:spcPts val="300"/>
              </a:spcBef>
            </a:pPr>
            <a:r>
              <a:rPr lang="en-US" altLang="en-US" sz="2000"/>
              <a:t>Is the number of people on the project team adequate to do the job?</a:t>
            </a:r>
          </a:p>
          <a:p>
            <a:pPr eaLnBrk="1" hangingPunct="1"/>
            <a:r>
              <a:rPr lang="en-US" altLang="en-US" sz="2000"/>
              <a:t>Do all customer/user constituencies agree on the importance of the project and on the requirements for the system/product to be built?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32652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Grp="1" noChangeArrowheads="1"/>
          </p:cNvSpPr>
          <p:nvPr>
            <p:ph type="title"/>
          </p:nvPr>
        </p:nvSpPr>
        <p:spPr/>
        <p:txBody>
          <a:bodyPr/>
          <a:lstStyle/>
          <a:p>
            <a:pPr eaLnBrk="1" hangingPunct="1"/>
            <a:r>
              <a:rPr lang="en-US" altLang="en-US" dirty="0" smtClean="0"/>
              <a:t>Risk Management</a:t>
            </a:r>
          </a:p>
        </p:txBody>
      </p:sp>
      <p:sp>
        <p:nvSpPr>
          <p:cNvPr id="114690" name="Rectangle 5"/>
          <p:cNvSpPr>
            <a:spLocks noGrp="1" noChangeArrowheads="1"/>
          </p:cNvSpPr>
          <p:nvPr>
            <p:ph idx="1"/>
          </p:nvPr>
        </p:nvSpPr>
        <p:spPr>
          <a:xfrm>
            <a:off x="347526" y="1406880"/>
            <a:ext cx="5410478" cy="4746091"/>
          </a:xfrm>
        </p:spPr>
        <p:txBody>
          <a:bodyPr/>
          <a:lstStyle/>
          <a:p>
            <a:pPr eaLnBrk="1" hangingPunct="1">
              <a:buFont typeface="Wingdings" panose="05000000000000000000" pitchFamily="2" charset="2"/>
              <a:buNone/>
            </a:pPr>
            <a:r>
              <a:rPr lang="en-US" altLang="en-US" sz="2000" b="1" dirty="0"/>
              <a:t>Reactive Risk Management</a:t>
            </a:r>
            <a:endParaRPr lang="en-US" altLang="en-US" sz="2000" dirty="0"/>
          </a:p>
          <a:p>
            <a:pPr eaLnBrk="1" hangingPunct="1"/>
            <a:r>
              <a:rPr lang="en-US" altLang="en-US" sz="2000" dirty="0"/>
              <a:t>project team reacts to risks when they occur</a:t>
            </a:r>
          </a:p>
          <a:p>
            <a:pPr eaLnBrk="1" hangingPunct="1"/>
            <a:r>
              <a:rPr lang="en-US" altLang="en-US" sz="2000" dirty="0"/>
              <a:t>mitigation – plan for additional resources in anticipation of fire fighting</a:t>
            </a:r>
          </a:p>
          <a:p>
            <a:pPr eaLnBrk="1" hangingPunct="1"/>
            <a:r>
              <a:rPr lang="en-US" altLang="en-US" sz="2000" dirty="0"/>
              <a:t>fix on failure – resources are found and applied when the risk strikes</a:t>
            </a:r>
          </a:p>
          <a:p>
            <a:pPr eaLnBrk="1" hangingPunct="1"/>
            <a:r>
              <a:rPr lang="en-US" altLang="en-US" sz="2000" dirty="0"/>
              <a:t>crisis management – failure does not respond to applied resources and project is in jeopardy</a:t>
            </a:r>
          </a:p>
        </p:txBody>
      </p:sp>
      <p:sp>
        <p:nvSpPr>
          <p:cNvPr id="114691" name="Rectangle 7"/>
          <p:cNvSpPr>
            <a:spLocks noGrp="1" noChangeArrowheads="1"/>
          </p:cNvSpPr>
          <p:nvPr>
            <p:ph sz="half" idx="4294967295"/>
          </p:nvPr>
        </p:nvSpPr>
        <p:spPr>
          <a:xfrm>
            <a:off x="6554710" y="1406880"/>
            <a:ext cx="4997512" cy="4097627"/>
          </a:xfrm>
        </p:spPr>
        <p:txBody>
          <a:bodyPr vert="horz" lIns="91440" tIns="45720" rIns="91440" bIns="45720" rtlCol="0">
            <a:normAutofit/>
          </a:bodyPr>
          <a:lstStyle/>
          <a:p>
            <a:pPr>
              <a:buFont typeface="Wingdings" panose="05000000000000000000" pitchFamily="2" charset="2"/>
              <a:buNone/>
            </a:pPr>
            <a:r>
              <a:rPr lang="en-US" altLang="en-US" sz="2000" b="1" dirty="0">
                <a:latin typeface="Candara" panose="020E0502030303020204" pitchFamily="34" charset="0"/>
              </a:rPr>
              <a:t>Proactive Risk Management</a:t>
            </a:r>
          </a:p>
          <a:p>
            <a:pPr>
              <a:buFont typeface="Wingdings" panose="05000000000000000000" pitchFamily="2" charset="2"/>
              <a:buNone/>
            </a:pPr>
            <a:r>
              <a:rPr lang="en-US" altLang="en-US" sz="2000" dirty="0">
                <a:latin typeface="Candara" panose="020E0502030303020204" pitchFamily="34" charset="0"/>
              </a:rPr>
              <a:t>formal risk analysis is performed</a:t>
            </a:r>
          </a:p>
          <a:p>
            <a:pPr>
              <a:buFont typeface="Wingdings" panose="05000000000000000000" pitchFamily="2" charset="2"/>
              <a:buNone/>
            </a:pPr>
            <a:r>
              <a:rPr lang="en-US" altLang="en-US" sz="2000" dirty="0">
                <a:latin typeface="Candara" panose="020E0502030303020204" pitchFamily="34" charset="0"/>
              </a:rPr>
              <a:t>organization corrects the root causes of risk</a:t>
            </a:r>
          </a:p>
          <a:p>
            <a:pPr lvl="1"/>
            <a:r>
              <a:rPr lang="en-US" altLang="en-US" sz="2000" dirty="0">
                <a:latin typeface="Candara" panose="020E0502030303020204" pitchFamily="34" charset="0"/>
              </a:rPr>
              <a:t>TQM concepts and statistical SQA</a:t>
            </a:r>
          </a:p>
          <a:p>
            <a:pPr lvl="1"/>
            <a:r>
              <a:rPr lang="en-US" altLang="en-US" sz="2000" dirty="0">
                <a:latin typeface="Candara" panose="020E0502030303020204" pitchFamily="34" charset="0"/>
              </a:rPr>
              <a:t>examining risk sources that lie beyond the bounds of the software</a:t>
            </a:r>
          </a:p>
          <a:p>
            <a:pPr lvl="1"/>
            <a:r>
              <a:rPr lang="en-US" altLang="en-US" sz="2000" dirty="0">
                <a:latin typeface="Candara" panose="020E0502030303020204" pitchFamily="34" charset="0"/>
              </a:rPr>
              <a:t>developing the skill to manage change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0672094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Grp="1" noChangeArrowheads="1"/>
          </p:cNvSpPr>
          <p:nvPr>
            <p:ph type="title"/>
          </p:nvPr>
        </p:nvSpPr>
        <p:spPr/>
        <p:txBody>
          <a:bodyPr/>
          <a:lstStyle/>
          <a:p>
            <a:pPr eaLnBrk="1" hangingPunct="1"/>
            <a:r>
              <a:rPr lang="en-US" altLang="en-US" dirty="0" smtClean="0"/>
              <a:t>Proactive Risk Strategies</a:t>
            </a:r>
          </a:p>
        </p:txBody>
      </p:sp>
      <p:sp>
        <p:nvSpPr>
          <p:cNvPr id="116738" name="Rectangle 5"/>
          <p:cNvSpPr>
            <a:spLocks noGrp="1" noChangeArrowheads="1"/>
          </p:cNvSpPr>
          <p:nvPr>
            <p:ph type="body" idx="1"/>
          </p:nvPr>
        </p:nvSpPr>
        <p:spPr/>
        <p:txBody>
          <a:bodyPr/>
          <a:lstStyle/>
          <a:p>
            <a:pPr eaLnBrk="1" hangingPunct="1">
              <a:lnSpc>
                <a:spcPct val="110000"/>
              </a:lnSpc>
            </a:pPr>
            <a:r>
              <a:rPr lang="en-US" altLang="en-US" smtClean="0"/>
              <a:t>Begins long before technical work is initiated.</a:t>
            </a:r>
          </a:p>
          <a:p>
            <a:pPr eaLnBrk="1" hangingPunct="1">
              <a:lnSpc>
                <a:spcPct val="110000"/>
              </a:lnSpc>
            </a:pPr>
            <a:r>
              <a:rPr lang="en-US" altLang="en-US" smtClean="0"/>
              <a:t>Potential risks are identified.</a:t>
            </a:r>
          </a:p>
          <a:p>
            <a:pPr eaLnBrk="1" hangingPunct="1">
              <a:lnSpc>
                <a:spcPct val="110000"/>
              </a:lnSpc>
            </a:pPr>
            <a:r>
              <a:rPr lang="en-US" altLang="en-US" smtClean="0"/>
              <a:t>Probability and impact of risks are assessed. </a:t>
            </a:r>
          </a:p>
          <a:p>
            <a:pPr eaLnBrk="1" hangingPunct="1">
              <a:lnSpc>
                <a:spcPct val="110000"/>
              </a:lnSpc>
            </a:pPr>
            <a:r>
              <a:rPr lang="en-US" altLang="en-US" smtClean="0"/>
              <a:t>Risks prioritized by importance.</a:t>
            </a:r>
          </a:p>
          <a:p>
            <a:pPr eaLnBrk="1" hangingPunct="1">
              <a:lnSpc>
                <a:spcPct val="110000"/>
              </a:lnSpc>
            </a:pPr>
            <a:r>
              <a:rPr lang="en-US" altLang="en-US" smtClean="0"/>
              <a:t>Software team establishes a plan to manage the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771360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dirty="0" smtClean="0"/>
              <a:t>Inputs to qualitative risk analysis </a:t>
            </a:r>
          </a:p>
        </p:txBody>
      </p:sp>
      <p:sp>
        <p:nvSpPr>
          <p:cNvPr id="120834" name="Rectangle 3"/>
          <p:cNvSpPr>
            <a:spLocks noGrp="1" noChangeArrowheads="1"/>
          </p:cNvSpPr>
          <p:nvPr>
            <p:ph type="body" idx="1"/>
          </p:nvPr>
        </p:nvSpPr>
        <p:spPr/>
        <p:txBody>
          <a:bodyPr/>
          <a:lstStyle/>
          <a:p>
            <a:r>
              <a:rPr lang="en-US" altLang="en-US" dirty="0" smtClean="0"/>
              <a:t>Organizational process assets</a:t>
            </a:r>
          </a:p>
          <a:p>
            <a:pPr lvl="1"/>
            <a:r>
              <a:rPr lang="en-US" altLang="en-US" dirty="0" smtClean="0"/>
              <a:t>Historical information from previous projects</a:t>
            </a:r>
          </a:p>
          <a:p>
            <a:pPr lvl="1"/>
            <a:r>
              <a:rPr lang="en-US" altLang="en-US" dirty="0" smtClean="0"/>
              <a:t>Includes formal or informal </a:t>
            </a:r>
            <a:r>
              <a:rPr lang="ja-JP" altLang="en-US" dirty="0" smtClean="0"/>
              <a:t>‘</a:t>
            </a:r>
            <a:r>
              <a:rPr lang="en-US" altLang="ja-JP" dirty="0" smtClean="0"/>
              <a:t>lessons learned</a:t>
            </a:r>
            <a:r>
              <a:rPr lang="ja-JP" altLang="en-US" dirty="0" smtClean="0"/>
              <a:t>’</a:t>
            </a:r>
            <a:r>
              <a:rPr lang="en-US" altLang="ja-JP" dirty="0" smtClean="0"/>
              <a:t> as well as closure documentation and/or post mortems</a:t>
            </a:r>
          </a:p>
          <a:p>
            <a:r>
              <a:rPr lang="en-US" altLang="en-US" dirty="0" smtClean="0"/>
              <a:t>Project scope statement</a:t>
            </a:r>
          </a:p>
          <a:p>
            <a:pPr lvl="1"/>
            <a:r>
              <a:rPr lang="en-US" altLang="en-US" dirty="0" smtClean="0"/>
              <a:t>Identifies initially-defined risks</a:t>
            </a:r>
          </a:p>
          <a:p>
            <a:r>
              <a:rPr lang="en-US" altLang="en-US" dirty="0" smtClean="0"/>
              <a:t>Risk management plan</a:t>
            </a:r>
          </a:p>
          <a:p>
            <a:pPr lvl="1"/>
            <a:r>
              <a:rPr lang="en-US" altLang="en-US" dirty="0" smtClean="0"/>
              <a:t>Provides framework within which to perform risk analysis</a:t>
            </a:r>
          </a:p>
          <a:p>
            <a:r>
              <a:rPr lang="en-US" altLang="en-US" dirty="0" smtClean="0"/>
              <a:t>Risk register</a:t>
            </a:r>
          </a:p>
          <a:p>
            <a:pPr lvl="1"/>
            <a:r>
              <a:rPr lang="en-US" altLang="en-US" dirty="0" smtClean="0"/>
              <a:t>Provides a comprehensive enumeration and description of all project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290316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en-US" dirty="0" smtClean="0"/>
              <a:t>Risk Analysis</a:t>
            </a:r>
          </a:p>
        </p:txBody>
      </p:sp>
      <p:sp>
        <p:nvSpPr>
          <p:cNvPr id="509955" name="Rectangle 3"/>
          <p:cNvSpPr>
            <a:spLocks noGrp="1" noChangeArrowheads="1"/>
          </p:cNvSpPr>
          <p:nvPr>
            <p:ph type="body" idx="1"/>
          </p:nvPr>
        </p:nvSpPr>
        <p:spPr/>
        <p:txBody>
          <a:bodyPr/>
          <a:lstStyle/>
          <a:p>
            <a:pPr>
              <a:buFont typeface="Wingdings" panose="05000000000000000000" pitchFamily="2" charset="2"/>
              <a:buNone/>
            </a:pPr>
            <a:r>
              <a:rPr lang="en-US" altLang="en-US" smtClean="0"/>
              <a:t>Determine impact of each risk</a:t>
            </a:r>
          </a:p>
          <a:p>
            <a:r>
              <a:rPr lang="en-US" altLang="en-US" smtClean="0"/>
              <a:t>Risk Exposure (RE)</a:t>
            </a:r>
          </a:p>
          <a:p>
            <a:pPr lvl="1"/>
            <a:r>
              <a:rPr lang="en-US" altLang="en-US" smtClean="0"/>
              <a:t>a.k.a. </a:t>
            </a:r>
            <a:r>
              <a:rPr lang="ja-JP" altLang="en-US" smtClean="0"/>
              <a:t>“</a:t>
            </a:r>
            <a:r>
              <a:rPr lang="en-US" altLang="ja-JP" smtClean="0"/>
              <a:t>Risk Impact</a:t>
            </a:r>
            <a:r>
              <a:rPr lang="ja-JP" altLang="en-US" smtClean="0"/>
              <a:t>”</a:t>
            </a:r>
            <a:endParaRPr lang="en-US" altLang="ja-JP" smtClean="0"/>
          </a:p>
          <a:p>
            <a:pPr lvl="1"/>
            <a:r>
              <a:rPr lang="en-US" altLang="en-US" smtClean="0"/>
              <a:t>RE = Probability of loss * size of loss</a:t>
            </a:r>
          </a:p>
          <a:p>
            <a:pPr lvl="1"/>
            <a:r>
              <a:rPr lang="en-US" altLang="en-US" smtClean="0"/>
              <a:t>Ex: risk is </a:t>
            </a:r>
            <a:r>
              <a:rPr lang="ja-JP" altLang="en-US" smtClean="0"/>
              <a:t>“</a:t>
            </a:r>
            <a:r>
              <a:rPr lang="en-US" altLang="ja-JP" smtClean="0"/>
              <a:t>Facilities not ready on time</a:t>
            </a:r>
            <a:r>
              <a:rPr lang="ja-JP" altLang="en-US" smtClean="0"/>
              <a:t>”</a:t>
            </a:r>
            <a:endParaRPr lang="en-US" altLang="ja-JP" smtClean="0"/>
          </a:p>
          <a:p>
            <a:pPr lvl="2"/>
            <a:r>
              <a:rPr lang="en-US" altLang="en-US" smtClean="0"/>
              <a:t>Probability is 25%, size is 4 weeks, RE is 1 week</a:t>
            </a:r>
          </a:p>
          <a:p>
            <a:pPr lvl="1"/>
            <a:r>
              <a:rPr lang="en-US" altLang="en-US" smtClean="0"/>
              <a:t>Ex: risk is </a:t>
            </a:r>
            <a:r>
              <a:rPr lang="ja-JP" altLang="en-US" smtClean="0"/>
              <a:t>“</a:t>
            </a:r>
            <a:r>
              <a:rPr lang="en-US" altLang="ja-JP" smtClean="0"/>
              <a:t>Inadequate design – redesign required</a:t>
            </a:r>
            <a:r>
              <a:rPr lang="ja-JP" altLang="en-US" smtClean="0"/>
              <a:t>”</a:t>
            </a:r>
            <a:endParaRPr lang="en-US" altLang="ja-JP" smtClean="0"/>
          </a:p>
          <a:p>
            <a:pPr lvl="2"/>
            <a:r>
              <a:rPr lang="en-US" altLang="en-US" smtClean="0"/>
              <a:t>Probability is 15%, size is 10 weeks, RE is 1.5 weeks</a:t>
            </a:r>
          </a:p>
          <a:p>
            <a:pPr lvl="1"/>
            <a:r>
              <a:rPr lang="en-US" altLang="en-US" smtClean="0"/>
              <a:t>Statistically are </a:t>
            </a:r>
            <a:r>
              <a:rPr lang="ja-JP" altLang="en-US" smtClean="0"/>
              <a:t>“</a:t>
            </a:r>
            <a:r>
              <a:rPr lang="en-US" altLang="ja-JP" smtClean="0"/>
              <a:t>expected values</a:t>
            </a:r>
            <a:r>
              <a:rPr lang="ja-JP" altLang="en-US" smtClean="0"/>
              <a:t>”</a:t>
            </a:r>
            <a:endParaRPr lang="en-US" altLang="ja-JP" smtClean="0"/>
          </a:p>
          <a:p>
            <a:pPr lvl="1"/>
            <a:r>
              <a:rPr lang="en-US" altLang="en-US" smtClean="0"/>
              <a:t>Sum all RE’</a:t>
            </a:r>
            <a:r>
              <a:rPr lang="en-US" altLang="ja-JP" smtClean="0"/>
              <a:t>s to get expected overrun</a:t>
            </a:r>
          </a:p>
          <a:p>
            <a:pPr lvl="2"/>
            <a:r>
              <a:rPr lang="en-US" altLang="en-US" smtClean="0"/>
              <a:t>Which is pre risk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84133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9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9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9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99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99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995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995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9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dirty="0" smtClean="0"/>
              <a:t>Risk Analysis</a:t>
            </a:r>
          </a:p>
        </p:txBody>
      </p:sp>
      <p:sp>
        <p:nvSpPr>
          <p:cNvPr id="514051" name="Rectangle 3"/>
          <p:cNvSpPr>
            <a:spLocks noGrp="1" noChangeArrowheads="1"/>
          </p:cNvSpPr>
          <p:nvPr>
            <p:ph type="body" idx="1"/>
          </p:nvPr>
        </p:nvSpPr>
        <p:spPr/>
        <p:txBody>
          <a:bodyPr>
            <a:normAutofit fontScale="92500" lnSpcReduction="10000"/>
          </a:bodyPr>
          <a:lstStyle/>
          <a:p>
            <a:r>
              <a:rPr lang="en-US" altLang="en-US" sz="2600" dirty="0"/>
              <a:t>Estimating size of loss (impact)</a:t>
            </a:r>
          </a:p>
          <a:p>
            <a:pPr lvl="1"/>
            <a:r>
              <a:rPr lang="en-US" altLang="en-US" dirty="0" smtClean="0"/>
              <a:t>Loss is easier to see than probability</a:t>
            </a:r>
          </a:p>
          <a:p>
            <a:pPr lvl="2"/>
            <a:r>
              <a:rPr lang="en-US" altLang="en-US" dirty="0" smtClean="0"/>
              <a:t>You can break this down into </a:t>
            </a:r>
            <a:r>
              <a:rPr lang="ja-JP" altLang="en-US" dirty="0" smtClean="0"/>
              <a:t>“</a:t>
            </a:r>
            <a:r>
              <a:rPr lang="en-US" altLang="ja-JP" dirty="0" smtClean="0"/>
              <a:t>chunks</a:t>
            </a:r>
            <a:r>
              <a:rPr lang="ja-JP" altLang="en-US" dirty="0" smtClean="0"/>
              <a:t>”</a:t>
            </a:r>
            <a:r>
              <a:rPr lang="en-US" altLang="ja-JP" dirty="0" smtClean="0"/>
              <a:t> (like WBS)</a:t>
            </a:r>
          </a:p>
          <a:p>
            <a:r>
              <a:rPr lang="en-US" altLang="en-US" sz="2600" dirty="0"/>
              <a:t>Estimating probability of loss</a:t>
            </a:r>
          </a:p>
          <a:p>
            <a:pPr lvl="1"/>
            <a:r>
              <a:rPr lang="en-US" altLang="en-US" dirty="0" smtClean="0"/>
              <a:t>Use team member estimates and have a risk-estimate review</a:t>
            </a:r>
          </a:p>
          <a:p>
            <a:pPr lvl="1"/>
            <a:r>
              <a:rPr lang="en-US" altLang="en-US" dirty="0" smtClean="0"/>
              <a:t>Use Delphi or group-consensus techniques</a:t>
            </a:r>
          </a:p>
          <a:p>
            <a:pPr lvl="1"/>
            <a:r>
              <a:rPr lang="en-US" altLang="en-US" dirty="0" smtClean="0"/>
              <a:t>Use gambling analogy </a:t>
            </a:r>
            <a:r>
              <a:rPr lang="ja-JP" altLang="en-US" dirty="0" smtClean="0"/>
              <a:t>“</a:t>
            </a:r>
            <a:r>
              <a:rPr lang="en-US" altLang="ja-JP" dirty="0" smtClean="0"/>
              <a:t>how much would you bet</a:t>
            </a:r>
            <a:r>
              <a:rPr lang="ja-JP" altLang="en-US" dirty="0" smtClean="0"/>
              <a:t>”</a:t>
            </a:r>
            <a:endParaRPr lang="en-US" altLang="ja-JP" dirty="0" smtClean="0"/>
          </a:p>
          <a:p>
            <a:pPr lvl="1"/>
            <a:r>
              <a:rPr lang="en-US" altLang="en-US" dirty="0" smtClean="0"/>
              <a:t>Use </a:t>
            </a:r>
            <a:r>
              <a:rPr lang="ja-JP" altLang="en-US" dirty="0" smtClean="0"/>
              <a:t>“</a:t>
            </a:r>
            <a:r>
              <a:rPr lang="en-US" altLang="ja-JP" dirty="0" smtClean="0"/>
              <a:t>adjective calibration</a:t>
            </a:r>
            <a:r>
              <a:rPr lang="ja-JP" altLang="en-US" dirty="0" smtClean="0"/>
              <a:t>”</a:t>
            </a:r>
            <a:r>
              <a:rPr lang="en-US" altLang="ja-JP" dirty="0" smtClean="0"/>
              <a:t>: highly likely, probably, improbable, unlikely, highly unlikely</a:t>
            </a:r>
          </a:p>
          <a:p>
            <a:pPr>
              <a:buFont typeface="Wingdings" panose="05000000000000000000" pitchFamily="2" charset="2"/>
              <a:buNone/>
            </a:pPr>
            <a:r>
              <a:rPr lang="en-US" altLang="en-US" sz="2000" b="1" u="sng" dirty="0"/>
              <a:t>Risk Prioritization</a:t>
            </a:r>
          </a:p>
          <a:p>
            <a:pPr lvl="1"/>
            <a:r>
              <a:rPr lang="en-US" altLang="en-US" dirty="0" smtClean="0"/>
              <a:t>Remember the 80-20 rule</a:t>
            </a:r>
          </a:p>
          <a:p>
            <a:pPr lvl="1"/>
            <a:r>
              <a:rPr lang="en-US" altLang="en-US" dirty="0" smtClean="0"/>
              <a:t>Often want larger-loss risks higher – Or higher probability items</a:t>
            </a:r>
          </a:p>
          <a:p>
            <a:pPr lvl="1"/>
            <a:r>
              <a:rPr lang="en-US" altLang="en-US" dirty="0" smtClean="0"/>
              <a:t>Possibly group </a:t>
            </a:r>
            <a:r>
              <a:rPr lang="ja-JP" altLang="en-US" dirty="0" smtClean="0"/>
              <a:t>‘</a:t>
            </a:r>
            <a:r>
              <a:rPr lang="en-US" altLang="ja-JP" dirty="0" smtClean="0"/>
              <a:t>related risks</a:t>
            </a:r>
            <a:r>
              <a:rPr lang="ja-JP" altLang="en-US" dirty="0" smtClean="0"/>
              <a:t>’</a:t>
            </a:r>
            <a:endParaRPr lang="en-US" altLang="ja-JP" dirty="0" smtClean="0"/>
          </a:p>
          <a:p>
            <a:pPr lvl="1"/>
            <a:r>
              <a:rPr lang="en-US" altLang="en-US" dirty="0" smtClean="0"/>
              <a:t>Helps identify which risks to ignore – Those at the bottom</a:t>
            </a:r>
          </a:p>
          <a:p>
            <a:pPr lvl="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281569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4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4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4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4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4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40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4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4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1405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1405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14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Risk probability and impact assessment</a:t>
            </a:r>
          </a:p>
        </p:txBody>
      </p:sp>
      <p:sp>
        <p:nvSpPr>
          <p:cNvPr id="126978" name="Rectangle 3"/>
          <p:cNvSpPr>
            <a:spLocks noGrp="1" noChangeArrowheads="1"/>
          </p:cNvSpPr>
          <p:nvPr>
            <p:ph type="body" idx="1"/>
          </p:nvPr>
        </p:nvSpPr>
        <p:spPr/>
        <p:txBody>
          <a:bodyPr/>
          <a:lstStyle/>
          <a:p>
            <a:pPr eaLnBrk="1" hangingPunct="1"/>
            <a:r>
              <a:rPr lang="en-US" altLang="en-US" dirty="0" smtClean="0"/>
              <a:t>First, assess the probability that the identified risk will occur </a:t>
            </a:r>
          </a:p>
          <a:p>
            <a:pPr eaLnBrk="1" hangingPunct="1"/>
            <a:r>
              <a:rPr lang="en-US" altLang="en-US" dirty="0" smtClean="0"/>
              <a:t>Second, determine the impacts of the risk on project objectives: time, scope, quality, and cost</a:t>
            </a:r>
          </a:p>
          <a:p>
            <a:pPr eaLnBrk="1" hangingPunct="1"/>
            <a:r>
              <a:rPr lang="en-US" altLang="en-US" dirty="0" smtClean="0"/>
              <a:t>Assessment helps determine which risks require aggressive management</a:t>
            </a:r>
          </a:p>
          <a:p>
            <a:pPr eaLnBrk="1" hangingPunct="1"/>
            <a:r>
              <a:rPr lang="en-US" altLang="en-US" dirty="0" smtClean="0"/>
              <a:t>Probabilities and impacts are defined in the risk management plan under the heading </a:t>
            </a:r>
            <a:r>
              <a:rPr lang="en-US" altLang="en-US" i="1" dirty="0" smtClean="0"/>
              <a:t>definitions of risk probability and impact</a:t>
            </a: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90449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Probability and impact matrix</a:t>
            </a:r>
          </a:p>
        </p:txBody>
      </p:sp>
      <p:sp>
        <p:nvSpPr>
          <p:cNvPr id="129026" name="Rectangle 3"/>
          <p:cNvSpPr>
            <a:spLocks noGrp="1" noChangeArrowheads="1"/>
          </p:cNvSpPr>
          <p:nvPr>
            <p:ph idx="1"/>
          </p:nvPr>
        </p:nvSpPr>
        <p:spPr/>
        <p:txBody>
          <a:bodyPr/>
          <a:lstStyle/>
          <a:p>
            <a:r>
              <a:rPr lang="en-US" altLang="en-US" dirty="0" smtClean="0"/>
              <a:t>Defines a combination of risk probability and risk impact that helps determine which risks need detailed risk response plans</a:t>
            </a:r>
          </a:p>
          <a:p>
            <a:pPr lvl="1"/>
            <a:r>
              <a:rPr lang="en-US" altLang="en-US" i="1" dirty="0"/>
              <a:t>Example</a:t>
            </a:r>
            <a:r>
              <a:rPr lang="en-US" altLang="en-US" dirty="0"/>
              <a:t>: A risk with a high probability of occurring and a high impact will be a strong candidate for a risk response plan </a:t>
            </a:r>
          </a:p>
          <a:p>
            <a:r>
              <a:rPr lang="en-US" altLang="en-US" dirty="0" smtClean="0"/>
              <a:t>Matrix is typically defined by the organization </a:t>
            </a:r>
          </a:p>
          <a:p>
            <a:r>
              <a:rPr lang="en-US" altLang="en-US" dirty="0" smtClean="0"/>
              <a:t>If organization does not define a matrix, develop one during planning meetings and analysis</a:t>
            </a:r>
          </a:p>
          <a:p>
            <a:r>
              <a:rPr lang="en-US" altLang="en-US" dirty="0" smtClean="0"/>
              <a:t>We will look at the probability and impact matrix in the </a:t>
            </a:r>
            <a:r>
              <a:rPr lang="en-US" altLang="en-US" i="1" dirty="0" smtClean="0"/>
              <a:t>Qualitative Risk Analysis </a:t>
            </a:r>
            <a:r>
              <a:rPr lang="en-US" altLang="en-US" dirty="0" smtClean="0"/>
              <a:t>process, where it is used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2912115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smtClean="0"/>
              <a:t>Probability</a:t>
            </a:r>
          </a:p>
        </p:txBody>
      </p:sp>
      <p:sp>
        <p:nvSpPr>
          <p:cNvPr id="131074" name="Rectangle 3"/>
          <p:cNvSpPr>
            <a:spLocks noGrp="1" noChangeArrowheads="1"/>
          </p:cNvSpPr>
          <p:nvPr>
            <p:ph type="body" idx="1"/>
          </p:nvPr>
        </p:nvSpPr>
        <p:spPr/>
        <p:txBody>
          <a:bodyPr>
            <a:normAutofit/>
          </a:bodyPr>
          <a:lstStyle/>
          <a:p>
            <a:pPr eaLnBrk="1" hangingPunct="1"/>
            <a:r>
              <a:rPr lang="en-US" altLang="en-US" sz="2400" i="1" dirty="0"/>
              <a:t>Probability</a:t>
            </a:r>
            <a:r>
              <a:rPr lang="en-US" altLang="en-US" sz="2400" dirty="0"/>
              <a:t> is the likelihood that an event will occur</a:t>
            </a:r>
          </a:p>
          <a:p>
            <a:pPr lvl="1" eaLnBrk="1" hangingPunct="1"/>
            <a:r>
              <a:rPr lang="en-US" altLang="en-US" sz="2000" dirty="0" smtClean="0"/>
              <a:t>Fair coin flip: 0.5 probability of getting heads, 0.5 probability of getting tails</a:t>
            </a:r>
          </a:p>
          <a:p>
            <a:pPr lvl="1" eaLnBrk="1" hangingPunct="1"/>
            <a:r>
              <a:rPr lang="en-US" altLang="en-US" sz="2000" dirty="0" smtClean="0"/>
              <a:t>Sum of probabilities of all outcomes adds up to 1.0</a:t>
            </a:r>
          </a:p>
          <a:p>
            <a:pPr lvl="1" eaLnBrk="1" hangingPunct="1"/>
            <a:r>
              <a:rPr lang="en-US" altLang="en-US" sz="2000" dirty="0" smtClean="0"/>
              <a:t>For any event </a:t>
            </a:r>
            <a:r>
              <a:rPr lang="en-US" altLang="en-US" sz="2000" i="1" dirty="0" smtClean="0"/>
              <a:t>e</a:t>
            </a:r>
            <a:r>
              <a:rPr lang="en-US" altLang="en-US" sz="2000" dirty="0" smtClean="0"/>
              <a:t>, the probability </a:t>
            </a:r>
            <a:r>
              <a:rPr lang="en-US" altLang="en-US" sz="2000" i="1" dirty="0" smtClean="0"/>
              <a:t>p</a:t>
            </a:r>
            <a:r>
              <a:rPr lang="en-US" altLang="en-US" sz="2000" dirty="0" smtClean="0"/>
              <a:t> that </a:t>
            </a:r>
            <a:r>
              <a:rPr lang="en-US" altLang="en-US" sz="2000" i="1" dirty="0" smtClean="0"/>
              <a:t>e</a:t>
            </a:r>
            <a:r>
              <a:rPr lang="en-US" altLang="en-US" sz="2000" dirty="0" smtClean="0"/>
              <a:t> </a:t>
            </a:r>
            <a:r>
              <a:rPr lang="en-US" altLang="en-US" sz="2000" i="1" dirty="0" smtClean="0"/>
              <a:t>will</a:t>
            </a:r>
            <a:r>
              <a:rPr lang="en-US" altLang="en-US" sz="2000" dirty="0" smtClean="0"/>
              <a:t> occur is 0.0 ≤ </a:t>
            </a:r>
            <a:r>
              <a:rPr lang="en-US" altLang="en-US" sz="2000" i="1" dirty="0" err="1" smtClean="0"/>
              <a:t>p</a:t>
            </a:r>
            <a:r>
              <a:rPr lang="en-US" altLang="en-US" sz="2000" i="1" baseline="-25000" dirty="0" err="1" smtClean="0"/>
              <a:t>e</a:t>
            </a:r>
            <a:r>
              <a:rPr lang="en-US" altLang="en-US" sz="2000" i="1" baseline="-25000" dirty="0" smtClean="0"/>
              <a:t> </a:t>
            </a:r>
            <a:r>
              <a:rPr lang="en-US" altLang="en-US" sz="2000" dirty="0" smtClean="0"/>
              <a:t>≤ 1.0</a:t>
            </a:r>
          </a:p>
          <a:p>
            <a:pPr lvl="1" eaLnBrk="1" hangingPunct="1"/>
            <a:r>
              <a:rPr lang="en-US" altLang="en-US" sz="2000" dirty="0" smtClean="0"/>
              <a:t>The complementary probability that </a:t>
            </a:r>
            <a:r>
              <a:rPr lang="en-US" altLang="en-US" sz="2000" i="1" dirty="0" smtClean="0"/>
              <a:t>e</a:t>
            </a:r>
            <a:r>
              <a:rPr lang="en-US" altLang="en-US" sz="2000" dirty="0" smtClean="0"/>
              <a:t> </a:t>
            </a:r>
            <a:r>
              <a:rPr lang="en-US" altLang="en-US" sz="2000" i="1" dirty="0" smtClean="0"/>
              <a:t>will not</a:t>
            </a:r>
            <a:r>
              <a:rPr lang="en-US" altLang="en-US" sz="2000" dirty="0" smtClean="0"/>
              <a:t> occur is just 1.0 - </a:t>
            </a:r>
            <a:r>
              <a:rPr lang="en-US" altLang="en-US" sz="2000" i="1" dirty="0" err="1" smtClean="0"/>
              <a:t>p</a:t>
            </a:r>
            <a:r>
              <a:rPr lang="en-US" altLang="en-US" sz="2000" i="1" baseline="-25000" dirty="0" err="1" smtClean="0"/>
              <a:t>e</a:t>
            </a:r>
            <a:r>
              <a:rPr lang="en-US" altLang="en-US" sz="2000" i="1" baseline="-25000" dirty="0" smtClean="0"/>
              <a:t> </a:t>
            </a:r>
            <a:endParaRPr lang="en-US" altLang="en-US" sz="2000" dirty="0" smtClean="0"/>
          </a:p>
          <a:p>
            <a:pPr eaLnBrk="1" hangingPunct="1"/>
            <a:r>
              <a:rPr lang="en-US" altLang="en-US" sz="2400" i="1" dirty="0"/>
              <a:t>Risk probability</a:t>
            </a:r>
            <a:r>
              <a:rPr lang="en-US" altLang="en-US" sz="2400" dirty="0"/>
              <a:t> is the probability that the risk event will occur sometime during the life of the project and is most often determined through </a:t>
            </a:r>
            <a:r>
              <a:rPr lang="en-US" altLang="en-US" sz="2400" i="1" dirty="0"/>
              <a:t>expert judgment</a:t>
            </a:r>
            <a:endParaRPr lang="en-US" altLang="en-US" sz="2400" dirty="0"/>
          </a:p>
          <a:p>
            <a:pPr eaLnBrk="1" hangingPunct="1"/>
            <a:r>
              <a:rPr lang="en-US" altLang="en-US" sz="2400" dirty="0"/>
              <a:t>Ways to improve the utility of risk probabilities</a:t>
            </a:r>
          </a:p>
          <a:p>
            <a:pPr lvl="1" eaLnBrk="1" hangingPunct="1"/>
            <a:r>
              <a:rPr lang="en-US" altLang="en-US" sz="2000" dirty="0" smtClean="0"/>
              <a:t>Develop consistent decision criteria for determining probabilities</a:t>
            </a:r>
          </a:p>
          <a:p>
            <a:pPr lvl="1" eaLnBrk="1" hangingPunct="1"/>
            <a:r>
              <a:rPr lang="en-US" altLang="en-US" sz="2000" dirty="0" smtClean="0"/>
              <a:t>Involve as many experts as you can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645559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dirty="0" smtClean="0"/>
              <a:t>Quantifying risk probability </a:t>
            </a:r>
          </a:p>
        </p:txBody>
      </p:sp>
      <p:sp>
        <p:nvSpPr>
          <p:cNvPr id="135170" name="Content Placeholder 9"/>
          <p:cNvSpPr>
            <a:spLocks noGrp="1"/>
          </p:cNvSpPr>
          <p:nvPr>
            <p:ph idx="1"/>
          </p:nvPr>
        </p:nvSpPr>
        <p:spPr/>
        <p:txBody>
          <a:bodyPr/>
          <a:lstStyle/>
          <a:p>
            <a:r>
              <a:rPr lang="en-US" altLang="en-US" smtClean="0"/>
              <a:t>For most situations, use of a ﬁve-point </a:t>
            </a:r>
            <a:r>
              <a:rPr lang="en-US" altLang="en-US" i="1" smtClean="0"/>
              <a:t>Likert scale </a:t>
            </a:r>
            <a:r>
              <a:rPr lang="en-US" altLang="en-US" smtClean="0"/>
              <a:t>is appropriate: </a:t>
            </a:r>
          </a:p>
          <a:p>
            <a:pPr lvl="1"/>
            <a:r>
              <a:rPr lang="en-US" altLang="en-US" smtClean="0"/>
              <a:t>Highly unlikely (p &lt; 20%) </a:t>
            </a:r>
          </a:p>
          <a:p>
            <a:pPr lvl="1"/>
            <a:r>
              <a:rPr lang="en-US" altLang="en-US" smtClean="0"/>
              <a:t>Unlikely (20% &lt; p &lt; 40%) </a:t>
            </a:r>
          </a:p>
          <a:p>
            <a:pPr lvl="1"/>
            <a:r>
              <a:rPr lang="en-US" altLang="en-US" smtClean="0"/>
              <a:t>About even (40% &lt; p &lt; 60%) </a:t>
            </a:r>
          </a:p>
          <a:p>
            <a:pPr lvl="1"/>
            <a:r>
              <a:rPr lang="en-US" altLang="en-US" smtClean="0"/>
              <a:t>Likely (60% &lt; p &lt; 80%) </a:t>
            </a:r>
          </a:p>
          <a:p>
            <a:pPr lvl="1"/>
            <a:r>
              <a:rPr lang="en-US" altLang="en-US" smtClean="0"/>
              <a:t>Highly likely (p &gt; 80%) </a:t>
            </a:r>
          </a:p>
          <a:p>
            <a:r>
              <a:rPr lang="en-US" altLang="en-US" smtClean="0"/>
              <a:t>For less well-deﬁned situations, use a three-point scale: </a:t>
            </a:r>
          </a:p>
          <a:p>
            <a:pPr lvl="1"/>
            <a:r>
              <a:rPr lang="en-US" altLang="en-US" smtClean="0"/>
              <a:t>High (p &gt; 75%) </a:t>
            </a:r>
          </a:p>
          <a:p>
            <a:pPr lvl="1"/>
            <a:r>
              <a:rPr lang="en-US" altLang="en-US" smtClean="0"/>
              <a:t>Moderate (35% &lt; p &lt; 75%) </a:t>
            </a:r>
          </a:p>
          <a:p>
            <a:pPr lvl="1"/>
            <a:r>
              <a:rPr lang="en-US" altLang="en-US" smtClean="0"/>
              <a:t>Low (p &lt; 35%)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354075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 </a:t>
            </a:r>
            <a:r>
              <a:rPr lang="en-US" dirty="0"/>
              <a:t>Risks</a:t>
            </a:r>
          </a:p>
          <a:p>
            <a:pPr lvl="1"/>
            <a:r>
              <a:rPr lang="en-US" dirty="0" smtClean="0"/>
              <a:t>Incorrect</a:t>
            </a:r>
            <a:endParaRPr lang="en-US" dirty="0"/>
          </a:p>
          <a:p>
            <a:pPr lvl="1"/>
            <a:r>
              <a:rPr lang="en-US" dirty="0" smtClean="0"/>
              <a:t>Incomplete</a:t>
            </a:r>
            <a:endParaRPr lang="en-US" dirty="0"/>
          </a:p>
          <a:p>
            <a:pPr lvl="1"/>
            <a:r>
              <a:rPr lang="en-US" dirty="0" smtClean="0"/>
              <a:t>Unclear </a:t>
            </a:r>
            <a:r>
              <a:rPr lang="en-US" dirty="0"/>
              <a:t>or inconsistent</a:t>
            </a:r>
          </a:p>
          <a:p>
            <a:pPr lvl="1"/>
            <a:r>
              <a:rPr lang="en-US" dirty="0" smtClean="0"/>
              <a:t>Volatile</a:t>
            </a:r>
            <a:endParaRPr lang="en-US" dirty="0"/>
          </a:p>
          <a:p>
            <a:r>
              <a:rPr lang="en-US" dirty="0" smtClean="0"/>
              <a:t>Cost </a:t>
            </a:r>
            <a:r>
              <a:rPr lang="en-US" dirty="0"/>
              <a:t>Risks</a:t>
            </a:r>
          </a:p>
          <a:p>
            <a:pPr lvl="1"/>
            <a:r>
              <a:rPr lang="en-US" dirty="0" smtClean="0"/>
              <a:t>Unreasonable </a:t>
            </a:r>
            <a:r>
              <a:rPr lang="en-US" dirty="0"/>
              <a:t>budgets</a:t>
            </a:r>
          </a:p>
          <a:p>
            <a:r>
              <a:rPr lang="en-US" dirty="0" smtClean="0"/>
              <a:t>Schedule </a:t>
            </a:r>
            <a:r>
              <a:rPr lang="en-US" dirty="0"/>
              <a:t>Risks</a:t>
            </a:r>
          </a:p>
          <a:p>
            <a:pPr lvl="1"/>
            <a:r>
              <a:rPr lang="en-US" dirty="0" smtClean="0"/>
              <a:t>Schedule </a:t>
            </a:r>
            <a:r>
              <a:rPr lang="en-US" dirty="0"/>
              <a:t>compression (customer, marketing, etc.)</a:t>
            </a:r>
          </a:p>
          <a:p>
            <a:r>
              <a:rPr lang="en-US" dirty="0" smtClean="0"/>
              <a:t>Quality </a:t>
            </a:r>
            <a:r>
              <a:rPr lang="en-US" dirty="0"/>
              <a:t>Risks</a:t>
            </a:r>
          </a:p>
          <a:p>
            <a:r>
              <a:rPr lang="en-US" dirty="0" smtClean="0"/>
              <a:t>Life </a:t>
            </a:r>
            <a:r>
              <a:rPr lang="en-US" dirty="0"/>
              <a:t>Cycle / Operational Risks</a:t>
            </a:r>
          </a:p>
          <a:p>
            <a:r>
              <a:rPr lang="en-US" dirty="0" smtClean="0"/>
              <a:t>Most </a:t>
            </a:r>
            <a:r>
              <a:rPr lang="en-US" dirty="0"/>
              <a:t>of the “Classic Mistakes”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78872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en-US" dirty="0" smtClean="0"/>
              <a:t>Impact</a:t>
            </a:r>
          </a:p>
        </p:txBody>
      </p:sp>
      <p:sp>
        <p:nvSpPr>
          <p:cNvPr id="137218" name="Rectangle 3"/>
          <p:cNvSpPr>
            <a:spLocks noGrp="1" noChangeArrowheads="1"/>
          </p:cNvSpPr>
          <p:nvPr>
            <p:ph type="body" idx="1"/>
          </p:nvPr>
        </p:nvSpPr>
        <p:spPr/>
        <p:txBody>
          <a:bodyPr/>
          <a:lstStyle/>
          <a:p>
            <a:pPr eaLnBrk="1" hangingPunct="1"/>
            <a:r>
              <a:rPr lang="en-US" altLang="en-US" i="1" dirty="0" smtClean="0"/>
              <a:t>Impact</a:t>
            </a:r>
            <a:r>
              <a:rPr lang="en-US" altLang="en-US" dirty="0" smtClean="0"/>
              <a:t> is the amount of pain or gain the risk event poses to the various project objectives: cost, time, scope, and quality</a:t>
            </a:r>
          </a:p>
          <a:p>
            <a:pPr lvl="1" eaLnBrk="1" hangingPunct="1"/>
            <a:r>
              <a:rPr lang="en-US" altLang="en-US" dirty="0"/>
              <a:t>Like probability, risk impact may be characterized on a subjective scale (low, medium, high) </a:t>
            </a:r>
          </a:p>
          <a:p>
            <a:pPr lvl="1" eaLnBrk="1" hangingPunct="1"/>
            <a:r>
              <a:rPr lang="en-US" altLang="en-US" dirty="0"/>
              <a:t>Like probability, a cardinal (numeric) scale of impact is needed for the probability and impact matrix</a:t>
            </a:r>
          </a:p>
          <a:p>
            <a:pPr eaLnBrk="1" hangingPunct="1"/>
            <a:r>
              <a:rPr lang="en-US" altLang="en-US" dirty="0" smtClean="0"/>
              <a:t>Employ consistent decision criteria when using a subjective scale</a:t>
            </a:r>
          </a:p>
          <a:p>
            <a:pPr lvl="1" eaLnBrk="1" hangingPunct="1"/>
            <a:r>
              <a:rPr lang="en-US" altLang="en-US" dirty="0"/>
              <a:t>Establish a consistent means of determining what moves a borderline impact into one impact category or </a:t>
            </a:r>
            <a:r>
              <a:rPr lang="en-US" altLang="en-US" dirty="0" smtClean="0"/>
              <a:t>another</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71505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Prioritization</a:t>
            </a:r>
            <a:endParaRPr lang="en-US" dirty="0"/>
          </a:p>
        </p:txBody>
      </p:sp>
      <p:sp>
        <p:nvSpPr>
          <p:cNvPr id="3" name="Content Placeholder 2"/>
          <p:cNvSpPr>
            <a:spLocks noGrp="1"/>
          </p:cNvSpPr>
          <p:nvPr>
            <p:ph idx="1"/>
          </p:nvPr>
        </p:nvSpPr>
        <p:spPr>
          <a:xfrm>
            <a:off x="347526" y="1406880"/>
            <a:ext cx="5564387" cy="4746091"/>
          </a:xfrm>
        </p:spPr>
        <p:txBody>
          <a:bodyPr>
            <a:normAutofit/>
          </a:bodyPr>
          <a:lstStyle/>
          <a:p>
            <a:r>
              <a:rPr lang="en-US" dirty="0" smtClean="0"/>
              <a:t>Remember </a:t>
            </a:r>
            <a:r>
              <a:rPr lang="en-US" dirty="0"/>
              <a:t>the </a:t>
            </a:r>
            <a:r>
              <a:rPr lang="en-US" dirty="0" smtClean="0"/>
              <a:t>80-20 </a:t>
            </a:r>
            <a:r>
              <a:rPr lang="en-US" dirty="0"/>
              <a:t>rule</a:t>
            </a:r>
          </a:p>
          <a:p>
            <a:r>
              <a:rPr lang="en-US" dirty="0" smtClean="0"/>
              <a:t>Often </a:t>
            </a:r>
            <a:r>
              <a:rPr lang="en-US" dirty="0"/>
              <a:t>want </a:t>
            </a:r>
            <a:r>
              <a:rPr lang="en-US" dirty="0" smtClean="0"/>
              <a:t>larger-loss </a:t>
            </a:r>
            <a:r>
              <a:rPr lang="en-US" dirty="0"/>
              <a:t>risks higher</a:t>
            </a:r>
          </a:p>
          <a:p>
            <a:pPr lvl="1"/>
            <a:r>
              <a:rPr lang="en-US" dirty="0" smtClean="0"/>
              <a:t>Or higher probability </a:t>
            </a:r>
            <a:r>
              <a:rPr lang="en-US" dirty="0"/>
              <a:t>items</a:t>
            </a:r>
          </a:p>
          <a:p>
            <a:r>
              <a:rPr lang="en-US" dirty="0" smtClean="0"/>
              <a:t>Possibly group ‘</a:t>
            </a:r>
            <a:r>
              <a:rPr lang="en-US" dirty="0"/>
              <a:t>related risks’</a:t>
            </a:r>
          </a:p>
          <a:p>
            <a:r>
              <a:rPr lang="en-US" dirty="0" smtClean="0"/>
              <a:t>Helps identify which </a:t>
            </a:r>
            <a:r>
              <a:rPr lang="en-US" dirty="0"/>
              <a:t>risks </a:t>
            </a:r>
            <a:r>
              <a:rPr lang="en-US" dirty="0" smtClean="0"/>
              <a:t>to Ignore </a:t>
            </a:r>
          </a:p>
          <a:p>
            <a:pPr lvl="1"/>
            <a:r>
              <a:rPr lang="en-US" dirty="0" smtClean="0"/>
              <a:t>Those </a:t>
            </a:r>
            <a:r>
              <a:rPr lang="en-US" dirty="0"/>
              <a:t>at </a:t>
            </a:r>
            <a:r>
              <a:rPr lang="en-US" dirty="0" smtClean="0"/>
              <a:t>the bottom</a:t>
            </a:r>
            <a:endParaRPr lang="en-US" dirty="0"/>
          </a:p>
          <a:p>
            <a:r>
              <a:rPr lang="en-US" dirty="0" smtClean="0"/>
              <a:t>Use </a:t>
            </a:r>
            <a:r>
              <a:rPr lang="en-US" dirty="0"/>
              <a:t>Risk Register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5" name="Picture 4"/>
          <p:cNvPicPr>
            <a:picLocks noChangeAspect="1"/>
          </p:cNvPicPr>
          <p:nvPr/>
        </p:nvPicPr>
        <p:blipFill>
          <a:blip r:embed="rId2"/>
          <a:stretch>
            <a:fillRect/>
          </a:stretch>
        </p:blipFill>
        <p:spPr>
          <a:xfrm>
            <a:off x="6161308" y="1406880"/>
            <a:ext cx="5315692" cy="4467849"/>
          </a:xfrm>
          <a:prstGeom prst="rect">
            <a:avLst/>
          </a:prstGeom>
        </p:spPr>
      </p:pic>
    </p:spTree>
    <p:extLst>
      <p:ext uri="{BB962C8B-B14F-4D97-AF65-F5344CB8AC3E}">
        <p14:creationId xmlns:p14="http://schemas.microsoft.com/office/powerpoint/2010/main" val="2200205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p:cNvSpPr>
          <p:nvPr/>
        </p:nvSpPr>
        <p:spPr bwMode="auto">
          <a:xfrm>
            <a:off x="1771650" y="1046163"/>
            <a:ext cx="702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Font typeface="Times New Roman" panose="02020603050405020304" pitchFamily="18" charset="0"/>
              <a:buNone/>
            </a:pPr>
            <a:endParaRPr lang="en-US" altLang="en-US" sz="2800">
              <a:cs typeface="Times New Roman" panose="02020603050405020304" pitchFamily="18" charset="0"/>
            </a:endParaRPr>
          </a:p>
        </p:txBody>
      </p:sp>
      <p:sp>
        <p:nvSpPr>
          <p:cNvPr id="141315" name="Rectangle 5"/>
          <p:cNvSpPr>
            <a:spLocks noChangeArrowheads="1"/>
          </p:cNvSpPr>
          <p:nvPr/>
        </p:nvSpPr>
        <p:spPr bwMode="auto">
          <a:xfrm>
            <a:off x="1606551" y="184150"/>
            <a:ext cx="892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600" b="1"/>
          </a:p>
        </p:txBody>
      </p:sp>
      <p:sp>
        <p:nvSpPr>
          <p:cNvPr id="6" name="Title 5"/>
          <p:cNvSpPr>
            <a:spLocks noGrp="1"/>
          </p:cNvSpPr>
          <p:nvPr>
            <p:ph type="title"/>
          </p:nvPr>
        </p:nvSpPr>
        <p:spPr/>
        <p:txBody>
          <a:bodyPr/>
          <a:lstStyle/>
          <a:p>
            <a:r>
              <a:rPr lang="en-US" altLang="en-US" dirty="0" smtClean="0"/>
              <a:t>Risk Prioritization</a:t>
            </a:r>
          </a:p>
        </p:txBody>
      </p:sp>
      <p:sp>
        <p:nvSpPr>
          <p:cNvPr id="141317" name="Content Placeholder 8"/>
          <p:cNvSpPr>
            <a:spLocks noGrp="1"/>
          </p:cNvSpPr>
          <p:nvPr>
            <p:ph idx="1"/>
          </p:nvPr>
        </p:nvSpPr>
        <p:spPr/>
        <p:txBody>
          <a:bodyPr/>
          <a:lstStyle/>
          <a:p>
            <a:pPr>
              <a:buFont typeface="Wingdings" panose="05000000000000000000" pitchFamily="2" charset="2"/>
              <a:buNone/>
            </a:pPr>
            <a:r>
              <a:rPr lang="en-US" altLang="en-US" dirty="0" smtClean="0"/>
              <a:t>How to prioritize risks?</a:t>
            </a:r>
          </a:p>
          <a:p>
            <a:r>
              <a:rPr lang="en-US" altLang="en-US" dirty="0" smtClean="0"/>
              <a:t>One way to prioritize risks is to estimate the probability of its occurrence and its consequences (loss) when it does occur.</a:t>
            </a:r>
          </a:p>
          <a:p>
            <a:r>
              <a:rPr lang="en-US" altLang="en-US" dirty="0" smtClean="0"/>
              <a:t>The </a:t>
            </a:r>
            <a:r>
              <a:rPr lang="en-US" altLang="en-US" i="1" dirty="0" smtClean="0">
                <a:solidFill>
                  <a:srgbClr val="FF0000"/>
                </a:solidFill>
              </a:rPr>
              <a:t>expected value </a:t>
            </a:r>
            <a:r>
              <a:rPr lang="en-US" altLang="en-US" dirty="0" smtClean="0"/>
              <a:t>of the loss for the risk can be used for prioritization. This expected value is called </a:t>
            </a:r>
            <a:r>
              <a:rPr lang="en-US" altLang="en-US" i="1" dirty="0" smtClean="0">
                <a:solidFill>
                  <a:srgbClr val="FF0000"/>
                </a:solidFill>
              </a:rPr>
              <a:t>risk exposure</a:t>
            </a:r>
            <a:r>
              <a:rPr lang="en-US" altLang="en-US" dirty="0" smtClean="0"/>
              <a:t>. If </a:t>
            </a:r>
            <a:r>
              <a:rPr lang="en-US" altLang="en-US" dirty="0" err="1" smtClean="0"/>
              <a:t>P</a:t>
            </a:r>
            <a:r>
              <a:rPr lang="en-US" altLang="en-US" baseline="-25000" dirty="0" err="1" smtClean="0"/>
              <a:t>r</a:t>
            </a:r>
            <a:r>
              <a:rPr lang="en-US" altLang="en-US" dirty="0" smtClean="0"/>
              <a:t> is the probability of a risk R occurring and </a:t>
            </a:r>
            <a:r>
              <a:rPr lang="en-US" altLang="en-US" dirty="0" err="1" smtClean="0"/>
              <a:t>L</a:t>
            </a:r>
            <a:r>
              <a:rPr lang="en-US" altLang="en-US" baseline="-25000" dirty="0" err="1" smtClean="0"/>
              <a:t>r</a:t>
            </a:r>
            <a:r>
              <a:rPr lang="en-US" altLang="en-US" dirty="0" smtClean="0"/>
              <a:t> is the total loss incurred if the risk materializes, then risk exposure RE, for the risk is given by the following equation:</a:t>
            </a:r>
          </a:p>
          <a:p>
            <a:pPr lvl="3">
              <a:buFontTx/>
              <a:buNone/>
            </a:pPr>
            <a:r>
              <a:rPr lang="en-US" altLang="en-US" sz="4400" dirty="0" err="1" smtClean="0"/>
              <a:t>RE</a:t>
            </a:r>
            <a:r>
              <a:rPr lang="en-US" altLang="en-US" sz="4400" baseline="-25000" dirty="0" err="1" smtClean="0"/>
              <a:t>r</a:t>
            </a:r>
            <a:r>
              <a:rPr lang="en-US" altLang="en-US" sz="4400" dirty="0" smtClean="0"/>
              <a:t> = </a:t>
            </a:r>
            <a:r>
              <a:rPr lang="en-US" altLang="en-US" sz="4400" dirty="0" err="1" smtClean="0"/>
              <a:t>P</a:t>
            </a:r>
            <a:r>
              <a:rPr lang="en-US" altLang="en-US" sz="4400" baseline="-25000" dirty="0" err="1" smtClean="0"/>
              <a:t>r</a:t>
            </a:r>
            <a:r>
              <a:rPr lang="en-US" altLang="en-US" sz="4400" baseline="-25000" dirty="0" smtClean="0"/>
              <a:t> </a:t>
            </a:r>
            <a:r>
              <a:rPr lang="en-US" altLang="en-US" sz="4400" dirty="0" smtClean="0"/>
              <a:t>X </a:t>
            </a:r>
            <a:r>
              <a:rPr lang="en-US" altLang="en-US" sz="4400" dirty="0" err="1" smtClean="0"/>
              <a:t>L</a:t>
            </a:r>
            <a:r>
              <a:rPr lang="en-US" altLang="en-US" sz="4400" baseline="-25000" dirty="0" err="1" smtClean="0"/>
              <a:t>r</a:t>
            </a:r>
            <a:endParaRPr lang="en-US" altLang="en-US" sz="4400" baseline="-25000" dirty="0" smtClean="0"/>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5659083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dirty="0" smtClean="0"/>
              <a:t>Assessing probability and impact</a:t>
            </a:r>
          </a:p>
        </p:txBody>
      </p:sp>
      <p:sp>
        <p:nvSpPr>
          <p:cNvPr id="143362" name="Rectangle 3"/>
          <p:cNvSpPr>
            <a:spLocks noGrp="1" noChangeArrowheads="1"/>
          </p:cNvSpPr>
          <p:nvPr>
            <p:ph type="body" idx="1"/>
          </p:nvPr>
        </p:nvSpPr>
        <p:spPr/>
        <p:txBody>
          <a:bodyPr/>
          <a:lstStyle/>
          <a:p>
            <a:pPr eaLnBrk="1" hangingPunct="1"/>
            <a:r>
              <a:rPr lang="en-US" altLang="en-US" smtClean="0"/>
              <a:t>Probability and impact values are defined in order to readily place a value on a risk event</a:t>
            </a:r>
          </a:p>
          <a:p>
            <a:pPr eaLnBrk="1" hangingPunct="1"/>
            <a:r>
              <a:rPr lang="en-US" altLang="en-US" smtClean="0"/>
              <a:t>Use predefined probability and impact values as a starting point for a project and customize them as needed for the organization</a:t>
            </a:r>
          </a:p>
          <a:p>
            <a:pPr eaLnBrk="1" hangingPunct="1"/>
            <a:r>
              <a:rPr lang="en-US" altLang="en-US" smtClean="0"/>
              <a:t>Use brainstorming or the Delphi technique to establish or refine the probability and impact values</a:t>
            </a:r>
          </a:p>
          <a:p>
            <a:pPr eaLnBrk="1" hangingPunct="1"/>
            <a:r>
              <a:rPr lang="en-US" altLang="en-US" smtClean="0"/>
              <a:t>During Qualitative Risk Analysis process, determine and assess probability and impact for every risk identified during the Risk Identification process</a:t>
            </a:r>
          </a:p>
          <a:p>
            <a:pPr eaLnBrk="1" hangingPunct="1"/>
            <a:r>
              <a:rPr lang="en-US" altLang="en-US" smtClean="0"/>
              <a:t>Document probability and impact and any assumptions used to arrive at these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6191809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Probability and impact matrix</a:t>
            </a:r>
          </a:p>
        </p:txBody>
      </p:sp>
      <p:sp>
        <p:nvSpPr>
          <p:cNvPr id="145410" name="Rectangle 3"/>
          <p:cNvSpPr>
            <a:spLocks noGrp="1" noChangeArrowheads="1"/>
          </p:cNvSpPr>
          <p:nvPr>
            <p:ph type="body" idx="1"/>
          </p:nvPr>
        </p:nvSpPr>
        <p:spPr>
          <a:xfrm>
            <a:off x="470781" y="1371600"/>
            <a:ext cx="10918478" cy="4757596"/>
          </a:xfrm>
        </p:spPr>
        <p:txBody>
          <a:bodyPr>
            <a:normAutofit lnSpcReduction="10000"/>
          </a:bodyPr>
          <a:lstStyle/>
          <a:p>
            <a:pPr eaLnBrk="1" hangingPunct="1">
              <a:lnSpc>
                <a:spcPct val="90000"/>
              </a:lnSpc>
            </a:pPr>
            <a:r>
              <a:rPr lang="en-US" altLang="en-US" dirty="0" smtClean="0"/>
              <a:t>Risk probability and impact values are nice, but what we need is a </a:t>
            </a:r>
            <a:r>
              <a:rPr lang="en-US" altLang="en-US" i="1" dirty="0" smtClean="0"/>
              <a:t>single</a:t>
            </a:r>
            <a:r>
              <a:rPr lang="en-US" altLang="en-US" dirty="0" smtClean="0"/>
              <a:t> value to characterize the combined effects of these two risk influences: the </a:t>
            </a:r>
            <a:r>
              <a:rPr lang="en-US" altLang="en-US" i="1" dirty="0" smtClean="0"/>
              <a:t>risk rating</a:t>
            </a:r>
            <a:endParaRPr lang="en-US" altLang="en-US" dirty="0" smtClean="0"/>
          </a:p>
          <a:p>
            <a:pPr eaLnBrk="1" hangingPunct="1">
              <a:lnSpc>
                <a:spcPct val="90000"/>
              </a:lnSpc>
            </a:pPr>
            <a:r>
              <a:rPr lang="en-US" altLang="en-US" dirty="0" smtClean="0"/>
              <a:t>This is what a </a:t>
            </a:r>
            <a:r>
              <a:rPr lang="en-US" altLang="en-US" i="1" dirty="0" smtClean="0"/>
              <a:t>probability and impact matrix</a:t>
            </a:r>
            <a:r>
              <a:rPr lang="en-US" altLang="en-US" dirty="0" smtClean="0"/>
              <a:t> does: it assigns an overall risk rating to each risk</a:t>
            </a:r>
          </a:p>
          <a:p>
            <a:pPr eaLnBrk="1" hangingPunct="1">
              <a:lnSpc>
                <a:spcPct val="90000"/>
              </a:lnSpc>
            </a:pPr>
            <a:r>
              <a:rPr lang="en-US" altLang="en-US" dirty="0" smtClean="0"/>
              <a:t>The combination of probability and impact results in an </a:t>
            </a:r>
            <a:r>
              <a:rPr lang="en-US" altLang="en-US" i="1" dirty="0" smtClean="0"/>
              <a:t>ordinal</a:t>
            </a:r>
            <a:r>
              <a:rPr lang="en-US" altLang="en-US" dirty="0" smtClean="0"/>
              <a:t> (order-based) risk rating usually expressed as low, medium, or high </a:t>
            </a:r>
          </a:p>
          <a:p>
            <a:pPr eaLnBrk="1" hangingPunct="1">
              <a:lnSpc>
                <a:spcPct val="90000"/>
              </a:lnSpc>
            </a:pPr>
            <a:r>
              <a:rPr lang="en-US" altLang="en-US" dirty="0" smtClean="0"/>
              <a:t>The PMBOK Guide also assigns a color code to each rating: low risks are green, medium risks are yellow, and high risks are red</a:t>
            </a:r>
          </a:p>
          <a:p>
            <a:pPr eaLnBrk="1" hangingPunct="1">
              <a:lnSpc>
                <a:spcPct val="90000"/>
              </a:lnSpc>
            </a:pPr>
            <a:r>
              <a:rPr lang="en-US" altLang="en-US" dirty="0" smtClean="0"/>
              <a:t>A risk with high probability and high impact (and hence, high risk rating) warrants further analysis and a formal response plan in the </a:t>
            </a:r>
            <a:r>
              <a:rPr lang="en-US" altLang="en-US" i="1" dirty="0" smtClean="0"/>
              <a:t>Risk Response Planning</a:t>
            </a:r>
            <a:r>
              <a:rPr lang="en-US" altLang="en-US" dirty="0" smtClean="0"/>
              <a: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595614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p:txBody>
          <a:bodyPr/>
          <a:lstStyle/>
          <a:p>
            <a:pPr eaLnBrk="1" hangingPunct="1">
              <a:defRPr/>
            </a:pPr>
            <a:r>
              <a:rPr lang="en-US" sz="3000" dirty="0">
                <a:ea typeface="ＭＳ Ｐゴシック" charset="0"/>
                <a:cs typeface="ＭＳ Ｐゴシック" charset="0"/>
              </a:rPr>
              <a:t>Probability and impact matrix from </a:t>
            </a:r>
            <a:r>
              <a:rPr lang="en-US" sz="3000" i="1" dirty="0">
                <a:ea typeface="ＭＳ Ｐゴシック" charset="0"/>
                <a:cs typeface="ＭＳ Ｐゴシック" charset="0"/>
              </a:rPr>
              <a:t>PMBOK Guide, Fourth Edition</a:t>
            </a:r>
            <a:endParaRPr lang="en-US" sz="3000" dirty="0">
              <a:ea typeface="ＭＳ Ｐゴシック" charset="0"/>
              <a:cs typeface="ＭＳ Ｐゴシック" charset="0"/>
            </a:endParaRPr>
          </a:p>
        </p:txBody>
      </p:sp>
      <p:pic>
        <p:nvPicPr>
          <p:cNvPr id="147460" name="Picture 6" descr="ProbImpactMatri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0213" y="1264399"/>
            <a:ext cx="8362384" cy="503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68315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en-US" sz="4000" i="1" dirty="0"/>
              <a:t>Example:</a:t>
            </a:r>
            <a:r>
              <a:rPr lang="en-US" altLang="en-US" sz="4000" dirty="0"/>
              <a:t> MMS integration problems</a:t>
            </a:r>
          </a:p>
        </p:txBody>
      </p:sp>
      <p:sp>
        <p:nvSpPr>
          <p:cNvPr id="75779" name="Rectangle 3"/>
          <p:cNvSpPr>
            <a:spLocks noGrp="1" noChangeArrowheads="1"/>
          </p:cNvSpPr>
          <p:nvPr>
            <p:ph type="body" idx="1"/>
          </p:nvPr>
        </p:nvSpPr>
        <p:spPr/>
        <p:txBody>
          <a:bodyPr>
            <a:normAutofit/>
          </a:bodyPr>
          <a:lstStyle/>
          <a:p>
            <a:pPr eaLnBrk="1" hangingPunct="1"/>
            <a:r>
              <a:rPr lang="en-US" altLang="en-US" sz="2400" dirty="0"/>
              <a:t>The project management team has identified a potential problem with integrating the Membership Management System with the smart card reader software</a:t>
            </a:r>
          </a:p>
          <a:p>
            <a:pPr eaLnBrk="1" hangingPunct="1"/>
            <a:r>
              <a:rPr lang="en-US" altLang="en-US" sz="2400" dirty="0"/>
              <a:t>Here</a:t>
            </a:r>
            <a:r>
              <a:rPr lang="en-US" altLang="ja-JP" sz="2400" dirty="0"/>
              <a:t>’s what the team has discovered:</a:t>
            </a:r>
          </a:p>
          <a:p>
            <a:pPr lvl="1" eaLnBrk="1" hangingPunct="1"/>
            <a:r>
              <a:rPr lang="en-US" altLang="en-US" sz="2000" dirty="0" smtClean="0"/>
              <a:t>Five different experts agreed that the overall impact of the integration problem could result in a 5-10% delay in the project schedule</a:t>
            </a:r>
          </a:p>
          <a:p>
            <a:pPr lvl="1" eaLnBrk="1" hangingPunct="1"/>
            <a:r>
              <a:rPr lang="en-US" altLang="en-US" sz="2000" dirty="0" smtClean="0"/>
              <a:t>From the table in </a:t>
            </a:r>
            <a:r>
              <a:rPr lang="en-US" altLang="en-US" sz="2000" b="1" dirty="0" smtClean="0"/>
              <a:t>slide 82</a:t>
            </a:r>
            <a:r>
              <a:rPr lang="en-US" altLang="en-US" sz="2000" dirty="0" smtClean="0"/>
              <a:t>, we see a 5-10% time impact corresponds to a </a:t>
            </a:r>
            <a:r>
              <a:rPr lang="en-US" altLang="en-US" sz="2000" i="1" dirty="0" smtClean="0"/>
              <a:t>Moderate</a:t>
            </a:r>
            <a:r>
              <a:rPr lang="en-US" altLang="en-US" sz="2000" dirty="0" smtClean="0"/>
              <a:t> impact with a value of 0.20</a:t>
            </a:r>
          </a:p>
          <a:p>
            <a:pPr lvl="1" eaLnBrk="1" hangingPunct="1"/>
            <a:r>
              <a:rPr lang="en-US" altLang="en-US" sz="2000" dirty="0" smtClean="0"/>
              <a:t>The experts came to a consensus that there is a somewhat better than even chance that the problem will occur. The probability values the team got were:  0.6, 0.5, 0.5, 0.75, 0.5</a:t>
            </a:r>
          </a:p>
          <a:p>
            <a:pPr lvl="1" eaLnBrk="1" hangingPunct="1"/>
            <a:r>
              <a:rPr lang="en-US" altLang="en-US" sz="2000" dirty="0" smtClean="0"/>
              <a:t>If we take our 0.20 impact value and use it as the entry point into the probability and impact matrix on </a:t>
            </a:r>
            <a:r>
              <a:rPr lang="en-US" altLang="en-US" sz="2000" b="1" dirty="0" smtClean="0"/>
              <a:t>slide 86</a:t>
            </a:r>
            <a:r>
              <a:rPr lang="en-US" altLang="en-US" sz="2000" dirty="0" smtClean="0"/>
              <a:t>, we find that the risk rating for this event ranges from </a:t>
            </a:r>
            <a:r>
              <a:rPr lang="en-US" altLang="en-US" sz="2000" b="1" dirty="0" smtClean="0"/>
              <a:t>0.10</a:t>
            </a:r>
            <a:r>
              <a:rPr lang="en-US" altLang="en-US" sz="2000" dirty="0" smtClean="0"/>
              <a:t> to a bit more than </a:t>
            </a:r>
            <a:r>
              <a:rPr lang="en-US" altLang="en-US" sz="2000" b="1" dirty="0" smtClean="0"/>
              <a:t>0.14</a:t>
            </a:r>
            <a:r>
              <a:rPr lang="en-US" altLang="en-US" sz="2000" dirty="0" smtClean="0"/>
              <a:t>, within the medium (yellow) range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23241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data quality assessment </a:t>
            </a:r>
          </a:p>
        </p:txBody>
      </p:sp>
      <p:sp>
        <p:nvSpPr>
          <p:cNvPr id="151554" name="Rectangle 3"/>
          <p:cNvSpPr>
            <a:spLocks noGrp="1" noChangeArrowheads="1"/>
          </p:cNvSpPr>
          <p:nvPr>
            <p:ph type="body" idx="1"/>
          </p:nvPr>
        </p:nvSpPr>
        <p:spPr/>
        <p:txBody>
          <a:bodyPr/>
          <a:lstStyle/>
          <a:p>
            <a:r>
              <a:rPr lang="en-US" altLang="en-US"/>
              <a:t>Low-quality data renders qualitative risk analysis almost useless</a:t>
            </a:r>
          </a:p>
          <a:p>
            <a:r>
              <a:rPr lang="en-US" altLang="en-US"/>
              <a:t>Quality assessment examines:</a:t>
            </a:r>
          </a:p>
          <a:p>
            <a:pPr lvl="1"/>
            <a:r>
              <a:rPr lang="en-US" altLang="en-US"/>
              <a:t>Quality of data used</a:t>
            </a:r>
          </a:p>
          <a:p>
            <a:pPr lvl="1"/>
            <a:r>
              <a:rPr lang="en-US" altLang="en-US"/>
              <a:t>Availability of data for identified risks</a:t>
            </a:r>
          </a:p>
          <a:p>
            <a:pPr lvl="1"/>
            <a:r>
              <a:rPr lang="en-US" altLang="en-US"/>
              <a:t>How well the risk is understood</a:t>
            </a:r>
          </a:p>
          <a:p>
            <a:pPr lvl="1"/>
            <a:r>
              <a:rPr lang="en-US" altLang="en-US"/>
              <a:t>Reliability and integrity of data</a:t>
            </a:r>
          </a:p>
          <a:p>
            <a:pPr lvl="1"/>
            <a:r>
              <a:rPr lang="en-US" altLang="en-US"/>
              <a:t>Accuracy of data</a:t>
            </a:r>
          </a:p>
          <a:p>
            <a:r>
              <a:rPr lang="en-US" altLang="en-US" smtClean="0"/>
              <a:t>Risk categorizations</a:t>
            </a:r>
          </a:p>
          <a:p>
            <a:pPr lvl="1"/>
            <a:r>
              <a:rPr lang="en-US" altLang="en-US"/>
              <a:t>Entries in the RBS can help identify the project phase and determine the elements of the project that are affected by risk</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5688056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en-US" dirty="0" smtClean="0"/>
              <a:t>Risk urgency assessment</a:t>
            </a:r>
          </a:p>
        </p:txBody>
      </p:sp>
      <p:sp>
        <p:nvSpPr>
          <p:cNvPr id="153602" name="Rectangle 3"/>
          <p:cNvSpPr>
            <a:spLocks noGrp="1" noChangeArrowheads="1"/>
          </p:cNvSpPr>
          <p:nvPr>
            <p:ph type="body" idx="1"/>
          </p:nvPr>
        </p:nvSpPr>
        <p:spPr/>
        <p:txBody>
          <a:bodyPr/>
          <a:lstStyle/>
          <a:p>
            <a:pPr eaLnBrk="1" hangingPunct="1"/>
            <a:r>
              <a:rPr lang="en-US" altLang="en-US" dirty="0"/>
              <a:t>Do not try to deal with all risks at the same time</a:t>
            </a:r>
          </a:p>
          <a:p>
            <a:pPr eaLnBrk="1" hangingPunct="1"/>
            <a:r>
              <a:rPr lang="en-US" altLang="en-US" dirty="0"/>
              <a:t>Analogous to rolling wave planning: determine how soon potential risks might occur</a:t>
            </a:r>
          </a:p>
          <a:p>
            <a:pPr eaLnBrk="1" hangingPunct="1"/>
            <a:r>
              <a:rPr lang="en-US" altLang="en-US" dirty="0"/>
              <a:t>Develop risk response plan for those risks that might occur soon</a:t>
            </a:r>
          </a:p>
          <a:p>
            <a:pPr eaLnBrk="1" hangingPunct="1"/>
            <a:r>
              <a:rPr lang="en-US" altLang="en-US" dirty="0"/>
              <a:t>For greater efficiency and effectiveness, only the top ten risks should be actively managed </a:t>
            </a:r>
          </a:p>
          <a:p>
            <a:pPr eaLnBrk="1" hangingPunct="1"/>
            <a:r>
              <a:rPr lang="en-US" altLang="en-US" dirty="0"/>
              <a:t>Maintain a watch list of the remaining risks to replace those on the </a:t>
            </a:r>
            <a:r>
              <a:rPr lang="tr-TR" altLang="ja-JP" dirty="0"/>
              <a:t>'t</a:t>
            </a:r>
            <a:r>
              <a:rPr lang="en-US" altLang="ja-JP" dirty="0"/>
              <a:t>op 10</a:t>
            </a:r>
            <a:r>
              <a:rPr lang="ja-JP" altLang="en-US" dirty="0"/>
              <a:t>’</a:t>
            </a:r>
            <a:r>
              <a:rPr lang="en-US" altLang="ja-JP" dirty="0"/>
              <a:t> list that are mitigated, controlled, eliminated, or that don</a:t>
            </a:r>
            <a:r>
              <a:rPr lang="tr-TR" altLang="ja-JP" dirty="0"/>
              <a:t>'t</a:t>
            </a:r>
            <a:r>
              <a:rPr lang="en-US" altLang="ja-JP" dirty="0"/>
              <a:t> materialize</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661404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4000" dirty="0"/>
              <a:t>Outputs: Updates to the risk register</a:t>
            </a:r>
          </a:p>
        </p:txBody>
      </p:sp>
      <p:sp>
        <p:nvSpPr>
          <p:cNvPr id="155650" name="Rectangle 3"/>
          <p:cNvSpPr>
            <a:spLocks noGrp="1" noChangeArrowheads="1"/>
          </p:cNvSpPr>
          <p:nvPr>
            <p:ph type="body" idx="1"/>
          </p:nvPr>
        </p:nvSpPr>
        <p:spPr/>
        <p:txBody>
          <a:bodyPr/>
          <a:lstStyle/>
          <a:p>
            <a:r>
              <a:rPr lang="en-US" altLang="en-US" dirty="0" smtClean="0"/>
              <a:t>Update risk register with the following information:</a:t>
            </a:r>
          </a:p>
          <a:p>
            <a:pPr lvl="1"/>
            <a:r>
              <a:rPr lang="en-US" altLang="en-US" i="1" dirty="0" smtClean="0"/>
              <a:t>Risk ranking of identified risks</a:t>
            </a:r>
            <a:r>
              <a:rPr lang="en-US" altLang="en-US" dirty="0" smtClean="0"/>
              <a:t>. Order the identified risks by risk rating</a:t>
            </a:r>
          </a:p>
          <a:p>
            <a:pPr lvl="1"/>
            <a:r>
              <a:rPr lang="en-US" altLang="en-US" i="1" dirty="0" smtClean="0"/>
              <a:t>Risks grouped by categories. </a:t>
            </a:r>
            <a:r>
              <a:rPr lang="en-US" altLang="en-US" dirty="0" smtClean="0"/>
              <a:t>Identify low, medium, and high risk groups to allow easier risk urgency assessment and planning </a:t>
            </a:r>
          </a:p>
          <a:p>
            <a:pPr lvl="1"/>
            <a:r>
              <a:rPr lang="en-US" altLang="en-US" i="1" dirty="0" smtClean="0"/>
              <a:t>List of risks requiring near-term responses</a:t>
            </a:r>
          </a:p>
          <a:p>
            <a:pPr lvl="1"/>
            <a:r>
              <a:rPr lang="en-US" altLang="en-US" i="1" dirty="0" smtClean="0"/>
              <a:t>List of risks for additional analysis and response</a:t>
            </a:r>
          </a:p>
          <a:p>
            <a:pPr lvl="1"/>
            <a:r>
              <a:rPr lang="en-US" altLang="en-US" i="1" dirty="0" smtClean="0"/>
              <a:t>Watch list of low-priority risks. </a:t>
            </a:r>
            <a:r>
              <a:rPr lang="en-US" altLang="en-US" dirty="0" smtClean="0"/>
              <a:t>Low-priority risks can still impact a project – monitor them</a:t>
            </a:r>
          </a:p>
          <a:p>
            <a:pPr lvl="1"/>
            <a:r>
              <a:rPr lang="en-US" altLang="en-US" i="1" dirty="0" smtClean="0"/>
              <a:t>Qualitative Risk Analysis trends. </a:t>
            </a:r>
            <a:r>
              <a:rPr lang="en-US" altLang="en-US" dirty="0" smtClean="0"/>
              <a:t>Look for patterns that might help in response planning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719528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lstStyle/>
          <a:p>
            <a:r>
              <a:rPr lang="en-US" dirty="0"/>
              <a:t>Risk management is a systematic approach to reducing the harm due to risks, making a project less vulnerable to challenge or failure </a:t>
            </a:r>
            <a:r>
              <a:rPr lang="en-US" dirty="0" smtClean="0"/>
              <a:t>and </a:t>
            </a:r>
            <a:r>
              <a:rPr lang="en-US" dirty="0"/>
              <a:t>its resulting product more robust</a:t>
            </a:r>
          </a:p>
          <a:p>
            <a:r>
              <a:rPr lang="en-US" dirty="0" smtClean="0"/>
              <a:t>Understanding </a:t>
            </a:r>
            <a:r>
              <a:rPr lang="en-US" dirty="0"/>
              <a:t>the hierarchy of Risk Management </a:t>
            </a:r>
            <a:r>
              <a:rPr lang="en-US" dirty="0" smtClean="0"/>
              <a:t>= Understanding </a:t>
            </a:r>
            <a:r>
              <a:rPr lang="en-US" dirty="0"/>
              <a:t>risks and how to deal with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4850704" y="3517855"/>
            <a:ext cx="6401693" cy="2705478"/>
          </a:xfrm>
          <a:prstGeom prst="rect">
            <a:avLst/>
          </a:prstGeom>
        </p:spPr>
      </p:pic>
    </p:spTree>
    <p:extLst>
      <p:ext uri="{BB962C8B-B14F-4D97-AF65-F5344CB8AC3E}">
        <p14:creationId xmlns:p14="http://schemas.microsoft.com/office/powerpoint/2010/main" val="2441928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Planning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658037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ormAutofit/>
          </a:bodyPr>
          <a:lstStyle/>
          <a:p>
            <a:r>
              <a:rPr lang="en-US" altLang="en-US" dirty="0"/>
              <a:t>Introduction</a:t>
            </a:r>
          </a:p>
        </p:txBody>
      </p:sp>
      <p:sp>
        <p:nvSpPr>
          <p:cNvPr id="47106" name="Rectangle 3"/>
          <p:cNvSpPr>
            <a:spLocks noGrp="1" noChangeArrowheads="1"/>
          </p:cNvSpPr>
          <p:nvPr>
            <p:ph type="body" idx="1"/>
          </p:nvPr>
        </p:nvSpPr>
        <p:spPr/>
        <p:txBody>
          <a:bodyPr/>
          <a:lstStyle/>
          <a:p>
            <a:pPr eaLnBrk="1" hangingPunct="1">
              <a:lnSpc>
                <a:spcPct val="105000"/>
              </a:lnSpc>
            </a:pPr>
            <a:r>
              <a:rPr lang="en-US" altLang="en-US" b="1" i="1" dirty="0" smtClean="0"/>
              <a:t>Risk Management Planning</a:t>
            </a:r>
            <a:r>
              <a:rPr lang="en-US" altLang="en-US" b="1" dirty="0" smtClean="0"/>
              <a:t> </a:t>
            </a:r>
            <a:r>
              <a:rPr lang="en-US" altLang="en-US" dirty="0" smtClean="0"/>
              <a:t>addresses how to approach, plan, and execute all of the project risk management activities</a:t>
            </a:r>
            <a:endParaRPr lang="en-US" altLang="en-US" sz="2100" dirty="0"/>
          </a:p>
          <a:p>
            <a:pPr eaLnBrk="1" hangingPunct="1">
              <a:lnSpc>
                <a:spcPct val="105000"/>
              </a:lnSpc>
            </a:pPr>
            <a:r>
              <a:rPr lang="en-US" altLang="en-US" dirty="0" smtClean="0"/>
              <a:t>The risk management plan is critical to the overall risk management process</a:t>
            </a:r>
          </a:p>
          <a:p>
            <a:pPr lvl="1" eaLnBrk="1" hangingPunct="1">
              <a:lnSpc>
                <a:spcPct val="105000"/>
              </a:lnSpc>
            </a:pPr>
            <a:r>
              <a:rPr lang="en-US" altLang="en-US" dirty="0" smtClean="0"/>
              <a:t>Risk management plan is an input to every other risk-related process in the Planning Process Group</a:t>
            </a:r>
          </a:p>
          <a:p>
            <a:pPr lvl="1" eaLnBrk="1" hangingPunct="1">
              <a:lnSpc>
                <a:spcPct val="105000"/>
              </a:lnSpc>
            </a:pPr>
            <a:r>
              <a:rPr lang="en-US" altLang="en-US" dirty="0" smtClean="0"/>
              <a:t>A well-defined, comprehensive risk management plan enhances the chances of success of the risk management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5102863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Planning</a:t>
            </a:r>
            <a:endParaRPr lang="en-US" dirty="0"/>
          </a:p>
        </p:txBody>
      </p:sp>
      <p:sp>
        <p:nvSpPr>
          <p:cNvPr id="3" name="Content Placeholder 2"/>
          <p:cNvSpPr>
            <a:spLocks noGrp="1"/>
          </p:cNvSpPr>
          <p:nvPr>
            <p:ph idx="1"/>
          </p:nvPr>
        </p:nvSpPr>
        <p:spPr/>
        <p:txBody>
          <a:bodyPr/>
          <a:lstStyle/>
          <a:p>
            <a:r>
              <a:rPr lang="en-US" dirty="0" smtClean="0"/>
              <a:t>Risk </a:t>
            </a:r>
            <a:r>
              <a:rPr lang="en-US" dirty="0"/>
              <a:t>analysis and planning should continue throughout </a:t>
            </a:r>
            <a:r>
              <a:rPr lang="en-US" dirty="0" smtClean="0"/>
              <a:t>the project</a:t>
            </a:r>
            <a:endParaRPr lang="en-US" dirty="0"/>
          </a:p>
          <a:p>
            <a:r>
              <a:rPr lang="en-US" dirty="0" smtClean="0"/>
              <a:t>Risks </a:t>
            </a:r>
            <a:r>
              <a:rPr lang="en-US" dirty="0"/>
              <a:t>can be eliminated, but impact analysis should </a:t>
            </a:r>
            <a:r>
              <a:rPr lang="en-US" dirty="0" smtClean="0"/>
              <a:t>be completed </a:t>
            </a:r>
            <a:r>
              <a:rPr lang="en-US" dirty="0"/>
              <a:t>first</a:t>
            </a:r>
          </a:p>
          <a:p>
            <a:r>
              <a:rPr lang="en-US" dirty="0" smtClean="0"/>
              <a:t>Develop </a:t>
            </a:r>
            <a:r>
              <a:rPr lang="en-US" dirty="0"/>
              <a:t>risk response </a:t>
            </a:r>
            <a:r>
              <a:rPr lang="en-US" dirty="0" smtClean="0"/>
              <a:t>strategies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53644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Resolution</a:t>
            </a:r>
            <a:endParaRPr lang="en-US" dirty="0"/>
          </a:p>
        </p:txBody>
      </p:sp>
      <p:sp>
        <p:nvSpPr>
          <p:cNvPr id="3" name="Content Placeholder 2"/>
          <p:cNvSpPr>
            <a:spLocks noGrp="1"/>
          </p:cNvSpPr>
          <p:nvPr>
            <p:ph idx="1"/>
          </p:nvPr>
        </p:nvSpPr>
        <p:spPr>
          <a:xfrm>
            <a:off x="347526" y="2734147"/>
            <a:ext cx="11650767" cy="3418824"/>
          </a:xfrm>
        </p:spPr>
        <p:txBody>
          <a:bodyPr numCol="2">
            <a:normAutofit/>
          </a:bodyPr>
          <a:lstStyle/>
          <a:p>
            <a:r>
              <a:rPr lang="en-US" dirty="0"/>
              <a:t>Risk Avoidance</a:t>
            </a:r>
          </a:p>
          <a:p>
            <a:pPr lvl="1"/>
            <a:r>
              <a:rPr lang="en-US" dirty="0" smtClean="0"/>
              <a:t>Don’t </a:t>
            </a:r>
            <a:r>
              <a:rPr lang="en-US" dirty="0"/>
              <a:t>do the project at all</a:t>
            </a:r>
          </a:p>
          <a:p>
            <a:pPr lvl="1"/>
            <a:r>
              <a:rPr lang="en-US" dirty="0" smtClean="0"/>
              <a:t>Scrub </a:t>
            </a:r>
            <a:r>
              <a:rPr lang="en-US" dirty="0"/>
              <a:t>from system</a:t>
            </a:r>
          </a:p>
          <a:p>
            <a:pPr lvl="1"/>
            <a:r>
              <a:rPr lang="en-US" dirty="0" smtClean="0"/>
              <a:t>Off-load </a:t>
            </a:r>
            <a:r>
              <a:rPr lang="en-US" dirty="0"/>
              <a:t>to another party</a:t>
            </a:r>
          </a:p>
          <a:p>
            <a:r>
              <a:rPr lang="en-US" dirty="0" smtClean="0"/>
              <a:t>Problem </a:t>
            </a:r>
            <a:r>
              <a:rPr lang="en-US" dirty="0"/>
              <a:t>control</a:t>
            </a:r>
          </a:p>
          <a:p>
            <a:pPr lvl="1"/>
            <a:r>
              <a:rPr lang="en-US" dirty="0" smtClean="0"/>
              <a:t>Develop </a:t>
            </a:r>
            <a:r>
              <a:rPr lang="en-US" dirty="0"/>
              <a:t>contingency plans</a:t>
            </a:r>
          </a:p>
          <a:p>
            <a:pPr lvl="1"/>
            <a:r>
              <a:rPr lang="en-US" dirty="0" smtClean="0"/>
              <a:t>Allocate </a:t>
            </a:r>
            <a:r>
              <a:rPr lang="en-US" dirty="0"/>
              <a:t>extra test </a:t>
            </a:r>
            <a:r>
              <a:rPr lang="en-US" dirty="0" smtClean="0"/>
              <a:t>resources</a:t>
            </a:r>
          </a:p>
          <a:p>
            <a:r>
              <a:rPr lang="en-US" dirty="0"/>
              <a:t>Knowledge Acquisition</a:t>
            </a:r>
          </a:p>
          <a:p>
            <a:pPr lvl="1"/>
            <a:r>
              <a:rPr lang="en-US" dirty="0" smtClean="0"/>
              <a:t>Investigate</a:t>
            </a:r>
            <a:r>
              <a:rPr lang="en-US" dirty="0"/>
              <a:t>/ research</a:t>
            </a:r>
          </a:p>
          <a:p>
            <a:pPr lvl="1"/>
            <a:r>
              <a:rPr lang="en-US" dirty="0" smtClean="0"/>
              <a:t>Buy </a:t>
            </a:r>
            <a:r>
              <a:rPr lang="en-US" dirty="0"/>
              <a:t>information or </a:t>
            </a:r>
            <a:r>
              <a:rPr lang="en-US" dirty="0" smtClean="0"/>
              <a:t>expertise about </a:t>
            </a:r>
            <a:r>
              <a:rPr lang="en-US" dirty="0"/>
              <a:t>it</a:t>
            </a:r>
          </a:p>
          <a:p>
            <a:r>
              <a:rPr lang="en-US" dirty="0" smtClean="0"/>
              <a:t>Risk </a:t>
            </a:r>
            <a:r>
              <a:rPr lang="en-US" dirty="0"/>
              <a:t>Transfer</a:t>
            </a:r>
          </a:p>
          <a:p>
            <a:pPr lvl="1"/>
            <a:r>
              <a:rPr lang="en-US" dirty="0" smtClean="0"/>
              <a:t>To </a:t>
            </a:r>
            <a:r>
              <a:rPr lang="en-US" dirty="0"/>
              <a:t>another part of </a:t>
            </a:r>
            <a:r>
              <a:rPr lang="en-US" dirty="0" smtClean="0"/>
              <a:t>the project </a:t>
            </a:r>
            <a:r>
              <a:rPr lang="en-US" dirty="0"/>
              <a:t>(or team)</a:t>
            </a:r>
          </a:p>
          <a:p>
            <a:pPr lvl="1"/>
            <a:r>
              <a:rPr lang="en-US" dirty="0" smtClean="0"/>
              <a:t>Move </a:t>
            </a:r>
            <a:r>
              <a:rPr lang="en-US" dirty="0"/>
              <a:t>off the critical path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5" name="Picture 4"/>
          <p:cNvPicPr>
            <a:picLocks noChangeAspect="1"/>
          </p:cNvPicPr>
          <p:nvPr/>
        </p:nvPicPr>
        <p:blipFill>
          <a:blip r:embed="rId2"/>
          <a:stretch>
            <a:fillRect/>
          </a:stretch>
        </p:blipFill>
        <p:spPr>
          <a:xfrm>
            <a:off x="2046295" y="1375328"/>
            <a:ext cx="7773485" cy="1190791"/>
          </a:xfrm>
          <a:prstGeom prst="rect">
            <a:avLst/>
          </a:prstGeom>
        </p:spPr>
      </p:pic>
    </p:spTree>
    <p:extLst>
      <p:ext uri="{BB962C8B-B14F-4D97-AF65-F5344CB8AC3E}">
        <p14:creationId xmlns:p14="http://schemas.microsoft.com/office/powerpoint/2010/main" val="3500830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8130" name="Rectangle 3"/>
          <p:cNvSpPr>
            <a:spLocks noGrp="1" noChangeArrowheads="1"/>
          </p:cNvSpPr>
          <p:nvPr>
            <p:ph type="body" idx="1"/>
          </p:nvPr>
        </p:nvSpPr>
        <p:spPr/>
        <p:txBody>
          <a:bodyPr/>
          <a:lstStyle/>
          <a:p>
            <a:pPr eaLnBrk="1" hangingPunct="1"/>
            <a:r>
              <a:rPr lang="en-US" altLang="en-US" b="1" dirty="0" smtClean="0"/>
              <a:t>Enterprise environmental factors</a:t>
            </a:r>
            <a:endParaRPr lang="en-US" altLang="en-US" dirty="0" smtClean="0"/>
          </a:p>
          <a:p>
            <a:pPr lvl="1" eaLnBrk="1" hangingPunct="1"/>
            <a:r>
              <a:rPr lang="en-US" altLang="en-US" dirty="0"/>
              <a:t>Concerned with aspects of the enterprise outside of project</a:t>
            </a:r>
          </a:p>
          <a:p>
            <a:pPr lvl="1" eaLnBrk="1" hangingPunct="1"/>
            <a:r>
              <a:rPr lang="en-US" altLang="en-US" dirty="0"/>
              <a:t>One source may be enterprise historical information</a:t>
            </a:r>
          </a:p>
          <a:p>
            <a:pPr lvl="1" eaLnBrk="1" hangingPunct="1"/>
            <a:r>
              <a:rPr lang="en-US" altLang="en-US" dirty="0"/>
              <a:t>Industry or academic research is another excellent source </a:t>
            </a:r>
          </a:p>
          <a:p>
            <a:pPr lvl="2" eaLnBrk="1" hangingPunct="1"/>
            <a:r>
              <a:rPr lang="en-US" altLang="en-US" sz="2400" i="1" dirty="0"/>
              <a:t>Example:</a:t>
            </a:r>
            <a:r>
              <a:rPr lang="en-US" altLang="en-US" sz="2400" dirty="0"/>
              <a:t> The Gartner Reports</a:t>
            </a:r>
          </a:p>
          <a:p>
            <a:pPr lvl="2" eaLnBrk="1" hangingPunct="1"/>
            <a:r>
              <a:rPr lang="en-US" altLang="en-US" sz="2400" dirty="0" err="1"/>
              <a:t>comp.risks</a:t>
            </a:r>
            <a:r>
              <a:rPr lang="en-US" altLang="en-US" sz="2400" dirty="0"/>
              <a:t> (Usenet discussion group/mailing list, see reading list)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974055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9154" name="Rectangle 3"/>
          <p:cNvSpPr>
            <a:spLocks noGrp="1" noChangeArrowheads="1"/>
          </p:cNvSpPr>
          <p:nvPr>
            <p:ph type="body" idx="1"/>
          </p:nvPr>
        </p:nvSpPr>
        <p:spPr/>
        <p:txBody>
          <a:bodyPr/>
          <a:lstStyle/>
          <a:p>
            <a:pPr eaLnBrk="1" hangingPunct="1"/>
            <a:r>
              <a:rPr lang="en-US" altLang="en-US" b="1" smtClean="0"/>
              <a:t>Enterprise environmental factors</a:t>
            </a:r>
          </a:p>
          <a:p>
            <a:pPr lvl="1" eaLnBrk="1" hangingPunct="1"/>
            <a:r>
              <a:rPr lang="en-US" altLang="en-US" smtClean="0"/>
              <a:t>Most critical environmental factors are the </a:t>
            </a:r>
            <a:r>
              <a:rPr lang="en-US" altLang="en-US" i="1" smtClean="0"/>
              <a:t>risk tolerance levels</a:t>
            </a:r>
            <a:r>
              <a:rPr lang="en-US" altLang="en-US" smtClean="0"/>
              <a:t> of the organization and the stakeholders</a:t>
            </a:r>
          </a:p>
          <a:p>
            <a:pPr lvl="2" eaLnBrk="1" hangingPunct="1"/>
            <a:r>
              <a:rPr lang="en-US" altLang="en-US" smtClean="0"/>
              <a:t>Risk tolerance expresses an inherent trade-off decision between benefits and cost</a:t>
            </a:r>
          </a:p>
          <a:p>
            <a:pPr lvl="2" eaLnBrk="1" hangingPunct="1"/>
            <a:r>
              <a:rPr lang="en-US" altLang="en-US" smtClean="0"/>
              <a:t>Stakeholders will take a risk if the benefits to be gained outweigh what could be lost</a:t>
            </a:r>
          </a:p>
          <a:p>
            <a:pPr lvl="2" eaLnBrk="1" hangingPunct="1"/>
            <a:r>
              <a:rPr lang="en-US" altLang="en-US" smtClean="0"/>
              <a:t>Conversely, stakeholder will avoid taking a risk because the cost or impact is too great for the amount of benefit that can be derived</a:t>
            </a:r>
          </a:p>
          <a:p>
            <a:pPr lvl="1" eaLnBrk="1" hangingPunct="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6408301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0178" name="Rectangle 3"/>
          <p:cNvSpPr>
            <a:spLocks noGrp="1" noChangeArrowheads="1"/>
          </p:cNvSpPr>
          <p:nvPr>
            <p:ph type="body" idx="1"/>
          </p:nvPr>
        </p:nvSpPr>
        <p:spPr/>
        <p:txBody>
          <a:bodyPr/>
          <a:lstStyle/>
          <a:p>
            <a:pPr eaLnBrk="1" hangingPunct="1">
              <a:lnSpc>
                <a:spcPct val="95000"/>
              </a:lnSpc>
            </a:pPr>
            <a:r>
              <a:rPr lang="en-US" altLang="en-US" b="1" dirty="0" smtClean="0"/>
              <a:t>Organizational process asset</a:t>
            </a:r>
            <a:r>
              <a:rPr lang="en-US" altLang="en-US" dirty="0" smtClean="0"/>
              <a:t>s</a:t>
            </a:r>
          </a:p>
          <a:p>
            <a:pPr lvl="1" eaLnBrk="1" hangingPunct="1">
              <a:lnSpc>
                <a:spcPct val="95000"/>
              </a:lnSpc>
            </a:pPr>
            <a:r>
              <a:rPr lang="en-US" altLang="en-US" dirty="0" smtClean="0"/>
              <a:t>Organization may already have policies and guidelines that define its risk tolerance </a:t>
            </a:r>
          </a:p>
          <a:p>
            <a:pPr eaLnBrk="1" hangingPunct="1">
              <a:lnSpc>
                <a:spcPct val="95000"/>
              </a:lnSpc>
            </a:pPr>
            <a:r>
              <a:rPr lang="en-US" altLang="en-US" b="1" dirty="0" smtClean="0"/>
              <a:t>Project scope statement</a:t>
            </a:r>
          </a:p>
          <a:p>
            <a:pPr lvl="1" eaLnBrk="1" hangingPunct="1">
              <a:lnSpc>
                <a:spcPct val="95000"/>
              </a:lnSpc>
            </a:pPr>
            <a:r>
              <a:rPr lang="en-US" altLang="en-US" dirty="0" smtClean="0"/>
              <a:t>Project assumptions, constraints, and initial defined risks in scope statement</a:t>
            </a:r>
          </a:p>
          <a:p>
            <a:pPr lvl="1" eaLnBrk="1" hangingPunct="1">
              <a:lnSpc>
                <a:spcPct val="95000"/>
              </a:lnSpc>
            </a:pPr>
            <a:r>
              <a:rPr lang="en-US" altLang="en-US" dirty="0" smtClean="0"/>
              <a:t>The project scope statement contains several information sources for risk management planning:</a:t>
            </a:r>
          </a:p>
          <a:p>
            <a:pPr lvl="2" eaLnBrk="1" hangingPunct="1">
              <a:lnSpc>
                <a:spcPct val="95000"/>
              </a:lnSpc>
            </a:pPr>
            <a:r>
              <a:rPr lang="en-US" altLang="en-US" dirty="0" smtClean="0"/>
              <a:t>Project deliverables</a:t>
            </a:r>
          </a:p>
          <a:p>
            <a:pPr lvl="2" eaLnBrk="1" hangingPunct="1">
              <a:lnSpc>
                <a:spcPct val="95000"/>
              </a:lnSpc>
            </a:pPr>
            <a:r>
              <a:rPr lang="en-US" altLang="en-US" dirty="0" smtClean="0"/>
              <a:t>Project constraints</a:t>
            </a:r>
          </a:p>
          <a:p>
            <a:pPr lvl="2" eaLnBrk="1" hangingPunct="1">
              <a:lnSpc>
                <a:spcPct val="95000"/>
              </a:lnSpc>
            </a:pPr>
            <a:r>
              <a:rPr lang="en-US" altLang="en-US" dirty="0" smtClean="0"/>
              <a:t>Project assumptions</a:t>
            </a:r>
          </a:p>
          <a:p>
            <a:pPr lvl="2" eaLnBrk="1" hangingPunct="1">
              <a:lnSpc>
                <a:spcPct val="95000"/>
              </a:lnSpc>
            </a:pPr>
            <a:r>
              <a:rPr lang="en-US" altLang="en-US" dirty="0" smtClean="0"/>
              <a:t>Initial project organization</a:t>
            </a:r>
          </a:p>
          <a:p>
            <a:pPr lvl="2" eaLnBrk="1" hangingPunct="1">
              <a:lnSpc>
                <a:spcPct val="95000"/>
              </a:lnSpc>
            </a:pPr>
            <a:r>
              <a:rPr lang="en-US" altLang="en-US" dirty="0" smtClean="0"/>
              <a:t>Initial defined risks</a:t>
            </a:r>
          </a:p>
          <a:p>
            <a:pPr lvl="2" eaLnBrk="1" hangingPunct="1">
              <a:lnSpc>
                <a:spcPct val="95000"/>
              </a:lnSpc>
            </a:pPr>
            <a:r>
              <a:rPr lang="en-US" altLang="en-US" dirty="0" smtClean="0"/>
              <a:t>Schedule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38765088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a:lnSpc>
                <a:spcPct val="110000"/>
              </a:lnSpc>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1202" name="Rectangle 3"/>
          <p:cNvSpPr>
            <a:spLocks noGrp="1" noChangeArrowheads="1"/>
          </p:cNvSpPr>
          <p:nvPr>
            <p:ph type="body" idx="1"/>
          </p:nvPr>
        </p:nvSpPr>
        <p:spPr/>
        <p:txBody>
          <a:bodyPr>
            <a:normAutofit lnSpcReduction="10000"/>
          </a:bodyPr>
          <a:lstStyle/>
          <a:p>
            <a:pPr eaLnBrk="1" hangingPunct="1">
              <a:lnSpc>
                <a:spcPct val="110000"/>
              </a:lnSpc>
            </a:pPr>
            <a:r>
              <a:rPr lang="en-US" altLang="en-US" b="1" dirty="0" smtClean="0"/>
              <a:t>Risk management plan</a:t>
            </a:r>
          </a:p>
          <a:p>
            <a:pPr lvl="1" eaLnBrk="1" hangingPunct="1">
              <a:lnSpc>
                <a:spcPct val="110000"/>
              </a:lnSpc>
            </a:pPr>
            <a:r>
              <a:rPr lang="en-US" altLang="en-US" dirty="0" smtClean="0"/>
              <a:t>Risk categories (</a:t>
            </a:r>
            <a:r>
              <a:rPr lang="en-US" altLang="en-US" i="1" dirty="0" smtClean="0"/>
              <a:t>e.g.</a:t>
            </a:r>
            <a:r>
              <a:rPr lang="en-US" altLang="en-US" dirty="0" smtClean="0"/>
              <a:t> as defined in RBS) are primary source of input</a:t>
            </a:r>
          </a:p>
          <a:p>
            <a:pPr lvl="1" eaLnBrk="1" hangingPunct="1">
              <a:lnSpc>
                <a:spcPct val="110000"/>
              </a:lnSpc>
            </a:pPr>
            <a:r>
              <a:rPr lang="en-US" altLang="en-US" dirty="0" smtClean="0"/>
              <a:t>Budget and schedule for risk management activities </a:t>
            </a:r>
          </a:p>
          <a:p>
            <a:pPr eaLnBrk="1" hangingPunct="1">
              <a:lnSpc>
                <a:spcPct val="110000"/>
              </a:lnSpc>
            </a:pPr>
            <a:r>
              <a:rPr lang="en-US" altLang="en-US" b="1" dirty="0" smtClean="0"/>
              <a:t>Project management plan</a:t>
            </a:r>
          </a:p>
          <a:p>
            <a:pPr lvl="1" eaLnBrk="1" hangingPunct="1">
              <a:lnSpc>
                <a:spcPct val="110000"/>
              </a:lnSpc>
            </a:pPr>
            <a:r>
              <a:rPr lang="en-US" altLang="en-US" dirty="0" smtClean="0"/>
              <a:t>Project management plan contains schedule, budget, and quality plans which may be sources of risks</a:t>
            </a:r>
          </a:p>
          <a:p>
            <a:pPr lvl="1" eaLnBrk="1" hangingPunct="1"/>
            <a:r>
              <a:rPr lang="en-US" altLang="en-US" dirty="0" smtClean="0"/>
              <a:t>Risk management plan becomes an integral part of the project management plan</a:t>
            </a:r>
          </a:p>
          <a:p>
            <a:pPr lvl="1" eaLnBrk="1" hangingPunct="1"/>
            <a:r>
              <a:rPr lang="en-US" altLang="en-US" dirty="0" smtClean="0"/>
              <a:t>All other project management processes and guidelines comprising the project management plan should be considered in light of potential risks</a:t>
            </a:r>
          </a:p>
          <a:p>
            <a:pPr lvl="1" eaLnBrk="1" hangingPunct="1"/>
            <a:r>
              <a:rPr lang="en-US" altLang="en-US" dirty="0" smtClean="0"/>
              <a:t>Risk management plan should be consistent with the overall direction and management approach of the project</a:t>
            </a:r>
          </a:p>
          <a:p>
            <a:pPr lvl="1" eaLnBrk="1" hangingPunct="1">
              <a:lnSpc>
                <a:spcPct val="110000"/>
              </a:lnSpc>
            </a:pP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4759232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3600" dirty="0"/>
              <a:t>Risk management planning: tools &amp; output</a:t>
            </a:r>
          </a:p>
        </p:txBody>
      </p:sp>
      <p:sp>
        <p:nvSpPr>
          <p:cNvPr id="52226" name="Rectangle 3"/>
          <p:cNvSpPr>
            <a:spLocks noGrp="1" noChangeArrowheads="1"/>
          </p:cNvSpPr>
          <p:nvPr>
            <p:ph type="body" idx="1"/>
          </p:nvPr>
        </p:nvSpPr>
        <p:spPr/>
        <p:txBody>
          <a:bodyPr/>
          <a:lstStyle/>
          <a:p>
            <a:pPr eaLnBrk="1" hangingPunct="1"/>
            <a:r>
              <a:rPr lang="en-US" altLang="en-US" b="1" dirty="0" smtClean="0"/>
              <a:t>Risk management planning tools</a:t>
            </a:r>
          </a:p>
          <a:p>
            <a:pPr lvl="1" eaLnBrk="1" hangingPunct="1"/>
            <a:r>
              <a:rPr lang="en-US" altLang="en-US" i="1" dirty="0" smtClean="0"/>
              <a:t>Planning meetings</a:t>
            </a:r>
            <a:r>
              <a:rPr lang="en-US" altLang="en-US" dirty="0" smtClean="0"/>
              <a:t> are the main tool for risk management planning</a:t>
            </a:r>
          </a:p>
          <a:p>
            <a:pPr lvl="1" eaLnBrk="1" hangingPunct="1"/>
            <a:r>
              <a:rPr lang="en-US" altLang="en-US" dirty="0" smtClean="0"/>
              <a:t>Attendees should include the project manager, members of the project management team, and stakeholders who can contribute risk-related information</a:t>
            </a:r>
          </a:p>
          <a:p>
            <a:pPr lvl="1" eaLnBrk="1" hangingPunct="1"/>
            <a:r>
              <a:rPr lang="en-US" altLang="en-US" dirty="0" smtClean="0"/>
              <a:t>Meetings will involve </a:t>
            </a:r>
            <a:r>
              <a:rPr lang="en-US" altLang="en-US" i="1" dirty="0" smtClean="0"/>
              <a:t>analysis</a:t>
            </a:r>
            <a:r>
              <a:rPr lang="en-US" altLang="en-US" dirty="0" smtClean="0"/>
              <a:t> of risk for the project, risk tolerance of the organization, and calibrating risk to the project and organization</a:t>
            </a:r>
          </a:p>
          <a:p>
            <a:pPr eaLnBrk="1" hangingPunct="1"/>
            <a:r>
              <a:rPr lang="en-US" altLang="en-US" b="1" dirty="0" smtClean="0"/>
              <a:t>Risk management planning output</a:t>
            </a:r>
          </a:p>
          <a:p>
            <a:pPr lvl="1" eaLnBrk="1" hangingPunct="1"/>
            <a:r>
              <a:rPr lang="en-US" altLang="en-US" dirty="0" smtClean="0"/>
              <a:t>The </a:t>
            </a:r>
            <a:r>
              <a:rPr lang="en-US" altLang="en-US" i="1" dirty="0" smtClean="0"/>
              <a:t>risk management plan</a:t>
            </a:r>
            <a:r>
              <a:rPr lang="en-US" altLang="en-US" dirty="0" smtClean="0"/>
              <a:t> is the only output from the risk management planning process</a:t>
            </a:r>
          </a:p>
          <a:p>
            <a:pPr lvl="1" eaLnBrk="1" hangingPunct="1"/>
            <a:r>
              <a:rPr lang="en-US" altLang="en-US" dirty="0" smtClean="0"/>
              <a:t>Risk management plan is detailed on following slides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214177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3250" name="Rectangle 3"/>
          <p:cNvSpPr>
            <a:spLocks noGrp="1" noChangeArrowheads="1"/>
          </p:cNvSpPr>
          <p:nvPr>
            <p:ph type="body" idx="1"/>
          </p:nvPr>
        </p:nvSpPr>
        <p:spPr/>
        <p:txBody>
          <a:bodyPr/>
          <a:lstStyle/>
          <a:p>
            <a:pPr>
              <a:lnSpc>
                <a:spcPct val="95000"/>
              </a:lnSpc>
              <a:spcBef>
                <a:spcPts val="575"/>
              </a:spcBef>
            </a:pPr>
            <a:r>
              <a:rPr lang="en-US" altLang="en-US" i="1" dirty="0" smtClean="0"/>
              <a:t>Methodology</a:t>
            </a:r>
            <a:r>
              <a:rPr lang="en-US" altLang="en-US" dirty="0" smtClean="0"/>
              <a:t>. How risk management will be performed, including methods, tools, and sources of data</a:t>
            </a:r>
          </a:p>
          <a:p>
            <a:pPr>
              <a:lnSpc>
                <a:spcPct val="95000"/>
              </a:lnSpc>
              <a:spcBef>
                <a:spcPts val="575"/>
              </a:spcBef>
            </a:pPr>
            <a:r>
              <a:rPr lang="en-US" altLang="en-US" i="1" dirty="0" smtClean="0"/>
              <a:t>Roles and responsibilities.</a:t>
            </a:r>
            <a:r>
              <a:rPr lang="en-US" altLang="en-US" dirty="0" smtClean="0"/>
              <a:t> Team of people responsible for managing identified risks and responses, the risk </a:t>
            </a:r>
            <a:r>
              <a:rPr lang="ja-JP" altLang="en-US" dirty="0" smtClean="0"/>
              <a:t>‘</a:t>
            </a:r>
            <a:r>
              <a:rPr lang="en-US" altLang="ja-JP" dirty="0" smtClean="0"/>
              <a:t>owners</a:t>
            </a:r>
            <a:r>
              <a:rPr lang="ja-JP" altLang="en-US" dirty="0" smtClean="0"/>
              <a:t>’</a:t>
            </a:r>
            <a:r>
              <a:rPr lang="en-US" altLang="ja-JP" dirty="0" smtClean="0"/>
              <a:t> </a:t>
            </a:r>
          </a:p>
          <a:p>
            <a:pPr>
              <a:lnSpc>
                <a:spcPct val="95000"/>
              </a:lnSpc>
              <a:spcBef>
                <a:spcPts val="575"/>
              </a:spcBef>
            </a:pPr>
            <a:r>
              <a:rPr lang="en-US" altLang="en-US" i="1" dirty="0" smtClean="0"/>
              <a:t>Budgeting</a:t>
            </a:r>
            <a:r>
              <a:rPr lang="en-US" altLang="en-US" dirty="0" smtClean="0"/>
              <a:t>. Assign resources and estimate costs of risk management and its methods</a:t>
            </a:r>
          </a:p>
          <a:p>
            <a:pPr>
              <a:lnSpc>
                <a:spcPct val="95000"/>
              </a:lnSpc>
              <a:spcBef>
                <a:spcPts val="575"/>
              </a:spcBef>
            </a:pPr>
            <a:r>
              <a:rPr lang="en-US" altLang="en-US" i="1" dirty="0" smtClean="0"/>
              <a:t>Timing</a:t>
            </a:r>
            <a:r>
              <a:rPr lang="en-US" altLang="en-US" dirty="0" smtClean="0"/>
              <a:t>. Timing and frequency of the risk management processes</a:t>
            </a:r>
          </a:p>
          <a:p>
            <a:pPr>
              <a:lnSpc>
                <a:spcPct val="95000"/>
              </a:lnSpc>
              <a:spcBef>
                <a:spcPts val="575"/>
              </a:spcBef>
            </a:pPr>
            <a:r>
              <a:rPr lang="en-US" altLang="en-US" i="1" dirty="0" smtClean="0"/>
              <a:t>Risk categories</a:t>
            </a:r>
            <a:r>
              <a:rPr lang="en-US" altLang="en-US" dirty="0" smtClean="0"/>
              <a:t>. Develop and review during planning. Used in risk identification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92546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t>
            </a:r>
            <a:r>
              <a:rPr lang="en-US" dirty="0"/>
              <a:t>project</a:t>
            </a:r>
            <a:r>
              <a:rPr lang="en-US" dirty="0" smtClean="0"/>
              <a:t>, product</a:t>
            </a:r>
            <a:r>
              <a:rPr lang="en-US" dirty="0"/>
              <a:t>, and </a:t>
            </a:r>
            <a:r>
              <a:rPr lang="en-US" dirty="0" smtClean="0"/>
              <a:t>business risks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1299493" y="2064654"/>
            <a:ext cx="9593014" cy="2838846"/>
          </a:xfrm>
          <a:prstGeom prst="rect">
            <a:avLst/>
          </a:prstGeom>
        </p:spPr>
      </p:pic>
    </p:spTree>
    <p:extLst>
      <p:ext uri="{BB962C8B-B14F-4D97-AF65-F5344CB8AC3E}">
        <p14:creationId xmlns:p14="http://schemas.microsoft.com/office/powerpoint/2010/main" val="8946846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4274" name="Rectangle 3"/>
          <p:cNvSpPr>
            <a:spLocks noGrp="1" noChangeArrowheads="1"/>
          </p:cNvSpPr>
          <p:nvPr>
            <p:ph type="body" idx="1"/>
          </p:nvPr>
        </p:nvSpPr>
        <p:spPr/>
        <p:txBody>
          <a:bodyPr/>
          <a:lstStyle/>
          <a:p>
            <a:pPr marL="457200" indent="-457200">
              <a:lnSpc>
                <a:spcPct val="95000"/>
              </a:lnSpc>
              <a:spcAft>
                <a:spcPts val="600"/>
              </a:spcAft>
              <a:buNone/>
            </a:pPr>
            <a:r>
              <a:rPr lang="en-US" altLang="en-US" i="1" dirty="0" smtClean="0"/>
              <a:t>Definitions of risk probability and impact</a:t>
            </a:r>
            <a:r>
              <a:rPr lang="en-US" altLang="en-US" dirty="0" smtClean="0"/>
              <a:t>. Discussed in detail in </a:t>
            </a:r>
            <a:r>
              <a:rPr lang="en-US" altLang="en-US" i="1" dirty="0" smtClean="0"/>
              <a:t>Qualitative Risk Analysis</a:t>
            </a:r>
          </a:p>
          <a:p>
            <a:pPr marL="457200" indent="-457200">
              <a:lnSpc>
                <a:spcPct val="95000"/>
              </a:lnSpc>
              <a:spcAft>
                <a:spcPts val="600"/>
              </a:spcAft>
              <a:buNone/>
            </a:pPr>
            <a:r>
              <a:rPr lang="en-US" altLang="en-US" i="1" dirty="0" smtClean="0"/>
              <a:t>Probability and impact matrix</a:t>
            </a:r>
            <a:r>
              <a:rPr lang="en-US" altLang="en-US" dirty="0" smtClean="0"/>
              <a:t>. Discussed in detail in </a:t>
            </a:r>
            <a:r>
              <a:rPr lang="en-US" altLang="en-US" i="1" dirty="0" smtClean="0"/>
              <a:t>Qualitative Risk Analysis</a:t>
            </a:r>
            <a:endParaRPr lang="en-US" altLang="en-US" dirty="0" smtClean="0"/>
          </a:p>
          <a:p>
            <a:pPr marL="457200" indent="-457200">
              <a:lnSpc>
                <a:spcPct val="95000"/>
              </a:lnSpc>
              <a:spcAft>
                <a:spcPts val="600"/>
              </a:spcAft>
              <a:buNone/>
            </a:pPr>
            <a:r>
              <a:rPr lang="en-US" altLang="en-US" i="1" dirty="0" smtClean="0"/>
              <a:t>Revised stakeholder tolerances</a:t>
            </a:r>
            <a:r>
              <a:rPr lang="en-US" altLang="en-US" dirty="0" smtClean="0"/>
              <a:t>. Risk planning may result in changes in stakeholder tolerance</a:t>
            </a:r>
          </a:p>
          <a:p>
            <a:pPr marL="457200" indent="-457200">
              <a:lnSpc>
                <a:spcPct val="95000"/>
              </a:lnSpc>
              <a:spcAft>
                <a:spcPts val="600"/>
              </a:spcAft>
              <a:buNone/>
            </a:pPr>
            <a:r>
              <a:rPr lang="en-US" altLang="en-US" i="1" dirty="0" smtClean="0"/>
              <a:t>Reporting formats</a:t>
            </a:r>
            <a:r>
              <a:rPr lang="en-US" altLang="en-US" dirty="0" smtClean="0"/>
              <a:t>. Describes the content and format of the </a:t>
            </a:r>
            <a:r>
              <a:rPr lang="en-US" altLang="en-US" i="1" dirty="0" smtClean="0"/>
              <a:t>risk register, </a:t>
            </a:r>
            <a:r>
              <a:rPr lang="en-US" altLang="en-US" dirty="0" smtClean="0"/>
              <a:t>the dictionary of risks for project</a:t>
            </a:r>
          </a:p>
          <a:p>
            <a:pPr marL="457200" indent="-457200">
              <a:lnSpc>
                <a:spcPct val="95000"/>
              </a:lnSpc>
              <a:spcAft>
                <a:spcPts val="600"/>
              </a:spcAft>
              <a:buNone/>
            </a:pPr>
            <a:r>
              <a:rPr lang="en-US" altLang="en-US" i="1" dirty="0" smtClean="0"/>
              <a:t>Tracking</a:t>
            </a:r>
            <a:r>
              <a:rPr lang="en-US" altLang="en-US" dirty="0" smtClean="0"/>
              <a:t>. Describes how the risk activity history will be documented and how risk processes will be audited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4715793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5298" name="Rectangle 3"/>
          <p:cNvSpPr>
            <a:spLocks noGrp="1" noChangeArrowheads="1"/>
          </p:cNvSpPr>
          <p:nvPr>
            <p:ph type="body" idx="1"/>
          </p:nvPr>
        </p:nvSpPr>
        <p:spPr/>
        <p:txBody>
          <a:bodyPr/>
          <a:lstStyle/>
          <a:p>
            <a:pPr eaLnBrk="1" hangingPunct="1"/>
            <a:r>
              <a:rPr lang="en-US" altLang="en-US" i="1" dirty="0" smtClean="0"/>
              <a:t>Risk categories</a:t>
            </a:r>
            <a:r>
              <a:rPr lang="en-US" altLang="en-US" dirty="0" smtClean="0"/>
              <a:t> are identified during risk management planning</a:t>
            </a:r>
          </a:p>
          <a:p>
            <a:pPr eaLnBrk="1" hangingPunct="1"/>
            <a:r>
              <a:rPr lang="en-US" altLang="en-US" dirty="0" smtClean="0"/>
              <a:t>Risk categories systematically classify risks and provide a context for understanding those risks</a:t>
            </a:r>
          </a:p>
          <a:p>
            <a:pPr eaLnBrk="1" hangingPunct="1"/>
            <a:r>
              <a:rPr lang="en-US" altLang="en-US" dirty="0" smtClean="0"/>
              <a:t>Used in successor process, </a:t>
            </a:r>
            <a:r>
              <a:rPr lang="en-US" altLang="en-US" i="1" dirty="0" smtClean="0"/>
              <a:t>Risk Identification</a:t>
            </a:r>
            <a:endParaRPr lang="en-US" altLang="en-US" dirty="0" smtClean="0"/>
          </a:p>
          <a:p>
            <a:pPr eaLnBrk="1" hangingPunct="1"/>
            <a:r>
              <a:rPr lang="en-US" altLang="en-US" dirty="0" smtClean="0"/>
              <a:t>Starting point list of risk categories:</a:t>
            </a:r>
          </a:p>
          <a:p>
            <a:pPr lvl="1" eaLnBrk="1" hangingPunct="1"/>
            <a:r>
              <a:rPr lang="en-US" altLang="en-US" dirty="0"/>
              <a:t>Technical, quality, or performance risks</a:t>
            </a:r>
          </a:p>
          <a:p>
            <a:pPr lvl="1" eaLnBrk="1" hangingPunct="1"/>
            <a:r>
              <a:rPr lang="en-US" altLang="en-US" dirty="0"/>
              <a:t>Project management risks</a:t>
            </a:r>
          </a:p>
          <a:p>
            <a:pPr lvl="1" eaLnBrk="1" hangingPunct="1"/>
            <a:r>
              <a:rPr lang="en-US" altLang="en-US" dirty="0"/>
              <a:t>Organizational risks</a:t>
            </a:r>
          </a:p>
          <a:p>
            <a:pPr lvl="1" eaLnBrk="1" hangingPunct="1"/>
            <a:r>
              <a:rPr lang="en-US" altLang="en-US" dirty="0"/>
              <a:t>External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8406355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6322" name="Rectangle 3"/>
          <p:cNvSpPr>
            <a:spLocks noGrp="1" noChangeArrowheads="1"/>
          </p:cNvSpPr>
          <p:nvPr>
            <p:ph type="body" idx="1"/>
          </p:nvPr>
        </p:nvSpPr>
        <p:spPr/>
        <p:txBody>
          <a:bodyPr/>
          <a:lstStyle/>
          <a:p>
            <a:pPr eaLnBrk="1" hangingPunct="1"/>
            <a:r>
              <a:rPr lang="en-US" altLang="en-US" b="1" smtClean="0"/>
              <a:t>Technical/quality/performance risks</a:t>
            </a:r>
          </a:p>
          <a:p>
            <a:pPr lvl="1" eaLnBrk="1" hangingPunct="1"/>
            <a:r>
              <a:rPr lang="en-US" altLang="en-US"/>
              <a:t>Unproven or complex technology</a:t>
            </a:r>
          </a:p>
          <a:p>
            <a:pPr lvl="1" eaLnBrk="1" hangingPunct="1"/>
            <a:r>
              <a:rPr lang="en-US" altLang="en-US"/>
              <a:t>Changes to technology anticipated during the course of the project</a:t>
            </a:r>
          </a:p>
          <a:p>
            <a:pPr lvl="1" eaLnBrk="1" hangingPunct="1"/>
            <a:r>
              <a:rPr lang="en-US" altLang="en-US"/>
              <a:t>Unrealistic quality goals</a:t>
            </a:r>
          </a:p>
          <a:p>
            <a:pPr lvl="1" eaLnBrk="1" hangingPunct="1"/>
            <a:r>
              <a:rPr lang="en-US" altLang="en-US"/>
              <a:t>Unrealistic performance goals</a:t>
            </a:r>
          </a:p>
          <a:p>
            <a:pPr eaLnBrk="1" hangingPunct="1"/>
            <a:r>
              <a:rPr lang="en-US" altLang="en-US" b="1" smtClean="0"/>
              <a:t>Project management risks</a:t>
            </a:r>
          </a:p>
          <a:p>
            <a:pPr lvl="1" eaLnBrk="1" hangingPunct="1"/>
            <a:r>
              <a:rPr lang="en-US" altLang="en-US"/>
              <a:t>Improper schedule and resource planning</a:t>
            </a:r>
          </a:p>
          <a:p>
            <a:pPr lvl="1" eaLnBrk="1" hangingPunct="1"/>
            <a:r>
              <a:rPr lang="en-US" altLang="en-US"/>
              <a:t>Poor project planning</a:t>
            </a:r>
          </a:p>
          <a:p>
            <a:pPr lvl="1" eaLnBrk="1" hangingPunct="1"/>
            <a:r>
              <a:rPr lang="en-US" altLang="en-US"/>
              <a:t>Improper or poor project management disciplines or methodologies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9080526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7346" name="Rectangle 3"/>
          <p:cNvSpPr>
            <a:spLocks noGrp="1" noChangeArrowheads="1"/>
          </p:cNvSpPr>
          <p:nvPr>
            <p:ph type="body" idx="1"/>
          </p:nvPr>
        </p:nvSpPr>
        <p:spPr/>
        <p:txBody>
          <a:bodyPr/>
          <a:lstStyle/>
          <a:p>
            <a:pPr eaLnBrk="1" hangingPunct="1"/>
            <a:r>
              <a:rPr lang="en-US" altLang="en-US" b="1" smtClean="0"/>
              <a:t>Organizational risks</a:t>
            </a:r>
          </a:p>
          <a:p>
            <a:pPr lvl="1" eaLnBrk="1" hangingPunct="1"/>
            <a:r>
              <a:rPr lang="en-US" altLang="en-US"/>
              <a:t>Resource conflicts due to multiple projects occurring at the same time in the organization</a:t>
            </a:r>
          </a:p>
          <a:p>
            <a:pPr lvl="1" eaLnBrk="1" hangingPunct="1"/>
            <a:r>
              <a:rPr lang="en-US" altLang="en-US"/>
              <a:t>Unrealistic scope, time, and cost objectives with respect to the organization</a:t>
            </a:r>
            <a:r>
              <a:rPr lang="en-US" altLang="ja-JP"/>
              <a:t>’s resources or structure</a:t>
            </a:r>
          </a:p>
          <a:p>
            <a:pPr lvl="1" eaLnBrk="1" hangingPunct="1"/>
            <a:r>
              <a:rPr lang="en-US" altLang="en-US"/>
              <a:t>Lack of funding for the project or diversion of funds from the project to other projects</a:t>
            </a:r>
          </a:p>
          <a:p>
            <a:pPr lvl="1" eaLnBrk="1" hangingPunct="1"/>
            <a:r>
              <a:rPr lang="en-US" altLang="en-US"/>
              <a:t>Management oversight changes</a:t>
            </a:r>
          </a:p>
          <a:p>
            <a:pPr lvl="1" eaLnBrk="1" hangingPunct="1"/>
            <a:r>
              <a:rPr lang="en-US" altLang="en-US"/>
              <a:t>Loss of project </a:t>
            </a:r>
            <a:r>
              <a:rPr lang="ja-JP" altLang="en-US"/>
              <a:t>‘</a:t>
            </a:r>
            <a:r>
              <a:rPr lang="en-US" altLang="ja-JP"/>
              <a:t>champion</a:t>
            </a:r>
            <a:r>
              <a:rPr lang="ja-JP" altLang="en-US"/>
              <a:t>’</a:t>
            </a:r>
            <a:endParaRPr lang="en-US" altLang="ja-JP"/>
          </a:p>
          <a:p>
            <a:pPr lvl="1" eaLnBrk="1" hangingPunct="1"/>
            <a:r>
              <a:rPr lang="en-US" altLang="en-US"/>
              <a:t>Project </a:t>
            </a:r>
            <a:r>
              <a:rPr lang="ja-JP" altLang="en-US"/>
              <a:t>‘</a:t>
            </a:r>
            <a:r>
              <a:rPr lang="en-US" altLang="ja-JP"/>
              <a:t>politics</a:t>
            </a:r>
            <a:r>
              <a:rPr lang="ja-JP" altLang="en-US"/>
              <a:t>’</a:t>
            </a:r>
            <a:endParaRPr lang="en-US" altLang="ja-JP"/>
          </a:p>
          <a:p>
            <a:pPr lvl="1" eaLnBrk="1" hangingPunct="1">
              <a:buFont typeface="Wingdings" panose="05000000000000000000" pitchFamily="2" charset="2"/>
              <a:buNone/>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9471714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en-US" altLang="en-US" dirty="0"/>
              <a:t>Risk categories</a:t>
            </a:r>
          </a:p>
        </p:txBody>
      </p:sp>
      <p:sp>
        <p:nvSpPr>
          <p:cNvPr id="58370" name="Rectangle 3"/>
          <p:cNvSpPr>
            <a:spLocks noGrp="1" noChangeArrowheads="1"/>
          </p:cNvSpPr>
          <p:nvPr>
            <p:ph type="body" idx="1"/>
          </p:nvPr>
        </p:nvSpPr>
        <p:spPr/>
        <p:txBody>
          <a:bodyPr/>
          <a:lstStyle/>
          <a:p>
            <a:r>
              <a:rPr lang="en-US" altLang="en-US" b="1" smtClean="0"/>
              <a:t>External risks</a:t>
            </a:r>
          </a:p>
          <a:p>
            <a:pPr lvl="1"/>
            <a:r>
              <a:rPr lang="en-US" altLang="en-US" smtClean="0"/>
              <a:t>New laws or regulations</a:t>
            </a:r>
          </a:p>
          <a:p>
            <a:pPr lvl="2"/>
            <a:r>
              <a:rPr lang="en-US" altLang="en-US" smtClean="0"/>
              <a:t>Example: Sarbanes-Oxley Act of 2002 (corporate governance and financial practice) – </a:t>
            </a:r>
            <a:r>
              <a:rPr lang="ja-JP" altLang="en-US" smtClean="0"/>
              <a:t>“</a:t>
            </a:r>
            <a:r>
              <a:rPr lang="en-US" altLang="ja-JP" i="1" smtClean="0"/>
              <a:t>Compliance should be planned and implemented as a normal project</a:t>
            </a:r>
            <a:r>
              <a:rPr lang="ja-JP" altLang="en-US" smtClean="0"/>
              <a:t>”</a:t>
            </a:r>
            <a:endParaRPr lang="en-US" altLang="ja-JP" smtClean="0"/>
          </a:p>
          <a:p>
            <a:pPr lvl="1"/>
            <a:r>
              <a:rPr lang="en-US" altLang="en-US" smtClean="0"/>
              <a:t>Labor issues</a:t>
            </a:r>
          </a:p>
          <a:p>
            <a:pPr lvl="1"/>
            <a:r>
              <a:rPr lang="en-US" altLang="en-US" smtClean="0"/>
              <a:t>Weather</a:t>
            </a:r>
          </a:p>
          <a:p>
            <a:pPr lvl="1"/>
            <a:r>
              <a:rPr lang="en-US" altLang="en-US" smtClean="0"/>
              <a:t>Changes in ownership</a:t>
            </a:r>
          </a:p>
          <a:p>
            <a:pPr lvl="1"/>
            <a:r>
              <a:rPr lang="en-US" altLang="en-US" smtClean="0"/>
              <a:t>Changes in foreign policy for projects performed (all or in part) in other countries</a:t>
            </a:r>
          </a:p>
          <a:p>
            <a:pPr lvl="1"/>
            <a:r>
              <a:rPr lang="en-US" altLang="en-US" smtClean="0"/>
              <a:t>Catastrophic risks (</a:t>
            </a:r>
            <a:r>
              <a:rPr lang="en-US" altLang="en-US" i="1" smtClean="0"/>
              <a:t>force majeure</a:t>
            </a:r>
            <a:r>
              <a:rPr lang="en-US" altLang="en-US" smtClean="0"/>
              <a:t>) are outside the scope of risk management planning – require disaster recovery techniques</a:t>
            </a:r>
          </a:p>
          <a:p>
            <a:pPr lvl="2"/>
            <a:r>
              <a:rPr lang="en-US" altLang="en-US" smtClean="0"/>
              <a:t>Examples: Earthquakes, meteorites, volcanoes, hurricanes,  floods, civil unrest, terrorism,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3721188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dirty="0" smtClean="0"/>
              <a:t>Risk Breakdown Structure (RBS)</a:t>
            </a:r>
          </a:p>
        </p:txBody>
      </p:sp>
      <p:sp>
        <p:nvSpPr>
          <p:cNvPr id="59394" name="Rectangle 30"/>
          <p:cNvSpPr>
            <a:spLocks noGrp="1" noChangeArrowheads="1"/>
          </p:cNvSpPr>
          <p:nvPr>
            <p:ph idx="1"/>
          </p:nvPr>
        </p:nvSpPr>
        <p:spPr>
          <a:xfrm>
            <a:off x="347526" y="1406880"/>
            <a:ext cx="6189765" cy="4746091"/>
          </a:xfrm>
        </p:spPr>
        <p:txBody>
          <a:bodyPr/>
          <a:lstStyle/>
          <a:p>
            <a:pPr eaLnBrk="1" hangingPunct="1"/>
            <a:r>
              <a:rPr lang="en-US" altLang="en-US" sz="2000" dirty="0"/>
              <a:t>Risk categories can be represented visually in a Risk Breakdown Structure (RBS) diagram</a:t>
            </a:r>
          </a:p>
          <a:p>
            <a:pPr eaLnBrk="1" hangingPunct="1"/>
            <a:r>
              <a:rPr lang="en-US" altLang="en-US" sz="2000" dirty="0"/>
              <a:t>Provides hierarchical decomposition of risk categories</a:t>
            </a:r>
          </a:p>
          <a:p>
            <a:pPr eaLnBrk="1" hangingPunct="1"/>
            <a:r>
              <a:rPr lang="en-US" altLang="en-US" sz="2000" dirty="0"/>
              <a:t>Analogous to WBS</a:t>
            </a:r>
          </a:p>
        </p:txBody>
      </p:sp>
      <p:grpSp>
        <p:nvGrpSpPr>
          <p:cNvPr id="59395" name="Group 55"/>
          <p:cNvGrpSpPr>
            <a:grpSpLocks/>
          </p:cNvGrpSpPr>
          <p:nvPr/>
        </p:nvGrpSpPr>
        <p:grpSpPr bwMode="auto">
          <a:xfrm>
            <a:off x="6734141" y="1371421"/>
            <a:ext cx="5264150" cy="4781550"/>
            <a:chOff x="2322" y="969"/>
            <a:chExt cx="3316" cy="3012"/>
          </a:xfrm>
        </p:grpSpPr>
        <p:sp>
          <p:nvSpPr>
            <p:cNvPr id="59400" name="Rectangle 7"/>
            <p:cNvSpPr>
              <a:spLocks noChangeArrowheads="1"/>
            </p:cNvSpPr>
            <p:nvPr/>
          </p:nvSpPr>
          <p:spPr bwMode="auto">
            <a:xfrm>
              <a:off x="3606" y="969"/>
              <a:ext cx="750"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a:t>
              </a:r>
            </a:p>
          </p:txBody>
        </p:sp>
        <p:sp>
          <p:nvSpPr>
            <p:cNvPr id="59401" name="Rectangle 8"/>
            <p:cNvSpPr>
              <a:spLocks noChangeArrowheads="1"/>
            </p:cNvSpPr>
            <p:nvPr/>
          </p:nvSpPr>
          <p:spPr bwMode="auto">
            <a:xfrm>
              <a:off x="2322"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Technical</a:t>
              </a:r>
            </a:p>
          </p:txBody>
        </p:sp>
        <p:sp>
          <p:nvSpPr>
            <p:cNvPr id="59402" name="Rectangle 9"/>
            <p:cNvSpPr>
              <a:spLocks noChangeArrowheads="1"/>
            </p:cNvSpPr>
            <p:nvPr/>
          </p:nvSpPr>
          <p:spPr bwMode="auto">
            <a:xfrm>
              <a:off x="3195"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Management</a:t>
              </a:r>
            </a:p>
          </p:txBody>
        </p:sp>
        <p:sp>
          <p:nvSpPr>
            <p:cNvPr id="59403" name="Rectangle 10"/>
            <p:cNvSpPr>
              <a:spLocks noChangeArrowheads="1"/>
            </p:cNvSpPr>
            <p:nvPr/>
          </p:nvSpPr>
          <p:spPr bwMode="auto">
            <a:xfrm>
              <a:off x="4043"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Organizational</a:t>
              </a:r>
            </a:p>
          </p:txBody>
        </p:sp>
        <p:sp>
          <p:nvSpPr>
            <p:cNvPr id="59404" name="Rectangle 11"/>
            <p:cNvSpPr>
              <a:spLocks noChangeArrowheads="1"/>
            </p:cNvSpPr>
            <p:nvPr/>
          </p:nvSpPr>
          <p:spPr bwMode="auto">
            <a:xfrm>
              <a:off x="4889"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External</a:t>
              </a:r>
            </a:p>
          </p:txBody>
        </p:sp>
        <p:sp>
          <p:nvSpPr>
            <p:cNvPr id="59405" name="Rectangle 12"/>
            <p:cNvSpPr>
              <a:spLocks noChangeArrowheads="1"/>
            </p:cNvSpPr>
            <p:nvPr/>
          </p:nvSpPr>
          <p:spPr bwMode="auto">
            <a:xfrm>
              <a:off x="2322"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Unproven Technology</a:t>
              </a:r>
            </a:p>
          </p:txBody>
        </p:sp>
        <p:sp>
          <p:nvSpPr>
            <p:cNvPr id="59406" name="Rectangle 13"/>
            <p:cNvSpPr>
              <a:spLocks noChangeArrowheads="1"/>
            </p:cNvSpPr>
            <p:nvPr/>
          </p:nvSpPr>
          <p:spPr bwMode="auto">
            <a:xfrm>
              <a:off x="2322"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Quality</a:t>
              </a:r>
            </a:p>
          </p:txBody>
        </p:sp>
        <p:sp>
          <p:nvSpPr>
            <p:cNvPr id="59407" name="Rectangle 14"/>
            <p:cNvSpPr>
              <a:spLocks noChangeArrowheads="1"/>
            </p:cNvSpPr>
            <p:nvPr/>
          </p:nvSpPr>
          <p:spPr bwMode="auto">
            <a:xfrm>
              <a:off x="2322"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Performance</a:t>
              </a:r>
            </a:p>
          </p:txBody>
        </p:sp>
        <p:sp>
          <p:nvSpPr>
            <p:cNvPr id="59408" name="Rectangle 15"/>
            <p:cNvSpPr>
              <a:spLocks noChangeArrowheads="1"/>
            </p:cNvSpPr>
            <p:nvPr/>
          </p:nvSpPr>
          <p:spPr bwMode="auto">
            <a:xfrm>
              <a:off x="2322"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Complex Technology</a:t>
              </a:r>
            </a:p>
          </p:txBody>
        </p:sp>
        <p:sp>
          <p:nvSpPr>
            <p:cNvPr id="59409" name="Rectangle 16"/>
            <p:cNvSpPr>
              <a:spLocks noChangeArrowheads="1"/>
            </p:cNvSpPr>
            <p:nvPr/>
          </p:nvSpPr>
          <p:spPr bwMode="auto">
            <a:xfrm>
              <a:off x="3195"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Schedule Planning</a:t>
              </a:r>
            </a:p>
          </p:txBody>
        </p:sp>
        <p:sp>
          <p:nvSpPr>
            <p:cNvPr id="59410" name="Rectangle 17"/>
            <p:cNvSpPr>
              <a:spLocks noChangeArrowheads="1"/>
            </p:cNvSpPr>
            <p:nvPr/>
          </p:nvSpPr>
          <p:spPr bwMode="auto">
            <a:xfrm>
              <a:off x="3195"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Disciplines</a:t>
              </a:r>
            </a:p>
          </p:txBody>
        </p:sp>
        <p:sp>
          <p:nvSpPr>
            <p:cNvPr id="59411" name="Rectangle 18"/>
            <p:cNvSpPr>
              <a:spLocks noChangeArrowheads="1"/>
            </p:cNvSpPr>
            <p:nvPr/>
          </p:nvSpPr>
          <p:spPr bwMode="auto">
            <a:xfrm>
              <a:off x="3195"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Resource Planning</a:t>
              </a:r>
            </a:p>
          </p:txBody>
        </p:sp>
        <p:sp>
          <p:nvSpPr>
            <p:cNvPr id="59412" name="Rectangle 19"/>
            <p:cNvSpPr>
              <a:spLocks noChangeArrowheads="1"/>
            </p:cNvSpPr>
            <p:nvPr/>
          </p:nvSpPr>
          <p:spPr bwMode="auto">
            <a:xfrm>
              <a:off x="3195"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Cost Estimates</a:t>
              </a:r>
            </a:p>
          </p:txBody>
        </p:sp>
        <p:sp>
          <p:nvSpPr>
            <p:cNvPr id="59413" name="Rectangle 20"/>
            <p:cNvSpPr>
              <a:spLocks noChangeArrowheads="1"/>
            </p:cNvSpPr>
            <p:nvPr/>
          </p:nvSpPr>
          <p:spPr bwMode="auto">
            <a:xfrm>
              <a:off x="3195"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Budgets</a:t>
              </a:r>
            </a:p>
          </p:txBody>
        </p:sp>
        <p:sp>
          <p:nvSpPr>
            <p:cNvPr id="59414" name="Rectangle 21"/>
            <p:cNvSpPr>
              <a:spLocks noChangeArrowheads="1"/>
            </p:cNvSpPr>
            <p:nvPr/>
          </p:nvSpPr>
          <p:spPr bwMode="auto">
            <a:xfrm>
              <a:off x="4043"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Schedules</a:t>
              </a:r>
            </a:p>
          </p:txBody>
        </p:sp>
        <p:sp>
          <p:nvSpPr>
            <p:cNvPr id="59415" name="Rectangle 22"/>
            <p:cNvSpPr>
              <a:spLocks noChangeArrowheads="1"/>
            </p:cNvSpPr>
            <p:nvPr/>
          </p:nvSpPr>
          <p:spPr bwMode="auto">
            <a:xfrm>
              <a:off x="4043"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dirty="0"/>
                <a:t>Unrealistic Objectives</a:t>
              </a:r>
            </a:p>
          </p:txBody>
        </p:sp>
        <p:sp>
          <p:nvSpPr>
            <p:cNvPr id="59416" name="Rectangle 23"/>
            <p:cNvSpPr>
              <a:spLocks noChangeArrowheads="1"/>
            </p:cNvSpPr>
            <p:nvPr/>
          </p:nvSpPr>
          <p:spPr bwMode="auto">
            <a:xfrm>
              <a:off x="4043"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Lack of Funding</a:t>
              </a:r>
            </a:p>
          </p:txBody>
        </p:sp>
        <p:sp>
          <p:nvSpPr>
            <p:cNvPr id="59417" name="Rectangle 24"/>
            <p:cNvSpPr>
              <a:spLocks noChangeArrowheads="1"/>
            </p:cNvSpPr>
            <p:nvPr/>
          </p:nvSpPr>
          <p:spPr bwMode="auto">
            <a:xfrm>
              <a:off x="4889"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Weather</a:t>
              </a:r>
            </a:p>
          </p:txBody>
        </p:sp>
        <p:sp>
          <p:nvSpPr>
            <p:cNvPr id="59418" name="Rectangle 25"/>
            <p:cNvSpPr>
              <a:spLocks noChangeArrowheads="1"/>
            </p:cNvSpPr>
            <p:nvPr/>
          </p:nvSpPr>
          <p:spPr bwMode="auto">
            <a:xfrm>
              <a:off x="4889"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Labor Issues</a:t>
              </a:r>
            </a:p>
          </p:txBody>
        </p:sp>
        <p:sp>
          <p:nvSpPr>
            <p:cNvPr id="59419" name="Rectangle 26"/>
            <p:cNvSpPr>
              <a:spLocks noChangeArrowheads="1"/>
            </p:cNvSpPr>
            <p:nvPr/>
          </p:nvSpPr>
          <p:spPr bwMode="auto">
            <a:xfrm>
              <a:off x="4889"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Catastrophic Risk</a:t>
              </a:r>
            </a:p>
          </p:txBody>
        </p:sp>
        <p:sp>
          <p:nvSpPr>
            <p:cNvPr id="59420" name="Rectangle 27"/>
            <p:cNvSpPr>
              <a:spLocks noChangeArrowheads="1"/>
            </p:cNvSpPr>
            <p:nvPr/>
          </p:nvSpPr>
          <p:spPr bwMode="auto">
            <a:xfrm>
              <a:off x="2322"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Technology Changes</a:t>
              </a:r>
            </a:p>
          </p:txBody>
        </p:sp>
        <p:sp>
          <p:nvSpPr>
            <p:cNvPr id="59421" name="Rectangle 28"/>
            <p:cNvSpPr>
              <a:spLocks noChangeArrowheads="1"/>
            </p:cNvSpPr>
            <p:nvPr/>
          </p:nvSpPr>
          <p:spPr bwMode="auto">
            <a:xfrm>
              <a:off x="4043"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Management</a:t>
              </a:r>
            </a:p>
          </p:txBody>
        </p:sp>
        <p:sp>
          <p:nvSpPr>
            <p:cNvPr id="59422" name="Rectangle 29"/>
            <p:cNvSpPr>
              <a:spLocks noChangeArrowheads="1"/>
            </p:cNvSpPr>
            <p:nvPr/>
          </p:nvSpPr>
          <p:spPr bwMode="auto">
            <a:xfrm>
              <a:off x="4889"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Laws &amp; Regulations</a:t>
              </a:r>
            </a:p>
          </p:txBody>
        </p:sp>
        <p:cxnSp>
          <p:nvCxnSpPr>
            <p:cNvPr id="59423" name="AutoShape 32"/>
            <p:cNvCxnSpPr>
              <a:cxnSpLocks noChangeShapeType="1"/>
              <a:stCxn id="59400" idx="2"/>
              <a:endCxn id="59401" idx="0"/>
            </p:cNvCxnSpPr>
            <p:nvPr/>
          </p:nvCxnSpPr>
          <p:spPr bwMode="auto">
            <a:xfrm rot="5400000">
              <a:off x="3218" y="774"/>
              <a:ext cx="243" cy="1285"/>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4" name="AutoShape 33"/>
            <p:cNvCxnSpPr>
              <a:cxnSpLocks noChangeShapeType="1"/>
              <a:stCxn id="59402" idx="0"/>
              <a:endCxn id="59400" idx="2"/>
            </p:cNvCxnSpPr>
            <p:nvPr/>
          </p:nvCxnSpPr>
          <p:spPr bwMode="auto">
            <a:xfrm rot="-5400000">
              <a:off x="3654" y="1211"/>
              <a:ext cx="243" cy="41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5" name="AutoShape 34"/>
            <p:cNvCxnSpPr>
              <a:cxnSpLocks noChangeShapeType="1"/>
              <a:stCxn id="59403" idx="0"/>
              <a:endCxn id="59400" idx="2"/>
            </p:cNvCxnSpPr>
            <p:nvPr/>
          </p:nvCxnSpPr>
          <p:spPr bwMode="auto">
            <a:xfrm rot="5400000" flipH="1">
              <a:off x="4078" y="1199"/>
              <a:ext cx="243" cy="436"/>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6" name="AutoShape 35"/>
            <p:cNvCxnSpPr>
              <a:cxnSpLocks noChangeShapeType="1"/>
              <a:stCxn id="59404" idx="0"/>
              <a:endCxn id="59400" idx="2"/>
            </p:cNvCxnSpPr>
            <p:nvPr/>
          </p:nvCxnSpPr>
          <p:spPr bwMode="auto">
            <a:xfrm rot="5400000" flipH="1">
              <a:off x="4501" y="776"/>
              <a:ext cx="243" cy="128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7" name="AutoShape 36"/>
            <p:cNvCxnSpPr>
              <a:cxnSpLocks noChangeShapeType="1"/>
              <a:stCxn id="59401" idx="2"/>
              <a:endCxn id="59405" idx="0"/>
            </p:cNvCxnSpPr>
            <p:nvPr/>
          </p:nvCxnSpPr>
          <p:spPr bwMode="auto">
            <a:xfrm>
              <a:off x="2697"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8" name="AutoShape 37"/>
            <p:cNvCxnSpPr>
              <a:cxnSpLocks noChangeShapeType="1"/>
              <a:stCxn id="59405" idx="2"/>
              <a:endCxn id="59420" idx="0"/>
            </p:cNvCxnSpPr>
            <p:nvPr/>
          </p:nvCxnSpPr>
          <p:spPr bwMode="auto">
            <a:xfrm>
              <a:off x="2697"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9" name="AutoShape 38"/>
            <p:cNvCxnSpPr>
              <a:cxnSpLocks noChangeShapeType="1"/>
              <a:stCxn id="59420" idx="2"/>
              <a:endCxn id="59408" idx="0"/>
            </p:cNvCxnSpPr>
            <p:nvPr/>
          </p:nvCxnSpPr>
          <p:spPr bwMode="auto">
            <a:xfrm>
              <a:off x="2697"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0" name="AutoShape 39"/>
            <p:cNvCxnSpPr>
              <a:cxnSpLocks noChangeShapeType="1"/>
              <a:stCxn id="59408" idx="2"/>
              <a:endCxn id="59406" idx="0"/>
            </p:cNvCxnSpPr>
            <p:nvPr/>
          </p:nvCxnSpPr>
          <p:spPr bwMode="auto">
            <a:xfrm>
              <a:off x="2697"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1" name="AutoShape 40"/>
            <p:cNvCxnSpPr>
              <a:cxnSpLocks noChangeShapeType="1"/>
              <a:stCxn id="59406" idx="2"/>
              <a:endCxn id="59407" idx="0"/>
            </p:cNvCxnSpPr>
            <p:nvPr/>
          </p:nvCxnSpPr>
          <p:spPr bwMode="auto">
            <a:xfrm>
              <a:off x="2697"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2" name="AutoShape 41"/>
            <p:cNvCxnSpPr>
              <a:cxnSpLocks noChangeShapeType="1"/>
              <a:stCxn id="59402" idx="2"/>
              <a:endCxn id="59409" idx="0"/>
            </p:cNvCxnSpPr>
            <p:nvPr/>
          </p:nvCxnSpPr>
          <p:spPr bwMode="auto">
            <a:xfrm>
              <a:off x="3570"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3" name="AutoShape 42"/>
            <p:cNvCxnSpPr>
              <a:cxnSpLocks noChangeShapeType="1"/>
              <a:stCxn id="59409" idx="2"/>
              <a:endCxn id="59411" idx="0"/>
            </p:cNvCxnSpPr>
            <p:nvPr/>
          </p:nvCxnSpPr>
          <p:spPr bwMode="auto">
            <a:xfrm>
              <a:off x="3570"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4" name="AutoShape 43"/>
            <p:cNvCxnSpPr>
              <a:cxnSpLocks noChangeShapeType="1"/>
              <a:stCxn id="59411" idx="2"/>
              <a:endCxn id="59410" idx="0"/>
            </p:cNvCxnSpPr>
            <p:nvPr/>
          </p:nvCxnSpPr>
          <p:spPr bwMode="auto">
            <a:xfrm>
              <a:off x="3570"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5" name="AutoShape 44"/>
            <p:cNvCxnSpPr>
              <a:cxnSpLocks noChangeShapeType="1"/>
              <a:stCxn id="59410" idx="2"/>
              <a:endCxn id="59412" idx="0"/>
            </p:cNvCxnSpPr>
            <p:nvPr/>
          </p:nvCxnSpPr>
          <p:spPr bwMode="auto">
            <a:xfrm>
              <a:off x="3570"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6" name="AutoShape 45"/>
            <p:cNvCxnSpPr>
              <a:cxnSpLocks noChangeShapeType="1"/>
              <a:stCxn id="59412" idx="2"/>
              <a:endCxn id="59413" idx="0"/>
            </p:cNvCxnSpPr>
            <p:nvPr/>
          </p:nvCxnSpPr>
          <p:spPr bwMode="auto">
            <a:xfrm>
              <a:off x="3570"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7" name="AutoShape 46"/>
            <p:cNvCxnSpPr>
              <a:cxnSpLocks noChangeShapeType="1"/>
              <a:stCxn id="59403" idx="2"/>
              <a:endCxn id="59414" idx="0"/>
            </p:cNvCxnSpPr>
            <p:nvPr/>
          </p:nvCxnSpPr>
          <p:spPr bwMode="auto">
            <a:xfrm>
              <a:off x="4418"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8" name="AutoShape 47"/>
            <p:cNvCxnSpPr>
              <a:cxnSpLocks noChangeShapeType="1"/>
              <a:stCxn id="59414" idx="2"/>
              <a:endCxn id="59415" idx="0"/>
            </p:cNvCxnSpPr>
            <p:nvPr/>
          </p:nvCxnSpPr>
          <p:spPr bwMode="auto">
            <a:xfrm>
              <a:off x="4418"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9" name="AutoShape 48"/>
            <p:cNvCxnSpPr>
              <a:cxnSpLocks noChangeShapeType="1"/>
              <a:stCxn id="59415" idx="2"/>
              <a:endCxn id="59416" idx="0"/>
            </p:cNvCxnSpPr>
            <p:nvPr/>
          </p:nvCxnSpPr>
          <p:spPr bwMode="auto">
            <a:xfrm>
              <a:off x="4418"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0" name="AutoShape 49"/>
            <p:cNvCxnSpPr>
              <a:cxnSpLocks noChangeShapeType="1"/>
              <a:stCxn id="59416" idx="2"/>
              <a:endCxn id="59421" idx="0"/>
            </p:cNvCxnSpPr>
            <p:nvPr/>
          </p:nvCxnSpPr>
          <p:spPr bwMode="auto">
            <a:xfrm>
              <a:off x="4418"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1" name="AutoShape 50"/>
            <p:cNvCxnSpPr>
              <a:cxnSpLocks noChangeShapeType="1"/>
              <a:stCxn id="59404" idx="2"/>
              <a:endCxn id="59422" idx="0"/>
            </p:cNvCxnSpPr>
            <p:nvPr/>
          </p:nvCxnSpPr>
          <p:spPr bwMode="auto">
            <a:xfrm>
              <a:off x="5264"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2" name="AutoShape 51"/>
            <p:cNvCxnSpPr>
              <a:cxnSpLocks noChangeShapeType="1"/>
              <a:stCxn id="59422" idx="2"/>
              <a:endCxn id="59417" idx="0"/>
            </p:cNvCxnSpPr>
            <p:nvPr/>
          </p:nvCxnSpPr>
          <p:spPr bwMode="auto">
            <a:xfrm>
              <a:off x="5264"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3" name="AutoShape 52"/>
            <p:cNvCxnSpPr>
              <a:cxnSpLocks noChangeShapeType="1"/>
              <a:stCxn id="59417" idx="2"/>
              <a:endCxn id="59418" idx="0"/>
            </p:cNvCxnSpPr>
            <p:nvPr/>
          </p:nvCxnSpPr>
          <p:spPr bwMode="auto">
            <a:xfrm>
              <a:off x="5264"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4" name="AutoShape 53"/>
            <p:cNvCxnSpPr>
              <a:cxnSpLocks noChangeShapeType="1"/>
              <a:stCxn id="59418" idx="2"/>
              <a:endCxn id="59419" idx="0"/>
            </p:cNvCxnSpPr>
            <p:nvPr/>
          </p:nvCxnSpPr>
          <p:spPr bwMode="auto">
            <a:xfrm>
              <a:off x="5264"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5474006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4000" dirty="0"/>
              <a:t>Risk Response Planning: Introduction</a:t>
            </a:r>
          </a:p>
        </p:txBody>
      </p:sp>
      <p:sp>
        <p:nvSpPr>
          <p:cNvPr id="157698" name="Rectangle 3"/>
          <p:cNvSpPr>
            <a:spLocks noGrp="1" noChangeArrowheads="1"/>
          </p:cNvSpPr>
          <p:nvPr>
            <p:ph type="body" idx="1"/>
          </p:nvPr>
        </p:nvSpPr>
        <p:spPr/>
        <p:txBody>
          <a:bodyPr/>
          <a:lstStyle/>
          <a:p>
            <a:r>
              <a:rPr lang="en-US" altLang="en-US" i="1" dirty="0" smtClean="0"/>
              <a:t>Risk response </a:t>
            </a:r>
            <a:r>
              <a:rPr lang="en-US" altLang="en-US" dirty="0" smtClean="0"/>
              <a:t>planning is concerned with developing options and possible reactions to mitigate threats and exploit opportunities discovered during the risk analysis processes</a:t>
            </a:r>
          </a:p>
          <a:p>
            <a:r>
              <a:rPr lang="en-US" altLang="en-US" dirty="0" smtClean="0"/>
              <a:t>The severity of the risk dictates the level of risk response planning that should be performed</a:t>
            </a:r>
          </a:p>
          <a:p>
            <a:r>
              <a:rPr lang="en-US" altLang="en-US" dirty="0" smtClean="0"/>
              <a:t>A risk with low severity is not worth the time it takes to develop a detailed risk response plan</a:t>
            </a:r>
          </a:p>
          <a:p>
            <a:r>
              <a:rPr lang="en-US" altLang="en-US" dirty="0" smtClean="0"/>
              <a:t>Risk responses should be cost effective</a:t>
            </a:r>
          </a:p>
          <a:p>
            <a:pPr lvl="1"/>
            <a:r>
              <a:rPr lang="en-US" altLang="en-US" dirty="0"/>
              <a:t>If the response cost is more than the cost of the risk, formulate a less-costly risk response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27226495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Response Planning: Introduction</a:t>
            </a:r>
            <a:endParaRPr lang="en-US" sz="700" dirty="0">
              <a:ea typeface="ＭＳ Ｐゴシック" charset="0"/>
              <a:cs typeface="ＭＳ Ｐゴシック" charset="0"/>
            </a:endParaRPr>
          </a:p>
        </p:txBody>
      </p:sp>
      <p:sp>
        <p:nvSpPr>
          <p:cNvPr id="159746" name="Rectangle 3"/>
          <p:cNvSpPr>
            <a:spLocks noGrp="1" noChangeArrowheads="1"/>
          </p:cNvSpPr>
          <p:nvPr>
            <p:ph type="body" idx="1"/>
          </p:nvPr>
        </p:nvSpPr>
        <p:spPr/>
        <p:txBody>
          <a:bodyPr/>
          <a:lstStyle/>
          <a:p>
            <a:pPr eaLnBrk="1" hangingPunct="1"/>
            <a:r>
              <a:rPr lang="en-US" altLang="en-US" smtClean="0"/>
              <a:t>Risk responses must be timely</a:t>
            </a:r>
          </a:p>
          <a:p>
            <a:pPr lvl="1" eaLnBrk="1" hangingPunct="1"/>
            <a:r>
              <a:rPr lang="en-US" altLang="en-US"/>
              <a:t>An untimely risk response itself becomes a risk</a:t>
            </a:r>
          </a:p>
          <a:p>
            <a:pPr eaLnBrk="1" hangingPunct="1"/>
            <a:r>
              <a:rPr lang="en-US" altLang="en-US" smtClean="0"/>
              <a:t>Risk responses must be agreed to by all the project stakeholders</a:t>
            </a:r>
          </a:p>
          <a:p>
            <a:pPr eaLnBrk="1" hangingPunct="1"/>
            <a:r>
              <a:rPr lang="en-US" altLang="en-US" smtClean="0"/>
              <a:t>Risk responses must be assigned to an individual (the </a:t>
            </a:r>
            <a:r>
              <a:rPr lang="en-US" altLang="en-US" i="1" u="sng" smtClean="0"/>
              <a:t>risk owner</a:t>
            </a:r>
            <a:r>
              <a:rPr lang="en-US" altLang="en-US" smtClean="0"/>
              <a:t>) who is responsible for monitoring the risk and executing the risk response plan if needed</a:t>
            </a:r>
          </a:p>
        </p:txBody>
      </p:sp>
      <p:sp>
        <p:nvSpPr>
          <p:cNvPr id="1597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66833F-FDB9-4EF6-A620-46FEF1616E15}" type="slidenum">
              <a:rPr lang="en-US" altLang="en-US" sz="1400"/>
              <a:pPr/>
              <a:t>87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7690821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t>
            </a:r>
            <a:r>
              <a:rPr lang="en-US" dirty="0" smtClean="0"/>
              <a:t>Monitoring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5179805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Monitoring</a:t>
            </a:r>
            <a:endParaRPr lang="en-US" dirty="0"/>
          </a:p>
        </p:txBody>
      </p:sp>
      <p:sp>
        <p:nvSpPr>
          <p:cNvPr id="3" name="Content Placeholder 2"/>
          <p:cNvSpPr>
            <a:spLocks noGrp="1"/>
          </p:cNvSpPr>
          <p:nvPr>
            <p:ph idx="1"/>
          </p:nvPr>
        </p:nvSpPr>
        <p:spPr>
          <a:xfrm>
            <a:off x="347526" y="1406880"/>
            <a:ext cx="5419531" cy="4746091"/>
          </a:xfrm>
        </p:spPr>
        <p:txBody>
          <a:bodyPr>
            <a:normAutofit/>
          </a:bodyPr>
          <a:lstStyle/>
          <a:p>
            <a:r>
              <a:rPr lang="en-US" dirty="0" smtClean="0"/>
              <a:t>Top </a:t>
            </a:r>
            <a:r>
              <a:rPr lang="en-US" dirty="0"/>
              <a:t>10 Risk List</a:t>
            </a:r>
          </a:p>
          <a:p>
            <a:pPr lvl="1"/>
            <a:r>
              <a:rPr lang="en-US" dirty="0" smtClean="0"/>
              <a:t>Rank</a:t>
            </a:r>
            <a:endParaRPr lang="en-US" dirty="0"/>
          </a:p>
          <a:p>
            <a:pPr lvl="1"/>
            <a:r>
              <a:rPr lang="en-US" dirty="0" smtClean="0"/>
              <a:t>Previous </a:t>
            </a:r>
            <a:r>
              <a:rPr lang="en-US" dirty="0"/>
              <a:t>Rank</a:t>
            </a:r>
          </a:p>
          <a:p>
            <a:pPr lvl="1"/>
            <a:r>
              <a:rPr lang="en-US" dirty="0" smtClean="0"/>
              <a:t>Weeks </a:t>
            </a:r>
            <a:r>
              <a:rPr lang="en-US" dirty="0"/>
              <a:t>on List</a:t>
            </a:r>
          </a:p>
          <a:p>
            <a:pPr lvl="1"/>
            <a:r>
              <a:rPr lang="en-US" dirty="0" smtClean="0"/>
              <a:t>Risk </a:t>
            </a:r>
            <a:r>
              <a:rPr lang="en-US" dirty="0"/>
              <a:t>Name</a:t>
            </a:r>
          </a:p>
          <a:p>
            <a:pPr lvl="1"/>
            <a:r>
              <a:rPr lang="en-US" dirty="0" smtClean="0"/>
              <a:t>Risk </a:t>
            </a:r>
            <a:r>
              <a:rPr lang="en-US" dirty="0"/>
              <a:t>Resolution Status</a:t>
            </a:r>
          </a:p>
          <a:p>
            <a:r>
              <a:rPr lang="en-US" dirty="0" smtClean="0"/>
              <a:t>A </a:t>
            </a:r>
            <a:r>
              <a:rPr lang="en-US" dirty="0"/>
              <a:t>low-overhead best practice</a:t>
            </a:r>
          </a:p>
          <a:p>
            <a:r>
              <a:rPr lang="en-US" dirty="0" smtClean="0"/>
              <a:t>Interim </a:t>
            </a:r>
            <a:r>
              <a:rPr lang="en-US" dirty="0"/>
              <a:t>project post-mortems</a:t>
            </a:r>
          </a:p>
          <a:p>
            <a:pPr lvl="1"/>
            <a:r>
              <a:rPr lang="en-US" dirty="0" smtClean="0"/>
              <a:t>After </a:t>
            </a:r>
            <a:r>
              <a:rPr lang="en-US" dirty="0"/>
              <a:t>various major milestones</a:t>
            </a:r>
          </a:p>
          <a:p>
            <a:r>
              <a:rPr lang="en-US" dirty="0" smtClean="0"/>
              <a:t>Communicate </a:t>
            </a:r>
            <a:r>
              <a:rPr lang="en-US" dirty="0"/>
              <a:t>w/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pic>
        <p:nvPicPr>
          <p:cNvPr id="5" name="Picture 4"/>
          <p:cNvPicPr>
            <a:picLocks noChangeAspect="1"/>
          </p:cNvPicPr>
          <p:nvPr/>
        </p:nvPicPr>
        <p:blipFill>
          <a:blip r:embed="rId2"/>
          <a:stretch>
            <a:fillRect/>
          </a:stretch>
        </p:blipFill>
        <p:spPr>
          <a:xfrm>
            <a:off x="7586049" y="1298316"/>
            <a:ext cx="2705478" cy="4963218"/>
          </a:xfrm>
          <a:prstGeom prst="rect">
            <a:avLst/>
          </a:prstGeom>
        </p:spPr>
      </p:pic>
    </p:spTree>
    <p:extLst>
      <p:ext uri="{BB962C8B-B14F-4D97-AF65-F5344CB8AC3E}">
        <p14:creationId xmlns:p14="http://schemas.microsoft.com/office/powerpoint/2010/main" val="281695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Reality check for your project plan</a:t>
            </a:r>
          </a:p>
        </p:txBody>
      </p:sp>
      <p:sp>
        <p:nvSpPr>
          <p:cNvPr id="26626" name="Content Placeholder 2"/>
          <p:cNvSpPr>
            <a:spLocks noGrp="1"/>
          </p:cNvSpPr>
          <p:nvPr>
            <p:ph idx="1"/>
          </p:nvPr>
        </p:nvSpPr>
        <p:spPr/>
        <p:txBody>
          <a:bodyPr/>
          <a:lstStyle/>
          <a:p>
            <a:r>
              <a:rPr lang="en-US" altLang="en-US" smtClean="0"/>
              <a:t>Testing the plan before you begin</a:t>
            </a:r>
          </a:p>
          <a:p>
            <a:r>
              <a:rPr lang="en-US" altLang="en-US" smtClean="0"/>
              <a:t>Assessing the project using risk management</a:t>
            </a:r>
          </a:p>
          <a:p>
            <a:r>
              <a:rPr lang="en-US" altLang="en-US" smtClean="0"/>
              <a:t>Involving the team in planning</a:t>
            </a:r>
          </a:p>
          <a:p>
            <a:r>
              <a:rPr lang="en-US" altLang="en-US" smtClean="0"/>
              <a:t>Building confidence for your plan</a:t>
            </a:r>
          </a:p>
          <a:p>
            <a:r>
              <a:rPr lang="en-US" altLang="en-US" smtClean="0"/>
              <a:t>Selling the plan to relevant stakeholders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326250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and Control Risks</a:t>
            </a:r>
            <a:endParaRPr lang="en-US" dirty="0"/>
          </a:p>
        </p:txBody>
      </p:sp>
      <p:sp>
        <p:nvSpPr>
          <p:cNvPr id="3" name="Content Placeholder 2"/>
          <p:cNvSpPr>
            <a:spLocks noGrp="1"/>
          </p:cNvSpPr>
          <p:nvPr>
            <p:ph idx="1"/>
          </p:nvPr>
        </p:nvSpPr>
        <p:spPr/>
        <p:txBody>
          <a:bodyPr>
            <a:normAutofit/>
          </a:bodyPr>
          <a:lstStyle/>
          <a:p>
            <a:r>
              <a:rPr lang="en-US" dirty="0" smtClean="0"/>
              <a:t>Concepts</a:t>
            </a:r>
            <a:endParaRPr lang="en-US" dirty="0"/>
          </a:p>
          <a:p>
            <a:pPr lvl="1"/>
            <a:r>
              <a:rPr lang="en-US" dirty="0" smtClean="0"/>
              <a:t>Workarounds </a:t>
            </a:r>
            <a:r>
              <a:rPr lang="en-US" dirty="0"/>
              <a:t>– unplanned corrective action for </a:t>
            </a:r>
            <a:r>
              <a:rPr lang="en-US" dirty="0" smtClean="0"/>
              <a:t>unanticipated problems</a:t>
            </a:r>
            <a:endParaRPr lang="en-US" dirty="0"/>
          </a:p>
          <a:p>
            <a:pPr lvl="1"/>
            <a:r>
              <a:rPr lang="en-US" dirty="0" smtClean="0"/>
              <a:t>Risk </a:t>
            </a:r>
            <a:r>
              <a:rPr lang="en-US" dirty="0"/>
              <a:t>Reassessments – periodic risk review and adjustments</a:t>
            </a:r>
          </a:p>
          <a:p>
            <a:pPr lvl="1"/>
            <a:r>
              <a:rPr lang="en-US" dirty="0" smtClean="0"/>
              <a:t>Risk </a:t>
            </a:r>
            <a:r>
              <a:rPr lang="en-US" dirty="0"/>
              <a:t>Audits – proves risk preparedness and provides </a:t>
            </a:r>
            <a:r>
              <a:rPr lang="en-US" dirty="0" smtClean="0"/>
              <a:t>lessons learned</a:t>
            </a:r>
            <a:endParaRPr lang="en-US" dirty="0"/>
          </a:p>
          <a:p>
            <a:pPr lvl="1"/>
            <a:r>
              <a:rPr lang="en-US" dirty="0" smtClean="0"/>
              <a:t>Reserve </a:t>
            </a:r>
            <a:r>
              <a:rPr lang="en-US" dirty="0"/>
              <a:t>Analysis – accounting for risk reserves (financial </a:t>
            </a:r>
            <a:r>
              <a:rPr lang="en-US" dirty="0" smtClean="0"/>
              <a:t>and schedule</a:t>
            </a:r>
            <a:r>
              <a:rPr lang="en-US" dirty="0"/>
              <a:t>), which are only for risk</a:t>
            </a:r>
          </a:p>
          <a:p>
            <a:pPr lvl="1"/>
            <a:r>
              <a:rPr lang="en-US" dirty="0" smtClean="0"/>
              <a:t>Status </a:t>
            </a:r>
            <a:r>
              <a:rPr lang="en-US" dirty="0"/>
              <a:t>Meetings – should primarily focus on risks</a:t>
            </a:r>
          </a:p>
          <a:p>
            <a:pPr lvl="1"/>
            <a:r>
              <a:rPr lang="en-US" dirty="0" smtClean="0"/>
              <a:t>Closing </a:t>
            </a:r>
            <a:r>
              <a:rPr lang="en-US" dirty="0"/>
              <a:t>Risks – the conditions surrounding a risk are in the past</a:t>
            </a:r>
            <a:r>
              <a:rPr lang="en-US" dirty="0" smtClean="0"/>
              <a:t>, and </a:t>
            </a:r>
            <a:r>
              <a:rPr lang="en-US" dirty="0"/>
              <a:t>the risk should be closed</a:t>
            </a:r>
          </a:p>
          <a:p>
            <a:r>
              <a:rPr lang="en-US" dirty="0" smtClean="0"/>
              <a:t>Outputs</a:t>
            </a:r>
            <a:r>
              <a:rPr lang="en-US" dirty="0"/>
              <a:t>: Risk Register Updates, Change Requests, PM </a:t>
            </a:r>
            <a:r>
              <a:rPr lang="en-US" dirty="0" smtClean="0"/>
              <a:t>Plan Updates</a:t>
            </a:r>
            <a:r>
              <a:rPr lang="en-US" dirty="0"/>
              <a:t>, Project Document Updates, Lessons Learned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66117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Miniature Milestones</a:t>
            </a:r>
            <a:endParaRPr lang="en-US" dirty="0"/>
          </a:p>
        </p:txBody>
      </p:sp>
      <p:sp>
        <p:nvSpPr>
          <p:cNvPr id="3" name="Content Placeholder 2"/>
          <p:cNvSpPr>
            <a:spLocks noGrp="1"/>
          </p:cNvSpPr>
          <p:nvPr>
            <p:ph idx="1"/>
          </p:nvPr>
        </p:nvSpPr>
        <p:spPr/>
        <p:txBody>
          <a:bodyPr>
            <a:normAutofit lnSpcReduction="10000"/>
          </a:bodyPr>
          <a:lstStyle/>
          <a:p>
            <a:r>
              <a:rPr lang="en-US" dirty="0" smtClean="0"/>
              <a:t>Use </a:t>
            </a:r>
            <a:r>
              <a:rPr lang="en-US" dirty="0"/>
              <a:t>of small goals within project schedule (1-2 days)</a:t>
            </a:r>
          </a:p>
          <a:p>
            <a:r>
              <a:rPr lang="en-US" dirty="0" smtClean="0"/>
              <a:t>Reduces </a:t>
            </a:r>
            <a:r>
              <a:rPr lang="en-US" dirty="0"/>
              <a:t>risk of undetected project slippage</a:t>
            </a:r>
          </a:p>
          <a:p>
            <a:r>
              <a:rPr lang="en-US" dirty="0" smtClean="0"/>
              <a:t>Requires </a:t>
            </a:r>
            <a:r>
              <a:rPr lang="en-US" dirty="0"/>
              <a:t>a detailed schedule, including early milestones</a:t>
            </a:r>
          </a:p>
          <a:p>
            <a:r>
              <a:rPr lang="en-US" dirty="0" smtClean="0"/>
              <a:t>Use </a:t>
            </a:r>
            <a:r>
              <a:rPr lang="en-US" dirty="0"/>
              <a:t>binary milestones (done or not done)</a:t>
            </a:r>
          </a:p>
          <a:p>
            <a:r>
              <a:rPr lang="en-US" dirty="0" smtClean="0"/>
              <a:t>Pros</a:t>
            </a:r>
            <a:endParaRPr lang="en-US" dirty="0"/>
          </a:p>
          <a:p>
            <a:pPr lvl="1"/>
            <a:r>
              <a:rPr lang="en-US" dirty="0" smtClean="0"/>
              <a:t>Enhances </a:t>
            </a:r>
            <a:r>
              <a:rPr lang="en-US" dirty="0"/>
              <a:t>status visibility</a:t>
            </a:r>
          </a:p>
          <a:p>
            <a:pPr lvl="1"/>
            <a:r>
              <a:rPr lang="en-US" dirty="0" smtClean="0"/>
              <a:t>Good </a:t>
            </a:r>
            <a:r>
              <a:rPr lang="en-US" dirty="0"/>
              <a:t>for project recovery</a:t>
            </a:r>
          </a:p>
          <a:p>
            <a:pPr lvl="1"/>
            <a:r>
              <a:rPr lang="en-US" dirty="0" smtClean="0"/>
              <a:t>Can </a:t>
            </a:r>
            <a:r>
              <a:rPr lang="en-US" dirty="0"/>
              <a:t>improve motivation through achievements</a:t>
            </a:r>
          </a:p>
          <a:p>
            <a:pPr lvl="1"/>
            <a:r>
              <a:rPr lang="en-US" dirty="0" smtClean="0"/>
              <a:t>Encourages </a:t>
            </a:r>
            <a:r>
              <a:rPr lang="en-US" dirty="0"/>
              <a:t>iterative development</a:t>
            </a:r>
          </a:p>
          <a:p>
            <a:r>
              <a:rPr lang="en-US" dirty="0" smtClean="0"/>
              <a:t>Cons</a:t>
            </a:r>
            <a:endParaRPr lang="en-US" dirty="0"/>
          </a:p>
          <a:p>
            <a:pPr lvl="1"/>
            <a:r>
              <a:rPr lang="en-US" dirty="0" smtClean="0"/>
              <a:t>Increase </a:t>
            </a:r>
            <a:r>
              <a:rPr lang="en-US" dirty="0"/>
              <a:t>project tracking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8258522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Basic principles</a:t>
            </a:r>
          </a:p>
        </p:txBody>
      </p:sp>
      <p:sp>
        <p:nvSpPr>
          <p:cNvPr id="187394" name="Rectangle 3"/>
          <p:cNvSpPr>
            <a:spLocks noGrp="1" noChangeArrowheads="1"/>
          </p:cNvSpPr>
          <p:nvPr>
            <p:ph type="body" idx="1"/>
          </p:nvPr>
        </p:nvSpPr>
        <p:spPr/>
        <p:txBody>
          <a:bodyPr>
            <a:normAutofit/>
          </a:bodyPr>
          <a:lstStyle/>
          <a:p>
            <a:pPr eaLnBrk="1" hangingPunct="1">
              <a:lnSpc>
                <a:spcPct val="110000"/>
              </a:lnSpc>
            </a:pPr>
            <a:r>
              <a:rPr lang="en-US" altLang="en-US" sz="2400" dirty="0"/>
              <a:t>Risks must be </a:t>
            </a:r>
            <a:r>
              <a:rPr lang="en-US" altLang="en-US" sz="2400" dirty="0" smtClean="0"/>
              <a:t>managed</a:t>
            </a:r>
          </a:p>
          <a:p>
            <a:pPr eaLnBrk="1" hangingPunct="1">
              <a:lnSpc>
                <a:spcPct val="110000"/>
              </a:lnSpc>
            </a:pPr>
            <a:r>
              <a:rPr lang="en-US" altLang="en-US" sz="2400" dirty="0" smtClean="0"/>
              <a:t>Risk </a:t>
            </a:r>
            <a:r>
              <a:rPr lang="en-US" altLang="en-US" sz="2400" dirty="0"/>
              <a:t>must always be one of the principle concerns of the project management team</a:t>
            </a:r>
          </a:p>
          <a:p>
            <a:pPr eaLnBrk="1" hangingPunct="1">
              <a:lnSpc>
                <a:spcPct val="110000"/>
              </a:lnSpc>
            </a:pPr>
            <a:r>
              <a:rPr lang="en-US" altLang="en-US" sz="2400" dirty="0"/>
              <a:t>Risks must be reported</a:t>
            </a:r>
          </a:p>
          <a:p>
            <a:pPr lvl="1" eaLnBrk="1" hangingPunct="1">
              <a:lnSpc>
                <a:spcPct val="110000"/>
              </a:lnSpc>
            </a:pPr>
            <a:r>
              <a:rPr lang="en-US" altLang="en-US" sz="2000" dirty="0" smtClean="0"/>
              <a:t>Risks should be an agenda item in weekly team meetings</a:t>
            </a:r>
          </a:p>
          <a:p>
            <a:pPr lvl="1" eaLnBrk="1" hangingPunct="1">
              <a:lnSpc>
                <a:spcPct val="110000"/>
              </a:lnSpc>
            </a:pPr>
            <a:r>
              <a:rPr lang="en-US" altLang="en-US" sz="2000" dirty="0" smtClean="0"/>
              <a:t>Risks should be included in the project status report</a:t>
            </a:r>
          </a:p>
          <a:p>
            <a:pPr lvl="1" eaLnBrk="1" hangingPunct="1">
              <a:lnSpc>
                <a:spcPct val="110000"/>
              </a:lnSpc>
            </a:pPr>
            <a:r>
              <a:rPr lang="en-US" altLang="en-US" sz="2000" dirty="0" smtClean="0"/>
              <a:t>Weekly project review should review all risks</a:t>
            </a:r>
          </a:p>
          <a:p>
            <a:pPr eaLnBrk="1" hangingPunct="1">
              <a:lnSpc>
                <a:spcPct val="110000"/>
              </a:lnSpc>
            </a:pPr>
            <a:r>
              <a:rPr lang="en-US" altLang="en-US" sz="2400" dirty="0"/>
              <a:t>Team meeting</a:t>
            </a:r>
          </a:p>
          <a:p>
            <a:pPr lvl="1" eaLnBrk="1" hangingPunct="1">
              <a:lnSpc>
                <a:spcPct val="110000"/>
              </a:lnSpc>
            </a:pPr>
            <a:r>
              <a:rPr lang="en-US" altLang="en-US" sz="2000" dirty="0" smtClean="0"/>
              <a:t>Should briefly review all outstanding risks </a:t>
            </a:r>
          </a:p>
          <a:p>
            <a:pPr lvl="1" eaLnBrk="1" hangingPunct="1">
              <a:lnSpc>
                <a:spcPct val="110000"/>
              </a:lnSpc>
            </a:pPr>
            <a:r>
              <a:rPr lang="en-US" altLang="en-US" sz="2000" dirty="0" smtClean="0"/>
              <a:t>Should estimate whether each risk</a:t>
            </a:r>
            <a:r>
              <a:rPr lang="en-US" altLang="ja-JP" sz="2000" dirty="0" smtClean="0"/>
              <a:t>’s probability has increased, has decreased, or is unchanged</a:t>
            </a:r>
          </a:p>
          <a:p>
            <a:pPr lvl="1" eaLnBrk="1" hangingPunct="1">
              <a:lnSpc>
                <a:spcPct val="110000"/>
              </a:lnSpc>
            </a:pPr>
            <a:r>
              <a:rPr lang="en-US" altLang="en-US" sz="2000" dirty="0" smtClean="0"/>
              <a:t>Risk owners should report on their assigned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37548199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principles</a:t>
            </a:r>
            <a:endParaRPr lang="en-US" sz="800" dirty="0">
              <a:ea typeface="ＭＳ Ｐゴシック" charset="0"/>
              <a:cs typeface="ＭＳ Ｐゴシック" charset="0"/>
            </a:endParaRPr>
          </a:p>
        </p:txBody>
      </p:sp>
      <p:sp>
        <p:nvSpPr>
          <p:cNvPr id="189442" name="Rectangle 3"/>
          <p:cNvSpPr>
            <a:spLocks noGrp="1" noChangeArrowheads="1"/>
          </p:cNvSpPr>
          <p:nvPr>
            <p:ph type="body" idx="1"/>
          </p:nvPr>
        </p:nvSpPr>
        <p:spPr/>
        <p:txBody>
          <a:bodyPr>
            <a:normAutofit/>
          </a:bodyPr>
          <a:lstStyle/>
          <a:p>
            <a:pPr eaLnBrk="1" hangingPunct="1">
              <a:lnSpc>
                <a:spcPct val="110000"/>
              </a:lnSpc>
            </a:pPr>
            <a:r>
              <a:rPr lang="en-US" altLang="en-US" sz="2400" dirty="0"/>
              <a:t>In the project status report, list all risks for which the degree of risk has changed</a:t>
            </a:r>
          </a:p>
          <a:p>
            <a:pPr eaLnBrk="1" hangingPunct="1">
              <a:lnSpc>
                <a:spcPct val="110000"/>
              </a:lnSpc>
            </a:pPr>
            <a:r>
              <a:rPr lang="en-US" altLang="en-US" sz="2400" dirty="0"/>
              <a:t>Weekly project review</a:t>
            </a:r>
          </a:p>
          <a:p>
            <a:pPr lvl="1" eaLnBrk="1" hangingPunct="1">
              <a:lnSpc>
                <a:spcPct val="110000"/>
              </a:lnSpc>
            </a:pPr>
            <a:r>
              <a:rPr lang="en-US" altLang="en-US" sz="2000" dirty="0" smtClean="0"/>
              <a:t>Review all risks, even those that have been eliminated</a:t>
            </a:r>
          </a:p>
          <a:p>
            <a:pPr lvl="1" eaLnBrk="1" hangingPunct="1">
              <a:lnSpc>
                <a:spcPct val="110000"/>
              </a:lnSpc>
            </a:pPr>
            <a:r>
              <a:rPr lang="en-US" altLang="en-US" sz="2000" dirty="0" smtClean="0"/>
              <a:t>Goal is to uncover new risks or identify those that have been reincarnated</a:t>
            </a:r>
          </a:p>
          <a:p>
            <a:pPr eaLnBrk="1" hangingPunct="1">
              <a:lnSpc>
                <a:spcPct val="110000"/>
              </a:lnSpc>
            </a:pPr>
            <a:r>
              <a:rPr lang="en-US" altLang="en-US" sz="2400" dirty="0"/>
              <a:t>Reviewing risks in weekly team meetings keeps the team and risk owners aware and sensitized to risks </a:t>
            </a:r>
          </a:p>
          <a:p>
            <a:pPr eaLnBrk="1" hangingPunct="1">
              <a:lnSpc>
                <a:spcPct val="110000"/>
              </a:lnSpc>
            </a:pPr>
            <a:r>
              <a:rPr lang="en-US" altLang="en-US" sz="2400" dirty="0"/>
              <a:t>Including risks in the project status report prepares management for the time(s) when risks happen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26429417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r>
              <a:rPr lang="en-US" altLang="en-US" dirty="0" smtClean="0"/>
              <a:t>Seven Principles</a:t>
            </a:r>
          </a:p>
        </p:txBody>
      </p:sp>
      <p:sp>
        <p:nvSpPr>
          <p:cNvPr id="191490" name="Rectangle 3"/>
          <p:cNvSpPr>
            <a:spLocks noGrp="1" noChangeArrowheads="1"/>
          </p:cNvSpPr>
          <p:nvPr>
            <p:ph type="body" idx="1"/>
          </p:nvPr>
        </p:nvSpPr>
        <p:spPr/>
        <p:txBody>
          <a:bodyPr>
            <a:normAutofit/>
          </a:bodyPr>
          <a:lstStyle/>
          <a:p>
            <a:pPr>
              <a:lnSpc>
                <a:spcPct val="100000"/>
              </a:lnSpc>
              <a:spcBef>
                <a:spcPts val="300"/>
              </a:spcBef>
              <a:spcAft>
                <a:spcPts val="600"/>
              </a:spcAft>
            </a:pPr>
            <a:r>
              <a:rPr lang="en-US" altLang="en-US" dirty="0"/>
              <a:t>Maintain a global </a:t>
            </a:r>
            <a:r>
              <a:rPr lang="en-US" altLang="en-US" dirty="0" smtClean="0"/>
              <a:t>perspective</a:t>
            </a:r>
          </a:p>
          <a:p>
            <a:pPr>
              <a:lnSpc>
                <a:spcPct val="100000"/>
              </a:lnSpc>
              <a:spcBef>
                <a:spcPts val="300"/>
              </a:spcBef>
              <a:spcAft>
                <a:spcPts val="600"/>
              </a:spcAft>
            </a:pPr>
            <a:r>
              <a:rPr lang="en-US" altLang="en-US" dirty="0" smtClean="0"/>
              <a:t>Take </a:t>
            </a:r>
            <a:r>
              <a:rPr lang="en-US" altLang="en-US" dirty="0"/>
              <a:t>a forward-looking </a:t>
            </a:r>
            <a:r>
              <a:rPr lang="en-US" altLang="en-US" dirty="0" smtClean="0"/>
              <a:t>view</a:t>
            </a:r>
          </a:p>
          <a:p>
            <a:pPr>
              <a:lnSpc>
                <a:spcPct val="100000"/>
              </a:lnSpc>
              <a:spcBef>
                <a:spcPts val="300"/>
              </a:spcBef>
              <a:spcAft>
                <a:spcPts val="600"/>
              </a:spcAft>
            </a:pPr>
            <a:r>
              <a:rPr lang="en-US" altLang="en-US" dirty="0" smtClean="0"/>
              <a:t>Encourage </a:t>
            </a:r>
            <a:r>
              <a:rPr lang="en-US" altLang="en-US" dirty="0"/>
              <a:t>open </a:t>
            </a:r>
            <a:r>
              <a:rPr lang="en-US" altLang="en-US" dirty="0" smtClean="0"/>
              <a:t>communication</a:t>
            </a:r>
          </a:p>
          <a:p>
            <a:pPr>
              <a:lnSpc>
                <a:spcPct val="100000"/>
              </a:lnSpc>
              <a:spcAft>
                <a:spcPts val="600"/>
              </a:spcAft>
            </a:pPr>
            <a:r>
              <a:rPr lang="en-US" altLang="en-US" dirty="0" smtClean="0"/>
              <a:t>Integrate</a:t>
            </a:r>
          </a:p>
          <a:p>
            <a:pPr>
              <a:lnSpc>
                <a:spcPct val="100000"/>
              </a:lnSpc>
              <a:spcAft>
                <a:spcPts val="600"/>
              </a:spcAft>
            </a:pPr>
            <a:r>
              <a:rPr lang="en-US" altLang="en-US" dirty="0" smtClean="0"/>
              <a:t>Emphasize </a:t>
            </a:r>
            <a:r>
              <a:rPr lang="en-US" altLang="en-US" dirty="0"/>
              <a:t>a continuous </a:t>
            </a:r>
            <a:r>
              <a:rPr lang="en-US" altLang="en-US" dirty="0" smtClean="0"/>
              <a:t>process</a:t>
            </a:r>
          </a:p>
          <a:p>
            <a:pPr>
              <a:lnSpc>
                <a:spcPct val="100000"/>
              </a:lnSpc>
              <a:spcAft>
                <a:spcPts val="600"/>
              </a:spcAft>
            </a:pPr>
            <a:r>
              <a:rPr lang="en-US" altLang="en-US" dirty="0" smtClean="0"/>
              <a:t>Develop </a:t>
            </a:r>
            <a:r>
              <a:rPr lang="en-US" altLang="en-US" dirty="0"/>
              <a:t>a shared product </a:t>
            </a:r>
            <a:r>
              <a:rPr lang="en-US" altLang="en-US" dirty="0" smtClean="0"/>
              <a:t>vision</a:t>
            </a:r>
          </a:p>
          <a:p>
            <a:pPr>
              <a:lnSpc>
                <a:spcPct val="100000"/>
              </a:lnSpc>
              <a:spcAft>
                <a:spcPts val="600"/>
              </a:spcAft>
            </a:pPr>
            <a:r>
              <a:rPr lang="en-US" altLang="en-US" dirty="0" smtClean="0"/>
              <a:t>Encourage teamwork</a:t>
            </a: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38395324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Conclusion</a:t>
            </a:r>
            <a:endParaRPr lang="en-US" dirty="0"/>
          </a:p>
        </p:txBody>
      </p:sp>
      <p:sp>
        <p:nvSpPr>
          <p:cNvPr id="3" name="Content Placeholder 2"/>
          <p:cNvSpPr>
            <a:spLocks noGrp="1"/>
          </p:cNvSpPr>
          <p:nvPr>
            <p:ph idx="1"/>
          </p:nvPr>
        </p:nvSpPr>
        <p:spPr/>
        <p:txBody>
          <a:bodyPr/>
          <a:lstStyle/>
          <a:p>
            <a:r>
              <a:rPr lang="en-US" dirty="0" smtClean="0"/>
              <a:t>Avoid </a:t>
            </a:r>
            <a:r>
              <a:rPr lang="en-US" dirty="0"/>
              <a:t>Common Errors</a:t>
            </a:r>
          </a:p>
          <a:p>
            <a:r>
              <a:rPr lang="en-US" dirty="0" smtClean="0"/>
              <a:t>Risk </a:t>
            </a:r>
            <a:r>
              <a:rPr lang="en-US" dirty="0"/>
              <a:t>Management should be the focus of Status Meeting</a:t>
            </a:r>
          </a:p>
          <a:p>
            <a:r>
              <a:rPr lang="en-US" dirty="0" smtClean="0"/>
              <a:t>Risk </a:t>
            </a:r>
            <a:r>
              <a:rPr lang="en-US" dirty="0"/>
              <a:t>Management is often not used in </a:t>
            </a:r>
            <a:r>
              <a:rPr lang="en-US" dirty="0" smtClean="0"/>
              <a:t>Project Management</a:t>
            </a:r>
            <a:r>
              <a:rPr lang="en-US" dirty="0"/>
              <a:t>, but has high ROI</a:t>
            </a:r>
          </a:p>
          <a:p>
            <a:r>
              <a:rPr lang="en-US" dirty="0" smtClean="0"/>
              <a:t>Risks </a:t>
            </a:r>
            <a:r>
              <a:rPr lang="en-US" dirty="0"/>
              <a:t>are both good and bad</a:t>
            </a:r>
          </a:p>
          <a:p>
            <a:r>
              <a:rPr lang="en-US" dirty="0" smtClean="0"/>
              <a:t>Funds/time </a:t>
            </a:r>
            <a:r>
              <a:rPr lang="en-US" dirty="0"/>
              <a:t>set aside for risks are necessary</a:t>
            </a:r>
          </a:p>
          <a:p>
            <a:r>
              <a:rPr lang="en-US" dirty="0" smtClean="0"/>
              <a:t>Communicate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263934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Tools and Techniques</a:t>
            </a:r>
          </a:p>
        </p:txBody>
      </p:sp>
      <p:sp>
        <p:nvSpPr>
          <p:cNvPr id="2" name="Text Placeholder 1"/>
          <p:cNvSpPr>
            <a:spLocks noGrp="1"/>
          </p:cNvSpPr>
          <p:nvPr>
            <p:ph type="body" idx="1"/>
          </p:nvPr>
        </p:nvSpPr>
        <p:spPr/>
        <p:txBody>
          <a:bodyPr/>
          <a:lstStyle/>
          <a:p>
            <a:endParaRPr lang="en-US"/>
          </a:p>
        </p:txBody>
      </p:sp>
      <p:sp>
        <p:nvSpPr>
          <p:cNvPr id="1617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6EF5F1-A714-48BE-9939-10E0EA068B66}" type="slidenum">
              <a:rPr lang="en-US" altLang="en-US" sz="1400"/>
              <a:pPr/>
              <a:t>96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9530734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Strategies for negative risks or threats</a:t>
            </a:r>
          </a:p>
        </p:txBody>
      </p:sp>
      <p:sp>
        <p:nvSpPr>
          <p:cNvPr id="163842" name="Rectangle 3"/>
          <p:cNvSpPr>
            <a:spLocks noGrp="1" noChangeArrowheads="1"/>
          </p:cNvSpPr>
          <p:nvPr>
            <p:ph type="body" idx="1"/>
          </p:nvPr>
        </p:nvSpPr>
        <p:spPr/>
        <p:txBody>
          <a:bodyPr/>
          <a:lstStyle/>
          <a:p>
            <a:pPr eaLnBrk="1" hangingPunct="1"/>
            <a:r>
              <a:rPr lang="en-US" altLang="en-US" b="1" dirty="0" smtClean="0"/>
              <a:t>Avoidance</a:t>
            </a:r>
          </a:p>
          <a:p>
            <a:pPr lvl="1" eaLnBrk="1" hangingPunct="1"/>
            <a:r>
              <a:rPr lang="en-US" altLang="en-US" i="1" dirty="0"/>
              <a:t>Risk avoidance</a:t>
            </a:r>
            <a:r>
              <a:rPr lang="en-US" altLang="en-US" dirty="0"/>
              <a:t> evades a risk, eliminates the cause of the risk event, or changes the project plan to protect the project objectives from the risk event</a:t>
            </a:r>
          </a:p>
          <a:p>
            <a:pPr lvl="1" eaLnBrk="1" hangingPunct="1"/>
            <a:r>
              <a:rPr lang="en-US" altLang="en-US" dirty="0"/>
              <a:t>Risk avoidance eradicates the risk by removing the risk or its cause</a:t>
            </a:r>
          </a:p>
          <a:p>
            <a:pPr lvl="1" eaLnBrk="1" hangingPunct="1"/>
            <a:r>
              <a:rPr lang="en-US" altLang="en-US" dirty="0"/>
              <a:t>Risk avoidance is most suitable in the early stages of a project, through improved communications, additional resources, or more-clearly defined scope</a:t>
            </a:r>
          </a:p>
          <a:p>
            <a:pPr lvl="1" eaLnBrk="1" hangingPunct="1"/>
            <a:r>
              <a:rPr lang="en-US" altLang="en-US" i="1" dirty="0"/>
              <a:t>Example: </a:t>
            </a:r>
            <a:r>
              <a:rPr lang="en-US" altLang="en-US" dirty="0"/>
              <a:t>Risk of interfacing Membership Management System (MMS) to external art museum membership systems can be avoided by eliminating requirement to do so</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5647924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5890" name="Rectangle 3"/>
          <p:cNvSpPr>
            <a:spLocks noGrp="1" noChangeArrowheads="1"/>
          </p:cNvSpPr>
          <p:nvPr>
            <p:ph type="body" sz="half" idx="1"/>
          </p:nvPr>
        </p:nvSpPr>
        <p:spPr/>
        <p:txBody>
          <a:bodyPr/>
          <a:lstStyle/>
          <a:p>
            <a:pPr eaLnBrk="1" hangingPunct="1"/>
            <a:r>
              <a:rPr lang="en-US" altLang="en-US" b="1" dirty="0" smtClean="0"/>
              <a:t>Risk transfer</a:t>
            </a:r>
          </a:p>
          <a:p>
            <a:pPr lvl="1" eaLnBrk="1" hangingPunct="1"/>
            <a:r>
              <a:rPr lang="en-US" altLang="en-US" i="1" dirty="0"/>
              <a:t>Risk transfer</a:t>
            </a:r>
            <a:r>
              <a:rPr lang="en-US" altLang="en-US" dirty="0"/>
              <a:t> moves the risk and the consequences of that risk to a third party</a:t>
            </a:r>
          </a:p>
          <a:p>
            <a:pPr lvl="1" eaLnBrk="1" hangingPunct="1"/>
            <a:r>
              <a:rPr lang="en-US" altLang="en-US" dirty="0"/>
              <a:t>Responsibility for the management of that risk now rests with another party</a:t>
            </a:r>
          </a:p>
          <a:p>
            <a:pPr lvl="1" eaLnBrk="1" hangingPunct="1"/>
            <a:r>
              <a:rPr lang="en-US" altLang="en-US" dirty="0"/>
              <a:t>Risk transfer comes in many forms but is most effective for financial risks</a:t>
            </a:r>
          </a:p>
          <a:p>
            <a:pPr lvl="2" eaLnBrk="1" hangingPunct="1"/>
            <a:r>
              <a:rPr lang="en-US" altLang="en-US" sz="2400" i="1" dirty="0"/>
              <a:t>Example:</a:t>
            </a:r>
            <a:r>
              <a:rPr lang="en-US" altLang="en-US" sz="2400" dirty="0"/>
              <a:t> Insurance is one form of risk transfer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42828389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7938" name="Rectangle 3"/>
          <p:cNvSpPr>
            <a:spLocks noGrp="1" noChangeArrowheads="1"/>
          </p:cNvSpPr>
          <p:nvPr>
            <p:ph type="body" idx="1"/>
          </p:nvPr>
        </p:nvSpPr>
        <p:spPr/>
        <p:txBody>
          <a:bodyPr/>
          <a:lstStyle/>
          <a:p>
            <a:pPr eaLnBrk="1" hangingPunct="1"/>
            <a:r>
              <a:rPr lang="en-US" altLang="en-US" b="1" dirty="0" smtClean="0"/>
              <a:t>Contracting</a:t>
            </a:r>
          </a:p>
          <a:p>
            <a:pPr lvl="1" eaLnBrk="1" hangingPunct="1"/>
            <a:r>
              <a:rPr lang="en-US" altLang="en-US" i="1" dirty="0"/>
              <a:t>Contracting</a:t>
            </a:r>
            <a:r>
              <a:rPr lang="en-US" altLang="en-US" dirty="0"/>
              <a:t> is another form of risk transfer</a:t>
            </a:r>
          </a:p>
          <a:p>
            <a:pPr lvl="1" eaLnBrk="1" hangingPunct="1"/>
            <a:r>
              <a:rPr lang="en-US" altLang="en-US" dirty="0"/>
              <a:t>The contractor accepts certain aspects of the risk and responsibility for the cost of failure</a:t>
            </a:r>
          </a:p>
          <a:p>
            <a:pPr lvl="1" eaLnBrk="1" hangingPunct="1"/>
            <a:r>
              <a:rPr lang="en-US" altLang="en-US" dirty="0"/>
              <a:t>Types of contracts:</a:t>
            </a:r>
          </a:p>
          <a:p>
            <a:pPr lvl="2" eaLnBrk="1" hangingPunct="1"/>
            <a:r>
              <a:rPr lang="en-US" altLang="en-US" sz="2400" i="1" dirty="0"/>
              <a:t>Fixed-price contract</a:t>
            </a:r>
            <a:r>
              <a:rPr lang="en-US" altLang="en-US" sz="2400" dirty="0"/>
              <a:t>. Contractor increases cost of the contract to compensate for the level of risk they are accepting</a:t>
            </a:r>
          </a:p>
          <a:p>
            <a:pPr lvl="2" eaLnBrk="1" hangingPunct="1"/>
            <a:r>
              <a:rPr lang="en-US" altLang="en-US" sz="2400" i="1" dirty="0"/>
              <a:t>Cost reimbursable contract</a:t>
            </a:r>
            <a:r>
              <a:rPr lang="en-US" altLang="en-US" sz="2400" dirty="0"/>
              <a:t>. Contractor receives compensation for additional costs. Majority of the risk remains with the buyer [remember the VCF]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87157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8045</Words>
  <Application>Microsoft Office PowerPoint</Application>
  <PresentationFormat>Widescreen</PresentationFormat>
  <Paragraphs>1151</Paragraphs>
  <Slides>107</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18" baseType="lpstr">
      <vt:lpstr>ＭＳ Ｐゴシック</vt:lpstr>
      <vt:lpstr>ＭＳ Ｐゴシック</vt:lpstr>
      <vt:lpstr>游ゴシック</vt:lpstr>
      <vt:lpstr>Arial</vt:lpstr>
      <vt:lpstr>Calibri</vt:lpstr>
      <vt:lpstr>Calibri Light</vt:lpstr>
      <vt:lpstr>Candara</vt:lpstr>
      <vt:lpstr>Times New Roman</vt:lpstr>
      <vt:lpstr>Wingdings</vt:lpstr>
      <vt:lpstr>Office Theme</vt:lpstr>
      <vt:lpstr>Worksheet</vt:lpstr>
      <vt:lpstr>Risk Management</vt:lpstr>
      <vt:lpstr>Outline</vt:lpstr>
      <vt:lpstr>Risk Management Process</vt:lpstr>
      <vt:lpstr>What is a Risk?</vt:lpstr>
      <vt:lpstr>What is a Risk?</vt:lpstr>
      <vt:lpstr>Risk Classification</vt:lpstr>
      <vt:lpstr>Risk Management Process</vt:lpstr>
      <vt:lpstr>Common project, product, and business risks</vt:lpstr>
      <vt:lpstr>Reality check for your project plan</vt:lpstr>
      <vt:lpstr>Risk Identification</vt:lpstr>
      <vt:lpstr>What can Possibly Go Wrong?</vt:lpstr>
      <vt:lpstr>What can Possibly Go Wrong?</vt:lpstr>
      <vt:lpstr>Risk Identification: Introduction</vt:lpstr>
      <vt:lpstr>How to Categorize Risk</vt:lpstr>
      <vt:lpstr>How to Categorize Risk</vt:lpstr>
      <vt:lpstr>Risk management model (after Taylor)</vt:lpstr>
      <vt:lpstr>Risk Identification</vt:lpstr>
      <vt:lpstr>Risk Categories</vt:lpstr>
      <vt:lpstr>Where risks are found</vt:lpstr>
      <vt:lpstr>Three Types of Software Risk</vt:lpstr>
      <vt:lpstr>Three Types of Software Risk</vt:lpstr>
      <vt:lpstr>Three Types of Software Risk</vt:lpstr>
      <vt:lpstr>Risk identification: tools and techniques</vt:lpstr>
      <vt:lpstr>Risk identification: tools and techniques </vt:lpstr>
      <vt:lpstr>Risk identification: tools and techniques</vt:lpstr>
      <vt:lpstr>Risk identification: tools and techniques</vt:lpstr>
      <vt:lpstr>Risk identification: tools and techniques</vt:lpstr>
      <vt:lpstr>Cause and Effect Diagram</vt:lpstr>
      <vt:lpstr>Fishbone Diagram</vt:lpstr>
      <vt:lpstr>Cause-and-effect diagram</vt:lpstr>
      <vt:lpstr>System or process flowcharts</vt:lpstr>
      <vt:lpstr>Influence diagrams</vt:lpstr>
      <vt:lpstr>Risk Identification Techniques</vt:lpstr>
      <vt:lpstr>Risk Item Checklist</vt:lpstr>
      <vt:lpstr>Product Size Risks</vt:lpstr>
      <vt:lpstr>Business Impact Risks</vt:lpstr>
      <vt:lpstr>Customer Related Risks</vt:lpstr>
      <vt:lpstr>Process Risks</vt:lpstr>
      <vt:lpstr>Technology Risks</vt:lpstr>
      <vt:lpstr>Development Risks</vt:lpstr>
      <vt:lpstr>Staff Size and Experience Risks</vt:lpstr>
      <vt:lpstr>Risk Components and Drivers</vt:lpstr>
      <vt:lpstr>Output: Risk Register </vt:lpstr>
      <vt:lpstr>Risk Analysis</vt:lpstr>
      <vt:lpstr>Risk Analysis</vt:lpstr>
      <vt:lpstr>Risk Analysis</vt:lpstr>
      <vt:lpstr>How risk averse are you?</vt:lpstr>
      <vt:lpstr>Elements of Risk Analysis</vt:lpstr>
      <vt:lpstr>Risk Management</vt:lpstr>
      <vt:lpstr>Assessing Project Risk</vt:lpstr>
      <vt:lpstr>Risk Management</vt:lpstr>
      <vt:lpstr>Proactive Risk Strategies</vt:lpstr>
      <vt:lpstr>Inputs to qualitative risk analysis </vt:lpstr>
      <vt:lpstr>Risk Analysis</vt:lpstr>
      <vt:lpstr>Risk Analysis</vt:lpstr>
      <vt:lpstr>Risk probability and impact assessment</vt:lpstr>
      <vt:lpstr>Probability and impact matrix</vt:lpstr>
      <vt:lpstr>Probability</vt:lpstr>
      <vt:lpstr>Quantifying risk probability </vt:lpstr>
      <vt:lpstr>Impact</vt:lpstr>
      <vt:lpstr>Risk Prioritization</vt:lpstr>
      <vt:lpstr>Risk Prioritization</vt:lpstr>
      <vt:lpstr>Assessing probability and impact</vt:lpstr>
      <vt:lpstr>Probability and impact matrix</vt:lpstr>
      <vt:lpstr>Probability and impact matrix from PMBOK Guide, Fourth Edition</vt:lpstr>
      <vt:lpstr>Example: MMS integration problems</vt:lpstr>
      <vt:lpstr>Risk data quality assessment </vt:lpstr>
      <vt:lpstr>Risk urgency assessment</vt:lpstr>
      <vt:lpstr>Outputs: Updates to the risk register</vt:lpstr>
      <vt:lpstr>Risk Planning</vt:lpstr>
      <vt:lpstr>Introduction</vt:lpstr>
      <vt:lpstr>Risk Management Planning</vt:lpstr>
      <vt:lpstr>Risk Resolution</vt:lpstr>
      <vt:lpstr>Input to risk management planning</vt:lpstr>
      <vt:lpstr>Input to risk management planning</vt:lpstr>
      <vt:lpstr>Input to risk management planning</vt:lpstr>
      <vt:lpstr>Input to risk management planning</vt:lpstr>
      <vt:lpstr>Risk management planning: tools &amp; output</vt:lpstr>
      <vt:lpstr>Risk management plan content</vt:lpstr>
      <vt:lpstr>Risk management plan content</vt:lpstr>
      <vt:lpstr>Risk categories</vt:lpstr>
      <vt:lpstr>Risk categories</vt:lpstr>
      <vt:lpstr>Risk categories</vt:lpstr>
      <vt:lpstr>Risk categories</vt:lpstr>
      <vt:lpstr>Risk Breakdown Structure (RBS)</vt:lpstr>
      <vt:lpstr>Risk Response Planning: Introduction</vt:lpstr>
      <vt:lpstr>Risk Response Planning: Introduction</vt:lpstr>
      <vt:lpstr>Risk Monitoring</vt:lpstr>
      <vt:lpstr>Risk Monitoring</vt:lpstr>
      <vt:lpstr>Monitor and Control Risks</vt:lpstr>
      <vt:lpstr>Miniature Milestones</vt:lpstr>
      <vt:lpstr>Basic principles</vt:lpstr>
      <vt:lpstr>Basic principles</vt:lpstr>
      <vt:lpstr>Seven Principles</vt:lpstr>
      <vt:lpstr>Risk Management Conclusion</vt:lpstr>
      <vt:lpstr>Tools and Techniques</vt:lpstr>
      <vt:lpstr>Strategies for negative risks or threats</vt:lpstr>
      <vt:lpstr>Strategies for negative risks or threats</vt:lpstr>
      <vt:lpstr>Strategies for negative risks or threats</vt:lpstr>
      <vt:lpstr>Risk Mitigation, Monitoring, and Management </vt:lpstr>
      <vt:lpstr>Strategies for negative risks or threats</vt:lpstr>
      <vt:lpstr>Strategies for negative risks or threats</vt:lpstr>
      <vt:lpstr>Contingency planning tools</vt:lpstr>
      <vt:lpstr>Strategies for positive risks or opportunities</vt:lpstr>
      <vt:lpstr>Sidebar: Residual and secondary risks</vt:lpstr>
      <vt:lpstr>Risk response planning outputs</vt:lpstr>
      <vt:lpstr>Risk response planning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209</cp:revision>
  <cp:lastPrinted>2021-10-18T07:27:50Z</cp:lastPrinted>
  <dcterms:created xsi:type="dcterms:W3CDTF">2021-10-12T10:09:12Z</dcterms:created>
  <dcterms:modified xsi:type="dcterms:W3CDTF">2023-03-13T05:11:46Z</dcterms:modified>
</cp:coreProperties>
</file>