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3" r:id="rId3"/>
    <p:sldId id="354" r:id="rId4"/>
    <p:sldId id="362" r:id="rId5"/>
    <p:sldId id="355" r:id="rId6"/>
    <p:sldId id="356" r:id="rId7"/>
    <p:sldId id="357" r:id="rId8"/>
    <p:sldId id="358" r:id="rId9"/>
    <p:sldId id="364" r:id="rId10"/>
    <p:sldId id="365" r:id="rId11"/>
    <p:sldId id="359" r:id="rId12"/>
    <p:sldId id="360" r:id="rId13"/>
    <p:sldId id="363" r:id="rId14"/>
    <p:sldId id="361" r:id="rId15"/>
    <p:sldId id="370" r:id="rId16"/>
    <p:sldId id="371" r:id="rId17"/>
    <p:sldId id="372" r:id="rId18"/>
    <p:sldId id="373" r:id="rId19"/>
    <p:sldId id="366" r:id="rId20"/>
    <p:sldId id="367" r:id="rId21"/>
    <p:sldId id="368" r:id="rId22"/>
    <p:sldId id="369" r:id="rId23"/>
    <p:sldId id="375" r:id="rId24"/>
    <p:sldId id="374" r:id="rId25"/>
    <p:sldId id="376" r:id="rId26"/>
    <p:sldId id="382" r:id="rId27"/>
    <p:sldId id="383" r:id="rId28"/>
    <p:sldId id="384" r:id="rId29"/>
    <p:sldId id="377" r:id="rId30"/>
    <p:sldId id="378" r:id="rId31"/>
    <p:sldId id="379" r:id="rId32"/>
    <p:sldId id="380" r:id="rId33"/>
    <p:sldId id="381" r:id="rId34"/>
    <p:sldId id="385" r:id="rId35"/>
    <p:sldId id="3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Enterprise Resource Planning (ERP) </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Management</a:t>
            </a:r>
          </a:p>
        </p:txBody>
      </p:sp>
      <p:sp>
        <p:nvSpPr>
          <p:cNvPr id="3" name="Content Placeholder 2"/>
          <p:cNvSpPr>
            <a:spLocks noGrp="1"/>
          </p:cNvSpPr>
          <p:nvPr>
            <p:ph idx="1"/>
          </p:nvPr>
        </p:nvSpPr>
        <p:spPr/>
        <p:txBody>
          <a:bodyPr/>
          <a:lstStyle/>
          <a:p>
            <a:r>
              <a:rPr lang="en-US" dirty="0"/>
              <a:t>Business process management (BPM) can be thought of as an intentional effort to plan, document, implement, and distribute an organization’s business processes with the support of information technology.</a:t>
            </a:r>
          </a:p>
          <a:p>
            <a:r>
              <a:rPr lang="en-US" dirty="0" smtClean="0"/>
              <a:t>BPM </a:t>
            </a:r>
            <a:r>
              <a:rPr lang="en-US" dirty="0"/>
              <a:t>is more than just automating some simple steps.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91025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261-2730-F7BE-B1A3-18FEDBDE942B}"/>
              </a:ext>
            </a:extLst>
          </p:cNvPr>
          <p:cNvSpPr>
            <a:spLocks noGrp="1"/>
          </p:cNvSpPr>
          <p:nvPr>
            <p:ph type="title"/>
          </p:nvPr>
        </p:nvSpPr>
        <p:spPr/>
        <p:txBody>
          <a:bodyPr/>
          <a:lstStyle/>
          <a:p>
            <a:r>
              <a:rPr lang="en-US" dirty="0"/>
              <a:t>Evolution of ERP Systems</a:t>
            </a:r>
          </a:p>
        </p:txBody>
      </p:sp>
      <p:sp>
        <p:nvSpPr>
          <p:cNvPr id="3" name="Content Placeholder 2">
            <a:extLst>
              <a:ext uri="{FF2B5EF4-FFF2-40B4-BE49-F238E27FC236}">
                <a16:creationId xmlns:a16="http://schemas.microsoft.com/office/drawing/2014/main" id="{AA44736D-F8E2-8642-E245-BCE9A4B979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A9088F8-2AA8-3EBC-0660-BCC1D1300EB2}"/>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Evolution of ERP">
            <a:extLst>
              <a:ext uri="{FF2B5EF4-FFF2-40B4-BE49-F238E27FC236}">
                <a16:creationId xmlns:a16="http://schemas.microsoft.com/office/drawing/2014/main" id="{0DA8D943-9823-03CC-01F5-083C850126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6150" y="0"/>
            <a:ext cx="27447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volution of ERP system">
            <a:extLst>
              <a:ext uri="{FF2B5EF4-FFF2-40B4-BE49-F238E27FC236}">
                <a16:creationId xmlns:a16="http://schemas.microsoft.com/office/drawing/2014/main" id="{D290E7B9-1AF8-A94D-C932-EF6D599B0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86" y="1481252"/>
            <a:ext cx="6858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3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1148-1F0B-A20D-562B-FC28AEB9CD65}"/>
              </a:ext>
            </a:extLst>
          </p:cNvPr>
          <p:cNvSpPr>
            <a:spLocks noGrp="1"/>
          </p:cNvSpPr>
          <p:nvPr>
            <p:ph type="title"/>
          </p:nvPr>
        </p:nvSpPr>
        <p:spPr/>
        <p:txBody>
          <a:bodyPr/>
          <a:lstStyle/>
          <a:p>
            <a:r>
              <a:rPr lang="en-US" dirty="0"/>
              <a:t>ERP Modules</a:t>
            </a:r>
          </a:p>
        </p:txBody>
      </p:sp>
      <p:sp>
        <p:nvSpPr>
          <p:cNvPr id="3" name="Content Placeholder 2">
            <a:extLst>
              <a:ext uri="{FF2B5EF4-FFF2-40B4-BE49-F238E27FC236}">
                <a16:creationId xmlns:a16="http://schemas.microsoft.com/office/drawing/2014/main" id="{E0B05F5B-0B1A-5DC8-5042-54C7B0A6D2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27B6D66-6E0A-B291-9E67-E545E58326BA}"/>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3074" name="Picture 2" descr="13 ERP Modules and Their Features">
            <a:extLst>
              <a:ext uri="{FF2B5EF4-FFF2-40B4-BE49-F238E27FC236}">
                <a16:creationId xmlns:a16="http://schemas.microsoft.com/office/drawing/2014/main" id="{6BB80E82-B6BF-3339-24F1-518A23B52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317" y="899506"/>
            <a:ext cx="61722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3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Components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8" descr="haa83019_b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73" y="881250"/>
            <a:ext cx="8305800" cy="556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6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70D-B423-4C53-568F-D4760F3807D7}"/>
              </a:ext>
            </a:extLst>
          </p:cNvPr>
          <p:cNvSpPr>
            <a:spLocks noGrp="1"/>
          </p:cNvSpPr>
          <p:nvPr>
            <p:ph type="title"/>
          </p:nvPr>
        </p:nvSpPr>
        <p:spPr/>
        <p:txBody>
          <a:bodyPr/>
          <a:lstStyle/>
          <a:p>
            <a:r>
              <a:rPr lang="en-US" dirty="0"/>
              <a:t>The Technical of ERP Systems</a:t>
            </a:r>
          </a:p>
        </p:txBody>
      </p:sp>
      <p:sp>
        <p:nvSpPr>
          <p:cNvPr id="3" name="Content Placeholder 2">
            <a:extLst>
              <a:ext uri="{FF2B5EF4-FFF2-40B4-BE49-F238E27FC236}">
                <a16:creationId xmlns:a16="http://schemas.microsoft.com/office/drawing/2014/main" id="{67966C1E-BB66-DDAC-7E2F-7314D4466B4F}"/>
              </a:ext>
            </a:extLst>
          </p:cNvPr>
          <p:cNvSpPr>
            <a:spLocks noGrp="1"/>
          </p:cNvSpPr>
          <p:nvPr>
            <p:ph idx="1"/>
          </p:nvPr>
        </p:nvSpPr>
        <p:spPr>
          <a:xfrm>
            <a:off x="347526" y="995248"/>
            <a:ext cx="7777365" cy="5470681"/>
          </a:xfrm>
        </p:spPr>
        <p:txBody>
          <a:bodyPr>
            <a:normAutofit fontScale="92500" lnSpcReduction="10000"/>
          </a:bodyPr>
          <a:lstStyle/>
          <a:p>
            <a:r>
              <a:rPr lang="en-US" dirty="0"/>
              <a:t>The singular interface ties everything together to provide a seamless user experience as users go between the different business processes. </a:t>
            </a:r>
          </a:p>
          <a:p>
            <a:r>
              <a:rPr lang="en-US" dirty="0"/>
              <a:t>ERP has several layers that work together. </a:t>
            </a:r>
          </a:p>
          <a:p>
            <a:r>
              <a:rPr lang="en-US" dirty="0"/>
              <a:t>One of the main technical layers of an ERP system is the database. </a:t>
            </a:r>
          </a:p>
          <a:p>
            <a:r>
              <a:rPr lang="en-US" dirty="0"/>
              <a:t>The database is where all of a companies data about customers, accounting, inventory, and more, will be stored. </a:t>
            </a:r>
          </a:p>
          <a:p>
            <a:r>
              <a:rPr lang="en-US" dirty="0"/>
              <a:t>The program layer will house the intelligence or brain of the ERP software, it contains all the rules and logistics of the ERP</a:t>
            </a:r>
          </a:p>
          <a:p>
            <a:r>
              <a:rPr lang="en-US" dirty="0"/>
              <a:t>The final layer is the API which is the way your ERP will communicate with other software.</a:t>
            </a:r>
          </a:p>
        </p:txBody>
      </p:sp>
      <p:sp>
        <p:nvSpPr>
          <p:cNvPr id="4" name="Slide Number Placeholder 3">
            <a:extLst>
              <a:ext uri="{FF2B5EF4-FFF2-40B4-BE49-F238E27FC236}">
                <a16:creationId xmlns:a16="http://schemas.microsoft.com/office/drawing/2014/main" id="{098004EF-A8C6-8C17-20CD-138EA8BF9647}"/>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4098" name="Picture 2" descr="basic erp software structure ">
            <a:extLst>
              <a:ext uri="{FF2B5EF4-FFF2-40B4-BE49-F238E27FC236}">
                <a16:creationId xmlns:a16="http://schemas.microsoft.com/office/drawing/2014/main" id="{8C4D2A8E-9B9B-9E79-DF74-7DDA3655F7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0" r="5548"/>
          <a:stretch/>
        </p:blipFill>
        <p:spPr bwMode="auto">
          <a:xfrm>
            <a:off x="8124891" y="1318449"/>
            <a:ext cx="4012744"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06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Benefits of ERP Systems</a:t>
            </a:r>
          </a:p>
        </p:txBody>
      </p:sp>
      <p:sp>
        <p:nvSpPr>
          <p:cNvPr id="3" name="Content Placeholder 2"/>
          <p:cNvSpPr>
            <a:spLocks noGrp="1"/>
          </p:cNvSpPr>
          <p:nvPr>
            <p:ph idx="1"/>
          </p:nvPr>
        </p:nvSpPr>
        <p:spPr/>
        <p:txBody>
          <a:bodyPr numCol="2">
            <a:normAutofit/>
          </a:bodyPr>
          <a:lstStyle/>
          <a:p>
            <a:pPr marL="514350" indent="-514350">
              <a:lnSpc>
                <a:spcPct val="150000"/>
              </a:lnSpc>
              <a:buFont typeface="+mj-lt"/>
              <a:buAutoNum type="arabicPeriod"/>
            </a:pPr>
            <a:r>
              <a:rPr lang="en-US" dirty="0" smtClean="0"/>
              <a:t>Cost savings</a:t>
            </a:r>
            <a:endParaRPr lang="en-US" dirty="0"/>
          </a:p>
          <a:p>
            <a:pPr marL="514350" indent="-514350">
              <a:lnSpc>
                <a:spcPct val="150000"/>
              </a:lnSpc>
              <a:buFont typeface="+mj-lt"/>
              <a:buAutoNum type="arabicPeriod"/>
            </a:pPr>
            <a:r>
              <a:rPr lang="en-US" dirty="0" smtClean="0"/>
              <a:t>Workflow visibility</a:t>
            </a:r>
          </a:p>
          <a:p>
            <a:pPr marL="514350" indent="-514350">
              <a:lnSpc>
                <a:spcPct val="150000"/>
              </a:lnSpc>
              <a:buFont typeface="+mj-lt"/>
              <a:buAutoNum type="arabicPeriod"/>
            </a:pPr>
            <a:r>
              <a:rPr lang="en-US" dirty="0" smtClean="0"/>
              <a:t>Reporting/analytics</a:t>
            </a:r>
          </a:p>
          <a:p>
            <a:pPr marL="514350" indent="-514350">
              <a:lnSpc>
                <a:spcPct val="150000"/>
              </a:lnSpc>
              <a:buFont typeface="+mj-lt"/>
              <a:buAutoNum type="arabicPeriod"/>
            </a:pPr>
            <a:r>
              <a:rPr lang="en-US" dirty="0" smtClean="0"/>
              <a:t>Business insights/intelligence</a:t>
            </a:r>
          </a:p>
          <a:p>
            <a:pPr marL="514350" indent="-514350">
              <a:lnSpc>
                <a:spcPct val="150000"/>
              </a:lnSpc>
              <a:buFont typeface="+mj-lt"/>
              <a:buAutoNum type="arabicPeriod"/>
            </a:pPr>
            <a:r>
              <a:rPr lang="en-US" dirty="0" smtClean="0"/>
              <a:t>Regulatory </a:t>
            </a:r>
            <a:r>
              <a:rPr lang="en-US" dirty="0"/>
              <a:t>compliance &amp; data </a:t>
            </a:r>
            <a:r>
              <a:rPr lang="en-US" dirty="0" smtClean="0"/>
              <a:t>security</a:t>
            </a:r>
            <a:endParaRPr lang="en-US" dirty="0"/>
          </a:p>
          <a:p>
            <a:pPr marL="514350" indent="-514350">
              <a:lnSpc>
                <a:spcPct val="150000"/>
              </a:lnSpc>
              <a:buFont typeface="+mj-lt"/>
              <a:buAutoNum type="arabicPeriod"/>
            </a:pPr>
            <a:r>
              <a:rPr lang="en-US" dirty="0" smtClean="0"/>
              <a:t>Risk management</a:t>
            </a:r>
          </a:p>
          <a:p>
            <a:pPr marL="514350" indent="-514350">
              <a:lnSpc>
                <a:spcPct val="150000"/>
              </a:lnSpc>
              <a:buFont typeface="+mj-lt"/>
              <a:buAutoNum type="arabicPeriod"/>
            </a:pPr>
            <a:r>
              <a:rPr lang="en-US" dirty="0" smtClean="0"/>
              <a:t>Data security</a:t>
            </a:r>
            <a:endParaRPr lang="en-US" dirty="0"/>
          </a:p>
          <a:p>
            <a:pPr marL="514350" indent="-514350">
              <a:lnSpc>
                <a:spcPct val="150000"/>
              </a:lnSpc>
              <a:buFont typeface="+mj-lt"/>
              <a:buAutoNum type="arabicPeriod"/>
            </a:pPr>
            <a:r>
              <a:rPr lang="en-US" dirty="0" smtClean="0"/>
              <a:t>Collaboration</a:t>
            </a:r>
            <a:endParaRPr lang="en-US" dirty="0"/>
          </a:p>
          <a:p>
            <a:pPr marL="514350" indent="-514350">
              <a:lnSpc>
                <a:spcPct val="150000"/>
              </a:lnSpc>
              <a:buFont typeface="+mj-lt"/>
              <a:buAutoNum type="arabicPeriod"/>
            </a:pPr>
            <a:r>
              <a:rPr lang="en-US" dirty="0" smtClean="0"/>
              <a:t>Scalability</a:t>
            </a:r>
            <a:endParaRPr lang="en-US" dirty="0"/>
          </a:p>
          <a:p>
            <a:pPr marL="514350" indent="-514350">
              <a:lnSpc>
                <a:spcPct val="150000"/>
              </a:lnSpc>
              <a:buFont typeface="+mj-lt"/>
              <a:buAutoNum type="arabicPeriod"/>
            </a:pPr>
            <a:r>
              <a:rPr lang="en-US" dirty="0" smtClean="0"/>
              <a:t>Flexibility</a:t>
            </a:r>
            <a:endParaRPr lang="en-US" dirty="0"/>
          </a:p>
          <a:p>
            <a:pPr marL="514350" indent="-514350">
              <a:lnSpc>
                <a:spcPct val="150000"/>
              </a:lnSpc>
              <a:buFont typeface="+mj-lt"/>
              <a:buAutoNum type="arabicPeriod"/>
            </a:pPr>
            <a:r>
              <a:rPr lang="en-US" dirty="0" smtClean="0"/>
              <a:t>Customization</a:t>
            </a:r>
            <a:endParaRPr lang="en-US" dirty="0"/>
          </a:p>
          <a:p>
            <a:pPr marL="514350" indent="-514350">
              <a:lnSpc>
                <a:spcPct val="150000"/>
              </a:lnSpc>
              <a:buFont typeface="+mj-lt"/>
              <a:buAutoNum type="arabicPeriod"/>
            </a:pPr>
            <a:r>
              <a:rPr lang="en-US" dirty="0" smtClean="0"/>
              <a:t>Customer </a:t>
            </a:r>
            <a:r>
              <a:rPr lang="en-US" dirty="0"/>
              <a:t>&amp; partner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68986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Key Features of ERP Systems</a:t>
            </a:r>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US" dirty="0" smtClean="0"/>
              <a:t>Common database</a:t>
            </a:r>
            <a:endParaRPr lang="en-US" dirty="0"/>
          </a:p>
          <a:p>
            <a:pPr marL="514350" indent="-514350">
              <a:lnSpc>
                <a:spcPct val="150000"/>
              </a:lnSpc>
              <a:buFont typeface="+mj-lt"/>
              <a:buAutoNum type="arabicPeriod"/>
            </a:pPr>
            <a:r>
              <a:rPr lang="en-US" dirty="0" smtClean="0"/>
              <a:t>Consistent UX/UI</a:t>
            </a:r>
            <a:endParaRPr lang="en-US" dirty="0"/>
          </a:p>
          <a:p>
            <a:pPr marL="514350" indent="-514350">
              <a:lnSpc>
                <a:spcPct val="150000"/>
              </a:lnSpc>
              <a:buFont typeface="+mj-lt"/>
              <a:buAutoNum type="arabicPeriod"/>
            </a:pPr>
            <a:r>
              <a:rPr lang="en-US" dirty="0" smtClean="0"/>
              <a:t>Business </a:t>
            </a:r>
            <a:r>
              <a:rPr lang="en-US" dirty="0"/>
              <a:t>process </a:t>
            </a:r>
            <a:r>
              <a:rPr lang="en-US" dirty="0" smtClean="0"/>
              <a:t>integration</a:t>
            </a:r>
            <a:endParaRPr lang="en-US" dirty="0"/>
          </a:p>
          <a:p>
            <a:pPr marL="514350" indent="-514350">
              <a:lnSpc>
                <a:spcPct val="150000"/>
              </a:lnSpc>
              <a:buFont typeface="+mj-lt"/>
              <a:buAutoNum type="arabicPeriod"/>
            </a:pPr>
            <a:r>
              <a:rPr lang="en-US" dirty="0" smtClean="0"/>
              <a:t>Automation</a:t>
            </a:r>
            <a:endParaRPr lang="en-US" dirty="0"/>
          </a:p>
          <a:p>
            <a:pPr marL="514350" indent="-514350">
              <a:lnSpc>
                <a:spcPct val="150000"/>
              </a:lnSpc>
              <a:buFont typeface="+mj-lt"/>
              <a:buAutoNum type="arabicPeriod"/>
            </a:pPr>
            <a:r>
              <a:rPr lang="en-US" dirty="0" smtClean="0"/>
              <a:t>Data analysis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2376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ERP Deployment Models</a:t>
            </a:r>
          </a:p>
        </p:txBody>
      </p:sp>
      <p:sp>
        <p:nvSpPr>
          <p:cNvPr id="3" name="Content Placeholder 2"/>
          <p:cNvSpPr>
            <a:spLocks noGrp="1"/>
          </p:cNvSpPr>
          <p:nvPr>
            <p:ph idx="1"/>
          </p:nvPr>
        </p:nvSpPr>
        <p:spPr/>
        <p:txBody>
          <a:bodyPr/>
          <a:lstStyle/>
          <a:p>
            <a:r>
              <a:rPr lang="en-US" dirty="0"/>
              <a:t>On-premises </a:t>
            </a:r>
            <a:r>
              <a:rPr lang="en-US" dirty="0" smtClean="0"/>
              <a:t>ERP</a:t>
            </a:r>
          </a:p>
          <a:p>
            <a:r>
              <a:rPr lang="en-US" dirty="0"/>
              <a:t>Cloud-based </a:t>
            </a:r>
            <a:r>
              <a:rPr lang="en-US" dirty="0" smtClean="0"/>
              <a:t>ERP</a:t>
            </a:r>
          </a:p>
          <a:p>
            <a:r>
              <a:rPr lang="en-US" dirty="0"/>
              <a:t>Hybrid </a:t>
            </a:r>
            <a:r>
              <a:rPr lang="en-US" dirty="0" smtClean="0"/>
              <a:t>ERP</a:t>
            </a:r>
          </a:p>
          <a:p>
            <a:r>
              <a:rPr lang="en-US" dirty="0"/>
              <a:t>Open-source ERP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41615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1026" name="Picture 2" descr="erp implementation s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17" y="-140622"/>
            <a:ext cx="10880599" cy="699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42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t>
            </a:r>
            <a:r>
              <a:rPr lang="en-US" dirty="0" smtClean="0"/>
              <a:t>ERP </a:t>
            </a:r>
            <a:r>
              <a:rPr lang="en-US" dirty="0"/>
              <a:t>integration?</a:t>
            </a:r>
          </a:p>
        </p:txBody>
      </p:sp>
      <p:sp>
        <p:nvSpPr>
          <p:cNvPr id="3" name="Content Placeholder 2"/>
          <p:cNvSpPr>
            <a:spLocks noGrp="1"/>
          </p:cNvSpPr>
          <p:nvPr>
            <p:ph idx="1"/>
          </p:nvPr>
        </p:nvSpPr>
        <p:spPr>
          <a:xfrm>
            <a:off x="347527" y="995248"/>
            <a:ext cx="7148744" cy="5470681"/>
          </a:xfrm>
        </p:spPr>
        <p:txBody>
          <a:bodyPr/>
          <a:lstStyle/>
          <a:p>
            <a:r>
              <a:rPr lang="en-US" dirty="0"/>
              <a:t>An ERP integration is the method of connecting your ERP software with other systems. </a:t>
            </a:r>
            <a:endParaRPr lang="en-US" dirty="0" smtClean="0"/>
          </a:p>
          <a:p>
            <a:r>
              <a:rPr lang="en-US" dirty="0" smtClean="0"/>
              <a:t>The </a:t>
            </a:r>
            <a:r>
              <a:rPr lang="en-US" dirty="0"/>
              <a:t>integration allows for the flow of information between your systems.</a:t>
            </a:r>
          </a:p>
          <a:p>
            <a:r>
              <a:rPr lang="en-US" dirty="0" smtClean="0"/>
              <a:t>It’s </a:t>
            </a:r>
            <a:r>
              <a:rPr lang="en-US" dirty="0"/>
              <a:t>a way of automating business processes and improving productivity across the enterprise.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 name="Picture 4"/>
          <p:cNvPicPr>
            <a:picLocks noChangeAspect="1"/>
          </p:cNvPicPr>
          <p:nvPr/>
        </p:nvPicPr>
        <p:blipFill rotWithShape="1">
          <a:blip r:embed="rId2"/>
          <a:srcRect l="18876" t="3285" r="19474" b="2373"/>
          <a:stretch/>
        </p:blipFill>
        <p:spPr>
          <a:xfrm>
            <a:off x="7496270" y="1444588"/>
            <a:ext cx="4578853" cy="4572000"/>
          </a:xfrm>
          <a:prstGeom prst="rect">
            <a:avLst/>
          </a:prstGeom>
        </p:spPr>
      </p:pic>
    </p:spTree>
    <p:extLst>
      <p:ext uri="{BB962C8B-B14F-4D97-AF65-F5344CB8AC3E}">
        <p14:creationId xmlns:p14="http://schemas.microsoft.com/office/powerpoint/2010/main" val="160536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What is ERP</a:t>
            </a:r>
            <a:r>
              <a:rPr lang="en-US" dirty="0" smtClean="0"/>
              <a:t>?</a:t>
            </a:r>
          </a:p>
          <a:p>
            <a:pPr>
              <a:lnSpc>
                <a:spcPct val="100000"/>
              </a:lnSpc>
            </a:pPr>
            <a:r>
              <a:rPr lang="en-US" dirty="0"/>
              <a:t>ERP </a:t>
            </a:r>
            <a:r>
              <a:rPr lang="en-US" dirty="0" smtClean="0"/>
              <a:t>Essentials</a:t>
            </a:r>
          </a:p>
          <a:p>
            <a:pPr>
              <a:lnSpc>
                <a:spcPct val="100000"/>
              </a:lnSpc>
            </a:pPr>
            <a:r>
              <a:rPr lang="en-US" dirty="0"/>
              <a:t>ERP </a:t>
            </a:r>
            <a:r>
              <a:rPr lang="en-US" dirty="0" smtClean="0"/>
              <a:t>Modules</a:t>
            </a:r>
          </a:p>
          <a:p>
            <a:pPr>
              <a:lnSpc>
                <a:spcPct val="100000"/>
              </a:lnSpc>
            </a:pPr>
            <a:r>
              <a:rPr lang="en-US" dirty="0"/>
              <a:t>Business </a:t>
            </a:r>
            <a:r>
              <a:rPr lang="en-US" dirty="0" smtClean="0"/>
              <a:t>Processes</a:t>
            </a:r>
          </a:p>
          <a:p>
            <a:pPr>
              <a:lnSpc>
                <a:spcPct val="100000"/>
              </a:lnSpc>
            </a:pPr>
            <a:r>
              <a:rPr lang="en-US" dirty="0"/>
              <a:t>Benefits </a:t>
            </a:r>
            <a:r>
              <a:rPr lang="en-US" dirty="0" smtClean="0"/>
              <a:t>and Features of </a:t>
            </a:r>
            <a:r>
              <a:rPr lang="en-US" dirty="0"/>
              <a:t>ERP </a:t>
            </a:r>
            <a:r>
              <a:rPr lang="en-US" dirty="0" smtClean="0"/>
              <a:t>Systems</a:t>
            </a:r>
          </a:p>
          <a:p>
            <a:pPr>
              <a:lnSpc>
                <a:spcPct val="100000"/>
              </a:lnSpc>
            </a:pPr>
            <a:r>
              <a:rPr lang="en-US" dirty="0"/>
              <a:t>ERP </a:t>
            </a:r>
            <a:r>
              <a:rPr lang="en-US" dirty="0" smtClean="0"/>
              <a:t>integration</a:t>
            </a:r>
          </a:p>
          <a:p>
            <a:pPr>
              <a:lnSpc>
                <a:spcPct val="100000"/>
              </a:lnSpc>
            </a:pPr>
            <a:r>
              <a:rPr lang="en-US" dirty="0"/>
              <a:t>Business Process Modeling</a:t>
            </a: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Integration Methods</a:t>
            </a:r>
            <a:endParaRPr lang="en-US" dirty="0"/>
          </a:p>
        </p:txBody>
      </p:sp>
      <p:sp>
        <p:nvSpPr>
          <p:cNvPr id="3" name="Content Placeholder 2"/>
          <p:cNvSpPr>
            <a:spLocks noGrp="1"/>
          </p:cNvSpPr>
          <p:nvPr>
            <p:ph idx="1"/>
          </p:nvPr>
        </p:nvSpPr>
        <p:spPr/>
        <p:txBody>
          <a:bodyPr>
            <a:normAutofit/>
          </a:bodyPr>
          <a:lstStyle/>
          <a:p>
            <a:r>
              <a:rPr lang="en-US" dirty="0"/>
              <a:t>The most common integration methods include: </a:t>
            </a:r>
          </a:p>
          <a:p>
            <a:pPr lvl="1"/>
            <a:r>
              <a:rPr lang="en-US" dirty="0" smtClean="0"/>
              <a:t>Custom integrations</a:t>
            </a:r>
          </a:p>
          <a:p>
            <a:pPr lvl="2"/>
            <a:r>
              <a:rPr lang="en-US" dirty="0" smtClean="0"/>
              <a:t>building core integration through APIs. </a:t>
            </a:r>
            <a:endParaRPr lang="en-US" dirty="0"/>
          </a:p>
          <a:p>
            <a:pPr lvl="1"/>
            <a:r>
              <a:rPr lang="en-US" dirty="0"/>
              <a:t>Vendor-built or native </a:t>
            </a:r>
            <a:r>
              <a:rPr lang="en-US" dirty="0" smtClean="0"/>
              <a:t>integrations</a:t>
            </a:r>
          </a:p>
          <a:p>
            <a:pPr lvl="2"/>
            <a:r>
              <a:rPr lang="en-US" dirty="0" smtClean="0"/>
              <a:t>Out-of-the-box </a:t>
            </a:r>
            <a:r>
              <a:rPr lang="en-US" dirty="0"/>
              <a:t>integrations that allow you to connect specific applications. </a:t>
            </a:r>
            <a:endParaRPr lang="en-US" dirty="0" smtClean="0"/>
          </a:p>
          <a:p>
            <a:pPr lvl="1"/>
            <a:r>
              <a:rPr lang="en-US" dirty="0" smtClean="0"/>
              <a:t>Integration Platform as a Service (</a:t>
            </a:r>
            <a:r>
              <a:rPr lang="en-US" dirty="0" err="1" smtClean="0"/>
              <a:t>iPaaS</a:t>
            </a:r>
            <a:endParaRPr lang="en-US" dirty="0" smtClean="0"/>
          </a:p>
          <a:p>
            <a:pPr lvl="2"/>
            <a:r>
              <a:rPr lang="en-US" dirty="0" smtClean="0"/>
              <a:t>a cloud-based solution that builds and deploys integrations.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06914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ERP integration</a:t>
            </a:r>
          </a:p>
        </p:txBody>
      </p:sp>
      <p:sp>
        <p:nvSpPr>
          <p:cNvPr id="3" name="Content Placeholder 2"/>
          <p:cNvSpPr>
            <a:spLocks noGrp="1"/>
          </p:cNvSpPr>
          <p:nvPr>
            <p:ph idx="1"/>
          </p:nvPr>
        </p:nvSpPr>
        <p:spPr/>
        <p:txBody>
          <a:bodyPr/>
          <a:lstStyle/>
          <a:p>
            <a:r>
              <a:rPr lang="en-US" dirty="0"/>
              <a:t>Upgraded legacy </a:t>
            </a:r>
            <a:r>
              <a:rPr lang="en-US" dirty="0" smtClean="0"/>
              <a:t>systems</a:t>
            </a:r>
          </a:p>
          <a:p>
            <a:r>
              <a:rPr lang="en-US" dirty="0"/>
              <a:t>Centralized </a:t>
            </a:r>
            <a:r>
              <a:rPr lang="en-US" dirty="0" smtClean="0"/>
              <a:t>data</a:t>
            </a:r>
          </a:p>
          <a:p>
            <a:r>
              <a:rPr lang="en-US" dirty="0"/>
              <a:t>Automated </a:t>
            </a:r>
            <a:r>
              <a:rPr lang="en-US" dirty="0" smtClean="0"/>
              <a:t>processes</a:t>
            </a:r>
          </a:p>
          <a:p>
            <a:r>
              <a:rPr lang="en-US" dirty="0"/>
              <a:t>Better customer </a:t>
            </a:r>
            <a:r>
              <a:rPr lang="en-US" dirty="0" smtClean="0"/>
              <a:t>experiences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8954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Integration Best Practices</a:t>
            </a:r>
          </a:p>
        </p:txBody>
      </p:sp>
      <p:sp>
        <p:nvSpPr>
          <p:cNvPr id="3" name="Content Placeholder 2"/>
          <p:cNvSpPr>
            <a:spLocks noGrp="1"/>
          </p:cNvSpPr>
          <p:nvPr>
            <p:ph idx="1"/>
          </p:nvPr>
        </p:nvSpPr>
        <p:spPr/>
        <p:txBody>
          <a:bodyPr/>
          <a:lstStyle/>
          <a:p>
            <a:r>
              <a:rPr lang="en-US" dirty="0"/>
              <a:t>Clean Up Data Before </a:t>
            </a:r>
            <a:r>
              <a:rPr lang="en-US" dirty="0" smtClean="0"/>
              <a:t>Integration</a:t>
            </a:r>
          </a:p>
          <a:p>
            <a:r>
              <a:rPr lang="en-US" dirty="0"/>
              <a:t>Analyze Integration Requirements </a:t>
            </a:r>
            <a:r>
              <a:rPr lang="en-US" dirty="0" smtClean="0"/>
              <a:t>Carefully</a:t>
            </a:r>
          </a:p>
          <a:p>
            <a:r>
              <a:rPr lang="en-US" dirty="0"/>
              <a:t>Security </a:t>
            </a:r>
            <a:r>
              <a:rPr lang="en-US" dirty="0" smtClean="0"/>
              <a:t>First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8196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Business Process Modeling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70750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Business process modeling gives organizations a simple way to understand and optimize workflows by creating data-driven visual representations of key business processes.</a:t>
            </a:r>
          </a:p>
          <a:p>
            <a:r>
              <a:rPr lang="en-US" dirty="0"/>
              <a:t>Most enterprises have a pretty good idea of the various business processes powering their daily operations. </a:t>
            </a:r>
            <a:endParaRPr lang="en-US" dirty="0" smtClean="0"/>
          </a:p>
          <a:p>
            <a:r>
              <a:rPr lang="en-US" dirty="0" smtClean="0"/>
              <a:t>However</a:t>
            </a:r>
            <a:r>
              <a:rPr lang="en-US" dirty="0"/>
              <a:t>, when they need to ensure that those processes consistently drive optimal outcomes, “a pretty good idea” isn’t enough.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057978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process modeling?</a:t>
            </a:r>
          </a:p>
        </p:txBody>
      </p:sp>
      <p:sp>
        <p:nvSpPr>
          <p:cNvPr id="3" name="Content Placeholder 2"/>
          <p:cNvSpPr>
            <a:spLocks noGrp="1"/>
          </p:cNvSpPr>
          <p:nvPr>
            <p:ph idx="1"/>
          </p:nvPr>
        </p:nvSpPr>
        <p:spPr/>
        <p:txBody>
          <a:bodyPr>
            <a:normAutofit/>
          </a:bodyPr>
          <a:lstStyle/>
          <a:p>
            <a:r>
              <a:rPr lang="en-US" dirty="0"/>
              <a:t>A business process model is a graphical representation of a business process or workflow and its related sub-processes. </a:t>
            </a:r>
            <a:endParaRPr lang="en-US" dirty="0" smtClean="0"/>
          </a:p>
          <a:p>
            <a:r>
              <a:rPr lang="en-US" dirty="0" smtClean="0"/>
              <a:t>Process </a:t>
            </a:r>
            <a:r>
              <a:rPr lang="en-US" dirty="0"/>
              <a:t>modeling generates comprehensive, quantitative activity diagrams and flowcharts containing critical insights into the functioning of a given process, including the following:</a:t>
            </a:r>
          </a:p>
          <a:p>
            <a:pPr lvl="1"/>
            <a:r>
              <a:rPr lang="en-US" dirty="0" smtClean="0"/>
              <a:t>Events </a:t>
            </a:r>
            <a:r>
              <a:rPr lang="en-US" dirty="0"/>
              <a:t>and activities that occur within a workflow</a:t>
            </a:r>
          </a:p>
          <a:p>
            <a:pPr lvl="1"/>
            <a:r>
              <a:rPr lang="en-US" dirty="0"/>
              <a:t>Who owns or initiates those events and activities</a:t>
            </a:r>
          </a:p>
          <a:p>
            <a:pPr lvl="1"/>
            <a:r>
              <a:rPr lang="en-US" dirty="0"/>
              <a:t>Decision points and the different paths workflows can take based on their outcomes</a:t>
            </a:r>
          </a:p>
          <a:p>
            <a:pPr lvl="1"/>
            <a:r>
              <a:rPr lang="en-US" dirty="0"/>
              <a:t>Devices involved in the process</a:t>
            </a:r>
          </a:p>
          <a:p>
            <a:pPr lvl="1"/>
            <a:r>
              <a:rPr lang="en-US" dirty="0"/>
              <a:t>Timelines of the overall process and each step in the process</a:t>
            </a:r>
          </a:p>
          <a:p>
            <a:pPr lvl="1"/>
            <a:r>
              <a:rPr lang="en-US" dirty="0"/>
              <a:t>Success and failure rates of the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4270490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t>
            </a:r>
            <a:r>
              <a:rPr lang="en-US" dirty="0" smtClean="0"/>
              <a:t>modeling types</a:t>
            </a:r>
            <a:endParaRPr lang="en-US" dirty="0"/>
          </a:p>
        </p:txBody>
      </p:sp>
      <p:sp>
        <p:nvSpPr>
          <p:cNvPr id="3" name="Content Placeholder 2"/>
          <p:cNvSpPr>
            <a:spLocks noGrp="1"/>
          </p:cNvSpPr>
          <p:nvPr>
            <p:ph idx="1"/>
          </p:nvPr>
        </p:nvSpPr>
        <p:spPr/>
        <p:txBody>
          <a:bodyPr/>
          <a:lstStyle/>
          <a:p>
            <a:r>
              <a:rPr lang="en-US" dirty="0"/>
              <a:t>Business process modeling notation (BPMN)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2052" name="Picture 4" descr="https://learn.g2.com/hubfs/BPMN%20Diagra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98" t="12846" r="2285" b="4409"/>
          <a:stretch/>
        </p:blipFill>
        <p:spPr bwMode="auto">
          <a:xfrm>
            <a:off x="7478162" y="830637"/>
            <a:ext cx="3856777" cy="569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72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t>
            </a:r>
            <a:r>
              <a:rPr lang="en-US" dirty="0" smtClean="0"/>
              <a:t>modeling types</a:t>
            </a:r>
            <a:endParaRPr lang="en-US" dirty="0"/>
          </a:p>
        </p:txBody>
      </p:sp>
      <p:sp>
        <p:nvSpPr>
          <p:cNvPr id="3" name="Content Placeholder 2"/>
          <p:cNvSpPr>
            <a:spLocks noGrp="1"/>
          </p:cNvSpPr>
          <p:nvPr>
            <p:ph idx="1"/>
          </p:nvPr>
        </p:nvSpPr>
        <p:spPr/>
        <p:txBody>
          <a:bodyPr/>
          <a:lstStyle/>
          <a:p>
            <a:r>
              <a:rPr lang="en-US" dirty="0" smtClean="0"/>
              <a:t>Unified Modeling Language </a:t>
            </a:r>
            <a:r>
              <a:rPr lang="en-US" dirty="0"/>
              <a:t>(UML)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3074" name="Picture 2" descr="https://learn.g2.com/hubfs/UML%20Diagram%20Classification.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9396"/>
          <a:stretch/>
        </p:blipFill>
        <p:spPr bwMode="auto">
          <a:xfrm>
            <a:off x="5098573" y="1738265"/>
            <a:ext cx="5978169" cy="44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26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t>
            </a:r>
            <a:r>
              <a:rPr lang="en-US" dirty="0" smtClean="0"/>
              <a:t>modeling types</a:t>
            </a:r>
            <a:endParaRPr lang="en-US" dirty="0"/>
          </a:p>
        </p:txBody>
      </p:sp>
      <p:sp>
        <p:nvSpPr>
          <p:cNvPr id="3" name="Content Placeholder 2"/>
          <p:cNvSpPr>
            <a:spLocks noGrp="1"/>
          </p:cNvSpPr>
          <p:nvPr>
            <p:ph idx="1"/>
          </p:nvPr>
        </p:nvSpPr>
        <p:spPr/>
        <p:txBody>
          <a:bodyPr/>
          <a:lstStyle/>
          <a:p>
            <a:r>
              <a:rPr lang="en-US" dirty="0"/>
              <a:t>Flowchart model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4513152" y="1513569"/>
            <a:ext cx="5410955" cy="4296375"/>
          </a:xfrm>
          <a:prstGeom prst="rect">
            <a:avLst/>
          </a:prstGeom>
        </p:spPr>
      </p:pic>
    </p:spTree>
    <p:extLst>
      <p:ext uri="{BB962C8B-B14F-4D97-AF65-F5344CB8AC3E}">
        <p14:creationId xmlns:p14="http://schemas.microsoft.com/office/powerpoint/2010/main" val="178792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business process modeling</a:t>
            </a:r>
          </a:p>
        </p:txBody>
      </p:sp>
      <p:sp>
        <p:nvSpPr>
          <p:cNvPr id="3" name="Content Placeholder 2"/>
          <p:cNvSpPr>
            <a:spLocks noGrp="1"/>
          </p:cNvSpPr>
          <p:nvPr>
            <p:ph idx="1"/>
          </p:nvPr>
        </p:nvSpPr>
        <p:spPr/>
        <p:txBody>
          <a:bodyPr/>
          <a:lstStyle/>
          <a:p>
            <a:r>
              <a:rPr lang="en-US" dirty="0"/>
              <a:t>Process models are not made manually. </a:t>
            </a:r>
            <a:endParaRPr lang="en-US" dirty="0" smtClean="0"/>
          </a:p>
          <a:p>
            <a:r>
              <a:rPr lang="en-US" dirty="0" smtClean="0"/>
              <a:t>Rather</a:t>
            </a:r>
            <a:r>
              <a:rPr lang="en-US" dirty="0"/>
              <a:t>, they are produced by data-mining algorithms that use the data contained within event logs to construct models of the workflows as they exist.</a:t>
            </a:r>
          </a:p>
          <a:p>
            <a:r>
              <a:rPr lang="en-US" dirty="0"/>
              <a:t>Because process models are based on quantitative data, they offer genuinely objective views of workflows as they exist in practice, including key data, metrics or events that may have otherwise gone unnoticed. </a:t>
            </a:r>
            <a:endParaRPr lang="en-US" dirty="0" smtClean="0"/>
          </a:p>
          <a:p>
            <a:r>
              <a:rPr lang="en-US" dirty="0" smtClean="0"/>
              <a:t>For </a:t>
            </a:r>
            <a:r>
              <a:rPr lang="en-US" dirty="0"/>
              <a:t>example, by creating a model of its new account creation process, a software company might discover that a significant number of customers are abandoning the sign-up process because it takes too long. </a:t>
            </a:r>
            <a:endParaRPr lang="en-US" dirty="0" smtClean="0"/>
          </a:p>
          <a:p>
            <a:r>
              <a:rPr lang="en-US" dirty="0" smtClean="0"/>
              <a:t>A </a:t>
            </a:r>
            <a:r>
              <a:rPr lang="en-US" dirty="0"/>
              <a:t>model could even help the company pinpoint the exact stage at which these drop-offs occur.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31175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What is ERP?</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refers to a business process management software that optimizes the processes of an organization by providing a system of integrated and centralized applications that help manage and automate a wide range of business operations including accounting, human resources, sales and inventory management.</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747592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business process modeling</a:t>
            </a:r>
          </a:p>
        </p:txBody>
      </p:sp>
      <p:sp>
        <p:nvSpPr>
          <p:cNvPr id="3" name="Content Placeholder 2"/>
          <p:cNvSpPr>
            <a:spLocks noGrp="1"/>
          </p:cNvSpPr>
          <p:nvPr>
            <p:ph idx="1"/>
          </p:nvPr>
        </p:nvSpPr>
        <p:spPr/>
        <p:txBody>
          <a:bodyPr>
            <a:normAutofit lnSpcReduction="10000"/>
          </a:bodyPr>
          <a:lstStyle/>
          <a:p>
            <a:r>
              <a:rPr lang="en-US" dirty="0"/>
              <a:t>Process models are typically rendered using one of two standardized styles of graphical business process notation: Business Process Modeling Notation (BPMN) — also called Business Process Model and Notation — or Unified Modeling Language (UML). </a:t>
            </a:r>
            <a:endParaRPr lang="en-US" dirty="0" smtClean="0"/>
          </a:p>
          <a:p>
            <a:r>
              <a:rPr lang="en-US" dirty="0" smtClean="0"/>
              <a:t>Within </a:t>
            </a:r>
            <a:r>
              <a:rPr lang="en-US" dirty="0"/>
              <a:t>these notation systems, certain visual elements have universally recognized meanings when used in a process model. </a:t>
            </a:r>
            <a:endParaRPr lang="en-US" dirty="0" smtClean="0"/>
          </a:p>
          <a:p>
            <a:r>
              <a:rPr lang="en-US" dirty="0" smtClean="0"/>
              <a:t>Whether </a:t>
            </a:r>
            <a:r>
              <a:rPr lang="en-US" dirty="0"/>
              <a:t>an organization uses UML diagrams or BPMN diagrams, these standardized notation methodologies allow process models to be easily shared and read by anyone:</a:t>
            </a:r>
          </a:p>
          <a:p>
            <a:pPr lvl="1"/>
            <a:r>
              <a:rPr lang="en-US" dirty="0"/>
              <a:t>Arrows represent sequence flows</a:t>
            </a:r>
          </a:p>
          <a:p>
            <a:pPr lvl="1"/>
            <a:r>
              <a:rPr lang="en-US" dirty="0"/>
              <a:t>Diamonds represent decision points or gateways</a:t>
            </a:r>
          </a:p>
          <a:p>
            <a:pPr lvl="1"/>
            <a:r>
              <a:rPr lang="en-US" dirty="0"/>
              <a:t>Ovals represent beginnings and endpoints of processes</a:t>
            </a:r>
          </a:p>
          <a:p>
            <a:pPr lvl="1"/>
            <a:r>
              <a:rPr lang="en-US" dirty="0"/>
              <a:t>Rectangles represent specific activities within a workflow</a:t>
            </a:r>
          </a:p>
          <a:p>
            <a:pPr lvl="1"/>
            <a:r>
              <a:rPr lang="en-US" dirty="0" err="1"/>
              <a:t>Swimlanes</a:t>
            </a:r>
            <a:r>
              <a:rPr lang="en-US" dirty="0"/>
              <a:t> are used to identify who owns which components of a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774908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business process modeling</a:t>
            </a:r>
          </a:p>
        </p:txBody>
      </p:sp>
      <p:sp>
        <p:nvSpPr>
          <p:cNvPr id="3" name="Content Placeholder 2"/>
          <p:cNvSpPr>
            <a:spLocks noGrp="1"/>
          </p:cNvSpPr>
          <p:nvPr>
            <p:ph idx="1"/>
          </p:nvPr>
        </p:nvSpPr>
        <p:spPr/>
        <p:txBody>
          <a:bodyPr/>
          <a:lstStyle/>
          <a:p>
            <a:r>
              <a:rPr lang="en-US" dirty="0"/>
              <a:t>Business process models shouldn’t be confused with process maps, another common type of business process diagram. </a:t>
            </a:r>
            <a:endParaRPr lang="en-US" dirty="0" smtClean="0"/>
          </a:p>
          <a:p>
            <a:r>
              <a:rPr lang="en-US" dirty="0" smtClean="0"/>
              <a:t>Process </a:t>
            </a:r>
            <a:r>
              <a:rPr lang="en-US" dirty="0"/>
              <a:t>maps are based on employee reports, are created manually and provide higher-level views of workflows. </a:t>
            </a:r>
            <a:endParaRPr lang="en-US" dirty="0" smtClean="0"/>
          </a:p>
          <a:p>
            <a:r>
              <a:rPr lang="en-US" dirty="0" smtClean="0"/>
              <a:t>Process </a:t>
            </a:r>
            <a:r>
              <a:rPr lang="en-US" dirty="0"/>
              <a:t>models are data-driven deep dives that present more objective views of workflows.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28799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use cases</a:t>
            </a:r>
          </a:p>
        </p:txBody>
      </p:sp>
      <p:sp>
        <p:nvSpPr>
          <p:cNvPr id="3" name="Content Placeholder 2"/>
          <p:cNvSpPr>
            <a:spLocks noGrp="1"/>
          </p:cNvSpPr>
          <p:nvPr>
            <p:ph idx="1"/>
          </p:nvPr>
        </p:nvSpPr>
        <p:spPr/>
        <p:txBody>
          <a:bodyPr>
            <a:normAutofit/>
          </a:bodyPr>
          <a:lstStyle/>
          <a:p>
            <a:r>
              <a:rPr lang="en-US" dirty="0"/>
              <a:t>Gaining 360-degree insight into </a:t>
            </a:r>
            <a:r>
              <a:rPr lang="en-US" dirty="0" smtClean="0"/>
              <a:t>processes</a:t>
            </a:r>
          </a:p>
          <a:p>
            <a:pPr lvl="1"/>
            <a:r>
              <a:rPr lang="en-US" dirty="0"/>
              <a:t>Control </a:t>
            </a:r>
            <a:r>
              <a:rPr lang="en-US" dirty="0" smtClean="0"/>
              <a:t>flow</a:t>
            </a:r>
            <a:endParaRPr lang="en-US" dirty="0"/>
          </a:p>
          <a:p>
            <a:pPr lvl="1"/>
            <a:r>
              <a:rPr lang="en-US" dirty="0" smtClean="0"/>
              <a:t>Organization</a:t>
            </a:r>
            <a:endParaRPr lang="en-US" dirty="0"/>
          </a:p>
          <a:p>
            <a:pPr lvl="1"/>
            <a:r>
              <a:rPr lang="en-US" dirty="0" smtClean="0"/>
              <a:t>Time</a:t>
            </a:r>
            <a:endParaRPr lang="en-US" dirty="0"/>
          </a:p>
          <a:p>
            <a:pPr lvl="1"/>
            <a:r>
              <a:rPr lang="en-US" dirty="0" smtClean="0"/>
              <a:t>Case</a:t>
            </a:r>
          </a:p>
          <a:p>
            <a:r>
              <a:rPr lang="en-US" dirty="0"/>
              <a:t>Optimizing and standardizing </a:t>
            </a:r>
            <a:r>
              <a:rPr lang="en-US" dirty="0" smtClean="0"/>
              <a:t>processes</a:t>
            </a:r>
          </a:p>
          <a:p>
            <a:r>
              <a:rPr lang="en-US" dirty="0"/>
              <a:t>Assessing new </a:t>
            </a:r>
            <a:r>
              <a:rPr lang="en-US" dirty="0" smtClean="0"/>
              <a:t>processes</a:t>
            </a:r>
          </a:p>
          <a:p>
            <a:r>
              <a:rPr lang="en-US" dirty="0"/>
              <a:t>Analyzing resource </a:t>
            </a:r>
            <a:r>
              <a:rPr lang="en-US" dirty="0" smtClean="0"/>
              <a:t>usage</a:t>
            </a:r>
          </a:p>
          <a:p>
            <a:r>
              <a:rPr lang="en-US" dirty="0"/>
              <a:t>Communicating processes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79701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business process modeling</a:t>
            </a:r>
          </a:p>
        </p:txBody>
      </p:sp>
      <p:sp>
        <p:nvSpPr>
          <p:cNvPr id="3" name="Content Placeholder 2"/>
          <p:cNvSpPr>
            <a:spLocks noGrp="1"/>
          </p:cNvSpPr>
          <p:nvPr>
            <p:ph idx="1"/>
          </p:nvPr>
        </p:nvSpPr>
        <p:spPr/>
        <p:txBody>
          <a:bodyPr>
            <a:normAutofit/>
          </a:bodyPr>
          <a:lstStyle/>
          <a:p>
            <a:r>
              <a:rPr lang="en-US" dirty="0"/>
              <a:t>Access and utilize quantitative process </a:t>
            </a:r>
            <a:r>
              <a:rPr lang="en-US" dirty="0" smtClean="0"/>
              <a:t>data</a:t>
            </a:r>
            <a:endParaRPr lang="en-US" dirty="0"/>
          </a:p>
          <a:p>
            <a:r>
              <a:rPr lang="en-US" dirty="0"/>
              <a:t>Streamline and accelerate process </a:t>
            </a:r>
            <a:r>
              <a:rPr lang="en-US" dirty="0" smtClean="0"/>
              <a:t>automation</a:t>
            </a:r>
            <a:endParaRPr lang="en-US" dirty="0"/>
          </a:p>
          <a:p>
            <a:r>
              <a:rPr lang="en-US" dirty="0"/>
              <a:t>Keep operation costs </a:t>
            </a:r>
            <a:r>
              <a:rPr lang="en-US" dirty="0" smtClean="0"/>
              <a:t>down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1026" name="Picture 2" descr="إنشاء عمليات متوافقة مع BPMN - دعم Micro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983" y="2697750"/>
            <a:ext cx="7963105" cy="358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600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challenges</a:t>
            </a:r>
          </a:p>
        </p:txBody>
      </p:sp>
      <p:sp>
        <p:nvSpPr>
          <p:cNvPr id="3" name="Content Placeholder 2"/>
          <p:cNvSpPr>
            <a:spLocks noGrp="1"/>
          </p:cNvSpPr>
          <p:nvPr>
            <p:ph idx="1"/>
          </p:nvPr>
        </p:nvSpPr>
        <p:spPr/>
        <p:txBody>
          <a:bodyPr>
            <a:normAutofit/>
          </a:bodyPr>
          <a:lstStyle/>
          <a:p>
            <a:r>
              <a:rPr lang="en-US" dirty="0"/>
              <a:t>Model-reality </a:t>
            </a:r>
            <a:r>
              <a:rPr lang="en-US" dirty="0" smtClean="0"/>
              <a:t>divide</a:t>
            </a:r>
          </a:p>
          <a:p>
            <a:pPr lvl="1"/>
            <a:r>
              <a:rPr lang="en-US" dirty="0" smtClean="0"/>
              <a:t>Business </a:t>
            </a:r>
            <a:r>
              <a:rPr lang="en-US" dirty="0"/>
              <a:t>process modeling can result in a gap between how the stakeholders plan a process and what the actual practice is. </a:t>
            </a:r>
          </a:p>
          <a:p>
            <a:r>
              <a:rPr lang="en-US" dirty="0"/>
              <a:t>Possible </a:t>
            </a:r>
            <a:r>
              <a:rPr lang="en-US" dirty="0" smtClean="0"/>
              <a:t>miscommunication</a:t>
            </a:r>
          </a:p>
          <a:p>
            <a:pPr lvl="1"/>
            <a:r>
              <a:rPr lang="en-US" dirty="0" smtClean="0"/>
              <a:t>Business </a:t>
            </a:r>
            <a:r>
              <a:rPr lang="en-US" dirty="0"/>
              <a:t>analysts need actionable information to be efficient in their practices. </a:t>
            </a:r>
            <a:endParaRPr lang="en-US" dirty="0" smtClean="0"/>
          </a:p>
          <a:p>
            <a:r>
              <a:rPr lang="en-US" dirty="0" smtClean="0"/>
              <a:t>Loss of innovation</a:t>
            </a:r>
          </a:p>
          <a:p>
            <a:pPr lvl="1"/>
            <a:r>
              <a:rPr lang="en-US" dirty="0" smtClean="0"/>
              <a:t>When employees work with a management-driven approach to process modeling, it hinders the knowledge they gain from working on the process. </a:t>
            </a:r>
          </a:p>
          <a:p>
            <a:r>
              <a:rPr lang="en-US" dirty="0" smtClean="0"/>
              <a:t>Lack </a:t>
            </a:r>
            <a:r>
              <a:rPr lang="en-US" dirty="0"/>
              <a:t>of process </a:t>
            </a:r>
            <a:r>
              <a:rPr lang="en-US" dirty="0" smtClean="0"/>
              <a:t>accuracy</a:t>
            </a:r>
          </a:p>
          <a:p>
            <a:pPr lvl="1"/>
            <a:r>
              <a:rPr lang="en-US" dirty="0" smtClean="0"/>
              <a:t>Some </a:t>
            </a:r>
            <a:r>
              <a:rPr lang="en-US" dirty="0"/>
              <a:t>industry experts argue that process modeling is highly dependent on design and can sometimes fail to capture accuracy.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403753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 modeling vs. process mapping vs. process mining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3280969" y="1890498"/>
            <a:ext cx="5630061" cy="3077004"/>
          </a:xfrm>
          <a:prstGeom prst="rect">
            <a:avLst/>
          </a:prstGeom>
        </p:spPr>
      </p:pic>
    </p:spTree>
    <p:extLst>
      <p:ext uri="{BB962C8B-B14F-4D97-AF65-F5344CB8AC3E}">
        <p14:creationId xmlns:p14="http://schemas.microsoft.com/office/powerpoint/2010/main" val="555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systems are meant to automate, standardize, and integrate their business processes for effective planning and control. </a:t>
            </a:r>
          </a:p>
          <a:p>
            <a:r>
              <a:rPr lang="en-US" dirty="0"/>
              <a:t>A key feature of ERP systems is the comprehensive database that serves as a single source of the truth. </a:t>
            </a:r>
          </a:p>
          <a:p>
            <a:r>
              <a:rPr lang="en-US" dirty="0"/>
              <a:t>In practice, this means that employees in all departments can look to the ERP system for the information they need and work from the same data.</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5066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4AD6-814B-7044-68B0-DCD6238A925C}"/>
              </a:ext>
            </a:extLst>
          </p:cNvPr>
          <p:cNvSpPr>
            <a:spLocks noGrp="1"/>
          </p:cNvSpPr>
          <p:nvPr>
            <p:ph type="title"/>
          </p:nvPr>
        </p:nvSpPr>
        <p:spPr/>
        <p:txBody>
          <a:bodyPr/>
          <a:lstStyle/>
          <a:p>
            <a:r>
              <a:rPr lang="en-US" dirty="0"/>
              <a:t>ERP Essentials</a:t>
            </a:r>
          </a:p>
        </p:txBody>
      </p:sp>
      <p:sp>
        <p:nvSpPr>
          <p:cNvPr id="3" name="Content Placeholder 2">
            <a:extLst>
              <a:ext uri="{FF2B5EF4-FFF2-40B4-BE49-F238E27FC236}">
                <a16:creationId xmlns:a16="http://schemas.microsoft.com/office/drawing/2014/main" id="{1EC0EF3F-8651-8B62-6DFB-585BE7E39A54}"/>
              </a:ext>
            </a:extLst>
          </p:cNvPr>
          <p:cNvSpPr>
            <a:spLocks noGrp="1"/>
          </p:cNvSpPr>
          <p:nvPr>
            <p:ph idx="1"/>
          </p:nvPr>
        </p:nvSpPr>
        <p:spPr/>
        <p:txBody>
          <a:bodyPr>
            <a:normAutofit/>
          </a:bodyPr>
          <a:lstStyle/>
          <a:p>
            <a:r>
              <a:rPr lang="en-US" dirty="0"/>
              <a:t>Enterprise resource planning (ERP) systems are business systems that integrate and streamline data across the company into one complete system that supports the needs of the entire enterprise. </a:t>
            </a:r>
          </a:p>
          <a:p>
            <a:r>
              <a:rPr lang="en-US" dirty="0"/>
              <a:t>ERP systems are designed to enhance all aspects of key operations, such as purchasing, accounting, manufacturing, and sales, by taking processes and functions that were previously disjointed and supported by various legacy systems, or older, standalone, disparate business systems, and seamlessly integrating and coordinating them. </a:t>
            </a:r>
          </a:p>
          <a:p>
            <a:r>
              <a:rPr lang="en-US" dirty="0"/>
              <a:t>The foundation of an ERP system is a well- structured database that serves the operational and decision-making needs of the entire enterprise.</a:t>
            </a:r>
          </a:p>
        </p:txBody>
      </p:sp>
      <p:sp>
        <p:nvSpPr>
          <p:cNvPr id="4" name="Slide Number Placeholder 3">
            <a:extLst>
              <a:ext uri="{FF2B5EF4-FFF2-40B4-BE49-F238E27FC236}">
                <a16:creationId xmlns:a16="http://schemas.microsoft.com/office/drawing/2014/main" id="{09EF01BB-F9BF-8913-F8E4-FC3A28E37614}"/>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21784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3D99-5C91-69A0-B5AC-6A18405F79C6}"/>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4A3CAFC8-D318-F4D8-83EC-91816306595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7DA0848-0D12-B8B6-7F1F-5290F10D779D}"/>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ntegrating the Organization from End to End - Enterprise Resource  Planning, Chapter 12, Unit 3 Flashcards | Quizlet">
            <a:extLst>
              <a:ext uri="{FF2B5EF4-FFF2-40B4-BE49-F238E27FC236}">
                <a16:creationId xmlns:a16="http://schemas.microsoft.com/office/drawing/2014/main" id="{6147D9D3-B6BD-2AA4-C023-176E2032E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285269"/>
            <a:ext cx="4762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8AD-6334-D712-1F8F-41F79D7399AE}"/>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04886996-5307-9F35-92A4-88E817D883D8}"/>
              </a:ext>
            </a:extLst>
          </p:cNvPr>
          <p:cNvSpPr>
            <a:spLocks noGrp="1"/>
          </p:cNvSpPr>
          <p:nvPr>
            <p:ph idx="1"/>
          </p:nvPr>
        </p:nvSpPr>
        <p:spPr/>
        <p:txBody>
          <a:bodyPr>
            <a:normAutofit/>
          </a:bodyPr>
          <a:lstStyle/>
          <a:p>
            <a:r>
              <a:rPr lang="en-US" dirty="0"/>
              <a:t>ERP systems are:</a:t>
            </a:r>
          </a:p>
          <a:p>
            <a:pPr lvl="1"/>
            <a:r>
              <a:rPr lang="en-US" dirty="0"/>
              <a:t>Cross-functional (more than one functional area)</a:t>
            </a:r>
          </a:p>
          <a:p>
            <a:pPr lvl="1"/>
            <a:r>
              <a:rPr lang="en-US" dirty="0"/>
              <a:t>process- centered (organization’s business processes)</a:t>
            </a:r>
          </a:p>
          <a:p>
            <a:r>
              <a:rPr lang="en-US" dirty="0"/>
              <a:t>A business process is a collection of activities that together add value.</a:t>
            </a:r>
          </a:p>
          <a:p>
            <a:r>
              <a:rPr lang="en-US" dirty="0"/>
              <a:t>Business processes span multiple departments and in many cases traverse the boundaries of the organization, sharing information with partners, suppliers, and customers. </a:t>
            </a:r>
          </a:p>
        </p:txBody>
      </p:sp>
      <p:sp>
        <p:nvSpPr>
          <p:cNvPr id="4" name="Slide Number Placeholder 3">
            <a:extLst>
              <a:ext uri="{FF2B5EF4-FFF2-40B4-BE49-F238E27FC236}">
                <a16:creationId xmlns:a16="http://schemas.microsoft.com/office/drawing/2014/main" id="{AE11EB18-59D3-01BC-D200-AAFEDDA8F208}"/>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1625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E47-5586-D74E-CECB-F68C5C0C8575}"/>
              </a:ext>
            </a:extLst>
          </p:cNvPr>
          <p:cNvSpPr>
            <a:spLocks noGrp="1"/>
          </p:cNvSpPr>
          <p:nvPr>
            <p:ph type="title"/>
          </p:nvPr>
        </p:nvSpPr>
        <p:spPr/>
        <p:txBody>
          <a:bodyPr/>
          <a:lstStyle/>
          <a:p>
            <a:r>
              <a:rPr lang="en-US" dirty="0"/>
              <a:t>Business Processes</a:t>
            </a:r>
          </a:p>
        </p:txBody>
      </p:sp>
      <p:sp>
        <p:nvSpPr>
          <p:cNvPr id="3" name="Content Placeholder 2">
            <a:extLst>
              <a:ext uri="{FF2B5EF4-FFF2-40B4-BE49-F238E27FC236}">
                <a16:creationId xmlns:a16="http://schemas.microsoft.com/office/drawing/2014/main" id="{500EF5AA-C98C-BDC7-E189-A9A0F824B7C9}"/>
              </a:ext>
            </a:extLst>
          </p:cNvPr>
          <p:cNvSpPr>
            <a:spLocks noGrp="1"/>
          </p:cNvSpPr>
          <p:nvPr>
            <p:ph idx="1"/>
          </p:nvPr>
        </p:nvSpPr>
        <p:spPr/>
        <p:txBody>
          <a:bodyPr/>
          <a:lstStyle/>
          <a:p>
            <a:r>
              <a:rPr lang="en-US" dirty="0"/>
              <a:t>A business process is a process that is focused on achieving a goal for a business. </a:t>
            </a:r>
            <a:endParaRPr lang="en-US" dirty="0" smtClean="0"/>
          </a:p>
          <a:p>
            <a:r>
              <a:rPr lang="en-US" dirty="0"/>
              <a:t>A business process comprises a sequence of steps that flow in a specific order to achieve a desired outcome. </a:t>
            </a:r>
          </a:p>
          <a:p>
            <a:r>
              <a:rPr lang="en-US" dirty="0" smtClean="0"/>
              <a:t>Processes </a:t>
            </a:r>
            <a:r>
              <a:rPr lang="en-US" dirty="0"/>
              <a:t>are something that businesses go through every day in order to accomplish their mission</a:t>
            </a:r>
            <a:r>
              <a:rPr lang="en-US" dirty="0" smtClean="0"/>
              <a:t>.</a:t>
            </a:r>
          </a:p>
          <a:p>
            <a:r>
              <a:rPr lang="en-US" dirty="0" smtClean="0"/>
              <a:t>Two </a:t>
            </a:r>
            <a:r>
              <a:rPr lang="en-US" dirty="0"/>
              <a:t>of the major business processes that most companies have, and which ERP systems support, are</a:t>
            </a:r>
          </a:p>
          <a:p>
            <a:pPr lvl="1"/>
            <a:r>
              <a:rPr lang="en-US" dirty="0"/>
              <a:t>“perform order management”</a:t>
            </a:r>
          </a:p>
          <a:p>
            <a:pPr lvl="1"/>
            <a:r>
              <a:rPr lang="en-US" dirty="0"/>
              <a:t>“procure materials and services.” </a:t>
            </a:r>
          </a:p>
          <a:p>
            <a:pPr lvl="1"/>
            <a:r>
              <a:rPr lang="en-US" dirty="0"/>
              <a:t>Other key processes that</a:t>
            </a:r>
          </a:p>
        </p:txBody>
      </p:sp>
      <p:sp>
        <p:nvSpPr>
          <p:cNvPr id="4" name="Slide Number Placeholder 3">
            <a:extLst>
              <a:ext uri="{FF2B5EF4-FFF2-40B4-BE49-F238E27FC236}">
                <a16:creationId xmlns:a16="http://schemas.microsoft.com/office/drawing/2014/main" id="{97DCCD3B-D3CC-06B0-0030-FAAFEFEC0788}"/>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9814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Business Process </a:t>
            </a:r>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As </a:t>
            </a:r>
            <a:r>
              <a:rPr lang="en-US" dirty="0"/>
              <a:t>organizations begin to document their processes, it becomes an administrative responsibility to keep track of them. </a:t>
            </a:r>
            <a:endParaRPr lang="en-US" dirty="0" smtClean="0"/>
          </a:p>
          <a:p>
            <a:r>
              <a:rPr lang="en-US" dirty="0" smtClean="0"/>
              <a:t>As </a:t>
            </a:r>
            <a:r>
              <a:rPr lang="en-US" dirty="0"/>
              <a:t>processes change and improve, it is important to know which processes are the most recent.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Google Shape;109;p17" descr="Begin: Search Wikipedia. Is the term found? If yes, think of another term and begin again. If no, is there a related term? If no, create a new article. If yes, create a redirect." title="Example Business Process"/>
          <p:cNvPicPr preferRelativeResize="0"/>
          <p:nvPr/>
        </p:nvPicPr>
        <p:blipFill>
          <a:blip r:embed="rId2">
            <a:alphaModFix/>
            <a:grayscl/>
          </a:blip>
          <a:stretch>
            <a:fillRect/>
          </a:stretch>
        </p:blipFill>
        <p:spPr>
          <a:xfrm>
            <a:off x="7980248" y="3023858"/>
            <a:ext cx="3496752" cy="3122970"/>
          </a:xfrm>
          <a:prstGeom prst="rect">
            <a:avLst/>
          </a:prstGeom>
          <a:noFill/>
          <a:ln>
            <a:noFill/>
          </a:ln>
        </p:spPr>
      </p:pic>
    </p:spTree>
    <p:extLst>
      <p:ext uri="{BB962C8B-B14F-4D97-AF65-F5344CB8AC3E}">
        <p14:creationId xmlns:p14="http://schemas.microsoft.com/office/powerpoint/2010/main" val="3527790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TotalTime>
  <Words>1506</Words>
  <Application>Microsoft Office PowerPoint</Application>
  <PresentationFormat>Widescreen</PresentationFormat>
  <Paragraphs>195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Candara</vt:lpstr>
      <vt:lpstr>Office Theme</vt:lpstr>
      <vt:lpstr>Enterprise Resource Planning (ERP) </vt:lpstr>
      <vt:lpstr>Outline</vt:lpstr>
      <vt:lpstr>What is ERP?</vt:lpstr>
      <vt:lpstr>Background</vt:lpstr>
      <vt:lpstr>ERP Essentials</vt:lpstr>
      <vt:lpstr>ERP</vt:lpstr>
      <vt:lpstr>ERP</vt:lpstr>
      <vt:lpstr>Business Processes</vt:lpstr>
      <vt:lpstr>Managing Business Process Documentation</vt:lpstr>
      <vt:lpstr>Business Process Management</vt:lpstr>
      <vt:lpstr>Evolution of ERP Systems</vt:lpstr>
      <vt:lpstr>ERP Modules</vt:lpstr>
      <vt:lpstr>Core Components</vt:lpstr>
      <vt:lpstr>The Technical of ERP Systems</vt:lpstr>
      <vt:lpstr>12 Benefits of ERP Systems</vt:lpstr>
      <vt:lpstr>5 Key Features of ERP Systems</vt:lpstr>
      <vt:lpstr>Types of ERP Deployment Models</vt:lpstr>
      <vt:lpstr>PowerPoint Presentation</vt:lpstr>
      <vt:lpstr>What is an ERP integration?</vt:lpstr>
      <vt:lpstr>ERP Integration Methods</vt:lpstr>
      <vt:lpstr>Benefits of ERP integration</vt:lpstr>
      <vt:lpstr>ERP Integration Best Practices</vt:lpstr>
      <vt:lpstr>Business Process Modeling</vt:lpstr>
      <vt:lpstr>Introduction</vt:lpstr>
      <vt:lpstr>What is business process modeling?</vt:lpstr>
      <vt:lpstr>Business process modeling types</vt:lpstr>
      <vt:lpstr>Business process modeling types</vt:lpstr>
      <vt:lpstr>Business process modeling types</vt:lpstr>
      <vt:lpstr>Key aspects of business process modeling</vt:lpstr>
      <vt:lpstr>Key aspects of business process modeling</vt:lpstr>
      <vt:lpstr>Key aspects of business process modeling</vt:lpstr>
      <vt:lpstr>Business process modeling use cases</vt:lpstr>
      <vt:lpstr>The benefits of business process modeling</vt:lpstr>
      <vt:lpstr>Business process modeling challenges</vt:lpstr>
      <vt:lpstr>Process modeling vs. process mapping vs. process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200</cp:revision>
  <cp:lastPrinted>2021-10-18T07:27:50Z</cp:lastPrinted>
  <dcterms:created xsi:type="dcterms:W3CDTF">2021-10-12T10:09:12Z</dcterms:created>
  <dcterms:modified xsi:type="dcterms:W3CDTF">2023-03-13T05:31:14Z</dcterms:modified>
</cp:coreProperties>
</file>