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353" r:id="rId3"/>
    <p:sldId id="354" r:id="rId4"/>
    <p:sldId id="355" r:id="rId5"/>
    <p:sldId id="356" r:id="rId6"/>
    <p:sldId id="394" r:id="rId7"/>
    <p:sldId id="357" r:id="rId8"/>
    <p:sldId id="395" r:id="rId9"/>
    <p:sldId id="396" r:id="rId10"/>
    <p:sldId id="358" r:id="rId11"/>
    <p:sldId id="397" r:id="rId12"/>
    <p:sldId id="398" r:id="rId13"/>
    <p:sldId id="359" r:id="rId14"/>
    <p:sldId id="360" r:id="rId15"/>
    <p:sldId id="399" r:id="rId16"/>
    <p:sldId id="361" r:id="rId17"/>
    <p:sldId id="362" r:id="rId18"/>
    <p:sldId id="363" r:id="rId19"/>
    <p:sldId id="364" r:id="rId20"/>
    <p:sldId id="365" r:id="rId21"/>
    <p:sldId id="366" r:id="rId22"/>
    <p:sldId id="367" r:id="rId23"/>
    <p:sldId id="368" r:id="rId24"/>
    <p:sldId id="369" r:id="rId25"/>
    <p:sldId id="370" r:id="rId26"/>
    <p:sldId id="371" r:id="rId27"/>
    <p:sldId id="372" r:id="rId28"/>
    <p:sldId id="373" r:id="rId29"/>
    <p:sldId id="374" r:id="rId30"/>
    <p:sldId id="375" r:id="rId31"/>
    <p:sldId id="376" r:id="rId32"/>
    <p:sldId id="377" r:id="rId33"/>
    <p:sldId id="378" r:id="rId34"/>
    <p:sldId id="379" r:id="rId35"/>
    <p:sldId id="380" r:id="rId36"/>
    <p:sldId id="381" r:id="rId37"/>
    <p:sldId id="382" r:id="rId38"/>
    <p:sldId id="383" r:id="rId39"/>
    <p:sldId id="384" r:id="rId40"/>
    <p:sldId id="385" r:id="rId41"/>
    <p:sldId id="386" r:id="rId42"/>
    <p:sldId id="387" r:id="rId43"/>
    <p:sldId id="388" r:id="rId44"/>
    <p:sldId id="389" r:id="rId45"/>
    <p:sldId id="390" r:id="rId46"/>
    <p:sldId id="391" r:id="rId47"/>
    <p:sldId id="392" r:id="rId48"/>
    <p:sldId id="39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106" d="100"/>
          <a:sy n="106" d="100"/>
        </p:scale>
        <p:origin x="6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3/13/2023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96EB725-F86C-4C1F-A15D-043F07170723}" type="datetime1">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volution of Systems Integration - Java Code Geeks - 202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958312" y="175390"/>
            <a:ext cx="1767229" cy="1709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965C2E-7231-40C5-AC2A-3C5B805E77BA}" type="datetime1">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7E3983-9492-4893-A6DE-B96668EE171D}" type="datetime1">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894898F9-D340-4EEF-9E43-0442554E3307}" type="datetime1">
              <a:rPr lang="en-US" smtClean="0"/>
              <a:t>3/13/2023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D4FBD07B-8FE3-4CA9-A1A6-16AC12266CAC}" type="datetime1">
              <a:rPr lang="en-US" smtClean="0"/>
              <a:t>3/13/2023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1"/>
            <a:ext cx="12192000" cy="830638"/>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830639"/>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995248"/>
            <a:ext cx="11650767" cy="547068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365B9D-9D91-4D30-8615-94EA8C8774E0}" type="datetime1">
              <a:rPr lang="en-US" smtClean="0"/>
              <a:t>3/13/2023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3F651E-4C03-4D94-9911-17E6D1439129}" type="datetime1">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5F4B0C-C784-4C58-B9A4-38ABDBAAE574}" type="datetime1">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3C105F-3379-40AF-BB8A-BDD90E0F5F41}" type="datetime1">
              <a:rPr lang="en-US" smtClean="0"/>
              <a:t>3/13/2023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077ACB9-2084-4147-9706-988B9A7D908D}" type="datetime1">
              <a:rPr lang="en-US" smtClean="0"/>
              <a:t>3/13/2023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83210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0"/>
            <a:ext cx="11650767" cy="832104"/>
          </a:xfrm>
        </p:spPr>
        <p:txBody>
          <a:bodyPr/>
          <a:lstStyle>
            <a:lvl1pPr>
              <a:defRPr b="1">
                <a:solidFill>
                  <a:schemeClr val="bg1"/>
                </a:solidFill>
                <a:latin typeface="Candara" panose="020E0502030303020204" pitchFamily="34" charset="0"/>
              </a:defRPr>
            </a:lvl1pPr>
          </a:lstStyle>
          <a:p>
            <a:r>
              <a:rPr lang="en-US" dirty="0"/>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3/13/2023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A57943-8470-48BE-975E-C40CF640F731}" type="datetime1">
              <a:rPr lang="en-US" smtClean="0"/>
              <a:t>3/13/2023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4ED56A-218B-4BC9-A191-F0534214D447}" type="datetime1">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C76170-6F8B-4B73-B2CC-AF7137815593}" type="datetime1">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5F092A-4E84-4D76-8686-B3D079648FBE}" type="datetime1">
              <a:rPr lang="en-US" smtClean="0"/>
              <a:t>3/13/2023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Integration Design Patterns</a:t>
            </a:r>
            <a:endParaRPr lang="en-US" dirty="0"/>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SE495: Software and Systems Integration</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of enterprise integration patterns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Intermediary integration solution patterns and platforms</a:t>
            </a:r>
          </a:p>
          <a:p>
            <a:pPr lvl="1"/>
            <a:r>
              <a:rPr lang="en-US" dirty="0" smtClean="0"/>
              <a:t>RPC — a remote procedure call (RPC) is when a computer program causes a procedure (subroutine) to execute in a different address space (commonly on another computer on a shared network), which is coded as if it were a regular (local) procedure call, to simplify programming and not have to deal with network, protocol, and OS details, etc.</a:t>
            </a:r>
          </a:p>
          <a:p>
            <a:pPr lvl="1"/>
            <a:r>
              <a:rPr lang="en-US" dirty="0" smtClean="0"/>
              <a:t>Intra-app integration — interactions between a system's UI, application, domain and repository layers (DDD terms; or UI, business logic and database layers in older terminology), e.g., between the UI and business logic layer (using HTTP(s) protocols) and between the business logic and database layer (using TNS/TTC over TCP/IP protocols for Oracle DB).</a:t>
            </a:r>
          </a:p>
          <a:p>
            <a:pPr lvl="1"/>
            <a:r>
              <a:rPr lang="en-US" dirty="0" smtClean="0"/>
              <a:t>Read API (DAL) — a Read API or Data Access Layer is a common integration layer on Operational Data Sources (ODS), Management Information Systems Databases (MIS DBs) and BI business access layers that are accessed by OLTP and OLAP read transactions.</a:t>
            </a:r>
          </a:p>
          <a:p>
            <a:pPr lvl="1"/>
            <a:r>
              <a:rPr lang="en-US" dirty="0" smtClean="0"/>
              <a:t>API —an Application Programming Interface is a software interface for communication between IT systems. An API usually supports multiple operations. The design is guided by the </a:t>
            </a:r>
            <a:r>
              <a:rPr lang="en-US" dirty="0" err="1" smtClean="0"/>
              <a:t>standardisation</a:t>
            </a:r>
            <a:r>
              <a:rPr lang="en-US" dirty="0" smtClean="0"/>
              <a:t> of the function signatures and network protocols, and an API specification document is published. APIs often have various versions available for different clients. Dynamic discovery and binding of APIs and operations by clients during run time may also be supported</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4103317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of enterprise integration patterns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Intermediary integration solution patterns and platforms</a:t>
            </a:r>
          </a:p>
          <a:p>
            <a:pPr lvl="1"/>
            <a:r>
              <a:rPr lang="en-US" dirty="0" smtClean="0"/>
              <a:t>Messaging </a:t>
            </a:r>
            <a:r>
              <a:rPr lang="en-US" dirty="0" smtClean="0"/>
              <a:t>Systems — the integration pattern of messaging allows systems to be loosely coupled by communicating asynchronously, making communication more reliable because the two systems do not have to run simultaneously. The messaging system is responsible for transferring data from one system to the other, so they can focus on the information they need to share and not manage the interaction actively. It’s like a letter postal service.</a:t>
            </a:r>
          </a:p>
          <a:p>
            <a:pPr lvl="1"/>
            <a:r>
              <a:rPr lang="en-US" dirty="0" smtClean="0"/>
              <a:t>(Message) Queuing Systems — a queuing pattern extends the asynchronous communication pattern of Messaging by providing a pipeline where multiple messages can be stored sequentially by client or server systems until they are consumed, usually on a First In, First Out (FIFO) basis, or become stale. Request messages are put into queues by client systems and picked up and serviced with messages on response queues by serving systems. Queues increase reliability and net throughput and reduce data loss. This loose coupling allows independent and agile development of systems. Managing the queues and their contents, ageing, scaling, logging, etc., are functions provided by the message queueing platform. It’s like queuing up to buy a ticket for a movie.</a:t>
            </a:r>
          </a:p>
          <a:p>
            <a:pPr lvl="1"/>
            <a:r>
              <a:rPr lang="en-US" dirty="0" smtClean="0"/>
              <a:t>Publish Subscribe Systems — a publish pattern is an asynchronous and loosely coupled communication pattern for a serving system to make information or functions available that interested clients can subscribe to. It’s like newspaper publishing and subscription by interested readers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957868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of enterprise integration patterns</a:t>
            </a:r>
            <a:endParaRPr lang="en-US" dirty="0"/>
          </a:p>
        </p:txBody>
      </p:sp>
      <p:sp>
        <p:nvSpPr>
          <p:cNvPr id="3" name="Content Placeholder 2"/>
          <p:cNvSpPr>
            <a:spLocks noGrp="1"/>
          </p:cNvSpPr>
          <p:nvPr>
            <p:ph idx="1"/>
          </p:nvPr>
        </p:nvSpPr>
        <p:spPr/>
        <p:txBody>
          <a:bodyPr>
            <a:normAutofit/>
          </a:bodyPr>
          <a:lstStyle/>
          <a:p>
            <a:r>
              <a:rPr lang="en-US" dirty="0" smtClean="0"/>
              <a:t>Intermediary integration solution patterns and platforms</a:t>
            </a:r>
          </a:p>
          <a:p>
            <a:pPr lvl="1"/>
            <a:r>
              <a:rPr lang="en-US" dirty="0" smtClean="0"/>
              <a:t>ESBs </a:t>
            </a:r>
            <a:r>
              <a:rPr lang="en-US" dirty="0" smtClean="0"/>
              <a:t>— an Enterprise Service Bus combines multiple integration functions, such as messaging, queuing, publish-subscribe, routing, protocol transformation, object transformation, etc., in one software platform. They are one of the most common EAI platforms (see below).</a:t>
            </a:r>
          </a:p>
          <a:p>
            <a:pPr lvl="1"/>
            <a:r>
              <a:rPr lang="en-US" dirty="0" smtClean="0"/>
              <a:t>EAI Platforms — broadly, Enterprise Application Integration platforms can provide all the 12 integration functions covered in the Technical Functions Hierarchy section above and solution types 2 to 9 above.</a:t>
            </a:r>
          </a:p>
          <a:p>
            <a:pPr lvl="1"/>
            <a:r>
              <a:rPr lang="en-US" dirty="0" smtClean="0"/>
              <a:t>Workflow Managers — Workflow platforms integrate the systems and humans for the initiation, routing, decision-support, manual actions, automated jobs, coordination, and monitoring of the sequence of steps carried out by systems and humans together for a business task.</a:t>
            </a:r>
          </a:p>
          <a:p>
            <a:pPr lvl="1"/>
            <a:r>
              <a:rPr lang="en-US" dirty="0" smtClean="0"/>
              <a:t>Business Process Managers — BPM platforms automate the dynamic integration of business processes to provide well-defined, repeatable, efficient and reliable outcomes. They often cover discovery, analysis and </a:t>
            </a:r>
            <a:r>
              <a:rPr lang="en-US" dirty="0" err="1" smtClean="0"/>
              <a:t>optimisation</a:t>
            </a:r>
            <a:r>
              <a:rPr lang="en-US" dirty="0" smtClean="0"/>
              <a:t> services.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192519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 integration patterns</a:t>
            </a:r>
            <a:endParaRPr lang="en-US" dirty="0"/>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13</a:t>
            </a:fld>
            <a:endParaRPr lang="en-US"/>
          </a:p>
        </p:txBody>
      </p:sp>
    </p:spTree>
    <p:extLst>
      <p:ext uri="{BB962C8B-B14F-4D97-AF65-F5344CB8AC3E}">
        <p14:creationId xmlns:p14="http://schemas.microsoft.com/office/powerpoint/2010/main" val="633496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Design Patterns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‘Gang of Four’ book on Application Design Patterns covers the following architecturally relevant ones that are briefly described. As an application and integration architect, learn and use these patterns.</a:t>
            </a:r>
          </a:p>
          <a:p>
            <a:pPr lvl="1"/>
            <a:r>
              <a:rPr lang="en-US" dirty="0" smtClean="0"/>
              <a:t>Facade — Provides a unified interface to a set of interfaces in a subsystem. Facade defines a higher-level interface that makes the subsystem easier to use, e.g., an API facade for Order collates the interfaces of multiple underlying sub-systems such as </a:t>
            </a:r>
            <a:r>
              <a:rPr lang="en-US" dirty="0" err="1" smtClean="0"/>
              <a:t>ManageStock</a:t>
            </a:r>
            <a:r>
              <a:rPr lang="en-US" dirty="0" smtClean="0"/>
              <a:t>, </a:t>
            </a:r>
            <a:r>
              <a:rPr lang="en-US" dirty="0" err="1" smtClean="0"/>
              <a:t>CheckPayment</a:t>
            </a:r>
            <a:r>
              <a:rPr lang="en-US" dirty="0" smtClean="0"/>
              <a:t>, </a:t>
            </a:r>
            <a:r>
              <a:rPr lang="en-US" dirty="0" err="1" smtClean="0"/>
              <a:t>FulfilOrder</a:t>
            </a:r>
            <a:r>
              <a:rPr lang="en-US" dirty="0" smtClean="0"/>
              <a:t>, etc.</a:t>
            </a:r>
          </a:p>
          <a:p>
            <a:pPr lvl="1"/>
            <a:r>
              <a:rPr lang="en-US" dirty="0" smtClean="0"/>
              <a:t>Adapter — Converts the interface of a class into another interface clients expect. The adapter lets classes work together that couldn’t otherwise because of incompatible interfaces. In architectural terms, think system, application, component or sub-component instead of class, e.g., a </a:t>
            </a:r>
            <a:r>
              <a:rPr lang="en-US" dirty="0" err="1" smtClean="0"/>
              <a:t>PaymentGWAdapter</a:t>
            </a:r>
            <a:r>
              <a:rPr lang="en-US" dirty="0" smtClean="0"/>
              <a:t> fills in a mandatory </a:t>
            </a:r>
            <a:r>
              <a:rPr lang="en-US" dirty="0" err="1" smtClean="0"/>
              <a:t>clienttype</a:t>
            </a:r>
            <a:r>
              <a:rPr lang="en-US" dirty="0" smtClean="0"/>
              <a:t> field required by a payment system interface with a default value for a client that does not supply it.</a:t>
            </a:r>
          </a:p>
          <a:p>
            <a:pPr lvl="1"/>
            <a:r>
              <a:rPr lang="en-US" dirty="0" smtClean="0"/>
              <a:t>Proxy — Provides a surrogate or placeholder for another object to control access to it. Functionally, they can be further divided into Remote Proxy (local representation of a remote API), Virtual Proxy (provide caching and on-demand backend access), Protection Proxy (control access based on roles and rules), and Helper Proxy (provide additional services such as counting, logging, etc.), e.g., a CDN (content delivery network) uses a reverse proxy for security, load balancing, and scaling</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3393360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Design Patterns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‘Gang of Four’ book on Application Design Patterns covers the following architecturally relevant ones that are briefly described. As an application and integration architect, learn and use these patterns.</a:t>
            </a:r>
          </a:p>
          <a:p>
            <a:pPr lvl="1"/>
            <a:r>
              <a:rPr lang="en-US" dirty="0" smtClean="0"/>
              <a:t>Observer </a:t>
            </a:r>
            <a:r>
              <a:rPr lang="en-US" dirty="0" smtClean="0"/>
              <a:t>(aka Publish-Subscribe) — Defines a one-to-many dependency between objects so that when one object changes state, all its dependents are notified and updated automatically. (The Event-Driven Architecture pattern is a case of an observer or publish-subscribe application integration pattern.) E.g., if an airline (subject) flight schedule changes and several travel portals (observers) need to know about it, an Observer or Publish-Subscribe pattern integrates them using notifications, requests, etc.</a:t>
            </a:r>
          </a:p>
          <a:p>
            <a:pPr lvl="1"/>
            <a:r>
              <a:rPr lang="en-US" dirty="0" smtClean="0"/>
              <a:t>Mediator — Defines an object that encapsulates how a set of objects interact. Mediator promotes loose coupling by keeping objects from explicitly referring to each other and letting you vary their interaction independently, e.g., An </a:t>
            </a:r>
            <a:r>
              <a:rPr lang="en-US" dirty="0" err="1" smtClean="0"/>
              <a:t>eCommerce</a:t>
            </a:r>
            <a:r>
              <a:rPr lang="en-US" dirty="0" smtClean="0"/>
              <a:t> platform talks to several payment gateways through a mediator so they can all change independently of each other.</a:t>
            </a:r>
          </a:p>
          <a:p>
            <a:pPr lvl="1"/>
            <a:r>
              <a:rPr lang="en-US" dirty="0" smtClean="0"/>
              <a:t>Anti-corruption Layer (this pattern comes from DDD) — When systems based on different models are combined, the need for the new system to adapt to the semantics of the other system can lead to a corruption of the new system’s model. Create an isolating layer to provide clients with functionality in terms of their domain model. The layer talks to the other system through its existing interface, requiring little or no modification to the other system. Internally, the layer translates in both directions as necessary between the two models, e.g., A mobile banking application talks to a legacy core banking system through an ACL that separates credit checking from orders that are combined in one function in the legacy system.</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3677213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Horizontal integration of systems’ layers</a:t>
            </a:r>
            <a:endParaRPr lang="en-US" dirty="0"/>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16</a:t>
            </a:fld>
            <a:endParaRPr lang="en-US"/>
          </a:p>
        </p:txBody>
      </p:sp>
    </p:spTree>
    <p:extLst>
      <p:ext uri="{BB962C8B-B14F-4D97-AF65-F5344CB8AC3E}">
        <p14:creationId xmlns:p14="http://schemas.microsoft.com/office/powerpoint/2010/main" val="3018879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layer horizontal integration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Horizontal integrations in the UI layer are increasing, driven by the trend of ‘assembling’ applications by combining ready-to-use services such as product searches, e-commerce portals, payment gateways, etc. Let’s consider this in the three typical types of UIs.</a:t>
            </a:r>
          </a:p>
          <a:p>
            <a:pPr lvl="1"/>
            <a:r>
              <a:rPr lang="en-US" dirty="0" smtClean="0"/>
              <a:t>Static Single Page Applications (SPAs) — These are simpler apps where the functionality is all contained in one page, fully served by one or more backend systems. E.g., Gmail, Google Maps, Twitter, Facebook, etc. Horizontal UI integration is less common in SPAs.</a:t>
            </a:r>
          </a:p>
          <a:p>
            <a:pPr lvl="1"/>
            <a:r>
              <a:rPr lang="en-US" dirty="0" smtClean="0"/>
              <a:t>Static Multi Page Applications (SMPAs) — Each page in such UIs provides a cohesive set of user functionality, e.g., an </a:t>
            </a:r>
            <a:r>
              <a:rPr lang="en-US" dirty="0" err="1" smtClean="0"/>
              <a:t>eCommerce</a:t>
            </a:r>
            <a:r>
              <a:rPr lang="en-US" dirty="0" smtClean="0"/>
              <a:t> site. There are different pages for user accounts, orders, support, etc. Each page can be quite independent of the others and connected to a separate backend server component or ‘white label’ partner systems. They are loosely integrated into one web portal or mobile app, but the look and feel is consistent across the pages.</a:t>
            </a:r>
          </a:p>
          <a:p>
            <a:pPr lvl="1"/>
            <a:r>
              <a:rPr lang="en-US" dirty="0" smtClean="0"/>
              <a:t>Dynamic Multi Page Applications (DMPAs) — In such applications, there is a core set of pages connected to the primary backend components, but the user tasks also traverse pages populated by systems in other domains of the same enterprise or by partners’ systems, all of which may not be ‘white label’. In such cases, the look and feel of the external pages can be a little or a lot different and change with time. It may also vary between web and mobile versions of the same task.</a:t>
            </a:r>
          </a:p>
          <a:p>
            <a:r>
              <a:rPr lang="en-US" dirty="0" smtClean="0"/>
              <a:t>Most of the UI layer horizontal integration is effected by the (DDD) application layer horizontal integration as below, including such designs as portals with a collection of portlets from different systems.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986470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layer horizontal integration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Eric Evans defines the application layer for DDD as ‘Defines the jobs the software is supposed to do and expressive domain objects to work out problems. </a:t>
            </a:r>
          </a:p>
          <a:p>
            <a:r>
              <a:rPr lang="en-US" dirty="0" smtClean="0"/>
              <a:t>The tasks this layer is responsible for are meaningful to the business or necessary for interaction with the application layers of other systems. </a:t>
            </a:r>
          </a:p>
          <a:p>
            <a:r>
              <a:rPr lang="en-US" dirty="0" smtClean="0"/>
              <a:t>This layer is kept thin. It does not contain business rules or knowledge, but only coordinates tasks and delegates work to collaborations of domain objects in the next layer down. </a:t>
            </a:r>
          </a:p>
          <a:p>
            <a:r>
              <a:rPr lang="en-US" dirty="0" smtClean="0"/>
              <a:t>It does not have a state reflecting the business situation, but it can have a state that reflects the progress of a task for the user or the program.’</a:t>
            </a:r>
          </a:p>
          <a:p>
            <a:r>
              <a:rPr lang="en-US" dirty="0" smtClean="0"/>
              <a:t>By its nature, the application layer can integrate with external systems horizontally, as long as there is little or no need to prepare the data for the presentation layer or persist data as per business rules in the backend. </a:t>
            </a:r>
          </a:p>
          <a:p>
            <a:r>
              <a:rPr lang="en-US" dirty="0" smtClean="0"/>
              <a:t>This type of horizontal integration from the application layer (e.g., </a:t>
            </a:r>
            <a:r>
              <a:rPr lang="en-US" dirty="0" err="1" smtClean="0"/>
              <a:t>Javascript</a:t>
            </a:r>
            <a:r>
              <a:rPr lang="en-US" dirty="0" smtClean="0"/>
              <a:t> running in the browser) is increasing, driven by the trend of ‘assembling’ applications by combining ready-to-use services such as product and service catalogues, </a:t>
            </a:r>
            <a:r>
              <a:rPr lang="en-US" dirty="0" err="1" smtClean="0"/>
              <a:t>eKYC</a:t>
            </a:r>
            <a:r>
              <a:rPr lang="en-US" dirty="0" smtClean="0"/>
              <a:t>, credit checks, payment APIs, etc. An example standard for this is CORS, Cross-Origin Resource Sharing.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751106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layer horizontal integration</a:t>
            </a:r>
            <a:endParaRPr lang="en-US" dirty="0"/>
          </a:p>
        </p:txBody>
      </p:sp>
      <p:sp>
        <p:nvSpPr>
          <p:cNvPr id="3" name="Content Placeholder 2"/>
          <p:cNvSpPr>
            <a:spLocks noGrp="1"/>
          </p:cNvSpPr>
          <p:nvPr>
            <p:ph idx="1"/>
          </p:nvPr>
        </p:nvSpPr>
        <p:spPr/>
        <p:txBody>
          <a:bodyPr/>
          <a:lstStyle/>
          <a:p>
            <a:r>
              <a:rPr lang="en-US" dirty="0" smtClean="0"/>
              <a:t>This is still the most common horizontal integration pattern. </a:t>
            </a:r>
          </a:p>
          <a:p>
            <a:r>
              <a:rPr lang="en-US" dirty="0" smtClean="0"/>
              <a:t>Domain layer objects can be specifically created that primarily call out to external systems, prepare the response for the application and UI layers, and update the business state in the persistent store in the infrastructure layer. </a:t>
            </a:r>
          </a:p>
          <a:p>
            <a:r>
              <a:rPr lang="en-US" dirty="0" smtClean="0"/>
              <a:t>Domain-focused business objects may also need to make external calls as a part of their processing.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2076266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pPr>
              <a:lnSpc>
                <a:spcPct val="100000"/>
              </a:lnSpc>
            </a:pPr>
            <a:r>
              <a:rPr lang="en-US" dirty="0"/>
              <a:t>Hierarchy of enterprise integration </a:t>
            </a:r>
            <a:r>
              <a:rPr lang="en-US" dirty="0" smtClean="0"/>
              <a:t>patterns</a:t>
            </a:r>
          </a:p>
          <a:p>
            <a:pPr>
              <a:lnSpc>
                <a:spcPct val="100000"/>
              </a:lnSpc>
            </a:pPr>
            <a:r>
              <a:rPr lang="en-US" dirty="0"/>
              <a:t>App integration </a:t>
            </a:r>
            <a:r>
              <a:rPr lang="en-US" dirty="0" smtClean="0"/>
              <a:t>patterns</a:t>
            </a:r>
          </a:p>
          <a:p>
            <a:pPr>
              <a:lnSpc>
                <a:spcPct val="100000"/>
              </a:lnSpc>
            </a:pPr>
            <a:r>
              <a:rPr lang="en-US" dirty="0"/>
              <a:t>Horizontal integration of systems’ </a:t>
            </a:r>
            <a:r>
              <a:rPr lang="en-US" dirty="0" smtClean="0"/>
              <a:t>layers</a:t>
            </a:r>
          </a:p>
          <a:p>
            <a:pPr>
              <a:lnSpc>
                <a:spcPct val="100000"/>
              </a:lnSpc>
            </a:pPr>
            <a:r>
              <a:rPr lang="en-US" dirty="0"/>
              <a:t>Integration Security </a:t>
            </a:r>
            <a:r>
              <a:rPr lang="en-US" dirty="0" smtClean="0"/>
              <a:t>Patterns</a:t>
            </a:r>
          </a:p>
          <a:p>
            <a:pPr>
              <a:lnSpc>
                <a:spcPct val="100000"/>
              </a:lnSpc>
            </a:pPr>
            <a:r>
              <a:rPr lang="en-US" dirty="0"/>
              <a:t>Common integration technology classes</a:t>
            </a:r>
            <a:endParaRPr lang="en-US" dirty="0" smtClean="0"/>
          </a:p>
          <a:p>
            <a:pPr>
              <a:lnSpc>
                <a:spcPct val="100000"/>
              </a:lnSpc>
            </a:pPr>
            <a:endParaRPr lang="en-US" dirty="0" smtClean="0"/>
          </a:p>
          <a:p>
            <a:pPr>
              <a:lnSpc>
                <a:spcPct val="100000"/>
              </a:lnSpc>
            </a:pPr>
            <a:endParaRPr lang="en-US" dirty="0" smtClean="0"/>
          </a:p>
          <a:p>
            <a:pPr>
              <a:lnSpc>
                <a:spcPct val="100000"/>
              </a:lnSpc>
            </a:pPr>
            <a:endParaRPr lang="en-US" dirty="0" smtClean="0"/>
          </a:p>
          <a:p>
            <a:pPr>
              <a:lnSpc>
                <a:spcPct val="100000"/>
              </a:lnSpc>
            </a:pP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792989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(Infrastructure) Persistence layer horizontal integration</a:t>
            </a:r>
            <a:endParaRPr lang="en-US" sz="3600" dirty="0"/>
          </a:p>
        </p:txBody>
      </p:sp>
      <p:sp>
        <p:nvSpPr>
          <p:cNvPr id="3" name="Content Placeholder 2"/>
          <p:cNvSpPr>
            <a:spLocks noGrp="1"/>
          </p:cNvSpPr>
          <p:nvPr>
            <p:ph idx="1"/>
          </p:nvPr>
        </p:nvSpPr>
        <p:spPr/>
        <p:txBody>
          <a:bodyPr>
            <a:normAutofit/>
          </a:bodyPr>
          <a:lstStyle/>
          <a:p>
            <a:r>
              <a:rPr lang="en-US" dirty="0" smtClean="0"/>
              <a:t>Horizontal integration of persistent data repositories in the infrastructure layer is required and unavoidable. </a:t>
            </a:r>
          </a:p>
          <a:p>
            <a:r>
              <a:rPr lang="en-US" dirty="0" smtClean="0"/>
              <a:t>The integration architect should consider the following aspects to optimize the integration design and select the appropriate methods, protocols and technologies.</a:t>
            </a:r>
          </a:p>
          <a:p>
            <a:pPr lvl="1"/>
            <a:r>
              <a:rPr lang="en-US" dirty="0" smtClean="0"/>
              <a:t>Data can move in raw, modified or enriched form between systems</a:t>
            </a:r>
          </a:p>
          <a:p>
            <a:pPr lvl="1"/>
            <a:r>
              <a:rPr lang="en-US" dirty="0" smtClean="0"/>
              <a:t>It can be a subset (usually) or all of the original data</a:t>
            </a:r>
          </a:p>
          <a:p>
            <a:pPr lvl="1"/>
            <a:r>
              <a:rPr lang="en-US" dirty="0" smtClean="0"/>
              <a:t>Modifications or transformations can be done at the source, on the way, or in the receiving system</a:t>
            </a:r>
          </a:p>
          <a:p>
            <a:pPr lvl="1"/>
            <a:r>
              <a:rPr lang="en-US" dirty="0" smtClean="0"/>
              <a:t>It can move in real-time, near real-time, or with a delay (we may also speak of this as online vs offline; or real-time vs batch)</a:t>
            </a:r>
          </a:p>
          <a:p>
            <a:pPr lvl="1"/>
            <a:r>
              <a:rPr lang="en-US" dirty="0" smtClean="0"/>
              <a:t>It can be the unit or aggregated data (the latter by size or time)</a:t>
            </a:r>
          </a:p>
          <a:p>
            <a:pPr lvl="1"/>
            <a:r>
              <a:rPr lang="en-US" dirty="0" smtClean="0"/>
              <a:t>Encryption, compression and security requirements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1527293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(Infrastructure) Persistence layer horizontal integration</a:t>
            </a:r>
            <a:endParaRPr lang="en-US" sz="3600" dirty="0"/>
          </a:p>
        </p:txBody>
      </p:sp>
      <p:sp>
        <p:nvSpPr>
          <p:cNvPr id="3" name="Content Placeholder 2"/>
          <p:cNvSpPr>
            <a:spLocks noGrp="1"/>
          </p:cNvSpPr>
          <p:nvPr>
            <p:ph idx="1"/>
          </p:nvPr>
        </p:nvSpPr>
        <p:spPr/>
        <p:txBody>
          <a:bodyPr/>
          <a:lstStyle/>
          <a:p>
            <a:endParaRPr lang="en-US"/>
          </a:p>
        </p:txBody>
      </p:sp>
      <p:pic>
        <p:nvPicPr>
          <p:cNvPr id="2052" name="Picture 4" descr="https://miro.medium.com/v2/resize:fit:700/1*NLhrGlQLUu8hiyAJmxRbd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2232" y="1990119"/>
            <a:ext cx="6667500" cy="334327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2159101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Stateless integration patterns for web &amp; digital applications</a:t>
            </a:r>
            <a:endParaRPr lang="en-US" sz="3200" dirty="0"/>
          </a:p>
        </p:txBody>
      </p:sp>
      <p:sp>
        <p:nvSpPr>
          <p:cNvPr id="3" name="Content Placeholder 2"/>
          <p:cNvSpPr>
            <a:spLocks noGrp="1"/>
          </p:cNvSpPr>
          <p:nvPr>
            <p:ph idx="1"/>
          </p:nvPr>
        </p:nvSpPr>
        <p:spPr/>
        <p:txBody>
          <a:bodyPr>
            <a:normAutofit lnSpcReduction="10000"/>
          </a:bodyPr>
          <a:lstStyle/>
          <a:p>
            <a:r>
              <a:rPr lang="en-US" dirty="0" smtClean="0"/>
              <a:t>In the web and digital services world, being ‘stateless’ is touted as a silver bullet for components not to persist data or care about the past and future and magically get high performance, scaling and agile development. </a:t>
            </a:r>
          </a:p>
          <a:p>
            <a:r>
              <a:rPr lang="en-US" dirty="0" smtClean="0"/>
              <a:t>But no useful business system or task can be stateless. It would be formless or stuck in time and not of much use. </a:t>
            </a:r>
          </a:p>
          <a:p>
            <a:r>
              <a:rPr lang="en-US" dirty="0" smtClean="0"/>
              <a:t>But the idea behind the misnomer of ‘statelessness’ is helpful when we disambiguate it. </a:t>
            </a:r>
          </a:p>
          <a:p>
            <a:r>
              <a:rPr lang="en-US" dirty="0" smtClean="0"/>
              <a:t>It enables architectures to rapidly deliver digital business services by assembling web services. </a:t>
            </a:r>
          </a:p>
          <a:p>
            <a:r>
              <a:rPr lang="en-US" dirty="0" smtClean="0"/>
              <a:t>And it takes advantage of the increasingly egalitarian distribution of processing power between servers and user devices.</a:t>
            </a:r>
          </a:p>
          <a:p>
            <a:r>
              <a:rPr lang="en-US" dirty="0" smtClean="0"/>
              <a:t>A prominent model for stateless architectures is REST — Representational State Transfer.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2587420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placement Architecture Decision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Problem</a:t>
            </a:r>
          </a:p>
          <a:p>
            <a:pPr lvl="1"/>
            <a:r>
              <a:rPr lang="en-US" dirty="0" smtClean="0"/>
              <a:t>how can we build backend and partner services as swarms of identical server units that grow smoothly (from a handful to scores) with the number of clients (thousands to hundreds of millions)?</a:t>
            </a:r>
          </a:p>
          <a:p>
            <a:r>
              <a:rPr lang="en-US" dirty="0" smtClean="0"/>
              <a:t>Architectural Thinking</a:t>
            </a:r>
          </a:p>
          <a:p>
            <a:pPr lvl="1"/>
            <a:r>
              <a:rPr lang="en-US" dirty="0" smtClean="0"/>
              <a:t>If the serving systems maintain the real-time state of the user and task, the front end has to stick to the same backend until the task is completed. This wastes resources throughout the ecosystem and limits the number of clients that can be served, as well as rapid scaling up and down with the number of active clients.</a:t>
            </a:r>
          </a:p>
          <a:p>
            <a:r>
              <a:rPr lang="en-US" dirty="0" smtClean="0"/>
              <a:t>What if we move this real-time user and task state knowledge, utilization and management (e.g., logged in, checking out, etc.) responsibility to the UI and Application layers, relieve the domain layer in primary and partner systems from the need to have state, and let them manage only the non-real-time and offline business state (e.g., user role, inventory status, etc.) and persist it in the infrastructure layer.</a:t>
            </a:r>
          </a:p>
          <a:p>
            <a:r>
              <a:rPr lang="en-US" dirty="0" smtClean="0"/>
              <a:t>When we differentiate the user/task state from the business state and their real-time vs non-real-time nature in this manner, all the goodness of statelessness falls into place.</a:t>
            </a:r>
          </a:p>
          <a:p>
            <a:r>
              <a:rPr lang="en-US" dirty="0" smtClean="0"/>
              <a:t>Decision</a:t>
            </a:r>
          </a:p>
          <a:p>
            <a:pPr lvl="1"/>
            <a:r>
              <a:rPr lang="en-US" dirty="0" smtClean="0"/>
              <a:t>Make the UI client instance the fixed or ‘sticky’ component in the ecosystem for maintaining the session and state context. </a:t>
            </a:r>
          </a:p>
          <a:p>
            <a:pPr lvl="1"/>
            <a:r>
              <a:rPr lang="en-US" dirty="0" smtClean="0"/>
              <a:t>Relieve the server components and supporting ecosystem applications/services from the need to persist or be sticky through knowing or having a real-time state.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964193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repository Architecture Decision</a:t>
            </a:r>
            <a:endParaRPr lang="en-US" dirty="0"/>
          </a:p>
        </p:txBody>
      </p:sp>
      <p:sp>
        <p:nvSpPr>
          <p:cNvPr id="3" name="Content Placeholder 2"/>
          <p:cNvSpPr>
            <a:spLocks noGrp="1"/>
          </p:cNvSpPr>
          <p:nvPr>
            <p:ph idx="1"/>
          </p:nvPr>
        </p:nvSpPr>
        <p:spPr/>
        <p:txBody>
          <a:bodyPr>
            <a:normAutofit/>
          </a:bodyPr>
          <a:lstStyle/>
          <a:p>
            <a:r>
              <a:rPr lang="en-US" dirty="0" smtClean="0"/>
              <a:t>There are three types of information involved.</a:t>
            </a:r>
          </a:p>
          <a:p>
            <a:pPr lvl="1"/>
            <a:r>
              <a:rPr lang="en-US" dirty="0" smtClean="0"/>
              <a:t>Real-time State information — User and task state that changes rapidly as the use case progresses, e.g., logged in, checking out, payment made, logged out, etc. This is temporary and transient information. Keep it in the client application layer (DDD term) close in memory.</a:t>
            </a:r>
          </a:p>
          <a:p>
            <a:pPr lvl="1"/>
            <a:r>
              <a:rPr lang="en-US" dirty="0" smtClean="0"/>
              <a:t>Real-time Context information — Environmental and user information that changes less quickly with the use case, e.g., device type, OS, geolocation, anonymous or identified user, selected airline, etc. Keep this in the client application layer (DDD term) in local semi-permanent stores like cookies, etc.</a:t>
            </a:r>
          </a:p>
          <a:p>
            <a:pPr lvl="1"/>
            <a:r>
              <a:rPr lang="en-US" dirty="0" smtClean="0"/>
              <a:t>Non-real-time &amp; Long-term Business State information — Business information that needs to be kept for minutes to years, e.g., users, accounts, profiles, orders, inventory, payments, service history, media, etc. Keep it in server-side caches, RDBMS, files, Hadoop and other appropriate storage repositories.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1030242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repository Architecture Decision</a:t>
            </a:r>
            <a:endParaRPr lang="en-US" dirty="0"/>
          </a:p>
        </p:txBody>
      </p:sp>
      <p:sp>
        <p:nvSpPr>
          <p:cNvPr id="3" name="Content Placeholder 2"/>
          <p:cNvSpPr>
            <a:spLocks noGrp="1"/>
          </p:cNvSpPr>
          <p:nvPr>
            <p:ph idx="1"/>
          </p:nvPr>
        </p:nvSpPr>
        <p:spPr/>
        <p:txBody>
          <a:bodyPr>
            <a:normAutofit/>
          </a:bodyPr>
          <a:lstStyle/>
          <a:p>
            <a:r>
              <a:rPr lang="en-US" dirty="0" smtClean="0"/>
              <a:t>So we see that the need remains for information and its storage in stateless focused architectures. Clients and caching systems write temporary data in memory or on local disk storage.</a:t>
            </a:r>
          </a:p>
          <a:p>
            <a:r>
              <a:rPr lang="en-US" dirty="0" smtClean="0"/>
              <a:t>And most backend and partner services store long-term data in central databases. These central databases can still be a point of availability and performance issues. Yet, the tradeoff is acceptable for its cost-effectiveness as long-term data is voluminous and cannot be replicated easily like the business logic components of the domain layer.</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3373611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method Architecture Decision</a:t>
            </a:r>
            <a:endParaRPr lang="en-US" dirty="0"/>
          </a:p>
        </p:txBody>
      </p:sp>
      <p:sp>
        <p:nvSpPr>
          <p:cNvPr id="3" name="Content Placeholder 2"/>
          <p:cNvSpPr>
            <a:spLocks noGrp="1"/>
          </p:cNvSpPr>
          <p:nvPr>
            <p:ph idx="1"/>
          </p:nvPr>
        </p:nvSpPr>
        <p:spPr/>
        <p:txBody>
          <a:bodyPr>
            <a:normAutofit/>
          </a:bodyPr>
          <a:lstStyle/>
          <a:p>
            <a:r>
              <a:rPr lang="en-US" dirty="0" smtClean="0"/>
              <a:t>Problem</a:t>
            </a:r>
          </a:p>
          <a:p>
            <a:pPr lvl="1"/>
            <a:r>
              <a:rPr lang="en-US" dirty="0" smtClean="0"/>
              <a:t>(1) How should </a:t>
            </a:r>
            <a:r>
              <a:rPr lang="en-US" dirty="0" err="1" smtClean="0"/>
              <a:t>stateful</a:t>
            </a:r>
            <a:r>
              <a:rPr lang="en-US" dirty="0" smtClean="0"/>
              <a:t> clients interact with stateless </a:t>
            </a:r>
            <a:r>
              <a:rPr lang="en-US" dirty="0" err="1" smtClean="0"/>
              <a:t>backends</a:t>
            </a:r>
            <a:r>
              <a:rPr lang="en-US" dirty="0" smtClean="0"/>
              <a:t> and partner systems? </a:t>
            </a:r>
          </a:p>
          <a:p>
            <a:pPr lvl="1"/>
            <a:r>
              <a:rPr lang="en-US" dirty="0" smtClean="0"/>
              <a:t>(2) How should stateless backend systems interact with other stateless systems?</a:t>
            </a:r>
          </a:p>
          <a:p>
            <a:r>
              <a:rPr lang="en-US" dirty="0" err="1" smtClean="0"/>
              <a:t>Stateful</a:t>
            </a:r>
            <a:r>
              <a:rPr lang="en-US" dirty="0" smtClean="0"/>
              <a:t> interaction</a:t>
            </a:r>
          </a:p>
          <a:p>
            <a:pPr lvl="1"/>
            <a:r>
              <a:rPr lang="en-US" dirty="0" smtClean="0"/>
              <a:t>These interactions happen between the client application layer and backend stateless components. </a:t>
            </a:r>
          </a:p>
          <a:p>
            <a:pPr lvl="1"/>
            <a:r>
              <a:rPr lang="en-US" dirty="0" smtClean="0"/>
              <a:t>State-indicating information required by the stateless domain layer backend or partner components is included in the </a:t>
            </a:r>
            <a:r>
              <a:rPr lang="en-US" dirty="0" err="1" smtClean="0"/>
              <a:t>stateful</a:t>
            </a:r>
            <a:r>
              <a:rPr lang="en-US" dirty="0" smtClean="0"/>
              <a:t> API call by the client. </a:t>
            </a:r>
          </a:p>
          <a:p>
            <a:pPr lvl="1"/>
            <a:r>
              <a:rPr lang="en-US" dirty="0" smtClean="0"/>
              <a:t>For example, in the call below asking for an </a:t>
            </a:r>
            <a:r>
              <a:rPr lang="en-US" dirty="0" err="1" smtClean="0"/>
              <a:t>authorisation</a:t>
            </a:r>
            <a:r>
              <a:rPr lang="en-US" dirty="0" smtClean="0"/>
              <a:t> token, a valid authentication token is necessary and included in the form of the </a:t>
            </a:r>
            <a:r>
              <a:rPr lang="en-US" dirty="0" err="1" smtClean="0"/>
              <a:t>client_id</a:t>
            </a:r>
            <a:r>
              <a:rPr lang="en-US" dirty="0" smtClean="0"/>
              <a:t> value.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6943704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method Architecture Decision</a:t>
            </a:r>
            <a:endParaRPr lang="en-US" dirty="0"/>
          </a:p>
        </p:txBody>
      </p:sp>
      <p:sp>
        <p:nvSpPr>
          <p:cNvPr id="3" name="Content Placeholder 2"/>
          <p:cNvSpPr>
            <a:spLocks noGrp="1"/>
          </p:cNvSpPr>
          <p:nvPr>
            <p:ph idx="1"/>
          </p:nvPr>
        </p:nvSpPr>
        <p:spPr/>
        <p:txBody>
          <a:bodyPr>
            <a:normAutofit/>
          </a:bodyPr>
          <a:lstStyle/>
          <a:p>
            <a:r>
              <a:rPr lang="en-US" dirty="0" smtClean="0"/>
              <a:t>Stateless interaction</a:t>
            </a:r>
          </a:p>
          <a:p>
            <a:pPr lvl="1"/>
            <a:r>
              <a:rPr lang="en-US" dirty="0" smtClean="0"/>
              <a:t>In the DDD domain layer, components interact </a:t>
            </a:r>
            <a:r>
              <a:rPr lang="en-US" dirty="0" err="1" smtClean="0"/>
              <a:t>statelessly</a:t>
            </a:r>
            <a:r>
              <a:rPr lang="en-US" dirty="0" smtClean="0"/>
              <a:t> with components in other domains and external systems. </a:t>
            </a:r>
          </a:p>
          <a:p>
            <a:pPr lvl="1"/>
            <a:r>
              <a:rPr lang="en-US" dirty="0" smtClean="0"/>
              <a:t>Based on requests from the client application layer, information is acquired by client components from server components in the form of </a:t>
            </a:r>
            <a:r>
              <a:rPr lang="en-US" dirty="0" err="1" smtClean="0"/>
              <a:t>HyperMedia</a:t>
            </a:r>
            <a:r>
              <a:rPr lang="en-US" dirty="0" smtClean="0"/>
              <a:t> resources that comprise information and hyperlinks for further action choices.</a:t>
            </a:r>
          </a:p>
          <a:p>
            <a:pPr lvl="1"/>
            <a:r>
              <a:rPr lang="en-US" dirty="0" smtClean="0"/>
              <a:t> The information and choices are then returned to the client (DDD application and UI layers) for presentation and next steps.</a:t>
            </a:r>
          </a:p>
          <a:p>
            <a:pPr lvl="1"/>
            <a:r>
              <a:rPr lang="en-US" dirty="0" smtClean="0"/>
              <a:t>Here is an example of a request and a stateless RESTful response with information and valid next-state action URI options. </a:t>
            </a:r>
          </a:p>
          <a:p>
            <a:pPr lvl="1"/>
            <a:r>
              <a:rPr lang="en-US" dirty="0" smtClean="0"/>
              <a:t>It shows the essence of the ‘representation’ and ‘state-transfer’ information that becomes information and action choices in the UI through the application layer. </a:t>
            </a:r>
          </a:p>
          <a:p>
            <a:pPr lvl="1"/>
            <a:r>
              <a:rPr lang="en-US" dirty="0" smtClean="0"/>
              <a:t>This is the REST architecture pattern’s Hypermedia as the Engine of Application State (HATEOAS) design.</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979818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method Architecture Decision</a:t>
            </a:r>
            <a:endParaRPr lang="en-US" dirty="0"/>
          </a:p>
        </p:txBody>
      </p:sp>
      <p:sp>
        <p:nvSpPr>
          <p:cNvPr id="3" name="Content Placeholder 2"/>
          <p:cNvSpPr>
            <a:spLocks noGrp="1"/>
          </p:cNvSpPr>
          <p:nvPr>
            <p:ph idx="1"/>
          </p:nvPr>
        </p:nvSpPr>
        <p:spPr/>
        <p:txBody>
          <a:bodyPr>
            <a:normAutofit/>
          </a:bodyPr>
          <a:lstStyle/>
          <a:p>
            <a:r>
              <a:rPr lang="en-US" dirty="0" smtClean="0"/>
              <a:t>Event-Driven Architecture’s integration aspect is essentially a variation of the publish-subscribe integration pattern that supports the asynchronous use of the REST model, which is essential in most large digital solutions. </a:t>
            </a:r>
          </a:p>
          <a:p>
            <a:r>
              <a:rPr lang="en-US" dirty="0" smtClean="0"/>
              <a:t>The key aspects of EDA are: Differentiating events from notifications and topics, pushing rather than polling/pulling changes, cataloguing events, classifying sync/</a:t>
            </a:r>
            <a:r>
              <a:rPr lang="en-US" dirty="0" err="1" smtClean="0"/>
              <a:t>async</a:t>
            </a:r>
            <a:r>
              <a:rPr lang="en-US" dirty="0" smtClean="0"/>
              <a:t> interactions, refactoring apps to publish/subscribe, Domain-Driven Ubiquitous language for topic semantics, event brokers, event meshes, and preference for choreography over orchestration.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2693210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method Architecture Decision</a:t>
            </a:r>
            <a:endParaRPr lang="en-US" dirty="0"/>
          </a:p>
        </p:txBody>
      </p:sp>
      <p:sp>
        <p:nvSpPr>
          <p:cNvPr id="3" name="Content Placeholder 2"/>
          <p:cNvSpPr>
            <a:spLocks noGrp="1"/>
          </p:cNvSpPr>
          <p:nvPr>
            <p:ph idx="1"/>
          </p:nvPr>
        </p:nvSpPr>
        <p:spPr/>
        <p:txBody>
          <a:bodyPr>
            <a:normAutofit/>
          </a:bodyPr>
          <a:lstStyle/>
          <a:p>
            <a:r>
              <a:rPr lang="en-US" dirty="0" smtClean="0"/>
              <a:t>Event-Driven Architecture’s integration</a:t>
            </a:r>
          </a:p>
        </p:txBody>
      </p:sp>
      <p:pic>
        <p:nvPicPr>
          <p:cNvPr id="3074" name="Picture 2" descr="https://miro.medium.com/v2/resize:fit:700/1*DxXRWDHEAFpL2ibS7cWWR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141" y="2109181"/>
            <a:ext cx="6667500" cy="310515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2053946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Hierarchy of enterprise integration patterns</a:t>
            </a:r>
            <a:endParaRPr lang="en-US" dirty="0"/>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3</a:t>
            </a:fld>
            <a:endParaRPr lang="en-US"/>
          </a:p>
        </p:txBody>
      </p:sp>
    </p:spTree>
    <p:extLst>
      <p:ext uri="{BB962C8B-B14F-4D97-AF65-F5344CB8AC3E}">
        <p14:creationId xmlns:p14="http://schemas.microsoft.com/office/powerpoint/2010/main" val="34593818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method Architecture Decision</a:t>
            </a:r>
            <a:endParaRPr lang="en-US" dirty="0"/>
          </a:p>
        </p:txBody>
      </p:sp>
      <p:sp>
        <p:nvSpPr>
          <p:cNvPr id="3" name="Content Placeholder 2"/>
          <p:cNvSpPr>
            <a:spLocks noGrp="1"/>
          </p:cNvSpPr>
          <p:nvPr>
            <p:ph idx="1"/>
          </p:nvPr>
        </p:nvSpPr>
        <p:spPr/>
        <p:txBody>
          <a:bodyPr>
            <a:normAutofit/>
          </a:bodyPr>
          <a:lstStyle/>
          <a:p>
            <a:r>
              <a:rPr lang="en-US" dirty="0" smtClean="0"/>
              <a:t>DDD REST System Architecture</a:t>
            </a:r>
          </a:p>
        </p:txBody>
      </p:sp>
      <p:pic>
        <p:nvPicPr>
          <p:cNvPr id="4098" name="Picture 2" descr="https://miro.medium.com/v2/resize:fit:700/1*8IYc-rMI40qYL6BEy_93x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7023" y="1798197"/>
            <a:ext cx="6667500" cy="403860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33869665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Integration Security Patterns</a:t>
            </a:r>
            <a:endParaRPr lang="en-US" dirty="0"/>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31</a:t>
            </a:fld>
            <a:endParaRPr lang="en-US"/>
          </a:p>
        </p:txBody>
      </p:sp>
    </p:spTree>
    <p:extLst>
      <p:ext uri="{BB962C8B-B14F-4D97-AF65-F5344CB8AC3E}">
        <p14:creationId xmlns:p14="http://schemas.microsoft.com/office/powerpoint/2010/main" val="10156766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Security Patterns</a:t>
            </a:r>
            <a:endParaRPr lang="en-US" dirty="0"/>
          </a:p>
        </p:txBody>
      </p:sp>
      <p:sp>
        <p:nvSpPr>
          <p:cNvPr id="3" name="Content Placeholder 2"/>
          <p:cNvSpPr>
            <a:spLocks noGrp="1"/>
          </p:cNvSpPr>
          <p:nvPr>
            <p:ph idx="1"/>
          </p:nvPr>
        </p:nvSpPr>
        <p:spPr/>
        <p:txBody>
          <a:bodyPr/>
          <a:lstStyle/>
          <a:p>
            <a:r>
              <a:rPr lang="en-US" dirty="0" smtClean="0"/>
              <a:t>Broadly there are three areas an enterprise needs to secure:</a:t>
            </a:r>
          </a:p>
          <a:p>
            <a:pPr lvl="1"/>
            <a:r>
              <a:rPr lang="en-US" dirty="0" smtClean="0"/>
              <a:t>Business information in stores</a:t>
            </a:r>
          </a:p>
          <a:p>
            <a:pPr lvl="1"/>
            <a:r>
              <a:rPr lang="en-US" dirty="0" smtClean="0"/>
              <a:t>User information in stores</a:t>
            </a:r>
          </a:p>
          <a:p>
            <a:pPr lvl="1"/>
            <a:r>
              <a:rPr lang="en-US" dirty="0" smtClean="0"/>
              <a:t>Either type of information in flight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6035737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Security Patterns</a:t>
            </a:r>
            <a:endParaRPr lang="en-US" dirty="0"/>
          </a:p>
        </p:txBody>
      </p:sp>
      <p:sp>
        <p:nvSpPr>
          <p:cNvPr id="3" name="Content Placeholder 2"/>
          <p:cNvSpPr>
            <a:spLocks noGrp="1"/>
          </p:cNvSpPr>
          <p:nvPr>
            <p:ph idx="1"/>
          </p:nvPr>
        </p:nvSpPr>
        <p:spPr/>
        <p:txBody>
          <a:bodyPr>
            <a:normAutofit/>
          </a:bodyPr>
          <a:lstStyle/>
          <a:p>
            <a:r>
              <a:rPr lang="en-US" dirty="0" smtClean="0"/>
              <a:t>When people or systems communicate, we need to assure them of five things:</a:t>
            </a:r>
          </a:p>
          <a:p>
            <a:pPr marL="914400" lvl="1" indent="-457200">
              <a:buFont typeface="+mj-lt"/>
              <a:buAutoNum type="arabicPeriod"/>
            </a:pPr>
            <a:r>
              <a:rPr lang="en-US" dirty="0" smtClean="0"/>
              <a:t>They cannot be overheard or spied on (privacy, provided by private networks and encryption)</a:t>
            </a:r>
          </a:p>
          <a:p>
            <a:pPr marL="914400" lvl="1" indent="-457200">
              <a:buFont typeface="+mj-lt"/>
              <a:buAutoNum type="arabicPeriod"/>
            </a:pPr>
            <a:r>
              <a:rPr lang="en-US" dirty="0" smtClean="0"/>
              <a:t>They are talking to a person or system they know (authentication, provided by 1/2/3 factors)</a:t>
            </a:r>
          </a:p>
          <a:p>
            <a:pPr marL="914400" lvl="1" indent="-457200">
              <a:buFont typeface="+mj-lt"/>
              <a:buAutoNum type="arabicPeriod"/>
            </a:pPr>
            <a:r>
              <a:rPr lang="en-US" dirty="0" smtClean="0"/>
              <a:t>The person or system has a right to the information or action requested (authorization, provided by roles)</a:t>
            </a:r>
          </a:p>
          <a:p>
            <a:pPr marL="914400" lvl="1" indent="-457200">
              <a:buFont typeface="+mj-lt"/>
              <a:buAutoNum type="arabicPeriod"/>
            </a:pPr>
            <a:r>
              <a:rPr lang="en-US" dirty="0" smtClean="0"/>
              <a:t>If something goes wrong, it can be investigated (non-repudiation and other details provided by accounting)</a:t>
            </a:r>
          </a:p>
          <a:p>
            <a:pPr marL="914400" lvl="1" indent="-457200">
              <a:buFont typeface="+mj-lt"/>
              <a:buAutoNum type="arabicPeriod"/>
            </a:pPr>
            <a:r>
              <a:rPr lang="en-US" dirty="0" smtClean="0"/>
              <a:t>Attacks are prevented or withstood while communicating (protection against various types of threats)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78955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Security Patterns</a:t>
            </a:r>
            <a:endParaRPr lang="en-US" dirty="0"/>
          </a:p>
        </p:txBody>
      </p:sp>
      <p:sp>
        <p:nvSpPr>
          <p:cNvPr id="3" name="Content Placeholder 2"/>
          <p:cNvSpPr>
            <a:spLocks noGrp="1"/>
          </p:cNvSpPr>
          <p:nvPr>
            <p:ph idx="1"/>
          </p:nvPr>
        </p:nvSpPr>
        <p:spPr/>
        <p:txBody>
          <a:bodyPr>
            <a:normAutofit/>
          </a:bodyPr>
          <a:lstStyle/>
          <a:p>
            <a:r>
              <a:rPr lang="en-US" dirty="0" smtClean="0"/>
              <a:t>These needs appear in human-to-system and system-to-system interaction channels as below.</a:t>
            </a:r>
          </a:p>
          <a:p>
            <a:pPr lvl="1"/>
            <a:r>
              <a:rPr lang="en-US" dirty="0" smtClean="0"/>
              <a:t>Human to machine — keyboard, mouse, stylus, touch, speech, and biometrics.</a:t>
            </a:r>
          </a:p>
          <a:p>
            <a:pPr lvl="1"/>
            <a:r>
              <a:rPr lang="en-US" dirty="0" smtClean="0"/>
              <a:t>Machine to machine — The seven OSI network layers, from top to bottom: Application, Presentation, Session, Transport, Network, Data Link, and Physical.</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15598185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descr="https://miro.medium.com/v2/resize:fit:700/1*V9i3Chyj_75savQGGh4tz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322" y="2025140"/>
            <a:ext cx="6667500" cy="376237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26294790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Common integration technology classes</a:t>
            </a:r>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36</a:t>
            </a:fld>
            <a:endParaRPr lang="en-US"/>
          </a:p>
        </p:txBody>
      </p:sp>
    </p:spTree>
    <p:extLst>
      <p:ext uri="{BB962C8B-B14F-4D97-AF65-F5344CB8AC3E}">
        <p14:creationId xmlns:p14="http://schemas.microsoft.com/office/powerpoint/2010/main" val="39924856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integration technology classes</a:t>
            </a:r>
          </a:p>
        </p:txBody>
      </p:sp>
      <p:sp>
        <p:nvSpPr>
          <p:cNvPr id="3" name="Content Placeholder 2"/>
          <p:cNvSpPr>
            <a:spLocks noGrp="1"/>
          </p:cNvSpPr>
          <p:nvPr>
            <p:ph idx="1"/>
          </p:nvPr>
        </p:nvSpPr>
        <p:spPr/>
        <p:txBody>
          <a:bodyPr/>
          <a:lstStyle/>
          <a:p>
            <a:endParaRPr lang="en-US" dirty="0"/>
          </a:p>
        </p:txBody>
      </p:sp>
      <p:pic>
        <p:nvPicPr>
          <p:cNvPr id="1026" name="Picture 2" descr="https://blogs.mulesoft.com/wp-content/uploads/unnamed-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3719" y="2606585"/>
            <a:ext cx="7248525" cy="248602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21191210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Aggregation of data</a:t>
            </a:r>
          </a:p>
        </p:txBody>
      </p:sp>
      <p:sp>
        <p:nvSpPr>
          <p:cNvPr id="3" name="Content Placeholder 2"/>
          <p:cNvSpPr>
            <a:spLocks noGrp="1"/>
          </p:cNvSpPr>
          <p:nvPr>
            <p:ph idx="1"/>
          </p:nvPr>
        </p:nvSpPr>
        <p:spPr>
          <a:xfrm>
            <a:off x="347527" y="1140737"/>
            <a:ext cx="6803771" cy="5036226"/>
          </a:xfrm>
        </p:spPr>
        <p:txBody>
          <a:bodyPr>
            <a:normAutofit/>
          </a:bodyPr>
          <a:lstStyle/>
          <a:p>
            <a:r>
              <a:rPr lang="en-US" dirty="0"/>
              <a:t>Businesses consolidate data from multiple sources for semantic completeness and contextualization purposes. </a:t>
            </a:r>
          </a:p>
          <a:p>
            <a:pPr lvl="1"/>
            <a:r>
              <a:rPr lang="en-US" dirty="0"/>
              <a:t>Building a single view of customer</a:t>
            </a:r>
          </a:p>
          <a:p>
            <a:pPr lvl="1"/>
            <a:r>
              <a:rPr lang="en-US" dirty="0"/>
              <a:t>Migrating data from on-</a:t>
            </a:r>
            <a:r>
              <a:rPr lang="en-US" dirty="0" err="1"/>
              <a:t>prem</a:t>
            </a:r>
            <a:r>
              <a:rPr lang="en-US" dirty="0"/>
              <a:t> applications to a cloud-based data warehouse</a:t>
            </a:r>
          </a:p>
          <a:p>
            <a:pPr lvl="1"/>
            <a:r>
              <a:rPr lang="en-US" dirty="0"/>
              <a:t>Consolidating sensor data and ERP data for advanced analytics on usage patterns</a:t>
            </a:r>
          </a:p>
          <a:p>
            <a:pPr lvl="1"/>
            <a:r>
              <a:rPr lang="en-US" dirty="0"/>
              <a:t>Preparation of executive sales dashboards</a:t>
            </a:r>
          </a:p>
        </p:txBody>
      </p:sp>
      <p:pic>
        <p:nvPicPr>
          <p:cNvPr id="2050" name="Picture 2" descr="https://blogs.mulesoft.com/wp-content/uploads/unnamed-2-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7947" y="2672123"/>
            <a:ext cx="4495800" cy="185737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31316174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Streaming data ingestion</a:t>
            </a:r>
          </a:p>
        </p:txBody>
      </p:sp>
      <p:sp>
        <p:nvSpPr>
          <p:cNvPr id="3" name="Content Placeholder 2"/>
          <p:cNvSpPr>
            <a:spLocks noGrp="1"/>
          </p:cNvSpPr>
          <p:nvPr>
            <p:ph idx="1"/>
          </p:nvPr>
        </p:nvSpPr>
        <p:spPr>
          <a:xfrm>
            <a:off x="461727" y="1050202"/>
            <a:ext cx="6956989" cy="5126761"/>
          </a:xfrm>
        </p:spPr>
        <p:txBody>
          <a:bodyPr>
            <a:normAutofit/>
          </a:bodyPr>
          <a:lstStyle/>
          <a:p>
            <a:r>
              <a:rPr lang="en-US" dirty="0"/>
              <a:t>Most organizations have modern devices and objects that are capable of instrumenting and generating data to reflect the current or past state of the device</a:t>
            </a:r>
            <a:r>
              <a:rPr lang="en-US" dirty="0" smtClean="0"/>
              <a:t>. </a:t>
            </a:r>
            <a:endParaRPr lang="en-US" dirty="0"/>
          </a:p>
          <a:p>
            <a:pPr lvl="1"/>
            <a:r>
              <a:rPr lang="en-US" dirty="0"/>
              <a:t>Processing </a:t>
            </a:r>
            <a:r>
              <a:rPr lang="en-US" dirty="0" err="1"/>
              <a:t>IoT</a:t>
            </a:r>
            <a:r>
              <a:rPr lang="en-US" dirty="0"/>
              <a:t> sensor data at edge locations</a:t>
            </a:r>
          </a:p>
          <a:p>
            <a:pPr lvl="1"/>
            <a:r>
              <a:rPr lang="en-US" dirty="0"/>
              <a:t>Real-time consolidation of inventory across stores</a:t>
            </a:r>
          </a:p>
          <a:p>
            <a:pPr lvl="1"/>
            <a:r>
              <a:rPr lang="en-US" dirty="0"/>
              <a:t>Consolidating user click data on retailer websites</a:t>
            </a:r>
          </a:p>
          <a:p>
            <a:pPr lvl="1"/>
            <a:r>
              <a:rPr lang="en-US" dirty="0"/>
              <a:t>Collecting and analyzing machine vibration data to predict failure</a:t>
            </a:r>
          </a:p>
        </p:txBody>
      </p:sp>
      <p:pic>
        <p:nvPicPr>
          <p:cNvPr id="3074" name="Picture 2" descr="https://blogs.mulesoft.com/wp-content/uploads/unnamed-3-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4677" y="2687907"/>
            <a:ext cx="3933825" cy="116205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2205732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of enterprise integration patterns</a:t>
            </a:r>
            <a:endParaRPr lang="en-US" dirty="0"/>
          </a:p>
        </p:txBody>
      </p:sp>
      <p:sp>
        <p:nvSpPr>
          <p:cNvPr id="3" name="Content Placeholder 2"/>
          <p:cNvSpPr>
            <a:spLocks noGrp="1"/>
          </p:cNvSpPr>
          <p:nvPr>
            <p:ph idx="1"/>
          </p:nvPr>
        </p:nvSpPr>
        <p:spPr/>
        <p:txBody>
          <a:bodyPr/>
          <a:lstStyle/>
          <a:p>
            <a:endParaRPr lang="en-US"/>
          </a:p>
        </p:txBody>
      </p:sp>
      <p:pic>
        <p:nvPicPr>
          <p:cNvPr id="1026" name="Picture 2" descr="https://miro.medium.com/v2/resize:fit:700/1*3RtjdjHqylQ18CN8N9WmG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2428" y="1215987"/>
            <a:ext cx="6667500" cy="502920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657591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sync between multiple applications</a:t>
            </a:r>
          </a:p>
        </p:txBody>
      </p:sp>
      <p:sp>
        <p:nvSpPr>
          <p:cNvPr id="3" name="Content Placeholder 2"/>
          <p:cNvSpPr>
            <a:spLocks noGrp="1"/>
          </p:cNvSpPr>
          <p:nvPr>
            <p:ph idx="1"/>
          </p:nvPr>
        </p:nvSpPr>
        <p:spPr>
          <a:xfrm>
            <a:off x="488887" y="1086416"/>
            <a:ext cx="6757301" cy="5090547"/>
          </a:xfrm>
        </p:spPr>
        <p:txBody>
          <a:bodyPr>
            <a:normAutofit/>
          </a:bodyPr>
          <a:lstStyle/>
          <a:p>
            <a:r>
              <a:rPr lang="en-US" dirty="0"/>
              <a:t>For a given piece of data, there is generally a well-defined system of record where its lifecycle is managed</a:t>
            </a:r>
            <a:r>
              <a:rPr lang="en-US" dirty="0" smtClean="0"/>
              <a:t>. </a:t>
            </a:r>
            <a:endParaRPr lang="en-US" dirty="0"/>
          </a:p>
          <a:p>
            <a:pPr lvl="1"/>
            <a:r>
              <a:rPr lang="en-US" dirty="0"/>
              <a:t>Upon creation of a new customer account, syncing the account details to ERP, CRM, and Financial applications. Updates to customer accounts can be made in the CRM applications and those updates are sent back to the system of record.</a:t>
            </a:r>
          </a:p>
          <a:p>
            <a:pPr lvl="1"/>
            <a:r>
              <a:rPr lang="en-US" dirty="0"/>
              <a:t>Synchronizing customer data with the customer support applications so your front-line agents can better serve your customers.</a:t>
            </a:r>
          </a:p>
        </p:txBody>
      </p:sp>
      <p:pic>
        <p:nvPicPr>
          <p:cNvPr id="4098" name="Picture 2" descr="https://blogs.mulesoft.com/wp-content/uploads/unnamed-4-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3137" y="2828715"/>
            <a:ext cx="4505325" cy="176212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16743614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Sharing data with external partners</a:t>
            </a:r>
          </a:p>
        </p:txBody>
      </p:sp>
      <p:sp>
        <p:nvSpPr>
          <p:cNvPr id="3" name="Content Placeholder 2"/>
          <p:cNvSpPr>
            <a:spLocks noGrp="1"/>
          </p:cNvSpPr>
          <p:nvPr>
            <p:ph idx="1"/>
          </p:nvPr>
        </p:nvSpPr>
        <p:spPr>
          <a:xfrm>
            <a:off x="452673" y="1077362"/>
            <a:ext cx="6698625" cy="5099601"/>
          </a:xfrm>
        </p:spPr>
        <p:txBody>
          <a:bodyPr>
            <a:normAutofit/>
          </a:bodyPr>
          <a:lstStyle/>
          <a:p>
            <a:r>
              <a:rPr lang="en-US" dirty="0"/>
              <a:t>Any given organization typically works with multiple external business partners, such as suppliers, contractors, government agencies, etc.  </a:t>
            </a:r>
          </a:p>
          <a:p>
            <a:pPr lvl="1"/>
            <a:r>
              <a:rPr lang="en-US" dirty="0"/>
              <a:t>Sharing purchase orders with your suppliers</a:t>
            </a:r>
          </a:p>
          <a:p>
            <a:pPr lvl="1"/>
            <a:r>
              <a:rPr lang="en-US" dirty="0"/>
              <a:t>Sharing invoices for payment purposes with your suppliers</a:t>
            </a:r>
          </a:p>
          <a:p>
            <a:pPr lvl="1"/>
            <a:r>
              <a:rPr lang="en-US" dirty="0"/>
              <a:t>Sending tax data with the government</a:t>
            </a:r>
          </a:p>
          <a:p>
            <a:pPr lvl="1"/>
            <a:r>
              <a:rPr lang="en-US" dirty="0"/>
              <a:t>Sharing machine’s operating parameters with the regulatory organization</a:t>
            </a:r>
          </a:p>
        </p:txBody>
      </p:sp>
      <p:pic>
        <p:nvPicPr>
          <p:cNvPr id="5122" name="Picture 2" descr="https://blogs.mulesoft.com/wp-content/uploads/unnamed-5-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9621" y="2675656"/>
            <a:ext cx="4552950" cy="165735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37782470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Broadcasting events</a:t>
            </a:r>
          </a:p>
        </p:txBody>
      </p:sp>
      <p:sp>
        <p:nvSpPr>
          <p:cNvPr id="3" name="Content Placeholder 2"/>
          <p:cNvSpPr>
            <a:spLocks noGrp="1"/>
          </p:cNvSpPr>
          <p:nvPr>
            <p:ph idx="1"/>
          </p:nvPr>
        </p:nvSpPr>
        <p:spPr>
          <a:xfrm>
            <a:off x="479834" y="1231271"/>
            <a:ext cx="6671464" cy="4945692"/>
          </a:xfrm>
        </p:spPr>
        <p:txBody>
          <a:bodyPr>
            <a:normAutofit lnSpcReduction="10000"/>
          </a:bodyPr>
          <a:lstStyle/>
          <a:p>
            <a:r>
              <a:rPr lang="en-US" dirty="0" smtClean="0"/>
              <a:t>Events </a:t>
            </a:r>
            <a:r>
              <a:rPr lang="en-US" dirty="0"/>
              <a:t>occur all the time within an organization. New hires, machine shutdowns or failures, expense approvals, payment issues, website traffic exceeding a certain threshold – all of these are classic examples of meaningful events that have downstream impacts and demand further actions. </a:t>
            </a:r>
            <a:endParaRPr lang="en-US" dirty="0" smtClean="0"/>
          </a:p>
          <a:p>
            <a:pPr lvl="1"/>
            <a:r>
              <a:rPr lang="en-US" dirty="0"/>
              <a:t>Tracking a consignment’s shipment status</a:t>
            </a:r>
          </a:p>
          <a:p>
            <a:pPr lvl="1"/>
            <a:r>
              <a:rPr lang="en-US" dirty="0"/>
              <a:t>Sending notifications for customer order fulfillment status</a:t>
            </a:r>
          </a:p>
          <a:p>
            <a:pPr lvl="1"/>
            <a:r>
              <a:rPr lang="en-US" dirty="0"/>
              <a:t>Tracking the inventory updates in real-time</a:t>
            </a:r>
          </a:p>
          <a:p>
            <a:pPr lvl="1"/>
            <a:r>
              <a:rPr lang="en-US" dirty="0"/>
              <a:t>Experiencing a retailer website crash after a surge in user clicks</a:t>
            </a:r>
          </a:p>
        </p:txBody>
      </p:sp>
      <p:pic>
        <p:nvPicPr>
          <p:cNvPr id="6146" name="Picture 2" descr="https://blogs.mulesoft.com/wp-content/uploads/unnamed-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1763" y="2876909"/>
            <a:ext cx="4524375" cy="143827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38139324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Bulk or batch data movement</a:t>
            </a:r>
          </a:p>
        </p:txBody>
      </p:sp>
      <p:sp>
        <p:nvSpPr>
          <p:cNvPr id="3" name="Content Placeholder 2"/>
          <p:cNvSpPr>
            <a:spLocks noGrp="1"/>
          </p:cNvSpPr>
          <p:nvPr>
            <p:ph idx="1"/>
          </p:nvPr>
        </p:nvSpPr>
        <p:spPr>
          <a:xfrm>
            <a:off x="461727" y="1041149"/>
            <a:ext cx="7000421" cy="5135814"/>
          </a:xfrm>
        </p:spPr>
        <p:txBody>
          <a:bodyPr>
            <a:normAutofit/>
          </a:bodyPr>
          <a:lstStyle/>
          <a:p>
            <a:r>
              <a:rPr lang="en-US" dirty="0"/>
              <a:t>There is an ever-growing need to see data as quickly as possible, however, there are valid scenarios where delays in presenting information is acceptable or presenting information in real-time is not required</a:t>
            </a:r>
            <a:r>
              <a:rPr lang="en-US" dirty="0" smtClean="0"/>
              <a:t>. </a:t>
            </a:r>
            <a:endParaRPr lang="en-US" dirty="0"/>
          </a:p>
          <a:p>
            <a:pPr lvl="1"/>
            <a:r>
              <a:rPr lang="en-US" dirty="0"/>
              <a:t>One-time migration of customer accounts from an old CRM to Salesforce</a:t>
            </a:r>
          </a:p>
          <a:p>
            <a:pPr lvl="1"/>
            <a:r>
              <a:rPr lang="en-US" dirty="0"/>
              <a:t>Periodic migration of invoices from ERP to payment systems</a:t>
            </a:r>
          </a:p>
          <a:p>
            <a:pPr lvl="1"/>
            <a:r>
              <a:rPr lang="en-US" dirty="0"/>
              <a:t>Nightly reconciliation and analysis of financial transactions from multiple applications </a:t>
            </a:r>
          </a:p>
          <a:p>
            <a:pPr lvl="1"/>
            <a:r>
              <a:rPr lang="en-US" dirty="0"/>
              <a:t>Daily summarization of shipping and receiving transactions</a:t>
            </a:r>
          </a:p>
        </p:txBody>
      </p:sp>
      <p:pic>
        <p:nvPicPr>
          <p:cNvPr id="7170" name="Picture 2" descr="https://blogs.mulesoft.com/wp-content/uploads/unnamed-7-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2149" y="3022120"/>
            <a:ext cx="4505325" cy="127635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22244977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Synchronized data transfers or process triggers</a:t>
            </a:r>
          </a:p>
        </p:txBody>
      </p:sp>
      <p:sp>
        <p:nvSpPr>
          <p:cNvPr id="3" name="Content Placeholder 2"/>
          <p:cNvSpPr>
            <a:spLocks noGrp="1"/>
          </p:cNvSpPr>
          <p:nvPr>
            <p:ph idx="1"/>
          </p:nvPr>
        </p:nvSpPr>
        <p:spPr>
          <a:xfrm>
            <a:off x="470781" y="1050202"/>
            <a:ext cx="6991368" cy="5126761"/>
          </a:xfrm>
        </p:spPr>
        <p:txBody>
          <a:bodyPr>
            <a:normAutofit/>
          </a:bodyPr>
          <a:lstStyle/>
          <a:p>
            <a:r>
              <a:rPr lang="en-US" dirty="0"/>
              <a:t>Synchronous data transfers are scenarios where the receiver of the information makes a request for data transfer and waits until the sender has transmitted the requested information</a:t>
            </a:r>
            <a:r>
              <a:rPr lang="en-US" dirty="0" smtClean="0"/>
              <a:t>. </a:t>
            </a:r>
            <a:endParaRPr lang="en-US" dirty="0"/>
          </a:p>
          <a:p>
            <a:pPr lvl="1"/>
            <a:r>
              <a:rPr lang="en-US" dirty="0"/>
              <a:t>Retrieving last year’s sales report from the CRM system</a:t>
            </a:r>
          </a:p>
          <a:p>
            <a:pPr lvl="1"/>
            <a:r>
              <a:rPr lang="en-US" dirty="0"/>
              <a:t>Searching for a customer’s invoice within the ERP system</a:t>
            </a:r>
          </a:p>
          <a:p>
            <a:pPr lvl="1"/>
            <a:r>
              <a:rPr lang="en-US" dirty="0"/>
              <a:t>Checking a prepaid balance for your cell phone SIM card</a:t>
            </a:r>
          </a:p>
          <a:p>
            <a:pPr lvl="1"/>
            <a:r>
              <a:rPr lang="en-US" dirty="0"/>
              <a:t>Retrieving a patient’s prescription record before searching for medicine availability</a:t>
            </a:r>
          </a:p>
        </p:txBody>
      </p:sp>
      <p:pic>
        <p:nvPicPr>
          <p:cNvPr id="8194" name="Picture 2" descr="https://blogs.mulesoft.com/wp-content/uploads/unnamed-8-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2148" y="3083194"/>
            <a:ext cx="4629150" cy="128587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29852492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Asynchronous (fire and forget) data transfer or process triggers</a:t>
            </a:r>
          </a:p>
        </p:txBody>
      </p:sp>
      <p:sp>
        <p:nvSpPr>
          <p:cNvPr id="3" name="Content Placeholder 2"/>
          <p:cNvSpPr>
            <a:spLocks noGrp="1"/>
          </p:cNvSpPr>
          <p:nvPr>
            <p:ph idx="1"/>
          </p:nvPr>
        </p:nvSpPr>
        <p:spPr>
          <a:xfrm>
            <a:off x="470781" y="1167897"/>
            <a:ext cx="6991368" cy="5009066"/>
          </a:xfrm>
        </p:spPr>
        <p:txBody>
          <a:bodyPr>
            <a:normAutofit/>
          </a:bodyPr>
          <a:lstStyle/>
          <a:p>
            <a:r>
              <a:rPr lang="en-US" dirty="0"/>
              <a:t>Asynchronous data transfer or process triggers are scenarios where the data is sent to a target without an expectation of acknowledgment or confirmation back to the source for success or failure of transfer or process trigger</a:t>
            </a:r>
            <a:r>
              <a:rPr lang="en-US" dirty="0" smtClean="0"/>
              <a:t>. </a:t>
            </a:r>
            <a:endParaRPr lang="en-US" dirty="0"/>
          </a:p>
          <a:p>
            <a:pPr lvl="1"/>
            <a:r>
              <a:rPr lang="en-US" dirty="0"/>
              <a:t>Sending promotional texts or emails to prospective customers</a:t>
            </a:r>
          </a:p>
          <a:p>
            <a:pPr lvl="1"/>
            <a:r>
              <a:rPr lang="en-US" dirty="0"/>
              <a:t>Triggering an expense approval workflow</a:t>
            </a:r>
          </a:p>
          <a:p>
            <a:pPr lvl="1"/>
            <a:r>
              <a:rPr lang="en-US" dirty="0"/>
              <a:t>Processing of your insurance claim receipts</a:t>
            </a:r>
          </a:p>
        </p:txBody>
      </p:sp>
      <p:pic>
        <p:nvPicPr>
          <p:cNvPr id="9218" name="Picture 2" descr="https://blogs.mulesoft.com/wp-content/uploads/unnamed-9-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2148" y="2958890"/>
            <a:ext cx="4591050" cy="150495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41082257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Orchestration and data processing</a:t>
            </a:r>
          </a:p>
        </p:txBody>
      </p:sp>
      <p:sp>
        <p:nvSpPr>
          <p:cNvPr id="3" name="Content Placeholder 2"/>
          <p:cNvSpPr>
            <a:spLocks noGrp="1"/>
          </p:cNvSpPr>
          <p:nvPr>
            <p:ph idx="1"/>
          </p:nvPr>
        </p:nvSpPr>
        <p:spPr>
          <a:xfrm>
            <a:off x="452673" y="1122630"/>
            <a:ext cx="7009475" cy="5054333"/>
          </a:xfrm>
        </p:spPr>
        <p:txBody>
          <a:bodyPr>
            <a:normAutofit/>
          </a:bodyPr>
          <a:lstStyle/>
          <a:p>
            <a:r>
              <a:rPr lang="en-US" dirty="0"/>
              <a:t>Significant semantic clarity is built when data from multiple sources are brought together and orchestrated. Orchestration of data provides additional context or clarity</a:t>
            </a:r>
            <a:r>
              <a:rPr lang="en-US" dirty="0" smtClean="0"/>
              <a:t>. </a:t>
            </a:r>
            <a:endParaRPr lang="en-US" dirty="0"/>
          </a:p>
          <a:p>
            <a:pPr lvl="1"/>
            <a:r>
              <a:rPr lang="en-US" dirty="0"/>
              <a:t>​​Activating a customer account – credit check, background verification, employment validation, etc.</a:t>
            </a:r>
          </a:p>
          <a:p>
            <a:pPr lvl="1"/>
            <a:r>
              <a:rPr lang="en-US" dirty="0"/>
              <a:t>Processing a new hire employee – salary account setup, IT assets delivery, work locations, etc.</a:t>
            </a:r>
          </a:p>
        </p:txBody>
      </p:sp>
      <p:pic>
        <p:nvPicPr>
          <p:cNvPr id="10242" name="Picture 2" descr="https://blogs.mulesoft.com/wp-content/uploads/unnamed-1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2148" y="2935857"/>
            <a:ext cx="4591050" cy="127635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26028637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 integration and mashups</a:t>
            </a:r>
          </a:p>
        </p:txBody>
      </p:sp>
      <p:sp>
        <p:nvSpPr>
          <p:cNvPr id="3" name="Content Placeholder 2"/>
          <p:cNvSpPr>
            <a:spLocks noGrp="1"/>
          </p:cNvSpPr>
          <p:nvPr>
            <p:ph idx="1"/>
          </p:nvPr>
        </p:nvSpPr>
        <p:spPr>
          <a:xfrm>
            <a:off x="525101" y="1122630"/>
            <a:ext cx="6937047" cy="5054333"/>
          </a:xfrm>
        </p:spPr>
        <p:txBody>
          <a:bodyPr>
            <a:normAutofit/>
          </a:bodyPr>
          <a:lstStyle/>
          <a:p>
            <a:r>
              <a:rPr lang="en-US" dirty="0"/>
              <a:t>Integration is often thought of as the transfer of data among applications for machine-level consumption, as described in previous use cases, however, presentation of information in a consolidated format for human consumption is a widely known use case. Information is aggregated in a central location for human consumption</a:t>
            </a:r>
            <a:r>
              <a:rPr lang="en-US" dirty="0" smtClean="0"/>
              <a:t>. </a:t>
            </a:r>
            <a:endParaRPr lang="en-US" dirty="0"/>
          </a:p>
          <a:p>
            <a:pPr lvl="1"/>
            <a:r>
              <a:rPr lang="en-US" dirty="0"/>
              <a:t>​​Portals, Intranets</a:t>
            </a:r>
          </a:p>
          <a:p>
            <a:pPr lvl="1"/>
            <a:r>
              <a:rPr lang="en-US" dirty="0"/>
              <a:t>Public Websites</a:t>
            </a:r>
          </a:p>
          <a:p>
            <a:pPr lvl="1"/>
            <a:r>
              <a:rPr lang="en-US" dirty="0"/>
              <a:t>Mobile apps</a:t>
            </a:r>
          </a:p>
        </p:txBody>
      </p:sp>
      <p:pic>
        <p:nvPicPr>
          <p:cNvPr id="11266" name="Picture 2" descr="https://blogs.mulesoft.com/wp-content/uploads/unnamed-1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2148" y="2734468"/>
            <a:ext cx="4286250" cy="126682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4108823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Delivering end-to-end business processes / use cases</a:t>
            </a:r>
          </a:p>
        </p:txBody>
      </p:sp>
      <p:sp>
        <p:nvSpPr>
          <p:cNvPr id="3" name="Content Placeholder 2"/>
          <p:cNvSpPr>
            <a:spLocks noGrp="1"/>
          </p:cNvSpPr>
          <p:nvPr>
            <p:ph idx="1"/>
          </p:nvPr>
        </p:nvSpPr>
        <p:spPr/>
        <p:txBody>
          <a:bodyPr/>
          <a:lstStyle/>
          <a:p>
            <a:endParaRPr lang="en-US" dirty="0"/>
          </a:p>
        </p:txBody>
      </p:sp>
      <p:pic>
        <p:nvPicPr>
          <p:cNvPr id="12290" name="Picture 2" descr="https://blogs.mulesoft.com/wp-content/uploads/unnamed-12-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0428" y="1697000"/>
            <a:ext cx="4314825" cy="1866901"/>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https://blogs.mulesoft.com/wp-content/uploads/unnamed-1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0428" y="3818111"/>
            <a:ext cx="4314825" cy="191452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1537760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of enterprise integration patterns</a:t>
            </a:r>
            <a:endParaRPr lang="en-US" dirty="0"/>
          </a:p>
        </p:txBody>
      </p:sp>
      <p:sp>
        <p:nvSpPr>
          <p:cNvPr id="3" name="Content Placeholder 2"/>
          <p:cNvSpPr>
            <a:spLocks noGrp="1"/>
          </p:cNvSpPr>
          <p:nvPr>
            <p:ph idx="1"/>
          </p:nvPr>
        </p:nvSpPr>
        <p:spPr/>
        <p:txBody>
          <a:bodyPr>
            <a:normAutofit/>
          </a:bodyPr>
          <a:lstStyle/>
          <a:p>
            <a:r>
              <a:rPr lang="en-US" dirty="0" smtClean="0"/>
              <a:t>Business function hierarchy</a:t>
            </a:r>
          </a:p>
          <a:p>
            <a:pPr lvl="1"/>
            <a:r>
              <a:rPr lang="en-US" dirty="0" smtClean="0"/>
              <a:t>BPM — Business process management coordinates people, systems, information and things to produce business outcomes for the domains and sub-domains of the enterprise. Examples are product design, manufacturing, marketing, customer acquisition, sales, etc. BPM architecture automates the dynamic integration of business processes to the maximum extent possible to provide well-defined, repeatable, efficient and reliable outcomes.</a:t>
            </a:r>
          </a:p>
          <a:p>
            <a:pPr lvl="1"/>
            <a:r>
              <a:rPr lang="en-US" dirty="0" smtClean="0"/>
              <a:t>Workflow — A workflow is a defined sequence of tasks carried out by systems and humans working together to deliver a business task. It can be considered a subset of a business process. An example is the approval workflow of a business loan. Workflow architecture integrates IT systems and humans for the initiation, routing, analytical decision-support, manual steps, automated tasks, coordination, and monitoring of workflows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102691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of enterprise integration patterns</a:t>
            </a:r>
            <a:endParaRPr lang="en-US" dirty="0"/>
          </a:p>
        </p:txBody>
      </p:sp>
      <p:sp>
        <p:nvSpPr>
          <p:cNvPr id="3" name="Content Placeholder 2"/>
          <p:cNvSpPr>
            <a:spLocks noGrp="1"/>
          </p:cNvSpPr>
          <p:nvPr>
            <p:ph idx="1"/>
          </p:nvPr>
        </p:nvSpPr>
        <p:spPr/>
        <p:txBody>
          <a:bodyPr>
            <a:normAutofit/>
          </a:bodyPr>
          <a:lstStyle/>
          <a:p>
            <a:r>
              <a:rPr lang="en-US" dirty="0" smtClean="0"/>
              <a:t>Business function hierarchy</a:t>
            </a:r>
          </a:p>
          <a:p>
            <a:pPr lvl="1"/>
            <a:r>
              <a:rPr lang="en-US" dirty="0" smtClean="0"/>
              <a:t>Systems </a:t>
            </a:r>
            <a:r>
              <a:rPr lang="en-US" dirty="0" smtClean="0"/>
              <a:t>integration — In a well-designed IT landscape, functionality is divided into cohesive systems mapping to business domain and sub-domain capabilities. These systems must work together to deliver useful outcomes for workflows and business processes. System integration automates their dynamic cooperation. (Read this article for more about the types of systems that need to be integrated → A Practical Abstraction of Functional IT Systems.)</a:t>
            </a:r>
          </a:p>
          <a:p>
            <a:pPr lvl="1"/>
            <a:r>
              <a:rPr lang="en-US" dirty="0" smtClean="0"/>
              <a:t>Component integration — All IT systems are internally segregated into cohesive and loosely coupled components and sub-components. These are integrated using standard patterns (see viewpoint #4 below) to deliver the externally useful functions of the system.</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4220517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of enterprise integration patterns</a:t>
            </a:r>
            <a:endParaRPr lang="en-US" dirty="0"/>
          </a:p>
        </p:txBody>
      </p:sp>
      <p:sp>
        <p:nvSpPr>
          <p:cNvPr id="3" name="Content Placeholder 2"/>
          <p:cNvSpPr>
            <a:spLocks noGrp="1"/>
          </p:cNvSpPr>
          <p:nvPr>
            <p:ph idx="1"/>
          </p:nvPr>
        </p:nvSpPr>
        <p:spPr/>
        <p:txBody>
          <a:bodyPr>
            <a:normAutofit/>
          </a:bodyPr>
          <a:lstStyle/>
          <a:p>
            <a:r>
              <a:rPr lang="en-US" dirty="0" smtClean="0"/>
              <a:t>Technical function hierarchy</a:t>
            </a:r>
          </a:p>
          <a:p>
            <a:pPr lvl="1"/>
            <a:r>
              <a:rPr lang="en-US" dirty="0" smtClean="0"/>
              <a:t>Retrying — the server does not respond on the first attempt</a:t>
            </a:r>
          </a:p>
          <a:p>
            <a:pPr lvl="1"/>
            <a:r>
              <a:rPr lang="en-US" dirty="0" smtClean="0"/>
              <a:t>Messaging — the server cannot be contacted directly</a:t>
            </a:r>
          </a:p>
          <a:p>
            <a:pPr lvl="1"/>
            <a:r>
              <a:rPr lang="en-US" dirty="0" smtClean="0"/>
              <a:t>Load management (queuing, balancing, connection pooling) — the server can respond to a limited number of requests per time unit</a:t>
            </a:r>
          </a:p>
          <a:p>
            <a:pPr lvl="1"/>
            <a:r>
              <a:rPr lang="en-US" dirty="0" smtClean="0"/>
              <a:t>Publish-subscribe — the server has information one or more consumers can take while it is </a:t>
            </a:r>
            <a:r>
              <a:rPr lang="en-US" dirty="0" smtClean="0"/>
              <a:t>fresh</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1872924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of enterprise integration patterns</a:t>
            </a:r>
            <a:endParaRPr lang="en-US" dirty="0"/>
          </a:p>
        </p:txBody>
      </p:sp>
      <p:sp>
        <p:nvSpPr>
          <p:cNvPr id="3" name="Content Placeholder 2"/>
          <p:cNvSpPr>
            <a:spLocks noGrp="1"/>
          </p:cNvSpPr>
          <p:nvPr>
            <p:ph idx="1"/>
          </p:nvPr>
        </p:nvSpPr>
        <p:spPr/>
        <p:txBody>
          <a:bodyPr>
            <a:normAutofit/>
          </a:bodyPr>
          <a:lstStyle/>
          <a:p>
            <a:r>
              <a:rPr lang="en-US" dirty="0" smtClean="0"/>
              <a:t>Technical function hierarchy</a:t>
            </a:r>
          </a:p>
          <a:p>
            <a:pPr lvl="1"/>
            <a:r>
              <a:rPr lang="en-US" dirty="0" smtClean="0"/>
              <a:t>Object </a:t>
            </a:r>
            <a:r>
              <a:rPr lang="en-US" dirty="0" smtClean="0"/>
              <a:t>transformation — the client and server work with sufficient yet differing data packages</a:t>
            </a:r>
          </a:p>
          <a:p>
            <a:pPr lvl="1"/>
            <a:r>
              <a:rPr lang="en-US" dirty="0" smtClean="0"/>
              <a:t>Protocol transformation — the client and server do not use the same communication protocol</a:t>
            </a:r>
          </a:p>
          <a:p>
            <a:pPr lvl="1"/>
            <a:r>
              <a:rPr lang="en-US" dirty="0" smtClean="0"/>
              <a:t>Synch-</a:t>
            </a:r>
            <a:r>
              <a:rPr lang="en-US" dirty="0" err="1" smtClean="0"/>
              <a:t>async</a:t>
            </a:r>
            <a:r>
              <a:rPr lang="en-US" dirty="0" smtClean="0"/>
              <a:t> conversion — the client expects an online response while the server is designed for an offline response or expects an offline response while the server is designed for an online response.</a:t>
            </a:r>
          </a:p>
          <a:p>
            <a:pPr lvl="1"/>
            <a:r>
              <a:rPr lang="en-US" dirty="0" smtClean="0"/>
              <a:t>Merging of functions or data — the client has to be served from a combination of more than one operation or information </a:t>
            </a:r>
            <a:r>
              <a:rPr lang="en-US" dirty="0" smtClean="0"/>
              <a:t>repository</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4042782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of enterprise integration patterns</a:t>
            </a:r>
            <a:endParaRPr lang="en-US" dirty="0"/>
          </a:p>
        </p:txBody>
      </p:sp>
      <p:sp>
        <p:nvSpPr>
          <p:cNvPr id="3" name="Content Placeholder 2"/>
          <p:cNvSpPr>
            <a:spLocks noGrp="1"/>
          </p:cNvSpPr>
          <p:nvPr>
            <p:ph idx="1"/>
          </p:nvPr>
        </p:nvSpPr>
        <p:spPr/>
        <p:txBody>
          <a:bodyPr>
            <a:normAutofit/>
          </a:bodyPr>
          <a:lstStyle/>
          <a:p>
            <a:r>
              <a:rPr lang="en-US" dirty="0" smtClean="0"/>
              <a:t>Technical function hierarchy</a:t>
            </a:r>
          </a:p>
          <a:p>
            <a:pPr lvl="1"/>
            <a:r>
              <a:rPr lang="en-US" dirty="0" smtClean="0"/>
              <a:t>Routing </a:t>
            </a:r>
            <a:r>
              <a:rPr lang="en-US" dirty="0" smtClean="0"/>
              <a:t>— the correct server has to be reached based on rules</a:t>
            </a:r>
          </a:p>
          <a:p>
            <a:pPr lvl="1"/>
            <a:r>
              <a:rPr lang="en-US" dirty="0" smtClean="0"/>
              <a:t>Orchestration — a sequence of operations needs to be performed for the response to the client and the logic is in one place. (Choreography is a related concept, where the action and sequence logic are distributed in the participating services; however it’s functional capability is limited, and it usually turns out there is a </a:t>
            </a:r>
            <a:r>
              <a:rPr lang="en-US" dirty="0" err="1" smtClean="0"/>
              <a:t>centralised</a:t>
            </a:r>
            <a:r>
              <a:rPr lang="en-US" dirty="0" smtClean="0"/>
              <a:t> orchestrator of some form, even if it is only a passive reference ruleset.)</a:t>
            </a:r>
          </a:p>
          <a:p>
            <a:pPr lvl="1"/>
            <a:r>
              <a:rPr lang="en-US" dirty="0" smtClean="0"/>
              <a:t>Version management — different clients need different versions of the same operation</a:t>
            </a:r>
          </a:p>
          <a:p>
            <a:pPr lvl="1"/>
            <a:r>
              <a:rPr lang="en-US" dirty="0" smtClean="0"/>
              <a:t>Security (see viewpoint #6 below) — the client and server need to be secured in one or more ways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3970799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1309</TotalTime>
  <Words>4603</Words>
  <Application>Microsoft Office PowerPoint</Application>
  <PresentationFormat>Widescreen</PresentationFormat>
  <Paragraphs>264</Paragraphs>
  <Slides>48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Calibri Light</vt:lpstr>
      <vt:lpstr>Candara</vt:lpstr>
      <vt:lpstr>Office Theme</vt:lpstr>
      <vt:lpstr>Integration Design Patterns</vt:lpstr>
      <vt:lpstr>Outline</vt:lpstr>
      <vt:lpstr>Hierarchy of enterprise integration patterns</vt:lpstr>
      <vt:lpstr>Hierarchy of enterprise integration patterns</vt:lpstr>
      <vt:lpstr>Hierarchy of enterprise integration patterns</vt:lpstr>
      <vt:lpstr>Hierarchy of enterprise integration patterns</vt:lpstr>
      <vt:lpstr>Hierarchy of enterprise integration patterns</vt:lpstr>
      <vt:lpstr>Hierarchy of enterprise integration patterns</vt:lpstr>
      <vt:lpstr>Hierarchy of enterprise integration patterns</vt:lpstr>
      <vt:lpstr>Hierarchy of enterprise integration patterns</vt:lpstr>
      <vt:lpstr>Hierarchy of enterprise integration patterns</vt:lpstr>
      <vt:lpstr>Hierarchy of enterprise integration patterns</vt:lpstr>
      <vt:lpstr>App integration patterns</vt:lpstr>
      <vt:lpstr>Application Design Patterns </vt:lpstr>
      <vt:lpstr>Application Design Patterns </vt:lpstr>
      <vt:lpstr>Horizontal integration of systems’ layers</vt:lpstr>
      <vt:lpstr>UI layer horizontal integration</vt:lpstr>
      <vt:lpstr>Application layer horizontal integration</vt:lpstr>
      <vt:lpstr>Domain layer horizontal integration</vt:lpstr>
      <vt:lpstr>(Infrastructure) Persistence layer horizontal integration</vt:lpstr>
      <vt:lpstr>(Infrastructure) Persistence layer horizontal integration</vt:lpstr>
      <vt:lpstr>Stateless integration patterns for web &amp; digital applications</vt:lpstr>
      <vt:lpstr>Function placement Architecture Decision</vt:lpstr>
      <vt:lpstr>Information repository Architecture Decision</vt:lpstr>
      <vt:lpstr>Information repository Architecture Decision</vt:lpstr>
      <vt:lpstr>Integration method Architecture Decision</vt:lpstr>
      <vt:lpstr>Integration method Architecture Decision</vt:lpstr>
      <vt:lpstr>Integration method Architecture Decision</vt:lpstr>
      <vt:lpstr>Integration method Architecture Decision</vt:lpstr>
      <vt:lpstr>Integration method Architecture Decision</vt:lpstr>
      <vt:lpstr>Integration Security Patterns</vt:lpstr>
      <vt:lpstr>Integration Security Patterns</vt:lpstr>
      <vt:lpstr>Integration Security Patterns</vt:lpstr>
      <vt:lpstr>Integration Security Patterns</vt:lpstr>
      <vt:lpstr>PowerPoint Presentation</vt:lpstr>
      <vt:lpstr>Common integration technology classes</vt:lpstr>
      <vt:lpstr>Common integration technology classes</vt:lpstr>
      <vt:lpstr>Aggregation of data</vt:lpstr>
      <vt:lpstr>Streaming data ingestion</vt:lpstr>
      <vt:lpstr>Data sync between multiple applications</vt:lpstr>
      <vt:lpstr>Sharing data with external partners</vt:lpstr>
      <vt:lpstr>Broadcasting events</vt:lpstr>
      <vt:lpstr>Bulk or batch data movement</vt:lpstr>
      <vt:lpstr>Synchronized data transfers or process triggers</vt:lpstr>
      <vt:lpstr>Asynchronous (fire and forget) data transfer or process triggers</vt:lpstr>
      <vt:lpstr>Orchestration and data processing</vt:lpstr>
      <vt:lpstr>User interface integration and mashups</vt:lpstr>
      <vt:lpstr>Delivering end-to-end business processes / use cases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192</cp:revision>
  <cp:lastPrinted>2021-10-18T07:27:50Z</cp:lastPrinted>
  <dcterms:created xsi:type="dcterms:W3CDTF">2021-10-12T10:09:12Z</dcterms:created>
  <dcterms:modified xsi:type="dcterms:W3CDTF">2023-03-13T05:39:27Z</dcterms:modified>
</cp:coreProperties>
</file>