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53" r:id="rId3"/>
    <p:sldId id="1000" r:id="rId4"/>
    <p:sldId id="1001" r:id="rId5"/>
    <p:sldId id="1002" r:id="rId6"/>
    <p:sldId id="1003" r:id="rId7"/>
    <p:sldId id="1004" r:id="rId8"/>
    <p:sldId id="1005" r:id="rId9"/>
    <p:sldId id="1006" r:id="rId10"/>
    <p:sldId id="1007" r:id="rId11"/>
    <p:sldId id="1008" r:id="rId12"/>
    <p:sldId id="1009" r:id="rId13"/>
    <p:sldId id="1010" r:id="rId14"/>
    <p:sldId id="1011" r:id="rId15"/>
    <p:sldId id="1012" r:id="rId16"/>
    <p:sldId id="1013" r:id="rId17"/>
    <p:sldId id="1014" r:id="rId18"/>
    <p:sldId id="1015" r:id="rId19"/>
    <p:sldId id="1016" r:id="rId20"/>
    <p:sldId id="1017" r:id="rId21"/>
    <p:sldId id="1018" r:id="rId22"/>
    <p:sldId id="1019" r:id="rId23"/>
    <p:sldId id="1020" r:id="rId24"/>
    <p:sldId id="1021" r:id="rId25"/>
    <p:sldId id="1022" r:id="rId26"/>
    <p:sldId id="1023" r:id="rId27"/>
    <p:sldId id="1024" r:id="rId28"/>
    <p:sldId id="1025" r:id="rId29"/>
    <p:sldId id="1026" r:id="rId30"/>
    <p:sldId id="1027" r:id="rId31"/>
    <p:sldId id="1028" r:id="rId32"/>
    <p:sldId id="1029" r:id="rId33"/>
    <p:sldId id="1030" r:id="rId34"/>
    <p:sldId id="1031" r:id="rId35"/>
    <p:sldId id="1032" r:id="rId36"/>
    <p:sldId id="1033" r:id="rId37"/>
    <p:sldId id="1034" r:id="rId38"/>
    <p:sldId id="1035" r:id="rId39"/>
    <p:sldId id="1036" r:id="rId40"/>
    <p:sldId id="1037" r:id="rId41"/>
    <p:sldId id="1038" r:id="rId42"/>
    <p:sldId id="1039" r:id="rId43"/>
    <p:sldId id="1040" r:id="rId44"/>
    <p:sldId id="1041" r:id="rId45"/>
    <p:sldId id="1042" r:id="rId46"/>
    <p:sldId id="1043" r:id="rId47"/>
    <p:sldId id="1044" r:id="rId48"/>
    <p:sldId id="1045" r:id="rId49"/>
    <p:sldId id="1046" r:id="rId50"/>
    <p:sldId id="104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1A31F9-0ABD-4E56-B655-0217640B69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57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B1BEF-1959-4BDD-B426-46CD1F6187ED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41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29B0F-A6D7-4EC3-8E46-0FD2B46584E9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685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A156A-7B5C-415C-9329-B37982CFDB62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44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42395-6C31-4805-BEE9-1B941642BF2E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9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F90B4-044F-4832-A3B1-F390EC94F54B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26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2986C-D45F-45A9-92C2-6B61275DF045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510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3AF51-FE0A-4646-8E59-0C168D7035D8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863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2A3C22-472E-41F7-B20E-4E39C4F97283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54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B0EDA9-D844-4B30-A75F-E6DFA7C29459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23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59172-34B5-4C7D-9FD6-00B18756DFC8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27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5808C-5C25-4C86-BF24-DD3C27AAE84C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59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F263B-100C-4BDB-A83F-2D4D7D866B67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237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E4A3FB-0134-47E4-940B-2B13AB9790F4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10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EAF2C0-FF28-441F-A73B-4925946BBD60}" type="slidenum">
              <a:rPr lang="en-US" smtClean="0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01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9F61B8-502E-4C73-88BC-F27FC1A490BF}" type="slidenum">
              <a:rPr lang="en-US" smtClean="0">
                <a:latin typeface="Arial" charset="0"/>
              </a:rPr>
              <a:pPr/>
              <a:t>27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21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E251C-3A13-41BE-A9ED-8B0DC308DDBB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08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3DF6B-8445-4CCF-B05A-9FDC531C7378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53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05680-5904-4A2B-922F-7B9DDA6B92E5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32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342665-29C1-4120-A04D-96292BAEAC4E}" type="slidenum">
              <a:rPr lang="en-US" smtClean="0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44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FCB48-2B82-4574-97E9-2B8DA139FB2B}" type="slidenum">
              <a:rPr lang="en-US" smtClean="0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19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EF80FA-099D-4C53-9B11-888A843263AE}" type="slidenum">
              <a:rPr lang="en-US" smtClean="0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5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48223A-0BBB-452C-B342-204B4960E090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3753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B8A03-6212-4F95-A87D-CDED00792F7A}" type="slidenum">
              <a:rPr lang="en-US" altLang="ko-KR" smtClean="0">
                <a:latin typeface="Arial" charset="0"/>
              </a:rPr>
              <a:pPr/>
              <a:t>39</a:t>
            </a:fld>
            <a:endParaRPr lang="en-US" altLang="ko-KR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56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930478-5B60-404F-97AA-B4985ED914A9}" type="slidenum">
              <a:rPr lang="en-US" altLang="ko-KR" smtClean="0">
                <a:latin typeface="Arial" charset="0"/>
              </a:rPr>
              <a:pPr/>
              <a:t>40</a:t>
            </a:fld>
            <a:endParaRPr lang="en-US" altLang="ko-KR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48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10628C-9A43-48B0-96B8-9251D5359536}" type="slidenum">
              <a:rPr lang="en-US" smtClean="0">
                <a:latin typeface="Arial" charset="0"/>
              </a:rPr>
              <a:pPr/>
              <a:t>41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92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80ED7E-5BFC-498E-B11E-190E4A0B608D}" type="slidenum">
              <a:rPr lang="en-US" smtClean="0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7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8FE41-2DA4-4D30-AF34-AF6CD1FB74CF}" type="slidenum">
              <a:rPr lang="en-US" smtClean="0">
                <a:latin typeface="Arial" charset="0"/>
              </a:rPr>
              <a:pPr/>
              <a:t>43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5382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7BAFF-5DAA-45B1-8917-FEC813A9E237}" type="slidenum">
              <a:rPr lang="en-US" altLang="ko-KR" smtClean="0">
                <a:latin typeface="Arial" charset="0"/>
              </a:rPr>
              <a:pPr/>
              <a:t>44</a:t>
            </a:fld>
            <a:endParaRPr lang="en-US" altLang="ko-K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92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346E2-D97E-4514-BFF1-22871E7901F7}" type="slidenum">
              <a:rPr lang="en-US" smtClean="0">
                <a:latin typeface="Arial" charset="0"/>
              </a:rPr>
              <a:pPr/>
              <a:t>46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955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82A45-08F3-4AE9-8E53-DFD130C3E6DA}" type="slidenum">
              <a:rPr lang="en-US" smtClean="0">
                <a:latin typeface="Arial" charset="0"/>
              </a:rPr>
              <a:pPr/>
              <a:t>47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5395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AC4C1-7BCF-4DFD-AB84-A7A11A868BC3}" type="slidenum">
              <a:rPr lang="en-US" altLang="ko-KR" smtClean="0">
                <a:latin typeface="Arial" charset="0"/>
              </a:rPr>
              <a:pPr/>
              <a:t>48</a:t>
            </a:fld>
            <a:endParaRPr lang="en-US" altLang="ko-K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756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180B1E-101A-40CB-8D5D-AA3C94EE639C}" type="slidenum">
              <a:rPr lang="en-US" smtClean="0">
                <a:latin typeface="Arial" charset="0"/>
              </a:rPr>
              <a:pPr/>
              <a:t>49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21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45D414-EB95-4E4A-950B-5BE0DBA0F339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658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EF80FA-099D-4C53-9B11-888A843263AE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14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C9FD1A-C7DC-4332-96C1-2ED198CD1B64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77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69988-9FA5-4903-9BBA-B01902DB2838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71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9D6F2C-2250-433B-BAA3-DA8067355BFD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94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42395-6C31-4805-BEE9-1B941642BF2E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volution of Systems Integration - Java Code Geeks - 202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12" y="175390"/>
            <a:ext cx="1767229" cy="17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152400"/>
            <a:ext cx="1016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1"/>
            <a:ext cx="54102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800" y="1524001"/>
            <a:ext cx="5412317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DB938-CE9F-41B0-94D2-8DA239B87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5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1"/>
            <a:ext cx="12192000" cy="83063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8306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995248"/>
            <a:ext cx="11650767" cy="547068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83210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0"/>
            <a:ext cx="11650767" cy="83210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f/fe/Btree.svg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XML Transformation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and Systems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A56276-1584-4F72-98D0-5A3FDC0ECC1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XSL: </a:t>
            </a:r>
            <a:r>
              <a:rPr lang="en-GB"/>
              <a:t>Extensible Stylesheet Language</a:t>
            </a:r>
            <a:endParaRPr lang="en-GB" b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574088" cy="5486400"/>
          </a:xfrm>
        </p:spPr>
        <p:txBody>
          <a:bodyPr/>
          <a:lstStyle/>
          <a:p>
            <a:pPr eaLnBrk="1" hangingPunct="1"/>
            <a:r>
              <a:rPr lang="en-GB" sz="2400" dirty="0"/>
              <a:t>HTML: "Format without Structure"</a:t>
            </a:r>
          </a:p>
          <a:p>
            <a:pPr lvl="1" eaLnBrk="1" hangingPunct="1"/>
            <a:r>
              <a:rPr lang="en-GB" dirty="0"/>
              <a:t>Typesetting language</a:t>
            </a:r>
          </a:p>
          <a:p>
            <a:pPr lvl="1" eaLnBrk="1" hangingPunct="1"/>
            <a:r>
              <a:rPr lang="en-GB" dirty="0"/>
              <a:t>Not extensible</a:t>
            </a:r>
          </a:p>
          <a:p>
            <a:pPr eaLnBrk="1" hangingPunct="1"/>
            <a:r>
              <a:rPr lang="en-GB" sz="2400" dirty="0"/>
              <a:t>XML: "Structure Without Format"</a:t>
            </a:r>
          </a:p>
          <a:p>
            <a:pPr lvl="1" eaLnBrk="1" hangingPunct="1"/>
            <a:r>
              <a:rPr lang="en-GB" dirty="0"/>
              <a:t>Defines "elements" using "tags"</a:t>
            </a:r>
          </a:p>
          <a:p>
            <a:pPr lvl="1" eaLnBrk="1" hangingPunct="1"/>
            <a:r>
              <a:rPr lang="en-GB" dirty="0"/>
              <a:t>Creates hierarchical structure of information set</a:t>
            </a:r>
          </a:p>
          <a:p>
            <a:pPr eaLnBrk="1" hangingPunct="1"/>
            <a:r>
              <a:rPr lang="en-US" sz="2400" dirty="0"/>
              <a:t>XSL is a set of language technologies for defining XML document transformation and presentation</a:t>
            </a:r>
            <a:endParaRPr lang="en-GB" sz="2400" dirty="0"/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XSL</a:t>
            </a:r>
            <a:r>
              <a:rPr lang="en-US" dirty="0">
                <a:solidFill>
                  <a:srgbClr val="990000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: XSL </a:t>
            </a:r>
            <a:r>
              <a:rPr lang="en-US" dirty="0">
                <a:solidFill>
                  <a:srgbClr val="990000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ransformations</a:t>
            </a:r>
          </a:p>
          <a:p>
            <a:pPr lvl="1" eaLnBrk="1" hangingPunct="1"/>
            <a:r>
              <a:rPr lang="en-US" dirty="0"/>
              <a:t>XSL </a:t>
            </a:r>
            <a:r>
              <a:rPr lang="en-US" dirty="0">
                <a:solidFill>
                  <a:srgbClr val="990000"/>
                </a:solidFill>
              </a:rPr>
              <a:t>F</a:t>
            </a:r>
            <a:r>
              <a:rPr lang="en-US" dirty="0"/>
              <a:t>ormatting </a:t>
            </a:r>
            <a:r>
              <a:rPr lang="en-US" dirty="0">
                <a:solidFill>
                  <a:srgbClr val="990000"/>
                </a:solidFill>
              </a:rPr>
              <a:t>O</a:t>
            </a:r>
            <a:r>
              <a:rPr lang="en-US" dirty="0"/>
              <a:t>bjects or XSL-</a:t>
            </a:r>
            <a:r>
              <a:rPr lang="en-US" dirty="0">
                <a:solidFill>
                  <a:srgbClr val="990000"/>
                </a:solidFill>
              </a:rPr>
              <a:t>FO</a:t>
            </a:r>
            <a:r>
              <a:rPr lang="en-US" dirty="0"/>
              <a:t>, is a markup language for XML document formatting which is most often used for generating PDFs</a:t>
            </a:r>
          </a:p>
          <a:p>
            <a:pPr lvl="1" eaLnBrk="1" hangingPunct="1"/>
            <a:r>
              <a:rPr lang="en-US" dirty="0"/>
              <a:t>XSLT is a built-in component in ESB Enterprise Service Bus</a:t>
            </a:r>
            <a:endParaRPr lang="en-GB" dirty="0"/>
          </a:p>
          <a:p>
            <a:pPr eaLnBrk="1" hangingPunct="1"/>
            <a:endParaRPr lang="en-GB" sz="2400" dirty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035300" y="776288"/>
            <a:ext cx="2754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http://www.w3.org/TR/xsl/</a:t>
            </a:r>
          </a:p>
        </p:txBody>
      </p:sp>
    </p:spTree>
    <p:extLst>
      <p:ext uri="{BB962C8B-B14F-4D97-AF65-F5344CB8AC3E}">
        <p14:creationId xmlns:p14="http://schemas.microsoft.com/office/powerpoint/2010/main" val="303268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XSL: XSLT and XSL-FO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8250A1-3175-4452-A27F-ED4D7456B90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2362200" y="3200400"/>
            <a:ext cx="228600" cy="228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2133600" y="3581400"/>
            <a:ext cx="228600" cy="228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2590800" y="3581400"/>
            <a:ext cx="228600" cy="228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0247" name="Straight Connector 11"/>
          <p:cNvCxnSpPr>
            <a:cxnSpLocks noChangeShapeType="1"/>
            <a:stCxn id="6" idx="3"/>
            <a:endCxn id="7" idx="0"/>
          </p:cNvCxnSpPr>
          <p:nvPr/>
        </p:nvCxnSpPr>
        <p:spPr bwMode="auto">
          <a:xfrm rot="5400000">
            <a:off x="2228851" y="3414713"/>
            <a:ext cx="185737" cy="147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8" name="Straight Connector 13"/>
          <p:cNvCxnSpPr>
            <a:cxnSpLocks noChangeShapeType="1"/>
            <a:stCxn id="6" idx="5"/>
            <a:endCxn id="8" idx="0"/>
          </p:cNvCxnSpPr>
          <p:nvPr/>
        </p:nvCxnSpPr>
        <p:spPr bwMode="auto">
          <a:xfrm rot="16200000" flipH="1">
            <a:off x="2538414" y="3414714"/>
            <a:ext cx="185737" cy="147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14"/>
          <p:cNvSpPr/>
          <p:nvPr/>
        </p:nvSpPr>
        <p:spPr bwMode="auto">
          <a:xfrm>
            <a:off x="2133600" y="4038600"/>
            <a:ext cx="228600" cy="228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 bwMode="auto">
          <a:xfrm>
            <a:off x="1905000" y="4419600"/>
            <a:ext cx="228600" cy="228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 bwMode="auto">
          <a:xfrm>
            <a:off x="2362200" y="4419600"/>
            <a:ext cx="228600" cy="228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0252" name="Straight Connector 17"/>
          <p:cNvCxnSpPr>
            <a:cxnSpLocks noChangeShapeType="1"/>
            <a:stCxn id="15" idx="3"/>
            <a:endCxn id="16" idx="0"/>
          </p:cNvCxnSpPr>
          <p:nvPr/>
        </p:nvCxnSpPr>
        <p:spPr bwMode="auto">
          <a:xfrm rot="5400000">
            <a:off x="2000251" y="4252913"/>
            <a:ext cx="185737" cy="147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3" name="Straight Connector 18"/>
          <p:cNvCxnSpPr>
            <a:cxnSpLocks noChangeShapeType="1"/>
            <a:stCxn id="15" idx="5"/>
            <a:endCxn id="17" idx="0"/>
          </p:cNvCxnSpPr>
          <p:nvPr/>
        </p:nvCxnSpPr>
        <p:spPr bwMode="auto">
          <a:xfrm rot="16200000" flipH="1">
            <a:off x="2309814" y="4252914"/>
            <a:ext cx="185737" cy="147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4" name="Straight Connector 20"/>
          <p:cNvCxnSpPr>
            <a:cxnSpLocks noChangeShapeType="1"/>
            <a:stCxn id="7" idx="4"/>
            <a:endCxn id="15" idx="0"/>
          </p:cNvCxnSpPr>
          <p:nvPr/>
        </p:nvCxnSpPr>
        <p:spPr bwMode="auto">
          <a:xfrm rot="5400000">
            <a:off x="2133601" y="3924301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495800" y="1323975"/>
            <a:ext cx="914400" cy="1447800"/>
            <a:chOff x="3338513" y="1752600"/>
            <a:chExt cx="914400" cy="1447800"/>
          </a:xfrm>
        </p:grpSpPr>
        <p:sp>
          <p:nvSpPr>
            <p:cNvPr id="10310" name="Oval 21"/>
            <p:cNvSpPr>
              <a:spLocks noChangeArrowheads="1"/>
            </p:cNvSpPr>
            <p:nvPr/>
          </p:nvSpPr>
          <p:spPr bwMode="auto">
            <a:xfrm>
              <a:off x="3567113" y="1752600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1" name="Oval 22"/>
            <p:cNvSpPr>
              <a:spLocks noChangeArrowheads="1"/>
            </p:cNvSpPr>
            <p:nvPr/>
          </p:nvSpPr>
          <p:spPr bwMode="auto">
            <a:xfrm>
              <a:off x="3338513" y="2133600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Oval 23"/>
            <p:cNvSpPr>
              <a:spLocks noChangeArrowheads="1"/>
            </p:cNvSpPr>
            <p:nvPr/>
          </p:nvSpPr>
          <p:spPr bwMode="auto">
            <a:xfrm>
              <a:off x="3795713" y="2133600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313" name="Straight Connector 24"/>
            <p:cNvCxnSpPr>
              <a:cxnSpLocks noChangeShapeType="1"/>
              <a:stCxn id="10310" idx="3"/>
              <a:endCxn id="10311" idx="0"/>
            </p:cNvCxnSpPr>
            <p:nvPr/>
          </p:nvCxnSpPr>
          <p:spPr bwMode="auto">
            <a:xfrm rot="5400000">
              <a:off x="3434557" y="1966119"/>
              <a:ext cx="185737" cy="1492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14" name="Straight Connector 25"/>
            <p:cNvCxnSpPr>
              <a:cxnSpLocks noChangeShapeType="1"/>
              <a:stCxn id="10310" idx="5"/>
              <a:endCxn id="10312" idx="0"/>
            </p:cNvCxnSpPr>
            <p:nvPr/>
          </p:nvCxnSpPr>
          <p:spPr bwMode="auto">
            <a:xfrm rot="16200000" flipH="1">
              <a:off x="3743325" y="1966913"/>
              <a:ext cx="185737" cy="1476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315" name="Oval 26"/>
            <p:cNvSpPr>
              <a:spLocks noChangeArrowheads="1"/>
            </p:cNvSpPr>
            <p:nvPr/>
          </p:nvSpPr>
          <p:spPr bwMode="auto">
            <a:xfrm>
              <a:off x="3567113" y="2590800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6" name="Oval 27"/>
            <p:cNvSpPr>
              <a:spLocks noChangeArrowheads="1"/>
            </p:cNvSpPr>
            <p:nvPr/>
          </p:nvSpPr>
          <p:spPr bwMode="auto">
            <a:xfrm>
              <a:off x="3338513" y="2971800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7" name="Oval 28"/>
            <p:cNvSpPr>
              <a:spLocks noChangeArrowheads="1"/>
            </p:cNvSpPr>
            <p:nvPr/>
          </p:nvSpPr>
          <p:spPr bwMode="auto">
            <a:xfrm>
              <a:off x="3795713" y="2971800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318" name="Straight Connector 29"/>
            <p:cNvCxnSpPr>
              <a:cxnSpLocks noChangeShapeType="1"/>
              <a:stCxn id="10315" idx="3"/>
              <a:endCxn id="10316" idx="0"/>
            </p:cNvCxnSpPr>
            <p:nvPr/>
          </p:nvCxnSpPr>
          <p:spPr bwMode="auto">
            <a:xfrm rot="5400000">
              <a:off x="3434557" y="2804319"/>
              <a:ext cx="185737" cy="1492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19" name="Straight Connector 30"/>
            <p:cNvCxnSpPr>
              <a:cxnSpLocks noChangeShapeType="1"/>
              <a:stCxn id="10315" idx="5"/>
              <a:endCxn id="10317" idx="0"/>
            </p:cNvCxnSpPr>
            <p:nvPr/>
          </p:nvCxnSpPr>
          <p:spPr bwMode="auto">
            <a:xfrm rot="16200000" flipH="1">
              <a:off x="3743325" y="2805113"/>
              <a:ext cx="185737" cy="1476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20" name="Straight Connector 31"/>
            <p:cNvCxnSpPr>
              <a:cxnSpLocks noChangeShapeType="1"/>
              <a:stCxn id="10310" idx="4"/>
              <a:endCxn id="10315" idx="0"/>
            </p:cNvCxnSpPr>
            <p:nvPr/>
          </p:nvCxnSpPr>
          <p:spPr bwMode="auto">
            <a:xfrm rot="5400000">
              <a:off x="3377407" y="2286794"/>
              <a:ext cx="6096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321" name="Oval 33"/>
            <p:cNvSpPr>
              <a:spLocks noChangeArrowheads="1"/>
            </p:cNvSpPr>
            <p:nvPr/>
          </p:nvSpPr>
          <p:spPr bwMode="auto">
            <a:xfrm>
              <a:off x="4024313" y="2478088"/>
              <a:ext cx="228600" cy="228600"/>
            </a:xfrm>
            <a:prstGeom prst="ellipse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322" name="Straight Connector 34"/>
            <p:cNvCxnSpPr>
              <a:cxnSpLocks noChangeShapeType="1"/>
              <a:stCxn id="10312" idx="5"/>
              <a:endCxn id="10321" idx="0"/>
            </p:cNvCxnSpPr>
            <p:nvPr/>
          </p:nvCxnSpPr>
          <p:spPr bwMode="auto">
            <a:xfrm rot="16200000" flipH="1">
              <a:off x="3990181" y="2329657"/>
              <a:ext cx="149225" cy="1476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581400" y="5421313"/>
          <a:ext cx="2895600" cy="93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208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phone</a:t>
                      </a:r>
                    </a:p>
                  </a:txBody>
                  <a:tcPr marT="45689" marB="456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08"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1234567890</a:t>
                      </a: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4801234567</a:t>
                      </a:r>
                    </a:p>
                  </a:txBody>
                  <a:tcPr marT="45689" marB="4568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208">
                <a:tc>
                  <a:txBody>
                    <a:bodyPr/>
                    <a:lstStyle/>
                    <a:p>
                      <a:r>
                        <a:rPr lang="en-US" sz="1200" dirty="0"/>
                        <a:t>Joe</a:t>
                      </a: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9876543210</a:t>
                      </a:r>
                    </a:p>
                  </a:txBody>
                  <a:tcPr marT="45689" marB="4568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6022345678</a:t>
                      </a:r>
                    </a:p>
                  </a:txBody>
                  <a:tcPr marT="45689" marB="4568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971800" y="2782888"/>
            <a:ext cx="1524000" cy="2398712"/>
            <a:chOff x="1447800" y="2782888"/>
            <a:chExt cx="1524000" cy="2398712"/>
          </a:xfrm>
        </p:grpSpPr>
        <p:sp>
          <p:nvSpPr>
            <p:cNvPr id="10306" name="Oval 44"/>
            <p:cNvSpPr>
              <a:spLocks noChangeArrowheads="1"/>
            </p:cNvSpPr>
            <p:nvPr/>
          </p:nvSpPr>
          <p:spPr bwMode="auto">
            <a:xfrm>
              <a:off x="1981200" y="35814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en-US" sz="1600"/>
                <a:t>XSLT</a:t>
              </a:r>
            </a:p>
          </p:txBody>
        </p:sp>
        <p:cxnSp>
          <p:nvCxnSpPr>
            <p:cNvPr id="10307" name="Straight Arrow Connector 46"/>
            <p:cNvCxnSpPr>
              <a:cxnSpLocks noChangeShapeType="1"/>
              <a:endCxn id="10306" idx="2"/>
            </p:cNvCxnSpPr>
            <p:nvPr/>
          </p:nvCxnSpPr>
          <p:spPr bwMode="auto">
            <a:xfrm>
              <a:off x="1447800" y="4076700"/>
              <a:ext cx="533400" cy="1588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10308" name="Straight Arrow Connector 49"/>
            <p:cNvCxnSpPr>
              <a:cxnSpLocks noChangeShapeType="1"/>
              <a:stCxn id="10306" idx="0"/>
            </p:cNvCxnSpPr>
            <p:nvPr/>
          </p:nvCxnSpPr>
          <p:spPr bwMode="auto">
            <a:xfrm rot="5400000" flipH="1" flipV="1">
              <a:off x="2324894" y="2934494"/>
              <a:ext cx="798512" cy="49530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10309" name="Straight Arrow Connector 51"/>
            <p:cNvCxnSpPr>
              <a:cxnSpLocks noChangeShapeType="1"/>
              <a:stCxn id="10306" idx="4"/>
            </p:cNvCxnSpPr>
            <p:nvPr/>
          </p:nvCxnSpPr>
          <p:spPr bwMode="auto">
            <a:xfrm rot="16200000" flipH="1">
              <a:off x="2419350" y="4629150"/>
              <a:ext cx="609600" cy="49530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5043488" y="3000375"/>
            <a:ext cx="990600" cy="1219200"/>
            <a:chOff x="3886200" y="3429000"/>
            <a:chExt cx="990600" cy="1219200"/>
          </a:xfrm>
        </p:grpSpPr>
        <p:cxnSp>
          <p:nvCxnSpPr>
            <p:cNvPr id="10297" name="Straight Arrow Connector 43"/>
            <p:cNvCxnSpPr>
              <a:cxnSpLocks noChangeShapeType="1"/>
            </p:cNvCxnSpPr>
            <p:nvPr/>
          </p:nvCxnSpPr>
          <p:spPr bwMode="auto">
            <a:xfrm rot="16200000" flipH="1">
              <a:off x="3757613" y="3581400"/>
              <a:ext cx="1219200" cy="91440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sp>
          <p:nvSpPr>
            <p:cNvPr id="10298" name="Oval 44"/>
            <p:cNvSpPr>
              <a:spLocks noChangeArrowheads="1"/>
            </p:cNvSpPr>
            <p:nvPr/>
          </p:nvSpPr>
          <p:spPr bwMode="auto">
            <a:xfrm>
              <a:off x="3886200" y="3505200"/>
              <a:ext cx="990600" cy="990600"/>
            </a:xfrm>
            <a:prstGeom prst="ellipse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en-US" sz="1600"/>
                <a:t>XSLT</a:t>
              </a:r>
            </a:p>
          </p:txBody>
        </p:sp>
      </p:grpSp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6186488" y="3805238"/>
          <a:ext cx="2895600" cy="1154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704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 marT="45707" marB="45707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phone</a:t>
                      </a:r>
                    </a:p>
                  </a:txBody>
                  <a:tcPr marT="45707" marB="45707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 marT="45707" marB="45707"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4801234567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1234567890</a:t>
                      </a: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r>
                        <a:rPr lang="en-US" sz="1200" dirty="0"/>
                        <a:t>Joe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6022345678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9876543210</a:t>
                      </a: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95" name="TextBox 47"/>
          <p:cNvSpPr txBox="1">
            <a:spLocks noChangeArrowheads="1"/>
          </p:cNvSpPr>
          <p:nvPr/>
        </p:nvSpPr>
        <p:spPr bwMode="auto">
          <a:xfrm>
            <a:off x="1676400" y="2771775"/>
            <a:ext cx="1657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XML document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638425" y="1354139"/>
            <a:ext cx="18859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An XML document with a different structure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410200" y="914400"/>
            <a:ext cx="4446704" cy="1858154"/>
            <a:chOff x="3886200" y="914400"/>
            <a:chExt cx="4446704" cy="1858154"/>
          </a:xfrm>
        </p:grpSpPr>
        <p:pic>
          <p:nvPicPr>
            <p:cNvPr id="10299" name="Picture 2" descr="C:\Documents and Settings\Yinong\Local Settings\Temporary Internet Files\Content.IE5\SZQ3E9UP\MCj0234480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61" y="914400"/>
              <a:ext cx="838166" cy="674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01" name="TextBox 41"/>
            <p:cNvSpPr txBox="1">
              <a:spLocks noChangeArrowheads="1"/>
            </p:cNvSpPr>
            <p:nvPr/>
          </p:nvSpPr>
          <p:spPr bwMode="auto">
            <a:xfrm>
              <a:off x="7013599" y="1019175"/>
              <a:ext cx="5517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PDF</a:t>
              </a:r>
            </a:p>
          </p:txBody>
        </p:sp>
        <p:sp>
          <p:nvSpPr>
            <p:cNvPr id="10302" name="TextBox 42"/>
            <p:cNvSpPr txBox="1">
              <a:spLocks noChangeArrowheads="1"/>
            </p:cNvSpPr>
            <p:nvPr/>
          </p:nvSpPr>
          <p:spPr bwMode="auto">
            <a:xfrm>
              <a:off x="6705600" y="1992868"/>
              <a:ext cx="16273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Special formats</a:t>
              </a: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4457700" y="1476375"/>
              <a:ext cx="761999" cy="762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100" dirty="0"/>
                <a:t>XSL-FO</a:t>
              </a:r>
            </a:p>
            <a:p>
              <a:pPr algn="ctr">
                <a:lnSpc>
                  <a:spcPct val="150000"/>
                </a:lnSpc>
                <a:defRPr/>
              </a:pPr>
              <a:endParaRPr lang="en-US" sz="1100" dirty="0"/>
            </a:p>
          </p:txBody>
        </p:sp>
        <p:cxnSp>
          <p:nvCxnSpPr>
            <p:cNvPr id="10304" name="Straight Arrow Connector 58"/>
            <p:cNvCxnSpPr>
              <a:cxnSpLocks noChangeShapeType="1"/>
            </p:cNvCxnSpPr>
            <p:nvPr/>
          </p:nvCxnSpPr>
          <p:spPr bwMode="auto">
            <a:xfrm>
              <a:off x="3886200" y="1857375"/>
              <a:ext cx="571477" cy="12700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10305" name="Straight Arrow Connector 60"/>
            <p:cNvCxnSpPr>
              <a:cxnSpLocks noChangeShapeType="1"/>
              <a:stCxn id="53" idx="6"/>
            </p:cNvCxnSpPr>
            <p:nvPr/>
          </p:nvCxnSpPr>
          <p:spPr bwMode="auto">
            <a:xfrm flipV="1">
              <a:off x="5219699" y="1251744"/>
              <a:ext cx="676132" cy="605631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pic>
          <p:nvPicPr>
            <p:cNvPr id="1026" name="Picture 2" descr="Nokia Lumia 9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5830" y="1665092"/>
              <a:ext cx="885969" cy="1107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Straight Arrow Connector 60"/>
            <p:cNvCxnSpPr>
              <a:cxnSpLocks noChangeShapeType="1"/>
              <a:stCxn id="53" idx="6"/>
              <a:endCxn id="1026" idx="1"/>
            </p:cNvCxnSpPr>
            <p:nvPr/>
          </p:nvCxnSpPr>
          <p:spPr bwMode="auto">
            <a:xfrm>
              <a:off x="5219699" y="1857375"/>
              <a:ext cx="676131" cy="361448"/>
            </a:xfrm>
            <a:prstGeom prst="straightConnector1">
              <a:avLst/>
            </a:prstGeom>
            <a:noFill/>
            <a:ln w="381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7198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E838B0-DA37-4B40-9296-EE0C8895083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7543800" cy="623888"/>
          </a:xfrm>
        </p:spPr>
        <p:txBody>
          <a:bodyPr/>
          <a:lstStyle/>
          <a:p>
            <a:pPr eaLnBrk="1" hangingPunct="1"/>
            <a:r>
              <a:rPr lang="en-US" sz="2800"/>
              <a:t>XSLT: </a:t>
            </a:r>
            <a:r>
              <a:rPr lang="en-GB" sz="2800"/>
              <a:t>XSL Transformations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9057" y="838200"/>
            <a:ext cx="8574088" cy="3505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dirty="0"/>
              <a:t>XSL is a declarative (functional) programming language with constructs such as</a:t>
            </a:r>
          </a:p>
          <a:p>
            <a:pPr lvl="2" eaLnBrk="1" hangingPunct="1"/>
            <a:r>
              <a:rPr lang="en-GB" dirty="0"/>
              <a:t>if</a:t>
            </a:r>
          </a:p>
          <a:p>
            <a:pPr lvl="2" eaLnBrk="1" hangingPunct="1"/>
            <a:r>
              <a:rPr lang="en-GB" dirty="0"/>
              <a:t>choose-when-otherwise (switch)</a:t>
            </a:r>
          </a:p>
          <a:p>
            <a:pPr lvl="2" eaLnBrk="1" hangingPunct="1"/>
            <a:r>
              <a:rPr lang="en-US" dirty="0"/>
              <a:t>for-each</a:t>
            </a:r>
          </a:p>
          <a:p>
            <a:pPr eaLnBrk="1" hangingPunct="1"/>
            <a:endParaRPr lang="en-GB" sz="1800" dirty="0"/>
          </a:p>
          <a:p>
            <a:pPr eaLnBrk="1" hangingPunct="1"/>
            <a:r>
              <a:rPr lang="en-GB" dirty="0"/>
              <a:t>XSL is </a:t>
            </a:r>
            <a:r>
              <a:rPr lang="en-US" dirty="0"/>
              <a:t>Turing complete in theory, and thus can be used for programming any task, but limited in practice</a:t>
            </a:r>
          </a:p>
          <a:p>
            <a:pPr lvl="1" eaLnBrk="1" hangingPunct="1"/>
            <a:r>
              <a:rPr lang="en-GB" dirty="0"/>
              <a:t>Creates formatted output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11086" y="4902653"/>
            <a:ext cx="7772400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800" kern="0" dirty="0"/>
              <a:t>Transforms one XML structure to another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GB" sz="2800" kern="0" dirty="0"/>
              <a:t>Transforms XML to HTML: Adding HTML Format to XML Structure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764FBF-0458-816D-8BB2-57DD99667E83}"/>
              </a:ext>
            </a:extLst>
          </p:cNvPr>
          <p:cNvGrpSpPr/>
          <p:nvPr/>
        </p:nvGrpSpPr>
        <p:grpSpPr>
          <a:xfrm>
            <a:off x="7620002" y="1371600"/>
            <a:ext cx="2971801" cy="2369880"/>
            <a:chOff x="6094636" y="1329660"/>
            <a:chExt cx="3016707" cy="23698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241D33-330E-FA31-9D4A-DF41C9C19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1329660"/>
              <a:ext cx="2558143" cy="23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17625" algn="l"/>
                </a:tabLst>
              </a:pPr>
              <a:r>
                <a:rPr lang="en-US" altLang="en-US" sz="1400" dirty="0">
                  <a:latin typeface="Arial Unicode MS"/>
                  <a:ea typeface="inherit"/>
                </a:rPr>
                <a:t>&lt;</a:t>
              </a:r>
              <a:r>
                <a:rPr lang="en-US" altLang="en-US" sz="1400" dirty="0" err="1">
                  <a:latin typeface="Arial Narrow" panose="020B0606020202030204" pitchFamily="34" charset="0"/>
                  <a:ea typeface="inherit"/>
                </a:rPr>
                <a:t>xsl:</a:t>
              </a:r>
              <a:r>
                <a:rPr lang="en-US" altLang="en-US" sz="1400" dirty="0" err="1">
                  <a:solidFill>
                    <a:srgbClr val="0000FF"/>
                  </a:solidFill>
                  <a:latin typeface="Arial Narrow" panose="020B0606020202030204" pitchFamily="34" charset="0"/>
                  <a:ea typeface="inherit"/>
                </a:rPr>
                <a:t>choose</a:t>
              </a:r>
              <a:r>
                <a:rPr lang="en-US" altLang="en-US" sz="1400" dirty="0">
                  <a:latin typeface="Arial Narrow" panose="020B0606020202030204" pitchFamily="34" charset="0"/>
                  <a:ea typeface="inherit"/>
                </a:rPr>
                <a:t>&gt;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17625" algn="l"/>
                </a:tabLst>
              </a:pPr>
              <a:r>
                <a:rPr lang="en-US" altLang="en-US" sz="1400" dirty="0">
                  <a:latin typeface="Arial Narrow" panose="020B0606020202030204" pitchFamily="34" charset="0"/>
                  <a:ea typeface="inherit"/>
                </a:rPr>
                <a:t>	&lt;</a:t>
              </a:r>
              <a:r>
                <a:rPr lang="en-US" altLang="en-US" sz="1400" dirty="0" err="1">
                  <a:latin typeface="Arial Narrow" panose="020B0606020202030204" pitchFamily="34" charset="0"/>
                  <a:ea typeface="inherit"/>
                </a:rPr>
                <a:t>xsl:</a:t>
              </a:r>
              <a:r>
                <a:rPr lang="en-US" altLang="en-US" sz="1400" dirty="0" err="1">
                  <a:solidFill>
                    <a:srgbClr val="0000FF"/>
                  </a:solidFill>
                  <a:latin typeface="Arial Narrow" panose="020B0606020202030204" pitchFamily="34" charset="0"/>
                </a:rPr>
                <a:t>when</a:t>
              </a:r>
              <a:r>
                <a:rPr lang="en-US" altLang="en-US" sz="1400" dirty="0">
                  <a:latin typeface="Arial Narrow" panose="020B0606020202030204" pitchFamily="34" charset="0"/>
                  <a:ea typeface="inherit"/>
                </a:rPr>
                <a:t> condition"&gt;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17625" algn="l"/>
                </a:tabLst>
              </a:pPr>
              <a:r>
                <a:rPr lang="en-US" altLang="en-US" sz="1400" dirty="0">
                  <a:latin typeface="Arial Narrow" panose="020B0606020202030204" pitchFamily="34" charset="0"/>
                  <a:ea typeface="inherit"/>
                </a:rPr>
                <a:t>	 	html statements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17625" algn="l"/>
                </a:tabLst>
              </a:pPr>
              <a:r>
                <a:rPr lang="en-US" altLang="en-US" sz="1400" dirty="0">
                  <a:latin typeface="Arial Narrow" panose="020B0606020202030204" pitchFamily="34" charset="0"/>
                  <a:ea typeface="inherit"/>
                </a:rPr>
                <a:t>	&lt;/</a:t>
              </a:r>
              <a:r>
                <a:rPr lang="en-US" altLang="en-US" sz="1400" dirty="0" err="1">
                  <a:latin typeface="Arial Narrow" panose="020B0606020202030204" pitchFamily="34" charset="0"/>
                  <a:ea typeface="inherit"/>
                </a:rPr>
                <a:t>xsl:when</a:t>
              </a:r>
              <a:r>
                <a:rPr lang="en-US" altLang="en-US" sz="1400" dirty="0">
                  <a:latin typeface="Arial Narrow" panose="020B0606020202030204" pitchFamily="34" charset="0"/>
                  <a:ea typeface="inherit"/>
                </a:rPr>
                <a:t>&gt;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17625" algn="l"/>
                </a:tabLst>
              </a:pPr>
              <a:r>
                <a:rPr lang="en-US" altLang="en-US" sz="1400" dirty="0">
                  <a:latin typeface="Arial Narrow" panose="020B0606020202030204" pitchFamily="34" charset="0"/>
                  <a:ea typeface="inherit"/>
                </a:rPr>
                <a:t>	&lt;</a:t>
              </a:r>
              <a:r>
                <a:rPr lang="en-US" altLang="en-US" sz="1400" dirty="0" err="1">
                  <a:latin typeface="Arial Narrow" panose="020B0606020202030204" pitchFamily="34" charset="0"/>
                  <a:ea typeface="inherit"/>
                </a:rPr>
                <a:t>xsl:when</a:t>
              </a:r>
              <a:r>
                <a:rPr lang="en-US" altLang="en-US" sz="1400" dirty="0">
                  <a:latin typeface="Arial Narrow" panose="020B0606020202030204" pitchFamily="34" charset="0"/>
                  <a:ea typeface="inherit"/>
                </a:rPr>
                <a:t> test="condition"&gt;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17625" algn="l"/>
                </a:tabLst>
              </a:pPr>
              <a:r>
                <a:rPr lang="en-US" altLang="en-US" sz="1400" dirty="0">
                  <a:latin typeface="Arial Narrow" panose="020B0606020202030204" pitchFamily="34" charset="0"/>
                  <a:ea typeface="inherit"/>
                </a:rPr>
                <a:t>		html statements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17625" algn="l"/>
                </a:tabLst>
              </a:pPr>
              <a:r>
                <a:rPr lang="en-US" altLang="en-US" sz="1400" dirty="0">
                  <a:latin typeface="Arial Narrow" panose="020B0606020202030204" pitchFamily="34" charset="0"/>
                  <a:ea typeface="inherit"/>
                </a:rPr>
                <a:t>	&lt;/</a:t>
              </a:r>
              <a:r>
                <a:rPr lang="en-US" altLang="en-US" sz="1400" dirty="0" err="1">
                  <a:latin typeface="Arial Narrow" panose="020B0606020202030204" pitchFamily="34" charset="0"/>
                  <a:ea typeface="inherit"/>
                </a:rPr>
                <a:t>xsl:when</a:t>
              </a:r>
              <a:r>
                <a:rPr lang="en-US" altLang="en-US" sz="1400" dirty="0">
                  <a:latin typeface="Arial Narrow" panose="020B0606020202030204" pitchFamily="34" charset="0"/>
                  <a:ea typeface="inherit"/>
                </a:rPr>
                <a:t>&gt;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17625" algn="l"/>
                </a:tabLst>
              </a:pPr>
              <a:r>
                <a:rPr lang="en-US" altLang="en-US" sz="1400" dirty="0">
                  <a:latin typeface="Arial Narrow" panose="020B0606020202030204" pitchFamily="34" charset="0"/>
                  <a:ea typeface="inherit"/>
                </a:rPr>
                <a:t>	&lt;</a:t>
              </a:r>
              <a:r>
                <a:rPr lang="en-US" altLang="en-US" sz="1400" dirty="0" err="1">
                  <a:latin typeface="Arial Narrow" panose="020B0606020202030204" pitchFamily="34" charset="0"/>
                  <a:ea typeface="inherit"/>
                </a:rPr>
                <a:t>xsl:</a:t>
              </a:r>
              <a:r>
                <a:rPr lang="en-US" altLang="en-US" sz="1400" dirty="0" err="1">
                  <a:solidFill>
                    <a:srgbClr val="0000FF"/>
                  </a:solidFill>
                  <a:latin typeface="Arial Narrow" panose="020B0606020202030204" pitchFamily="34" charset="0"/>
                </a:rPr>
                <a:t>otherwise</a:t>
              </a:r>
              <a:r>
                <a:rPr lang="en-US" altLang="en-US" sz="1400" dirty="0">
                  <a:latin typeface="Arial Narrow" panose="020B0606020202030204" pitchFamily="34" charset="0"/>
                  <a:ea typeface="inherit"/>
                </a:rPr>
                <a:t>&gt;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17625" algn="l"/>
                </a:tabLst>
              </a:pPr>
              <a:r>
                <a:rPr lang="en-US" altLang="en-US" sz="1400" dirty="0">
                  <a:latin typeface="Arial Narrow" panose="020B0606020202030204" pitchFamily="34" charset="0"/>
                  <a:ea typeface="inherit"/>
                </a:rPr>
                <a:t>		 html statements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17625" algn="l"/>
                </a:tabLst>
              </a:pPr>
              <a:r>
                <a:rPr lang="en-US" altLang="en-US" sz="1400" dirty="0">
                  <a:latin typeface="Arial Narrow" panose="020B0606020202030204" pitchFamily="34" charset="0"/>
                  <a:ea typeface="inherit"/>
                </a:rPr>
                <a:t>	&lt;/</a:t>
              </a:r>
              <a:r>
                <a:rPr lang="en-US" altLang="en-US" sz="1400" dirty="0" err="1">
                  <a:latin typeface="Arial Narrow" panose="020B0606020202030204" pitchFamily="34" charset="0"/>
                  <a:ea typeface="inherit"/>
                </a:rPr>
                <a:t>xsl:otherwise</a:t>
              </a:r>
              <a:r>
                <a:rPr lang="en-US" altLang="en-US" sz="1400" dirty="0">
                  <a:latin typeface="Arial Narrow" panose="020B0606020202030204" pitchFamily="34" charset="0"/>
                  <a:ea typeface="inherit"/>
                </a:rPr>
                <a:t>&gt;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17625" algn="l"/>
                </a:tabLst>
              </a:pPr>
              <a:r>
                <a:rPr lang="en-US" altLang="en-US" sz="1400" dirty="0">
                  <a:latin typeface="Arial Narrow" panose="020B0606020202030204" pitchFamily="34" charset="0"/>
                  <a:ea typeface="inherit"/>
                </a:rPr>
                <a:t>&lt;/</a:t>
              </a:r>
              <a:r>
                <a:rPr lang="en-US" altLang="en-US" sz="1400" dirty="0" err="1">
                  <a:latin typeface="Arial Narrow" panose="020B0606020202030204" pitchFamily="34" charset="0"/>
                  <a:ea typeface="inherit"/>
                </a:rPr>
                <a:t>xsl:choose</a:t>
              </a:r>
              <a:r>
                <a:rPr lang="en-US" altLang="en-US" sz="1400" dirty="0">
                  <a:latin typeface="Arial Narrow" panose="020B0606020202030204" pitchFamily="34" charset="0"/>
                  <a:ea typeface="inherit"/>
                </a:rPr>
                <a:t>&gt;</a:t>
              </a:r>
              <a:r>
                <a:rPr lang="en-US" altLang="en-US" sz="1400" dirty="0"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3" name="Left Brace 2">
              <a:extLst>
                <a:ext uri="{FF2B5EF4-FFF2-40B4-BE49-F238E27FC236}">
                  <a16:creationId xmlns:a16="http://schemas.microsoft.com/office/drawing/2014/main" id="{D12781F1-C069-5141-35A2-091731A92D7E}"/>
                </a:ext>
              </a:extLst>
            </p:cNvPr>
            <p:cNvSpPr/>
            <p:nvPr/>
          </p:nvSpPr>
          <p:spPr bwMode="auto">
            <a:xfrm>
              <a:off x="6094636" y="1676400"/>
              <a:ext cx="308655" cy="1676400"/>
            </a:xfrm>
            <a:prstGeom prst="lef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86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88DD93-0093-4F7E-AAB2-ED597E6093A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0" y="76200"/>
            <a:ext cx="802005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Weather.</a:t>
            </a:r>
            <a:r>
              <a:rPr lang="en-US" dirty="0">
                <a:solidFill>
                  <a:srgbClr val="C00000"/>
                </a:solidFill>
              </a:rPr>
              <a:t>xsl</a:t>
            </a:r>
            <a:r>
              <a:rPr lang="en-US" dirty="0"/>
              <a:t> that defines: variable and if</a:t>
            </a:r>
            <a:br>
              <a:rPr lang="en-US" dirty="0"/>
            </a:b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8B391-B145-05AC-1546-E69BB6BF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838200"/>
            <a:ext cx="5638800" cy="59442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C7EEED-A095-6B54-8CC8-9646681BA62A}"/>
              </a:ext>
            </a:extLst>
          </p:cNvPr>
          <p:cNvSpPr txBox="1"/>
          <p:nvPr/>
        </p:nvSpPr>
        <p:spPr>
          <a:xfrm>
            <a:off x="3423920" y="43076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https://w1.weather.gov/xml/current_obs/latest_ob.xsl</a:t>
            </a:r>
          </a:p>
        </p:txBody>
      </p:sp>
    </p:spTree>
    <p:extLst>
      <p:ext uri="{BB962C8B-B14F-4D97-AF65-F5344CB8AC3E}">
        <p14:creationId xmlns:p14="http://schemas.microsoft.com/office/powerpoint/2010/main" val="178567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3D6134-21BE-4D3C-B0C1-56F9D60D212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XML Transformations Using a Stylesheet</a:t>
            </a:r>
            <a:endParaRPr lang="en-GB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5334000" y="2590800"/>
            <a:ext cx="14478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XSLT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Processor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2667000" y="2286000"/>
            <a:ext cx="1676400" cy="914400"/>
          </a:xfrm>
          <a:prstGeom prst="flowChartDocumen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Courses.xml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2667000" y="3581400"/>
            <a:ext cx="1676400" cy="914400"/>
          </a:xfrm>
          <a:prstGeom prst="flowChartDocumen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Courses.xsl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7848600" y="2286000"/>
            <a:ext cx="1676400" cy="914400"/>
          </a:xfrm>
          <a:prstGeom prst="flowChart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Courses.html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7848600" y="3505200"/>
            <a:ext cx="1676400" cy="914400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CoursesT.xml</a:t>
            </a:r>
            <a:endParaRPr lang="en-GB">
              <a:latin typeface="Candara" panose="020E0502030303020204" pitchFamily="34" charset="0"/>
            </a:endParaRPr>
          </a:p>
        </p:txBody>
      </p:sp>
      <p:cxnSp>
        <p:nvCxnSpPr>
          <p:cNvPr id="12297" name="AutoShape 9"/>
          <p:cNvCxnSpPr>
            <a:cxnSpLocks noChangeShapeType="1"/>
            <a:stCxn id="12293" idx="3"/>
            <a:endCxn id="12292" idx="1"/>
          </p:cNvCxnSpPr>
          <p:nvPr/>
        </p:nvCxnSpPr>
        <p:spPr bwMode="auto">
          <a:xfrm>
            <a:off x="4343401" y="2743201"/>
            <a:ext cx="1203325" cy="60325"/>
          </a:xfrm>
          <a:prstGeom prst="bentConnector4">
            <a:avLst>
              <a:gd name="adj1" fmla="val 41162"/>
              <a:gd name="adj2" fmla="val -63157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2298" name="AutoShape 10"/>
          <p:cNvCxnSpPr>
            <a:cxnSpLocks noChangeShapeType="1"/>
            <a:stCxn id="12294" idx="3"/>
            <a:endCxn id="12292" idx="3"/>
          </p:cNvCxnSpPr>
          <p:nvPr/>
        </p:nvCxnSpPr>
        <p:spPr bwMode="auto">
          <a:xfrm flipV="1">
            <a:off x="4343401" y="3825876"/>
            <a:ext cx="1203325" cy="212725"/>
          </a:xfrm>
          <a:prstGeom prst="bentConnector4">
            <a:avLst>
              <a:gd name="adj1" fmla="val 41162"/>
              <a:gd name="adj2" fmla="val -1074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2299" name="AutoShape 11"/>
          <p:cNvCxnSpPr>
            <a:cxnSpLocks noChangeShapeType="1"/>
            <a:stCxn id="12292" idx="7"/>
            <a:endCxn id="12295" idx="1"/>
          </p:cNvCxnSpPr>
          <p:nvPr/>
        </p:nvCxnSpPr>
        <p:spPr bwMode="auto">
          <a:xfrm rot="-5400000">
            <a:off x="7178676" y="2133601"/>
            <a:ext cx="60325" cy="1279525"/>
          </a:xfrm>
          <a:prstGeom prst="bentConnector4">
            <a:avLst>
              <a:gd name="adj1" fmla="val 731579"/>
              <a:gd name="adj2" fmla="val 5831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2300" name="AutoShape 12"/>
          <p:cNvCxnSpPr>
            <a:cxnSpLocks noChangeShapeType="1"/>
            <a:stCxn id="12292" idx="5"/>
            <a:endCxn id="12296" idx="1"/>
          </p:cNvCxnSpPr>
          <p:nvPr/>
        </p:nvCxnSpPr>
        <p:spPr bwMode="auto">
          <a:xfrm rot="16200000" flipH="1">
            <a:off x="7140576" y="3254376"/>
            <a:ext cx="136525" cy="1279525"/>
          </a:xfrm>
          <a:prstGeom prst="bentConnector4">
            <a:avLst>
              <a:gd name="adj1" fmla="val 323255"/>
              <a:gd name="adj2" fmla="val 5831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4983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614836-3081-46D9-9BA2-082878E5FE1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7848600" cy="623888"/>
          </a:xfrm>
        </p:spPr>
        <p:txBody>
          <a:bodyPr/>
          <a:lstStyle/>
          <a:p>
            <a:pPr eaLnBrk="1" hangingPunct="1"/>
            <a:r>
              <a:rPr lang="en-US" sz="2800"/>
              <a:t>Converting XML to HTML </a:t>
            </a:r>
            <a:r>
              <a:rPr lang="en-US" sz="2800">
                <a:solidFill>
                  <a:srgbClr val="C00000"/>
                </a:solidFill>
              </a:rPr>
              <a:t>on Client </a:t>
            </a:r>
            <a:r>
              <a:rPr lang="en-US" sz="2800"/>
              <a:t>(Browser)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686800" cy="5410200"/>
          </a:xfrm>
        </p:spPr>
        <p:txBody>
          <a:bodyPr/>
          <a:lstStyle/>
          <a:p>
            <a:pPr eaLnBrk="1" hangingPunct="1"/>
            <a:r>
              <a:rPr lang="en-US" dirty="0"/>
              <a:t>Put </a:t>
            </a:r>
            <a:r>
              <a:rPr lang="en-US" dirty="0">
                <a:latin typeface="Arial" charset="0"/>
              </a:rPr>
              <a:t>Courses.xml</a:t>
            </a:r>
            <a:r>
              <a:rPr lang="en-US" dirty="0"/>
              <a:t> and </a:t>
            </a:r>
            <a:r>
              <a:rPr lang="en-US" dirty="0">
                <a:latin typeface="Arial" charset="0"/>
              </a:rPr>
              <a:t>Courses.xsl</a:t>
            </a:r>
            <a:r>
              <a:rPr lang="en-US" dirty="0"/>
              <a:t> into a Website, e.g., in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C:\Inetpub\wwwroot (IIS virtual directory); 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http://venus.sod.asu.edu/WSRepository/xml/Courses.xml</a:t>
            </a:r>
            <a:endParaRPr lang="en-US" sz="2400" dirty="0"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dirty="0"/>
              <a:t>Using the browser to convert the xml file into html by:</a:t>
            </a:r>
          </a:p>
          <a:p>
            <a:pPr lvl="1" eaLnBrk="1" hangingPunct="1"/>
            <a:r>
              <a:rPr lang="en-US" dirty="0"/>
              <a:t>Test </a:t>
            </a:r>
            <a:r>
              <a:rPr lang="en-US" dirty="0">
                <a:latin typeface="Arial" charset="0"/>
              </a:rPr>
              <a:t>Courses.xml</a:t>
            </a:r>
            <a:r>
              <a:rPr lang="en-US" dirty="0"/>
              <a:t>, with and without this line: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n-US" sz="2400" dirty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&lt;?xml-</a:t>
            </a:r>
            <a:r>
              <a:rPr lang="en-US" sz="2400" dirty="0" err="1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stylesheet</a:t>
            </a:r>
            <a:r>
              <a:rPr lang="en-US" sz="2400" dirty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 type="text/</a:t>
            </a:r>
            <a:r>
              <a:rPr lang="en-US" sz="2400" dirty="0" err="1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xsl</a:t>
            </a:r>
            <a:r>
              <a:rPr lang="en-US" sz="2400" dirty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" </a:t>
            </a:r>
            <a:r>
              <a:rPr lang="en-US" sz="2400" dirty="0" err="1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href</a:t>
            </a:r>
            <a:r>
              <a:rPr lang="en-US" sz="2400" dirty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="Courses.xsl"?&gt;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and open the file by typing the address: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solidFill>
                  <a:schemeClr val="folHlink"/>
                </a:solidFill>
                <a:latin typeface="Arial" charset="0"/>
              </a:rPr>
              <a:t>	C:\Inetpub\wwwroot\Courses.xml</a:t>
            </a:r>
          </a:p>
          <a:p>
            <a:pPr lvl="1" eaLnBrk="1" hangingPunct="1"/>
            <a:r>
              <a:rPr lang="en-US" dirty="0"/>
              <a:t>Repeat by adding the line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n-US" sz="2400" dirty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&lt;?xml-</a:t>
            </a:r>
            <a:r>
              <a:rPr lang="en-US" sz="2400" dirty="0" err="1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stylesheet</a:t>
            </a:r>
            <a:r>
              <a:rPr lang="en-US" sz="2400" dirty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 type="text/</a:t>
            </a:r>
            <a:r>
              <a:rPr lang="en-US" sz="2400" dirty="0" err="1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xsl</a:t>
            </a:r>
            <a:r>
              <a:rPr lang="en-US" sz="2400" dirty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" </a:t>
            </a:r>
            <a:r>
              <a:rPr lang="en-US" sz="2400" dirty="0" err="1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href</a:t>
            </a:r>
            <a:r>
              <a:rPr lang="en-US" sz="2400" dirty="0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="Courses.xsl"?&gt;</a:t>
            </a:r>
            <a:endParaRPr lang="en-US" dirty="0">
              <a:solidFill>
                <a:schemeClr val="folHlin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7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B5740-E096-4ABF-8ED3-3151A1A3F6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1" y="61914"/>
            <a:ext cx="7572375" cy="776287"/>
          </a:xfrm>
        </p:spPr>
        <p:txBody>
          <a:bodyPr/>
          <a:lstStyle/>
          <a:p>
            <a:pPr eaLnBrk="1" hangingPunct="1"/>
            <a:r>
              <a:rPr lang="en-US" sz="2400"/>
              <a:t>Converting XML to HTML on Client (Browser) </a:t>
            </a:r>
            <a:r>
              <a:rPr lang="en-US" sz="2400" b="0">
                <a:ea typeface="Arial Unicode MS" pitchFamily="34" charset="-128"/>
                <a:cs typeface="Arial Unicode MS" pitchFamily="34" charset="-128"/>
              </a:rPr>
              <a:t>Example:</a:t>
            </a:r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Courses.xml</a:t>
            </a:r>
            <a:endParaRPr lang="en-GB" sz="2400" b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1" y="1219200"/>
            <a:ext cx="5667375" cy="5334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&lt;?xml version="1.0"?&gt;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&lt;Courses&gt;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&lt;Course&gt;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&lt;Name&gt;Introduction to Programming Languages&lt;/Name&gt;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&lt;Code&gt;CSE240&lt;/Code&gt;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&lt;Level&gt;Sophomore&lt;/Level&gt;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&lt;Room&gt;BYAC110&lt;/Room&gt;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&lt;Cap&gt;82&lt;/Cap&gt;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&lt;/Course&gt;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&lt;Course&gt;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&lt;Name&gt;Distributed Software Development&lt;/Name&gt;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&lt;Code&gt;CSE445&lt;/Code&gt; 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&lt;Level&gt;Senior&lt;/Level&gt;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&lt;Room&gt;BYAC210&lt;/Room&gt;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&lt;Cap&gt;40&lt;/Cap&gt;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&lt;/Course&gt;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&lt;/Courses&gt;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1676401" y="1446214"/>
            <a:ext cx="5667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  <a:latin typeface="Arial" charset="0"/>
              </a:rPr>
              <a:t>&lt;?xml-stylesheet type="text/xsl" href="Courses.xsl"?&gt;</a:t>
            </a:r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1" y="1390650"/>
            <a:ext cx="322897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91225" y="2971800"/>
            <a:ext cx="45529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772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/>
      <p:bldP spid="57037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844" y="3581400"/>
            <a:ext cx="2409825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88DD93-0093-4F7E-AAB2-ED597E6093A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8077200" cy="623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Courses.</a:t>
            </a:r>
            <a:r>
              <a:rPr lang="en-US" dirty="0">
                <a:solidFill>
                  <a:srgbClr val="C00000"/>
                </a:solidFill>
              </a:rPr>
              <a:t>xsl</a:t>
            </a:r>
            <a:r>
              <a:rPr lang="en-US" dirty="0"/>
              <a:t> that defines: for-each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928688"/>
            <a:ext cx="8382000" cy="5929312"/>
          </a:xfrm>
        </p:spPr>
        <p:txBody>
          <a:bodyPr>
            <a:normAutofit fontScale="70000" lnSpcReduction="20000"/>
          </a:bodyPr>
          <a:lstStyle/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&lt;?xml version="1.0"?&gt;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&lt;</a:t>
            </a:r>
            <a:r>
              <a:rPr lang="en-US" sz="1400" dirty="0" err="1">
                <a:latin typeface="Arial" charset="0"/>
              </a:rPr>
              <a:t>xsl:stylesheet</a:t>
            </a:r>
            <a:r>
              <a:rPr lang="en-US" sz="1400" dirty="0">
                <a:latin typeface="Arial" charset="0"/>
              </a:rPr>
              <a:t> </a:t>
            </a:r>
            <a:r>
              <a:rPr lang="en-US" sz="1400" dirty="0" err="1">
                <a:latin typeface="Arial" charset="0"/>
              </a:rPr>
              <a:t>xmlns:xsl</a:t>
            </a:r>
            <a:r>
              <a:rPr lang="en-US" sz="1400" dirty="0">
                <a:latin typeface="Arial" charset="0"/>
              </a:rPr>
              <a:t>="http://www.w3.org/1999/XSL/Transform" version="1.0"&gt;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&lt;</a:t>
            </a:r>
            <a:r>
              <a:rPr lang="en-US" sz="1400" dirty="0" err="1">
                <a:latin typeface="Arial" charset="0"/>
              </a:rPr>
              <a:t>xsl:template</a:t>
            </a:r>
            <a:r>
              <a:rPr lang="en-US" sz="1400" dirty="0">
                <a:latin typeface="Arial" charset="0"/>
              </a:rPr>
              <a:t> match="/"&gt;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&lt;html&gt;  &lt;body&gt;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&lt;h1&gt;My Courses&lt;/h1&gt;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&lt;table border="1"&gt;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	&lt;</a:t>
            </a:r>
            <a:r>
              <a:rPr lang="en-US" sz="1400" dirty="0" err="1">
                <a:latin typeface="Arial" charset="0"/>
              </a:rPr>
              <a:t>tr</a:t>
            </a:r>
            <a:r>
              <a:rPr lang="en-US" sz="1400" dirty="0">
                <a:latin typeface="Arial" charset="0"/>
              </a:rPr>
              <a:t> </a:t>
            </a:r>
            <a:r>
              <a:rPr lang="en-US" sz="1400" dirty="0" err="1">
                <a:latin typeface="Arial" charset="0"/>
              </a:rPr>
              <a:t>bgcolor</a:t>
            </a:r>
            <a:r>
              <a:rPr lang="en-US" sz="1400" dirty="0">
                <a:latin typeface="Arial" charset="0"/>
              </a:rPr>
              <a:t>="</a:t>
            </a:r>
            <a:r>
              <a:rPr lang="en-US" sz="1400" dirty="0">
                <a:solidFill>
                  <a:srgbClr val="FF9900"/>
                </a:solidFill>
                <a:latin typeface="Arial" charset="0"/>
              </a:rPr>
              <a:t>yellow</a:t>
            </a:r>
            <a:r>
              <a:rPr lang="en-US" sz="1400" dirty="0">
                <a:latin typeface="Arial" charset="0"/>
              </a:rPr>
              <a:t>"&gt; 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		&lt;td&gt;&lt;b&gt;Name &lt;/b&gt;&lt;/td&gt; 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		&lt;td&gt;&lt;b&gt;Code&lt;/b&gt;&lt;/td&gt; 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		&lt;td&gt;&lt;b&gt;Level&lt;/b&gt;&lt;/td&gt; 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		&lt;td&gt;&lt;b&gt;Room&lt;/b&gt;&lt;/td&gt; 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		&lt;td&gt;&lt;b&gt;Cap&lt;/b&gt;&lt;/td&gt;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	&lt;/</a:t>
            </a:r>
            <a:r>
              <a:rPr lang="en-US" sz="1400" dirty="0" err="1">
                <a:latin typeface="Arial" charset="0"/>
              </a:rPr>
              <a:t>tr</a:t>
            </a:r>
            <a:r>
              <a:rPr lang="en-US" sz="1400" dirty="0">
                <a:latin typeface="Arial" charset="0"/>
              </a:rPr>
              <a:t>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	&lt;</a:t>
            </a:r>
            <a:r>
              <a:rPr lang="en-US" sz="1400" dirty="0" err="1">
                <a:latin typeface="Arial" charset="0"/>
              </a:rPr>
              <a:t>xsl:</a:t>
            </a:r>
            <a:r>
              <a:rPr lang="en-US" sz="1400" dirty="0" err="1">
                <a:solidFill>
                  <a:srgbClr val="0000FF"/>
                </a:solidFill>
                <a:latin typeface="Arial" charset="0"/>
              </a:rPr>
              <a:t>for-each</a:t>
            </a:r>
            <a:r>
              <a:rPr lang="en-US" sz="1400" dirty="0">
                <a:latin typeface="Arial" charset="0"/>
              </a:rPr>
              <a:t> select="Courses/Course"&gt;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		&lt;</a:t>
            </a:r>
            <a:r>
              <a:rPr lang="en-US" sz="1400" dirty="0" err="1">
                <a:latin typeface="Arial" charset="0"/>
              </a:rPr>
              <a:t>xsl:sort</a:t>
            </a:r>
            <a:r>
              <a:rPr lang="en-US" sz="1400" dirty="0">
                <a:latin typeface="Arial" charset="0"/>
              </a:rPr>
              <a:t> select="Name" /&gt;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		&lt;</a:t>
            </a:r>
            <a:r>
              <a:rPr lang="en-US" sz="1400" dirty="0" err="1">
                <a:latin typeface="Arial" charset="0"/>
              </a:rPr>
              <a:t>tr</a:t>
            </a:r>
            <a:r>
              <a:rPr lang="en-US" sz="1400" dirty="0">
                <a:latin typeface="Arial" charset="0"/>
              </a:rPr>
              <a:t> style="font-size: 10pt; font-family: </a:t>
            </a:r>
            <a:r>
              <a:rPr lang="en-US" sz="1400" dirty="0" err="1">
                <a:latin typeface="Arial" charset="0"/>
              </a:rPr>
              <a:t>verdana</a:t>
            </a:r>
            <a:r>
              <a:rPr lang="en-US" sz="1400" dirty="0">
                <a:latin typeface="Arial" charset="0"/>
              </a:rPr>
              <a:t>"&gt;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			&lt;td&gt;&lt;</a:t>
            </a:r>
            <a:r>
              <a:rPr lang="en-US" sz="1400" dirty="0" err="1">
                <a:latin typeface="Arial" charset="0"/>
              </a:rPr>
              <a:t>xsl:value-of</a:t>
            </a:r>
            <a:r>
              <a:rPr lang="en-US" sz="1400" dirty="0">
                <a:latin typeface="Arial" charset="0"/>
              </a:rPr>
              <a:t> select="Name"/&gt;&lt;/td&gt;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			&lt;td&gt;&lt;</a:t>
            </a:r>
            <a:r>
              <a:rPr lang="en-US" sz="1400" dirty="0" err="1">
                <a:latin typeface="Arial" charset="0"/>
              </a:rPr>
              <a:t>xsl:value-of</a:t>
            </a:r>
            <a:r>
              <a:rPr lang="en-US" sz="1400" dirty="0">
                <a:latin typeface="Arial" charset="0"/>
              </a:rPr>
              <a:t> select="Code"/&gt;&lt;/td&gt;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			&lt;td&gt;&lt;</a:t>
            </a:r>
            <a:r>
              <a:rPr lang="en-US" sz="1400" dirty="0" err="1">
                <a:latin typeface="Arial" charset="0"/>
              </a:rPr>
              <a:t>xsl:value-of</a:t>
            </a:r>
            <a:r>
              <a:rPr lang="en-US" sz="1400" dirty="0">
                <a:latin typeface="Arial" charset="0"/>
              </a:rPr>
              <a:t> select="Level"/&gt;&lt;/td&gt;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			&lt;td&gt;&lt;</a:t>
            </a:r>
            <a:r>
              <a:rPr lang="en-US" sz="1400" dirty="0" err="1">
                <a:latin typeface="Arial" charset="0"/>
              </a:rPr>
              <a:t>xsl:value-of</a:t>
            </a:r>
            <a:r>
              <a:rPr lang="en-US" sz="1400" dirty="0">
                <a:latin typeface="Arial" charset="0"/>
              </a:rPr>
              <a:t> select="Room"/&gt;&lt;/td&gt;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			&lt;td&gt;&lt;</a:t>
            </a:r>
            <a:r>
              <a:rPr lang="en-US" sz="1400" dirty="0" err="1">
                <a:latin typeface="Arial" charset="0"/>
              </a:rPr>
              <a:t>xsl:value-of</a:t>
            </a:r>
            <a:r>
              <a:rPr lang="en-US" sz="1400" dirty="0">
                <a:latin typeface="Arial" charset="0"/>
              </a:rPr>
              <a:t> select="Cap"/&gt;&lt;/td&gt;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		&lt;/</a:t>
            </a:r>
            <a:r>
              <a:rPr lang="en-US" sz="1400" dirty="0" err="1">
                <a:latin typeface="Arial" charset="0"/>
              </a:rPr>
              <a:t>tr</a:t>
            </a:r>
            <a:r>
              <a:rPr lang="en-US" sz="1400" dirty="0">
                <a:latin typeface="Arial" charset="0"/>
              </a:rPr>
              <a:t>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	&lt;/</a:t>
            </a:r>
            <a:r>
              <a:rPr lang="en-US" sz="1400" dirty="0" err="1">
                <a:latin typeface="Arial" charset="0"/>
              </a:rPr>
              <a:t>xsl:for-each</a:t>
            </a:r>
            <a:r>
              <a:rPr lang="en-US" sz="1400" dirty="0">
                <a:latin typeface="Arial" charset="0"/>
              </a:rPr>
              <a:t>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	&lt;/table&gt;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	&lt;/body&gt; &lt;/html&gt;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	&lt;/</a:t>
            </a:r>
            <a:r>
              <a:rPr lang="en-US" sz="1400" dirty="0" err="1">
                <a:latin typeface="Arial" charset="0"/>
              </a:rPr>
              <a:t>xsl:template</a:t>
            </a:r>
            <a:r>
              <a:rPr lang="en-US" sz="1400" dirty="0">
                <a:latin typeface="Arial" charset="0"/>
              </a:rPr>
              <a:t>&gt;</a:t>
            </a:r>
          </a:p>
          <a:p>
            <a:pPr marL="234950" indent="-234950">
              <a:lnSpc>
                <a:spcPct val="80000"/>
              </a:lnSpc>
              <a:buNone/>
              <a:tabLst>
                <a:tab pos="574675" algn="l"/>
                <a:tab pos="914400" algn="l"/>
                <a:tab pos="1254125" algn="l"/>
                <a:tab pos="1606550" algn="l"/>
                <a:tab pos="2005013" algn="l"/>
                <a:tab pos="2344738" algn="l"/>
                <a:tab pos="2625725" algn="l"/>
              </a:tabLst>
            </a:pPr>
            <a:r>
              <a:rPr lang="en-US" sz="1400" dirty="0">
                <a:latin typeface="Arial" charset="0"/>
              </a:rPr>
              <a:t>&lt;/</a:t>
            </a:r>
            <a:r>
              <a:rPr lang="en-US" sz="1400" dirty="0" err="1">
                <a:latin typeface="Arial" charset="0"/>
              </a:rPr>
              <a:t>xsl:stylesheet</a:t>
            </a:r>
            <a:r>
              <a:rPr lang="en-US" sz="1400" dirty="0">
                <a:latin typeface="Arial" charset="0"/>
              </a:rPr>
              <a:t>&gt;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1828800" y="2514600"/>
            <a:ext cx="990600" cy="838200"/>
          </a:xfrm>
          <a:prstGeom prst="wedgeRoundRectCallout">
            <a:avLst>
              <a:gd name="adj1" fmla="val 90537"/>
              <a:gd name="adj2" fmla="val -45403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Print header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1828800" y="2514600"/>
            <a:ext cx="990600" cy="838200"/>
          </a:xfrm>
          <a:prstGeom prst="wedgeRoundRectCallout">
            <a:avLst>
              <a:gd name="adj1" fmla="val 87528"/>
              <a:gd name="adj2" fmla="val 51829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Print header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410326" y="666750"/>
            <a:ext cx="4257675" cy="3448050"/>
            <a:chOff x="4886325" y="666750"/>
            <a:chExt cx="4257675" cy="3448050"/>
          </a:xfrm>
        </p:grpSpPr>
        <p:pic>
          <p:nvPicPr>
            <p:cNvPr id="1639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6325" y="666750"/>
              <a:ext cx="4257675" cy="3448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9" name="Rectangle 7"/>
            <p:cNvSpPr>
              <a:spLocks noChangeArrowheads="1"/>
            </p:cNvSpPr>
            <p:nvPr/>
          </p:nvSpPr>
          <p:spPr bwMode="auto">
            <a:xfrm>
              <a:off x="5029200" y="2514600"/>
              <a:ext cx="3810000" cy="1143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1" y="2362200"/>
            <a:ext cx="37433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2657476"/>
            <a:ext cx="37338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6" y="3038476"/>
            <a:ext cx="37242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2819400" y="1981200"/>
            <a:ext cx="152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Rounded Rectangular Callout 14"/>
          <p:cNvSpPr>
            <a:spLocks noChangeArrowheads="1"/>
          </p:cNvSpPr>
          <p:nvPr/>
        </p:nvSpPr>
        <p:spPr bwMode="auto">
          <a:xfrm>
            <a:off x="1676400" y="4419600"/>
            <a:ext cx="1143000" cy="838200"/>
          </a:xfrm>
          <a:prstGeom prst="wedgeRoundRectCallout">
            <a:avLst>
              <a:gd name="adj1" fmla="val 90537"/>
              <a:gd name="adj2" fmla="val -45403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Print header</a:t>
            </a:r>
          </a:p>
        </p:txBody>
      </p:sp>
      <p:sp>
        <p:nvSpPr>
          <p:cNvPr id="16" name="Rounded Rectangular Callout 15"/>
          <p:cNvSpPr>
            <a:spLocks noChangeArrowheads="1"/>
          </p:cNvSpPr>
          <p:nvPr/>
        </p:nvSpPr>
        <p:spPr bwMode="auto">
          <a:xfrm>
            <a:off x="1676400" y="4419600"/>
            <a:ext cx="1143000" cy="838200"/>
          </a:xfrm>
          <a:prstGeom prst="wedgeRoundRectCallout">
            <a:avLst>
              <a:gd name="adj1" fmla="val 87528"/>
              <a:gd name="adj2" fmla="val 51829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Print contents</a:t>
            </a:r>
          </a:p>
        </p:txBody>
      </p:sp>
      <p:sp>
        <p:nvSpPr>
          <p:cNvPr id="3" name="Curved Right Arrow 2"/>
          <p:cNvSpPr/>
          <p:nvPr/>
        </p:nvSpPr>
        <p:spPr bwMode="auto">
          <a:xfrm flipV="1">
            <a:off x="2571750" y="3733800"/>
            <a:ext cx="342900" cy="457200"/>
          </a:xfrm>
          <a:prstGeom prst="curvedRightArrow">
            <a:avLst/>
          </a:prstGeom>
          <a:solidFill>
            <a:srgbClr val="00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88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0E7B7E-10BF-4327-BD40-5EBDD29ADC0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0"/>
            <a:ext cx="7620000" cy="868362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  <a:latin typeface="Arial" charset="0"/>
              </a:rPr>
              <a:t>Another Example:</a:t>
            </a:r>
            <a:br>
              <a:rPr lang="en-US" sz="2800" dirty="0">
                <a:solidFill>
                  <a:srgbClr val="C00000"/>
                </a:solidFill>
                <a:latin typeface="Arial" charset="0"/>
              </a:rPr>
            </a:br>
            <a:r>
              <a:rPr lang="en-US" sz="2800" dirty="0">
                <a:latin typeface="Arial" charset="0"/>
              </a:rPr>
              <a:t>Fallacies.xml: The file to be displayed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4114800" cy="51816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&lt;?xml version="1.0"?&gt;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&lt;Fallacies&gt;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&lt;Fallacy&gt;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  &lt;Number&gt;1&lt;/Number&gt;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  &lt;Text&gt;The network is reliable.&lt;/Text&gt;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  &lt;Author&gt;Bill Joy and Tom Lyon&lt;/Author&gt;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&lt;/Fallacy&gt;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&lt;Fallacy&gt;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  &lt;Number&gt;2&lt;/Number&gt;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  &lt;Text&gt;Latency is zero.&lt;/Text&gt;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  &lt;Author&gt;Bill Joy and Tom Lyon&lt;/Author&gt;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&lt;/Fallacy&gt;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&lt;Fallacy&gt;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  &lt;Number&gt;3&lt;/Number&gt;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  &lt;Text&gt;Bandwidth is infinite.&lt;/Text&gt;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  &lt;Author&gt;Bill Joy and Tom Lyon&lt;/Author&gt;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&lt;/Fallacy&gt;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&lt;Fallacy&gt;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  &lt;Number&gt;4&lt;/Number&gt;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  &lt;Text&gt;The network is secure.&lt;/Text&gt;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  &lt;Author&gt;Bill Joy and Tom Lyon&lt;/Author&gt;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&lt;/Fallacy&gt;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  &lt;Fallacy&gt;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29400" y="2286000"/>
            <a:ext cx="396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&lt;Number&gt;5&lt;/Number&gt;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    &lt;Text&gt;Topology does not change.&lt;/Text&gt;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    &lt;Author&gt;Peter Deutsch&lt;/Author&gt;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  &lt;/Fallacy&gt;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  &lt;Fallacy&gt;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    &lt;Number&gt;6&lt;/Number&gt;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    &lt;Text&gt;There is one administrator.&lt;/Text&gt;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    &lt;Author&gt;Peter Deutsch&lt;/Author&gt;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  &lt;/Fallacy&gt;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  &lt;Fallacy&gt;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    &lt;Number&gt;7&lt;/Number&gt;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    &lt;Text&gt;Transport cost is zero.&lt;/Text&gt;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    &lt;Author&gt;Peter Deutsch&lt;/Author&gt;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  &lt;/Fallacy&gt;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  &lt;Fallacy&gt;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    &lt;Number&gt;8&lt;/Number&gt;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    &lt;Text&gt;The network is homogeneous.&lt;/Text&gt;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    &lt;Author&gt;James Gosling&lt;/Author&gt;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  &lt;/Fallacy&gt;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400" kern="0" dirty="0">
                <a:latin typeface="Arial" charset="0"/>
              </a:rPr>
              <a:t>&lt;/Fallacies&gt;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2449514" y="1733550"/>
            <a:ext cx="4905375" cy="4560888"/>
          </a:xfrm>
          <a:custGeom>
            <a:avLst/>
            <a:gdLst>
              <a:gd name="connsiteX0" fmla="*/ 0 w 4904509"/>
              <a:gd name="connsiteY0" fmla="*/ 4275117 h 4560125"/>
              <a:gd name="connsiteX1" fmla="*/ 11876 w 4904509"/>
              <a:gd name="connsiteY1" fmla="*/ 4560125 h 4560125"/>
              <a:gd name="connsiteX2" fmla="*/ 3621974 w 4904509"/>
              <a:gd name="connsiteY2" fmla="*/ 4548250 h 4560125"/>
              <a:gd name="connsiteX3" fmla="*/ 3621974 w 4904509"/>
              <a:gd name="connsiteY3" fmla="*/ 0 h 4560125"/>
              <a:gd name="connsiteX4" fmla="*/ 4904509 w 4904509"/>
              <a:gd name="connsiteY4" fmla="*/ 0 h 4560125"/>
              <a:gd name="connsiteX5" fmla="*/ 4904509 w 4904509"/>
              <a:gd name="connsiteY5" fmla="*/ 475013 h 456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4509" h="4560125">
                <a:moveTo>
                  <a:pt x="0" y="4275117"/>
                </a:moveTo>
                <a:lnTo>
                  <a:pt x="11876" y="4560125"/>
                </a:lnTo>
                <a:lnTo>
                  <a:pt x="3621974" y="4548250"/>
                </a:lnTo>
                <a:lnTo>
                  <a:pt x="3621974" y="0"/>
                </a:lnTo>
                <a:lnTo>
                  <a:pt x="4904509" y="0"/>
                </a:lnTo>
                <a:lnTo>
                  <a:pt x="4904509" y="475013"/>
                </a:lnTo>
              </a:path>
            </a:pathLst>
          </a:cu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1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CDD1B3-4950-48DC-B506-9D6E13B7065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Fallacies.xsl: The stylesheet file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762000"/>
            <a:ext cx="8077200" cy="5715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&lt;?xml version="1.0"?&gt;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&lt;</a:t>
            </a:r>
            <a:r>
              <a:rPr lang="en-US" sz="1600" dirty="0" err="1">
                <a:latin typeface="Arial" charset="0"/>
              </a:rPr>
              <a:t>xsl:stylesheet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xmlns:xsl</a:t>
            </a:r>
            <a:r>
              <a:rPr lang="en-US" sz="1600" dirty="0">
                <a:latin typeface="Arial" charset="0"/>
              </a:rPr>
              <a:t>="http://www.w3.org/1999/XSL/Transform" version="1.0"&gt;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&lt;</a:t>
            </a:r>
            <a:r>
              <a:rPr lang="en-US" sz="1600" dirty="0" err="1">
                <a:latin typeface="Arial" charset="0"/>
              </a:rPr>
              <a:t>xsl:template</a:t>
            </a:r>
            <a:r>
              <a:rPr lang="en-US" sz="1600" dirty="0">
                <a:latin typeface="Arial" charset="0"/>
              </a:rPr>
              <a:t> match="/"&gt;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&lt;html&gt; &lt;body&gt;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    &lt;h1 style="background-color: blue; color: white; font-size: 18pt; text-align: center"&gt;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      Eight Fallacies in Distributed Computing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    &lt;/h1&gt;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    &lt;table border="1"&gt;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      &lt;</a:t>
            </a:r>
            <a:r>
              <a:rPr lang="en-US" sz="1600" dirty="0" err="1">
                <a:latin typeface="Arial" charset="0"/>
              </a:rPr>
              <a:t>tr</a:t>
            </a:r>
            <a:r>
              <a:rPr lang="en-US" sz="1600" dirty="0">
                <a:latin typeface="Arial" charset="0"/>
              </a:rPr>
              <a:t> style="font-size: 12pt; font-family: </a:t>
            </a:r>
            <a:r>
              <a:rPr lang="en-US" sz="1600" dirty="0" err="1">
                <a:latin typeface="Arial" charset="0"/>
              </a:rPr>
              <a:t>verdana</a:t>
            </a:r>
            <a:r>
              <a:rPr lang="en-US" sz="1600" dirty="0">
                <a:latin typeface="Arial" charset="0"/>
              </a:rPr>
              <a:t>; font-weight: bold"&gt;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        &lt;td style="text-align: center"&gt;Number&lt;/td&gt;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        &lt;td style="text-align: center"&gt;Fallacy&lt;/td&gt;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        &lt;td style="text-align: center"&gt;Author&lt;/td&gt;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      &lt;/</a:t>
            </a:r>
            <a:r>
              <a:rPr lang="en-US" sz="1600" dirty="0" err="1">
                <a:latin typeface="Arial" charset="0"/>
              </a:rPr>
              <a:t>tr</a:t>
            </a:r>
            <a:r>
              <a:rPr lang="en-US" sz="16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      &lt;</a:t>
            </a:r>
            <a:r>
              <a:rPr lang="en-US" sz="1600" dirty="0" err="1">
                <a:latin typeface="Arial" charset="0"/>
              </a:rPr>
              <a:t>xsl:</a:t>
            </a:r>
            <a:r>
              <a:rPr lang="en-US" sz="1600" dirty="0" err="1">
                <a:solidFill>
                  <a:srgbClr val="0000FF"/>
                </a:solidFill>
                <a:latin typeface="Arial" charset="0"/>
              </a:rPr>
              <a:t>for-each</a:t>
            </a:r>
            <a:r>
              <a:rPr lang="en-US" sz="1600" dirty="0">
                <a:latin typeface="Arial" charset="0"/>
              </a:rPr>
              <a:t> select="Fallacies/Fallacy"&gt;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        &lt;</a:t>
            </a:r>
            <a:r>
              <a:rPr lang="en-US" sz="1600" dirty="0" err="1">
                <a:latin typeface="Arial" charset="0"/>
              </a:rPr>
              <a:t>xsl:sort</a:t>
            </a:r>
            <a:r>
              <a:rPr lang="en-US" sz="1600" dirty="0">
                <a:latin typeface="Arial" charset="0"/>
              </a:rPr>
              <a:t> select="Number"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        &lt;</a:t>
            </a:r>
            <a:r>
              <a:rPr lang="en-US" sz="1600" dirty="0" err="1">
                <a:latin typeface="Arial" charset="0"/>
              </a:rPr>
              <a:t>tr</a:t>
            </a:r>
            <a:r>
              <a:rPr lang="en-US" sz="1600" dirty="0">
                <a:latin typeface="Arial" charset="0"/>
              </a:rPr>
              <a:t> style="font-size: 12pt; font-family: </a:t>
            </a:r>
            <a:r>
              <a:rPr lang="en-US" sz="1600" dirty="0" err="1">
                <a:latin typeface="Arial" charset="0"/>
              </a:rPr>
              <a:t>verdana</a:t>
            </a:r>
            <a:r>
              <a:rPr lang="en-US" sz="1600" dirty="0">
                <a:latin typeface="Arial" charset="0"/>
              </a:rPr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          &lt;td&gt;&lt;</a:t>
            </a:r>
            <a:r>
              <a:rPr lang="en-US" sz="1600" dirty="0" err="1">
                <a:latin typeface="Arial" charset="0"/>
              </a:rPr>
              <a:t>i</a:t>
            </a:r>
            <a:r>
              <a:rPr lang="en-US" sz="1600" dirty="0">
                <a:latin typeface="Arial" charset="0"/>
              </a:rPr>
              <a:t>&gt;&lt;</a:t>
            </a:r>
            <a:r>
              <a:rPr lang="en-US" sz="1600" dirty="0" err="1">
                <a:latin typeface="Arial" charset="0"/>
              </a:rPr>
              <a:t>xsl:value-of</a:t>
            </a:r>
            <a:r>
              <a:rPr lang="en-US" sz="1600" dirty="0">
                <a:latin typeface="Arial" charset="0"/>
              </a:rPr>
              <a:t> select="Number"/&gt;&lt;/</a:t>
            </a:r>
            <a:r>
              <a:rPr lang="en-US" sz="1600" dirty="0" err="1">
                <a:latin typeface="Arial" charset="0"/>
              </a:rPr>
              <a:t>i</a:t>
            </a:r>
            <a:r>
              <a:rPr lang="en-US" sz="1600" dirty="0">
                <a:latin typeface="Arial" charset="0"/>
              </a:rPr>
              <a:t>&gt;&lt;/td&gt;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          &lt;td&gt;&lt;</a:t>
            </a:r>
            <a:r>
              <a:rPr lang="en-US" sz="1600" dirty="0" err="1">
                <a:latin typeface="Arial" charset="0"/>
              </a:rPr>
              <a:t>xsl:value-of</a:t>
            </a:r>
            <a:r>
              <a:rPr lang="en-US" sz="1600" dirty="0">
                <a:latin typeface="Arial" charset="0"/>
              </a:rPr>
              <a:t> select="Text"/&gt;&lt;/td&gt;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          &lt;td&gt;&lt;</a:t>
            </a:r>
            <a:r>
              <a:rPr lang="en-US" sz="1600" dirty="0" err="1">
                <a:latin typeface="Arial" charset="0"/>
              </a:rPr>
              <a:t>xsl:value-of</a:t>
            </a:r>
            <a:r>
              <a:rPr lang="en-US" sz="1600" dirty="0">
                <a:latin typeface="Arial" charset="0"/>
              </a:rPr>
              <a:t> select="Author"/&gt;&lt;/td&gt;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        &lt;/</a:t>
            </a:r>
            <a:r>
              <a:rPr lang="en-US" sz="1600" dirty="0" err="1">
                <a:latin typeface="Arial" charset="0"/>
              </a:rPr>
              <a:t>tr</a:t>
            </a:r>
            <a:r>
              <a:rPr lang="en-US" sz="16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      &lt;/</a:t>
            </a:r>
            <a:r>
              <a:rPr lang="en-US" sz="1600" dirty="0" err="1">
                <a:latin typeface="Arial" charset="0"/>
              </a:rPr>
              <a:t>xsl:for-each</a:t>
            </a:r>
            <a:r>
              <a:rPr lang="en-US" sz="16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    &lt;/table&gt;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    &lt;/body&gt; &lt;/html&gt;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  &lt;/</a:t>
            </a:r>
            <a:r>
              <a:rPr lang="en-US" sz="1600" dirty="0" err="1">
                <a:latin typeface="Arial" charset="0"/>
              </a:rPr>
              <a:t>xsl:template</a:t>
            </a:r>
            <a:r>
              <a:rPr lang="en-US" sz="16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charset="0"/>
              </a:rPr>
              <a:t>&lt;/</a:t>
            </a:r>
            <a:r>
              <a:rPr lang="en-US" sz="1600" dirty="0" err="1">
                <a:latin typeface="Arial" charset="0"/>
              </a:rPr>
              <a:t>xsl:stylesheet</a:t>
            </a:r>
            <a:r>
              <a:rPr lang="en-US" sz="1600" dirty="0">
                <a:latin typeface="Arial" charset="0"/>
              </a:rPr>
              <a:t>&gt;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752600" y="2514600"/>
            <a:ext cx="990600" cy="838200"/>
          </a:xfrm>
          <a:prstGeom prst="wedgeRoundRectCallout">
            <a:avLst>
              <a:gd name="adj1" fmla="val 93522"/>
              <a:gd name="adj2" fmla="val 14993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Print header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1676400" y="4724400"/>
            <a:ext cx="1143000" cy="838200"/>
          </a:xfrm>
          <a:prstGeom prst="wedgeRoundRectCallout">
            <a:avLst>
              <a:gd name="adj1" fmla="val 79216"/>
              <a:gd name="adj2" fmla="val -55845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Print contents</a:t>
            </a: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2571750" y="4038600"/>
            <a:ext cx="342900" cy="457200"/>
          </a:xfrm>
          <a:prstGeom prst="curvedRightArrow">
            <a:avLst/>
          </a:prstGeom>
          <a:solidFill>
            <a:srgbClr val="00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9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Validation</a:t>
            </a:r>
          </a:p>
          <a:p>
            <a:pPr>
              <a:lnSpc>
                <a:spcPct val="100000"/>
              </a:lnSpc>
            </a:pPr>
            <a:r>
              <a:rPr lang="en-US" dirty="0"/>
              <a:t>XML Style Language and Transformation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XSL, XSLT, CSS, XHTML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67088-4A19-4E82-81A6-C7826CFF66C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244443" y="303386"/>
            <a:ext cx="6183517" cy="12477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Without using the XSL File</a:t>
            </a:r>
          </a:p>
        </p:txBody>
      </p:sp>
      <p:pic>
        <p:nvPicPr>
          <p:cNvPr id="194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1909" y="122238"/>
            <a:ext cx="3352800" cy="659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050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4B976D-49A1-4BC8-B459-CCD5340A626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Demonstration using </a:t>
            </a:r>
            <a:r>
              <a:rPr lang="en-US">
                <a:solidFill>
                  <a:srgbClr val="C00000"/>
                </a:solidFill>
              </a:rPr>
              <a:t>Client</a:t>
            </a:r>
            <a:r>
              <a:rPr lang="en-US"/>
              <a:t> Conversion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1"/>
            <a:ext cx="8269288" cy="4608513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None/>
              <a:defRPr/>
            </a:pPr>
            <a:r>
              <a:rPr lang="en-US" dirty="0"/>
              <a:t>Put the two Files into a IIS virtual Directory</a:t>
            </a:r>
          </a:p>
          <a:p>
            <a:pPr marL="533400" indent="-533400">
              <a:lnSpc>
                <a:spcPct val="120000"/>
              </a:lnSpc>
              <a:defRPr/>
            </a:pPr>
            <a:r>
              <a:rPr lang="en-US" dirty="0"/>
              <a:t>Using client side conversion: add a line of directive:</a:t>
            </a:r>
          </a:p>
          <a:p>
            <a:pPr marL="990600" lvl="1" indent="-533400"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&lt;?xml-</a:t>
            </a:r>
            <a:r>
              <a:rPr lang="en-US" dirty="0" err="1">
                <a:solidFill>
                  <a:srgbClr val="0000FF"/>
                </a:solidFill>
              </a:rPr>
              <a:t>stylesheet</a:t>
            </a:r>
            <a:r>
              <a:rPr lang="en-US" dirty="0">
                <a:solidFill>
                  <a:srgbClr val="0000FF"/>
                </a:solidFill>
              </a:rPr>
              <a:t> type="text/</a:t>
            </a:r>
            <a:r>
              <a:rPr lang="en-US" dirty="0" err="1">
                <a:solidFill>
                  <a:srgbClr val="0000FF"/>
                </a:solidFill>
              </a:rPr>
              <a:t>xsl</a:t>
            </a:r>
            <a:r>
              <a:rPr lang="en-US" dirty="0">
                <a:solidFill>
                  <a:srgbClr val="0000FF"/>
                </a:solidFill>
              </a:rPr>
              <a:t>" </a:t>
            </a:r>
            <a:r>
              <a:rPr lang="en-US" dirty="0" err="1">
                <a:solidFill>
                  <a:srgbClr val="0000FF"/>
                </a:solidFill>
              </a:rPr>
              <a:t>href</a:t>
            </a:r>
            <a:r>
              <a:rPr lang="en-US" dirty="0">
                <a:solidFill>
                  <a:srgbClr val="0000FF"/>
                </a:solidFill>
              </a:rPr>
              <a:t>="Fallacies.xsl"?&gt;</a:t>
            </a:r>
          </a:p>
          <a:p>
            <a:pPr marL="990600" lvl="1" indent="-533400">
              <a:lnSpc>
                <a:spcPct val="120000"/>
              </a:lnSpc>
              <a:buNone/>
              <a:defRPr/>
            </a:pPr>
            <a:r>
              <a:rPr lang="en-US" dirty="0"/>
              <a:t>after the first of prolog.</a:t>
            </a:r>
          </a:p>
          <a:p>
            <a:pPr marL="590550" indent="-533400">
              <a:lnSpc>
                <a:spcPct val="120000"/>
              </a:lnSpc>
              <a:defRPr/>
            </a:pPr>
            <a:r>
              <a:rPr lang="en-US" sz="2400" dirty="0"/>
              <a:t>Type the address in your browser:</a:t>
            </a:r>
          </a:p>
          <a:p>
            <a:pPr marL="990600" lvl="1" indent="-533400">
              <a:lnSpc>
                <a:spcPct val="120000"/>
              </a:lnSpc>
              <a:buNone/>
              <a:defRPr/>
            </a:pPr>
            <a:r>
              <a:rPr lang="en-US" dirty="0"/>
              <a:t>C:\Inetpub\wwwroot\Fallacies.xml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715000" y="5486401"/>
            <a:ext cx="4922520" cy="765175"/>
          </a:xfrm>
          <a:prstGeom prst="wedgeRectCallout">
            <a:avLst>
              <a:gd name="adj1" fmla="val -42893"/>
              <a:gd name="adj2" fmla="val -172379"/>
            </a:avLst>
          </a:prstGeom>
          <a:solidFill>
            <a:srgbClr val="FFFFCC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dirty="0"/>
              <a:t>OR, put them in any remote Web server, e.g.:</a:t>
            </a:r>
          </a:p>
          <a:p>
            <a:r>
              <a:rPr lang="en-US" sz="140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http://venus.sod.asu.edu/WSRepository/xml/Fallacies.xml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DC10960-1C72-D1C3-2AFD-B0094DCFFB46}"/>
              </a:ext>
            </a:extLst>
          </p:cNvPr>
          <p:cNvSpPr/>
          <p:nvPr/>
        </p:nvSpPr>
        <p:spPr bwMode="auto">
          <a:xfrm>
            <a:off x="1828800" y="5334001"/>
            <a:ext cx="2133600" cy="765175"/>
          </a:xfrm>
          <a:prstGeom prst="wedgeRoundRectCallout">
            <a:avLst>
              <a:gd name="adj1" fmla="val -1309"/>
              <a:gd name="adj2" fmla="val -15658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You can test it on your Windows IIS</a:t>
            </a:r>
          </a:p>
        </p:txBody>
      </p:sp>
    </p:spTree>
    <p:extLst>
      <p:ext uri="{BB962C8B-B14F-4D97-AF65-F5344CB8AC3E}">
        <p14:creationId xmlns:p14="http://schemas.microsoft.com/office/powerpoint/2010/main" val="82391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293E7C-EEF7-47A9-8A5E-27415269F39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Display of the Page</a:t>
            </a: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990600"/>
            <a:ext cx="76962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6460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89EF6E-C203-47DD-BE75-8EFE7135536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97529" y="152400"/>
            <a:ext cx="9994271" cy="623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Converting XML to HTML </a:t>
            </a:r>
            <a:r>
              <a:rPr lang="en-US" dirty="0">
                <a:solidFill>
                  <a:srgbClr val="C00000"/>
                </a:solidFill>
              </a:rPr>
              <a:t>on Server Side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812" y="1149790"/>
            <a:ext cx="10456752" cy="532721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Two potential problems with the client-side conversion: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Need to modify the xml file (to reference an </a:t>
            </a:r>
            <a:r>
              <a:rPr lang="en-US" dirty="0" err="1"/>
              <a:t>xsl</a:t>
            </a:r>
            <a:r>
              <a:rPr lang="en-US" dirty="0"/>
              <a:t> file)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Browser 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Not all browsers have an embedded XSLT processor;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Not all versions of the browser has an embedded XSLT processor.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To ensure that your page can be displayed properly, you need to write a program the conversion on the server side: Writing a .</a:t>
            </a:r>
            <a:r>
              <a:rPr lang="en-US" dirty="0" err="1"/>
              <a:t>aspx</a:t>
            </a:r>
            <a:r>
              <a:rPr lang="en-US" dirty="0"/>
              <a:t> file using a program to do the conversion.</a:t>
            </a:r>
          </a:p>
        </p:txBody>
      </p:sp>
    </p:spTree>
    <p:extLst>
      <p:ext uri="{BB962C8B-B14F-4D97-AF65-F5344CB8AC3E}">
        <p14:creationId xmlns:p14="http://schemas.microsoft.com/office/powerpoint/2010/main" val="4258572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D340E-A44D-49BE-BA66-CE1D22289CE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924800" cy="623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Members of </a:t>
            </a:r>
            <a:r>
              <a:rPr lang="en-US">
                <a:solidFill>
                  <a:srgbClr val="C00000"/>
                </a:solidFill>
                <a:latin typeface="Arial" charset="0"/>
              </a:rPr>
              <a:t>XslCompiledTransform</a:t>
            </a:r>
            <a:r>
              <a:rPr lang="en-US"/>
              <a:t> Class</a:t>
            </a:r>
          </a:p>
        </p:txBody>
      </p:sp>
      <p:pic>
        <p:nvPicPr>
          <p:cNvPr id="18436" name="Picture 4" descr="Public metho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8725" y="3776663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15"/>
          <p:cNvSpPr>
            <a:spLocks noChangeArrowheads="1"/>
          </p:cNvSpPr>
          <p:nvPr/>
        </p:nvSpPr>
        <p:spPr bwMode="auto">
          <a:xfrm>
            <a:off x="3759201" y="1912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79723" name="Group 139"/>
          <p:cNvGraphicFramePr>
            <a:graphicFrameLocks noGrp="1"/>
          </p:cNvGraphicFramePr>
          <p:nvPr/>
        </p:nvGraphicFramePr>
        <p:xfrm>
          <a:off x="1828800" y="1143001"/>
          <a:ext cx="8458200" cy="5281679"/>
        </p:xfrm>
        <a:graphic>
          <a:graphicData uri="http://schemas.openxmlformats.org/drawingml/2006/table">
            <a:tbl>
              <a:tblPr/>
              <a:tblGrid>
                <a:gridCol w="239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Method Name</a:t>
                      </a:r>
                    </a:p>
                  </a:txBody>
                  <a:tcPr marT="45721" marB="4572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marT="45721" marB="4572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Equals 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Overloaded. Determines whether two Object instances are equal. (inherited from Object)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GetHashCode 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Serves as a hash function for a particular type. (inherited from Object)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GetType 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 the Type of the current instance. (inherited from Object)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Load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Overloaded. Loads the XSLT style sheet, including style sheets referenced in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xsl:include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 and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xsl:import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 elements.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ReferenceEquals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Determines whether the specified Object instances are the same instance. (inherited from Object)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ToString 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Returns a String that represents the current Object. (inherited from Object)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Transform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Overloaded. Transforms the XML data using the loaded XSLT style sheet. 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89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E6140E-F44F-4CD3-9495-38CF6C5872A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z="2800"/>
              <a:t>Do it in C# in Console: Translate XML into html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1295400"/>
            <a:ext cx="8305800" cy="5562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class My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XSLT</a:t>
            </a: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static void Main(string[ ] args)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if (args.Length &lt; 2)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Console.WriteLine(“Error: Files required not found");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return;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try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XPathDocument doc = new XPathDocument(</a:t>
            </a:r>
            <a:r>
              <a:rPr lang="en-US" sz="2000" noProof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args[0]</a:t>
            </a: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XslCompiledTransform xt = new XslCompiledTransform();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xt.Load(</a:t>
            </a:r>
            <a:r>
              <a:rPr lang="en-US" sz="2000" noProof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args[1]</a:t>
            </a: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xt.Transform(doc, null, Console.Out);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catch (Exception ex)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Console.WriteLine(ex.Message);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string x = Console.ReadLine();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605" name="Rounded Rectangular Callout 5"/>
          <p:cNvSpPr>
            <a:spLocks noChangeArrowheads="1"/>
          </p:cNvSpPr>
          <p:nvPr/>
        </p:nvSpPr>
        <p:spPr bwMode="auto">
          <a:xfrm>
            <a:off x="5257801" y="731322"/>
            <a:ext cx="3089275" cy="685800"/>
          </a:xfrm>
          <a:prstGeom prst="wedgeRoundRectCallout">
            <a:avLst>
              <a:gd name="adj1" fmla="val -41403"/>
              <a:gd name="adj2" fmla="val 8379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</a:rPr>
              <a:t>Command line input: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Fallacies.xml    Fallacies.xsl</a:t>
            </a:r>
            <a:r>
              <a:rPr lang="en-US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3169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15BED0-DF84-48F5-9F25-AEDE3FEC15B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Do it in C#: How to do it step by step?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610600" cy="5486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Create a C# </a:t>
            </a:r>
            <a:r>
              <a:rPr lang="en-US" dirty="0">
                <a:solidFill>
                  <a:srgbClr val="0000FF"/>
                </a:solidFill>
              </a:rPr>
              <a:t>Console Application</a:t>
            </a:r>
          </a:p>
          <a:p>
            <a:pPr eaLnBrk="1" hangingPunct="1"/>
            <a:r>
              <a:rPr lang="en-US" dirty="0"/>
              <a:t>Copy and Paste the C# code into the application</a:t>
            </a:r>
          </a:p>
          <a:p>
            <a:pPr eaLnBrk="1" hangingPunct="1"/>
            <a:r>
              <a:rPr lang="en-US" dirty="0"/>
              <a:t>Build/Compile your program</a:t>
            </a:r>
          </a:p>
          <a:p>
            <a:pPr eaLnBrk="1" hangingPunct="1"/>
            <a:r>
              <a:rPr lang="en-US" dirty="0"/>
              <a:t>Choose Visual Studio menu “Project” -&gt; “Properties…”</a:t>
            </a:r>
          </a:p>
          <a:p>
            <a:pPr eaLnBrk="1" hangingPunct="1"/>
            <a:r>
              <a:rPr lang="en-US" dirty="0"/>
              <a:t>Click on Debug -&gt; </a:t>
            </a:r>
            <a:r>
              <a:rPr lang="en-US" dirty="0">
                <a:solidFill>
                  <a:srgbClr val="0000FF"/>
                </a:solidFill>
              </a:rPr>
              <a:t>Command Arguments</a:t>
            </a:r>
          </a:p>
          <a:p>
            <a:pPr eaLnBrk="1" hangingPunct="1"/>
            <a:r>
              <a:rPr lang="en-US" dirty="0"/>
              <a:t>Enter </a:t>
            </a:r>
            <a:r>
              <a:rPr lang="en-US" dirty="0">
                <a:latin typeface="Arial" charset="0"/>
              </a:rPr>
              <a:t>Fallacies.xml Fallacies.xsl</a:t>
            </a:r>
            <a:r>
              <a:rPr lang="en-US" dirty="0"/>
              <a:t> files as the command line arguments (See next page)</a:t>
            </a:r>
          </a:p>
          <a:p>
            <a:pPr eaLnBrk="1" hangingPunct="1"/>
            <a:r>
              <a:rPr lang="en-US" dirty="0"/>
              <a:t>Browse to the Working directory where your </a:t>
            </a:r>
            <a:r>
              <a:rPr lang="en-US" dirty="0">
                <a:latin typeface="Arial" charset="0"/>
              </a:rPr>
              <a:t>Fallacies.xml</a:t>
            </a:r>
            <a:r>
              <a:rPr lang="en-US" dirty="0"/>
              <a:t> and </a:t>
            </a:r>
            <a:r>
              <a:rPr lang="en-US" dirty="0">
                <a:latin typeface="Arial" charset="0"/>
              </a:rPr>
              <a:t>Fallacies.xsl</a:t>
            </a:r>
            <a:r>
              <a:rPr lang="en-US" dirty="0"/>
              <a:t> files are located</a:t>
            </a:r>
          </a:p>
          <a:p>
            <a:pPr eaLnBrk="1" hangingPunct="1"/>
            <a:r>
              <a:rPr lang="en-US" dirty="0"/>
              <a:t>Run the program</a:t>
            </a:r>
          </a:p>
          <a:p>
            <a:pPr eaLnBrk="1" hangingPunct="1"/>
            <a:r>
              <a:rPr lang="en-US" dirty="0"/>
              <a:t>The html file will be generated (see following page).</a:t>
            </a:r>
          </a:p>
        </p:txBody>
      </p:sp>
    </p:spTree>
    <p:extLst>
      <p:ext uri="{BB962C8B-B14F-4D97-AF65-F5344CB8AC3E}">
        <p14:creationId xmlns:p14="http://schemas.microsoft.com/office/powerpoint/2010/main" val="1769940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80" y="838200"/>
            <a:ext cx="7596620" cy="59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5FA9D8-F2CA-47B3-968A-D7AC8029436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76200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/>
              <a:t>Project </a:t>
            </a:r>
            <a:r>
              <a:rPr lang="en-US" sz="2800">
                <a:sym typeface="Wingdings" pitchFamily="2" charset="2"/>
              </a:rPr>
              <a:t> Properties …</a:t>
            </a:r>
            <a:br>
              <a:rPr lang="en-US" sz="2800">
                <a:sym typeface="Wingdings" pitchFamily="2" charset="2"/>
              </a:rPr>
            </a:br>
            <a:r>
              <a:rPr lang="en-US" sz="2800"/>
              <a:t>Setting Up Command Line Input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6248400" y="5295405"/>
            <a:ext cx="3733800" cy="533400"/>
          </a:xfrm>
          <a:prstGeom prst="ellips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3581400" y="2897580"/>
            <a:ext cx="3810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77000" y="4457205"/>
            <a:ext cx="838200" cy="381000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315200" y="4457205"/>
            <a:ext cx="838200" cy="381000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0186989" y="5409705"/>
            <a:ext cx="180975" cy="3048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038600" y="1131125"/>
            <a:ext cx="838200" cy="304800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40FD07-3FF0-47CB-B4C5-8EB880014E9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output of the program: html file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52488"/>
            <a:ext cx="5181600" cy="6081712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&lt;html&gt;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&lt;body&gt;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&lt;h1 style="background-color: blue; color: white; font-size: 18pt; text-align: center"&gt;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  Eight Fallacies in Distributed Computing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&lt;/h1&gt;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&lt;table border="1"&gt;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&lt;tr style="font-size: 12pt; font-family: verdana; font-weight: bold"&gt;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&lt;td style="text-align: center"&gt;Number&lt;/td&gt;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&lt;td style="text-align: center"&gt;Fallacy&lt;/td&gt;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&lt;td style="text-align: center"&gt;Author&lt;/td&gt;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&lt;/tr&gt;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&lt;tr style="font-size: 12pt; font-family: verdana"&gt;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&lt;td&gt;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  &lt;i&gt;1&lt;/i&gt;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&lt;td&gt;The network is reliable.&lt;/td&gt;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&lt;td&gt;Bill Joy and Tom Lyon&lt;/td&gt;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&lt;/tr&gt;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&lt;tr style="font-size: 12pt; font-family: verdana"&gt;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&lt;td&gt;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  &lt;i&gt;2&lt;/i&gt;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&lt;td&gt;Latency is zero.&lt;/td&gt;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&lt;td&gt;Bill Joy and Tom Lyon&lt;/td&gt;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&lt;/tr&gt;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&lt;tr style="font-size: 12pt; font-family: verdana"&gt;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&lt;td&gt;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  &lt;i&gt;3&lt;/i&gt;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&lt;td&gt;Bandwidth is infinite.&lt;/td&gt;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&lt;td&gt;Bill Joy and Tom Lyon&lt;/td&gt;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&lt;/tr&gt;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&lt;tr style="font-size: 12pt; font-family: verdana"&gt;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&lt;td&gt;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  &lt;i&gt;4&lt;/i&gt;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&lt;/td&gt;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>
                <a:latin typeface="Arial" charset="0"/>
              </a:rPr>
              <a:t>       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239000" y="1371600"/>
            <a:ext cx="3429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&lt;td&gt;The network is secure.&lt;/td&gt;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&lt;td&gt;Bill Joy and Tom Lyon&lt;/td&gt;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&lt;/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&lt;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 style="font-size: 12pt; font-family: </a:t>
            </a:r>
            <a:r>
              <a:rPr lang="en-US" sz="1000" kern="0" dirty="0" err="1">
                <a:latin typeface="Arial" charset="0"/>
              </a:rPr>
              <a:t>verdana</a:t>
            </a:r>
            <a:r>
              <a:rPr lang="en-US" sz="1000" kern="0" dirty="0">
                <a:latin typeface="Arial" charset="0"/>
              </a:rPr>
              <a:t>"&gt;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&lt;td&gt;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  &lt;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&gt;5&lt;/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&lt;/td&gt;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&lt;td&gt;Topology does not change.&lt;/td&gt;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&lt;td&gt;Peter Deutsch&lt;/td&gt;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&lt;/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&lt;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 style="font-size: 12pt; font-family: </a:t>
            </a:r>
            <a:r>
              <a:rPr lang="en-US" sz="1000" kern="0" dirty="0" err="1">
                <a:latin typeface="Arial" charset="0"/>
              </a:rPr>
              <a:t>verdana</a:t>
            </a:r>
            <a:r>
              <a:rPr lang="en-US" sz="1000" kern="0" dirty="0">
                <a:latin typeface="Arial" charset="0"/>
              </a:rPr>
              <a:t>"&gt;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&lt;td&gt;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  &lt;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&gt;6&lt;/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&lt;/td&gt;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&lt;td&gt;There is one administrator.&lt;/td&gt;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&lt;td&gt;Peter Deutsch&lt;/td&gt;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&lt;/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&lt;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 style="font-size: 12pt; font-family: </a:t>
            </a:r>
            <a:r>
              <a:rPr lang="en-US" sz="1000" kern="0" dirty="0" err="1">
                <a:latin typeface="Arial" charset="0"/>
              </a:rPr>
              <a:t>verdana</a:t>
            </a:r>
            <a:r>
              <a:rPr lang="en-US" sz="1000" kern="0" dirty="0">
                <a:latin typeface="Arial" charset="0"/>
              </a:rPr>
              <a:t>"&gt;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&lt;td&gt;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  &lt;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&gt;7&lt;/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&lt;/td&gt;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&lt;td&gt;Transport cost is zero.&lt;/td&gt;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&lt;td&gt;Peter Deutsch&lt;/td&gt;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&lt;/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&lt;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 style="font-size: 12pt; font-family: </a:t>
            </a:r>
            <a:r>
              <a:rPr lang="en-US" sz="1000" kern="0" dirty="0" err="1">
                <a:latin typeface="Arial" charset="0"/>
              </a:rPr>
              <a:t>verdana</a:t>
            </a:r>
            <a:r>
              <a:rPr lang="en-US" sz="1000" kern="0" dirty="0">
                <a:latin typeface="Arial" charset="0"/>
              </a:rPr>
              <a:t>"&gt;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&lt;td&gt;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  &lt;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&gt;8&lt;/</a:t>
            </a:r>
            <a:r>
              <a:rPr lang="en-US" sz="1000" kern="0" dirty="0" err="1">
                <a:latin typeface="Arial" charset="0"/>
              </a:rPr>
              <a:t>i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&lt;/td&gt;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&lt;td&gt;The network is homogeneous.&lt;/td&gt;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  &lt;td&gt;James Gosling&lt;/td&gt;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  &lt;/</a:t>
            </a:r>
            <a:r>
              <a:rPr lang="en-US" sz="1000" kern="0" dirty="0" err="1">
                <a:latin typeface="Arial" charset="0"/>
              </a:rPr>
              <a:t>tr</a:t>
            </a:r>
            <a:r>
              <a:rPr lang="en-US" sz="1000" kern="0" dirty="0">
                <a:latin typeface="Arial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  &lt;/table&gt;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  &lt;/body&gt;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000" kern="0" dirty="0">
                <a:latin typeface="Arial" charset="0"/>
              </a:rPr>
              <a:t>&lt;/html&gt;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3114676" y="1020763"/>
            <a:ext cx="4892675" cy="5581650"/>
          </a:xfrm>
          <a:custGeom>
            <a:avLst/>
            <a:gdLst>
              <a:gd name="connsiteX0" fmla="*/ 0 w 4892633"/>
              <a:gd name="connsiteY0" fmla="*/ 5225143 h 5581403"/>
              <a:gd name="connsiteX1" fmla="*/ 0 w 4892633"/>
              <a:gd name="connsiteY1" fmla="*/ 5581403 h 5581403"/>
              <a:gd name="connsiteX2" fmla="*/ 3871355 w 4892633"/>
              <a:gd name="connsiteY2" fmla="*/ 5581403 h 5581403"/>
              <a:gd name="connsiteX3" fmla="*/ 3883231 w 4892633"/>
              <a:gd name="connsiteY3" fmla="*/ 0 h 5581403"/>
              <a:gd name="connsiteX4" fmla="*/ 4892633 w 4892633"/>
              <a:gd name="connsiteY4" fmla="*/ 0 h 5581403"/>
              <a:gd name="connsiteX5" fmla="*/ 4892633 w 4892633"/>
              <a:gd name="connsiteY5" fmla="*/ 320634 h 558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92633" h="5581403">
                <a:moveTo>
                  <a:pt x="0" y="5225143"/>
                </a:moveTo>
                <a:lnTo>
                  <a:pt x="0" y="5581403"/>
                </a:lnTo>
                <a:lnTo>
                  <a:pt x="3871355" y="5581403"/>
                </a:lnTo>
                <a:cubicBezTo>
                  <a:pt x="3875314" y="3720935"/>
                  <a:pt x="3879272" y="1860468"/>
                  <a:pt x="3883231" y="0"/>
                </a:cubicBezTo>
                <a:lnTo>
                  <a:pt x="4892633" y="0"/>
                </a:lnTo>
                <a:lnTo>
                  <a:pt x="4892633" y="320634"/>
                </a:lnTo>
              </a:path>
            </a:pathLst>
          </a:cu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3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this html file into a Website</a:t>
            </a:r>
          </a:p>
        </p:txBody>
      </p:sp>
      <p:sp>
        <p:nvSpPr>
          <p:cNvPr id="296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4C52B2-AEEB-4D6B-9BE6-8E8158605ED2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371600"/>
            <a:ext cx="6934200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667000" y="801689"/>
            <a:ext cx="7620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rial" charset="0"/>
                <a:ea typeface="Arial Unicode MS" pitchFamily="34" charset="-128"/>
                <a:cs typeface="Arial Unicode MS" pitchFamily="34" charset="-128"/>
              </a:rPr>
              <a:t>http://venus.sod.asu.edu/WSRepository/xml/Fallacies.html</a:t>
            </a:r>
          </a:p>
        </p:txBody>
      </p:sp>
    </p:spTree>
    <p:extLst>
      <p:ext uri="{BB962C8B-B14F-4D97-AF65-F5344CB8AC3E}">
        <p14:creationId xmlns:p14="http://schemas.microsoft.com/office/powerpoint/2010/main" val="327811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5CD262-F011-3C98-DDCE-421E5F2F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45E5C-9AED-384A-67D6-33C697E8E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6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DAC964-01EE-47A9-B834-45DDA2D8DDD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19744"/>
            <a:ext cx="72390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dirty="0"/>
              <a:t>Web Application:</a:t>
            </a:r>
            <a:br>
              <a:rPr lang="en-US" sz="2800" dirty="0"/>
            </a:br>
            <a:r>
              <a:rPr lang="en-US" sz="2800" dirty="0"/>
              <a:t>Embed C# Code in </a:t>
            </a:r>
            <a:r>
              <a:rPr lang="en-US" sz="2800" dirty="0">
                <a:latin typeface="Arial" charset="0"/>
              </a:rPr>
              <a:t>Fallacies.aspx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421688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&lt;%@ Page Language="C#" %&gt;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&lt;%@ Import Namespace="</a:t>
            </a:r>
            <a:r>
              <a:rPr lang="en-US" sz="2400" dirty="0" err="1">
                <a:latin typeface="Arial" charset="0"/>
              </a:rPr>
              <a:t>System.Xml.XPath</a:t>
            </a:r>
            <a:r>
              <a:rPr lang="en-US" sz="2400" dirty="0">
                <a:latin typeface="Arial" charset="0"/>
              </a:rPr>
              <a:t>" %&gt;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&lt;%@ Import Namespace="</a:t>
            </a:r>
            <a:r>
              <a:rPr lang="en-US" sz="2400" dirty="0" err="1">
                <a:latin typeface="Arial" charset="0"/>
              </a:rPr>
              <a:t>System.Xml.Xsl</a:t>
            </a:r>
            <a:r>
              <a:rPr lang="en-US" sz="2400" dirty="0">
                <a:latin typeface="Arial" charset="0"/>
              </a:rPr>
              <a:t>" %&gt;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&lt;%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  </a:t>
            </a:r>
            <a:r>
              <a:rPr lang="en-US" sz="2400" dirty="0" err="1">
                <a:latin typeface="Arial" charset="0"/>
              </a:rPr>
              <a:t>XPathDocument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Arial" charset="0"/>
              </a:rPr>
              <a:t>doc </a:t>
            </a:r>
            <a:r>
              <a:rPr lang="en-US" sz="2400" dirty="0">
                <a:latin typeface="Arial" charset="0"/>
              </a:rPr>
              <a:t>=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</a:rPr>
              <a:t>      new </a:t>
            </a:r>
            <a:r>
              <a:rPr lang="en-US" sz="2400" dirty="0" err="1">
                <a:latin typeface="Arial" charset="0"/>
              </a:rPr>
              <a:t>XPathDocument</a:t>
            </a:r>
            <a:r>
              <a:rPr lang="en-US" sz="2400" dirty="0">
                <a:latin typeface="Arial" charset="0"/>
              </a:rPr>
              <a:t> (</a:t>
            </a:r>
            <a:r>
              <a:rPr lang="en-US" sz="2400" dirty="0" err="1">
                <a:solidFill>
                  <a:srgbClr val="C00000"/>
                </a:solidFill>
                <a:latin typeface="Arial" charset="0"/>
              </a:rPr>
              <a:t>Server.MapPath</a:t>
            </a:r>
            <a:r>
              <a:rPr lang="en-US" sz="2400" dirty="0">
                <a:latin typeface="Arial" charset="0"/>
              </a:rPr>
              <a:t> ("</a:t>
            </a:r>
            <a:r>
              <a:rPr lang="en-US" sz="2400" dirty="0">
                <a:solidFill>
                  <a:schemeClr val="folHlink"/>
                </a:solidFill>
                <a:latin typeface="Arial" charset="0"/>
              </a:rPr>
              <a:t>Fallacies.xml</a:t>
            </a:r>
            <a:r>
              <a:rPr lang="en-US" sz="2400" dirty="0">
                <a:latin typeface="Arial" charset="0"/>
              </a:rPr>
              <a:t>"));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  </a:t>
            </a:r>
            <a:r>
              <a:rPr lang="en-US" sz="24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XslCompiledTransform xt = new </a:t>
            </a:r>
            <a:r>
              <a:rPr lang="en-US" sz="2400" noProof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XslCompiledTransform</a:t>
            </a:r>
            <a:r>
              <a:rPr lang="en-US" sz="2400" noProof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</a:t>
            </a: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</a:rPr>
              <a:t>  </a:t>
            </a:r>
            <a:r>
              <a:rPr lang="en-US" sz="2400" dirty="0" err="1">
                <a:latin typeface="Arial" charset="0"/>
              </a:rPr>
              <a:t>xt.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Load</a:t>
            </a:r>
            <a:r>
              <a:rPr lang="en-US" sz="2400" dirty="0">
                <a:latin typeface="Arial" charset="0"/>
              </a:rPr>
              <a:t> (</a:t>
            </a:r>
            <a:r>
              <a:rPr lang="en-US" sz="2400" dirty="0" err="1">
                <a:solidFill>
                  <a:srgbClr val="C00000"/>
                </a:solidFill>
                <a:latin typeface="Arial" charset="0"/>
              </a:rPr>
              <a:t>Server.MapPath</a:t>
            </a:r>
            <a:r>
              <a:rPr lang="en-US" sz="2400" dirty="0">
                <a:latin typeface="Arial" charset="0"/>
              </a:rPr>
              <a:t> ("</a:t>
            </a:r>
            <a:r>
              <a:rPr lang="en-US" sz="2400" dirty="0">
                <a:solidFill>
                  <a:schemeClr val="folHlink"/>
                </a:solidFill>
                <a:latin typeface="Arial" charset="0"/>
              </a:rPr>
              <a:t>Fallacies.xsl</a:t>
            </a:r>
            <a:r>
              <a:rPr lang="en-US" sz="2400" dirty="0">
                <a:latin typeface="Arial" charset="0"/>
              </a:rPr>
              <a:t>"));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  </a:t>
            </a:r>
            <a:r>
              <a:rPr lang="en-US" sz="2400" dirty="0" err="1">
                <a:latin typeface="Arial" charset="0"/>
              </a:rPr>
              <a:t>xt.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Transform</a:t>
            </a:r>
            <a:r>
              <a:rPr lang="en-US" sz="2400" dirty="0">
                <a:latin typeface="Arial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Arial" charset="0"/>
              </a:rPr>
              <a:t>doc</a:t>
            </a:r>
            <a:r>
              <a:rPr lang="en-US" sz="2400" dirty="0">
                <a:latin typeface="Arial" charset="0"/>
              </a:rPr>
              <a:t>, null, </a:t>
            </a:r>
            <a:r>
              <a:rPr lang="en-US" sz="2400" dirty="0" err="1">
                <a:latin typeface="Arial" charset="0"/>
              </a:rPr>
              <a:t>Response.OutputStream</a:t>
            </a:r>
            <a:r>
              <a:rPr lang="en-US" sz="2400" dirty="0">
                <a:latin typeface="Arial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%&gt;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5410200" y="5562600"/>
            <a:ext cx="3429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ounded Rectangular Callout 3"/>
          <p:cNvSpPr/>
          <p:nvPr/>
        </p:nvSpPr>
        <p:spPr bwMode="auto">
          <a:xfrm>
            <a:off x="6400800" y="5791200"/>
            <a:ext cx="3200400" cy="914400"/>
          </a:xfrm>
          <a:prstGeom prst="wedgeRoundRectCallout">
            <a:avLst>
              <a:gd name="adj1" fmla="val -44210"/>
              <a:gd name="adj2" fmla="val -7646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</a:rPr>
              <a:t>Send the return value as an html stream to Web browser.</a:t>
            </a:r>
          </a:p>
        </p:txBody>
      </p:sp>
    </p:spTree>
    <p:extLst>
      <p:ext uri="{BB962C8B-B14F-4D97-AF65-F5344CB8AC3E}">
        <p14:creationId xmlns:p14="http://schemas.microsoft.com/office/powerpoint/2010/main" val="202082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73914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CSS: Cascading Style Sheets and </a:t>
            </a:r>
            <a:br>
              <a:rPr lang="en-US" dirty="0"/>
            </a:br>
            <a:r>
              <a:rPr lang="en-US" dirty="0"/>
              <a:t>its use in </a:t>
            </a:r>
            <a:r>
              <a:rPr lang="en-US" dirty="0">
                <a:solidFill>
                  <a:srgbClr val="990000"/>
                </a:solidFill>
              </a:rPr>
              <a:t>HTML</a:t>
            </a:r>
            <a:r>
              <a:rPr lang="en-US" dirty="0"/>
              <a:t> and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411288"/>
            <a:ext cx="8269288" cy="498951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HTML, within an element tag:</a:t>
            </a:r>
            <a:br>
              <a:rPr lang="en-US" sz="2400" dirty="0"/>
            </a:br>
            <a:r>
              <a:rPr lang="en-US" sz="2400" dirty="0">
                <a:latin typeface="Trebuchet MS" pitchFamily="34" charset="0"/>
              </a:rPr>
              <a:t>&lt;link </a:t>
            </a:r>
            <a:r>
              <a:rPr lang="en-US" sz="2400" dirty="0">
                <a:solidFill>
                  <a:srgbClr val="0099FF"/>
                </a:solidFill>
                <a:latin typeface="Trebuchet MS" pitchFamily="34" charset="0"/>
              </a:rPr>
              <a:t>REL="STYLESHEET" TYPE="text/</a:t>
            </a:r>
            <a:r>
              <a:rPr lang="en-US" sz="2400" dirty="0" err="1">
                <a:solidFill>
                  <a:srgbClr val="0099FF"/>
                </a:solidFill>
                <a:latin typeface="Trebuchet MS" pitchFamily="34" charset="0"/>
              </a:rPr>
              <a:t>css</a:t>
            </a:r>
            <a:r>
              <a:rPr lang="en-US" sz="2400" dirty="0">
                <a:solidFill>
                  <a:srgbClr val="0099FF"/>
                </a:solidFill>
                <a:latin typeface="Trebuchet MS" pitchFamily="34" charset="0"/>
              </a:rPr>
              <a:t>" HREF="</a:t>
            </a:r>
            <a:r>
              <a:rPr lang="en-US" sz="2400" i="1" dirty="0" err="1">
                <a:solidFill>
                  <a:srgbClr val="0099FF"/>
                </a:solidFill>
                <a:latin typeface="Trebuchet MS" pitchFamily="34" charset="0"/>
              </a:rPr>
              <a:t>UrlOfCssStyleSheet</a:t>
            </a:r>
            <a:r>
              <a:rPr lang="en-US" sz="2400" dirty="0">
                <a:solidFill>
                  <a:srgbClr val="0099FF"/>
                </a:solidFill>
                <a:latin typeface="Trebuchet MS" pitchFamily="34" charset="0"/>
              </a:rPr>
              <a:t>"</a:t>
            </a:r>
            <a:r>
              <a:rPr lang="en-US" sz="2400" dirty="0">
                <a:latin typeface="Trebuchet MS" pitchFamily="34" charset="0"/>
              </a:rPr>
              <a:t>&gt;</a:t>
            </a:r>
          </a:p>
          <a:p>
            <a:r>
              <a:rPr lang="en-US" sz="2400" dirty="0"/>
              <a:t>In XML: As an Processing Information (PI) the prologue of an XML document:</a:t>
            </a:r>
            <a:br>
              <a:rPr lang="en-US" sz="2400" dirty="0"/>
            </a:br>
            <a:r>
              <a:rPr lang="en-US" sz="2400" dirty="0">
                <a:latin typeface="Trebuchet MS" pitchFamily="34" charset="0"/>
              </a:rPr>
              <a:t>&lt;?</a:t>
            </a:r>
            <a:r>
              <a:rPr lang="en-US" sz="2400" dirty="0">
                <a:solidFill>
                  <a:srgbClr val="0099FF"/>
                </a:solidFill>
                <a:latin typeface="Trebuchet MS" pitchFamily="34" charset="0"/>
              </a:rPr>
              <a:t>xml-</a:t>
            </a:r>
            <a:r>
              <a:rPr lang="en-US" sz="2400" dirty="0" err="1">
                <a:solidFill>
                  <a:srgbClr val="0099FF"/>
                </a:solidFill>
                <a:latin typeface="Trebuchet MS" pitchFamily="34" charset="0"/>
              </a:rPr>
              <a:t>stylesheet</a:t>
            </a:r>
            <a:r>
              <a:rPr lang="en-US" sz="2400" dirty="0">
                <a:solidFill>
                  <a:srgbClr val="0099FF"/>
                </a:solidFill>
                <a:latin typeface="Trebuchet MS" pitchFamily="34" charset="0"/>
              </a:rPr>
              <a:t> </a:t>
            </a:r>
            <a:r>
              <a:rPr lang="en-US" sz="2400" dirty="0" err="1">
                <a:solidFill>
                  <a:srgbClr val="0099FF"/>
                </a:solidFill>
                <a:latin typeface="Trebuchet MS" pitchFamily="34" charset="0"/>
              </a:rPr>
              <a:t>href</a:t>
            </a:r>
            <a:r>
              <a:rPr lang="en-US" sz="2400" dirty="0">
                <a:solidFill>
                  <a:srgbClr val="0099FF"/>
                </a:solidFill>
                <a:latin typeface="Trebuchet MS" pitchFamily="34" charset="0"/>
              </a:rPr>
              <a:t>="</a:t>
            </a:r>
            <a:r>
              <a:rPr lang="en-US" sz="2400" i="1" dirty="0" err="1">
                <a:solidFill>
                  <a:srgbClr val="0099FF"/>
                </a:solidFill>
                <a:latin typeface="Trebuchet MS" pitchFamily="34" charset="0"/>
              </a:rPr>
              <a:t>UrlOfCssStyleSheet</a:t>
            </a:r>
            <a:r>
              <a:rPr lang="en-US" sz="2400" dirty="0">
                <a:solidFill>
                  <a:srgbClr val="0099FF"/>
                </a:solidFill>
                <a:latin typeface="Trebuchet MS" pitchFamily="34" charset="0"/>
              </a:rPr>
              <a:t>" type="text/</a:t>
            </a:r>
            <a:r>
              <a:rPr lang="en-US" sz="2400" dirty="0" err="1">
                <a:solidFill>
                  <a:srgbClr val="0099FF"/>
                </a:solidFill>
                <a:latin typeface="Trebuchet MS" pitchFamily="34" charset="0"/>
              </a:rPr>
              <a:t>css</a:t>
            </a:r>
            <a:r>
              <a:rPr lang="en-US" sz="2400" dirty="0">
                <a:solidFill>
                  <a:srgbClr val="0099FF"/>
                </a:solidFill>
                <a:latin typeface="Trebuchet MS" pitchFamily="34" charset="0"/>
              </a:rPr>
              <a:t>"</a:t>
            </a:r>
            <a:r>
              <a:rPr lang="en-US" sz="2400" dirty="0">
                <a:latin typeface="Trebuchet MS" pitchFamily="34" charset="0"/>
              </a:rPr>
              <a:t>?&gt;</a:t>
            </a:r>
          </a:p>
          <a:p>
            <a:r>
              <a:rPr lang="en-US" sz="2400" dirty="0">
                <a:latin typeface="Trebuchet MS" pitchFamily="34" charset="0"/>
              </a:rPr>
              <a:t>Example (</a:t>
            </a:r>
            <a:r>
              <a:rPr lang="en-US" sz="2400" dirty="0"/>
              <a:t>http://www.w3.org/Style/styling-XML.en.html</a:t>
            </a:r>
            <a:r>
              <a:rPr lang="en-US" sz="2400" dirty="0">
                <a:latin typeface="Trebuchet MS" pitchFamily="34" charset="0"/>
              </a:rPr>
              <a:t>):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&lt;?xml-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common.css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"?&gt;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&lt;?xml-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modern.css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title="Modern" media="screen"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					type="text/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"?&gt;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&lt;?xml-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classic.css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alternate="yes" title="Classic"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		media="screen, print" type="text/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"?&gt;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</a:tabLst>
            </a:pPr>
            <a:r>
              <a:rPr lang="en-US" sz="2000" dirty="0">
                <a:latin typeface="Trebuchet MS" pitchFamily="34" charset="0"/>
              </a:rPr>
              <a:t/>
            </a:r>
            <a:br>
              <a:rPr lang="en-US" sz="2000" dirty="0">
                <a:latin typeface="Trebuchet MS" pitchFamily="34" charset="0"/>
              </a:rPr>
            </a:br>
            <a:endParaRPr lang="en-US" sz="2000" dirty="0"/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87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67E083D-7061-4E3A-A9CD-3CAF41219D8C}" type="slidenum">
              <a:rPr lang="en-US"/>
              <a:pPr/>
              <a:t>32</a:t>
            </a:fld>
            <a:endParaRPr lang="en-US"/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886200" y="2498725"/>
            <a:ext cx="6172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tabLst>
                <a:tab pos="463550" algn="l"/>
                <a:tab pos="2743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body </a:t>
            </a:r>
          </a:p>
          <a:p>
            <a:pPr>
              <a:tabLst>
                <a:tab pos="463550" algn="l"/>
                <a:tab pos="2743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463550" algn="l"/>
                <a:tab pos="2743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	font-family: 	Arial;</a:t>
            </a:r>
          </a:p>
          <a:p>
            <a:pPr>
              <a:tabLst>
                <a:tab pos="463550" algn="l"/>
                <a:tab pos="2743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	color: 	blue;</a:t>
            </a:r>
          </a:p>
          <a:p>
            <a:pPr>
              <a:tabLst>
                <a:tab pos="463550" algn="l"/>
                <a:tab pos="2743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	background: 	yellow;</a:t>
            </a:r>
          </a:p>
          <a:p>
            <a:pPr>
              <a:tabLst>
                <a:tab pos="463550" algn="l"/>
                <a:tab pos="2743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	margin: 	8px;</a:t>
            </a:r>
          </a:p>
          <a:p>
            <a:pPr>
              <a:tabLst>
                <a:tab pos="463550" algn="l"/>
                <a:tab pos="2743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3657601" y="1371601"/>
            <a:ext cx="50256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A80000"/>
                </a:solidFill>
              </a:rPr>
              <a:t>Element selected for applying the style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103912" y="3429001"/>
            <a:ext cx="14774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80000"/>
                </a:solidFill>
              </a:rPr>
              <a:t>Style for the element 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4348544" y="5799118"/>
            <a:ext cx="1310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A80000"/>
                </a:solidFill>
              </a:rPr>
              <a:t>Attribute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6578600" y="5749637"/>
            <a:ext cx="8760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A80000"/>
                </a:solidFill>
              </a:rPr>
              <a:t>Value</a:t>
            </a: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Language Rules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4310063" y="1828800"/>
            <a:ext cx="0" cy="6858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 flipV="1">
            <a:off x="3124201" y="3394220"/>
            <a:ext cx="689769" cy="686081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 flipV="1">
            <a:off x="4995515" y="4876800"/>
            <a:ext cx="0" cy="9144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 flipH="1" flipV="1">
            <a:off x="6934200" y="4835525"/>
            <a:ext cx="0" cy="914111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3124201" y="4080300"/>
            <a:ext cx="689769" cy="7203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70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812925" y="1519238"/>
            <a:ext cx="3966792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body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font-family: Tahoma, Arial, sans-serif;</a:t>
            </a:r>
          </a:p>
          <a:p>
            <a:r>
              <a:rPr lang="en-US" dirty="0"/>
              <a:t>    font-size: 14px;</a:t>
            </a:r>
          </a:p>
          <a:p>
            <a:r>
              <a:rPr lang="en-US" dirty="0"/>
              <a:t>    color: blue;</a:t>
            </a:r>
          </a:p>
          <a:p>
            <a:r>
              <a:rPr lang="en-US" dirty="0"/>
              <a:t>    background: yellow;</a:t>
            </a:r>
          </a:p>
          <a:p>
            <a:r>
              <a:rPr lang="en-US" dirty="0"/>
              <a:t>    margin: 8px;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rgbClr val="0000FF"/>
                </a:solidFill>
              </a:rPr>
              <a:t>h1</a:t>
            </a:r>
            <a:r>
              <a:rPr lang="en-US" dirty="0"/>
              <a:t> {</a:t>
            </a:r>
          </a:p>
          <a:p>
            <a:r>
              <a:rPr lang="en-US" dirty="0"/>
              <a:t>    font-size: 18px;</a:t>
            </a:r>
          </a:p>
          <a:p>
            <a:r>
              <a:rPr lang="en-US" dirty="0"/>
              <a:t>    margin-top: 14px;</a:t>
            </a:r>
          </a:p>
          <a:p>
            <a:r>
              <a:rPr lang="en-US" dirty="0"/>
              <a:t>    margin-bottom: 6px;</a:t>
            </a:r>
          </a:p>
          <a:p>
            <a:r>
              <a:rPr lang="en-US" dirty="0"/>
              <a:t>    border-bottom: 2px solid black</a:t>
            </a:r>
          </a:p>
          <a:p>
            <a:r>
              <a:rPr lang="en-US" dirty="0"/>
              <a:t>}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5943600" y="1519238"/>
            <a:ext cx="4495800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30188" algn="l"/>
                <a:tab pos="517525" algn="l"/>
                <a:tab pos="684213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&lt;link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dirty="0">
                <a:latin typeface="Arial" pitchFamily="34" charset="0"/>
                <a:cs typeface="Arial" pitchFamily="34" charset="0"/>
              </a:rPr>
              <a:t>=“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common.css</a:t>
            </a:r>
            <a:r>
              <a:rPr lang="en-US" dirty="0">
                <a:latin typeface="Arial" pitchFamily="34" charset="0"/>
                <a:cs typeface="Arial" pitchFamily="34" charset="0"/>
              </a:rPr>
              <a:t>” </a:t>
            </a:r>
          </a:p>
          <a:p>
            <a:pPr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</a:t>
            </a:r>
            <a:r>
              <a:rPr lang="en-US" dirty="0">
                <a:latin typeface="Arial" pitchFamily="34" charset="0"/>
                <a:cs typeface="Arial" pitchFamily="34" charset="0"/>
              </a:rPr>
              <a:t>=“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dirty="0">
                <a:latin typeface="Arial" pitchFamily="34" charset="0"/>
                <a:cs typeface="Arial" pitchFamily="34" charset="0"/>
              </a:rPr>
              <a:t>” </a:t>
            </a:r>
          </a:p>
          <a:p>
            <a:pPr>
              <a:buFontTx/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type=“text/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dirty="0">
                <a:latin typeface="Arial" pitchFamily="34" charset="0"/>
                <a:cs typeface="Arial" pitchFamily="34" charset="0"/>
              </a:rPr>
              <a:t>” /&gt;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body</a:t>
            </a:r>
            <a:r>
              <a:rPr lang="en-US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h1</a:t>
            </a:r>
            <a:r>
              <a:rPr lang="en-US" dirty="0">
                <a:latin typeface="Arial" pitchFamily="34" charset="0"/>
                <a:cs typeface="Arial" pitchFamily="34" charset="0"/>
              </a:rPr>
              <a:t>&gt;First Level Heading&lt;/h1&gt;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One evening, just as he was getting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 his flute ready and his musicians 	 were assembled, an officer brought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 him a list of the strangers who had	arrived.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&lt;h2&gt;Second Level Heading&lt;/h2&gt;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		A new paragraph here.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&lt;/body&gt;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835687" y="1096489"/>
            <a:ext cx="17354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</a:rPr>
              <a:t>common.css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6127916" y="1062039"/>
            <a:ext cx="1002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</a:rPr>
              <a:t>HTML: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2971800" y="152400"/>
            <a:ext cx="7620000" cy="6238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350A3-A0EF-4BF7-B495-E871F376553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514600" y="1752600"/>
            <a:ext cx="37338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394116" y="3124200"/>
            <a:ext cx="3854285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1224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76200"/>
            <a:ext cx="76200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CSS Application Example in </a:t>
            </a:r>
            <a:r>
              <a:rPr lang="en-US" dirty="0">
                <a:solidFill>
                  <a:srgbClr val="990000"/>
                </a:solidFill>
              </a:rPr>
              <a:t>XML</a:t>
            </a:r>
            <a:r>
              <a:rPr lang="en-US" dirty="0"/>
              <a:t> Files</a:t>
            </a:r>
            <a:br>
              <a:rPr lang="en-US" dirty="0"/>
            </a:br>
            <a:r>
              <a:rPr lang="en-US" sz="2800" b="0" dirty="0"/>
              <a:t>http://www.w3.org/Style/styling-XML.en.html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8726488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&lt;?xml-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common.css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"?&gt;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&lt;?xml-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modern.css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title="Modern" media="screen"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					type="text/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"?&gt;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&lt;?xml-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classic.css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 alternate="yes" title="Classic"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		media="screen, print" type="text/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"?&gt;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&lt;ARTICLE&gt;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HEADLINE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Fredrick the Great meets Bach &lt;/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HEADLINE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AUTHOR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&gt;Johann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Nikolaus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Forkel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AUTHOR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One evening, just as he was getting his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&lt;INSTRUMENT&gt;flute&lt;/INSTRUMENT&gt;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ready and his musicians were assembled, an officer brought him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a list of the strangers who had arrived.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&lt;/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 marL="0" indent="0"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&lt;/ARTICLE&gt;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687294" y="914400"/>
            <a:ext cx="2895600" cy="762000"/>
          </a:xfrm>
          <a:prstGeom prst="wedgeRoundRectCallout">
            <a:avLst>
              <a:gd name="adj1" fmla="val -93834"/>
              <a:gd name="adj2" fmla="val 2509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Define multiple CSS files to switch the view of th</a:t>
            </a:r>
            <a:r>
              <a:rPr lang="en-US" dirty="0"/>
              <a:t>e page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88" y="3962400"/>
            <a:ext cx="1828800" cy="990600"/>
          </a:xfrm>
          <a:prstGeom prst="wedgeRoundRectCallout">
            <a:avLst>
              <a:gd name="adj1" fmla="val -73054"/>
              <a:gd name="adj2" fmla="val -4311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Define styles for the elements in .</a:t>
            </a:r>
            <a:r>
              <a:rPr lang="en-US" dirty="0" err="1">
                <a:latin typeface="Times New Roman" pitchFamily="18" charset="0"/>
              </a:rPr>
              <a:t>css</a:t>
            </a:r>
            <a:r>
              <a:rPr lang="en-US" dirty="0">
                <a:latin typeface="Times New Roman" pitchFamily="18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67863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946BBD-E281-43C9-A845-9B3F3E82A6D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</a:t>
            </a:r>
            <a:r>
              <a:rPr lang="en-US" dirty="0">
                <a:solidFill>
                  <a:srgbClr val="990000"/>
                </a:solidFill>
              </a:rPr>
              <a:t>XHTML</a:t>
            </a:r>
            <a:r>
              <a:rPr lang="en-US" dirty="0"/>
              <a:t> (Extensible HTML)?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8269288" cy="5486400"/>
          </a:xfrm>
        </p:spPr>
        <p:txBody>
          <a:bodyPr/>
          <a:lstStyle/>
          <a:p>
            <a:pPr eaLnBrk="1" hangingPunct="1"/>
            <a:r>
              <a:rPr lang="en-US" sz="2400" dirty="0"/>
              <a:t>Problems with HTML:</a:t>
            </a:r>
          </a:p>
          <a:p>
            <a:pPr lvl="1" eaLnBrk="1" hangingPunct="1"/>
            <a:r>
              <a:rPr lang="en-US" dirty="0"/>
              <a:t>It has a fixed set of tags, and thus is not </a:t>
            </a:r>
            <a:r>
              <a:rPr lang="en-US" dirty="0">
                <a:solidFill>
                  <a:schemeClr val="folHlink"/>
                </a:solidFill>
              </a:rPr>
              <a:t>extensible</a:t>
            </a:r>
            <a:r>
              <a:rPr lang="en-US" dirty="0"/>
              <a:t>;</a:t>
            </a:r>
          </a:p>
          <a:p>
            <a:pPr lvl="1" eaLnBrk="1" hangingPunct="1"/>
            <a:r>
              <a:rPr lang="en-US" dirty="0"/>
              <a:t>Many browser-specific tags are added.</a:t>
            </a:r>
          </a:p>
          <a:p>
            <a:pPr eaLnBrk="1" hangingPunct="1"/>
            <a:r>
              <a:rPr lang="en-US" sz="2400" dirty="0"/>
              <a:t>How can these problems be addressed? </a:t>
            </a:r>
          </a:p>
          <a:p>
            <a:pPr lvl="1" eaLnBrk="1" hangingPunct="1"/>
            <a:r>
              <a:rPr lang="en-US" dirty="0"/>
              <a:t>Add a document type definition file (DTD) or XSD schema</a:t>
            </a:r>
          </a:p>
          <a:p>
            <a:pPr eaLnBrk="1" hangingPunct="1"/>
            <a:r>
              <a:rPr lang="en-US" sz="2400" dirty="0"/>
              <a:t>XHTML allows three different ways to add a DTD file</a:t>
            </a:r>
          </a:p>
          <a:p>
            <a:pPr lvl="1" eaLnBrk="1" hangingPunct="1"/>
            <a:r>
              <a:rPr lang="en-US" dirty="0"/>
              <a:t>Strict DTD: Enforce the structure by restricting to those tags defined in the DTD;</a:t>
            </a:r>
          </a:p>
          <a:p>
            <a:pPr lvl="1" eaLnBrk="1" hangingPunct="1"/>
            <a:r>
              <a:rPr lang="en-US" dirty="0"/>
              <a:t>Transitional DTD: Allow all the depreciated features/tags to be migrated into the new page;</a:t>
            </a:r>
          </a:p>
          <a:p>
            <a:pPr lvl="1" eaLnBrk="1" hangingPunct="1"/>
            <a:r>
              <a:rPr lang="en-US" dirty="0"/>
              <a:t>Frameset DTD: Same as Transitional DTD, but replaced the &lt;body&gt; with the &lt;frame&gt;, which allows developers to share the frames in multiple pages.</a:t>
            </a:r>
          </a:p>
        </p:txBody>
      </p:sp>
    </p:spTree>
    <p:extLst>
      <p:ext uri="{BB962C8B-B14F-4D97-AF65-F5344CB8AC3E}">
        <p14:creationId xmlns:p14="http://schemas.microsoft.com/office/powerpoint/2010/main" val="90953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5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52600" y="762000"/>
            <a:ext cx="7162800" cy="6002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&lt;%@ Page Language="C#" </a:t>
            </a:r>
            <a:r>
              <a:rPr lang="en-US" sz="1200" dirty="0" err="1"/>
              <a:t>AutoEventWireup</a:t>
            </a:r>
            <a:r>
              <a:rPr lang="en-US" sz="1200" dirty="0"/>
              <a:t>="true"  </a:t>
            </a:r>
            <a:r>
              <a:rPr lang="en-US" sz="1200" dirty="0" err="1"/>
              <a:t>CodeFile</a:t>
            </a:r>
            <a:r>
              <a:rPr lang="en-US" sz="1200" dirty="0"/>
              <a:t>="</a:t>
            </a:r>
            <a:r>
              <a:rPr lang="en-US" sz="1200" dirty="0" err="1"/>
              <a:t>Default.aspx.cs</a:t>
            </a:r>
            <a:r>
              <a:rPr lang="en-US" sz="1200" dirty="0"/>
              <a:t>" Inherits="_Default" %&gt;</a:t>
            </a:r>
          </a:p>
          <a:p>
            <a:r>
              <a:rPr lang="en-US" sz="1200" dirty="0">
                <a:solidFill>
                  <a:srgbClr val="0000FF"/>
                </a:solidFill>
              </a:rPr>
              <a:t>&lt;!DOCTYPE</a:t>
            </a:r>
            <a:r>
              <a:rPr lang="en-US" sz="1200" dirty="0"/>
              <a:t> html PUBLIC "-//W3C//DTD XHTML 1.0 Transitional//EN" </a:t>
            </a:r>
            <a:r>
              <a:rPr lang="en-US" sz="1200" dirty="0">
                <a:solidFill>
                  <a:srgbClr val="0000FF"/>
                </a:solidFill>
              </a:rPr>
              <a:t>"http://www.w3.org/TR/xhtml1/DTD/xhtml1-transitional.dtd"&gt;</a:t>
            </a:r>
          </a:p>
          <a:p>
            <a:r>
              <a:rPr lang="en-US" sz="1200" dirty="0"/>
              <a:t>&lt;html </a:t>
            </a:r>
            <a:r>
              <a:rPr lang="en-US" sz="1200" dirty="0" err="1"/>
              <a:t>xmlns</a:t>
            </a:r>
            <a:r>
              <a:rPr lang="en-US" sz="1200" dirty="0"/>
              <a:t>="http://www.w3.org/1999/xhtml"&gt;</a:t>
            </a:r>
          </a:p>
          <a:p>
            <a:r>
              <a:rPr lang="en-US" sz="1200" dirty="0"/>
              <a:t>&lt;head </a:t>
            </a:r>
            <a:r>
              <a:rPr lang="en-US" sz="1200" dirty="0" err="1"/>
              <a:t>runat</a:t>
            </a:r>
            <a:r>
              <a:rPr lang="en-US" sz="1200" dirty="0"/>
              <a:t>="server"&gt;</a:t>
            </a:r>
          </a:p>
          <a:p>
            <a:r>
              <a:rPr lang="en-US" sz="1200" dirty="0"/>
              <a:t>    &lt;title&gt;Vending Machine&lt;/title&gt;</a:t>
            </a:r>
          </a:p>
          <a:p>
            <a:r>
              <a:rPr lang="en-US" sz="1200" dirty="0"/>
              <a:t>&lt;/head&gt;</a:t>
            </a:r>
          </a:p>
          <a:p>
            <a:r>
              <a:rPr lang="en-US" sz="1200" dirty="0"/>
              <a:t>&lt;body&gt;</a:t>
            </a:r>
          </a:p>
          <a:p>
            <a:r>
              <a:rPr lang="en-US" sz="1200" dirty="0"/>
              <a:t>    &lt;form id="form1" </a:t>
            </a:r>
            <a:r>
              <a:rPr lang="en-US" sz="1200" dirty="0" err="1"/>
              <a:t>runat</a:t>
            </a:r>
            <a:r>
              <a:rPr lang="en-US" sz="1200" dirty="0"/>
              <a:t>="server"&gt;</a:t>
            </a:r>
          </a:p>
          <a:p>
            <a:r>
              <a:rPr lang="en-US" sz="1200" dirty="0"/>
              <a:t>    &lt;div&gt;</a:t>
            </a:r>
          </a:p>
          <a:p>
            <a:r>
              <a:rPr lang="en-US" sz="1200" dirty="0"/>
              <a:t>        Welcome to Soda Vending Machine. &lt;</a:t>
            </a:r>
            <a:r>
              <a:rPr lang="en-US" sz="1200" dirty="0" err="1"/>
              <a:t>br</a:t>
            </a:r>
            <a:r>
              <a:rPr lang="en-US" sz="1200" dirty="0"/>
              <a:t> /&gt;</a:t>
            </a:r>
          </a:p>
          <a:p>
            <a:r>
              <a:rPr lang="en-US" sz="1200" dirty="0"/>
              <a:t>        I take quarters and dollars.&lt;</a:t>
            </a:r>
            <a:r>
              <a:rPr lang="en-US" sz="1200" dirty="0" err="1"/>
              <a:t>br</a:t>
            </a:r>
            <a:r>
              <a:rPr lang="en-US" sz="1200" dirty="0"/>
              <a:t> /&gt;</a:t>
            </a:r>
          </a:p>
          <a:p>
            <a:r>
              <a:rPr lang="en-US" sz="1200" dirty="0"/>
              <a:t>    &lt;/div&gt;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asp:Button</a:t>
            </a:r>
            <a:r>
              <a:rPr lang="en-US" sz="1200" dirty="0"/>
              <a:t> ID="Button1" </a:t>
            </a:r>
            <a:r>
              <a:rPr lang="en-US" sz="1200" dirty="0" err="1"/>
              <a:t>runat</a:t>
            </a:r>
            <a:r>
              <a:rPr lang="en-US" sz="1200" dirty="0"/>
              <a:t>="server" </a:t>
            </a:r>
            <a:r>
              <a:rPr lang="en-US" sz="1200" dirty="0" err="1"/>
              <a:t>onclick</a:t>
            </a:r>
            <a:r>
              <a:rPr lang="en-US" sz="1200" dirty="0"/>
              <a:t>="Button1_Click" </a:t>
            </a:r>
          </a:p>
          <a:p>
            <a:r>
              <a:rPr lang="en-US" sz="1200" dirty="0"/>
              <a:t>        Text="Insert a Quarter" /&gt;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asp:Button</a:t>
            </a:r>
            <a:r>
              <a:rPr lang="en-US" sz="1200" dirty="0"/>
              <a:t> ID="Button2" </a:t>
            </a:r>
            <a:r>
              <a:rPr lang="en-US" sz="1200" dirty="0" err="1"/>
              <a:t>runat</a:t>
            </a:r>
            <a:r>
              <a:rPr lang="en-US" sz="1200" dirty="0"/>
              <a:t>="server" </a:t>
            </a:r>
            <a:r>
              <a:rPr lang="en-US" sz="1200" dirty="0" err="1"/>
              <a:t>onclick</a:t>
            </a:r>
            <a:r>
              <a:rPr lang="en-US" sz="1200" dirty="0"/>
              <a:t>="Button2_Click" </a:t>
            </a:r>
          </a:p>
          <a:p>
            <a:r>
              <a:rPr lang="en-US" sz="1200" dirty="0"/>
              <a:t>        Text="Insert a Dollar" /&gt;</a:t>
            </a:r>
          </a:p>
          <a:p>
            <a:r>
              <a:rPr lang="en-US" sz="1200" dirty="0"/>
              <a:t>    &lt;p&gt;</a:t>
            </a:r>
          </a:p>
          <a:p>
            <a:r>
              <a:rPr lang="en-US" sz="1200" dirty="0"/>
              <a:t>        The </a:t>
            </a:r>
            <a:r>
              <a:rPr lang="en-US" sz="1200" dirty="0" err="1"/>
              <a:t>amont</a:t>
            </a:r>
            <a:r>
              <a:rPr lang="en-US" sz="1200" dirty="0"/>
              <a:t> you have </a:t>
            </a:r>
            <a:r>
              <a:rPr lang="en-US" sz="1200" dirty="0" err="1"/>
              <a:t>depoted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asp:Label</a:t>
            </a:r>
            <a:r>
              <a:rPr lang="en-US" sz="1200" dirty="0"/>
              <a:t> ID="</a:t>
            </a:r>
            <a:r>
              <a:rPr lang="en-US" sz="1200" dirty="0" err="1"/>
              <a:t>lblAmount</a:t>
            </a:r>
            <a:r>
              <a:rPr lang="en-US" sz="1200" dirty="0"/>
              <a:t>" </a:t>
            </a:r>
            <a:r>
              <a:rPr lang="en-US" sz="1200" dirty="0" err="1"/>
              <a:t>runat</a:t>
            </a:r>
            <a:r>
              <a:rPr lang="en-US" sz="1200" dirty="0"/>
              <a:t>="server" Text="0"&gt;&lt;/</a:t>
            </a:r>
            <a:r>
              <a:rPr lang="en-US" sz="1200" dirty="0" err="1"/>
              <a:t>asp:Label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&lt;/p&gt;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asp:Button</a:t>
            </a:r>
            <a:r>
              <a:rPr lang="en-US" sz="1200" dirty="0"/>
              <a:t> ID="</a:t>
            </a:r>
            <a:r>
              <a:rPr lang="en-US" sz="1200" dirty="0" err="1"/>
              <a:t>btnSoda</a:t>
            </a:r>
            <a:r>
              <a:rPr lang="en-US" sz="1200" dirty="0"/>
              <a:t>" </a:t>
            </a:r>
            <a:r>
              <a:rPr lang="en-US" sz="1200" dirty="0" err="1"/>
              <a:t>runat</a:t>
            </a:r>
            <a:r>
              <a:rPr lang="en-US" sz="1200" dirty="0"/>
              <a:t>="server" </a:t>
            </a:r>
            <a:r>
              <a:rPr lang="en-US" sz="1200" dirty="0" err="1"/>
              <a:t>onclick</a:t>
            </a:r>
            <a:r>
              <a:rPr lang="en-US" sz="1200" dirty="0"/>
              <a:t>="Button3_Click" </a:t>
            </a:r>
          </a:p>
          <a:p>
            <a:r>
              <a:rPr lang="en-US" sz="1200" dirty="0"/>
              <a:t>        Text="Buy a Soda" /&gt;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asp:Label</a:t>
            </a:r>
            <a:r>
              <a:rPr lang="en-US" sz="1200" dirty="0"/>
              <a:t> ID="</a:t>
            </a:r>
            <a:r>
              <a:rPr lang="en-US" sz="1200" dirty="0" err="1"/>
              <a:t>lblSoda</a:t>
            </a:r>
            <a:r>
              <a:rPr lang="en-US" sz="1200" dirty="0"/>
              <a:t>" </a:t>
            </a:r>
            <a:r>
              <a:rPr lang="en-US" sz="1200" dirty="0" err="1"/>
              <a:t>runat</a:t>
            </a:r>
            <a:r>
              <a:rPr lang="en-US" sz="1200" dirty="0"/>
              <a:t>="server" Text="[  ]"&gt;&lt;/</a:t>
            </a:r>
            <a:r>
              <a:rPr lang="en-US" sz="1200" dirty="0" err="1"/>
              <a:t>asp:Label</a:t>
            </a:r>
            <a:r>
              <a:rPr lang="en-US" sz="1200" dirty="0"/>
              <a:t>&gt; &lt;</a:t>
            </a:r>
            <a:r>
              <a:rPr lang="en-US" sz="1200" dirty="0" err="1"/>
              <a:t>br</a:t>
            </a:r>
            <a:r>
              <a:rPr lang="en-US" sz="1200" dirty="0"/>
              <a:t> /&gt;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br</a:t>
            </a:r>
            <a:r>
              <a:rPr lang="en-US" sz="1200" dirty="0"/>
              <a:t> /&gt;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asp:Button</a:t>
            </a:r>
            <a:r>
              <a:rPr lang="en-US" sz="1200" dirty="0"/>
              <a:t> ID="</a:t>
            </a:r>
            <a:r>
              <a:rPr lang="en-US" sz="1200" dirty="0" err="1"/>
              <a:t>btnRtn</a:t>
            </a:r>
            <a:r>
              <a:rPr lang="en-US" sz="1200" dirty="0"/>
              <a:t>" </a:t>
            </a:r>
            <a:r>
              <a:rPr lang="en-US" sz="1200" dirty="0" err="1"/>
              <a:t>runat</a:t>
            </a:r>
            <a:r>
              <a:rPr lang="en-US" sz="1200" dirty="0"/>
              <a:t>="server" </a:t>
            </a:r>
            <a:r>
              <a:rPr lang="en-US" sz="1200" dirty="0" err="1"/>
              <a:t>onclick</a:t>
            </a:r>
            <a:r>
              <a:rPr lang="en-US" sz="1200" dirty="0"/>
              <a:t>="Button4_Click" </a:t>
            </a:r>
          </a:p>
          <a:p>
            <a:r>
              <a:rPr lang="en-US" sz="1200" dirty="0"/>
              <a:t>        Text="Return Deposit" /&gt;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asp:Label</a:t>
            </a:r>
            <a:r>
              <a:rPr lang="en-US" sz="1200" dirty="0"/>
              <a:t> ID="</a:t>
            </a:r>
            <a:r>
              <a:rPr lang="en-US" sz="1200" dirty="0" err="1"/>
              <a:t>lblRtn</a:t>
            </a:r>
            <a:r>
              <a:rPr lang="en-US" sz="1200" dirty="0"/>
              <a:t>" </a:t>
            </a:r>
            <a:r>
              <a:rPr lang="en-US" sz="1200" dirty="0" err="1"/>
              <a:t>runat</a:t>
            </a:r>
            <a:r>
              <a:rPr lang="en-US" sz="1200" dirty="0"/>
              <a:t>="server" Text="[         ]"&gt;&lt;/</a:t>
            </a:r>
            <a:r>
              <a:rPr lang="en-US" sz="1200" dirty="0" err="1"/>
              <a:t>asp:Label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br</a:t>
            </a:r>
            <a:r>
              <a:rPr lang="en-US" sz="1200" dirty="0"/>
              <a:t> /&gt;</a:t>
            </a:r>
          </a:p>
          <a:p>
            <a:r>
              <a:rPr lang="en-US" sz="1200" dirty="0"/>
              <a:t>    &lt;/form&gt;</a:t>
            </a:r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>
          <a:xfrm>
            <a:off x="2362200" y="138114"/>
            <a:ext cx="7620000" cy="623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 of XHTML in ASP 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021D62-A648-41F1-A2B2-8D42E332558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1285876"/>
            <a:ext cx="30861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Up Arrow 8"/>
          <p:cNvSpPr>
            <a:spLocks noChangeArrowheads="1"/>
          </p:cNvSpPr>
          <p:nvPr/>
        </p:nvSpPr>
        <p:spPr bwMode="auto">
          <a:xfrm>
            <a:off x="8001000" y="4038601"/>
            <a:ext cx="609600" cy="333375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Up Arrow 5"/>
          <p:cNvSpPr>
            <a:spLocks noChangeArrowheads="1"/>
          </p:cNvSpPr>
          <p:nvPr/>
        </p:nvSpPr>
        <p:spPr bwMode="auto">
          <a:xfrm>
            <a:off x="6781800" y="4038601"/>
            <a:ext cx="609600" cy="333375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7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3175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8077200" cy="623888"/>
          </a:xfrm>
        </p:spPr>
        <p:txBody>
          <a:bodyPr/>
          <a:lstStyle/>
          <a:p>
            <a:pPr algn="ctr"/>
            <a:r>
              <a:rPr lang="en-US" sz="2800" dirty="0"/>
              <a:t>Development of Web Presentation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143001"/>
            <a:ext cx="8574088" cy="4760913"/>
          </a:xfrm>
        </p:spPr>
        <p:txBody>
          <a:bodyPr/>
          <a:lstStyle/>
          <a:p>
            <a:r>
              <a:rPr lang="en-US" dirty="0"/>
              <a:t>1991 HTML</a:t>
            </a:r>
          </a:p>
          <a:p>
            <a:r>
              <a:rPr lang="en-US" dirty="0"/>
              <a:t>1994 HTML 2</a:t>
            </a:r>
          </a:p>
          <a:p>
            <a:r>
              <a:rPr lang="en-US" dirty="0"/>
              <a:t>1996 CSS 1 + JavaScript</a:t>
            </a:r>
          </a:p>
          <a:p>
            <a:r>
              <a:rPr lang="en-US" dirty="0"/>
              <a:t>1997 HTML 4</a:t>
            </a:r>
          </a:p>
          <a:p>
            <a:r>
              <a:rPr lang="en-US" dirty="0"/>
              <a:t>1998 CSS 2</a:t>
            </a:r>
          </a:p>
          <a:p>
            <a:r>
              <a:rPr lang="en-US" dirty="0"/>
              <a:t>2000 XHTML</a:t>
            </a:r>
          </a:p>
          <a:p>
            <a:r>
              <a:rPr lang="en-US" dirty="0"/>
              <a:t>2005 AJAX</a:t>
            </a:r>
          </a:p>
          <a:p>
            <a:r>
              <a:rPr lang="en-US" dirty="0"/>
              <a:t>2008 XAML</a:t>
            </a:r>
          </a:p>
          <a:p>
            <a:r>
              <a:rPr lang="en-US" dirty="0"/>
              <a:t>2009 HTML5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1" y="4724401"/>
            <a:ext cx="5264711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800" dirty="0"/>
              <a:t>= XHTML + CSS + AJAX + Silverlight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800" dirty="0"/>
              <a:t>= HTML + CSS + JavaScript / JQuery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658752" y="5980114"/>
            <a:ext cx="2351648" cy="801687"/>
          </a:xfrm>
          <a:prstGeom prst="wedgeRoundRectCallout">
            <a:avLst>
              <a:gd name="adj1" fmla="val -73681"/>
              <a:gd name="adj2" fmla="val -6933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</a:rPr>
              <a:t>Animation can be programmed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779498" y="3922714"/>
            <a:ext cx="2307103" cy="801687"/>
          </a:xfrm>
          <a:prstGeom prst="wedgeRoundRectCallout">
            <a:avLst>
              <a:gd name="adj1" fmla="val -73487"/>
              <a:gd name="adj2" fmla="val 6990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</a:rPr>
              <a:t>Animation can be programmed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C17E3-4568-4319-AE6A-E1947ACCA785}"/>
              </a:ext>
            </a:extLst>
          </p:cNvPr>
          <p:cNvSpPr txBox="1"/>
          <p:nvPr/>
        </p:nvSpPr>
        <p:spPr>
          <a:xfrm>
            <a:off x="7899918" y="3922714"/>
            <a:ext cx="2667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JavaScript / </a:t>
            </a:r>
            <a:r>
              <a:rPr lang="en-US" sz="2400" dirty="0" err="1"/>
              <a:t>JQuery</a:t>
            </a:r>
            <a:endParaRPr lang="en-US" sz="2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6496E1-DCF9-4D31-A54B-872B2354E1CD}"/>
              </a:ext>
            </a:extLst>
          </p:cNvPr>
          <p:cNvSpPr/>
          <p:nvPr/>
        </p:nvSpPr>
        <p:spPr bwMode="auto">
          <a:xfrm>
            <a:off x="8036767" y="4413381"/>
            <a:ext cx="2304662" cy="597159"/>
          </a:xfrm>
          <a:custGeom>
            <a:avLst/>
            <a:gdLst>
              <a:gd name="connsiteX0" fmla="*/ 0 w 2304662"/>
              <a:gd name="connsiteY0" fmla="*/ 0 h 597159"/>
              <a:gd name="connsiteX1" fmla="*/ 2304662 w 2304662"/>
              <a:gd name="connsiteY1" fmla="*/ 0 h 597159"/>
              <a:gd name="connsiteX2" fmla="*/ 746449 w 2304662"/>
              <a:gd name="connsiteY2" fmla="*/ 597159 h 597159"/>
              <a:gd name="connsiteX3" fmla="*/ 2276670 w 2304662"/>
              <a:gd name="connsiteY3" fmla="*/ 597159 h 5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662" h="597159">
                <a:moveTo>
                  <a:pt x="0" y="0"/>
                </a:moveTo>
                <a:lnTo>
                  <a:pt x="2304662" y="0"/>
                </a:lnTo>
                <a:lnTo>
                  <a:pt x="746449" y="597159"/>
                </a:lnTo>
                <a:lnTo>
                  <a:pt x="2276670" y="597159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3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9" presetClass="emph" presetSubtype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50"/>
                            </p:stCondLst>
                            <p:childTnLst>
                              <p:par>
                                <p:cTn id="2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8" grpId="0" animBg="1"/>
      <p:bldP spid="9" grpId="0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EAF929-C427-4C02-A0FA-9190B2DD507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Roadmap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990600"/>
            <a:ext cx="7696200" cy="5715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dirty="0"/>
              <a:t>XML Fundamentals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Elements, Attributes, and Documents, representation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XML Processing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XML Readers, XML Writers, </a:t>
            </a:r>
            <a:r>
              <a:rPr lang="en-US" sz="2000" dirty="0" err="1"/>
              <a:t>XPath</a:t>
            </a:r>
            <a:r>
              <a:rPr lang="en-US" sz="2000" dirty="0"/>
              <a:t> and XQuery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XML Type Definition and Validation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Document Type Definition (DTD). XML Schema, Validation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b="1" dirty="0">
                <a:solidFill>
                  <a:schemeClr val="folHlink"/>
                </a:solidFill>
              </a:rPr>
              <a:t>XML Style Language and Transformation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b="1" dirty="0">
                <a:solidFill>
                  <a:schemeClr val="folHlink"/>
                </a:solidFill>
              </a:rPr>
              <a:t>XSL, XSLT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b="1" dirty="0">
                <a:solidFill>
                  <a:schemeClr val="folHlink"/>
                </a:solidFill>
              </a:rPr>
              <a:t>CSS, XHTML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>
                <a:solidFill>
                  <a:srgbClr val="0000FF"/>
                </a:solidFill>
              </a:rPr>
              <a:t>Other Web Data Formats and Standards</a:t>
            </a:r>
          </a:p>
          <a:p>
            <a:pPr marL="863600" lvl="1" indent="-463550"/>
            <a:r>
              <a:rPr lang="en-US" sz="2000" dirty="0">
                <a:solidFill>
                  <a:srgbClr val="0000FF"/>
                </a:solidFill>
              </a:rPr>
              <a:t>Google Protocol Buffers and Big Table</a:t>
            </a:r>
          </a:p>
          <a:p>
            <a:pPr marL="863600" lvl="1" indent="-463550"/>
            <a:r>
              <a:rPr lang="en-US" sz="2000" dirty="0"/>
              <a:t>Feed: RSS and Atom, JSON</a:t>
            </a:r>
          </a:p>
          <a:p>
            <a:pPr marL="863600" lvl="1" indent="-463550"/>
            <a:r>
              <a:rPr lang="en-US" sz="2000" dirty="0"/>
              <a:t>HTTP Operations</a:t>
            </a:r>
          </a:p>
          <a:p>
            <a:pPr marL="863600" lvl="1" indent="-463550"/>
            <a:r>
              <a:rPr lang="en-US" sz="2000" dirty="0"/>
              <a:t>Ontology languages: Complex XML</a:t>
            </a:r>
          </a:p>
          <a:p>
            <a:pPr eaLnBrk="1" hangingPunct="1">
              <a:lnSpc>
                <a:spcPct val="120000"/>
              </a:lnSpc>
            </a:pPr>
            <a:endParaRPr lang="en-US" sz="2400" dirty="0">
              <a:solidFill>
                <a:srgbClr val="0099FF"/>
              </a:solidFill>
            </a:endParaRPr>
          </a:p>
        </p:txBody>
      </p:sp>
      <p:sp>
        <p:nvSpPr>
          <p:cNvPr id="5" name="Left Arrow 1"/>
          <p:cNvSpPr>
            <a:spLocks noChangeArrowheads="1"/>
          </p:cNvSpPr>
          <p:nvPr/>
        </p:nvSpPr>
        <p:spPr bwMode="auto">
          <a:xfrm flipH="1">
            <a:off x="2645724" y="5370661"/>
            <a:ext cx="554677" cy="381000"/>
          </a:xfrm>
          <a:prstGeom prst="lef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ight Brace 4"/>
          <p:cNvSpPr>
            <a:spLocks/>
          </p:cNvSpPr>
          <p:nvPr/>
        </p:nvSpPr>
        <p:spPr bwMode="auto">
          <a:xfrm>
            <a:off x="8078067" y="5793432"/>
            <a:ext cx="317500" cy="992833"/>
          </a:xfrm>
          <a:prstGeom prst="rightBrace">
            <a:avLst>
              <a:gd name="adj1" fmla="val 833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446568" y="6059014"/>
            <a:ext cx="12875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Lecture 18</a:t>
            </a:r>
          </a:p>
        </p:txBody>
      </p:sp>
    </p:spTree>
    <p:extLst>
      <p:ext uri="{BB962C8B-B14F-4D97-AF65-F5344CB8AC3E}">
        <p14:creationId xmlns:p14="http://schemas.microsoft.com/office/powerpoint/2010/main" val="1407388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1371600"/>
            <a:ext cx="711659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667001" y="85726"/>
            <a:ext cx="77898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/>
              <a:t>G</a:t>
            </a:r>
            <a:r>
              <a:rPr lang="en-US" sz="3200" b="1" dirty="0">
                <a:solidFill>
                  <a:srgbClr val="FF0000"/>
                </a:solidFill>
              </a:rPr>
              <a:t>o</a:t>
            </a:r>
            <a:r>
              <a:rPr lang="en-US" sz="3200" b="1" dirty="0">
                <a:solidFill>
                  <a:srgbClr val="FF9900"/>
                </a:solidFill>
              </a:rPr>
              <a:t>o</a:t>
            </a:r>
            <a:r>
              <a:rPr lang="en-US" sz="3200" b="1" dirty="0"/>
              <a:t>g</a:t>
            </a:r>
            <a:r>
              <a:rPr lang="en-US" sz="3200" b="1" dirty="0">
                <a:solidFill>
                  <a:srgbClr val="008000"/>
                </a:solidFill>
              </a:rPr>
              <a:t>l</a:t>
            </a:r>
            <a:r>
              <a:rPr lang="en-US" sz="3200" b="1" dirty="0">
                <a:solidFill>
                  <a:srgbClr val="FF0000"/>
                </a:solidFill>
              </a:rPr>
              <a:t>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/>
                </a:solidFill>
              </a:rPr>
              <a:t>Data Description and Management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-5400000">
            <a:off x="809452" y="3152278"/>
            <a:ext cx="262924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B93543-AC3A-4E4A-9953-B59E5098B9E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95751" y="5081650"/>
            <a:ext cx="2710101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/>
              <a:t>Protocol buffers and Big Table</a:t>
            </a:r>
          </a:p>
        </p:txBody>
      </p:sp>
    </p:spTree>
    <p:extLst>
      <p:ext uri="{BB962C8B-B14F-4D97-AF65-F5344CB8AC3E}">
        <p14:creationId xmlns:p14="http://schemas.microsoft.com/office/powerpoint/2010/main" val="3591584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E444F5-5FCB-4A24-8FB7-0DBA106426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XML Validation Using DTD and XSD</a:t>
            </a:r>
          </a:p>
        </p:txBody>
      </p:sp>
      <p:sp>
        <p:nvSpPr>
          <p:cNvPr id="81924" name="AutoShape 36"/>
          <p:cNvSpPr>
            <a:spLocks noChangeArrowheads="1"/>
          </p:cNvSpPr>
          <p:nvPr/>
        </p:nvSpPr>
        <p:spPr bwMode="black">
          <a:xfrm>
            <a:off x="4464091" y="4208046"/>
            <a:ext cx="3460709" cy="2498783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/>
              <a:t>The xml instance </a:t>
            </a:r>
            <a:br>
              <a:rPr lang="en-US" sz="2400" dirty="0"/>
            </a:br>
            <a:r>
              <a:rPr lang="en-US" sz="2400" dirty="0"/>
              <a:t>document</a:t>
            </a:r>
          </a:p>
          <a:p>
            <a:pPr algn="ctr"/>
            <a:r>
              <a:rPr lang="en-US" sz="2400" dirty="0"/>
              <a:t>conforms with the </a:t>
            </a:r>
          </a:p>
          <a:p>
            <a:pPr algn="ctr"/>
            <a:r>
              <a:rPr lang="en-US" sz="2400" dirty="0"/>
              <a:t>rules described</a:t>
            </a:r>
          </a:p>
          <a:p>
            <a:pPr algn="ctr"/>
            <a:r>
              <a:rPr lang="en-US" sz="2400" dirty="0"/>
              <a:t>in bookstore.xsd or</a:t>
            </a:r>
          </a:p>
          <a:p>
            <a:pPr algn="ctr"/>
            <a:r>
              <a:rPr lang="en-US" sz="2400" dirty="0"/>
              <a:t>bookstore.dtd</a:t>
            </a:r>
          </a:p>
        </p:txBody>
      </p:sp>
      <p:sp>
        <p:nvSpPr>
          <p:cNvPr id="81926" name="AutoShape 4"/>
          <p:cNvSpPr>
            <a:spLocks noChangeArrowheads="1"/>
          </p:cNvSpPr>
          <p:nvPr/>
        </p:nvSpPr>
        <p:spPr bwMode="gray">
          <a:xfrm flipH="1">
            <a:off x="5193278" y="2827338"/>
            <a:ext cx="595312" cy="6778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1" y="1720648"/>
            <a:ext cx="2947223" cy="2387250"/>
            <a:chOff x="644524" y="1296988"/>
            <a:chExt cx="2381250" cy="1928812"/>
          </a:xfrm>
        </p:grpSpPr>
        <p:sp>
          <p:nvSpPr>
            <p:cNvPr id="498699" name="Oval 11"/>
            <p:cNvSpPr>
              <a:spLocks noChangeArrowheads="1"/>
            </p:cNvSpPr>
            <p:nvPr/>
          </p:nvSpPr>
          <p:spPr bwMode="gray">
            <a:xfrm>
              <a:off x="644524" y="2053173"/>
              <a:ext cx="209882" cy="41961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8700" name="Oval 12"/>
            <p:cNvSpPr>
              <a:spLocks noChangeArrowheads="1"/>
            </p:cNvSpPr>
            <p:nvPr/>
          </p:nvSpPr>
          <p:spPr bwMode="gray">
            <a:xfrm>
              <a:off x="644524" y="2053173"/>
              <a:ext cx="209882" cy="41961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8701" name="Oval 13"/>
            <p:cNvSpPr>
              <a:spLocks noChangeArrowheads="1"/>
            </p:cNvSpPr>
            <p:nvPr/>
          </p:nvSpPr>
          <p:spPr bwMode="gray">
            <a:xfrm>
              <a:off x="811212" y="2053173"/>
              <a:ext cx="2211387" cy="41961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8702" name="Oval 14"/>
            <p:cNvSpPr>
              <a:spLocks noChangeArrowheads="1"/>
            </p:cNvSpPr>
            <p:nvPr/>
          </p:nvSpPr>
          <p:spPr bwMode="gray">
            <a:xfrm>
              <a:off x="812799" y="2057142"/>
              <a:ext cx="2212975" cy="41961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51" name="Oval 15"/>
            <p:cNvSpPr>
              <a:spLocks noChangeArrowheads="1"/>
            </p:cNvSpPr>
            <p:nvPr/>
          </p:nvSpPr>
          <p:spPr bwMode="gray">
            <a:xfrm>
              <a:off x="920749" y="2053173"/>
              <a:ext cx="1992313" cy="419617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852" name="Group 16"/>
            <p:cNvGrpSpPr>
              <a:grpSpLocks/>
            </p:cNvGrpSpPr>
            <p:nvPr/>
          </p:nvGrpSpPr>
          <p:grpSpPr bwMode="auto">
            <a:xfrm>
              <a:off x="952499" y="1296988"/>
              <a:ext cx="1928813" cy="1928812"/>
              <a:chOff x="4166" y="1706"/>
              <a:chExt cx="1252" cy="1252"/>
            </a:xfrm>
          </p:grpSpPr>
          <p:sp>
            <p:nvSpPr>
              <p:cNvPr id="34854" name="Oval 1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55" name="Oval 1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56" name="Oval 1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57" name="Oval 2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34853" name="Text Box 39"/>
            <p:cNvSpPr txBox="1">
              <a:spLocks noChangeArrowheads="1"/>
            </p:cNvSpPr>
            <p:nvPr/>
          </p:nvSpPr>
          <p:spPr bwMode="gray">
            <a:xfrm>
              <a:off x="966232" y="1981200"/>
              <a:ext cx="1909286" cy="7708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bookstore.xml</a:t>
              </a:r>
            </a:p>
            <a:p>
              <a:pPr algn="ctr"/>
              <a:r>
                <a:rPr lang="en-US" sz="2800" dirty="0"/>
                <a:t>User defined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7145244" y="1720975"/>
            <a:ext cx="3071682" cy="2488061"/>
            <a:chOff x="3868737" y="1296988"/>
            <a:chExt cx="2381250" cy="1928812"/>
          </a:xfrm>
        </p:grpSpPr>
        <p:sp>
          <p:nvSpPr>
            <p:cNvPr id="498709" name="Oval 21"/>
            <p:cNvSpPr>
              <a:spLocks noChangeArrowheads="1"/>
            </p:cNvSpPr>
            <p:nvPr/>
          </p:nvSpPr>
          <p:spPr bwMode="gray">
            <a:xfrm>
              <a:off x="3868737" y="2069611"/>
              <a:ext cx="201378" cy="40261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8710" name="Oval 22"/>
            <p:cNvSpPr>
              <a:spLocks noChangeArrowheads="1"/>
            </p:cNvSpPr>
            <p:nvPr/>
          </p:nvSpPr>
          <p:spPr bwMode="gray">
            <a:xfrm>
              <a:off x="3868737" y="2069611"/>
              <a:ext cx="201378" cy="40261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8711" name="Oval 23"/>
            <p:cNvSpPr>
              <a:spLocks noChangeArrowheads="1"/>
            </p:cNvSpPr>
            <p:nvPr/>
          </p:nvSpPr>
          <p:spPr bwMode="gray">
            <a:xfrm>
              <a:off x="4035424" y="2069611"/>
              <a:ext cx="2211388" cy="40261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8712" name="Oval 24"/>
            <p:cNvSpPr>
              <a:spLocks noChangeArrowheads="1"/>
            </p:cNvSpPr>
            <p:nvPr/>
          </p:nvSpPr>
          <p:spPr bwMode="gray">
            <a:xfrm>
              <a:off x="4037012" y="2073580"/>
              <a:ext cx="2212975" cy="40261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40" name="Oval 25"/>
            <p:cNvSpPr>
              <a:spLocks noChangeArrowheads="1"/>
            </p:cNvSpPr>
            <p:nvPr/>
          </p:nvSpPr>
          <p:spPr bwMode="gray">
            <a:xfrm>
              <a:off x="4144962" y="2069612"/>
              <a:ext cx="1992312" cy="40261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841" name="Group 26"/>
            <p:cNvGrpSpPr>
              <a:grpSpLocks/>
            </p:cNvGrpSpPr>
            <p:nvPr/>
          </p:nvGrpSpPr>
          <p:grpSpPr bwMode="auto">
            <a:xfrm>
              <a:off x="4176712" y="1296988"/>
              <a:ext cx="1928812" cy="1928812"/>
              <a:chOff x="4166" y="1706"/>
              <a:chExt cx="1252" cy="1252"/>
            </a:xfrm>
          </p:grpSpPr>
          <p:sp>
            <p:nvSpPr>
              <p:cNvPr id="34843" name="Oval 2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44" name="Oval 2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45" name="Oval 2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46" name="Oval 3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34842" name="Text Box 40"/>
            <p:cNvSpPr txBox="1">
              <a:spLocks noChangeArrowheads="1"/>
            </p:cNvSpPr>
            <p:nvPr/>
          </p:nvSpPr>
          <p:spPr bwMode="gray">
            <a:xfrm>
              <a:off x="4264748" y="1713801"/>
              <a:ext cx="1776551" cy="10736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User defined</a:t>
              </a:r>
            </a:p>
            <a:p>
              <a:pPr algn="ctr"/>
              <a:r>
                <a:rPr lang="en-US" sz="2800" b="1" dirty="0"/>
                <a:t>bookstore.</a:t>
              </a:r>
              <a:r>
                <a:rPr lang="en-US" sz="2800" b="1" dirty="0">
                  <a:solidFill>
                    <a:srgbClr val="FF0000"/>
                  </a:solidFill>
                </a:rPr>
                <a:t>xsd</a:t>
              </a:r>
            </a:p>
            <a:p>
              <a:pPr algn="ctr"/>
              <a:r>
                <a:rPr lang="en-US" sz="2800" b="1" dirty="0"/>
                <a:t>bookstore.</a:t>
              </a:r>
              <a:r>
                <a:rPr lang="en-US" sz="2800" b="1" dirty="0">
                  <a:solidFill>
                    <a:srgbClr val="FF0000"/>
                  </a:solidFill>
                </a:rPr>
                <a:t>dtd</a:t>
              </a:r>
            </a:p>
          </p:txBody>
        </p:sp>
      </p:grpSp>
      <p:sp>
        <p:nvSpPr>
          <p:cNvPr id="498731" name="Text Box 43"/>
          <p:cNvSpPr txBox="1">
            <a:spLocks noChangeArrowheads="1"/>
          </p:cNvSpPr>
          <p:nvPr/>
        </p:nvSpPr>
        <p:spPr bwMode="auto">
          <a:xfrm>
            <a:off x="5595830" y="2884577"/>
            <a:ext cx="15306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Validate</a:t>
            </a:r>
          </a:p>
        </p:txBody>
      </p:sp>
      <p:sp>
        <p:nvSpPr>
          <p:cNvPr id="34835" name="Rectangle 44"/>
          <p:cNvSpPr>
            <a:spLocks noChangeArrowheads="1"/>
          </p:cNvSpPr>
          <p:nvPr/>
        </p:nvSpPr>
        <p:spPr bwMode="auto">
          <a:xfrm>
            <a:off x="5029201" y="776288"/>
            <a:ext cx="24155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http://validator.w3.org/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0784" y="1555459"/>
            <a:ext cx="3069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err="1">
                <a:solidFill>
                  <a:srgbClr val="0000FF"/>
                </a:solidFill>
              </a:rPr>
              <a:t>XmlSchemaSet</a:t>
            </a:r>
            <a:endParaRPr lang="en-US" sz="2000" dirty="0">
              <a:latin typeface="Arial" charset="0"/>
              <a:cs typeface="Arial" charset="0"/>
            </a:endParaRPr>
          </a:p>
          <a:p>
            <a:pPr marL="457200" indent="-457200" algn="ctr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err="1">
                <a:solidFill>
                  <a:srgbClr val="0000FF"/>
                </a:solidFill>
              </a:rPr>
              <a:t>XMLReaderSettings</a:t>
            </a:r>
            <a:endParaRPr lang="en-US" sz="2000" dirty="0"/>
          </a:p>
          <a:p>
            <a:pPr marL="457200" indent="-457200" algn="ctr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000" dirty="0" err="1">
                <a:solidFill>
                  <a:srgbClr val="0000FF"/>
                </a:solidFill>
              </a:rPr>
              <a:t>XMLReader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8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4987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6" grpId="0" animBg="1"/>
      <p:bldP spid="498731" grpId="0"/>
      <p:bldP spid="498731" grpId="1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96"/>
          <p:cNvSpPr>
            <a:spLocks noGrp="1" noChangeArrowheads="1"/>
          </p:cNvSpPr>
          <p:nvPr>
            <p:ph type="title"/>
          </p:nvPr>
        </p:nvSpPr>
        <p:spPr>
          <a:xfrm>
            <a:off x="1828800" y="138114"/>
            <a:ext cx="8763000" cy="623887"/>
          </a:xfrm>
        </p:spPr>
        <p:txBody>
          <a:bodyPr/>
          <a:lstStyle/>
          <a:p>
            <a:pPr algn="ctr" eaLnBrk="1" hangingPunct="1"/>
            <a:r>
              <a:rPr lang="en-US" sz="3600" dirty="0"/>
              <a:t>How can G</a:t>
            </a:r>
            <a:r>
              <a:rPr lang="en-US" sz="3600" dirty="0">
                <a:solidFill>
                  <a:srgbClr val="FF0000"/>
                </a:solidFill>
              </a:rPr>
              <a:t>o</a:t>
            </a:r>
            <a:r>
              <a:rPr lang="en-US" sz="3600" dirty="0">
                <a:solidFill>
                  <a:srgbClr val="FF9900"/>
                </a:solidFill>
              </a:rPr>
              <a:t>o</a:t>
            </a:r>
            <a:r>
              <a:rPr lang="en-US" sz="3600" dirty="0"/>
              <a:t>g</a:t>
            </a:r>
            <a:r>
              <a:rPr lang="en-US" sz="3600" dirty="0">
                <a:solidFill>
                  <a:srgbClr val="008000"/>
                </a:solidFill>
              </a:rPr>
              <a:t>l</a:t>
            </a:r>
            <a:r>
              <a:rPr lang="en-US" sz="3600" dirty="0">
                <a:solidFill>
                  <a:srgbClr val="FF0000"/>
                </a:solidFill>
              </a:rPr>
              <a:t>e</a:t>
            </a:r>
            <a:r>
              <a:rPr lang="en-US" sz="3600" dirty="0"/>
              <a:t> be so fast?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2322514" y="1219200"/>
            <a:ext cx="788828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/>
              <a:t>Distributed and Parallel Computing: </a:t>
            </a:r>
            <a:r>
              <a:rPr lang="en-US" sz="2400" kern="0" dirty="0"/>
              <a:t>Buildings of machines</a:t>
            </a:r>
            <a:endParaRPr lang="en-US" sz="2800" kern="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/>
              <a:t>Crawling and Indexing</a:t>
            </a:r>
            <a:br>
              <a:rPr lang="en-US" sz="2800" kern="0" dirty="0"/>
            </a:br>
            <a:r>
              <a:rPr lang="en-US" sz="2400" kern="0" dirty="0"/>
              <a:t>Working 24/7</a:t>
            </a:r>
            <a:endParaRPr lang="en-US" sz="2800" kern="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/>
              <a:t>Caching</a:t>
            </a:r>
            <a:br>
              <a:rPr lang="en-US" sz="2800" kern="0" dirty="0"/>
            </a:br>
            <a:r>
              <a:rPr lang="en-US" sz="2400" kern="0" dirty="0"/>
              <a:t>Buffering the frequently and recently used links and pages</a:t>
            </a:r>
            <a:endParaRPr lang="en-US" sz="2800" kern="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chemeClr val="accent5">
                    <a:lumMod val="25000"/>
                  </a:schemeClr>
                </a:solidFill>
              </a:rPr>
              <a:t>Specifically designed service-oriented computing model: Removing SOAP, using HTTP directly: RESTful service, instead of WSDL/SOAP services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rgbClr val="0000FF"/>
                </a:solidFill>
              </a:rPr>
              <a:t>Specifically designed data structures and data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9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7696200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G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9900"/>
                </a:solidFill>
              </a:rPr>
              <a:t>o</a:t>
            </a:r>
            <a:r>
              <a:rPr lang="en-US" dirty="0"/>
              <a:t>g</a:t>
            </a:r>
            <a:r>
              <a:rPr lang="en-US" dirty="0">
                <a:solidFill>
                  <a:srgbClr val="008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Data Description Language?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XML and XML Schema?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4" y="2543176"/>
            <a:ext cx="8269287" cy="3857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dirty="0"/>
              <a:t>XML is </a:t>
            </a:r>
            <a:r>
              <a:rPr lang="en-US" dirty="0">
                <a:solidFill>
                  <a:srgbClr val="990000"/>
                </a:solidFill>
              </a:rPr>
              <a:t>universal and standard </a:t>
            </a:r>
            <a:r>
              <a:rPr lang="en-US" dirty="0"/>
              <a:t>for representing data on Web;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/>
              <a:t>XML may be slow for Google’s amount of Data;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/>
              <a:t>Think about the amount of information stored in Google directories – Any efficiency improvement will be significant;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dirty="0"/>
              <a:t>A good design needs compromise / tradeoff between flexibility and efficiency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8800" y="1476375"/>
            <a:ext cx="82692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/>
              <a:t>What is the data description language used by Google?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286000" y="285750"/>
            <a:ext cx="7696200" cy="5524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dirty="0"/>
              <a:t>G</a:t>
            </a:r>
            <a:r>
              <a:rPr lang="en-US" sz="3600" dirty="0">
                <a:solidFill>
                  <a:srgbClr val="FF0000"/>
                </a:solidFill>
              </a:rPr>
              <a:t>o</a:t>
            </a:r>
            <a:r>
              <a:rPr lang="en-US" sz="3600" dirty="0">
                <a:solidFill>
                  <a:srgbClr val="FF9900"/>
                </a:solidFill>
              </a:rPr>
              <a:t>o</a:t>
            </a:r>
            <a:r>
              <a:rPr lang="en-US" sz="3600" dirty="0"/>
              <a:t>g</a:t>
            </a:r>
            <a:r>
              <a:rPr lang="en-US" sz="3600" dirty="0">
                <a:solidFill>
                  <a:srgbClr val="008000"/>
                </a:solidFill>
              </a:rPr>
              <a:t>l</a:t>
            </a:r>
            <a:r>
              <a:rPr lang="en-US" sz="3600" dirty="0">
                <a:solidFill>
                  <a:srgbClr val="FF0000"/>
                </a:solidFill>
              </a:rPr>
              <a:t>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00FF"/>
                </a:solidFill>
              </a:rPr>
              <a:t>Protocol Buffers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0" y="1447800"/>
            <a:ext cx="8229600" cy="4953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Compared to XML and XML Schema, Protocol buffers: </a:t>
            </a:r>
          </a:p>
          <a:p>
            <a:pPr eaLnBrk="1" hangingPunct="1"/>
            <a:r>
              <a:rPr lang="en-US" dirty="0"/>
              <a:t>are simpler </a:t>
            </a:r>
          </a:p>
          <a:p>
            <a:pPr eaLnBrk="1" hangingPunct="1"/>
            <a:r>
              <a:rPr lang="en-US" dirty="0"/>
              <a:t>are 3 to 10 times smaller in presenting the same information </a:t>
            </a:r>
          </a:p>
          <a:p>
            <a:pPr eaLnBrk="1" hangingPunct="1"/>
            <a:r>
              <a:rPr lang="en-US" dirty="0"/>
              <a:t>are 20 to 100 times faster in processing</a:t>
            </a:r>
          </a:p>
          <a:p>
            <a:pPr eaLnBrk="1" hangingPunct="1"/>
            <a:r>
              <a:rPr lang="en-US" dirty="0"/>
              <a:t>are less ambiguous</a:t>
            </a:r>
          </a:p>
          <a:p>
            <a:pPr eaLnBrk="1" hangingPunct="1"/>
            <a:r>
              <a:rPr lang="en-US" dirty="0"/>
              <a:t>generate data structures that are similar to object-oriented classes and thus are easier to use programmatically</a:t>
            </a:r>
          </a:p>
          <a:p>
            <a:pPr eaLnBrk="1" hangingPunct="1"/>
            <a:r>
              <a:rPr lang="en-US" dirty="0">
                <a:solidFill>
                  <a:srgbClr val="000099"/>
                </a:solidFill>
              </a:rPr>
              <a:t>are less flexible/adaptable</a:t>
            </a:r>
          </a:p>
          <a:p>
            <a:pPr eaLnBrk="1" hangingPunct="1"/>
            <a:endParaRPr lang="en-US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895600" y="820739"/>
            <a:ext cx="731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http://code.google.com/apis/protocolbuffers/docs/overview.html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44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590800" y="285750"/>
            <a:ext cx="7696200" cy="5524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dirty="0"/>
              <a:t>G</a:t>
            </a:r>
            <a:r>
              <a:rPr lang="en-US" sz="3600" dirty="0">
                <a:solidFill>
                  <a:srgbClr val="FF0000"/>
                </a:solidFill>
              </a:rPr>
              <a:t>o</a:t>
            </a:r>
            <a:r>
              <a:rPr lang="en-US" sz="3600" dirty="0">
                <a:solidFill>
                  <a:srgbClr val="FF9900"/>
                </a:solidFill>
              </a:rPr>
              <a:t>o</a:t>
            </a:r>
            <a:r>
              <a:rPr lang="en-US" sz="3600" dirty="0"/>
              <a:t>g</a:t>
            </a:r>
            <a:r>
              <a:rPr lang="en-US" sz="3600" dirty="0">
                <a:solidFill>
                  <a:srgbClr val="008000"/>
                </a:solidFill>
              </a:rPr>
              <a:t>l</a:t>
            </a:r>
            <a:r>
              <a:rPr lang="en-US" sz="3600" dirty="0">
                <a:solidFill>
                  <a:srgbClr val="FF0000"/>
                </a:solidFill>
              </a:rPr>
              <a:t>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00FF"/>
                </a:solidFill>
              </a:rPr>
              <a:t>Protocol Buffers </a:t>
            </a:r>
            <a:r>
              <a:rPr lang="en-US" sz="3600" dirty="0"/>
              <a:t>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09800" y="1219200"/>
            <a:ext cx="8001000" cy="4914900"/>
          </a:xfrm>
          <a:solidFill>
            <a:schemeClr val="bg1">
              <a:lumMod val="95000"/>
            </a:schemeClr>
          </a:solidFill>
        </p:spPr>
        <p:txBody>
          <a:bodyPr>
            <a:normAutofit fontScale="25000" lnSpcReduction="20000"/>
          </a:bodyPr>
          <a:lstStyle/>
          <a:p>
            <a:pPr>
              <a:lnSpc>
                <a:spcPts val="2000"/>
              </a:lnSpc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message Person { </a:t>
            </a:r>
          </a:p>
          <a:p>
            <a:pPr>
              <a:lnSpc>
                <a:spcPts val="2000"/>
              </a:lnSpc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required string name = 1; </a:t>
            </a:r>
          </a:p>
          <a:p>
            <a:pPr>
              <a:lnSpc>
                <a:spcPts val="2000"/>
              </a:lnSpc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required int32 id = 2; </a:t>
            </a:r>
          </a:p>
          <a:p>
            <a:pPr>
              <a:lnSpc>
                <a:spcPts val="2000"/>
              </a:lnSpc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optional string email = 3; </a:t>
            </a:r>
          </a:p>
          <a:p>
            <a:pPr>
              <a:lnSpc>
                <a:spcPts val="2000"/>
              </a:lnSpc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enum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PhoneType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{ </a:t>
            </a:r>
          </a:p>
          <a:p>
            <a:pPr>
              <a:lnSpc>
                <a:spcPts val="2000"/>
              </a:lnSpc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WORK = 0; </a:t>
            </a:r>
          </a:p>
          <a:p>
            <a:pPr>
              <a:lnSpc>
                <a:spcPts val="2000"/>
              </a:lnSpc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HOME = 1; </a:t>
            </a:r>
          </a:p>
          <a:p>
            <a:pPr>
              <a:lnSpc>
                <a:spcPts val="2000"/>
              </a:lnSpc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MOBILE = 2; </a:t>
            </a:r>
          </a:p>
          <a:p>
            <a:pPr>
              <a:lnSpc>
                <a:spcPts val="2000"/>
              </a:lnSpc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} </a:t>
            </a:r>
          </a:p>
          <a:p>
            <a:pPr>
              <a:lnSpc>
                <a:spcPts val="2000"/>
              </a:lnSpc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message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PhoneNumber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{ </a:t>
            </a:r>
          </a:p>
          <a:p>
            <a:pPr>
              <a:lnSpc>
                <a:spcPts val="2000"/>
              </a:lnSpc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required string number = 1; </a:t>
            </a:r>
          </a:p>
          <a:p>
            <a:pPr>
              <a:lnSpc>
                <a:spcPts val="2000"/>
              </a:lnSpc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optional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PhoneType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type = 2 [default = WORK]; </a:t>
            </a:r>
          </a:p>
          <a:p>
            <a:pPr>
              <a:lnSpc>
                <a:spcPts val="2000"/>
              </a:lnSpc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} </a:t>
            </a:r>
          </a:p>
          <a:p>
            <a:pPr>
              <a:lnSpc>
                <a:spcPts val="2000"/>
              </a:lnSpc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repeated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PhoneNumber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phone = 4; </a:t>
            </a:r>
          </a:p>
          <a:p>
            <a:pPr>
              <a:lnSpc>
                <a:spcPts val="2000"/>
              </a:lnSpc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23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90600"/>
            <a:ext cx="8382000" cy="57150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&lt;element name = Person&gt; 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complexType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  &lt;sequence&gt;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&lt;element name = "Id" type="integer"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  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&lt;element name = "Name" type="string"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  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&lt;element name = "Email" type="string"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="0"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  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&lt;element name = "Phone" type="string"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  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  &lt;/sequence&gt;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complexType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&lt;/element&gt;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&lt;element name = "Phone" &gt;  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simpleType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  &lt;restriction base = "string" 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enumeration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value = </a:t>
            </a:r>
            <a:r>
              <a:rPr lang="en-US" sz="1600" dirty="0"/>
              <a:t>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Work</a:t>
            </a:r>
            <a:r>
              <a:rPr lang="en-US" sz="1600" dirty="0"/>
              <a:t>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type=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enumeration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value = "Home"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="0"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&lt;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enumeration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value =  "Mobile"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minOccurs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="0"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maxOccurs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="1"/&gt;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  &lt;/restriction&gt;</a:t>
            </a:r>
          </a:p>
          <a:p>
            <a:pPr marL="457200" indent="-45720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&lt;/element &gt;  </a:t>
            </a:r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3352801" y="230188"/>
            <a:ext cx="56575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A Similar Description in XML Schema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36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E2A7-BD47-432F-9C4C-79F5CD22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110758"/>
            <a:ext cx="8153400" cy="623888"/>
          </a:xfrm>
        </p:spPr>
        <p:txBody>
          <a:bodyPr>
            <a:normAutofit fontScale="90000"/>
          </a:bodyPr>
          <a:lstStyle/>
          <a:p>
            <a:r>
              <a:rPr lang="en-US" sz="2800" b="0" dirty="0">
                <a:solidFill>
                  <a:srgbClr val="0000FF"/>
                </a:solidFill>
                <a:latin typeface="Google Sans"/>
              </a:rPr>
              <a:t>Using Protocol Buffer for Service Development: </a:t>
            </a:r>
            <a:r>
              <a:rPr lang="en-US" sz="2800" b="0" dirty="0" err="1">
                <a:solidFill>
                  <a:srgbClr val="0000FF"/>
                </a:solidFill>
                <a:latin typeface="Google Sans"/>
              </a:rPr>
              <a:t>gRPC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A4A95-7CAB-4670-AB93-3AD497360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7476" y="1607520"/>
            <a:ext cx="8269288" cy="4313418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rgbClr val="202124"/>
                </a:solidFill>
                <a:latin typeface="+mj-lt"/>
              </a:rPr>
              <a:t>gRPC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 is a high performance, open-source universal RPC framework, developed by Google.</a:t>
            </a:r>
          </a:p>
          <a:p>
            <a:r>
              <a:rPr lang="en-US" sz="2400" dirty="0">
                <a:latin typeface="+mj-lt"/>
              </a:rPr>
              <a:t>In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, a client application can directly call methods on a server application on a different machine as if it was a local object, making it easier to create distributed applications and services.</a:t>
            </a:r>
          </a:p>
          <a:p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exposes endpoints to the outside to enable different types of clients.</a:t>
            </a:r>
          </a:p>
          <a:p>
            <a:pPr lvl="1"/>
            <a:r>
              <a:rPr lang="en-US" dirty="0" err="1">
                <a:latin typeface="+mj-lt"/>
              </a:rPr>
              <a:t>gRPC</a:t>
            </a:r>
            <a:r>
              <a:rPr lang="en-US" dirty="0">
                <a:latin typeface="+mj-lt"/>
              </a:rPr>
              <a:t> client</a:t>
            </a:r>
          </a:p>
          <a:p>
            <a:pPr lvl="1"/>
            <a:r>
              <a:rPr lang="en-US" dirty="0">
                <a:latin typeface="+mj-lt"/>
              </a:rPr>
              <a:t>HTTP / JSON clients</a:t>
            </a:r>
          </a:p>
          <a:p>
            <a:r>
              <a:rPr lang="en-US" sz="2400" dirty="0">
                <a:latin typeface="+mj-lt"/>
              </a:rPr>
              <a:t>We show an example of using Visual Studio to develop a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service and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5F654-D576-4449-B42E-55467607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57940-D82B-4B62-A412-CEC25FB04521}"/>
              </a:ext>
            </a:extLst>
          </p:cNvPr>
          <p:cNvSpPr txBox="1"/>
          <p:nvPr/>
        </p:nvSpPr>
        <p:spPr>
          <a:xfrm>
            <a:off x="2947115" y="877669"/>
            <a:ext cx="6336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https://cloud.google.com/endpoints/docs/grpc/about-grpc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8C618-D449-4A93-813F-30C4E7EC0F80}"/>
              </a:ext>
            </a:extLst>
          </p:cNvPr>
          <p:cNvSpPr txBox="1"/>
          <p:nvPr/>
        </p:nvSpPr>
        <p:spPr>
          <a:xfrm>
            <a:off x="2947114" y="11637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https://www.grpc.io/docs/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EAE78-6140-40AE-A699-6A0667A9A5B4}"/>
              </a:ext>
            </a:extLst>
          </p:cNvPr>
          <p:cNvSpPr txBox="1"/>
          <p:nvPr/>
        </p:nvSpPr>
        <p:spPr>
          <a:xfrm>
            <a:off x="9244886" y="73464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Lecture  10</a:t>
            </a:r>
          </a:p>
        </p:txBody>
      </p:sp>
    </p:spTree>
    <p:extLst>
      <p:ext uri="{BB962C8B-B14F-4D97-AF65-F5344CB8AC3E}">
        <p14:creationId xmlns:p14="http://schemas.microsoft.com/office/powerpoint/2010/main" val="58457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743200" y="152400"/>
            <a:ext cx="6781800" cy="6238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G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9900"/>
                </a:solidFill>
              </a:rPr>
              <a:t>o</a:t>
            </a:r>
            <a:r>
              <a:rPr lang="en-US" dirty="0"/>
              <a:t>g</a:t>
            </a:r>
            <a:r>
              <a:rPr lang="en-US" dirty="0">
                <a:solidFill>
                  <a:srgbClr val="008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 </a:t>
            </a:r>
            <a:r>
              <a:rPr lang="en-US" dirty="0" err="1"/>
              <a:t>BigTable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057401" y="1371600"/>
            <a:ext cx="8215313" cy="5257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 err="1">
                <a:solidFill>
                  <a:srgbClr val="0000FF"/>
                </a:solidFill>
              </a:rPr>
              <a:t>BigTable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a fast and extremely large-scale database management system;</a:t>
            </a:r>
          </a:p>
          <a:p>
            <a:pPr eaLnBrk="1" hangingPunct="1"/>
            <a:r>
              <a:rPr lang="en-US" dirty="0"/>
              <a:t>It is a compressed, high performance, and proprietary database system built on Google File System (GFS);</a:t>
            </a:r>
          </a:p>
          <a:p>
            <a:pPr eaLnBrk="1" hangingPunct="1"/>
            <a:r>
              <a:rPr lang="en-US" dirty="0"/>
              <a:t>It departs from the convention of relational database, with a fixed number of columns;</a:t>
            </a:r>
          </a:p>
          <a:p>
            <a:pPr eaLnBrk="1" hangingPunct="1"/>
            <a:r>
              <a:rPr lang="en-US" dirty="0"/>
              <a:t>The database is “a sparse, distributed multi-dimensional sorted map”.</a:t>
            </a:r>
          </a:p>
          <a:p>
            <a:pPr eaLnBrk="1" hangingPunct="1"/>
            <a:r>
              <a:rPr lang="en-US" dirty="0"/>
              <a:t>What is it?</a:t>
            </a:r>
          </a:p>
          <a:p>
            <a:pPr eaLnBrk="1" hangingPunct="1"/>
            <a:r>
              <a:rPr lang="en-US" dirty="0"/>
              <a:t>The idea is similar to </a:t>
            </a:r>
            <a:r>
              <a:rPr lang="en-US" dirty="0">
                <a:solidFill>
                  <a:srgbClr val="0000FF"/>
                </a:solidFill>
              </a:rPr>
              <a:t>B Tree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B+ Tree </a:t>
            </a:r>
            <a:r>
              <a:rPr lang="en-US" dirty="0"/>
              <a:t>that allow for efficient insertion, retrieval and removal of nodes.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4411663" y="776288"/>
            <a:ext cx="3709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http://en.wikipedia.org/wiki/BigTable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4876800" cy="6238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 Tree and B+ Tree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057400" y="1447800"/>
            <a:ext cx="8269288" cy="5029200"/>
          </a:xfrm>
        </p:spPr>
        <p:txBody>
          <a:bodyPr/>
          <a:lstStyle/>
          <a:p>
            <a:r>
              <a:rPr lang="en-US" dirty="0"/>
              <a:t>It extends the </a:t>
            </a:r>
            <a:r>
              <a:rPr lang="en-US" dirty="0">
                <a:solidFill>
                  <a:srgbClr val="0000FF"/>
                </a:solidFill>
              </a:rPr>
              <a:t>binary search tree</a:t>
            </a:r>
            <a:r>
              <a:rPr lang="en-US" dirty="0"/>
              <a:t>.</a:t>
            </a:r>
          </a:p>
          <a:p>
            <a:r>
              <a:rPr lang="en-US" dirty="0"/>
              <a:t>It is a tree representing </a:t>
            </a:r>
            <a:r>
              <a:rPr lang="en-US" dirty="0">
                <a:solidFill>
                  <a:srgbClr val="C00000"/>
                </a:solidFill>
              </a:rPr>
              <a:t>sorted</a:t>
            </a:r>
            <a:r>
              <a:rPr lang="en-US" dirty="0"/>
              <a:t> data </a:t>
            </a:r>
            <a:br>
              <a:rPr lang="en-US" dirty="0"/>
            </a:br>
            <a:r>
              <a:rPr lang="en-US" dirty="0"/>
              <a:t>in a way that allows for efficient insertion, retrieval and removal of records, each of which is identified by a </a:t>
            </a:r>
            <a:r>
              <a:rPr lang="en-US" i="1" dirty="0"/>
              <a:t>key</a:t>
            </a:r>
            <a:r>
              <a:rPr lang="en-US" dirty="0"/>
              <a:t>: key-value database.</a:t>
            </a:r>
          </a:p>
          <a:p>
            <a:r>
              <a:rPr lang="en-US" dirty="0"/>
              <a:t>It is a dynamic, multilevel index, with maximum and minimum bounds on the number of keys in each index node. </a:t>
            </a:r>
          </a:p>
          <a:p>
            <a:r>
              <a:rPr lang="en-US" dirty="0"/>
              <a:t>In a </a:t>
            </a:r>
            <a:r>
              <a:rPr lang="en-US" dirty="0">
                <a:solidFill>
                  <a:srgbClr val="C00000"/>
                </a:solidFill>
              </a:rPr>
              <a:t>B+</a:t>
            </a:r>
            <a:r>
              <a:rPr lang="en-US" dirty="0"/>
              <a:t> tree, in contrast to a B Tree, all records (values) are stored at the lowest level of the tree (leafs). Only keys are stored in interior blocks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10558E-6291-4156-962A-9BB67E4B9B44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39941" name="Picture 4" descr="Image:Btree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144464"/>
            <a:ext cx="2667000" cy="176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200400" y="776289"/>
            <a:ext cx="403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http://en.wikipedia.org/wiki/B%2B_tree</a:t>
            </a:r>
          </a:p>
        </p:txBody>
      </p:sp>
    </p:spTree>
    <p:extLst>
      <p:ext uri="{BB962C8B-B14F-4D97-AF65-F5344CB8AC3E}">
        <p14:creationId xmlns:p14="http://schemas.microsoft.com/office/powerpoint/2010/main" val="3000273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ounded Rectangle 208"/>
          <p:cNvSpPr/>
          <p:nvPr/>
        </p:nvSpPr>
        <p:spPr bwMode="auto">
          <a:xfrm>
            <a:off x="1600200" y="4191000"/>
            <a:ext cx="9067800" cy="1905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GFS </a:t>
            </a:r>
          </a:p>
          <a:p>
            <a:pPr algn="ctr">
              <a:defRPr/>
            </a:pPr>
            <a:r>
              <a:rPr lang="en-US" dirty="0"/>
              <a:t>(Store Values)</a:t>
            </a: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226338" y="152400"/>
            <a:ext cx="10215446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B+ Tree-Based </a:t>
            </a:r>
            <a:r>
              <a:rPr lang="en-US" dirty="0" err="1"/>
              <a:t>BigTable</a:t>
            </a:r>
            <a:r>
              <a:rPr lang="en-US" dirty="0"/>
              <a:t> (Key-Value Store)</a:t>
            </a:r>
          </a:p>
        </p:txBody>
      </p:sp>
      <p:sp>
        <p:nvSpPr>
          <p:cNvPr id="40964" name="Rectangle 46"/>
          <p:cNvSpPr>
            <a:spLocks noChangeArrowheads="1"/>
          </p:cNvSpPr>
          <p:nvPr/>
        </p:nvSpPr>
        <p:spPr bwMode="auto">
          <a:xfrm>
            <a:off x="5257801" y="1447800"/>
            <a:ext cx="155331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Root Index keys</a:t>
            </a:r>
          </a:p>
        </p:txBody>
      </p:sp>
      <p:sp>
        <p:nvSpPr>
          <p:cNvPr id="40965" name="Rectangle 71"/>
          <p:cNvSpPr>
            <a:spLocks noChangeArrowheads="1"/>
          </p:cNvSpPr>
          <p:nvPr/>
        </p:nvSpPr>
        <p:spPr bwMode="auto">
          <a:xfrm>
            <a:off x="4418013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sp>
        <p:nvSpPr>
          <p:cNvPr id="40966" name="Rectangle 72"/>
          <p:cNvSpPr>
            <a:spLocks noChangeArrowheads="1"/>
          </p:cNvSpPr>
          <p:nvPr/>
        </p:nvSpPr>
        <p:spPr bwMode="auto">
          <a:xfrm>
            <a:off x="4691064" y="1978025"/>
            <a:ext cx="4730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0967" name="Rectangle 73"/>
          <p:cNvSpPr>
            <a:spLocks noChangeArrowheads="1"/>
          </p:cNvSpPr>
          <p:nvPr/>
        </p:nvSpPr>
        <p:spPr bwMode="auto">
          <a:xfrm>
            <a:off x="5164138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sp>
        <p:nvSpPr>
          <p:cNvPr id="40968" name="Rectangle 92"/>
          <p:cNvSpPr>
            <a:spLocks noChangeArrowheads="1"/>
          </p:cNvSpPr>
          <p:nvPr/>
        </p:nvSpPr>
        <p:spPr bwMode="auto">
          <a:xfrm>
            <a:off x="5408614" y="1978025"/>
            <a:ext cx="4730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31</a:t>
            </a:r>
          </a:p>
        </p:txBody>
      </p:sp>
      <p:sp>
        <p:nvSpPr>
          <p:cNvPr id="40969" name="Rectangle 93"/>
          <p:cNvSpPr>
            <a:spLocks noChangeArrowheads="1"/>
          </p:cNvSpPr>
          <p:nvPr/>
        </p:nvSpPr>
        <p:spPr bwMode="auto">
          <a:xfrm>
            <a:off x="5881688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sp>
        <p:nvSpPr>
          <p:cNvPr id="40970" name="Rectangle 94"/>
          <p:cNvSpPr>
            <a:spLocks noChangeArrowheads="1"/>
          </p:cNvSpPr>
          <p:nvPr/>
        </p:nvSpPr>
        <p:spPr bwMode="auto">
          <a:xfrm>
            <a:off x="6126164" y="1978025"/>
            <a:ext cx="4730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38</a:t>
            </a:r>
          </a:p>
        </p:txBody>
      </p:sp>
      <p:sp>
        <p:nvSpPr>
          <p:cNvPr id="40971" name="Rectangle 95"/>
          <p:cNvSpPr>
            <a:spLocks noChangeArrowheads="1"/>
          </p:cNvSpPr>
          <p:nvPr/>
        </p:nvSpPr>
        <p:spPr bwMode="auto">
          <a:xfrm>
            <a:off x="6599238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sp>
        <p:nvSpPr>
          <p:cNvPr id="40972" name="Rectangle 96"/>
          <p:cNvSpPr>
            <a:spLocks noChangeArrowheads="1"/>
          </p:cNvSpPr>
          <p:nvPr/>
        </p:nvSpPr>
        <p:spPr bwMode="auto">
          <a:xfrm>
            <a:off x="6843714" y="1978025"/>
            <a:ext cx="4730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40973" name="Rectangle 97"/>
          <p:cNvSpPr>
            <a:spLocks noChangeArrowheads="1"/>
          </p:cNvSpPr>
          <p:nvPr/>
        </p:nvSpPr>
        <p:spPr bwMode="auto">
          <a:xfrm>
            <a:off x="7316788" y="1978025"/>
            <a:ext cx="2730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ym typeface="Symbol" pitchFamily="18" charset="2"/>
              </a:rPr>
              <a:t></a:t>
            </a:r>
            <a:endParaRPr lang="en-US"/>
          </a:p>
        </p:txBody>
      </p:sp>
      <p:cxnSp>
        <p:nvCxnSpPr>
          <p:cNvPr id="40974" name="Straight Arrow Connector 100"/>
          <p:cNvCxnSpPr>
            <a:cxnSpLocks noChangeShapeType="1"/>
            <a:endCxn id="40969" idx="0"/>
          </p:cNvCxnSpPr>
          <p:nvPr/>
        </p:nvCxnSpPr>
        <p:spPr bwMode="auto">
          <a:xfrm rot="5400000">
            <a:off x="5903913" y="1863725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0975" name="Rectangle 102"/>
          <p:cNvSpPr>
            <a:spLocks noChangeArrowheads="1"/>
          </p:cNvSpPr>
          <p:nvPr/>
        </p:nvSpPr>
        <p:spPr bwMode="auto">
          <a:xfrm>
            <a:off x="1617663" y="3505200"/>
            <a:ext cx="2333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76" name="Rectangle 103"/>
          <p:cNvSpPr>
            <a:spLocks noChangeArrowheads="1"/>
          </p:cNvSpPr>
          <p:nvPr/>
        </p:nvSpPr>
        <p:spPr bwMode="auto">
          <a:xfrm>
            <a:off x="1851025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40977" name="Rectangle 104"/>
          <p:cNvSpPr>
            <a:spLocks noChangeArrowheads="1"/>
          </p:cNvSpPr>
          <p:nvPr/>
        </p:nvSpPr>
        <p:spPr bwMode="auto">
          <a:xfrm>
            <a:off x="2257425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78" name="Rectangle 105"/>
          <p:cNvSpPr>
            <a:spLocks noChangeArrowheads="1"/>
          </p:cNvSpPr>
          <p:nvPr/>
        </p:nvSpPr>
        <p:spPr bwMode="auto">
          <a:xfrm>
            <a:off x="2466975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40979" name="Rectangle 106"/>
          <p:cNvSpPr>
            <a:spLocks noChangeArrowheads="1"/>
          </p:cNvSpPr>
          <p:nvPr/>
        </p:nvSpPr>
        <p:spPr bwMode="auto">
          <a:xfrm>
            <a:off x="2873375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0" name="Rectangle 107"/>
          <p:cNvSpPr>
            <a:spLocks noChangeArrowheads="1"/>
          </p:cNvSpPr>
          <p:nvPr/>
        </p:nvSpPr>
        <p:spPr bwMode="auto">
          <a:xfrm>
            <a:off x="3082925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9</a:t>
            </a:r>
          </a:p>
        </p:txBody>
      </p:sp>
      <p:sp>
        <p:nvSpPr>
          <p:cNvPr id="40981" name="Rectangle 108"/>
          <p:cNvSpPr>
            <a:spLocks noChangeArrowheads="1"/>
          </p:cNvSpPr>
          <p:nvPr/>
        </p:nvSpPr>
        <p:spPr bwMode="auto">
          <a:xfrm>
            <a:off x="3489325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2" name="Rectangle 109"/>
          <p:cNvSpPr>
            <a:spLocks noChangeArrowheads="1"/>
          </p:cNvSpPr>
          <p:nvPr/>
        </p:nvSpPr>
        <p:spPr bwMode="auto">
          <a:xfrm>
            <a:off x="3698875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/>
          </a:p>
        </p:txBody>
      </p:sp>
      <p:sp>
        <p:nvSpPr>
          <p:cNvPr id="40983" name="Rectangle 110"/>
          <p:cNvSpPr>
            <a:spLocks noChangeArrowheads="1"/>
          </p:cNvSpPr>
          <p:nvPr/>
        </p:nvSpPr>
        <p:spPr bwMode="auto">
          <a:xfrm>
            <a:off x="4105275" y="3505200"/>
            <a:ext cx="23495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4" name="Rectangle 111"/>
          <p:cNvSpPr>
            <a:spLocks noChangeArrowheads="1"/>
          </p:cNvSpPr>
          <p:nvPr/>
        </p:nvSpPr>
        <p:spPr bwMode="auto">
          <a:xfrm>
            <a:off x="4451350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5" name="Rectangle 112"/>
          <p:cNvSpPr>
            <a:spLocks noChangeArrowheads="1"/>
          </p:cNvSpPr>
          <p:nvPr/>
        </p:nvSpPr>
        <p:spPr bwMode="auto">
          <a:xfrm>
            <a:off x="4686301" y="3505200"/>
            <a:ext cx="404813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40986" name="Rectangle 113"/>
          <p:cNvSpPr>
            <a:spLocks noChangeArrowheads="1"/>
          </p:cNvSpPr>
          <p:nvPr/>
        </p:nvSpPr>
        <p:spPr bwMode="auto">
          <a:xfrm>
            <a:off x="509111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7" name="Rectangle 114"/>
          <p:cNvSpPr>
            <a:spLocks noChangeArrowheads="1"/>
          </p:cNvSpPr>
          <p:nvPr/>
        </p:nvSpPr>
        <p:spPr bwMode="auto">
          <a:xfrm>
            <a:off x="530066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21</a:t>
            </a:r>
          </a:p>
        </p:txBody>
      </p:sp>
      <p:sp>
        <p:nvSpPr>
          <p:cNvPr id="40988" name="Rectangle 115"/>
          <p:cNvSpPr>
            <a:spLocks noChangeArrowheads="1"/>
          </p:cNvSpPr>
          <p:nvPr/>
        </p:nvSpPr>
        <p:spPr bwMode="auto">
          <a:xfrm>
            <a:off x="570706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89" name="Rectangle 116"/>
          <p:cNvSpPr>
            <a:spLocks noChangeArrowheads="1"/>
          </p:cNvSpPr>
          <p:nvPr/>
        </p:nvSpPr>
        <p:spPr bwMode="auto">
          <a:xfrm>
            <a:off x="591661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26</a:t>
            </a:r>
          </a:p>
        </p:txBody>
      </p:sp>
      <p:sp>
        <p:nvSpPr>
          <p:cNvPr id="40990" name="Rectangle 117"/>
          <p:cNvSpPr>
            <a:spLocks noChangeArrowheads="1"/>
          </p:cNvSpPr>
          <p:nvPr/>
        </p:nvSpPr>
        <p:spPr bwMode="auto">
          <a:xfrm>
            <a:off x="632301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91" name="Rectangle 118"/>
          <p:cNvSpPr>
            <a:spLocks noChangeArrowheads="1"/>
          </p:cNvSpPr>
          <p:nvPr/>
        </p:nvSpPr>
        <p:spPr bwMode="auto">
          <a:xfrm>
            <a:off x="653256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30</a:t>
            </a:r>
          </a:p>
        </p:txBody>
      </p:sp>
      <p:sp>
        <p:nvSpPr>
          <p:cNvPr id="40992" name="Rectangle 119"/>
          <p:cNvSpPr>
            <a:spLocks noChangeArrowheads="1"/>
          </p:cNvSpPr>
          <p:nvPr/>
        </p:nvSpPr>
        <p:spPr bwMode="auto">
          <a:xfrm>
            <a:off x="6938963" y="3505200"/>
            <a:ext cx="23495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93" name="Rectangle 120"/>
          <p:cNvSpPr>
            <a:spLocks noChangeArrowheads="1"/>
          </p:cNvSpPr>
          <p:nvPr/>
        </p:nvSpPr>
        <p:spPr bwMode="auto">
          <a:xfrm>
            <a:off x="7277101" y="3505200"/>
            <a:ext cx="233363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94" name="Rectangle 121"/>
          <p:cNvSpPr>
            <a:spLocks noChangeArrowheads="1"/>
          </p:cNvSpPr>
          <p:nvPr/>
        </p:nvSpPr>
        <p:spPr bwMode="auto">
          <a:xfrm>
            <a:off x="751046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32</a:t>
            </a:r>
          </a:p>
        </p:txBody>
      </p:sp>
      <p:sp>
        <p:nvSpPr>
          <p:cNvPr id="40995" name="Rectangle 122"/>
          <p:cNvSpPr>
            <a:spLocks noChangeArrowheads="1"/>
          </p:cNvSpPr>
          <p:nvPr/>
        </p:nvSpPr>
        <p:spPr bwMode="auto">
          <a:xfrm>
            <a:off x="791686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0996" name="Rectangle 123"/>
          <p:cNvSpPr>
            <a:spLocks noChangeArrowheads="1"/>
          </p:cNvSpPr>
          <p:nvPr/>
        </p:nvSpPr>
        <p:spPr bwMode="auto">
          <a:xfrm>
            <a:off x="8126413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36</a:t>
            </a:r>
          </a:p>
        </p:txBody>
      </p:sp>
      <p:sp>
        <p:nvSpPr>
          <p:cNvPr id="40997" name="Rectangle 124"/>
          <p:cNvSpPr>
            <a:spLocks noChangeArrowheads="1"/>
          </p:cNvSpPr>
          <p:nvPr/>
        </p:nvSpPr>
        <p:spPr bwMode="auto">
          <a:xfrm>
            <a:off x="8532813" y="3505200"/>
            <a:ext cx="23495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1000" name="Rectangle 127"/>
          <p:cNvSpPr>
            <a:spLocks noChangeArrowheads="1"/>
          </p:cNvSpPr>
          <p:nvPr/>
        </p:nvSpPr>
        <p:spPr bwMode="auto">
          <a:xfrm>
            <a:off x="8763000" y="3505200"/>
            <a:ext cx="4064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/>
          </a:p>
        </p:txBody>
      </p:sp>
      <p:sp>
        <p:nvSpPr>
          <p:cNvPr id="41001" name="Rectangle 128"/>
          <p:cNvSpPr>
            <a:spLocks noChangeArrowheads="1"/>
          </p:cNvSpPr>
          <p:nvPr/>
        </p:nvSpPr>
        <p:spPr bwMode="auto">
          <a:xfrm>
            <a:off x="9169400" y="3505200"/>
            <a:ext cx="23495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cxnSp>
        <p:nvCxnSpPr>
          <p:cNvPr id="41002" name="Straight Arrow Connector 141"/>
          <p:cNvCxnSpPr>
            <a:cxnSpLocks noChangeShapeType="1"/>
          </p:cNvCxnSpPr>
          <p:nvPr/>
        </p:nvCxnSpPr>
        <p:spPr bwMode="auto">
          <a:xfrm flipH="1">
            <a:off x="3149601" y="2170113"/>
            <a:ext cx="1419225" cy="1333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03" name="Straight Arrow Connector 143"/>
          <p:cNvCxnSpPr>
            <a:cxnSpLocks noChangeShapeType="1"/>
            <a:endCxn id="40988" idx="0"/>
          </p:cNvCxnSpPr>
          <p:nvPr/>
        </p:nvCxnSpPr>
        <p:spPr bwMode="auto">
          <a:xfrm>
            <a:off x="5300666" y="2170116"/>
            <a:ext cx="523873" cy="133508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04" name="Straight Arrow Connector 145"/>
          <p:cNvCxnSpPr>
            <a:cxnSpLocks noChangeShapeType="1"/>
            <a:endCxn id="40997" idx="0"/>
          </p:cNvCxnSpPr>
          <p:nvPr/>
        </p:nvCxnSpPr>
        <p:spPr bwMode="auto">
          <a:xfrm>
            <a:off x="6018214" y="2170116"/>
            <a:ext cx="2632075" cy="133508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005" name="Rectangle 154"/>
          <p:cNvSpPr>
            <a:spLocks noChangeArrowheads="1"/>
          </p:cNvSpPr>
          <p:nvPr/>
        </p:nvSpPr>
        <p:spPr bwMode="auto">
          <a:xfrm>
            <a:off x="9480550" y="3505200"/>
            <a:ext cx="2333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41006" name="Rectangle 155"/>
          <p:cNvSpPr>
            <a:spLocks noChangeArrowheads="1"/>
          </p:cNvSpPr>
          <p:nvPr/>
        </p:nvSpPr>
        <p:spPr bwMode="auto">
          <a:xfrm>
            <a:off x="9713913" y="3505200"/>
            <a:ext cx="358775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/>
          </a:p>
        </p:txBody>
      </p:sp>
      <p:cxnSp>
        <p:nvCxnSpPr>
          <p:cNvPr id="41007" name="Straight Arrow Connector 157"/>
          <p:cNvCxnSpPr>
            <a:cxnSpLocks noChangeShapeType="1"/>
            <a:endCxn id="78" idx="0"/>
          </p:cNvCxnSpPr>
          <p:nvPr/>
        </p:nvCxnSpPr>
        <p:spPr bwMode="auto">
          <a:xfrm>
            <a:off x="6735763" y="2170116"/>
            <a:ext cx="3439318" cy="133508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008" name="TextBox 178"/>
          <p:cNvSpPr txBox="1">
            <a:spLocks noChangeArrowheads="1"/>
          </p:cNvSpPr>
          <p:nvPr/>
        </p:nvSpPr>
        <p:spPr bwMode="auto">
          <a:xfrm>
            <a:off x="1600200" y="4937125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1</a:t>
            </a:r>
          </a:p>
        </p:txBody>
      </p:sp>
      <p:sp>
        <p:nvSpPr>
          <p:cNvPr id="41009" name="TextBox 179"/>
          <p:cNvSpPr txBox="1">
            <a:spLocks noChangeArrowheads="1"/>
          </p:cNvSpPr>
          <p:nvPr/>
        </p:nvSpPr>
        <p:spPr bwMode="auto">
          <a:xfrm>
            <a:off x="2209800" y="4937125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2</a:t>
            </a:r>
          </a:p>
        </p:txBody>
      </p:sp>
      <p:sp>
        <p:nvSpPr>
          <p:cNvPr id="41010" name="TextBox 180"/>
          <p:cNvSpPr txBox="1">
            <a:spLocks noChangeArrowheads="1"/>
          </p:cNvSpPr>
          <p:nvPr/>
        </p:nvSpPr>
        <p:spPr bwMode="auto">
          <a:xfrm>
            <a:off x="2819400" y="4937125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3</a:t>
            </a:r>
          </a:p>
        </p:txBody>
      </p:sp>
      <p:sp>
        <p:nvSpPr>
          <p:cNvPr id="41011" name="TextBox 181"/>
          <p:cNvSpPr txBox="1">
            <a:spLocks noChangeArrowheads="1"/>
          </p:cNvSpPr>
          <p:nvPr/>
        </p:nvSpPr>
        <p:spPr bwMode="auto">
          <a:xfrm>
            <a:off x="4343400" y="4937125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4</a:t>
            </a:r>
          </a:p>
        </p:txBody>
      </p:sp>
      <p:sp>
        <p:nvSpPr>
          <p:cNvPr id="41012" name="TextBox 182"/>
          <p:cNvSpPr txBox="1">
            <a:spLocks noChangeArrowheads="1"/>
          </p:cNvSpPr>
          <p:nvPr/>
        </p:nvSpPr>
        <p:spPr bwMode="auto">
          <a:xfrm>
            <a:off x="4970463" y="4937125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5</a:t>
            </a:r>
          </a:p>
        </p:txBody>
      </p:sp>
      <p:sp>
        <p:nvSpPr>
          <p:cNvPr id="41013" name="TextBox 183"/>
          <p:cNvSpPr txBox="1">
            <a:spLocks noChangeArrowheads="1"/>
          </p:cNvSpPr>
          <p:nvPr/>
        </p:nvSpPr>
        <p:spPr bwMode="auto">
          <a:xfrm>
            <a:off x="5595938" y="4937125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6</a:t>
            </a:r>
          </a:p>
        </p:txBody>
      </p:sp>
      <p:sp>
        <p:nvSpPr>
          <p:cNvPr id="41014" name="TextBox 184"/>
          <p:cNvSpPr txBox="1">
            <a:spLocks noChangeArrowheads="1"/>
          </p:cNvSpPr>
          <p:nvPr/>
        </p:nvSpPr>
        <p:spPr bwMode="auto">
          <a:xfrm>
            <a:off x="6223000" y="4937125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7</a:t>
            </a:r>
          </a:p>
        </p:txBody>
      </p:sp>
      <p:sp>
        <p:nvSpPr>
          <p:cNvPr id="41015" name="TextBox 185"/>
          <p:cNvSpPr txBox="1">
            <a:spLocks noChangeArrowheads="1"/>
          </p:cNvSpPr>
          <p:nvPr/>
        </p:nvSpPr>
        <p:spPr bwMode="auto">
          <a:xfrm>
            <a:off x="7180263" y="4937125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8</a:t>
            </a:r>
          </a:p>
        </p:txBody>
      </p:sp>
      <p:sp>
        <p:nvSpPr>
          <p:cNvPr id="41016" name="TextBox 186"/>
          <p:cNvSpPr txBox="1">
            <a:spLocks noChangeArrowheads="1"/>
          </p:cNvSpPr>
          <p:nvPr/>
        </p:nvSpPr>
        <p:spPr bwMode="auto">
          <a:xfrm>
            <a:off x="7789863" y="4937125"/>
            <a:ext cx="405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9</a:t>
            </a:r>
          </a:p>
        </p:txBody>
      </p:sp>
      <p:cxnSp>
        <p:nvCxnSpPr>
          <p:cNvPr id="41017" name="Straight Arrow Connector 162"/>
          <p:cNvCxnSpPr>
            <a:cxnSpLocks noChangeShapeType="1"/>
          </p:cNvCxnSpPr>
          <p:nvPr/>
        </p:nvCxnSpPr>
        <p:spPr bwMode="auto">
          <a:xfrm flipH="1">
            <a:off x="174625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18" name="Straight Arrow Connector 164"/>
          <p:cNvCxnSpPr>
            <a:cxnSpLocks noChangeShapeType="1"/>
          </p:cNvCxnSpPr>
          <p:nvPr/>
        </p:nvCxnSpPr>
        <p:spPr bwMode="auto">
          <a:xfrm flipH="1">
            <a:off x="2379663" y="3695700"/>
            <a:ext cx="4762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19" name="Straight Arrow Connector 165"/>
          <p:cNvCxnSpPr>
            <a:cxnSpLocks noChangeShapeType="1"/>
          </p:cNvCxnSpPr>
          <p:nvPr/>
        </p:nvCxnSpPr>
        <p:spPr bwMode="auto">
          <a:xfrm flipH="1">
            <a:off x="2994025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0" name="Straight Arrow Connector 168"/>
          <p:cNvCxnSpPr>
            <a:cxnSpLocks noChangeShapeType="1"/>
          </p:cNvCxnSpPr>
          <p:nvPr/>
        </p:nvCxnSpPr>
        <p:spPr bwMode="auto">
          <a:xfrm flipH="1">
            <a:off x="455930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1" name="Straight Arrow Connector 169"/>
          <p:cNvCxnSpPr>
            <a:cxnSpLocks noChangeShapeType="1"/>
          </p:cNvCxnSpPr>
          <p:nvPr/>
        </p:nvCxnSpPr>
        <p:spPr bwMode="auto">
          <a:xfrm flipH="1">
            <a:off x="517525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2" name="Straight Arrow Connector 170"/>
          <p:cNvCxnSpPr>
            <a:cxnSpLocks noChangeShapeType="1"/>
          </p:cNvCxnSpPr>
          <p:nvPr/>
        </p:nvCxnSpPr>
        <p:spPr bwMode="auto">
          <a:xfrm flipH="1">
            <a:off x="5791201" y="3695700"/>
            <a:ext cx="4763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3" name="Straight Arrow Connector 171"/>
          <p:cNvCxnSpPr>
            <a:cxnSpLocks noChangeShapeType="1"/>
          </p:cNvCxnSpPr>
          <p:nvPr/>
        </p:nvCxnSpPr>
        <p:spPr bwMode="auto">
          <a:xfrm flipH="1">
            <a:off x="6405563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4" name="Straight Arrow Connector 173"/>
          <p:cNvCxnSpPr>
            <a:cxnSpLocks noChangeShapeType="1"/>
          </p:cNvCxnSpPr>
          <p:nvPr/>
        </p:nvCxnSpPr>
        <p:spPr bwMode="auto">
          <a:xfrm flipH="1">
            <a:off x="737870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5" name="Straight Arrow Connector 174"/>
          <p:cNvCxnSpPr>
            <a:cxnSpLocks noChangeShapeType="1"/>
          </p:cNvCxnSpPr>
          <p:nvPr/>
        </p:nvCxnSpPr>
        <p:spPr bwMode="auto">
          <a:xfrm flipH="1">
            <a:off x="7994650" y="3695700"/>
            <a:ext cx="635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6" name="Curved Connector 198"/>
          <p:cNvCxnSpPr>
            <a:cxnSpLocks noChangeShapeType="1"/>
            <a:stCxn id="40983" idx="0"/>
            <a:endCxn id="40984" idx="0"/>
          </p:cNvCxnSpPr>
          <p:nvPr/>
        </p:nvCxnSpPr>
        <p:spPr bwMode="auto">
          <a:xfrm rot="5400000" flipH="1" flipV="1">
            <a:off x="4394995" y="3331370"/>
            <a:ext cx="1587" cy="346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7" name="Curved Connector 199"/>
          <p:cNvCxnSpPr>
            <a:cxnSpLocks noChangeShapeType="1"/>
          </p:cNvCxnSpPr>
          <p:nvPr/>
        </p:nvCxnSpPr>
        <p:spPr bwMode="auto">
          <a:xfrm rot="5400000" flipH="1" flipV="1">
            <a:off x="7235032" y="3332957"/>
            <a:ext cx="1588" cy="346075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028" name="Curved Connector 200"/>
          <p:cNvCxnSpPr>
            <a:cxnSpLocks noChangeShapeType="1"/>
            <a:stCxn id="41001" idx="0"/>
            <a:endCxn id="41005" idx="0"/>
          </p:cNvCxnSpPr>
          <p:nvPr/>
        </p:nvCxnSpPr>
        <p:spPr bwMode="auto">
          <a:xfrm rot="5400000" flipH="1" flipV="1">
            <a:off x="9441657" y="3348832"/>
            <a:ext cx="1587" cy="311150"/>
          </a:xfrm>
          <a:prstGeom prst="curvedConnector3">
            <a:avLst>
              <a:gd name="adj1" fmla="val 1439546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029" name="TextBox 210"/>
          <p:cNvSpPr txBox="1">
            <a:spLocks noChangeArrowheads="1"/>
          </p:cNvSpPr>
          <p:nvPr/>
        </p:nvSpPr>
        <p:spPr bwMode="auto">
          <a:xfrm>
            <a:off x="9964738" y="4937125"/>
            <a:ext cx="4090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n</a:t>
            </a:r>
          </a:p>
        </p:txBody>
      </p:sp>
      <p:sp>
        <p:nvSpPr>
          <p:cNvPr id="41031" name="Rectangle 46"/>
          <p:cNvSpPr>
            <a:spLocks noChangeArrowheads="1"/>
          </p:cNvSpPr>
          <p:nvPr/>
        </p:nvSpPr>
        <p:spPr bwMode="auto">
          <a:xfrm>
            <a:off x="1600200" y="3198813"/>
            <a:ext cx="154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Level Two 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8" name="Rectangle 154"/>
          <p:cNvSpPr>
            <a:spLocks noChangeArrowheads="1"/>
          </p:cNvSpPr>
          <p:nvPr/>
        </p:nvSpPr>
        <p:spPr bwMode="auto">
          <a:xfrm>
            <a:off x="10058400" y="3505200"/>
            <a:ext cx="233362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sym typeface="Symbol" pitchFamily="18" charset="2"/>
              </a:rPr>
              <a:t></a:t>
            </a:r>
            <a:endParaRPr lang="en-US" sz="1600"/>
          </a:p>
        </p:txBody>
      </p:sp>
      <p:sp>
        <p:nvSpPr>
          <p:cNvPr id="79" name="Rectangle 155"/>
          <p:cNvSpPr>
            <a:spLocks noChangeArrowheads="1"/>
          </p:cNvSpPr>
          <p:nvPr/>
        </p:nvSpPr>
        <p:spPr bwMode="auto">
          <a:xfrm>
            <a:off x="10291763" y="3505200"/>
            <a:ext cx="300038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/>
          </a:p>
        </p:txBody>
      </p:sp>
      <p:cxnSp>
        <p:nvCxnSpPr>
          <p:cNvPr id="41030" name="Straight Arrow Connector 211"/>
          <p:cNvCxnSpPr>
            <a:cxnSpLocks noChangeShapeType="1"/>
          </p:cNvCxnSpPr>
          <p:nvPr/>
        </p:nvCxnSpPr>
        <p:spPr bwMode="auto">
          <a:xfrm flipH="1">
            <a:off x="10171113" y="3695700"/>
            <a:ext cx="4762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" name="Freeform 9"/>
          <p:cNvSpPr/>
          <p:nvPr/>
        </p:nvSpPr>
        <p:spPr bwMode="auto">
          <a:xfrm>
            <a:off x="1761508" y="2458193"/>
            <a:ext cx="8668987" cy="819398"/>
          </a:xfrm>
          <a:custGeom>
            <a:avLst/>
            <a:gdLst>
              <a:gd name="connsiteX0" fmla="*/ 0 w 8704613"/>
              <a:gd name="connsiteY0" fmla="*/ 510639 h 736270"/>
              <a:gd name="connsiteX1" fmla="*/ 2375064 w 8704613"/>
              <a:gd name="connsiteY1" fmla="*/ 510639 h 736270"/>
              <a:gd name="connsiteX2" fmla="*/ 3040083 w 8704613"/>
              <a:gd name="connsiteY2" fmla="*/ 0 h 736270"/>
              <a:gd name="connsiteX3" fmla="*/ 3336966 w 8704613"/>
              <a:gd name="connsiteY3" fmla="*/ 0 h 736270"/>
              <a:gd name="connsiteX4" fmla="*/ 2956955 w 8704613"/>
              <a:gd name="connsiteY4" fmla="*/ 522515 h 736270"/>
              <a:gd name="connsiteX5" fmla="*/ 5201392 w 8704613"/>
              <a:gd name="connsiteY5" fmla="*/ 546265 h 736270"/>
              <a:gd name="connsiteX6" fmla="*/ 3740727 w 8704613"/>
              <a:gd name="connsiteY6" fmla="*/ 59377 h 736270"/>
              <a:gd name="connsiteX7" fmla="*/ 4132613 w 8704613"/>
              <a:gd name="connsiteY7" fmla="*/ 59377 h 736270"/>
              <a:gd name="connsiteX8" fmla="*/ 5747657 w 8704613"/>
              <a:gd name="connsiteY8" fmla="*/ 688769 h 736270"/>
              <a:gd name="connsiteX9" fmla="*/ 7386451 w 8704613"/>
              <a:gd name="connsiteY9" fmla="*/ 736270 h 736270"/>
              <a:gd name="connsiteX10" fmla="*/ 4465122 w 8704613"/>
              <a:gd name="connsiteY10" fmla="*/ 59377 h 736270"/>
              <a:gd name="connsiteX11" fmla="*/ 4821381 w 8704613"/>
              <a:gd name="connsiteY11" fmla="*/ 83128 h 736270"/>
              <a:gd name="connsiteX12" fmla="*/ 7873340 w 8704613"/>
              <a:gd name="connsiteY12" fmla="*/ 546265 h 736270"/>
              <a:gd name="connsiteX13" fmla="*/ 8704613 w 8704613"/>
              <a:gd name="connsiteY13" fmla="*/ 546265 h 736270"/>
              <a:gd name="connsiteX0" fmla="*/ 0 w 8704613"/>
              <a:gd name="connsiteY0" fmla="*/ 510639 h 795647"/>
              <a:gd name="connsiteX1" fmla="*/ 2375064 w 8704613"/>
              <a:gd name="connsiteY1" fmla="*/ 510639 h 795647"/>
              <a:gd name="connsiteX2" fmla="*/ 3040083 w 8704613"/>
              <a:gd name="connsiteY2" fmla="*/ 0 h 795647"/>
              <a:gd name="connsiteX3" fmla="*/ 3336966 w 8704613"/>
              <a:gd name="connsiteY3" fmla="*/ 0 h 795647"/>
              <a:gd name="connsiteX4" fmla="*/ 2921329 w 8704613"/>
              <a:gd name="connsiteY4" fmla="*/ 795647 h 795647"/>
              <a:gd name="connsiteX5" fmla="*/ 5201392 w 8704613"/>
              <a:gd name="connsiteY5" fmla="*/ 546265 h 795647"/>
              <a:gd name="connsiteX6" fmla="*/ 3740727 w 8704613"/>
              <a:gd name="connsiteY6" fmla="*/ 59377 h 795647"/>
              <a:gd name="connsiteX7" fmla="*/ 4132613 w 8704613"/>
              <a:gd name="connsiteY7" fmla="*/ 59377 h 795647"/>
              <a:gd name="connsiteX8" fmla="*/ 5747657 w 8704613"/>
              <a:gd name="connsiteY8" fmla="*/ 688769 h 795647"/>
              <a:gd name="connsiteX9" fmla="*/ 7386451 w 8704613"/>
              <a:gd name="connsiteY9" fmla="*/ 736270 h 795647"/>
              <a:gd name="connsiteX10" fmla="*/ 4465122 w 8704613"/>
              <a:gd name="connsiteY10" fmla="*/ 59377 h 795647"/>
              <a:gd name="connsiteX11" fmla="*/ 4821381 w 8704613"/>
              <a:gd name="connsiteY11" fmla="*/ 83128 h 795647"/>
              <a:gd name="connsiteX12" fmla="*/ 7873340 w 8704613"/>
              <a:gd name="connsiteY12" fmla="*/ 546265 h 795647"/>
              <a:gd name="connsiteX13" fmla="*/ 8704613 w 8704613"/>
              <a:gd name="connsiteY13" fmla="*/ 546265 h 795647"/>
              <a:gd name="connsiteX0" fmla="*/ 0 w 8704613"/>
              <a:gd name="connsiteY0" fmla="*/ 510639 h 807522"/>
              <a:gd name="connsiteX1" fmla="*/ 2375064 w 8704613"/>
              <a:gd name="connsiteY1" fmla="*/ 510639 h 807522"/>
              <a:gd name="connsiteX2" fmla="*/ 3040083 w 8704613"/>
              <a:gd name="connsiteY2" fmla="*/ 0 h 807522"/>
              <a:gd name="connsiteX3" fmla="*/ 3336966 w 8704613"/>
              <a:gd name="connsiteY3" fmla="*/ 0 h 807522"/>
              <a:gd name="connsiteX4" fmla="*/ 2921329 w 8704613"/>
              <a:gd name="connsiteY4" fmla="*/ 795647 h 807522"/>
              <a:gd name="connsiteX5" fmla="*/ 5213267 w 8704613"/>
              <a:gd name="connsiteY5" fmla="*/ 807522 h 807522"/>
              <a:gd name="connsiteX6" fmla="*/ 3740727 w 8704613"/>
              <a:gd name="connsiteY6" fmla="*/ 59377 h 807522"/>
              <a:gd name="connsiteX7" fmla="*/ 4132613 w 8704613"/>
              <a:gd name="connsiteY7" fmla="*/ 59377 h 807522"/>
              <a:gd name="connsiteX8" fmla="*/ 5747657 w 8704613"/>
              <a:gd name="connsiteY8" fmla="*/ 688769 h 807522"/>
              <a:gd name="connsiteX9" fmla="*/ 7386451 w 8704613"/>
              <a:gd name="connsiteY9" fmla="*/ 736270 h 807522"/>
              <a:gd name="connsiteX10" fmla="*/ 4465122 w 8704613"/>
              <a:gd name="connsiteY10" fmla="*/ 59377 h 807522"/>
              <a:gd name="connsiteX11" fmla="*/ 4821381 w 8704613"/>
              <a:gd name="connsiteY11" fmla="*/ 83128 h 807522"/>
              <a:gd name="connsiteX12" fmla="*/ 7873340 w 8704613"/>
              <a:gd name="connsiteY12" fmla="*/ 546265 h 807522"/>
              <a:gd name="connsiteX13" fmla="*/ 8704613 w 8704613"/>
              <a:gd name="connsiteY13" fmla="*/ 546265 h 807522"/>
              <a:gd name="connsiteX0" fmla="*/ 0 w 8704613"/>
              <a:gd name="connsiteY0" fmla="*/ 510639 h 843148"/>
              <a:gd name="connsiteX1" fmla="*/ 2375064 w 8704613"/>
              <a:gd name="connsiteY1" fmla="*/ 510639 h 843148"/>
              <a:gd name="connsiteX2" fmla="*/ 3040083 w 8704613"/>
              <a:gd name="connsiteY2" fmla="*/ 0 h 843148"/>
              <a:gd name="connsiteX3" fmla="*/ 3336966 w 8704613"/>
              <a:gd name="connsiteY3" fmla="*/ 0 h 843148"/>
              <a:gd name="connsiteX4" fmla="*/ 2921329 w 8704613"/>
              <a:gd name="connsiteY4" fmla="*/ 795647 h 843148"/>
              <a:gd name="connsiteX5" fmla="*/ 5213267 w 8704613"/>
              <a:gd name="connsiteY5" fmla="*/ 807522 h 843148"/>
              <a:gd name="connsiteX6" fmla="*/ 3740727 w 8704613"/>
              <a:gd name="connsiteY6" fmla="*/ 59377 h 843148"/>
              <a:gd name="connsiteX7" fmla="*/ 4132613 w 8704613"/>
              <a:gd name="connsiteY7" fmla="*/ 59377 h 843148"/>
              <a:gd name="connsiteX8" fmla="*/ 5747657 w 8704613"/>
              <a:gd name="connsiteY8" fmla="*/ 688769 h 843148"/>
              <a:gd name="connsiteX9" fmla="*/ 7481454 w 8704613"/>
              <a:gd name="connsiteY9" fmla="*/ 843148 h 843148"/>
              <a:gd name="connsiteX10" fmla="*/ 4465122 w 8704613"/>
              <a:gd name="connsiteY10" fmla="*/ 59377 h 843148"/>
              <a:gd name="connsiteX11" fmla="*/ 4821381 w 8704613"/>
              <a:gd name="connsiteY11" fmla="*/ 83128 h 843148"/>
              <a:gd name="connsiteX12" fmla="*/ 7873340 w 8704613"/>
              <a:gd name="connsiteY12" fmla="*/ 546265 h 843148"/>
              <a:gd name="connsiteX13" fmla="*/ 8704613 w 8704613"/>
              <a:gd name="connsiteY13" fmla="*/ 546265 h 843148"/>
              <a:gd name="connsiteX0" fmla="*/ 0 w 8704613"/>
              <a:gd name="connsiteY0" fmla="*/ 510639 h 843148"/>
              <a:gd name="connsiteX1" fmla="*/ 2375064 w 8704613"/>
              <a:gd name="connsiteY1" fmla="*/ 510639 h 843148"/>
              <a:gd name="connsiteX2" fmla="*/ 3040083 w 8704613"/>
              <a:gd name="connsiteY2" fmla="*/ 0 h 843148"/>
              <a:gd name="connsiteX3" fmla="*/ 3336966 w 8704613"/>
              <a:gd name="connsiteY3" fmla="*/ 0 h 843148"/>
              <a:gd name="connsiteX4" fmla="*/ 2921329 w 8704613"/>
              <a:gd name="connsiteY4" fmla="*/ 795647 h 843148"/>
              <a:gd name="connsiteX5" fmla="*/ 5213267 w 8704613"/>
              <a:gd name="connsiteY5" fmla="*/ 807522 h 843148"/>
              <a:gd name="connsiteX6" fmla="*/ 3740727 w 8704613"/>
              <a:gd name="connsiteY6" fmla="*/ 59377 h 843148"/>
              <a:gd name="connsiteX7" fmla="*/ 4132613 w 8704613"/>
              <a:gd name="connsiteY7" fmla="*/ 59377 h 843148"/>
              <a:gd name="connsiteX8" fmla="*/ 5795158 w 8704613"/>
              <a:gd name="connsiteY8" fmla="*/ 819397 h 843148"/>
              <a:gd name="connsiteX9" fmla="*/ 7481454 w 8704613"/>
              <a:gd name="connsiteY9" fmla="*/ 843148 h 843148"/>
              <a:gd name="connsiteX10" fmla="*/ 4465122 w 8704613"/>
              <a:gd name="connsiteY10" fmla="*/ 59377 h 843148"/>
              <a:gd name="connsiteX11" fmla="*/ 4821381 w 8704613"/>
              <a:gd name="connsiteY11" fmla="*/ 83128 h 843148"/>
              <a:gd name="connsiteX12" fmla="*/ 7873340 w 8704613"/>
              <a:gd name="connsiteY12" fmla="*/ 546265 h 843148"/>
              <a:gd name="connsiteX13" fmla="*/ 8704613 w 8704613"/>
              <a:gd name="connsiteY13" fmla="*/ 546265 h 843148"/>
              <a:gd name="connsiteX0" fmla="*/ 0 w 8704613"/>
              <a:gd name="connsiteY0" fmla="*/ 510639 h 819398"/>
              <a:gd name="connsiteX1" fmla="*/ 2375064 w 8704613"/>
              <a:gd name="connsiteY1" fmla="*/ 510639 h 819398"/>
              <a:gd name="connsiteX2" fmla="*/ 3040083 w 8704613"/>
              <a:gd name="connsiteY2" fmla="*/ 0 h 819398"/>
              <a:gd name="connsiteX3" fmla="*/ 3336966 w 8704613"/>
              <a:gd name="connsiteY3" fmla="*/ 0 h 819398"/>
              <a:gd name="connsiteX4" fmla="*/ 2921329 w 8704613"/>
              <a:gd name="connsiteY4" fmla="*/ 795647 h 819398"/>
              <a:gd name="connsiteX5" fmla="*/ 5213267 w 8704613"/>
              <a:gd name="connsiteY5" fmla="*/ 807522 h 819398"/>
              <a:gd name="connsiteX6" fmla="*/ 3740727 w 8704613"/>
              <a:gd name="connsiteY6" fmla="*/ 59377 h 819398"/>
              <a:gd name="connsiteX7" fmla="*/ 4132613 w 8704613"/>
              <a:gd name="connsiteY7" fmla="*/ 59377 h 819398"/>
              <a:gd name="connsiteX8" fmla="*/ 5795158 w 8704613"/>
              <a:gd name="connsiteY8" fmla="*/ 819397 h 819398"/>
              <a:gd name="connsiteX9" fmla="*/ 7517080 w 8704613"/>
              <a:gd name="connsiteY9" fmla="*/ 819398 h 819398"/>
              <a:gd name="connsiteX10" fmla="*/ 4465122 w 8704613"/>
              <a:gd name="connsiteY10" fmla="*/ 59377 h 819398"/>
              <a:gd name="connsiteX11" fmla="*/ 4821381 w 8704613"/>
              <a:gd name="connsiteY11" fmla="*/ 83128 h 819398"/>
              <a:gd name="connsiteX12" fmla="*/ 7873340 w 8704613"/>
              <a:gd name="connsiteY12" fmla="*/ 546265 h 819398"/>
              <a:gd name="connsiteX13" fmla="*/ 8704613 w 8704613"/>
              <a:gd name="connsiteY13" fmla="*/ 546265 h 819398"/>
              <a:gd name="connsiteX0" fmla="*/ 0 w 8704613"/>
              <a:gd name="connsiteY0" fmla="*/ 736270 h 819398"/>
              <a:gd name="connsiteX1" fmla="*/ 2375064 w 8704613"/>
              <a:gd name="connsiteY1" fmla="*/ 510639 h 819398"/>
              <a:gd name="connsiteX2" fmla="*/ 3040083 w 8704613"/>
              <a:gd name="connsiteY2" fmla="*/ 0 h 819398"/>
              <a:gd name="connsiteX3" fmla="*/ 3336966 w 8704613"/>
              <a:gd name="connsiteY3" fmla="*/ 0 h 819398"/>
              <a:gd name="connsiteX4" fmla="*/ 2921329 w 8704613"/>
              <a:gd name="connsiteY4" fmla="*/ 795647 h 819398"/>
              <a:gd name="connsiteX5" fmla="*/ 5213267 w 8704613"/>
              <a:gd name="connsiteY5" fmla="*/ 807522 h 819398"/>
              <a:gd name="connsiteX6" fmla="*/ 3740727 w 8704613"/>
              <a:gd name="connsiteY6" fmla="*/ 59377 h 819398"/>
              <a:gd name="connsiteX7" fmla="*/ 4132613 w 8704613"/>
              <a:gd name="connsiteY7" fmla="*/ 59377 h 819398"/>
              <a:gd name="connsiteX8" fmla="*/ 5795158 w 8704613"/>
              <a:gd name="connsiteY8" fmla="*/ 819397 h 819398"/>
              <a:gd name="connsiteX9" fmla="*/ 7517080 w 8704613"/>
              <a:gd name="connsiteY9" fmla="*/ 819398 h 819398"/>
              <a:gd name="connsiteX10" fmla="*/ 4465122 w 8704613"/>
              <a:gd name="connsiteY10" fmla="*/ 59377 h 819398"/>
              <a:gd name="connsiteX11" fmla="*/ 4821381 w 8704613"/>
              <a:gd name="connsiteY11" fmla="*/ 83128 h 819398"/>
              <a:gd name="connsiteX12" fmla="*/ 7873340 w 8704613"/>
              <a:gd name="connsiteY12" fmla="*/ 546265 h 819398"/>
              <a:gd name="connsiteX13" fmla="*/ 8704613 w 8704613"/>
              <a:gd name="connsiteY13" fmla="*/ 546265 h 819398"/>
              <a:gd name="connsiteX0" fmla="*/ 0 w 8704613"/>
              <a:gd name="connsiteY0" fmla="*/ 736270 h 819398"/>
              <a:gd name="connsiteX1" fmla="*/ 2434441 w 8704613"/>
              <a:gd name="connsiteY1" fmla="*/ 771896 h 819398"/>
              <a:gd name="connsiteX2" fmla="*/ 3040083 w 8704613"/>
              <a:gd name="connsiteY2" fmla="*/ 0 h 819398"/>
              <a:gd name="connsiteX3" fmla="*/ 3336966 w 8704613"/>
              <a:gd name="connsiteY3" fmla="*/ 0 h 819398"/>
              <a:gd name="connsiteX4" fmla="*/ 2921329 w 8704613"/>
              <a:gd name="connsiteY4" fmla="*/ 795647 h 819398"/>
              <a:gd name="connsiteX5" fmla="*/ 5213267 w 8704613"/>
              <a:gd name="connsiteY5" fmla="*/ 807522 h 819398"/>
              <a:gd name="connsiteX6" fmla="*/ 3740727 w 8704613"/>
              <a:gd name="connsiteY6" fmla="*/ 59377 h 819398"/>
              <a:gd name="connsiteX7" fmla="*/ 4132613 w 8704613"/>
              <a:gd name="connsiteY7" fmla="*/ 59377 h 819398"/>
              <a:gd name="connsiteX8" fmla="*/ 5795158 w 8704613"/>
              <a:gd name="connsiteY8" fmla="*/ 819397 h 819398"/>
              <a:gd name="connsiteX9" fmla="*/ 7517080 w 8704613"/>
              <a:gd name="connsiteY9" fmla="*/ 819398 h 819398"/>
              <a:gd name="connsiteX10" fmla="*/ 4465122 w 8704613"/>
              <a:gd name="connsiteY10" fmla="*/ 59377 h 819398"/>
              <a:gd name="connsiteX11" fmla="*/ 4821381 w 8704613"/>
              <a:gd name="connsiteY11" fmla="*/ 83128 h 819398"/>
              <a:gd name="connsiteX12" fmla="*/ 7873340 w 8704613"/>
              <a:gd name="connsiteY12" fmla="*/ 546265 h 819398"/>
              <a:gd name="connsiteX13" fmla="*/ 8704613 w 8704613"/>
              <a:gd name="connsiteY13" fmla="*/ 546265 h 819398"/>
              <a:gd name="connsiteX0" fmla="*/ 0 w 8668987"/>
              <a:gd name="connsiteY0" fmla="*/ 760021 h 819398"/>
              <a:gd name="connsiteX1" fmla="*/ 2398815 w 8668987"/>
              <a:gd name="connsiteY1" fmla="*/ 771896 h 819398"/>
              <a:gd name="connsiteX2" fmla="*/ 3004457 w 8668987"/>
              <a:gd name="connsiteY2" fmla="*/ 0 h 819398"/>
              <a:gd name="connsiteX3" fmla="*/ 3301340 w 8668987"/>
              <a:gd name="connsiteY3" fmla="*/ 0 h 819398"/>
              <a:gd name="connsiteX4" fmla="*/ 2885703 w 8668987"/>
              <a:gd name="connsiteY4" fmla="*/ 795647 h 819398"/>
              <a:gd name="connsiteX5" fmla="*/ 5177641 w 8668987"/>
              <a:gd name="connsiteY5" fmla="*/ 807522 h 819398"/>
              <a:gd name="connsiteX6" fmla="*/ 3705101 w 8668987"/>
              <a:gd name="connsiteY6" fmla="*/ 59377 h 819398"/>
              <a:gd name="connsiteX7" fmla="*/ 4096987 w 8668987"/>
              <a:gd name="connsiteY7" fmla="*/ 59377 h 819398"/>
              <a:gd name="connsiteX8" fmla="*/ 5759532 w 8668987"/>
              <a:gd name="connsiteY8" fmla="*/ 819397 h 819398"/>
              <a:gd name="connsiteX9" fmla="*/ 7481454 w 8668987"/>
              <a:gd name="connsiteY9" fmla="*/ 819398 h 819398"/>
              <a:gd name="connsiteX10" fmla="*/ 4429496 w 8668987"/>
              <a:gd name="connsiteY10" fmla="*/ 59377 h 819398"/>
              <a:gd name="connsiteX11" fmla="*/ 4785755 w 8668987"/>
              <a:gd name="connsiteY11" fmla="*/ 83128 h 819398"/>
              <a:gd name="connsiteX12" fmla="*/ 7837714 w 8668987"/>
              <a:gd name="connsiteY12" fmla="*/ 546265 h 819398"/>
              <a:gd name="connsiteX13" fmla="*/ 8668987 w 8668987"/>
              <a:gd name="connsiteY13" fmla="*/ 546265 h 819398"/>
              <a:gd name="connsiteX0" fmla="*/ 0 w 8668987"/>
              <a:gd name="connsiteY0" fmla="*/ 760021 h 819398"/>
              <a:gd name="connsiteX1" fmla="*/ 2398815 w 8668987"/>
              <a:gd name="connsiteY1" fmla="*/ 771896 h 819398"/>
              <a:gd name="connsiteX2" fmla="*/ 3004457 w 8668987"/>
              <a:gd name="connsiteY2" fmla="*/ 47501 h 819398"/>
              <a:gd name="connsiteX3" fmla="*/ 3301340 w 8668987"/>
              <a:gd name="connsiteY3" fmla="*/ 0 h 819398"/>
              <a:gd name="connsiteX4" fmla="*/ 2885703 w 8668987"/>
              <a:gd name="connsiteY4" fmla="*/ 795647 h 819398"/>
              <a:gd name="connsiteX5" fmla="*/ 5177641 w 8668987"/>
              <a:gd name="connsiteY5" fmla="*/ 807522 h 819398"/>
              <a:gd name="connsiteX6" fmla="*/ 3705101 w 8668987"/>
              <a:gd name="connsiteY6" fmla="*/ 59377 h 819398"/>
              <a:gd name="connsiteX7" fmla="*/ 4096987 w 8668987"/>
              <a:gd name="connsiteY7" fmla="*/ 59377 h 819398"/>
              <a:gd name="connsiteX8" fmla="*/ 5759532 w 8668987"/>
              <a:gd name="connsiteY8" fmla="*/ 819397 h 819398"/>
              <a:gd name="connsiteX9" fmla="*/ 7481454 w 8668987"/>
              <a:gd name="connsiteY9" fmla="*/ 819398 h 819398"/>
              <a:gd name="connsiteX10" fmla="*/ 4429496 w 8668987"/>
              <a:gd name="connsiteY10" fmla="*/ 59377 h 819398"/>
              <a:gd name="connsiteX11" fmla="*/ 4785755 w 8668987"/>
              <a:gd name="connsiteY11" fmla="*/ 83128 h 819398"/>
              <a:gd name="connsiteX12" fmla="*/ 7837714 w 8668987"/>
              <a:gd name="connsiteY12" fmla="*/ 546265 h 819398"/>
              <a:gd name="connsiteX13" fmla="*/ 8668987 w 8668987"/>
              <a:gd name="connsiteY13" fmla="*/ 546265 h 819398"/>
              <a:gd name="connsiteX0" fmla="*/ 0 w 8668987"/>
              <a:gd name="connsiteY0" fmla="*/ 724395 h 783772"/>
              <a:gd name="connsiteX1" fmla="*/ 2398815 w 8668987"/>
              <a:gd name="connsiteY1" fmla="*/ 736270 h 783772"/>
              <a:gd name="connsiteX2" fmla="*/ 3004457 w 8668987"/>
              <a:gd name="connsiteY2" fmla="*/ 11875 h 783772"/>
              <a:gd name="connsiteX3" fmla="*/ 3289465 w 8668987"/>
              <a:gd name="connsiteY3" fmla="*/ 0 h 783772"/>
              <a:gd name="connsiteX4" fmla="*/ 2885703 w 8668987"/>
              <a:gd name="connsiteY4" fmla="*/ 760021 h 783772"/>
              <a:gd name="connsiteX5" fmla="*/ 5177641 w 8668987"/>
              <a:gd name="connsiteY5" fmla="*/ 771896 h 783772"/>
              <a:gd name="connsiteX6" fmla="*/ 3705101 w 8668987"/>
              <a:gd name="connsiteY6" fmla="*/ 23751 h 783772"/>
              <a:gd name="connsiteX7" fmla="*/ 4096987 w 8668987"/>
              <a:gd name="connsiteY7" fmla="*/ 23751 h 783772"/>
              <a:gd name="connsiteX8" fmla="*/ 5759532 w 8668987"/>
              <a:gd name="connsiteY8" fmla="*/ 783771 h 783772"/>
              <a:gd name="connsiteX9" fmla="*/ 7481454 w 8668987"/>
              <a:gd name="connsiteY9" fmla="*/ 783772 h 783772"/>
              <a:gd name="connsiteX10" fmla="*/ 4429496 w 8668987"/>
              <a:gd name="connsiteY10" fmla="*/ 23751 h 783772"/>
              <a:gd name="connsiteX11" fmla="*/ 4785755 w 8668987"/>
              <a:gd name="connsiteY11" fmla="*/ 47502 h 783772"/>
              <a:gd name="connsiteX12" fmla="*/ 7837714 w 8668987"/>
              <a:gd name="connsiteY12" fmla="*/ 510639 h 783772"/>
              <a:gd name="connsiteX13" fmla="*/ 8668987 w 8668987"/>
              <a:gd name="connsiteY13" fmla="*/ 510639 h 783772"/>
              <a:gd name="connsiteX0" fmla="*/ 0 w 8668987"/>
              <a:gd name="connsiteY0" fmla="*/ 724395 h 819398"/>
              <a:gd name="connsiteX1" fmla="*/ 2398815 w 8668987"/>
              <a:gd name="connsiteY1" fmla="*/ 736270 h 819398"/>
              <a:gd name="connsiteX2" fmla="*/ 3004457 w 8668987"/>
              <a:gd name="connsiteY2" fmla="*/ 11875 h 819398"/>
              <a:gd name="connsiteX3" fmla="*/ 3289465 w 8668987"/>
              <a:gd name="connsiteY3" fmla="*/ 0 h 819398"/>
              <a:gd name="connsiteX4" fmla="*/ 2885703 w 8668987"/>
              <a:gd name="connsiteY4" fmla="*/ 760021 h 819398"/>
              <a:gd name="connsiteX5" fmla="*/ 5177641 w 8668987"/>
              <a:gd name="connsiteY5" fmla="*/ 771896 h 819398"/>
              <a:gd name="connsiteX6" fmla="*/ 3705101 w 8668987"/>
              <a:gd name="connsiteY6" fmla="*/ 23751 h 819398"/>
              <a:gd name="connsiteX7" fmla="*/ 4096987 w 8668987"/>
              <a:gd name="connsiteY7" fmla="*/ 23751 h 819398"/>
              <a:gd name="connsiteX8" fmla="*/ 5759532 w 8668987"/>
              <a:gd name="connsiteY8" fmla="*/ 783771 h 819398"/>
              <a:gd name="connsiteX9" fmla="*/ 7481454 w 8668987"/>
              <a:gd name="connsiteY9" fmla="*/ 819398 h 819398"/>
              <a:gd name="connsiteX10" fmla="*/ 4429496 w 8668987"/>
              <a:gd name="connsiteY10" fmla="*/ 23751 h 819398"/>
              <a:gd name="connsiteX11" fmla="*/ 4785755 w 8668987"/>
              <a:gd name="connsiteY11" fmla="*/ 47502 h 819398"/>
              <a:gd name="connsiteX12" fmla="*/ 7837714 w 8668987"/>
              <a:gd name="connsiteY12" fmla="*/ 510639 h 819398"/>
              <a:gd name="connsiteX13" fmla="*/ 8668987 w 8668987"/>
              <a:gd name="connsiteY13" fmla="*/ 510639 h 8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8987" h="819398">
                <a:moveTo>
                  <a:pt x="0" y="724395"/>
                </a:moveTo>
                <a:lnTo>
                  <a:pt x="2398815" y="736270"/>
                </a:lnTo>
                <a:lnTo>
                  <a:pt x="3004457" y="11875"/>
                </a:lnTo>
                <a:lnTo>
                  <a:pt x="3289465" y="0"/>
                </a:lnTo>
                <a:lnTo>
                  <a:pt x="2885703" y="760021"/>
                </a:lnTo>
                <a:lnTo>
                  <a:pt x="5177641" y="771896"/>
                </a:lnTo>
                <a:lnTo>
                  <a:pt x="3705101" y="23751"/>
                </a:lnTo>
                <a:lnTo>
                  <a:pt x="4096987" y="23751"/>
                </a:lnTo>
                <a:lnTo>
                  <a:pt x="5759532" y="783771"/>
                </a:lnTo>
                <a:lnTo>
                  <a:pt x="7481454" y="819398"/>
                </a:lnTo>
                <a:lnTo>
                  <a:pt x="4429496" y="23751"/>
                </a:lnTo>
                <a:lnTo>
                  <a:pt x="4785755" y="47502"/>
                </a:lnTo>
                <a:lnTo>
                  <a:pt x="7837714" y="510639"/>
                </a:lnTo>
                <a:lnTo>
                  <a:pt x="8668987" y="510639"/>
                </a:lnTo>
              </a:path>
            </a:pathLst>
          </a:custGeom>
          <a:noFill/>
          <a:ln w="19050" cap="flat" cmpd="sng" algn="ctr">
            <a:solidFill>
              <a:srgbClr val="0099FF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734343" y="1295401"/>
            <a:ext cx="1989932" cy="1162793"/>
          </a:xfrm>
          <a:prstGeom prst="wedgeRoundRectCallout">
            <a:avLst>
              <a:gd name="adj1" fmla="val -1172"/>
              <a:gd name="adj2" fmla="val 11050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Keys are sorted in certain traversing order</a:t>
            </a:r>
          </a:p>
        </p:txBody>
      </p:sp>
    </p:spTree>
    <p:extLst>
      <p:ext uri="{BB962C8B-B14F-4D97-AF65-F5344CB8AC3E}">
        <p14:creationId xmlns:p14="http://schemas.microsoft.com/office/powerpoint/2010/main" val="225031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1481" y="0"/>
            <a:ext cx="11624650" cy="914400"/>
          </a:xfrm>
        </p:spPr>
        <p:txBody>
          <a:bodyPr/>
          <a:lstStyle/>
          <a:p>
            <a:r>
              <a:rPr lang="en-US" sz="2800" dirty="0"/>
              <a:t>Elective Service Idea: Generating a Structured </a:t>
            </a:r>
            <a:r>
              <a:rPr lang="en-US" sz="2800" dirty="0" smtClean="0"/>
              <a:t>View for </a:t>
            </a:r>
            <a:r>
              <a:rPr lang="en-US" sz="2800" dirty="0"/>
              <a:t>the WSDL of a Service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A817EF-C2A7-4680-9839-77256FBACCD6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15364" name="Group 11"/>
          <p:cNvGrpSpPr>
            <a:grpSpLocks/>
          </p:cNvGrpSpPr>
          <p:nvPr/>
        </p:nvGrpSpPr>
        <p:grpSpPr bwMode="auto">
          <a:xfrm>
            <a:off x="1981200" y="990600"/>
            <a:ext cx="8529638" cy="5562600"/>
            <a:chOff x="457200" y="990600"/>
            <a:chExt cx="8529474" cy="5562600"/>
          </a:xfrm>
        </p:grpSpPr>
        <p:pic>
          <p:nvPicPr>
            <p:cNvPr id="153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990600"/>
              <a:ext cx="4713378" cy="3067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9113" y="4057954"/>
              <a:ext cx="3138487" cy="2342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0600" y="1759007"/>
              <a:ext cx="4038600" cy="3727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8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00600" y="5523874"/>
              <a:ext cx="4186074" cy="1029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851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428876" y="4610100"/>
            <a:ext cx="1878013" cy="1295400"/>
            <a:chOff x="752475" y="4648200"/>
            <a:chExt cx="1877437" cy="1295400"/>
          </a:xfrm>
        </p:grpSpPr>
        <p:sp>
          <p:nvSpPr>
            <p:cNvPr id="5142" name="Rectangle 15"/>
            <p:cNvSpPr>
              <a:spLocks noChangeArrowheads="1"/>
            </p:cNvSpPr>
            <p:nvPr/>
          </p:nvSpPr>
          <p:spPr bwMode="auto">
            <a:xfrm>
              <a:off x="838200" y="5294531"/>
              <a:ext cx="1685925" cy="64906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Rectangle 6"/>
            <p:cNvSpPr>
              <a:spLocks noChangeArrowheads="1"/>
            </p:cNvSpPr>
            <p:nvPr/>
          </p:nvSpPr>
          <p:spPr bwMode="auto">
            <a:xfrm>
              <a:off x="752475" y="4648200"/>
              <a:ext cx="18774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  <a:cs typeface="Arial" charset="0"/>
                </a:rPr>
                <a:t>XmlSchemaSet</a:t>
              </a:r>
            </a:p>
            <a:p>
              <a:r>
                <a:rPr lang="en-US">
                  <a:latin typeface="Arial" charset="0"/>
                  <a:cs typeface="Arial" charset="0"/>
                </a:rPr>
                <a:t>to add schemas </a:t>
              </a:r>
              <a:endParaRPr lang="en-US"/>
            </a:p>
          </p:txBody>
        </p:sp>
      </p:grp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006725" y="5256214"/>
            <a:ext cx="249238" cy="249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971800" y="5256214"/>
            <a:ext cx="249238" cy="2492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971800" y="5256214"/>
            <a:ext cx="249238" cy="249237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78BA99-9B25-4497-B18C-9159144A422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1914"/>
            <a:ext cx="8763000" cy="623887"/>
          </a:xfrm>
        </p:spPr>
        <p:txBody>
          <a:bodyPr/>
          <a:lstStyle/>
          <a:p>
            <a:pPr algn="ctr" eaLnBrk="1" hangingPunct="1"/>
            <a:r>
              <a:rPr lang="en-US" sz="2800" dirty="0"/>
              <a:t>Validation Classes in </a:t>
            </a:r>
            <a:r>
              <a:rPr lang="en-US" sz="2800" dirty="0" err="1"/>
              <a:t>.Net</a:t>
            </a:r>
            <a:r>
              <a:rPr lang="en-US" sz="2800" dirty="0"/>
              <a:t> Framework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8915400" cy="3352800"/>
          </a:xfrm>
          <a:noFill/>
        </p:spPr>
        <p:txBody>
          <a:bodyPr/>
          <a:lstStyle/>
          <a:p>
            <a:pPr marL="457200" indent="-457200">
              <a:lnSpc>
                <a:spcPct val="12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/>
              <a:t>Three classes are used, and they support both DTD and XSD: </a:t>
            </a:r>
          </a:p>
          <a:p>
            <a:pPr marL="0" indent="0">
              <a:lnSpc>
                <a:spcPct val="120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>
                <a:solidFill>
                  <a:srgbClr val="0000FF"/>
                </a:solidFill>
              </a:rPr>
              <a:t>	</a:t>
            </a:r>
            <a:r>
              <a:rPr lang="en-US" sz="2400" dirty="0" err="1">
                <a:solidFill>
                  <a:srgbClr val="0000FF"/>
                </a:solidFill>
              </a:rPr>
              <a:t>XmlSchemaSet</a:t>
            </a:r>
            <a:r>
              <a:rPr lang="en-US" sz="2400" dirty="0">
                <a:latin typeface="Arial" charset="0"/>
                <a:cs typeface="Arial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</a:rPr>
              <a:t>XMLReaderSettings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FF"/>
                </a:solidFill>
              </a:rPr>
              <a:t>XMLReader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for Validation</a:t>
            </a:r>
          </a:p>
          <a:p>
            <a:pPr marL="457200" indent="-457200">
              <a:lnSpc>
                <a:spcPct val="120000"/>
              </a:lnSpc>
              <a:buSzPct val="100000"/>
              <a:buFont typeface="Times New Roman" pitchFamily="18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/>
              <a:t>Use 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  <a:cs typeface="Arial" charset="0"/>
              </a:rPr>
              <a:t>XmlSchemaSet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/>
              <a:t>object to hold the schemas </a:t>
            </a:r>
          </a:p>
          <a:p>
            <a:pPr marL="457200" indent="-457200">
              <a:lnSpc>
                <a:spcPct val="120000"/>
              </a:lnSpc>
              <a:buSzPct val="100000"/>
              <a:buFont typeface="Times New Roman" pitchFamily="18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/>
              <a:t>Link the schema set to </a:t>
            </a:r>
            <a:r>
              <a:rPr lang="en-US" sz="2400" dirty="0" err="1">
                <a:solidFill>
                  <a:srgbClr val="0000FF"/>
                </a:solidFill>
              </a:rPr>
              <a:t>XMLReaderSettings</a:t>
            </a:r>
            <a:r>
              <a:rPr lang="en-US" sz="2400" dirty="0"/>
              <a:t> object</a:t>
            </a:r>
          </a:p>
          <a:p>
            <a:pPr marL="457200" indent="-457200">
              <a:lnSpc>
                <a:spcPct val="120000"/>
              </a:lnSpc>
              <a:buSzPct val="100000"/>
              <a:buFont typeface="Times New Roman" pitchFamily="18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dirty="0"/>
              <a:t>Use 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  <a:cs typeface="Arial" charset="0"/>
              </a:rPr>
              <a:t>XmlReader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/>
              <a:t>to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/>
              <a:t>create a reader  object that associates the XML file to be validated with the </a:t>
            </a:r>
            <a:r>
              <a:rPr lang="en-US" sz="2400" dirty="0" err="1">
                <a:solidFill>
                  <a:srgbClr val="0000FF"/>
                </a:solidFill>
              </a:rPr>
              <a:t>XMLReaderSettings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object</a:t>
            </a:r>
          </a:p>
        </p:txBody>
      </p:sp>
      <p:sp>
        <p:nvSpPr>
          <p:cNvPr id="8" name="Flowchart: Punched Tape 7"/>
          <p:cNvSpPr/>
          <p:nvPr/>
        </p:nvSpPr>
        <p:spPr bwMode="auto">
          <a:xfrm>
            <a:off x="7924800" y="5219700"/>
            <a:ext cx="1143000" cy="685800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XML File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019800" y="4533900"/>
            <a:ext cx="1676400" cy="1620838"/>
            <a:chOff x="4343400" y="4572000"/>
            <a:chExt cx="1676400" cy="1620838"/>
          </a:xfrm>
        </p:grpSpPr>
        <p:sp>
          <p:nvSpPr>
            <p:cNvPr id="5139" name="Oval 4"/>
            <p:cNvSpPr>
              <a:spLocks noChangeArrowheads="1"/>
            </p:cNvSpPr>
            <p:nvPr/>
          </p:nvSpPr>
          <p:spPr bwMode="auto">
            <a:xfrm>
              <a:off x="4648200" y="4973638"/>
              <a:ext cx="1219200" cy="1219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XML Reader.Create</a:t>
              </a:r>
            </a:p>
          </p:txBody>
        </p:sp>
        <p:sp>
          <p:nvSpPr>
            <p:cNvPr id="5140" name="Rectangle 8"/>
            <p:cNvSpPr>
              <a:spLocks noChangeArrowheads="1"/>
            </p:cNvSpPr>
            <p:nvPr/>
          </p:nvSpPr>
          <p:spPr bwMode="auto">
            <a:xfrm>
              <a:off x="4616450" y="4572000"/>
              <a:ext cx="14033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  <a:cs typeface="Arial" charset="0"/>
                </a:rPr>
                <a:t>XmlReader </a:t>
              </a:r>
              <a:endParaRPr lang="en-US"/>
            </a:p>
          </p:txBody>
        </p:sp>
        <p:cxnSp>
          <p:nvCxnSpPr>
            <p:cNvPr id="5141" name="Straight Arrow Connector 10"/>
            <p:cNvCxnSpPr>
              <a:cxnSpLocks noChangeShapeType="1"/>
              <a:stCxn id="6" idx="3"/>
              <a:endCxn id="5139" idx="2"/>
            </p:cNvCxnSpPr>
            <p:nvPr/>
          </p:nvCxnSpPr>
          <p:spPr bwMode="auto">
            <a:xfrm flipV="1">
              <a:off x="4343400" y="5583238"/>
              <a:ext cx="304800" cy="174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91147" name="Straight Arrow Connector 12"/>
          <p:cNvCxnSpPr>
            <a:cxnSpLocks noChangeShapeType="1"/>
            <a:stCxn id="8" idx="1"/>
          </p:cNvCxnSpPr>
          <p:nvPr/>
        </p:nvCxnSpPr>
        <p:spPr bwMode="auto">
          <a:xfrm rot="10800000">
            <a:off x="7543800" y="5545138"/>
            <a:ext cx="381000" cy="17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067425" y="6154738"/>
            <a:ext cx="1752600" cy="550862"/>
            <a:chOff x="4314700" y="6269038"/>
            <a:chExt cx="1752600" cy="550862"/>
          </a:xfrm>
        </p:grpSpPr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4314700" y="6438900"/>
              <a:ext cx="1752600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Reader object</a:t>
              </a:r>
            </a:p>
          </p:txBody>
        </p:sp>
        <p:cxnSp>
          <p:nvCxnSpPr>
            <p:cNvPr id="5138" name="Straight Arrow Connector 19"/>
            <p:cNvCxnSpPr>
              <a:cxnSpLocks noChangeShapeType="1"/>
              <a:stCxn id="5139" idx="4"/>
              <a:endCxn id="5137" idx="0"/>
            </p:cNvCxnSpPr>
            <p:nvPr/>
          </p:nvCxnSpPr>
          <p:spPr bwMode="auto">
            <a:xfrm>
              <a:off x="5181600" y="6269038"/>
              <a:ext cx="9400" cy="1698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681538" y="4610100"/>
            <a:ext cx="1338262" cy="1219200"/>
            <a:chOff x="3004572" y="4648200"/>
            <a:chExt cx="1338828" cy="1219200"/>
          </a:xfrm>
        </p:grpSpPr>
        <p:sp>
          <p:nvSpPr>
            <p:cNvPr id="6" name="Plaque 5"/>
            <p:cNvSpPr/>
            <p:nvPr/>
          </p:nvSpPr>
          <p:spPr bwMode="auto">
            <a:xfrm>
              <a:off x="3047452" y="5334000"/>
              <a:ext cx="1295948" cy="533400"/>
            </a:xfrm>
            <a:prstGeom prst="plaqu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settings</a:t>
              </a:r>
            </a:p>
          </p:txBody>
        </p:sp>
        <p:sp>
          <p:nvSpPr>
            <p:cNvPr id="5136" name="Rectangle 13"/>
            <p:cNvSpPr>
              <a:spLocks noChangeArrowheads="1"/>
            </p:cNvSpPr>
            <p:nvPr/>
          </p:nvSpPr>
          <p:spPr bwMode="auto">
            <a:xfrm>
              <a:off x="3004572" y="4648200"/>
              <a:ext cx="133882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Arial" charset="0"/>
                  <a:cs typeface="Arial" charset="0"/>
                </a:rPr>
                <a:t>XmlReader</a:t>
              </a:r>
            </a:p>
            <a:p>
              <a:pPr algn="ctr"/>
              <a:r>
                <a:rPr lang="en-US">
                  <a:latin typeface="Arial" charset="0"/>
                  <a:cs typeface="Arial" charset="0"/>
                </a:rPr>
                <a:t>Settings</a:t>
              </a:r>
              <a:endParaRPr lang="en-US"/>
            </a:p>
          </p:txBody>
        </p:sp>
      </p:grp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V="1">
            <a:off x="4200526" y="5562600"/>
            <a:ext cx="523875" cy="19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48368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0.08264 0.0555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0.04097 0.0555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2.22222E-6 0.0555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152400"/>
            <a:ext cx="10383570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Elective Service Idea: Creating Users XML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5131-D397-4490-B648-EFA83B5D58F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7543800" y="2852057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ndara" panose="020E0502030303020204" pitchFamily="34" charset="0"/>
              </a:rPr>
              <a:t>Users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943600" y="3614057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ndara" panose="020E0502030303020204" pitchFamily="34" charset="0"/>
              </a:rPr>
              <a:t>User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010400" y="3614057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ndara" panose="020E0502030303020204" pitchFamily="34" charset="0"/>
              </a:rPr>
              <a:t>User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077200" y="3614057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ndara" panose="020E0502030303020204" pitchFamily="34" charset="0"/>
              </a:rPr>
              <a:t>User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144000" y="3614057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ndara" panose="020E0502030303020204" pitchFamily="34" charset="0"/>
              </a:rPr>
              <a:t>User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 bwMode="auto">
          <a:xfrm flipH="1">
            <a:off x="6400800" y="3233057"/>
            <a:ext cx="16002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 bwMode="auto">
          <a:xfrm flipH="1">
            <a:off x="7467600" y="3233057"/>
            <a:ext cx="533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 bwMode="auto">
          <a:xfrm>
            <a:off x="8001000" y="3233057"/>
            <a:ext cx="533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8010896" y="3227119"/>
            <a:ext cx="16002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6362700" y="4517571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ndara" panose="020E0502030303020204" pitchFamily="34" charset="0"/>
              </a:rPr>
              <a:t>Name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429500" y="4517571"/>
            <a:ext cx="914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ndara" panose="020E0502030303020204" pitchFamily="34" charset="0"/>
              </a:rPr>
              <a:t>Phone</a:t>
            </a:r>
          </a:p>
        </p:txBody>
      </p:sp>
      <p:cxnSp>
        <p:nvCxnSpPr>
          <p:cNvPr id="22" name="Straight Arrow Connector 21"/>
          <p:cNvCxnSpPr>
            <a:stCxn id="6" idx="2"/>
            <a:endCxn id="20" idx="0"/>
          </p:cNvCxnSpPr>
          <p:nvPr/>
        </p:nvCxnSpPr>
        <p:spPr bwMode="auto">
          <a:xfrm flipH="1">
            <a:off x="6819900" y="3995057"/>
            <a:ext cx="647700" cy="522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6" idx="2"/>
            <a:endCxn id="21" idx="0"/>
          </p:cNvCxnSpPr>
          <p:nvPr/>
        </p:nvCxnSpPr>
        <p:spPr bwMode="auto">
          <a:xfrm>
            <a:off x="7467600" y="3995057"/>
            <a:ext cx="419100" cy="522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716312" y="2133600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User Information in XML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81200" y="3533392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The example of storing data into a File Service in Chapter 3</a:t>
            </a:r>
          </a:p>
        </p:txBody>
      </p:sp>
      <p:sp>
        <p:nvSpPr>
          <p:cNvPr id="28" name="Right Arrow 27"/>
          <p:cNvSpPr/>
          <p:nvPr/>
        </p:nvSpPr>
        <p:spPr bwMode="auto">
          <a:xfrm>
            <a:off x="4876800" y="3738006"/>
            <a:ext cx="457200" cy="451757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67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743200" y="152400"/>
            <a:ext cx="7848600" cy="623888"/>
          </a:xfrm>
        </p:spPr>
        <p:txBody>
          <a:bodyPr>
            <a:normAutofit fontScale="90000"/>
          </a:bodyPr>
          <a:lstStyle/>
          <a:p>
            <a:r>
              <a:rPr lang="en-US"/>
              <a:t>Using XmlSchemaSet Class to add schemas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676400" y="990600"/>
            <a:ext cx="8915400" cy="525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using System; using </a:t>
            </a:r>
            <a:r>
              <a:rPr lang="en-US" sz="2000" dirty="0" err="1">
                <a:latin typeface="Arial" charset="0"/>
                <a:cs typeface="Arial" charset="0"/>
              </a:rPr>
              <a:t>System.Xml</a:t>
            </a:r>
            <a:r>
              <a:rPr lang="en-US" sz="2000" dirty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using </a:t>
            </a:r>
            <a:r>
              <a:rPr lang="en-US" sz="2000" dirty="0" err="1">
                <a:latin typeface="Arial" charset="0"/>
                <a:cs typeface="Arial" charset="0"/>
              </a:rPr>
              <a:t>System.Xml.Schema</a:t>
            </a:r>
            <a:r>
              <a:rPr lang="en-US" sz="2000" dirty="0">
                <a:latin typeface="Arial" charset="0"/>
                <a:cs typeface="Arial" charset="0"/>
              </a:rPr>
              <a:t>; using System.IO;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public class Sample {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  public static void Main() {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      // Create the </a:t>
            </a:r>
            <a:r>
              <a:rPr lang="en-US" sz="2000" dirty="0" err="1">
                <a:latin typeface="Arial" charset="0"/>
                <a:cs typeface="Arial" charset="0"/>
              </a:rPr>
              <a:t>XmlSchemaSet</a:t>
            </a:r>
            <a:r>
              <a:rPr lang="en-US" sz="2000" dirty="0">
                <a:latin typeface="Arial" charset="0"/>
                <a:cs typeface="Arial" charset="0"/>
              </a:rPr>
              <a:t> class.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</a:rPr>
              <a:t>XmlSchemaSet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sc</a:t>
            </a:r>
            <a:r>
              <a:rPr lang="en-US" sz="2000" dirty="0">
                <a:latin typeface="Arial" charset="0"/>
                <a:cs typeface="Arial" charset="0"/>
              </a:rPr>
              <a:t> = new </a:t>
            </a:r>
            <a:r>
              <a:rPr lang="en-US" sz="2000" dirty="0" err="1">
                <a:latin typeface="Arial" charset="0"/>
                <a:cs typeface="Arial" charset="0"/>
              </a:rPr>
              <a:t>XmlSchemaSet</a:t>
            </a:r>
            <a:r>
              <a:rPr lang="en-US" sz="2000" dirty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      // Add the schema to the collection before performing validation</a:t>
            </a:r>
          </a:p>
          <a:p>
            <a:pPr>
              <a:buNone/>
            </a:pPr>
            <a:r>
              <a:rPr lang="en-US" sz="2000" dirty="0">
                <a:latin typeface="Arial" charset="0"/>
                <a:cs typeface="Arial" charset="0"/>
              </a:rPr>
              <a:t>      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sc</a:t>
            </a:r>
            <a:r>
              <a:rPr lang="en-US" sz="2000" dirty="0" err="1">
                <a:latin typeface="Arial" charset="0"/>
                <a:cs typeface="Arial" charset="0"/>
              </a:rPr>
              <a:t>.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Add</a:t>
            </a:r>
            <a:r>
              <a:rPr lang="en-US" sz="2000" dirty="0">
                <a:latin typeface="Arial" charset="0"/>
                <a:cs typeface="Arial" charset="0"/>
              </a:rPr>
              <a:t>(null, "</a:t>
            </a:r>
            <a:r>
              <a:rPr lang="en-US" sz="180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http://venus.sod.asu.edu/</a:t>
            </a:r>
            <a:r>
              <a:rPr lang="en-US" sz="1800" dirty="0" err="1">
                <a:latin typeface="Arial" charset="0"/>
                <a:ea typeface="Arial Unicode MS" pitchFamily="34" charset="-128"/>
                <a:cs typeface="Arial Unicode MS" pitchFamily="34" charset="-128"/>
              </a:rPr>
              <a:t>WSRepository</a:t>
            </a:r>
            <a:r>
              <a:rPr lang="en-US" sz="180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/xml/</a:t>
            </a:r>
            <a:r>
              <a:rPr lang="en-US" sz="1800" dirty="0">
                <a:latin typeface="Arial" charset="0"/>
                <a:cs typeface="Arial" charset="0"/>
              </a:rPr>
              <a:t>Courses.xsd</a:t>
            </a:r>
            <a:r>
              <a:rPr lang="en-US" sz="2000" dirty="0">
                <a:latin typeface="Arial" charset="0"/>
                <a:cs typeface="Arial" charset="0"/>
              </a:rPr>
              <a:t>");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      // Define the validation settings.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</a:rPr>
              <a:t>XmlReaderSettings</a:t>
            </a:r>
            <a:r>
              <a:rPr lang="en-US" sz="2000" dirty="0">
                <a:latin typeface="Arial" charset="0"/>
                <a:cs typeface="Arial" charset="0"/>
              </a:rPr>
              <a:t> settings = new </a:t>
            </a:r>
            <a:r>
              <a:rPr lang="en-US" sz="2000" dirty="0" err="1">
                <a:latin typeface="Arial" charset="0"/>
                <a:cs typeface="Arial" charset="0"/>
              </a:rPr>
              <a:t>XmlReaderSettings</a:t>
            </a:r>
            <a:r>
              <a:rPr lang="en-US" sz="2000" dirty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</a:rPr>
              <a:t>settings.ValidationType</a:t>
            </a:r>
            <a:r>
              <a:rPr lang="en-US" sz="2000" dirty="0">
                <a:latin typeface="Arial" charset="0"/>
                <a:cs typeface="Arial" charset="0"/>
              </a:rPr>
              <a:t> = </a:t>
            </a:r>
            <a:r>
              <a:rPr lang="en-US" sz="2000" dirty="0" err="1">
                <a:latin typeface="Arial" charset="0"/>
                <a:cs typeface="Arial" charset="0"/>
              </a:rPr>
              <a:t>ValidationType.Schema</a:t>
            </a:r>
            <a:r>
              <a:rPr lang="en-US" sz="2000" dirty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      </a:t>
            </a:r>
            <a:r>
              <a:rPr lang="en-US" sz="2000" dirty="0" err="1">
                <a:latin typeface="Arial" charset="0"/>
                <a:cs typeface="Arial" charset="0"/>
              </a:rPr>
              <a:t>settings.Schemas</a:t>
            </a:r>
            <a:r>
              <a:rPr lang="en-US" sz="2000" dirty="0">
                <a:latin typeface="Arial" charset="0"/>
                <a:cs typeface="Arial" charset="0"/>
              </a:rPr>
              <a:t> = </a:t>
            </a:r>
            <a:r>
              <a:rPr lang="en-US" sz="2000" dirty="0" err="1">
                <a:latin typeface="Arial" charset="0"/>
                <a:cs typeface="Arial" charset="0"/>
              </a:rPr>
              <a:t>sc</a:t>
            </a:r>
            <a:r>
              <a:rPr lang="en-US" sz="2000" dirty="0">
                <a:latin typeface="Arial" charset="0"/>
                <a:cs typeface="Arial" charset="0"/>
              </a:rPr>
              <a:t>; // Association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977E1D-12D6-46C1-A5A9-EB9CCE91F5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150" name="Rounded Rectangular Callout 5"/>
          <p:cNvSpPr>
            <a:spLocks noChangeArrowheads="1"/>
          </p:cNvSpPr>
          <p:nvPr/>
        </p:nvSpPr>
        <p:spPr bwMode="auto">
          <a:xfrm>
            <a:off x="9296400" y="4495800"/>
            <a:ext cx="1295400" cy="914400"/>
          </a:xfrm>
          <a:prstGeom prst="wedgeRoundRectCallout">
            <a:avLst>
              <a:gd name="adj1" fmla="val -77076"/>
              <a:gd name="adj2" fmla="val -6868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Schema definition file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229600" y="5638800"/>
            <a:ext cx="1295400" cy="914400"/>
          </a:xfrm>
          <a:prstGeom prst="wedgeRoundRectCallout">
            <a:avLst>
              <a:gd name="adj1" fmla="val -111914"/>
              <a:gd name="adj2" fmla="val -686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You could choose .DTD</a:t>
            </a:r>
          </a:p>
        </p:txBody>
      </p:sp>
      <p:sp>
        <p:nvSpPr>
          <p:cNvPr id="8" name="Plaque 7"/>
          <p:cNvSpPr/>
          <p:nvPr/>
        </p:nvSpPr>
        <p:spPr bwMode="auto">
          <a:xfrm>
            <a:off x="3581400" y="6172200"/>
            <a:ext cx="1295400" cy="533400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settings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28800" y="3657600"/>
            <a:ext cx="249238" cy="2492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Explosion 2 1"/>
          <p:cNvSpPr/>
          <p:nvPr/>
        </p:nvSpPr>
        <p:spPr bwMode="auto">
          <a:xfrm>
            <a:off x="6477000" y="990600"/>
            <a:ext cx="4114800" cy="2286000"/>
          </a:xfrm>
          <a:prstGeom prst="irregularSeal2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Do not list .</a:t>
            </a:r>
            <a:r>
              <a:rPr lang="en-US" dirty="0" err="1">
                <a:latin typeface="Times New Roman" pitchFamily="18" charset="0"/>
              </a:rPr>
              <a:t>xsd</a:t>
            </a:r>
            <a:r>
              <a:rPr lang="en-US" dirty="0">
                <a:latin typeface="Times New Roman" pitchFamily="18" charset="0"/>
              </a:rPr>
              <a:t> file as a namespace of the .xml file.</a:t>
            </a:r>
          </a:p>
        </p:txBody>
      </p:sp>
    </p:spTree>
    <p:extLst>
      <p:ext uri="{BB962C8B-B14F-4D97-AF65-F5344CB8AC3E}">
        <p14:creationId xmlns:p14="http://schemas.microsoft.com/office/powerpoint/2010/main" val="34146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2.22222E-6 0.055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905000" y="4676776"/>
            <a:ext cx="8382000" cy="1419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rgbClr val="0000FF"/>
                </a:solidFill>
                <a:latin typeface="Arial" charset="0"/>
                <a:cs typeface="Arial" charset="0"/>
              </a:rPr>
              <a:t>XmlReader.Create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dirty="0"/>
              <a:t>Method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8955088" cy="460851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	  </a:t>
            </a:r>
            <a:r>
              <a:rPr lang="en-US" sz="2000" dirty="0" err="1">
                <a:latin typeface="Arial" charset="0"/>
                <a:cs typeface="Arial" charset="0"/>
              </a:rPr>
              <a:t>settings.ValidationEventHandler</a:t>
            </a:r>
            <a:r>
              <a:rPr lang="en-US" sz="2000" dirty="0">
                <a:latin typeface="Arial" charset="0"/>
                <a:cs typeface="Arial" charset="0"/>
              </a:rPr>
              <a:t> += new   </a:t>
            </a:r>
            <a:br>
              <a:rPr lang="en-US" sz="2000" dirty="0">
                <a:latin typeface="Arial" charset="0"/>
                <a:cs typeface="Arial" charset="0"/>
              </a:rPr>
            </a:br>
            <a:r>
              <a:rPr lang="en-US" sz="2000" dirty="0">
                <a:latin typeface="Arial" charset="0"/>
                <a:cs typeface="Arial" charset="0"/>
              </a:rPr>
              <a:t>     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ValidationEventHandler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ValidationCallBack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)</a:t>
            </a:r>
            <a:r>
              <a:rPr lang="en-US" sz="2000" dirty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     // Create the </a:t>
            </a:r>
            <a:r>
              <a:rPr lang="en-US" sz="2000" dirty="0" err="1">
                <a:latin typeface="Arial" charset="0"/>
                <a:cs typeface="Arial" charset="0"/>
              </a:rPr>
              <a:t>XmlReader</a:t>
            </a:r>
            <a:r>
              <a:rPr lang="en-US" sz="2000" dirty="0">
                <a:latin typeface="Arial" charset="0"/>
                <a:cs typeface="Arial" charset="0"/>
              </a:rPr>
              <a:t> object.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     </a:t>
            </a:r>
            <a:r>
              <a:rPr lang="en-US" sz="2000" dirty="0" err="1">
                <a:latin typeface="Arial" charset="0"/>
                <a:cs typeface="Arial" charset="0"/>
              </a:rPr>
              <a:t>XmlReader</a:t>
            </a:r>
            <a:r>
              <a:rPr lang="en-US" sz="2000" dirty="0">
                <a:latin typeface="Arial" charset="0"/>
                <a:cs typeface="Arial" charset="0"/>
              </a:rPr>
              <a:t> reader =   </a:t>
            </a:r>
            <a:br>
              <a:rPr lang="en-US" sz="2000" dirty="0">
                <a:latin typeface="Arial" charset="0"/>
                <a:cs typeface="Arial" charset="0"/>
              </a:rPr>
            </a:br>
            <a:r>
              <a:rPr lang="en-US" sz="2000" dirty="0">
                <a:latin typeface="Arial" charset="0"/>
                <a:cs typeface="Arial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XmlReader.Create</a:t>
            </a:r>
            <a:r>
              <a:rPr lang="en-US" sz="2000" dirty="0">
                <a:latin typeface="Arial" charset="0"/>
                <a:cs typeface="Arial" charset="0"/>
              </a:rPr>
              <a:t>("</a:t>
            </a:r>
            <a:r>
              <a:rPr lang="en-US" sz="140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http://venus.sod.asu.edu/</a:t>
            </a:r>
            <a:r>
              <a:rPr lang="en-US" sz="1400" dirty="0" err="1">
                <a:latin typeface="Arial" charset="0"/>
                <a:ea typeface="Arial Unicode MS" pitchFamily="34" charset="-128"/>
                <a:cs typeface="Arial Unicode MS" pitchFamily="34" charset="-128"/>
              </a:rPr>
              <a:t>WSRepository</a:t>
            </a:r>
            <a:r>
              <a:rPr lang="en-US" sz="140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/xml/Courses</a:t>
            </a:r>
            <a:r>
              <a:rPr lang="en-US" sz="1400" dirty="0">
                <a:latin typeface="Arial" charset="0"/>
                <a:cs typeface="Arial" charset="0"/>
              </a:rPr>
              <a:t>.xml</a:t>
            </a:r>
            <a:r>
              <a:rPr lang="en-US" sz="2000" dirty="0">
                <a:latin typeface="Arial" charset="0"/>
                <a:cs typeface="Arial" charset="0"/>
              </a:rPr>
              <a:t>", settings);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     // Parse the file. 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     while (</a:t>
            </a:r>
            <a:r>
              <a:rPr lang="en-US" sz="2000" dirty="0" err="1">
                <a:latin typeface="Arial" charset="0"/>
                <a:cs typeface="Arial" charset="0"/>
              </a:rPr>
              <a:t>reader.Read</a:t>
            </a:r>
            <a:r>
              <a:rPr lang="en-US" sz="2000" dirty="0">
                <a:latin typeface="Arial" charset="0"/>
                <a:cs typeface="Arial" charset="0"/>
              </a:rPr>
              <a:t>()) ;	// will call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event handler </a:t>
            </a:r>
            <a:r>
              <a:rPr lang="en-US" sz="2000" dirty="0">
                <a:latin typeface="Arial" charset="0"/>
                <a:cs typeface="Arial" charset="0"/>
              </a:rPr>
              <a:t>if invalid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     </a:t>
            </a:r>
            <a:r>
              <a:rPr lang="en-US" sz="2000" dirty="0" err="1">
                <a:latin typeface="Arial" charset="0"/>
                <a:cs typeface="Arial" charset="0"/>
              </a:rPr>
              <a:t>Console.WriteLine</a:t>
            </a:r>
            <a:r>
              <a:rPr lang="en-US" sz="2000" dirty="0">
                <a:latin typeface="Arial" charset="0"/>
                <a:cs typeface="Arial" charset="0"/>
              </a:rPr>
              <a:t>("The XML file validation has completed");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  // Display any validation errors.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  private static void 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ValidationCallBack</a:t>
            </a:r>
            <a:r>
              <a:rPr lang="en-US" sz="2000" dirty="0">
                <a:latin typeface="Arial" charset="0"/>
                <a:cs typeface="Arial" charset="0"/>
              </a:rPr>
              <a:t>(object sender, </a:t>
            </a:r>
            <a:r>
              <a:rPr lang="en-US" sz="1800" dirty="0" err="1">
                <a:latin typeface="Arial" charset="0"/>
                <a:cs typeface="Arial" charset="0"/>
              </a:rPr>
              <a:t>ValidationEventArgs</a:t>
            </a:r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e)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  {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     </a:t>
            </a:r>
            <a:r>
              <a:rPr lang="en-US" sz="2000" dirty="0" err="1">
                <a:latin typeface="Arial" charset="0"/>
                <a:cs typeface="Arial" charset="0"/>
              </a:rPr>
              <a:t>Console.WriteLine</a:t>
            </a:r>
            <a:r>
              <a:rPr lang="en-US" sz="2000" dirty="0">
                <a:latin typeface="Arial" charset="0"/>
                <a:cs typeface="Arial" charset="0"/>
              </a:rPr>
              <a:t>("Validation Error: {0}", </a:t>
            </a:r>
            <a:r>
              <a:rPr lang="en-US" sz="2000" dirty="0" err="1">
                <a:latin typeface="Arial" charset="0"/>
                <a:cs typeface="Arial" charset="0"/>
              </a:rPr>
              <a:t>e.Message</a:t>
            </a:r>
            <a:r>
              <a:rPr lang="en-US" sz="2000" dirty="0"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444B14-6AC6-4817-828B-F028A57811EF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248401" y="2743199"/>
            <a:ext cx="4440565" cy="369333"/>
            <a:chOff x="4724400" y="2743200"/>
            <a:chExt cx="4440426" cy="368225"/>
          </a:xfrm>
        </p:grpSpPr>
        <p:sp>
          <p:nvSpPr>
            <p:cNvPr id="7176" name="TextBox 6"/>
            <p:cNvSpPr txBox="1">
              <a:spLocks noChangeArrowheads="1"/>
            </p:cNvSpPr>
            <p:nvPr/>
          </p:nvSpPr>
          <p:spPr bwMode="auto">
            <a:xfrm>
              <a:off x="4724400" y="2743200"/>
              <a:ext cx="2037097" cy="368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Wingdings" pitchFamily="2" charset="2"/>
                </a:rPr>
                <a:t> XML instance file</a:t>
              </a:r>
              <a:endParaRPr lang="en-US"/>
            </a:p>
          </p:txBody>
        </p:sp>
        <p:sp>
          <p:nvSpPr>
            <p:cNvPr id="7177" name="TextBox 7"/>
            <p:cNvSpPr txBox="1">
              <a:spLocks noChangeArrowheads="1"/>
            </p:cNvSpPr>
            <p:nvPr/>
          </p:nvSpPr>
          <p:spPr bwMode="auto">
            <a:xfrm>
              <a:off x="7696200" y="2743201"/>
              <a:ext cx="1468626" cy="368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Wingdings" pitchFamily="2" charset="2"/>
                </a:rPr>
                <a:t> </a:t>
              </a:r>
              <a:r>
                <a:rPr lang="en-US" sz="1600">
                  <a:sym typeface="Wingdings" pitchFamily="2" charset="2"/>
                </a:rPr>
                <a:t>namespaces</a:t>
              </a:r>
              <a:endParaRPr lang="en-US" sz="1600"/>
            </a:p>
          </p:txBody>
        </p:sp>
      </p:grpSp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5802314" y="3411539"/>
            <a:ext cx="4244975" cy="1265237"/>
          </a:xfrm>
          <a:custGeom>
            <a:avLst/>
            <a:gdLst>
              <a:gd name="T0" fmla="*/ 3402500 w 4243754"/>
              <a:gd name="T1" fmla="*/ 0 h 1266093"/>
              <a:gd name="T2" fmla="*/ 4291654 w 4243754"/>
              <a:gd name="T3" fmla="*/ 0 h 1266093"/>
              <a:gd name="T4" fmla="*/ 4291654 w 4243754"/>
              <a:gd name="T5" fmla="*/ 902011 h 1266093"/>
              <a:gd name="T6" fmla="*/ 0 w 4243754"/>
              <a:gd name="T7" fmla="*/ 902011 h 1266093"/>
              <a:gd name="T8" fmla="*/ 0 w 4243754"/>
              <a:gd name="T9" fmla="*/ 1233134 h 12660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3754"/>
              <a:gd name="T16" fmla="*/ 0 h 1266093"/>
              <a:gd name="T17" fmla="*/ 4243754 w 4243754"/>
              <a:gd name="T18" fmla="*/ 1266093 h 12660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3754" h="1266093">
                <a:moveTo>
                  <a:pt x="3364523" y="0"/>
                </a:moveTo>
                <a:lnTo>
                  <a:pt x="4243754" y="0"/>
                </a:lnTo>
                <a:lnTo>
                  <a:pt x="4243754" y="926123"/>
                </a:lnTo>
                <a:lnTo>
                  <a:pt x="0" y="926123"/>
                </a:lnTo>
                <a:lnTo>
                  <a:pt x="0" y="1266093"/>
                </a:lnTo>
              </a:path>
            </a:pathLst>
          </a:cu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5" name="Rounded Rectangular Callout 9"/>
          <p:cNvSpPr>
            <a:spLocks noChangeArrowheads="1"/>
          </p:cNvSpPr>
          <p:nvPr/>
        </p:nvSpPr>
        <p:spPr bwMode="auto">
          <a:xfrm>
            <a:off x="8001000" y="960439"/>
            <a:ext cx="2209800" cy="365125"/>
          </a:xfrm>
          <a:prstGeom prst="wedgeRoundRectCallout">
            <a:avLst>
              <a:gd name="adj1" fmla="val -75218"/>
              <a:gd name="adj2" fmla="val 11209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Add an event handler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8218169" y="1866900"/>
            <a:ext cx="2362200" cy="381000"/>
          </a:xfrm>
          <a:prstGeom prst="wedgeRoundRectCallout">
            <a:avLst>
              <a:gd name="adj1" fmla="val -38428"/>
              <a:gd name="adj2" fmla="val 12795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Arial" charset="0"/>
                <a:ea typeface="Arial Unicode MS" pitchFamily="34" charset="-128"/>
                <a:cs typeface="Arial Unicode MS" pitchFamily="34" charset="-128"/>
              </a:rPr>
              <a:t>xmlCoursesWithErrors</a:t>
            </a:r>
            <a:r>
              <a:rPr lang="en-US" sz="1400" dirty="0">
                <a:latin typeface="Arial" charset="0"/>
                <a:cs typeface="Arial" charset="0"/>
              </a:rPr>
              <a:t>.xml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078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with Errors and Without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6F48F-F7C6-4433-91C5-E455D99D5C4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752601"/>
            <a:ext cx="889437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743201" y="4267200"/>
            <a:ext cx="7297387" cy="2179114"/>
            <a:chOff x="818288" y="914399"/>
            <a:chExt cx="7297387" cy="217911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88" y="1752600"/>
              <a:ext cx="7297387" cy="134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324595" y="914399"/>
              <a:ext cx="17315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Courses.xml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42729" y="914400"/>
              <a:ext cx="16818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Courses.xsd</a:t>
              </a: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 bwMode="auto">
            <a:xfrm>
              <a:off x="3190377" y="1376064"/>
              <a:ext cx="0" cy="3765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5562600" y="1371600"/>
              <a:ext cx="0" cy="3765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" name="Rectangle 11"/>
          <p:cNvSpPr/>
          <p:nvPr/>
        </p:nvSpPr>
        <p:spPr>
          <a:xfrm>
            <a:off x="3018443" y="914401"/>
            <a:ext cx="3102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CoursesWithErrors.xml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00130" y="914402"/>
            <a:ext cx="1681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Courses.xsd</a:t>
            </a: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 bwMode="auto">
          <a:xfrm>
            <a:off x="4569765" y="1376065"/>
            <a:ext cx="0" cy="376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7620000" y="1371601"/>
            <a:ext cx="0" cy="376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6507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EAF929-C427-4C02-A0FA-9190B2DD50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Roadmap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990600"/>
            <a:ext cx="7696200" cy="5715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dirty="0"/>
              <a:t>XML Fundamentals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Elements, Attributes, and Documents, representation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XML Processing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XML Readers, XML Writers, </a:t>
            </a:r>
            <a:r>
              <a:rPr lang="en-US" sz="2000" dirty="0" err="1"/>
              <a:t>XPath</a:t>
            </a:r>
            <a:r>
              <a:rPr lang="en-US" sz="2000" dirty="0"/>
              <a:t> and XQuery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XML Type Definition and Validation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Document Type Definition (DTD)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XML Schema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Validation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b="1" dirty="0">
                <a:solidFill>
                  <a:schemeClr val="folHlink"/>
                </a:solidFill>
              </a:rPr>
              <a:t>XML Style Language and Transformation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b="1" dirty="0">
                <a:solidFill>
                  <a:schemeClr val="folHlink"/>
                </a:solidFill>
              </a:rPr>
              <a:t>XSL, XSLT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b="1" dirty="0">
                <a:solidFill>
                  <a:schemeClr val="folHlink"/>
                </a:solidFill>
              </a:rPr>
              <a:t>CSS, XHTML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>
                <a:solidFill>
                  <a:srgbClr val="0099FF"/>
                </a:solidFill>
              </a:rPr>
              <a:t>Other Web Data Formats and Standards</a:t>
            </a:r>
          </a:p>
        </p:txBody>
      </p:sp>
      <p:sp>
        <p:nvSpPr>
          <p:cNvPr id="5" name="Left Arrow 1"/>
          <p:cNvSpPr>
            <a:spLocks noChangeArrowheads="1"/>
          </p:cNvSpPr>
          <p:nvPr/>
        </p:nvSpPr>
        <p:spPr bwMode="auto">
          <a:xfrm flipH="1">
            <a:off x="2139784" y="4495800"/>
            <a:ext cx="554677" cy="381000"/>
          </a:xfrm>
          <a:prstGeom prst="lef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5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4817</Words>
  <Application>Microsoft Office PowerPoint</Application>
  <PresentationFormat>Widescreen</PresentationFormat>
  <Paragraphs>826</Paragraphs>
  <Slides>50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6" baseType="lpstr">
      <vt:lpstr>Arial Unicode MS</vt:lpstr>
      <vt:lpstr>맑은 고딕</vt:lpstr>
      <vt:lpstr>SimSun</vt:lpstr>
      <vt:lpstr>Arial</vt:lpstr>
      <vt:lpstr>Arial Narrow</vt:lpstr>
      <vt:lpstr>Calibri</vt:lpstr>
      <vt:lpstr>Calibri Light</vt:lpstr>
      <vt:lpstr>Candara</vt:lpstr>
      <vt:lpstr>Google Sans</vt:lpstr>
      <vt:lpstr>inherit</vt:lpstr>
      <vt:lpstr>Symbol</vt:lpstr>
      <vt:lpstr>Tahoma</vt:lpstr>
      <vt:lpstr>Times New Roman</vt:lpstr>
      <vt:lpstr>Trebuchet MS</vt:lpstr>
      <vt:lpstr>Wingdings</vt:lpstr>
      <vt:lpstr>Office Theme</vt:lpstr>
      <vt:lpstr>XML Transformation</vt:lpstr>
      <vt:lpstr>Outline</vt:lpstr>
      <vt:lpstr>Validation</vt:lpstr>
      <vt:lpstr>XML Validation Using DTD and XSD</vt:lpstr>
      <vt:lpstr>Validation Classes in .Net Framework</vt:lpstr>
      <vt:lpstr>Using XmlSchemaSet Class to add schemas</vt:lpstr>
      <vt:lpstr>Using XmlReader.Create Method</vt:lpstr>
      <vt:lpstr>Output with Errors and Without Errors</vt:lpstr>
      <vt:lpstr>Roadmap</vt:lpstr>
      <vt:lpstr>XSL: Extensible Stylesheet Language</vt:lpstr>
      <vt:lpstr>XSL: XSLT and XSL-FO</vt:lpstr>
      <vt:lpstr>XSLT: XSL Transformations</vt:lpstr>
      <vt:lpstr>Weather.xsl that defines: variable and if </vt:lpstr>
      <vt:lpstr>XML Transformations Using a Stylesheet</vt:lpstr>
      <vt:lpstr>Converting XML to HTML on Client (Browser)</vt:lpstr>
      <vt:lpstr>Converting XML to HTML on Client (Browser) Example: Courses.xml</vt:lpstr>
      <vt:lpstr>Courses.xsl that defines: for-each</vt:lpstr>
      <vt:lpstr>Another Example: Fallacies.xml: The file to be displayed</vt:lpstr>
      <vt:lpstr>Fallacies.xsl: The stylesheet file</vt:lpstr>
      <vt:lpstr>Without using the XSL File</vt:lpstr>
      <vt:lpstr>Demonstration using Client Conversion</vt:lpstr>
      <vt:lpstr>The Display of the Page</vt:lpstr>
      <vt:lpstr>Converting XML to HTML on Server Side</vt:lpstr>
      <vt:lpstr>Members of XslCompiledTransform Class</vt:lpstr>
      <vt:lpstr>Do it in C# in Console: Translate XML into html</vt:lpstr>
      <vt:lpstr>Do it in C#: How to do it step by step?</vt:lpstr>
      <vt:lpstr>Project  Properties … Setting Up Command Line Input</vt:lpstr>
      <vt:lpstr>The output of the program: html file</vt:lpstr>
      <vt:lpstr>Put this html file into a Website</vt:lpstr>
      <vt:lpstr>Web Application: Embed C# Code in Fallacies.aspx</vt:lpstr>
      <vt:lpstr>CSS: Cascading Style Sheets and  its use in HTML and XML</vt:lpstr>
      <vt:lpstr>CSS Language Rules</vt:lpstr>
      <vt:lpstr>PowerPoint Presentation</vt:lpstr>
      <vt:lpstr>CSS Application Example in XML Files http://www.w3.org/Style/styling-XML.en.html</vt:lpstr>
      <vt:lpstr>What is XHTML (Extensible HTML)?</vt:lpstr>
      <vt:lpstr>Application of XHTML in ASP .Net</vt:lpstr>
      <vt:lpstr>Development of Web Presentation Languages</vt:lpstr>
      <vt:lpstr>Roadmap</vt:lpstr>
      <vt:lpstr>PowerPoint Presentation</vt:lpstr>
      <vt:lpstr>How can Google be so fast?</vt:lpstr>
      <vt:lpstr>Google Data Description Language?  XML and XML Schema?</vt:lpstr>
      <vt:lpstr>Google Protocol Buffers</vt:lpstr>
      <vt:lpstr>Google Protocol Buffers Example</vt:lpstr>
      <vt:lpstr>PowerPoint Presentation</vt:lpstr>
      <vt:lpstr>Using Protocol Buffer for Service Development: gRPC</vt:lpstr>
      <vt:lpstr>Google BigTable</vt:lpstr>
      <vt:lpstr>B Tree and B+ Tree</vt:lpstr>
      <vt:lpstr>B+ Tree-Based BigTable (Key-Value Store)</vt:lpstr>
      <vt:lpstr>Elective Service Idea: Generating a Structured View for the WSDL of a Service</vt:lpstr>
      <vt:lpstr>Elective Service Idea: Creating Users XML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191</cp:revision>
  <cp:lastPrinted>2021-10-18T07:27:50Z</cp:lastPrinted>
  <dcterms:created xsi:type="dcterms:W3CDTF">2021-10-12T10:09:12Z</dcterms:created>
  <dcterms:modified xsi:type="dcterms:W3CDTF">2023-03-08T06:27:56Z</dcterms:modified>
</cp:coreProperties>
</file>