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53" r:id="rId3"/>
    <p:sldId id="388" r:id="rId4"/>
    <p:sldId id="390"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92BCB0C-D534-4FD2-8967-99E042346915}" type="slidenum">
              <a:rPr lang="en-US" b="0" smtClean="0">
                <a:latin typeface="Arial" pitchFamily="34" charset="0"/>
              </a:rPr>
              <a:pPr/>
              <a:t>4</a:t>
            </a:fld>
            <a:endParaRPr lang="en-US" b="0">
              <a:latin typeface="Arial" pitchFamily="34" charset="0"/>
            </a:endParaRPr>
          </a:p>
        </p:txBody>
      </p:sp>
    </p:spTree>
    <p:extLst>
      <p:ext uri="{BB962C8B-B14F-4D97-AF65-F5344CB8AC3E}">
        <p14:creationId xmlns:p14="http://schemas.microsoft.com/office/powerpoint/2010/main" val="1697763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1CFEDC07-FC15-4E10-BBA7-D7F013B56BBC}" type="slidenum">
              <a:rPr lang="en-US" b="0" smtClean="0">
                <a:latin typeface="Arial" pitchFamily="34" charset="0"/>
              </a:rPr>
              <a:pPr/>
              <a:t>13</a:t>
            </a:fld>
            <a:endParaRPr lang="en-US" b="0">
              <a:latin typeface="Arial" pitchFamily="34" charset="0"/>
            </a:endParaRPr>
          </a:p>
        </p:txBody>
      </p:sp>
    </p:spTree>
    <p:extLst>
      <p:ext uri="{BB962C8B-B14F-4D97-AF65-F5344CB8AC3E}">
        <p14:creationId xmlns:p14="http://schemas.microsoft.com/office/powerpoint/2010/main" val="1460996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925745A-58EE-44A4-BD0D-78CB460421FE}" type="slidenum">
              <a:rPr lang="en-US" b="0" smtClean="0">
                <a:latin typeface="Arial" pitchFamily="34" charset="0"/>
              </a:rPr>
              <a:pPr/>
              <a:t>14</a:t>
            </a:fld>
            <a:endParaRPr lang="en-US" b="0">
              <a:latin typeface="Arial" pitchFamily="34" charset="0"/>
            </a:endParaRPr>
          </a:p>
        </p:txBody>
      </p:sp>
    </p:spTree>
    <p:extLst>
      <p:ext uri="{BB962C8B-B14F-4D97-AF65-F5344CB8AC3E}">
        <p14:creationId xmlns:p14="http://schemas.microsoft.com/office/powerpoint/2010/main" val="385050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9E329B1-78C3-4D41-ABD8-4408E7A2AFF6}" type="slidenum">
              <a:rPr lang="en-US" b="0" smtClean="0">
                <a:latin typeface="Arial" pitchFamily="34" charset="0"/>
              </a:rPr>
              <a:pPr/>
              <a:t>15</a:t>
            </a:fld>
            <a:endParaRPr lang="en-US" b="0">
              <a:latin typeface="Arial" pitchFamily="34" charset="0"/>
            </a:endParaRPr>
          </a:p>
        </p:txBody>
      </p:sp>
    </p:spTree>
    <p:extLst>
      <p:ext uri="{BB962C8B-B14F-4D97-AF65-F5344CB8AC3E}">
        <p14:creationId xmlns:p14="http://schemas.microsoft.com/office/powerpoint/2010/main" val="4006412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2D01127-0616-44DC-92F7-B3D81D730C6C}" type="slidenum">
              <a:rPr lang="en-US" b="0" smtClean="0">
                <a:latin typeface="Arial" pitchFamily="34" charset="0"/>
              </a:rPr>
              <a:pPr/>
              <a:t>16</a:t>
            </a:fld>
            <a:endParaRPr lang="en-US" b="0">
              <a:latin typeface="Arial" pitchFamily="34" charset="0"/>
            </a:endParaRPr>
          </a:p>
        </p:txBody>
      </p:sp>
    </p:spTree>
    <p:extLst>
      <p:ext uri="{BB962C8B-B14F-4D97-AF65-F5344CB8AC3E}">
        <p14:creationId xmlns:p14="http://schemas.microsoft.com/office/powerpoint/2010/main" val="1683722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89F517A-873C-4D7A-BE3B-F05717F2EAF5}" type="slidenum">
              <a:rPr lang="en-US" b="0" smtClean="0">
                <a:latin typeface="Arial" pitchFamily="34" charset="0"/>
              </a:rPr>
              <a:pPr/>
              <a:t>17</a:t>
            </a:fld>
            <a:endParaRPr lang="en-US" b="0">
              <a:latin typeface="Arial" pitchFamily="34" charset="0"/>
            </a:endParaRPr>
          </a:p>
        </p:txBody>
      </p:sp>
    </p:spTree>
    <p:extLst>
      <p:ext uri="{BB962C8B-B14F-4D97-AF65-F5344CB8AC3E}">
        <p14:creationId xmlns:p14="http://schemas.microsoft.com/office/powerpoint/2010/main" val="2745831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BFF1FF1-36C0-43D4-872E-3EC3FCB6F73F}" type="slidenum">
              <a:rPr lang="en-US" b="0" smtClean="0">
                <a:latin typeface="Arial" pitchFamily="34" charset="0"/>
              </a:rPr>
              <a:pPr/>
              <a:t>18</a:t>
            </a:fld>
            <a:endParaRPr lang="en-US" b="0">
              <a:latin typeface="Arial" pitchFamily="34" charset="0"/>
            </a:endParaRPr>
          </a:p>
        </p:txBody>
      </p:sp>
    </p:spTree>
    <p:extLst>
      <p:ext uri="{BB962C8B-B14F-4D97-AF65-F5344CB8AC3E}">
        <p14:creationId xmlns:p14="http://schemas.microsoft.com/office/powerpoint/2010/main" val="1079118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F8BE7B2-ED36-4D67-A3F1-46A9C068B84E}" type="slidenum">
              <a:rPr lang="en-US" b="0" smtClean="0">
                <a:latin typeface="Arial" pitchFamily="34" charset="0"/>
              </a:rPr>
              <a:pPr/>
              <a:t>19</a:t>
            </a:fld>
            <a:endParaRPr lang="en-US" b="0">
              <a:latin typeface="Arial" pitchFamily="34" charset="0"/>
            </a:endParaRPr>
          </a:p>
        </p:txBody>
      </p:sp>
    </p:spTree>
    <p:extLst>
      <p:ext uri="{BB962C8B-B14F-4D97-AF65-F5344CB8AC3E}">
        <p14:creationId xmlns:p14="http://schemas.microsoft.com/office/powerpoint/2010/main" val="2529755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65F1685-CAA0-40D9-BB26-034EB6BE00BA}" type="slidenum">
              <a:rPr lang="en-US" b="0" smtClean="0">
                <a:latin typeface="Arial" pitchFamily="34" charset="0"/>
              </a:rPr>
              <a:pPr/>
              <a:t>20</a:t>
            </a:fld>
            <a:endParaRPr lang="en-US" b="0">
              <a:latin typeface="Arial" pitchFamily="34" charset="0"/>
            </a:endParaRPr>
          </a:p>
        </p:txBody>
      </p:sp>
    </p:spTree>
    <p:extLst>
      <p:ext uri="{BB962C8B-B14F-4D97-AF65-F5344CB8AC3E}">
        <p14:creationId xmlns:p14="http://schemas.microsoft.com/office/powerpoint/2010/main" val="2553483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57A1A29-A5C7-43A5-9C22-47FC84DD9947}" type="slidenum">
              <a:rPr lang="en-US" b="0" smtClean="0">
                <a:latin typeface="Arial" pitchFamily="34" charset="0"/>
              </a:rPr>
              <a:pPr/>
              <a:t>21</a:t>
            </a:fld>
            <a:endParaRPr lang="en-US" b="0">
              <a:latin typeface="Arial" pitchFamily="34" charset="0"/>
            </a:endParaRPr>
          </a:p>
        </p:txBody>
      </p:sp>
      <p:sp>
        <p:nvSpPr>
          <p:cNvPr id="62467" name="Rectangle 2"/>
          <p:cNvSpPr>
            <a:spLocks noGrp="1" noRot="1" noChangeAspect="1" noChangeArrowheads="1" noTextEdit="1"/>
          </p:cNvSpPr>
          <p:nvPr>
            <p:ph type="sldImg"/>
          </p:nvPr>
        </p:nvSpPr>
        <p:spPr>
          <a:xfrm>
            <a:off x="457200" y="728663"/>
            <a:ext cx="6400800" cy="3600450"/>
          </a:xfrm>
          <a:ln/>
        </p:spPr>
      </p:sp>
      <p:sp>
        <p:nvSpPr>
          <p:cNvPr id="62468" name="Rectangle 3"/>
          <p:cNvSpPr>
            <a:spLocks noGrp="1" noChangeArrowheads="1"/>
          </p:cNvSpPr>
          <p:nvPr>
            <p:ph type="body" idx="1"/>
          </p:nvPr>
        </p:nvSpPr>
        <p:spPr>
          <a:xfrm>
            <a:off x="1171575" y="4940300"/>
            <a:ext cx="5033963" cy="3973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57200" eaLnBrk="1" hangingPunct="1"/>
            <a:endParaRPr lang="en-US"/>
          </a:p>
        </p:txBody>
      </p:sp>
    </p:spTree>
    <p:extLst>
      <p:ext uri="{BB962C8B-B14F-4D97-AF65-F5344CB8AC3E}">
        <p14:creationId xmlns:p14="http://schemas.microsoft.com/office/powerpoint/2010/main" val="1076846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931FDC9-87E0-4492-B4DC-F68E6D35E055}" type="slidenum">
              <a:rPr lang="en-US" b="0" smtClean="0">
                <a:latin typeface="Arial" pitchFamily="34" charset="0"/>
              </a:rPr>
              <a:pPr/>
              <a:t>24</a:t>
            </a:fld>
            <a:endParaRPr lang="en-US" b="0">
              <a:latin typeface="Arial" pitchFamily="34" charset="0"/>
            </a:endParaRPr>
          </a:p>
        </p:txBody>
      </p:sp>
    </p:spTree>
    <p:extLst>
      <p:ext uri="{BB962C8B-B14F-4D97-AF65-F5344CB8AC3E}">
        <p14:creationId xmlns:p14="http://schemas.microsoft.com/office/powerpoint/2010/main" val="104173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BEB2292-5FD0-4412-B172-C74612F4239C}" type="slidenum">
              <a:rPr lang="en-US" b="0" smtClean="0">
                <a:latin typeface="Arial" pitchFamily="34" charset="0"/>
              </a:rPr>
              <a:pPr/>
              <a:t>5</a:t>
            </a:fld>
            <a:endParaRPr lang="en-US" b="0">
              <a:latin typeface="Arial" pitchFamily="34" charset="0"/>
            </a:endParaRPr>
          </a:p>
        </p:txBody>
      </p:sp>
    </p:spTree>
    <p:extLst>
      <p:ext uri="{BB962C8B-B14F-4D97-AF65-F5344CB8AC3E}">
        <p14:creationId xmlns:p14="http://schemas.microsoft.com/office/powerpoint/2010/main" val="2042614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CF67757-5D90-4AAB-B664-094C54B624DA}" type="slidenum">
              <a:rPr lang="en-US" b="0" smtClean="0">
                <a:latin typeface="Arial" pitchFamily="34" charset="0"/>
              </a:rPr>
              <a:pPr/>
              <a:t>25</a:t>
            </a:fld>
            <a:endParaRPr lang="en-US" b="0">
              <a:latin typeface="Arial" pitchFamily="34" charset="0"/>
            </a:endParaRPr>
          </a:p>
        </p:txBody>
      </p:sp>
    </p:spTree>
    <p:extLst>
      <p:ext uri="{BB962C8B-B14F-4D97-AF65-F5344CB8AC3E}">
        <p14:creationId xmlns:p14="http://schemas.microsoft.com/office/powerpoint/2010/main" val="1886782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6CA7676-7D82-4076-8B9F-ED7BECB28B79}" type="slidenum">
              <a:rPr lang="en-US" b="0" smtClean="0">
                <a:latin typeface="Arial" pitchFamily="34" charset="0"/>
              </a:rPr>
              <a:pPr/>
              <a:t>26</a:t>
            </a:fld>
            <a:endParaRPr lang="en-US" b="0">
              <a:latin typeface="Arial" pitchFamily="34" charset="0"/>
            </a:endParaRPr>
          </a:p>
        </p:txBody>
      </p:sp>
    </p:spTree>
    <p:extLst>
      <p:ext uri="{BB962C8B-B14F-4D97-AF65-F5344CB8AC3E}">
        <p14:creationId xmlns:p14="http://schemas.microsoft.com/office/powerpoint/2010/main" val="1578011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DA17BDF-2603-4225-8B18-AC96824FE946}" type="slidenum">
              <a:rPr lang="en-US" b="0" smtClean="0">
                <a:latin typeface="Arial" pitchFamily="34" charset="0"/>
              </a:rPr>
              <a:pPr/>
              <a:t>27</a:t>
            </a:fld>
            <a:endParaRPr lang="en-US" b="0">
              <a:latin typeface="Arial" pitchFamily="34" charset="0"/>
            </a:endParaRPr>
          </a:p>
        </p:txBody>
      </p:sp>
    </p:spTree>
    <p:extLst>
      <p:ext uri="{BB962C8B-B14F-4D97-AF65-F5344CB8AC3E}">
        <p14:creationId xmlns:p14="http://schemas.microsoft.com/office/powerpoint/2010/main" val="460332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34CB1C5-EA5C-4759-81C2-E5A7FBCF6344}" type="slidenum">
              <a:rPr lang="en-US" b="0" smtClean="0">
                <a:latin typeface="Arial" pitchFamily="34" charset="0"/>
              </a:rPr>
              <a:pPr/>
              <a:t>28</a:t>
            </a:fld>
            <a:endParaRPr lang="en-US" b="0">
              <a:latin typeface="Arial" pitchFamily="34" charset="0"/>
            </a:endParaRPr>
          </a:p>
        </p:txBody>
      </p:sp>
    </p:spTree>
    <p:extLst>
      <p:ext uri="{BB962C8B-B14F-4D97-AF65-F5344CB8AC3E}">
        <p14:creationId xmlns:p14="http://schemas.microsoft.com/office/powerpoint/2010/main" val="223794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9B48AAA-7B57-4DD1-8762-58B21740AEEB}" type="slidenum">
              <a:rPr lang="en-US" b="0" smtClean="0">
                <a:latin typeface="Arial" pitchFamily="34" charset="0"/>
              </a:rPr>
              <a:pPr/>
              <a:t>29</a:t>
            </a:fld>
            <a:endParaRPr lang="en-US" b="0">
              <a:latin typeface="Arial" pitchFamily="34" charset="0"/>
            </a:endParaRPr>
          </a:p>
        </p:txBody>
      </p:sp>
    </p:spTree>
    <p:extLst>
      <p:ext uri="{BB962C8B-B14F-4D97-AF65-F5344CB8AC3E}">
        <p14:creationId xmlns:p14="http://schemas.microsoft.com/office/powerpoint/2010/main" val="4123565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4AB7107-A1A2-4515-BB7F-18491D5DB29D}" type="slidenum">
              <a:rPr lang="en-US" b="0" smtClean="0">
                <a:latin typeface="Arial" pitchFamily="34" charset="0"/>
              </a:rPr>
              <a:pPr/>
              <a:t>6</a:t>
            </a:fld>
            <a:endParaRPr lang="en-US" b="0">
              <a:latin typeface="Arial" pitchFamily="34" charset="0"/>
            </a:endParaRPr>
          </a:p>
        </p:txBody>
      </p:sp>
    </p:spTree>
    <p:extLst>
      <p:ext uri="{BB962C8B-B14F-4D97-AF65-F5344CB8AC3E}">
        <p14:creationId xmlns:p14="http://schemas.microsoft.com/office/powerpoint/2010/main" val="416323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4AB7107-A1A2-4515-BB7F-18491D5DB29D}" type="slidenum">
              <a:rPr lang="en-US" b="0" smtClean="0">
                <a:latin typeface="Arial" pitchFamily="34" charset="0"/>
              </a:rPr>
              <a:pPr/>
              <a:t>7</a:t>
            </a:fld>
            <a:endParaRPr lang="en-US" b="0">
              <a:latin typeface="Arial" pitchFamily="34" charset="0"/>
            </a:endParaRPr>
          </a:p>
        </p:txBody>
      </p:sp>
    </p:spTree>
    <p:extLst>
      <p:ext uri="{BB962C8B-B14F-4D97-AF65-F5344CB8AC3E}">
        <p14:creationId xmlns:p14="http://schemas.microsoft.com/office/powerpoint/2010/main" val="138256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102E39D8-1DC4-4C13-96E5-8C21AE5B7398}" type="slidenum">
              <a:rPr lang="en-US" b="0" smtClean="0">
                <a:latin typeface="Arial" pitchFamily="34" charset="0"/>
              </a:rPr>
              <a:pPr/>
              <a:t>8</a:t>
            </a:fld>
            <a:endParaRPr lang="en-US" b="0">
              <a:latin typeface="Arial" pitchFamily="34" charset="0"/>
            </a:endParaRPr>
          </a:p>
        </p:txBody>
      </p:sp>
    </p:spTree>
    <p:extLst>
      <p:ext uri="{BB962C8B-B14F-4D97-AF65-F5344CB8AC3E}">
        <p14:creationId xmlns:p14="http://schemas.microsoft.com/office/powerpoint/2010/main" val="2085626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5B0C32C-0B61-4F79-A737-AA82BC2D5BAD}" type="slidenum">
              <a:rPr lang="en-US" b="0" smtClean="0">
                <a:latin typeface="Arial" pitchFamily="34" charset="0"/>
              </a:rPr>
              <a:pPr/>
              <a:t>9</a:t>
            </a:fld>
            <a:endParaRPr lang="en-US" b="0">
              <a:latin typeface="Arial" pitchFamily="34" charset="0"/>
            </a:endParaRPr>
          </a:p>
        </p:txBody>
      </p:sp>
    </p:spTree>
    <p:extLst>
      <p:ext uri="{BB962C8B-B14F-4D97-AF65-F5344CB8AC3E}">
        <p14:creationId xmlns:p14="http://schemas.microsoft.com/office/powerpoint/2010/main" val="316275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2F84B82-1C9B-43FF-AC91-59A93630BBEF}" type="slidenum">
              <a:rPr lang="en-US" b="0" smtClean="0">
                <a:latin typeface="Arial" pitchFamily="34" charset="0"/>
              </a:rPr>
              <a:pPr/>
              <a:t>10</a:t>
            </a:fld>
            <a:endParaRPr lang="en-US" b="0">
              <a:latin typeface="Arial" pitchFamily="34" charset="0"/>
            </a:endParaRPr>
          </a:p>
        </p:txBody>
      </p:sp>
    </p:spTree>
    <p:extLst>
      <p:ext uri="{BB962C8B-B14F-4D97-AF65-F5344CB8AC3E}">
        <p14:creationId xmlns:p14="http://schemas.microsoft.com/office/powerpoint/2010/main" val="1509324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071B5FB-C745-423E-B645-A146E525F9AF}" type="slidenum">
              <a:rPr lang="en-US" b="0" smtClean="0">
                <a:latin typeface="Arial" pitchFamily="34" charset="0"/>
              </a:rPr>
              <a:pPr/>
              <a:t>11</a:t>
            </a:fld>
            <a:endParaRPr lang="en-US" b="0">
              <a:latin typeface="Arial" pitchFamily="34" charset="0"/>
            </a:endParaRPr>
          </a:p>
        </p:txBody>
      </p:sp>
    </p:spTree>
    <p:extLst>
      <p:ext uri="{BB962C8B-B14F-4D97-AF65-F5344CB8AC3E}">
        <p14:creationId xmlns:p14="http://schemas.microsoft.com/office/powerpoint/2010/main" val="2573449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6096D05-6068-43A0-98E4-EB121015D53C}" type="slidenum">
              <a:rPr lang="en-US" b="0" smtClean="0">
                <a:latin typeface="Arial" pitchFamily="34" charset="0"/>
              </a:rPr>
              <a:pPr/>
              <a:t>12</a:t>
            </a:fld>
            <a:endParaRPr lang="en-US" b="0">
              <a:latin typeface="Arial" pitchFamily="34" charset="0"/>
            </a:endParaRPr>
          </a:p>
        </p:txBody>
      </p:sp>
    </p:spTree>
    <p:extLst>
      <p:ext uri="{BB962C8B-B14F-4D97-AF65-F5344CB8AC3E}">
        <p14:creationId xmlns:p14="http://schemas.microsoft.com/office/powerpoint/2010/main" val="3704003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D0A759-BB8A-47D0-A600-B59D1A03F484}"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6390F-075D-4D01-B0B5-08A02CF5E4ED}"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9F69F-17C3-46F1-B2CE-F6DE75843F61}"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B6FC7F8-06CE-42E4-9706-13828C82B91B}" type="datetime1">
              <a:rPr lang="en-US" smtClean="0"/>
              <a:t>3/13/2023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B68185E8-C19E-4B2F-A4A3-3EBDBD166B38}" type="datetime1">
              <a:rPr lang="en-US" smtClean="0"/>
              <a:t>3/13/2023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9AD224-1105-4A08-B2B4-C0F4488A8A02}" type="datetime1">
              <a:rPr lang="en-US" smtClean="0"/>
              <a:t>3/13/2023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7EF804-EBF1-4D2D-8DE2-084556CC17BF}"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0E70EA-64E8-4A1C-829D-284E88B2D42D}"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13077F-9ED0-4235-B871-2E199905B004}" type="datetime1">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9F4FD4-00B8-4D1F-8EF0-D2C32F714B3D}" type="datetime1">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3/13/2023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A915E-44F3-4064-A496-F77B0F83CA32}" type="datetime1">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DD4838-8EAC-41AB-9E64-D4CE999FB075}"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94DCC0-9BD5-4615-899F-05FE6436C5DA}"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2BD9-9DDE-4364-B9C4-3219C3A7F1D2}" type="datetime1">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jpeg"/><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ebxml.or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etbean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visualstudio/ide/quickstart-python?view=vs-202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Web Services </a:t>
            </a:r>
            <a:r>
              <a:rPr lang="en-US" dirty="0"/>
              <a:t>Integration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C860C8F-E30C-47FE-875E-16AB20D7443B}" type="slidenum">
              <a:rPr lang="en-US" b="0" smtClean="0">
                <a:solidFill>
                  <a:schemeClr val="tx2"/>
                </a:solidFill>
                <a:latin typeface="Candara" panose="020E0502030303020204" pitchFamily="34" charset="0"/>
              </a:rPr>
              <a:pPr/>
              <a:t>10</a:t>
            </a:fld>
            <a:endParaRPr lang="en-US" b="0">
              <a:solidFill>
                <a:schemeClr val="tx2"/>
              </a:solidFill>
              <a:latin typeface="Candara" panose="020E0502030303020204" pitchFamily="34" charset="0"/>
            </a:endParaRPr>
          </a:p>
        </p:txBody>
      </p:sp>
      <p:sp>
        <p:nvSpPr>
          <p:cNvPr id="10243" name="Rectangle 4"/>
          <p:cNvSpPr>
            <a:spLocks noGrp="1" noChangeArrowheads="1"/>
          </p:cNvSpPr>
          <p:nvPr>
            <p:ph type="title"/>
          </p:nvPr>
        </p:nvSpPr>
        <p:spPr>
          <a:xfrm>
            <a:off x="561315" y="137420"/>
            <a:ext cx="10105098" cy="609398"/>
          </a:xfrm>
        </p:spPr>
        <p:txBody>
          <a:bodyPr vert="horz" wrap="square" lIns="0" tIns="0" rIns="0" bIns="0" rtlCol="0" anchor="ctr">
            <a:spAutoFit/>
          </a:bodyPr>
          <a:lstStyle/>
          <a:p>
            <a:pPr defTabSz="457200">
              <a:buClr>
                <a:srgbClr val="3333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SOA Three Party Model with More Detail </a:t>
            </a:r>
          </a:p>
        </p:txBody>
      </p:sp>
      <p:pic>
        <p:nvPicPr>
          <p:cNvPr id="10244"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6132"/>
          <a:stretch/>
        </p:blipFill>
        <p:spPr bwMode="auto">
          <a:xfrm>
            <a:off x="2116138" y="1114425"/>
            <a:ext cx="8337550" cy="534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45" name="AutoShape 6"/>
          <p:cNvSpPr>
            <a:spLocks noChangeArrowheads="1"/>
          </p:cNvSpPr>
          <p:nvPr/>
        </p:nvSpPr>
        <p:spPr bwMode="auto">
          <a:xfrm>
            <a:off x="3081338" y="5359401"/>
            <a:ext cx="1187450" cy="276225"/>
          </a:xfrm>
          <a:prstGeom prst="roundRect">
            <a:avLst>
              <a:gd name="adj" fmla="val 57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sp>
        <p:nvSpPr>
          <p:cNvPr id="10246" name="Text Box 7"/>
          <p:cNvSpPr txBox="1">
            <a:spLocks noChangeArrowheads="1"/>
          </p:cNvSpPr>
          <p:nvPr/>
        </p:nvSpPr>
        <p:spPr bwMode="auto">
          <a:xfrm>
            <a:off x="4656139" y="5715001"/>
            <a:ext cx="1893887" cy="58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defTabSz="457200">
              <a:tabLst>
                <a:tab pos="723900" algn="l"/>
                <a:tab pos="1447800" algn="l"/>
              </a:tabLst>
              <a:defRPr b="1">
                <a:solidFill>
                  <a:schemeClr val="tx1"/>
                </a:solidFill>
                <a:latin typeface="Times New Roman" pitchFamily="18" charset="0"/>
              </a:defRPr>
            </a:lvl1pPr>
            <a:lvl2pPr marL="742950" indent="-285750" defTabSz="457200">
              <a:tabLst>
                <a:tab pos="723900" algn="l"/>
                <a:tab pos="1447800" algn="l"/>
              </a:tabLst>
              <a:defRPr b="1">
                <a:solidFill>
                  <a:schemeClr val="tx1"/>
                </a:solidFill>
                <a:latin typeface="Times New Roman" pitchFamily="18" charset="0"/>
              </a:defRPr>
            </a:lvl2pPr>
            <a:lvl3pPr marL="1143000" indent="-228600" defTabSz="457200">
              <a:tabLst>
                <a:tab pos="723900" algn="l"/>
                <a:tab pos="1447800" algn="l"/>
              </a:tabLst>
              <a:defRPr b="1">
                <a:solidFill>
                  <a:schemeClr val="tx1"/>
                </a:solidFill>
                <a:latin typeface="Times New Roman" pitchFamily="18" charset="0"/>
              </a:defRPr>
            </a:lvl3pPr>
            <a:lvl4pPr marL="1600200" indent="-228600" defTabSz="457200">
              <a:tabLst>
                <a:tab pos="723900" algn="l"/>
                <a:tab pos="1447800" algn="l"/>
              </a:tabLst>
              <a:defRPr b="1">
                <a:solidFill>
                  <a:schemeClr val="tx1"/>
                </a:solidFill>
                <a:latin typeface="Times New Roman" pitchFamily="18" charset="0"/>
              </a:defRPr>
            </a:lvl4pPr>
            <a:lvl5pPr marL="2057400" indent="-228600" defTabSz="457200">
              <a:tabLst>
                <a:tab pos="723900" algn="l"/>
                <a:tab pos="14478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9pPr>
          </a:lstStyle>
          <a:p>
            <a:pPr algn="ctr" eaLnBrk="1">
              <a:lnSpc>
                <a:spcPct val="127000"/>
              </a:lnSpc>
              <a:buClr>
                <a:srgbClr val="000000"/>
              </a:buClr>
              <a:buSzPct val="45000"/>
              <a:buFont typeface="StarSymbol" charset="0"/>
              <a:buNone/>
            </a:pPr>
            <a:r>
              <a:rPr lang="en-GB" sz="1500">
                <a:solidFill>
                  <a:srgbClr val="000000"/>
                </a:solidFill>
                <a:latin typeface="Candara" panose="020E0502030303020204" pitchFamily="34" charset="0"/>
              </a:rPr>
              <a:t>Service Consumer</a:t>
            </a:r>
          </a:p>
          <a:p>
            <a:pPr algn="ctr" eaLnBrk="1">
              <a:lnSpc>
                <a:spcPct val="127000"/>
              </a:lnSpc>
              <a:buClr>
                <a:srgbClr val="000000"/>
              </a:buClr>
              <a:buSzPct val="45000"/>
              <a:buFont typeface="StarSymbol" charset="0"/>
              <a:buNone/>
            </a:pPr>
            <a:r>
              <a:rPr lang="en-GB" sz="1500">
                <a:solidFill>
                  <a:srgbClr val="000000"/>
                </a:solidFill>
                <a:latin typeface="Candara" panose="020E0502030303020204" pitchFamily="34" charset="0"/>
              </a:rPr>
              <a:t>Application Builder</a:t>
            </a:r>
          </a:p>
        </p:txBody>
      </p:sp>
      <p:sp>
        <p:nvSpPr>
          <p:cNvPr id="10247" name="AutoShape 8"/>
          <p:cNvSpPr>
            <a:spLocks noChangeArrowheads="1"/>
          </p:cNvSpPr>
          <p:nvPr/>
        </p:nvSpPr>
        <p:spPr bwMode="auto">
          <a:xfrm>
            <a:off x="5983289" y="3617913"/>
            <a:ext cx="1804987" cy="1433512"/>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sp>
        <p:nvSpPr>
          <p:cNvPr id="10248" name="AutoShape 9"/>
          <p:cNvSpPr>
            <a:spLocks noChangeArrowheads="1"/>
          </p:cNvSpPr>
          <p:nvPr/>
        </p:nvSpPr>
        <p:spPr bwMode="auto">
          <a:xfrm>
            <a:off x="5983289" y="3762375"/>
            <a:ext cx="1804987" cy="1246188"/>
          </a:xfrm>
          <a:prstGeom prst="roundRect">
            <a:avLst>
              <a:gd name="adj" fmla="val 12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sp>
        <p:nvSpPr>
          <p:cNvPr id="10249" name="AutoShape 10"/>
          <p:cNvSpPr>
            <a:spLocks noChangeArrowheads="1"/>
          </p:cNvSpPr>
          <p:nvPr/>
        </p:nvSpPr>
        <p:spPr bwMode="auto">
          <a:xfrm>
            <a:off x="6954839" y="3371850"/>
            <a:ext cx="1804987" cy="1246188"/>
          </a:xfrm>
          <a:prstGeom prst="roundRect">
            <a:avLst>
              <a:gd name="adj" fmla="val 12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sp>
        <p:nvSpPr>
          <p:cNvPr id="10250" name="Text Box 11"/>
          <p:cNvSpPr txBox="1">
            <a:spLocks noChangeArrowheads="1"/>
          </p:cNvSpPr>
          <p:nvPr/>
        </p:nvSpPr>
        <p:spPr bwMode="auto">
          <a:xfrm>
            <a:off x="3851275" y="3559176"/>
            <a:ext cx="139700" cy="200025"/>
          </a:xfrm>
          <a:prstGeom prst="rect">
            <a:avLst/>
          </a:pr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a:lnSpc>
                <a:spcPct val="93000"/>
              </a:lnSpc>
              <a:buClr>
                <a:srgbClr val="000000"/>
              </a:buClr>
              <a:buSzPct val="45000"/>
              <a:buFont typeface="StarSymbol" charset="0"/>
              <a:buNone/>
            </a:pPr>
            <a:r>
              <a:rPr lang="en-GB" sz="1400" b="0">
                <a:solidFill>
                  <a:srgbClr val="FFFFFF"/>
                </a:solidFill>
                <a:latin typeface="Candara" panose="020E0502030303020204" pitchFamily="34" charset="0"/>
              </a:rPr>
              <a:t>5</a:t>
            </a:r>
          </a:p>
        </p:txBody>
      </p:sp>
      <p:pic>
        <p:nvPicPr>
          <p:cNvPr id="10251"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5476" y="3402014"/>
            <a:ext cx="10064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52" name="Line 13"/>
          <p:cNvSpPr>
            <a:spLocks noChangeShapeType="1"/>
          </p:cNvSpPr>
          <p:nvPr/>
        </p:nvSpPr>
        <p:spPr bwMode="auto">
          <a:xfrm flipH="1" flipV="1">
            <a:off x="3595689" y="3043239"/>
            <a:ext cx="955675" cy="554037"/>
          </a:xfrm>
          <a:prstGeom prst="line">
            <a:avLst/>
          </a:prstGeom>
          <a:noFill/>
          <a:ln w="5472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pic>
        <p:nvPicPr>
          <p:cNvPr id="10253" name="Picture 14"/>
          <p:cNvPicPr>
            <a:picLocks noChangeAspect="1" noChangeArrowheads="1"/>
          </p:cNvPicPr>
          <p:nvPr/>
        </p:nvPicPr>
        <p:blipFill>
          <a:blip r:embed="rId5">
            <a:lum bright="40000"/>
            <a:extLst>
              <a:ext uri="{28A0092B-C50C-407E-A947-70E740481C1C}">
                <a14:useLocalDpi xmlns:a14="http://schemas.microsoft.com/office/drawing/2010/main" val="0"/>
              </a:ext>
            </a:extLst>
          </a:blip>
          <a:srcRect/>
          <a:stretch>
            <a:fillRect/>
          </a:stretch>
        </p:blipFill>
        <p:spPr bwMode="auto">
          <a:xfrm>
            <a:off x="4454526" y="3460750"/>
            <a:ext cx="25241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0254" name="Group 15"/>
          <p:cNvGrpSpPr>
            <a:grpSpLocks/>
          </p:cNvGrpSpPr>
          <p:nvPr/>
        </p:nvGrpSpPr>
        <p:grpSpPr bwMode="auto">
          <a:xfrm>
            <a:off x="6553200" y="3392489"/>
            <a:ext cx="357188" cy="339725"/>
            <a:chOff x="3168" y="2137"/>
            <a:chExt cx="225" cy="214"/>
          </a:xfrm>
        </p:grpSpPr>
        <p:sp>
          <p:nvSpPr>
            <p:cNvPr id="450576" name="Oval 16"/>
            <p:cNvSpPr>
              <a:spLocks noChangeArrowheads="1"/>
            </p:cNvSpPr>
            <p:nvPr/>
          </p:nvSpPr>
          <p:spPr bwMode="auto">
            <a:xfrm>
              <a:off x="3168" y="2137"/>
              <a:ext cx="226" cy="215"/>
            </a:xfrm>
            <a:prstGeom prst="ellipse">
              <a:avLst/>
            </a:prstGeom>
            <a:solidFill>
              <a:srgbClr val="006600"/>
            </a:solidFill>
            <a:ln w="9525">
              <a:noFill/>
              <a:round/>
              <a:headEnd/>
              <a:tailEnd/>
            </a:ln>
            <a:effectLst/>
          </p:spPr>
          <p:txBody>
            <a:bodyPr wrap="none" anchor="ctr"/>
            <a:lstStyle/>
            <a:p>
              <a:pPr algn="ctr" eaLnBrk="1">
                <a:lnSpc>
                  <a:spcPct val="93000"/>
                </a:lnSpc>
                <a:buClr>
                  <a:srgbClr val="000000"/>
                </a:buClr>
                <a:buSzPct val="45000"/>
                <a:buFont typeface="StarSymbol" charset="0"/>
                <a:buNone/>
                <a:defRPr/>
              </a:pPr>
              <a:endParaRPr lang="en-US" sz="2400">
                <a:solidFill>
                  <a:schemeClr val="bg1"/>
                </a:solidFill>
                <a:effectLst>
                  <a:outerShdw blurRad="38100" dist="38100" dir="2700000" algn="tl">
                    <a:srgbClr val="000000"/>
                  </a:outerShdw>
                </a:effectLst>
                <a:latin typeface="Candara" panose="020E0502030303020204" pitchFamily="34" charset="0"/>
              </a:endParaRPr>
            </a:p>
          </p:txBody>
        </p:sp>
        <p:sp>
          <p:nvSpPr>
            <p:cNvPr id="10263" name="Text Box 17"/>
            <p:cNvSpPr txBox="1">
              <a:spLocks noChangeArrowheads="1"/>
            </p:cNvSpPr>
            <p:nvPr/>
          </p:nvSpPr>
          <p:spPr bwMode="auto">
            <a:xfrm>
              <a:off x="3260" y="2187"/>
              <a:ext cx="93" cy="126"/>
            </a:xfrm>
            <a:prstGeom prst="rect">
              <a:avLst/>
            </a:pr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a:lnSpc>
                  <a:spcPct val="93000"/>
                </a:lnSpc>
                <a:buClr>
                  <a:srgbClr val="000000"/>
                </a:buClr>
                <a:buSzPct val="45000"/>
                <a:buFont typeface="StarSymbol" charset="0"/>
                <a:buNone/>
              </a:pPr>
              <a:r>
                <a:rPr lang="en-GB" sz="1400" b="0">
                  <a:solidFill>
                    <a:srgbClr val="FFFFFF"/>
                  </a:solidFill>
                  <a:latin typeface="Candara" panose="020E0502030303020204" pitchFamily="34" charset="0"/>
                </a:rPr>
                <a:t>4</a:t>
              </a:r>
            </a:p>
          </p:txBody>
        </p:sp>
      </p:grpSp>
      <p:sp>
        <p:nvSpPr>
          <p:cNvPr id="10255" name="Text Box 18"/>
          <p:cNvSpPr txBox="1">
            <a:spLocks noChangeArrowheads="1"/>
          </p:cNvSpPr>
          <p:nvPr/>
        </p:nvSpPr>
        <p:spPr bwMode="auto">
          <a:xfrm>
            <a:off x="4714875" y="3613150"/>
            <a:ext cx="15324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defTabSz="457200">
              <a:tabLst>
                <a:tab pos="723900" algn="l"/>
                <a:tab pos="1447800" algn="l"/>
              </a:tabLst>
              <a:defRPr b="1">
                <a:solidFill>
                  <a:schemeClr val="tx1"/>
                </a:solidFill>
                <a:latin typeface="Times New Roman" pitchFamily="18" charset="0"/>
              </a:defRPr>
            </a:lvl1pPr>
            <a:lvl2pPr marL="742950" indent="-285750" defTabSz="457200">
              <a:tabLst>
                <a:tab pos="723900" algn="l"/>
                <a:tab pos="1447800" algn="l"/>
              </a:tabLst>
              <a:defRPr b="1">
                <a:solidFill>
                  <a:schemeClr val="tx1"/>
                </a:solidFill>
                <a:latin typeface="Times New Roman" pitchFamily="18" charset="0"/>
              </a:defRPr>
            </a:lvl2pPr>
            <a:lvl3pPr marL="1143000" indent="-228600" defTabSz="457200">
              <a:tabLst>
                <a:tab pos="723900" algn="l"/>
                <a:tab pos="1447800" algn="l"/>
              </a:tabLst>
              <a:defRPr b="1">
                <a:solidFill>
                  <a:schemeClr val="tx1"/>
                </a:solidFill>
                <a:latin typeface="Times New Roman" pitchFamily="18" charset="0"/>
              </a:defRPr>
            </a:lvl3pPr>
            <a:lvl4pPr marL="1600200" indent="-228600" defTabSz="457200">
              <a:tabLst>
                <a:tab pos="723900" algn="l"/>
                <a:tab pos="1447800" algn="l"/>
              </a:tabLst>
              <a:defRPr b="1">
                <a:solidFill>
                  <a:schemeClr val="tx1"/>
                </a:solidFill>
                <a:latin typeface="Times New Roman" pitchFamily="18" charset="0"/>
              </a:defRPr>
            </a:lvl4pPr>
            <a:lvl5pPr marL="2057400" indent="-228600" defTabSz="457200">
              <a:tabLst>
                <a:tab pos="723900" algn="l"/>
                <a:tab pos="14478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9pPr>
          </a:lstStyle>
          <a:p>
            <a:pPr eaLnBrk="1">
              <a:buClr>
                <a:srgbClr val="000000"/>
              </a:buClr>
              <a:buSzPct val="45000"/>
              <a:buFont typeface="StarSymbol" charset="0"/>
              <a:buNone/>
            </a:pPr>
            <a:r>
              <a:rPr lang="en-GB" sz="1100">
                <a:solidFill>
                  <a:srgbClr val="000000"/>
                </a:solidFill>
                <a:latin typeface="Candara" panose="020E0502030303020204" pitchFamily="34" charset="0"/>
              </a:rPr>
              <a:t>Define policies: visibility, </a:t>
            </a:r>
            <a:br>
              <a:rPr lang="en-GB" sz="1100">
                <a:solidFill>
                  <a:srgbClr val="000000"/>
                </a:solidFill>
                <a:latin typeface="Candara" panose="020E0502030303020204" pitchFamily="34" charset="0"/>
              </a:rPr>
            </a:br>
            <a:r>
              <a:rPr lang="en-GB" sz="1100">
                <a:solidFill>
                  <a:srgbClr val="000000"/>
                </a:solidFill>
                <a:latin typeface="Candara" panose="020E0502030303020204" pitchFamily="34" charset="0"/>
              </a:rPr>
              <a:t>access, lifecyle stage, etc.</a:t>
            </a:r>
          </a:p>
        </p:txBody>
      </p:sp>
      <p:sp>
        <p:nvSpPr>
          <p:cNvPr id="10256" name="Text Box 19"/>
          <p:cNvSpPr txBox="1">
            <a:spLocks noChangeArrowheads="1"/>
          </p:cNvSpPr>
          <p:nvPr/>
        </p:nvSpPr>
        <p:spPr bwMode="auto">
          <a:xfrm>
            <a:off x="6610350" y="4406900"/>
            <a:ext cx="2027238" cy="29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defTabSz="457200">
              <a:tabLst>
                <a:tab pos="723900" algn="l"/>
                <a:tab pos="1447800" algn="l"/>
              </a:tabLst>
              <a:defRPr b="1">
                <a:solidFill>
                  <a:schemeClr val="tx1"/>
                </a:solidFill>
                <a:latin typeface="Times New Roman" pitchFamily="18" charset="0"/>
              </a:defRPr>
            </a:lvl1pPr>
            <a:lvl2pPr marL="742950" indent="-285750" defTabSz="457200">
              <a:tabLst>
                <a:tab pos="723900" algn="l"/>
                <a:tab pos="1447800" algn="l"/>
              </a:tabLst>
              <a:defRPr b="1">
                <a:solidFill>
                  <a:schemeClr val="tx1"/>
                </a:solidFill>
                <a:latin typeface="Times New Roman" pitchFamily="18" charset="0"/>
              </a:defRPr>
            </a:lvl2pPr>
            <a:lvl3pPr marL="1143000" indent="-228600" defTabSz="457200">
              <a:tabLst>
                <a:tab pos="723900" algn="l"/>
                <a:tab pos="1447800" algn="l"/>
              </a:tabLst>
              <a:defRPr b="1">
                <a:solidFill>
                  <a:schemeClr val="tx1"/>
                </a:solidFill>
                <a:latin typeface="Times New Roman" pitchFamily="18" charset="0"/>
              </a:defRPr>
            </a:lvl3pPr>
            <a:lvl4pPr marL="1600200" indent="-228600" defTabSz="457200">
              <a:tabLst>
                <a:tab pos="723900" algn="l"/>
                <a:tab pos="1447800" algn="l"/>
              </a:tabLst>
              <a:defRPr b="1">
                <a:solidFill>
                  <a:schemeClr val="tx1"/>
                </a:solidFill>
                <a:latin typeface="Times New Roman" pitchFamily="18" charset="0"/>
              </a:defRPr>
            </a:lvl4pPr>
            <a:lvl5pPr marL="2057400" indent="-228600" defTabSz="457200">
              <a:tabLst>
                <a:tab pos="723900" algn="l"/>
                <a:tab pos="14478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9pPr>
          </a:lstStyle>
          <a:p>
            <a:pPr eaLnBrk="1">
              <a:lnSpc>
                <a:spcPct val="127000"/>
              </a:lnSpc>
              <a:buClr>
                <a:srgbClr val="000000"/>
              </a:buClr>
              <a:buSzPct val="45000"/>
              <a:buFont typeface="StarSymbol" charset="0"/>
              <a:buNone/>
            </a:pPr>
            <a:r>
              <a:rPr lang="en-GB" sz="1500">
                <a:solidFill>
                  <a:srgbClr val="000000"/>
                </a:solidFill>
                <a:latin typeface="Candara" panose="020E0502030303020204" pitchFamily="34" charset="0"/>
              </a:rPr>
              <a:t>Service Administrator</a:t>
            </a:r>
          </a:p>
        </p:txBody>
      </p:sp>
      <p:sp>
        <p:nvSpPr>
          <p:cNvPr id="10257" name="Text Box 20"/>
          <p:cNvSpPr txBox="1">
            <a:spLocks noChangeArrowheads="1"/>
          </p:cNvSpPr>
          <p:nvPr/>
        </p:nvSpPr>
        <p:spPr bwMode="auto">
          <a:xfrm>
            <a:off x="1511929" y="2590801"/>
            <a:ext cx="1002671" cy="62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lvl1pPr defTabSz="457200">
              <a:tabLst>
                <a:tab pos="723900" algn="l"/>
                <a:tab pos="1447800" algn="l"/>
              </a:tabLst>
              <a:defRPr b="1">
                <a:solidFill>
                  <a:schemeClr val="tx1"/>
                </a:solidFill>
                <a:latin typeface="Times New Roman" pitchFamily="18" charset="0"/>
              </a:defRPr>
            </a:lvl1pPr>
            <a:lvl2pPr marL="742950" indent="-285750" defTabSz="457200">
              <a:tabLst>
                <a:tab pos="723900" algn="l"/>
                <a:tab pos="1447800" algn="l"/>
              </a:tabLst>
              <a:defRPr b="1">
                <a:solidFill>
                  <a:schemeClr val="tx1"/>
                </a:solidFill>
                <a:latin typeface="Times New Roman" pitchFamily="18" charset="0"/>
              </a:defRPr>
            </a:lvl2pPr>
            <a:lvl3pPr marL="1143000" indent="-228600" defTabSz="457200">
              <a:tabLst>
                <a:tab pos="723900" algn="l"/>
                <a:tab pos="1447800" algn="l"/>
              </a:tabLst>
              <a:defRPr b="1">
                <a:solidFill>
                  <a:schemeClr val="tx1"/>
                </a:solidFill>
                <a:latin typeface="Times New Roman" pitchFamily="18" charset="0"/>
              </a:defRPr>
            </a:lvl3pPr>
            <a:lvl4pPr marL="1600200" indent="-228600" defTabSz="457200">
              <a:tabLst>
                <a:tab pos="723900" algn="l"/>
                <a:tab pos="1447800" algn="l"/>
              </a:tabLst>
              <a:defRPr b="1">
                <a:solidFill>
                  <a:schemeClr val="tx1"/>
                </a:solidFill>
                <a:latin typeface="Times New Roman" pitchFamily="18" charset="0"/>
              </a:defRPr>
            </a:lvl4pPr>
            <a:lvl5pPr marL="2057400" indent="-228600" defTabSz="457200">
              <a:tabLst>
                <a:tab pos="723900" algn="l"/>
                <a:tab pos="14478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9pPr>
          </a:lstStyle>
          <a:p>
            <a:pPr eaLnBrk="1">
              <a:lnSpc>
                <a:spcPct val="127000"/>
              </a:lnSpc>
              <a:buClr>
                <a:srgbClr val="000000"/>
              </a:buClr>
              <a:buSzPct val="45000"/>
              <a:buFont typeface="StarSymbol" charset="0"/>
              <a:buNone/>
            </a:pPr>
            <a:r>
              <a:rPr lang="en-GB" sz="1600" dirty="0">
                <a:solidFill>
                  <a:srgbClr val="990000"/>
                </a:solidFill>
                <a:latin typeface="Candara" panose="020E0502030303020204" pitchFamily="34" charset="0"/>
              </a:rPr>
              <a:t>Service Broker</a:t>
            </a:r>
          </a:p>
        </p:txBody>
      </p:sp>
      <p:pic>
        <p:nvPicPr>
          <p:cNvPr id="10258" name="Picture 49" descr="C:\Program Files\Microsoft Office\MEDIA\CAGCAT10\j0292020.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7400" y="5221288"/>
            <a:ext cx="1163638"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TextBox 20"/>
          <p:cNvSpPr txBox="1">
            <a:spLocks noChangeArrowheads="1"/>
          </p:cNvSpPr>
          <p:nvPr/>
        </p:nvSpPr>
        <p:spPr bwMode="auto">
          <a:xfrm>
            <a:off x="2116138" y="6243247"/>
            <a:ext cx="10262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latin typeface="Candara" panose="020E0502030303020204" pitchFamily="34" charset="0"/>
              </a:rPr>
              <a:t>End user</a:t>
            </a:r>
          </a:p>
        </p:txBody>
      </p:sp>
      <p:cxnSp>
        <p:nvCxnSpPr>
          <p:cNvPr id="10260" name="Straight Connector 21"/>
          <p:cNvCxnSpPr>
            <a:cxnSpLocks noChangeShapeType="1"/>
          </p:cNvCxnSpPr>
          <p:nvPr/>
        </p:nvCxnSpPr>
        <p:spPr bwMode="auto">
          <a:xfrm flipV="1">
            <a:off x="3221038" y="5486400"/>
            <a:ext cx="1655762" cy="28575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0261" name="TextBox 23"/>
          <p:cNvSpPr txBox="1">
            <a:spLocks noChangeArrowheads="1"/>
          </p:cNvSpPr>
          <p:nvPr/>
        </p:nvSpPr>
        <p:spPr bwMode="auto">
          <a:xfrm>
            <a:off x="5105401" y="4078288"/>
            <a:ext cx="12907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Candara" panose="020E0502030303020204" pitchFamily="34" charset="0"/>
              </a:rPr>
              <a:t>Application</a:t>
            </a:r>
          </a:p>
          <a:p>
            <a:r>
              <a:rPr lang="en-US" b="0">
                <a:latin typeface="Candara" panose="020E0502030303020204" pitchFamily="34" charset="0"/>
              </a:rPr>
              <a:t>builder</a:t>
            </a:r>
          </a:p>
        </p:txBody>
      </p:sp>
      <p:sp>
        <p:nvSpPr>
          <p:cNvPr id="2" name="Down Arrow 1"/>
          <p:cNvSpPr/>
          <p:nvPr/>
        </p:nvSpPr>
        <p:spPr bwMode="auto">
          <a:xfrm>
            <a:off x="4714876" y="990600"/>
            <a:ext cx="542925" cy="3810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b="1">
              <a:latin typeface="Candara" panose="020E0502030303020204" pitchFamily="34" charset="0"/>
            </a:endParaRPr>
          </a:p>
        </p:txBody>
      </p:sp>
      <p:sp>
        <p:nvSpPr>
          <p:cNvPr id="25" name="Down Arrow 24"/>
          <p:cNvSpPr/>
          <p:nvPr/>
        </p:nvSpPr>
        <p:spPr bwMode="auto">
          <a:xfrm>
            <a:off x="8752132" y="2019300"/>
            <a:ext cx="542925" cy="1905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b="1">
              <a:latin typeface="Candara" panose="020E0502030303020204" pitchFamily="34" charset="0"/>
            </a:endParaRPr>
          </a:p>
        </p:txBody>
      </p:sp>
      <p:sp>
        <p:nvSpPr>
          <p:cNvPr id="26" name="Down Arrow 25"/>
          <p:cNvSpPr/>
          <p:nvPr/>
        </p:nvSpPr>
        <p:spPr bwMode="auto">
          <a:xfrm>
            <a:off x="4443413" y="2343150"/>
            <a:ext cx="542925" cy="1905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b="1">
              <a:latin typeface="Candara" panose="020E0502030303020204" pitchFamily="34" charset="0"/>
            </a:endParaRPr>
          </a:p>
        </p:txBody>
      </p:sp>
      <p:sp>
        <p:nvSpPr>
          <p:cNvPr id="28" name="Down Arrow 27"/>
          <p:cNvSpPr/>
          <p:nvPr/>
        </p:nvSpPr>
        <p:spPr bwMode="auto">
          <a:xfrm>
            <a:off x="6461126" y="3165199"/>
            <a:ext cx="542925" cy="1905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b="1">
              <a:latin typeface="Candara" panose="020E0502030303020204" pitchFamily="34" charset="0"/>
            </a:endParaRPr>
          </a:p>
        </p:txBody>
      </p:sp>
      <p:sp>
        <p:nvSpPr>
          <p:cNvPr id="29" name="Down Arrow 28"/>
          <p:cNvSpPr/>
          <p:nvPr/>
        </p:nvSpPr>
        <p:spPr bwMode="auto">
          <a:xfrm>
            <a:off x="3649663" y="3201988"/>
            <a:ext cx="542925" cy="1905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b="1">
              <a:latin typeface="Candara" panose="020E0502030303020204" pitchFamily="34" charset="0"/>
            </a:endParaRPr>
          </a:p>
        </p:txBody>
      </p:sp>
      <p:sp>
        <p:nvSpPr>
          <p:cNvPr id="30" name="Down Arrow 29"/>
          <p:cNvSpPr/>
          <p:nvPr/>
        </p:nvSpPr>
        <p:spPr bwMode="auto">
          <a:xfrm rot="5400000">
            <a:off x="9378709" y="4092698"/>
            <a:ext cx="542925" cy="43473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b="1">
              <a:latin typeface="Candara" panose="020E0502030303020204" pitchFamily="34" charset="0"/>
            </a:endParaRPr>
          </a:p>
        </p:txBody>
      </p:sp>
    </p:spTree>
    <p:extLst>
      <p:ext uri="{BB962C8B-B14F-4D97-AF65-F5344CB8AC3E}">
        <p14:creationId xmlns:p14="http://schemas.microsoft.com/office/powerpoint/2010/main" val="3433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2" presetClass="entr" presetSubtype="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par>
                                <p:cTn id="23" presetID="2" presetClass="entr" presetSubtype="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2" presetClass="entr" presetSubtype="1"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ppt_x"/>
                                          </p:val>
                                        </p:tav>
                                        <p:tav tm="100000">
                                          <p:val>
                                            <p:strVal val="#ppt_x"/>
                                          </p:val>
                                        </p:tav>
                                      </p:tavLst>
                                    </p:anim>
                                    <p:anim calcmode="lin" valueType="num">
                                      <p:cBhvr additive="base">
                                        <p:cTn id="35"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28"/>
                                        </p:tgtEl>
                                      </p:cBhvr>
                                    </p:animEffect>
                                    <p:set>
                                      <p:cBhvr>
                                        <p:cTn id="40" dur="1" fill="hold">
                                          <p:stCondLst>
                                            <p:cond delay="499"/>
                                          </p:stCondLst>
                                        </p:cTn>
                                        <p:tgtEl>
                                          <p:spTgt spid="28"/>
                                        </p:tgtEl>
                                        <p:attrNameLst>
                                          <p:attrName>style.visibility</p:attrName>
                                        </p:attrNameLst>
                                      </p:cBhvr>
                                      <p:to>
                                        <p:strVal val="hidden"/>
                                      </p:to>
                                    </p:set>
                                  </p:childTnLst>
                                </p:cTn>
                              </p:par>
                              <p:par>
                                <p:cTn id="41" presetID="2" presetClass="entr" presetSubtype="1"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9"/>
                                        </p:tgtEl>
                                      </p:cBhvr>
                                    </p:animEffect>
                                    <p:set>
                                      <p:cBhvr>
                                        <p:cTn id="49" dur="1" fill="hold">
                                          <p:stCondLst>
                                            <p:cond delay="499"/>
                                          </p:stCondLst>
                                        </p:cTn>
                                        <p:tgtEl>
                                          <p:spTgt spid="29"/>
                                        </p:tgtEl>
                                        <p:attrNameLst>
                                          <p:attrName>style.visibility</p:attrName>
                                        </p:attrNameLst>
                                      </p:cBhvr>
                                      <p:to>
                                        <p:strVal val="hidden"/>
                                      </p:to>
                                    </p:set>
                                  </p:childTnLst>
                                </p:cTn>
                              </p:par>
                              <p:par>
                                <p:cTn id="50" presetID="2" presetClass="entr" presetSubtype="1"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ppt_x"/>
                                          </p:val>
                                        </p:tav>
                                        <p:tav tm="100000">
                                          <p:val>
                                            <p:strVal val="#ppt_x"/>
                                          </p:val>
                                        </p:tav>
                                      </p:tavLst>
                                    </p:anim>
                                    <p:anim calcmode="lin" valueType="num">
                                      <p:cBhvr additive="base">
                                        <p:cTn id="53"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5" grpId="0" animBg="1"/>
      <p:bldP spid="25" grpId="1" animBg="1"/>
      <p:bldP spid="26" grpId="0" animBg="1"/>
      <p:bldP spid="26" grpId="1" animBg="1"/>
      <p:bldP spid="28" grpId="0" animBg="1"/>
      <p:bldP spid="28" grpId="1" animBg="1"/>
      <p:bldP spid="29" grpId="0" animBg="1"/>
      <p:bldP spid="29" grpId="1"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5A59B6D-E8B0-48BE-A485-981BB311B628}" type="slidenum">
              <a:rPr lang="en-US" b="0" smtClean="0">
                <a:solidFill>
                  <a:schemeClr val="tx2"/>
                </a:solidFill>
                <a:latin typeface="Candara" panose="020E0502030303020204" pitchFamily="34" charset="0"/>
              </a:rPr>
              <a:pPr/>
              <a:t>11</a:t>
            </a:fld>
            <a:endParaRPr lang="en-US" b="0">
              <a:solidFill>
                <a:schemeClr val="tx2"/>
              </a:solidFill>
              <a:latin typeface="Candara" panose="020E0502030303020204" pitchFamily="34" charset="0"/>
            </a:endParaRPr>
          </a:p>
        </p:txBody>
      </p:sp>
      <p:sp>
        <p:nvSpPr>
          <p:cNvPr id="11267" name="Rectangle 2"/>
          <p:cNvSpPr>
            <a:spLocks noGrp="1" noChangeArrowheads="1"/>
          </p:cNvSpPr>
          <p:nvPr>
            <p:ph type="title"/>
          </p:nvPr>
        </p:nvSpPr>
        <p:spPr/>
        <p:txBody>
          <a:bodyPr/>
          <a:lstStyle/>
          <a:p>
            <a:pPr eaLnBrk="1" hangingPunct="1"/>
            <a:r>
              <a:rPr lang="en-US"/>
              <a:t>Different Kinds of Service Brokers</a:t>
            </a:r>
          </a:p>
        </p:txBody>
      </p:sp>
      <p:sp>
        <p:nvSpPr>
          <p:cNvPr id="11268" name="Oval 4"/>
          <p:cNvSpPr>
            <a:spLocks noChangeArrowheads="1"/>
          </p:cNvSpPr>
          <p:nvPr/>
        </p:nvSpPr>
        <p:spPr bwMode="auto">
          <a:xfrm>
            <a:off x="5410200" y="1143000"/>
            <a:ext cx="1447800" cy="914400"/>
          </a:xfrm>
          <a:prstGeom prst="ellipse">
            <a:avLst/>
          </a:prstGeom>
          <a:solidFill>
            <a:schemeClr val="accent1"/>
          </a:solidFill>
          <a:ln w="9525">
            <a:solidFill>
              <a:schemeClr val="tx1"/>
            </a:solidFill>
            <a:round/>
            <a:headEnd/>
            <a:tailEnd/>
          </a:ln>
        </p:spPr>
        <p:txBody>
          <a:bodyPr wrap="none" anchor="ctr"/>
          <a:lstStyle/>
          <a:p>
            <a:pPr algn="ctr"/>
            <a:r>
              <a:rPr lang="en-US">
                <a:latin typeface="Candara" panose="020E0502030303020204" pitchFamily="34" charset="0"/>
              </a:rPr>
              <a:t>Service</a:t>
            </a:r>
          </a:p>
          <a:p>
            <a:pPr algn="ctr"/>
            <a:r>
              <a:rPr lang="en-US">
                <a:latin typeface="Candara" panose="020E0502030303020204" pitchFamily="34" charset="0"/>
              </a:rPr>
              <a:t>Brokers</a:t>
            </a:r>
          </a:p>
        </p:txBody>
      </p:sp>
      <p:sp>
        <p:nvSpPr>
          <p:cNvPr id="451589" name="Oval 5"/>
          <p:cNvSpPr>
            <a:spLocks noChangeArrowheads="1"/>
          </p:cNvSpPr>
          <p:nvPr/>
        </p:nvSpPr>
        <p:spPr bwMode="auto">
          <a:xfrm>
            <a:off x="4876800" y="2514600"/>
            <a:ext cx="2514600" cy="1752600"/>
          </a:xfrm>
          <a:prstGeom prst="ellipse">
            <a:avLst/>
          </a:prstGeom>
          <a:solidFill>
            <a:srgbClr val="FFFFCC"/>
          </a:solidFill>
          <a:ln w="9525">
            <a:solidFill>
              <a:schemeClr val="tx1"/>
            </a:solidFill>
            <a:round/>
            <a:headEnd/>
            <a:tailEnd/>
          </a:ln>
        </p:spPr>
        <p:txBody>
          <a:bodyPr wrap="none" anchor="ctr"/>
          <a:lstStyle/>
          <a:p>
            <a:pPr algn="ctr"/>
            <a:r>
              <a:rPr lang="en-US">
                <a:latin typeface="Candara" panose="020E0502030303020204" pitchFamily="34" charset="0"/>
              </a:rPr>
              <a:t>OASIS Standard</a:t>
            </a:r>
          </a:p>
          <a:p>
            <a:pPr algn="ctr"/>
            <a:r>
              <a:rPr lang="en-US">
                <a:solidFill>
                  <a:srgbClr val="990000"/>
                </a:solidFill>
                <a:latin typeface="Candara" panose="020E0502030303020204" pitchFamily="34" charset="0"/>
              </a:rPr>
              <a:t>ebXML Integrated</a:t>
            </a:r>
            <a:br>
              <a:rPr lang="en-US">
                <a:solidFill>
                  <a:srgbClr val="990000"/>
                </a:solidFill>
                <a:latin typeface="Candara" panose="020E0502030303020204" pitchFamily="34" charset="0"/>
              </a:rPr>
            </a:br>
            <a:r>
              <a:rPr lang="en-US">
                <a:solidFill>
                  <a:srgbClr val="990000"/>
                </a:solidFill>
                <a:latin typeface="Candara" panose="020E0502030303020204" pitchFamily="34" charset="0"/>
              </a:rPr>
              <a:t>Registry/Repository</a:t>
            </a:r>
          </a:p>
          <a:p>
            <a:pPr algn="ctr"/>
            <a:r>
              <a:rPr lang="en-US">
                <a:latin typeface="Candara" panose="020E0502030303020204" pitchFamily="34" charset="0"/>
              </a:rPr>
              <a:t>Extensive </a:t>
            </a:r>
          </a:p>
          <a:p>
            <a:pPr algn="ctr"/>
            <a:r>
              <a:rPr lang="en-US">
                <a:latin typeface="Candara" panose="020E0502030303020204" pitchFamily="34" charset="0"/>
              </a:rPr>
              <a:t>automation</a:t>
            </a:r>
          </a:p>
        </p:txBody>
      </p:sp>
      <p:sp>
        <p:nvSpPr>
          <p:cNvPr id="451590" name="Oval 6"/>
          <p:cNvSpPr>
            <a:spLocks noChangeArrowheads="1"/>
          </p:cNvSpPr>
          <p:nvPr/>
        </p:nvSpPr>
        <p:spPr bwMode="auto">
          <a:xfrm>
            <a:off x="2362200" y="2514600"/>
            <a:ext cx="2057400" cy="1752600"/>
          </a:xfrm>
          <a:prstGeom prst="ellipse">
            <a:avLst/>
          </a:prstGeom>
          <a:solidFill>
            <a:srgbClr val="FFFFCC"/>
          </a:solidFill>
          <a:ln w="9525">
            <a:solidFill>
              <a:schemeClr val="tx1"/>
            </a:solidFill>
            <a:round/>
            <a:headEnd/>
            <a:tailEnd/>
          </a:ln>
        </p:spPr>
        <p:txBody>
          <a:bodyPr wrap="none" anchor="ctr"/>
          <a:lstStyle/>
          <a:p>
            <a:pPr algn="ctr"/>
            <a:r>
              <a:rPr lang="en-US">
                <a:latin typeface="Candara" panose="020E0502030303020204" pitchFamily="34" charset="0"/>
              </a:rPr>
              <a:t>OASIS Standard</a:t>
            </a:r>
          </a:p>
          <a:p>
            <a:pPr algn="ctr"/>
            <a:r>
              <a:rPr lang="en-US">
                <a:solidFill>
                  <a:srgbClr val="990000"/>
                </a:solidFill>
                <a:latin typeface="Candara" panose="020E0502030303020204" pitchFamily="34" charset="0"/>
              </a:rPr>
              <a:t>UDDI Registry</a:t>
            </a:r>
            <a:r>
              <a:rPr lang="en-US">
                <a:latin typeface="Candara" panose="020E0502030303020204" pitchFamily="34" charset="0"/>
              </a:rPr>
              <a:t> </a:t>
            </a:r>
          </a:p>
          <a:p>
            <a:pPr algn="ctr"/>
            <a:r>
              <a:rPr lang="en-US">
                <a:latin typeface="Candara" panose="020E0502030303020204" pitchFamily="34" charset="0"/>
              </a:rPr>
              <a:t>Limited </a:t>
            </a:r>
          </a:p>
          <a:p>
            <a:pPr algn="ctr"/>
            <a:r>
              <a:rPr lang="en-US">
                <a:latin typeface="Candara" panose="020E0502030303020204" pitchFamily="34" charset="0"/>
              </a:rPr>
              <a:t>automation</a:t>
            </a:r>
          </a:p>
        </p:txBody>
      </p:sp>
      <p:cxnSp>
        <p:nvCxnSpPr>
          <p:cNvPr id="451592" name="AutoShape 8"/>
          <p:cNvCxnSpPr>
            <a:cxnSpLocks noChangeShapeType="1"/>
            <a:stCxn id="11268" idx="4"/>
            <a:endCxn id="451589" idx="0"/>
          </p:cNvCxnSpPr>
          <p:nvPr/>
        </p:nvCxnSpPr>
        <p:spPr bwMode="auto">
          <a:xfrm>
            <a:off x="6134100" y="2057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593" name="AutoShape 9"/>
          <p:cNvCxnSpPr>
            <a:cxnSpLocks noChangeShapeType="1"/>
            <a:stCxn id="11268" idx="2"/>
            <a:endCxn id="451590" idx="0"/>
          </p:cNvCxnSpPr>
          <p:nvPr/>
        </p:nvCxnSpPr>
        <p:spPr bwMode="auto">
          <a:xfrm flipH="1">
            <a:off x="3390900" y="1600200"/>
            <a:ext cx="2019300"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1595" name="Rectangle 11"/>
          <p:cNvSpPr>
            <a:spLocks noChangeArrowheads="1"/>
          </p:cNvSpPr>
          <p:nvPr/>
        </p:nvSpPr>
        <p:spPr bwMode="auto">
          <a:xfrm>
            <a:off x="5029200" y="4876800"/>
            <a:ext cx="2209800" cy="1066800"/>
          </a:xfrm>
          <a:prstGeom prst="rect">
            <a:avLst/>
          </a:prstGeom>
          <a:solidFill>
            <a:schemeClr val="bg1"/>
          </a:solidFill>
          <a:ln w="9525">
            <a:solidFill>
              <a:schemeClr val="tx1"/>
            </a:solidFill>
            <a:miter lim="800000"/>
            <a:headEnd/>
            <a:tailEnd/>
          </a:ln>
        </p:spPr>
        <p:txBody>
          <a:bodyPr wrap="none" anchor="ctr"/>
          <a:lstStyle/>
          <a:p>
            <a:pPr algn="ctr"/>
            <a:r>
              <a:rPr lang="en-US">
                <a:latin typeface="Candara" panose="020E0502030303020204" pitchFamily="34" charset="0"/>
              </a:rPr>
              <a:t>Small / Medium IT </a:t>
            </a:r>
          </a:p>
          <a:p>
            <a:pPr algn="ctr"/>
            <a:r>
              <a:rPr lang="en-US">
                <a:latin typeface="Candara" panose="020E0502030303020204" pitchFamily="34" charset="0"/>
              </a:rPr>
              <a:t>Non IT (Boeing)</a:t>
            </a:r>
          </a:p>
          <a:p>
            <a:pPr algn="ctr"/>
            <a:r>
              <a:rPr lang="en-US">
                <a:latin typeface="Candara" panose="020E0502030303020204" pitchFamily="34" charset="0"/>
              </a:rPr>
              <a:t>Government</a:t>
            </a:r>
          </a:p>
        </p:txBody>
      </p:sp>
      <p:sp>
        <p:nvSpPr>
          <p:cNvPr id="451596" name="Rectangle 12"/>
          <p:cNvSpPr>
            <a:spLocks noChangeArrowheads="1"/>
          </p:cNvSpPr>
          <p:nvPr/>
        </p:nvSpPr>
        <p:spPr bwMode="auto">
          <a:xfrm>
            <a:off x="2209800" y="4876800"/>
            <a:ext cx="2362200" cy="1066800"/>
          </a:xfrm>
          <a:prstGeom prst="rect">
            <a:avLst/>
          </a:prstGeom>
          <a:solidFill>
            <a:schemeClr val="bg1"/>
          </a:solidFill>
          <a:ln w="9525">
            <a:solidFill>
              <a:schemeClr val="tx1"/>
            </a:solidFill>
            <a:miter lim="800000"/>
            <a:headEnd/>
            <a:tailEnd/>
          </a:ln>
        </p:spPr>
        <p:txBody>
          <a:bodyPr wrap="none" anchor="ctr"/>
          <a:lstStyle/>
          <a:p>
            <a:pPr algn="ctr"/>
            <a:r>
              <a:rPr lang="en-US">
                <a:latin typeface="Candara" panose="020E0502030303020204" pitchFamily="34" charset="0"/>
              </a:rPr>
              <a:t>Large IT companies</a:t>
            </a:r>
          </a:p>
          <a:p>
            <a:pPr algn="ctr"/>
            <a:r>
              <a:rPr lang="en-US">
                <a:latin typeface="Candara" panose="020E0502030303020204" pitchFamily="34" charset="0"/>
              </a:rPr>
              <a:t>MS, IBM, SAP, HP</a:t>
            </a:r>
          </a:p>
        </p:txBody>
      </p:sp>
      <p:cxnSp>
        <p:nvCxnSpPr>
          <p:cNvPr id="451598" name="AutoShape 14"/>
          <p:cNvCxnSpPr>
            <a:cxnSpLocks noChangeShapeType="1"/>
            <a:stCxn id="451589" idx="4"/>
            <a:endCxn id="451595" idx="0"/>
          </p:cNvCxnSpPr>
          <p:nvPr/>
        </p:nvCxnSpPr>
        <p:spPr bwMode="auto">
          <a:xfrm>
            <a:off x="6134100" y="42672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599" name="AutoShape 15"/>
          <p:cNvCxnSpPr>
            <a:cxnSpLocks noChangeShapeType="1"/>
            <a:stCxn id="451590" idx="4"/>
            <a:endCxn id="451596" idx="0"/>
          </p:cNvCxnSpPr>
          <p:nvPr/>
        </p:nvCxnSpPr>
        <p:spPr bwMode="auto">
          <a:xfrm>
            <a:off x="3390900" y="42672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 name="Group 17"/>
          <p:cNvGrpSpPr>
            <a:grpSpLocks/>
          </p:cNvGrpSpPr>
          <p:nvPr/>
        </p:nvGrpSpPr>
        <p:grpSpPr bwMode="auto">
          <a:xfrm>
            <a:off x="6858000" y="1600200"/>
            <a:ext cx="2971800" cy="4724400"/>
            <a:chOff x="3360" y="1008"/>
            <a:chExt cx="1872" cy="2976"/>
          </a:xfrm>
        </p:grpSpPr>
        <p:sp>
          <p:nvSpPr>
            <p:cNvPr id="11278" name="Oval 7"/>
            <p:cNvSpPr>
              <a:spLocks noChangeArrowheads="1"/>
            </p:cNvSpPr>
            <p:nvPr/>
          </p:nvSpPr>
          <p:spPr bwMode="auto">
            <a:xfrm>
              <a:off x="3984" y="1584"/>
              <a:ext cx="1104" cy="1104"/>
            </a:xfrm>
            <a:prstGeom prst="ellipse">
              <a:avLst/>
            </a:prstGeom>
            <a:solidFill>
              <a:srgbClr val="FFFFCC"/>
            </a:solidFill>
            <a:ln w="9525">
              <a:solidFill>
                <a:schemeClr val="tx1"/>
              </a:solidFill>
              <a:round/>
              <a:headEnd/>
              <a:tailEnd/>
            </a:ln>
          </p:spPr>
          <p:txBody>
            <a:bodyPr wrap="none" anchor="ctr"/>
            <a:lstStyle/>
            <a:p>
              <a:pPr algn="ctr"/>
              <a:r>
                <a:rPr lang="en-US">
                  <a:latin typeface="Candara" panose="020E0502030303020204" pitchFamily="34" charset="0"/>
                </a:rPr>
                <a:t>Ad Hoc </a:t>
              </a:r>
            </a:p>
            <a:p>
              <a:pPr algn="ctr"/>
              <a:r>
                <a:rPr lang="en-US">
                  <a:solidFill>
                    <a:srgbClr val="990000"/>
                  </a:solidFill>
                  <a:latin typeface="Candara" panose="020E0502030303020204" pitchFamily="34" charset="0"/>
                </a:rPr>
                <a:t>Registry / List</a:t>
              </a:r>
              <a:r>
                <a:rPr lang="en-US">
                  <a:latin typeface="Candara" panose="020E0502030303020204" pitchFamily="34" charset="0"/>
                </a:rPr>
                <a:t> </a:t>
              </a:r>
            </a:p>
            <a:p>
              <a:pPr algn="ctr"/>
              <a:r>
                <a:rPr lang="en-US">
                  <a:latin typeface="Candara" panose="020E0502030303020204" pitchFamily="34" charset="0"/>
                </a:rPr>
                <a:t>Quick start</a:t>
              </a:r>
            </a:p>
            <a:p>
              <a:pPr algn="ctr"/>
              <a:r>
                <a:rPr lang="en-US">
                  <a:latin typeface="Candara" panose="020E0502030303020204" pitchFamily="34" charset="0"/>
                </a:rPr>
                <a:t>Manual </a:t>
              </a:r>
            </a:p>
            <a:p>
              <a:pPr algn="ctr"/>
              <a:r>
                <a:rPr lang="en-US">
                  <a:latin typeface="Candara" panose="020E0502030303020204" pitchFamily="34" charset="0"/>
                </a:rPr>
                <a:t>search</a:t>
              </a:r>
            </a:p>
          </p:txBody>
        </p:sp>
        <p:cxnSp>
          <p:nvCxnSpPr>
            <p:cNvPr id="11279" name="AutoShape 10"/>
            <p:cNvCxnSpPr>
              <a:cxnSpLocks noChangeShapeType="1"/>
              <a:stCxn id="11268" idx="6"/>
              <a:endCxn id="11278" idx="0"/>
            </p:cNvCxnSpPr>
            <p:nvPr/>
          </p:nvCxnSpPr>
          <p:spPr bwMode="auto">
            <a:xfrm>
              <a:off x="3360" y="1008"/>
              <a:ext cx="1176" cy="57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80" name="Rectangle 13"/>
            <p:cNvSpPr>
              <a:spLocks noChangeArrowheads="1"/>
            </p:cNvSpPr>
            <p:nvPr/>
          </p:nvSpPr>
          <p:spPr bwMode="auto">
            <a:xfrm>
              <a:off x="3840" y="3072"/>
              <a:ext cx="1392" cy="912"/>
            </a:xfrm>
            <a:prstGeom prst="rect">
              <a:avLst/>
            </a:prstGeom>
            <a:solidFill>
              <a:schemeClr val="bg1"/>
            </a:solidFill>
            <a:ln w="9525">
              <a:solidFill>
                <a:schemeClr val="tx1"/>
              </a:solidFill>
              <a:miter lim="800000"/>
              <a:headEnd/>
              <a:tailEnd/>
            </a:ln>
          </p:spPr>
          <p:txBody>
            <a:bodyPr wrap="none" anchor="ctr"/>
            <a:lstStyle/>
            <a:p>
              <a:pPr algn="ctr"/>
              <a:r>
                <a:rPr lang="en-US" dirty="0">
                  <a:latin typeface="Candara" panose="020E0502030303020204" pitchFamily="34" charset="0"/>
                </a:rPr>
                <a:t>Small companies</a:t>
              </a:r>
            </a:p>
            <a:p>
              <a:pPr algn="ctr"/>
              <a:r>
                <a:rPr lang="en-US" sz="1200" dirty="0">
                  <a:latin typeface="Candara" panose="020E0502030303020204" pitchFamily="34" charset="0"/>
                </a:rPr>
                <a:t>www.programmableweb.com/</a:t>
              </a:r>
              <a:r>
                <a:rPr lang="en-US" sz="1400" dirty="0">
                  <a:latin typeface="Candara" panose="020E0502030303020204" pitchFamily="34" charset="0"/>
                </a:rPr>
                <a:t> </a:t>
              </a:r>
            </a:p>
            <a:p>
              <a:pPr algn="ctr"/>
              <a:r>
                <a:rPr lang="en-US" dirty="0">
                  <a:solidFill>
                    <a:srgbClr val="008000"/>
                  </a:solidFill>
                  <a:latin typeface="Candara" panose="020E0502030303020204" pitchFamily="34" charset="0"/>
                </a:rPr>
                <a:t>ASU Repository</a:t>
              </a:r>
            </a:p>
            <a:p>
              <a:pPr algn="ctr"/>
              <a:r>
                <a:rPr lang="en-US" dirty="0">
                  <a:solidFill>
                    <a:srgbClr val="008000"/>
                  </a:solidFill>
                  <a:latin typeface="Candara" panose="020E0502030303020204" pitchFamily="34" charset="0"/>
                </a:rPr>
                <a:t>Your Project 3</a:t>
              </a:r>
            </a:p>
          </p:txBody>
        </p:sp>
        <p:cxnSp>
          <p:nvCxnSpPr>
            <p:cNvPr id="11281" name="AutoShape 16"/>
            <p:cNvCxnSpPr>
              <a:cxnSpLocks noChangeShapeType="1"/>
              <a:stCxn id="11278" idx="4"/>
              <a:endCxn id="11280" idx="0"/>
            </p:cNvCxnSpPr>
            <p:nvPr/>
          </p:nvCxnSpPr>
          <p:spPr bwMode="auto">
            <a:xfrm>
              <a:off x="4536" y="2688"/>
              <a:ext cx="0" cy="3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25347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51593"/>
                                        </p:tgtEl>
                                        <p:attrNameLst>
                                          <p:attrName>style.visibility</p:attrName>
                                        </p:attrNameLst>
                                      </p:cBhvr>
                                      <p:to>
                                        <p:strVal val="visible"/>
                                      </p:to>
                                    </p:set>
                                    <p:animEffect transition="in" filter="wipe(up)">
                                      <p:cBhvr>
                                        <p:cTn id="7" dur="500"/>
                                        <p:tgtEl>
                                          <p:spTgt spid="45159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51590"/>
                                        </p:tgtEl>
                                        <p:attrNameLst>
                                          <p:attrName>style.visibility</p:attrName>
                                        </p:attrNameLst>
                                      </p:cBhvr>
                                      <p:to>
                                        <p:strVal val="visible"/>
                                      </p:to>
                                    </p:set>
                                    <p:animEffect transition="in" filter="wipe(up)">
                                      <p:cBhvr>
                                        <p:cTn id="11" dur="500"/>
                                        <p:tgtEl>
                                          <p:spTgt spid="4515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51599"/>
                                        </p:tgtEl>
                                        <p:attrNameLst>
                                          <p:attrName>style.visibility</p:attrName>
                                        </p:attrNameLst>
                                      </p:cBhvr>
                                      <p:to>
                                        <p:strVal val="visible"/>
                                      </p:to>
                                    </p:set>
                                    <p:animEffect transition="in" filter="wipe(up)">
                                      <p:cBhvr>
                                        <p:cTn id="16" dur="500"/>
                                        <p:tgtEl>
                                          <p:spTgt spid="451599"/>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51596"/>
                                        </p:tgtEl>
                                        <p:attrNameLst>
                                          <p:attrName>style.visibility</p:attrName>
                                        </p:attrNameLst>
                                      </p:cBhvr>
                                      <p:to>
                                        <p:strVal val="visible"/>
                                      </p:to>
                                    </p:set>
                                    <p:animEffect transition="in" filter="wipe(up)">
                                      <p:cBhvr>
                                        <p:cTn id="20" dur="500"/>
                                        <p:tgtEl>
                                          <p:spTgt spid="45159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451592"/>
                                        </p:tgtEl>
                                        <p:attrNameLst>
                                          <p:attrName>style.visibility</p:attrName>
                                        </p:attrNameLst>
                                      </p:cBhvr>
                                      <p:to>
                                        <p:strVal val="visible"/>
                                      </p:to>
                                    </p:set>
                                    <p:animEffect transition="in" filter="wipe(up)">
                                      <p:cBhvr>
                                        <p:cTn id="25" dur="500"/>
                                        <p:tgtEl>
                                          <p:spTgt spid="451592"/>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51589"/>
                                        </p:tgtEl>
                                        <p:attrNameLst>
                                          <p:attrName>style.visibility</p:attrName>
                                        </p:attrNameLst>
                                      </p:cBhvr>
                                      <p:to>
                                        <p:strVal val="visible"/>
                                      </p:to>
                                    </p:set>
                                    <p:animEffect transition="in" filter="wipe(up)">
                                      <p:cBhvr>
                                        <p:cTn id="29" dur="500"/>
                                        <p:tgtEl>
                                          <p:spTgt spid="4515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451598"/>
                                        </p:tgtEl>
                                        <p:attrNameLst>
                                          <p:attrName>style.visibility</p:attrName>
                                        </p:attrNameLst>
                                      </p:cBhvr>
                                      <p:to>
                                        <p:strVal val="visible"/>
                                      </p:to>
                                    </p:set>
                                    <p:animEffect transition="in" filter="wipe(up)">
                                      <p:cBhvr>
                                        <p:cTn id="34" dur="500"/>
                                        <p:tgtEl>
                                          <p:spTgt spid="451598"/>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451595"/>
                                        </p:tgtEl>
                                        <p:attrNameLst>
                                          <p:attrName>style.visibility</p:attrName>
                                        </p:attrNameLst>
                                      </p:cBhvr>
                                      <p:to>
                                        <p:strVal val="visible"/>
                                      </p:to>
                                    </p:set>
                                    <p:animEffect transition="in" filter="wipe(up)">
                                      <p:cBhvr>
                                        <p:cTn id="38" dur="500"/>
                                        <p:tgtEl>
                                          <p:spTgt spid="45159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9" grpId="0" animBg="1"/>
      <p:bldP spid="451590" grpId="0" animBg="1"/>
      <p:bldP spid="451595" grpId="0" animBg="1"/>
      <p:bldP spid="4515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38DDE9-9597-8B80-9611-8CCF16ECA011}"/>
              </a:ext>
            </a:extLst>
          </p:cNvPr>
          <p:cNvSpPr>
            <a:spLocks noGrp="1"/>
          </p:cNvSpPr>
          <p:nvPr>
            <p:ph idx="1"/>
          </p:nvPr>
        </p:nvSpPr>
        <p:spPr>
          <a:xfrm>
            <a:off x="347526" y="1002228"/>
            <a:ext cx="11650767" cy="5470681"/>
          </a:xfrm>
        </p:spPr>
        <p:txBody>
          <a:bodyPr/>
          <a:lstStyle/>
          <a:p>
            <a:pPr marL="292100" indent="-292100">
              <a:lnSpc>
                <a:spcPct val="120000"/>
              </a:lnSpc>
              <a:spcBef>
                <a:spcPct val="20000"/>
              </a:spcBef>
              <a:buClr>
                <a:srgbClr val="FFCC00"/>
              </a:buClr>
              <a:buSzPct val="60000"/>
              <a:buFont typeface="Wingdings" pitchFamily="2" charset="2"/>
              <a:buChar char="n"/>
            </a:pPr>
            <a:r>
              <a:rPr lang="en-US" sz="2800" dirty="0"/>
              <a:t>OASIS is a member-led, international non-profit standards consortium; </a:t>
            </a:r>
          </a:p>
          <a:p>
            <a:pPr marL="292100" indent="-292100">
              <a:lnSpc>
                <a:spcPct val="120000"/>
              </a:lnSpc>
              <a:spcBef>
                <a:spcPct val="20000"/>
              </a:spcBef>
              <a:buClr>
                <a:srgbClr val="FFCC00"/>
              </a:buClr>
              <a:buSzPct val="60000"/>
              <a:buFont typeface="Wingdings" pitchFamily="2" charset="2"/>
              <a:buChar char="n"/>
            </a:pPr>
            <a:r>
              <a:rPr lang="en-US" sz="2800" dirty="0"/>
              <a:t>Founded under the name "SGML Open" in 1993.</a:t>
            </a:r>
          </a:p>
          <a:p>
            <a:pPr marL="292100" indent="-292100">
              <a:lnSpc>
                <a:spcPct val="120000"/>
              </a:lnSpc>
              <a:spcBef>
                <a:spcPct val="20000"/>
              </a:spcBef>
              <a:buClr>
                <a:srgbClr val="FFCC00"/>
              </a:buClr>
              <a:buSzPct val="60000"/>
              <a:buFont typeface="Wingdings" pitchFamily="2" charset="2"/>
              <a:buChar char="n"/>
            </a:pPr>
            <a:r>
              <a:rPr lang="en-US" sz="2800" dirty="0"/>
              <a:t>Thousands of individual and organizational members in 100 countries;</a:t>
            </a:r>
          </a:p>
          <a:p>
            <a:pPr marL="292100" indent="-292100">
              <a:lnSpc>
                <a:spcPct val="120000"/>
              </a:lnSpc>
              <a:spcBef>
                <a:spcPct val="20000"/>
              </a:spcBef>
              <a:buClr>
                <a:srgbClr val="FFCC00"/>
              </a:buClr>
              <a:buSzPct val="60000"/>
              <a:buFont typeface="Wingdings" pitchFamily="2" charset="2"/>
              <a:buChar char="n"/>
            </a:pPr>
            <a:r>
              <a:rPr lang="en-US" sz="2800" dirty="0"/>
              <a:t>The largest standards group for SOA and Web services. Most SOA standards are from OASIS</a:t>
            </a:r>
          </a:p>
          <a:p>
            <a:pPr marL="292100" indent="-292100">
              <a:lnSpc>
                <a:spcPct val="120000"/>
              </a:lnSpc>
              <a:spcBef>
                <a:spcPct val="20000"/>
              </a:spcBef>
              <a:buClr>
                <a:srgbClr val="FFCC00"/>
              </a:buClr>
              <a:buSzPct val="60000"/>
              <a:buFont typeface="Wingdings" pitchFamily="2" charset="2"/>
              <a:buChar char="n"/>
            </a:pPr>
            <a:r>
              <a:rPr lang="en-US" sz="2800" dirty="0"/>
              <a:t>Supports over 60 technical committees producing royalty-free and RAND (Reasonable and non-discriminatory) licensing in an open process.</a:t>
            </a:r>
          </a:p>
          <a:p>
            <a:endParaRPr lang="en-US" dirty="0"/>
          </a:p>
        </p:txBody>
      </p:sp>
      <p:sp>
        <p:nvSpPr>
          <p:cNvPr id="12292" name="Rectangle 5"/>
          <p:cNvSpPr>
            <a:spLocks noGrp="1" noChangeArrowheads="1"/>
          </p:cNvSpPr>
          <p:nvPr>
            <p:ph type="title"/>
          </p:nvPr>
        </p:nvSpPr>
        <p:spPr>
          <a:noFill/>
        </p:spPr>
        <p:txBody>
          <a:bodyPr>
            <a:normAutofit/>
          </a:bodyPr>
          <a:lstStyle/>
          <a:p>
            <a:pPr eaLnBrk="1" hangingPunct="1"/>
            <a:r>
              <a:rPr lang="en-US" dirty="0"/>
              <a:t>Who is OASIS?</a:t>
            </a:r>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11CCB2D-A0D8-4F70-846F-0084ABF86AEE}" type="slidenum">
              <a:rPr lang="en-US" b="0" smtClean="0">
                <a:solidFill>
                  <a:schemeClr val="tx2"/>
                </a:solidFill>
              </a:rPr>
              <a:pPr/>
              <a:t>12</a:t>
            </a:fld>
            <a:endParaRPr lang="en-US" b="0">
              <a:solidFill>
                <a:schemeClr val="tx2"/>
              </a:solidFill>
            </a:endParaRPr>
          </a:p>
        </p:txBody>
      </p:sp>
    </p:spTree>
    <p:extLst>
      <p:ext uri="{BB962C8B-B14F-4D97-AF65-F5344CB8AC3E}">
        <p14:creationId xmlns:p14="http://schemas.microsoft.com/office/powerpoint/2010/main" val="3586266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pPr eaLnBrk="1" hangingPunct="1">
              <a:lnSpc>
                <a:spcPct val="140000"/>
              </a:lnSpc>
            </a:pPr>
            <a:r>
              <a:rPr lang="en-US" sz="2800" dirty="0"/>
              <a:t>UDDI Service Registry, </a:t>
            </a:r>
            <a:r>
              <a:rPr lang="en-US" altLang="zh-CN" sz="2400" dirty="0">
                <a:ea typeface="宋体" pitchFamily="2" charset="-122"/>
              </a:rPr>
              <a:t>Universal Description, Discovery, and Integration</a:t>
            </a:r>
            <a:r>
              <a:rPr lang="en-US" altLang="zh-CN" sz="2800" dirty="0">
                <a:ea typeface="宋体" pitchFamily="2" charset="-122"/>
              </a:rPr>
              <a:t> </a:t>
            </a:r>
            <a:endParaRPr lang="en-US" sz="2800" dirty="0"/>
          </a:p>
        </p:txBody>
      </p:sp>
      <p:sp>
        <p:nvSpPr>
          <p:cNvPr id="13316" name="Rectangle 3"/>
          <p:cNvSpPr>
            <a:spLocks noGrp="1" noChangeArrowheads="1"/>
          </p:cNvSpPr>
          <p:nvPr>
            <p:ph idx="1"/>
          </p:nvPr>
        </p:nvSpPr>
        <p:spPr/>
        <p:txBody>
          <a:bodyPr>
            <a:normAutofit/>
          </a:bodyPr>
          <a:lstStyle/>
          <a:p>
            <a:pPr eaLnBrk="1" hangingPunct="1">
              <a:lnSpc>
                <a:spcPct val="90000"/>
              </a:lnSpc>
              <a:buFont typeface="Wingdings" pitchFamily="2" charset="2"/>
              <a:buNone/>
            </a:pPr>
            <a:r>
              <a:rPr lang="en-US" altLang="zh-CN" dirty="0">
                <a:ea typeface="宋体" pitchFamily="2" charset="-122"/>
              </a:rPr>
              <a:t>UDDI registry information is organized in three groups: </a:t>
            </a:r>
          </a:p>
          <a:p>
            <a:pPr eaLnBrk="1" hangingPunct="1">
              <a:lnSpc>
                <a:spcPct val="90000"/>
              </a:lnSpc>
            </a:pPr>
            <a:r>
              <a:rPr lang="en-US" altLang="zh-CN" b="1" dirty="0">
                <a:solidFill>
                  <a:schemeClr val="tx2"/>
                </a:solidFill>
                <a:ea typeface="宋体" pitchFamily="2" charset="-122"/>
              </a:rPr>
              <a:t>White pages</a:t>
            </a:r>
            <a:r>
              <a:rPr lang="en-US" altLang="zh-CN" dirty="0">
                <a:ea typeface="宋体" pitchFamily="2" charset="-122"/>
              </a:rPr>
              <a:t> include service provider's name, identify, e.g., the DUNS number, contact information. </a:t>
            </a:r>
          </a:p>
          <a:p>
            <a:pPr eaLnBrk="1" hangingPunct="1">
              <a:lnSpc>
                <a:spcPct val="90000"/>
              </a:lnSpc>
            </a:pPr>
            <a:r>
              <a:rPr lang="en-US" altLang="zh-CN" b="1" dirty="0">
                <a:solidFill>
                  <a:schemeClr val="tx2"/>
                </a:solidFill>
                <a:ea typeface="宋体" pitchFamily="2" charset="-122"/>
              </a:rPr>
              <a:t>Yellow pages</a:t>
            </a:r>
            <a:r>
              <a:rPr lang="en-US" altLang="zh-CN" dirty="0">
                <a:ea typeface="宋体" pitchFamily="2" charset="-122"/>
              </a:rPr>
              <a:t> include industry type, product and service type, and geographical location. </a:t>
            </a:r>
          </a:p>
          <a:p>
            <a:pPr eaLnBrk="1" hangingPunct="1">
              <a:lnSpc>
                <a:spcPct val="90000"/>
              </a:lnSpc>
            </a:pPr>
            <a:r>
              <a:rPr lang="en-US" altLang="zh-CN" b="1" dirty="0">
                <a:solidFill>
                  <a:schemeClr val="tx2"/>
                </a:solidFill>
                <a:ea typeface="宋体" pitchFamily="2" charset="-122"/>
              </a:rPr>
              <a:t>Green pages</a:t>
            </a:r>
            <a:r>
              <a:rPr lang="en-US" altLang="zh-CN" dirty="0">
                <a:ea typeface="宋体" pitchFamily="2" charset="-122"/>
              </a:rPr>
              <a:t> include five data structures and APIs for allowing computer programs to read and write (register) UDDI registry</a:t>
            </a:r>
            <a:r>
              <a:rPr lang="en-US" altLang="zh-CN" dirty="0">
                <a:solidFill>
                  <a:schemeClr val="tx2"/>
                </a:solidFill>
                <a:ea typeface="宋体" pitchFamily="2" charset="-122"/>
              </a:rPr>
              <a:t>.</a:t>
            </a:r>
          </a:p>
          <a:p>
            <a:pPr eaLnBrk="1" hangingPunct="1">
              <a:lnSpc>
                <a:spcPct val="90000"/>
              </a:lnSpc>
            </a:pPr>
            <a:endParaRPr lang="en-US" dirty="0"/>
          </a:p>
        </p:txBody>
      </p:sp>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A6C833E-DB7F-4FAA-9344-D9193526A220}" type="slidenum">
              <a:rPr lang="en-US" b="0" smtClean="0">
                <a:solidFill>
                  <a:schemeClr val="tx2"/>
                </a:solidFill>
              </a:rPr>
              <a:pPr/>
              <a:t>13</a:t>
            </a:fld>
            <a:endParaRPr lang="en-US" b="0">
              <a:solidFill>
                <a:schemeClr val="tx2"/>
              </a:solidFill>
            </a:endParaRPr>
          </a:p>
        </p:txBody>
      </p:sp>
    </p:spTree>
    <p:extLst>
      <p:ext uri="{BB962C8B-B14F-4D97-AF65-F5344CB8AC3E}">
        <p14:creationId xmlns:p14="http://schemas.microsoft.com/office/powerpoint/2010/main" val="1383614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1E38B63-5EDE-4F8A-94E2-A8DF3EC2A07A}" type="slidenum">
              <a:rPr lang="en-US" b="0" smtClean="0">
                <a:solidFill>
                  <a:schemeClr val="tx2"/>
                </a:solidFill>
              </a:rPr>
              <a:pPr/>
              <a:t>14</a:t>
            </a:fld>
            <a:endParaRPr lang="en-US" b="0">
              <a:solidFill>
                <a:schemeClr val="tx2"/>
              </a:solidFill>
            </a:endParaRPr>
          </a:p>
        </p:txBody>
      </p:sp>
      <p:sp>
        <p:nvSpPr>
          <p:cNvPr id="14339" name="Rectangle 4"/>
          <p:cNvSpPr>
            <a:spLocks noGrp="1" noChangeArrowheads="1"/>
          </p:cNvSpPr>
          <p:nvPr>
            <p:ph type="title"/>
          </p:nvPr>
        </p:nvSpPr>
        <p:spPr>
          <a:xfrm>
            <a:off x="718956" y="228600"/>
            <a:ext cx="9187044" cy="609600"/>
          </a:xfrm>
          <a:noFill/>
        </p:spPr>
        <p:txBody>
          <a:bodyPr>
            <a:normAutofit fontScale="90000"/>
          </a:bodyPr>
          <a:lstStyle/>
          <a:p>
            <a:pPr eaLnBrk="1" hangingPunct="1"/>
            <a:r>
              <a:rPr lang="en-US" dirty="0"/>
              <a:t>ebXML Consists of Five Modules</a:t>
            </a:r>
          </a:p>
        </p:txBody>
      </p:sp>
      <p:sp>
        <p:nvSpPr>
          <p:cNvPr id="14340" name="Rectangle 5"/>
          <p:cNvSpPr>
            <a:spLocks noChangeArrowheads="1"/>
          </p:cNvSpPr>
          <p:nvPr/>
        </p:nvSpPr>
        <p:spPr bwMode="auto">
          <a:xfrm>
            <a:off x="2000250" y="1573213"/>
            <a:ext cx="7042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buFontTx/>
              <a:buChar char="•"/>
            </a:pPr>
            <a:endParaRPr lang="en-US" sz="2800">
              <a:latin typeface="Arial" pitchFamily="34" charset="0"/>
            </a:endParaRPr>
          </a:p>
        </p:txBody>
      </p:sp>
      <p:sp>
        <p:nvSpPr>
          <p:cNvPr id="14341" name="Rectangle 6"/>
          <p:cNvSpPr>
            <a:spLocks noChangeArrowheads="1"/>
          </p:cNvSpPr>
          <p:nvPr/>
        </p:nvSpPr>
        <p:spPr bwMode="auto">
          <a:xfrm>
            <a:off x="432769" y="1371600"/>
            <a:ext cx="9320831"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5000"/>
              </a:lnSpc>
              <a:spcBef>
                <a:spcPct val="40000"/>
              </a:spcBef>
              <a:buClr>
                <a:srgbClr val="CC9900"/>
              </a:buClr>
              <a:buSzPct val="60000"/>
              <a:buFont typeface="Wingdings" pitchFamily="2" charset="2"/>
              <a:buChar char="n"/>
            </a:pPr>
            <a:r>
              <a:rPr lang="en-US" sz="2800" dirty="0">
                <a:latin typeface="Candara" panose="020E0502030303020204" pitchFamily="34" charset="0"/>
              </a:rPr>
              <a:t>Business Process Specification Schema </a:t>
            </a:r>
          </a:p>
          <a:p>
            <a:pPr marL="342900" indent="-342900">
              <a:lnSpc>
                <a:spcPct val="85000"/>
              </a:lnSpc>
              <a:spcBef>
                <a:spcPct val="40000"/>
              </a:spcBef>
              <a:buClr>
                <a:srgbClr val="CC9900"/>
              </a:buClr>
              <a:buSzPct val="60000"/>
              <a:buFont typeface="Wingdings" pitchFamily="2" charset="2"/>
              <a:buChar char="n"/>
            </a:pPr>
            <a:r>
              <a:rPr lang="en-US" sz="2800" dirty="0">
                <a:latin typeface="Candara" panose="020E0502030303020204" pitchFamily="34" charset="0"/>
              </a:rPr>
              <a:t>Core Components</a:t>
            </a:r>
          </a:p>
          <a:p>
            <a:pPr marL="342900" indent="-342900">
              <a:lnSpc>
                <a:spcPct val="85000"/>
              </a:lnSpc>
              <a:spcBef>
                <a:spcPct val="40000"/>
              </a:spcBef>
              <a:buClr>
                <a:srgbClr val="CC9900"/>
              </a:buClr>
              <a:buSzPct val="60000"/>
              <a:buFont typeface="Wingdings" pitchFamily="2" charset="2"/>
              <a:buChar char="n"/>
            </a:pPr>
            <a:r>
              <a:rPr lang="en-US" sz="2800" dirty="0">
                <a:latin typeface="Candara" panose="020E0502030303020204" pitchFamily="34" charset="0"/>
              </a:rPr>
              <a:t>Collaboration Protocol Profiles and Agreements (CPPA)</a:t>
            </a:r>
          </a:p>
          <a:p>
            <a:pPr marL="342900" indent="-342900">
              <a:lnSpc>
                <a:spcPct val="85000"/>
              </a:lnSpc>
              <a:spcBef>
                <a:spcPct val="40000"/>
              </a:spcBef>
              <a:buClr>
                <a:srgbClr val="CC9900"/>
              </a:buClr>
              <a:buSzPct val="60000"/>
              <a:buFont typeface="Wingdings" pitchFamily="2" charset="2"/>
              <a:buChar char="n"/>
            </a:pPr>
            <a:r>
              <a:rPr lang="en-US" sz="2800" dirty="0">
                <a:latin typeface="Candara" panose="020E0502030303020204" pitchFamily="34" charset="0"/>
              </a:rPr>
              <a:t>Message Service </a:t>
            </a:r>
            <a:br>
              <a:rPr lang="en-US" sz="2800" dirty="0">
                <a:latin typeface="Candara" panose="020E0502030303020204" pitchFamily="34" charset="0"/>
              </a:rPr>
            </a:br>
            <a:r>
              <a:rPr lang="en-US" sz="1100" dirty="0">
                <a:latin typeface="Candara" panose="020E0502030303020204" pitchFamily="34" charset="0"/>
              </a:rPr>
              <a:t>https://www.oasis-open.org/committees/ebxml-msg/documents/ebMS_v2_0.pdf</a:t>
            </a:r>
            <a:endParaRPr lang="en-US" sz="2800" dirty="0">
              <a:latin typeface="Candara" panose="020E0502030303020204" pitchFamily="34" charset="0"/>
            </a:endParaRPr>
          </a:p>
          <a:p>
            <a:pPr marL="342900" indent="-342900">
              <a:lnSpc>
                <a:spcPct val="85000"/>
              </a:lnSpc>
              <a:spcBef>
                <a:spcPct val="40000"/>
              </a:spcBef>
              <a:buClr>
                <a:srgbClr val="CC9900"/>
              </a:buClr>
              <a:buSzPct val="60000"/>
              <a:buFont typeface="Wingdings" pitchFamily="2" charset="2"/>
              <a:buChar char="n"/>
            </a:pPr>
            <a:r>
              <a:rPr lang="en-US" sz="2800" dirty="0">
                <a:solidFill>
                  <a:srgbClr val="990000"/>
                </a:solidFill>
                <a:latin typeface="Candara" panose="020E0502030303020204" pitchFamily="34" charset="0"/>
              </a:rPr>
              <a:t>Registry &amp; Repository</a:t>
            </a:r>
            <a:endParaRPr lang="en-US" sz="2000" dirty="0">
              <a:solidFill>
                <a:srgbClr val="990000"/>
              </a:solidFill>
              <a:latin typeface="Candara" panose="020E0502030303020204"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838" y="2921372"/>
            <a:ext cx="3245528" cy="3486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423707" y="5364861"/>
            <a:ext cx="1613371" cy="923330"/>
          </a:xfrm>
          <a:prstGeom prst="rect">
            <a:avLst/>
          </a:prstGeom>
        </p:spPr>
        <p:txBody>
          <a:bodyPr wrap="square">
            <a:spAutoFit/>
          </a:bodyPr>
          <a:lstStyle/>
          <a:p>
            <a:pPr algn="r"/>
            <a:r>
              <a:rPr lang="en-US" dirty="0">
                <a:latin typeface="Candara" panose="020E0502030303020204" pitchFamily="34" charset="0"/>
              </a:rPr>
              <a:t>ebXML Message</a:t>
            </a:r>
          </a:p>
          <a:p>
            <a:pPr algn="r"/>
            <a:r>
              <a:rPr lang="en-US" dirty="0">
                <a:latin typeface="Candara" panose="020E0502030303020204" pitchFamily="34" charset="0"/>
              </a:rPr>
              <a:t>Format</a:t>
            </a:r>
          </a:p>
        </p:txBody>
      </p:sp>
      <p:sp>
        <p:nvSpPr>
          <p:cNvPr id="9" name="TextBox 8">
            <a:extLst>
              <a:ext uri="{FF2B5EF4-FFF2-40B4-BE49-F238E27FC236}">
                <a16:creationId xmlns:a16="http://schemas.microsoft.com/office/drawing/2014/main" id="{E261F5CB-4FA4-4B66-944C-E1F2506EEB14}"/>
              </a:ext>
            </a:extLst>
          </p:cNvPr>
          <p:cNvSpPr txBox="1"/>
          <p:nvPr/>
        </p:nvSpPr>
        <p:spPr>
          <a:xfrm>
            <a:off x="4267200" y="779910"/>
            <a:ext cx="4572000" cy="461665"/>
          </a:xfrm>
          <a:prstGeom prst="rect">
            <a:avLst/>
          </a:prstGeom>
          <a:noFill/>
        </p:spPr>
        <p:txBody>
          <a:bodyPr wrap="square">
            <a:spAutoFit/>
          </a:bodyPr>
          <a:lstStyle/>
          <a:p>
            <a:r>
              <a:rPr lang="en-US" sz="2400" dirty="0">
                <a:hlinkClick r:id="rId4"/>
              </a:rPr>
              <a:t>http://www.ebxml.org/</a:t>
            </a:r>
            <a:endParaRPr lang="en-US" sz="2400" dirty="0"/>
          </a:p>
        </p:txBody>
      </p:sp>
      <p:sp>
        <p:nvSpPr>
          <p:cNvPr id="3" name="Speech Bubble: Rectangle with Corners Rounded 2">
            <a:extLst>
              <a:ext uri="{FF2B5EF4-FFF2-40B4-BE49-F238E27FC236}">
                <a16:creationId xmlns:a16="http://schemas.microsoft.com/office/drawing/2014/main" id="{83FB8A9C-FEB8-CF07-7062-FD93E4E94BF3}"/>
              </a:ext>
            </a:extLst>
          </p:cNvPr>
          <p:cNvSpPr/>
          <p:nvPr/>
        </p:nvSpPr>
        <p:spPr bwMode="auto">
          <a:xfrm>
            <a:off x="8610600" y="990601"/>
            <a:ext cx="1872993" cy="1083859"/>
          </a:xfrm>
          <a:prstGeom prst="wedgeRoundRectCallout">
            <a:avLst>
              <a:gd name="adj1" fmla="val -83602"/>
              <a:gd name="adj2" fmla="val 6543"/>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Similar to BPEL and Workflow Foundation</a:t>
            </a:r>
          </a:p>
        </p:txBody>
      </p:sp>
    </p:spTree>
    <p:extLst>
      <p:ext uri="{BB962C8B-B14F-4D97-AF65-F5344CB8AC3E}">
        <p14:creationId xmlns:p14="http://schemas.microsoft.com/office/powerpoint/2010/main" val="272239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4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a:noFill/>
        </p:spPr>
        <p:txBody>
          <a:bodyPr>
            <a:normAutofit/>
          </a:bodyPr>
          <a:lstStyle/>
          <a:p>
            <a:pPr eaLnBrk="1" hangingPunct="1"/>
            <a:r>
              <a:rPr lang="en-US"/>
              <a:t>ebXML Vendor Products</a:t>
            </a:r>
          </a:p>
        </p:txBody>
      </p:sp>
      <p:sp>
        <p:nvSpPr>
          <p:cNvPr id="15364" name="Rectangle 5"/>
          <p:cNvSpPr>
            <a:spLocks noGrp="1" noChangeArrowheads="1"/>
          </p:cNvSpPr>
          <p:nvPr>
            <p:ph idx="1"/>
          </p:nvPr>
        </p:nvSpPr>
        <p:spPr>
          <a:noFill/>
        </p:spPr>
        <p:txBody>
          <a:bodyPr/>
          <a:lstStyle/>
          <a:p>
            <a:pPr eaLnBrk="1" hangingPunct="1"/>
            <a:r>
              <a:rPr lang="en-US"/>
              <a:t>Sun Microsystems Inc.</a:t>
            </a:r>
          </a:p>
          <a:p>
            <a:pPr eaLnBrk="1" hangingPunct="1"/>
            <a:r>
              <a:rPr lang="en-US"/>
              <a:t>ebXMLsoft Inc.</a:t>
            </a:r>
          </a:p>
          <a:p>
            <a:pPr eaLnBrk="1" hangingPunct="1"/>
            <a:r>
              <a:rPr lang="en-US"/>
              <a:t>CHECKMi </a:t>
            </a:r>
          </a:p>
          <a:p>
            <a:pPr eaLnBrk="1" hangingPunct="1"/>
            <a:r>
              <a:rPr lang="en-US"/>
              <a:t>Digital Artefacts Inc.</a:t>
            </a:r>
          </a:p>
          <a:p>
            <a:pPr eaLnBrk="1" hangingPunct="1"/>
            <a:r>
              <a:rPr lang="en-US"/>
              <a:t>Adobe Systems Inc.</a:t>
            </a:r>
          </a:p>
          <a:p>
            <a:pPr eaLnBrk="1" hangingPunct="1"/>
            <a:r>
              <a:rPr lang="en-US"/>
              <a:t>freebXML Registry (open source)</a:t>
            </a:r>
          </a:p>
          <a:p>
            <a:pPr eaLnBrk="1" hangingPunct="1"/>
            <a:r>
              <a:rPr lang="en-US"/>
              <a:t>Infravio - X-registry</a:t>
            </a:r>
          </a:p>
          <a:p>
            <a:pPr eaLnBrk="1" hangingPunct="1"/>
            <a:r>
              <a:rPr lang="en-US"/>
              <a:t>Xenos Group Inc. – GoXML Registry</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92C1EC2-3E47-485B-8114-C329C02FE41D}" type="slidenum">
              <a:rPr lang="en-US" b="0" smtClean="0">
                <a:solidFill>
                  <a:schemeClr val="tx2"/>
                </a:solidFill>
              </a:rPr>
              <a:pPr/>
              <a:t>15</a:t>
            </a:fld>
            <a:endParaRPr lang="en-US" b="0">
              <a:solidFill>
                <a:schemeClr val="tx2"/>
              </a:solidFill>
            </a:endParaRPr>
          </a:p>
        </p:txBody>
      </p:sp>
      <p:sp>
        <p:nvSpPr>
          <p:cNvPr id="2" name="Rectangle 1">
            <a:extLst>
              <a:ext uri="{FF2B5EF4-FFF2-40B4-BE49-F238E27FC236}">
                <a16:creationId xmlns:a16="http://schemas.microsoft.com/office/drawing/2014/main" id="{233114D3-A348-4107-84B9-D5AD1A4FCFFF}"/>
              </a:ext>
            </a:extLst>
          </p:cNvPr>
          <p:cNvSpPr/>
          <p:nvPr/>
        </p:nvSpPr>
        <p:spPr bwMode="auto">
          <a:xfrm>
            <a:off x="6670963" y="2628900"/>
            <a:ext cx="3096491" cy="1600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a:latin typeface="Candara" panose="020E0502030303020204" pitchFamily="34" charset="0"/>
              </a:rPr>
              <a:t>Widely used in healthcare systems and government systems</a:t>
            </a:r>
          </a:p>
        </p:txBody>
      </p:sp>
    </p:spTree>
    <p:extLst>
      <p:ext uri="{BB962C8B-B14F-4D97-AF65-F5344CB8AC3E}">
        <p14:creationId xmlns:p14="http://schemas.microsoft.com/office/powerpoint/2010/main" val="323814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250"/>
                                        <p:tgtEl>
                                          <p:spTgt spid="2"/>
                                        </p:tgtEl>
                                      </p:cBhvr>
                                    </p:animEffect>
                                    <p:anim calcmode="lin" valueType="num">
                                      <p:cBhvr>
                                        <p:cTn id="8" dur="2250" fill="hold"/>
                                        <p:tgtEl>
                                          <p:spTgt spid="2"/>
                                        </p:tgtEl>
                                        <p:attrNameLst>
                                          <p:attrName>ppt_x</p:attrName>
                                        </p:attrNameLst>
                                      </p:cBhvr>
                                      <p:tavLst>
                                        <p:tav tm="0">
                                          <p:val>
                                            <p:strVal val="#ppt_x"/>
                                          </p:val>
                                        </p:tav>
                                        <p:tav tm="100000">
                                          <p:val>
                                            <p:strVal val="#ppt_x"/>
                                          </p:val>
                                        </p:tav>
                                      </p:tavLst>
                                    </p:anim>
                                    <p:anim calcmode="lin" valueType="num">
                                      <p:cBhvr>
                                        <p:cTn id="9" dur="2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F7F147-1002-5C03-A01E-C2DF43A896E2}"/>
              </a:ext>
            </a:extLst>
          </p:cNvPr>
          <p:cNvSpPr>
            <a:spLocks noGrp="1"/>
          </p:cNvSpPr>
          <p:nvPr>
            <p:ph type="title"/>
          </p:nvPr>
        </p:nvSpPr>
        <p:spPr/>
        <p:txBody>
          <a:bodyPr>
            <a:normAutofit/>
          </a:bodyPr>
          <a:lstStyle/>
          <a:p>
            <a:r>
              <a:rPr lang="en-US" dirty="0"/>
              <a:t>What is </a:t>
            </a:r>
            <a:r>
              <a:rPr lang="en-US" dirty="0" err="1"/>
              <a:t>ebXML</a:t>
            </a:r>
            <a:r>
              <a:rPr lang="en-US" dirty="0"/>
              <a:t>?</a:t>
            </a:r>
          </a:p>
        </p:txBody>
      </p:sp>
      <p:sp>
        <p:nvSpPr>
          <p:cNvPr id="5" name="Content Placeholder 4">
            <a:extLst>
              <a:ext uri="{FF2B5EF4-FFF2-40B4-BE49-F238E27FC236}">
                <a16:creationId xmlns:a16="http://schemas.microsoft.com/office/drawing/2014/main" id="{E8809373-E5E1-9620-D709-B02BE846E4D2}"/>
              </a:ext>
            </a:extLst>
          </p:cNvPr>
          <p:cNvSpPr>
            <a:spLocks noGrp="1"/>
          </p:cNvSpPr>
          <p:nvPr>
            <p:ph idx="1"/>
          </p:nvPr>
        </p:nvSpPr>
        <p:spPr/>
        <p:txBody>
          <a:bodyPr/>
          <a:lstStyle/>
          <a:p>
            <a:r>
              <a:rPr lang="en-US" dirty="0"/>
              <a:t>An SOA registry as well as a repository</a:t>
            </a:r>
          </a:p>
          <a:p>
            <a:pPr lvl="1"/>
            <a:r>
              <a:rPr lang="en-US" dirty="0"/>
              <a:t>Classification of any type of information</a:t>
            </a:r>
          </a:p>
          <a:p>
            <a:pPr lvl="1"/>
            <a:r>
              <a:rPr lang="en-US" dirty="0"/>
              <a:t>Managing relationships between information</a:t>
            </a:r>
          </a:p>
          <a:p>
            <a:pPr lvl="1"/>
            <a:r>
              <a:rPr lang="en-US" dirty="0"/>
              <a:t>Taxonomy hosting, browsing and validation</a:t>
            </a:r>
          </a:p>
          <a:p>
            <a:pPr lvl="1"/>
            <a:r>
              <a:rPr lang="en-US" dirty="0"/>
              <a:t>File/folder organization of information</a:t>
            </a:r>
          </a:p>
          <a:p>
            <a:r>
              <a:rPr lang="en-US" dirty="0"/>
              <a:t>A content management system for secure &amp; federated information </a:t>
            </a:r>
          </a:p>
          <a:p>
            <a:pPr lvl="1"/>
            <a:r>
              <a:rPr lang="en-US" dirty="0"/>
              <a:t>Provides services for sharing content and metadata between entities in a federated environment </a:t>
            </a:r>
          </a:p>
          <a:p>
            <a:pPr lvl="1"/>
            <a:r>
              <a:rPr lang="en-US" dirty="0"/>
              <a:t>Lifecycle Management (LCM) actions logged in an audit trail</a:t>
            </a:r>
          </a:p>
          <a:p>
            <a:pPr lvl="1"/>
            <a:r>
              <a:rPr lang="en-US" dirty="0"/>
              <a:t>Supports automatic versioning of objects</a:t>
            </a:r>
          </a:p>
          <a:p>
            <a:endParaRPr lang="en-US" dirty="0"/>
          </a:p>
          <a:p>
            <a:endParaRPr lang="en-US" dirty="0"/>
          </a:p>
          <a:p>
            <a:endParaRPr lang="en-US" dirty="0"/>
          </a:p>
        </p:txBody>
      </p:sp>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726CE41-4812-4247-B221-0D0017597973}" type="slidenum">
              <a:rPr lang="en-US" b="0" smtClean="0">
                <a:solidFill>
                  <a:schemeClr val="tx2"/>
                </a:solidFill>
              </a:rPr>
              <a:pPr/>
              <a:t>16</a:t>
            </a:fld>
            <a:endParaRPr lang="en-US" b="0">
              <a:solidFill>
                <a:schemeClr val="tx2"/>
              </a:solidFill>
            </a:endParaRPr>
          </a:p>
        </p:txBody>
      </p:sp>
    </p:spTree>
    <p:extLst>
      <p:ext uri="{BB962C8B-B14F-4D97-AF65-F5344CB8AC3E}">
        <p14:creationId xmlns:p14="http://schemas.microsoft.com/office/powerpoint/2010/main" val="195255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1D885E2-E7FC-47B0-9795-9677B1C6D09B}" type="slidenum">
              <a:rPr lang="en-US" b="0" smtClean="0">
                <a:solidFill>
                  <a:schemeClr val="tx2"/>
                </a:solidFill>
                <a:latin typeface="Candara" panose="020E0502030303020204" pitchFamily="34" charset="0"/>
              </a:rPr>
              <a:pPr/>
              <a:t>17</a:t>
            </a:fld>
            <a:endParaRPr lang="en-US" b="0">
              <a:solidFill>
                <a:schemeClr val="tx2"/>
              </a:solidFill>
              <a:latin typeface="Candara" panose="020E0502030303020204" pitchFamily="34" charset="0"/>
            </a:endParaRPr>
          </a:p>
        </p:txBody>
      </p:sp>
      <p:sp>
        <p:nvSpPr>
          <p:cNvPr id="17411" name="Text Box 2"/>
          <p:cNvSpPr txBox="1">
            <a:spLocks noChangeArrowheads="1"/>
          </p:cNvSpPr>
          <p:nvPr/>
        </p:nvSpPr>
        <p:spPr bwMode="auto">
          <a:xfrm>
            <a:off x="10666414" y="4822825"/>
            <a:ext cx="1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endParaRPr lang="en-US" b="0">
              <a:latin typeface="Candara" panose="020E0502030303020204" pitchFamily="34" charset="0"/>
            </a:endParaRPr>
          </a:p>
        </p:txBody>
      </p:sp>
      <p:sp>
        <p:nvSpPr>
          <p:cNvPr id="4" name="Rectangle 3"/>
          <p:cNvSpPr>
            <a:spLocks noChangeArrowheads="1"/>
          </p:cNvSpPr>
          <p:nvPr/>
        </p:nvSpPr>
        <p:spPr bwMode="auto">
          <a:xfrm>
            <a:off x="3124201" y="1114426"/>
            <a:ext cx="5622925" cy="5591175"/>
          </a:xfrm>
          <a:prstGeom prst="rect">
            <a:avLst/>
          </a:prstGeom>
          <a:blipFill dpi="0" rotWithShape="0">
            <a:blip r:embed="rId3" cstate="print"/>
            <a:srcRect/>
            <a:stretch>
              <a:fillRect/>
            </a:stretch>
          </a:blipFill>
          <a:ln w="9525">
            <a:noFill/>
            <a:round/>
            <a:headEnd/>
            <a:tailEnd/>
          </a:ln>
          <a:effectLst/>
        </p:spPr>
        <p:txBody>
          <a:bodyPr lIns="90000" tIns="45000" rIns="90000" bIns="45000" anchor="ctr" anchorCtr="1"/>
          <a:lstStyle/>
          <a:p>
            <a:pPr algn="ctr" defTabSz="457200">
              <a:lnSpc>
                <a:spcPct val="93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600" dirty="0">
                <a:solidFill>
                  <a:srgbClr val="000000"/>
                </a:solidFill>
                <a:latin typeface="Candara" panose="020E0502030303020204" pitchFamily="34" charset="0"/>
              </a:rPr>
              <a:t>ebXML</a:t>
            </a:r>
            <a:br>
              <a:rPr lang="en-GB" sz="2600" dirty="0">
                <a:solidFill>
                  <a:srgbClr val="000000"/>
                </a:solidFill>
                <a:latin typeface="Candara" panose="020E0502030303020204" pitchFamily="34" charset="0"/>
              </a:rPr>
            </a:br>
            <a:r>
              <a:rPr lang="en-GB" sz="2600" dirty="0">
                <a:solidFill>
                  <a:srgbClr val="000000"/>
                </a:solidFill>
                <a:latin typeface="Candara" panose="020E0502030303020204" pitchFamily="34" charset="0"/>
              </a:rPr>
              <a:t>Registry</a:t>
            </a:r>
          </a:p>
        </p:txBody>
      </p:sp>
      <p:sp>
        <p:nvSpPr>
          <p:cNvPr id="17413" name="Text Box 4"/>
          <p:cNvSpPr txBox="1">
            <a:spLocks noChangeArrowheads="1"/>
          </p:cNvSpPr>
          <p:nvPr/>
        </p:nvSpPr>
        <p:spPr bwMode="auto">
          <a:xfrm>
            <a:off x="10666414" y="4965700"/>
            <a:ext cx="1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endParaRPr lang="en-US" b="0">
              <a:latin typeface="Candara" panose="020E0502030303020204" pitchFamily="34" charset="0"/>
            </a:endParaRPr>
          </a:p>
        </p:txBody>
      </p:sp>
      <p:sp>
        <p:nvSpPr>
          <p:cNvPr id="6" name="Text Box 5"/>
          <p:cNvSpPr txBox="1">
            <a:spLocks noChangeArrowheads="1"/>
          </p:cNvSpPr>
          <p:nvPr/>
        </p:nvSpPr>
        <p:spPr bwMode="auto">
          <a:xfrm rot="3660000">
            <a:off x="6499226" y="2693988"/>
            <a:ext cx="1743075" cy="609600"/>
          </a:xfrm>
          <a:prstGeom prst="rect">
            <a:avLst/>
          </a:prstGeom>
          <a:noFill/>
          <a:ln w="9525">
            <a:noFill/>
            <a:round/>
            <a:headEnd/>
            <a:tailEnd/>
          </a:ln>
          <a:effectLst/>
        </p:spPr>
        <p:txBody>
          <a:bodyPr lIns="0" tIns="0" rIns="0" bIns="0">
            <a:spAutoFit/>
          </a:bodyPr>
          <a:lstStyle/>
          <a:p>
            <a:pPr algn="ctr" defTabSz="457200">
              <a:spcAft>
                <a:spcPts val="70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a:solidFill>
                  <a:srgbClr val="000000"/>
                </a:solidFill>
                <a:latin typeface="Candara" panose="020E0502030303020204" pitchFamily="34" charset="0"/>
              </a:rPr>
              <a:t>Standard Metadata</a:t>
            </a:r>
          </a:p>
        </p:txBody>
      </p:sp>
      <p:sp>
        <p:nvSpPr>
          <p:cNvPr id="7" name="Text Box 6"/>
          <p:cNvSpPr txBox="1">
            <a:spLocks noChangeArrowheads="1"/>
          </p:cNvSpPr>
          <p:nvPr/>
        </p:nvSpPr>
        <p:spPr bwMode="auto">
          <a:xfrm rot="18060227">
            <a:off x="3783014" y="2692401"/>
            <a:ext cx="1646237" cy="1046163"/>
          </a:xfrm>
          <a:prstGeom prst="rect">
            <a:avLst/>
          </a:prstGeom>
          <a:noFill/>
          <a:ln w="9525">
            <a:noFill/>
            <a:round/>
            <a:headEnd/>
            <a:tailEnd/>
          </a:ln>
          <a:effectLst/>
        </p:spPr>
        <p:txBody>
          <a:bodyPr lIns="0" tIns="0" rIns="0" bIns="0">
            <a:spAutoFit/>
          </a:bodyPr>
          <a:lstStyle/>
          <a:p>
            <a:pPr algn="ctr" defTabSz="457200">
              <a:lnSpc>
                <a:spcPct val="85000"/>
              </a:lnSpc>
              <a:spcAft>
                <a:spcPts val="700"/>
              </a:spcAft>
              <a:buClr>
                <a:srgbClr val="000000"/>
              </a:buClr>
              <a:buSzPct val="100000"/>
              <a:tabLst>
                <a:tab pos="723900" algn="l"/>
              </a:tabLst>
              <a:defRPr/>
            </a:pPr>
            <a:r>
              <a:rPr lang="en-GB" sz="2000" dirty="0">
                <a:solidFill>
                  <a:srgbClr val="000000"/>
                </a:solidFill>
                <a:latin typeface="Candara" panose="020E0502030303020204" pitchFamily="34" charset="0"/>
              </a:rPr>
              <a:t>Federated Information Manage-</a:t>
            </a:r>
            <a:br>
              <a:rPr lang="en-GB" sz="2000" dirty="0">
                <a:solidFill>
                  <a:srgbClr val="000000"/>
                </a:solidFill>
                <a:latin typeface="Candara" panose="020E0502030303020204" pitchFamily="34" charset="0"/>
              </a:rPr>
            </a:br>
            <a:r>
              <a:rPr lang="en-GB" sz="2000" dirty="0" err="1">
                <a:solidFill>
                  <a:srgbClr val="000000"/>
                </a:solidFill>
                <a:latin typeface="Candara" panose="020E0502030303020204" pitchFamily="34" charset="0"/>
              </a:rPr>
              <a:t>ment</a:t>
            </a:r>
            <a:endParaRPr lang="en-GB" sz="2000" dirty="0">
              <a:solidFill>
                <a:srgbClr val="000000"/>
              </a:solidFill>
              <a:latin typeface="Candara" panose="020E0502030303020204" pitchFamily="34" charset="0"/>
            </a:endParaRPr>
          </a:p>
        </p:txBody>
      </p:sp>
      <p:sp>
        <p:nvSpPr>
          <p:cNvPr id="8" name="Text Box 7"/>
          <p:cNvSpPr txBox="1">
            <a:spLocks noChangeArrowheads="1"/>
          </p:cNvSpPr>
          <p:nvPr/>
        </p:nvSpPr>
        <p:spPr bwMode="auto">
          <a:xfrm rot="18000000">
            <a:off x="6515100" y="4381500"/>
            <a:ext cx="1600200" cy="609600"/>
          </a:xfrm>
          <a:prstGeom prst="rect">
            <a:avLst/>
          </a:prstGeom>
          <a:noFill/>
          <a:ln w="9525">
            <a:noFill/>
            <a:round/>
            <a:headEnd/>
            <a:tailEnd/>
          </a:ln>
          <a:effectLst/>
        </p:spPr>
        <p:txBody>
          <a:bodyPr lIns="0" tIns="0" rIns="0" bIns="0">
            <a:spAutoFit/>
          </a:bodyPr>
          <a:lstStyle/>
          <a:p>
            <a:pPr algn="ctr" defTabSz="457200">
              <a:spcAft>
                <a:spcPts val="70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a:solidFill>
                  <a:srgbClr val="000000"/>
                </a:solidFill>
                <a:latin typeface="Candara" panose="020E0502030303020204" pitchFamily="34" charset="0"/>
              </a:rPr>
              <a:t>Content management</a:t>
            </a:r>
          </a:p>
        </p:txBody>
      </p:sp>
      <p:sp>
        <p:nvSpPr>
          <p:cNvPr id="9" name="Text Box 8"/>
          <p:cNvSpPr txBox="1">
            <a:spLocks noChangeArrowheads="1"/>
          </p:cNvSpPr>
          <p:nvPr/>
        </p:nvSpPr>
        <p:spPr bwMode="auto">
          <a:xfrm>
            <a:off x="5334000" y="5257800"/>
            <a:ext cx="1125538" cy="342900"/>
          </a:xfrm>
          <a:prstGeom prst="rect">
            <a:avLst/>
          </a:prstGeom>
          <a:noFill/>
          <a:ln w="9525">
            <a:noFill/>
            <a:round/>
            <a:headEnd/>
            <a:tailEnd/>
          </a:ln>
          <a:effectLst/>
        </p:spPr>
        <p:txBody>
          <a:bodyPr lIns="0" tIns="0" rIns="0" bIns="0">
            <a:spAutoFit/>
          </a:bodyPr>
          <a:lstStyle/>
          <a:p>
            <a:pPr defTabSz="457200">
              <a:lnSpc>
                <a:spcPct val="93000"/>
              </a:lnSpc>
              <a:spcAft>
                <a:spcPts val="713"/>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rgbClr val="000000"/>
                </a:solidFill>
                <a:latin typeface="Candara" panose="020E0502030303020204" pitchFamily="34" charset="0"/>
              </a:rPr>
              <a:t>   </a:t>
            </a:r>
            <a:r>
              <a:rPr lang="en-GB" sz="2000">
                <a:solidFill>
                  <a:srgbClr val="000000"/>
                </a:solidFill>
                <a:latin typeface="Candara" panose="020E0502030303020204" pitchFamily="34" charset="0"/>
              </a:rPr>
              <a:t>Events</a:t>
            </a:r>
          </a:p>
        </p:txBody>
      </p:sp>
      <p:sp>
        <p:nvSpPr>
          <p:cNvPr id="10" name="Text Box 9"/>
          <p:cNvSpPr txBox="1">
            <a:spLocks noChangeArrowheads="1"/>
          </p:cNvSpPr>
          <p:nvPr/>
        </p:nvSpPr>
        <p:spPr bwMode="auto">
          <a:xfrm rot="3720000">
            <a:off x="3709988" y="4443413"/>
            <a:ext cx="1724025" cy="609600"/>
          </a:xfrm>
          <a:prstGeom prst="rect">
            <a:avLst/>
          </a:prstGeom>
          <a:noFill/>
          <a:ln w="9525">
            <a:noFill/>
            <a:round/>
            <a:headEnd/>
            <a:tailEnd/>
          </a:ln>
          <a:effectLst/>
        </p:spPr>
        <p:txBody>
          <a:bodyPr lIns="0" tIns="0" rIns="0" bIns="0">
            <a:spAutoFit/>
          </a:bodyPr>
          <a:lstStyle/>
          <a:p>
            <a:pPr algn="ctr" defTabSz="457200">
              <a:spcAft>
                <a:spcPts val="70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dirty="0">
                <a:solidFill>
                  <a:srgbClr val="000000"/>
                </a:solidFill>
                <a:latin typeface="Candara" panose="020E0502030303020204" pitchFamily="34" charset="0"/>
              </a:rPr>
              <a:t>Secure Architecture</a:t>
            </a:r>
          </a:p>
        </p:txBody>
      </p:sp>
      <p:sp>
        <p:nvSpPr>
          <p:cNvPr id="11" name="Text Box 10"/>
          <p:cNvSpPr txBox="1">
            <a:spLocks noChangeArrowheads="1"/>
          </p:cNvSpPr>
          <p:nvPr/>
        </p:nvSpPr>
        <p:spPr bwMode="auto">
          <a:xfrm>
            <a:off x="8077200" y="4495801"/>
            <a:ext cx="2438400" cy="1704975"/>
          </a:xfrm>
          <a:prstGeom prst="rect">
            <a:avLst/>
          </a:prstGeom>
          <a:noFill/>
          <a:ln w="9525">
            <a:noFill/>
            <a:round/>
            <a:headEnd/>
            <a:tailEnd/>
          </a:ln>
          <a:effectLst/>
        </p:spPr>
        <p:txBody>
          <a:bodyPr lIns="0" tIns="0" rIns="0" bIns="0">
            <a:spAutoFit/>
          </a:bodyPr>
          <a:lstStyle/>
          <a:p>
            <a:pPr defTabSz="457200">
              <a:lnSpc>
                <a:spcPct val="93000"/>
              </a:lnSpc>
              <a:spcAft>
                <a:spcPts val="713"/>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a:solidFill>
                  <a:srgbClr val="000000"/>
                </a:solidFill>
                <a:latin typeface="Candara" panose="020E0502030303020204" pitchFamily="34" charset="0"/>
              </a:rPr>
              <a:t>Cataloging,</a:t>
            </a:r>
            <a:br>
              <a:rPr lang="en-GB" sz="2000">
                <a:solidFill>
                  <a:srgbClr val="000000"/>
                </a:solidFill>
                <a:latin typeface="Candara" panose="020E0502030303020204" pitchFamily="34" charset="0"/>
              </a:rPr>
            </a:br>
            <a:r>
              <a:rPr lang="en-GB" sz="2000">
                <a:solidFill>
                  <a:srgbClr val="000000"/>
                </a:solidFill>
                <a:latin typeface="Candara" panose="020E0502030303020204" pitchFamily="34" charset="0"/>
              </a:rPr>
              <a:t>Content Validation,</a:t>
            </a:r>
            <a:br>
              <a:rPr lang="en-GB" sz="2000">
                <a:solidFill>
                  <a:srgbClr val="000000"/>
                </a:solidFill>
                <a:latin typeface="Candara" panose="020E0502030303020204" pitchFamily="34" charset="0"/>
              </a:rPr>
            </a:br>
            <a:r>
              <a:rPr lang="en-GB" sz="2000">
                <a:solidFill>
                  <a:srgbClr val="000000"/>
                </a:solidFill>
                <a:latin typeface="Candara" panose="020E0502030303020204" pitchFamily="34" charset="0"/>
              </a:rPr>
              <a:t>Version Control,</a:t>
            </a:r>
            <a:br>
              <a:rPr lang="en-GB" sz="2000">
                <a:solidFill>
                  <a:srgbClr val="000000"/>
                </a:solidFill>
                <a:latin typeface="Candara" panose="020E0502030303020204" pitchFamily="34" charset="0"/>
              </a:rPr>
            </a:br>
            <a:r>
              <a:rPr lang="en-GB" sz="2000">
                <a:solidFill>
                  <a:srgbClr val="000000"/>
                </a:solidFill>
                <a:latin typeface="Candara" panose="020E0502030303020204" pitchFamily="34" charset="0"/>
              </a:rPr>
              <a:t>Lifecycle Support,</a:t>
            </a:r>
            <a:br>
              <a:rPr lang="en-GB" sz="2000">
                <a:solidFill>
                  <a:srgbClr val="000000"/>
                </a:solidFill>
                <a:latin typeface="Candara" panose="020E0502030303020204" pitchFamily="34" charset="0"/>
              </a:rPr>
            </a:br>
            <a:r>
              <a:rPr lang="en-GB" sz="2000">
                <a:solidFill>
                  <a:srgbClr val="000000"/>
                </a:solidFill>
                <a:latin typeface="Candara" panose="020E0502030303020204" pitchFamily="34" charset="0"/>
              </a:rPr>
              <a:t>Extensible </a:t>
            </a:r>
            <a:br>
              <a:rPr lang="en-GB" sz="2000">
                <a:solidFill>
                  <a:srgbClr val="000000"/>
                </a:solidFill>
                <a:latin typeface="Candara" panose="020E0502030303020204" pitchFamily="34" charset="0"/>
              </a:rPr>
            </a:br>
            <a:r>
              <a:rPr lang="en-GB" sz="2000">
                <a:solidFill>
                  <a:srgbClr val="000000"/>
                </a:solidFill>
                <a:latin typeface="Candara" panose="020E0502030303020204" pitchFamily="34" charset="0"/>
              </a:rPr>
              <a:t>Information Model</a:t>
            </a:r>
          </a:p>
        </p:txBody>
      </p:sp>
      <p:sp>
        <p:nvSpPr>
          <p:cNvPr id="12" name="Text Box 11"/>
          <p:cNvSpPr txBox="1">
            <a:spLocks noChangeArrowheads="1"/>
          </p:cNvSpPr>
          <p:nvPr/>
        </p:nvSpPr>
        <p:spPr bwMode="auto">
          <a:xfrm>
            <a:off x="7924801" y="2057401"/>
            <a:ext cx="2511425" cy="944563"/>
          </a:xfrm>
          <a:prstGeom prst="rect">
            <a:avLst/>
          </a:prstGeom>
          <a:noFill/>
          <a:ln w="9525">
            <a:noFill/>
            <a:round/>
            <a:headEnd/>
            <a:tailEnd/>
          </a:ln>
          <a:effectLst/>
        </p:spPr>
        <p:txBody>
          <a:bodyPr lIns="0" tIns="0" rIns="0" bIns="0">
            <a:spAutoFit/>
          </a:bodyPr>
          <a:lstStyle/>
          <a:p>
            <a:pPr defTabSz="457200">
              <a:lnSpc>
                <a:spcPct val="93000"/>
              </a:lnSpc>
              <a:spcAft>
                <a:spcPts val="713"/>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200">
                <a:solidFill>
                  <a:srgbClr val="000000"/>
                </a:solidFill>
                <a:latin typeface="Candara" panose="020E0502030303020204" pitchFamily="34" charset="0"/>
              </a:rPr>
              <a:t>Taxonomies, Classifications, Associations</a:t>
            </a:r>
          </a:p>
        </p:txBody>
      </p:sp>
      <p:sp>
        <p:nvSpPr>
          <p:cNvPr id="17421" name="Text Box 12"/>
          <p:cNvSpPr txBox="1">
            <a:spLocks noChangeArrowheads="1"/>
          </p:cNvSpPr>
          <p:nvPr/>
        </p:nvSpPr>
        <p:spPr bwMode="auto">
          <a:xfrm>
            <a:off x="1752600" y="1981201"/>
            <a:ext cx="2667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Times New Roman" pitchFamily="18"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Times New Roman" pitchFamily="18"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Times New Roman" pitchFamily="18"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Times New Roman" pitchFamily="18"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Times New Roman" pitchFamily="18" charset="0"/>
              </a:defRPr>
            </a:lvl9pPr>
          </a:lstStyle>
          <a:p>
            <a:pPr>
              <a:lnSpc>
                <a:spcPct val="93000"/>
              </a:lnSpc>
              <a:spcAft>
                <a:spcPts val="713"/>
              </a:spcAft>
              <a:buClr>
                <a:srgbClr val="000000"/>
              </a:buClr>
              <a:buSzPct val="100000"/>
            </a:pPr>
            <a:r>
              <a:rPr lang="en-GB" sz="2200" b="0">
                <a:solidFill>
                  <a:srgbClr val="000000"/>
                </a:solidFill>
                <a:latin typeface="Candara" panose="020E0502030303020204" pitchFamily="34" charset="0"/>
              </a:rPr>
              <a:t>Federated Queries, </a:t>
            </a:r>
            <a:br>
              <a:rPr lang="en-GB" sz="2200" b="0">
                <a:solidFill>
                  <a:srgbClr val="000000"/>
                </a:solidFill>
                <a:latin typeface="Candara" panose="020E0502030303020204" pitchFamily="34" charset="0"/>
              </a:rPr>
            </a:br>
            <a:r>
              <a:rPr lang="en-GB" sz="2200" b="0">
                <a:solidFill>
                  <a:srgbClr val="000000"/>
                </a:solidFill>
                <a:latin typeface="Candara" panose="020E0502030303020204" pitchFamily="34" charset="0"/>
              </a:rPr>
              <a:t>Inter-registry links</a:t>
            </a:r>
            <a:br>
              <a:rPr lang="en-GB" sz="2200" b="0">
                <a:solidFill>
                  <a:srgbClr val="000000"/>
                </a:solidFill>
                <a:latin typeface="Candara" panose="020E0502030303020204" pitchFamily="34" charset="0"/>
              </a:rPr>
            </a:br>
            <a:endParaRPr lang="en-GB" sz="2200" b="0">
              <a:solidFill>
                <a:srgbClr val="000000"/>
              </a:solidFill>
              <a:latin typeface="Candara" panose="020E0502030303020204" pitchFamily="34" charset="0"/>
            </a:endParaRPr>
          </a:p>
        </p:txBody>
      </p:sp>
      <p:sp>
        <p:nvSpPr>
          <p:cNvPr id="14" name="Text Box 13"/>
          <p:cNvSpPr txBox="1">
            <a:spLocks noChangeArrowheads="1"/>
          </p:cNvSpPr>
          <p:nvPr/>
        </p:nvSpPr>
        <p:spPr bwMode="auto">
          <a:xfrm>
            <a:off x="1676401" y="4572000"/>
            <a:ext cx="2733675" cy="1258888"/>
          </a:xfrm>
          <a:prstGeom prst="rect">
            <a:avLst/>
          </a:prstGeom>
          <a:noFill/>
          <a:ln w="9525">
            <a:noFill/>
            <a:round/>
            <a:headEnd/>
            <a:tailEnd/>
          </a:ln>
          <a:effectLst/>
        </p:spPr>
        <p:txBody>
          <a:bodyPr lIns="0" tIns="0" rIns="0" bIns="0">
            <a:spAutoFit/>
          </a:bodyPr>
          <a:lstStyle/>
          <a:p>
            <a:pPr defTabSz="457200">
              <a:lnSpc>
                <a:spcPct val="93000"/>
              </a:lnSpc>
              <a:spcAft>
                <a:spcPts val="713"/>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200" dirty="0">
                <a:solidFill>
                  <a:srgbClr val="000000"/>
                </a:solidFill>
                <a:latin typeface="Candara" panose="020E0502030303020204" pitchFamily="34" charset="0"/>
              </a:rPr>
              <a:t>Digital Signatures,</a:t>
            </a:r>
            <a:br>
              <a:rPr lang="en-GB" sz="2200" dirty="0">
                <a:solidFill>
                  <a:srgbClr val="000000"/>
                </a:solidFill>
                <a:latin typeface="Candara" panose="020E0502030303020204" pitchFamily="34" charset="0"/>
              </a:rPr>
            </a:br>
            <a:r>
              <a:rPr lang="en-GB" sz="2200" dirty="0">
                <a:solidFill>
                  <a:srgbClr val="000000"/>
                </a:solidFill>
                <a:latin typeface="Candara" panose="020E0502030303020204" pitchFamily="34" charset="0"/>
              </a:rPr>
              <a:t>Audit Trail,</a:t>
            </a:r>
            <a:br>
              <a:rPr lang="en-GB" sz="2200" dirty="0">
                <a:solidFill>
                  <a:srgbClr val="000000"/>
                </a:solidFill>
                <a:latin typeface="Candara" panose="020E0502030303020204" pitchFamily="34" charset="0"/>
              </a:rPr>
            </a:br>
            <a:r>
              <a:rPr lang="en-GB" sz="2200" dirty="0">
                <a:solidFill>
                  <a:srgbClr val="000000"/>
                </a:solidFill>
                <a:latin typeface="Candara" panose="020E0502030303020204" pitchFamily="34" charset="0"/>
              </a:rPr>
              <a:t>Access Control,</a:t>
            </a:r>
            <a:br>
              <a:rPr lang="en-GB" sz="2200" dirty="0">
                <a:solidFill>
                  <a:srgbClr val="000000"/>
                </a:solidFill>
                <a:latin typeface="Candara" panose="020E0502030303020204" pitchFamily="34" charset="0"/>
              </a:rPr>
            </a:br>
            <a:r>
              <a:rPr lang="en-GB" sz="2200" dirty="0">
                <a:solidFill>
                  <a:srgbClr val="000000"/>
                </a:solidFill>
                <a:latin typeface="Candara" panose="020E0502030303020204" pitchFamily="34" charset="0"/>
              </a:rPr>
              <a:t>SAML Single Sign-On</a:t>
            </a:r>
          </a:p>
        </p:txBody>
      </p:sp>
      <p:sp>
        <p:nvSpPr>
          <p:cNvPr id="15" name="Text Box 14"/>
          <p:cNvSpPr txBox="1">
            <a:spLocks noChangeArrowheads="1"/>
          </p:cNvSpPr>
          <p:nvPr/>
        </p:nvSpPr>
        <p:spPr bwMode="auto">
          <a:xfrm>
            <a:off x="4879976" y="2057400"/>
            <a:ext cx="2206625" cy="609600"/>
          </a:xfrm>
          <a:prstGeom prst="rect">
            <a:avLst/>
          </a:prstGeom>
          <a:noFill/>
          <a:ln w="9525">
            <a:noFill/>
            <a:round/>
            <a:headEnd/>
            <a:tailEnd/>
          </a:ln>
          <a:effectLst/>
        </p:spPr>
        <p:txBody>
          <a:bodyPr lIns="0" tIns="0" rIns="0" bIns="0">
            <a:spAutoFit/>
          </a:bodyPr>
          <a:lstStyle/>
          <a:p>
            <a:pPr algn="ctr" defTabSz="45720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dirty="0">
                <a:solidFill>
                  <a:srgbClr val="000000"/>
                </a:solidFill>
                <a:latin typeface="Candara" panose="020E0502030303020204" pitchFamily="34" charset="0"/>
              </a:rPr>
              <a:t>Registry</a:t>
            </a:r>
          </a:p>
          <a:p>
            <a:pPr algn="ctr" defTabSz="457200">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dirty="0">
                <a:solidFill>
                  <a:srgbClr val="000000"/>
                </a:solidFill>
                <a:latin typeface="Candara" panose="020E0502030303020204" pitchFamily="34" charset="0"/>
              </a:rPr>
              <a:t>Repository</a:t>
            </a:r>
          </a:p>
        </p:txBody>
      </p:sp>
      <p:sp>
        <p:nvSpPr>
          <p:cNvPr id="16" name="Text Box 15"/>
          <p:cNvSpPr txBox="1">
            <a:spLocks noChangeArrowheads="1"/>
          </p:cNvSpPr>
          <p:nvPr/>
        </p:nvSpPr>
        <p:spPr bwMode="auto">
          <a:xfrm>
            <a:off x="4343401" y="1066800"/>
            <a:ext cx="3446463" cy="630238"/>
          </a:xfrm>
          <a:prstGeom prst="rect">
            <a:avLst/>
          </a:prstGeom>
          <a:noFill/>
          <a:ln w="9525">
            <a:noFill/>
            <a:round/>
            <a:headEnd/>
            <a:tailEnd/>
          </a:ln>
          <a:effectLst/>
        </p:spPr>
        <p:txBody>
          <a:bodyPr lIns="0" tIns="0" rIns="0" bIns="0">
            <a:spAutoFit/>
          </a:bodyPr>
          <a:lstStyle/>
          <a:p>
            <a:pPr algn="ctr" defTabSz="457200">
              <a:lnSpc>
                <a:spcPct val="93000"/>
              </a:lnSpc>
              <a:buClr>
                <a:srgbClr val="000000"/>
              </a:buClr>
              <a:buSzPct val="100000"/>
              <a:tabLst>
                <a:tab pos="723900" algn="l"/>
                <a:tab pos="1447800" algn="l"/>
                <a:tab pos="2171700" algn="l"/>
                <a:tab pos="2895600" algn="l"/>
              </a:tabLst>
              <a:defRPr/>
            </a:pPr>
            <a:r>
              <a:rPr lang="en-GB" sz="2200">
                <a:solidFill>
                  <a:srgbClr val="000000"/>
                </a:solidFill>
                <a:latin typeface="Candara" panose="020E0502030303020204" pitchFamily="34" charset="0"/>
              </a:rPr>
              <a:t>Registration, </a:t>
            </a:r>
            <a:br>
              <a:rPr lang="en-GB" sz="2200">
                <a:solidFill>
                  <a:srgbClr val="000000"/>
                </a:solidFill>
                <a:latin typeface="Candara" panose="020E0502030303020204" pitchFamily="34" charset="0"/>
              </a:rPr>
            </a:br>
            <a:r>
              <a:rPr lang="en-GB" sz="2200">
                <a:solidFill>
                  <a:srgbClr val="000000"/>
                </a:solidFill>
                <a:latin typeface="Candara" panose="020E0502030303020204" pitchFamily="34" charset="0"/>
              </a:rPr>
              <a:t>Discovery, Queries</a:t>
            </a:r>
          </a:p>
        </p:txBody>
      </p:sp>
      <p:sp>
        <p:nvSpPr>
          <p:cNvPr id="17" name="Text Box 16"/>
          <p:cNvSpPr txBox="1">
            <a:spLocks noChangeArrowheads="1"/>
          </p:cNvSpPr>
          <p:nvPr/>
        </p:nvSpPr>
        <p:spPr bwMode="auto">
          <a:xfrm>
            <a:off x="3962400" y="5999164"/>
            <a:ext cx="3970338" cy="630237"/>
          </a:xfrm>
          <a:prstGeom prst="rect">
            <a:avLst/>
          </a:prstGeom>
          <a:noFill/>
          <a:ln w="9525">
            <a:noFill/>
            <a:round/>
            <a:headEnd/>
            <a:tailEnd/>
          </a:ln>
          <a:effectLst/>
        </p:spPr>
        <p:txBody>
          <a:bodyPr lIns="0" tIns="0" rIns="0" bIns="0">
            <a:spAutoFit/>
          </a:bodyPr>
          <a:lstStyle/>
          <a:p>
            <a:pPr algn="ctr" defTabSz="457200">
              <a:lnSpc>
                <a:spcPct val="93000"/>
              </a:lnSpc>
              <a:spcAft>
                <a:spcPts val="713"/>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200" dirty="0">
                <a:solidFill>
                  <a:srgbClr val="000000"/>
                </a:solidFill>
                <a:latin typeface="Candara" panose="020E0502030303020204" pitchFamily="34" charset="0"/>
              </a:rPr>
              <a:t>Content-Based </a:t>
            </a:r>
            <a:br>
              <a:rPr lang="en-GB" sz="2200" dirty="0">
                <a:solidFill>
                  <a:srgbClr val="000000"/>
                </a:solidFill>
                <a:latin typeface="Candara" panose="020E0502030303020204" pitchFamily="34" charset="0"/>
              </a:rPr>
            </a:br>
            <a:r>
              <a:rPr lang="en-GB" sz="2200" dirty="0">
                <a:solidFill>
                  <a:srgbClr val="000000"/>
                </a:solidFill>
                <a:latin typeface="Candara" panose="020E0502030303020204" pitchFamily="34" charset="0"/>
              </a:rPr>
              <a:t>Event Notification </a:t>
            </a:r>
          </a:p>
        </p:txBody>
      </p:sp>
      <p:sp>
        <p:nvSpPr>
          <p:cNvPr id="18" name="Rectangle 17"/>
          <p:cNvSpPr txBox="1">
            <a:spLocks noChangeArrowheads="1"/>
          </p:cNvSpPr>
          <p:nvPr/>
        </p:nvSpPr>
        <p:spPr>
          <a:xfrm>
            <a:off x="2895600" y="152401"/>
            <a:ext cx="7696200" cy="492125"/>
          </a:xfrm>
          <a:prstGeom prst="rect">
            <a:avLst/>
          </a:prstGeom>
          <a:ln/>
        </p:spPr>
        <p:txBody>
          <a:bodyPr lIns="0" tIns="0" rIns="0" bIns="0" anchor="ctr">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kern="0" dirty="0">
                <a:solidFill>
                  <a:schemeClr val="tx2"/>
                </a:solidFill>
                <a:latin typeface="Candara" panose="020E0502030303020204" pitchFamily="34" charset="0"/>
                <a:ea typeface="+mj-ea"/>
                <a:cs typeface="+mj-cs"/>
              </a:rPr>
              <a:t>ebXML Registry Key Features</a:t>
            </a:r>
          </a:p>
        </p:txBody>
      </p:sp>
    </p:spTree>
    <p:extLst>
      <p:ext uri="{BB962C8B-B14F-4D97-AF65-F5344CB8AC3E}">
        <p14:creationId xmlns:p14="http://schemas.microsoft.com/office/powerpoint/2010/main" val="377109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a:noFill/>
        </p:spPr>
        <p:txBody>
          <a:bodyPr>
            <a:normAutofit fontScale="90000"/>
          </a:bodyPr>
          <a:lstStyle/>
          <a:p>
            <a:pPr eaLnBrk="1" hangingPunct="1"/>
            <a:r>
              <a:rPr lang="en-US"/>
              <a:t>Need for an Integrated SOA Registry/Repository</a:t>
            </a:r>
          </a:p>
        </p:txBody>
      </p:sp>
      <p:sp>
        <p:nvSpPr>
          <p:cNvPr id="18436" name="Rectangle 5"/>
          <p:cNvSpPr>
            <a:spLocks noGrp="1" noChangeArrowheads="1"/>
          </p:cNvSpPr>
          <p:nvPr>
            <p:ph idx="1"/>
          </p:nvPr>
        </p:nvSpPr>
        <p:spPr>
          <a:noFill/>
        </p:spPr>
        <p:txBody>
          <a:bodyPr/>
          <a:lstStyle/>
          <a:p>
            <a:pPr eaLnBrk="1" hangingPunct="1"/>
            <a:r>
              <a:rPr lang="en-US"/>
              <a:t>Governance enforced where SOA artifacts are stored</a:t>
            </a:r>
          </a:p>
          <a:p>
            <a:pPr eaLnBrk="1" hangingPunct="1"/>
            <a:r>
              <a:rPr lang="en-US"/>
              <a:t>Registry is not enough – need repository</a:t>
            </a:r>
          </a:p>
          <a:p>
            <a:pPr lvl="1" eaLnBrk="1" hangingPunct="1"/>
            <a:r>
              <a:rPr lang="en-US"/>
              <a:t>Repository stores the actual artifacts</a:t>
            </a:r>
          </a:p>
          <a:p>
            <a:pPr lvl="1" eaLnBrk="1" hangingPunct="1"/>
            <a:r>
              <a:rPr lang="en-US"/>
              <a:t>Registry stores metadata about the artifacts</a:t>
            </a:r>
          </a:p>
          <a:p>
            <a:pPr eaLnBrk="1" hangingPunct="1"/>
            <a:r>
              <a:rPr lang="en-US"/>
              <a:t>An integrated registry/repository ensures consistent storage, management, and reuse of artifacts according to organizational policies</a:t>
            </a:r>
          </a:p>
          <a:p>
            <a:pPr eaLnBrk="1" hangingPunct="1"/>
            <a:r>
              <a:rPr lang="en-US"/>
              <a:t>ebXML registry provides an integrated registry/repository</a:t>
            </a:r>
          </a:p>
          <a:p>
            <a:pPr eaLnBrk="1" hangingPunct="1"/>
            <a:r>
              <a:rPr lang="en-US"/>
              <a:t>Empower service providers without their own servers</a:t>
            </a:r>
            <a:endParaRPr lang="en-US" sz="2400"/>
          </a:p>
        </p:txBody>
      </p:sp>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EB93D7E-3DA9-499B-9C32-8D4A43DF9CD3}" type="slidenum">
              <a:rPr lang="en-US" b="0" smtClean="0">
                <a:solidFill>
                  <a:schemeClr val="tx2"/>
                </a:solidFill>
              </a:rPr>
              <a:pPr/>
              <a:t>18</a:t>
            </a:fld>
            <a:endParaRPr lang="en-US" b="0">
              <a:solidFill>
                <a:schemeClr val="tx2"/>
              </a:solidFill>
            </a:endParaRPr>
          </a:p>
        </p:txBody>
      </p:sp>
    </p:spTree>
    <p:extLst>
      <p:ext uri="{BB962C8B-B14F-4D97-AF65-F5344CB8AC3E}">
        <p14:creationId xmlns:p14="http://schemas.microsoft.com/office/powerpoint/2010/main" val="350183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440D-9468-B129-DA37-39E59C68B814}"/>
              </a:ext>
            </a:extLst>
          </p:cNvPr>
          <p:cNvSpPr>
            <a:spLocks noGrp="1"/>
          </p:cNvSpPr>
          <p:nvPr>
            <p:ph type="title"/>
          </p:nvPr>
        </p:nvSpPr>
        <p:spPr/>
        <p:txBody>
          <a:bodyPr/>
          <a:lstStyle/>
          <a:p>
            <a:r>
              <a:rPr lang="en-US" dirty="0"/>
              <a:t>Federated Information Management</a:t>
            </a:r>
          </a:p>
        </p:txBody>
      </p:sp>
      <p:sp>
        <p:nvSpPr>
          <p:cNvPr id="3" name="Content Placeholder 2">
            <a:extLst>
              <a:ext uri="{FF2B5EF4-FFF2-40B4-BE49-F238E27FC236}">
                <a16:creationId xmlns:a16="http://schemas.microsoft.com/office/drawing/2014/main" id="{24167627-96B8-1C46-6A86-B3F12038B306}"/>
              </a:ext>
            </a:extLst>
          </p:cNvPr>
          <p:cNvSpPr>
            <a:spLocks noGrp="1"/>
          </p:cNvSpPr>
          <p:nvPr>
            <p:ph idx="1"/>
          </p:nvPr>
        </p:nvSpPr>
        <p:spPr/>
        <p:txBody>
          <a:bodyPr/>
          <a:lstStyle/>
          <a:p>
            <a:r>
              <a:rPr lang="en-US" dirty="0"/>
              <a:t>Multiple </a:t>
            </a:r>
            <a:r>
              <a:rPr lang="en-US" dirty="0" err="1"/>
              <a:t>ebXML</a:t>
            </a:r>
            <a:r>
              <a:rPr lang="en-US" dirty="0"/>
              <a:t> registries may be federated together to </a:t>
            </a:r>
          </a:p>
          <a:p>
            <a:pPr lvl="1"/>
            <a:r>
              <a:rPr lang="en-US" dirty="0"/>
              <a:t>appear as a single virtual registry/repository</a:t>
            </a:r>
          </a:p>
          <a:p>
            <a:pPr lvl="1"/>
            <a:r>
              <a:rPr lang="en-US" dirty="0"/>
              <a:t>support seamless information integration and sharing</a:t>
            </a:r>
          </a:p>
          <a:p>
            <a:pPr lvl="1"/>
            <a:r>
              <a:rPr lang="en-US" dirty="0"/>
              <a:t>allow local autonomy over data</a:t>
            </a:r>
          </a:p>
          <a:p>
            <a:r>
              <a:rPr lang="en-US" dirty="0" err="1"/>
              <a:t>ebXML</a:t>
            </a:r>
            <a:r>
              <a:rPr lang="en-US" dirty="0"/>
              <a:t> federated registry relies on SAML (Security Assertion Markup Language) – the federated identity management standard</a:t>
            </a:r>
          </a:p>
          <a:p>
            <a:endParaRPr lang="en-US" dirty="0"/>
          </a:p>
        </p:txBody>
      </p:sp>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502949D-44CF-4FFA-AD1B-9E4D4770E04E}" type="slidenum">
              <a:rPr lang="en-US" b="0" smtClean="0">
                <a:solidFill>
                  <a:schemeClr val="tx2"/>
                </a:solidFill>
              </a:rPr>
              <a:pPr/>
              <a:t>19</a:t>
            </a:fld>
            <a:endParaRPr lang="en-US" b="0">
              <a:solidFill>
                <a:schemeClr val="tx2"/>
              </a:solidFill>
            </a:endParaRPr>
          </a:p>
        </p:txBody>
      </p:sp>
    </p:spTree>
    <p:extLst>
      <p:ext uri="{BB962C8B-B14F-4D97-AF65-F5344CB8AC3E}">
        <p14:creationId xmlns:p14="http://schemas.microsoft.com/office/powerpoint/2010/main" val="111038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Web Services</a:t>
            </a:r>
          </a:p>
          <a:p>
            <a:pPr>
              <a:lnSpc>
                <a:spcPct val="100000"/>
              </a:lnSpc>
            </a:pPr>
            <a:r>
              <a:rPr lang="en-US" dirty="0" smtClean="0"/>
              <a:t>Integration/Composition</a:t>
            </a:r>
            <a:endParaRPr lang="en-US" dirty="0" smtClean="0"/>
          </a:p>
          <a:p>
            <a:pPr>
              <a:lnSpc>
                <a:spcPct val="100000"/>
              </a:lnSpc>
            </a:pPr>
            <a:r>
              <a:rPr lang="en-US" dirty="0" smtClean="0"/>
              <a:t>Application Integration and Event Streaming</a:t>
            </a:r>
          </a:p>
          <a:p>
            <a:pPr>
              <a:lnSpc>
                <a:spcPct val="100000"/>
              </a:lnSpc>
            </a:pPr>
            <a:r>
              <a:rPr lang="en-US" dirty="0" smtClean="0"/>
              <a:t>Camel and Kafka</a:t>
            </a:r>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eaLnBrk="1" hangingPunct="1"/>
            <a:r>
              <a:rPr lang="en-US" dirty="0"/>
              <a:t>Case Study: Government of Canada/Ontario</a:t>
            </a:r>
          </a:p>
        </p:txBody>
      </p:sp>
      <p:sp>
        <p:nvSpPr>
          <p:cNvPr id="20484" name="Rectangle 3"/>
          <p:cNvSpPr>
            <a:spLocks noGrp="1" noChangeArrowheads="1"/>
          </p:cNvSpPr>
          <p:nvPr>
            <p:ph idx="1"/>
          </p:nvPr>
        </p:nvSpPr>
        <p:spPr/>
        <p:txBody>
          <a:bodyPr/>
          <a:lstStyle/>
          <a:p>
            <a:pPr eaLnBrk="1" hangingPunct="1"/>
            <a:r>
              <a:rPr lang="en-US" dirty="0"/>
              <a:t>Vision: Improve service quality to Canadian people and businesses through cost-effective </a:t>
            </a:r>
            <a:r>
              <a:rPr lang="en-US" dirty="0" err="1"/>
              <a:t>eServices</a:t>
            </a:r>
            <a:r>
              <a:rPr lang="en-US" dirty="0"/>
              <a:t> at all levels of government</a:t>
            </a:r>
          </a:p>
          <a:p>
            <a:pPr eaLnBrk="1" hangingPunct="1"/>
            <a:r>
              <a:rPr lang="en-US" dirty="0"/>
              <a:t>Target: Leverage the power of XML to deliver those services via collaboration across jurisdictions</a:t>
            </a:r>
          </a:p>
          <a:p>
            <a:pPr eaLnBrk="1" hangingPunct="1"/>
            <a:r>
              <a:rPr lang="en-US" dirty="0"/>
              <a:t>Strategy: Enable service delivery infrastructure by utilizing a federated registry and repository</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BE6E274-6A6E-4AE3-9FBC-F07FDF373534}" type="slidenum">
              <a:rPr lang="en-US" b="0" smtClean="0">
                <a:solidFill>
                  <a:schemeClr val="tx2"/>
                </a:solidFill>
              </a:rPr>
              <a:pPr/>
              <a:t>20</a:t>
            </a:fld>
            <a:endParaRPr lang="en-US" b="0">
              <a:solidFill>
                <a:schemeClr val="tx2"/>
              </a:solidFill>
            </a:endParaRPr>
          </a:p>
        </p:txBody>
      </p:sp>
    </p:spTree>
    <p:extLst>
      <p:ext uri="{BB962C8B-B14F-4D97-AF65-F5344CB8AC3E}">
        <p14:creationId xmlns:p14="http://schemas.microsoft.com/office/powerpoint/2010/main" val="26365284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0346" y="136709"/>
            <a:ext cx="11091462" cy="664797"/>
          </a:xfrm>
        </p:spPr>
        <p:txBody>
          <a:bodyPr vert="horz" wrap="square" lIns="0" tIns="0" rIns="0" bIns="0" rtlCol="0" anchor="ctr">
            <a:spAutoFit/>
          </a:bodyPr>
          <a:lstStyle/>
          <a:p>
            <a:pPr defTabSz="457200">
              <a:buClr>
                <a:srgbClr val="3333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t>Government of Canada’s Registry/Repository </a:t>
            </a:r>
            <a:br>
              <a:rPr lang="en-GB" sz="2400" dirty="0"/>
            </a:br>
            <a:r>
              <a:rPr lang="en-GB" sz="2400" dirty="0"/>
              <a:t>enables Four-Tier e-Government Architecture </a:t>
            </a:r>
          </a:p>
        </p:txBody>
      </p:sp>
      <p:grpSp>
        <p:nvGrpSpPr>
          <p:cNvPr id="21507" name="Group 3"/>
          <p:cNvGrpSpPr>
            <a:grpSpLocks/>
          </p:cNvGrpSpPr>
          <p:nvPr/>
        </p:nvGrpSpPr>
        <p:grpSpPr bwMode="auto">
          <a:xfrm>
            <a:off x="1743076" y="1709739"/>
            <a:ext cx="8685213" cy="3438525"/>
            <a:chOff x="138" y="1415"/>
            <a:chExt cx="5471" cy="2166"/>
          </a:xfrm>
        </p:grpSpPr>
        <p:sp>
          <p:nvSpPr>
            <p:cNvPr id="21635" name="AutoShape 4"/>
            <p:cNvSpPr>
              <a:spLocks noChangeArrowheads="1"/>
            </p:cNvSpPr>
            <p:nvPr/>
          </p:nvSpPr>
          <p:spPr bwMode="auto">
            <a:xfrm>
              <a:off x="138" y="1415"/>
              <a:ext cx="5472" cy="2167"/>
            </a:xfrm>
            <a:prstGeom prst="roundRect">
              <a:avLst>
                <a:gd name="adj" fmla="val 42"/>
              </a:avLst>
            </a:prstGeom>
            <a:gradFill rotWithShape="0">
              <a:gsLst>
                <a:gs pos="0">
                  <a:srgbClr val="C5C5C5"/>
                </a:gs>
                <a:gs pos="100000">
                  <a:srgbClr val="EAEAEA"/>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pic>
          <p:nvPicPr>
            <p:cNvPr id="216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 y="1415"/>
              <a:ext cx="5472" cy="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1508" name="Group 6"/>
          <p:cNvGrpSpPr>
            <a:grpSpLocks/>
          </p:cNvGrpSpPr>
          <p:nvPr/>
        </p:nvGrpSpPr>
        <p:grpSpPr bwMode="auto">
          <a:xfrm>
            <a:off x="3276601" y="1685926"/>
            <a:ext cx="303213" cy="214313"/>
            <a:chOff x="1104" y="1400"/>
            <a:chExt cx="191" cy="135"/>
          </a:xfrm>
        </p:grpSpPr>
        <p:sp>
          <p:nvSpPr>
            <p:cNvPr id="21629" name="Freeform 7"/>
            <p:cNvSpPr>
              <a:spLocks noChangeArrowheads="1"/>
            </p:cNvSpPr>
            <p:nvPr/>
          </p:nvSpPr>
          <p:spPr bwMode="auto">
            <a:xfrm>
              <a:off x="1104" y="1400"/>
              <a:ext cx="192" cy="136"/>
            </a:xfrm>
            <a:custGeom>
              <a:avLst/>
              <a:gdLst>
                <a:gd name="T0" fmla="*/ 0 w 848"/>
                <a:gd name="T1" fmla="*/ 0 h 600"/>
                <a:gd name="T2" fmla="*/ 0 w 848"/>
                <a:gd name="T3" fmla="*/ 0 h 600"/>
                <a:gd name="T4" fmla="*/ 0 w 848"/>
                <a:gd name="T5" fmla="*/ 0 h 600"/>
                <a:gd name="T6" fmla="*/ 0 w 848"/>
                <a:gd name="T7" fmla="*/ 0 h 600"/>
                <a:gd name="T8" fmla="*/ 0 w 848"/>
                <a:gd name="T9" fmla="*/ 0 h 600"/>
                <a:gd name="T10" fmla="*/ 0 60000 65536"/>
                <a:gd name="T11" fmla="*/ 0 60000 65536"/>
                <a:gd name="T12" fmla="*/ 0 60000 65536"/>
                <a:gd name="T13" fmla="*/ 0 60000 65536"/>
                <a:gd name="T14" fmla="*/ 0 60000 65536"/>
                <a:gd name="T15" fmla="*/ 0 w 848"/>
                <a:gd name="T16" fmla="*/ 0 h 600"/>
                <a:gd name="T17" fmla="*/ 848 w 848"/>
                <a:gd name="T18" fmla="*/ 600 h 600"/>
              </a:gdLst>
              <a:ahLst/>
              <a:cxnLst>
                <a:cxn ang="T10">
                  <a:pos x="T0" y="T1"/>
                </a:cxn>
                <a:cxn ang="T11">
                  <a:pos x="T2" y="T3"/>
                </a:cxn>
                <a:cxn ang="T12">
                  <a:pos x="T4" y="T5"/>
                </a:cxn>
                <a:cxn ang="T13">
                  <a:pos x="T6" y="T7"/>
                </a:cxn>
                <a:cxn ang="T14">
                  <a:pos x="T8" y="T9"/>
                </a:cxn>
              </a:cxnLst>
              <a:rect l="T15" t="T16" r="T17" b="T18"/>
              <a:pathLst>
                <a:path w="848" h="600">
                  <a:moveTo>
                    <a:pt x="847" y="0"/>
                  </a:moveTo>
                  <a:lnTo>
                    <a:pt x="0" y="0"/>
                  </a:lnTo>
                  <a:lnTo>
                    <a:pt x="0" y="599"/>
                  </a:lnTo>
                  <a:lnTo>
                    <a:pt x="847" y="599"/>
                  </a:lnTo>
                  <a:lnTo>
                    <a:pt x="847" y="0"/>
                  </a:lnTo>
                </a:path>
              </a:pathLst>
            </a:custGeom>
            <a:solidFill>
              <a:srgbClr val="6565D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30" name="Freeform 8"/>
            <p:cNvSpPr>
              <a:spLocks noChangeArrowheads="1"/>
            </p:cNvSpPr>
            <p:nvPr/>
          </p:nvSpPr>
          <p:spPr bwMode="auto">
            <a:xfrm>
              <a:off x="1104" y="1400"/>
              <a:ext cx="192" cy="34"/>
            </a:xfrm>
            <a:custGeom>
              <a:avLst/>
              <a:gdLst>
                <a:gd name="T0" fmla="*/ 0 w 848"/>
                <a:gd name="T1" fmla="*/ 0 h 149"/>
                <a:gd name="T2" fmla="*/ 0 w 848"/>
                <a:gd name="T3" fmla="*/ 0 h 149"/>
                <a:gd name="T4" fmla="*/ 0 w 848"/>
                <a:gd name="T5" fmla="*/ 0 h 149"/>
                <a:gd name="T6" fmla="*/ 0 w 848"/>
                <a:gd name="T7" fmla="*/ 0 h 149"/>
                <a:gd name="T8" fmla="*/ 0 w 848"/>
                <a:gd name="T9" fmla="*/ 0 h 149"/>
                <a:gd name="T10" fmla="*/ 0 60000 65536"/>
                <a:gd name="T11" fmla="*/ 0 60000 65536"/>
                <a:gd name="T12" fmla="*/ 0 60000 65536"/>
                <a:gd name="T13" fmla="*/ 0 60000 65536"/>
                <a:gd name="T14" fmla="*/ 0 60000 65536"/>
                <a:gd name="T15" fmla="*/ 0 w 848"/>
                <a:gd name="T16" fmla="*/ 0 h 149"/>
                <a:gd name="T17" fmla="*/ 848 w 848"/>
                <a:gd name="T18" fmla="*/ 149 h 149"/>
              </a:gdLst>
              <a:ahLst/>
              <a:cxnLst>
                <a:cxn ang="T10">
                  <a:pos x="T0" y="T1"/>
                </a:cxn>
                <a:cxn ang="T11">
                  <a:pos x="T2" y="T3"/>
                </a:cxn>
                <a:cxn ang="T12">
                  <a:pos x="T4" y="T5"/>
                </a:cxn>
                <a:cxn ang="T13">
                  <a:pos x="T6" y="T7"/>
                </a:cxn>
                <a:cxn ang="T14">
                  <a:pos x="T8" y="T9"/>
                </a:cxn>
              </a:cxnLst>
              <a:rect l="T15" t="T16" r="T17" b="T18"/>
              <a:pathLst>
                <a:path w="848" h="149">
                  <a:moveTo>
                    <a:pt x="847" y="0"/>
                  </a:moveTo>
                  <a:lnTo>
                    <a:pt x="0" y="0"/>
                  </a:lnTo>
                  <a:lnTo>
                    <a:pt x="176" y="148"/>
                  </a:lnTo>
                  <a:lnTo>
                    <a:pt x="673" y="148"/>
                  </a:lnTo>
                  <a:lnTo>
                    <a:pt x="847" y="0"/>
                  </a:lnTo>
                </a:path>
              </a:pathLst>
            </a:custGeom>
            <a:solidFill>
              <a:srgbClr val="6E6EF3"/>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31" name="Freeform 9"/>
            <p:cNvSpPr>
              <a:spLocks noChangeArrowheads="1"/>
            </p:cNvSpPr>
            <p:nvPr/>
          </p:nvSpPr>
          <p:spPr bwMode="auto">
            <a:xfrm>
              <a:off x="1104" y="1400"/>
              <a:ext cx="40" cy="136"/>
            </a:xfrm>
            <a:custGeom>
              <a:avLst/>
              <a:gdLst>
                <a:gd name="T0" fmla="*/ 0 w 177"/>
                <a:gd name="T1" fmla="*/ 0 h 600"/>
                <a:gd name="T2" fmla="*/ 0 w 177"/>
                <a:gd name="T3" fmla="*/ 0 h 600"/>
                <a:gd name="T4" fmla="*/ 0 w 177"/>
                <a:gd name="T5" fmla="*/ 0 h 600"/>
                <a:gd name="T6" fmla="*/ 0 w 177"/>
                <a:gd name="T7" fmla="*/ 0 h 600"/>
                <a:gd name="T8" fmla="*/ 0 w 177"/>
                <a:gd name="T9" fmla="*/ 0 h 600"/>
                <a:gd name="T10" fmla="*/ 0 60000 65536"/>
                <a:gd name="T11" fmla="*/ 0 60000 65536"/>
                <a:gd name="T12" fmla="*/ 0 60000 65536"/>
                <a:gd name="T13" fmla="*/ 0 60000 65536"/>
                <a:gd name="T14" fmla="*/ 0 60000 65536"/>
                <a:gd name="T15" fmla="*/ 0 w 177"/>
                <a:gd name="T16" fmla="*/ 0 h 600"/>
                <a:gd name="T17" fmla="*/ 177 w 177"/>
                <a:gd name="T18" fmla="*/ 600 h 600"/>
              </a:gdLst>
              <a:ahLst/>
              <a:cxnLst>
                <a:cxn ang="T10">
                  <a:pos x="T0" y="T1"/>
                </a:cxn>
                <a:cxn ang="T11">
                  <a:pos x="T2" y="T3"/>
                </a:cxn>
                <a:cxn ang="T12">
                  <a:pos x="T4" y="T5"/>
                </a:cxn>
                <a:cxn ang="T13">
                  <a:pos x="T6" y="T7"/>
                </a:cxn>
                <a:cxn ang="T14">
                  <a:pos x="T8" y="T9"/>
                </a:cxn>
              </a:cxnLst>
              <a:rect l="T15" t="T16" r="T17" b="T18"/>
              <a:pathLst>
                <a:path w="177" h="600">
                  <a:moveTo>
                    <a:pt x="0" y="0"/>
                  </a:moveTo>
                  <a:lnTo>
                    <a:pt x="0" y="599"/>
                  </a:lnTo>
                  <a:lnTo>
                    <a:pt x="176" y="449"/>
                  </a:lnTo>
                  <a:lnTo>
                    <a:pt x="176" y="148"/>
                  </a:lnTo>
                  <a:lnTo>
                    <a:pt x="0" y="0"/>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32" name="Freeform 10"/>
            <p:cNvSpPr>
              <a:spLocks noChangeArrowheads="1"/>
            </p:cNvSpPr>
            <p:nvPr/>
          </p:nvSpPr>
          <p:spPr bwMode="auto">
            <a:xfrm>
              <a:off x="1104" y="1502"/>
              <a:ext cx="192" cy="34"/>
            </a:xfrm>
            <a:custGeom>
              <a:avLst/>
              <a:gdLst>
                <a:gd name="T0" fmla="*/ 0 w 848"/>
                <a:gd name="T1" fmla="*/ 0 h 151"/>
                <a:gd name="T2" fmla="*/ 0 w 848"/>
                <a:gd name="T3" fmla="*/ 0 h 151"/>
                <a:gd name="T4" fmla="*/ 0 w 848"/>
                <a:gd name="T5" fmla="*/ 0 h 151"/>
                <a:gd name="T6" fmla="*/ 0 w 848"/>
                <a:gd name="T7" fmla="*/ 0 h 151"/>
                <a:gd name="T8" fmla="*/ 0 w 848"/>
                <a:gd name="T9" fmla="*/ 0 h 151"/>
                <a:gd name="T10" fmla="*/ 0 60000 65536"/>
                <a:gd name="T11" fmla="*/ 0 60000 65536"/>
                <a:gd name="T12" fmla="*/ 0 60000 65536"/>
                <a:gd name="T13" fmla="*/ 0 60000 65536"/>
                <a:gd name="T14" fmla="*/ 0 60000 65536"/>
                <a:gd name="T15" fmla="*/ 0 w 848"/>
                <a:gd name="T16" fmla="*/ 0 h 151"/>
                <a:gd name="T17" fmla="*/ 848 w 848"/>
                <a:gd name="T18" fmla="*/ 151 h 151"/>
              </a:gdLst>
              <a:ahLst/>
              <a:cxnLst>
                <a:cxn ang="T10">
                  <a:pos x="T0" y="T1"/>
                </a:cxn>
                <a:cxn ang="T11">
                  <a:pos x="T2" y="T3"/>
                </a:cxn>
                <a:cxn ang="T12">
                  <a:pos x="T4" y="T5"/>
                </a:cxn>
                <a:cxn ang="T13">
                  <a:pos x="T6" y="T7"/>
                </a:cxn>
                <a:cxn ang="T14">
                  <a:pos x="T8" y="T9"/>
                </a:cxn>
              </a:cxnLst>
              <a:rect l="T15" t="T16" r="T17" b="T18"/>
              <a:pathLst>
                <a:path w="848" h="151">
                  <a:moveTo>
                    <a:pt x="0" y="150"/>
                  </a:moveTo>
                  <a:lnTo>
                    <a:pt x="847" y="150"/>
                  </a:lnTo>
                  <a:lnTo>
                    <a:pt x="673" y="0"/>
                  </a:lnTo>
                  <a:lnTo>
                    <a:pt x="176" y="0"/>
                  </a:lnTo>
                  <a:lnTo>
                    <a:pt x="0" y="150"/>
                  </a:lnTo>
                </a:path>
              </a:pathLst>
            </a:custGeom>
            <a:solidFill>
              <a:srgbClr val="5656B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33" name="Freeform 11"/>
            <p:cNvSpPr>
              <a:spLocks noChangeArrowheads="1"/>
            </p:cNvSpPr>
            <p:nvPr/>
          </p:nvSpPr>
          <p:spPr bwMode="auto">
            <a:xfrm>
              <a:off x="1257" y="1400"/>
              <a:ext cx="40" cy="136"/>
            </a:xfrm>
            <a:custGeom>
              <a:avLst/>
              <a:gdLst>
                <a:gd name="T0" fmla="*/ 0 w 175"/>
                <a:gd name="T1" fmla="*/ 0 h 600"/>
                <a:gd name="T2" fmla="*/ 0 w 175"/>
                <a:gd name="T3" fmla="*/ 0 h 600"/>
                <a:gd name="T4" fmla="*/ 0 w 175"/>
                <a:gd name="T5" fmla="*/ 0 h 600"/>
                <a:gd name="T6" fmla="*/ 0 w 175"/>
                <a:gd name="T7" fmla="*/ 0 h 600"/>
                <a:gd name="T8" fmla="*/ 0 w 175"/>
                <a:gd name="T9" fmla="*/ 0 h 600"/>
                <a:gd name="T10" fmla="*/ 0 60000 65536"/>
                <a:gd name="T11" fmla="*/ 0 60000 65536"/>
                <a:gd name="T12" fmla="*/ 0 60000 65536"/>
                <a:gd name="T13" fmla="*/ 0 60000 65536"/>
                <a:gd name="T14" fmla="*/ 0 60000 65536"/>
                <a:gd name="T15" fmla="*/ 0 w 175"/>
                <a:gd name="T16" fmla="*/ 0 h 600"/>
                <a:gd name="T17" fmla="*/ 175 w 175"/>
                <a:gd name="T18" fmla="*/ 600 h 600"/>
              </a:gdLst>
              <a:ahLst/>
              <a:cxnLst>
                <a:cxn ang="T10">
                  <a:pos x="T0" y="T1"/>
                </a:cxn>
                <a:cxn ang="T11">
                  <a:pos x="T2" y="T3"/>
                </a:cxn>
                <a:cxn ang="T12">
                  <a:pos x="T4" y="T5"/>
                </a:cxn>
                <a:cxn ang="T13">
                  <a:pos x="T6" y="T7"/>
                </a:cxn>
                <a:cxn ang="T14">
                  <a:pos x="T8" y="T9"/>
                </a:cxn>
              </a:cxnLst>
              <a:rect l="T15" t="T16" r="T17" b="T18"/>
              <a:pathLst>
                <a:path w="175" h="600">
                  <a:moveTo>
                    <a:pt x="174" y="599"/>
                  </a:moveTo>
                  <a:lnTo>
                    <a:pt x="174" y="0"/>
                  </a:lnTo>
                  <a:lnTo>
                    <a:pt x="0" y="148"/>
                  </a:lnTo>
                  <a:lnTo>
                    <a:pt x="0" y="449"/>
                  </a:lnTo>
                  <a:lnTo>
                    <a:pt x="174" y="599"/>
                  </a:lnTo>
                </a:path>
              </a:pathLst>
            </a:custGeom>
            <a:solidFill>
              <a:srgbClr val="7777F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34" name="Freeform 12"/>
            <p:cNvSpPr>
              <a:spLocks noChangeArrowheads="1"/>
            </p:cNvSpPr>
            <p:nvPr/>
          </p:nvSpPr>
          <p:spPr bwMode="auto">
            <a:xfrm>
              <a:off x="1171" y="1443"/>
              <a:ext cx="59" cy="51"/>
            </a:xfrm>
            <a:custGeom>
              <a:avLst/>
              <a:gdLst>
                <a:gd name="T0" fmla="*/ 0 w 261"/>
                <a:gd name="T1" fmla="*/ 0 h 225"/>
                <a:gd name="T2" fmla="*/ 0 w 261"/>
                <a:gd name="T3" fmla="*/ 0 h 225"/>
                <a:gd name="T4" fmla="*/ 0 w 261"/>
                <a:gd name="T5" fmla="*/ 0 h 225"/>
                <a:gd name="T6" fmla="*/ 0 w 261"/>
                <a:gd name="T7" fmla="*/ 0 h 225"/>
                <a:gd name="T8" fmla="*/ 0 60000 65536"/>
                <a:gd name="T9" fmla="*/ 0 60000 65536"/>
                <a:gd name="T10" fmla="*/ 0 60000 65536"/>
                <a:gd name="T11" fmla="*/ 0 60000 65536"/>
                <a:gd name="T12" fmla="*/ 0 w 261"/>
                <a:gd name="T13" fmla="*/ 0 h 225"/>
                <a:gd name="T14" fmla="*/ 261 w 261"/>
                <a:gd name="T15" fmla="*/ 225 h 225"/>
              </a:gdLst>
              <a:ahLst/>
              <a:cxnLst>
                <a:cxn ang="T8">
                  <a:pos x="T0" y="T1"/>
                </a:cxn>
                <a:cxn ang="T9">
                  <a:pos x="T2" y="T3"/>
                </a:cxn>
                <a:cxn ang="T10">
                  <a:pos x="T4" y="T5"/>
                </a:cxn>
                <a:cxn ang="T11">
                  <a:pos x="T6" y="T7"/>
                </a:cxn>
              </a:cxnLst>
              <a:rect l="T12" t="T13" r="T14" b="T15"/>
              <a:pathLst>
                <a:path w="261" h="225">
                  <a:moveTo>
                    <a:pt x="260" y="112"/>
                  </a:moveTo>
                  <a:lnTo>
                    <a:pt x="0" y="0"/>
                  </a:lnTo>
                  <a:lnTo>
                    <a:pt x="0" y="224"/>
                  </a:lnTo>
                  <a:lnTo>
                    <a:pt x="260" y="112"/>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grpSp>
      <p:sp>
        <p:nvSpPr>
          <p:cNvPr id="21509" name="AutoShape 13"/>
          <p:cNvSpPr>
            <a:spLocks noChangeArrowheads="1"/>
          </p:cNvSpPr>
          <p:nvPr/>
        </p:nvSpPr>
        <p:spPr bwMode="auto">
          <a:xfrm>
            <a:off x="2819400" y="1677988"/>
            <a:ext cx="1079500" cy="3441700"/>
          </a:xfrm>
          <a:prstGeom prst="roundRect">
            <a:avLst>
              <a:gd name="adj" fmla="val 144"/>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sp>
        <p:nvSpPr>
          <p:cNvPr id="21510" name="AutoShape 14"/>
          <p:cNvSpPr>
            <a:spLocks noChangeArrowheads="1"/>
          </p:cNvSpPr>
          <p:nvPr/>
        </p:nvSpPr>
        <p:spPr bwMode="auto">
          <a:xfrm>
            <a:off x="3341688" y="1968501"/>
            <a:ext cx="87312" cy="2824163"/>
          </a:xfrm>
          <a:prstGeom prst="roundRect">
            <a:avLst>
              <a:gd name="adj" fmla="val 1852"/>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grpSp>
        <p:nvGrpSpPr>
          <p:cNvPr id="21511" name="Group 15"/>
          <p:cNvGrpSpPr>
            <a:grpSpLocks/>
          </p:cNvGrpSpPr>
          <p:nvPr/>
        </p:nvGrpSpPr>
        <p:grpSpPr bwMode="auto">
          <a:xfrm>
            <a:off x="2959101" y="2652702"/>
            <a:ext cx="900113" cy="142874"/>
            <a:chOff x="904" y="2009"/>
            <a:chExt cx="567" cy="90"/>
          </a:xfrm>
        </p:grpSpPr>
        <p:sp>
          <p:nvSpPr>
            <p:cNvPr id="21627" name="AutoShape 16"/>
            <p:cNvSpPr>
              <a:spLocks noChangeArrowheads="1"/>
            </p:cNvSpPr>
            <p:nvPr/>
          </p:nvSpPr>
          <p:spPr bwMode="auto">
            <a:xfrm>
              <a:off x="904" y="2009"/>
              <a:ext cx="567" cy="68"/>
            </a:xfrm>
            <a:prstGeom prst="roundRect">
              <a:avLst>
                <a:gd name="adj" fmla="val 1468"/>
              </a:avLst>
            </a:prstGeom>
            <a:solidFill>
              <a:srgbClr val="F8F8F8">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sp>
          <p:nvSpPr>
            <p:cNvPr id="21628" name="Text Box 17"/>
            <p:cNvSpPr txBox="1">
              <a:spLocks noChangeArrowheads="1"/>
            </p:cNvSpPr>
            <p:nvPr/>
          </p:nvSpPr>
          <p:spPr bwMode="auto">
            <a:xfrm>
              <a:off x="904" y="2009"/>
              <a:ext cx="567"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defTabSz="457200">
                <a:tabLst>
                  <a:tab pos="723900" algn="l"/>
                </a:tabLst>
                <a:defRPr b="1">
                  <a:solidFill>
                    <a:schemeClr val="tx1"/>
                  </a:solidFill>
                  <a:latin typeface="Times New Roman" pitchFamily="18" charset="0"/>
                </a:defRPr>
              </a:lvl1pPr>
              <a:lvl2pPr marL="742950" indent="-285750" defTabSz="457200">
                <a:tabLst>
                  <a:tab pos="723900" algn="l"/>
                </a:tabLst>
                <a:defRPr b="1">
                  <a:solidFill>
                    <a:schemeClr val="tx1"/>
                  </a:solidFill>
                  <a:latin typeface="Times New Roman" pitchFamily="18" charset="0"/>
                </a:defRPr>
              </a:lvl2pPr>
              <a:lvl3pPr marL="1143000" indent="-228600" defTabSz="457200">
                <a:tabLst>
                  <a:tab pos="723900" algn="l"/>
                </a:tabLst>
                <a:defRPr b="1">
                  <a:solidFill>
                    <a:schemeClr val="tx1"/>
                  </a:solidFill>
                  <a:latin typeface="Times New Roman" pitchFamily="18" charset="0"/>
                </a:defRPr>
              </a:lvl3pPr>
              <a:lvl4pPr marL="1600200" indent="-228600" defTabSz="457200">
                <a:tabLst>
                  <a:tab pos="723900" algn="l"/>
                </a:tabLst>
                <a:defRPr b="1">
                  <a:solidFill>
                    <a:schemeClr val="tx1"/>
                  </a:solidFill>
                  <a:latin typeface="Times New Roman" pitchFamily="18" charset="0"/>
                </a:defRPr>
              </a:lvl4pPr>
              <a:lvl5pPr marL="2057400" indent="-228600" defTabSz="457200">
                <a:tabLst>
                  <a:tab pos="7239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Lst>
                <a:defRPr b="1">
                  <a:solidFill>
                    <a:schemeClr val="tx1"/>
                  </a:solidFill>
                  <a:latin typeface="Times New Roman" pitchFamily="18" charset="0"/>
                </a:defRPr>
              </a:lvl9pPr>
            </a:lstStyle>
            <a:p>
              <a:pPr algn="ctr">
                <a:lnSpc>
                  <a:spcPct val="93000"/>
                </a:lnSpc>
                <a:spcBef>
                  <a:spcPts val="500"/>
                </a:spcBef>
                <a:buClr>
                  <a:srgbClr val="000000"/>
                </a:buClr>
                <a:buSzPct val="45000"/>
              </a:pPr>
              <a:r>
                <a:rPr lang="en-GB" sz="1000">
                  <a:solidFill>
                    <a:srgbClr val="777777"/>
                  </a:solidFill>
                  <a:latin typeface="Candara" panose="020E0502030303020204" pitchFamily="34" charset="0"/>
                </a:rPr>
                <a:t>CALL CENTRE</a:t>
              </a:r>
            </a:p>
          </p:txBody>
        </p:sp>
      </p:grpSp>
      <p:sp>
        <p:nvSpPr>
          <p:cNvPr id="21512" name="AutoShape 18"/>
          <p:cNvSpPr>
            <a:spLocks noChangeArrowheads="1"/>
          </p:cNvSpPr>
          <p:nvPr/>
        </p:nvSpPr>
        <p:spPr bwMode="auto">
          <a:xfrm>
            <a:off x="3190876" y="3140075"/>
            <a:ext cx="512763" cy="109538"/>
          </a:xfrm>
          <a:prstGeom prst="roundRect">
            <a:avLst>
              <a:gd name="adj" fmla="val 1468"/>
            </a:avLst>
          </a:prstGeom>
          <a:solidFill>
            <a:srgbClr val="F8F8F8">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sp>
        <p:nvSpPr>
          <p:cNvPr id="21513" name="AutoShape 19"/>
          <p:cNvSpPr>
            <a:spLocks noChangeArrowheads="1"/>
          </p:cNvSpPr>
          <p:nvPr/>
        </p:nvSpPr>
        <p:spPr bwMode="auto">
          <a:xfrm>
            <a:off x="3048000" y="3121025"/>
            <a:ext cx="655638" cy="128588"/>
          </a:xfrm>
          <a:prstGeom prst="roundRect">
            <a:avLst>
              <a:gd name="adj" fmla="val 1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lnSpc>
                <a:spcPct val="93000"/>
              </a:lnSpc>
              <a:spcBef>
                <a:spcPts val="500"/>
              </a:spcBef>
              <a:buClr>
                <a:srgbClr val="000000"/>
              </a:buClr>
              <a:buSzPct val="45000"/>
            </a:pPr>
            <a:r>
              <a:rPr lang="en-GB" sz="1000">
                <a:solidFill>
                  <a:srgbClr val="777777"/>
                </a:solidFill>
                <a:latin typeface="Candara" panose="020E0502030303020204" pitchFamily="34" charset="0"/>
              </a:rPr>
              <a:t>PORTAL</a:t>
            </a:r>
          </a:p>
        </p:txBody>
      </p:sp>
      <p:grpSp>
        <p:nvGrpSpPr>
          <p:cNvPr id="21514" name="Group 20"/>
          <p:cNvGrpSpPr>
            <a:grpSpLocks/>
          </p:cNvGrpSpPr>
          <p:nvPr/>
        </p:nvGrpSpPr>
        <p:grpSpPr bwMode="auto">
          <a:xfrm>
            <a:off x="2921001" y="3509963"/>
            <a:ext cx="1001713" cy="285750"/>
            <a:chOff x="880" y="2549"/>
            <a:chExt cx="631" cy="180"/>
          </a:xfrm>
        </p:grpSpPr>
        <p:sp>
          <p:nvSpPr>
            <p:cNvPr id="21625" name="AutoShape 21"/>
            <p:cNvSpPr>
              <a:spLocks noChangeArrowheads="1"/>
            </p:cNvSpPr>
            <p:nvPr/>
          </p:nvSpPr>
          <p:spPr bwMode="auto">
            <a:xfrm>
              <a:off x="880" y="2549"/>
              <a:ext cx="631" cy="137"/>
            </a:xfrm>
            <a:prstGeom prst="roundRect">
              <a:avLst>
                <a:gd name="adj" fmla="val 731"/>
              </a:avLst>
            </a:prstGeom>
            <a:solidFill>
              <a:srgbClr val="F8F8F8">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sp>
          <p:nvSpPr>
            <p:cNvPr id="21626" name="Text Box 22"/>
            <p:cNvSpPr txBox="1">
              <a:spLocks noChangeArrowheads="1"/>
            </p:cNvSpPr>
            <p:nvPr/>
          </p:nvSpPr>
          <p:spPr bwMode="auto">
            <a:xfrm>
              <a:off x="880" y="2549"/>
              <a:ext cx="63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defTabSz="457200">
                <a:tabLst>
                  <a:tab pos="723900" algn="l"/>
                </a:tabLst>
                <a:defRPr b="1">
                  <a:solidFill>
                    <a:schemeClr val="tx1"/>
                  </a:solidFill>
                  <a:latin typeface="Times New Roman" pitchFamily="18" charset="0"/>
                </a:defRPr>
              </a:lvl1pPr>
              <a:lvl2pPr marL="742950" indent="-285750" defTabSz="457200">
                <a:tabLst>
                  <a:tab pos="723900" algn="l"/>
                </a:tabLst>
                <a:defRPr b="1">
                  <a:solidFill>
                    <a:schemeClr val="tx1"/>
                  </a:solidFill>
                  <a:latin typeface="Times New Roman" pitchFamily="18" charset="0"/>
                </a:defRPr>
              </a:lvl2pPr>
              <a:lvl3pPr marL="1143000" indent="-228600" defTabSz="457200">
                <a:tabLst>
                  <a:tab pos="723900" algn="l"/>
                </a:tabLst>
                <a:defRPr b="1">
                  <a:solidFill>
                    <a:schemeClr val="tx1"/>
                  </a:solidFill>
                  <a:latin typeface="Times New Roman" pitchFamily="18" charset="0"/>
                </a:defRPr>
              </a:lvl3pPr>
              <a:lvl4pPr marL="1600200" indent="-228600" defTabSz="457200">
                <a:tabLst>
                  <a:tab pos="723900" algn="l"/>
                </a:tabLst>
                <a:defRPr b="1">
                  <a:solidFill>
                    <a:schemeClr val="tx1"/>
                  </a:solidFill>
                  <a:latin typeface="Times New Roman" pitchFamily="18" charset="0"/>
                </a:defRPr>
              </a:lvl4pPr>
              <a:lvl5pPr marL="2057400" indent="-228600" defTabSz="457200">
                <a:tabLst>
                  <a:tab pos="7239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Lst>
                <a:defRPr b="1">
                  <a:solidFill>
                    <a:schemeClr val="tx1"/>
                  </a:solidFill>
                  <a:latin typeface="Times New Roman" pitchFamily="18" charset="0"/>
                </a:defRPr>
              </a:lvl9pPr>
            </a:lstStyle>
            <a:p>
              <a:pPr algn="ctr" eaLnBrk="1">
                <a:lnSpc>
                  <a:spcPct val="93000"/>
                </a:lnSpc>
                <a:buClr>
                  <a:srgbClr val="000000"/>
                </a:buClr>
                <a:buSzPct val="45000"/>
                <a:buFont typeface="StarSymbol" charset="0"/>
                <a:buNone/>
              </a:pPr>
              <a:r>
                <a:rPr lang="en-GB" sz="1000">
                  <a:solidFill>
                    <a:srgbClr val="777777"/>
                  </a:solidFill>
                  <a:latin typeface="Candara" panose="020E0502030303020204" pitchFamily="34" charset="0"/>
                </a:rPr>
                <a:t>COUNTER</a:t>
              </a:r>
              <a:br>
                <a:rPr lang="en-GB" sz="1000">
                  <a:solidFill>
                    <a:srgbClr val="777777"/>
                  </a:solidFill>
                  <a:latin typeface="Candara" panose="020E0502030303020204" pitchFamily="34" charset="0"/>
                </a:rPr>
              </a:br>
              <a:r>
                <a:rPr lang="en-GB" sz="1000">
                  <a:solidFill>
                    <a:srgbClr val="777777"/>
                  </a:solidFill>
                  <a:latin typeface="Candara" panose="020E0502030303020204" pitchFamily="34" charset="0"/>
                </a:rPr>
                <a:t>ENVIRONMENT</a:t>
              </a:r>
            </a:p>
          </p:txBody>
        </p:sp>
      </p:grpSp>
      <p:grpSp>
        <p:nvGrpSpPr>
          <p:cNvPr id="21515" name="Group 23"/>
          <p:cNvGrpSpPr>
            <a:grpSpLocks/>
          </p:cNvGrpSpPr>
          <p:nvPr/>
        </p:nvGrpSpPr>
        <p:grpSpPr bwMode="auto">
          <a:xfrm>
            <a:off x="3059113" y="4064000"/>
            <a:ext cx="673100" cy="431800"/>
            <a:chOff x="967" y="2898"/>
            <a:chExt cx="424" cy="272"/>
          </a:xfrm>
        </p:grpSpPr>
        <p:sp>
          <p:nvSpPr>
            <p:cNvPr id="21623" name="AutoShape 24"/>
            <p:cNvSpPr>
              <a:spLocks noChangeArrowheads="1"/>
            </p:cNvSpPr>
            <p:nvPr/>
          </p:nvSpPr>
          <p:spPr bwMode="auto">
            <a:xfrm>
              <a:off x="967" y="2898"/>
              <a:ext cx="425" cy="273"/>
            </a:xfrm>
            <a:prstGeom prst="roundRect">
              <a:avLst>
                <a:gd name="adj" fmla="val 366"/>
              </a:avLst>
            </a:prstGeom>
            <a:solidFill>
              <a:srgbClr val="F8F8F8">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sp>
          <p:nvSpPr>
            <p:cNvPr id="21624" name="AutoShape 25"/>
            <p:cNvSpPr>
              <a:spLocks noChangeArrowheads="1"/>
            </p:cNvSpPr>
            <p:nvPr/>
          </p:nvSpPr>
          <p:spPr bwMode="auto">
            <a:xfrm>
              <a:off x="967" y="2898"/>
              <a:ext cx="425" cy="273"/>
            </a:xfrm>
            <a:prstGeom prst="roundRect">
              <a:avLst>
                <a:gd name="adj" fmla="val 36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eaLnBrk="1">
                <a:lnSpc>
                  <a:spcPct val="93000"/>
                </a:lnSpc>
                <a:buClr>
                  <a:srgbClr val="000000"/>
                </a:buClr>
                <a:buSzPct val="45000"/>
                <a:buFont typeface="StarSymbol" charset="0"/>
                <a:buNone/>
              </a:pPr>
              <a:r>
                <a:rPr lang="en-GB" sz="1000">
                  <a:solidFill>
                    <a:srgbClr val="777777"/>
                  </a:solidFill>
                  <a:latin typeface="Candara" panose="020E0502030303020204" pitchFamily="34" charset="0"/>
                </a:rPr>
                <a:t>FUTURE</a:t>
              </a:r>
              <a:br>
                <a:rPr lang="en-GB" sz="1000">
                  <a:solidFill>
                    <a:srgbClr val="777777"/>
                  </a:solidFill>
                  <a:latin typeface="Candara" panose="020E0502030303020204" pitchFamily="34" charset="0"/>
                </a:rPr>
              </a:br>
              <a:r>
                <a:rPr lang="en-GB" sz="1000">
                  <a:solidFill>
                    <a:srgbClr val="777777"/>
                  </a:solidFill>
                  <a:latin typeface="Candara" panose="020E0502030303020204" pitchFamily="34" charset="0"/>
                </a:rPr>
                <a:t>SERVICES</a:t>
              </a:r>
            </a:p>
            <a:p>
              <a:pPr algn="ctr" eaLnBrk="1">
                <a:lnSpc>
                  <a:spcPct val="93000"/>
                </a:lnSpc>
                <a:buClr>
                  <a:srgbClr val="000000"/>
                </a:buClr>
                <a:buSzPct val="45000"/>
                <a:buFont typeface="StarSymbol" charset="0"/>
                <a:buNone/>
              </a:pPr>
              <a:r>
                <a:rPr lang="en-GB" sz="1000">
                  <a:solidFill>
                    <a:srgbClr val="777777"/>
                  </a:solidFill>
                  <a:latin typeface="Candara" panose="020E0502030303020204" pitchFamily="34" charset="0"/>
                </a:rPr>
                <a:t>- </a:t>
              </a:r>
              <a:r>
                <a:rPr lang="en-GB" sz="900">
                  <a:solidFill>
                    <a:srgbClr val="777777"/>
                  </a:solidFill>
                  <a:latin typeface="Candara" panose="020E0502030303020204" pitchFamily="34" charset="0"/>
                </a:rPr>
                <a:t>DELIVERY</a:t>
              </a:r>
              <a:br>
                <a:rPr lang="en-GB" sz="900">
                  <a:solidFill>
                    <a:srgbClr val="777777"/>
                  </a:solidFill>
                  <a:latin typeface="Candara" panose="020E0502030303020204" pitchFamily="34" charset="0"/>
                </a:rPr>
              </a:br>
              <a:r>
                <a:rPr lang="en-GB" sz="900">
                  <a:solidFill>
                    <a:srgbClr val="777777"/>
                  </a:solidFill>
                  <a:latin typeface="Candara" panose="020E0502030303020204" pitchFamily="34" charset="0"/>
                </a:rPr>
                <a:t>SERVICES</a:t>
              </a:r>
              <a:r>
                <a:rPr lang="en-GB" sz="1000">
                  <a:solidFill>
                    <a:srgbClr val="777777"/>
                  </a:solidFill>
                  <a:latin typeface="Candara" panose="020E0502030303020204" pitchFamily="34" charset="0"/>
                </a:rPr>
                <a:t> -</a:t>
              </a:r>
            </a:p>
          </p:txBody>
        </p:sp>
      </p:grpSp>
      <p:sp>
        <p:nvSpPr>
          <p:cNvPr id="21516" name="AutoShape 26"/>
          <p:cNvSpPr>
            <a:spLocks noChangeArrowheads="1"/>
          </p:cNvSpPr>
          <p:nvPr/>
        </p:nvSpPr>
        <p:spPr bwMode="auto">
          <a:xfrm>
            <a:off x="6858001" y="4978400"/>
            <a:ext cx="1647825" cy="203200"/>
          </a:xfrm>
          <a:prstGeom prst="roundRect">
            <a:avLst>
              <a:gd name="adj" fmla="val 77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Candara" panose="020E0502030303020204" pitchFamily="34" charset="0"/>
            </a:endParaRPr>
          </a:p>
        </p:txBody>
      </p:sp>
      <p:grpSp>
        <p:nvGrpSpPr>
          <p:cNvPr id="21517" name="Group 27"/>
          <p:cNvGrpSpPr>
            <a:grpSpLocks/>
          </p:cNvGrpSpPr>
          <p:nvPr/>
        </p:nvGrpSpPr>
        <p:grpSpPr bwMode="auto">
          <a:xfrm>
            <a:off x="8220076" y="2827339"/>
            <a:ext cx="227013" cy="193675"/>
            <a:chOff x="4246" y="2077"/>
            <a:chExt cx="143" cy="122"/>
          </a:xfrm>
        </p:grpSpPr>
        <p:sp>
          <p:nvSpPr>
            <p:cNvPr id="21617" name="Freeform 28"/>
            <p:cNvSpPr>
              <a:spLocks noChangeArrowheads="1"/>
            </p:cNvSpPr>
            <p:nvPr/>
          </p:nvSpPr>
          <p:spPr bwMode="auto">
            <a:xfrm>
              <a:off x="4246" y="2077"/>
              <a:ext cx="144" cy="123"/>
            </a:xfrm>
            <a:custGeom>
              <a:avLst/>
              <a:gdLst>
                <a:gd name="T0" fmla="*/ 0 w 636"/>
                <a:gd name="T1" fmla="*/ 0 h 544"/>
                <a:gd name="T2" fmla="*/ 0 w 636"/>
                <a:gd name="T3" fmla="*/ 0 h 544"/>
                <a:gd name="T4" fmla="*/ 0 w 636"/>
                <a:gd name="T5" fmla="*/ 0 h 544"/>
                <a:gd name="T6" fmla="*/ 0 w 636"/>
                <a:gd name="T7" fmla="*/ 0 h 544"/>
                <a:gd name="T8" fmla="*/ 0 w 636"/>
                <a:gd name="T9" fmla="*/ 0 h 544"/>
                <a:gd name="T10" fmla="*/ 0 60000 65536"/>
                <a:gd name="T11" fmla="*/ 0 60000 65536"/>
                <a:gd name="T12" fmla="*/ 0 60000 65536"/>
                <a:gd name="T13" fmla="*/ 0 60000 65536"/>
                <a:gd name="T14" fmla="*/ 0 60000 65536"/>
                <a:gd name="T15" fmla="*/ 0 w 636"/>
                <a:gd name="T16" fmla="*/ 0 h 544"/>
                <a:gd name="T17" fmla="*/ 636 w 636"/>
                <a:gd name="T18" fmla="*/ 544 h 544"/>
              </a:gdLst>
              <a:ahLst/>
              <a:cxnLst>
                <a:cxn ang="T10">
                  <a:pos x="T0" y="T1"/>
                </a:cxn>
                <a:cxn ang="T11">
                  <a:pos x="T2" y="T3"/>
                </a:cxn>
                <a:cxn ang="T12">
                  <a:pos x="T4" y="T5"/>
                </a:cxn>
                <a:cxn ang="T13">
                  <a:pos x="T6" y="T7"/>
                </a:cxn>
                <a:cxn ang="T14">
                  <a:pos x="T8" y="T9"/>
                </a:cxn>
              </a:cxnLst>
              <a:rect l="T15" t="T16" r="T17" b="T18"/>
              <a:pathLst>
                <a:path w="636" h="544">
                  <a:moveTo>
                    <a:pt x="0" y="0"/>
                  </a:moveTo>
                  <a:lnTo>
                    <a:pt x="635" y="0"/>
                  </a:lnTo>
                  <a:lnTo>
                    <a:pt x="635" y="543"/>
                  </a:lnTo>
                  <a:lnTo>
                    <a:pt x="0" y="543"/>
                  </a:lnTo>
                  <a:lnTo>
                    <a:pt x="0" y="0"/>
                  </a:lnTo>
                </a:path>
              </a:pathLst>
            </a:custGeom>
            <a:solidFill>
              <a:srgbClr val="6565D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18" name="Freeform 29"/>
            <p:cNvSpPr>
              <a:spLocks noChangeArrowheads="1"/>
            </p:cNvSpPr>
            <p:nvPr/>
          </p:nvSpPr>
          <p:spPr bwMode="auto">
            <a:xfrm>
              <a:off x="4246" y="2077"/>
              <a:ext cx="144" cy="31"/>
            </a:xfrm>
            <a:custGeom>
              <a:avLst/>
              <a:gdLst>
                <a:gd name="T0" fmla="*/ 0 w 636"/>
                <a:gd name="T1" fmla="*/ 0 h 137"/>
                <a:gd name="T2" fmla="*/ 0 w 636"/>
                <a:gd name="T3" fmla="*/ 0 h 137"/>
                <a:gd name="T4" fmla="*/ 0 w 636"/>
                <a:gd name="T5" fmla="*/ 0 h 137"/>
                <a:gd name="T6" fmla="*/ 0 w 636"/>
                <a:gd name="T7" fmla="*/ 0 h 137"/>
                <a:gd name="T8" fmla="*/ 0 w 636"/>
                <a:gd name="T9" fmla="*/ 0 h 137"/>
                <a:gd name="T10" fmla="*/ 0 60000 65536"/>
                <a:gd name="T11" fmla="*/ 0 60000 65536"/>
                <a:gd name="T12" fmla="*/ 0 60000 65536"/>
                <a:gd name="T13" fmla="*/ 0 60000 65536"/>
                <a:gd name="T14" fmla="*/ 0 60000 65536"/>
                <a:gd name="T15" fmla="*/ 0 w 636"/>
                <a:gd name="T16" fmla="*/ 0 h 137"/>
                <a:gd name="T17" fmla="*/ 636 w 636"/>
                <a:gd name="T18" fmla="*/ 137 h 137"/>
              </a:gdLst>
              <a:ahLst/>
              <a:cxnLst>
                <a:cxn ang="T10">
                  <a:pos x="T0" y="T1"/>
                </a:cxn>
                <a:cxn ang="T11">
                  <a:pos x="T2" y="T3"/>
                </a:cxn>
                <a:cxn ang="T12">
                  <a:pos x="T4" y="T5"/>
                </a:cxn>
                <a:cxn ang="T13">
                  <a:pos x="T6" y="T7"/>
                </a:cxn>
                <a:cxn ang="T14">
                  <a:pos x="T8" y="T9"/>
                </a:cxn>
              </a:cxnLst>
              <a:rect l="T15" t="T16" r="T17" b="T18"/>
              <a:pathLst>
                <a:path w="636" h="137">
                  <a:moveTo>
                    <a:pt x="0" y="0"/>
                  </a:moveTo>
                  <a:lnTo>
                    <a:pt x="635" y="0"/>
                  </a:lnTo>
                  <a:lnTo>
                    <a:pt x="476" y="136"/>
                  </a:lnTo>
                  <a:lnTo>
                    <a:pt x="158" y="136"/>
                  </a:lnTo>
                  <a:lnTo>
                    <a:pt x="0" y="0"/>
                  </a:lnTo>
                </a:path>
              </a:pathLst>
            </a:custGeom>
            <a:solidFill>
              <a:srgbClr val="6E6EF3"/>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19" name="Freeform 30"/>
            <p:cNvSpPr>
              <a:spLocks noChangeArrowheads="1"/>
            </p:cNvSpPr>
            <p:nvPr/>
          </p:nvSpPr>
          <p:spPr bwMode="auto">
            <a:xfrm>
              <a:off x="4354" y="2077"/>
              <a:ext cx="36" cy="123"/>
            </a:xfrm>
            <a:custGeom>
              <a:avLst/>
              <a:gdLst>
                <a:gd name="T0" fmla="*/ 0 w 160"/>
                <a:gd name="T1" fmla="*/ 0 h 544"/>
                <a:gd name="T2" fmla="*/ 0 w 160"/>
                <a:gd name="T3" fmla="*/ 0 h 544"/>
                <a:gd name="T4" fmla="*/ 0 w 160"/>
                <a:gd name="T5" fmla="*/ 0 h 544"/>
                <a:gd name="T6" fmla="*/ 0 w 160"/>
                <a:gd name="T7" fmla="*/ 0 h 544"/>
                <a:gd name="T8" fmla="*/ 0 w 160"/>
                <a:gd name="T9" fmla="*/ 0 h 544"/>
                <a:gd name="T10" fmla="*/ 0 60000 65536"/>
                <a:gd name="T11" fmla="*/ 0 60000 65536"/>
                <a:gd name="T12" fmla="*/ 0 60000 65536"/>
                <a:gd name="T13" fmla="*/ 0 60000 65536"/>
                <a:gd name="T14" fmla="*/ 0 60000 65536"/>
                <a:gd name="T15" fmla="*/ 0 w 160"/>
                <a:gd name="T16" fmla="*/ 0 h 544"/>
                <a:gd name="T17" fmla="*/ 160 w 160"/>
                <a:gd name="T18" fmla="*/ 544 h 544"/>
              </a:gdLst>
              <a:ahLst/>
              <a:cxnLst>
                <a:cxn ang="T10">
                  <a:pos x="T0" y="T1"/>
                </a:cxn>
                <a:cxn ang="T11">
                  <a:pos x="T2" y="T3"/>
                </a:cxn>
                <a:cxn ang="T12">
                  <a:pos x="T4" y="T5"/>
                </a:cxn>
                <a:cxn ang="T13">
                  <a:pos x="T6" y="T7"/>
                </a:cxn>
                <a:cxn ang="T14">
                  <a:pos x="T8" y="T9"/>
                </a:cxn>
              </a:cxnLst>
              <a:rect l="T15" t="T16" r="T17" b="T18"/>
              <a:pathLst>
                <a:path w="160" h="544">
                  <a:moveTo>
                    <a:pt x="159" y="0"/>
                  </a:moveTo>
                  <a:lnTo>
                    <a:pt x="159" y="543"/>
                  </a:lnTo>
                  <a:lnTo>
                    <a:pt x="0" y="407"/>
                  </a:lnTo>
                  <a:lnTo>
                    <a:pt x="0" y="136"/>
                  </a:lnTo>
                  <a:lnTo>
                    <a:pt x="159" y="0"/>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20" name="Freeform 31"/>
            <p:cNvSpPr>
              <a:spLocks noChangeArrowheads="1"/>
            </p:cNvSpPr>
            <p:nvPr/>
          </p:nvSpPr>
          <p:spPr bwMode="auto">
            <a:xfrm>
              <a:off x="4246" y="2170"/>
              <a:ext cx="144" cy="31"/>
            </a:xfrm>
            <a:custGeom>
              <a:avLst/>
              <a:gdLst>
                <a:gd name="T0" fmla="*/ 0 w 636"/>
                <a:gd name="T1" fmla="*/ 0 h 137"/>
                <a:gd name="T2" fmla="*/ 0 w 636"/>
                <a:gd name="T3" fmla="*/ 0 h 137"/>
                <a:gd name="T4" fmla="*/ 0 w 636"/>
                <a:gd name="T5" fmla="*/ 0 h 137"/>
                <a:gd name="T6" fmla="*/ 0 w 636"/>
                <a:gd name="T7" fmla="*/ 0 h 137"/>
                <a:gd name="T8" fmla="*/ 0 w 636"/>
                <a:gd name="T9" fmla="*/ 0 h 137"/>
                <a:gd name="T10" fmla="*/ 0 60000 65536"/>
                <a:gd name="T11" fmla="*/ 0 60000 65536"/>
                <a:gd name="T12" fmla="*/ 0 60000 65536"/>
                <a:gd name="T13" fmla="*/ 0 60000 65536"/>
                <a:gd name="T14" fmla="*/ 0 60000 65536"/>
                <a:gd name="T15" fmla="*/ 0 w 636"/>
                <a:gd name="T16" fmla="*/ 0 h 137"/>
                <a:gd name="T17" fmla="*/ 636 w 636"/>
                <a:gd name="T18" fmla="*/ 137 h 137"/>
              </a:gdLst>
              <a:ahLst/>
              <a:cxnLst>
                <a:cxn ang="T10">
                  <a:pos x="T0" y="T1"/>
                </a:cxn>
                <a:cxn ang="T11">
                  <a:pos x="T2" y="T3"/>
                </a:cxn>
                <a:cxn ang="T12">
                  <a:pos x="T4" y="T5"/>
                </a:cxn>
                <a:cxn ang="T13">
                  <a:pos x="T6" y="T7"/>
                </a:cxn>
                <a:cxn ang="T14">
                  <a:pos x="T8" y="T9"/>
                </a:cxn>
              </a:cxnLst>
              <a:rect l="T15" t="T16" r="T17" b="T18"/>
              <a:pathLst>
                <a:path w="636" h="137">
                  <a:moveTo>
                    <a:pt x="635" y="136"/>
                  </a:moveTo>
                  <a:lnTo>
                    <a:pt x="0" y="136"/>
                  </a:lnTo>
                  <a:lnTo>
                    <a:pt x="158" y="0"/>
                  </a:lnTo>
                  <a:lnTo>
                    <a:pt x="476" y="0"/>
                  </a:lnTo>
                  <a:lnTo>
                    <a:pt x="635" y="136"/>
                  </a:lnTo>
                </a:path>
              </a:pathLst>
            </a:custGeom>
            <a:solidFill>
              <a:srgbClr val="5656B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21" name="Freeform 32"/>
            <p:cNvSpPr>
              <a:spLocks noChangeArrowheads="1"/>
            </p:cNvSpPr>
            <p:nvPr/>
          </p:nvSpPr>
          <p:spPr bwMode="auto">
            <a:xfrm>
              <a:off x="4246" y="2077"/>
              <a:ext cx="36" cy="123"/>
            </a:xfrm>
            <a:custGeom>
              <a:avLst/>
              <a:gdLst>
                <a:gd name="T0" fmla="*/ 0 w 159"/>
                <a:gd name="T1" fmla="*/ 0 h 544"/>
                <a:gd name="T2" fmla="*/ 0 w 159"/>
                <a:gd name="T3" fmla="*/ 0 h 544"/>
                <a:gd name="T4" fmla="*/ 0 w 159"/>
                <a:gd name="T5" fmla="*/ 0 h 544"/>
                <a:gd name="T6" fmla="*/ 0 w 159"/>
                <a:gd name="T7" fmla="*/ 0 h 544"/>
                <a:gd name="T8" fmla="*/ 0 w 159"/>
                <a:gd name="T9" fmla="*/ 0 h 544"/>
                <a:gd name="T10" fmla="*/ 0 60000 65536"/>
                <a:gd name="T11" fmla="*/ 0 60000 65536"/>
                <a:gd name="T12" fmla="*/ 0 60000 65536"/>
                <a:gd name="T13" fmla="*/ 0 60000 65536"/>
                <a:gd name="T14" fmla="*/ 0 60000 65536"/>
                <a:gd name="T15" fmla="*/ 0 w 159"/>
                <a:gd name="T16" fmla="*/ 0 h 544"/>
                <a:gd name="T17" fmla="*/ 159 w 159"/>
                <a:gd name="T18" fmla="*/ 544 h 544"/>
              </a:gdLst>
              <a:ahLst/>
              <a:cxnLst>
                <a:cxn ang="T10">
                  <a:pos x="T0" y="T1"/>
                </a:cxn>
                <a:cxn ang="T11">
                  <a:pos x="T2" y="T3"/>
                </a:cxn>
                <a:cxn ang="T12">
                  <a:pos x="T4" y="T5"/>
                </a:cxn>
                <a:cxn ang="T13">
                  <a:pos x="T6" y="T7"/>
                </a:cxn>
                <a:cxn ang="T14">
                  <a:pos x="T8" y="T9"/>
                </a:cxn>
              </a:cxnLst>
              <a:rect l="T15" t="T16" r="T17" b="T18"/>
              <a:pathLst>
                <a:path w="159" h="544">
                  <a:moveTo>
                    <a:pt x="0" y="543"/>
                  </a:moveTo>
                  <a:lnTo>
                    <a:pt x="0" y="0"/>
                  </a:lnTo>
                  <a:lnTo>
                    <a:pt x="158" y="136"/>
                  </a:lnTo>
                  <a:lnTo>
                    <a:pt x="158" y="407"/>
                  </a:lnTo>
                  <a:lnTo>
                    <a:pt x="0" y="543"/>
                  </a:lnTo>
                </a:path>
              </a:pathLst>
            </a:custGeom>
            <a:solidFill>
              <a:srgbClr val="7777F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22" name="Freeform 33"/>
            <p:cNvSpPr>
              <a:spLocks noChangeArrowheads="1"/>
            </p:cNvSpPr>
            <p:nvPr/>
          </p:nvSpPr>
          <p:spPr bwMode="auto">
            <a:xfrm>
              <a:off x="4291" y="2116"/>
              <a:ext cx="54" cy="46"/>
            </a:xfrm>
            <a:custGeom>
              <a:avLst/>
              <a:gdLst>
                <a:gd name="T0" fmla="*/ 0 w 238"/>
                <a:gd name="T1" fmla="*/ 0 h 203"/>
                <a:gd name="T2" fmla="*/ 0 w 238"/>
                <a:gd name="T3" fmla="*/ 0 h 203"/>
                <a:gd name="T4" fmla="*/ 0 w 238"/>
                <a:gd name="T5" fmla="*/ 0 h 203"/>
                <a:gd name="T6" fmla="*/ 0 w 238"/>
                <a:gd name="T7" fmla="*/ 0 h 203"/>
                <a:gd name="T8" fmla="*/ 0 60000 65536"/>
                <a:gd name="T9" fmla="*/ 0 60000 65536"/>
                <a:gd name="T10" fmla="*/ 0 60000 65536"/>
                <a:gd name="T11" fmla="*/ 0 60000 65536"/>
                <a:gd name="T12" fmla="*/ 0 w 238"/>
                <a:gd name="T13" fmla="*/ 0 h 203"/>
                <a:gd name="T14" fmla="*/ 238 w 238"/>
                <a:gd name="T15" fmla="*/ 203 h 203"/>
              </a:gdLst>
              <a:ahLst/>
              <a:cxnLst>
                <a:cxn ang="T8">
                  <a:pos x="T0" y="T1"/>
                </a:cxn>
                <a:cxn ang="T9">
                  <a:pos x="T2" y="T3"/>
                </a:cxn>
                <a:cxn ang="T10">
                  <a:pos x="T4" y="T5"/>
                </a:cxn>
                <a:cxn ang="T11">
                  <a:pos x="T6" y="T7"/>
                </a:cxn>
              </a:cxnLst>
              <a:rect l="T12" t="T13" r="T14" b="T15"/>
              <a:pathLst>
                <a:path w="238" h="203">
                  <a:moveTo>
                    <a:pt x="0" y="102"/>
                  </a:moveTo>
                  <a:lnTo>
                    <a:pt x="237" y="0"/>
                  </a:lnTo>
                  <a:lnTo>
                    <a:pt x="237" y="202"/>
                  </a:lnTo>
                  <a:lnTo>
                    <a:pt x="0" y="102"/>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grpSp>
      <p:grpSp>
        <p:nvGrpSpPr>
          <p:cNvPr id="21518" name="Group 34"/>
          <p:cNvGrpSpPr>
            <a:grpSpLocks/>
          </p:cNvGrpSpPr>
          <p:nvPr/>
        </p:nvGrpSpPr>
        <p:grpSpPr bwMode="auto">
          <a:xfrm>
            <a:off x="8220076" y="2306639"/>
            <a:ext cx="227013" cy="193675"/>
            <a:chOff x="4246" y="1749"/>
            <a:chExt cx="143" cy="122"/>
          </a:xfrm>
        </p:grpSpPr>
        <p:sp>
          <p:nvSpPr>
            <p:cNvPr id="21611" name="Freeform 35"/>
            <p:cNvSpPr>
              <a:spLocks noChangeArrowheads="1"/>
            </p:cNvSpPr>
            <p:nvPr/>
          </p:nvSpPr>
          <p:spPr bwMode="auto">
            <a:xfrm>
              <a:off x="4246" y="1749"/>
              <a:ext cx="144" cy="123"/>
            </a:xfrm>
            <a:custGeom>
              <a:avLst/>
              <a:gdLst>
                <a:gd name="T0" fmla="*/ 0 w 636"/>
                <a:gd name="T1" fmla="*/ 0 h 544"/>
                <a:gd name="T2" fmla="*/ 0 w 636"/>
                <a:gd name="T3" fmla="*/ 0 h 544"/>
                <a:gd name="T4" fmla="*/ 0 w 636"/>
                <a:gd name="T5" fmla="*/ 0 h 544"/>
                <a:gd name="T6" fmla="*/ 0 w 636"/>
                <a:gd name="T7" fmla="*/ 0 h 544"/>
                <a:gd name="T8" fmla="*/ 0 w 636"/>
                <a:gd name="T9" fmla="*/ 0 h 544"/>
                <a:gd name="T10" fmla="*/ 0 60000 65536"/>
                <a:gd name="T11" fmla="*/ 0 60000 65536"/>
                <a:gd name="T12" fmla="*/ 0 60000 65536"/>
                <a:gd name="T13" fmla="*/ 0 60000 65536"/>
                <a:gd name="T14" fmla="*/ 0 60000 65536"/>
                <a:gd name="T15" fmla="*/ 0 w 636"/>
                <a:gd name="T16" fmla="*/ 0 h 544"/>
                <a:gd name="T17" fmla="*/ 636 w 636"/>
                <a:gd name="T18" fmla="*/ 544 h 544"/>
              </a:gdLst>
              <a:ahLst/>
              <a:cxnLst>
                <a:cxn ang="T10">
                  <a:pos x="T0" y="T1"/>
                </a:cxn>
                <a:cxn ang="T11">
                  <a:pos x="T2" y="T3"/>
                </a:cxn>
                <a:cxn ang="T12">
                  <a:pos x="T4" y="T5"/>
                </a:cxn>
                <a:cxn ang="T13">
                  <a:pos x="T6" y="T7"/>
                </a:cxn>
                <a:cxn ang="T14">
                  <a:pos x="T8" y="T9"/>
                </a:cxn>
              </a:cxnLst>
              <a:rect l="T15" t="T16" r="T17" b="T18"/>
              <a:pathLst>
                <a:path w="636" h="544">
                  <a:moveTo>
                    <a:pt x="0" y="0"/>
                  </a:moveTo>
                  <a:lnTo>
                    <a:pt x="635" y="0"/>
                  </a:lnTo>
                  <a:lnTo>
                    <a:pt x="635" y="543"/>
                  </a:lnTo>
                  <a:lnTo>
                    <a:pt x="0" y="543"/>
                  </a:lnTo>
                  <a:lnTo>
                    <a:pt x="0" y="0"/>
                  </a:lnTo>
                </a:path>
              </a:pathLst>
            </a:custGeom>
            <a:solidFill>
              <a:srgbClr val="6565D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12" name="Freeform 36"/>
            <p:cNvSpPr>
              <a:spLocks noChangeArrowheads="1"/>
            </p:cNvSpPr>
            <p:nvPr/>
          </p:nvSpPr>
          <p:spPr bwMode="auto">
            <a:xfrm>
              <a:off x="4246" y="1749"/>
              <a:ext cx="144" cy="31"/>
            </a:xfrm>
            <a:custGeom>
              <a:avLst/>
              <a:gdLst>
                <a:gd name="T0" fmla="*/ 0 w 636"/>
                <a:gd name="T1" fmla="*/ 0 h 137"/>
                <a:gd name="T2" fmla="*/ 0 w 636"/>
                <a:gd name="T3" fmla="*/ 0 h 137"/>
                <a:gd name="T4" fmla="*/ 0 w 636"/>
                <a:gd name="T5" fmla="*/ 0 h 137"/>
                <a:gd name="T6" fmla="*/ 0 w 636"/>
                <a:gd name="T7" fmla="*/ 0 h 137"/>
                <a:gd name="T8" fmla="*/ 0 w 636"/>
                <a:gd name="T9" fmla="*/ 0 h 137"/>
                <a:gd name="T10" fmla="*/ 0 60000 65536"/>
                <a:gd name="T11" fmla="*/ 0 60000 65536"/>
                <a:gd name="T12" fmla="*/ 0 60000 65536"/>
                <a:gd name="T13" fmla="*/ 0 60000 65536"/>
                <a:gd name="T14" fmla="*/ 0 60000 65536"/>
                <a:gd name="T15" fmla="*/ 0 w 636"/>
                <a:gd name="T16" fmla="*/ 0 h 137"/>
                <a:gd name="T17" fmla="*/ 636 w 636"/>
                <a:gd name="T18" fmla="*/ 137 h 137"/>
              </a:gdLst>
              <a:ahLst/>
              <a:cxnLst>
                <a:cxn ang="T10">
                  <a:pos x="T0" y="T1"/>
                </a:cxn>
                <a:cxn ang="T11">
                  <a:pos x="T2" y="T3"/>
                </a:cxn>
                <a:cxn ang="T12">
                  <a:pos x="T4" y="T5"/>
                </a:cxn>
                <a:cxn ang="T13">
                  <a:pos x="T6" y="T7"/>
                </a:cxn>
                <a:cxn ang="T14">
                  <a:pos x="T8" y="T9"/>
                </a:cxn>
              </a:cxnLst>
              <a:rect l="T15" t="T16" r="T17" b="T18"/>
              <a:pathLst>
                <a:path w="636" h="137">
                  <a:moveTo>
                    <a:pt x="0" y="0"/>
                  </a:moveTo>
                  <a:lnTo>
                    <a:pt x="635" y="0"/>
                  </a:lnTo>
                  <a:lnTo>
                    <a:pt x="476" y="136"/>
                  </a:lnTo>
                  <a:lnTo>
                    <a:pt x="158" y="136"/>
                  </a:lnTo>
                  <a:lnTo>
                    <a:pt x="0" y="0"/>
                  </a:lnTo>
                </a:path>
              </a:pathLst>
            </a:custGeom>
            <a:solidFill>
              <a:srgbClr val="6E6EF3"/>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13" name="Freeform 37"/>
            <p:cNvSpPr>
              <a:spLocks noChangeArrowheads="1"/>
            </p:cNvSpPr>
            <p:nvPr/>
          </p:nvSpPr>
          <p:spPr bwMode="auto">
            <a:xfrm>
              <a:off x="4354" y="1749"/>
              <a:ext cx="36" cy="123"/>
            </a:xfrm>
            <a:custGeom>
              <a:avLst/>
              <a:gdLst>
                <a:gd name="T0" fmla="*/ 0 w 160"/>
                <a:gd name="T1" fmla="*/ 0 h 544"/>
                <a:gd name="T2" fmla="*/ 0 w 160"/>
                <a:gd name="T3" fmla="*/ 0 h 544"/>
                <a:gd name="T4" fmla="*/ 0 w 160"/>
                <a:gd name="T5" fmla="*/ 0 h 544"/>
                <a:gd name="T6" fmla="*/ 0 w 160"/>
                <a:gd name="T7" fmla="*/ 0 h 544"/>
                <a:gd name="T8" fmla="*/ 0 w 160"/>
                <a:gd name="T9" fmla="*/ 0 h 544"/>
                <a:gd name="T10" fmla="*/ 0 60000 65536"/>
                <a:gd name="T11" fmla="*/ 0 60000 65536"/>
                <a:gd name="T12" fmla="*/ 0 60000 65536"/>
                <a:gd name="T13" fmla="*/ 0 60000 65536"/>
                <a:gd name="T14" fmla="*/ 0 60000 65536"/>
                <a:gd name="T15" fmla="*/ 0 w 160"/>
                <a:gd name="T16" fmla="*/ 0 h 544"/>
                <a:gd name="T17" fmla="*/ 160 w 160"/>
                <a:gd name="T18" fmla="*/ 544 h 544"/>
              </a:gdLst>
              <a:ahLst/>
              <a:cxnLst>
                <a:cxn ang="T10">
                  <a:pos x="T0" y="T1"/>
                </a:cxn>
                <a:cxn ang="T11">
                  <a:pos x="T2" y="T3"/>
                </a:cxn>
                <a:cxn ang="T12">
                  <a:pos x="T4" y="T5"/>
                </a:cxn>
                <a:cxn ang="T13">
                  <a:pos x="T6" y="T7"/>
                </a:cxn>
                <a:cxn ang="T14">
                  <a:pos x="T8" y="T9"/>
                </a:cxn>
              </a:cxnLst>
              <a:rect l="T15" t="T16" r="T17" b="T18"/>
              <a:pathLst>
                <a:path w="160" h="544">
                  <a:moveTo>
                    <a:pt x="159" y="0"/>
                  </a:moveTo>
                  <a:lnTo>
                    <a:pt x="159" y="543"/>
                  </a:lnTo>
                  <a:lnTo>
                    <a:pt x="0" y="406"/>
                  </a:lnTo>
                  <a:lnTo>
                    <a:pt x="0" y="136"/>
                  </a:lnTo>
                  <a:lnTo>
                    <a:pt x="159" y="0"/>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14" name="Freeform 38"/>
            <p:cNvSpPr>
              <a:spLocks noChangeArrowheads="1"/>
            </p:cNvSpPr>
            <p:nvPr/>
          </p:nvSpPr>
          <p:spPr bwMode="auto">
            <a:xfrm>
              <a:off x="4246" y="1841"/>
              <a:ext cx="144" cy="31"/>
            </a:xfrm>
            <a:custGeom>
              <a:avLst/>
              <a:gdLst>
                <a:gd name="T0" fmla="*/ 0 w 636"/>
                <a:gd name="T1" fmla="*/ 0 h 138"/>
                <a:gd name="T2" fmla="*/ 0 w 636"/>
                <a:gd name="T3" fmla="*/ 0 h 138"/>
                <a:gd name="T4" fmla="*/ 0 w 636"/>
                <a:gd name="T5" fmla="*/ 0 h 138"/>
                <a:gd name="T6" fmla="*/ 0 w 636"/>
                <a:gd name="T7" fmla="*/ 0 h 138"/>
                <a:gd name="T8" fmla="*/ 0 w 636"/>
                <a:gd name="T9" fmla="*/ 0 h 138"/>
                <a:gd name="T10" fmla="*/ 0 60000 65536"/>
                <a:gd name="T11" fmla="*/ 0 60000 65536"/>
                <a:gd name="T12" fmla="*/ 0 60000 65536"/>
                <a:gd name="T13" fmla="*/ 0 60000 65536"/>
                <a:gd name="T14" fmla="*/ 0 60000 65536"/>
                <a:gd name="T15" fmla="*/ 0 w 636"/>
                <a:gd name="T16" fmla="*/ 0 h 138"/>
                <a:gd name="T17" fmla="*/ 636 w 636"/>
                <a:gd name="T18" fmla="*/ 138 h 138"/>
              </a:gdLst>
              <a:ahLst/>
              <a:cxnLst>
                <a:cxn ang="T10">
                  <a:pos x="T0" y="T1"/>
                </a:cxn>
                <a:cxn ang="T11">
                  <a:pos x="T2" y="T3"/>
                </a:cxn>
                <a:cxn ang="T12">
                  <a:pos x="T4" y="T5"/>
                </a:cxn>
                <a:cxn ang="T13">
                  <a:pos x="T6" y="T7"/>
                </a:cxn>
                <a:cxn ang="T14">
                  <a:pos x="T8" y="T9"/>
                </a:cxn>
              </a:cxnLst>
              <a:rect l="T15" t="T16" r="T17" b="T18"/>
              <a:pathLst>
                <a:path w="636" h="138">
                  <a:moveTo>
                    <a:pt x="635" y="137"/>
                  </a:moveTo>
                  <a:lnTo>
                    <a:pt x="0" y="137"/>
                  </a:lnTo>
                  <a:lnTo>
                    <a:pt x="158" y="0"/>
                  </a:lnTo>
                  <a:lnTo>
                    <a:pt x="476" y="0"/>
                  </a:lnTo>
                  <a:lnTo>
                    <a:pt x="635" y="137"/>
                  </a:lnTo>
                </a:path>
              </a:pathLst>
            </a:custGeom>
            <a:solidFill>
              <a:srgbClr val="5656B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15" name="Freeform 39"/>
            <p:cNvSpPr>
              <a:spLocks noChangeArrowheads="1"/>
            </p:cNvSpPr>
            <p:nvPr/>
          </p:nvSpPr>
          <p:spPr bwMode="auto">
            <a:xfrm>
              <a:off x="4246" y="1749"/>
              <a:ext cx="36" cy="123"/>
            </a:xfrm>
            <a:custGeom>
              <a:avLst/>
              <a:gdLst>
                <a:gd name="T0" fmla="*/ 0 w 159"/>
                <a:gd name="T1" fmla="*/ 0 h 544"/>
                <a:gd name="T2" fmla="*/ 0 w 159"/>
                <a:gd name="T3" fmla="*/ 0 h 544"/>
                <a:gd name="T4" fmla="*/ 0 w 159"/>
                <a:gd name="T5" fmla="*/ 0 h 544"/>
                <a:gd name="T6" fmla="*/ 0 w 159"/>
                <a:gd name="T7" fmla="*/ 0 h 544"/>
                <a:gd name="T8" fmla="*/ 0 w 159"/>
                <a:gd name="T9" fmla="*/ 0 h 544"/>
                <a:gd name="T10" fmla="*/ 0 60000 65536"/>
                <a:gd name="T11" fmla="*/ 0 60000 65536"/>
                <a:gd name="T12" fmla="*/ 0 60000 65536"/>
                <a:gd name="T13" fmla="*/ 0 60000 65536"/>
                <a:gd name="T14" fmla="*/ 0 60000 65536"/>
                <a:gd name="T15" fmla="*/ 0 w 159"/>
                <a:gd name="T16" fmla="*/ 0 h 544"/>
                <a:gd name="T17" fmla="*/ 159 w 159"/>
                <a:gd name="T18" fmla="*/ 544 h 544"/>
              </a:gdLst>
              <a:ahLst/>
              <a:cxnLst>
                <a:cxn ang="T10">
                  <a:pos x="T0" y="T1"/>
                </a:cxn>
                <a:cxn ang="T11">
                  <a:pos x="T2" y="T3"/>
                </a:cxn>
                <a:cxn ang="T12">
                  <a:pos x="T4" y="T5"/>
                </a:cxn>
                <a:cxn ang="T13">
                  <a:pos x="T6" y="T7"/>
                </a:cxn>
                <a:cxn ang="T14">
                  <a:pos x="T8" y="T9"/>
                </a:cxn>
              </a:cxnLst>
              <a:rect l="T15" t="T16" r="T17" b="T18"/>
              <a:pathLst>
                <a:path w="159" h="544">
                  <a:moveTo>
                    <a:pt x="0" y="543"/>
                  </a:moveTo>
                  <a:lnTo>
                    <a:pt x="0" y="0"/>
                  </a:lnTo>
                  <a:lnTo>
                    <a:pt x="158" y="136"/>
                  </a:lnTo>
                  <a:lnTo>
                    <a:pt x="158" y="406"/>
                  </a:lnTo>
                  <a:lnTo>
                    <a:pt x="0" y="543"/>
                  </a:lnTo>
                </a:path>
              </a:pathLst>
            </a:custGeom>
            <a:solidFill>
              <a:srgbClr val="7777F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16" name="Freeform 40"/>
            <p:cNvSpPr>
              <a:spLocks noChangeArrowheads="1"/>
            </p:cNvSpPr>
            <p:nvPr/>
          </p:nvSpPr>
          <p:spPr bwMode="auto">
            <a:xfrm>
              <a:off x="4291" y="1787"/>
              <a:ext cx="54" cy="46"/>
            </a:xfrm>
            <a:custGeom>
              <a:avLst/>
              <a:gdLst>
                <a:gd name="T0" fmla="*/ 0 w 238"/>
                <a:gd name="T1" fmla="*/ 0 h 204"/>
                <a:gd name="T2" fmla="*/ 0 w 238"/>
                <a:gd name="T3" fmla="*/ 0 h 204"/>
                <a:gd name="T4" fmla="*/ 0 w 238"/>
                <a:gd name="T5" fmla="*/ 0 h 204"/>
                <a:gd name="T6" fmla="*/ 0 w 238"/>
                <a:gd name="T7" fmla="*/ 0 h 204"/>
                <a:gd name="T8" fmla="*/ 0 60000 65536"/>
                <a:gd name="T9" fmla="*/ 0 60000 65536"/>
                <a:gd name="T10" fmla="*/ 0 60000 65536"/>
                <a:gd name="T11" fmla="*/ 0 60000 65536"/>
                <a:gd name="T12" fmla="*/ 0 w 238"/>
                <a:gd name="T13" fmla="*/ 0 h 204"/>
                <a:gd name="T14" fmla="*/ 238 w 238"/>
                <a:gd name="T15" fmla="*/ 204 h 204"/>
              </a:gdLst>
              <a:ahLst/>
              <a:cxnLst>
                <a:cxn ang="T8">
                  <a:pos x="T0" y="T1"/>
                </a:cxn>
                <a:cxn ang="T9">
                  <a:pos x="T2" y="T3"/>
                </a:cxn>
                <a:cxn ang="T10">
                  <a:pos x="T4" y="T5"/>
                </a:cxn>
                <a:cxn ang="T11">
                  <a:pos x="T6" y="T7"/>
                </a:cxn>
              </a:cxnLst>
              <a:rect l="T12" t="T13" r="T14" b="T15"/>
              <a:pathLst>
                <a:path w="238" h="204">
                  <a:moveTo>
                    <a:pt x="0" y="101"/>
                  </a:moveTo>
                  <a:lnTo>
                    <a:pt x="237" y="0"/>
                  </a:lnTo>
                  <a:lnTo>
                    <a:pt x="237" y="203"/>
                  </a:lnTo>
                  <a:lnTo>
                    <a:pt x="0" y="101"/>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grpSp>
      <p:grpSp>
        <p:nvGrpSpPr>
          <p:cNvPr id="21519" name="Group 41"/>
          <p:cNvGrpSpPr>
            <a:grpSpLocks/>
          </p:cNvGrpSpPr>
          <p:nvPr/>
        </p:nvGrpSpPr>
        <p:grpSpPr bwMode="auto">
          <a:xfrm>
            <a:off x="8220076" y="3219451"/>
            <a:ext cx="227013" cy="193675"/>
            <a:chOff x="4246" y="2324"/>
            <a:chExt cx="143" cy="122"/>
          </a:xfrm>
        </p:grpSpPr>
        <p:sp>
          <p:nvSpPr>
            <p:cNvPr id="21605" name="Freeform 42"/>
            <p:cNvSpPr>
              <a:spLocks noChangeArrowheads="1"/>
            </p:cNvSpPr>
            <p:nvPr/>
          </p:nvSpPr>
          <p:spPr bwMode="auto">
            <a:xfrm>
              <a:off x="4246" y="2324"/>
              <a:ext cx="144" cy="123"/>
            </a:xfrm>
            <a:custGeom>
              <a:avLst/>
              <a:gdLst>
                <a:gd name="T0" fmla="*/ 0 w 636"/>
                <a:gd name="T1" fmla="*/ 0 h 544"/>
                <a:gd name="T2" fmla="*/ 0 w 636"/>
                <a:gd name="T3" fmla="*/ 0 h 544"/>
                <a:gd name="T4" fmla="*/ 0 w 636"/>
                <a:gd name="T5" fmla="*/ 0 h 544"/>
                <a:gd name="T6" fmla="*/ 0 w 636"/>
                <a:gd name="T7" fmla="*/ 0 h 544"/>
                <a:gd name="T8" fmla="*/ 0 w 636"/>
                <a:gd name="T9" fmla="*/ 0 h 544"/>
                <a:gd name="T10" fmla="*/ 0 60000 65536"/>
                <a:gd name="T11" fmla="*/ 0 60000 65536"/>
                <a:gd name="T12" fmla="*/ 0 60000 65536"/>
                <a:gd name="T13" fmla="*/ 0 60000 65536"/>
                <a:gd name="T14" fmla="*/ 0 60000 65536"/>
                <a:gd name="T15" fmla="*/ 0 w 636"/>
                <a:gd name="T16" fmla="*/ 0 h 544"/>
                <a:gd name="T17" fmla="*/ 636 w 636"/>
                <a:gd name="T18" fmla="*/ 544 h 544"/>
              </a:gdLst>
              <a:ahLst/>
              <a:cxnLst>
                <a:cxn ang="T10">
                  <a:pos x="T0" y="T1"/>
                </a:cxn>
                <a:cxn ang="T11">
                  <a:pos x="T2" y="T3"/>
                </a:cxn>
                <a:cxn ang="T12">
                  <a:pos x="T4" y="T5"/>
                </a:cxn>
                <a:cxn ang="T13">
                  <a:pos x="T6" y="T7"/>
                </a:cxn>
                <a:cxn ang="T14">
                  <a:pos x="T8" y="T9"/>
                </a:cxn>
              </a:cxnLst>
              <a:rect l="T15" t="T16" r="T17" b="T18"/>
              <a:pathLst>
                <a:path w="636" h="544">
                  <a:moveTo>
                    <a:pt x="0" y="0"/>
                  </a:moveTo>
                  <a:lnTo>
                    <a:pt x="635" y="0"/>
                  </a:lnTo>
                  <a:lnTo>
                    <a:pt x="635" y="543"/>
                  </a:lnTo>
                  <a:lnTo>
                    <a:pt x="0" y="543"/>
                  </a:lnTo>
                  <a:lnTo>
                    <a:pt x="0" y="0"/>
                  </a:lnTo>
                </a:path>
              </a:pathLst>
            </a:custGeom>
            <a:solidFill>
              <a:srgbClr val="6565D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06" name="Freeform 43"/>
            <p:cNvSpPr>
              <a:spLocks noChangeArrowheads="1"/>
            </p:cNvSpPr>
            <p:nvPr/>
          </p:nvSpPr>
          <p:spPr bwMode="auto">
            <a:xfrm>
              <a:off x="4246" y="2324"/>
              <a:ext cx="144" cy="31"/>
            </a:xfrm>
            <a:custGeom>
              <a:avLst/>
              <a:gdLst>
                <a:gd name="T0" fmla="*/ 0 w 636"/>
                <a:gd name="T1" fmla="*/ 0 h 137"/>
                <a:gd name="T2" fmla="*/ 0 w 636"/>
                <a:gd name="T3" fmla="*/ 0 h 137"/>
                <a:gd name="T4" fmla="*/ 0 w 636"/>
                <a:gd name="T5" fmla="*/ 0 h 137"/>
                <a:gd name="T6" fmla="*/ 0 w 636"/>
                <a:gd name="T7" fmla="*/ 0 h 137"/>
                <a:gd name="T8" fmla="*/ 0 w 636"/>
                <a:gd name="T9" fmla="*/ 0 h 137"/>
                <a:gd name="T10" fmla="*/ 0 60000 65536"/>
                <a:gd name="T11" fmla="*/ 0 60000 65536"/>
                <a:gd name="T12" fmla="*/ 0 60000 65536"/>
                <a:gd name="T13" fmla="*/ 0 60000 65536"/>
                <a:gd name="T14" fmla="*/ 0 60000 65536"/>
                <a:gd name="T15" fmla="*/ 0 w 636"/>
                <a:gd name="T16" fmla="*/ 0 h 137"/>
                <a:gd name="T17" fmla="*/ 636 w 636"/>
                <a:gd name="T18" fmla="*/ 137 h 137"/>
              </a:gdLst>
              <a:ahLst/>
              <a:cxnLst>
                <a:cxn ang="T10">
                  <a:pos x="T0" y="T1"/>
                </a:cxn>
                <a:cxn ang="T11">
                  <a:pos x="T2" y="T3"/>
                </a:cxn>
                <a:cxn ang="T12">
                  <a:pos x="T4" y="T5"/>
                </a:cxn>
                <a:cxn ang="T13">
                  <a:pos x="T6" y="T7"/>
                </a:cxn>
                <a:cxn ang="T14">
                  <a:pos x="T8" y="T9"/>
                </a:cxn>
              </a:cxnLst>
              <a:rect l="T15" t="T16" r="T17" b="T18"/>
              <a:pathLst>
                <a:path w="636" h="137">
                  <a:moveTo>
                    <a:pt x="0" y="0"/>
                  </a:moveTo>
                  <a:lnTo>
                    <a:pt x="635" y="0"/>
                  </a:lnTo>
                  <a:lnTo>
                    <a:pt x="476" y="136"/>
                  </a:lnTo>
                  <a:lnTo>
                    <a:pt x="158" y="136"/>
                  </a:lnTo>
                  <a:lnTo>
                    <a:pt x="0" y="0"/>
                  </a:lnTo>
                </a:path>
              </a:pathLst>
            </a:custGeom>
            <a:solidFill>
              <a:srgbClr val="6E6EF3"/>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07" name="Freeform 44"/>
            <p:cNvSpPr>
              <a:spLocks noChangeArrowheads="1"/>
            </p:cNvSpPr>
            <p:nvPr/>
          </p:nvSpPr>
          <p:spPr bwMode="auto">
            <a:xfrm>
              <a:off x="4354" y="2324"/>
              <a:ext cx="36" cy="123"/>
            </a:xfrm>
            <a:custGeom>
              <a:avLst/>
              <a:gdLst>
                <a:gd name="T0" fmla="*/ 0 w 160"/>
                <a:gd name="T1" fmla="*/ 0 h 544"/>
                <a:gd name="T2" fmla="*/ 0 w 160"/>
                <a:gd name="T3" fmla="*/ 0 h 544"/>
                <a:gd name="T4" fmla="*/ 0 w 160"/>
                <a:gd name="T5" fmla="*/ 0 h 544"/>
                <a:gd name="T6" fmla="*/ 0 w 160"/>
                <a:gd name="T7" fmla="*/ 0 h 544"/>
                <a:gd name="T8" fmla="*/ 0 w 160"/>
                <a:gd name="T9" fmla="*/ 0 h 544"/>
                <a:gd name="T10" fmla="*/ 0 60000 65536"/>
                <a:gd name="T11" fmla="*/ 0 60000 65536"/>
                <a:gd name="T12" fmla="*/ 0 60000 65536"/>
                <a:gd name="T13" fmla="*/ 0 60000 65536"/>
                <a:gd name="T14" fmla="*/ 0 60000 65536"/>
                <a:gd name="T15" fmla="*/ 0 w 160"/>
                <a:gd name="T16" fmla="*/ 0 h 544"/>
                <a:gd name="T17" fmla="*/ 160 w 160"/>
                <a:gd name="T18" fmla="*/ 544 h 544"/>
              </a:gdLst>
              <a:ahLst/>
              <a:cxnLst>
                <a:cxn ang="T10">
                  <a:pos x="T0" y="T1"/>
                </a:cxn>
                <a:cxn ang="T11">
                  <a:pos x="T2" y="T3"/>
                </a:cxn>
                <a:cxn ang="T12">
                  <a:pos x="T4" y="T5"/>
                </a:cxn>
                <a:cxn ang="T13">
                  <a:pos x="T6" y="T7"/>
                </a:cxn>
                <a:cxn ang="T14">
                  <a:pos x="T8" y="T9"/>
                </a:cxn>
              </a:cxnLst>
              <a:rect l="T15" t="T16" r="T17" b="T18"/>
              <a:pathLst>
                <a:path w="160" h="544">
                  <a:moveTo>
                    <a:pt x="159" y="0"/>
                  </a:moveTo>
                  <a:lnTo>
                    <a:pt x="159" y="543"/>
                  </a:lnTo>
                  <a:lnTo>
                    <a:pt x="0" y="407"/>
                  </a:lnTo>
                  <a:lnTo>
                    <a:pt x="0" y="136"/>
                  </a:lnTo>
                  <a:lnTo>
                    <a:pt x="159" y="0"/>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08" name="Freeform 45"/>
            <p:cNvSpPr>
              <a:spLocks noChangeArrowheads="1"/>
            </p:cNvSpPr>
            <p:nvPr/>
          </p:nvSpPr>
          <p:spPr bwMode="auto">
            <a:xfrm>
              <a:off x="4246" y="2416"/>
              <a:ext cx="144" cy="31"/>
            </a:xfrm>
            <a:custGeom>
              <a:avLst/>
              <a:gdLst>
                <a:gd name="T0" fmla="*/ 0 w 636"/>
                <a:gd name="T1" fmla="*/ 0 h 137"/>
                <a:gd name="T2" fmla="*/ 0 w 636"/>
                <a:gd name="T3" fmla="*/ 0 h 137"/>
                <a:gd name="T4" fmla="*/ 0 w 636"/>
                <a:gd name="T5" fmla="*/ 0 h 137"/>
                <a:gd name="T6" fmla="*/ 0 w 636"/>
                <a:gd name="T7" fmla="*/ 0 h 137"/>
                <a:gd name="T8" fmla="*/ 0 w 636"/>
                <a:gd name="T9" fmla="*/ 0 h 137"/>
                <a:gd name="T10" fmla="*/ 0 60000 65536"/>
                <a:gd name="T11" fmla="*/ 0 60000 65536"/>
                <a:gd name="T12" fmla="*/ 0 60000 65536"/>
                <a:gd name="T13" fmla="*/ 0 60000 65536"/>
                <a:gd name="T14" fmla="*/ 0 60000 65536"/>
                <a:gd name="T15" fmla="*/ 0 w 636"/>
                <a:gd name="T16" fmla="*/ 0 h 137"/>
                <a:gd name="T17" fmla="*/ 636 w 636"/>
                <a:gd name="T18" fmla="*/ 137 h 137"/>
              </a:gdLst>
              <a:ahLst/>
              <a:cxnLst>
                <a:cxn ang="T10">
                  <a:pos x="T0" y="T1"/>
                </a:cxn>
                <a:cxn ang="T11">
                  <a:pos x="T2" y="T3"/>
                </a:cxn>
                <a:cxn ang="T12">
                  <a:pos x="T4" y="T5"/>
                </a:cxn>
                <a:cxn ang="T13">
                  <a:pos x="T6" y="T7"/>
                </a:cxn>
                <a:cxn ang="T14">
                  <a:pos x="T8" y="T9"/>
                </a:cxn>
              </a:cxnLst>
              <a:rect l="T15" t="T16" r="T17" b="T18"/>
              <a:pathLst>
                <a:path w="636" h="137">
                  <a:moveTo>
                    <a:pt x="635" y="136"/>
                  </a:moveTo>
                  <a:lnTo>
                    <a:pt x="0" y="136"/>
                  </a:lnTo>
                  <a:lnTo>
                    <a:pt x="158" y="0"/>
                  </a:lnTo>
                  <a:lnTo>
                    <a:pt x="476" y="0"/>
                  </a:lnTo>
                  <a:lnTo>
                    <a:pt x="635" y="136"/>
                  </a:lnTo>
                </a:path>
              </a:pathLst>
            </a:custGeom>
            <a:solidFill>
              <a:srgbClr val="5656B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09" name="Freeform 46"/>
            <p:cNvSpPr>
              <a:spLocks noChangeArrowheads="1"/>
            </p:cNvSpPr>
            <p:nvPr/>
          </p:nvSpPr>
          <p:spPr bwMode="auto">
            <a:xfrm>
              <a:off x="4246" y="2324"/>
              <a:ext cx="36" cy="123"/>
            </a:xfrm>
            <a:custGeom>
              <a:avLst/>
              <a:gdLst>
                <a:gd name="T0" fmla="*/ 0 w 159"/>
                <a:gd name="T1" fmla="*/ 0 h 544"/>
                <a:gd name="T2" fmla="*/ 0 w 159"/>
                <a:gd name="T3" fmla="*/ 0 h 544"/>
                <a:gd name="T4" fmla="*/ 0 w 159"/>
                <a:gd name="T5" fmla="*/ 0 h 544"/>
                <a:gd name="T6" fmla="*/ 0 w 159"/>
                <a:gd name="T7" fmla="*/ 0 h 544"/>
                <a:gd name="T8" fmla="*/ 0 w 159"/>
                <a:gd name="T9" fmla="*/ 0 h 544"/>
                <a:gd name="T10" fmla="*/ 0 60000 65536"/>
                <a:gd name="T11" fmla="*/ 0 60000 65536"/>
                <a:gd name="T12" fmla="*/ 0 60000 65536"/>
                <a:gd name="T13" fmla="*/ 0 60000 65536"/>
                <a:gd name="T14" fmla="*/ 0 60000 65536"/>
                <a:gd name="T15" fmla="*/ 0 w 159"/>
                <a:gd name="T16" fmla="*/ 0 h 544"/>
                <a:gd name="T17" fmla="*/ 159 w 159"/>
                <a:gd name="T18" fmla="*/ 544 h 544"/>
              </a:gdLst>
              <a:ahLst/>
              <a:cxnLst>
                <a:cxn ang="T10">
                  <a:pos x="T0" y="T1"/>
                </a:cxn>
                <a:cxn ang="T11">
                  <a:pos x="T2" y="T3"/>
                </a:cxn>
                <a:cxn ang="T12">
                  <a:pos x="T4" y="T5"/>
                </a:cxn>
                <a:cxn ang="T13">
                  <a:pos x="T6" y="T7"/>
                </a:cxn>
                <a:cxn ang="T14">
                  <a:pos x="T8" y="T9"/>
                </a:cxn>
              </a:cxnLst>
              <a:rect l="T15" t="T16" r="T17" b="T18"/>
              <a:pathLst>
                <a:path w="159" h="544">
                  <a:moveTo>
                    <a:pt x="0" y="543"/>
                  </a:moveTo>
                  <a:lnTo>
                    <a:pt x="0" y="0"/>
                  </a:lnTo>
                  <a:lnTo>
                    <a:pt x="158" y="136"/>
                  </a:lnTo>
                  <a:lnTo>
                    <a:pt x="158" y="407"/>
                  </a:lnTo>
                  <a:lnTo>
                    <a:pt x="0" y="543"/>
                  </a:lnTo>
                </a:path>
              </a:pathLst>
            </a:custGeom>
            <a:solidFill>
              <a:srgbClr val="7777F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10" name="Freeform 47"/>
            <p:cNvSpPr>
              <a:spLocks noChangeArrowheads="1"/>
            </p:cNvSpPr>
            <p:nvPr/>
          </p:nvSpPr>
          <p:spPr bwMode="auto">
            <a:xfrm>
              <a:off x="4291" y="2362"/>
              <a:ext cx="54" cy="46"/>
            </a:xfrm>
            <a:custGeom>
              <a:avLst/>
              <a:gdLst>
                <a:gd name="T0" fmla="*/ 0 w 238"/>
                <a:gd name="T1" fmla="*/ 0 h 204"/>
                <a:gd name="T2" fmla="*/ 0 w 238"/>
                <a:gd name="T3" fmla="*/ 0 h 204"/>
                <a:gd name="T4" fmla="*/ 0 w 238"/>
                <a:gd name="T5" fmla="*/ 0 h 204"/>
                <a:gd name="T6" fmla="*/ 0 w 238"/>
                <a:gd name="T7" fmla="*/ 0 h 204"/>
                <a:gd name="T8" fmla="*/ 0 60000 65536"/>
                <a:gd name="T9" fmla="*/ 0 60000 65536"/>
                <a:gd name="T10" fmla="*/ 0 60000 65536"/>
                <a:gd name="T11" fmla="*/ 0 60000 65536"/>
                <a:gd name="T12" fmla="*/ 0 w 238"/>
                <a:gd name="T13" fmla="*/ 0 h 204"/>
                <a:gd name="T14" fmla="*/ 238 w 238"/>
                <a:gd name="T15" fmla="*/ 204 h 204"/>
              </a:gdLst>
              <a:ahLst/>
              <a:cxnLst>
                <a:cxn ang="T8">
                  <a:pos x="T0" y="T1"/>
                </a:cxn>
                <a:cxn ang="T9">
                  <a:pos x="T2" y="T3"/>
                </a:cxn>
                <a:cxn ang="T10">
                  <a:pos x="T4" y="T5"/>
                </a:cxn>
                <a:cxn ang="T11">
                  <a:pos x="T6" y="T7"/>
                </a:cxn>
              </a:cxnLst>
              <a:rect l="T12" t="T13" r="T14" b="T15"/>
              <a:pathLst>
                <a:path w="238" h="204">
                  <a:moveTo>
                    <a:pt x="0" y="103"/>
                  </a:moveTo>
                  <a:lnTo>
                    <a:pt x="237" y="0"/>
                  </a:lnTo>
                  <a:lnTo>
                    <a:pt x="237" y="203"/>
                  </a:lnTo>
                  <a:lnTo>
                    <a:pt x="0" y="103"/>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grpSp>
      <p:grpSp>
        <p:nvGrpSpPr>
          <p:cNvPr id="21520" name="Group 48"/>
          <p:cNvGrpSpPr>
            <a:grpSpLocks/>
          </p:cNvGrpSpPr>
          <p:nvPr/>
        </p:nvGrpSpPr>
        <p:grpSpPr bwMode="auto">
          <a:xfrm>
            <a:off x="8220076" y="3544889"/>
            <a:ext cx="227013" cy="193675"/>
            <a:chOff x="4246" y="2529"/>
            <a:chExt cx="143" cy="122"/>
          </a:xfrm>
        </p:grpSpPr>
        <p:sp>
          <p:nvSpPr>
            <p:cNvPr id="21599" name="Freeform 49"/>
            <p:cNvSpPr>
              <a:spLocks noChangeArrowheads="1"/>
            </p:cNvSpPr>
            <p:nvPr/>
          </p:nvSpPr>
          <p:spPr bwMode="auto">
            <a:xfrm>
              <a:off x="4246" y="2529"/>
              <a:ext cx="144" cy="123"/>
            </a:xfrm>
            <a:custGeom>
              <a:avLst/>
              <a:gdLst>
                <a:gd name="T0" fmla="*/ 0 w 636"/>
                <a:gd name="T1" fmla="*/ 0 h 544"/>
                <a:gd name="T2" fmla="*/ 0 w 636"/>
                <a:gd name="T3" fmla="*/ 0 h 544"/>
                <a:gd name="T4" fmla="*/ 0 w 636"/>
                <a:gd name="T5" fmla="*/ 0 h 544"/>
                <a:gd name="T6" fmla="*/ 0 w 636"/>
                <a:gd name="T7" fmla="*/ 0 h 544"/>
                <a:gd name="T8" fmla="*/ 0 w 636"/>
                <a:gd name="T9" fmla="*/ 0 h 544"/>
                <a:gd name="T10" fmla="*/ 0 60000 65536"/>
                <a:gd name="T11" fmla="*/ 0 60000 65536"/>
                <a:gd name="T12" fmla="*/ 0 60000 65536"/>
                <a:gd name="T13" fmla="*/ 0 60000 65536"/>
                <a:gd name="T14" fmla="*/ 0 60000 65536"/>
                <a:gd name="T15" fmla="*/ 0 w 636"/>
                <a:gd name="T16" fmla="*/ 0 h 544"/>
                <a:gd name="T17" fmla="*/ 636 w 636"/>
                <a:gd name="T18" fmla="*/ 544 h 544"/>
              </a:gdLst>
              <a:ahLst/>
              <a:cxnLst>
                <a:cxn ang="T10">
                  <a:pos x="T0" y="T1"/>
                </a:cxn>
                <a:cxn ang="T11">
                  <a:pos x="T2" y="T3"/>
                </a:cxn>
                <a:cxn ang="T12">
                  <a:pos x="T4" y="T5"/>
                </a:cxn>
                <a:cxn ang="T13">
                  <a:pos x="T6" y="T7"/>
                </a:cxn>
                <a:cxn ang="T14">
                  <a:pos x="T8" y="T9"/>
                </a:cxn>
              </a:cxnLst>
              <a:rect l="T15" t="T16" r="T17" b="T18"/>
              <a:pathLst>
                <a:path w="636" h="544">
                  <a:moveTo>
                    <a:pt x="0" y="0"/>
                  </a:moveTo>
                  <a:lnTo>
                    <a:pt x="635" y="0"/>
                  </a:lnTo>
                  <a:lnTo>
                    <a:pt x="635" y="543"/>
                  </a:lnTo>
                  <a:lnTo>
                    <a:pt x="0" y="543"/>
                  </a:lnTo>
                  <a:lnTo>
                    <a:pt x="0" y="0"/>
                  </a:lnTo>
                </a:path>
              </a:pathLst>
            </a:custGeom>
            <a:solidFill>
              <a:srgbClr val="6565D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00" name="Freeform 50"/>
            <p:cNvSpPr>
              <a:spLocks noChangeArrowheads="1"/>
            </p:cNvSpPr>
            <p:nvPr/>
          </p:nvSpPr>
          <p:spPr bwMode="auto">
            <a:xfrm>
              <a:off x="4246" y="2529"/>
              <a:ext cx="144" cy="31"/>
            </a:xfrm>
            <a:custGeom>
              <a:avLst/>
              <a:gdLst>
                <a:gd name="T0" fmla="*/ 0 w 636"/>
                <a:gd name="T1" fmla="*/ 0 h 138"/>
                <a:gd name="T2" fmla="*/ 0 w 636"/>
                <a:gd name="T3" fmla="*/ 0 h 138"/>
                <a:gd name="T4" fmla="*/ 0 w 636"/>
                <a:gd name="T5" fmla="*/ 0 h 138"/>
                <a:gd name="T6" fmla="*/ 0 w 636"/>
                <a:gd name="T7" fmla="*/ 0 h 138"/>
                <a:gd name="T8" fmla="*/ 0 w 636"/>
                <a:gd name="T9" fmla="*/ 0 h 138"/>
                <a:gd name="T10" fmla="*/ 0 60000 65536"/>
                <a:gd name="T11" fmla="*/ 0 60000 65536"/>
                <a:gd name="T12" fmla="*/ 0 60000 65536"/>
                <a:gd name="T13" fmla="*/ 0 60000 65536"/>
                <a:gd name="T14" fmla="*/ 0 60000 65536"/>
                <a:gd name="T15" fmla="*/ 0 w 636"/>
                <a:gd name="T16" fmla="*/ 0 h 138"/>
                <a:gd name="T17" fmla="*/ 636 w 636"/>
                <a:gd name="T18" fmla="*/ 138 h 138"/>
              </a:gdLst>
              <a:ahLst/>
              <a:cxnLst>
                <a:cxn ang="T10">
                  <a:pos x="T0" y="T1"/>
                </a:cxn>
                <a:cxn ang="T11">
                  <a:pos x="T2" y="T3"/>
                </a:cxn>
                <a:cxn ang="T12">
                  <a:pos x="T4" y="T5"/>
                </a:cxn>
                <a:cxn ang="T13">
                  <a:pos x="T6" y="T7"/>
                </a:cxn>
                <a:cxn ang="T14">
                  <a:pos x="T8" y="T9"/>
                </a:cxn>
              </a:cxnLst>
              <a:rect l="T15" t="T16" r="T17" b="T18"/>
              <a:pathLst>
                <a:path w="636" h="138">
                  <a:moveTo>
                    <a:pt x="0" y="0"/>
                  </a:moveTo>
                  <a:lnTo>
                    <a:pt x="635" y="0"/>
                  </a:lnTo>
                  <a:lnTo>
                    <a:pt x="476" y="137"/>
                  </a:lnTo>
                  <a:lnTo>
                    <a:pt x="158" y="137"/>
                  </a:lnTo>
                  <a:lnTo>
                    <a:pt x="0" y="0"/>
                  </a:lnTo>
                </a:path>
              </a:pathLst>
            </a:custGeom>
            <a:solidFill>
              <a:srgbClr val="6E6EF3"/>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01" name="Freeform 51"/>
            <p:cNvSpPr>
              <a:spLocks noChangeArrowheads="1"/>
            </p:cNvSpPr>
            <p:nvPr/>
          </p:nvSpPr>
          <p:spPr bwMode="auto">
            <a:xfrm>
              <a:off x="4354" y="2529"/>
              <a:ext cx="36" cy="123"/>
            </a:xfrm>
            <a:custGeom>
              <a:avLst/>
              <a:gdLst>
                <a:gd name="T0" fmla="*/ 0 w 160"/>
                <a:gd name="T1" fmla="*/ 0 h 544"/>
                <a:gd name="T2" fmla="*/ 0 w 160"/>
                <a:gd name="T3" fmla="*/ 0 h 544"/>
                <a:gd name="T4" fmla="*/ 0 w 160"/>
                <a:gd name="T5" fmla="*/ 0 h 544"/>
                <a:gd name="T6" fmla="*/ 0 w 160"/>
                <a:gd name="T7" fmla="*/ 0 h 544"/>
                <a:gd name="T8" fmla="*/ 0 w 160"/>
                <a:gd name="T9" fmla="*/ 0 h 544"/>
                <a:gd name="T10" fmla="*/ 0 60000 65536"/>
                <a:gd name="T11" fmla="*/ 0 60000 65536"/>
                <a:gd name="T12" fmla="*/ 0 60000 65536"/>
                <a:gd name="T13" fmla="*/ 0 60000 65536"/>
                <a:gd name="T14" fmla="*/ 0 60000 65536"/>
                <a:gd name="T15" fmla="*/ 0 w 160"/>
                <a:gd name="T16" fmla="*/ 0 h 544"/>
                <a:gd name="T17" fmla="*/ 160 w 160"/>
                <a:gd name="T18" fmla="*/ 544 h 544"/>
              </a:gdLst>
              <a:ahLst/>
              <a:cxnLst>
                <a:cxn ang="T10">
                  <a:pos x="T0" y="T1"/>
                </a:cxn>
                <a:cxn ang="T11">
                  <a:pos x="T2" y="T3"/>
                </a:cxn>
                <a:cxn ang="T12">
                  <a:pos x="T4" y="T5"/>
                </a:cxn>
                <a:cxn ang="T13">
                  <a:pos x="T6" y="T7"/>
                </a:cxn>
                <a:cxn ang="T14">
                  <a:pos x="T8" y="T9"/>
                </a:cxn>
              </a:cxnLst>
              <a:rect l="T15" t="T16" r="T17" b="T18"/>
              <a:pathLst>
                <a:path w="160" h="544">
                  <a:moveTo>
                    <a:pt x="159" y="0"/>
                  </a:moveTo>
                  <a:lnTo>
                    <a:pt x="159" y="543"/>
                  </a:lnTo>
                  <a:lnTo>
                    <a:pt x="0" y="407"/>
                  </a:lnTo>
                  <a:lnTo>
                    <a:pt x="0" y="137"/>
                  </a:lnTo>
                  <a:lnTo>
                    <a:pt x="159" y="0"/>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02" name="Freeform 52"/>
            <p:cNvSpPr>
              <a:spLocks noChangeArrowheads="1"/>
            </p:cNvSpPr>
            <p:nvPr/>
          </p:nvSpPr>
          <p:spPr bwMode="auto">
            <a:xfrm>
              <a:off x="4246" y="2621"/>
              <a:ext cx="144" cy="31"/>
            </a:xfrm>
            <a:custGeom>
              <a:avLst/>
              <a:gdLst>
                <a:gd name="T0" fmla="*/ 0 w 636"/>
                <a:gd name="T1" fmla="*/ 0 h 137"/>
                <a:gd name="T2" fmla="*/ 0 w 636"/>
                <a:gd name="T3" fmla="*/ 0 h 137"/>
                <a:gd name="T4" fmla="*/ 0 w 636"/>
                <a:gd name="T5" fmla="*/ 0 h 137"/>
                <a:gd name="T6" fmla="*/ 0 w 636"/>
                <a:gd name="T7" fmla="*/ 0 h 137"/>
                <a:gd name="T8" fmla="*/ 0 w 636"/>
                <a:gd name="T9" fmla="*/ 0 h 137"/>
                <a:gd name="T10" fmla="*/ 0 60000 65536"/>
                <a:gd name="T11" fmla="*/ 0 60000 65536"/>
                <a:gd name="T12" fmla="*/ 0 60000 65536"/>
                <a:gd name="T13" fmla="*/ 0 60000 65536"/>
                <a:gd name="T14" fmla="*/ 0 60000 65536"/>
                <a:gd name="T15" fmla="*/ 0 w 636"/>
                <a:gd name="T16" fmla="*/ 0 h 137"/>
                <a:gd name="T17" fmla="*/ 636 w 636"/>
                <a:gd name="T18" fmla="*/ 137 h 137"/>
              </a:gdLst>
              <a:ahLst/>
              <a:cxnLst>
                <a:cxn ang="T10">
                  <a:pos x="T0" y="T1"/>
                </a:cxn>
                <a:cxn ang="T11">
                  <a:pos x="T2" y="T3"/>
                </a:cxn>
                <a:cxn ang="T12">
                  <a:pos x="T4" y="T5"/>
                </a:cxn>
                <a:cxn ang="T13">
                  <a:pos x="T6" y="T7"/>
                </a:cxn>
                <a:cxn ang="T14">
                  <a:pos x="T8" y="T9"/>
                </a:cxn>
              </a:cxnLst>
              <a:rect l="T15" t="T16" r="T17" b="T18"/>
              <a:pathLst>
                <a:path w="636" h="137">
                  <a:moveTo>
                    <a:pt x="635" y="136"/>
                  </a:moveTo>
                  <a:lnTo>
                    <a:pt x="0" y="136"/>
                  </a:lnTo>
                  <a:lnTo>
                    <a:pt x="158" y="0"/>
                  </a:lnTo>
                  <a:lnTo>
                    <a:pt x="476" y="0"/>
                  </a:lnTo>
                  <a:lnTo>
                    <a:pt x="635" y="136"/>
                  </a:lnTo>
                </a:path>
              </a:pathLst>
            </a:custGeom>
            <a:solidFill>
              <a:srgbClr val="5656B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03" name="Freeform 53"/>
            <p:cNvSpPr>
              <a:spLocks noChangeArrowheads="1"/>
            </p:cNvSpPr>
            <p:nvPr/>
          </p:nvSpPr>
          <p:spPr bwMode="auto">
            <a:xfrm>
              <a:off x="4246" y="2529"/>
              <a:ext cx="36" cy="123"/>
            </a:xfrm>
            <a:custGeom>
              <a:avLst/>
              <a:gdLst>
                <a:gd name="T0" fmla="*/ 0 w 159"/>
                <a:gd name="T1" fmla="*/ 0 h 544"/>
                <a:gd name="T2" fmla="*/ 0 w 159"/>
                <a:gd name="T3" fmla="*/ 0 h 544"/>
                <a:gd name="T4" fmla="*/ 0 w 159"/>
                <a:gd name="T5" fmla="*/ 0 h 544"/>
                <a:gd name="T6" fmla="*/ 0 w 159"/>
                <a:gd name="T7" fmla="*/ 0 h 544"/>
                <a:gd name="T8" fmla="*/ 0 w 159"/>
                <a:gd name="T9" fmla="*/ 0 h 544"/>
                <a:gd name="T10" fmla="*/ 0 60000 65536"/>
                <a:gd name="T11" fmla="*/ 0 60000 65536"/>
                <a:gd name="T12" fmla="*/ 0 60000 65536"/>
                <a:gd name="T13" fmla="*/ 0 60000 65536"/>
                <a:gd name="T14" fmla="*/ 0 60000 65536"/>
                <a:gd name="T15" fmla="*/ 0 w 159"/>
                <a:gd name="T16" fmla="*/ 0 h 544"/>
                <a:gd name="T17" fmla="*/ 159 w 159"/>
                <a:gd name="T18" fmla="*/ 544 h 544"/>
              </a:gdLst>
              <a:ahLst/>
              <a:cxnLst>
                <a:cxn ang="T10">
                  <a:pos x="T0" y="T1"/>
                </a:cxn>
                <a:cxn ang="T11">
                  <a:pos x="T2" y="T3"/>
                </a:cxn>
                <a:cxn ang="T12">
                  <a:pos x="T4" y="T5"/>
                </a:cxn>
                <a:cxn ang="T13">
                  <a:pos x="T6" y="T7"/>
                </a:cxn>
                <a:cxn ang="T14">
                  <a:pos x="T8" y="T9"/>
                </a:cxn>
              </a:cxnLst>
              <a:rect l="T15" t="T16" r="T17" b="T18"/>
              <a:pathLst>
                <a:path w="159" h="544">
                  <a:moveTo>
                    <a:pt x="0" y="543"/>
                  </a:moveTo>
                  <a:lnTo>
                    <a:pt x="0" y="0"/>
                  </a:lnTo>
                  <a:lnTo>
                    <a:pt x="158" y="137"/>
                  </a:lnTo>
                  <a:lnTo>
                    <a:pt x="158" y="407"/>
                  </a:lnTo>
                  <a:lnTo>
                    <a:pt x="0" y="543"/>
                  </a:lnTo>
                </a:path>
              </a:pathLst>
            </a:custGeom>
            <a:solidFill>
              <a:srgbClr val="7777F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604" name="Freeform 54"/>
            <p:cNvSpPr>
              <a:spLocks noChangeArrowheads="1"/>
            </p:cNvSpPr>
            <p:nvPr/>
          </p:nvSpPr>
          <p:spPr bwMode="auto">
            <a:xfrm>
              <a:off x="4291" y="2567"/>
              <a:ext cx="54" cy="46"/>
            </a:xfrm>
            <a:custGeom>
              <a:avLst/>
              <a:gdLst>
                <a:gd name="T0" fmla="*/ 0 w 238"/>
                <a:gd name="T1" fmla="*/ 0 h 204"/>
                <a:gd name="T2" fmla="*/ 0 w 238"/>
                <a:gd name="T3" fmla="*/ 0 h 204"/>
                <a:gd name="T4" fmla="*/ 0 w 238"/>
                <a:gd name="T5" fmla="*/ 0 h 204"/>
                <a:gd name="T6" fmla="*/ 0 w 238"/>
                <a:gd name="T7" fmla="*/ 0 h 204"/>
                <a:gd name="T8" fmla="*/ 0 60000 65536"/>
                <a:gd name="T9" fmla="*/ 0 60000 65536"/>
                <a:gd name="T10" fmla="*/ 0 60000 65536"/>
                <a:gd name="T11" fmla="*/ 0 60000 65536"/>
                <a:gd name="T12" fmla="*/ 0 w 238"/>
                <a:gd name="T13" fmla="*/ 0 h 204"/>
                <a:gd name="T14" fmla="*/ 238 w 238"/>
                <a:gd name="T15" fmla="*/ 204 h 204"/>
              </a:gdLst>
              <a:ahLst/>
              <a:cxnLst>
                <a:cxn ang="T8">
                  <a:pos x="T0" y="T1"/>
                </a:cxn>
                <a:cxn ang="T9">
                  <a:pos x="T2" y="T3"/>
                </a:cxn>
                <a:cxn ang="T10">
                  <a:pos x="T4" y="T5"/>
                </a:cxn>
                <a:cxn ang="T11">
                  <a:pos x="T6" y="T7"/>
                </a:cxn>
              </a:cxnLst>
              <a:rect l="T12" t="T13" r="T14" b="T15"/>
              <a:pathLst>
                <a:path w="238" h="204">
                  <a:moveTo>
                    <a:pt x="0" y="103"/>
                  </a:moveTo>
                  <a:lnTo>
                    <a:pt x="237" y="0"/>
                  </a:lnTo>
                  <a:lnTo>
                    <a:pt x="237" y="203"/>
                  </a:lnTo>
                  <a:lnTo>
                    <a:pt x="0" y="103"/>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grpSp>
      <p:grpSp>
        <p:nvGrpSpPr>
          <p:cNvPr id="21521" name="Group 55"/>
          <p:cNvGrpSpPr>
            <a:grpSpLocks/>
          </p:cNvGrpSpPr>
          <p:nvPr/>
        </p:nvGrpSpPr>
        <p:grpSpPr bwMode="auto">
          <a:xfrm>
            <a:off x="8220076" y="4391026"/>
            <a:ext cx="227013" cy="193675"/>
            <a:chOff x="4246" y="3062"/>
            <a:chExt cx="143" cy="122"/>
          </a:xfrm>
        </p:grpSpPr>
        <p:sp>
          <p:nvSpPr>
            <p:cNvPr id="21593" name="Freeform 56"/>
            <p:cNvSpPr>
              <a:spLocks noChangeArrowheads="1"/>
            </p:cNvSpPr>
            <p:nvPr/>
          </p:nvSpPr>
          <p:spPr bwMode="auto">
            <a:xfrm>
              <a:off x="4246" y="3062"/>
              <a:ext cx="144" cy="123"/>
            </a:xfrm>
            <a:custGeom>
              <a:avLst/>
              <a:gdLst>
                <a:gd name="T0" fmla="*/ 0 w 636"/>
                <a:gd name="T1" fmla="*/ 0 h 544"/>
                <a:gd name="T2" fmla="*/ 0 w 636"/>
                <a:gd name="T3" fmla="*/ 0 h 544"/>
                <a:gd name="T4" fmla="*/ 0 w 636"/>
                <a:gd name="T5" fmla="*/ 0 h 544"/>
                <a:gd name="T6" fmla="*/ 0 w 636"/>
                <a:gd name="T7" fmla="*/ 0 h 544"/>
                <a:gd name="T8" fmla="*/ 0 w 636"/>
                <a:gd name="T9" fmla="*/ 0 h 544"/>
                <a:gd name="T10" fmla="*/ 0 60000 65536"/>
                <a:gd name="T11" fmla="*/ 0 60000 65536"/>
                <a:gd name="T12" fmla="*/ 0 60000 65536"/>
                <a:gd name="T13" fmla="*/ 0 60000 65536"/>
                <a:gd name="T14" fmla="*/ 0 60000 65536"/>
                <a:gd name="T15" fmla="*/ 0 w 636"/>
                <a:gd name="T16" fmla="*/ 0 h 544"/>
                <a:gd name="T17" fmla="*/ 636 w 636"/>
                <a:gd name="T18" fmla="*/ 544 h 544"/>
              </a:gdLst>
              <a:ahLst/>
              <a:cxnLst>
                <a:cxn ang="T10">
                  <a:pos x="T0" y="T1"/>
                </a:cxn>
                <a:cxn ang="T11">
                  <a:pos x="T2" y="T3"/>
                </a:cxn>
                <a:cxn ang="T12">
                  <a:pos x="T4" y="T5"/>
                </a:cxn>
                <a:cxn ang="T13">
                  <a:pos x="T6" y="T7"/>
                </a:cxn>
                <a:cxn ang="T14">
                  <a:pos x="T8" y="T9"/>
                </a:cxn>
              </a:cxnLst>
              <a:rect l="T15" t="T16" r="T17" b="T18"/>
              <a:pathLst>
                <a:path w="636" h="544">
                  <a:moveTo>
                    <a:pt x="0" y="0"/>
                  </a:moveTo>
                  <a:lnTo>
                    <a:pt x="635" y="0"/>
                  </a:lnTo>
                  <a:lnTo>
                    <a:pt x="635" y="543"/>
                  </a:lnTo>
                  <a:lnTo>
                    <a:pt x="0" y="543"/>
                  </a:lnTo>
                  <a:lnTo>
                    <a:pt x="0" y="0"/>
                  </a:lnTo>
                </a:path>
              </a:pathLst>
            </a:custGeom>
            <a:solidFill>
              <a:srgbClr val="6565D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594" name="Freeform 57"/>
            <p:cNvSpPr>
              <a:spLocks noChangeArrowheads="1"/>
            </p:cNvSpPr>
            <p:nvPr/>
          </p:nvSpPr>
          <p:spPr bwMode="auto">
            <a:xfrm>
              <a:off x="4246" y="3062"/>
              <a:ext cx="144" cy="31"/>
            </a:xfrm>
            <a:custGeom>
              <a:avLst/>
              <a:gdLst>
                <a:gd name="T0" fmla="*/ 0 w 636"/>
                <a:gd name="T1" fmla="*/ 0 h 138"/>
                <a:gd name="T2" fmla="*/ 0 w 636"/>
                <a:gd name="T3" fmla="*/ 0 h 138"/>
                <a:gd name="T4" fmla="*/ 0 w 636"/>
                <a:gd name="T5" fmla="*/ 0 h 138"/>
                <a:gd name="T6" fmla="*/ 0 w 636"/>
                <a:gd name="T7" fmla="*/ 0 h 138"/>
                <a:gd name="T8" fmla="*/ 0 w 636"/>
                <a:gd name="T9" fmla="*/ 0 h 138"/>
                <a:gd name="T10" fmla="*/ 0 60000 65536"/>
                <a:gd name="T11" fmla="*/ 0 60000 65536"/>
                <a:gd name="T12" fmla="*/ 0 60000 65536"/>
                <a:gd name="T13" fmla="*/ 0 60000 65536"/>
                <a:gd name="T14" fmla="*/ 0 60000 65536"/>
                <a:gd name="T15" fmla="*/ 0 w 636"/>
                <a:gd name="T16" fmla="*/ 0 h 138"/>
                <a:gd name="T17" fmla="*/ 636 w 636"/>
                <a:gd name="T18" fmla="*/ 138 h 138"/>
              </a:gdLst>
              <a:ahLst/>
              <a:cxnLst>
                <a:cxn ang="T10">
                  <a:pos x="T0" y="T1"/>
                </a:cxn>
                <a:cxn ang="T11">
                  <a:pos x="T2" y="T3"/>
                </a:cxn>
                <a:cxn ang="T12">
                  <a:pos x="T4" y="T5"/>
                </a:cxn>
                <a:cxn ang="T13">
                  <a:pos x="T6" y="T7"/>
                </a:cxn>
                <a:cxn ang="T14">
                  <a:pos x="T8" y="T9"/>
                </a:cxn>
              </a:cxnLst>
              <a:rect l="T15" t="T16" r="T17" b="T18"/>
              <a:pathLst>
                <a:path w="636" h="138">
                  <a:moveTo>
                    <a:pt x="0" y="0"/>
                  </a:moveTo>
                  <a:lnTo>
                    <a:pt x="635" y="0"/>
                  </a:lnTo>
                  <a:lnTo>
                    <a:pt x="476" y="137"/>
                  </a:lnTo>
                  <a:lnTo>
                    <a:pt x="158" y="137"/>
                  </a:lnTo>
                  <a:lnTo>
                    <a:pt x="0" y="0"/>
                  </a:lnTo>
                </a:path>
              </a:pathLst>
            </a:custGeom>
            <a:solidFill>
              <a:srgbClr val="6E6EF3"/>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595" name="Freeform 58"/>
            <p:cNvSpPr>
              <a:spLocks noChangeArrowheads="1"/>
            </p:cNvSpPr>
            <p:nvPr/>
          </p:nvSpPr>
          <p:spPr bwMode="auto">
            <a:xfrm>
              <a:off x="4354" y="3062"/>
              <a:ext cx="36" cy="123"/>
            </a:xfrm>
            <a:custGeom>
              <a:avLst/>
              <a:gdLst>
                <a:gd name="T0" fmla="*/ 0 w 160"/>
                <a:gd name="T1" fmla="*/ 0 h 544"/>
                <a:gd name="T2" fmla="*/ 0 w 160"/>
                <a:gd name="T3" fmla="*/ 0 h 544"/>
                <a:gd name="T4" fmla="*/ 0 w 160"/>
                <a:gd name="T5" fmla="*/ 0 h 544"/>
                <a:gd name="T6" fmla="*/ 0 w 160"/>
                <a:gd name="T7" fmla="*/ 0 h 544"/>
                <a:gd name="T8" fmla="*/ 0 w 160"/>
                <a:gd name="T9" fmla="*/ 0 h 544"/>
                <a:gd name="T10" fmla="*/ 0 60000 65536"/>
                <a:gd name="T11" fmla="*/ 0 60000 65536"/>
                <a:gd name="T12" fmla="*/ 0 60000 65536"/>
                <a:gd name="T13" fmla="*/ 0 60000 65536"/>
                <a:gd name="T14" fmla="*/ 0 60000 65536"/>
                <a:gd name="T15" fmla="*/ 0 w 160"/>
                <a:gd name="T16" fmla="*/ 0 h 544"/>
                <a:gd name="T17" fmla="*/ 160 w 160"/>
                <a:gd name="T18" fmla="*/ 544 h 544"/>
              </a:gdLst>
              <a:ahLst/>
              <a:cxnLst>
                <a:cxn ang="T10">
                  <a:pos x="T0" y="T1"/>
                </a:cxn>
                <a:cxn ang="T11">
                  <a:pos x="T2" y="T3"/>
                </a:cxn>
                <a:cxn ang="T12">
                  <a:pos x="T4" y="T5"/>
                </a:cxn>
                <a:cxn ang="T13">
                  <a:pos x="T6" y="T7"/>
                </a:cxn>
                <a:cxn ang="T14">
                  <a:pos x="T8" y="T9"/>
                </a:cxn>
              </a:cxnLst>
              <a:rect l="T15" t="T16" r="T17" b="T18"/>
              <a:pathLst>
                <a:path w="160" h="544">
                  <a:moveTo>
                    <a:pt x="159" y="0"/>
                  </a:moveTo>
                  <a:lnTo>
                    <a:pt x="159" y="543"/>
                  </a:lnTo>
                  <a:lnTo>
                    <a:pt x="0" y="407"/>
                  </a:lnTo>
                  <a:lnTo>
                    <a:pt x="0" y="137"/>
                  </a:lnTo>
                  <a:lnTo>
                    <a:pt x="159" y="0"/>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596" name="Freeform 59"/>
            <p:cNvSpPr>
              <a:spLocks noChangeArrowheads="1"/>
            </p:cNvSpPr>
            <p:nvPr/>
          </p:nvSpPr>
          <p:spPr bwMode="auto">
            <a:xfrm>
              <a:off x="4246" y="3155"/>
              <a:ext cx="144" cy="31"/>
            </a:xfrm>
            <a:custGeom>
              <a:avLst/>
              <a:gdLst>
                <a:gd name="T0" fmla="*/ 0 w 636"/>
                <a:gd name="T1" fmla="*/ 0 h 137"/>
                <a:gd name="T2" fmla="*/ 0 w 636"/>
                <a:gd name="T3" fmla="*/ 0 h 137"/>
                <a:gd name="T4" fmla="*/ 0 w 636"/>
                <a:gd name="T5" fmla="*/ 0 h 137"/>
                <a:gd name="T6" fmla="*/ 0 w 636"/>
                <a:gd name="T7" fmla="*/ 0 h 137"/>
                <a:gd name="T8" fmla="*/ 0 w 636"/>
                <a:gd name="T9" fmla="*/ 0 h 137"/>
                <a:gd name="T10" fmla="*/ 0 60000 65536"/>
                <a:gd name="T11" fmla="*/ 0 60000 65536"/>
                <a:gd name="T12" fmla="*/ 0 60000 65536"/>
                <a:gd name="T13" fmla="*/ 0 60000 65536"/>
                <a:gd name="T14" fmla="*/ 0 60000 65536"/>
                <a:gd name="T15" fmla="*/ 0 w 636"/>
                <a:gd name="T16" fmla="*/ 0 h 137"/>
                <a:gd name="T17" fmla="*/ 636 w 636"/>
                <a:gd name="T18" fmla="*/ 137 h 137"/>
              </a:gdLst>
              <a:ahLst/>
              <a:cxnLst>
                <a:cxn ang="T10">
                  <a:pos x="T0" y="T1"/>
                </a:cxn>
                <a:cxn ang="T11">
                  <a:pos x="T2" y="T3"/>
                </a:cxn>
                <a:cxn ang="T12">
                  <a:pos x="T4" y="T5"/>
                </a:cxn>
                <a:cxn ang="T13">
                  <a:pos x="T6" y="T7"/>
                </a:cxn>
                <a:cxn ang="T14">
                  <a:pos x="T8" y="T9"/>
                </a:cxn>
              </a:cxnLst>
              <a:rect l="T15" t="T16" r="T17" b="T18"/>
              <a:pathLst>
                <a:path w="636" h="137">
                  <a:moveTo>
                    <a:pt x="635" y="136"/>
                  </a:moveTo>
                  <a:lnTo>
                    <a:pt x="0" y="136"/>
                  </a:lnTo>
                  <a:lnTo>
                    <a:pt x="158" y="0"/>
                  </a:lnTo>
                  <a:lnTo>
                    <a:pt x="476" y="0"/>
                  </a:lnTo>
                  <a:lnTo>
                    <a:pt x="635" y="136"/>
                  </a:lnTo>
                </a:path>
              </a:pathLst>
            </a:custGeom>
            <a:solidFill>
              <a:srgbClr val="5656B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597" name="Freeform 60"/>
            <p:cNvSpPr>
              <a:spLocks noChangeArrowheads="1"/>
            </p:cNvSpPr>
            <p:nvPr/>
          </p:nvSpPr>
          <p:spPr bwMode="auto">
            <a:xfrm>
              <a:off x="4246" y="3062"/>
              <a:ext cx="36" cy="123"/>
            </a:xfrm>
            <a:custGeom>
              <a:avLst/>
              <a:gdLst>
                <a:gd name="T0" fmla="*/ 0 w 159"/>
                <a:gd name="T1" fmla="*/ 0 h 544"/>
                <a:gd name="T2" fmla="*/ 0 w 159"/>
                <a:gd name="T3" fmla="*/ 0 h 544"/>
                <a:gd name="T4" fmla="*/ 0 w 159"/>
                <a:gd name="T5" fmla="*/ 0 h 544"/>
                <a:gd name="T6" fmla="*/ 0 w 159"/>
                <a:gd name="T7" fmla="*/ 0 h 544"/>
                <a:gd name="T8" fmla="*/ 0 w 159"/>
                <a:gd name="T9" fmla="*/ 0 h 544"/>
                <a:gd name="T10" fmla="*/ 0 60000 65536"/>
                <a:gd name="T11" fmla="*/ 0 60000 65536"/>
                <a:gd name="T12" fmla="*/ 0 60000 65536"/>
                <a:gd name="T13" fmla="*/ 0 60000 65536"/>
                <a:gd name="T14" fmla="*/ 0 60000 65536"/>
                <a:gd name="T15" fmla="*/ 0 w 159"/>
                <a:gd name="T16" fmla="*/ 0 h 544"/>
                <a:gd name="T17" fmla="*/ 159 w 159"/>
                <a:gd name="T18" fmla="*/ 544 h 544"/>
              </a:gdLst>
              <a:ahLst/>
              <a:cxnLst>
                <a:cxn ang="T10">
                  <a:pos x="T0" y="T1"/>
                </a:cxn>
                <a:cxn ang="T11">
                  <a:pos x="T2" y="T3"/>
                </a:cxn>
                <a:cxn ang="T12">
                  <a:pos x="T4" y="T5"/>
                </a:cxn>
                <a:cxn ang="T13">
                  <a:pos x="T6" y="T7"/>
                </a:cxn>
                <a:cxn ang="T14">
                  <a:pos x="T8" y="T9"/>
                </a:cxn>
              </a:cxnLst>
              <a:rect l="T15" t="T16" r="T17" b="T18"/>
              <a:pathLst>
                <a:path w="159" h="544">
                  <a:moveTo>
                    <a:pt x="0" y="543"/>
                  </a:moveTo>
                  <a:lnTo>
                    <a:pt x="0" y="0"/>
                  </a:lnTo>
                  <a:lnTo>
                    <a:pt x="158" y="137"/>
                  </a:lnTo>
                  <a:lnTo>
                    <a:pt x="158" y="407"/>
                  </a:lnTo>
                  <a:lnTo>
                    <a:pt x="0" y="543"/>
                  </a:lnTo>
                </a:path>
              </a:pathLst>
            </a:custGeom>
            <a:solidFill>
              <a:srgbClr val="7777FF"/>
            </a:solidFill>
            <a:ln w="9360">
              <a:solidFill>
                <a:srgbClr val="003366"/>
              </a:solidFill>
              <a:round/>
              <a:headEnd/>
              <a:tailEnd/>
            </a:ln>
          </p:spPr>
          <p:txBody>
            <a:bodyPr wrap="none" anchor="ctr"/>
            <a:lstStyle/>
            <a:p>
              <a:endParaRPr lang="en-US">
                <a:latin typeface="Candara" panose="020E0502030303020204" pitchFamily="34" charset="0"/>
              </a:endParaRPr>
            </a:p>
          </p:txBody>
        </p:sp>
        <p:sp>
          <p:nvSpPr>
            <p:cNvPr id="21598" name="Freeform 61"/>
            <p:cNvSpPr>
              <a:spLocks noChangeArrowheads="1"/>
            </p:cNvSpPr>
            <p:nvPr/>
          </p:nvSpPr>
          <p:spPr bwMode="auto">
            <a:xfrm>
              <a:off x="4291" y="3101"/>
              <a:ext cx="54" cy="46"/>
            </a:xfrm>
            <a:custGeom>
              <a:avLst/>
              <a:gdLst>
                <a:gd name="T0" fmla="*/ 0 w 238"/>
                <a:gd name="T1" fmla="*/ 0 h 203"/>
                <a:gd name="T2" fmla="*/ 0 w 238"/>
                <a:gd name="T3" fmla="*/ 0 h 203"/>
                <a:gd name="T4" fmla="*/ 0 w 238"/>
                <a:gd name="T5" fmla="*/ 0 h 203"/>
                <a:gd name="T6" fmla="*/ 0 w 238"/>
                <a:gd name="T7" fmla="*/ 0 h 203"/>
                <a:gd name="T8" fmla="*/ 0 60000 65536"/>
                <a:gd name="T9" fmla="*/ 0 60000 65536"/>
                <a:gd name="T10" fmla="*/ 0 60000 65536"/>
                <a:gd name="T11" fmla="*/ 0 60000 65536"/>
                <a:gd name="T12" fmla="*/ 0 w 238"/>
                <a:gd name="T13" fmla="*/ 0 h 203"/>
                <a:gd name="T14" fmla="*/ 238 w 238"/>
                <a:gd name="T15" fmla="*/ 203 h 203"/>
              </a:gdLst>
              <a:ahLst/>
              <a:cxnLst>
                <a:cxn ang="T8">
                  <a:pos x="T0" y="T1"/>
                </a:cxn>
                <a:cxn ang="T9">
                  <a:pos x="T2" y="T3"/>
                </a:cxn>
                <a:cxn ang="T10">
                  <a:pos x="T4" y="T5"/>
                </a:cxn>
                <a:cxn ang="T11">
                  <a:pos x="T6" y="T7"/>
                </a:cxn>
              </a:cxnLst>
              <a:rect l="T12" t="T13" r="T14" b="T15"/>
              <a:pathLst>
                <a:path w="238" h="203">
                  <a:moveTo>
                    <a:pt x="0" y="103"/>
                  </a:moveTo>
                  <a:lnTo>
                    <a:pt x="237" y="0"/>
                  </a:lnTo>
                  <a:lnTo>
                    <a:pt x="237" y="202"/>
                  </a:lnTo>
                  <a:lnTo>
                    <a:pt x="0" y="103"/>
                  </a:lnTo>
                </a:path>
              </a:pathLst>
            </a:custGeom>
            <a:solidFill>
              <a:srgbClr val="4848A0"/>
            </a:solidFill>
            <a:ln w="9360">
              <a:solidFill>
                <a:srgbClr val="003366"/>
              </a:solidFill>
              <a:round/>
              <a:headEnd/>
              <a:tailEnd/>
            </a:ln>
          </p:spPr>
          <p:txBody>
            <a:bodyPr wrap="none" anchor="ctr"/>
            <a:lstStyle/>
            <a:p>
              <a:endParaRPr lang="en-US">
                <a:latin typeface="Candara" panose="020E0502030303020204" pitchFamily="34" charset="0"/>
              </a:endParaRPr>
            </a:p>
          </p:txBody>
        </p:sp>
      </p:grpSp>
      <p:grpSp>
        <p:nvGrpSpPr>
          <p:cNvPr id="21522" name="Group 62"/>
          <p:cNvGrpSpPr>
            <a:grpSpLocks/>
          </p:cNvGrpSpPr>
          <p:nvPr/>
        </p:nvGrpSpPr>
        <p:grpSpPr bwMode="auto">
          <a:xfrm>
            <a:off x="6877050" y="4508501"/>
            <a:ext cx="1570038" cy="614363"/>
            <a:chOff x="3400" y="3136"/>
            <a:chExt cx="989" cy="387"/>
          </a:xfrm>
        </p:grpSpPr>
        <p:grpSp>
          <p:nvGrpSpPr>
            <p:cNvPr id="21589" name="Group 63"/>
            <p:cNvGrpSpPr>
              <a:grpSpLocks/>
            </p:cNvGrpSpPr>
            <p:nvPr/>
          </p:nvGrpSpPr>
          <p:grpSpPr bwMode="auto">
            <a:xfrm>
              <a:off x="3400" y="3139"/>
              <a:ext cx="989" cy="384"/>
              <a:chOff x="3400" y="3139"/>
              <a:chExt cx="989" cy="384"/>
            </a:xfrm>
          </p:grpSpPr>
          <p:sp>
            <p:nvSpPr>
              <p:cNvPr id="21591" name="Freeform 64"/>
              <p:cNvSpPr>
                <a:spLocks noChangeArrowheads="1"/>
              </p:cNvSpPr>
              <p:nvPr/>
            </p:nvSpPr>
            <p:spPr bwMode="auto">
              <a:xfrm>
                <a:off x="3400" y="3139"/>
                <a:ext cx="990" cy="385"/>
              </a:xfrm>
              <a:custGeom>
                <a:avLst/>
                <a:gdLst>
                  <a:gd name="T0" fmla="*/ 0 w 4364"/>
                  <a:gd name="T1" fmla="*/ 0 h 1697"/>
                  <a:gd name="T2" fmla="*/ 0 w 4364"/>
                  <a:gd name="T3" fmla="*/ 0 h 1697"/>
                  <a:gd name="T4" fmla="*/ 0 w 4364"/>
                  <a:gd name="T5" fmla="*/ 0 h 1697"/>
                  <a:gd name="T6" fmla="*/ 0 w 4364"/>
                  <a:gd name="T7" fmla="*/ 0 h 1697"/>
                  <a:gd name="T8" fmla="*/ 0 w 4364"/>
                  <a:gd name="T9" fmla="*/ 0 h 1697"/>
                  <a:gd name="T10" fmla="*/ 0 w 4364"/>
                  <a:gd name="T11" fmla="*/ 0 h 1697"/>
                  <a:gd name="T12" fmla="*/ 0 w 4364"/>
                  <a:gd name="T13" fmla="*/ 0 h 1697"/>
                  <a:gd name="T14" fmla="*/ 0 60000 65536"/>
                  <a:gd name="T15" fmla="*/ 0 60000 65536"/>
                  <a:gd name="T16" fmla="*/ 0 60000 65536"/>
                  <a:gd name="T17" fmla="*/ 0 60000 65536"/>
                  <a:gd name="T18" fmla="*/ 0 60000 65536"/>
                  <a:gd name="T19" fmla="*/ 0 60000 65536"/>
                  <a:gd name="T20" fmla="*/ 0 60000 65536"/>
                  <a:gd name="T21" fmla="*/ 0 w 4364"/>
                  <a:gd name="T22" fmla="*/ 0 h 1697"/>
                  <a:gd name="T23" fmla="*/ 4364 w 4364"/>
                  <a:gd name="T24" fmla="*/ 1697 h 1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4" h="1697">
                    <a:moveTo>
                      <a:pt x="2181" y="0"/>
                    </a:moveTo>
                    <a:cubicBezTo>
                      <a:pt x="991" y="0"/>
                      <a:pt x="0" y="136"/>
                      <a:pt x="0" y="299"/>
                    </a:cubicBezTo>
                    <a:lnTo>
                      <a:pt x="0" y="1397"/>
                    </a:lnTo>
                    <a:cubicBezTo>
                      <a:pt x="0" y="1560"/>
                      <a:pt x="991" y="1696"/>
                      <a:pt x="2181" y="1696"/>
                    </a:cubicBezTo>
                    <a:cubicBezTo>
                      <a:pt x="3371" y="1696"/>
                      <a:pt x="4363" y="1560"/>
                      <a:pt x="4363" y="1397"/>
                    </a:cubicBezTo>
                    <a:lnTo>
                      <a:pt x="4363" y="299"/>
                    </a:lnTo>
                    <a:cubicBezTo>
                      <a:pt x="4363" y="136"/>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sp>
            <p:nvSpPr>
              <p:cNvPr id="21592" name="Freeform 65"/>
              <p:cNvSpPr>
                <a:spLocks noChangeArrowheads="1"/>
              </p:cNvSpPr>
              <p:nvPr/>
            </p:nvSpPr>
            <p:spPr bwMode="auto">
              <a:xfrm>
                <a:off x="3400" y="3139"/>
                <a:ext cx="990" cy="136"/>
              </a:xfrm>
              <a:custGeom>
                <a:avLst/>
                <a:gdLst>
                  <a:gd name="T0" fmla="*/ 0 w 4364"/>
                  <a:gd name="T1" fmla="*/ 0 h 599"/>
                  <a:gd name="T2" fmla="*/ 0 w 4364"/>
                  <a:gd name="T3" fmla="*/ 0 h 599"/>
                  <a:gd name="T4" fmla="*/ 0 w 4364"/>
                  <a:gd name="T5" fmla="*/ 0 h 599"/>
                  <a:gd name="T6" fmla="*/ 0 w 4364"/>
                  <a:gd name="T7" fmla="*/ 0 h 599"/>
                  <a:gd name="T8" fmla="*/ 0 w 4364"/>
                  <a:gd name="T9" fmla="*/ 0 h 599"/>
                  <a:gd name="T10" fmla="*/ 0 60000 65536"/>
                  <a:gd name="T11" fmla="*/ 0 60000 65536"/>
                  <a:gd name="T12" fmla="*/ 0 60000 65536"/>
                  <a:gd name="T13" fmla="*/ 0 60000 65536"/>
                  <a:gd name="T14" fmla="*/ 0 60000 65536"/>
                  <a:gd name="T15" fmla="*/ 0 w 4364"/>
                  <a:gd name="T16" fmla="*/ 0 h 599"/>
                  <a:gd name="T17" fmla="*/ 4364 w 4364"/>
                  <a:gd name="T18" fmla="*/ 599 h 599"/>
                </a:gdLst>
                <a:ahLst/>
                <a:cxnLst>
                  <a:cxn ang="T10">
                    <a:pos x="T0" y="T1"/>
                  </a:cxn>
                  <a:cxn ang="T11">
                    <a:pos x="T2" y="T3"/>
                  </a:cxn>
                  <a:cxn ang="T12">
                    <a:pos x="T4" y="T5"/>
                  </a:cxn>
                  <a:cxn ang="T13">
                    <a:pos x="T6" y="T7"/>
                  </a:cxn>
                  <a:cxn ang="T14">
                    <a:pos x="T8" y="T9"/>
                  </a:cxn>
                </a:cxnLst>
                <a:rect l="T15" t="T16" r="T17" b="T18"/>
                <a:pathLst>
                  <a:path w="4364" h="599">
                    <a:moveTo>
                      <a:pt x="2181" y="0"/>
                    </a:moveTo>
                    <a:cubicBezTo>
                      <a:pt x="991" y="0"/>
                      <a:pt x="0" y="136"/>
                      <a:pt x="0" y="299"/>
                    </a:cubicBezTo>
                    <a:cubicBezTo>
                      <a:pt x="0" y="462"/>
                      <a:pt x="991" y="598"/>
                      <a:pt x="2181" y="598"/>
                    </a:cubicBezTo>
                    <a:cubicBezTo>
                      <a:pt x="3371" y="598"/>
                      <a:pt x="4363" y="462"/>
                      <a:pt x="4363" y="299"/>
                    </a:cubicBezTo>
                    <a:cubicBezTo>
                      <a:pt x="4363" y="136"/>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grpSp>
        <p:sp>
          <p:nvSpPr>
            <p:cNvPr id="21590" name="Oval 66"/>
            <p:cNvSpPr>
              <a:spLocks noChangeArrowheads="1"/>
            </p:cNvSpPr>
            <p:nvPr/>
          </p:nvSpPr>
          <p:spPr bwMode="auto">
            <a:xfrm>
              <a:off x="3400" y="3136"/>
              <a:ext cx="989" cy="142"/>
            </a:xfrm>
            <a:prstGeom prst="ellipse">
              <a:avLst/>
            </a:prstGeom>
            <a:gradFill rotWithShape="0">
              <a:gsLst>
                <a:gs pos="0">
                  <a:srgbClr val="4EC8B1"/>
                </a:gs>
                <a:gs pos="50000">
                  <a:srgbClr val="FFFFFF"/>
                </a:gs>
                <a:gs pos="100000">
                  <a:srgbClr val="4EC8B1"/>
                </a:gs>
              </a:gsLst>
              <a:lin ang="10800000" scaled="1"/>
            </a:gradFill>
            <a:ln w="9360">
              <a:solidFill>
                <a:srgbClr val="33CCCC"/>
              </a:solidFill>
              <a:round/>
              <a:headEnd/>
              <a:tailEnd/>
            </a:ln>
          </p:spPr>
          <p:txBody>
            <a:bodyPr wrap="none" anchor="ctr"/>
            <a:lstStyle/>
            <a:p>
              <a:endParaRPr lang="en-US">
                <a:latin typeface="Candara" panose="020E0502030303020204" pitchFamily="34" charset="0"/>
              </a:endParaRPr>
            </a:p>
          </p:txBody>
        </p:sp>
      </p:grpSp>
      <p:grpSp>
        <p:nvGrpSpPr>
          <p:cNvPr id="21523" name="Group 67"/>
          <p:cNvGrpSpPr>
            <a:grpSpLocks/>
          </p:cNvGrpSpPr>
          <p:nvPr/>
        </p:nvGrpSpPr>
        <p:grpSpPr bwMode="auto">
          <a:xfrm>
            <a:off x="6877050" y="4108450"/>
            <a:ext cx="1570038" cy="615950"/>
            <a:chOff x="3400" y="2884"/>
            <a:chExt cx="989" cy="388"/>
          </a:xfrm>
        </p:grpSpPr>
        <p:grpSp>
          <p:nvGrpSpPr>
            <p:cNvPr id="21585" name="Group 68"/>
            <p:cNvGrpSpPr>
              <a:grpSpLocks/>
            </p:cNvGrpSpPr>
            <p:nvPr/>
          </p:nvGrpSpPr>
          <p:grpSpPr bwMode="auto">
            <a:xfrm>
              <a:off x="3400" y="2888"/>
              <a:ext cx="989" cy="384"/>
              <a:chOff x="3400" y="2888"/>
              <a:chExt cx="989" cy="384"/>
            </a:xfrm>
          </p:grpSpPr>
          <p:sp>
            <p:nvSpPr>
              <p:cNvPr id="21587" name="Freeform 69"/>
              <p:cNvSpPr>
                <a:spLocks noChangeArrowheads="1"/>
              </p:cNvSpPr>
              <p:nvPr/>
            </p:nvSpPr>
            <p:spPr bwMode="auto">
              <a:xfrm>
                <a:off x="3400" y="2888"/>
                <a:ext cx="990" cy="385"/>
              </a:xfrm>
              <a:custGeom>
                <a:avLst/>
                <a:gdLst>
                  <a:gd name="T0" fmla="*/ 0 w 4364"/>
                  <a:gd name="T1" fmla="*/ 0 h 1697"/>
                  <a:gd name="T2" fmla="*/ 0 w 4364"/>
                  <a:gd name="T3" fmla="*/ 0 h 1697"/>
                  <a:gd name="T4" fmla="*/ 0 w 4364"/>
                  <a:gd name="T5" fmla="*/ 0 h 1697"/>
                  <a:gd name="T6" fmla="*/ 0 w 4364"/>
                  <a:gd name="T7" fmla="*/ 0 h 1697"/>
                  <a:gd name="T8" fmla="*/ 0 w 4364"/>
                  <a:gd name="T9" fmla="*/ 0 h 1697"/>
                  <a:gd name="T10" fmla="*/ 0 w 4364"/>
                  <a:gd name="T11" fmla="*/ 0 h 1697"/>
                  <a:gd name="T12" fmla="*/ 0 w 4364"/>
                  <a:gd name="T13" fmla="*/ 0 h 1697"/>
                  <a:gd name="T14" fmla="*/ 0 60000 65536"/>
                  <a:gd name="T15" fmla="*/ 0 60000 65536"/>
                  <a:gd name="T16" fmla="*/ 0 60000 65536"/>
                  <a:gd name="T17" fmla="*/ 0 60000 65536"/>
                  <a:gd name="T18" fmla="*/ 0 60000 65536"/>
                  <a:gd name="T19" fmla="*/ 0 60000 65536"/>
                  <a:gd name="T20" fmla="*/ 0 60000 65536"/>
                  <a:gd name="T21" fmla="*/ 0 w 4364"/>
                  <a:gd name="T22" fmla="*/ 0 h 1697"/>
                  <a:gd name="T23" fmla="*/ 4364 w 4364"/>
                  <a:gd name="T24" fmla="*/ 1697 h 1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4" h="1697">
                    <a:moveTo>
                      <a:pt x="2181" y="0"/>
                    </a:moveTo>
                    <a:cubicBezTo>
                      <a:pt x="991" y="0"/>
                      <a:pt x="0" y="136"/>
                      <a:pt x="0" y="298"/>
                    </a:cubicBezTo>
                    <a:lnTo>
                      <a:pt x="0" y="1397"/>
                    </a:lnTo>
                    <a:cubicBezTo>
                      <a:pt x="0" y="1559"/>
                      <a:pt x="991" y="1696"/>
                      <a:pt x="2181" y="1696"/>
                    </a:cubicBezTo>
                    <a:cubicBezTo>
                      <a:pt x="3371" y="1696"/>
                      <a:pt x="4363" y="1559"/>
                      <a:pt x="4363" y="1397"/>
                    </a:cubicBezTo>
                    <a:lnTo>
                      <a:pt x="4363" y="298"/>
                    </a:lnTo>
                    <a:cubicBezTo>
                      <a:pt x="4363" y="136"/>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sp>
            <p:nvSpPr>
              <p:cNvPr id="21588" name="Freeform 70"/>
              <p:cNvSpPr>
                <a:spLocks noChangeArrowheads="1"/>
              </p:cNvSpPr>
              <p:nvPr/>
            </p:nvSpPr>
            <p:spPr bwMode="auto">
              <a:xfrm>
                <a:off x="3400" y="2888"/>
                <a:ext cx="990" cy="136"/>
              </a:xfrm>
              <a:custGeom>
                <a:avLst/>
                <a:gdLst>
                  <a:gd name="T0" fmla="*/ 0 w 4364"/>
                  <a:gd name="T1" fmla="*/ 0 h 599"/>
                  <a:gd name="T2" fmla="*/ 0 w 4364"/>
                  <a:gd name="T3" fmla="*/ 0 h 599"/>
                  <a:gd name="T4" fmla="*/ 0 w 4364"/>
                  <a:gd name="T5" fmla="*/ 0 h 599"/>
                  <a:gd name="T6" fmla="*/ 0 w 4364"/>
                  <a:gd name="T7" fmla="*/ 0 h 599"/>
                  <a:gd name="T8" fmla="*/ 0 w 4364"/>
                  <a:gd name="T9" fmla="*/ 0 h 599"/>
                  <a:gd name="T10" fmla="*/ 0 60000 65536"/>
                  <a:gd name="T11" fmla="*/ 0 60000 65536"/>
                  <a:gd name="T12" fmla="*/ 0 60000 65536"/>
                  <a:gd name="T13" fmla="*/ 0 60000 65536"/>
                  <a:gd name="T14" fmla="*/ 0 60000 65536"/>
                  <a:gd name="T15" fmla="*/ 0 w 4364"/>
                  <a:gd name="T16" fmla="*/ 0 h 599"/>
                  <a:gd name="T17" fmla="*/ 4364 w 4364"/>
                  <a:gd name="T18" fmla="*/ 599 h 599"/>
                </a:gdLst>
                <a:ahLst/>
                <a:cxnLst>
                  <a:cxn ang="T10">
                    <a:pos x="T0" y="T1"/>
                  </a:cxn>
                  <a:cxn ang="T11">
                    <a:pos x="T2" y="T3"/>
                  </a:cxn>
                  <a:cxn ang="T12">
                    <a:pos x="T4" y="T5"/>
                  </a:cxn>
                  <a:cxn ang="T13">
                    <a:pos x="T6" y="T7"/>
                  </a:cxn>
                  <a:cxn ang="T14">
                    <a:pos x="T8" y="T9"/>
                  </a:cxn>
                </a:cxnLst>
                <a:rect l="T15" t="T16" r="T17" b="T18"/>
                <a:pathLst>
                  <a:path w="4364" h="599">
                    <a:moveTo>
                      <a:pt x="2181" y="0"/>
                    </a:moveTo>
                    <a:cubicBezTo>
                      <a:pt x="991" y="0"/>
                      <a:pt x="0" y="136"/>
                      <a:pt x="0" y="298"/>
                    </a:cubicBezTo>
                    <a:cubicBezTo>
                      <a:pt x="0" y="460"/>
                      <a:pt x="991" y="598"/>
                      <a:pt x="2181" y="598"/>
                    </a:cubicBezTo>
                    <a:cubicBezTo>
                      <a:pt x="3371" y="598"/>
                      <a:pt x="4363" y="462"/>
                      <a:pt x="4363" y="298"/>
                    </a:cubicBezTo>
                    <a:cubicBezTo>
                      <a:pt x="4363" y="134"/>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grpSp>
        <p:sp>
          <p:nvSpPr>
            <p:cNvPr id="21586" name="Oval 71"/>
            <p:cNvSpPr>
              <a:spLocks noChangeArrowheads="1"/>
            </p:cNvSpPr>
            <p:nvPr/>
          </p:nvSpPr>
          <p:spPr bwMode="auto">
            <a:xfrm>
              <a:off x="3400" y="2884"/>
              <a:ext cx="989" cy="142"/>
            </a:xfrm>
            <a:prstGeom prst="ellipse">
              <a:avLst/>
            </a:prstGeom>
            <a:gradFill rotWithShape="0">
              <a:gsLst>
                <a:gs pos="0">
                  <a:srgbClr val="4EC8B1"/>
                </a:gs>
                <a:gs pos="50000">
                  <a:srgbClr val="FFFFFF"/>
                </a:gs>
                <a:gs pos="100000">
                  <a:srgbClr val="4EC8B1"/>
                </a:gs>
              </a:gsLst>
              <a:lin ang="10800000" scaled="1"/>
            </a:gradFill>
            <a:ln w="9360">
              <a:solidFill>
                <a:srgbClr val="33CCCC"/>
              </a:solidFill>
              <a:round/>
              <a:headEnd/>
              <a:tailEnd/>
            </a:ln>
          </p:spPr>
          <p:txBody>
            <a:bodyPr wrap="none" anchor="ctr"/>
            <a:lstStyle/>
            <a:p>
              <a:endParaRPr lang="en-US">
                <a:latin typeface="Candara" panose="020E0502030303020204" pitchFamily="34" charset="0"/>
              </a:endParaRPr>
            </a:p>
          </p:txBody>
        </p:sp>
      </p:grpSp>
      <p:grpSp>
        <p:nvGrpSpPr>
          <p:cNvPr id="21524" name="Group 72"/>
          <p:cNvGrpSpPr>
            <a:grpSpLocks/>
          </p:cNvGrpSpPr>
          <p:nvPr/>
        </p:nvGrpSpPr>
        <p:grpSpPr bwMode="auto">
          <a:xfrm>
            <a:off x="6877050" y="3709988"/>
            <a:ext cx="1570038" cy="615950"/>
            <a:chOff x="3400" y="2633"/>
            <a:chExt cx="989" cy="388"/>
          </a:xfrm>
        </p:grpSpPr>
        <p:grpSp>
          <p:nvGrpSpPr>
            <p:cNvPr id="21581" name="Group 73"/>
            <p:cNvGrpSpPr>
              <a:grpSpLocks/>
            </p:cNvGrpSpPr>
            <p:nvPr/>
          </p:nvGrpSpPr>
          <p:grpSpPr bwMode="auto">
            <a:xfrm>
              <a:off x="3400" y="2636"/>
              <a:ext cx="989" cy="384"/>
              <a:chOff x="3400" y="2636"/>
              <a:chExt cx="989" cy="384"/>
            </a:xfrm>
          </p:grpSpPr>
          <p:sp>
            <p:nvSpPr>
              <p:cNvPr id="21583" name="Freeform 74"/>
              <p:cNvSpPr>
                <a:spLocks noChangeArrowheads="1"/>
              </p:cNvSpPr>
              <p:nvPr/>
            </p:nvSpPr>
            <p:spPr bwMode="auto">
              <a:xfrm>
                <a:off x="3400" y="2636"/>
                <a:ext cx="990" cy="385"/>
              </a:xfrm>
              <a:custGeom>
                <a:avLst/>
                <a:gdLst>
                  <a:gd name="T0" fmla="*/ 0 w 4364"/>
                  <a:gd name="T1" fmla="*/ 0 h 1697"/>
                  <a:gd name="T2" fmla="*/ 0 w 4364"/>
                  <a:gd name="T3" fmla="*/ 0 h 1697"/>
                  <a:gd name="T4" fmla="*/ 0 w 4364"/>
                  <a:gd name="T5" fmla="*/ 0 h 1697"/>
                  <a:gd name="T6" fmla="*/ 0 w 4364"/>
                  <a:gd name="T7" fmla="*/ 0 h 1697"/>
                  <a:gd name="T8" fmla="*/ 0 w 4364"/>
                  <a:gd name="T9" fmla="*/ 0 h 1697"/>
                  <a:gd name="T10" fmla="*/ 0 w 4364"/>
                  <a:gd name="T11" fmla="*/ 0 h 1697"/>
                  <a:gd name="T12" fmla="*/ 0 w 4364"/>
                  <a:gd name="T13" fmla="*/ 0 h 1697"/>
                  <a:gd name="T14" fmla="*/ 0 60000 65536"/>
                  <a:gd name="T15" fmla="*/ 0 60000 65536"/>
                  <a:gd name="T16" fmla="*/ 0 60000 65536"/>
                  <a:gd name="T17" fmla="*/ 0 60000 65536"/>
                  <a:gd name="T18" fmla="*/ 0 60000 65536"/>
                  <a:gd name="T19" fmla="*/ 0 60000 65536"/>
                  <a:gd name="T20" fmla="*/ 0 60000 65536"/>
                  <a:gd name="T21" fmla="*/ 0 w 4364"/>
                  <a:gd name="T22" fmla="*/ 0 h 1697"/>
                  <a:gd name="T23" fmla="*/ 4364 w 4364"/>
                  <a:gd name="T24" fmla="*/ 1697 h 1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4" h="1697">
                    <a:moveTo>
                      <a:pt x="2181" y="0"/>
                    </a:moveTo>
                    <a:cubicBezTo>
                      <a:pt x="991" y="0"/>
                      <a:pt x="0" y="136"/>
                      <a:pt x="0" y="298"/>
                    </a:cubicBezTo>
                    <a:lnTo>
                      <a:pt x="0" y="1397"/>
                    </a:lnTo>
                    <a:cubicBezTo>
                      <a:pt x="0" y="1559"/>
                      <a:pt x="991" y="1696"/>
                      <a:pt x="2181" y="1696"/>
                    </a:cubicBezTo>
                    <a:cubicBezTo>
                      <a:pt x="3371" y="1696"/>
                      <a:pt x="4363" y="1559"/>
                      <a:pt x="4363" y="1397"/>
                    </a:cubicBezTo>
                    <a:lnTo>
                      <a:pt x="4363" y="298"/>
                    </a:lnTo>
                    <a:cubicBezTo>
                      <a:pt x="4363" y="136"/>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sp>
            <p:nvSpPr>
              <p:cNvPr id="21584" name="Freeform 75"/>
              <p:cNvSpPr>
                <a:spLocks noChangeArrowheads="1"/>
              </p:cNvSpPr>
              <p:nvPr/>
            </p:nvSpPr>
            <p:spPr bwMode="auto">
              <a:xfrm>
                <a:off x="3400" y="2636"/>
                <a:ext cx="990" cy="136"/>
              </a:xfrm>
              <a:custGeom>
                <a:avLst/>
                <a:gdLst>
                  <a:gd name="T0" fmla="*/ 0 w 4364"/>
                  <a:gd name="T1" fmla="*/ 0 h 599"/>
                  <a:gd name="T2" fmla="*/ 0 w 4364"/>
                  <a:gd name="T3" fmla="*/ 0 h 599"/>
                  <a:gd name="T4" fmla="*/ 0 w 4364"/>
                  <a:gd name="T5" fmla="*/ 0 h 599"/>
                  <a:gd name="T6" fmla="*/ 0 w 4364"/>
                  <a:gd name="T7" fmla="*/ 0 h 599"/>
                  <a:gd name="T8" fmla="*/ 0 w 4364"/>
                  <a:gd name="T9" fmla="*/ 0 h 599"/>
                  <a:gd name="T10" fmla="*/ 0 60000 65536"/>
                  <a:gd name="T11" fmla="*/ 0 60000 65536"/>
                  <a:gd name="T12" fmla="*/ 0 60000 65536"/>
                  <a:gd name="T13" fmla="*/ 0 60000 65536"/>
                  <a:gd name="T14" fmla="*/ 0 60000 65536"/>
                  <a:gd name="T15" fmla="*/ 0 w 4364"/>
                  <a:gd name="T16" fmla="*/ 0 h 599"/>
                  <a:gd name="T17" fmla="*/ 4364 w 4364"/>
                  <a:gd name="T18" fmla="*/ 599 h 599"/>
                </a:gdLst>
                <a:ahLst/>
                <a:cxnLst>
                  <a:cxn ang="T10">
                    <a:pos x="T0" y="T1"/>
                  </a:cxn>
                  <a:cxn ang="T11">
                    <a:pos x="T2" y="T3"/>
                  </a:cxn>
                  <a:cxn ang="T12">
                    <a:pos x="T4" y="T5"/>
                  </a:cxn>
                  <a:cxn ang="T13">
                    <a:pos x="T6" y="T7"/>
                  </a:cxn>
                  <a:cxn ang="T14">
                    <a:pos x="T8" y="T9"/>
                  </a:cxn>
                </a:cxnLst>
                <a:rect l="T15" t="T16" r="T17" b="T18"/>
                <a:pathLst>
                  <a:path w="4364" h="599">
                    <a:moveTo>
                      <a:pt x="2181" y="0"/>
                    </a:moveTo>
                    <a:cubicBezTo>
                      <a:pt x="991" y="0"/>
                      <a:pt x="0" y="136"/>
                      <a:pt x="0" y="298"/>
                    </a:cubicBezTo>
                    <a:cubicBezTo>
                      <a:pt x="0" y="460"/>
                      <a:pt x="991" y="598"/>
                      <a:pt x="2181" y="598"/>
                    </a:cubicBezTo>
                    <a:cubicBezTo>
                      <a:pt x="3371" y="598"/>
                      <a:pt x="4363" y="462"/>
                      <a:pt x="4363" y="298"/>
                    </a:cubicBezTo>
                    <a:cubicBezTo>
                      <a:pt x="4363" y="134"/>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grpSp>
        <p:sp>
          <p:nvSpPr>
            <p:cNvPr id="21582" name="Oval 76"/>
            <p:cNvSpPr>
              <a:spLocks noChangeArrowheads="1"/>
            </p:cNvSpPr>
            <p:nvPr/>
          </p:nvSpPr>
          <p:spPr bwMode="auto">
            <a:xfrm>
              <a:off x="3400" y="2633"/>
              <a:ext cx="989" cy="142"/>
            </a:xfrm>
            <a:prstGeom prst="ellipse">
              <a:avLst/>
            </a:prstGeom>
            <a:gradFill rotWithShape="0">
              <a:gsLst>
                <a:gs pos="0">
                  <a:srgbClr val="4EC8B1"/>
                </a:gs>
                <a:gs pos="50000">
                  <a:srgbClr val="FFFFFF"/>
                </a:gs>
                <a:gs pos="100000">
                  <a:srgbClr val="4EC8B1"/>
                </a:gs>
              </a:gsLst>
              <a:lin ang="10800000" scaled="1"/>
            </a:gradFill>
            <a:ln w="9360">
              <a:solidFill>
                <a:srgbClr val="33CCCC"/>
              </a:solidFill>
              <a:round/>
              <a:headEnd/>
              <a:tailEnd/>
            </a:ln>
          </p:spPr>
          <p:txBody>
            <a:bodyPr wrap="none" anchor="ctr"/>
            <a:lstStyle/>
            <a:p>
              <a:endParaRPr lang="en-US">
                <a:latin typeface="Candara" panose="020E0502030303020204" pitchFamily="34" charset="0"/>
              </a:endParaRPr>
            </a:p>
          </p:txBody>
        </p:sp>
      </p:grpSp>
      <p:grpSp>
        <p:nvGrpSpPr>
          <p:cNvPr id="21525" name="Group 77"/>
          <p:cNvGrpSpPr>
            <a:grpSpLocks/>
          </p:cNvGrpSpPr>
          <p:nvPr/>
        </p:nvGrpSpPr>
        <p:grpSpPr bwMode="auto">
          <a:xfrm>
            <a:off x="6877050" y="3309938"/>
            <a:ext cx="1570038" cy="615950"/>
            <a:chOff x="3400" y="2381"/>
            <a:chExt cx="989" cy="388"/>
          </a:xfrm>
        </p:grpSpPr>
        <p:grpSp>
          <p:nvGrpSpPr>
            <p:cNvPr id="21577" name="Group 78"/>
            <p:cNvGrpSpPr>
              <a:grpSpLocks/>
            </p:cNvGrpSpPr>
            <p:nvPr/>
          </p:nvGrpSpPr>
          <p:grpSpPr bwMode="auto">
            <a:xfrm>
              <a:off x="3400" y="2385"/>
              <a:ext cx="989" cy="384"/>
              <a:chOff x="3400" y="2385"/>
              <a:chExt cx="989" cy="384"/>
            </a:xfrm>
          </p:grpSpPr>
          <p:sp>
            <p:nvSpPr>
              <p:cNvPr id="21579" name="Freeform 79"/>
              <p:cNvSpPr>
                <a:spLocks noChangeArrowheads="1"/>
              </p:cNvSpPr>
              <p:nvPr/>
            </p:nvSpPr>
            <p:spPr bwMode="auto">
              <a:xfrm>
                <a:off x="3400" y="2385"/>
                <a:ext cx="990" cy="385"/>
              </a:xfrm>
              <a:custGeom>
                <a:avLst/>
                <a:gdLst>
                  <a:gd name="T0" fmla="*/ 0 w 4364"/>
                  <a:gd name="T1" fmla="*/ 0 h 1698"/>
                  <a:gd name="T2" fmla="*/ 0 w 4364"/>
                  <a:gd name="T3" fmla="*/ 0 h 1698"/>
                  <a:gd name="T4" fmla="*/ 0 w 4364"/>
                  <a:gd name="T5" fmla="*/ 0 h 1698"/>
                  <a:gd name="T6" fmla="*/ 0 w 4364"/>
                  <a:gd name="T7" fmla="*/ 0 h 1698"/>
                  <a:gd name="T8" fmla="*/ 0 w 4364"/>
                  <a:gd name="T9" fmla="*/ 0 h 1698"/>
                  <a:gd name="T10" fmla="*/ 0 w 4364"/>
                  <a:gd name="T11" fmla="*/ 0 h 1698"/>
                  <a:gd name="T12" fmla="*/ 0 w 4364"/>
                  <a:gd name="T13" fmla="*/ 0 h 1698"/>
                  <a:gd name="T14" fmla="*/ 0 60000 65536"/>
                  <a:gd name="T15" fmla="*/ 0 60000 65536"/>
                  <a:gd name="T16" fmla="*/ 0 60000 65536"/>
                  <a:gd name="T17" fmla="*/ 0 60000 65536"/>
                  <a:gd name="T18" fmla="*/ 0 60000 65536"/>
                  <a:gd name="T19" fmla="*/ 0 60000 65536"/>
                  <a:gd name="T20" fmla="*/ 0 60000 65536"/>
                  <a:gd name="T21" fmla="*/ 0 w 4364"/>
                  <a:gd name="T22" fmla="*/ 0 h 1698"/>
                  <a:gd name="T23" fmla="*/ 4364 w 4364"/>
                  <a:gd name="T24" fmla="*/ 1698 h 1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4" h="1698">
                    <a:moveTo>
                      <a:pt x="2181" y="0"/>
                    </a:moveTo>
                    <a:cubicBezTo>
                      <a:pt x="991" y="0"/>
                      <a:pt x="0" y="136"/>
                      <a:pt x="0" y="298"/>
                    </a:cubicBezTo>
                    <a:lnTo>
                      <a:pt x="0" y="1398"/>
                    </a:lnTo>
                    <a:cubicBezTo>
                      <a:pt x="0" y="1559"/>
                      <a:pt x="991" y="1697"/>
                      <a:pt x="2181" y="1697"/>
                    </a:cubicBezTo>
                    <a:cubicBezTo>
                      <a:pt x="3371" y="1697"/>
                      <a:pt x="4363" y="1559"/>
                      <a:pt x="4363" y="1398"/>
                    </a:cubicBezTo>
                    <a:lnTo>
                      <a:pt x="4363" y="298"/>
                    </a:lnTo>
                    <a:cubicBezTo>
                      <a:pt x="4363" y="136"/>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sp>
            <p:nvSpPr>
              <p:cNvPr id="21580" name="Freeform 80"/>
              <p:cNvSpPr>
                <a:spLocks noChangeArrowheads="1"/>
              </p:cNvSpPr>
              <p:nvPr/>
            </p:nvSpPr>
            <p:spPr bwMode="auto">
              <a:xfrm>
                <a:off x="3400" y="2385"/>
                <a:ext cx="990" cy="136"/>
              </a:xfrm>
              <a:custGeom>
                <a:avLst/>
                <a:gdLst>
                  <a:gd name="T0" fmla="*/ 0 w 4364"/>
                  <a:gd name="T1" fmla="*/ 0 h 598"/>
                  <a:gd name="T2" fmla="*/ 0 w 4364"/>
                  <a:gd name="T3" fmla="*/ 0 h 598"/>
                  <a:gd name="T4" fmla="*/ 0 w 4364"/>
                  <a:gd name="T5" fmla="*/ 0 h 598"/>
                  <a:gd name="T6" fmla="*/ 0 w 4364"/>
                  <a:gd name="T7" fmla="*/ 0 h 598"/>
                  <a:gd name="T8" fmla="*/ 0 w 4364"/>
                  <a:gd name="T9" fmla="*/ 0 h 598"/>
                  <a:gd name="T10" fmla="*/ 0 60000 65536"/>
                  <a:gd name="T11" fmla="*/ 0 60000 65536"/>
                  <a:gd name="T12" fmla="*/ 0 60000 65536"/>
                  <a:gd name="T13" fmla="*/ 0 60000 65536"/>
                  <a:gd name="T14" fmla="*/ 0 60000 65536"/>
                  <a:gd name="T15" fmla="*/ 0 w 4364"/>
                  <a:gd name="T16" fmla="*/ 0 h 598"/>
                  <a:gd name="T17" fmla="*/ 4364 w 4364"/>
                  <a:gd name="T18" fmla="*/ 598 h 598"/>
                </a:gdLst>
                <a:ahLst/>
                <a:cxnLst>
                  <a:cxn ang="T10">
                    <a:pos x="T0" y="T1"/>
                  </a:cxn>
                  <a:cxn ang="T11">
                    <a:pos x="T2" y="T3"/>
                  </a:cxn>
                  <a:cxn ang="T12">
                    <a:pos x="T4" y="T5"/>
                  </a:cxn>
                  <a:cxn ang="T13">
                    <a:pos x="T6" y="T7"/>
                  </a:cxn>
                  <a:cxn ang="T14">
                    <a:pos x="T8" y="T9"/>
                  </a:cxn>
                </a:cxnLst>
                <a:rect l="T15" t="T16" r="T17" b="T18"/>
                <a:pathLst>
                  <a:path w="4364" h="598">
                    <a:moveTo>
                      <a:pt x="2181" y="0"/>
                    </a:moveTo>
                    <a:cubicBezTo>
                      <a:pt x="991" y="0"/>
                      <a:pt x="0" y="136"/>
                      <a:pt x="0" y="298"/>
                    </a:cubicBezTo>
                    <a:cubicBezTo>
                      <a:pt x="0" y="460"/>
                      <a:pt x="991" y="597"/>
                      <a:pt x="2181" y="597"/>
                    </a:cubicBezTo>
                    <a:cubicBezTo>
                      <a:pt x="3371" y="597"/>
                      <a:pt x="4363" y="462"/>
                      <a:pt x="4363" y="298"/>
                    </a:cubicBezTo>
                    <a:cubicBezTo>
                      <a:pt x="4363" y="134"/>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grpSp>
        <p:sp>
          <p:nvSpPr>
            <p:cNvPr id="21578" name="Oval 81"/>
            <p:cNvSpPr>
              <a:spLocks noChangeArrowheads="1"/>
            </p:cNvSpPr>
            <p:nvPr/>
          </p:nvSpPr>
          <p:spPr bwMode="auto">
            <a:xfrm>
              <a:off x="3400" y="2382"/>
              <a:ext cx="989" cy="142"/>
            </a:xfrm>
            <a:prstGeom prst="ellipse">
              <a:avLst/>
            </a:prstGeom>
            <a:gradFill rotWithShape="0">
              <a:gsLst>
                <a:gs pos="0">
                  <a:srgbClr val="4EC8B1"/>
                </a:gs>
                <a:gs pos="50000">
                  <a:srgbClr val="FFFFFF"/>
                </a:gs>
                <a:gs pos="100000">
                  <a:srgbClr val="4EC8B1"/>
                </a:gs>
              </a:gsLst>
              <a:lin ang="10800000" scaled="1"/>
            </a:gradFill>
            <a:ln w="9360">
              <a:solidFill>
                <a:srgbClr val="33CCCC"/>
              </a:solidFill>
              <a:round/>
              <a:headEnd/>
              <a:tailEnd/>
            </a:ln>
          </p:spPr>
          <p:txBody>
            <a:bodyPr wrap="none" anchor="ctr"/>
            <a:lstStyle/>
            <a:p>
              <a:endParaRPr lang="en-US">
                <a:latin typeface="Candara" panose="020E0502030303020204" pitchFamily="34" charset="0"/>
              </a:endParaRPr>
            </a:p>
          </p:txBody>
        </p:sp>
      </p:grpSp>
      <p:grpSp>
        <p:nvGrpSpPr>
          <p:cNvPr id="21526" name="Group 82"/>
          <p:cNvGrpSpPr>
            <a:grpSpLocks/>
          </p:cNvGrpSpPr>
          <p:nvPr/>
        </p:nvGrpSpPr>
        <p:grpSpPr bwMode="auto">
          <a:xfrm>
            <a:off x="6877050" y="2911475"/>
            <a:ext cx="1570038" cy="615950"/>
            <a:chOff x="3400" y="2130"/>
            <a:chExt cx="989" cy="388"/>
          </a:xfrm>
        </p:grpSpPr>
        <p:grpSp>
          <p:nvGrpSpPr>
            <p:cNvPr id="21573" name="Group 83"/>
            <p:cNvGrpSpPr>
              <a:grpSpLocks/>
            </p:cNvGrpSpPr>
            <p:nvPr/>
          </p:nvGrpSpPr>
          <p:grpSpPr bwMode="auto">
            <a:xfrm>
              <a:off x="3400" y="2134"/>
              <a:ext cx="989" cy="384"/>
              <a:chOff x="3400" y="2134"/>
              <a:chExt cx="989" cy="384"/>
            </a:xfrm>
          </p:grpSpPr>
          <p:sp>
            <p:nvSpPr>
              <p:cNvPr id="21575" name="Freeform 84"/>
              <p:cNvSpPr>
                <a:spLocks noChangeArrowheads="1"/>
              </p:cNvSpPr>
              <p:nvPr/>
            </p:nvSpPr>
            <p:spPr bwMode="auto">
              <a:xfrm>
                <a:off x="3400" y="2134"/>
                <a:ext cx="990" cy="385"/>
              </a:xfrm>
              <a:custGeom>
                <a:avLst/>
                <a:gdLst>
                  <a:gd name="T0" fmla="*/ 0 w 4364"/>
                  <a:gd name="T1" fmla="*/ 0 h 1698"/>
                  <a:gd name="T2" fmla="*/ 0 w 4364"/>
                  <a:gd name="T3" fmla="*/ 0 h 1698"/>
                  <a:gd name="T4" fmla="*/ 0 w 4364"/>
                  <a:gd name="T5" fmla="*/ 0 h 1698"/>
                  <a:gd name="T6" fmla="*/ 0 w 4364"/>
                  <a:gd name="T7" fmla="*/ 0 h 1698"/>
                  <a:gd name="T8" fmla="*/ 0 w 4364"/>
                  <a:gd name="T9" fmla="*/ 0 h 1698"/>
                  <a:gd name="T10" fmla="*/ 0 w 4364"/>
                  <a:gd name="T11" fmla="*/ 0 h 1698"/>
                  <a:gd name="T12" fmla="*/ 0 w 4364"/>
                  <a:gd name="T13" fmla="*/ 0 h 1698"/>
                  <a:gd name="T14" fmla="*/ 0 60000 65536"/>
                  <a:gd name="T15" fmla="*/ 0 60000 65536"/>
                  <a:gd name="T16" fmla="*/ 0 60000 65536"/>
                  <a:gd name="T17" fmla="*/ 0 60000 65536"/>
                  <a:gd name="T18" fmla="*/ 0 60000 65536"/>
                  <a:gd name="T19" fmla="*/ 0 60000 65536"/>
                  <a:gd name="T20" fmla="*/ 0 60000 65536"/>
                  <a:gd name="T21" fmla="*/ 0 w 4364"/>
                  <a:gd name="T22" fmla="*/ 0 h 1698"/>
                  <a:gd name="T23" fmla="*/ 4364 w 4364"/>
                  <a:gd name="T24" fmla="*/ 1698 h 1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4" h="1698">
                    <a:moveTo>
                      <a:pt x="2181" y="0"/>
                    </a:moveTo>
                    <a:cubicBezTo>
                      <a:pt x="991" y="0"/>
                      <a:pt x="0" y="136"/>
                      <a:pt x="0" y="298"/>
                    </a:cubicBezTo>
                    <a:lnTo>
                      <a:pt x="0" y="1398"/>
                    </a:lnTo>
                    <a:cubicBezTo>
                      <a:pt x="0" y="1559"/>
                      <a:pt x="991" y="1697"/>
                      <a:pt x="2181" y="1697"/>
                    </a:cubicBezTo>
                    <a:cubicBezTo>
                      <a:pt x="3371" y="1697"/>
                      <a:pt x="4363" y="1559"/>
                      <a:pt x="4363" y="1398"/>
                    </a:cubicBezTo>
                    <a:lnTo>
                      <a:pt x="4363" y="298"/>
                    </a:lnTo>
                    <a:cubicBezTo>
                      <a:pt x="4363" y="136"/>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sp>
            <p:nvSpPr>
              <p:cNvPr id="21576" name="Freeform 85"/>
              <p:cNvSpPr>
                <a:spLocks noChangeArrowheads="1"/>
              </p:cNvSpPr>
              <p:nvPr/>
            </p:nvSpPr>
            <p:spPr bwMode="auto">
              <a:xfrm>
                <a:off x="3400" y="2134"/>
                <a:ext cx="990" cy="136"/>
              </a:xfrm>
              <a:custGeom>
                <a:avLst/>
                <a:gdLst>
                  <a:gd name="T0" fmla="*/ 0 w 4364"/>
                  <a:gd name="T1" fmla="*/ 0 h 598"/>
                  <a:gd name="T2" fmla="*/ 0 w 4364"/>
                  <a:gd name="T3" fmla="*/ 0 h 598"/>
                  <a:gd name="T4" fmla="*/ 0 w 4364"/>
                  <a:gd name="T5" fmla="*/ 0 h 598"/>
                  <a:gd name="T6" fmla="*/ 0 w 4364"/>
                  <a:gd name="T7" fmla="*/ 0 h 598"/>
                  <a:gd name="T8" fmla="*/ 0 w 4364"/>
                  <a:gd name="T9" fmla="*/ 0 h 598"/>
                  <a:gd name="T10" fmla="*/ 0 60000 65536"/>
                  <a:gd name="T11" fmla="*/ 0 60000 65536"/>
                  <a:gd name="T12" fmla="*/ 0 60000 65536"/>
                  <a:gd name="T13" fmla="*/ 0 60000 65536"/>
                  <a:gd name="T14" fmla="*/ 0 60000 65536"/>
                  <a:gd name="T15" fmla="*/ 0 w 4364"/>
                  <a:gd name="T16" fmla="*/ 0 h 598"/>
                  <a:gd name="T17" fmla="*/ 4364 w 4364"/>
                  <a:gd name="T18" fmla="*/ 598 h 598"/>
                </a:gdLst>
                <a:ahLst/>
                <a:cxnLst>
                  <a:cxn ang="T10">
                    <a:pos x="T0" y="T1"/>
                  </a:cxn>
                  <a:cxn ang="T11">
                    <a:pos x="T2" y="T3"/>
                  </a:cxn>
                  <a:cxn ang="T12">
                    <a:pos x="T4" y="T5"/>
                  </a:cxn>
                  <a:cxn ang="T13">
                    <a:pos x="T6" y="T7"/>
                  </a:cxn>
                  <a:cxn ang="T14">
                    <a:pos x="T8" y="T9"/>
                  </a:cxn>
                </a:cxnLst>
                <a:rect l="T15" t="T16" r="T17" b="T18"/>
                <a:pathLst>
                  <a:path w="4364" h="598">
                    <a:moveTo>
                      <a:pt x="2181" y="0"/>
                    </a:moveTo>
                    <a:cubicBezTo>
                      <a:pt x="991" y="0"/>
                      <a:pt x="0" y="136"/>
                      <a:pt x="0" y="298"/>
                    </a:cubicBezTo>
                    <a:cubicBezTo>
                      <a:pt x="0" y="460"/>
                      <a:pt x="991" y="597"/>
                      <a:pt x="2181" y="597"/>
                    </a:cubicBezTo>
                    <a:cubicBezTo>
                      <a:pt x="3371" y="597"/>
                      <a:pt x="4363" y="462"/>
                      <a:pt x="4363" y="298"/>
                    </a:cubicBezTo>
                    <a:cubicBezTo>
                      <a:pt x="4363" y="134"/>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grpSp>
        <p:sp>
          <p:nvSpPr>
            <p:cNvPr id="21574" name="Oval 86"/>
            <p:cNvSpPr>
              <a:spLocks noChangeArrowheads="1"/>
            </p:cNvSpPr>
            <p:nvPr/>
          </p:nvSpPr>
          <p:spPr bwMode="auto">
            <a:xfrm>
              <a:off x="3400" y="2130"/>
              <a:ext cx="989" cy="142"/>
            </a:xfrm>
            <a:prstGeom prst="ellipse">
              <a:avLst/>
            </a:prstGeom>
            <a:gradFill rotWithShape="0">
              <a:gsLst>
                <a:gs pos="0">
                  <a:srgbClr val="4EC8B1"/>
                </a:gs>
                <a:gs pos="50000">
                  <a:srgbClr val="FFFFFF"/>
                </a:gs>
                <a:gs pos="100000">
                  <a:srgbClr val="4EC8B1"/>
                </a:gs>
              </a:gsLst>
              <a:lin ang="10800000" scaled="1"/>
            </a:gradFill>
            <a:ln w="9360">
              <a:solidFill>
                <a:srgbClr val="33CCCC"/>
              </a:solidFill>
              <a:round/>
              <a:headEnd/>
              <a:tailEnd/>
            </a:ln>
          </p:spPr>
          <p:txBody>
            <a:bodyPr wrap="none" anchor="ctr"/>
            <a:lstStyle/>
            <a:p>
              <a:endParaRPr lang="en-US">
                <a:latin typeface="Candara" panose="020E0502030303020204" pitchFamily="34" charset="0"/>
              </a:endParaRPr>
            </a:p>
          </p:txBody>
        </p:sp>
      </p:grpSp>
      <p:grpSp>
        <p:nvGrpSpPr>
          <p:cNvPr id="21527" name="Group 87"/>
          <p:cNvGrpSpPr>
            <a:grpSpLocks/>
          </p:cNvGrpSpPr>
          <p:nvPr/>
        </p:nvGrpSpPr>
        <p:grpSpPr bwMode="auto">
          <a:xfrm>
            <a:off x="6877050" y="2513013"/>
            <a:ext cx="1570038" cy="615950"/>
            <a:chOff x="3400" y="1879"/>
            <a:chExt cx="989" cy="388"/>
          </a:xfrm>
        </p:grpSpPr>
        <p:grpSp>
          <p:nvGrpSpPr>
            <p:cNvPr id="21569" name="Group 88"/>
            <p:cNvGrpSpPr>
              <a:grpSpLocks/>
            </p:cNvGrpSpPr>
            <p:nvPr/>
          </p:nvGrpSpPr>
          <p:grpSpPr bwMode="auto">
            <a:xfrm>
              <a:off x="3400" y="1882"/>
              <a:ext cx="989" cy="384"/>
              <a:chOff x="3400" y="1882"/>
              <a:chExt cx="989" cy="384"/>
            </a:xfrm>
          </p:grpSpPr>
          <p:sp>
            <p:nvSpPr>
              <p:cNvPr id="21571" name="Freeform 89"/>
              <p:cNvSpPr>
                <a:spLocks noChangeArrowheads="1"/>
              </p:cNvSpPr>
              <p:nvPr/>
            </p:nvSpPr>
            <p:spPr bwMode="auto">
              <a:xfrm>
                <a:off x="3400" y="1882"/>
                <a:ext cx="990" cy="385"/>
              </a:xfrm>
              <a:custGeom>
                <a:avLst/>
                <a:gdLst>
                  <a:gd name="T0" fmla="*/ 0 w 4364"/>
                  <a:gd name="T1" fmla="*/ 0 h 1698"/>
                  <a:gd name="T2" fmla="*/ 0 w 4364"/>
                  <a:gd name="T3" fmla="*/ 0 h 1698"/>
                  <a:gd name="T4" fmla="*/ 0 w 4364"/>
                  <a:gd name="T5" fmla="*/ 0 h 1698"/>
                  <a:gd name="T6" fmla="*/ 0 w 4364"/>
                  <a:gd name="T7" fmla="*/ 0 h 1698"/>
                  <a:gd name="T8" fmla="*/ 0 w 4364"/>
                  <a:gd name="T9" fmla="*/ 0 h 1698"/>
                  <a:gd name="T10" fmla="*/ 0 w 4364"/>
                  <a:gd name="T11" fmla="*/ 0 h 1698"/>
                  <a:gd name="T12" fmla="*/ 0 w 4364"/>
                  <a:gd name="T13" fmla="*/ 0 h 1698"/>
                  <a:gd name="T14" fmla="*/ 0 60000 65536"/>
                  <a:gd name="T15" fmla="*/ 0 60000 65536"/>
                  <a:gd name="T16" fmla="*/ 0 60000 65536"/>
                  <a:gd name="T17" fmla="*/ 0 60000 65536"/>
                  <a:gd name="T18" fmla="*/ 0 60000 65536"/>
                  <a:gd name="T19" fmla="*/ 0 60000 65536"/>
                  <a:gd name="T20" fmla="*/ 0 60000 65536"/>
                  <a:gd name="T21" fmla="*/ 0 w 4364"/>
                  <a:gd name="T22" fmla="*/ 0 h 1698"/>
                  <a:gd name="T23" fmla="*/ 4364 w 4364"/>
                  <a:gd name="T24" fmla="*/ 1698 h 1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4" h="1698">
                    <a:moveTo>
                      <a:pt x="2181" y="0"/>
                    </a:moveTo>
                    <a:cubicBezTo>
                      <a:pt x="991" y="0"/>
                      <a:pt x="0" y="136"/>
                      <a:pt x="0" y="298"/>
                    </a:cubicBezTo>
                    <a:lnTo>
                      <a:pt x="0" y="1397"/>
                    </a:lnTo>
                    <a:cubicBezTo>
                      <a:pt x="0" y="1559"/>
                      <a:pt x="991" y="1697"/>
                      <a:pt x="2181" y="1697"/>
                    </a:cubicBezTo>
                    <a:cubicBezTo>
                      <a:pt x="3371" y="1697"/>
                      <a:pt x="4363" y="1559"/>
                      <a:pt x="4363" y="1397"/>
                    </a:cubicBezTo>
                    <a:lnTo>
                      <a:pt x="4363" y="298"/>
                    </a:lnTo>
                    <a:cubicBezTo>
                      <a:pt x="4363" y="136"/>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sp>
            <p:nvSpPr>
              <p:cNvPr id="21572" name="Freeform 90"/>
              <p:cNvSpPr>
                <a:spLocks noChangeArrowheads="1"/>
              </p:cNvSpPr>
              <p:nvPr/>
            </p:nvSpPr>
            <p:spPr bwMode="auto">
              <a:xfrm>
                <a:off x="3400" y="1882"/>
                <a:ext cx="990" cy="136"/>
              </a:xfrm>
              <a:custGeom>
                <a:avLst/>
                <a:gdLst>
                  <a:gd name="T0" fmla="*/ 0 w 4364"/>
                  <a:gd name="T1" fmla="*/ 0 h 598"/>
                  <a:gd name="T2" fmla="*/ 0 w 4364"/>
                  <a:gd name="T3" fmla="*/ 0 h 598"/>
                  <a:gd name="T4" fmla="*/ 0 w 4364"/>
                  <a:gd name="T5" fmla="*/ 0 h 598"/>
                  <a:gd name="T6" fmla="*/ 0 w 4364"/>
                  <a:gd name="T7" fmla="*/ 0 h 598"/>
                  <a:gd name="T8" fmla="*/ 0 w 4364"/>
                  <a:gd name="T9" fmla="*/ 0 h 598"/>
                  <a:gd name="T10" fmla="*/ 0 60000 65536"/>
                  <a:gd name="T11" fmla="*/ 0 60000 65536"/>
                  <a:gd name="T12" fmla="*/ 0 60000 65536"/>
                  <a:gd name="T13" fmla="*/ 0 60000 65536"/>
                  <a:gd name="T14" fmla="*/ 0 60000 65536"/>
                  <a:gd name="T15" fmla="*/ 0 w 4364"/>
                  <a:gd name="T16" fmla="*/ 0 h 598"/>
                  <a:gd name="T17" fmla="*/ 4364 w 4364"/>
                  <a:gd name="T18" fmla="*/ 598 h 598"/>
                </a:gdLst>
                <a:ahLst/>
                <a:cxnLst>
                  <a:cxn ang="T10">
                    <a:pos x="T0" y="T1"/>
                  </a:cxn>
                  <a:cxn ang="T11">
                    <a:pos x="T2" y="T3"/>
                  </a:cxn>
                  <a:cxn ang="T12">
                    <a:pos x="T4" y="T5"/>
                  </a:cxn>
                  <a:cxn ang="T13">
                    <a:pos x="T6" y="T7"/>
                  </a:cxn>
                  <a:cxn ang="T14">
                    <a:pos x="T8" y="T9"/>
                  </a:cxn>
                </a:cxnLst>
                <a:rect l="T15" t="T16" r="T17" b="T18"/>
                <a:pathLst>
                  <a:path w="4364" h="598">
                    <a:moveTo>
                      <a:pt x="2181" y="0"/>
                    </a:moveTo>
                    <a:cubicBezTo>
                      <a:pt x="991" y="0"/>
                      <a:pt x="0" y="136"/>
                      <a:pt x="0" y="298"/>
                    </a:cubicBezTo>
                    <a:cubicBezTo>
                      <a:pt x="0" y="460"/>
                      <a:pt x="991" y="597"/>
                      <a:pt x="2181" y="597"/>
                    </a:cubicBezTo>
                    <a:cubicBezTo>
                      <a:pt x="3371" y="597"/>
                      <a:pt x="4363" y="461"/>
                      <a:pt x="4363" y="298"/>
                    </a:cubicBezTo>
                    <a:cubicBezTo>
                      <a:pt x="4363" y="135"/>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grpSp>
        <p:sp>
          <p:nvSpPr>
            <p:cNvPr id="21570" name="Oval 91"/>
            <p:cNvSpPr>
              <a:spLocks noChangeArrowheads="1"/>
            </p:cNvSpPr>
            <p:nvPr/>
          </p:nvSpPr>
          <p:spPr bwMode="auto">
            <a:xfrm>
              <a:off x="3400" y="1879"/>
              <a:ext cx="989" cy="142"/>
            </a:xfrm>
            <a:prstGeom prst="ellipse">
              <a:avLst/>
            </a:prstGeom>
            <a:gradFill rotWithShape="0">
              <a:gsLst>
                <a:gs pos="0">
                  <a:srgbClr val="4EC8B1"/>
                </a:gs>
                <a:gs pos="50000">
                  <a:srgbClr val="FFFFFF"/>
                </a:gs>
                <a:gs pos="100000">
                  <a:srgbClr val="4EC8B1"/>
                </a:gs>
              </a:gsLst>
              <a:lin ang="10800000" scaled="1"/>
            </a:gradFill>
            <a:ln w="9360">
              <a:solidFill>
                <a:srgbClr val="33CCCC"/>
              </a:solidFill>
              <a:round/>
              <a:headEnd/>
              <a:tailEnd/>
            </a:ln>
          </p:spPr>
          <p:txBody>
            <a:bodyPr wrap="none" anchor="ctr"/>
            <a:lstStyle/>
            <a:p>
              <a:endParaRPr lang="en-US">
                <a:latin typeface="Candara" panose="020E0502030303020204" pitchFamily="34" charset="0"/>
              </a:endParaRPr>
            </a:p>
          </p:txBody>
        </p:sp>
      </p:grpSp>
      <p:grpSp>
        <p:nvGrpSpPr>
          <p:cNvPr id="21528" name="Group 92"/>
          <p:cNvGrpSpPr>
            <a:grpSpLocks/>
          </p:cNvGrpSpPr>
          <p:nvPr/>
        </p:nvGrpSpPr>
        <p:grpSpPr bwMode="auto">
          <a:xfrm>
            <a:off x="6877050" y="2112963"/>
            <a:ext cx="1570038" cy="615950"/>
            <a:chOff x="3400" y="1627"/>
            <a:chExt cx="989" cy="388"/>
          </a:xfrm>
        </p:grpSpPr>
        <p:grpSp>
          <p:nvGrpSpPr>
            <p:cNvPr id="21565" name="Group 93"/>
            <p:cNvGrpSpPr>
              <a:grpSpLocks/>
            </p:cNvGrpSpPr>
            <p:nvPr/>
          </p:nvGrpSpPr>
          <p:grpSpPr bwMode="auto">
            <a:xfrm>
              <a:off x="3400" y="1631"/>
              <a:ext cx="989" cy="384"/>
              <a:chOff x="3400" y="1631"/>
              <a:chExt cx="989" cy="384"/>
            </a:xfrm>
          </p:grpSpPr>
          <p:sp>
            <p:nvSpPr>
              <p:cNvPr id="21567" name="Freeform 94"/>
              <p:cNvSpPr>
                <a:spLocks noChangeArrowheads="1"/>
              </p:cNvSpPr>
              <p:nvPr/>
            </p:nvSpPr>
            <p:spPr bwMode="auto">
              <a:xfrm>
                <a:off x="3400" y="1631"/>
                <a:ext cx="990" cy="385"/>
              </a:xfrm>
              <a:custGeom>
                <a:avLst/>
                <a:gdLst>
                  <a:gd name="T0" fmla="*/ 0 w 4364"/>
                  <a:gd name="T1" fmla="*/ 0 h 1698"/>
                  <a:gd name="T2" fmla="*/ 0 w 4364"/>
                  <a:gd name="T3" fmla="*/ 0 h 1698"/>
                  <a:gd name="T4" fmla="*/ 0 w 4364"/>
                  <a:gd name="T5" fmla="*/ 0 h 1698"/>
                  <a:gd name="T6" fmla="*/ 0 w 4364"/>
                  <a:gd name="T7" fmla="*/ 0 h 1698"/>
                  <a:gd name="T8" fmla="*/ 0 w 4364"/>
                  <a:gd name="T9" fmla="*/ 0 h 1698"/>
                  <a:gd name="T10" fmla="*/ 0 w 4364"/>
                  <a:gd name="T11" fmla="*/ 0 h 1698"/>
                  <a:gd name="T12" fmla="*/ 0 w 4364"/>
                  <a:gd name="T13" fmla="*/ 0 h 1698"/>
                  <a:gd name="T14" fmla="*/ 0 60000 65536"/>
                  <a:gd name="T15" fmla="*/ 0 60000 65536"/>
                  <a:gd name="T16" fmla="*/ 0 60000 65536"/>
                  <a:gd name="T17" fmla="*/ 0 60000 65536"/>
                  <a:gd name="T18" fmla="*/ 0 60000 65536"/>
                  <a:gd name="T19" fmla="*/ 0 60000 65536"/>
                  <a:gd name="T20" fmla="*/ 0 60000 65536"/>
                  <a:gd name="T21" fmla="*/ 0 w 4364"/>
                  <a:gd name="T22" fmla="*/ 0 h 1698"/>
                  <a:gd name="T23" fmla="*/ 4364 w 4364"/>
                  <a:gd name="T24" fmla="*/ 1698 h 1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4" h="1698">
                    <a:moveTo>
                      <a:pt x="2181" y="0"/>
                    </a:moveTo>
                    <a:cubicBezTo>
                      <a:pt x="991" y="0"/>
                      <a:pt x="0" y="136"/>
                      <a:pt x="0" y="298"/>
                    </a:cubicBezTo>
                    <a:lnTo>
                      <a:pt x="0" y="1397"/>
                    </a:lnTo>
                    <a:cubicBezTo>
                      <a:pt x="0" y="1560"/>
                      <a:pt x="991" y="1697"/>
                      <a:pt x="2181" y="1697"/>
                    </a:cubicBezTo>
                    <a:cubicBezTo>
                      <a:pt x="3371" y="1697"/>
                      <a:pt x="4363" y="1560"/>
                      <a:pt x="4363" y="1397"/>
                    </a:cubicBezTo>
                    <a:lnTo>
                      <a:pt x="4363" y="298"/>
                    </a:lnTo>
                    <a:cubicBezTo>
                      <a:pt x="4363" y="136"/>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sp>
            <p:nvSpPr>
              <p:cNvPr id="21568" name="Freeform 95"/>
              <p:cNvSpPr>
                <a:spLocks noChangeArrowheads="1"/>
              </p:cNvSpPr>
              <p:nvPr/>
            </p:nvSpPr>
            <p:spPr bwMode="auto">
              <a:xfrm>
                <a:off x="3400" y="1631"/>
                <a:ext cx="990" cy="136"/>
              </a:xfrm>
              <a:custGeom>
                <a:avLst/>
                <a:gdLst>
                  <a:gd name="T0" fmla="*/ 0 w 4364"/>
                  <a:gd name="T1" fmla="*/ 0 h 598"/>
                  <a:gd name="T2" fmla="*/ 0 w 4364"/>
                  <a:gd name="T3" fmla="*/ 0 h 598"/>
                  <a:gd name="T4" fmla="*/ 0 w 4364"/>
                  <a:gd name="T5" fmla="*/ 0 h 598"/>
                  <a:gd name="T6" fmla="*/ 0 w 4364"/>
                  <a:gd name="T7" fmla="*/ 0 h 598"/>
                  <a:gd name="T8" fmla="*/ 0 w 4364"/>
                  <a:gd name="T9" fmla="*/ 0 h 598"/>
                  <a:gd name="T10" fmla="*/ 0 60000 65536"/>
                  <a:gd name="T11" fmla="*/ 0 60000 65536"/>
                  <a:gd name="T12" fmla="*/ 0 60000 65536"/>
                  <a:gd name="T13" fmla="*/ 0 60000 65536"/>
                  <a:gd name="T14" fmla="*/ 0 60000 65536"/>
                  <a:gd name="T15" fmla="*/ 0 w 4364"/>
                  <a:gd name="T16" fmla="*/ 0 h 598"/>
                  <a:gd name="T17" fmla="*/ 4364 w 4364"/>
                  <a:gd name="T18" fmla="*/ 598 h 598"/>
                </a:gdLst>
                <a:ahLst/>
                <a:cxnLst>
                  <a:cxn ang="T10">
                    <a:pos x="T0" y="T1"/>
                  </a:cxn>
                  <a:cxn ang="T11">
                    <a:pos x="T2" y="T3"/>
                  </a:cxn>
                  <a:cxn ang="T12">
                    <a:pos x="T4" y="T5"/>
                  </a:cxn>
                  <a:cxn ang="T13">
                    <a:pos x="T6" y="T7"/>
                  </a:cxn>
                  <a:cxn ang="T14">
                    <a:pos x="T8" y="T9"/>
                  </a:cxn>
                </a:cxnLst>
                <a:rect l="T15" t="T16" r="T17" b="T18"/>
                <a:pathLst>
                  <a:path w="4364" h="598">
                    <a:moveTo>
                      <a:pt x="2181" y="0"/>
                    </a:moveTo>
                    <a:cubicBezTo>
                      <a:pt x="991" y="0"/>
                      <a:pt x="0" y="136"/>
                      <a:pt x="0" y="298"/>
                    </a:cubicBezTo>
                    <a:cubicBezTo>
                      <a:pt x="0" y="460"/>
                      <a:pt x="991" y="597"/>
                      <a:pt x="2181" y="597"/>
                    </a:cubicBezTo>
                    <a:cubicBezTo>
                      <a:pt x="3371" y="597"/>
                      <a:pt x="4363" y="461"/>
                      <a:pt x="4363" y="298"/>
                    </a:cubicBezTo>
                    <a:cubicBezTo>
                      <a:pt x="4363" y="135"/>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grpSp>
        <p:sp>
          <p:nvSpPr>
            <p:cNvPr id="21566" name="Oval 96"/>
            <p:cNvSpPr>
              <a:spLocks noChangeArrowheads="1"/>
            </p:cNvSpPr>
            <p:nvPr/>
          </p:nvSpPr>
          <p:spPr bwMode="auto">
            <a:xfrm>
              <a:off x="3400" y="1627"/>
              <a:ext cx="989" cy="142"/>
            </a:xfrm>
            <a:prstGeom prst="ellipse">
              <a:avLst/>
            </a:prstGeom>
            <a:gradFill rotWithShape="0">
              <a:gsLst>
                <a:gs pos="0">
                  <a:srgbClr val="4EC8B1"/>
                </a:gs>
                <a:gs pos="50000">
                  <a:srgbClr val="FFFFFF"/>
                </a:gs>
                <a:gs pos="100000">
                  <a:srgbClr val="4EC8B1"/>
                </a:gs>
              </a:gsLst>
              <a:lin ang="10800000" scaled="1"/>
            </a:gradFill>
            <a:ln w="9360">
              <a:solidFill>
                <a:srgbClr val="33CCCC"/>
              </a:solidFill>
              <a:round/>
              <a:headEnd/>
              <a:tailEnd/>
            </a:ln>
          </p:spPr>
          <p:txBody>
            <a:bodyPr wrap="none" anchor="ctr"/>
            <a:lstStyle/>
            <a:p>
              <a:endParaRPr lang="en-US">
                <a:latin typeface="Candara" panose="020E0502030303020204" pitchFamily="34" charset="0"/>
              </a:endParaRPr>
            </a:p>
          </p:txBody>
        </p:sp>
      </p:grpSp>
      <p:grpSp>
        <p:nvGrpSpPr>
          <p:cNvPr id="21529" name="Group 97"/>
          <p:cNvGrpSpPr>
            <a:grpSpLocks/>
          </p:cNvGrpSpPr>
          <p:nvPr/>
        </p:nvGrpSpPr>
        <p:grpSpPr bwMode="auto">
          <a:xfrm>
            <a:off x="6877050" y="1714501"/>
            <a:ext cx="1570038" cy="614363"/>
            <a:chOff x="3400" y="1376"/>
            <a:chExt cx="989" cy="387"/>
          </a:xfrm>
        </p:grpSpPr>
        <p:grpSp>
          <p:nvGrpSpPr>
            <p:cNvPr id="21561" name="Group 98"/>
            <p:cNvGrpSpPr>
              <a:grpSpLocks/>
            </p:cNvGrpSpPr>
            <p:nvPr/>
          </p:nvGrpSpPr>
          <p:grpSpPr bwMode="auto">
            <a:xfrm>
              <a:off x="3400" y="1380"/>
              <a:ext cx="989" cy="384"/>
              <a:chOff x="3400" y="1380"/>
              <a:chExt cx="989" cy="384"/>
            </a:xfrm>
          </p:grpSpPr>
          <p:sp>
            <p:nvSpPr>
              <p:cNvPr id="21563" name="Freeform 99"/>
              <p:cNvSpPr>
                <a:spLocks noChangeArrowheads="1"/>
              </p:cNvSpPr>
              <p:nvPr/>
            </p:nvSpPr>
            <p:spPr bwMode="auto">
              <a:xfrm>
                <a:off x="3400" y="1380"/>
                <a:ext cx="990" cy="385"/>
              </a:xfrm>
              <a:custGeom>
                <a:avLst/>
                <a:gdLst>
                  <a:gd name="T0" fmla="*/ 0 w 4364"/>
                  <a:gd name="T1" fmla="*/ 0 h 1697"/>
                  <a:gd name="T2" fmla="*/ 0 w 4364"/>
                  <a:gd name="T3" fmla="*/ 0 h 1697"/>
                  <a:gd name="T4" fmla="*/ 0 w 4364"/>
                  <a:gd name="T5" fmla="*/ 0 h 1697"/>
                  <a:gd name="T6" fmla="*/ 0 w 4364"/>
                  <a:gd name="T7" fmla="*/ 0 h 1697"/>
                  <a:gd name="T8" fmla="*/ 0 w 4364"/>
                  <a:gd name="T9" fmla="*/ 0 h 1697"/>
                  <a:gd name="T10" fmla="*/ 0 w 4364"/>
                  <a:gd name="T11" fmla="*/ 0 h 1697"/>
                  <a:gd name="T12" fmla="*/ 0 w 4364"/>
                  <a:gd name="T13" fmla="*/ 0 h 1697"/>
                  <a:gd name="T14" fmla="*/ 0 60000 65536"/>
                  <a:gd name="T15" fmla="*/ 0 60000 65536"/>
                  <a:gd name="T16" fmla="*/ 0 60000 65536"/>
                  <a:gd name="T17" fmla="*/ 0 60000 65536"/>
                  <a:gd name="T18" fmla="*/ 0 60000 65536"/>
                  <a:gd name="T19" fmla="*/ 0 60000 65536"/>
                  <a:gd name="T20" fmla="*/ 0 60000 65536"/>
                  <a:gd name="T21" fmla="*/ 0 w 4364"/>
                  <a:gd name="T22" fmla="*/ 0 h 1697"/>
                  <a:gd name="T23" fmla="*/ 4364 w 4364"/>
                  <a:gd name="T24" fmla="*/ 1697 h 1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4" h="1697">
                    <a:moveTo>
                      <a:pt x="2181" y="0"/>
                    </a:moveTo>
                    <a:cubicBezTo>
                      <a:pt x="991" y="0"/>
                      <a:pt x="0" y="136"/>
                      <a:pt x="0" y="299"/>
                    </a:cubicBezTo>
                    <a:lnTo>
                      <a:pt x="0" y="1397"/>
                    </a:lnTo>
                    <a:cubicBezTo>
                      <a:pt x="0" y="1561"/>
                      <a:pt x="991" y="1696"/>
                      <a:pt x="2181" y="1696"/>
                    </a:cubicBezTo>
                    <a:cubicBezTo>
                      <a:pt x="3371" y="1696"/>
                      <a:pt x="4363" y="1561"/>
                      <a:pt x="4363" y="1397"/>
                    </a:cubicBezTo>
                    <a:lnTo>
                      <a:pt x="4363" y="299"/>
                    </a:lnTo>
                    <a:cubicBezTo>
                      <a:pt x="4363" y="136"/>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sp>
            <p:nvSpPr>
              <p:cNvPr id="21564" name="Freeform 100"/>
              <p:cNvSpPr>
                <a:spLocks noChangeArrowheads="1"/>
              </p:cNvSpPr>
              <p:nvPr/>
            </p:nvSpPr>
            <p:spPr bwMode="auto">
              <a:xfrm>
                <a:off x="3400" y="1380"/>
                <a:ext cx="990" cy="136"/>
              </a:xfrm>
              <a:custGeom>
                <a:avLst/>
                <a:gdLst>
                  <a:gd name="T0" fmla="*/ 0 w 4364"/>
                  <a:gd name="T1" fmla="*/ 0 h 599"/>
                  <a:gd name="T2" fmla="*/ 0 w 4364"/>
                  <a:gd name="T3" fmla="*/ 0 h 599"/>
                  <a:gd name="T4" fmla="*/ 0 w 4364"/>
                  <a:gd name="T5" fmla="*/ 0 h 599"/>
                  <a:gd name="T6" fmla="*/ 0 w 4364"/>
                  <a:gd name="T7" fmla="*/ 0 h 599"/>
                  <a:gd name="T8" fmla="*/ 0 w 4364"/>
                  <a:gd name="T9" fmla="*/ 0 h 599"/>
                  <a:gd name="T10" fmla="*/ 0 60000 65536"/>
                  <a:gd name="T11" fmla="*/ 0 60000 65536"/>
                  <a:gd name="T12" fmla="*/ 0 60000 65536"/>
                  <a:gd name="T13" fmla="*/ 0 60000 65536"/>
                  <a:gd name="T14" fmla="*/ 0 60000 65536"/>
                  <a:gd name="T15" fmla="*/ 0 w 4364"/>
                  <a:gd name="T16" fmla="*/ 0 h 599"/>
                  <a:gd name="T17" fmla="*/ 4364 w 4364"/>
                  <a:gd name="T18" fmla="*/ 599 h 599"/>
                </a:gdLst>
                <a:ahLst/>
                <a:cxnLst>
                  <a:cxn ang="T10">
                    <a:pos x="T0" y="T1"/>
                  </a:cxn>
                  <a:cxn ang="T11">
                    <a:pos x="T2" y="T3"/>
                  </a:cxn>
                  <a:cxn ang="T12">
                    <a:pos x="T4" y="T5"/>
                  </a:cxn>
                  <a:cxn ang="T13">
                    <a:pos x="T6" y="T7"/>
                  </a:cxn>
                  <a:cxn ang="T14">
                    <a:pos x="T8" y="T9"/>
                  </a:cxn>
                </a:cxnLst>
                <a:rect l="T15" t="T16" r="T17" b="T18"/>
                <a:pathLst>
                  <a:path w="4364" h="599">
                    <a:moveTo>
                      <a:pt x="2181" y="0"/>
                    </a:moveTo>
                    <a:cubicBezTo>
                      <a:pt x="991" y="0"/>
                      <a:pt x="0" y="136"/>
                      <a:pt x="0" y="299"/>
                    </a:cubicBezTo>
                    <a:cubicBezTo>
                      <a:pt x="0" y="462"/>
                      <a:pt x="991" y="598"/>
                      <a:pt x="2181" y="598"/>
                    </a:cubicBezTo>
                    <a:cubicBezTo>
                      <a:pt x="3371" y="598"/>
                      <a:pt x="4363" y="461"/>
                      <a:pt x="4363" y="299"/>
                    </a:cubicBezTo>
                    <a:cubicBezTo>
                      <a:pt x="4363" y="137"/>
                      <a:pt x="3371" y="0"/>
                      <a:pt x="2181" y="0"/>
                    </a:cubicBezTo>
                  </a:path>
                </a:pathLst>
              </a:custGeom>
              <a:gradFill rotWithShape="0">
                <a:gsLst>
                  <a:gs pos="0">
                    <a:srgbClr val="4EC8B1"/>
                  </a:gs>
                  <a:gs pos="50000">
                    <a:srgbClr val="FFFFFF"/>
                  </a:gs>
                  <a:gs pos="100000">
                    <a:srgbClr val="4EC8B1"/>
                  </a:gs>
                </a:gsLst>
                <a:lin ang="10800000" scaled="1"/>
              </a:gradFill>
              <a:ln w="9360">
                <a:solidFill>
                  <a:srgbClr val="006666"/>
                </a:solidFill>
                <a:round/>
                <a:headEnd/>
                <a:tailEnd/>
              </a:ln>
            </p:spPr>
            <p:txBody>
              <a:bodyPr wrap="none" anchor="ctr"/>
              <a:lstStyle/>
              <a:p>
                <a:endParaRPr lang="en-US">
                  <a:latin typeface="Candara" panose="020E0502030303020204" pitchFamily="34" charset="0"/>
                </a:endParaRPr>
              </a:p>
            </p:txBody>
          </p:sp>
        </p:grpSp>
        <p:sp>
          <p:nvSpPr>
            <p:cNvPr id="21562" name="Oval 101"/>
            <p:cNvSpPr>
              <a:spLocks noChangeArrowheads="1"/>
            </p:cNvSpPr>
            <p:nvPr/>
          </p:nvSpPr>
          <p:spPr bwMode="auto">
            <a:xfrm>
              <a:off x="3400" y="1376"/>
              <a:ext cx="989" cy="141"/>
            </a:xfrm>
            <a:prstGeom prst="ellipse">
              <a:avLst/>
            </a:prstGeom>
            <a:gradFill rotWithShape="0">
              <a:gsLst>
                <a:gs pos="0">
                  <a:srgbClr val="4EC8B1"/>
                </a:gs>
                <a:gs pos="50000">
                  <a:srgbClr val="FFFFFF"/>
                </a:gs>
                <a:gs pos="100000">
                  <a:srgbClr val="4EC8B1"/>
                </a:gs>
              </a:gsLst>
              <a:lin ang="10800000" scaled="1"/>
            </a:gradFill>
            <a:ln w="9360">
              <a:solidFill>
                <a:srgbClr val="33CCCC"/>
              </a:solidFill>
              <a:round/>
              <a:headEnd/>
              <a:tailEnd/>
            </a:ln>
          </p:spPr>
          <p:txBody>
            <a:bodyPr wrap="none" anchor="ctr"/>
            <a:lstStyle/>
            <a:p>
              <a:endParaRPr lang="en-US">
                <a:latin typeface="Candara" panose="020E0502030303020204" pitchFamily="34" charset="0"/>
              </a:endParaRPr>
            </a:p>
          </p:txBody>
        </p:sp>
      </p:grpSp>
      <p:sp>
        <p:nvSpPr>
          <p:cNvPr id="21530" name="AutoShape 102"/>
          <p:cNvSpPr>
            <a:spLocks noChangeArrowheads="1"/>
          </p:cNvSpPr>
          <p:nvPr/>
        </p:nvSpPr>
        <p:spPr bwMode="auto">
          <a:xfrm>
            <a:off x="7369176" y="2076450"/>
            <a:ext cx="627063" cy="109538"/>
          </a:xfrm>
          <a:prstGeom prst="roundRect">
            <a:avLst>
              <a:gd name="adj" fmla="val 1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eaLnBrk="1">
              <a:lnSpc>
                <a:spcPct val="93000"/>
              </a:lnSpc>
              <a:buClr>
                <a:srgbClr val="000000"/>
              </a:buClr>
              <a:buSzPct val="45000"/>
              <a:buFont typeface="StarSymbol" charset="0"/>
              <a:buNone/>
            </a:pPr>
            <a:r>
              <a:rPr lang="en-GB" sz="1200">
                <a:solidFill>
                  <a:srgbClr val="777777"/>
                </a:solidFill>
                <a:latin typeface="Candara" panose="020E0502030303020204" pitchFamily="34" charset="0"/>
              </a:rPr>
              <a:t>CSDML</a:t>
            </a:r>
          </a:p>
        </p:txBody>
      </p:sp>
      <p:sp>
        <p:nvSpPr>
          <p:cNvPr id="21531" name="AutoShape 103"/>
          <p:cNvSpPr>
            <a:spLocks noChangeArrowheads="1"/>
          </p:cNvSpPr>
          <p:nvPr/>
        </p:nvSpPr>
        <p:spPr bwMode="auto">
          <a:xfrm>
            <a:off x="7042150" y="2447926"/>
            <a:ext cx="1219200" cy="130175"/>
          </a:xfrm>
          <a:prstGeom prst="roundRect">
            <a:avLst>
              <a:gd name="adj" fmla="val 1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eaLnBrk="1">
              <a:lnSpc>
                <a:spcPct val="93000"/>
              </a:lnSpc>
              <a:buClr>
                <a:srgbClr val="000000"/>
              </a:buClr>
              <a:buSzPct val="45000"/>
              <a:buFont typeface="StarSymbol" charset="0"/>
              <a:buNone/>
            </a:pPr>
            <a:r>
              <a:rPr lang="en-GB" sz="1200">
                <a:solidFill>
                  <a:srgbClr val="777777"/>
                </a:solidFill>
                <a:latin typeface="Candara" panose="020E0502030303020204" pitchFamily="34" charset="0"/>
              </a:rPr>
              <a:t>META DATA</a:t>
            </a:r>
          </a:p>
        </p:txBody>
      </p:sp>
      <p:sp>
        <p:nvSpPr>
          <p:cNvPr id="21532" name="AutoShape 104"/>
          <p:cNvSpPr>
            <a:spLocks noChangeArrowheads="1"/>
          </p:cNvSpPr>
          <p:nvPr/>
        </p:nvSpPr>
        <p:spPr bwMode="auto">
          <a:xfrm>
            <a:off x="6965950" y="2759075"/>
            <a:ext cx="1371600" cy="217488"/>
          </a:xfrm>
          <a:prstGeom prst="roundRect">
            <a:avLst>
              <a:gd name="adj" fmla="val 7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eaLnBrk="1">
              <a:lnSpc>
                <a:spcPct val="93000"/>
              </a:lnSpc>
              <a:buClr>
                <a:srgbClr val="000000"/>
              </a:buClr>
              <a:buSzPct val="45000"/>
              <a:buFont typeface="StarSymbol" charset="0"/>
              <a:buNone/>
            </a:pPr>
            <a:r>
              <a:rPr lang="en-GB" sz="1200">
                <a:solidFill>
                  <a:srgbClr val="777777"/>
                </a:solidFill>
                <a:latin typeface="Candara" panose="020E0502030303020204" pitchFamily="34" charset="0"/>
              </a:rPr>
              <a:t>CLUSTER</a:t>
            </a:r>
            <a:br>
              <a:rPr lang="en-GB" sz="1200">
                <a:solidFill>
                  <a:srgbClr val="777777"/>
                </a:solidFill>
                <a:latin typeface="Candara" panose="020E0502030303020204" pitchFamily="34" charset="0"/>
              </a:rPr>
            </a:br>
            <a:r>
              <a:rPr lang="en-GB" sz="1200">
                <a:solidFill>
                  <a:srgbClr val="777777"/>
                </a:solidFill>
                <a:latin typeface="Candara" panose="020E0502030303020204" pitchFamily="34" charset="0"/>
              </a:rPr>
              <a:t>SCHEMAS</a:t>
            </a:r>
          </a:p>
        </p:txBody>
      </p:sp>
      <p:sp>
        <p:nvSpPr>
          <p:cNvPr id="21533" name="AutoShape 105"/>
          <p:cNvSpPr>
            <a:spLocks noChangeArrowheads="1"/>
          </p:cNvSpPr>
          <p:nvPr/>
        </p:nvSpPr>
        <p:spPr bwMode="auto">
          <a:xfrm>
            <a:off x="6965950" y="3187700"/>
            <a:ext cx="1447800" cy="217488"/>
          </a:xfrm>
          <a:prstGeom prst="roundRect">
            <a:avLst>
              <a:gd name="adj" fmla="val 7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457200">
              <a:lnSpc>
                <a:spcPct val="93000"/>
              </a:lnSpc>
              <a:buClr>
                <a:srgbClr val="000000"/>
              </a:buClr>
              <a:buSzPct val="45000"/>
              <a:tabLst>
                <a:tab pos="723900" algn="l"/>
              </a:tabLst>
            </a:pPr>
            <a:r>
              <a:rPr lang="en-GB" sz="1200">
                <a:solidFill>
                  <a:srgbClr val="777777"/>
                </a:solidFill>
                <a:latin typeface="Candara" panose="020E0502030303020204" pitchFamily="34" charset="0"/>
              </a:rPr>
              <a:t>TRANSACTION</a:t>
            </a:r>
            <a:br>
              <a:rPr lang="en-GB" sz="1200">
                <a:solidFill>
                  <a:srgbClr val="777777"/>
                </a:solidFill>
                <a:latin typeface="Candara" panose="020E0502030303020204" pitchFamily="34" charset="0"/>
              </a:rPr>
            </a:br>
            <a:r>
              <a:rPr lang="en-GB" sz="1200">
                <a:solidFill>
                  <a:srgbClr val="777777"/>
                </a:solidFill>
                <a:latin typeface="Candara" panose="020E0502030303020204" pitchFamily="34" charset="0"/>
              </a:rPr>
              <a:t>SCHEMAS</a:t>
            </a:r>
          </a:p>
        </p:txBody>
      </p:sp>
      <p:sp>
        <p:nvSpPr>
          <p:cNvPr id="21534" name="AutoShape 106"/>
          <p:cNvSpPr>
            <a:spLocks noChangeArrowheads="1"/>
          </p:cNvSpPr>
          <p:nvPr/>
        </p:nvSpPr>
        <p:spPr bwMode="auto">
          <a:xfrm>
            <a:off x="7118351" y="3662364"/>
            <a:ext cx="963613" cy="134937"/>
          </a:xfrm>
          <a:prstGeom prst="roundRect">
            <a:avLst>
              <a:gd name="adj" fmla="val 1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eaLnBrk="1">
              <a:lnSpc>
                <a:spcPct val="93000"/>
              </a:lnSpc>
              <a:buClr>
                <a:srgbClr val="000000"/>
              </a:buClr>
              <a:buSzPct val="45000"/>
              <a:buFont typeface="StarSymbol" charset="0"/>
              <a:buNone/>
            </a:pPr>
            <a:r>
              <a:rPr lang="en-GB" sz="1200">
                <a:solidFill>
                  <a:srgbClr val="777777"/>
                </a:solidFill>
                <a:latin typeface="Candara" panose="020E0502030303020204" pitchFamily="34" charset="0"/>
              </a:rPr>
              <a:t>SECURITY</a:t>
            </a:r>
          </a:p>
        </p:txBody>
      </p:sp>
      <p:sp>
        <p:nvSpPr>
          <p:cNvPr id="21535" name="AutoShape 107"/>
          <p:cNvSpPr>
            <a:spLocks noChangeArrowheads="1"/>
          </p:cNvSpPr>
          <p:nvPr/>
        </p:nvSpPr>
        <p:spPr bwMode="auto">
          <a:xfrm>
            <a:off x="7118351" y="4049714"/>
            <a:ext cx="1133475" cy="128587"/>
          </a:xfrm>
          <a:prstGeom prst="roundRect">
            <a:avLst>
              <a:gd name="adj" fmla="val 1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457200">
              <a:lnSpc>
                <a:spcPct val="93000"/>
              </a:lnSpc>
              <a:buClr>
                <a:srgbClr val="000000"/>
              </a:buClr>
              <a:buSzPct val="45000"/>
              <a:tabLst>
                <a:tab pos="723900" algn="l"/>
              </a:tabLst>
            </a:pPr>
            <a:r>
              <a:rPr lang="en-GB" sz="1200">
                <a:solidFill>
                  <a:srgbClr val="777777"/>
                </a:solidFill>
                <a:latin typeface="Candara" panose="020E0502030303020204" pitchFamily="34" charset="0"/>
              </a:rPr>
              <a:t>GSRM Models </a:t>
            </a:r>
          </a:p>
        </p:txBody>
      </p:sp>
      <p:sp>
        <p:nvSpPr>
          <p:cNvPr id="21536" name="AutoShape 108"/>
          <p:cNvSpPr>
            <a:spLocks noChangeArrowheads="1"/>
          </p:cNvSpPr>
          <p:nvPr/>
        </p:nvSpPr>
        <p:spPr bwMode="auto">
          <a:xfrm>
            <a:off x="7042150" y="4362450"/>
            <a:ext cx="1295400" cy="217488"/>
          </a:xfrm>
          <a:prstGeom prst="roundRect">
            <a:avLst>
              <a:gd name="adj" fmla="val 7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457200">
              <a:lnSpc>
                <a:spcPct val="93000"/>
              </a:lnSpc>
              <a:buClr>
                <a:srgbClr val="000000"/>
              </a:buClr>
              <a:buSzPct val="45000"/>
              <a:tabLst>
                <a:tab pos="723900" algn="l"/>
              </a:tabLst>
            </a:pPr>
            <a:r>
              <a:rPr lang="en-GB" sz="1200">
                <a:solidFill>
                  <a:srgbClr val="777777"/>
                </a:solidFill>
                <a:latin typeface="Candara" panose="020E0502030303020204" pitchFamily="34" charset="0"/>
              </a:rPr>
              <a:t>COMMON</a:t>
            </a:r>
            <a:br>
              <a:rPr lang="en-GB" sz="1200">
                <a:solidFill>
                  <a:srgbClr val="777777"/>
                </a:solidFill>
                <a:latin typeface="Candara" panose="020E0502030303020204" pitchFamily="34" charset="0"/>
              </a:rPr>
            </a:br>
            <a:r>
              <a:rPr lang="en-GB" sz="1200">
                <a:solidFill>
                  <a:srgbClr val="777777"/>
                </a:solidFill>
                <a:latin typeface="Candara" panose="020E0502030303020204" pitchFamily="34" charset="0"/>
              </a:rPr>
              <a:t>COMPONENTS</a:t>
            </a:r>
          </a:p>
        </p:txBody>
      </p:sp>
      <p:sp>
        <p:nvSpPr>
          <p:cNvPr id="21537" name="AutoShape 109"/>
          <p:cNvSpPr>
            <a:spLocks noChangeArrowheads="1"/>
          </p:cNvSpPr>
          <p:nvPr/>
        </p:nvSpPr>
        <p:spPr bwMode="auto">
          <a:xfrm>
            <a:off x="6965950" y="4787900"/>
            <a:ext cx="1447800" cy="325438"/>
          </a:xfrm>
          <a:prstGeom prst="roundRect">
            <a:avLst>
              <a:gd name="adj" fmla="val 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defTabSz="457200">
              <a:lnSpc>
                <a:spcPct val="93000"/>
              </a:lnSpc>
              <a:buClr>
                <a:srgbClr val="000000"/>
              </a:buClr>
              <a:buSzPct val="45000"/>
              <a:tabLst>
                <a:tab pos="723900" algn="l"/>
              </a:tabLst>
            </a:pPr>
            <a:r>
              <a:rPr lang="en-GB" sz="1000">
                <a:solidFill>
                  <a:srgbClr val="777777"/>
                </a:solidFill>
                <a:latin typeface="Candara" panose="020E0502030303020204" pitchFamily="34" charset="0"/>
              </a:rPr>
              <a:t>TRANSFORMATIONS</a:t>
            </a:r>
            <a:br>
              <a:rPr lang="en-GB" sz="1000">
                <a:solidFill>
                  <a:srgbClr val="777777"/>
                </a:solidFill>
                <a:latin typeface="Candara" panose="020E0502030303020204" pitchFamily="34" charset="0"/>
              </a:rPr>
            </a:br>
            <a:r>
              <a:rPr lang="en-GB" sz="1000">
                <a:solidFill>
                  <a:srgbClr val="777777"/>
                </a:solidFill>
                <a:latin typeface="Candara" panose="020E0502030303020204" pitchFamily="34" charset="0"/>
              </a:rPr>
              <a:t>FOR PS PROGRAMS</a:t>
            </a:r>
          </a:p>
        </p:txBody>
      </p:sp>
      <p:sp>
        <p:nvSpPr>
          <p:cNvPr id="21538" name="Oval 110"/>
          <p:cNvSpPr>
            <a:spLocks noChangeArrowheads="1"/>
          </p:cNvSpPr>
          <p:nvPr/>
        </p:nvSpPr>
        <p:spPr bwMode="auto">
          <a:xfrm>
            <a:off x="6886575" y="1711325"/>
            <a:ext cx="1562100" cy="228600"/>
          </a:xfrm>
          <a:prstGeom prst="ellipse">
            <a:avLst/>
          </a:prstGeom>
          <a:solidFill>
            <a:srgbClr val="CC99FF"/>
          </a:solidFill>
          <a:ln w="9360">
            <a:solidFill>
              <a:srgbClr val="006666"/>
            </a:solidFill>
            <a:round/>
            <a:headEnd/>
            <a:tailEnd/>
          </a:ln>
        </p:spPr>
        <p:txBody>
          <a:bodyPr wrap="none" anchor="ctr"/>
          <a:lstStyle/>
          <a:p>
            <a:endParaRPr lang="en-US">
              <a:latin typeface="Candara" panose="020E0502030303020204" pitchFamily="34" charset="0"/>
            </a:endParaRPr>
          </a:p>
        </p:txBody>
      </p:sp>
      <p:sp>
        <p:nvSpPr>
          <p:cNvPr id="21539" name="Text Box 111"/>
          <p:cNvSpPr txBox="1">
            <a:spLocks noChangeArrowheads="1"/>
          </p:cNvSpPr>
          <p:nvPr/>
        </p:nvSpPr>
        <p:spPr bwMode="auto">
          <a:xfrm>
            <a:off x="6477000" y="1209675"/>
            <a:ext cx="2482850" cy="55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723900" algn="l"/>
                <a:tab pos="1447800" algn="l"/>
                <a:tab pos="2171700" algn="l"/>
              </a:tabLst>
              <a:defRPr b="1">
                <a:solidFill>
                  <a:schemeClr val="tx1"/>
                </a:solidFill>
                <a:latin typeface="Times New Roman" pitchFamily="18" charset="0"/>
              </a:defRPr>
            </a:lvl1pPr>
            <a:lvl2pPr marL="742950" indent="-285750" defTabSz="457200">
              <a:tabLst>
                <a:tab pos="723900" algn="l"/>
                <a:tab pos="1447800" algn="l"/>
                <a:tab pos="2171700" algn="l"/>
              </a:tabLst>
              <a:defRPr b="1">
                <a:solidFill>
                  <a:schemeClr val="tx1"/>
                </a:solidFill>
                <a:latin typeface="Times New Roman" pitchFamily="18" charset="0"/>
              </a:defRPr>
            </a:lvl2pPr>
            <a:lvl3pPr marL="1143000" indent="-228600" defTabSz="457200">
              <a:tabLst>
                <a:tab pos="723900" algn="l"/>
                <a:tab pos="1447800" algn="l"/>
                <a:tab pos="2171700" algn="l"/>
              </a:tabLst>
              <a:defRPr b="1">
                <a:solidFill>
                  <a:schemeClr val="tx1"/>
                </a:solidFill>
                <a:latin typeface="Times New Roman" pitchFamily="18" charset="0"/>
              </a:defRPr>
            </a:lvl3pPr>
            <a:lvl4pPr marL="1600200" indent="-228600" defTabSz="457200">
              <a:tabLst>
                <a:tab pos="723900" algn="l"/>
                <a:tab pos="1447800" algn="l"/>
                <a:tab pos="2171700" algn="l"/>
              </a:tabLst>
              <a:defRPr b="1">
                <a:solidFill>
                  <a:schemeClr val="tx1"/>
                </a:solidFill>
                <a:latin typeface="Times New Roman" pitchFamily="18" charset="0"/>
              </a:defRPr>
            </a:lvl4pPr>
            <a:lvl5pPr marL="2057400" indent="-228600" defTabSz="457200">
              <a:tabLst>
                <a:tab pos="723900" algn="l"/>
                <a:tab pos="1447800" algn="l"/>
                <a:tab pos="21717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9pPr>
          </a:lstStyle>
          <a:p>
            <a:pPr algn="ctr">
              <a:lnSpc>
                <a:spcPct val="93000"/>
              </a:lnSpc>
              <a:spcBef>
                <a:spcPts val="1000"/>
              </a:spcBef>
              <a:buClr>
                <a:srgbClr val="000000"/>
              </a:buClr>
              <a:buSzPct val="45000"/>
            </a:pPr>
            <a:r>
              <a:rPr lang="en-GB" sz="1600">
                <a:solidFill>
                  <a:srgbClr val="777777"/>
                </a:solidFill>
                <a:latin typeface="Candara" panose="020E0502030303020204" pitchFamily="34" charset="0"/>
              </a:rPr>
              <a:t>ebXML Registry/</a:t>
            </a:r>
            <a:br>
              <a:rPr lang="en-GB" sz="1600">
                <a:solidFill>
                  <a:srgbClr val="777777"/>
                </a:solidFill>
                <a:latin typeface="Candara" panose="020E0502030303020204" pitchFamily="34" charset="0"/>
              </a:rPr>
            </a:br>
            <a:r>
              <a:rPr lang="en-GB" sz="1600">
                <a:solidFill>
                  <a:srgbClr val="777777"/>
                </a:solidFill>
                <a:latin typeface="Candara" panose="020E0502030303020204" pitchFamily="34" charset="0"/>
              </a:rPr>
              <a:t>Repository</a:t>
            </a:r>
          </a:p>
        </p:txBody>
      </p:sp>
      <p:grpSp>
        <p:nvGrpSpPr>
          <p:cNvPr id="21540" name="Group 112"/>
          <p:cNvGrpSpPr>
            <a:grpSpLocks/>
          </p:cNvGrpSpPr>
          <p:nvPr/>
        </p:nvGrpSpPr>
        <p:grpSpPr bwMode="auto">
          <a:xfrm>
            <a:off x="3962400" y="4268788"/>
            <a:ext cx="1296988" cy="684212"/>
            <a:chOff x="1549" y="3047"/>
            <a:chExt cx="731" cy="431"/>
          </a:xfrm>
        </p:grpSpPr>
        <p:pic>
          <p:nvPicPr>
            <p:cNvPr id="21559"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 y="3047"/>
              <a:ext cx="709"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60" name="AutoShape 114"/>
            <p:cNvSpPr>
              <a:spLocks noChangeArrowheads="1"/>
            </p:cNvSpPr>
            <p:nvPr/>
          </p:nvSpPr>
          <p:spPr bwMode="auto">
            <a:xfrm>
              <a:off x="1549" y="3134"/>
              <a:ext cx="607" cy="344"/>
            </a:xfrm>
            <a:prstGeom prst="roundRect">
              <a:avLst>
                <a:gd name="adj" fmla="val 28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defTabSz="457200">
                <a:lnSpc>
                  <a:spcPct val="93000"/>
                </a:lnSpc>
                <a:buClr>
                  <a:srgbClr val="000000"/>
                </a:buClr>
                <a:buSzPct val="45000"/>
                <a:tabLst>
                  <a:tab pos="723900" algn="l"/>
                </a:tabLst>
              </a:pPr>
              <a:r>
                <a:rPr lang="en-GB" sz="1600">
                  <a:solidFill>
                    <a:srgbClr val="FFFFFF"/>
                  </a:solidFill>
                  <a:latin typeface="Candara" panose="020E0502030303020204" pitchFamily="34" charset="0"/>
                </a:rPr>
                <a:t>BizPal</a:t>
              </a:r>
            </a:p>
          </p:txBody>
        </p:sp>
      </p:grpSp>
      <p:sp>
        <p:nvSpPr>
          <p:cNvPr id="21541" name="Text Box 115"/>
          <p:cNvSpPr txBox="1">
            <a:spLocks noChangeArrowheads="1"/>
          </p:cNvSpPr>
          <p:nvPr/>
        </p:nvSpPr>
        <p:spPr bwMode="auto">
          <a:xfrm>
            <a:off x="5629275" y="5276851"/>
            <a:ext cx="2590800" cy="60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723900" algn="l"/>
                <a:tab pos="1447800" algn="l"/>
                <a:tab pos="2171700" algn="l"/>
              </a:tabLst>
              <a:defRPr b="1">
                <a:solidFill>
                  <a:schemeClr val="tx1"/>
                </a:solidFill>
                <a:latin typeface="Times New Roman" pitchFamily="18" charset="0"/>
              </a:defRPr>
            </a:lvl1pPr>
            <a:lvl2pPr marL="742950" indent="-285750" defTabSz="457200">
              <a:tabLst>
                <a:tab pos="723900" algn="l"/>
                <a:tab pos="1447800" algn="l"/>
                <a:tab pos="2171700" algn="l"/>
              </a:tabLst>
              <a:defRPr b="1">
                <a:solidFill>
                  <a:schemeClr val="tx1"/>
                </a:solidFill>
                <a:latin typeface="Times New Roman" pitchFamily="18" charset="0"/>
              </a:defRPr>
            </a:lvl2pPr>
            <a:lvl3pPr marL="1143000" indent="-228600" defTabSz="457200">
              <a:tabLst>
                <a:tab pos="723900" algn="l"/>
                <a:tab pos="1447800" algn="l"/>
                <a:tab pos="2171700" algn="l"/>
              </a:tabLst>
              <a:defRPr b="1">
                <a:solidFill>
                  <a:schemeClr val="tx1"/>
                </a:solidFill>
                <a:latin typeface="Times New Roman" pitchFamily="18" charset="0"/>
              </a:defRPr>
            </a:lvl3pPr>
            <a:lvl4pPr marL="1600200" indent="-228600" defTabSz="457200">
              <a:tabLst>
                <a:tab pos="723900" algn="l"/>
                <a:tab pos="1447800" algn="l"/>
                <a:tab pos="2171700" algn="l"/>
              </a:tabLst>
              <a:defRPr b="1">
                <a:solidFill>
                  <a:schemeClr val="tx1"/>
                </a:solidFill>
                <a:latin typeface="Times New Roman" pitchFamily="18" charset="0"/>
              </a:defRPr>
            </a:lvl4pPr>
            <a:lvl5pPr marL="2057400" indent="-228600" defTabSz="457200">
              <a:tabLst>
                <a:tab pos="723900" algn="l"/>
                <a:tab pos="1447800" algn="l"/>
                <a:tab pos="21717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9pPr>
          </a:lstStyle>
          <a:p>
            <a:pPr algn="ctr">
              <a:lnSpc>
                <a:spcPct val="93000"/>
              </a:lnSpc>
              <a:spcBef>
                <a:spcPts val="450"/>
              </a:spcBef>
              <a:buClr>
                <a:srgbClr val="000000"/>
              </a:buClr>
              <a:buSzPct val="45000"/>
            </a:pPr>
            <a:r>
              <a:rPr lang="en-GB">
                <a:solidFill>
                  <a:srgbClr val="000000"/>
                </a:solidFill>
                <a:latin typeface="Candara" panose="020E0502030303020204" pitchFamily="34" charset="0"/>
              </a:rPr>
              <a:t>XML Integration</a:t>
            </a:r>
            <a:br>
              <a:rPr lang="en-GB">
                <a:solidFill>
                  <a:srgbClr val="000000"/>
                </a:solidFill>
                <a:latin typeface="Candara" panose="020E0502030303020204" pitchFamily="34" charset="0"/>
              </a:rPr>
            </a:br>
            <a:r>
              <a:rPr lang="en-GB">
                <a:solidFill>
                  <a:srgbClr val="000000"/>
                </a:solidFill>
                <a:latin typeface="Candara" panose="020E0502030303020204" pitchFamily="34" charset="0"/>
              </a:rPr>
              <a:t>Layer</a:t>
            </a:r>
          </a:p>
        </p:txBody>
      </p:sp>
      <p:sp>
        <p:nvSpPr>
          <p:cNvPr id="21542" name="Text Box 116"/>
          <p:cNvSpPr txBox="1">
            <a:spLocks noChangeArrowheads="1"/>
          </p:cNvSpPr>
          <p:nvPr/>
        </p:nvSpPr>
        <p:spPr bwMode="auto">
          <a:xfrm>
            <a:off x="3952875" y="5276851"/>
            <a:ext cx="1676400" cy="60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57200">
              <a:tabLst>
                <a:tab pos="723900" algn="l"/>
                <a:tab pos="1447800" algn="l"/>
              </a:tabLst>
              <a:defRPr b="1">
                <a:solidFill>
                  <a:schemeClr val="tx1"/>
                </a:solidFill>
                <a:latin typeface="Times New Roman" pitchFamily="18" charset="0"/>
              </a:defRPr>
            </a:lvl1pPr>
            <a:lvl2pPr marL="742950" indent="-285750" defTabSz="457200">
              <a:tabLst>
                <a:tab pos="723900" algn="l"/>
                <a:tab pos="1447800" algn="l"/>
              </a:tabLst>
              <a:defRPr b="1">
                <a:solidFill>
                  <a:schemeClr val="tx1"/>
                </a:solidFill>
                <a:latin typeface="Times New Roman" pitchFamily="18" charset="0"/>
              </a:defRPr>
            </a:lvl2pPr>
            <a:lvl3pPr marL="1143000" indent="-228600" defTabSz="457200">
              <a:tabLst>
                <a:tab pos="723900" algn="l"/>
                <a:tab pos="1447800" algn="l"/>
              </a:tabLst>
              <a:defRPr b="1">
                <a:solidFill>
                  <a:schemeClr val="tx1"/>
                </a:solidFill>
                <a:latin typeface="Times New Roman" pitchFamily="18" charset="0"/>
              </a:defRPr>
            </a:lvl3pPr>
            <a:lvl4pPr marL="1600200" indent="-228600" defTabSz="457200">
              <a:tabLst>
                <a:tab pos="723900" algn="l"/>
                <a:tab pos="1447800" algn="l"/>
              </a:tabLst>
              <a:defRPr b="1">
                <a:solidFill>
                  <a:schemeClr val="tx1"/>
                </a:solidFill>
                <a:latin typeface="Times New Roman" pitchFamily="18" charset="0"/>
              </a:defRPr>
            </a:lvl4pPr>
            <a:lvl5pPr marL="2057400" indent="-228600" defTabSz="457200">
              <a:tabLst>
                <a:tab pos="723900" algn="l"/>
                <a:tab pos="14478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9pPr>
          </a:lstStyle>
          <a:p>
            <a:pPr algn="ctr">
              <a:lnSpc>
                <a:spcPct val="93000"/>
              </a:lnSpc>
              <a:spcBef>
                <a:spcPts val="450"/>
              </a:spcBef>
              <a:buClr>
                <a:srgbClr val="000000"/>
              </a:buClr>
              <a:buSzPct val="45000"/>
            </a:pPr>
            <a:r>
              <a:rPr lang="en-GB" dirty="0">
                <a:solidFill>
                  <a:srgbClr val="000000"/>
                </a:solidFill>
                <a:latin typeface="Candara" panose="020E0502030303020204" pitchFamily="34" charset="0"/>
              </a:rPr>
              <a:t>Application Layer</a:t>
            </a:r>
          </a:p>
        </p:txBody>
      </p:sp>
      <p:sp>
        <p:nvSpPr>
          <p:cNvPr id="21543" name="AutoShape 117"/>
          <p:cNvSpPr>
            <a:spLocks noChangeArrowheads="1"/>
          </p:cNvSpPr>
          <p:nvPr/>
        </p:nvSpPr>
        <p:spPr bwMode="auto">
          <a:xfrm>
            <a:off x="2397126" y="5276851"/>
            <a:ext cx="1641475" cy="595313"/>
          </a:xfrm>
          <a:prstGeom prst="roundRect">
            <a:avLst>
              <a:gd name="adj" fmla="val 26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defTabSz="457200">
              <a:lnSpc>
                <a:spcPct val="93000"/>
              </a:lnSpc>
              <a:spcBef>
                <a:spcPts val="450"/>
              </a:spcBef>
              <a:buClr>
                <a:srgbClr val="000000"/>
              </a:buClr>
              <a:buSzPct val="45000"/>
              <a:tabLst>
                <a:tab pos="723900" algn="l"/>
                <a:tab pos="1447800" algn="l"/>
              </a:tabLst>
            </a:pPr>
            <a:r>
              <a:rPr lang="en-GB">
                <a:solidFill>
                  <a:srgbClr val="000000"/>
                </a:solidFill>
                <a:latin typeface="Candara" panose="020E0502030303020204" pitchFamily="34" charset="0"/>
              </a:rPr>
              <a:t>Presentation </a:t>
            </a:r>
            <a:br>
              <a:rPr lang="en-GB">
                <a:solidFill>
                  <a:srgbClr val="000000"/>
                </a:solidFill>
                <a:latin typeface="Candara" panose="020E0502030303020204" pitchFamily="34" charset="0"/>
              </a:rPr>
            </a:br>
            <a:r>
              <a:rPr lang="en-GB">
                <a:solidFill>
                  <a:srgbClr val="000000"/>
                </a:solidFill>
                <a:latin typeface="Candara" panose="020E0502030303020204" pitchFamily="34" charset="0"/>
              </a:rPr>
              <a:t>Layer</a:t>
            </a:r>
          </a:p>
        </p:txBody>
      </p:sp>
      <p:sp>
        <p:nvSpPr>
          <p:cNvPr id="21544" name="Text Box 118"/>
          <p:cNvSpPr txBox="1">
            <a:spLocks noChangeArrowheads="1"/>
          </p:cNvSpPr>
          <p:nvPr/>
        </p:nvSpPr>
        <p:spPr bwMode="auto">
          <a:xfrm>
            <a:off x="8077200" y="5276851"/>
            <a:ext cx="2590800" cy="60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723900" algn="l"/>
                <a:tab pos="1447800" algn="l"/>
                <a:tab pos="2171700" algn="l"/>
              </a:tabLst>
              <a:defRPr b="1">
                <a:solidFill>
                  <a:schemeClr val="tx1"/>
                </a:solidFill>
                <a:latin typeface="Times New Roman" pitchFamily="18" charset="0"/>
              </a:defRPr>
            </a:lvl1pPr>
            <a:lvl2pPr marL="742950" indent="-285750" defTabSz="457200">
              <a:tabLst>
                <a:tab pos="723900" algn="l"/>
                <a:tab pos="1447800" algn="l"/>
                <a:tab pos="2171700" algn="l"/>
              </a:tabLst>
              <a:defRPr b="1">
                <a:solidFill>
                  <a:schemeClr val="tx1"/>
                </a:solidFill>
                <a:latin typeface="Times New Roman" pitchFamily="18" charset="0"/>
              </a:defRPr>
            </a:lvl2pPr>
            <a:lvl3pPr marL="1143000" indent="-228600" defTabSz="457200">
              <a:tabLst>
                <a:tab pos="723900" algn="l"/>
                <a:tab pos="1447800" algn="l"/>
                <a:tab pos="2171700" algn="l"/>
              </a:tabLst>
              <a:defRPr b="1">
                <a:solidFill>
                  <a:schemeClr val="tx1"/>
                </a:solidFill>
                <a:latin typeface="Times New Roman" pitchFamily="18" charset="0"/>
              </a:defRPr>
            </a:lvl3pPr>
            <a:lvl4pPr marL="1600200" indent="-228600" defTabSz="457200">
              <a:tabLst>
                <a:tab pos="723900" algn="l"/>
                <a:tab pos="1447800" algn="l"/>
                <a:tab pos="2171700" algn="l"/>
              </a:tabLst>
              <a:defRPr b="1">
                <a:solidFill>
                  <a:schemeClr val="tx1"/>
                </a:solidFill>
                <a:latin typeface="Times New Roman" pitchFamily="18" charset="0"/>
              </a:defRPr>
            </a:lvl4pPr>
            <a:lvl5pPr marL="2057400" indent="-228600" defTabSz="457200">
              <a:tabLst>
                <a:tab pos="723900" algn="l"/>
                <a:tab pos="1447800" algn="l"/>
                <a:tab pos="21717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 pos="1447800" algn="l"/>
                <a:tab pos="2171700" algn="l"/>
              </a:tabLst>
              <a:defRPr b="1">
                <a:solidFill>
                  <a:schemeClr val="tx1"/>
                </a:solidFill>
                <a:latin typeface="Times New Roman" pitchFamily="18" charset="0"/>
              </a:defRPr>
            </a:lvl9pPr>
          </a:lstStyle>
          <a:p>
            <a:pPr algn="ctr">
              <a:lnSpc>
                <a:spcPct val="93000"/>
              </a:lnSpc>
              <a:spcBef>
                <a:spcPts val="450"/>
              </a:spcBef>
              <a:buClr>
                <a:srgbClr val="000000"/>
              </a:buClr>
              <a:buSzPct val="45000"/>
            </a:pPr>
            <a:r>
              <a:rPr lang="en-GB">
                <a:solidFill>
                  <a:srgbClr val="000000"/>
                </a:solidFill>
                <a:latin typeface="Candara" panose="020E0502030303020204" pitchFamily="34" charset="0"/>
              </a:rPr>
              <a:t>Back-End</a:t>
            </a:r>
            <a:br>
              <a:rPr lang="en-GB">
                <a:solidFill>
                  <a:srgbClr val="000000"/>
                </a:solidFill>
                <a:latin typeface="Candara" panose="020E0502030303020204" pitchFamily="34" charset="0"/>
              </a:rPr>
            </a:br>
            <a:r>
              <a:rPr lang="en-GB">
                <a:solidFill>
                  <a:srgbClr val="000000"/>
                </a:solidFill>
                <a:latin typeface="Candara" panose="020E0502030303020204" pitchFamily="34" charset="0"/>
              </a:rPr>
              <a:t>Layer</a:t>
            </a:r>
          </a:p>
        </p:txBody>
      </p:sp>
      <p:grpSp>
        <p:nvGrpSpPr>
          <p:cNvPr id="21545" name="Group 119"/>
          <p:cNvGrpSpPr>
            <a:grpSpLocks/>
          </p:cNvGrpSpPr>
          <p:nvPr/>
        </p:nvGrpSpPr>
        <p:grpSpPr bwMode="auto">
          <a:xfrm>
            <a:off x="3810000" y="3649664"/>
            <a:ext cx="1447800" cy="706437"/>
            <a:chOff x="1470" y="2657"/>
            <a:chExt cx="752" cy="445"/>
          </a:xfrm>
        </p:grpSpPr>
        <p:pic>
          <p:nvPicPr>
            <p:cNvPr id="21557" name="Picture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 y="2657"/>
              <a:ext cx="655"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58" name="AutoShape 121"/>
            <p:cNvSpPr>
              <a:spLocks noChangeArrowheads="1"/>
            </p:cNvSpPr>
            <p:nvPr/>
          </p:nvSpPr>
          <p:spPr bwMode="auto">
            <a:xfrm>
              <a:off x="1470" y="2758"/>
              <a:ext cx="651" cy="344"/>
            </a:xfrm>
            <a:prstGeom prst="roundRect">
              <a:avLst>
                <a:gd name="adj" fmla="val 28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defTabSz="457200">
                <a:lnSpc>
                  <a:spcPct val="93000"/>
                </a:lnSpc>
                <a:buClr>
                  <a:srgbClr val="000000"/>
                </a:buClr>
                <a:buSzPct val="45000"/>
                <a:tabLst>
                  <a:tab pos="723900" algn="l"/>
                </a:tabLst>
              </a:pPr>
              <a:endParaRPr lang="en-GB" sz="1600">
                <a:solidFill>
                  <a:srgbClr val="000000"/>
                </a:solidFill>
                <a:latin typeface="Candara" panose="020E0502030303020204" pitchFamily="34" charset="0"/>
              </a:endParaRPr>
            </a:p>
            <a:p>
              <a:pPr algn="ctr" defTabSz="457200">
                <a:lnSpc>
                  <a:spcPct val="93000"/>
                </a:lnSpc>
                <a:buClr>
                  <a:srgbClr val="000000"/>
                </a:buClr>
                <a:buSzPct val="45000"/>
                <a:tabLst>
                  <a:tab pos="723900" algn="l"/>
                </a:tabLst>
              </a:pPr>
              <a:r>
                <a:rPr lang="en-GB" sz="1600">
                  <a:solidFill>
                    <a:srgbClr val="FFFFFF"/>
                  </a:solidFill>
                  <a:latin typeface="Candara" panose="020E0502030303020204" pitchFamily="34" charset="0"/>
                </a:rPr>
                <a:t>CPSIN</a:t>
              </a:r>
            </a:p>
            <a:p>
              <a:pPr algn="ctr" defTabSz="457200">
                <a:lnSpc>
                  <a:spcPct val="93000"/>
                </a:lnSpc>
                <a:buClr>
                  <a:srgbClr val="000000"/>
                </a:buClr>
                <a:buSzPct val="45000"/>
                <a:tabLst>
                  <a:tab pos="723900" algn="l"/>
                </a:tabLst>
              </a:pPr>
              <a:endParaRPr lang="en-GB" sz="1600">
                <a:solidFill>
                  <a:srgbClr val="000000"/>
                </a:solidFill>
                <a:latin typeface="Candara" panose="020E0502030303020204" pitchFamily="34" charset="0"/>
              </a:endParaRPr>
            </a:p>
          </p:txBody>
        </p:sp>
      </p:grpSp>
      <p:grpSp>
        <p:nvGrpSpPr>
          <p:cNvPr id="21546" name="Group 122"/>
          <p:cNvGrpSpPr>
            <a:grpSpLocks/>
          </p:cNvGrpSpPr>
          <p:nvPr/>
        </p:nvGrpSpPr>
        <p:grpSpPr bwMode="auto">
          <a:xfrm>
            <a:off x="3886200" y="3046413"/>
            <a:ext cx="1371600" cy="692150"/>
            <a:chOff x="1505" y="2277"/>
            <a:chExt cx="751" cy="436"/>
          </a:xfrm>
        </p:grpSpPr>
        <p:pic>
          <p:nvPicPr>
            <p:cNvPr id="21555"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 y="2277"/>
              <a:ext cx="70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56" name="AutoShape 124"/>
            <p:cNvSpPr>
              <a:spLocks noChangeArrowheads="1"/>
            </p:cNvSpPr>
            <p:nvPr/>
          </p:nvSpPr>
          <p:spPr bwMode="auto">
            <a:xfrm>
              <a:off x="1505" y="2374"/>
              <a:ext cx="664" cy="339"/>
            </a:xfrm>
            <a:prstGeom prst="roundRect">
              <a:avLst>
                <a:gd name="adj" fmla="val 29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defTabSz="457200">
                <a:lnSpc>
                  <a:spcPct val="93000"/>
                </a:lnSpc>
                <a:buClr>
                  <a:srgbClr val="000000"/>
                </a:buClr>
                <a:buSzPct val="45000"/>
                <a:tabLst>
                  <a:tab pos="723900" algn="l"/>
                </a:tabLst>
              </a:pPr>
              <a:r>
                <a:rPr lang="en-GB" sz="1600">
                  <a:solidFill>
                    <a:srgbClr val="FFFFFF"/>
                  </a:solidFill>
                  <a:latin typeface="Candara" panose="020E0502030303020204" pitchFamily="34" charset="0"/>
                </a:rPr>
                <a:t>CSPN</a:t>
              </a:r>
            </a:p>
          </p:txBody>
        </p:sp>
      </p:grpSp>
      <p:grpSp>
        <p:nvGrpSpPr>
          <p:cNvPr id="21547" name="Group 125"/>
          <p:cNvGrpSpPr>
            <a:grpSpLocks/>
          </p:cNvGrpSpPr>
          <p:nvPr/>
        </p:nvGrpSpPr>
        <p:grpSpPr bwMode="auto">
          <a:xfrm>
            <a:off x="3886200" y="2379663"/>
            <a:ext cx="1371600" cy="717550"/>
            <a:chOff x="1505" y="1857"/>
            <a:chExt cx="751" cy="452"/>
          </a:xfrm>
        </p:grpSpPr>
        <p:pic>
          <p:nvPicPr>
            <p:cNvPr id="21553" name="Picture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4" y="1857"/>
              <a:ext cx="702"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54" name="AutoShape 127"/>
            <p:cNvSpPr>
              <a:spLocks noChangeArrowheads="1"/>
            </p:cNvSpPr>
            <p:nvPr/>
          </p:nvSpPr>
          <p:spPr bwMode="auto">
            <a:xfrm>
              <a:off x="1505" y="1944"/>
              <a:ext cx="616" cy="36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defTabSz="457200">
                <a:lnSpc>
                  <a:spcPct val="93000"/>
                </a:lnSpc>
                <a:buClr>
                  <a:srgbClr val="000000"/>
                </a:buClr>
                <a:buSzPct val="45000"/>
                <a:tabLst>
                  <a:tab pos="723900" algn="l"/>
                </a:tabLst>
              </a:pPr>
              <a:r>
                <a:rPr lang="en-GB" sz="1600">
                  <a:solidFill>
                    <a:srgbClr val="FFFFFF"/>
                  </a:solidFill>
                  <a:latin typeface="Candara" panose="020E0502030303020204" pitchFamily="34" charset="0"/>
                </a:rPr>
                <a:t>CBSC</a:t>
              </a:r>
            </a:p>
          </p:txBody>
        </p:sp>
      </p:grpSp>
      <p:grpSp>
        <p:nvGrpSpPr>
          <p:cNvPr id="21548" name="Group 128"/>
          <p:cNvGrpSpPr>
            <a:grpSpLocks/>
          </p:cNvGrpSpPr>
          <p:nvPr/>
        </p:nvGrpSpPr>
        <p:grpSpPr bwMode="auto">
          <a:xfrm>
            <a:off x="4025348" y="1687512"/>
            <a:ext cx="1227807" cy="679451"/>
            <a:chOff x="1546" y="1462"/>
            <a:chExt cx="720" cy="425"/>
          </a:xfrm>
        </p:grpSpPr>
        <p:pic>
          <p:nvPicPr>
            <p:cNvPr id="21551" name="Picture 1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6" y="1462"/>
              <a:ext cx="721"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52" name="AutoShape 130"/>
            <p:cNvSpPr>
              <a:spLocks noChangeArrowheads="1"/>
            </p:cNvSpPr>
            <p:nvPr/>
          </p:nvSpPr>
          <p:spPr bwMode="auto">
            <a:xfrm>
              <a:off x="1546" y="1549"/>
              <a:ext cx="619" cy="339"/>
            </a:xfrm>
            <a:prstGeom prst="roundRect">
              <a:avLst>
                <a:gd name="adj" fmla="val 29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nchorCtr="1"/>
            <a:lstStyle/>
            <a:p>
              <a:pPr algn="ctr" defTabSz="457200">
                <a:lnSpc>
                  <a:spcPct val="93000"/>
                </a:lnSpc>
                <a:buClr>
                  <a:srgbClr val="000000"/>
                </a:buClr>
                <a:buSzPct val="45000"/>
                <a:tabLst>
                  <a:tab pos="723900" algn="l"/>
                </a:tabLst>
              </a:pPr>
              <a:r>
                <a:rPr lang="en-GB" sz="1400">
                  <a:solidFill>
                    <a:srgbClr val="FFFFFF"/>
                  </a:solidFill>
                  <a:latin typeface="Candara" panose="020E0502030303020204" pitchFamily="34" charset="0"/>
                </a:rPr>
                <a:t>eContact</a:t>
              </a:r>
            </a:p>
          </p:txBody>
        </p:sp>
      </p:grpSp>
      <p:sp>
        <p:nvSpPr>
          <p:cNvPr id="21549" name="Text Box 131"/>
          <p:cNvSpPr txBox="1">
            <a:spLocks noChangeArrowheads="1"/>
          </p:cNvSpPr>
          <p:nvPr/>
        </p:nvSpPr>
        <p:spPr bwMode="auto">
          <a:xfrm>
            <a:off x="4739524" y="6138861"/>
            <a:ext cx="2912226"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0" tIns="0" rIns="0" bIns="0">
            <a:spAutoFit/>
          </a:bodyPr>
          <a:lstStyle>
            <a:lvl1pPr defTabSz="457200">
              <a:tabLst>
                <a:tab pos="723900" algn="l"/>
                <a:tab pos="1447800" algn="l"/>
              </a:tabLst>
              <a:defRPr b="1">
                <a:solidFill>
                  <a:schemeClr val="tx1"/>
                </a:solidFill>
                <a:latin typeface="Times New Roman" pitchFamily="18" charset="0"/>
              </a:defRPr>
            </a:lvl1pPr>
            <a:lvl2pPr marL="742950" indent="-285750" defTabSz="457200">
              <a:tabLst>
                <a:tab pos="723900" algn="l"/>
                <a:tab pos="1447800" algn="l"/>
              </a:tabLst>
              <a:defRPr b="1">
                <a:solidFill>
                  <a:schemeClr val="tx1"/>
                </a:solidFill>
                <a:latin typeface="Times New Roman" pitchFamily="18" charset="0"/>
              </a:defRPr>
            </a:lvl2pPr>
            <a:lvl3pPr marL="1143000" indent="-228600" defTabSz="457200">
              <a:tabLst>
                <a:tab pos="723900" algn="l"/>
                <a:tab pos="1447800" algn="l"/>
              </a:tabLst>
              <a:defRPr b="1">
                <a:solidFill>
                  <a:schemeClr val="tx1"/>
                </a:solidFill>
                <a:latin typeface="Times New Roman" pitchFamily="18" charset="0"/>
              </a:defRPr>
            </a:lvl3pPr>
            <a:lvl4pPr marL="1600200" indent="-228600" defTabSz="457200">
              <a:tabLst>
                <a:tab pos="723900" algn="l"/>
                <a:tab pos="1447800" algn="l"/>
              </a:tabLst>
              <a:defRPr b="1">
                <a:solidFill>
                  <a:schemeClr val="tx1"/>
                </a:solidFill>
                <a:latin typeface="Times New Roman" pitchFamily="18" charset="0"/>
              </a:defRPr>
            </a:lvl4pPr>
            <a:lvl5pPr marL="2057400" indent="-228600" defTabSz="457200">
              <a:tabLst>
                <a:tab pos="723900" algn="l"/>
                <a:tab pos="1447800" algn="l"/>
              </a:tabLst>
              <a:defRPr b="1">
                <a:solidFill>
                  <a:schemeClr val="tx1"/>
                </a:solidFill>
                <a:latin typeface="Times New Roman" pitchFamily="18" charset="0"/>
              </a:defRPr>
            </a:lvl5pPr>
            <a:lvl6pPr marL="25146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6pPr>
            <a:lvl7pPr marL="29718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7pPr>
            <a:lvl8pPr marL="34290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8pPr>
            <a:lvl9pPr marL="3886200" indent="-228600" defTabSz="457200" eaLnBrk="0" fontAlgn="base" hangingPunct="0">
              <a:spcBef>
                <a:spcPct val="0"/>
              </a:spcBef>
              <a:spcAft>
                <a:spcPct val="0"/>
              </a:spcAft>
              <a:tabLst>
                <a:tab pos="723900" algn="l"/>
                <a:tab pos="1447800" algn="l"/>
              </a:tabLst>
              <a:defRPr b="1">
                <a:solidFill>
                  <a:schemeClr val="tx1"/>
                </a:solidFill>
                <a:latin typeface="Times New Roman" pitchFamily="18" charset="0"/>
              </a:defRPr>
            </a:lvl9pPr>
          </a:lstStyle>
          <a:p>
            <a:pPr eaLnBrk="1">
              <a:lnSpc>
                <a:spcPct val="93000"/>
              </a:lnSpc>
              <a:buClr>
                <a:srgbClr val="000000"/>
              </a:buClr>
              <a:buSzPct val="45000"/>
              <a:buFont typeface="StarSymbol" charset="0"/>
              <a:buNone/>
            </a:pPr>
            <a:r>
              <a:rPr lang="en-GB" sz="1600" b="0" dirty="0">
                <a:solidFill>
                  <a:srgbClr val="000000"/>
                </a:solidFill>
                <a:latin typeface="Candara" panose="020E0502030303020204" pitchFamily="34" charset="0"/>
              </a:rPr>
              <a:t>Source: Government of Canada</a:t>
            </a:r>
          </a:p>
        </p:txBody>
      </p:sp>
      <p:sp>
        <p:nvSpPr>
          <p:cNvPr id="21550" name="TextBox 1"/>
          <p:cNvSpPr txBox="1">
            <a:spLocks noChangeArrowheads="1"/>
          </p:cNvSpPr>
          <p:nvPr/>
        </p:nvSpPr>
        <p:spPr bwMode="auto">
          <a:xfrm>
            <a:off x="1879600" y="1482726"/>
            <a:ext cx="939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sz="1400">
                <a:solidFill>
                  <a:srgbClr val="000000"/>
                </a:solidFill>
                <a:latin typeface="Candara" panose="020E0502030303020204" pitchFamily="34" charset="0"/>
              </a:rPr>
              <a:t>End Users</a:t>
            </a:r>
          </a:p>
        </p:txBody>
      </p:sp>
    </p:spTree>
    <p:extLst>
      <p:ext uri="{BB962C8B-B14F-4D97-AF65-F5344CB8AC3E}">
        <p14:creationId xmlns:p14="http://schemas.microsoft.com/office/powerpoint/2010/main" val="27293723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5623-AE7C-0855-52C8-8CBE77FA6F5A}"/>
              </a:ext>
            </a:extLst>
          </p:cNvPr>
          <p:cNvSpPr>
            <a:spLocks noGrp="1"/>
          </p:cNvSpPr>
          <p:nvPr>
            <p:ph type="title"/>
          </p:nvPr>
        </p:nvSpPr>
        <p:spPr/>
        <p:txBody>
          <a:bodyPr/>
          <a:lstStyle/>
          <a:p>
            <a:r>
              <a:rPr lang="en-US" dirty="0"/>
              <a:t>HTTPS Access to ASU Repository</a:t>
            </a:r>
          </a:p>
        </p:txBody>
      </p:sp>
      <p:sp>
        <p:nvSpPr>
          <p:cNvPr id="3" name="Content Placeholder 2">
            <a:extLst>
              <a:ext uri="{FF2B5EF4-FFF2-40B4-BE49-F238E27FC236}">
                <a16:creationId xmlns:a16="http://schemas.microsoft.com/office/drawing/2014/main" id="{B58B1BCE-1AB7-B8C6-D3A4-CB90EED8CA81}"/>
              </a:ext>
            </a:extLst>
          </p:cNvPr>
          <p:cNvSpPr>
            <a:spLocks noGrp="1"/>
          </p:cNvSpPr>
          <p:nvPr>
            <p:ph idx="1"/>
          </p:nvPr>
        </p:nvSpPr>
        <p:spPr/>
        <p:txBody>
          <a:bodyPr/>
          <a:lstStyle/>
          <a:p>
            <a:r>
              <a:rPr lang="en-US" dirty="0">
                <a:solidFill>
                  <a:srgbClr val="2D3B45"/>
                </a:solidFill>
              </a:rPr>
              <a:t>HTTPS: HTTP with SSL (Secure Sockets Layer)</a:t>
            </a:r>
            <a:endParaRPr lang="en-US" b="0" i="0" dirty="0">
              <a:solidFill>
                <a:srgbClr val="2D3B45"/>
              </a:solidFill>
              <a:effectLst/>
            </a:endParaRPr>
          </a:p>
          <a:p>
            <a:r>
              <a:rPr lang="en-US" b="0" i="0" dirty="0">
                <a:solidFill>
                  <a:srgbClr val="2D3B45"/>
                </a:solidFill>
                <a:effectLst/>
              </a:rPr>
              <a:t>Starting from 2022, ASU requires all accesses to ASU servers to use HTTPS, instead of HTTP. </a:t>
            </a:r>
          </a:p>
          <a:p>
            <a:r>
              <a:rPr lang="en-US" dirty="0">
                <a:solidFill>
                  <a:srgbClr val="2D3B45"/>
                </a:solidFill>
              </a:rPr>
              <a:t>When you develop a Web application to invoke WSDL web services in ASU </a:t>
            </a:r>
            <a:r>
              <a:rPr lang="en-US" dirty="0"/>
              <a:t>Repository, you must use https.</a:t>
            </a:r>
            <a:endParaRPr lang="en-US" dirty="0">
              <a:solidFill>
                <a:srgbClr val="2D3B45"/>
              </a:solidFill>
            </a:endParaRPr>
          </a:p>
          <a:p>
            <a:r>
              <a:rPr lang="en-US" b="0" i="0" dirty="0">
                <a:solidFill>
                  <a:srgbClr val="2D3B45"/>
                </a:solidFill>
                <a:effectLst/>
              </a:rPr>
              <a:t>You can open the </a:t>
            </a:r>
            <a:r>
              <a:rPr lang="en-US" b="0" i="0" dirty="0" err="1">
                <a:solidFill>
                  <a:srgbClr val="0033CC"/>
                </a:solidFill>
                <a:effectLst/>
              </a:rPr>
              <a:t>Web.config</a:t>
            </a:r>
            <a:r>
              <a:rPr lang="en-US" b="0" i="0" dirty="0">
                <a:solidFill>
                  <a:srgbClr val="0033CC"/>
                </a:solidFill>
                <a:effectLst/>
              </a:rPr>
              <a:t> </a:t>
            </a:r>
            <a:r>
              <a:rPr lang="en-US" b="0" i="0" dirty="0">
                <a:solidFill>
                  <a:srgbClr val="2D3B45"/>
                </a:solidFill>
                <a:effectLst/>
              </a:rPr>
              <a:t>file of your </a:t>
            </a:r>
            <a:r>
              <a:rPr lang="en-US" b="0" i="0" dirty="0">
                <a:solidFill>
                  <a:srgbClr val="0033CC"/>
                </a:solidFill>
                <a:effectLst/>
              </a:rPr>
              <a:t>Web application</a:t>
            </a:r>
            <a:r>
              <a:rPr lang="en-US" b="0" i="0" dirty="0">
                <a:solidFill>
                  <a:srgbClr val="2D3B45"/>
                </a:solidFill>
                <a:effectLst/>
              </a:rPr>
              <a:t> and change all http to https and http bindings to https bindings</a:t>
            </a:r>
            <a:endParaRPr lang="en-US" dirty="0"/>
          </a:p>
        </p:txBody>
      </p:sp>
      <p:sp>
        <p:nvSpPr>
          <p:cNvPr id="4" name="Slide Number Placeholder 3">
            <a:extLst>
              <a:ext uri="{FF2B5EF4-FFF2-40B4-BE49-F238E27FC236}">
                <a16:creationId xmlns:a16="http://schemas.microsoft.com/office/drawing/2014/main" id="{5A0AC5C8-8068-4DCB-53E0-2ED6CF71DBFE}"/>
              </a:ext>
            </a:extLst>
          </p:cNvPr>
          <p:cNvSpPr>
            <a:spLocks noGrp="1"/>
          </p:cNvSpPr>
          <p:nvPr>
            <p:ph type="sldNum" sz="quarter" idx="12"/>
          </p:nvPr>
        </p:nvSpPr>
        <p:spPr/>
        <p:txBody>
          <a:bodyPr/>
          <a:lstStyle/>
          <a:p>
            <a:pPr>
              <a:defRPr/>
            </a:pPr>
            <a:fld id="{9D06AF8A-C0DE-4564-ABF0-417C18319150}" type="slidenum">
              <a:rPr lang="en-US" smtClean="0"/>
              <a:pPr>
                <a:defRPr/>
              </a:pPr>
              <a:t>22</a:t>
            </a:fld>
            <a:endParaRPr lang="en-US"/>
          </a:p>
        </p:txBody>
      </p:sp>
    </p:spTree>
    <p:extLst>
      <p:ext uri="{BB962C8B-B14F-4D97-AF65-F5344CB8AC3E}">
        <p14:creationId xmlns:p14="http://schemas.microsoft.com/office/powerpoint/2010/main" val="1242881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8BE7-6644-F60A-8F38-DCFE0D98C7AB}"/>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3BA976E4-42EF-43A5-4DC1-40FD5780F5E8}"/>
              </a:ext>
            </a:extLst>
          </p:cNvPr>
          <p:cNvSpPr>
            <a:spLocks noGrp="1"/>
          </p:cNvSpPr>
          <p:nvPr>
            <p:ph type="sldNum" sz="quarter" idx="12"/>
          </p:nvPr>
        </p:nvSpPr>
        <p:spPr/>
        <p:txBody>
          <a:bodyPr/>
          <a:lstStyle/>
          <a:p>
            <a:pPr>
              <a:defRPr/>
            </a:pPr>
            <a:fld id="{9D06AF8A-C0DE-4564-ABF0-417C18319150}" type="slidenum">
              <a:rPr lang="en-US" smtClean="0"/>
              <a:pPr>
                <a:defRPr/>
              </a:pPr>
              <a:t>23</a:t>
            </a:fld>
            <a:endParaRPr lang="en-US"/>
          </a:p>
        </p:txBody>
      </p:sp>
      <p:pic>
        <p:nvPicPr>
          <p:cNvPr id="8" name="Picture 7">
            <a:extLst>
              <a:ext uri="{FF2B5EF4-FFF2-40B4-BE49-F238E27FC236}">
                <a16:creationId xmlns:a16="http://schemas.microsoft.com/office/drawing/2014/main" id="{A935206A-BD81-FA1F-85A1-33C28BA0D981}"/>
              </a:ext>
            </a:extLst>
          </p:cNvPr>
          <p:cNvPicPr>
            <a:picLocks noChangeAspect="1"/>
          </p:cNvPicPr>
          <p:nvPr/>
        </p:nvPicPr>
        <p:blipFill>
          <a:blip r:embed="rId2"/>
          <a:stretch>
            <a:fillRect/>
          </a:stretch>
        </p:blipFill>
        <p:spPr>
          <a:xfrm>
            <a:off x="1098210" y="1380743"/>
            <a:ext cx="9518601" cy="4264333"/>
          </a:xfrm>
          <a:prstGeom prst="rect">
            <a:avLst/>
          </a:prstGeom>
        </p:spPr>
      </p:pic>
    </p:spTree>
    <p:extLst>
      <p:ext uri="{BB962C8B-B14F-4D97-AF65-F5344CB8AC3E}">
        <p14:creationId xmlns:p14="http://schemas.microsoft.com/office/powerpoint/2010/main" val="4231292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FA64541-C0FB-4719-AE97-3561F6D4E736}" type="slidenum">
              <a:rPr lang="en-US" b="0" smtClean="0">
                <a:solidFill>
                  <a:schemeClr val="tx2"/>
                </a:solidFill>
                <a:latin typeface="Candara" panose="020E0502030303020204" pitchFamily="34" charset="0"/>
              </a:rPr>
              <a:pPr/>
              <a:t>24</a:t>
            </a:fld>
            <a:endParaRPr lang="en-US" b="0">
              <a:solidFill>
                <a:schemeClr val="tx2"/>
              </a:solidFill>
              <a:latin typeface="Candara" panose="020E0502030303020204" pitchFamily="34" charset="0"/>
            </a:endParaRPr>
          </a:p>
        </p:txBody>
      </p:sp>
      <p:sp>
        <p:nvSpPr>
          <p:cNvPr id="22531" name="Rectangle 2"/>
          <p:cNvSpPr>
            <a:spLocks noGrp="1" noChangeArrowheads="1"/>
          </p:cNvSpPr>
          <p:nvPr>
            <p:ph type="title"/>
          </p:nvPr>
        </p:nvSpPr>
        <p:spPr>
          <a:noFill/>
        </p:spPr>
        <p:txBody>
          <a:bodyPr/>
          <a:lstStyle/>
          <a:p>
            <a:r>
              <a:rPr lang="en-US" dirty="0"/>
              <a:t>Application Building</a:t>
            </a:r>
            <a:endParaRPr lang="en-US" dirty="0"/>
          </a:p>
        </p:txBody>
      </p:sp>
      <p:sp>
        <p:nvSpPr>
          <p:cNvPr id="22533" name="Line 4"/>
          <p:cNvSpPr>
            <a:spLocks noChangeShapeType="1"/>
          </p:cNvSpPr>
          <p:nvPr/>
        </p:nvSpPr>
        <p:spPr bwMode="auto">
          <a:xfrm flipH="1">
            <a:off x="3958975" y="2679214"/>
            <a:ext cx="1319213" cy="9985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2534" name="Freeform 5"/>
          <p:cNvSpPr>
            <a:spLocks/>
          </p:cNvSpPr>
          <p:nvPr/>
        </p:nvSpPr>
        <p:spPr bwMode="auto">
          <a:xfrm>
            <a:off x="5155950" y="2318851"/>
            <a:ext cx="1858963" cy="663575"/>
          </a:xfrm>
          <a:custGeom>
            <a:avLst/>
            <a:gdLst>
              <a:gd name="T0" fmla="*/ 2147483647 w 8400"/>
              <a:gd name="T1" fmla="*/ 0 h 3200"/>
              <a:gd name="T2" fmla="*/ 0 w 8400"/>
              <a:gd name="T3" fmla="*/ 2147483647 h 3200"/>
              <a:gd name="T4" fmla="*/ 0 w 8400"/>
              <a:gd name="T5" fmla="*/ 2147483647 h 3200"/>
              <a:gd name="T6" fmla="*/ 2147483647 w 8400"/>
              <a:gd name="T7" fmla="*/ 2147483647 h 3200"/>
              <a:gd name="T8" fmla="*/ 2147483647 w 8400"/>
              <a:gd name="T9" fmla="*/ 2147483647 h 3200"/>
              <a:gd name="T10" fmla="*/ 2147483647 w 8400"/>
              <a:gd name="T11" fmla="*/ 2147483647 h 3200"/>
              <a:gd name="T12" fmla="*/ 2147483647 w 8400"/>
              <a:gd name="T13" fmla="*/ 2147483647 h 3200"/>
              <a:gd name="T14" fmla="*/ 2147483647 w 8400"/>
              <a:gd name="T15" fmla="*/ 0 h 3200"/>
              <a:gd name="T16" fmla="*/ 2147483647 w 8400"/>
              <a:gd name="T17" fmla="*/ 0 h 3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00"/>
              <a:gd name="T28" fmla="*/ 0 h 3200"/>
              <a:gd name="T29" fmla="*/ 8400 w 8400"/>
              <a:gd name="T30" fmla="*/ 3200 h 3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00" h="3200">
                <a:moveTo>
                  <a:pt x="400" y="0"/>
                </a:moveTo>
                <a:cubicBezTo>
                  <a:pt x="180" y="0"/>
                  <a:pt x="0" y="180"/>
                  <a:pt x="0" y="400"/>
                </a:cubicBezTo>
                <a:lnTo>
                  <a:pt x="0" y="2800"/>
                </a:lnTo>
                <a:cubicBezTo>
                  <a:pt x="0" y="3021"/>
                  <a:pt x="180" y="3200"/>
                  <a:pt x="400" y="3200"/>
                </a:cubicBezTo>
                <a:lnTo>
                  <a:pt x="8000" y="3200"/>
                </a:lnTo>
                <a:cubicBezTo>
                  <a:pt x="8221" y="3200"/>
                  <a:pt x="8400" y="3021"/>
                  <a:pt x="8400" y="2800"/>
                </a:cubicBezTo>
                <a:lnTo>
                  <a:pt x="8400" y="400"/>
                </a:lnTo>
                <a:cubicBezTo>
                  <a:pt x="8400" y="180"/>
                  <a:pt x="8221" y="0"/>
                  <a:pt x="8000" y="0"/>
                </a:cubicBezTo>
                <a:lnTo>
                  <a:pt x="400"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22535" name="Freeform 6"/>
          <p:cNvSpPr>
            <a:spLocks/>
          </p:cNvSpPr>
          <p:nvPr/>
        </p:nvSpPr>
        <p:spPr bwMode="auto">
          <a:xfrm>
            <a:off x="5155950" y="2318851"/>
            <a:ext cx="1858963" cy="663575"/>
          </a:xfrm>
          <a:custGeom>
            <a:avLst/>
            <a:gdLst>
              <a:gd name="T0" fmla="*/ 2147483647 w 8400"/>
              <a:gd name="T1" fmla="*/ 0 h 3200"/>
              <a:gd name="T2" fmla="*/ 0 w 8400"/>
              <a:gd name="T3" fmla="*/ 2147483647 h 3200"/>
              <a:gd name="T4" fmla="*/ 0 w 8400"/>
              <a:gd name="T5" fmla="*/ 2147483647 h 3200"/>
              <a:gd name="T6" fmla="*/ 2147483647 w 8400"/>
              <a:gd name="T7" fmla="*/ 2147483647 h 3200"/>
              <a:gd name="T8" fmla="*/ 2147483647 w 8400"/>
              <a:gd name="T9" fmla="*/ 2147483647 h 3200"/>
              <a:gd name="T10" fmla="*/ 2147483647 w 8400"/>
              <a:gd name="T11" fmla="*/ 2147483647 h 3200"/>
              <a:gd name="T12" fmla="*/ 2147483647 w 8400"/>
              <a:gd name="T13" fmla="*/ 2147483647 h 3200"/>
              <a:gd name="T14" fmla="*/ 2147483647 w 8400"/>
              <a:gd name="T15" fmla="*/ 0 h 3200"/>
              <a:gd name="T16" fmla="*/ 2147483647 w 8400"/>
              <a:gd name="T17" fmla="*/ 0 h 3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00"/>
              <a:gd name="T28" fmla="*/ 0 h 3200"/>
              <a:gd name="T29" fmla="*/ 8400 w 8400"/>
              <a:gd name="T30" fmla="*/ 3200 h 3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00" h="3200">
                <a:moveTo>
                  <a:pt x="400" y="0"/>
                </a:moveTo>
                <a:cubicBezTo>
                  <a:pt x="180" y="0"/>
                  <a:pt x="0" y="180"/>
                  <a:pt x="0" y="400"/>
                </a:cubicBezTo>
                <a:lnTo>
                  <a:pt x="0" y="2800"/>
                </a:lnTo>
                <a:cubicBezTo>
                  <a:pt x="0" y="3021"/>
                  <a:pt x="180" y="3200"/>
                  <a:pt x="400" y="3200"/>
                </a:cubicBezTo>
                <a:lnTo>
                  <a:pt x="8000" y="3200"/>
                </a:lnTo>
                <a:cubicBezTo>
                  <a:pt x="8221" y="3200"/>
                  <a:pt x="8400" y="3021"/>
                  <a:pt x="8400" y="2800"/>
                </a:cubicBezTo>
                <a:lnTo>
                  <a:pt x="8400" y="400"/>
                </a:lnTo>
                <a:cubicBezTo>
                  <a:pt x="8400" y="180"/>
                  <a:pt x="8221" y="0"/>
                  <a:pt x="8000" y="0"/>
                </a:cubicBezTo>
                <a:lnTo>
                  <a:pt x="400"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2536" name="Freeform 7"/>
          <p:cNvSpPr>
            <a:spLocks/>
          </p:cNvSpPr>
          <p:nvPr/>
        </p:nvSpPr>
        <p:spPr bwMode="auto">
          <a:xfrm>
            <a:off x="5568700" y="2569675"/>
            <a:ext cx="974725" cy="330200"/>
          </a:xfrm>
          <a:custGeom>
            <a:avLst/>
            <a:gdLst>
              <a:gd name="T0" fmla="*/ 2147483647 w 4400"/>
              <a:gd name="T1" fmla="*/ 0 h 1600"/>
              <a:gd name="T2" fmla="*/ 0 w 4400"/>
              <a:gd name="T3" fmla="*/ 2147483647 h 1600"/>
              <a:gd name="T4" fmla="*/ 0 w 4400"/>
              <a:gd name="T5" fmla="*/ 2147483647 h 1600"/>
              <a:gd name="T6" fmla="*/ 2147483647 w 4400"/>
              <a:gd name="T7" fmla="*/ 2147483647 h 1600"/>
              <a:gd name="T8" fmla="*/ 2147483647 w 4400"/>
              <a:gd name="T9" fmla="*/ 2147483647 h 1600"/>
              <a:gd name="T10" fmla="*/ 2147483647 w 4400"/>
              <a:gd name="T11" fmla="*/ 2147483647 h 1600"/>
              <a:gd name="T12" fmla="*/ 2147483647 w 4400"/>
              <a:gd name="T13" fmla="*/ 0 h 1600"/>
              <a:gd name="T14" fmla="*/ 0 60000 65536"/>
              <a:gd name="T15" fmla="*/ 0 60000 65536"/>
              <a:gd name="T16" fmla="*/ 0 60000 65536"/>
              <a:gd name="T17" fmla="*/ 0 60000 65536"/>
              <a:gd name="T18" fmla="*/ 0 60000 65536"/>
              <a:gd name="T19" fmla="*/ 0 60000 65536"/>
              <a:gd name="T20" fmla="*/ 0 60000 65536"/>
              <a:gd name="T21" fmla="*/ 0 w 4400"/>
              <a:gd name="T22" fmla="*/ 0 h 1600"/>
              <a:gd name="T23" fmla="*/ 4400 w 44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00" h="1600">
                <a:moveTo>
                  <a:pt x="2200" y="0"/>
                </a:moveTo>
                <a:cubicBezTo>
                  <a:pt x="985" y="0"/>
                  <a:pt x="0" y="113"/>
                  <a:pt x="0" y="252"/>
                </a:cubicBezTo>
                <a:lnTo>
                  <a:pt x="0" y="1349"/>
                </a:lnTo>
                <a:cubicBezTo>
                  <a:pt x="0" y="1488"/>
                  <a:pt x="985" y="1600"/>
                  <a:pt x="2200" y="1600"/>
                </a:cubicBezTo>
                <a:cubicBezTo>
                  <a:pt x="3416" y="1600"/>
                  <a:pt x="4400" y="1488"/>
                  <a:pt x="4400" y="1349"/>
                </a:cubicBezTo>
                <a:lnTo>
                  <a:pt x="4400" y="252"/>
                </a:lnTo>
                <a:cubicBezTo>
                  <a:pt x="4400" y="113"/>
                  <a:pt x="3416" y="0"/>
                  <a:pt x="2200" y="0"/>
                </a:cubicBezTo>
                <a:close/>
              </a:path>
            </a:pathLst>
          </a:custGeom>
          <a:solidFill>
            <a:srgbClr val="FFFFFF"/>
          </a:solidFill>
          <a:ln w="0">
            <a:solidFill>
              <a:srgbClr val="000000"/>
            </a:solidFill>
            <a:round/>
            <a:headEnd/>
            <a:tailEnd/>
          </a:ln>
        </p:spPr>
        <p:txBody>
          <a:bodyPr/>
          <a:lstStyle/>
          <a:p>
            <a:endParaRPr lang="en-US">
              <a:latin typeface="Candara" panose="020E0502030303020204" pitchFamily="34" charset="0"/>
            </a:endParaRPr>
          </a:p>
        </p:txBody>
      </p:sp>
      <p:sp>
        <p:nvSpPr>
          <p:cNvPr id="22537" name="Freeform 8"/>
          <p:cNvSpPr>
            <a:spLocks/>
          </p:cNvSpPr>
          <p:nvPr/>
        </p:nvSpPr>
        <p:spPr bwMode="auto">
          <a:xfrm>
            <a:off x="5568700" y="2569675"/>
            <a:ext cx="974725" cy="330200"/>
          </a:xfrm>
          <a:custGeom>
            <a:avLst/>
            <a:gdLst>
              <a:gd name="T0" fmla="*/ 2147483647 w 4400"/>
              <a:gd name="T1" fmla="*/ 0 h 1600"/>
              <a:gd name="T2" fmla="*/ 0 w 4400"/>
              <a:gd name="T3" fmla="*/ 2147483647 h 1600"/>
              <a:gd name="T4" fmla="*/ 0 w 4400"/>
              <a:gd name="T5" fmla="*/ 2147483647 h 1600"/>
              <a:gd name="T6" fmla="*/ 2147483647 w 4400"/>
              <a:gd name="T7" fmla="*/ 2147483647 h 1600"/>
              <a:gd name="T8" fmla="*/ 2147483647 w 4400"/>
              <a:gd name="T9" fmla="*/ 2147483647 h 1600"/>
              <a:gd name="T10" fmla="*/ 2147483647 w 4400"/>
              <a:gd name="T11" fmla="*/ 2147483647 h 1600"/>
              <a:gd name="T12" fmla="*/ 2147483647 w 4400"/>
              <a:gd name="T13" fmla="*/ 0 h 1600"/>
              <a:gd name="T14" fmla="*/ 0 60000 65536"/>
              <a:gd name="T15" fmla="*/ 0 60000 65536"/>
              <a:gd name="T16" fmla="*/ 0 60000 65536"/>
              <a:gd name="T17" fmla="*/ 0 60000 65536"/>
              <a:gd name="T18" fmla="*/ 0 60000 65536"/>
              <a:gd name="T19" fmla="*/ 0 60000 65536"/>
              <a:gd name="T20" fmla="*/ 0 60000 65536"/>
              <a:gd name="T21" fmla="*/ 0 w 4400"/>
              <a:gd name="T22" fmla="*/ 0 h 1600"/>
              <a:gd name="T23" fmla="*/ 4400 w 4400"/>
              <a:gd name="T24" fmla="*/ 1600 h 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00" h="1600">
                <a:moveTo>
                  <a:pt x="2200" y="0"/>
                </a:moveTo>
                <a:cubicBezTo>
                  <a:pt x="985" y="0"/>
                  <a:pt x="0" y="113"/>
                  <a:pt x="0" y="252"/>
                </a:cubicBezTo>
                <a:lnTo>
                  <a:pt x="0" y="1349"/>
                </a:lnTo>
                <a:cubicBezTo>
                  <a:pt x="0" y="1488"/>
                  <a:pt x="985" y="1600"/>
                  <a:pt x="2200" y="1600"/>
                </a:cubicBezTo>
                <a:cubicBezTo>
                  <a:pt x="3416" y="1600"/>
                  <a:pt x="4400" y="1488"/>
                  <a:pt x="4400" y="1349"/>
                </a:cubicBezTo>
                <a:lnTo>
                  <a:pt x="4400" y="252"/>
                </a:lnTo>
                <a:cubicBezTo>
                  <a:pt x="4400" y="113"/>
                  <a:pt x="3416" y="0"/>
                  <a:pt x="2200" y="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2538" name="Freeform 9"/>
          <p:cNvSpPr>
            <a:spLocks/>
          </p:cNvSpPr>
          <p:nvPr/>
        </p:nvSpPr>
        <p:spPr bwMode="auto">
          <a:xfrm>
            <a:off x="5568700" y="2620475"/>
            <a:ext cx="974725" cy="52388"/>
          </a:xfrm>
          <a:custGeom>
            <a:avLst/>
            <a:gdLst>
              <a:gd name="T0" fmla="*/ 0 w 482"/>
              <a:gd name="T1" fmla="*/ 0 h 28"/>
              <a:gd name="T2" fmla="*/ 2147483647 w 482"/>
              <a:gd name="T3" fmla="*/ 2147483647 h 28"/>
              <a:gd name="T4" fmla="*/ 2147483647 w 482"/>
              <a:gd name="T5" fmla="*/ 0 h 28"/>
              <a:gd name="T6" fmla="*/ 0 60000 65536"/>
              <a:gd name="T7" fmla="*/ 0 60000 65536"/>
              <a:gd name="T8" fmla="*/ 0 60000 65536"/>
              <a:gd name="T9" fmla="*/ 0 w 482"/>
              <a:gd name="T10" fmla="*/ 0 h 28"/>
              <a:gd name="T11" fmla="*/ 482 w 482"/>
              <a:gd name="T12" fmla="*/ 28 h 28"/>
            </a:gdLst>
            <a:ahLst/>
            <a:cxnLst>
              <a:cxn ang="T6">
                <a:pos x="T0" y="T1"/>
              </a:cxn>
              <a:cxn ang="T7">
                <a:pos x="T2" y="T3"/>
              </a:cxn>
              <a:cxn ang="T8">
                <a:pos x="T4" y="T5"/>
              </a:cxn>
            </a:cxnLst>
            <a:rect l="T9" t="T10" r="T11" b="T12"/>
            <a:pathLst>
              <a:path w="482" h="28">
                <a:moveTo>
                  <a:pt x="0" y="0"/>
                </a:moveTo>
                <a:cubicBezTo>
                  <a:pt x="0" y="15"/>
                  <a:pt x="108" y="28"/>
                  <a:pt x="241" y="28"/>
                </a:cubicBezTo>
                <a:cubicBezTo>
                  <a:pt x="374" y="28"/>
                  <a:pt x="482" y="15"/>
                  <a:pt x="482"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2539" name="Rectangle 10"/>
          <p:cNvSpPr>
            <a:spLocks noChangeArrowheads="1"/>
          </p:cNvSpPr>
          <p:nvPr/>
        </p:nvSpPr>
        <p:spPr bwMode="auto">
          <a:xfrm>
            <a:off x="5784600" y="2663338"/>
            <a:ext cx="62196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Registry</a:t>
            </a:r>
            <a:endParaRPr lang="en-US" sz="1400">
              <a:latin typeface="Candara" panose="020E0502030303020204" pitchFamily="34" charset="0"/>
            </a:endParaRPr>
          </a:p>
        </p:txBody>
      </p:sp>
      <p:sp>
        <p:nvSpPr>
          <p:cNvPr id="22540" name="Rectangle 11"/>
          <p:cNvSpPr>
            <a:spLocks noChangeArrowheads="1"/>
          </p:cNvSpPr>
          <p:nvPr/>
        </p:nvSpPr>
        <p:spPr bwMode="auto">
          <a:xfrm>
            <a:off x="5568699" y="2315675"/>
            <a:ext cx="11669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Service brokers</a:t>
            </a:r>
            <a:endParaRPr lang="en-US" sz="1400">
              <a:latin typeface="Candara" panose="020E0502030303020204" pitchFamily="34" charset="0"/>
            </a:endParaRPr>
          </a:p>
        </p:txBody>
      </p:sp>
      <p:sp>
        <p:nvSpPr>
          <p:cNvPr id="22541" name="Rectangle 12"/>
          <p:cNvSpPr>
            <a:spLocks noChangeArrowheads="1"/>
          </p:cNvSpPr>
          <p:nvPr/>
        </p:nvSpPr>
        <p:spPr bwMode="auto">
          <a:xfrm>
            <a:off x="5784599" y="2663338"/>
            <a:ext cx="6175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sz="1400">
                <a:solidFill>
                  <a:srgbClr val="000000"/>
                </a:solidFill>
                <a:latin typeface="Candara" panose="020E0502030303020204" pitchFamily="34" charset="0"/>
              </a:rPr>
              <a:t>Registry</a:t>
            </a:r>
            <a:endParaRPr lang="en-US" sz="1400">
              <a:latin typeface="Candara" panose="020E0502030303020204" pitchFamily="34" charset="0"/>
            </a:endParaRPr>
          </a:p>
        </p:txBody>
      </p:sp>
      <p:sp>
        <p:nvSpPr>
          <p:cNvPr id="22542" name="Line 13"/>
          <p:cNvSpPr>
            <a:spLocks noChangeShapeType="1"/>
          </p:cNvSpPr>
          <p:nvPr/>
        </p:nvSpPr>
        <p:spPr bwMode="auto">
          <a:xfrm flipV="1">
            <a:off x="4139949" y="2769701"/>
            <a:ext cx="1428750" cy="10890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2543" name="Line 14"/>
          <p:cNvSpPr>
            <a:spLocks noChangeShapeType="1"/>
          </p:cNvSpPr>
          <p:nvPr/>
        </p:nvSpPr>
        <p:spPr bwMode="auto">
          <a:xfrm flipH="1" flipV="1">
            <a:off x="6592637" y="2769700"/>
            <a:ext cx="1636712" cy="908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2544" name="Freeform 15"/>
          <p:cNvSpPr>
            <a:spLocks/>
          </p:cNvSpPr>
          <p:nvPr/>
        </p:nvSpPr>
        <p:spPr bwMode="auto">
          <a:xfrm>
            <a:off x="7248274" y="3647589"/>
            <a:ext cx="1506538" cy="827087"/>
          </a:xfrm>
          <a:custGeom>
            <a:avLst/>
            <a:gdLst>
              <a:gd name="T0" fmla="*/ 2147483647 w 6800"/>
              <a:gd name="T1" fmla="*/ 0 h 4000"/>
              <a:gd name="T2" fmla="*/ 0 w 6800"/>
              <a:gd name="T3" fmla="*/ 2147483647 h 4000"/>
              <a:gd name="T4" fmla="*/ 0 w 6800"/>
              <a:gd name="T5" fmla="*/ 2147483647 h 4000"/>
              <a:gd name="T6" fmla="*/ 2147483647 w 6800"/>
              <a:gd name="T7" fmla="*/ 2147483647 h 4000"/>
              <a:gd name="T8" fmla="*/ 2147483647 w 6800"/>
              <a:gd name="T9" fmla="*/ 2147483647 h 4000"/>
              <a:gd name="T10" fmla="*/ 2147483647 w 6800"/>
              <a:gd name="T11" fmla="*/ 2147483647 h 4000"/>
              <a:gd name="T12" fmla="*/ 2147483647 w 6800"/>
              <a:gd name="T13" fmla="*/ 2147483647 h 4000"/>
              <a:gd name="T14" fmla="*/ 2147483647 w 6800"/>
              <a:gd name="T15" fmla="*/ 0 h 4000"/>
              <a:gd name="T16" fmla="*/ 2147483647 w 6800"/>
              <a:gd name="T17" fmla="*/ 0 h 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0"/>
              <a:gd name="T28" fmla="*/ 0 h 4000"/>
              <a:gd name="T29" fmla="*/ 6800 w 6800"/>
              <a:gd name="T30" fmla="*/ 4000 h 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0" h="4000">
                <a:moveTo>
                  <a:pt x="500" y="0"/>
                </a:moveTo>
                <a:cubicBezTo>
                  <a:pt x="224" y="0"/>
                  <a:pt x="0" y="224"/>
                  <a:pt x="0" y="500"/>
                </a:cubicBezTo>
                <a:lnTo>
                  <a:pt x="0" y="3500"/>
                </a:lnTo>
                <a:cubicBezTo>
                  <a:pt x="0" y="3777"/>
                  <a:pt x="224" y="4000"/>
                  <a:pt x="500" y="4000"/>
                </a:cubicBezTo>
                <a:lnTo>
                  <a:pt x="6300" y="4000"/>
                </a:lnTo>
                <a:cubicBezTo>
                  <a:pt x="6577" y="4000"/>
                  <a:pt x="6800" y="3777"/>
                  <a:pt x="6800" y="3500"/>
                </a:cubicBezTo>
                <a:lnTo>
                  <a:pt x="6800" y="500"/>
                </a:lnTo>
                <a:cubicBezTo>
                  <a:pt x="6800" y="224"/>
                  <a:pt x="6577" y="0"/>
                  <a:pt x="6300" y="0"/>
                </a:cubicBezTo>
                <a:lnTo>
                  <a:pt x="500" y="0"/>
                </a:lnTo>
                <a:close/>
              </a:path>
            </a:pathLst>
          </a:custGeom>
          <a:solidFill>
            <a:srgbClr val="B2B2B2"/>
          </a:solidFill>
          <a:ln w="0">
            <a:solidFill>
              <a:srgbClr val="000000"/>
            </a:solidFill>
            <a:round/>
            <a:headEnd/>
            <a:tailEnd/>
          </a:ln>
        </p:spPr>
        <p:txBody>
          <a:bodyPr/>
          <a:lstStyle/>
          <a:p>
            <a:endParaRPr lang="en-US">
              <a:latin typeface="Candara" panose="020E0502030303020204" pitchFamily="34" charset="0"/>
            </a:endParaRPr>
          </a:p>
        </p:txBody>
      </p:sp>
      <p:sp>
        <p:nvSpPr>
          <p:cNvPr id="22545" name="Freeform 16"/>
          <p:cNvSpPr>
            <a:spLocks/>
          </p:cNvSpPr>
          <p:nvPr/>
        </p:nvSpPr>
        <p:spPr bwMode="auto">
          <a:xfrm>
            <a:off x="7248274" y="3647589"/>
            <a:ext cx="1506538" cy="827087"/>
          </a:xfrm>
          <a:custGeom>
            <a:avLst/>
            <a:gdLst>
              <a:gd name="T0" fmla="*/ 2147483647 w 6800"/>
              <a:gd name="T1" fmla="*/ 0 h 4000"/>
              <a:gd name="T2" fmla="*/ 0 w 6800"/>
              <a:gd name="T3" fmla="*/ 2147483647 h 4000"/>
              <a:gd name="T4" fmla="*/ 0 w 6800"/>
              <a:gd name="T5" fmla="*/ 2147483647 h 4000"/>
              <a:gd name="T6" fmla="*/ 2147483647 w 6800"/>
              <a:gd name="T7" fmla="*/ 2147483647 h 4000"/>
              <a:gd name="T8" fmla="*/ 2147483647 w 6800"/>
              <a:gd name="T9" fmla="*/ 2147483647 h 4000"/>
              <a:gd name="T10" fmla="*/ 2147483647 w 6800"/>
              <a:gd name="T11" fmla="*/ 2147483647 h 4000"/>
              <a:gd name="T12" fmla="*/ 2147483647 w 6800"/>
              <a:gd name="T13" fmla="*/ 2147483647 h 4000"/>
              <a:gd name="T14" fmla="*/ 2147483647 w 6800"/>
              <a:gd name="T15" fmla="*/ 0 h 4000"/>
              <a:gd name="T16" fmla="*/ 2147483647 w 6800"/>
              <a:gd name="T17" fmla="*/ 0 h 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0"/>
              <a:gd name="T28" fmla="*/ 0 h 4000"/>
              <a:gd name="T29" fmla="*/ 6800 w 6800"/>
              <a:gd name="T30" fmla="*/ 4000 h 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0" h="4000">
                <a:moveTo>
                  <a:pt x="500" y="0"/>
                </a:moveTo>
                <a:cubicBezTo>
                  <a:pt x="224" y="0"/>
                  <a:pt x="0" y="224"/>
                  <a:pt x="0" y="500"/>
                </a:cubicBezTo>
                <a:lnTo>
                  <a:pt x="0" y="3500"/>
                </a:lnTo>
                <a:cubicBezTo>
                  <a:pt x="0" y="3777"/>
                  <a:pt x="224" y="4000"/>
                  <a:pt x="500" y="4000"/>
                </a:cubicBezTo>
                <a:lnTo>
                  <a:pt x="6300" y="4000"/>
                </a:lnTo>
                <a:cubicBezTo>
                  <a:pt x="6577" y="4000"/>
                  <a:pt x="6800" y="3777"/>
                  <a:pt x="6800" y="3500"/>
                </a:cubicBezTo>
                <a:lnTo>
                  <a:pt x="6800" y="500"/>
                </a:lnTo>
                <a:cubicBezTo>
                  <a:pt x="6800" y="224"/>
                  <a:pt x="6577" y="0"/>
                  <a:pt x="6300" y="0"/>
                </a:cubicBezTo>
                <a:lnTo>
                  <a:pt x="500" y="0"/>
                </a:lnTo>
                <a:close/>
              </a:path>
            </a:pathLst>
          </a:custGeom>
          <a:solidFill>
            <a:srgbClr val="B2B2B2"/>
          </a:solidFill>
          <a:ln w="9525" cap="rnd">
            <a:solidFill>
              <a:srgbClr val="000000"/>
            </a:solidFill>
            <a:round/>
            <a:headEnd/>
            <a:tailEnd/>
          </a:ln>
        </p:spPr>
        <p:txBody>
          <a:bodyPr/>
          <a:lstStyle/>
          <a:p>
            <a:endParaRPr lang="en-US">
              <a:latin typeface="Candara" panose="020E0502030303020204" pitchFamily="34" charset="0"/>
            </a:endParaRPr>
          </a:p>
        </p:txBody>
      </p:sp>
      <p:sp>
        <p:nvSpPr>
          <p:cNvPr id="22546" name="Rectangle 17"/>
          <p:cNvSpPr>
            <a:spLocks noChangeArrowheads="1"/>
          </p:cNvSpPr>
          <p:nvPr/>
        </p:nvSpPr>
        <p:spPr bwMode="auto">
          <a:xfrm>
            <a:off x="7378449" y="3672988"/>
            <a:ext cx="1303242" cy="21544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latin typeface="Candara" panose="020E0502030303020204" pitchFamily="34" charset="0"/>
              </a:rPr>
              <a:t>Service providers</a:t>
            </a:r>
          </a:p>
        </p:txBody>
      </p:sp>
      <p:sp>
        <p:nvSpPr>
          <p:cNvPr id="22547" name="Freeform 18"/>
          <p:cNvSpPr>
            <a:spLocks/>
          </p:cNvSpPr>
          <p:nvPr/>
        </p:nvSpPr>
        <p:spPr bwMode="auto">
          <a:xfrm>
            <a:off x="7513388" y="3977789"/>
            <a:ext cx="1152525" cy="414337"/>
          </a:xfrm>
          <a:custGeom>
            <a:avLst/>
            <a:gdLst>
              <a:gd name="T0" fmla="*/ 2147483647 w 5200"/>
              <a:gd name="T1" fmla="*/ 0 h 2000"/>
              <a:gd name="T2" fmla="*/ 0 w 5200"/>
              <a:gd name="T3" fmla="*/ 2147483647 h 2000"/>
              <a:gd name="T4" fmla="*/ 0 w 5200"/>
              <a:gd name="T5" fmla="*/ 2147483647 h 2000"/>
              <a:gd name="T6" fmla="*/ 2147483647 w 5200"/>
              <a:gd name="T7" fmla="*/ 2147483647 h 2000"/>
              <a:gd name="T8" fmla="*/ 2147483647 w 5200"/>
              <a:gd name="T9" fmla="*/ 2147483647 h 2000"/>
              <a:gd name="T10" fmla="*/ 2147483647 w 5200"/>
              <a:gd name="T11" fmla="*/ 2147483647 h 2000"/>
              <a:gd name="T12" fmla="*/ 2147483647 w 5200"/>
              <a:gd name="T13" fmla="*/ 0 h 2000"/>
              <a:gd name="T14" fmla="*/ 0 60000 65536"/>
              <a:gd name="T15" fmla="*/ 0 60000 65536"/>
              <a:gd name="T16" fmla="*/ 0 60000 65536"/>
              <a:gd name="T17" fmla="*/ 0 60000 65536"/>
              <a:gd name="T18" fmla="*/ 0 60000 65536"/>
              <a:gd name="T19" fmla="*/ 0 60000 65536"/>
              <a:gd name="T20" fmla="*/ 0 60000 65536"/>
              <a:gd name="T21" fmla="*/ 0 w 5200"/>
              <a:gd name="T22" fmla="*/ 0 h 2000"/>
              <a:gd name="T23" fmla="*/ 5200 w 52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00" h="2000">
                <a:moveTo>
                  <a:pt x="2600" y="0"/>
                </a:moveTo>
                <a:cubicBezTo>
                  <a:pt x="1164" y="0"/>
                  <a:pt x="0" y="141"/>
                  <a:pt x="0" y="314"/>
                </a:cubicBezTo>
                <a:lnTo>
                  <a:pt x="0" y="1686"/>
                </a:lnTo>
                <a:cubicBezTo>
                  <a:pt x="0" y="1860"/>
                  <a:pt x="1164" y="2000"/>
                  <a:pt x="2600" y="2000"/>
                </a:cubicBezTo>
                <a:cubicBezTo>
                  <a:pt x="4036" y="2000"/>
                  <a:pt x="5200" y="1860"/>
                  <a:pt x="5200" y="1686"/>
                </a:cubicBezTo>
                <a:lnTo>
                  <a:pt x="5200" y="314"/>
                </a:lnTo>
                <a:cubicBezTo>
                  <a:pt x="5200" y="141"/>
                  <a:pt x="4036" y="0"/>
                  <a:pt x="2600" y="0"/>
                </a:cubicBezTo>
                <a:close/>
              </a:path>
            </a:pathLst>
          </a:custGeom>
          <a:solidFill>
            <a:srgbClr val="B2B2B2"/>
          </a:solidFill>
          <a:ln w="0">
            <a:solidFill>
              <a:srgbClr val="000000"/>
            </a:solidFill>
            <a:round/>
            <a:headEnd/>
            <a:tailEnd/>
          </a:ln>
        </p:spPr>
        <p:txBody>
          <a:bodyPr/>
          <a:lstStyle/>
          <a:p>
            <a:endParaRPr lang="en-US">
              <a:latin typeface="Candara" panose="020E0502030303020204" pitchFamily="34" charset="0"/>
            </a:endParaRPr>
          </a:p>
        </p:txBody>
      </p:sp>
      <p:sp>
        <p:nvSpPr>
          <p:cNvPr id="22548" name="Freeform 19"/>
          <p:cNvSpPr>
            <a:spLocks/>
          </p:cNvSpPr>
          <p:nvPr/>
        </p:nvSpPr>
        <p:spPr bwMode="auto">
          <a:xfrm>
            <a:off x="7513388" y="3977789"/>
            <a:ext cx="1152525" cy="414337"/>
          </a:xfrm>
          <a:custGeom>
            <a:avLst/>
            <a:gdLst>
              <a:gd name="T0" fmla="*/ 2147483647 w 5200"/>
              <a:gd name="T1" fmla="*/ 0 h 2000"/>
              <a:gd name="T2" fmla="*/ 0 w 5200"/>
              <a:gd name="T3" fmla="*/ 2147483647 h 2000"/>
              <a:gd name="T4" fmla="*/ 0 w 5200"/>
              <a:gd name="T5" fmla="*/ 2147483647 h 2000"/>
              <a:gd name="T6" fmla="*/ 2147483647 w 5200"/>
              <a:gd name="T7" fmla="*/ 2147483647 h 2000"/>
              <a:gd name="T8" fmla="*/ 2147483647 w 5200"/>
              <a:gd name="T9" fmla="*/ 2147483647 h 2000"/>
              <a:gd name="T10" fmla="*/ 2147483647 w 5200"/>
              <a:gd name="T11" fmla="*/ 2147483647 h 2000"/>
              <a:gd name="T12" fmla="*/ 2147483647 w 5200"/>
              <a:gd name="T13" fmla="*/ 0 h 2000"/>
              <a:gd name="T14" fmla="*/ 0 60000 65536"/>
              <a:gd name="T15" fmla="*/ 0 60000 65536"/>
              <a:gd name="T16" fmla="*/ 0 60000 65536"/>
              <a:gd name="T17" fmla="*/ 0 60000 65536"/>
              <a:gd name="T18" fmla="*/ 0 60000 65536"/>
              <a:gd name="T19" fmla="*/ 0 60000 65536"/>
              <a:gd name="T20" fmla="*/ 0 60000 65536"/>
              <a:gd name="T21" fmla="*/ 0 w 5200"/>
              <a:gd name="T22" fmla="*/ 0 h 2000"/>
              <a:gd name="T23" fmla="*/ 5200 w 52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00" h="2000">
                <a:moveTo>
                  <a:pt x="2600" y="0"/>
                </a:moveTo>
                <a:cubicBezTo>
                  <a:pt x="1164" y="0"/>
                  <a:pt x="0" y="141"/>
                  <a:pt x="0" y="314"/>
                </a:cubicBezTo>
                <a:lnTo>
                  <a:pt x="0" y="1686"/>
                </a:lnTo>
                <a:cubicBezTo>
                  <a:pt x="0" y="1860"/>
                  <a:pt x="1164" y="2000"/>
                  <a:pt x="2600" y="2000"/>
                </a:cubicBezTo>
                <a:cubicBezTo>
                  <a:pt x="4036" y="2000"/>
                  <a:pt x="5200" y="1860"/>
                  <a:pt x="5200" y="1686"/>
                </a:cubicBezTo>
                <a:lnTo>
                  <a:pt x="5200" y="314"/>
                </a:lnTo>
                <a:cubicBezTo>
                  <a:pt x="5200" y="141"/>
                  <a:pt x="4036" y="0"/>
                  <a:pt x="2600" y="0"/>
                </a:cubicBezTo>
                <a:close/>
              </a:path>
            </a:pathLst>
          </a:custGeom>
          <a:solidFill>
            <a:schemeClr val="bg1"/>
          </a:solidFill>
          <a:ln w="9525" cap="rnd">
            <a:solidFill>
              <a:srgbClr val="000000"/>
            </a:solidFill>
            <a:round/>
            <a:headEnd/>
            <a:tailEnd/>
          </a:ln>
        </p:spPr>
        <p:txBody>
          <a:bodyPr/>
          <a:lstStyle/>
          <a:p>
            <a:endParaRPr lang="en-US">
              <a:latin typeface="Candara" panose="020E0502030303020204" pitchFamily="34" charset="0"/>
            </a:endParaRPr>
          </a:p>
        </p:txBody>
      </p:sp>
      <p:sp>
        <p:nvSpPr>
          <p:cNvPr id="22549" name="Freeform 20"/>
          <p:cNvSpPr>
            <a:spLocks/>
          </p:cNvSpPr>
          <p:nvPr/>
        </p:nvSpPr>
        <p:spPr bwMode="auto">
          <a:xfrm>
            <a:off x="7513388" y="4042875"/>
            <a:ext cx="1152525" cy="65088"/>
          </a:xfrm>
          <a:custGeom>
            <a:avLst/>
            <a:gdLst>
              <a:gd name="T0" fmla="*/ 0 w 570"/>
              <a:gd name="T1" fmla="*/ 0 h 35"/>
              <a:gd name="T2" fmla="*/ 2147483647 w 570"/>
              <a:gd name="T3" fmla="*/ 2147483647 h 35"/>
              <a:gd name="T4" fmla="*/ 2147483647 w 570"/>
              <a:gd name="T5" fmla="*/ 0 h 35"/>
              <a:gd name="T6" fmla="*/ 0 60000 65536"/>
              <a:gd name="T7" fmla="*/ 0 60000 65536"/>
              <a:gd name="T8" fmla="*/ 0 60000 65536"/>
              <a:gd name="T9" fmla="*/ 0 w 570"/>
              <a:gd name="T10" fmla="*/ 0 h 35"/>
              <a:gd name="T11" fmla="*/ 570 w 570"/>
              <a:gd name="T12" fmla="*/ 35 h 35"/>
            </a:gdLst>
            <a:ahLst/>
            <a:cxnLst>
              <a:cxn ang="T6">
                <a:pos x="T0" y="T1"/>
              </a:cxn>
              <a:cxn ang="T7">
                <a:pos x="T2" y="T3"/>
              </a:cxn>
              <a:cxn ang="T8">
                <a:pos x="T4" y="T5"/>
              </a:cxn>
            </a:cxnLst>
            <a:rect l="T9" t="T10" r="T11" b="T12"/>
            <a:pathLst>
              <a:path w="570" h="35">
                <a:moveTo>
                  <a:pt x="0" y="0"/>
                </a:moveTo>
                <a:cubicBezTo>
                  <a:pt x="0" y="19"/>
                  <a:pt x="128" y="35"/>
                  <a:pt x="285" y="35"/>
                </a:cubicBezTo>
                <a:cubicBezTo>
                  <a:pt x="442" y="35"/>
                  <a:pt x="570" y="19"/>
                  <a:pt x="570" y="0"/>
                </a:cubicBezTo>
              </a:path>
            </a:pathLst>
          </a:custGeom>
          <a:solidFill>
            <a:schemeClr val="bg1"/>
          </a:solidFill>
          <a:ln w="9525" cap="rnd">
            <a:solidFill>
              <a:srgbClr val="000000"/>
            </a:solidFill>
            <a:round/>
            <a:headEnd/>
            <a:tailEnd/>
          </a:ln>
        </p:spPr>
        <p:txBody>
          <a:bodyPr/>
          <a:lstStyle/>
          <a:p>
            <a:endParaRPr lang="en-US">
              <a:latin typeface="Candara" panose="020E0502030303020204" pitchFamily="34" charset="0"/>
            </a:endParaRPr>
          </a:p>
        </p:txBody>
      </p:sp>
      <p:sp>
        <p:nvSpPr>
          <p:cNvPr id="22550" name="Rectangle 21"/>
          <p:cNvSpPr>
            <a:spLocks noChangeArrowheads="1"/>
          </p:cNvSpPr>
          <p:nvPr/>
        </p:nvSpPr>
        <p:spPr bwMode="auto">
          <a:xfrm>
            <a:off x="7573713" y="4122250"/>
            <a:ext cx="1003095"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latin typeface="Candara" panose="020E0502030303020204" pitchFamily="34" charset="0"/>
              </a:rPr>
              <a:t>Web</a:t>
            </a:r>
            <a:r>
              <a:rPr lang="en-US" sz="1400">
                <a:solidFill>
                  <a:schemeClr val="bg1"/>
                </a:solidFill>
                <a:latin typeface="Candara" panose="020E0502030303020204" pitchFamily="34" charset="0"/>
              </a:rPr>
              <a:t> </a:t>
            </a:r>
            <a:r>
              <a:rPr lang="en-US" sz="1400">
                <a:latin typeface="Candara" panose="020E0502030303020204" pitchFamily="34" charset="0"/>
              </a:rPr>
              <a:t>Services</a:t>
            </a:r>
          </a:p>
        </p:txBody>
      </p:sp>
      <p:grpSp>
        <p:nvGrpSpPr>
          <p:cNvPr id="2" name="Group 32"/>
          <p:cNvGrpSpPr>
            <a:grpSpLocks/>
          </p:cNvGrpSpPr>
          <p:nvPr/>
        </p:nvGrpSpPr>
        <p:grpSpPr bwMode="auto">
          <a:xfrm>
            <a:off x="3282699" y="3699975"/>
            <a:ext cx="1593850" cy="774700"/>
            <a:chOff x="2064" y="3416"/>
            <a:chExt cx="1004" cy="488"/>
          </a:xfrm>
        </p:grpSpPr>
        <p:sp>
          <p:nvSpPr>
            <p:cNvPr id="22554" name="Freeform 23"/>
            <p:cNvSpPr>
              <a:spLocks/>
            </p:cNvSpPr>
            <p:nvPr/>
          </p:nvSpPr>
          <p:spPr bwMode="auto">
            <a:xfrm>
              <a:off x="2064" y="3416"/>
              <a:ext cx="1004" cy="488"/>
            </a:xfrm>
            <a:custGeom>
              <a:avLst/>
              <a:gdLst>
                <a:gd name="T0" fmla="*/ 0 w 7200"/>
                <a:gd name="T1" fmla="*/ 0 h 3741"/>
                <a:gd name="T2" fmla="*/ 0 w 7200"/>
                <a:gd name="T3" fmla="*/ 0 h 3741"/>
                <a:gd name="T4" fmla="*/ 0 w 7200"/>
                <a:gd name="T5" fmla="*/ 0 h 3741"/>
                <a:gd name="T6" fmla="*/ 0 w 7200"/>
                <a:gd name="T7" fmla="*/ 0 h 3741"/>
                <a:gd name="T8" fmla="*/ 0 w 7200"/>
                <a:gd name="T9" fmla="*/ 0 h 3741"/>
                <a:gd name="T10" fmla="*/ 0 w 7200"/>
                <a:gd name="T11" fmla="*/ 0 h 3741"/>
                <a:gd name="T12" fmla="*/ 0 w 7200"/>
                <a:gd name="T13" fmla="*/ 0 h 3741"/>
                <a:gd name="T14" fmla="*/ 0 w 7200"/>
                <a:gd name="T15" fmla="*/ 0 h 3741"/>
                <a:gd name="T16" fmla="*/ 0 w 7200"/>
                <a:gd name="T17" fmla="*/ 0 h 37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00"/>
                <a:gd name="T28" fmla="*/ 0 h 3741"/>
                <a:gd name="T29" fmla="*/ 7200 w 7200"/>
                <a:gd name="T30" fmla="*/ 3741 h 37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00" h="3741">
                  <a:moveTo>
                    <a:pt x="468" y="0"/>
                  </a:moveTo>
                  <a:cubicBezTo>
                    <a:pt x="210" y="0"/>
                    <a:pt x="0" y="209"/>
                    <a:pt x="0" y="468"/>
                  </a:cubicBezTo>
                  <a:lnTo>
                    <a:pt x="0" y="3274"/>
                  </a:lnTo>
                  <a:cubicBezTo>
                    <a:pt x="0" y="3532"/>
                    <a:pt x="210" y="3741"/>
                    <a:pt x="468" y="3741"/>
                  </a:cubicBezTo>
                  <a:lnTo>
                    <a:pt x="6733" y="3741"/>
                  </a:lnTo>
                  <a:cubicBezTo>
                    <a:pt x="6991" y="3741"/>
                    <a:pt x="7200" y="3532"/>
                    <a:pt x="7200" y="3274"/>
                  </a:cubicBezTo>
                  <a:lnTo>
                    <a:pt x="7200" y="468"/>
                  </a:lnTo>
                  <a:cubicBezTo>
                    <a:pt x="7200" y="209"/>
                    <a:pt x="6991" y="0"/>
                    <a:pt x="6733" y="0"/>
                  </a:cubicBezTo>
                  <a:lnTo>
                    <a:pt x="468"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22555" name="Freeform 24"/>
            <p:cNvSpPr>
              <a:spLocks/>
            </p:cNvSpPr>
            <p:nvPr/>
          </p:nvSpPr>
          <p:spPr bwMode="auto">
            <a:xfrm>
              <a:off x="2064" y="3416"/>
              <a:ext cx="1004" cy="488"/>
            </a:xfrm>
            <a:custGeom>
              <a:avLst/>
              <a:gdLst>
                <a:gd name="T0" fmla="*/ 0 w 7200"/>
                <a:gd name="T1" fmla="*/ 0 h 3741"/>
                <a:gd name="T2" fmla="*/ 0 w 7200"/>
                <a:gd name="T3" fmla="*/ 0 h 3741"/>
                <a:gd name="T4" fmla="*/ 0 w 7200"/>
                <a:gd name="T5" fmla="*/ 0 h 3741"/>
                <a:gd name="T6" fmla="*/ 0 w 7200"/>
                <a:gd name="T7" fmla="*/ 0 h 3741"/>
                <a:gd name="T8" fmla="*/ 0 w 7200"/>
                <a:gd name="T9" fmla="*/ 0 h 3741"/>
                <a:gd name="T10" fmla="*/ 0 w 7200"/>
                <a:gd name="T11" fmla="*/ 0 h 3741"/>
                <a:gd name="T12" fmla="*/ 0 w 7200"/>
                <a:gd name="T13" fmla="*/ 0 h 3741"/>
                <a:gd name="T14" fmla="*/ 0 w 7200"/>
                <a:gd name="T15" fmla="*/ 0 h 3741"/>
                <a:gd name="T16" fmla="*/ 0 w 7200"/>
                <a:gd name="T17" fmla="*/ 0 h 37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00"/>
                <a:gd name="T28" fmla="*/ 0 h 3741"/>
                <a:gd name="T29" fmla="*/ 7200 w 7200"/>
                <a:gd name="T30" fmla="*/ 3741 h 37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00" h="3741">
                  <a:moveTo>
                    <a:pt x="468" y="0"/>
                  </a:moveTo>
                  <a:cubicBezTo>
                    <a:pt x="210" y="0"/>
                    <a:pt x="0" y="209"/>
                    <a:pt x="0" y="468"/>
                  </a:cubicBezTo>
                  <a:lnTo>
                    <a:pt x="0" y="3274"/>
                  </a:lnTo>
                  <a:cubicBezTo>
                    <a:pt x="0" y="3532"/>
                    <a:pt x="210" y="3741"/>
                    <a:pt x="468" y="3741"/>
                  </a:cubicBezTo>
                  <a:lnTo>
                    <a:pt x="6733" y="3741"/>
                  </a:lnTo>
                  <a:cubicBezTo>
                    <a:pt x="6991" y="3741"/>
                    <a:pt x="7200" y="3532"/>
                    <a:pt x="7200" y="3274"/>
                  </a:cubicBezTo>
                  <a:lnTo>
                    <a:pt x="7200" y="468"/>
                  </a:lnTo>
                  <a:cubicBezTo>
                    <a:pt x="7200" y="209"/>
                    <a:pt x="6991" y="0"/>
                    <a:pt x="6733" y="0"/>
                  </a:cubicBezTo>
                  <a:lnTo>
                    <a:pt x="468"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2556" name="Rectangle 25"/>
            <p:cNvSpPr>
              <a:spLocks noChangeArrowheads="1"/>
            </p:cNvSpPr>
            <p:nvPr/>
          </p:nvSpPr>
          <p:spPr bwMode="auto">
            <a:xfrm>
              <a:off x="2130" y="3417"/>
              <a:ext cx="9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Application builder</a:t>
              </a:r>
              <a:endParaRPr lang="en-US" sz="1400">
                <a:latin typeface="Candara" panose="020E0502030303020204" pitchFamily="34" charset="0"/>
              </a:endParaRPr>
            </a:p>
          </p:txBody>
        </p:sp>
        <p:sp>
          <p:nvSpPr>
            <p:cNvPr id="22557" name="Freeform 26"/>
            <p:cNvSpPr>
              <a:spLocks/>
            </p:cNvSpPr>
            <p:nvPr/>
          </p:nvSpPr>
          <p:spPr bwMode="auto">
            <a:xfrm>
              <a:off x="2120" y="3591"/>
              <a:ext cx="892" cy="261"/>
            </a:xfrm>
            <a:custGeom>
              <a:avLst/>
              <a:gdLst>
                <a:gd name="T0" fmla="*/ 0 w 6400"/>
                <a:gd name="T1" fmla="*/ 0 h 2000"/>
                <a:gd name="T2" fmla="*/ 0 w 6400"/>
                <a:gd name="T3" fmla="*/ 0 h 2000"/>
                <a:gd name="T4" fmla="*/ 0 w 6400"/>
                <a:gd name="T5" fmla="*/ 0 h 2000"/>
                <a:gd name="T6" fmla="*/ 0 w 6400"/>
                <a:gd name="T7" fmla="*/ 0 h 2000"/>
                <a:gd name="T8" fmla="*/ 0 w 6400"/>
                <a:gd name="T9" fmla="*/ 0 h 2000"/>
                <a:gd name="T10" fmla="*/ 0 w 6400"/>
                <a:gd name="T11" fmla="*/ 0 h 2000"/>
                <a:gd name="T12" fmla="*/ 0 w 6400"/>
                <a:gd name="T13" fmla="*/ 0 h 2000"/>
                <a:gd name="T14" fmla="*/ 0 60000 65536"/>
                <a:gd name="T15" fmla="*/ 0 60000 65536"/>
                <a:gd name="T16" fmla="*/ 0 60000 65536"/>
                <a:gd name="T17" fmla="*/ 0 60000 65536"/>
                <a:gd name="T18" fmla="*/ 0 60000 65536"/>
                <a:gd name="T19" fmla="*/ 0 60000 65536"/>
                <a:gd name="T20" fmla="*/ 0 60000 65536"/>
                <a:gd name="T21" fmla="*/ 0 w 6400"/>
                <a:gd name="T22" fmla="*/ 0 h 2000"/>
                <a:gd name="T23" fmla="*/ 6400 w 64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00" h="2000">
                  <a:moveTo>
                    <a:pt x="6400" y="1000"/>
                  </a:moveTo>
                  <a:cubicBezTo>
                    <a:pt x="6400" y="1553"/>
                    <a:pt x="5926" y="2000"/>
                    <a:pt x="5339" y="2000"/>
                  </a:cubicBezTo>
                  <a:lnTo>
                    <a:pt x="1062" y="2000"/>
                  </a:lnTo>
                  <a:cubicBezTo>
                    <a:pt x="475" y="2000"/>
                    <a:pt x="0" y="1553"/>
                    <a:pt x="0" y="1000"/>
                  </a:cubicBezTo>
                  <a:cubicBezTo>
                    <a:pt x="0" y="448"/>
                    <a:pt x="475" y="0"/>
                    <a:pt x="1062" y="0"/>
                  </a:cubicBezTo>
                  <a:lnTo>
                    <a:pt x="5339" y="0"/>
                  </a:lnTo>
                  <a:cubicBezTo>
                    <a:pt x="5926" y="0"/>
                    <a:pt x="6400" y="448"/>
                    <a:pt x="6400" y="1000"/>
                  </a:cubicBezTo>
                  <a:close/>
                </a:path>
              </a:pathLst>
            </a:custGeom>
            <a:solidFill>
              <a:srgbClr val="990000"/>
            </a:solidFill>
            <a:ln w="0">
              <a:solidFill>
                <a:srgbClr val="000000"/>
              </a:solidFill>
              <a:round/>
              <a:headEnd/>
              <a:tailEnd/>
            </a:ln>
          </p:spPr>
          <p:txBody>
            <a:bodyPr/>
            <a:lstStyle/>
            <a:p>
              <a:endParaRPr lang="en-US">
                <a:latin typeface="Candara" panose="020E0502030303020204" pitchFamily="34" charset="0"/>
              </a:endParaRPr>
            </a:p>
          </p:txBody>
        </p:sp>
        <p:sp>
          <p:nvSpPr>
            <p:cNvPr id="22558" name="Freeform 27"/>
            <p:cNvSpPr>
              <a:spLocks/>
            </p:cNvSpPr>
            <p:nvPr/>
          </p:nvSpPr>
          <p:spPr bwMode="auto">
            <a:xfrm>
              <a:off x="2120" y="3591"/>
              <a:ext cx="892" cy="261"/>
            </a:xfrm>
            <a:custGeom>
              <a:avLst/>
              <a:gdLst>
                <a:gd name="T0" fmla="*/ 0 w 6400"/>
                <a:gd name="T1" fmla="*/ 0 h 2000"/>
                <a:gd name="T2" fmla="*/ 0 w 6400"/>
                <a:gd name="T3" fmla="*/ 0 h 2000"/>
                <a:gd name="T4" fmla="*/ 0 w 6400"/>
                <a:gd name="T5" fmla="*/ 0 h 2000"/>
                <a:gd name="T6" fmla="*/ 0 w 6400"/>
                <a:gd name="T7" fmla="*/ 0 h 2000"/>
                <a:gd name="T8" fmla="*/ 0 w 6400"/>
                <a:gd name="T9" fmla="*/ 0 h 2000"/>
                <a:gd name="T10" fmla="*/ 0 w 6400"/>
                <a:gd name="T11" fmla="*/ 0 h 2000"/>
                <a:gd name="T12" fmla="*/ 0 w 6400"/>
                <a:gd name="T13" fmla="*/ 0 h 2000"/>
                <a:gd name="T14" fmla="*/ 0 60000 65536"/>
                <a:gd name="T15" fmla="*/ 0 60000 65536"/>
                <a:gd name="T16" fmla="*/ 0 60000 65536"/>
                <a:gd name="T17" fmla="*/ 0 60000 65536"/>
                <a:gd name="T18" fmla="*/ 0 60000 65536"/>
                <a:gd name="T19" fmla="*/ 0 60000 65536"/>
                <a:gd name="T20" fmla="*/ 0 60000 65536"/>
                <a:gd name="T21" fmla="*/ 0 w 6400"/>
                <a:gd name="T22" fmla="*/ 0 h 2000"/>
                <a:gd name="T23" fmla="*/ 6400 w 64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00" h="2000">
                  <a:moveTo>
                    <a:pt x="6400" y="1000"/>
                  </a:moveTo>
                  <a:cubicBezTo>
                    <a:pt x="6400" y="1553"/>
                    <a:pt x="5926" y="2000"/>
                    <a:pt x="5339" y="2000"/>
                  </a:cubicBezTo>
                  <a:lnTo>
                    <a:pt x="1062" y="2000"/>
                  </a:lnTo>
                  <a:cubicBezTo>
                    <a:pt x="475" y="2000"/>
                    <a:pt x="0" y="1553"/>
                    <a:pt x="0" y="1000"/>
                  </a:cubicBezTo>
                  <a:cubicBezTo>
                    <a:pt x="0" y="448"/>
                    <a:pt x="475" y="0"/>
                    <a:pt x="1062" y="0"/>
                  </a:cubicBezTo>
                  <a:lnTo>
                    <a:pt x="5339" y="0"/>
                  </a:lnTo>
                  <a:cubicBezTo>
                    <a:pt x="5926" y="0"/>
                    <a:pt x="6400" y="448"/>
                    <a:pt x="6400" y="100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2559" name="Freeform 28"/>
            <p:cNvSpPr>
              <a:spLocks/>
            </p:cNvSpPr>
            <p:nvPr/>
          </p:nvSpPr>
          <p:spPr bwMode="auto">
            <a:xfrm>
              <a:off x="2717" y="3591"/>
              <a:ext cx="147" cy="261"/>
            </a:xfrm>
            <a:custGeom>
              <a:avLst/>
              <a:gdLst>
                <a:gd name="T0" fmla="*/ 12709620 w 116"/>
                <a:gd name="T1" fmla="*/ 1186272 h 219"/>
                <a:gd name="T2" fmla="*/ 0 w 116"/>
                <a:gd name="T3" fmla="*/ 597801 h 219"/>
                <a:gd name="T4" fmla="*/ 12709620 w 116"/>
                <a:gd name="T5" fmla="*/ 0 h 219"/>
                <a:gd name="T6" fmla="*/ 0 60000 65536"/>
                <a:gd name="T7" fmla="*/ 0 60000 65536"/>
                <a:gd name="T8" fmla="*/ 0 60000 65536"/>
                <a:gd name="T9" fmla="*/ 0 w 116"/>
                <a:gd name="T10" fmla="*/ 0 h 219"/>
                <a:gd name="T11" fmla="*/ 116 w 116"/>
                <a:gd name="T12" fmla="*/ 219 h 219"/>
              </a:gdLst>
              <a:ahLst/>
              <a:cxnLst>
                <a:cxn ang="T6">
                  <a:pos x="T0" y="T1"/>
                </a:cxn>
                <a:cxn ang="T7">
                  <a:pos x="T2" y="T3"/>
                </a:cxn>
                <a:cxn ang="T8">
                  <a:pos x="T4" y="T5"/>
                </a:cxn>
              </a:cxnLst>
              <a:rect l="T9" t="T10" r="T11" b="T12"/>
              <a:pathLst>
                <a:path w="116" h="219">
                  <a:moveTo>
                    <a:pt x="116" y="219"/>
                  </a:moveTo>
                  <a:cubicBezTo>
                    <a:pt x="52" y="219"/>
                    <a:pt x="0" y="170"/>
                    <a:pt x="0" y="110"/>
                  </a:cubicBezTo>
                  <a:cubicBezTo>
                    <a:pt x="0" y="49"/>
                    <a:pt x="52" y="0"/>
                    <a:pt x="116"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2560" name="Rectangle 29"/>
            <p:cNvSpPr>
              <a:spLocks noChangeArrowheads="1"/>
            </p:cNvSpPr>
            <p:nvPr/>
          </p:nvSpPr>
          <p:spPr bwMode="auto">
            <a:xfrm>
              <a:off x="2304" y="3648"/>
              <a:ext cx="5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chemeClr val="bg1"/>
                  </a:solidFill>
                  <a:latin typeface="Candara" panose="020E0502030303020204" pitchFamily="34" charset="0"/>
                </a:rPr>
                <a:t>Applications</a:t>
              </a:r>
            </a:p>
          </p:txBody>
        </p:sp>
      </p:grpSp>
      <p:sp>
        <p:nvSpPr>
          <p:cNvPr id="22552" name="Line 30"/>
          <p:cNvSpPr>
            <a:spLocks noChangeShapeType="1"/>
          </p:cNvSpPr>
          <p:nvPr/>
        </p:nvSpPr>
        <p:spPr bwMode="auto">
          <a:xfrm flipV="1">
            <a:off x="4889249" y="4093675"/>
            <a:ext cx="2362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2553" name="Line 31"/>
          <p:cNvSpPr>
            <a:spLocks noChangeShapeType="1"/>
          </p:cNvSpPr>
          <p:nvPr/>
        </p:nvSpPr>
        <p:spPr bwMode="auto">
          <a:xfrm flipH="1">
            <a:off x="4889249" y="4246075"/>
            <a:ext cx="2362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Tree>
    <p:extLst>
      <p:ext uri="{BB962C8B-B14F-4D97-AF65-F5344CB8AC3E}">
        <p14:creationId xmlns:p14="http://schemas.microsoft.com/office/powerpoint/2010/main" val="2031454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after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DF42F5B-28F1-4A7C-93F9-5347F923664C}" type="slidenum">
              <a:rPr lang="en-US" b="0" smtClean="0">
                <a:solidFill>
                  <a:schemeClr val="tx2"/>
                </a:solidFill>
              </a:rPr>
              <a:pPr/>
              <a:t>25</a:t>
            </a:fld>
            <a:endParaRPr lang="en-US" b="0">
              <a:solidFill>
                <a:schemeClr val="tx2"/>
              </a:solidFill>
            </a:endParaRPr>
          </a:p>
        </p:txBody>
      </p:sp>
      <p:sp>
        <p:nvSpPr>
          <p:cNvPr id="23555" name="Rectangle 2"/>
          <p:cNvSpPr>
            <a:spLocks noGrp="1" noChangeArrowheads="1"/>
          </p:cNvSpPr>
          <p:nvPr>
            <p:ph type="title"/>
          </p:nvPr>
        </p:nvSpPr>
        <p:spPr>
          <a:xfrm>
            <a:off x="778598" y="0"/>
            <a:ext cx="9051202" cy="914400"/>
          </a:xfrm>
        </p:spPr>
        <p:txBody>
          <a:bodyPr/>
          <a:lstStyle/>
          <a:p>
            <a:pPr eaLnBrk="1" hangingPunct="1"/>
            <a:r>
              <a:rPr lang="en-US" altLang="zh-CN" sz="2800" dirty="0">
                <a:ea typeface="宋体" pitchFamily="2" charset="-122"/>
              </a:rPr>
              <a:t>Process of Application Building in SOA Style</a:t>
            </a:r>
            <a:br>
              <a:rPr lang="en-US" altLang="zh-CN" sz="2800" dirty="0">
                <a:ea typeface="宋体" pitchFamily="2" charset="-122"/>
              </a:rPr>
            </a:br>
            <a:r>
              <a:rPr lang="en-US" altLang="zh-CN" sz="2800" dirty="0">
                <a:ea typeface="宋体" pitchFamily="2" charset="-122"/>
              </a:rPr>
              <a:t>     Architecture-Drive Approach</a:t>
            </a:r>
          </a:p>
        </p:txBody>
      </p:sp>
      <p:sp>
        <p:nvSpPr>
          <p:cNvPr id="23556" name="Rectangle 3"/>
          <p:cNvSpPr>
            <a:spLocks noChangeArrowheads="1"/>
          </p:cNvSpPr>
          <p:nvPr/>
        </p:nvSpPr>
        <p:spPr bwMode="auto">
          <a:xfrm>
            <a:off x="2286000" y="1371600"/>
            <a:ext cx="4648200" cy="838200"/>
          </a:xfrm>
          <a:prstGeom prst="rect">
            <a:avLst/>
          </a:prstGeom>
          <a:solidFill>
            <a:schemeClr val="accent1"/>
          </a:solidFill>
          <a:ln w="9525">
            <a:solidFill>
              <a:schemeClr val="tx1"/>
            </a:solidFill>
            <a:miter lim="800000"/>
            <a:headEnd/>
            <a:tailEnd/>
          </a:ln>
        </p:spPr>
        <p:txBody>
          <a:bodyPr wrap="none" anchor="ctr"/>
          <a:lstStyle/>
          <a:p>
            <a:pPr algn="ctr"/>
            <a:r>
              <a:rPr lang="en-US" altLang="zh-CN" sz="2400" dirty="0">
                <a:ea typeface="宋体" pitchFamily="2" charset="-122"/>
              </a:rPr>
              <a:t>Architecture / Component Interface</a:t>
            </a:r>
          </a:p>
          <a:p>
            <a:pPr algn="ctr"/>
            <a:r>
              <a:rPr lang="en-US" altLang="zh-CN" sz="2400" dirty="0">
                <a:ea typeface="宋体" pitchFamily="2" charset="-122"/>
              </a:rPr>
              <a:t>Level Specification</a:t>
            </a:r>
          </a:p>
        </p:txBody>
      </p:sp>
      <p:sp>
        <p:nvSpPr>
          <p:cNvPr id="393220" name="Rectangle 4"/>
          <p:cNvSpPr>
            <a:spLocks noChangeArrowheads="1"/>
          </p:cNvSpPr>
          <p:nvPr/>
        </p:nvSpPr>
        <p:spPr bwMode="auto">
          <a:xfrm>
            <a:off x="2286000" y="2667000"/>
            <a:ext cx="4648200" cy="685800"/>
          </a:xfrm>
          <a:prstGeom prst="rect">
            <a:avLst/>
          </a:prstGeom>
          <a:solidFill>
            <a:schemeClr val="accent1"/>
          </a:solidFill>
          <a:ln w="9525">
            <a:solidFill>
              <a:schemeClr val="tx1"/>
            </a:solidFill>
            <a:miter lim="800000"/>
            <a:headEnd/>
            <a:tailEnd/>
          </a:ln>
        </p:spPr>
        <p:txBody>
          <a:bodyPr wrap="none" anchor="ctr"/>
          <a:lstStyle/>
          <a:p>
            <a:pPr algn="ctr"/>
            <a:r>
              <a:rPr lang="en-US" altLang="zh-CN" sz="2400">
                <a:ea typeface="宋体" pitchFamily="2" charset="-122"/>
              </a:rPr>
              <a:t>Process / Workflow </a:t>
            </a:r>
            <a:br>
              <a:rPr lang="en-US" altLang="zh-CN" sz="2400">
                <a:ea typeface="宋体" pitchFamily="2" charset="-122"/>
              </a:rPr>
            </a:br>
            <a:r>
              <a:rPr lang="en-US" altLang="zh-CN" sz="2400">
                <a:ea typeface="宋体" pitchFamily="2" charset="-122"/>
              </a:rPr>
              <a:t>Level Specification</a:t>
            </a:r>
          </a:p>
        </p:txBody>
      </p:sp>
      <p:cxnSp>
        <p:nvCxnSpPr>
          <p:cNvPr id="393221" name="AutoShape 5"/>
          <p:cNvCxnSpPr>
            <a:cxnSpLocks noChangeShapeType="1"/>
            <a:stCxn id="23556" idx="2"/>
            <a:endCxn id="393220" idx="0"/>
          </p:cNvCxnSpPr>
          <p:nvPr/>
        </p:nvCxnSpPr>
        <p:spPr bwMode="auto">
          <a:xfrm>
            <a:off x="4610100" y="22098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3222" name="Rectangle 6"/>
          <p:cNvSpPr>
            <a:spLocks noChangeArrowheads="1"/>
          </p:cNvSpPr>
          <p:nvPr/>
        </p:nvSpPr>
        <p:spPr bwMode="auto">
          <a:xfrm>
            <a:off x="2286000" y="3810000"/>
            <a:ext cx="4648200" cy="685800"/>
          </a:xfrm>
          <a:prstGeom prst="rect">
            <a:avLst/>
          </a:prstGeom>
          <a:solidFill>
            <a:schemeClr val="accent1"/>
          </a:solidFill>
          <a:ln w="9525">
            <a:solidFill>
              <a:schemeClr val="tx1"/>
            </a:solidFill>
            <a:miter lim="800000"/>
            <a:headEnd/>
            <a:tailEnd/>
          </a:ln>
        </p:spPr>
        <p:txBody>
          <a:bodyPr wrap="none" anchor="ctr"/>
          <a:lstStyle/>
          <a:p>
            <a:pPr algn="ctr"/>
            <a:r>
              <a:rPr lang="en-US" altLang="zh-CN" sz="2400" dirty="0">
                <a:ea typeface="宋体" pitchFamily="2" charset="-122"/>
              </a:rPr>
              <a:t>Code-Level (C#, Java) Assembling</a:t>
            </a:r>
            <a:br>
              <a:rPr lang="en-US" altLang="zh-CN" sz="2400" dirty="0">
                <a:ea typeface="宋体" pitchFamily="2" charset="-122"/>
              </a:rPr>
            </a:br>
            <a:r>
              <a:rPr lang="en-US" altLang="zh-CN" sz="2400" dirty="0">
                <a:ea typeface="宋体" pitchFamily="2" charset="-122"/>
              </a:rPr>
              <a:t>and Binding of Components</a:t>
            </a:r>
          </a:p>
        </p:txBody>
      </p:sp>
      <p:cxnSp>
        <p:nvCxnSpPr>
          <p:cNvPr id="393223" name="AutoShape 7"/>
          <p:cNvCxnSpPr>
            <a:cxnSpLocks noChangeShapeType="1"/>
            <a:stCxn id="393220" idx="2"/>
            <a:endCxn id="393222" idx="0"/>
          </p:cNvCxnSpPr>
          <p:nvPr/>
        </p:nvCxnSpPr>
        <p:spPr bwMode="auto">
          <a:xfrm>
            <a:off x="4610100" y="33528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3224" name="Rectangle 8"/>
          <p:cNvSpPr>
            <a:spLocks noChangeArrowheads="1"/>
          </p:cNvSpPr>
          <p:nvPr/>
        </p:nvSpPr>
        <p:spPr bwMode="auto">
          <a:xfrm>
            <a:off x="2286000" y="4953000"/>
            <a:ext cx="4648200" cy="685800"/>
          </a:xfrm>
          <a:prstGeom prst="rect">
            <a:avLst/>
          </a:prstGeom>
          <a:solidFill>
            <a:schemeClr val="accent1"/>
          </a:solidFill>
          <a:ln w="9525">
            <a:solidFill>
              <a:schemeClr val="tx1"/>
            </a:solidFill>
            <a:miter lim="800000"/>
            <a:headEnd/>
            <a:tailEnd/>
          </a:ln>
        </p:spPr>
        <p:txBody>
          <a:bodyPr wrap="none" anchor="ctr"/>
          <a:lstStyle/>
          <a:p>
            <a:pPr algn="ctr"/>
            <a:r>
              <a:rPr lang="en-US" altLang="zh-CN" sz="2800">
                <a:ea typeface="宋体" pitchFamily="2" charset="-122"/>
              </a:rPr>
              <a:t>Deployment</a:t>
            </a:r>
          </a:p>
        </p:txBody>
      </p:sp>
      <p:cxnSp>
        <p:nvCxnSpPr>
          <p:cNvPr id="393225" name="AutoShape 9"/>
          <p:cNvCxnSpPr>
            <a:cxnSpLocks noChangeShapeType="1"/>
            <a:stCxn id="393222" idx="2"/>
            <a:endCxn id="393224" idx="0"/>
          </p:cNvCxnSpPr>
          <p:nvPr/>
        </p:nvCxnSpPr>
        <p:spPr bwMode="auto">
          <a:xfrm>
            <a:off x="4610100" y="44958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3226" name="Rectangle 10"/>
          <p:cNvSpPr>
            <a:spLocks noChangeArrowheads="1"/>
          </p:cNvSpPr>
          <p:nvPr/>
        </p:nvSpPr>
        <p:spPr bwMode="auto">
          <a:xfrm>
            <a:off x="7467600" y="990600"/>
            <a:ext cx="2895600" cy="381000"/>
          </a:xfrm>
          <a:prstGeom prst="rect">
            <a:avLst/>
          </a:prstGeom>
          <a:solidFill>
            <a:srgbClr val="CCECFF"/>
          </a:solidFill>
          <a:ln w="9525">
            <a:solidFill>
              <a:schemeClr val="tx1"/>
            </a:solidFill>
            <a:miter lim="800000"/>
            <a:headEnd/>
            <a:tailEnd/>
          </a:ln>
        </p:spPr>
        <p:txBody>
          <a:bodyPr wrap="none" anchor="ctr"/>
          <a:lstStyle/>
          <a:p>
            <a:pPr algn="ctr"/>
            <a:r>
              <a:rPr lang="en-US" altLang="zh-CN" dirty="0">
                <a:ea typeface="宋体" pitchFamily="2" charset="-122"/>
              </a:rPr>
              <a:t>Visual Studio WF</a:t>
            </a:r>
          </a:p>
        </p:txBody>
      </p:sp>
      <p:sp>
        <p:nvSpPr>
          <p:cNvPr id="393227" name="Rectangle 11"/>
          <p:cNvSpPr>
            <a:spLocks noChangeArrowheads="1"/>
          </p:cNvSpPr>
          <p:nvPr/>
        </p:nvSpPr>
        <p:spPr bwMode="auto">
          <a:xfrm>
            <a:off x="7467600" y="1447800"/>
            <a:ext cx="2895600" cy="381000"/>
          </a:xfrm>
          <a:prstGeom prst="rect">
            <a:avLst/>
          </a:prstGeom>
          <a:solidFill>
            <a:srgbClr val="CCECFF"/>
          </a:solidFill>
          <a:ln w="9525">
            <a:solidFill>
              <a:schemeClr val="tx1"/>
            </a:solidFill>
            <a:miter lim="800000"/>
            <a:headEnd/>
            <a:tailEnd/>
          </a:ln>
        </p:spPr>
        <p:txBody>
          <a:bodyPr wrap="none" anchor="ctr"/>
          <a:lstStyle/>
          <a:p>
            <a:pPr algn="ctr"/>
            <a:r>
              <a:rPr lang="en-US" altLang="zh-CN" dirty="0">
                <a:ea typeface="宋体" pitchFamily="2" charset="-122"/>
              </a:rPr>
              <a:t>IBM </a:t>
            </a:r>
            <a:r>
              <a:rPr lang="en-US" altLang="zh-CN" dirty="0" err="1">
                <a:ea typeface="宋体" pitchFamily="2" charset="-122"/>
              </a:rPr>
              <a:t>WebSphere</a:t>
            </a:r>
            <a:r>
              <a:rPr lang="en-US" altLang="zh-CN" dirty="0">
                <a:ea typeface="宋体" pitchFamily="2" charset="-122"/>
              </a:rPr>
              <a:t> SCA / SDO</a:t>
            </a:r>
          </a:p>
        </p:txBody>
      </p:sp>
      <p:sp>
        <p:nvSpPr>
          <p:cNvPr id="393228" name="Rectangle 12"/>
          <p:cNvSpPr>
            <a:spLocks noChangeArrowheads="1"/>
          </p:cNvSpPr>
          <p:nvPr/>
        </p:nvSpPr>
        <p:spPr bwMode="auto">
          <a:xfrm>
            <a:off x="7467600" y="27432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dirty="0">
                <a:ea typeface="宋体" pitchFamily="2" charset="-122"/>
              </a:rPr>
              <a:t>Microsoft XLANG</a:t>
            </a:r>
          </a:p>
        </p:txBody>
      </p:sp>
      <p:sp>
        <p:nvSpPr>
          <p:cNvPr id="393229" name="Rectangle 13"/>
          <p:cNvSpPr>
            <a:spLocks noChangeArrowheads="1"/>
          </p:cNvSpPr>
          <p:nvPr/>
        </p:nvSpPr>
        <p:spPr bwMode="auto">
          <a:xfrm>
            <a:off x="7467600" y="23622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dirty="0">
                <a:ea typeface="宋体" pitchFamily="2" charset="-122"/>
              </a:rPr>
              <a:t>IBM WSFL’s Flow Model</a:t>
            </a:r>
          </a:p>
        </p:txBody>
      </p:sp>
      <p:sp>
        <p:nvSpPr>
          <p:cNvPr id="393230" name="Rectangle 14"/>
          <p:cNvSpPr>
            <a:spLocks noChangeArrowheads="1"/>
          </p:cNvSpPr>
          <p:nvPr/>
        </p:nvSpPr>
        <p:spPr bwMode="auto">
          <a:xfrm>
            <a:off x="7467600" y="35052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dirty="0">
                <a:ea typeface="宋体" pitchFamily="2" charset="-122"/>
              </a:rPr>
              <a:t>OWL-S</a:t>
            </a:r>
          </a:p>
        </p:txBody>
      </p:sp>
      <p:sp>
        <p:nvSpPr>
          <p:cNvPr id="393231" name="Rectangle 15"/>
          <p:cNvSpPr>
            <a:spLocks noChangeArrowheads="1"/>
          </p:cNvSpPr>
          <p:nvPr/>
        </p:nvSpPr>
        <p:spPr bwMode="auto">
          <a:xfrm>
            <a:off x="7467600" y="40386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a:ea typeface="宋体" pitchFamily="2" charset="-122"/>
              </a:rPr>
              <a:t>WSDL</a:t>
            </a:r>
          </a:p>
        </p:txBody>
      </p:sp>
      <p:sp>
        <p:nvSpPr>
          <p:cNvPr id="393232" name="Rectangle 16"/>
          <p:cNvSpPr>
            <a:spLocks noChangeArrowheads="1"/>
          </p:cNvSpPr>
          <p:nvPr/>
        </p:nvSpPr>
        <p:spPr bwMode="auto">
          <a:xfrm>
            <a:off x="7467600" y="44196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a:ea typeface="宋体" pitchFamily="2" charset="-122"/>
              </a:rPr>
              <a:t>SOAP</a:t>
            </a:r>
          </a:p>
        </p:txBody>
      </p:sp>
      <p:sp>
        <p:nvSpPr>
          <p:cNvPr id="393233" name="Rectangle 17"/>
          <p:cNvSpPr>
            <a:spLocks noChangeArrowheads="1"/>
          </p:cNvSpPr>
          <p:nvPr/>
        </p:nvSpPr>
        <p:spPr bwMode="auto">
          <a:xfrm>
            <a:off x="7467600" y="48006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dirty="0">
                <a:ea typeface="宋体" pitchFamily="2" charset="-122"/>
              </a:rPr>
              <a:t>HTTP / RESTful</a:t>
            </a:r>
          </a:p>
        </p:txBody>
      </p:sp>
      <p:cxnSp>
        <p:nvCxnSpPr>
          <p:cNvPr id="393234" name="AutoShape 18"/>
          <p:cNvCxnSpPr>
            <a:cxnSpLocks noChangeShapeType="1"/>
            <a:stCxn id="23556" idx="3"/>
            <a:endCxn id="393226" idx="1"/>
          </p:cNvCxnSpPr>
          <p:nvPr/>
        </p:nvCxnSpPr>
        <p:spPr bwMode="auto">
          <a:xfrm flipV="1">
            <a:off x="6934200" y="1181100"/>
            <a:ext cx="533400" cy="6096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93235" name="AutoShape 19"/>
          <p:cNvCxnSpPr>
            <a:cxnSpLocks noChangeShapeType="1"/>
            <a:stCxn id="23556" idx="3"/>
            <a:endCxn id="393227" idx="1"/>
          </p:cNvCxnSpPr>
          <p:nvPr/>
        </p:nvCxnSpPr>
        <p:spPr bwMode="auto">
          <a:xfrm flipV="1">
            <a:off x="6934200" y="1638300"/>
            <a:ext cx="533400" cy="1524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93236" name="AutoShape 20"/>
          <p:cNvCxnSpPr>
            <a:cxnSpLocks noChangeShapeType="1"/>
            <a:stCxn id="393220" idx="3"/>
            <a:endCxn id="393228" idx="1"/>
          </p:cNvCxnSpPr>
          <p:nvPr/>
        </p:nvCxnSpPr>
        <p:spPr bwMode="auto">
          <a:xfrm flipV="1">
            <a:off x="6934200" y="2895600"/>
            <a:ext cx="533400" cy="1143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93237" name="AutoShape 21"/>
          <p:cNvCxnSpPr>
            <a:cxnSpLocks noChangeShapeType="1"/>
            <a:stCxn id="393220" idx="3"/>
            <a:endCxn id="393229" idx="1"/>
          </p:cNvCxnSpPr>
          <p:nvPr/>
        </p:nvCxnSpPr>
        <p:spPr bwMode="auto">
          <a:xfrm flipV="1">
            <a:off x="6934200" y="2514600"/>
            <a:ext cx="533400" cy="4953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93238" name="AutoShape 22"/>
          <p:cNvCxnSpPr>
            <a:cxnSpLocks noChangeShapeType="1"/>
            <a:stCxn id="393220" idx="3"/>
            <a:endCxn id="393230" idx="1"/>
          </p:cNvCxnSpPr>
          <p:nvPr/>
        </p:nvCxnSpPr>
        <p:spPr bwMode="auto">
          <a:xfrm>
            <a:off x="6934200" y="3009900"/>
            <a:ext cx="533400" cy="6477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93239" name="AutoShape 23"/>
          <p:cNvCxnSpPr>
            <a:cxnSpLocks noChangeShapeType="1"/>
            <a:stCxn id="393222" idx="3"/>
            <a:endCxn id="393231" idx="1"/>
          </p:cNvCxnSpPr>
          <p:nvPr/>
        </p:nvCxnSpPr>
        <p:spPr bwMode="auto">
          <a:xfrm>
            <a:off x="6934200" y="4152900"/>
            <a:ext cx="533400" cy="381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93240" name="AutoShape 24"/>
          <p:cNvCxnSpPr>
            <a:cxnSpLocks noChangeShapeType="1"/>
            <a:stCxn id="393222" idx="3"/>
            <a:endCxn id="393232" idx="1"/>
          </p:cNvCxnSpPr>
          <p:nvPr/>
        </p:nvCxnSpPr>
        <p:spPr bwMode="auto">
          <a:xfrm>
            <a:off x="6934200" y="4152900"/>
            <a:ext cx="533400" cy="4191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93241" name="AutoShape 25"/>
          <p:cNvCxnSpPr>
            <a:cxnSpLocks noChangeShapeType="1"/>
            <a:stCxn id="393222" idx="3"/>
            <a:endCxn id="393233" idx="1"/>
          </p:cNvCxnSpPr>
          <p:nvPr/>
        </p:nvCxnSpPr>
        <p:spPr bwMode="auto">
          <a:xfrm>
            <a:off x="6934200" y="4152900"/>
            <a:ext cx="533400" cy="8001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393242" name="Rectangle 26"/>
          <p:cNvSpPr>
            <a:spLocks noChangeArrowheads="1"/>
          </p:cNvSpPr>
          <p:nvPr/>
        </p:nvSpPr>
        <p:spPr bwMode="auto">
          <a:xfrm>
            <a:off x="7467600" y="31242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a:ea typeface="宋体" pitchFamily="2" charset="-122"/>
              </a:rPr>
              <a:t>BPEL</a:t>
            </a:r>
          </a:p>
        </p:txBody>
      </p:sp>
      <p:cxnSp>
        <p:nvCxnSpPr>
          <p:cNvPr id="393243" name="AutoShape 27"/>
          <p:cNvCxnSpPr>
            <a:cxnSpLocks noChangeShapeType="1"/>
            <a:stCxn id="393220" idx="3"/>
            <a:endCxn id="393242" idx="1"/>
          </p:cNvCxnSpPr>
          <p:nvPr/>
        </p:nvCxnSpPr>
        <p:spPr bwMode="auto">
          <a:xfrm>
            <a:off x="6934200" y="3009900"/>
            <a:ext cx="533400" cy="2667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393244" name="Rectangle 28"/>
          <p:cNvSpPr>
            <a:spLocks noChangeArrowheads="1"/>
          </p:cNvSpPr>
          <p:nvPr/>
        </p:nvSpPr>
        <p:spPr bwMode="auto">
          <a:xfrm>
            <a:off x="2286000" y="6096000"/>
            <a:ext cx="4648200" cy="685800"/>
          </a:xfrm>
          <a:prstGeom prst="rect">
            <a:avLst/>
          </a:prstGeom>
          <a:solidFill>
            <a:schemeClr val="accent1"/>
          </a:solidFill>
          <a:ln w="9525">
            <a:solidFill>
              <a:schemeClr val="tx1"/>
            </a:solidFill>
            <a:miter lim="800000"/>
            <a:headEnd/>
            <a:tailEnd/>
          </a:ln>
        </p:spPr>
        <p:txBody>
          <a:bodyPr wrap="none" anchor="ctr"/>
          <a:lstStyle/>
          <a:p>
            <a:pPr algn="ctr"/>
            <a:r>
              <a:rPr lang="en-US" altLang="zh-CN" sz="2800">
                <a:ea typeface="宋体" pitchFamily="2" charset="-122"/>
              </a:rPr>
              <a:t>Management</a:t>
            </a:r>
          </a:p>
        </p:txBody>
      </p:sp>
      <p:cxnSp>
        <p:nvCxnSpPr>
          <p:cNvPr id="393245" name="AutoShape 29"/>
          <p:cNvCxnSpPr>
            <a:cxnSpLocks noChangeShapeType="1"/>
            <a:endCxn id="393244" idx="0"/>
          </p:cNvCxnSpPr>
          <p:nvPr/>
        </p:nvCxnSpPr>
        <p:spPr bwMode="auto">
          <a:xfrm>
            <a:off x="4610100" y="56388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13"/>
          <p:cNvSpPr>
            <a:spLocks noChangeArrowheads="1"/>
          </p:cNvSpPr>
          <p:nvPr/>
        </p:nvSpPr>
        <p:spPr bwMode="auto">
          <a:xfrm>
            <a:off x="7467600" y="19050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dirty="0">
                <a:ea typeface="宋体" pitchFamily="2" charset="-122"/>
              </a:rPr>
              <a:t>IBM WSFL’s Global Model</a:t>
            </a:r>
          </a:p>
        </p:txBody>
      </p:sp>
      <p:cxnSp>
        <p:nvCxnSpPr>
          <p:cNvPr id="32" name="AutoShape 19"/>
          <p:cNvCxnSpPr>
            <a:cxnSpLocks noChangeShapeType="1"/>
            <a:stCxn id="23556" idx="3"/>
            <a:endCxn id="31" idx="1"/>
          </p:cNvCxnSpPr>
          <p:nvPr/>
        </p:nvCxnSpPr>
        <p:spPr bwMode="auto">
          <a:xfrm>
            <a:off x="6934200" y="1790700"/>
            <a:ext cx="533400" cy="2667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33" name="Rectangle 15"/>
          <p:cNvSpPr>
            <a:spLocks noChangeArrowheads="1"/>
          </p:cNvSpPr>
          <p:nvPr/>
        </p:nvSpPr>
        <p:spPr bwMode="auto">
          <a:xfrm>
            <a:off x="7467600" y="52578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a:ea typeface="宋体" pitchFamily="2" charset="-122"/>
              </a:rPr>
              <a:t>Remote Desktop</a:t>
            </a:r>
          </a:p>
        </p:txBody>
      </p:sp>
      <p:sp>
        <p:nvSpPr>
          <p:cNvPr id="34" name="Rectangle 16"/>
          <p:cNvSpPr>
            <a:spLocks noChangeArrowheads="1"/>
          </p:cNvSpPr>
          <p:nvPr/>
        </p:nvSpPr>
        <p:spPr bwMode="auto">
          <a:xfrm>
            <a:off x="7467600" y="56388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a:ea typeface="宋体" pitchFamily="2" charset="-122"/>
              </a:rPr>
              <a:t>FTP / WebDev</a:t>
            </a:r>
          </a:p>
        </p:txBody>
      </p:sp>
      <p:sp>
        <p:nvSpPr>
          <p:cNvPr id="35" name="Rectangle 17"/>
          <p:cNvSpPr>
            <a:spLocks noChangeArrowheads="1"/>
          </p:cNvSpPr>
          <p:nvPr/>
        </p:nvSpPr>
        <p:spPr bwMode="auto">
          <a:xfrm>
            <a:off x="7467600" y="60198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dirty="0">
                <a:ea typeface="宋体" pitchFamily="2" charset="-122"/>
              </a:rPr>
              <a:t>IDE (e.g., ebXML, VS)</a:t>
            </a:r>
          </a:p>
        </p:txBody>
      </p:sp>
      <p:cxnSp>
        <p:nvCxnSpPr>
          <p:cNvPr id="36" name="AutoShape 23"/>
          <p:cNvCxnSpPr>
            <a:cxnSpLocks noChangeShapeType="1"/>
            <a:stCxn id="393224" idx="3"/>
            <a:endCxn id="33" idx="1"/>
          </p:cNvCxnSpPr>
          <p:nvPr/>
        </p:nvCxnSpPr>
        <p:spPr bwMode="auto">
          <a:xfrm>
            <a:off x="6934200" y="5295900"/>
            <a:ext cx="533400" cy="1143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7" name="AutoShape 24"/>
          <p:cNvCxnSpPr>
            <a:cxnSpLocks noChangeShapeType="1"/>
            <a:stCxn id="393224" idx="3"/>
            <a:endCxn id="34" idx="1"/>
          </p:cNvCxnSpPr>
          <p:nvPr/>
        </p:nvCxnSpPr>
        <p:spPr bwMode="auto">
          <a:xfrm>
            <a:off x="6934200" y="5295900"/>
            <a:ext cx="533400" cy="4953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8" name="AutoShape 25"/>
          <p:cNvCxnSpPr>
            <a:cxnSpLocks noChangeShapeType="1"/>
            <a:stCxn id="393224" idx="3"/>
            <a:endCxn id="35" idx="1"/>
          </p:cNvCxnSpPr>
          <p:nvPr/>
        </p:nvCxnSpPr>
        <p:spPr bwMode="auto">
          <a:xfrm>
            <a:off x="6934200" y="5295900"/>
            <a:ext cx="533400" cy="8763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39" name="Rectangle 17"/>
          <p:cNvSpPr>
            <a:spLocks noChangeArrowheads="1"/>
          </p:cNvSpPr>
          <p:nvPr/>
        </p:nvSpPr>
        <p:spPr bwMode="auto">
          <a:xfrm>
            <a:off x="7467600" y="6477000"/>
            <a:ext cx="2895600" cy="304800"/>
          </a:xfrm>
          <a:prstGeom prst="rect">
            <a:avLst/>
          </a:prstGeom>
          <a:solidFill>
            <a:srgbClr val="CCECFF"/>
          </a:solidFill>
          <a:ln w="9525">
            <a:solidFill>
              <a:schemeClr val="tx1"/>
            </a:solidFill>
            <a:miter lim="800000"/>
            <a:headEnd/>
            <a:tailEnd/>
          </a:ln>
        </p:spPr>
        <p:txBody>
          <a:bodyPr wrap="none" anchor="ctr"/>
          <a:lstStyle/>
          <a:p>
            <a:pPr algn="ctr"/>
            <a:r>
              <a:rPr lang="en-US" altLang="zh-CN" dirty="0">
                <a:ea typeface="宋体" pitchFamily="2" charset="-122"/>
              </a:rPr>
              <a:t>IDE (e.g., ebXML, VS)</a:t>
            </a:r>
          </a:p>
        </p:txBody>
      </p:sp>
      <p:cxnSp>
        <p:nvCxnSpPr>
          <p:cNvPr id="40" name="AutoShape 25"/>
          <p:cNvCxnSpPr>
            <a:cxnSpLocks noChangeShapeType="1"/>
            <a:stCxn id="393244" idx="3"/>
            <a:endCxn id="39" idx="1"/>
          </p:cNvCxnSpPr>
          <p:nvPr/>
        </p:nvCxnSpPr>
        <p:spPr bwMode="auto">
          <a:xfrm>
            <a:off x="6934200" y="6438900"/>
            <a:ext cx="533400" cy="1905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41" name="Rectangle 10"/>
          <p:cNvSpPr>
            <a:spLocks noChangeArrowheads="1"/>
          </p:cNvSpPr>
          <p:nvPr/>
        </p:nvSpPr>
        <p:spPr bwMode="auto">
          <a:xfrm>
            <a:off x="7467600" y="533400"/>
            <a:ext cx="2895600" cy="381000"/>
          </a:xfrm>
          <a:prstGeom prst="rect">
            <a:avLst/>
          </a:prstGeom>
          <a:solidFill>
            <a:srgbClr val="CCECFF"/>
          </a:solidFill>
          <a:ln w="9525">
            <a:solidFill>
              <a:schemeClr val="tx1"/>
            </a:solidFill>
            <a:miter lim="800000"/>
            <a:headEnd/>
            <a:tailEnd/>
          </a:ln>
        </p:spPr>
        <p:txBody>
          <a:bodyPr wrap="none" anchor="ctr"/>
          <a:lstStyle/>
          <a:p>
            <a:pPr algn="ctr"/>
            <a:r>
              <a:rPr lang="en-US" altLang="zh-CN">
                <a:ea typeface="宋体" pitchFamily="2" charset="-122"/>
              </a:rPr>
              <a:t>Oracle SOA Suite</a:t>
            </a:r>
          </a:p>
        </p:txBody>
      </p:sp>
      <p:cxnSp>
        <p:nvCxnSpPr>
          <p:cNvPr id="42" name="AutoShape 18"/>
          <p:cNvCxnSpPr>
            <a:cxnSpLocks noChangeShapeType="1"/>
            <a:stCxn id="23556" idx="3"/>
            <a:endCxn id="41" idx="1"/>
          </p:cNvCxnSpPr>
          <p:nvPr/>
        </p:nvCxnSpPr>
        <p:spPr bwMode="auto">
          <a:xfrm flipV="1">
            <a:off x="6934200" y="723900"/>
            <a:ext cx="533400" cy="10668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2" name="TextBox 1"/>
          <p:cNvSpPr txBox="1"/>
          <p:nvPr/>
        </p:nvSpPr>
        <p:spPr>
          <a:xfrm rot="16200000">
            <a:off x="808664" y="2111855"/>
            <a:ext cx="2104807" cy="369332"/>
          </a:xfrm>
          <a:prstGeom prst="rect">
            <a:avLst/>
          </a:prstGeom>
          <a:noFill/>
        </p:spPr>
        <p:txBody>
          <a:bodyPr wrap="none" rtlCol="0">
            <a:spAutoFit/>
          </a:bodyPr>
          <a:lstStyle/>
          <a:p>
            <a:r>
              <a:rPr lang="en-US" dirty="0">
                <a:solidFill>
                  <a:srgbClr val="990000"/>
                </a:solidFill>
              </a:rPr>
              <a:t>CSE446 (Integration)</a:t>
            </a:r>
          </a:p>
        </p:txBody>
      </p:sp>
      <p:sp>
        <p:nvSpPr>
          <p:cNvPr id="44" name="TextBox 43"/>
          <p:cNvSpPr txBox="1"/>
          <p:nvPr/>
        </p:nvSpPr>
        <p:spPr>
          <a:xfrm rot="16200000">
            <a:off x="691870" y="4744245"/>
            <a:ext cx="2338397" cy="369332"/>
          </a:xfrm>
          <a:prstGeom prst="rect">
            <a:avLst/>
          </a:prstGeom>
          <a:noFill/>
        </p:spPr>
        <p:txBody>
          <a:bodyPr wrap="none" rtlCol="0">
            <a:spAutoFit/>
          </a:bodyPr>
          <a:lstStyle/>
          <a:p>
            <a:r>
              <a:rPr lang="en-US" dirty="0">
                <a:solidFill>
                  <a:srgbClr val="0000FF"/>
                </a:solidFill>
              </a:rPr>
              <a:t>CSE445 (Development)</a:t>
            </a:r>
          </a:p>
        </p:txBody>
      </p:sp>
    </p:spTree>
    <p:extLst>
      <p:ext uri="{BB962C8B-B14F-4D97-AF65-F5344CB8AC3E}">
        <p14:creationId xmlns:p14="http://schemas.microsoft.com/office/powerpoint/2010/main" val="1797953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fltVal val="0"/>
                                          </p:val>
                                        </p:tav>
                                        <p:tav tm="100000">
                                          <p:val>
                                            <p:strVal val="#ppt_w"/>
                                          </p:val>
                                        </p:tav>
                                      </p:tavLst>
                                    </p:anim>
                                    <p:anim calcmode="lin" valueType="num">
                                      <p:cBhvr>
                                        <p:cTn id="8" dur="1000" fill="hold"/>
                                        <p:tgtEl>
                                          <p:spTgt spid="41"/>
                                        </p:tgtEl>
                                        <p:attrNameLst>
                                          <p:attrName>ppt_h</p:attrName>
                                        </p:attrNameLst>
                                      </p:cBhvr>
                                      <p:tavLst>
                                        <p:tav tm="0">
                                          <p:val>
                                            <p:fltVal val="0"/>
                                          </p:val>
                                        </p:tav>
                                        <p:tav tm="100000">
                                          <p:val>
                                            <p:strVal val="#ppt_h"/>
                                          </p:val>
                                        </p:tav>
                                      </p:tavLst>
                                    </p:anim>
                                    <p:anim calcmode="lin" valueType="num">
                                      <p:cBhvr>
                                        <p:cTn id="9" dur="1000" fill="hold"/>
                                        <p:tgtEl>
                                          <p:spTgt spid="41"/>
                                        </p:tgtEl>
                                        <p:attrNameLst>
                                          <p:attrName>style.rotation</p:attrName>
                                        </p:attrNameLst>
                                      </p:cBhvr>
                                      <p:tavLst>
                                        <p:tav tm="0">
                                          <p:val>
                                            <p:fltVal val="90"/>
                                          </p:val>
                                        </p:tav>
                                        <p:tav tm="100000">
                                          <p:val>
                                            <p:fltVal val="0"/>
                                          </p:val>
                                        </p:tav>
                                      </p:tavLst>
                                    </p:anim>
                                    <p:animEffect transition="in" filter="fade">
                                      <p:cBhvr>
                                        <p:cTn id="10" dur="1000"/>
                                        <p:tgtEl>
                                          <p:spTgt spid="41"/>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393226"/>
                                        </p:tgtEl>
                                        <p:attrNameLst>
                                          <p:attrName>style.visibility</p:attrName>
                                        </p:attrNameLst>
                                      </p:cBhvr>
                                      <p:to>
                                        <p:strVal val="visible"/>
                                      </p:to>
                                    </p:set>
                                    <p:anim calcmode="lin" valueType="num">
                                      <p:cBhvr>
                                        <p:cTn id="13" dur="1000" fill="hold"/>
                                        <p:tgtEl>
                                          <p:spTgt spid="393226"/>
                                        </p:tgtEl>
                                        <p:attrNameLst>
                                          <p:attrName>ppt_w</p:attrName>
                                        </p:attrNameLst>
                                      </p:cBhvr>
                                      <p:tavLst>
                                        <p:tav tm="0">
                                          <p:val>
                                            <p:fltVal val="0"/>
                                          </p:val>
                                        </p:tav>
                                        <p:tav tm="100000">
                                          <p:val>
                                            <p:strVal val="#ppt_w"/>
                                          </p:val>
                                        </p:tav>
                                      </p:tavLst>
                                    </p:anim>
                                    <p:anim calcmode="lin" valueType="num">
                                      <p:cBhvr>
                                        <p:cTn id="14" dur="1000" fill="hold"/>
                                        <p:tgtEl>
                                          <p:spTgt spid="393226"/>
                                        </p:tgtEl>
                                        <p:attrNameLst>
                                          <p:attrName>ppt_h</p:attrName>
                                        </p:attrNameLst>
                                      </p:cBhvr>
                                      <p:tavLst>
                                        <p:tav tm="0">
                                          <p:val>
                                            <p:fltVal val="0"/>
                                          </p:val>
                                        </p:tav>
                                        <p:tav tm="100000">
                                          <p:val>
                                            <p:strVal val="#ppt_h"/>
                                          </p:val>
                                        </p:tav>
                                      </p:tavLst>
                                    </p:anim>
                                    <p:anim calcmode="lin" valueType="num">
                                      <p:cBhvr>
                                        <p:cTn id="15" dur="1000" fill="hold"/>
                                        <p:tgtEl>
                                          <p:spTgt spid="393226"/>
                                        </p:tgtEl>
                                        <p:attrNameLst>
                                          <p:attrName>style.rotation</p:attrName>
                                        </p:attrNameLst>
                                      </p:cBhvr>
                                      <p:tavLst>
                                        <p:tav tm="0">
                                          <p:val>
                                            <p:fltVal val="90"/>
                                          </p:val>
                                        </p:tav>
                                        <p:tav tm="100000">
                                          <p:val>
                                            <p:fltVal val="0"/>
                                          </p:val>
                                        </p:tav>
                                      </p:tavLst>
                                    </p:anim>
                                    <p:animEffect transition="in" filter="fade">
                                      <p:cBhvr>
                                        <p:cTn id="16" dur="1000"/>
                                        <p:tgtEl>
                                          <p:spTgt spid="393226"/>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393227"/>
                                        </p:tgtEl>
                                        <p:attrNameLst>
                                          <p:attrName>style.visibility</p:attrName>
                                        </p:attrNameLst>
                                      </p:cBhvr>
                                      <p:to>
                                        <p:strVal val="visible"/>
                                      </p:to>
                                    </p:set>
                                    <p:anim calcmode="lin" valueType="num">
                                      <p:cBhvr>
                                        <p:cTn id="19" dur="1000" fill="hold"/>
                                        <p:tgtEl>
                                          <p:spTgt spid="393227"/>
                                        </p:tgtEl>
                                        <p:attrNameLst>
                                          <p:attrName>ppt_w</p:attrName>
                                        </p:attrNameLst>
                                      </p:cBhvr>
                                      <p:tavLst>
                                        <p:tav tm="0">
                                          <p:val>
                                            <p:fltVal val="0"/>
                                          </p:val>
                                        </p:tav>
                                        <p:tav tm="100000">
                                          <p:val>
                                            <p:strVal val="#ppt_w"/>
                                          </p:val>
                                        </p:tav>
                                      </p:tavLst>
                                    </p:anim>
                                    <p:anim calcmode="lin" valueType="num">
                                      <p:cBhvr>
                                        <p:cTn id="20" dur="1000" fill="hold"/>
                                        <p:tgtEl>
                                          <p:spTgt spid="393227"/>
                                        </p:tgtEl>
                                        <p:attrNameLst>
                                          <p:attrName>ppt_h</p:attrName>
                                        </p:attrNameLst>
                                      </p:cBhvr>
                                      <p:tavLst>
                                        <p:tav tm="0">
                                          <p:val>
                                            <p:fltVal val="0"/>
                                          </p:val>
                                        </p:tav>
                                        <p:tav tm="100000">
                                          <p:val>
                                            <p:strVal val="#ppt_h"/>
                                          </p:val>
                                        </p:tav>
                                      </p:tavLst>
                                    </p:anim>
                                    <p:anim calcmode="lin" valueType="num">
                                      <p:cBhvr>
                                        <p:cTn id="21" dur="1000" fill="hold"/>
                                        <p:tgtEl>
                                          <p:spTgt spid="393227"/>
                                        </p:tgtEl>
                                        <p:attrNameLst>
                                          <p:attrName>style.rotation</p:attrName>
                                        </p:attrNameLst>
                                      </p:cBhvr>
                                      <p:tavLst>
                                        <p:tav tm="0">
                                          <p:val>
                                            <p:fltVal val="90"/>
                                          </p:val>
                                        </p:tav>
                                        <p:tav tm="100000">
                                          <p:val>
                                            <p:fltVal val="0"/>
                                          </p:val>
                                        </p:tav>
                                      </p:tavLst>
                                    </p:anim>
                                    <p:animEffect transition="in" filter="fade">
                                      <p:cBhvr>
                                        <p:cTn id="22" dur="1000"/>
                                        <p:tgtEl>
                                          <p:spTgt spid="393227"/>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31"/>
                                        </p:tgtEl>
                                        <p:attrNameLst>
                                          <p:attrName>style.visibility</p:attrName>
                                        </p:attrNameLst>
                                      </p:cBhvr>
                                      <p:to>
                                        <p:strVal val="visible"/>
                                      </p:to>
                                    </p:set>
                                    <p:anim calcmode="lin" valueType="num">
                                      <p:cBhvr>
                                        <p:cTn id="25" dur="1000" fill="hold"/>
                                        <p:tgtEl>
                                          <p:spTgt spid="31"/>
                                        </p:tgtEl>
                                        <p:attrNameLst>
                                          <p:attrName>ppt_w</p:attrName>
                                        </p:attrNameLst>
                                      </p:cBhvr>
                                      <p:tavLst>
                                        <p:tav tm="0">
                                          <p:val>
                                            <p:fltVal val="0"/>
                                          </p:val>
                                        </p:tav>
                                        <p:tav tm="100000">
                                          <p:val>
                                            <p:strVal val="#ppt_w"/>
                                          </p:val>
                                        </p:tav>
                                      </p:tavLst>
                                    </p:anim>
                                    <p:anim calcmode="lin" valueType="num">
                                      <p:cBhvr>
                                        <p:cTn id="26" dur="1000" fill="hold"/>
                                        <p:tgtEl>
                                          <p:spTgt spid="31"/>
                                        </p:tgtEl>
                                        <p:attrNameLst>
                                          <p:attrName>ppt_h</p:attrName>
                                        </p:attrNameLst>
                                      </p:cBhvr>
                                      <p:tavLst>
                                        <p:tav tm="0">
                                          <p:val>
                                            <p:fltVal val="0"/>
                                          </p:val>
                                        </p:tav>
                                        <p:tav tm="100000">
                                          <p:val>
                                            <p:strVal val="#ppt_h"/>
                                          </p:val>
                                        </p:tav>
                                      </p:tavLst>
                                    </p:anim>
                                    <p:anim calcmode="lin" valueType="num">
                                      <p:cBhvr>
                                        <p:cTn id="27" dur="1000" fill="hold"/>
                                        <p:tgtEl>
                                          <p:spTgt spid="31"/>
                                        </p:tgtEl>
                                        <p:attrNameLst>
                                          <p:attrName>style.rotation</p:attrName>
                                        </p:attrNameLst>
                                      </p:cBhvr>
                                      <p:tavLst>
                                        <p:tav tm="0">
                                          <p:val>
                                            <p:fltVal val="90"/>
                                          </p:val>
                                        </p:tav>
                                        <p:tav tm="100000">
                                          <p:val>
                                            <p:fltVal val="0"/>
                                          </p:val>
                                        </p:tav>
                                      </p:tavLst>
                                    </p:anim>
                                    <p:animEffect transition="in" filter="fade">
                                      <p:cBhvr>
                                        <p:cTn id="28" dur="1000"/>
                                        <p:tgtEl>
                                          <p:spTgt spid="31"/>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393234"/>
                                        </p:tgtEl>
                                        <p:attrNameLst>
                                          <p:attrName>style.visibility</p:attrName>
                                        </p:attrNameLst>
                                      </p:cBhvr>
                                      <p:to>
                                        <p:strVal val="visible"/>
                                      </p:to>
                                    </p:set>
                                    <p:anim calcmode="lin" valueType="num">
                                      <p:cBhvr>
                                        <p:cTn id="37" dur="1000" fill="hold"/>
                                        <p:tgtEl>
                                          <p:spTgt spid="393234"/>
                                        </p:tgtEl>
                                        <p:attrNameLst>
                                          <p:attrName>ppt_w</p:attrName>
                                        </p:attrNameLst>
                                      </p:cBhvr>
                                      <p:tavLst>
                                        <p:tav tm="0">
                                          <p:val>
                                            <p:fltVal val="0"/>
                                          </p:val>
                                        </p:tav>
                                        <p:tav tm="100000">
                                          <p:val>
                                            <p:strVal val="#ppt_w"/>
                                          </p:val>
                                        </p:tav>
                                      </p:tavLst>
                                    </p:anim>
                                    <p:anim calcmode="lin" valueType="num">
                                      <p:cBhvr>
                                        <p:cTn id="38" dur="1000" fill="hold"/>
                                        <p:tgtEl>
                                          <p:spTgt spid="393234"/>
                                        </p:tgtEl>
                                        <p:attrNameLst>
                                          <p:attrName>ppt_h</p:attrName>
                                        </p:attrNameLst>
                                      </p:cBhvr>
                                      <p:tavLst>
                                        <p:tav tm="0">
                                          <p:val>
                                            <p:fltVal val="0"/>
                                          </p:val>
                                        </p:tav>
                                        <p:tav tm="100000">
                                          <p:val>
                                            <p:strVal val="#ppt_h"/>
                                          </p:val>
                                        </p:tav>
                                      </p:tavLst>
                                    </p:anim>
                                    <p:anim calcmode="lin" valueType="num">
                                      <p:cBhvr>
                                        <p:cTn id="39" dur="1000" fill="hold"/>
                                        <p:tgtEl>
                                          <p:spTgt spid="393234"/>
                                        </p:tgtEl>
                                        <p:attrNameLst>
                                          <p:attrName>style.rotation</p:attrName>
                                        </p:attrNameLst>
                                      </p:cBhvr>
                                      <p:tavLst>
                                        <p:tav tm="0">
                                          <p:val>
                                            <p:fltVal val="90"/>
                                          </p:val>
                                        </p:tav>
                                        <p:tav tm="100000">
                                          <p:val>
                                            <p:fltVal val="0"/>
                                          </p:val>
                                        </p:tav>
                                      </p:tavLst>
                                    </p:anim>
                                    <p:animEffect transition="in" filter="fade">
                                      <p:cBhvr>
                                        <p:cTn id="40" dur="1000"/>
                                        <p:tgtEl>
                                          <p:spTgt spid="393234"/>
                                        </p:tgtEl>
                                      </p:cBhvr>
                                    </p:animEffect>
                                  </p:childTnLst>
                                </p:cTn>
                              </p:par>
                              <p:par>
                                <p:cTn id="41" presetID="31" presetClass="entr" presetSubtype="0" fill="hold" nodeType="withEffect">
                                  <p:stCondLst>
                                    <p:cond delay="0"/>
                                  </p:stCondLst>
                                  <p:iterate type="lt">
                                    <p:tmPct val="5000"/>
                                  </p:iterate>
                                  <p:childTnLst>
                                    <p:set>
                                      <p:cBhvr>
                                        <p:cTn id="42" dur="1" fill="hold">
                                          <p:stCondLst>
                                            <p:cond delay="0"/>
                                          </p:stCondLst>
                                        </p:cTn>
                                        <p:tgtEl>
                                          <p:spTgt spid="393235"/>
                                        </p:tgtEl>
                                        <p:attrNameLst>
                                          <p:attrName>style.visibility</p:attrName>
                                        </p:attrNameLst>
                                      </p:cBhvr>
                                      <p:to>
                                        <p:strVal val="visible"/>
                                      </p:to>
                                    </p:set>
                                    <p:anim calcmode="lin" valueType="num">
                                      <p:cBhvr>
                                        <p:cTn id="43" dur="1000" fill="hold"/>
                                        <p:tgtEl>
                                          <p:spTgt spid="393235"/>
                                        </p:tgtEl>
                                        <p:attrNameLst>
                                          <p:attrName>ppt_w</p:attrName>
                                        </p:attrNameLst>
                                      </p:cBhvr>
                                      <p:tavLst>
                                        <p:tav tm="0">
                                          <p:val>
                                            <p:fltVal val="0"/>
                                          </p:val>
                                        </p:tav>
                                        <p:tav tm="100000">
                                          <p:val>
                                            <p:strVal val="#ppt_w"/>
                                          </p:val>
                                        </p:tav>
                                      </p:tavLst>
                                    </p:anim>
                                    <p:anim calcmode="lin" valueType="num">
                                      <p:cBhvr>
                                        <p:cTn id="44" dur="1000" fill="hold"/>
                                        <p:tgtEl>
                                          <p:spTgt spid="393235"/>
                                        </p:tgtEl>
                                        <p:attrNameLst>
                                          <p:attrName>ppt_h</p:attrName>
                                        </p:attrNameLst>
                                      </p:cBhvr>
                                      <p:tavLst>
                                        <p:tav tm="0">
                                          <p:val>
                                            <p:fltVal val="0"/>
                                          </p:val>
                                        </p:tav>
                                        <p:tav tm="100000">
                                          <p:val>
                                            <p:strVal val="#ppt_h"/>
                                          </p:val>
                                        </p:tav>
                                      </p:tavLst>
                                    </p:anim>
                                    <p:anim calcmode="lin" valueType="num">
                                      <p:cBhvr>
                                        <p:cTn id="45" dur="1000" fill="hold"/>
                                        <p:tgtEl>
                                          <p:spTgt spid="393235"/>
                                        </p:tgtEl>
                                        <p:attrNameLst>
                                          <p:attrName>style.rotation</p:attrName>
                                        </p:attrNameLst>
                                      </p:cBhvr>
                                      <p:tavLst>
                                        <p:tav tm="0">
                                          <p:val>
                                            <p:fltVal val="90"/>
                                          </p:val>
                                        </p:tav>
                                        <p:tav tm="100000">
                                          <p:val>
                                            <p:fltVal val="0"/>
                                          </p:val>
                                        </p:tav>
                                      </p:tavLst>
                                    </p:anim>
                                    <p:animEffect transition="in" filter="fade">
                                      <p:cBhvr>
                                        <p:cTn id="46" dur="1000"/>
                                        <p:tgtEl>
                                          <p:spTgt spid="393235"/>
                                        </p:tgtEl>
                                      </p:cBhvr>
                                    </p:animEffect>
                                  </p:childTnLst>
                                </p:cTn>
                              </p:par>
                              <p:par>
                                <p:cTn id="47" presetID="31" presetClass="entr" presetSubtype="0" fill="hold" nodeType="withEffect">
                                  <p:stCondLst>
                                    <p:cond delay="0"/>
                                  </p:stCondLst>
                                  <p:iterate type="lt">
                                    <p:tmPct val="5000"/>
                                  </p:iterate>
                                  <p:childTnLst>
                                    <p:set>
                                      <p:cBhvr>
                                        <p:cTn id="48" dur="1" fill="hold">
                                          <p:stCondLst>
                                            <p:cond delay="0"/>
                                          </p:stCondLst>
                                        </p:cTn>
                                        <p:tgtEl>
                                          <p:spTgt spid="32"/>
                                        </p:tgtEl>
                                        <p:attrNameLst>
                                          <p:attrName>style.visibility</p:attrName>
                                        </p:attrNameLst>
                                      </p:cBhvr>
                                      <p:to>
                                        <p:strVal val="visible"/>
                                      </p:to>
                                    </p:set>
                                    <p:anim calcmode="lin" valueType="num">
                                      <p:cBhvr>
                                        <p:cTn id="49" dur="1000" fill="hold"/>
                                        <p:tgtEl>
                                          <p:spTgt spid="32"/>
                                        </p:tgtEl>
                                        <p:attrNameLst>
                                          <p:attrName>ppt_w</p:attrName>
                                        </p:attrNameLst>
                                      </p:cBhvr>
                                      <p:tavLst>
                                        <p:tav tm="0">
                                          <p:val>
                                            <p:fltVal val="0"/>
                                          </p:val>
                                        </p:tav>
                                        <p:tav tm="100000">
                                          <p:val>
                                            <p:strVal val="#ppt_w"/>
                                          </p:val>
                                        </p:tav>
                                      </p:tavLst>
                                    </p:anim>
                                    <p:anim calcmode="lin" valueType="num">
                                      <p:cBhvr>
                                        <p:cTn id="50" dur="1000" fill="hold"/>
                                        <p:tgtEl>
                                          <p:spTgt spid="32"/>
                                        </p:tgtEl>
                                        <p:attrNameLst>
                                          <p:attrName>ppt_h</p:attrName>
                                        </p:attrNameLst>
                                      </p:cBhvr>
                                      <p:tavLst>
                                        <p:tav tm="0">
                                          <p:val>
                                            <p:fltVal val="0"/>
                                          </p:val>
                                        </p:tav>
                                        <p:tav tm="100000">
                                          <p:val>
                                            <p:strVal val="#ppt_h"/>
                                          </p:val>
                                        </p:tav>
                                      </p:tavLst>
                                    </p:anim>
                                    <p:anim calcmode="lin" valueType="num">
                                      <p:cBhvr>
                                        <p:cTn id="51" dur="1000" fill="hold"/>
                                        <p:tgtEl>
                                          <p:spTgt spid="32"/>
                                        </p:tgtEl>
                                        <p:attrNameLst>
                                          <p:attrName>style.rotation</p:attrName>
                                        </p:attrNameLst>
                                      </p:cBhvr>
                                      <p:tavLst>
                                        <p:tav tm="0">
                                          <p:val>
                                            <p:fltVal val="90"/>
                                          </p:val>
                                        </p:tav>
                                        <p:tav tm="100000">
                                          <p:val>
                                            <p:fltVal val="0"/>
                                          </p:val>
                                        </p:tav>
                                      </p:tavLst>
                                    </p:anim>
                                    <p:animEffect transition="in" filter="fade">
                                      <p:cBhvr>
                                        <p:cTn id="52" dur="1000"/>
                                        <p:tgtEl>
                                          <p:spTgt spid="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93221"/>
                                        </p:tgtEl>
                                        <p:attrNameLst>
                                          <p:attrName>style.visibility</p:attrName>
                                        </p:attrNameLst>
                                      </p:cBhvr>
                                      <p:to>
                                        <p:strVal val="visible"/>
                                      </p:to>
                                    </p:set>
                                    <p:animEffect transition="in" filter="blinds(horizontal)">
                                      <p:cBhvr>
                                        <p:cTn id="57" dur="500"/>
                                        <p:tgtEl>
                                          <p:spTgt spid="393221"/>
                                        </p:tgtEl>
                                      </p:cBhvr>
                                    </p:animEffect>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393220"/>
                                        </p:tgtEl>
                                        <p:attrNameLst>
                                          <p:attrName>style.visibility</p:attrName>
                                        </p:attrNameLst>
                                      </p:cBhvr>
                                      <p:to>
                                        <p:strVal val="visible"/>
                                      </p:to>
                                    </p:set>
                                    <p:animEffect transition="in" filter="blinds(horizontal)">
                                      <p:cBhvr>
                                        <p:cTn id="61" dur="500"/>
                                        <p:tgtEl>
                                          <p:spTgt spid="393220"/>
                                        </p:tgtEl>
                                      </p:cBhvr>
                                    </p:animEffect>
                                  </p:childTnLst>
                                </p:cTn>
                              </p:par>
                            </p:childTnLst>
                          </p:cTn>
                        </p:par>
                        <p:par>
                          <p:cTn id="62" fill="hold" nodeType="afterGroup">
                            <p:stCondLst>
                              <p:cond delay="1000"/>
                            </p:stCondLst>
                            <p:childTnLst>
                              <p:par>
                                <p:cTn id="63" presetID="31" presetClass="entr" presetSubtype="0" fill="hold" grpId="0" nodeType="afterEffect">
                                  <p:stCondLst>
                                    <p:cond delay="0"/>
                                  </p:stCondLst>
                                  <p:iterate type="lt">
                                    <p:tmPct val="5000"/>
                                  </p:iterate>
                                  <p:childTnLst>
                                    <p:set>
                                      <p:cBhvr>
                                        <p:cTn id="64" dur="1" fill="hold">
                                          <p:stCondLst>
                                            <p:cond delay="0"/>
                                          </p:stCondLst>
                                        </p:cTn>
                                        <p:tgtEl>
                                          <p:spTgt spid="393229"/>
                                        </p:tgtEl>
                                        <p:attrNameLst>
                                          <p:attrName>style.visibility</p:attrName>
                                        </p:attrNameLst>
                                      </p:cBhvr>
                                      <p:to>
                                        <p:strVal val="visible"/>
                                      </p:to>
                                    </p:set>
                                    <p:anim calcmode="lin" valueType="num">
                                      <p:cBhvr>
                                        <p:cTn id="65" dur="1000" fill="hold"/>
                                        <p:tgtEl>
                                          <p:spTgt spid="393229"/>
                                        </p:tgtEl>
                                        <p:attrNameLst>
                                          <p:attrName>ppt_w</p:attrName>
                                        </p:attrNameLst>
                                      </p:cBhvr>
                                      <p:tavLst>
                                        <p:tav tm="0">
                                          <p:val>
                                            <p:fltVal val="0"/>
                                          </p:val>
                                        </p:tav>
                                        <p:tav tm="100000">
                                          <p:val>
                                            <p:strVal val="#ppt_w"/>
                                          </p:val>
                                        </p:tav>
                                      </p:tavLst>
                                    </p:anim>
                                    <p:anim calcmode="lin" valueType="num">
                                      <p:cBhvr>
                                        <p:cTn id="66" dur="1000" fill="hold"/>
                                        <p:tgtEl>
                                          <p:spTgt spid="393229"/>
                                        </p:tgtEl>
                                        <p:attrNameLst>
                                          <p:attrName>ppt_h</p:attrName>
                                        </p:attrNameLst>
                                      </p:cBhvr>
                                      <p:tavLst>
                                        <p:tav tm="0">
                                          <p:val>
                                            <p:fltVal val="0"/>
                                          </p:val>
                                        </p:tav>
                                        <p:tav tm="100000">
                                          <p:val>
                                            <p:strVal val="#ppt_h"/>
                                          </p:val>
                                        </p:tav>
                                      </p:tavLst>
                                    </p:anim>
                                    <p:anim calcmode="lin" valueType="num">
                                      <p:cBhvr>
                                        <p:cTn id="67" dur="1000" fill="hold"/>
                                        <p:tgtEl>
                                          <p:spTgt spid="393229"/>
                                        </p:tgtEl>
                                        <p:attrNameLst>
                                          <p:attrName>style.rotation</p:attrName>
                                        </p:attrNameLst>
                                      </p:cBhvr>
                                      <p:tavLst>
                                        <p:tav tm="0">
                                          <p:val>
                                            <p:fltVal val="90"/>
                                          </p:val>
                                        </p:tav>
                                        <p:tav tm="100000">
                                          <p:val>
                                            <p:fltVal val="0"/>
                                          </p:val>
                                        </p:tav>
                                      </p:tavLst>
                                    </p:anim>
                                    <p:animEffect transition="in" filter="fade">
                                      <p:cBhvr>
                                        <p:cTn id="68" dur="1000"/>
                                        <p:tgtEl>
                                          <p:spTgt spid="393229"/>
                                        </p:tgtEl>
                                      </p:cBhvr>
                                    </p:animEffect>
                                  </p:childTnLst>
                                </p:cTn>
                              </p:par>
                            </p:childTnLst>
                          </p:cTn>
                        </p:par>
                        <p:par>
                          <p:cTn id="69" fill="hold" nodeType="afterGroup">
                            <p:stCondLst>
                              <p:cond delay="2850"/>
                            </p:stCondLst>
                            <p:childTnLst>
                              <p:par>
                                <p:cTn id="70" presetID="31" presetClass="entr" presetSubtype="0" fill="hold" grpId="0" nodeType="afterEffect">
                                  <p:stCondLst>
                                    <p:cond delay="0"/>
                                  </p:stCondLst>
                                  <p:iterate type="lt">
                                    <p:tmPct val="5000"/>
                                  </p:iterate>
                                  <p:childTnLst>
                                    <p:set>
                                      <p:cBhvr>
                                        <p:cTn id="71" dur="1" fill="hold">
                                          <p:stCondLst>
                                            <p:cond delay="0"/>
                                          </p:stCondLst>
                                        </p:cTn>
                                        <p:tgtEl>
                                          <p:spTgt spid="393228"/>
                                        </p:tgtEl>
                                        <p:attrNameLst>
                                          <p:attrName>style.visibility</p:attrName>
                                        </p:attrNameLst>
                                      </p:cBhvr>
                                      <p:to>
                                        <p:strVal val="visible"/>
                                      </p:to>
                                    </p:set>
                                    <p:anim calcmode="lin" valueType="num">
                                      <p:cBhvr>
                                        <p:cTn id="72" dur="1000" fill="hold"/>
                                        <p:tgtEl>
                                          <p:spTgt spid="393228"/>
                                        </p:tgtEl>
                                        <p:attrNameLst>
                                          <p:attrName>ppt_w</p:attrName>
                                        </p:attrNameLst>
                                      </p:cBhvr>
                                      <p:tavLst>
                                        <p:tav tm="0">
                                          <p:val>
                                            <p:fltVal val="0"/>
                                          </p:val>
                                        </p:tav>
                                        <p:tav tm="100000">
                                          <p:val>
                                            <p:strVal val="#ppt_w"/>
                                          </p:val>
                                        </p:tav>
                                      </p:tavLst>
                                    </p:anim>
                                    <p:anim calcmode="lin" valueType="num">
                                      <p:cBhvr>
                                        <p:cTn id="73" dur="1000" fill="hold"/>
                                        <p:tgtEl>
                                          <p:spTgt spid="393228"/>
                                        </p:tgtEl>
                                        <p:attrNameLst>
                                          <p:attrName>ppt_h</p:attrName>
                                        </p:attrNameLst>
                                      </p:cBhvr>
                                      <p:tavLst>
                                        <p:tav tm="0">
                                          <p:val>
                                            <p:fltVal val="0"/>
                                          </p:val>
                                        </p:tav>
                                        <p:tav tm="100000">
                                          <p:val>
                                            <p:strVal val="#ppt_h"/>
                                          </p:val>
                                        </p:tav>
                                      </p:tavLst>
                                    </p:anim>
                                    <p:anim calcmode="lin" valueType="num">
                                      <p:cBhvr>
                                        <p:cTn id="74" dur="1000" fill="hold"/>
                                        <p:tgtEl>
                                          <p:spTgt spid="393228"/>
                                        </p:tgtEl>
                                        <p:attrNameLst>
                                          <p:attrName>style.rotation</p:attrName>
                                        </p:attrNameLst>
                                      </p:cBhvr>
                                      <p:tavLst>
                                        <p:tav tm="0">
                                          <p:val>
                                            <p:fltVal val="90"/>
                                          </p:val>
                                        </p:tav>
                                        <p:tav tm="100000">
                                          <p:val>
                                            <p:fltVal val="0"/>
                                          </p:val>
                                        </p:tav>
                                      </p:tavLst>
                                    </p:anim>
                                    <p:animEffect transition="in" filter="fade">
                                      <p:cBhvr>
                                        <p:cTn id="75" dur="1000"/>
                                        <p:tgtEl>
                                          <p:spTgt spid="393228"/>
                                        </p:tgtEl>
                                      </p:cBhvr>
                                    </p:animEffect>
                                  </p:childTnLst>
                                </p:cTn>
                              </p:par>
                            </p:childTnLst>
                          </p:cTn>
                        </p:par>
                        <p:par>
                          <p:cTn id="76" fill="hold" nodeType="afterGroup">
                            <p:stCondLst>
                              <p:cond delay="4500"/>
                            </p:stCondLst>
                            <p:childTnLst>
                              <p:par>
                                <p:cTn id="77" presetID="31" presetClass="entr" presetSubtype="0" fill="hold" grpId="0" nodeType="afterEffect">
                                  <p:stCondLst>
                                    <p:cond delay="0"/>
                                  </p:stCondLst>
                                  <p:iterate type="lt">
                                    <p:tmPct val="5000"/>
                                  </p:iterate>
                                  <p:childTnLst>
                                    <p:set>
                                      <p:cBhvr>
                                        <p:cTn id="78" dur="1" fill="hold">
                                          <p:stCondLst>
                                            <p:cond delay="0"/>
                                          </p:stCondLst>
                                        </p:cTn>
                                        <p:tgtEl>
                                          <p:spTgt spid="393242"/>
                                        </p:tgtEl>
                                        <p:attrNameLst>
                                          <p:attrName>style.visibility</p:attrName>
                                        </p:attrNameLst>
                                      </p:cBhvr>
                                      <p:to>
                                        <p:strVal val="visible"/>
                                      </p:to>
                                    </p:set>
                                    <p:anim calcmode="lin" valueType="num">
                                      <p:cBhvr>
                                        <p:cTn id="79" dur="1000" fill="hold"/>
                                        <p:tgtEl>
                                          <p:spTgt spid="393242"/>
                                        </p:tgtEl>
                                        <p:attrNameLst>
                                          <p:attrName>ppt_w</p:attrName>
                                        </p:attrNameLst>
                                      </p:cBhvr>
                                      <p:tavLst>
                                        <p:tav tm="0">
                                          <p:val>
                                            <p:fltVal val="0"/>
                                          </p:val>
                                        </p:tav>
                                        <p:tav tm="100000">
                                          <p:val>
                                            <p:strVal val="#ppt_w"/>
                                          </p:val>
                                        </p:tav>
                                      </p:tavLst>
                                    </p:anim>
                                    <p:anim calcmode="lin" valueType="num">
                                      <p:cBhvr>
                                        <p:cTn id="80" dur="1000" fill="hold"/>
                                        <p:tgtEl>
                                          <p:spTgt spid="393242"/>
                                        </p:tgtEl>
                                        <p:attrNameLst>
                                          <p:attrName>ppt_h</p:attrName>
                                        </p:attrNameLst>
                                      </p:cBhvr>
                                      <p:tavLst>
                                        <p:tav tm="0">
                                          <p:val>
                                            <p:fltVal val="0"/>
                                          </p:val>
                                        </p:tav>
                                        <p:tav tm="100000">
                                          <p:val>
                                            <p:strVal val="#ppt_h"/>
                                          </p:val>
                                        </p:tav>
                                      </p:tavLst>
                                    </p:anim>
                                    <p:anim calcmode="lin" valueType="num">
                                      <p:cBhvr>
                                        <p:cTn id="81" dur="1000" fill="hold"/>
                                        <p:tgtEl>
                                          <p:spTgt spid="393242"/>
                                        </p:tgtEl>
                                        <p:attrNameLst>
                                          <p:attrName>style.rotation</p:attrName>
                                        </p:attrNameLst>
                                      </p:cBhvr>
                                      <p:tavLst>
                                        <p:tav tm="0">
                                          <p:val>
                                            <p:fltVal val="90"/>
                                          </p:val>
                                        </p:tav>
                                        <p:tav tm="100000">
                                          <p:val>
                                            <p:fltVal val="0"/>
                                          </p:val>
                                        </p:tav>
                                      </p:tavLst>
                                    </p:anim>
                                    <p:animEffect transition="in" filter="fade">
                                      <p:cBhvr>
                                        <p:cTn id="82" dur="1000"/>
                                        <p:tgtEl>
                                          <p:spTgt spid="393242"/>
                                        </p:tgtEl>
                                      </p:cBhvr>
                                    </p:animEffect>
                                  </p:childTnLst>
                                </p:cTn>
                              </p:par>
                            </p:childTnLst>
                          </p:cTn>
                        </p:par>
                        <p:par>
                          <p:cTn id="83" fill="hold" nodeType="afterGroup">
                            <p:stCondLst>
                              <p:cond delay="5650"/>
                            </p:stCondLst>
                            <p:childTnLst>
                              <p:par>
                                <p:cTn id="84" presetID="31" presetClass="entr" presetSubtype="0" fill="hold" grpId="0" nodeType="afterEffect">
                                  <p:stCondLst>
                                    <p:cond delay="0"/>
                                  </p:stCondLst>
                                  <p:iterate type="lt">
                                    <p:tmPct val="5000"/>
                                  </p:iterate>
                                  <p:childTnLst>
                                    <p:set>
                                      <p:cBhvr>
                                        <p:cTn id="85" dur="1" fill="hold">
                                          <p:stCondLst>
                                            <p:cond delay="0"/>
                                          </p:stCondLst>
                                        </p:cTn>
                                        <p:tgtEl>
                                          <p:spTgt spid="393230"/>
                                        </p:tgtEl>
                                        <p:attrNameLst>
                                          <p:attrName>style.visibility</p:attrName>
                                        </p:attrNameLst>
                                      </p:cBhvr>
                                      <p:to>
                                        <p:strVal val="visible"/>
                                      </p:to>
                                    </p:set>
                                    <p:anim calcmode="lin" valueType="num">
                                      <p:cBhvr>
                                        <p:cTn id="86" dur="1000" fill="hold"/>
                                        <p:tgtEl>
                                          <p:spTgt spid="393230"/>
                                        </p:tgtEl>
                                        <p:attrNameLst>
                                          <p:attrName>ppt_w</p:attrName>
                                        </p:attrNameLst>
                                      </p:cBhvr>
                                      <p:tavLst>
                                        <p:tav tm="0">
                                          <p:val>
                                            <p:fltVal val="0"/>
                                          </p:val>
                                        </p:tav>
                                        <p:tav tm="100000">
                                          <p:val>
                                            <p:strVal val="#ppt_w"/>
                                          </p:val>
                                        </p:tav>
                                      </p:tavLst>
                                    </p:anim>
                                    <p:anim calcmode="lin" valueType="num">
                                      <p:cBhvr>
                                        <p:cTn id="87" dur="1000" fill="hold"/>
                                        <p:tgtEl>
                                          <p:spTgt spid="393230"/>
                                        </p:tgtEl>
                                        <p:attrNameLst>
                                          <p:attrName>ppt_h</p:attrName>
                                        </p:attrNameLst>
                                      </p:cBhvr>
                                      <p:tavLst>
                                        <p:tav tm="0">
                                          <p:val>
                                            <p:fltVal val="0"/>
                                          </p:val>
                                        </p:tav>
                                        <p:tav tm="100000">
                                          <p:val>
                                            <p:strVal val="#ppt_h"/>
                                          </p:val>
                                        </p:tav>
                                      </p:tavLst>
                                    </p:anim>
                                    <p:anim calcmode="lin" valueType="num">
                                      <p:cBhvr>
                                        <p:cTn id="88" dur="1000" fill="hold"/>
                                        <p:tgtEl>
                                          <p:spTgt spid="393230"/>
                                        </p:tgtEl>
                                        <p:attrNameLst>
                                          <p:attrName>style.rotation</p:attrName>
                                        </p:attrNameLst>
                                      </p:cBhvr>
                                      <p:tavLst>
                                        <p:tav tm="0">
                                          <p:val>
                                            <p:fltVal val="90"/>
                                          </p:val>
                                        </p:tav>
                                        <p:tav tm="100000">
                                          <p:val>
                                            <p:fltVal val="0"/>
                                          </p:val>
                                        </p:tav>
                                      </p:tavLst>
                                    </p:anim>
                                    <p:animEffect transition="in" filter="fade">
                                      <p:cBhvr>
                                        <p:cTn id="89" dur="1000"/>
                                        <p:tgtEl>
                                          <p:spTgt spid="393230"/>
                                        </p:tgtEl>
                                      </p:cBhvr>
                                    </p:animEffect>
                                  </p:childTnLst>
                                </p:cTn>
                              </p:par>
                            </p:childTnLst>
                          </p:cTn>
                        </p:par>
                        <p:par>
                          <p:cTn id="90" fill="hold" nodeType="afterGroup">
                            <p:stCondLst>
                              <p:cond delay="6850"/>
                            </p:stCondLst>
                            <p:childTnLst>
                              <p:par>
                                <p:cTn id="91" presetID="31" presetClass="entr" presetSubtype="0" fill="hold" nodeType="afterEffect">
                                  <p:stCondLst>
                                    <p:cond delay="0"/>
                                  </p:stCondLst>
                                  <p:iterate type="lt">
                                    <p:tmPct val="5000"/>
                                  </p:iterate>
                                  <p:childTnLst>
                                    <p:set>
                                      <p:cBhvr>
                                        <p:cTn id="92" dur="1" fill="hold">
                                          <p:stCondLst>
                                            <p:cond delay="0"/>
                                          </p:stCondLst>
                                        </p:cTn>
                                        <p:tgtEl>
                                          <p:spTgt spid="393237"/>
                                        </p:tgtEl>
                                        <p:attrNameLst>
                                          <p:attrName>style.visibility</p:attrName>
                                        </p:attrNameLst>
                                      </p:cBhvr>
                                      <p:to>
                                        <p:strVal val="visible"/>
                                      </p:to>
                                    </p:set>
                                    <p:anim calcmode="lin" valueType="num">
                                      <p:cBhvr>
                                        <p:cTn id="93" dur="1000" fill="hold"/>
                                        <p:tgtEl>
                                          <p:spTgt spid="393237"/>
                                        </p:tgtEl>
                                        <p:attrNameLst>
                                          <p:attrName>ppt_w</p:attrName>
                                        </p:attrNameLst>
                                      </p:cBhvr>
                                      <p:tavLst>
                                        <p:tav tm="0">
                                          <p:val>
                                            <p:fltVal val="0"/>
                                          </p:val>
                                        </p:tav>
                                        <p:tav tm="100000">
                                          <p:val>
                                            <p:strVal val="#ppt_w"/>
                                          </p:val>
                                        </p:tav>
                                      </p:tavLst>
                                    </p:anim>
                                    <p:anim calcmode="lin" valueType="num">
                                      <p:cBhvr>
                                        <p:cTn id="94" dur="1000" fill="hold"/>
                                        <p:tgtEl>
                                          <p:spTgt spid="393237"/>
                                        </p:tgtEl>
                                        <p:attrNameLst>
                                          <p:attrName>ppt_h</p:attrName>
                                        </p:attrNameLst>
                                      </p:cBhvr>
                                      <p:tavLst>
                                        <p:tav tm="0">
                                          <p:val>
                                            <p:fltVal val="0"/>
                                          </p:val>
                                        </p:tav>
                                        <p:tav tm="100000">
                                          <p:val>
                                            <p:strVal val="#ppt_h"/>
                                          </p:val>
                                        </p:tav>
                                      </p:tavLst>
                                    </p:anim>
                                    <p:anim calcmode="lin" valueType="num">
                                      <p:cBhvr>
                                        <p:cTn id="95" dur="1000" fill="hold"/>
                                        <p:tgtEl>
                                          <p:spTgt spid="393237"/>
                                        </p:tgtEl>
                                        <p:attrNameLst>
                                          <p:attrName>style.rotation</p:attrName>
                                        </p:attrNameLst>
                                      </p:cBhvr>
                                      <p:tavLst>
                                        <p:tav tm="0">
                                          <p:val>
                                            <p:fltVal val="90"/>
                                          </p:val>
                                        </p:tav>
                                        <p:tav tm="100000">
                                          <p:val>
                                            <p:fltVal val="0"/>
                                          </p:val>
                                        </p:tav>
                                      </p:tavLst>
                                    </p:anim>
                                    <p:animEffect transition="in" filter="fade">
                                      <p:cBhvr>
                                        <p:cTn id="96" dur="1000"/>
                                        <p:tgtEl>
                                          <p:spTgt spid="393237"/>
                                        </p:tgtEl>
                                      </p:cBhvr>
                                    </p:animEffect>
                                  </p:childTnLst>
                                </p:cTn>
                              </p:par>
                            </p:childTnLst>
                          </p:cTn>
                        </p:par>
                        <p:par>
                          <p:cTn id="97" fill="hold" nodeType="afterGroup">
                            <p:stCondLst>
                              <p:cond delay="7850"/>
                            </p:stCondLst>
                            <p:childTnLst>
                              <p:par>
                                <p:cTn id="98" presetID="31" presetClass="entr" presetSubtype="0" fill="hold" nodeType="afterEffect">
                                  <p:stCondLst>
                                    <p:cond delay="0"/>
                                  </p:stCondLst>
                                  <p:iterate type="lt">
                                    <p:tmPct val="5000"/>
                                  </p:iterate>
                                  <p:childTnLst>
                                    <p:set>
                                      <p:cBhvr>
                                        <p:cTn id="99" dur="1" fill="hold">
                                          <p:stCondLst>
                                            <p:cond delay="0"/>
                                          </p:stCondLst>
                                        </p:cTn>
                                        <p:tgtEl>
                                          <p:spTgt spid="393236"/>
                                        </p:tgtEl>
                                        <p:attrNameLst>
                                          <p:attrName>style.visibility</p:attrName>
                                        </p:attrNameLst>
                                      </p:cBhvr>
                                      <p:to>
                                        <p:strVal val="visible"/>
                                      </p:to>
                                    </p:set>
                                    <p:anim calcmode="lin" valueType="num">
                                      <p:cBhvr>
                                        <p:cTn id="100" dur="1000" fill="hold"/>
                                        <p:tgtEl>
                                          <p:spTgt spid="393236"/>
                                        </p:tgtEl>
                                        <p:attrNameLst>
                                          <p:attrName>ppt_w</p:attrName>
                                        </p:attrNameLst>
                                      </p:cBhvr>
                                      <p:tavLst>
                                        <p:tav tm="0">
                                          <p:val>
                                            <p:fltVal val="0"/>
                                          </p:val>
                                        </p:tav>
                                        <p:tav tm="100000">
                                          <p:val>
                                            <p:strVal val="#ppt_w"/>
                                          </p:val>
                                        </p:tav>
                                      </p:tavLst>
                                    </p:anim>
                                    <p:anim calcmode="lin" valueType="num">
                                      <p:cBhvr>
                                        <p:cTn id="101" dur="1000" fill="hold"/>
                                        <p:tgtEl>
                                          <p:spTgt spid="393236"/>
                                        </p:tgtEl>
                                        <p:attrNameLst>
                                          <p:attrName>ppt_h</p:attrName>
                                        </p:attrNameLst>
                                      </p:cBhvr>
                                      <p:tavLst>
                                        <p:tav tm="0">
                                          <p:val>
                                            <p:fltVal val="0"/>
                                          </p:val>
                                        </p:tav>
                                        <p:tav tm="100000">
                                          <p:val>
                                            <p:strVal val="#ppt_h"/>
                                          </p:val>
                                        </p:tav>
                                      </p:tavLst>
                                    </p:anim>
                                    <p:anim calcmode="lin" valueType="num">
                                      <p:cBhvr>
                                        <p:cTn id="102" dur="1000" fill="hold"/>
                                        <p:tgtEl>
                                          <p:spTgt spid="393236"/>
                                        </p:tgtEl>
                                        <p:attrNameLst>
                                          <p:attrName>style.rotation</p:attrName>
                                        </p:attrNameLst>
                                      </p:cBhvr>
                                      <p:tavLst>
                                        <p:tav tm="0">
                                          <p:val>
                                            <p:fltVal val="90"/>
                                          </p:val>
                                        </p:tav>
                                        <p:tav tm="100000">
                                          <p:val>
                                            <p:fltVal val="0"/>
                                          </p:val>
                                        </p:tav>
                                      </p:tavLst>
                                    </p:anim>
                                    <p:animEffect transition="in" filter="fade">
                                      <p:cBhvr>
                                        <p:cTn id="103" dur="1000"/>
                                        <p:tgtEl>
                                          <p:spTgt spid="393236"/>
                                        </p:tgtEl>
                                      </p:cBhvr>
                                    </p:animEffect>
                                  </p:childTnLst>
                                </p:cTn>
                              </p:par>
                            </p:childTnLst>
                          </p:cTn>
                        </p:par>
                        <p:par>
                          <p:cTn id="104" fill="hold" nodeType="afterGroup">
                            <p:stCondLst>
                              <p:cond delay="8850"/>
                            </p:stCondLst>
                            <p:childTnLst>
                              <p:par>
                                <p:cTn id="105" presetID="31" presetClass="entr" presetSubtype="0" fill="hold" nodeType="afterEffect">
                                  <p:stCondLst>
                                    <p:cond delay="0"/>
                                  </p:stCondLst>
                                  <p:iterate type="lt">
                                    <p:tmPct val="5000"/>
                                  </p:iterate>
                                  <p:childTnLst>
                                    <p:set>
                                      <p:cBhvr>
                                        <p:cTn id="106" dur="1" fill="hold">
                                          <p:stCondLst>
                                            <p:cond delay="0"/>
                                          </p:stCondLst>
                                        </p:cTn>
                                        <p:tgtEl>
                                          <p:spTgt spid="393243"/>
                                        </p:tgtEl>
                                        <p:attrNameLst>
                                          <p:attrName>style.visibility</p:attrName>
                                        </p:attrNameLst>
                                      </p:cBhvr>
                                      <p:to>
                                        <p:strVal val="visible"/>
                                      </p:to>
                                    </p:set>
                                    <p:anim calcmode="lin" valueType="num">
                                      <p:cBhvr>
                                        <p:cTn id="107" dur="1000" fill="hold"/>
                                        <p:tgtEl>
                                          <p:spTgt spid="393243"/>
                                        </p:tgtEl>
                                        <p:attrNameLst>
                                          <p:attrName>ppt_w</p:attrName>
                                        </p:attrNameLst>
                                      </p:cBhvr>
                                      <p:tavLst>
                                        <p:tav tm="0">
                                          <p:val>
                                            <p:fltVal val="0"/>
                                          </p:val>
                                        </p:tav>
                                        <p:tav tm="100000">
                                          <p:val>
                                            <p:strVal val="#ppt_w"/>
                                          </p:val>
                                        </p:tav>
                                      </p:tavLst>
                                    </p:anim>
                                    <p:anim calcmode="lin" valueType="num">
                                      <p:cBhvr>
                                        <p:cTn id="108" dur="1000" fill="hold"/>
                                        <p:tgtEl>
                                          <p:spTgt spid="393243"/>
                                        </p:tgtEl>
                                        <p:attrNameLst>
                                          <p:attrName>ppt_h</p:attrName>
                                        </p:attrNameLst>
                                      </p:cBhvr>
                                      <p:tavLst>
                                        <p:tav tm="0">
                                          <p:val>
                                            <p:fltVal val="0"/>
                                          </p:val>
                                        </p:tav>
                                        <p:tav tm="100000">
                                          <p:val>
                                            <p:strVal val="#ppt_h"/>
                                          </p:val>
                                        </p:tav>
                                      </p:tavLst>
                                    </p:anim>
                                    <p:anim calcmode="lin" valueType="num">
                                      <p:cBhvr>
                                        <p:cTn id="109" dur="1000" fill="hold"/>
                                        <p:tgtEl>
                                          <p:spTgt spid="393243"/>
                                        </p:tgtEl>
                                        <p:attrNameLst>
                                          <p:attrName>style.rotation</p:attrName>
                                        </p:attrNameLst>
                                      </p:cBhvr>
                                      <p:tavLst>
                                        <p:tav tm="0">
                                          <p:val>
                                            <p:fltVal val="90"/>
                                          </p:val>
                                        </p:tav>
                                        <p:tav tm="100000">
                                          <p:val>
                                            <p:fltVal val="0"/>
                                          </p:val>
                                        </p:tav>
                                      </p:tavLst>
                                    </p:anim>
                                    <p:animEffect transition="in" filter="fade">
                                      <p:cBhvr>
                                        <p:cTn id="110" dur="1000"/>
                                        <p:tgtEl>
                                          <p:spTgt spid="393243"/>
                                        </p:tgtEl>
                                      </p:cBhvr>
                                    </p:animEffect>
                                  </p:childTnLst>
                                </p:cTn>
                              </p:par>
                            </p:childTnLst>
                          </p:cTn>
                        </p:par>
                        <p:par>
                          <p:cTn id="111" fill="hold" nodeType="afterGroup">
                            <p:stCondLst>
                              <p:cond delay="9850"/>
                            </p:stCondLst>
                            <p:childTnLst>
                              <p:par>
                                <p:cTn id="112" presetID="31" presetClass="entr" presetSubtype="0" fill="hold" nodeType="afterEffect">
                                  <p:stCondLst>
                                    <p:cond delay="0"/>
                                  </p:stCondLst>
                                  <p:iterate type="lt">
                                    <p:tmPct val="5000"/>
                                  </p:iterate>
                                  <p:childTnLst>
                                    <p:set>
                                      <p:cBhvr>
                                        <p:cTn id="113" dur="1" fill="hold">
                                          <p:stCondLst>
                                            <p:cond delay="0"/>
                                          </p:stCondLst>
                                        </p:cTn>
                                        <p:tgtEl>
                                          <p:spTgt spid="393238"/>
                                        </p:tgtEl>
                                        <p:attrNameLst>
                                          <p:attrName>style.visibility</p:attrName>
                                        </p:attrNameLst>
                                      </p:cBhvr>
                                      <p:to>
                                        <p:strVal val="visible"/>
                                      </p:to>
                                    </p:set>
                                    <p:anim calcmode="lin" valueType="num">
                                      <p:cBhvr>
                                        <p:cTn id="114" dur="1000" fill="hold"/>
                                        <p:tgtEl>
                                          <p:spTgt spid="393238"/>
                                        </p:tgtEl>
                                        <p:attrNameLst>
                                          <p:attrName>ppt_w</p:attrName>
                                        </p:attrNameLst>
                                      </p:cBhvr>
                                      <p:tavLst>
                                        <p:tav tm="0">
                                          <p:val>
                                            <p:fltVal val="0"/>
                                          </p:val>
                                        </p:tav>
                                        <p:tav tm="100000">
                                          <p:val>
                                            <p:strVal val="#ppt_w"/>
                                          </p:val>
                                        </p:tav>
                                      </p:tavLst>
                                    </p:anim>
                                    <p:anim calcmode="lin" valueType="num">
                                      <p:cBhvr>
                                        <p:cTn id="115" dur="1000" fill="hold"/>
                                        <p:tgtEl>
                                          <p:spTgt spid="393238"/>
                                        </p:tgtEl>
                                        <p:attrNameLst>
                                          <p:attrName>ppt_h</p:attrName>
                                        </p:attrNameLst>
                                      </p:cBhvr>
                                      <p:tavLst>
                                        <p:tav tm="0">
                                          <p:val>
                                            <p:fltVal val="0"/>
                                          </p:val>
                                        </p:tav>
                                        <p:tav tm="100000">
                                          <p:val>
                                            <p:strVal val="#ppt_h"/>
                                          </p:val>
                                        </p:tav>
                                      </p:tavLst>
                                    </p:anim>
                                    <p:anim calcmode="lin" valueType="num">
                                      <p:cBhvr>
                                        <p:cTn id="116" dur="1000" fill="hold"/>
                                        <p:tgtEl>
                                          <p:spTgt spid="393238"/>
                                        </p:tgtEl>
                                        <p:attrNameLst>
                                          <p:attrName>style.rotation</p:attrName>
                                        </p:attrNameLst>
                                      </p:cBhvr>
                                      <p:tavLst>
                                        <p:tav tm="0">
                                          <p:val>
                                            <p:fltVal val="90"/>
                                          </p:val>
                                        </p:tav>
                                        <p:tav tm="100000">
                                          <p:val>
                                            <p:fltVal val="0"/>
                                          </p:val>
                                        </p:tav>
                                      </p:tavLst>
                                    </p:anim>
                                    <p:animEffect transition="in" filter="fade">
                                      <p:cBhvr>
                                        <p:cTn id="117" dur="1000"/>
                                        <p:tgtEl>
                                          <p:spTgt spid="39323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393222"/>
                                        </p:tgtEl>
                                        <p:attrNameLst>
                                          <p:attrName>style.visibility</p:attrName>
                                        </p:attrNameLst>
                                      </p:cBhvr>
                                      <p:to>
                                        <p:strVal val="visible"/>
                                      </p:to>
                                    </p:set>
                                    <p:animEffect transition="in" filter="blinds(horizontal)">
                                      <p:cBhvr>
                                        <p:cTn id="122" dur="500"/>
                                        <p:tgtEl>
                                          <p:spTgt spid="393222"/>
                                        </p:tgtEl>
                                      </p:cBhvr>
                                    </p:animEffect>
                                  </p:childTnLst>
                                </p:cTn>
                              </p:par>
                              <p:par>
                                <p:cTn id="123" presetID="3" presetClass="entr" presetSubtype="10" fill="hold" nodeType="withEffect">
                                  <p:stCondLst>
                                    <p:cond delay="0"/>
                                  </p:stCondLst>
                                  <p:childTnLst>
                                    <p:set>
                                      <p:cBhvr>
                                        <p:cTn id="124" dur="1" fill="hold">
                                          <p:stCondLst>
                                            <p:cond delay="0"/>
                                          </p:stCondLst>
                                        </p:cTn>
                                        <p:tgtEl>
                                          <p:spTgt spid="393223"/>
                                        </p:tgtEl>
                                        <p:attrNameLst>
                                          <p:attrName>style.visibility</p:attrName>
                                        </p:attrNameLst>
                                      </p:cBhvr>
                                      <p:to>
                                        <p:strVal val="visible"/>
                                      </p:to>
                                    </p:set>
                                    <p:animEffect transition="in" filter="blinds(horizontal)">
                                      <p:cBhvr>
                                        <p:cTn id="125" dur="500"/>
                                        <p:tgtEl>
                                          <p:spTgt spid="393223"/>
                                        </p:tgtEl>
                                      </p:cBhvr>
                                    </p:animEffect>
                                  </p:childTnLst>
                                </p:cTn>
                              </p:par>
                            </p:childTnLst>
                          </p:cTn>
                        </p:par>
                        <p:par>
                          <p:cTn id="126" fill="hold" nodeType="afterGroup">
                            <p:stCondLst>
                              <p:cond delay="500"/>
                            </p:stCondLst>
                            <p:childTnLst>
                              <p:par>
                                <p:cTn id="127" presetID="31" presetClass="entr" presetSubtype="0" fill="hold" nodeType="afterEffect">
                                  <p:stCondLst>
                                    <p:cond delay="0"/>
                                  </p:stCondLst>
                                  <p:iterate type="lt">
                                    <p:tmPct val="5000"/>
                                  </p:iterate>
                                  <p:childTnLst>
                                    <p:set>
                                      <p:cBhvr>
                                        <p:cTn id="128" dur="1" fill="hold">
                                          <p:stCondLst>
                                            <p:cond delay="0"/>
                                          </p:stCondLst>
                                        </p:cTn>
                                        <p:tgtEl>
                                          <p:spTgt spid="393239"/>
                                        </p:tgtEl>
                                        <p:attrNameLst>
                                          <p:attrName>style.visibility</p:attrName>
                                        </p:attrNameLst>
                                      </p:cBhvr>
                                      <p:to>
                                        <p:strVal val="visible"/>
                                      </p:to>
                                    </p:set>
                                    <p:anim calcmode="lin" valueType="num">
                                      <p:cBhvr>
                                        <p:cTn id="129" dur="1000" fill="hold"/>
                                        <p:tgtEl>
                                          <p:spTgt spid="393239"/>
                                        </p:tgtEl>
                                        <p:attrNameLst>
                                          <p:attrName>ppt_w</p:attrName>
                                        </p:attrNameLst>
                                      </p:cBhvr>
                                      <p:tavLst>
                                        <p:tav tm="0">
                                          <p:val>
                                            <p:fltVal val="0"/>
                                          </p:val>
                                        </p:tav>
                                        <p:tav tm="100000">
                                          <p:val>
                                            <p:strVal val="#ppt_w"/>
                                          </p:val>
                                        </p:tav>
                                      </p:tavLst>
                                    </p:anim>
                                    <p:anim calcmode="lin" valueType="num">
                                      <p:cBhvr>
                                        <p:cTn id="130" dur="1000" fill="hold"/>
                                        <p:tgtEl>
                                          <p:spTgt spid="393239"/>
                                        </p:tgtEl>
                                        <p:attrNameLst>
                                          <p:attrName>ppt_h</p:attrName>
                                        </p:attrNameLst>
                                      </p:cBhvr>
                                      <p:tavLst>
                                        <p:tav tm="0">
                                          <p:val>
                                            <p:fltVal val="0"/>
                                          </p:val>
                                        </p:tav>
                                        <p:tav tm="100000">
                                          <p:val>
                                            <p:strVal val="#ppt_h"/>
                                          </p:val>
                                        </p:tav>
                                      </p:tavLst>
                                    </p:anim>
                                    <p:anim calcmode="lin" valueType="num">
                                      <p:cBhvr>
                                        <p:cTn id="131" dur="1000" fill="hold"/>
                                        <p:tgtEl>
                                          <p:spTgt spid="393239"/>
                                        </p:tgtEl>
                                        <p:attrNameLst>
                                          <p:attrName>style.rotation</p:attrName>
                                        </p:attrNameLst>
                                      </p:cBhvr>
                                      <p:tavLst>
                                        <p:tav tm="0">
                                          <p:val>
                                            <p:fltVal val="90"/>
                                          </p:val>
                                        </p:tav>
                                        <p:tav tm="100000">
                                          <p:val>
                                            <p:fltVal val="0"/>
                                          </p:val>
                                        </p:tav>
                                      </p:tavLst>
                                    </p:anim>
                                    <p:animEffect transition="in" filter="fade">
                                      <p:cBhvr>
                                        <p:cTn id="132" dur="1000"/>
                                        <p:tgtEl>
                                          <p:spTgt spid="393239"/>
                                        </p:tgtEl>
                                      </p:cBhvr>
                                    </p:animEffect>
                                  </p:childTnLst>
                                </p:cTn>
                              </p:par>
                            </p:childTnLst>
                          </p:cTn>
                        </p:par>
                        <p:par>
                          <p:cTn id="133" fill="hold" nodeType="afterGroup">
                            <p:stCondLst>
                              <p:cond delay="1500"/>
                            </p:stCondLst>
                            <p:childTnLst>
                              <p:par>
                                <p:cTn id="134" presetID="31" presetClass="entr" presetSubtype="0" fill="hold" grpId="0" nodeType="afterEffect">
                                  <p:stCondLst>
                                    <p:cond delay="0"/>
                                  </p:stCondLst>
                                  <p:iterate type="lt">
                                    <p:tmPct val="5000"/>
                                  </p:iterate>
                                  <p:childTnLst>
                                    <p:set>
                                      <p:cBhvr>
                                        <p:cTn id="135" dur="1" fill="hold">
                                          <p:stCondLst>
                                            <p:cond delay="0"/>
                                          </p:stCondLst>
                                        </p:cTn>
                                        <p:tgtEl>
                                          <p:spTgt spid="393231"/>
                                        </p:tgtEl>
                                        <p:attrNameLst>
                                          <p:attrName>style.visibility</p:attrName>
                                        </p:attrNameLst>
                                      </p:cBhvr>
                                      <p:to>
                                        <p:strVal val="visible"/>
                                      </p:to>
                                    </p:set>
                                    <p:anim calcmode="lin" valueType="num">
                                      <p:cBhvr>
                                        <p:cTn id="136" dur="1000" fill="hold"/>
                                        <p:tgtEl>
                                          <p:spTgt spid="393231"/>
                                        </p:tgtEl>
                                        <p:attrNameLst>
                                          <p:attrName>ppt_w</p:attrName>
                                        </p:attrNameLst>
                                      </p:cBhvr>
                                      <p:tavLst>
                                        <p:tav tm="0">
                                          <p:val>
                                            <p:fltVal val="0"/>
                                          </p:val>
                                        </p:tav>
                                        <p:tav tm="100000">
                                          <p:val>
                                            <p:strVal val="#ppt_w"/>
                                          </p:val>
                                        </p:tav>
                                      </p:tavLst>
                                    </p:anim>
                                    <p:anim calcmode="lin" valueType="num">
                                      <p:cBhvr>
                                        <p:cTn id="137" dur="1000" fill="hold"/>
                                        <p:tgtEl>
                                          <p:spTgt spid="393231"/>
                                        </p:tgtEl>
                                        <p:attrNameLst>
                                          <p:attrName>ppt_h</p:attrName>
                                        </p:attrNameLst>
                                      </p:cBhvr>
                                      <p:tavLst>
                                        <p:tav tm="0">
                                          <p:val>
                                            <p:fltVal val="0"/>
                                          </p:val>
                                        </p:tav>
                                        <p:tav tm="100000">
                                          <p:val>
                                            <p:strVal val="#ppt_h"/>
                                          </p:val>
                                        </p:tav>
                                      </p:tavLst>
                                    </p:anim>
                                    <p:anim calcmode="lin" valueType="num">
                                      <p:cBhvr>
                                        <p:cTn id="138" dur="1000" fill="hold"/>
                                        <p:tgtEl>
                                          <p:spTgt spid="393231"/>
                                        </p:tgtEl>
                                        <p:attrNameLst>
                                          <p:attrName>style.rotation</p:attrName>
                                        </p:attrNameLst>
                                      </p:cBhvr>
                                      <p:tavLst>
                                        <p:tav tm="0">
                                          <p:val>
                                            <p:fltVal val="90"/>
                                          </p:val>
                                        </p:tav>
                                        <p:tav tm="100000">
                                          <p:val>
                                            <p:fltVal val="0"/>
                                          </p:val>
                                        </p:tav>
                                      </p:tavLst>
                                    </p:anim>
                                    <p:animEffect transition="in" filter="fade">
                                      <p:cBhvr>
                                        <p:cTn id="139" dur="1000"/>
                                        <p:tgtEl>
                                          <p:spTgt spid="393231"/>
                                        </p:tgtEl>
                                      </p:cBhvr>
                                    </p:animEffect>
                                  </p:childTnLst>
                                </p:cTn>
                              </p:par>
                            </p:childTnLst>
                          </p:cTn>
                        </p:par>
                        <p:par>
                          <p:cTn id="140" fill="hold" nodeType="afterGroup">
                            <p:stCondLst>
                              <p:cond delay="2650"/>
                            </p:stCondLst>
                            <p:childTnLst>
                              <p:par>
                                <p:cTn id="141" presetID="31" presetClass="entr" presetSubtype="0" fill="hold" nodeType="afterEffect">
                                  <p:stCondLst>
                                    <p:cond delay="0"/>
                                  </p:stCondLst>
                                  <p:iterate type="lt">
                                    <p:tmPct val="5000"/>
                                  </p:iterate>
                                  <p:childTnLst>
                                    <p:set>
                                      <p:cBhvr>
                                        <p:cTn id="142" dur="1" fill="hold">
                                          <p:stCondLst>
                                            <p:cond delay="0"/>
                                          </p:stCondLst>
                                        </p:cTn>
                                        <p:tgtEl>
                                          <p:spTgt spid="393240"/>
                                        </p:tgtEl>
                                        <p:attrNameLst>
                                          <p:attrName>style.visibility</p:attrName>
                                        </p:attrNameLst>
                                      </p:cBhvr>
                                      <p:to>
                                        <p:strVal val="visible"/>
                                      </p:to>
                                    </p:set>
                                    <p:anim calcmode="lin" valueType="num">
                                      <p:cBhvr>
                                        <p:cTn id="143" dur="1000" fill="hold"/>
                                        <p:tgtEl>
                                          <p:spTgt spid="393240"/>
                                        </p:tgtEl>
                                        <p:attrNameLst>
                                          <p:attrName>ppt_w</p:attrName>
                                        </p:attrNameLst>
                                      </p:cBhvr>
                                      <p:tavLst>
                                        <p:tav tm="0">
                                          <p:val>
                                            <p:fltVal val="0"/>
                                          </p:val>
                                        </p:tav>
                                        <p:tav tm="100000">
                                          <p:val>
                                            <p:strVal val="#ppt_w"/>
                                          </p:val>
                                        </p:tav>
                                      </p:tavLst>
                                    </p:anim>
                                    <p:anim calcmode="lin" valueType="num">
                                      <p:cBhvr>
                                        <p:cTn id="144" dur="1000" fill="hold"/>
                                        <p:tgtEl>
                                          <p:spTgt spid="393240"/>
                                        </p:tgtEl>
                                        <p:attrNameLst>
                                          <p:attrName>ppt_h</p:attrName>
                                        </p:attrNameLst>
                                      </p:cBhvr>
                                      <p:tavLst>
                                        <p:tav tm="0">
                                          <p:val>
                                            <p:fltVal val="0"/>
                                          </p:val>
                                        </p:tav>
                                        <p:tav tm="100000">
                                          <p:val>
                                            <p:strVal val="#ppt_h"/>
                                          </p:val>
                                        </p:tav>
                                      </p:tavLst>
                                    </p:anim>
                                    <p:anim calcmode="lin" valueType="num">
                                      <p:cBhvr>
                                        <p:cTn id="145" dur="1000" fill="hold"/>
                                        <p:tgtEl>
                                          <p:spTgt spid="393240"/>
                                        </p:tgtEl>
                                        <p:attrNameLst>
                                          <p:attrName>style.rotation</p:attrName>
                                        </p:attrNameLst>
                                      </p:cBhvr>
                                      <p:tavLst>
                                        <p:tav tm="0">
                                          <p:val>
                                            <p:fltVal val="90"/>
                                          </p:val>
                                        </p:tav>
                                        <p:tav tm="100000">
                                          <p:val>
                                            <p:fltVal val="0"/>
                                          </p:val>
                                        </p:tav>
                                      </p:tavLst>
                                    </p:anim>
                                    <p:animEffect transition="in" filter="fade">
                                      <p:cBhvr>
                                        <p:cTn id="146" dur="1000"/>
                                        <p:tgtEl>
                                          <p:spTgt spid="393240"/>
                                        </p:tgtEl>
                                      </p:cBhvr>
                                    </p:animEffect>
                                  </p:childTnLst>
                                </p:cTn>
                              </p:par>
                            </p:childTnLst>
                          </p:cTn>
                        </p:par>
                        <p:par>
                          <p:cTn id="147" fill="hold" nodeType="afterGroup">
                            <p:stCondLst>
                              <p:cond delay="3650"/>
                            </p:stCondLst>
                            <p:childTnLst>
                              <p:par>
                                <p:cTn id="148" presetID="31" presetClass="entr" presetSubtype="0" fill="hold" grpId="0" nodeType="afterEffect">
                                  <p:stCondLst>
                                    <p:cond delay="0"/>
                                  </p:stCondLst>
                                  <p:iterate type="lt">
                                    <p:tmPct val="5000"/>
                                  </p:iterate>
                                  <p:childTnLst>
                                    <p:set>
                                      <p:cBhvr>
                                        <p:cTn id="149" dur="1" fill="hold">
                                          <p:stCondLst>
                                            <p:cond delay="0"/>
                                          </p:stCondLst>
                                        </p:cTn>
                                        <p:tgtEl>
                                          <p:spTgt spid="393232"/>
                                        </p:tgtEl>
                                        <p:attrNameLst>
                                          <p:attrName>style.visibility</p:attrName>
                                        </p:attrNameLst>
                                      </p:cBhvr>
                                      <p:to>
                                        <p:strVal val="visible"/>
                                      </p:to>
                                    </p:set>
                                    <p:anim calcmode="lin" valueType="num">
                                      <p:cBhvr>
                                        <p:cTn id="150" dur="1000" fill="hold"/>
                                        <p:tgtEl>
                                          <p:spTgt spid="393232"/>
                                        </p:tgtEl>
                                        <p:attrNameLst>
                                          <p:attrName>ppt_w</p:attrName>
                                        </p:attrNameLst>
                                      </p:cBhvr>
                                      <p:tavLst>
                                        <p:tav tm="0">
                                          <p:val>
                                            <p:fltVal val="0"/>
                                          </p:val>
                                        </p:tav>
                                        <p:tav tm="100000">
                                          <p:val>
                                            <p:strVal val="#ppt_w"/>
                                          </p:val>
                                        </p:tav>
                                      </p:tavLst>
                                    </p:anim>
                                    <p:anim calcmode="lin" valueType="num">
                                      <p:cBhvr>
                                        <p:cTn id="151" dur="1000" fill="hold"/>
                                        <p:tgtEl>
                                          <p:spTgt spid="393232"/>
                                        </p:tgtEl>
                                        <p:attrNameLst>
                                          <p:attrName>ppt_h</p:attrName>
                                        </p:attrNameLst>
                                      </p:cBhvr>
                                      <p:tavLst>
                                        <p:tav tm="0">
                                          <p:val>
                                            <p:fltVal val="0"/>
                                          </p:val>
                                        </p:tav>
                                        <p:tav tm="100000">
                                          <p:val>
                                            <p:strVal val="#ppt_h"/>
                                          </p:val>
                                        </p:tav>
                                      </p:tavLst>
                                    </p:anim>
                                    <p:anim calcmode="lin" valueType="num">
                                      <p:cBhvr>
                                        <p:cTn id="152" dur="1000" fill="hold"/>
                                        <p:tgtEl>
                                          <p:spTgt spid="393232"/>
                                        </p:tgtEl>
                                        <p:attrNameLst>
                                          <p:attrName>style.rotation</p:attrName>
                                        </p:attrNameLst>
                                      </p:cBhvr>
                                      <p:tavLst>
                                        <p:tav tm="0">
                                          <p:val>
                                            <p:fltVal val="90"/>
                                          </p:val>
                                        </p:tav>
                                        <p:tav tm="100000">
                                          <p:val>
                                            <p:fltVal val="0"/>
                                          </p:val>
                                        </p:tav>
                                      </p:tavLst>
                                    </p:anim>
                                    <p:animEffect transition="in" filter="fade">
                                      <p:cBhvr>
                                        <p:cTn id="153" dur="1000"/>
                                        <p:tgtEl>
                                          <p:spTgt spid="393232"/>
                                        </p:tgtEl>
                                      </p:cBhvr>
                                    </p:animEffect>
                                  </p:childTnLst>
                                </p:cTn>
                              </p:par>
                            </p:childTnLst>
                          </p:cTn>
                        </p:par>
                        <p:par>
                          <p:cTn id="154" fill="hold" nodeType="afterGroup">
                            <p:stCondLst>
                              <p:cond delay="4800"/>
                            </p:stCondLst>
                            <p:childTnLst>
                              <p:par>
                                <p:cTn id="155" presetID="31" presetClass="entr" presetSubtype="0" fill="hold" nodeType="afterEffect">
                                  <p:stCondLst>
                                    <p:cond delay="0"/>
                                  </p:stCondLst>
                                  <p:iterate type="lt">
                                    <p:tmPct val="5000"/>
                                  </p:iterate>
                                  <p:childTnLst>
                                    <p:set>
                                      <p:cBhvr>
                                        <p:cTn id="156" dur="1" fill="hold">
                                          <p:stCondLst>
                                            <p:cond delay="0"/>
                                          </p:stCondLst>
                                        </p:cTn>
                                        <p:tgtEl>
                                          <p:spTgt spid="393241"/>
                                        </p:tgtEl>
                                        <p:attrNameLst>
                                          <p:attrName>style.visibility</p:attrName>
                                        </p:attrNameLst>
                                      </p:cBhvr>
                                      <p:to>
                                        <p:strVal val="visible"/>
                                      </p:to>
                                    </p:set>
                                    <p:anim calcmode="lin" valueType="num">
                                      <p:cBhvr>
                                        <p:cTn id="157" dur="1000" fill="hold"/>
                                        <p:tgtEl>
                                          <p:spTgt spid="393241"/>
                                        </p:tgtEl>
                                        <p:attrNameLst>
                                          <p:attrName>ppt_w</p:attrName>
                                        </p:attrNameLst>
                                      </p:cBhvr>
                                      <p:tavLst>
                                        <p:tav tm="0">
                                          <p:val>
                                            <p:fltVal val="0"/>
                                          </p:val>
                                        </p:tav>
                                        <p:tav tm="100000">
                                          <p:val>
                                            <p:strVal val="#ppt_w"/>
                                          </p:val>
                                        </p:tav>
                                      </p:tavLst>
                                    </p:anim>
                                    <p:anim calcmode="lin" valueType="num">
                                      <p:cBhvr>
                                        <p:cTn id="158" dur="1000" fill="hold"/>
                                        <p:tgtEl>
                                          <p:spTgt spid="393241"/>
                                        </p:tgtEl>
                                        <p:attrNameLst>
                                          <p:attrName>ppt_h</p:attrName>
                                        </p:attrNameLst>
                                      </p:cBhvr>
                                      <p:tavLst>
                                        <p:tav tm="0">
                                          <p:val>
                                            <p:fltVal val="0"/>
                                          </p:val>
                                        </p:tav>
                                        <p:tav tm="100000">
                                          <p:val>
                                            <p:strVal val="#ppt_h"/>
                                          </p:val>
                                        </p:tav>
                                      </p:tavLst>
                                    </p:anim>
                                    <p:anim calcmode="lin" valueType="num">
                                      <p:cBhvr>
                                        <p:cTn id="159" dur="1000" fill="hold"/>
                                        <p:tgtEl>
                                          <p:spTgt spid="393241"/>
                                        </p:tgtEl>
                                        <p:attrNameLst>
                                          <p:attrName>style.rotation</p:attrName>
                                        </p:attrNameLst>
                                      </p:cBhvr>
                                      <p:tavLst>
                                        <p:tav tm="0">
                                          <p:val>
                                            <p:fltVal val="90"/>
                                          </p:val>
                                        </p:tav>
                                        <p:tav tm="100000">
                                          <p:val>
                                            <p:fltVal val="0"/>
                                          </p:val>
                                        </p:tav>
                                      </p:tavLst>
                                    </p:anim>
                                    <p:animEffect transition="in" filter="fade">
                                      <p:cBhvr>
                                        <p:cTn id="160" dur="1000"/>
                                        <p:tgtEl>
                                          <p:spTgt spid="393241"/>
                                        </p:tgtEl>
                                      </p:cBhvr>
                                    </p:animEffect>
                                  </p:childTnLst>
                                </p:cTn>
                              </p:par>
                            </p:childTnLst>
                          </p:cTn>
                        </p:par>
                        <p:par>
                          <p:cTn id="161" fill="hold" nodeType="afterGroup">
                            <p:stCondLst>
                              <p:cond delay="5800"/>
                            </p:stCondLst>
                            <p:childTnLst>
                              <p:par>
                                <p:cTn id="162" presetID="31" presetClass="entr" presetSubtype="0" fill="hold" grpId="0" nodeType="afterEffect">
                                  <p:stCondLst>
                                    <p:cond delay="0"/>
                                  </p:stCondLst>
                                  <p:iterate type="lt">
                                    <p:tmPct val="5000"/>
                                  </p:iterate>
                                  <p:childTnLst>
                                    <p:set>
                                      <p:cBhvr>
                                        <p:cTn id="163" dur="1" fill="hold">
                                          <p:stCondLst>
                                            <p:cond delay="0"/>
                                          </p:stCondLst>
                                        </p:cTn>
                                        <p:tgtEl>
                                          <p:spTgt spid="393233"/>
                                        </p:tgtEl>
                                        <p:attrNameLst>
                                          <p:attrName>style.visibility</p:attrName>
                                        </p:attrNameLst>
                                      </p:cBhvr>
                                      <p:to>
                                        <p:strVal val="visible"/>
                                      </p:to>
                                    </p:set>
                                    <p:anim calcmode="lin" valueType="num">
                                      <p:cBhvr>
                                        <p:cTn id="164" dur="1000" fill="hold"/>
                                        <p:tgtEl>
                                          <p:spTgt spid="393233"/>
                                        </p:tgtEl>
                                        <p:attrNameLst>
                                          <p:attrName>ppt_w</p:attrName>
                                        </p:attrNameLst>
                                      </p:cBhvr>
                                      <p:tavLst>
                                        <p:tav tm="0">
                                          <p:val>
                                            <p:fltVal val="0"/>
                                          </p:val>
                                        </p:tav>
                                        <p:tav tm="100000">
                                          <p:val>
                                            <p:strVal val="#ppt_w"/>
                                          </p:val>
                                        </p:tav>
                                      </p:tavLst>
                                    </p:anim>
                                    <p:anim calcmode="lin" valueType="num">
                                      <p:cBhvr>
                                        <p:cTn id="165" dur="1000" fill="hold"/>
                                        <p:tgtEl>
                                          <p:spTgt spid="393233"/>
                                        </p:tgtEl>
                                        <p:attrNameLst>
                                          <p:attrName>ppt_h</p:attrName>
                                        </p:attrNameLst>
                                      </p:cBhvr>
                                      <p:tavLst>
                                        <p:tav tm="0">
                                          <p:val>
                                            <p:fltVal val="0"/>
                                          </p:val>
                                        </p:tav>
                                        <p:tav tm="100000">
                                          <p:val>
                                            <p:strVal val="#ppt_h"/>
                                          </p:val>
                                        </p:tav>
                                      </p:tavLst>
                                    </p:anim>
                                    <p:anim calcmode="lin" valueType="num">
                                      <p:cBhvr>
                                        <p:cTn id="166" dur="1000" fill="hold"/>
                                        <p:tgtEl>
                                          <p:spTgt spid="393233"/>
                                        </p:tgtEl>
                                        <p:attrNameLst>
                                          <p:attrName>style.rotation</p:attrName>
                                        </p:attrNameLst>
                                      </p:cBhvr>
                                      <p:tavLst>
                                        <p:tav tm="0">
                                          <p:val>
                                            <p:fltVal val="90"/>
                                          </p:val>
                                        </p:tav>
                                        <p:tav tm="100000">
                                          <p:val>
                                            <p:fltVal val="0"/>
                                          </p:val>
                                        </p:tav>
                                      </p:tavLst>
                                    </p:anim>
                                    <p:animEffect transition="in" filter="fade">
                                      <p:cBhvr>
                                        <p:cTn id="167" dur="1000"/>
                                        <p:tgtEl>
                                          <p:spTgt spid="393233"/>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3" presetClass="entr" presetSubtype="10" fill="hold" nodeType="clickEffect">
                                  <p:stCondLst>
                                    <p:cond delay="0"/>
                                  </p:stCondLst>
                                  <p:childTnLst>
                                    <p:set>
                                      <p:cBhvr>
                                        <p:cTn id="171" dur="1" fill="hold">
                                          <p:stCondLst>
                                            <p:cond delay="0"/>
                                          </p:stCondLst>
                                        </p:cTn>
                                        <p:tgtEl>
                                          <p:spTgt spid="393225"/>
                                        </p:tgtEl>
                                        <p:attrNameLst>
                                          <p:attrName>style.visibility</p:attrName>
                                        </p:attrNameLst>
                                      </p:cBhvr>
                                      <p:to>
                                        <p:strVal val="visible"/>
                                      </p:to>
                                    </p:set>
                                    <p:animEffect transition="in" filter="blinds(horizontal)">
                                      <p:cBhvr>
                                        <p:cTn id="172" dur="500"/>
                                        <p:tgtEl>
                                          <p:spTgt spid="393225"/>
                                        </p:tgtEl>
                                      </p:cBhvr>
                                    </p:animEffect>
                                  </p:childTnLst>
                                </p:cTn>
                              </p:par>
                            </p:childTnLst>
                          </p:cTn>
                        </p:par>
                        <p:par>
                          <p:cTn id="173" fill="hold" nodeType="afterGroup">
                            <p:stCondLst>
                              <p:cond delay="500"/>
                            </p:stCondLst>
                            <p:childTnLst>
                              <p:par>
                                <p:cTn id="174" presetID="3" presetClass="entr" presetSubtype="10" fill="hold" grpId="0" nodeType="afterEffect">
                                  <p:stCondLst>
                                    <p:cond delay="0"/>
                                  </p:stCondLst>
                                  <p:childTnLst>
                                    <p:set>
                                      <p:cBhvr>
                                        <p:cTn id="175" dur="1" fill="hold">
                                          <p:stCondLst>
                                            <p:cond delay="0"/>
                                          </p:stCondLst>
                                        </p:cTn>
                                        <p:tgtEl>
                                          <p:spTgt spid="393224"/>
                                        </p:tgtEl>
                                        <p:attrNameLst>
                                          <p:attrName>style.visibility</p:attrName>
                                        </p:attrNameLst>
                                      </p:cBhvr>
                                      <p:to>
                                        <p:strVal val="visible"/>
                                      </p:to>
                                    </p:set>
                                    <p:animEffect transition="in" filter="blinds(horizontal)">
                                      <p:cBhvr>
                                        <p:cTn id="176" dur="500"/>
                                        <p:tgtEl>
                                          <p:spTgt spid="393224"/>
                                        </p:tgtEl>
                                      </p:cBhvr>
                                    </p:animEffect>
                                  </p:childTnLst>
                                </p:cTn>
                              </p:par>
                            </p:childTnLst>
                          </p:cTn>
                        </p:par>
                        <p:par>
                          <p:cTn id="177" fill="hold" nodeType="afterGroup">
                            <p:stCondLst>
                              <p:cond delay="1000"/>
                            </p:stCondLst>
                            <p:childTnLst>
                              <p:par>
                                <p:cTn id="178" presetID="31" presetClass="entr" presetSubtype="0" fill="hold" nodeType="afterEffect">
                                  <p:stCondLst>
                                    <p:cond delay="0"/>
                                  </p:stCondLst>
                                  <p:iterate type="lt">
                                    <p:tmPct val="5000"/>
                                  </p:iterate>
                                  <p:childTnLst>
                                    <p:set>
                                      <p:cBhvr>
                                        <p:cTn id="179" dur="1" fill="hold">
                                          <p:stCondLst>
                                            <p:cond delay="0"/>
                                          </p:stCondLst>
                                        </p:cTn>
                                        <p:tgtEl>
                                          <p:spTgt spid="36"/>
                                        </p:tgtEl>
                                        <p:attrNameLst>
                                          <p:attrName>style.visibility</p:attrName>
                                        </p:attrNameLst>
                                      </p:cBhvr>
                                      <p:to>
                                        <p:strVal val="visible"/>
                                      </p:to>
                                    </p:set>
                                    <p:anim calcmode="lin" valueType="num">
                                      <p:cBhvr>
                                        <p:cTn id="180" dur="1000" fill="hold"/>
                                        <p:tgtEl>
                                          <p:spTgt spid="36"/>
                                        </p:tgtEl>
                                        <p:attrNameLst>
                                          <p:attrName>ppt_w</p:attrName>
                                        </p:attrNameLst>
                                      </p:cBhvr>
                                      <p:tavLst>
                                        <p:tav tm="0">
                                          <p:val>
                                            <p:fltVal val="0"/>
                                          </p:val>
                                        </p:tav>
                                        <p:tav tm="100000">
                                          <p:val>
                                            <p:strVal val="#ppt_w"/>
                                          </p:val>
                                        </p:tav>
                                      </p:tavLst>
                                    </p:anim>
                                    <p:anim calcmode="lin" valueType="num">
                                      <p:cBhvr>
                                        <p:cTn id="181" dur="1000" fill="hold"/>
                                        <p:tgtEl>
                                          <p:spTgt spid="36"/>
                                        </p:tgtEl>
                                        <p:attrNameLst>
                                          <p:attrName>ppt_h</p:attrName>
                                        </p:attrNameLst>
                                      </p:cBhvr>
                                      <p:tavLst>
                                        <p:tav tm="0">
                                          <p:val>
                                            <p:fltVal val="0"/>
                                          </p:val>
                                        </p:tav>
                                        <p:tav tm="100000">
                                          <p:val>
                                            <p:strVal val="#ppt_h"/>
                                          </p:val>
                                        </p:tav>
                                      </p:tavLst>
                                    </p:anim>
                                    <p:anim calcmode="lin" valueType="num">
                                      <p:cBhvr>
                                        <p:cTn id="182" dur="1000" fill="hold"/>
                                        <p:tgtEl>
                                          <p:spTgt spid="36"/>
                                        </p:tgtEl>
                                        <p:attrNameLst>
                                          <p:attrName>style.rotation</p:attrName>
                                        </p:attrNameLst>
                                      </p:cBhvr>
                                      <p:tavLst>
                                        <p:tav tm="0">
                                          <p:val>
                                            <p:fltVal val="90"/>
                                          </p:val>
                                        </p:tav>
                                        <p:tav tm="100000">
                                          <p:val>
                                            <p:fltVal val="0"/>
                                          </p:val>
                                        </p:tav>
                                      </p:tavLst>
                                    </p:anim>
                                    <p:animEffect transition="in" filter="fade">
                                      <p:cBhvr>
                                        <p:cTn id="183" dur="1000"/>
                                        <p:tgtEl>
                                          <p:spTgt spid="36"/>
                                        </p:tgtEl>
                                      </p:cBhvr>
                                    </p:animEffect>
                                  </p:childTnLst>
                                </p:cTn>
                              </p:par>
                            </p:childTnLst>
                          </p:cTn>
                        </p:par>
                        <p:par>
                          <p:cTn id="184" fill="hold" nodeType="afterGroup">
                            <p:stCondLst>
                              <p:cond delay="2000"/>
                            </p:stCondLst>
                            <p:childTnLst>
                              <p:par>
                                <p:cTn id="185" presetID="31" presetClass="entr" presetSubtype="0" fill="hold" grpId="0" nodeType="afterEffect">
                                  <p:stCondLst>
                                    <p:cond delay="0"/>
                                  </p:stCondLst>
                                  <p:iterate type="lt">
                                    <p:tmPct val="5000"/>
                                  </p:iterate>
                                  <p:childTnLst>
                                    <p:set>
                                      <p:cBhvr>
                                        <p:cTn id="186" dur="1" fill="hold">
                                          <p:stCondLst>
                                            <p:cond delay="0"/>
                                          </p:stCondLst>
                                        </p:cTn>
                                        <p:tgtEl>
                                          <p:spTgt spid="33"/>
                                        </p:tgtEl>
                                        <p:attrNameLst>
                                          <p:attrName>style.visibility</p:attrName>
                                        </p:attrNameLst>
                                      </p:cBhvr>
                                      <p:to>
                                        <p:strVal val="visible"/>
                                      </p:to>
                                    </p:set>
                                    <p:anim calcmode="lin" valueType="num">
                                      <p:cBhvr>
                                        <p:cTn id="187" dur="1000" fill="hold"/>
                                        <p:tgtEl>
                                          <p:spTgt spid="33"/>
                                        </p:tgtEl>
                                        <p:attrNameLst>
                                          <p:attrName>ppt_w</p:attrName>
                                        </p:attrNameLst>
                                      </p:cBhvr>
                                      <p:tavLst>
                                        <p:tav tm="0">
                                          <p:val>
                                            <p:fltVal val="0"/>
                                          </p:val>
                                        </p:tav>
                                        <p:tav tm="100000">
                                          <p:val>
                                            <p:strVal val="#ppt_w"/>
                                          </p:val>
                                        </p:tav>
                                      </p:tavLst>
                                    </p:anim>
                                    <p:anim calcmode="lin" valueType="num">
                                      <p:cBhvr>
                                        <p:cTn id="188" dur="1000" fill="hold"/>
                                        <p:tgtEl>
                                          <p:spTgt spid="33"/>
                                        </p:tgtEl>
                                        <p:attrNameLst>
                                          <p:attrName>ppt_h</p:attrName>
                                        </p:attrNameLst>
                                      </p:cBhvr>
                                      <p:tavLst>
                                        <p:tav tm="0">
                                          <p:val>
                                            <p:fltVal val="0"/>
                                          </p:val>
                                        </p:tav>
                                        <p:tav tm="100000">
                                          <p:val>
                                            <p:strVal val="#ppt_h"/>
                                          </p:val>
                                        </p:tav>
                                      </p:tavLst>
                                    </p:anim>
                                    <p:anim calcmode="lin" valueType="num">
                                      <p:cBhvr>
                                        <p:cTn id="189" dur="1000" fill="hold"/>
                                        <p:tgtEl>
                                          <p:spTgt spid="33"/>
                                        </p:tgtEl>
                                        <p:attrNameLst>
                                          <p:attrName>style.rotation</p:attrName>
                                        </p:attrNameLst>
                                      </p:cBhvr>
                                      <p:tavLst>
                                        <p:tav tm="0">
                                          <p:val>
                                            <p:fltVal val="90"/>
                                          </p:val>
                                        </p:tav>
                                        <p:tav tm="100000">
                                          <p:val>
                                            <p:fltVal val="0"/>
                                          </p:val>
                                        </p:tav>
                                      </p:tavLst>
                                    </p:anim>
                                    <p:animEffect transition="in" filter="fade">
                                      <p:cBhvr>
                                        <p:cTn id="190" dur="1000"/>
                                        <p:tgtEl>
                                          <p:spTgt spid="33"/>
                                        </p:tgtEl>
                                      </p:cBhvr>
                                    </p:animEffect>
                                  </p:childTnLst>
                                </p:cTn>
                              </p:par>
                            </p:childTnLst>
                          </p:cTn>
                        </p:par>
                        <p:par>
                          <p:cTn id="191" fill="hold" nodeType="afterGroup">
                            <p:stCondLst>
                              <p:cond delay="3600"/>
                            </p:stCondLst>
                            <p:childTnLst>
                              <p:par>
                                <p:cTn id="192" presetID="31" presetClass="entr" presetSubtype="0" fill="hold" nodeType="afterEffect">
                                  <p:stCondLst>
                                    <p:cond delay="0"/>
                                  </p:stCondLst>
                                  <p:iterate type="lt">
                                    <p:tmPct val="5000"/>
                                  </p:iterate>
                                  <p:childTnLst>
                                    <p:set>
                                      <p:cBhvr>
                                        <p:cTn id="193" dur="1" fill="hold">
                                          <p:stCondLst>
                                            <p:cond delay="0"/>
                                          </p:stCondLst>
                                        </p:cTn>
                                        <p:tgtEl>
                                          <p:spTgt spid="37"/>
                                        </p:tgtEl>
                                        <p:attrNameLst>
                                          <p:attrName>style.visibility</p:attrName>
                                        </p:attrNameLst>
                                      </p:cBhvr>
                                      <p:to>
                                        <p:strVal val="visible"/>
                                      </p:to>
                                    </p:set>
                                    <p:anim calcmode="lin" valueType="num">
                                      <p:cBhvr>
                                        <p:cTn id="194" dur="1000" fill="hold"/>
                                        <p:tgtEl>
                                          <p:spTgt spid="37"/>
                                        </p:tgtEl>
                                        <p:attrNameLst>
                                          <p:attrName>ppt_w</p:attrName>
                                        </p:attrNameLst>
                                      </p:cBhvr>
                                      <p:tavLst>
                                        <p:tav tm="0">
                                          <p:val>
                                            <p:fltVal val="0"/>
                                          </p:val>
                                        </p:tav>
                                        <p:tav tm="100000">
                                          <p:val>
                                            <p:strVal val="#ppt_w"/>
                                          </p:val>
                                        </p:tav>
                                      </p:tavLst>
                                    </p:anim>
                                    <p:anim calcmode="lin" valueType="num">
                                      <p:cBhvr>
                                        <p:cTn id="195" dur="1000" fill="hold"/>
                                        <p:tgtEl>
                                          <p:spTgt spid="37"/>
                                        </p:tgtEl>
                                        <p:attrNameLst>
                                          <p:attrName>ppt_h</p:attrName>
                                        </p:attrNameLst>
                                      </p:cBhvr>
                                      <p:tavLst>
                                        <p:tav tm="0">
                                          <p:val>
                                            <p:fltVal val="0"/>
                                          </p:val>
                                        </p:tav>
                                        <p:tav tm="100000">
                                          <p:val>
                                            <p:strVal val="#ppt_h"/>
                                          </p:val>
                                        </p:tav>
                                      </p:tavLst>
                                    </p:anim>
                                    <p:anim calcmode="lin" valueType="num">
                                      <p:cBhvr>
                                        <p:cTn id="196" dur="1000" fill="hold"/>
                                        <p:tgtEl>
                                          <p:spTgt spid="37"/>
                                        </p:tgtEl>
                                        <p:attrNameLst>
                                          <p:attrName>style.rotation</p:attrName>
                                        </p:attrNameLst>
                                      </p:cBhvr>
                                      <p:tavLst>
                                        <p:tav tm="0">
                                          <p:val>
                                            <p:fltVal val="90"/>
                                          </p:val>
                                        </p:tav>
                                        <p:tav tm="100000">
                                          <p:val>
                                            <p:fltVal val="0"/>
                                          </p:val>
                                        </p:tav>
                                      </p:tavLst>
                                    </p:anim>
                                    <p:animEffect transition="in" filter="fade">
                                      <p:cBhvr>
                                        <p:cTn id="197" dur="1000"/>
                                        <p:tgtEl>
                                          <p:spTgt spid="37"/>
                                        </p:tgtEl>
                                      </p:cBhvr>
                                    </p:animEffect>
                                  </p:childTnLst>
                                </p:cTn>
                              </p:par>
                            </p:childTnLst>
                          </p:cTn>
                        </p:par>
                        <p:par>
                          <p:cTn id="198" fill="hold" nodeType="afterGroup">
                            <p:stCondLst>
                              <p:cond delay="4600"/>
                            </p:stCondLst>
                            <p:childTnLst>
                              <p:par>
                                <p:cTn id="199" presetID="31" presetClass="entr" presetSubtype="0" fill="hold" grpId="0" nodeType="afterEffect">
                                  <p:stCondLst>
                                    <p:cond delay="0"/>
                                  </p:stCondLst>
                                  <p:iterate type="lt">
                                    <p:tmPct val="5000"/>
                                  </p:iterate>
                                  <p:childTnLst>
                                    <p:set>
                                      <p:cBhvr>
                                        <p:cTn id="200" dur="1" fill="hold">
                                          <p:stCondLst>
                                            <p:cond delay="0"/>
                                          </p:stCondLst>
                                        </p:cTn>
                                        <p:tgtEl>
                                          <p:spTgt spid="34"/>
                                        </p:tgtEl>
                                        <p:attrNameLst>
                                          <p:attrName>style.visibility</p:attrName>
                                        </p:attrNameLst>
                                      </p:cBhvr>
                                      <p:to>
                                        <p:strVal val="visible"/>
                                      </p:to>
                                    </p:set>
                                    <p:anim calcmode="lin" valueType="num">
                                      <p:cBhvr>
                                        <p:cTn id="201" dur="1000" fill="hold"/>
                                        <p:tgtEl>
                                          <p:spTgt spid="34"/>
                                        </p:tgtEl>
                                        <p:attrNameLst>
                                          <p:attrName>ppt_w</p:attrName>
                                        </p:attrNameLst>
                                      </p:cBhvr>
                                      <p:tavLst>
                                        <p:tav tm="0">
                                          <p:val>
                                            <p:fltVal val="0"/>
                                          </p:val>
                                        </p:tav>
                                        <p:tav tm="100000">
                                          <p:val>
                                            <p:strVal val="#ppt_w"/>
                                          </p:val>
                                        </p:tav>
                                      </p:tavLst>
                                    </p:anim>
                                    <p:anim calcmode="lin" valueType="num">
                                      <p:cBhvr>
                                        <p:cTn id="202" dur="1000" fill="hold"/>
                                        <p:tgtEl>
                                          <p:spTgt spid="34"/>
                                        </p:tgtEl>
                                        <p:attrNameLst>
                                          <p:attrName>ppt_h</p:attrName>
                                        </p:attrNameLst>
                                      </p:cBhvr>
                                      <p:tavLst>
                                        <p:tav tm="0">
                                          <p:val>
                                            <p:fltVal val="0"/>
                                          </p:val>
                                        </p:tav>
                                        <p:tav tm="100000">
                                          <p:val>
                                            <p:strVal val="#ppt_h"/>
                                          </p:val>
                                        </p:tav>
                                      </p:tavLst>
                                    </p:anim>
                                    <p:anim calcmode="lin" valueType="num">
                                      <p:cBhvr>
                                        <p:cTn id="203" dur="1000" fill="hold"/>
                                        <p:tgtEl>
                                          <p:spTgt spid="34"/>
                                        </p:tgtEl>
                                        <p:attrNameLst>
                                          <p:attrName>style.rotation</p:attrName>
                                        </p:attrNameLst>
                                      </p:cBhvr>
                                      <p:tavLst>
                                        <p:tav tm="0">
                                          <p:val>
                                            <p:fltVal val="90"/>
                                          </p:val>
                                        </p:tav>
                                        <p:tav tm="100000">
                                          <p:val>
                                            <p:fltVal val="0"/>
                                          </p:val>
                                        </p:tav>
                                      </p:tavLst>
                                    </p:anim>
                                    <p:animEffect transition="in" filter="fade">
                                      <p:cBhvr>
                                        <p:cTn id="204" dur="1000"/>
                                        <p:tgtEl>
                                          <p:spTgt spid="34"/>
                                        </p:tgtEl>
                                      </p:cBhvr>
                                    </p:animEffect>
                                  </p:childTnLst>
                                </p:cTn>
                              </p:par>
                            </p:childTnLst>
                          </p:cTn>
                        </p:par>
                        <p:par>
                          <p:cTn id="205" fill="hold" nodeType="afterGroup">
                            <p:stCondLst>
                              <p:cond delay="6050"/>
                            </p:stCondLst>
                            <p:childTnLst>
                              <p:par>
                                <p:cTn id="206" presetID="31" presetClass="entr" presetSubtype="0" fill="hold" nodeType="afterEffect">
                                  <p:stCondLst>
                                    <p:cond delay="0"/>
                                  </p:stCondLst>
                                  <p:iterate type="lt">
                                    <p:tmPct val="5000"/>
                                  </p:iterate>
                                  <p:childTnLst>
                                    <p:set>
                                      <p:cBhvr>
                                        <p:cTn id="207" dur="1" fill="hold">
                                          <p:stCondLst>
                                            <p:cond delay="0"/>
                                          </p:stCondLst>
                                        </p:cTn>
                                        <p:tgtEl>
                                          <p:spTgt spid="38"/>
                                        </p:tgtEl>
                                        <p:attrNameLst>
                                          <p:attrName>style.visibility</p:attrName>
                                        </p:attrNameLst>
                                      </p:cBhvr>
                                      <p:to>
                                        <p:strVal val="visible"/>
                                      </p:to>
                                    </p:set>
                                    <p:anim calcmode="lin" valueType="num">
                                      <p:cBhvr>
                                        <p:cTn id="208" dur="1000" fill="hold"/>
                                        <p:tgtEl>
                                          <p:spTgt spid="38"/>
                                        </p:tgtEl>
                                        <p:attrNameLst>
                                          <p:attrName>ppt_w</p:attrName>
                                        </p:attrNameLst>
                                      </p:cBhvr>
                                      <p:tavLst>
                                        <p:tav tm="0">
                                          <p:val>
                                            <p:fltVal val="0"/>
                                          </p:val>
                                        </p:tav>
                                        <p:tav tm="100000">
                                          <p:val>
                                            <p:strVal val="#ppt_w"/>
                                          </p:val>
                                        </p:tav>
                                      </p:tavLst>
                                    </p:anim>
                                    <p:anim calcmode="lin" valueType="num">
                                      <p:cBhvr>
                                        <p:cTn id="209" dur="1000" fill="hold"/>
                                        <p:tgtEl>
                                          <p:spTgt spid="38"/>
                                        </p:tgtEl>
                                        <p:attrNameLst>
                                          <p:attrName>ppt_h</p:attrName>
                                        </p:attrNameLst>
                                      </p:cBhvr>
                                      <p:tavLst>
                                        <p:tav tm="0">
                                          <p:val>
                                            <p:fltVal val="0"/>
                                          </p:val>
                                        </p:tav>
                                        <p:tav tm="100000">
                                          <p:val>
                                            <p:strVal val="#ppt_h"/>
                                          </p:val>
                                        </p:tav>
                                      </p:tavLst>
                                    </p:anim>
                                    <p:anim calcmode="lin" valueType="num">
                                      <p:cBhvr>
                                        <p:cTn id="210" dur="1000" fill="hold"/>
                                        <p:tgtEl>
                                          <p:spTgt spid="38"/>
                                        </p:tgtEl>
                                        <p:attrNameLst>
                                          <p:attrName>style.rotation</p:attrName>
                                        </p:attrNameLst>
                                      </p:cBhvr>
                                      <p:tavLst>
                                        <p:tav tm="0">
                                          <p:val>
                                            <p:fltVal val="90"/>
                                          </p:val>
                                        </p:tav>
                                        <p:tav tm="100000">
                                          <p:val>
                                            <p:fltVal val="0"/>
                                          </p:val>
                                        </p:tav>
                                      </p:tavLst>
                                    </p:anim>
                                    <p:animEffect transition="in" filter="fade">
                                      <p:cBhvr>
                                        <p:cTn id="211" dur="1000"/>
                                        <p:tgtEl>
                                          <p:spTgt spid="38"/>
                                        </p:tgtEl>
                                      </p:cBhvr>
                                    </p:animEffect>
                                  </p:childTnLst>
                                </p:cTn>
                              </p:par>
                            </p:childTnLst>
                          </p:cTn>
                        </p:par>
                        <p:par>
                          <p:cTn id="212" fill="hold" nodeType="afterGroup">
                            <p:stCondLst>
                              <p:cond delay="7050"/>
                            </p:stCondLst>
                            <p:childTnLst>
                              <p:par>
                                <p:cTn id="213" presetID="31" presetClass="entr" presetSubtype="0" fill="hold" grpId="0" nodeType="afterEffect">
                                  <p:stCondLst>
                                    <p:cond delay="0"/>
                                  </p:stCondLst>
                                  <p:iterate type="lt">
                                    <p:tmPct val="5000"/>
                                  </p:iterate>
                                  <p:childTnLst>
                                    <p:set>
                                      <p:cBhvr>
                                        <p:cTn id="214" dur="1" fill="hold">
                                          <p:stCondLst>
                                            <p:cond delay="0"/>
                                          </p:stCondLst>
                                        </p:cTn>
                                        <p:tgtEl>
                                          <p:spTgt spid="35"/>
                                        </p:tgtEl>
                                        <p:attrNameLst>
                                          <p:attrName>style.visibility</p:attrName>
                                        </p:attrNameLst>
                                      </p:cBhvr>
                                      <p:to>
                                        <p:strVal val="visible"/>
                                      </p:to>
                                    </p:set>
                                    <p:anim calcmode="lin" valueType="num">
                                      <p:cBhvr>
                                        <p:cTn id="215" dur="1000" fill="hold"/>
                                        <p:tgtEl>
                                          <p:spTgt spid="35"/>
                                        </p:tgtEl>
                                        <p:attrNameLst>
                                          <p:attrName>ppt_w</p:attrName>
                                        </p:attrNameLst>
                                      </p:cBhvr>
                                      <p:tavLst>
                                        <p:tav tm="0">
                                          <p:val>
                                            <p:fltVal val="0"/>
                                          </p:val>
                                        </p:tav>
                                        <p:tav tm="100000">
                                          <p:val>
                                            <p:strVal val="#ppt_w"/>
                                          </p:val>
                                        </p:tav>
                                      </p:tavLst>
                                    </p:anim>
                                    <p:anim calcmode="lin" valueType="num">
                                      <p:cBhvr>
                                        <p:cTn id="216" dur="1000" fill="hold"/>
                                        <p:tgtEl>
                                          <p:spTgt spid="35"/>
                                        </p:tgtEl>
                                        <p:attrNameLst>
                                          <p:attrName>ppt_h</p:attrName>
                                        </p:attrNameLst>
                                      </p:cBhvr>
                                      <p:tavLst>
                                        <p:tav tm="0">
                                          <p:val>
                                            <p:fltVal val="0"/>
                                          </p:val>
                                        </p:tav>
                                        <p:tav tm="100000">
                                          <p:val>
                                            <p:strVal val="#ppt_h"/>
                                          </p:val>
                                        </p:tav>
                                      </p:tavLst>
                                    </p:anim>
                                    <p:anim calcmode="lin" valueType="num">
                                      <p:cBhvr>
                                        <p:cTn id="217" dur="1000" fill="hold"/>
                                        <p:tgtEl>
                                          <p:spTgt spid="35"/>
                                        </p:tgtEl>
                                        <p:attrNameLst>
                                          <p:attrName>style.rotation</p:attrName>
                                        </p:attrNameLst>
                                      </p:cBhvr>
                                      <p:tavLst>
                                        <p:tav tm="0">
                                          <p:val>
                                            <p:fltVal val="90"/>
                                          </p:val>
                                        </p:tav>
                                        <p:tav tm="100000">
                                          <p:val>
                                            <p:fltVal val="0"/>
                                          </p:val>
                                        </p:tav>
                                      </p:tavLst>
                                    </p:anim>
                                    <p:animEffect transition="in" filter="fade">
                                      <p:cBhvr>
                                        <p:cTn id="218" dur="1000"/>
                                        <p:tgtEl>
                                          <p:spTgt spid="35"/>
                                        </p:tgtEl>
                                      </p:cBhvr>
                                    </p:animEffect>
                                  </p:childTnLst>
                                </p:cTn>
                              </p:par>
                            </p:childTnLst>
                          </p:cTn>
                        </p:par>
                        <p:par>
                          <p:cTn id="219" fill="hold" nodeType="afterGroup">
                            <p:stCondLst>
                              <p:cond delay="8900"/>
                            </p:stCondLst>
                            <p:childTnLst>
                              <p:par>
                                <p:cTn id="220" presetID="3" presetClass="entr" presetSubtype="10" fill="hold" nodeType="afterEffect">
                                  <p:stCondLst>
                                    <p:cond delay="0"/>
                                  </p:stCondLst>
                                  <p:childTnLst>
                                    <p:set>
                                      <p:cBhvr>
                                        <p:cTn id="221" dur="1" fill="hold">
                                          <p:stCondLst>
                                            <p:cond delay="0"/>
                                          </p:stCondLst>
                                        </p:cTn>
                                        <p:tgtEl>
                                          <p:spTgt spid="393245"/>
                                        </p:tgtEl>
                                        <p:attrNameLst>
                                          <p:attrName>style.visibility</p:attrName>
                                        </p:attrNameLst>
                                      </p:cBhvr>
                                      <p:to>
                                        <p:strVal val="visible"/>
                                      </p:to>
                                    </p:set>
                                    <p:animEffect transition="in" filter="blinds(horizontal)">
                                      <p:cBhvr>
                                        <p:cTn id="222" dur="500"/>
                                        <p:tgtEl>
                                          <p:spTgt spid="393245"/>
                                        </p:tgtEl>
                                      </p:cBhvr>
                                    </p:animEffect>
                                  </p:childTnLst>
                                </p:cTn>
                              </p:par>
                            </p:childTnLst>
                          </p:cTn>
                        </p:par>
                        <p:par>
                          <p:cTn id="223" fill="hold" nodeType="afterGroup">
                            <p:stCondLst>
                              <p:cond delay="9400"/>
                            </p:stCondLst>
                            <p:childTnLst>
                              <p:par>
                                <p:cTn id="224" presetID="3" presetClass="entr" presetSubtype="10" fill="hold" grpId="0" nodeType="afterEffect">
                                  <p:stCondLst>
                                    <p:cond delay="0"/>
                                  </p:stCondLst>
                                  <p:childTnLst>
                                    <p:set>
                                      <p:cBhvr>
                                        <p:cTn id="225" dur="1" fill="hold">
                                          <p:stCondLst>
                                            <p:cond delay="0"/>
                                          </p:stCondLst>
                                        </p:cTn>
                                        <p:tgtEl>
                                          <p:spTgt spid="393244"/>
                                        </p:tgtEl>
                                        <p:attrNameLst>
                                          <p:attrName>style.visibility</p:attrName>
                                        </p:attrNameLst>
                                      </p:cBhvr>
                                      <p:to>
                                        <p:strVal val="visible"/>
                                      </p:to>
                                    </p:set>
                                    <p:animEffect transition="in" filter="blinds(horizontal)">
                                      <p:cBhvr>
                                        <p:cTn id="226" dur="500"/>
                                        <p:tgtEl>
                                          <p:spTgt spid="393244"/>
                                        </p:tgtEl>
                                      </p:cBhvr>
                                    </p:animEffect>
                                  </p:childTnLst>
                                </p:cTn>
                              </p:par>
                            </p:childTnLst>
                          </p:cTn>
                        </p:par>
                        <p:par>
                          <p:cTn id="227" fill="hold" nodeType="afterGroup">
                            <p:stCondLst>
                              <p:cond delay="9900"/>
                            </p:stCondLst>
                            <p:childTnLst>
                              <p:par>
                                <p:cTn id="228" presetID="31" presetClass="entr" presetSubtype="0" fill="hold" nodeType="afterEffect">
                                  <p:stCondLst>
                                    <p:cond delay="0"/>
                                  </p:stCondLst>
                                  <p:iterate type="lt">
                                    <p:tmPct val="5000"/>
                                  </p:iterate>
                                  <p:childTnLst>
                                    <p:set>
                                      <p:cBhvr>
                                        <p:cTn id="229" dur="1" fill="hold">
                                          <p:stCondLst>
                                            <p:cond delay="0"/>
                                          </p:stCondLst>
                                        </p:cTn>
                                        <p:tgtEl>
                                          <p:spTgt spid="40"/>
                                        </p:tgtEl>
                                        <p:attrNameLst>
                                          <p:attrName>style.visibility</p:attrName>
                                        </p:attrNameLst>
                                      </p:cBhvr>
                                      <p:to>
                                        <p:strVal val="visible"/>
                                      </p:to>
                                    </p:set>
                                    <p:anim calcmode="lin" valueType="num">
                                      <p:cBhvr>
                                        <p:cTn id="230" dur="1000" fill="hold"/>
                                        <p:tgtEl>
                                          <p:spTgt spid="40"/>
                                        </p:tgtEl>
                                        <p:attrNameLst>
                                          <p:attrName>ppt_w</p:attrName>
                                        </p:attrNameLst>
                                      </p:cBhvr>
                                      <p:tavLst>
                                        <p:tav tm="0">
                                          <p:val>
                                            <p:fltVal val="0"/>
                                          </p:val>
                                        </p:tav>
                                        <p:tav tm="100000">
                                          <p:val>
                                            <p:strVal val="#ppt_w"/>
                                          </p:val>
                                        </p:tav>
                                      </p:tavLst>
                                    </p:anim>
                                    <p:anim calcmode="lin" valueType="num">
                                      <p:cBhvr>
                                        <p:cTn id="231" dur="1000" fill="hold"/>
                                        <p:tgtEl>
                                          <p:spTgt spid="40"/>
                                        </p:tgtEl>
                                        <p:attrNameLst>
                                          <p:attrName>ppt_h</p:attrName>
                                        </p:attrNameLst>
                                      </p:cBhvr>
                                      <p:tavLst>
                                        <p:tav tm="0">
                                          <p:val>
                                            <p:fltVal val="0"/>
                                          </p:val>
                                        </p:tav>
                                        <p:tav tm="100000">
                                          <p:val>
                                            <p:strVal val="#ppt_h"/>
                                          </p:val>
                                        </p:tav>
                                      </p:tavLst>
                                    </p:anim>
                                    <p:anim calcmode="lin" valueType="num">
                                      <p:cBhvr>
                                        <p:cTn id="232" dur="1000" fill="hold"/>
                                        <p:tgtEl>
                                          <p:spTgt spid="40"/>
                                        </p:tgtEl>
                                        <p:attrNameLst>
                                          <p:attrName>style.rotation</p:attrName>
                                        </p:attrNameLst>
                                      </p:cBhvr>
                                      <p:tavLst>
                                        <p:tav tm="0">
                                          <p:val>
                                            <p:fltVal val="90"/>
                                          </p:val>
                                        </p:tav>
                                        <p:tav tm="100000">
                                          <p:val>
                                            <p:fltVal val="0"/>
                                          </p:val>
                                        </p:tav>
                                      </p:tavLst>
                                    </p:anim>
                                    <p:animEffect transition="in" filter="fade">
                                      <p:cBhvr>
                                        <p:cTn id="233" dur="1000"/>
                                        <p:tgtEl>
                                          <p:spTgt spid="40"/>
                                        </p:tgtEl>
                                      </p:cBhvr>
                                    </p:animEffect>
                                  </p:childTnLst>
                                </p:cTn>
                              </p:par>
                            </p:childTnLst>
                          </p:cTn>
                        </p:par>
                        <p:par>
                          <p:cTn id="234" fill="hold" nodeType="afterGroup">
                            <p:stCondLst>
                              <p:cond delay="10900"/>
                            </p:stCondLst>
                            <p:childTnLst>
                              <p:par>
                                <p:cTn id="235" presetID="31" presetClass="entr" presetSubtype="0" fill="hold" grpId="0" nodeType="afterEffect">
                                  <p:stCondLst>
                                    <p:cond delay="0"/>
                                  </p:stCondLst>
                                  <p:iterate type="lt">
                                    <p:tmPct val="5000"/>
                                  </p:iterate>
                                  <p:childTnLst>
                                    <p:set>
                                      <p:cBhvr>
                                        <p:cTn id="236" dur="1" fill="hold">
                                          <p:stCondLst>
                                            <p:cond delay="0"/>
                                          </p:stCondLst>
                                        </p:cTn>
                                        <p:tgtEl>
                                          <p:spTgt spid="39"/>
                                        </p:tgtEl>
                                        <p:attrNameLst>
                                          <p:attrName>style.visibility</p:attrName>
                                        </p:attrNameLst>
                                      </p:cBhvr>
                                      <p:to>
                                        <p:strVal val="visible"/>
                                      </p:to>
                                    </p:set>
                                    <p:anim calcmode="lin" valueType="num">
                                      <p:cBhvr>
                                        <p:cTn id="237" dur="1000" fill="hold"/>
                                        <p:tgtEl>
                                          <p:spTgt spid="39"/>
                                        </p:tgtEl>
                                        <p:attrNameLst>
                                          <p:attrName>ppt_w</p:attrName>
                                        </p:attrNameLst>
                                      </p:cBhvr>
                                      <p:tavLst>
                                        <p:tav tm="0">
                                          <p:val>
                                            <p:fltVal val="0"/>
                                          </p:val>
                                        </p:tav>
                                        <p:tav tm="100000">
                                          <p:val>
                                            <p:strVal val="#ppt_w"/>
                                          </p:val>
                                        </p:tav>
                                      </p:tavLst>
                                    </p:anim>
                                    <p:anim calcmode="lin" valueType="num">
                                      <p:cBhvr>
                                        <p:cTn id="238" dur="1000" fill="hold"/>
                                        <p:tgtEl>
                                          <p:spTgt spid="39"/>
                                        </p:tgtEl>
                                        <p:attrNameLst>
                                          <p:attrName>ppt_h</p:attrName>
                                        </p:attrNameLst>
                                      </p:cBhvr>
                                      <p:tavLst>
                                        <p:tav tm="0">
                                          <p:val>
                                            <p:fltVal val="0"/>
                                          </p:val>
                                        </p:tav>
                                        <p:tav tm="100000">
                                          <p:val>
                                            <p:strVal val="#ppt_h"/>
                                          </p:val>
                                        </p:tav>
                                      </p:tavLst>
                                    </p:anim>
                                    <p:anim calcmode="lin" valueType="num">
                                      <p:cBhvr>
                                        <p:cTn id="239" dur="1000" fill="hold"/>
                                        <p:tgtEl>
                                          <p:spTgt spid="39"/>
                                        </p:tgtEl>
                                        <p:attrNameLst>
                                          <p:attrName>style.rotation</p:attrName>
                                        </p:attrNameLst>
                                      </p:cBhvr>
                                      <p:tavLst>
                                        <p:tav tm="0">
                                          <p:val>
                                            <p:fltVal val="90"/>
                                          </p:val>
                                        </p:tav>
                                        <p:tav tm="100000">
                                          <p:val>
                                            <p:fltVal val="0"/>
                                          </p:val>
                                        </p:tav>
                                      </p:tavLst>
                                    </p:anim>
                                    <p:animEffect transition="in" filter="fade">
                                      <p:cBhvr>
                                        <p:cTn id="240" dur="1000"/>
                                        <p:tgtEl>
                                          <p:spTgt spid="39"/>
                                        </p:tgtEl>
                                      </p:cBhvr>
                                    </p:animEffect>
                                  </p:childTnLst>
                                </p:cTn>
                              </p:par>
                            </p:childTnLst>
                          </p:cTn>
                        </p:par>
                        <p:par>
                          <p:cTn id="241" fill="hold">
                            <p:stCondLst>
                              <p:cond delay="12750"/>
                            </p:stCondLst>
                            <p:childTnLst>
                              <p:par>
                                <p:cTn id="242" presetID="22" presetClass="entr" presetSubtype="1" fill="hold" grpId="0" nodeType="afterEffect">
                                  <p:stCondLst>
                                    <p:cond delay="0"/>
                                  </p:stCondLst>
                                  <p:childTnLst>
                                    <p:set>
                                      <p:cBhvr>
                                        <p:cTn id="243" dur="1" fill="hold">
                                          <p:stCondLst>
                                            <p:cond delay="0"/>
                                          </p:stCondLst>
                                        </p:cTn>
                                        <p:tgtEl>
                                          <p:spTgt spid="2"/>
                                        </p:tgtEl>
                                        <p:attrNameLst>
                                          <p:attrName>style.visibility</p:attrName>
                                        </p:attrNameLst>
                                      </p:cBhvr>
                                      <p:to>
                                        <p:strVal val="visible"/>
                                      </p:to>
                                    </p:set>
                                    <p:animEffect transition="in" filter="wipe(up)">
                                      <p:cBhvr>
                                        <p:cTn id="244" dur="500"/>
                                        <p:tgtEl>
                                          <p:spTgt spid="2"/>
                                        </p:tgtEl>
                                      </p:cBhvr>
                                    </p:animEffect>
                                  </p:childTnLst>
                                </p:cTn>
                              </p:par>
                            </p:childTnLst>
                          </p:cTn>
                        </p:par>
                        <p:par>
                          <p:cTn id="245" fill="hold">
                            <p:stCondLst>
                              <p:cond delay="13250"/>
                            </p:stCondLst>
                            <p:childTnLst>
                              <p:par>
                                <p:cTn id="246" presetID="22" presetClass="entr" presetSubtype="1" fill="hold" grpId="0" nodeType="afterEffect">
                                  <p:stCondLst>
                                    <p:cond delay="0"/>
                                  </p:stCondLst>
                                  <p:childTnLst>
                                    <p:set>
                                      <p:cBhvr>
                                        <p:cTn id="247" dur="1" fill="hold">
                                          <p:stCondLst>
                                            <p:cond delay="0"/>
                                          </p:stCondLst>
                                        </p:cTn>
                                        <p:tgtEl>
                                          <p:spTgt spid="44"/>
                                        </p:tgtEl>
                                        <p:attrNameLst>
                                          <p:attrName>style.visibility</p:attrName>
                                        </p:attrNameLst>
                                      </p:cBhvr>
                                      <p:to>
                                        <p:strVal val="visible"/>
                                      </p:to>
                                    </p:set>
                                    <p:animEffect transition="in" filter="wipe(up)">
                                      <p:cBhvr>
                                        <p:cTn id="24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p:bldP spid="393222" grpId="0" animBg="1"/>
      <p:bldP spid="393224" grpId="0" animBg="1"/>
      <p:bldP spid="393226" grpId="0" animBg="1"/>
      <p:bldP spid="393227" grpId="0" animBg="1"/>
      <p:bldP spid="393228" grpId="0" animBg="1"/>
      <p:bldP spid="393229" grpId="0" animBg="1"/>
      <p:bldP spid="393230" grpId="0" animBg="1"/>
      <p:bldP spid="393231" grpId="0" animBg="1"/>
      <p:bldP spid="393232" grpId="0" animBg="1"/>
      <p:bldP spid="393233" grpId="0" animBg="1"/>
      <p:bldP spid="393242" grpId="0" animBg="1"/>
      <p:bldP spid="393244" grpId="0" animBg="1"/>
      <p:bldP spid="31" grpId="0" animBg="1"/>
      <p:bldP spid="33" grpId="0" animBg="1"/>
      <p:bldP spid="34" grpId="0" animBg="1"/>
      <p:bldP spid="35" grpId="0" animBg="1"/>
      <p:bldP spid="39" grpId="0" animBg="1"/>
      <p:bldP spid="41" grpId="0" animBg="1"/>
      <p:bldP spid="2"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717D58B-6EFE-40C0-86C1-D5E13CEF28A2}" type="slidenum">
              <a:rPr lang="en-US" b="0" smtClean="0">
                <a:solidFill>
                  <a:schemeClr val="tx2"/>
                </a:solidFill>
              </a:rPr>
              <a:pPr/>
              <a:t>26</a:t>
            </a:fld>
            <a:endParaRPr lang="en-US" b="0">
              <a:solidFill>
                <a:schemeClr val="tx2"/>
              </a:solidFill>
            </a:endParaRPr>
          </a:p>
        </p:txBody>
      </p:sp>
      <p:sp>
        <p:nvSpPr>
          <p:cNvPr id="24579" name="Rectangle 2"/>
          <p:cNvSpPr>
            <a:spLocks noGrp="1" noChangeArrowheads="1"/>
          </p:cNvSpPr>
          <p:nvPr>
            <p:ph type="title"/>
          </p:nvPr>
        </p:nvSpPr>
        <p:spPr>
          <a:xfrm>
            <a:off x="209405" y="76200"/>
            <a:ext cx="10001395" cy="623888"/>
          </a:xfrm>
        </p:spPr>
        <p:txBody>
          <a:bodyPr>
            <a:normAutofit fontScale="90000"/>
          </a:bodyPr>
          <a:lstStyle/>
          <a:p>
            <a:pPr eaLnBrk="1" hangingPunct="1"/>
            <a:r>
              <a:rPr lang="en-US" dirty="0"/>
              <a:t>Oracle SOA Suite: </a:t>
            </a:r>
            <a:r>
              <a:rPr lang="en-US" dirty="0" err="1"/>
              <a:t>StockQuoteService</a:t>
            </a:r>
            <a:endParaRPr lang="en-US" dirty="0"/>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685800"/>
            <a:ext cx="775335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1877" name="AutoShape 5"/>
          <p:cNvSpPr>
            <a:spLocks noChangeArrowheads="1"/>
          </p:cNvSpPr>
          <p:nvPr/>
        </p:nvSpPr>
        <p:spPr bwMode="auto">
          <a:xfrm>
            <a:off x="3733800" y="3352800"/>
            <a:ext cx="342900" cy="3810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pic>
        <p:nvPicPr>
          <p:cNvPr id="5918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514601"/>
            <a:ext cx="27051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1879" name="AutoShape 7"/>
          <p:cNvSpPr>
            <a:spLocks noChangeArrowheads="1"/>
          </p:cNvSpPr>
          <p:nvPr/>
        </p:nvSpPr>
        <p:spPr bwMode="auto">
          <a:xfrm flipH="1">
            <a:off x="6057900" y="3810000"/>
            <a:ext cx="342900" cy="3810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24584" name="Rounded Rectangular Callout 1"/>
          <p:cNvSpPr>
            <a:spLocks noChangeArrowheads="1"/>
          </p:cNvSpPr>
          <p:nvPr/>
        </p:nvSpPr>
        <p:spPr bwMode="auto">
          <a:xfrm>
            <a:off x="9318172" y="685800"/>
            <a:ext cx="1333500" cy="1219200"/>
          </a:xfrm>
          <a:prstGeom prst="wedgeRoundRectCallout">
            <a:avLst>
              <a:gd name="adj1" fmla="val -51417"/>
              <a:gd name="adj2" fmla="val 75287"/>
              <a:gd name="adj3" fmla="val 16667"/>
            </a:avLst>
          </a:prstGeom>
          <a:solidFill>
            <a:schemeClr val="accent1"/>
          </a:solidFill>
          <a:ln w="9525" algn="ctr">
            <a:solidFill>
              <a:schemeClr val="tx1"/>
            </a:solidFill>
            <a:round/>
            <a:headEnd/>
            <a:tailEnd/>
          </a:ln>
        </p:spPr>
        <p:txBody>
          <a:bodyPr/>
          <a:lstStyle/>
          <a:p>
            <a:r>
              <a:rPr lang="en-US" sz="1600" dirty="0"/>
              <a:t>BPEL composition with WSDL interface</a:t>
            </a:r>
          </a:p>
        </p:txBody>
      </p:sp>
    </p:spTree>
    <p:extLst>
      <p:ext uri="{BB962C8B-B14F-4D97-AF65-F5344CB8AC3E}">
        <p14:creationId xmlns:p14="http://schemas.microsoft.com/office/powerpoint/2010/main" val="2091277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91877"/>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91879"/>
                                        </p:tgtEl>
                                        <p:attrNameLst>
                                          <p:attrName>style.visibility</p:attrName>
                                        </p:attrNameLst>
                                      </p:cBhvr>
                                      <p:to>
                                        <p:strVal val="visible"/>
                                      </p:to>
                                    </p:set>
                                    <p:animEffect transition="in" filter="fade">
                                      <p:cBhvr>
                                        <p:cTn id="11" dur="2000"/>
                                        <p:tgtEl>
                                          <p:spTgt spid="591879"/>
                                        </p:tgtEl>
                                      </p:cBhvr>
                                    </p:animEffect>
                                  </p:childTnLst>
                                </p:cTn>
                              </p:par>
                            </p:childTnLst>
                          </p:cTn>
                        </p:par>
                        <p:par>
                          <p:cTn id="12" fill="hold" nodeType="afterGroup">
                            <p:stCondLst>
                              <p:cond delay="2000"/>
                            </p:stCondLst>
                            <p:childTnLst>
                              <p:par>
                                <p:cTn id="13" presetID="8" presetClass="emph" presetSubtype="0" fill="hold" grpId="1" nodeType="afterEffect">
                                  <p:stCondLst>
                                    <p:cond delay="0"/>
                                  </p:stCondLst>
                                  <p:childTnLst>
                                    <p:animRot by="21600000">
                                      <p:cBhvr>
                                        <p:cTn id="14" dur="2000" fill="hold"/>
                                        <p:tgtEl>
                                          <p:spTgt spid="591879"/>
                                        </p:tgtEl>
                                        <p:attrNameLst>
                                          <p:attrName>r</p:attrName>
                                        </p:attrNameLst>
                                      </p:cBhvr>
                                    </p:animRot>
                                  </p:childTnLst>
                                </p:cTn>
                              </p:par>
                            </p:childTnLst>
                          </p:cTn>
                        </p:par>
                        <p:par>
                          <p:cTn id="15" fill="hold" nodeType="afterGroup">
                            <p:stCondLst>
                              <p:cond delay="4000"/>
                            </p:stCondLst>
                            <p:childTnLst>
                              <p:par>
                                <p:cTn id="16" presetID="22" presetClass="entr" presetSubtype="8" fill="hold" nodeType="afterEffect">
                                  <p:stCondLst>
                                    <p:cond delay="0"/>
                                  </p:stCondLst>
                                  <p:childTnLst>
                                    <p:set>
                                      <p:cBhvr>
                                        <p:cTn id="17" dur="1" fill="hold">
                                          <p:stCondLst>
                                            <p:cond delay="0"/>
                                          </p:stCondLst>
                                        </p:cTn>
                                        <p:tgtEl>
                                          <p:spTgt spid="591878"/>
                                        </p:tgtEl>
                                        <p:attrNameLst>
                                          <p:attrName>style.visibility</p:attrName>
                                        </p:attrNameLst>
                                      </p:cBhvr>
                                      <p:to>
                                        <p:strVal val="visible"/>
                                      </p:to>
                                    </p:set>
                                    <p:animEffect transition="in" filter="wipe(left)">
                                      <p:cBhvr>
                                        <p:cTn id="18" dur="500"/>
                                        <p:tgtEl>
                                          <p:spTgt spid="591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animBg="1"/>
      <p:bldP spid="591879" grpId="0" animBg="1"/>
      <p:bldP spid="59187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2B0AB86-5042-4000-9E7B-D2103338103D}" type="slidenum">
              <a:rPr lang="en-US" b="0" smtClean="0">
                <a:solidFill>
                  <a:schemeClr val="tx2"/>
                </a:solidFill>
              </a:rPr>
              <a:pPr/>
              <a:t>27</a:t>
            </a:fld>
            <a:endParaRPr lang="en-US" b="0">
              <a:solidFill>
                <a:schemeClr val="tx2"/>
              </a:solidFill>
            </a:endParaRPr>
          </a:p>
        </p:txBody>
      </p:sp>
      <p:pic>
        <p:nvPicPr>
          <p:cNvPr id="5" name="Picture 3"/>
          <p:cNvPicPr>
            <a:picLocks noChangeAspect="1" noChangeArrowheads="1"/>
          </p:cNvPicPr>
          <p:nvPr/>
        </p:nvPicPr>
        <p:blipFill>
          <a:blip r:embed="rId3" cstate="print"/>
          <a:srcRect/>
          <a:stretch>
            <a:fillRect/>
          </a:stretch>
        </p:blipFill>
        <p:spPr bwMode="auto">
          <a:xfrm>
            <a:off x="4008512" y="0"/>
            <a:ext cx="6583288" cy="6858000"/>
          </a:xfrm>
          <a:prstGeom prst="rect">
            <a:avLst/>
          </a:prstGeom>
          <a:noFill/>
          <a:ln w="9525">
            <a:noFill/>
            <a:miter lim="800000"/>
            <a:headEnd/>
            <a:tailEnd/>
          </a:ln>
        </p:spPr>
      </p:pic>
      <p:grpSp>
        <p:nvGrpSpPr>
          <p:cNvPr id="6" name="Group 5"/>
          <p:cNvGrpSpPr/>
          <p:nvPr/>
        </p:nvGrpSpPr>
        <p:grpSpPr>
          <a:xfrm>
            <a:off x="1676401" y="2895600"/>
            <a:ext cx="3305351" cy="3065878"/>
            <a:chOff x="278864" y="3243498"/>
            <a:chExt cx="3305351" cy="3065878"/>
          </a:xfrm>
        </p:grpSpPr>
        <p:sp>
          <p:nvSpPr>
            <p:cNvPr id="7" name="Rounded Rectangle 6"/>
            <p:cNvSpPr/>
            <p:nvPr/>
          </p:nvSpPr>
          <p:spPr bwMode="auto">
            <a:xfrm>
              <a:off x="1020607" y="3243498"/>
              <a:ext cx="1038442" cy="34614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a:t>Submitted</a:t>
              </a:r>
            </a:p>
          </p:txBody>
        </p:sp>
        <p:sp>
          <p:nvSpPr>
            <p:cNvPr id="8" name="Rounded Rectangle 7"/>
            <p:cNvSpPr/>
            <p:nvPr/>
          </p:nvSpPr>
          <p:spPr bwMode="auto">
            <a:xfrm>
              <a:off x="1020608" y="3836895"/>
              <a:ext cx="1038442" cy="34614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a:t>Assigned</a:t>
              </a:r>
            </a:p>
          </p:txBody>
        </p:sp>
        <p:cxnSp>
          <p:nvCxnSpPr>
            <p:cNvPr id="9" name="Straight Arrow Connector 8"/>
            <p:cNvCxnSpPr>
              <a:stCxn id="7" idx="2"/>
              <a:endCxn id="8" idx="0"/>
            </p:cNvCxnSpPr>
            <p:nvPr/>
          </p:nvCxnSpPr>
          <p:spPr bwMode="auto">
            <a:xfrm rot="16200000" flipH="1">
              <a:off x="1416204" y="3713269"/>
              <a:ext cx="247249" cy="1"/>
            </a:xfrm>
            <a:prstGeom prst="straightConnector1">
              <a:avLst/>
            </a:prstGeom>
            <a:solidFill>
              <a:schemeClr val="bg1"/>
            </a:solidFill>
            <a:ln w="9525" cap="flat" cmpd="sng" algn="ctr">
              <a:solidFill>
                <a:schemeClr val="tx1"/>
              </a:solidFill>
              <a:prstDash val="solid"/>
              <a:round/>
              <a:headEnd type="none" w="med" len="med"/>
              <a:tailEnd type="arrow"/>
            </a:ln>
            <a:effectLst/>
          </p:spPr>
        </p:cxnSp>
        <p:sp>
          <p:nvSpPr>
            <p:cNvPr id="10" name="Rounded Rectangle 9"/>
            <p:cNvSpPr/>
            <p:nvPr/>
          </p:nvSpPr>
          <p:spPr bwMode="auto">
            <a:xfrm>
              <a:off x="278864" y="4578639"/>
              <a:ext cx="1038442" cy="34614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a:t>Approved</a:t>
              </a:r>
            </a:p>
          </p:txBody>
        </p:sp>
        <p:sp>
          <p:nvSpPr>
            <p:cNvPr id="11" name="Rounded Rectangle 10"/>
            <p:cNvSpPr/>
            <p:nvPr/>
          </p:nvSpPr>
          <p:spPr bwMode="auto">
            <a:xfrm>
              <a:off x="1811802" y="4578639"/>
              <a:ext cx="1038442" cy="34614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a:t>Rejected</a:t>
              </a:r>
            </a:p>
          </p:txBody>
        </p:sp>
        <p:sp>
          <p:nvSpPr>
            <p:cNvPr id="12" name="Rounded Rectangle 11"/>
            <p:cNvSpPr/>
            <p:nvPr/>
          </p:nvSpPr>
          <p:spPr bwMode="auto">
            <a:xfrm>
              <a:off x="971159" y="5320384"/>
              <a:ext cx="1038442" cy="34614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a:t>Ordered</a:t>
              </a:r>
            </a:p>
          </p:txBody>
        </p:sp>
        <p:sp>
          <p:nvSpPr>
            <p:cNvPr id="13" name="Rounded Rectangle 12"/>
            <p:cNvSpPr/>
            <p:nvPr/>
          </p:nvSpPr>
          <p:spPr bwMode="auto">
            <a:xfrm>
              <a:off x="971159" y="5963229"/>
              <a:ext cx="1038442" cy="346147"/>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a:t>Completed</a:t>
              </a:r>
            </a:p>
          </p:txBody>
        </p:sp>
        <p:cxnSp>
          <p:nvCxnSpPr>
            <p:cNvPr id="14" name="Elbow Connector 13"/>
            <p:cNvCxnSpPr>
              <a:stCxn id="8" idx="2"/>
              <a:endCxn id="10" idx="0"/>
            </p:cNvCxnSpPr>
            <p:nvPr/>
          </p:nvCxnSpPr>
          <p:spPr bwMode="auto">
            <a:xfrm rot="5400000">
              <a:off x="971160" y="4009969"/>
              <a:ext cx="395597" cy="741744"/>
            </a:xfrm>
            <a:prstGeom prst="bentConnector3">
              <a:avLst>
                <a:gd name="adj1" fmla="val 50000"/>
              </a:avLst>
            </a:prstGeom>
            <a:solidFill>
              <a:schemeClr val="bg1"/>
            </a:solidFill>
            <a:ln w="9525" cap="flat" cmpd="sng" algn="ctr">
              <a:solidFill>
                <a:schemeClr val="tx1"/>
              </a:solidFill>
              <a:prstDash val="solid"/>
              <a:round/>
              <a:headEnd type="none" w="med" len="med"/>
              <a:tailEnd type="arrow"/>
            </a:ln>
            <a:effectLst/>
          </p:spPr>
        </p:cxnSp>
        <p:cxnSp>
          <p:nvCxnSpPr>
            <p:cNvPr id="15" name="Elbow Connector 14"/>
            <p:cNvCxnSpPr>
              <a:stCxn id="8" idx="2"/>
              <a:endCxn id="11" idx="0"/>
            </p:cNvCxnSpPr>
            <p:nvPr/>
          </p:nvCxnSpPr>
          <p:spPr bwMode="auto">
            <a:xfrm rot="16200000" flipH="1">
              <a:off x="1737628" y="3985244"/>
              <a:ext cx="395597" cy="791194"/>
            </a:xfrm>
            <a:prstGeom prst="bentConnector3">
              <a:avLst>
                <a:gd name="adj1" fmla="val 50000"/>
              </a:avLst>
            </a:prstGeom>
            <a:solidFill>
              <a:schemeClr val="bg1"/>
            </a:solidFill>
            <a:ln w="9525" cap="flat" cmpd="sng" algn="ctr">
              <a:solidFill>
                <a:schemeClr val="tx1"/>
              </a:solidFill>
              <a:prstDash val="solid"/>
              <a:round/>
              <a:headEnd type="none" w="med" len="med"/>
              <a:tailEnd type="arrow"/>
            </a:ln>
            <a:effectLst/>
          </p:spPr>
        </p:cxnSp>
        <p:cxnSp>
          <p:nvCxnSpPr>
            <p:cNvPr id="16" name="Elbow Connector 15"/>
            <p:cNvCxnSpPr>
              <a:stCxn id="11" idx="3"/>
              <a:endCxn id="8" idx="3"/>
            </p:cNvCxnSpPr>
            <p:nvPr/>
          </p:nvCxnSpPr>
          <p:spPr bwMode="auto">
            <a:xfrm flipH="1" flipV="1">
              <a:off x="2059050" y="4009969"/>
              <a:ext cx="791194" cy="741744"/>
            </a:xfrm>
            <a:prstGeom prst="bentConnector3">
              <a:avLst>
                <a:gd name="adj1" fmla="val -37202"/>
              </a:avLst>
            </a:prstGeom>
            <a:solidFill>
              <a:schemeClr val="bg1"/>
            </a:solidFill>
            <a:ln w="9525" cap="flat" cmpd="sng" algn="ctr">
              <a:solidFill>
                <a:schemeClr val="tx1"/>
              </a:solidFill>
              <a:prstDash val="solid"/>
              <a:round/>
              <a:headEnd type="none" w="med" len="med"/>
              <a:tailEnd type="arrow"/>
            </a:ln>
            <a:effectLst/>
          </p:spPr>
        </p:cxnSp>
        <p:cxnSp>
          <p:nvCxnSpPr>
            <p:cNvPr id="17" name="Elbow Connector 16"/>
            <p:cNvCxnSpPr>
              <a:stCxn id="11" idx="2"/>
              <a:endCxn id="13" idx="3"/>
            </p:cNvCxnSpPr>
            <p:nvPr/>
          </p:nvCxnSpPr>
          <p:spPr bwMode="auto">
            <a:xfrm rot="5400000">
              <a:off x="1564555" y="5369833"/>
              <a:ext cx="1211516" cy="321423"/>
            </a:xfrm>
            <a:prstGeom prst="bentConnector2">
              <a:avLst/>
            </a:prstGeom>
            <a:solidFill>
              <a:schemeClr val="bg1"/>
            </a:solidFill>
            <a:ln w="9525" cap="flat" cmpd="sng" algn="ctr">
              <a:solidFill>
                <a:schemeClr val="tx1"/>
              </a:solidFill>
              <a:prstDash val="solid"/>
              <a:round/>
              <a:headEnd type="none" w="med" len="med"/>
              <a:tailEnd type="arrow"/>
            </a:ln>
            <a:effectLst/>
          </p:spPr>
        </p:cxnSp>
        <p:cxnSp>
          <p:nvCxnSpPr>
            <p:cNvPr id="18" name="Elbow Connector 17"/>
            <p:cNvCxnSpPr>
              <a:stCxn id="10" idx="2"/>
              <a:endCxn id="12" idx="0"/>
            </p:cNvCxnSpPr>
            <p:nvPr/>
          </p:nvCxnSpPr>
          <p:spPr bwMode="auto">
            <a:xfrm rot="16200000" flipH="1">
              <a:off x="946435" y="4776438"/>
              <a:ext cx="395597" cy="692295"/>
            </a:xfrm>
            <a:prstGeom prst="bentConnector3">
              <a:avLst>
                <a:gd name="adj1" fmla="val 50000"/>
              </a:avLst>
            </a:prstGeom>
            <a:solidFill>
              <a:schemeClr val="bg1"/>
            </a:solidFill>
            <a:ln w="9525" cap="flat" cmpd="sng" algn="ctr">
              <a:solidFill>
                <a:schemeClr val="tx1"/>
              </a:solidFill>
              <a:prstDash val="solid"/>
              <a:round/>
              <a:headEnd type="none" w="med" len="med"/>
              <a:tailEnd type="arrow"/>
            </a:ln>
            <a:effectLst/>
          </p:spPr>
        </p:cxnSp>
        <p:cxnSp>
          <p:nvCxnSpPr>
            <p:cNvPr id="19" name="Straight Arrow Connector 18"/>
            <p:cNvCxnSpPr>
              <a:stCxn id="12" idx="2"/>
              <a:endCxn id="13" idx="0"/>
            </p:cNvCxnSpPr>
            <p:nvPr/>
          </p:nvCxnSpPr>
          <p:spPr bwMode="auto">
            <a:xfrm rot="5400000">
              <a:off x="1342032" y="5814880"/>
              <a:ext cx="296698" cy="2045"/>
            </a:xfrm>
            <a:prstGeom prst="straightConnector1">
              <a:avLst/>
            </a:prstGeom>
            <a:solidFill>
              <a:schemeClr val="bg1"/>
            </a:solidFill>
            <a:ln w="9525" cap="flat" cmpd="sng" algn="ctr">
              <a:solidFill>
                <a:schemeClr val="tx1"/>
              </a:solidFill>
              <a:prstDash val="solid"/>
              <a:round/>
              <a:headEnd type="none" w="med" len="med"/>
              <a:tailEnd type="arrow"/>
            </a:ln>
            <a:effectLst/>
          </p:spPr>
        </p:cxnSp>
        <p:sp>
          <p:nvSpPr>
            <p:cNvPr id="20" name="TextBox 19"/>
            <p:cNvSpPr txBox="1"/>
            <p:nvPr/>
          </p:nvSpPr>
          <p:spPr>
            <a:xfrm>
              <a:off x="328314" y="4133591"/>
              <a:ext cx="783612" cy="307777"/>
            </a:xfrm>
            <a:prstGeom prst="rect">
              <a:avLst/>
            </a:prstGeom>
            <a:noFill/>
          </p:spPr>
          <p:txBody>
            <a:bodyPr wrap="none" rtlCol="0">
              <a:spAutoFit/>
            </a:bodyPr>
            <a:lstStyle/>
            <a:p>
              <a:r>
                <a:rPr lang="en-US" sz="1400" dirty="0"/>
                <a:t>approve</a:t>
              </a:r>
            </a:p>
          </p:txBody>
        </p:sp>
        <p:sp>
          <p:nvSpPr>
            <p:cNvPr id="21" name="TextBox 20"/>
            <p:cNvSpPr txBox="1"/>
            <p:nvPr/>
          </p:nvSpPr>
          <p:spPr>
            <a:xfrm>
              <a:off x="2306299" y="5023684"/>
              <a:ext cx="644728" cy="307777"/>
            </a:xfrm>
            <a:prstGeom prst="rect">
              <a:avLst/>
            </a:prstGeom>
            <a:noFill/>
          </p:spPr>
          <p:txBody>
            <a:bodyPr wrap="none" rtlCol="0">
              <a:spAutoFit/>
            </a:bodyPr>
            <a:lstStyle/>
            <a:p>
              <a:r>
                <a:rPr lang="en-US" sz="1400" dirty="0"/>
                <a:t>cancel</a:t>
              </a:r>
            </a:p>
          </p:txBody>
        </p:sp>
        <p:sp>
          <p:nvSpPr>
            <p:cNvPr id="22" name="TextBox 21"/>
            <p:cNvSpPr txBox="1"/>
            <p:nvPr/>
          </p:nvSpPr>
          <p:spPr>
            <a:xfrm>
              <a:off x="2800795" y="4677537"/>
              <a:ext cx="783420" cy="307777"/>
            </a:xfrm>
            <a:prstGeom prst="rect">
              <a:avLst/>
            </a:prstGeom>
            <a:noFill/>
          </p:spPr>
          <p:txBody>
            <a:bodyPr wrap="none" rtlCol="0">
              <a:spAutoFit/>
            </a:bodyPr>
            <a:lstStyle/>
            <a:p>
              <a:r>
                <a:rPr lang="en-US" sz="1400" dirty="0"/>
                <a:t>reassign</a:t>
              </a:r>
            </a:p>
          </p:txBody>
        </p:sp>
      </p:grpSp>
      <p:sp>
        <p:nvSpPr>
          <p:cNvPr id="25603" name="Rectangle 2"/>
          <p:cNvSpPr>
            <a:spLocks noGrp="1" noChangeArrowheads="1"/>
          </p:cNvSpPr>
          <p:nvPr>
            <p:ph type="title"/>
          </p:nvPr>
        </p:nvSpPr>
        <p:spPr>
          <a:xfrm>
            <a:off x="1802770" y="1143000"/>
            <a:ext cx="1931030" cy="1066800"/>
          </a:xfrm>
        </p:spPr>
        <p:txBody>
          <a:bodyPr>
            <a:normAutofit fontScale="90000"/>
          </a:bodyPr>
          <a:lstStyle/>
          <a:p>
            <a:pPr eaLnBrk="1" hangingPunct="1"/>
            <a:r>
              <a:rPr lang="en-US" altLang="zh-CN" sz="2400" dirty="0">
                <a:ea typeface="宋体" pitchFamily="2" charset="-122"/>
              </a:rPr>
              <a:t>Microsoft </a:t>
            </a:r>
            <a:br>
              <a:rPr lang="en-US" altLang="zh-CN" sz="2400" dirty="0">
                <a:ea typeface="宋体" pitchFamily="2" charset="-122"/>
              </a:rPr>
            </a:br>
            <a:r>
              <a:rPr lang="en-US" altLang="zh-CN" sz="2400" dirty="0">
                <a:ea typeface="宋体" pitchFamily="2" charset="-122"/>
              </a:rPr>
              <a:t>Workflow </a:t>
            </a:r>
            <a:br>
              <a:rPr lang="en-US" altLang="zh-CN" sz="2400" dirty="0">
                <a:ea typeface="宋体" pitchFamily="2" charset="-122"/>
              </a:rPr>
            </a:br>
            <a:r>
              <a:rPr lang="en-US" altLang="zh-CN" sz="2400" dirty="0">
                <a:ea typeface="宋体" pitchFamily="2" charset="-122"/>
              </a:rPr>
              <a:t>Foundation</a:t>
            </a:r>
          </a:p>
        </p:txBody>
      </p:sp>
    </p:spTree>
    <p:extLst>
      <p:ext uri="{BB962C8B-B14F-4D97-AF65-F5344CB8AC3E}">
        <p14:creationId xmlns:p14="http://schemas.microsoft.com/office/powerpoint/2010/main" val="363174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90950ED-EB6F-44C8-BDB5-BDC4B79CE27A}" type="slidenum">
              <a:rPr lang="en-US" b="0" smtClean="0">
                <a:solidFill>
                  <a:schemeClr val="tx2"/>
                </a:solidFill>
              </a:rPr>
              <a:pPr/>
              <a:t>28</a:t>
            </a:fld>
            <a:endParaRPr lang="en-US" b="0">
              <a:solidFill>
                <a:schemeClr val="tx2"/>
              </a:solidFill>
            </a:endParaRPr>
          </a:p>
        </p:txBody>
      </p:sp>
      <p:sp>
        <p:nvSpPr>
          <p:cNvPr id="27651" name="Rectangle 2"/>
          <p:cNvSpPr>
            <a:spLocks noGrp="1" noChangeArrowheads="1"/>
          </p:cNvSpPr>
          <p:nvPr>
            <p:ph type="title"/>
          </p:nvPr>
        </p:nvSpPr>
        <p:spPr>
          <a:xfrm>
            <a:off x="244305" y="-76200"/>
            <a:ext cx="10347495" cy="1371600"/>
          </a:xfrm>
        </p:spPr>
        <p:txBody>
          <a:bodyPr>
            <a:normAutofit/>
          </a:bodyPr>
          <a:lstStyle/>
          <a:p>
            <a:pPr eaLnBrk="1" hangingPunct="1"/>
            <a:r>
              <a:rPr lang="en-US" altLang="zh-CN" dirty="0">
                <a:ea typeface="宋体" pitchFamily="2" charset="-122"/>
              </a:rPr>
              <a:t>Service Component Architecture (SCA)</a:t>
            </a:r>
            <a:br>
              <a:rPr lang="en-US" altLang="zh-CN" dirty="0">
                <a:ea typeface="宋体" pitchFamily="2" charset="-122"/>
              </a:rPr>
            </a:br>
            <a:r>
              <a:rPr lang="en-US" altLang="zh-CN" dirty="0">
                <a:solidFill>
                  <a:srgbClr val="B2B2B2"/>
                </a:solidFill>
                <a:ea typeface="宋体" pitchFamily="2" charset="-122"/>
              </a:rPr>
              <a:t>Service Data Object (SDO)</a:t>
            </a:r>
          </a:p>
        </p:txBody>
      </p:sp>
      <p:pic>
        <p:nvPicPr>
          <p:cNvPr id="27652" name="Picture 3" descr="Figure 7. Imports and exports with other technolo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7" y="1576388"/>
            <a:ext cx="6905625"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4"/>
          <p:cNvSpPr>
            <a:spLocks noChangeArrowheads="1"/>
          </p:cNvSpPr>
          <p:nvPr/>
        </p:nvSpPr>
        <p:spPr bwMode="auto">
          <a:xfrm>
            <a:off x="1828800" y="1225551"/>
            <a:ext cx="868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dirty="0">
                <a:latin typeface="Tahoma" pitchFamily="34" charset="0"/>
                <a:ea typeface="宋体" pitchFamily="2" charset="-122"/>
              </a:rPr>
              <a:t>https://www.ibm.com/support/knowledgecenter/en/SSMKHH_10.0.0/com.ibm.etools.mft.doc/ac68550_.htm</a:t>
            </a:r>
            <a:endParaRPr lang="zh-CN" altLang="en-US" sz="1400" dirty="0">
              <a:latin typeface="Tahoma" pitchFamily="34" charset="0"/>
              <a:ea typeface="宋体" pitchFamily="2" charset="-122"/>
            </a:endParaRPr>
          </a:p>
        </p:txBody>
      </p:sp>
    </p:spTree>
    <p:extLst>
      <p:ext uri="{BB962C8B-B14F-4D97-AF65-F5344CB8AC3E}">
        <p14:creationId xmlns:p14="http://schemas.microsoft.com/office/powerpoint/2010/main" val="3813180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D73342F-2CB1-46EB-99BB-2CAB704C2D10}" type="slidenum">
              <a:rPr lang="en-US" b="0" smtClean="0">
                <a:solidFill>
                  <a:schemeClr val="tx2"/>
                </a:solidFill>
              </a:rPr>
              <a:pPr/>
              <a:t>29</a:t>
            </a:fld>
            <a:endParaRPr lang="en-US" b="0">
              <a:solidFill>
                <a:schemeClr val="tx2"/>
              </a:solidFill>
            </a:endParaRPr>
          </a:p>
        </p:txBody>
      </p:sp>
      <p:sp>
        <p:nvSpPr>
          <p:cNvPr id="28675" name="Rectangle 2"/>
          <p:cNvSpPr>
            <a:spLocks noGrp="1" noChangeArrowheads="1"/>
          </p:cNvSpPr>
          <p:nvPr>
            <p:ph type="title"/>
          </p:nvPr>
        </p:nvSpPr>
        <p:spPr>
          <a:xfrm>
            <a:off x="300147" y="-311586"/>
            <a:ext cx="11568946" cy="1371600"/>
          </a:xfrm>
          <a:noFill/>
        </p:spPr>
        <p:txBody>
          <a:bodyPr>
            <a:normAutofit/>
          </a:bodyPr>
          <a:lstStyle/>
          <a:p>
            <a:pPr eaLnBrk="1" hangingPunct="1"/>
            <a:r>
              <a:rPr lang="en-US" altLang="zh-CN" sz="3200" dirty="0">
                <a:ea typeface="宋体" pitchFamily="2" charset="-122"/>
              </a:rPr>
              <a:t>Service Component Architecture (SCA</a:t>
            </a:r>
            <a:r>
              <a:rPr lang="en-US" altLang="zh-CN" sz="3200" dirty="0" smtClean="0">
                <a:ea typeface="宋体" pitchFamily="2" charset="-122"/>
              </a:rPr>
              <a:t>) Service </a:t>
            </a:r>
            <a:r>
              <a:rPr lang="en-US" altLang="zh-CN" sz="3200" dirty="0">
                <a:ea typeface="宋体" pitchFamily="2" charset="-122"/>
              </a:rPr>
              <a:t>Data Object (SDO)</a:t>
            </a:r>
          </a:p>
        </p:txBody>
      </p:sp>
      <p:pic>
        <p:nvPicPr>
          <p:cNvPr id="28676" name="Picture 3" descr="Figure 8. WebSphere Process Server business obje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37" y="1405919"/>
            <a:ext cx="8315325"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349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62DF1F-92D2-9C4A-77F1-29C8F56AC457}"/>
              </a:ext>
            </a:extLst>
          </p:cNvPr>
          <p:cNvSpPr>
            <a:spLocks noGrp="1"/>
          </p:cNvSpPr>
          <p:nvPr>
            <p:ph type="title"/>
          </p:nvPr>
        </p:nvSpPr>
        <p:spPr/>
        <p:txBody>
          <a:bodyPr/>
          <a:lstStyle/>
          <a:p>
            <a:r>
              <a:rPr lang="en-US" dirty="0"/>
              <a:t>Web Services</a:t>
            </a:r>
          </a:p>
        </p:txBody>
      </p:sp>
      <p:sp>
        <p:nvSpPr>
          <p:cNvPr id="5" name="Text Placeholder 4">
            <a:extLst>
              <a:ext uri="{FF2B5EF4-FFF2-40B4-BE49-F238E27FC236}">
                <a16:creationId xmlns:a16="http://schemas.microsoft.com/office/drawing/2014/main" id="{BA058DB8-DB6F-23E7-D404-AC0B27A9C8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1996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Integration/Composition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836105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Integration/Composition</a:t>
            </a:r>
            <a:endParaRPr lang="en-US" dirty="0"/>
          </a:p>
        </p:txBody>
      </p:sp>
      <p:sp>
        <p:nvSpPr>
          <p:cNvPr id="3" name="Content Placeholder 2"/>
          <p:cNvSpPr>
            <a:spLocks noGrp="1"/>
          </p:cNvSpPr>
          <p:nvPr>
            <p:ph idx="1"/>
          </p:nvPr>
        </p:nvSpPr>
        <p:spPr/>
        <p:txBody>
          <a:bodyPr/>
          <a:lstStyle/>
          <a:p>
            <a:r>
              <a:rPr lang="en-US" dirty="0" smtClean="0"/>
              <a:t>How services can interact over the network?</a:t>
            </a:r>
          </a:p>
          <a:p>
            <a:pPr lvl="1"/>
            <a:r>
              <a:rPr lang="en-US" dirty="0" smtClean="0"/>
              <a:t>APIs:</a:t>
            </a:r>
          </a:p>
          <a:p>
            <a:pPr lvl="2"/>
            <a:r>
              <a:rPr lang="en-US" dirty="0" smtClean="0"/>
              <a:t>Commands- actions, synchronous</a:t>
            </a:r>
          </a:p>
          <a:p>
            <a:pPr lvl="2"/>
            <a:r>
              <a:rPr lang="en-US" dirty="0" smtClean="0"/>
              <a:t>Messages- request for information, no state change, synchronous</a:t>
            </a:r>
          </a:p>
          <a:p>
            <a:pPr lvl="1"/>
            <a:r>
              <a:rPr lang="en-US" dirty="0" smtClean="0"/>
              <a:t>Events: facts and notifications, asynchronous</a:t>
            </a:r>
          </a:p>
          <a:p>
            <a:pPr lvl="1"/>
            <a:r>
              <a:rPr lang="en-US" dirty="0" smtClean="0"/>
              <a:t>Streams: a sequence of events/data elements made available over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221720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Learn the differences between an event-driven streaming platform like Apache Kafka and middleware like Message Queues (MQ), Extract-Transform-Load (ETL) and Enterprise Service Bus (ESB). </a:t>
            </a:r>
          </a:p>
          <a:p>
            <a:r>
              <a:rPr lang="en-US" dirty="0" smtClean="0"/>
              <a:t>Including best practices and anti-patterns, but also how these concepts and tools complement each other in an enterprise architecture.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67095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Legacy Middleware</a:t>
            </a:r>
            <a:endParaRPr lang="en-US" dirty="0"/>
          </a:p>
        </p:txBody>
      </p:sp>
      <p:sp>
        <p:nvSpPr>
          <p:cNvPr id="3" name="Content Placeholder 2"/>
          <p:cNvSpPr>
            <a:spLocks noGrp="1"/>
          </p:cNvSpPr>
          <p:nvPr>
            <p:ph idx="1"/>
          </p:nvPr>
        </p:nvSpPr>
        <p:spPr/>
        <p:txBody>
          <a:bodyPr>
            <a:normAutofit/>
          </a:bodyPr>
          <a:lstStyle/>
          <a:p>
            <a:r>
              <a:rPr lang="en-US" dirty="0" smtClean="0"/>
              <a:t>Extract-Transform-Load (ETL) is still a widely-used pattern to move data between different systems via batch processing. </a:t>
            </a:r>
          </a:p>
          <a:p>
            <a:r>
              <a:rPr lang="en-US" dirty="0" smtClean="0"/>
              <a:t>Due to its challenges in today’s world where real time is the new standard, an Enterprise Service Bus (ESB) is used in many enterprises as integration backbone between any kind of </a:t>
            </a:r>
            <a:r>
              <a:rPr lang="en-US" dirty="0" err="1" smtClean="0"/>
              <a:t>microservice</a:t>
            </a:r>
            <a:r>
              <a:rPr lang="en-US" dirty="0" smtClean="0"/>
              <a:t>, legacy application or cloud service to move data via SOAP / REST Web Services or other technologies. </a:t>
            </a:r>
          </a:p>
          <a:p>
            <a:r>
              <a:rPr lang="en-US" dirty="0" smtClean="0"/>
              <a:t>Stream Processing is often added as its own component in the enterprise architecture for correlation of different events to implement contextual rules and </a:t>
            </a:r>
            <a:r>
              <a:rPr lang="en-US" dirty="0" err="1" smtClean="0"/>
              <a:t>stateful</a:t>
            </a:r>
            <a:r>
              <a:rPr lang="en-US" dirty="0" smtClean="0"/>
              <a:t> analytics. </a:t>
            </a:r>
          </a:p>
          <a:p>
            <a:r>
              <a:rPr lang="en-US" dirty="0" smtClean="0"/>
              <a:t>Using all these components introduces challenges and complexities in development and operations.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723989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269" t="9864" r="8265" b="14529"/>
          <a:stretch/>
        </p:blipFill>
        <p:spPr>
          <a:xfrm>
            <a:off x="1406105" y="1500995"/>
            <a:ext cx="9497683" cy="4839419"/>
          </a:xfrm>
          <a:prstGeom prst="rect">
            <a:avLst/>
          </a:prstGeom>
        </p:spPr>
      </p:pic>
      <p:sp>
        <p:nvSpPr>
          <p:cNvPr id="5" name="Title 1"/>
          <p:cNvSpPr>
            <a:spLocks noGrp="1"/>
          </p:cNvSpPr>
          <p:nvPr>
            <p:ph type="title"/>
          </p:nvPr>
        </p:nvSpPr>
        <p:spPr>
          <a:xfrm>
            <a:off x="388188" y="-217283"/>
            <a:ext cx="10515600" cy="1325563"/>
          </a:xfrm>
        </p:spPr>
        <p:txBody>
          <a:bodyPr/>
          <a:lstStyle/>
          <a:p>
            <a:r>
              <a:rPr lang="en-US" dirty="0" smtClean="0"/>
              <a:t>Traditional Middleware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953823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255" t="10197" r="8432" b="13658"/>
          <a:stretch/>
        </p:blipFill>
        <p:spPr>
          <a:xfrm>
            <a:off x="1345720" y="1354343"/>
            <a:ext cx="9480431" cy="4873925"/>
          </a:xfrm>
          <a:prstGeom prst="rect">
            <a:avLst/>
          </a:prstGeom>
        </p:spPr>
      </p:pic>
      <p:sp>
        <p:nvSpPr>
          <p:cNvPr id="6" name="Title 1"/>
          <p:cNvSpPr>
            <a:spLocks noGrp="1"/>
          </p:cNvSpPr>
          <p:nvPr>
            <p:ph type="title"/>
          </p:nvPr>
        </p:nvSpPr>
        <p:spPr>
          <a:xfrm>
            <a:off x="388188" y="-217283"/>
            <a:ext cx="10515600" cy="1325563"/>
          </a:xfrm>
        </p:spPr>
        <p:txBody>
          <a:bodyPr/>
          <a:lstStyle/>
          <a:p>
            <a:r>
              <a:rPr lang="en-US" dirty="0" smtClean="0"/>
              <a:t>Traditional Middleware</a:t>
            </a:r>
            <a:endParaRPr lang="en-US" dirty="0"/>
          </a:p>
        </p:txBody>
      </p:sp>
      <p:sp>
        <p:nvSpPr>
          <p:cNvPr id="7" name="Slide Number Placeholder 6"/>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0877339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(MQ, ETL, ESB)</a:t>
            </a:r>
            <a:endParaRPr lang="en-US" dirty="0"/>
          </a:p>
        </p:txBody>
      </p:sp>
      <p:sp>
        <p:nvSpPr>
          <p:cNvPr id="3" name="Content Placeholder 2"/>
          <p:cNvSpPr>
            <a:spLocks noGrp="1"/>
          </p:cNvSpPr>
          <p:nvPr>
            <p:ph idx="1"/>
          </p:nvPr>
        </p:nvSpPr>
        <p:spPr/>
        <p:txBody>
          <a:bodyPr/>
          <a:lstStyle/>
          <a:p>
            <a:r>
              <a:rPr lang="en-US" dirty="0" smtClean="0"/>
              <a:t>Zoo of technologies</a:t>
            </a:r>
          </a:p>
          <a:p>
            <a:pPr lvl="1"/>
            <a:r>
              <a:rPr lang="en-US" dirty="0" smtClean="0"/>
              <a:t>Integration platform (ETL/ESB) + additional optional components</a:t>
            </a:r>
          </a:p>
          <a:p>
            <a:pPr lvl="1"/>
            <a:r>
              <a:rPr lang="en-US" dirty="0" smtClean="0"/>
              <a:t>Database</a:t>
            </a:r>
          </a:p>
          <a:p>
            <a:pPr lvl="1"/>
            <a:r>
              <a:rPr lang="en-US" dirty="0" smtClean="0"/>
              <a:t>APIs</a:t>
            </a:r>
          </a:p>
          <a:p>
            <a:r>
              <a:rPr lang="en-US" dirty="0" smtClean="0"/>
              <a:t>Architecture with limited scalability and availability</a:t>
            </a:r>
          </a:p>
          <a:p>
            <a:pPr lvl="1"/>
            <a:r>
              <a:rPr lang="en-US" dirty="0" smtClean="0"/>
              <a:t>No end-to-end, no native built-in scalability</a:t>
            </a:r>
          </a:p>
          <a:p>
            <a:pPr lvl="1"/>
            <a:r>
              <a:rPr lang="en-US" dirty="0" smtClean="0"/>
              <a:t>Downtime for maintenance</a:t>
            </a:r>
          </a:p>
          <a:p>
            <a:r>
              <a:rPr lang="en-US" dirty="0" smtClean="0"/>
              <a:t>Tight Coupling</a:t>
            </a:r>
          </a:p>
          <a:p>
            <a:pPr lvl="1"/>
            <a:r>
              <a:rPr lang="en-US" dirty="0" smtClean="0"/>
              <a:t>No separation of concerns and vendor lock-in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250207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Has Changed</a:t>
            </a:r>
            <a:endParaRPr lang="en-US" dirty="0"/>
          </a:p>
        </p:txBody>
      </p:sp>
      <p:sp>
        <p:nvSpPr>
          <p:cNvPr id="3" name="Content Placeholder 2"/>
          <p:cNvSpPr>
            <a:spLocks noGrp="1"/>
          </p:cNvSpPr>
          <p:nvPr>
            <p:ph idx="1"/>
          </p:nvPr>
        </p:nvSpPr>
        <p:spPr>
          <a:xfrm>
            <a:off x="838200" y="4462483"/>
            <a:ext cx="10515600" cy="1714479"/>
          </a:xfrm>
        </p:spPr>
        <p:txBody>
          <a:bodyPr/>
          <a:lstStyle/>
          <a:p>
            <a:pPr marL="0" indent="0" algn="ctr">
              <a:buNone/>
            </a:pPr>
            <a:r>
              <a:rPr lang="en-US" dirty="0" smtClean="0"/>
              <a:t>Business Digitalization Trends are driving the need to process events at a whole new scale, speed, and efficiency</a:t>
            </a:r>
          </a:p>
          <a:p>
            <a:pPr marL="0" indent="0" algn="ctr">
              <a:buNone/>
            </a:pPr>
            <a:endParaRPr lang="en-US" dirty="0"/>
          </a:p>
        </p:txBody>
      </p:sp>
      <p:pic>
        <p:nvPicPr>
          <p:cNvPr id="4" name="Picture 3"/>
          <p:cNvPicPr>
            <a:picLocks noChangeAspect="1"/>
          </p:cNvPicPr>
          <p:nvPr/>
        </p:nvPicPr>
        <p:blipFill rotWithShape="1">
          <a:blip r:embed="rId2"/>
          <a:srcRect l="9271" t="23751" r="8829" b="40557"/>
          <a:stretch/>
        </p:blipFill>
        <p:spPr>
          <a:xfrm>
            <a:off x="931653" y="1984075"/>
            <a:ext cx="10110157" cy="247840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18623033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Streaming Platforms</a:t>
            </a:r>
            <a:endParaRPr lang="en-US" dirty="0"/>
          </a:p>
        </p:txBody>
      </p:sp>
      <p:sp>
        <p:nvSpPr>
          <p:cNvPr id="3" name="Content Placeholder 2"/>
          <p:cNvSpPr>
            <a:spLocks noGrp="1"/>
          </p:cNvSpPr>
          <p:nvPr>
            <p:ph idx="1"/>
          </p:nvPr>
        </p:nvSpPr>
        <p:spPr>
          <a:xfrm>
            <a:off x="838200" y="3630105"/>
            <a:ext cx="1956758" cy="960707"/>
          </a:xfrm>
        </p:spPr>
        <p:txBody>
          <a:bodyPr/>
          <a:lstStyle/>
          <a:p>
            <a:pPr marL="0" indent="0">
              <a:buNone/>
            </a:pPr>
            <a:r>
              <a:rPr lang="en-US" dirty="0" smtClean="0"/>
              <a:t>Events</a:t>
            </a:r>
            <a:endParaRPr lang="en-US" dirty="0"/>
          </a:p>
        </p:txBody>
      </p:sp>
      <p:pic>
        <p:nvPicPr>
          <p:cNvPr id="4" name="Picture 3"/>
          <p:cNvPicPr>
            <a:picLocks noChangeAspect="1"/>
          </p:cNvPicPr>
          <p:nvPr/>
        </p:nvPicPr>
        <p:blipFill>
          <a:blip r:embed="rId2"/>
          <a:stretch>
            <a:fillRect/>
          </a:stretch>
        </p:blipFill>
        <p:spPr>
          <a:xfrm>
            <a:off x="2399784" y="1165256"/>
            <a:ext cx="7097115" cy="2152950"/>
          </a:xfrm>
          <a:prstGeom prst="rect">
            <a:avLst/>
          </a:prstGeom>
        </p:spPr>
      </p:pic>
      <p:pic>
        <p:nvPicPr>
          <p:cNvPr id="5" name="Picture 4"/>
          <p:cNvPicPr>
            <a:picLocks noChangeAspect="1"/>
          </p:cNvPicPr>
          <p:nvPr/>
        </p:nvPicPr>
        <p:blipFill>
          <a:blip r:embed="rId3"/>
          <a:stretch>
            <a:fillRect/>
          </a:stretch>
        </p:blipFill>
        <p:spPr>
          <a:xfrm>
            <a:off x="2695100" y="3652824"/>
            <a:ext cx="6801799" cy="2591162"/>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7181125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004" t="10614" r="8412" b="14386"/>
          <a:stretch/>
        </p:blipFill>
        <p:spPr>
          <a:xfrm>
            <a:off x="733245" y="491704"/>
            <a:ext cx="10739888" cy="5486401"/>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39</a:t>
            </a:fld>
            <a:endParaRPr lang="en-US"/>
          </a:p>
        </p:txBody>
      </p:sp>
    </p:spTree>
    <p:extLst>
      <p:ext uri="{BB962C8B-B14F-4D97-AF65-F5344CB8AC3E}">
        <p14:creationId xmlns:p14="http://schemas.microsoft.com/office/powerpoint/2010/main" val="4109178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Web Service (WS)</a:t>
            </a:r>
          </a:p>
        </p:txBody>
      </p:sp>
      <p:sp>
        <p:nvSpPr>
          <p:cNvPr id="5124" name="Rectangle 3"/>
          <p:cNvSpPr>
            <a:spLocks noGrp="1" noChangeArrowheads="1"/>
          </p:cNvSpPr>
          <p:nvPr>
            <p:ph idx="1"/>
          </p:nvPr>
        </p:nvSpPr>
        <p:spPr/>
        <p:txBody>
          <a:bodyPr>
            <a:normAutofit lnSpcReduction="10000"/>
          </a:bodyPr>
          <a:lstStyle/>
          <a:p>
            <a:pPr eaLnBrk="1" hangingPunct="1">
              <a:lnSpc>
                <a:spcPct val="90000"/>
              </a:lnSpc>
            </a:pPr>
            <a:r>
              <a:rPr lang="en-US" sz="2400" dirty="0"/>
              <a:t>Web Services are building blocks of SOC software</a:t>
            </a:r>
          </a:p>
          <a:p>
            <a:pPr lvl="1" eaLnBrk="1" hangingPunct="1">
              <a:lnSpc>
                <a:spcPct val="90000"/>
              </a:lnSpc>
            </a:pPr>
            <a:r>
              <a:rPr lang="en-US" dirty="0"/>
              <a:t>SOAP/WSDL services have an standard interface in </a:t>
            </a:r>
            <a:r>
              <a:rPr lang="en-US" dirty="0">
                <a:solidFill>
                  <a:srgbClr val="0000FF"/>
                </a:solidFill>
              </a:rPr>
              <a:t>WSDL</a:t>
            </a:r>
          </a:p>
          <a:p>
            <a:pPr lvl="1" eaLnBrk="1" hangingPunct="1">
              <a:lnSpc>
                <a:spcPct val="90000"/>
              </a:lnSpc>
            </a:pPr>
            <a:r>
              <a:rPr lang="en-US" dirty="0"/>
              <a:t>RESTful services use </a:t>
            </a:r>
            <a:r>
              <a:rPr lang="en-US" dirty="0">
                <a:solidFill>
                  <a:srgbClr val="0000FF"/>
                </a:solidFill>
              </a:rPr>
              <a:t>HTTP</a:t>
            </a:r>
            <a:r>
              <a:rPr lang="en-US" dirty="0"/>
              <a:t> without using SOAP/WSDL</a:t>
            </a:r>
          </a:p>
          <a:p>
            <a:pPr eaLnBrk="1" hangingPunct="1">
              <a:lnSpc>
                <a:spcPct val="90000"/>
              </a:lnSpc>
            </a:pPr>
            <a:r>
              <a:rPr lang="en-US" sz="2400" dirty="0"/>
              <a:t>WS can be remotely invoked via a message in a standard protocol, e.g., </a:t>
            </a:r>
            <a:r>
              <a:rPr lang="en-US" sz="2400" dirty="0">
                <a:solidFill>
                  <a:srgbClr val="0000FF"/>
                </a:solidFill>
              </a:rPr>
              <a:t>SOAP, HTTP</a:t>
            </a:r>
            <a:r>
              <a:rPr lang="en-US" sz="2400" dirty="0"/>
              <a:t> – It is NOT a remote procedure call</a:t>
            </a:r>
          </a:p>
          <a:p>
            <a:pPr lvl="1" eaLnBrk="1" hangingPunct="1">
              <a:lnSpc>
                <a:spcPct val="90000"/>
              </a:lnSpc>
            </a:pPr>
            <a:r>
              <a:rPr lang="en-US" dirty="0"/>
              <a:t>Loosely coupled vs. tightly coupled</a:t>
            </a:r>
          </a:p>
          <a:p>
            <a:pPr lvl="1" eaLnBrk="1" hangingPunct="1">
              <a:lnSpc>
                <a:spcPct val="90000"/>
              </a:lnSpc>
            </a:pPr>
            <a:r>
              <a:rPr lang="en-US" dirty="0"/>
              <a:t>Data flow vs. control flow</a:t>
            </a:r>
          </a:p>
          <a:p>
            <a:pPr eaLnBrk="1" hangingPunct="1">
              <a:lnSpc>
                <a:spcPct val="90000"/>
              </a:lnSpc>
            </a:pPr>
            <a:r>
              <a:rPr lang="en-US" sz="2400" dirty="0"/>
              <a:t>Web Services are platform-independent, it can be written in any languages: Java, C#, C++, Python, etc.</a:t>
            </a:r>
          </a:p>
          <a:p>
            <a:pPr eaLnBrk="1" hangingPunct="1">
              <a:lnSpc>
                <a:spcPct val="90000"/>
              </a:lnSpc>
            </a:pPr>
            <a:r>
              <a:rPr lang="en-US" sz="2400" dirty="0"/>
              <a:t>Every piece of program can be wrapped into a WS</a:t>
            </a:r>
          </a:p>
          <a:p>
            <a:pPr eaLnBrk="1" hangingPunct="1">
              <a:lnSpc>
                <a:spcPct val="90000"/>
              </a:lnSpc>
            </a:pPr>
            <a:r>
              <a:rPr lang="en-US" sz="2400" dirty="0"/>
              <a:t>Every WS can be placed in an internet-searchable repository</a:t>
            </a:r>
          </a:p>
          <a:p>
            <a:pPr eaLnBrk="1" hangingPunct="1">
              <a:lnSpc>
                <a:spcPct val="90000"/>
              </a:lnSpc>
            </a:pPr>
            <a:r>
              <a:rPr lang="en-US" sz="2400" dirty="0"/>
              <a:t>In the near future, most services required will be available (</a:t>
            </a:r>
            <a:r>
              <a:rPr lang="en-US" sz="2400" dirty="0">
                <a:solidFill>
                  <a:srgbClr val="0033CC"/>
                </a:solidFill>
              </a:rPr>
              <a:t>not necessarily free</a:t>
            </a:r>
            <a:r>
              <a:rPr lang="en-US" sz="2400" dirty="0"/>
              <a:t>). There is less need of writing new services. However, there is always a need of writing better services.</a:t>
            </a:r>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6916B7E-6950-4F4F-B439-EF135B102750}" type="slidenum">
              <a:rPr lang="en-US" b="0" smtClean="0">
                <a:solidFill>
                  <a:schemeClr val="tx2"/>
                </a:solidFill>
              </a:rPr>
              <a:pPr/>
              <a:t>4</a:t>
            </a:fld>
            <a:endParaRPr lang="en-US" b="0">
              <a:solidFill>
                <a:schemeClr val="tx2"/>
              </a:solidFill>
            </a:endParaRPr>
          </a:p>
        </p:txBody>
      </p:sp>
    </p:spTree>
    <p:extLst>
      <p:ext uri="{BB962C8B-B14F-4D97-AF65-F5344CB8AC3E}">
        <p14:creationId xmlns:p14="http://schemas.microsoft.com/office/powerpoint/2010/main" val="409467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xEl>
                                              <p:pRg st="3" end="3"/>
                                            </p:txEl>
                                          </p:spTgt>
                                        </p:tgtEl>
                                        <p:attrNameLst>
                                          <p:attrName>style.visibility</p:attrName>
                                        </p:attrNameLst>
                                      </p:cBhvr>
                                      <p:to>
                                        <p:strVal val="visible"/>
                                      </p:to>
                                    </p:set>
                                    <p:animEffect transition="in" filter="wipe(up)">
                                      <p:cBhvr>
                                        <p:cTn id="7" dur="500"/>
                                        <p:tgtEl>
                                          <p:spTgt spid="5124">
                                            <p:txEl>
                                              <p:pRg st="3" end="3"/>
                                            </p:txEl>
                                          </p:spTgt>
                                        </p:tgtEl>
                                      </p:cBhvr>
                                    </p:animEffect>
                                  </p:childTnLst>
                                </p:cTn>
                              </p:par>
                            </p:childTnLst>
                          </p:cTn>
                        </p:par>
                        <p:par>
                          <p:cTn id="8" fill="hold">
                            <p:stCondLst>
                              <p:cond delay="500"/>
                            </p:stCondLst>
                            <p:childTnLst>
                              <p:par>
                                <p:cTn id="9" presetID="22" presetClass="entr" presetSubtype="1" fill="hold" nodeType="afterEffect">
                                  <p:stCondLst>
                                    <p:cond delay="250"/>
                                  </p:stCondLst>
                                  <p:childTnLst>
                                    <p:set>
                                      <p:cBhvr>
                                        <p:cTn id="10" dur="1" fill="hold">
                                          <p:stCondLst>
                                            <p:cond delay="0"/>
                                          </p:stCondLst>
                                        </p:cTn>
                                        <p:tgtEl>
                                          <p:spTgt spid="5124">
                                            <p:txEl>
                                              <p:pRg st="4" end="4"/>
                                            </p:txEl>
                                          </p:spTgt>
                                        </p:tgtEl>
                                        <p:attrNameLst>
                                          <p:attrName>style.visibility</p:attrName>
                                        </p:attrNameLst>
                                      </p:cBhvr>
                                      <p:to>
                                        <p:strVal val="visible"/>
                                      </p:to>
                                    </p:set>
                                    <p:animEffect transition="in" filter="wipe(up)">
                                      <p:cBhvr>
                                        <p:cTn id="11" dur="750"/>
                                        <p:tgtEl>
                                          <p:spTgt spid="5124">
                                            <p:txEl>
                                              <p:pRg st="4" end="4"/>
                                            </p:txEl>
                                          </p:spTgt>
                                        </p:tgtEl>
                                      </p:cBhvr>
                                    </p:animEffect>
                                  </p:childTnLst>
                                </p:cTn>
                              </p:par>
                            </p:childTnLst>
                          </p:cTn>
                        </p:par>
                        <p:par>
                          <p:cTn id="12" fill="hold">
                            <p:stCondLst>
                              <p:cond delay="1500"/>
                            </p:stCondLst>
                            <p:childTnLst>
                              <p:par>
                                <p:cTn id="13" presetID="22" presetClass="entr" presetSubtype="1" fill="hold" nodeType="afterEffect">
                                  <p:stCondLst>
                                    <p:cond delay="250"/>
                                  </p:stCondLst>
                                  <p:childTnLst>
                                    <p:set>
                                      <p:cBhvr>
                                        <p:cTn id="14" dur="1" fill="hold">
                                          <p:stCondLst>
                                            <p:cond delay="0"/>
                                          </p:stCondLst>
                                        </p:cTn>
                                        <p:tgtEl>
                                          <p:spTgt spid="5124">
                                            <p:txEl>
                                              <p:pRg st="5" end="5"/>
                                            </p:txEl>
                                          </p:spTgt>
                                        </p:tgtEl>
                                        <p:attrNameLst>
                                          <p:attrName>style.visibility</p:attrName>
                                        </p:attrNameLst>
                                      </p:cBhvr>
                                      <p:to>
                                        <p:strVal val="visible"/>
                                      </p:to>
                                    </p:set>
                                    <p:animEffect transition="in" filter="wipe(up)">
                                      <p:cBhvr>
                                        <p:cTn id="15" dur="750"/>
                                        <p:tgtEl>
                                          <p:spTgt spid="512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124">
                                            <p:txEl>
                                              <p:pRg st="6" end="6"/>
                                            </p:txEl>
                                          </p:spTgt>
                                        </p:tgtEl>
                                        <p:attrNameLst>
                                          <p:attrName>style.visibility</p:attrName>
                                        </p:attrNameLst>
                                      </p:cBhvr>
                                      <p:to>
                                        <p:strVal val="visible"/>
                                      </p:to>
                                    </p:set>
                                    <p:animEffect transition="in" filter="wipe(up)">
                                      <p:cBhvr>
                                        <p:cTn id="20" dur="500"/>
                                        <p:tgtEl>
                                          <p:spTgt spid="5124">
                                            <p:txEl>
                                              <p:pRg st="6" end="6"/>
                                            </p:txEl>
                                          </p:spTgt>
                                        </p:tgtEl>
                                      </p:cBhvr>
                                    </p:animEffect>
                                  </p:childTnLst>
                                </p:cTn>
                              </p:par>
                            </p:childTnLst>
                          </p:cTn>
                        </p:par>
                        <p:par>
                          <p:cTn id="21" fill="hold">
                            <p:stCondLst>
                              <p:cond delay="500"/>
                            </p:stCondLst>
                            <p:childTnLst>
                              <p:par>
                                <p:cTn id="22" presetID="22" presetClass="entr" presetSubtype="1" fill="hold" nodeType="afterEffect">
                                  <p:stCondLst>
                                    <p:cond delay="250"/>
                                  </p:stCondLst>
                                  <p:childTnLst>
                                    <p:set>
                                      <p:cBhvr>
                                        <p:cTn id="23" dur="1" fill="hold">
                                          <p:stCondLst>
                                            <p:cond delay="0"/>
                                          </p:stCondLst>
                                        </p:cTn>
                                        <p:tgtEl>
                                          <p:spTgt spid="5124">
                                            <p:txEl>
                                              <p:pRg st="7" end="7"/>
                                            </p:txEl>
                                          </p:spTgt>
                                        </p:tgtEl>
                                        <p:attrNameLst>
                                          <p:attrName>style.visibility</p:attrName>
                                        </p:attrNameLst>
                                      </p:cBhvr>
                                      <p:to>
                                        <p:strVal val="visible"/>
                                      </p:to>
                                    </p:set>
                                    <p:animEffect transition="in" filter="wipe(up)">
                                      <p:cBhvr>
                                        <p:cTn id="24" dur="750"/>
                                        <p:tgtEl>
                                          <p:spTgt spid="5124">
                                            <p:txEl>
                                              <p:pRg st="7" end="7"/>
                                            </p:txEl>
                                          </p:spTgt>
                                        </p:tgtEl>
                                      </p:cBhvr>
                                    </p:animEffect>
                                  </p:childTnLst>
                                </p:cTn>
                              </p:par>
                            </p:childTnLst>
                          </p:cTn>
                        </p:par>
                        <p:par>
                          <p:cTn id="25" fill="hold">
                            <p:stCondLst>
                              <p:cond delay="1500"/>
                            </p:stCondLst>
                            <p:childTnLst>
                              <p:par>
                                <p:cTn id="26" presetID="22" presetClass="entr" presetSubtype="1" fill="hold" nodeType="afterEffect">
                                  <p:stCondLst>
                                    <p:cond delay="250"/>
                                  </p:stCondLst>
                                  <p:childTnLst>
                                    <p:set>
                                      <p:cBhvr>
                                        <p:cTn id="27" dur="1" fill="hold">
                                          <p:stCondLst>
                                            <p:cond delay="0"/>
                                          </p:stCondLst>
                                        </p:cTn>
                                        <p:tgtEl>
                                          <p:spTgt spid="5124">
                                            <p:txEl>
                                              <p:pRg st="8" end="8"/>
                                            </p:txEl>
                                          </p:spTgt>
                                        </p:tgtEl>
                                        <p:attrNameLst>
                                          <p:attrName>style.visibility</p:attrName>
                                        </p:attrNameLst>
                                      </p:cBhvr>
                                      <p:to>
                                        <p:strVal val="visible"/>
                                      </p:to>
                                    </p:set>
                                    <p:animEffect transition="in" filter="wipe(up)">
                                      <p:cBhvr>
                                        <p:cTn id="28" dur="750"/>
                                        <p:tgtEl>
                                          <p:spTgt spid="5124">
                                            <p:txEl>
                                              <p:pRg st="8" end="8"/>
                                            </p:txEl>
                                          </p:spTgt>
                                        </p:tgtEl>
                                      </p:cBhvr>
                                    </p:animEffect>
                                  </p:childTnLst>
                                </p:cTn>
                              </p:par>
                            </p:childTnLst>
                          </p:cTn>
                        </p:par>
                        <p:par>
                          <p:cTn id="29" fill="hold">
                            <p:stCondLst>
                              <p:cond delay="2500"/>
                            </p:stCondLst>
                            <p:childTnLst>
                              <p:par>
                                <p:cTn id="30" presetID="22" presetClass="entr" presetSubtype="1" fill="hold" nodeType="afterEffect">
                                  <p:stCondLst>
                                    <p:cond delay="250"/>
                                  </p:stCondLst>
                                  <p:childTnLst>
                                    <p:set>
                                      <p:cBhvr>
                                        <p:cTn id="31" dur="1" fill="hold">
                                          <p:stCondLst>
                                            <p:cond delay="0"/>
                                          </p:stCondLst>
                                        </p:cTn>
                                        <p:tgtEl>
                                          <p:spTgt spid="5124">
                                            <p:txEl>
                                              <p:pRg st="9" end="9"/>
                                            </p:txEl>
                                          </p:spTgt>
                                        </p:tgtEl>
                                        <p:attrNameLst>
                                          <p:attrName>style.visibility</p:attrName>
                                        </p:attrNameLst>
                                      </p:cBhvr>
                                      <p:to>
                                        <p:strVal val="visible"/>
                                      </p:to>
                                    </p:set>
                                    <p:animEffect transition="in" filter="wipe(up)">
                                      <p:cBhvr>
                                        <p:cTn id="32" dur="750"/>
                                        <p:tgtEl>
                                          <p:spTgt spid="51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a:t>
            </a:r>
            <a:endParaRPr lang="en-US" dirty="0"/>
          </a:p>
        </p:txBody>
      </p:sp>
      <p:sp>
        <p:nvSpPr>
          <p:cNvPr id="3" name="Content Placeholder 2"/>
          <p:cNvSpPr>
            <a:spLocks noGrp="1"/>
          </p:cNvSpPr>
          <p:nvPr>
            <p:ph idx="1"/>
          </p:nvPr>
        </p:nvSpPr>
        <p:spPr>
          <a:xfrm>
            <a:off x="838200" y="1825625"/>
            <a:ext cx="4794849" cy="4351338"/>
          </a:xfrm>
        </p:spPr>
        <p:txBody>
          <a:bodyPr/>
          <a:lstStyle/>
          <a:p>
            <a:r>
              <a:rPr lang="en-US" dirty="0" smtClean="0"/>
              <a:t>Global-scale</a:t>
            </a:r>
          </a:p>
          <a:p>
            <a:r>
              <a:rPr lang="en-US" dirty="0" smtClean="0"/>
              <a:t>Real-time</a:t>
            </a:r>
          </a:p>
          <a:p>
            <a:r>
              <a:rPr lang="en-US" dirty="0" smtClean="0"/>
              <a:t>Persistent Storage</a:t>
            </a:r>
          </a:p>
          <a:p>
            <a:r>
              <a:rPr lang="en-US" dirty="0" smtClean="0"/>
              <a:t>Stream Processing</a:t>
            </a:r>
          </a:p>
          <a:p>
            <a:endParaRPr lang="en-US" dirty="0" smtClean="0"/>
          </a:p>
          <a:p>
            <a:endParaRPr lang="en-US" dirty="0"/>
          </a:p>
        </p:txBody>
      </p:sp>
      <p:pic>
        <p:nvPicPr>
          <p:cNvPr id="4" name="Picture 3"/>
          <p:cNvPicPr>
            <a:picLocks noChangeAspect="1"/>
          </p:cNvPicPr>
          <p:nvPr/>
        </p:nvPicPr>
        <p:blipFill rotWithShape="1">
          <a:blip r:embed="rId2"/>
          <a:srcRect l="9752" t="20754" r="38698" b="17655"/>
          <a:stretch/>
        </p:blipFill>
        <p:spPr>
          <a:xfrm>
            <a:off x="5564037" y="1825625"/>
            <a:ext cx="5865963" cy="394227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4412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at Scale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0907" t="22568" r="12044" b="14212"/>
          <a:stretch/>
        </p:blipFill>
        <p:spPr>
          <a:xfrm>
            <a:off x="1164993" y="1504973"/>
            <a:ext cx="9644332" cy="445123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035670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concrete example architecture</a:t>
            </a:r>
            <a:endParaRPr lang="en-US" dirty="0"/>
          </a:p>
        </p:txBody>
      </p:sp>
      <p:sp>
        <p:nvSpPr>
          <p:cNvPr id="3" name="Content Placeholder 2"/>
          <p:cNvSpPr>
            <a:spLocks noGrp="1"/>
          </p:cNvSpPr>
          <p:nvPr>
            <p:ph idx="1"/>
          </p:nvPr>
        </p:nvSpPr>
        <p:spPr/>
        <p:txBody>
          <a:bodyPr/>
          <a:lstStyle/>
          <a:p>
            <a:endParaRPr lang="en-US"/>
          </a:p>
        </p:txBody>
      </p:sp>
      <p:pic>
        <p:nvPicPr>
          <p:cNvPr id="7170" name="Picture 2" descr="Apache Kafka Middle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581" y="1363899"/>
            <a:ext cx="8770488" cy="44965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5271288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Apache Camel vs. Apache Kafka</a:t>
            </a:r>
            <a:endParaRPr lang="en-US" dirty="0"/>
          </a:p>
        </p:txBody>
      </p:sp>
      <p:sp>
        <p:nvSpPr>
          <p:cNvPr id="3" name="Content Placeholder 2"/>
          <p:cNvSpPr>
            <a:spLocks noGrp="1"/>
          </p:cNvSpPr>
          <p:nvPr>
            <p:ph idx="1"/>
          </p:nvPr>
        </p:nvSpPr>
        <p:spPr/>
        <p:txBody>
          <a:bodyPr/>
          <a:lstStyle/>
          <a:p>
            <a:r>
              <a:rPr lang="en-US" dirty="0" smtClean="0"/>
              <a:t>Should I use Apache Camel or Apache Kafka for my next integration project? </a:t>
            </a:r>
          </a:p>
          <a:p>
            <a:r>
              <a:rPr lang="en-US" dirty="0" smtClean="0"/>
              <a:t>The question is very valid and comes up regularly. </a:t>
            </a:r>
          </a:p>
          <a:p>
            <a:r>
              <a:rPr lang="en-US" dirty="0" smtClean="0"/>
              <a:t>We are going to explore both open-source frameworks and explains the difference between application integration and event streaming.</a:t>
            </a:r>
          </a:p>
          <a:p>
            <a:r>
              <a:rPr lang="en-US" dirty="0" smtClean="0"/>
              <a:t>The comparison discusses when to use Kafka or Camel, when to combine them, when not to use them at all. </a:t>
            </a:r>
          </a:p>
          <a:p>
            <a:r>
              <a:rPr lang="en-US" dirty="0" smtClean="0"/>
              <a:t>A decision tree shows how you can quickly qualify out one for the other.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143359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miro.medium.com/v2/resize:fit:700/0*iCV9RLp5W4vW0OIq.png"/>
          <p:cNvPicPr>
            <a:picLocks noChangeAspect="1" noChangeArrowheads="1"/>
          </p:cNvPicPr>
          <p:nvPr/>
        </p:nvPicPr>
        <p:blipFill rotWithShape="1">
          <a:blip r:embed="rId2">
            <a:extLst>
              <a:ext uri="{28A0092B-C50C-407E-A947-70E740481C1C}">
                <a14:useLocalDpi xmlns:a14="http://schemas.microsoft.com/office/drawing/2010/main" val="0"/>
              </a:ext>
            </a:extLst>
          </a:blip>
          <a:srcRect b="10436"/>
          <a:stretch/>
        </p:blipFill>
        <p:spPr bwMode="auto">
          <a:xfrm>
            <a:off x="2527839" y="1027906"/>
            <a:ext cx="6667500" cy="44958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653444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Application integration (= Camel) and event streaming (= Kafka) play a critical role in every modern enterprise architecture. </a:t>
            </a:r>
          </a:p>
          <a:p>
            <a:r>
              <a:rPr lang="en-US" dirty="0" smtClean="0"/>
              <a:t>Open-source is widely adopted and usually preferred compared to proprietary solutions for various reasons, including avoiding vendor lock-in. </a:t>
            </a:r>
          </a:p>
          <a:p>
            <a:r>
              <a:rPr lang="en-US" dirty="0" smtClean="0"/>
              <a:t>That’s true for self-managed and </a:t>
            </a:r>
            <a:r>
              <a:rPr lang="en-US" dirty="0" err="1" smtClean="0"/>
              <a:t>serverless</a:t>
            </a:r>
            <a:r>
              <a:rPr lang="en-US" dirty="0" smtClean="0"/>
              <a:t> cloud offerings.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38762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Hence, the question arises: Should I use Apache Camel for application integration or Apache Kafka for event streaming? Or both? Or does one solve the other, too? </a:t>
            </a:r>
          </a:p>
          <a:p>
            <a:r>
              <a:rPr lang="en-US" dirty="0" smtClean="0"/>
              <a:t>These questions will be answered in the following sections, concluding with a decision tree to help you make the right choice for your project.</a:t>
            </a:r>
          </a:p>
          <a:p>
            <a:r>
              <a:rPr lang="en-US" dirty="0" smtClean="0"/>
              <a:t>Let’s look at the similarities between Camel and Kafka, when to use which framework, when and how to combine them, and when not to use them at all.</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41109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Apache Camel AND Apache Kafka</a:t>
            </a:r>
            <a:endParaRPr lang="en-US" dirty="0"/>
          </a:p>
        </p:txBody>
      </p:sp>
      <p:sp>
        <p:nvSpPr>
          <p:cNvPr id="3" name="Content Placeholder 2"/>
          <p:cNvSpPr>
            <a:spLocks noGrp="1"/>
          </p:cNvSpPr>
          <p:nvPr>
            <p:ph idx="1"/>
          </p:nvPr>
        </p:nvSpPr>
        <p:spPr/>
        <p:txBody>
          <a:bodyPr numCol="2">
            <a:normAutofit fontScale="85000" lnSpcReduction="20000"/>
          </a:bodyPr>
          <a:lstStyle/>
          <a:p>
            <a:r>
              <a:rPr lang="en-US" dirty="0" smtClean="0"/>
              <a:t>Open source under Apache 2.0 license</a:t>
            </a:r>
          </a:p>
          <a:p>
            <a:r>
              <a:rPr lang="en-US" dirty="0" smtClean="0"/>
              <a:t>Vibrant community and adoption in the industry</a:t>
            </a:r>
          </a:p>
          <a:p>
            <a:r>
              <a:rPr lang="en-US" dirty="0" smtClean="0"/>
              <a:t>Mature framework with deployments in enterprises across the globe</a:t>
            </a:r>
          </a:p>
          <a:p>
            <a:r>
              <a:rPr lang="en-US" dirty="0" smtClean="0"/>
              <a:t>Fixing point-to-point spaghetti architectures with a central integration backbone</a:t>
            </a:r>
          </a:p>
          <a:p>
            <a:r>
              <a:rPr lang="en-US" dirty="0" smtClean="0"/>
              <a:t>Open architecture and extensibility with custom functions and connectors</a:t>
            </a:r>
          </a:p>
          <a:p>
            <a:r>
              <a:rPr lang="en-US" dirty="0" smtClean="0"/>
              <a:t>Small and big deployments possible, plus single-node deployments for non-mission-critical use cases</a:t>
            </a:r>
          </a:p>
          <a:p>
            <a:r>
              <a:rPr lang="en-US" dirty="0" smtClean="0"/>
              <a:t>Re-engineered and optimized for cloud-native deployments (container, Kubernetes, cloud)</a:t>
            </a:r>
          </a:p>
          <a:p>
            <a:endParaRPr lang="en-US" dirty="0" smtClean="0"/>
          </a:p>
          <a:p>
            <a:r>
              <a:rPr lang="en-US" dirty="0" smtClean="0"/>
              <a:t>Connectivity to any technology, API, communication paradigm, and SaaS</a:t>
            </a:r>
          </a:p>
          <a:p>
            <a:r>
              <a:rPr lang="en-US" dirty="0" smtClean="0"/>
              <a:t>Transformation of any data types and formats</a:t>
            </a:r>
          </a:p>
          <a:p>
            <a:r>
              <a:rPr lang="en-US" dirty="0" smtClean="0"/>
              <a:t>Processes transactional and analytical workloads</a:t>
            </a:r>
          </a:p>
          <a:p>
            <a:r>
              <a:rPr lang="en-US" dirty="0" smtClean="0"/>
              <a:t>Domain-specific language (DSL) for message at a time processing, with similar logic such as aggregation, filtering, conditional processing</a:t>
            </a:r>
          </a:p>
          <a:p>
            <a:r>
              <a:rPr lang="en-US" dirty="0" smtClean="0"/>
              <a:t>Relative complex frameworks because of their robust feature set, hence not suitable for solving a minor problem</a:t>
            </a:r>
          </a:p>
          <a:p>
            <a:r>
              <a:rPr lang="en-US" dirty="0" smtClean="0"/>
              <a:t>Not a replacement of a database, data warehouse, or data lake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132808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Apache Camel AND Apache Kafka</a:t>
            </a:r>
            <a:endParaRPr lang="en-US" dirty="0"/>
          </a:p>
        </p:txBody>
      </p:sp>
      <p:sp>
        <p:nvSpPr>
          <p:cNvPr id="3" name="Content Placeholder 2"/>
          <p:cNvSpPr>
            <a:spLocks noGrp="1"/>
          </p:cNvSpPr>
          <p:nvPr>
            <p:ph idx="1"/>
          </p:nvPr>
        </p:nvSpPr>
        <p:spPr/>
        <p:txBody>
          <a:bodyPr/>
          <a:lstStyle/>
          <a:p>
            <a:r>
              <a:rPr lang="en-US" dirty="0" smtClean="0"/>
              <a:t>Beyond the similarities, Kafka and Camel have very different sweet spots built to solve distinct problems. </a:t>
            </a:r>
          </a:p>
          <a:p>
            <a:r>
              <a:rPr lang="en-US" dirty="0" smtClean="0"/>
              <a:t>Hence, comparing these two tools is a bit comparison of apples and oranges. </a:t>
            </a:r>
          </a:p>
          <a:p>
            <a:r>
              <a:rPr lang="en-US" dirty="0" smtClean="0"/>
              <a:t>Some minor projects might use one or the other to solve the problem, but critical enterprise projects show the differences more quickly.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33137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Apache Camel?</a:t>
            </a:r>
            <a:endParaRPr lang="en-US" dirty="0"/>
          </a:p>
        </p:txBody>
      </p:sp>
      <p:sp>
        <p:nvSpPr>
          <p:cNvPr id="3" name="Content Placeholder 2"/>
          <p:cNvSpPr>
            <a:spLocks noGrp="1"/>
          </p:cNvSpPr>
          <p:nvPr>
            <p:ph idx="1"/>
          </p:nvPr>
        </p:nvSpPr>
        <p:spPr/>
        <p:txBody>
          <a:bodyPr/>
          <a:lstStyle/>
          <a:p>
            <a:r>
              <a:rPr lang="en-US" dirty="0" smtClean="0"/>
              <a:t>The mission of Camel</a:t>
            </a:r>
          </a:p>
          <a:p>
            <a:pPr lvl="1"/>
            <a:r>
              <a:rPr lang="en-US" dirty="0" smtClean="0"/>
              <a:t>Apache Camel is an integration framework. </a:t>
            </a:r>
          </a:p>
          <a:p>
            <a:pPr lvl="1"/>
            <a:r>
              <a:rPr lang="en-US" dirty="0" smtClean="0"/>
              <a:t>It solves a particular problem: Data integration between different applications, APIs, protocols, and communication paradigms. </a:t>
            </a:r>
          </a:p>
          <a:p>
            <a:pPr lvl="1"/>
            <a:r>
              <a:rPr lang="en-US" dirty="0" smtClean="0"/>
              <a:t>This concept is often called application integration or enterprise integration. </a:t>
            </a:r>
          </a:p>
          <a:p>
            <a:pPr lvl="1"/>
            <a:r>
              <a:rPr lang="en-US" dirty="0" smtClean="0"/>
              <a:t>Camel implements the famous Enterprise Integration Patterns (EIP). </a:t>
            </a:r>
          </a:p>
          <a:p>
            <a:pPr lvl="1"/>
            <a:r>
              <a:rPr lang="en-US" dirty="0" smtClean="0"/>
              <a:t>EIPs are based on messaging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38751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Main Web Service Authoring </a:t>
            </a:r>
            <a:r>
              <a:rPr lang="en-US" i="1"/>
              <a:t>Tools</a:t>
            </a:r>
            <a:r>
              <a:rPr lang="en-US"/>
              <a:t> (1)</a:t>
            </a:r>
          </a:p>
        </p:txBody>
      </p:sp>
      <p:sp>
        <p:nvSpPr>
          <p:cNvPr id="6148" name="Rectangle 3"/>
          <p:cNvSpPr>
            <a:spLocks noGrp="1" noChangeArrowheads="1"/>
          </p:cNvSpPr>
          <p:nvPr>
            <p:ph idx="1"/>
          </p:nvPr>
        </p:nvSpPr>
        <p:spPr>
          <a:xfrm>
            <a:off x="347526" y="1513820"/>
            <a:ext cx="11650767" cy="4952109"/>
          </a:xfrm>
        </p:spPr>
        <p:txBody>
          <a:bodyPr/>
          <a:lstStyle/>
          <a:p>
            <a:pPr eaLnBrk="1" hangingPunct="1"/>
            <a:r>
              <a:rPr lang="en-US" dirty="0"/>
              <a:t>Choose a Web Service templates, WCF, WF, etc.</a:t>
            </a:r>
          </a:p>
          <a:p>
            <a:pPr eaLnBrk="1" hangingPunct="1"/>
            <a:r>
              <a:rPr lang="en-US" dirty="0"/>
              <a:t>Define an ordinary class with </a:t>
            </a:r>
            <a:r>
              <a:rPr lang="en-US" dirty="0">
                <a:solidFill>
                  <a:schemeClr val="bg1">
                    <a:lumMod val="50000"/>
                  </a:schemeClr>
                </a:solidFill>
              </a:rPr>
              <a:t>data members </a:t>
            </a:r>
            <a:r>
              <a:rPr lang="en-US" dirty="0"/>
              <a:t>and mainly </a:t>
            </a:r>
            <a:r>
              <a:rPr lang="en-US" dirty="0">
                <a:solidFill>
                  <a:srgbClr val="0033CC"/>
                </a:solidFill>
              </a:rPr>
              <a:t>methods</a:t>
            </a:r>
            <a:r>
              <a:rPr lang="en-US" dirty="0"/>
              <a:t> </a:t>
            </a:r>
            <a:r>
              <a:rPr lang="en-US" dirty="0">
                <a:solidFill>
                  <a:srgbClr val="990000"/>
                </a:solidFill>
              </a:rPr>
              <a:t>in C#;</a:t>
            </a:r>
          </a:p>
          <a:p>
            <a:pPr eaLnBrk="1" hangingPunct="1"/>
            <a:r>
              <a:rPr lang="en-US" dirty="0"/>
              <a:t>Choose methods to be </a:t>
            </a:r>
            <a:r>
              <a:rPr lang="en-US" dirty="0" err="1"/>
              <a:t>remotable</a:t>
            </a:r>
            <a:r>
              <a:rPr lang="en-US" dirty="0"/>
              <a:t> by adding </a:t>
            </a:r>
            <a:br>
              <a:rPr lang="en-US" dirty="0"/>
            </a:br>
            <a:r>
              <a:rPr lang="en-US" dirty="0">
                <a:solidFill>
                  <a:srgbClr val="0033CC"/>
                </a:solidFill>
              </a:rPr>
              <a:t>[operation contract]</a:t>
            </a:r>
          </a:p>
          <a:p>
            <a:pPr eaLnBrk="1" hangingPunct="1"/>
            <a:r>
              <a:rPr lang="en-US" dirty="0"/>
              <a:t>Compile and run the class, service will be generated;</a:t>
            </a:r>
          </a:p>
          <a:p>
            <a:pPr eaLnBrk="1" hangingPunct="1"/>
            <a:r>
              <a:rPr lang="en-US" dirty="0"/>
              <a:t>WSDL file and/or URL of the Web service will be generated;</a:t>
            </a:r>
          </a:p>
          <a:p>
            <a:pPr eaLnBrk="1" hangingPunct="1"/>
            <a:r>
              <a:rPr lang="en-US" dirty="0"/>
              <a:t>SOAP/HTTP call interface will be generated;</a:t>
            </a:r>
          </a:p>
          <a:p>
            <a:pPr eaLnBrk="1" hangingPunct="1"/>
            <a:r>
              <a:rPr lang="en-US" b="1" dirty="0">
                <a:solidFill>
                  <a:srgbClr val="990000"/>
                </a:solidFill>
              </a:rPr>
              <a:t>There is little difference with writing a C# class</a:t>
            </a:r>
          </a:p>
        </p:txBody>
      </p:sp>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D005E17-E2E2-419B-A2C0-B87B7223445D}" type="slidenum">
              <a:rPr lang="en-US" b="0" smtClean="0">
                <a:solidFill>
                  <a:schemeClr val="tx2"/>
                </a:solidFill>
              </a:rPr>
              <a:pPr/>
              <a:t>5</a:t>
            </a:fld>
            <a:endParaRPr lang="en-US" b="0">
              <a:solidFill>
                <a:schemeClr val="tx2"/>
              </a:solidFill>
            </a:endParaRPr>
          </a:p>
        </p:txBody>
      </p:sp>
      <p:sp>
        <p:nvSpPr>
          <p:cNvPr id="6149" name="Rectangle 4"/>
          <p:cNvSpPr>
            <a:spLocks noChangeArrowheads="1"/>
          </p:cNvSpPr>
          <p:nvPr/>
        </p:nvSpPr>
        <p:spPr bwMode="auto">
          <a:xfrm>
            <a:off x="3309939" y="990600"/>
            <a:ext cx="49934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rgbClr val="990000"/>
                </a:solidFill>
              </a:rPr>
              <a:t>C#</a:t>
            </a:r>
            <a:r>
              <a:rPr lang="en-US" sz="2800" dirty="0">
                <a:solidFill>
                  <a:schemeClr val="folHlink"/>
                </a:solidFill>
              </a:rPr>
              <a:t> Web Services on </a:t>
            </a:r>
            <a:r>
              <a:rPr lang="en-US" sz="2800" i="1" dirty="0">
                <a:solidFill>
                  <a:schemeClr val="tx2"/>
                </a:solidFill>
              </a:rPr>
              <a:t>Visual Studio</a:t>
            </a:r>
          </a:p>
        </p:txBody>
      </p:sp>
    </p:spTree>
    <p:extLst>
      <p:ext uri="{BB962C8B-B14F-4D97-AF65-F5344CB8AC3E}">
        <p14:creationId xmlns:p14="http://schemas.microsoft.com/office/powerpoint/2010/main" val="25105262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Camel’s strengths</a:t>
            </a:r>
            <a:endParaRPr lang="en-US" dirty="0"/>
          </a:p>
        </p:txBody>
      </p:sp>
      <p:sp>
        <p:nvSpPr>
          <p:cNvPr id="3" name="Content Placeholder 2"/>
          <p:cNvSpPr>
            <a:spLocks noGrp="1"/>
          </p:cNvSpPr>
          <p:nvPr>
            <p:ph idx="1"/>
          </p:nvPr>
        </p:nvSpPr>
        <p:spPr/>
        <p:txBody>
          <a:bodyPr>
            <a:normAutofit/>
          </a:bodyPr>
          <a:lstStyle/>
          <a:p>
            <a:r>
              <a:rPr lang="en-US" dirty="0" smtClean="0"/>
              <a:t>Event-based backbone based on well-known and adopted EIP concepts</a:t>
            </a:r>
          </a:p>
          <a:p>
            <a:r>
              <a:rPr lang="en-US" dirty="0" smtClean="0"/>
              <a:t>Connectivity to almost any API</a:t>
            </a:r>
          </a:p>
          <a:p>
            <a:r>
              <a:rPr lang="en-US" dirty="0" smtClean="0"/>
              <a:t>Integration, processing, and routing of information with an intuitive domain-specific language (DSL) with a focus on integration; providing the ability of composability in a programming context for finer grain control in code for doing conditional logic or transformations/reformatting</a:t>
            </a:r>
          </a:p>
          <a:p>
            <a:r>
              <a:rPr lang="en-US" dirty="0" smtClean="0"/>
              <a:t>Powerful routing capabilities with many built-in EIPs</a:t>
            </a:r>
          </a:p>
          <a:p>
            <a:r>
              <a:rPr lang="en-US" dirty="0" smtClean="0"/>
              <a:t>Many deployment options (standalone, web container, application server, Spring, </a:t>
            </a:r>
            <a:r>
              <a:rPr lang="en-US" dirty="0" err="1" smtClean="0"/>
              <a:t>OSGi</a:t>
            </a:r>
            <a:r>
              <a:rPr lang="en-US" dirty="0" smtClean="0"/>
              <a:t>, Kubernetes via the Camel K sub-project) — okay, I guess some options are not relevant in this decade anymore :-)</a:t>
            </a:r>
          </a:p>
          <a:p>
            <a:r>
              <a:rPr lang="en-US" dirty="0" smtClean="0"/>
              <a:t>Lightweight alternative to proprietary ETL and ESB tools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327350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Camel’s weaknesses</a:t>
            </a:r>
            <a:endParaRPr lang="en-US" dirty="0"/>
          </a:p>
        </p:txBody>
      </p:sp>
      <p:sp>
        <p:nvSpPr>
          <p:cNvPr id="3" name="Content Placeholder 2"/>
          <p:cNvSpPr>
            <a:spLocks noGrp="1"/>
          </p:cNvSpPr>
          <p:nvPr>
            <p:ph idx="1"/>
          </p:nvPr>
        </p:nvSpPr>
        <p:spPr/>
        <p:txBody>
          <a:bodyPr>
            <a:normAutofit lnSpcReduction="10000"/>
          </a:bodyPr>
          <a:lstStyle/>
          <a:p>
            <a:r>
              <a:rPr lang="en-US" dirty="0" smtClean="0"/>
              <a:t>Only a “routing machine”, i.e., not built for long-term storage (additional cache or storage needed), for that reason, Camel is not the right choice for a central nervous system like Kafka</a:t>
            </a:r>
          </a:p>
          <a:p>
            <a:r>
              <a:rPr lang="en-US" dirty="0" smtClean="0"/>
              <a:t>No stream processing (like you know it from Kafka Streams or Apache </a:t>
            </a:r>
            <a:r>
              <a:rPr lang="en-US" dirty="0" err="1" smtClean="0"/>
              <a:t>Flink</a:t>
            </a:r>
            <a:r>
              <a:rPr lang="en-US" dirty="0" smtClean="0"/>
              <a:t>)</a:t>
            </a:r>
          </a:p>
          <a:p>
            <a:r>
              <a:rPr lang="en-US" dirty="0" smtClean="0"/>
              <a:t>Limited scalability, not built for massive volumes of data</a:t>
            </a:r>
          </a:p>
          <a:p>
            <a:r>
              <a:rPr lang="en-US" dirty="0" smtClean="0"/>
              <a:t>No powerful visual coding like you know it from proprietary ETL/ESB/</a:t>
            </a:r>
            <a:r>
              <a:rPr lang="en-US" dirty="0" err="1" smtClean="0"/>
              <a:t>iPaaS</a:t>
            </a:r>
            <a:r>
              <a:rPr lang="en-US" dirty="0" smtClean="0"/>
              <a:t> tools</a:t>
            </a:r>
          </a:p>
          <a:p>
            <a:r>
              <a:rPr lang="en-US" dirty="0" smtClean="0"/>
              <a:t>No </a:t>
            </a:r>
            <a:r>
              <a:rPr lang="en-US" dirty="0" err="1" smtClean="0"/>
              <a:t>serverless</a:t>
            </a:r>
            <a:r>
              <a:rPr lang="en-US" dirty="0" smtClean="0"/>
              <a:t> cloud offering, with that also not competing with other </a:t>
            </a:r>
            <a:r>
              <a:rPr lang="en-US" dirty="0" err="1" smtClean="0"/>
              <a:t>iPaaS</a:t>
            </a:r>
            <a:r>
              <a:rPr lang="en-US" dirty="0" smtClean="0"/>
              <a:t> offerings</a:t>
            </a:r>
          </a:p>
          <a:p>
            <a:r>
              <a:rPr lang="en-US" dirty="0" smtClean="0"/>
              <a:t>Red Hat is the only vendor supporting it</a:t>
            </a:r>
          </a:p>
          <a:p>
            <a:r>
              <a:rPr lang="en-US" dirty="0" smtClean="0"/>
              <a:t>Built to be deployed in a single data center or cloud region, not across hybrid or multi-cloud scenarios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48761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Apache Camel</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s://miro.medium.com/v2/resize:fit:700/0*CWqTxy0o7on5LjyN.png"/>
          <p:cNvPicPr>
            <a:picLocks noChangeAspect="1" noChangeArrowheads="1"/>
          </p:cNvPicPr>
          <p:nvPr/>
        </p:nvPicPr>
        <p:blipFill rotWithShape="1">
          <a:blip r:embed="rId2">
            <a:extLst>
              <a:ext uri="{28A0092B-C50C-407E-A947-70E740481C1C}">
                <a14:useLocalDpi xmlns:a14="http://schemas.microsoft.com/office/drawing/2010/main" val="0"/>
              </a:ext>
            </a:extLst>
          </a:blip>
          <a:srcRect b="8818"/>
          <a:stretch/>
        </p:blipFill>
        <p:spPr bwMode="auto">
          <a:xfrm>
            <a:off x="2312178" y="2073110"/>
            <a:ext cx="6667500" cy="34219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1370519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TL;DR</a:t>
            </a:r>
            <a:endParaRPr lang="en-US" dirty="0"/>
          </a:p>
        </p:txBody>
      </p:sp>
      <p:sp>
        <p:nvSpPr>
          <p:cNvPr id="3" name="Content Placeholder 2"/>
          <p:cNvSpPr>
            <a:spLocks noGrp="1"/>
          </p:cNvSpPr>
          <p:nvPr>
            <p:ph idx="1"/>
          </p:nvPr>
        </p:nvSpPr>
        <p:spPr/>
        <p:txBody>
          <a:bodyPr/>
          <a:lstStyle/>
          <a:p>
            <a:r>
              <a:rPr lang="en-US" dirty="0" smtClean="0"/>
              <a:t>Camel is an application integration framework to connect different applications and interfaces. </a:t>
            </a:r>
            <a:endParaRPr lang="ar-SA" dirty="0" smtClean="0"/>
          </a:p>
          <a:p>
            <a:r>
              <a:rPr lang="en-US" dirty="0" smtClean="0"/>
              <a:t>Camel is NOT built for processing data in motion continuously, i.e., stream processing. </a:t>
            </a:r>
            <a:endParaRPr lang="ar-SA" dirty="0" smtClean="0"/>
          </a:p>
          <a:p>
            <a:r>
              <a:rPr lang="en-US" dirty="0" smtClean="0"/>
              <a:t>Hence, it should be compared to ETL and ESB tools, not data streaming technologies like Kafka, Kinesis, or </a:t>
            </a:r>
            <a:r>
              <a:rPr lang="en-US" dirty="0" err="1" smtClean="0"/>
              <a:t>Flink</a:t>
            </a:r>
            <a:r>
              <a:rPr lang="en-US" dirty="0" smtClean="0"/>
              <a:t>. </a:t>
            </a:r>
            <a:endParaRPr lang="ar-SA" dirty="0" smtClean="0"/>
          </a:p>
          <a:p>
            <a:r>
              <a:rPr lang="en-US" dirty="0" smtClean="0"/>
              <a:t>If you look for a </a:t>
            </a:r>
            <a:r>
              <a:rPr lang="en-US" dirty="0" err="1" smtClean="0"/>
              <a:t>serverless</a:t>
            </a:r>
            <a:r>
              <a:rPr lang="en-US" dirty="0" smtClean="0"/>
              <a:t> cloud offering, you are out of luck. </a:t>
            </a:r>
            <a:endParaRPr lang="ar-SA" dirty="0" smtClean="0"/>
          </a:p>
          <a:p>
            <a:r>
              <a:rPr lang="en-US" dirty="0" smtClean="0"/>
              <a:t>If you look for vendor support, Red Hat is the only option.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53337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Apache Kafka?</a:t>
            </a:r>
            <a:endParaRPr lang="en-US" dirty="0"/>
          </a:p>
        </p:txBody>
      </p:sp>
      <p:sp>
        <p:nvSpPr>
          <p:cNvPr id="3" name="Content Placeholder 2"/>
          <p:cNvSpPr>
            <a:spLocks noGrp="1"/>
          </p:cNvSpPr>
          <p:nvPr>
            <p:ph idx="1"/>
          </p:nvPr>
        </p:nvSpPr>
        <p:spPr/>
        <p:txBody>
          <a:bodyPr/>
          <a:lstStyle/>
          <a:p>
            <a:r>
              <a:rPr lang="en-US" dirty="0" smtClean="0"/>
              <a:t>The mission of Kafka</a:t>
            </a:r>
          </a:p>
          <a:p>
            <a:pPr lvl="1"/>
            <a:r>
              <a:rPr lang="en-US" dirty="0" smtClean="0"/>
              <a:t>Real-time data beats slow data at any scale. </a:t>
            </a:r>
          </a:p>
          <a:p>
            <a:pPr lvl="1"/>
            <a:r>
              <a:rPr lang="en-US" dirty="0" smtClean="0"/>
              <a:t>The event streaming platform enables processing data in motion. </a:t>
            </a:r>
          </a:p>
          <a:p>
            <a:pPr lvl="1"/>
            <a:r>
              <a:rPr lang="en-US" dirty="0" smtClean="0"/>
              <a:t>Kafka is the de facto standard for event streaming, including messaging, data integration, stream processing, and storage. </a:t>
            </a:r>
          </a:p>
          <a:p>
            <a:pPr lvl="1"/>
            <a:r>
              <a:rPr lang="en-US" dirty="0" smtClean="0"/>
              <a:t>Kafka provides all capabilities in one infrastructure at scale. </a:t>
            </a:r>
          </a:p>
          <a:p>
            <a:pPr lvl="1"/>
            <a:r>
              <a:rPr lang="en-US" dirty="0" smtClean="0"/>
              <a:t>It is reliable and allows to process analytics and transactional workloads.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634031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Kafka’s strengths</a:t>
            </a:r>
            <a:endParaRPr lang="en-US" dirty="0"/>
          </a:p>
        </p:txBody>
      </p:sp>
      <p:sp>
        <p:nvSpPr>
          <p:cNvPr id="3" name="Content Placeholder 2"/>
          <p:cNvSpPr>
            <a:spLocks noGrp="1"/>
          </p:cNvSpPr>
          <p:nvPr>
            <p:ph idx="1"/>
          </p:nvPr>
        </p:nvSpPr>
        <p:spPr/>
        <p:txBody>
          <a:bodyPr numCol="2">
            <a:normAutofit fontScale="85000" lnSpcReduction="20000"/>
          </a:bodyPr>
          <a:lstStyle/>
          <a:p>
            <a:r>
              <a:rPr lang="en-US" dirty="0" smtClean="0"/>
              <a:t>Event-based streaming platform</a:t>
            </a:r>
          </a:p>
          <a:p>
            <a:r>
              <a:rPr lang="en-US" dirty="0" smtClean="0"/>
              <a:t>A unique combination of pub/sub messaging, data processing, data integration, and storage in a single framework</a:t>
            </a:r>
          </a:p>
          <a:p>
            <a:r>
              <a:rPr lang="en-US" dirty="0" smtClean="0"/>
              <a:t>Built for massive volumes of data and extreme scale from the beginning, with that a single framework can be used for transactional (low volume) and analytics (high volume) use cases</a:t>
            </a:r>
          </a:p>
          <a:p>
            <a:r>
              <a:rPr lang="en-US" dirty="0" smtClean="0"/>
              <a:t>True decoupling between producers and consumers because of its storage component makes it the de facto standard for </a:t>
            </a:r>
            <a:r>
              <a:rPr lang="en-US" dirty="0" err="1" smtClean="0"/>
              <a:t>microservice</a:t>
            </a:r>
            <a:r>
              <a:rPr lang="en-US" dirty="0" smtClean="0"/>
              <a:t> architectures</a:t>
            </a:r>
          </a:p>
          <a:p>
            <a:r>
              <a:rPr lang="en-US" dirty="0" smtClean="0"/>
              <a:t>Guaranteed ordering of events in the distributed commit log</a:t>
            </a:r>
          </a:p>
          <a:p>
            <a:endParaRPr lang="en-US" dirty="0"/>
          </a:p>
          <a:p>
            <a:endParaRPr lang="en-US" dirty="0" smtClean="0"/>
          </a:p>
          <a:p>
            <a:r>
              <a:rPr lang="en-US" dirty="0" smtClean="0"/>
              <a:t>Distributed data processing with fault-tolerance and recoverability built-in</a:t>
            </a:r>
          </a:p>
          <a:p>
            <a:r>
              <a:rPr lang="en-US" dirty="0" err="1" smtClean="0"/>
              <a:t>Replayability</a:t>
            </a:r>
            <a:r>
              <a:rPr lang="en-US" dirty="0" smtClean="0"/>
              <a:t> of events</a:t>
            </a:r>
          </a:p>
          <a:p>
            <a:r>
              <a:rPr lang="en-US" dirty="0" smtClean="0"/>
              <a:t>The de facto standard for event streaming</a:t>
            </a:r>
          </a:p>
          <a:p>
            <a:r>
              <a:rPr lang="en-US" dirty="0" smtClean="0"/>
              <a:t>Built with hybrid and multi-cloud data replication in mind (with included tools like </a:t>
            </a:r>
            <a:r>
              <a:rPr lang="en-US" dirty="0" err="1" smtClean="0"/>
              <a:t>MirrorMaker</a:t>
            </a:r>
            <a:r>
              <a:rPr lang="en-US" dirty="0" smtClean="0"/>
              <a:t> and separate, more advanced, and more straightforward tools like Confluent Cluster Linking)</a:t>
            </a:r>
          </a:p>
          <a:p>
            <a:r>
              <a:rPr lang="en-US" dirty="0" smtClean="0"/>
              <a:t>Support from many vendors, including Confluent, Cloudera, IBM, Red Hat, Amazon, Microsoft, and many more</a:t>
            </a:r>
          </a:p>
          <a:p>
            <a:r>
              <a:rPr lang="en-US" dirty="0" smtClean="0"/>
              <a:t>Paradigm shift: Built to process data in motion end-to-end from source to one or more sinks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075812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Kafka’s weaknesses</a:t>
            </a:r>
            <a:endParaRPr lang="en-US" dirty="0"/>
          </a:p>
        </p:txBody>
      </p:sp>
      <p:sp>
        <p:nvSpPr>
          <p:cNvPr id="3" name="Content Placeholder 2"/>
          <p:cNvSpPr>
            <a:spLocks noGrp="1"/>
          </p:cNvSpPr>
          <p:nvPr>
            <p:ph idx="1"/>
          </p:nvPr>
        </p:nvSpPr>
        <p:spPr/>
        <p:txBody>
          <a:bodyPr>
            <a:normAutofit/>
          </a:bodyPr>
          <a:lstStyle/>
          <a:p>
            <a:r>
              <a:rPr lang="en-US" dirty="0" smtClean="0"/>
              <a:t>Paradigm shift: Enterprises need to learn and understand the added value of event streaming, a new software category that enables new use cases but also requires different design patterns and operations approaches</a:t>
            </a:r>
          </a:p>
          <a:p>
            <a:r>
              <a:rPr lang="en-US" dirty="0" smtClean="0"/>
              <a:t>No powerful visual coding like you know it from proprietary ETL/ESB/</a:t>
            </a:r>
            <a:r>
              <a:rPr lang="en-US" dirty="0" err="1" smtClean="0"/>
              <a:t>iPaaS</a:t>
            </a:r>
            <a:r>
              <a:rPr lang="en-US" dirty="0" smtClean="0"/>
              <a:t> tools</a:t>
            </a:r>
          </a:p>
          <a:p>
            <a:r>
              <a:rPr lang="en-US" dirty="0" smtClean="0"/>
              <a:t>Limited out-of-the-box routing capabilities (Kafka Connect SMT or Kafka Streams / </a:t>
            </a:r>
            <a:r>
              <a:rPr lang="en-US" dirty="0" err="1" smtClean="0"/>
              <a:t>ksqlDB</a:t>
            </a:r>
            <a:r>
              <a:rPr lang="en-US" dirty="0" smtClean="0"/>
              <a:t> app do the job very well, but not as simple as Camel)</a:t>
            </a:r>
          </a:p>
          <a:p>
            <a:r>
              <a:rPr lang="en-US" dirty="0" smtClean="0"/>
              <a:t>Complex operations (if you run it by yourself instead of using 3rd party tools or even better a </a:t>
            </a:r>
            <a:r>
              <a:rPr lang="en-US" dirty="0" err="1" smtClean="0"/>
              <a:t>serverless</a:t>
            </a:r>
            <a:r>
              <a:rPr lang="en-US" dirty="0" smtClean="0"/>
              <a:t> cloud offering)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539699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Apache Kafka</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s://miro.medium.com/v2/resize:fit:700/0*9-lZFbzrzJDKBvfN.png"/>
          <p:cNvPicPr>
            <a:picLocks noChangeAspect="1" noChangeArrowheads="1"/>
          </p:cNvPicPr>
          <p:nvPr/>
        </p:nvPicPr>
        <p:blipFill rotWithShape="1">
          <a:blip r:embed="rId2">
            <a:extLst>
              <a:ext uri="{28A0092B-C50C-407E-A947-70E740481C1C}">
                <a14:useLocalDpi xmlns:a14="http://schemas.microsoft.com/office/drawing/2010/main" val="0"/>
              </a:ext>
            </a:extLst>
          </a:blip>
          <a:srcRect b="7970"/>
          <a:stretch/>
        </p:blipFill>
        <p:spPr bwMode="auto">
          <a:xfrm>
            <a:off x="1993002" y="1980901"/>
            <a:ext cx="6667500" cy="34537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9599489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TL;DR</a:t>
            </a:r>
            <a:endParaRPr lang="en-US" dirty="0"/>
          </a:p>
        </p:txBody>
      </p:sp>
      <p:sp>
        <p:nvSpPr>
          <p:cNvPr id="3" name="Content Placeholder 2"/>
          <p:cNvSpPr>
            <a:spLocks noGrp="1"/>
          </p:cNvSpPr>
          <p:nvPr>
            <p:ph idx="1"/>
          </p:nvPr>
        </p:nvSpPr>
        <p:spPr/>
        <p:txBody>
          <a:bodyPr>
            <a:normAutofit/>
          </a:bodyPr>
          <a:lstStyle/>
          <a:p>
            <a:r>
              <a:rPr lang="en-US" dirty="0" smtClean="0"/>
              <a:t>Kafka is an event streaming platform to process data in motion continuously. </a:t>
            </a:r>
          </a:p>
          <a:p>
            <a:r>
              <a:rPr lang="en-US" dirty="0" smtClean="0"/>
              <a:t>If you “just” need an integration framework to route data from a source to one or more sinks (= ETL / ESB), then Camel can be used, too. </a:t>
            </a:r>
          </a:p>
          <a:p>
            <a:r>
              <a:rPr lang="en-US" dirty="0" smtClean="0"/>
              <a:t>However, Kafka kills two birds with one stone (= integrating data AND processing it in motion where needed).</a:t>
            </a:r>
          </a:p>
          <a:p>
            <a:r>
              <a:rPr lang="en-US" dirty="0" smtClean="0"/>
              <a:t>Plenty of Kafka offerings are available on the market. </a:t>
            </a:r>
          </a:p>
          <a:p>
            <a:r>
              <a:rPr lang="en-US" dirty="0" smtClean="0"/>
              <a:t>Check out the Apache Kafka landscape and comparison to understand the differences between offerings from Confluent, Cloudera, IBM, Red Hat, Amazon, Microsoft, and others.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249362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Camel or Kafka?</a:t>
            </a:r>
            <a:endParaRPr lang="en-US" dirty="0"/>
          </a:p>
        </p:txBody>
      </p:sp>
      <p:sp>
        <p:nvSpPr>
          <p:cNvPr id="3" name="Content Placeholder 2"/>
          <p:cNvSpPr>
            <a:spLocks noGrp="1"/>
          </p:cNvSpPr>
          <p:nvPr>
            <p:ph idx="1"/>
          </p:nvPr>
        </p:nvSpPr>
        <p:spPr/>
        <p:txBody>
          <a:bodyPr/>
          <a:lstStyle/>
          <a:p>
            <a:r>
              <a:rPr lang="en-US" dirty="0" smtClean="0"/>
              <a:t>Both frameworks overlap with their capabilities</a:t>
            </a:r>
          </a:p>
          <a:p>
            <a:r>
              <a:rPr lang="en-US" dirty="0" smtClean="0"/>
              <a:t>Qualify out, Do you need:</a:t>
            </a:r>
          </a:p>
          <a:p>
            <a:pPr lvl="1"/>
            <a:r>
              <a:rPr lang="en-US" dirty="0" smtClean="0"/>
              <a:t>Big data processing?</a:t>
            </a:r>
          </a:p>
          <a:p>
            <a:pPr lvl="1"/>
            <a:r>
              <a:rPr lang="en-US" dirty="0" smtClean="0"/>
              <a:t>A storage component for true decoupling and </a:t>
            </a:r>
            <a:r>
              <a:rPr lang="en-US" dirty="0" err="1" smtClean="0"/>
              <a:t>replayability</a:t>
            </a:r>
            <a:r>
              <a:rPr lang="en-US" dirty="0" smtClean="0"/>
              <a:t> of events?</a:t>
            </a:r>
          </a:p>
          <a:p>
            <a:pPr lvl="1"/>
            <a:r>
              <a:rPr lang="en-US" dirty="0" smtClean="0"/>
              <a:t>Stateless or </a:t>
            </a:r>
            <a:r>
              <a:rPr lang="en-US" dirty="0" err="1" smtClean="0"/>
              <a:t>stateful</a:t>
            </a:r>
            <a:r>
              <a:rPr lang="en-US" dirty="0" smtClean="0"/>
              <a:t> stream processing?</a:t>
            </a:r>
          </a:p>
          <a:p>
            <a:pPr lvl="1"/>
            <a:r>
              <a:rPr lang="en-US" dirty="0" smtClean="0"/>
              <a:t>A </a:t>
            </a:r>
            <a:r>
              <a:rPr lang="en-US" dirty="0" err="1" smtClean="0"/>
              <a:t>serverless</a:t>
            </a:r>
            <a:r>
              <a:rPr lang="en-US" dirty="0" smtClean="0"/>
              <a:t> cloud offering?</a:t>
            </a:r>
          </a:p>
          <a:p>
            <a:r>
              <a:rPr lang="en-US" dirty="0" smtClean="0"/>
              <a:t>Qualifying out solutions because of their limitations makes the decision tree and evaluation process much easier from the beginning.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92700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3971618-D216-4AF7-9814-491A978EF6EE}" type="slidenum">
              <a:rPr lang="en-US" b="0" smtClean="0">
                <a:solidFill>
                  <a:schemeClr val="tx2"/>
                </a:solidFill>
              </a:rPr>
              <a:pPr/>
              <a:t>6</a:t>
            </a:fld>
            <a:endParaRPr lang="en-US" b="0">
              <a:solidFill>
                <a:schemeClr val="tx2"/>
              </a:solidFill>
            </a:endParaRPr>
          </a:p>
        </p:txBody>
      </p:sp>
      <p:sp>
        <p:nvSpPr>
          <p:cNvPr id="7171" name="Rectangle 3"/>
          <p:cNvSpPr>
            <a:spLocks noGrp="1" noChangeArrowheads="1"/>
          </p:cNvSpPr>
          <p:nvPr>
            <p:ph type="body" idx="1"/>
          </p:nvPr>
        </p:nvSpPr>
        <p:spPr>
          <a:xfrm>
            <a:off x="597529" y="1447800"/>
            <a:ext cx="10879471" cy="5045075"/>
          </a:xfrm>
        </p:spPr>
        <p:txBody>
          <a:bodyPr/>
          <a:lstStyle/>
          <a:p>
            <a:pPr eaLnBrk="1" hangingPunct="1"/>
            <a:r>
              <a:rPr lang="en-US" sz="2400" dirty="0"/>
              <a:t>Define an ordinary class with </a:t>
            </a:r>
            <a:r>
              <a:rPr lang="en-US" sz="2400" dirty="0">
                <a:solidFill>
                  <a:schemeClr val="bg1">
                    <a:lumMod val="50000"/>
                  </a:schemeClr>
                </a:solidFill>
              </a:rPr>
              <a:t>data members </a:t>
            </a:r>
            <a:r>
              <a:rPr lang="en-US" sz="2400" dirty="0"/>
              <a:t>and </a:t>
            </a:r>
            <a:r>
              <a:rPr lang="en-US" sz="2400" dirty="0">
                <a:solidFill>
                  <a:srgbClr val="0033CC"/>
                </a:solidFill>
              </a:rPr>
              <a:t>methods</a:t>
            </a:r>
            <a:r>
              <a:rPr lang="en-US" sz="2400" dirty="0"/>
              <a:t> </a:t>
            </a:r>
            <a:r>
              <a:rPr lang="en-US" sz="2400" dirty="0">
                <a:solidFill>
                  <a:srgbClr val="990000"/>
                </a:solidFill>
              </a:rPr>
              <a:t>in Java</a:t>
            </a:r>
            <a:r>
              <a:rPr lang="en-US" sz="2400" dirty="0"/>
              <a:t>;</a:t>
            </a:r>
          </a:p>
          <a:p>
            <a:pPr eaLnBrk="1" hangingPunct="1"/>
            <a:r>
              <a:rPr lang="en-US" sz="2400" dirty="0"/>
              <a:t>There are different ways to wrap a Java class into a Web service (generate WSDL and SOAP files)</a:t>
            </a:r>
          </a:p>
          <a:p>
            <a:pPr lvl="1" eaLnBrk="1" hangingPunct="1"/>
            <a:r>
              <a:rPr lang="en-US" dirty="0">
                <a:latin typeface="Times New Roman" pitchFamily="18" charset="0"/>
                <a:ea typeface="SimSun" pitchFamily="2" charset="-122"/>
                <a:cs typeface="Times New Roman" pitchFamily="18" charset="0"/>
              </a:rPr>
              <a:t>NetBeans, </a:t>
            </a:r>
            <a:r>
              <a:rPr lang="en-US" dirty="0"/>
              <a:t>Download: </a:t>
            </a:r>
            <a:r>
              <a:rPr lang="en-US" dirty="0">
                <a:hlinkClick r:id="rId3"/>
              </a:rPr>
              <a:t>https://netbeans.org/</a:t>
            </a:r>
            <a:r>
              <a:rPr lang="en-US" dirty="0"/>
              <a:t> </a:t>
            </a:r>
            <a:endParaRPr lang="en-US" dirty="0">
              <a:latin typeface="Times New Roman" pitchFamily="18" charset="0"/>
              <a:ea typeface="SimSun" pitchFamily="2" charset="-122"/>
              <a:cs typeface="Times New Roman" pitchFamily="18" charset="0"/>
            </a:endParaRPr>
          </a:p>
          <a:p>
            <a:pPr lvl="1" eaLnBrk="1" hangingPunct="1"/>
            <a:r>
              <a:rPr lang="en-US" dirty="0"/>
              <a:t>Eclipse with WS extension,</a:t>
            </a:r>
          </a:p>
          <a:p>
            <a:pPr lvl="1" eaLnBrk="1" hangingPunct="1"/>
            <a:r>
              <a:rPr lang="en-US" dirty="0"/>
              <a:t>Java EE,</a:t>
            </a:r>
          </a:p>
          <a:p>
            <a:pPr lvl="1" eaLnBrk="1" hangingPunct="1"/>
            <a:r>
              <a:rPr lang="en-US" dirty="0"/>
              <a:t>Community projects and third parties, e.g., </a:t>
            </a:r>
            <a:br>
              <a:rPr lang="en-US" dirty="0"/>
            </a:br>
            <a:r>
              <a:rPr lang="en-US" dirty="0"/>
              <a:t>Apache Tomcat tool,</a:t>
            </a:r>
          </a:p>
          <a:p>
            <a:pPr lvl="1" eaLnBrk="1" hangingPunct="1"/>
            <a:r>
              <a:rPr lang="en-US" dirty="0"/>
              <a:t>IBM tools such </a:t>
            </a:r>
            <a:r>
              <a:rPr lang="en-US" dirty="0" err="1"/>
              <a:t>WebSphere</a:t>
            </a:r>
            <a:r>
              <a:rPr lang="en-US" dirty="0"/>
              <a:t>,</a:t>
            </a:r>
            <a:br>
              <a:rPr lang="en-US" dirty="0"/>
            </a:br>
            <a:r>
              <a:rPr lang="en-US" sz="1400" dirty="0"/>
              <a:t>http://www.eclipse.org/webtools/initial-contribution/IBM/evalGuides/WebServicesToolsEval.html</a:t>
            </a:r>
            <a:endParaRPr lang="en-US" sz="1200" dirty="0"/>
          </a:p>
          <a:p>
            <a:pPr lvl="1" eaLnBrk="1" hangingPunct="1"/>
            <a:r>
              <a:rPr lang="en-US" dirty="0" err="1"/>
              <a:t>JDeveloper</a:t>
            </a:r>
            <a:r>
              <a:rPr lang="en-US" dirty="0"/>
              <a:t> / Oracle SOA Suite</a:t>
            </a:r>
          </a:p>
          <a:p>
            <a:pPr lvl="1" eaLnBrk="1" hangingPunct="1"/>
            <a:r>
              <a:rPr lang="en-US" dirty="0">
                <a:solidFill>
                  <a:schemeClr val="bg1">
                    <a:lumMod val="50000"/>
                  </a:schemeClr>
                </a:solidFill>
              </a:rPr>
              <a:t>Manually write host and extract the required information and wrap them into WSDL and SOAP syntax</a:t>
            </a:r>
          </a:p>
        </p:txBody>
      </p:sp>
      <p:sp>
        <p:nvSpPr>
          <p:cNvPr id="7172" name="Rectangle 4"/>
          <p:cNvSpPr>
            <a:spLocks noGrp="1" noChangeArrowheads="1"/>
          </p:cNvSpPr>
          <p:nvPr>
            <p:ph type="title"/>
          </p:nvPr>
        </p:nvSpPr>
        <p:spPr>
          <a:noFill/>
        </p:spPr>
        <p:txBody>
          <a:bodyPr/>
          <a:lstStyle/>
          <a:p>
            <a:pPr eaLnBrk="1" hangingPunct="1"/>
            <a:r>
              <a:rPr lang="en-US"/>
              <a:t>Main Web Service Authoring </a:t>
            </a:r>
            <a:r>
              <a:rPr lang="en-US" i="1"/>
              <a:t>Tools</a:t>
            </a:r>
            <a:r>
              <a:rPr lang="en-US"/>
              <a:t> (2)</a:t>
            </a:r>
          </a:p>
        </p:txBody>
      </p:sp>
      <p:sp>
        <p:nvSpPr>
          <p:cNvPr id="7173" name="Rectangle 5"/>
          <p:cNvSpPr>
            <a:spLocks noChangeArrowheads="1"/>
          </p:cNvSpPr>
          <p:nvPr/>
        </p:nvSpPr>
        <p:spPr bwMode="auto">
          <a:xfrm>
            <a:off x="4572001" y="838200"/>
            <a:ext cx="28150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990000"/>
                </a:solidFill>
              </a:rPr>
              <a:t>Java </a:t>
            </a:r>
            <a:r>
              <a:rPr lang="en-US" sz="2800">
                <a:solidFill>
                  <a:schemeClr val="folHlink"/>
                </a:solidFill>
              </a:rPr>
              <a:t>Web Services</a:t>
            </a:r>
            <a:endParaRPr lang="en-US" sz="2800" i="1">
              <a:solidFill>
                <a:schemeClr val="tx2"/>
              </a:solidFill>
            </a:endParaRPr>
          </a:p>
        </p:txBody>
      </p:sp>
    </p:spTree>
    <p:extLst>
      <p:ext uri="{BB962C8B-B14F-4D97-AF65-F5344CB8AC3E}">
        <p14:creationId xmlns:p14="http://schemas.microsoft.com/office/powerpoint/2010/main" val="13191452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Camel or Kafka?</a:t>
            </a:r>
            <a:endParaRPr lang="en-US" dirty="0"/>
          </a:p>
        </p:txBody>
      </p:sp>
      <p:sp>
        <p:nvSpPr>
          <p:cNvPr id="3" name="Content Placeholder 2"/>
          <p:cNvSpPr>
            <a:spLocks noGrp="1"/>
          </p:cNvSpPr>
          <p:nvPr>
            <p:ph idx="1"/>
          </p:nvPr>
        </p:nvSpPr>
        <p:spPr/>
        <p:txBody>
          <a:bodyPr/>
          <a:lstStyle/>
          <a:p>
            <a:endParaRPr lang="en-US"/>
          </a:p>
        </p:txBody>
      </p:sp>
      <p:pic>
        <p:nvPicPr>
          <p:cNvPr id="5122" name="Picture 2" descr="https://miro.medium.com/v2/resize:fit:700/0*2aNGIh2IoQqN2Wx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805" y="1825625"/>
            <a:ext cx="6667500" cy="37528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20805" y="5201999"/>
            <a:ext cx="819210" cy="42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3260418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Camel and Kafka together?</a:t>
            </a:r>
            <a:endParaRPr lang="en-US" dirty="0"/>
          </a:p>
        </p:txBody>
      </p:sp>
      <p:sp>
        <p:nvSpPr>
          <p:cNvPr id="3" name="Content Placeholder 2"/>
          <p:cNvSpPr>
            <a:spLocks noGrp="1"/>
          </p:cNvSpPr>
          <p:nvPr>
            <p:ph idx="1"/>
          </p:nvPr>
        </p:nvSpPr>
        <p:spPr/>
        <p:txBody>
          <a:bodyPr/>
          <a:lstStyle/>
          <a:p>
            <a:r>
              <a:rPr lang="en-US" dirty="0" smtClean="0"/>
              <a:t>It is possible to use Camel and Kafka together in a single integration architecture. </a:t>
            </a:r>
          </a:p>
          <a:p>
            <a:r>
              <a:rPr lang="en-US" dirty="0" smtClean="0"/>
              <a:t>Should you do that? Two options exist. One makes more sense than the other:</a:t>
            </a:r>
          </a:p>
          <a:p>
            <a:pPr lvl="1"/>
            <a:r>
              <a:rPr lang="en-US" dirty="0" smtClean="0"/>
              <a:t>Kafka for event streaming and Camel for ETL</a:t>
            </a:r>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7853009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s://miro.medium.com/v2/resize:fit:700/0*hIz8qqwkI7zJIU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08" y="1825625"/>
            <a:ext cx="6667500" cy="3752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84708" y="5210625"/>
            <a:ext cx="2501360" cy="42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7209711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Camel and Kafka together?</a:t>
            </a:r>
            <a:endParaRPr lang="en-US" dirty="0"/>
          </a:p>
        </p:txBody>
      </p:sp>
      <p:sp>
        <p:nvSpPr>
          <p:cNvPr id="3" name="Content Placeholder 2"/>
          <p:cNvSpPr>
            <a:spLocks noGrp="1"/>
          </p:cNvSpPr>
          <p:nvPr>
            <p:ph idx="1"/>
          </p:nvPr>
        </p:nvSpPr>
        <p:spPr/>
        <p:txBody>
          <a:bodyPr>
            <a:normAutofit/>
          </a:bodyPr>
          <a:lstStyle/>
          <a:p>
            <a:r>
              <a:rPr lang="en-US" dirty="0" smtClean="0"/>
              <a:t>Once again, the vast advantage of Kafka as central integration layer is its unique combination of characteristics within a single infrastructure, including:</a:t>
            </a:r>
          </a:p>
          <a:p>
            <a:pPr lvl="1"/>
            <a:r>
              <a:rPr lang="en-US" dirty="0" smtClean="0"/>
              <a:t>Real-time messaging at any scale</a:t>
            </a:r>
          </a:p>
          <a:p>
            <a:pPr lvl="1"/>
            <a:r>
              <a:rPr lang="en-US" dirty="0" smtClean="0"/>
              <a:t>Storage for true decoupling between different applications and communication paradigms</a:t>
            </a:r>
          </a:p>
          <a:p>
            <a:pPr lvl="1"/>
            <a:r>
              <a:rPr lang="en-US" dirty="0" smtClean="0"/>
              <a:t>Built-in backpressure handling and </a:t>
            </a:r>
            <a:r>
              <a:rPr lang="en-US" dirty="0" err="1" smtClean="0"/>
              <a:t>replayability</a:t>
            </a:r>
            <a:r>
              <a:rPr lang="en-US" dirty="0" smtClean="0"/>
              <a:t> of events</a:t>
            </a:r>
          </a:p>
          <a:p>
            <a:pPr lvl="1"/>
            <a:r>
              <a:rPr lang="en-US" dirty="0" smtClean="0"/>
              <a:t>Data integration</a:t>
            </a:r>
          </a:p>
          <a:p>
            <a:pPr lvl="1"/>
            <a:r>
              <a:rPr lang="en-US" dirty="0" smtClean="0"/>
              <a:t>Stream processing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771245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use Camel or Kafka at all?</a:t>
            </a:r>
            <a:endParaRPr lang="en-US" dirty="0"/>
          </a:p>
        </p:txBody>
      </p:sp>
      <p:sp>
        <p:nvSpPr>
          <p:cNvPr id="3" name="Content Placeholder 2"/>
          <p:cNvSpPr>
            <a:spLocks noGrp="1"/>
          </p:cNvSpPr>
          <p:nvPr>
            <p:ph idx="1"/>
          </p:nvPr>
        </p:nvSpPr>
        <p:spPr/>
        <p:txBody>
          <a:bodyPr>
            <a:normAutofit/>
          </a:bodyPr>
          <a:lstStyle/>
          <a:p>
            <a:r>
              <a:rPr lang="en-US" dirty="0" smtClean="0"/>
              <a:t>Both Camel and Kafka are NOT built for the following scenarios:</a:t>
            </a:r>
          </a:p>
          <a:p>
            <a:pPr lvl="1"/>
            <a:r>
              <a:rPr lang="en-US" dirty="0" smtClean="0"/>
              <a:t>A proxy for millions of clients (like mobile apps) — but native proxies (like a REST or MQTT Proxy for Kafka) exist for some use cases.</a:t>
            </a:r>
          </a:p>
          <a:p>
            <a:pPr lvl="1"/>
            <a:r>
              <a:rPr lang="en-US" dirty="0" smtClean="0"/>
              <a:t>An API Management platform — but these tools are usually complementary and used to create life cycle management or monetize APIs deployed with Camel or Kafka.</a:t>
            </a:r>
          </a:p>
          <a:p>
            <a:pPr lvl="1"/>
            <a:r>
              <a:rPr lang="en-US" dirty="0" smtClean="0"/>
              <a:t>A database for complex queries and batch analytics workloads</a:t>
            </a:r>
          </a:p>
          <a:p>
            <a:pPr lvl="1"/>
            <a:r>
              <a:rPr lang="en-US" dirty="0" smtClean="0"/>
              <a:t>an </a:t>
            </a:r>
            <a:r>
              <a:rPr lang="en-US" dirty="0" err="1" smtClean="0"/>
              <a:t>IoT</a:t>
            </a:r>
            <a:r>
              <a:rPr lang="en-US" dirty="0" smtClean="0"/>
              <a:t> platform with features such as device management — but direct native integration with (some) </a:t>
            </a:r>
            <a:r>
              <a:rPr lang="en-US" dirty="0" err="1" smtClean="0"/>
              <a:t>IoT</a:t>
            </a:r>
            <a:r>
              <a:rPr lang="en-US" dirty="0" smtClean="0"/>
              <a:t> protocols such as MQTT or OPC-UA is possible and the approach for (some) use cases.</a:t>
            </a:r>
          </a:p>
          <a:p>
            <a:pPr lvl="1"/>
            <a:r>
              <a:rPr lang="en-US" dirty="0" smtClean="0"/>
              <a:t>A technology for hard real-time applications such as safety-critical or deterministic systems — but that’s true for any other IT framework, too. Embedded systems are a different software than Camel or Kafka!</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69008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3971618-D216-4AF7-9814-491A978EF6EE}" type="slidenum">
              <a:rPr lang="en-US" b="0" smtClean="0">
                <a:solidFill>
                  <a:schemeClr val="tx2"/>
                </a:solidFill>
              </a:rPr>
              <a:pPr/>
              <a:t>7</a:t>
            </a:fld>
            <a:endParaRPr lang="en-US" b="0">
              <a:solidFill>
                <a:schemeClr val="tx2"/>
              </a:solidFill>
            </a:endParaRPr>
          </a:p>
        </p:txBody>
      </p:sp>
      <p:sp>
        <p:nvSpPr>
          <p:cNvPr id="7171" name="Rectangle 3"/>
          <p:cNvSpPr>
            <a:spLocks noGrp="1" noChangeArrowheads="1"/>
          </p:cNvSpPr>
          <p:nvPr>
            <p:ph type="body" idx="1"/>
          </p:nvPr>
        </p:nvSpPr>
        <p:spPr>
          <a:xfrm>
            <a:off x="751438" y="1602463"/>
            <a:ext cx="10293790" cy="5347773"/>
          </a:xfrm>
        </p:spPr>
        <p:txBody>
          <a:bodyPr/>
          <a:lstStyle/>
          <a:p>
            <a:pPr eaLnBrk="1" hangingPunct="1"/>
            <a:r>
              <a:rPr lang="en-US" sz="2400" dirty="0"/>
              <a:t>There are different environments for defining Python </a:t>
            </a:r>
            <a:br>
              <a:rPr lang="en-US" sz="2400" dirty="0"/>
            </a:br>
            <a:r>
              <a:rPr lang="en-US" sz="2400" dirty="0"/>
              <a:t>Web RESTful services</a:t>
            </a:r>
          </a:p>
          <a:p>
            <a:pPr lvl="1" eaLnBrk="1" hangingPunct="1"/>
            <a:r>
              <a:rPr lang="en-US" dirty="0">
                <a:latin typeface="Times New Roman" pitchFamily="18" charset="0"/>
                <a:ea typeface="SimSun" pitchFamily="2" charset="-122"/>
                <a:cs typeface="Times New Roman" pitchFamily="18" charset="0"/>
              </a:rPr>
              <a:t>Flask </a:t>
            </a:r>
          </a:p>
          <a:p>
            <a:pPr lvl="1" eaLnBrk="1" hangingPunct="1"/>
            <a:r>
              <a:rPr lang="en-US" dirty="0">
                <a:latin typeface="Times New Roman" pitchFamily="18" charset="0"/>
                <a:ea typeface="SimSun" pitchFamily="2" charset="-122"/>
                <a:cs typeface="Times New Roman" pitchFamily="18" charset="0"/>
              </a:rPr>
              <a:t>Django</a:t>
            </a:r>
          </a:p>
          <a:p>
            <a:pPr lvl="1" eaLnBrk="1" hangingPunct="1"/>
            <a:r>
              <a:rPr lang="en-US" dirty="0" err="1">
                <a:latin typeface="Times New Roman" pitchFamily="18" charset="0"/>
                <a:ea typeface="SimSun" pitchFamily="2" charset="-122"/>
                <a:cs typeface="Times New Roman" pitchFamily="18" charset="0"/>
              </a:rPr>
              <a:t>FasrAPI</a:t>
            </a:r>
            <a:endParaRPr lang="en-US" dirty="0">
              <a:latin typeface="Times New Roman" pitchFamily="18" charset="0"/>
              <a:ea typeface="SimSun" pitchFamily="2" charset="-122"/>
              <a:cs typeface="Times New Roman" pitchFamily="18" charset="0"/>
            </a:endParaRPr>
          </a:p>
          <a:p>
            <a:pPr lvl="1" eaLnBrk="1" hangingPunct="1"/>
            <a:r>
              <a:rPr lang="en-US" dirty="0" err="1">
                <a:latin typeface="Times New Roman" pitchFamily="18" charset="0"/>
                <a:ea typeface="SimSun" pitchFamily="2" charset="-122"/>
                <a:cs typeface="Times New Roman" pitchFamily="18" charset="0"/>
              </a:rPr>
              <a:t>CherryPy</a:t>
            </a:r>
            <a:endParaRPr lang="en-US" dirty="0">
              <a:latin typeface="Times New Roman" pitchFamily="18" charset="0"/>
              <a:ea typeface="SimSun" pitchFamily="2" charset="-122"/>
              <a:cs typeface="Times New Roman" pitchFamily="18" charset="0"/>
            </a:endParaRPr>
          </a:p>
          <a:p>
            <a:pPr lvl="1" eaLnBrk="1" hangingPunct="1"/>
            <a:r>
              <a:rPr lang="en-US" dirty="0">
                <a:latin typeface="Times New Roman" pitchFamily="18" charset="0"/>
                <a:ea typeface="SimSun" pitchFamily="2" charset="-122"/>
                <a:cs typeface="Times New Roman" pitchFamily="18" charset="0"/>
              </a:rPr>
              <a:t>Pyramid</a:t>
            </a:r>
          </a:p>
          <a:p>
            <a:pPr lvl="1" eaLnBrk="1" hangingPunct="1"/>
            <a:r>
              <a:rPr lang="en-US" dirty="0">
                <a:latin typeface="Times New Roman" pitchFamily="18" charset="0"/>
                <a:ea typeface="SimSun" pitchFamily="2" charset="-122"/>
                <a:cs typeface="Times New Roman" pitchFamily="18" charset="0"/>
              </a:rPr>
              <a:t>Visual Studio  + Flask: </a:t>
            </a:r>
            <a:br>
              <a:rPr lang="en-US" dirty="0">
                <a:latin typeface="Times New Roman" pitchFamily="18" charset="0"/>
                <a:ea typeface="SimSun" pitchFamily="2" charset="-122"/>
                <a:cs typeface="Times New Roman" pitchFamily="18" charset="0"/>
              </a:rPr>
            </a:br>
            <a:r>
              <a:rPr lang="en-US" sz="1800" dirty="0">
                <a:hlinkClick r:id="rId3">
                  <a:extLst>
                    <a:ext uri="{A12FA001-AC4F-418D-AE19-62706E023703}">
                      <ahyp:hlinkClr xmlns="" xmlns:ahyp="http://schemas.microsoft.com/office/drawing/2018/hyperlinkcolor" val="tx"/>
                    </a:ext>
                  </a:extLst>
                </a:hlinkClick>
              </a:rPr>
              <a:t>https://docs.microsoft.com/en-us/visualstudio/ide/quickstart-python?view=vs-2022</a:t>
            </a:r>
            <a:endParaRPr lang="en-US" dirty="0">
              <a:latin typeface="Times New Roman" pitchFamily="18" charset="0"/>
              <a:ea typeface="SimSun" pitchFamily="2" charset="-122"/>
              <a:cs typeface="Times New Roman" pitchFamily="18" charset="0"/>
            </a:endParaRPr>
          </a:p>
          <a:p>
            <a:pPr lvl="1" eaLnBrk="1" hangingPunct="1"/>
            <a:r>
              <a:rPr lang="en-US" dirty="0">
                <a:latin typeface="Times New Roman" pitchFamily="18" charset="0"/>
                <a:ea typeface="SimSun" pitchFamily="2" charset="-122"/>
                <a:cs typeface="Times New Roman" pitchFamily="18" charset="0"/>
              </a:rPr>
              <a:t>Visual Studio  + Django</a:t>
            </a:r>
            <a:br>
              <a:rPr lang="en-US" dirty="0">
                <a:latin typeface="Times New Roman" pitchFamily="18" charset="0"/>
                <a:ea typeface="SimSun" pitchFamily="2" charset="-122"/>
                <a:cs typeface="Times New Roman" pitchFamily="18" charset="0"/>
              </a:rPr>
            </a:br>
            <a:r>
              <a:rPr lang="en-US" sz="1800" dirty="0"/>
              <a:t>https://docs.microsoft.com/en-us/visualstudio/python/learn-django-in-visual-studio-step-01-project-and-solution?view=vs-2022</a:t>
            </a:r>
            <a:endParaRPr lang="en-US" sz="1800" dirty="0">
              <a:latin typeface="Times New Roman" pitchFamily="18" charset="0"/>
              <a:ea typeface="SimSun" pitchFamily="2" charset="-122"/>
              <a:cs typeface="Times New Roman" pitchFamily="18" charset="0"/>
            </a:endParaRPr>
          </a:p>
          <a:p>
            <a:pPr lvl="1" eaLnBrk="1" hangingPunct="1"/>
            <a:endParaRPr lang="en-US" dirty="0">
              <a:latin typeface="Times New Roman" pitchFamily="18" charset="0"/>
              <a:ea typeface="SimSun" pitchFamily="2" charset="-122"/>
              <a:cs typeface="Times New Roman" pitchFamily="18" charset="0"/>
            </a:endParaRPr>
          </a:p>
        </p:txBody>
      </p:sp>
      <p:sp>
        <p:nvSpPr>
          <p:cNvPr id="7172" name="Rectangle 4"/>
          <p:cNvSpPr>
            <a:spLocks noGrp="1" noChangeArrowheads="1"/>
          </p:cNvSpPr>
          <p:nvPr>
            <p:ph type="title"/>
          </p:nvPr>
        </p:nvSpPr>
        <p:spPr>
          <a:noFill/>
        </p:spPr>
        <p:txBody>
          <a:bodyPr/>
          <a:lstStyle/>
          <a:p>
            <a:pPr eaLnBrk="1" hangingPunct="1"/>
            <a:r>
              <a:rPr lang="en-US" dirty="0"/>
              <a:t>Main Web Service Authoring </a:t>
            </a:r>
            <a:r>
              <a:rPr lang="en-US" i="1" dirty="0"/>
              <a:t>Tools</a:t>
            </a:r>
            <a:r>
              <a:rPr lang="en-US" dirty="0"/>
              <a:t> (3)</a:t>
            </a:r>
          </a:p>
        </p:txBody>
      </p:sp>
      <p:sp>
        <p:nvSpPr>
          <p:cNvPr id="7173" name="Rectangle 5"/>
          <p:cNvSpPr>
            <a:spLocks noChangeArrowheads="1"/>
          </p:cNvSpPr>
          <p:nvPr/>
        </p:nvSpPr>
        <p:spPr bwMode="auto">
          <a:xfrm>
            <a:off x="4572001" y="838200"/>
            <a:ext cx="32468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rgbClr val="990000"/>
                </a:solidFill>
              </a:rPr>
              <a:t>Python </a:t>
            </a:r>
            <a:r>
              <a:rPr lang="en-US" sz="2800" dirty="0">
                <a:solidFill>
                  <a:schemeClr val="folHlink"/>
                </a:solidFill>
              </a:rPr>
              <a:t>Web Services</a:t>
            </a:r>
            <a:endParaRPr lang="en-US" sz="2800" i="1" dirty="0">
              <a:solidFill>
                <a:schemeClr val="tx2"/>
              </a:solidFill>
            </a:endParaRPr>
          </a:p>
        </p:txBody>
      </p:sp>
      <p:sp>
        <p:nvSpPr>
          <p:cNvPr id="2" name="Rectangle 3">
            <a:extLst>
              <a:ext uri="{FF2B5EF4-FFF2-40B4-BE49-F238E27FC236}">
                <a16:creationId xmlns:a16="http://schemas.microsoft.com/office/drawing/2014/main" id="{F8568823-3369-6824-DFFD-E46012746307}"/>
              </a:ext>
            </a:extLst>
          </p:cNvPr>
          <p:cNvSpPr txBox="1">
            <a:spLocks noChangeArrowheads="1"/>
          </p:cNvSpPr>
          <p:nvPr/>
        </p:nvSpPr>
        <p:spPr bwMode="auto">
          <a:xfrm>
            <a:off x="5837652" y="2292745"/>
            <a:ext cx="3962400" cy="19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a:lstStyle>
          <a:p>
            <a:pPr lvl="1" eaLnBrk="1" hangingPunct="1"/>
            <a:r>
              <a:rPr lang="en-US" sz="2400" dirty="0">
                <a:latin typeface="Times New Roman" pitchFamily="18" charset="0"/>
                <a:ea typeface="SimSun" pitchFamily="2" charset="-122"/>
                <a:cs typeface="Times New Roman" pitchFamily="18" charset="0"/>
              </a:rPr>
              <a:t>Grok</a:t>
            </a:r>
          </a:p>
          <a:p>
            <a:pPr lvl="1" eaLnBrk="1" hangingPunct="1"/>
            <a:r>
              <a:rPr lang="en-US" sz="2400" dirty="0" err="1">
                <a:latin typeface="Times New Roman" pitchFamily="18" charset="0"/>
                <a:ea typeface="SimSun" pitchFamily="2" charset="-122"/>
                <a:cs typeface="Times New Roman" pitchFamily="18" charset="0"/>
              </a:rPr>
              <a:t>TurboGears</a:t>
            </a:r>
            <a:endParaRPr lang="en-US" sz="2400" dirty="0">
              <a:latin typeface="Times New Roman" pitchFamily="18" charset="0"/>
              <a:ea typeface="SimSun" pitchFamily="2" charset="-122"/>
              <a:cs typeface="Times New Roman" pitchFamily="18" charset="0"/>
            </a:endParaRPr>
          </a:p>
          <a:p>
            <a:pPr lvl="1" eaLnBrk="1" hangingPunct="1"/>
            <a:r>
              <a:rPr lang="en-US" sz="2400" dirty="0">
                <a:latin typeface="Times New Roman" pitchFamily="18" charset="0"/>
                <a:ea typeface="SimSun" pitchFamily="2" charset="-122"/>
                <a:cs typeface="Times New Roman" pitchFamily="18" charset="0"/>
              </a:rPr>
              <a:t>Web2Py</a:t>
            </a:r>
          </a:p>
          <a:p>
            <a:pPr lvl="1" eaLnBrk="1" hangingPunct="1"/>
            <a:r>
              <a:rPr lang="en-US" sz="2400" dirty="0">
                <a:latin typeface="Times New Roman" pitchFamily="18" charset="0"/>
                <a:ea typeface="SimSun" pitchFamily="2" charset="-122"/>
                <a:cs typeface="Times New Roman" pitchFamily="18" charset="0"/>
              </a:rPr>
              <a:t>Bottle</a:t>
            </a:r>
          </a:p>
          <a:p>
            <a:pPr lvl="1" eaLnBrk="1" hangingPunct="1"/>
            <a:endParaRPr lang="en-US" sz="24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29679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6" end="6"/>
                                            </p:txEl>
                                          </p:spTgt>
                                        </p:tgtEl>
                                        <p:attrNameLst>
                                          <p:attrName>style.visibility</p:attrName>
                                        </p:attrNameLst>
                                      </p:cBhvr>
                                      <p:to>
                                        <p:strVal val="visible"/>
                                      </p:to>
                                    </p:set>
                                    <p:animEffect transition="in" filter="wipe(left)">
                                      <p:cBhvr>
                                        <p:cTn id="7" dur="500"/>
                                        <p:tgtEl>
                                          <p:spTgt spid="7171">
                                            <p:txEl>
                                              <p:pRg st="6" end="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171">
                                            <p:txEl>
                                              <p:pRg st="7" end="7"/>
                                            </p:txEl>
                                          </p:spTgt>
                                        </p:tgtEl>
                                        <p:attrNameLst>
                                          <p:attrName>style.visibility</p:attrName>
                                        </p:attrNameLst>
                                      </p:cBhvr>
                                      <p:to>
                                        <p:strVal val="visible"/>
                                      </p:to>
                                    </p:set>
                                    <p:animEffect transition="in" filter="wipe(left)">
                                      <p:cBhvr>
                                        <p:cTn id="11"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94" name="Straight Arrow Connector 31"/>
          <p:cNvCxnSpPr>
            <a:cxnSpLocks noChangeShapeType="1"/>
          </p:cNvCxnSpPr>
          <p:nvPr/>
        </p:nvCxnSpPr>
        <p:spPr bwMode="auto">
          <a:xfrm flipH="1">
            <a:off x="4649747" y="3336516"/>
            <a:ext cx="41" cy="46157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195" name="Slide Number Placeholder 5"/>
          <p:cNvSpPr>
            <a:spLocks noGrp="1"/>
          </p:cNvSpPr>
          <p:nvPr>
            <p:ph type="sldNum" sz="quarter" idx="12"/>
          </p:nvPr>
        </p:nvSpPr>
        <p:spPr>
          <a:xfrm>
            <a:off x="11490369" y="6489385"/>
            <a:ext cx="494554" cy="3721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803072B-1EF6-4E1F-9C98-91CBD63E0F63}" type="slidenum">
              <a:rPr lang="en-US" b="0" smtClean="0">
                <a:solidFill>
                  <a:schemeClr val="tx2"/>
                </a:solidFill>
                <a:latin typeface="Candara" panose="020E0502030303020204" pitchFamily="34" charset="0"/>
              </a:rPr>
              <a:pPr/>
              <a:t>8</a:t>
            </a:fld>
            <a:endParaRPr lang="en-US" b="0">
              <a:solidFill>
                <a:schemeClr val="tx2"/>
              </a:solidFill>
              <a:latin typeface="Candara" panose="020E0502030303020204" pitchFamily="34" charset="0"/>
            </a:endParaRPr>
          </a:p>
        </p:txBody>
      </p:sp>
      <p:sp>
        <p:nvSpPr>
          <p:cNvPr id="8196" name="Rectangle 2"/>
          <p:cNvSpPr>
            <a:spLocks noGrp="1" noChangeArrowheads="1"/>
          </p:cNvSpPr>
          <p:nvPr>
            <p:ph type="title"/>
          </p:nvPr>
        </p:nvSpPr>
        <p:spPr>
          <a:xfrm>
            <a:off x="132623" y="152400"/>
            <a:ext cx="10459177" cy="623888"/>
          </a:xfrm>
        </p:spPr>
        <p:txBody>
          <a:bodyPr>
            <a:normAutofit fontScale="90000"/>
          </a:bodyPr>
          <a:lstStyle/>
          <a:p>
            <a:pPr eaLnBrk="1" hangingPunct="1"/>
            <a:r>
              <a:rPr lang="en-US" dirty="0"/>
              <a:t>Web Services are Wrapped Classes/Objects</a:t>
            </a:r>
          </a:p>
        </p:txBody>
      </p:sp>
      <p:sp>
        <p:nvSpPr>
          <p:cNvPr id="8197" name="Rectangle 6"/>
          <p:cNvSpPr>
            <a:spLocks noChangeArrowheads="1"/>
          </p:cNvSpPr>
          <p:nvPr/>
        </p:nvSpPr>
        <p:spPr bwMode="auto">
          <a:xfrm>
            <a:off x="3412538" y="4936371"/>
            <a:ext cx="4323940" cy="375340"/>
          </a:xfrm>
          <a:prstGeom prst="rect">
            <a:avLst/>
          </a:prstGeom>
          <a:solidFill>
            <a:srgbClr val="EAEAEA"/>
          </a:solidFill>
          <a:ln w="9525">
            <a:solidFill>
              <a:schemeClr val="tx1"/>
            </a:solidFill>
            <a:miter lim="800000"/>
            <a:headEnd/>
            <a:tailEnd/>
          </a:ln>
        </p:spPr>
        <p:txBody>
          <a:bodyPr wrap="none" anchor="ctr"/>
          <a:lstStyle/>
          <a:p>
            <a:pPr algn="ctr" eaLnBrk="1" hangingPunct="1"/>
            <a:r>
              <a:rPr lang="en-US" sz="1600" dirty="0">
                <a:latin typeface="Candara" panose="020E0502030303020204" pitchFamily="34" charset="0"/>
              </a:rPr>
              <a:t>Functions/Methods written in C# / Java / Python</a:t>
            </a:r>
          </a:p>
        </p:txBody>
      </p:sp>
      <p:sp>
        <p:nvSpPr>
          <p:cNvPr id="8198" name="Freeform 7"/>
          <p:cNvSpPr>
            <a:spLocks/>
          </p:cNvSpPr>
          <p:nvPr/>
        </p:nvSpPr>
        <p:spPr bwMode="auto">
          <a:xfrm>
            <a:off x="2611124" y="2646710"/>
            <a:ext cx="1985006" cy="427112"/>
          </a:xfrm>
          <a:custGeom>
            <a:avLst/>
            <a:gdLst>
              <a:gd name="T0" fmla="*/ 0 w 768"/>
              <a:gd name="T1" fmla="*/ 0 h 96"/>
              <a:gd name="T2" fmla="*/ 2147483647 w 768"/>
              <a:gd name="T3" fmla="*/ 0 h 96"/>
              <a:gd name="T4" fmla="*/ 2147483647 w 768"/>
              <a:gd name="T5" fmla="*/ 2147483647 h 96"/>
              <a:gd name="T6" fmla="*/ 0 60000 65536"/>
              <a:gd name="T7" fmla="*/ 0 60000 65536"/>
              <a:gd name="T8" fmla="*/ 0 60000 65536"/>
              <a:gd name="T9" fmla="*/ 0 w 768"/>
              <a:gd name="T10" fmla="*/ 0 h 96"/>
              <a:gd name="T11" fmla="*/ 768 w 768"/>
              <a:gd name="T12" fmla="*/ 96 h 96"/>
            </a:gdLst>
            <a:ahLst/>
            <a:cxnLst>
              <a:cxn ang="T6">
                <a:pos x="T0" y="T1"/>
              </a:cxn>
              <a:cxn ang="T7">
                <a:pos x="T2" y="T3"/>
              </a:cxn>
              <a:cxn ang="T8">
                <a:pos x="T4" y="T5"/>
              </a:cxn>
            </a:cxnLst>
            <a:rect l="T9" t="T10" r="T11" b="T12"/>
            <a:pathLst>
              <a:path w="768" h="96">
                <a:moveTo>
                  <a:pt x="0" y="0"/>
                </a:moveTo>
                <a:lnTo>
                  <a:pt x="768" y="0"/>
                </a:lnTo>
                <a:lnTo>
                  <a:pt x="768" y="96"/>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8199" name="Line 8"/>
          <p:cNvSpPr>
            <a:spLocks noChangeShapeType="1"/>
          </p:cNvSpPr>
          <p:nvPr/>
        </p:nvSpPr>
        <p:spPr bwMode="auto">
          <a:xfrm>
            <a:off x="4649788" y="4194649"/>
            <a:ext cx="0" cy="752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8200" name="Text Box 9"/>
          <p:cNvSpPr txBox="1">
            <a:spLocks noChangeArrowheads="1"/>
          </p:cNvSpPr>
          <p:nvPr/>
        </p:nvSpPr>
        <p:spPr bwMode="auto">
          <a:xfrm>
            <a:off x="2586202" y="1958151"/>
            <a:ext cx="26383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Remote invocation in </a:t>
            </a:r>
          </a:p>
          <a:p>
            <a:pPr eaLnBrk="1" hangingPunct="1"/>
            <a:r>
              <a:rPr lang="en-US" sz="2000" b="0" dirty="0">
                <a:latin typeface="Candara" panose="020E0502030303020204" pitchFamily="34" charset="0"/>
              </a:rPr>
              <a:t>XML/SOAP/HTTP</a:t>
            </a:r>
          </a:p>
        </p:txBody>
      </p:sp>
      <p:sp>
        <p:nvSpPr>
          <p:cNvPr id="8201" name="Text Box 10"/>
          <p:cNvSpPr txBox="1">
            <a:spLocks noChangeArrowheads="1"/>
          </p:cNvSpPr>
          <p:nvPr/>
        </p:nvSpPr>
        <p:spPr bwMode="auto">
          <a:xfrm>
            <a:off x="2892803" y="4401095"/>
            <a:ext cx="2186820" cy="40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r" eaLnBrk="1" hangingPunct="1"/>
            <a:r>
              <a:rPr lang="en-US" sz="2000" b="0" dirty="0">
                <a:latin typeface="Candara" panose="020E0502030303020204" pitchFamily="34" charset="0"/>
              </a:rPr>
              <a:t>Function call </a:t>
            </a:r>
          </a:p>
        </p:txBody>
      </p:sp>
      <p:sp>
        <p:nvSpPr>
          <p:cNvPr id="8202" name="Line 11"/>
          <p:cNvSpPr>
            <a:spLocks noChangeShapeType="1"/>
          </p:cNvSpPr>
          <p:nvPr/>
        </p:nvSpPr>
        <p:spPr bwMode="auto">
          <a:xfrm flipV="1">
            <a:off x="6619875" y="4194649"/>
            <a:ext cx="0" cy="7522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8203" name="Text Box 12"/>
          <p:cNvSpPr txBox="1">
            <a:spLocks noChangeArrowheads="1"/>
          </p:cNvSpPr>
          <p:nvPr/>
        </p:nvSpPr>
        <p:spPr bwMode="auto">
          <a:xfrm>
            <a:off x="5827601" y="4271275"/>
            <a:ext cx="15226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Return value</a:t>
            </a:r>
          </a:p>
        </p:txBody>
      </p:sp>
      <p:sp>
        <p:nvSpPr>
          <p:cNvPr id="8204" name="Freeform 13"/>
          <p:cNvSpPr>
            <a:spLocks/>
          </p:cNvSpPr>
          <p:nvPr/>
        </p:nvSpPr>
        <p:spPr bwMode="auto">
          <a:xfrm>
            <a:off x="2661647" y="1331281"/>
            <a:ext cx="3854044" cy="2562670"/>
          </a:xfrm>
          <a:custGeom>
            <a:avLst/>
            <a:gdLst>
              <a:gd name="T0" fmla="*/ 2147483647 w 2064"/>
              <a:gd name="T1" fmla="*/ 2147483647 h 288"/>
              <a:gd name="T2" fmla="*/ 2147483647 w 2064"/>
              <a:gd name="T3" fmla="*/ 0 h 288"/>
              <a:gd name="T4" fmla="*/ 0 w 2064"/>
              <a:gd name="T5" fmla="*/ 0 h 288"/>
              <a:gd name="T6" fmla="*/ 0 60000 65536"/>
              <a:gd name="T7" fmla="*/ 0 60000 65536"/>
              <a:gd name="T8" fmla="*/ 0 60000 65536"/>
              <a:gd name="T9" fmla="*/ 0 w 2064"/>
              <a:gd name="T10" fmla="*/ 0 h 288"/>
              <a:gd name="T11" fmla="*/ 2064 w 2064"/>
              <a:gd name="T12" fmla="*/ 288 h 288"/>
            </a:gdLst>
            <a:ahLst/>
            <a:cxnLst>
              <a:cxn ang="T6">
                <a:pos x="T0" y="T1"/>
              </a:cxn>
              <a:cxn ang="T7">
                <a:pos x="T2" y="T3"/>
              </a:cxn>
              <a:cxn ang="T8">
                <a:pos x="T4" y="T5"/>
              </a:cxn>
            </a:cxnLst>
            <a:rect l="T9" t="T10" r="T11" b="T12"/>
            <a:pathLst>
              <a:path w="2064" h="288">
                <a:moveTo>
                  <a:pt x="2064" y="288"/>
                </a:moveTo>
                <a:lnTo>
                  <a:pt x="2064" y="0"/>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8205" name="Text Box 14"/>
          <p:cNvSpPr txBox="1">
            <a:spLocks noChangeArrowheads="1"/>
          </p:cNvSpPr>
          <p:nvPr/>
        </p:nvSpPr>
        <p:spPr bwMode="auto">
          <a:xfrm>
            <a:off x="2604113" y="970492"/>
            <a:ext cx="34874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a:latin typeface="Candara" panose="020E0502030303020204" pitchFamily="34" charset="0"/>
              </a:rPr>
              <a:t>Return value in XML/SOAP/HTTP</a:t>
            </a:r>
          </a:p>
        </p:txBody>
      </p:sp>
      <p:sp>
        <p:nvSpPr>
          <p:cNvPr id="8206" name="Text Box 15"/>
          <p:cNvSpPr txBox="1">
            <a:spLocks noChangeArrowheads="1"/>
          </p:cNvSpPr>
          <p:nvPr/>
        </p:nvSpPr>
        <p:spPr bwMode="auto">
          <a:xfrm>
            <a:off x="1493754" y="4915430"/>
            <a:ext cx="18076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Service agent</a:t>
            </a:r>
          </a:p>
        </p:txBody>
      </p:sp>
      <p:sp>
        <p:nvSpPr>
          <p:cNvPr id="8207" name="Text Box 16"/>
          <p:cNvSpPr txBox="1">
            <a:spLocks noChangeArrowheads="1"/>
          </p:cNvSpPr>
          <p:nvPr/>
        </p:nvSpPr>
        <p:spPr bwMode="auto">
          <a:xfrm>
            <a:off x="2043520" y="5593526"/>
            <a:ext cx="71905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r>
              <a:rPr lang="en-US" sz="2000" b="0" dirty="0">
                <a:latin typeface="Candara" panose="020E0502030303020204" pitchFamily="34" charset="0"/>
              </a:rPr>
              <a:t>Manually write the functions/methods in the classes in C# or in Java, each function corresponds to a service </a:t>
            </a:r>
          </a:p>
        </p:txBody>
      </p:sp>
      <p:sp>
        <p:nvSpPr>
          <p:cNvPr id="8208" name="Text Box 17"/>
          <p:cNvSpPr txBox="1">
            <a:spLocks noChangeArrowheads="1"/>
          </p:cNvSpPr>
          <p:nvPr/>
        </p:nvSpPr>
        <p:spPr bwMode="auto">
          <a:xfrm>
            <a:off x="8278660" y="4118971"/>
            <a:ext cx="199100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Automatically </a:t>
            </a:r>
          </a:p>
          <a:p>
            <a:pPr eaLnBrk="1" hangingPunct="1"/>
            <a:r>
              <a:rPr lang="en-US" sz="2000" b="0" dirty="0">
                <a:latin typeface="Candara" panose="020E0502030303020204" pitchFamily="34" charset="0"/>
              </a:rPr>
              <a:t>generate the </a:t>
            </a:r>
          </a:p>
          <a:p>
            <a:pPr eaLnBrk="1" hangingPunct="1"/>
            <a:r>
              <a:rPr lang="en-US" sz="2000" b="0" dirty="0">
                <a:latin typeface="Candara" panose="020E0502030303020204" pitchFamily="34" charset="0"/>
              </a:rPr>
              <a:t>Service interfaces</a:t>
            </a:r>
          </a:p>
        </p:txBody>
      </p:sp>
      <p:sp>
        <p:nvSpPr>
          <p:cNvPr id="8209" name="Line 18"/>
          <p:cNvSpPr>
            <a:spLocks noChangeShapeType="1"/>
          </p:cNvSpPr>
          <p:nvPr/>
        </p:nvSpPr>
        <p:spPr bwMode="auto">
          <a:xfrm flipH="1" flipV="1">
            <a:off x="5635625" y="5305840"/>
            <a:ext cx="0" cy="2507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8210" name="Rectangle 19"/>
          <p:cNvSpPr>
            <a:spLocks noChangeArrowheads="1"/>
          </p:cNvSpPr>
          <p:nvPr/>
        </p:nvSpPr>
        <p:spPr bwMode="auto">
          <a:xfrm>
            <a:off x="8159437" y="1947932"/>
            <a:ext cx="2219954" cy="626106"/>
          </a:xfrm>
          <a:prstGeom prst="rect">
            <a:avLst/>
          </a:prstGeom>
          <a:solidFill>
            <a:srgbClr val="EAEAEA"/>
          </a:solidFill>
          <a:ln w="9525">
            <a:solidFill>
              <a:schemeClr val="tx1"/>
            </a:solidFill>
            <a:miter lim="800000"/>
            <a:headEnd/>
            <a:tailEnd/>
          </a:ln>
        </p:spPr>
        <p:txBody>
          <a:bodyPr wrap="none" anchor="ctr"/>
          <a:lstStyle/>
          <a:p>
            <a:pPr algn="ctr" eaLnBrk="1" hangingPunct="1"/>
            <a:r>
              <a:rPr lang="en-US" sz="2000">
                <a:latin typeface="Candara" panose="020E0502030303020204" pitchFamily="34" charset="0"/>
              </a:rPr>
              <a:t>WSDL Description </a:t>
            </a:r>
            <a:br>
              <a:rPr lang="en-US" sz="2000">
                <a:latin typeface="Candara" panose="020E0502030303020204" pitchFamily="34" charset="0"/>
              </a:rPr>
            </a:br>
            <a:r>
              <a:rPr lang="en-US" sz="2000">
                <a:latin typeface="Candara" panose="020E0502030303020204" pitchFamily="34" charset="0"/>
              </a:rPr>
              <a:t>for UDDI publication</a:t>
            </a:r>
          </a:p>
        </p:txBody>
      </p:sp>
      <p:cxnSp>
        <p:nvCxnSpPr>
          <p:cNvPr id="8211" name="AutoShape 20"/>
          <p:cNvCxnSpPr>
            <a:cxnSpLocks noChangeShapeType="1"/>
            <a:stCxn id="8216" idx="3"/>
            <a:endCxn id="8210" idx="2"/>
          </p:cNvCxnSpPr>
          <p:nvPr/>
        </p:nvCxnSpPr>
        <p:spPr bwMode="auto">
          <a:xfrm flipV="1">
            <a:off x="7736478" y="2574038"/>
            <a:ext cx="1532936" cy="144272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12" name="Line 21"/>
          <p:cNvSpPr>
            <a:spLocks noChangeShapeType="1"/>
          </p:cNvSpPr>
          <p:nvPr/>
        </p:nvSpPr>
        <p:spPr bwMode="auto">
          <a:xfrm flipV="1">
            <a:off x="9205913" y="1580380"/>
            <a:ext cx="0" cy="376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8213" name="Text Box 22"/>
          <p:cNvSpPr txBox="1">
            <a:spLocks noChangeArrowheads="1"/>
          </p:cNvSpPr>
          <p:nvPr/>
        </p:nvSpPr>
        <p:spPr bwMode="auto">
          <a:xfrm>
            <a:off x="8327802" y="1030817"/>
            <a:ext cx="1753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To UDDI server</a:t>
            </a:r>
          </a:p>
        </p:txBody>
      </p:sp>
      <p:sp>
        <p:nvSpPr>
          <p:cNvPr id="8214" name="Text Box 23"/>
          <p:cNvSpPr txBox="1">
            <a:spLocks noChangeArrowheads="1"/>
          </p:cNvSpPr>
          <p:nvPr/>
        </p:nvSpPr>
        <p:spPr bwMode="auto">
          <a:xfrm rot="-5400000">
            <a:off x="1378980" y="1557793"/>
            <a:ext cx="12647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eaLnBrk="1" hangingPunct="1"/>
            <a:r>
              <a:rPr lang="en-US" sz="2000" b="0">
                <a:latin typeface="Candara" panose="020E0502030303020204" pitchFamily="34" charset="0"/>
              </a:rPr>
              <a:t>Service</a:t>
            </a:r>
          </a:p>
          <a:p>
            <a:pPr algn="ctr" eaLnBrk="1" hangingPunct="1"/>
            <a:r>
              <a:rPr lang="en-US" sz="2000" b="0">
                <a:latin typeface="Candara" panose="020E0502030303020204" pitchFamily="34" charset="0"/>
              </a:rPr>
              <a:t>requester</a:t>
            </a:r>
          </a:p>
        </p:txBody>
      </p:sp>
      <p:cxnSp>
        <p:nvCxnSpPr>
          <p:cNvPr id="8215" name="Curved Connector 24"/>
          <p:cNvCxnSpPr>
            <a:cxnSpLocks noChangeShapeType="1"/>
            <a:stCxn id="8197" idx="3"/>
            <a:endCxn id="8216" idx="3"/>
          </p:cNvCxnSpPr>
          <p:nvPr/>
        </p:nvCxnSpPr>
        <p:spPr bwMode="auto">
          <a:xfrm flipV="1">
            <a:off x="7736478" y="4016760"/>
            <a:ext cx="12700" cy="1107281"/>
          </a:xfrm>
          <a:prstGeom prst="curvedConnector3">
            <a:avLst>
              <a:gd name="adj1" fmla="val 1800000"/>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8216" name="Rectangle 5"/>
          <p:cNvSpPr>
            <a:spLocks noChangeArrowheads="1"/>
          </p:cNvSpPr>
          <p:nvPr/>
        </p:nvSpPr>
        <p:spPr bwMode="auto">
          <a:xfrm>
            <a:off x="3412538" y="3828280"/>
            <a:ext cx="4323940" cy="376960"/>
          </a:xfrm>
          <a:prstGeom prst="rect">
            <a:avLst/>
          </a:prstGeom>
          <a:solidFill>
            <a:srgbClr val="EAEAEA"/>
          </a:solidFill>
          <a:ln w="9525">
            <a:solidFill>
              <a:schemeClr val="tx1"/>
            </a:solidFill>
            <a:miter lim="800000"/>
            <a:headEnd/>
            <a:tailEnd/>
          </a:ln>
        </p:spPr>
        <p:txBody>
          <a:bodyPr wrap="none" anchor="ctr"/>
          <a:lstStyle/>
          <a:p>
            <a:pPr algn="ctr" eaLnBrk="1" hangingPunct="1"/>
            <a:r>
              <a:rPr lang="en-US" sz="2000">
                <a:latin typeface="Candara" panose="020E0502030303020204" pitchFamily="34" charset="0"/>
              </a:rPr>
              <a:t>Web service interfaces in WSDL</a:t>
            </a:r>
          </a:p>
        </p:txBody>
      </p:sp>
      <p:sp>
        <p:nvSpPr>
          <p:cNvPr id="26" name="Rounded Rectangle 25"/>
          <p:cNvSpPr/>
          <p:nvPr/>
        </p:nvSpPr>
        <p:spPr bwMode="auto">
          <a:xfrm>
            <a:off x="3995622" y="3104274"/>
            <a:ext cx="1228956" cy="388284"/>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latin typeface="Candara" panose="020E0502030303020204" pitchFamily="34" charset="0"/>
              </a:rPr>
              <a:t>Reactor</a:t>
            </a:r>
          </a:p>
        </p:txBody>
      </p:sp>
      <p:sp>
        <p:nvSpPr>
          <p:cNvPr id="27" name="Isosceles Triangle 26"/>
          <p:cNvSpPr>
            <a:spLocks noChangeArrowheads="1"/>
          </p:cNvSpPr>
          <p:nvPr/>
        </p:nvSpPr>
        <p:spPr bwMode="auto">
          <a:xfrm>
            <a:off x="1990971" y="2418976"/>
            <a:ext cx="361458" cy="334896"/>
          </a:xfrm>
          <a:prstGeom prst="triangle">
            <a:avLst>
              <a:gd name="adj" fmla="val 50000"/>
            </a:avLst>
          </a:prstGeom>
          <a:solidFill>
            <a:schemeClr val="accent1"/>
          </a:solidFill>
          <a:ln w="9525" algn="ctr">
            <a:solidFill>
              <a:schemeClr val="tx1"/>
            </a:solidFill>
            <a:round/>
            <a:headEnd/>
            <a:tailEnd/>
          </a:ln>
        </p:spPr>
        <p:txBody>
          <a:bodyPr/>
          <a:lstStyle/>
          <a:p>
            <a:endParaRPr lang="en-US">
              <a:latin typeface="Candara" panose="020E0502030303020204" pitchFamily="34" charset="0"/>
            </a:endParaRPr>
          </a:p>
        </p:txBody>
      </p:sp>
      <p:sp>
        <p:nvSpPr>
          <p:cNvPr id="28" name="Oval 27"/>
          <p:cNvSpPr>
            <a:spLocks noChangeArrowheads="1"/>
          </p:cNvSpPr>
          <p:nvPr/>
        </p:nvSpPr>
        <p:spPr bwMode="auto">
          <a:xfrm>
            <a:off x="4503617" y="4171803"/>
            <a:ext cx="289166" cy="310626"/>
          </a:xfrm>
          <a:prstGeom prst="ellipse">
            <a:avLst/>
          </a:prstGeom>
          <a:solidFill>
            <a:schemeClr val="accent1"/>
          </a:solidFill>
          <a:ln w="9525" algn="ctr">
            <a:solidFill>
              <a:schemeClr val="tx1"/>
            </a:solidFill>
            <a:prstDash val="lgDash"/>
            <a:round/>
            <a:headEnd/>
            <a:tailEnd/>
          </a:ln>
        </p:spPr>
        <p:txBody>
          <a:bodyPr/>
          <a:lstStyle/>
          <a:p>
            <a:endParaRPr lang="en-US">
              <a:latin typeface="Candara" panose="020E0502030303020204" pitchFamily="34" charset="0"/>
            </a:endParaRPr>
          </a:p>
        </p:txBody>
      </p:sp>
      <p:sp>
        <p:nvSpPr>
          <p:cNvPr id="29" name="Oval 28"/>
          <p:cNvSpPr>
            <a:spLocks noChangeArrowheads="1"/>
          </p:cNvSpPr>
          <p:nvPr/>
        </p:nvSpPr>
        <p:spPr bwMode="auto">
          <a:xfrm>
            <a:off x="6484817" y="4705203"/>
            <a:ext cx="289166" cy="310626"/>
          </a:xfrm>
          <a:prstGeom prst="ellipse">
            <a:avLst/>
          </a:prstGeom>
          <a:solidFill>
            <a:srgbClr val="FFFF00"/>
          </a:solidFill>
          <a:ln w="9525" algn="ctr">
            <a:solidFill>
              <a:schemeClr val="tx1"/>
            </a:solidFill>
            <a:prstDash val="lgDash"/>
            <a:round/>
            <a:headEnd/>
            <a:tailEnd/>
          </a:ln>
        </p:spPr>
        <p:txBody>
          <a:bodyPr/>
          <a:lstStyle/>
          <a:p>
            <a:endParaRPr lang="en-US">
              <a:latin typeface="Candara" panose="020E0502030303020204" pitchFamily="34" charset="0"/>
            </a:endParaRPr>
          </a:p>
        </p:txBody>
      </p:sp>
      <p:sp>
        <p:nvSpPr>
          <p:cNvPr id="30" name="Isosceles Triangle 29"/>
          <p:cNvSpPr>
            <a:spLocks noChangeArrowheads="1"/>
          </p:cNvSpPr>
          <p:nvPr/>
        </p:nvSpPr>
        <p:spPr bwMode="auto">
          <a:xfrm>
            <a:off x="6410571" y="3485776"/>
            <a:ext cx="361458" cy="334896"/>
          </a:xfrm>
          <a:prstGeom prst="triangle">
            <a:avLst>
              <a:gd name="adj" fmla="val 50000"/>
            </a:avLst>
          </a:prstGeom>
          <a:solidFill>
            <a:srgbClr val="FFFF00"/>
          </a:solidFill>
          <a:ln w="9525" algn="ctr">
            <a:solidFill>
              <a:schemeClr val="tx1"/>
            </a:solidFill>
            <a:round/>
            <a:headEnd/>
            <a:tailEnd/>
          </a:ln>
        </p:spPr>
        <p:txBody>
          <a:bodyPr/>
          <a:lstStyle/>
          <a:p>
            <a:endParaRPr lang="en-US">
              <a:latin typeface="Candara" panose="020E0502030303020204" pitchFamily="34" charset="0"/>
            </a:endParaRPr>
          </a:p>
        </p:txBody>
      </p:sp>
      <p:cxnSp>
        <p:nvCxnSpPr>
          <p:cNvPr id="2" name="Curved Connector 24">
            <a:extLst>
              <a:ext uri="{FF2B5EF4-FFF2-40B4-BE49-F238E27FC236}">
                <a16:creationId xmlns:a16="http://schemas.microsoft.com/office/drawing/2014/main" id="{AD44E2B0-8CCB-E98F-1AFD-41C7480C2B82}"/>
              </a:ext>
            </a:extLst>
          </p:cNvPr>
          <p:cNvCxnSpPr>
            <a:cxnSpLocks noChangeShapeType="1"/>
            <a:stCxn id="8197" idx="3"/>
          </p:cNvCxnSpPr>
          <p:nvPr/>
        </p:nvCxnSpPr>
        <p:spPr bwMode="auto">
          <a:xfrm flipH="1" flipV="1">
            <a:off x="6619875" y="1964917"/>
            <a:ext cx="1116603" cy="3159124"/>
          </a:xfrm>
          <a:prstGeom prst="curvedConnector4">
            <a:avLst>
              <a:gd name="adj1" fmla="val -20473"/>
              <a:gd name="adj2" fmla="val 52970"/>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12" name="Text Box 22">
            <a:extLst>
              <a:ext uri="{FF2B5EF4-FFF2-40B4-BE49-F238E27FC236}">
                <a16:creationId xmlns:a16="http://schemas.microsoft.com/office/drawing/2014/main" id="{68636B37-C7AB-307C-270A-53823FA87EA9}"/>
              </a:ext>
            </a:extLst>
          </p:cNvPr>
          <p:cNvSpPr txBox="1">
            <a:spLocks noChangeArrowheads="1"/>
          </p:cNvSpPr>
          <p:nvPr/>
        </p:nvSpPr>
        <p:spPr bwMode="auto">
          <a:xfrm>
            <a:off x="7169164" y="2904037"/>
            <a:ext cx="11073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sz="2000" b="0" dirty="0">
                <a:latin typeface="Candara" panose="020E0502030303020204" pitchFamily="34" charset="0"/>
              </a:rPr>
              <a:t>RESTful</a:t>
            </a:r>
          </a:p>
        </p:txBody>
      </p:sp>
    </p:spTree>
    <p:extLst>
      <p:ext uri="{BB962C8B-B14F-4D97-AF65-F5344CB8AC3E}">
        <p14:creationId xmlns:p14="http://schemas.microsoft.com/office/powerpoint/2010/main" val="2469316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0" presetClass="path" presetSubtype="0" accel="50000" decel="50000" fill="hold" grpId="1" nodeType="afterEffect">
                                  <p:stCondLst>
                                    <p:cond delay="0"/>
                                  </p:stCondLst>
                                  <p:childTnLst>
                                    <p:animMotion origin="layout" path="M 0 0 L 0.27049 -0.00162 L 0.2717 0.19404 " pathEditMode="relative" ptsTypes="AAA">
                                      <p:cBhvr>
                                        <p:cTn id="11" dur="2000" fill="hold"/>
                                        <p:tgtEl>
                                          <p:spTgt spid="27"/>
                                        </p:tgtEl>
                                        <p:attrNameLst>
                                          <p:attrName>ppt_x</p:attrName>
                                          <p:attrName>ppt_y</p:attrName>
                                        </p:attrNameLst>
                                      </p:cBhvr>
                                    </p:animMotion>
                                  </p:childTnLst>
                                </p:cTn>
                              </p:par>
                            </p:childTnLst>
                          </p:cTn>
                        </p:par>
                        <p:par>
                          <p:cTn id="12" fill="hold" nodeType="afterGroup">
                            <p:stCondLst>
                              <p:cond delay="2500"/>
                            </p:stCondLst>
                            <p:childTnLst>
                              <p:par>
                                <p:cTn id="13" presetID="8" presetClass="emph" presetSubtype="0" fill="hold" grpId="2" nodeType="afterEffect">
                                  <p:stCondLst>
                                    <p:cond delay="0"/>
                                  </p:stCondLst>
                                  <p:childTnLst>
                                    <p:animRot by="21600000">
                                      <p:cBhvr>
                                        <p:cTn id="14" dur="2000" fill="hold"/>
                                        <p:tgtEl>
                                          <p:spTgt spid="27"/>
                                        </p:tgtEl>
                                        <p:attrNameLst>
                                          <p:attrName>r</p:attrName>
                                        </p:attrNameLst>
                                      </p:cBhvr>
                                    </p:animRot>
                                  </p:childTnLst>
                                </p:cTn>
                              </p:par>
                            </p:childTnLst>
                          </p:cTn>
                        </p:par>
                        <p:par>
                          <p:cTn id="15" fill="hold" nodeType="afterGroup">
                            <p:stCondLst>
                              <p:cond delay="4500"/>
                            </p:stCondLst>
                            <p:childTnLst>
                              <p:par>
                                <p:cTn id="16" presetID="10" presetClass="exit" presetSubtype="0" fill="hold" grpId="3" nodeType="afterEffect">
                                  <p:stCondLst>
                                    <p:cond delay="0"/>
                                  </p:stCondLst>
                                  <p:childTnLst>
                                    <p:animEffect transition="out" filter="fade">
                                      <p:cBhvr>
                                        <p:cTn id="17" dur="2000"/>
                                        <p:tgtEl>
                                          <p:spTgt spid="27"/>
                                        </p:tgtEl>
                                      </p:cBhvr>
                                    </p:animEffect>
                                    <p:set>
                                      <p:cBhvr>
                                        <p:cTn id="18" dur="1" fill="hold">
                                          <p:stCondLst>
                                            <p:cond delay="1999"/>
                                          </p:stCondLst>
                                        </p:cTn>
                                        <p:tgtEl>
                                          <p:spTgt spid="27"/>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000"/>
                                        <p:tgtEl>
                                          <p:spTgt spid="28"/>
                                        </p:tgtEl>
                                      </p:cBhvr>
                                    </p:animEffect>
                                  </p:childTnLst>
                                </p:cTn>
                              </p:par>
                            </p:childTnLst>
                          </p:cTn>
                        </p:par>
                        <p:par>
                          <p:cTn id="22" fill="hold" nodeType="afterGroup">
                            <p:stCondLst>
                              <p:cond delay="6500"/>
                            </p:stCondLst>
                            <p:childTnLst>
                              <p:par>
                                <p:cTn id="23" presetID="42" presetClass="path" presetSubtype="0" accel="50000" decel="50000" fill="hold" grpId="1" nodeType="afterEffect">
                                  <p:stCondLst>
                                    <p:cond delay="0"/>
                                  </p:stCondLst>
                                  <p:childTnLst>
                                    <p:animMotion origin="layout" path="M 3.33333E-6 -7.86309E-7 L 3.33333E-6 0.11101 " pathEditMode="relative" rAng="0" ptsTypes="AA">
                                      <p:cBhvr>
                                        <p:cTn id="24" dur="2000" fill="hold"/>
                                        <p:tgtEl>
                                          <p:spTgt spid="28"/>
                                        </p:tgtEl>
                                        <p:attrNameLst>
                                          <p:attrName>ppt_x</p:attrName>
                                          <p:attrName>ppt_y</p:attrName>
                                        </p:attrNameLst>
                                      </p:cBhvr>
                                      <p:rCtr x="0" y="5550"/>
                                    </p:animMotion>
                                  </p:childTnLst>
                                </p:cTn>
                              </p:par>
                            </p:childTnLst>
                          </p:cTn>
                        </p:par>
                        <p:par>
                          <p:cTn id="25" fill="hold" nodeType="afterGroup">
                            <p:stCondLst>
                              <p:cond delay="8500"/>
                            </p:stCondLst>
                            <p:childTnLst>
                              <p:par>
                                <p:cTn id="26" presetID="8" presetClass="emph" presetSubtype="0" fill="hold" grpId="2" nodeType="afterEffect">
                                  <p:stCondLst>
                                    <p:cond delay="0"/>
                                  </p:stCondLst>
                                  <p:childTnLst>
                                    <p:animRot by="21600000">
                                      <p:cBhvr>
                                        <p:cTn id="27" dur="2000" fill="hold"/>
                                        <p:tgtEl>
                                          <p:spTgt spid="28"/>
                                        </p:tgtEl>
                                        <p:attrNameLst>
                                          <p:attrName>r</p:attrName>
                                        </p:attrNameLst>
                                      </p:cBhvr>
                                    </p:animRot>
                                  </p:childTnLst>
                                </p:cTn>
                              </p:par>
                            </p:childTnLst>
                          </p:cTn>
                        </p:par>
                        <p:par>
                          <p:cTn id="28" fill="hold" nodeType="afterGroup">
                            <p:stCondLst>
                              <p:cond delay="10500"/>
                            </p:stCondLst>
                            <p:childTnLst>
                              <p:par>
                                <p:cTn id="29" presetID="10" presetClass="exit" presetSubtype="0" fill="hold" grpId="3" nodeType="afterEffect">
                                  <p:stCondLst>
                                    <p:cond delay="0"/>
                                  </p:stCondLst>
                                  <p:childTnLst>
                                    <p:animEffect transition="out" filter="fade">
                                      <p:cBhvr>
                                        <p:cTn id="30" dur="2000"/>
                                        <p:tgtEl>
                                          <p:spTgt spid="28"/>
                                        </p:tgtEl>
                                      </p:cBhvr>
                                    </p:animEffect>
                                    <p:set>
                                      <p:cBhvr>
                                        <p:cTn id="31" dur="1" fill="hold">
                                          <p:stCondLst>
                                            <p:cond delay="1999"/>
                                          </p:stCondLst>
                                        </p:cTn>
                                        <p:tgtEl>
                                          <p:spTgt spid="28"/>
                                        </p:tgtEl>
                                        <p:attrNameLst>
                                          <p:attrName>style.visibility</p:attrName>
                                        </p:attrNameLst>
                                      </p:cBhvr>
                                      <p:to>
                                        <p:strVal val="hidden"/>
                                      </p:to>
                                    </p:set>
                                  </p:childTnLst>
                                </p:cTn>
                              </p:par>
                            </p:childTnLst>
                          </p:cTn>
                        </p:par>
                        <p:par>
                          <p:cTn id="32" fill="hold" nodeType="afterGroup">
                            <p:stCondLst>
                              <p:cond delay="12500"/>
                            </p:stCondLst>
                            <p:childTnLst>
                              <p:par>
                                <p:cTn id="33" presetID="23" presetClass="entr" presetSubtype="16"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3000"/>
                            </p:stCondLst>
                            <p:childTnLst>
                              <p:par>
                                <p:cTn id="38" presetID="64" presetClass="path" presetSubtype="0" accel="50000" decel="50000" fill="hold" grpId="2" nodeType="afterEffect">
                                  <p:stCondLst>
                                    <p:cond delay="0"/>
                                  </p:stCondLst>
                                  <p:childTnLst>
                                    <p:animMotion origin="layout" path="M -3.33333E-6 3.38575E-6 L -3.33333E-6 -0.13321 " pathEditMode="relative" rAng="0" ptsTypes="AA">
                                      <p:cBhvr>
                                        <p:cTn id="39" dur="2000" fill="hold"/>
                                        <p:tgtEl>
                                          <p:spTgt spid="29"/>
                                        </p:tgtEl>
                                        <p:attrNameLst>
                                          <p:attrName>ppt_x</p:attrName>
                                          <p:attrName>ppt_y</p:attrName>
                                        </p:attrNameLst>
                                      </p:cBhvr>
                                      <p:rCtr x="0" y="-6660"/>
                                    </p:animMotion>
                                  </p:childTnLst>
                                </p:cTn>
                              </p:par>
                            </p:childTnLst>
                          </p:cTn>
                        </p:par>
                        <p:par>
                          <p:cTn id="40" fill="hold" nodeType="afterGroup">
                            <p:stCondLst>
                              <p:cond delay="15000"/>
                            </p:stCondLst>
                            <p:childTnLst>
                              <p:par>
                                <p:cTn id="41" presetID="10" presetClass="exit" presetSubtype="0" fill="hold" grpId="1" nodeType="afterEffect">
                                  <p:stCondLst>
                                    <p:cond delay="0"/>
                                  </p:stCondLst>
                                  <p:childTnLst>
                                    <p:animEffect transition="out" filter="fade">
                                      <p:cBhvr>
                                        <p:cTn id="42" dur="2000"/>
                                        <p:tgtEl>
                                          <p:spTgt spid="29"/>
                                        </p:tgtEl>
                                      </p:cBhvr>
                                    </p:animEffect>
                                    <p:set>
                                      <p:cBhvr>
                                        <p:cTn id="43" dur="1" fill="hold">
                                          <p:stCondLst>
                                            <p:cond delay="1999"/>
                                          </p:stCondLst>
                                        </p:cTn>
                                        <p:tgtEl>
                                          <p:spTgt spid="29"/>
                                        </p:tgtEl>
                                        <p:attrNameLst>
                                          <p:attrName>style.visibility</p:attrName>
                                        </p:attrNameLst>
                                      </p:cBhvr>
                                      <p:to>
                                        <p:strVal val="hidden"/>
                                      </p:to>
                                    </p:set>
                                  </p:childTnLst>
                                </p:cTn>
                              </p:par>
                            </p:childTnLst>
                          </p:cTn>
                        </p:par>
                        <p:par>
                          <p:cTn id="44" fill="hold" nodeType="afterGroup">
                            <p:stCondLst>
                              <p:cond delay="17000"/>
                            </p:stCondLst>
                            <p:childTnLst>
                              <p:par>
                                <p:cTn id="45" presetID="2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childTnLst>
                                </p:cTn>
                              </p:par>
                            </p:childTnLst>
                          </p:cTn>
                        </p:par>
                        <p:par>
                          <p:cTn id="49" fill="hold" nodeType="afterGroup">
                            <p:stCondLst>
                              <p:cond delay="17500"/>
                            </p:stCondLst>
                            <p:childTnLst>
                              <p:par>
                                <p:cTn id="50" presetID="0" presetClass="path" presetSubtype="0" accel="50000" decel="50000" fill="hold" grpId="1" nodeType="afterEffect">
                                  <p:stCondLst>
                                    <p:cond delay="0"/>
                                  </p:stCondLst>
                                  <p:childTnLst>
                                    <p:animMotion origin="layout" path="M 0 0 L 0 -0.34205 L -0.49254 -0.34205 " pathEditMode="relative" ptsTypes="AAA">
                                      <p:cBhvr>
                                        <p:cTn id="51" dur="2000" fill="hold"/>
                                        <p:tgtEl>
                                          <p:spTgt spid="3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30" grpId="0" animBg="1"/>
      <p:bldP spid="3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3F18837-6C9B-4D55-B2D0-F737DFCCB26F}" type="slidenum">
              <a:rPr lang="en-US" b="0" smtClean="0">
                <a:solidFill>
                  <a:schemeClr val="tx2"/>
                </a:solidFill>
                <a:latin typeface="Candara" panose="020E0502030303020204" pitchFamily="34" charset="0"/>
              </a:rPr>
              <a:pPr/>
              <a:t>9</a:t>
            </a:fld>
            <a:endParaRPr lang="en-US" b="0">
              <a:solidFill>
                <a:schemeClr val="tx2"/>
              </a:solidFill>
              <a:latin typeface="Candara" panose="020E0502030303020204" pitchFamily="34" charset="0"/>
            </a:endParaRPr>
          </a:p>
        </p:txBody>
      </p:sp>
      <p:sp>
        <p:nvSpPr>
          <p:cNvPr id="9219" name="Rectangle 2"/>
          <p:cNvSpPr>
            <a:spLocks noGrp="1" noChangeArrowheads="1"/>
          </p:cNvSpPr>
          <p:nvPr>
            <p:ph type="title"/>
          </p:nvPr>
        </p:nvSpPr>
        <p:spPr>
          <a:noFill/>
        </p:spPr>
        <p:txBody>
          <a:bodyPr/>
          <a:lstStyle/>
          <a:p>
            <a:r>
              <a:rPr lang="en-US" dirty="0"/>
              <a:t>Service Broker: Registry and Repository</a:t>
            </a:r>
            <a:endParaRPr lang="en-US" dirty="0"/>
          </a:p>
        </p:txBody>
      </p:sp>
      <p:sp>
        <p:nvSpPr>
          <p:cNvPr id="9221" name="Rectangle 33"/>
          <p:cNvSpPr>
            <a:spLocks noChangeArrowheads="1"/>
          </p:cNvSpPr>
          <p:nvPr/>
        </p:nvSpPr>
        <p:spPr bwMode="auto">
          <a:xfrm>
            <a:off x="7434466" y="3170636"/>
            <a:ext cx="7806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Publishing</a:t>
            </a:r>
            <a:endParaRPr lang="en-US" sz="1400">
              <a:latin typeface="Candara" panose="020E0502030303020204" pitchFamily="34" charset="0"/>
            </a:endParaRPr>
          </a:p>
        </p:txBody>
      </p:sp>
      <p:sp>
        <p:nvSpPr>
          <p:cNvPr id="9222" name="Rectangle 34"/>
          <p:cNvSpPr>
            <a:spLocks noChangeArrowheads="1"/>
          </p:cNvSpPr>
          <p:nvPr/>
        </p:nvSpPr>
        <p:spPr bwMode="auto">
          <a:xfrm>
            <a:off x="4618240" y="3494486"/>
            <a:ext cx="323807"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Find</a:t>
            </a:r>
            <a:endParaRPr lang="en-US" sz="1400">
              <a:latin typeface="Candara" panose="020E0502030303020204" pitchFamily="34" charset="0"/>
            </a:endParaRPr>
          </a:p>
        </p:txBody>
      </p:sp>
      <p:sp>
        <p:nvSpPr>
          <p:cNvPr id="9223" name="Rectangle 35"/>
          <p:cNvSpPr>
            <a:spLocks noChangeArrowheads="1"/>
          </p:cNvSpPr>
          <p:nvPr/>
        </p:nvSpPr>
        <p:spPr bwMode="auto">
          <a:xfrm>
            <a:off x="3656215" y="3200799"/>
            <a:ext cx="4825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Found</a:t>
            </a:r>
            <a:endParaRPr lang="en-US" sz="1400">
              <a:latin typeface="Candara" panose="020E0502030303020204" pitchFamily="34" charset="0"/>
            </a:endParaRPr>
          </a:p>
        </p:txBody>
      </p:sp>
      <p:sp>
        <p:nvSpPr>
          <p:cNvPr id="9224" name="Line 36"/>
          <p:cNvSpPr>
            <a:spLocks noChangeShapeType="1"/>
          </p:cNvSpPr>
          <p:nvPr/>
        </p:nvSpPr>
        <p:spPr bwMode="auto">
          <a:xfrm flipH="1">
            <a:off x="3673678" y="2769000"/>
            <a:ext cx="1319212" cy="9985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9225" name="Rectangle 47"/>
          <p:cNvSpPr>
            <a:spLocks noChangeArrowheads="1"/>
          </p:cNvSpPr>
          <p:nvPr/>
        </p:nvSpPr>
        <p:spPr bwMode="auto">
          <a:xfrm>
            <a:off x="5445329" y="3997724"/>
            <a:ext cx="7181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SOAP call</a:t>
            </a:r>
            <a:endParaRPr lang="en-US" sz="1400">
              <a:latin typeface="Candara" panose="020E0502030303020204" pitchFamily="34" charset="0"/>
            </a:endParaRPr>
          </a:p>
        </p:txBody>
      </p:sp>
      <p:sp>
        <p:nvSpPr>
          <p:cNvPr id="9226" name="Rectangle 48"/>
          <p:cNvSpPr>
            <a:spLocks noChangeArrowheads="1"/>
          </p:cNvSpPr>
          <p:nvPr/>
        </p:nvSpPr>
        <p:spPr bwMode="auto">
          <a:xfrm>
            <a:off x="5489778" y="4326336"/>
            <a:ext cx="5530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Results</a:t>
            </a:r>
            <a:endParaRPr lang="en-US" sz="1400">
              <a:latin typeface="Candara" panose="020E0502030303020204" pitchFamily="34" charset="0"/>
            </a:endParaRPr>
          </a:p>
        </p:txBody>
      </p:sp>
      <p:grpSp>
        <p:nvGrpSpPr>
          <p:cNvPr id="9227" name="Group 49"/>
          <p:cNvGrpSpPr>
            <a:grpSpLocks/>
          </p:cNvGrpSpPr>
          <p:nvPr/>
        </p:nvGrpSpPr>
        <p:grpSpPr bwMode="auto">
          <a:xfrm>
            <a:off x="6962979" y="3737375"/>
            <a:ext cx="1506537" cy="827087"/>
            <a:chOff x="3358" y="2181"/>
            <a:chExt cx="949" cy="521"/>
          </a:xfrm>
        </p:grpSpPr>
        <p:sp>
          <p:nvSpPr>
            <p:cNvPr id="9253" name="Freeform 50"/>
            <p:cNvSpPr>
              <a:spLocks/>
            </p:cNvSpPr>
            <p:nvPr/>
          </p:nvSpPr>
          <p:spPr bwMode="auto">
            <a:xfrm>
              <a:off x="3358" y="2181"/>
              <a:ext cx="949" cy="521"/>
            </a:xfrm>
            <a:custGeom>
              <a:avLst/>
              <a:gdLst>
                <a:gd name="T0" fmla="*/ 0 w 6800"/>
                <a:gd name="T1" fmla="*/ 0 h 4000"/>
                <a:gd name="T2" fmla="*/ 0 w 6800"/>
                <a:gd name="T3" fmla="*/ 0 h 4000"/>
                <a:gd name="T4" fmla="*/ 0 w 6800"/>
                <a:gd name="T5" fmla="*/ 0 h 4000"/>
                <a:gd name="T6" fmla="*/ 0 w 6800"/>
                <a:gd name="T7" fmla="*/ 0 h 4000"/>
                <a:gd name="T8" fmla="*/ 0 w 6800"/>
                <a:gd name="T9" fmla="*/ 0 h 4000"/>
                <a:gd name="T10" fmla="*/ 0 w 6800"/>
                <a:gd name="T11" fmla="*/ 0 h 4000"/>
                <a:gd name="T12" fmla="*/ 0 w 6800"/>
                <a:gd name="T13" fmla="*/ 0 h 4000"/>
                <a:gd name="T14" fmla="*/ 0 w 6800"/>
                <a:gd name="T15" fmla="*/ 0 h 4000"/>
                <a:gd name="T16" fmla="*/ 0 w 6800"/>
                <a:gd name="T17" fmla="*/ 0 h 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0"/>
                <a:gd name="T28" fmla="*/ 0 h 4000"/>
                <a:gd name="T29" fmla="*/ 6800 w 6800"/>
                <a:gd name="T30" fmla="*/ 4000 h 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0" h="4000">
                  <a:moveTo>
                    <a:pt x="500" y="0"/>
                  </a:moveTo>
                  <a:cubicBezTo>
                    <a:pt x="224" y="0"/>
                    <a:pt x="0" y="224"/>
                    <a:pt x="0" y="500"/>
                  </a:cubicBezTo>
                  <a:lnTo>
                    <a:pt x="0" y="3500"/>
                  </a:lnTo>
                  <a:cubicBezTo>
                    <a:pt x="0" y="3777"/>
                    <a:pt x="224" y="4000"/>
                    <a:pt x="500" y="4000"/>
                  </a:cubicBezTo>
                  <a:lnTo>
                    <a:pt x="6300" y="4000"/>
                  </a:lnTo>
                  <a:cubicBezTo>
                    <a:pt x="6577" y="4000"/>
                    <a:pt x="6800" y="3777"/>
                    <a:pt x="6800" y="3500"/>
                  </a:cubicBezTo>
                  <a:lnTo>
                    <a:pt x="6800" y="500"/>
                  </a:lnTo>
                  <a:cubicBezTo>
                    <a:pt x="6800" y="224"/>
                    <a:pt x="6577" y="0"/>
                    <a:pt x="6300" y="0"/>
                  </a:cubicBezTo>
                  <a:lnTo>
                    <a:pt x="500"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9254" name="Freeform 51"/>
            <p:cNvSpPr>
              <a:spLocks/>
            </p:cNvSpPr>
            <p:nvPr/>
          </p:nvSpPr>
          <p:spPr bwMode="auto">
            <a:xfrm>
              <a:off x="3358" y="2181"/>
              <a:ext cx="949" cy="521"/>
            </a:xfrm>
            <a:custGeom>
              <a:avLst/>
              <a:gdLst>
                <a:gd name="T0" fmla="*/ 0 w 6800"/>
                <a:gd name="T1" fmla="*/ 0 h 4000"/>
                <a:gd name="T2" fmla="*/ 0 w 6800"/>
                <a:gd name="T3" fmla="*/ 0 h 4000"/>
                <a:gd name="T4" fmla="*/ 0 w 6800"/>
                <a:gd name="T5" fmla="*/ 0 h 4000"/>
                <a:gd name="T6" fmla="*/ 0 w 6800"/>
                <a:gd name="T7" fmla="*/ 0 h 4000"/>
                <a:gd name="T8" fmla="*/ 0 w 6800"/>
                <a:gd name="T9" fmla="*/ 0 h 4000"/>
                <a:gd name="T10" fmla="*/ 0 w 6800"/>
                <a:gd name="T11" fmla="*/ 0 h 4000"/>
                <a:gd name="T12" fmla="*/ 0 w 6800"/>
                <a:gd name="T13" fmla="*/ 0 h 4000"/>
                <a:gd name="T14" fmla="*/ 0 w 6800"/>
                <a:gd name="T15" fmla="*/ 0 h 4000"/>
                <a:gd name="T16" fmla="*/ 0 w 6800"/>
                <a:gd name="T17" fmla="*/ 0 h 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0"/>
                <a:gd name="T28" fmla="*/ 0 h 4000"/>
                <a:gd name="T29" fmla="*/ 6800 w 6800"/>
                <a:gd name="T30" fmla="*/ 4000 h 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0" h="4000">
                  <a:moveTo>
                    <a:pt x="500" y="0"/>
                  </a:moveTo>
                  <a:cubicBezTo>
                    <a:pt x="224" y="0"/>
                    <a:pt x="0" y="224"/>
                    <a:pt x="0" y="500"/>
                  </a:cubicBezTo>
                  <a:lnTo>
                    <a:pt x="0" y="3500"/>
                  </a:lnTo>
                  <a:cubicBezTo>
                    <a:pt x="0" y="3777"/>
                    <a:pt x="224" y="4000"/>
                    <a:pt x="500" y="4000"/>
                  </a:cubicBezTo>
                  <a:lnTo>
                    <a:pt x="6300" y="4000"/>
                  </a:lnTo>
                  <a:cubicBezTo>
                    <a:pt x="6577" y="4000"/>
                    <a:pt x="6800" y="3777"/>
                    <a:pt x="6800" y="3500"/>
                  </a:cubicBezTo>
                  <a:lnTo>
                    <a:pt x="6800" y="500"/>
                  </a:lnTo>
                  <a:cubicBezTo>
                    <a:pt x="6800" y="224"/>
                    <a:pt x="6577" y="0"/>
                    <a:pt x="6300" y="0"/>
                  </a:cubicBezTo>
                  <a:lnTo>
                    <a:pt x="500"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9255" name="Rectangle 52"/>
            <p:cNvSpPr>
              <a:spLocks noChangeArrowheads="1"/>
            </p:cNvSpPr>
            <p:nvPr/>
          </p:nvSpPr>
          <p:spPr bwMode="auto">
            <a:xfrm>
              <a:off x="3440" y="2197"/>
              <a:ext cx="82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Service providers</a:t>
              </a:r>
              <a:endParaRPr lang="en-US" sz="1400">
                <a:latin typeface="Candara" panose="020E0502030303020204" pitchFamily="34" charset="0"/>
              </a:endParaRPr>
            </a:p>
          </p:txBody>
        </p:sp>
        <p:sp>
          <p:nvSpPr>
            <p:cNvPr id="9256" name="Freeform 53"/>
            <p:cNvSpPr>
              <a:spLocks/>
            </p:cNvSpPr>
            <p:nvPr/>
          </p:nvSpPr>
          <p:spPr bwMode="auto">
            <a:xfrm>
              <a:off x="3525" y="2389"/>
              <a:ext cx="726" cy="261"/>
            </a:xfrm>
            <a:custGeom>
              <a:avLst/>
              <a:gdLst>
                <a:gd name="T0" fmla="*/ 0 w 5200"/>
                <a:gd name="T1" fmla="*/ 0 h 2000"/>
                <a:gd name="T2" fmla="*/ 0 w 5200"/>
                <a:gd name="T3" fmla="*/ 0 h 2000"/>
                <a:gd name="T4" fmla="*/ 0 w 5200"/>
                <a:gd name="T5" fmla="*/ 0 h 2000"/>
                <a:gd name="T6" fmla="*/ 0 w 5200"/>
                <a:gd name="T7" fmla="*/ 0 h 2000"/>
                <a:gd name="T8" fmla="*/ 0 w 5200"/>
                <a:gd name="T9" fmla="*/ 0 h 2000"/>
                <a:gd name="T10" fmla="*/ 0 w 5200"/>
                <a:gd name="T11" fmla="*/ 0 h 2000"/>
                <a:gd name="T12" fmla="*/ 0 w 5200"/>
                <a:gd name="T13" fmla="*/ 0 h 2000"/>
                <a:gd name="T14" fmla="*/ 0 60000 65536"/>
                <a:gd name="T15" fmla="*/ 0 60000 65536"/>
                <a:gd name="T16" fmla="*/ 0 60000 65536"/>
                <a:gd name="T17" fmla="*/ 0 60000 65536"/>
                <a:gd name="T18" fmla="*/ 0 60000 65536"/>
                <a:gd name="T19" fmla="*/ 0 60000 65536"/>
                <a:gd name="T20" fmla="*/ 0 60000 65536"/>
                <a:gd name="T21" fmla="*/ 0 w 5200"/>
                <a:gd name="T22" fmla="*/ 0 h 2000"/>
                <a:gd name="T23" fmla="*/ 5200 w 52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00" h="2000">
                  <a:moveTo>
                    <a:pt x="2600" y="0"/>
                  </a:moveTo>
                  <a:cubicBezTo>
                    <a:pt x="1164" y="0"/>
                    <a:pt x="0" y="141"/>
                    <a:pt x="0" y="314"/>
                  </a:cubicBezTo>
                  <a:lnTo>
                    <a:pt x="0" y="1686"/>
                  </a:lnTo>
                  <a:cubicBezTo>
                    <a:pt x="0" y="1860"/>
                    <a:pt x="1164" y="2000"/>
                    <a:pt x="2600" y="2000"/>
                  </a:cubicBezTo>
                  <a:cubicBezTo>
                    <a:pt x="4036" y="2000"/>
                    <a:pt x="5200" y="1860"/>
                    <a:pt x="5200" y="1686"/>
                  </a:cubicBezTo>
                  <a:lnTo>
                    <a:pt x="5200" y="314"/>
                  </a:lnTo>
                  <a:cubicBezTo>
                    <a:pt x="5200" y="141"/>
                    <a:pt x="4036" y="0"/>
                    <a:pt x="2600" y="0"/>
                  </a:cubicBezTo>
                  <a:close/>
                </a:path>
              </a:pathLst>
            </a:custGeom>
            <a:solidFill>
              <a:srgbClr val="FFFFFF"/>
            </a:solidFill>
            <a:ln w="0">
              <a:solidFill>
                <a:srgbClr val="000000"/>
              </a:solidFill>
              <a:round/>
              <a:headEnd/>
              <a:tailEnd/>
            </a:ln>
          </p:spPr>
          <p:txBody>
            <a:bodyPr/>
            <a:lstStyle/>
            <a:p>
              <a:endParaRPr lang="en-US">
                <a:latin typeface="Candara" panose="020E0502030303020204" pitchFamily="34" charset="0"/>
              </a:endParaRPr>
            </a:p>
          </p:txBody>
        </p:sp>
        <p:sp>
          <p:nvSpPr>
            <p:cNvPr id="9257" name="Freeform 54"/>
            <p:cNvSpPr>
              <a:spLocks/>
            </p:cNvSpPr>
            <p:nvPr/>
          </p:nvSpPr>
          <p:spPr bwMode="auto">
            <a:xfrm>
              <a:off x="3525" y="2389"/>
              <a:ext cx="726" cy="261"/>
            </a:xfrm>
            <a:custGeom>
              <a:avLst/>
              <a:gdLst>
                <a:gd name="T0" fmla="*/ 0 w 5200"/>
                <a:gd name="T1" fmla="*/ 0 h 2000"/>
                <a:gd name="T2" fmla="*/ 0 w 5200"/>
                <a:gd name="T3" fmla="*/ 0 h 2000"/>
                <a:gd name="T4" fmla="*/ 0 w 5200"/>
                <a:gd name="T5" fmla="*/ 0 h 2000"/>
                <a:gd name="T6" fmla="*/ 0 w 5200"/>
                <a:gd name="T7" fmla="*/ 0 h 2000"/>
                <a:gd name="T8" fmla="*/ 0 w 5200"/>
                <a:gd name="T9" fmla="*/ 0 h 2000"/>
                <a:gd name="T10" fmla="*/ 0 w 5200"/>
                <a:gd name="T11" fmla="*/ 0 h 2000"/>
                <a:gd name="T12" fmla="*/ 0 w 5200"/>
                <a:gd name="T13" fmla="*/ 0 h 2000"/>
                <a:gd name="T14" fmla="*/ 0 60000 65536"/>
                <a:gd name="T15" fmla="*/ 0 60000 65536"/>
                <a:gd name="T16" fmla="*/ 0 60000 65536"/>
                <a:gd name="T17" fmla="*/ 0 60000 65536"/>
                <a:gd name="T18" fmla="*/ 0 60000 65536"/>
                <a:gd name="T19" fmla="*/ 0 60000 65536"/>
                <a:gd name="T20" fmla="*/ 0 60000 65536"/>
                <a:gd name="T21" fmla="*/ 0 w 5200"/>
                <a:gd name="T22" fmla="*/ 0 h 2000"/>
                <a:gd name="T23" fmla="*/ 5200 w 52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00" h="2000">
                  <a:moveTo>
                    <a:pt x="2600" y="0"/>
                  </a:moveTo>
                  <a:cubicBezTo>
                    <a:pt x="1164" y="0"/>
                    <a:pt x="0" y="141"/>
                    <a:pt x="0" y="314"/>
                  </a:cubicBezTo>
                  <a:lnTo>
                    <a:pt x="0" y="1686"/>
                  </a:lnTo>
                  <a:cubicBezTo>
                    <a:pt x="0" y="1860"/>
                    <a:pt x="1164" y="2000"/>
                    <a:pt x="2600" y="2000"/>
                  </a:cubicBezTo>
                  <a:cubicBezTo>
                    <a:pt x="4036" y="2000"/>
                    <a:pt x="5200" y="1860"/>
                    <a:pt x="5200" y="1686"/>
                  </a:cubicBezTo>
                  <a:lnTo>
                    <a:pt x="5200" y="314"/>
                  </a:lnTo>
                  <a:cubicBezTo>
                    <a:pt x="5200" y="141"/>
                    <a:pt x="4036" y="0"/>
                    <a:pt x="2600" y="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9258" name="Freeform 55"/>
            <p:cNvSpPr>
              <a:spLocks/>
            </p:cNvSpPr>
            <p:nvPr/>
          </p:nvSpPr>
          <p:spPr bwMode="auto">
            <a:xfrm>
              <a:off x="3525" y="2430"/>
              <a:ext cx="726" cy="41"/>
            </a:xfrm>
            <a:custGeom>
              <a:avLst/>
              <a:gdLst>
                <a:gd name="T0" fmla="*/ 0 w 570"/>
                <a:gd name="T1" fmla="*/ 0 h 35"/>
                <a:gd name="T2" fmla="*/ 40034085 w 570"/>
                <a:gd name="T3" fmla="*/ 81096 h 35"/>
                <a:gd name="T4" fmla="*/ 80154062 w 570"/>
                <a:gd name="T5" fmla="*/ 0 h 35"/>
                <a:gd name="T6" fmla="*/ 0 60000 65536"/>
                <a:gd name="T7" fmla="*/ 0 60000 65536"/>
                <a:gd name="T8" fmla="*/ 0 60000 65536"/>
                <a:gd name="T9" fmla="*/ 0 w 570"/>
                <a:gd name="T10" fmla="*/ 0 h 35"/>
                <a:gd name="T11" fmla="*/ 570 w 570"/>
                <a:gd name="T12" fmla="*/ 35 h 35"/>
              </a:gdLst>
              <a:ahLst/>
              <a:cxnLst>
                <a:cxn ang="T6">
                  <a:pos x="T0" y="T1"/>
                </a:cxn>
                <a:cxn ang="T7">
                  <a:pos x="T2" y="T3"/>
                </a:cxn>
                <a:cxn ang="T8">
                  <a:pos x="T4" y="T5"/>
                </a:cxn>
              </a:cxnLst>
              <a:rect l="T9" t="T10" r="T11" b="T12"/>
              <a:pathLst>
                <a:path w="570" h="35">
                  <a:moveTo>
                    <a:pt x="0" y="0"/>
                  </a:moveTo>
                  <a:cubicBezTo>
                    <a:pt x="0" y="19"/>
                    <a:pt x="128" y="35"/>
                    <a:pt x="285" y="35"/>
                  </a:cubicBezTo>
                  <a:cubicBezTo>
                    <a:pt x="442" y="35"/>
                    <a:pt x="570" y="19"/>
                    <a:pt x="57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9259" name="Rectangle 56"/>
            <p:cNvSpPr>
              <a:spLocks noChangeArrowheads="1"/>
            </p:cNvSpPr>
            <p:nvPr/>
          </p:nvSpPr>
          <p:spPr bwMode="auto">
            <a:xfrm>
              <a:off x="3590" y="2480"/>
              <a:ext cx="6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Web Services</a:t>
              </a:r>
              <a:endParaRPr lang="en-US" sz="1400">
                <a:latin typeface="Candara" panose="020E0502030303020204" pitchFamily="34" charset="0"/>
              </a:endParaRPr>
            </a:p>
          </p:txBody>
        </p:sp>
      </p:grpSp>
      <p:grpSp>
        <p:nvGrpSpPr>
          <p:cNvPr id="9228" name="Group 57"/>
          <p:cNvGrpSpPr>
            <a:grpSpLocks/>
          </p:cNvGrpSpPr>
          <p:nvPr/>
        </p:nvGrpSpPr>
        <p:grpSpPr bwMode="auto">
          <a:xfrm>
            <a:off x="2997403" y="3789761"/>
            <a:ext cx="1593850" cy="774700"/>
            <a:chOff x="860" y="2214"/>
            <a:chExt cx="1004" cy="488"/>
          </a:xfrm>
        </p:grpSpPr>
        <p:sp>
          <p:nvSpPr>
            <p:cNvPr id="9246" name="Freeform 58"/>
            <p:cNvSpPr>
              <a:spLocks/>
            </p:cNvSpPr>
            <p:nvPr/>
          </p:nvSpPr>
          <p:spPr bwMode="auto">
            <a:xfrm>
              <a:off x="860" y="2214"/>
              <a:ext cx="1004" cy="488"/>
            </a:xfrm>
            <a:custGeom>
              <a:avLst/>
              <a:gdLst>
                <a:gd name="T0" fmla="*/ 0 w 7200"/>
                <a:gd name="T1" fmla="*/ 0 h 3741"/>
                <a:gd name="T2" fmla="*/ 0 w 7200"/>
                <a:gd name="T3" fmla="*/ 0 h 3741"/>
                <a:gd name="T4" fmla="*/ 0 w 7200"/>
                <a:gd name="T5" fmla="*/ 0 h 3741"/>
                <a:gd name="T6" fmla="*/ 0 w 7200"/>
                <a:gd name="T7" fmla="*/ 0 h 3741"/>
                <a:gd name="T8" fmla="*/ 0 w 7200"/>
                <a:gd name="T9" fmla="*/ 0 h 3741"/>
                <a:gd name="T10" fmla="*/ 0 w 7200"/>
                <a:gd name="T11" fmla="*/ 0 h 3741"/>
                <a:gd name="T12" fmla="*/ 0 w 7200"/>
                <a:gd name="T13" fmla="*/ 0 h 3741"/>
                <a:gd name="T14" fmla="*/ 0 w 7200"/>
                <a:gd name="T15" fmla="*/ 0 h 3741"/>
                <a:gd name="T16" fmla="*/ 0 w 7200"/>
                <a:gd name="T17" fmla="*/ 0 h 37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00"/>
                <a:gd name="T28" fmla="*/ 0 h 3741"/>
                <a:gd name="T29" fmla="*/ 7200 w 7200"/>
                <a:gd name="T30" fmla="*/ 3741 h 37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00" h="3741">
                  <a:moveTo>
                    <a:pt x="468" y="0"/>
                  </a:moveTo>
                  <a:cubicBezTo>
                    <a:pt x="210" y="0"/>
                    <a:pt x="0" y="209"/>
                    <a:pt x="0" y="468"/>
                  </a:cubicBezTo>
                  <a:lnTo>
                    <a:pt x="0" y="3274"/>
                  </a:lnTo>
                  <a:cubicBezTo>
                    <a:pt x="0" y="3532"/>
                    <a:pt x="210" y="3741"/>
                    <a:pt x="468" y="3741"/>
                  </a:cubicBezTo>
                  <a:lnTo>
                    <a:pt x="6733" y="3741"/>
                  </a:lnTo>
                  <a:cubicBezTo>
                    <a:pt x="6991" y="3741"/>
                    <a:pt x="7200" y="3532"/>
                    <a:pt x="7200" y="3274"/>
                  </a:cubicBezTo>
                  <a:lnTo>
                    <a:pt x="7200" y="468"/>
                  </a:lnTo>
                  <a:cubicBezTo>
                    <a:pt x="7200" y="209"/>
                    <a:pt x="6991" y="0"/>
                    <a:pt x="6733" y="0"/>
                  </a:cubicBezTo>
                  <a:lnTo>
                    <a:pt x="468"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9247" name="Freeform 59"/>
            <p:cNvSpPr>
              <a:spLocks/>
            </p:cNvSpPr>
            <p:nvPr/>
          </p:nvSpPr>
          <p:spPr bwMode="auto">
            <a:xfrm>
              <a:off x="860" y="2214"/>
              <a:ext cx="1004" cy="488"/>
            </a:xfrm>
            <a:custGeom>
              <a:avLst/>
              <a:gdLst>
                <a:gd name="T0" fmla="*/ 0 w 7200"/>
                <a:gd name="T1" fmla="*/ 0 h 3741"/>
                <a:gd name="T2" fmla="*/ 0 w 7200"/>
                <a:gd name="T3" fmla="*/ 0 h 3741"/>
                <a:gd name="T4" fmla="*/ 0 w 7200"/>
                <a:gd name="T5" fmla="*/ 0 h 3741"/>
                <a:gd name="T6" fmla="*/ 0 w 7200"/>
                <a:gd name="T7" fmla="*/ 0 h 3741"/>
                <a:gd name="T8" fmla="*/ 0 w 7200"/>
                <a:gd name="T9" fmla="*/ 0 h 3741"/>
                <a:gd name="T10" fmla="*/ 0 w 7200"/>
                <a:gd name="T11" fmla="*/ 0 h 3741"/>
                <a:gd name="T12" fmla="*/ 0 w 7200"/>
                <a:gd name="T13" fmla="*/ 0 h 3741"/>
                <a:gd name="T14" fmla="*/ 0 w 7200"/>
                <a:gd name="T15" fmla="*/ 0 h 3741"/>
                <a:gd name="T16" fmla="*/ 0 w 7200"/>
                <a:gd name="T17" fmla="*/ 0 h 37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00"/>
                <a:gd name="T28" fmla="*/ 0 h 3741"/>
                <a:gd name="T29" fmla="*/ 7200 w 7200"/>
                <a:gd name="T30" fmla="*/ 3741 h 37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00" h="3741">
                  <a:moveTo>
                    <a:pt x="468" y="0"/>
                  </a:moveTo>
                  <a:cubicBezTo>
                    <a:pt x="210" y="0"/>
                    <a:pt x="0" y="209"/>
                    <a:pt x="0" y="468"/>
                  </a:cubicBezTo>
                  <a:lnTo>
                    <a:pt x="0" y="3274"/>
                  </a:lnTo>
                  <a:cubicBezTo>
                    <a:pt x="0" y="3532"/>
                    <a:pt x="210" y="3741"/>
                    <a:pt x="468" y="3741"/>
                  </a:cubicBezTo>
                  <a:lnTo>
                    <a:pt x="6733" y="3741"/>
                  </a:lnTo>
                  <a:cubicBezTo>
                    <a:pt x="6991" y="3741"/>
                    <a:pt x="7200" y="3532"/>
                    <a:pt x="7200" y="3274"/>
                  </a:cubicBezTo>
                  <a:lnTo>
                    <a:pt x="7200" y="468"/>
                  </a:lnTo>
                  <a:cubicBezTo>
                    <a:pt x="7200" y="209"/>
                    <a:pt x="6991" y="0"/>
                    <a:pt x="6733" y="0"/>
                  </a:cubicBezTo>
                  <a:lnTo>
                    <a:pt x="468"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9248" name="Rectangle 60"/>
            <p:cNvSpPr>
              <a:spLocks noChangeArrowheads="1"/>
            </p:cNvSpPr>
            <p:nvPr/>
          </p:nvSpPr>
          <p:spPr bwMode="auto">
            <a:xfrm>
              <a:off x="926" y="2215"/>
              <a:ext cx="9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Application builder</a:t>
              </a:r>
              <a:endParaRPr lang="en-US" sz="1400">
                <a:latin typeface="Candara" panose="020E0502030303020204" pitchFamily="34" charset="0"/>
              </a:endParaRPr>
            </a:p>
          </p:txBody>
        </p:sp>
        <p:sp>
          <p:nvSpPr>
            <p:cNvPr id="9249" name="Freeform 61"/>
            <p:cNvSpPr>
              <a:spLocks/>
            </p:cNvSpPr>
            <p:nvPr/>
          </p:nvSpPr>
          <p:spPr bwMode="auto">
            <a:xfrm>
              <a:off x="916" y="2389"/>
              <a:ext cx="892" cy="261"/>
            </a:xfrm>
            <a:custGeom>
              <a:avLst/>
              <a:gdLst>
                <a:gd name="T0" fmla="*/ 0 w 6400"/>
                <a:gd name="T1" fmla="*/ 0 h 2000"/>
                <a:gd name="T2" fmla="*/ 0 w 6400"/>
                <a:gd name="T3" fmla="*/ 0 h 2000"/>
                <a:gd name="T4" fmla="*/ 0 w 6400"/>
                <a:gd name="T5" fmla="*/ 0 h 2000"/>
                <a:gd name="T6" fmla="*/ 0 w 6400"/>
                <a:gd name="T7" fmla="*/ 0 h 2000"/>
                <a:gd name="T8" fmla="*/ 0 w 6400"/>
                <a:gd name="T9" fmla="*/ 0 h 2000"/>
                <a:gd name="T10" fmla="*/ 0 w 6400"/>
                <a:gd name="T11" fmla="*/ 0 h 2000"/>
                <a:gd name="T12" fmla="*/ 0 w 6400"/>
                <a:gd name="T13" fmla="*/ 0 h 2000"/>
                <a:gd name="T14" fmla="*/ 0 60000 65536"/>
                <a:gd name="T15" fmla="*/ 0 60000 65536"/>
                <a:gd name="T16" fmla="*/ 0 60000 65536"/>
                <a:gd name="T17" fmla="*/ 0 60000 65536"/>
                <a:gd name="T18" fmla="*/ 0 60000 65536"/>
                <a:gd name="T19" fmla="*/ 0 60000 65536"/>
                <a:gd name="T20" fmla="*/ 0 60000 65536"/>
                <a:gd name="T21" fmla="*/ 0 w 6400"/>
                <a:gd name="T22" fmla="*/ 0 h 2000"/>
                <a:gd name="T23" fmla="*/ 6400 w 64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00" h="2000">
                  <a:moveTo>
                    <a:pt x="6400" y="1000"/>
                  </a:moveTo>
                  <a:cubicBezTo>
                    <a:pt x="6400" y="1553"/>
                    <a:pt x="5926" y="2000"/>
                    <a:pt x="5339" y="2000"/>
                  </a:cubicBezTo>
                  <a:lnTo>
                    <a:pt x="1062" y="2000"/>
                  </a:lnTo>
                  <a:cubicBezTo>
                    <a:pt x="475" y="2000"/>
                    <a:pt x="0" y="1553"/>
                    <a:pt x="0" y="1000"/>
                  </a:cubicBezTo>
                  <a:cubicBezTo>
                    <a:pt x="0" y="448"/>
                    <a:pt x="475" y="0"/>
                    <a:pt x="1062" y="0"/>
                  </a:cubicBezTo>
                  <a:lnTo>
                    <a:pt x="5339" y="0"/>
                  </a:lnTo>
                  <a:cubicBezTo>
                    <a:pt x="5926" y="0"/>
                    <a:pt x="6400" y="448"/>
                    <a:pt x="6400" y="1000"/>
                  </a:cubicBezTo>
                  <a:close/>
                </a:path>
              </a:pathLst>
            </a:custGeom>
            <a:solidFill>
              <a:srgbClr val="FFFFFF"/>
            </a:solidFill>
            <a:ln w="0">
              <a:solidFill>
                <a:srgbClr val="000000"/>
              </a:solidFill>
              <a:round/>
              <a:headEnd/>
              <a:tailEnd/>
            </a:ln>
          </p:spPr>
          <p:txBody>
            <a:bodyPr/>
            <a:lstStyle/>
            <a:p>
              <a:endParaRPr lang="en-US">
                <a:latin typeface="Candara" panose="020E0502030303020204" pitchFamily="34" charset="0"/>
              </a:endParaRPr>
            </a:p>
          </p:txBody>
        </p:sp>
        <p:sp>
          <p:nvSpPr>
            <p:cNvPr id="9250" name="Freeform 62"/>
            <p:cNvSpPr>
              <a:spLocks/>
            </p:cNvSpPr>
            <p:nvPr/>
          </p:nvSpPr>
          <p:spPr bwMode="auto">
            <a:xfrm>
              <a:off x="916" y="2389"/>
              <a:ext cx="892" cy="261"/>
            </a:xfrm>
            <a:custGeom>
              <a:avLst/>
              <a:gdLst>
                <a:gd name="T0" fmla="*/ 0 w 6400"/>
                <a:gd name="T1" fmla="*/ 0 h 2000"/>
                <a:gd name="T2" fmla="*/ 0 w 6400"/>
                <a:gd name="T3" fmla="*/ 0 h 2000"/>
                <a:gd name="T4" fmla="*/ 0 w 6400"/>
                <a:gd name="T5" fmla="*/ 0 h 2000"/>
                <a:gd name="T6" fmla="*/ 0 w 6400"/>
                <a:gd name="T7" fmla="*/ 0 h 2000"/>
                <a:gd name="T8" fmla="*/ 0 w 6400"/>
                <a:gd name="T9" fmla="*/ 0 h 2000"/>
                <a:gd name="T10" fmla="*/ 0 w 6400"/>
                <a:gd name="T11" fmla="*/ 0 h 2000"/>
                <a:gd name="T12" fmla="*/ 0 w 6400"/>
                <a:gd name="T13" fmla="*/ 0 h 2000"/>
                <a:gd name="T14" fmla="*/ 0 60000 65536"/>
                <a:gd name="T15" fmla="*/ 0 60000 65536"/>
                <a:gd name="T16" fmla="*/ 0 60000 65536"/>
                <a:gd name="T17" fmla="*/ 0 60000 65536"/>
                <a:gd name="T18" fmla="*/ 0 60000 65536"/>
                <a:gd name="T19" fmla="*/ 0 60000 65536"/>
                <a:gd name="T20" fmla="*/ 0 60000 65536"/>
                <a:gd name="T21" fmla="*/ 0 w 6400"/>
                <a:gd name="T22" fmla="*/ 0 h 2000"/>
                <a:gd name="T23" fmla="*/ 6400 w 6400"/>
                <a:gd name="T24" fmla="*/ 2000 h 2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00" h="2000">
                  <a:moveTo>
                    <a:pt x="6400" y="1000"/>
                  </a:moveTo>
                  <a:cubicBezTo>
                    <a:pt x="6400" y="1553"/>
                    <a:pt x="5926" y="2000"/>
                    <a:pt x="5339" y="2000"/>
                  </a:cubicBezTo>
                  <a:lnTo>
                    <a:pt x="1062" y="2000"/>
                  </a:lnTo>
                  <a:cubicBezTo>
                    <a:pt x="475" y="2000"/>
                    <a:pt x="0" y="1553"/>
                    <a:pt x="0" y="1000"/>
                  </a:cubicBezTo>
                  <a:cubicBezTo>
                    <a:pt x="0" y="448"/>
                    <a:pt x="475" y="0"/>
                    <a:pt x="1062" y="0"/>
                  </a:cubicBezTo>
                  <a:lnTo>
                    <a:pt x="5339" y="0"/>
                  </a:lnTo>
                  <a:cubicBezTo>
                    <a:pt x="5926" y="0"/>
                    <a:pt x="6400" y="448"/>
                    <a:pt x="6400" y="1000"/>
                  </a:cubicBez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9251" name="Freeform 63"/>
            <p:cNvSpPr>
              <a:spLocks/>
            </p:cNvSpPr>
            <p:nvPr/>
          </p:nvSpPr>
          <p:spPr bwMode="auto">
            <a:xfrm>
              <a:off x="1513" y="2389"/>
              <a:ext cx="147" cy="261"/>
            </a:xfrm>
            <a:custGeom>
              <a:avLst/>
              <a:gdLst>
                <a:gd name="T0" fmla="*/ 12709620 w 116"/>
                <a:gd name="T1" fmla="*/ 1186272 h 219"/>
                <a:gd name="T2" fmla="*/ 0 w 116"/>
                <a:gd name="T3" fmla="*/ 597801 h 219"/>
                <a:gd name="T4" fmla="*/ 12709620 w 116"/>
                <a:gd name="T5" fmla="*/ 0 h 219"/>
                <a:gd name="T6" fmla="*/ 0 60000 65536"/>
                <a:gd name="T7" fmla="*/ 0 60000 65536"/>
                <a:gd name="T8" fmla="*/ 0 60000 65536"/>
                <a:gd name="T9" fmla="*/ 0 w 116"/>
                <a:gd name="T10" fmla="*/ 0 h 219"/>
                <a:gd name="T11" fmla="*/ 116 w 116"/>
                <a:gd name="T12" fmla="*/ 219 h 219"/>
              </a:gdLst>
              <a:ahLst/>
              <a:cxnLst>
                <a:cxn ang="T6">
                  <a:pos x="T0" y="T1"/>
                </a:cxn>
                <a:cxn ang="T7">
                  <a:pos x="T2" y="T3"/>
                </a:cxn>
                <a:cxn ang="T8">
                  <a:pos x="T4" y="T5"/>
                </a:cxn>
              </a:cxnLst>
              <a:rect l="T9" t="T10" r="T11" b="T12"/>
              <a:pathLst>
                <a:path w="116" h="219">
                  <a:moveTo>
                    <a:pt x="116" y="219"/>
                  </a:moveTo>
                  <a:cubicBezTo>
                    <a:pt x="52" y="219"/>
                    <a:pt x="0" y="170"/>
                    <a:pt x="0" y="110"/>
                  </a:cubicBezTo>
                  <a:cubicBezTo>
                    <a:pt x="0" y="49"/>
                    <a:pt x="52" y="0"/>
                    <a:pt x="116"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9252" name="Rectangle 64"/>
            <p:cNvSpPr>
              <a:spLocks noChangeArrowheads="1"/>
            </p:cNvSpPr>
            <p:nvPr/>
          </p:nvSpPr>
          <p:spPr bwMode="auto">
            <a:xfrm>
              <a:off x="961" y="2463"/>
              <a:ext cx="5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Applications</a:t>
              </a:r>
              <a:endParaRPr lang="en-US" sz="1400">
                <a:latin typeface="Candara" panose="020E0502030303020204" pitchFamily="34" charset="0"/>
              </a:endParaRPr>
            </a:p>
          </p:txBody>
        </p:sp>
      </p:grpSp>
      <p:sp>
        <p:nvSpPr>
          <p:cNvPr id="9229" name="Line 65"/>
          <p:cNvSpPr>
            <a:spLocks noChangeShapeType="1"/>
          </p:cNvSpPr>
          <p:nvPr/>
        </p:nvSpPr>
        <p:spPr bwMode="auto">
          <a:xfrm>
            <a:off x="4581728" y="4221561"/>
            <a:ext cx="2362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9230" name="Line 66"/>
          <p:cNvSpPr>
            <a:spLocks noChangeShapeType="1"/>
          </p:cNvSpPr>
          <p:nvPr/>
        </p:nvSpPr>
        <p:spPr bwMode="auto">
          <a:xfrm flipH="1">
            <a:off x="4672216" y="4312049"/>
            <a:ext cx="227171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9231" name="AutoShape 67"/>
          <p:cNvSpPr>
            <a:spLocks noChangeArrowheads="1"/>
          </p:cNvSpPr>
          <p:nvPr/>
        </p:nvSpPr>
        <p:spPr bwMode="auto">
          <a:xfrm>
            <a:off x="5188154" y="3130950"/>
            <a:ext cx="1355725" cy="530225"/>
          </a:xfrm>
          <a:prstGeom prst="irregularSeal1">
            <a:avLst/>
          </a:prstGeom>
          <a:solidFill>
            <a:srgbClr val="EAEAEA"/>
          </a:solidFill>
          <a:ln w="9525">
            <a:solidFill>
              <a:schemeClr val="tx1"/>
            </a:solidFill>
            <a:miter lim="800000"/>
            <a:headEnd/>
            <a:tailEnd/>
          </a:ln>
        </p:spPr>
        <p:txBody>
          <a:bodyPr wrap="none" anchor="ctr"/>
          <a:lstStyle/>
          <a:p>
            <a:pPr algn="ctr" eaLnBrk="1" hangingPunct="1"/>
            <a:r>
              <a:rPr lang="en-US" sz="1400">
                <a:latin typeface="Candara" panose="020E0502030303020204" pitchFamily="34" charset="0"/>
              </a:rPr>
              <a:t>Internet</a:t>
            </a:r>
          </a:p>
        </p:txBody>
      </p:sp>
      <p:grpSp>
        <p:nvGrpSpPr>
          <p:cNvPr id="9232" name="Group 42"/>
          <p:cNvGrpSpPr>
            <a:grpSpLocks/>
          </p:cNvGrpSpPr>
          <p:nvPr/>
        </p:nvGrpSpPr>
        <p:grpSpPr bwMode="auto">
          <a:xfrm>
            <a:off x="7148715" y="1722837"/>
            <a:ext cx="1244600" cy="1179513"/>
            <a:chOff x="7670800" y="2743200"/>
            <a:chExt cx="1163638" cy="1179513"/>
          </a:xfrm>
        </p:grpSpPr>
        <p:sp>
          <p:nvSpPr>
            <p:cNvPr id="9242" name="Rectangle 68"/>
            <p:cNvSpPr>
              <a:spLocks noChangeArrowheads="1"/>
            </p:cNvSpPr>
            <p:nvPr/>
          </p:nvSpPr>
          <p:spPr bwMode="auto">
            <a:xfrm>
              <a:off x="7670800" y="2743200"/>
              <a:ext cx="1163638" cy="1179513"/>
            </a:xfrm>
            <a:prstGeom prst="rect">
              <a:avLst/>
            </a:prstGeom>
            <a:solidFill>
              <a:srgbClr val="B2B2B2"/>
            </a:solidFill>
            <a:ln w="9525">
              <a:solidFill>
                <a:schemeClr val="tx1"/>
              </a:solidFill>
              <a:miter lim="800000"/>
              <a:headEnd/>
              <a:tailEnd/>
            </a:ln>
          </p:spPr>
          <p:txBody>
            <a:bodyPr wrap="none" anchor="ctr"/>
            <a:lstStyle/>
            <a:p>
              <a:endParaRPr lang="en-US">
                <a:latin typeface="Candara" panose="020E0502030303020204" pitchFamily="34" charset="0"/>
              </a:endParaRPr>
            </a:p>
          </p:txBody>
        </p:sp>
        <p:sp>
          <p:nvSpPr>
            <p:cNvPr id="9243" name="Rectangle 69"/>
            <p:cNvSpPr>
              <a:spLocks noChangeArrowheads="1"/>
            </p:cNvSpPr>
            <p:nvPr/>
          </p:nvSpPr>
          <p:spPr bwMode="auto">
            <a:xfrm>
              <a:off x="7769225" y="2833688"/>
              <a:ext cx="968375" cy="273050"/>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400">
                  <a:latin typeface="Candara" panose="020E0502030303020204" pitchFamily="34" charset="0"/>
                </a:rPr>
                <a:t>White pages</a:t>
              </a:r>
            </a:p>
          </p:txBody>
        </p:sp>
        <p:sp>
          <p:nvSpPr>
            <p:cNvPr id="9244" name="Rectangle 70"/>
            <p:cNvSpPr>
              <a:spLocks noChangeArrowheads="1"/>
            </p:cNvSpPr>
            <p:nvPr/>
          </p:nvSpPr>
          <p:spPr bwMode="auto">
            <a:xfrm>
              <a:off x="7769225" y="3197225"/>
              <a:ext cx="968375" cy="271463"/>
            </a:xfrm>
            <a:prstGeom prst="rect">
              <a:avLst/>
            </a:prstGeom>
            <a:solidFill>
              <a:srgbClr val="FFFF00"/>
            </a:solidFill>
            <a:ln w="9525">
              <a:solidFill>
                <a:schemeClr val="tx1"/>
              </a:solidFill>
              <a:miter lim="800000"/>
              <a:headEnd/>
              <a:tailEnd/>
            </a:ln>
          </p:spPr>
          <p:txBody>
            <a:bodyPr wrap="none" anchor="ctr"/>
            <a:lstStyle/>
            <a:p>
              <a:pPr algn="ctr" eaLnBrk="1" hangingPunct="1"/>
              <a:r>
                <a:rPr lang="en-US" sz="1400">
                  <a:latin typeface="Candara" panose="020E0502030303020204" pitchFamily="34" charset="0"/>
                </a:rPr>
                <a:t>Yellow pages</a:t>
              </a:r>
            </a:p>
          </p:txBody>
        </p:sp>
        <p:sp>
          <p:nvSpPr>
            <p:cNvPr id="9245" name="Rectangle 71"/>
            <p:cNvSpPr>
              <a:spLocks noChangeArrowheads="1"/>
            </p:cNvSpPr>
            <p:nvPr/>
          </p:nvSpPr>
          <p:spPr bwMode="auto">
            <a:xfrm>
              <a:off x="7769225" y="3560763"/>
              <a:ext cx="968375" cy="271462"/>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sz="1400">
                  <a:latin typeface="Candara" panose="020E0502030303020204" pitchFamily="34" charset="0"/>
                </a:rPr>
                <a:t>Green pages</a:t>
              </a:r>
            </a:p>
          </p:txBody>
        </p:sp>
      </p:grpSp>
      <p:sp>
        <p:nvSpPr>
          <p:cNvPr id="9233" name="Line 72"/>
          <p:cNvSpPr>
            <a:spLocks noChangeShapeType="1"/>
          </p:cNvSpPr>
          <p:nvPr/>
        </p:nvSpPr>
        <p:spPr bwMode="auto">
          <a:xfrm flipV="1">
            <a:off x="6762954" y="2865836"/>
            <a:ext cx="365125" cy="841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9234" name="Line 73"/>
          <p:cNvSpPr>
            <a:spLocks noChangeShapeType="1"/>
          </p:cNvSpPr>
          <p:nvPr/>
        </p:nvSpPr>
        <p:spPr bwMode="auto">
          <a:xfrm flipV="1">
            <a:off x="6762954" y="1799037"/>
            <a:ext cx="365125" cy="606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nvGrpSpPr>
          <p:cNvPr id="5" name="Group 75"/>
          <p:cNvGrpSpPr>
            <a:grpSpLocks/>
          </p:cNvGrpSpPr>
          <p:nvPr/>
        </p:nvGrpSpPr>
        <p:grpSpPr bwMode="auto">
          <a:xfrm>
            <a:off x="4870653" y="2405461"/>
            <a:ext cx="1858962" cy="666750"/>
            <a:chOff x="3186" y="2446"/>
            <a:chExt cx="1171" cy="420"/>
          </a:xfrm>
        </p:grpSpPr>
        <p:sp>
          <p:nvSpPr>
            <p:cNvPr id="9238" name="Freeform 37"/>
            <p:cNvSpPr>
              <a:spLocks/>
            </p:cNvSpPr>
            <p:nvPr/>
          </p:nvSpPr>
          <p:spPr bwMode="auto">
            <a:xfrm>
              <a:off x="3186" y="2448"/>
              <a:ext cx="1171" cy="418"/>
            </a:xfrm>
            <a:custGeom>
              <a:avLst/>
              <a:gdLst>
                <a:gd name="T0" fmla="*/ 0 w 8400"/>
                <a:gd name="T1" fmla="*/ 0 h 3200"/>
                <a:gd name="T2" fmla="*/ 0 w 8400"/>
                <a:gd name="T3" fmla="*/ 0 h 3200"/>
                <a:gd name="T4" fmla="*/ 0 w 8400"/>
                <a:gd name="T5" fmla="*/ 0 h 3200"/>
                <a:gd name="T6" fmla="*/ 0 w 8400"/>
                <a:gd name="T7" fmla="*/ 0 h 3200"/>
                <a:gd name="T8" fmla="*/ 0 w 8400"/>
                <a:gd name="T9" fmla="*/ 0 h 3200"/>
                <a:gd name="T10" fmla="*/ 0 w 8400"/>
                <a:gd name="T11" fmla="*/ 0 h 3200"/>
                <a:gd name="T12" fmla="*/ 0 w 8400"/>
                <a:gd name="T13" fmla="*/ 0 h 3200"/>
                <a:gd name="T14" fmla="*/ 0 w 8400"/>
                <a:gd name="T15" fmla="*/ 0 h 3200"/>
                <a:gd name="T16" fmla="*/ 0 w 8400"/>
                <a:gd name="T17" fmla="*/ 0 h 3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00"/>
                <a:gd name="T28" fmla="*/ 0 h 3200"/>
                <a:gd name="T29" fmla="*/ 8400 w 8400"/>
                <a:gd name="T30" fmla="*/ 3200 h 3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00" h="3200">
                  <a:moveTo>
                    <a:pt x="400" y="0"/>
                  </a:moveTo>
                  <a:cubicBezTo>
                    <a:pt x="180" y="0"/>
                    <a:pt x="0" y="180"/>
                    <a:pt x="0" y="400"/>
                  </a:cubicBezTo>
                  <a:lnTo>
                    <a:pt x="0" y="2800"/>
                  </a:lnTo>
                  <a:cubicBezTo>
                    <a:pt x="0" y="3021"/>
                    <a:pt x="180" y="3200"/>
                    <a:pt x="400" y="3200"/>
                  </a:cubicBezTo>
                  <a:lnTo>
                    <a:pt x="8000" y="3200"/>
                  </a:lnTo>
                  <a:cubicBezTo>
                    <a:pt x="8221" y="3200"/>
                    <a:pt x="8400" y="3021"/>
                    <a:pt x="8400" y="2800"/>
                  </a:cubicBezTo>
                  <a:lnTo>
                    <a:pt x="8400" y="400"/>
                  </a:lnTo>
                  <a:cubicBezTo>
                    <a:pt x="8400" y="180"/>
                    <a:pt x="8221" y="0"/>
                    <a:pt x="8000" y="0"/>
                  </a:cubicBezTo>
                  <a:lnTo>
                    <a:pt x="400" y="0"/>
                  </a:lnTo>
                  <a:close/>
                </a:path>
              </a:pathLst>
            </a:custGeom>
            <a:solidFill>
              <a:srgbClr val="C0C0C0"/>
            </a:solidFill>
            <a:ln w="0">
              <a:solidFill>
                <a:srgbClr val="000000"/>
              </a:solidFill>
              <a:round/>
              <a:headEnd/>
              <a:tailEnd/>
            </a:ln>
          </p:spPr>
          <p:txBody>
            <a:bodyPr/>
            <a:lstStyle/>
            <a:p>
              <a:endParaRPr lang="en-US">
                <a:latin typeface="Candara" panose="020E0502030303020204" pitchFamily="34" charset="0"/>
              </a:endParaRPr>
            </a:p>
          </p:txBody>
        </p:sp>
        <p:sp>
          <p:nvSpPr>
            <p:cNvPr id="9239" name="Freeform 38"/>
            <p:cNvSpPr>
              <a:spLocks/>
            </p:cNvSpPr>
            <p:nvPr/>
          </p:nvSpPr>
          <p:spPr bwMode="auto">
            <a:xfrm>
              <a:off x="3186" y="2448"/>
              <a:ext cx="1171" cy="418"/>
            </a:xfrm>
            <a:custGeom>
              <a:avLst/>
              <a:gdLst>
                <a:gd name="T0" fmla="*/ 0 w 8400"/>
                <a:gd name="T1" fmla="*/ 0 h 3200"/>
                <a:gd name="T2" fmla="*/ 0 w 8400"/>
                <a:gd name="T3" fmla="*/ 0 h 3200"/>
                <a:gd name="T4" fmla="*/ 0 w 8400"/>
                <a:gd name="T5" fmla="*/ 0 h 3200"/>
                <a:gd name="T6" fmla="*/ 0 w 8400"/>
                <a:gd name="T7" fmla="*/ 0 h 3200"/>
                <a:gd name="T8" fmla="*/ 0 w 8400"/>
                <a:gd name="T9" fmla="*/ 0 h 3200"/>
                <a:gd name="T10" fmla="*/ 0 w 8400"/>
                <a:gd name="T11" fmla="*/ 0 h 3200"/>
                <a:gd name="T12" fmla="*/ 0 w 8400"/>
                <a:gd name="T13" fmla="*/ 0 h 3200"/>
                <a:gd name="T14" fmla="*/ 0 w 8400"/>
                <a:gd name="T15" fmla="*/ 0 h 3200"/>
                <a:gd name="T16" fmla="*/ 0 w 8400"/>
                <a:gd name="T17" fmla="*/ 0 h 3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00"/>
                <a:gd name="T28" fmla="*/ 0 h 3200"/>
                <a:gd name="T29" fmla="*/ 8400 w 8400"/>
                <a:gd name="T30" fmla="*/ 3200 h 3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00" h="3200">
                  <a:moveTo>
                    <a:pt x="400" y="0"/>
                  </a:moveTo>
                  <a:cubicBezTo>
                    <a:pt x="180" y="0"/>
                    <a:pt x="0" y="180"/>
                    <a:pt x="0" y="400"/>
                  </a:cubicBezTo>
                  <a:lnTo>
                    <a:pt x="0" y="2800"/>
                  </a:lnTo>
                  <a:cubicBezTo>
                    <a:pt x="0" y="3021"/>
                    <a:pt x="180" y="3200"/>
                    <a:pt x="400" y="3200"/>
                  </a:cubicBezTo>
                  <a:lnTo>
                    <a:pt x="8000" y="3200"/>
                  </a:lnTo>
                  <a:cubicBezTo>
                    <a:pt x="8221" y="3200"/>
                    <a:pt x="8400" y="3021"/>
                    <a:pt x="8400" y="2800"/>
                  </a:cubicBezTo>
                  <a:lnTo>
                    <a:pt x="8400" y="400"/>
                  </a:lnTo>
                  <a:cubicBezTo>
                    <a:pt x="8400" y="180"/>
                    <a:pt x="8221" y="0"/>
                    <a:pt x="8000" y="0"/>
                  </a:cubicBezTo>
                  <a:lnTo>
                    <a:pt x="400"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9240" name="Rectangle 43"/>
            <p:cNvSpPr>
              <a:spLocks noChangeArrowheads="1"/>
            </p:cNvSpPr>
            <p:nvPr/>
          </p:nvSpPr>
          <p:spPr bwMode="auto">
            <a:xfrm>
              <a:off x="3446" y="2446"/>
              <a:ext cx="7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sz="1400">
                  <a:solidFill>
                    <a:srgbClr val="000000"/>
                  </a:solidFill>
                  <a:latin typeface="Candara" panose="020E0502030303020204" pitchFamily="34" charset="0"/>
                </a:rPr>
                <a:t>Service brokers</a:t>
              </a:r>
              <a:endParaRPr lang="en-US" sz="1400">
                <a:latin typeface="Candara" panose="020E0502030303020204" pitchFamily="34" charset="0"/>
              </a:endParaRPr>
            </a:p>
          </p:txBody>
        </p:sp>
        <p:sp>
          <p:nvSpPr>
            <p:cNvPr id="9241" name="AutoShape 74"/>
            <p:cNvSpPr>
              <a:spLocks noChangeArrowheads="1"/>
            </p:cNvSpPr>
            <p:nvPr/>
          </p:nvSpPr>
          <p:spPr bwMode="auto">
            <a:xfrm>
              <a:off x="3456" y="2592"/>
              <a:ext cx="624" cy="192"/>
            </a:xfrm>
            <a:prstGeom prst="flowChartMagneticDisk">
              <a:avLst/>
            </a:prstGeom>
            <a:solidFill>
              <a:srgbClr val="990000"/>
            </a:solidFill>
            <a:ln w="9525">
              <a:solidFill>
                <a:schemeClr val="tx1"/>
              </a:solidFill>
              <a:round/>
              <a:headEnd/>
              <a:tailEnd/>
            </a:ln>
          </p:spPr>
          <p:txBody>
            <a:bodyPr wrap="none" anchor="ctr"/>
            <a:lstStyle/>
            <a:p>
              <a:pPr algn="ctr"/>
              <a:r>
                <a:rPr lang="en-US">
                  <a:solidFill>
                    <a:schemeClr val="bg1"/>
                  </a:solidFill>
                  <a:latin typeface="Candara" panose="020E0502030303020204" pitchFamily="34" charset="0"/>
                </a:rPr>
                <a:t>Registry</a:t>
              </a:r>
            </a:p>
          </p:txBody>
        </p:sp>
      </p:grpSp>
      <p:sp>
        <p:nvSpPr>
          <p:cNvPr id="9236" name="Line 45"/>
          <p:cNvSpPr>
            <a:spLocks noChangeShapeType="1"/>
          </p:cNvSpPr>
          <p:nvPr/>
        </p:nvSpPr>
        <p:spPr bwMode="auto">
          <a:xfrm flipV="1">
            <a:off x="3854653" y="2859487"/>
            <a:ext cx="1428750" cy="10890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9237" name="Line 46"/>
          <p:cNvSpPr>
            <a:spLocks noChangeShapeType="1"/>
          </p:cNvSpPr>
          <p:nvPr/>
        </p:nvSpPr>
        <p:spPr bwMode="auto">
          <a:xfrm flipH="1" flipV="1">
            <a:off x="6307341" y="2859486"/>
            <a:ext cx="1636713" cy="908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Tree>
    <p:extLst>
      <p:ext uri="{BB962C8B-B14F-4D97-AF65-F5344CB8AC3E}">
        <p14:creationId xmlns:p14="http://schemas.microsoft.com/office/powerpoint/2010/main" val="1730838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after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3473</Words>
  <Application>Microsoft Office PowerPoint</Application>
  <PresentationFormat>Widescreen</PresentationFormat>
  <Paragraphs>526</Paragraphs>
  <Slides>64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宋体</vt:lpstr>
      <vt:lpstr>宋体</vt:lpstr>
      <vt:lpstr>Arial</vt:lpstr>
      <vt:lpstr>Calibri</vt:lpstr>
      <vt:lpstr>Calibri Light</vt:lpstr>
      <vt:lpstr>Candara</vt:lpstr>
      <vt:lpstr>StarSymbol</vt:lpstr>
      <vt:lpstr>Tahoma</vt:lpstr>
      <vt:lpstr>Times New Roman</vt:lpstr>
      <vt:lpstr>Wingdings</vt:lpstr>
      <vt:lpstr>Office Theme</vt:lpstr>
      <vt:lpstr>Web Services Integration</vt:lpstr>
      <vt:lpstr>Outline</vt:lpstr>
      <vt:lpstr>Web Services</vt:lpstr>
      <vt:lpstr>Web Service (WS)</vt:lpstr>
      <vt:lpstr>Main Web Service Authoring Tools (1)</vt:lpstr>
      <vt:lpstr>Main Web Service Authoring Tools (2)</vt:lpstr>
      <vt:lpstr>Main Web Service Authoring Tools (3)</vt:lpstr>
      <vt:lpstr>Web Services are Wrapped Classes/Objects</vt:lpstr>
      <vt:lpstr>Service Broker: Registry and Repository</vt:lpstr>
      <vt:lpstr>SOA Three Party Model with More Detail </vt:lpstr>
      <vt:lpstr>Different Kinds of Service Brokers</vt:lpstr>
      <vt:lpstr>Who is OASIS?</vt:lpstr>
      <vt:lpstr>UDDI Service Registry, Universal Description, Discovery, and Integration </vt:lpstr>
      <vt:lpstr>ebXML Consists of Five Modules</vt:lpstr>
      <vt:lpstr>ebXML Vendor Products</vt:lpstr>
      <vt:lpstr>What is ebXML?</vt:lpstr>
      <vt:lpstr>PowerPoint Presentation</vt:lpstr>
      <vt:lpstr>Need for an Integrated SOA Registry/Repository</vt:lpstr>
      <vt:lpstr>Federated Information Management</vt:lpstr>
      <vt:lpstr>Case Study: Government of Canada/Ontario</vt:lpstr>
      <vt:lpstr>Government of Canada’s Registry/Repository  enables Four-Tier e-Government Architecture </vt:lpstr>
      <vt:lpstr>HTTPS Access to ASU Repository</vt:lpstr>
      <vt:lpstr>Example</vt:lpstr>
      <vt:lpstr>Application Building</vt:lpstr>
      <vt:lpstr>Process of Application Building in SOA Style      Architecture-Drive Approach</vt:lpstr>
      <vt:lpstr>Oracle SOA Suite: StockQuoteService</vt:lpstr>
      <vt:lpstr>Microsoft  Workflow  Foundation</vt:lpstr>
      <vt:lpstr>Service Component Architecture (SCA) Service Data Object (SDO)</vt:lpstr>
      <vt:lpstr>Service Component Architecture (SCA) Service Data Object (SDO)</vt:lpstr>
      <vt:lpstr>Integration/Composition</vt:lpstr>
      <vt:lpstr>Integration/Composition</vt:lpstr>
      <vt:lpstr>Types</vt:lpstr>
      <vt:lpstr>Problems of Legacy Middleware</vt:lpstr>
      <vt:lpstr>Traditional Middleware</vt:lpstr>
      <vt:lpstr>Traditional Middleware</vt:lpstr>
      <vt:lpstr>Challenges (MQ, ETL, ESB)</vt:lpstr>
      <vt:lpstr>The World Has Changed</vt:lpstr>
      <vt:lpstr>Event Streaming Platforms</vt:lpstr>
      <vt:lpstr>PowerPoint Presentation</vt:lpstr>
      <vt:lpstr>Apache Kafka</vt:lpstr>
      <vt:lpstr>Kafka at Scale</vt:lpstr>
      <vt:lpstr>A concrete example architecture</vt:lpstr>
      <vt:lpstr>Comparison: Apache Camel vs. Apache Kafka</vt:lpstr>
      <vt:lpstr>PowerPoint Presentation</vt:lpstr>
      <vt:lpstr>Comparison</vt:lpstr>
      <vt:lpstr>Comparison</vt:lpstr>
      <vt:lpstr>Features in Apache Camel AND Apache Kafka</vt:lpstr>
      <vt:lpstr>Features in Apache Camel AND Apache Kafka</vt:lpstr>
      <vt:lpstr>When to use Apache Camel?</vt:lpstr>
      <vt:lpstr>Camel’s strengths</vt:lpstr>
      <vt:lpstr>Camel’s weaknesses</vt:lpstr>
      <vt:lpstr>The evolution of Apache Camel</vt:lpstr>
      <vt:lpstr>Camel TL;DR</vt:lpstr>
      <vt:lpstr>When to use Apache Kafka?</vt:lpstr>
      <vt:lpstr>Kafka’s strengths</vt:lpstr>
      <vt:lpstr>Kafka’s weaknesses</vt:lpstr>
      <vt:lpstr>The evolution of Apache Kafka</vt:lpstr>
      <vt:lpstr>Kafka TL;DR</vt:lpstr>
      <vt:lpstr>Decision tree — Camel or Kafka?</vt:lpstr>
      <vt:lpstr>Decision tree — Camel or Kafka?</vt:lpstr>
      <vt:lpstr>When to use Camel and Kafka together?</vt:lpstr>
      <vt:lpstr>PowerPoint Presentation</vt:lpstr>
      <vt:lpstr>When to use Camel and Kafka together?</vt:lpstr>
      <vt:lpstr>When NOT to use Camel or Kafka at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194</cp:revision>
  <cp:lastPrinted>2021-10-18T07:27:50Z</cp:lastPrinted>
  <dcterms:created xsi:type="dcterms:W3CDTF">2021-10-12T10:09:12Z</dcterms:created>
  <dcterms:modified xsi:type="dcterms:W3CDTF">2023-03-13T05:55:22Z</dcterms:modified>
</cp:coreProperties>
</file>