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06552E-C53A-407B-AF86-6AB418E65101}">
  <a:tblStyle styleId="{DC06552E-C53A-407B-AF86-6AB418E65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ab9b9b9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ab9b9b9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b9b9b9e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ab9b9b9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ab9b9b9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ab9b9b9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ab9b9b9e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ab9b9b9e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ab9b9b9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ab9b9b9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ab9b9b9e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ab9b9b9e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b9b9b9e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b9b9b9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ab9b9b9e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ab9b9b9e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b9b9b9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ab9b9b9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ab9b9b9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ab9b9b9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b9b9b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b9b9b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ab9b9b9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ab9b9b9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ab9b9b9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ab9b9b9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ab9b9b9e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ab9b9b9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ab9b9b9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ab9b9b9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ab9b9b9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ab9b9b9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ab9b9b9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ab9b9b9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ab9b9b9e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ab9b9b9e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ab9b9b9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ab9b9b9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ab9b9b9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ab9b9b9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ab9b9b9e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ab9b9b9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b9b9b9e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b9b9b9e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ab9b9b9e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ab9b9b9e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ab9b9b9e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ab9b9b9e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ab9b9b9e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ab9b9b9e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ab9b9b9e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ab9b9b9e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ab9b9b9e1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ab9b9b9e1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ab9b9b9e1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ab9b9b9e1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A3 - </a:t>
            </a:r>
            <a:r>
              <a:rPr lang="ko"/>
              <a:t>자율 탐색 시스템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이강태/이선우/류승기/정승연/최민호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Pseudo 코드 - AutoMapping </a:t>
            </a:r>
            <a:r>
              <a:rPr lang="ko"/>
              <a:t>동작 방식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맵 데이터 수신후 넘파이 배열로 변환 (0과 -1)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0은 이동가능한 영역 -1은 이동불가능한 영역이기에 이동가능한 지역(0)(-1지역에 인접한)을 목표로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목표로 설정된 좌표를 /goal_pose로 전송 하여 로봇이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로못이 목표 지점 도착 후 새로운 목표 탐색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모든 지역 탐색이 (0)으로 변환 되면 탐색 종료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[벽은 100값으로 받음]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맵  데이터 (OccupancyGrid)를 numpy 배열 변환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1223550"/>
            <a:ext cx="6817200" cy="2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 위치 탐색 - 0은 이동가능한 공간 -1은 벽 또는 장애물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미</a:t>
            </a:r>
            <a:r>
              <a:rPr lang="ko"/>
              <a:t>탐색 경계 찾기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0" y="1219075"/>
            <a:ext cx="8106949" cy="8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50" y="2571750"/>
            <a:ext cx="6591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주변 공간 확인 - 인접공간 최소이동 가능 여부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8" y="1281778"/>
            <a:ext cx="7895676" cy="27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먼 거리에있는 목표를 선택 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56" y="1269500"/>
            <a:ext cx="7808350" cy="25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목표좌표로 이동 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83" y="1599558"/>
            <a:ext cx="4842575" cy="2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이동 완료 후 새 목표 탐색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5" y="1152474"/>
            <a:ext cx="7676625" cy="23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지역 탐색시 종료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6" y="1226600"/>
            <a:ext cx="7086025" cy="17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Pseudo 코드 - Detecting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카메라의 베이스링크 기준 좌표계 변환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SIFT 알고리즘 ( 특징점 기반 물체 검출 + 위치 추정)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객체 탐지 (입력된 카메라 이미지에서 SIFT 특징점 검출 + FLANN 기반)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이미지 수신 + 물체 탐지 ( ROS2 카메라 이미지 OpenCV 이미지 변환 후 PNP계산)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맵,BASE 변환행렬,       BASE,맵 변환행렬,       카메라 좌표계 기준 이미지 좌표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들어온정보로 좌표 변환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/>
              <a:t>결과 좌표 시각화(RViz2)</a:t>
            </a:r>
            <a:endParaRPr sz="1700"/>
          </a:p>
        </p:txBody>
      </p:sp>
      <p:sp>
        <p:nvSpPr>
          <p:cNvPr id="168" name="Google Shape;168;p30"/>
          <p:cNvSpPr txBox="1"/>
          <p:nvPr/>
        </p:nvSpPr>
        <p:spPr>
          <a:xfrm>
            <a:off x="9598275" y="-122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235500" y="64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카메라 좌표계를 베이스링크 좌표계로 변환하는 행렬(상대 위치 고정 &gt; 정적 변환)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235500" y="111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12627"/>
            <a:ext cx="469065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91050"/>
            <a:ext cx="6629125" cy="1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</a:t>
            </a:r>
            <a:r>
              <a:rPr lang="ko"/>
              <a:t>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6450" y="1135625"/>
            <a:ext cx="41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튜닝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Pseudo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배운</a:t>
            </a:r>
            <a:r>
              <a:rPr lang="ko"/>
              <a:t>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SIFTDector </a:t>
            </a:r>
            <a:r>
              <a:rPr lang="ko"/>
              <a:t>클래스 ( 특징점 검출)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27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SIFT </a:t>
            </a:r>
            <a:r>
              <a:rPr lang="ko"/>
              <a:t>알고리즘을 사용해서 특징점 검출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기준 이미지 특징점 검출 후 저장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기준 이미지 픽셀 좌표를 실제 크기 ( 미터 변환)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725" y="1087499"/>
            <a:ext cx="6071251" cy="36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기준 이미지의 특징점 검출 후 픽셀 좌표 실제 크기 변환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0" y="1199977"/>
            <a:ext cx="8520600" cy="236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/>
        </p:nvSpPr>
        <p:spPr>
          <a:xfrm>
            <a:off x="311700" y="824575"/>
            <a:ext cx="31152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pixel 단위 &gt; m 단위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PnP</a:t>
            </a:r>
            <a:r>
              <a:rPr lang="ko"/>
              <a:t>알고리즘 이용해서 3D 위치 추정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10400" y="668900"/>
            <a:ext cx="85206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1" y="1211300"/>
            <a:ext cx="8933600" cy="17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1211475" y="2090750"/>
            <a:ext cx="204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4"/>
                </a:solidFill>
              </a:rPr>
              <a:t>3D 실체 특징점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2782975" y="2090750"/>
            <a:ext cx="30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4"/>
                </a:solidFill>
              </a:rPr>
              <a:t>2</a:t>
            </a:r>
            <a:r>
              <a:rPr lang="ko">
                <a:solidFill>
                  <a:schemeClr val="accent4"/>
                </a:solidFill>
              </a:rPr>
              <a:t>D </a:t>
            </a:r>
            <a:r>
              <a:rPr lang="ko">
                <a:solidFill>
                  <a:schemeClr val="accent4"/>
                </a:solidFill>
              </a:rPr>
              <a:t>카메라 상 이미지</a:t>
            </a:r>
            <a:r>
              <a:rPr lang="ko">
                <a:solidFill>
                  <a:schemeClr val="accent4"/>
                </a:solidFill>
              </a:rPr>
              <a:t> 특징점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381050" y="3061850"/>
            <a:ext cx="85206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00"/>
              <a:t>PnP알고리즘의 결과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00"/>
              <a:t>이미지 WORLD 좌표계   &gt;   카메라 좌표계   변환행렬을 구성하는 r, t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베이스링크 좌표계를 맵 좌표계로 변환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맵 기준 좌표계의 </a:t>
            </a:r>
            <a:r>
              <a:rPr lang="ko"/>
              <a:t>로봇의 위치 및 방향 정보 수신 (토픽)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회전 행렬 변환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맵 좌표계 변환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이미지 좌표 변환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로봇의 정보 수신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로봇의 현재 위치와 로봇의 방향 (쿼터니언) 정보 수신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5" y="1622533"/>
            <a:ext cx="7159231" cy="33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쿼터니언을 회전행렬로 변환 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5" y="1103486"/>
            <a:ext cx="8762850" cy="1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카메라 정보 수신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내부 행렬과 왜곡 계수 값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내부 행렬중 초점거리를 강제로 390 설정  (받아오는 정보가 202로 실제 값과 다름)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30" y="2148750"/>
            <a:ext cx="6316625" cy="22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맵좌표 변환과 객체 좌표 변환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최종적으로 맵 좌표에서의 카메라 위치를 계산</a:t>
            </a: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037"/>
            <a:ext cx="75843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25" y="2447055"/>
            <a:ext cx="7584400" cy="201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9"/>
          <p:cNvCxnSpPr/>
          <p:nvPr/>
        </p:nvCxnSpPr>
        <p:spPr>
          <a:xfrm>
            <a:off x="1453750" y="2180625"/>
            <a:ext cx="2928600" cy="101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9"/>
          <p:cNvSpPr txBox="1"/>
          <p:nvPr/>
        </p:nvSpPr>
        <p:spPr>
          <a:xfrm>
            <a:off x="5246550" y="1843825"/>
            <a:ext cx="2969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카메라 좌표계 &gt; 베이스 좌표계 변환행렬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2757575" y="1843825"/>
            <a:ext cx="2969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베이스 좌표계 &gt; </a:t>
            </a:r>
            <a:r>
              <a:rPr lang="ko" sz="1200">
                <a:solidFill>
                  <a:schemeClr val="lt1"/>
                </a:solidFill>
              </a:rPr>
              <a:t>맵 좌표계 변환행렬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262550" y="1843825"/>
            <a:ext cx="2969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카메라 좌표계 &gt; 맵 좌표계 변환행렬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5448100" y="3359975"/>
            <a:ext cx="2448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카메라 좌표계 기준 이미지 좌표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452150" y="4568875"/>
            <a:ext cx="3555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맵 좌표계 기준 이미지 좌표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43" name="Google Shape;243;p39"/>
          <p:cNvCxnSpPr/>
          <p:nvPr/>
        </p:nvCxnSpPr>
        <p:spPr>
          <a:xfrm flipH="1">
            <a:off x="699225" y="3315800"/>
            <a:ext cx="588300" cy="129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9"/>
          <p:cNvCxnSpPr/>
          <p:nvPr/>
        </p:nvCxnSpPr>
        <p:spPr>
          <a:xfrm>
            <a:off x="2865925" y="2124200"/>
            <a:ext cx="872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9"/>
          <p:cNvCxnSpPr/>
          <p:nvPr/>
        </p:nvCxnSpPr>
        <p:spPr>
          <a:xfrm>
            <a:off x="6396550" y="2124200"/>
            <a:ext cx="872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9"/>
          <p:cNvSpPr/>
          <p:nvPr/>
        </p:nvSpPr>
        <p:spPr>
          <a:xfrm>
            <a:off x="3295175" y="2118325"/>
            <a:ext cx="3669125" cy="235650"/>
          </a:xfrm>
          <a:custGeom>
            <a:rect b="b" l="l" r="r" t="t"/>
            <a:pathLst>
              <a:path extrusionOk="0" h="9426" w="140944">
                <a:moveTo>
                  <a:pt x="140944" y="0"/>
                </a:moveTo>
                <a:cubicBezTo>
                  <a:pt x="128253" y="1569"/>
                  <a:pt x="88286" y="9323"/>
                  <a:pt x="64795" y="9415"/>
                </a:cubicBezTo>
                <a:cubicBezTo>
                  <a:pt x="41304" y="9507"/>
                  <a:pt x="10799" y="2031"/>
                  <a:pt x="0" y="55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Google Shape;247;p39"/>
          <p:cNvSpPr txBox="1"/>
          <p:nvPr/>
        </p:nvSpPr>
        <p:spPr>
          <a:xfrm>
            <a:off x="3135625" y="3559100"/>
            <a:ext cx="2969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카메라 좌표계 &gt; 맵 좌표계 변환행렬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결과(맵 기준 이미지 좌표)를 RViz2 상 시각화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76" y="978275"/>
            <a:ext cx="4254375" cy="40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프로젝트로 배운점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카메라를 통해 얻은 정보로 현재 객체의 좌표를 얻어내는 방식을 알았다.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(카메라에 대한 이해, SIFT에 대한 이해, PnP알고리즘에 대한 이해, 변환행렬에 대한 이해)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SLAM과 rviz2로 지금까지 생각했던 것보다 훨씬 다양한 기능을 갖고 실행할 수 있다는 사실을 알았다.(Add marker)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SLAM을 잘 수행할 수 있도록 하는 yaml파일의 파라미터에 대한 정보와 수정 방향에 대한 정보를 알았다.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튜닝_1_nav2.yaml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156450" y="199975"/>
            <a:ext cx="41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nav2.yaml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old version _vs_ new version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438325" y="12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{DC06552E-C53A-407B-AF86-6AB418E65101}</a:tableStyleId>
              </a:tblPr>
              <a:tblGrid>
                <a:gridCol w="1808550"/>
                <a:gridCol w="925850"/>
                <a:gridCol w="983725"/>
                <a:gridCol w="352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변경 항목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이전 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변경 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의미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failure_tolerance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목표 도달 허용 오차 증가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sim_time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벽 뒤에 넘어갈 시 회전 이동을 안정적으로 해줌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max_vel_x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선속도 감소 -&gt; 안정적인 움직임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비용 맵 해상도 증가 -&gt; 장애물 감지 향상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robot_radius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로봇 크기 감소 -&gt; 안전 영역에 가깝게 회전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cost_scaling_factor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장애물 근처에서 적극적으로 회피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inflation_raddius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회피 거리 감소 -&gt; 좁은 공간에서도 이동 가능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튜닝1_nav2.yaml (controller_server)	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2794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6257"/>
              <a:t>controller_server</a:t>
            </a:r>
            <a:endParaRPr sz="6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257"/>
              <a:t>max_vel_x 속도를 절반으로 줄</a:t>
            </a:r>
            <a:r>
              <a:rPr lang="ko" sz="6257"/>
              <a:t>임</a:t>
            </a:r>
            <a:endParaRPr sz="62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257"/>
              <a:t>=&gt; 로봇의 안정적인 움직임</a:t>
            </a:r>
            <a:endParaRPr sz="62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2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257"/>
              <a:t>성공 범주 파라미터</a:t>
            </a:r>
            <a:endParaRPr sz="62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257"/>
              <a:t>failure_tolerance 0.3 =&gt;  1.0 </a:t>
            </a:r>
            <a:endParaRPr sz="62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257"/>
              <a:t>=&gt; 로봇이 목표를 도달하지 못했을 때 허용할 수 있는 실패율을 증가시킴. 즉, 목표 지점에서 다소 벗어나도 성공으로 간주</a:t>
            </a:r>
            <a:endParaRPr sz="62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튜닝1_nav2.yaml (controller_server)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2. </a:t>
            </a:r>
            <a:r>
              <a:rPr lang="ko" sz="2400"/>
              <a:t>sim_time : n초 후 경로를 예측하고 이동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ko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sim_time</a:t>
            </a:r>
            <a:r>
              <a:rPr lang="ko" sz="2400">
                <a:solidFill>
                  <a:schemeClr val="dk1"/>
                </a:solidFill>
              </a:rPr>
              <a:t>을 </a:t>
            </a:r>
            <a:r>
              <a:rPr b="1" lang="ko" sz="2400">
                <a:solidFill>
                  <a:schemeClr val="dk1"/>
                </a:solidFill>
              </a:rPr>
              <a:t>너무 짧게 하면</a:t>
            </a:r>
            <a:br>
              <a:rPr b="1" lang="ko" sz="2400">
                <a:solidFill>
                  <a:schemeClr val="dk1"/>
                </a:solidFill>
              </a:rPr>
            </a:br>
            <a:r>
              <a:rPr lang="ko" sz="2400">
                <a:solidFill>
                  <a:schemeClr val="dk1"/>
                </a:solidFill>
              </a:rPr>
              <a:t>✅ 가까운 장애물 회피는 잘하지만, 벽을 돌아가는 등의 복잡한 경로를 예측하기 어려움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ko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sim_time</a:t>
            </a:r>
            <a:r>
              <a:rPr lang="ko" sz="2400">
                <a:solidFill>
                  <a:schemeClr val="dk1"/>
                </a:solidFill>
              </a:rPr>
              <a:t>을 </a:t>
            </a:r>
            <a:r>
              <a:rPr b="1" lang="ko" sz="2400">
                <a:solidFill>
                  <a:schemeClr val="dk1"/>
                </a:solidFill>
              </a:rPr>
              <a:t>너무 길게 하면</a:t>
            </a:r>
            <a:br>
              <a:rPr b="1" lang="ko" sz="2400">
                <a:solidFill>
                  <a:schemeClr val="dk1"/>
                </a:solidFill>
              </a:rPr>
            </a:br>
            <a:r>
              <a:rPr lang="ko" sz="2400">
                <a:solidFill>
                  <a:schemeClr val="dk1"/>
                </a:solidFill>
              </a:rPr>
              <a:t>✅ 장기적인 경로 예측이 좋아서 벽을 돌아가는 움직임이 안정적</a:t>
            </a:r>
            <a:br>
              <a:rPr lang="ko" sz="2400">
                <a:solidFill>
                  <a:schemeClr val="dk1"/>
                </a:solidFill>
              </a:rPr>
            </a:br>
            <a:r>
              <a:rPr lang="ko" sz="2400">
                <a:solidFill>
                  <a:schemeClr val="dk1"/>
                </a:solidFill>
              </a:rPr>
              <a:t>❌ 하지만 반응성이 떨어져서 빠른 장애물 회피가 어려울 수도 있음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튜닝1_nav2.yaml	(local_costmap &amp; global_costmap)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local_costmap &amp; global_costmap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resolution _ 맵의 해상도 증가는 장애물 감지 정밀도를 향상시킨다.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robot_raduis _로봇 반경을 좀더 크게하여, 충돌 방지를 강화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inflation_layer.cost_scaling_factor &amp; inflation_raddius _ 장애물 근처 비용을 크게하여 적극적으로 회피하도록 함 =&gt;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벽과 가까워져 로봇이 goal fail되는 문제를 해결하고자 함.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</a:t>
            </a:r>
            <a:r>
              <a:rPr lang="ko"/>
              <a:t>닝_2_ slam.yaml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906200" y="19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slam.</a:t>
            </a:r>
            <a:r>
              <a:rPr lang="ko"/>
              <a:t>yaml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old version _vs_ new version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454950" y="12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{DC06552E-C53A-407B-AF86-6AB418E65101}</a:tableStyleId>
              </a:tblPr>
              <a:tblGrid>
                <a:gridCol w="3451250"/>
                <a:gridCol w="1061250"/>
                <a:gridCol w="789000"/>
                <a:gridCol w="1937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변경 항목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이전 </a:t>
                      </a:r>
                      <a:r>
                        <a:rPr lang="ko"/>
                        <a:t>값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변경 </a:t>
                      </a:r>
                      <a:r>
                        <a:rPr lang="ko"/>
                        <a:t>값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의미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resolution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비용 맵 해상도 증가 -&gt; 장애물 감지 향상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max_laser_range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12.0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최대 감지 거리 축소 -&gt; 실내환경에서 정확도 향</a:t>
                      </a:r>
                      <a:r>
                        <a:rPr lang="ko"/>
                        <a:t>상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loop_match_maximum_variance_coarse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루프 클로징의 신뢰도 증가(오류 감소)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loop_match_minimum_response_coarse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루프 클로징 매칭 기준 강화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loop_match_minimum_response_fine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더 높은 신뢰도의 루프 클로징 수</a:t>
                      </a:r>
                      <a:r>
                        <a:rPr lang="ko"/>
                        <a:t>행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튜닝_2_ slam.yaml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ros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max_laser_range 12.0 =&gt; 8.0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실내나 좁은 환경에서 불필요한 장거리 데이터 처리를 줄이고자,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레이저 스캔 거리를 줄임,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튜닝_2_ slam.yaml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739"/>
              <a:t>2. loop closure parameters_ 루프 클로징 관</a:t>
            </a:r>
            <a:r>
              <a:rPr lang="ko" sz="5739"/>
              <a:t>련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739"/>
              <a:t>2-1)loop_match_maximum_variance_coarse / </a:t>
            </a:r>
            <a:r>
              <a:rPr lang="ko" sz="5739"/>
              <a:t>3.0 -&gt; 2.5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739"/>
              <a:t>루프 클로징 허용 최대분산을 줄임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739"/>
              <a:t>=&gt; 매칭된 루프가 신뢰할수 있는 경우에만 클로징을 수행하여, 더 정확한 루프 클로징이 가능해짐.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739"/>
              <a:t>2-2) loop_match_minimum_response_coarse / </a:t>
            </a:r>
            <a:r>
              <a:rPr lang="ko" sz="5739"/>
              <a:t>0.35 -&gt; 0.5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739"/>
              <a:t>루프 클로징 수행하기 위한, 최소 반응값(응답률) 을 증가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739"/>
              <a:t>2-3) loop_match_minimum_response_fine / 0.45 -&gt; 0.55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5739"/>
              <a:t>세밀한 루프 매칭에서의 최소 응답값을 증가.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5739"/>
              <a:t>루프 클로징의 정확도를 더 높이고, 노이즈로 인한 잘못된 매칭을 방지</a:t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