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72" r:id="rId7"/>
    <p:sldId id="263" r:id="rId8"/>
    <p:sldId id="264" r:id="rId9"/>
    <p:sldId id="265" r:id="rId10"/>
    <p:sldId id="273" r:id="rId11"/>
    <p:sldId id="266" r:id="rId12"/>
    <p:sldId id="277" r:id="rId13"/>
    <p:sldId id="27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4E6-A8F4-EBBA-AAA4-A5D2B8019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35E38-BB7B-8A72-1987-AC7622848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15010-00FB-28AD-CCC0-AB367082F845}"/>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8529F171-B576-8A25-A0BD-10A0CDFE0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F642E-D142-B734-5A56-8F4577E8904C}"/>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219217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0DAC-F2D4-3EF9-F002-97616B45DA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746D6-1B1D-06DD-0BA4-7C5F22A36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623FB-5682-8057-AF62-C103219B850C}"/>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9EB86C9A-F054-FF95-9F73-3A7833F9D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95803-4957-B9D7-4955-0B0C724BBE06}"/>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19211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63DCE-F3CE-9233-BD3C-C7AEEAFF1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6D26C-7305-D9E3-E431-B43021BF46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3B4D4-BC0D-510C-51E7-9F025D2A3D56}"/>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AEBC8FFC-261A-F125-3D0C-D94960B33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70A7-3327-BFB1-B4A6-540B509AE971}"/>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32184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89DA-FED1-1EAF-2C01-24809E3E4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2CBEB-EEEF-D0D9-BB60-336A3D52E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97958-EFA9-4722-D648-58372CF98339}"/>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DF8F3ECD-676D-0434-D616-352C2D606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0E231-D369-38A7-E3C1-D8BBE3617F3E}"/>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421758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DEB5-E103-8292-04FD-5EC11C732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9EB3DB-6F60-2B18-EEDC-71C3B1D1A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0EFCE6-26D4-447A-C7A1-049B4ECA9FE2}"/>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27FBDB89-CFA5-FA51-63E5-69767E8AE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F505E-96E7-CAD1-CEF8-8ECD33D678A4}"/>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14865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BB26-760A-9478-4B9E-7E2204F3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5FB9-1262-E32A-0ABE-4A4130C07D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F5BB1-5BE8-9CA4-231E-D8BBF9588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11FE8E-C189-4491-873F-C4510FA93128}"/>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6" name="Footer Placeholder 5">
            <a:extLst>
              <a:ext uri="{FF2B5EF4-FFF2-40B4-BE49-F238E27FC236}">
                <a16:creationId xmlns:a16="http://schemas.microsoft.com/office/drawing/2014/main" id="{517033CD-51E8-6681-BF64-2641FA357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00E7F-BFDA-A1B3-C129-0D5B9075FFF2}"/>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408331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C2E2-324E-5C84-932C-D540CA9141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F03648-54F4-9449-66B4-0CA09F5C0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B1A7F3-A33A-F842-6469-A0F7AAFD0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6C7C8-EDC5-75C7-EC30-5393E24CBD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B50451-D3C1-9AC9-4CAA-4E61B2515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F40A90-2466-5629-5378-80EEA29063A0}"/>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8" name="Footer Placeholder 7">
            <a:extLst>
              <a:ext uri="{FF2B5EF4-FFF2-40B4-BE49-F238E27FC236}">
                <a16:creationId xmlns:a16="http://schemas.microsoft.com/office/drawing/2014/main" id="{1CF61A35-34DE-A5A0-D638-767CD3B3B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D347EA-F4AF-03C1-E54F-4B3E3945CB99}"/>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156765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0B93-15CB-9366-1FCE-464111D69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42619-B16C-7A1F-65DA-8B0E52624501}"/>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4" name="Footer Placeholder 3">
            <a:extLst>
              <a:ext uri="{FF2B5EF4-FFF2-40B4-BE49-F238E27FC236}">
                <a16:creationId xmlns:a16="http://schemas.microsoft.com/office/drawing/2014/main" id="{5A8810A7-FDC0-1CA8-7478-B3872D2A6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411215-207C-E5C1-7F70-63C07DB05E5F}"/>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319526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4F51D-9EAE-5F8A-CDBE-34B415704C39}"/>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3" name="Footer Placeholder 2">
            <a:extLst>
              <a:ext uri="{FF2B5EF4-FFF2-40B4-BE49-F238E27FC236}">
                <a16:creationId xmlns:a16="http://schemas.microsoft.com/office/drawing/2014/main" id="{182BD5AD-B484-1137-7878-885394826C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9064C-862A-231E-810A-F41EC7913DD6}"/>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267485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AA0F-9531-6ACF-3E23-3433BAC6F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B514D-B1C6-F797-B0B4-7AA9ED828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25836-57C8-8B66-859C-138025FA0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2A003-18B9-0364-6F80-4FFC69B67DF3}"/>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6" name="Footer Placeholder 5">
            <a:extLst>
              <a:ext uri="{FF2B5EF4-FFF2-40B4-BE49-F238E27FC236}">
                <a16:creationId xmlns:a16="http://schemas.microsoft.com/office/drawing/2014/main" id="{4A38F249-5DFF-DCDE-914A-F29665150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D5F18-644C-639F-0768-05C30666F003}"/>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192587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FDFE-9CB1-11F6-8543-360C9B266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98EDD1-7208-ADE4-71DC-FC6D3CAD3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1889E-8C11-FC9E-0AB3-569E0BB99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361E1-992C-1BEC-0223-C6AB64448333}"/>
              </a:ext>
            </a:extLst>
          </p:cNvPr>
          <p:cNvSpPr>
            <a:spLocks noGrp="1"/>
          </p:cNvSpPr>
          <p:nvPr>
            <p:ph type="dt" sz="half" idx="10"/>
          </p:nvPr>
        </p:nvSpPr>
        <p:spPr/>
        <p:txBody>
          <a:bodyPr/>
          <a:lstStyle/>
          <a:p>
            <a:fld id="{BF13C944-CE2A-451A-B9F1-457933F7A647}" type="datetimeFigureOut">
              <a:rPr lang="en-US" smtClean="0"/>
              <a:t>3/17/2023</a:t>
            </a:fld>
            <a:endParaRPr lang="en-US"/>
          </a:p>
        </p:txBody>
      </p:sp>
      <p:sp>
        <p:nvSpPr>
          <p:cNvPr id="6" name="Footer Placeholder 5">
            <a:extLst>
              <a:ext uri="{FF2B5EF4-FFF2-40B4-BE49-F238E27FC236}">
                <a16:creationId xmlns:a16="http://schemas.microsoft.com/office/drawing/2014/main" id="{1120FF04-949E-E79F-9ED2-A8F2356D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C89F9-E72A-B5B2-145E-B9727C9DE275}"/>
              </a:ext>
            </a:extLst>
          </p:cNvPr>
          <p:cNvSpPr>
            <a:spLocks noGrp="1"/>
          </p:cNvSpPr>
          <p:nvPr>
            <p:ph type="sldNum" sz="quarter" idx="12"/>
          </p:nvPr>
        </p:nvSpPr>
        <p:spPr/>
        <p:txBody>
          <a:bodyPr/>
          <a:lstStyle/>
          <a:p>
            <a:fld id="{844CCAF9-9078-477A-930F-101D29B38BBA}" type="slidenum">
              <a:rPr lang="en-US" smtClean="0"/>
              <a:t>‹#›</a:t>
            </a:fld>
            <a:endParaRPr lang="en-US"/>
          </a:p>
        </p:txBody>
      </p:sp>
    </p:spTree>
    <p:extLst>
      <p:ext uri="{BB962C8B-B14F-4D97-AF65-F5344CB8AC3E}">
        <p14:creationId xmlns:p14="http://schemas.microsoft.com/office/powerpoint/2010/main" val="131634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44AA0-9C48-C45C-2A71-07923E034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40CB82-4201-E7C6-55AC-0A6E9A4D7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FB75-01F5-6559-DE23-9873D360D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3C944-CE2A-451A-B9F1-457933F7A647}" type="datetimeFigureOut">
              <a:rPr lang="en-US" smtClean="0"/>
              <a:t>3/17/2023</a:t>
            </a:fld>
            <a:endParaRPr lang="en-US"/>
          </a:p>
        </p:txBody>
      </p:sp>
      <p:sp>
        <p:nvSpPr>
          <p:cNvPr id="5" name="Footer Placeholder 4">
            <a:extLst>
              <a:ext uri="{FF2B5EF4-FFF2-40B4-BE49-F238E27FC236}">
                <a16:creationId xmlns:a16="http://schemas.microsoft.com/office/drawing/2014/main" id="{BF8DFF29-DEDA-F870-B95C-41D216130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67A9A-645D-C6D5-979F-3AC6CBF0B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CCAF9-9078-477A-930F-101D29B38BBA}" type="slidenum">
              <a:rPr lang="en-US" smtClean="0"/>
              <a:t>‹#›</a:t>
            </a:fld>
            <a:endParaRPr lang="en-US"/>
          </a:p>
        </p:txBody>
      </p:sp>
    </p:spTree>
    <p:extLst>
      <p:ext uri="{BB962C8B-B14F-4D97-AF65-F5344CB8AC3E}">
        <p14:creationId xmlns:p14="http://schemas.microsoft.com/office/powerpoint/2010/main" val="370557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rive.google.com/file/d/1FgGxj6Kbkm1u8lQ8SfUZXP2CM3HDWTW_/view?usp=sharing"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precedenceresearch.com/genetic-testing-market" TargetMode="External"/><Relationship Id="rId7" Type="http://schemas.openxmlformats.org/officeDocument/2006/relationships/hyperlink" Target="https://www.ncbi.nlm.nih.gov/pmc/articles/PMC5823056/" TargetMode="External"/><Relationship Id="rId2" Type="http://schemas.openxmlformats.org/officeDocument/2006/relationships/hyperlink" Target="https://www.alliedmarketresearch.com/genetic-testing-market" TargetMode="External"/><Relationship Id="rId1" Type="http://schemas.openxmlformats.org/officeDocument/2006/relationships/slideLayout" Target="../slideLayouts/slideLayout2.xml"/><Relationship Id="rId6" Type="http://schemas.openxmlformats.org/officeDocument/2006/relationships/hyperlink" Target="https://the-dna-universe.com/2018/09/25/the-end-of-gene-doping-igem-delft-team-makes-it-possible/" TargetMode="External"/><Relationship Id="rId5" Type="http://schemas.openxmlformats.org/officeDocument/2006/relationships/hyperlink" Target="https://www.ncbi.nlm.nih.gov/pmc/articles/PMC4203840/" TargetMode="External"/><Relationship Id="rId4" Type="http://schemas.openxmlformats.org/officeDocument/2006/relationships/hyperlink" Target="https://www.fortunebusinessinsights.com/u-s-genetic-testing-market-10503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1F859E-3A93-2AB5-042F-B0D354949EE0}"/>
              </a:ext>
            </a:extLst>
          </p:cNvPr>
          <p:cNvSpPr>
            <a:spLocks noGrp="1"/>
          </p:cNvSpPr>
          <p:nvPr>
            <p:ph type="subTitle" idx="1"/>
          </p:nvPr>
        </p:nvSpPr>
        <p:spPr>
          <a:xfrm>
            <a:off x="1524000" y="3856038"/>
            <a:ext cx="9144000" cy="1655762"/>
          </a:xfrm>
        </p:spPr>
        <p:txBody>
          <a:bodyPr>
            <a:normAutofit/>
          </a:bodyPr>
          <a:lstStyle/>
          <a:p>
            <a:r>
              <a:rPr lang="en-US" sz="2000" dirty="0">
                <a:latin typeface="Arial" panose="020B0604020202020204" pitchFamily="34" charset="0"/>
                <a:cs typeface="Arial" panose="020B0604020202020204" pitchFamily="34" charset="0"/>
              </a:rPr>
              <a:t>Senior Product Manager (CDS) Case Challenge</a:t>
            </a:r>
          </a:p>
          <a:p>
            <a:r>
              <a:rPr lang="en-US" sz="2000" dirty="0">
                <a:latin typeface="Arial" panose="020B0604020202020204" pitchFamily="34" charset="0"/>
                <a:cs typeface="Arial" panose="020B0604020202020204" pitchFamily="34" charset="0"/>
              </a:rPr>
              <a:t>Created by:</a:t>
            </a:r>
          </a:p>
          <a:p>
            <a:r>
              <a:rPr lang="en-US" sz="2000" dirty="0">
                <a:latin typeface="Arial" panose="020B0604020202020204" pitchFamily="34" charset="0"/>
                <a:cs typeface="Arial" panose="020B0604020202020204" pitchFamily="34" charset="0"/>
              </a:rPr>
              <a:t>Maleo Fibula Mustafa Putra</a:t>
            </a:r>
          </a:p>
        </p:txBody>
      </p:sp>
      <p:pic>
        <p:nvPicPr>
          <p:cNvPr id="2054" name="Picture 6" descr="Nalagenetics - Personalized Medications, Diet, and Screening.">
            <a:extLst>
              <a:ext uri="{FF2B5EF4-FFF2-40B4-BE49-F238E27FC236}">
                <a16:creationId xmlns:a16="http://schemas.microsoft.com/office/drawing/2014/main" id="{73321753-A42A-FA0D-1DC5-BCC5ECF89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1" y="-1386840"/>
            <a:ext cx="12218341" cy="8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9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8A593-1F56-9272-A61E-417AA970C54A}"/>
              </a:ext>
            </a:extLst>
          </p:cNvPr>
          <p:cNvSpPr>
            <a:spLocks noGrp="1"/>
          </p:cNvSpPr>
          <p:nvPr>
            <p:ph idx="1"/>
          </p:nvPr>
        </p:nvSpPr>
        <p:spPr>
          <a:xfrm>
            <a:off x="838200" y="1581785"/>
            <a:ext cx="10515600" cy="4351338"/>
          </a:xfrm>
        </p:spPr>
        <p:txBody>
          <a:bodyPr>
            <a:normAutofit/>
          </a:bodyPr>
          <a:lstStyle/>
          <a:p>
            <a:pPr marL="0" indent="0">
              <a:buNone/>
            </a:pPr>
            <a:r>
              <a:rPr lang="en-US" sz="2000" b="1" dirty="0">
                <a:latin typeface="Arial" panose="020B0604020202020204" pitchFamily="34" charset="0"/>
                <a:cs typeface="Arial" panose="020B0604020202020204" pitchFamily="34" charset="0"/>
              </a:rPr>
              <a:t>How to address them</a:t>
            </a:r>
          </a:p>
          <a:p>
            <a:pPr marL="457200" indent="-457200">
              <a:buFont typeface="Arial" panose="020B0604020202020204" pitchFamily="34" charset="0"/>
              <a:buAutoNum type="arabicPeriod"/>
            </a:pP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Continuously gather feedback from users and incorporate it into the product to ensure a positive user experience.</a:t>
            </a:r>
          </a:p>
          <a:p>
            <a:pPr marL="457200" indent="-457200">
              <a:buFont typeface="Arial" panose="020B0604020202020204" pitchFamily="34" charset="0"/>
              <a:buAutoNum type="arabicPeriod"/>
            </a:pP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Implement strong security protocols and data encryption to protect patient data.</a:t>
            </a:r>
          </a:p>
          <a:p>
            <a:pPr marL="457200" indent="-457200">
              <a:buFont typeface="Arial" panose="020B0604020202020204" pitchFamily="34" charset="0"/>
              <a:buAutoNum type="arabicPeriod"/>
            </a:pP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Monitor the performance of the product and make necessary improvements to increase </a:t>
            </a:r>
            <a:r>
              <a:rPr lang="en-US" sz="1800" kern="0" dirty="0" err="1">
                <a:solidFill>
                  <a:srgbClr val="374151"/>
                </a:solidFill>
                <a:effectLst/>
                <a:latin typeface="Arial" panose="020B0604020202020204" pitchFamily="34" charset="0"/>
                <a:ea typeface="Times New Roman" panose="02020603050405020304" pitchFamily="18" charset="0"/>
                <a:cs typeface="Arial" panose="020B0604020202020204" pitchFamily="34" charset="0"/>
              </a:rPr>
              <a:t>adoptionand</a:t>
            </a: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 user experience.</a:t>
            </a:r>
            <a:endParaRPr lang="en-US" sz="18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AutoNum type="arabicPeriod"/>
            </a:pPr>
            <a:r>
              <a:rPr lang="en-US" sz="1800" kern="100" dirty="0">
                <a:solidFill>
                  <a:srgbClr val="374151"/>
                </a:solidFill>
                <a:latin typeface="Arial" panose="020B0604020202020204" pitchFamily="34" charset="0"/>
                <a:ea typeface="Calibri" panose="020F0502020204030204" pitchFamily="34" charset="0"/>
                <a:cs typeface="Arial" panose="020B0604020202020204" pitchFamily="34" charset="0"/>
              </a:rPr>
              <a:t>Deeply conduct 7 steps of GTM</a:t>
            </a:r>
            <a:endParaRPr lang="en-US" sz="1800" kern="10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AutoNum type="arabicPeriod"/>
            </a:pP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Stay up-to-date with relevant regulations and laws and work with the legal and compliance team to ensure compliance.</a:t>
            </a:r>
          </a:p>
          <a:p>
            <a:pPr marL="457200" indent="-457200">
              <a:buFont typeface="Arial" panose="020B0604020202020204" pitchFamily="34" charset="0"/>
              <a:buAutoNum type="arabicPeriod"/>
            </a:pPr>
            <a:r>
              <a:rPr lang="en-US" sz="18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Regularly conduct risk assessments and implement mitigation strategies to minimize the impact of another potential risks.</a:t>
            </a:r>
            <a:endParaRPr lang="en-US" sz="18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AutoNum type="arabicPeriod"/>
            </a:pPr>
            <a:endParaRPr lang="en-US" sz="32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AutoNum type="arabicPeriod"/>
            </a:pPr>
            <a:endParaRPr lang="en-US" sz="3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dirty="0"/>
          </a:p>
        </p:txBody>
      </p:sp>
      <p:pic>
        <p:nvPicPr>
          <p:cNvPr id="4" name="Picture 6" descr="Nalagenetics - Personalized Medications, Diet, and Screening.">
            <a:extLst>
              <a:ext uri="{FF2B5EF4-FFF2-40B4-BE49-F238E27FC236}">
                <a16:creationId xmlns:a16="http://schemas.microsoft.com/office/drawing/2014/main" id="{610E5C07-BA52-2837-2250-A80008899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C2A2-EDC1-F9A0-BD93-CDD058BA8682}"/>
              </a:ext>
            </a:extLst>
          </p:cNvPr>
          <p:cNvSpPr>
            <a:spLocks noGrp="1"/>
          </p:cNvSpPr>
          <p:nvPr>
            <p:ph type="title"/>
          </p:nvPr>
        </p:nvSpPr>
        <p:spPr>
          <a:xfrm>
            <a:off x="838200" y="471084"/>
            <a:ext cx="10515600" cy="1325563"/>
          </a:xfrm>
        </p:spPr>
        <p:txBody>
          <a:bodyPr>
            <a:normAutofit fontScale="90000"/>
          </a:bodyPr>
          <a:lstStyle/>
          <a:p>
            <a:br>
              <a:rPr lang="en-GB" dirty="0">
                <a:solidFill>
                  <a:srgbClr val="000000"/>
                </a:solidFill>
                <a:latin typeface="Arial" panose="020B0604020202020204" pitchFamily="34" charset="0"/>
              </a:rPr>
            </a:br>
            <a:r>
              <a:rPr lang="en-GB" sz="3600" dirty="0">
                <a:solidFill>
                  <a:srgbClr val="000000"/>
                </a:solidFill>
                <a:latin typeface="Arial" panose="020B0604020202020204" pitchFamily="34" charset="0"/>
              </a:rPr>
              <a:t>2. What are some of the trends and opportunities in genetics testing space that </a:t>
            </a:r>
            <a:r>
              <a:rPr lang="en-GB" sz="3600" dirty="0" err="1">
                <a:solidFill>
                  <a:srgbClr val="000000"/>
                </a:solidFill>
                <a:latin typeface="Arial" panose="020B0604020202020204" pitchFamily="34" charset="0"/>
              </a:rPr>
              <a:t>Nalagenetics</a:t>
            </a:r>
            <a:r>
              <a:rPr lang="en-GB" sz="3600" dirty="0">
                <a:solidFill>
                  <a:srgbClr val="000000"/>
                </a:solidFill>
                <a:latin typeface="Arial" panose="020B0604020202020204" pitchFamily="34" charset="0"/>
              </a:rPr>
              <a:t> should invest on in the short term and long term? Why? </a:t>
            </a:r>
            <a:endParaRPr lang="en-US" sz="3600" dirty="0"/>
          </a:p>
        </p:txBody>
      </p:sp>
      <p:pic>
        <p:nvPicPr>
          <p:cNvPr id="4" name="Picture 6" descr="Nalagenetics - Personalized Medications, Diet, and Screening.">
            <a:extLst>
              <a:ext uri="{FF2B5EF4-FFF2-40B4-BE49-F238E27FC236}">
                <a16:creationId xmlns:a16="http://schemas.microsoft.com/office/drawing/2014/main" id="{6AA4D2B5-5B3E-8012-E850-32AB21299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286" y="-907582"/>
            <a:ext cx="3631062" cy="25664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F822072-66EE-8916-F274-619A059001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5012" y="2848350"/>
            <a:ext cx="4579789" cy="30547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ECC567-F8CA-4164-468A-C49FE0ABEB49}"/>
              </a:ext>
            </a:extLst>
          </p:cNvPr>
          <p:cNvPicPr>
            <a:picLocks noChangeAspect="1"/>
          </p:cNvPicPr>
          <p:nvPr/>
        </p:nvPicPr>
        <p:blipFill>
          <a:blip r:embed="rId4"/>
          <a:stretch>
            <a:fillRect/>
          </a:stretch>
        </p:blipFill>
        <p:spPr>
          <a:xfrm>
            <a:off x="5730948" y="2813830"/>
            <a:ext cx="5858540" cy="3140661"/>
          </a:xfrm>
          <a:prstGeom prst="rect">
            <a:avLst/>
          </a:prstGeom>
        </p:spPr>
      </p:pic>
      <p:sp>
        <p:nvSpPr>
          <p:cNvPr id="7" name="Title 1">
            <a:extLst>
              <a:ext uri="{FF2B5EF4-FFF2-40B4-BE49-F238E27FC236}">
                <a16:creationId xmlns:a16="http://schemas.microsoft.com/office/drawing/2014/main" id="{A2F80133-7C91-5C1A-C492-69ED47394D18}"/>
              </a:ext>
            </a:extLst>
          </p:cNvPr>
          <p:cNvSpPr txBox="1">
            <a:spLocks/>
          </p:cNvSpPr>
          <p:nvPr/>
        </p:nvSpPr>
        <p:spPr>
          <a:xfrm>
            <a:off x="838200" y="2105247"/>
            <a:ext cx="5339316" cy="70858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rgbClr val="000000"/>
                </a:solidFill>
                <a:latin typeface="Arial" panose="020B0604020202020204" pitchFamily="34" charset="0"/>
              </a:rPr>
              <a:t>Genetic Testing Market Overview</a:t>
            </a:r>
            <a:endParaRPr lang="en-US" sz="2000" b="1" dirty="0"/>
          </a:p>
        </p:txBody>
      </p:sp>
      <p:sp>
        <p:nvSpPr>
          <p:cNvPr id="8" name="TextBox 7">
            <a:extLst>
              <a:ext uri="{FF2B5EF4-FFF2-40B4-BE49-F238E27FC236}">
                <a16:creationId xmlns:a16="http://schemas.microsoft.com/office/drawing/2014/main" id="{4E1E7B36-4125-633B-FD97-46689294F868}"/>
              </a:ext>
            </a:extLst>
          </p:cNvPr>
          <p:cNvSpPr txBox="1"/>
          <p:nvPr/>
        </p:nvSpPr>
        <p:spPr>
          <a:xfrm>
            <a:off x="1683931" y="5926037"/>
            <a:ext cx="9325886" cy="923330"/>
          </a:xfrm>
          <a:prstGeom prst="rect">
            <a:avLst/>
          </a:prstGeom>
          <a:noFill/>
        </p:spPr>
        <p:txBody>
          <a:bodyPr wrap="square">
            <a:spAutoFit/>
          </a:bodyPr>
          <a:lstStyle/>
          <a:p>
            <a:r>
              <a:rPr lang="en-GB" dirty="0">
                <a:hlinkClick r:id="rId5">
                  <a:extLst>
                    <a:ext uri="{A12FA001-AC4F-418D-AE19-62706E023703}">
                      <ahyp:hlinkClr xmlns:ahyp="http://schemas.microsoft.com/office/drawing/2018/hyperlinkcolor" val="tx"/>
                    </a:ext>
                  </a:extLst>
                </a:hlinkClick>
              </a:rPr>
              <a:t>Genetic Testing  </a:t>
            </a:r>
            <a:r>
              <a:rPr lang="en-GB" dirty="0" err="1">
                <a:hlinkClick r:id="rId5">
                  <a:extLst>
                    <a:ext uri="{A12FA001-AC4F-418D-AE19-62706E023703}">
                      <ahyp:hlinkClr xmlns:ahyp="http://schemas.microsoft.com/office/drawing/2018/hyperlinkcolor" val="tx"/>
                    </a:ext>
                  </a:extLst>
                </a:hlinkClick>
              </a:rPr>
              <a:t>Market_Global</a:t>
            </a:r>
            <a:r>
              <a:rPr lang="en-GB" dirty="0">
                <a:hlinkClick r:id="rId5">
                  <a:extLst>
                    <a:ext uri="{A12FA001-AC4F-418D-AE19-62706E023703}">
                      <ahyp:hlinkClr xmlns:ahyp="http://schemas.microsoft.com/office/drawing/2018/hyperlinkcolor" val="tx"/>
                    </a:ext>
                  </a:extLst>
                </a:hlinkClick>
              </a:rPr>
              <a:t> Size Trends </a:t>
            </a:r>
            <a:r>
              <a:rPr lang="en-GB">
                <a:hlinkClick r:id="rId5">
                  <a:extLst>
                    <a:ext uri="{A12FA001-AC4F-418D-AE19-62706E023703}">
                      <ahyp:hlinkClr xmlns:ahyp="http://schemas.microsoft.com/office/drawing/2018/hyperlinkcolor" val="tx"/>
                    </a:ext>
                  </a:extLst>
                </a:hlinkClick>
              </a:rPr>
              <a:t>Competitive Historical </a:t>
            </a:r>
            <a:r>
              <a:rPr lang="en-GB" dirty="0">
                <a:hlinkClick r:id="rId5">
                  <a:extLst>
                    <a:ext uri="{A12FA001-AC4F-418D-AE19-62706E023703}">
                      <ahyp:hlinkClr xmlns:ahyp="http://schemas.microsoft.com/office/drawing/2018/hyperlinkcolor" val="tx"/>
                    </a:ext>
                  </a:extLst>
                </a:hlinkClick>
              </a:rPr>
              <a:t>Forecast Analysis 2023-2029 </a:t>
            </a:r>
            <a:r>
              <a:rPr lang="en-GB" dirty="0">
                <a:solidFill>
                  <a:srgbClr val="0563C1"/>
                </a:solidFill>
                <a:hlinkClick r:id="rId5">
                  <a:extLst>
                    <a:ext uri="{A12FA001-AC4F-418D-AE19-62706E023703}">
                      <ahyp:hlinkClr xmlns:ahyp="http://schemas.microsoft.com/office/drawing/2018/hyperlinkcolor" val="tx"/>
                    </a:ext>
                  </a:extLst>
                </a:hlinkClick>
              </a:rPr>
              <a:t>:</a:t>
            </a:r>
            <a:endParaRPr lang="en-US" dirty="0">
              <a:solidFill>
                <a:srgbClr val="0563C1"/>
              </a:solidFill>
              <a:hlinkClick r:id="rId5">
                <a:extLst>
                  <a:ext uri="{A12FA001-AC4F-418D-AE19-62706E023703}">
                    <ahyp:hlinkClr xmlns:ahyp="http://schemas.microsoft.com/office/drawing/2018/hyperlinkcolor" val="tx"/>
                  </a:ext>
                </a:extLst>
              </a:hlinkClick>
            </a:endParaRPr>
          </a:p>
          <a:p>
            <a:r>
              <a:rPr lang="en-US" dirty="0">
                <a:solidFill>
                  <a:srgbClr val="0563C1"/>
                </a:solidFill>
                <a:hlinkClick r:id="rId5">
                  <a:extLst>
                    <a:ext uri="{A12FA001-AC4F-418D-AE19-62706E023703}">
                      <ahyp:hlinkClr xmlns:ahyp="http://schemas.microsoft.com/office/drawing/2018/hyperlinkcolor" val="tx"/>
                    </a:ext>
                  </a:extLst>
                </a:hlinkClick>
              </a:rPr>
              <a:t>https://drive.google.com/file/d/1FgGxj6Kbkm1u8lQ8SfUZXP2CM3HDWTW_/view?usp=sharing</a:t>
            </a:r>
            <a:endParaRPr lang="en-US" dirty="0"/>
          </a:p>
          <a:p>
            <a:endParaRPr lang="en-US" dirty="0"/>
          </a:p>
        </p:txBody>
      </p:sp>
    </p:spTree>
    <p:extLst>
      <p:ext uri="{BB962C8B-B14F-4D97-AF65-F5344CB8AC3E}">
        <p14:creationId xmlns:p14="http://schemas.microsoft.com/office/powerpoint/2010/main" val="295791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netic Testing Market Share, By Test Type, 2020 (%)">
            <a:extLst>
              <a:ext uri="{FF2B5EF4-FFF2-40B4-BE49-F238E27FC236}">
                <a16:creationId xmlns:a16="http://schemas.microsoft.com/office/drawing/2014/main" id="{E91E2B8A-7579-A12F-7E88-8E581FBC9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11" y="1769340"/>
            <a:ext cx="5677786" cy="35677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FCAEE2-B9A4-4C4D-7DF7-304A25B93C74}"/>
              </a:ext>
            </a:extLst>
          </p:cNvPr>
          <p:cNvPicPr>
            <a:picLocks noChangeAspect="1"/>
          </p:cNvPicPr>
          <p:nvPr/>
        </p:nvPicPr>
        <p:blipFill>
          <a:blip r:embed="rId3"/>
          <a:stretch>
            <a:fillRect/>
          </a:stretch>
        </p:blipFill>
        <p:spPr>
          <a:xfrm>
            <a:off x="155205" y="1769340"/>
            <a:ext cx="6247906" cy="3567713"/>
          </a:xfrm>
          <a:prstGeom prst="rect">
            <a:avLst/>
          </a:prstGeom>
        </p:spPr>
      </p:pic>
      <p:sp>
        <p:nvSpPr>
          <p:cNvPr id="9" name="Title 1">
            <a:extLst>
              <a:ext uri="{FF2B5EF4-FFF2-40B4-BE49-F238E27FC236}">
                <a16:creationId xmlns:a16="http://schemas.microsoft.com/office/drawing/2014/main" id="{49159DE7-2DC9-A403-EE00-786CF713C254}"/>
              </a:ext>
            </a:extLst>
          </p:cNvPr>
          <p:cNvSpPr txBox="1">
            <a:spLocks/>
          </p:cNvSpPr>
          <p:nvPr/>
        </p:nvSpPr>
        <p:spPr>
          <a:xfrm>
            <a:off x="4395373" y="4784583"/>
            <a:ext cx="3214122" cy="70858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 b="1" dirty="0">
                <a:solidFill>
                  <a:srgbClr val="000000"/>
                </a:solidFill>
                <a:latin typeface="Arial" panose="020B0604020202020204" pitchFamily="34" charset="0"/>
              </a:rPr>
              <a:t>Allied Market Research</a:t>
            </a:r>
            <a:endParaRPr lang="en-US" sz="1200" b="1" dirty="0"/>
          </a:p>
        </p:txBody>
      </p:sp>
      <p:sp>
        <p:nvSpPr>
          <p:cNvPr id="10" name="Title 1">
            <a:extLst>
              <a:ext uri="{FF2B5EF4-FFF2-40B4-BE49-F238E27FC236}">
                <a16:creationId xmlns:a16="http://schemas.microsoft.com/office/drawing/2014/main" id="{ACE9AA7E-2EF9-C938-E93E-30D49CD93540}"/>
              </a:ext>
            </a:extLst>
          </p:cNvPr>
          <p:cNvSpPr txBox="1">
            <a:spLocks/>
          </p:cNvSpPr>
          <p:nvPr/>
        </p:nvSpPr>
        <p:spPr>
          <a:xfrm>
            <a:off x="302388" y="705766"/>
            <a:ext cx="5874891" cy="70858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rgbClr val="000000"/>
                </a:solidFill>
                <a:latin typeface="Arial" panose="020B0604020202020204" pitchFamily="34" charset="0"/>
              </a:rPr>
              <a:t>Genetic Testing Market Share (By Test Type)</a:t>
            </a:r>
            <a:endParaRPr lang="en-US" sz="2000" b="1" dirty="0"/>
          </a:p>
        </p:txBody>
      </p:sp>
      <p:pic>
        <p:nvPicPr>
          <p:cNvPr id="13" name="Picture 6" descr="Nalagenetics - Personalized Medications, Diet, and Screening.">
            <a:extLst>
              <a:ext uri="{FF2B5EF4-FFF2-40B4-BE49-F238E27FC236}">
                <a16:creationId xmlns:a16="http://schemas.microsoft.com/office/drawing/2014/main" id="{CBEA4B54-6068-F432-706E-E6647976A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04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EDDA-E4C4-794A-6F23-28E116B5B4CA}"/>
              </a:ext>
            </a:extLst>
          </p:cNvPr>
          <p:cNvSpPr>
            <a:spLocks noGrp="1"/>
          </p:cNvSpPr>
          <p:nvPr>
            <p:ph type="title"/>
          </p:nvPr>
        </p:nvSpPr>
        <p:spPr/>
        <p:txBody>
          <a:bodyPr>
            <a:normAutofit/>
          </a:bodyPr>
          <a:lstStyle/>
          <a:p>
            <a:r>
              <a:rPr lang="en-US" sz="3200" dirty="0" err="1">
                <a:latin typeface="Arial" panose="020B0604020202020204" pitchFamily="34" charset="0"/>
                <a:cs typeface="Arial" panose="020B0604020202020204" pitchFamily="34" charset="0"/>
              </a:rPr>
              <a:t>Nalagenetics</a:t>
            </a:r>
            <a:r>
              <a:rPr lang="en-US" sz="3200" dirty="0">
                <a:latin typeface="Arial" panose="020B0604020202020204" pitchFamily="34" charset="0"/>
                <a:cs typeface="Arial" panose="020B0604020202020204" pitchFamily="34" charset="0"/>
              </a:rPr>
              <a:t> should invest on </a:t>
            </a:r>
          </a:p>
        </p:txBody>
      </p:sp>
      <p:sp>
        <p:nvSpPr>
          <p:cNvPr id="3" name="Content Placeholder 2">
            <a:extLst>
              <a:ext uri="{FF2B5EF4-FFF2-40B4-BE49-F238E27FC236}">
                <a16:creationId xmlns:a16="http://schemas.microsoft.com/office/drawing/2014/main" id="{B748B673-D094-2313-3193-743F74268D9C}"/>
              </a:ext>
            </a:extLst>
          </p:cNvPr>
          <p:cNvSpPr>
            <a:spLocks noGrp="1"/>
          </p:cNvSpPr>
          <p:nvPr>
            <p:ph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Short term:</a:t>
            </a:r>
            <a:endParaRPr lang="en-US" sz="1800" dirty="0">
              <a:latin typeface="Arial" panose="020B0604020202020204" pitchFamily="34" charset="0"/>
              <a:cs typeface="Arial" panose="020B0604020202020204" pitchFamily="34" charset="0"/>
            </a:endParaRPr>
          </a:p>
          <a:p>
            <a:pPr marL="514350" indent="-514350">
              <a:buAutoNum type="arabicPeriod"/>
            </a:pPr>
            <a:r>
              <a:rPr lang="en-US" sz="1800" dirty="0">
                <a:latin typeface="Arial" panose="020B0604020202020204" pitchFamily="34" charset="0"/>
                <a:cs typeface="Arial" panose="020B0604020202020204" pitchFamily="34" charset="0"/>
              </a:rPr>
              <a:t>DNA sequencing (built-in sequencer package) (Downstream – Upstream the flow of CDS)</a:t>
            </a:r>
          </a:p>
          <a:p>
            <a:pPr marL="514350" indent="-514350">
              <a:buAutoNum type="arabicPeriod"/>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Long term:</a:t>
            </a:r>
          </a:p>
          <a:p>
            <a:pPr marL="342900" indent="-342900">
              <a:buAutoNum type="arabicPeriod"/>
            </a:pPr>
            <a:r>
              <a:rPr lang="en-US" sz="1800" dirty="0">
                <a:latin typeface="Arial" panose="020B0604020202020204" pitchFamily="34" charset="0"/>
                <a:cs typeface="Arial" panose="020B0604020202020204" pitchFamily="34" charset="0"/>
              </a:rPr>
              <a:t>Prenatal Testing</a:t>
            </a:r>
          </a:p>
          <a:p>
            <a:pPr marL="342900" indent="-342900">
              <a:buAutoNum type="arabicPeriod"/>
            </a:pPr>
            <a:r>
              <a:rPr lang="en-US" sz="1800" dirty="0">
                <a:latin typeface="Arial" panose="020B0604020202020204" pitchFamily="34" charset="0"/>
                <a:cs typeface="Arial" panose="020B0604020202020204" pitchFamily="34" charset="0"/>
              </a:rPr>
              <a:t>Predictive Testing</a:t>
            </a:r>
          </a:p>
          <a:p>
            <a:pPr marL="342900" indent="-342900">
              <a:buAutoNum type="arabicPeriod"/>
            </a:pPr>
            <a:r>
              <a:rPr lang="en-US" sz="1800" dirty="0">
                <a:latin typeface="Arial" panose="020B0604020202020204" pitchFamily="34" charset="0"/>
                <a:cs typeface="Arial" panose="020B0604020202020204" pitchFamily="34" charset="0"/>
              </a:rPr>
              <a:t>Diagnostic Testing</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Future:</a:t>
            </a:r>
          </a:p>
          <a:p>
            <a:pPr marL="342900" indent="-342900">
              <a:buAutoNum type="arabicPeriod"/>
            </a:pPr>
            <a:r>
              <a:rPr lang="en-US" sz="1800" dirty="0">
                <a:latin typeface="Arial" panose="020B0604020202020204" pitchFamily="34" charset="0"/>
                <a:cs typeface="Arial" panose="020B0604020202020204" pitchFamily="34" charset="0"/>
              </a:rPr>
              <a:t>Gene </a:t>
            </a:r>
            <a:r>
              <a:rPr lang="en-US" sz="1800" dirty="0" err="1">
                <a:latin typeface="Arial" panose="020B0604020202020204" pitchFamily="34" charset="0"/>
                <a:cs typeface="Arial" panose="020B0604020202020204" pitchFamily="34" charset="0"/>
              </a:rPr>
              <a:t>Dopping</a:t>
            </a:r>
            <a:r>
              <a:rPr lang="en-US" sz="1800" dirty="0">
                <a:latin typeface="Arial" panose="020B0604020202020204" pitchFamily="34" charset="0"/>
                <a:cs typeface="Arial" panose="020B0604020202020204" pitchFamily="34" charset="0"/>
              </a:rPr>
              <a:t> Testing</a:t>
            </a:r>
          </a:p>
          <a:p>
            <a:pPr marL="342900" indent="-342900">
              <a:buAutoNum type="arabicPeriod"/>
            </a:pPr>
            <a:r>
              <a:rPr lang="en-US" sz="1800" dirty="0">
                <a:latin typeface="Arial" panose="020B0604020202020204" pitchFamily="34" charset="0"/>
                <a:cs typeface="Arial" panose="020B0604020202020204" pitchFamily="34" charset="0"/>
              </a:rPr>
              <a:t>Gene Therapy</a:t>
            </a:r>
          </a:p>
          <a:p>
            <a:endParaRPr lang="en-US" dirty="0"/>
          </a:p>
        </p:txBody>
      </p:sp>
      <p:pic>
        <p:nvPicPr>
          <p:cNvPr id="4" name="Picture 6" descr="Nalagenetics - Personalized Medications, Diet, and Screening.">
            <a:extLst>
              <a:ext uri="{FF2B5EF4-FFF2-40B4-BE49-F238E27FC236}">
                <a16:creationId xmlns:a16="http://schemas.microsoft.com/office/drawing/2014/main" id="{FDE5D1D4-ADA1-B719-BF2D-10F6BECA7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5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87F7-B3A9-AD21-A75B-8786516523AD}"/>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Reference</a:t>
            </a:r>
          </a:p>
        </p:txBody>
      </p:sp>
      <p:sp>
        <p:nvSpPr>
          <p:cNvPr id="3" name="Content Placeholder 2">
            <a:extLst>
              <a:ext uri="{FF2B5EF4-FFF2-40B4-BE49-F238E27FC236}">
                <a16:creationId xmlns:a16="http://schemas.microsoft.com/office/drawing/2014/main" id="{9DFE9823-56BF-E224-41BD-23FD2D0AA93C}"/>
              </a:ext>
            </a:extLst>
          </p:cNvPr>
          <p:cNvSpPr>
            <a:spLocks noGrp="1"/>
          </p:cNvSpPr>
          <p:nvPr>
            <p:ph idx="1"/>
          </p:nvPr>
        </p:nvSpPr>
        <p:spPr>
          <a:xfrm>
            <a:off x="838200" y="1825624"/>
            <a:ext cx="10857614" cy="4543277"/>
          </a:xfrm>
        </p:spPr>
        <p:txBody>
          <a:bodyPr>
            <a:normAutofit fontScale="85000" lnSpcReduction="20000"/>
          </a:bodyPr>
          <a:lstStyle/>
          <a:p>
            <a:r>
              <a:rPr lang="en-US" dirty="0">
                <a:hlinkClick r:id="rId2"/>
              </a:rPr>
              <a:t>https://www.researchandmarkets.com/reports/5633295/genetic-testing-market-global-industry-trends?utm_source=GNOM&amp;utm_medium=PressRelease&amp;utm_code=kkp9zr&amp;utm_campaign=1730041+-+Global+Genetic+Testing+Market+(2022+to+2027)+-+Industry+Trends%2c+Share%2c+Size%2c+Growth%2c+Opportunity+and+Forecasts&amp;utm_exec=jamu273prd</a:t>
            </a:r>
          </a:p>
          <a:p>
            <a:r>
              <a:rPr lang="en-US" dirty="0">
                <a:hlinkClick r:id="rId2"/>
              </a:rPr>
              <a:t>https://www.alliedmarketresearch.com/genetic-testing-market</a:t>
            </a:r>
            <a:endParaRPr lang="en-US" dirty="0"/>
          </a:p>
          <a:p>
            <a:r>
              <a:rPr lang="en-US" dirty="0">
                <a:hlinkClick r:id="rId3"/>
              </a:rPr>
              <a:t>https://www.precedenceresearch.com/genetic-testing-market</a:t>
            </a:r>
            <a:endParaRPr lang="en-US" dirty="0"/>
          </a:p>
          <a:p>
            <a:r>
              <a:rPr lang="en-US" dirty="0">
                <a:hlinkClick r:id="rId4"/>
              </a:rPr>
              <a:t>https://www.fortunebusinessinsights.com/u-s-genetic-testing-market-105034</a:t>
            </a:r>
            <a:endParaRPr lang="en-US" dirty="0"/>
          </a:p>
          <a:p>
            <a:r>
              <a:rPr lang="en-US" dirty="0">
                <a:hlinkClick r:id="rId5"/>
              </a:rPr>
              <a:t>https://www.ncbi.nlm.nih.gov/pmc/articles/PMC4203840/</a:t>
            </a:r>
            <a:endParaRPr lang="en-US" dirty="0"/>
          </a:p>
          <a:p>
            <a:r>
              <a:rPr lang="en-US" dirty="0">
                <a:hlinkClick r:id="rId6"/>
              </a:rPr>
              <a:t>https://the-dna-universe.com/2018/09/25/the-end-of-gene-doping-igem-delft-team-makes-it-possible/</a:t>
            </a:r>
            <a:endParaRPr lang="en-US" dirty="0"/>
          </a:p>
          <a:p>
            <a:r>
              <a:rPr lang="en-US" dirty="0">
                <a:hlinkClick r:id="rId7"/>
              </a:rPr>
              <a:t>https://www.ncbi.nlm.nih.gov/pmc/articles/PMC5823056/</a:t>
            </a:r>
            <a:endParaRPr lang="en-US" dirty="0"/>
          </a:p>
          <a:p>
            <a:endParaRPr lang="en-US" dirty="0"/>
          </a:p>
          <a:p>
            <a:endParaRPr lang="en-US" dirty="0"/>
          </a:p>
          <a:p>
            <a:endParaRPr lang="en-US" dirty="0"/>
          </a:p>
          <a:p>
            <a:endParaRPr lang="en-US" dirty="0"/>
          </a:p>
        </p:txBody>
      </p:sp>
      <p:pic>
        <p:nvPicPr>
          <p:cNvPr id="4" name="Picture 6" descr="Nalagenetics - Personalized Medications, Diet, and Screening.">
            <a:extLst>
              <a:ext uri="{FF2B5EF4-FFF2-40B4-BE49-F238E27FC236}">
                <a16:creationId xmlns:a16="http://schemas.microsoft.com/office/drawing/2014/main" id="{F65F4D7F-FAE0-22FC-C90E-40638DECF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9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1B18B-4161-D010-7E8B-C5A478434184}"/>
              </a:ext>
            </a:extLst>
          </p:cNvPr>
          <p:cNvSpPr>
            <a:spLocks noGrp="1"/>
          </p:cNvSpPr>
          <p:nvPr>
            <p:ph idx="1"/>
          </p:nvPr>
        </p:nvSpPr>
        <p:spPr>
          <a:xfrm>
            <a:off x="4485640" y="3080068"/>
            <a:ext cx="3388360" cy="988695"/>
          </a:xfrm>
        </p:spPr>
        <p:txBody>
          <a:bodyPr>
            <a:normAutofit/>
          </a:bodyPr>
          <a:lstStyle/>
          <a:p>
            <a:pPr marL="0" indent="0">
              <a:buNone/>
            </a:pPr>
            <a:r>
              <a:rPr lang="en-US" sz="4800" dirty="0">
                <a:latin typeface="Arial" panose="020B0604020202020204" pitchFamily="34" charset="0"/>
                <a:cs typeface="Arial" panose="020B0604020202020204" pitchFamily="34" charset="0"/>
              </a:rPr>
              <a:t>Thank You</a:t>
            </a:r>
          </a:p>
        </p:txBody>
      </p:sp>
      <p:pic>
        <p:nvPicPr>
          <p:cNvPr id="5" name="Picture 6" descr="Nalagenetics - Personalized Medications, Diet, and Screening.">
            <a:extLst>
              <a:ext uri="{FF2B5EF4-FFF2-40B4-BE49-F238E27FC236}">
                <a16:creationId xmlns:a16="http://schemas.microsoft.com/office/drawing/2014/main" id="{3D724387-B13F-7299-BCD9-137FFEF2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4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BAA0D-4CB8-F098-D11C-9DA74445F7B7}"/>
              </a:ext>
            </a:extLst>
          </p:cNvPr>
          <p:cNvSpPr>
            <a:spLocks noGrp="1"/>
          </p:cNvSpPr>
          <p:nvPr>
            <p:ph idx="1"/>
          </p:nvPr>
        </p:nvSpPr>
        <p:spPr>
          <a:xfrm>
            <a:off x="838200" y="1432560"/>
            <a:ext cx="10515600" cy="4744403"/>
          </a:xfrm>
        </p:spPr>
        <p:txBody>
          <a:bodyPr>
            <a:normAutofit/>
          </a:bodyPr>
          <a:lstStyle/>
          <a:p>
            <a:pPr marL="0" indent="0">
              <a:buNone/>
            </a:pPr>
            <a:r>
              <a:rPr lang="en-US" sz="1800" dirty="0">
                <a:solidFill>
                  <a:srgbClr val="000000"/>
                </a:solidFill>
                <a:latin typeface="Arial" panose="020B0604020202020204" pitchFamily="34" charset="0"/>
              </a:rPr>
              <a:t>1. </a:t>
            </a:r>
            <a:r>
              <a:rPr lang="en-GB" sz="1800" b="0" i="0" u="none" strike="noStrike" baseline="0" dirty="0">
                <a:solidFill>
                  <a:srgbClr val="000000"/>
                </a:solidFill>
                <a:latin typeface="Arial" panose="020B0604020202020204" pitchFamily="34" charset="0"/>
              </a:rPr>
              <a:t>Nala Clinical Decision Support (CDS) is a secure web platform where healthcare professionals and lab users can order, process and distribute genetic test reports to patients. While currently being used by in-house teams, the </a:t>
            </a:r>
            <a:r>
              <a:rPr lang="en-GB" sz="1800" b="0" i="0" u="none" strike="noStrike" baseline="0" dirty="0" err="1">
                <a:solidFill>
                  <a:srgbClr val="000000"/>
                </a:solidFill>
                <a:latin typeface="Arial" panose="020B0604020202020204" pitchFamily="34" charset="0"/>
              </a:rPr>
              <a:t>Nalagenetics</a:t>
            </a:r>
            <a:r>
              <a:rPr lang="en-GB" sz="1800" b="0" i="0" u="none" strike="noStrike" baseline="0" dirty="0">
                <a:solidFill>
                  <a:srgbClr val="000000"/>
                </a:solidFill>
                <a:latin typeface="Arial" panose="020B0604020202020204" pitchFamily="34" charset="0"/>
              </a:rPr>
              <a:t> aspires to distribute Nala CDS as SaaS product in 1 year’s time. Success of the launch will be measured by volume of reports generated via the platform. You are the Product Manager leading the CDS squad. Given what you know about </a:t>
            </a:r>
            <a:r>
              <a:rPr lang="en-GB" sz="1800" b="0" i="0" u="none" strike="noStrike" baseline="0" dirty="0" err="1">
                <a:solidFill>
                  <a:srgbClr val="000000"/>
                </a:solidFill>
                <a:latin typeface="Arial" panose="020B0604020202020204" pitchFamily="34" charset="0"/>
              </a:rPr>
              <a:t>Nalagenetics</a:t>
            </a:r>
            <a:r>
              <a:rPr lang="en-GB" sz="1800" b="0" i="0" u="none" strike="noStrike" baseline="0" dirty="0">
                <a:solidFill>
                  <a:srgbClr val="000000"/>
                </a:solidFill>
                <a:latin typeface="Arial" panose="020B0604020202020204" pitchFamily="34" charset="0"/>
              </a:rPr>
              <a:t> from its website and the Appendix A: </a:t>
            </a:r>
          </a:p>
          <a:p>
            <a:pPr marL="0" indent="0">
              <a:buNone/>
            </a:pPr>
            <a:r>
              <a:rPr lang="en-GB" sz="1800" b="0" i="0" u="none" strike="noStrike" baseline="0" dirty="0">
                <a:solidFill>
                  <a:srgbClr val="000000"/>
                </a:solidFill>
                <a:latin typeface="Arial" panose="020B0604020202020204" pitchFamily="34" charset="0"/>
              </a:rPr>
              <a:t>a. What features should Nala CDS have? Why? </a:t>
            </a:r>
          </a:p>
          <a:p>
            <a:pPr marL="0" indent="0">
              <a:buNone/>
            </a:pPr>
            <a:r>
              <a:rPr lang="en-GB" sz="1800" b="0" i="0" u="none" strike="noStrike" baseline="0" dirty="0">
                <a:solidFill>
                  <a:srgbClr val="000000"/>
                </a:solidFill>
                <a:latin typeface="Arial" panose="020B0604020202020204" pitchFamily="34" charset="0"/>
              </a:rPr>
              <a:t>b. How would you put your plan into execution? </a:t>
            </a:r>
          </a:p>
          <a:p>
            <a:pPr marL="0" indent="0">
              <a:buNone/>
            </a:pPr>
            <a:r>
              <a:rPr lang="en-GB" sz="1800" b="0" i="0" u="none" strike="noStrike" baseline="0" dirty="0">
                <a:solidFill>
                  <a:srgbClr val="323232"/>
                </a:solidFill>
                <a:latin typeface="Arial" panose="020B0604020202020204" pitchFamily="34" charset="0"/>
              </a:rPr>
              <a:t>c. Which key teams would you involve in the effort? What are some example questions / information that you’d expect to obtain from them? </a:t>
            </a:r>
          </a:p>
          <a:p>
            <a:pPr marL="0" indent="0">
              <a:buNone/>
            </a:pPr>
            <a:r>
              <a:rPr lang="en-GB" sz="1800" b="0" i="0" u="none" strike="noStrike" baseline="0" dirty="0">
                <a:solidFill>
                  <a:srgbClr val="000000"/>
                </a:solidFill>
                <a:latin typeface="Arial" panose="020B0604020202020204" pitchFamily="34" charset="0"/>
              </a:rPr>
              <a:t>d. What are the risks involved for a) and b)? How will you address them? </a:t>
            </a:r>
          </a:p>
          <a:p>
            <a:endParaRPr lang="en-US" sz="1800" b="0" i="0" u="none" strike="noStrike" baseline="0" dirty="0">
              <a:solidFill>
                <a:srgbClr val="000000"/>
              </a:solidFill>
              <a:latin typeface="Arial" panose="020B0604020202020204" pitchFamily="34" charset="0"/>
            </a:endParaRPr>
          </a:p>
          <a:p>
            <a:pPr marL="0" indent="0">
              <a:buNone/>
            </a:pPr>
            <a:r>
              <a:rPr lang="en-GB" sz="1800" b="0" i="0" u="none" strike="noStrike" baseline="0" dirty="0">
                <a:solidFill>
                  <a:srgbClr val="000000"/>
                </a:solidFill>
                <a:latin typeface="Arial" panose="020B0604020202020204" pitchFamily="34" charset="0"/>
              </a:rPr>
              <a:t>2. What are some of the trends and opportunities in genetics testing space that </a:t>
            </a:r>
            <a:r>
              <a:rPr lang="en-GB" sz="1800" b="0" i="0" u="none" strike="noStrike" baseline="0" dirty="0" err="1">
                <a:solidFill>
                  <a:srgbClr val="000000"/>
                </a:solidFill>
                <a:latin typeface="Arial" panose="020B0604020202020204" pitchFamily="34" charset="0"/>
              </a:rPr>
              <a:t>Nalagenetics</a:t>
            </a:r>
            <a:r>
              <a:rPr lang="en-GB" sz="1800" b="0" i="0" u="none" strike="noStrike" baseline="0" dirty="0">
                <a:solidFill>
                  <a:srgbClr val="000000"/>
                </a:solidFill>
                <a:latin typeface="Arial" panose="020B0604020202020204" pitchFamily="34" charset="0"/>
              </a:rPr>
              <a:t> should invest on in the short term and long term? Why? </a:t>
            </a:r>
          </a:p>
          <a:p>
            <a:endParaRPr lang="en-US" dirty="0"/>
          </a:p>
        </p:txBody>
      </p:sp>
      <p:sp>
        <p:nvSpPr>
          <p:cNvPr id="4" name="Title 1">
            <a:extLst>
              <a:ext uri="{FF2B5EF4-FFF2-40B4-BE49-F238E27FC236}">
                <a16:creationId xmlns:a16="http://schemas.microsoft.com/office/drawing/2014/main" id="{66F0C319-703F-9B10-E785-79D334C343B6}"/>
              </a:ext>
            </a:extLst>
          </p:cNvPr>
          <p:cNvSpPr>
            <a:spLocks noGrp="1"/>
          </p:cNvSpPr>
          <p:nvPr>
            <p:ph type="title"/>
          </p:nvPr>
        </p:nvSpPr>
        <p:spPr>
          <a:xfrm>
            <a:off x="838200" y="365125"/>
            <a:ext cx="10515600" cy="1325563"/>
          </a:xfrm>
        </p:spPr>
        <p:txBody>
          <a:bodyPr>
            <a:normAutofit/>
          </a:bodyPr>
          <a:lstStyle/>
          <a:p>
            <a:r>
              <a:rPr lang="en-US" sz="3200" b="1" dirty="0">
                <a:latin typeface="Arial" panose="020B0604020202020204" pitchFamily="34" charset="0"/>
                <a:cs typeface="Arial" panose="020B0604020202020204" pitchFamily="34" charset="0"/>
              </a:rPr>
              <a:t>Task</a:t>
            </a:r>
          </a:p>
        </p:txBody>
      </p:sp>
      <p:pic>
        <p:nvPicPr>
          <p:cNvPr id="6" name="Picture 6" descr="Nalagenetics - Personalized Medications, Diet, and Screening.">
            <a:extLst>
              <a:ext uri="{FF2B5EF4-FFF2-40B4-BE49-F238E27FC236}">
                <a16:creationId xmlns:a16="http://schemas.microsoft.com/office/drawing/2014/main" id="{ED0C43EB-DAA9-4423-8DA7-16FF95BA5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3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4CF-5507-49F6-10E5-D228FD6B53DF}"/>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Nala CDS </a:t>
            </a:r>
            <a:r>
              <a:rPr lang="en-US" sz="3200" b="1" dirty="0" err="1">
                <a:latin typeface="Arial" panose="020B0604020202020204" pitchFamily="34" charset="0"/>
                <a:cs typeface="Arial" panose="020B0604020202020204" pitchFamily="34" charset="0"/>
              </a:rPr>
              <a:t>FLow</a:t>
            </a:r>
            <a:endParaRPr lang="en-US" sz="32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D84DE7F-4468-16CB-96A3-55E869C8D6BD}"/>
              </a:ext>
            </a:extLst>
          </p:cNvPr>
          <p:cNvPicPr>
            <a:picLocks noGrp="1" noChangeAspect="1"/>
          </p:cNvPicPr>
          <p:nvPr>
            <p:ph idx="1"/>
          </p:nvPr>
        </p:nvPicPr>
        <p:blipFill>
          <a:blip r:embed="rId2"/>
          <a:stretch>
            <a:fillRect/>
          </a:stretch>
        </p:blipFill>
        <p:spPr>
          <a:xfrm>
            <a:off x="1996440" y="1486045"/>
            <a:ext cx="7813332" cy="4316759"/>
          </a:xfrm>
        </p:spPr>
      </p:pic>
      <p:sp>
        <p:nvSpPr>
          <p:cNvPr id="6" name="Title 1">
            <a:extLst>
              <a:ext uri="{FF2B5EF4-FFF2-40B4-BE49-F238E27FC236}">
                <a16:creationId xmlns:a16="http://schemas.microsoft.com/office/drawing/2014/main" id="{104F427A-84B4-72E8-1D1B-36341BF5828F}"/>
              </a:ext>
            </a:extLst>
          </p:cNvPr>
          <p:cNvSpPr txBox="1">
            <a:spLocks/>
          </p:cNvSpPr>
          <p:nvPr/>
        </p:nvSpPr>
        <p:spPr>
          <a:xfrm>
            <a:off x="5034280" y="5802804"/>
            <a:ext cx="4455160" cy="296717"/>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Appendix A</a:t>
            </a:r>
          </a:p>
        </p:txBody>
      </p:sp>
      <p:pic>
        <p:nvPicPr>
          <p:cNvPr id="8" name="Picture 6" descr="Nalagenetics - Personalized Medications, Diet, and Screening.">
            <a:extLst>
              <a:ext uri="{FF2B5EF4-FFF2-40B4-BE49-F238E27FC236}">
                <a16:creationId xmlns:a16="http://schemas.microsoft.com/office/drawing/2014/main" id="{CFB5C0C0-BA91-DE99-3093-4D55A877B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28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C921-2065-D3ED-DD8A-8EB94E094F3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Overview</a:t>
            </a:r>
          </a:p>
        </p:txBody>
      </p:sp>
      <p:sp>
        <p:nvSpPr>
          <p:cNvPr id="3" name="Content Placeholder 2">
            <a:extLst>
              <a:ext uri="{FF2B5EF4-FFF2-40B4-BE49-F238E27FC236}">
                <a16:creationId xmlns:a16="http://schemas.microsoft.com/office/drawing/2014/main" id="{ECF3FEEF-FBF1-73BF-DDFF-59309FA89C8D}"/>
              </a:ext>
            </a:extLst>
          </p:cNvPr>
          <p:cNvSpPr>
            <a:spLocks noGrp="1"/>
          </p:cNvSpPr>
          <p:nvPr>
            <p:ph idx="1"/>
          </p:nvPr>
        </p:nvSpPr>
        <p:spPr>
          <a:xfrm>
            <a:off x="838200" y="1825625"/>
            <a:ext cx="10596866" cy="4351338"/>
          </a:xfrm>
        </p:spPr>
        <p:txBody>
          <a:bodyPr/>
          <a:lstStyle/>
          <a:p>
            <a:pPr marL="0" indent="0">
              <a:buNone/>
            </a:pPr>
            <a:r>
              <a:rPr lang="en-US" b="1" dirty="0" err="1">
                <a:latin typeface="Arial" panose="020B0604020202020204" pitchFamily="34" charset="0"/>
                <a:cs typeface="Arial" panose="020B0604020202020204" pitchFamily="34" charset="0"/>
              </a:rPr>
              <a:t>Clincial</a:t>
            </a:r>
            <a:r>
              <a:rPr lang="en-US" b="1" dirty="0">
                <a:latin typeface="Arial" panose="020B0604020202020204" pitchFamily="34" charset="0"/>
                <a:cs typeface="Arial" panose="020B0604020202020204" pitchFamily="34" charset="0"/>
              </a:rPr>
              <a:t> Decision Support</a:t>
            </a:r>
          </a:p>
          <a:p>
            <a:pPr marL="0" indent="0">
              <a:buNone/>
            </a:pPr>
            <a:endParaRPr lang="en-US" dirty="0"/>
          </a:p>
        </p:txBody>
      </p:sp>
      <p:sp>
        <p:nvSpPr>
          <p:cNvPr id="7" name="Rectangle 4">
            <a:extLst>
              <a:ext uri="{FF2B5EF4-FFF2-40B4-BE49-F238E27FC236}">
                <a16:creationId xmlns:a16="http://schemas.microsoft.com/office/drawing/2014/main" id="{8FD802DE-4CB1-A91D-999F-6AE1C7ABF4DE}"/>
              </a:ext>
            </a:extLst>
          </p:cNvPr>
          <p:cNvSpPr>
            <a:spLocks noChangeArrowheads="1"/>
          </p:cNvSpPr>
          <p:nvPr/>
        </p:nvSpPr>
        <p:spPr bwMode="auto">
          <a:xfrm>
            <a:off x="838200" y="2570133"/>
            <a:ext cx="1059686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Arial" panose="020B0604020202020204" pitchFamily="34" charset="0"/>
              </a:rPr>
              <a:t>Clinical decision support (CDS) refers to a wide range of technologies, tools, and resources designed to help healthcare providers make informed decisions about patient care. The primary aim of CDS is to improve the quality of patient care by providing relevant and up-to-date information at the point of care. This can include decision trees, treatment algorithms, guidelines, drug information, and other resources that can inform clinical decision making. CDS can be delivered through a variety of channels, including electronic health records (EHRs), standalone systems, and mobile applications. The goal of CDS is to enhance the accuracy and efficiency of clinical decision making, improve patient outcomes, and reduce medical errors.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6" descr="Nalagenetics - Personalized Medications, Diet, and Screening.">
            <a:extLst>
              <a:ext uri="{FF2B5EF4-FFF2-40B4-BE49-F238E27FC236}">
                <a16:creationId xmlns:a16="http://schemas.microsoft.com/office/drawing/2014/main" id="{1444D75D-ED49-82DF-8EDE-8757079E9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2C58-0113-7045-943F-4BB1E97900A2}"/>
              </a:ext>
            </a:extLst>
          </p:cNvPr>
          <p:cNvSpPr>
            <a:spLocks noGrp="1"/>
          </p:cNvSpPr>
          <p:nvPr>
            <p:ph type="title"/>
          </p:nvPr>
        </p:nvSpPr>
        <p:spPr>
          <a:xfrm>
            <a:off x="756920" y="161925"/>
            <a:ext cx="10515600" cy="1325563"/>
          </a:xfrm>
        </p:spPr>
        <p:txBody>
          <a:bodyPr>
            <a:normAutofit/>
          </a:bodyPr>
          <a:lstStyle/>
          <a:p>
            <a:r>
              <a:rPr lang="en-GB" sz="3200" b="0" i="0" u="none" strike="noStrike" baseline="0" dirty="0">
                <a:solidFill>
                  <a:srgbClr val="000000"/>
                </a:solidFill>
                <a:latin typeface="Arial" panose="020B0604020202020204" pitchFamily="34" charset="0"/>
              </a:rPr>
              <a:t>1. A. What features should Nala CDS have? Why?</a:t>
            </a:r>
            <a:endParaRPr lang="en-US" sz="3200" dirty="0"/>
          </a:p>
        </p:txBody>
      </p:sp>
      <p:sp>
        <p:nvSpPr>
          <p:cNvPr id="3" name="Content Placeholder 2">
            <a:extLst>
              <a:ext uri="{FF2B5EF4-FFF2-40B4-BE49-F238E27FC236}">
                <a16:creationId xmlns:a16="http://schemas.microsoft.com/office/drawing/2014/main" id="{6B33369E-CC50-5FE6-2013-4B6D96D3019B}"/>
              </a:ext>
            </a:extLst>
          </p:cNvPr>
          <p:cNvSpPr>
            <a:spLocks noGrp="1"/>
          </p:cNvSpPr>
          <p:nvPr>
            <p:ph idx="1"/>
          </p:nvPr>
        </p:nvSpPr>
        <p:spPr>
          <a:xfrm>
            <a:off x="756920" y="1205864"/>
            <a:ext cx="10515600" cy="5225416"/>
          </a:xfrm>
        </p:spPr>
        <p:txBody>
          <a:bodyPr>
            <a:normAutofit fontScale="55000" lnSpcReduction="20000"/>
          </a:bodyPr>
          <a:lstStyle/>
          <a:p>
            <a:pPr marL="0" marR="0" lvl="0" indent="0">
              <a:lnSpc>
                <a:spcPct val="107000"/>
              </a:lnSpc>
              <a:spcBef>
                <a:spcPts val="0"/>
              </a:spcBef>
              <a:spcAft>
                <a:spcPts val="0"/>
              </a:spcAft>
              <a:buNone/>
              <a:tabLst>
                <a:tab pos="457200" algn="l"/>
              </a:tabLst>
            </a:pPr>
            <a:r>
              <a:rPr lang="en-US" sz="3600" b="1" kern="0" dirty="0">
                <a:solidFill>
                  <a:srgbClr val="374151"/>
                </a:solidFill>
                <a:latin typeface="Arial" panose="020B0604020202020204" pitchFamily="34" charset="0"/>
                <a:ea typeface="Times New Roman" panose="02020603050405020304" pitchFamily="18" charset="0"/>
                <a:cs typeface="Arial" panose="020B0604020202020204" pitchFamily="34" charset="0"/>
              </a:rPr>
              <a:t>Features</a:t>
            </a:r>
          </a:p>
          <a:p>
            <a:pPr marL="0" marR="0" lvl="0" indent="0">
              <a:lnSpc>
                <a:spcPct val="107000"/>
              </a:lnSpc>
              <a:spcBef>
                <a:spcPts val="0"/>
              </a:spcBef>
              <a:spcAft>
                <a:spcPts val="0"/>
              </a:spcAft>
              <a:buNone/>
              <a:tabLst>
                <a:tab pos="457200" algn="l"/>
              </a:tabLst>
            </a:pPr>
            <a:endParaRPr lang="en-US" sz="2900" b="1"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Nala Secure+: to ensure the confidentiality of patient information and to limit access to authorized users with biometric access optional.</a:t>
            </a: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Nala Unity Dashboard: that contain the feature of Nala CDS with the user friendly UI.</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Nala Seamless: for ordering and processing of genetic tests for the users </a:t>
            </a:r>
            <a:r>
              <a:rPr lang="en-US" sz="3300" kern="0" dirty="0">
                <a:solidFill>
                  <a:srgbClr val="374151"/>
                </a:solidFill>
                <a:latin typeface="Arial" panose="020B0604020202020204" pitchFamily="34" charset="0"/>
                <a:ea typeface="Times New Roman" panose="02020603050405020304" pitchFamily="18" charset="0"/>
                <a:cs typeface="Arial" panose="020B0604020202020204" pitchFamily="34" charset="0"/>
              </a:rPr>
              <a:t>to </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be able to order tests and process the results within the platform by ease of use.</a:t>
            </a:r>
          </a:p>
          <a:p>
            <a:pPr marL="342900" indent="-342900">
              <a:lnSpc>
                <a:spcPct val="107000"/>
              </a:lnSpc>
              <a:spcBef>
                <a:spcPts val="0"/>
              </a:spcBef>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Nala </a:t>
            </a:r>
            <a:r>
              <a:rPr lang="en-US" sz="3300" kern="0" dirty="0" err="1">
                <a:solidFill>
                  <a:srgbClr val="374151"/>
                </a:solidFill>
                <a:effectLst/>
                <a:latin typeface="Arial" panose="020B0604020202020204" pitchFamily="34" charset="0"/>
                <a:ea typeface="Times New Roman" panose="02020603050405020304" pitchFamily="18" charset="0"/>
                <a:cs typeface="Arial" panose="020B0604020202020204" pitchFamily="34" charset="0"/>
              </a:rPr>
              <a:t>XAnalytics</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 provide data analytics to help users process the sample after the sequencing, Interpretation, visualization, and monitor tracking</a:t>
            </a:r>
            <a:r>
              <a:rPr lang="en-US" sz="3300" kern="0" dirty="0">
                <a:solidFill>
                  <a:srgbClr val="374151"/>
                </a:solidFill>
                <a:latin typeface="Arial" panose="020B0604020202020204" pitchFamily="34" charset="0"/>
                <a:ea typeface="Times New Roman" panose="02020603050405020304" pitchFamily="18" charset="0"/>
                <a:cs typeface="Arial" panose="020B0604020202020204" pitchFamily="34" charset="0"/>
              </a:rPr>
              <a:t>.</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 </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Nala </a:t>
            </a:r>
            <a:r>
              <a:rPr lang="en-US" sz="3300" kern="0" dirty="0" err="1">
                <a:solidFill>
                  <a:srgbClr val="374151"/>
                </a:solidFill>
                <a:effectLst/>
                <a:latin typeface="Arial" panose="020B0604020202020204" pitchFamily="34" charset="0"/>
                <a:ea typeface="Times New Roman" panose="02020603050405020304" pitchFamily="18" charset="0"/>
                <a:cs typeface="Arial" panose="020B0604020202020204" pitchFamily="34" charset="0"/>
              </a:rPr>
              <a:t>XReport</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 t</a:t>
            </a:r>
            <a:r>
              <a:rPr lang="en-US" sz="3300" kern="0" dirty="0">
                <a:solidFill>
                  <a:srgbClr val="374151"/>
                </a:solidFill>
                <a:latin typeface="Arial" panose="020B0604020202020204" pitchFamily="34" charset="0"/>
                <a:ea typeface="Times New Roman" panose="02020603050405020304" pitchFamily="18" charset="0"/>
                <a:cs typeface="Arial" panose="020B0604020202020204" pitchFamily="34" charset="0"/>
              </a:rPr>
              <a:t>o </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generate custom format report that is easily understandable by patients and can easily to be downloadable in PDF format and print directly from the page.</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Report distributor: to distribute reports to patients, healthcare professionals and other authorized users.</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Data manager: to store and manage test results, patient information, and other relevant data, built in encrypted vault of cloud </a:t>
            </a:r>
            <a:r>
              <a:rPr lang="en-US" sz="3300" kern="0" dirty="0">
                <a:solidFill>
                  <a:srgbClr val="374151"/>
                </a:solidFill>
                <a:latin typeface="Arial" panose="020B0604020202020204" pitchFamily="34" charset="0"/>
                <a:ea typeface="Times New Roman" panose="02020603050405020304" pitchFamily="18" charset="0"/>
                <a:cs typeface="Arial" panose="020B0604020202020204" pitchFamily="34" charset="0"/>
              </a:rPr>
              <a:t>server </a:t>
            </a: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and additional personal backend server (depends on the package).</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latin typeface="Arial" panose="020B0604020202020204" pitchFamily="34" charset="0"/>
                <a:ea typeface="Calibri" panose="020F0502020204030204" pitchFamily="34" charset="0"/>
                <a:cs typeface="Arial" panose="020B0604020202020204" pitchFamily="34" charset="0"/>
              </a:rPr>
              <a:t>Nala Event Tracker: to align between the process that already running with the users and patients real-time notifications (also can perform data analysis for Nala to measure the platform performance and the bottleneck that users and patients occurs).</a:t>
            </a:r>
            <a:endParaRPr lang="en-US" sz="3300" kern="1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sz="3300" kern="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Integration with electronic health records (EHRs): flexibility API to integrate with existing EHRs or the third party to ensure seamless and efficient workflow.</a:t>
            </a:r>
            <a:endParaRPr lang="en-US" sz="3300" dirty="0"/>
          </a:p>
          <a:p>
            <a:pPr marL="0" indent="0">
              <a:buNone/>
            </a:pPr>
            <a:endParaRPr lang="en-US" sz="3200" dirty="0"/>
          </a:p>
        </p:txBody>
      </p:sp>
      <p:pic>
        <p:nvPicPr>
          <p:cNvPr id="4" name="Picture 6" descr="Nalagenetics - Personalized Medications, Diet, and Screening.">
            <a:extLst>
              <a:ext uri="{FF2B5EF4-FFF2-40B4-BE49-F238E27FC236}">
                <a16:creationId xmlns:a16="http://schemas.microsoft.com/office/drawing/2014/main" id="{B5279C2D-661B-1B24-ED97-E0D76E2FA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3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11FC0-EB7B-AE1E-CB85-66128D64B10A}"/>
              </a:ext>
            </a:extLst>
          </p:cNvPr>
          <p:cNvSpPr>
            <a:spLocks noGrp="1"/>
          </p:cNvSpPr>
          <p:nvPr>
            <p:ph idx="1"/>
          </p:nvPr>
        </p:nvSpPr>
        <p:spPr>
          <a:xfrm>
            <a:off x="838200" y="687705"/>
            <a:ext cx="10515600" cy="4351338"/>
          </a:xfrm>
        </p:spPr>
        <p:txBody>
          <a:bodyPr/>
          <a:lstStyle/>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Why these features?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lgn="ctr">
              <a:buNone/>
            </a:pPr>
            <a:r>
              <a:rPr lang="en-US" sz="1800" dirty="0">
                <a:latin typeface="Arial" panose="020B0604020202020204" pitchFamily="34" charset="0"/>
                <a:cs typeface="Arial" panose="020B0604020202020204" pitchFamily="34" charset="0"/>
              </a:rPr>
              <a:t>This nine features is the essential and core features for Nala CDS to make approach to the users and represent the </a:t>
            </a:r>
            <a:r>
              <a:rPr lang="en-US" sz="1800" dirty="0" err="1">
                <a:latin typeface="Arial" panose="020B0604020202020204" pitchFamily="34" charset="0"/>
                <a:cs typeface="Arial" panose="020B0604020202020204" pitchFamily="34" charset="0"/>
              </a:rPr>
              <a:t>Nalagenetics</a:t>
            </a:r>
            <a:r>
              <a:rPr lang="en-US" sz="1800" dirty="0">
                <a:latin typeface="Arial" panose="020B0604020202020204" pitchFamily="34" charset="0"/>
                <a:cs typeface="Arial" panose="020B0604020202020204" pitchFamily="34" charset="0"/>
              </a:rPr>
              <a:t> vision and Nala CDS target for creating the traction and revenue in 1 years time.</a:t>
            </a:r>
          </a:p>
        </p:txBody>
      </p:sp>
      <p:pic>
        <p:nvPicPr>
          <p:cNvPr id="8" name="Picture 6" descr="Nalagenetics - Personalized Medications, Diet, and Screening.">
            <a:extLst>
              <a:ext uri="{FF2B5EF4-FFF2-40B4-BE49-F238E27FC236}">
                <a16:creationId xmlns:a16="http://schemas.microsoft.com/office/drawing/2014/main" id="{3CC17932-531D-79BD-A590-BF922A542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23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0139-5347-1CB2-B960-4E193D256B3E}"/>
              </a:ext>
            </a:extLst>
          </p:cNvPr>
          <p:cNvSpPr>
            <a:spLocks noGrp="1"/>
          </p:cNvSpPr>
          <p:nvPr>
            <p:ph type="title"/>
          </p:nvPr>
        </p:nvSpPr>
        <p:spPr/>
        <p:txBody>
          <a:bodyPr>
            <a:normAutofit/>
          </a:bodyPr>
          <a:lstStyle/>
          <a:p>
            <a:r>
              <a:rPr lang="en-GB" sz="3200" i="0" u="none" strike="noStrike" baseline="0" dirty="0">
                <a:solidFill>
                  <a:srgbClr val="000000"/>
                </a:solidFill>
                <a:latin typeface="Arial" panose="020B0604020202020204" pitchFamily="34" charset="0"/>
              </a:rPr>
              <a:t>B. How would you put your plan into execution? </a:t>
            </a:r>
            <a:br>
              <a:rPr lang="en-GB"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DB7465E-776D-0920-CA65-D91E94B01CCE}"/>
              </a:ext>
            </a:extLst>
          </p:cNvPr>
          <p:cNvSpPr>
            <a:spLocks noGrp="1"/>
          </p:cNvSpPr>
          <p:nvPr>
            <p:ph idx="1"/>
          </p:nvPr>
        </p:nvSpPr>
        <p:spPr>
          <a:xfrm>
            <a:off x="838200" y="1541145"/>
            <a:ext cx="10515600" cy="4351338"/>
          </a:xfrm>
        </p:spPr>
        <p:txBody>
          <a:bodyPr>
            <a:normAutofit fontScale="92500" lnSpcReduction="10000"/>
          </a:bodyPr>
          <a:lstStyle/>
          <a:p>
            <a:pPr marL="0" indent="0">
              <a:buNone/>
            </a:pPr>
            <a:r>
              <a:rPr lang="en-US" sz="2200" b="1" dirty="0">
                <a:latin typeface="Arial" panose="020B0604020202020204" pitchFamily="34" charset="0"/>
                <a:cs typeface="Arial" panose="020B0604020202020204" pitchFamily="34" charset="0"/>
              </a:rPr>
              <a:t>Execution steps:</a:t>
            </a:r>
          </a:p>
          <a:p>
            <a:pPr marL="0" indent="0">
              <a:buNone/>
            </a:pPr>
            <a:endParaRPr lang="en-US" sz="1900" dirty="0">
              <a:latin typeface="Arial" panose="020B0604020202020204" pitchFamily="34" charset="0"/>
              <a:cs typeface="Arial" panose="020B0604020202020204" pitchFamily="34" charset="0"/>
            </a:endParaRPr>
          </a:p>
          <a:p>
            <a:pPr marL="514350" indent="-514350">
              <a:buAutoNum type="arabicPeriod"/>
            </a:pPr>
            <a:r>
              <a:rPr lang="en-US" sz="1900" dirty="0">
                <a:latin typeface="Arial" panose="020B0604020202020204" pitchFamily="34" charset="0"/>
                <a:cs typeface="Arial" panose="020B0604020202020204" pitchFamily="34" charset="0"/>
              </a:rPr>
              <a:t>Create Product Roadmap, timeline, and schedule.</a:t>
            </a:r>
          </a:p>
          <a:p>
            <a:pPr marL="514350" indent="-514350">
              <a:buAutoNum type="arabicPeriod"/>
            </a:pPr>
            <a:r>
              <a:rPr lang="en-US" sz="1900" dirty="0">
                <a:latin typeface="Arial" panose="020B0604020202020204" pitchFamily="34" charset="0"/>
                <a:cs typeface="Arial" panose="020B0604020202020204" pitchFamily="34" charset="0"/>
              </a:rPr>
              <a:t>Gain data insight of Nala CDS team resources to calculate and create the development strategy.</a:t>
            </a:r>
          </a:p>
          <a:p>
            <a:pPr marL="514350" indent="-514350">
              <a:buAutoNum type="arabicPeriod"/>
            </a:pPr>
            <a:r>
              <a:rPr lang="en-US" sz="1900" dirty="0">
                <a:latin typeface="Arial" panose="020B0604020202020204" pitchFamily="34" charset="0"/>
                <a:cs typeface="Arial" panose="020B0604020202020204" pitchFamily="34" charset="0"/>
              </a:rPr>
              <a:t>Gathering features requirement from internal stakeholders and users.</a:t>
            </a:r>
          </a:p>
          <a:p>
            <a:pPr marL="514350" indent="-514350">
              <a:buAutoNum type="arabicPeriod"/>
            </a:pPr>
            <a:r>
              <a:rPr lang="en-US" sz="1900" dirty="0">
                <a:latin typeface="Arial" panose="020B0604020202020204" pitchFamily="34" charset="0"/>
                <a:cs typeface="Arial" panose="020B0604020202020204" pitchFamily="34" charset="0"/>
              </a:rPr>
              <a:t>D</a:t>
            </a:r>
            <a:r>
              <a:rPr lang="en-US" sz="1900" dirty="0">
                <a:effectLst/>
                <a:latin typeface="Arial" panose="020B0604020202020204" pitchFamily="34" charset="0"/>
                <a:cs typeface="Arial" panose="020B0604020202020204" pitchFamily="34" charset="0"/>
              </a:rPr>
              <a:t>efine the scope and objectives of the project.</a:t>
            </a:r>
          </a:p>
          <a:p>
            <a:pPr marL="514350" indent="-514350">
              <a:buAutoNum type="arabicPeriod"/>
            </a:pPr>
            <a:r>
              <a:rPr lang="en-US" sz="1900" dirty="0">
                <a:latin typeface="Arial" panose="020B0604020202020204" pitchFamily="34" charset="0"/>
                <a:cs typeface="Arial" panose="020B0604020202020204" pitchFamily="34" charset="0"/>
              </a:rPr>
              <a:t>Define the Go-to-Market strategy.</a:t>
            </a:r>
          </a:p>
          <a:p>
            <a:pPr marL="514350" indent="-514350">
              <a:buAutoNum type="arabicPeriod"/>
            </a:pPr>
            <a:r>
              <a:rPr lang="en-US" sz="1900" dirty="0">
                <a:latin typeface="Arial" panose="020B0604020202020204" pitchFamily="34" charset="0"/>
                <a:cs typeface="Arial" panose="020B0604020202020204" pitchFamily="34" charset="0"/>
              </a:rPr>
              <a:t>Creating product backlog according the product roadmap.</a:t>
            </a:r>
          </a:p>
          <a:p>
            <a:pPr marL="514350" indent="-514350">
              <a:buAutoNum type="arabicPeriod"/>
            </a:pPr>
            <a:r>
              <a:rPr lang="en-US" sz="1900" dirty="0">
                <a:latin typeface="Arial" panose="020B0604020202020204" pitchFamily="34" charset="0"/>
                <a:cs typeface="Arial" panose="020B0604020202020204" pitchFamily="34" charset="0"/>
              </a:rPr>
              <a:t>Design and Develop the product by the tech team.</a:t>
            </a:r>
          </a:p>
          <a:p>
            <a:pPr marL="514350" indent="-514350">
              <a:buAutoNum type="arabicPeriod"/>
            </a:pPr>
            <a:r>
              <a:rPr lang="en-US" sz="1900" dirty="0">
                <a:latin typeface="Arial" panose="020B0604020202020204" pitchFamily="34" charset="0"/>
                <a:cs typeface="Arial" panose="020B0604020202020204" pitchFamily="34" charset="0"/>
              </a:rPr>
              <a:t>UAT to selected user and get feedback.</a:t>
            </a:r>
          </a:p>
          <a:p>
            <a:pPr marL="514350" indent="-514350">
              <a:buAutoNum type="arabicPeriod"/>
            </a:pPr>
            <a:r>
              <a:rPr lang="en-US" sz="1900" dirty="0">
                <a:latin typeface="Arial" panose="020B0604020202020204" pitchFamily="34" charset="0"/>
                <a:cs typeface="Arial" panose="020B0604020202020204" pitchFamily="34" charset="0"/>
              </a:rPr>
              <a:t>Launch the product.</a:t>
            </a:r>
          </a:p>
          <a:p>
            <a:pPr marL="514350" indent="-514350">
              <a:buAutoNum type="arabicPeriod"/>
            </a:pPr>
            <a:r>
              <a:rPr lang="en-US" sz="1900" dirty="0">
                <a:latin typeface="Arial" panose="020B0604020202020204" pitchFamily="34" charset="0"/>
                <a:cs typeface="Arial" panose="020B0604020202020204" pitchFamily="34" charset="0"/>
              </a:rPr>
              <a:t>Monitor and evaluate the product.</a:t>
            </a:r>
          </a:p>
          <a:p>
            <a:endParaRPr lang="en-US" dirty="0"/>
          </a:p>
          <a:p>
            <a:endParaRPr lang="en-US" dirty="0"/>
          </a:p>
          <a:p>
            <a:endParaRPr lang="en-US" dirty="0"/>
          </a:p>
          <a:p>
            <a:endParaRPr lang="en-US" dirty="0"/>
          </a:p>
          <a:p>
            <a:endParaRPr lang="en-US" dirty="0"/>
          </a:p>
          <a:p>
            <a:endParaRPr lang="en-US" dirty="0"/>
          </a:p>
        </p:txBody>
      </p:sp>
      <p:pic>
        <p:nvPicPr>
          <p:cNvPr id="4" name="Picture 6" descr="Nalagenetics - Personalized Medications, Diet, and Screening.">
            <a:extLst>
              <a:ext uri="{FF2B5EF4-FFF2-40B4-BE49-F238E27FC236}">
                <a16:creationId xmlns:a16="http://schemas.microsoft.com/office/drawing/2014/main" id="{D6FE5743-0A7F-AE35-FF77-5C5DDB1FF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4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17C6-F908-FDA8-92C6-5003AD767F66}"/>
              </a:ext>
            </a:extLst>
          </p:cNvPr>
          <p:cNvSpPr>
            <a:spLocks noGrp="1"/>
          </p:cNvSpPr>
          <p:nvPr>
            <p:ph type="title"/>
          </p:nvPr>
        </p:nvSpPr>
        <p:spPr>
          <a:xfrm>
            <a:off x="838200" y="883920"/>
            <a:ext cx="10515600" cy="1020128"/>
          </a:xfrm>
        </p:spPr>
        <p:txBody>
          <a:bodyPr>
            <a:noAutofit/>
          </a:bodyPr>
          <a:lstStyle/>
          <a:p>
            <a:r>
              <a:rPr lang="en-GB" sz="3200" b="0" i="0" u="none" strike="noStrike" baseline="0" dirty="0">
                <a:solidFill>
                  <a:srgbClr val="323232"/>
                </a:solidFill>
                <a:latin typeface="Arial" panose="020B0604020202020204" pitchFamily="34" charset="0"/>
              </a:rPr>
              <a:t>C. Which key teams would you involve in the effort? What are some example questions / information that you’d expect to obtain from them? </a:t>
            </a:r>
            <a:br>
              <a:rPr lang="en-GB" sz="2800" b="0" i="0" u="none" strike="noStrike" baseline="0" dirty="0">
                <a:solidFill>
                  <a:srgbClr val="323232"/>
                </a:solidFill>
                <a:latin typeface="Arial" panose="020B0604020202020204" pitchFamily="34" charset="0"/>
              </a:rPr>
            </a:br>
            <a:endParaRPr lang="en-US" sz="2800" dirty="0"/>
          </a:p>
        </p:txBody>
      </p:sp>
      <p:sp>
        <p:nvSpPr>
          <p:cNvPr id="3" name="Content Placeholder 2">
            <a:extLst>
              <a:ext uri="{FF2B5EF4-FFF2-40B4-BE49-F238E27FC236}">
                <a16:creationId xmlns:a16="http://schemas.microsoft.com/office/drawing/2014/main" id="{59DD4742-D57D-014F-2442-D1BAA7C15C3A}"/>
              </a:ext>
            </a:extLst>
          </p:cNvPr>
          <p:cNvSpPr>
            <a:spLocks noGrp="1"/>
          </p:cNvSpPr>
          <p:nvPr>
            <p:ph idx="1"/>
          </p:nvPr>
        </p:nvSpPr>
        <p:spPr>
          <a:xfrm>
            <a:off x="838200" y="2506662"/>
            <a:ext cx="10515600" cy="4351338"/>
          </a:xfrm>
        </p:spPr>
        <p:txBody>
          <a:bodyPr>
            <a:normAutofit/>
          </a:bodyPr>
          <a:lstStyle/>
          <a:p>
            <a:pPr marL="0" indent="0">
              <a:buNone/>
            </a:pPr>
            <a:r>
              <a:rPr lang="en-US" sz="2000" b="1" dirty="0">
                <a:latin typeface="Arial" panose="020B0604020202020204" pitchFamily="34" charset="0"/>
                <a:cs typeface="Arial" panose="020B0604020202020204" pitchFamily="34" charset="0"/>
              </a:rPr>
              <a:t>Teams:</a:t>
            </a:r>
          </a:p>
          <a:p>
            <a:pPr marL="514350" indent="-514350">
              <a:buAutoNum type="arabicPeriod"/>
            </a:pPr>
            <a:r>
              <a:rPr lang="en-US" sz="1800" dirty="0">
                <a:latin typeface="Arial" panose="020B0604020202020204" pitchFamily="34" charset="0"/>
                <a:cs typeface="Arial" panose="020B0604020202020204" pitchFamily="34" charset="0"/>
              </a:rPr>
              <a:t>Product (including VP of Product), ex: The roadmap of the product.</a:t>
            </a:r>
          </a:p>
          <a:p>
            <a:pPr marL="514350" indent="-514350">
              <a:buAutoNum type="arabicPeriod"/>
            </a:pPr>
            <a:r>
              <a:rPr lang="en-US" sz="1800" dirty="0">
                <a:latin typeface="Arial" panose="020B0604020202020204" pitchFamily="34" charset="0"/>
                <a:cs typeface="Arial" panose="020B0604020202020204" pitchFamily="34" charset="0"/>
              </a:rPr>
              <a:t>Tech (Backend, Frontend, QA, Data), ex: Th requirement of the product.</a:t>
            </a:r>
          </a:p>
          <a:p>
            <a:pPr marL="514350" indent="-514350">
              <a:buFont typeface="Arial" panose="020B0604020202020204" pitchFamily="34" charset="0"/>
              <a:buAutoNum type="arabicPeriod"/>
            </a:pPr>
            <a:r>
              <a:rPr lang="en-US" sz="1800" dirty="0">
                <a:latin typeface="Arial" panose="020B0604020202020204" pitchFamily="34" charset="0"/>
                <a:cs typeface="Arial" panose="020B0604020202020204" pitchFamily="34" charset="0"/>
              </a:rPr>
              <a:t>Marketing, ex: The GTM.</a:t>
            </a:r>
          </a:p>
          <a:p>
            <a:pPr marL="514350" indent="-514350">
              <a:buAutoNum type="arabicPeriod"/>
            </a:pPr>
            <a:r>
              <a:rPr lang="en-US" sz="1800" dirty="0">
                <a:latin typeface="Arial" panose="020B0604020202020204" pitchFamily="34" charset="0"/>
                <a:cs typeface="Arial" panose="020B0604020202020204" pitchFamily="34" charset="0"/>
              </a:rPr>
              <a:t>Finance, ex: budget for the GTM.</a:t>
            </a:r>
          </a:p>
          <a:p>
            <a:pPr marL="514350" indent="-514350">
              <a:buAutoNum type="arabicPeriod"/>
            </a:pPr>
            <a:r>
              <a:rPr lang="en-US" sz="1800" dirty="0">
                <a:latin typeface="Arial" panose="020B0604020202020204" pitchFamily="34" charset="0"/>
                <a:cs typeface="Arial" panose="020B0604020202020204" pitchFamily="34" charset="0"/>
              </a:rPr>
              <a:t>Legal, ex: compliances with the regulations.</a:t>
            </a:r>
          </a:p>
          <a:p>
            <a:pPr marL="514350" indent="-514350">
              <a:buAutoNum type="arabicPeriod"/>
            </a:pPr>
            <a:r>
              <a:rPr lang="en-US" sz="1800" dirty="0">
                <a:latin typeface="Arial" panose="020B0604020202020204" pitchFamily="34" charset="0"/>
                <a:cs typeface="Arial" panose="020B0604020202020204" pitchFamily="34" charset="0"/>
              </a:rPr>
              <a:t>Internal researchers, ex: Feedback and medical ethics of the product.</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pic>
        <p:nvPicPr>
          <p:cNvPr id="4" name="Picture 6" descr="Nalagenetics - Personalized Medications, Diet, and Screening.">
            <a:extLst>
              <a:ext uri="{FF2B5EF4-FFF2-40B4-BE49-F238E27FC236}">
                <a16:creationId xmlns:a16="http://schemas.microsoft.com/office/drawing/2014/main" id="{935AE241-046B-D4E4-639A-F122D78F8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7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FC5-116F-A700-4082-9F3DAC410FAD}"/>
              </a:ext>
            </a:extLst>
          </p:cNvPr>
          <p:cNvSpPr>
            <a:spLocks noGrp="1"/>
          </p:cNvSpPr>
          <p:nvPr>
            <p:ph type="title"/>
          </p:nvPr>
        </p:nvSpPr>
        <p:spPr>
          <a:xfrm>
            <a:off x="838200" y="599757"/>
            <a:ext cx="10515600" cy="1325563"/>
          </a:xfrm>
        </p:spPr>
        <p:txBody>
          <a:bodyPr>
            <a:normAutofit fontScale="90000"/>
          </a:bodyPr>
          <a:lstStyle/>
          <a:p>
            <a:r>
              <a:rPr lang="en-GB" sz="3600" b="0" i="0" u="none" strike="noStrike" baseline="0" dirty="0">
                <a:solidFill>
                  <a:srgbClr val="000000"/>
                </a:solidFill>
                <a:latin typeface="Arial" panose="020B0604020202020204" pitchFamily="34" charset="0"/>
              </a:rPr>
              <a:t>D. What are the risks involved for a) and b)? How will you address them? </a:t>
            </a:r>
            <a:br>
              <a:rPr lang="en-GB"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8533B99-0E0F-4D08-95B4-C61BCD0B05FA}"/>
              </a:ext>
            </a:extLst>
          </p:cNvPr>
          <p:cNvSpPr>
            <a:spLocks noGrp="1"/>
          </p:cNvSpPr>
          <p:nvPr>
            <p:ph idx="1"/>
          </p:nvPr>
        </p:nvSpPr>
        <p:spPr>
          <a:xfrm>
            <a:off x="838200" y="1803400"/>
            <a:ext cx="11059160" cy="5215256"/>
          </a:xfrm>
        </p:spPr>
        <p:txBody>
          <a:bodyPr>
            <a:normAutofit/>
          </a:bodyPr>
          <a:lstStyle/>
          <a:p>
            <a:pPr marL="0" indent="0">
              <a:buNone/>
            </a:pPr>
            <a:r>
              <a:rPr lang="en-US" sz="2000" b="1" dirty="0">
                <a:latin typeface="Arial" panose="020B0604020202020204" pitchFamily="34" charset="0"/>
                <a:cs typeface="Arial" panose="020B0604020202020204" pitchFamily="34" charset="0"/>
              </a:rPr>
              <a:t>Risks</a:t>
            </a:r>
          </a:p>
          <a:p>
            <a:pPr marL="342900" indent="-342900">
              <a:buAutoNum type="arabicPeriod"/>
            </a:pPr>
            <a:r>
              <a:rPr lang="en-US" sz="1800" dirty="0">
                <a:latin typeface="Arial" panose="020B0604020202020204" pitchFamily="34" charset="0"/>
                <a:cs typeface="Arial" panose="020B0604020202020204" pitchFamily="34" charset="0"/>
              </a:rPr>
              <a:t>Product risk, ex: user flow</a:t>
            </a:r>
          </a:p>
          <a:p>
            <a:pPr marL="342900" indent="-342900">
              <a:buAutoNum type="arabicPeriod"/>
            </a:pPr>
            <a:r>
              <a:rPr lang="en-US" sz="1800" dirty="0">
                <a:latin typeface="Arial" panose="020B0604020202020204" pitchFamily="34" charset="0"/>
                <a:cs typeface="Arial" panose="020B0604020202020204" pitchFamily="34" charset="0"/>
              </a:rPr>
              <a:t>Technical risk, ex: data security</a:t>
            </a:r>
          </a:p>
          <a:p>
            <a:pPr marL="342900" indent="-342900">
              <a:buAutoNum type="arabicPeriod"/>
            </a:pPr>
            <a:r>
              <a:rPr lang="en-US" sz="1800" dirty="0">
                <a:latin typeface="Arial" panose="020B0604020202020204" pitchFamily="34" charset="0"/>
                <a:cs typeface="Arial" panose="020B0604020202020204" pitchFamily="34" charset="0"/>
              </a:rPr>
              <a:t>Unfitted GTM strategy</a:t>
            </a:r>
          </a:p>
          <a:p>
            <a:pPr marL="342900" indent="-342900">
              <a:buAutoNum type="arabicPeriod"/>
            </a:pPr>
            <a:r>
              <a:rPr lang="en-US" sz="1800" dirty="0">
                <a:latin typeface="Arial" panose="020B0604020202020204" pitchFamily="34" charset="0"/>
                <a:cs typeface="Arial" panose="020B0604020202020204" pitchFamily="34" charset="0"/>
              </a:rPr>
              <a:t>Regulatory compliances</a:t>
            </a:r>
          </a:p>
          <a:p>
            <a:pPr marL="0" indent="0">
              <a:buNone/>
            </a:pPr>
            <a:endParaRPr lang="en-US" sz="2600" b="1" dirty="0">
              <a:latin typeface="Arial" panose="020B0604020202020204" pitchFamily="34" charset="0"/>
              <a:cs typeface="Arial" panose="020B0604020202020204" pitchFamily="34" charset="0"/>
            </a:endParaRPr>
          </a:p>
          <a:p>
            <a:pPr marL="457200" indent="-457200">
              <a:buAutoNum type="arabicPeriod"/>
            </a:pPr>
            <a:endParaRPr lang="en-US" sz="25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500" dirty="0"/>
          </a:p>
          <a:p>
            <a:endParaRPr lang="en-US" dirty="0"/>
          </a:p>
        </p:txBody>
      </p:sp>
      <p:pic>
        <p:nvPicPr>
          <p:cNvPr id="4" name="Picture 6" descr="Nalagenetics - Personalized Medications, Diet, and Screening.">
            <a:extLst>
              <a:ext uri="{FF2B5EF4-FFF2-40B4-BE49-F238E27FC236}">
                <a16:creationId xmlns:a16="http://schemas.microsoft.com/office/drawing/2014/main" id="{2B458F24-9E4B-DFF8-6E9E-765240326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24" y="4784583"/>
            <a:ext cx="4659542" cy="3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94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1251</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Söhne</vt:lpstr>
      <vt:lpstr>Office Theme</vt:lpstr>
      <vt:lpstr>PowerPoint Presentation</vt:lpstr>
      <vt:lpstr>Task</vt:lpstr>
      <vt:lpstr>Nala CDS FLow</vt:lpstr>
      <vt:lpstr>Overview</vt:lpstr>
      <vt:lpstr>1. A. What features should Nala CDS have? Why?</vt:lpstr>
      <vt:lpstr>PowerPoint Presentation</vt:lpstr>
      <vt:lpstr>B. How would you put your plan into execution?  </vt:lpstr>
      <vt:lpstr>C. Which key teams would you involve in the effort? What are some example questions / information that you’d expect to obtain from them?  </vt:lpstr>
      <vt:lpstr>D. What are the risks involved for a) and b)? How will you address them?  </vt:lpstr>
      <vt:lpstr>PowerPoint Presentation</vt:lpstr>
      <vt:lpstr> 2. What are some of the trends and opportunities in genetics testing space that Nalagenetics should invest on in the short term and long term? Why? </vt:lpstr>
      <vt:lpstr>PowerPoint Presentation</vt:lpstr>
      <vt:lpstr>Nalagenetics should invest 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Nalagenetics</dc:title>
  <dc:creator>ASUS</dc:creator>
  <cp:lastModifiedBy>ASUS</cp:lastModifiedBy>
  <cp:revision>27</cp:revision>
  <dcterms:created xsi:type="dcterms:W3CDTF">2023-02-12T15:49:49Z</dcterms:created>
  <dcterms:modified xsi:type="dcterms:W3CDTF">2023-03-16T19:17:19Z</dcterms:modified>
</cp:coreProperties>
</file>