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1E3228-21B5-4C63-B411-8ABC2D52DAC8}" type="datetimeFigureOut">
              <a:rPr lang="en-IN" smtClean="0"/>
              <a:t>15-11-2024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DFD98-AA29-4A3E-ACC6-180FD7163B82}" type="slidenum">
              <a:rPr lang="en-IN" smtClean="0"/>
              <a:t>‹#›</a:t>
            </a:fld>
            <a:endParaRPr lang="en-IN"/>
          </a:p>
        </p:txBody>
      </p:sp>
    </p:spTree>
    <p:extLst>
      <p:ext uri="{BB962C8B-B14F-4D97-AF65-F5344CB8AC3E}">
        <p14:creationId xmlns:p14="http://schemas.microsoft.com/office/powerpoint/2010/main" val="259294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5DFD98-AA29-4A3E-ACC6-180FD7163B82}" type="slidenum">
              <a:rPr lang="en-IN" smtClean="0"/>
              <a:t>1</a:t>
            </a:fld>
            <a:endParaRPr lang="en-IN" dirty="0"/>
          </a:p>
        </p:txBody>
      </p:sp>
    </p:spTree>
    <p:extLst>
      <p:ext uri="{BB962C8B-B14F-4D97-AF65-F5344CB8AC3E}">
        <p14:creationId xmlns:p14="http://schemas.microsoft.com/office/powerpoint/2010/main" val="854976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103AFBF-7D4E-4C11-85B8-C248A5146246}" type="datetimeFigureOut">
              <a:rPr lang="en-IN" smtClean="0"/>
              <a:t>15-11-2024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DE3A6F-5F34-4DB5-AD96-6B899B22932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03AFBF-7D4E-4C11-85B8-C248A5146246}" type="datetimeFigureOut">
              <a:rPr lang="en-IN" smtClean="0"/>
              <a:t>15-11-2024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9DE3A6F-5F34-4DB5-AD96-6B899B2293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03AFBF-7D4E-4C11-85B8-C248A5146246}" type="datetimeFigureOut">
              <a:rPr lang="en-IN" smtClean="0"/>
              <a:t>15-11-2024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9DE3A6F-5F34-4DB5-AD96-6B899B2293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03AFBF-7D4E-4C11-85B8-C248A5146246}" type="datetimeFigureOut">
              <a:rPr lang="en-IN" smtClean="0"/>
              <a:t>15-11-2024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9DE3A6F-5F34-4DB5-AD96-6B899B22932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103AFBF-7D4E-4C11-85B8-C248A5146246}" type="datetimeFigureOut">
              <a:rPr lang="en-IN" smtClean="0"/>
              <a:t>15-11-2024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9DE3A6F-5F34-4DB5-AD96-6B899B22932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103AFBF-7D4E-4C11-85B8-C248A5146246}" type="datetimeFigureOut">
              <a:rPr lang="en-IN" smtClean="0"/>
              <a:t>15-11-2024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9DE3A6F-5F34-4DB5-AD96-6B899B22932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103AFBF-7D4E-4C11-85B8-C248A5146246}" type="datetimeFigureOut">
              <a:rPr lang="en-IN" smtClean="0"/>
              <a:t>15-11-2024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9DE3A6F-5F34-4DB5-AD96-6B899B2293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103AFBF-7D4E-4C11-85B8-C248A5146246}" type="datetimeFigureOut">
              <a:rPr lang="en-IN" smtClean="0"/>
              <a:t>15-11-2024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9DE3A6F-5F34-4DB5-AD96-6B899B22932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103AFBF-7D4E-4C11-85B8-C248A5146246}" type="datetimeFigureOut">
              <a:rPr lang="en-IN" smtClean="0"/>
              <a:t>15-11-2024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9DE3A6F-5F34-4DB5-AD96-6B899B2293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103AFBF-7D4E-4C11-85B8-C248A5146246}" type="datetimeFigureOut">
              <a:rPr lang="en-IN" smtClean="0"/>
              <a:t>15-11-2024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9DE3A6F-5F34-4DB5-AD96-6B899B2293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103AFBF-7D4E-4C11-85B8-C248A5146246}" type="datetimeFigureOut">
              <a:rPr lang="en-IN" smtClean="0"/>
              <a:t>15-11-2024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DE3A6F-5F34-4DB5-AD96-6B899B22932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03AFBF-7D4E-4C11-85B8-C248A5146246}" type="datetimeFigureOut">
              <a:rPr lang="en-IN" smtClean="0"/>
              <a:t>15-11-2024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DE3A6F-5F34-4DB5-AD96-6B899B2293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692696"/>
            <a:ext cx="8640960" cy="2190105"/>
          </a:xfrm>
        </p:spPr>
        <p:txBody>
          <a:bodyPr>
            <a:normAutofit fontScale="90000"/>
          </a:bodyPr>
          <a:lstStyle/>
          <a:p>
            <a:pPr algn="l"/>
            <a:r>
              <a:rPr lang="en-GB" dirty="0" smtClean="0"/>
              <a:t>MONITOR AND LOG APPLICATION PERFORMANCE </a:t>
            </a:r>
            <a:endParaRPr lang="en-IN" dirty="0"/>
          </a:p>
        </p:txBody>
      </p:sp>
      <p:sp>
        <p:nvSpPr>
          <p:cNvPr id="3" name="Subtitle 2"/>
          <p:cNvSpPr>
            <a:spLocks noGrp="1"/>
          </p:cNvSpPr>
          <p:nvPr>
            <p:ph type="subTitle" idx="1"/>
          </p:nvPr>
        </p:nvSpPr>
        <p:spPr>
          <a:xfrm>
            <a:off x="3995936" y="3717032"/>
            <a:ext cx="4680520" cy="1584176"/>
          </a:xfrm>
        </p:spPr>
        <p:txBody>
          <a:bodyPr>
            <a:normAutofit/>
          </a:bodyPr>
          <a:lstStyle/>
          <a:p>
            <a:pPr algn="ctr"/>
            <a:r>
              <a:rPr lang="en-GB" sz="1600" dirty="0" smtClean="0">
                <a:solidFill>
                  <a:schemeClr val="accent2">
                    <a:lumMod val="50000"/>
                  </a:schemeClr>
                </a:solidFill>
              </a:rPr>
              <a:t>PRESENTING BY:</a:t>
            </a:r>
          </a:p>
          <a:p>
            <a:pPr algn="ctr"/>
            <a:r>
              <a:rPr lang="en-GB" sz="1600" dirty="0" smtClean="0">
                <a:solidFill>
                  <a:schemeClr val="accent2">
                    <a:lumMod val="50000"/>
                  </a:schemeClr>
                </a:solidFill>
              </a:rPr>
              <a:t>M.MALESHWARI</a:t>
            </a:r>
            <a:r>
              <a:rPr lang="en-IN" sz="1600" dirty="0" smtClean="0">
                <a:solidFill>
                  <a:schemeClr val="accent2">
                    <a:lumMod val="50000"/>
                  </a:schemeClr>
                </a:solidFill>
              </a:rPr>
              <a:t>-22H51A0536</a:t>
            </a:r>
          </a:p>
          <a:p>
            <a:pPr algn="ctr"/>
            <a:r>
              <a:rPr lang="en-GB" sz="1600" dirty="0" smtClean="0">
                <a:solidFill>
                  <a:schemeClr val="accent2">
                    <a:lumMod val="50000"/>
                  </a:schemeClr>
                </a:solidFill>
              </a:rPr>
              <a:t>MD.INAYATH-22H51A0541</a:t>
            </a:r>
          </a:p>
          <a:p>
            <a:pPr algn="ctr"/>
            <a:r>
              <a:rPr lang="en-GB" sz="1600" dirty="0" smtClean="0">
                <a:solidFill>
                  <a:schemeClr val="accent2">
                    <a:lumMod val="50000"/>
                  </a:schemeClr>
                </a:solidFill>
              </a:rPr>
              <a:t>P.CHANDHANA-22H51A0546</a:t>
            </a:r>
          </a:p>
        </p:txBody>
      </p:sp>
    </p:spTree>
    <p:extLst>
      <p:ext uri="{BB962C8B-B14F-4D97-AF65-F5344CB8AC3E}">
        <p14:creationId xmlns:p14="http://schemas.microsoft.com/office/powerpoint/2010/main" val="163156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183880" cy="4187952"/>
          </a:xfrm>
        </p:spPr>
        <p:txBody>
          <a:bodyPr>
            <a:noAutofit/>
          </a:bodyPr>
          <a:lstStyle/>
          <a:p>
            <a:pPr algn="just"/>
            <a:r>
              <a:rPr lang="en-GB" sz="2000" dirty="0">
                <a:latin typeface="Calibri" pitchFamily="34" charset="0"/>
                <a:ea typeface="Calibri" pitchFamily="34" charset="0"/>
                <a:cs typeface="Calibri" pitchFamily="34" charset="0"/>
              </a:rPr>
              <a:t>In modern web development, application performance monitoring is crucial for delivering responsive and user-friendly experiences. As users expect fast-loading pages and seamless interactions, identifying and addressing performance bottlenecks has become a key part of the development process. While robust third-party monitoring tools are available, a lightweight, browser-based solution using HTML and JavaScript provides an accessible alternative, especially useful for small applications or early-stage performance checks. </a:t>
            </a:r>
            <a:endParaRPr lang="en-GB" sz="2000" dirty="0" smtClean="0">
              <a:latin typeface="Calibri" pitchFamily="34" charset="0"/>
              <a:ea typeface="Calibri" pitchFamily="34" charset="0"/>
              <a:cs typeface="Calibri" pitchFamily="34" charset="0"/>
            </a:endParaRPr>
          </a:p>
          <a:p>
            <a:pPr algn="just"/>
            <a:r>
              <a:rPr lang="en-GB" sz="2000" dirty="0" smtClean="0">
                <a:latin typeface="Calibri" pitchFamily="34" charset="0"/>
                <a:ea typeface="Calibri" pitchFamily="34" charset="0"/>
                <a:cs typeface="Calibri" pitchFamily="34" charset="0"/>
              </a:rPr>
              <a:t>By </a:t>
            </a:r>
            <a:r>
              <a:rPr lang="en-GB" sz="2000" dirty="0">
                <a:latin typeface="Calibri" pitchFamily="34" charset="0"/>
                <a:ea typeface="Calibri" pitchFamily="34" charset="0"/>
                <a:cs typeface="Calibri" pitchFamily="34" charset="0"/>
              </a:rPr>
              <a:t>utilizing the browser’s built-in Performance API, developers can collect essential metrics like page load time, Time to First Byte (TTFB), and DOM load time, and display them directly in the browser. This approach not only enables real-time client-side monitoring but also offers the flexibility to log data to a backend server for further analysis, making it a practical solution for immediate insights into application performance.</a:t>
            </a:r>
            <a:endParaRPr lang="en-IN" sz="2000" dirty="0">
              <a:latin typeface="Calibri" pitchFamily="34" charset="0"/>
              <a:ea typeface="Calibri" pitchFamily="34" charset="0"/>
              <a:cs typeface="Calibri" pitchFamily="34" charset="0"/>
            </a:endParaRPr>
          </a:p>
        </p:txBody>
      </p:sp>
      <p:sp>
        <p:nvSpPr>
          <p:cNvPr id="2" name="Title 1"/>
          <p:cNvSpPr>
            <a:spLocks noGrp="1"/>
          </p:cNvSpPr>
          <p:nvPr>
            <p:ph type="title"/>
          </p:nvPr>
        </p:nvSpPr>
        <p:spPr>
          <a:xfrm>
            <a:off x="323528" y="188640"/>
            <a:ext cx="8183880" cy="763528"/>
          </a:xfrm>
        </p:spPr>
        <p:txBody>
          <a:bodyPr/>
          <a:lstStyle/>
          <a:p>
            <a:r>
              <a:rPr lang="en-GB" dirty="0" smtClean="0"/>
              <a:t>INTRODUCTION:</a:t>
            </a:r>
            <a:endParaRPr lang="en-IN" dirty="0"/>
          </a:p>
        </p:txBody>
      </p:sp>
    </p:spTree>
    <p:extLst>
      <p:ext uri="{BB962C8B-B14F-4D97-AF65-F5344CB8AC3E}">
        <p14:creationId xmlns:p14="http://schemas.microsoft.com/office/powerpoint/2010/main" val="3524873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183880" cy="4187952"/>
          </a:xfrm>
        </p:spPr>
        <p:txBody>
          <a:bodyPr>
            <a:noAutofit/>
          </a:bodyPr>
          <a:lstStyle/>
          <a:p>
            <a:pPr algn="just"/>
            <a:r>
              <a:rPr lang="en-GB" sz="2000" dirty="0">
                <a:latin typeface="Calibri" pitchFamily="34" charset="0"/>
                <a:ea typeface="Calibri" pitchFamily="34" charset="0"/>
                <a:cs typeface="Calibri" pitchFamily="34" charset="0"/>
              </a:rPr>
              <a:t>Application performance monitoring is essential for understanding user experience and ensuring optimal application functionality. This paper explores a browser-based approach to monitoring and logging performance metrics by leveraging HTML and JavaScript. Through the implementation of the Performance API and simple DOM manipulation, we collect and display key performance metrics such as page load time, Time to First Byte (TTFB), and DOM load times. This method provides a straightforward solution for developers to gain quick insights into application performance without relying on complex third-party tools. Additionally, this approach can be extended to log metrics to a backend server for centralized monitoring and further analysis. Our findings indicate that HTML and JavaScript offer a viable solution for real-time, client-side performance monitoring, particularly useful for small-scale applications and initial debugging stages.</a:t>
            </a:r>
            <a:endParaRPr lang="en-IN" sz="2000" dirty="0">
              <a:latin typeface="Calibri" pitchFamily="34" charset="0"/>
              <a:ea typeface="Calibri" pitchFamily="34" charset="0"/>
              <a:cs typeface="Calibri" pitchFamily="34" charset="0"/>
            </a:endParaRPr>
          </a:p>
        </p:txBody>
      </p:sp>
      <p:sp>
        <p:nvSpPr>
          <p:cNvPr id="2" name="Title 1"/>
          <p:cNvSpPr>
            <a:spLocks noGrp="1"/>
          </p:cNvSpPr>
          <p:nvPr>
            <p:ph type="title"/>
          </p:nvPr>
        </p:nvSpPr>
        <p:spPr>
          <a:xfrm>
            <a:off x="467544" y="548680"/>
            <a:ext cx="8183880" cy="763528"/>
          </a:xfrm>
        </p:spPr>
        <p:txBody>
          <a:bodyPr/>
          <a:lstStyle/>
          <a:p>
            <a:r>
              <a:rPr lang="en-IN" dirty="0" smtClean="0"/>
              <a:t>ABSTRACT:</a:t>
            </a:r>
            <a:endParaRPr lang="en-IN" dirty="0"/>
          </a:p>
        </p:txBody>
      </p:sp>
    </p:spTree>
    <p:extLst>
      <p:ext uri="{BB962C8B-B14F-4D97-AF65-F5344CB8AC3E}">
        <p14:creationId xmlns:p14="http://schemas.microsoft.com/office/powerpoint/2010/main" val="2496998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183880" cy="5040560"/>
          </a:xfrm>
        </p:spPr>
        <p:txBody>
          <a:bodyPr>
            <a:noAutofit/>
          </a:bodyPr>
          <a:lstStyle/>
          <a:p>
            <a:pPr marL="0" indent="0">
              <a:buNone/>
            </a:pPr>
            <a:r>
              <a:rPr lang="en-IN" sz="1400" dirty="0">
                <a:latin typeface="Arial Unicode MS" pitchFamily="34" charset="-128"/>
                <a:ea typeface="Arial Unicode MS" pitchFamily="34" charset="-128"/>
                <a:cs typeface="Arial Unicode MS" pitchFamily="34" charset="-128"/>
              </a:rPr>
              <a:t>&lt;!DOCTYPE html&gt;</a:t>
            </a:r>
          </a:p>
          <a:p>
            <a:pPr marL="0" indent="0">
              <a:buNone/>
            </a:pPr>
            <a:r>
              <a:rPr lang="en-IN" sz="1400" dirty="0">
                <a:latin typeface="Arial Unicode MS" pitchFamily="34" charset="-128"/>
                <a:ea typeface="Arial Unicode MS" pitchFamily="34" charset="-128"/>
                <a:cs typeface="Arial Unicode MS" pitchFamily="34" charset="-128"/>
              </a:rPr>
              <a:t>&lt;html </a:t>
            </a:r>
            <a:r>
              <a:rPr lang="en-IN" sz="1400" dirty="0" err="1">
                <a:latin typeface="Arial Unicode MS" pitchFamily="34" charset="-128"/>
                <a:ea typeface="Arial Unicode MS" pitchFamily="34" charset="-128"/>
                <a:cs typeface="Arial Unicode MS" pitchFamily="34" charset="-128"/>
              </a:rPr>
              <a:t>lang</a:t>
            </a:r>
            <a:r>
              <a:rPr lang="en-IN" sz="1400" dirty="0">
                <a:latin typeface="Arial Unicode MS" pitchFamily="34" charset="-128"/>
                <a:ea typeface="Arial Unicode MS" pitchFamily="34" charset="-128"/>
                <a:cs typeface="Arial Unicode MS" pitchFamily="34" charset="-128"/>
              </a:rPr>
              <a:t>="en"&gt;</a:t>
            </a:r>
          </a:p>
          <a:p>
            <a:pPr marL="0" indent="0">
              <a:buNone/>
            </a:pPr>
            <a:r>
              <a:rPr lang="en-IN" sz="1400" dirty="0">
                <a:latin typeface="Arial Unicode MS" pitchFamily="34" charset="-128"/>
                <a:ea typeface="Arial Unicode MS" pitchFamily="34" charset="-128"/>
                <a:cs typeface="Arial Unicode MS" pitchFamily="34" charset="-128"/>
              </a:rPr>
              <a:t>&lt;head&gt;</a:t>
            </a:r>
          </a:p>
          <a:p>
            <a:pPr marL="0" indent="0">
              <a:buNone/>
            </a:pPr>
            <a:r>
              <a:rPr lang="en-IN" sz="1400" dirty="0">
                <a:latin typeface="Arial Unicode MS" pitchFamily="34" charset="-128"/>
                <a:ea typeface="Arial Unicode MS" pitchFamily="34" charset="-128"/>
                <a:cs typeface="Arial Unicode MS" pitchFamily="34" charset="-128"/>
              </a:rPr>
              <a:t>    &lt;meta charset="UTF-8"&gt;</a:t>
            </a:r>
          </a:p>
          <a:p>
            <a:pPr marL="0" indent="0">
              <a:buNone/>
            </a:pPr>
            <a:r>
              <a:rPr lang="en-IN" sz="1400" dirty="0">
                <a:latin typeface="Arial Unicode MS" pitchFamily="34" charset="-128"/>
                <a:ea typeface="Arial Unicode MS" pitchFamily="34" charset="-128"/>
                <a:cs typeface="Arial Unicode MS" pitchFamily="34" charset="-128"/>
              </a:rPr>
              <a:t>    &lt;meta name="viewport" content="width=device-width, initial-scale=1.0"&gt;</a:t>
            </a:r>
          </a:p>
          <a:p>
            <a:pPr marL="0" indent="0">
              <a:buNone/>
            </a:pPr>
            <a:r>
              <a:rPr lang="en-IN" sz="1400" dirty="0">
                <a:latin typeface="Arial Unicode MS" pitchFamily="34" charset="-128"/>
                <a:ea typeface="Arial Unicode MS" pitchFamily="34" charset="-128"/>
                <a:cs typeface="Arial Unicode MS" pitchFamily="34" charset="-128"/>
              </a:rPr>
              <a:t>    &lt;title&gt;Application Performance Monitor&lt;/title&gt;</a:t>
            </a:r>
          </a:p>
          <a:p>
            <a:pPr marL="0" indent="0">
              <a:buNone/>
            </a:pPr>
            <a:r>
              <a:rPr lang="en-IN" sz="1400" dirty="0">
                <a:latin typeface="Arial Unicode MS" pitchFamily="34" charset="-128"/>
                <a:ea typeface="Arial Unicode MS" pitchFamily="34" charset="-128"/>
                <a:cs typeface="Arial Unicode MS" pitchFamily="34" charset="-128"/>
              </a:rPr>
              <a:t>    &lt;style&gt;</a:t>
            </a:r>
          </a:p>
          <a:p>
            <a:pPr marL="0" indent="0">
              <a:buNone/>
            </a:pPr>
            <a:r>
              <a:rPr lang="en-IN" sz="1400" dirty="0">
                <a:latin typeface="Arial Unicode MS" pitchFamily="34" charset="-128"/>
                <a:ea typeface="Arial Unicode MS" pitchFamily="34" charset="-128"/>
                <a:cs typeface="Arial Unicode MS" pitchFamily="34" charset="-128"/>
              </a:rPr>
              <a:t>        body { font-family: Arial, sans-serif; }</a:t>
            </a:r>
          </a:p>
          <a:p>
            <a:pPr marL="0" indent="0">
              <a:buNone/>
            </a:pPr>
            <a:r>
              <a:rPr lang="en-IN" sz="1400" dirty="0">
                <a:latin typeface="Arial Unicode MS" pitchFamily="34" charset="-128"/>
                <a:ea typeface="Arial Unicode MS" pitchFamily="34" charset="-128"/>
                <a:cs typeface="Arial Unicode MS" pitchFamily="34" charset="-128"/>
              </a:rPr>
              <a:t>        table { width: 100%; border-collapse: collapse; }</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th</a:t>
            </a:r>
            <a:r>
              <a:rPr lang="en-IN" sz="1400" dirty="0">
                <a:latin typeface="Arial Unicode MS" pitchFamily="34" charset="-128"/>
                <a:ea typeface="Arial Unicode MS" pitchFamily="34" charset="-128"/>
                <a:cs typeface="Arial Unicode MS" pitchFamily="34" charset="-128"/>
              </a:rPr>
              <a:t>, td { border: 1px solid #</a:t>
            </a:r>
            <a:r>
              <a:rPr lang="en-IN" sz="1400" dirty="0" err="1">
                <a:latin typeface="Arial Unicode MS" pitchFamily="34" charset="-128"/>
                <a:ea typeface="Arial Unicode MS" pitchFamily="34" charset="-128"/>
                <a:cs typeface="Arial Unicode MS" pitchFamily="34" charset="-128"/>
              </a:rPr>
              <a:t>ddd</a:t>
            </a:r>
            <a:r>
              <a:rPr lang="en-IN" sz="1400" dirty="0">
                <a:latin typeface="Arial Unicode MS" pitchFamily="34" charset="-128"/>
                <a:ea typeface="Arial Unicode MS" pitchFamily="34" charset="-128"/>
                <a:cs typeface="Arial Unicode MS" pitchFamily="34" charset="-128"/>
              </a:rPr>
              <a:t>; padding: 8px; text-align: left; }</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th</a:t>
            </a:r>
            <a:r>
              <a:rPr lang="en-IN" sz="1400" dirty="0">
                <a:latin typeface="Arial Unicode MS" pitchFamily="34" charset="-128"/>
                <a:ea typeface="Arial Unicode MS" pitchFamily="34" charset="-128"/>
                <a:cs typeface="Arial Unicode MS" pitchFamily="34" charset="-128"/>
              </a:rPr>
              <a:t> { background-</a:t>
            </a:r>
            <a:r>
              <a:rPr lang="en-IN" sz="1400" dirty="0" err="1">
                <a:latin typeface="Arial Unicode MS" pitchFamily="34" charset="-128"/>
                <a:ea typeface="Arial Unicode MS" pitchFamily="34" charset="-128"/>
                <a:cs typeface="Arial Unicode MS" pitchFamily="34" charset="-128"/>
              </a:rPr>
              <a:t>color</a:t>
            </a:r>
            <a:r>
              <a:rPr lang="en-IN" sz="1400" dirty="0">
                <a:latin typeface="Arial Unicode MS" pitchFamily="34" charset="-128"/>
                <a:ea typeface="Arial Unicode MS" pitchFamily="34" charset="-128"/>
                <a:cs typeface="Arial Unicode MS" pitchFamily="34" charset="-128"/>
              </a:rPr>
              <a:t>: #f2f2f2; }</a:t>
            </a:r>
          </a:p>
          <a:p>
            <a:pPr marL="0" indent="0">
              <a:buNone/>
            </a:pPr>
            <a:r>
              <a:rPr lang="en-IN" sz="1400" dirty="0">
                <a:latin typeface="Arial Unicode MS" pitchFamily="34" charset="-128"/>
                <a:ea typeface="Arial Unicode MS" pitchFamily="34" charset="-128"/>
                <a:cs typeface="Arial Unicode MS" pitchFamily="34" charset="-128"/>
              </a:rPr>
              <a:t>    &lt;/style&gt;</a:t>
            </a:r>
          </a:p>
          <a:p>
            <a:pPr marL="0" indent="0">
              <a:buNone/>
            </a:pPr>
            <a:r>
              <a:rPr lang="en-IN" sz="1400" dirty="0">
                <a:latin typeface="Arial Unicode MS" pitchFamily="34" charset="-128"/>
                <a:ea typeface="Arial Unicode MS" pitchFamily="34" charset="-128"/>
                <a:cs typeface="Arial Unicode MS" pitchFamily="34" charset="-128"/>
              </a:rPr>
              <a:t>&lt;/head&gt;</a:t>
            </a:r>
          </a:p>
          <a:p>
            <a:pPr marL="0" indent="0">
              <a:buNone/>
            </a:pPr>
            <a:r>
              <a:rPr lang="en-IN" sz="1400" dirty="0">
                <a:latin typeface="Arial Unicode MS" pitchFamily="34" charset="-128"/>
                <a:ea typeface="Arial Unicode MS" pitchFamily="34" charset="-128"/>
                <a:cs typeface="Arial Unicode MS" pitchFamily="34" charset="-128"/>
              </a:rPr>
              <a:t>&lt;body&gt;</a:t>
            </a:r>
          </a:p>
          <a:p>
            <a:pPr marL="0" indent="0">
              <a:buNone/>
            </a:pPr>
            <a:r>
              <a:rPr lang="en-IN" sz="1400" dirty="0">
                <a:latin typeface="Arial Unicode MS" pitchFamily="34" charset="-128"/>
                <a:ea typeface="Arial Unicode MS" pitchFamily="34" charset="-128"/>
                <a:cs typeface="Arial Unicode MS" pitchFamily="34" charset="-128"/>
              </a:rPr>
              <a:t>    &lt;h1&gt;Application Performance Monitor&lt;/h1&gt;</a:t>
            </a:r>
          </a:p>
          <a:p>
            <a:pPr marL="0" indent="0">
              <a:buNone/>
            </a:pPr>
            <a:r>
              <a:rPr lang="en-IN" sz="1400" dirty="0">
                <a:latin typeface="Arial Unicode MS" pitchFamily="34" charset="-128"/>
                <a:ea typeface="Arial Unicode MS" pitchFamily="34" charset="-128"/>
                <a:cs typeface="Arial Unicode MS" pitchFamily="34" charset="-128"/>
              </a:rPr>
              <a:t>    &lt;table id="performance-table"&gt;</a:t>
            </a:r>
          </a:p>
          <a:p>
            <a:pPr marL="0" indent="0">
              <a:buNone/>
            </a:pPr>
            <a:r>
              <a:rPr lang="en-IN" sz="1400" dirty="0">
                <a:latin typeface="Arial Unicode MS" pitchFamily="34" charset="-128"/>
                <a:ea typeface="Arial Unicode MS" pitchFamily="34" charset="-128"/>
                <a:cs typeface="Arial Unicode MS" pitchFamily="34" charset="-128"/>
              </a:rPr>
              <a:t>        &lt;</a:t>
            </a:r>
            <a:r>
              <a:rPr lang="en-IN" sz="1400" dirty="0" err="1">
                <a:latin typeface="Arial Unicode MS" pitchFamily="34" charset="-128"/>
                <a:ea typeface="Arial Unicode MS" pitchFamily="34" charset="-128"/>
                <a:cs typeface="Arial Unicode MS" pitchFamily="34" charset="-128"/>
              </a:rPr>
              <a:t>thead</a:t>
            </a:r>
            <a:r>
              <a:rPr lang="en-IN" sz="1400" dirty="0">
                <a:latin typeface="Arial Unicode MS" pitchFamily="34" charset="-128"/>
                <a:ea typeface="Arial Unicode MS" pitchFamily="34" charset="-128"/>
                <a:cs typeface="Arial Unicode MS" pitchFamily="34" charset="-128"/>
              </a:rPr>
              <a:t>&gt;</a:t>
            </a:r>
          </a:p>
          <a:p>
            <a:pPr marL="0" indent="0">
              <a:buNone/>
            </a:pPr>
            <a:r>
              <a:rPr lang="en-IN" sz="1400" dirty="0">
                <a:latin typeface="Arial Unicode MS" pitchFamily="34" charset="-128"/>
                <a:ea typeface="Arial Unicode MS" pitchFamily="34" charset="-128"/>
                <a:cs typeface="Arial Unicode MS" pitchFamily="34" charset="-128"/>
              </a:rPr>
              <a:t>            &lt;</a:t>
            </a:r>
            <a:r>
              <a:rPr lang="en-IN" sz="1400" dirty="0" err="1">
                <a:latin typeface="Arial Unicode MS" pitchFamily="34" charset="-128"/>
                <a:ea typeface="Arial Unicode MS" pitchFamily="34" charset="-128"/>
                <a:cs typeface="Arial Unicode MS" pitchFamily="34" charset="-128"/>
              </a:rPr>
              <a:t>tr</a:t>
            </a:r>
            <a:r>
              <a:rPr lang="en-IN" sz="1400" dirty="0">
                <a:latin typeface="Arial Unicode MS" pitchFamily="34" charset="-128"/>
                <a:ea typeface="Arial Unicode MS" pitchFamily="34" charset="-128"/>
                <a:cs typeface="Arial Unicode MS" pitchFamily="34" charset="-128"/>
              </a:rPr>
              <a:t>&gt;</a:t>
            </a:r>
          </a:p>
          <a:p>
            <a:pPr marL="0" indent="0">
              <a:buNone/>
            </a:pPr>
            <a:r>
              <a:rPr lang="en-IN" sz="1400" dirty="0">
                <a:latin typeface="Arial Unicode MS" pitchFamily="34" charset="-128"/>
                <a:ea typeface="Arial Unicode MS" pitchFamily="34" charset="-128"/>
                <a:cs typeface="Arial Unicode MS" pitchFamily="34" charset="-128"/>
              </a:rPr>
              <a:t>                &lt;</a:t>
            </a:r>
            <a:r>
              <a:rPr lang="en-IN" sz="1400" dirty="0" err="1">
                <a:latin typeface="Arial Unicode MS" pitchFamily="34" charset="-128"/>
                <a:ea typeface="Arial Unicode MS" pitchFamily="34" charset="-128"/>
                <a:cs typeface="Arial Unicode MS" pitchFamily="34" charset="-128"/>
              </a:rPr>
              <a:t>th</a:t>
            </a:r>
            <a:r>
              <a:rPr lang="en-IN" sz="1400" dirty="0">
                <a:latin typeface="Arial Unicode MS" pitchFamily="34" charset="-128"/>
                <a:ea typeface="Arial Unicode MS" pitchFamily="34" charset="-128"/>
                <a:cs typeface="Arial Unicode MS" pitchFamily="34" charset="-128"/>
              </a:rPr>
              <a:t>&gt;Metric&lt;/</a:t>
            </a:r>
            <a:r>
              <a:rPr lang="en-IN" sz="1400" dirty="0" err="1">
                <a:latin typeface="Arial Unicode MS" pitchFamily="34" charset="-128"/>
                <a:ea typeface="Arial Unicode MS" pitchFamily="34" charset="-128"/>
                <a:cs typeface="Arial Unicode MS" pitchFamily="34" charset="-128"/>
              </a:rPr>
              <a:t>th</a:t>
            </a:r>
            <a:r>
              <a:rPr lang="en-IN" sz="1400" dirty="0">
                <a:latin typeface="Arial Unicode MS" pitchFamily="34" charset="-128"/>
                <a:ea typeface="Arial Unicode MS" pitchFamily="34" charset="-128"/>
                <a:cs typeface="Arial Unicode MS" pitchFamily="34" charset="-128"/>
              </a:rPr>
              <a:t>&gt;</a:t>
            </a:r>
          </a:p>
          <a:p>
            <a:pPr marL="0" indent="0">
              <a:buNone/>
            </a:pPr>
            <a:r>
              <a:rPr lang="en-IN" sz="1400" dirty="0">
                <a:latin typeface="Arial Unicode MS" pitchFamily="34" charset="-128"/>
                <a:ea typeface="Arial Unicode MS" pitchFamily="34" charset="-128"/>
                <a:cs typeface="Arial Unicode MS" pitchFamily="34" charset="-128"/>
              </a:rPr>
              <a:t>                &lt;</a:t>
            </a:r>
            <a:r>
              <a:rPr lang="en-IN" sz="1400" dirty="0" err="1">
                <a:latin typeface="Arial Unicode MS" pitchFamily="34" charset="-128"/>
                <a:ea typeface="Arial Unicode MS" pitchFamily="34" charset="-128"/>
                <a:cs typeface="Arial Unicode MS" pitchFamily="34" charset="-128"/>
              </a:rPr>
              <a:t>th</a:t>
            </a:r>
            <a:r>
              <a:rPr lang="en-IN" sz="1400" dirty="0">
                <a:latin typeface="Arial Unicode MS" pitchFamily="34" charset="-128"/>
                <a:ea typeface="Arial Unicode MS" pitchFamily="34" charset="-128"/>
                <a:cs typeface="Arial Unicode MS" pitchFamily="34" charset="-128"/>
              </a:rPr>
              <a:t>&gt;Value&lt;/</a:t>
            </a:r>
            <a:r>
              <a:rPr lang="en-IN" sz="1400" dirty="0" err="1">
                <a:latin typeface="Arial Unicode MS" pitchFamily="34" charset="-128"/>
                <a:ea typeface="Arial Unicode MS" pitchFamily="34" charset="-128"/>
                <a:cs typeface="Arial Unicode MS" pitchFamily="34" charset="-128"/>
              </a:rPr>
              <a:t>th</a:t>
            </a:r>
            <a:r>
              <a:rPr lang="en-IN" sz="1400" dirty="0">
                <a:latin typeface="Arial Unicode MS" pitchFamily="34" charset="-128"/>
                <a:ea typeface="Arial Unicode MS" pitchFamily="34" charset="-128"/>
                <a:cs typeface="Arial Unicode MS" pitchFamily="34" charset="-128"/>
              </a:rPr>
              <a:t>&gt;</a:t>
            </a:r>
          </a:p>
          <a:p>
            <a:pPr marL="0" indent="0">
              <a:buNone/>
            </a:pPr>
            <a:endParaRPr lang="en-IN" sz="1400"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a:xfrm>
            <a:off x="395536" y="260648"/>
            <a:ext cx="8183880" cy="691520"/>
          </a:xfrm>
        </p:spPr>
        <p:txBody>
          <a:bodyPr>
            <a:normAutofit fontScale="90000"/>
          </a:bodyPr>
          <a:lstStyle/>
          <a:p>
            <a:r>
              <a:rPr lang="en-IN" dirty="0" smtClean="0"/>
              <a:t>CODE:</a:t>
            </a:r>
            <a:endParaRPr lang="en-IN" dirty="0"/>
          </a:p>
        </p:txBody>
      </p:sp>
    </p:spTree>
    <p:extLst>
      <p:ext uri="{BB962C8B-B14F-4D97-AF65-F5344CB8AC3E}">
        <p14:creationId xmlns:p14="http://schemas.microsoft.com/office/powerpoint/2010/main" val="577512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183880" cy="5850976"/>
          </a:xfrm>
        </p:spPr>
        <p:txBody>
          <a:bodyPr>
            <a:noAutofit/>
          </a:bodyPr>
          <a:lstStyle/>
          <a:p>
            <a:pPr marL="0" indent="0">
              <a:buNone/>
            </a:pPr>
            <a:r>
              <a:rPr lang="en-IN" sz="1400" dirty="0">
                <a:latin typeface="Arial Unicode MS" pitchFamily="34" charset="-128"/>
                <a:ea typeface="Arial Unicode MS" pitchFamily="34" charset="-128"/>
                <a:cs typeface="Arial Unicode MS" pitchFamily="34" charset="-128"/>
              </a:rPr>
              <a:t>  &lt;/</a:t>
            </a:r>
            <a:r>
              <a:rPr lang="en-IN" sz="1400" dirty="0" err="1">
                <a:latin typeface="Arial Unicode MS" pitchFamily="34" charset="-128"/>
                <a:ea typeface="Arial Unicode MS" pitchFamily="34" charset="-128"/>
                <a:cs typeface="Arial Unicode MS" pitchFamily="34" charset="-128"/>
              </a:rPr>
              <a:t>tr</a:t>
            </a:r>
            <a:r>
              <a:rPr lang="en-IN" sz="1400" dirty="0">
                <a:latin typeface="Arial Unicode MS" pitchFamily="34" charset="-128"/>
                <a:ea typeface="Arial Unicode MS" pitchFamily="34" charset="-128"/>
                <a:cs typeface="Arial Unicode MS" pitchFamily="34" charset="-128"/>
              </a:rPr>
              <a:t>&gt;</a:t>
            </a:r>
          </a:p>
          <a:p>
            <a:pPr marL="0" indent="0">
              <a:buNone/>
            </a:pPr>
            <a:r>
              <a:rPr lang="en-IN" sz="1400" dirty="0">
                <a:latin typeface="Arial Unicode MS" pitchFamily="34" charset="-128"/>
                <a:ea typeface="Arial Unicode MS" pitchFamily="34" charset="-128"/>
                <a:cs typeface="Arial Unicode MS" pitchFamily="34" charset="-128"/>
              </a:rPr>
              <a:t>        &lt;/</a:t>
            </a:r>
            <a:r>
              <a:rPr lang="en-IN" sz="1400" dirty="0" err="1">
                <a:latin typeface="Arial Unicode MS" pitchFamily="34" charset="-128"/>
                <a:ea typeface="Arial Unicode MS" pitchFamily="34" charset="-128"/>
                <a:cs typeface="Arial Unicode MS" pitchFamily="34" charset="-128"/>
              </a:rPr>
              <a:t>thead</a:t>
            </a:r>
            <a:r>
              <a:rPr lang="en-IN" sz="1400" dirty="0">
                <a:latin typeface="Arial Unicode MS" pitchFamily="34" charset="-128"/>
                <a:ea typeface="Arial Unicode MS" pitchFamily="34" charset="-128"/>
                <a:cs typeface="Arial Unicode MS" pitchFamily="34" charset="-128"/>
              </a:rPr>
              <a:t>&gt;</a:t>
            </a:r>
          </a:p>
          <a:p>
            <a:pPr marL="0" indent="0">
              <a:buNone/>
            </a:pPr>
            <a:r>
              <a:rPr lang="en-IN" sz="1400" dirty="0">
                <a:latin typeface="Arial Unicode MS" pitchFamily="34" charset="-128"/>
                <a:ea typeface="Arial Unicode MS" pitchFamily="34" charset="-128"/>
                <a:cs typeface="Arial Unicode MS" pitchFamily="34" charset="-128"/>
              </a:rPr>
              <a:t>        &lt;</a:t>
            </a:r>
            <a:r>
              <a:rPr lang="en-IN" sz="1400" dirty="0" err="1">
                <a:latin typeface="Arial Unicode MS" pitchFamily="34" charset="-128"/>
                <a:ea typeface="Arial Unicode MS" pitchFamily="34" charset="-128"/>
                <a:cs typeface="Arial Unicode MS" pitchFamily="34" charset="-128"/>
              </a:rPr>
              <a:t>tbody</a:t>
            </a:r>
            <a:r>
              <a:rPr lang="en-IN" sz="1400" dirty="0">
                <a:latin typeface="Arial Unicode MS" pitchFamily="34" charset="-128"/>
                <a:ea typeface="Arial Unicode MS" pitchFamily="34" charset="-128"/>
                <a:cs typeface="Arial Unicode MS" pitchFamily="34" charset="-128"/>
              </a:rPr>
              <a:t> id="performance-data"&gt;</a:t>
            </a:r>
          </a:p>
          <a:p>
            <a:pPr marL="0" indent="0">
              <a:buNone/>
            </a:pPr>
            <a:r>
              <a:rPr lang="en-IN" sz="1400" dirty="0">
                <a:latin typeface="Arial Unicode MS" pitchFamily="34" charset="-128"/>
                <a:ea typeface="Arial Unicode MS" pitchFamily="34" charset="-128"/>
                <a:cs typeface="Arial Unicode MS" pitchFamily="34" charset="-128"/>
              </a:rPr>
              <a:t>        &lt;/</a:t>
            </a:r>
            <a:r>
              <a:rPr lang="en-IN" sz="1400" dirty="0" err="1">
                <a:latin typeface="Arial Unicode MS" pitchFamily="34" charset="-128"/>
                <a:ea typeface="Arial Unicode MS" pitchFamily="34" charset="-128"/>
                <a:cs typeface="Arial Unicode MS" pitchFamily="34" charset="-128"/>
              </a:rPr>
              <a:t>tbody</a:t>
            </a:r>
            <a:r>
              <a:rPr lang="en-IN" sz="1400" dirty="0">
                <a:latin typeface="Arial Unicode MS" pitchFamily="34" charset="-128"/>
                <a:ea typeface="Arial Unicode MS" pitchFamily="34" charset="-128"/>
                <a:cs typeface="Arial Unicode MS" pitchFamily="34" charset="-128"/>
              </a:rPr>
              <a:t>&gt;</a:t>
            </a:r>
          </a:p>
          <a:p>
            <a:pPr marL="0" indent="0">
              <a:buNone/>
            </a:pPr>
            <a:r>
              <a:rPr lang="en-IN" sz="1400" dirty="0">
                <a:latin typeface="Arial Unicode MS" pitchFamily="34" charset="-128"/>
                <a:ea typeface="Arial Unicode MS" pitchFamily="34" charset="-128"/>
                <a:cs typeface="Arial Unicode MS" pitchFamily="34" charset="-128"/>
              </a:rPr>
              <a:t>    &lt;/table&gt;</a:t>
            </a:r>
          </a:p>
          <a:p>
            <a:pPr marL="0" indent="0">
              <a:buNone/>
            </a:pPr>
            <a:r>
              <a:rPr lang="en-IN" sz="1400" dirty="0">
                <a:latin typeface="Arial Unicode MS" pitchFamily="34" charset="-128"/>
                <a:ea typeface="Arial Unicode MS" pitchFamily="34" charset="-128"/>
                <a:cs typeface="Arial Unicode MS" pitchFamily="34" charset="-128"/>
              </a:rPr>
              <a:t>&lt;script&gt;</a:t>
            </a:r>
          </a:p>
          <a:p>
            <a:pPr marL="0" indent="0">
              <a:buNone/>
            </a:pPr>
            <a:r>
              <a:rPr lang="en-IN" sz="1400" dirty="0">
                <a:latin typeface="Arial Unicode MS" pitchFamily="34" charset="-128"/>
                <a:ea typeface="Arial Unicode MS" pitchFamily="34" charset="-128"/>
                <a:cs typeface="Arial Unicode MS" pitchFamily="34" charset="-128"/>
              </a:rPr>
              <a:t>        function </a:t>
            </a:r>
            <a:r>
              <a:rPr lang="en-IN" sz="1400" dirty="0" err="1">
                <a:latin typeface="Arial Unicode MS" pitchFamily="34" charset="-128"/>
                <a:ea typeface="Arial Unicode MS" pitchFamily="34" charset="-128"/>
                <a:cs typeface="Arial Unicode MS" pitchFamily="34" charset="-128"/>
              </a:rPr>
              <a:t>logPerformanceData</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 Get performance metrics</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const</a:t>
            </a: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performanceData</a:t>
            </a:r>
            <a:r>
              <a:rPr lang="en-IN" sz="1400" dirty="0">
                <a:latin typeface="Arial Unicode MS" pitchFamily="34" charset="-128"/>
                <a:ea typeface="Arial Unicode MS" pitchFamily="34" charset="-128"/>
                <a:cs typeface="Arial Unicode MS" pitchFamily="34" charset="-128"/>
              </a:rPr>
              <a:t> = [</a:t>
            </a:r>
          </a:p>
          <a:p>
            <a:pPr marL="0" indent="0">
              <a:buNone/>
            </a:pPr>
            <a:r>
              <a:rPr lang="en-IN" sz="1400" dirty="0">
                <a:latin typeface="Arial Unicode MS" pitchFamily="34" charset="-128"/>
                <a:ea typeface="Arial Unicode MS" pitchFamily="34" charset="-128"/>
                <a:cs typeface="Arial Unicode MS" pitchFamily="34" charset="-128"/>
              </a:rPr>
              <a:t>             { metric: "Navigation Start", value: </a:t>
            </a:r>
            <a:r>
              <a:rPr lang="en-IN" sz="1400" dirty="0" err="1">
                <a:latin typeface="Arial Unicode MS" pitchFamily="34" charset="-128"/>
                <a:ea typeface="Arial Unicode MS" pitchFamily="34" charset="-128"/>
                <a:cs typeface="Arial Unicode MS" pitchFamily="34" charset="-128"/>
              </a:rPr>
              <a:t>performance.timing.navigationStart</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smtClean="0">
                <a:latin typeface="Arial Unicode MS" pitchFamily="34" charset="-128"/>
                <a:ea typeface="Arial Unicode MS" pitchFamily="34" charset="-128"/>
                <a:cs typeface="Arial Unicode MS" pitchFamily="34" charset="-128"/>
              </a:rPr>
              <a:t> </a:t>
            </a:r>
            <a:r>
              <a:rPr lang="en-IN" sz="1400" dirty="0">
                <a:latin typeface="Arial Unicode MS" pitchFamily="34" charset="-128"/>
                <a:ea typeface="Arial Unicode MS" pitchFamily="34" charset="-128"/>
                <a:cs typeface="Arial Unicode MS" pitchFamily="34" charset="-128"/>
              </a:rPr>
              <a:t>{ metric: "Load Event Start", value: </a:t>
            </a:r>
            <a:r>
              <a:rPr lang="en-IN" sz="1400" dirty="0" err="1">
                <a:latin typeface="Arial Unicode MS" pitchFamily="34" charset="-128"/>
                <a:ea typeface="Arial Unicode MS" pitchFamily="34" charset="-128"/>
                <a:cs typeface="Arial Unicode MS" pitchFamily="34" charset="-128"/>
              </a:rPr>
              <a:t>performance.timing.loadEventStart</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 metric: "Load Event End", value: </a:t>
            </a:r>
            <a:r>
              <a:rPr lang="en-IN" sz="1400" dirty="0" err="1">
                <a:latin typeface="Arial Unicode MS" pitchFamily="34" charset="-128"/>
                <a:ea typeface="Arial Unicode MS" pitchFamily="34" charset="-128"/>
                <a:cs typeface="Arial Unicode MS" pitchFamily="34" charset="-128"/>
              </a:rPr>
              <a:t>performance.timing.loadEventEnd</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 metric: "DOM Content Loaded Event Start", value: </a:t>
            </a:r>
            <a:r>
              <a:rPr lang="en-IN" sz="1400" dirty="0" err="1">
                <a:latin typeface="Arial Unicode MS" pitchFamily="34" charset="-128"/>
                <a:ea typeface="Arial Unicode MS" pitchFamily="34" charset="-128"/>
                <a:cs typeface="Arial Unicode MS" pitchFamily="34" charset="-128"/>
              </a:rPr>
              <a:t>performance.timing.domContentLoadedEventStart</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 metric: "DOM Content Loaded Event End", value: </a:t>
            </a:r>
            <a:r>
              <a:rPr lang="en-IN" sz="1400" dirty="0" err="1">
                <a:latin typeface="Arial Unicode MS" pitchFamily="34" charset="-128"/>
                <a:ea typeface="Arial Unicode MS" pitchFamily="34" charset="-128"/>
                <a:cs typeface="Arial Unicode MS" pitchFamily="34" charset="-128"/>
              </a:rPr>
              <a:t>performance.timing.domContentLoadedEventEnd</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 metric: "Time to First Byte (TTFB)", value: </a:t>
            </a:r>
            <a:r>
              <a:rPr lang="en-IN" sz="1400" dirty="0" err="1">
                <a:latin typeface="Arial Unicode MS" pitchFamily="34" charset="-128"/>
                <a:ea typeface="Arial Unicode MS" pitchFamily="34" charset="-128"/>
                <a:cs typeface="Arial Unicode MS" pitchFamily="34" charset="-128"/>
              </a:rPr>
              <a:t>performance.timing.responseStart</a:t>
            </a:r>
            <a:r>
              <a:rPr lang="en-IN" sz="1400" dirty="0">
                <a:latin typeface="Arial Unicode MS" pitchFamily="34" charset="-128"/>
                <a:ea typeface="Arial Unicode MS" pitchFamily="34" charset="-128"/>
                <a:cs typeface="Arial Unicode MS" pitchFamily="34" charset="-128"/>
              </a:rPr>
              <a:t> - </a:t>
            </a:r>
            <a:r>
              <a:rPr lang="en-IN" sz="1400" dirty="0" err="1">
                <a:latin typeface="Arial Unicode MS" pitchFamily="34" charset="-128"/>
                <a:ea typeface="Arial Unicode MS" pitchFamily="34" charset="-128"/>
                <a:cs typeface="Arial Unicode MS" pitchFamily="34" charset="-128"/>
              </a:rPr>
              <a:t>performance.timing.requestStart</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 metric: "DOM Load Time", value: </a:t>
            </a:r>
            <a:r>
              <a:rPr lang="en-IN" sz="1400" dirty="0" err="1">
                <a:latin typeface="Arial Unicode MS" pitchFamily="34" charset="-128"/>
                <a:ea typeface="Arial Unicode MS" pitchFamily="34" charset="-128"/>
                <a:cs typeface="Arial Unicode MS" pitchFamily="34" charset="-128"/>
              </a:rPr>
              <a:t>performance.timing.domComplete</a:t>
            </a:r>
            <a:r>
              <a:rPr lang="en-IN" sz="1400" dirty="0">
                <a:latin typeface="Arial Unicode MS" pitchFamily="34" charset="-128"/>
                <a:ea typeface="Arial Unicode MS" pitchFamily="34" charset="-128"/>
                <a:cs typeface="Arial Unicode MS" pitchFamily="34" charset="-128"/>
              </a:rPr>
              <a:t> - </a:t>
            </a:r>
            <a:r>
              <a:rPr lang="en-IN" sz="1400" dirty="0" err="1">
                <a:latin typeface="Arial Unicode MS" pitchFamily="34" charset="-128"/>
                <a:ea typeface="Arial Unicode MS" pitchFamily="34" charset="-128"/>
                <a:cs typeface="Arial Unicode MS" pitchFamily="34" charset="-128"/>
              </a:rPr>
              <a:t>performance.timing.domInteractive</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 metric: "Page Load Time", value: </a:t>
            </a:r>
            <a:r>
              <a:rPr lang="en-IN" sz="1400" dirty="0" err="1">
                <a:latin typeface="Arial Unicode MS" pitchFamily="34" charset="-128"/>
                <a:ea typeface="Arial Unicode MS" pitchFamily="34" charset="-128"/>
                <a:cs typeface="Arial Unicode MS" pitchFamily="34" charset="-128"/>
              </a:rPr>
              <a:t>performance.timing.loadEventEnd</a:t>
            </a:r>
            <a:r>
              <a:rPr lang="en-IN" sz="1400" dirty="0">
                <a:latin typeface="Arial Unicode MS" pitchFamily="34" charset="-128"/>
                <a:ea typeface="Arial Unicode MS" pitchFamily="34" charset="-128"/>
                <a:cs typeface="Arial Unicode MS" pitchFamily="34" charset="-128"/>
              </a:rPr>
              <a:t> - </a:t>
            </a:r>
            <a:r>
              <a:rPr lang="en-IN" sz="1400" dirty="0" err="1">
                <a:latin typeface="Arial Unicode MS" pitchFamily="34" charset="-128"/>
                <a:ea typeface="Arial Unicode MS" pitchFamily="34" charset="-128"/>
                <a:cs typeface="Arial Unicode MS" pitchFamily="34" charset="-128"/>
              </a:rPr>
              <a:t>performance.timing.navigationStart</a:t>
            </a: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smtClean="0">
                <a:latin typeface="Arial Unicode MS" pitchFamily="34" charset="-128"/>
                <a:ea typeface="Arial Unicode MS" pitchFamily="34" charset="-128"/>
                <a:cs typeface="Arial Unicode MS" pitchFamily="34" charset="-128"/>
              </a:rPr>
              <a:t>];</a:t>
            </a:r>
            <a:endParaRPr lang="en-IN"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106487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29600" cy="6480720"/>
          </a:xfrm>
        </p:spPr>
        <p:txBody>
          <a:bodyPr>
            <a:noAutofit/>
          </a:bodyPr>
          <a:lstStyle/>
          <a:p>
            <a:pPr marL="0" indent="0">
              <a:buNone/>
            </a:pPr>
            <a:r>
              <a:rPr lang="en-IN" sz="1400" dirty="0">
                <a:latin typeface="Arial Unicode MS" pitchFamily="34" charset="-128"/>
                <a:ea typeface="Arial Unicode MS" pitchFamily="34" charset="-128"/>
                <a:cs typeface="Arial Unicode MS" pitchFamily="34" charset="-128"/>
              </a:rPr>
              <a:t> // Log data to HTML table</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const</a:t>
            </a: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performanceTable</a:t>
            </a:r>
            <a:r>
              <a:rPr lang="en-IN" sz="1400" dirty="0">
                <a:latin typeface="Arial Unicode MS" pitchFamily="34" charset="-128"/>
                <a:ea typeface="Arial Unicode MS" pitchFamily="34" charset="-128"/>
                <a:cs typeface="Arial Unicode MS" pitchFamily="34" charset="-128"/>
              </a:rPr>
              <a:t> = </a:t>
            </a:r>
            <a:r>
              <a:rPr lang="en-IN" sz="1400" dirty="0" err="1">
                <a:latin typeface="Arial Unicode MS" pitchFamily="34" charset="-128"/>
                <a:ea typeface="Arial Unicode MS" pitchFamily="34" charset="-128"/>
                <a:cs typeface="Arial Unicode MS" pitchFamily="34" charset="-128"/>
              </a:rPr>
              <a:t>document.getElementById</a:t>
            </a:r>
            <a:r>
              <a:rPr lang="en-IN" sz="1400" dirty="0">
                <a:latin typeface="Arial Unicode MS" pitchFamily="34" charset="-128"/>
                <a:ea typeface="Arial Unicode MS" pitchFamily="34" charset="-128"/>
                <a:cs typeface="Arial Unicode MS" pitchFamily="34" charset="-128"/>
              </a:rPr>
              <a:t>("performance-data");</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performanceData.forEach</a:t>
            </a:r>
            <a:r>
              <a:rPr lang="en-IN" sz="1400" dirty="0">
                <a:latin typeface="Arial Unicode MS" pitchFamily="34" charset="-128"/>
                <a:ea typeface="Arial Unicode MS" pitchFamily="34" charset="-128"/>
                <a:cs typeface="Arial Unicode MS" pitchFamily="34" charset="-128"/>
              </a:rPr>
              <a:t>(data =&gt; {</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const</a:t>
            </a:r>
            <a:r>
              <a:rPr lang="en-IN" sz="1400" dirty="0">
                <a:latin typeface="Arial Unicode MS" pitchFamily="34" charset="-128"/>
                <a:ea typeface="Arial Unicode MS" pitchFamily="34" charset="-128"/>
                <a:cs typeface="Arial Unicode MS" pitchFamily="34" charset="-128"/>
              </a:rPr>
              <a:t> row = </a:t>
            </a:r>
            <a:r>
              <a:rPr lang="en-IN" sz="1400" dirty="0" err="1">
                <a:latin typeface="Arial Unicode MS" pitchFamily="34" charset="-128"/>
                <a:ea typeface="Arial Unicode MS" pitchFamily="34" charset="-128"/>
                <a:cs typeface="Arial Unicode MS" pitchFamily="34" charset="-128"/>
              </a:rPr>
              <a:t>document.createElement</a:t>
            </a:r>
            <a:r>
              <a:rPr lang="en-IN" sz="1400" dirty="0">
                <a:latin typeface="Arial Unicode MS" pitchFamily="34" charset="-128"/>
                <a:ea typeface="Arial Unicode MS" pitchFamily="34" charset="-128"/>
                <a:cs typeface="Arial Unicode MS" pitchFamily="34" charset="-128"/>
              </a:rPr>
              <a:t>("</a:t>
            </a:r>
            <a:r>
              <a:rPr lang="en-IN" sz="1400" dirty="0" err="1">
                <a:latin typeface="Arial Unicode MS" pitchFamily="34" charset="-128"/>
                <a:ea typeface="Arial Unicode MS" pitchFamily="34" charset="-128"/>
                <a:cs typeface="Arial Unicode MS" pitchFamily="34" charset="-128"/>
              </a:rPr>
              <a:t>tr</a:t>
            </a:r>
            <a:r>
              <a:rPr lang="en-IN" sz="1400" dirty="0">
                <a:latin typeface="Arial Unicode MS" pitchFamily="34" charset="-128"/>
                <a:ea typeface="Arial Unicode MS" pitchFamily="34" charset="-128"/>
                <a:cs typeface="Arial Unicode MS" pitchFamily="34" charset="-128"/>
              </a:rPr>
              <a:t>");</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const</a:t>
            </a: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metricCell</a:t>
            </a:r>
            <a:r>
              <a:rPr lang="en-IN" sz="1400" dirty="0">
                <a:latin typeface="Arial Unicode MS" pitchFamily="34" charset="-128"/>
                <a:ea typeface="Arial Unicode MS" pitchFamily="34" charset="-128"/>
                <a:cs typeface="Arial Unicode MS" pitchFamily="34" charset="-128"/>
              </a:rPr>
              <a:t> = </a:t>
            </a:r>
            <a:r>
              <a:rPr lang="en-IN" sz="1400" dirty="0" err="1">
                <a:latin typeface="Arial Unicode MS" pitchFamily="34" charset="-128"/>
                <a:ea typeface="Arial Unicode MS" pitchFamily="34" charset="-128"/>
                <a:cs typeface="Arial Unicode MS" pitchFamily="34" charset="-128"/>
              </a:rPr>
              <a:t>document.createElement</a:t>
            </a:r>
            <a:r>
              <a:rPr lang="en-IN" sz="1400" dirty="0">
                <a:latin typeface="Arial Unicode MS" pitchFamily="34" charset="-128"/>
                <a:ea typeface="Arial Unicode MS" pitchFamily="34" charset="-128"/>
                <a:cs typeface="Arial Unicode MS" pitchFamily="34" charset="-128"/>
              </a:rPr>
              <a:t>("td");</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const</a:t>
            </a: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valueCell</a:t>
            </a:r>
            <a:r>
              <a:rPr lang="en-IN" sz="1400" dirty="0">
                <a:latin typeface="Arial Unicode MS" pitchFamily="34" charset="-128"/>
                <a:ea typeface="Arial Unicode MS" pitchFamily="34" charset="-128"/>
                <a:cs typeface="Arial Unicode MS" pitchFamily="34" charset="-128"/>
              </a:rPr>
              <a:t> = </a:t>
            </a:r>
            <a:r>
              <a:rPr lang="en-IN" sz="1400" dirty="0" err="1">
                <a:latin typeface="Arial Unicode MS" pitchFamily="34" charset="-128"/>
                <a:ea typeface="Arial Unicode MS" pitchFamily="34" charset="-128"/>
                <a:cs typeface="Arial Unicode MS" pitchFamily="34" charset="-128"/>
              </a:rPr>
              <a:t>document.createElement</a:t>
            </a:r>
            <a:r>
              <a:rPr lang="en-IN" sz="1400" dirty="0">
                <a:latin typeface="Arial Unicode MS" pitchFamily="34" charset="-128"/>
                <a:ea typeface="Arial Unicode MS" pitchFamily="34" charset="-128"/>
                <a:cs typeface="Arial Unicode MS" pitchFamily="34" charset="-128"/>
              </a:rPr>
              <a:t>("td");</a:t>
            </a:r>
          </a:p>
          <a:p>
            <a:pPr marL="0" indent="0">
              <a:buNone/>
            </a:pPr>
            <a:r>
              <a:rPr lang="en-IN" sz="1400" dirty="0">
                <a:latin typeface="Arial Unicode MS" pitchFamily="34" charset="-128"/>
                <a:ea typeface="Arial Unicode MS" pitchFamily="34" charset="-128"/>
                <a:cs typeface="Arial Unicode MS" pitchFamily="34" charset="-128"/>
              </a:rPr>
              <a:t/>
            </a:r>
            <a:br>
              <a:rPr lang="en-IN" sz="1400" dirty="0">
                <a:latin typeface="Arial Unicode MS" pitchFamily="34" charset="-128"/>
                <a:ea typeface="Arial Unicode MS" pitchFamily="34" charset="-128"/>
                <a:cs typeface="Arial Unicode MS" pitchFamily="34" charset="-128"/>
              </a:rPr>
            </a:b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metricCell.textContent</a:t>
            </a:r>
            <a:r>
              <a:rPr lang="en-IN" sz="1400" dirty="0">
                <a:latin typeface="Arial Unicode MS" pitchFamily="34" charset="-128"/>
                <a:ea typeface="Arial Unicode MS" pitchFamily="34" charset="-128"/>
                <a:cs typeface="Arial Unicode MS" pitchFamily="34" charset="-128"/>
              </a:rPr>
              <a:t> = </a:t>
            </a:r>
            <a:r>
              <a:rPr lang="en-IN" sz="1400" dirty="0" err="1">
                <a:latin typeface="Arial Unicode MS" pitchFamily="34" charset="-128"/>
                <a:ea typeface="Arial Unicode MS" pitchFamily="34" charset="-128"/>
                <a:cs typeface="Arial Unicode MS" pitchFamily="34" charset="-128"/>
              </a:rPr>
              <a:t>data.metric</a:t>
            </a:r>
            <a:r>
              <a:rPr lang="en-IN" sz="1400" dirty="0">
                <a:latin typeface="Arial Unicode MS" pitchFamily="34" charset="-128"/>
                <a:ea typeface="Arial Unicode MS" pitchFamily="34" charset="-128"/>
                <a:cs typeface="Arial Unicode MS" pitchFamily="34" charset="-128"/>
              </a:rPr>
              <a:t>;</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valueCell.textContent</a:t>
            </a:r>
            <a:r>
              <a:rPr lang="en-IN" sz="1400" dirty="0">
                <a:latin typeface="Arial Unicode MS" pitchFamily="34" charset="-128"/>
                <a:ea typeface="Arial Unicode MS" pitchFamily="34" charset="-128"/>
                <a:cs typeface="Arial Unicode MS" pitchFamily="34" charset="-128"/>
              </a:rPr>
              <a:t> = </a:t>
            </a:r>
            <a:r>
              <a:rPr lang="en-IN" sz="1400" dirty="0" err="1">
                <a:latin typeface="Arial Unicode MS" pitchFamily="34" charset="-128"/>
                <a:ea typeface="Arial Unicode MS" pitchFamily="34" charset="-128"/>
                <a:cs typeface="Arial Unicode MS" pitchFamily="34" charset="-128"/>
              </a:rPr>
              <a:t>data.value</a:t>
            </a:r>
            <a:r>
              <a:rPr lang="en-IN" sz="1400" dirty="0">
                <a:latin typeface="Arial Unicode MS" pitchFamily="34" charset="-128"/>
                <a:ea typeface="Arial Unicode MS" pitchFamily="34" charset="-128"/>
                <a:cs typeface="Arial Unicode MS" pitchFamily="34" charset="-128"/>
              </a:rPr>
              <a:t> + " </a:t>
            </a:r>
            <a:r>
              <a:rPr lang="en-IN" sz="1400" dirty="0" err="1">
                <a:latin typeface="Arial Unicode MS" pitchFamily="34" charset="-128"/>
                <a:ea typeface="Arial Unicode MS" pitchFamily="34" charset="-128"/>
                <a:cs typeface="Arial Unicode MS" pitchFamily="34" charset="-128"/>
              </a:rPr>
              <a:t>ms</a:t>
            </a:r>
            <a:r>
              <a:rPr lang="en-IN" sz="1400" dirty="0">
                <a:latin typeface="Arial Unicode MS" pitchFamily="34" charset="-128"/>
                <a:ea typeface="Arial Unicode MS" pitchFamily="34" charset="-128"/>
                <a:cs typeface="Arial Unicode MS" pitchFamily="34" charset="-128"/>
              </a:rPr>
              <a:t>";</a:t>
            </a:r>
          </a:p>
          <a:p>
            <a:pPr marL="0" indent="0">
              <a:buNone/>
            </a:pPr>
            <a:r>
              <a:rPr lang="en-IN" sz="1400" dirty="0">
                <a:latin typeface="Arial Unicode MS" pitchFamily="34" charset="-128"/>
                <a:ea typeface="Arial Unicode MS" pitchFamily="34" charset="-128"/>
                <a:cs typeface="Arial Unicode MS" pitchFamily="34" charset="-128"/>
              </a:rPr>
              <a:t/>
            </a:r>
            <a:br>
              <a:rPr lang="en-IN" sz="1400" dirty="0">
                <a:latin typeface="Arial Unicode MS" pitchFamily="34" charset="-128"/>
                <a:ea typeface="Arial Unicode MS" pitchFamily="34" charset="-128"/>
                <a:cs typeface="Arial Unicode MS" pitchFamily="34" charset="-128"/>
              </a:rPr>
            </a:b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row.appendChild</a:t>
            </a:r>
            <a:r>
              <a:rPr lang="en-IN" sz="1400" dirty="0">
                <a:latin typeface="Arial Unicode MS" pitchFamily="34" charset="-128"/>
                <a:ea typeface="Arial Unicode MS" pitchFamily="34" charset="-128"/>
                <a:cs typeface="Arial Unicode MS" pitchFamily="34" charset="-128"/>
              </a:rPr>
              <a:t>(</a:t>
            </a:r>
            <a:r>
              <a:rPr lang="en-IN" sz="1400" dirty="0" err="1">
                <a:latin typeface="Arial Unicode MS" pitchFamily="34" charset="-128"/>
                <a:ea typeface="Arial Unicode MS" pitchFamily="34" charset="-128"/>
                <a:cs typeface="Arial Unicode MS" pitchFamily="34" charset="-128"/>
              </a:rPr>
              <a:t>metricCell</a:t>
            </a:r>
            <a:r>
              <a:rPr lang="en-IN" sz="1400" dirty="0">
                <a:latin typeface="Arial Unicode MS" pitchFamily="34" charset="-128"/>
                <a:ea typeface="Arial Unicode MS" pitchFamily="34" charset="-128"/>
                <a:cs typeface="Arial Unicode MS" pitchFamily="34" charset="-128"/>
              </a:rPr>
              <a:t>);</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row.appendChild</a:t>
            </a:r>
            <a:r>
              <a:rPr lang="en-IN" sz="1400" dirty="0">
                <a:latin typeface="Arial Unicode MS" pitchFamily="34" charset="-128"/>
                <a:ea typeface="Arial Unicode MS" pitchFamily="34" charset="-128"/>
                <a:cs typeface="Arial Unicode MS" pitchFamily="34" charset="-128"/>
              </a:rPr>
              <a:t>(</a:t>
            </a:r>
            <a:r>
              <a:rPr lang="en-IN" sz="1400" dirty="0" err="1">
                <a:latin typeface="Arial Unicode MS" pitchFamily="34" charset="-128"/>
                <a:ea typeface="Arial Unicode MS" pitchFamily="34" charset="-128"/>
                <a:cs typeface="Arial Unicode MS" pitchFamily="34" charset="-128"/>
              </a:rPr>
              <a:t>valueCell</a:t>
            </a:r>
            <a:r>
              <a:rPr lang="en-IN" sz="1400" dirty="0">
                <a:latin typeface="Arial Unicode MS" pitchFamily="34" charset="-128"/>
                <a:ea typeface="Arial Unicode MS" pitchFamily="34" charset="-128"/>
                <a:cs typeface="Arial Unicode MS" pitchFamily="34" charset="-128"/>
              </a:rPr>
              <a:t>);</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performanceTable.appendChild</a:t>
            </a:r>
            <a:r>
              <a:rPr lang="en-IN" sz="1400" dirty="0">
                <a:latin typeface="Arial Unicode MS" pitchFamily="34" charset="-128"/>
                <a:ea typeface="Arial Unicode MS" pitchFamily="34" charset="-128"/>
                <a:cs typeface="Arial Unicode MS" pitchFamily="34" charset="-128"/>
              </a:rPr>
              <a:t>(row);</a:t>
            </a:r>
          </a:p>
          <a:p>
            <a:pPr marL="0" indent="0">
              <a:buNone/>
            </a:pPr>
            <a:r>
              <a:rPr lang="en-IN" sz="1400" dirty="0">
                <a:latin typeface="Arial Unicode MS" pitchFamily="34" charset="-128"/>
                <a:ea typeface="Arial Unicode MS" pitchFamily="34" charset="-128"/>
                <a:cs typeface="Arial Unicode MS" pitchFamily="34" charset="-128"/>
              </a:rPr>
              <a:t>            });</a:t>
            </a:r>
          </a:p>
          <a:p>
            <a:pPr marL="0" indent="0">
              <a:buNone/>
            </a:pPr>
            <a:r>
              <a:rPr lang="en-IN" sz="1400" dirty="0">
                <a:latin typeface="Arial Unicode MS" pitchFamily="34" charset="-128"/>
                <a:ea typeface="Arial Unicode MS" pitchFamily="34" charset="-128"/>
                <a:cs typeface="Arial Unicode MS" pitchFamily="34" charset="-128"/>
              </a:rPr>
              <a:t/>
            </a:r>
            <a:br>
              <a:rPr lang="en-IN" sz="1400" dirty="0">
                <a:latin typeface="Arial Unicode MS" pitchFamily="34" charset="-128"/>
                <a:ea typeface="Arial Unicode MS" pitchFamily="34" charset="-128"/>
                <a:cs typeface="Arial Unicode MS" pitchFamily="34" charset="-128"/>
              </a:rPr>
            </a:br>
            <a:r>
              <a:rPr lang="en-IN" sz="1400" dirty="0">
                <a:latin typeface="Arial Unicode MS" pitchFamily="34" charset="-128"/>
                <a:ea typeface="Arial Unicode MS" pitchFamily="34" charset="-128"/>
                <a:cs typeface="Arial Unicode MS" pitchFamily="34" charset="-128"/>
              </a:rPr>
              <a:t>            // Optional: Log to console for debugging</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console.table</a:t>
            </a:r>
            <a:r>
              <a:rPr lang="en-IN" sz="1400" dirty="0">
                <a:latin typeface="Arial Unicode MS" pitchFamily="34" charset="-128"/>
                <a:ea typeface="Arial Unicode MS" pitchFamily="34" charset="-128"/>
                <a:cs typeface="Arial Unicode MS" pitchFamily="34" charset="-128"/>
              </a:rPr>
              <a:t>(</a:t>
            </a:r>
            <a:r>
              <a:rPr lang="en-IN" sz="1400" dirty="0" err="1">
                <a:latin typeface="Arial Unicode MS" pitchFamily="34" charset="-128"/>
                <a:ea typeface="Arial Unicode MS" pitchFamily="34" charset="-128"/>
                <a:cs typeface="Arial Unicode MS" pitchFamily="34" charset="-128"/>
              </a:rPr>
              <a:t>performanceData</a:t>
            </a:r>
            <a:r>
              <a:rPr lang="en-IN" sz="1400" dirty="0">
                <a:latin typeface="Arial Unicode MS" pitchFamily="34" charset="-128"/>
                <a:ea typeface="Arial Unicode MS" pitchFamily="34" charset="-128"/>
                <a:cs typeface="Arial Unicode MS" pitchFamily="34" charset="-128"/>
              </a:rPr>
              <a:t>);</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smtClean="0">
                <a:latin typeface="Arial Unicode MS" pitchFamily="34" charset="-128"/>
                <a:ea typeface="Arial Unicode MS" pitchFamily="34" charset="-128"/>
                <a:cs typeface="Arial Unicode MS" pitchFamily="34" charset="-128"/>
              </a:rPr>
              <a:t>}</a:t>
            </a:r>
            <a:r>
              <a:rPr lang="en-IN" sz="1400" dirty="0">
                <a:latin typeface="Arial Unicode MS" pitchFamily="34" charset="-128"/>
                <a:ea typeface="Arial Unicode MS" pitchFamily="34" charset="-128"/>
                <a:cs typeface="Arial Unicode MS" pitchFamily="34" charset="-128"/>
              </a:rPr>
              <a:t/>
            </a:r>
            <a:br>
              <a:rPr lang="en-IN" sz="1400" dirty="0">
                <a:latin typeface="Arial Unicode MS" pitchFamily="34" charset="-128"/>
                <a:ea typeface="Arial Unicode MS" pitchFamily="34" charset="-128"/>
                <a:cs typeface="Arial Unicode MS" pitchFamily="34" charset="-128"/>
              </a:rPr>
            </a:br>
            <a:r>
              <a:rPr lang="en-IN" sz="1400" dirty="0">
                <a:latin typeface="Arial Unicode MS" pitchFamily="34" charset="-128"/>
                <a:ea typeface="Arial Unicode MS" pitchFamily="34" charset="-128"/>
                <a:cs typeface="Arial Unicode MS" pitchFamily="34" charset="-128"/>
              </a:rPr>
              <a:t>        // Run after page has fully loaded</a:t>
            </a:r>
          </a:p>
          <a:p>
            <a:pPr marL="0" indent="0">
              <a:buNone/>
            </a:pPr>
            <a:r>
              <a:rPr lang="en-IN" sz="1400" dirty="0">
                <a:latin typeface="Arial Unicode MS" pitchFamily="34" charset="-128"/>
                <a:ea typeface="Arial Unicode MS" pitchFamily="34" charset="-128"/>
                <a:cs typeface="Arial Unicode MS" pitchFamily="34" charset="-128"/>
              </a:rPr>
              <a:t>        </a:t>
            </a:r>
            <a:r>
              <a:rPr lang="en-IN" sz="1400" dirty="0" err="1">
                <a:latin typeface="Arial Unicode MS" pitchFamily="34" charset="-128"/>
                <a:ea typeface="Arial Unicode MS" pitchFamily="34" charset="-128"/>
                <a:cs typeface="Arial Unicode MS" pitchFamily="34" charset="-128"/>
              </a:rPr>
              <a:t>window.addEventListener</a:t>
            </a:r>
            <a:r>
              <a:rPr lang="en-IN" sz="1400" dirty="0">
                <a:latin typeface="Arial Unicode MS" pitchFamily="34" charset="-128"/>
                <a:ea typeface="Arial Unicode MS" pitchFamily="34" charset="-128"/>
                <a:cs typeface="Arial Unicode MS" pitchFamily="34" charset="-128"/>
              </a:rPr>
              <a:t>('load', </a:t>
            </a:r>
            <a:r>
              <a:rPr lang="en-IN" sz="1400" dirty="0" err="1">
                <a:latin typeface="Arial Unicode MS" pitchFamily="34" charset="-128"/>
                <a:ea typeface="Arial Unicode MS" pitchFamily="34" charset="-128"/>
                <a:cs typeface="Arial Unicode MS" pitchFamily="34" charset="-128"/>
              </a:rPr>
              <a:t>logPerformanceData</a:t>
            </a:r>
            <a:r>
              <a:rPr lang="en-IN" sz="1400" dirty="0">
                <a:latin typeface="Arial Unicode MS" pitchFamily="34" charset="-128"/>
                <a:ea typeface="Arial Unicode MS" pitchFamily="34" charset="-128"/>
                <a:cs typeface="Arial Unicode MS" pitchFamily="34" charset="-128"/>
              </a:rPr>
              <a:t>);</a:t>
            </a:r>
          </a:p>
          <a:p>
            <a:pPr marL="0" indent="0">
              <a:buNone/>
            </a:pPr>
            <a:r>
              <a:rPr lang="en-IN" sz="1400" dirty="0">
                <a:latin typeface="Arial Unicode MS" pitchFamily="34" charset="-128"/>
                <a:ea typeface="Arial Unicode MS" pitchFamily="34" charset="-128"/>
                <a:cs typeface="Arial Unicode MS" pitchFamily="34" charset="-128"/>
              </a:rPr>
              <a:t>    &lt;/script&gt;</a:t>
            </a:r>
          </a:p>
          <a:p>
            <a:pPr marL="0" indent="0">
              <a:buNone/>
            </a:pPr>
            <a:r>
              <a:rPr lang="en-IN" sz="1400" dirty="0">
                <a:latin typeface="Arial Unicode MS" pitchFamily="34" charset="-128"/>
                <a:ea typeface="Arial Unicode MS" pitchFamily="34" charset="-128"/>
                <a:cs typeface="Arial Unicode MS" pitchFamily="34" charset="-128"/>
              </a:rPr>
              <a:t>&lt;/body&gt;</a:t>
            </a:r>
          </a:p>
          <a:p>
            <a:pPr marL="0" indent="0">
              <a:buNone/>
            </a:pPr>
            <a:r>
              <a:rPr lang="en-IN" sz="1400" dirty="0">
                <a:latin typeface="Arial Unicode MS" pitchFamily="34" charset="-128"/>
                <a:ea typeface="Arial Unicode MS" pitchFamily="34" charset="-128"/>
                <a:cs typeface="Arial Unicode MS" pitchFamily="34" charset="-128"/>
              </a:rPr>
              <a:t>&lt;/html&gt;</a:t>
            </a:r>
          </a:p>
          <a:p>
            <a:pPr marL="0" indent="0">
              <a:buNone/>
            </a:pPr>
            <a:endParaRPr lang="en-IN"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093466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628800"/>
            <a:ext cx="8064896" cy="4187825"/>
          </a:xfrm>
        </p:spPr>
      </p:pic>
      <p:sp>
        <p:nvSpPr>
          <p:cNvPr id="5" name="Title 1"/>
          <p:cNvSpPr>
            <a:spLocks noGrp="1"/>
          </p:cNvSpPr>
          <p:nvPr>
            <p:ph type="title"/>
          </p:nvPr>
        </p:nvSpPr>
        <p:spPr>
          <a:xfrm>
            <a:off x="467544" y="548680"/>
            <a:ext cx="8183880" cy="691520"/>
          </a:xfrm>
        </p:spPr>
        <p:txBody>
          <a:bodyPr>
            <a:normAutofit fontScale="90000"/>
          </a:bodyPr>
          <a:lstStyle/>
          <a:p>
            <a:r>
              <a:rPr lang="en-IN" dirty="0" smtClean="0"/>
              <a:t>OUTPUT:</a:t>
            </a:r>
            <a:endParaRPr lang="en-IN" dirty="0"/>
          </a:p>
        </p:txBody>
      </p:sp>
    </p:spTree>
    <p:extLst>
      <p:ext uri="{BB962C8B-B14F-4D97-AF65-F5344CB8AC3E}">
        <p14:creationId xmlns:p14="http://schemas.microsoft.com/office/powerpoint/2010/main" val="1466451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GB" sz="2000" dirty="0">
                <a:latin typeface="Calibri" pitchFamily="34" charset="0"/>
                <a:ea typeface="Calibri" pitchFamily="34" charset="0"/>
                <a:cs typeface="Calibri" pitchFamily="34" charset="0"/>
              </a:rPr>
              <a:t>Monitoring and logging application performance are essential practices for ensuring the reliability, efficiency, and scalability of modern systems. By continuously tracking key performance metrics and capturing detailed logs, organizations can quickly identify and address issues, optimize resource usage, and enhance user experience. Effective performance management enables teams to anticipate problems, reduce downtime, and support </a:t>
            </a:r>
            <a:r>
              <a:rPr lang="en-GB" sz="2000" dirty="0" err="1">
                <a:latin typeface="Calibri" pitchFamily="34" charset="0"/>
                <a:ea typeface="Calibri" pitchFamily="34" charset="0"/>
                <a:cs typeface="Calibri" pitchFamily="34" charset="0"/>
              </a:rPr>
              <a:t>ongoing</a:t>
            </a:r>
            <a:r>
              <a:rPr lang="en-GB" sz="2000" dirty="0">
                <a:latin typeface="Calibri" pitchFamily="34" charset="0"/>
                <a:ea typeface="Calibri" pitchFamily="34" charset="0"/>
                <a:cs typeface="Calibri" pitchFamily="34" charset="0"/>
              </a:rPr>
              <a:t> improvements, ultimately aligning application performance with business goals.</a:t>
            </a:r>
            <a:endParaRPr lang="en-IN" sz="2000" dirty="0">
              <a:latin typeface="Calibri" pitchFamily="34" charset="0"/>
              <a:ea typeface="Calibri" pitchFamily="34" charset="0"/>
              <a:cs typeface="Calibri" pitchFamily="34" charset="0"/>
            </a:endParaRPr>
          </a:p>
        </p:txBody>
      </p:sp>
      <p:sp>
        <p:nvSpPr>
          <p:cNvPr id="3" name="Title 2"/>
          <p:cNvSpPr>
            <a:spLocks noGrp="1"/>
          </p:cNvSpPr>
          <p:nvPr>
            <p:ph type="title"/>
          </p:nvPr>
        </p:nvSpPr>
        <p:spPr/>
        <p:txBody>
          <a:bodyPr/>
          <a:lstStyle/>
          <a:p>
            <a:r>
              <a:rPr lang="en-GB" dirty="0" smtClean="0"/>
              <a:t>CONCLUSION</a:t>
            </a:r>
            <a:endParaRPr lang="en-IN" dirty="0"/>
          </a:p>
        </p:txBody>
      </p:sp>
    </p:spTree>
    <p:extLst>
      <p:ext uri="{BB962C8B-B14F-4D97-AF65-F5344CB8AC3E}">
        <p14:creationId xmlns:p14="http://schemas.microsoft.com/office/powerpoint/2010/main" val="288201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2636912"/>
            <a:ext cx="8229600" cy="1143000"/>
          </a:xfrm>
        </p:spPr>
        <p:txBody>
          <a:bodyPr>
            <a:normAutofit/>
          </a:bodyPr>
          <a:lstStyle/>
          <a:p>
            <a:pPr algn="ctr"/>
            <a:r>
              <a:rPr lang="en-IN" sz="5400" dirty="0" smtClean="0">
                <a:latin typeface="Arial Black" pitchFamily="34" charset="0"/>
              </a:rPr>
              <a:t>THANK YOU</a:t>
            </a:r>
            <a:endParaRPr lang="en-IN" sz="5400" dirty="0">
              <a:latin typeface="Arial Black" pitchFamily="34" charset="0"/>
            </a:endParaRPr>
          </a:p>
        </p:txBody>
      </p:sp>
    </p:spTree>
    <p:extLst>
      <p:ext uri="{BB962C8B-B14F-4D97-AF65-F5344CB8AC3E}">
        <p14:creationId xmlns:p14="http://schemas.microsoft.com/office/powerpoint/2010/main" val="19426589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TotalTime>
  <Words>399</Words>
  <Application>Microsoft Office PowerPoint</Application>
  <PresentationFormat>On-screen Show (4:3)</PresentationFormat>
  <Paragraphs>73</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MONITOR AND LOG APPLICATION PERFORMANCE </vt:lpstr>
      <vt:lpstr>INTRODUCTION:</vt:lpstr>
      <vt:lpstr>ABSTRACT:</vt:lpstr>
      <vt:lpstr>CODE:</vt:lpstr>
      <vt:lpstr>PowerPoint Presentation</vt:lpstr>
      <vt:lpstr>PowerPoint Presentation</vt:lpstr>
      <vt:lpstr>OUTPUT: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 and log application performance</dc:title>
  <dc:creator>hp</dc:creator>
  <cp:lastModifiedBy>hp</cp:lastModifiedBy>
  <cp:revision>5</cp:revision>
  <dcterms:created xsi:type="dcterms:W3CDTF">2024-11-14T16:52:35Z</dcterms:created>
  <dcterms:modified xsi:type="dcterms:W3CDTF">2024-11-15T15:52:45Z</dcterms:modified>
</cp:coreProperties>
</file>