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embeddedFontLst>
    <p:embeddedFont>
      <p:font typeface="Old Standard TT" panose="020B0604020202020204" charset="0"/>
      <p:regular r:id="rId34"/>
      <p:bold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b6262396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4b6262396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6262396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b6262396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6262396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b6262396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e8419e475_5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e8419e475_5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e8419e475_5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e8419e475_5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e8419e475_5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e8419e475_5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01f195a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01f195a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01f195a5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501f195a5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6f9035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6f9035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e8419e4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e8419e4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e8419e47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e8419e47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e8419e47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e8419e47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e8419e47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e8419e47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501f195a53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501f195a53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6f90357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6f90357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501f195a5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501f195a5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c6f9035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c6f9035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501f195a53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501f195a53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501f195a53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501f195a53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501f195a53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501f195a53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501f195a53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501f195a53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b4b5d88d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4b4b5d88d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b6262396a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b6262396a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b6262396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b6262396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b56930c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b56930c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tam de la isla principal → h4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cola de prioridad para la heuristica → greedy y a*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b4b5d88d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b4b5d88d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b5d88d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b5d88d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512700" y="4087924"/>
            <a:ext cx="8118600" cy="11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Benjamín Delasoie - Santiago Andrés Larroudé Alvarez - Alejandro Marcelo Rolandelli - Malena Vásquez Currie - Facundo Zimbimbakis</a:t>
            </a:r>
            <a:endParaRPr sz="2100"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512700" y="252725"/>
            <a:ext cx="8118600" cy="394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Trabajo Práctico Nro 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de Búsqueda 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Genéticos.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/>
              <a:t>Sistemas de Inteligencia Artificial</a:t>
            </a:r>
            <a:endParaRPr sz="3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755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de Búsqueda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Informados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04650" y="718625"/>
            <a:ext cx="3999900" cy="23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/>
              <a:t>Admisibles</a:t>
            </a:r>
            <a:endParaRPr sz="1800" b="1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Cantidad de colores restantes. (h1)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Relación de cantidad de bloques ganados por cambio de color y cantidad de bloques ganados al cambiar por color de competidor. (h2)</a:t>
            </a:r>
            <a:endParaRPr sz="1600"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2"/>
          </p:nvPr>
        </p:nvSpPr>
        <p:spPr>
          <a:xfrm>
            <a:off x="4811175" y="718625"/>
            <a:ext cx="3999900" cy="23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/>
              <a:t>No Admisibles</a:t>
            </a:r>
            <a:endParaRPr sz="1800" b="1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Cantidad de bloques restantes. (h4)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Relación de cantidad de bloques ganados por cambio de color y cantidad de bloques ganados al cambiar por color de competidor no admisible (h3)</a:t>
            </a:r>
            <a:endParaRPr sz="1600"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276350" y="105425"/>
            <a:ext cx="37704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Heurísticas</a:t>
            </a:r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820700" y="3056375"/>
            <a:ext cx="191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00" y="3091625"/>
            <a:ext cx="3999899" cy="96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8887" y="3091625"/>
            <a:ext cx="4364475" cy="9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2143275" y="4010650"/>
            <a:ext cx="65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h2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6482475" y="4010650"/>
            <a:ext cx="65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h3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1239650" y="1191300"/>
            <a:ext cx="39999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 b="1"/>
              <a:t>Mejores resultados</a:t>
            </a:r>
            <a:r>
              <a:rPr lang="es" sz="1600"/>
              <a:t>.</a:t>
            </a:r>
            <a:endParaRPr sz="1600"/>
          </a:p>
        </p:txBody>
      </p: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1239650" y="502175"/>
            <a:ext cx="2027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Greedy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5239550" y="445025"/>
            <a:ext cx="28671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A*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5058375" y="1134150"/>
            <a:ext cx="39999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/>
              <a:t>Resultados parecidos a BFS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12" y="1874974"/>
            <a:ext cx="8696176" cy="12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450" y="3362700"/>
            <a:ext cx="8829100" cy="122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3742850" y="2991525"/>
            <a:ext cx="11325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6 colores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96400"/>
            <a:ext cx="8839202" cy="124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00705"/>
            <a:ext cx="8839199" cy="122974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1239650" y="1191300"/>
            <a:ext cx="39999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 b="1"/>
              <a:t>Mejores resultados</a:t>
            </a:r>
            <a:r>
              <a:rPr lang="es" sz="1600"/>
              <a:t>.</a:t>
            </a:r>
            <a:endParaRPr sz="1600"/>
          </a:p>
        </p:txBody>
      </p:sp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1239650" y="502175"/>
            <a:ext cx="2027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Greedy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5239550" y="445025"/>
            <a:ext cx="28671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A*</a:t>
            </a: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5058375" y="1134150"/>
            <a:ext cx="39999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/>
              <a:t>Resultados parecidos a BFS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3753150" y="2919375"/>
            <a:ext cx="11325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4 colores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755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7"/>
          <p:cNvPicPr preferRelativeResize="0"/>
          <p:nvPr/>
        </p:nvPicPr>
        <p:blipFill rotWithShape="1">
          <a:blip r:embed="rId3">
            <a:alphaModFix/>
          </a:blip>
          <a:srcRect t="1758" r="51613"/>
          <a:stretch/>
        </p:blipFill>
        <p:spPr>
          <a:xfrm>
            <a:off x="152400" y="2256450"/>
            <a:ext cx="4277175" cy="2663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70650"/>
            <a:ext cx="8839199" cy="98670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3" name="Google Shape;163;p27"/>
          <p:cNvSpPr txBox="1"/>
          <p:nvPr/>
        </p:nvSpPr>
        <p:spPr>
          <a:xfrm>
            <a:off x="334775" y="353900"/>
            <a:ext cx="5008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Resultados Finales (1/2)</a:t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 rotWithShape="1">
          <a:blip r:embed="rId3">
            <a:alphaModFix/>
          </a:blip>
          <a:srcRect l="51074" t="1758" r="537"/>
          <a:stretch/>
        </p:blipFill>
        <p:spPr>
          <a:xfrm>
            <a:off x="4667025" y="2256450"/>
            <a:ext cx="4277175" cy="2663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5" name="Google Shape;165;p27"/>
          <p:cNvSpPr txBox="1"/>
          <p:nvPr/>
        </p:nvSpPr>
        <p:spPr>
          <a:xfrm>
            <a:off x="7872550" y="751500"/>
            <a:ext cx="120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promedios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/>
        </p:nvSpPr>
        <p:spPr>
          <a:xfrm>
            <a:off x="334775" y="353900"/>
            <a:ext cx="3351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Resultados Finales</a:t>
            </a:r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334775" y="1000400"/>
            <a:ext cx="80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Con una matriz 14x14 y 6 colores - juego original (BFS y A* no se tomaron en cuenta por tiempos)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6292850" y="2713625"/>
            <a:ext cx="349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Old Standard TT"/>
                <a:ea typeface="Old Standard TT"/>
                <a:cs typeface="Old Standard TT"/>
                <a:sym typeface="Old Standard TT"/>
              </a:rPr>
              <a:t>dfs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6256725" y="2824175"/>
            <a:ext cx="823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Old Standard TT"/>
                <a:ea typeface="Old Standard TT"/>
                <a:cs typeface="Old Standard TT"/>
                <a:sym typeface="Old Standard TT"/>
              </a:rPr>
              <a:t>greedy(h1)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6269050" y="2976075"/>
            <a:ext cx="1090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Old Standard TT"/>
                <a:ea typeface="Old Standard TT"/>
                <a:cs typeface="Old Standard TT"/>
                <a:sym typeface="Old Standard TT"/>
              </a:rPr>
              <a:t>greedy(h2)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6277375" y="3127250"/>
            <a:ext cx="1090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Old Standard TT"/>
                <a:ea typeface="Old Standard TT"/>
                <a:cs typeface="Old Standard TT"/>
                <a:sym typeface="Old Standard TT"/>
              </a:rPr>
              <a:t>greedy(h3)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6269050" y="3256400"/>
            <a:ext cx="1090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Old Standard TT"/>
                <a:ea typeface="Old Standard TT"/>
                <a:cs typeface="Old Standard TT"/>
                <a:sym typeface="Old Standard TT"/>
              </a:rPr>
              <a:t>greedy(h4)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77" name="Google Shape;177;p28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963" y="2708250"/>
            <a:ext cx="3927324" cy="2428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774" y="1413725"/>
            <a:ext cx="8374426" cy="1149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cuanto a métodos de búsqueda desinformados, DFS tuvo un rendimiento superior a BFS. Esto se debe a que, con dimensiones mayores, el árbol generado por BFS se expande demasiado y los tiempos se vuelven incalculables.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métodos de búsqueda informados, Greedy tuvo un rendimiento superior a A*. Se puede atribuir a las heurísticas elegidas y los costos asignados. A* terminó acercándose al comportamiento de BFS.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 respecto a las heurísticas elegidas, la mejor resultó ser la 4 (a pesar de no ser admisible). Mejores tiempos y mayores cambios entre valores permitió discernir más fácilmente el camino correcto.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512700" y="1310375"/>
            <a:ext cx="8118600" cy="210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Parte B: Algoritmos Genéticos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755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600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Parte A: Métodos de Búsqueda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737200" cy="13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 b="1"/>
              <a:t>Genotipo:</a:t>
            </a:r>
            <a:r>
              <a:rPr lang="es" sz="1600"/>
              <a:t> K reales donde cada uno corresponde a la proporción de un color de la paleta en la mezcla (tomando una paleta de K colores)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 b="1"/>
              <a:t>Fitness:</a:t>
            </a:r>
            <a:r>
              <a:rPr lang="es" sz="1600"/>
              <a:t> Normalización de la distancia euclidiana entre los componentes rgb de dos colores.</a:t>
            </a: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</a:t>
            </a:r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750" y="3381425"/>
            <a:ext cx="4814500" cy="28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4750" y="2593425"/>
            <a:ext cx="3392425" cy="51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4755" y="4067900"/>
            <a:ext cx="4814500" cy="251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755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Elegidos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y decisiones tomadas</a:t>
            </a:r>
            <a:endParaRPr/>
          </a:p>
        </p:txBody>
      </p:sp>
      <p:sp>
        <p:nvSpPr>
          <p:cNvPr id="214" name="Google Shape;214;p3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31680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Selección: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Elite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Ruleta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Torneo Determinístico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b="1"/>
              <a:t>Cruza: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Simple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Doble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Uniforme</a:t>
            </a:r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body" idx="1"/>
          </p:nvPr>
        </p:nvSpPr>
        <p:spPr>
          <a:xfrm>
            <a:off x="3585275" y="1171600"/>
            <a:ext cx="5115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Condición de Corte: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Fitness &lt; DELTA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Fitness no mejora con respecto a iteraciones anteriores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b="1"/>
              <a:t>Mutación:</a:t>
            </a:r>
            <a:r>
              <a:rPr lang="es"/>
              <a:t> Completa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/>
              <a:t>Repoblación:</a:t>
            </a:r>
            <a:r>
              <a:rPr lang="es"/>
              <a:t> Padres + hijos (fill-all)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755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de Colores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>
            <a:spLocks noGrp="1"/>
          </p:cNvSpPr>
          <p:nvPr>
            <p:ph type="body" idx="2"/>
          </p:nvPr>
        </p:nvSpPr>
        <p:spPr>
          <a:xfrm>
            <a:off x="311700" y="1161575"/>
            <a:ext cx="7857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 b="1"/>
              <a:t>Usando una paleta de 3 colores: [255,0,0], [0,255,0], [0,0,255], N=20</a:t>
            </a:r>
            <a:endParaRPr sz="1600"/>
          </a:p>
        </p:txBody>
      </p:sp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Similitud de Colores (1/2)</a:t>
            </a:r>
            <a:endParaRPr/>
          </a:p>
        </p:txBody>
      </p:sp>
      <p:pic>
        <p:nvPicPr>
          <p:cNvPr id="227" name="Google Shape;227;p36"/>
          <p:cNvPicPr preferRelativeResize="0"/>
          <p:nvPr/>
        </p:nvPicPr>
        <p:blipFill rotWithShape="1">
          <a:blip r:embed="rId3">
            <a:alphaModFix/>
          </a:blip>
          <a:srcRect t="4260"/>
          <a:stretch/>
        </p:blipFill>
        <p:spPr>
          <a:xfrm>
            <a:off x="686850" y="1997000"/>
            <a:ext cx="5243600" cy="91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779" y="3203479"/>
            <a:ext cx="5157675" cy="91608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6"/>
          <p:cNvSpPr txBox="1"/>
          <p:nvPr/>
        </p:nvSpPr>
        <p:spPr>
          <a:xfrm>
            <a:off x="5930450" y="1997000"/>
            <a:ext cx="154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resultado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0" name="Google Shape;230;p36"/>
          <p:cNvSpPr txBox="1"/>
          <p:nvPr/>
        </p:nvSpPr>
        <p:spPr>
          <a:xfrm>
            <a:off x="5930450" y="2447625"/>
            <a:ext cx="154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objetivo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1" name="Google Shape;231;p36"/>
          <p:cNvSpPr txBox="1"/>
          <p:nvPr/>
        </p:nvSpPr>
        <p:spPr>
          <a:xfrm>
            <a:off x="5930450" y="3203463"/>
            <a:ext cx="154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resultado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2" name="Google Shape;232;p36"/>
          <p:cNvSpPr txBox="1"/>
          <p:nvPr/>
        </p:nvSpPr>
        <p:spPr>
          <a:xfrm>
            <a:off x="5930450" y="3599688"/>
            <a:ext cx="154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objetivo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3" name="Google Shape;233;p36"/>
          <p:cNvSpPr txBox="1"/>
          <p:nvPr/>
        </p:nvSpPr>
        <p:spPr>
          <a:xfrm>
            <a:off x="7213200" y="2582800"/>
            <a:ext cx="1619100" cy="83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selección ruleta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cruza doble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mutación completa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4" name="Google Shape;234;p36"/>
          <p:cNvSpPr txBox="1"/>
          <p:nvPr/>
        </p:nvSpPr>
        <p:spPr>
          <a:xfrm>
            <a:off x="428425" y="4185500"/>
            <a:ext cx="847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OBS: Los colores resultantes aparentan ser más oscuros que los objetivos. Falta iluminación en la mezcla.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>
            <a:spLocks noGrp="1"/>
          </p:cNvSpPr>
          <p:nvPr>
            <p:ph type="body" idx="2"/>
          </p:nvPr>
        </p:nvSpPr>
        <p:spPr>
          <a:xfrm>
            <a:off x="311700" y="1161575"/>
            <a:ext cx="88323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/>
              <a:t>Usando una paleta de 4 colores: [100,150,250], [255,255,255], [0,0,0],[230,0,150], N=20</a:t>
            </a:r>
            <a:endParaRPr sz="1800" b="1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b="1"/>
          </a:p>
        </p:txBody>
      </p:sp>
      <p:sp>
        <p:nvSpPr>
          <p:cNvPr id="240" name="Google Shape;24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Similitud de Colores (2/2)</a:t>
            </a:r>
            <a:endParaRPr/>
          </a:p>
        </p:txBody>
      </p:sp>
      <p:sp>
        <p:nvSpPr>
          <p:cNvPr id="241" name="Google Shape;241;p37"/>
          <p:cNvSpPr txBox="1"/>
          <p:nvPr/>
        </p:nvSpPr>
        <p:spPr>
          <a:xfrm>
            <a:off x="5670000" y="1890738"/>
            <a:ext cx="154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resultado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2" name="Google Shape;242;p37"/>
          <p:cNvSpPr txBox="1"/>
          <p:nvPr/>
        </p:nvSpPr>
        <p:spPr>
          <a:xfrm>
            <a:off x="5670000" y="2268888"/>
            <a:ext cx="154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objetivo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3" name="Google Shape;243;p37"/>
          <p:cNvSpPr txBox="1"/>
          <p:nvPr/>
        </p:nvSpPr>
        <p:spPr>
          <a:xfrm>
            <a:off x="5670000" y="2850188"/>
            <a:ext cx="154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resultado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4" name="Google Shape;244;p37"/>
          <p:cNvSpPr txBox="1"/>
          <p:nvPr/>
        </p:nvSpPr>
        <p:spPr>
          <a:xfrm>
            <a:off x="5670000" y="3298513"/>
            <a:ext cx="154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objetivo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5" name="Google Shape;245;p37"/>
          <p:cNvSpPr txBox="1"/>
          <p:nvPr/>
        </p:nvSpPr>
        <p:spPr>
          <a:xfrm>
            <a:off x="6994125" y="1870350"/>
            <a:ext cx="1619100" cy="83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selección elite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cruza simple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mutación completa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46" name="Google Shape;246;p37"/>
          <p:cNvPicPr preferRelativeResize="0"/>
          <p:nvPr/>
        </p:nvPicPr>
        <p:blipFill rotWithShape="1">
          <a:blip r:embed="rId3">
            <a:alphaModFix/>
          </a:blip>
          <a:srcRect t="6191"/>
          <a:stretch/>
        </p:blipFill>
        <p:spPr>
          <a:xfrm>
            <a:off x="657225" y="1896100"/>
            <a:ext cx="4927575" cy="7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7"/>
          <p:cNvPicPr preferRelativeResize="0"/>
          <p:nvPr/>
        </p:nvPicPr>
        <p:blipFill rotWithShape="1">
          <a:blip r:embed="rId4">
            <a:alphaModFix/>
          </a:blip>
          <a:srcRect t="7330"/>
          <a:stretch/>
        </p:blipFill>
        <p:spPr>
          <a:xfrm>
            <a:off x="657225" y="2850200"/>
            <a:ext cx="4927575" cy="84852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7"/>
          <p:cNvSpPr txBox="1"/>
          <p:nvPr/>
        </p:nvSpPr>
        <p:spPr>
          <a:xfrm>
            <a:off x="6994125" y="2858813"/>
            <a:ext cx="1619100" cy="83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selección ruleta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cruza simple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mutación completa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49" name="Google Shape;249;p37"/>
          <p:cNvPicPr preferRelativeResize="0"/>
          <p:nvPr/>
        </p:nvPicPr>
        <p:blipFill rotWithShape="1">
          <a:blip r:embed="rId5">
            <a:alphaModFix/>
          </a:blip>
          <a:srcRect t="4789" r="1351"/>
          <a:stretch/>
        </p:blipFill>
        <p:spPr>
          <a:xfrm>
            <a:off x="690563" y="3873025"/>
            <a:ext cx="4860900" cy="8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7"/>
          <p:cNvSpPr txBox="1"/>
          <p:nvPr/>
        </p:nvSpPr>
        <p:spPr>
          <a:xfrm>
            <a:off x="5670000" y="3879838"/>
            <a:ext cx="154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resultado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5670000" y="4295588"/>
            <a:ext cx="154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objetivo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2" name="Google Shape;252;p37"/>
          <p:cNvSpPr txBox="1"/>
          <p:nvPr/>
        </p:nvSpPr>
        <p:spPr>
          <a:xfrm>
            <a:off x="6994125" y="3879850"/>
            <a:ext cx="1619100" cy="83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selección torneo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cruza simple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mutación completa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755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(1/3)</a:t>
            </a:r>
            <a:endParaRPr/>
          </a:p>
        </p:txBody>
      </p:sp>
      <p:sp>
        <p:nvSpPr>
          <p:cNvPr id="263" name="Google Shape;263;p39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469800" cy="1077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Paleta: Colores primarios, negro y blanco.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selección elite, cruza simple, mutación completa</a:t>
            </a:r>
            <a:endParaRPr/>
          </a:p>
        </p:txBody>
      </p:sp>
      <p:sp>
        <p:nvSpPr>
          <p:cNvPr id="264" name="Google Shape;264;p39"/>
          <p:cNvSpPr txBox="1">
            <a:spLocks noGrp="1"/>
          </p:cNvSpPr>
          <p:nvPr>
            <p:ph type="body" idx="1"/>
          </p:nvPr>
        </p:nvSpPr>
        <p:spPr>
          <a:xfrm>
            <a:off x="311700" y="2362125"/>
            <a:ext cx="3469800" cy="1858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OBS: La aptitud de la mezcla mejora considerablemente a medida que progresa el algoritmo y mientras mayor sea la población N. Al llegar a cierto umbral (~0.9) las mutaciones pueden causar pequeñas fluctuaciones en la aptitud.</a:t>
            </a:r>
            <a:endParaRPr/>
          </a:p>
        </p:txBody>
      </p:sp>
      <p:pic>
        <p:nvPicPr>
          <p:cNvPr id="265" name="Google Shape;2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098" y="1171675"/>
            <a:ext cx="5122502" cy="307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9"/>
          <p:cNvSpPr txBox="1"/>
          <p:nvPr/>
        </p:nvSpPr>
        <p:spPr>
          <a:xfrm>
            <a:off x="2047800" y="4429750"/>
            <a:ext cx="50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Para realizar la toma de datos se removió la condición de corte.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(2/3)</a:t>
            </a:r>
            <a:endParaRPr/>
          </a:p>
        </p:txBody>
      </p:sp>
      <p:sp>
        <p:nvSpPr>
          <p:cNvPr id="272" name="Google Shape;272;p40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469800" cy="1329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Paleta: Colores primarios, secundarios negro y blanco.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selección elite, cruza simple, mutación completa</a:t>
            </a:r>
            <a:endParaRPr/>
          </a:p>
        </p:txBody>
      </p:sp>
      <p:sp>
        <p:nvSpPr>
          <p:cNvPr id="273" name="Google Shape;273;p40"/>
          <p:cNvSpPr txBox="1">
            <a:spLocks noGrp="1"/>
          </p:cNvSpPr>
          <p:nvPr>
            <p:ph type="body" idx="1"/>
          </p:nvPr>
        </p:nvSpPr>
        <p:spPr>
          <a:xfrm>
            <a:off x="311700" y="2620000"/>
            <a:ext cx="3469800" cy="1600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OBS: La aptitud de la mezcla mejora considerablemente a medida que progresa el algoritmo y mientras mayor sea la población N. Aumentar la diversidad en la paleta favorece los resultados.</a:t>
            </a:r>
            <a:endParaRPr/>
          </a:p>
        </p:txBody>
      </p:sp>
      <p:pic>
        <p:nvPicPr>
          <p:cNvPr id="274" name="Google Shape;27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098" y="1171675"/>
            <a:ext cx="5122502" cy="307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0"/>
          <p:cNvSpPr txBox="1"/>
          <p:nvPr/>
        </p:nvSpPr>
        <p:spPr>
          <a:xfrm>
            <a:off x="2047800" y="4429750"/>
            <a:ext cx="50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Para realizar la toma de datos se removió la condición de corte.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(3/3)</a:t>
            </a:r>
            <a:endParaRPr/>
          </a:p>
        </p:txBody>
      </p:sp>
      <p:sp>
        <p:nvSpPr>
          <p:cNvPr id="281" name="Google Shape;281;p41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469800" cy="1329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Paleta: Colores primarios, negro y blanco.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selección ruleta, cruza simple, mutación completa</a:t>
            </a:r>
            <a:endParaRPr/>
          </a:p>
        </p:txBody>
      </p:sp>
      <p:sp>
        <p:nvSpPr>
          <p:cNvPr id="282" name="Google Shape;282;p41"/>
          <p:cNvSpPr txBox="1">
            <a:spLocks noGrp="1"/>
          </p:cNvSpPr>
          <p:nvPr>
            <p:ph type="body" idx="1"/>
          </p:nvPr>
        </p:nvSpPr>
        <p:spPr>
          <a:xfrm>
            <a:off x="311700" y="2620000"/>
            <a:ext cx="3469800" cy="1600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OBS: Mucho más variable que elite (debido a la naturaleza probabilística del método). Aumentar el tamaño de la población tiene un impacto positivo sobre las aptitudes y les da mayor estabilidad. Gran diferencia de resultados entre N=10 y N=100.</a:t>
            </a:r>
            <a:endParaRPr/>
          </a:p>
        </p:txBody>
      </p:sp>
      <p:pic>
        <p:nvPicPr>
          <p:cNvPr id="283" name="Google Shape;28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098" y="1171675"/>
            <a:ext cx="5122502" cy="307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1"/>
          <p:cNvSpPr txBox="1"/>
          <p:nvPr/>
        </p:nvSpPr>
        <p:spPr>
          <a:xfrm>
            <a:off x="2047800" y="4429750"/>
            <a:ext cx="50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Para realizar la toma de datos se removió la condición de corte.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Fill Zone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Objetivo: finalizar con todo el rectángulo de juego del mismo color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0750" y="631300"/>
            <a:ext cx="3408851" cy="34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755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295" name="Google Shape;295;p4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cercanía entre el resultado y el objetivo varía de acuerdo a la paleta inicial y el algoritmo de mezcla. En nuestro caso, no tener blanco impide alcanzar los colores más claros.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Entre los métodos de selección elegidos el mejor es elite, seguido por torneo y en tercer lugar ruleta. Este último tiene un alto nivel de variabilidad lo cual se nota principalmente en poblaciones más pequeñas.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hay tanta diferencia en cuanto a métodos de cruza. Simple, doble y uniforme producen resultados similares.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mutación es fundamental para el funcionamiento del algoritmo genético.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755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Definiciones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Isla: Conjunto de bloques de un mismo color adyacentes.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Isla principal: Es la isla donde se encuentra el jugador en un determinado momento de la partida.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Algunas definiciones…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9100" y="2497125"/>
            <a:ext cx="2357575" cy="22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755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estados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78735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Matriz del estado actual donde cada entero representa un color distinto.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Matriz binaria con los bits prendidos donde se encuentra la isla principal.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Color de la isla principal.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Referencia al nodo desde donde proviene el nodo actual.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Tamaño de la isla principal.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Costo necesario para llegar al nodo actual.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Valor de la heurística.</a:t>
            </a:r>
            <a:endParaRPr sz="1600"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estados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755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de Búsqueda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Desinformados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BFS (Breadth First Search) y DFS (Depth First Search)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439" y="2984866"/>
            <a:ext cx="3278423" cy="1328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294" y="1620504"/>
            <a:ext cx="3258713" cy="1321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6389" y="1625750"/>
            <a:ext cx="3278422" cy="1310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4637" y="2984868"/>
            <a:ext cx="3301925" cy="132825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2120400" y="4356050"/>
            <a:ext cx="11325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6 colores</a:t>
            </a:r>
            <a:endParaRPr sz="1600"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5879350" y="4375175"/>
            <a:ext cx="11325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4 colores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988</Words>
  <Application>Microsoft Office PowerPoint</Application>
  <PresentationFormat>On-screen Show (16:9)</PresentationFormat>
  <Paragraphs>143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Old Standard TT</vt:lpstr>
      <vt:lpstr>Paperback</vt:lpstr>
      <vt:lpstr>     Trabajo Práctico Nro 1  Métodos de Búsqueda y Algoritmos Genéticos.  Sistemas de Inteligencia Artificial</vt:lpstr>
      <vt:lpstr>Parte A: Métodos de Búsqueda</vt:lpstr>
      <vt:lpstr>Fill Zone</vt:lpstr>
      <vt:lpstr>Definiciones</vt:lpstr>
      <vt:lpstr>Algunas definiciones…</vt:lpstr>
      <vt:lpstr>Estructura de estados</vt:lpstr>
      <vt:lpstr>Estructura de estados</vt:lpstr>
      <vt:lpstr>Métodos de Búsqueda Desinformados</vt:lpstr>
      <vt:lpstr>BFS (Breadth First Search) y DFS (Depth First Search)</vt:lpstr>
      <vt:lpstr>Métodos de Búsqueda Informados</vt:lpstr>
      <vt:lpstr>Heurísticas</vt:lpstr>
      <vt:lpstr>Greedy</vt:lpstr>
      <vt:lpstr>Greedy</vt:lpstr>
      <vt:lpstr>Conclusión</vt:lpstr>
      <vt:lpstr>PowerPoint Presentation</vt:lpstr>
      <vt:lpstr>PowerPoint Presentation</vt:lpstr>
      <vt:lpstr>Conclusiones</vt:lpstr>
      <vt:lpstr>Parte B: Algoritmos Genéticos</vt:lpstr>
      <vt:lpstr>Estructura </vt:lpstr>
      <vt:lpstr>Estructura</vt:lpstr>
      <vt:lpstr>Métodos Elegidos</vt:lpstr>
      <vt:lpstr>Métodos y decisiones tomadas</vt:lpstr>
      <vt:lpstr>Comparación de Colores</vt:lpstr>
      <vt:lpstr>Similitud de Colores (1/2)</vt:lpstr>
      <vt:lpstr>Similitud de Colores (2/2)</vt:lpstr>
      <vt:lpstr>Resultados</vt:lpstr>
      <vt:lpstr>Resultados (1/3)</vt:lpstr>
      <vt:lpstr>Resultados (2/3)</vt:lpstr>
      <vt:lpstr>Resultados (3/3)</vt:lpstr>
      <vt:lpstr>Conclusión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Trabajo Práctico Nro 1  Métodos de Búsqueda y Algoritmos Genéticos.  Sistemas de Inteligencia Artificial</dc:title>
  <cp:lastModifiedBy>Malena Vásquez Currie</cp:lastModifiedBy>
  <cp:revision>1</cp:revision>
  <dcterms:modified xsi:type="dcterms:W3CDTF">2022-09-06T08:00:37Z</dcterms:modified>
</cp:coreProperties>
</file>