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3" r:id="rId10"/>
    <p:sldId id="266" r:id="rId11"/>
    <p:sldId id="268" r:id="rId12"/>
    <p:sldId id="270" r:id="rId13"/>
    <p:sldId id="271" r:id="rId14"/>
    <p:sldId id="272" r:id="rId15"/>
    <p:sldId id="283" r:id="rId16"/>
    <p:sldId id="282" r:id="rId17"/>
    <p:sldId id="274" r:id="rId18"/>
    <p:sldId id="273" r:id="rId19"/>
    <p:sldId id="275" r:id="rId20"/>
    <p:sldId id="267" r:id="rId21"/>
    <p:sldId id="276" r:id="rId22"/>
    <p:sldId id="277" r:id="rId23"/>
    <p:sldId id="278" r:id="rId24"/>
    <p:sldId id="281" r:id="rId25"/>
    <p:sldId id="284" r:id="rId26"/>
    <p:sldId id="279" r:id="rId27"/>
    <p:sldId id="280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7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7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0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1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3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BE07-93C4-1244-B5BB-C293211E703B}" type="datetimeFigureOut">
              <a:rPr lang="en-US" smtClean="0"/>
              <a:t>8/21/21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6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ight Triangle 271"/>
          <p:cNvSpPr/>
          <p:nvPr/>
        </p:nvSpPr>
        <p:spPr>
          <a:xfrm>
            <a:off x="2594921" y="4273252"/>
            <a:ext cx="5343303" cy="2462145"/>
          </a:xfrm>
          <a:prstGeom prst="rtTriangle">
            <a:avLst/>
          </a:prstGeom>
          <a:solidFill>
            <a:schemeClr val="accent4">
              <a:lumMod val="60000"/>
              <a:lumOff val="40000"/>
              <a:alpha val="53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26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541" y="2124965"/>
            <a:ext cx="1283136" cy="483658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944" y="2790938"/>
            <a:ext cx="2194294" cy="3309817"/>
          </a:xfrm>
          <a:prstGeom prst="rect">
            <a:avLst/>
          </a:prstGeom>
          <a:noFill/>
          <a:ln>
            <a:solidFill>
              <a:srgbClr val="FF66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8547" y="4207102"/>
            <a:ext cx="1759353" cy="468888"/>
          </a:xfrm>
          <a:prstGeom prst="rect">
            <a:avLst/>
          </a:prstGeom>
          <a:ln w="381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Navigation/Sensor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00602" y="1017834"/>
            <a:ext cx="1679984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Atmospheric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06924" y="2301437"/>
            <a:ext cx="1521242" cy="4895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Aerodynamics/Thrust Model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354616" y="2322051"/>
            <a:ext cx="1203768" cy="468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5076" y="2925269"/>
            <a:ext cx="124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Control Surface </a:t>
            </a:r>
          </a:p>
          <a:p>
            <a:r>
              <a:rPr lang="en-US" sz="1000" dirty="0" smtClean="0"/>
              <a:t>Deflections/Throttle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201606" y="206958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Forces/Moments</a:t>
            </a:r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4428166" y="2546188"/>
            <a:ext cx="926450" cy="10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7" idx="0"/>
          </p:cNvCxnSpPr>
          <p:nvPr/>
        </p:nvCxnSpPr>
        <p:spPr>
          <a:xfrm>
            <a:off x="6558384" y="2556495"/>
            <a:ext cx="1379840" cy="1650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3172230">
            <a:off x="6814004" y="2802594"/>
            <a:ext cx="82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True State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28161" y="411816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Estimated State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>
            <a:off x="3640594" y="1475034"/>
            <a:ext cx="26951" cy="826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34828" y="952356"/>
            <a:ext cx="1679984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Model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0" idx="0"/>
          </p:cNvCxnSpPr>
          <p:nvPr/>
        </p:nvCxnSpPr>
        <p:spPr>
          <a:xfrm>
            <a:off x="5874820" y="1409556"/>
            <a:ext cx="81680" cy="912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8323" y="1546749"/>
            <a:ext cx="685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Wind/</a:t>
            </a:r>
          </a:p>
          <a:p>
            <a:r>
              <a:rPr lang="en-US" sz="1000" dirty="0" smtClean="0"/>
              <a:t>Density/</a:t>
            </a:r>
          </a:p>
          <a:p>
            <a:r>
              <a:rPr lang="en-US" sz="1000" dirty="0" smtClean="0"/>
              <a:t>Pressure/</a:t>
            </a:r>
          </a:p>
          <a:p>
            <a:r>
              <a:rPr lang="en-US" sz="1000" dirty="0" smtClean="0"/>
              <a:t>Temp</a:t>
            </a:r>
          </a:p>
        </p:txBody>
      </p:sp>
      <p:cxnSp>
        <p:nvCxnSpPr>
          <p:cNvPr id="40" name="Straight Arrow Connector 39"/>
          <p:cNvCxnSpPr>
            <a:stCxn id="8" idx="2"/>
            <a:endCxn id="10" idx="0"/>
          </p:cNvCxnSpPr>
          <p:nvPr/>
        </p:nvCxnSpPr>
        <p:spPr>
          <a:xfrm>
            <a:off x="3640594" y="1475034"/>
            <a:ext cx="2315906" cy="847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998821">
            <a:off x="4225102" y="1492845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Gravity Force/</a:t>
            </a:r>
          </a:p>
          <a:p>
            <a:r>
              <a:rPr lang="en-US" sz="1200" dirty="0" smtClean="0"/>
              <a:t>True Vector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966920" y="184796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Forces/Moments</a:t>
            </a:r>
          </a:p>
        </p:txBody>
      </p:sp>
      <p:cxnSp>
        <p:nvCxnSpPr>
          <p:cNvPr id="48" name="Straight Arrow Connector 47"/>
          <p:cNvCxnSpPr>
            <a:stCxn id="7" idx="1"/>
            <a:endCxn id="9" idx="2"/>
          </p:cNvCxnSpPr>
          <p:nvPr/>
        </p:nvCxnSpPr>
        <p:spPr>
          <a:xfrm flipH="1" flipV="1">
            <a:off x="3667545" y="2790939"/>
            <a:ext cx="3391002" cy="1650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814725">
            <a:off x="4699399" y="2879944"/>
            <a:ext cx="1331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Velocity Vector/Attitude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195926" y="4851167"/>
            <a:ext cx="1515317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Guidance Waypoints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62066" y="3001918"/>
            <a:ext cx="1313826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Autopilot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09012" y="4118163"/>
            <a:ext cx="1663910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Guidance Laws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4" idx="0"/>
            <a:endCxn id="61" idx="2"/>
          </p:cNvCxnSpPr>
          <p:nvPr/>
        </p:nvCxnSpPr>
        <p:spPr>
          <a:xfrm flipH="1" flipV="1">
            <a:off x="940967" y="4550447"/>
            <a:ext cx="12618" cy="300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14812" y="4803540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Waypoint States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7058547" y="5344529"/>
            <a:ext cx="1759353" cy="468888"/>
          </a:xfrm>
          <a:prstGeom prst="rect">
            <a:avLst/>
          </a:prstGeom>
          <a:solidFill>
            <a:srgbClr val="FF6600"/>
          </a:solidFill>
          <a:ln w="381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 Sensors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663708" y="4975176"/>
            <a:ext cx="1168860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089292">
            <a:off x="5193438" y="4836676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Estimated State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615909" y="2146206"/>
            <a:ext cx="784311" cy="483658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Out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4679179" y="4176759"/>
            <a:ext cx="784311" cy="483658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In</a:t>
            </a:r>
            <a:endParaRPr lang="en-US" dirty="0"/>
          </a:p>
        </p:txBody>
      </p:sp>
      <p:cxnSp>
        <p:nvCxnSpPr>
          <p:cNvPr id="174" name="Straight Arrow Connector 173"/>
          <p:cNvCxnSpPr>
            <a:stCxn id="7" idx="1"/>
            <a:endCxn id="152" idx="3"/>
          </p:cNvCxnSpPr>
          <p:nvPr/>
        </p:nvCxnSpPr>
        <p:spPr>
          <a:xfrm flipH="1" flipV="1">
            <a:off x="5463490" y="4418588"/>
            <a:ext cx="1595057" cy="2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52" idx="1"/>
            <a:endCxn id="55" idx="2"/>
          </p:cNvCxnSpPr>
          <p:nvPr/>
        </p:nvCxnSpPr>
        <p:spPr>
          <a:xfrm flipH="1" flipV="1">
            <a:off x="918979" y="3434202"/>
            <a:ext cx="3760200" cy="98438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61" idx="0"/>
            <a:endCxn id="55" idx="2"/>
          </p:cNvCxnSpPr>
          <p:nvPr/>
        </p:nvCxnSpPr>
        <p:spPr>
          <a:xfrm flipH="1" flipV="1">
            <a:off x="918979" y="3434202"/>
            <a:ext cx="21988" cy="683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55" idx="3"/>
            <a:endCxn id="9" idx="1"/>
          </p:cNvCxnSpPr>
          <p:nvPr/>
        </p:nvCxnSpPr>
        <p:spPr>
          <a:xfrm flipV="1">
            <a:off x="1575892" y="2546188"/>
            <a:ext cx="1331032" cy="671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0" y="3671684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Desired States</a:t>
            </a:r>
            <a:endParaRPr lang="en-US" sz="1200" dirty="0"/>
          </a:p>
        </p:txBody>
      </p:sp>
      <p:sp>
        <p:nvSpPr>
          <p:cNvPr id="243" name="TextBox 242"/>
          <p:cNvSpPr txBox="1"/>
          <p:nvPr/>
        </p:nvSpPr>
        <p:spPr>
          <a:xfrm rot="912320">
            <a:off x="2279427" y="3595202"/>
            <a:ext cx="1264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(Estimated State)</a:t>
            </a:r>
            <a:endParaRPr lang="en-US" sz="1200" dirty="0"/>
          </a:p>
        </p:txBody>
      </p:sp>
      <p:cxnSp>
        <p:nvCxnSpPr>
          <p:cNvPr id="244" name="Straight Arrow Connector 243"/>
          <p:cNvCxnSpPr>
            <a:stCxn id="4" idx="3"/>
            <a:endCxn id="151" idx="1"/>
          </p:cNvCxnSpPr>
          <p:nvPr/>
        </p:nvCxnSpPr>
        <p:spPr>
          <a:xfrm>
            <a:off x="1482677" y="2366794"/>
            <a:ext cx="133232" cy="2124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51" idx="3"/>
            <a:endCxn id="9" idx="1"/>
          </p:cNvCxnSpPr>
          <p:nvPr/>
        </p:nvCxnSpPr>
        <p:spPr>
          <a:xfrm>
            <a:off x="2400220" y="2388035"/>
            <a:ext cx="506704" cy="15815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86" idx="1"/>
            <a:endCxn id="55" idx="2"/>
          </p:cNvCxnSpPr>
          <p:nvPr/>
        </p:nvCxnSpPr>
        <p:spPr>
          <a:xfrm flipH="1" flipV="1">
            <a:off x="918979" y="3434202"/>
            <a:ext cx="6139568" cy="214477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705833" y="5845409"/>
            <a:ext cx="1994694" cy="369332"/>
          </a:xfrm>
          <a:prstGeom prst="rect">
            <a:avLst/>
          </a:prstGeom>
          <a:noFill/>
          <a:ln>
            <a:solidFill>
              <a:srgbClr val="0080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Controller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705833" y="6299915"/>
            <a:ext cx="411749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Sensors (actual for </a:t>
            </a:r>
            <a:r>
              <a:rPr lang="en-US" dirty="0" err="1" smtClean="0">
                <a:solidFill>
                  <a:srgbClr val="000000"/>
                </a:solidFill>
              </a:rPr>
              <a:t>Arduino</a:t>
            </a:r>
            <a:r>
              <a:rPr lang="en-US" dirty="0" smtClean="0">
                <a:solidFill>
                  <a:srgbClr val="000000"/>
                </a:solidFill>
              </a:rPr>
              <a:t> only)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647834" y="5446451"/>
            <a:ext cx="1800380" cy="369332"/>
          </a:xfrm>
          <a:prstGeom prst="rect">
            <a:avLst/>
          </a:prstGeom>
          <a:noFill/>
          <a:ln>
            <a:solidFill>
              <a:srgbClr val="FF66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</a:t>
            </a:r>
            <a:r>
              <a:rPr lang="en-US" dirty="0" err="1" smtClean="0">
                <a:solidFill>
                  <a:srgbClr val="000000"/>
                </a:solidFill>
              </a:rPr>
              <a:t>Arduino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61" name="Straight Arrow Connector 260"/>
          <p:cNvCxnSpPr>
            <a:stCxn id="10" idx="3"/>
            <a:endCxn id="266" idx="1"/>
          </p:cNvCxnSpPr>
          <p:nvPr/>
        </p:nvCxnSpPr>
        <p:spPr>
          <a:xfrm>
            <a:off x="6558384" y="2556495"/>
            <a:ext cx="905632" cy="18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7464016" y="2346581"/>
            <a:ext cx="155762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074833" y="1260502"/>
            <a:ext cx="2487084" cy="951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1665" y="2396584"/>
            <a:ext cx="906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ΣM</a:t>
            </a:r>
            <a:r>
              <a:rPr lang="en-US" baseline="-25000" dirty="0" smtClean="0"/>
              <a:t>B</a:t>
            </a:r>
            <a:r>
              <a:rPr lang="en-US" dirty="0" smtClean="0"/>
              <a:t>=</a:t>
            </a:r>
            <a:r>
              <a:rPr lang="en-US" b="1" dirty="0" smtClean="0"/>
              <a:t> [</a:t>
            </a:r>
            <a:r>
              <a:rPr lang="en-US" dirty="0" smtClean="0"/>
              <a:t>(T</a:t>
            </a:r>
            <a:r>
              <a:rPr lang="en-US" baseline="-25000" dirty="0" smtClean="0"/>
              <a:t>B1</a:t>
            </a:r>
            <a:r>
              <a:rPr lang="en-US" dirty="0" smtClean="0"/>
              <a:t>+T</a:t>
            </a:r>
            <a:r>
              <a:rPr lang="en-US" baseline="-25000" dirty="0" smtClean="0"/>
              <a:t>B4</a:t>
            </a:r>
            <a:r>
              <a:rPr lang="en-US" dirty="0" smtClean="0"/>
              <a:t>)L - </a:t>
            </a:r>
            <a:r>
              <a:rPr lang="en-US" dirty="0"/>
              <a:t>(</a:t>
            </a:r>
            <a:r>
              <a:rPr lang="en-US" dirty="0" smtClean="0"/>
              <a:t>T</a:t>
            </a:r>
            <a:r>
              <a:rPr lang="en-US" baseline="-25000" dirty="0" smtClean="0"/>
              <a:t>B2</a:t>
            </a:r>
            <a:r>
              <a:rPr lang="en-US" dirty="0" smtClean="0"/>
              <a:t>+T</a:t>
            </a:r>
            <a:r>
              <a:rPr lang="en-US" baseline="-25000" dirty="0" smtClean="0"/>
              <a:t>B3</a:t>
            </a:r>
            <a:r>
              <a:rPr lang="en-US" dirty="0" smtClean="0"/>
              <a:t>)L</a:t>
            </a:r>
            <a:r>
              <a:rPr lang="en-US" b="1" dirty="0" smtClean="0"/>
              <a:t>]</a:t>
            </a:r>
            <a:r>
              <a:rPr lang="en-US" b="1" dirty="0" err="1" smtClean="0"/>
              <a:t>i</a:t>
            </a:r>
            <a:r>
              <a:rPr lang="en-US" dirty="0" smtClean="0"/>
              <a:t> +</a:t>
            </a:r>
            <a:r>
              <a:rPr lang="en-US" b="1" dirty="0" smtClean="0"/>
              <a:t>[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B1</a:t>
            </a:r>
            <a:r>
              <a:rPr lang="en-US" dirty="0"/>
              <a:t>+T</a:t>
            </a:r>
            <a:r>
              <a:rPr lang="en-US" baseline="-25000" dirty="0"/>
              <a:t>B2</a:t>
            </a:r>
            <a:r>
              <a:rPr lang="en-US" dirty="0"/>
              <a:t>)L - (T</a:t>
            </a:r>
            <a:r>
              <a:rPr lang="en-US" baseline="-25000" dirty="0"/>
              <a:t>B3</a:t>
            </a:r>
            <a:r>
              <a:rPr lang="en-US" dirty="0"/>
              <a:t>+T</a:t>
            </a:r>
            <a:r>
              <a:rPr lang="en-US" baseline="-25000" dirty="0"/>
              <a:t>B4</a:t>
            </a:r>
            <a:r>
              <a:rPr lang="en-US" dirty="0"/>
              <a:t>)</a:t>
            </a:r>
            <a:r>
              <a:rPr lang="en-US" dirty="0" smtClean="0"/>
              <a:t>L</a:t>
            </a:r>
            <a:r>
              <a:rPr lang="en-US" b="1" dirty="0" smtClean="0"/>
              <a:t>]j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b="1" dirty="0" smtClean="0"/>
              <a:t> [</a:t>
            </a:r>
            <a:r>
              <a:rPr lang="en-US" dirty="0" smtClean="0"/>
              <a:t>(</a:t>
            </a: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n-US" dirty="0" smtClean="0"/>
              <a:t>H</a:t>
            </a:r>
            <a:r>
              <a:rPr lang="en-US" baseline="-25000" dirty="0" smtClean="0"/>
              <a:t>3</a:t>
            </a:r>
            <a:r>
              <a:rPr lang="en-US" dirty="0" smtClean="0"/>
              <a:t>) </a:t>
            </a:r>
            <a:r>
              <a:rPr lang="mr-IN" dirty="0"/>
              <a:t>–</a:t>
            </a:r>
            <a:r>
              <a:rPr lang="en-US" dirty="0"/>
              <a:t> (H</a:t>
            </a:r>
            <a:r>
              <a:rPr lang="en-US" baseline="-25000" dirty="0"/>
              <a:t>2</a:t>
            </a:r>
            <a:r>
              <a:rPr lang="en-US" dirty="0"/>
              <a:t>+H</a:t>
            </a:r>
            <a:r>
              <a:rPr lang="en-US" baseline="-25000" dirty="0"/>
              <a:t>4</a:t>
            </a:r>
            <a:r>
              <a:rPr lang="en-US" dirty="0" smtClean="0"/>
              <a:t>)</a:t>
            </a:r>
            <a:r>
              <a:rPr lang="en-US" b="1" dirty="0" smtClean="0"/>
              <a:t>]k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170083" y="16780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i</a:t>
            </a:r>
            <a:r>
              <a:rPr lang="en-US" dirty="0" smtClean="0"/>
              <a:t>=K</a:t>
            </a:r>
            <a:r>
              <a:rPr lang="en-US" baseline="-25000" dirty="0" smtClean="0"/>
              <a:t>H </a:t>
            </a:r>
            <a:r>
              <a:rPr lang="en-US" dirty="0" smtClean="0"/>
              <a:t>ω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40500" y="129172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Rotor Moment</a:t>
            </a:r>
            <a:endParaRPr lang="en-US" dirty="0"/>
          </a:p>
        </p:txBody>
      </p:sp>
      <p:pic>
        <p:nvPicPr>
          <p:cNvPr id="3" name="Picture 2" descr="Quadcopter Rotors and Dire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081" y="3021463"/>
            <a:ext cx="4506836" cy="37438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2813" y="2996938"/>
            <a:ext cx="374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ΣM</a:t>
            </a:r>
            <a:r>
              <a:rPr lang="en-US" baseline="-25000" dirty="0" err="1" smtClean="0"/>
              <a:t>Bx</a:t>
            </a:r>
            <a:r>
              <a:rPr lang="en-US" dirty="0" smtClean="0"/>
              <a:t>= K</a:t>
            </a:r>
            <a:r>
              <a:rPr lang="en-US" baseline="-25000" dirty="0" smtClean="0"/>
              <a:t>T</a:t>
            </a:r>
            <a:r>
              <a:rPr lang="en-US" dirty="0" smtClean="0"/>
              <a:t>[(ω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+ω</a:t>
            </a:r>
            <a:r>
              <a:rPr lang="en-US" baseline="-25000" dirty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- (ω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)]L</a:t>
            </a:r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By</a:t>
            </a:r>
            <a:r>
              <a:rPr lang="en-US" dirty="0" smtClean="0"/>
              <a:t>= </a:t>
            </a:r>
            <a:r>
              <a:rPr lang="en-US" dirty="0"/>
              <a:t>K</a:t>
            </a:r>
            <a:r>
              <a:rPr lang="en-US" baseline="-25000" dirty="0"/>
              <a:t>T</a:t>
            </a:r>
            <a:r>
              <a:rPr lang="en-US" dirty="0"/>
              <a:t>[(ω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-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)]</a:t>
            </a:r>
            <a:r>
              <a:rPr lang="en-US" dirty="0" smtClean="0"/>
              <a:t>L</a:t>
            </a:r>
            <a:endParaRPr lang="en-US" baseline="-25000" dirty="0" smtClean="0"/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Bz</a:t>
            </a:r>
            <a:r>
              <a:rPr lang="en-US" dirty="0" smtClean="0"/>
              <a:t>= K</a:t>
            </a:r>
            <a:r>
              <a:rPr lang="en-US" baseline="-25000" dirty="0" smtClean="0"/>
              <a:t>H</a:t>
            </a:r>
            <a:r>
              <a:rPr lang="en-US" dirty="0" smtClean="0"/>
              <a:t>[(</a:t>
            </a:r>
            <a:r>
              <a:rPr lang="en-US" dirty="0"/>
              <a:t>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- (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)]</a:t>
            </a:r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95419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Inputs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2689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set throttle command</a:t>
            </a:r>
          </a:p>
          <a:p>
            <a:r>
              <a:rPr lang="en-US" dirty="0" smtClean="0"/>
              <a:t>da </a:t>
            </a:r>
            <a:r>
              <a:rPr lang="mr-IN" dirty="0" smtClean="0"/>
              <a:t>–</a:t>
            </a:r>
            <a:r>
              <a:rPr lang="en-US" dirty="0" smtClean="0"/>
              <a:t> roll command</a:t>
            </a:r>
          </a:p>
          <a:p>
            <a:r>
              <a:rPr lang="en-US" dirty="0" smtClean="0"/>
              <a:t>de </a:t>
            </a:r>
            <a:r>
              <a:rPr lang="mr-IN" dirty="0" smtClean="0"/>
              <a:t>–</a:t>
            </a:r>
            <a:r>
              <a:rPr lang="en-US" dirty="0" smtClean="0"/>
              <a:t> pitch command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yaw command</a:t>
            </a:r>
            <a:endParaRPr lang="en-US" dirty="0"/>
          </a:p>
        </p:txBody>
      </p:sp>
      <p:pic>
        <p:nvPicPr>
          <p:cNvPr id="6" name="Picture 5" descr="Quadcopter Rotors and Dire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84" y="3439583"/>
            <a:ext cx="3525846" cy="29289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89762"/>
              </p:ext>
            </p:extLst>
          </p:nvPr>
        </p:nvGraphicFramePr>
        <p:xfrm>
          <a:off x="4370918" y="1417638"/>
          <a:ext cx="4457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25"/>
                <a:gridCol w="1114425"/>
                <a:gridCol w="1114425"/>
                <a:gridCol w="1114425"/>
              </a:tblGrid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 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Pitch 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Yaw Sign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2653316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= 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(ω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918278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751" y="5221120"/>
            <a:ext cx="2201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  1  1 1] [ω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]     [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[1 -1 -1 1] [ω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] = [da] </a:t>
            </a:r>
          </a:p>
          <a:p>
            <a:r>
              <a:rPr lang="en-US" dirty="0" smtClean="0"/>
              <a:t>[1 1 -1 -1] [ω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]    [de]</a:t>
            </a:r>
          </a:p>
          <a:p>
            <a:r>
              <a:rPr lang="en-US" dirty="0" smtClean="0"/>
              <a:t>[1 -1 1 -1] [ω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]    [</a:t>
            </a:r>
            <a:r>
              <a:rPr lang="en-US" dirty="0" err="1" smtClean="0"/>
              <a:t>dr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6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392469" y="3250842"/>
            <a:ext cx="2570383" cy="1113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Inputs to Rotor Inputs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Way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84170" y="1305105"/>
            <a:ext cx="259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6840" y="1597334"/>
            <a:ext cx="2677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Known: </a:t>
            </a:r>
            <a:r>
              <a:rPr lang="en-US" dirty="0" err="1" smtClean="0"/>
              <a:t>dT</a:t>
            </a:r>
            <a:r>
              <a:rPr lang="en-US" dirty="0" smtClean="0"/>
              <a:t>, da, de, </a:t>
            </a:r>
            <a:r>
              <a:rPr lang="en-US" dirty="0" err="1" smtClean="0"/>
              <a:t>dr</a:t>
            </a:r>
            <a:endParaRPr lang="en-US" dirty="0" smtClean="0"/>
          </a:p>
          <a:p>
            <a:r>
              <a:rPr lang="en-US" dirty="0" err="1" smtClean="0"/>
              <a:t>Unkwon</a:t>
            </a:r>
            <a:r>
              <a:rPr lang="en-US" dirty="0" smtClean="0"/>
              <a:t>: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3163541"/>
            <a:ext cx="2254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  1  1 1 ] [ω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]    [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[1 -1 -1 1] [ω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] = [da] </a:t>
            </a:r>
          </a:p>
          <a:p>
            <a:r>
              <a:rPr lang="en-US" dirty="0" smtClean="0"/>
              <a:t>[1 1 -1 -1] [ω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]    [de]</a:t>
            </a:r>
          </a:p>
          <a:p>
            <a:r>
              <a:rPr lang="en-US" dirty="0" smtClean="0"/>
              <a:t>[1 -1 1 -1] [ω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]    [</a:t>
            </a:r>
            <a:r>
              <a:rPr lang="en-US" dirty="0" err="1" smtClean="0"/>
              <a:t>dr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40526" y="3163541"/>
            <a:ext cx="3235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[1/4   1/4   1/4   1/4 ] [</a:t>
            </a:r>
            <a:r>
              <a:rPr lang="en-US" dirty="0" err="1" smtClean="0"/>
              <a:t>dT</a:t>
            </a:r>
            <a:r>
              <a:rPr lang="en-US" dirty="0" smtClean="0"/>
              <a:t>]    [</a:t>
            </a:r>
            <a:r>
              <a:rPr lang="en-US" dirty="0"/>
              <a:t>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[1/4  -1/4   1/4  -1/4] [da] = [ω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] </a:t>
            </a:r>
          </a:p>
          <a:p>
            <a:r>
              <a:rPr lang="en-US" dirty="0" smtClean="0"/>
              <a:t>[1/4  -1</a:t>
            </a:r>
            <a:r>
              <a:rPr lang="en-US" dirty="0"/>
              <a:t>/4 </a:t>
            </a:r>
            <a:r>
              <a:rPr lang="en-US" dirty="0" smtClean="0"/>
              <a:t> -1</a:t>
            </a:r>
            <a:r>
              <a:rPr lang="en-US" dirty="0"/>
              <a:t>/4 </a:t>
            </a:r>
            <a:r>
              <a:rPr lang="en-US" dirty="0" smtClean="0"/>
              <a:t>  1</a:t>
            </a:r>
            <a:r>
              <a:rPr lang="en-US" dirty="0"/>
              <a:t>/</a:t>
            </a:r>
            <a:r>
              <a:rPr lang="en-US" dirty="0" smtClean="0"/>
              <a:t>4] [de]    [ω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</a:t>
            </a:r>
            <a:r>
              <a:rPr lang="en-US" dirty="0"/>
              <a:t>/4 </a:t>
            </a:r>
            <a:r>
              <a:rPr lang="en-US" dirty="0" smtClean="0"/>
              <a:t>  1</a:t>
            </a:r>
            <a:r>
              <a:rPr lang="en-US" dirty="0"/>
              <a:t>/4 </a:t>
            </a:r>
            <a:r>
              <a:rPr lang="en-US" dirty="0" smtClean="0"/>
              <a:t> -1</a:t>
            </a:r>
            <a:r>
              <a:rPr lang="en-US" dirty="0"/>
              <a:t>/4 </a:t>
            </a:r>
            <a:r>
              <a:rPr lang="en-US" dirty="0" smtClean="0"/>
              <a:t> -1</a:t>
            </a:r>
            <a:r>
              <a:rPr lang="en-US" dirty="0"/>
              <a:t>/</a:t>
            </a:r>
            <a:r>
              <a:rPr lang="en-US" dirty="0" smtClean="0"/>
              <a:t>4] [</a:t>
            </a:r>
            <a:r>
              <a:rPr lang="en-US" dirty="0" err="1" smtClean="0"/>
              <a:t>dr</a:t>
            </a:r>
            <a:r>
              <a:rPr lang="en-US" dirty="0" smtClean="0"/>
              <a:t>]     [ω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31509" y="3163541"/>
            <a:ext cx="2315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= (</a:t>
            </a:r>
            <a:r>
              <a:rPr lang="en-US" dirty="0" err="1" smtClean="0"/>
              <a:t>dT+da+de+dr</a:t>
            </a:r>
            <a:r>
              <a:rPr lang="en-US" dirty="0" smtClean="0"/>
              <a:t>)/4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</a:t>
            </a:r>
            <a:r>
              <a:rPr lang="en-US" dirty="0" err="1"/>
              <a:t>+</a:t>
            </a:r>
            <a:r>
              <a:rPr lang="en-US" dirty="0" err="1" smtClean="0"/>
              <a:t>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dT-da-de</a:t>
            </a:r>
            <a:r>
              <a:rPr lang="en-US" dirty="0" err="1"/>
              <a:t>+dr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2670" y="1319816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= 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(ω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13116" y="17399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15443" y="17758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6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26160" y="2780451"/>
            <a:ext cx="6760210" cy="15489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Inputs to Rotor Inputs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Way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8287" y="2868319"/>
            <a:ext cx="638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dT+da+de+dr</a:t>
            </a:r>
            <a:r>
              <a:rPr lang="en-US" dirty="0" smtClean="0"/>
              <a:t> = 4ω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 -&gt;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err="1"/>
              <a:t>+da+de+dr</a:t>
            </a:r>
            <a:r>
              <a:rPr lang="en-US" dirty="0"/>
              <a:t> </a:t>
            </a:r>
            <a:r>
              <a:rPr lang="en-US" dirty="0" smtClean="0"/>
              <a:t>)/4 -&gt; </a:t>
            </a:r>
            <a:r>
              <a:rPr lang="en-US" dirty="0" err="1" smtClean="0"/>
              <a:t>dT+da+de+dr</a:t>
            </a:r>
            <a:r>
              <a:rPr lang="en-US" dirty="0" smtClean="0"/>
              <a:t> ≥ 0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08287" y="3210819"/>
            <a:ext cx="6389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 smtClean="0"/>
              <a:t>  = 4ω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-&gt;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err="1"/>
              <a:t>+</a:t>
            </a:r>
            <a:r>
              <a:rPr lang="en-US" dirty="0" err="1" smtClean="0"/>
              <a:t>da-de-dr</a:t>
            </a:r>
            <a:r>
              <a:rPr lang="en-US" dirty="0" smtClean="0"/>
              <a:t> </a:t>
            </a:r>
            <a:r>
              <a:rPr lang="en-US" dirty="0"/>
              <a:t>)/4 </a:t>
            </a:r>
            <a:r>
              <a:rPr lang="en-US" dirty="0" smtClean="0"/>
              <a:t>  -</a:t>
            </a:r>
            <a:r>
              <a:rPr lang="en-US" dirty="0"/>
              <a:t>&gt; </a:t>
            </a:r>
            <a:r>
              <a:rPr lang="en-US" dirty="0" err="1"/>
              <a:t>dT+</a:t>
            </a:r>
            <a:r>
              <a:rPr lang="en-US" dirty="0" err="1" smtClean="0"/>
              <a:t>da</a:t>
            </a:r>
            <a:r>
              <a:rPr lang="en-US" dirty="0" smtClean="0"/>
              <a:t> ≥ </a:t>
            </a:r>
            <a:r>
              <a:rPr lang="en-US" dirty="0" err="1" smtClean="0"/>
              <a:t>de+dr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08287" y="3573401"/>
            <a:ext cx="6389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dT-da-de</a:t>
            </a:r>
            <a:r>
              <a:rPr lang="en-US" dirty="0" err="1"/>
              <a:t>+</a:t>
            </a:r>
            <a:r>
              <a:rPr lang="en-US" dirty="0" err="1" smtClean="0"/>
              <a:t>dr</a:t>
            </a:r>
            <a:r>
              <a:rPr lang="en-US" dirty="0" smtClean="0"/>
              <a:t>  = 4ω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-&gt;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dT-da-de+dr</a:t>
            </a:r>
            <a:r>
              <a:rPr lang="en-US" dirty="0" smtClean="0"/>
              <a:t> </a:t>
            </a:r>
            <a:r>
              <a:rPr lang="en-US" dirty="0"/>
              <a:t>)/</a:t>
            </a:r>
            <a:r>
              <a:rPr lang="en-US" dirty="0" smtClean="0"/>
              <a:t>4   </a:t>
            </a:r>
            <a:r>
              <a:rPr lang="en-US" dirty="0"/>
              <a:t>-&gt; </a:t>
            </a:r>
            <a:r>
              <a:rPr lang="en-US" dirty="0" err="1"/>
              <a:t>dT+</a:t>
            </a:r>
            <a:r>
              <a:rPr lang="en-US" dirty="0" err="1" smtClean="0"/>
              <a:t>dr</a:t>
            </a:r>
            <a:r>
              <a:rPr lang="en-US" dirty="0" smtClean="0"/>
              <a:t> ≥ </a:t>
            </a:r>
            <a:r>
              <a:rPr lang="en-US" dirty="0" err="1" smtClean="0"/>
              <a:t>da+de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08286" y="3960079"/>
            <a:ext cx="6389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dT-da+de-dr</a:t>
            </a:r>
            <a:r>
              <a:rPr lang="en-US" dirty="0" smtClean="0"/>
              <a:t>  = 4ω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-&gt;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dT-da+de</a:t>
            </a:r>
            <a:r>
              <a:rPr lang="en-US" dirty="0" err="1"/>
              <a:t>-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)/4 </a:t>
            </a:r>
            <a:r>
              <a:rPr lang="en-US" dirty="0" smtClean="0"/>
              <a:t>  -</a:t>
            </a:r>
            <a:r>
              <a:rPr lang="en-US" dirty="0"/>
              <a:t>&gt; </a:t>
            </a:r>
            <a:r>
              <a:rPr lang="en-US" dirty="0" err="1"/>
              <a:t>dT+</a:t>
            </a:r>
            <a:r>
              <a:rPr lang="en-US" dirty="0" err="1" smtClean="0"/>
              <a:t>de</a:t>
            </a:r>
            <a:r>
              <a:rPr lang="en-US" dirty="0" smtClean="0"/>
              <a:t> ≥ </a:t>
            </a:r>
            <a:r>
              <a:rPr lang="en-US" dirty="0" err="1" smtClean="0"/>
              <a:t>da+dr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84170" y="1305105"/>
            <a:ext cx="2590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66840" y="1597334"/>
            <a:ext cx="2677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Known: </a:t>
            </a:r>
            <a:r>
              <a:rPr lang="en-US" dirty="0" err="1" smtClean="0"/>
              <a:t>dT</a:t>
            </a:r>
            <a:r>
              <a:rPr lang="en-US" dirty="0" smtClean="0"/>
              <a:t>, da, de, </a:t>
            </a:r>
            <a:r>
              <a:rPr lang="en-US" dirty="0" err="1" smtClean="0"/>
              <a:t>dr</a:t>
            </a:r>
            <a:endParaRPr lang="en-US" dirty="0" smtClean="0"/>
          </a:p>
          <a:p>
            <a:r>
              <a:rPr lang="en-US" dirty="0" err="1" smtClean="0"/>
              <a:t>Unkwon</a:t>
            </a:r>
            <a:r>
              <a:rPr lang="en-US" dirty="0" smtClean="0"/>
              <a:t>: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2670" y="1319816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= 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(ω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13116" y="17399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74833" y="17758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9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667979" y="5965476"/>
            <a:ext cx="5043756" cy="54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75162" y="3112992"/>
            <a:ext cx="3211588" cy="4558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3555" y="1481138"/>
            <a:ext cx="1968996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Input </a:t>
            </a:r>
            <a:r>
              <a:rPr lang="en-US" dirty="0" err="1" smtClean="0"/>
              <a:t>Contraints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555" y="2183873"/>
            <a:ext cx="1769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dT+da+de+dr</a:t>
            </a:r>
            <a:r>
              <a:rPr lang="en-US" dirty="0" smtClean="0"/>
              <a:t> ≥ 0</a:t>
            </a:r>
          </a:p>
          <a:p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 smtClean="0"/>
              <a:t>  ≥ 0</a:t>
            </a:r>
            <a:endParaRPr lang="en-US" dirty="0"/>
          </a:p>
          <a:p>
            <a:r>
              <a:rPr lang="en-US" dirty="0" err="1" smtClean="0"/>
              <a:t>dT-da-de+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smtClean="0"/>
              <a:t> ≥ 0</a:t>
            </a:r>
            <a:endParaRPr lang="en-US" dirty="0"/>
          </a:p>
          <a:p>
            <a:r>
              <a:rPr lang="en-US" dirty="0" err="1" smtClean="0"/>
              <a:t>dT-da+de-de</a:t>
            </a:r>
            <a:r>
              <a:rPr lang="en-US" dirty="0" smtClean="0"/>
              <a:t>  </a:t>
            </a:r>
            <a:r>
              <a:rPr lang="en-US" dirty="0"/>
              <a:t>≥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555" y="4259263"/>
            <a:ext cx="2326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err="1"/>
              <a:t>+da+de+</a:t>
            </a:r>
            <a:r>
              <a:rPr lang="en-US" dirty="0" err="1" smtClean="0"/>
              <a:t>dr</a:t>
            </a:r>
            <a:r>
              <a:rPr lang="en-US" dirty="0" smtClean="0"/>
              <a:t>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</a:p>
          <a:p>
            <a:r>
              <a:rPr lang="en-US" dirty="0" err="1" smtClean="0"/>
              <a:t>dT+da-de-dr</a:t>
            </a:r>
            <a:r>
              <a:rPr lang="en-US" dirty="0" smtClean="0"/>
              <a:t> 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dirty="0" err="1"/>
              <a:t>-da-de+dr</a:t>
            </a:r>
            <a:r>
              <a:rPr lang="en-US" dirty="0"/>
              <a:t> </a:t>
            </a:r>
            <a:r>
              <a:rPr lang="en-US" dirty="0" smtClean="0"/>
              <a:t>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err="1"/>
              <a:t>dT-da+de-de</a:t>
            </a:r>
            <a:r>
              <a:rPr lang="en-US" dirty="0"/>
              <a:t> </a:t>
            </a:r>
            <a:r>
              <a:rPr lang="en-US" dirty="0" smtClean="0"/>
              <a:t>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555" y="1481138"/>
            <a:ext cx="196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 = de = </a:t>
            </a:r>
            <a:r>
              <a:rPr lang="en-US" dirty="0" err="1" smtClean="0"/>
              <a:t>dr</a:t>
            </a:r>
            <a:r>
              <a:rPr lang="en-US" dirty="0" smtClean="0"/>
              <a:t> = x </a:t>
            </a:r>
            <a:r>
              <a:rPr lang="en-US" dirty="0" err="1" smtClean="0"/>
              <a:t>dT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9833" y="2183873"/>
            <a:ext cx="1477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+ 3x </a:t>
            </a:r>
            <a:r>
              <a:rPr lang="en-US" dirty="0" err="1" smtClean="0"/>
              <a:t>dT</a:t>
            </a:r>
            <a:r>
              <a:rPr lang="en-US" dirty="0" smtClean="0"/>
              <a:t> ≥ 0</a:t>
            </a:r>
          </a:p>
          <a:p>
            <a:r>
              <a:rPr lang="en-US" dirty="0" err="1"/>
              <a:t>dT</a:t>
            </a:r>
            <a:r>
              <a:rPr lang="en-US" dirty="0"/>
              <a:t> </a:t>
            </a:r>
            <a:r>
              <a:rPr lang="en-US" dirty="0" smtClean="0"/>
              <a:t>- 2x </a:t>
            </a:r>
            <a:r>
              <a:rPr lang="en-US" dirty="0" err="1"/>
              <a:t>dT</a:t>
            </a:r>
            <a:r>
              <a:rPr lang="en-US" dirty="0"/>
              <a:t> ≥ 0</a:t>
            </a:r>
          </a:p>
          <a:p>
            <a:r>
              <a:rPr lang="en-US" dirty="0" err="1"/>
              <a:t>dT</a:t>
            </a:r>
            <a:r>
              <a:rPr lang="en-US" dirty="0"/>
              <a:t> - 2x </a:t>
            </a:r>
            <a:r>
              <a:rPr lang="en-US" dirty="0" err="1"/>
              <a:t>dT</a:t>
            </a:r>
            <a:r>
              <a:rPr lang="en-US" dirty="0"/>
              <a:t> ≥ 0</a:t>
            </a:r>
          </a:p>
          <a:p>
            <a:r>
              <a:rPr lang="en-US" dirty="0" err="1"/>
              <a:t>dT</a:t>
            </a:r>
            <a:r>
              <a:rPr lang="en-US" dirty="0"/>
              <a:t> - 2x </a:t>
            </a:r>
            <a:r>
              <a:rPr lang="en-US" dirty="0" err="1"/>
              <a:t>dT</a:t>
            </a:r>
            <a:r>
              <a:rPr lang="en-US" dirty="0"/>
              <a:t> ≥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4858" y="2336273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≥-3x</a:t>
            </a:r>
          </a:p>
          <a:p>
            <a:r>
              <a:rPr lang="en-US" dirty="0"/>
              <a:t>1</a:t>
            </a:r>
            <a:r>
              <a:rPr lang="en-US" dirty="0" smtClean="0"/>
              <a:t> ≥ 2x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3258" y="2336273"/>
            <a:ext cx="845604" cy="64633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≥-1/3</a:t>
            </a:r>
          </a:p>
          <a:p>
            <a:r>
              <a:rPr lang="en-US" dirty="0" smtClean="0"/>
              <a:t>x ≤ 1/2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75162" y="3199536"/>
            <a:ext cx="2968406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-1/3 </a:t>
            </a:r>
            <a:r>
              <a:rPr lang="en-US" dirty="0" err="1" smtClean="0"/>
              <a:t>dT</a:t>
            </a:r>
            <a:r>
              <a:rPr lang="en-US" dirty="0" smtClean="0"/>
              <a:t> ≤ da = de = </a:t>
            </a:r>
            <a:r>
              <a:rPr lang="en-US" dirty="0" err="1" smtClean="0"/>
              <a:t>dr</a:t>
            </a:r>
            <a:r>
              <a:rPr lang="en-US" dirty="0" smtClean="0"/>
              <a:t> ≤ 1/2dT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3555" y="38735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 =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99833" y="4289426"/>
            <a:ext cx="189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+ 3x </a:t>
            </a:r>
            <a:r>
              <a:rPr lang="en-US" dirty="0" err="1" smtClean="0"/>
              <a:t>dT</a:t>
            </a:r>
            <a:r>
              <a:rPr lang="en-US" dirty="0" smtClean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/>
              <a:t>dMax</a:t>
            </a:r>
            <a:endParaRPr lang="en-US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4821474" y="4306890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+ 3x </a:t>
            </a:r>
            <a:r>
              <a:rPr lang="en-US" dirty="0" err="1" smtClean="0"/>
              <a:t>dT</a:t>
            </a:r>
            <a:r>
              <a:rPr lang="en-US" dirty="0" smtClean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 smtClean="0"/>
              <a:t>dMax</a:t>
            </a:r>
            <a:endParaRPr lang="en-US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6742361" y="4381500"/>
            <a:ext cx="2185463" cy="64633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 ≤ (</a:t>
            </a:r>
            <a:r>
              <a:rPr lang="en-US" dirty="0" err="1" smtClean="0"/>
              <a:t>dMax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r>
              <a:rPr lang="en-US" dirty="0"/>
              <a:t>)</a:t>
            </a:r>
            <a:r>
              <a:rPr lang="en-US" dirty="0" smtClean="0"/>
              <a:t>/(3dT)</a:t>
            </a:r>
          </a:p>
          <a:p>
            <a:r>
              <a:rPr lang="en-US" dirty="0" smtClean="0"/>
              <a:t>x ≥ (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dMax</a:t>
            </a:r>
            <a:r>
              <a:rPr lang="en-US" dirty="0" smtClean="0"/>
              <a:t>)/(2dT)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67979" y="5596145"/>
            <a:ext cx="624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dMax</a:t>
            </a:r>
            <a:r>
              <a:rPr lang="en-US" dirty="0"/>
              <a:t>)/(2dT) </a:t>
            </a:r>
            <a:r>
              <a:rPr lang="en-US" dirty="0" err="1" smtClean="0"/>
              <a:t>dT</a:t>
            </a:r>
            <a:r>
              <a:rPr lang="en-US" dirty="0" smtClean="0"/>
              <a:t> ≤ da = de = </a:t>
            </a:r>
            <a:r>
              <a:rPr lang="en-US" dirty="0" err="1" smtClean="0"/>
              <a:t>dr</a:t>
            </a:r>
            <a:r>
              <a:rPr lang="en-US" dirty="0" smtClean="0"/>
              <a:t> ≤ (</a:t>
            </a:r>
            <a:r>
              <a:rPr lang="en-US" dirty="0" err="1"/>
              <a:t>dMax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)/(3dT) </a:t>
            </a:r>
            <a:r>
              <a:rPr lang="en-US" dirty="0" err="1"/>
              <a:t>dT</a:t>
            </a:r>
            <a:r>
              <a:rPr lang="en-US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9359" y="6139754"/>
            <a:ext cx="46347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-(</a:t>
            </a:r>
            <a:r>
              <a:rPr lang="en-US" dirty="0" err="1" smtClean="0"/>
              <a:t>dMax</a:t>
            </a:r>
            <a:r>
              <a:rPr lang="en-US" dirty="0" smtClean="0"/>
              <a:t> - </a:t>
            </a:r>
            <a:r>
              <a:rPr lang="en-US" dirty="0" err="1" smtClean="0"/>
              <a:t>dT</a:t>
            </a:r>
            <a:r>
              <a:rPr lang="en-US" dirty="0" smtClean="0"/>
              <a:t> )/2  ≤ da = de = </a:t>
            </a:r>
            <a:r>
              <a:rPr lang="en-US" dirty="0" err="1" smtClean="0"/>
              <a:t>dr</a:t>
            </a:r>
            <a:r>
              <a:rPr lang="en-US" dirty="0" smtClean="0"/>
              <a:t> ≤ (</a:t>
            </a:r>
            <a:r>
              <a:rPr lang="en-US" dirty="0" err="1"/>
              <a:t>dMax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)</a:t>
            </a:r>
            <a:r>
              <a:rPr lang="en-US" dirty="0" smtClean="0"/>
              <a:t>/3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4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Input </a:t>
            </a:r>
            <a:r>
              <a:rPr lang="en-US" dirty="0" err="1" smtClean="0"/>
              <a:t>Contraints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000" y="1587500"/>
            <a:ext cx="51219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 &lt; 0.5*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smtClean="0"/>
              <a:t>da &gt; -1/3*</a:t>
            </a:r>
            <a:r>
              <a:rPr lang="en-US" dirty="0" err="1" smtClean="0"/>
              <a:t>dT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min </a:t>
            </a:r>
            <a:r>
              <a:rPr lang="en-US" dirty="0" err="1" smtClean="0"/>
              <a:t>dT</a:t>
            </a:r>
            <a:r>
              <a:rPr lang="en-US" dirty="0" smtClean="0"/>
              <a:t> when roll, pitch, or yaw is desired. Greater of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2*</a:t>
            </a:r>
            <a:r>
              <a:rPr lang="en-US" dirty="0" err="1" smtClean="0"/>
              <a:t>dmax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-3*</a:t>
            </a:r>
            <a:r>
              <a:rPr lang="en-US" dirty="0" err="1" smtClean="0"/>
              <a:t>dmax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At all times </a:t>
            </a:r>
            <a:r>
              <a:rPr lang="en-US" dirty="0" err="1" smtClean="0"/>
              <a:t>dTmin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dTo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/>
              <a:t>dTmax</a:t>
            </a:r>
            <a:r>
              <a:rPr lang="en-US" dirty="0"/>
              <a:t> &gt; </a:t>
            </a:r>
            <a:r>
              <a:rPr lang="en-US" dirty="0" err="1"/>
              <a:t>dTo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ust be less than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dTo</a:t>
            </a:r>
            <a:r>
              <a:rPr lang="en-US" dirty="0" smtClean="0"/>
              <a:t> to retain velocity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51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Throttle to RPM to Throttle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41224"/>
              </p:ext>
            </p:extLst>
          </p:nvPr>
        </p:nvGraphicFramePr>
        <p:xfrm>
          <a:off x="174626" y="1401765"/>
          <a:ext cx="8512174" cy="270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15"/>
                <a:gridCol w="978184"/>
                <a:gridCol w="1991522"/>
                <a:gridCol w="1122712"/>
                <a:gridCol w="1876395"/>
                <a:gridCol w="1426046"/>
              </a:tblGrid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PWM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ω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/4)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PWM = (</a:t>
                      </a:r>
                      <a:r>
                        <a:rPr lang="en-US" dirty="0" err="1" smtClean="0"/>
                        <a:t>ω</a:t>
                      </a:r>
                      <a:r>
                        <a:rPr lang="en-US" dirty="0" smtClean="0"/>
                        <a:t>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b)/m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PWM </a:t>
                      </a:r>
                      <a:r>
                        <a:rPr lang="en-US" dirty="0" err="1" smtClean="0"/>
                        <a:t>Cmd</a:t>
                      </a:r>
                      <a:endParaRPr lang="en-US" dirty="0"/>
                    </a:p>
                  </a:txBody>
                  <a:tcPr/>
                </a:tc>
              </a:tr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</a:tr>
              <a:tr h="1204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4*ω</a:t>
                      </a:r>
                      <a:r>
                        <a:rPr lang="en-US" baseline="-25000" dirty="0" smtClean="0"/>
                        <a:t>min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ω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(4*ω</a:t>
                      </a:r>
                      <a:r>
                        <a:rPr lang="en-US" baseline="-25000" dirty="0" smtClean="0"/>
                        <a:t>min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/4)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ω</a:t>
                      </a:r>
                      <a:r>
                        <a:rPr lang="en-US" baseline="-25000" dirty="0" err="1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</a:tr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4*ω</a:t>
                      </a:r>
                      <a:r>
                        <a:rPr lang="en-US" baseline="-25000" dirty="0" smtClean="0"/>
                        <a:t>max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ω</a:t>
                      </a:r>
                      <a:r>
                        <a:rPr lang="en-US" baseline="-25000" dirty="0" err="1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79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Throttle to RPM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37219"/>
              </p:ext>
            </p:extLst>
          </p:nvPr>
        </p:nvGraphicFramePr>
        <p:xfrm>
          <a:off x="1524000" y="1397000"/>
          <a:ext cx="6604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894417"/>
                <a:gridCol w="1270000"/>
                <a:gridCol w="19155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Throttle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minThrottle</a:t>
                      </a:r>
                      <a:r>
                        <a:rPr lang="en-US" dirty="0" smtClean="0"/>
                        <a:t>&gt;0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minPWM</a:t>
                      </a:r>
                      <a:r>
                        <a:rPr lang="en-US" dirty="0" smtClean="0"/>
                        <a:t>&gt;1,000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RPM below 10% throttle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maxThrottle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maxPWM</a:t>
                      </a:r>
                      <a:r>
                        <a:rPr lang="en-US" dirty="0" smtClean="0"/>
                        <a:t>=2,000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to max RPM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54249" y="4074583"/>
            <a:ext cx="477308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(Throttle &lt; </a:t>
            </a:r>
            <a:r>
              <a:rPr lang="en-US" dirty="0" err="1" smtClean="0"/>
              <a:t>minThrottle</a:t>
            </a:r>
            <a:r>
              <a:rPr lang="en-US" dirty="0" smtClean="0"/>
              <a:t>) { </a:t>
            </a:r>
          </a:p>
          <a:p>
            <a:r>
              <a:rPr lang="en-US" dirty="0" smtClean="0"/>
              <a:t>	RPM = 0;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 { </a:t>
            </a:r>
          </a:p>
          <a:p>
            <a:r>
              <a:rPr lang="en-US" dirty="0" smtClean="0"/>
              <a:t>	RPM = m*Throttle + b; 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023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Inputs to PWM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759" y="1311458"/>
            <a:ext cx="2315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= (</a:t>
            </a:r>
            <a:r>
              <a:rPr lang="en-US" dirty="0" err="1" smtClean="0"/>
              <a:t>dT+da+de+dr</a:t>
            </a:r>
            <a:r>
              <a:rPr lang="en-US" dirty="0" smtClean="0"/>
              <a:t>)/4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</a:t>
            </a:r>
            <a:r>
              <a:rPr lang="en-US" dirty="0" err="1"/>
              <a:t>+</a:t>
            </a:r>
            <a:r>
              <a:rPr lang="en-US" dirty="0" err="1" smtClean="0"/>
              <a:t>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dT-da-de</a:t>
            </a:r>
            <a:r>
              <a:rPr lang="en-US" dirty="0" err="1"/>
              <a:t>+dr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687917" y="2762250"/>
            <a:ext cx="3048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ω</a:t>
            </a:r>
            <a:r>
              <a:rPr lang="en-US" baseline="-25000" dirty="0" err="1" smtClean="0"/>
              <a:t>i</a:t>
            </a:r>
            <a:r>
              <a:rPr lang="en-US" dirty="0" smtClean="0"/>
              <a:t>=m*</a:t>
            </a:r>
            <a:r>
              <a:rPr lang="en-US" dirty="0" err="1" smtClean="0"/>
              <a:t>Throttle</a:t>
            </a:r>
            <a:r>
              <a:rPr lang="en-US" baseline="-25000" dirty="0" err="1" smtClean="0"/>
              <a:t>i</a:t>
            </a:r>
            <a:r>
              <a:rPr lang="en-US" dirty="0" smtClean="0"/>
              <a:t> + b</a:t>
            </a:r>
          </a:p>
          <a:p>
            <a:endParaRPr lang="en-US" dirty="0" smtClean="0"/>
          </a:p>
          <a:p>
            <a:r>
              <a:rPr lang="en-US" dirty="0" smtClean="0"/>
              <a:t>if (</a:t>
            </a:r>
            <a:r>
              <a:rPr lang="en-US" dirty="0" err="1" smtClean="0"/>
              <a:t>ω</a:t>
            </a:r>
            <a:r>
              <a:rPr lang="en-US" baseline="-25000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rpmMin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Throttle</a:t>
            </a:r>
            <a:r>
              <a:rPr lang="en-US" baseline="-25000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minPWM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 {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Throttle</a:t>
            </a:r>
            <a:r>
              <a:rPr lang="en-US" baseline="-25000" dirty="0" err="1" smtClean="0"/>
              <a:t>i</a:t>
            </a:r>
            <a:r>
              <a:rPr lang="en-US" dirty="0" smtClean="0"/>
              <a:t> = (</a:t>
            </a:r>
            <a:r>
              <a:rPr lang="en-US" dirty="0" err="1" smtClean="0"/>
              <a:t>sqrt</a:t>
            </a:r>
            <a:r>
              <a:rPr lang="en-US" dirty="0" smtClean="0"/>
              <a:t>(ω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)-b)/m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998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Roll, Pitch, </a:t>
            </a:r>
            <a:r>
              <a:rPr lang="en-US" dirty="0" err="1" smtClean="0"/>
              <a:t>YawRate</a:t>
            </a:r>
            <a:r>
              <a:rPr lang="en-US" dirty="0" smtClean="0"/>
              <a:t> inner </a:t>
            </a:r>
            <a:r>
              <a:rPr lang="en-US" dirty="0"/>
              <a:t>l</a:t>
            </a:r>
            <a:r>
              <a:rPr lang="en-US" dirty="0" smtClean="0"/>
              <a:t>oop</a:t>
            </a:r>
          </a:p>
          <a:p>
            <a:r>
              <a:rPr lang="en-US" dirty="0" smtClean="0"/>
              <a:t>Control 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z</a:t>
            </a:r>
            <a:r>
              <a:rPr lang="en-US" dirty="0" smtClean="0"/>
              <a:t> outer loop</a:t>
            </a:r>
          </a:p>
          <a:p>
            <a:r>
              <a:rPr lang="en-US" dirty="0" err="1" smtClean="0"/>
              <a:t>VLL</a:t>
            </a:r>
            <a:r>
              <a:rPr lang="en-US" baseline="-25000" dirty="0" err="1" smtClean="0"/>
              <a:t>xcmd</a:t>
            </a:r>
            <a:r>
              <a:rPr lang="en-US" dirty="0" smtClean="0"/>
              <a:t> -&gt; </a:t>
            </a:r>
            <a:r>
              <a:rPr lang="en-US" dirty="0" err="1" smtClean="0"/>
              <a:t>Pitch</a:t>
            </a:r>
            <a:r>
              <a:rPr lang="en-US" baseline="-25000" dirty="0" err="1" smtClean="0"/>
              <a:t>cmd</a:t>
            </a:r>
            <a:r>
              <a:rPr lang="en-US" dirty="0" smtClean="0"/>
              <a:t> -&gt; de</a:t>
            </a:r>
          </a:p>
          <a:p>
            <a:r>
              <a:rPr lang="en-US" dirty="0" err="1" smtClean="0"/>
              <a:t>VLL</a:t>
            </a:r>
            <a:r>
              <a:rPr lang="en-US" baseline="-25000" dirty="0" err="1" smtClean="0"/>
              <a:t>ycmd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 smtClean="0"/>
              <a:t>Roll</a:t>
            </a:r>
            <a:r>
              <a:rPr lang="en-US" baseline="-25000" dirty="0" err="1" smtClean="0"/>
              <a:t>cmd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da</a:t>
            </a:r>
          </a:p>
          <a:p>
            <a:r>
              <a:rPr lang="en-US" dirty="0" err="1" smtClean="0"/>
              <a:t>VLL</a:t>
            </a:r>
            <a:r>
              <a:rPr lang="en-US" baseline="-25000" dirty="0" err="1" smtClean="0"/>
              <a:t>zcmd</a:t>
            </a:r>
            <a:r>
              <a:rPr lang="en-US" dirty="0" smtClean="0"/>
              <a:t> -&gt; 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YawRate</a:t>
            </a:r>
            <a:r>
              <a:rPr lang="en-US" baseline="-25000" dirty="0" err="1" smtClean="0"/>
              <a:t>cmd</a:t>
            </a:r>
            <a:r>
              <a:rPr lang="en-US" dirty="0" smtClean="0"/>
              <a:t>-&gt;</a:t>
            </a:r>
            <a:r>
              <a:rPr lang="en-US" dirty="0" err="1" smtClean="0"/>
              <a:t>dr</a:t>
            </a:r>
            <a:endParaRPr lang="en-US" dirty="0" smtClean="0"/>
          </a:p>
          <a:p>
            <a:r>
              <a:rPr lang="en-US" dirty="0" smtClean="0"/>
              <a:t>Inner loop 4x faster than outer loop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0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Autopilot</a:t>
            </a:r>
          </a:p>
          <a:p>
            <a:pPr lvl="1"/>
            <a:r>
              <a:rPr lang="en-US" sz="2000" dirty="0" smtClean="0"/>
              <a:t>Steady level flight</a:t>
            </a:r>
          </a:p>
          <a:p>
            <a:pPr lvl="1"/>
            <a:r>
              <a:rPr lang="en-US" sz="2000" dirty="0" smtClean="0"/>
              <a:t>Coordinated Turns</a:t>
            </a:r>
          </a:p>
          <a:p>
            <a:pPr lvl="1"/>
            <a:r>
              <a:rPr lang="en-US" sz="2000" dirty="0" smtClean="0"/>
              <a:t>Take-off</a:t>
            </a:r>
          </a:p>
          <a:p>
            <a:pPr lvl="1"/>
            <a:r>
              <a:rPr lang="en-US" sz="2000" dirty="0" smtClean="0"/>
              <a:t>Landing</a:t>
            </a:r>
          </a:p>
          <a:p>
            <a:r>
              <a:rPr lang="en-US" sz="2400" dirty="0" smtClean="0"/>
              <a:t>Beginner Mode</a:t>
            </a:r>
          </a:p>
          <a:p>
            <a:pPr lvl="1"/>
            <a:r>
              <a:rPr lang="en-US" sz="2000" dirty="0" smtClean="0"/>
              <a:t> Augmented stability (if needed)</a:t>
            </a:r>
          </a:p>
          <a:p>
            <a:pPr lvl="1"/>
            <a:r>
              <a:rPr lang="en-US" sz="2000" dirty="0" smtClean="0"/>
              <a:t>Out of range turn around </a:t>
            </a:r>
          </a:p>
          <a:p>
            <a:pPr lvl="1"/>
            <a:r>
              <a:rPr lang="en-US" sz="2000" dirty="0" smtClean="0"/>
              <a:t>Anti-stall</a:t>
            </a:r>
          </a:p>
          <a:p>
            <a:pPr lvl="1"/>
            <a:r>
              <a:rPr lang="en-US" sz="2000" dirty="0" smtClean="0"/>
              <a:t>Anti-fall out of sky</a:t>
            </a:r>
          </a:p>
          <a:p>
            <a:pPr lvl="1"/>
            <a:endParaRPr lang="en-US" sz="2000" dirty="0" smtClean="0"/>
          </a:p>
          <a:p>
            <a:pPr lvl="1"/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48674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Forces, Moments, and Control Inputs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813" y="1796609"/>
            <a:ext cx="4417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ΣF</a:t>
            </a:r>
            <a:r>
              <a:rPr lang="en-US" baseline="-25000" dirty="0" err="1" smtClean="0"/>
              <a:t>LLx</a:t>
            </a:r>
            <a:r>
              <a:rPr lang="en-US" baseline="-25000" dirty="0" smtClean="0"/>
              <a:t> </a:t>
            </a:r>
            <a:r>
              <a:rPr lang="en-US" dirty="0" smtClean="0"/>
              <a:t>= m(</a:t>
            </a:r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) =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LLy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m(</a:t>
            </a:r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 </a:t>
            </a:r>
            <a:r>
              <a:rPr lang="en-US" dirty="0" smtClean="0"/>
              <a:t> = 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LLz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m(</a:t>
            </a:r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 </a:t>
            </a:r>
            <a:r>
              <a:rPr lang="en-US" dirty="0" smtClean="0"/>
              <a:t> = mg -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44532" y="1796609"/>
            <a:ext cx="374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ΣM</a:t>
            </a:r>
            <a:r>
              <a:rPr lang="en-US" baseline="-25000" dirty="0" err="1" smtClean="0"/>
              <a:t>Bx</a:t>
            </a:r>
            <a:r>
              <a:rPr lang="en-US" dirty="0" smtClean="0"/>
              <a:t>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smtClean="0"/>
              <a:t>(</a:t>
            </a:r>
            <a:r>
              <a:rPr lang="en-US" dirty="0" err="1" smtClean="0"/>
              <a:t>dp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)+</a:t>
            </a:r>
            <a:r>
              <a:rPr lang="en-US" dirty="0" err="1" smtClean="0"/>
              <a:t>qr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err="1" smtClean="0"/>
              <a:t>-I</a:t>
            </a:r>
            <a:r>
              <a:rPr lang="en-US" baseline="-25000" dirty="0" err="1" smtClean="0"/>
              <a:t>yy</a:t>
            </a:r>
            <a:r>
              <a:rPr lang="en-US" dirty="0" smtClean="0"/>
              <a:t>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Lda</a:t>
            </a:r>
            <a:endParaRPr lang="en-US" dirty="0" smtClean="0"/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By</a:t>
            </a:r>
            <a:r>
              <a:rPr lang="en-US" dirty="0" smtClean="0"/>
              <a:t>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smtClean="0"/>
              <a:t>(</a:t>
            </a:r>
            <a:r>
              <a:rPr lang="en-US" dirty="0" err="1" smtClean="0"/>
              <a:t>dq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</a:t>
            </a:r>
            <a:r>
              <a:rPr lang="en-US" dirty="0" smtClean="0"/>
              <a:t>+</a:t>
            </a:r>
            <a:r>
              <a:rPr lang="en-US" dirty="0" err="1" smtClean="0"/>
              <a:t>pr</a:t>
            </a:r>
            <a:r>
              <a:rPr lang="en-US" dirty="0"/>
              <a:t>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err="1" smtClean="0"/>
              <a:t>-I</a:t>
            </a:r>
            <a:r>
              <a:rPr lang="en-US" baseline="-25000" dirty="0" err="1" smtClean="0"/>
              <a:t>zz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Lde</a:t>
            </a:r>
            <a:endParaRPr lang="en-US" baseline="-25000" dirty="0" smtClean="0"/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Bz</a:t>
            </a:r>
            <a:r>
              <a:rPr lang="en-US" dirty="0" smtClean="0"/>
              <a:t>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(</a:t>
            </a:r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</a:t>
            </a:r>
            <a:r>
              <a:rPr lang="en-US" dirty="0" smtClean="0"/>
              <a:t>+</a:t>
            </a:r>
            <a:r>
              <a:rPr lang="en-US" dirty="0" err="1" smtClean="0"/>
              <a:t>pq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err="1" smtClean="0"/>
              <a:t>-I</a:t>
            </a:r>
            <a:r>
              <a:rPr lang="en-US" baseline="-25000" dirty="0" err="1" smtClean="0"/>
              <a:t>xx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H</a:t>
            </a:r>
            <a:r>
              <a:rPr lang="en-US" dirty="0" err="1" smtClean="0"/>
              <a:t>dr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17564" y="3333750"/>
            <a:ext cx="385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-1/m*sin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 1/m*sin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g </a:t>
            </a:r>
            <a:r>
              <a:rPr lang="mr-IN" dirty="0" smtClean="0"/>
              <a:t>–</a:t>
            </a:r>
            <a:r>
              <a:rPr lang="en-US" dirty="0" smtClean="0"/>
              <a:t> 1/m*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44532" y="3333750"/>
            <a:ext cx="374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dp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(K</a:t>
            </a:r>
            <a:r>
              <a:rPr lang="en-US" baseline="-25000" dirty="0" smtClean="0"/>
              <a:t>T</a:t>
            </a:r>
            <a:r>
              <a:rPr lang="en-US" dirty="0" smtClean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/>
              <a:t>)</a:t>
            </a:r>
            <a:r>
              <a:rPr lang="en-US" dirty="0" smtClean="0"/>
              <a:t> da - </a:t>
            </a:r>
            <a:r>
              <a:rPr lang="en-US" dirty="0" err="1"/>
              <a:t>qr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baseline="-25000" dirty="0" err="1"/>
              <a:t>zz</a:t>
            </a:r>
            <a:r>
              <a:rPr lang="en-US" dirty="0" err="1"/>
              <a:t>-I</a:t>
            </a:r>
            <a:r>
              <a:rPr lang="en-US" baseline="-25000" dirty="0" err="1"/>
              <a:t>yy</a:t>
            </a:r>
            <a:r>
              <a:rPr lang="en-US" dirty="0" smtClean="0"/>
              <a:t>)/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dq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(K</a:t>
            </a:r>
            <a:r>
              <a:rPr lang="en-US" baseline="-25000" dirty="0" smtClean="0"/>
              <a:t>T</a:t>
            </a:r>
            <a:r>
              <a:rPr lang="en-US" dirty="0" smtClean="0"/>
              <a:t>L</a:t>
            </a:r>
            <a:r>
              <a:rPr lang="en-US" dirty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smtClean="0"/>
              <a:t>) de -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baseline="-25000" dirty="0" err="1"/>
              <a:t>xx</a:t>
            </a:r>
            <a:r>
              <a:rPr lang="en-US" dirty="0" err="1"/>
              <a:t>-I</a:t>
            </a:r>
            <a:r>
              <a:rPr lang="en-US" baseline="-25000" dirty="0" err="1"/>
              <a:t>zz</a:t>
            </a:r>
            <a:r>
              <a:rPr lang="en-US" dirty="0"/>
              <a:t>) 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smtClean="0"/>
              <a:t> </a:t>
            </a:r>
            <a:endParaRPr lang="en-US" baseline="-25000" dirty="0" smtClean="0"/>
          </a:p>
          <a:p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(K</a:t>
            </a:r>
            <a:r>
              <a:rPr lang="en-US" baseline="-25000" dirty="0" smtClean="0"/>
              <a:t>H</a:t>
            </a:r>
            <a:r>
              <a:rPr lang="en-US" dirty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) </a:t>
            </a:r>
            <a:r>
              <a:rPr lang="en-US" dirty="0" err="1" smtClean="0"/>
              <a:t>dr</a:t>
            </a:r>
            <a:r>
              <a:rPr lang="en-US" dirty="0" smtClean="0"/>
              <a:t> - </a:t>
            </a:r>
            <a:r>
              <a:rPr lang="en-US" dirty="0" err="1"/>
              <a:t>pq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baseline="-25000" dirty="0" err="1"/>
              <a:t>yy</a:t>
            </a:r>
            <a:r>
              <a:rPr lang="en-US" dirty="0" err="1"/>
              <a:t>-I</a:t>
            </a:r>
            <a:r>
              <a:rPr lang="en-US" baseline="-25000" dirty="0" err="1"/>
              <a:t>xx</a:t>
            </a:r>
            <a:r>
              <a:rPr lang="en-US" dirty="0" smtClean="0"/>
              <a:t>)/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 </a:t>
            </a:r>
            <a:endParaRPr lang="en-US" baseline="-25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292616" y="4849978"/>
            <a:ext cx="487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dΦ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       [1    sin(</a:t>
            </a:r>
            <a:r>
              <a:rPr lang="en-US" dirty="0" err="1" smtClean="0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)] [p]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dθ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]  =   </a:t>
            </a:r>
            <a:r>
              <a:rPr lang="en-US" dirty="0"/>
              <a:t>[ </a:t>
            </a:r>
            <a:r>
              <a:rPr lang="en-US" dirty="0" smtClean="0"/>
              <a:t>0    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             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     </a:t>
            </a:r>
            <a:r>
              <a:rPr lang="en-US" dirty="0" smtClean="0"/>
              <a:t>] [q]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dΨ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  <a:r>
              <a:rPr lang="en-US" dirty="0"/>
              <a:t>	 </a:t>
            </a:r>
            <a:r>
              <a:rPr lang="en-US" dirty="0" smtClean="0"/>
              <a:t>  [</a:t>
            </a:r>
            <a:r>
              <a:rPr lang="en-US" dirty="0"/>
              <a:t>0</a:t>
            </a:r>
            <a:r>
              <a:rPr lang="en-US" dirty="0" smtClean="0"/>
              <a:t>    sin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 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)] [r]</a:t>
            </a:r>
          </a:p>
        </p:txBody>
      </p:sp>
    </p:spTree>
    <p:extLst>
      <p:ext uri="{BB962C8B-B14F-4D97-AF65-F5344CB8AC3E}">
        <p14:creationId xmlns:p14="http://schemas.microsoft.com/office/powerpoint/2010/main" val="3557594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= [</a:t>
            </a:r>
            <a:r>
              <a:rPr lang="en-US" dirty="0" err="1" smtClean="0"/>
              <a:t>V</a:t>
            </a:r>
            <a:r>
              <a:rPr lang="en-US" baseline="-25000" dirty="0" err="1" smtClean="0"/>
              <a:t>LLx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LLy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LLz</a:t>
            </a:r>
            <a:r>
              <a:rPr lang="en-US" dirty="0" smtClean="0"/>
              <a:t>, </a:t>
            </a:r>
            <a:r>
              <a:rPr lang="en-US" dirty="0" err="1" smtClean="0"/>
              <a:t>θ</a:t>
            </a:r>
            <a:r>
              <a:rPr lang="en-US" dirty="0" smtClean="0"/>
              <a:t>, </a:t>
            </a:r>
            <a:r>
              <a:rPr lang="en-US" dirty="0" err="1" smtClean="0"/>
              <a:t>Φ</a:t>
            </a:r>
            <a:r>
              <a:rPr lang="en-US" dirty="0" smtClean="0"/>
              <a:t>, p, q, r]</a:t>
            </a:r>
          </a:p>
          <a:p>
            <a:r>
              <a:rPr lang="en-US" dirty="0" smtClean="0"/>
              <a:t>u = [</a:t>
            </a:r>
            <a:r>
              <a:rPr lang="en-US" dirty="0" err="1" smtClean="0"/>
              <a:t>dT</a:t>
            </a:r>
            <a:r>
              <a:rPr lang="en-US" dirty="0" smtClean="0"/>
              <a:t>, da, de, </a:t>
            </a:r>
            <a:r>
              <a:rPr lang="en-US" dirty="0" err="1" smtClean="0"/>
              <a:t>dr</a:t>
            </a:r>
            <a:r>
              <a:rPr lang="en-US" dirty="0" smtClean="0"/>
              <a:t>]</a:t>
            </a:r>
          </a:p>
          <a:p>
            <a:r>
              <a:rPr lang="en-US" dirty="0" smtClean="0"/>
              <a:t>Linearize about hover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x = [0, 0, 0, 0, 0, 0, 0, 0]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u = [mg/K</a:t>
            </a:r>
            <a:r>
              <a:rPr lang="en-US" baseline="-25000" dirty="0" smtClean="0"/>
              <a:t>T</a:t>
            </a:r>
            <a:r>
              <a:rPr lang="en-US" dirty="0" smtClean="0"/>
              <a:t>, 0, 0, 0]</a:t>
            </a:r>
          </a:p>
          <a:p>
            <a:pPr lvl="1">
              <a:buFont typeface="Courier New"/>
              <a:buChar char="o"/>
            </a:pPr>
            <a:r>
              <a:rPr lang="en-US" b="1" dirty="0" err="1" smtClean="0"/>
              <a:t>dT</a:t>
            </a:r>
            <a:r>
              <a:rPr lang="en-US" b="1" dirty="0" smtClean="0"/>
              <a:t>=mg/K</a:t>
            </a:r>
            <a:r>
              <a:rPr lang="en-US" b="1" baseline="-25000" dirty="0" smtClean="0"/>
              <a:t>T</a:t>
            </a:r>
            <a:r>
              <a:rPr lang="en-US" b="1" dirty="0" smtClean="0"/>
              <a:t> </a:t>
            </a:r>
            <a:r>
              <a:rPr lang="en-US" dirty="0" smtClean="0"/>
              <a:t>is the </a:t>
            </a:r>
            <a:r>
              <a:rPr lang="en-US" dirty="0" err="1" smtClean="0"/>
              <a:t>dT</a:t>
            </a:r>
            <a:r>
              <a:rPr lang="en-US" dirty="0" smtClean="0"/>
              <a:t> for constant altitude</a:t>
            </a:r>
            <a:endParaRPr lang="en-US" dirty="0"/>
          </a:p>
          <a:p>
            <a:pPr lvl="1">
              <a:buFont typeface="Courier New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42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252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-(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r>
              <a:rPr lang="en-US" baseline="-25000" dirty="0" err="1" smtClean="0"/>
              <a:t>o</a:t>
            </a:r>
            <a:r>
              <a:rPr lang="en-US" dirty="0" smtClean="0"/>
              <a:t>/m)</a:t>
            </a:r>
            <a:r>
              <a:rPr lang="en-US" dirty="0" err="1" smtClean="0"/>
              <a:t>θ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r>
              <a:rPr lang="en-US" baseline="-25000" dirty="0" err="1" smtClean="0"/>
              <a:t>o</a:t>
            </a:r>
            <a:r>
              <a:rPr lang="en-US" dirty="0" smtClean="0"/>
              <a:t>/m)</a:t>
            </a:r>
            <a:r>
              <a:rPr lang="en-US" dirty="0" err="1" smtClean="0"/>
              <a:t>Φ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-(K</a:t>
            </a:r>
            <a:r>
              <a:rPr lang="en-US" baseline="-25000" dirty="0" smtClean="0"/>
              <a:t>T</a:t>
            </a:r>
            <a:r>
              <a:rPr lang="en-US" dirty="0" smtClean="0"/>
              <a:t>/m)</a:t>
            </a:r>
            <a:r>
              <a:rPr lang="en-US" dirty="0" err="1" smtClean="0"/>
              <a:t>ΔdT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8803" y="2421706"/>
            <a:ext cx="1109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dΦ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p</a:t>
            </a:r>
          </a:p>
          <a:p>
            <a:r>
              <a:rPr lang="en-US" dirty="0" err="1" smtClean="0"/>
              <a:t>dθ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q</a:t>
            </a:r>
          </a:p>
          <a:p>
            <a:r>
              <a:rPr lang="en-US" dirty="0" err="1" smtClean="0"/>
              <a:t>dψ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803" y="3350168"/>
            <a:ext cx="2698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dp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d</a:t>
            </a:r>
            <a:r>
              <a:rPr lang="en-US" baseline="30000" dirty="0" smtClean="0"/>
              <a:t>2</a:t>
            </a:r>
            <a:r>
              <a:rPr lang="en-US" dirty="0" smtClean="0"/>
              <a:t>Φ/dt</a:t>
            </a:r>
            <a:r>
              <a:rPr lang="en-US" baseline="30000" dirty="0" smtClean="0"/>
              <a:t>2</a:t>
            </a:r>
            <a:r>
              <a:rPr lang="en-US" dirty="0" smtClean="0"/>
              <a:t> = K</a:t>
            </a:r>
            <a:r>
              <a:rPr lang="en-US" baseline="-25000" dirty="0" smtClean="0"/>
              <a:t>T</a:t>
            </a:r>
            <a:r>
              <a:rPr lang="en-US" dirty="0" smtClean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dq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smtClean="0"/>
              <a:t>d</a:t>
            </a:r>
            <a:r>
              <a:rPr lang="en-US" baseline="30000" dirty="0" smtClean="0"/>
              <a:t>2</a:t>
            </a:r>
            <a:r>
              <a:rPr lang="en-US" dirty="0" smtClean="0"/>
              <a:t>θ/dt</a:t>
            </a:r>
            <a:r>
              <a:rPr lang="en-US" baseline="30000" dirty="0" smtClean="0"/>
              <a:t>2</a:t>
            </a:r>
            <a:r>
              <a:rPr lang="en-US" dirty="0" smtClean="0"/>
              <a:t> = K</a:t>
            </a:r>
            <a:r>
              <a:rPr lang="en-US" baseline="-25000" dirty="0" smtClean="0"/>
              <a:t>T</a:t>
            </a:r>
            <a:r>
              <a:rPr lang="en-US" dirty="0" smtClean="0"/>
              <a:t>L</a:t>
            </a:r>
            <a:r>
              <a:rPr lang="en-US" dirty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err="1" smtClean="0"/>
              <a:t>de</a:t>
            </a:r>
            <a:endParaRPr lang="en-US" dirty="0" smtClean="0"/>
          </a:p>
          <a:p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dr</a:t>
            </a:r>
            <a:r>
              <a:rPr lang="en-US" dirty="0" smtClean="0"/>
              <a:t>  =d</a:t>
            </a:r>
            <a:r>
              <a:rPr lang="en-US" baseline="30000" dirty="0" smtClean="0"/>
              <a:t>2</a:t>
            </a:r>
            <a:r>
              <a:rPr lang="en-US" dirty="0" smtClean="0"/>
              <a:t>ψ/</a:t>
            </a:r>
            <a:r>
              <a:rPr lang="en-US" dirty="0"/>
              <a:t>dt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= K</a:t>
            </a:r>
            <a:r>
              <a:rPr lang="en-US" baseline="-25000" dirty="0" smtClean="0"/>
              <a:t>H</a:t>
            </a:r>
            <a:r>
              <a:rPr lang="en-US" dirty="0" smtClean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40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Vx</a:t>
            </a:r>
            <a:r>
              <a:rPr lang="en-US" dirty="0" smtClean="0"/>
              <a:t> Control Loops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5785" y="1384394"/>
            <a:ext cx="23215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dVLL</a:t>
            </a:r>
            <a:r>
              <a:rPr lang="en-US" baseline="-25000" dirty="0" err="1"/>
              <a:t>x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= (-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dirty="0" err="1"/>
              <a:t>dT</a:t>
            </a:r>
            <a:r>
              <a:rPr lang="en-US" baseline="-25000" dirty="0" err="1"/>
              <a:t>o</a:t>
            </a:r>
            <a:r>
              <a:rPr lang="en-US" dirty="0"/>
              <a:t>/m)</a:t>
            </a:r>
            <a:r>
              <a:rPr lang="en-US" dirty="0" err="1" smtClean="0"/>
              <a:t>θ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</a:t>
            </a:r>
            <a:r>
              <a:rPr lang="en-US" baseline="30000" dirty="0" smtClean="0"/>
              <a:t>2</a:t>
            </a:r>
            <a:r>
              <a:rPr lang="en-US" dirty="0" smtClean="0"/>
              <a:t>θ</a:t>
            </a:r>
            <a:r>
              <a:rPr lang="en-US" dirty="0"/>
              <a:t>/</a:t>
            </a:r>
            <a:r>
              <a:rPr lang="en-US" dirty="0" smtClean="0"/>
              <a:t>dt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K</a:t>
            </a:r>
            <a:r>
              <a:rPr lang="en-US" baseline="-25000" dirty="0"/>
              <a:t>T</a:t>
            </a:r>
            <a:r>
              <a:rPr lang="en-US" dirty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err="1" smtClean="0"/>
              <a:t>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77304" y="1417638"/>
            <a:ext cx="17960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sVLL</a:t>
            </a:r>
            <a:r>
              <a:rPr lang="en-US" baseline="-25000" dirty="0" err="1" smtClean="0"/>
              <a:t>x</a:t>
            </a:r>
            <a:r>
              <a:rPr lang="en-US" dirty="0" smtClean="0"/>
              <a:t>(s) = 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 err="1" smtClean="0"/>
              <a:t>θ</a:t>
            </a:r>
            <a:r>
              <a:rPr lang="en-US" dirty="0"/>
              <a:t>(s)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θ(s)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err="1" smtClean="0"/>
              <a:t>de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5719" y="1434193"/>
            <a:ext cx="1426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r>
              <a:rPr lang="en-US" baseline="-25000" dirty="0" err="1" smtClean="0"/>
              <a:t>o</a:t>
            </a:r>
            <a:r>
              <a:rPr lang="en-US" dirty="0"/>
              <a:t>/</a:t>
            </a:r>
            <a:r>
              <a:rPr lang="en-US" dirty="0" smtClean="0"/>
              <a:t>m</a:t>
            </a:r>
          </a:p>
          <a:p>
            <a:endParaRPr lang="en-US" dirty="0" smtClean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baseline="-25000" dirty="0" smtClean="0"/>
              <a:t>  </a:t>
            </a:r>
            <a:r>
              <a:rPr lang="en-US" dirty="0" smtClean="0"/>
              <a:t>= K</a:t>
            </a:r>
            <a:r>
              <a:rPr lang="en-US" baseline="-25000" dirty="0" smtClean="0"/>
              <a:t>T</a:t>
            </a:r>
            <a:r>
              <a:rPr lang="en-US" dirty="0" smtClean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8830" y="1434193"/>
            <a:ext cx="2627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(s) =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x</a:t>
            </a:r>
            <a:r>
              <a:rPr lang="en-US" dirty="0" smtClean="0"/>
              <a:t>(s)/</a:t>
            </a:r>
            <a:r>
              <a:rPr lang="en-US" dirty="0" err="1"/>
              <a:t>θ</a:t>
            </a:r>
            <a:r>
              <a:rPr lang="en-US" dirty="0"/>
              <a:t>(s)</a:t>
            </a:r>
            <a:r>
              <a:rPr lang="en-US" dirty="0" smtClean="0"/>
              <a:t> = </a:t>
            </a:r>
            <a:r>
              <a:rPr lang="en-US" dirty="0"/>
              <a:t>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err="1" smtClean="0"/>
              <a:t>P</a:t>
            </a:r>
            <a:r>
              <a:rPr lang="en-US" baseline="-25000" dirty="0" err="1" smtClean="0"/>
              <a:t>θ</a:t>
            </a:r>
            <a:r>
              <a:rPr lang="en-US" dirty="0" smtClean="0"/>
              <a:t>(s) = </a:t>
            </a:r>
            <a:r>
              <a:rPr lang="en-US" dirty="0" err="1" smtClean="0"/>
              <a:t>θ</a:t>
            </a:r>
            <a:r>
              <a:rPr lang="en-US" dirty="0" smtClean="0"/>
              <a:t>(s)/de(s)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/s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14337" y="2790682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17557" y="2747883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4374" y="2755398"/>
            <a:ext cx="655977" cy="287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/>
              <a:t>/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0030" y="2740283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r>
              <a:rPr lang="en-US" dirty="0" err="1"/>
              <a:t>K</a:t>
            </a:r>
            <a:r>
              <a:rPr lang="en-US" baseline="-25000" dirty="0" err="1"/>
              <a:t>vx</a:t>
            </a:r>
            <a:r>
              <a:rPr lang="en-US" dirty="0"/>
              <a:t>/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00" y="2769094"/>
            <a:ext cx="5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63918" y="2666221"/>
            <a:ext cx="503252" cy="547693"/>
            <a:chOff x="1808025" y="3758046"/>
            <a:chExt cx="503252" cy="547693"/>
          </a:xfrm>
        </p:grpSpPr>
        <p:sp>
          <p:nvSpPr>
            <p:cNvPr id="12" name="Oval 11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7698" y="2933208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</p:cNvCxnSpPr>
          <p:nvPr/>
        </p:nvCxnSpPr>
        <p:spPr>
          <a:xfrm>
            <a:off x="1367170" y="2940068"/>
            <a:ext cx="347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85123" y="2544867"/>
            <a:ext cx="42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/>
              <a:t>e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7" idx="3"/>
            <a:endCxn id="28" idx="1"/>
          </p:cNvCxnSpPr>
          <p:nvPr/>
        </p:nvCxnSpPr>
        <p:spPr>
          <a:xfrm flipV="1">
            <a:off x="2348852" y="2955453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36938" y="2577453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08104" y="2652906"/>
            <a:ext cx="503252" cy="547693"/>
            <a:chOff x="1808025" y="3758046"/>
            <a:chExt cx="503252" cy="547693"/>
          </a:xfrm>
        </p:grpSpPr>
        <p:sp>
          <p:nvSpPr>
            <p:cNvPr id="27" name="Oval 26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58033" y="2526517"/>
            <a:ext cx="339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e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211356" y="2940840"/>
            <a:ext cx="278758" cy="5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15278" y="2614824"/>
            <a:ext cx="36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215278" y="2914199"/>
            <a:ext cx="289095" cy="6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149652" y="2906599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29841" y="2544867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2955943" y="2976223"/>
            <a:ext cx="2473899" cy="598172"/>
            <a:chOff x="4142279" y="3777054"/>
            <a:chExt cx="2473899" cy="598172"/>
          </a:xfrm>
        </p:grpSpPr>
        <p:cxnSp>
          <p:nvCxnSpPr>
            <p:cNvPr id="41" name="Elbow Connector 40"/>
            <p:cNvCxnSpPr/>
            <p:nvPr/>
          </p:nvCxnSpPr>
          <p:spPr>
            <a:xfrm rot="10800000" flipV="1">
              <a:off x="4143051" y="3777054"/>
              <a:ext cx="2473127" cy="598172"/>
            </a:xfrm>
            <a:prstGeom prst="bentConnector3">
              <a:avLst>
                <a:gd name="adj1" fmla="val -12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4142279" y="4000728"/>
              <a:ext cx="769" cy="3744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157223" y="2976223"/>
            <a:ext cx="5605658" cy="1063473"/>
            <a:chOff x="4827638" y="3712846"/>
            <a:chExt cx="5387574" cy="1063473"/>
          </a:xfrm>
        </p:grpSpPr>
        <p:cxnSp>
          <p:nvCxnSpPr>
            <p:cNvPr id="82" name="Elbow Connector 81"/>
            <p:cNvCxnSpPr/>
            <p:nvPr/>
          </p:nvCxnSpPr>
          <p:spPr>
            <a:xfrm rot="10800000" flipV="1">
              <a:off x="4827641" y="3712846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827638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 flipV="1">
            <a:off x="6490485" y="2910211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544797" y="2572966"/>
            <a:ext cx="3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583600" y="2367336"/>
            <a:ext cx="520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</a:t>
            </a:r>
            <a:r>
              <a:rPr lang="en-US" sz="1400" baseline="-25000" dirty="0" err="1" smtClean="0"/>
              <a:t>θ</a:t>
            </a:r>
            <a:r>
              <a:rPr lang="en-US" sz="1400" dirty="0" smtClean="0"/>
              <a:t>(s)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685569" y="2357523"/>
            <a:ext cx="562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</a:t>
            </a:r>
            <a:r>
              <a:rPr lang="en-US" sz="1400" baseline="-25000" dirty="0" err="1"/>
              <a:t>vx</a:t>
            </a:r>
            <a:r>
              <a:rPr lang="en-US" sz="1400" dirty="0"/>
              <a:t>(s)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936353" y="4646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5025652" y="465369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r>
              <a:rPr lang="en-US" dirty="0" err="1"/>
              <a:t>K</a:t>
            </a:r>
            <a:r>
              <a:rPr lang="en-US" baseline="-25000" dirty="0" err="1"/>
              <a:t>vx</a:t>
            </a:r>
            <a:r>
              <a:rPr lang="en-US" dirty="0"/>
              <a:t>/</a:t>
            </a:r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085934" y="4522096"/>
            <a:ext cx="503252" cy="547693"/>
            <a:chOff x="1808025" y="3758046"/>
            <a:chExt cx="503252" cy="547693"/>
          </a:xfrm>
        </p:grpSpPr>
        <p:sp>
          <p:nvSpPr>
            <p:cNvPr id="111" name="Oval 110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>
            <a:off x="1849714" y="4789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1" idx="6"/>
          </p:cNvCxnSpPr>
          <p:nvPr/>
        </p:nvCxnSpPr>
        <p:spPr>
          <a:xfrm>
            <a:off x="2589186" y="4795943"/>
            <a:ext cx="347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507139" y="4400742"/>
            <a:ext cx="42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/>
              <a:t>e</a:t>
            </a:r>
            <a:endParaRPr lang="en-US" sz="1400" dirty="0"/>
          </a:p>
        </p:txBody>
      </p:sp>
      <p:cxnSp>
        <p:nvCxnSpPr>
          <p:cNvPr id="116" name="Straight Arrow Connector 115"/>
          <p:cNvCxnSpPr>
            <a:stCxn id="106" idx="3"/>
          </p:cNvCxnSpPr>
          <p:nvPr/>
        </p:nvCxnSpPr>
        <p:spPr>
          <a:xfrm flipV="1">
            <a:off x="3570868" y="4811328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458954" y="4433328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4647379" y="4833644"/>
            <a:ext cx="378273" cy="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718244" y="4450676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2280781" y="4842650"/>
            <a:ext cx="3734457" cy="1063472"/>
            <a:chOff x="4685595" y="3723398"/>
            <a:chExt cx="5387572" cy="1063472"/>
          </a:xfrm>
        </p:grpSpPr>
        <p:cxnSp>
          <p:nvCxnSpPr>
            <p:cNvPr id="131" name="Elbow Connector 130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3" name="Straight Arrow Connector 132"/>
          <p:cNvCxnSpPr/>
          <p:nvPr/>
        </p:nvCxnSpPr>
        <p:spPr>
          <a:xfrm flipV="1">
            <a:off x="5806107" y="483900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113697" y="4488166"/>
            <a:ext cx="3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3930120" y="4635342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294231" y="4554630"/>
            <a:ext cx="5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8844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Vx</a:t>
            </a:r>
            <a:r>
              <a:rPr lang="en-US" dirty="0" smtClean="0"/>
              <a:t> Inner Pitch Loop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17557" y="1802564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4374" y="1810079"/>
            <a:ext cx="655977" cy="287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/>
              <a:t>/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8" idx="1"/>
          </p:cNvCxnSpPr>
          <p:nvPr/>
        </p:nvCxnSpPr>
        <p:spPr>
          <a:xfrm flipV="1">
            <a:off x="2348852" y="2010134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36938" y="1632134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08104" y="1707587"/>
            <a:ext cx="503252" cy="547693"/>
            <a:chOff x="1808025" y="3758046"/>
            <a:chExt cx="503252" cy="547693"/>
          </a:xfrm>
        </p:grpSpPr>
        <p:sp>
          <p:nvSpPr>
            <p:cNvPr id="27" name="Oval 26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58033" y="1581198"/>
            <a:ext cx="339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e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211356" y="1995521"/>
            <a:ext cx="278758" cy="5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15278" y="1669505"/>
            <a:ext cx="36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215278" y="1968880"/>
            <a:ext cx="289095" cy="6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149652" y="1961280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76138" y="1581198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2955943" y="2030904"/>
            <a:ext cx="2473899" cy="598172"/>
            <a:chOff x="4142279" y="3777054"/>
            <a:chExt cx="2473899" cy="598172"/>
          </a:xfrm>
        </p:grpSpPr>
        <p:cxnSp>
          <p:nvCxnSpPr>
            <p:cNvPr id="41" name="Elbow Connector 40"/>
            <p:cNvCxnSpPr/>
            <p:nvPr/>
          </p:nvCxnSpPr>
          <p:spPr>
            <a:xfrm rot="10800000" flipV="1">
              <a:off x="4143051" y="3777054"/>
              <a:ext cx="2473127" cy="598172"/>
            </a:xfrm>
            <a:prstGeom prst="bentConnector3">
              <a:avLst>
                <a:gd name="adj1" fmla="val -12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4142279" y="4000728"/>
              <a:ext cx="769" cy="3744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726178" y="2867035"/>
            <a:ext cx="284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G(s) = </a:t>
            </a:r>
            <a:r>
              <a:rPr lang="en-US" dirty="0" err="1" smtClean="0"/>
              <a:t>θ</a:t>
            </a:r>
            <a:r>
              <a:rPr lang="en-US" dirty="0" smtClean="0"/>
              <a:t>(s)/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e</a:t>
            </a:r>
            <a:r>
              <a:rPr lang="en-US" dirty="0" smtClean="0"/>
              <a:t>(s)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/>
              <a:t>(s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θ</a:t>
            </a:r>
            <a:r>
              <a:rPr lang="en-US" dirty="0"/>
              <a:t>(s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198895"/>
            <a:ext cx="14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PD Controller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604928"/>
            <a:ext cx="7002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e</a:t>
            </a:r>
            <a:r>
              <a:rPr lang="en-US" dirty="0" smtClean="0"/>
              <a:t>(s)+s*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e</a:t>
            </a:r>
            <a:r>
              <a:rPr lang="en-US" dirty="0" smtClean="0"/>
              <a:t>(s)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 = de(s)/</a:t>
            </a:r>
            <a:r>
              <a:rPr lang="en-US" dirty="0" err="1"/>
              <a:t>θ</a:t>
            </a:r>
            <a:r>
              <a:rPr lang="en-US" baseline="-25000" dirty="0" err="1"/>
              <a:t>e</a:t>
            </a:r>
            <a:r>
              <a:rPr lang="en-US" dirty="0"/>
              <a:t>(s</a:t>
            </a:r>
            <a:r>
              <a:rPr lang="en-US" dirty="0" smtClean="0"/>
              <a:t>) = </a:t>
            </a:r>
            <a:r>
              <a:rPr lang="en-US" dirty="0" err="1" smtClean="0"/>
              <a:t>kp+s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endParaRPr lang="en-US" dirty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 smtClean="0"/>
              <a:t>θ</a:t>
            </a:r>
            <a:r>
              <a:rPr lang="en-US" dirty="0" smtClean="0"/>
              <a:t>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(</a:t>
            </a:r>
            <a:r>
              <a:rPr lang="en-US" dirty="0" err="1" smtClean="0"/>
              <a:t>kp+s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)/s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θ</a:t>
            </a:r>
            <a:r>
              <a:rPr lang="en-US" dirty="0" smtClean="0"/>
              <a:t>(s)/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 / (s</a:t>
            </a:r>
            <a:r>
              <a:rPr lang="en-US" baseline="30000" dirty="0" smtClean="0"/>
              <a:t>2</a:t>
            </a:r>
            <a:r>
              <a:rPr lang="en-US" dirty="0" smtClean="0"/>
              <a:t>+k</a:t>
            </a:r>
            <a:r>
              <a:rPr lang="en-US" baseline="-25000" dirty="0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947" y="5066876"/>
            <a:ext cx="581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/>
              <a:t>θ</a:t>
            </a:r>
            <a:r>
              <a:rPr lang="en-US" baseline="-25000" dirty="0" err="1"/>
              <a:t>e</a:t>
            </a:r>
            <a:r>
              <a:rPr lang="en-US" dirty="0"/>
              <a:t>(s) = </a:t>
            </a:r>
            <a:r>
              <a:rPr lang="en-US" dirty="0" err="1"/>
              <a:t>θ</a:t>
            </a:r>
            <a:r>
              <a:rPr lang="en-US" baseline="-25000" dirty="0" err="1"/>
              <a:t>cmd</a:t>
            </a:r>
            <a:r>
              <a:rPr lang="en-US" dirty="0"/>
              <a:t>(s)/(1+G(s)</a:t>
            </a:r>
            <a:r>
              <a:rPr lang="en-US" dirty="0" smtClean="0"/>
              <a:t>) = s</a:t>
            </a:r>
            <a:r>
              <a:rPr lang="en-US" baseline="30000" dirty="0" smtClean="0"/>
              <a:t>2</a:t>
            </a:r>
            <a:r>
              <a:rPr lang="en-US" dirty="0"/>
              <a:t>θ</a:t>
            </a:r>
            <a:r>
              <a:rPr lang="en-US" baseline="-25000" dirty="0"/>
              <a:t>cmd</a:t>
            </a:r>
            <a:r>
              <a:rPr lang="en-US" dirty="0"/>
              <a:t>(</a:t>
            </a:r>
            <a:r>
              <a:rPr lang="en-US" dirty="0" smtClean="0"/>
              <a:t>s)/(s</a:t>
            </a:r>
            <a:r>
              <a:rPr lang="en-US" baseline="30000" dirty="0" smtClean="0"/>
              <a:t>2</a:t>
            </a:r>
            <a:r>
              <a:rPr lang="en-US" dirty="0" smtClean="0"/>
              <a:t>+k</a:t>
            </a:r>
            <a:r>
              <a:rPr lang="en-US" baseline="-25000" dirty="0" smtClean="0"/>
              <a:t>θ</a:t>
            </a:r>
            <a:r>
              <a:rPr lang="en-US" dirty="0" smtClean="0"/>
              <a:t>kds+k</a:t>
            </a:r>
            <a:r>
              <a:rPr lang="en-US" baseline="-25000" dirty="0" smtClean="0"/>
              <a:t>θ</a:t>
            </a:r>
            <a:r>
              <a:rPr lang="en-US" dirty="0" smtClean="0"/>
              <a:t>kp)</a:t>
            </a:r>
          </a:p>
          <a:p>
            <a:endParaRPr lang="en-US" dirty="0"/>
          </a:p>
          <a:p>
            <a:r>
              <a:rPr lang="en-US" dirty="0" smtClean="0"/>
              <a:t>Steady state error = 0 for impulse, step, and ramp inputs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4965" y="56144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58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Vx</a:t>
            </a:r>
            <a:r>
              <a:rPr lang="en-US" dirty="0" smtClean="0"/>
              <a:t> Inner Loop 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700260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H(s) = </a:t>
            </a:r>
            <a:r>
              <a:rPr lang="en-US" dirty="0" err="1" smtClean="0"/>
              <a:t>θ</a:t>
            </a:r>
            <a:r>
              <a:rPr lang="en-US" dirty="0" smtClean="0"/>
              <a:t>(s)/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 / (s</a:t>
            </a:r>
            <a:r>
              <a:rPr lang="en-US" baseline="30000" dirty="0" smtClean="0"/>
              <a:t>2</a:t>
            </a:r>
            <a:r>
              <a:rPr lang="en-US" dirty="0" smtClean="0"/>
              <a:t>+k</a:t>
            </a:r>
            <a:r>
              <a:rPr lang="en-US" baseline="-25000" dirty="0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80 * 2 * pi = 502.4</a:t>
            </a:r>
          </a:p>
          <a:p>
            <a:r>
              <a:rPr lang="en-US" dirty="0" smtClean="0"/>
              <a:t>zeta = 1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2</a:t>
            </a:r>
            <a:r>
              <a:rPr lang="en-US" dirty="0"/>
              <a:t>+k</a:t>
            </a:r>
            <a:r>
              <a:rPr lang="en-US" baseline="-25000" dirty="0"/>
              <a:t>θ</a:t>
            </a:r>
            <a:r>
              <a:rPr lang="en-US" dirty="0"/>
              <a:t>*</a:t>
            </a:r>
            <a:r>
              <a:rPr lang="en-US" dirty="0" err="1"/>
              <a:t>kd</a:t>
            </a:r>
            <a:r>
              <a:rPr lang="en-US" dirty="0"/>
              <a:t>*</a:t>
            </a:r>
            <a:r>
              <a:rPr lang="en-US" dirty="0" err="1"/>
              <a:t>s+k</a:t>
            </a:r>
            <a:r>
              <a:rPr lang="en-US" baseline="-25000" dirty="0" err="1"/>
              <a:t>θ</a:t>
            </a:r>
            <a:r>
              <a:rPr lang="en-US" dirty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 = s</a:t>
            </a:r>
            <a:r>
              <a:rPr lang="en-US" baseline="30000" dirty="0" smtClean="0"/>
              <a:t>2 </a:t>
            </a:r>
            <a:r>
              <a:rPr lang="en-US" dirty="0" smtClean="0"/>
              <a:t>+ 2*zeta*</a:t>
            </a:r>
            <a:r>
              <a:rPr lang="en-US" dirty="0" err="1" smtClean="0"/>
              <a:t>wn</a:t>
            </a:r>
            <a:r>
              <a:rPr lang="en-US" dirty="0" smtClean="0"/>
              <a:t>*s + wn</a:t>
            </a:r>
            <a:r>
              <a:rPr lang="en-US" baseline="30000" dirty="0" smtClean="0"/>
              <a:t>2</a:t>
            </a:r>
          </a:p>
          <a:p>
            <a:endParaRPr lang="en-US" baseline="30000" dirty="0"/>
          </a:p>
          <a:p>
            <a:r>
              <a:rPr lang="en-US" dirty="0" err="1" smtClean="0"/>
              <a:t>kp</a:t>
            </a:r>
            <a:r>
              <a:rPr lang="en-US" dirty="0" smtClean="0"/>
              <a:t> = wn</a:t>
            </a:r>
            <a:r>
              <a:rPr lang="en-US" baseline="30000" dirty="0" smtClean="0"/>
              <a:t>2</a:t>
            </a:r>
            <a:r>
              <a:rPr lang="en-US" dirty="0"/>
              <a:t>/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 = 148,473,976</a:t>
            </a:r>
          </a:p>
          <a:p>
            <a:endParaRPr lang="en-US" dirty="0"/>
          </a:p>
          <a:p>
            <a:r>
              <a:rPr lang="en-US" dirty="0" err="1" smtClean="0"/>
              <a:t>kd</a:t>
            </a:r>
            <a:r>
              <a:rPr lang="en-US" dirty="0" smtClean="0"/>
              <a:t> = 2*zeta*</a:t>
            </a:r>
            <a:r>
              <a:rPr lang="en-US" dirty="0" err="1" smtClean="0"/>
              <a:t>wn</a:t>
            </a:r>
            <a:r>
              <a:rPr lang="en-US" dirty="0" smtClean="0"/>
              <a:t>/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 = 591,058.8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8712" y="2673799"/>
            <a:ext cx="5129755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θ</a:t>
            </a:r>
            <a:r>
              <a:rPr lang="en-US" baseline="-25000" dirty="0"/>
              <a:t>  </a:t>
            </a:r>
            <a:r>
              <a:rPr lang="en-US" dirty="0"/>
              <a:t>= K</a:t>
            </a:r>
            <a:r>
              <a:rPr lang="en-US" baseline="-25000" dirty="0"/>
              <a:t>T</a:t>
            </a:r>
            <a:r>
              <a:rPr lang="en-US" dirty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endParaRPr lang="en-US" baseline="-25000" dirty="0" smtClean="0"/>
          </a:p>
          <a:p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 smtClean="0"/>
              <a:t>T </a:t>
            </a:r>
            <a:r>
              <a:rPr lang="en-US" dirty="0" smtClean="0"/>
              <a:t>= </a:t>
            </a:r>
            <a:r>
              <a:rPr lang="en-US" dirty="0" err="1" smtClean="0"/>
              <a:t>Tmax</a:t>
            </a:r>
            <a:r>
              <a:rPr lang="en-US" dirty="0" smtClean="0"/>
              <a:t>/(maxrpm</a:t>
            </a:r>
            <a:r>
              <a:rPr lang="en-US" baseline="30000" dirty="0"/>
              <a:t>2</a:t>
            </a:r>
            <a:r>
              <a:rPr lang="en-US" dirty="0" smtClean="0"/>
              <a:t>) = 4.22/(rad(6440</a:t>
            </a:r>
            <a:r>
              <a:rPr lang="en-US" baseline="30000" dirty="0" smtClean="0"/>
              <a:t>2</a:t>
            </a:r>
            <a:r>
              <a:rPr lang="en-US" dirty="0" smtClean="0"/>
              <a:t>)) = 0.000334</a:t>
            </a:r>
            <a:endParaRPr lang="en-US" baseline="-25000" dirty="0" smtClean="0"/>
          </a:p>
          <a:p>
            <a:r>
              <a:rPr lang="en-US" dirty="0" smtClean="0"/>
              <a:t>L = 0.1</a:t>
            </a:r>
            <a:endParaRPr lang="en-US" dirty="0"/>
          </a:p>
          <a:p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baseline="-25000" dirty="0" smtClean="0"/>
              <a:t> </a:t>
            </a:r>
            <a:r>
              <a:rPr lang="en-US" dirty="0" smtClean="0"/>
              <a:t>= 0.0196</a:t>
            </a:r>
            <a:endParaRPr lang="en-US" dirty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 = 0.0017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23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Vy</a:t>
            </a:r>
            <a:r>
              <a:rPr lang="en-US" dirty="0" smtClean="0"/>
              <a:t> Control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11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Vz</a:t>
            </a:r>
            <a:r>
              <a:rPr lang="en-US" dirty="0" smtClean="0"/>
              <a:t> Control Loop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18035" y="2360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/>
              <a:t>T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2819" y="236769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33101" y="2236096"/>
            <a:ext cx="503252" cy="547693"/>
            <a:chOff x="1808025" y="3758046"/>
            <a:chExt cx="503252" cy="547693"/>
          </a:xfrm>
        </p:grpSpPr>
        <p:sp>
          <p:nvSpPr>
            <p:cNvPr id="6" name="Oval 5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196881" y="2503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3" idx="1"/>
          </p:cNvCxnSpPr>
          <p:nvPr/>
        </p:nvCxnSpPr>
        <p:spPr>
          <a:xfrm>
            <a:off x="2936353" y="2509943"/>
            <a:ext cx="981682" cy="16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4552550" y="2526873"/>
            <a:ext cx="820269" cy="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22164" y="2052780"/>
            <a:ext cx="689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ΔdT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27948" y="2556650"/>
            <a:ext cx="3734457" cy="1063472"/>
            <a:chOff x="4685595" y="3723398"/>
            <a:chExt cx="5387572" cy="1063472"/>
          </a:xfrm>
        </p:grpSpPr>
        <p:cxnSp>
          <p:nvCxnSpPr>
            <p:cNvPr id="15" name="Elbow Connector 14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flipV="1">
            <a:off x="6153274" y="255300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60864" y="2202166"/>
            <a:ext cx="357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641398" y="2268630"/>
            <a:ext cx="566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55785" y="1384394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/>
              <a:t>z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 = (-</a:t>
            </a:r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/</a:t>
            </a:r>
            <a:r>
              <a:rPr lang="en-US" dirty="0"/>
              <a:t>m</a:t>
            </a:r>
            <a:r>
              <a:rPr lang="en-US" dirty="0" smtClean="0"/>
              <a:t>)</a:t>
            </a:r>
            <a:r>
              <a:rPr lang="en-US" dirty="0" err="1" smtClean="0"/>
              <a:t>ΔdT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454820" y="1384394"/>
            <a:ext cx="216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sVLL</a:t>
            </a:r>
            <a:r>
              <a:rPr lang="en-US" baseline="-25000" dirty="0" err="1"/>
              <a:t>z</a:t>
            </a:r>
            <a:r>
              <a:rPr lang="en-US" dirty="0" smtClean="0"/>
              <a:t>(s) = 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err="1" smtClean="0"/>
              <a:t>ΔdT</a:t>
            </a:r>
            <a:r>
              <a:rPr lang="en-US" dirty="0" smtClean="0"/>
              <a:t>(</a:t>
            </a:r>
            <a:r>
              <a:rPr lang="en-US" dirty="0"/>
              <a:t>s) 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581509" y="1434193"/>
            <a:ext cx="110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baseline="-25000" dirty="0" smtClean="0"/>
              <a:t> </a:t>
            </a:r>
            <a:r>
              <a:rPr lang="en-US" dirty="0" smtClean="0"/>
              <a:t>= K</a:t>
            </a:r>
            <a:r>
              <a:rPr lang="en-US" baseline="-25000" dirty="0" smtClean="0"/>
              <a:t>T</a:t>
            </a:r>
            <a:r>
              <a:rPr lang="en-US" dirty="0" smtClean="0"/>
              <a:t>/m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1641" y="1392011"/>
            <a:ext cx="290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v</a:t>
            </a:r>
            <a:r>
              <a:rPr lang="en-US" baseline="-25000" dirty="0" err="1"/>
              <a:t>z</a:t>
            </a:r>
            <a:r>
              <a:rPr lang="en-US" dirty="0" smtClean="0"/>
              <a:t>(s) =</a:t>
            </a:r>
            <a:r>
              <a:rPr lang="en-US" dirty="0" err="1" smtClean="0"/>
              <a:t>VLL</a:t>
            </a:r>
            <a:r>
              <a:rPr lang="en-US" baseline="-25000" dirty="0" err="1"/>
              <a:t>z</a:t>
            </a:r>
            <a:r>
              <a:rPr lang="en-US" dirty="0" smtClean="0"/>
              <a:t>(s)</a:t>
            </a:r>
            <a:r>
              <a:rPr lang="en-US" dirty="0"/>
              <a:t>/</a:t>
            </a:r>
            <a:r>
              <a:rPr lang="en-US" dirty="0" err="1"/>
              <a:t>ΔdT</a:t>
            </a:r>
            <a:r>
              <a:rPr lang="en-US" dirty="0"/>
              <a:t> (s)</a:t>
            </a:r>
            <a:r>
              <a:rPr lang="en-US" dirty="0" smtClean="0"/>
              <a:t> = </a:t>
            </a:r>
            <a:r>
              <a:rPr lang="en-US" dirty="0"/>
              <a:t>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966" y="3568227"/>
            <a:ext cx="13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Controller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966" y="3974260"/>
            <a:ext cx="55176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ΔdT</a:t>
            </a:r>
            <a:r>
              <a:rPr lang="en-US" dirty="0" smtClean="0"/>
              <a:t>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e</a:t>
            </a:r>
            <a:r>
              <a:rPr lang="en-US" dirty="0" smtClean="0"/>
              <a:t>(s)  -&gt;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vz</a:t>
            </a:r>
            <a:r>
              <a:rPr lang="en-US" dirty="0" smtClean="0"/>
              <a:t>(s) = </a:t>
            </a:r>
            <a:r>
              <a:rPr lang="en-US" dirty="0" err="1" smtClean="0"/>
              <a:t>ΔdT</a:t>
            </a:r>
            <a:r>
              <a:rPr lang="en-US" dirty="0" smtClean="0"/>
              <a:t>(s)</a:t>
            </a:r>
            <a:r>
              <a:rPr lang="en-US" dirty="0"/>
              <a:t>/</a:t>
            </a:r>
            <a:r>
              <a:rPr lang="en-US" dirty="0" err="1"/>
              <a:t>Vz</a:t>
            </a:r>
            <a:r>
              <a:rPr lang="en-US" baseline="-25000" dirty="0" err="1"/>
              <a:t>e</a:t>
            </a:r>
            <a:r>
              <a:rPr lang="en-US" baseline="-25000" dirty="0"/>
              <a:t>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vz</a:t>
            </a:r>
            <a:r>
              <a:rPr lang="en-US" dirty="0" smtClean="0"/>
              <a:t>(s)P</a:t>
            </a:r>
            <a:r>
              <a:rPr lang="en-US" baseline="-25000" dirty="0"/>
              <a:t>T</a:t>
            </a:r>
            <a:r>
              <a:rPr lang="en-US" dirty="0" smtClean="0"/>
              <a:t>(s) = -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Vz</a:t>
            </a:r>
            <a:r>
              <a:rPr lang="en-US" dirty="0" smtClean="0"/>
              <a:t>(s)/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(-</a:t>
            </a:r>
            <a:r>
              <a:rPr lang="en-US" dirty="0" err="1"/>
              <a:t>kpK</a:t>
            </a:r>
            <a:r>
              <a:rPr lang="en-US" baseline="-25000" dirty="0" err="1"/>
              <a:t>vz</a:t>
            </a:r>
            <a:r>
              <a:rPr lang="en-US" dirty="0" smtClean="0"/>
              <a:t>) / </a:t>
            </a:r>
            <a:r>
              <a:rPr lang="en-US" dirty="0"/>
              <a:t>(</a:t>
            </a:r>
            <a:r>
              <a:rPr lang="en-US" dirty="0" smtClean="0"/>
              <a:t>s-</a:t>
            </a:r>
            <a:r>
              <a:rPr lang="en-US" dirty="0" err="1"/>
              <a:t>kpK</a:t>
            </a:r>
            <a:r>
              <a:rPr lang="en-US" baseline="-25000" dirty="0" err="1"/>
              <a:t>vz</a:t>
            </a:r>
            <a:r>
              <a:rPr lang="en-US" dirty="0" smtClean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712" y="5436208"/>
            <a:ext cx="779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 smtClean="0"/>
              <a:t>Vz</a:t>
            </a:r>
            <a:r>
              <a:rPr lang="en-US" baseline="-25000" dirty="0" err="1" smtClean="0"/>
              <a:t>e</a:t>
            </a:r>
            <a:r>
              <a:rPr lang="en-US" dirty="0"/>
              <a:t>(s) = 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cmd</a:t>
            </a:r>
            <a:r>
              <a:rPr lang="en-US" dirty="0"/>
              <a:t>(s)/(1+G(s)</a:t>
            </a:r>
            <a:r>
              <a:rPr lang="en-US" dirty="0" smtClean="0"/>
              <a:t>) = </a:t>
            </a:r>
            <a:r>
              <a:rPr lang="en-US" dirty="0" err="1" smtClean="0"/>
              <a:t>sVz</a:t>
            </a:r>
            <a:r>
              <a:rPr lang="en-US" baseline="-25000" dirty="0" err="1" smtClean="0"/>
              <a:t>cmd</a:t>
            </a:r>
            <a:r>
              <a:rPr lang="en-US" dirty="0"/>
              <a:t>(</a:t>
            </a:r>
            <a:r>
              <a:rPr lang="en-US" dirty="0" smtClean="0"/>
              <a:t>s)</a:t>
            </a:r>
            <a:r>
              <a:rPr lang="en-US" dirty="0"/>
              <a:t>/(s-</a:t>
            </a:r>
            <a:r>
              <a:rPr lang="en-US" dirty="0" err="1"/>
              <a:t>kpK</a:t>
            </a:r>
            <a:r>
              <a:rPr lang="en-US" baseline="-25000" dirty="0" err="1"/>
              <a:t>vz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smtClean="0"/>
              <a:t>Steady state error = 0 for impulse</a:t>
            </a:r>
            <a:r>
              <a:rPr lang="en-US" dirty="0"/>
              <a:t> </a:t>
            </a:r>
            <a:r>
              <a:rPr lang="en-US" dirty="0" smtClean="0"/>
              <a:t>and step inputs, -1/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 smtClean="0"/>
              <a:t> error for ramp input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83520" y="2052780"/>
            <a:ext cx="417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r>
              <a:rPr lang="en-US" sz="1400" baseline="-25000" dirty="0" err="1" smtClean="0"/>
              <a:t>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0911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Yaw Rate Control Loop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18035" y="2360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/>
              <a:t>T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2819" y="236769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33101" y="2236096"/>
            <a:ext cx="503252" cy="547693"/>
            <a:chOff x="1808025" y="3758046"/>
            <a:chExt cx="503252" cy="547693"/>
          </a:xfrm>
        </p:grpSpPr>
        <p:sp>
          <p:nvSpPr>
            <p:cNvPr id="6" name="Oval 5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196881" y="2503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3" idx="1"/>
          </p:cNvCxnSpPr>
          <p:nvPr/>
        </p:nvCxnSpPr>
        <p:spPr>
          <a:xfrm>
            <a:off x="2936353" y="2509943"/>
            <a:ext cx="981682" cy="16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4552550" y="2526873"/>
            <a:ext cx="820269" cy="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22164" y="2052780"/>
            <a:ext cx="689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ΔdT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27948" y="2556650"/>
            <a:ext cx="3734457" cy="1063472"/>
            <a:chOff x="4685595" y="3723398"/>
            <a:chExt cx="5387572" cy="1063472"/>
          </a:xfrm>
        </p:grpSpPr>
        <p:cxnSp>
          <p:nvCxnSpPr>
            <p:cNvPr id="15" name="Elbow Connector 14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flipV="1">
            <a:off x="6153274" y="255300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60864" y="2202166"/>
            <a:ext cx="357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641398" y="2268630"/>
            <a:ext cx="566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55785" y="1384394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/>
              <a:t>z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 = (-</a:t>
            </a:r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/</a:t>
            </a:r>
            <a:r>
              <a:rPr lang="en-US" dirty="0"/>
              <a:t>m</a:t>
            </a:r>
            <a:r>
              <a:rPr lang="en-US" dirty="0" smtClean="0"/>
              <a:t>)</a:t>
            </a:r>
            <a:r>
              <a:rPr lang="en-US" dirty="0" err="1" smtClean="0"/>
              <a:t>ΔdT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454820" y="1384394"/>
            <a:ext cx="216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sVLL</a:t>
            </a:r>
            <a:r>
              <a:rPr lang="en-US" baseline="-25000" dirty="0" err="1"/>
              <a:t>z</a:t>
            </a:r>
            <a:r>
              <a:rPr lang="en-US" dirty="0" smtClean="0"/>
              <a:t>(s) = 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err="1" smtClean="0"/>
              <a:t>ΔdT</a:t>
            </a:r>
            <a:r>
              <a:rPr lang="en-US" dirty="0" smtClean="0"/>
              <a:t>(</a:t>
            </a:r>
            <a:r>
              <a:rPr lang="en-US" dirty="0"/>
              <a:t>s) 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581509" y="1434193"/>
            <a:ext cx="110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baseline="-25000" dirty="0" smtClean="0"/>
              <a:t> </a:t>
            </a:r>
            <a:r>
              <a:rPr lang="en-US" dirty="0" smtClean="0"/>
              <a:t>= K</a:t>
            </a:r>
            <a:r>
              <a:rPr lang="en-US" baseline="-25000" dirty="0" smtClean="0"/>
              <a:t>T</a:t>
            </a:r>
            <a:r>
              <a:rPr lang="en-US" dirty="0" smtClean="0"/>
              <a:t>/m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1641" y="1392011"/>
            <a:ext cx="290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v</a:t>
            </a:r>
            <a:r>
              <a:rPr lang="en-US" baseline="-25000" dirty="0" err="1"/>
              <a:t>z</a:t>
            </a:r>
            <a:r>
              <a:rPr lang="en-US" dirty="0" smtClean="0"/>
              <a:t>(s) =</a:t>
            </a:r>
            <a:r>
              <a:rPr lang="en-US" dirty="0" err="1" smtClean="0"/>
              <a:t>VLL</a:t>
            </a:r>
            <a:r>
              <a:rPr lang="en-US" baseline="-25000" dirty="0" err="1"/>
              <a:t>z</a:t>
            </a:r>
            <a:r>
              <a:rPr lang="en-US" dirty="0" smtClean="0"/>
              <a:t>(s)</a:t>
            </a:r>
            <a:r>
              <a:rPr lang="en-US" dirty="0"/>
              <a:t>/</a:t>
            </a:r>
            <a:r>
              <a:rPr lang="en-US" dirty="0" err="1"/>
              <a:t>ΔdT</a:t>
            </a:r>
            <a:r>
              <a:rPr lang="en-US" dirty="0"/>
              <a:t> (s)</a:t>
            </a:r>
            <a:r>
              <a:rPr lang="en-US" dirty="0" smtClean="0"/>
              <a:t> = </a:t>
            </a:r>
            <a:r>
              <a:rPr lang="en-US" dirty="0"/>
              <a:t>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966" y="3568227"/>
            <a:ext cx="13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Controller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966" y="3974260"/>
            <a:ext cx="55176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ΔdT</a:t>
            </a:r>
            <a:r>
              <a:rPr lang="en-US" dirty="0" smtClean="0"/>
              <a:t>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e</a:t>
            </a:r>
            <a:r>
              <a:rPr lang="en-US" dirty="0" smtClean="0"/>
              <a:t>(s)  -&gt;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vz</a:t>
            </a:r>
            <a:r>
              <a:rPr lang="en-US" dirty="0" smtClean="0"/>
              <a:t>(s) = </a:t>
            </a:r>
            <a:r>
              <a:rPr lang="en-US" dirty="0" err="1" smtClean="0"/>
              <a:t>ΔdT</a:t>
            </a:r>
            <a:r>
              <a:rPr lang="en-US" dirty="0" smtClean="0"/>
              <a:t>(s)</a:t>
            </a:r>
            <a:r>
              <a:rPr lang="en-US" dirty="0"/>
              <a:t>/</a:t>
            </a:r>
            <a:r>
              <a:rPr lang="en-US" dirty="0" err="1"/>
              <a:t>Vz</a:t>
            </a:r>
            <a:r>
              <a:rPr lang="en-US" baseline="-25000" dirty="0" err="1"/>
              <a:t>e</a:t>
            </a:r>
            <a:r>
              <a:rPr lang="en-US" baseline="-25000" dirty="0"/>
              <a:t>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vz</a:t>
            </a:r>
            <a:r>
              <a:rPr lang="en-US" dirty="0" smtClean="0"/>
              <a:t>(s)P</a:t>
            </a:r>
            <a:r>
              <a:rPr lang="en-US" baseline="-25000" dirty="0"/>
              <a:t>T</a:t>
            </a:r>
            <a:r>
              <a:rPr lang="en-US" dirty="0" smtClean="0"/>
              <a:t>(s) = -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Vz</a:t>
            </a:r>
            <a:r>
              <a:rPr lang="en-US" dirty="0" smtClean="0"/>
              <a:t>(s)/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(-</a:t>
            </a:r>
            <a:r>
              <a:rPr lang="en-US" dirty="0" err="1"/>
              <a:t>kpK</a:t>
            </a:r>
            <a:r>
              <a:rPr lang="en-US" baseline="-25000" dirty="0" err="1"/>
              <a:t>vz</a:t>
            </a:r>
            <a:r>
              <a:rPr lang="en-US" dirty="0" smtClean="0"/>
              <a:t>) / </a:t>
            </a:r>
            <a:r>
              <a:rPr lang="en-US" dirty="0"/>
              <a:t>(</a:t>
            </a:r>
            <a:r>
              <a:rPr lang="en-US" dirty="0" smtClean="0"/>
              <a:t>s-</a:t>
            </a:r>
            <a:r>
              <a:rPr lang="en-US" dirty="0" err="1"/>
              <a:t>kpK</a:t>
            </a:r>
            <a:r>
              <a:rPr lang="en-US" baseline="-25000" dirty="0" err="1"/>
              <a:t>vz</a:t>
            </a:r>
            <a:r>
              <a:rPr lang="en-US" dirty="0" smtClean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712" y="5436208"/>
            <a:ext cx="779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 smtClean="0"/>
              <a:t>Vz</a:t>
            </a:r>
            <a:r>
              <a:rPr lang="en-US" baseline="-25000" dirty="0" err="1" smtClean="0"/>
              <a:t>e</a:t>
            </a:r>
            <a:r>
              <a:rPr lang="en-US" dirty="0"/>
              <a:t>(s) = 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cmd</a:t>
            </a:r>
            <a:r>
              <a:rPr lang="en-US" dirty="0"/>
              <a:t>(s)/(1+G(s)</a:t>
            </a:r>
            <a:r>
              <a:rPr lang="en-US" dirty="0" smtClean="0"/>
              <a:t>) = </a:t>
            </a:r>
            <a:r>
              <a:rPr lang="en-US" dirty="0" err="1" smtClean="0"/>
              <a:t>sVz</a:t>
            </a:r>
            <a:r>
              <a:rPr lang="en-US" baseline="-25000" dirty="0" err="1" smtClean="0"/>
              <a:t>cmd</a:t>
            </a:r>
            <a:r>
              <a:rPr lang="en-US" dirty="0"/>
              <a:t>(</a:t>
            </a:r>
            <a:r>
              <a:rPr lang="en-US" dirty="0" smtClean="0"/>
              <a:t>s)</a:t>
            </a:r>
            <a:r>
              <a:rPr lang="en-US" dirty="0"/>
              <a:t>/(s-</a:t>
            </a:r>
            <a:r>
              <a:rPr lang="en-US" dirty="0" err="1"/>
              <a:t>kpK</a:t>
            </a:r>
            <a:r>
              <a:rPr lang="en-US" baseline="-25000" dirty="0" err="1"/>
              <a:t>vz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smtClean="0"/>
              <a:t>Steady state error = 0 for impulse</a:t>
            </a:r>
            <a:r>
              <a:rPr lang="en-US" dirty="0"/>
              <a:t> </a:t>
            </a:r>
            <a:r>
              <a:rPr lang="en-US" dirty="0" smtClean="0"/>
              <a:t>and step inputs, -1/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 smtClean="0"/>
              <a:t> error for ramp input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83520" y="2052780"/>
            <a:ext cx="417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r>
              <a:rPr lang="en-US" sz="1400" baseline="-25000" dirty="0" err="1" smtClean="0"/>
              <a:t>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0904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Yaw Rate Loop 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8838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H(s) = </a:t>
            </a:r>
            <a:r>
              <a:rPr lang="en-US" dirty="0"/>
              <a:t>r</a:t>
            </a:r>
            <a:r>
              <a:rPr lang="en-US" dirty="0" smtClean="0"/>
              <a:t>(s)/</a:t>
            </a:r>
            <a:r>
              <a:rPr lang="en-US" dirty="0" err="1"/>
              <a:t>r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kr</a:t>
            </a:r>
            <a:r>
              <a:rPr lang="en-US" dirty="0" smtClean="0"/>
              <a:t>)/(</a:t>
            </a:r>
            <a:r>
              <a:rPr lang="en-US" dirty="0" err="1" smtClean="0"/>
              <a:t>s+kp</a:t>
            </a:r>
            <a:r>
              <a:rPr lang="en-US" dirty="0" smtClean="0"/>
              <a:t>*</a:t>
            </a:r>
            <a:r>
              <a:rPr lang="en-US" dirty="0" err="1" smtClean="0"/>
              <a:t>kr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1500 * 2 * pi = 9,420</a:t>
            </a:r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kr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kp</a:t>
            </a:r>
            <a:r>
              <a:rPr lang="en-US" dirty="0" smtClean="0"/>
              <a:t> = </a:t>
            </a:r>
            <a:r>
              <a:rPr lang="en-US" dirty="0" err="1" smtClean="0"/>
              <a:t>wn</a:t>
            </a:r>
            <a:r>
              <a:rPr lang="en-US" dirty="0" smtClean="0"/>
              <a:t>/</a:t>
            </a:r>
            <a:r>
              <a:rPr lang="en-US" dirty="0" err="1" smtClean="0"/>
              <a:t>kr</a:t>
            </a:r>
            <a:r>
              <a:rPr lang="en-US" dirty="0" smtClean="0"/>
              <a:t> = 248,680,042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18712" y="2673799"/>
            <a:ext cx="39019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kr</a:t>
            </a:r>
            <a:r>
              <a:rPr lang="en-US" baseline="-25000" dirty="0" smtClean="0"/>
              <a:t>  </a:t>
            </a:r>
            <a:r>
              <a:rPr lang="en-US" dirty="0"/>
              <a:t>= </a:t>
            </a:r>
            <a:r>
              <a:rPr lang="en-US" dirty="0" smtClean="0"/>
              <a:t>K</a:t>
            </a:r>
            <a:r>
              <a:rPr lang="en-US" baseline="-25000" dirty="0" smtClean="0"/>
              <a:t>H</a:t>
            </a:r>
            <a:r>
              <a:rPr lang="en-US" dirty="0" smtClean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endParaRPr lang="en-US" baseline="-25000" dirty="0" smtClean="0"/>
          </a:p>
          <a:p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/>
              <a:t>H</a:t>
            </a:r>
            <a:r>
              <a:rPr lang="en-US" baseline="-25000" dirty="0" smtClean="0"/>
              <a:t> </a:t>
            </a:r>
            <a:r>
              <a:rPr lang="en-US" dirty="0" smtClean="0"/>
              <a:t>= Q*</a:t>
            </a:r>
            <a:r>
              <a:rPr lang="en-US" dirty="0"/>
              <a:t>K</a:t>
            </a:r>
            <a:r>
              <a:rPr lang="en-US" baseline="-25000" dirty="0"/>
              <a:t>T</a:t>
            </a:r>
            <a:r>
              <a:rPr lang="en-US" dirty="0" smtClean="0"/>
              <a:t> = 0.003*0.000334 = 0.000001</a:t>
            </a:r>
          </a:p>
          <a:p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= </a:t>
            </a:r>
            <a:r>
              <a:rPr lang="nb-NO" dirty="0" smtClean="0"/>
              <a:t>0.0264</a:t>
            </a:r>
            <a:endParaRPr lang="en-US" dirty="0" smtClean="0"/>
          </a:p>
          <a:p>
            <a:r>
              <a:rPr lang="en-US" dirty="0" err="1" smtClean="0"/>
              <a:t>kr</a:t>
            </a:r>
            <a:r>
              <a:rPr lang="en-US" dirty="0" smtClean="0"/>
              <a:t> = 0.00003788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2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</a:t>
            </a:r>
          </a:p>
          <a:p>
            <a:pPr lvl="1"/>
            <a:r>
              <a:rPr lang="en-US" dirty="0" smtClean="0"/>
              <a:t>True GPS position/velocity, IMU acceleration</a:t>
            </a:r>
            <a:r>
              <a:rPr lang="el-GR" dirty="0" smtClean="0"/>
              <a:t>/</a:t>
            </a:r>
            <a:r>
              <a:rPr lang="en-US" dirty="0" smtClean="0"/>
              <a:t>angular rate in body frame, Magnetometer heading</a:t>
            </a:r>
          </a:p>
          <a:p>
            <a:pPr lvl="1"/>
            <a:r>
              <a:rPr lang="en-US" dirty="0" smtClean="0"/>
              <a:t>Add noise</a:t>
            </a:r>
            <a:endParaRPr lang="el-GR" dirty="0" smtClean="0"/>
          </a:p>
          <a:p>
            <a:r>
              <a:rPr lang="en-US" dirty="0"/>
              <a:t>Output: estimated </a:t>
            </a:r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pPr lvl="1"/>
            <a:r>
              <a:rPr lang="en-US" dirty="0" smtClean="0"/>
              <a:t>Attitude &amp; angular </a:t>
            </a:r>
            <a:r>
              <a:rPr lang="en-US" dirty="0"/>
              <a:t>r</a:t>
            </a:r>
            <a:r>
              <a:rPr lang="en-US" dirty="0" smtClean="0"/>
              <a:t>ate from IMU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osition and velocity from GPS and IMU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44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221922"/>
              </p:ext>
            </p:extLst>
          </p:nvPr>
        </p:nvGraphicFramePr>
        <p:xfrm>
          <a:off x="1747659" y="3100249"/>
          <a:ext cx="5658247" cy="3061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714500" imgH="1638300" progId="Equation.3">
                  <p:embed/>
                </p:oleObj>
              </mc:Choice>
              <mc:Fallback>
                <p:oleObj name="Equation" r:id="rId3" imgW="1714500" imgH="163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7659" y="3100249"/>
                        <a:ext cx="5658247" cy="3061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565572"/>
              </p:ext>
            </p:extLst>
          </p:nvPr>
        </p:nvGraphicFramePr>
        <p:xfrm>
          <a:off x="520604" y="1554778"/>
          <a:ext cx="8166196" cy="899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2044700" imgH="292100" progId="Equation.3">
                  <p:embed/>
                </p:oleObj>
              </mc:Choice>
              <mc:Fallback>
                <p:oleObj name="Equation" r:id="rId5" imgW="2044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0604" y="1554778"/>
                        <a:ext cx="8166196" cy="899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21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Base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Actuator Base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Propulsion Base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Mass Base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9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ActuatorTypeBase</a:t>
            </a:r>
            <a:endParaRPr lang="en-US" dirty="0" smtClean="0"/>
          </a:p>
          <a:p>
            <a:pPr lvl="1"/>
            <a:r>
              <a:rPr lang="en-US" dirty="0" smtClean="0"/>
              <a:t>Defines one actuator</a:t>
            </a:r>
          </a:p>
          <a:p>
            <a:pPr lvl="1"/>
            <a:r>
              <a:rPr lang="en-US" dirty="0" smtClean="0"/>
              <a:t>Define keyboard up and keyboard down directions</a:t>
            </a:r>
          </a:p>
          <a:p>
            <a:pPr lvl="1"/>
            <a:r>
              <a:rPr lang="en-US" dirty="0" smtClean="0"/>
              <a:t>Define command location type (keyboard, outside, table)</a:t>
            </a:r>
          </a:p>
          <a:p>
            <a:pPr lvl="1"/>
            <a:r>
              <a:rPr lang="en-US" dirty="0" smtClean="0"/>
              <a:t>Outside commands (from serial or autopilot) can be set using setters</a:t>
            </a:r>
          </a:p>
          <a:p>
            <a:pPr lvl="1"/>
            <a:r>
              <a:rPr lang="en-US" dirty="0" smtClean="0"/>
              <a:t>Set command</a:t>
            </a:r>
          </a:p>
          <a:p>
            <a:pPr lvl="2"/>
            <a:r>
              <a:rPr lang="en-US" dirty="0" smtClean="0"/>
              <a:t>Sets the command from an outside </a:t>
            </a:r>
            <a:r>
              <a:rPr lang="en-US" dirty="0" err="1" smtClean="0"/>
              <a:t>souce</a:t>
            </a:r>
            <a:endParaRPr lang="en-US" dirty="0" smtClean="0"/>
          </a:p>
          <a:p>
            <a:pPr lvl="1"/>
            <a:r>
              <a:rPr lang="en-US" dirty="0" smtClean="0"/>
              <a:t>Update</a:t>
            </a:r>
          </a:p>
          <a:p>
            <a:pPr lvl="2"/>
            <a:r>
              <a:rPr lang="en-US" dirty="0" smtClean="0"/>
              <a:t>Input a command </a:t>
            </a:r>
          </a:p>
          <a:p>
            <a:pPr lvl="2"/>
            <a:r>
              <a:rPr lang="en-US" dirty="0" smtClean="0"/>
              <a:t>Output the position</a:t>
            </a:r>
          </a:p>
          <a:p>
            <a:r>
              <a:rPr lang="en-US" dirty="0" err="1" smtClean="0"/>
              <a:t>ActuatorBase</a:t>
            </a:r>
            <a:endParaRPr lang="en-US" dirty="0" smtClean="0"/>
          </a:p>
          <a:p>
            <a:pPr lvl="1"/>
            <a:r>
              <a:rPr lang="en-US" dirty="0" smtClean="0"/>
              <a:t>Define multiple </a:t>
            </a:r>
            <a:r>
              <a:rPr lang="en-US" smtClean="0"/>
              <a:t>actuator types</a:t>
            </a:r>
            <a:endParaRPr lang="en-US" dirty="0" smtClean="0"/>
          </a:p>
          <a:p>
            <a:pPr lvl="1"/>
            <a:r>
              <a:rPr lang="en-US" dirty="0" smtClean="0"/>
              <a:t>Define Keyboard terminal to pass into </a:t>
            </a:r>
            <a:r>
              <a:rPr lang="en-US" dirty="0" err="1" smtClean="0"/>
              <a:t>ActuatorTypeBase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25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7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Parameters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42762"/>
              </p:ext>
            </p:extLst>
          </p:nvPr>
        </p:nvGraphicFramePr>
        <p:xfrm>
          <a:off x="1524000" y="13970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333"/>
                <a:gridCol w="1735667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yy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zz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</a:t>
                      </a:r>
                      <a:r>
                        <a:rPr lang="en-US" baseline="-25000" dirty="0" err="1" smtClean="0"/>
                        <a:t>d</a:t>
                      </a:r>
                      <a:r>
                        <a:rPr lang="en-US" baseline="0" dirty="0" smtClean="0"/>
                        <a:t> (drag </a:t>
                      </a:r>
                      <a:r>
                        <a:rPr lang="en-US" baseline="0" dirty="0" err="1" smtClean="0"/>
                        <a:t>coeff</a:t>
                      </a:r>
                      <a:r>
                        <a:rPr lang="en-US" baseline="0" dirty="0" smtClean="0"/>
                        <a:t>=1/2ρA)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 x 10</a:t>
                      </a:r>
                      <a:r>
                        <a:rPr lang="en-US" baseline="30000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H</a:t>
                      </a:r>
                      <a:r>
                        <a:rPr lang="en-US" baseline="0" dirty="0" smtClean="0"/>
                        <a:t> (torque </a:t>
                      </a:r>
                      <a:r>
                        <a:rPr lang="en-US" baseline="0" dirty="0" err="1" smtClean="0"/>
                        <a:t>coeff</a:t>
                      </a:r>
                      <a:r>
                        <a:rPr lang="en-US" baseline="0" dirty="0" smtClean="0"/>
                        <a:t>)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1.40 x 10</a:t>
                      </a:r>
                      <a:r>
                        <a:rPr lang="en-US" baseline="30000" dirty="0" smtClean="0"/>
                        <a:t>-7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K</a:t>
                      </a:r>
                      <a:r>
                        <a:rPr lang="en-US" baseline="-25000" dirty="0" smtClean="0"/>
                        <a:t>T</a:t>
                      </a:r>
                      <a:r>
                        <a:rPr lang="en-US" baseline="0" dirty="0" smtClean="0"/>
                        <a:t> (thrust </a:t>
                      </a:r>
                      <a:r>
                        <a:rPr lang="en-US" baseline="0" dirty="0" err="1" smtClean="0"/>
                        <a:t>coeff</a:t>
                      </a:r>
                      <a:r>
                        <a:rPr lang="en-US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0250" y="5863167"/>
            <a:ext cx="601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0.00215*0.23/0.01122=0.0004945/0.01122=0.044-&gt;</a:t>
            </a:r>
            <a:r>
              <a:rPr lang="en-US" dirty="0" err="1" smtClean="0"/>
              <a:t>wn</a:t>
            </a:r>
            <a:r>
              <a:rPr lang="en-US" dirty="0" smtClean="0"/>
              <a:t> = 0.22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2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99" y="5211232"/>
            <a:ext cx="4783667" cy="1234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 and Definitions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075" y="1790370"/>
            <a:ext cx="4297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[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                   0            </a:t>
            </a:r>
            <a:r>
              <a:rPr lang="mr-IN" dirty="0" smtClean="0"/>
              <a:t>–</a:t>
            </a:r>
            <a:r>
              <a:rPr lang="en-US" dirty="0" smtClean="0"/>
              <a:t>sin(</a:t>
            </a:r>
            <a:r>
              <a:rPr lang="en-US" dirty="0" err="1" smtClean="0"/>
              <a:t>θ</a:t>
            </a:r>
            <a:r>
              <a:rPr lang="en-US" dirty="0" smtClean="0"/>
              <a:t>)     ]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B_NED</a:t>
            </a:r>
            <a:r>
              <a:rPr lang="en-US" dirty="0" smtClean="0"/>
              <a:t>=  [sin(</a:t>
            </a:r>
            <a:r>
              <a:rPr lang="en-US" dirty="0" err="1" smtClean="0"/>
              <a:t>θ</a:t>
            </a:r>
            <a:r>
              <a:rPr lang="en-US" dirty="0" smtClean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   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Φ</a:t>
            </a:r>
            <a:r>
              <a:rPr lang="en-US" dirty="0" smtClean="0"/>
              <a:t>) 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)]</a:t>
            </a:r>
          </a:p>
          <a:p>
            <a:r>
              <a:rPr lang="en-US" dirty="0" smtClean="0"/>
              <a:t>	   [sin(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Φ</a:t>
            </a:r>
            <a:r>
              <a:rPr lang="en-US" dirty="0" smtClean="0"/>
              <a:t>)  </a:t>
            </a:r>
            <a:r>
              <a:rPr lang="mr-IN" dirty="0" smtClean="0"/>
              <a:t>–</a:t>
            </a:r>
            <a:r>
              <a:rPr lang="en-US" dirty="0" smtClean="0"/>
              <a:t>sin(</a:t>
            </a:r>
            <a:r>
              <a:rPr lang="en-US" dirty="0" err="1" smtClean="0"/>
              <a:t>Φ</a:t>
            </a:r>
            <a:r>
              <a:rPr lang="en-US" dirty="0" smtClean="0"/>
              <a:t>) 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Φ</a:t>
            </a:r>
            <a:r>
              <a:rPr lang="en-US" dirty="0" smtClean="0"/>
              <a:t>)]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439583"/>
            <a:ext cx="4462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[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    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      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)]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NED_B</a:t>
            </a:r>
            <a:r>
              <a:rPr lang="en-US" dirty="0" smtClean="0"/>
              <a:t>=  [   0         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            </a:t>
            </a:r>
            <a:r>
              <a:rPr lang="mr-IN" dirty="0" smtClean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</a:t>
            </a:r>
            <a:r>
              <a:rPr lang="en-US" dirty="0" smtClean="0"/>
              <a:t>      ]</a:t>
            </a:r>
          </a:p>
          <a:p>
            <a:r>
              <a:rPr lang="en-US" dirty="0" smtClean="0"/>
              <a:t>	   [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θ</a:t>
            </a:r>
            <a:r>
              <a:rPr lang="en-US" dirty="0"/>
              <a:t>) </a:t>
            </a:r>
            <a:r>
              <a:rPr lang="en-US" dirty="0" smtClean="0"/>
              <a:t>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075" y="160570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LL to Body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07025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 to 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075" y="4826026"/>
            <a:ext cx="240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 Rate to Euler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5211233"/>
            <a:ext cx="4693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</a:t>
            </a:r>
            <a:r>
              <a:rPr lang="en-US" b="1" dirty="0" err="1" smtClean="0"/>
              <a:t>θ</a:t>
            </a:r>
            <a:r>
              <a:rPr lang="en-US" b="1" dirty="0" smtClean="0"/>
              <a:t>        </a:t>
            </a:r>
            <a:r>
              <a:rPr lang="en-US" dirty="0" smtClean="0"/>
              <a:t>=                          L                                    </a:t>
            </a:r>
            <a:r>
              <a:rPr lang="en-US" b="1" dirty="0" err="1" smtClean="0"/>
              <a:t>ω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dΦ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       [1    sin(</a:t>
            </a:r>
            <a:r>
              <a:rPr lang="en-US" dirty="0" err="1" smtClean="0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)] [p]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dθ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]  =   </a:t>
            </a:r>
            <a:r>
              <a:rPr lang="en-US" dirty="0"/>
              <a:t>[ </a:t>
            </a:r>
            <a:r>
              <a:rPr lang="en-US" dirty="0" smtClean="0"/>
              <a:t>0    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             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     </a:t>
            </a:r>
            <a:r>
              <a:rPr lang="en-US" dirty="0" smtClean="0"/>
              <a:t>] [q]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dΨ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  <a:r>
              <a:rPr lang="en-US" dirty="0"/>
              <a:t>	 </a:t>
            </a:r>
            <a:r>
              <a:rPr lang="en-US" dirty="0" smtClean="0"/>
              <a:t>  [</a:t>
            </a:r>
            <a:r>
              <a:rPr lang="en-US" dirty="0"/>
              <a:t>0</a:t>
            </a:r>
            <a:r>
              <a:rPr lang="en-US" dirty="0" smtClean="0"/>
              <a:t>    sin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 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)] [r]</a:t>
            </a:r>
          </a:p>
        </p:txBody>
      </p:sp>
    </p:spTree>
    <p:extLst>
      <p:ext uri="{BB962C8B-B14F-4D97-AF65-F5344CB8AC3E}">
        <p14:creationId xmlns:p14="http://schemas.microsoft.com/office/powerpoint/2010/main" val="274448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074833" y="2741548"/>
            <a:ext cx="2487084" cy="899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74833" y="1260501"/>
            <a:ext cx="2487084" cy="1283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445" y="151558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ΣF</a:t>
            </a:r>
            <a:r>
              <a:rPr lang="en-US" baseline="-25000" dirty="0" smtClean="0"/>
              <a:t>LL</a:t>
            </a:r>
            <a:r>
              <a:rPr lang="en-US" dirty="0" smtClean="0"/>
              <a:t>=R</a:t>
            </a:r>
            <a:r>
              <a:rPr lang="en-US" baseline="-25000" dirty="0" smtClean="0"/>
              <a:t>LL_B</a:t>
            </a:r>
            <a:r>
              <a:rPr lang="en-US" b="1" dirty="0" smtClean="0"/>
              <a:t>T</a:t>
            </a:r>
            <a:r>
              <a:rPr lang="en-US" b="1" baseline="-25000" dirty="0" smtClean="0"/>
              <a:t>B </a:t>
            </a:r>
            <a:r>
              <a:rPr lang="en-US" b="1" dirty="0" smtClean="0"/>
              <a:t> </a:t>
            </a:r>
            <a:r>
              <a:rPr lang="en-US" dirty="0" smtClean="0"/>
              <a:t>+ m</a:t>
            </a:r>
            <a:r>
              <a:rPr lang="en-US" b="1" dirty="0" smtClean="0"/>
              <a:t>g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70083" y="1678001"/>
            <a:ext cx="166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r>
              <a:rPr lang="en-US" b="1" baseline="-25000" dirty="0" smtClean="0"/>
              <a:t>B</a:t>
            </a:r>
            <a:r>
              <a:rPr lang="en-US" dirty="0" smtClean="0"/>
              <a:t>=0</a:t>
            </a:r>
            <a:r>
              <a:rPr lang="en-US" b="1" dirty="0" smtClean="0"/>
              <a:t>i</a:t>
            </a:r>
            <a:r>
              <a:rPr lang="en-US" dirty="0" smtClean="0"/>
              <a:t> + 0</a:t>
            </a:r>
            <a:r>
              <a:rPr lang="en-US" b="1" dirty="0" smtClean="0"/>
              <a:t>j</a:t>
            </a:r>
            <a:r>
              <a:rPr lang="en-US" dirty="0" smtClean="0"/>
              <a:t> + -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/>
              <a:t>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13088" y="3110881"/>
            <a:ext cx="141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r>
              <a:rPr lang="en-US" dirty="0" smtClean="0"/>
              <a:t>=0</a:t>
            </a:r>
            <a:r>
              <a:rPr lang="en-US" b="1" dirty="0" smtClean="0"/>
              <a:t>i</a:t>
            </a:r>
            <a:r>
              <a:rPr lang="en-US" dirty="0" smtClean="0"/>
              <a:t> + 0</a:t>
            </a:r>
            <a:r>
              <a:rPr lang="en-US" b="1" dirty="0" smtClean="0"/>
              <a:t>j</a:t>
            </a:r>
            <a:r>
              <a:rPr lang="en-US" dirty="0" smtClean="0"/>
              <a:t> + </a:t>
            </a:r>
            <a:r>
              <a:rPr lang="en-US" dirty="0" err="1" smtClean="0"/>
              <a:t>g</a:t>
            </a:r>
            <a:r>
              <a:rPr lang="en-US" b="1" dirty="0" err="1" smtClean="0"/>
              <a:t>k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74833" y="1994416"/>
            <a:ext cx="236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B</a:t>
            </a:r>
            <a:r>
              <a:rPr lang="en-US" dirty="0" smtClean="0"/>
              <a:t>=K</a:t>
            </a:r>
            <a:r>
              <a:rPr lang="en-US" baseline="-25000" dirty="0" smtClean="0"/>
              <a:t>T</a:t>
            </a:r>
            <a:r>
              <a:rPr lang="en-US" dirty="0" smtClean="0"/>
              <a:t>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+ω</a:t>
            </a:r>
            <a:r>
              <a:rPr lang="en-US" baseline="-25000" dirty="0"/>
              <a:t>2</a:t>
            </a:r>
            <a:r>
              <a:rPr lang="en-US" baseline="30000" dirty="0" smtClean="0"/>
              <a:t>2+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2+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1500" y="1308669"/>
            <a:ext cx="78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Thrust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0291" y="272835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Gravity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2445" y="2051335"/>
            <a:ext cx="5763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[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    sin(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/>
              <a:t>Φ</a:t>
            </a:r>
            <a:r>
              <a:rPr lang="en-US" dirty="0"/>
              <a:t>)      sin(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] [ 0  ]         [0]</a:t>
            </a:r>
            <a:endParaRPr lang="en-US" dirty="0"/>
          </a:p>
          <a:p>
            <a:r>
              <a:rPr lang="en-US" dirty="0"/>
              <a:t>ΣF</a:t>
            </a:r>
            <a:r>
              <a:rPr lang="en-US" baseline="-25000" dirty="0"/>
              <a:t>LL</a:t>
            </a:r>
            <a:r>
              <a:rPr lang="en-US" dirty="0" smtClean="0"/>
              <a:t>=   </a:t>
            </a:r>
            <a:r>
              <a:rPr lang="en-US" dirty="0"/>
              <a:t>[   0         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             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      </a:t>
            </a:r>
            <a:r>
              <a:rPr lang="en-US" dirty="0" smtClean="0"/>
              <a:t> ] [ 0  ] + m [0]</a:t>
            </a:r>
            <a:endParaRPr lang="en-US" dirty="0"/>
          </a:p>
          <a:p>
            <a:r>
              <a:rPr lang="en-US" dirty="0"/>
              <a:t>	   [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θ</a:t>
            </a:r>
            <a:r>
              <a:rPr lang="en-US" dirty="0"/>
              <a:t>)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/>
              <a:t>Φ</a:t>
            </a:r>
            <a:r>
              <a:rPr lang="en-US" dirty="0"/>
              <a:t>)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</a:t>
            </a:r>
            <a:r>
              <a:rPr lang="en-US" dirty="0" smtClean="0"/>
              <a:t>] [-T</a:t>
            </a:r>
            <a:r>
              <a:rPr lang="en-US" baseline="-25000" dirty="0" smtClean="0"/>
              <a:t>B</a:t>
            </a:r>
            <a:r>
              <a:rPr lang="en-US" dirty="0" smtClean="0"/>
              <a:t>]         [g]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152" y="3456001"/>
            <a:ext cx="59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ΣF</a:t>
            </a:r>
            <a:r>
              <a:rPr lang="en-US" baseline="-25000" dirty="0"/>
              <a:t>LL</a:t>
            </a:r>
            <a:r>
              <a:rPr lang="en-US" dirty="0" smtClean="0"/>
              <a:t>= </a:t>
            </a:r>
            <a:r>
              <a:rPr lang="en-US" dirty="0" err="1" smtClean="0"/>
              <a:t>m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LL</a:t>
            </a:r>
            <a:r>
              <a:rPr lang="en-US" dirty="0"/>
              <a:t>=</a:t>
            </a:r>
            <a:r>
              <a:rPr lang="en-US" dirty="0" smtClean="0"/>
              <a:t>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 smtClean="0"/>
              <a:t>i</a:t>
            </a:r>
            <a:r>
              <a:rPr lang="en-US" dirty="0" smtClean="0"/>
              <a:t> +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 smtClean="0"/>
              <a:t>j</a:t>
            </a:r>
            <a:r>
              <a:rPr lang="en-US" dirty="0" smtClean="0"/>
              <a:t> + mg-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 smtClean="0"/>
              <a:t>k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42445" y="5259361"/>
            <a:ext cx="5138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K</a:t>
            </a:r>
            <a:r>
              <a:rPr lang="en-US" baseline="-25000" dirty="0" smtClean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mg -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b="1" dirty="0"/>
          </a:p>
          <a:p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2445" y="4062710"/>
            <a:ext cx="5138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ΣF</a:t>
            </a:r>
            <a:r>
              <a:rPr lang="en-US" baseline="-25000" dirty="0" err="1" smtClean="0"/>
              <a:t>LLx</a:t>
            </a:r>
            <a:r>
              <a:rPr lang="en-US" baseline="-25000" dirty="0" smtClean="0"/>
              <a:t> </a:t>
            </a:r>
            <a:r>
              <a:rPr lang="en-US" dirty="0" smtClean="0"/>
              <a:t>=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K</a:t>
            </a:r>
            <a:r>
              <a:rPr lang="en-US" baseline="-25000" dirty="0" smtClean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LLy</a:t>
            </a:r>
            <a:r>
              <a:rPr lang="en-US" baseline="-25000" dirty="0" smtClean="0"/>
              <a:t> </a:t>
            </a:r>
            <a:r>
              <a:rPr lang="en-US" dirty="0" smtClean="0"/>
              <a:t>= 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LLz</a:t>
            </a:r>
            <a:r>
              <a:rPr lang="en-US" baseline="-25000" dirty="0" smtClean="0"/>
              <a:t> </a:t>
            </a:r>
            <a:r>
              <a:rPr lang="en-US" dirty="0" smtClean="0"/>
              <a:t>= mg -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893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10655</TotalTime>
  <Words>3476</Words>
  <Application>Microsoft Macintosh PowerPoint</Application>
  <PresentationFormat>On-screen Show (4:3)</PresentationFormat>
  <Paragraphs>490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Microsoft Equation</vt:lpstr>
      <vt:lpstr>Simulation Block Diagram</vt:lpstr>
      <vt:lpstr>Capabilities</vt:lpstr>
      <vt:lpstr>Navigation</vt:lpstr>
      <vt:lpstr>Generate Base Models</vt:lpstr>
      <vt:lpstr>Actuator Model</vt:lpstr>
      <vt:lpstr>Equations</vt:lpstr>
      <vt:lpstr>Example Parameters</vt:lpstr>
      <vt:lpstr>Rotations and Definitions</vt:lpstr>
      <vt:lpstr>Forces</vt:lpstr>
      <vt:lpstr>Moments</vt:lpstr>
      <vt:lpstr>Control Inputs</vt:lpstr>
      <vt:lpstr>Control Inputs to Rotor Inputs – Way 1</vt:lpstr>
      <vt:lpstr>Control Inputs to Rotor Inputs – Way 2</vt:lpstr>
      <vt:lpstr>Control Input Contraints</vt:lpstr>
      <vt:lpstr>Control Input Contraints</vt:lpstr>
      <vt:lpstr>Throttle to RPM to Throttle</vt:lpstr>
      <vt:lpstr>Throttle to RPM</vt:lpstr>
      <vt:lpstr>Controller Inputs to PWM</vt:lpstr>
      <vt:lpstr>Control Architecture</vt:lpstr>
      <vt:lpstr>Forces, Moments, and Control Inputs</vt:lpstr>
      <vt:lpstr>Linearization Assumptions</vt:lpstr>
      <vt:lpstr>Linearization</vt:lpstr>
      <vt:lpstr>Vx Control Loops</vt:lpstr>
      <vt:lpstr>Vx Inner Pitch Loop</vt:lpstr>
      <vt:lpstr>Vx Inner Loop Response</vt:lpstr>
      <vt:lpstr>Vy Control Loops</vt:lpstr>
      <vt:lpstr>Vz Control Loop</vt:lpstr>
      <vt:lpstr>Yaw Rate Control Loop</vt:lpstr>
      <vt:lpstr>Yaw Rate Loop Response</vt:lpstr>
      <vt:lpstr>Kalman Filter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McLean</dc:creator>
  <cp:lastModifiedBy>Alexander McLean</cp:lastModifiedBy>
  <cp:revision>165</cp:revision>
  <dcterms:created xsi:type="dcterms:W3CDTF">2019-06-22T16:15:17Z</dcterms:created>
  <dcterms:modified xsi:type="dcterms:W3CDTF">2021-08-21T20:00:31Z</dcterms:modified>
</cp:coreProperties>
</file>