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BE07-93C4-1244-B5BB-C293211E703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ight Triangle 271"/>
          <p:cNvSpPr/>
          <p:nvPr/>
        </p:nvSpPr>
        <p:spPr>
          <a:xfrm>
            <a:off x="2594921" y="4273252"/>
            <a:ext cx="5343303" cy="2462145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26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541" y="2124965"/>
            <a:ext cx="1283136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944" y="2790938"/>
            <a:ext cx="2194294" cy="3309817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8547" y="4207102"/>
            <a:ext cx="1759353" cy="468888"/>
          </a:xfrm>
          <a:prstGeom prst="rect">
            <a:avLst/>
          </a:prstGeom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Navigation/Sensor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00602" y="1017834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Atmospheric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6924" y="2301437"/>
            <a:ext cx="1521242" cy="489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Aerodynamics/Thrust Model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54616" y="2322051"/>
            <a:ext cx="1203768" cy="468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5076" y="2925269"/>
            <a:ext cx="124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Surface </a:t>
            </a:r>
          </a:p>
          <a:p>
            <a:r>
              <a:rPr lang="en-US" sz="1000" dirty="0" smtClean="0"/>
              <a:t>Deflections/Throttle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01606" y="206958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4428166" y="2546188"/>
            <a:ext cx="926450" cy="10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7" idx="0"/>
          </p:cNvCxnSpPr>
          <p:nvPr/>
        </p:nvCxnSpPr>
        <p:spPr>
          <a:xfrm>
            <a:off x="6558384" y="2556495"/>
            <a:ext cx="1379840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172230">
            <a:off x="6814004" y="2802594"/>
            <a:ext cx="82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 State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28161" y="411816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Estimated State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3640594" y="1475034"/>
            <a:ext cx="26951" cy="826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34828" y="952356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Model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0" idx="0"/>
          </p:cNvCxnSpPr>
          <p:nvPr/>
        </p:nvCxnSpPr>
        <p:spPr>
          <a:xfrm>
            <a:off x="5874820" y="1409556"/>
            <a:ext cx="81680" cy="912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8323" y="1546749"/>
            <a:ext cx="685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Wind/</a:t>
            </a:r>
          </a:p>
          <a:p>
            <a:r>
              <a:rPr lang="en-US" sz="1000" dirty="0" smtClean="0"/>
              <a:t>Density/</a:t>
            </a:r>
          </a:p>
          <a:p>
            <a:r>
              <a:rPr lang="en-US" sz="1000" dirty="0" smtClean="0"/>
              <a:t>Pressure/</a:t>
            </a:r>
          </a:p>
          <a:p>
            <a:r>
              <a:rPr lang="en-US" sz="1000" dirty="0" smtClean="0"/>
              <a:t>Temp</a:t>
            </a:r>
          </a:p>
        </p:txBody>
      </p:sp>
      <p:cxnSp>
        <p:nvCxnSpPr>
          <p:cNvPr id="40" name="Straight Arrow Connector 39"/>
          <p:cNvCxnSpPr>
            <a:stCxn id="8" idx="2"/>
            <a:endCxn id="10" idx="0"/>
          </p:cNvCxnSpPr>
          <p:nvPr/>
        </p:nvCxnSpPr>
        <p:spPr>
          <a:xfrm>
            <a:off x="3640594" y="1475034"/>
            <a:ext cx="2315906" cy="847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998821">
            <a:off x="4225102" y="149284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Gravity Force/</a:t>
            </a:r>
          </a:p>
          <a:p>
            <a:r>
              <a:rPr lang="en-US" sz="1200" dirty="0" smtClean="0"/>
              <a:t>True Vector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966920" y="184796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48" name="Straight Arrow Connector 47"/>
          <p:cNvCxnSpPr>
            <a:stCxn id="7" idx="1"/>
            <a:endCxn id="9" idx="2"/>
          </p:cNvCxnSpPr>
          <p:nvPr/>
        </p:nvCxnSpPr>
        <p:spPr>
          <a:xfrm flipH="1" flipV="1">
            <a:off x="3667545" y="2790939"/>
            <a:ext cx="3391002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814725">
            <a:off x="4699399" y="2879944"/>
            <a:ext cx="1331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Velocity Vector/Attitude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195926" y="4851167"/>
            <a:ext cx="1515317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Waypoints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62066" y="3001918"/>
            <a:ext cx="1313826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Autopilot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9012" y="4118163"/>
            <a:ext cx="1663910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Laws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0"/>
            <a:endCxn id="61" idx="2"/>
          </p:cNvCxnSpPr>
          <p:nvPr/>
        </p:nvCxnSpPr>
        <p:spPr>
          <a:xfrm flipH="1" flipV="1">
            <a:off x="940967" y="4550447"/>
            <a:ext cx="12618" cy="300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14812" y="480354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Waypoint States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7058547" y="5344529"/>
            <a:ext cx="1759353" cy="468888"/>
          </a:xfrm>
          <a:prstGeom prst="rect">
            <a:avLst/>
          </a:prstGeom>
          <a:solidFill>
            <a:srgbClr val="FF6600"/>
          </a:solidFill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Sensors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663708" y="4975176"/>
            <a:ext cx="1168860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089292">
            <a:off x="5193438" y="483667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Estimated State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15909" y="2146206"/>
            <a:ext cx="784311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Out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679179" y="4176759"/>
            <a:ext cx="784311" cy="48365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In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7" idx="1"/>
            <a:endCxn id="152" idx="3"/>
          </p:cNvCxnSpPr>
          <p:nvPr/>
        </p:nvCxnSpPr>
        <p:spPr>
          <a:xfrm flipH="1" flipV="1">
            <a:off x="5463490" y="4418588"/>
            <a:ext cx="1595057" cy="2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2" idx="1"/>
            <a:endCxn id="55" idx="2"/>
          </p:cNvCxnSpPr>
          <p:nvPr/>
        </p:nvCxnSpPr>
        <p:spPr>
          <a:xfrm flipH="1" flipV="1">
            <a:off x="918979" y="3434202"/>
            <a:ext cx="3760200" cy="98438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61" idx="0"/>
            <a:endCxn id="55" idx="2"/>
          </p:cNvCxnSpPr>
          <p:nvPr/>
        </p:nvCxnSpPr>
        <p:spPr>
          <a:xfrm flipH="1" flipV="1">
            <a:off x="918979" y="3434202"/>
            <a:ext cx="21988" cy="683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55" idx="3"/>
            <a:endCxn id="9" idx="1"/>
          </p:cNvCxnSpPr>
          <p:nvPr/>
        </p:nvCxnSpPr>
        <p:spPr>
          <a:xfrm flipV="1">
            <a:off x="1575892" y="2546188"/>
            <a:ext cx="1331032" cy="67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0" y="367168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Desired States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 rot="912320">
            <a:off x="2279427" y="3595202"/>
            <a:ext cx="126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(Estimated State)</a:t>
            </a:r>
            <a:endParaRPr lang="en-US" sz="1200" dirty="0"/>
          </a:p>
        </p:txBody>
      </p:sp>
      <p:cxnSp>
        <p:nvCxnSpPr>
          <p:cNvPr id="244" name="Straight Arrow Connector 243"/>
          <p:cNvCxnSpPr>
            <a:stCxn id="4" idx="3"/>
            <a:endCxn id="151" idx="1"/>
          </p:cNvCxnSpPr>
          <p:nvPr/>
        </p:nvCxnSpPr>
        <p:spPr>
          <a:xfrm>
            <a:off x="1482677" y="2366794"/>
            <a:ext cx="133232" cy="2124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51" idx="3"/>
            <a:endCxn id="9" idx="1"/>
          </p:cNvCxnSpPr>
          <p:nvPr/>
        </p:nvCxnSpPr>
        <p:spPr>
          <a:xfrm>
            <a:off x="2400220" y="2388035"/>
            <a:ext cx="506704" cy="15815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86" idx="1"/>
            <a:endCxn id="55" idx="2"/>
          </p:cNvCxnSpPr>
          <p:nvPr/>
        </p:nvCxnSpPr>
        <p:spPr>
          <a:xfrm flipH="1" flipV="1">
            <a:off x="918979" y="3434202"/>
            <a:ext cx="6139568" cy="214477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705833" y="5845409"/>
            <a:ext cx="1994694" cy="369332"/>
          </a:xfrm>
          <a:prstGeom prst="rect">
            <a:avLst/>
          </a:prstGeom>
          <a:noFill/>
          <a:ln>
            <a:solidFill>
              <a:srgbClr val="008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705833" y="6299915"/>
            <a:ext cx="411749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Sensors (actual for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r>
              <a:rPr lang="en-US" dirty="0" smtClean="0">
                <a:solidFill>
                  <a:srgbClr val="000000"/>
                </a:solidFill>
              </a:rPr>
              <a:t> only)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47834" y="5446451"/>
            <a:ext cx="1800380" cy="369332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61" name="Straight Arrow Connector 260"/>
          <p:cNvCxnSpPr>
            <a:stCxn id="10" idx="3"/>
            <a:endCxn id="266" idx="1"/>
          </p:cNvCxnSpPr>
          <p:nvPr/>
        </p:nvCxnSpPr>
        <p:spPr>
          <a:xfrm>
            <a:off x="6558384" y="2556495"/>
            <a:ext cx="905632" cy="1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7464016" y="2346581"/>
            <a:ext cx="155762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Autopilot</a:t>
            </a:r>
          </a:p>
          <a:p>
            <a:pPr lvl="1"/>
            <a:r>
              <a:rPr lang="en-US" sz="2000" dirty="0" smtClean="0"/>
              <a:t>Steady level flight</a:t>
            </a:r>
          </a:p>
          <a:p>
            <a:pPr lvl="1"/>
            <a:r>
              <a:rPr lang="en-US" sz="2000" dirty="0" smtClean="0"/>
              <a:t>Coordinated Turns</a:t>
            </a:r>
          </a:p>
          <a:p>
            <a:pPr lvl="1"/>
            <a:r>
              <a:rPr lang="en-US" sz="2000" dirty="0" smtClean="0"/>
              <a:t>Take-off</a:t>
            </a:r>
          </a:p>
          <a:p>
            <a:pPr lvl="1"/>
            <a:r>
              <a:rPr lang="en-US" sz="2000" dirty="0" smtClean="0"/>
              <a:t>Landing</a:t>
            </a:r>
          </a:p>
          <a:p>
            <a:r>
              <a:rPr lang="en-US" sz="2400" dirty="0" smtClean="0"/>
              <a:t>Beginner Mode</a:t>
            </a:r>
          </a:p>
          <a:p>
            <a:pPr lvl="1"/>
            <a:r>
              <a:rPr lang="en-US" sz="2000" dirty="0" smtClean="0"/>
              <a:t> Augmented stability (if needed)</a:t>
            </a:r>
          </a:p>
          <a:p>
            <a:pPr lvl="1"/>
            <a:r>
              <a:rPr lang="en-US" sz="2000" dirty="0" smtClean="0"/>
              <a:t>Out of range turn around </a:t>
            </a:r>
          </a:p>
          <a:p>
            <a:pPr lvl="1"/>
            <a:r>
              <a:rPr lang="en-US" sz="2000" dirty="0" smtClean="0"/>
              <a:t>Anti-stall</a:t>
            </a:r>
          </a:p>
          <a:p>
            <a:pPr lvl="1"/>
            <a:r>
              <a:rPr lang="en-US" sz="2000" dirty="0" smtClean="0"/>
              <a:t>Anti-fall out of sky</a:t>
            </a:r>
          </a:p>
          <a:p>
            <a:pPr lvl="1"/>
            <a:endParaRPr lang="en-US" sz="2000" dirty="0" smtClean="0"/>
          </a:p>
          <a:p>
            <a:pPr lvl="1"/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48674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True GPS position/velocity, IMU acceleration</a:t>
            </a:r>
            <a:r>
              <a:rPr lang="el-GR" dirty="0" smtClean="0"/>
              <a:t>/</a:t>
            </a:r>
            <a:r>
              <a:rPr lang="en-US" dirty="0" smtClean="0"/>
              <a:t>angular rate in body frame, Magnetometer heading</a:t>
            </a:r>
          </a:p>
          <a:p>
            <a:pPr lvl="1"/>
            <a:r>
              <a:rPr lang="en-US" dirty="0" smtClean="0"/>
              <a:t>Add noise</a:t>
            </a:r>
            <a:endParaRPr lang="el-GR" dirty="0" smtClean="0"/>
          </a:p>
          <a:p>
            <a:r>
              <a:rPr lang="en-US" dirty="0"/>
              <a:t>Output: estimated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/>
            <a:r>
              <a:rPr lang="en-US" dirty="0" smtClean="0"/>
              <a:t>Attitude &amp; angular </a:t>
            </a:r>
            <a:r>
              <a:rPr lang="en-US" dirty="0"/>
              <a:t>r</a:t>
            </a:r>
            <a:r>
              <a:rPr lang="en-US" dirty="0" smtClean="0"/>
              <a:t>ate from IMU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osition and velocity from GPS and IMU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Base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Actuator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Propulsion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Mass Base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ActuatorTypeBase</a:t>
            </a:r>
            <a:endParaRPr lang="en-US" dirty="0" smtClean="0"/>
          </a:p>
          <a:p>
            <a:pPr lvl="1"/>
            <a:r>
              <a:rPr lang="en-US" dirty="0" smtClean="0"/>
              <a:t>Defines one actuator</a:t>
            </a:r>
          </a:p>
          <a:p>
            <a:pPr lvl="1"/>
            <a:r>
              <a:rPr lang="en-US" dirty="0" smtClean="0"/>
              <a:t>Define keyboard up and keyboard down directions</a:t>
            </a:r>
          </a:p>
          <a:p>
            <a:pPr lvl="1"/>
            <a:r>
              <a:rPr lang="en-US" dirty="0" smtClean="0"/>
              <a:t>Define command location type (keyboard, outside, table)</a:t>
            </a:r>
          </a:p>
          <a:p>
            <a:pPr lvl="1"/>
            <a:r>
              <a:rPr lang="en-US" dirty="0" smtClean="0"/>
              <a:t>Outside commands (from serial or autopilot) can be set using setters</a:t>
            </a:r>
          </a:p>
          <a:p>
            <a:pPr lvl="1"/>
            <a:r>
              <a:rPr lang="en-US" dirty="0" smtClean="0"/>
              <a:t>Set command</a:t>
            </a:r>
          </a:p>
          <a:p>
            <a:pPr lvl="2"/>
            <a:r>
              <a:rPr lang="en-US" dirty="0" smtClean="0"/>
              <a:t>Sets the command from an outside </a:t>
            </a:r>
            <a:r>
              <a:rPr lang="en-US" dirty="0" err="1" smtClean="0"/>
              <a:t>souce</a:t>
            </a:r>
            <a:endParaRPr lang="en-US" dirty="0" smtClean="0"/>
          </a:p>
          <a:p>
            <a:pPr lvl="1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Input a command </a:t>
            </a:r>
          </a:p>
          <a:p>
            <a:pPr lvl="2"/>
            <a:r>
              <a:rPr lang="en-US" dirty="0" smtClean="0"/>
              <a:t>Output the position</a:t>
            </a:r>
          </a:p>
          <a:p>
            <a:r>
              <a:rPr lang="en-US" dirty="0" err="1" smtClean="0"/>
              <a:t>ActuatorBase</a:t>
            </a:r>
            <a:endParaRPr lang="en-US" dirty="0" smtClean="0"/>
          </a:p>
          <a:p>
            <a:pPr lvl="1"/>
            <a:r>
              <a:rPr lang="en-US" dirty="0" smtClean="0"/>
              <a:t>Define multiple </a:t>
            </a:r>
            <a:r>
              <a:rPr lang="en-US" smtClean="0"/>
              <a:t>actuator types</a:t>
            </a:r>
            <a:endParaRPr lang="en-US" dirty="0" smtClean="0"/>
          </a:p>
          <a:p>
            <a:pPr lvl="1"/>
            <a:r>
              <a:rPr lang="en-US" dirty="0" smtClean="0"/>
              <a:t>Define Keyboard terminal to pass into </a:t>
            </a:r>
            <a:r>
              <a:rPr lang="en-US" dirty="0" err="1" smtClean="0"/>
              <a:t>ActuatorTypeBase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5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238</Words>
  <Application>Microsoft Macintosh PowerPoint</Application>
  <PresentationFormat>On-screen Show 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Simulation Block Diagram</vt:lpstr>
      <vt:lpstr>Capabilities</vt:lpstr>
      <vt:lpstr>Navigation</vt:lpstr>
      <vt:lpstr>Generate Base Models</vt:lpstr>
      <vt:lpstr>Actuator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McLean</dc:creator>
  <cp:lastModifiedBy>Alexander McLean</cp:lastModifiedBy>
  <cp:revision>32</cp:revision>
  <dcterms:created xsi:type="dcterms:W3CDTF">2019-06-22T16:15:17Z</dcterms:created>
  <dcterms:modified xsi:type="dcterms:W3CDTF">2020-11-01T01:11:07Z</dcterms:modified>
</cp:coreProperties>
</file>