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8" r:id="rId8"/>
    <p:sldId id="289" r:id="rId9"/>
    <p:sldId id="265" r:id="rId10"/>
    <p:sldId id="264" r:id="rId11"/>
    <p:sldId id="263" r:id="rId12"/>
    <p:sldId id="266" r:id="rId13"/>
    <p:sldId id="268" r:id="rId14"/>
    <p:sldId id="270" r:id="rId15"/>
    <p:sldId id="271" r:id="rId16"/>
    <p:sldId id="272" r:id="rId17"/>
    <p:sldId id="283" r:id="rId18"/>
    <p:sldId id="282" r:id="rId19"/>
    <p:sldId id="274" r:id="rId20"/>
    <p:sldId id="273" r:id="rId21"/>
    <p:sldId id="275" r:id="rId22"/>
    <p:sldId id="267" r:id="rId23"/>
    <p:sldId id="276" r:id="rId24"/>
    <p:sldId id="277" r:id="rId25"/>
    <p:sldId id="278" r:id="rId26"/>
    <p:sldId id="281" r:id="rId27"/>
    <p:sldId id="284" r:id="rId28"/>
    <p:sldId id="299" r:id="rId29"/>
    <p:sldId id="300" r:id="rId30"/>
    <p:sldId id="307" r:id="rId31"/>
    <p:sldId id="308" r:id="rId32"/>
    <p:sldId id="280" r:id="rId33"/>
    <p:sldId id="290" r:id="rId34"/>
    <p:sldId id="310" r:id="rId35"/>
    <p:sldId id="291" r:id="rId36"/>
    <p:sldId id="292" r:id="rId37"/>
    <p:sldId id="285" r:id="rId38"/>
    <p:sldId id="286" r:id="rId39"/>
    <p:sldId id="287" r:id="rId40"/>
    <p:sldId id="297" r:id="rId41"/>
    <p:sldId id="298" r:id="rId42"/>
    <p:sldId id="295" r:id="rId43"/>
    <p:sldId id="296" r:id="rId44"/>
    <p:sldId id="293" r:id="rId45"/>
    <p:sldId id="294" r:id="rId46"/>
    <p:sldId id="301" r:id="rId47"/>
    <p:sldId id="302" r:id="rId48"/>
    <p:sldId id="306" r:id="rId49"/>
    <p:sldId id="314" r:id="rId50"/>
    <p:sldId id="313" r:id="rId51"/>
    <p:sldId id="316" r:id="rId52"/>
    <p:sldId id="303" r:id="rId53"/>
    <p:sldId id="304" r:id="rId54"/>
    <p:sldId id="305" r:id="rId55"/>
    <p:sldId id="311" r:id="rId56"/>
    <p:sldId id="312" r:id="rId57"/>
    <p:sldId id="315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BE07-93C4-1244-B5BB-C293211E703B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ED1-6A38-B64B-BBB9-B0F02BDB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ight Triangle 271"/>
          <p:cNvSpPr/>
          <p:nvPr/>
        </p:nvSpPr>
        <p:spPr>
          <a:xfrm>
            <a:off x="2594921" y="4273252"/>
            <a:ext cx="5343303" cy="2462145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6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41" y="2124965"/>
            <a:ext cx="1283136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44" y="2790938"/>
            <a:ext cx="2194294" cy="3309817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8547" y="4207102"/>
            <a:ext cx="1759353" cy="468888"/>
          </a:xfrm>
          <a:prstGeom prst="rect">
            <a:avLst/>
          </a:prstGeom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Navigation/Sensor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0602" y="1017834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Atmospheric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06924" y="2301437"/>
            <a:ext cx="1521242" cy="489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Aerodynamics/Thrust Model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54616" y="2322051"/>
            <a:ext cx="1203768" cy="468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076" y="2925269"/>
            <a:ext cx="124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Surface </a:t>
            </a:r>
          </a:p>
          <a:p>
            <a:r>
              <a:rPr lang="en-US" sz="1000" dirty="0" smtClean="0"/>
              <a:t>Deflections/Throttle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1606" y="206958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428166" y="2546188"/>
            <a:ext cx="926450" cy="10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0"/>
          </p:cNvCxnSpPr>
          <p:nvPr/>
        </p:nvCxnSpPr>
        <p:spPr>
          <a:xfrm>
            <a:off x="6558384" y="2556495"/>
            <a:ext cx="1379840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172230">
            <a:off x="6814004" y="2802594"/>
            <a:ext cx="82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 State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28161" y="41181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State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3640594" y="1475034"/>
            <a:ext cx="26951" cy="826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034828" y="952356"/>
            <a:ext cx="1679984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Model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0" idx="0"/>
          </p:cNvCxnSpPr>
          <p:nvPr/>
        </p:nvCxnSpPr>
        <p:spPr>
          <a:xfrm>
            <a:off x="5874820" y="1409556"/>
            <a:ext cx="81680" cy="912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8323" y="1546749"/>
            <a:ext cx="68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Wind/</a:t>
            </a:r>
          </a:p>
          <a:p>
            <a:r>
              <a:rPr lang="en-US" sz="1000" dirty="0" smtClean="0"/>
              <a:t>Density/</a:t>
            </a:r>
          </a:p>
          <a:p>
            <a:r>
              <a:rPr lang="en-US" sz="1000" dirty="0" smtClean="0"/>
              <a:t>Pressure/</a:t>
            </a:r>
          </a:p>
          <a:p>
            <a:r>
              <a:rPr lang="en-US" sz="1000" dirty="0" smtClean="0"/>
              <a:t>Temp</a:t>
            </a:r>
          </a:p>
        </p:txBody>
      </p:sp>
      <p:cxnSp>
        <p:nvCxnSpPr>
          <p:cNvPr id="40" name="Straight Arrow Connector 39"/>
          <p:cNvCxnSpPr>
            <a:stCxn id="8" idx="2"/>
            <a:endCxn id="10" idx="0"/>
          </p:cNvCxnSpPr>
          <p:nvPr/>
        </p:nvCxnSpPr>
        <p:spPr>
          <a:xfrm>
            <a:off x="3640594" y="1475034"/>
            <a:ext cx="2315906" cy="847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998821">
            <a:off x="4225102" y="149284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Gravity Force/</a:t>
            </a:r>
          </a:p>
          <a:p>
            <a:r>
              <a:rPr lang="en-US" sz="1200" dirty="0" smtClean="0"/>
              <a:t>True Vector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966920" y="18479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Forces/Moments</a:t>
            </a:r>
          </a:p>
        </p:txBody>
      </p:sp>
      <p:cxnSp>
        <p:nvCxnSpPr>
          <p:cNvPr id="48" name="Straight Arrow Connector 47"/>
          <p:cNvCxnSpPr>
            <a:stCxn id="7" idx="1"/>
            <a:endCxn id="9" idx="2"/>
          </p:cNvCxnSpPr>
          <p:nvPr/>
        </p:nvCxnSpPr>
        <p:spPr>
          <a:xfrm flipH="1" flipV="1">
            <a:off x="3667545" y="2790939"/>
            <a:ext cx="3391002" cy="165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814725">
            <a:off x="4699399" y="2879944"/>
            <a:ext cx="1331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Velocity Vector/Attitude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95926" y="4851167"/>
            <a:ext cx="1515317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Waypoints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62066" y="3001918"/>
            <a:ext cx="1313826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Autopilot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9012" y="4118163"/>
            <a:ext cx="1663910" cy="432284"/>
          </a:xfrm>
          <a:prstGeom prst="rect">
            <a:avLst/>
          </a:prstGeom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Guidance Laws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0"/>
            <a:endCxn id="61" idx="2"/>
          </p:cNvCxnSpPr>
          <p:nvPr/>
        </p:nvCxnSpPr>
        <p:spPr>
          <a:xfrm flipH="1" flipV="1">
            <a:off x="940967" y="4550447"/>
            <a:ext cx="12618" cy="300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14812" y="480354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Waypoint States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058547" y="5344529"/>
            <a:ext cx="1759353" cy="468888"/>
          </a:xfrm>
          <a:prstGeom prst="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 Sensors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08" y="4975176"/>
            <a:ext cx="1168860" cy="369332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089292">
            <a:off x="5193438" y="483667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</a:rPr>
              <a:t>Estimated State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15909" y="2146206"/>
            <a:ext cx="784311" cy="483658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8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Out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679179" y="4176759"/>
            <a:ext cx="784311" cy="483658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In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7" idx="1"/>
            <a:endCxn id="152" idx="3"/>
          </p:cNvCxnSpPr>
          <p:nvPr/>
        </p:nvCxnSpPr>
        <p:spPr>
          <a:xfrm flipH="1" flipV="1">
            <a:off x="5463490" y="4418588"/>
            <a:ext cx="1595057" cy="2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2" idx="1"/>
            <a:endCxn id="55" idx="2"/>
          </p:cNvCxnSpPr>
          <p:nvPr/>
        </p:nvCxnSpPr>
        <p:spPr>
          <a:xfrm flipH="1" flipV="1">
            <a:off x="918979" y="3434202"/>
            <a:ext cx="3760200" cy="98438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61" idx="0"/>
            <a:endCxn id="55" idx="2"/>
          </p:cNvCxnSpPr>
          <p:nvPr/>
        </p:nvCxnSpPr>
        <p:spPr>
          <a:xfrm flipH="1" flipV="1">
            <a:off x="918979" y="3434202"/>
            <a:ext cx="21988" cy="683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55" idx="3"/>
            <a:endCxn id="9" idx="1"/>
          </p:cNvCxnSpPr>
          <p:nvPr/>
        </p:nvCxnSpPr>
        <p:spPr>
          <a:xfrm flipV="1">
            <a:off x="1575892" y="2546188"/>
            <a:ext cx="1331032" cy="67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0" y="3671684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Desired States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 rot="912320">
            <a:off x="2279427" y="3595202"/>
            <a:ext cx="126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(Estimated State)</a:t>
            </a:r>
            <a:endParaRPr lang="en-US" sz="1200" dirty="0"/>
          </a:p>
        </p:txBody>
      </p:sp>
      <p:cxnSp>
        <p:nvCxnSpPr>
          <p:cNvPr id="244" name="Straight Arrow Connector 243"/>
          <p:cNvCxnSpPr>
            <a:stCxn id="4" idx="3"/>
            <a:endCxn id="151" idx="1"/>
          </p:cNvCxnSpPr>
          <p:nvPr/>
        </p:nvCxnSpPr>
        <p:spPr>
          <a:xfrm>
            <a:off x="1482677" y="2366794"/>
            <a:ext cx="133232" cy="2124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51" idx="3"/>
            <a:endCxn id="9" idx="1"/>
          </p:cNvCxnSpPr>
          <p:nvPr/>
        </p:nvCxnSpPr>
        <p:spPr>
          <a:xfrm>
            <a:off x="2400220" y="2388035"/>
            <a:ext cx="506704" cy="15815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86" idx="1"/>
            <a:endCxn id="55" idx="2"/>
          </p:cNvCxnSpPr>
          <p:nvPr/>
        </p:nvCxnSpPr>
        <p:spPr>
          <a:xfrm flipH="1" flipV="1">
            <a:off x="918979" y="3434202"/>
            <a:ext cx="6139568" cy="214477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705833" y="5845409"/>
            <a:ext cx="1994694" cy="369332"/>
          </a:xfrm>
          <a:prstGeom prst="rect">
            <a:avLst/>
          </a:prstGeom>
          <a:noFill/>
          <a:ln>
            <a:solidFill>
              <a:srgbClr val="008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Controller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05833" y="6299915"/>
            <a:ext cx="411749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Sensors (actual for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r>
              <a:rPr lang="en-US" dirty="0" smtClean="0">
                <a:solidFill>
                  <a:srgbClr val="000000"/>
                </a:solidFill>
              </a:rPr>
              <a:t> only)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47834" y="5446451"/>
            <a:ext cx="1800380" cy="369332"/>
          </a:xfrm>
          <a:prstGeom prst="rect">
            <a:avLst/>
          </a:prstGeom>
          <a:noFill/>
          <a:ln>
            <a:solidFill>
              <a:srgbClr val="FF66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Optional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1" name="Straight Arrow Connector 260"/>
          <p:cNvCxnSpPr>
            <a:stCxn id="10" idx="3"/>
            <a:endCxn id="266" idx="1"/>
          </p:cNvCxnSpPr>
          <p:nvPr/>
        </p:nvCxnSpPr>
        <p:spPr>
          <a:xfrm>
            <a:off x="6558384" y="2556495"/>
            <a:ext cx="905632" cy="18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7464016" y="2346581"/>
            <a:ext cx="155762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99" y="5211232"/>
            <a:ext cx="4783667" cy="1234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 and Definitions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075" y="1790370"/>
            <a:ext cx="4297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               0          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θ</a:t>
            </a:r>
            <a:r>
              <a:rPr lang="en-US" dirty="0" smtClean="0"/>
              <a:t>)     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B_NED</a:t>
            </a:r>
            <a:r>
              <a:rPr lang="en-US" dirty="0" smtClean="0"/>
              <a:t>=  [sin(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	   [sin(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mr-IN" dirty="0" smtClean="0"/>
              <a:t>–</a:t>
            </a:r>
            <a:r>
              <a:rPr lang="en-US" dirty="0" smtClean="0"/>
              <a:t>sin(</a:t>
            </a:r>
            <a:r>
              <a:rPr lang="en-US" dirty="0" err="1" smtClean="0"/>
              <a:t>Φ</a:t>
            </a:r>
            <a:r>
              <a:rPr lang="en-US" dirty="0" smtClean="0"/>
              <a:t>)  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Φ</a:t>
            </a:r>
            <a:r>
              <a:rPr lang="en-US" dirty="0" smtClean="0"/>
              <a:t>)]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439583"/>
            <a:ext cx="4462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[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 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)]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NED_B</a:t>
            </a:r>
            <a:r>
              <a:rPr lang="en-US" dirty="0" smtClean="0"/>
              <a:t>=  [   0        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            </a:t>
            </a:r>
            <a:r>
              <a:rPr lang="mr-IN" dirty="0" smtClean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</a:t>
            </a:r>
            <a:r>
              <a:rPr lang="en-US" dirty="0" smtClean="0"/>
              <a:t>      ]</a:t>
            </a:r>
          </a:p>
          <a:p>
            <a:r>
              <a:rPr lang="en-US" dirty="0" smtClean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</a:t>
            </a:r>
            <a:r>
              <a:rPr lang="en-US" dirty="0" smtClean="0"/>
              <a:t>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 smtClean="0"/>
              <a:t>Φ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075" y="16057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 to Body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7025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to 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" y="4826026"/>
            <a:ext cx="240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Rate to Euler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211233"/>
            <a:ext cx="4693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</a:t>
            </a:r>
            <a:r>
              <a:rPr lang="en-US" b="1" dirty="0" err="1" smtClean="0"/>
              <a:t>θ</a:t>
            </a:r>
            <a:r>
              <a:rPr lang="en-US" b="1" dirty="0" smtClean="0"/>
              <a:t>        </a:t>
            </a:r>
            <a:r>
              <a:rPr lang="en-US" dirty="0" smtClean="0"/>
              <a:t>=                          L                                    </a:t>
            </a:r>
            <a:r>
              <a:rPr lang="en-US" b="1" dirty="0" err="1" smtClean="0"/>
              <a:t>ω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27444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74833" y="2741548"/>
            <a:ext cx="2487084" cy="8991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74833" y="1260501"/>
            <a:ext cx="2487084" cy="1283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445" y="151558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ΣF</a:t>
            </a:r>
            <a:r>
              <a:rPr lang="en-US" baseline="-25000" dirty="0" smtClean="0"/>
              <a:t>LL</a:t>
            </a:r>
            <a:r>
              <a:rPr lang="en-US" dirty="0" smtClean="0"/>
              <a:t>=R</a:t>
            </a:r>
            <a:r>
              <a:rPr lang="en-US" baseline="-25000" dirty="0" smtClean="0"/>
              <a:t>LL_B</a:t>
            </a:r>
            <a:r>
              <a:rPr lang="en-US" b="1" dirty="0" smtClean="0"/>
              <a:t>T</a:t>
            </a:r>
            <a:r>
              <a:rPr lang="en-US" b="1" baseline="-25000" dirty="0" smtClean="0"/>
              <a:t>B </a:t>
            </a:r>
            <a:r>
              <a:rPr lang="en-US" b="1" dirty="0" smtClean="0"/>
              <a:t> </a:t>
            </a:r>
            <a:r>
              <a:rPr lang="en-US" dirty="0" smtClean="0"/>
              <a:t>+ m</a:t>
            </a:r>
            <a:r>
              <a:rPr lang="en-US" b="1" dirty="0" smtClean="0"/>
              <a:t>g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66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r>
              <a:rPr lang="en-US" b="1" baseline="-25000" dirty="0" smtClean="0"/>
              <a:t>B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-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/>
              <a:t>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13088" y="3110881"/>
            <a:ext cx="141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dirty="0" smtClean="0"/>
              <a:t>=0</a:t>
            </a:r>
            <a:r>
              <a:rPr lang="en-US" b="1" dirty="0" smtClean="0"/>
              <a:t>i</a:t>
            </a:r>
            <a:r>
              <a:rPr lang="en-US" dirty="0" smtClean="0"/>
              <a:t> + 0</a:t>
            </a:r>
            <a:r>
              <a:rPr lang="en-US" b="1" dirty="0" smtClean="0"/>
              <a:t>j</a:t>
            </a:r>
            <a:r>
              <a:rPr lang="en-US" dirty="0" smtClean="0"/>
              <a:t> + </a:t>
            </a:r>
            <a:r>
              <a:rPr lang="en-US" dirty="0" err="1" smtClean="0"/>
              <a:t>g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4833" y="1994416"/>
            <a:ext cx="236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B</a:t>
            </a:r>
            <a:r>
              <a:rPr lang="en-US" dirty="0" smtClean="0"/>
              <a:t>=K</a:t>
            </a:r>
            <a:r>
              <a:rPr lang="en-US" baseline="-25000" dirty="0" smtClean="0"/>
              <a:t>T</a:t>
            </a:r>
            <a:r>
              <a:rPr lang="en-US" dirty="0" smtClean="0"/>
              <a:t>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+ω</a:t>
            </a:r>
            <a:r>
              <a:rPr lang="en-US" baseline="-25000" dirty="0"/>
              <a:t>2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1500" y="1308669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Thrust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0291" y="27283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2445" y="2051335"/>
            <a:ext cx="5763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[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    sin(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 sin(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] [ 0  ]         [0]</a:t>
            </a:r>
            <a:endParaRPr lang="en-US" dirty="0"/>
          </a:p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  </a:t>
            </a:r>
            <a:r>
              <a:rPr lang="en-US" dirty="0"/>
              <a:t>[   0     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 </a:t>
            </a:r>
            <a:r>
              <a:rPr lang="en-US" dirty="0" smtClean="0"/>
              <a:t> ] [ 0  ] + m [0]</a:t>
            </a:r>
            <a:endParaRPr lang="en-US" dirty="0"/>
          </a:p>
          <a:p>
            <a:r>
              <a:rPr lang="en-US" dirty="0"/>
              <a:t>	   [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θ</a:t>
            </a:r>
            <a:r>
              <a:rPr lang="en-US" dirty="0"/>
              <a:t>)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)sin(</a:t>
            </a:r>
            <a:r>
              <a:rPr lang="en-US" dirty="0" err="1"/>
              <a:t>Φ</a:t>
            </a:r>
            <a:r>
              <a:rPr lang="en-US" dirty="0"/>
              <a:t>)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smtClean="0"/>
              <a:t>] [-T</a:t>
            </a:r>
            <a:r>
              <a:rPr lang="en-US" baseline="-25000" dirty="0" smtClean="0"/>
              <a:t>B</a:t>
            </a:r>
            <a:r>
              <a:rPr lang="en-US" dirty="0" smtClean="0"/>
              <a:t>]         [g]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" y="3456001"/>
            <a:ext cx="59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ΣF</a:t>
            </a:r>
            <a:r>
              <a:rPr lang="en-US" baseline="-25000" dirty="0"/>
              <a:t>LL</a:t>
            </a:r>
            <a:r>
              <a:rPr lang="en-US" dirty="0" smtClean="0"/>
              <a:t>= </a:t>
            </a:r>
            <a:r>
              <a:rPr lang="en-US" dirty="0" err="1" smtClean="0"/>
              <a:t>m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LL</a:t>
            </a:r>
            <a:r>
              <a:rPr lang="en-US" dirty="0"/>
              <a:t>=</a:t>
            </a:r>
            <a:r>
              <a:rPr lang="en-US" dirty="0" smtClean="0"/>
              <a:t>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i</a:t>
            </a:r>
            <a:r>
              <a:rPr lang="en-US" dirty="0" smtClean="0"/>
              <a:t> +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j</a:t>
            </a:r>
            <a:r>
              <a:rPr lang="en-US" dirty="0" smtClean="0"/>
              <a:t> + mg-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b="1" dirty="0" err="1" smtClean="0"/>
              <a:t>k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2445" y="5259361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2445" y="4062710"/>
            <a:ext cx="513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K</a:t>
            </a:r>
            <a:r>
              <a:rPr lang="en-US" baseline="-25000" dirty="0" smtClean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K</a:t>
            </a:r>
            <a:r>
              <a:rPr lang="en-US" baseline="-25000" dirty="0"/>
              <a:t>T</a:t>
            </a:r>
            <a:r>
              <a:rPr lang="en-US" dirty="0"/>
              <a:t>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+ω</a:t>
            </a:r>
            <a:r>
              <a:rPr lang="en-US" baseline="-25000" dirty="0"/>
              <a:t>2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2+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893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74833" y="1260502"/>
            <a:ext cx="2487084" cy="951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665" y="2396584"/>
            <a:ext cx="906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ΣM</a:t>
            </a:r>
            <a:r>
              <a:rPr lang="en-US" baseline="-25000" dirty="0" smtClean="0"/>
              <a:t>B</a:t>
            </a:r>
            <a:r>
              <a:rPr lang="en-US" dirty="0" smtClean="0"/>
              <a:t>=</a:t>
            </a:r>
            <a:r>
              <a:rPr lang="en-US" b="1" dirty="0" smtClean="0"/>
              <a:t> [</a:t>
            </a:r>
            <a:r>
              <a:rPr lang="en-US" dirty="0" smtClean="0"/>
              <a:t>(T</a:t>
            </a:r>
            <a:r>
              <a:rPr lang="en-US" baseline="-25000" dirty="0" smtClean="0"/>
              <a:t>B1</a:t>
            </a:r>
            <a:r>
              <a:rPr lang="en-US" dirty="0" smtClean="0"/>
              <a:t>+T</a:t>
            </a:r>
            <a:r>
              <a:rPr lang="en-US" baseline="-25000" dirty="0" smtClean="0"/>
              <a:t>B4</a:t>
            </a:r>
            <a:r>
              <a:rPr lang="en-US" dirty="0" smtClean="0"/>
              <a:t>)L - 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 smtClean="0"/>
              <a:t>B2</a:t>
            </a:r>
            <a:r>
              <a:rPr lang="en-US" dirty="0" smtClean="0"/>
              <a:t>+T</a:t>
            </a:r>
            <a:r>
              <a:rPr lang="en-US" baseline="-25000" dirty="0" smtClean="0"/>
              <a:t>B3</a:t>
            </a:r>
            <a:r>
              <a:rPr lang="en-US" dirty="0" smtClean="0"/>
              <a:t>)L</a:t>
            </a:r>
            <a:r>
              <a:rPr lang="en-US" b="1" dirty="0" smtClean="0"/>
              <a:t>]</a:t>
            </a:r>
            <a:r>
              <a:rPr lang="en-US" b="1" dirty="0" err="1" smtClean="0"/>
              <a:t>i</a:t>
            </a:r>
            <a:r>
              <a:rPr lang="en-US" dirty="0" smtClean="0"/>
              <a:t> +</a:t>
            </a:r>
            <a:r>
              <a:rPr lang="en-US" b="1" dirty="0" smtClean="0"/>
              <a:t>[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baseline="-25000" dirty="0"/>
              <a:t>B1</a:t>
            </a:r>
            <a:r>
              <a:rPr lang="en-US" dirty="0"/>
              <a:t>+T</a:t>
            </a:r>
            <a:r>
              <a:rPr lang="en-US" baseline="-25000" dirty="0"/>
              <a:t>B2</a:t>
            </a:r>
            <a:r>
              <a:rPr lang="en-US" dirty="0"/>
              <a:t>)L - (T</a:t>
            </a:r>
            <a:r>
              <a:rPr lang="en-US" baseline="-25000" dirty="0"/>
              <a:t>B3</a:t>
            </a:r>
            <a:r>
              <a:rPr lang="en-US" dirty="0"/>
              <a:t>+T</a:t>
            </a:r>
            <a:r>
              <a:rPr lang="en-US" baseline="-25000" dirty="0"/>
              <a:t>B4</a:t>
            </a:r>
            <a:r>
              <a:rPr lang="en-US" dirty="0"/>
              <a:t>)</a:t>
            </a:r>
            <a:r>
              <a:rPr lang="en-US" dirty="0" smtClean="0"/>
              <a:t>L</a:t>
            </a:r>
            <a:r>
              <a:rPr lang="en-US" b="1" dirty="0" smtClean="0"/>
              <a:t>]j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b="1" dirty="0" smtClean="0"/>
              <a:t> [</a:t>
            </a:r>
            <a:r>
              <a:rPr lang="en-US" dirty="0" smtClean="0"/>
              <a:t>(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r>
              <a:rPr lang="mr-IN" dirty="0"/>
              <a:t>–</a:t>
            </a:r>
            <a:r>
              <a:rPr lang="en-US" dirty="0"/>
              <a:t> (H</a:t>
            </a:r>
            <a:r>
              <a:rPr lang="en-US" baseline="-25000" dirty="0"/>
              <a:t>2</a:t>
            </a:r>
            <a:r>
              <a:rPr lang="en-US" dirty="0"/>
              <a:t>+H</a:t>
            </a:r>
            <a:r>
              <a:rPr lang="en-US" baseline="-25000" dirty="0"/>
              <a:t>4</a:t>
            </a:r>
            <a:r>
              <a:rPr lang="en-US" dirty="0" smtClean="0"/>
              <a:t>)</a:t>
            </a:r>
            <a:r>
              <a:rPr lang="en-US" b="1" dirty="0" smtClean="0"/>
              <a:t>]k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170083" y="16780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i</a:t>
            </a:r>
            <a:r>
              <a:rPr lang="en-US" dirty="0" smtClean="0"/>
              <a:t>=K</a:t>
            </a:r>
            <a:r>
              <a:rPr lang="en-US" baseline="-25000" dirty="0" smtClean="0"/>
              <a:t>H </a:t>
            </a:r>
            <a:r>
              <a:rPr lang="en-US" dirty="0" smtClean="0"/>
              <a:t>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40500" y="129172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Rotor Moment</a:t>
            </a:r>
            <a:endParaRPr lang="en-US" dirty="0"/>
          </a:p>
        </p:txBody>
      </p:sp>
      <p:pic>
        <p:nvPicPr>
          <p:cNvPr id="3" name="Picture 2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81" y="3021463"/>
            <a:ext cx="4506836" cy="37438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813" y="2996938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[(ω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+ω</a:t>
            </a:r>
            <a:r>
              <a:rPr lang="en-US" baseline="-25000" dirty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- (ω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)]L</a:t>
            </a:r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[(ω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)]</a:t>
            </a:r>
            <a:r>
              <a:rPr lang="en-US" dirty="0" smtClean="0"/>
              <a:t>L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[(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- (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 smtClean="0"/>
              <a:t>)]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95419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2689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set throttle command</a:t>
            </a:r>
          </a:p>
          <a:p>
            <a:r>
              <a:rPr lang="en-US" dirty="0" smtClean="0"/>
              <a:t>da </a:t>
            </a:r>
            <a:r>
              <a:rPr lang="mr-IN" dirty="0" smtClean="0"/>
              <a:t>–</a:t>
            </a:r>
            <a:r>
              <a:rPr lang="en-US" dirty="0" smtClean="0"/>
              <a:t> roll command</a:t>
            </a:r>
          </a:p>
          <a:p>
            <a:r>
              <a:rPr lang="en-US" dirty="0" smtClean="0"/>
              <a:t>de </a:t>
            </a:r>
            <a:r>
              <a:rPr lang="mr-IN" dirty="0" smtClean="0"/>
              <a:t>–</a:t>
            </a:r>
            <a:r>
              <a:rPr lang="en-US" dirty="0" smtClean="0"/>
              <a:t> pitch command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yaw command</a:t>
            </a:r>
            <a:endParaRPr lang="en-US" dirty="0"/>
          </a:p>
        </p:txBody>
      </p:sp>
      <p:pic>
        <p:nvPicPr>
          <p:cNvPr id="6" name="Picture 5" descr="Quadcopter Rotors and Dire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84" y="3439583"/>
            <a:ext cx="3525846" cy="29289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89762"/>
              </p:ext>
            </p:extLst>
          </p:nvPr>
        </p:nvGraphicFramePr>
        <p:xfrm>
          <a:off x="4370918" y="1417638"/>
          <a:ext cx="44577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/>
                <a:gridCol w="1114425"/>
                <a:gridCol w="1114425"/>
                <a:gridCol w="1114425"/>
              </a:tblGrid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Pitch 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Yaw Sign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5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6533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918278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751" y="5221120"/>
            <a:ext cx="220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92469" y="3250842"/>
            <a:ext cx="2570383" cy="1113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4170" y="1305105"/>
            <a:ext cx="259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3163541"/>
            <a:ext cx="2254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  1  1 1 ] [ω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[1 -1 -1 1]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= [da] </a:t>
            </a:r>
          </a:p>
          <a:p>
            <a:r>
              <a:rPr lang="en-US" dirty="0" smtClean="0"/>
              <a:t>[1 1 -1 -1]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    [de]</a:t>
            </a:r>
          </a:p>
          <a:p>
            <a:r>
              <a:rPr lang="en-US" dirty="0" smtClean="0"/>
              <a:t>[1 -1 1 -1]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    [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0526" y="3163541"/>
            <a:ext cx="3235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[1/4   1/4   1/4   1/4 ] [</a:t>
            </a:r>
            <a:r>
              <a:rPr lang="en-US" dirty="0" err="1" smtClean="0"/>
              <a:t>dT</a:t>
            </a:r>
            <a:r>
              <a:rPr lang="en-US" dirty="0" smtClean="0"/>
              <a:t>]    [</a:t>
            </a:r>
            <a:r>
              <a:rPr lang="en-US" dirty="0"/>
              <a:t>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[1/4  -1/4   1/4  -1/4] [da] = [ω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] </a:t>
            </a:r>
          </a:p>
          <a:p>
            <a:r>
              <a:rPr lang="en-US" dirty="0" smtClean="0"/>
              <a:t>[1/4 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</a:t>
            </a:r>
            <a:r>
              <a:rPr lang="en-US" dirty="0" smtClean="0"/>
              <a:t>4] [de]    [ω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[1</a:t>
            </a:r>
            <a:r>
              <a:rPr lang="en-US" dirty="0"/>
              <a:t>/4 </a:t>
            </a:r>
            <a:r>
              <a:rPr lang="en-US" dirty="0" smtClean="0"/>
              <a:t>  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/4 </a:t>
            </a:r>
            <a:r>
              <a:rPr lang="en-US" dirty="0" smtClean="0"/>
              <a:t> -1</a:t>
            </a:r>
            <a:r>
              <a:rPr lang="en-US" dirty="0"/>
              <a:t>/</a:t>
            </a:r>
            <a:r>
              <a:rPr lang="en-US" dirty="0" smtClean="0"/>
              <a:t>4] [</a:t>
            </a:r>
            <a:r>
              <a:rPr lang="en-US" dirty="0" err="1" smtClean="0"/>
              <a:t>dr</a:t>
            </a:r>
            <a:r>
              <a:rPr lang="en-US" dirty="0" smtClean="0"/>
              <a:t>]     [ω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1509" y="3163541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544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6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26160" y="2780451"/>
            <a:ext cx="6760210" cy="154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Inputs to Rotor Inputs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Way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8287" y="2868319"/>
            <a:ext cx="638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= 4ω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 -&gt;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+da+de+dr</a:t>
            </a:r>
            <a:r>
              <a:rPr lang="en-US" dirty="0"/>
              <a:t> </a:t>
            </a:r>
            <a:r>
              <a:rPr lang="en-US" dirty="0" smtClean="0"/>
              <a:t>)/4 -&gt; </a:t>
            </a:r>
            <a:r>
              <a:rPr lang="en-US" dirty="0" err="1" smtClean="0"/>
              <a:t>dT+da+de+dr</a:t>
            </a:r>
            <a:r>
              <a:rPr lang="en-US" dirty="0" smtClean="0"/>
              <a:t> ≥ 0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8287" y="321081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= 4ω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err="1"/>
              <a:t>+</a:t>
            </a:r>
            <a:r>
              <a:rPr lang="en-US" dirty="0" err="1" smtClean="0"/>
              <a:t>da-de-dr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da</a:t>
            </a:r>
            <a:r>
              <a:rPr lang="en-US" dirty="0" smtClean="0"/>
              <a:t> ≥ </a:t>
            </a:r>
            <a:r>
              <a:rPr lang="en-US" dirty="0" err="1" smtClean="0"/>
              <a:t>de+dr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08287" y="3573401"/>
            <a:ext cx="6389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dT-da-de</a:t>
            </a:r>
            <a:r>
              <a:rPr lang="en-US" dirty="0" err="1"/>
              <a:t>+</a:t>
            </a:r>
            <a:r>
              <a:rPr lang="en-US" dirty="0" err="1" smtClean="0"/>
              <a:t>dr</a:t>
            </a:r>
            <a:r>
              <a:rPr lang="en-US" dirty="0" smtClean="0"/>
              <a:t>  = 4ω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dT-da-de+dr</a:t>
            </a:r>
            <a:r>
              <a:rPr lang="en-US" dirty="0" smtClean="0"/>
              <a:t> </a:t>
            </a:r>
            <a:r>
              <a:rPr lang="en-US" dirty="0"/>
              <a:t>)/</a:t>
            </a:r>
            <a:r>
              <a:rPr lang="en-US" dirty="0" smtClean="0"/>
              <a:t>4   </a:t>
            </a:r>
            <a:r>
              <a:rPr lang="en-US" dirty="0"/>
              <a:t>-&gt; </a:t>
            </a:r>
            <a:r>
              <a:rPr lang="en-US" dirty="0" err="1"/>
              <a:t>dT+</a:t>
            </a:r>
            <a:r>
              <a:rPr lang="en-US" dirty="0" err="1" smtClean="0"/>
              <a:t>dr</a:t>
            </a:r>
            <a:r>
              <a:rPr lang="en-US" dirty="0" smtClean="0"/>
              <a:t> ≥ </a:t>
            </a:r>
            <a:r>
              <a:rPr lang="en-US" dirty="0" err="1" smtClean="0"/>
              <a:t>da+de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08286" y="3960079"/>
            <a:ext cx="6389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dT-da+de-dr</a:t>
            </a:r>
            <a:r>
              <a:rPr lang="en-US" dirty="0" smtClean="0"/>
              <a:t>  = 4ω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 </a:t>
            </a:r>
            <a:r>
              <a:rPr lang="en-US" dirty="0"/>
              <a:t>-&gt;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dT-da+de</a:t>
            </a:r>
            <a:r>
              <a:rPr lang="en-US" dirty="0" err="1"/>
              <a:t>-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)/4 </a:t>
            </a:r>
            <a:r>
              <a:rPr lang="en-US" dirty="0" smtClean="0"/>
              <a:t>  -</a:t>
            </a:r>
            <a:r>
              <a:rPr lang="en-US" dirty="0"/>
              <a:t>&gt; </a:t>
            </a:r>
            <a:r>
              <a:rPr lang="en-US" dirty="0" err="1"/>
              <a:t>dT+</a:t>
            </a:r>
            <a:r>
              <a:rPr lang="en-US" dirty="0" err="1" smtClean="0"/>
              <a:t>de</a:t>
            </a:r>
            <a:r>
              <a:rPr lang="en-US" dirty="0" smtClean="0"/>
              <a:t> ≥ </a:t>
            </a:r>
            <a:r>
              <a:rPr lang="en-US" dirty="0" err="1" smtClean="0"/>
              <a:t>da+dr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4170" y="1305105"/>
            <a:ext cx="259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ω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ω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6840" y="1597334"/>
            <a:ext cx="2677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Known: 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err="1" smtClean="0"/>
              <a:t>Unkwon</a:t>
            </a:r>
            <a:r>
              <a:rPr lang="en-US" dirty="0" smtClean="0"/>
              <a:t>: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,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670" y="1319816"/>
            <a:ext cx="290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= 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da = (ω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(ω</a:t>
            </a:r>
            <a:r>
              <a:rPr lang="en-US" baseline="-25000" dirty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= (ω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(ω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13116" y="17399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74833" y="1775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67979" y="5965476"/>
            <a:ext cx="5043756" cy="54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75162" y="3112992"/>
            <a:ext cx="3211588" cy="45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555" y="1481138"/>
            <a:ext cx="1968996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555" y="2183873"/>
            <a:ext cx="176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dT+da+de+dr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 smtClean="0"/>
              <a:t>  ≥ 0</a:t>
            </a:r>
            <a:endParaRPr lang="en-US" dirty="0"/>
          </a:p>
          <a:p>
            <a:r>
              <a:rPr lang="en-US" dirty="0" err="1" smtClean="0"/>
              <a:t>dT-da-de+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smtClean="0"/>
              <a:t> ≥ 0</a:t>
            </a:r>
            <a:endParaRPr lang="en-US" dirty="0"/>
          </a:p>
          <a:p>
            <a:r>
              <a:rPr lang="en-US" dirty="0" err="1" smtClean="0"/>
              <a:t>dT-da+de-de</a:t>
            </a:r>
            <a:r>
              <a:rPr lang="en-US" dirty="0" smtClean="0"/>
              <a:t>  </a:t>
            </a:r>
            <a:r>
              <a:rPr lang="en-US" dirty="0"/>
              <a:t>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555" y="4259263"/>
            <a:ext cx="2326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err="1"/>
              <a:t>+da+de+</a:t>
            </a:r>
            <a:r>
              <a:rPr lang="en-US" dirty="0" err="1" smtClean="0"/>
              <a:t>dr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</a:p>
          <a:p>
            <a:r>
              <a:rPr lang="en-US" dirty="0" err="1" smtClean="0"/>
              <a:t>dT+da-de-dr</a:t>
            </a:r>
            <a:r>
              <a:rPr lang="en-US" dirty="0" smtClean="0"/>
              <a:t> 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dirty="0" err="1"/>
              <a:t>-da-de+dr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err="1"/>
              <a:t>dT-da+de-de</a:t>
            </a:r>
            <a:r>
              <a:rPr lang="en-US" dirty="0"/>
              <a:t> </a:t>
            </a:r>
            <a:r>
              <a:rPr lang="en-US" dirty="0" smtClean="0"/>
              <a:t> ≤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555" y="1481138"/>
            <a:ext cx="196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= de = </a:t>
            </a:r>
            <a:r>
              <a:rPr lang="en-US" dirty="0" err="1" smtClean="0"/>
              <a:t>dr</a:t>
            </a:r>
            <a:r>
              <a:rPr lang="en-US" dirty="0" smtClean="0"/>
              <a:t> = x </a:t>
            </a:r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9833" y="2183873"/>
            <a:ext cx="1477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smtClean="0"/>
              <a:t>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0</a:t>
            </a:r>
          </a:p>
          <a:p>
            <a:r>
              <a:rPr lang="en-US" dirty="0" err="1"/>
              <a:t>dT</a:t>
            </a:r>
            <a:r>
              <a:rPr lang="en-US" dirty="0"/>
              <a:t> - 2x </a:t>
            </a:r>
            <a:r>
              <a:rPr lang="en-US" dirty="0" err="1"/>
              <a:t>dT</a:t>
            </a:r>
            <a:r>
              <a:rPr lang="en-US" dirty="0"/>
              <a:t> ≥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858" y="2336273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≥-3x</a:t>
            </a:r>
          </a:p>
          <a:p>
            <a:r>
              <a:rPr lang="en-US" dirty="0"/>
              <a:t>1</a:t>
            </a:r>
            <a:r>
              <a:rPr lang="en-US" dirty="0" smtClean="0"/>
              <a:t> ≥ 2x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3258" y="2336273"/>
            <a:ext cx="845604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≥-1/3</a:t>
            </a:r>
          </a:p>
          <a:p>
            <a:r>
              <a:rPr lang="en-US" dirty="0" smtClean="0"/>
              <a:t>x ≤ 1/2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5162" y="3199536"/>
            <a:ext cx="296840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-1/3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1/2dT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555" y="38735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dMax</a:t>
            </a:r>
            <a:r>
              <a:rPr lang="en-US" dirty="0" smtClean="0"/>
              <a:t> = 4ω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9833" y="4289426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/>
              <a:t>dMax</a:t>
            </a:r>
            <a:endParaRPr lang="en-US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1474" y="430689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dT</a:t>
            </a:r>
            <a:r>
              <a:rPr lang="en-US" dirty="0" smtClean="0"/>
              <a:t> + 3x </a:t>
            </a:r>
            <a:r>
              <a:rPr lang="en-US" dirty="0" err="1" smtClean="0"/>
              <a:t>dT</a:t>
            </a:r>
            <a:r>
              <a:rPr lang="en-US" dirty="0" smtClean="0"/>
              <a:t> ≤ </a:t>
            </a:r>
            <a:r>
              <a:rPr lang="en-US" dirty="0" err="1"/>
              <a:t>dMax</a:t>
            </a:r>
            <a:endParaRPr lang="en-US" baseline="30000" dirty="0"/>
          </a:p>
          <a:p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/>
              <a:t>- 2x </a:t>
            </a:r>
            <a:r>
              <a:rPr lang="en-US" dirty="0" err="1"/>
              <a:t>dT</a:t>
            </a:r>
            <a:r>
              <a:rPr lang="en-US" dirty="0"/>
              <a:t> ≤ </a:t>
            </a:r>
            <a:r>
              <a:rPr lang="en-US" dirty="0" err="1" smtClean="0"/>
              <a:t>dMax</a:t>
            </a:r>
            <a:endParaRPr 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61" y="4381500"/>
            <a:ext cx="2185463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 ≤ (</a:t>
            </a:r>
            <a:r>
              <a:rPr lang="en-US" dirty="0" err="1" smtClean="0"/>
              <a:t>dMax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/>
              <a:t>)</a:t>
            </a:r>
            <a:r>
              <a:rPr lang="en-US" dirty="0" smtClean="0"/>
              <a:t>/(3dT)</a:t>
            </a:r>
          </a:p>
          <a:p>
            <a:r>
              <a:rPr lang="en-US" dirty="0" smtClean="0"/>
              <a:t>x ≥ (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dMax</a:t>
            </a:r>
            <a:r>
              <a:rPr lang="en-US" dirty="0" smtClean="0"/>
              <a:t>)/(2dT)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7979" y="5596145"/>
            <a:ext cx="6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dMax</a:t>
            </a:r>
            <a:r>
              <a:rPr lang="en-US" dirty="0"/>
              <a:t>)/(2dT) </a:t>
            </a:r>
            <a:r>
              <a:rPr lang="en-US" dirty="0" err="1" smtClean="0"/>
              <a:t>dT</a:t>
            </a:r>
            <a:r>
              <a:rPr lang="en-US" dirty="0" smtClean="0"/>
              <a:t>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)/(3dT) </a:t>
            </a:r>
            <a:r>
              <a:rPr lang="en-US" dirty="0" err="1"/>
              <a:t>dT</a:t>
            </a:r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9359" y="6139754"/>
            <a:ext cx="46347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-(</a:t>
            </a:r>
            <a:r>
              <a:rPr lang="en-US" dirty="0" err="1" smtClean="0"/>
              <a:t>dMax</a:t>
            </a:r>
            <a:r>
              <a:rPr lang="en-US" dirty="0" smtClean="0"/>
              <a:t> - </a:t>
            </a:r>
            <a:r>
              <a:rPr lang="en-US" dirty="0" err="1" smtClean="0"/>
              <a:t>dT</a:t>
            </a:r>
            <a:r>
              <a:rPr lang="en-US" dirty="0" smtClean="0"/>
              <a:t> )/2  ≤ da = de = </a:t>
            </a:r>
            <a:r>
              <a:rPr lang="en-US" dirty="0" err="1" smtClean="0"/>
              <a:t>dr</a:t>
            </a:r>
            <a:r>
              <a:rPr lang="en-US" dirty="0" smtClean="0"/>
              <a:t> ≤ (</a:t>
            </a:r>
            <a:r>
              <a:rPr lang="en-US" dirty="0" err="1"/>
              <a:t>dMax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/3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Input </a:t>
            </a:r>
            <a:r>
              <a:rPr lang="en-US" dirty="0" err="1" smtClean="0"/>
              <a:t>Contraints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1587500"/>
            <a:ext cx="5121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 &lt; 0.5*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da &gt; -1/3*</a:t>
            </a:r>
            <a:r>
              <a:rPr lang="en-US" dirty="0" err="1" smtClean="0"/>
              <a:t>dT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min </a:t>
            </a:r>
            <a:r>
              <a:rPr lang="en-US" dirty="0" err="1" smtClean="0"/>
              <a:t>dT</a:t>
            </a:r>
            <a:r>
              <a:rPr lang="en-US" dirty="0" smtClean="0"/>
              <a:t> when roll, pitch, or yaw is desired. Greater of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2*</a:t>
            </a:r>
            <a:r>
              <a:rPr lang="en-US" dirty="0" err="1" smtClean="0"/>
              <a:t>dmax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-3*</a:t>
            </a:r>
            <a:r>
              <a:rPr lang="en-US" dirty="0" err="1" smtClean="0"/>
              <a:t>dmax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At all times </a:t>
            </a:r>
            <a:r>
              <a:rPr lang="en-US" dirty="0" err="1" smtClean="0"/>
              <a:t>dTmin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dTo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/>
              <a:t>dTmax</a:t>
            </a:r>
            <a:r>
              <a:rPr lang="en-US" dirty="0"/>
              <a:t> &gt; </a:t>
            </a:r>
            <a:r>
              <a:rPr lang="en-US" dirty="0" err="1"/>
              <a:t>dTo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ust be less than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dTo</a:t>
            </a:r>
            <a:r>
              <a:rPr lang="en-US" dirty="0" smtClean="0"/>
              <a:t> to retain velocity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51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 to Throttle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41224"/>
              </p:ext>
            </p:extLst>
          </p:nvPr>
        </p:nvGraphicFramePr>
        <p:xfrm>
          <a:off x="174626" y="1401765"/>
          <a:ext cx="8512174" cy="270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15"/>
                <a:gridCol w="978184"/>
                <a:gridCol w="1991522"/>
                <a:gridCol w="1122712"/>
                <a:gridCol w="1876395"/>
                <a:gridCol w="1426046"/>
              </a:tblGrid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PWM = (</a:t>
                      </a: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b)/m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 </a:t>
                      </a:r>
                      <a:r>
                        <a:rPr lang="en-US" dirty="0" err="1" smtClean="0"/>
                        <a:t>Cmd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12049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ω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(4*ω</a:t>
                      </a:r>
                      <a:r>
                        <a:rPr lang="en-US" baseline="-25000" dirty="0" smtClean="0"/>
                        <a:t>min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/4)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75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4*ω</a:t>
                      </a:r>
                      <a:r>
                        <a:rPr lang="en-US" baseline="-25000" dirty="0" smtClean="0"/>
                        <a:t>max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ω</a:t>
                      </a:r>
                      <a:r>
                        <a:rPr lang="en-US" baseline="-25000" dirty="0" err="1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8638" y="4759253"/>
            <a:ext cx="532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dMin</a:t>
            </a:r>
            <a:r>
              <a:rPr lang="en-US" dirty="0" smtClean="0"/>
              <a:t> = </a:t>
            </a:r>
            <a:r>
              <a:rPr lang="en-US" dirty="0"/>
              <a:t>4*</a:t>
            </a:r>
            <a:r>
              <a:rPr lang="en-US" dirty="0" smtClean="0"/>
              <a:t>ω</a:t>
            </a:r>
            <a:r>
              <a:rPr lang="en-US" baseline="-25000" dirty="0" smtClean="0"/>
              <a:t>min</a:t>
            </a:r>
            <a:r>
              <a:rPr lang="en-US" baseline="30000" dirty="0" smtClean="0"/>
              <a:t>2</a:t>
            </a:r>
            <a:r>
              <a:rPr lang="en-US" dirty="0" smtClean="0"/>
              <a:t> = 4*(500*2*3.14/60)</a:t>
            </a:r>
            <a:r>
              <a:rPr lang="en-US" baseline="30000" dirty="0" smtClean="0"/>
              <a:t>2</a:t>
            </a:r>
            <a:r>
              <a:rPr lang="en-US" dirty="0" smtClean="0"/>
              <a:t> = 10,955.11</a:t>
            </a:r>
          </a:p>
          <a:p>
            <a:r>
              <a:rPr lang="en-US" dirty="0" err="1" smtClean="0"/>
              <a:t>dMax</a:t>
            </a:r>
            <a:r>
              <a:rPr lang="en-US" dirty="0"/>
              <a:t> = 4*</a:t>
            </a:r>
            <a:r>
              <a:rPr lang="en-US" dirty="0" smtClean="0"/>
              <a:t>ω</a:t>
            </a:r>
            <a:r>
              <a:rPr lang="en-US" baseline="-25000" dirty="0" smtClean="0"/>
              <a:t>max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4*</a:t>
            </a:r>
            <a:r>
              <a:rPr lang="en-US" dirty="0" smtClean="0"/>
              <a:t>(6440*</a:t>
            </a:r>
            <a:r>
              <a:rPr lang="en-US" dirty="0"/>
              <a:t>2*3.14/60)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smtClean="0"/>
              <a:t>1,817,391.58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9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Throttle to RPM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37219"/>
              </p:ext>
            </p:extLst>
          </p:nvPr>
        </p:nvGraphicFramePr>
        <p:xfrm>
          <a:off x="1524000" y="1397000"/>
          <a:ext cx="6604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94417"/>
                <a:gridCol w="1270000"/>
                <a:gridCol w="19155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Throttle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minThrottle</a:t>
                      </a:r>
                      <a:r>
                        <a:rPr lang="en-US" dirty="0" smtClean="0"/>
                        <a:t>&gt;0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minPWM</a:t>
                      </a:r>
                      <a:r>
                        <a:rPr lang="en-US" dirty="0" smtClean="0"/>
                        <a:t>&gt;1,000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RPM below 10% throttle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maxThrottle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maxPWM</a:t>
                      </a:r>
                      <a:r>
                        <a:rPr lang="en-US" dirty="0" smtClean="0"/>
                        <a:t>=2,000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maxRPM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to max RPM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4249" y="4074583"/>
            <a:ext cx="47730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(Throttle &lt; </a:t>
            </a:r>
            <a:r>
              <a:rPr lang="en-US" dirty="0" err="1" smtClean="0"/>
              <a:t>minThrottle</a:t>
            </a:r>
            <a:r>
              <a:rPr lang="en-US" dirty="0" smtClean="0"/>
              <a:t>) { </a:t>
            </a:r>
          </a:p>
          <a:p>
            <a:r>
              <a:rPr lang="en-US" dirty="0" smtClean="0"/>
              <a:t>	RPM = 0;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 </a:t>
            </a:r>
          </a:p>
          <a:p>
            <a:r>
              <a:rPr lang="en-US" dirty="0" smtClean="0"/>
              <a:t>	RPM = m*Throttle + b; 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3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Autopilot</a:t>
            </a:r>
          </a:p>
          <a:p>
            <a:pPr lvl="1"/>
            <a:r>
              <a:rPr lang="en-US" sz="2000" dirty="0" smtClean="0"/>
              <a:t>Steady level flight</a:t>
            </a:r>
          </a:p>
          <a:p>
            <a:pPr lvl="1"/>
            <a:r>
              <a:rPr lang="en-US" sz="2000" dirty="0" smtClean="0"/>
              <a:t>Coordinated Turns</a:t>
            </a:r>
          </a:p>
          <a:p>
            <a:pPr lvl="1"/>
            <a:r>
              <a:rPr lang="en-US" sz="2000" dirty="0" smtClean="0"/>
              <a:t>Take-off</a:t>
            </a:r>
          </a:p>
          <a:p>
            <a:pPr lvl="1"/>
            <a:r>
              <a:rPr lang="en-US" sz="2000" dirty="0" smtClean="0"/>
              <a:t>Landing</a:t>
            </a:r>
          </a:p>
          <a:p>
            <a:r>
              <a:rPr lang="en-US" sz="2400" dirty="0" smtClean="0"/>
              <a:t>Beginner Mode</a:t>
            </a:r>
          </a:p>
          <a:p>
            <a:pPr lvl="1"/>
            <a:r>
              <a:rPr lang="en-US" sz="2000" dirty="0" smtClean="0"/>
              <a:t> Augmented stability (if needed)</a:t>
            </a:r>
          </a:p>
          <a:p>
            <a:pPr lvl="1"/>
            <a:r>
              <a:rPr lang="en-US" sz="2000" dirty="0" smtClean="0"/>
              <a:t>Out of range turn around </a:t>
            </a:r>
          </a:p>
          <a:p>
            <a:pPr lvl="1"/>
            <a:r>
              <a:rPr lang="en-US" sz="2000" dirty="0" smtClean="0"/>
              <a:t>Anti-stall</a:t>
            </a:r>
          </a:p>
          <a:p>
            <a:pPr lvl="1"/>
            <a:r>
              <a:rPr lang="en-US" sz="2000" dirty="0" smtClean="0"/>
              <a:t>Anti-fall out of sky</a:t>
            </a:r>
          </a:p>
          <a:p>
            <a:pPr lvl="1"/>
            <a:endParaRPr lang="en-US" sz="2000" dirty="0" smtClean="0"/>
          </a:p>
          <a:p>
            <a:pPr lvl="1"/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48674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Inputs to PWM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59" y="1311458"/>
            <a:ext cx="231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ω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= (</a:t>
            </a:r>
            <a:r>
              <a:rPr lang="en-US" dirty="0" err="1" smtClean="0"/>
              <a:t>dT+da+de+dr</a:t>
            </a:r>
            <a:r>
              <a:rPr lang="en-US" dirty="0" smtClean="0"/>
              <a:t>)/4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</a:t>
            </a:r>
            <a:r>
              <a:rPr lang="en-US" dirty="0" err="1"/>
              <a:t>+</a:t>
            </a:r>
            <a:r>
              <a:rPr lang="en-US" dirty="0" err="1" smtClean="0"/>
              <a:t>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 smtClean="0"/>
              <a:t>dT-da-de</a:t>
            </a:r>
            <a:r>
              <a:rPr lang="en-US" dirty="0" err="1"/>
              <a:t>+dr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 smtClean="0"/>
          </a:p>
          <a:p>
            <a:r>
              <a:rPr lang="en-US" dirty="0" smtClean="0"/>
              <a:t>ω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dT+</a:t>
            </a:r>
            <a:r>
              <a:rPr lang="en-US" dirty="0" err="1" smtClean="0"/>
              <a:t>da-de-dr</a:t>
            </a:r>
            <a:r>
              <a:rPr lang="en-US" dirty="0"/>
              <a:t>)/</a:t>
            </a:r>
            <a:r>
              <a:rPr lang="en-US" dirty="0" smtClean="0"/>
              <a:t>4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87917" y="2762250"/>
            <a:ext cx="3048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=m*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+ b</a:t>
            </a:r>
          </a:p>
          <a:p>
            <a:endParaRPr lang="en-US" dirty="0" smtClean="0"/>
          </a:p>
          <a:p>
            <a:r>
              <a:rPr lang="en-US" dirty="0" smtClean="0"/>
              <a:t>if (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rpmMin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minPWM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Throttle</a:t>
            </a:r>
            <a:r>
              <a:rPr lang="en-US" baseline="-25000" dirty="0" err="1" smtClean="0"/>
              <a:t>i</a:t>
            </a:r>
            <a:r>
              <a:rPr lang="en-US" dirty="0" smtClean="0"/>
              <a:t> = (</a:t>
            </a:r>
            <a:r>
              <a:rPr lang="en-US" dirty="0" err="1" smtClean="0"/>
              <a:t>sqrt</a:t>
            </a:r>
            <a:r>
              <a:rPr lang="en-US" dirty="0" smtClean="0"/>
              <a:t>(ω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)-b)/m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98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Roll, Pitch, </a:t>
            </a:r>
            <a:r>
              <a:rPr lang="en-US" dirty="0" err="1" smtClean="0"/>
              <a:t>YawRate</a:t>
            </a:r>
            <a:r>
              <a:rPr lang="en-US" dirty="0" smtClean="0"/>
              <a:t> inner </a:t>
            </a:r>
            <a:r>
              <a:rPr lang="en-US" dirty="0"/>
              <a:t>l</a:t>
            </a:r>
            <a:r>
              <a:rPr lang="en-US" dirty="0" smtClean="0"/>
              <a:t>oop</a:t>
            </a:r>
          </a:p>
          <a:p>
            <a:r>
              <a:rPr lang="en-US" dirty="0" smtClean="0"/>
              <a:t>Control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 outer loop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xcmd</a:t>
            </a:r>
            <a:r>
              <a:rPr lang="en-US" dirty="0" smtClean="0"/>
              <a:t> -&gt; </a:t>
            </a:r>
            <a:r>
              <a:rPr lang="en-US" dirty="0" err="1" smtClean="0"/>
              <a:t>Pitch</a:t>
            </a:r>
            <a:r>
              <a:rPr lang="en-US" baseline="-25000" dirty="0" err="1" smtClean="0"/>
              <a:t>cmd</a:t>
            </a:r>
            <a:r>
              <a:rPr lang="en-US" dirty="0" smtClean="0"/>
              <a:t> -&gt; de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ycmd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Roll</a:t>
            </a:r>
            <a:r>
              <a:rPr lang="en-US" baseline="-25000" dirty="0" err="1" smtClean="0"/>
              <a:t>cmd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smtClean="0"/>
              <a:t>da</a:t>
            </a:r>
          </a:p>
          <a:p>
            <a:r>
              <a:rPr lang="en-US" dirty="0" err="1" smtClean="0"/>
              <a:t>VLL</a:t>
            </a:r>
            <a:r>
              <a:rPr lang="en-US" baseline="-25000" dirty="0" err="1" smtClean="0"/>
              <a:t>zcmd</a:t>
            </a:r>
            <a:r>
              <a:rPr lang="en-US" dirty="0" smtClean="0"/>
              <a:t> -&gt; 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YawRate</a:t>
            </a:r>
            <a:r>
              <a:rPr lang="en-US" baseline="-25000" dirty="0" err="1" smtClean="0"/>
              <a:t>cmd</a:t>
            </a:r>
            <a:r>
              <a:rPr lang="en-US" dirty="0" smtClean="0"/>
              <a:t>-&gt;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smtClean="0"/>
              <a:t>Inner loop 4x faster than outer loop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Forces, Moments, and Control Inputs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13" y="1796609"/>
            <a:ext cx="441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ΣF</a:t>
            </a:r>
            <a:r>
              <a:rPr lang="en-US" baseline="-25000" dirty="0" err="1" smtClean="0"/>
              <a:t>LLx</a:t>
            </a:r>
            <a:r>
              <a:rPr lang="en-US" baseline="-25000" dirty="0" smtClean="0"/>
              <a:t> </a:t>
            </a:r>
            <a:r>
              <a:rPr lang="en-US" dirty="0" smtClean="0"/>
              <a:t>= 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 = -sin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LLy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 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ΣF</a:t>
            </a:r>
            <a:r>
              <a:rPr lang="en-US" baseline="-25000" dirty="0" err="1" smtClean="0"/>
              <a:t>LLz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m(</a:t>
            </a:r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 </a:t>
            </a:r>
            <a:r>
              <a:rPr lang="en-US" dirty="0" smtClean="0"/>
              <a:t> = mg -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4532" y="1796609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ΣM</a:t>
            </a:r>
            <a:r>
              <a:rPr lang="en-US" baseline="-25000" dirty="0" err="1" smtClean="0"/>
              <a:t>Bx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)+</a:t>
            </a:r>
            <a:r>
              <a:rPr lang="en-US" dirty="0" err="1" smtClean="0"/>
              <a:t>qr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yy</a:t>
            </a:r>
            <a:r>
              <a:rPr lang="en-US" dirty="0" smtClean="0"/>
              <a:t>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Lda</a:t>
            </a:r>
            <a:endParaRPr lang="en-US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By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(</a:t>
            </a:r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pr</a:t>
            </a:r>
            <a:r>
              <a:rPr lang="en-US" dirty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Lde</a:t>
            </a:r>
            <a:endParaRPr lang="en-US" baseline="-25000" dirty="0" smtClean="0"/>
          </a:p>
          <a:p>
            <a:r>
              <a:rPr lang="en-US" dirty="0" err="1" smtClean="0"/>
              <a:t>ΣM</a:t>
            </a:r>
            <a:r>
              <a:rPr lang="en-US" baseline="-25000" dirty="0" err="1" smtClean="0"/>
              <a:t>Bz</a:t>
            </a:r>
            <a:r>
              <a:rPr lang="en-US" dirty="0" smtClean="0"/>
              <a:t>=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)</a:t>
            </a:r>
            <a:r>
              <a:rPr lang="en-US" dirty="0" smtClean="0"/>
              <a:t>+</a:t>
            </a:r>
            <a:r>
              <a:rPr lang="en-US" dirty="0" err="1" smtClean="0"/>
              <a:t>pq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-I</a:t>
            </a:r>
            <a:r>
              <a:rPr lang="en-US" baseline="-25000" dirty="0" err="1" smtClean="0"/>
              <a:t>xx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H</a:t>
            </a:r>
            <a:r>
              <a:rPr lang="en-US" dirty="0" err="1" smtClean="0"/>
              <a:t>dr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7564" y="3333750"/>
            <a:ext cx="385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-1/m*sin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1/m*sin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g </a:t>
            </a:r>
            <a:r>
              <a:rPr lang="mr-IN" dirty="0" smtClean="0"/>
              <a:t>–</a:t>
            </a:r>
            <a:r>
              <a:rPr lang="en-US" dirty="0" smtClean="0"/>
              <a:t> 1/m*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θ</a:t>
            </a:r>
            <a:r>
              <a:rPr lang="en-US" dirty="0"/>
              <a:t>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44532" y="3333750"/>
            <a:ext cx="374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/>
              <a:t>)</a:t>
            </a:r>
            <a:r>
              <a:rPr lang="en-US" dirty="0" smtClean="0"/>
              <a:t> da - </a:t>
            </a:r>
            <a:r>
              <a:rPr lang="en-US" dirty="0" err="1"/>
              <a:t>qr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zz</a:t>
            </a:r>
            <a:r>
              <a:rPr lang="en-US" dirty="0" err="1"/>
              <a:t>-I</a:t>
            </a:r>
            <a:r>
              <a:rPr lang="en-US" baseline="-25000" dirty="0" err="1"/>
              <a:t>yy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(K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) de -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xx</a:t>
            </a:r>
            <a:r>
              <a:rPr lang="en-US" dirty="0" err="1"/>
              <a:t>-I</a:t>
            </a:r>
            <a:r>
              <a:rPr lang="en-US" baseline="-25000" dirty="0" err="1"/>
              <a:t>zz</a:t>
            </a:r>
            <a:r>
              <a:rPr lang="en-US" dirty="0"/>
              <a:t>) 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smtClean="0"/>
              <a:t> </a:t>
            </a:r>
            <a:endParaRPr lang="en-US" baseline="-25000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(K</a:t>
            </a:r>
            <a:r>
              <a:rPr lang="en-US" baseline="-25000" dirty="0" smtClean="0"/>
              <a:t>H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) </a:t>
            </a:r>
            <a:r>
              <a:rPr lang="en-US" dirty="0" err="1" smtClean="0"/>
              <a:t>dr</a:t>
            </a:r>
            <a:r>
              <a:rPr lang="en-US" dirty="0" smtClean="0"/>
              <a:t> - </a:t>
            </a:r>
            <a:r>
              <a:rPr lang="en-US" dirty="0" err="1"/>
              <a:t>pq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baseline="-25000" dirty="0" err="1"/>
              <a:t>yy</a:t>
            </a:r>
            <a:r>
              <a:rPr lang="en-US" dirty="0" err="1"/>
              <a:t>-I</a:t>
            </a:r>
            <a:r>
              <a:rPr lang="en-US" baseline="-25000" dirty="0" err="1"/>
              <a:t>xx</a:t>
            </a:r>
            <a:r>
              <a:rPr lang="en-US" dirty="0" smtClean="0"/>
              <a:t>)/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endParaRPr lang="en-US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292616" y="4849978"/>
            <a:ext cx="487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       [1    sin(</a:t>
            </a:r>
            <a:r>
              <a:rPr lang="en-US" dirty="0" err="1" smtClean="0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)tan(</a:t>
            </a:r>
            <a:r>
              <a:rPr lang="en-US" dirty="0" err="1" smtClean="0"/>
              <a:t>θ</a:t>
            </a:r>
            <a:r>
              <a:rPr lang="en-US" dirty="0" smtClean="0"/>
              <a:t>)] [p]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]  =   </a:t>
            </a:r>
            <a:r>
              <a:rPr lang="en-US" dirty="0"/>
              <a:t>[ </a:t>
            </a:r>
            <a:r>
              <a:rPr lang="en-US" dirty="0" smtClean="0"/>
              <a:t>0        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/>
              <a:t>)             </a:t>
            </a:r>
            <a:r>
              <a:rPr lang="mr-IN" dirty="0"/>
              <a:t>–</a:t>
            </a:r>
            <a:r>
              <a:rPr lang="en-US" dirty="0"/>
              <a:t>sin(</a:t>
            </a:r>
            <a:r>
              <a:rPr lang="en-US" dirty="0" err="1"/>
              <a:t>Φ</a:t>
            </a:r>
            <a:r>
              <a:rPr lang="en-US" dirty="0"/>
              <a:t>)      </a:t>
            </a:r>
            <a:r>
              <a:rPr lang="en-US" dirty="0" smtClean="0"/>
              <a:t>] [q]</a:t>
            </a:r>
            <a:endParaRPr lang="en-US" dirty="0"/>
          </a:p>
          <a:p>
            <a:r>
              <a:rPr lang="en-US" dirty="0" smtClean="0"/>
              <a:t>[</a:t>
            </a:r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]</a:t>
            </a:r>
            <a:r>
              <a:rPr lang="en-US" dirty="0"/>
              <a:t>	 </a:t>
            </a:r>
            <a:r>
              <a:rPr lang="en-US" dirty="0" smtClean="0"/>
              <a:t>  [</a:t>
            </a:r>
            <a:r>
              <a:rPr lang="en-US" dirty="0"/>
              <a:t>0</a:t>
            </a:r>
            <a:r>
              <a:rPr lang="en-US" dirty="0" smtClean="0"/>
              <a:t>    sin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      </a:t>
            </a:r>
            <a:r>
              <a:rPr lang="en-US" dirty="0" err="1" smtClean="0"/>
              <a:t>cos</a:t>
            </a:r>
            <a:r>
              <a:rPr lang="en-US" dirty="0"/>
              <a:t>(</a:t>
            </a:r>
            <a:r>
              <a:rPr lang="en-US" dirty="0" err="1"/>
              <a:t>Φ</a:t>
            </a:r>
            <a:r>
              <a:rPr lang="en-US" dirty="0" smtClean="0"/>
              <a:t>)sec(</a:t>
            </a:r>
            <a:r>
              <a:rPr lang="en-US" dirty="0" err="1" smtClean="0"/>
              <a:t>θ</a:t>
            </a:r>
            <a:r>
              <a:rPr lang="en-US" dirty="0" smtClean="0"/>
              <a:t>)] [r]</a:t>
            </a:r>
          </a:p>
        </p:txBody>
      </p:sp>
    </p:spTree>
    <p:extLst>
      <p:ext uri="{BB962C8B-B14F-4D97-AF65-F5344CB8AC3E}">
        <p14:creationId xmlns:p14="http://schemas.microsoft.com/office/powerpoint/2010/main" val="355759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[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LLz</a:t>
            </a:r>
            <a:r>
              <a:rPr lang="en-US" dirty="0" smtClean="0"/>
              <a:t>, </a:t>
            </a:r>
            <a:r>
              <a:rPr lang="en-US" dirty="0" err="1" smtClean="0"/>
              <a:t>θ</a:t>
            </a:r>
            <a:r>
              <a:rPr lang="en-US" dirty="0" smtClean="0"/>
              <a:t>, </a:t>
            </a:r>
            <a:r>
              <a:rPr lang="en-US" dirty="0" err="1" smtClean="0"/>
              <a:t>Φ</a:t>
            </a:r>
            <a:r>
              <a:rPr lang="en-US" dirty="0" smtClean="0"/>
              <a:t>, p, q, r]</a:t>
            </a:r>
          </a:p>
          <a:p>
            <a:r>
              <a:rPr lang="en-US" dirty="0" smtClean="0"/>
              <a:t>u = [</a:t>
            </a:r>
            <a:r>
              <a:rPr lang="en-US" dirty="0" err="1" smtClean="0"/>
              <a:t>dT</a:t>
            </a:r>
            <a:r>
              <a:rPr lang="en-US" dirty="0" smtClean="0"/>
              <a:t>, da, de, </a:t>
            </a:r>
            <a:r>
              <a:rPr lang="en-US" dirty="0" err="1" smtClean="0"/>
              <a:t>dr</a:t>
            </a:r>
            <a:r>
              <a:rPr lang="en-US" dirty="0" smtClean="0"/>
              <a:t>]</a:t>
            </a:r>
          </a:p>
          <a:p>
            <a:r>
              <a:rPr lang="en-US" dirty="0" smtClean="0"/>
              <a:t>Linearize about hover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x = [0, 0, 0, 0, 0, 0, 0, 0]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 = [mg/K</a:t>
            </a:r>
            <a:r>
              <a:rPr lang="en-US" baseline="-25000" dirty="0" smtClean="0"/>
              <a:t>T</a:t>
            </a:r>
            <a:r>
              <a:rPr lang="en-US" dirty="0" smtClean="0"/>
              <a:t>, 0, 0, 0]</a:t>
            </a:r>
          </a:p>
          <a:p>
            <a:pPr lvl="1">
              <a:buFont typeface="Courier New"/>
              <a:buChar char="o"/>
            </a:pPr>
            <a:r>
              <a:rPr lang="en-US" b="1" dirty="0" err="1" smtClean="0"/>
              <a:t>dT</a:t>
            </a:r>
            <a:r>
              <a:rPr lang="en-US" b="1" dirty="0" smtClean="0"/>
              <a:t>=mg/K</a:t>
            </a:r>
            <a:r>
              <a:rPr lang="en-US" b="1" baseline="-25000" dirty="0" smtClean="0"/>
              <a:t>T</a:t>
            </a:r>
            <a:r>
              <a:rPr lang="en-US" b="1" dirty="0" smtClean="0"/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dT</a:t>
            </a:r>
            <a:r>
              <a:rPr lang="en-US" dirty="0" smtClean="0"/>
              <a:t> for constant altitude</a:t>
            </a:r>
            <a:endParaRPr lang="en-US" dirty="0"/>
          </a:p>
          <a:p>
            <a:pPr lvl="1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4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25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-(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y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 smtClean="0"/>
              <a:t>/m)</a:t>
            </a:r>
            <a:r>
              <a:rPr lang="en-US" dirty="0" err="1" smtClean="0"/>
              <a:t>Φ</a:t>
            </a:r>
            <a:endParaRPr lang="en-US" dirty="0" smtClean="0"/>
          </a:p>
          <a:p>
            <a:r>
              <a:rPr lang="en-US" dirty="0" err="1" smtClean="0"/>
              <a:t>dVLL</a:t>
            </a:r>
            <a:r>
              <a:rPr lang="en-US" baseline="-25000" dirty="0" err="1" smtClean="0"/>
              <a:t>z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-(K</a:t>
            </a:r>
            <a:r>
              <a:rPr lang="en-US" baseline="-25000" dirty="0" smtClean="0"/>
              <a:t>T</a:t>
            </a:r>
            <a:r>
              <a:rPr lang="en-US" dirty="0" smtClean="0"/>
              <a:t>/m)</a:t>
            </a:r>
            <a:r>
              <a:rPr lang="en-US" dirty="0" err="1" smtClean="0"/>
              <a:t>ΔdT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803" y="2421706"/>
            <a:ext cx="110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dΦ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p</a:t>
            </a:r>
          </a:p>
          <a:p>
            <a:r>
              <a:rPr lang="en-US" dirty="0" err="1" smtClean="0"/>
              <a:t>dθ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 q</a:t>
            </a:r>
          </a:p>
          <a:p>
            <a:r>
              <a:rPr lang="en-US" dirty="0" err="1" smtClean="0"/>
              <a:t>dψ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803" y="3350168"/>
            <a:ext cx="2698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= d</a:t>
            </a:r>
            <a:r>
              <a:rPr lang="en-US" baseline="30000" dirty="0" smtClean="0"/>
              <a:t>2</a:t>
            </a:r>
            <a:r>
              <a:rPr lang="en-US" dirty="0" smtClean="0"/>
              <a:t>Φ/dt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xx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dq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θ/dt</a:t>
            </a:r>
            <a:r>
              <a:rPr lang="en-US" baseline="30000" dirty="0" smtClean="0"/>
              <a:t>2</a:t>
            </a:r>
            <a:r>
              <a:rPr lang="en-US" dirty="0" smtClean="0"/>
              <a:t> = K</a:t>
            </a:r>
            <a:r>
              <a:rPr lang="en-US" baseline="-25000" dirty="0" smtClean="0"/>
              <a:t>T</a:t>
            </a:r>
            <a:r>
              <a:rPr lang="en-US" dirty="0" smtClean="0"/>
              <a:t>L</a:t>
            </a:r>
            <a:r>
              <a:rPr lang="en-US" dirty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 =d</a:t>
            </a:r>
            <a:r>
              <a:rPr lang="en-US" baseline="30000" dirty="0" smtClean="0"/>
              <a:t>2</a:t>
            </a:r>
            <a:r>
              <a:rPr lang="en-US" dirty="0" smtClean="0"/>
              <a:t>ψ/</a:t>
            </a:r>
            <a:r>
              <a:rPr lang="en-US" dirty="0"/>
              <a:t>dt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= 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Control Loops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785" y="1384394"/>
            <a:ext cx="23215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dVLL</a:t>
            </a:r>
            <a:r>
              <a:rPr lang="en-US" baseline="-25000" dirty="0" err="1"/>
              <a:t>x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/m)</a:t>
            </a:r>
            <a:r>
              <a:rPr lang="en-US" dirty="0" err="1" smtClean="0"/>
              <a:t>θ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θ</a:t>
            </a:r>
            <a:r>
              <a:rPr lang="en-US" dirty="0"/>
              <a:t>/</a:t>
            </a:r>
            <a:r>
              <a:rPr lang="en-US" dirty="0" smtClean="0"/>
              <a:t>dt</a:t>
            </a:r>
            <a:r>
              <a:rPr lang="en-US" baseline="30000" dirty="0" smtClean="0"/>
              <a:t>2 </a:t>
            </a:r>
            <a:r>
              <a:rPr lang="en-US" dirty="0" smtClean="0"/>
              <a:t>= 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dirty="0" err="1" smtClean="0"/>
              <a:t>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7304" y="1417638"/>
            <a:ext cx="1796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 smtClean="0"/>
              <a:t>x</a:t>
            </a:r>
            <a:r>
              <a:rPr lang="en-US" dirty="0" smtClean="0"/>
              <a:t>(s) = 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θ</a:t>
            </a:r>
            <a:r>
              <a:rPr lang="en-US" dirty="0"/>
              <a:t>(s)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θ(s)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err="1" smtClean="0"/>
              <a:t>de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5719" y="1434193"/>
            <a:ext cx="1496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 smtClean="0"/>
              <a:t>=-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err="1" smtClean="0"/>
              <a:t>dT</a:t>
            </a:r>
            <a:r>
              <a:rPr lang="en-US" baseline="-25000" dirty="0" err="1" smtClean="0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</a:p>
          <a:p>
            <a:endParaRPr lang="en-US" dirty="0" smtClean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baseline="-25000" dirty="0" smtClean="0"/>
              <a:t>  </a:t>
            </a:r>
            <a:r>
              <a:rPr lang="en-US" dirty="0" smtClean="0"/>
              <a:t>= K</a:t>
            </a:r>
            <a:r>
              <a:rPr lang="en-US" baseline="-25000" dirty="0" smtClean="0"/>
              <a:t>T</a:t>
            </a:r>
            <a:r>
              <a:rPr lang="en-US" dirty="0" smtClean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48830" y="1434193"/>
            <a:ext cx="2627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x</a:t>
            </a:r>
            <a:r>
              <a:rPr lang="en-US" dirty="0" smtClean="0"/>
              <a:t>(s)/</a:t>
            </a:r>
            <a:r>
              <a:rPr lang="en-US" dirty="0" err="1"/>
              <a:t>θ</a:t>
            </a:r>
            <a:r>
              <a:rPr lang="en-US" dirty="0"/>
              <a:t>(s)</a:t>
            </a:r>
            <a:r>
              <a:rPr lang="en-US" dirty="0" smtClean="0"/>
              <a:t>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θ</a:t>
            </a:r>
            <a:r>
              <a:rPr lang="en-US" dirty="0" smtClean="0"/>
              <a:t>(s)/de(s)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4337" y="2790682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2747883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2755398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0030" y="274028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" y="2769094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3918" y="2666221"/>
            <a:ext cx="503252" cy="547693"/>
            <a:chOff x="1808025" y="3758046"/>
            <a:chExt cx="503252" cy="547693"/>
          </a:xfrm>
        </p:grpSpPr>
        <p:sp>
          <p:nvSpPr>
            <p:cNvPr id="12" name="Oval 1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7698" y="2933208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>
            <a:off x="1367170" y="2940068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5123" y="2544867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24" name="Straight Arrow Connector 23"/>
          <p:cNvCxnSpPr>
            <a:stCxn id="7" idx="3"/>
            <a:endCxn id="28" idx="1"/>
          </p:cNvCxnSpPr>
          <p:nvPr/>
        </p:nvCxnSpPr>
        <p:spPr>
          <a:xfrm flipV="1">
            <a:off x="2348852" y="2955453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2577453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2652906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2526517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2940840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2614824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2914199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2906599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9841" y="2544867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976223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157223" y="2976223"/>
            <a:ext cx="5605658" cy="1063473"/>
            <a:chOff x="4827638" y="3712846"/>
            <a:chExt cx="5387574" cy="1063473"/>
          </a:xfrm>
        </p:grpSpPr>
        <p:cxnSp>
          <p:nvCxnSpPr>
            <p:cNvPr id="82" name="Elbow Connector 81"/>
            <p:cNvCxnSpPr/>
            <p:nvPr/>
          </p:nvCxnSpPr>
          <p:spPr>
            <a:xfrm rot="10800000" flipV="1">
              <a:off x="4827641" y="3712846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827638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 flipV="1">
            <a:off x="6490485" y="2910211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544797" y="25729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83600" y="2367336"/>
            <a:ext cx="520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θ</a:t>
            </a:r>
            <a:r>
              <a:rPr lang="en-US" sz="1400" dirty="0" smtClean="0"/>
              <a:t>(s)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5569" y="2357523"/>
            <a:ext cx="56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baseline="-25000" dirty="0" err="1"/>
              <a:t>vx</a:t>
            </a:r>
            <a:r>
              <a:rPr lang="en-US" sz="1400" dirty="0"/>
              <a:t>(s)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936353" y="4646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025652" y="4653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85934" y="4522096"/>
            <a:ext cx="503252" cy="547693"/>
            <a:chOff x="1808025" y="3758046"/>
            <a:chExt cx="503252" cy="547693"/>
          </a:xfrm>
        </p:grpSpPr>
        <p:sp>
          <p:nvSpPr>
            <p:cNvPr id="111" name="Oval 110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>
            <a:off x="1849714" y="4789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6"/>
          </p:cNvCxnSpPr>
          <p:nvPr/>
        </p:nvCxnSpPr>
        <p:spPr>
          <a:xfrm>
            <a:off x="2589186" y="479594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07139" y="440074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116" name="Straight Arrow Connector 115"/>
          <p:cNvCxnSpPr>
            <a:stCxn id="106" idx="3"/>
          </p:cNvCxnSpPr>
          <p:nvPr/>
        </p:nvCxnSpPr>
        <p:spPr>
          <a:xfrm flipV="1">
            <a:off x="3570868" y="481132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458954" y="443332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47379" y="483364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718244" y="445067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2280781" y="4842650"/>
            <a:ext cx="3734457" cy="1063472"/>
            <a:chOff x="4685595" y="3723398"/>
            <a:chExt cx="5387572" cy="1063472"/>
          </a:xfrm>
        </p:grpSpPr>
        <p:cxnSp>
          <p:nvCxnSpPr>
            <p:cNvPr id="131" name="Elbow Connector 130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/>
          <p:cNvCxnSpPr/>
          <p:nvPr/>
        </p:nvCxnSpPr>
        <p:spPr>
          <a:xfrm flipV="1">
            <a:off x="5806107" y="4839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113697" y="448816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3930120" y="463534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294231" y="455463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84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 Inner Pitch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7557" y="1802564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4374" y="1810079"/>
            <a:ext cx="655977" cy="287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/>
              <a:t>/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8" idx="1"/>
          </p:cNvCxnSpPr>
          <p:nvPr/>
        </p:nvCxnSpPr>
        <p:spPr>
          <a:xfrm flipV="1">
            <a:off x="2348852" y="2010134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6938" y="1632134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08104" y="1707587"/>
            <a:ext cx="503252" cy="547693"/>
            <a:chOff x="1808025" y="3758046"/>
            <a:chExt cx="503252" cy="547693"/>
          </a:xfrm>
        </p:grpSpPr>
        <p:sp>
          <p:nvSpPr>
            <p:cNvPr id="27" name="Oval 26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8033" y="1581198"/>
            <a:ext cx="339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11356" y="1995521"/>
            <a:ext cx="278758" cy="5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5278" y="1669505"/>
            <a:ext cx="36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215278" y="1968880"/>
            <a:ext cx="289095" cy="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49652" y="1961280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76138" y="1581198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955943" y="2030904"/>
            <a:ext cx="2473899" cy="598172"/>
            <a:chOff x="4142279" y="3777054"/>
            <a:chExt cx="2473899" cy="598172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143051" y="3777054"/>
              <a:ext cx="2473127" cy="598172"/>
            </a:xfrm>
            <a:prstGeom prst="bentConnector3">
              <a:avLst>
                <a:gd name="adj1" fmla="val -1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142279" y="4000728"/>
              <a:ext cx="769" cy="374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726178" y="2867035"/>
            <a:ext cx="28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/>
              <a:t>(s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θ</a:t>
            </a:r>
            <a:r>
              <a:rPr lang="en-US" dirty="0"/>
              <a:t>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7002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(s)+s*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 = de(s)/</a:t>
            </a: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vx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kp+s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)/s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581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dirty="0"/>
              <a:t>(s)/(1+G(s)</a:t>
            </a:r>
            <a:r>
              <a:rPr lang="en-US" dirty="0" smtClean="0"/>
              <a:t>) = s</a:t>
            </a:r>
            <a:r>
              <a:rPr lang="en-US" baseline="30000" dirty="0" smtClean="0"/>
              <a:t>2</a:t>
            </a:r>
            <a:r>
              <a:rPr lang="en-US" dirty="0"/>
              <a:t>θ</a:t>
            </a:r>
            <a:r>
              <a:rPr lang="en-US" baseline="-25000" dirty="0"/>
              <a:t>cmd</a:t>
            </a:r>
            <a:r>
              <a:rPr lang="en-US" dirty="0"/>
              <a:t>(</a:t>
            </a:r>
            <a:r>
              <a:rPr lang="en-US" dirty="0" smtClean="0"/>
              <a:t>s)/(s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kds+k</a:t>
            </a:r>
            <a:r>
              <a:rPr lang="en-US" baseline="-25000" dirty="0" smtClean="0"/>
              <a:t>θ</a:t>
            </a:r>
            <a:r>
              <a:rPr lang="en-US" dirty="0" smtClean="0"/>
              <a:t>kp)</a:t>
            </a:r>
          </a:p>
          <a:p>
            <a:endParaRPr lang="en-US" dirty="0"/>
          </a:p>
          <a:p>
            <a:r>
              <a:rPr lang="en-US" dirty="0" smtClean="0"/>
              <a:t>Steady state error = 0 for impulse, step, and ramp inputs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5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 Inner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70026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 err="1" smtClean="0"/>
              <a:t>θ</a:t>
            </a:r>
            <a:r>
              <a:rPr lang="en-US" dirty="0" smtClean="0"/>
              <a:t>(s)/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 / (s</a:t>
            </a:r>
            <a:r>
              <a:rPr lang="en-US" baseline="30000" dirty="0" smtClean="0"/>
              <a:t>2</a:t>
            </a:r>
            <a:r>
              <a:rPr lang="en-US" dirty="0" smtClean="0"/>
              <a:t>+k</a:t>
            </a:r>
            <a:r>
              <a:rPr lang="en-US" baseline="-25000" dirty="0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kd</a:t>
            </a:r>
            <a:r>
              <a:rPr lang="en-US" dirty="0" smtClean="0"/>
              <a:t>*</a:t>
            </a:r>
            <a:r>
              <a:rPr lang="en-US" dirty="0" err="1" smtClean="0"/>
              <a:t>s+k</a:t>
            </a:r>
            <a:r>
              <a:rPr lang="en-US" baseline="-25000" dirty="0" err="1" smtClean="0"/>
              <a:t>θ</a:t>
            </a:r>
            <a:r>
              <a:rPr lang="en-US" dirty="0" smtClean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80 * 2 * pi = 502.4</a:t>
            </a:r>
          </a:p>
          <a:p>
            <a:r>
              <a:rPr lang="en-US" dirty="0" smtClean="0"/>
              <a:t>zeta = 1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+k</a:t>
            </a:r>
            <a:r>
              <a:rPr lang="en-US" baseline="-25000" dirty="0"/>
              <a:t>θ</a:t>
            </a:r>
            <a:r>
              <a:rPr lang="en-US" dirty="0"/>
              <a:t>*</a:t>
            </a:r>
            <a:r>
              <a:rPr lang="en-US" dirty="0" err="1"/>
              <a:t>kd</a:t>
            </a:r>
            <a:r>
              <a:rPr lang="en-US" dirty="0"/>
              <a:t>*</a:t>
            </a:r>
            <a:r>
              <a:rPr lang="en-US" dirty="0" err="1"/>
              <a:t>s+k</a:t>
            </a:r>
            <a:r>
              <a:rPr lang="en-US" baseline="-25000" dirty="0" err="1"/>
              <a:t>θ</a:t>
            </a:r>
            <a:r>
              <a:rPr lang="en-US" dirty="0"/>
              <a:t>*</a:t>
            </a:r>
            <a:r>
              <a:rPr lang="en-US" dirty="0" err="1" smtClean="0"/>
              <a:t>kp</a:t>
            </a:r>
            <a:r>
              <a:rPr lang="en-US" dirty="0" smtClean="0"/>
              <a:t> = s</a:t>
            </a:r>
            <a:r>
              <a:rPr lang="en-US" baseline="30000" dirty="0" smtClean="0"/>
              <a:t>2 </a:t>
            </a:r>
            <a:r>
              <a:rPr lang="en-US" dirty="0" smtClean="0"/>
              <a:t>+ 2*zeta*</a:t>
            </a:r>
            <a:r>
              <a:rPr lang="en-US" dirty="0" err="1" smtClean="0"/>
              <a:t>wn</a:t>
            </a:r>
            <a:r>
              <a:rPr lang="en-US" dirty="0" smtClean="0"/>
              <a:t>*s + wn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err="1" smtClean="0"/>
              <a:t>kp</a:t>
            </a:r>
            <a:r>
              <a:rPr lang="en-US" dirty="0" smtClean="0"/>
              <a:t> = wn</a:t>
            </a:r>
            <a:r>
              <a:rPr lang="en-US" baseline="30000" dirty="0" smtClean="0"/>
              <a:t>2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148,473,976</a:t>
            </a:r>
          </a:p>
          <a:p>
            <a:endParaRPr lang="en-US" dirty="0"/>
          </a:p>
          <a:p>
            <a:r>
              <a:rPr lang="en-US" dirty="0" err="1" smtClean="0"/>
              <a:t>kd</a:t>
            </a:r>
            <a:r>
              <a:rPr lang="en-US" dirty="0" smtClean="0"/>
              <a:t> = 2*zeta*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591,058.8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512975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θ</a:t>
            </a:r>
            <a:r>
              <a:rPr lang="en-US" baseline="-25000" dirty="0"/>
              <a:t>  </a:t>
            </a:r>
            <a:r>
              <a:rPr lang="en-US" dirty="0"/>
              <a:t>= K</a:t>
            </a:r>
            <a:r>
              <a:rPr lang="en-US" baseline="-25000" dirty="0"/>
              <a:t>T</a:t>
            </a:r>
            <a:r>
              <a:rPr lang="en-US" dirty="0"/>
              <a:t>L/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 </a:t>
            </a:r>
            <a:r>
              <a:rPr lang="en-US" dirty="0" smtClean="0"/>
              <a:t>= </a:t>
            </a:r>
            <a:r>
              <a:rPr lang="en-US" dirty="0" err="1" smtClean="0"/>
              <a:t>Tmax</a:t>
            </a:r>
            <a:r>
              <a:rPr lang="en-US" dirty="0" smtClean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 = 4.22/(rad(6440</a:t>
            </a:r>
            <a:r>
              <a:rPr lang="en-US" baseline="30000" dirty="0" smtClean="0"/>
              <a:t>2</a:t>
            </a:r>
            <a:r>
              <a:rPr lang="en-US" dirty="0" smtClean="0"/>
              <a:t>)) = 0.000334</a:t>
            </a:r>
            <a:endParaRPr lang="en-US" baseline="-25000" dirty="0" smtClean="0"/>
          </a:p>
          <a:p>
            <a:r>
              <a:rPr lang="en-US" dirty="0" smtClean="0"/>
              <a:t>L = 0.1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yy</a:t>
            </a:r>
            <a:r>
              <a:rPr lang="en-US" baseline="-25000" dirty="0" smtClean="0"/>
              <a:t> </a:t>
            </a:r>
            <a:r>
              <a:rPr lang="en-US" dirty="0" smtClean="0"/>
              <a:t>= 0.0196</a:t>
            </a:r>
            <a:endParaRPr lang="en-US" dirty="0"/>
          </a:p>
          <a:p>
            <a:r>
              <a:rPr lang="en-US" dirty="0" err="1" smtClean="0"/>
              <a:t>K</a:t>
            </a:r>
            <a:r>
              <a:rPr lang="en-US" baseline="-25000" dirty="0" err="1" smtClean="0"/>
              <a:t>θ</a:t>
            </a:r>
            <a:r>
              <a:rPr lang="en-US" dirty="0" smtClean="0"/>
              <a:t> = 0.0017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Outer Pitch Loop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6178" y="2867035"/>
            <a:ext cx="356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 smtClean="0"/>
              <a:t>θ</a:t>
            </a:r>
            <a:r>
              <a:rPr lang="en-US" dirty="0"/>
              <a:t>(s)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5328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dirty="0"/>
              <a:t>/ </a:t>
            </a:r>
            <a:r>
              <a:rPr lang="en-US" dirty="0" smtClean="0"/>
              <a:t>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736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Vx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(s)/(1+G(s)) = </a:t>
            </a:r>
            <a:r>
              <a:rPr lang="en-US" dirty="0" err="1"/>
              <a:t>sVx</a:t>
            </a:r>
            <a:r>
              <a:rPr lang="en-US" baseline="-25000" dirty="0" err="1"/>
              <a:t>cmd</a:t>
            </a:r>
            <a:r>
              <a:rPr lang="en-US" dirty="0"/>
              <a:t>(s)/(</a:t>
            </a:r>
            <a:r>
              <a:rPr lang="en-US" dirty="0" err="1"/>
              <a:t>s+kpK</a:t>
            </a:r>
            <a:r>
              <a:rPr lang="en-US" baseline="-25000" dirty="0" err="1"/>
              <a:t>vx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Steady state error = 0 for impulse and step inputs, 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 </a:t>
            </a:r>
            <a:r>
              <a:rPr lang="en-US" dirty="0"/>
              <a:t>error for ramp 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353" y="166576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25652" y="167290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085934" y="1541306"/>
            <a:ext cx="503252" cy="547693"/>
            <a:chOff x="1808025" y="3758046"/>
            <a:chExt cx="503252" cy="547693"/>
          </a:xfrm>
        </p:grpSpPr>
        <p:sp>
          <p:nvSpPr>
            <p:cNvPr id="32" name="Oval 3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849714" y="180829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</p:cNvCxnSpPr>
          <p:nvPr/>
        </p:nvCxnSpPr>
        <p:spPr>
          <a:xfrm>
            <a:off x="2589186" y="181515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7139" y="141995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9" idx="3"/>
          </p:cNvCxnSpPr>
          <p:nvPr/>
        </p:nvCxnSpPr>
        <p:spPr>
          <a:xfrm flipV="1">
            <a:off x="3570868" y="183053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58954" y="145253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7379" y="185285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8244" y="146988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0781" y="1861860"/>
            <a:ext cx="3734457" cy="1063472"/>
            <a:chOff x="4685595" y="3723398"/>
            <a:chExt cx="5387572" cy="1063472"/>
          </a:xfrm>
        </p:grpSpPr>
        <p:cxnSp>
          <p:nvCxnSpPr>
            <p:cNvPr id="49" name="Elbow Connector 48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806107" y="185821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3697" y="150737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930120" y="165455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4231" y="157384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32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Outer Loop Response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77054"/>
            <a:ext cx="883895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/>
              <a:t>(s) = G(s)/(1+G(s)) 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) </a:t>
            </a:r>
            <a:r>
              <a:rPr lang="en-US" dirty="0"/>
              <a:t>/ 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7593" y="2908051"/>
            <a:ext cx="2194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m = 0.5</a:t>
            </a:r>
          </a:p>
        </p:txBody>
      </p:sp>
    </p:spTree>
    <p:extLst>
      <p:ext uri="{BB962C8B-B14F-4D97-AF65-F5344CB8AC3E}">
        <p14:creationId xmlns:p14="http://schemas.microsoft.com/office/powerpoint/2010/main" val="12632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True GPS position/velocity, IMU acceleration</a:t>
            </a:r>
            <a:r>
              <a:rPr lang="el-GR" dirty="0" smtClean="0"/>
              <a:t>/</a:t>
            </a:r>
            <a:r>
              <a:rPr lang="en-US" dirty="0" smtClean="0"/>
              <a:t>angular rate in body frame, Magnetometer heading</a:t>
            </a:r>
          </a:p>
          <a:p>
            <a:pPr lvl="1"/>
            <a:r>
              <a:rPr lang="en-US" dirty="0" smtClean="0"/>
              <a:t>Add noise</a:t>
            </a:r>
            <a:endParaRPr lang="el-GR" dirty="0" smtClean="0"/>
          </a:p>
          <a:p>
            <a:r>
              <a:rPr lang="en-US" dirty="0"/>
              <a:t>Output: estimated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r>
              <a:rPr lang="en-US" dirty="0" smtClean="0"/>
              <a:t>Attitude &amp; angular </a:t>
            </a:r>
            <a:r>
              <a:rPr lang="en-US" dirty="0"/>
              <a:t>r</a:t>
            </a:r>
            <a:r>
              <a:rPr lang="en-US" dirty="0" smtClean="0"/>
              <a:t>ate from IMU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osition and velocity from GPS and IMU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PI Outer Pitch Loop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6178" y="2867035"/>
            <a:ext cx="356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 smtClean="0"/>
              <a:t>θ</a:t>
            </a:r>
            <a:r>
              <a:rPr lang="en-US" dirty="0"/>
              <a:t>(s)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98895"/>
            <a:ext cx="136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604928"/>
            <a:ext cx="6803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cmd</a:t>
            </a:r>
            <a:r>
              <a:rPr lang="en-US" dirty="0" smtClean="0"/>
              <a:t>(s) = (</a:t>
            </a:r>
            <a:r>
              <a:rPr lang="en-US" dirty="0" err="1" smtClean="0"/>
              <a:t>kp</a:t>
            </a:r>
            <a:r>
              <a:rPr lang="en-US" dirty="0" smtClean="0"/>
              <a:t> + </a:t>
            </a:r>
            <a:r>
              <a:rPr lang="en-US" dirty="0" err="1" smtClean="0"/>
              <a:t>ki</a:t>
            </a:r>
            <a:r>
              <a:rPr lang="en-US" dirty="0" smtClean="0"/>
              <a:t>/s)*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 smtClean="0"/>
              <a:t>(s)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 = </a:t>
            </a:r>
            <a:r>
              <a:rPr lang="en-US" dirty="0" err="1"/>
              <a:t>θ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e</a:t>
            </a:r>
            <a:r>
              <a:rPr lang="en-US" dirty="0"/>
              <a:t>(s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r>
              <a:rPr lang="en-US" dirty="0" smtClean="0"/>
              <a:t> + </a:t>
            </a:r>
            <a:r>
              <a:rPr lang="en-US" dirty="0" err="1" smtClean="0"/>
              <a:t>ki</a:t>
            </a:r>
            <a:r>
              <a:rPr lang="en-US" dirty="0" smtClean="0"/>
              <a:t>/s</a:t>
            </a:r>
            <a:endParaRPr lang="en-US" dirty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vx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smtClean="0"/>
              <a:t>/s 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/s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Vx</a:t>
            </a:r>
            <a:r>
              <a:rPr lang="en-US" dirty="0" smtClean="0"/>
              <a:t>(s)/</a:t>
            </a:r>
            <a:r>
              <a:rPr lang="en-US" dirty="0" err="1" smtClean="0"/>
              <a:t>Vx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vx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)/ (s</a:t>
            </a:r>
            <a:r>
              <a:rPr lang="en-US" baseline="30000" dirty="0" smtClean="0"/>
              <a:t>2</a:t>
            </a:r>
            <a:r>
              <a:rPr lang="en-US" dirty="0" smtClean="0"/>
              <a:t>+kpK</a:t>
            </a:r>
            <a:r>
              <a:rPr lang="en-US" baseline="-25000" dirty="0" smtClean="0"/>
              <a:t>vx</a:t>
            </a:r>
            <a:r>
              <a:rPr lang="en-US" dirty="0" smtClean="0"/>
              <a:t>s + </a:t>
            </a:r>
            <a:r>
              <a:rPr lang="en-US" dirty="0" err="1" smtClean="0"/>
              <a:t>kiK</a:t>
            </a:r>
            <a:r>
              <a:rPr lang="en-US" baseline="-25000" dirty="0" err="1" smtClean="0"/>
              <a:t>vx</a:t>
            </a:r>
            <a:r>
              <a:rPr lang="en-US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947" y="5066876"/>
            <a:ext cx="736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/>
              <a:t>Vx</a:t>
            </a:r>
            <a:r>
              <a:rPr lang="en-US" baseline="-25000" dirty="0" err="1"/>
              <a:t>e</a:t>
            </a:r>
            <a:r>
              <a:rPr lang="en-US" dirty="0"/>
              <a:t>(s) = 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(s)/(1+G(s)) =</a:t>
            </a:r>
            <a:r>
              <a:rPr lang="en-US" dirty="0" err="1"/>
              <a:t>Vxcmd</a:t>
            </a:r>
            <a:r>
              <a:rPr lang="en-US" dirty="0"/>
              <a:t>(s)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/>
              <a:t>/(s</a:t>
            </a:r>
            <a:r>
              <a:rPr lang="en-US" baseline="30000" dirty="0"/>
              <a:t>2</a:t>
            </a:r>
            <a:r>
              <a:rPr lang="en-US" dirty="0"/>
              <a:t>+kpK</a:t>
            </a:r>
            <a:r>
              <a:rPr lang="en-US" baseline="-25000" dirty="0"/>
              <a:t>vx</a:t>
            </a:r>
            <a:r>
              <a:rPr lang="en-US" dirty="0"/>
              <a:t>s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Steady state error = 0 for </a:t>
            </a:r>
            <a:r>
              <a:rPr lang="en-US" dirty="0" smtClean="0"/>
              <a:t>impulse, step inputs, and ramp </a:t>
            </a:r>
            <a:r>
              <a:rPr lang="en-US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965" y="5614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353" y="166576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25652" y="167290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/>
              <a:t>/</a:t>
            </a:r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085934" y="1541306"/>
            <a:ext cx="503252" cy="547693"/>
            <a:chOff x="1808025" y="3758046"/>
            <a:chExt cx="503252" cy="547693"/>
          </a:xfrm>
        </p:grpSpPr>
        <p:sp>
          <p:nvSpPr>
            <p:cNvPr id="32" name="Oval 31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849714" y="180829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</p:cNvCxnSpPr>
          <p:nvPr/>
        </p:nvCxnSpPr>
        <p:spPr>
          <a:xfrm>
            <a:off x="2589186" y="1815153"/>
            <a:ext cx="347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7139" y="1419952"/>
            <a:ext cx="42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/>
              <a:t>e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29" idx="3"/>
          </p:cNvCxnSpPr>
          <p:nvPr/>
        </p:nvCxnSpPr>
        <p:spPr>
          <a:xfrm flipV="1">
            <a:off x="3570868" y="1830538"/>
            <a:ext cx="359252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58954" y="1452538"/>
            <a:ext cx="489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θ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7379" y="1852854"/>
            <a:ext cx="378273" cy="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8244" y="1469886"/>
            <a:ext cx="3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0781" y="1861860"/>
            <a:ext cx="3734457" cy="1063472"/>
            <a:chOff x="4685595" y="3723398"/>
            <a:chExt cx="5387572" cy="1063472"/>
          </a:xfrm>
        </p:grpSpPr>
        <p:cxnSp>
          <p:nvCxnSpPr>
            <p:cNvPr id="49" name="Elbow Connector 48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 flipV="1">
            <a:off x="5806107" y="185821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3697" y="1507376"/>
            <a:ext cx="36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3930120" y="1654552"/>
            <a:ext cx="697721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θ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4231" y="1573840"/>
            <a:ext cx="5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Vx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745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PI Outer Loop Response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77054"/>
            <a:ext cx="88389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Vx</a:t>
            </a:r>
            <a:r>
              <a:rPr lang="en-US" dirty="0"/>
              <a:t>(s)/</a:t>
            </a:r>
            <a:r>
              <a:rPr lang="en-US" dirty="0" err="1"/>
              <a:t>Vx</a:t>
            </a:r>
            <a:r>
              <a:rPr lang="en-US" baseline="-25000" dirty="0" err="1"/>
              <a:t>cmd</a:t>
            </a:r>
            <a:r>
              <a:rPr lang="en-US" dirty="0"/>
              <a:t>(s) = G(s)/(1+G(s)) = )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dirty="0" err="1"/>
              <a:t>s</a:t>
            </a:r>
            <a:r>
              <a:rPr lang="en-US" dirty="0"/>
              <a:t>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baseline="-25000" dirty="0"/>
              <a:t>)</a:t>
            </a:r>
            <a:r>
              <a:rPr lang="en-US" dirty="0"/>
              <a:t>/ (s</a:t>
            </a:r>
            <a:r>
              <a:rPr lang="en-US" baseline="30000" dirty="0"/>
              <a:t>2</a:t>
            </a:r>
            <a:r>
              <a:rPr lang="en-US" dirty="0"/>
              <a:t>+kpK</a:t>
            </a:r>
            <a:r>
              <a:rPr lang="en-US" baseline="-25000" dirty="0"/>
              <a:t>vx</a:t>
            </a:r>
            <a:r>
              <a:rPr lang="en-US" dirty="0"/>
              <a:t>s + </a:t>
            </a:r>
            <a:r>
              <a:rPr lang="en-US" dirty="0" err="1"/>
              <a:t>kiK</a:t>
            </a:r>
            <a:r>
              <a:rPr lang="en-US" baseline="-25000" dirty="0" err="1"/>
              <a:t>vx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ki</a:t>
            </a:r>
            <a:r>
              <a:rPr lang="en-US" dirty="0" smtClean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dirty="0" smtClean="0"/>
              <a:t> -</a:t>
            </a:r>
            <a:r>
              <a:rPr lang="en-US" dirty="0"/>
              <a:t>&gt;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wn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2*zeta*</a:t>
            </a:r>
            <a:r>
              <a:rPr lang="en-US" dirty="0" err="1" smtClean="0"/>
              <a:t>wn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kpK</a:t>
            </a:r>
            <a:r>
              <a:rPr lang="en-US" baseline="-25000" dirty="0" err="1"/>
              <a:t>vx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/>
              <a:t>kp</a:t>
            </a:r>
            <a:r>
              <a:rPr lang="en-US" dirty="0"/>
              <a:t> = </a:t>
            </a:r>
            <a:r>
              <a:rPr lang="en-US" dirty="0" smtClean="0"/>
              <a:t>2*zeta*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vx</a:t>
            </a:r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7593" y="2908051"/>
            <a:ext cx="2194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vx</a:t>
            </a:r>
            <a:r>
              <a:rPr lang="en-US" baseline="-25000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 err="1"/>
              <a:t>dT</a:t>
            </a:r>
            <a:r>
              <a:rPr lang="en-US" baseline="-25000" dirty="0" err="1"/>
              <a:t>o</a:t>
            </a:r>
            <a:r>
              <a:rPr lang="en-US" dirty="0"/>
              <a:t>/</a:t>
            </a:r>
            <a:r>
              <a:rPr lang="en-US" dirty="0" smtClean="0"/>
              <a:t>m</a:t>
            </a:r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m = 0.5</a:t>
            </a:r>
          </a:p>
        </p:txBody>
      </p:sp>
    </p:spTree>
    <p:extLst>
      <p:ext uri="{BB962C8B-B14F-4D97-AF65-F5344CB8AC3E}">
        <p14:creationId xmlns:p14="http://schemas.microsoft.com/office/powerpoint/2010/main" val="2914867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Vz</a:t>
            </a:r>
            <a:r>
              <a:rPr lang="en-US" dirty="0" smtClean="0"/>
              <a:t>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T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68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ΔdT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566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dVLL</a:t>
            </a:r>
            <a:r>
              <a:rPr lang="en-US" baseline="-25000" dirty="0" err="1"/>
              <a:t>z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(-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/</a:t>
            </a:r>
            <a:r>
              <a:rPr lang="en-US" dirty="0"/>
              <a:t>m</a:t>
            </a:r>
            <a:r>
              <a:rPr lang="en-US" dirty="0" smtClean="0"/>
              <a:t>)</a:t>
            </a:r>
            <a:r>
              <a:rPr lang="en-US" dirty="0" err="1" smtClean="0"/>
              <a:t>ΔdT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sVLL</a:t>
            </a:r>
            <a:r>
              <a:rPr lang="en-US" baseline="-25000" dirty="0" err="1"/>
              <a:t>z</a:t>
            </a:r>
            <a:r>
              <a:rPr lang="en-US" dirty="0" smtClean="0"/>
              <a:t>(s)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err="1" smtClean="0"/>
              <a:t>ΔdT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baseline="-25000" dirty="0" smtClean="0"/>
              <a:t> </a:t>
            </a:r>
            <a:r>
              <a:rPr lang="en-US" dirty="0" smtClean="0"/>
              <a:t>= -K</a:t>
            </a:r>
            <a:r>
              <a:rPr lang="en-US" baseline="-25000" dirty="0" smtClean="0"/>
              <a:t>T</a:t>
            </a:r>
            <a:r>
              <a:rPr lang="en-US" dirty="0" smtClean="0"/>
              <a:t>/m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90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 smtClean="0"/>
              <a:t>v</a:t>
            </a:r>
            <a:r>
              <a:rPr lang="en-US" baseline="-25000" dirty="0" err="1"/>
              <a:t>z</a:t>
            </a:r>
            <a:r>
              <a:rPr lang="en-US" dirty="0" smtClean="0"/>
              <a:t>(s) =</a:t>
            </a:r>
            <a:r>
              <a:rPr lang="en-US" dirty="0" err="1" smtClean="0"/>
              <a:t>VLL</a:t>
            </a:r>
            <a:r>
              <a:rPr lang="en-US" baseline="-25000" dirty="0" err="1"/>
              <a:t>z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ΔdT</a:t>
            </a:r>
            <a:r>
              <a:rPr lang="en-US" dirty="0"/>
              <a:t> (s)</a:t>
            </a:r>
            <a:r>
              <a:rPr lang="en-US" dirty="0" smtClean="0"/>
              <a:t>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27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ΔdT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 = </a:t>
            </a:r>
            <a:r>
              <a:rPr lang="en-US" dirty="0" err="1" smtClean="0"/>
              <a:t>ΔdT</a:t>
            </a:r>
            <a:r>
              <a:rPr lang="en-US" dirty="0" smtClean="0"/>
              <a:t>(s)</a:t>
            </a:r>
            <a:r>
              <a:rPr lang="en-US" dirty="0"/>
              <a:t>/</a:t>
            </a:r>
            <a:r>
              <a:rPr lang="en-US" dirty="0" err="1"/>
              <a:t>Vz</a:t>
            </a:r>
            <a:r>
              <a:rPr lang="en-US" baseline="-25000" dirty="0" err="1"/>
              <a:t>e</a:t>
            </a:r>
            <a:r>
              <a:rPr lang="en-US" baseline="-25000" dirty="0"/>
              <a:t>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vz</a:t>
            </a:r>
            <a:r>
              <a:rPr lang="en-US" dirty="0" smtClean="0"/>
              <a:t>(s)P</a:t>
            </a:r>
            <a:r>
              <a:rPr lang="en-US" baseline="-25000" dirty="0"/>
              <a:t>T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 err="1" smtClean="0"/>
              <a:t>Vz</a:t>
            </a:r>
            <a:r>
              <a:rPr lang="en-US" dirty="0" smtClean="0"/>
              <a:t>(s)/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 err="1" smtClean="0"/>
              <a:t>Vz</a:t>
            </a:r>
            <a:r>
              <a:rPr lang="en-US" baseline="-25000" dirty="0" err="1" smtClean="0"/>
              <a:t>e</a:t>
            </a:r>
            <a:r>
              <a:rPr lang="en-US" dirty="0"/>
              <a:t>(s) = </a:t>
            </a:r>
            <a:r>
              <a:rPr lang="en-US" dirty="0" err="1" smtClean="0"/>
              <a:t>Vz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sVz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1/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41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r>
              <a:rPr lang="en-US" sz="1400" baseline="-25000" dirty="0" err="1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911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Vz</a:t>
            </a:r>
            <a:r>
              <a:rPr lang="en-US" dirty="0" smtClean="0"/>
              <a:t>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Vz</a:t>
            </a:r>
            <a:r>
              <a:rPr lang="en-US" dirty="0"/>
              <a:t>(s)/</a:t>
            </a:r>
            <a:r>
              <a:rPr lang="en-US" dirty="0" err="1"/>
              <a:t>Vz</a:t>
            </a:r>
            <a:r>
              <a:rPr lang="en-US" baseline="-25000" dirty="0" err="1"/>
              <a:t>cmd</a:t>
            </a:r>
            <a:r>
              <a:rPr lang="en-US" dirty="0"/>
              <a:t>(s) = G(s)/(1+G(s)) 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 smtClean="0"/>
              <a:t>vz</a:t>
            </a:r>
            <a:r>
              <a:rPr lang="en-US" dirty="0"/>
              <a:t>) / (</a:t>
            </a:r>
            <a:r>
              <a:rPr lang="en-US" dirty="0" err="1" smtClean="0"/>
              <a:t>s+kpK</a:t>
            </a:r>
            <a:r>
              <a:rPr lang="en-US" baseline="-25000" dirty="0" err="1" smtClean="0"/>
              <a:t>vz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2 * 2 * pi = 12.56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/>
              <a:t>*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/>
              <a:t>/</a:t>
            </a:r>
            <a:r>
              <a:rPr lang="en-US" dirty="0" err="1" smtClean="0"/>
              <a:t>K</a:t>
            </a:r>
            <a:r>
              <a:rPr lang="en-US" baseline="-25000" dirty="0" err="1" smtClean="0"/>
              <a:t>vz</a:t>
            </a:r>
            <a:r>
              <a:rPr lang="en-US" dirty="0" smtClean="0"/>
              <a:t> = -676,085.077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70190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vz</a:t>
            </a:r>
            <a:r>
              <a:rPr lang="en-US" baseline="-25000" dirty="0"/>
              <a:t> </a:t>
            </a:r>
            <a:r>
              <a:rPr lang="en-US" dirty="0"/>
              <a:t>= -</a:t>
            </a:r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/>
              <a:t>/m</a:t>
            </a:r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 = </a:t>
            </a:r>
            <a:r>
              <a:rPr lang="en-US" dirty="0" err="1"/>
              <a:t>Tmax</a:t>
            </a:r>
            <a:r>
              <a:rPr lang="en-US" dirty="0"/>
              <a:t>/(maxrpm</a:t>
            </a:r>
            <a:r>
              <a:rPr lang="en-US" baseline="30000" dirty="0"/>
              <a:t>2</a:t>
            </a:r>
            <a:r>
              <a:rPr lang="en-US" dirty="0"/>
              <a:t>) = 4.22/(rad(6440</a:t>
            </a:r>
            <a:r>
              <a:rPr lang="en-US" baseline="30000" dirty="0"/>
              <a:t>2</a:t>
            </a:r>
            <a:r>
              <a:rPr lang="en-US" dirty="0"/>
              <a:t>)) = </a:t>
            </a:r>
            <a:r>
              <a:rPr lang="is-IS" dirty="0"/>
              <a:t>0.0000092786219540526721</a:t>
            </a:r>
            <a:endParaRPr lang="en-US" baseline="-25000" dirty="0"/>
          </a:p>
          <a:p>
            <a:r>
              <a:rPr lang="en-US" dirty="0" smtClean="0"/>
              <a:t>m = 0.5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vz</a:t>
            </a:r>
            <a:r>
              <a:rPr lang="en-US" dirty="0" smtClean="0"/>
              <a:t> = -0.00001858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0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Vz</a:t>
            </a:r>
            <a:r>
              <a:rPr lang="en-US" dirty="0" smtClean="0"/>
              <a:t> PI Control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</a:t>
            </a:r>
            <a:r>
              <a:rPr lang="en-US" dirty="0" err="1" smtClean="0"/>
              <a:t>Vx</a:t>
            </a:r>
            <a:r>
              <a:rPr lang="en-US" dirty="0" smtClean="0"/>
              <a:t>/</a:t>
            </a:r>
            <a:r>
              <a:rPr lang="en-US" dirty="0" err="1" smtClean="0"/>
              <a:t>Vy</a:t>
            </a:r>
            <a:r>
              <a:rPr lang="en-US" dirty="0" smtClean="0"/>
              <a:t> but with </a:t>
            </a:r>
            <a:r>
              <a:rPr lang="en-US" smtClean="0"/>
              <a:t>K</a:t>
            </a:r>
            <a:r>
              <a:rPr lang="en-US" baseline="-25000" smtClean="0"/>
              <a:t>vz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90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Altitude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2793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394" y="2335943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516440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31" idx="1"/>
          </p:cNvCxnSpPr>
          <p:nvPr/>
        </p:nvCxnSpPr>
        <p:spPr>
          <a:xfrm flipV="1">
            <a:off x="4087308" y="2524901"/>
            <a:ext cx="295323" cy="1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8213" y="2030811"/>
            <a:ext cx="71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VLLz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965469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324346" y="2558343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1590" y="2063394"/>
            <a:ext cx="35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Vz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488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139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dh/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-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sh</a:t>
            </a:r>
            <a:r>
              <a:rPr lang="en-US" dirty="0" smtClean="0"/>
              <a:t> (s) = -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h</a:t>
            </a:r>
            <a:r>
              <a:rPr lang="en-US" dirty="0" smtClean="0"/>
              <a:t>(s) =h (s)</a:t>
            </a:r>
            <a:r>
              <a:rPr lang="en-US" dirty="0"/>
              <a:t>/</a:t>
            </a:r>
            <a:r>
              <a:rPr lang="en-US" dirty="0" err="1" smtClean="0"/>
              <a:t>VLL</a:t>
            </a:r>
            <a:r>
              <a:rPr lang="en-US" baseline="-25000" dirty="0" err="1" smtClean="0"/>
              <a:t>z</a:t>
            </a:r>
            <a:r>
              <a:rPr lang="en-US" dirty="0" smtClean="0"/>
              <a:t>(</a:t>
            </a:r>
            <a:r>
              <a:rPr lang="en-US" dirty="0"/>
              <a:t>s)</a:t>
            </a:r>
            <a:r>
              <a:rPr lang="en-US" dirty="0" smtClean="0"/>
              <a:t> = -1/s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5223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VLLz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/>
              <a:t>h</a:t>
            </a:r>
            <a:r>
              <a:rPr lang="en-US" baseline="-25000" dirty="0" smtClean="0"/>
              <a:t>e</a:t>
            </a:r>
            <a:r>
              <a:rPr lang="en-US" dirty="0" smtClean="0"/>
              <a:t>(s)  -&gt; </a:t>
            </a:r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 = </a:t>
            </a:r>
            <a:r>
              <a:rPr lang="en-US" dirty="0" err="1"/>
              <a:t>VLLz</a:t>
            </a:r>
            <a:r>
              <a:rPr lang="en-US" baseline="-25000" dirty="0" err="1"/>
              <a:t>cmd</a:t>
            </a:r>
            <a:r>
              <a:rPr lang="en-US" baseline="-25000" dirty="0"/>
              <a:t> </a:t>
            </a:r>
            <a:r>
              <a:rPr lang="en-US" dirty="0" smtClean="0"/>
              <a:t>(s)/</a:t>
            </a:r>
            <a:r>
              <a:rPr lang="en-US" dirty="0"/>
              <a:t>h</a:t>
            </a:r>
            <a:r>
              <a:rPr lang="en-US" baseline="-25000" dirty="0" smtClean="0"/>
              <a:t>e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</a:t>
            </a:r>
            <a:r>
              <a:rPr lang="en-US" dirty="0" err="1" smtClean="0"/>
              <a:t>C</a:t>
            </a:r>
            <a:r>
              <a:rPr lang="en-US" baseline="-25000" dirty="0" err="1"/>
              <a:t>h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/>
              <a:t>h</a:t>
            </a:r>
            <a:r>
              <a:rPr lang="en-US" dirty="0" smtClean="0"/>
              <a:t>(s) = -</a:t>
            </a:r>
            <a:r>
              <a:rPr lang="en-US" dirty="0" err="1" smtClean="0"/>
              <a:t>kp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/>
              <a:t>h</a:t>
            </a:r>
            <a:r>
              <a:rPr lang="en-US" dirty="0" smtClean="0"/>
              <a:t>(s)/</a:t>
            </a:r>
            <a:r>
              <a:rPr lang="en-US" dirty="0" err="1"/>
              <a:t>h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(-</a:t>
            </a:r>
            <a:r>
              <a:rPr lang="en-US" dirty="0" err="1" smtClean="0"/>
              <a:t>kp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smtClean="0"/>
              <a:t>s</a:t>
            </a:r>
            <a:r>
              <a:rPr lang="en-US" dirty="0"/>
              <a:t>-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/>
              <a:t>h</a:t>
            </a:r>
            <a:r>
              <a:rPr lang="en-US" baseline="-25000" dirty="0" smtClean="0"/>
              <a:t>e</a:t>
            </a:r>
            <a:r>
              <a:rPr lang="en-US" dirty="0"/>
              <a:t>(s) = </a:t>
            </a:r>
            <a:r>
              <a:rPr lang="en-US" dirty="0" err="1"/>
              <a:t>h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sh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smtClean="0"/>
              <a:t>s-</a:t>
            </a:r>
            <a:r>
              <a:rPr lang="en-US" dirty="0" err="1" smtClean="0"/>
              <a:t>kp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-1/</a:t>
            </a:r>
            <a:r>
              <a:rPr lang="en-US" dirty="0" err="1" smtClean="0"/>
              <a:t>kp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14247" y="2082207"/>
            <a:ext cx="338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382631" y="2358585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</a:t>
            </a:r>
            <a:r>
              <a:rPr lang="en-US" baseline="-25000" dirty="0" err="1" smtClean="0"/>
              <a:t>vz</a:t>
            </a:r>
            <a:r>
              <a:rPr lang="en-US" dirty="0" smtClean="0"/>
              <a:t>(s)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51590" y="2540140"/>
            <a:ext cx="442457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14691" y="2056688"/>
            <a:ext cx="27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73820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Altitude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h(s)/</a:t>
            </a:r>
            <a:r>
              <a:rPr lang="en-US" dirty="0" err="1"/>
              <a:t>h</a:t>
            </a:r>
            <a:r>
              <a:rPr lang="en-US" baseline="-25000" dirty="0" err="1"/>
              <a:t>cmd</a:t>
            </a:r>
            <a:r>
              <a:rPr lang="en-US" dirty="0"/>
              <a:t>(s) = G(s)/(1+G(s)) = (-</a:t>
            </a:r>
            <a:r>
              <a:rPr lang="en-US" dirty="0" err="1"/>
              <a:t>kp</a:t>
            </a:r>
            <a:r>
              <a:rPr lang="en-US" dirty="0"/>
              <a:t>) / (s-</a:t>
            </a:r>
            <a:r>
              <a:rPr lang="en-US" dirty="0" err="1"/>
              <a:t>kp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1.0* pi = 3.14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-</a:t>
            </a:r>
            <a:r>
              <a:rPr lang="en-US" dirty="0" err="1" smtClean="0"/>
              <a:t>kp</a:t>
            </a:r>
            <a:endParaRPr lang="en-US" baseline="-25000" dirty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-</a:t>
            </a:r>
            <a:r>
              <a:rPr lang="en-US" dirty="0" err="1" smtClean="0"/>
              <a:t>wn</a:t>
            </a:r>
            <a:r>
              <a:rPr lang="en-US" dirty="0" smtClean="0"/>
              <a:t> = -3.14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77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 Rate Control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8035" y="2360557"/>
            <a:ext cx="63451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/>
              <a:t>r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72819" y="2367692"/>
            <a:ext cx="780455" cy="332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r>
              <a:rPr lang="en-US" dirty="0" smtClean="0"/>
              <a:t>/s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33101" y="2236096"/>
            <a:ext cx="503252" cy="547693"/>
            <a:chOff x="1808025" y="3758046"/>
            <a:chExt cx="503252" cy="547693"/>
          </a:xfrm>
        </p:grpSpPr>
        <p:sp>
          <p:nvSpPr>
            <p:cNvPr id="6" name="Oval 5"/>
            <p:cNvSpPr/>
            <p:nvPr/>
          </p:nvSpPr>
          <p:spPr>
            <a:xfrm>
              <a:off x="1808025" y="3758046"/>
              <a:ext cx="503252" cy="5476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025" y="3860538"/>
              <a:ext cx="3688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+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-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2196881" y="2503083"/>
            <a:ext cx="239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3" idx="1"/>
          </p:cNvCxnSpPr>
          <p:nvPr/>
        </p:nvCxnSpPr>
        <p:spPr>
          <a:xfrm>
            <a:off x="2936353" y="2509943"/>
            <a:ext cx="981682" cy="1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552550" y="2526873"/>
            <a:ext cx="820269" cy="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164" y="2052780"/>
            <a:ext cx="550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dr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27948" y="2556650"/>
            <a:ext cx="3734457" cy="1063472"/>
            <a:chOff x="4685595" y="3723398"/>
            <a:chExt cx="5387572" cy="1063472"/>
          </a:xfrm>
        </p:grpSpPr>
        <p:cxnSp>
          <p:nvCxnSpPr>
            <p:cNvPr id="15" name="Elbow Connector 14"/>
            <p:cNvCxnSpPr/>
            <p:nvPr/>
          </p:nvCxnSpPr>
          <p:spPr>
            <a:xfrm rot="10800000" flipV="1">
              <a:off x="4685596" y="3723398"/>
              <a:ext cx="5387571" cy="1063472"/>
            </a:xfrm>
            <a:prstGeom prst="bentConnector3">
              <a:avLst>
                <a:gd name="adj1" fmla="val -13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685595" y="4000728"/>
              <a:ext cx="1" cy="7755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6153274" y="2553004"/>
            <a:ext cx="560378" cy="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0864" y="2202166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1398" y="2268630"/>
            <a:ext cx="456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 smtClean="0"/>
              <a:t>cmd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5785" y="1384394"/>
            <a:ext cx="178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smtClean="0"/>
              <a:t>(K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Izz</a:t>
            </a:r>
            <a:r>
              <a:rPr lang="en-US" dirty="0" smtClean="0"/>
              <a:t>)</a:t>
            </a:r>
            <a:r>
              <a:rPr lang="en-US" dirty="0" err="1" smtClean="0"/>
              <a:t>dr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454820" y="1384394"/>
            <a:ext cx="2169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sr</a:t>
            </a:r>
            <a:r>
              <a:rPr lang="en-US" dirty="0" smtClean="0"/>
              <a:t>(s) = (K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Izz</a:t>
            </a:r>
            <a:r>
              <a:rPr lang="en-US" dirty="0" smtClean="0"/>
              <a:t>)</a:t>
            </a:r>
            <a:r>
              <a:rPr lang="en-US" dirty="0" err="1" smtClean="0"/>
              <a:t>dr</a:t>
            </a:r>
            <a:r>
              <a:rPr lang="en-US" dirty="0" smtClean="0"/>
              <a:t>(</a:t>
            </a:r>
            <a:r>
              <a:rPr lang="en-US" dirty="0"/>
              <a:t>s) 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81509" y="1434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r</a:t>
            </a:r>
            <a:r>
              <a:rPr lang="en-US" baseline="-25000" dirty="0" smtClean="0"/>
              <a:t> </a:t>
            </a:r>
            <a:r>
              <a:rPr lang="en-US" dirty="0"/>
              <a:t>= K</a:t>
            </a:r>
            <a:r>
              <a:rPr lang="en-US" baseline="-25000" dirty="0"/>
              <a:t>H</a:t>
            </a:r>
            <a:r>
              <a:rPr lang="en-US" dirty="0"/>
              <a:t>/</a:t>
            </a:r>
            <a:r>
              <a:rPr lang="en-US" dirty="0" err="1"/>
              <a:t>Izz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351641" y="1392011"/>
            <a:ext cx="20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baseline="-25000" dirty="0" err="1"/>
              <a:t>r</a:t>
            </a:r>
            <a:r>
              <a:rPr lang="en-US" dirty="0" smtClean="0"/>
              <a:t>(s) =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/>
              <a:t>(s)</a:t>
            </a:r>
            <a:r>
              <a:rPr lang="en-US" dirty="0" smtClean="0"/>
              <a:t> K</a:t>
            </a:r>
            <a:r>
              <a:rPr lang="en-US" baseline="-25000" dirty="0" smtClean="0"/>
              <a:t>r</a:t>
            </a:r>
            <a:r>
              <a:rPr lang="en-US" dirty="0" smtClean="0"/>
              <a:t>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966" y="3568227"/>
            <a:ext cx="130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Controller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966" y="3974260"/>
            <a:ext cx="4919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(s)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/>
              <a:t>r</a:t>
            </a:r>
            <a:r>
              <a:rPr lang="en-US" baseline="-25000" dirty="0" smtClean="0"/>
              <a:t>e</a:t>
            </a:r>
            <a:r>
              <a:rPr lang="en-US" dirty="0" smtClean="0"/>
              <a:t>(s)  -&gt; C</a:t>
            </a:r>
            <a:r>
              <a:rPr lang="en-US" baseline="-25000" dirty="0"/>
              <a:t>r</a:t>
            </a:r>
            <a:r>
              <a:rPr lang="en-US" dirty="0" smtClean="0"/>
              <a:t>(s) = </a:t>
            </a:r>
            <a:r>
              <a:rPr lang="en-US" dirty="0" err="1"/>
              <a:t>d</a:t>
            </a:r>
            <a:r>
              <a:rPr lang="en-US" dirty="0" err="1" smtClean="0"/>
              <a:t>r</a:t>
            </a:r>
            <a:r>
              <a:rPr lang="en-US" dirty="0" smtClean="0"/>
              <a:t>(s)/</a:t>
            </a:r>
            <a:r>
              <a:rPr lang="en-US" dirty="0"/>
              <a:t>r</a:t>
            </a:r>
            <a:r>
              <a:rPr lang="en-US" baseline="-25000" dirty="0" smtClean="0"/>
              <a:t>e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 = </a:t>
            </a:r>
            <a:r>
              <a:rPr lang="en-US" dirty="0" err="1" smtClean="0"/>
              <a:t>kp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G(s) =C</a:t>
            </a:r>
            <a:r>
              <a:rPr lang="en-US" baseline="-25000" dirty="0"/>
              <a:t>r</a:t>
            </a:r>
            <a:r>
              <a:rPr lang="en-US" dirty="0" smtClean="0"/>
              <a:t>(s)</a:t>
            </a:r>
            <a:r>
              <a:rPr lang="en-US" dirty="0" err="1" smtClean="0"/>
              <a:t>P</a:t>
            </a:r>
            <a:r>
              <a:rPr lang="en-US" baseline="-25000" dirty="0" err="1"/>
              <a:t>r</a:t>
            </a:r>
            <a:r>
              <a:rPr lang="en-US" dirty="0" smtClean="0"/>
              <a:t>(s) = 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H(s) = 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) / </a:t>
            </a:r>
            <a:r>
              <a:rPr lang="en-US" dirty="0"/>
              <a:t>(</a:t>
            </a:r>
            <a:r>
              <a:rPr lang="en-US" dirty="0" err="1" smtClean="0"/>
              <a:t>s+kpK</a:t>
            </a:r>
            <a:r>
              <a:rPr lang="en-US" baseline="-25000" dirty="0" err="1"/>
              <a:t>r</a:t>
            </a:r>
            <a:r>
              <a:rPr lang="en-US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712" y="5436208"/>
            <a:ext cx="779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 State Error</a:t>
            </a:r>
          </a:p>
          <a:p>
            <a:r>
              <a:rPr lang="en-US" dirty="0"/>
              <a:t>r</a:t>
            </a:r>
            <a:r>
              <a:rPr lang="en-US" baseline="-25000" dirty="0" smtClean="0"/>
              <a:t>e</a:t>
            </a:r>
            <a:r>
              <a:rPr lang="en-US" dirty="0"/>
              <a:t>(s) = 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/>
              <a:t>(s)/(1+G(s)</a:t>
            </a:r>
            <a:r>
              <a:rPr lang="en-US" dirty="0" smtClean="0"/>
              <a:t>) = </a:t>
            </a:r>
            <a:r>
              <a:rPr lang="en-US" dirty="0" err="1" smtClean="0"/>
              <a:t>sr</a:t>
            </a:r>
            <a:r>
              <a:rPr lang="en-US" baseline="-25000" dirty="0" err="1" smtClean="0"/>
              <a:t>cmd</a:t>
            </a:r>
            <a:r>
              <a:rPr lang="en-US" dirty="0"/>
              <a:t>(</a:t>
            </a:r>
            <a:r>
              <a:rPr lang="en-US" dirty="0" smtClean="0"/>
              <a:t>s)</a:t>
            </a:r>
            <a:r>
              <a:rPr lang="en-US" dirty="0"/>
              <a:t>/(</a:t>
            </a:r>
            <a:r>
              <a:rPr lang="en-US" dirty="0" err="1" smtClean="0"/>
              <a:t>s+kpK</a:t>
            </a:r>
            <a:r>
              <a:rPr lang="en-US" baseline="-25000" dirty="0" err="1"/>
              <a:t>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Steady state error = 0 for impulse</a:t>
            </a:r>
            <a:r>
              <a:rPr lang="en-US" dirty="0"/>
              <a:t> </a:t>
            </a:r>
            <a:r>
              <a:rPr lang="en-US" dirty="0" smtClean="0"/>
              <a:t>and step inputs, 1/</a:t>
            </a:r>
            <a:r>
              <a:rPr lang="en-US" dirty="0" err="1" smtClean="0"/>
              <a:t>kpK</a:t>
            </a:r>
            <a:r>
              <a:rPr lang="en-US" baseline="-25000" dirty="0" err="1"/>
              <a:t>r</a:t>
            </a:r>
            <a:r>
              <a:rPr lang="en-US" dirty="0" smtClean="0"/>
              <a:t> error for ramp input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83520" y="2052780"/>
            <a:ext cx="30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 smtClean="0"/>
              <a:t>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90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Yaw Rate Loop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42803"/>
            <a:ext cx="8838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H(s) = </a:t>
            </a:r>
            <a:r>
              <a:rPr lang="en-US" dirty="0"/>
              <a:t>r</a:t>
            </a:r>
            <a:r>
              <a:rPr lang="en-US" dirty="0" smtClean="0"/>
              <a:t>(s)/</a:t>
            </a:r>
            <a:r>
              <a:rPr lang="en-US" dirty="0" err="1"/>
              <a:t>r</a:t>
            </a:r>
            <a:r>
              <a:rPr lang="en-US" baseline="-25000" dirty="0" err="1" smtClean="0"/>
              <a:t>cmd</a:t>
            </a:r>
            <a:r>
              <a:rPr lang="en-US" dirty="0" smtClean="0"/>
              <a:t>(s) = </a:t>
            </a:r>
            <a:r>
              <a:rPr lang="en-US" dirty="0"/>
              <a:t>G(s)/(1+G(s</a:t>
            </a:r>
            <a:r>
              <a:rPr lang="en-US" dirty="0" smtClean="0"/>
              <a:t>))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)/(</a:t>
            </a:r>
            <a:r>
              <a:rPr lang="en-US" dirty="0" err="1" smtClean="0"/>
              <a:t>s+kp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/>
              <a:t>2</a:t>
            </a:r>
            <a:r>
              <a:rPr lang="en-US" dirty="0" smtClean="0"/>
              <a:t>0 * 2 * pi = 125.6</a:t>
            </a:r>
          </a:p>
          <a:p>
            <a:endParaRPr lang="en-US" dirty="0" smtClean="0"/>
          </a:p>
          <a:p>
            <a:r>
              <a:rPr lang="en-US" dirty="0" err="1" smtClean="0"/>
              <a:t>wn</a:t>
            </a:r>
            <a:r>
              <a:rPr lang="en-US" dirty="0" smtClean="0"/>
              <a:t> = </a:t>
            </a:r>
            <a:r>
              <a:rPr lang="en-US" dirty="0" err="1" smtClean="0"/>
              <a:t>kp</a:t>
            </a:r>
            <a:r>
              <a:rPr lang="en-US" dirty="0" smtClean="0"/>
              <a:t>*</a:t>
            </a:r>
            <a:r>
              <a:rPr lang="en-US" dirty="0" err="1" smtClean="0"/>
              <a:t>kr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kp</a:t>
            </a:r>
            <a:r>
              <a:rPr lang="en-US" dirty="0" smtClean="0"/>
              <a:t> = </a:t>
            </a:r>
            <a:r>
              <a:rPr lang="en-US" dirty="0" err="1" smtClean="0"/>
              <a:t>wn</a:t>
            </a:r>
            <a:r>
              <a:rPr lang="en-US" dirty="0" smtClean="0"/>
              <a:t>/</a:t>
            </a:r>
            <a:r>
              <a:rPr lang="en-US" dirty="0" err="1" smtClean="0"/>
              <a:t>kr</a:t>
            </a:r>
            <a:r>
              <a:rPr lang="en-US" dirty="0" smtClean="0"/>
              <a:t> =3,315,733.9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8712" y="2673799"/>
            <a:ext cx="390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kr</a:t>
            </a:r>
            <a:r>
              <a:rPr lang="en-US" baseline="-25000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K</a:t>
            </a:r>
            <a:r>
              <a:rPr lang="en-US" baseline="-25000" dirty="0" smtClean="0"/>
              <a:t>H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K</a:t>
            </a:r>
            <a:r>
              <a:rPr lang="en-US" baseline="-25000" dirty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= Q*</a:t>
            </a:r>
            <a:r>
              <a:rPr lang="en-US" dirty="0"/>
              <a:t>K</a:t>
            </a:r>
            <a:r>
              <a:rPr lang="en-US" baseline="-25000" dirty="0"/>
              <a:t>T</a:t>
            </a:r>
            <a:r>
              <a:rPr lang="en-US" dirty="0" smtClean="0"/>
              <a:t> = 0.003*0.000334 = 0.000001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zz</a:t>
            </a:r>
            <a:r>
              <a:rPr lang="en-US" dirty="0" smtClean="0"/>
              <a:t>= </a:t>
            </a:r>
            <a:r>
              <a:rPr lang="nb-NO" dirty="0" smtClean="0"/>
              <a:t>0.0264</a:t>
            </a:r>
            <a:endParaRPr lang="en-US" dirty="0" smtClean="0"/>
          </a:p>
          <a:p>
            <a:r>
              <a:rPr lang="en-US" dirty="0" err="1" smtClean="0"/>
              <a:t>kr</a:t>
            </a:r>
            <a:r>
              <a:rPr lang="en-US" dirty="0" smtClean="0"/>
              <a:t> = 0.00003788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29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63768"/>
              </p:ext>
            </p:extLst>
          </p:nvPr>
        </p:nvGraphicFramePr>
        <p:xfrm>
          <a:off x="1334520" y="2958832"/>
          <a:ext cx="4578203" cy="24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3" imgW="1714500" imgH="1638300" progId="Equation.3">
                  <p:embed/>
                </p:oleObj>
              </mc:Choice>
              <mc:Fallback>
                <p:oleObj name="Equation" r:id="rId3" imgW="1714500" imgH="163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4520" y="2958832"/>
                        <a:ext cx="4578203" cy="247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65572"/>
              </p:ext>
            </p:extLst>
          </p:nvPr>
        </p:nvGraphicFramePr>
        <p:xfrm>
          <a:off x="520604" y="1554778"/>
          <a:ext cx="8166196" cy="89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5" imgW="2044700" imgH="292100" progId="Equation.3">
                  <p:embed/>
                </p:oleObj>
              </mc:Choice>
              <mc:Fallback>
                <p:oleObj name="Equation" r:id="rId5" imgW="2044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604" y="1554778"/>
                        <a:ext cx="8166196" cy="899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Base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Actuator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Propulsion Base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Mass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2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Align</a:t>
            </a:r>
          </a:p>
          <a:p>
            <a:pPr lvl="1"/>
            <a:r>
              <a:rPr lang="en-US" dirty="0" smtClean="0"/>
              <a:t>Only to calibrate before GPS ready and for first-time on ground only</a:t>
            </a:r>
          </a:p>
          <a:p>
            <a:pPr lvl="1"/>
            <a:r>
              <a:rPr lang="en-US" dirty="0" smtClean="0"/>
              <a:t>Position and Velocity is Zero</a:t>
            </a:r>
          </a:p>
          <a:p>
            <a:r>
              <a:rPr lang="en-US" dirty="0" smtClean="0"/>
              <a:t>GPS Align</a:t>
            </a:r>
          </a:p>
          <a:p>
            <a:pPr lvl="1"/>
            <a:r>
              <a:rPr lang="en-US" dirty="0" smtClean="0"/>
              <a:t>Position update</a:t>
            </a:r>
          </a:p>
          <a:p>
            <a:pPr lvl="1"/>
            <a:r>
              <a:rPr lang="en-US" dirty="0" smtClean="0"/>
              <a:t>Velocity update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666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North, East, Altitude</a:t>
            </a:r>
          </a:p>
          <a:p>
            <a:r>
              <a:rPr lang="en-US" dirty="0" smtClean="0"/>
              <a:t>All zeros at start point on ground</a:t>
            </a:r>
          </a:p>
          <a:p>
            <a:r>
              <a:rPr lang="en-US" dirty="0" smtClean="0"/>
              <a:t>Barometer</a:t>
            </a:r>
          </a:p>
          <a:p>
            <a:pPr lvl="1"/>
            <a:r>
              <a:rPr lang="en-US" dirty="0" smtClean="0"/>
              <a:t>Zero on ground</a:t>
            </a:r>
          </a:p>
          <a:p>
            <a:pPr lvl="2"/>
            <a:r>
              <a:rPr lang="en-US" dirty="0" smtClean="0"/>
              <a:t>Take first measurement as zero</a:t>
            </a:r>
          </a:p>
          <a:p>
            <a:pPr lvl="2"/>
            <a:r>
              <a:rPr lang="en-US" dirty="0" smtClean="0"/>
              <a:t>Take average of 5 measurements as zero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Take initial ECEF Position as zero</a:t>
            </a:r>
          </a:p>
          <a:p>
            <a:pPr lvl="1"/>
            <a:r>
              <a:rPr lang="en-US" dirty="0" smtClean="0"/>
              <a:t>Take average of 5 ECEF Positions as zero</a:t>
            </a:r>
          </a:p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Non-GPS</a:t>
            </a:r>
          </a:p>
          <a:p>
            <a:pPr lvl="2"/>
            <a:r>
              <a:rPr lang="en-US" dirty="0"/>
              <a:t>Do not wait for GPS to allow </a:t>
            </a:r>
            <a:r>
              <a:rPr lang="en-US" dirty="0" err="1"/>
              <a:t>take-off</a:t>
            </a:r>
            <a:endParaRPr lang="en-US" dirty="0"/>
          </a:p>
          <a:p>
            <a:pPr lvl="2"/>
            <a:r>
              <a:rPr lang="en-US" dirty="0"/>
              <a:t>Use GPS once available</a:t>
            </a:r>
          </a:p>
          <a:p>
            <a:pPr lvl="2"/>
            <a:r>
              <a:rPr lang="en-US" dirty="0" smtClean="0"/>
              <a:t>Always in attitude control</a:t>
            </a:r>
            <a:endParaRPr lang="en-US" dirty="0"/>
          </a:p>
          <a:p>
            <a:pPr lvl="1"/>
            <a:r>
              <a:rPr lang="en-US" dirty="0" smtClean="0"/>
              <a:t>Non-GPS Takeoff</a:t>
            </a:r>
          </a:p>
          <a:p>
            <a:pPr lvl="2"/>
            <a:r>
              <a:rPr lang="en-US" dirty="0"/>
              <a:t>Do not wait for GPS </a:t>
            </a:r>
            <a:r>
              <a:rPr lang="en-US" dirty="0" smtClean="0"/>
              <a:t>to allow </a:t>
            </a:r>
            <a:r>
              <a:rPr lang="en-US" dirty="0" err="1" smtClean="0"/>
              <a:t>take-off</a:t>
            </a:r>
            <a:endParaRPr lang="en-US" dirty="0" smtClean="0"/>
          </a:p>
          <a:p>
            <a:pPr lvl="2"/>
            <a:r>
              <a:rPr lang="en-US" dirty="0" smtClean="0"/>
              <a:t>Use GPS once available</a:t>
            </a:r>
          </a:p>
          <a:p>
            <a:pPr lvl="2"/>
            <a:r>
              <a:rPr lang="en-US" dirty="0" smtClean="0"/>
              <a:t>Velocity control with GPS, attitude control without GPS</a:t>
            </a:r>
          </a:p>
          <a:p>
            <a:pPr lvl="1"/>
            <a:r>
              <a:rPr lang="en-US" dirty="0" smtClean="0"/>
              <a:t>GPS Takeoff</a:t>
            </a:r>
          </a:p>
          <a:p>
            <a:pPr lvl="2"/>
            <a:r>
              <a:rPr lang="en-US" dirty="0" smtClean="0"/>
              <a:t>Need GPS to allow </a:t>
            </a:r>
            <a:r>
              <a:rPr lang="en-US" dirty="0" err="1" smtClean="0"/>
              <a:t>take-off</a:t>
            </a:r>
            <a:endParaRPr lang="en-US" dirty="0" smtClean="0"/>
          </a:p>
          <a:p>
            <a:pPr lvl="2"/>
            <a:r>
              <a:rPr lang="en-US" dirty="0" smtClean="0"/>
              <a:t>Ok if loose GPS in flight</a:t>
            </a:r>
          </a:p>
          <a:p>
            <a:pPr lvl="2"/>
            <a:r>
              <a:rPr lang="en-US" dirty="0"/>
              <a:t>Velocity control with GPS, </a:t>
            </a:r>
            <a:r>
              <a:rPr lang="en-US"/>
              <a:t>attitude </a:t>
            </a:r>
            <a:r>
              <a:rPr lang="en-US" smtClean="0"/>
              <a:t>control </a:t>
            </a:r>
            <a:r>
              <a:rPr lang="en-US" dirty="0"/>
              <a:t>without </a:t>
            </a:r>
            <a:r>
              <a:rPr lang="en-US" dirty="0" smtClean="0"/>
              <a:t>GPS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297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Messags</a:t>
            </a:r>
            <a:endParaRPr lang="en-US" dirty="0" smtClean="0"/>
          </a:p>
          <a:p>
            <a:r>
              <a:rPr lang="en-US" dirty="0" err="1" smtClean="0"/>
              <a:t>Nav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GPS GND </a:t>
            </a:r>
            <a:r>
              <a:rPr lang="mr-IN" dirty="0" smtClean="0"/>
              <a:t>–</a:t>
            </a:r>
            <a:r>
              <a:rPr lang="en-US" dirty="0" smtClean="0"/>
              <a:t> GND</a:t>
            </a:r>
          </a:p>
          <a:p>
            <a:r>
              <a:rPr lang="en-US" dirty="0" smtClean="0"/>
              <a:t>GPS VCC </a:t>
            </a:r>
            <a:r>
              <a:rPr lang="mr-IN" dirty="0" smtClean="0"/>
              <a:t>–</a:t>
            </a:r>
            <a:r>
              <a:rPr lang="en-US" dirty="0" smtClean="0"/>
              <a:t> 5V</a:t>
            </a:r>
          </a:p>
          <a:p>
            <a:r>
              <a:rPr lang="en-US" dirty="0"/>
              <a:t>GPS RX -  </a:t>
            </a:r>
            <a:r>
              <a:rPr lang="en-US"/>
              <a:t>Digital </a:t>
            </a:r>
            <a:r>
              <a:rPr lang="en-US" smtClean="0"/>
              <a:t>3 (MCU TX)</a:t>
            </a:r>
            <a:endParaRPr lang="en-US" dirty="0" smtClean="0"/>
          </a:p>
          <a:p>
            <a:r>
              <a:rPr lang="en-US" dirty="0" smtClean="0"/>
              <a:t>GPS TX </a:t>
            </a:r>
            <a:r>
              <a:rPr lang="mr-IN" dirty="0" smtClean="0"/>
              <a:t>–</a:t>
            </a:r>
            <a:r>
              <a:rPr lang="en-US" dirty="0" smtClean="0"/>
              <a:t> Digital 2 (MCU RX)</a:t>
            </a:r>
          </a:p>
          <a:p>
            <a:r>
              <a:rPr lang="en-US" dirty="0" smtClean="0"/>
              <a:t>GPS Pins (Looking at GPS Left to Right)</a:t>
            </a:r>
          </a:p>
          <a:p>
            <a:pPr lvl="1"/>
            <a:r>
              <a:rPr lang="en-US" dirty="0" smtClean="0"/>
              <a:t>PPS</a:t>
            </a:r>
          </a:p>
          <a:p>
            <a:pPr lvl="1"/>
            <a:r>
              <a:rPr lang="en-US" dirty="0" smtClean="0"/>
              <a:t>TX</a:t>
            </a:r>
          </a:p>
          <a:p>
            <a:pPr lvl="1"/>
            <a:r>
              <a:rPr lang="en-US" dirty="0" smtClean="0"/>
              <a:t>RX</a:t>
            </a:r>
          </a:p>
          <a:p>
            <a:pPr lvl="1"/>
            <a:r>
              <a:rPr lang="en-US" dirty="0" smtClean="0"/>
              <a:t>GND</a:t>
            </a:r>
          </a:p>
          <a:p>
            <a:pPr lvl="1"/>
            <a:r>
              <a:rPr lang="en-US" dirty="0" smtClean="0"/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52113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Messages received  (UBX-CFG-MSG)</a:t>
            </a:r>
          </a:p>
          <a:p>
            <a:pPr lvl="1"/>
            <a:r>
              <a:rPr lang="en-US" dirty="0" smtClean="0"/>
              <a:t>Sect 31.9, Page 117/210</a:t>
            </a:r>
          </a:p>
          <a:p>
            <a:pPr lvl="1"/>
            <a:r>
              <a:rPr lang="en-US" dirty="0" smtClean="0"/>
              <a:t>Send configuration message at startup</a:t>
            </a:r>
          </a:p>
          <a:p>
            <a:r>
              <a:rPr lang="en-US" dirty="0" err="1"/>
              <a:t>Timepulse</a:t>
            </a:r>
            <a:r>
              <a:rPr lang="en-US" dirty="0"/>
              <a:t> (UBX-TIM-TP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 Mode </a:t>
            </a:r>
            <a:r>
              <a:rPr lang="en-US" dirty="0"/>
              <a:t>(UBX-CFG-RXM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Eco </a:t>
            </a:r>
            <a:r>
              <a:rPr lang="en-US" dirty="0"/>
              <a:t>Mode</a:t>
            </a:r>
          </a:p>
          <a:p>
            <a:pPr lvl="2"/>
            <a:r>
              <a:rPr lang="en-US" dirty="0"/>
              <a:t>Full power during acquisition</a:t>
            </a:r>
          </a:p>
          <a:p>
            <a:pPr lvl="2"/>
            <a:r>
              <a:rPr lang="en-US" dirty="0"/>
              <a:t>Less power once tracking</a:t>
            </a:r>
          </a:p>
          <a:p>
            <a:pPr lvl="1"/>
            <a:r>
              <a:rPr lang="en-US" dirty="0"/>
              <a:t>Power Save Mode</a:t>
            </a:r>
          </a:p>
          <a:p>
            <a:pPr lvl="2"/>
            <a:r>
              <a:rPr lang="en-US" dirty="0"/>
              <a:t>Reduced </a:t>
            </a:r>
            <a:r>
              <a:rPr lang="en-US" dirty="0" smtClean="0"/>
              <a:t>power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acknowledgement</a:t>
            </a:r>
          </a:p>
          <a:p>
            <a:pPr lvl="1"/>
            <a:r>
              <a:rPr lang="en-US" dirty="0" err="1" smtClean="0"/>
              <a:t>Awknowldege</a:t>
            </a:r>
            <a:r>
              <a:rPr lang="en-US" dirty="0" smtClean="0"/>
              <a:t> configuration, ACK-ACK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awknowledge</a:t>
            </a:r>
            <a:r>
              <a:rPr lang="en-US" dirty="0" smtClean="0"/>
              <a:t>, ACK-NAK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40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(0x01)</a:t>
            </a:r>
          </a:p>
          <a:p>
            <a:r>
              <a:rPr lang="en-US" dirty="0" smtClean="0"/>
              <a:t>Periodic</a:t>
            </a:r>
          </a:p>
          <a:p>
            <a:r>
              <a:rPr lang="en-US" dirty="0" smtClean="0"/>
              <a:t>Can also be polled</a:t>
            </a:r>
          </a:p>
          <a:p>
            <a:r>
              <a:rPr lang="en-US" dirty="0" smtClean="0"/>
              <a:t>NAV-POSLLH (0x01 0x02)</a:t>
            </a:r>
            <a:r>
              <a:rPr lang="mr-IN" dirty="0" smtClean="0"/>
              <a:t>–</a:t>
            </a:r>
            <a:r>
              <a:rPr lang="en-US" dirty="0" smtClean="0"/>
              <a:t> position</a:t>
            </a:r>
          </a:p>
          <a:p>
            <a:r>
              <a:rPr lang="en-US" dirty="0" smtClean="0"/>
              <a:t>NAV-VELNED (0x01 0x12) </a:t>
            </a:r>
            <a:r>
              <a:rPr lang="mr-IN" dirty="0" smtClean="0"/>
              <a:t>–</a:t>
            </a:r>
            <a:r>
              <a:rPr lang="en-US" dirty="0" smtClean="0"/>
              <a:t> velocity</a:t>
            </a:r>
          </a:p>
          <a:p>
            <a:r>
              <a:rPr lang="en-US" dirty="0" smtClean="0"/>
              <a:t>NAV-STATUS (0x01 0x03) </a:t>
            </a:r>
            <a:r>
              <a:rPr lang="mr-IN" dirty="0" smtClean="0"/>
              <a:t>–</a:t>
            </a:r>
            <a:r>
              <a:rPr lang="en-US" dirty="0" smtClean="0"/>
              <a:t> fix status</a:t>
            </a:r>
          </a:p>
          <a:p>
            <a:r>
              <a:rPr lang="en-US" dirty="0" smtClean="0"/>
              <a:t>NAV-DOP (0x01 0x04)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Dillution</a:t>
            </a:r>
            <a:r>
              <a:rPr lang="en-US" dirty="0" smtClean="0"/>
              <a:t> of </a:t>
            </a:r>
            <a:r>
              <a:rPr lang="en-US" dirty="0" err="1" smtClean="0"/>
              <a:t>Percision</a:t>
            </a:r>
            <a:endParaRPr lang="en-US" dirty="0" smtClean="0"/>
          </a:p>
          <a:p>
            <a:r>
              <a:rPr lang="en-US" smtClean="0"/>
              <a:t>NAV-SOL (0x01 0x06)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05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NEO-6M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Teensy EEOPROM: 1080 bytes</a:t>
            </a:r>
          </a:p>
          <a:p>
            <a:r>
              <a:rPr lang="en-US" dirty="0" smtClean="0"/>
              <a:t>AID-ALM: 0x0B 0x30</a:t>
            </a:r>
          </a:p>
          <a:p>
            <a:pPr lvl="1"/>
            <a:r>
              <a:rPr lang="en-US" dirty="0" smtClean="0"/>
              <a:t>No data: get all SV almanac data</a:t>
            </a:r>
          </a:p>
          <a:p>
            <a:pPr lvl="1"/>
            <a:r>
              <a:rPr lang="en-US" dirty="0" smtClean="0"/>
              <a:t>1 byte for </a:t>
            </a:r>
            <a:r>
              <a:rPr lang="en-US" dirty="0" err="1" smtClean="0"/>
              <a:t>svid</a:t>
            </a:r>
            <a:r>
              <a:rPr lang="en-US" dirty="0" smtClean="0"/>
              <a:t>: </a:t>
            </a:r>
            <a:r>
              <a:rPr lang="en-US" dirty="0" err="1" smtClean="0"/>
              <a:t>alamanc</a:t>
            </a:r>
            <a:r>
              <a:rPr lang="en-US" dirty="0" smtClean="0"/>
              <a:t> data for 1 satellite</a:t>
            </a:r>
          </a:p>
          <a:p>
            <a:pPr lvl="1"/>
            <a:r>
              <a:rPr lang="en-US" dirty="0" smtClean="0"/>
              <a:t>If Week is zero, no almanac for this satellite</a:t>
            </a:r>
          </a:p>
          <a:p>
            <a:pPr lvl="1"/>
            <a:r>
              <a:rPr lang="en-US" dirty="0" smtClean="0"/>
              <a:t>Use NAV-SVINFO or RXM-SVSI for almanac availability</a:t>
            </a:r>
          </a:p>
          <a:p>
            <a:pPr lvl="1"/>
            <a:r>
              <a:rPr lang="en-US" dirty="0" smtClean="0"/>
              <a:t>Each Almanac is 40bytes. Store first 12 in EEPROM</a:t>
            </a:r>
          </a:p>
          <a:p>
            <a:r>
              <a:rPr lang="en-US" dirty="0" smtClean="0"/>
              <a:t>AID-DATA: 0x0B 0x10</a:t>
            </a:r>
          </a:p>
          <a:p>
            <a:pPr lvl="1"/>
            <a:r>
              <a:rPr lang="en-US" dirty="0" smtClean="0"/>
              <a:t>Receive AID-INI, AID-HUI, AID-EPH, and AID-ALM</a:t>
            </a:r>
          </a:p>
          <a:p>
            <a:r>
              <a:rPr lang="en-US" dirty="0" smtClean="0"/>
              <a:t>AID-EPH: 0x0B 0x31</a:t>
            </a:r>
          </a:p>
          <a:p>
            <a:pPr lvl="1"/>
            <a:r>
              <a:rPr lang="en-US" dirty="0" smtClean="0"/>
              <a:t>Ephemeris</a:t>
            </a:r>
          </a:p>
          <a:p>
            <a:pPr lvl="1"/>
            <a:r>
              <a:rPr lang="en-US" dirty="0" smtClean="0"/>
              <a:t>104 bytes. Store first </a:t>
            </a:r>
            <a:r>
              <a:rPr lang="en-US" smtClean="0"/>
              <a:t>12 in EEPROM</a:t>
            </a:r>
            <a:endParaRPr lang="en-US" dirty="0" smtClean="0"/>
          </a:p>
          <a:p>
            <a:r>
              <a:rPr lang="en-US" dirty="0" smtClean="0"/>
              <a:t>AID-HUI: 0x0B 0x02</a:t>
            </a:r>
          </a:p>
          <a:p>
            <a:pPr lvl="1"/>
            <a:r>
              <a:rPr lang="en-US" dirty="0" smtClean="0"/>
              <a:t>GPS Health</a:t>
            </a:r>
          </a:p>
          <a:p>
            <a:r>
              <a:rPr lang="en-US" dirty="0" smtClean="0"/>
              <a:t>AID-INI: 0x0B 0x01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00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CFG MSG to configure AID-REQ</a:t>
            </a:r>
          </a:p>
          <a:p>
            <a:pPr lvl="1"/>
            <a:r>
              <a:rPr lang="en-US" dirty="0" smtClean="0"/>
              <a:t>Monitor for AID-DATA, if sent, GPS need position and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2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4.0 EEPROM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1080 bytes</a:t>
            </a:r>
          </a:p>
          <a:p>
            <a:r>
              <a:rPr lang="en-US" dirty="0" smtClean="0"/>
              <a:t>HUI = 72 bytes</a:t>
            </a:r>
          </a:p>
          <a:p>
            <a:r>
              <a:rPr lang="en-US" dirty="0" smtClean="0"/>
              <a:t>EPH = 104 bytes</a:t>
            </a:r>
          </a:p>
          <a:p>
            <a:r>
              <a:rPr lang="en-US" dirty="0" smtClean="0"/>
              <a:t>ALM = 40 bytes</a:t>
            </a:r>
          </a:p>
          <a:p>
            <a:r>
              <a:rPr lang="en-US" dirty="0" smtClean="0"/>
              <a:t>INI = </a:t>
            </a:r>
            <a:r>
              <a:rPr lang="en-US" smtClean="0"/>
              <a:t>48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45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6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ActuatorTypeBase</a:t>
            </a:r>
            <a:endParaRPr lang="en-US" dirty="0" smtClean="0"/>
          </a:p>
          <a:p>
            <a:pPr lvl="1"/>
            <a:r>
              <a:rPr lang="en-US" dirty="0" smtClean="0"/>
              <a:t>Defines one actuator</a:t>
            </a:r>
          </a:p>
          <a:p>
            <a:pPr lvl="1"/>
            <a:r>
              <a:rPr lang="en-US" dirty="0" smtClean="0"/>
              <a:t>Define keyboard up and keyboard down directions</a:t>
            </a:r>
          </a:p>
          <a:p>
            <a:pPr lvl="1"/>
            <a:r>
              <a:rPr lang="en-US" dirty="0" smtClean="0"/>
              <a:t>Define command location type (keyboard, outside, table)</a:t>
            </a:r>
          </a:p>
          <a:p>
            <a:pPr lvl="1"/>
            <a:r>
              <a:rPr lang="en-US" dirty="0" smtClean="0"/>
              <a:t>Outside commands (from serial or autopilot) can be set using setters</a:t>
            </a:r>
          </a:p>
          <a:p>
            <a:pPr lvl="1"/>
            <a:r>
              <a:rPr lang="en-US" dirty="0" smtClean="0"/>
              <a:t>Set command</a:t>
            </a:r>
          </a:p>
          <a:p>
            <a:pPr lvl="2"/>
            <a:r>
              <a:rPr lang="en-US" dirty="0" smtClean="0"/>
              <a:t>Sets the command from an outside </a:t>
            </a:r>
            <a:r>
              <a:rPr lang="en-US" dirty="0" err="1" smtClean="0"/>
              <a:t>souce</a:t>
            </a:r>
            <a:endParaRPr lang="en-US" dirty="0" smtClean="0"/>
          </a:p>
          <a:p>
            <a:pPr lvl="1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Input a command </a:t>
            </a:r>
          </a:p>
          <a:p>
            <a:pPr lvl="2"/>
            <a:r>
              <a:rPr lang="en-US" dirty="0" smtClean="0"/>
              <a:t>Output the position</a:t>
            </a:r>
          </a:p>
          <a:p>
            <a:r>
              <a:rPr lang="en-US" dirty="0" err="1" smtClean="0"/>
              <a:t>ActuatorBase</a:t>
            </a:r>
            <a:endParaRPr lang="en-US" dirty="0" smtClean="0"/>
          </a:p>
          <a:p>
            <a:pPr lvl="1"/>
            <a:r>
              <a:rPr lang="en-US" dirty="0" smtClean="0"/>
              <a:t>Define multiple </a:t>
            </a:r>
            <a:r>
              <a:rPr lang="en-US" smtClean="0"/>
              <a:t>actuator types</a:t>
            </a:r>
            <a:endParaRPr lang="en-US" dirty="0" smtClean="0"/>
          </a:p>
          <a:p>
            <a:pPr lvl="1"/>
            <a:r>
              <a:rPr lang="en-US" dirty="0" smtClean="0"/>
              <a:t>Define Keyboard terminal to pass into </a:t>
            </a:r>
            <a:r>
              <a:rPr lang="en-US" dirty="0" err="1" smtClean="0"/>
              <a:t>ActuatorTypeBase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54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Power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878634"/>
              </p:ext>
            </p:extLst>
          </p:nvPr>
        </p:nvGraphicFramePr>
        <p:xfrm>
          <a:off x="457200" y="1791290"/>
          <a:ext cx="8229599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841829"/>
                <a:gridCol w="1509485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Hardware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Radio</a:t>
                      </a:r>
                      <a:r>
                        <a:rPr lang="en-US" sz="1200" baseline="0" dirty="0" smtClean="0"/>
                        <a:t> Frequency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Voltage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Current (Peak)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 Power Draw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Pins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GPS-Neo6m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1.575 GHz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2.7-3.6V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(3.3x0.05) 0.165W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APC220 Radio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431-478 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3.3-5.5V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25-35mA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(3.3x0.035)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0.1155W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HC05 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2.4 GHz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(3.3x0.05) 0.165W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IMU GY-521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2.375-3.46V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3.8mA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(3.3x0.038) 0.1254W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I2C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Baro</a:t>
                      </a:r>
                      <a:r>
                        <a:rPr lang="en-US" sz="1200" dirty="0" smtClean="0"/>
                        <a:t> BMP180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1.8-3.6V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0.032 mA (0.65mA)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(</a:t>
                      </a:r>
                      <a:r>
                        <a:rPr lang="en-US" sz="1200" dirty="0" smtClean="0"/>
                        <a:t>3.3x0.0032</a:t>
                      </a:r>
                      <a:r>
                        <a:rPr lang="en-US" sz="1200" dirty="0" smtClean="0"/>
                        <a:t>) </a:t>
                      </a:r>
                      <a:r>
                        <a:rPr lang="en-US" sz="1200" dirty="0" smtClean="0"/>
                        <a:t>0.01056W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I2C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Teensy</a:t>
                      </a:r>
                      <a:r>
                        <a:rPr lang="en-US" sz="1200" baseline="0" dirty="0" smtClean="0"/>
                        <a:t> 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3.6-5.5V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250mA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(3.3x0.25) 0.825W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Arduino</a:t>
                      </a:r>
                      <a:r>
                        <a:rPr lang="en-US" sz="1200" dirty="0" smtClean="0"/>
                        <a:t> Nano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7V-12V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250mA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(5x0.25) 1.25W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3.3V Regulator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4.75-12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800mA 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ESC (x4)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7.4-22.2 in,  5V 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2A output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Motor (x4)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211669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Drone Power = 1.3365W</a:t>
            </a:r>
          </a:p>
          <a:p>
            <a:r>
              <a:rPr lang="en-US" dirty="0" smtClean="0"/>
              <a:t>Ground Station Power = 1.5305W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1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Teensy 4.0 Resistors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44223"/>
              </p:ext>
            </p:extLst>
          </p:nvPr>
        </p:nvGraphicFramePr>
        <p:xfrm>
          <a:off x="105843" y="1397000"/>
          <a:ext cx="884537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32"/>
                <a:gridCol w="3432308"/>
                <a:gridCol w="37498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I2C</a:t>
                      </a:r>
                      <a:r>
                        <a:rPr lang="en-US" baseline="0" dirty="0" smtClean="0"/>
                        <a:t> SCA </a:t>
                      </a:r>
                      <a:r>
                        <a:rPr lang="en-US" baseline="0" dirty="0" err="1" smtClean="0"/>
                        <a:t>Pullup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1.0-4.7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kOhm</a:t>
                      </a:r>
                      <a:r>
                        <a:rPr lang="en-US" baseline="0" dirty="0" smtClean="0"/>
                        <a:t> (1.0kOhm applied)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I2C</a:t>
                      </a:r>
                      <a:r>
                        <a:rPr lang="en-US" baseline="0" dirty="0" smtClean="0"/>
                        <a:t> SCL </a:t>
                      </a:r>
                      <a:r>
                        <a:rPr lang="en-US" baseline="0" dirty="0" err="1" smtClean="0"/>
                        <a:t>Pullup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1.0-4.7kOhm </a:t>
                      </a:r>
                      <a:r>
                        <a:rPr lang="en-US" baseline="0" dirty="0" smtClean="0"/>
                        <a:t>(1.0kOhm applied)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SCL to 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APC220 TX (R1)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1.0kOhm (brown left)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APC220 TX to Teensy 4.0 Serail2 RX (7)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APC220 TX 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2.0kOhm (red </a:t>
                      </a:r>
                      <a:r>
                        <a:rPr lang="en-US" dirty="0" smtClean="0"/>
                        <a:t>left)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APC220 TX to ground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6564" y="3840026"/>
            <a:ext cx="4083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r>
              <a:rPr lang="en-US" dirty="0" smtClean="0"/>
              <a:t> = Vin * R2/(R1 + R2)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Vin = 5v, </a:t>
            </a:r>
            <a:r>
              <a:rPr lang="en-US" dirty="0" err="1" smtClean="0"/>
              <a:t>Vout</a:t>
            </a:r>
            <a:r>
              <a:rPr lang="en-US" dirty="0" smtClean="0"/>
              <a:t> = 3.3V: </a:t>
            </a:r>
            <a:r>
              <a:rPr lang="en-US" dirty="0" smtClean="0"/>
              <a:t>R1 </a:t>
            </a:r>
            <a:r>
              <a:rPr lang="en-US" dirty="0" smtClean="0"/>
              <a:t>= 0.5 * </a:t>
            </a:r>
            <a:r>
              <a:rPr lang="en-US" dirty="0" smtClean="0"/>
              <a:t>R2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R1 from Vin to destination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R2 is connected from Vin to ground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62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73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Monitor data (whole flight)</a:t>
            </a:r>
          </a:p>
          <a:p>
            <a:pPr lvl="1"/>
            <a:r>
              <a:rPr lang="en-US" dirty="0" smtClean="0"/>
              <a:t>Send data (close range) (future),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connection for GPS, </a:t>
            </a:r>
            <a:r>
              <a:rPr lang="en-US" dirty="0" err="1" smtClean="0"/>
              <a:t>bluetooth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Telemetry</a:t>
            </a:r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51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Drone has telemetry receiver (and RC receiver)</a:t>
            </a:r>
          </a:p>
          <a:p>
            <a:r>
              <a:rPr lang="en-US" dirty="0" smtClean="0"/>
              <a:t>Ground station has </a:t>
            </a:r>
            <a:r>
              <a:rPr lang="en-US" dirty="0" err="1" smtClean="0"/>
              <a:t>bluetooth</a:t>
            </a:r>
            <a:r>
              <a:rPr lang="en-US" dirty="0" smtClean="0"/>
              <a:t> and transmitter</a:t>
            </a:r>
          </a:p>
          <a:p>
            <a:pPr lvl="1"/>
            <a:r>
              <a:rPr lang="en-US" dirty="0" smtClean="0"/>
              <a:t>Future: use as RC transmitter also</a:t>
            </a:r>
          </a:p>
          <a:p>
            <a:r>
              <a:rPr lang="en-US" dirty="0" smtClean="0"/>
              <a:t>Computer/iPhone app connects to ground station through </a:t>
            </a:r>
            <a:r>
              <a:rPr lang="en-US" dirty="0" err="1" smtClean="0"/>
              <a:t>bluetooth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2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Nano 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MISO </a:t>
            </a:r>
            <a:r>
              <a:rPr lang="mr-IN" dirty="0" smtClean="0"/>
              <a:t>–</a:t>
            </a:r>
            <a:r>
              <a:rPr lang="en-US" dirty="0" smtClean="0"/>
              <a:t> 12</a:t>
            </a:r>
          </a:p>
          <a:p>
            <a:r>
              <a:rPr lang="en-US" dirty="0" smtClean="0"/>
              <a:t>MOSI </a:t>
            </a:r>
            <a:r>
              <a:rPr lang="mr-IN" dirty="0" smtClean="0"/>
              <a:t>–</a:t>
            </a:r>
            <a:r>
              <a:rPr lang="en-US" dirty="0" smtClean="0"/>
              <a:t> 11</a:t>
            </a:r>
          </a:p>
          <a:p>
            <a:r>
              <a:rPr lang="en-US" dirty="0" smtClean="0"/>
              <a:t>SCK </a:t>
            </a:r>
            <a:r>
              <a:rPr lang="mr-IN" dirty="0" smtClean="0"/>
              <a:t>–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CE </a:t>
            </a:r>
            <a:r>
              <a:rPr lang="mr-IN" dirty="0" smtClean="0"/>
              <a:t>–</a:t>
            </a:r>
            <a:r>
              <a:rPr lang="en-US" dirty="0" smtClean="0"/>
              <a:t> 9</a:t>
            </a:r>
          </a:p>
          <a:p>
            <a:r>
              <a:rPr lang="en-US" dirty="0" smtClean="0"/>
              <a:t>CSN </a:t>
            </a:r>
            <a:r>
              <a:rPr lang="mr-IN" dirty="0" smtClean="0"/>
              <a:t>–</a:t>
            </a:r>
            <a:r>
              <a:rPr lang="en-US" dirty="0" smtClean="0"/>
              <a:t>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398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4.0 SPI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MISO </a:t>
            </a:r>
            <a:r>
              <a:rPr lang="mr-IN" dirty="0" smtClean="0"/>
              <a:t>–</a:t>
            </a:r>
            <a:r>
              <a:rPr lang="en-US" dirty="0" smtClean="0"/>
              <a:t> 12</a:t>
            </a:r>
          </a:p>
          <a:p>
            <a:r>
              <a:rPr lang="en-US" dirty="0" smtClean="0"/>
              <a:t>MOSI </a:t>
            </a:r>
            <a:r>
              <a:rPr lang="mr-IN" dirty="0" smtClean="0"/>
              <a:t>–</a:t>
            </a:r>
            <a:r>
              <a:rPr lang="en-US" dirty="0" smtClean="0"/>
              <a:t> 11</a:t>
            </a:r>
          </a:p>
          <a:p>
            <a:r>
              <a:rPr lang="en-US" dirty="0" smtClean="0"/>
              <a:t>SCK </a:t>
            </a:r>
            <a:r>
              <a:rPr lang="mr-IN" dirty="0" smtClean="0"/>
              <a:t>–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CE </a:t>
            </a:r>
            <a:r>
              <a:rPr lang="mr-IN" dirty="0" smtClean="0"/>
              <a:t>–</a:t>
            </a:r>
            <a:r>
              <a:rPr lang="en-US" smtClean="0"/>
              <a:t>  (4)</a:t>
            </a:r>
            <a:endParaRPr lang="en-US" dirty="0" smtClean="0"/>
          </a:p>
          <a:p>
            <a:r>
              <a:rPr lang="en-US" dirty="0" smtClean="0"/>
              <a:t>CSN </a:t>
            </a:r>
            <a:r>
              <a:rPr lang="mr-IN" dirty="0" smtClean="0"/>
              <a:t>–</a:t>
            </a:r>
            <a:r>
              <a:rPr lang="en-US" dirty="0" smtClean="0"/>
              <a:t> 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0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APC220 - Teensy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Not enough power from battery through 3.3V regulator for </a:t>
            </a:r>
            <a:r>
              <a:rPr lang="en-US" dirty="0" err="1" smtClean="0"/>
              <a:t>IMU,Baro,GPS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and APC220.</a:t>
            </a:r>
          </a:p>
          <a:p>
            <a:pPr lvl="1"/>
            <a:r>
              <a:rPr lang="en-US" dirty="0" smtClean="0"/>
              <a:t>Just connecting GPS and APC220 for now</a:t>
            </a:r>
          </a:p>
          <a:p>
            <a:pPr lvl="1"/>
            <a:r>
              <a:rPr lang="en-US" dirty="0" smtClean="0"/>
              <a:t>Reset voltage regulator</a:t>
            </a:r>
          </a:p>
          <a:p>
            <a:r>
              <a:rPr lang="en-US" dirty="0" smtClean="0"/>
              <a:t>Testing Enable from teensy</a:t>
            </a:r>
          </a:p>
          <a:p>
            <a:pPr lvl="1"/>
            <a:r>
              <a:rPr lang="en-US" dirty="0" smtClean="0"/>
              <a:t>Enable pin works. Setting to Sleep results in no response</a:t>
            </a:r>
          </a:p>
          <a:p>
            <a:r>
              <a:rPr lang="en-US" dirty="0" smtClean="0"/>
              <a:t>Testing Set from teensy</a:t>
            </a:r>
          </a:p>
          <a:p>
            <a:pPr lvl="1"/>
            <a:r>
              <a:rPr lang="en-US" dirty="0" smtClean="0"/>
              <a:t>Automatic timeout after 5s</a:t>
            </a:r>
          </a:p>
          <a:p>
            <a:pPr lvl="1"/>
            <a:r>
              <a:rPr lang="en-US" dirty="0" smtClean="0"/>
              <a:t>Set pin works</a:t>
            </a:r>
          </a:p>
          <a:p>
            <a:r>
              <a:rPr lang="en-US" dirty="0" smtClean="0"/>
              <a:t>Test RX pin on Teensy</a:t>
            </a:r>
          </a:p>
          <a:p>
            <a:pPr lvl="1"/>
            <a:r>
              <a:rPr lang="en-US" dirty="0" smtClean="0"/>
              <a:t>Able to receive through </a:t>
            </a:r>
            <a:r>
              <a:rPr lang="en-US" dirty="0" err="1" smtClean="0"/>
              <a:t>tmIO</a:t>
            </a:r>
            <a:endParaRPr lang="en-US" dirty="0" smtClean="0"/>
          </a:p>
          <a:p>
            <a:pPr lvl="1"/>
            <a:r>
              <a:rPr lang="en-US" dirty="0" smtClean="0"/>
              <a:t>Able to receive through </a:t>
            </a:r>
            <a:r>
              <a:rPr lang="en-US" dirty="0" err="1" smtClean="0"/>
              <a:t>telemetryFIFO</a:t>
            </a:r>
            <a:endParaRPr lang="en-US" dirty="0" smtClean="0"/>
          </a:p>
          <a:p>
            <a:r>
              <a:rPr lang="en-US" dirty="0" smtClean="0"/>
              <a:t>Test TX pin on Teensy</a:t>
            </a:r>
          </a:p>
          <a:p>
            <a:pPr lvl="1"/>
            <a:r>
              <a:rPr lang="en-US" dirty="0" smtClean="0"/>
              <a:t>Write works, Nano receives a response</a:t>
            </a:r>
          </a:p>
          <a:p>
            <a:pPr lvl="1"/>
            <a:r>
              <a:rPr lang="en-US" dirty="0" smtClean="0"/>
              <a:t>Something wrong with read/write together. Nano confirms full </a:t>
            </a:r>
            <a:r>
              <a:rPr lang="en-US" dirty="0" err="1" smtClean="0"/>
              <a:t>msg</a:t>
            </a:r>
            <a:r>
              <a:rPr lang="en-US" dirty="0" smtClean="0"/>
              <a:t> is received, Teensy only sees first 2-4 bytes. FIFO problem?</a:t>
            </a:r>
          </a:p>
          <a:p>
            <a:pPr lvl="1"/>
            <a:r>
              <a:rPr lang="en-US" dirty="0" smtClean="0"/>
              <a:t>Write through </a:t>
            </a:r>
            <a:r>
              <a:rPr lang="en-US" dirty="0" err="1" smtClean="0"/>
              <a:t>tmIO</a:t>
            </a:r>
            <a:r>
              <a:rPr lang="en-US" dirty="0" smtClean="0"/>
              <a:t>, read through FIFO is GOOD. write from FIFO read from </a:t>
            </a:r>
            <a:r>
              <a:rPr lang="en-US" dirty="0" err="1" smtClean="0"/>
              <a:t>tmIO</a:t>
            </a:r>
            <a:r>
              <a:rPr lang="en-US" dirty="0" smtClean="0"/>
              <a:t>/FIFO is BAD</a:t>
            </a:r>
          </a:p>
          <a:p>
            <a:pPr lvl="1"/>
            <a:r>
              <a:rPr lang="en-US" dirty="0" smtClean="0"/>
              <a:t>Move to 200hz, consistent </a:t>
            </a:r>
            <a:r>
              <a:rPr lang="en-US" smtClean="0"/>
              <a:t>good results!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585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Uncertainty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</a:t>
            </a:r>
            <a:r>
              <a:rPr lang="en-US" dirty="0" err="1" smtClean="0"/>
              <a:t>Quanitzation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rror =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floor(</a:t>
            </a:r>
            <a:r>
              <a:rPr lang="en-US" dirty="0" err="1" smtClean="0"/>
              <a:t>val</a:t>
            </a:r>
            <a:r>
              <a:rPr lang="en-US" dirty="0" smtClean="0"/>
              <a:t>*LSB)/LSB</a:t>
            </a:r>
          </a:p>
          <a:p>
            <a:pPr lvl="1"/>
            <a:r>
              <a:rPr lang="en-US" dirty="0" smtClean="0"/>
              <a:t>Cannot sense decimal places of </a:t>
            </a:r>
            <a:r>
              <a:rPr lang="en-US" dirty="0" err="1" smtClean="0"/>
              <a:t>val</a:t>
            </a:r>
            <a:r>
              <a:rPr lang="en-US" dirty="0" smtClean="0"/>
              <a:t>*LSB, only every integer</a:t>
            </a:r>
          </a:p>
          <a:p>
            <a:r>
              <a:rPr lang="en-US" dirty="0" smtClean="0"/>
              <a:t>Minimum sensed value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*LSB = 1</a:t>
            </a:r>
          </a:p>
          <a:p>
            <a:pPr lvl="1"/>
            <a:r>
              <a:rPr lang="en-US" dirty="0" err="1" smtClean="0"/>
              <a:t>min_val</a:t>
            </a:r>
            <a:r>
              <a:rPr lang="en-US" dirty="0" smtClean="0"/>
              <a:t> = 1/LSB</a:t>
            </a:r>
          </a:p>
          <a:p>
            <a:pPr lvl="1"/>
            <a:r>
              <a:rPr lang="en-US" dirty="0" smtClean="0"/>
              <a:t>Given </a:t>
            </a:r>
            <a:r>
              <a:rPr lang="en-US" dirty="0" err="1" smtClean="0"/>
              <a:t>val</a:t>
            </a:r>
            <a:r>
              <a:rPr lang="en-US" dirty="0" smtClean="0"/>
              <a:t> = 0, error can be up to 1/LSB</a:t>
            </a:r>
          </a:p>
          <a:p>
            <a:r>
              <a:rPr lang="en-US" dirty="0" smtClean="0"/>
              <a:t>Next sensed value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*LSB = 2</a:t>
            </a:r>
          </a:p>
          <a:p>
            <a:r>
              <a:rPr lang="en-US" dirty="0" smtClean="0"/>
              <a:t>Zero Error when </a:t>
            </a:r>
            <a:r>
              <a:rPr lang="en-US" dirty="0" err="1" smtClean="0"/>
              <a:t>val</a:t>
            </a:r>
            <a:r>
              <a:rPr lang="en-US" dirty="0" smtClean="0"/>
              <a:t> is a multiple of LSB</a:t>
            </a:r>
          </a:p>
          <a:p>
            <a:r>
              <a:rPr lang="en-US" b="1" dirty="0" smtClean="0"/>
              <a:t>Maximum Error is 1/LSB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520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Parameters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42762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33"/>
                <a:gridCol w="1735667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yy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zz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</a:t>
                      </a:r>
                      <a:r>
                        <a:rPr lang="en-US" baseline="-25000" dirty="0" err="1" smtClean="0"/>
                        <a:t>d</a:t>
                      </a:r>
                      <a:r>
                        <a:rPr lang="en-US" baseline="0" dirty="0" smtClean="0"/>
                        <a:t> (drag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=1/2ρA)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 x 10</a:t>
                      </a:r>
                      <a:r>
                        <a:rPr lang="en-US" baseline="30000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H</a:t>
                      </a:r>
                      <a:r>
                        <a:rPr lang="en-US" baseline="0" dirty="0" smtClean="0"/>
                        <a:t> (torque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1.40 x 10</a:t>
                      </a:r>
                      <a:r>
                        <a:rPr lang="en-US" baseline="30000" dirty="0" smtClean="0"/>
                        <a:t>-7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K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baseline="0" dirty="0" smtClean="0"/>
                        <a:t> (thrust </a:t>
                      </a:r>
                      <a:r>
                        <a:rPr lang="en-US" baseline="0" dirty="0" err="1" smtClean="0"/>
                        <a:t>coeff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0250" y="5863167"/>
            <a:ext cx="601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0.00215*0.23/0.01122=0.0004945/0.01122=0.044-&gt;</a:t>
            </a:r>
            <a:r>
              <a:rPr lang="en-US" dirty="0" err="1" smtClean="0"/>
              <a:t>wn</a:t>
            </a:r>
            <a:r>
              <a:rPr lang="en-US" dirty="0" smtClean="0"/>
              <a:t> = 0.22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46075</TotalTime>
  <Words>5479</Words>
  <Application>Microsoft Macintosh PowerPoint</Application>
  <PresentationFormat>On-screen Show (4:3)</PresentationFormat>
  <Paragraphs>828</Paragraphs>
  <Slides>57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Equation</vt:lpstr>
      <vt:lpstr>Simulation Block Diagram</vt:lpstr>
      <vt:lpstr>Capabilities</vt:lpstr>
      <vt:lpstr>Navigation</vt:lpstr>
      <vt:lpstr>Generate Base Models</vt:lpstr>
      <vt:lpstr>Actuator Model</vt:lpstr>
      <vt:lpstr>IMU Uncertainty Sources</vt:lpstr>
      <vt:lpstr>IMU Quanitzation Errors</vt:lpstr>
      <vt:lpstr>Equations</vt:lpstr>
      <vt:lpstr>Example Parameters</vt:lpstr>
      <vt:lpstr>Rotations and Definitions</vt:lpstr>
      <vt:lpstr>Forces</vt:lpstr>
      <vt:lpstr>Moments</vt:lpstr>
      <vt:lpstr>Control Inputs</vt:lpstr>
      <vt:lpstr>Control Inputs to Rotor Inputs – Way 1</vt:lpstr>
      <vt:lpstr>Control Inputs to Rotor Inputs – Way 2</vt:lpstr>
      <vt:lpstr>Control Input Contraints</vt:lpstr>
      <vt:lpstr>Control Input Contraints</vt:lpstr>
      <vt:lpstr>Throttle to RPM to Throttle</vt:lpstr>
      <vt:lpstr>Throttle to RPM</vt:lpstr>
      <vt:lpstr>Controller Inputs to PWM</vt:lpstr>
      <vt:lpstr>Control Architecture</vt:lpstr>
      <vt:lpstr>Forces, Moments, and Control Inputs</vt:lpstr>
      <vt:lpstr>Linearization Assumptions</vt:lpstr>
      <vt:lpstr>Linearization</vt:lpstr>
      <vt:lpstr>Vx Control Loops</vt:lpstr>
      <vt:lpstr>Vx Inner Pitch Loop</vt:lpstr>
      <vt:lpstr>Vx Inner Loop Response</vt:lpstr>
      <vt:lpstr>Vx/Vy Outer Pitch Loop</vt:lpstr>
      <vt:lpstr>Vx/Vy Outer Loop Response</vt:lpstr>
      <vt:lpstr>Vx/Vy PI Outer Pitch Loop</vt:lpstr>
      <vt:lpstr>Vx/Vy PI Outer Loop Response</vt:lpstr>
      <vt:lpstr>Vz Control Loop</vt:lpstr>
      <vt:lpstr>Vz Loop Response</vt:lpstr>
      <vt:lpstr>Vz PI Control Loop</vt:lpstr>
      <vt:lpstr>Altitude Control Loop</vt:lpstr>
      <vt:lpstr>Altitude Loop Response</vt:lpstr>
      <vt:lpstr>Yaw Rate Control Loop</vt:lpstr>
      <vt:lpstr>Yaw Rate Loop Response</vt:lpstr>
      <vt:lpstr>Kalman Filter</vt:lpstr>
      <vt:lpstr>Navigation Corrections</vt:lpstr>
      <vt:lpstr>Navigation Position</vt:lpstr>
      <vt:lpstr>GPS</vt:lpstr>
      <vt:lpstr>Setup</vt:lpstr>
      <vt:lpstr>GPS NEO-6M Configuration</vt:lpstr>
      <vt:lpstr>GPS NEO-6M Nav</vt:lpstr>
      <vt:lpstr>GPS NEO-6M Aid</vt:lpstr>
      <vt:lpstr>GPS Aid</vt:lpstr>
      <vt:lpstr>Teensy 4.0 EEPROM</vt:lpstr>
      <vt:lpstr>Hardware</vt:lpstr>
      <vt:lpstr>Hardware Power</vt:lpstr>
      <vt:lpstr>Teensy 4.0 Resistors</vt:lpstr>
      <vt:lpstr>Ground Station</vt:lpstr>
      <vt:lpstr>Options</vt:lpstr>
      <vt:lpstr>Architecture</vt:lpstr>
      <vt:lpstr>Arduino Nano SPI</vt:lpstr>
      <vt:lpstr>Teensy 4.0 SPI</vt:lpstr>
      <vt:lpstr>Debugging APC220 - Teensy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McLean</dc:creator>
  <cp:lastModifiedBy>Alexander McLean</cp:lastModifiedBy>
  <cp:revision>289</cp:revision>
  <dcterms:created xsi:type="dcterms:W3CDTF">2019-06-22T16:15:17Z</dcterms:created>
  <dcterms:modified xsi:type="dcterms:W3CDTF">2023-07-28T18:11:35Z</dcterms:modified>
</cp:coreProperties>
</file>