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89" r:id="rId9"/>
    <p:sldId id="265" r:id="rId10"/>
    <p:sldId id="264" r:id="rId11"/>
    <p:sldId id="263" r:id="rId12"/>
    <p:sldId id="266" r:id="rId13"/>
    <p:sldId id="268" r:id="rId14"/>
    <p:sldId id="270" r:id="rId15"/>
    <p:sldId id="271" r:id="rId16"/>
    <p:sldId id="272" r:id="rId17"/>
    <p:sldId id="283" r:id="rId18"/>
    <p:sldId id="282" r:id="rId19"/>
    <p:sldId id="274" r:id="rId20"/>
    <p:sldId id="273" r:id="rId21"/>
    <p:sldId id="275" r:id="rId22"/>
    <p:sldId id="267" r:id="rId23"/>
    <p:sldId id="276" r:id="rId24"/>
    <p:sldId id="277" r:id="rId25"/>
    <p:sldId id="278" r:id="rId26"/>
    <p:sldId id="281" r:id="rId27"/>
    <p:sldId id="284" r:id="rId28"/>
    <p:sldId id="299" r:id="rId29"/>
    <p:sldId id="300" r:id="rId30"/>
    <p:sldId id="307" r:id="rId31"/>
    <p:sldId id="308" r:id="rId32"/>
    <p:sldId id="280" r:id="rId33"/>
    <p:sldId id="290" r:id="rId34"/>
    <p:sldId id="310" r:id="rId35"/>
    <p:sldId id="291" r:id="rId36"/>
    <p:sldId id="292" r:id="rId37"/>
    <p:sldId id="285" r:id="rId38"/>
    <p:sldId id="286" r:id="rId39"/>
    <p:sldId id="287" r:id="rId40"/>
    <p:sldId id="297" r:id="rId41"/>
    <p:sldId id="298" r:id="rId42"/>
    <p:sldId id="295" r:id="rId43"/>
    <p:sldId id="296" r:id="rId44"/>
    <p:sldId id="293" r:id="rId45"/>
    <p:sldId id="294" r:id="rId46"/>
    <p:sldId id="301" r:id="rId47"/>
    <p:sldId id="302" r:id="rId48"/>
    <p:sldId id="306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)/2 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638" y="4759253"/>
            <a:ext cx="532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dMin</a:t>
            </a:r>
            <a:r>
              <a:rPr lang="en-US" dirty="0" smtClean="0"/>
              <a:t> = </a:t>
            </a:r>
            <a:r>
              <a:rPr lang="en-US" dirty="0"/>
              <a:t>4*</a:t>
            </a:r>
            <a:r>
              <a:rPr lang="en-US" dirty="0" smtClean="0"/>
              <a:t>ω</a:t>
            </a:r>
            <a:r>
              <a:rPr lang="en-US" baseline="-25000" dirty="0" smtClean="0"/>
              <a:t>min</a:t>
            </a:r>
            <a:r>
              <a:rPr lang="en-US" baseline="30000" dirty="0" smtClean="0"/>
              <a:t>2</a:t>
            </a:r>
            <a:r>
              <a:rPr lang="en-US" dirty="0" smtClean="0"/>
              <a:t> = 4*(500*2*3.14/60)</a:t>
            </a:r>
            <a:r>
              <a:rPr lang="en-US" baseline="30000" dirty="0" smtClean="0"/>
              <a:t>2</a:t>
            </a:r>
            <a:r>
              <a:rPr lang="en-US" dirty="0" smtClean="0"/>
              <a:t> = 10,955.11</a:t>
            </a:r>
          </a:p>
          <a:p>
            <a:r>
              <a:rPr lang="en-US" dirty="0" err="1" smtClean="0"/>
              <a:t>dMax</a:t>
            </a:r>
            <a:r>
              <a:rPr lang="en-US" dirty="0"/>
              <a:t> = 4*</a:t>
            </a:r>
            <a:r>
              <a:rPr lang="en-US" dirty="0" smtClean="0"/>
              <a:t>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4*</a:t>
            </a:r>
            <a:r>
              <a:rPr lang="en-US" dirty="0" smtClean="0"/>
              <a:t>(6440*</a:t>
            </a:r>
            <a:r>
              <a:rPr lang="en-US" dirty="0"/>
              <a:t>2*3.14/60)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1,817,391.58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96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=-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</a:t>
            </a:r>
            <a:r>
              <a:rPr lang="en-US" dirty="0" smtClean="0"/>
              <a:t>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532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/>
              <a:t>/ </a:t>
            </a:r>
            <a:r>
              <a:rPr lang="en-US" dirty="0" smtClean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 </a:t>
            </a:r>
            <a:r>
              <a:rPr lang="en-US" dirty="0" err="1"/>
              <a:t>sVx</a:t>
            </a:r>
            <a:r>
              <a:rPr lang="en-US" baseline="-25000" dirty="0" err="1"/>
              <a:t>cmd</a:t>
            </a:r>
            <a:r>
              <a:rPr lang="en-US" dirty="0"/>
              <a:t>(s)/(</a:t>
            </a:r>
            <a:r>
              <a:rPr lang="en-US" dirty="0" err="1"/>
              <a:t>s+kpK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Steady state error = 0 for impulse 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 </a:t>
            </a:r>
            <a:r>
              <a:rPr lang="en-US" dirty="0"/>
              <a:t>error for ramp 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2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</a:t>
            </a:r>
            <a:r>
              <a:rPr lang="en-US" dirty="0" smtClean="0"/>
              <a:t>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) </a:t>
            </a:r>
            <a:r>
              <a:rPr lang="en-US" dirty="0"/>
              <a:t>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12632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</a:t>
            </a:r>
            <a:r>
              <a:rPr lang="en-US" dirty="0" smtClean="0"/>
              <a:t>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6803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/s)*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</a:t>
            </a:r>
            <a:r>
              <a:rPr lang="en-US" dirty="0" smtClean="0"/>
              <a:t>s + </a:t>
            </a:r>
            <a:r>
              <a:rPr lang="en-US" dirty="0" err="1" smtClean="0"/>
              <a:t>ki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/>
              <a:t>(</a:t>
            </a:r>
            <a:r>
              <a:rPr lang="en-US" dirty="0" err="1" smtClean="0"/>
              <a:t>kp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r>
              <a:rPr lang="en-US" dirty="0" smtClean="0"/>
              <a:t>/ </a:t>
            </a:r>
            <a:r>
              <a:rPr lang="en-US" dirty="0" smtClean="0"/>
              <a:t>(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+kpK</a:t>
            </a:r>
            <a:r>
              <a:rPr lang="en-US" baseline="-25000" dirty="0" smtClean="0"/>
              <a:t>vx</a:t>
            </a:r>
            <a:r>
              <a:rPr lang="en-US" dirty="0" smtClean="0"/>
              <a:t>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</a:t>
            </a:r>
            <a:r>
              <a:rPr lang="en-US" dirty="0"/>
              <a:t>=</a:t>
            </a:r>
            <a:r>
              <a:rPr lang="en-US" dirty="0" err="1"/>
              <a:t>Vxcmd</a:t>
            </a:r>
            <a:r>
              <a:rPr lang="en-US" dirty="0"/>
              <a:t>(s)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/>
              <a:t>/(s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Steady state error = 0 for </a:t>
            </a:r>
            <a:r>
              <a:rPr lang="en-US" dirty="0" smtClean="0"/>
              <a:t>impulse, step inputs</a:t>
            </a:r>
            <a:r>
              <a:rPr lang="en-US" dirty="0" smtClean="0"/>
              <a:t>, and </a:t>
            </a:r>
            <a:r>
              <a:rPr lang="en-US" dirty="0" smtClean="0"/>
              <a:t>ramp </a:t>
            </a:r>
            <a:r>
              <a:rPr lang="en-US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745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</a:t>
            </a:r>
            <a:r>
              <a:rPr lang="en-US" dirty="0" smtClean="0"/>
              <a:t>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Vx</a:t>
            </a:r>
            <a:r>
              <a:rPr lang="en-US" dirty="0"/>
              <a:t>(s)/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 = G(s)/(1+G(s)) = )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 err="1"/>
              <a:t>s</a:t>
            </a:r>
            <a:r>
              <a:rPr lang="en-US" dirty="0"/>
              <a:t>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baseline="-25000" dirty="0"/>
              <a:t>)</a:t>
            </a:r>
            <a:r>
              <a:rPr lang="en-US" dirty="0"/>
              <a:t>/ 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ki</a:t>
            </a:r>
            <a:r>
              <a:rPr lang="en-US" dirty="0" smtClean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 -</a:t>
            </a:r>
            <a:r>
              <a:rPr lang="en-US" dirty="0"/>
              <a:t>&gt;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kp</a:t>
            </a:r>
            <a:r>
              <a:rPr lang="en-US" dirty="0"/>
              <a:t> = </a:t>
            </a:r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2914867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-K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7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Vz</a:t>
            </a:r>
            <a:r>
              <a:rPr lang="en-US" dirty="0"/>
              <a:t>(s)/</a:t>
            </a:r>
            <a:r>
              <a:rPr lang="en-US" dirty="0" err="1"/>
              <a:t>Vz</a:t>
            </a:r>
            <a:r>
              <a:rPr lang="en-US" baseline="-25000" dirty="0" err="1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/>
              <a:t>) 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2 * 2 * pi = 12.56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 = -676,085.077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70190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/>
              <a:t>/m</a:t>
            </a:r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/>
              <a:t>) = 4.22/(rad(6440</a:t>
            </a:r>
            <a:r>
              <a:rPr lang="en-US" baseline="30000" dirty="0"/>
              <a:t>2</a:t>
            </a:r>
            <a:r>
              <a:rPr lang="en-US" dirty="0"/>
              <a:t>)) = </a:t>
            </a:r>
            <a:r>
              <a:rPr lang="is-IS" dirty="0"/>
              <a:t>0.0000092786219540526721</a:t>
            </a:r>
            <a:endParaRPr lang="en-US" baseline="-25000" dirty="0"/>
          </a:p>
          <a:p>
            <a:r>
              <a:rPr lang="en-US" dirty="0" smtClean="0"/>
              <a:t>m = 0.5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dirty="0" smtClean="0"/>
              <a:t> = -0.00001858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</a:t>
            </a:r>
            <a:r>
              <a:rPr lang="en-US" dirty="0" smtClean="0"/>
              <a:t>PI Control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but with </a:t>
            </a:r>
            <a:r>
              <a:rPr lang="en-US" smtClean="0"/>
              <a:t>K</a:t>
            </a:r>
            <a:r>
              <a:rPr lang="en-US" baseline="-25000" smtClean="0"/>
              <a:t>vz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9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2793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394" y="233594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516440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31" idx="1"/>
          </p:cNvCxnSpPr>
          <p:nvPr/>
        </p:nvCxnSpPr>
        <p:spPr>
          <a:xfrm flipV="1">
            <a:off x="4087308" y="2524901"/>
            <a:ext cx="295323" cy="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8213" y="2030811"/>
            <a:ext cx="71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VLLz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965469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324346" y="2558343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1590" y="2063394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88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39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dh/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sh</a:t>
            </a:r>
            <a:r>
              <a:rPr lang="en-US" dirty="0" smtClean="0"/>
              <a:t> (s) = 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=h (s)</a:t>
            </a:r>
            <a:r>
              <a:rPr lang="en-US" dirty="0"/>
              <a:t>/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</a:t>
            </a:r>
            <a:r>
              <a:rPr lang="en-US" dirty="0" smtClean="0"/>
              <a:t> = -1/s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23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VLLz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 = </a:t>
            </a:r>
            <a:r>
              <a:rPr lang="en-US" dirty="0" err="1"/>
              <a:t>VLLz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 -</a:t>
            </a:r>
            <a:r>
              <a:rPr lang="en-US" dirty="0" err="1" smtClean="0"/>
              <a:t>kp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h</a:t>
            </a:r>
            <a:r>
              <a:rPr lang="en-US" dirty="0" smtClean="0"/>
              <a:t>(s)/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 smtClean="0"/>
              <a:t>kp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</a:t>
            </a:r>
            <a:r>
              <a:rPr lang="en-US" dirty="0"/>
              <a:t>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sh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smtClean="0"/>
              <a:t>s-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14247" y="2082207"/>
            <a:ext cx="33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382631" y="2358585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vz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51590" y="2540140"/>
            <a:ext cx="442457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4691" y="2056688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382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Altitude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h(s)/</a:t>
            </a:r>
            <a:r>
              <a:rPr lang="en-US" dirty="0" err="1"/>
              <a:t>h</a:t>
            </a:r>
            <a:r>
              <a:rPr lang="en-US" baseline="-25000" dirty="0" err="1"/>
              <a:t>cmd</a:t>
            </a:r>
            <a:r>
              <a:rPr lang="en-US" dirty="0"/>
              <a:t>(s) = G(s)/(1+G(s)) = (-</a:t>
            </a:r>
            <a:r>
              <a:rPr lang="en-US" dirty="0" err="1"/>
              <a:t>kp</a:t>
            </a:r>
            <a:r>
              <a:rPr lang="en-US" dirty="0"/>
              <a:t>) / (s-</a:t>
            </a:r>
            <a:r>
              <a:rPr lang="en-US" dirty="0" err="1"/>
              <a:t>kp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1.0* pi = 3.14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-</a:t>
            </a:r>
            <a:r>
              <a:rPr lang="en-US" dirty="0" err="1" smtClean="0"/>
              <a:t>kp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-</a:t>
            </a:r>
            <a:r>
              <a:rPr lang="en-US" dirty="0" err="1" smtClean="0"/>
              <a:t>wn</a:t>
            </a:r>
            <a:r>
              <a:rPr lang="en-US" dirty="0" smtClean="0"/>
              <a:t> = -3.14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7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550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5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78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sr</a:t>
            </a:r>
            <a:r>
              <a:rPr lang="en-US" dirty="0" smtClean="0"/>
              <a:t>(s) = 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r</a:t>
            </a:r>
            <a:r>
              <a:rPr lang="en-US" baseline="-25000" dirty="0" smtClean="0"/>
              <a:t> </a:t>
            </a:r>
            <a:r>
              <a:rPr lang="en-US" dirty="0"/>
              <a:t>= K</a:t>
            </a:r>
            <a:r>
              <a:rPr lang="en-US" baseline="-25000" dirty="0"/>
              <a:t>H</a:t>
            </a:r>
            <a:r>
              <a:rPr lang="en-US" dirty="0"/>
              <a:t>/</a:t>
            </a:r>
            <a:r>
              <a:rPr lang="en-US" dirty="0" err="1"/>
              <a:t>Izz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0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(s)</a:t>
            </a:r>
            <a:r>
              <a:rPr lang="en-US" dirty="0" smtClean="0"/>
              <a:t> 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491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(s)  -&gt; C</a:t>
            </a:r>
            <a:r>
              <a:rPr lang="en-US" baseline="-25000" dirty="0"/>
              <a:t>r</a:t>
            </a:r>
            <a:r>
              <a:rPr lang="en-US" dirty="0" smtClean="0"/>
              <a:t>(s) = </a:t>
            </a:r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(s)/</a:t>
            </a:r>
            <a:r>
              <a:rPr lang="en-US" dirty="0"/>
              <a:t>r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sr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30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0 * 2 * pi = 125.6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=3,315,733.9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3768"/>
              </p:ext>
            </p:extLst>
          </p:nvPr>
        </p:nvGraphicFramePr>
        <p:xfrm>
          <a:off x="1334520" y="2958832"/>
          <a:ext cx="4578203" cy="24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3" imgW="1714500" imgH="1638300" progId="Equation.3">
                  <p:embed/>
                </p:oleObj>
              </mc:Choice>
              <mc:Fallback>
                <p:oleObj name="Equation" r:id="rId3" imgW="1714500" imgH="163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520" y="2958832"/>
                        <a:ext cx="4578203" cy="24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65572"/>
              </p:ext>
            </p:extLst>
          </p:nvPr>
        </p:nvGraphicFramePr>
        <p:xfrm>
          <a:off x="520604" y="1554778"/>
          <a:ext cx="8166196" cy="8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5" imgW="2044700" imgH="292100" progId="Equation.3">
                  <p:embed/>
                </p:oleObj>
              </mc:Choice>
              <mc:Fallback>
                <p:oleObj name="Equation" r:id="rId5" imgW="2044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604" y="1554778"/>
                        <a:ext cx="8166196" cy="899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Align</a:t>
            </a:r>
          </a:p>
          <a:p>
            <a:pPr lvl="1"/>
            <a:r>
              <a:rPr lang="en-US" dirty="0" smtClean="0"/>
              <a:t>Only to calibrate before GPS ready and for first-time on ground only</a:t>
            </a:r>
          </a:p>
          <a:p>
            <a:pPr lvl="1"/>
            <a:r>
              <a:rPr lang="en-US" dirty="0" smtClean="0"/>
              <a:t>Position and Velocity is Zero</a:t>
            </a:r>
          </a:p>
          <a:p>
            <a:r>
              <a:rPr lang="en-US" dirty="0" smtClean="0"/>
              <a:t>GPS Align</a:t>
            </a:r>
          </a:p>
          <a:p>
            <a:pPr lvl="1"/>
            <a:r>
              <a:rPr lang="en-US" dirty="0" smtClean="0"/>
              <a:t>Position update</a:t>
            </a:r>
          </a:p>
          <a:p>
            <a:pPr lvl="1"/>
            <a:r>
              <a:rPr lang="en-US" dirty="0" smtClean="0"/>
              <a:t>Velocity 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66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North, East, Altitude</a:t>
            </a:r>
          </a:p>
          <a:p>
            <a:r>
              <a:rPr lang="en-US" dirty="0" smtClean="0"/>
              <a:t>All zeros at start point on ground</a:t>
            </a:r>
          </a:p>
          <a:p>
            <a:r>
              <a:rPr lang="en-US" dirty="0" smtClean="0"/>
              <a:t>Barometer</a:t>
            </a:r>
          </a:p>
          <a:p>
            <a:pPr lvl="1"/>
            <a:r>
              <a:rPr lang="en-US" dirty="0" smtClean="0"/>
              <a:t>Zero on ground</a:t>
            </a:r>
          </a:p>
          <a:p>
            <a:pPr lvl="2"/>
            <a:r>
              <a:rPr lang="en-US" dirty="0" smtClean="0"/>
              <a:t>Take first measurement as zero</a:t>
            </a:r>
          </a:p>
          <a:p>
            <a:pPr lvl="2"/>
            <a:r>
              <a:rPr lang="en-US" dirty="0" smtClean="0"/>
              <a:t>Take average of 5 measurements as zero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Take initial ECEF Position as zero</a:t>
            </a:r>
          </a:p>
          <a:p>
            <a:pPr lvl="1"/>
            <a:r>
              <a:rPr lang="en-US" dirty="0" smtClean="0"/>
              <a:t>Take average of 5 ECEF Positions as zero</a:t>
            </a:r>
          </a:p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Non-GPS</a:t>
            </a:r>
          </a:p>
          <a:p>
            <a:pPr lvl="2"/>
            <a:r>
              <a:rPr lang="en-US" dirty="0"/>
              <a:t>Do not wait for GPS to allow </a:t>
            </a:r>
            <a:r>
              <a:rPr lang="en-US" dirty="0" err="1"/>
              <a:t>take-off</a:t>
            </a:r>
            <a:endParaRPr lang="en-US" dirty="0"/>
          </a:p>
          <a:p>
            <a:pPr lvl="2"/>
            <a:r>
              <a:rPr lang="en-US" dirty="0"/>
              <a:t>Use GPS once available</a:t>
            </a:r>
          </a:p>
          <a:p>
            <a:pPr lvl="2"/>
            <a:r>
              <a:rPr lang="en-US" dirty="0" smtClean="0"/>
              <a:t>Always in attitude control</a:t>
            </a:r>
            <a:endParaRPr lang="en-US" dirty="0"/>
          </a:p>
          <a:p>
            <a:pPr lvl="1"/>
            <a:r>
              <a:rPr lang="en-US" dirty="0" smtClean="0"/>
              <a:t>Non-GPS Takeoff</a:t>
            </a:r>
          </a:p>
          <a:p>
            <a:pPr lvl="2"/>
            <a:r>
              <a:rPr lang="en-US" dirty="0"/>
              <a:t>Do not wait for GPS </a:t>
            </a:r>
            <a:r>
              <a:rPr lang="en-US" dirty="0" smtClean="0"/>
              <a:t>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Use GPS once available</a:t>
            </a:r>
          </a:p>
          <a:p>
            <a:pPr lvl="2"/>
            <a:r>
              <a:rPr lang="en-US" dirty="0" smtClean="0"/>
              <a:t>Velocity control with GPS, attitude control without GPS</a:t>
            </a:r>
          </a:p>
          <a:p>
            <a:pPr lvl="1"/>
            <a:r>
              <a:rPr lang="en-US" dirty="0" smtClean="0"/>
              <a:t>GPS Takeoff</a:t>
            </a:r>
          </a:p>
          <a:p>
            <a:pPr lvl="2"/>
            <a:r>
              <a:rPr lang="en-US" dirty="0" smtClean="0"/>
              <a:t>Need GPS 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Ok if loose GPS in flight</a:t>
            </a:r>
          </a:p>
          <a:p>
            <a:pPr lvl="2"/>
            <a:r>
              <a:rPr lang="en-US" dirty="0"/>
              <a:t>Velocity control with GPS, </a:t>
            </a:r>
            <a:r>
              <a:rPr lang="en-US"/>
              <a:t>attitude </a:t>
            </a:r>
            <a:r>
              <a:rPr lang="en-US" smtClean="0"/>
              <a:t>control </a:t>
            </a:r>
            <a:r>
              <a:rPr lang="en-US" dirty="0"/>
              <a:t>without </a:t>
            </a:r>
            <a:r>
              <a:rPr lang="en-US" dirty="0" smtClean="0"/>
              <a:t>GPS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9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Messags</a:t>
            </a:r>
            <a:endParaRPr lang="en-US" dirty="0" smtClean="0"/>
          </a:p>
          <a:p>
            <a:r>
              <a:rPr lang="en-US" dirty="0" err="1" smtClean="0"/>
              <a:t>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GPS GND </a:t>
            </a:r>
            <a:r>
              <a:rPr lang="mr-IN" dirty="0" smtClean="0"/>
              <a:t>–</a:t>
            </a:r>
            <a:r>
              <a:rPr lang="en-US" dirty="0" smtClean="0"/>
              <a:t> GND</a:t>
            </a:r>
          </a:p>
          <a:p>
            <a:r>
              <a:rPr lang="en-US" dirty="0" smtClean="0"/>
              <a:t>GPS VCC </a:t>
            </a:r>
            <a:r>
              <a:rPr lang="mr-IN" dirty="0" smtClean="0"/>
              <a:t>–</a:t>
            </a:r>
            <a:r>
              <a:rPr lang="en-US" dirty="0" smtClean="0"/>
              <a:t> 5V</a:t>
            </a:r>
          </a:p>
          <a:p>
            <a:r>
              <a:rPr lang="en-US" dirty="0"/>
              <a:t>GPS RX -  </a:t>
            </a:r>
            <a:r>
              <a:rPr lang="en-US"/>
              <a:t>Digital </a:t>
            </a:r>
            <a:r>
              <a:rPr lang="en-US" smtClean="0"/>
              <a:t>3 (MCU TX)</a:t>
            </a:r>
            <a:endParaRPr lang="en-US" dirty="0" smtClean="0"/>
          </a:p>
          <a:p>
            <a:r>
              <a:rPr lang="en-US" dirty="0" smtClean="0"/>
              <a:t>GPS TX </a:t>
            </a:r>
            <a:r>
              <a:rPr lang="mr-IN" dirty="0" smtClean="0"/>
              <a:t>–</a:t>
            </a:r>
            <a:r>
              <a:rPr lang="en-US" dirty="0" smtClean="0"/>
              <a:t> Digital 2 (MCU RX)</a:t>
            </a:r>
          </a:p>
          <a:p>
            <a:r>
              <a:rPr lang="en-US" dirty="0" smtClean="0"/>
              <a:t>GPS Pins (Looking at GPS Left to Right)</a:t>
            </a:r>
          </a:p>
          <a:p>
            <a:pPr lvl="1"/>
            <a:r>
              <a:rPr lang="en-US" dirty="0" smtClean="0"/>
              <a:t>PPS</a:t>
            </a:r>
          </a:p>
          <a:p>
            <a:pPr lvl="1"/>
            <a:r>
              <a:rPr lang="en-US" dirty="0" smtClean="0"/>
              <a:t>TX</a:t>
            </a:r>
          </a:p>
          <a:p>
            <a:pPr lvl="1"/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GND</a:t>
            </a:r>
          </a:p>
          <a:p>
            <a:pPr lvl="1"/>
            <a:r>
              <a:rPr lang="en-US" dirty="0" smtClean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52113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Messages received  (UBX-CFG-MSG)</a:t>
            </a:r>
          </a:p>
          <a:p>
            <a:pPr lvl="1"/>
            <a:r>
              <a:rPr lang="en-US" dirty="0" smtClean="0"/>
              <a:t>Sect 31.9, Page 117/210</a:t>
            </a:r>
          </a:p>
          <a:p>
            <a:pPr lvl="1"/>
            <a:r>
              <a:rPr lang="en-US" dirty="0" smtClean="0"/>
              <a:t>Send configuration message at startup</a:t>
            </a:r>
          </a:p>
          <a:p>
            <a:r>
              <a:rPr lang="en-US" dirty="0" err="1"/>
              <a:t>Timepulse</a:t>
            </a:r>
            <a:r>
              <a:rPr lang="en-US" dirty="0"/>
              <a:t> (UBX-TIM-TP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Mode </a:t>
            </a:r>
            <a:r>
              <a:rPr lang="en-US" dirty="0"/>
              <a:t>(UBX-CFG-RXM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Eco </a:t>
            </a:r>
            <a:r>
              <a:rPr lang="en-US" dirty="0"/>
              <a:t>Mode</a:t>
            </a:r>
          </a:p>
          <a:p>
            <a:pPr lvl="2"/>
            <a:r>
              <a:rPr lang="en-US" dirty="0"/>
              <a:t>Full power during acquisition</a:t>
            </a:r>
          </a:p>
          <a:p>
            <a:pPr lvl="2"/>
            <a:r>
              <a:rPr lang="en-US" dirty="0"/>
              <a:t>Less power once tracking</a:t>
            </a:r>
          </a:p>
          <a:p>
            <a:pPr lvl="1"/>
            <a:r>
              <a:rPr lang="en-US" dirty="0"/>
              <a:t>Power Save Mode</a:t>
            </a:r>
          </a:p>
          <a:p>
            <a:pPr lvl="2"/>
            <a:r>
              <a:rPr lang="en-US" dirty="0"/>
              <a:t>Reduced </a:t>
            </a:r>
            <a:r>
              <a:rPr lang="en-US" dirty="0" smtClean="0"/>
              <a:t>power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acknowledgement</a:t>
            </a:r>
          </a:p>
          <a:p>
            <a:pPr lvl="1"/>
            <a:r>
              <a:rPr lang="en-US" dirty="0" err="1" smtClean="0"/>
              <a:t>Awknowldege</a:t>
            </a:r>
            <a:r>
              <a:rPr lang="en-US" dirty="0" smtClean="0"/>
              <a:t> configuration, ACK-ACK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awknowledge</a:t>
            </a:r>
            <a:r>
              <a:rPr lang="en-US" dirty="0" smtClean="0"/>
              <a:t>, ACK-NAK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4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(0x01)</a:t>
            </a:r>
          </a:p>
          <a:p>
            <a:r>
              <a:rPr lang="en-US" dirty="0" smtClean="0"/>
              <a:t>Periodic</a:t>
            </a:r>
          </a:p>
          <a:p>
            <a:r>
              <a:rPr lang="en-US" dirty="0" smtClean="0"/>
              <a:t>Can also be polled</a:t>
            </a:r>
          </a:p>
          <a:p>
            <a:r>
              <a:rPr lang="en-US" dirty="0" smtClean="0"/>
              <a:t>NAV-POSLLH (0x01 0x02)</a:t>
            </a:r>
            <a:r>
              <a:rPr lang="mr-IN" dirty="0" smtClean="0"/>
              <a:t>–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NAV-VELNED (0x01 0x12) </a:t>
            </a:r>
            <a:r>
              <a:rPr lang="mr-IN" dirty="0" smtClean="0"/>
              <a:t>–</a:t>
            </a:r>
            <a:r>
              <a:rPr lang="en-US" dirty="0" smtClean="0"/>
              <a:t> velocity</a:t>
            </a:r>
          </a:p>
          <a:p>
            <a:r>
              <a:rPr lang="en-US" dirty="0" smtClean="0"/>
              <a:t>NAV-STATUS (0x01 0x03) </a:t>
            </a:r>
            <a:r>
              <a:rPr lang="mr-IN" dirty="0" smtClean="0"/>
              <a:t>–</a:t>
            </a:r>
            <a:r>
              <a:rPr lang="en-US" dirty="0" smtClean="0"/>
              <a:t> fix status</a:t>
            </a:r>
          </a:p>
          <a:p>
            <a:r>
              <a:rPr lang="en-US" dirty="0" smtClean="0"/>
              <a:t>NAV-DOP (0x01 0x04)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Dillution</a:t>
            </a:r>
            <a:r>
              <a:rPr lang="en-US" dirty="0" smtClean="0"/>
              <a:t> of </a:t>
            </a:r>
            <a:r>
              <a:rPr lang="en-US" dirty="0" err="1" smtClean="0"/>
              <a:t>Percision</a:t>
            </a:r>
            <a:endParaRPr lang="en-US" dirty="0" smtClean="0"/>
          </a:p>
          <a:p>
            <a:r>
              <a:rPr lang="en-US" smtClean="0"/>
              <a:t>NAV-SOL (0x01 0x06)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5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Teensy EEOPROM: 1080 bytes</a:t>
            </a:r>
          </a:p>
          <a:p>
            <a:r>
              <a:rPr lang="en-US" dirty="0" smtClean="0"/>
              <a:t>AID-ALM: 0x0B 0x30</a:t>
            </a:r>
          </a:p>
          <a:p>
            <a:pPr lvl="1"/>
            <a:r>
              <a:rPr lang="en-US" dirty="0" smtClean="0"/>
              <a:t>No data: get all SV almanac data</a:t>
            </a:r>
          </a:p>
          <a:p>
            <a:pPr lvl="1"/>
            <a:r>
              <a:rPr lang="en-US" dirty="0" smtClean="0"/>
              <a:t>1 byte for </a:t>
            </a:r>
            <a:r>
              <a:rPr lang="en-US" dirty="0" err="1" smtClean="0"/>
              <a:t>svid</a:t>
            </a:r>
            <a:r>
              <a:rPr lang="en-US" dirty="0" smtClean="0"/>
              <a:t>: </a:t>
            </a:r>
            <a:r>
              <a:rPr lang="en-US" dirty="0" err="1" smtClean="0"/>
              <a:t>alamanc</a:t>
            </a:r>
            <a:r>
              <a:rPr lang="en-US" dirty="0" smtClean="0"/>
              <a:t> data for 1 satellite</a:t>
            </a:r>
          </a:p>
          <a:p>
            <a:pPr lvl="1"/>
            <a:r>
              <a:rPr lang="en-US" dirty="0" smtClean="0"/>
              <a:t>If Week is zero, no almanac for this satellite</a:t>
            </a:r>
          </a:p>
          <a:p>
            <a:pPr lvl="1"/>
            <a:r>
              <a:rPr lang="en-US" dirty="0" smtClean="0"/>
              <a:t>Use NAV-SVINFO or RXM-SVSI for almanac availability</a:t>
            </a:r>
          </a:p>
          <a:p>
            <a:pPr lvl="1"/>
            <a:r>
              <a:rPr lang="en-US" dirty="0" smtClean="0"/>
              <a:t>Each Almanac is 40bytes. Store first 12 in EEPROM</a:t>
            </a:r>
          </a:p>
          <a:p>
            <a:r>
              <a:rPr lang="en-US" dirty="0" smtClean="0"/>
              <a:t>AID-DATA: 0x0B 0x10</a:t>
            </a:r>
          </a:p>
          <a:p>
            <a:pPr lvl="1"/>
            <a:r>
              <a:rPr lang="en-US" dirty="0" smtClean="0"/>
              <a:t>Receive AID-INI, AID-HUI, AID-EPH, and AID-ALM</a:t>
            </a:r>
          </a:p>
          <a:p>
            <a:r>
              <a:rPr lang="en-US" dirty="0" smtClean="0"/>
              <a:t>AID-EPH: 0x0B 0x31</a:t>
            </a:r>
          </a:p>
          <a:p>
            <a:pPr lvl="1"/>
            <a:r>
              <a:rPr lang="en-US" dirty="0" smtClean="0"/>
              <a:t>Ephemeris</a:t>
            </a:r>
          </a:p>
          <a:p>
            <a:pPr lvl="1"/>
            <a:r>
              <a:rPr lang="en-US" dirty="0" smtClean="0"/>
              <a:t>104 bytes. Store first </a:t>
            </a:r>
            <a:r>
              <a:rPr lang="en-US" smtClean="0"/>
              <a:t>12 in EEPROM</a:t>
            </a:r>
            <a:endParaRPr lang="en-US" dirty="0" smtClean="0"/>
          </a:p>
          <a:p>
            <a:r>
              <a:rPr lang="en-US" dirty="0" smtClean="0"/>
              <a:t>AID-HUI: 0x0B 0x02</a:t>
            </a:r>
          </a:p>
          <a:p>
            <a:pPr lvl="1"/>
            <a:r>
              <a:rPr lang="en-US" dirty="0" smtClean="0"/>
              <a:t>GPS Health</a:t>
            </a:r>
          </a:p>
          <a:p>
            <a:r>
              <a:rPr lang="en-US" dirty="0" smtClean="0"/>
              <a:t>AID-INI: 0x0B 0x01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CFG MSG to configure AID-REQ</a:t>
            </a:r>
          </a:p>
          <a:p>
            <a:pPr lvl="1"/>
            <a:r>
              <a:rPr lang="en-US" dirty="0" smtClean="0"/>
              <a:t>Monitor for AID-DATA, if sent, GPS need position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2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1080 bytes</a:t>
            </a:r>
          </a:p>
          <a:p>
            <a:r>
              <a:rPr lang="en-US" dirty="0" smtClean="0"/>
              <a:t>HUI = 72 bytes</a:t>
            </a:r>
          </a:p>
          <a:p>
            <a:r>
              <a:rPr lang="en-US" dirty="0" smtClean="0"/>
              <a:t>EPH = 104 bytes</a:t>
            </a:r>
          </a:p>
          <a:p>
            <a:r>
              <a:rPr lang="en-US" dirty="0" smtClean="0"/>
              <a:t>ALM = 40 bytes</a:t>
            </a:r>
          </a:p>
          <a:p>
            <a:r>
              <a:rPr lang="en-US" dirty="0" smtClean="0"/>
              <a:t>INI = </a:t>
            </a:r>
            <a:r>
              <a:rPr lang="en-US" smtClean="0"/>
              <a:t>48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Monitor data (whole flight)</a:t>
            </a:r>
          </a:p>
          <a:p>
            <a:pPr lvl="1"/>
            <a:r>
              <a:rPr lang="en-US" dirty="0" smtClean="0"/>
              <a:t>Send data (close range) (future),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for GPS,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1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drone with </a:t>
            </a:r>
            <a:r>
              <a:rPr lang="en-US" dirty="0" err="1" smtClean="0"/>
              <a:t>bluetooth</a:t>
            </a:r>
            <a:r>
              <a:rPr lang="en-US" dirty="0" smtClean="0"/>
              <a:t> and </a:t>
            </a:r>
            <a:r>
              <a:rPr lang="en-US" smtClean="0"/>
              <a:t>telemetry kit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Uncertainty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 err="1" smtClean="0"/>
              <a:t>Quanitzation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rror =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floor(</a:t>
            </a:r>
            <a:r>
              <a:rPr lang="en-US" dirty="0" err="1" smtClean="0"/>
              <a:t>val</a:t>
            </a:r>
            <a:r>
              <a:rPr lang="en-US" dirty="0" smtClean="0"/>
              <a:t>*LSB)/LSB</a:t>
            </a:r>
          </a:p>
          <a:p>
            <a:pPr lvl="1"/>
            <a:r>
              <a:rPr lang="en-US" dirty="0" smtClean="0"/>
              <a:t>Cannot sense decimal places of </a:t>
            </a:r>
            <a:r>
              <a:rPr lang="en-US" dirty="0" err="1" smtClean="0"/>
              <a:t>val</a:t>
            </a:r>
            <a:r>
              <a:rPr lang="en-US" dirty="0" smtClean="0"/>
              <a:t>*LSB, only every integer</a:t>
            </a:r>
          </a:p>
          <a:p>
            <a:r>
              <a:rPr lang="en-US" dirty="0" smtClean="0"/>
              <a:t>Minimum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1</a:t>
            </a:r>
          </a:p>
          <a:p>
            <a:pPr lvl="1"/>
            <a:r>
              <a:rPr lang="en-US" dirty="0" err="1" smtClean="0"/>
              <a:t>min_val</a:t>
            </a:r>
            <a:r>
              <a:rPr lang="en-US" dirty="0" smtClean="0"/>
              <a:t> = 1/LSB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val</a:t>
            </a:r>
            <a:r>
              <a:rPr lang="en-US" dirty="0" smtClean="0"/>
              <a:t> = 0, error can be up to 1/LSB</a:t>
            </a:r>
          </a:p>
          <a:p>
            <a:r>
              <a:rPr lang="en-US" dirty="0" smtClean="0"/>
              <a:t>Next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2</a:t>
            </a:r>
          </a:p>
          <a:p>
            <a:r>
              <a:rPr lang="en-US" dirty="0" smtClean="0"/>
              <a:t>Zero Error when </a:t>
            </a:r>
            <a:r>
              <a:rPr lang="en-US" dirty="0" err="1" smtClean="0"/>
              <a:t>val</a:t>
            </a:r>
            <a:r>
              <a:rPr lang="en-US" dirty="0" smtClean="0"/>
              <a:t> is a multiple of LSB</a:t>
            </a:r>
          </a:p>
          <a:p>
            <a:r>
              <a:rPr lang="en-US" b="1" dirty="0" smtClean="0"/>
              <a:t>Maximum Error is 1/LSB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20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23642</TotalTime>
  <Words>5026</Words>
  <Application>Microsoft Macintosh PowerPoint</Application>
  <PresentationFormat>On-screen Show (4:3)</PresentationFormat>
  <Paragraphs>721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Simulation Block Diagram</vt:lpstr>
      <vt:lpstr>Capabilities</vt:lpstr>
      <vt:lpstr>Navigation</vt:lpstr>
      <vt:lpstr>Generate Base Models</vt:lpstr>
      <vt:lpstr>Actuator Model</vt:lpstr>
      <vt:lpstr>IMU Uncertainty Sources</vt:lpstr>
      <vt:lpstr>IMU Quanitzation Errors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Vx/Vy Outer Pitch Loop</vt:lpstr>
      <vt:lpstr>Vx/Vy Outer Loop Response</vt:lpstr>
      <vt:lpstr>Vx/Vy PI Outer Pitch Loop</vt:lpstr>
      <vt:lpstr>Vx/Vy PI Outer Loop Response</vt:lpstr>
      <vt:lpstr>Vz Control Loop</vt:lpstr>
      <vt:lpstr>Vz Loop Response</vt:lpstr>
      <vt:lpstr>Vz PI Control Loop</vt:lpstr>
      <vt:lpstr>Altitude Control Loop</vt:lpstr>
      <vt:lpstr>Altitude Loop Response</vt:lpstr>
      <vt:lpstr>Yaw Rate Control Loop</vt:lpstr>
      <vt:lpstr>Yaw Rate Loop Response</vt:lpstr>
      <vt:lpstr>Kalman Filter</vt:lpstr>
      <vt:lpstr>Navigation Corrections</vt:lpstr>
      <vt:lpstr>Navigation Position</vt:lpstr>
      <vt:lpstr>GPS</vt:lpstr>
      <vt:lpstr>Setup</vt:lpstr>
      <vt:lpstr>GPS NEO-6M Configuration</vt:lpstr>
      <vt:lpstr>GPS NEO-6M Nav</vt:lpstr>
      <vt:lpstr>GPS NEO-6M Aid</vt:lpstr>
      <vt:lpstr>GPS Aid</vt:lpstr>
      <vt:lpstr>Teensy 4.0 EEPROM</vt:lpstr>
      <vt:lpstr>Ground Station</vt:lpstr>
      <vt:lpstr>Options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242</cp:revision>
  <dcterms:created xsi:type="dcterms:W3CDTF">2019-06-22T16:15:17Z</dcterms:created>
  <dcterms:modified xsi:type="dcterms:W3CDTF">2022-12-04T22:14:05Z</dcterms:modified>
</cp:coreProperties>
</file>