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83" r:id="rId4"/>
    <p:sldId id="284" r:id="rId5"/>
    <p:sldId id="285" r:id="rId6"/>
    <p:sldId id="288" r:id="rId7"/>
    <p:sldId id="287" r:id="rId8"/>
    <p:sldId id="290" r:id="rId9"/>
    <p:sldId id="291" r:id="rId10"/>
    <p:sldId id="293" r:id="rId11"/>
    <p:sldId id="294" r:id="rId12"/>
    <p:sldId id="295" r:id="rId13"/>
    <p:sldId id="296" r:id="rId14"/>
    <p:sldId id="297" r:id="rId15"/>
    <p:sldId id="299" r:id="rId16"/>
    <p:sldId id="301"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58" autoAdjust="0"/>
  </p:normalViewPr>
  <p:slideViewPr>
    <p:cSldViewPr snapToGrid="0">
      <p:cViewPr varScale="1">
        <p:scale>
          <a:sx n="81" d="100"/>
          <a:sy n="81"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0A7A2-52CE-4CE8-B657-40A70FB231B9}"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6F3E5-81AC-4BBF-B598-2D70A9074D53}" type="slidenum">
              <a:rPr lang="en-US" smtClean="0"/>
              <a:t>‹#›</a:t>
            </a:fld>
            <a:endParaRPr lang="en-US"/>
          </a:p>
        </p:txBody>
      </p:sp>
    </p:spTree>
    <p:extLst>
      <p:ext uri="{BB962C8B-B14F-4D97-AF65-F5344CB8AC3E}">
        <p14:creationId xmlns:p14="http://schemas.microsoft.com/office/powerpoint/2010/main" val="963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a:t>
            </a:fld>
            <a:endParaRPr lang="en-US"/>
          </a:p>
        </p:txBody>
      </p:sp>
    </p:spTree>
    <p:extLst>
      <p:ext uri="{BB962C8B-B14F-4D97-AF65-F5344CB8AC3E}">
        <p14:creationId xmlns:p14="http://schemas.microsoft.com/office/powerpoint/2010/main" val="389968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this work, we are analyzing the </a:t>
            </a:r>
            <a:r>
              <a:rPr lang="en-US" dirty="0" err="1"/>
              <a:t>airbnb</a:t>
            </a:r>
            <a:r>
              <a:rPr lang="en-US" dirty="0"/>
              <a:t> market data for the city of Austin, with a focus on 2023 data. </a:t>
            </a:r>
          </a:p>
          <a:p>
            <a:pPr marL="0" indent="0">
              <a:buFontTx/>
              <a:buNone/>
            </a:pPr>
            <a:endParaRPr lang="en-US" dirty="0"/>
          </a:p>
          <a:p>
            <a:pPr marL="0" indent="0">
              <a:buFontTx/>
              <a:buNone/>
            </a:pPr>
            <a:r>
              <a:rPr lang="en-US" dirty="0"/>
              <a:t>Main objectives: </a:t>
            </a:r>
          </a:p>
          <a:p>
            <a:pPr marL="0" indent="0">
              <a:buFontTx/>
              <a:buNone/>
            </a:pPr>
            <a:r>
              <a:rPr lang="en-US" dirty="0"/>
              <a:t>- To provide an insight towards the </a:t>
            </a:r>
            <a:r>
              <a:rPr lang="en-US" dirty="0" err="1"/>
              <a:t>airbnb</a:t>
            </a:r>
            <a:r>
              <a:rPr lang="en-US" dirty="0"/>
              <a:t> market and latest trends, with an emphasis on identifying best investment opportunities in different areas.</a:t>
            </a:r>
          </a:p>
          <a:p>
            <a:pPr marL="0" indent="0">
              <a:buFontTx/>
              <a:buNone/>
            </a:pPr>
            <a:r>
              <a:rPr lang="en-US" dirty="0"/>
              <a:t>- To deliver a modeling tool (with a user interface) to help the user estimate the average yearly income for their property of interest.</a:t>
            </a:r>
          </a:p>
          <a:p>
            <a:pPr marL="0" indent="0">
              <a:buFontTx/>
              <a:buNone/>
            </a:pPr>
            <a:endParaRPr lang="en-US" dirty="0"/>
          </a:p>
          <a:p>
            <a:pPr marL="0" indent="0">
              <a:buFontTx/>
              <a:buNone/>
            </a:pPr>
            <a:r>
              <a:rPr lang="en-US" dirty="0"/>
              <a:t>Who benefits? </a:t>
            </a:r>
          </a:p>
          <a:p>
            <a:pPr marL="0" indent="0">
              <a:buFontTx/>
              <a:buNone/>
            </a:pPr>
            <a:r>
              <a:rPr lang="en-US" dirty="0"/>
              <a:t>The primary stake holders for this project are investors (both for the current home owners and also for the ones who are looking for new investment opportunities. ) who are looking for some </a:t>
            </a:r>
            <a:r>
              <a:rPr lang="en-US" dirty="0" err="1"/>
              <a:t>airbnb</a:t>
            </a:r>
            <a:r>
              <a:rPr lang="en-US" dirty="0"/>
              <a:t> market insights (for their current or future homes) with properties in the mid range price (outstanding properties like mansions or very specific cases).  Because of this, we tailored our model to best align with this group of stakeholders. </a:t>
            </a:r>
          </a:p>
          <a:p>
            <a:pPr marL="0" indent="0">
              <a:buFontTx/>
              <a:buNone/>
            </a:pPr>
            <a:endParaRPr lang="en-US" dirty="0"/>
          </a:p>
          <a:p>
            <a:pPr marL="0" indent="0">
              <a:buFontTx/>
              <a:buNone/>
            </a:pPr>
            <a:r>
              <a:rPr lang="en-US" dirty="0"/>
              <a:t>Why important: </a:t>
            </a:r>
          </a:p>
          <a:p>
            <a:pPr marL="171450" indent="-171450">
              <a:buFontTx/>
              <a:buChar char="-"/>
            </a:pPr>
            <a:r>
              <a:rPr lang="en-US" dirty="0"/>
              <a:t>Suggestions for best investment opportunities in Austin </a:t>
            </a:r>
          </a:p>
          <a:p>
            <a:pPr marL="171450" indent="-171450">
              <a:buFontTx/>
              <a:buChar char="-"/>
            </a:pPr>
            <a:r>
              <a:rPr lang="en-US" dirty="0"/>
              <a:t> What factors help you boost the income from </a:t>
            </a:r>
            <a:r>
              <a:rPr lang="en-US" dirty="0" err="1"/>
              <a:t>airbnb</a:t>
            </a:r>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2</a:t>
            </a:fld>
            <a:endParaRPr lang="en-US"/>
          </a:p>
        </p:txBody>
      </p:sp>
    </p:spTree>
    <p:extLst>
      <p:ext uri="{BB962C8B-B14F-4D97-AF65-F5344CB8AC3E}">
        <p14:creationId xmlns:p14="http://schemas.microsoft.com/office/powerpoint/2010/main" val="183121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Listing price is readily available from Airbnb. But we need occupancy rate to calculate the income.</a:t>
            </a:r>
          </a:p>
          <a:p>
            <a:r>
              <a:rPr lang="en-US" dirty="0"/>
              <a:t>The curious case of occupancy rate</a:t>
            </a:r>
          </a:p>
          <a:p>
            <a:pPr lvl="1"/>
            <a:r>
              <a:rPr lang="en-US" dirty="0"/>
              <a:t>Not publicly available</a:t>
            </a:r>
          </a:p>
          <a:p>
            <a:pPr lvl="1"/>
            <a:r>
              <a:rPr lang="en-US" dirty="0"/>
              <a:t>Occupancy rate was estimated based on number of reviews</a:t>
            </a:r>
          </a:p>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4</a:t>
            </a:fld>
            <a:endParaRPr lang="en-US"/>
          </a:p>
        </p:txBody>
      </p:sp>
    </p:spTree>
    <p:extLst>
      <p:ext uri="{BB962C8B-B14F-4D97-AF65-F5344CB8AC3E}">
        <p14:creationId xmlns:p14="http://schemas.microsoft.com/office/powerpoint/2010/main" val="202335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7</a:t>
            </a:fld>
            <a:endParaRPr lang="en-US"/>
          </a:p>
        </p:txBody>
      </p:sp>
    </p:spTree>
    <p:extLst>
      <p:ext uri="{BB962C8B-B14F-4D97-AF65-F5344CB8AC3E}">
        <p14:creationId xmlns:p14="http://schemas.microsoft.com/office/powerpoint/2010/main" val="291789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of the observations from market analysis</a:t>
            </a:r>
          </a:p>
        </p:txBody>
      </p:sp>
      <p:sp>
        <p:nvSpPr>
          <p:cNvPr id="4" name="Slide Number Placeholder 3"/>
          <p:cNvSpPr>
            <a:spLocks noGrp="1"/>
          </p:cNvSpPr>
          <p:nvPr>
            <p:ph type="sldNum" sz="quarter" idx="5"/>
          </p:nvPr>
        </p:nvSpPr>
        <p:spPr/>
        <p:txBody>
          <a:bodyPr/>
          <a:lstStyle/>
          <a:p>
            <a:fld id="{6F46F3E5-81AC-4BBF-B598-2D70A9074D53}" type="slidenum">
              <a:rPr lang="en-US" smtClean="0"/>
              <a:t>8</a:t>
            </a:fld>
            <a:endParaRPr lang="en-US"/>
          </a:p>
        </p:txBody>
      </p:sp>
    </p:spTree>
    <p:extLst>
      <p:ext uri="{BB962C8B-B14F-4D97-AF65-F5344CB8AC3E}">
        <p14:creationId xmlns:p14="http://schemas.microsoft.com/office/powerpoint/2010/main" val="270458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10</a:t>
            </a:fld>
            <a:endParaRPr lang="en-US"/>
          </a:p>
        </p:txBody>
      </p:sp>
    </p:spTree>
    <p:extLst>
      <p:ext uri="{BB962C8B-B14F-4D97-AF65-F5344CB8AC3E}">
        <p14:creationId xmlns:p14="http://schemas.microsoft.com/office/powerpoint/2010/main" val="45420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it from investment perspective if someone wants to buy a property for this purpose. </a:t>
            </a:r>
          </a:p>
        </p:txBody>
      </p:sp>
      <p:sp>
        <p:nvSpPr>
          <p:cNvPr id="4" name="Slide Number Placeholder 3"/>
          <p:cNvSpPr>
            <a:spLocks noGrp="1"/>
          </p:cNvSpPr>
          <p:nvPr>
            <p:ph type="sldNum" sz="quarter" idx="5"/>
          </p:nvPr>
        </p:nvSpPr>
        <p:spPr/>
        <p:txBody>
          <a:bodyPr/>
          <a:lstStyle/>
          <a:p>
            <a:fld id="{6F46F3E5-81AC-4BBF-B598-2D70A9074D53}" type="slidenum">
              <a:rPr lang="en-US" smtClean="0"/>
              <a:t>11</a:t>
            </a:fld>
            <a:endParaRPr lang="en-US"/>
          </a:p>
        </p:txBody>
      </p:sp>
    </p:spTree>
    <p:extLst>
      <p:ext uri="{BB962C8B-B14F-4D97-AF65-F5344CB8AC3E}">
        <p14:creationId xmlns:p14="http://schemas.microsoft.com/office/powerpoint/2010/main" val="222930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investigations, we figured out there are a number of factors that play role in the income for each listing. </a:t>
            </a:r>
          </a:p>
        </p:txBody>
      </p:sp>
      <p:sp>
        <p:nvSpPr>
          <p:cNvPr id="4" name="Slide Number Placeholder 3"/>
          <p:cNvSpPr>
            <a:spLocks noGrp="1"/>
          </p:cNvSpPr>
          <p:nvPr>
            <p:ph type="sldNum" sz="quarter" idx="5"/>
          </p:nvPr>
        </p:nvSpPr>
        <p:spPr/>
        <p:txBody>
          <a:bodyPr/>
          <a:lstStyle/>
          <a:p>
            <a:fld id="{6F46F3E5-81AC-4BBF-B598-2D70A9074D53}" type="slidenum">
              <a:rPr lang="en-US" smtClean="0"/>
              <a:t>13</a:t>
            </a:fld>
            <a:endParaRPr lang="en-US"/>
          </a:p>
        </p:txBody>
      </p:sp>
    </p:spTree>
    <p:extLst>
      <p:ext uri="{BB962C8B-B14F-4D97-AF65-F5344CB8AC3E}">
        <p14:creationId xmlns:p14="http://schemas.microsoft.com/office/powerpoint/2010/main" val="278164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6F3E5-81AC-4BBF-B598-2D70A9074D53}" type="slidenum">
              <a:rPr lang="en-US" smtClean="0"/>
              <a:t>16</a:t>
            </a:fld>
            <a:endParaRPr lang="en-US"/>
          </a:p>
        </p:txBody>
      </p:sp>
    </p:spTree>
    <p:extLst>
      <p:ext uri="{BB962C8B-B14F-4D97-AF65-F5344CB8AC3E}">
        <p14:creationId xmlns:p14="http://schemas.microsoft.com/office/powerpoint/2010/main" val="370891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00AC-113D-4D0E-AAF3-EF91DD47AA1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DC194E6-C525-41E6-BC8F-0A259104E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7F715-8C23-4095-A61F-6613D4551EA8}"/>
              </a:ext>
            </a:extLst>
          </p:cNvPr>
          <p:cNvSpPr>
            <a:spLocks noGrp="1"/>
          </p:cNvSpPr>
          <p:nvPr>
            <p:ph type="dt" sz="half" idx="10"/>
          </p:nvPr>
        </p:nvSpPr>
        <p:spPr>
          <a:xfrm>
            <a:off x="2401529" y="6356350"/>
            <a:ext cx="2743200" cy="365125"/>
          </a:xfrm>
          <a:prstGeom prst="rect">
            <a:avLst/>
          </a:prstGeom>
        </p:spPr>
        <p:txBody>
          <a:bodyPr/>
          <a:lstStyle/>
          <a:p>
            <a:fld id="{28515CD9-97C9-49C1-A5B1-21503189006A}" type="datetime1">
              <a:rPr lang="en-US" smtClean="0"/>
              <a:t>2/16/2024</a:t>
            </a:fld>
            <a:endParaRPr lang="en-US"/>
          </a:p>
        </p:txBody>
      </p:sp>
      <p:sp>
        <p:nvSpPr>
          <p:cNvPr id="5" name="Footer Placeholder 4">
            <a:extLst>
              <a:ext uri="{FF2B5EF4-FFF2-40B4-BE49-F238E27FC236}">
                <a16:creationId xmlns:a16="http://schemas.microsoft.com/office/drawing/2014/main" id="{B5F5D8D3-04B6-4821-BD76-98270727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CC914-DB33-4325-BA7C-C2287C6F90EE}"/>
              </a:ext>
            </a:extLst>
          </p:cNvPr>
          <p:cNvSpPr>
            <a:spLocks noGrp="1"/>
          </p:cNvSpPr>
          <p:nvPr>
            <p:ph type="sldNum" sz="quarter" idx="12"/>
          </p:nvPr>
        </p:nvSpPr>
        <p:spPr>
          <a:xfrm>
            <a:off x="838200" y="6326444"/>
            <a:ext cx="931606" cy="365125"/>
          </a:xfrm>
        </p:spPr>
        <p:txBody>
          <a:bodyPr/>
          <a:lstStyle>
            <a:lvl1pPr>
              <a:defRPr sz="1400" b="1"/>
            </a:lvl1pPr>
          </a:lstStyle>
          <a:p>
            <a:fld id="{4D71A6A3-4FFF-46C7-88C3-7FF070A503EF}" type="slidenum">
              <a:rPr lang="en-US" smtClean="0"/>
              <a:pPr/>
              <a:t>‹#›</a:t>
            </a:fld>
            <a:endParaRPr lang="en-US" dirty="0"/>
          </a:p>
        </p:txBody>
      </p:sp>
    </p:spTree>
    <p:extLst>
      <p:ext uri="{BB962C8B-B14F-4D97-AF65-F5344CB8AC3E}">
        <p14:creationId xmlns:p14="http://schemas.microsoft.com/office/powerpoint/2010/main" val="32084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2CC4-EB59-4D3E-9C58-CFF501B5B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11CB6-F319-4845-95EE-9FAB5DDA4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92C7D-92F5-4D71-8EB5-F1A415158570}"/>
              </a:ext>
            </a:extLst>
          </p:cNvPr>
          <p:cNvSpPr>
            <a:spLocks noGrp="1"/>
          </p:cNvSpPr>
          <p:nvPr>
            <p:ph type="dt" sz="half" idx="10"/>
          </p:nvPr>
        </p:nvSpPr>
        <p:spPr>
          <a:xfrm>
            <a:off x="838200" y="6356350"/>
            <a:ext cx="2743200" cy="365125"/>
          </a:xfrm>
          <a:prstGeom prst="rect">
            <a:avLst/>
          </a:prstGeom>
        </p:spPr>
        <p:txBody>
          <a:bodyPr/>
          <a:lstStyle/>
          <a:p>
            <a:fld id="{73EA1A55-A2A1-45E2-8CEB-D1C552E44D9A}" type="datetime1">
              <a:rPr lang="en-US" smtClean="0"/>
              <a:t>2/16/2024</a:t>
            </a:fld>
            <a:endParaRPr lang="en-US"/>
          </a:p>
        </p:txBody>
      </p:sp>
      <p:sp>
        <p:nvSpPr>
          <p:cNvPr id="5" name="Footer Placeholder 4">
            <a:extLst>
              <a:ext uri="{FF2B5EF4-FFF2-40B4-BE49-F238E27FC236}">
                <a16:creationId xmlns:a16="http://schemas.microsoft.com/office/drawing/2014/main" id="{0905E390-B451-462B-B06B-26AFB25E9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D539-43E4-41D1-9CD2-0B4DED6C596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211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FA56-77AC-457F-A5DD-B1997F5F2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F1E18-6AF3-419A-8CE1-419274CDB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0C2C-553B-4E2F-80F1-180844C4CA06}"/>
              </a:ext>
            </a:extLst>
          </p:cNvPr>
          <p:cNvSpPr>
            <a:spLocks noGrp="1"/>
          </p:cNvSpPr>
          <p:nvPr>
            <p:ph type="dt" sz="half" idx="10"/>
          </p:nvPr>
        </p:nvSpPr>
        <p:spPr>
          <a:xfrm>
            <a:off x="838200" y="6356350"/>
            <a:ext cx="2743200" cy="365125"/>
          </a:xfrm>
          <a:prstGeom prst="rect">
            <a:avLst/>
          </a:prstGeom>
        </p:spPr>
        <p:txBody>
          <a:bodyPr/>
          <a:lstStyle/>
          <a:p>
            <a:fld id="{AC2CB45A-4195-43DA-8C1C-064DDEFF2502}" type="datetime1">
              <a:rPr lang="en-US" smtClean="0"/>
              <a:t>2/16/2024</a:t>
            </a:fld>
            <a:endParaRPr lang="en-US"/>
          </a:p>
        </p:txBody>
      </p:sp>
      <p:sp>
        <p:nvSpPr>
          <p:cNvPr id="5" name="Footer Placeholder 4">
            <a:extLst>
              <a:ext uri="{FF2B5EF4-FFF2-40B4-BE49-F238E27FC236}">
                <a16:creationId xmlns:a16="http://schemas.microsoft.com/office/drawing/2014/main" id="{5D49D711-0AB5-4B36-A5CE-6D82C180D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94FC-5922-4769-9E0C-BB5E5CCB0ABC}"/>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8122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428-F120-4EC9-9825-1BFBB4A63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BF584-D721-4CE4-ACB4-9A49C26C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F1A57-54B8-4474-84B5-12501EAA1178}"/>
              </a:ext>
            </a:extLst>
          </p:cNvPr>
          <p:cNvSpPr>
            <a:spLocks noGrp="1"/>
          </p:cNvSpPr>
          <p:nvPr>
            <p:ph type="dt" sz="half" idx="10"/>
          </p:nvPr>
        </p:nvSpPr>
        <p:spPr>
          <a:xfrm>
            <a:off x="838200" y="6356350"/>
            <a:ext cx="2743200" cy="365125"/>
          </a:xfrm>
          <a:prstGeom prst="rect">
            <a:avLst/>
          </a:prstGeom>
        </p:spPr>
        <p:txBody>
          <a:bodyPr/>
          <a:lstStyle/>
          <a:p>
            <a:fld id="{09DA1DB0-489B-48E6-AA99-DE8C4D4FCDAF}" type="datetime1">
              <a:rPr lang="en-US" smtClean="0"/>
              <a:t>2/16/2024</a:t>
            </a:fld>
            <a:endParaRPr lang="en-US"/>
          </a:p>
        </p:txBody>
      </p:sp>
      <p:sp>
        <p:nvSpPr>
          <p:cNvPr id="5" name="Footer Placeholder 4">
            <a:extLst>
              <a:ext uri="{FF2B5EF4-FFF2-40B4-BE49-F238E27FC236}">
                <a16:creationId xmlns:a16="http://schemas.microsoft.com/office/drawing/2014/main" id="{7894AC21-2F76-41F5-A702-70FDB8F03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DDD8B-35C5-49DD-99F6-364A2A65FCAA}"/>
              </a:ext>
            </a:extLst>
          </p:cNvPr>
          <p:cNvSpPr>
            <a:spLocks noGrp="1"/>
          </p:cNvSpPr>
          <p:nvPr>
            <p:ph type="sldNum" sz="quarter" idx="12"/>
          </p:nvPr>
        </p:nvSpPr>
        <p:spPr>
          <a:xfrm>
            <a:off x="8694175" y="6176963"/>
            <a:ext cx="2743200" cy="365125"/>
          </a:xfrm>
        </p:spPr>
        <p:txBody>
          <a:bodyPr/>
          <a:lstStyle/>
          <a:p>
            <a:fld id="{4D71A6A3-4FFF-46C7-88C3-7FF070A503EF}" type="slidenum">
              <a:rPr lang="en-US" smtClean="0"/>
              <a:t>‹#›</a:t>
            </a:fld>
            <a:endParaRPr lang="en-US" dirty="0"/>
          </a:p>
        </p:txBody>
      </p:sp>
      <p:cxnSp>
        <p:nvCxnSpPr>
          <p:cNvPr id="7" name="Straight Connector 6">
            <a:extLst>
              <a:ext uri="{FF2B5EF4-FFF2-40B4-BE49-F238E27FC236}">
                <a16:creationId xmlns:a16="http://schemas.microsoft.com/office/drawing/2014/main" id="{86594680-4FBA-4DED-BDD8-A5C15B0627CE}"/>
              </a:ext>
            </a:extLst>
          </p:cNvPr>
          <p:cNvCxnSpPr/>
          <p:nvPr userDrawn="1"/>
        </p:nvCxnSpPr>
        <p:spPr>
          <a:xfrm>
            <a:off x="838200" y="1494503"/>
            <a:ext cx="10515600" cy="0"/>
          </a:xfrm>
          <a:prstGeom prst="line">
            <a:avLst/>
          </a:prstGeom>
          <a:ln w="19050">
            <a:solidFill>
              <a:schemeClr val="tx1">
                <a:lumMod val="85000"/>
                <a:lumOff val="1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2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859-71BF-4A96-9BE6-826D249CA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51FB62-7698-4620-84B0-2D84B1740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46D49-83F3-4F82-ADBC-1B3155FE1DB2}"/>
              </a:ext>
            </a:extLst>
          </p:cNvPr>
          <p:cNvSpPr>
            <a:spLocks noGrp="1"/>
          </p:cNvSpPr>
          <p:nvPr>
            <p:ph type="dt" sz="half" idx="10"/>
          </p:nvPr>
        </p:nvSpPr>
        <p:spPr>
          <a:xfrm>
            <a:off x="838200" y="6356350"/>
            <a:ext cx="2743200" cy="365125"/>
          </a:xfrm>
          <a:prstGeom prst="rect">
            <a:avLst/>
          </a:prstGeom>
        </p:spPr>
        <p:txBody>
          <a:bodyPr/>
          <a:lstStyle/>
          <a:p>
            <a:fld id="{A12BBF15-A238-4E70-A2A1-0646428A4C3F}" type="datetime1">
              <a:rPr lang="en-US" smtClean="0"/>
              <a:t>2/16/2024</a:t>
            </a:fld>
            <a:endParaRPr lang="en-US"/>
          </a:p>
        </p:txBody>
      </p:sp>
      <p:sp>
        <p:nvSpPr>
          <p:cNvPr id="5" name="Footer Placeholder 4">
            <a:extLst>
              <a:ext uri="{FF2B5EF4-FFF2-40B4-BE49-F238E27FC236}">
                <a16:creationId xmlns:a16="http://schemas.microsoft.com/office/drawing/2014/main" id="{4A61C1A6-D7A8-4E77-8DDB-4EFC045EC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0021-3850-4574-B22A-24F0823893F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73550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EB53-6BB5-4785-970F-C892B019A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4836B-3991-45DA-B85F-249185F39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EA0B2C-575C-4347-B38C-318B60163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856C28-0220-4E64-99CA-9F69E70ECDF9}"/>
              </a:ext>
            </a:extLst>
          </p:cNvPr>
          <p:cNvSpPr>
            <a:spLocks noGrp="1"/>
          </p:cNvSpPr>
          <p:nvPr>
            <p:ph type="dt" sz="half" idx="10"/>
          </p:nvPr>
        </p:nvSpPr>
        <p:spPr>
          <a:xfrm>
            <a:off x="838200" y="6356350"/>
            <a:ext cx="2743200" cy="365125"/>
          </a:xfrm>
          <a:prstGeom prst="rect">
            <a:avLst/>
          </a:prstGeom>
        </p:spPr>
        <p:txBody>
          <a:bodyPr/>
          <a:lstStyle/>
          <a:p>
            <a:fld id="{9061937D-3576-431B-8C73-EBAB07650A69}" type="datetime1">
              <a:rPr lang="en-US" smtClean="0"/>
              <a:t>2/16/2024</a:t>
            </a:fld>
            <a:endParaRPr lang="en-US"/>
          </a:p>
        </p:txBody>
      </p:sp>
      <p:sp>
        <p:nvSpPr>
          <p:cNvPr id="6" name="Footer Placeholder 5">
            <a:extLst>
              <a:ext uri="{FF2B5EF4-FFF2-40B4-BE49-F238E27FC236}">
                <a16:creationId xmlns:a16="http://schemas.microsoft.com/office/drawing/2014/main" id="{CC31625B-27CA-4992-9DEE-F64A23977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CE371-4931-44FD-A02F-33AAF27603FA}"/>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77493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F69-8024-46A0-9202-CAC456A7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F0FC-A3A2-43D4-B134-08788DAE4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7B665-9A9A-47BB-8D8A-0F6CC0DCC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3A7598-4699-47E0-B417-2B73F931D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2D222-7752-4309-B27B-9A2371C3A0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80F6B0-A553-49FE-ADF5-D20DFC828397}"/>
              </a:ext>
            </a:extLst>
          </p:cNvPr>
          <p:cNvSpPr>
            <a:spLocks noGrp="1"/>
          </p:cNvSpPr>
          <p:nvPr>
            <p:ph type="dt" sz="half" idx="10"/>
          </p:nvPr>
        </p:nvSpPr>
        <p:spPr>
          <a:xfrm>
            <a:off x="838200" y="6356350"/>
            <a:ext cx="2743200" cy="365125"/>
          </a:xfrm>
          <a:prstGeom prst="rect">
            <a:avLst/>
          </a:prstGeom>
        </p:spPr>
        <p:txBody>
          <a:bodyPr/>
          <a:lstStyle/>
          <a:p>
            <a:fld id="{9C567DAD-EF13-4428-87F1-2899EF766A1C}" type="datetime1">
              <a:rPr lang="en-US" smtClean="0"/>
              <a:t>2/16/2024</a:t>
            </a:fld>
            <a:endParaRPr lang="en-US"/>
          </a:p>
        </p:txBody>
      </p:sp>
      <p:sp>
        <p:nvSpPr>
          <p:cNvPr id="8" name="Footer Placeholder 7">
            <a:extLst>
              <a:ext uri="{FF2B5EF4-FFF2-40B4-BE49-F238E27FC236}">
                <a16:creationId xmlns:a16="http://schemas.microsoft.com/office/drawing/2014/main" id="{328B0E7B-E994-448C-9AF4-1F45E7FC4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0613-E6DE-42AD-8AB0-D096EEE58E7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3320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6F28-0E53-4DAF-92B3-EF72D7C05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727-CB9F-421D-BCF6-D585605126DD}"/>
              </a:ext>
            </a:extLst>
          </p:cNvPr>
          <p:cNvSpPr>
            <a:spLocks noGrp="1"/>
          </p:cNvSpPr>
          <p:nvPr>
            <p:ph type="dt" sz="half" idx="10"/>
          </p:nvPr>
        </p:nvSpPr>
        <p:spPr>
          <a:xfrm>
            <a:off x="838200" y="6356350"/>
            <a:ext cx="2743200" cy="365125"/>
          </a:xfrm>
          <a:prstGeom prst="rect">
            <a:avLst/>
          </a:prstGeom>
        </p:spPr>
        <p:txBody>
          <a:bodyPr/>
          <a:lstStyle/>
          <a:p>
            <a:fld id="{74E58CF1-9BB5-4908-8A13-8771ECA9D405}" type="datetime1">
              <a:rPr lang="en-US" smtClean="0"/>
              <a:t>2/16/2024</a:t>
            </a:fld>
            <a:endParaRPr lang="en-US"/>
          </a:p>
        </p:txBody>
      </p:sp>
      <p:sp>
        <p:nvSpPr>
          <p:cNvPr id="4" name="Footer Placeholder 3">
            <a:extLst>
              <a:ext uri="{FF2B5EF4-FFF2-40B4-BE49-F238E27FC236}">
                <a16:creationId xmlns:a16="http://schemas.microsoft.com/office/drawing/2014/main" id="{F50DB690-C702-4529-813E-C141EB9A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AAA91-B914-41F4-8ED4-9F6DDAB69D68}"/>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37603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D4441-1393-4D11-8F7C-123823394598}"/>
              </a:ext>
            </a:extLst>
          </p:cNvPr>
          <p:cNvSpPr>
            <a:spLocks noGrp="1"/>
          </p:cNvSpPr>
          <p:nvPr>
            <p:ph type="dt" sz="half" idx="10"/>
          </p:nvPr>
        </p:nvSpPr>
        <p:spPr>
          <a:xfrm>
            <a:off x="838200" y="6356350"/>
            <a:ext cx="2743200" cy="365125"/>
          </a:xfrm>
          <a:prstGeom prst="rect">
            <a:avLst/>
          </a:prstGeom>
        </p:spPr>
        <p:txBody>
          <a:bodyPr/>
          <a:lstStyle/>
          <a:p>
            <a:fld id="{AFB4F9FC-3C49-488C-AA0D-38862CCD3566}" type="datetime1">
              <a:rPr lang="en-US" smtClean="0"/>
              <a:t>2/16/2024</a:t>
            </a:fld>
            <a:endParaRPr lang="en-US"/>
          </a:p>
        </p:txBody>
      </p:sp>
      <p:sp>
        <p:nvSpPr>
          <p:cNvPr id="3" name="Footer Placeholder 2">
            <a:extLst>
              <a:ext uri="{FF2B5EF4-FFF2-40B4-BE49-F238E27FC236}">
                <a16:creationId xmlns:a16="http://schemas.microsoft.com/office/drawing/2014/main" id="{60B08091-00DB-4C71-9ED3-659C250FE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A6830-5DF5-400C-BBD1-9CC9EAA9B816}"/>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21589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5F01-FF5E-459D-9065-58B57D2B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B7CBC-D960-412F-8162-4110204BC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CA0F57-E602-4B91-AD90-02DF0070E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D811-DAB6-4203-BF38-FEE7D03C05C4}"/>
              </a:ext>
            </a:extLst>
          </p:cNvPr>
          <p:cNvSpPr>
            <a:spLocks noGrp="1"/>
          </p:cNvSpPr>
          <p:nvPr>
            <p:ph type="dt" sz="half" idx="10"/>
          </p:nvPr>
        </p:nvSpPr>
        <p:spPr>
          <a:xfrm>
            <a:off x="838200" y="6356350"/>
            <a:ext cx="2743200" cy="365125"/>
          </a:xfrm>
          <a:prstGeom prst="rect">
            <a:avLst/>
          </a:prstGeom>
        </p:spPr>
        <p:txBody>
          <a:bodyPr/>
          <a:lstStyle/>
          <a:p>
            <a:fld id="{19476F94-04D8-421F-BA91-B8748BBA9F9D}" type="datetime1">
              <a:rPr lang="en-US" smtClean="0"/>
              <a:t>2/16/2024</a:t>
            </a:fld>
            <a:endParaRPr lang="en-US"/>
          </a:p>
        </p:txBody>
      </p:sp>
      <p:sp>
        <p:nvSpPr>
          <p:cNvPr id="6" name="Footer Placeholder 5">
            <a:extLst>
              <a:ext uri="{FF2B5EF4-FFF2-40B4-BE49-F238E27FC236}">
                <a16:creationId xmlns:a16="http://schemas.microsoft.com/office/drawing/2014/main" id="{1DB4805A-908B-452C-A903-853BF097C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2196-9F47-4BD3-B37B-63ABC6F5CBA5}"/>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24494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4013-9BDE-411C-8880-DD20BB5F5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1FBD5-E2F9-459F-99BD-17E344142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66291-EFC4-4852-B1E1-3E4843E4B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32D12-98CB-4D8E-ADA8-2D026A496E6A}"/>
              </a:ext>
            </a:extLst>
          </p:cNvPr>
          <p:cNvSpPr>
            <a:spLocks noGrp="1"/>
          </p:cNvSpPr>
          <p:nvPr>
            <p:ph type="dt" sz="half" idx="10"/>
          </p:nvPr>
        </p:nvSpPr>
        <p:spPr>
          <a:xfrm>
            <a:off x="838200" y="6356350"/>
            <a:ext cx="2743200" cy="365125"/>
          </a:xfrm>
          <a:prstGeom prst="rect">
            <a:avLst/>
          </a:prstGeom>
        </p:spPr>
        <p:txBody>
          <a:bodyPr/>
          <a:lstStyle/>
          <a:p>
            <a:fld id="{A632965D-DE1B-417B-B68C-9E1E7BBD559A}" type="datetime1">
              <a:rPr lang="en-US" smtClean="0"/>
              <a:t>2/16/2024</a:t>
            </a:fld>
            <a:endParaRPr lang="en-US"/>
          </a:p>
        </p:txBody>
      </p:sp>
      <p:sp>
        <p:nvSpPr>
          <p:cNvPr id="6" name="Footer Placeholder 5">
            <a:extLst>
              <a:ext uri="{FF2B5EF4-FFF2-40B4-BE49-F238E27FC236}">
                <a16:creationId xmlns:a16="http://schemas.microsoft.com/office/drawing/2014/main" id="{AF2F2AC4-7F47-45AC-89ED-4AAFB936D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E112E-1072-484C-933B-C3E822636F9F}"/>
              </a:ext>
            </a:extLst>
          </p:cNvPr>
          <p:cNvSpPr>
            <a:spLocks noGrp="1"/>
          </p:cNvSpPr>
          <p:nvPr>
            <p:ph type="sldNum" sz="quarter" idx="12"/>
          </p:nvPr>
        </p:nvSpPr>
        <p:spPr/>
        <p:txBody>
          <a:bodyPr/>
          <a:lstStyle/>
          <a:p>
            <a:fld id="{4D71A6A3-4FFF-46C7-88C3-7FF070A503EF}" type="slidenum">
              <a:rPr lang="en-US" smtClean="0"/>
              <a:t>‹#›</a:t>
            </a:fld>
            <a:endParaRPr lang="en-US"/>
          </a:p>
        </p:txBody>
      </p:sp>
    </p:spTree>
    <p:extLst>
      <p:ext uri="{BB962C8B-B14F-4D97-AF65-F5344CB8AC3E}">
        <p14:creationId xmlns:p14="http://schemas.microsoft.com/office/powerpoint/2010/main" val="14977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574C5-BD39-4699-BEA3-C8CC46CDE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5471B8-D079-44D1-94DD-B7E225E5E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9888C7-606F-4B0F-B640-B5CED2D4A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CA9E12-1D43-47ED-B1BE-D4961A0BE32C}"/>
              </a:ext>
            </a:extLst>
          </p:cNvPr>
          <p:cNvSpPr>
            <a:spLocks noGrp="1"/>
          </p:cNvSpPr>
          <p:nvPr>
            <p:ph type="sldNum" sz="quarter" idx="4"/>
          </p:nvPr>
        </p:nvSpPr>
        <p:spPr>
          <a:xfrm>
            <a:off x="8802330" y="6310312"/>
            <a:ext cx="27432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pPr algn="l"/>
            <a:fld id="{F4FFDDBC-2926-4263-915E-EABC491C4599}" type="slidenum">
              <a:rPr lang="en-US" smtClean="0"/>
              <a:pPr algn="l"/>
              <a:t>‹#›</a:t>
            </a:fld>
            <a:endParaRPr lang="en-US" dirty="0"/>
          </a:p>
        </p:txBody>
      </p:sp>
      <p:pic>
        <p:nvPicPr>
          <p:cNvPr id="7" name="Picture 6">
            <a:extLst>
              <a:ext uri="{FF2B5EF4-FFF2-40B4-BE49-F238E27FC236}">
                <a16:creationId xmlns:a16="http://schemas.microsoft.com/office/drawing/2014/main" id="{6F886F98-5B03-4413-AAE6-41E3B33B710D}"/>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2199" y="5751871"/>
            <a:ext cx="1106129" cy="1106129"/>
          </a:xfrm>
          <a:prstGeom prst="rect">
            <a:avLst/>
          </a:prstGeom>
        </p:spPr>
      </p:pic>
    </p:spTree>
    <p:extLst>
      <p:ext uri="{BB962C8B-B14F-4D97-AF65-F5344CB8AC3E}">
        <p14:creationId xmlns:p14="http://schemas.microsoft.com/office/powerpoint/2010/main" val="51802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1122363"/>
            <a:ext cx="9144000" cy="1335702"/>
          </a:xfrm>
        </p:spPr>
        <p:txBody>
          <a:bodyPr>
            <a:normAutofit fontScale="90000"/>
          </a:bodyPr>
          <a:lstStyle/>
          <a:p>
            <a:r>
              <a:rPr lang="en-US" dirty="0"/>
              <a:t>Airbnb investment in Austin, TX</a:t>
            </a:r>
            <a:br>
              <a:rPr lang="en-US" dirty="0"/>
            </a:br>
            <a:r>
              <a:rPr lang="en-US" sz="3600" dirty="0"/>
              <a:t>market analysis and income modeling</a:t>
            </a:r>
            <a:endParaRPr lang="en-US" dirty="0"/>
          </a:p>
        </p:txBody>
      </p:sp>
      <p:sp>
        <p:nvSpPr>
          <p:cNvPr id="3" name="Subtitle 2">
            <a:extLst>
              <a:ext uri="{FF2B5EF4-FFF2-40B4-BE49-F238E27FC236}">
                <a16:creationId xmlns:a16="http://schemas.microsoft.com/office/drawing/2014/main" id="{7C6F2215-B9DB-43D1-A24A-843741867B47}"/>
              </a:ext>
            </a:extLst>
          </p:cNvPr>
          <p:cNvSpPr>
            <a:spLocks noGrp="1"/>
          </p:cNvSpPr>
          <p:nvPr>
            <p:ph type="subTitle" idx="1"/>
          </p:nvPr>
        </p:nvSpPr>
        <p:spPr>
          <a:xfrm>
            <a:off x="1524000" y="3602037"/>
            <a:ext cx="9144000" cy="2133599"/>
          </a:xfrm>
        </p:spPr>
        <p:txBody>
          <a:bodyPr>
            <a:normAutofit/>
          </a:bodyPr>
          <a:lstStyle/>
          <a:p>
            <a:r>
              <a:rPr lang="en-US" dirty="0"/>
              <a:t>DSI course</a:t>
            </a:r>
          </a:p>
          <a:p>
            <a:r>
              <a:rPr lang="en-US" dirty="0"/>
              <a:t>Feb 2024</a:t>
            </a:r>
          </a:p>
          <a:p>
            <a:endParaRPr lang="en-US" dirty="0"/>
          </a:p>
          <a:p>
            <a:r>
              <a:rPr lang="en-US" b="1" dirty="0"/>
              <a:t>By: Masoud Alfi</a:t>
            </a:r>
          </a:p>
        </p:txBody>
      </p:sp>
    </p:spTree>
    <p:extLst>
      <p:ext uri="{BB962C8B-B14F-4D97-AF65-F5344CB8AC3E}">
        <p14:creationId xmlns:p14="http://schemas.microsoft.com/office/powerpoint/2010/main" val="295527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Highest income regions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609846" y="1825625"/>
            <a:ext cx="3141551" cy="4351338"/>
          </a:xfrm>
        </p:spPr>
        <p:txBody>
          <a:bodyPr>
            <a:normAutofit/>
          </a:bodyPr>
          <a:lstStyle/>
          <a:p>
            <a:r>
              <a:rPr lang="en-US" sz="2000" dirty="0"/>
              <a:t>Neighborhoods with 125 + homes</a:t>
            </a:r>
          </a:p>
          <a:p>
            <a:r>
              <a:rPr lang="en-US" sz="2000" dirty="0"/>
              <a:t>Highest income:</a:t>
            </a:r>
          </a:p>
          <a:p>
            <a:pPr lvl="1"/>
            <a:r>
              <a:rPr lang="en-US" sz="1600" dirty="0"/>
              <a:t>Downtown area</a:t>
            </a:r>
          </a:p>
          <a:p>
            <a:pPr lvl="1"/>
            <a:r>
              <a:rPr lang="en-US" sz="1600" dirty="0"/>
              <a:t>Lake Travis area</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10</a:t>
            </a:fld>
            <a:endParaRPr lang="en-US" dirty="0"/>
          </a:p>
        </p:txBody>
      </p:sp>
      <p:pic>
        <p:nvPicPr>
          <p:cNvPr id="6" name="Picture 5">
            <a:extLst>
              <a:ext uri="{FF2B5EF4-FFF2-40B4-BE49-F238E27FC236}">
                <a16:creationId xmlns:a16="http://schemas.microsoft.com/office/drawing/2014/main" id="{CBD19595-EC67-4FC9-A2F4-A9B6E00CFB09}"/>
              </a:ext>
            </a:extLst>
          </p:cNvPr>
          <p:cNvPicPr>
            <a:picLocks noChangeAspect="1"/>
          </p:cNvPicPr>
          <p:nvPr/>
        </p:nvPicPr>
        <p:blipFill>
          <a:blip r:embed="rId3"/>
          <a:stretch>
            <a:fillRect/>
          </a:stretch>
        </p:blipFill>
        <p:spPr>
          <a:xfrm>
            <a:off x="754625" y="1713121"/>
            <a:ext cx="7475158" cy="4646404"/>
          </a:xfrm>
          <a:prstGeom prst="rect">
            <a:avLst/>
          </a:prstGeom>
        </p:spPr>
      </p:pic>
    </p:spTree>
    <p:extLst>
      <p:ext uri="{BB962C8B-B14F-4D97-AF65-F5344CB8AC3E}">
        <p14:creationId xmlns:p14="http://schemas.microsoft.com/office/powerpoint/2010/main" val="144303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Best investment regions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347296" y="1825625"/>
            <a:ext cx="3404102" cy="4351338"/>
          </a:xfrm>
        </p:spPr>
        <p:txBody>
          <a:bodyPr>
            <a:normAutofit/>
          </a:bodyPr>
          <a:lstStyle/>
          <a:p>
            <a:r>
              <a:rPr lang="en-US" sz="2000" dirty="0"/>
              <a:t>Income per 100k investment</a:t>
            </a:r>
          </a:p>
          <a:p>
            <a:r>
              <a:rPr lang="en-US" sz="2000" dirty="0"/>
              <a:t>Best for new investors</a:t>
            </a:r>
          </a:p>
          <a:p>
            <a:r>
              <a:rPr lang="en-US" sz="2000" dirty="0"/>
              <a:t>Some regions are very expensive</a:t>
            </a:r>
          </a:p>
          <a:p>
            <a:r>
              <a:rPr lang="en-US" sz="2000" dirty="0"/>
              <a:t>Away from the center!</a:t>
            </a:r>
          </a:p>
          <a:p>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11</a:t>
            </a:fld>
            <a:endParaRPr lang="en-US" dirty="0"/>
          </a:p>
        </p:txBody>
      </p:sp>
      <p:pic>
        <p:nvPicPr>
          <p:cNvPr id="6" name="Picture 5">
            <a:extLst>
              <a:ext uri="{FF2B5EF4-FFF2-40B4-BE49-F238E27FC236}">
                <a16:creationId xmlns:a16="http://schemas.microsoft.com/office/drawing/2014/main" id="{CBD19595-EC67-4FC9-A2F4-A9B6E00CFB09}"/>
              </a:ext>
            </a:extLst>
          </p:cNvPr>
          <p:cNvPicPr>
            <a:picLocks noChangeAspect="1"/>
          </p:cNvPicPr>
          <p:nvPr/>
        </p:nvPicPr>
        <p:blipFill>
          <a:blip r:embed="rId3"/>
          <a:stretch>
            <a:fillRect/>
          </a:stretch>
        </p:blipFill>
        <p:spPr>
          <a:xfrm>
            <a:off x="754625" y="1713121"/>
            <a:ext cx="7475158" cy="4646404"/>
          </a:xfrm>
          <a:prstGeom prst="rect">
            <a:avLst/>
          </a:prstGeom>
        </p:spPr>
      </p:pic>
      <p:pic>
        <p:nvPicPr>
          <p:cNvPr id="7" name="Picture 6">
            <a:extLst>
              <a:ext uri="{FF2B5EF4-FFF2-40B4-BE49-F238E27FC236}">
                <a16:creationId xmlns:a16="http://schemas.microsoft.com/office/drawing/2014/main" id="{F6E61F4D-D13C-4172-A955-304A21FA951C}"/>
              </a:ext>
            </a:extLst>
          </p:cNvPr>
          <p:cNvPicPr>
            <a:picLocks noChangeAspect="1"/>
          </p:cNvPicPr>
          <p:nvPr/>
        </p:nvPicPr>
        <p:blipFill>
          <a:blip r:embed="rId4"/>
          <a:stretch>
            <a:fillRect/>
          </a:stretch>
        </p:blipFill>
        <p:spPr>
          <a:xfrm>
            <a:off x="754625" y="1690688"/>
            <a:ext cx="7475158" cy="4690411"/>
          </a:xfrm>
          <a:prstGeom prst="rect">
            <a:avLst/>
          </a:prstGeom>
        </p:spPr>
      </p:pic>
    </p:spTree>
    <p:extLst>
      <p:ext uri="{BB962C8B-B14F-4D97-AF65-F5344CB8AC3E}">
        <p14:creationId xmlns:p14="http://schemas.microsoft.com/office/powerpoint/2010/main" val="129045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Income vs. number of bedrooms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8401616" y="1825625"/>
            <a:ext cx="2952184" cy="4351338"/>
          </a:xfrm>
        </p:spPr>
        <p:txBody>
          <a:bodyPr>
            <a:normAutofit/>
          </a:bodyPr>
          <a:lstStyle/>
          <a:p>
            <a:r>
              <a:rPr lang="en-US" sz="2000" dirty="0"/>
              <a:t>Income jumps for 4+ bedrooms</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12</a:t>
            </a:fld>
            <a:endParaRPr lang="en-US" dirty="0"/>
          </a:p>
        </p:txBody>
      </p:sp>
      <p:pic>
        <p:nvPicPr>
          <p:cNvPr id="6" name="Picture 5">
            <a:extLst>
              <a:ext uri="{FF2B5EF4-FFF2-40B4-BE49-F238E27FC236}">
                <a16:creationId xmlns:a16="http://schemas.microsoft.com/office/drawing/2014/main" id="{2F6103CB-D92A-4F5F-8D54-F1215CCEC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24" y="1761169"/>
            <a:ext cx="7338967" cy="4607992"/>
          </a:xfrm>
          <a:prstGeom prst="rect">
            <a:avLst/>
          </a:prstGeom>
        </p:spPr>
      </p:pic>
    </p:spTree>
    <p:extLst>
      <p:ext uri="{BB962C8B-B14F-4D97-AF65-F5344CB8AC3E}">
        <p14:creationId xmlns:p14="http://schemas.microsoft.com/office/powerpoint/2010/main" val="72135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Other important features</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1470233" y="5470604"/>
            <a:ext cx="4071997" cy="1071484"/>
          </a:xfrm>
        </p:spPr>
        <p:txBody>
          <a:bodyPr>
            <a:normAutofit/>
          </a:bodyPr>
          <a:lstStyle/>
          <a:p>
            <a:r>
              <a:rPr lang="en-US" sz="2000" dirty="0"/>
              <a:t>Host’s experience impacts income</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13</a:t>
            </a:fld>
            <a:endParaRPr lang="en-US" dirty="0"/>
          </a:p>
        </p:txBody>
      </p:sp>
      <p:pic>
        <p:nvPicPr>
          <p:cNvPr id="11" name="Picture 10">
            <a:extLst>
              <a:ext uri="{FF2B5EF4-FFF2-40B4-BE49-F238E27FC236}">
                <a16:creationId xmlns:a16="http://schemas.microsoft.com/office/drawing/2014/main" id="{BD188FB6-AE44-4EE4-B06B-5F194E8FF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57" y="1690688"/>
            <a:ext cx="3753611" cy="3726263"/>
          </a:xfrm>
          <a:prstGeom prst="rect">
            <a:avLst/>
          </a:prstGeom>
        </p:spPr>
      </p:pic>
      <p:pic>
        <p:nvPicPr>
          <p:cNvPr id="13" name="Picture 12">
            <a:extLst>
              <a:ext uri="{FF2B5EF4-FFF2-40B4-BE49-F238E27FC236}">
                <a16:creationId xmlns:a16="http://schemas.microsoft.com/office/drawing/2014/main" id="{1E8C1FA8-25E7-4417-AE15-17038A242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965" y="1690688"/>
            <a:ext cx="3753611" cy="3726262"/>
          </a:xfrm>
          <a:prstGeom prst="rect">
            <a:avLst/>
          </a:prstGeom>
        </p:spPr>
      </p:pic>
      <p:sp>
        <p:nvSpPr>
          <p:cNvPr id="14" name="Content Placeholder 2">
            <a:extLst>
              <a:ext uri="{FF2B5EF4-FFF2-40B4-BE49-F238E27FC236}">
                <a16:creationId xmlns:a16="http://schemas.microsoft.com/office/drawing/2014/main" id="{F46E79CF-9227-4517-B2BF-60375303531E}"/>
              </a:ext>
            </a:extLst>
          </p:cNvPr>
          <p:cNvSpPr txBox="1">
            <a:spLocks/>
          </p:cNvSpPr>
          <p:nvPr/>
        </p:nvSpPr>
        <p:spPr>
          <a:xfrm>
            <a:off x="6828369" y="5421391"/>
            <a:ext cx="4071997" cy="1071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Having pool bumps up the income (for 2+ bedroom houses)</a:t>
            </a:r>
          </a:p>
        </p:txBody>
      </p:sp>
    </p:spTree>
    <p:extLst>
      <p:ext uri="{BB962C8B-B14F-4D97-AF65-F5344CB8AC3E}">
        <p14:creationId xmlns:p14="http://schemas.microsoft.com/office/powerpoint/2010/main" val="31347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536-A219-4E1B-B998-49C47FF693DB}"/>
              </a:ext>
            </a:extLst>
          </p:cNvPr>
          <p:cNvSpPr>
            <a:spLocks noGrp="1"/>
          </p:cNvSpPr>
          <p:nvPr>
            <p:ph type="title"/>
          </p:nvPr>
        </p:nvSpPr>
        <p:spPr/>
        <p:txBody>
          <a:bodyPr/>
          <a:lstStyle/>
          <a:p>
            <a:r>
              <a:rPr lang="en-US" dirty="0"/>
              <a:t>‘Listing price’ modeling</a:t>
            </a:r>
          </a:p>
        </p:txBody>
      </p:sp>
      <p:sp>
        <p:nvSpPr>
          <p:cNvPr id="3" name="Content Placeholder 2">
            <a:extLst>
              <a:ext uri="{FF2B5EF4-FFF2-40B4-BE49-F238E27FC236}">
                <a16:creationId xmlns:a16="http://schemas.microsoft.com/office/drawing/2014/main" id="{10D47D36-661E-4E4E-80AB-65B0E8C20BCB}"/>
              </a:ext>
            </a:extLst>
          </p:cNvPr>
          <p:cNvSpPr>
            <a:spLocks noGrp="1"/>
          </p:cNvSpPr>
          <p:nvPr>
            <p:ph idx="1"/>
          </p:nvPr>
        </p:nvSpPr>
        <p:spPr/>
        <p:txBody>
          <a:bodyPr/>
          <a:lstStyle/>
          <a:p>
            <a:r>
              <a:rPr lang="en-US" dirty="0"/>
              <a:t>Linear regression, Neural Network, and </a:t>
            </a:r>
            <a:r>
              <a:rPr lang="en-US" dirty="0" err="1"/>
              <a:t>XGBoost</a:t>
            </a:r>
            <a:r>
              <a:rPr lang="en-US" dirty="0"/>
              <a:t> </a:t>
            </a:r>
          </a:p>
        </p:txBody>
      </p:sp>
      <p:sp>
        <p:nvSpPr>
          <p:cNvPr id="4" name="Slide Number Placeholder 3">
            <a:extLst>
              <a:ext uri="{FF2B5EF4-FFF2-40B4-BE49-F238E27FC236}">
                <a16:creationId xmlns:a16="http://schemas.microsoft.com/office/drawing/2014/main" id="{9065FC75-B7D1-4BC2-AACA-572B935AC62C}"/>
              </a:ext>
            </a:extLst>
          </p:cNvPr>
          <p:cNvSpPr>
            <a:spLocks noGrp="1"/>
          </p:cNvSpPr>
          <p:nvPr>
            <p:ph type="sldNum" sz="quarter" idx="12"/>
          </p:nvPr>
        </p:nvSpPr>
        <p:spPr/>
        <p:txBody>
          <a:bodyPr/>
          <a:lstStyle/>
          <a:p>
            <a:fld id="{4D71A6A3-4FFF-46C7-88C3-7FF070A503EF}" type="slidenum">
              <a:rPr lang="en-US" smtClean="0"/>
              <a:t>14</a:t>
            </a:fld>
            <a:endParaRPr lang="en-US" dirty="0"/>
          </a:p>
        </p:txBody>
      </p:sp>
      <p:graphicFrame>
        <p:nvGraphicFramePr>
          <p:cNvPr id="5" name="Table 5">
            <a:extLst>
              <a:ext uri="{FF2B5EF4-FFF2-40B4-BE49-F238E27FC236}">
                <a16:creationId xmlns:a16="http://schemas.microsoft.com/office/drawing/2014/main" id="{AC3FE4A3-7E3B-47E7-A99F-1E8F77CC9F96}"/>
              </a:ext>
            </a:extLst>
          </p:cNvPr>
          <p:cNvGraphicFramePr>
            <a:graphicFrameLocks noGrp="1"/>
          </p:cNvGraphicFramePr>
          <p:nvPr>
            <p:extLst>
              <p:ext uri="{D42A27DB-BD31-4B8C-83A1-F6EECF244321}">
                <p14:modId xmlns:p14="http://schemas.microsoft.com/office/powerpoint/2010/main" val="3654619851"/>
              </p:ext>
            </p:extLst>
          </p:nvPr>
        </p:nvGraphicFramePr>
        <p:xfrm>
          <a:off x="838200" y="2978333"/>
          <a:ext cx="10474860" cy="2560320"/>
        </p:xfrm>
        <a:graphic>
          <a:graphicData uri="http://schemas.openxmlformats.org/drawingml/2006/table">
            <a:tbl>
              <a:tblPr firstRow="1" bandRow="1">
                <a:tableStyleId>{5C22544A-7EE6-4342-B048-85BDC9FD1C3A}</a:tableStyleId>
              </a:tblPr>
              <a:tblGrid>
                <a:gridCol w="1973655">
                  <a:extLst>
                    <a:ext uri="{9D8B030D-6E8A-4147-A177-3AD203B41FA5}">
                      <a16:colId xmlns:a16="http://schemas.microsoft.com/office/drawing/2014/main" val="2658501978"/>
                    </a:ext>
                  </a:extLst>
                </a:gridCol>
                <a:gridCol w="2128325">
                  <a:extLst>
                    <a:ext uri="{9D8B030D-6E8A-4147-A177-3AD203B41FA5}">
                      <a16:colId xmlns:a16="http://schemas.microsoft.com/office/drawing/2014/main" val="1698175393"/>
                    </a:ext>
                  </a:extLst>
                </a:gridCol>
                <a:gridCol w="1375367">
                  <a:extLst>
                    <a:ext uri="{9D8B030D-6E8A-4147-A177-3AD203B41FA5}">
                      <a16:colId xmlns:a16="http://schemas.microsoft.com/office/drawing/2014/main" val="209019105"/>
                    </a:ext>
                  </a:extLst>
                </a:gridCol>
                <a:gridCol w="1801639">
                  <a:extLst>
                    <a:ext uri="{9D8B030D-6E8A-4147-A177-3AD203B41FA5}">
                      <a16:colId xmlns:a16="http://schemas.microsoft.com/office/drawing/2014/main" val="1230933872"/>
                    </a:ext>
                  </a:extLst>
                </a:gridCol>
                <a:gridCol w="1457608">
                  <a:extLst>
                    <a:ext uri="{9D8B030D-6E8A-4147-A177-3AD203B41FA5}">
                      <a16:colId xmlns:a16="http://schemas.microsoft.com/office/drawing/2014/main" val="3143834729"/>
                    </a:ext>
                  </a:extLst>
                </a:gridCol>
                <a:gridCol w="1738266">
                  <a:extLst>
                    <a:ext uri="{9D8B030D-6E8A-4147-A177-3AD203B41FA5}">
                      <a16:colId xmlns:a16="http://schemas.microsoft.com/office/drawing/2014/main" val="54150729"/>
                    </a:ext>
                  </a:extLst>
                </a:gridCol>
              </a:tblGrid>
              <a:tr h="370840">
                <a:tc>
                  <a:txBody>
                    <a:bodyPr/>
                    <a:lstStyle/>
                    <a:p>
                      <a:pPr algn="ctr"/>
                      <a:r>
                        <a:rPr lang="en-US" dirty="0"/>
                        <a:t>Regressor</a:t>
                      </a:r>
                    </a:p>
                  </a:txBody>
                  <a:tcPr/>
                </a:tc>
                <a:tc>
                  <a:txBody>
                    <a:bodyPr/>
                    <a:lstStyle/>
                    <a:p>
                      <a:pPr algn="ctr"/>
                      <a:r>
                        <a:rPr lang="en-US" dirty="0"/>
                        <a:t>Specifics</a:t>
                      </a:r>
                    </a:p>
                  </a:txBody>
                  <a:tcPr/>
                </a:tc>
                <a:tc>
                  <a:txBody>
                    <a:bodyPr/>
                    <a:lstStyle/>
                    <a:p>
                      <a:pPr algn="ctr"/>
                      <a:r>
                        <a:rPr lang="en-US" dirty="0"/>
                        <a:t>R2 score (train data)</a:t>
                      </a:r>
                    </a:p>
                  </a:txBody>
                  <a:tcPr/>
                </a:tc>
                <a:tc>
                  <a:txBody>
                    <a:bodyPr/>
                    <a:lstStyle/>
                    <a:p>
                      <a:pPr algn="ctr"/>
                      <a:r>
                        <a:rPr lang="en-US" dirty="0"/>
                        <a:t>MAE (train data)</a:t>
                      </a:r>
                    </a:p>
                  </a:txBody>
                  <a:tcPr/>
                </a:tc>
                <a:tc>
                  <a:txBody>
                    <a:bodyPr/>
                    <a:lstStyle/>
                    <a:p>
                      <a:pPr algn="ctr"/>
                      <a:r>
                        <a:rPr lang="en-US" dirty="0"/>
                        <a:t>R2 score (test data)</a:t>
                      </a:r>
                    </a:p>
                  </a:txBody>
                  <a:tcPr/>
                </a:tc>
                <a:tc>
                  <a:txBody>
                    <a:bodyPr/>
                    <a:lstStyle/>
                    <a:p>
                      <a:pPr algn="ctr"/>
                      <a:r>
                        <a:rPr lang="en-US" dirty="0"/>
                        <a:t>MAE (test data)</a:t>
                      </a:r>
                    </a:p>
                  </a:txBody>
                  <a:tcPr/>
                </a:tc>
                <a:extLst>
                  <a:ext uri="{0D108BD9-81ED-4DB2-BD59-A6C34878D82A}">
                    <a16:rowId xmlns:a16="http://schemas.microsoft.com/office/drawing/2014/main" val="2697146172"/>
                  </a:ext>
                </a:extLst>
              </a:tr>
              <a:tr h="370840">
                <a:tc>
                  <a:txBody>
                    <a:bodyPr/>
                    <a:lstStyle/>
                    <a:p>
                      <a:pPr algn="ctr"/>
                      <a:r>
                        <a:rPr lang="en-US" b="1" u="sng" dirty="0">
                          <a:solidFill>
                            <a:srgbClr val="C00000"/>
                          </a:solidFill>
                        </a:rPr>
                        <a:t>Linear regression</a:t>
                      </a:r>
                    </a:p>
                  </a:txBody>
                  <a:tcPr/>
                </a:tc>
                <a:tc>
                  <a:txBody>
                    <a:bodyPr/>
                    <a:lstStyle/>
                    <a:p>
                      <a:pPr algn="ctr"/>
                      <a:r>
                        <a:rPr lang="en-US" dirty="0"/>
                        <a:t>Polynomial features, Ridge</a:t>
                      </a:r>
                    </a:p>
                  </a:txBody>
                  <a:tcPr/>
                </a:tc>
                <a:tc>
                  <a:txBody>
                    <a:bodyPr/>
                    <a:lstStyle/>
                    <a:p>
                      <a:pPr algn="ctr"/>
                      <a:r>
                        <a:rPr lang="en-US" dirty="0"/>
                        <a:t>0.56</a:t>
                      </a:r>
                    </a:p>
                  </a:txBody>
                  <a:tcPr/>
                </a:tc>
                <a:tc>
                  <a:txBody>
                    <a:bodyPr/>
                    <a:lstStyle/>
                    <a:p>
                      <a:pPr algn="ctr"/>
                      <a:r>
                        <a:rPr lang="en-US" dirty="0"/>
                        <a:t>$93</a:t>
                      </a:r>
                    </a:p>
                  </a:txBody>
                  <a:tcPr/>
                </a:tc>
                <a:tc>
                  <a:txBody>
                    <a:bodyPr/>
                    <a:lstStyle/>
                    <a:p>
                      <a:pPr algn="ctr"/>
                      <a:r>
                        <a:rPr lang="en-US" b="1" u="sng" dirty="0">
                          <a:solidFill>
                            <a:srgbClr val="C00000"/>
                          </a:solidFill>
                        </a:rPr>
                        <a:t>0.52</a:t>
                      </a:r>
                    </a:p>
                  </a:txBody>
                  <a:tcPr/>
                </a:tc>
                <a:tc>
                  <a:txBody>
                    <a:bodyPr/>
                    <a:lstStyle/>
                    <a:p>
                      <a:pPr algn="ctr"/>
                      <a:r>
                        <a:rPr lang="en-US" b="1" u="sng" dirty="0">
                          <a:solidFill>
                            <a:srgbClr val="C00000"/>
                          </a:solidFill>
                        </a:rPr>
                        <a:t>$97</a:t>
                      </a:r>
                    </a:p>
                  </a:txBody>
                  <a:tcPr/>
                </a:tc>
                <a:extLst>
                  <a:ext uri="{0D108BD9-81ED-4DB2-BD59-A6C34878D82A}">
                    <a16:rowId xmlns:a16="http://schemas.microsoft.com/office/drawing/2014/main" val="3590075814"/>
                  </a:ext>
                </a:extLst>
              </a:tr>
              <a:tr h="370840">
                <a:tc>
                  <a:txBody>
                    <a:bodyPr/>
                    <a:lstStyle/>
                    <a:p>
                      <a:pPr algn="ctr"/>
                      <a:r>
                        <a:rPr lang="en-US" b="1" u="sng" dirty="0">
                          <a:solidFill>
                            <a:srgbClr val="C00000"/>
                          </a:solidFill>
                        </a:rPr>
                        <a:t>Neural Network</a:t>
                      </a:r>
                    </a:p>
                  </a:txBody>
                  <a:tcPr/>
                </a:tc>
                <a:tc>
                  <a:txBody>
                    <a:bodyPr/>
                    <a:lstStyle/>
                    <a:p>
                      <a:pPr algn="ctr"/>
                      <a:r>
                        <a:rPr lang="en-US" dirty="0"/>
                        <a:t>4 hidden layers (32-256 nodes)</a:t>
                      </a:r>
                    </a:p>
                  </a:txBody>
                  <a:tcPr/>
                </a:tc>
                <a:tc>
                  <a:txBody>
                    <a:bodyPr/>
                    <a:lstStyle/>
                    <a:p>
                      <a:pPr algn="ctr"/>
                      <a:r>
                        <a:rPr lang="en-US" dirty="0"/>
                        <a:t>0.71</a:t>
                      </a:r>
                    </a:p>
                  </a:txBody>
                  <a:tcPr/>
                </a:tc>
                <a:tc>
                  <a:txBody>
                    <a:bodyPr/>
                    <a:lstStyle/>
                    <a:p>
                      <a:pPr algn="ctr"/>
                      <a:r>
                        <a:rPr lang="en-US" dirty="0"/>
                        <a:t>$73</a:t>
                      </a:r>
                    </a:p>
                  </a:txBody>
                  <a:tcPr/>
                </a:tc>
                <a:tc>
                  <a:txBody>
                    <a:bodyPr/>
                    <a:lstStyle/>
                    <a:p>
                      <a:pPr algn="ctr"/>
                      <a:r>
                        <a:rPr lang="en-US" b="1" u="sng" dirty="0">
                          <a:solidFill>
                            <a:srgbClr val="C00000"/>
                          </a:solidFill>
                        </a:rPr>
                        <a:t>0.58</a:t>
                      </a:r>
                    </a:p>
                  </a:txBody>
                  <a:tcPr/>
                </a:tc>
                <a:tc>
                  <a:txBody>
                    <a:bodyPr/>
                    <a:lstStyle/>
                    <a:p>
                      <a:pPr algn="ctr"/>
                      <a:r>
                        <a:rPr lang="en-US" b="1" u="sng" dirty="0">
                          <a:solidFill>
                            <a:srgbClr val="C00000"/>
                          </a:solidFill>
                        </a:rPr>
                        <a:t>$88</a:t>
                      </a:r>
                    </a:p>
                  </a:txBody>
                  <a:tcPr/>
                </a:tc>
                <a:extLst>
                  <a:ext uri="{0D108BD9-81ED-4DB2-BD59-A6C34878D82A}">
                    <a16:rowId xmlns:a16="http://schemas.microsoft.com/office/drawing/2014/main" val="1391577367"/>
                  </a:ext>
                </a:extLst>
              </a:tr>
              <a:tr h="370840">
                <a:tc>
                  <a:txBody>
                    <a:bodyPr/>
                    <a:lstStyle/>
                    <a:p>
                      <a:pPr algn="ctr"/>
                      <a:r>
                        <a:rPr lang="en-US" b="1" u="sng" dirty="0" err="1">
                          <a:solidFill>
                            <a:srgbClr val="C00000"/>
                          </a:solidFill>
                        </a:rPr>
                        <a:t>XGBoost</a:t>
                      </a:r>
                      <a:endParaRPr lang="en-US" b="1" u="sng" dirty="0">
                        <a:solidFill>
                          <a:srgbClr val="C00000"/>
                        </a:solidFill>
                      </a:endParaRPr>
                    </a:p>
                  </a:txBody>
                  <a:tcPr/>
                </a:tc>
                <a:tc>
                  <a:txBody>
                    <a:bodyPr/>
                    <a:lstStyle/>
                    <a:p>
                      <a:pPr algn="ctr"/>
                      <a:r>
                        <a:rPr lang="en-US" dirty="0" err="1"/>
                        <a:t>BayesSearchCV</a:t>
                      </a:r>
                      <a:r>
                        <a:rPr lang="en-US" dirty="0"/>
                        <a:t> for hyperparameters</a:t>
                      </a:r>
                    </a:p>
                  </a:txBody>
                  <a:tcPr/>
                </a:tc>
                <a:tc>
                  <a:txBody>
                    <a:bodyPr/>
                    <a:lstStyle/>
                    <a:p>
                      <a:pPr algn="ctr"/>
                      <a:r>
                        <a:rPr lang="en-US" dirty="0"/>
                        <a:t>0.90</a:t>
                      </a:r>
                    </a:p>
                  </a:txBody>
                  <a:tcPr/>
                </a:tc>
                <a:tc>
                  <a:txBody>
                    <a:bodyPr/>
                    <a:lstStyle/>
                    <a:p>
                      <a:pPr algn="ctr"/>
                      <a:r>
                        <a:rPr lang="en-US" dirty="0"/>
                        <a:t>$42</a:t>
                      </a:r>
                    </a:p>
                  </a:txBody>
                  <a:tcPr/>
                </a:tc>
                <a:tc>
                  <a:txBody>
                    <a:bodyPr/>
                    <a:lstStyle/>
                    <a:p>
                      <a:pPr algn="ctr"/>
                      <a:r>
                        <a:rPr lang="en-US" b="1" u="sng" dirty="0">
                          <a:solidFill>
                            <a:srgbClr val="C00000"/>
                          </a:solidFill>
                        </a:rPr>
                        <a:t>0.71</a:t>
                      </a:r>
                    </a:p>
                  </a:txBody>
                  <a:tcPr/>
                </a:tc>
                <a:tc>
                  <a:txBody>
                    <a:bodyPr/>
                    <a:lstStyle/>
                    <a:p>
                      <a:pPr algn="ctr"/>
                      <a:r>
                        <a:rPr lang="en-US" b="1" u="sng" dirty="0">
                          <a:solidFill>
                            <a:srgbClr val="C00000"/>
                          </a:solidFill>
                        </a:rPr>
                        <a:t>$72</a:t>
                      </a:r>
                    </a:p>
                  </a:txBody>
                  <a:tcPr/>
                </a:tc>
                <a:extLst>
                  <a:ext uri="{0D108BD9-81ED-4DB2-BD59-A6C34878D82A}">
                    <a16:rowId xmlns:a16="http://schemas.microsoft.com/office/drawing/2014/main" val="1699750658"/>
                  </a:ext>
                </a:extLst>
              </a:tr>
            </a:tbl>
          </a:graphicData>
        </a:graphic>
      </p:graphicFrame>
    </p:spTree>
    <p:extLst>
      <p:ext uri="{BB962C8B-B14F-4D97-AF65-F5344CB8AC3E}">
        <p14:creationId xmlns:p14="http://schemas.microsoft.com/office/powerpoint/2010/main" val="369782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536-A219-4E1B-B998-49C47FF693DB}"/>
              </a:ext>
            </a:extLst>
          </p:cNvPr>
          <p:cNvSpPr>
            <a:spLocks noGrp="1"/>
          </p:cNvSpPr>
          <p:nvPr>
            <p:ph type="title"/>
          </p:nvPr>
        </p:nvSpPr>
        <p:spPr/>
        <p:txBody>
          <a:bodyPr/>
          <a:lstStyle/>
          <a:p>
            <a:r>
              <a:rPr lang="en-US" dirty="0"/>
              <a:t>‘Occupancy rate’ modeling</a:t>
            </a:r>
          </a:p>
        </p:txBody>
      </p:sp>
      <p:sp>
        <p:nvSpPr>
          <p:cNvPr id="3" name="Content Placeholder 2">
            <a:extLst>
              <a:ext uri="{FF2B5EF4-FFF2-40B4-BE49-F238E27FC236}">
                <a16:creationId xmlns:a16="http://schemas.microsoft.com/office/drawing/2014/main" id="{10D47D36-661E-4E4E-80AB-65B0E8C20BCB}"/>
              </a:ext>
            </a:extLst>
          </p:cNvPr>
          <p:cNvSpPr>
            <a:spLocks noGrp="1"/>
          </p:cNvSpPr>
          <p:nvPr>
            <p:ph idx="1"/>
          </p:nvPr>
        </p:nvSpPr>
        <p:spPr/>
        <p:txBody>
          <a:bodyPr/>
          <a:lstStyle/>
          <a:p>
            <a:r>
              <a:rPr lang="en-US" dirty="0"/>
              <a:t>Very challenging modeling and poor performance</a:t>
            </a:r>
          </a:p>
          <a:p>
            <a:r>
              <a:rPr lang="en-US" dirty="0"/>
              <a:t>Linear regression and </a:t>
            </a:r>
            <a:r>
              <a:rPr lang="en-US" dirty="0" err="1"/>
              <a:t>XGBoost</a:t>
            </a:r>
            <a:r>
              <a:rPr lang="en-US" dirty="0"/>
              <a:t> </a:t>
            </a:r>
          </a:p>
        </p:txBody>
      </p:sp>
      <p:sp>
        <p:nvSpPr>
          <p:cNvPr id="4" name="Slide Number Placeholder 3">
            <a:extLst>
              <a:ext uri="{FF2B5EF4-FFF2-40B4-BE49-F238E27FC236}">
                <a16:creationId xmlns:a16="http://schemas.microsoft.com/office/drawing/2014/main" id="{9065FC75-B7D1-4BC2-AACA-572B935AC62C}"/>
              </a:ext>
            </a:extLst>
          </p:cNvPr>
          <p:cNvSpPr>
            <a:spLocks noGrp="1"/>
          </p:cNvSpPr>
          <p:nvPr>
            <p:ph type="sldNum" sz="quarter" idx="12"/>
          </p:nvPr>
        </p:nvSpPr>
        <p:spPr/>
        <p:txBody>
          <a:bodyPr/>
          <a:lstStyle/>
          <a:p>
            <a:fld id="{4D71A6A3-4FFF-46C7-88C3-7FF070A503EF}" type="slidenum">
              <a:rPr lang="en-US" smtClean="0"/>
              <a:t>15</a:t>
            </a:fld>
            <a:endParaRPr lang="en-US" dirty="0"/>
          </a:p>
        </p:txBody>
      </p:sp>
      <p:graphicFrame>
        <p:nvGraphicFramePr>
          <p:cNvPr id="5" name="Table 5">
            <a:extLst>
              <a:ext uri="{FF2B5EF4-FFF2-40B4-BE49-F238E27FC236}">
                <a16:creationId xmlns:a16="http://schemas.microsoft.com/office/drawing/2014/main" id="{AC3FE4A3-7E3B-47E7-A99F-1E8F77CC9F96}"/>
              </a:ext>
            </a:extLst>
          </p:cNvPr>
          <p:cNvGraphicFramePr>
            <a:graphicFrameLocks noGrp="1"/>
          </p:cNvGraphicFramePr>
          <p:nvPr>
            <p:extLst>
              <p:ext uri="{D42A27DB-BD31-4B8C-83A1-F6EECF244321}">
                <p14:modId xmlns:p14="http://schemas.microsoft.com/office/powerpoint/2010/main" val="779390274"/>
              </p:ext>
            </p:extLst>
          </p:nvPr>
        </p:nvGraphicFramePr>
        <p:xfrm>
          <a:off x="838200" y="3548702"/>
          <a:ext cx="10474860" cy="1920240"/>
        </p:xfrm>
        <a:graphic>
          <a:graphicData uri="http://schemas.openxmlformats.org/drawingml/2006/table">
            <a:tbl>
              <a:tblPr firstRow="1" bandRow="1">
                <a:tableStyleId>{5C22544A-7EE6-4342-B048-85BDC9FD1C3A}</a:tableStyleId>
              </a:tblPr>
              <a:tblGrid>
                <a:gridCol w="1973655">
                  <a:extLst>
                    <a:ext uri="{9D8B030D-6E8A-4147-A177-3AD203B41FA5}">
                      <a16:colId xmlns:a16="http://schemas.microsoft.com/office/drawing/2014/main" val="2658501978"/>
                    </a:ext>
                  </a:extLst>
                </a:gridCol>
                <a:gridCol w="2128325">
                  <a:extLst>
                    <a:ext uri="{9D8B030D-6E8A-4147-A177-3AD203B41FA5}">
                      <a16:colId xmlns:a16="http://schemas.microsoft.com/office/drawing/2014/main" val="1698175393"/>
                    </a:ext>
                  </a:extLst>
                </a:gridCol>
                <a:gridCol w="1375367">
                  <a:extLst>
                    <a:ext uri="{9D8B030D-6E8A-4147-A177-3AD203B41FA5}">
                      <a16:colId xmlns:a16="http://schemas.microsoft.com/office/drawing/2014/main" val="209019105"/>
                    </a:ext>
                  </a:extLst>
                </a:gridCol>
                <a:gridCol w="1801639">
                  <a:extLst>
                    <a:ext uri="{9D8B030D-6E8A-4147-A177-3AD203B41FA5}">
                      <a16:colId xmlns:a16="http://schemas.microsoft.com/office/drawing/2014/main" val="1230933872"/>
                    </a:ext>
                  </a:extLst>
                </a:gridCol>
                <a:gridCol w="1457608">
                  <a:extLst>
                    <a:ext uri="{9D8B030D-6E8A-4147-A177-3AD203B41FA5}">
                      <a16:colId xmlns:a16="http://schemas.microsoft.com/office/drawing/2014/main" val="3143834729"/>
                    </a:ext>
                  </a:extLst>
                </a:gridCol>
                <a:gridCol w="1738266">
                  <a:extLst>
                    <a:ext uri="{9D8B030D-6E8A-4147-A177-3AD203B41FA5}">
                      <a16:colId xmlns:a16="http://schemas.microsoft.com/office/drawing/2014/main" val="54150729"/>
                    </a:ext>
                  </a:extLst>
                </a:gridCol>
              </a:tblGrid>
              <a:tr h="370840">
                <a:tc>
                  <a:txBody>
                    <a:bodyPr/>
                    <a:lstStyle/>
                    <a:p>
                      <a:pPr algn="ctr"/>
                      <a:r>
                        <a:rPr lang="en-US" dirty="0"/>
                        <a:t>Regressor</a:t>
                      </a:r>
                    </a:p>
                  </a:txBody>
                  <a:tcPr/>
                </a:tc>
                <a:tc>
                  <a:txBody>
                    <a:bodyPr/>
                    <a:lstStyle/>
                    <a:p>
                      <a:pPr algn="ctr"/>
                      <a:r>
                        <a:rPr lang="en-US" dirty="0"/>
                        <a:t>Specifics</a:t>
                      </a:r>
                    </a:p>
                  </a:txBody>
                  <a:tcPr/>
                </a:tc>
                <a:tc>
                  <a:txBody>
                    <a:bodyPr/>
                    <a:lstStyle/>
                    <a:p>
                      <a:pPr algn="ctr"/>
                      <a:r>
                        <a:rPr lang="en-US" dirty="0"/>
                        <a:t>R2 score (train data)</a:t>
                      </a:r>
                    </a:p>
                  </a:txBody>
                  <a:tcPr/>
                </a:tc>
                <a:tc>
                  <a:txBody>
                    <a:bodyPr/>
                    <a:lstStyle/>
                    <a:p>
                      <a:pPr algn="ctr"/>
                      <a:r>
                        <a:rPr lang="en-US" dirty="0"/>
                        <a:t>MAE (train data)</a:t>
                      </a:r>
                    </a:p>
                  </a:txBody>
                  <a:tcPr/>
                </a:tc>
                <a:tc>
                  <a:txBody>
                    <a:bodyPr/>
                    <a:lstStyle/>
                    <a:p>
                      <a:pPr algn="ctr"/>
                      <a:r>
                        <a:rPr lang="en-US" dirty="0"/>
                        <a:t>R2 score (test data)</a:t>
                      </a:r>
                    </a:p>
                  </a:txBody>
                  <a:tcPr/>
                </a:tc>
                <a:tc>
                  <a:txBody>
                    <a:bodyPr/>
                    <a:lstStyle/>
                    <a:p>
                      <a:pPr algn="ctr"/>
                      <a:r>
                        <a:rPr lang="en-US" dirty="0"/>
                        <a:t>MAE (test data)</a:t>
                      </a:r>
                    </a:p>
                  </a:txBody>
                  <a:tcPr/>
                </a:tc>
                <a:extLst>
                  <a:ext uri="{0D108BD9-81ED-4DB2-BD59-A6C34878D82A}">
                    <a16:rowId xmlns:a16="http://schemas.microsoft.com/office/drawing/2014/main" val="2697146172"/>
                  </a:ext>
                </a:extLst>
              </a:tr>
              <a:tr h="370840">
                <a:tc>
                  <a:txBody>
                    <a:bodyPr/>
                    <a:lstStyle/>
                    <a:p>
                      <a:pPr algn="ctr"/>
                      <a:r>
                        <a:rPr lang="en-US" b="1" u="sng" dirty="0">
                          <a:solidFill>
                            <a:srgbClr val="C00000"/>
                          </a:solidFill>
                        </a:rPr>
                        <a:t>Linear regression</a:t>
                      </a:r>
                    </a:p>
                  </a:txBody>
                  <a:tcPr/>
                </a:tc>
                <a:tc>
                  <a:txBody>
                    <a:bodyPr/>
                    <a:lstStyle/>
                    <a:p>
                      <a:pPr algn="ctr"/>
                      <a:r>
                        <a:rPr lang="en-US" dirty="0"/>
                        <a:t>Polynomial features, Ridge</a:t>
                      </a:r>
                    </a:p>
                  </a:txBody>
                  <a:tcPr/>
                </a:tc>
                <a:tc>
                  <a:txBody>
                    <a:bodyPr/>
                    <a:lstStyle/>
                    <a:p>
                      <a:pPr algn="ctr"/>
                      <a:r>
                        <a:rPr lang="en-US" dirty="0"/>
                        <a:t>0.17</a:t>
                      </a:r>
                    </a:p>
                  </a:txBody>
                  <a:tcPr/>
                </a:tc>
                <a:tc>
                  <a:txBody>
                    <a:bodyPr/>
                    <a:lstStyle/>
                    <a:p>
                      <a:pPr algn="ctr"/>
                      <a:r>
                        <a:rPr lang="en-US" dirty="0"/>
                        <a:t>0.18</a:t>
                      </a:r>
                    </a:p>
                  </a:txBody>
                  <a:tcPr/>
                </a:tc>
                <a:tc>
                  <a:txBody>
                    <a:bodyPr/>
                    <a:lstStyle/>
                    <a:p>
                      <a:pPr algn="ctr"/>
                      <a:r>
                        <a:rPr lang="en-US" b="1" u="sng" dirty="0">
                          <a:solidFill>
                            <a:srgbClr val="C00000"/>
                          </a:solidFill>
                        </a:rPr>
                        <a:t>0.13</a:t>
                      </a:r>
                    </a:p>
                  </a:txBody>
                  <a:tcPr/>
                </a:tc>
                <a:tc>
                  <a:txBody>
                    <a:bodyPr/>
                    <a:lstStyle/>
                    <a:p>
                      <a:pPr algn="ctr"/>
                      <a:r>
                        <a:rPr lang="en-US" b="1" u="sng" dirty="0">
                          <a:solidFill>
                            <a:srgbClr val="C00000"/>
                          </a:solidFill>
                        </a:rPr>
                        <a:t>0.19</a:t>
                      </a:r>
                    </a:p>
                  </a:txBody>
                  <a:tcPr/>
                </a:tc>
                <a:extLst>
                  <a:ext uri="{0D108BD9-81ED-4DB2-BD59-A6C34878D82A}">
                    <a16:rowId xmlns:a16="http://schemas.microsoft.com/office/drawing/2014/main" val="3590075814"/>
                  </a:ext>
                </a:extLst>
              </a:tr>
              <a:tr h="370840">
                <a:tc>
                  <a:txBody>
                    <a:bodyPr/>
                    <a:lstStyle/>
                    <a:p>
                      <a:pPr algn="ctr"/>
                      <a:r>
                        <a:rPr lang="en-US" b="1" u="sng" dirty="0" err="1">
                          <a:solidFill>
                            <a:srgbClr val="C00000"/>
                          </a:solidFill>
                        </a:rPr>
                        <a:t>XGBoost</a:t>
                      </a:r>
                      <a:endParaRPr lang="en-US" b="1" u="sng" dirty="0">
                        <a:solidFill>
                          <a:srgbClr val="C00000"/>
                        </a:solidFill>
                      </a:endParaRPr>
                    </a:p>
                  </a:txBody>
                  <a:tcPr/>
                </a:tc>
                <a:tc>
                  <a:txBody>
                    <a:bodyPr/>
                    <a:lstStyle/>
                    <a:p>
                      <a:pPr algn="ctr"/>
                      <a:r>
                        <a:rPr lang="en-US" dirty="0" err="1"/>
                        <a:t>BayesSearchCV</a:t>
                      </a:r>
                      <a:r>
                        <a:rPr lang="en-US" dirty="0"/>
                        <a:t> for hyperparameters</a:t>
                      </a:r>
                    </a:p>
                  </a:txBody>
                  <a:tcPr/>
                </a:tc>
                <a:tc>
                  <a:txBody>
                    <a:bodyPr/>
                    <a:lstStyle/>
                    <a:p>
                      <a:pPr algn="ctr"/>
                      <a:r>
                        <a:rPr lang="en-US" dirty="0"/>
                        <a:t>0.66</a:t>
                      </a:r>
                    </a:p>
                  </a:txBody>
                  <a:tcPr/>
                </a:tc>
                <a:tc>
                  <a:txBody>
                    <a:bodyPr/>
                    <a:lstStyle/>
                    <a:p>
                      <a:pPr algn="ctr"/>
                      <a:r>
                        <a:rPr lang="en-US" dirty="0"/>
                        <a:t>0.11</a:t>
                      </a:r>
                    </a:p>
                  </a:txBody>
                  <a:tcPr/>
                </a:tc>
                <a:tc>
                  <a:txBody>
                    <a:bodyPr/>
                    <a:lstStyle/>
                    <a:p>
                      <a:pPr algn="ctr"/>
                      <a:r>
                        <a:rPr lang="en-US" b="1" u="sng" dirty="0">
                          <a:solidFill>
                            <a:srgbClr val="C00000"/>
                          </a:solidFill>
                        </a:rPr>
                        <a:t>0.45</a:t>
                      </a:r>
                    </a:p>
                  </a:txBody>
                  <a:tcPr/>
                </a:tc>
                <a:tc>
                  <a:txBody>
                    <a:bodyPr/>
                    <a:lstStyle/>
                    <a:p>
                      <a:pPr algn="ctr"/>
                      <a:r>
                        <a:rPr lang="en-US" b="1" u="sng" dirty="0">
                          <a:solidFill>
                            <a:srgbClr val="C00000"/>
                          </a:solidFill>
                        </a:rPr>
                        <a:t>0.14</a:t>
                      </a:r>
                    </a:p>
                  </a:txBody>
                  <a:tcPr/>
                </a:tc>
                <a:extLst>
                  <a:ext uri="{0D108BD9-81ED-4DB2-BD59-A6C34878D82A}">
                    <a16:rowId xmlns:a16="http://schemas.microsoft.com/office/drawing/2014/main" val="1699750658"/>
                  </a:ext>
                </a:extLst>
              </a:tr>
            </a:tbl>
          </a:graphicData>
        </a:graphic>
      </p:graphicFrame>
    </p:spTree>
    <p:extLst>
      <p:ext uri="{BB962C8B-B14F-4D97-AF65-F5344CB8AC3E}">
        <p14:creationId xmlns:p14="http://schemas.microsoft.com/office/powerpoint/2010/main" val="116456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A725-32A7-480F-ABBB-4E00E9BE728B}"/>
              </a:ext>
            </a:extLst>
          </p:cNvPr>
          <p:cNvSpPr>
            <a:spLocks noGrp="1"/>
          </p:cNvSpPr>
          <p:nvPr>
            <p:ph type="ctrTitle"/>
          </p:nvPr>
        </p:nvSpPr>
        <p:spPr>
          <a:xfrm>
            <a:off x="1524000" y="2235940"/>
            <a:ext cx="9144000" cy="1335702"/>
          </a:xfrm>
        </p:spPr>
        <p:txBody>
          <a:bodyPr>
            <a:normAutofit/>
          </a:bodyPr>
          <a:lstStyle/>
          <a:p>
            <a:r>
              <a:rPr lang="en-US" dirty="0"/>
              <a:t>Demo Time!</a:t>
            </a:r>
          </a:p>
        </p:txBody>
      </p:sp>
    </p:spTree>
    <p:extLst>
      <p:ext uri="{BB962C8B-B14F-4D97-AF65-F5344CB8AC3E}">
        <p14:creationId xmlns:p14="http://schemas.microsoft.com/office/powerpoint/2010/main" val="147749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DA1F-9BFA-4955-932B-71E9DC8017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C0CFC91-7CD3-4DBE-8239-0D2464E4E44A}"/>
              </a:ext>
            </a:extLst>
          </p:cNvPr>
          <p:cNvSpPr>
            <a:spLocks noGrp="1"/>
          </p:cNvSpPr>
          <p:nvPr>
            <p:ph idx="1"/>
          </p:nvPr>
        </p:nvSpPr>
        <p:spPr/>
        <p:txBody>
          <a:bodyPr>
            <a:noAutofit/>
          </a:bodyPr>
          <a:lstStyle/>
          <a:p>
            <a:r>
              <a:rPr lang="en-US" dirty="0"/>
              <a:t>The average quarterly income from </a:t>
            </a:r>
            <a:r>
              <a:rPr lang="en-US" dirty="0" err="1"/>
              <a:t>airbnb</a:t>
            </a:r>
            <a:r>
              <a:rPr lang="en-US" dirty="0"/>
              <a:t> in the city of Austin is $4600.</a:t>
            </a:r>
          </a:p>
          <a:p>
            <a:r>
              <a:rPr lang="en-US" dirty="0"/>
              <a:t>First quarter of the year usually generates more income than other times.</a:t>
            </a:r>
          </a:p>
          <a:p>
            <a:r>
              <a:rPr lang="en-US" dirty="0"/>
              <a:t>Houses with 4+ bedrooms show a jump in the income, compared to smaller properties.</a:t>
            </a:r>
          </a:p>
          <a:p>
            <a:r>
              <a:rPr lang="en-US" dirty="0"/>
              <a:t>Being an experienced host (a.k.a. </a:t>
            </a:r>
            <a:r>
              <a:rPr lang="en-US" dirty="0" err="1"/>
              <a:t>superhost</a:t>
            </a:r>
            <a:r>
              <a:rPr lang="en-US" dirty="0"/>
              <a:t>) significantly impacts the yearly income of listings.</a:t>
            </a:r>
          </a:p>
          <a:p>
            <a:endParaRPr lang="en-US" dirty="0"/>
          </a:p>
          <a:p>
            <a:pPr marL="0" indent="0">
              <a:buNone/>
            </a:pPr>
            <a:r>
              <a:rPr lang="en-US" b="1" dirty="0"/>
              <a:t>Future work?</a:t>
            </a:r>
          </a:p>
        </p:txBody>
      </p:sp>
      <p:sp>
        <p:nvSpPr>
          <p:cNvPr id="4" name="Slide Number Placeholder 3">
            <a:extLst>
              <a:ext uri="{FF2B5EF4-FFF2-40B4-BE49-F238E27FC236}">
                <a16:creationId xmlns:a16="http://schemas.microsoft.com/office/drawing/2014/main" id="{010AB01D-B1A2-49EF-8D62-92B1CD78991F}"/>
              </a:ext>
            </a:extLst>
          </p:cNvPr>
          <p:cNvSpPr>
            <a:spLocks noGrp="1"/>
          </p:cNvSpPr>
          <p:nvPr>
            <p:ph type="sldNum" sz="quarter" idx="12"/>
          </p:nvPr>
        </p:nvSpPr>
        <p:spPr/>
        <p:txBody>
          <a:bodyPr/>
          <a:lstStyle/>
          <a:p>
            <a:fld id="{4D71A6A3-4FFF-46C7-88C3-7FF070A503EF}" type="slidenum">
              <a:rPr lang="en-US" smtClean="0"/>
              <a:t>17</a:t>
            </a:fld>
            <a:endParaRPr lang="en-US" dirty="0"/>
          </a:p>
        </p:txBody>
      </p:sp>
    </p:spTree>
    <p:extLst>
      <p:ext uri="{BB962C8B-B14F-4D97-AF65-F5344CB8AC3E}">
        <p14:creationId xmlns:p14="http://schemas.microsoft.com/office/powerpoint/2010/main" val="52961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F99-5B57-46C6-8378-8DCCC449819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9F5D56C-B183-499D-8A3E-135CB09CF303}"/>
              </a:ext>
            </a:extLst>
          </p:cNvPr>
          <p:cNvSpPr>
            <a:spLocks noGrp="1"/>
          </p:cNvSpPr>
          <p:nvPr>
            <p:ph idx="1"/>
          </p:nvPr>
        </p:nvSpPr>
        <p:spPr>
          <a:xfrm>
            <a:off x="334764" y="1825624"/>
            <a:ext cx="10833243" cy="4716463"/>
          </a:xfrm>
        </p:spPr>
        <p:txBody>
          <a:bodyPr>
            <a:normAutofit lnSpcReduction="10000"/>
          </a:bodyPr>
          <a:lstStyle/>
          <a:p>
            <a:pPr marL="0" indent="0">
              <a:buNone/>
            </a:pPr>
            <a:endParaRPr lang="en-US" dirty="0"/>
          </a:p>
          <a:p>
            <a:pPr lvl="1">
              <a:lnSpc>
                <a:spcPct val="150000"/>
              </a:lnSpc>
            </a:pPr>
            <a:r>
              <a:rPr lang="en-US" b="1" dirty="0"/>
              <a:t>How is the current Airbnb market in Austin?</a:t>
            </a:r>
          </a:p>
          <a:p>
            <a:pPr lvl="1">
              <a:lnSpc>
                <a:spcPct val="150000"/>
              </a:lnSpc>
            </a:pPr>
            <a:r>
              <a:rPr lang="en-US" b="1" dirty="0"/>
              <a:t>How to maximize income in this market?</a:t>
            </a:r>
          </a:p>
          <a:p>
            <a:pPr lvl="1">
              <a:lnSpc>
                <a:spcPct val="150000"/>
              </a:lnSpc>
            </a:pPr>
            <a:r>
              <a:rPr lang="en-US" b="1" dirty="0"/>
              <a:t>What are investment opportunities for short term rentals in Austin?</a:t>
            </a:r>
          </a:p>
          <a:p>
            <a:pPr lvl="1">
              <a:lnSpc>
                <a:spcPct val="150000"/>
              </a:lnSpc>
            </a:pPr>
            <a:endParaRPr lang="en-US" b="1" dirty="0"/>
          </a:p>
          <a:p>
            <a:pPr lvl="1">
              <a:lnSpc>
                <a:spcPct val="150000"/>
              </a:lnSpc>
            </a:pPr>
            <a:r>
              <a:rPr lang="en-US" b="1" dirty="0">
                <a:solidFill>
                  <a:srgbClr val="C00000"/>
                </a:solidFill>
              </a:rPr>
              <a:t>Main objectives?</a:t>
            </a:r>
          </a:p>
          <a:p>
            <a:pPr lvl="1">
              <a:lnSpc>
                <a:spcPct val="150000"/>
              </a:lnSpc>
            </a:pPr>
            <a:r>
              <a:rPr lang="en-US" b="1" dirty="0">
                <a:solidFill>
                  <a:srgbClr val="C00000"/>
                </a:solidFill>
              </a:rPr>
              <a:t>Who benefits?</a:t>
            </a:r>
          </a:p>
          <a:p>
            <a:pPr lvl="1">
              <a:lnSpc>
                <a:spcPct val="150000"/>
              </a:lnSpc>
            </a:pPr>
            <a:r>
              <a:rPr lang="en-US" b="1" dirty="0">
                <a:solidFill>
                  <a:srgbClr val="C00000"/>
                </a:solidFill>
              </a:rPr>
              <a:t>Why is it important?</a:t>
            </a:r>
          </a:p>
          <a:p>
            <a:pPr lvl="1">
              <a:lnSpc>
                <a:spcPct val="150000"/>
              </a:lnSpc>
            </a:pPr>
            <a:endParaRPr lang="en-US" b="1" dirty="0"/>
          </a:p>
          <a:p>
            <a:pPr lvl="1">
              <a:lnSpc>
                <a:spcPct val="150000"/>
              </a:lnSpc>
            </a:pPr>
            <a:endParaRPr lang="en-US" b="1" dirty="0"/>
          </a:p>
        </p:txBody>
      </p:sp>
      <p:sp>
        <p:nvSpPr>
          <p:cNvPr id="4" name="Slide Number Placeholder 3">
            <a:extLst>
              <a:ext uri="{FF2B5EF4-FFF2-40B4-BE49-F238E27FC236}">
                <a16:creationId xmlns:a16="http://schemas.microsoft.com/office/drawing/2014/main" id="{0FD9B24A-4E63-42FC-BF6B-BD32C8861CF8}"/>
              </a:ext>
            </a:extLst>
          </p:cNvPr>
          <p:cNvSpPr>
            <a:spLocks noGrp="1"/>
          </p:cNvSpPr>
          <p:nvPr>
            <p:ph type="sldNum" sz="quarter" idx="12"/>
          </p:nvPr>
        </p:nvSpPr>
        <p:spPr/>
        <p:txBody>
          <a:bodyPr/>
          <a:lstStyle/>
          <a:p>
            <a:fld id="{4D71A6A3-4FFF-46C7-88C3-7FF070A503EF}" type="slidenum">
              <a:rPr lang="en-US" smtClean="0"/>
              <a:t>2</a:t>
            </a:fld>
            <a:endParaRPr lang="en-US"/>
          </a:p>
        </p:txBody>
      </p:sp>
    </p:spTree>
    <p:extLst>
      <p:ext uri="{BB962C8B-B14F-4D97-AF65-F5344CB8AC3E}">
        <p14:creationId xmlns:p14="http://schemas.microsoft.com/office/powerpoint/2010/main" val="349123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F24A-111B-457A-A0E5-23036D6BDD91}"/>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92C6E6C4-C6AA-4D5C-A9D9-529FC76F82A0}"/>
              </a:ext>
            </a:extLst>
          </p:cNvPr>
          <p:cNvSpPr>
            <a:spLocks noGrp="1"/>
          </p:cNvSpPr>
          <p:nvPr>
            <p:ph idx="1"/>
          </p:nvPr>
        </p:nvSpPr>
        <p:spPr>
          <a:xfrm>
            <a:off x="838200" y="1825625"/>
            <a:ext cx="9365055" cy="4351338"/>
          </a:xfrm>
        </p:spPr>
        <p:txBody>
          <a:bodyPr>
            <a:normAutofit/>
          </a:bodyPr>
          <a:lstStyle/>
          <a:p>
            <a:r>
              <a:rPr lang="en-US" dirty="0"/>
              <a:t>Quarterly scraped Airbnb data </a:t>
            </a:r>
          </a:p>
          <a:p>
            <a:pPr marL="0" indent="0">
              <a:buNone/>
            </a:pPr>
            <a:r>
              <a:rPr lang="en-US" dirty="0"/>
              <a:t>   (insideairbnb.com)</a:t>
            </a:r>
          </a:p>
          <a:p>
            <a:pPr marL="0" indent="0">
              <a:buNone/>
            </a:pPr>
            <a:endParaRPr lang="en-US" dirty="0"/>
          </a:p>
          <a:p>
            <a:r>
              <a:rPr lang="en-US" dirty="0"/>
              <a:t>Home price information (Zillow.com\data)</a:t>
            </a:r>
          </a:p>
          <a:p>
            <a:pPr marL="0" indent="0">
              <a:buNone/>
            </a:pPr>
            <a:endParaRPr lang="en-US" dirty="0"/>
          </a:p>
          <a:p>
            <a:r>
              <a:rPr lang="en-US" dirty="0"/>
              <a:t>How did we deal with missing/unavailable info?</a:t>
            </a:r>
          </a:p>
          <a:p>
            <a:pPr lvl="1"/>
            <a:r>
              <a:rPr lang="en-US" dirty="0"/>
              <a:t>Data extracted from details, descriptions, and texts</a:t>
            </a:r>
          </a:p>
          <a:p>
            <a:pPr lvl="1"/>
            <a:r>
              <a:rPr lang="en-US" dirty="0"/>
              <a:t>Looked at previously scraped data</a:t>
            </a:r>
          </a:p>
        </p:txBody>
      </p:sp>
      <p:sp>
        <p:nvSpPr>
          <p:cNvPr id="4" name="Slide Number Placeholder 3">
            <a:extLst>
              <a:ext uri="{FF2B5EF4-FFF2-40B4-BE49-F238E27FC236}">
                <a16:creationId xmlns:a16="http://schemas.microsoft.com/office/drawing/2014/main" id="{2BB10CEB-E796-4801-A499-0DABC7CAE7C6}"/>
              </a:ext>
            </a:extLst>
          </p:cNvPr>
          <p:cNvSpPr>
            <a:spLocks noGrp="1"/>
          </p:cNvSpPr>
          <p:nvPr>
            <p:ph type="sldNum" sz="quarter" idx="12"/>
          </p:nvPr>
        </p:nvSpPr>
        <p:spPr/>
        <p:txBody>
          <a:bodyPr/>
          <a:lstStyle/>
          <a:p>
            <a:fld id="{4D71A6A3-4FFF-46C7-88C3-7FF070A503EF}" type="slidenum">
              <a:rPr lang="en-US" smtClean="0"/>
              <a:t>3</a:t>
            </a:fld>
            <a:endParaRPr lang="en-US" dirty="0"/>
          </a:p>
        </p:txBody>
      </p:sp>
    </p:spTree>
    <p:extLst>
      <p:ext uri="{BB962C8B-B14F-4D97-AF65-F5344CB8AC3E}">
        <p14:creationId xmlns:p14="http://schemas.microsoft.com/office/powerpoint/2010/main" val="126876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85A7-B48C-4EE2-BFCF-757E55452C9F}"/>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27907960-875D-473D-AF5A-FA1E898FD028}"/>
              </a:ext>
            </a:extLst>
          </p:cNvPr>
          <p:cNvSpPr>
            <a:spLocks noGrp="1"/>
          </p:cNvSpPr>
          <p:nvPr>
            <p:ph idx="1"/>
          </p:nvPr>
        </p:nvSpPr>
        <p:spPr>
          <a:xfrm>
            <a:off x="838200" y="1825624"/>
            <a:ext cx="10515600" cy="4667251"/>
          </a:xfrm>
        </p:spPr>
        <p:txBody>
          <a:bodyPr>
            <a:normAutofit/>
          </a:bodyPr>
          <a:lstStyle/>
          <a:p>
            <a:r>
              <a:rPr lang="en-US" b="1" dirty="0"/>
              <a:t>Goal: </a:t>
            </a:r>
          </a:p>
          <a:p>
            <a:pPr marL="0" indent="0">
              <a:buNone/>
            </a:pPr>
            <a:r>
              <a:rPr lang="en-US" dirty="0"/>
              <a:t>	Estimate yearly (or quarterly) income</a:t>
            </a:r>
          </a:p>
          <a:p>
            <a:endParaRPr lang="en-US" b="1" dirty="0"/>
          </a:p>
          <a:p>
            <a:r>
              <a:rPr lang="en-US" b="1" dirty="0"/>
              <a:t>How?</a:t>
            </a:r>
          </a:p>
          <a:p>
            <a:pPr marL="0" indent="0">
              <a:buNone/>
            </a:pPr>
            <a:r>
              <a:rPr lang="en-US" dirty="0"/>
              <a:t>	Income =  price × occupancy rate × days</a:t>
            </a:r>
          </a:p>
          <a:p>
            <a:endParaRPr lang="en-US" b="1" dirty="0"/>
          </a:p>
          <a:p>
            <a:r>
              <a:rPr lang="en-US" b="1" dirty="0"/>
              <a:t>Target variables:</a:t>
            </a:r>
          </a:p>
          <a:p>
            <a:pPr lvl="1"/>
            <a:r>
              <a:rPr lang="en-US" dirty="0"/>
              <a:t>Listing price</a:t>
            </a:r>
          </a:p>
          <a:p>
            <a:pPr lvl="1"/>
            <a:r>
              <a:rPr lang="en-US" dirty="0"/>
              <a:t>Occupancy rate</a:t>
            </a:r>
          </a:p>
        </p:txBody>
      </p:sp>
      <p:sp>
        <p:nvSpPr>
          <p:cNvPr id="4" name="Slide Number Placeholder 3">
            <a:extLst>
              <a:ext uri="{FF2B5EF4-FFF2-40B4-BE49-F238E27FC236}">
                <a16:creationId xmlns:a16="http://schemas.microsoft.com/office/drawing/2014/main" id="{D42EEED2-8801-4ADA-BEFC-6CD745C7522D}"/>
              </a:ext>
            </a:extLst>
          </p:cNvPr>
          <p:cNvSpPr>
            <a:spLocks noGrp="1"/>
          </p:cNvSpPr>
          <p:nvPr>
            <p:ph type="sldNum" sz="quarter" idx="12"/>
          </p:nvPr>
        </p:nvSpPr>
        <p:spPr/>
        <p:txBody>
          <a:bodyPr/>
          <a:lstStyle/>
          <a:p>
            <a:fld id="{4D71A6A3-4FFF-46C7-88C3-7FF070A503EF}" type="slidenum">
              <a:rPr lang="en-US" smtClean="0"/>
              <a:t>4</a:t>
            </a:fld>
            <a:endParaRPr lang="en-US" dirty="0"/>
          </a:p>
        </p:txBody>
      </p:sp>
      <p:pic>
        <p:nvPicPr>
          <p:cNvPr id="1028" name="Picture 4">
            <a:extLst>
              <a:ext uri="{FF2B5EF4-FFF2-40B4-BE49-F238E27FC236}">
                <a16:creationId xmlns:a16="http://schemas.microsoft.com/office/drawing/2014/main" id="{199666FD-D58D-4A4D-8FA5-EBF498711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921" y="2824681"/>
            <a:ext cx="2852854" cy="410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8" end="8"/>
                                            </p:txEl>
                                          </p:spTgt>
                                        </p:tgtEl>
                                      </p:cBhvr>
                                      <p:by x="150000" y="150000"/>
                                    </p:animScale>
                                  </p:childTnLst>
                                </p:cTn>
                              </p:par>
                              <p:par>
                                <p:cTn id="7" presetID="42" presetClass="path" presetSubtype="0" accel="50000" decel="50000" fill="hold" nodeType="withEffect">
                                  <p:stCondLst>
                                    <p:cond delay="0"/>
                                  </p:stCondLst>
                                  <p:childTnLst>
                                    <p:animMotion origin="layout" path="M -2.08333E-6 4.44444E-6 L 0.49935 -0.44329 " pathEditMode="relative" rAng="0" ptsTypes="AA">
                                      <p:cBhvr>
                                        <p:cTn id="8" dur="2000" fill="hold"/>
                                        <p:tgtEl>
                                          <p:spTgt spid="3">
                                            <p:txEl>
                                              <p:pRg st="8" end="8"/>
                                            </p:txEl>
                                          </p:spTgt>
                                        </p:tgtEl>
                                        <p:attrNameLst>
                                          <p:attrName>ppt_x</p:attrName>
                                          <p:attrName>ppt_y</p:attrName>
                                        </p:attrNameLst>
                                      </p:cBhvr>
                                      <p:rCtr x="24961" y="-22176"/>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Listing price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487216" y="1825625"/>
            <a:ext cx="3866584" cy="4351338"/>
          </a:xfrm>
        </p:spPr>
        <p:txBody>
          <a:bodyPr>
            <a:normAutofit/>
          </a:bodyPr>
          <a:lstStyle/>
          <a:p>
            <a:r>
              <a:rPr lang="en-US" sz="2000" dirty="0"/>
              <a:t>Very right-skewed.</a:t>
            </a:r>
          </a:p>
          <a:p>
            <a:r>
              <a:rPr lang="en-US" sz="2000" dirty="0"/>
              <a:t>Average = $280/night</a:t>
            </a:r>
          </a:p>
          <a:p>
            <a:r>
              <a:rPr lang="en-US" sz="2000" dirty="0"/>
              <a:t>Min = 1</a:t>
            </a:r>
          </a:p>
          <a:p>
            <a:r>
              <a:rPr lang="en-US" sz="2000" dirty="0"/>
              <a:t>Max = $65k</a:t>
            </a:r>
          </a:p>
          <a:p>
            <a:pPr marL="0" indent="0">
              <a:buNone/>
            </a:pPr>
            <a:endParaRPr lang="en-US" sz="2000" dirty="0"/>
          </a:p>
          <a:p>
            <a:r>
              <a:rPr lang="en-US" sz="2000" dirty="0"/>
              <a:t>Cut-off value: $2000/night</a:t>
            </a:r>
          </a:p>
          <a:p>
            <a:pPr marL="0" indent="0">
              <a:buNone/>
            </a:pPr>
            <a:r>
              <a:rPr lang="en-US" sz="2000" b="1" dirty="0">
                <a:solidFill>
                  <a:srgbClr val="C00000"/>
                </a:solidFill>
              </a:rPr>
              <a:t>     </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5</a:t>
            </a:fld>
            <a:endParaRPr lang="en-US" dirty="0"/>
          </a:p>
        </p:txBody>
      </p:sp>
      <p:pic>
        <p:nvPicPr>
          <p:cNvPr id="6" name="Picture 5">
            <a:extLst>
              <a:ext uri="{FF2B5EF4-FFF2-40B4-BE49-F238E27FC236}">
                <a16:creationId xmlns:a16="http://schemas.microsoft.com/office/drawing/2014/main" id="{9F5BD996-1601-4490-BAA9-997F40DB1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18" y="1830763"/>
            <a:ext cx="6194267" cy="4795278"/>
          </a:xfrm>
          <a:prstGeom prst="rect">
            <a:avLst/>
          </a:prstGeom>
        </p:spPr>
      </p:pic>
      <p:pic>
        <p:nvPicPr>
          <p:cNvPr id="8" name="Picture 7">
            <a:extLst>
              <a:ext uri="{FF2B5EF4-FFF2-40B4-BE49-F238E27FC236}">
                <a16:creationId xmlns:a16="http://schemas.microsoft.com/office/drawing/2014/main" id="{ADE366D2-779E-4DC5-9069-B7539FAD9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436" y="2172831"/>
            <a:ext cx="3230809" cy="2734147"/>
          </a:xfrm>
          <a:prstGeom prst="rect">
            <a:avLst/>
          </a:prstGeom>
        </p:spPr>
      </p:pic>
    </p:spTree>
    <p:extLst>
      <p:ext uri="{BB962C8B-B14F-4D97-AF65-F5344CB8AC3E}">
        <p14:creationId xmlns:p14="http://schemas.microsoft.com/office/powerpoint/2010/main" val="351818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Occupancy rate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We </a:t>
            </a:r>
            <a:r>
              <a:rPr lang="en-US" sz="2000"/>
              <a:t>estimated it!</a:t>
            </a:r>
            <a:endParaRPr lang="en-US" sz="2000" dirty="0"/>
          </a:p>
          <a:p>
            <a:r>
              <a:rPr lang="en-US" sz="2000" dirty="0"/>
              <a:t>Max set to be 0.7 (why?) </a:t>
            </a:r>
          </a:p>
          <a:p>
            <a:r>
              <a:rPr lang="en-US" sz="2000" dirty="0"/>
              <a:t>Average = 0.25</a:t>
            </a:r>
          </a:p>
          <a:p>
            <a:pPr marL="0" indent="0">
              <a:buNone/>
            </a:pPr>
            <a:endParaRPr lang="en-US" sz="2000" dirty="0"/>
          </a:p>
          <a:p>
            <a:r>
              <a:rPr lang="en-US" sz="2000" dirty="0"/>
              <a:t>Challenges:</a:t>
            </a:r>
          </a:p>
          <a:p>
            <a:pPr lvl="1"/>
            <a:r>
              <a:rPr lang="en-US" sz="1600" dirty="0"/>
              <a:t>Hard to verify </a:t>
            </a:r>
          </a:p>
          <a:p>
            <a:pPr lvl="1"/>
            <a:r>
              <a:rPr lang="en-US" sz="1600" dirty="0"/>
              <a:t>Hard to model (hardly correlated with our features)</a:t>
            </a:r>
          </a:p>
          <a:p>
            <a:pPr lvl="1"/>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6</a:t>
            </a:fld>
            <a:endParaRPr lang="en-US" dirty="0"/>
          </a:p>
        </p:txBody>
      </p:sp>
      <p:pic>
        <p:nvPicPr>
          <p:cNvPr id="7" name="Picture 6">
            <a:extLst>
              <a:ext uri="{FF2B5EF4-FFF2-40B4-BE49-F238E27FC236}">
                <a16:creationId xmlns:a16="http://schemas.microsoft.com/office/drawing/2014/main" id="{845BB28E-5E84-407B-B87B-85A04794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4" y="1690688"/>
            <a:ext cx="6437389" cy="4983490"/>
          </a:xfrm>
          <a:prstGeom prst="rect">
            <a:avLst/>
          </a:prstGeom>
        </p:spPr>
      </p:pic>
    </p:spTree>
    <p:extLst>
      <p:ext uri="{BB962C8B-B14F-4D97-AF65-F5344CB8AC3E}">
        <p14:creationId xmlns:p14="http://schemas.microsoft.com/office/powerpoint/2010/main" val="100050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437-1162-4752-8398-A646759B7685}"/>
              </a:ext>
            </a:extLst>
          </p:cNvPr>
          <p:cNvSpPr>
            <a:spLocks noGrp="1"/>
          </p:cNvSpPr>
          <p:nvPr>
            <p:ph type="title"/>
          </p:nvPr>
        </p:nvSpPr>
        <p:spPr/>
        <p:txBody>
          <a:bodyPr/>
          <a:lstStyle/>
          <a:p>
            <a:r>
              <a:rPr lang="en-US" dirty="0"/>
              <a:t>What features to use?</a:t>
            </a:r>
          </a:p>
        </p:txBody>
      </p:sp>
      <p:sp>
        <p:nvSpPr>
          <p:cNvPr id="4" name="Slide Number Placeholder 3">
            <a:extLst>
              <a:ext uri="{FF2B5EF4-FFF2-40B4-BE49-F238E27FC236}">
                <a16:creationId xmlns:a16="http://schemas.microsoft.com/office/drawing/2014/main" id="{7A143B40-9B8C-484A-94B5-C3164FAACA10}"/>
              </a:ext>
            </a:extLst>
          </p:cNvPr>
          <p:cNvSpPr>
            <a:spLocks noGrp="1"/>
          </p:cNvSpPr>
          <p:nvPr>
            <p:ph type="sldNum" sz="quarter" idx="12"/>
          </p:nvPr>
        </p:nvSpPr>
        <p:spPr/>
        <p:txBody>
          <a:bodyPr/>
          <a:lstStyle/>
          <a:p>
            <a:fld id="{4D71A6A3-4FFF-46C7-88C3-7FF070A503EF}" type="slidenum">
              <a:rPr lang="en-US" smtClean="0"/>
              <a:t>7</a:t>
            </a:fld>
            <a:endParaRPr lang="en-US" dirty="0"/>
          </a:p>
        </p:txBody>
      </p:sp>
      <p:pic>
        <p:nvPicPr>
          <p:cNvPr id="6" name="Picture 5">
            <a:extLst>
              <a:ext uri="{FF2B5EF4-FFF2-40B4-BE49-F238E27FC236}">
                <a16:creationId xmlns:a16="http://schemas.microsoft.com/office/drawing/2014/main" id="{82778BE1-FCFC-4B7F-85D6-082C54926163}"/>
              </a:ext>
            </a:extLst>
          </p:cNvPr>
          <p:cNvPicPr>
            <a:picLocks noChangeAspect="1"/>
          </p:cNvPicPr>
          <p:nvPr/>
        </p:nvPicPr>
        <p:blipFill>
          <a:blip r:embed="rId3"/>
          <a:stretch>
            <a:fillRect/>
          </a:stretch>
        </p:blipFill>
        <p:spPr>
          <a:xfrm>
            <a:off x="2845805" y="2623239"/>
            <a:ext cx="5030709" cy="3740673"/>
          </a:xfrm>
          <a:prstGeom prst="rect">
            <a:avLst/>
          </a:prstGeom>
        </p:spPr>
      </p:pic>
      <p:cxnSp>
        <p:nvCxnSpPr>
          <p:cNvPr id="8" name="Straight Arrow Connector 7">
            <a:extLst>
              <a:ext uri="{FF2B5EF4-FFF2-40B4-BE49-F238E27FC236}">
                <a16:creationId xmlns:a16="http://schemas.microsoft.com/office/drawing/2014/main" id="{7C07E40E-4C51-4F7F-9379-A9C3AA280BBD}"/>
              </a:ext>
            </a:extLst>
          </p:cNvPr>
          <p:cNvCxnSpPr>
            <a:cxnSpLocks/>
          </p:cNvCxnSpPr>
          <p:nvPr/>
        </p:nvCxnSpPr>
        <p:spPr>
          <a:xfrm flipH="1" flipV="1">
            <a:off x="2151710" y="3494636"/>
            <a:ext cx="77256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ED4918-8E2F-473F-BBB8-06A910B4843C}"/>
              </a:ext>
            </a:extLst>
          </p:cNvPr>
          <p:cNvSpPr txBox="1"/>
          <p:nvPr/>
        </p:nvSpPr>
        <p:spPr>
          <a:xfrm>
            <a:off x="-217283" y="3059668"/>
            <a:ext cx="2390115" cy="738664"/>
          </a:xfrm>
          <a:prstGeom prst="rect">
            <a:avLst/>
          </a:prstGeom>
          <a:noFill/>
        </p:spPr>
        <p:txBody>
          <a:bodyPr wrap="square" rtlCol="0">
            <a:spAutoFit/>
          </a:bodyPr>
          <a:lstStyle/>
          <a:p>
            <a:pPr algn="r"/>
            <a:r>
              <a:rPr lang="en-US" sz="1400" b="1" dirty="0">
                <a:solidFill>
                  <a:schemeClr val="accent1">
                    <a:lumMod val="75000"/>
                  </a:schemeClr>
                </a:solidFill>
              </a:rPr>
              <a:t>Number of bedrooms</a:t>
            </a:r>
          </a:p>
          <a:p>
            <a:pPr algn="r"/>
            <a:r>
              <a:rPr lang="en-US" sz="1400" b="1" dirty="0">
                <a:solidFill>
                  <a:schemeClr val="accent1">
                    <a:lumMod val="75000"/>
                  </a:schemeClr>
                </a:solidFill>
              </a:rPr>
              <a:t>Number of beds</a:t>
            </a:r>
          </a:p>
          <a:p>
            <a:pPr algn="r"/>
            <a:r>
              <a:rPr lang="en-US" sz="1400" b="1" dirty="0">
                <a:solidFill>
                  <a:schemeClr val="accent1">
                    <a:lumMod val="75000"/>
                  </a:schemeClr>
                </a:solidFill>
              </a:rPr>
              <a:t>Number of baths</a:t>
            </a:r>
          </a:p>
        </p:txBody>
      </p:sp>
      <p:cxnSp>
        <p:nvCxnSpPr>
          <p:cNvPr id="10" name="Straight Arrow Connector 9">
            <a:extLst>
              <a:ext uri="{FF2B5EF4-FFF2-40B4-BE49-F238E27FC236}">
                <a16:creationId xmlns:a16="http://schemas.microsoft.com/office/drawing/2014/main" id="{09B4B720-95D9-4F8A-9A64-83FA90FD445D}"/>
              </a:ext>
            </a:extLst>
          </p:cNvPr>
          <p:cNvCxnSpPr>
            <a:cxnSpLocks/>
            <a:endCxn id="11" idx="3"/>
          </p:cNvCxnSpPr>
          <p:nvPr/>
        </p:nvCxnSpPr>
        <p:spPr>
          <a:xfrm flipH="1">
            <a:off x="2172832" y="5499790"/>
            <a:ext cx="742384"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FEE461-D728-48DE-9530-A744394E119A}"/>
              </a:ext>
            </a:extLst>
          </p:cNvPr>
          <p:cNvSpPr txBox="1"/>
          <p:nvPr/>
        </p:nvSpPr>
        <p:spPr>
          <a:xfrm>
            <a:off x="-217283" y="5238180"/>
            <a:ext cx="2390115" cy="523220"/>
          </a:xfrm>
          <a:prstGeom prst="rect">
            <a:avLst/>
          </a:prstGeom>
          <a:noFill/>
        </p:spPr>
        <p:txBody>
          <a:bodyPr wrap="square" rtlCol="0">
            <a:spAutoFit/>
          </a:bodyPr>
          <a:lstStyle/>
          <a:p>
            <a:pPr algn="r"/>
            <a:r>
              <a:rPr lang="en-US" sz="1400" b="1" dirty="0">
                <a:solidFill>
                  <a:schemeClr val="accent2">
                    <a:lumMod val="75000"/>
                  </a:schemeClr>
                </a:solidFill>
              </a:rPr>
              <a:t>Reviews</a:t>
            </a:r>
          </a:p>
          <a:p>
            <a:pPr algn="r"/>
            <a:r>
              <a:rPr lang="en-US" sz="1400" b="1" dirty="0">
                <a:solidFill>
                  <a:schemeClr val="accent2">
                    <a:lumMod val="75000"/>
                  </a:schemeClr>
                </a:solidFill>
              </a:rPr>
              <a:t>Host experience</a:t>
            </a:r>
          </a:p>
        </p:txBody>
      </p:sp>
      <p:cxnSp>
        <p:nvCxnSpPr>
          <p:cNvPr id="14" name="Straight Arrow Connector 13">
            <a:extLst>
              <a:ext uri="{FF2B5EF4-FFF2-40B4-BE49-F238E27FC236}">
                <a16:creationId xmlns:a16="http://schemas.microsoft.com/office/drawing/2014/main" id="{A8C5EBEF-E6A6-47CF-9598-9555BAD33E4D}"/>
              </a:ext>
            </a:extLst>
          </p:cNvPr>
          <p:cNvCxnSpPr>
            <a:cxnSpLocks/>
          </p:cNvCxnSpPr>
          <p:nvPr/>
        </p:nvCxnSpPr>
        <p:spPr>
          <a:xfrm>
            <a:off x="7870476" y="3867324"/>
            <a:ext cx="823699"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D178-0A89-4BAE-9618-6A2C83ECAC38}"/>
              </a:ext>
            </a:extLst>
          </p:cNvPr>
          <p:cNvSpPr txBox="1"/>
          <p:nvPr/>
        </p:nvSpPr>
        <p:spPr>
          <a:xfrm>
            <a:off x="8830147" y="3177765"/>
            <a:ext cx="1548141" cy="1384995"/>
          </a:xfrm>
          <a:prstGeom prst="rect">
            <a:avLst/>
          </a:prstGeom>
          <a:noFill/>
        </p:spPr>
        <p:txBody>
          <a:bodyPr wrap="square" rtlCol="0">
            <a:spAutoFit/>
          </a:bodyPr>
          <a:lstStyle/>
          <a:p>
            <a:r>
              <a:rPr lang="en-US" sz="1400" b="1" dirty="0">
                <a:solidFill>
                  <a:schemeClr val="accent6">
                    <a:lumMod val="75000"/>
                  </a:schemeClr>
                </a:solidFill>
              </a:rPr>
              <a:t>Amenities:</a:t>
            </a:r>
          </a:p>
          <a:p>
            <a:pPr marL="285750" indent="-285750">
              <a:buFontTx/>
              <a:buChar char="-"/>
            </a:pPr>
            <a:r>
              <a:rPr lang="en-US" sz="1400" b="1" dirty="0">
                <a:solidFill>
                  <a:schemeClr val="accent6">
                    <a:lumMod val="75000"/>
                  </a:schemeClr>
                </a:solidFill>
              </a:rPr>
              <a:t>Pool</a:t>
            </a:r>
          </a:p>
          <a:p>
            <a:pPr marL="285750" indent="-285750">
              <a:buFontTx/>
              <a:buChar char="-"/>
            </a:pPr>
            <a:r>
              <a:rPr lang="en-US" sz="1400" b="1" dirty="0">
                <a:solidFill>
                  <a:schemeClr val="accent6">
                    <a:lumMod val="75000"/>
                  </a:schemeClr>
                </a:solidFill>
              </a:rPr>
              <a:t>Workspace</a:t>
            </a:r>
          </a:p>
          <a:p>
            <a:pPr marL="285750" indent="-285750">
              <a:buFontTx/>
              <a:buChar char="-"/>
            </a:pPr>
            <a:r>
              <a:rPr lang="en-US" sz="1400" b="1" dirty="0">
                <a:solidFill>
                  <a:schemeClr val="accent6">
                    <a:lumMod val="75000"/>
                  </a:schemeClr>
                </a:solidFill>
              </a:rPr>
              <a:t>Free Parking</a:t>
            </a:r>
          </a:p>
          <a:p>
            <a:pPr marL="285750" indent="-285750">
              <a:buFontTx/>
              <a:buChar char="-"/>
            </a:pPr>
            <a:r>
              <a:rPr lang="en-US" sz="1400" b="1" dirty="0">
                <a:solidFill>
                  <a:schemeClr val="accent6">
                    <a:lumMod val="75000"/>
                  </a:schemeClr>
                </a:solidFill>
              </a:rPr>
              <a:t>Gym</a:t>
            </a:r>
          </a:p>
          <a:p>
            <a:pPr marL="285750" indent="-285750">
              <a:buFontTx/>
              <a:buChar char="-"/>
            </a:pPr>
            <a:r>
              <a:rPr lang="en-US" sz="1400" b="1" dirty="0">
                <a:solidFill>
                  <a:schemeClr val="accent6">
                    <a:lumMod val="75000"/>
                  </a:schemeClr>
                </a:solidFill>
              </a:rPr>
              <a:t>Pet Friendly</a:t>
            </a:r>
          </a:p>
        </p:txBody>
      </p:sp>
      <p:cxnSp>
        <p:nvCxnSpPr>
          <p:cNvPr id="19" name="Straight Arrow Connector 18">
            <a:extLst>
              <a:ext uri="{FF2B5EF4-FFF2-40B4-BE49-F238E27FC236}">
                <a16:creationId xmlns:a16="http://schemas.microsoft.com/office/drawing/2014/main" id="{8B48B4D0-DA47-4424-868B-9C696BFB718F}"/>
              </a:ext>
            </a:extLst>
          </p:cNvPr>
          <p:cNvCxnSpPr>
            <a:cxnSpLocks/>
          </p:cNvCxnSpPr>
          <p:nvPr/>
        </p:nvCxnSpPr>
        <p:spPr>
          <a:xfrm>
            <a:off x="7870476" y="5761400"/>
            <a:ext cx="823699" cy="0"/>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F27481-A3DB-4FC8-8803-8F428D396586}"/>
              </a:ext>
            </a:extLst>
          </p:cNvPr>
          <p:cNvSpPr txBox="1"/>
          <p:nvPr/>
        </p:nvSpPr>
        <p:spPr>
          <a:xfrm>
            <a:off x="8694175" y="5607511"/>
            <a:ext cx="1548141" cy="307777"/>
          </a:xfrm>
          <a:prstGeom prst="rect">
            <a:avLst/>
          </a:prstGeom>
          <a:noFill/>
        </p:spPr>
        <p:txBody>
          <a:bodyPr wrap="square" rtlCol="0">
            <a:spAutoFit/>
          </a:bodyPr>
          <a:lstStyle/>
          <a:p>
            <a:r>
              <a:rPr lang="en-US" sz="1400" b="1" dirty="0">
                <a:solidFill>
                  <a:schemeClr val="accent4">
                    <a:lumMod val="75000"/>
                  </a:schemeClr>
                </a:solidFill>
              </a:rPr>
              <a:t>Time of the listing</a:t>
            </a:r>
          </a:p>
        </p:txBody>
      </p:sp>
      <p:cxnSp>
        <p:nvCxnSpPr>
          <p:cNvPr id="21" name="Straight Arrow Connector 20">
            <a:extLst>
              <a:ext uri="{FF2B5EF4-FFF2-40B4-BE49-F238E27FC236}">
                <a16:creationId xmlns:a16="http://schemas.microsoft.com/office/drawing/2014/main" id="{EA49982E-53CC-4257-B2A2-BD20A43DC086}"/>
              </a:ext>
            </a:extLst>
          </p:cNvPr>
          <p:cNvCxnSpPr>
            <a:cxnSpLocks/>
          </p:cNvCxnSpPr>
          <p:nvPr/>
        </p:nvCxnSpPr>
        <p:spPr>
          <a:xfrm flipV="1">
            <a:off x="4472412" y="2247815"/>
            <a:ext cx="0" cy="3754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B99A968-00CB-4000-83B1-EB6D0F5BD280}"/>
              </a:ext>
            </a:extLst>
          </p:cNvPr>
          <p:cNvSpPr txBox="1"/>
          <p:nvPr/>
        </p:nvSpPr>
        <p:spPr>
          <a:xfrm>
            <a:off x="3831125" y="1707641"/>
            <a:ext cx="1908772" cy="523220"/>
          </a:xfrm>
          <a:prstGeom prst="rect">
            <a:avLst/>
          </a:prstGeom>
          <a:noFill/>
        </p:spPr>
        <p:txBody>
          <a:bodyPr wrap="square" rtlCol="0">
            <a:spAutoFit/>
          </a:bodyPr>
          <a:lstStyle/>
          <a:p>
            <a:r>
              <a:rPr lang="en-US" sz="1400" b="1" dirty="0">
                <a:solidFill>
                  <a:srgbClr val="C00000"/>
                </a:solidFill>
              </a:rPr>
              <a:t>Neighborhood</a:t>
            </a:r>
          </a:p>
          <a:p>
            <a:r>
              <a:rPr lang="en-US" sz="1400" b="1" dirty="0">
                <a:solidFill>
                  <a:srgbClr val="C00000"/>
                </a:solidFill>
              </a:rPr>
              <a:t>Typical home price </a:t>
            </a:r>
          </a:p>
        </p:txBody>
      </p:sp>
    </p:spTree>
    <p:extLst>
      <p:ext uri="{BB962C8B-B14F-4D97-AF65-F5344CB8AC3E}">
        <p14:creationId xmlns:p14="http://schemas.microsoft.com/office/powerpoint/2010/main" val="78529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C2DA3B-6462-485C-8402-706B0EEA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0" y="1690688"/>
            <a:ext cx="6638557" cy="4983490"/>
          </a:xfrm>
          <a:prstGeom prst="rect">
            <a:avLst/>
          </a:prstGeom>
        </p:spPr>
      </p:pic>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Quarterly income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Very right-skewed</a:t>
            </a:r>
          </a:p>
          <a:p>
            <a:pPr lvl="1"/>
            <a:r>
              <a:rPr lang="en-US" sz="1600" dirty="0"/>
              <a:t>Mean: $4600/quarter</a:t>
            </a:r>
          </a:p>
          <a:p>
            <a:pPr lvl="1"/>
            <a:r>
              <a:rPr lang="en-US" sz="1600" dirty="0"/>
              <a:t>Median: $2400/quarter</a:t>
            </a:r>
            <a:endParaRPr lang="en-US" sz="800" dirty="0"/>
          </a:p>
          <a:p>
            <a:pPr lvl="1"/>
            <a:endParaRPr lang="en-US" sz="1600" dirty="0"/>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8</a:t>
            </a:fld>
            <a:endParaRPr lang="en-US" dirty="0"/>
          </a:p>
        </p:txBody>
      </p:sp>
      <p:pic>
        <p:nvPicPr>
          <p:cNvPr id="6" name="Picture 5">
            <a:extLst>
              <a:ext uri="{FF2B5EF4-FFF2-40B4-BE49-F238E27FC236}">
                <a16:creationId xmlns:a16="http://schemas.microsoft.com/office/drawing/2014/main" id="{DC55E8A3-5F00-45FC-8F92-0C34A0C53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5774" y="2156400"/>
            <a:ext cx="3432310" cy="2904672"/>
          </a:xfrm>
          <a:prstGeom prst="rect">
            <a:avLst/>
          </a:prstGeom>
        </p:spPr>
      </p:pic>
    </p:spTree>
    <p:extLst>
      <p:ext uri="{BB962C8B-B14F-4D97-AF65-F5344CB8AC3E}">
        <p14:creationId xmlns:p14="http://schemas.microsoft.com/office/powerpoint/2010/main" val="137160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BC7-837D-4774-BE0E-778500CF6759}"/>
              </a:ext>
            </a:extLst>
          </p:cNvPr>
          <p:cNvSpPr>
            <a:spLocks noGrp="1"/>
          </p:cNvSpPr>
          <p:nvPr>
            <p:ph type="title"/>
          </p:nvPr>
        </p:nvSpPr>
        <p:spPr/>
        <p:txBody>
          <a:bodyPr/>
          <a:lstStyle/>
          <a:p>
            <a:r>
              <a:rPr lang="en-US" dirty="0"/>
              <a:t>Quarterly income</a:t>
            </a:r>
          </a:p>
        </p:txBody>
      </p:sp>
      <p:sp>
        <p:nvSpPr>
          <p:cNvPr id="3" name="Content Placeholder 2">
            <a:extLst>
              <a:ext uri="{FF2B5EF4-FFF2-40B4-BE49-F238E27FC236}">
                <a16:creationId xmlns:a16="http://schemas.microsoft.com/office/drawing/2014/main" id="{E544B20E-3FD9-4D8E-BB7F-66FA1D07C921}"/>
              </a:ext>
            </a:extLst>
          </p:cNvPr>
          <p:cNvSpPr>
            <a:spLocks noGrp="1"/>
          </p:cNvSpPr>
          <p:nvPr>
            <p:ph idx="1"/>
          </p:nvPr>
        </p:nvSpPr>
        <p:spPr>
          <a:xfrm>
            <a:off x="7242772" y="1825625"/>
            <a:ext cx="4111028" cy="4351338"/>
          </a:xfrm>
        </p:spPr>
        <p:txBody>
          <a:bodyPr>
            <a:normAutofit/>
          </a:bodyPr>
          <a:lstStyle/>
          <a:p>
            <a:r>
              <a:rPr lang="en-US" sz="2000" dirty="0"/>
              <a:t>Highest income in Q1</a:t>
            </a:r>
            <a:endParaRPr lang="en-US" sz="400" dirty="0"/>
          </a:p>
          <a:p>
            <a:pPr lvl="1"/>
            <a:r>
              <a:rPr lang="en-US" sz="1600" dirty="0"/>
              <a:t>Higher occupancy rate</a:t>
            </a:r>
          </a:p>
          <a:p>
            <a:pPr lvl="1"/>
            <a:r>
              <a:rPr lang="en-US" sz="1600" dirty="0"/>
              <a:t>Higher prices</a:t>
            </a:r>
          </a:p>
          <a:p>
            <a:r>
              <a:rPr lang="en-US" sz="2000" dirty="0"/>
              <a:t>Holiday time!</a:t>
            </a:r>
          </a:p>
        </p:txBody>
      </p:sp>
      <p:sp>
        <p:nvSpPr>
          <p:cNvPr id="4" name="Slide Number Placeholder 3">
            <a:extLst>
              <a:ext uri="{FF2B5EF4-FFF2-40B4-BE49-F238E27FC236}">
                <a16:creationId xmlns:a16="http://schemas.microsoft.com/office/drawing/2014/main" id="{5024DCD3-8445-4F08-9468-24CB861A08D6}"/>
              </a:ext>
            </a:extLst>
          </p:cNvPr>
          <p:cNvSpPr>
            <a:spLocks noGrp="1"/>
          </p:cNvSpPr>
          <p:nvPr>
            <p:ph type="sldNum" sz="quarter" idx="12"/>
          </p:nvPr>
        </p:nvSpPr>
        <p:spPr/>
        <p:txBody>
          <a:bodyPr/>
          <a:lstStyle/>
          <a:p>
            <a:fld id="{4D71A6A3-4FFF-46C7-88C3-7FF070A503EF}" type="slidenum">
              <a:rPr lang="en-US" smtClean="0"/>
              <a:t>9</a:t>
            </a:fld>
            <a:endParaRPr lang="en-US" dirty="0"/>
          </a:p>
        </p:txBody>
      </p:sp>
      <p:pic>
        <p:nvPicPr>
          <p:cNvPr id="7" name="Picture 6">
            <a:extLst>
              <a:ext uri="{FF2B5EF4-FFF2-40B4-BE49-F238E27FC236}">
                <a16:creationId xmlns:a16="http://schemas.microsoft.com/office/drawing/2014/main" id="{456CB6A9-B448-47F2-A41A-D9B348056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40" y="1690688"/>
            <a:ext cx="6437389" cy="4983490"/>
          </a:xfrm>
          <a:prstGeom prst="rect">
            <a:avLst/>
          </a:prstGeom>
        </p:spPr>
      </p:pic>
    </p:spTree>
    <p:extLst>
      <p:ext uri="{BB962C8B-B14F-4D97-AF65-F5344CB8AC3E}">
        <p14:creationId xmlns:p14="http://schemas.microsoft.com/office/powerpoint/2010/main" val="323910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3437</TotalTime>
  <Words>826</Words>
  <Application>Microsoft Office PowerPoint</Application>
  <PresentationFormat>Widescreen</PresentationFormat>
  <Paragraphs>186</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Airbnb investment in Austin, TX market analysis and income modeling</vt:lpstr>
      <vt:lpstr>Problem statement</vt:lpstr>
      <vt:lpstr>Our data</vt:lpstr>
      <vt:lpstr>Our approach</vt:lpstr>
      <vt:lpstr>Listing price</vt:lpstr>
      <vt:lpstr>Occupancy rate</vt:lpstr>
      <vt:lpstr>What features to use?</vt:lpstr>
      <vt:lpstr>Quarterly income</vt:lpstr>
      <vt:lpstr>Quarterly income</vt:lpstr>
      <vt:lpstr>Highest income regions</vt:lpstr>
      <vt:lpstr>Best investment regions</vt:lpstr>
      <vt:lpstr>Income vs. number of bedrooms</vt:lpstr>
      <vt:lpstr>Other important features</vt:lpstr>
      <vt:lpstr>‘Listing price’ modeling</vt:lpstr>
      <vt:lpstr>‘Occupancy rate’ modeling</vt:lpstr>
      <vt:lpstr>Demo Time!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Development Statistics</dc:title>
  <dc:creator>Masoud Alfi</dc:creator>
  <cp:lastModifiedBy>Masoud Alfi</cp:lastModifiedBy>
  <cp:revision>113</cp:revision>
  <dcterms:created xsi:type="dcterms:W3CDTF">2023-12-01T01:27:37Z</dcterms:created>
  <dcterms:modified xsi:type="dcterms:W3CDTF">2024-02-17T19:03:31Z</dcterms:modified>
</cp:coreProperties>
</file>