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58" r:id="rId4"/>
    <p:sldId id="271" r:id="rId5"/>
    <p:sldId id="276" r:id="rId6"/>
    <p:sldId id="277" r:id="rId7"/>
    <p:sldId id="278" r:id="rId8"/>
    <p:sldId id="279" r:id="rId9"/>
    <p:sldId id="280" r:id="rId10"/>
    <p:sldId id="281" r:id="rId11"/>
    <p:sldId id="282"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95" autoAdjust="0"/>
  </p:normalViewPr>
  <p:slideViewPr>
    <p:cSldViewPr snapToGrid="0">
      <p:cViewPr varScale="1">
        <p:scale>
          <a:sx n="86" d="100"/>
          <a:sy n="86" d="100"/>
        </p:scale>
        <p:origin x="5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0A7A2-52CE-4CE8-B657-40A70FB231B9}"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6F3E5-81AC-4BBF-B598-2D70A9074D53}" type="slidenum">
              <a:rPr lang="en-US" smtClean="0"/>
              <a:t>‹#›</a:t>
            </a:fld>
            <a:endParaRPr lang="en-US"/>
          </a:p>
        </p:txBody>
      </p:sp>
    </p:spTree>
    <p:extLst>
      <p:ext uri="{BB962C8B-B14F-4D97-AF65-F5344CB8AC3E}">
        <p14:creationId xmlns:p14="http://schemas.microsoft.com/office/powerpoint/2010/main" val="963319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1</a:t>
            </a:fld>
            <a:endParaRPr lang="en-US"/>
          </a:p>
        </p:txBody>
      </p:sp>
    </p:spTree>
    <p:extLst>
      <p:ext uri="{BB962C8B-B14F-4D97-AF65-F5344CB8AC3E}">
        <p14:creationId xmlns:p14="http://schemas.microsoft.com/office/powerpoint/2010/main" val="389968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Chanllenges</a:t>
            </a:r>
            <a:r>
              <a:rPr lang="en-US" dirty="0"/>
              <a:t>: </a:t>
            </a:r>
          </a:p>
          <a:p>
            <a:pPr marL="171450" indent="-171450">
              <a:buFontTx/>
              <a:buChar char="-"/>
            </a:pPr>
            <a:r>
              <a:rPr lang="en-US" dirty="0"/>
              <a:t>human language has complicated structure and a lot of words should be investigated in the context of the sentence</a:t>
            </a:r>
          </a:p>
          <a:p>
            <a:pPr marL="171450" indent="-171450">
              <a:buFontTx/>
              <a:buChar char="-"/>
            </a:pPr>
            <a:r>
              <a:rPr lang="en-US" dirty="0"/>
              <a:t>Things are not separable by natures</a:t>
            </a:r>
          </a:p>
          <a:p>
            <a:pPr marL="0" indent="0">
              <a:buFontTx/>
              <a:buNone/>
            </a:pPr>
            <a:r>
              <a:rPr lang="en-US" dirty="0"/>
              <a:t>Why important:</a:t>
            </a:r>
          </a:p>
          <a:p>
            <a:pPr marL="171450" indent="-171450">
              <a:buFontTx/>
              <a:buChar char="-"/>
            </a:pPr>
            <a:r>
              <a:rPr lang="en-US" dirty="0"/>
              <a:t>Helps companies make informed and targeted decisions</a:t>
            </a:r>
          </a:p>
          <a:p>
            <a:pPr marL="171450" indent="-171450">
              <a:buFontTx/>
              <a:buChar char="-"/>
            </a:pPr>
            <a:r>
              <a:rPr lang="en-US" dirty="0"/>
              <a:t>Spam classifications</a:t>
            </a:r>
          </a:p>
          <a:p>
            <a:pPr marL="171450" indent="-171450">
              <a:buFontTx/>
              <a:buChar char="-"/>
            </a:pPr>
            <a:r>
              <a:rPr lang="en-US" dirty="0"/>
              <a:t>Virtual assistants</a:t>
            </a:r>
          </a:p>
          <a:p>
            <a:pPr marL="171450" indent="-171450">
              <a:buFontTx/>
              <a:buChar char="-"/>
            </a:pPr>
            <a:r>
              <a:rPr lang="en-US" dirty="0"/>
              <a:t>Urgency detection</a:t>
            </a:r>
          </a:p>
          <a:p>
            <a:pPr marL="171450" indent="-171450">
              <a:buFontTx/>
              <a:buChar char="-"/>
            </a:pPr>
            <a:r>
              <a:rPr lang="en-US" dirty="0"/>
              <a:t>Translation and summarization</a:t>
            </a:r>
          </a:p>
          <a:p>
            <a:pPr marL="0" indent="0">
              <a:buFontTx/>
              <a:buNone/>
            </a:pPr>
            <a:r>
              <a:rPr lang="en-US" dirty="0"/>
              <a:t>Who benefits?</a:t>
            </a:r>
          </a:p>
          <a:p>
            <a:pPr marL="0" indent="0">
              <a:buFontTx/>
              <a:buNone/>
            </a:pPr>
            <a:r>
              <a:rPr lang="en-US" dirty="0"/>
              <a:t>- Companies and service providers for services tailored to customers needs</a:t>
            </a:r>
          </a:p>
          <a:p>
            <a:pPr marL="0" indent="0">
              <a:buFontTx/>
              <a:buNone/>
            </a:pPr>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2</a:t>
            </a:fld>
            <a:endParaRPr lang="en-US"/>
          </a:p>
        </p:txBody>
      </p:sp>
    </p:spTree>
    <p:extLst>
      <p:ext uri="{BB962C8B-B14F-4D97-AF65-F5344CB8AC3E}">
        <p14:creationId xmlns:p14="http://schemas.microsoft.com/office/powerpoint/2010/main" val="1831211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CCCCCC"/>
                </a:solidFill>
                <a:effectLst/>
                <a:latin typeface="-apple-system"/>
              </a:rPr>
              <a:t>offmychest</a:t>
            </a:r>
            <a:r>
              <a:rPr lang="en-US" b="0" i="0" dirty="0">
                <a:solidFill>
                  <a:srgbClr val="CCCCCC"/>
                </a:solidFill>
                <a:effectLst/>
                <a:latin typeface="-apple-system"/>
              </a:rPr>
              <a:t> subreddit mostly contains listings about personal issues, emotional hardships, life problems, and also issues in peoples relationships. The subreddit usually does have a sad tone because people use it as a way to express their feelings, unburden some thoughts, or to confess about things. </a:t>
            </a:r>
            <a:r>
              <a:rPr lang="en-US" b="0" i="0" dirty="0" err="1">
                <a:solidFill>
                  <a:srgbClr val="CCCCCC"/>
                </a:solidFill>
                <a:effectLst/>
                <a:latin typeface="-apple-system"/>
              </a:rPr>
              <a:t>relationship_advice</a:t>
            </a:r>
            <a:r>
              <a:rPr lang="en-US" b="0" i="0" dirty="0">
                <a:solidFill>
                  <a:srgbClr val="CCCCCC"/>
                </a:solidFill>
                <a:effectLst/>
                <a:latin typeface="-apple-system"/>
              </a:rPr>
              <a:t> subreddit focuses more on relationships and the ups and downs in it. The reasons these two subreddits were used for our investigation is that while these two subreddits represent two topics that could be distinguishable from each other, they do have common points that could make the classification process challenging. Although </a:t>
            </a:r>
            <a:r>
              <a:rPr lang="en-US" b="0" i="0" dirty="0" err="1">
                <a:solidFill>
                  <a:srgbClr val="CCCCCC"/>
                </a:solidFill>
                <a:effectLst/>
                <a:latin typeface="-apple-system"/>
              </a:rPr>
              <a:t>offmychest</a:t>
            </a:r>
            <a:r>
              <a:rPr lang="en-US" b="0" i="0" dirty="0">
                <a:solidFill>
                  <a:srgbClr val="CCCCCC"/>
                </a:solidFill>
                <a:effectLst/>
                <a:latin typeface="-apple-system"/>
              </a:rPr>
              <a:t> includes a wide variety of subjects, it often includes topics which are related to relationship and the problems around it as well. This overlap can cause our model to struggle since we are mainly relying on the words that used in each listing and having a similar context in both subreddits results in the use of similar vocabularies.</a:t>
            </a:r>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4</a:t>
            </a:fld>
            <a:endParaRPr lang="en-US"/>
          </a:p>
        </p:txBody>
      </p:sp>
    </p:spTree>
    <p:extLst>
      <p:ext uri="{BB962C8B-B14F-4D97-AF65-F5344CB8AC3E}">
        <p14:creationId xmlns:p14="http://schemas.microsoft.com/office/powerpoint/2010/main" val="2208189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8</a:t>
            </a:fld>
            <a:endParaRPr lang="en-US"/>
          </a:p>
        </p:txBody>
      </p:sp>
    </p:spTree>
    <p:extLst>
      <p:ext uri="{BB962C8B-B14F-4D97-AF65-F5344CB8AC3E}">
        <p14:creationId xmlns:p14="http://schemas.microsoft.com/office/powerpoint/2010/main" val="2981160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 are quite balanced </a:t>
            </a:r>
          </a:p>
          <a:p>
            <a:r>
              <a:rPr lang="en-US" dirty="0"/>
              <a:t>There is no preferences on which category carries a higher weight for us</a:t>
            </a:r>
          </a:p>
        </p:txBody>
      </p:sp>
      <p:sp>
        <p:nvSpPr>
          <p:cNvPr id="4" name="Slide Number Placeholder 3"/>
          <p:cNvSpPr>
            <a:spLocks noGrp="1"/>
          </p:cNvSpPr>
          <p:nvPr>
            <p:ph type="sldNum" sz="quarter" idx="5"/>
          </p:nvPr>
        </p:nvSpPr>
        <p:spPr/>
        <p:txBody>
          <a:bodyPr/>
          <a:lstStyle/>
          <a:p>
            <a:fld id="{6F46F3E5-81AC-4BBF-B598-2D70A9074D53}" type="slidenum">
              <a:rPr lang="en-US" smtClean="0"/>
              <a:t>9</a:t>
            </a:fld>
            <a:endParaRPr lang="en-US"/>
          </a:p>
        </p:txBody>
      </p:sp>
    </p:spTree>
    <p:extLst>
      <p:ext uri="{BB962C8B-B14F-4D97-AF65-F5344CB8AC3E}">
        <p14:creationId xmlns:p14="http://schemas.microsoft.com/office/powerpoint/2010/main" val="1699735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13</a:t>
            </a:fld>
            <a:endParaRPr lang="en-US"/>
          </a:p>
        </p:txBody>
      </p:sp>
    </p:spTree>
    <p:extLst>
      <p:ext uri="{BB962C8B-B14F-4D97-AF65-F5344CB8AC3E}">
        <p14:creationId xmlns:p14="http://schemas.microsoft.com/office/powerpoint/2010/main" val="127851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00AC-113D-4D0E-AAF3-EF91DD47AA1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9DC194E6-C525-41E6-BC8F-0A259104EB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D7F715-8C23-4095-A61F-6613D4551EA8}"/>
              </a:ext>
            </a:extLst>
          </p:cNvPr>
          <p:cNvSpPr>
            <a:spLocks noGrp="1"/>
          </p:cNvSpPr>
          <p:nvPr>
            <p:ph type="dt" sz="half" idx="10"/>
          </p:nvPr>
        </p:nvSpPr>
        <p:spPr>
          <a:xfrm>
            <a:off x="2401529" y="6356350"/>
            <a:ext cx="2743200" cy="365125"/>
          </a:xfrm>
          <a:prstGeom prst="rect">
            <a:avLst/>
          </a:prstGeom>
        </p:spPr>
        <p:txBody>
          <a:bodyPr/>
          <a:lstStyle/>
          <a:p>
            <a:fld id="{28515CD9-97C9-49C1-A5B1-21503189006A}" type="datetime1">
              <a:rPr lang="en-US" smtClean="0"/>
              <a:t>1/8/2024</a:t>
            </a:fld>
            <a:endParaRPr lang="en-US"/>
          </a:p>
        </p:txBody>
      </p:sp>
      <p:sp>
        <p:nvSpPr>
          <p:cNvPr id="5" name="Footer Placeholder 4">
            <a:extLst>
              <a:ext uri="{FF2B5EF4-FFF2-40B4-BE49-F238E27FC236}">
                <a16:creationId xmlns:a16="http://schemas.microsoft.com/office/drawing/2014/main" id="{B5F5D8D3-04B6-4821-BD76-982707275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ECC914-DB33-4325-BA7C-C2287C6F90EE}"/>
              </a:ext>
            </a:extLst>
          </p:cNvPr>
          <p:cNvSpPr>
            <a:spLocks noGrp="1"/>
          </p:cNvSpPr>
          <p:nvPr>
            <p:ph type="sldNum" sz="quarter" idx="12"/>
          </p:nvPr>
        </p:nvSpPr>
        <p:spPr>
          <a:xfrm>
            <a:off x="838200" y="6326444"/>
            <a:ext cx="931606" cy="365125"/>
          </a:xfrm>
        </p:spPr>
        <p:txBody>
          <a:bodyPr/>
          <a:lstStyle>
            <a:lvl1pPr>
              <a:defRPr sz="1400" b="1"/>
            </a:lvl1pPr>
          </a:lstStyle>
          <a:p>
            <a:fld id="{4D71A6A3-4FFF-46C7-88C3-7FF070A503EF}" type="slidenum">
              <a:rPr lang="en-US" smtClean="0"/>
              <a:pPr/>
              <a:t>‹#›</a:t>
            </a:fld>
            <a:endParaRPr lang="en-US" dirty="0"/>
          </a:p>
        </p:txBody>
      </p:sp>
    </p:spTree>
    <p:extLst>
      <p:ext uri="{BB962C8B-B14F-4D97-AF65-F5344CB8AC3E}">
        <p14:creationId xmlns:p14="http://schemas.microsoft.com/office/powerpoint/2010/main" val="320849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2CC4-EB59-4D3E-9C58-CFF501B5BD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F11CB6-F319-4845-95EE-9FAB5DDA4F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92C7D-92F5-4D71-8EB5-F1A415158570}"/>
              </a:ext>
            </a:extLst>
          </p:cNvPr>
          <p:cNvSpPr>
            <a:spLocks noGrp="1"/>
          </p:cNvSpPr>
          <p:nvPr>
            <p:ph type="dt" sz="half" idx="10"/>
          </p:nvPr>
        </p:nvSpPr>
        <p:spPr>
          <a:xfrm>
            <a:off x="838200" y="6356350"/>
            <a:ext cx="2743200" cy="365125"/>
          </a:xfrm>
          <a:prstGeom prst="rect">
            <a:avLst/>
          </a:prstGeom>
        </p:spPr>
        <p:txBody>
          <a:bodyPr/>
          <a:lstStyle/>
          <a:p>
            <a:fld id="{73EA1A55-A2A1-45E2-8CEB-D1C552E44D9A}" type="datetime1">
              <a:rPr lang="en-US" smtClean="0"/>
              <a:t>1/8/2024</a:t>
            </a:fld>
            <a:endParaRPr lang="en-US"/>
          </a:p>
        </p:txBody>
      </p:sp>
      <p:sp>
        <p:nvSpPr>
          <p:cNvPr id="5" name="Footer Placeholder 4">
            <a:extLst>
              <a:ext uri="{FF2B5EF4-FFF2-40B4-BE49-F238E27FC236}">
                <a16:creationId xmlns:a16="http://schemas.microsoft.com/office/drawing/2014/main" id="{0905E390-B451-462B-B06B-26AFB25E9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9D539-43E4-41D1-9CD2-0B4DED6C5966}"/>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232110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FAFA56-77AC-457F-A5DD-B1997F5F2E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AF1E18-6AF3-419A-8CE1-419274CDB5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A0C2C-553B-4E2F-80F1-180844C4CA06}"/>
              </a:ext>
            </a:extLst>
          </p:cNvPr>
          <p:cNvSpPr>
            <a:spLocks noGrp="1"/>
          </p:cNvSpPr>
          <p:nvPr>
            <p:ph type="dt" sz="half" idx="10"/>
          </p:nvPr>
        </p:nvSpPr>
        <p:spPr>
          <a:xfrm>
            <a:off x="838200" y="6356350"/>
            <a:ext cx="2743200" cy="365125"/>
          </a:xfrm>
          <a:prstGeom prst="rect">
            <a:avLst/>
          </a:prstGeom>
        </p:spPr>
        <p:txBody>
          <a:bodyPr/>
          <a:lstStyle/>
          <a:p>
            <a:fld id="{AC2CB45A-4195-43DA-8C1C-064DDEFF2502}" type="datetime1">
              <a:rPr lang="en-US" smtClean="0"/>
              <a:t>1/8/2024</a:t>
            </a:fld>
            <a:endParaRPr lang="en-US"/>
          </a:p>
        </p:txBody>
      </p:sp>
      <p:sp>
        <p:nvSpPr>
          <p:cNvPr id="5" name="Footer Placeholder 4">
            <a:extLst>
              <a:ext uri="{FF2B5EF4-FFF2-40B4-BE49-F238E27FC236}">
                <a16:creationId xmlns:a16="http://schemas.microsoft.com/office/drawing/2014/main" id="{5D49D711-0AB5-4B36-A5CE-6D82C180D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494FC-5922-4769-9E0C-BB5E5CCB0ABC}"/>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381228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B428-F120-4EC9-9825-1BFBB4A633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BF584-D721-4CE4-ACB4-9A49C26CE0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F1A57-54B8-4474-84B5-12501EAA1178}"/>
              </a:ext>
            </a:extLst>
          </p:cNvPr>
          <p:cNvSpPr>
            <a:spLocks noGrp="1"/>
          </p:cNvSpPr>
          <p:nvPr>
            <p:ph type="dt" sz="half" idx="10"/>
          </p:nvPr>
        </p:nvSpPr>
        <p:spPr>
          <a:xfrm>
            <a:off x="838200" y="6356350"/>
            <a:ext cx="2743200" cy="365125"/>
          </a:xfrm>
          <a:prstGeom prst="rect">
            <a:avLst/>
          </a:prstGeom>
        </p:spPr>
        <p:txBody>
          <a:bodyPr/>
          <a:lstStyle/>
          <a:p>
            <a:fld id="{09DA1DB0-489B-48E6-AA99-DE8C4D4FCDAF}" type="datetime1">
              <a:rPr lang="en-US" smtClean="0"/>
              <a:t>1/8/2024</a:t>
            </a:fld>
            <a:endParaRPr lang="en-US"/>
          </a:p>
        </p:txBody>
      </p:sp>
      <p:sp>
        <p:nvSpPr>
          <p:cNvPr id="5" name="Footer Placeholder 4">
            <a:extLst>
              <a:ext uri="{FF2B5EF4-FFF2-40B4-BE49-F238E27FC236}">
                <a16:creationId xmlns:a16="http://schemas.microsoft.com/office/drawing/2014/main" id="{7894AC21-2F76-41F5-A702-70FDB8F03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DDD8B-35C5-49DD-99F6-364A2A65FCAA}"/>
              </a:ext>
            </a:extLst>
          </p:cNvPr>
          <p:cNvSpPr>
            <a:spLocks noGrp="1"/>
          </p:cNvSpPr>
          <p:nvPr>
            <p:ph type="sldNum" sz="quarter" idx="12"/>
          </p:nvPr>
        </p:nvSpPr>
        <p:spPr>
          <a:xfrm>
            <a:off x="8694175" y="6176963"/>
            <a:ext cx="2743200" cy="365125"/>
          </a:xfrm>
        </p:spPr>
        <p:txBody>
          <a:bodyPr/>
          <a:lstStyle/>
          <a:p>
            <a:fld id="{4D71A6A3-4FFF-46C7-88C3-7FF070A503EF}" type="slidenum">
              <a:rPr lang="en-US" smtClean="0"/>
              <a:t>‹#›</a:t>
            </a:fld>
            <a:endParaRPr lang="en-US" dirty="0"/>
          </a:p>
        </p:txBody>
      </p:sp>
      <p:cxnSp>
        <p:nvCxnSpPr>
          <p:cNvPr id="7" name="Straight Connector 6">
            <a:extLst>
              <a:ext uri="{FF2B5EF4-FFF2-40B4-BE49-F238E27FC236}">
                <a16:creationId xmlns:a16="http://schemas.microsoft.com/office/drawing/2014/main" id="{86594680-4FBA-4DED-BDD8-A5C15B0627CE}"/>
              </a:ext>
            </a:extLst>
          </p:cNvPr>
          <p:cNvCxnSpPr/>
          <p:nvPr userDrawn="1"/>
        </p:nvCxnSpPr>
        <p:spPr>
          <a:xfrm>
            <a:off x="838200" y="1494503"/>
            <a:ext cx="10515600" cy="0"/>
          </a:xfrm>
          <a:prstGeom prst="line">
            <a:avLst/>
          </a:prstGeom>
          <a:ln w="19050">
            <a:solidFill>
              <a:schemeClr val="tx1">
                <a:lumMod val="85000"/>
                <a:lumOff val="1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02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7859-71BF-4A96-9BE6-826D249CA8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51FB62-7698-4620-84B0-2D84B17403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646D49-83F3-4F82-ADBC-1B3155FE1DB2}"/>
              </a:ext>
            </a:extLst>
          </p:cNvPr>
          <p:cNvSpPr>
            <a:spLocks noGrp="1"/>
          </p:cNvSpPr>
          <p:nvPr>
            <p:ph type="dt" sz="half" idx="10"/>
          </p:nvPr>
        </p:nvSpPr>
        <p:spPr>
          <a:xfrm>
            <a:off x="838200" y="6356350"/>
            <a:ext cx="2743200" cy="365125"/>
          </a:xfrm>
          <a:prstGeom prst="rect">
            <a:avLst/>
          </a:prstGeom>
        </p:spPr>
        <p:txBody>
          <a:bodyPr/>
          <a:lstStyle/>
          <a:p>
            <a:fld id="{A12BBF15-A238-4E70-A2A1-0646428A4C3F}" type="datetime1">
              <a:rPr lang="en-US" smtClean="0"/>
              <a:t>1/8/2024</a:t>
            </a:fld>
            <a:endParaRPr lang="en-US"/>
          </a:p>
        </p:txBody>
      </p:sp>
      <p:sp>
        <p:nvSpPr>
          <p:cNvPr id="5" name="Footer Placeholder 4">
            <a:extLst>
              <a:ext uri="{FF2B5EF4-FFF2-40B4-BE49-F238E27FC236}">
                <a16:creationId xmlns:a16="http://schemas.microsoft.com/office/drawing/2014/main" id="{4A61C1A6-D7A8-4E77-8DDB-4EFC045EC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B0021-3850-4574-B22A-24F0823893F5}"/>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735501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EB53-6BB5-4785-970F-C892B019A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4836B-3991-45DA-B85F-249185F39C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EA0B2C-575C-4347-B38C-318B601632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856C28-0220-4E64-99CA-9F69E70ECDF9}"/>
              </a:ext>
            </a:extLst>
          </p:cNvPr>
          <p:cNvSpPr>
            <a:spLocks noGrp="1"/>
          </p:cNvSpPr>
          <p:nvPr>
            <p:ph type="dt" sz="half" idx="10"/>
          </p:nvPr>
        </p:nvSpPr>
        <p:spPr>
          <a:xfrm>
            <a:off x="838200" y="6356350"/>
            <a:ext cx="2743200" cy="365125"/>
          </a:xfrm>
          <a:prstGeom prst="rect">
            <a:avLst/>
          </a:prstGeom>
        </p:spPr>
        <p:txBody>
          <a:bodyPr/>
          <a:lstStyle/>
          <a:p>
            <a:fld id="{9061937D-3576-431B-8C73-EBAB07650A69}" type="datetime1">
              <a:rPr lang="en-US" smtClean="0"/>
              <a:t>1/8/2024</a:t>
            </a:fld>
            <a:endParaRPr lang="en-US"/>
          </a:p>
        </p:txBody>
      </p:sp>
      <p:sp>
        <p:nvSpPr>
          <p:cNvPr id="6" name="Footer Placeholder 5">
            <a:extLst>
              <a:ext uri="{FF2B5EF4-FFF2-40B4-BE49-F238E27FC236}">
                <a16:creationId xmlns:a16="http://schemas.microsoft.com/office/drawing/2014/main" id="{CC31625B-27CA-4992-9DEE-F64A239773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CE371-4931-44FD-A02F-33AAF27603FA}"/>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277493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AF69-8024-46A0-9202-CAC456A7B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F6F0FC-A3A2-43D4-B134-08788DAE47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E7B665-9A9A-47BB-8D8A-0F6CC0DCC0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3A7598-4699-47E0-B417-2B73F931D6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82D222-7752-4309-B27B-9A2371C3A0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80F6B0-A553-49FE-ADF5-D20DFC828397}"/>
              </a:ext>
            </a:extLst>
          </p:cNvPr>
          <p:cNvSpPr>
            <a:spLocks noGrp="1"/>
          </p:cNvSpPr>
          <p:nvPr>
            <p:ph type="dt" sz="half" idx="10"/>
          </p:nvPr>
        </p:nvSpPr>
        <p:spPr>
          <a:xfrm>
            <a:off x="838200" y="6356350"/>
            <a:ext cx="2743200" cy="365125"/>
          </a:xfrm>
          <a:prstGeom prst="rect">
            <a:avLst/>
          </a:prstGeom>
        </p:spPr>
        <p:txBody>
          <a:bodyPr/>
          <a:lstStyle/>
          <a:p>
            <a:fld id="{9C567DAD-EF13-4428-87F1-2899EF766A1C}" type="datetime1">
              <a:rPr lang="en-US" smtClean="0"/>
              <a:t>1/8/2024</a:t>
            </a:fld>
            <a:endParaRPr lang="en-US"/>
          </a:p>
        </p:txBody>
      </p:sp>
      <p:sp>
        <p:nvSpPr>
          <p:cNvPr id="8" name="Footer Placeholder 7">
            <a:extLst>
              <a:ext uri="{FF2B5EF4-FFF2-40B4-BE49-F238E27FC236}">
                <a16:creationId xmlns:a16="http://schemas.microsoft.com/office/drawing/2014/main" id="{328B0E7B-E994-448C-9AF4-1F45E7FC45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50613-E6DE-42AD-8AB0-D096EEE58E76}"/>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23320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6F28-0E53-4DAF-92B3-EF72D7C05E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C1727-CB9F-421D-BCF6-D585605126DD}"/>
              </a:ext>
            </a:extLst>
          </p:cNvPr>
          <p:cNvSpPr>
            <a:spLocks noGrp="1"/>
          </p:cNvSpPr>
          <p:nvPr>
            <p:ph type="dt" sz="half" idx="10"/>
          </p:nvPr>
        </p:nvSpPr>
        <p:spPr>
          <a:xfrm>
            <a:off x="838200" y="6356350"/>
            <a:ext cx="2743200" cy="365125"/>
          </a:xfrm>
          <a:prstGeom prst="rect">
            <a:avLst/>
          </a:prstGeom>
        </p:spPr>
        <p:txBody>
          <a:bodyPr/>
          <a:lstStyle/>
          <a:p>
            <a:fld id="{74E58CF1-9BB5-4908-8A13-8771ECA9D405}" type="datetime1">
              <a:rPr lang="en-US" smtClean="0"/>
              <a:t>1/8/2024</a:t>
            </a:fld>
            <a:endParaRPr lang="en-US"/>
          </a:p>
        </p:txBody>
      </p:sp>
      <p:sp>
        <p:nvSpPr>
          <p:cNvPr id="4" name="Footer Placeholder 3">
            <a:extLst>
              <a:ext uri="{FF2B5EF4-FFF2-40B4-BE49-F238E27FC236}">
                <a16:creationId xmlns:a16="http://schemas.microsoft.com/office/drawing/2014/main" id="{F50DB690-C702-4529-813E-C141EB9A7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1AAA91-B914-41F4-8ED4-9F6DDAB69D68}"/>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376030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D4441-1393-4D11-8F7C-123823394598}"/>
              </a:ext>
            </a:extLst>
          </p:cNvPr>
          <p:cNvSpPr>
            <a:spLocks noGrp="1"/>
          </p:cNvSpPr>
          <p:nvPr>
            <p:ph type="dt" sz="half" idx="10"/>
          </p:nvPr>
        </p:nvSpPr>
        <p:spPr>
          <a:xfrm>
            <a:off x="838200" y="6356350"/>
            <a:ext cx="2743200" cy="365125"/>
          </a:xfrm>
          <a:prstGeom prst="rect">
            <a:avLst/>
          </a:prstGeom>
        </p:spPr>
        <p:txBody>
          <a:bodyPr/>
          <a:lstStyle/>
          <a:p>
            <a:fld id="{AFB4F9FC-3C49-488C-AA0D-38862CCD3566}" type="datetime1">
              <a:rPr lang="en-US" smtClean="0"/>
              <a:t>1/8/2024</a:t>
            </a:fld>
            <a:endParaRPr lang="en-US"/>
          </a:p>
        </p:txBody>
      </p:sp>
      <p:sp>
        <p:nvSpPr>
          <p:cNvPr id="3" name="Footer Placeholder 2">
            <a:extLst>
              <a:ext uri="{FF2B5EF4-FFF2-40B4-BE49-F238E27FC236}">
                <a16:creationId xmlns:a16="http://schemas.microsoft.com/office/drawing/2014/main" id="{60B08091-00DB-4C71-9ED3-659C250FEE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A6830-5DF5-400C-BBD1-9CC9EAA9B816}"/>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21589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5F01-FF5E-459D-9065-58B57D2B8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7B7CBC-D960-412F-8162-4110204BC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CA0F57-E602-4B91-AD90-02DF0070E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CD811-DAB6-4203-BF38-FEE7D03C05C4}"/>
              </a:ext>
            </a:extLst>
          </p:cNvPr>
          <p:cNvSpPr>
            <a:spLocks noGrp="1"/>
          </p:cNvSpPr>
          <p:nvPr>
            <p:ph type="dt" sz="half" idx="10"/>
          </p:nvPr>
        </p:nvSpPr>
        <p:spPr>
          <a:xfrm>
            <a:off x="838200" y="6356350"/>
            <a:ext cx="2743200" cy="365125"/>
          </a:xfrm>
          <a:prstGeom prst="rect">
            <a:avLst/>
          </a:prstGeom>
        </p:spPr>
        <p:txBody>
          <a:bodyPr/>
          <a:lstStyle/>
          <a:p>
            <a:fld id="{19476F94-04D8-421F-BA91-B8748BBA9F9D}" type="datetime1">
              <a:rPr lang="en-US" smtClean="0"/>
              <a:t>1/8/2024</a:t>
            </a:fld>
            <a:endParaRPr lang="en-US"/>
          </a:p>
        </p:txBody>
      </p:sp>
      <p:sp>
        <p:nvSpPr>
          <p:cNvPr id="6" name="Footer Placeholder 5">
            <a:extLst>
              <a:ext uri="{FF2B5EF4-FFF2-40B4-BE49-F238E27FC236}">
                <a16:creationId xmlns:a16="http://schemas.microsoft.com/office/drawing/2014/main" id="{1DB4805A-908B-452C-A903-853BF097CC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D2196-9F47-4BD3-B37B-63ABC6F5CBA5}"/>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24494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4013-9BDE-411C-8880-DD20BB5F5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81FBD5-E2F9-459F-99BD-17E3441427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366291-EFC4-4852-B1E1-3E4843E4B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32D12-98CB-4D8E-ADA8-2D026A496E6A}"/>
              </a:ext>
            </a:extLst>
          </p:cNvPr>
          <p:cNvSpPr>
            <a:spLocks noGrp="1"/>
          </p:cNvSpPr>
          <p:nvPr>
            <p:ph type="dt" sz="half" idx="10"/>
          </p:nvPr>
        </p:nvSpPr>
        <p:spPr>
          <a:xfrm>
            <a:off x="838200" y="6356350"/>
            <a:ext cx="2743200" cy="365125"/>
          </a:xfrm>
          <a:prstGeom prst="rect">
            <a:avLst/>
          </a:prstGeom>
        </p:spPr>
        <p:txBody>
          <a:bodyPr/>
          <a:lstStyle/>
          <a:p>
            <a:fld id="{A632965D-DE1B-417B-B68C-9E1E7BBD559A}" type="datetime1">
              <a:rPr lang="en-US" smtClean="0"/>
              <a:t>1/8/2024</a:t>
            </a:fld>
            <a:endParaRPr lang="en-US"/>
          </a:p>
        </p:txBody>
      </p:sp>
      <p:sp>
        <p:nvSpPr>
          <p:cNvPr id="6" name="Footer Placeholder 5">
            <a:extLst>
              <a:ext uri="{FF2B5EF4-FFF2-40B4-BE49-F238E27FC236}">
                <a16:creationId xmlns:a16="http://schemas.microsoft.com/office/drawing/2014/main" id="{AF2F2AC4-7F47-45AC-89ED-4AAFB936D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E112E-1072-484C-933B-C3E822636F9F}"/>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49776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574C5-BD39-4699-BEA3-C8CC46CDEB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85471B8-D079-44D1-94DD-B7E225E5E0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B9888C7-606F-4B0F-B640-B5CED2D4A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CA9E12-1D43-47ED-B1BE-D4961A0BE32C}"/>
              </a:ext>
            </a:extLst>
          </p:cNvPr>
          <p:cNvSpPr>
            <a:spLocks noGrp="1"/>
          </p:cNvSpPr>
          <p:nvPr>
            <p:ph type="sldNum" sz="quarter" idx="4"/>
          </p:nvPr>
        </p:nvSpPr>
        <p:spPr>
          <a:xfrm>
            <a:off x="8802330" y="6310312"/>
            <a:ext cx="2743200" cy="365125"/>
          </a:xfrm>
          <a:prstGeom prst="rect">
            <a:avLst/>
          </a:prstGeom>
        </p:spPr>
        <p:txBody>
          <a:bodyPr vert="horz" lIns="91440" tIns="45720" rIns="91440" bIns="45720" rtlCol="0" anchor="ctr"/>
          <a:lstStyle>
            <a:lvl1pPr algn="r">
              <a:defRPr sz="1400" b="1">
                <a:solidFill>
                  <a:schemeClr val="tx1">
                    <a:tint val="75000"/>
                  </a:schemeClr>
                </a:solidFill>
              </a:defRPr>
            </a:lvl1pPr>
          </a:lstStyle>
          <a:p>
            <a:pPr algn="l"/>
            <a:fld id="{F4FFDDBC-2926-4263-915E-EABC491C4599}" type="slidenum">
              <a:rPr lang="en-US" smtClean="0"/>
              <a:pPr algn="l"/>
              <a:t>‹#›</a:t>
            </a:fld>
            <a:endParaRPr lang="en-US" dirty="0"/>
          </a:p>
        </p:txBody>
      </p:sp>
      <p:pic>
        <p:nvPicPr>
          <p:cNvPr id="7" name="Picture 6">
            <a:extLst>
              <a:ext uri="{FF2B5EF4-FFF2-40B4-BE49-F238E27FC236}">
                <a16:creationId xmlns:a16="http://schemas.microsoft.com/office/drawing/2014/main" id="{6F886F98-5B03-4413-AAE6-41E3B33B710D}"/>
              </a:ext>
            </a:extLst>
          </p:cNvPr>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2199" y="5751871"/>
            <a:ext cx="1106129" cy="1106129"/>
          </a:xfrm>
          <a:prstGeom prst="rect">
            <a:avLst/>
          </a:prstGeom>
        </p:spPr>
      </p:pic>
    </p:spTree>
    <p:extLst>
      <p:ext uri="{BB962C8B-B14F-4D97-AF65-F5344CB8AC3E}">
        <p14:creationId xmlns:p14="http://schemas.microsoft.com/office/powerpoint/2010/main" val="518023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A725-32A7-480F-ABBB-4E00E9BE728B}"/>
              </a:ext>
            </a:extLst>
          </p:cNvPr>
          <p:cNvSpPr>
            <a:spLocks noGrp="1"/>
          </p:cNvSpPr>
          <p:nvPr>
            <p:ph type="ctrTitle"/>
          </p:nvPr>
        </p:nvSpPr>
        <p:spPr>
          <a:xfrm>
            <a:off x="1524000" y="1122363"/>
            <a:ext cx="9144000" cy="1335702"/>
          </a:xfrm>
        </p:spPr>
        <p:txBody>
          <a:bodyPr>
            <a:normAutofit fontScale="90000"/>
          </a:bodyPr>
          <a:lstStyle/>
          <a:p>
            <a:r>
              <a:rPr lang="en-US" dirty="0"/>
              <a:t>Reddit listing classification</a:t>
            </a:r>
            <a:br>
              <a:rPr lang="en-US" dirty="0"/>
            </a:br>
            <a:r>
              <a:rPr lang="en-US" sz="3600" dirty="0"/>
              <a:t>focus on emotional listings</a:t>
            </a:r>
            <a:endParaRPr lang="en-US" dirty="0"/>
          </a:p>
        </p:txBody>
      </p:sp>
      <p:sp>
        <p:nvSpPr>
          <p:cNvPr id="3" name="Subtitle 2">
            <a:extLst>
              <a:ext uri="{FF2B5EF4-FFF2-40B4-BE49-F238E27FC236}">
                <a16:creationId xmlns:a16="http://schemas.microsoft.com/office/drawing/2014/main" id="{7C6F2215-B9DB-43D1-A24A-843741867B47}"/>
              </a:ext>
            </a:extLst>
          </p:cNvPr>
          <p:cNvSpPr>
            <a:spLocks noGrp="1"/>
          </p:cNvSpPr>
          <p:nvPr>
            <p:ph type="subTitle" idx="1"/>
          </p:nvPr>
        </p:nvSpPr>
        <p:spPr>
          <a:xfrm>
            <a:off x="1524000" y="3602037"/>
            <a:ext cx="9144000" cy="2133599"/>
          </a:xfrm>
        </p:spPr>
        <p:txBody>
          <a:bodyPr>
            <a:normAutofit/>
          </a:bodyPr>
          <a:lstStyle/>
          <a:p>
            <a:r>
              <a:rPr lang="en-US" dirty="0"/>
              <a:t>DSI course</a:t>
            </a:r>
          </a:p>
          <a:p>
            <a:r>
              <a:rPr lang="en-US" dirty="0"/>
              <a:t>Jan 2024</a:t>
            </a:r>
          </a:p>
          <a:p>
            <a:endParaRPr lang="en-US" dirty="0"/>
          </a:p>
          <a:p>
            <a:r>
              <a:rPr lang="en-US" b="1" dirty="0"/>
              <a:t>By: Masoud Alfi</a:t>
            </a:r>
          </a:p>
        </p:txBody>
      </p:sp>
    </p:spTree>
    <p:extLst>
      <p:ext uri="{BB962C8B-B14F-4D97-AF65-F5344CB8AC3E}">
        <p14:creationId xmlns:p14="http://schemas.microsoft.com/office/powerpoint/2010/main" val="2955274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583E-3F83-421B-9494-DB58409892BC}"/>
              </a:ext>
            </a:extLst>
          </p:cNvPr>
          <p:cNvSpPr>
            <a:spLocks noGrp="1"/>
          </p:cNvSpPr>
          <p:nvPr>
            <p:ph type="title"/>
          </p:nvPr>
        </p:nvSpPr>
        <p:spPr/>
        <p:txBody>
          <a:bodyPr/>
          <a:lstStyle/>
          <a:p>
            <a:r>
              <a:rPr lang="en-US" dirty="0"/>
              <a:t>Model Comparison</a:t>
            </a:r>
          </a:p>
        </p:txBody>
      </p:sp>
      <p:sp>
        <p:nvSpPr>
          <p:cNvPr id="3" name="Content Placeholder 2">
            <a:extLst>
              <a:ext uri="{FF2B5EF4-FFF2-40B4-BE49-F238E27FC236}">
                <a16:creationId xmlns:a16="http://schemas.microsoft.com/office/drawing/2014/main" id="{2CFE15CC-EC15-48BD-8677-A27AE75888C2}"/>
              </a:ext>
            </a:extLst>
          </p:cNvPr>
          <p:cNvSpPr>
            <a:spLocks noGrp="1"/>
          </p:cNvSpPr>
          <p:nvPr>
            <p:ph idx="1"/>
          </p:nvPr>
        </p:nvSpPr>
        <p:spPr/>
        <p:txBody>
          <a:bodyPr/>
          <a:lstStyle/>
          <a:p>
            <a:r>
              <a:rPr lang="en-US" dirty="0"/>
              <a:t>Logistic Regression</a:t>
            </a:r>
          </a:p>
          <a:p>
            <a:r>
              <a:rPr lang="en-US" dirty="0"/>
              <a:t>KNN</a:t>
            </a:r>
          </a:p>
          <a:p>
            <a:r>
              <a:rPr lang="en-US" dirty="0"/>
              <a:t>Naïve Bayes</a:t>
            </a:r>
          </a:p>
          <a:p>
            <a:r>
              <a:rPr lang="en-US" dirty="0"/>
              <a:t>Random Forest</a:t>
            </a:r>
          </a:p>
          <a:p>
            <a:endParaRPr lang="en-US" dirty="0"/>
          </a:p>
          <a:p>
            <a:endParaRPr lang="en-US" dirty="0"/>
          </a:p>
          <a:p>
            <a:r>
              <a:rPr lang="en-US" b="1" dirty="0">
                <a:solidFill>
                  <a:srgbClr val="C00000"/>
                </a:solidFill>
              </a:rPr>
              <a:t>The odd case of high variance</a:t>
            </a:r>
          </a:p>
        </p:txBody>
      </p:sp>
      <p:sp>
        <p:nvSpPr>
          <p:cNvPr id="4" name="Slide Number Placeholder 3">
            <a:extLst>
              <a:ext uri="{FF2B5EF4-FFF2-40B4-BE49-F238E27FC236}">
                <a16:creationId xmlns:a16="http://schemas.microsoft.com/office/drawing/2014/main" id="{63E24A93-A778-4420-AE3F-40F48C889097}"/>
              </a:ext>
            </a:extLst>
          </p:cNvPr>
          <p:cNvSpPr>
            <a:spLocks noGrp="1"/>
          </p:cNvSpPr>
          <p:nvPr>
            <p:ph type="sldNum" sz="quarter" idx="12"/>
          </p:nvPr>
        </p:nvSpPr>
        <p:spPr/>
        <p:txBody>
          <a:bodyPr/>
          <a:lstStyle/>
          <a:p>
            <a:fld id="{4D71A6A3-4FFF-46C7-88C3-7FF070A503EF}" type="slidenum">
              <a:rPr lang="en-US" smtClean="0"/>
              <a:t>10</a:t>
            </a:fld>
            <a:endParaRPr lang="en-US" dirty="0"/>
          </a:p>
        </p:txBody>
      </p:sp>
      <p:graphicFrame>
        <p:nvGraphicFramePr>
          <p:cNvPr id="5" name="Table 5">
            <a:extLst>
              <a:ext uri="{FF2B5EF4-FFF2-40B4-BE49-F238E27FC236}">
                <a16:creationId xmlns:a16="http://schemas.microsoft.com/office/drawing/2014/main" id="{2C2611EC-D71D-45B2-B9B5-6E51AB31F861}"/>
              </a:ext>
            </a:extLst>
          </p:cNvPr>
          <p:cNvGraphicFramePr>
            <a:graphicFrameLocks noGrp="1"/>
          </p:cNvGraphicFramePr>
          <p:nvPr>
            <p:extLst>
              <p:ext uri="{D42A27DB-BD31-4B8C-83A1-F6EECF244321}">
                <p14:modId xmlns:p14="http://schemas.microsoft.com/office/powerpoint/2010/main" val="3768505376"/>
              </p:ext>
            </p:extLst>
          </p:nvPr>
        </p:nvGraphicFramePr>
        <p:xfrm>
          <a:off x="6338455" y="1986693"/>
          <a:ext cx="5309754" cy="3894265"/>
        </p:xfrm>
        <a:graphic>
          <a:graphicData uri="http://schemas.openxmlformats.org/drawingml/2006/table">
            <a:tbl>
              <a:tblPr firstRow="1" bandRow="1">
                <a:tableStyleId>{5C22544A-7EE6-4342-B048-85BDC9FD1C3A}</a:tableStyleId>
              </a:tblPr>
              <a:tblGrid>
                <a:gridCol w="2852303">
                  <a:extLst>
                    <a:ext uri="{9D8B030D-6E8A-4147-A177-3AD203B41FA5}">
                      <a16:colId xmlns:a16="http://schemas.microsoft.com/office/drawing/2014/main" val="1762733040"/>
                    </a:ext>
                  </a:extLst>
                </a:gridCol>
                <a:gridCol w="2457451">
                  <a:extLst>
                    <a:ext uri="{9D8B030D-6E8A-4147-A177-3AD203B41FA5}">
                      <a16:colId xmlns:a16="http://schemas.microsoft.com/office/drawing/2014/main" val="3207049228"/>
                    </a:ext>
                  </a:extLst>
                </a:gridCol>
              </a:tblGrid>
              <a:tr h="778853">
                <a:tc>
                  <a:txBody>
                    <a:bodyPr/>
                    <a:lstStyle/>
                    <a:p>
                      <a:pPr algn="ctr"/>
                      <a:r>
                        <a:rPr lang="en-US" sz="2800" dirty="0"/>
                        <a:t>Model</a:t>
                      </a:r>
                    </a:p>
                  </a:txBody>
                  <a:tcPr/>
                </a:tc>
                <a:tc>
                  <a:txBody>
                    <a:bodyPr/>
                    <a:lstStyle/>
                    <a:p>
                      <a:pPr algn="ctr"/>
                      <a:r>
                        <a:rPr lang="en-US" sz="2800" dirty="0"/>
                        <a:t>Accuracy score</a:t>
                      </a:r>
                    </a:p>
                  </a:txBody>
                  <a:tcPr/>
                </a:tc>
                <a:extLst>
                  <a:ext uri="{0D108BD9-81ED-4DB2-BD59-A6C34878D82A}">
                    <a16:rowId xmlns:a16="http://schemas.microsoft.com/office/drawing/2014/main" val="2057287997"/>
                  </a:ext>
                </a:extLst>
              </a:tr>
              <a:tr h="778853">
                <a:tc>
                  <a:txBody>
                    <a:bodyPr/>
                    <a:lstStyle/>
                    <a:p>
                      <a:pPr algn="ctr"/>
                      <a:r>
                        <a:rPr lang="en-US" sz="2800" dirty="0"/>
                        <a:t>Log Reg</a:t>
                      </a:r>
                    </a:p>
                  </a:txBody>
                  <a:tcPr/>
                </a:tc>
                <a:tc>
                  <a:txBody>
                    <a:bodyPr/>
                    <a:lstStyle/>
                    <a:p>
                      <a:pPr algn="ctr"/>
                      <a:r>
                        <a:rPr lang="en-US" sz="2800" dirty="0"/>
                        <a:t>0.88</a:t>
                      </a:r>
                    </a:p>
                  </a:txBody>
                  <a:tcPr/>
                </a:tc>
                <a:extLst>
                  <a:ext uri="{0D108BD9-81ED-4DB2-BD59-A6C34878D82A}">
                    <a16:rowId xmlns:a16="http://schemas.microsoft.com/office/drawing/2014/main" val="619279315"/>
                  </a:ext>
                </a:extLst>
              </a:tr>
              <a:tr h="778853">
                <a:tc>
                  <a:txBody>
                    <a:bodyPr/>
                    <a:lstStyle/>
                    <a:p>
                      <a:pPr algn="ctr"/>
                      <a:r>
                        <a:rPr lang="en-US" sz="2800" dirty="0"/>
                        <a:t>Naïve Bayes</a:t>
                      </a:r>
                    </a:p>
                  </a:txBody>
                  <a:tcPr/>
                </a:tc>
                <a:tc>
                  <a:txBody>
                    <a:bodyPr/>
                    <a:lstStyle/>
                    <a:p>
                      <a:pPr algn="ctr"/>
                      <a:r>
                        <a:rPr lang="en-US" sz="2800" dirty="0"/>
                        <a:t>0.85</a:t>
                      </a:r>
                    </a:p>
                  </a:txBody>
                  <a:tcPr/>
                </a:tc>
                <a:extLst>
                  <a:ext uri="{0D108BD9-81ED-4DB2-BD59-A6C34878D82A}">
                    <a16:rowId xmlns:a16="http://schemas.microsoft.com/office/drawing/2014/main" val="3060155211"/>
                  </a:ext>
                </a:extLst>
              </a:tr>
              <a:tr h="778853">
                <a:tc>
                  <a:txBody>
                    <a:bodyPr/>
                    <a:lstStyle/>
                    <a:p>
                      <a:pPr algn="ctr"/>
                      <a:r>
                        <a:rPr lang="en-US" sz="2800" dirty="0"/>
                        <a:t>Random Forest</a:t>
                      </a:r>
                    </a:p>
                  </a:txBody>
                  <a:tcPr/>
                </a:tc>
                <a:tc>
                  <a:txBody>
                    <a:bodyPr/>
                    <a:lstStyle/>
                    <a:p>
                      <a:pPr algn="ctr"/>
                      <a:r>
                        <a:rPr lang="en-US" sz="2800" dirty="0"/>
                        <a:t>0.84</a:t>
                      </a:r>
                    </a:p>
                  </a:txBody>
                  <a:tcPr/>
                </a:tc>
                <a:extLst>
                  <a:ext uri="{0D108BD9-81ED-4DB2-BD59-A6C34878D82A}">
                    <a16:rowId xmlns:a16="http://schemas.microsoft.com/office/drawing/2014/main" val="1920707391"/>
                  </a:ext>
                </a:extLst>
              </a:tr>
              <a:tr h="778853">
                <a:tc>
                  <a:txBody>
                    <a:bodyPr/>
                    <a:lstStyle/>
                    <a:p>
                      <a:pPr algn="ctr"/>
                      <a:r>
                        <a:rPr lang="en-US" sz="2800" dirty="0"/>
                        <a:t>KNN</a:t>
                      </a:r>
                    </a:p>
                  </a:txBody>
                  <a:tcPr/>
                </a:tc>
                <a:tc>
                  <a:txBody>
                    <a:bodyPr/>
                    <a:lstStyle/>
                    <a:p>
                      <a:pPr algn="ctr"/>
                      <a:r>
                        <a:rPr lang="en-US" sz="2800" dirty="0"/>
                        <a:t>0.76</a:t>
                      </a:r>
                    </a:p>
                  </a:txBody>
                  <a:tcPr/>
                </a:tc>
                <a:extLst>
                  <a:ext uri="{0D108BD9-81ED-4DB2-BD59-A6C34878D82A}">
                    <a16:rowId xmlns:a16="http://schemas.microsoft.com/office/drawing/2014/main" val="1433663263"/>
                  </a:ext>
                </a:extLst>
              </a:tr>
            </a:tbl>
          </a:graphicData>
        </a:graphic>
      </p:graphicFrame>
    </p:spTree>
    <p:extLst>
      <p:ext uri="{BB962C8B-B14F-4D97-AF65-F5344CB8AC3E}">
        <p14:creationId xmlns:p14="http://schemas.microsoft.com/office/powerpoint/2010/main" val="311408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6CC3-C176-4745-86EE-6ADB8E10794B}"/>
              </a:ext>
            </a:extLst>
          </p:cNvPr>
          <p:cNvSpPr>
            <a:spLocks noGrp="1"/>
          </p:cNvSpPr>
          <p:nvPr>
            <p:ph type="title"/>
          </p:nvPr>
        </p:nvSpPr>
        <p:spPr/>
        <p:txBody>
          <a:bodyPr/>
          <a:lstStyle/>
          <a:p>
            <a:r>
              <a:rPr lang="en-US" dirty="0"/>
              <a:t>Balanced vs. Imbalanced Data</a:t>
            </a:r>
          </a:p>
        </p:txBody>
      </p:sp>
      <p:sp>
        <p:nvSpPr>
          <p:cNvPr id="3" name="Content Placeholder 2">
            <a:extLst>
              <a:ext uri="{FF2B5EF4-FFF2-40B4-BE49-F238E27FC236}">
                <a16:creationId xmlns:a16="http://schemas.microsoft.com/office/drawing/2014/main" id="{E77522C4-CCCF-4CAB-9696-149778323705}"/>
              </a:ext>
            </a:extLst>
          </p:cNvPr>
          <p:cNvSpPr>
            <a:spLocks noGrp="1"/>
          </p:cNvSpPr>
          <p:nvPr>
            <p:ph idx="1"/>
          </p:nvPr>
        </p:nvSpPr>
        <p:spPr>
          <a:xfrm>
            <a:off x="838200" y="1825624"/>
            <a:ext cx="10515600" cy="4716463"/>
          </a:xfrm>
        </p:spPr>
        <p:txBody>
          <a:bodyPr>
            <a:normAutofit/>
          </a:bodyPr>
          <a:lstStyle/>
          <a:p>
            <a:r>
              <a:rPr lang="en-US" dirty="0" err="1"/>
              <a:t>LogReg</a:t>
            </a:r>
            <a:r>
              <a:rPr lang="en-US" dirty="0"/>
              <a:t> (no class weighting)</a:t>
            </a:r>
          </a:p>
          <a:p>
            <a:endParaRPr lang="en-US" dirty="0"/>
          </a:p>
          <a:p>
            <a:endParaRPr lang="en-US" dirty="0"/>
          </a:p>
          <a:p>
            <a:endParaRPr lang="en-US" dirty="0"/>
          </a:p>
          <a:p>
            <a:endParaRPr lang="en-US" dirty="0"/>
          </a:p>
          <a:p>
            <a:endParaRPr lang="en-US" dirty="0"/>
          </a:p>
          <a:p>
            <a:endParaRPr lang="en-US" dirty="0"/>
          </a:p>
          <a:p>
            <a:endParaRPr lang="en-US" dirty="0"/>
          </a:p>
          <a:p>
            <a:r>
              <a:rPr lang="en-US" dirty="0"/>
              <a:t>Data imbalance ratio (94 to 6)</a:t>
            </a:r>
          </a:p>
        </p:txBody>
      </p:sp>
      <p:sp>
        <p:nvSpPr>
          <p:cNvPr id="4" name="Slide Number Placeholder 3">
            <a:extLst>
              <a:ext uri="{FF2B5EF4-FFF2-40B4-BE49-F238E27FC236}">
                <a16:creationId xmlns:a16="http://schemas.microsoft.com/office/drawing/2014/main" id="{686F4A60-FDC3-40A5-96E4-E0889C14196A}"/>
              </a:ext>
            </a:extLst>
          </p:cNvPr>
          <p:cNvSpPr>
            <a:spLocks noGrp="1"/>
          </p:cNvSpPr>
          <p:nvPr>
            <p:ph type="sldNum" sz="quarter" idx="12"/>
          </p:nvPr>
        </p:nvSpPr>
        <p:spPr/>
        <p:txBody>
          <a:bodyPr/>
          <a:lstStyle/>
          <a:p>
            <a:fld id="{4D71A6A3-4FFF-46C7-88C3-7FF070A503EF}" type="slidenum">
              <a:rPr lang="en-US" smtClean="0"/>
              <a:t>11</a:t>
            </a:fld>
            <a:endParaRPr lang="en-US" dirty="0"/>
          </a:p>
        </p:txBody>
      </p:sp>
      <p:graphicFrame>
        <p:nvGraphicFramePr>
          <p:cNvPr id="5" name="Table 5">
            <a:extLst>
              <a:ext uri="{FF2B5EF4-FFF2-40B4-BE49-F238E27FC236}">
                <a16:creationId xmlns:a16="http://schemas.microsoft.com/office/drawing/2014/main" id="{1ADD9FE2-EABE-46DA-BFD6-E842153B429B}"/>
              </a:ext>
            </a:extLst>
          </p:cNvPr>
          <p:cNvGraphicFramePr>
            <a:graphicFrameLocks noGrp="1"/>
          </p:cNvGraphicFramePr>
          <p:nvPr>
            <p:extLst>
              <p:ext uri="{D42A27DB-BD31-4B8C-83A1-F6EECF244321}">
                <p14:modId xmlns:p14="http://schemas.microsoft.com/office/powerpoint/2010/main" val="1180262689"/>
              </p:ext>
            </p:extLst>
          </p:nvPr>
        </p:nvGraphicFramePr>
        <p:xfrm>
          <a:off x="801702" y="2712027"/>
          <a:ext cx="5294298" cy="2162944"/>
        </p:xfrm>
        <a:graphic>
          <a:graphicData uri="http://schemas.openxmlformats.org/drawingml/2006/table">
            <a:tbl>
              <a:tblPr firstRow="1" bandRow="1">
                <a:tableStyleId>{5C22544A-7EE6-4342-B048-85BDC9FD1C3A}</a:tableStyleId>
              </a:tblPr>
              <a:tblGrid>
                <a:gridCol w="1764766">
                  <a:extLst>
                    <a:ext uri="{9D8B030D-6E8A-4147-A177-3AD203B41FA5}">
                      <a16:colId xmlns:a16="http://schemas.microsoft.com/office/drawing/2014/main" val="2099405610"/>
                    </a:ext>
                  </a:extLst>
                </a:gridCol>
                <a:gridCol w="1764766">
                  <a:extLst>
                    <a:ext uri="{9D8B030D-6E8A-4147-A177-3AD203B41FA5}">
                      <a16:colId xmlns:a16="http://schemas.microsoft.com/office/drawing/2014/main" val="424153122"/>
                    </a:ext>
                  </a:extLst>
                </a:gridCol>
                <a:gridCol w="1764766">
                  <a:extLst>
                    <a:ext uri="{9D8B030D-6E8A-4147-A177-3AD203B41FA5}">
                      <a16:colId xmlns:a16="http://schemas.microsoft.com/office/drawing/2014/main" val="1088296038"/>
                    </a:ext>
                  </a:extLst>
                </a:gridCol>
              </a:tblGrid>
              <a:tr h="648696">
                <a:tc>
                  <a:txBody>
                    <a:bodyPr/>
                    <a:lstStyle/>
                    <a:p>
                      <a:pPr algn="ctr"/>
                      <a:r>
                        <a:rPr lang="en-US" dirty="0"/>
                        <a:t>Score</a:t>
                      </a:r>
                    </a:p>
                  </a:txBody>
                  <a:tcPr anchor="ctr"/>
                </a:tc>
                <a:tc>
                  <a:txBody>
                    <a:bodyPr/>
                    <a:lstStyle/>
                    <a:p>
                      <a:pPr algn="ctr"/>
                      <a:r>
                        <a:rPr lang="en-US" dirty="0"/>
                        <a:t>Balanced data</a:t>
                      </a:r>
                    </a:p>
                  </a:txBody>
                  <a:tcPr anchor="ctr"/>
                </a:tc>
                <a:tc>
                  <a:txBody>
                    <a:bodyPr/>
                    <a:lstStyle/>
                    <a:p>
                      <a:pPr algn="ctr"/>
                      <a:r>
                        <a:rPr lang="en-US" dirty="0"/>
                        <a:t>Imbalanced data</a:t>
                      </a:r>
                    </a:p>
                  </a:txBody>
                  <a:tcPr anchor="ctr"/>
                </a:tc>
                <a:extLst>
                  <a:ext uri="{0D108BD9-81ED-4DB2-BD59-A6C34878D82A}">
                    <a16:rowId xmlns:a16="http://schemas.microsoft.com/office/drawing/2014/main" val="458565513"/>
                  </a:ext>
                </a:extLst>
              </a:tr>
              <a:tr h="378562">
                <a:tc>
                  <a:txBody>
                    <a:bodyPr/>
                    <a:lstStyle/>
                    <a:p>
                      <a:pPr algn="ctr"/>
                      <a:r>
                        <a:rPr lang="en-US" dirty="0"/>
                        <a:t>Accuracy</a:t>
                      </a:r>
                    </a:p>
                  </a:txBody>
                  <a:tcPr anchor="ctr"/>
                </a:tc>
                <a:tc>
                  <a:txBody>
                    <a:bodyPr/>
                    <a:lstStyle/>
                    <a:p>
                      <a:pPr algn="ctr"/>
                      <a:r>
                        <a:rPr lang="en-US" dirty="0"/>
                        <a:t>0.89</a:t>
                      </a:r>
                    </a:p>
                  </a:txBody>
                  <a:tcPr anchor="ctr"/>
                </a:tc>
                <a:tc>
                  <a:txBody>
                    <a:bodyPr/>
                    <a:lstStyle/>
                    <a:p>
                      <a:pPr algn="ctr"/>
                      <a:r>
                        <a:rPr lang="en-US" dirty="0"/>
                        <a:t>0.92</a:t>
                      </a:r>
                    </a:p>
                  </a:txBody>
                  <a:tcPr anchor="ctr"/>
                </a:tc>
                <a:extLst>
                  <a:ext uri="{0D108BD9-81ED-4DB2-BD59-A6C34878D82A}">
                    <a16:rowId xmlns:a16="http://schemas.microsoft.com/office/drawing/2014/main" val="2388173838"/>
                  </a:ext>
                </a:extLst>
              </a:tr>
              <a:tr h="378562">
                <a:tc>
                  <a:txBody>
                    <a:bodyPr/>
                    <a:lstStyle/>
                    <a:p>
                      <a:pPr algn="ctr"/>
                      <a:r>
                        <a:rPr lang="en-US" dirty="0"/>
                        <a:t>Precision</a:t>
                      </a:r>
                    </a:p>
                  </a:txBody>
                  <a:tcPr anchor="ctr"/>
                </a:tc>
                <a:tc>
                  <a:txBody>
                    <a:bodyPr/>
                    <a:lstStyle/>
                    <a:p>
                      <a:pPr algn="ctr"/>
                      <a:r>
                        <a:rPr lang="en-US" dirty="0"/>
                        <a:t>0.9</a:t>
                      </a:r>
                    </a:p>
                  </a:txBody>
                  <a:tcPr anchor="ctr"/>
                </a:tc>
                <a:tc>
                  <a:txBody>
                    <a:bodyPr/>
                    <a:lstStyle/>
                    <a:p>
                      <a:pPr algn="ctr"/>
                      <a:r>
                        <a:rPr lang="en-US" b="1" dirty="0">
                          <a:solidFill>
                            <a:srgbClr val="C00000"/>
                          </a:solidFill>
                        </a:rPr>
                        <a:t>0.5</a:t>
                      </a:r>
                    </a:p>
                  </a:txBody>
                  <a:tcPr anchor="ctr"/>
                </a:tc>
                <a:extLst>
                  <a:ext uri="{0D108BD9-81ED-4DB2-BD59-A6C34878D82A}">
                    <a16:rowId xmlns:a16="http://schemas.microsoft.com/office/drawing/2014/main" val="3842461190"/>
                  </a:ext>
                </a:extLst>
              </a:tr>
              <a:tr h="378562">
                <a:tc>
                  <a:txBody>
                    <a:bodyPr/>
                    <a:lstStyle/>
                    <a:p>
                      <a:pPr algn="ctr"/>
                      <a:r>
                        <a:rPr lang="en-US" dirty="0"/>
                        <a:t>Recall</a:t>
                      </a:r>
                    </a:p>
                  </a:txBody>
                  <a:tcPr anchor="ctr"/>
                </a:tc>
                <a:tc>
                  <a:txBody>
                    <a:bodyPr/>
                    <a:lstStyle/>
                    <a:p>
                      <a:pPr algn="ctr"/>
                      <a:r>
                        <a:rPr lang="en-US" dirty="0"/>
                        <a:t>0.9</a:t>
                      </a:r>
                    </a:p>
                  </a:txBody>
                  <a:tcPr anchor="ctr"/>
                </a:tc>
                <a:tc>
                  <a:txBody>
                    <a:bodyPr/>
                    <a:lstStyle/>
                    <a:p>
                      <a:pPr algn="ctr"/>
                      <a:r>
                        <a:rPr lang="en-US" b="1" dirty="0">
                          <a:solidFill>
                            <a:srgbClr val="C00000"/>
                          </a:solidFill>
                        </a:rPr>
                        <a:t>0.28</a:t>
                      </a:r>
                    </a:p>
                  </a:txBody>
                  <a:tcPr anchor="ctr"/>
                </a:tc>
                <a:extLst>
                  <a:ext uri="{0D108BD9-81ED-4DB2-BD59-A6C34878D82A}">
                    <a16:rowId xmlns:a16="http://schemas.microsoft.com/office/drawing/2014/main" val="3962880739"/>
                  </a:ext>
                </a:extLst>
              </a:tr>
              <a:tr h="378562">
                <a:tc>
                  <a:txBody>
                    <a:bodyPr/>
                    <a:lstStyle/>
                    <a:p>
                      <a:pPr algn="ctr"/>
                      <a:r>
                        <a:rPr lang="en-US" dirty="0"/>
                        <a:t>f1-score</a:t>
                      </a:r>
                    </a:p>
                  </a:txBody>
                  <a:tcPr anchor="ctr"/>
                </a:tc>
                <a:tc>
                  <a:txBody>
                    <a:bodyPr/>
                    <a:lstStyle/>
                    <a:p>
                      <a:pPr algn="ctr"/>
                      <a:r>
                        <a:rPr lang="en-US" dirty="0"/>
                        <a:t>0.9</a:t>
                      </a:r>
                    </a:p>
                  </a:txBody>
                  <a:tcPr anchor="ctr"/>
                </a:tc>
                <a:tc>
                  <a:txBody>
                    <a:bodyPr/>
                    <a:lstStyle/>
                    <a:p>
                      <a:pPr algn="ctr"/>
                      <a:r>
                        <a:rPr lang="en-US" b="1" dirty="0">
                          <a:solidFill>
                            <a:srgbClr val="C00000"/>
                          </a:solidFill>
                        </a:rPr>
                        <a:t>0.36</a:t>
                      </a:r>
                    </a:p>
                  </a:txBody>
                  <a:tcPr anchor="ctr"/>
                </a:tc>
                <a:extLst>
                  <a:ext uri="{0D108BD9-81ED-4DB2-BD59-A6C34878D82A}">
                    <a16:rowId xmlns:a16="http://schemas.microsoft.com/office/drawing/2014/main" val="2848542422"/>
                  </a:ext>
                </a:extLst>
              </a:tr>
            </a:tbl>
          </a:graphicData>
        </a:graphic>
      </p:graphicFrame>
      <p:sp>
        <p:nvSpPr>
          <p:cNvPr id="6" name="Content Placeholder 2">
            <a:extLst>
              <a:ext uri="{FF2B5EF4-FFF2-40B4-BE49-F238E27FC236}">
                <a16:creationId xmlns:a16="http://schemas.microsoft.com/office/drawing/2014/main" id="{4B3F226D-39B9-4234-B873-F74D9D524E5C}"/>
              </a:ext>
            </a:extLst>
          </p:cNvPr>
          <p:cNvSpPr txBox="1">
            <a:spLocks/>
          </p:cNvSpPr>
          <p:nvPr/>
        </p:nvSpPr>
        <p:spPr>
          <a:xfrm>
            <a:off x="6930736" y="1825623"/>
            <a:ext cx="4862946" cy="4351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LogReg</a:t>
            </a:r>
            <a:r>
              <a:rPr lang="en-US" dirty="0"/>
              <a:t> (with class weighting)</a:t>
            </a:r>
          </a:p>
        </p:txBody>
      </p:sp>
      <p:graphicFrame>
        <p:nvGraphicFramePr>
          <p:cNvPr id="7" name="Table 5">
            <a:extLst>
              <a:ext uri="{FF2B5EF4-FFF2-40B4-BE49-F238E27FC236}">
                <a16:creationId xmlns:a16="http://schemas.microsoft.com/office/drawing/2014/main" id="{1F5535BE-A8B6-4AFF-BB0D-86F753D72D65}"/>
              </a:ext>
            </a:extLst>
          </p:cNvPr>
          <p:cNvGraphicFramePr>
            <a:graphicFrameLocks noGrp="1"/>
          </p:cNvGraphicFramePr>
          <p:nvPr>
            <p:extLst>
              <p:ext uri="{D42A27DB-BD31-4B8C-83A1-F6EECF244321}">
                <p14:modId xmlns:p14="http://schemas.microsoft.com/office/powerpoint/2010/main" val="3194030268"/>
              </p:ext>
            </p:extLst>
          </p:nvPr>
        </p:nvGraphicFramePr>
        <p:xfrm>
          <a:off x="7005161" y="2712027"/>
          <a:ext cx="3529532" cy="2162944"/>
        </p:xfrm>
        <a:graphic>
          <a:graphicData uri="http://schemas.openxmlformats.org/drawingml/2006/table">
            <a:tbl>
              <a:tblPr firstRow="1" bandRow="1">
                <a:tableStyleId>{5C22544A-7EE6-4342-B048-85BDC9FD1C3A}</a:tableStyleId>
              </a:tblPr>
              <a:tblGrid>
                <a:gridCol w="1764766">
                  <a:extLst>
                    <a:ext uri="{9D8B030D-6E8A-4147-A177-3AD203B41FA5}">
                      <a16:colId xmlns:a16="http://schemas.microsoft.com/office/drawing/2014/main" val="2099405610"/>
                    </a:ext>
                  </a:extLst>
                </a:gridCol>
                <a:gridCol w="1764766">
                  <a:extLst>
                    <a:ext uri="{9D8B030D-6E8A-4147-A177-3AD203B41FA5}">
                      <a16:colId xmlns:a16="http://schemas.microsoft.com/office/drawing/2014/main" val="1088296038"/>
                    </a:ext>
                  </a:extLst>
                </a:gridCol>
              </a:tblGrid>
              <a:tr h="648696">
                <a:tc>
                  <a:txBody>
                    <a:bodyPr/>
                    <a:lstStyle/>
                    <a:p>
                      <a:pPr algn="ctr"/>
                      <a:r>
                        <a:rPr lang="en-US" dirty="0"/>
                        <a:t>Score</a:t>
                      </a:r>
                    </a:p>
                  </a:txBody>
                  <a:tcPr anchor="ctr"/>
                </a:tc>
                <a:tc>
                  <a:txBody>
                    <a:bodyPr/>
                    <a:lstStyle/>
                    <a:p>
                      <a:pPr algn="ctr"/>
                      <a:r>
                        <a:rPr lang="en-US" dirty="0"/>
                        <a:t>Imbalanced data</a:t>
                      </a:r>
                    </a:p>
                  </a:txBody>
                  <a:tcPr anchor="ctr"/>
                </a:tc>
                <a:extLst>
                  <a:ext uri="{0D108BD9-81ED-4DB2-BD59-A6C34878D82A}">
                    <a16:rowId xmlns:a16="http://schemas.microsoft.com/office/drawing/2014/main" val="458565513"/>
                  </a:ext>
                </a:extLst>
              </a:tr>
              <a:tr h="378562">
                <a:tc>
                  <a:txBody>
                    <a:bodyPr/>
                    <a:lstStyle/>
                    <a:p>
                      <a:pPr algn="ctr"/>
                      <a:r>
                        <a:rPr lang="en-US" dirty="0"/>
                        <a:t>Accuracy</a:t>
                      </a:r>
                    </a:p>
                  </a:txBody>
                  <a:tcPr anchor="ctr"/>
                </a:tc>
                <a:tc>
                  <a:txBody>
                    <a:bodyPr/>
                    <a:lstStyle/>
                    <a:p>
                      <a:pPr algn="ctr"/>
                      <a:r>
                        <a:rPr lang="en-US" dirty="0"/>
                        <a:t>0.91</a:t>
                      </a:r>
                    </a:p>
                  </a:txBody>
                  <a:tcPr anchor="ctr"/>
                </a:tc>
                <a:extLst>
                  <a:ext uri="{0D108BD9-81ED-4DB2-BD59-A6C34878D82A}">
                    <a16:rowId xmlns:a16="http://schemas.microsoft.com/office/drawing/2014/main" val="2388173838"/>
                  </a:ext>
                </a:extLst>
              </a:tr>
              <a:tr h="378562">
                <a:tc>
                  <a:txBody>
                    <a:bodyPr/>
                    <a:lstStyle/>
                    <a:p>
                      <a:pPr algn="ctr"/>
                      <a:r>
                        <a:rPr lang="en-US" dirty="0"/>
                        <a:t>Precision</a:t>
                      </a:r>
                    </a:p>
                  </a:txBody>
                  <a:tcPr anchor="ctr"/>
                </a:tc>
                <a:tc>
                  <a:txBody>
                    <a:bodyPr/>
                    <a:lstStyle/>
                    <a:p>
                      <a:pPr algn="ctr"/>
                      <a:r>
                        <a:rPr lang="en-US" b="1" dirty="0">
                          <a:solidFill>
                            <a:srgbClr val="C00000"/>
                          </a:solidFill>
                        </a:rPr>
                        <a:t>0.4</a:t>
                      </a:r>
                    </a:p>
                  </a:txBody>
                  <a:tcPr anchor="ctr"/>
                </a:tc>
                <a:extLst>
                  <a:ext uri="{0D108BD9-81ED-4DB2-BD59-A6C34878D82A}">
                    <a16:rowId xmlns:a16="http://schemas.microsoft.com/office/drawing/2014/main" val="3842461190"/>
                  </a:ext>
                </a:extLst>
              </a:tr>
              <a:tr h="378562">
                <a:tc>
                  <a:txBody>
                    <a:bodyPr/>
                    <a:lstStyle/>
                    <a:p>
                      <a:pPr algn="ctr"/>
                      <a:r>
                        <a:rPr lang="en-US" dirty="0"/>
                        <a:t>Recall</a:t>
                      </a:r>
                    </a:p>
                  </a:txBody>
                  <a:tcPr anchor="ctr"/>
                </a:tc>
                <a:tc>
                  <a:txBody>
                    <a:bodyPr/>
                    <a:lstStyle/>
                    <a:p>
                      <a:pPr algn="ctr"/>
                      <a:r>
                        <a:rPr lang="en-US" b="1" dirty="0">
                          <a:solidFill>
                            <a:srgbClr val="C00000"/>
                          </a:solidFill>
                        </a:rPr>
                        <a:t>0.6</a:t>
                      </a:r>
                    </a:p>
                  </a:txBody>
                  <a:tcPr anchor="ctr"/>
                </a:tc>
                <a:extLst>
                  <a:ext uri="{0D108BD9-81ED-4DB2-BD59-A6C34878D82A}">
                    <a16:rowId xmlns:a16="http://schemas.microsoft.com/office/drawing/2014/main" val="3962880739"/>
                  </a:ext>
                </a:extLst>
              </a:tr>
              <a:tr h="378562">
                <a:tc>
                  <a:txBody>
                    <a:bodyPr/>
                    <a:lstStyle/>
                    <a:p>
                      <a:pPr algn="ctr"/>
                      <a:r>
                        <a:rPr lang="en-US" dirty="0"/>
                        <a:t>f1-score</a:t>
                      </a:r>
                    </a:p>
                  </a:txBody>
                  <a:tcPr anchor="ctr"/>
                </a:tc>
                <a:tc>
                  <a:txBody>
                    <a:bodyPr/>
                    <a:lstStyle/>
                    <a:p>
                      <a:pPr algn="ctr"/>
                      <a:r>
                        <a:rPr lang="en-US" b="1" dirty="0">
                          <a:solidFill>
                            <a:srgbClr val="C00000"/>
                          </a:solidFill>
                        </a:rPr>
                        <a:t>0.48</a:t>
                      </a:r>
                    </a:p>
                  </a:txBody>
                  <a:tcPr anchor="ctr"/>
                </a:tc>
                <a:extLst>
                  <a:ext uri="{0D108BD9-81ED-4DB2-BD59-A6C34878D82A}">
                    <a16:rowId xmlns:a16="http://schemas.microsoft.com/office/drawing/2014/main" val="2848542422"/>
                  </a:ext>
                </a:extLst>
              </a:tr>
            </a:tbl>
          </a:graphicData>
        </a:graphic>
      </p:graphicFrame>
    </p:spTree>
    <p:extLst>
      <p:ext uri="{BB962C8B-B14F-4D97-AF65-F5344CB8AC3E}">
        <p14:creationId xmlns:p14="http://schemas.microsoft.com/office/powerpoint/2010/main" val="421511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17F75-03B7-4DAC-88F2-4EB96CA731F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97A04B9-E8FD-4293-86C5-2DF81B6585DD}"/>
              </a:ext>
            </a:extLst>
          </p:cNvPr>
          <p:cNvSpPr>
            <a:spLocks noGrp="1"/>
          </p:cNvSpPr>
          <p:nvPr>
            <p:ph idx="1"/>
          </p:nvPr>
        </p:nvSpPr>
        <p:spPr/>
        <p:txBody>
          <a:bodyPr/>
          <a:lstStyle/>
          <a:p>
            <a:r>
              <a:rPr lang="en-US" dirty="0"/>
              <a:t>Best model showed 88% ‘accuracy’ in classification.</a:t>
            </a:r>
          </a:p>
          <a:p>
            <a:r>
              <a:rPr lang="en-US" dirty="0"/>
              <a:t>Logistic regression outperformed other estimators.</a:t>
            </a:r>
          </a:p>
          <a:p>
            <a:r>
              <a:rPr lang="en-US" dirty="0"/>
              <a:t>Classifiers could easily go into the overfitting territory.</a:t>
            </a:r>
          </a:p>
          <a:p>
            <a:r>
              <a:rPr lang="en-US" dirty="0"/>
              <a:t>Imbalanced classes pose challenges for our classifiers. </a:t>
            </a:r>
          </a:p>
          <a:p>
            <a:endParaRPr lang="en-US" dirty="0"/>
          </a:p>
          <a:p>
            <a:pPr marL="0" indent="0">
              <a:buNone/>
            </a:pPr>
            <a:r>
              <a:rPr lang="en-US" b="1" dirty="0"/>
              <a:t>Future work</a:t>
            </a:r>
          </a:p>
          <a:p>
            <a:r>
              <a:rPr lang="en-US" dirty="0"/>
              <a:t>Consider words in the context of sentences and relations (LM)</a:t>
            </a:r>
          </a:p>
        </p:txBody>
      </p:sp>
      <p:sp>
        <p:nvSpPr>
          <p:cNvPr id="4" name="Slide Number Placeholder 3">
            <a:extLst>
              <a:ext uri="{FF2B5EF4-FFF2-40B4-BE49-F238E27FC236}">
                <a16:creationId xmlns:a16="http://schemas.microsoft.com/office/drawing/2014/main" id="{2311314D-45F5-4F7F-9AE4-25A4A2243330}"/>
              </a:ext>
            </a:extLst>
          </p:cNvPr>
          <p:cNvSpPr>
            <a:spLocks noGrp="1"/>
          </p:cNvSpPr>
          <p:nvPr>
            <p:ph type="sldNum" sz="quarter" idx="12"/>
          </p:nvPr>
        </p:nvSpPr>
        <p:spPr/>
        <p:txBody>
          <a:bodyPr/>
          <a:lstStyle/>
          <a:p>
            <a:fld id="{4D71A6A3-4FFF-46C7-88C3-7FF070A503EF}" type="slidenum">
              <a:rPr lang="en-US" smtClean="0"/>
              <a:t>12</a:t>
            </a:fld>
            <a:endParaRPr lang="en-US" dirty="0"/>
          </a:p>
        </p:txBody>
      </p:sp>
    </p:spTree>
    <p:extLst>
      <p:ext uri="{BB962C8B-B14F-4D97-AF65-F5344CB8AC3E}">
        <p14:creationId xmlns:p14="http://schemas.microsoft.com/office/powerpoint/2010/main" val="1705771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E7E4BB-CF5E-4B26-A5A8-45A5C86FCA88}"/>
              </a:ext>
            </a:extLst>
          </p:cNvPr>
          <p:cNvSpPr>
            <a:spLocks noGrp="1"/>
          </p:cNvSpPr>
          <p:nvPr>
            <p:ph type="sldNum" sz="quarter" idx="12"/>
          </p:nvPr>
        </p:nvSpPr>
        <p:spPr/>
        <p:txBody>
          <a:bodyPr/>
          <a:lstStyle/>
          <a:p>
            <a:fld id="{4D71A6A3-4FFF-46C7-88C3-7FF070A503EF}" type="slidenum">
              <a:rPr lang="en-US" smtClean="0"/>
              <a:t>13</a:t>
            </a:fld>
            <a:endParaRPr lang="en-US" dirty="0"/>
          </a:p>
        </p:txBody>
      </p:sp>
      <p:sp>
        <p:nvSpPr>
          <p:cNvPr id="5" name="TextBox 4">
            <a:extLst>
              <a:ext uri="{FF2B5EF4-FFF2-40B4-BE49-F238E27FC236}">
                <a16:creationId xmlns:a16="http://schemas.microsoft.com/office/drawing/2014/main" id="{C9B6C361-2576-489D-890C-E44CEBECE2FC}"/>
              </a:ext>
            </a:extLst>
          </p:cNvPr>
          <p:cNvSpPr txBox="1"/>
          <p:nvPr/>
        </p:nvSpPr>
        <p:spPr>
          <a:xfrm>
            <a:off x="7224077" y="5884926"/>
            <a:ext cx="1578253" cy="338554"/>
          </a:xfrm>
          <a:prstGeom prst="rect">
            <a:avLst/>
          </a:prstGeom>
          <a:noFill/>
        </p:spPr>
        <p:txBody>
          <a:bodyPr wrap="none" rtlCol="0">
            <a:spAutoFit/>
          </a:bodyPr>
          <a:lstStyle/>
          <a:p>
            <a:r>
              <a:rPr lang="en-US" sz="1600" b="1" dirty="0"/>
              <a:t>from reddit.com</a:t>
            </a:r>
          </a:p>
        </p:txBody>
      </p:sp>
      <p:pic>
        <p:nvPicPr>
          <p:cNvPr id="6" name="Picture 5">
            <a:extLst>
              <a:ext uri="{FF2B5EF4-FFF2-40B4-BE49-F238E27FC236}">
                <a16:creationId xmlns:a16="http://schemas.microsoft.com/office/drawing/2014/main" id="{7802A4C1-B5E1-4136-8592-3BC338F7C9F7}"/>
              </a:ext>
            </a:extLst>
          </p:cNvPr>
          <p:cNvPicPr>
            <a:picLocks noChangeAspect="1"/>
          </p:cNvPicPr>
          <p:nvPr/>
        </p:nvPicPr>
        <p:blipFill>
          <a:blip r:embed="rId3"/>
          <a:stretch>
            <a:fillRect/>
          </a:stretch>
        </p:blipFill>
        <p:spPr>
          <a:xfrm>
            <a:off x="2696324" y="749061"/>
            <a:ext cx="6261869" cy="5084826"/>
          </a:xfrm>
          <a:prstGeom prst="rect">
            <a:avLst/>
          </a:prstGeom>
        </p:spPr>
      </p:pic>
    </p:spTree>
    <p:extLst>
      <p:ext uri="{BB962C8B-B14F-4D97-AF65-F5344CB8AC3E}">
        <p14:creationId xmlns:p14="http://schemas.microsoft.com/office/powerpoint/2010/main" val="232755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F99-5B57-46C6-8378-8DCCC449819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9F5D56C-B183-499D-8A3E-135CB09CF303}"/>
              </a:ext>
            </a:extLst>
          </p:cNvPr>
          <p:cNvSpPr>
            <a:spLocks noGrp="1"/>
          </p:cNvSpPr>
          <p:nvPr>
            <p:ph idx="1"/>
          </p:nvPr>
        </p:nvSpPr>
        <p:spPr>
          <a:xfrm>
            <a:off x="334764" y="1825625"/>
            <a:ext cx="10833243" cy="4351338"/>
          </a:xfrm>
        </p:spPr>
        <p:txBody>
          <a:bodyPr>
            <a:normAutofit/>
          </a:bodyPr>
          <a:lstStyle/>
          <a:p>
            <a:pPr marL="0" indent="0">
              <a:buNone/>
            </a:pPr>
            <a:endParaRPr lang="en-US" dirty="0"/>
          </a:p>
          <a:p>
            <a:pPr lvl="1">
              <a:lnSpc>
                <a:spcPct val="150000"/>
              </a:lnSpc>
            </a:pPr>
            <a:r>
              <a:rPr lang="en-US" b="1" dirty="0"/>
              <a:t>Human language into numbers</a:t>
            </a:r>
          </a:p>
          <a:p>
            <a:pPr lvl="1">
              <a:lnSpc>
                <a:spcPct val="150000"/>
              </a:lnSpc>
            </a:pPr>
            <a:r>
              <a:rPr lang="en-US" b="1" dirty="0"/>
              <a:t>Interpret language and predict the context (subreddit classification)</a:t>
            </a:r>
          </a:p>
          <a:p>
            <a:pPr lvl="1">
              <a:lnSpc>
                <a:spcPct val="150000"/>
              </a:lnSpc>
            </a:pPr>
            <a:endParaRPr lang="en-US" b="1" dirty="0"/>
          </a:p>
          <a:p>
            <a:pPr lvl="1">
              <a:lnSpc>
                <a:spcPct val="150000"/>
              </a:lnSpc>
            </a:pPr>
            <a:r>
              <a:rPr lang="en-US" b="1" dirty="0">
                <a:solidFill>
                  <a:srgbClr val="C00000"/>
                </a:solidFill>
              </a:rPr>
              <a:t>Challenges?</a:t>
            </a:r>
          </a:p>
          <a:p>
            <a:pPr lvl="1">
              <a:lnSpc>
                <a:spcPct val="150000"/>
              </a:lnSpc>
            </a:pPr>
            <a:r>
              <a:rPr lang="en-US" b="1" dirty="0">
                <a:solidFill>
                  <a:srgbClr val="C00000"/>
                </a:solidFill>
              </a:rPr>
              <a:t>Why is it important?</a:t>
            </a:r>
          </a:p>
          <a:p>
            <a:pPr lvl="1">
              <a:lnSpc>
                <a:spcPct val="150000"/>
              </a:lnSpc>
            </a:pPr>
            <a:r>
              <a:rPr lang="en-US" b="1" dirty="0">
                <a:solidFill>
                  <a:srgbClr val="C00000"/>
                </a:solidFill>
              </a:rPr>
              <a:t>Who benefits?</a:t>
            </a:r>
          </a:p>
          <a:p>
            <a:pPr lvl="1">
              <a:lnSpc>
                <a:spcPct val="150000"/>
              </a:lnSpc>
            </a:pPr>
            <a:endParaRPr lang="en-US" b="1" dirty="0"/>
          </a:p>
          <a:p>
            <a:pPr lvl="1">
              <a:lnSpc>
                <a:spcPct val="150000"/>
              </a:lnSpc>
            </a:pPr>
            <a:endParaRPr lang="en-US" b="1" dirty="0"/>
          </a:p>
        </p:txBody>
      </p:sp>
      <p:sp>
        <p:nvSpPr>
          <p:cNvPr id="4" name="Slide Number Placeholder 3">
            <a:extLst>
              <a:ext uri="{FF2B5EF4-FFF2-40B4-BE49-F238E27FC236}">
                <a16:creationId xmlns:a16="http://schemas.microsoft.com/office/drawing/2014/main" id="{0FD9B24A-4E63-42FC-BF6B-BD32C8861CF8}"/>
              </a:ext>
            </a:extLst>
          </p:cNvPr>
          <p:cNvSpPr>
            <a:spLocks noGrp="1"/>
          </p:cNvSpPr>
          <p:nvPr>
            <p:ph type="sldNum" sz="quarter" idx="12"/>
          </p:nvPr>
        </p:nvSpPr>
        <p:spPr/>
        <p:txBody>
          <a:bodyPr/>
          <a:lstStyle/>
          <a:p>
            <a:fld id="{4D71A6A3-4FFF-46C7-88C3-7FF070A503EF}" type="slidenum">
              <a:rPr lang="en-US" smtClean="0"/>
              <a:t>2</a:t>
            </a:fld>
            <a:endParaRPr lang="en-US"/>
          </a:p>
        </p:txBody>
      </p:sp>
    </p:spTree>
    <p:extLst>
      <p:ext uri="{BB962C8B-B14F-4D97-AF65-F5344CB8AC3E}">
        <p14:creationId xmlns:p14="http://schemas.microsoft.com/office/powerpoint/2010/main" val="349123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9339-8251-4A5F-8921-78FB56A7B532}"/>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3ABBB8F3-872A-4BAB-A4A6-039D87F5DE30}"/>
              </a:ext>
            </a:extLst>
          </p:cNvPr>
          <p:cNvSpPr>
            <a:spLocks noGrp="1"/>
          </p:cNvSpPr>
          <p:nvPr>
            <p:ph idx="1"/>
          </p:nvPr>
        </p:nvSpPr>
        <p:spPr>
          <a:xfrm>
            <a:off x="838200" y="2321959"/>
            <a:ext cx="10515600" cy="3855003"/>
          </a:xfrm>
        </p:spPr>
        <p:txBody>
          <a:bodyPr/>
          <a:lstStyle/>
          <a:p>
            <a:r>
              <a:rPr lang="en-US" dirty="0"/>
              <a:t>Out data</a:t>
            </a:r>
          </a:p>
          <a:p>
            <a:r>
              <a:rPr lang="en-US" dirty="0"/>
              <a:t>Exploratory data analysis</a:t>
            </a:r>
          </a:p>
          <a:p>
            <a:r>
              <a:rPr lang="en-US" dirty="0"/>
              <a:t>Model benchmarking</a:t>
            </a:r>
          </a:p>
          <a:p>
            <a:r>
              <a:rPr lang="en-US" dirty="0"/>
              <a:t>Model comparison</a:t>
            </a:r>
          </a:p>
          <a:p>
            <a:r>
              <a:rPr lang="en-US" dirty="0"/>
              <a:t>Balanced vs. imbalanced data</a:t>
            </a:r>
          </a:p>
          <a:p>
            <a:r>
              <a:rPr lang="en-US" dirty="0"/>
              <a:t>Conclusions</a:t>
            </a:r>
          </a:p>
        </p:txBody>
      </p:sp>
      <p:sp>
        <p:nvSpPr>
          <p:cNvPr id="4" name="Slide Number Placeholder 3">
            <a:extLst>
              <a:ext uri="{FF2B5EF4-FFF2-40B4-BE49-F238E27FC236}">
                <a16:creationId xmlns:a16="http://schemas.microsoft.com/office/drawing/2014/main" id="{2F6B3D68-CF8A-4AC5-A54F-A9E5AC4A6F73}"/>
              </a:ext>
            </a:extLst>
          </p:cNvPr>
          <p:cNvSpPr>
            <a:spLocks noGrp="1"/>
          </p:cNvSpPr>
          <p:nvPr>
            <p:ph type="sldNum" sz="quarter" idx="12"/>
          </p:nvPr>
        </p:nvSpPr>
        <p:spPr/>
        <p:txBody>
          <a:bodyPr/>
          <a:lstStyle/>
          <a:p>
            <a:fld id="{4D71A6A3-4FFF-46C7-88C3-7FF070A503EF}" type="slidenum">
              <a:rPr lang="en-US" smtClean="0"/>
              <a:t>3</a:t>
            </a:fld>
            <a:endParaRPr lang="en-US"/>
          </a:p>
        </p:txBody>
      </p:sp>
    </p:spTree>
    <p:extLst>
      <p:ext uri="{BB962C8B-B14F-4D97-AF65-F5344CB8AC3E}">
        <p14:creationId xmlns:p14="http://schemas.microsoft.com/office/powerpoint/2010/main" val="412283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CEC1-8850-4548-932E-3C0B411F5CE9}"/>
              </a:ext>
            </a:extLst>
          </p:cNvPr>
          <p:cNvSpPr>
            <a:spLocks noGrp="1"/>
          </p:cNvSpPr>
          <p:nvPr>
            <p:ph type="title"/>
          </p:nvPr>
        </p:nvSpPr>
        <p:spPr/>
        <p:txBody>
          <a:bodyPr/>
          <a:lstStyle/>
          <a:p>
            <a:r>
              <a:rPr lang="en-US" dirty="0"/>
              <a:t>Our data</a:t>
            </a:r>
          </a:p>
        </p:txBody>
      </p:sp>
      <p:sp>
        <p:nvSpPr>
          <p:cNvPr id="3" name="Content Placeholder 2">
            <a:extLst>
              <a:ext uri="{FF2B5EF4-FFF2-40B4-BE49-F238E27FC236}">
                <a16:creationId xmlns:a16="http://schemas.microsoft.com/office/drawing/2014/main" id="{265C3558-1BF8-4335-9FE1-9DAB49AEA050}"/>
              </a:ext>
            </a:extLst>
          </p:cNvPr>
          <p:cNvSpPr>
            <a:spLocks noGrp="1"/>
          </p:cNvSpPr>
          <p:nvPr>
            <p:ph idx="1"/>
          </p:nvPr>
        </p:nvSpPr>
        <p:spPr>
          <a:xfrm>
            <a:off x="838200" y="1825625"/>
            <a:ext cx="10515600" cy="4667250"/>
          </a:xfrm>
        </p:spPr>
        <p:txBody>
          <a:bodyPr>
            <a:normAutofit/>
          </a:bodyPr>
          <a:lstStyle/>
          <a:p>
            <a:r>
              <a:rPr lang="en-US" dirty="0"/>
              <a:t>Reddit API’s used</a:t>
            </a:r>
          </a:p>
          <a:p>
            <a:r>
              <a:rPr lang="en-US" dirty="0"/>
              <a:t>16,000+ listings</a:t>
            </a:r>
          </a:p>
          <a:p>
            <a:endParaRPr lang="en-US" dirty="0"/>
          </a:p>
          <a:p>
            <a:r>
              <a:rPr lang="en-US" dirty="0"/>
              <a:t>Information extracted:</a:t>
            </a:r>
          </a:p>
          <a:p>
            <a:pPr lvl="1"/>
            <a:r>
              <a:rPr lang="en-US" dirty="0"/>
              <a:t>Listing and title</a:t>
            </a:r>
          </a:p>
          <a:p>
            <a:pPr lvl="1"/>
            <a:r>
              <a:rPr lang="en-US" dirty="0" err="1"/>
              <a:t>urls</a:t>
            </a:r>
            <a:r>
              <a:rPr lang="en-US" dirty="0"/>
              <a:t> and media</a:t>
            </a:r>
          </a:p>
          <a:p>
            <a:pPr lvl="1"/>
            <a:r>
              <a:rPr lang="en-US" dirty="0"/>
              <a:t>Date and time</a:t>
            </a:r>
          </a:p>
        </p:txBody>
      </p:sp>
      <p:sp>
        <p:nvSpPr>
          <p:cNvPr id="4" name="Slide Number Placeholder 3">
            <a:extLst>
              <a:ext uri="{FF2B5EF4-FFF2-40B4-BE49-F238E27FC236}">
                <a16:creationId xmlns:a16="http://schemas.microsoft.com/office/drawing/2014/main" id="{9F77CB06-8638-4CFF-91BC-3C628E578F70}"/>
              </a:ext>
            </a:extLst>
          </p:cNvPr>
          <p:cNvSpPr>
            <a:spLocks noGrp="1"/>
          </p:cNvSpPr>
          <p:nvPr>
            <p:ph type="sldNum" sz="quarter" idx="12"/>
          </p:nvPr>
        </p:nvSpPr>
        <p:spPr/>
        <p:txBody>
          <a:bodyPr/>
          <a:lstStyle/>
          <a:p>
            <a:fld id="{4D71A6A3-4FFF-46C7-88C3-7FF070A503EF}" type="slidenum">
              <a:rPr lang="en-US" smtClean="0"/>
              <a:t>4</a:t>
            </a:fld>
            <a:endParaRPr lang="en-US" dirty="0"/>
          </a:p>
        </p:txBody>
      </p:sp>
      <p:sp>
        <p:nvSpPr>
          <p:cNvPr id="5" name="Content Placeholder 2">
            <a:extLst>
              <a:ext uri="{FF2B5EF4-FFF2-40B4-BE49-F238E27FC236}">
                <a16:creationId xmlns:a16="http://schemas.microsoft.com/office/drawing/2014/main" id="{549E9BA7-9514-4E31-8E86-5D13A50D6066}"/>
              </a:ext>
            </a:extLst>
          </p:cNvPr>
          <p:cNvSpPr txBox="1">
            <a:spLocks/>
          </p:cNvSpPr>
          <p:nvPr/>
        </p:nvSpPr>
        <p:spPr>
          <a:xfrm>
            <a:off x="6096000" y="1776412"/>
            <a:ext cx="44196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Subreddits:</a:t>
            </a:r>
          </a:p>
          <a:p>
            <a:pPr lvl="1"/>
            <a:r>
              <a:rPr lang="en-US" dirty="0"/>
              <a:t>r/</a:t>
            </a:r>
            <a:r>
              <a:rPr lang="en-US" dirty="0" err="1"/>
              <a:t>offmychest</a:t>
            </a:r>
            <a:endParaRPr lang="en-US" dirty="0"/>
          </a:p>
          <a:p>
            <a:pPr lvl="1"/>
            <a:r>
              <a:rPr lang="en-US" dirty="0"/>
              <a:t>r/</a:t>
            </a:r>
            <a:r>
              <a:rPr lang="en-US" dirty="0" err="1"/>
              <a:t>relationship_advice</a:t>
            </a:r>
            <a:endParaRPr lang="en-US" dirty="0"/>
          </a:p>
          <a:p>
            <a:r>
              <a:rPr lang="en-US" dirty="0"/>
              <a:t>No severe imbalance</a:t>
            </a:r>
          </a:p>
          <a:p>
            <a:pPr marL="0" indent="0">
              <a:buNone/>
            </a:pPr>
            <a:r>
              <a:rPr lang="en-US" dirty="0"/>
              <a:t> </a:t>
            </a:r>
          </a:p>
          <a:p>
            <a:r>
              <a:rPr lang="en-US" b="1" dirty="0">
                <a:solidFill>
                  <a:srgbClr val="C00000"/>
                </a:solidFill>
              </a:rPr>
              <a:t>Why these options?</a:t>
            </a:r>
          </a:p>
        </p:txBody>
      </p:sp>
    </p:spTree>
    <p:extLst>
      <p:ext uri="{BB962C8B-B14F-4D97-AF65-F5344CB8AC3E}">
        <p14:creationId xmlns:p14="http://schemas.microsoft.com/office/powerpoint/2010/main" val="7921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5C49-6869-4222-B985-9A6669DA6A50}"/>
              </a:ext>
            </a:extLst>
          </p:cNvPr>
          <p:cNvSpPr>
            <a:spLocks noGrp="1"/>
          </p:cNvSpPr>
          <p:nvPr>
            <p:ph type="title"/>
          </p:nvPr>
        </p:nvSpPr>
        <p:spPr/>
        <p:txBody>
          <a:bodyPr/>
          <a:lstStyle/>
          <a:p>
            <a:r>
              <a:rPr lang="en-US" dirty="0"/>
              <a:t>EDA-Listing Time</a:t>
            </a:r>
          </a:p>
        </p:txBody>
      </p:sp>
      <p:sp>
        <p:nvSpPr>
          <p:cNvPr id="3" name="Content Placeholder 2">
            <a:extLst>
              <a:ext uri="{FF2B5EF4-FFF2-40B4-BE49-F238E27FC236}">
                <a16:creationId xmlns:a16="http://schemas.microsoft.com/office/drawing/2014/main" id="{93CD2355-F7C5-4D81-A084-C352C3EB9FD2}"/>
              </a:ext>
            </a:extLst>
          </p:cNvPr>
          <p:cNvSpPr>
            <a:spLocks noGrp="1"/>
          </p:cNvSpPr>
          <p:nvPr>
            <p:ph idx="1"/>
          </p:nvPr>
        </p:nvSpPr>
        <p:spPr>
          <a:xfrm>
            <a:off x="924791" y="6176963"/>
            <a:ext cx="10429009" cy="805728"/>
          </a:xfrm>
        </p:spPr>
        <p:txBody>
          <a:bodyPr/>
          <a:lstStyle/>
          <a:p>
            <a:r>
              <a:rPr lang="en-US" dirty="0"/>
              <a:t>Needs data collection in longer time spans</a:t>
            </a:r>
          </a:p>
        </p:txBody>
      </p:sp>
      <p:sp>
        <p:nvSpPr>
          <p:cNvPr id="4" name="Slide Number Placeholder 3">
            <a:extLst>
              <a:ext uri="{FF2B5EF4-FFF2-40B4-BE49-F238E27FC236}">
                <a16:creationId xmlns:a16="http://schemas.microsoft.com/office/drawing/2014/main" id="{5AFD6CEB-AAA6-4F82-BD63-6CC7DAAFD41B}"/>
              </a:ext>
            </a:extLst>
          </p:cNvPr>
          <p:cNvSpPr>
            <a:spLocks noGrp="1"/>
          </p:cNvSpPr>
          <p:nvPr>
            <p:ph type="sldNum" sz="quarter" idx="12"/>
          </p:nvPr>
        </p:nvSpPr>
        <p:spPr/>
        <p:txBody>
          <a:bodyPr/>
          <a:lstStyle/>
          <a:p>
            <a:fld id="{4D71A6A3-4FFF-46C7-88C3-7FF070A503EF}" type="slidenum">
              <a:rPr lang="en-US" smtClean="0"/>
              <a:t>5</a:t>
            </a:fld>
            <a:endParaRPr lang="en-US" dirty="0"/>
          </a:p>
        </p:txBody>
      </p:sp>
      <p:pic>
        <p:nvPicPr>
          <p:cNvPr id="8" name="Picture 7">
            <a:extLst>
              <a:ext uri="{FF2B5EF4-FFF2-40B4-BE49-F238E27FC236}">
                <a16:creationId xmlns:a16="http://schemas.microsoft.com/office/drawing/2014/main" id="{A09B3E67-4056-4300-96CD-6439EDE9252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2726" y="1710821"/>
            <a:ext cx="9740899" cy="4383014"/>
          </a:xfrm>
          <a:prstGeom prst="rect">
            <a:avLst/>
          </a:prstGeom>
        </p:spPr>
      </p:pic>
      <p:sp>
        <p:nvSpPr>
          <p:cNvPr id="9" name="Rectangle 8">
            <a:extLst>
              <a:ext uri="{FF2B5EF4-FFF2-40B4-BE49-F238E27FC236}">
                <a16:creationId xmlns:a16="http://schemas.microsoft.com/office/drawing/2014/main" id="{EB63BE91-28D3-4662-98ED-565005E576FF}"/>
              </a:ext>
            </a:extLst>
          </p:cNvPr>
          <p:cNvSpPr/>
          <p:nvPr/>
        </p:nvSpPr>
        <p:spPr>
          <a:xfrm>
            <a:off x="838200" y="2218999"/>
            <a:ext cx="2258291" cy="168332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5BD699A-1200-49F0-8E18-AACC182DF1F5}"/>
              </a:ext>
            </a:extLst>
          </p:cNvPr>
          <p:cNvSpPr/>
          <p:nvPr/>
        </p:nvSpPr>
        <p:spPr>
          <a:xfrm>
            <a:off x="5728853" y="2147454"/>
            <a:ext cx="2258291" cy="168332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700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B84D-C374-413D-9EF8-CF889AFD9607}"/>
              </a:ext>
            </a:extLst>
          </p:cNvPr>
          <p:cNvSpPr>
            <a:spLocks noGrp="1"/>
          </p:cNvSpPr>
          <p:nvPr>
            <p:ph type="title"/>
          </p:nvPr>
        </p:nvSpPr>
        <p:spPr/>
        <p:txBody>
          <a:bodyPr/>
          <a:lstStyle/>
          <a:p>
            <a:r>
              <a:rPr lang="en-US" dirty="0"/>
              <a:t>EDA-Word Counts</a:t>
            </a:r>
          </a:p>
        </p:txBody>
      </p:sp>
      <p:sp>
        <p:nvSpPr>
          <p:cNvPr id="3" name="Content Placeholder 2">
            <a:extLst>
              <a:ext uri="{FF2B5EF4-FFF2-40B4-BE49-F238E27FC236}">
                <a16:creationId xmlns:a16="http://schemas.microsoft.com/office/drawing/2014/main" id="{D319DFD8-364E-4218-8932-8F8CF6D75390}"/>
              </a:ext>
            </a:extLst>
          </p:cNvPr>
          <p:cNvSpPr>
            <a:spLocks noGrp="1"/>
          </p:cNvSpPr>
          <p:nvPr>
            <p:ph idx="1"/>
          </p:nvPr>
        </p:nvSpPr>
        <p:spPr>
          <a:xfrm>
            <a:off x="838200" y="6055086"/>
            <a:ext cx="10515600" cy="802913"/>
          </a:xfrm>
        </p:spPr>
        <p:txBody>
          <a:bodyPr/>
          <a:lstStyle/>
          <a:p>
            <a:r>
              <a:rPr lang="en-US" dirty="0"/>
              <a:t>Clear differences in words counts</a:t>
            </a:r>
          </a:p>
        </p:txBody>
      </p:sp>
      <p:sp>
        <p:nvSpPr>
          <p:cNvPr id="4" name="Slide Number Placeholder 3">
            <a:extLst>
              <a:ext uri="{FF2B5EF4-FFF2-40B4-BE49-F238E27FC236}">
                <a16:creationId xmlns:a16="http://schemas.microsoft.com/office/drawing/2014/main" id="{2B82D8EB-30C2-4849-AE45-F65235923D8A}"/>
              </a:ext>
            </a:extLst>
          </p:cNvPr>
          <p:cNvSpPr>
            <a:spLocks noGrp="1"/>
          </p:cNvSpPr>
          <p:nvPr>
            <p:ph type="sldNum" sz="quarter" idx="12"/>
          </p:nvPr>
        </p:nvSpPr>
        <p:spPr/>
        <p:txBody>
          <a:bodyPr/>
          <a:lstStyle/>
          <a:p>
            <a:fld id="{4D71A6A3-4FFF-46C7-88C3-7FF070A503EF}" type="slidenum">
              <a:rPr lang="en-US" smtClean="0"/>
              <a:t>6</a:t>
            </a:fld>
            <a:endParaRPr lang="en-US" dirty="0"/>
          </a:p>
        </p:txBody>
      </p:sp>
      <p:pic>
        <p:nvPicPr>
          <p:cNvPr id="8" name="Picture 7">
            <a:extLst>
              <a:ext uri="{FF2B5EF4-FFF2-40B4-BE49-F238E27FC236}">
                <a16:creationId xmlns:a16="http://schemas.microsoft.com/office/drawing/2014/main" id="{F0484327-F744-4950-84CA-9A38A0834199}"/>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6863" y="1636380"/>
            <a:ext cx="10617726" cy="4418706"/>
          </a:xfrm>
          <a:prstGeom prst="rect">
            <a:avLst/>
          </a:prstGeom>
        </p:spPr>
      </p:pic>
    </p:spTree>
    <p:extLst>
      <p:ext uri="{BB962C8B-B14F-4D97-AF65-F5344CB8AC3E}">
        <p14:creationId xmlns:p14="http://schemas.microsoft.com/office/powerpoint/2010/main" val="349059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95B4-5BF5-49FE-9563-B62B778B97DC}"/>
              </a:ext>
            </a:extLst>
          </p:cNvPr>
          <p:cNvSpPr>
            <a:spLocks noGrp="1"/>
          </p:cNvSpPr>
          <p:nvPr>
            <p:ph type="title"/>
          </p:nvPr>
        </p:nvSpPr>
        <p:spPr/>
        <p:txBody>
          <a:bodyPr/>
          <a:lstStyle/>
          <a:p>
            <a:r>
              <a:rPr lang="en-US" dirty="0"/>
              <a:t>EDA-Sentiment Scores</a:t>
            </a:r>
          </a:p>
        </p:txBody>
      </p:sp>
      <p:sp>
        <p:nvSpPr>
          <p:cNvPr id="3" name="Content Placeholder 2">
            <a:extLst>
              <a:ext uri="{FF2B5EF4-FFF2-40B4-BE49-F238E27FC236}">
                <a16:creationId xmlns:a16="http://schemas.microsoft.com/office/drawing/2014/main" id="{D769FAC8-1E7B-45F1-8811-C3DAD57EDF4B}"/>
              </a:ext>
            </a:extLst>
          </p:cNvPr>
          <p:cNvSpPr>
            <a:spLocks noGrp="1"/>
          </p:cNvSpPr>
          <p:nvPr>
            <p:ph idx="1"/>
          </p:nvPr>
        </p:nvSpPr>
        <p:spPr>
          <a:xfrm>
            <a:off x="7689272" y="2244436"/>
            <a:ext cx="4270663" cy="4248439"/>
          </a:xfrm>
        </p:spPr>
        <p:txBody>
          <a:bodyPr>
            <a:normAutofit/>
          </a:bodyPr>
          <a:lstStyle/>
          <a:p>
            <a:r>
              <a:rPr lang="en-US" dirty="0"/>
              <a:t>r/</a:t>
            </a:r>
            <a:r>
              <a:rPr lang="en-US" dirty="0" err="1"/>
              <a:t>offmychest</a:t>
            </a:r>
            <a:r>
              <a:rPr lang="en-US" dirty="0"/>
              <a:t> has a higher positive ratio</a:t>
            </a:r>
          </a:p>
        </p:txBody>
      </p:sp>
      <p:sp>
        <p:nvSpPr>
          <p:cNvPr id="4" name="Slide Number Placeholder 3">
            <a:extLst>
              <a:ext uri="{FF2B5EF4-FFF2-40B4-BE49-F238E27FC236}">
                <a16:creationId xmlns:a16="http://schemas.microsoft.com/office/drawing/2014/main" id="{D8972560-2892-49C9-B506-CE2C01EA202E}"/>
              </a:ext>
            </a:extLst>
          </p:cNvPr>
          <p:cNvSpPr>
            <a:spLocks noGrp="1"/>
          </p:cNvSpPr>
          <p:nvPr>
            <p:ph type="sldNum" sz="quarter" idx="12"/>
          </p:nvPr>
        </p:nvSpPr>
        <p:spPr/>
        <p:txBody>
          <a:bodyPr/>
          <a:lstStyle/>
          <a:p>
            <a:fld id="{4D71A6A3-4FFF-46C7-88C3-7FF070A503EF}" type="slidenum">
              <a:rPr lang="en-US" smtClean="0"/>
              <a:t>7</a:t>
            </a:fld>
            <a:endParaRPr lang="en-US" dirty="0"/>
          </a:p>
        </p:txBody>
      </p:sp>
      <p:pic>
        <p:nvPicPr>
          <p:cNvPr id="6" name="Picture 5">
            <a:extLst>
              <a:ext uri="{FF2B5EF4-FFF2-40B4-BE49-F238E27FC236}">
                <a16:creationId xmlns:a16="http://schemas.microsoft.com/office/drawing/2014/main" id="{614B78AE-1477-4CD3-B4F8-866022DAE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55" y="1690688"/>
            <a:ext cx="6437389" cy="5038354"/>
          </a:xfrm>
          <a:prstGeom prst="rect">
            <a:avLst/>
          </a:prstGeom>
        </p:spPr>
      </p:pic>
    </p:spTree>
    <p:extLst>
      <p:ext uri="{BB962C8B-B14F-4D97-AF65-F5344CB8AC3E}">
        <p14:creationId xmlns:p14="http://schemas.microsoft.com/office/powerpoint/2010/main" val="432310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5E6B-04BA-4C78-9294-C4DD6A7DD189}"/>
              </a:ext>
            </a:extLst>
          </p:cNvPr>
          <p:cNvSpPr>
            <a:spLocks noGrp="1"/>
          </p:cNvSpPr>
          <p:nvPr>
            <p:ph type="title"/>
          </p:nvPr>
        </p:nvSpPr>
        <p:spPr/>
        <p:txBody>
          <a:bodyPr/>
          <a:lstStyle/>
          <a:p>
            <a:r>
              <a:rPr lang="en-US" dirty="0"/>
              <a:t>EDA-Exclusive Popular Words</a:t>
            </a:r>
          </a:p>
        </p:txBody>
      </p:sp>
      <p:sp>
        <p:nvSpPr>
          <p:cNvPr id="3" name="Content Placeholder 2">
            <a:extLst>
              <a:ext uri="{FF2B5EF4-FFF2-40B4-BE49-F238E27FC236}">
                <a16:creationId xmlns:a16="http://schemas.microsoft.com/office/drawing/2014/main" id="{853DB25A-CA5F-44CE-9BBB-BEDB59309FA7}"/>
              </a:ext>
            </a:extLst>
          </p:cNvPr>
          <p:cNvSpPr>
            <a:spLocks noGrp="1"/>
          </p:cNvSpPr>
          <p:nvPr>
            <p:ph idx="1"/>
          </p:nvPr>
        </p:nvSpPr>
        <p:spPr>
          <a:xfrm>
            <a:off x="9268691" y="2232907"/>
            <a:ext cx="2545773" cy="2058538"/>
          </a:xfrm>
        </p:spPr>
        <p:txBody>
          <a:bodyPr>
            <a:normAutofit/>
          </a:bodyPr>
          <a:lstStyle/>
          <a:p>
            <a:r>
              <a:rPr lang="en-US" dirty="0"/>
              <a:t>75% overlap in popular words</a:t>
            </a:r>
          </a:p>
        </p:txBody>
      </p:sp>
      <p:sp>
        <p:nvSpPr>
          <p:cNvPr id="4" name="Slide Number Placeholder 3">
            <a:extLst>
              <a:ext uri="{FF2B5EF4-FFF2-40B4-BE49-F238E27FC236}">
                <a16:creationId xmlns:a16="http://schemas.microsoft.com/office/drawing/2014/main" id="{7852F8DF-64FE-4729-850A-4E9A036DB447}"/>
              </a:ext>
            </a:extLst>
          </p:cNvPr>
          <p:cNvSpPr>
            <a:spLocks noGrp="1"/>
          </p:cNvSpPr>
          <p:nvPr>
            <p:ph type="sldNum" sz="quarter" idx="12"/>
          </p:nvPr>
        </p:nvSpPr>
        <p:spPr/>
        <p:txBody>
          <a:bodyPr/>
          <a:lstStyle/>
          <a:p>
            <a:fld id="{4D71A6A3-4FFF-46C7-88C3-7FF070A503EF}" type="slidenum">
              <a:rPr lang="en-US" smtClean="0"/>
              <a:t>8</a:t>
            </a:fld>
            <a:endParaRPr lang="en-US" dirty="0"/>
          </a:p>
        </p:txBody>
      </p:sp>
      <p:pic>
        <p:nvPicPr>
          <p:cNvPr id="6" name="Picture 5">
            <a:extLst>
              <a:ext uri="{FF2B5EF4-FFF2-40B4-BE49-F238E27FC236}">
                <a16:creationId xmlns:a16="http://schemas.microsoft.com/office/drawing/2014/main" id="{76659D91-5562-4BB1-A209-7BE677348C62}"/>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3411" y="1496654"/>
            <a:ext cx="8844335" cy="5294081"/>
          </a:xfrm>
          <a:prstGeom prst="rect">
            <a:avLst/>
          </a:prstGeom>
        </p:spPr>
      </p:pic>
    </p:spTree>
    <p:extLst>
      <p:ext uri="{BB962C8B-B14F-4D97-AF65-F5344CB8AC3E}">
        <p14:creationId xmlns:p14="http://schemas.microsoft.com/office/powerpoint/2010/main" val="406330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2F08-948B-4CCC-B3B7-B9CFEBF511CD}"/>
              </a:ext>
            </a:extLst>
          </p:cNvPr>
          <p:cNvSpPr>
            <a:spLocks noGrp="1"/>
          </p:cNvSpPr>
          <p:nvPr>
            <p:ph type="title"/>
          </p:nvPr>
        </p:nvSpPr>
        <p:spPr/>
        <p:txBody>
          <a:bodyPr/>
          <a:lstStyle/>
          <a:p>
            <a:r>
              <a:rPr lang="en-US" dirty="0"/>
              <a:t>Model Benchmarking</a:t>
            </a:r>
          </a:p>
        </p:txBody>
      </p:sp>
      <p:sp>
        <p:nvSpPr>
          <p:cNvPr id="3" name="Content Placeholder 2">
            <a:extLst>
              <a:ext uri="{FF2B5EF4-FFF2-40B4-BE49-F238E27FC236}">
                <a16:creationId xmlns:a16="http://schemas.microsoft.com/office/drawing/2014/main" id="{165B0D99-9AF9-447F-94EE-7EF467D1F1D3}"/>
              </a:ext>
            </a:extLst>
          </p:cNvPr>
          <p:cNvSpPr>
            <a:spLocks noGrp="1"/>
          </p:cNvSpPr>
          <p:nvPr>
            <p:ph idx="1"/>
          </p:nvPr>
        </p:nvSpPr>
        <p:spPr/>
        <p:txBody>
          <a:bodyPr/>
          <a:lstStyle/>
          <a:p>
            <a:r>
              <a:rPr lang="en-US" dirty="0"/>
              <a:t>Null model</a:t>
            </a:r>
          </a:p>
          <a:p>
            <a:r>
              <a:rPr lang="en-US" dirty="0"/>
              <a:t>Model based on numeric features</a:t>
            </a:r>
          </a:p>
          <a:p>
            <a:pPr lvl="1"/>
            <a:r>
              <a:rPr lang="en-US" dirty="0"/>
              <a:t>Sentiment</a:t>
            </a:r>
          </a:p>
          <a:p>
            <a:pPr lvl="1"/>
            <a:r>
              <a:rPr lang="en-US" dirty="0"/>
              <a:t>Word counts</a:t>
            </a:r>
          </a:p>
          <a:p>
            <a:r>
              <a:rPr lang="en-US" dirty="0"/>
              <a:t>Base NLP model</a:t>
            </a:r>
          </a:p>
          <a:p>
            <a:pPr lvl="1"/>
            <a:r>
              <a:rPr lang="en-US" dirty="0" err="1"/>
              <a:t>CountVectorizer</a:t>
            </a:r>
            <a:endParaRPr lang="en-US" dirty="0"/>
          </a:p>
          <a:p>
            <a:pPr lvl="1"/>
            <a:r>
              <a:rPr lang="en-US" dirty="0"/>
              <a:t>Logistic Regression (Regularized)</a:t>
            </a:r>
          </a:p>
          <a:p>
            <a:endParaRPr lang="en-US" b="1" dirty="0">
              <a:solidFill>
                <a:srgbClr val="C00000"/>
              </a:solidFill>
            </a:endParaRPr>
          </a:p>
          <a:p>
            <a:r>
              <a:rPr lang="en-US" b="1" dirty="0">
                <a:solidFill>
                  <a:srgbClr val="C00000"/>
                </a:solidFill>
              </a:rPr>
              <a:t>Why accuracy score?</a:t>
            </a:r>
          </a:p>
        </p:txBody>
      </p:sp>
      <p:sp>
        <p:nvSpPr>
          <p:cNvPr id="4" name="Slide Number Placeholder 3">
            <a:extLst>
              <a:ext uri="{FF2B5EF4-FFF2-40B4-BE49-F238E27FC236}">
                <a16:creationId xmlns:a16="http://schemas.microsoft.com/office/drawing/2014/main" id="{C94BB95A-8D4B-4639-B2C0-D6B4D0AD80EA}"/>
              </a:ext>
            </a:extLst>
          </p:cNvPr>
          <p:cNvSpPr>
            <a:spLocks noGrp="1"/>
          </p:cNvSpPr>
          <p:nvPr>
            <p:ph type="sldNum" sz="quarter" idx="12"/>
          </p:nvPr>
        </p:nvSpPr>
        <p:spPr/>
        <p:txBody>
          <a:bodyPr/>
          <a:lstStyle/>
          <a:p>
            <a:fld id="{4D71A6A3-4FFF-46C7-88C3-7FF070A503EF}" type="slidenum">
              <a:rPr lang="en-US" smtClean="0"/>
              <a:t>9</a:t>
            </a:fld>
            <a:endParaRPr lang="en-US" dirty="0"/>
          </a:p>
        </p:txBody>
      </p:sp>
      <p:graphicFrame>
        <p:nvGraphicFramePr>
          <p:cNvPr id="5" name="Table 5">
            <a:extLst>
              <a:ext uri="{FF2B5EF4-FFF2-40B4-BE49-F238E27FC236}">
                <a16:creationId xmlns:a16="http://schemas.microsoft.com/office/drawing/2014/main" id="{1CF8339B-0374-45CE-9D20-35F770BE86A7}"/>
              </a:ext>
            </a:extLst>
          </p:cNvPr>
          <p:cNvGraphicFramePr>
            <a:graphicFrameLocks noGrp="1"/>
          </p:cNvGraphicFramePr>
          <p:nvPr>
            <p:extLst>
              <p:ext uri="{D42A27DB-BD31-4B8C-83A1-F6EECF244321}">
                <p14:modId xmlns:p14="http://schemas.microsoft.com/office/powerpoint/2010/main" val="301182788"/>
              </p:ext>
            </p:extLst>
          </p:nvPr>
        </p:nvGraphicFramePr>
        <p:xfrm>
          <a:off x="6463146" y="2320990"/>
          <a:ext cx="5309754" cy="3115412"/>
        </p:xfrm>
        <a:graphic>
          <a:graphicData uri="http://schemas.openxmlformats.org/drawingml/2006/table">
            <a:tbl>
              <a:tblPr firstRow="1" bandRow="1">
                <a:tableStyleId>{5C22544A-7EE6-4342-B048-85BDC9FD1C3A}</a:tableStyleId>
              </a:tblPr>
              <a:tblGrid>
                <a:gridCol w="2852303">
                  <a:extLst>
                    <a:ext uri="{9D8B030D-6E8A-4147-A177-3AD203B41FA5}">
                      <a16:colId xmlns:a16="http://schemas.microsoft.com/office/drawing/2014/main" val="1762733040"/>
                    </a:ext>
                  </a:extLst>
                </a:gridCol>
                <a:gridCol w="2457451">
                  <a:extLst>
                    <a:ext uri="{9D8B030D-6E8A-4147-A177-3AD203B41FA5}">
                      <a16:colId xmlns:a16="http://schemas.microsoft.com/office/drawing/2014/main" val="3207049228"/>
                    </a:ext>
                  </a:extLst>
                </a:gridCol>
              </a:tblGrid>
              <a:tr h="778853">
                <a:tc>
                  <a:txBody>
                    <a:bodyPr/>
                    <a:lstStyle/>
                    <a:p>
                      <a:pPr algn="ctr"/>
                      <a:r>
                        <a:rPr lang="en-US" sz="2800" dirty="0"/>
                        <a:t>Model</a:t>
                      </a:r>
                    </a:p>
                  </a:txBody>
                  <a:tcPr/>
                </a:tc>
                <a:tc>
                  <a:txBody>
                    <a:bodyPr/>
                    <a:lstStyle/>
                    <a:p>
                      <a:pPr algn="ctr"/>
                      <a:r>
                        <a:rPr lang="en-US" sz="2800" dirty="0"/>
                        <a:t>Accuracy score</a:t>
                      </a:r>
                    </a:p>
                  </a:txBody>
                  <a:tcPr/>
                </a:tc>
                <a:extLst>
                  <a:ext uri="{0D108BD9-81ED-4DB2-BD59-A6C34878D82A}">
                    <a16:rowId xmlns:a16="http://schemas.microsoft.com/office/drawing/2014/main" val="2057287997"/>
                  </a:ext>
                </a:extLst>
              </a:tr>
              <a:tr h="778853">
                <a:tc>
                  <a:txBody>
                    <a:bodyPr/>
                    <a:lstStyle/>
                    <a:p>
                      <a:pPr algn="ctr"/>
                      <a:r>
                        <a:rPr lang="en-US" sz="2800" dirty="0"/>
                        <a:t>Null model</a:t>
                      </a:r>
                    </a:p>
                  </a:txBody>
                  <a:tcPr/>
                </a:tc>
                <a:tc>
                  <a:txBody>
                    <a:bodyPr/>
                    <a:lstStyle/>
                    <a:p>
                      <a:pPr algn="ctr"/>
                      <a:r>
                        <a:rPr lang="en-US" sz="2800" dirty="0"/>
                        <a:t>0.56</a:t>
                      </a:r>
                    </a:p>
                  </a:txBody>
                  <a:tcPr/>
                </a:tc>
                <a:extLst>
                  <a:ext uri="{0D108BD9-81ED-4DB2-BD59-A6C34878D82A}">
                    <a16:rowId xmlns:a16="http://schemas.microsoft.com/office/drawing/2014/main" val="619279315"/>
                  </a:ext>
                </a:extLst>
              </a:tr>
              <a:tr h="778853">
                <a:tc>
                  <a:txBody>
                    <a:bodyPr/>
                    <a:lstStyle/>
                    <a:p>
                      <a:pPr algn="ctr"/>
                      <a:r>
                        <a:rPr lang="en-US" sz="2800" dirty="0"/>
                        <a:t>Numeric model</a:t>
                      </a:r>
                    </a:p>
                  </a:txBody>
                  <a:tcPr/>
                </a:tc>
                <a:tc>
                  <a:txBody>
                    <a:bodyPr/>
                    <a:lstStyle/>
                    <a:p>
                      <a:pPr algn="ctr"/>
                      <a:r>
                        <a:rPr lang="en-US" sz="2800" dirty="0"/>
                        <a:t>0.65</a:t>
                      </a:r>
                    </a:p>
                  </a:txBody>
                  <a:tcPr/>
                </a:tc>
                <a:extLst>
                  <a:ext uri="{0D108BD9-81ED-4DB2-BD59-A6C34878D82A}">
                    <a16:rowId xmlns:a16="http://schemas.microsoft.com/office/drawing/2014/main" val="3060155211"/>
                  </a:ext>
                </a:extLst>
              </a:tr>
              <a:tr h="778853">
                <a:tc>
                  <a:txBody>
                    <a:bodyPr/>
                    <a:lstStyle/>
                    <a:p>
                      <a:pPr algn="ctr"/>
                      <a:r>
                        <a:rPr lang="en-US" sz="2800" dirty="0"/>
                        <a:t>Base NLP model</a:t>
                      </a:r>
                    </a:p>
                  </a:txBody>
                  <a:tcPr/>
                </a:tc>
                <a:tc>
                  <a:txBody>
                    <a:bodyPr/>
                    <a:lstStyle/>
                    <a:p>
                      <a:pPr algn="ctr"/>
                      <a:r>
                        <a:rPr lang="en-US" sz="2800" dirty="0"/>
                        <a:t>0.88</a:t>
                      </a:r>
                    </a:p>
                  </a:txBody>
                  <a:tcPr/>
                </a:tc>
                <a:extLst>
                  <a:ext uri="{0D108BD9-81ED-4DB2-BD59-A6C34878D82A}">
                    <a16:rowId xmlns:a16="http://schemas.microsoft.com/office/drawing/2014/main" val="1920707391"/>
                  </a:ext>
                </a:extLst>
              </a:tr>
            </a:tbl>
          </a:graphicData>
        </a:graphic>
      </p:graphicFrame>
    </p:spTree>
    <p:extLst>
      <p:ext uri="{BB962C8B-B14F-4D97-AF65-F5344CB8AC3E}">
        <p14:creationId xmlns:p14="http://schemas.microsoft.com/office/powerpoint/2010/main" val="804571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1072</TotalTime>
  <Words>571</Words>
  <Application>Microsoft Office PowerPoint</Application>
  <PresentationFormat>Widescreen</PresentationFormat>
  <Paragraphs>155</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Calibri</vt:lpstr>
      <vt:lpstr>Calibri Light</vt:lpstr>
      <vt:lpstr>Office Theme</vt:lpstr>
      <vt:lpstr>Reddit listing classification focus on emotional listings</vt:lpstr>
      <vt:lpstr>Problem statement</vt:lpstr>
      <vt:lpstr>Outlines</vt:lpstr>
      <vt:lpstr>Our data</vt:lpstr>
      <vt:lpstr>EDA-Listing Time</vt:lpstr>
      <vt:lpstr>EDA-Word Counts</vt:lpstr>
      <vt:lpstr>EDA-Sentiment Scores</vt:lpstr>
      <vt:lpstr>EDA-Exclusive Popular Words</vt:lpstr>
      <vt:lpstr>Model Benchmarking</vt:lpstr>
      <vt:lpstr>Model Comparison</vt:lpstr>
      <vt:lpstr>Balanced vs. Imbalanced Data</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Development Statistics</dc:title>
  <dc:creator>Masoud Alfi</dc:creator>
  <cp:lastModifiedBy>Masoud Alfi</cp:lastModifiedBy>
  <cp:revision>68</cp:revision>
  <dcterms:created xsi:type="dcterms:W3CDTF">2023-12-01T01:27:37Z</dcterms:created>
  <dcterms:modified xsi:type="dcterms:W3CDTF">2024-01-08T19:16:03Z</dcterms:modified>
</cp:coreProperties>
</file>