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</p:sldMasterIdLst>
  <p:notesMasterIdLst>
    <p:notesMasterId r:id="rId12"/>
  </p:notesMasterIdLst>
  <p:sldIdLst>
    <p:sldId id="267" r:id="rId4"/>
    <p:sldId id="262" r:id="rId5"/>
    <p:sldId id="266" r:id="rId6"/>
    <p:sldId id="264" r:id="rId7"/>
    <p:sldId id="257" r:id="rId8"/>
    <p:sldId id="268" r:id="rId9"/>
    <p:sldId id="261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787" autoAdjust="0"/>
  </p:normalViewPr>
  <p:slideViewPr>
    <p:cSldViewPr snapToGrid="0">
      <p:cViewPr>
        <p:scale>
          <a:sx n="70" d="100"/>
          <a:sy n="70" d="100"/>
        </p:scale>
        <p:origin x="-1109" y="-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E1D74-A4AA-479C-842C-FD5B17D1254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A5E8-E910-46F1-A1C1-32A31E683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810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 pas </a:t>
            </a:r>
            <a:r>
              <a:rPr lang="en-US" dirty="0" err="1" smtClean="0"/>
              <a:t>oublier</a:t>
            </a:r>
            <a:r>
              <a:rPr lang="en-US" dirty="0" smtClean="0"/>
              <a:t> de citer LIG + GIPSA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34D1A-B7E5-DE48-8EA9-859D9DE6365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871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*Ranking is not a ML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A5E8-E910-46F1-A1C1-32A31E6834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422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smtClean="0"/>
              <a:t>*Ranking is not a ML algorithm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A5E8-E910-46F1-A1C1-32A31E6834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418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45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9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637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306918"/>
            <a:ext cx="11511375" cy="415498"/>
          </a:xfrm>
        </p:spPr>
        <p:txBody>
          <a:bodyPr>
            <a:sp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257119" y="5416608"/>
            <a:ext cx="3598333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018753" y="1604433"/>
            <a:ext cx="0" cy="3981451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44074" y="806581"/>
            <a:ext cx="11511375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baseline="0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44074" y="5416608"/>
            <a:ext cx="7432559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44072" y="1602698"/>
            <a:ext cx="7432559" cy="191847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8257118" y="1602318"/>
            <a:ext cx="3598333" cy="1810752"/>
          </a:xfrm>
        </p:spPr>
        <p:txBody>
          <a:bodyPr>
            <a:spAutoFit/>
          </a:bodyPr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546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306918"/>
            <a:ext cx="11511375" cy="415498"/>
          </a:xfrm>
        </p:spPr>
        <p:txBody>
          <a:bodyPr>
            <a:sp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6551" y="5416608"/>
            <a:ext cx="7440081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44074" y="806581"/>
            <a:ext cx="11511375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baseline="0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336549" y="1604436"/>
            <a:ext cx="7440083" cy="191847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827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306918"/>
            <a:ext cx="11511375" cy="415498"/>
          </a:xfrm>
        </p:spPr>
        <p:txBody>
          <a:bodyPr>
            <a:sp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44074" y="806581"/>
            <a:ext cx="11511375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baseline="0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6551" y="3601478"/>
            <a:ext cx="7432559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44077" y="6059836"/>
            <a:ext cx="7432559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344077" y="1618064"/>
            <a:ext cx="7432559" cy="191847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4"/>
          </p:nvPr>
        </p:nvSpPr>
        <p:spPr>
          <a:xfrm>
            <a:off x="336549" y="4050116"/>
            <a:ext cx="7440085" cy="191847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561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306918"/>
            <a:ext cx="11511375" cy="415498"/>
          </a:xfrm>
        </p:spPr>
        <p:txBody>
          <a:bodyPr>
            <a:sp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388100" y="5416608"/>
            <a:ext cx="5467352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36552" y="5416608"/>
            <a:ext cx="5571064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44074" y="806581"/>
            <a:ext cx="11511375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baseline="0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2"/>
          </p:nvPr>
        </p:nvSpPr>
        <p:spPr>
          <a:xfrm>
            <a:off x="344076" y="1612396"/>
            <a:ext cx="5563541" cy="191847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6388100" y="1612396"/>
            <a:ext cx="5467352" cy="191847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9625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306918"/>
            <a:ext cx="11511375" cy="415498"/>
          </a:xfrm>
        </p:spPr>
        <p:txBody>
          <a:bodyPr>
            <a:sp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388100" y="5416608"/>
            <a:ext cx="5467352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36551" y="5416608"/>
            <a:ext cx="5571065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44074" y="806581"/>
            <a:ext cx="11511375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baseline="0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51355" y="1604433"/>
            <a:ext cx="0" cy="3981451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336550" y="1604436"/>
            <a:ext cx="5571065" cy="191847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>
          <a:xfrm>
            <a:off x="6388099" y="1604436"/>
            <a:ext cx="5467348" cy="191847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069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44074" y="3592849"/>
            <a:ext cx="11511375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306918"/>
            <a:ext cx="11511375" cy="415498"/>
          </a:xfrm>
        </p:spPr>
        <p:txBody>
          <a:bodyPr>
            <a:sp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44074" y="806581"/>
            <a:ext cx="11511375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baseline="0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388100" y="5879062"/>
            <a:ext cx="5467352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44074" y="5879062"/>
            <a:ext cx="5459828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28843" y="1597677"/>
            <a:ext cx="11526604" cy="191847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344074" y="3876578"/>
            <a:ext cx="5459828" cy="1943100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6"/>
          </p:nvPr>
        </p:nvSpPr>
        <p:spPr>
          <a:xfrm>
            <a:off x="6388100" y="3876578"/>
            <a:ext cx="5467352" cy="191847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6484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4074" y="806581"/>
            <a:ext cx="11511375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baseline="0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6552" y="5416608"/>
            <a:ext cx="3571857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306918"/>
            <a:ext cx="11511375" cy="415498"/>
          </a:xfrm>
        </p:spPr>
        <p:txBody>
          <a:bodyPr>
            <a:sp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257118" y="5416608"/>
            <a:ext cx="3571857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10073" y="5416608"/>
            <a:ext cx="3571857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2"/>
          </p:nvPr>
        </p:nvSpPr>
        <p:spPr>
          <a:xfrm>
            <a:off x="336552" y="1590337"/>
            <a:ext cx="3598331" cy="191847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4310073" y="1590336"/>
            <a:ext cx="3571857" cy="1921933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34"/>
          </p:nvPr>
        </p:nvSpPr>
        <p:spPr>
          <a:xfrm>
            <a:off x="8257118" y="1590336"/>
            <a:ext cx="3571857" cy="1921933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441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6552" y="5416608"/>
            <a:ext cx="3571857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306918"/>
            <a:ext cx="11511375" cy="415498"/>
          </a:xfrm>
        </p:spPr>
        <p:txBody>
          <a:bodyPr>
            <a:sp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257118" y="5416608"/>
            <a:ext cx="3571857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10073" y="5416608"/>
            <a:ext cx="3571857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4074" y="806581"/>
            <a:ext cx="11511375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baseline="0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114217" y="1604433"/>
            <a:ext cx="0" cy="3981451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073380" y="1604433"/>
            <a:ext cx="0" cy="3981451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>
          <a:xfrm>
            <a:off x="344075" y="1604434"/>
            <a:ext cx="3564332" cy="191847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2"/>
          </p:nvPr>
        </p:nvSpPr>
        <p:spPr>
          <a:xfrm>
            <a:off x="4310073" y="1604434"/>
            <a:ext cx="3571857" cy="1918474"/>
          </a:xfr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33"/>
          </p:nvPr>
        </p:nvSpPr>
        <p:spPr>
          <a:xfrm>
            <a:off x="8257118" y="1604434"/>
            <a:ext cx="3571857" cy="191847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87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6096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32"/>
          </p:nvPr>
        </p:nvSpPr>
        <p:spPr>
          <a:xfrm>
            <a:off x="336550" y="1604436"/>
            <a:ext cx="11518900" cy="191847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33"/>
          </p:nvPr>
        </p:nvSpPr>
        <p:spPr>
          <a:xfrm>
            <a:off x="336550" y="3829386"/>
            <a:ext cx="3577975" cy="191847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4"/>
          </p:nvPr>
        </p:nvSpPr>
        <p:spPr>
          <a:xfrm>
            <a:off x="4310072" y="3829386"/>
            <a:ext cx="3571857" cy="191847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35"/>
          </p:nvPr>
        </p:nvSpPr>
        <p:spPr>
          <a:xfrm>
            <a:off x="8257117" y="3829386"/>
            <a:ext cx="3571857" cy="191847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44074" y="3589633"/>
            <a:ext cx="11511375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306918"/>
            <a:ext cx="11511375" cy="415498"/>
          </a:xfrm>
        </p:spPr>
        <p:txBody>
          <a:bodyPr>
            <a:sp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44074" y="806581"/>
            <a:ext cx="11511375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baseline="0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6551" y="5829888"/>
            <a:ext cx="3577975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257118" y="5829888"/>
            <a:ext cx="3571857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10073" y="5829888"/>
            <a:ext cx="3571857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21166" indent="0">
              <a:buNone/>
              <a:defRPr sz="1100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 dirty="0" smtClean="0"/>
              <a:t>Optional caption goes here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1626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8325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420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121917" tIns="60958" rIns="121917" bIns="60958"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Drag Your Image Here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36552" y="2628325"/>
            <a:ext cx="11565163" cy="73866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Font typeface="Arial"/>
              <a:buNone/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2" y="3421690"/>
            <a:ext cx="11565163" cy="4154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buNone/>
              <a:defRPr sz="2700" baseline="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4948904"/>
            <a:ext cx="12192000" cy="90042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36552" y="5272339"/>
            <a:ext cx="5814483" cy="24622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Presented by: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5849328"/>
            <a:ext cx="12192000" cy="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073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4F5156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smtClean="0"/>
              <a:t>Confidential Property of Schneider Electric |</a:t>
            </a:r>
            <a:endParaRPr lang="en-US" dirty="0"/>
          </a:p>
        </p:txBody>
      </p:sp>
      <p:pic>
        <p:nvPicPr>
          <p:cNvPr id="15" name="Picture 14" descr="schneider_LIO_Life-Green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02" y="6012788"/>
            <a:ext cx="2563063" cy="7066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1949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387828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335992" tIns="0" rIns="0" bIns="335992" anchor="b" anchorCtr="0"/>
          <a:lstStyle>
            <a:lvl1pPr algn="l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67182"/>
            <a:ext cx="12192000" cy="497417"/>
          </a:xfrm>
          <a:prstGeom prst="rect">
            <a:avLst/>
          </a:prstGeom>
          <a:solidFill>
            <a:schemeClr val="tx2"/>
          </a:solidFill>
        </p:spPr>
        <p:txBody>
          <a:bodyPr lIns="335992" tIns="0" rIns="0" bIns="0" anchor="ctr" anchorCtr="0"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Optional Subtitle</a:t>
            </a:r>
            <a:endParaRPr lang="en-US" dirty="0"/>
          </a:p>
        </p:txBody>
      </p:sp>
      <p:pic>
        <p:nvPicPr>
          <p:cNvPr id="11" name="Picture 10" descr="schneider_LIO_Life-Green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02" y="6012788"/>
            <a:ext cx="2563063" cy="706672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 defTabSz="609585"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067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121917" tIns="60958" rIns="121917" bIns="60958"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Drag Your Image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21428"/>
            <a:ext cx="12192000" cy="1156853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335992" tIns="0" rIns="0" bIns="0" anchor="ctr" anchorCtr="0"/>
          <a:lstStyle>
            <a:lvl1pPr algn="l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67182"/>
            <a:ext cx="12192000" cy="497417"/>
          </a:xfrm>
          <a:prstGeom prst="rect">
            <a:avLst/>
          </a:prstGeom>
          <a:solidFill>
            <a:schemeClr val="tx2"/>
          </a:solidFill>
        </p:spPr>
        <p:txBody>
          <a:bodyPr lIns="335992" tIns="0" rIns="0" bIns="0" anchor="ctr" anchorCtr="0"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Optional Subtitle</a:t>
            </a:r>
            <a:endParaRPr lang="en-US" dirty="0"/>
          </a:p>
        </p:txBody>
      </p:sp>
      <p:pic>
        <p:nvPicPr>
          <p:cNvPr id="13" name="Picture 12" descr="schneider_LIO_Life-Green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02" y="6012788"/>
            <a:ext cx="2563063" cy="70667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5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41744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121917" tIns="60958" rIns="121917" bIns="60958"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Drag Your Image Here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641745"/>
            <a:ext cx="12192000" cy="4216255"/>
          </a:xfrm>
          <a:prstGeom prst="rect">
            <a:avLst/>
          </a:prstGeom>
          <a:solidFill>
            <a:schemeClr val="tx2"/>
          </a:solidFill>
        </p:spPr>
        <p:txBody>
          <a:bodyPr lIns="335992" tIns="335992" rIns="335992" bIns="335992" anchor="t" anchorCtr="0"/>
          <a:lstStyle>
            <a:lvl1pPr algn="l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144328"/>
            <a:ext cx="12192000" cy="497417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335992" tIns="0" rIns="335992" bIns="0" anchor="ctr" anchorCtr="0"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Optional Subtitle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392" y="6135831"/>
            <a:ext cx="2401321" cy="595528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58371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6151032" y="-2"/>
            <a:ext cx="6040969" cy="68579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335992" tIns="335992" rIns="335992" bIns="335992"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590536" indent="-353475"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944010" indent="-304792">
              <a:buFont typeface="Lucida Grande"/>
              <a:buChar char="–"/>
              <a:defRPr sz="2100">
                <a:solidFill>
                  <a:schemeClr val="accent1"/>
                </a:solidFill>
              </a:defRPr>
            </a:lvl3pPr>
            <a:lvl4pPr marL="1301718" indent="-304792">
              <a:buFont typeface="Lucida Grande"/>
              <a:buChar char="–"/>
              <a:defRPr sz="1900">
                <a:solidFill>
                  <a:schemeClr val="accent1"/>
                </a:solidFill>
              </a:defRPr>
            </a:lvl4pPr>
            <a:lvl5pPr marL="1678475" indent="-309026" defTabSz="419090">
              <a:buFont typeface="Lucida Grande"/>
              <a:buChar char="–"/>
              <a:defRPr sz="1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Insert Your Content Here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-382601" y="324363"/>
            <a:ext cx="6858000" cy="62092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1"/>
          </p:nvPr>
        </p:nvSpPr>
        <p:spPr>
          <a:xfrm>
            <a:off x="-58236" y="-3"/>
            <a:ext cx="6706685" cy="6858003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vert="horz" lIns="335992" tIns="335992" rIns="335992" bIns="335992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590536" indent="-353475">
              <a:buFont typeface="Arial"/>
              <a:buChar char="•"/>
              <a:defRPr sz="2700">
                <a:solidFill>
                  <a:schemeClr val="bg1"/>
                </a:solidFill>
              </a:defRPr>
            </a:lvl2pPr>
            <a:lvl3pPr marL="944010" indent="-304792">
              <a:buFont typeface="Lucida Grande"/>
              <a:buChar char="–"/>
              <a:defRPr sz="2400">
                <a:solidFill>
                  <a:schemeClr val="bg1"/>
                </a:solidFill>
              </a:defRPr>
            </a:lvl3pPr>
            <a:lvl4pPr marL="1301718" indent="-304792">
              <a:buFont typeface="Lucida Grande"/>
              <a:buChar char="–"/>
              <a:defRPr sz="2100">
                <a:solidFill>
                  <a:schemeClr val="bg1"/>
                </a:solidFill>
              </a:defRPr>
            </a:lvl4pPr>
            <a:lvl5pPr marL="1678475" indent="-309026" defTabSz="419090">
              <a:buFont typeface="Lucida Grande"/>
              <a:buChar char="–"/>
              <a:defRPr sz="2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02" y="6012788"/>
            <a:ext cx="2563063" cy="7066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9434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6151032" y="1"/>
            <a:ext cx="6040969" cy="68579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335992" tIns="335992" rIns="335992" bIns="335992"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590536" indent="-353475"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944010" indent="-304792">
              <a:buFont typeface="Lucida Grande"/>
              <a:buChar char="–"/>
              <a:defRPr sz="2100">
                <a:solidFill>
                  <a:schemeClr val="accent1"/>
                </a:solidFill>
              </a:defRPr>
            </a:lvl3pPr>
            <a:lvl4pPr marL="1301718" indent="-304792">
              <a:buFont typeface="Lucida Grande"/>
              <a:buChar char="–"/>
              <a:defRPr sz="1900">
                <a:solidFill>
                  <a:schemeClr val="accent1"/>
                </a:solidFill>
              </a:defRPr>
            </a:lvl4pPr>
            <a:lvl5pPr marL="1678475" indent="-309026" defTabSz="419090">
              <a:buFont typeface="Lucida Grande"/>
              <a:buChar char="–"/>
              <a:defRPr sz="1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Insert Your Content Here</a:t>
            </a:r>
            <a:endParaRPr lang="en-US" dirty="0"/>
          </a:p>
        </p:txBody>
      </p:sp>
      <p:sp>
        <p:nvSpPr>
          <p:cNvPr id="3" name="Content Placeholder 12"/>
          <p:cNvSpPr>
            <a:spLocks noGrp="1"/>
          </p:cNvSpPr>
          <p:nvPr>
            <p:ph sz="quarter" idx="11"/>
          </p:nvPr>
        </p:nvSpPr>
        <p:spPr>
          <a:xfrm>
            <a:off x="336551" y="1310603"/>
            <a:ext cx="4999949" cy="1936940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315376" indent="-315376">
              <a:buClr>
                <a:schemeClr val="tx2"/>
              </a:buClr>
              <a:buFont typeface="Arial" panose="020B0604020202020204" pitchFamily="34" charset="0"/>
              <a:buChar char="•"/>
              <a:defRPr sz="2700">
                <a:solidFill>
                  <a:schemeClr val="accent1"/>
                </a:solidFill>
              </a:defRPr>
            </a:lvl1pPr>
            <a:lvl2pPr marL="609585" indent="-294210">
              <a:buClr>
                <a:schemeClr val="tx2"/>
              </a:buClr>
              <a:buFont typeface="Arial" panose="020B0604020202020204" pitchFamily="34" charset="0"/>
              <a:buChar char="•"/>
              <a:defRPr sz="2400">
                <a:solidFill>
                  <a:schemeClr val="accent1"/>
                </a:solidFill>
              </a:defRPr>
            </a:lvl2pPr>
            <a:lvl3pPr marL="840296" indent="-230712">
              <a:buClr>
                <a:schemeClr val="tx2"/>
              </a:buClr>
              <a:buFont typeface="Arial" panose="020B0604020202020204" pitchFamily="34" charset="0"/>
              <a:buChar char="•"/>
              <a:defRPr sz="2100">
                <a:solidFill>
                  <a:schemeClr val="accent1"/>
                </a:solidFill>
              </a:defRPr>
            </a:lvl3pPr>
            <a:lvl4pPr marL="1071007" indent="-230712">
              <a:buClr>
                <a:schemeClr val="tx2"/>
              </a:buClr>
              <a:buFont typeface="Arial" panose="020B0604020202020204" pitchFamily="34" charset="0"/>
              <a:buChar char="•"/>
              <a:defRPr sz="1900">
                <a:solidFill>
                  <a:schemeClr val="accent1"/>
                </a:solidFill>
              </a:defRPr>
            </a:lvl4pPr>
            <a:lvl5pPr marL="1303834" indent="-232828" defTabSz="419090">
              <a:buClr>
                <a:schemeClr val="tx2"/>
              </a:buClr>
              <a:buFont typeface="Arial" panose="020B0604020202020204" pitchFamily="34" charset="0"/>
              <a:buChar char="•"/>
              <a:defRPr sz="1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36551" y="464444"/>
            <a:ext cx="4999949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5400000">
            <a:off x="2473321" y="3180292"/>
            <a:ext cx="6857997" cy="4974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1" name="Picture 10" descr="schneider_LIO_Life-Green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02" y="6012788"/>
            <a:ext cx="2563063" cy="70667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653611" y="0"/>
            <a:ext cx="99483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txBody>
          <a:bodyPr lIns="121917" tIns="60958" rIns="121917" bIns="60958"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 defTabSz="609585"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8578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/SE Lif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2900204"/>
            <a:ext cx="11511375" cy="49244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4075" y="3510099"/>
            <a:ext cx="11511375" cy="2923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buNone/>
              <a:defRPr sz="19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Optional Subtitle</a:t>
            </a:r>
            <a:endParaRPr lang="en-US" dirty="0"/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02" y="6012788"/>
            <a:ext cx="2563063" cy="706672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 defTabSz="609585"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4839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121917" tIns="60958" rIns="121917" bIns="60958"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Drag Your Image 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36551" y="2284745"/>
            <a:ext cx="11437095" cy="1641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5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 OR CALLOUT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2" y="3940606"/>
            <a:ext cx="11437093" cy="4154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700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02" y="6012788"/>
            <a:ext cx="2563063" cy="70667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164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1214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 lIns="121917" tIns="60958" rIns="121917" bIns="60958"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Drag Your Image 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36551" y="2284745"/>
            <a:ext cx="11437095" cy="1641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5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QUOTE OR CALLOUT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2" y="3940606"/>
            <a:ext cx="11437093" cy="4154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700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02" y="6012788"/>
            <a:ext cx="2563063" cy="70667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 defTabSz="609585"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7468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36551" y="2284745"/>
            <a:ext cx="11437095" cy="1641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5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QUOTE OR CALLOUT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2" y="3940606"/>
            <a:ext cx="11437093" cy="4154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700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02" y="6012788"/>
            <a:ext cx="2563063" cy="706672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 defTabSz="609585"/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9921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n SE Life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36551" y="2284745"/>
            <a:ext cx="11437095" cy="1641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5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 OR CALLOUT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2" y="3940606"/>
            <a:ext cx="11437093" cy="4154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Optional Subtitle</a:t>
            </a:r>
          </a:p>
        </p:txBody>
      </p:sp>
      <p:pic>
        <p:nvPicPr>
          <p:cNvPr id="8" name="Picture 7" descr="schneider_LIO_White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97" y="6028182"/>
            <a:ext cx="2542673" cy="675885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108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ave_175139600_LIO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4826963"/>
            <a:ext cx="12192000" cy="2031037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3" name="Picture 12" descr="schneider_LIO_White_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97" y="6028182"/>
            <a:ext cx="2542673" cy="67588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83182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463028807_LIO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826963"/>
            <a:ext cx="12192000" cy="2031037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97" y="6028182"/>
            <a:ext cx="2542673" cy="67588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76867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826963"/>
            <a:ext cx="12192000" cy="2031037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9573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232580" y="6468331"/>
            <a:ext cx="1113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585"/>
            <a:r>
              <a:rPr lang="en-US" sz="800" dirty="0" smtClean="0">
                <a:solidFill>
                  <a:srgbClr val="FFFFFF"/>
                </a:solidFill>
                <a:cs typeface="Arial"/>
              </a:rPr>
              <a:t>|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073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  <p:pic>
        <p:nvPicPr>
          <p:cNvPr id="10" name="Picture 9" descr="Weave_486603441_LIO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97" y="6028182"/>
            <a:ext cx="2542673" cy="675885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330521" y="6491596"/>
            <a:ext cx="70092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36551" y="6491595"/>
            <a:ext cx="2013023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Property of Schneider Electric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31834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2513175_LIO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826963"/>
            <a:ext cx="12192000" cy="2031037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97" y="6028182"/>
            <a:ext cx="2542673" cy="67588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5690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2794209_LIO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826963"/>
            <a:ext cx="12192000" cy="2031037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97" y="6028182"/>
            <a:ext cx="2542673" cy="67588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65114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ve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ave_528351183_LIO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826963"/>
            <a:ext cx="12192000" cy="2031037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9" name="Picture 8" descr="schneider_LIO_White_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97" y="6028182"/>
            <a:ext cx="2542673" cy="67588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Page </a:t>
            </a:r>
            <a:fld id="{5A9C12DC-491F-9444-86A2-13AC5C62A2F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9585"/>
            <a:r>
              <a:rPr lang="en-US" dirty="0" smtClean="0"/>
              <a:t>Confidential Property of Schneider Electric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750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hneider_LIO_White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9" y="2752783"/>
            <a:ext cx="4905204" cy="1352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704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492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30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71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01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90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739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00C1-E7F6-4B3D-AA24-2D78A269EE74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9E85-3343-4012-99B6-114B3FFCE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839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4075" y="306917"/>
            <a:ext cx="11511375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schneider_LIO_Life-Green_RGB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02" y="6012788"/>
            <a:ext cx="2563063" cy="706672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36551" y="1604435"/>
            <a:ext cx="11518900" cy="270843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609585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3DCD58"/>
                </a:solidFill>
                <a:ea typeface="ＭＳ Ｐゴシック" pitchFamily="34" charset="-128"/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  <a:ea typeface="ＭＳ Ｐゴシック" pitchFamily="34" charset="-128"/>
              </a:rPr>
              <a:pPr/>
              <a:t>‹#›</a:t>
            </a:fld>
            <a:endParaRPr lang="en-US" dirty="0">
              <a:solidFill>
                <a:srgbClr val="3DCD58"/>
              </a:solidFill>
              <a:ea typeface="ＭＳ Ｐゴシック" pitchFamily="34" charset="-128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609585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srgbClr val="626469"/>
                </a:solidFill>
                <a:ea typeface="ＭＳ Ｐゴシック" pitchFamily="34" charset="-128"/>
              </a:rPr>
              <a:t>Confidential Property of Schneider Electric |</a:t>
            </a:r>
            <a:endParaRPr lang="en-US" dirty="0">
              <a:solidFill>
                <a:srgbClr val="62646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763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defTabSz="609585" rtl="0" eaLnBrk="1" latinLnBrk="0" hangingPunct="1">
        <a:spcBef>
          <a:spcPct val="0"/>
        </a:spcBef>
        <a:buNone/>
        <a:defRPr sz="3200" kern="1200">
          <a:solidFill>
            <a:srgbClr val="36C746"/>
          </a:solidFill>
          <a:latin typeface="Arial"/>
          <a:ea typeface="+mj-ea"/>
          <a:cs typeface="Arial"/>
        </a:defRPr>
      </a:lvl1pPr>
    </p:titleStyle>
    <p:bodyStyle>
      <a:lvl1pPr marL="230712" indent="-209545" algn="l" defTabSz="609585" rtl="0" eaLnBrk="1" latinLnBrk="0" hangingPunct="1">
        <a:spcBef>
          <a:spcPts val="667"/>
        </a:spcBef>
        <a:spcAft>
          <a:spcPts val="667"/>
        </a:spcAft>
        <a:buClr>
          <a:schemeClr val="bg2"/>
        </a:buClr>
        <a:buFont typeface="Arial" panose="020B0604020202020204" pitchFamily="34" charset="0"/>
        <a:buChar char="•"/>
        <a:defRPr sz="1900" kern="1200">
          <a:solidFill>
            <a:schemeClr val="accent1"/>
          </a:solidFill>
          <a:latin typeface="Arial"/>
          <a:ea typeface="+mn-ea"/>
          <a:cs typeface="Arial"/>
        </a:defRPr>
      </a:lvl1pPr>
      <a:lvl2pPr marL="482588" indent="-243411" algn="l" defTabSz="596885" rtl="0" eaLnBrk="1" latinLnBrk="0" hangingPunct="1">
        <a:spcBef>
          <a:spcPts val="667"/>
        </a:spcBef>
        <a:spcAft>
          <a:spcPts val="667"/>
        </a:spcAft>
        <a:buClr>
          <a:srgbClr val="36C746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2pPr>
      <a:lvl3pPr marL="717533" indent="-239178" algn="l" defTabSz="609585" rtl="0" eaLnBrk="1" latinLnBrk="0" hangingPunct="1">
        <a:spcBef>
          <a:spcPts val="667"/>
        </a:spcBef>
        <a:spcAft>
          <a:spcPts val="667"/>
        </a:spcAft>
        <a:buClr>
          <a:srgbClr val="36C746"/>
        </a:buClr>
        <a:buFont typeface="Arial" panose="020B0604020202020204" pitchFamily="34" charset="0"/>
        <a:buChar char="–"/>
        <a:defRPr sz="1500" kern="1200">
          <a:solidFill>
            <a:schemeClr val="accent1"/>
          </a:solidFill>
          <a:latin typeface="Arial"/>
          <a:ea typeface="+mn-ea"/>
          <a:cs typeface="Arial"/>
        </a:defRPr>
      </a:lvl3pPr>
      <a:lvl4pPr marL="958827" indent="-239178" algn="l" defTabSz="609585" rtl="0" eaLnBrk="1" latinLnBrk="0" hangingPunct="1">
        <a:spcBef>
          <a:spcPts val="667"/>
        </a:spcBef>
        <a:spcAft>
          <a:spcPts val="667"/>
        </a:spcAft>
        <a:buClr>
          <a:srgbClr val="36C746"/>
        </a:buClr>
        <a:buFont typeface="Arial" panose="020B0604020202020204" pitchFamily="34" charset="0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1195887" indent="-247644" algn="l" defTabSz="609585" rtl="0" eaLnBrk="1" latinLnBrk="0" hangingPunct="1">
        <a:spcBef>
          <a:spcPts val="667"/>
        </a:spcBef>
        <a:spcAft>
          <a:spcPts val="667"/>
        </a:spcAft>
        <a:buClr>
          <a:srgbClr val="36C746"/>
        </a:buClr>
        <a:buFont typeface="Arial" panose="020B0604020202020204" pitchFamily="34" charset="0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1194786" indent="-243834" algn="l" defTabSz="609585" rtl="0" eaLnBrk="1" latinLnBrk="0" hangingPunct="1">
        <a:spcBef>
          <a:spcPts val="667"/>
        </a:spcBef>
        <a:spcAft>
          <a:spcPts val="667"/>
        </a:spcAft>
        <a:buClr>
          <a:schemeClr val="bg2"/>
        </a:buClr>
        <a:buFont typeface="Arial" panose="020B0604020202020204" pitchFamily="34" charset="0"/>
        <a:buChar char="–"/>
        <a:defRPr sz="1400" kern="1200" baseline="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194786" indent="-243834" algn="l" defTabSz="609585" rtl="0" eaLnBrk="1" latinLnBrk="0" hangingPunct="1">
        <a:spcBef>
          <a:spcPts val="667"/>
        </a:spcBef>
        <a:spcAft>
          <a:spcPts val="667"/>
        </a:spcAft>
        <a:buClr>
          <a:schemeClr val="bg2"/>
        </a:buClr>
        <a:buFont typeface="Arial" panose="020B0604020202020204" pitchFamily="34" charset="0"/>
        <a:buChar char="–"/>
        <a:defRPr sz="1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548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</p:sldLayoutIdLst>
  <p:hf hdr="0" dt="0"/>
  <p:txStyles>
    <p:titleStyle>
      <a:lvl1pPr algn="ctr" defTabSz="60958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businessPulse_AW\Untitled-1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3"/>
            <a:ext cx="12192000" cy="584252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-1" y="2053851"/>
            <a:ext cx="12192001" cy="2895053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4948905"/>
            <a:ext cx="12192000" cy="90042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5018" y="5628240"/>
            <a:ext cx="7018311" cy="246221"/>
          </a:xfrm>
        </p:spPr>
        <p:txBody>
          <a:bodyPr/>
          <a:lstStyle/>
          <a:p>
            <a:r>
              <a:rPr lang="en-US" dirty="0" smtClean="0"/>
              <a:t>Sylvain MARIE, Technology Strategy &gt; Analytics for Solutions, 17/02/2016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 Property of Schneider Electric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528" y="5081148"/>
            <a:ext cx="11083288" cy="49244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Machine Learning for Time series – in brief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96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685039" y="4576068"/>
            <a:ext cx="3402668" cy="157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50787" y="2892181"/>
            <a:ext cx="3402668" cy="14871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650787" y="1379950"/>
            <a:ext cx="3402668" cy="1390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77" y="245370"/>
            <a:ext cx="11511375" cy="5539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0957" rIns="0" bIns="60957" numCol="1" anchor="b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  <a:latin typeface="Alleyn Book"/>
                <a:ea typeface="ＭＳ Ｐゴシック" charset="0"/>
                <a:cs typeface="Alleyn Book"/>
              </a:rPr>
              <a:t>Which </a:t>
            </a:r>
            <a:r>
              <a:rPr lang="en-US" dirty="0" err="1">
                <a:solidFill>
                  <a:schemeClr val="tx2"/>
                </a:solidFill>
                <a:latin typeface="Alleyn Book"/>
                <a:ea typeface="ＭＳ Ｐゴシック" charset="0"/>
                <a:cs typeface="Alleyn Book"/>
              </a:rPr>
              <a:t>timeseries</a:t>
            </a:r>
            <a:r>
              <a:rPr lang="en-US" dirty="0">
                <a:solidFill>
                  <a:schemeClr val="tx2"/>
                </a:solidFill>
                <a:latin typeface="Alleyn Book"/>
                <a:ea typeface="ＭＳ Ｐゴシック" charset="0"/>
                <a:cs typeface="Alleyn Book"/>
              </a:rPr>
              <a:t> for which problem ? </a:t>
            </a:r>
            <a:r>
              <a:rPr lang="en-US" dirty="0" smtClean="0">
                <a:solidFill>
                  <a:schemeClr val="tx2"/>
                </a:solidFill>
                <a:latin typeface="Alleyn Book"/>
                <a:ea typeface="ＭＳ Ｐゴシック" charset="0"/>
                <a:cs typeface="Alleyn Book"/>
              </a:rPr>
              <a:t>‘Segmentation’</a:t>
            </a:r>
            <a:endParaRPr lang="en-US" dirty="0">
              <a:solidFill>
                <a:schemeClr val="tx2"/>
              </a:solidFill>
              <a:latin typeface="Alleyn Book"/>
              <a:ea typeface="ＭＳ Ｐゴシック" charset="0"/>
              <a:cs typeface="Alleyn Book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36550" y="1045029"/>
            <a:ext cx="8045516" cy="5329664"/>
          </a:xfrm>
        </p:spPr>
        <p:txBody>
          <a:bodyPr/>
          <a:lstStyle/>
          <a:p>
            <a:pPr marL="21166" indent="0">
              <a:buNone/>
            </a:pPr>
            <a:r>
              <a:rPr lang="en-US" dirty="0" smtClean="0"/>
              <a:t>Timeseries data can represent various things (“entities”), depending on how you “segment” them (i.e. choose their beginning and end)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Distinct spatial entities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spcBef>
                <a:spcPts val="267"/>
              </a:spcBef>
              <a:spcAft>
                <a:spcPts val="267"/>
              </a:spcAft>
            </a:pPr>
            <a:r>
              <a:rPr lang="en-US" dirty="0" smtClean="0"/>
              <a:t>e.g. one </a:t>
            </a:r>
            <a:r>
              <a:rPr lang="en-US" dirty="0" err="1" smtClean="0"/>
              <a:t>timeseries</a:t>
            </a:r>
            <a:r>
              <a:rPr lang="en-US" dirty="0" smtClean="0"/>
              <a:t> characterizes a building, a machine, a customer, a patient</a:t>
            </a:r>
          </a:p>
          <a:p>
            <a:pPr lvl="1">
              <a:spcBef>
                <a:spcPts val="267"/>
              </a:spcBef>
              <a:spcAft>
                <a:spcPts val="267"/>
              </a:spcAft>
            </a:pPr>
            <a:r>
              <a:rPr lang="en-US" dirty="0" smtClean="0">
                <a:solidFill>
                  <a:schemeClr val="accent6"/>
                </a:solidFill>
              </a:rPr>
              <a:t>Segmentation: beginning/end typically depend on the duration of the observation experiment (e.g. an ECG run, an audit, a reference observation period…)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Distinct (non-overlapping) temporal entities</a:t>
            </a:r>
          </a:p>
          <a:p>
            <a:pPr lvl="1">
              <a:spcBef>
                <a:spcPts val="267"/>
              </a:spcBef>
              <a:spcAft>
                <a:spcPts val="267"/>
              </a:spcAft>
            </a:pPr>
            <a:r>
              <a:rPr lang="en-US" dirty="0"/>
              <a:t>e.g. </a:t>
            </a:r>
            <a:r>
              <a:rPr lang="en-US" dirty="0" smtClean="0"/>
              <a:t>one </a:t>
            </a:r>
            <a:r>
              <a:rPr lang="en-US" dirty="0" err="1" smtClean="0"/>
              <a:t>timeseries</a:t>
            </a:r>
            <a:r>
              <a:rPr lang="en-US" dirty="0" smtClean="0"/>
              <a:t> characterizes one particular hour, day, week, month, year</a:t>
            </a:r>
          </a:p>
          <a:p>
            <a:pPr lvl="1">
              <a:spcBef>
                <a:spcPts val="267"/>
              </a:spcBef>
              <a:spcAft>
                <a:spcPts val="267"/>
              </a:spcAft>
            </a:pPr>
            <a:r>
              <a:rPr lang="en-US" dirty="0" smtClean="0">
                <a:solidFill>
                  <a:schemeClr val="accent6"/>
                </a:solidFill>
              </a:rPr>
              <a:t>Segmentation : beginning </a:t>
            </a:r>
            <a:r>
              <a:rPr lang="en-US" dirty="0">
                <a:solidFill>
                  <a:schemeClr val="accent6"/>
                </a:solidFill>
              </a:rPr>
              <a:t>and end are determined by the duration of the </a:t>
            </a:r>
            <a:r>
              <a:rPr lang="en-US" dirty="0" smtClean="0">
                <a:solidFill>
                  <a:schemeClr val="accent6"/>
                </a:solidFill>
              </a:rPr>
              <a:t>temporal entity to analyze. (If duration=sampling period, then the </a:t>
            </a:r>
            <a:r>
              <a:rPr lang="en-US" dirty="0" err="1" smtClean="0">
                <a:solidFill>
                  <a:schemeClr val="accent6"/>
                </a:solidFill>
              </a:rPr>
              <a:t>timeseries</a:t>
            </a:r>
            <a:r>
              <a:rPr lang="en-US" dirty="0" smtClean="0">
                <a:solidFill>
                  <a:schemeClr val="accent6"/>
                </a:solidFill>
              </a:rPr>
              <a:t> is a singleton.)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Local history relative to “now”</a:t>
            </a:r>
          </a:p>
          <a:p>
            <a:pPr lvl="1">
              <a:spcBef>
                <a:spcPts val="267"/>
              </a:spcBef>
              <a:spcAft>
                <a:spcPts val="267"/>
              </a:spcAft>
            </a:pPr>
            <a:r>
              <a:rPr lang="en-US" dirty="0"/>
              <a:t>e.g. </a:t>
            </a:r>
            <a:r>
              <a:rPr lang="en-US" dirty="0" smtClean="0"/>
              <a:t>one </a:t>
            </a:r>
            <a:r>
              <a:rPr lang="en-US" dirty="0" err="1" smtClean="0"/>
              <a:t>timeseries</a:t>
            </a:r>
            <a:r>
              <a:rPr lang="en-US" dirty="0" smtClean="0"/>
              <a:t> characterizes 24h of context before a “now</a:t>
            </a:r>
            <a:r>
              <a:rPr lang="en-US" dirty="0"/>
              <a:t>”, 1h before </a:t>
            </a:r>
            <a:r>
              <a:rPr lang="en-US" dirty="0" smtClean="0"/>
              <a:t>a “now</a:t>
            </a:r>
            <a:r>
              <a:rPr lang="en-US" dirty="0"/>
              <a:t>”</a:t>
            </a:r>
          </a:p>
          <a:p>
            <a:pPr lvl="1">
              <a:spcBef>
                <a:spcPts val="267"/>
              </a:spcBef>
              <a:spcAft>
                <a:spcPts val="267"/>
              </a:spcAft>
            </a:pPr>
            <a:r>
              <a:rPr lang="en-US" dirty="0" smtClean="0">
                <a:solidFill>
                  <a:schemeClr val="accent6"/>
                </a:solidFill>
              </a:rPr>
              <a:t>Segmentation: </a:t>
            </a:r>
          </a:p>
          <a:p>
            <a:pPr lvl="2">
              <a:spcBef>
                <a:spcPts val="267"/>
              </a:spcBef>
              <a:spcAft>
                <a:spcPts val="267"/>
              </a:spcAft>
            </a:pPr>
            <a:r>
              <a:rPr lang="en-US" dirty="0" smtClean="0">
                <a:solidFill>
                  <a:schemeClr val="accent6"/>
                </a:solidFill>
              </a:rPr>
              <a:t>End </a:t>
            </a:r>
            <a:r>
              <a:rPr lang="en-US" dirty="0">
                <a:solidFill>
                  <a:schemeClr val="accent6"/>
                </a:solidFill>
              </a:rPr>
              <a:t>is determined by “now”, that is usually an instant of measurement in a longer, never-ending data stream</a:t>
            </a:r>
          </a:p>
          <a:p>
            <a:pPr lvl="2">
              <a:spcBef>
                <a:spcPts val="267"/>
              </a:spcBef>
              <a:spcAft>
                <a:spcPts val="267"/>
              </a:spcAft>
            </a:pPr>
            <a:r>
              <a:rPr lang="en-US" dirty="0">
                <a:solidFill>
                  <a:schemeClr val="accent6"/>
                </a:solidFill>
              </a:rPr>
              <a:t>Duration is determined by the length of </a:t>
            </a:r>
            <a:r>
              <a:rPr lang="en-US" dirty="0" smtClean="0">
                <a:solidFill>
                  <a:schemeClr val="accent6"/>
                </a:solidFill>
              </a:rPr>
              <a:t>context history </a:t>
            </a:r>
            <a:r>
              <a:rPr lang="en-US" dirty="0">
                <a:solidFill>
                  <a:schemeClr val="accent6"/>
                </a:solidFill>
              </a:rPr>
              <a:t>to </a:t>
            </a:r>
            <a:r>
              <a:rPr lang="en-US" dirty="0" smtClean="0">
                <a:solidFill>
                  <a:schemeClr val="accent6"/>
                </a:solidFill>
              </a:rPr>
              <a:t>use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2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6113" y="1369404"/>
            <a:ext cx="1809144" cy="353939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pPr defTabSz="609570"/>
            <a:r>
              <a:rPr lang="en-US" sz="1500" u="sng" dirty="0" smtClean="0">
                <a:solidFill>
                  <a:srgbClr val="3DCD58"/>
                </a:solidFill>
                <a:ea typeface="ＭＳ Ｐゴシック" pitchFamily="34" charset="-128"/>
              </a:rPr>
              <a:t>ECG observations</a:t>
            </a:r>
            <a:endParaRPr lang="en-US" sz="1500" u="sng" dirty="0">
              <a:solidFill>
                <a:srgbClr val="3DCD58"/>
              </a:solidFill>
              <a:ea typeface="ＭＳ Ｐゴシック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55611" y="2856447"/>
            <a:ext cx="1531824" cy="353939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pPr defTabSz="609570"/>
            <a:r>
              <a:rPr lang="en-US" sz="1500" u="sng" dirty="0" smtClean="0">
                <a:solidFill>
                  <a:srgbClr val="3DCD58"/>
                </a:solidFill>
                <a:ea typeface="ＭＳ Ｐゴシック" pitchFamily="34" charset="-128"/>
              </a:rPr>
              <a:t>Meter readings</a:t>
            </a:r>
            <a:endParaRPr lang="en-US" sz="1500" u="sng" dirty="0">
              <a:solidFill>
                <a:srgbClr val="3DCD58"/>
              </a:solidFill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3852" y="4539289"/>
            <a:ext cx="2116664" cy="353939"/>
          </a:xfrm>
          <a:prstGeom prst="rect">
            <a:avLst/>
          </a:prstGeom>
          <a:noFill/>
        </p:spPr>
        <p:txBody>
          <a:bodyPr wrap="none" lIns="121914" tIns="60957" rIns="121914" bIns="60957" rtlCol="0">
            <a:spAutoFit/>
          </a:bodyPr>
          <a:lstStyle/>
          <a:p>
            <a:pPr defTabSz="609570"/>
            <a:r>
              <a:rPr lang="en-US" sz="1500" u="sng" dirty="0" smtClean="0">
                <a:solidFill>
                  <a:srgbClr val="3DCD58"/>
                </a:solidFill>
                <a:ea typeface="ＭＳ Ｐゴシック" pitchFamily="34" charset="-128"/>
              </a:rPr>
              <a:t>Weather observations</a:t>
            </a:r>
            <a:endParaRPr lang="en-US" sz="1500" u="sng" dirty="0">
              <a:solidFill>
                <a:srgbClr val="3DCD58"/>
              </a:solidFill>
              <a:ea typeface="ＭＳ Ｐゴシック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780344" y="1713698"/>
            <a:ext cx="981395" cy="358193"/>
          </a:xfrm>
          <a:custGeom>
            <a:avLst/>
            <a:gdLst>
              <a:gd name="connsiteX0" fmla="*/ 12146 w 736046"/>
              <a:gd name="connsiteY0" fmla="*/ 206539 h 268645"/>
              <a:gd name="connsiteX1" fmla="*/ 4526 w 736046"/>
              <a:gd name="connsiteY1" fmla="*/ 137959 h 268645"/>
              <a:gd name="connsiteX2" fmla="*/ 73106 w 736046"/>
              <a:gd name="connsiteY2" fmla="*/ 799 h 268645"/>
              <a:gd name="connsiteX3" fmla="*/ 172166 w 736046"/>
              <a:gd name="connsiteY3" fmla="*/ 206539 h 268645"/>
              <a:gd name="connsiteX4" fmla="*/ 233126 w 736046"/>
              <a:gd name="connsiteY4" fmla="*/ 130339 h 268645"/>
              <a:gd name="connsiteX5" fmla="*/ 316946 w 736046"/>
              <a:gd name="connsiteY5" fmla="*/ 206539 h 268645"/>
              <a:gd name="connsiteX6" fmla="*/ 385526 w 736046"/>
              <a:gd name="connsiteY6" fmla="*/ 69379 h 268645"/>
              <a:gd name="connsiteX7" fmla="*/ 591266 w 736046"/>
              <a:gd name="connsiteY7" fmla="*/ 267499 h 268645"/>
              <a:gd name="connsiteX8" fmla="*/ 644606 w 736046"/>
              <a:gd name="connsiteY8" fmla="*/ 153199 h 268645"/>
              <a:gd name="connsiteX9" fmla="*/ 736046 w 736046"/>
              <a:gd name="connsiteY9" fmla="*/ 206539 h 26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6046" h="268645">
                <a:moveTo>
                  <a:pt x="12146" y="206539"/>
                </a:moveTo>
                <a:cubicBezTo>
                  <a:pt x="3256" y="189394"/>
                  <a:pt x="-5634" y="172249"/>
                  <a:pt x="4526" y="137959"/>
                </a:cubicBezTo>
                <a:cubicBezTo>
                  <a:pt x="14686" y="103669"/>
                  <a:pt x="45166" y="-10631"/>
                  <a:pt x="73106" y="799"/>
                </a:cubicBezTo>
                <a:cubicBezTo>
                  <a:pt x="101046" y="12229"/>
                  <a:pt x="145496" y="184949"/>
                  <a:pt x="172166" y="206539"/>
                </a:cubicBezTo>
                <a:cubicBezTo>
                  <a:pt x="198836" y="228129"/>
                  <a:pt x="208996" y="130339"/>
                  <a:pt x="233126" y="130339"/>
                </a:cubicBezTo>
                <a:cubicBezTo>
                  <a:pt x="257256" y="130339"/>
                  <a:pt x="291546" y="216699"/>
                  <a:pt x="316946" y="206539"/>
                </a:cubicBezTo>
                <a:cubicBezTo>
                  <a:pt x="342346" y="196379"/>
                  <a:pt x="339806" y="59219"/>
                  <a:pt x="385526" y="69379"/>
                </a:cubicBezTo>
                <a:cubicBezTo>
                  <a:pt x="431246" y="79539"/>
                  <a:pt x="548086" y="253529"/>
                  <a:pt x="591266" y="267499"/>
                </a:cubicBezTo>
                <a:cubicBezTo>
                  <a:pt x="634446" y="281469"/>
                  <a:pt x="620476" y="163359"/>
                  <a:pt x="644606" y="153199"/>
                </a:cubicBezTo>
                <a:cubicBezTo>
                  <a:pt x="668736" y="143039"/>
                  <a:pt x="736046" y="206539"/>
                  <a:pt x="736046" y="206539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071337" y="1713700"/>
            <a:ext cx="981395" cy="358193"/>
          </a:xfrm>
          <a:custGeom>
            <a:avLst/>
            <a:gdLst>
              <a:gd name="connsiteX0" fmla="*/ 12146 w 736046"/>
              <a:gd name="connsiteY0" fmla="*/ 206539 h 268645"/>
              <a:gd name="connsiteX1" fmla="*/ 4526 w 736046"/>
              <a:gd name="connsiteY1" fmla="*/ 137959 h 268645"/>
              <a:gd name="connsiteX2" fmla="*/ 73106 w 736046"/>
              <a:gd name="connsiteY2" fmla="*/ 799 h 268645"/>
              <a:gd name="connsiteX3" fmla="*/ 172166 w 736046"/>
              <a:gd name="connsiteY3" fmla="*/ 206539 h 268645"/>
              <a:gd name="connsiteX4" fmla="*/ 233126 w 736046"/>
              <a:gd name="connsiteY4" fmla="*/ 130339 h 268645"/>
              <a:gd name="connsiteX5" fmla="*/ 316946 w 736046"/>
              <a:gd name="connsiteY5" fmla="*/ 206539 h 268645"/>
              <a:gd name="connsiteX6" fmla="*/ 385526 w 736046"/>
              <a:gd name="connsiteY6" fmla="*/ 69379 h 268645"/>
              <a:gd name="connsiteX7" fmla="*/ 591266 w 736046"/>
              <a:gd name="connsiteY7" fmla="*/ 267499 h 268645"/>
              <a:gd name="connsiteX8" fmla="*/ 644606 w 736046"/>
              <a:gd name="connsiteY8" fmla="*/ 153199 h 268645"/>
              <a:gd name="connsiteX9" fmla="*/ 736046 w 736046"/>
              <a:gd name="connsiteY9" fmla="*/ 206539 h 26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6046" h="268645">
                <a:moveTo>
                  <a:pt x="12146" y="206539"/>
                </a:moveTo>
                <a:cubicBezTo>
                  <a:pt x="3256" y="189394"/>
                  <a:pt x="-5634" y="172249"/>
                  <a:pt x="4526" y="137959"/>
                </a:cubicBezTo>
                <a:cubicBezTo>
                  <a:pt x="14686" y="103669"/>
                  <a:pt x="45166" y="-10631"/>
                  <a:pt x="73106" y="799"/>
                </a:cubicBezTo>
                <a:cubicBezTo>
                  <a:pt x="101046" y="12229"/>
                  <a:pt x="145496" y="184949"/>
                  <a:pt x="172166" y="206539"/>
                </a:cubicBezTo>
                <a:cubicBezTo>
                  <a:pt x="198836" y="228129"/>
                  <a:pt x="208996" y="130339"/>
                  <a:pt x="233126" y="130339"/>
                </a:cubicBezTo>
                <a:cubicBezTo>
                  <a:pt x="257256" y="130339"/>
                  <a:pt x="291546" y="216699"/>
                  <a:pt x="316946" y="206539"/>
                </a:cubicBezTo>
                <a:cubicBezTo>
                  <a:pt x="342346" y="196379"/>
                  <a:pt x="339806" y="59219"/>
                  <a:pt x="385526" y="69379"/>
                </a:cubicBezTo>
                <a:cubicBezTo>
                  <a:pt x="431246" y="79539"/>
                  <a:pt x="548086" y="253529"/>
                  <a:pt x="591266" y="267499"/>
                </a:cubicBezTo>
                <a:cubicBezTo>
                  <a:pt x="634446" y="281469"/>
                  <a:pt x="620476" y="163359"/>
                  <a:pt x="644606" y="153199"/>
                </a:cubicBezTo>
                <a:cubicBezTo>
                  <a:pt x="668736" y="143039"/>
                  <a:pt x="736046" y="206539"/>
                  <a:pt x="736046" y="206539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944712" y="3205189"/>
            <a:ext cx="981395" cy="358193"/>
          </a:xfrm>
          <a:custGeom>
            <a:avLst/>
            <a:gdLst>
              <a:gd name="connsiteX0" fmla="*/ 12146 w 736046"/>
              <a:gd name="connsiteY0" fmla="*/ 206539 h 268645"/>
              <a:gd name="connsiteX1" fmla="*/ 4526 w 736046"/>
              <a:gd name="connsiteY1" fmla="*/ 137959 h 268645"/>
              <a:gd name="connsiteX2" fmla="*/ 73106 w 736046"/>
              <a:gd name="connsiteY2" fmla="*/ 799 h 268645"/>
              <a:gd name="connsiteX3" fmla="*/ 172166 w 736046"/>
              <a:gd name="connsiteY3" fmla="*/ 206539 h 268645"/>
              <a:gd name="connsiteX4" fmla="*/ 233126 w 736046"/>
              <a:gd name="connsiteY4" fmla="*/ 130339 h 268645"/>
              <a:gd name="connsiteX5" fmla="*/ 316946 w 736046"/>
              <a:gd name="connsiteY5" fmla="*/ 206539 h 268645"/>
              <a:gd name="connsiteX6" fmla="*/ 385526 w 736046"/>
              <a:gd name="connsiteY6" fmla="*/ 69379 h 268645"/>
              <a:gd name="connsiteX7" fmla="*/ 591266 w 736046"/>
              <a:gd name="connsiteY7" fmla="*/ 267499 h 268645"/>
              <a:gd name="connsiteX8" fmla="*/ 644606 w 736046"/>
              <a:gd name="connsiteY8" fmla="*/ 153199 h 268645"/>
              <a:gd name="connsiteX9" fmla="*/ 736046 w 736046"/>
              <a:gd name="connsiteY9" fmla="*/ 206539 h 26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6046" h="268645">
                <a:moveTo>
                  <a:pt x="12146" y="206539"/>
                </a:moveTo>
                <a:cubicBezTo>
                  <a:pt x="3256" y="189394"/>
                  <a:pt x="-5634" y="172249"/>
                  <a:pt x="4526" y="137959"/>
                </a:cubicBezTo>
                <a:cubicBezTo>
                  <a:pt x="14686" y="103669"/>
                  <a:pt x="45166" y="-10631"/>
                  <a:pt x="73106" y="799"/>
                </a:cubicBezTo>
                <a:cubicBezTo>
                  <a:pt x="101046" y="12229"/>
                  <a:pt x="145496" y="184949"/>
                  <a:pt x="172166" y="206539"/>
                </a:cubicBezTo>
                <a:cubicBezTo>
                  <a:pt x="198836" y="228129"/>
                  <a:pt x="208996" y="130339"/>
                  <a:pt x="233126" y="130339"/>
                </a:cubicBezTo>
                <a:cubicBezTo>
                  <a:pt x="257256" y="130339"/>
                  <a:pt x="291546" y="216699"/>
                  <a:pt x="316946" y="206539"/>
                </a:cubicBezTo>
                <a:cubicBezTo>
                  <a:pt x="342346" y="196379"/>
                  <a:pt x="339806" y="59219"/>
                  <a:pt x="385526" y="69379"/>
                </a:cubicBezTo>
                <a:cubicBezTo>
                  <a:pt x="431246" y="79539"/>
                  <a:pt x="548086" y="253529"/>
                  <a:pt x="591266" y="267499"/>
                </a:cubicBezTo>
                <a:cubicBezTo>
                  <a:pt x="634446" y="281469"/>
                  <a:pt x="620476" y="163359"/>
                  <a:pt x="644606" y="153199"/>
                </a:cubicBezTo>
                <a:cubicBezTo>
                  <a:pt x="668736" y="143039"/>
                  <a:pt x="736046" y="206539"/>
                  <a:pt x="736046" y="206539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962668" y="3194077"/>
            <a:ext cx="981395" cy="358193"/>
          </a:xfrm>
          <a:custGeom>
            <a:avLst/>
            <a:gdLst>
              <a:gd name="connsiteX0" fmla="*/ 12146 w 736046"/>
              <a:gd name="connsiteY0" fmla="*/ 206539 h 268645"/>
              <a:gd name="connsiteX1" fmla="*/ 4526 w 736046"/>
              <a:gd name="connsiteY1" fmla="*/ 137959 h 268645"/>
              <a:gd name="connsiteX2" fmla="*/ 73106 w 736046"/>
              <a:gd name="connsiteY2" fmla="*/ 799 h 268645"/>
              <a:gd name="connsiteX3" fmla="*/ 172166 w 736046"/>
              <a:gd name="connsiteY3" fmla="*/ 206539 h 268645"/>
              <a:gd name="connsiteX4" fmla="*/ 233126 w 736046"/>
              <a:gd name="connsiteY4" fmla="*/ 130339 h 268645"/>
              <a:gd name="connsiteX5" fmla="*/ 316946 w 736046"/>
              <a:gd name="connsiteY5" fmla="*/ 206539 h 268645"/>
              <a:gd name="connsiteX6" fmla="*/ 385526 w 736046"/>
              <a:gd name="connsiteY6" fmla="*/ 69379 h 268645"/>
              <a:gd name="connsiteX7" fmla="*/ 591266 w 736046"/>
              <a:gd name="connsiteY7" fmla="*/ 267499 h 268645"/>
              <a:gd name="connsiteX8" fmla="*/ 644606 w 736046"/>
              <a:gd name="connsiteY8" fmla="*/ 153199 h 268645"/>
              <a:gd name="connsiteX9" fmla="*/ 736046 w 736046"/>
              <a:gd name="connsiteY9" fmla="*/ 206539 h 26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6046" h="268645">
                <a:moveTo>
                  <a:pt x="12146" y="206539"/>
                </a:moveTo>
                <a:cubicBezTo>
                  <a:pt x="3256" y="189394"/>
                  <a:pt x="-5634" y="172249"/>
                  <a:pt x="4526" y="137959"/>
                </a:cubicBezTo>
                <a:cubicBezTo>
                  <a:pt x="14686" y="103669"/>
                  <a:pt x="45166" y="-10631"/>
                  <a:pt x="73106" y="799"/>
                </a:cubicBezTo>
                <a:cubicBezTo>
                  <a:pt x="101046" y="12229"/>
                  <a:pt x="145496" y="184949"/>
                  <a:pt x="172166" y="206539"/>
                </a:cubicBezTo>
                <a:cubicBezTo>
                  <a:pt x="198836" y="228129"/>
                  <a:pt x="208996" y="130339"/>
                  <a:pt x="233126" y="130339"/>
                </a:cubicBezTo>
                <a:cubicBezTo>
                  <a:pt x="257256" y="130339"/>
                  <a:pt x="291546" y="216699"/>
                  <a:pt x="316946" y="206539"/>
                </a:cubicBezTo>
                <a:cubicBezTo>
                  <a:pt x="342346" y="196379"/>
                  <a:pt x="339806" y="59219"/>
                  <a:pt x="385526" y="69379"/>
                </a:cubicBezTo>
                <a:cubicBezTo>
                  <a:pt x="431246" y="79539"/>
                  <a:pt x="548086" y="253529"/>
                  <a:pt x="591266" y="267499"/>
                </a:cubicBezTo>
                <a:cubicBezTo>
                  <a:pt x="634446" y="281469"/>
                  <a:pt x="620476" y="163359"/>
                  <a:pt x="644606" y="153199"/>
                </a:cubicBezTo>
                <a:cubicBezTo>
                  <a:pt x="668736" y="143039"/>
                  <a:pt x="736046" y="206539"/>
                  <a:pt x="736046" y="206539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0417040" y="5570250"/>
            <a:ext cx="981395" cy="358193"/>
          </a:xfrm>
          <a:custGeom>
            <a:avLst/>
            <a:gdLst>
              <a:gd name="connsiteX0" fmla="*/ 12146 w 736046"/>
              <a:gd name="connsiteY0" fmla="*/ 206539 h 268645"/>
              <a:gd name="connsiteX1" fmla="*/ 4526 w 736046"/>
              <a:gd name="connsiteY1" fmla="*/ 137959 h 268645"/>
              <a:gd name="connsiteX2" fmla="*/ 73106 w 736046"/>
              <a:gd name="connsiteY2" fmla="*/ 799 h 268645"/>
              <a:gd name="connsiteX3" fmla="*/ 172166 w 736046"/>
              <a:gd name="connsiteY3" fmla="*/ 206539 h 268645"/>
              <a:gd name="connsiteX4" fmla="*/ 233126 w 736046"/>
              <a:gd name="connsiteY4" fmla="*/ 130339 h 268645"/>
              <a:gd name="connsiteX5" fmla="*/ 316946 w 736046"/>
              <a:gd name="connsiteY5" fmla="*/ 206539 h 268645"/>
              <a:gd name="connsiteX6" fmla="*/ 385526 w 736046"/>
              <a:gd name="connsiteY6" fmla="*/ 69379 h 268645"/>
              <a:gd name="connsiteX7" fmla="*/ 591266 w 736046"/>
              <a:gd name="connsiteY7" fmla="*/ 267499 h 268645"/>
              <a:gd name="connsiteX8" fmla="*/ 644606 w 736046"/>
              <a:gd name="connsiteY8" fmla="*/ 153199 h 268645"/>
              <a:gd name="connsiteX9" fmla="*/ 736046 w 736046"/>
              <a:gd name="connsiteY9" fmla="*/ 206539 h 26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6046" h="268645">
                <a:moveTo>
                  <a:pt x="12146" y="206539"/>
                </a:moveTo>
                <a:cubicBezTo>
                  <a:pt x="3256" y="189394"/>
                  <a:pt x="-5634" y="172249"/>
                  <a:pt x="4526" y="137959"/>
                </a:cubicBezTo>
                <a:cubicBezTo>
                  <a:pt x="14686" y="103669"/>
                  <a:pt x="45166" y="-10631"/>
                  <a:pt x="73106" y="799"/>
                </a:cubicBezTo>
                <a:cubicBezTo>
                  <a:pt x="101046" y="12229"/>
                  <a:pt x="145496" y="184949"/>
                  <a:pt x="172166" y="206539"/>
                </a:cubicBezTo>
                <a:cubicBezTo>
                  <a:pt x="198836" y="228129"/>
                  <a:pt x="208996" y="130339"/>
                  <a:pt x="233126" y="130339"/>
                </a:cubicBezTo>
                <a:cubicBezTo>
                  <a:pt x="257256" y="130339"/>
                  <a:pt x="291546" y="216699"/>
                  <a:pt x="316946" y="206539"/>
                </a:cubicBezTo>
                <a:cubicBezTo>
                  <a:pt x="342346" y="196379"/>
                  <a:pt x="339806" y="59219"/>
                  <a:pt x="385526" y="69379"/>
                </a:cubicBezTo>
                <a:cubicBezTo>
                  <a:pt x="431246" y="79539"/>
                  <a:pt x="548086" y="253529"/>
                  <a:pt x="591266" y="267499"/>
                </a:cubicBezTo>
                <a:cubicBezTo>
                  <a:pt x="634446" y="281469"/>
                  <a:pt x="620476" y="163359"/>
                  <a:pt x="644606" y="153199"/>
                </a:cubicBezTo>
                <a:cubicBezTo>
                  <a:pt x="668736" y="143039"/>
                  <a:pt x="736046" y="206539"/>
                  <a:pt x="736046" y="206539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9435645" y="5570249"/>
            <a:ext cx="981395" cy="358193"/>
          </a:xfrm>
          <a:custGeom>
            <a:avLst/>
            <a:gdLst>
              <a:gd name="connsiteX0" fmla="*/ 12146 w 736046"/>
              <a:gd name="connsiteY0" fmla="*/ 206539 h 268645"/>
              <a:gd name="connsiteX1" fmla="*/ 4526 w 736046"/>
              <a:gd name="connsiteY1" fmla="*/ 137959 h 268645"/>
              <a:gd name="connsiteX2" fmla="*/ 73106 w 736046"/>
              <a:gd name="connsiteY2" fmla="*/ 799 h 268645"/>
              <a:gd name="connsiteX3" fmla="*/ 172166 w 736046"/>
              <a:gd name="connsiteY3" fmla="*/ 206539 h 268645"/>
              <a:gd name="connsiteX4" fmla="*/ 233126 w 736046"/>
              <a:gd name="connsiteY4" fmla="*/ 130339 h 268645"/>
              <a:gd name="connsiteX5" fmla="*/ 316946 w 736046"/>
              <a:gd name="connsiteY5" fmla="*/ 206539 h 268645"/>
              <a:gd name="connsiteX6" fmla="*/ 385526 w 736046"/>
              <a:gd name="connsiteY6" fmla="*/ 69379 h 268645"/>
              <a:gd name="connsiteX7" fmla="*/ 591266 w 736046"/>
              <a:gd name="connsiteY7" fmla="*/ 267499 h 268645"/>
              <a:gd name="connsiteX8" fmla="*/ 644606 w 736046"/>
              <a:gd name="connsiteY8" fmla="*/ 153199 h 268645"/>
              <a:gd name="connsiteX9" fmla="*/ 736046 w 736046"/>
              <a:gd name="connsiteY9" fmla="*/ 206539 h 26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6046" h="268645">
                <a:moveTo>
                  <a:pt x="12146" y="206539"/>
                </a:moveTo>
                <a:cubicBezTo>
                  <a:pt x="3256" y="189394"/>
                  <a:pt x="-5634" y="172249"/>
                  <a:pt x="4526" y="137959"/>
                </a:cubicBezTo>
                <a:cubicBezTo>
                  <a:pt x="14686" y="103669"/>
                  <a:pt x="45166" y="-10631"/>
                  <a:pt x="73106" y="799"/>
                </a:cubicBezTo>
                <a:cubicBezTo>
                  <a:pt x="101046" y="12229"/>
                  <a:pt x="145496" y="184949"/>
                  <a:pt x="172166" y="206539"/>
                </a:cubicBezTo>
                <a:cubicBezTo>
                  <a:pt x="198836" y="228129"/>
                  <a:pt x="208996" y="130339"/>
                  <a:pt x="233126" y="130339"/>
                </a:cubicBezTo>
                <a:cubicBezTo>
                  <a:pt x="257256" y="130339"/>
                  <a:pt x="291546" y="216699"/>
                  <a:pt x="316946" y="206539"/>
                </a:cubicBezTo>
                <a:cubicBezTo>
                  <a:pt x="342346" y="196379"/>
                  <a:pt x="339806" y="59219"/>
                  <a:pt x="385526" y="69379"/>
                </a:cubicBezTo>
                <a:cubicBezTo>
                  <a:pt x="431246" y="79539"/>
                  <a:pt x="548086" y="253529"/>
                  <a:pt x="591266" y="267499"/>
                </a:cubicBezTo>
                <a:cubicBezTo>
                  <a:pt x="634446" y="281469"/>
                  <a:pt x="620476" y="163359"/>
                  <a:pt x="644606" y="153199"/>
                </a:cubicBezTo>
                <a:cubicBezTo>
                  <a:pt x="668736" y="143039"/>
                  <a:pt x="736046" y="206539"/>
                  <a:pt x="736046" y="206539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27491" y="5118809"/>
            <a:ext cx="284504" cy="349835"/>
          </a:xfrm>
          <a:prstGeom prst="straightConnector1">
            <a:avLst/>
          </a:prstGeom>
          <a:ln w="12700" cap="rnd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879287" y="5118809"/>
            <a:ext cx="219333" cy="349835"/>
          </a:xfrm>
          <a:prstGeom prst="straightConnector1">
            <a:avLst/>
          </a:prstGeom>
          <a:ln w="12700" cap="rnd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689484" y="3582469"/>
            <a:ext cx="303221" cy="338873"/>
          </a:xfrm>
          <a:prstGeom prst="straightConnector1">
            <a:avLst/>
          </a:prstGeom>
          <a:ln w="12700" cap="rnd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9967499" y="3645857"/>
            <a:ext cx="305044" cy="275483"/>
          </a:xfrm>
          <a:prstGeom prst="straightConnector1">
            <a:avLst/>
          </a:prstGeom>
          <a:ln w="12700" cap="rnd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29076" y="2072671"/>
            <a:ext cx="911509" cy="58477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609570"/>
            <a:r>
              <a:rPr lang="en-US" sz="1500" dirty="0" smtClean="0">
                <a:solidFill>
                  <a:srgbClr val="42B4E6"/>
                </a:solidFill>
                <a:ea typeface="ＭＳ Ｐゴシック" pitchFamily="34" charset="-128"/>
              </a:rPr>
              <a:t>Patient Jess</a:t>
            </a:r>
            <a:endParaRPr lang="en-US" sz="1500" dirty="0">
              <a:solidFill>
                <a:srgbClr val="42B4E6"/>
              </a:solidFill>
              <a:ea typeface="ＭＳ Ｐゴシック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02776" y="2112236"/>
            <a:ext cx="911509" cy="58477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r" defTabSz="609570"/>
            <a:r>
              <a:rPr lang="en-US" sz="1500" dirty="0" smtClean="0">
                <a:solidFill>
                  <a:srgbClr val="42B4E6"/>
                </a:solidFill>
                <a:ea typeface="ＭＳ Ｐゴシック" pitchFamily="34" charset="-128"/>
              </a:rPr>
              <a:t>Patient Joe</a:t>
            </a:r>
            <a:endParaRPr lang="en-US" sz="1500" dirty="0">
              <a:solidFill>
                <a:srgbClr val="42B4E6"/>
              </a:solidFill>
              <a:ea typeface="ＭＳ Ｐゴシック" pitchFamily="34" charset="-128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948539" y="2126407"/>
            <a:ext cx="0" cy="427812"/>
          </a:xfrm>
          <a:prstGeom prst="straightConnector1">
            <a:avLst/>
          </a:prstGeom>
          <a:ln w="12700" cap="rnd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840588" y="2189798"/>
            <a:ext cx="1" cy="351636"/>
          </a:xfrm>
          <a:prstGeom prst="straightConnector1">
            <a:avLst/>
          </a:prstGeom>
          <a:ln w="12700" cap="rnd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65" descr="woman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573" y="2291533"/>
            <a:ext cx="361875" cy="36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37" descr="dude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421" y="2268957"/>
            <a:ext cx="407024" cy="407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9" descr="folder_home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868" y="3631912"/>
            <a:ext cx="516293" cy="5162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9944061" y="4086504"/>
            <a:ext cx="1228720" cy="353939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609570"/>
            <a:r>
              <a:rPr lang="en-US" sz="1500" dirty="0" smtClean="0">
                <a:solidFill>
                  <a:prstClr val="black"/>
                </a:solidFill>
                <a:ea typeface="ＭＳ Ｐゴシック" pitchFamily="34" charset="-128"/>
              </a:rPr>
              <a:t>Building X</a:t>
            </a:r>
            <a:endParaRPr lang="en-US" sz="1500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94824" y="3563381"/>
            <a:ext cx="1228720" cy="58477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609570"/>
            <a:r>
              <a:rPr lang="en-US" sz="1500" dirty="0" smtClean="0">
                <a:solidFill>
                  <a:srgbClr val="42B4E6"/>
                </a:solidFill>
                <a:ea typeface="ＭＳ Ｐゴシック" pitchFamily="34" charset="-128"/>
              </a:rPr>
              <a:t>Day 1/1/2015</a:t>
            </a:r>
            <a:endParaRPr lang="en-US" sz="1500" dirty="0">
              <a:solidFill>
                <a:srgbClr val="42B4E6"/>
              </a:solidFill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00540" y="3582468"/>
            <a:ext cx="1028219" cy="584771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r" defTabSz="609570"/>
            <a:r>
              <a:rPr lang="en-US" sz="1500" dirty="0" smtClean="0">
                <a:solidFill>
                  <a:srgbClr val="42B4E6"/>
                </a:solidFill>
                <a:ea typeface="ＭＳ Ｐゴシック" pitchFamily="34" charset="-128"/>
              </a:rPr>
              <a:t>Day 2/1/2015</a:t>
            </a:r>
            <a:endParaRPr lang="en-US" sz="1500" dirty="0">
              <a:solidFill>
                <a:srgbClr val="42B4E6"/>
              </a:solidFill>
              <a:ea typeface="ＭＳ Ｐゴシック" pitchFamily="34" charset="-12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39747" y="5533417"/>
            <a:ext cx="874144" cy="499795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50265" y="5559981"/>
            <a:ext cx="874144" cy="499795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763859" y="5749344"/>
            <a:ext cx="101935" cy="13390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873443" y="5600979"/>
            <a:ext cx="101935" cy="133909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 defTabSz="60957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63062" y="4829759"/>
            <a:ext cx="1170881" cy="815604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r" defTabSz="609570"/>
            <a:r>
              <a:rPr lang="en-US" sz="1500" dirty="0" smtClean="0">
                <a:solidFill>
                  <a:srgbClr val="7030A0"/>
                </a:solidFill>
                <a:ea typeface="ＭＳ Ｐゴシック" pitchFamily="34" charset="-128"/>
              </a:rPr>
              <a:t>24h before 1/1/2015 02:00:00</a:t>
            </a:r>
            <a:endParaRPr lang="en-US" sz="1500" dirty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72745" y="4812058"/>
            <a:ext cx="1679687" cy="815604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algn="r" defTabSz="609570"/>
            <a:r>
              <a:rPr lang="en-US" sz="1500" dirty="0" smtClean="0">
                <a:solidFill>
                  <a:srgbClr val="42B4E6"/>
                </a:solidFill>
                <a:ea typeface="ＭＳ Ｐゴシック" pitchFamily="34" charset="-128"/>
              </a:rPr>
              <a:t>24h before 1/1/2015 01:00:00</a:t>
            </a:r>
            <a:endParaRPr lang="en-US" sz="1500" dirty="0">
              <a:solidFill>
                <a:srgbClr val="42B4E6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82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Most Typical Machine Learning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936171" y="1028011"/>
            <a:ext cx="11164389" cy="520655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Classification</a:t>
            </a:r>
            <a:r>
              <a:rPr lang="en-US" dirty="0"/>
              <a:t> &gt; predict a </a:t>
            </a:r>
            <a:r>
              <a:rPr lang="en-US" dirty="0" smtClean="0">
                <a:solidFill>
                  <a:schemeClr val="tx2"/>
                </a:solidFill>
              </a:rPr>
              <a:t>class</a:t>
            </a:r>
          </a:p>
          <a:p>
            <a:pPr lvl="1"/>
            <a:r>
              <a:rPr lang="en-US" dirty="0" smtClean="0"/>
              <a:t>One-class </a:t>
            </a:r>
            <a:r>
              <a:rPr lang="en-US" dirty="0"/>
              <a:t>: e.g. </a:t>
            </a:r>
            <a:r>
              <a:rPr lang="en-US" dirty="0" smtClean="0"/>
              <a:t>outlier/anomaly </a:t>
            </a:r>
            <a:r>
              <a:rPr lang="en-US" dirty="0"/>
              <a:t>detection </a:t>
            </a:r>
            <a:r>
              <a:rPr lang="en-US" i="1" dirty="0">
                <a:solidFill>
                  <a:schemeClr val="accent6"/>
                </a:solidFill>
              </a:rPr>
              <a:t>“Is there a defect on this rope? 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Two-class</a:t>
            </a:r>
            <a:r>
              <a:rPr lang="en-US" dirty="0"/>
              <a:t>: e.g. smile detection/search </a:t>
            </a:r>
            <a:r>
              <a:rPr lang="en-US" i="1" dirty="0">
                <a:solidFill>
                  <a:schemeClr val="accent6"/>
                </a:solidFill>
              </a:rPr>
              <a:t>“is there a smile in this picture ?”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Multi-class</a:t>
            </a:r>
            <a:r>
              <a:rPr lang="en-US" dirty="0"/>
              <a:t>: e.g. Handwritten letters recognition </a:t>
            </a:r>
            <a:r>
              <a:rPr lang="en-US" i="1" dirty="0">
                <a:solidFill>
                  <a:schemeClr val="accent6"/>
                </a:solidFill>
              </a:rPr>
              <a:t>“given this image, what is the digit ?”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Regression</a:t>
            </a:r>
            <a:r>
              <a:rPr lang="en-US" dirty="0" smtClean="0"/>
              <a:t> &gt; predict a (real) </a:t>
            </a:r>
            <a:r>
              <a:rPr lang="en-US" dirty="0" smtClean="0">
                <a:solidFill>
                  <a:schemeClr val="tx2"/>
                </a:solidFill>
              </a:rPr>
              <a:t>number</a:t>
            </a:r>
          </a:p>
          <a:p>
            <a:pPr lvl="1"/>
            <a:r>
              <a:rPr lang="en-US" dirty="0" smtClean="0"/>
              <a:t>e.g. Size prediction </a:t>
            </a:r>
            <a:r>
              <a:rPr lang="en-US" i="1" dirty="0" smtClean="0">
                <a:solidFill>
                  <a:schemeClr val="accent6"/>
                </a:solidFill>
              </a:rPr>
              <a:t>“given his parents’  heights, how tall will this child be ?“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Clustering</a:t>
            </a:r>
            <a:r>
              <a:rPr lang="en-US" dirty="0" smtClean="0"/>
              <a:t> &gt; separate a dataset into distinct </a:t>
            </a:r>
            <a:r>
              <a:rPr lang="en-US" dirty="0" smtClean="0">
                <a:solidFill>
                  <a:schemeClr val="tx2"/>
                </a:solidFill>
              </a:rPr>
              <a:t>groups</a:t>
            </a:r>
          </a:p>
          <a:p>
            <a:pPr lvl="1"/>
            <a:r>
              <a:rPr lang="en-US" dirty="0" smtClean="0"/>
              <a:t>e.g. customer segmentation </a:t>
            </a:r>
            <a:r>
              <a:rPr lang="en-US" i="1" dirty="0" smtClean="0">
                <a:solidFill>
                  <a:schemeClr val="accent6"/>
                </a:solidFill>
              </a:rPr>
              <a:t>“are there distinct behaviors of customers in my supermarket ?”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A9C12DC-491F-9444-86A2-13AC5C62A2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Property of Schneider Electric |</a:t>
            </a:r>
            <a:endParaRPr lang="en-US" dirty="0"/>
          </a:p>
        </p:txBody>
      </p:sp>
      <p:pic>
        <p:nvPicPr>
          <p:cNvPr id="8" name="Picture 2" descr="rope_example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19" y="1370821"/>
            <a:ext cx="2035895" cy="5127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ésultat de recherche d'images pour &quot;smile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003" y="2119477"/>
            <a:ext cx="1149437" cy="764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52434" y="3033723"/>
            <a:ext cx="2398268" cy="480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Left Brace 10"/>
          <p:cNvSpPr/>
          <p:nvPr/>
        </p:nvSpPr>
        <p:spPr>
          <a:xfrm>
            <a:off x="729343" y="990592"/>
            <a:ext cx="304800" cy="3864429"/>
          </a:xfrm>
          <a:prstGeom prst="leftBrace">
            <a:avLst/>
          </a:prstGeom>
          <a:ln w="12700" cap="rnd">
            <a:solidFill>
              <a:srgbClr val="4F51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 Brace 11"/>
          <p:cNvSpPr/>
          <p:nvPr/>
        </p:nvSpPr>
        <p:spPr>
          <a:xfrm>
            <a:off x="751115" y="5225135"/>
            <a:ext cx="217713" cy="957944"/>
          </a:xfrm>
          <a:prstGeom prst="leftBrace">
            <a:avLst/>
          </a:prstGeom>
          <a:ln w="12700" cap="rnd">
            <a:solidFill>
              <a:srgbClr val="4F51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31222" y="2504843"/>
            <a:ext cx="2550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SUPERVISED </a:t>
            </a:r>
            <a:br>
              <a:rPr lang="fr-FR" dirty="0" smtClean="0"/>
            </a:br>
            <a:r>
              <a:rPr lang="fr-FR" sz="1400" dirty="0" smtClean="0"/>
              <a:t>(</a:t>
            </a:r>
            <a:r>
              <a:rPr lang="fr-FR" sz="1400" dirty="0" err="1" smtClean="0"/>
              <a:t>needs</a:t>
            </a:r>
            <a:r>
              <a:rPr lang="fr-FR" sz="1400" dirty="0" smtClean="0"/>
              <a:t> real </a:t>
            </a:r>
            <a:r>
              <a:rPr lang="fr-FR" sz="1400" dirty="0" err="1" smtClean="0"/>
              <a:t>examples</a:t>
            </a:r>
            <a:r>
              <a:rPr lang="fr-FR" sz="1400" dirty="0" smtClean="0"/>
              <a:t> to train)</a:t>
            </a:r>
            <a:endParaRPr lang="fr-FR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566916" y="5335713"/>
            <a:ext cx="206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UNSUPERVISED </a:t>
            </a:r>
            <a:endParaRPr lang="fr-FR" sz="14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38658" y="5170714"/>
            <a:ext cx="952496" cy="99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942864" y="5203371"/>
            <a:ext cx="1020536" cy="102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 descr="https://encrypted-tbn1.gstatic.com/images?q=tbn:ANd9GcR_WAHvd7RBa6Xvfz-05bVf9Z5SahBFx4nDIRq8nRYfCTbypkO5OVFAvZd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573204" y="3985510"/>
            <a:ext cx="715282" cy="116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27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/>
              <a:t>4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5034" y="2845428"/>
            <a:ext cx="119969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712" marR="0" lvl="0" indent="-209545" algn="l" defTabSz="609585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667"/>
              </a:spcAft>
              <a:buClr>
                <a:srgbClr val="3DCD58"/>
              </a:buClr>
              <a:buSzTx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Industrial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ML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problem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1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Entity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definition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+ 1 ML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Problem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formalization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4396813"/>
              </p:ext>
            </p:extLst>
          </p:nvPr>
        </p:nvGraphicFramePr>
        <p:xfrm>
          <a:off x="362132" y="331698"/>
          <a:ext cx="1182986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82"/>
                <a:gridCol w="1569516"/>
                <a:gridCol w="2218985"/>
                <a:gridCol w="1567271"/>
                <a:gridCol w="1428932"/>
                <a:gridCol w="1072522"/>
                <a:gridCol w="665695"/>
                <a:gridCol w="1342487"/>
                <a:gridCol w="1575478"/>
              </a:tblGrid>
              <a:tr h="14323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Distinct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Spatial Entity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i="1" baseline="0" dirty="0" smtClean="0"/>
                        <a:t>(1 given zone, </a:t>
                      </a:r>
                      <a:br>
                        <a:rPr lang="en-US" i="1" baseline="0" dirty="0" smtClean="0"/>
                      </a:br>
                      <a:r>
                        <a:rPr lang="en-US" i="1" baseline="0" dirty="0" smtClean="0"/>
                        <a:t>1 given machine, </a:t>
                      </a:r>
                      <a:br>
                        <a:rPr lang="en-US" i="1" baseline="0" dirty="0" smtClean="0"/>
                      </a:br>
                      <a:r>
                        <a:rPr lang="en-US" i="1" baseline="0" dirty="0" smtClean="0"/>
                        <a:t>1 given customer…)</a:t>
                      </a:r>
                      <a:endParaRPr lang="en-US" i="1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Distinct temporal entity of length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/>
                        <a:t>(‘scale’), S = s * SP.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baseline="0" dirty="0" smtClean="0"/>
                        <a:t>We note T the current temporal entity.</a:t>
                      </a:r>
                      <a:endParaRPr lang="en-US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/>
                        <a:t>(1 given hour, 1 given day, 1 given week, 1 given month, 1 given </a:t>
                      </a:r>
                      <a:r>
                        <a:rPr lang="en-US" b="1" i="1" baseline="0" dirty="0" smtClean="0"/>
                        <a:t>year).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Local history of size W </a:t>
                      </a:r>
                      <a:r>
                        <a:rPr lang="en-US" b="0" dirty="0" smtClean="0"/>
                        <a:t>(‘window’), W = w * SP</a:t>
                      </a:r>
                      <a:r>
                        <a:rPr lang="en-US" b="0" baseline="0" dirty="0" smtClean="0"/>
                        <a:t>,</a:t>
                      </a:r>
                      <a:r>
                        <a:rPr lang="en-US" b="0" dirty="0" smtClean="0"/>
                        <a:t> relative to “now”.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/>
                        <a:t>We note t the current instant.</a:t>
                      </a:r>
                    </a:p>
                    <a:p>
                      <a:pPr algn="l"/>
                      <a:r>
                        <a:rPr lang="en-US" i="1" dirty="0" smtClean="0"/>
                        <a:t>(e.g. the past</a:t>
                      </a:r>
                      <a:r>
                        <a:rPr lang="en-US" i="1" baseline="0" dirty="0" smtClean="0"/>
                        <a:t> 24h before 1 given instant</a:t>
                      </a:r>
                      <a:r>
                        <a:rPr lang="en-US" i="1" dirty="0" smtClean="0"/>
                        <a:t>).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076"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>
                          <a:solidFill>
                            <a:schemeClr val="bg1"/>
                          </a:solidFill>
                        </a:rPr>
                        <a:t>timeseries</a:t>
                      </a:r>
                      <a:r>
                        <a:rPr lang="en-US" i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(any)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 &gt; 1</a:t>
                      </a:r>
                      <a:endParaRPr lang="en-US" sz="18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 ≥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/>
                          </a:solidFill>
                        </a:rPr>
                        <a:t>s = 1</a:t>
                      </a:r>
                      <a:endParaRPr lang="en-US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bg1"/>
                          </a:solidFill>
                        </a:rPr>
                        <a:t>w =1</a:t>
                      </a:r>
                      <a:endParaRPr lang="en-US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chemeClr val="bg1"/>
                          </a:solidFill>
                        </a:rPr>
                        <a:t>w &gt; 1</a:t>
                      </a:r>
                      <a:endParaRPr lang="en-US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 ≥</a:t>
                      </a:r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5807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marL="0" algn="ctr" defTabSz="914400" rtl="0" eaLnBrk="1" latinLnBrk="0" hangingPunct="1"/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target time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(not relevant)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 + </a:t>
                      </a:r>
                      <a:r>
                        <a:rPr lang="en-US" sz="18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k*S</a:t>
                      </a:r>
                      <a:endParaRPr lang="en-US" sz="18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i="1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fr-FR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t + </a:t>
                      </a:r>
                      <a:r>
                        <a:rPr lang="en-US" i="1" dirty="0" smtClean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k*SP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1440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Scoring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Multiscale</a:t>
                      </a:r>
                      <a:r>
                        <a:rPr lang="en-US" dirty="0" smtClean="0"/>
                        <a:t> KPI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</a:t>
                      </a:r>
                      <a:r>
                        <a:rPr lang="en-US" dirty="0" err="1" smtClean="0"/>
                        <a:t>odelling</a:t>
                      </a:r>
                      <a:r>
                        <a:rPr lang="en-US" baseline="0" dirty="0" smtClean="0"/>
                        <a:t> or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Virtual 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Multiscale</a:t>
                      </a:r>
                      <a:r>
                        <a:rPr lang="en-US" dirty="0" smtClean="0"/>
                        <a:t> (KPI)</a:t>
                      </a:r>
                      <a:r>
                        <a:rPr lang="en-US" baseline="0" dirty="0" smtClean="0"/>
                        <a:t> F</a:t>
                      </a:r>
                      <a:r>
                        <a:rPr lang="en-US" dirty="0" smtClean="0"/>
                        <a:t>orecasting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‘static’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Baseline </a:t>
                      </a:r>
                      <a:r>
                        <a:rPr lang="en-US" dirty="0" err="1" smtClean="0"/>
                        <a:t>Modelling</a:t>
                      </a:r>
                      <a:r>
                        <a:rPr lang="en-US" dirty="0" smtClean="0"/>
                        <a:t>, Virtual</a:t>
                      </a:r>
                      <a:r>
                        <a:rPr lang="en-US" baseline="0" dirty="0" smtClean="0"/>
                        <a:t> Sensor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Sensor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Forecasting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4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1-class Classification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(Entity)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Outlier</a:t>
                      </a:r>
                      <a:r>
                        <a:rPr lang="en-US" baseline="0" dirty="0" smtClean="0"/>
                        <a:t> D</a:t>
                      </a:r>
                      <a:r>
                        <a:rPr lang="en-US" dirty="0" smtClean="0"/>
                        <a:t>etection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Multiscale</a:t>
                      </a:r>
                      <a:r>
                        <a:rPr lang="en-US" dirty="0" smtClean="0"/>
                        <a:t> Fault detection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Multiscale</a:t>
                      </a:r>
                      <a:r>
                        <a:rPr lang="en-US" dirty="0" smtClean="0"/>
                        <a:t> Fault detection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‘static’ Fault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 detection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prediction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23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N-class Classification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(Entity)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Multiscale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Diagnosis</a:t>
                      </a:r>
                      <a:r>
                        <a:rPr lang="en-US" baseline="0" dirty="0" smtClean="0"/>
                        <a:t> or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Situation assessment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Multiscale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Diagnosis</a:t>
                      </a:r>
                      <a:r>
                        <a:rPr lang="en-US" baseline="0" dirty="0" smtClean="0"/>
                        <a:t> or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Situation assessment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‘static’ Diagnosis</a:t>
                      </a:r>
                      <a:r>
                        <a:rPr lang="en-US" baseline="0" dirty="0" smtClean="0"/>
                        <a:t> , S</a:t>
                      </a:r>
                      <a:r>
                        <a:rPr lang="en-US" dirty="0" smtClean="0"/>
                        <a:t>ituation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assessment, Pattern matching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Diagnosis,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Situation assessment, Pattern matching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Predictive diagnosis</a:t>
                      </a:r>
                      <a:r>
                        <a:rPr lang="en-US" baseline="0" dirty="0" smtClean="0"/>
                        <a:t>, Situation assessment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06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UNSUPERVISED</a:t>
                      </a:r>
                    </a:p>
                  </a:txBody>
                  <a:tcPr marL="0" marR="0" vert="vert27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(Entity) Profiling, Segmentation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e.g.type</a:t>
                      </a:r>
                      <a:r>
                        <a:rPr lang="en-US" dirty="0" smtClean="0"/>
                        <a:t>-of-zone)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Historical Profiling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(e.g. Type-of-day)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 rot="16200000">
            <a:off x="-1455955" y="4322023"/>
            <a:ext cx="328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 dirty="0">
                <a:solidFill>
                  <a:schemeClr val="accent2"/>
                </a:solidFill>
              </a:rPr>
              <a:t>Machine Learning </a:t>
            </a:r>
            <a:r>
              <a:rPr lang="en-US" i="1" dirty="0" smtClean="0">
                <a:solidFill>
                  <a:schemeClr val="accent2"/>
                </a:solidFill>
              </a:rPr>
              <a:t>Problems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45429" y="-21772"/>
            <a:ext cx="523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 dirty="0" smtClean="0">
                <a:solidFill>
                  <a:schemeClr val="accent1"/>
                </a:solidFill>
              </a:rPr>
              <a:t>Segmentation = What does the </a:t>
            </a:r>
            <a:r>
              <a:rPr lang="en-US" i="1" dirty="0" err="1" smtClean="0">
                <a:solidFill>
                  <a:schemeClr val="accent1"/>
                </a:solidFill>
              </a:rPr>
              <a:t>timeseries</a:t>
            </a:r>
            <a:r>
              <a:rPr lang="en-US" i="1" dirty="0" smtClean="0">
                <a:solidFill>
                  <a:schemeClr val="accent1"/>
                </a:solidFill>
              </a:rPr>
              <a:t> represent ?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53715" y="6456010"/>
            <a:ext cx="27165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i="1" dirty="0" smtClean="0"/>
              <a:t>Note: SP= sampling period </a:t>
            </a:r>
            <a:endParaRPr lang="fr-FR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196944" y="199208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</a:t>
            </a:r>
            <a:endParaRPr lang="fr-FR" dirty="0"/>
          </a:p>
        </p:txBody>
      </p:sp>
      <p:sp>
        <p:nvSpPr>
          <p:cNvPr id="7" name="Right Brace 6"/>
          <p:cNvSpPr/>
          <p:nvPr/>
        </p:nvSpPr>
        <p:spPr>
          <a:xfrm>
            <a:off x="8098971" y="1828799"/>
            <a:ext cx="152400" cy="6640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Brace 7"/>
          <p:cNvSpPr/>
          <p:nvPr/>
        </p:nvSpPr>
        <p:spPr>
          <a:xfrm flipH="1">
            <a:off x="8545286" y="1828799"/>
            <a:ext cx="130629" cy="6640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672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Appendix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3286" y="1901826"/>
          <a:ext cx="1187631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607"/>
                <a:gridCol w="1191051"/>
                <a:gridCol w="1135405"/>
                <a:gridCol w="1135405"/>
                <a:gridCol w="1060251"/>
                <a:gridCol w="1097829"/>
                <a:gridCol w="1312942"/>
                <a:gridCol w="1312942"/>
                <a:gridCol w="1312942"/>
                <a:gridCol w="1312942"/>
              </a:tblGrid>
              <a:tr h="99377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Applica-tion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Historical Profiling (e.g. Type-of-day)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Spatial </a:t>
                      </a:r>
                      <a:r>
                        <a:rPr lang="fr-FR" dirty="0" err="1" smtClean="0"/>
                        <a:t>Profiling</a:t>
                      </a:r>
                      <a:r>
                        <a:rPr lang="fr-FR" dirty="0" smtClean="0"/>
                        <a:t> (</a:t>
                      </a:r>
                      <a:r>
                        <a:rPr lang="fr-FR" dirty="0" err="1" smtClean="0"/>
                        <a:t>e.g</a:t>
                      </a:r>
                      <a:r>
                        <a:rPr lang="fr-FR" dirty="0" smtClean="0"/>
                        <a:t>. Type-of-building)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Baseline </a:t>
                      </a:r>
                      <a:r>
                        <a:rPr lang="fr-FR" dirty="0" err="1" smtClean="0"/>
                        <a:t>Modelling</a:t>
                      </a:r>
                      <a:r>
                        <a:rPr lang="fr-FR" dirty="0" smtClean="0"/>
                        <a:t>, Virtual </a:t>
                      </a:r>
                      <a:r>
                        <a:rPr lang="fr-FR" dirty="0" err="1" smtClean="0"/>
                        <a:t>Sensor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Fault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detection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Pattern </a:t>
                      </a:r>
                      <a:r>
                        <a:rPr lang="fr-FR" dirty="0" err="1" smtClean="0"/>
                        <a:t>matching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Forecasting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Predictive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Diagnosis</a:t>
                      </a:r>
                      <a:r>
                        <a:rPr lang="fr-FR" dirty="0" smtClean="0"/>
                        <a:t> / Situation </a:t>
                      </a:r>
                      <a:r>
                        <a:rPr lang="fr-FR" dirty="0" err="1" smtClean="0"/>
                        <a:t>assessment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Predictive</a:t>
                      </a:r>
                      <a:r>
                        <a:rPr lang="fr-FR" dirty="0" smtClean="0"/>
                        <a:t> Maintenance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Diagnosis</a:t>
                      </a:r>
                      <a:r>
                        <a:rPr lang="fr-FR" dirty="0" smtClean="0"/>
                        <a:t> / Situation </a:t>
                      </a:r>
                      <a:r>
                        <a:rPr lang="fr-FR" dirty="0" err="1" smtClean="0"/>
                        <a:t>assessment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problem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Clustering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Regression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1-Class classification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n-Class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Regression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n-Class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1-class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What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should</a:t>
                      </a:r>
                      <a:r>
                        <a:rPr lang="fr-FR" dirty="0" smtClean="0"/>
                        <a:t> the </a:t>
                      </a:r>
                      <a:r>
                        <a:rPr lang="fr-FR" dirty="0" err="1" smtClean="0"/>
                        <a:t>timeseries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samples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represent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time unit (one </a:t>
                      </a:r>
                      <a:r>
                        <a:rPr lang="fr-FR" dirty="0" err="1" smtClean="0"/>
                        <a:t>day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time unit (one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day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time unit (</a:t>
                      </a:r>
                      <a:r>
                        <a:rPr lang="fr-FR" dirty="0" err="1" smtClean="0"/>
                        <a:t>e.g</a:t>
                      </a:r>
                      <a:r>
                        <a:rPr lang="fr-FR" dirty="0" smtClean="0"/>
                        <a:t>. 1</a:t>
                      </a:r>
                      <a:r>
                        <a:rPr lang="fr-FR" baseline="0" dirty="0" smtClean="0"/>
                        <a:t> minute) or one temporal </a:t>
                      </a:r>
                      <a:r>
                        <a:rPr lang="fr-FR" baseline="0" dirty="0" err="1" smtClean="0"/>
                        <a:t>history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before</a:t>
                      </a:r>
                      <a:r>
                        <a:rPr lang="fr-FR" baseline="0" dirty="0" smtClean="0"/>
                        <a:t> « </a:t>
                      </a:r>
                      <a:r>
                        <a:rPr lang="fr-FR" baseline="0" dirty="0" err="1" smtClean="0"/>
                        <a:t>now</a:t>
                      </a:r>
                      <a:r>
                        <a:rPr lang="fr-FR" baseline="0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 time unit (</a:t>
                      </a:r>
                      <a:r>
                        <a:rPr lang="fr-FR" dirty="0" err="1" smtClean="0"/>
                        <a:t>e.g</a:t>
                      </a:r>
                      <a:r>
                        <a:rPr lang="fr-FR" dirty="0" smtClean="0"/>
                        <a:t>. 1</a:t>
                      </a:r>
                      <a:r>
                        <a:rPr lang="fr-FR" baseline="0" dirty="0" smtClean="0"/>
                        <a:t> minute) or one temporal </a:t>
                      </a:r>
                      <a:r>
                        <a:rPr lang="fr-FR" baseline="0" dirty="0" err="1" smtClean="0"/>
                        <a:t>history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before</a:t>
                      </a:r>
                      <a:r>
                        <a:rPr lang="fr-FR" baseline="0" dirty="0" smtClean="0"/>
                        <a:t> « </a:t>
                      </a:r>
                      <a:r>
                        <a:rPr lang="fr-FR" baseline="0" dirty="0" err="1" smtClean="0"/>
                        <a:t>now</a:t>
                      </a:r>
                      <a:r>
                        <a:rPr lang="fr-FR" baseline="0" dirty="0" smtClean="0"/>
                        <a:t> »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195034" y="232836"/>
            <a:ext cx="116595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712" marR="0" lvl="0" indent="-209545" algn="l" defTabSz="609585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667"/>
              </a:spcAft>
              <a:buClr>
                <a:srgbClr val="3DCD58"/>
              </a:buClr>
              <a:buSzTx/>
              <a:tabLst/>
              <a:defRPr/>
            </a:pP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Another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candidate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way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represent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the table… (not up to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date)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68550198"/>
              </p:ext>
            </p:extLst>
          </p:nvPr>
        </p:nvGraphicFramePr>
        <p:xfrm>
          <a:off x="1942860" y="2492466"/>
          <a:ext cx="896462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483"/>
                <a:gridCol w="2548146"/>
                <a:gridCol w="496299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Distinct</a:t>
                      </a:r>
                      <a:r>
                        <a:rPr lang="en-US" baseline="0" dirty="0" smtClean="0"/>
                        <a:t> Spatial Entities </a:t>
                      </a:r>
                      <a:br>
                        <a:rPr lang="en-US" baseline="0" dirty="0" smtClean="0"/>
                      </a:br>
                      <a:r>
                        <a:rPr lang="en-US" i="1" baseline="0" dirty="0" smtClean="0"/>
                        <a:t>(1 given zone, 1 given machine, 1 given building…)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Distinct temporal entities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(1 given hour, 1 given day, 1 given week, 1 given month, 1 given </a:t>
                      </a:r>
                      <a:r>
                        <a:rPr lang="en-US" i="1" baseline="0" dirty="0" smtClean="0"/>
                        <a:t>year)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Correlations,Association</a:t>
                      </a:r>
                      <a:r>
                        <a:rPr lang="en-US" baseline="0" dirty="0" smtClean="0"/>
                        <a:t> Rules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Insights,</a:t>
                      </a:r>
                    </a:p>
                    <a:p>
                      <a:r>
                        <a:rPr lang="en-US" dirty="0" smtClean="0"/>
                        <a:t>Recommendations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Model Learning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 rot="16200000">
            <a:off x="35389" y="3135477"/>
            <a:ext cx="328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Machine Learning 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1" y="2068287"/>
            <a:ext cx="387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What does the metadata represent ?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95034" y="232836"/>
            <a:ext cx="116595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712" marR="0" lvl="0" indent="-209545" algn="l" defTabSz="609585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667"/>
              </a:spcAft>
              <a:buClr>
                <a:srgbClr val="3DCD58"/>
              </a:buClr>
              <a:buSzTx/>
              <a:tabLst/>
              <a:defRPr/>
            </a:pP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about machine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learning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for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metadata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? To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complete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7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chneider Text Slides">
  <a:themeElements>
    <a:clrScheme name="SE Life Green MS Office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B10043"/>
      </a:hlink>
      <a:folHlink>
        <a:srgbClr val="42B4E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4F515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SE15_PPT_16x9_Template_Arial_FINAL_FINAL_0925.pptx" id="{A0AC212D-3A07-4FE9-A338-4EBA4778F27F}" vid="{1F2639A9-59A9-41D3-9F14-1E1B6CBE2FEB}"/>
    </a:ext>
  </a:extLst>
</a:theme>
</file>

<file path=ppt/theme/theme3.xml><?xml version="1.0" encoding="utf-8"?>
<a:theme xmlns:a="http://schemas.openxmlformats.org/drawingml/2006/main" name="Schneider Title Slides">
  <a:themeElements>
    <a:clrScheme name="SE Life Green MS Office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B10043"/>
      </a:hlink>
      <a:folHlink>
        <a:srgbClr val="42B4E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SE15_PPT_16x9_Template_Arial_FINAL_FINAL_0925.pptx" id="{A0AC212D-3A07-4FE9-A338-4EBA4778F27F}" vid="{24A053CF-3ADB-4F74-AA11-826F5C79ECC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11565</TotalTime>
  <Words>806</Words>
  <Application>Microsoft Office PowerPoint</Application>
  <PresentationFormat>Custom</PresentationFormat>
  <Paragraphs>145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Schneider Text Slides</vt:lpstr>
      <vt:lpstr>Schneider Title Slides</vt:lpstr>
      <vt:lpstr>Machine Learning for Time series – in brief</vt:lpstr>
      <vt:lpstr>Which timeseries for which problem ? ‘Segmentation’</vt:lpstr>
      <vt:lpstr>The 3 Most Typical Machine Learning problems</vt:lpstr>
      <vt:lpstr>Slide 4</vt:lpstr>
      <vt:lpstr>Slide 5</vt:lpstr>
      <vt:lpstr>Appendix</vt:lpstr>
      <vt:lpstr>Slide 7</vt:lpstr>
      <vt:lpstr>Slide 8</vt:lpstr>
    </vt:vector>
  </TitlesOfParts>
  <Company>Schneider Electric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Marie - SESA55210</dc:creator>
  <cp:lastModifiedBy>Sylvain MARIE</cp:lastModifiedBy>
  <cp:revision>259</cp:revision>
  <dcterms:created xsi:type="dcterms:W3CDTF">2015-11-04T16:02:39Z</dcterms:created>
  <dcterms:modified xsi:type="dcterms:W3CDTF">2016-02-17T08:59:50Z</dcterms:modified>
</cp:coreProperties>
</file>