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128"/>
    <a:srgbClr val="5E3F3A"/>
    <a:srgbClr val="5EB5DB"/>
    <a:srgbClr val="FF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0" autoAdjust="0"/>
    <p:restoredTop sz="88568" autoAdjust="0"/>
  </p:normalViewPr>
  <p:slideViewPr>
    <p:cSldViewPr snapToGrid="0">
      <p:cViewPr>
        <p:scale>
          <a:sx n="75" d="100"/>
          <a:sy n="75" d="100"/>
        </p:scale>
        <p:origin x="-2136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93C5-0548-4CA8-89F9-8DBEFADE4C64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B8B24-950D-470C-A2C6-7DF7A2BC3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31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8B24-950D-470C-A2C6-7DF7A2BC3F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text-shadow</a:t>
            </a:r>
            <a:r>
              <a:rPr lang="ko-KR" altLang="en-US" dirty="0"/>
              <a:t>는 문법이 따로 있는데</a:t>
            </a:r>
            <a:r>
              <a:rPr lang="en-US" altLang="ko-KR" dirty="0"/>
              <a:t>, </a:t>
            </a:r>
            <a:r>
              <a:rPr lang="ko-KR" altLang="en-US" dirty="0"/>
              <a:t>오프셋 </a:t>
            </a:r>
            <a:r>
              <a:rPr lang="en-US" altLang="ko-KR" dirty="0"/>
              <a:t>x,</a:t>
            </a:r>
            <a:r>
              <a:rPr lang="ko-KR" altLang="en-US" dirty="0"/>
              <a:t>오프셋</a:t>
            </a:r>
            <a:r>
              <a:rPr lang="en-US" altLang="ko-KR" dirty="0"/>
              <a:t>y </a:t>
            </a:r>
            <a:r>
              <a:rPr lang="ko-KR" altLang="en-US" dirty="0" err="1"/>
              <a:t>블러레디어스</a:t>
            </a:r>
            <a:r>
              <a:rPr lang="en-US" altLang="ko-KR" dirty="0"/>
              <a:t>, </a:t>
            </a:r>
            <a:r>
              <a:rPr lang="ko-KR" altLang="en-US" dirty="0"/>
              <a:t>컬러</a:t>
            </a:r>
            <a:r>
              <a:rPr lang="en-US" altLang="ko-KR" dirty="0"/>
              <a:t>, </a:t>
            </a:r>
            <a:r>
              <a:rPr lang="ko-KR" altLang="en-US" dirty="0"/>
              <a:t>등등 으로 순서가 정해져 있습니다</a:t>
            </a:r>
            <a:r>
              <a:rPr lang="en-US" altLang="ko-KR" dirty="0"/>
              <a:t>. </a:t>
            </a:r>
            <a:r>
              <a:rPr lang="ko-KR" altLang="en-US" dirty="0"/>
              <a:t>오프셋 </a:t>
            </a:r>
            <a:r>
              <a:rPr lang="en-US" altLang="ko-KR" dirty="0"/>
              <a:t>x</a:t>
            </a:r>
            <a:r>
              <a:rPr lang="ko-KR" altLang="en-US" dirty="0"/>
              <a:t> 값이 증가되면 그림자 위치가 </a:t>
            </a:r>
            <a:r>
              <a:rPr lang="ko-KR" altLang="en-US" dirty="0" err="1"/>
              <a:t>증가값만큼</a:t>
            </a:r>
            <a:r>
              <a:rPr lang="ko-KR" altLang="en-US" dirty="0"/>
              <a:t> 오른쪽으로 이동하는데요</a:t>
            </a:r>
            <a:r>
              <a:rPr lang="en-US" altLang="ko-KR" dirty="0"/>
              <a:t>. </a:t>
            </a:r>
            <a:r>
              <a:rPr lang="ko-KR" altLang="en-US" dirty="0"/>
              <a:t>처음 안녕에서 이동하는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오프셋 </a:t>
            </a:r>
            <a:r>
              <a:rPr lang="en-US" altLang="ko-KR" dirty="0"/>
              <a:t>y </a:t>
            </a:r>
            <a:r>
              <a:rPr lang="ko-KR" altLang="en-US" dirty="0"/>
              <a:t>는 증가되면 그림자 위치가 밑으로 이동하고</a:t>
            </a:r>
            <a:r>
              <a:rPr lang="en-US" altLang="ko-KR" dirty="0"/>
              <a:t>, </a:t>
            </a:r>
            <a:r>
              <a:rPr lang="ko-KR" altLang="en-US" dirty="0" err="1"/>
              <a:t>블러</a:t>
            </a:r>
            <a:r>
              <a:rPr lang="ko-KR" altLang="en-US" dirty="0"/>
              <a:t> 값이 증가하면 그림자가 흐려집니다</a:t>
            </a:r>
            <a:r>
              <a:rPr lang="en-US" altLang="ko-KR" dirty="0"/>
              <a:t>. </a:t>
            </a:r>
            <a:r>
              <a:rPr lang="ko-KR" altLang="en-US" dirty="0"/>
              <a:t>물론 컬러는 그림자 색깔이 바뀝니다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8B24-950D-470C-A2C6-7DF7A2BC3F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53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폰트 스타일이 볼드라고 되어있었는데</a:t>
            </a:r>
            <a:r>
              <a:rPr lang="en-US" altLang="ko-KR" dirty="0"/>
              <a:t>, </a:t>
            </a:r>
            <a:r>
              <a:rPr lang="ko-KR" altLang="en-US" dirty="0"/>
              <a:t>폰트 스타일 볼드는 인터넷 찾아보니까 </a:t>
            </a:r>
            <a:r>
              <a:rPr lang="ko-KR" altLang="en-US" dirty="0" err="1"/>
              <a:t>안나와서</a:t>
            </a:r>
            <a:r>
              <a:rPr lang="ko-KR" altLang="en-US" dirty="0"/>
              <a:t> 폰트 웨이트 볼드로 바꿔봤습니다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정렬을 하기 위해 사용을 하는데</a:t>
            </a:r>
            <a:r>
              <a:rPr lang="en-US" altLang="ko-KR" dirty="0"/>
              <a:t>, </a:t>
            </a:r>
            <a:r>
              <a:rPr lang="ko-KR" altLang="en-US" dirty="0"/>
              <a:t>이미지와 글을 함께 적었을 때</a:t>
            </a:r>
            <a:r>
              <a:rPr lang="en-US" altLang="ko-KR" dirty="0"/>
              <a:t>, </a:t>
            </a:r>
            <a:r>
              <a:rPr lang="ko-KR" altLang="en-US" dirty="0"/>
              <a:t>정렬을 하기위해</a:t>
            </a:r>
            <a:r>
              <a:rPr lang="en-US" altLang="ko-KR" dirty="0"/>
              <a:t>, </a:t>
            </a:r>
            <a:r>
              <a:rPr lang="ko-KR" altLang="en-US" dirty="0"/>
              <a:t>그림을 왼쪽으로 띄우면</a:t>
            </a:r>
            <a:r>
              <a:rPr lang="en-US" altLang="ko-KR" dirty="0"/>
              <a:t>, </a:t>
            </a:r>
            <a:r>
              <a:rPr lang="ko-KR" altLang="en-US" dirty="0"/>
              <a:t>글이 옆 공간을 채우기 위해서 이동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8B24-950D-470C-A2C6-7DF7A2BC3F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22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8B24-950D-470C-A2C6-7DF7A2BC3F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62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8B24-950D-470C-A2C6-7DF7A2BC3F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7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8B24-950D-470C-A2C6-7DF7A2BC3F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9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8B24-950D-470C-A2C6-7DF7A2BC3F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3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303E-4A20-442C-B19F-8FBBBD6B638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0679-C2B3-45FC-999A-E205B875CDC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4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7440-49A1-44DE-B060-C3BF18800E1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9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1B2B-2DAB-4F13-AE83-B512FB214AD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68B5-C1CA-41F4-BFAC-BE209A20469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93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47D-5F41-4755-B54A-661CD069D4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434-1079-457F-AAC4-11137CD1123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4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5DA5-13EF-46B8-A9B6-689CCEEC63D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DC69-30A8-4BFE-9255-903C0B7C221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2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94C9-B92F-4A3D-9FBD-1DF75747369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13BD-D20B-4A97-875E-FB6284E1F81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0288C-759A-46E6-A61B-710E69F7F21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7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14">
            <a:extLst>
              <a:ext uri="{FF2B5EF4-FFF2-40B4-BE49-F238E27FC236}">
                <a16:creationId xmlns:a16="http://schemas.microsoft.com/office/drawing/2014/main" xmlns="" id="{BB3374ED-3838-4B63-8D4A-E24D5471E07D}"/>
              </a:ext>
            </a:extLst>
          </p:cNvPr>
          <p:cNvSpPr/>
          <p:nvPr/>
        </p:nvSpPr>
        <p:spPr>
          <a:xfrm>
            <a:off x="1477304" y="2338353"/>
            <a:ext cx="9382539" cy="1218764"/>
          </a:xfrm>
          <a:prstGeom prst="roundRect">
            <a:avLst>
              <a:gd name="adj" fmla="val 50000"/>
            </a:avLst>
          </a:prstGeom>
          <a:solidFill>
            <a:srgbClr val="FFEBE2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xmlns="" id="{FD0AFF4F-E017-46EF-A7EE-18D44540B221}"/>
              </a:ext>
            </a:extLst>
          </p:cNvPr>
          <p:cNvSpPr/>
          <p:nvPr/>
        </p:nvSpPr>
        <p:spPr>
          <a:xfrm rot="12600000">
            <a:off x="8146124" y="3277788"/>
            <a:ext cx="878479" cy="715751"/>
          </a:xfrm>
          <a:prstGeom prst="triangle">
            <a:avLst>
              <a:gd name="adj" fmla="val 0"/>
            </a:avLst>
          </a:prstGeom>
          <a:solidFill>
            <a:srgbClr val="FFEBE2"/>
          </a:solidFill>
          <a:ln w="38100">
            <a:noFill/>
          </a:ln>
          <a:effectLst>
            <a:outerShdw dist="508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3E69D12-2D8A-499D-86C4-930505FA6CE3}"/>
              </a:ext>
            </a:extLst>
          </p:cNvPr>
          <p:cNvSpPr/>
          <p:nvPr/>
        </p:nvSpPr>
        <p:spPr>
          <a:xfrm>
            <a:off x="4167867" y="2448885"/>
            <a:ext cx="4001415" cy="931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 err="1">
                <a:ln w="3175">
                  <a:noFill/>
                </a:ln>
                <a:solidFill>
                  <a:srgbClr val="F46128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css</a:t>
            </a:r>
            <a:r>
              <a:rPr lang="en-US" altLang="ko-KR" sz="4400" b="1" kern="0" dirty="0">
                <a:ln w="3175">
                  <a:noFill/>
                </a:ln>
                <a:solidFill>
                  <a:srgbClr val="F46128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 </a:t>
            </a:r>
            <a:r>
              <a:rPr lang="ko-KR" altLang="en-US" sz="4400" b="1" kern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분석</a:t>
            </a:r>
            <a:r>
              <a:rPr lang="ko-KR" altLang="en-US" sz="4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과 </a:t>
            </a:r>
            <a:r>
              <a:rPr lang="ko-KR" altLang="en-US" sz="4400" b="1" kern="0" dirty="0">
                <a:ln w="3175">
                  <a:noFill/>
                </a:ln>
                <a:solidFill>
                  <a:srgbClr val="F46128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계획</a:t>
            </a:r>
            <a:endParaRPr lang="en-US" altLang="ko-KR" sz="4400" b="1" kern="0" dirty="0">
              <a:ln w="3175">
                <a:noFill/>
              </a:ln>
              <a:solidFill>
                <a:srgbClr val="F46128"/>
              </a:solidFill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  <a:p>
            <a:pPr algn="ctr" latinLnBrk="0">
              <a:defRPr/>
            </a:pPr>
            <a:r>
              <a:rPr lang="ko-KR" altLang="en-US" sz="1050" kern="0" dirty="0" err="1">
                <a:solidFill>
                  <a:srgbClr val="5E3F3A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창업안드로이드앱프로젝트</a:t>
            </a:r>
            <a:endParaRPr lang="en-US" altLang="ko-KR" sz="1050" kern="0" dirty="0">
              <a:solidFill>
                <a:srgbClr val="5E3F3A"/>
              </a:solidFill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5D712EDC-8F41-4373-BB69-96364FBDC224}"/>
              </a:ext>
            </a:extLst>
          </p:cNvPr>
          <p:cNvGrpSpPr/>
          <p:nvPr/>
        </p:nvGrpSpPr>
        <p:grpSpPr>
          <a:xfrm>
            <a:off x="3207397" y="4147692"/>
            <a:ext cx="931414" cy="450539"/>
            <a:chOff x="513820" y="914400"/>
            <a:chExt cx="2971800" cy="596900"/>
          </a:xfrm>
        </p:grpSpPr>
        <p:sp>
          <p:nvSpPr>
            <p:cNvPr id="13" name="모서리가 둥근 직사각형 29">
              <a:extLst>
                <a:ext uri="{FF2B5EF4-FFF2-40B4-BE49-F238E27FC236}">
                  <a16:creationId xmlns:a16="http://schemas.microsoft.com/office/drawing/2014/main" xmlns="" id="{E88A8ADF-EC6F-4BD5-95DC-02C0A7487EBA}"/>
                </a:ext>
              </a:extLst>
            </p:cNvPr>
            <p:cNvSpPr/>
            <p:nvPr/>
          </p:nvSpPr>
          <p:spPr>
            <a:xfrm>
              <a:off x="513820" y="914400"/>
              <a:ext cx="2971800" cy="596900"/>
            </a:xfrm>
            <a:prstGeom prst="roundRect">
              <a:avLst>
                <a:gd name="adj" fmla="val 50000"/>
              </a:avLst>
            </a:prstGeom>
            <a:solidFill>
              <a:srgbClr val="7FC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white"/>
                  </a:solidFill>
                  <a:latin typeface="타이포_소곤소곤 M" panose="02020503020101020101" pitchFamily="18" charset="-127"/>
                  <a:ea typeface="타이포_소곤소곤 M" panose="02020503020101020101" pitchFamily="18" charset="-127"/>
                </a:rPr>
                <a:t>학번</a:t>
              </a:r>
              <a:endParaRPr lang="en-US" altLang="ko-KR" sz="1400" b="1" dirty="0">
                <a:solidFill>
                  <a:srgbClr val="FFC000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endParaRPr>
            </a:p>
          </p:txBody>
        </p:sp>
        <p:sp>
          <p:nvSpPr>
            <p:cNvPr id="14" name="모서리가 둥근 직사각형 30">
              <a:extLst>
                <a:ext uri="{FF2B5EF4-FFF2-40B4-BE49-F238E27FC236}">
                  <a16:creationId xmlns:a16="http://schemas.microsoft.com/office/drawing/2014/main" xmlns="" id="{DBA3276D-29F2-4E1A-BC5A-F0851CE005A7}"/>
                </a:ext>
              </a:extLst>
            </p:cNvPr>
            <p:cNvSpPr/>
            <p:nvPr/>
          </p:nvSpPr>
          <p:spPr>
            <a:xfrm>
              <a:off x="619676" y="971466"/>
              <a:ext cx="2760086" cy="48276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prstClr val="white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6C314CE-9A96-4DB5-9CF9-46FA42FAC37F}"/>
              </a:ext>
            </a:extLst>
          </p:cNvPr>
          <p:cNvSpPr/>
          <p:nvPr/>
        </p:nvSpPr>
        <p:spPr>
          <a:xfrm>
            <a:off x="4326415" y="4183488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201820678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01F77EB-C55B-4267-B34F-1AEA04D82004}"/>
              </a:ext>
            </a:extLst>
          </p:cNvPr>
          <p:cNvGrpSpPr/>
          <p:nvPr/>
        </p:nvGrpSpPr>
        <p:grpSpPr>
          <a:xfrm>
            <a:off x="6501020" y="4149368"/>
            <a:ext cx="931414" cy="450539"/>
            <a:chOff x="513820" y="914400"/>
            <a:chExt cx="2971800" cy="596900"/>
          </a:xfrm>
        </p:grpSpPr>
        <p:sp>
          <p:nvSpPr>
            <p:cNvPr id="17" name="모서리가 둥근 직사각형 33">
              <a:extLst>
                <a:ext uri="{FF2B5EF4-FFF2-40B4-BE49-F238E27FC236}">
                  <a16:creationId xmlns:a16="http://schemas.microsoft.com/office/drawing/2014/main" xmlns="" id="{586AE4BF-006C-4243-922D-9DB30A51F76D}"/>
                </a:ext>
              </a:extLst>
            </p:cNvPr>
            <p:cNvSpPr/>
            <p:nvPr/>
          </p:nvSpPr>
          <p:spPr>
            <a:xfrm>
              <a:off x="513820" y="914400"/>
              <a:ext cx="2971800" cy="596900"/>
            </a:xfrm>
            <a:prstGeom prst="roundRect">
              <a:avLst>
                <a:gd name="adj" fmla="val 50000"/>
              </a:avLst>
            </a:prstGeom>
            <a:solidFill>
              <a:srgbClr val="7FC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white"/>
                  </a:solidFill>
                  <a:latin typeface="타이포_소곤소곤 M" panose="02020503020101020101" pitchFamily="18" charset="-127"/>
                  <a:ea typeface="타이포_소곤소곤 M" panose="02020503020101020101" pitchFamily="18" charset="-127"/>
                </a:rPr>
                <a:t>이름</a:t>
              </a:r>
              <a:endParaRPr lang="en-US" altLang="ko-KR" sz="1400" b="1" dirty="0">
                <a:solidFill>
                  <a:srgbClr val="FFC000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endParaRPr>
            </a:p>
          </p:txBody>
        </p:sp>
        <p:sp>
          <p:nvSpPr>
            <p:cNvPr id="18" name="모서리가 둥근 직사각형 34">
              <a:extLst>
                <a:ext uri="{FF2B5EF4-FFF2-40B4-BE49-F238E27FC236}">
                  <a16:creationId xmlns:a16="http://schemas.microsoft.com/office/drawing/2014/main" xmlns="" id="{7BBAFE61-CFE0-4528-AF34-0BF983D384AE}"/>
                </a:ext>
              </a:extLst>
            </p:cNvPr>
            <p:cNvSpPr/>
            <p:nvPr/>
          </p:nvSpPr>
          <p:spPr>
            <a:xfrm>
              <a:off x="619676" y="971466"/>
              <a:ext cx="2760086" cy="48276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prstClr val="white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28B05E5-1BC6-47EE-A13F-19CCEABE80A2}"/>
              </a:ext>
            </a:extLst>
          </p:cNvPr>
          <p:cNvSpPr/>
          <p:nvPr/>
        </p:nvSpPr>
        <p:spPr>
          <a:xfrm>
            <a:off x="7620038" y="4185164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강승아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7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양쪽 모서리가 둥근 사각형 1">
            <a:extLst>
              <a:ext uri="{FF2B5EF4-FFF2-40B4-BE49-F238E27FC236}">
                <a16:creationId xmlns:a16="http://schemas.microsoft.com/office/drawing/2014/main" xmlns="" id="{8F0689CC-BBD0-464B-A8C5-ECC0D7990231}"/>
              </a:ext>
            </a:extLst>
          </p:cNvPr>
          <p:cNvSpPr/>
          <p:nvPr/>
        </p:nvSpPr>
        <p:spPr>
          <a:xfrm>
            <a:off x="2357618" y="1179833"/>
            <a:ext cx="2399804" cy="509293"/>
          </a:xfrm>
          <a:prstGeom prst="round2SameRect">
            <a:avLst>
              <a:gd name="adj1" fmla="val 19444"/>
              <a:gd name="adj2" fmla="val 0"/>
            </a:avLst>
          </a:prstGeom>
          <a:noFill/>
          <a:ln>
            <a:solidFill>
              <a:srgbClr val="F46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Part 1</a:t>
            </a:r>
          </a:p>
        </p:txBody>
      </p:sp>
      <p:sp>
        <p:nvSpPr>
          <p:cNvPr id="28" name="양쪽 모서리가 둥근 사각형 1">
            <a:extLst>
              <a:ext uri="{FF2B5EF4-FFF2-40B4-BE49-F238E27FC236}">
                <a16:creationId xmlns:a16="http://schemas.microsoft.com/office/drawing/2014/main" xmlns="" id="{93A12D7D-BA64-459A-A37C-03BF0C46E538}"/>
              </a:ext>
            </a:extLst>
          </p:cNvPr>
          <p:cNvSpPr/>
          <p:nvPr/>
        </p:nvSpPr>
        <p:spPr>
          <a:xfrm>
            <a:off x="4235298" y="1179833"/>
            <a:ext cx="2399804" cy="509293"/>
          </a:xfrm>
          <a:prstGeom prst="round2SameRect">
            <a:avLst>
              <a:gd name="adj1" fmla="val 19444"/>
              <a:gd name="adj2" fmla="val 0"/>
            </a:avLst>
          </a:prstGeom>
          <a:solidFill>
            <a:srgbClr val="FFEBE2"/>
          </a:solidFill>
          <a:ln>
            <a:solidFill>
              <a:srgbClr val="F46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Part 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A853D93-B4F0-4EF1-AA67-2B5EAE5C8416}"/>
              </a:ext>
            </a:extLst>
          </p:cNvPr>
          <p:cNvSpPr/>
          <p:nvPr/>
        </p:nvSpPr>
        <p:spPr>
          <a:xfrm>
            <a:off x="2361363" y="1628911"/>
            <a:ext cx="9322637" cy="4809989"/>
          </a:xfrm>
          <a:prstGeom prst="rect">
            <a:avLst/>
          </a:prstGeom>
          <a:solidFill>
            <a:schemeClr val="bg1"/>
          </a:solidFill>
          <a:ln>
            <a:solidFill>
              <a:srgbClr val="F46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rgbClr val="3EAADA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330EBFED-A0AA-4C06-98EC-76E9254C50A8}"/>
              </a:ext>
            </a:extLst>
          </p:cNvPr>
          <p:cNvSpPr/>
          <p:nvPr/>
        </p:nvSpPr>
        <p:spPr>
          <a:xfrm>
            <a:off x="952060" y="839816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A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965968D-0C1D-4A28-A1F6-634075D0812B}"/>
              </a:ext>
            </a:extLst>
          </p:cNvPr>
          <p:cNvGrpSpPr/>
          <p:nvPr/>
        </p:nvGrpSpPr>
        <p:grpSpPr>
          <a:xfrm>
            <a:off x="1274674" y="1755098"/>
            <a:ext cx="215444" cy="191546"/>
            <a:chOff x="4367988" y="2389745"/>
            <a:chExt cx="283439" cy="25200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7B777E3F-1B8D-4923-AA44-2B6260F9F2F3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7A878CA-2B52-4034-B22C-47308BD5C37A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A217D2C8-4A89-4D9A-835A-A77A6C2F0F3D}"/>
              </a:ext>
            </a:extLst>
          </p:cNvPr>
          <p:cNvSpPr/>
          <p:nvPr/>
        </p:nvSpPr>
        <p:spPr>
          <a:xfrm>
            <a:off x="952060" y="2002668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B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DE98C52C-1035-4441-821E-05E12EA305A8}"/>
              </a:ext>
            </a:extLst>
          </p:cNvPr>
          <p:cNvGrpSpPr/>
          <p:nvPr/>
        </p:nvGrpSpPr>
        <p:grpSpPr>
          <a:xfrm>
            <a:off x="1274674" y="2940881"/>
            <a:ext cx="215444" cy="191546"/>
            <a:chOff x="4367988" y="2389745"/>
            <a:chExt cx="283439" cy="252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56B3E532-EF3E-441F-9207-1BB93EC16D75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9757A5BE-5E54-423A-B821-A7736B23A7A2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0FF57DC0-A18A-4419-8356-51FA078AF1D1}"/>
              </a:ext>
            </a:extLst>
          </p:cNvPr>
          <p:cNvSpPr/>
          <p:nvPr/>
        </p:nvSpPr>
        <p:spPr>
          <a:xfrm>
            <a:off x="952060" y="3221330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C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BEE2308B-AABB-456C-8F34-EA1F4E0BAA04}"/>
              </a:ext>
            </a:extLst>
          </p:cNvPr>
          <p:cNvGrpSpPr/>
          <p:nvPr/>
        </p:nvGrpSpPr>
        <p:grpSpPr>
          <a:xfrm>
            <a:off x="1274674" y="4181906"/>
            <a:ext cx="215444" cy="191546"/>
            <a:chOff x="4367988" y="2389745"/>
            <a:chExt cx="283439" cy="2520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17DF733C-1E39-4637-962F-981EE6B41BDB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4581EEBA-227D-4846-8653-745B2C153C64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D8A203A-FBBF-41AE-A8B6-48241BE7778B}"/>
              </a:ext>
            </a:extLst>
          </p:cNvPr>
          <p:cNvSpPr/>
          <p:nvPr/>
        </p:nvSpPr>
        <p:spPr>
          <a:xfrm>
            <a:off x="952060" y="4429476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D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540C72A-8DDF-4C6B-8AB5-86DE6B9F0539}"/>
              </a:ext>
            </a:extLst>
          </p:cNvPr>
          <p:cNvGrpSpPr/>
          <p:nvPr/>
        </p:nvGrpSpPr>
        <p:grpSpPr>
          <a:xfrm>
            <a:off x="1274674" y="5367689"/>
            <a:ext cx="215444" cy="191546"/>
            <a:chOff x="4367988" y="2389745"/>
            <a:chExt cx="283439" cy="252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A0CCE00E-E326-46AC-BE7C-1B3E50C0309D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4F748197-81B6-48B9-9A7A-973377C687F9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2C9E1FA5-1E86-4F29-9BDF-84E768FA2090}"/>
              </a:ext>
            </a:extLst>
          </p:cNvPr>
          <p:cNvSpPr/>
          <p:nvPr/>
        </p:nvSpPr>
        <p:spPr>
          <a:xfrm>
            <a:off x="952060" y="5648138"/>
            <a:ext cx="849308" cy="849310"/>
          </a:xfrm>
          <a:prstGeom prst="ellipse">
            <a:avLst/>
          </a:prstGeom>
          <a:solidFill>
            <a:srgbClr val="5EB5DB"/>
          </a:solidFill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03EEC16-B5F5-408A-A5BE-3AD53ADF820A}"/>
              </a:ext>
            </a:extLst>
          </p:cNvPr>
          <p:cNvSpPr/>
          <p:nvPr/>
        </p:nvSpPr>
        <p:spPr>
          <a:xfrm flipH="1">
            <a:off x="2732959" y="4997368"/>
            <a:ext cx="8155580" cy="1215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46128"/>
                </a:solidFill>
              </a:rPr>
              <a:t>Transform : </a:t>
            </a:r>
            <a:r>
              <a:rPr lang="ko-KR" altLang="en-US" b="1" dirty="0">
                <a:solidFill>
                  <a:srgbClr val="F46128"/>
                </a:solidFill>
              </a:rPr>
              <a:t>요소 변형</a:t>
            </a:r>
            <a:endParaRPr lang="en-US" altLang="ko-KR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translate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translate(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Xpx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Ypx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=&gt; X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축으로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Xpx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만큼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Y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축으로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만큼 이동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scale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요소 확대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scale(0.5) =&gt; 0.5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배 확대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/ scale(7, 7) =&gt;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가로 세로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배 확대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양쪽 모서리가 둥근 사각형 37">
            <a:extLst>
              <a:ext uri="{FF2B5EF4-FFF2-40B4-BE49-F238E27FC236}">
                <a16:creationId xmlns:a16="http://schemas.microsoft.com/office/drawing/2014/main" xmlns="" id="{47BCB330-032A-45AC-8ECC-0073BF516405}"/>
              </a:ext>
            </a:extLst>
          </p:cNvPr>
          <p:cNvSpPr/>
          <p:nvPr/>
        </p:nvSpPr>
        <p:spPr>
          <a:xfrm>
            <a:off x="6123025" y="1119618"/>
            <a:ext cx="2399804" cy="509293"/>
          </a:xfrm>
          <a:prstGeom prst="round2SameRect">
            <a:avLst>
              <a:gd name="adj1" fmla="val 19444"/>
              <a:gd name="adj2" fmla="val 0"/>
            </a:avLst>
          </a:prstGeom>
          <a:solidFill>
            <a:schemeClr val="bg1"/>
          </a:solidFill>
          <a:ln>
            <a:solidFill>
              <a:srgbClr val="F46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46128"/>
                </a:solidFill>
              </a:rPr>
              <a:t>Part 3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F7335FF-35D6-44DD-A9FD-9A721539E77A}"/>
              </a:ext>
            </a:extLst>
          </p:cNvPr>
          <p:cNvSpPr/>
          <p:nvPr/>
        </p:nvSpPr>
        <p:spPr>
          <a:xfrm>
            <a:off x="2732959" y="3186423"/>
            <a:ext cx="6876029" cy="18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46128"/>
                </a:solidFill>
              </a:rPr>
              <a:t>브라우저 접두어</a:t>
            </a:r>
            <a:endParaRPr lang="en-US" altLang="ko-KR" sz="1600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rgbClr val="F46128"/>
                </a:solidFill>
              </a:rPr>
              <a:t>css</a:t>
            </a:r>
            <a:r>
              <a:rPr lang="ko-KR" altLang="en-US" sz="1200" dirty="0">
                <a:solidFill>
                  <a:srgbClr val="F46128"/>
                </a:solidFill>
              </a:rPr>
              <a:t>에 새로운 속성을 추가하기 전에 임시로 접두어 사용하는 것</a:t>
            </a:r>
            <a:endParaRPr lang="en-US" altLang="ko-KR" sz="1200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en-US" altLang="ko-KR" sz="1200" dirty="0" err="1">
                <a:solidFill>
                  <a:srgbClr val="5EB5DB"/>
                </a:solidFill>
              </a:rPr>
              <a:t>webkit</a:t>
            </a:r>
            <a:r>
              <a:rPr lang="en-US" altLang="ko-KR" sz="1200" dirty="0">
                <a:solidFill>
                  <a:srgbClr val="5EB5DB"/>
                </a:solidFill>
              </a:rPr>
              <a:t>-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webkit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엔진을 사용하는 브라우저 예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Safari, Chrome, Android …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moz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 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모질라 엔진을 사용하는 브라우저 예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FireFox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ms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 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인터넷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익스플로어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-o- 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opera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5E79C14-B332-4383-9D60-BE6E9A1E90F1}"/>
              </a:ext>
            </a:extLst>
          </p:cNvPr>
          <p:cNvSpPr/>
          <p:nvPr/>
        </p:nvSpPr>
        <p:spPr>
          <a:xfrm flipH="1">
            <a:off x="6495372" y="4475901"/>
            <a:ext cx="5430673" cy="90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46128"/>
                </a:solidFill>
              </a:rPr>
              <a:t>float</a:t>
            </a:r>
            <a:r>
              <a:rPr lang="ko-KR" altLang="en-US" b="1" dirty="0">
                <a:solidFill>
                  <a:srgbClr val="F46128"/>
                </a:solidFill>
              </a:rPr>
              <a:t> 스타일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Overflow 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하위 태그에서 설정한 주유 속성을 내부로 제한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39259E1-F761-4275-97EA-8A16F2812FDF}"/>
              </a:ext>
            </a:extLst>
          </p:cNvPr>
          <p:cNvSpPr/>
          <p:nvPr/>
        </p:nvSpPr>
        <p:spPr>
          <a:xfrm>
            <a:off x="5058340" y="164193"/>
            <a:ext cx="21483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 err="1">
                <a:ln w="3175">
                  <a:noFill/>
                </a:ln>
                <a:solidFill>
                  <a:srgbClr val="F46128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css</a:t>
            </a:r>
            <a:r>
              <a:rPr lang="en-US" altLang="ko-KR" sz="4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4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분석</a:t>
            </a:r>
            <a:endParaRPr lang="en-US" altLang="ko-KR" sz="4400" b="1" kern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D92226F8-5BFF-437D-B097-2B6EFA9D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BFD99FE-A27F-4177-A355-C48E936133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3" t="60979" r="46725" b="21348"/>
          <a:stretch/>
        </p:blipFill>
        <p:spPr>
          <a:xfrm>
            <a:off x="2816603" y="1756382"/>
            <a:ext cx="7636997" cy="15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373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14">
            <a:extLst>
              <a:ext uri="{FF2B5EF4-FFF2-40B4-BE49-F238E27FC236}">
                <a16:creationId xmlns:a16="http://schemas.microsoft.com/office/drawing/2014/main" xmlns="" id="{BB3374ED-3838-4B63-8D4A-E24D5471E07D}"/>
              </a:ext>
            </a:extLst>
          </p:cNvPr>
          <p:cNvSpPr/>
          <p:nvPr/>
        </p:nvSpPr>
        <p:spPr>
          <a:xfrm>
            <a:off x="1477304" y="2529271"/>
            <a:ext cx="9382539" cy="967409"/>
          </a:xfrm>
          <a:prstGeom prst="roundRect">
            <a:avLst>
              <a:gd name="adj" fmla="val 50000"/>
            </a:avLst>
          </a:prstGeom>
          <a:solidFill>
            <a:srgbClr val="FFEBE2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xmlns="" id="{FD0AFF4F-E017-46EF-A7EE-18D44540B221}"/>
              </a:ext>
            </a:extLst>
          </p:cNvPr>
          <p:cNvSpPr/>
          <p:nvPr/>
        </p:nvSpPr>
        <p:spPr>
          <a:xfrm rot="12600000">
            <a:off x="8063017" y="3187188"/>
            <a:ext cx="950822" cy="774693"/>
          </a:xfrm>
          <a:prstGeom prst="triangle">
            <a:avLst>
              <a:gd name="adj" fmla="val 0"/>
            </a:avLst>
          </a:prstGeom>
          <a:solidFill>
            <a:srgbClr val="FFEBE2"/>
          </a:solidFill>
          <a:ln w="38100">
            <a:noFill/>
          </a:ln>
          <a:effectLst>
            <a:outerShdw dist="508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3E69D12-2D8A-499D-86C4-930505FA6CE3}"/>
              </a:ext>
            </a:extLst>
          </p:cNvPr>
          <p:cNvSpPr/>
          <p:nvPr/>
        </p:nvSpPr>
        <p:spPr>
          <a:xfrm>
            <a:off x="4699263" y="2619703"/>
            <a:ext cx="29386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400" b="1" kern="0" dirty="0">
                <a:ln w="3175">
                  <a:noFill/>
                </a:ln>
                <a:solidFill>
                  <a:srgbClr val="F46128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감사합니다</a:t>
            </a:r>
            <a:r>
              <a:rPr lang="en-US" altLang="ko-KR" sz="4400" b="1" kern="0" dirty="0">
                <a:ln w="3175">
                  <a:noFill/>
                </a:ln>
                <a:solidFill>
                  <a:srgbClr val="F46128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.</a:t>
            </a:r>
            <a:endParaRPr lang="en-US" altLang="ko-KR" sz="1050" kern="0" dirty="0">
              <a:solidFill>
                <a:srgbClr val="5E3F3A"/>
              </a:solidFill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631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07B7BA4-FAAF-4A24-895A-038DD1F9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82BA030-9FF3-44D8-AA82-C2AA0D64ABB5}"/>
              </a:ext>
            </a:extLst>
          </p:cNvPr>
          <p:cNvSpPr/>
          <p:nvPr/>
        </p:nvSpPr>
        <p:spPr>
          <a:xfrm>
            <a:off x="3919935" y="461016"/>
            <a:ext cx="4236842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목차는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81B37357-26D2-4F81-909C-D6CAF4B1AEAA}"/>
              </a:ext>
            </a:extLst>
          </p:cNvPr>
          <p:cNvSpPr/>
          <p:nvPr/>
        </p:nvSpPr>
        <p:spPr>
          <a:xfrm>
            <a:off x="2910114" y="1999211"/>
            <a:ext cx="2859578" cy="2859578"/>
          </a:xfrm>
          <a:prstGeom prst="ellipse">
            <a:avLst/>
          </a:prstGeom>
          <a:solidFill>
            <a:srgbClr val="7FC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white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css</a:t>
            </a:r>
            <a:r>
              <a:rPr lang="en-US" altLang="ko-KR" sz="2800" b="1" dirty="0">
                <a:solidFill>
                  <a:prstClr val="white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2800" b="1" dirty="0">
                <a:solidFill>
                  <a:prstClr val="white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소스</a:t>
            </a:r>
            <a:endParaRPr lang="en-US" altLang="ko-KR" sz="2800" b="1" dirty="0">
              <a:solidFill>
                <a:prstClr val="white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분석</a:t>
            </a:r>
            <a:endParaRPr lang="en-US" altLang="ko-KR" sz="2800" b="1" dirty="0">
              <a:solidFill>
                <a:prstClr val="white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8F8D1845-52A7-470F-84DF-A0521CD4ECA5}"/>
              </a:ext>
            </a:extLst>
          </p:cNvPr>
          <p:cNvSpPr/>
          <p:nvPr/>
        </p:nvSpPr>
        <p:spPr>
          <a:xfrm>
            <a:off x="6096000" y="1999211"/>
            <a:ext cx="2859578" cy="2859578"/>
          </a:xfrm>
          <a:prstGeom prst="ellipse">
            <a:avLst/>
          </a:prstGeom>
          <a:solidFill>
            <a:srgbClr val="F4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홈페이지</a:t>
            </a:r>
            <a:endParaRPr lang="en-US" altLang="ko-KR" sz="2800" b="1" dirty="0">
              <a:solidFill>
                <a:prstClr val="white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설계 계획</a:t>
            </a:r>
            <a:endParaRPr lang="en-US" altLang="ko-KR" sz="2800" b="1" dirty="0">
              <a:solidFill>
                <a:prstClr val="white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7394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048721" y="164193"/>
            <a:ext cx="21675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전체 </a:t>
            </a:r>
            <a:r>
              <a:rPr lang="en-US" altLang="ko-KR" sz="4400" b="1" kern="0" dirty="0" err="1">
                <a:ln w="3175">
                  <a:noFill/>
                </a:ln>
                <a:solidFill>
                  <a:srgbClr val="F46128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css</a:t>
            </a:r>
            <a:endParaRPr lang="en-US" altLang="ko-KR" sz="1050" kern="0" dirty="0">
              <a:solidFill>
                <a:srgbClr val="5E3F3A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45F6781-1447-416D-9D1C-965C8FAAF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" t="9466" r="14425" b="11209"/>
          <a:stretch/>
        </p:blipFill>
        <p:spPr>
          <a:xfrm>
            <a:off x="970724" y="1095217"/>
            <a:ext cx="10323576" cy="5440068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6B71246-424B-47AD-8853-61D6E59B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387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058340" y="164193"/>
            <a:ext cx="21483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 err="1">
                <a:ln w="3175">
                  <a:noFill/>
                </a:ln>
                <a:solidFill>
                  <a:srgbClr val="F46128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css</a:t>
            </a:r>
            <a:r>
              <a:rPr lang="en-US" altLang="ko-KR" sz="4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4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분석</a:t>
            </a:r>
            <a:endParaRPr lang="en-US" altLang="ko-KR" sz="4400" b="1" kern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61363" y="1197864"/>
            <a:ext cx="9322637" cy="5241036"/>
          </a:xfrm>
          <a:prstGeom prst="rect">
            <a:avLst/>
          </a:prstGeom>
          <a:solidFill>
            <a:schemeClr val="bg1"/>
          </a:solidFill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rgbClr val="3EAADA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2976584" y="3686065"/>
            <a:ext cx="4576331" cy="1350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46128"/>
                </a:solidFill>
              </a:rPr>
              <a:t>글자 스타일</a:t>
            </a:r>
            <a:endParaRPr lang="en-US" altLang="ko-KR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font-family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글꼴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font-size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글자 크기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text-align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가로방향 글자 위치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center =&gt;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중앙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91287" y="839816"/>
            <a:ext cx="849308" cy="849310"/>
          </a:xfrm>
          <a:prstGeom prst="ellipse">
            <a:avLst/>
          </a:prstGeom>
          <a:solidFill>
            <a:srgbClr val="5EB5DB"/>
          </a:solidFill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113901" y="1755098"/>
            <a:ext cx="215444" cy="191546"/>
            <a:chOff x="4367988" y="2389745"/>
            <a:chExt cx="283439" cy="252000"/>
          </a:xfrm>
        </p:grpSpPr>
        <p:sp>
          <p:nvSpPr>
            <p:cNvPr id="83" name="타원 82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85" name="타원 84"/>
          <p:cNvSpPr/>
          <p:nvPr/>
        </p:nvSpPr>
        <p:spPr>
          <a:xfrm>
            <a:off x="791287" y="2002668"/>
            <a:ext cx="849308" cy="849310"/>
          </a:xfrm>
          <a:prstGeom prst="ellipse">
            <a:avLst/>
          </a:prstGeom>
          <a:noFill/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A3A3A"/>
                </a:solidFill>
              </a:rPr>
              <a:t>B</a:t>
            </a:r>
            <a:endParaRPr lang="ko-KR" altLang="en-US" sz="2000" dirty="0">
              <a:solidFill>
                <a:srgbClr val="3A3A3A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113901" y="2940881"/>
            <a:ext cx="215444" cy="191546"/>
            <a:chOff x="4367988" y="2389745"/>
            <a:chExt cx="283439" cy="252000"/>
          </a:xfrm>
        </p:grpSpPr>
        <p:sp>
          <p:nvSpPr>
            <p:cNvPr id="88" name="타원 87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90" name="타원 89"/>
          <p:cNvSpPr/>
          <p:nvPr/>
        </p:nvSpPr>
        <p:spPr>
          <a:xfrm>
            <a:off x="791287" y="3221330"/>
            <a:ext cx="849308" cy="849310"/>
          </a:xfrm>
          <a:prstGeom prst="ellipse">
            <a:avLst/>
          </a:prstGeom>
          <a:noFill/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A3A3A"/>
                </a:solidFill>
              </a:rPr>
              <a:t>C</a:t>
            </a:r>
            <a:endParaRPr lang="ko-KR" altLang="en-US" sz="2000" dirty="0">
              <a:solidFill>
                <a:srgbClr val="3A3A3A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FCB5D68-DD9B-443C-AD4B-AA9FF9258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" t="9466" r="52625" b="80462"/>
          <a:stretch/>
        </p:blipFill>
        <p:spPr>
          <a:xfrm>
            <a:off x="2917121" y="1905811"/>
            <a:ext cx="8293688" cy="1011077"/>
          </a:xfrm>
          <a:prstGeom prst="rect">
            <a:avLst/>
          </a:prstGeom>
        </p:spPr>
      </p:pic>
      <p:sp>
        <p:nvSpPr>
          <p:cNvPr id="27" name="자유형 29">
            <a:extLst>
              <a:ext uri="{FF2B5EF4-FFF2-40B4-BE49-F238E27FC236}">
                <a16:creationId xmlns:a16="http://schemas.microsoft.com/office/drawing/2014/main" xmlns="" id="{175DFD85-B3E0-41B2-9501-F543835FAE9A}"/>
              </a:ext>
            </a:extLst>
          </p:cNvPr>
          <p:cNvSpPr/>
          <p:nvPr/>
        </p:nvSpPr>
        <p:spPr>
          <a:xfrm rot="5400000" flipV="1">
            <a:off x="3467435" y="1331957"/>
            <a:ext cx="485146" cy="613816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F4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65824A9-1377-4EFF-A8DF-6AF30A1260D5}"/>
              </a:ext>
            </a:extLst>
          </p:cNvPr>
          <p:cNvSpPr/>
          <p:nvPr/>
        </p:nvSpPr>
        <p:spPr>
          <a:xfrm>
            <a:off x="4016916" y="1197864"/>
            <a:ext cx="3139323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46128"/>
                </a:solidFill>
              </a:rPr>
              <a:t>전체 </a:t>
            </a:r>
            <a:r>
              <a:rPr lang="ko-KR" altLang="en-US" sz="1600" b="1" dirty="0" err="1">
                <a:solidFill>
                  <a:srgbClr val="F46128"/>
                </a:solidFill>
              </a:rPr>
              <a:t>선택자</a:t>
            </a:r>
            <a:r>
              <a:rPr lang="ko-KR" altLang="en-US" sz="1600" b="1" dirty="0">
                <a:solidFill>
                  <a:srgbClr val="F46128"/>
                </a:solidFill>
              </a:rPr>
              <a:t> *</a:t>
            </a:r>
            <a:endParaRPr lang="en-US" altLang="ko-KR" sz="1600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페이지 내부의 모든 태그에 스타일 적용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CE9B509B-3FB3-4A80-8BC1-C887BC56AD8C}"/>
              </a:ext>
            </a:extLst>
          </p:cNvPr>
          <p:cNvSpPr/>
          <p:nvPr/>
        </p:nvSpPr>
        <p:spPr>
          <a:xfrm flipH="1">
            <a:off x="7330292" y="3686065"/>
            <a:ext cx="4353708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46128"/>
                </a:solidFill>
              </a:rPr>
              <a:t>영역 스타일</a:t>
            </a:r>
            <a:endParaRPr lang="en-US" altLang="ko-KR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width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너비 수치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100% =&gt; [   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margin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상자 바깥 수치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auto =&gt;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자동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B63B7901-F2EB-4044-9303-71E5793779DA}"/>
              </a:ext>
            </a:extLst>
          </p:cNvPr>
          <p:cNvGrpSpPr/>
          <p:nvPr/>
        </p:nvGrpSpPr>
        <p:grpSpPr>
          <a:xfrm>
            <a:off x="1113901" y="4181906"/>
            <a:ext cx="215444" cy="191546"/>
            <a:chOff x="4367988" y="2389745"/>
            <a:chExt cx="283439" cy="252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64D6DB68-C870-48B3-9731-AE4814B5021D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8E468446-B000-4869-AC79-FCCA67970F2F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BC29F125-9ACB-45B9-BA43-E2B0BEF31CBF}"/>
              </a:ext>
            </a:extLst>
          </p:cNvPr>
          <p:cNvSpPr/>
          <p:nvPr/>
        </p:nvSpPr>
        <p:spPr>
          <a:xfrm>
            <a:off x="791287" y="4429476"/>
            <a:ext cx="849308" cy="849310"/>
          </a:xfrm>
          <a:prstGeom prst="ellipse">
            <a:avLst/>
          </a:prstGeom>
          <a:noFill/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A3A3A"/>
                </a:solidFill>
              </a:rPr>
              <a:t>D</a:t>
            </a:r>
            <a:endParaRPr lang="ko-KR" altLang="en-US" sz="2000" dirty="0">
              <a:solidFill>
                <a:srgbClr val="3A3A3A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B267EAA3-AAC7-44DB-ACDB-4A8493132D31}"/>
              </a:ext>
            </a:extLst>
          </p:cNvPr>
          <p:cNvGrpSpPr/>
          <p:nvPr/>
        </p:nvGrpSpPr>
        <p:grpSpPr>
          <a:xfrm>
            <a:off x="1113901" y="5367689"/>
            <a:ext cx="215444" cy="191546"/>
            <a:chOff x="4367988" y="2389745"/>
            <a:chExt cx="283439" cy="2520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25CD0EC1-54E8-4C2A-9353-2986B2B85D79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1817953B-1192-4DB5-8633-AC73FEBAE2EC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481E352D-2841-4F3E-B900-1DED6B2EED1C}"/>
              </a:ext>
            </a:extLst>
          </p:cNvPr>
          <p:cNvSpPr/>
          <p:nvPr/>
        </p:nvSpPr>
        <p:spPr>
          <a:xfrm>
            <a:off x="791287" y="5648138"/>
            <a:ext cx="849308" cy="849310"/>
          </a:xfrm>
          <a:prstGeom prst="ellipse">
            <a:avLst/>
          </a:prstGeom>
          <a:noFill/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A3A3A"/>
                </a:solidFill>
              </a:rPr>
              <a:t>E</a:t>
            </a:r>
            <a:endParaRPr lang="ko-KR" altLang="en-US" sz="2000" dirty="0">
              <a:solidFill>
                <a:srgbClr val="3A3A3A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584EBC5-737A-49CA-AC55-B34B7929EFF1}"/>
              </a:ext>
            </a:extLst>
          </p:cNvPr>
          <p:cNvSpPr/>
          <p:nvPr/>
        </p:nvSpPr>
        <p:spPr>
          <a:xfrm flipH="1">
            <a:off x="2987677" y="4888590"/>
            <a:ext cx="5270087" cy="1516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46128"/>
                </a:solidFill>
              </a:rPr>
              <a:t>화면 배치 스타일</a:t>
            </a:r>
            <a:endParaRPr lang="en-US" altLang="ko-KR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position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위치 지정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Fixed =&gt;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고정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bottom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아래쪽 간격 수치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0px=&gt;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 밑에 공간 없음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</p:txBody>
      </p:sp>
      <p:sp>
        <p:nvSpPr>
          <p:cNvPr id="45" name="자유형 29">
            <a:extLst>
              <a:ext uri="{FF2B5EF4-FFF2-40B4-BE49-F238E27FC236}">
                <a16:creationId xmlns:a16="http://schemas.microsoft.com/office/drawing/2014/main" xmlns="" id="{2FF8C584-9897-4EAB-AB4C-77C85A762228}"/>
              </a:ext>
            </a:extLst>
          </p:cNvPr>
          <p:cNvSpPr/>
          <p:nvPr/>
        </p:nvSpPr>
        <p:spPr>
          <a:xfrm rot="5400000" flipH="1" flipV="1">
            <a:off x="3483404" y="2871497"/>
            <a:ext cx="497508" cy="569516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F4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7BBA533-1C0B-437D-81DA-ECD7B26A72D7}"/>
              </a:ext>
            </a:extLst>
          </p:cNvPr>
          <p:cNvSpPr/>
          <p:nvPr/>
        </p:nvSpPr>
        <p:spPr>
          <a:xfrm>
            <a:off x="4020678" y="2886744"/>
            <a:ext cx="4907888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46128"/>
                </a:solidFill>
              </a:rPr>
              <a:t>태그 </a:t>
            </a:r>
            <a:r>
              <a:rPr lang="ko-KR" altLang="en-US" sz="1600" b="1" dirty="0" err="1">
                <a:solidFill>
                  <a:srgbClr val="F46128"/>
                </a:solidFill>
              </a:rPr>
              <a:t>선택자</a:t>
            </a:r>
            <a:r>
              <a:rPr lang="ko-KR" altLang="en-US" sz="1600" b="1" dirty="0">
                <a:solidFill>
                  <a:srgbClr val="F46128"/>
                </a:solidFill>
              </a:rPr>
              <a:t> </a:t>
            </a:r>
            <a:endParaRPr lang="en-US" altLang="ko-KR" sz="1600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같은 이름을 갖는 문서 내의 모든 태그들에 대해 같은 스타일 적용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1B231A0-F5A0-424E-B55D-A30BB696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624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21E4F569-6B5A-458F-A9D4-7D1F7EEBBDAE}"/>
              </a:ext>
            </a:extLst>
          </p:cNvPr>
          <p:cNvSpPr/>
          <p:nvPr/>
        </p:nvSpPr>
        <p:spPr>
          <a:xfrm>
            <a:off x="2361363" y="1197864"/>
            <a:ext cx="9322637" cy="5241036"/>
          </a:xfrm>
          <a:prstGeom prst="rect">
            <a:avLst/>
          </a:prstGeom>
          <a:solidFill>
            <a:schemeClr val="bg1"/>
          </a:solidFill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rgbClr val="3EAADA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FCB5D68-DD9B-443C-AD4B-AA9FF9258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 t="20615" r="53641" b="65329"/>
          <a:stretch/>
        </p:blipFill>
        <p:spPr>
          <a:xfrm>
            <a:off x="3028640" y="1642165"/>
            <a:ext cx="8464239" cy="1563932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330EBFED-A0AA-4C06-98EC-76E9254C50A8}"/>
              </a:ext>
            </a:extLst>
          </p:cNvPr>
          <p:cNvSpPr/>
          <p:nvPr/>
        </p:nvSpPr>
        <p:spPr>
          <a:xfrm>
            <a:off x="952060" y="839816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A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965968D-0C1D-4A28-A1F6-634075D0812B}"/>
              </a:ext>
            </a:extLst>
          </p:cNvPr>
          <p:cNvGrpSpPr/>
          <p:nvPr/>
        </p:nvGrpSpPr>
        <p:grpSpPr>
          <a:xfrm>
            <a:off x="1274674" y="1755098"/>
            <a:ext cx="215444" cy="191546"/>
            <a:chOff x="4367988" y="2389745"/>
            <a:chExt cx="283439" cy="25200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7B777E3F-1B8D-4923-AA44-2B6260F9F2F3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7A878CA-2B52-4034-B22C-47308BD5C37A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A217D2C8-4A89-4D9A-835A-A77A6C2F0F3D}"/>
              </a:ext>
            </a:extLst>
          </p:cNvPr>
          <p:cNvSpPr/>
          <p:nvPr/>
        </p:nvSpPr>
        <p:spPr>
          <a:xfrm>
            <a:off x="952060" y="2002668"/>
            <a:ext cx="849308" cy="849310"/>
          </a:xfrm>
          <a:prstGeom prst="ellipse">
            <a:avLst/>
          </a:prstGeom>
          <a:solidFill>
            <a:srgbClr val="5EB5DB"/>
          </a:solidFill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B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DE98C52C-1035-4441-821E-05E12EA305A8}"/>
              </a:ext>
            </a:extLst>
          </p:cNvPr>
          <p:cNvGrpSpPr/>
          <p:nvPr/>
        </p:nvGrpSpPr>
        <p:grpSpPr>
          <a:xfrm>
            <a:off x="1274674" y="2940881"/>
            <a:ext cx="215444" cy="191546"/>
            <a:chOff x="4367988" y="2389745"/>
            <a:chExt cx="283439" cy="252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56B3E532-EF3E-441F-9207-1BB93EC16D75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9757A5BE-5E54-423A-B821-A7736B23A7A2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0FF57DC0-A18A-4419-8356-51FA078AF1D1}"/>
              </a:ext>
            </a:extLst>
          </p:cNvPr>
          <p:cNvSpPr/>
          <p:nvPr/>
        </p:nvSpPr>
        <p:spPr>
          <a:xfrm>
            <a:off x="952060" y="3221330"/>
            <a:ext cx="849308" cy="849310"/>
          </a:xfrm>
          <a:prstGeom prst="ellipse">
            <a:avLst/>
          </a:prstGeom>
          <a:noFill/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A3A3A"/>
                </a:solidFill>
              </a:rPr>
              <a:t>C</a:t>
            </a:r>
            <a:endParaRPr lang="ko-KR" altLang="en-US" sz="2000" dirty="0">
              <a:solidFill>
                <a:srgbClr val="3A3A3A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BEE2308B-AABB-456C-8F34-EA1F4E0BAA04}"/>
              </a:ext>
            </a:extLst>
          </p:cNvPr>
          <p:cNvGrpSpPr/>
          <p:nvPr/>
        </p:nvGrpSpPr>
        <p:grpSpPr>
          <a:xfrm>
            <a:off x="1274674" y="4181906"/>
            <a:ext cx="215444" cy="191546"/>
            <a:chOff x="4367988" y="2389745"/>
            <a:chExt cx="283439" cy="2520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17DF733C-1E39-4637-962F-981EE6B41BDB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4581EEBA-227D-4846-8653-745B2C153C64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D8A203A-FBBF-41AE-A8B6-48241BE7778B}"/>
              </a:ext>
            </a:extLst>
          </p:cNvPr>
          <p:cNvSpPr/>
          <p:nvPr/>
        </p:nvSpPr>
        <p:spPr>
          <a:xfrm>
            <a:off x="952060" y="4429476"/>
            <a:ext cx="849308" cy="849310"/>
          </a:xfrm>
          <a:prstGeom prst="ellipse">
            <a:avLst/>
          </a:prstGeom>
          <a:noFill/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A3A3A"/>
                </a:solidFill>
              </a:rPr>
              <a:t>D</a:t>
            </a:r>
            <a:endParaRPr lang="ko-KR" altLang="en-US" sz="2000" dirty="0">
              <a:solidFill>
                <a:srgbClr val="3A3A3A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540C72A-8DDF-4C6B-8AB5-86DE6B9F0539}"/>
              </a:ext>
            </a:extLst>
          </p:cNvPr>
          <p:cNvGrpSpPr/>
          <p:nvPr/>
        </p:nvGrpSpPr>
        <p:grpSpPr>
          <a:xfrm>
            <a:off x="1274674" y="5367689"/>
            <a:ext cx="215444" cy="191546"/>
            <a:chOff x="4367988" y="2389745"/>
            <a:chExt cx="283439" cy="252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A0CCE00E-E326-46AC-BE7C-1B3E50C0309D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4F748197-81B6-48B9-9A7A-973377C687F9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2C9E1FA5-1E86-4F29-9BDF-84E768FA2090}"/>
              </a:ext>
            </a:extLst>
          </p:cNvPr>
          <p:cNvSpPr/>
          <p:nvPr/>
        </p:nvSpPr>
        <p:spPr>
          <a:xfrm>
            <a:off x="952060" y="5648138"/>
            <a:ext cx="849308" cy="849310"/>
          </a:xfrm>
          <a:prstGeom prst="ellipse">
            <a:avLst/>
          </a:prstGeom>
          <a:noFill/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A3A3A"/>
                </a:solidFill>
              </a:rPr>
              <a:t>E</a:t>
            </a:r>
            <a:endParaRPr lang="ko-KR" altLang="en-US" sz="2000" dirty="0">
              <a:solidFill>
                <a:srgbClr val="3A3A3A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7736C066-957E-4E9C-A23D-6A24F32914E4}"/>
              </a:ext>
            </a:extLst>
          </p:cNvPr>
          <p:cNvSpPr/>
          <p:nvPr/>
        </p:nvSpPr>
        <p:spPr>
          <a:xfrm flipH="1">
            <a:off x="3168161" y="3483322"/>
            <a:ext cx="4576331" cy="1350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46128"/>
                </a:solidFill>
              </a:rPr>
              <a:t>글자 스타일</a:t>
            </a:r>
            <a:endParaRPr lang="en-US" altLang="ko-KR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font-size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글자 크기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color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글자 색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text-shadow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글자 그림자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0A6D7078-5B96-45C8-8C68-08BC0DC7B612}"/>
              </a:ext>
            </a:extLst>
          </p:cNvPr>
          <p:cNvSpPr/>
          <p:nvPr/>
        </p:nvSpPr>
        <p:spPr>
          <a:xfrm flipH="1">
            <a:off x="6050455" y="3293869"/>
            <a:ext cx="5788435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46128"/>
                </a:solidFill>
              </a:rPr>
              <a:t>영역 스타일</a:t>
            </a:r>
            <a:endParaRPr lang="en-US" altLang="ko-KR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padding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상자 경계선으로부터 안쪽으로 수치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margin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상자 경계선으로부터 바깥 수치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02D6B9C-187E-4609-AD6E-2A60A6376016}"/>
              </a:ext>
            </a:extLst>
          </p:cNvPr>
          <p:cNvSpPr/>
          <p:nvPr/>
        </p:nvSpPr>
        <p:spPr>
          <a:xfrm flipH="1">
            <a:off x="3028640" y="4943087"/>
            <a:ext cx="6843656" cy="1516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46128"/>
                </a:solidFill>
              </a:rPr>
              <a:t>색상 스타일</a:t>
            </a:r>
            <a:endParaRPr lang="en-US" altLang="ko-KR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background-image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배경 이미지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url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=&gt;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이미지 경로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background-repeat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반복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repeat-x =&gt;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수평으로 반복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(repeat-y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수직으로 반복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6DE73170-927D-4253-AADA-A94E14BED422}"/>
              </a:ext>
            </a:extLst>
          </p:cNvPr>
          <p:cNvSpPr/>
          <p:nvPr/>
        </p:nvSpPr>
        <p:spPr>
          <a:xfrm>
            <a:off x="2194608" y="923993"/>
            <a:ext cx="6760077" cy="81752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text-shadow: </a:t>
            </a:r>
            <a:r>
              <a:rPr lang="en-US" altLang="ko-K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offset-x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dirty="0">
                <a:solidFill>
                  <a:srgbClr val="F461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offset-y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blur-radius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endParaRPr lang="ko-KR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500EC185-22F1-420E-889C-B63C8EB176D4}"/>
              </a:ext>
            </a:extLst>
          </p:cNvPr>
          <p:cNvGrpSpPr/>
          <p:nvPr/>
        </p:nvGrpSpPr>
        <p:grpSpPr>
          <a:xfrm>
            <a:off x="9124598" y="419100"/>
            <a:ext cx="1757898" cy="1757898"/>
            <a:chOff x="8208139" y="4634969"/>
            <a:chExt cx="1757898" cy="17578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666A15EF-3495-4731-B7AF-8F151B801C3E}"/>
                </a:ext>
              </a:extLst>
            </p:cNvPr>
            <p:cNvGrpSpPr/>
            <p:nvPr/>
          </p:nvGrpSpPr>
          <p:grpSpPr>
            <a:xfrm>
              <a:off x="8208139" y="4634969"/>
              <a:ext cx="1757898" cy="1757898"/>
              <a:chOff x="1651597" y="2066710"/>
              <a:chExt cx="2476500" cy="2476500"/>
            </a:xfrm>
          </p:grpSpPr>
          <p:sp>
            <p:nvSpPr>
              <p:cNvPr id="68" name="자유형 5">
                <a:extLst>
                  <a:ext uri="{FF2B5EF4-FFF2-40B4-BE49-F238E27FC236}">
                    <a16:creationId xmlns:a16="http://schemas.microsoft.com/office/drawing/2014/main" xmlns="" id="{BF5BA3DF-C435-40C5-A829-464E6968A6D0}"/>
                  </a:ext>
                </a:extLst>
              </p:cNvPr>
              <p:cNvSpPr/>
              <p:nvPr/>
            </p:nvSpPr>
            <p:spPr>
              <a:xfrm>
                <a:off x="1880584" y="2066710"/>
                <a:ext cx="2018526" cy="522512"/>
              </a:xfrm>
              <a:custGeom>
                <a:avLst/>
                <a:gdLst>
                  <a:gd name="connsiteX0" fmla="*/ 1009263 w 2018526"/>
                  <a:gd name="connsiteY0" fmla="*/ 0 h 522512"/>
                  <a:gd name="connsiteX1" fmla="*/ 1964757 w 2018526"/>
                  <a:gd name="connsiteY1" fmla="*/ 450608 h 522512"/>
                  <a:gd name="connsiteX2" fmla="*/ 2018526 w 2018526"/>
                  <a:gd name="connsiteY2" fmla="*/ 522512 h 522512"/>
                  <a:gd name="connsiteX3" fmla="*/ 0 w 2018526"/>
                  <a:gd name="connsiteY3" fmla="*/ 522512 h 522512"/>
                  <a:gd name="connsiteX4" fmla="*/ 53769 w 2018526"/>
                  <a:gd name="connsiteY4" fmla="*/ 450608 h 522512"/>
                  <a:gd name="connsiteX5" fmla="*/ 1009263 w 2018526"/>
                  <a:gd name="connsiteY5" fmla="*/ 0 h 522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8526" h="522512">
                    <a:moveTo>
                      <a:pt x="1009263" y="0"/>
                    </a:moveTo>
                    <a:cubicBezTo>
                      <a:pt x="1393938" y="0"/>
                      <a:pt x="1737644" y="175410"/>
                      <a:pt x="1964757" y="450608"/>
                    </a:cubicBezTo>
                    <a:lnTo>
                      <a:pt x="2018526" y="522512"/>
                    </a:lnTo>
                    <a:lnTo>
                      <a:pt x="0" y="522512"/>
                    </a:lnTo>
                    <a:lnTo>
                      <a:pt x="53769" y="450608"/>
                    </a:lnTo>
                    <a:cubicBezTo>
                      <a:pt x="280882" y="175410"/>
                      <a:pt x="624588" y="0"/>
                      <a:pt x="1009263" y="0"/>
                    </a:cubicBezTo>
                    <a:close/>
                  </a:path>
                </a:pathLst>
              </a:custGeom>
              <a:solidFill>
                <a:srgbClr val="F461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 6">
                <a:extLst>
                  <a:ext uri="{FF2B5EF4-FFF2-40B4-BE49-F238E27FC236}">
                    <a16:creationId xmlns:a16="http://schemas.microsoft.com/office/drawing/2014/main" xmlns="" id="{11F176B2-4CCD-4B25-AF57-C1CBF8DFED15}"/>
                  </a:ext>
                </a:extLst>
              </p:cNvPr>
              <p:cNvSpPr/>
              <p:nvPr/>
            </p:nvSpPr>
            <p:spPr>
              <a:xfrm>
                <a:off x="1651597" y="2589222"/>
                <a:ext cx="2476500" cy="1953988"/>
              </a:xfrm>
              <a:custGeom>
                <a:avLst/>
                <a:gdLst>
                  <a:gd name="connsiteX0" fmla="*/ 228987 w 2476500"/>
                  <a:gd name="connsiteY0" fmla="*/ 0 h 1953988"/>
                  <a:gd name="connsiteX1" fmla="*/ 2247513 w 2476500"/>
                  <a:gd name="connsiteY1" fmla="*/ 0 h 1953988"/>
                  <a:gd name="connsiteX2" fmla="*/ 2265026 w 2476500"/>
                  <a:gd name="connsiteY2" fmla="*/ 23420 h 1953988"/>
                  <a:gd name="connsiteX3" fmla="*/ 2476500 w 2476500"/>
                  <a:gd name="connsiteY3" fmla="*/ 715738 h 1953988"/>
                  <a:gd name="connsiteX4" fmla="*/ 1238250 w 2476500"/>
                  <a:gd name="connsiteY4" fmla="*/ 1953988 h 1953988"/>
                  <a:gd name="connsiteX5" fmla="*/ 0 w 2476500"/>
                  <a:gd name="connsiteY5" fmla="*/ 715738 h 1953988"/>
                  <a:gd name="connsiteX6" fmla="*/ 211474 w 2476500"/>
                  <a:gd name="connsiteY6" fmla="*/ 23420 h 1953988"/>
                  <a:gd name="connsiteX7" fmla="*/ 228987 w 2476500"/>
                  <a:gd name="connsiteY7" fmla="*/ 0 h 195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76500" h="1953988">
                    <a:moveTo>
                      <a:pt x="228987" y="0"/>
                    </a:moveTo>
                    <a:lnTo>
                      <a:pt x="2247513" y="0"/>
                    </a:lnTo>
                    <a:lnTo>
                      <a:pt x="2265026" y="23420"/>
                    </a:lnTo>
                    <a:cubicBezTo>
                      <a:pt x="2398540" y="221047"/>
                      <a:pt x="2476500" y="459288"/>
                      <a:pt x="2476500" y="715738"/>
                    </a:cubicBezTo>
                    <a:cubicBezTo>
                      <a:pt x="2476500" y="1399605"/>
                      <a:pt x="1922117" y="1953988"/>
                      <a:pt x="1238250" y="1953988"/>
                    </a:cubicBezTo>
                    <a:cubicBezTo>
                      <a:pt x="554383" y="1953988"/>
                      <a:pt x="0" y="1399605"/>
                      <a:pt x="0" y="715738"/>
                    </a:cubicBezTo>
                    <a:cubicBezTo>
                      <a:pt x="0" y="459288"/>
                      <a:pt x="77960" y="221047"/>
                      <a:pt x="211474" y="23420"/>
                    </a:cubicBezTo>
                    <a:lnTo>
                      <a:pt x="2289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F461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AEE00A41-0A51-401E-9283-B01508374146}"/>
                  </a:ext>
                </a:extLst>
              </p:cNvPr>
              <p:cNvSpPr/>
              <p:nvPr/>
            </p:nvSpPr>
            <p:spPr>
              <a:xfrm>
                <a:off x="2112998" y="2200878"/>
                <a:ext cx="1553702" cy="469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dirty="0">
                    <a:solidFill>
                      <a:prstClr val="white"/>
                    </a:solidFill>
                  </a:rPr>
                  <a:t>Text-shadow</a:t>
                </a:r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EAA45327-C6DA-4D70-B2D1-C1E78E9E1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417" r="95032" b="82533"/>
            <a:stretch/>
          </p:blipFill>
          <p:spPr>
            <a:xfrm>
              <a:off x="8452844" y="5122318"/>
              <a:ext cx="1180323" cy="942158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3B0865C-FFAE-4883-BFFC-1DA1FB4E69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6" t="10640" r="94924" b="83973"/>
          <a:stretch/>
        </p:blipFill>
        <p:spPr>
          <a:xfrm>
            <a:off x="9504654" y="944089"/>
            <a:ext cx="1063117" cy="7207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ECD6C84-A82F-4EC1-BA28-7063F0BF86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6" t="10640" r="94924" b="83973"/>
          <a:stretch/>
        </p:blipFill>
        <p:spPr>
          <a:xfrm>
            <a:off x="9504654" y="934176"/>
            <a:ext cx="1063117" cy="7207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83D656E-E0D4-4FB9-8A4A-914477404D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" t="9679" r="94682" b="83973"/>
          <a:stretch/>
        </p:blipFill>
        <p:spPr>
          <a:xfrm>
            <a:off x="9438137" y="845839"/>
            <a:ext cx="1243306" cy="8493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14F6B08-2B41-4B63-8631-535ED3DE05A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356" r="94830" b="82533"/>
          <a:stretch/>
        </p:blipFill>
        <p:spPr>
          <a:xfrm>
            <a:off x="9400792" y="895217"/>
            <a:ext cx="1193161" cy="923102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A8D9F545-17BB-4310-BD2E-EAE6046D4EE9}"/>
              </a:ext>
            </a:extLst>
          </p:cNvPr>
          <p:cNvSpPr/>
          <p:nvPr/>
        </p:nvSpPr>
        <p:spPr>
          <a:xfrm flipH="1">
            <a:off x="6050455" y="4439367"/>
            <a:ext cx="5788435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46128"/>
                </a:solidFill>
              </a:rPr>
              <a:t>경계 스타일</a:t>
            </a:r>
            <a:endParaRPr lang="en-US" altLang="ko-KR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border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경계선 유형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색상 지정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0 =&gt;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두께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E27D2B7-18B4-4023-9BA4-A0E740C4C905}"/>
              </a:ext>
            </a:extLst>
          </p:cNvPr>
          <p:cNvSpPr/>
          <p:nvPr/>
        </p:nvSpPr>
        <p:spPr>
          <a:xfrm>
            <a:off x="9926013" y="3818382"/>
            <a:ext cx="1532727" cy="957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margin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FE831082-2859-4942-9CB0-EBBB0DCFF6B9}"/>
              </a:ext>
            </a:extLst>
          </p:cNvPr>
          <p:cNvSpPr/>
          <p:nvPr/>
        </p:nvSpPr>
        <p:spPr>
          <a:xfrm>
            <a:off x="10146750" y="4227577"/>
            <a:ext cx="1091251" cy="457200"/>
          </a:xfrm>
          <a:prstGeom prst="rect">
            <a:avLst/>
          </a:prstGeom>
          <a:solidFill>
            <a:srgbClr val="FFEBE2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padding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FDDC13B3-A46B-4724-B36C-214ED8AFB001}"/>
              </a:ext>
            </a:extLst>
          </p:cNvPr>
          <p:cNvSpPr/>
          <p:nvPr/>
        </p:nvSpPr>
        <p:spPr>
          <a:xfrm>
            <a:off x="4389972" y="928382"/>
            <a:ext cx="4360340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축으로 이동            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축으로 이동          그림자 흐림               색깔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5B71B3C-77F1-4667-829E-8CD4C1547E36}"/>
              </a:ext>
            </a:extLst>
          </p:cNvPr>
          <p:cNvSpPr/>
          <p:nvPr/>
        </p:nvSpPr>
        <p:spPr>
          <a:xfrm>
            <a:off x="5058340" y="164193"/>
            <a:ext cx="21483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 err="1">
                <a:ln w="3175">
                  <a:noFill/>
                </a:ln>
                <a:solidFill>
                  <a:srgbClr val="F46128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css</a:t>
            </a:r>
            <a:r>
              <a:rPr lang="en-US" altLang="ko-KR" sz="4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4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분석</a:t>
            </a:r>
            <a:endParaRPr lang="en-US" altLang="ko-KR" sz="4400" b="1" kern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xmlns="" id="{68B0DC46-8748-48EE-B4D8-CD897C98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42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87E32B52-C9C6-4F3B-8169-6478B6A9D57C}"/>
              </a:ext>
            </a:extLst>
          </p:cNvPr>
          <p:cNvSpPr/>
          <p:nvPr/>
        </p:nvSpPr>
        <p:spPr>
          <a:xfrm>
            <a:off x="2361363" y="1197864"/>
            <a:ext cx="9322637" cy="5241036"/>
          </a:xfrm>
          <a:prstGeom prst="rect">
            <a:avLst/>
          </a:prstGeom>
          <a:solidFill>
            <a:schemeClr val="bg1"/>
          </a:solidFill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rgbClr val="3EAADA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330EBFED-A0AA-4C06-98EC-76E9254C50A8}"/>
              </a:ext>
            </a:extLst>
          </p:cNvPr>
          <p:cNvSpPr/>
          <p:nvPr/>
        </p:nvSpPr>
        <p:spPr>
          <a:xfrm>
            <a:off x="952060" y="839816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A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965968D-0C1D-4A28-A1F6-634075D0812B}"/>
              </a:ext>
            </a:extLst>
          </p:cNvPr>
          <p:cNvGrpSpPr/>
          <p:nvPr/>
        </p:nvGrpSpPr>
        <p:grpSpPr>
          <a:xfrm>
            <a:off x="1274674" y="1755098"/>
            <a:ext cx="215444" cy="191546"/>
            <a:chOff x="4367988" y="2389745"/>
            <a:chExt cx="283439" cy="25200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7B777E3F-1B8D-4923-AA44-2B6260F9F2F3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7A878CA-2B52-4034-B22C-47308BD5C37A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A217D2C8-4A89-4D9A-835A-A77A6C2F0F3D}"/>
              </a:ext>
            </a:extLst>
          </p:cNvPr>
          <p:cNvSpPr/>
          <p:nvPr/>
        </p:nvSpPr>
        <p:spPr>
          <a:xfrm>
            <a:off x="952060" y="2002668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B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DE98C52C-1035-4441-821E-05E12EA305A8}"/>
              </a:ext>
            </a:extLst>
          </p:cNvPr>
          <p:cNvGrpSpPr/>
          <p:nvPr/>
        </p:nvGrpSpPr>
        <p:grpSpPr>
          <a:xfrm>
            <a:off x="1274674" y="2940881"/>
            <a:ext cx="215444" cy="191546"/>
            <a:chOff x="4367988" y="2389745"/>
            <a:chExt cx="283439" cy="252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56B3E532-EF3E-441F-9207-1BB93EC16D75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9757A5BE-5E54-423A-B821-A7736B23A7A2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0FF57DC0-A18A-4419-8356-51FA078AF1D1}"/>
              </a:ext>
            </a:extLst>
          </p:cNvPr>
          <p:cNvSpPr/>
          <p:nvPr/>
        </p:nvSpPr>
        <p:spPr>
          <a:xfrm>
            <a:off x="952060" y="3221330"/>
            <a:ext cx="849308" cy="849310"/>
          </a:xfrm>
          <a:prstGeom prst="ellipse">
            <a:avLst/>
          </a:prstGeom>
          <a:solidFill>
            <a:srgbClr val="5EB5DB"/>
          </a:solidFill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C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BEE2308B-AABB-456C-8F34-EA1F4E0BAA04}"/>
              </a:ext>
            </a:extLst>
          </p:cNvPr>
          <p:cNvGrpSpPr/>
          <p:nvPr/>
        </p:nvGrpSpPr>
        <p:grpSpPr>
          <a:xfrm>
            <a:off x="1274674" y="4181906"/>
            <a:ext cx="215444" cy="191546"/>
            <a:chOff x="4367988" y="2389745"/>
            <a:chExt cx="283439" cy="2520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17DF733C-1E39-4637-962F-981EE6B41BDB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4581EEBA-227D-4846-8653-745B2C153C64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D8A203A-FBBF-41AE-A8B6-48241BE7778B}"/>
              </a:ext>
            </a:extLst>
          </p:cNvPr>
          <p:cNvSpPr/>
          <p:nvPr/>
        </p:nvSpPr>
        <p:spPr>
          <a:xfrm>
            <a:off x="952060" y="4429476"/>
            <a:ext cx="849308" cy="849310"/>
          </a:xfrm>
          <a:prstGeom prst="ellipse">
            <a:avLst/>
          </a:prstGeom>
          <a:noFill/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A3A3A"/>
                </a:solidFill>
              </a:rPr>
              <a:t>D</a:t>
            </a:r>
            <a:endParaRPr lang="ko-KR" altLang="en-US" sz="2000" dirty="0">
              <a:solidFill>
                <a:srgbClr val="3A3A3A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540C72A-8DDF-4C6B-8AB5-86DE6B9F0539}"/>
              </a:ext>
            </a:extLst>
          </p:cNvPr>
          <p:cNvGrpSpPr/>
          <p:nvPr/>
        </p:nvGrpSpPr>
        <p:grpSpPr>
          <a:xfrm>
            <a:off x="1274674" y="5367689"/>
            <a:ext cx="215444" cy="191546"/>
            <a:chOff x="4367988" y="2389745"/>
            <a:chExt cx="283439" cy="252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A0CCE00E-E326-46AC-BE7C-1B3E50C0309D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4F748197-81B6-48B9-9A7A-973377C687F9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2C9E1FA5-1E86-4F29-9BDF-84E768FA2090}"/>
              </a:ext>
            </a:extLst>
          </p:cNvPr>
          <p:cNvSpPr/>
          <p:nvPr/>
        </p:nvSpPr>
        <p:spPr>
          <a:xfrm>
            <a:off x="952060" y="5648138"/>
            <a:ext cx="849308" cy="849310"/>
          </a:xfrm>
          <a:prstGeom prst="ellipse">
            <a:avLst/>
          </a:prstGeom>
          <a:noFill/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A3A3A"/>
                </a:solidFill>
              </a:rPr>
              <a:t>E</a:t>
            </a:r>
            <a:endParaRPr lang="ko-KR" altLang="en-US" sz="2000" dirty="0">
              <a:solidFill>
                <a:srgbClr val="3A3A3A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7736C066-957E-4E9C-A23D-6A24F32914E4}"/>
              </a:ext>
            </a:extLst>
          </p:cNvPr>
          <p:cNvSpPr/>
          <p:nvPr/>
        </p:nvSpPr>
        <p:spPr>
          <a:xfrm flipH="1">
            <a:off x="2914610" y="4117330"/>
            <a:ext cx="4576331" cy="1350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46128"/>
                </a:solidFill>
              </a:rPr>
              <a:t>글자 스타일</a:t>
            </a:r>
            <a:endParaRPr lang="en-US" altLang="ko-KR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font-weight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글자 두께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Bold =&gt;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두껍게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color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글자 색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text-decoration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글자 장식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None = &gt; X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02D6B9C-187E-4609-AD6E-2A60A6376016}"/>
              </a:ext>
            </a:extLst>
          </p:cNvPr>
          <p:cNvSpPr/>
          <p:nvPr/>
        </p:nvSpPr>
        <p:spPr>
          <a:xfrm flipH="1">
            <a:off x="2914610" y="5414504"/>
            <a:ext cx="2239043" cy="1047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46128"/>
                </a:solidFill>
              </a:rPr>
              <a:t>색상 스타일</a:t>
            </a:r>
            <a:endParaRPr lang="en-US" altLang="ko-KR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Background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배경 색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EE7B251-0B1A-45AA-8EFA-06E96E988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7" t="35993" r="53333" b="55087"/>
          <a:stretch/>
        </p:blipFill>
        <p:spPr>
          <a:xfrm>
            <a:off x="3395290" y="2035948"/>
            <a:ext cx="7784692" cy="90777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D09A4867-1A58-4CAE-A11B-D7222BE5F81C}"/>
              </a:ext>
            </a:extLst>
          </p:cNvPr>
          <p:cNvGrpSpPr/>
          <p:nvPr/>
        </p:nvGrpSpPr>
        <p:grpSpPr>
          <a:xfrm>
            <a:off x="2712652" y="1197864"/>
            <a:ext cx="3680816" cy="1651935"/>
            <a:chOff x="2415184" y="263671"/>
            <a:chExt cx="3680816" cy="165193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EFE174C6-01D1-4F2D-B8EC-2EAE8447694B}"/>
                </a:ext>
              </a:extLst>
            </p:cNvPr>
            <p:cNvGrpSpPr/>
            <p:nvPr/>
          </p:nvGrpSpPr>
          <p:grpSpPr>
            <a:xfrm>
              <a:off x="2415184" y="263671"/>
              <a:ext cx="3680816" cy="1316765"/>
              <a:chOff x="2415184" y="263671"/>
              <a:chExt cx="3680816" cy="1316765"/>
            </a:xfrm>
          </p:grpSpPr>
          <p:sp>
            <p:nvSpPr>
              <p:cNvPr id="40" name="자유형 29">
                <a:extLst>
                  <a:ext uri="{FF2B5EF4-FFF2-40B4-BE49-F238E27FC236}">
                    <a16:creationId xmlns:a16="http://schemas.microsoft.com/office/drawing/2014/main" xmlns="" id="{6697EBF6-FDDD-4952-8143-514A82710DD6}"/>
                  </a:ext>
                </a:extLst>
              </p:cNvPr>
              <p:cNvSpPr/>
              <p:nvPr/>
            </p:nvSpPr>
            <p:spPr>
              <a:xfrm flipV="1">
                <a:off x="2515279" y="966620"/>
                <a:ext cx="485146" cy="613816"/>
              </a:xfrm>
              <a:custGeom>
                <a:avLst/>
                <a:gdLst>
                  <a:gd name="connsiteX0" fmla="*/ 2189213 w 2189213"/>
                  <a:gd name="connsiteY0" fmla="*/ 547303 h 2906447"/>
                  <a:gd name="connsiteX1" fmla="*/ 1641910 w 2189213"/>
                  <a:gd name="connsiteY1" fmla="*/ 0 h 2906447"/>
                  <a:gd name="connsiteX2" fmla="*/ 1641910 w 2189213"/>
                  <a:gd name="connsiteY2" fmla="*/ 273652 h 2906447"/>
                  <a:gd name="connsiteX3" fmla="*/ 957781 w 2189213"/>
                  <a:gd name="connsiteY3" fmla="*/ 273651 h 2906447"/>
                  <a:gd name="connsiteX4" fmla="*/ 0 w 2189213"/>
                  <a:gd name="connsiteY4" fmla="*/ 1231432 h 2906447"/>
                  <a:gd name="connsiteX5" fmla="*/ 0 w 2189213"/>
                  <a:gd name="connsiteY5" fmla="*/ 2906447 h 2906447"/>
                  <a:gd name="connsiteX6" fmla="*/ 547303 w 2189213"/>
                  <a:gd name="connsiteY6" fmla="*/ 2359144 h 2906447"/>
                  <a:gd name="connsiteX7" fmla="*/ 547304 w 2189213"/>
                  <a:gd name="connsiteY7" fmla="*/ 1231432 h 2906447"/>
                  <a:gd name="connsiteX8" fmla="*/ 957781 w 2189213"/>
                  <a:gd name="connsiteY8" fmla="*/ 820955 h 2906447"/>
                  <a:gd name="connsiteX9" fmla="*/ 1641910 w 2189213"/>
                  <a:gd name="connsiteY9" fmla="*/ 820955 h 2906447"/>
                  <a:gd name="connsiteX10" fmla="*/ 1641910 w 2189213"/>
                  <a:gd name="connsiteY10" fmla="*/ 1094607 h 290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9213" h="2906447">
                    <a:moveTo>
                      <a:pt x="2189213" y="547303"/>
                    </a:moveTo>
                    <a:lnTo>
                      <a:pt x="1641910" y="0"/>
                    </a:lnTo>
                    <a:lnTo>
                      <a:pt x="1641910" y="273652"/>
                    </a:lnTo>
                    <a:lnTo>
                      <a:pt x="957781" y="273651"/>
                    </a:lnTo>
                    <a:cubicBezTo>
                      <a:pt x="428813" y="273651"/>
                      <a:pt x="0" y="702464"/>
                      <a:pt x="0" y="1231432"/>
                    </a:cubicBezTo>
                    <a:lnTo>
                      <a:pt x="0" y="2906447"/>
                    </a:lnTo>
                    <a:lnTo>
                      <a:pt x="547303" y="2359144"/>
                    </a:lnTo>
                    <a:lnTo>
                      <a:pt x="547304" y="1231432"/>
                    </a:lnTo>
                    <a:cubicBezTo>
                      <a:pt x="547304" y="1004732"/>
                      <a:pt x="731081" y="820955"/>
                      <a:pt x="957781" y="820955"/>
                    </a:cubicBezTo>
                    <a:lnTo>
                      <a:pt x="1641910" y="820955"/>
                    </a:lnTo>
                    <a:lnTo>
                      <a:pt x="1641910" y="1094607"/>
                    </a:lnTo>
                    <a:close/>
                  </a:path>
                </a:pathLst>
              </a:custGeom>
              <a:solidFill>
                <a:srgbClr val="F461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676D031C-3778-4D23-AD8F-080BD36C26EE}"/>
                  </a:ext>
                </a:extLst>
              </p:cNvPr>
              <p:cNvSpPr/>
              <p:nvPr/>
            </p:nvSpPr>
            <p:spPr>
              <a:xfrm>
                <a:off x="2415184" y="263671"/>
                <a:ext cx="3680816" cy="702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srgbClr val="F46128"/>
                    </a:solidFill>
                  </a:rPr>
                  <a:t>자손 </a:t>
                </a:r>
                <a:r>
                  <a:rPr lang="ko-KR" altLang="en-US" sz="1600" b="1" dirty="0" err="1">
                    <a:solidFill>
                      <a:srgbClr val="F46128"/>
                    </a:solidFill>
                  </a:rPr>
                  <a:t>선택자</a:t>
                </a:r>
                <a:r>
                  <a:rPr lang="ko-KR" altLang="en-US" sz="1600" b="1" dirty="0">
                    <a:solidFill>
                      <a:srgbClr val="F46128"/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rgbClr val="F46128"/>
                    </a:solidFill>
                  </a:rPr>
                  <a:t>&gt;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특정 태그 안에 포함된 모든 하위 태그 선택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.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43" name="자유형 29">
              <a:extLst>
                <a:ext uri="{FF2B5EF4-FFF2-40B4-BE49-F238E27FC236}">
                  <a16:creationId xmlns:a16="http://schemas.microsoft.com/office/drawing/2014/main" xmlns="" id="{B489524F-C132-4B32-AFBA-E3CF1F87F4EF}"/>
                </a:ext>
              </a:extLst>
            </p:cNvPr>
            <p:cNvSpPr/>
            <p:nvPr/>
          </p:nvSpPr>
          <p:spPr>
            <a:xfrm flipV="1">
              <a:off x="2512581" y="1301790"/>
              <a:ext cx="485146" cy="613816"/>
            </a:xfrm>
            <a:custGeom>
              <a:avLst/>
              <a:gdLst>
                <a:gd name="connsiteX0" fmla="*/ 2189213 w 2189213"/>
                <a:gd name="connsiteY0" fmla="*/ 547303 h 2906447"/>
                <a:gd name="connsiteX1" fmla="*/ 1641910 w 2189213"/>
                <a:gd name="connsiteY1" fmla="*/ 0 h 2906447"/>
                <a:gd name="connsiteX2" fmla="*/ 1641910 w 2189213"/>
                <a:gd name="connsiteY2" fmla="*/ 273652 h 2906447"/>
                <a:gd name="connsiteX3" fmla="*/ 957781 w 2189213"/>
                <a:gd name="connsiteY3" fmla="*/ 273651 h 2906447"/>
                <a:gd name="connsiteX4" fmla="*/ 0 w 2189213"/>
                <a:gd name="connsiteY4" fmla="*/ 1231432 h 2906447"/>
                <a:gd name="connsiteX5" fmla="*/ 0 w 2189213"/>
                <a:gd name="connsiteY5" fmla="*/ 2906447 h 2906447"/>
                <a:gd name="connsiteX6" fmla="*/ 547303 w 2189213"/>
                <a:gd name="connsiteY6" fmla="*/ 2359144 h 2906447"/>
                <a:gd name="connsiteX7" fmla="*/ 547304 w 2189213"/>
                <a:gd name="connsiteY7" fmla="*/ 1231432 h 2906447"/>
                <a:gd name="connsiteX8" fmla="*/ 957781 w 2189213"/>
                <a:gd name="connsiteY8" fmla="*/ 820955 h 2906447"/>
                <a:gd name="connsiteX9" fmla="*/ 1641910 w 2189213"/>
                <a:gd name="connsiteY9" fmla="*/ 820955 h 2906447"/>
                <a:gd name="connsiteX10" fmla="*/ 1641910 w 2189213"/>
                <a:gd name="connsiteY10" fmla="*/ 1094607 h 290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9213" h="2906447">
                  <a:moveTo>
                    <a:pt x="2189213" y="547303"/>
                  </a:moveTo>
                  <a:lnTo>
                    <a:pt x="1641910" y="0"/>
                  </a:lnTo>
                  <a:lnTo>
                    <a:pt x="1641910" y="273652"/>
                  </a:lnTo>
                  <a:lnTo>
                    <a:pt x="957781" y="273651"/>
                  </a:lnTo>
                  <a:cubicBezTo>
                    <a:pt x="428813" y="273651"/>
                    <a:pt x="0" y="702464"/>
                    <a:pt x="0" y="1231432"/>
                  </a:cubicBezTo>
                  <a:lnTo>
                    <a:pt x="0" y="2906447"/>
                  </a:lnTo>
                  <a:lnTo>
                    <a:pt x="547303" y="2359144"/>
                  </a:lnTo>
                  <a:lnTo>
                    <a:pt x="547304" y="1231432"/>
                  </a:lnTo>
                  <a:cubicBezTo>
                    <a:pt x="547304" y="1004732"/>
                    <a:pt x="731081" y="820955"/>
                    <a:pt x="957781" y="820955"/>
                  </a:cubicBezTo>
                  <a:lnTo>
                    <a:pt x="1641910" y="820955"/>
                  </a:lnTo>
                  <a:lnTo>
                    <a:pt x="1641910" y="1094607"/>
                  </a:lnTo>
                  <a:close/>
                </a:path>
              </a:pathLst>
            </a:custGeom>
            <a:solidFill>
              <a:srgbClr val="F46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0A706F7-8AD5-4C04-95CA-02828D4BF595}"/>
              </a:ext>
            </a:extLst>
          </p:cNvPr>
          <p:cNvSpPr/>
          <p:nvPr/>
        </p:nvSpPr>
        <p:spPr>
          <a:xfrm flipH="1">
            <a:off x="7426708" y="3045115"/>
            <a:ext cx="4576331" cy="90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46128"/>
                </a:solidFill>
              </a:rPr>
              <a:t>float</a:t>
            </a:r>
            <a:r>
              <a:rPr lang="ko-KR" altLang="en-US" b="1" dirty="0">
                <a:solidFill>
                  <a:srgbClr val="F46128"/>
                </a:solidFill>
              </a:rPr>
              <a:t> 스타일</a:t>
            </a:r>
            <a:endParaRPr lang="en-US" altLang="ko-KR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float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정렬을 하기 위해 사용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621C229-79C3-4068-9CFB-6E2E0559AB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39" t="30029" r="34780" b="36427"/>
          <a:stretch/>
        </p:blipFill>
        <p:spPr>
          <a:xfrm>
            <a:off x="7312509" y="4112197"/>
            <a:ext cx="3899189" cy="2300481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4C42D9DC-F738-43C2-80EC-8414E99E8B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409" t="35756" r="35212" b="39022"/>
          <a:stretch/>
        </p:blipFill>
        <p:spPr>
          <a:xfrm>
            <a:off x="7333291" y="4502863"/>
            <a:ext cx="3825674" cy="172965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9CB8DB1-EE81-40A4-8BCC-CCA88DF839CF}"/>
              </a:ext>
            </a:extLst>
          </p:cNvPr>
          <p:cNvGrpSpPr/>
          <p:nvPr/>
        </p:nvGrpSpPr>
        <p:grpSpPr>
          <a:xfrm>
            <a:off x="9890198" y="3695468"/>
            <a:ext cx="1395718" cy="414024"/>
            <a:chOff x="9676026" y="3681929"/>
            <a:chExt cx="1395718" cy="414024"/>
          </a:xfrm>
        </p:grpSpPr>
        <p:sp>
          <p:nvSpPr>
            <p:cNvPr id="66" name="자유형 5">
              <a:extLst>
                <a:ext uri="{FF2B5EF4-FFF2-40B4-BE49-F238E27FC236}">
                  <a16:creationId xmlns:a16="http://schemas.microsoft.com/office/drawing/2014/main" xmlns="" id="{FF6BEFA2-87C7-4DB4-993F-D5EBCBA53BB0}"/>
                </a:ext>
              </a:extLst>
            </p:cNvPr>
            <p:cNvSpPr/>
            <p:nvPr/>
          </p:nvSpPr>
          <p:spPr>
            <a:xfrm>
              <a:off x="9676026" y="3740727"/>
              <a:ext cx="1395718" cy="355226"/>
            </a:xfrm>
            <a:custGeom>
              <a:avLst/>
              <a:gdLst>
                <a:gd name="connsiteX0" fmla="*/ 1009263 w 2018526"/>
                <a:gd name="connsiteY0" fmla="*/ 0 h 522512"/>
                <a:gd name="connsiteX1" fmla="*/ 1964757 w 2018526"/>
                <a:gd name="connsiteY1" fmla="*/ 450608 h 522512"/>
                <a:gd name="connsiteX2" fmla="*/ 2018526 w 2018526"/>
                <a:gd name="connsiteY2" fmla="*/ 522512 h 522512"/>
                <a:gd name="connsiteX3" fmla="*/ 0 w 2018526"/>
                <a:gd name="connsiteY3" fmla="*/ 522512 h 522512"/>
                <a:gd name="connsiteX4" fmla="*/ 53769 w 2018526"/>
                <a:gd name="connsiteY4" fmla="*/ 450608 h 522512"/>
                <a:gd name="connsiteX5" fmla="*/ 1009263 w 2018526"/>
                <a:gd name="connsiteY5" fmla="*/ 0 h 52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8526" h="522512">
                  <a:moveTo>
                    <a:pt x="1009263" y="0"/>
                  </a:moveTo>
                  <a:cubicBezTo>
                    <a:pt x="1393938" y="0"/>
                    <a:pt x="1737644" y="175410"/>
                    <a:pt x="1964757" y="450608"/>
                  </a:cubicBezTo>
                  <a:lnTo>
                    <a:pt x="2018526" y="522512"/>
                  </a:lnTo>
                  <a:lnTo>
                    <a:pt x="0" y="522512"/>
                  </a:lnTo>
                  <a:lnTo>
                    <a:pt x="53769" y="450608"/>
                  </a:lnTo>
                  <a:cubicBezTo>
                    <a:pt x="280882" y="175410"/>
                    <a:pt x="624588" y="0"/>
                    <a:pt x="1009263" y="0"/>
                  </a:cubicBezTo>
                  <a:close/>
                </a:path>
              </a:pathLst>
            </a:custGeom>
            <a:solidFill>
              <a:srgbClr val="F46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A031018B-847E-45DA-9F2F-0463A1E88322}"/>
                </a:ext>
              </a:extLst>
            </p:cNvPr>
            <p:cNvSpPr/>
            <p:nvPr/>
          </p:nvSpPr>
          <p:spPr>
            <a:xfrm>
              <a:off x="10117500" y="3681929"/>
              <a:ext cx="512769" cy="414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left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2B8DC34-7D94-4C2B-BACC-43B33C49D8BC}"/>
              </a:ext>
            </a:extLst>
          </p:cNvPr>
          <p:cNvSpPr/>
          <p:nvPr/>
        </p:nvSpPr>
        <p:spPr>
          <a:xfrm>
            <a:off x="3633973" y="3187906"/>
            <a:ext cx="3139323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46128"/>
                </a:solidFill>
              </a:rPr>
              <a:t>상태 </a:t>
            </a:r>
            <a:r>
              <a:rPr lang="ko-KR" altLang="en-US" sz="1600" b="1" dirty="0" err="1">
                <a:solidFill>
                  <a:srgbClr val="F46128"/>
                </a:solidFill>
              </a:rPr>
              <a:t>선택자</a:t>
            </a:r>
            <a:r>
              <a:rPr lang="ko-KR" altLang="en-US" sz="1600" b="1" dirty="0">
                <a:solidFill>
                  <a:srgbClr val="F46128"/>
                </a:solidFill>
              </a:rPr>
              <a:t> </a:t>
            </a:r>
            <a:r>
              <a:rPr lang="en-US" altLang="ko-KR" sz="1600" b="1" dirty="0">
                <a:solidFill>
                  <a:srgbClr val="F46128"/>
                </a:solidFill>
              </a:rPr>
              <a:t>hover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마우스를 올려놓은 상태에서 태그 선택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xmlns="" id="{4D0489EB-5988-4CEA-B309-AE644733B8E4}"/>
              </a:ext>
            </a:extLst>
          </p:cNvPr>
          <p:cNvSpPr/>
          <p:nvPr/>
        </p:nvSpPr>
        <p:spPr>
          <a:xfrm>
            <a:off x="4553060" y="3042936"/>
            <a:ext cx="477182" cy="183173"/>
          </a:xfrm>
          <a:prstGeom prst="upArrow">
            <a:avLst/>
          </a:prstGeom>
          <a:solidFill>
            <a:srgbClr val="F4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A81B63FD-0C34-4F2B-BB4A-021780564D4B}"/>
              </a:ext>
            </a:extLst>
          </p:cNvPr>
          <p:cNvSpPr/>
          <p:nvPr/>
        </p:nvSpPr>
        <p:spPr>
          <a:xfrm>
            <a:off x="5058340" y="164193"/>
            <a:ext cx="21483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 err="1">
                <a:ln w="3175">
                  <a:noFill/>
                </a:ln>
                <a:solidFill>
                  <a:srgbClr val="F46128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css</a:t>
            </a:r>
            <a:r>
              <a:rPr lang="en-US" altLang="ko-KR" sz="4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4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분석</a:t>
            </a:r>
            <a:endParaRPr lang="en-US" altLang="ko-KR" sz="4400" b="1" kern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xmlns="" id="{16860450-2849-470F-91FE-DAB2EEE4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61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7B9D64FA-259E-460D-A080-7B380CB91044}"/>
              </a:ext>
            </a:extLst>
          </p:cNvPr>
          <p:cNvSpPr/>
          <p:nvPr/>
        </p:nvSpPr>
        <p:spPr>
          <a:xfrm>
            <a:off x="2361363" y="1197864"/>
            <a:ext cx="9322637" cy="5241036"/>
          </a:xfrm>
          <a:prstGeom prst="rect">
            <a:avLst/>
          </a:prstGeom>
          <a:solidFill>
            <a:schemeClr val="bg1"/>
          </a:solidFill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rgbClr val="3EAADA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330EBFED-A0AA-4C06-98EC-76E9254C50A8}"/>
              </a:ext>
            </a:extLst>
          </p:cNvPr>
          <p:cNvSpPr/>
          <p:nvPr/>
        </p:nvSpPr>
        <p:spPr>
          <a:xfrm>
            <a:off x="952060" y="839816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A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965968D-0C1D-4A28-A1F6-634075D0812B}"/>
              </a:ext>
            </a:extLst>
          </p:cNvPr>
          <p:cNvGrpSpPr/>
          <p:nvPr/>
        </p:nvGrpSpPr>
        <p:grpSpPr>
          <a:xfrm>
            <a:off x="1274674" y="1755098"/>
            <a:ext cx="215444" cy="191546"/>
            <a:chOff x="4367988" y="2389745"/>
            <a:chExt cx="283439" cy="25200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7B777E3F-1B8D-4923-AA44-2B6260F9F2F3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7A878CA-2B52-4034-B22C-47308BD5C37A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A217D2C8-4A89-4D9A-835A-A77A6C2F0F3D}"/>
              </a:ext>
            </a:extLst>
          </p:cNvPr>
          <p:cNvSpPr/>
          <p:nvPr/>
        </p:nvSpPr>
        <p:spPr>
          <a:xfrm>
            <a:off x="952060" y="2002668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B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DE98C52C-1035-4441-821E-05E12EA305A8}"/>
              </a:ext>
            </a:extLst>
          </p:cNvPr>
          <p:cNvGrpSpPr/>
          <p:nvPr/>
        </p:nvGrpSpPr>
        <p:grpSpPr>
          <a:xfrm>
            <a:off x="1274674" y="2940881"/>
            <a:ext cx="215444" cy="191546"/>
            <a:chOff x="4367988" y="2389745"/>
            <a:chExt cx="283439" cy="252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56B3E532-EF3E-441F-9207-1BB93EC16D75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9757A5BE-5E54-423A-B821-A7736B23A7A2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0FF57DC0-A18A-4419-8356-51FA078AF1D1}"/>
              </a:ext>
            </a:extLst>
          </p:cNvPr>
          <p:cNvSpPr/>
          <p:nvPr/>
        </p:nvSpPr>
        <p:spPr>
          <a:xfrm>
            <a:off x="952060" y="3221330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C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BEE2308B-AABB-456C-8F34-EA1F4E0BAA04}"/>
              </a:ext>
            </a:extLst>
          </p:cNvPr>
          <p:cNvGrpSpPr/>
          <p:nvPr/>
        </p:nvGrpSpPr>
        <p:grpSpPr>
          <a:xfrm>
            <a:off x="1274674" y="4181906"/>
            <a:ext cx="215444" cy="191546"/>
            <a:chOff x="4367988" y="2389745"/>
            <a:chExt cx="283439" cy="2520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17DF733C-1E39-4637-962F-981EE6B41BDB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4581EEBA-227D-4846-8653-745B2C153C64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D8A203A-FBBF-41AE-A8B6-48241BE7778B}"/>
              </a:ext>
            </a:extLst>
          </p:cNvPr>
          <p:cNvSpPr/>
          <p:nvPr/>
        </p:nvSpPr>
        <p:spPr>
          <a:xfrm>
            <a:off x="952060" y="4429476"/>
            <a:ext cx="849308" cy="849310"/>
          </a:xfrm>
          <a:prstGeom prst="ellipse">
            <a:avLst/>
          </a:prstGeom>
          <a:solidFill>
            <a:srgbClr val="5EB5DB"/>
          </a:solidFill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540C72A-8DDF-4C6B-8AB5-86DE6B9F0539}"/>
              </a:ext>
            </a:extLst>
          </p:cNvPr>
          <p:cNvGrpSpPr/>
          <p:nvPr/>
        </p:nvGrpSpPr>
        <p:grpSpPr>
          <a:xfrm>
            <a:off x="1274674" y="5367689"/>
            <a:ext cx="215444" cy="191546"/>
            <a:chOff x="4367988" y="2389745"/>
            <a:chExt cx="283439" cy="252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A0CCE00E-E326-46AC-BE7C-1B3E50C0309D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4F748197-81B6-48B9-9A7A-973377C687F9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2C9E1FA5-1E86-4F29-9BDF-84E768FA2090}"/>
              </a:ext>
            </a:extLst>
          </p:cNvPr>
          <p:cNvSpPr/>
          <p:nvPr/>
        </p:nvSpPr>
        <p:spPr>
          <a:xfrm>
            <a:off x="952060" y="5648138"/>
            <a:ext cx="849308" cy="849310"/>
          </a:xfrm>
          <a:prstGeom prst="ellipse">
            <a:avLst/>
          </a:prstGeom>
          <a:noFill/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A3A3A"/>
                </a:solidFill>
              </a:rPr>
              <a:t>E</a:t>
            </a:r>
            <a:endParaRPr lang="ko-KR" altLang="en-US" sz="2000" dirty="0">
              <a:solidFill>
                <a:srgbClr val="3A3A3A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7736C066-957E-4E9C-A23D-6A24F32914E4}"/>
              </a:ext>
            </a:extLst>
          </p:cNvPr>
          <p:cNvSpPr/>
          <p:nvPr/>
        </p:nvSpPr>
        <p:spPr>
          <a:xfrm flipH="1">
            <a:off x="2848940" y="2594656"/>
            <a:ext cx="8072985" cy="2758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F46128"/>
                </a:solidFill>
              </a:rPr>
              <a:t>미디어쿼리</a:t>
            </a:r>
            <a:endParaRPr lang="en-US" altLang="ko-KR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min-width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최소 너비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orientation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프린트 장치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 landscape =&gt;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가로 모드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EE7B251-0B1A-45AA-8EFA-06E96E988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7" t="44517" r="58422" b="45011"/>
          <a:stretch/>
        </p:blipFill>
        <p:spPr>
          <a:xfrm>
            <a:off x="2848943" y="1316620"/>
            <a:ext cx="8248109" cy="127803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0A706F7-8AD5-4C04-95CA-02828D4BF595}"/>
              </a:ext>
            </a:extLst>
          </p:cNvPr>
          <p:cNvSpPr/>
          <p:nvPr/>
        </p:nvSpPr>
        <p:spPr>
          <a:xfrm flipH="1">
            <a:off x="8325447" y="5365871"/>
            <a:ext cx="2771605" cy="90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46128"/>
                </a:solidFill>
              </a:rPr>
              <a:t>float</a:t>
            </a:r>
            <a:r>
              <a:rPr lang="ko-KR" altLang="en-US" b="1" dirty="0">
                <a:solidFill>
                  <a:srgbClr val="F46128"/>
                </a:solidFill>
              </a:rPr>
              <a:t> 스타일</a:t>
            </a:r>
            <a:endParaRPr lang="en-US" altLang="ko-KR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float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정렬을 하기 위해 사용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clear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float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속성 취소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880BC11C-6E0A-44A3-98E3-DAD8DA86B4D8}"/>
              </a:ext>
            </a:extLst>
          </p:cNvPr>
          <p:cNvSpPr/>
          <p:nvPr/>
        </p:nvSpPr>
        <p:spPr>
          <a:xfrm>
            <a:off x="3602919" y="3139584"/>
            <a:ext cx="6740156" cy="57883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@media </a:t>
            </a:r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ko-KR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r>
              <a:rPr lang="en-US" altLang="ko-KR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ko-KR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ko-KR" altLang="en-US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실행문</a:t>
            </a:r>
            <a:r>
              <a:rPr lang="en-US" altLang="ko-KR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ko-KR" altLang="en-US" sz="2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E25939DC-F6A0-45E0-8F30-FEAF2539C092}"/>
              </a:ext>
            </a:extLst>
          </p:cNvPr>
          <p:cNvSpPr/>
          <p:nvPr/>
        </p:nvSpPr>
        <p:spPr>
          <a:xfrm flipH="1">
            <a:off x="3407178" y="3660024"/>
            <a:ext cx="8072983" cy="1828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@media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미디어 쿼리 선언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only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미디어 쿼리를 지원하지 않는 브라우저가 주어진 스타일 적용하는 것 방지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all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미디어 쿼리를 해석해야 할 대상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미디어 타입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선언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논리연산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and.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앞 뒤 조건문이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참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]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 때 안쪽 </a:t>
            </a: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css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해석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C11EAA2-66B9-4BDA-A0FE-DE90914AD223}"/>
              </a:ext>
            </a:extLst>
          </p:cNvPr>
          <p:cNvSpPr/>
          <p:nvPr/>
        </p:nvSpPr>
        <p:spPr>
          <a:xfrm>
            <a:off x="5058340" y="164193"/>
            <a:ext cx="21483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 err="1">
                <a:ln w="3175">
                  <a:noFill/>
                </a:ln>
                <a:solidFill>
                  <a:srgbClr val="F46128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css</a:t>
            </a:r>
            <a:r>
              <a:rPr lang="en-US" altLang="ko-KR" sz="4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4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분석</a:t>
            </a:r>
            <a:endParaRPr lang="en-US" altLang="ko-KR" sz="4400" b="1" kern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3A45AC-BF4C-4D3B-AECC-1CD61223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920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양쪽 모서리가 둥근 사각형 1">
            <a:extLst>
              <a:ext uri="{FF2B5EF4-FFF2-40B4-BE49-F238E27FC236}">
                <a16:creationId xmlns:a16="http://schemas.microsoft.com/office/drawing/2014/main" xmlns="" id="{F5F05D5C-2B4D-42E0-AB7B-CDF6DE7B289B}"/>
              </a:ext>
            </a:extLst>
          </p:cNvPr>
          <p:cNvSpPr/>
          <p:nvPr/>
        </p:nvSpPr>
        <p:spPr>
          <a:xfrm>
            <a:off x="6115848" y="1179833"/>
            <a:ext cx="2399804" cy="509293"/>
          </a:xfrm>
          <a:prstGeom prst="round2SameRect">
            <a:avLst>
              <a:gd name="adj1" fmla="val 19444"/>
              <a:gd name="adj2" fmla="val 0"/>
            </a:avLst>
          </a:prstGeom>
          <a:noFill/>
          <a:ln>
            <a:solidFill>
              <a:srgbClr val="F46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Part 3</a:t>
            </a:r>
          </a:p>
        </p:txBody>
      </p:sp>
      <p:sp>
        <p:nvSpPr>
          <p:cNvPr id="36" name="양쪽 모서리가 둥근 사각형 1">
            <a:extLst>
              <a:ext uri="{FF2B5EF4-FFF2-40B4-BE49-F238E27FC236}">
                <a16:creationId xmlns:a16="http://schemas.microsoft.com/office/drawing/2014/main" xmlns="" id="{667B285A-1FC7-46D4-9427-67B7FBDB3012}"/>
              </a:ext>
            </a:extLst>
          </p:cNvPr>
          <p:cNvSpPr/>
          <p:nvPr/>
        </p:nvSpPr>
        <p:spPr>
          <a:xfrm>
            <a:off x="4271186" y="1179833"/>
            <a:ext cx="2399804" cy="509293"/>
          </a:xfrm>
          <a:prstGeom prst="round2SameRect">
            <a:avLst>
              <a:gd name="adj1" fmla="val 19444"/>
              <a:gd name="adj2" fmla="val 0"/>
            </a:avLst>
          </a:prstGeom>
          <a:solidFill>
            <a:srgbClr val="FFEBE2"/>
          </a:solidFill>
          <a:ln>
            <a:solidFill>
              <a:srgbClr val="F46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Part 2</a:t>
            </a:r>
          </a:p>
        </p:txBody>
      </p:sp>
      <p:sp>
        <p:nvSpPr>
          <p:cNvPr id="59" name="양쪽 모서리가 둥근 사각형 37">
            <a:extLst>
              <a:ext uri="{FF2B5EF4-FFF2-40B4-BE49-F238E27FC236}">
                <a16:creationId xmlns:a16="http://schemas.microsoft.com/office/drawing/2014/main" xmlns="" id="{52E406C6-1D2E-46D1-9CEF-DA5FD2563EA3}"/>
              </a:ext>
            </a:extLst>
          </p:cNvPr>
          <p:cNvSpPr/>
          <p:nvPr/>
        </p:nvSpPr>
        <p:spPr>
          <a:xfrm>
            <a:off x="2361363" y="1119618"/>
            <a:ext cx="2399804" cy="509293"/>
          </a:xfrm>
          <a:prstGeom prst="round2SameRect">
            <a:avLst>
              <a:gd name="adj1" fmla="val 19444"/>
              <a:gd name="adj2" fmla="val 0"/>
            </a:avLst>
          </a:prstGeom>
          <a:solidFill>
            <a:schemeClr val="bg1"/>
          </a:solidFill>
          <a:ln>
            <a:solidFill>
              <a:srgbClr val="F46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46128"/>
                </a:solidFill>
              </a:rPr>
              <a:t>Part 1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98595FEB-3136-4D1C-A644-F209BB704308}"/>
              </a:ext>
            </a:extLst>
          </p:cNvPr>
          <p:cNvSpPr/>
          <p:nvPr/>
        </p:nvSpPr>
        <p:spPr>
          <a:xfrm>
            <a:off x="2361363" y="1628911"/>
            <a:ext cx="9322637" cy="4809989"/>
          </a:xfrm>
          <a:prstGeom prst="rect">
            <a:avLst/>
          </a:prstGeom>
          <a:solidFill>
            <a:schemeClr val="bg1"/>
          </a:solidFill>
          <a:ln>
            <a:solidFill>
              <a:srgbClr val="F46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rgbClr val="3EAADA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330EBFED-A0AA-4C06-98EC-76E9254C50A8}"/>
              </a:ext>
            </a:extLst>
          </p:cNvPr>
          <p:cNvSpPr/>
          <p:nvPr/>
        </p:nvSpPr>
        <p:spPr>
          <a:xfrm>
            <a:off x="952060" y="839816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A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965968D-0C1D-4A28-A1F6-634075D0812B}"/>
              </a:ext>
            </a:extLst>
          </p:cNvPr>
          <p:cNvGrpSpPr/>
          <p:nvPr/>
        </p:nvGrpSpPr>
        <p:grpSpPr>
          <a:xfrm>
            <a:off x="1274674" y="1755098"/>
            <a:ext cx="215444" cy="191546"/>
            <a:chOff x="4367988" y="2389745"/>
            <a:chExt cx="283439" cy="25200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7B777E3F-1B8D-4923-AA44-2B6260F9F2F3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7A878CA-2B52-4034-B22C-47308BD5C37A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A217D2C8-4A89-4D9A-835A-A77A6C2F0F3D}"/>
              </a:ext>
            </a:extLst>
          </p:cNvPr>
          <p:cNvSpPr/>
          <p:nvPr/>
        </p:nvSpPr>
        <p:spPr>
          <a:xfrm>
            <a:off x="952060" y="2002668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B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DE98C52C-1035-4441-821E-05E12EA305A8}"/>
              </a:ext>
            </a:extLst>
          </p:cNvPr>
          <p:cNvGrpSpPr/>
          <p:nvPr/>
        </p:nvGrpSpPr>
        <p:grpSpPr>
          <a:xfrm>
            <a:off x="1274674" y="2940881"/>
            <a:ext cx="215444" cy="191546"/>
            <a:chOff x="4367988" y="2389745"/>
            <a:chExt cx="283439" cy="252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56B3E532-EF3E-441F-9207-1BB93EC16D75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9757A5BE-5E54-423A-B821-A7736B23A7A2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0FF57DC0-A18A-4419-8356-51FA078AF1D1}"/>
              </a:ext>
            </a:extLst>
          </p:cNvPr>
          <p:cNvSpPr/>
          <p:nvPr/>
        </p:nvSpPr>
        <p:spPr>
          <a:xfrm>
            <a:off x="952060" y="3221330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C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BEE2308B-AABB-456C-8F34-EA1F4E0BAA04}"/>
              </a:ext>
            </a:extLst>
          </p:cNvPr>
          <p:cNvGrpSpPr/>
          <p:nvPr/>
        </p:nvGrpSpPr>
        <p:grpSpPr>
          <a:xfrm>
            <a:off x="1274674" y="4181906"/>
            <a:ext cx="215444" cy="191546"/>
            <a:chOff x="4367988" y="2389745"/>
            <a:chExt cx="283439" cy="2520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17DF733C-1E39-4637-962F-981EE6B41BDB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4581EEBA-227D-4846-8653-745B2C153C64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D8A203A-FBBF-41AE-A8B6-48241BE7778B}"/>
              </a:ext>
            </a:extLst>
          </p:cNvPr>
          <p:cNvSpPr/>
          <p:nvPr/>
        </p:nvSpPr>
        <p:spPr>
          <a:xfrm>
            <a:off x="952060" y="4429476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D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540C72A-8DDF-4C6B-8AB5-86DE6B9F0539}"/>
              </a:ext>
            </a:extLst>
          </p:cNvPr>
          <p:cNvGrpSpPr/>
          <p:nvPr/>
        </p:nvGrpSpPr>
        <p:grpSpPr>
          <a:xfrm>
            <a:off x="1274674" y="5367689"/>
            <a:ext cx="215444" cy="191546"/>
            <a:chOff x="4367988" y="2389745"/>
            <a:chExt cx="283439" cy="252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A0CCE00E-E326-46AC-BE7C-1B3E50C0309D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4F748197-81B6-48B9-9A7A-973377C687F9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2C9E1FA5-1E86-4F29-9BDF-84E768FA2090}"/>
              </a:ext>
            </a:extLst>
          </p:cNvPr>
          <p:cNvSpPr/>
          <p:nvPr/>
        </p:nvSpPr>
        <p:spPr>
          <a:xfrm>
            <a:off x="952060" y="5648138"/>
            <a:ext cx="849308" cy="849310"/>
          </a:xfrm>
          <a:prstGeom prst="ellipse">
            <a:avLst/>
          </a:prstGeom>
          <a:solidFill>
            <a:srgbClr val="5EB5DB"/>
          </a:solidFill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0A706F7-8AD5-4C04-95CA-02828D4BF595}"/>
              </a:ext>
            </a:extLst>
          </p:cNvPr>
          <p:cNvSpPr/>
          <p:nvPr/>
        </p:nvSpPr>
        <p:spPr>
          <a:xfrm flipH="1">
            <a:off x="2745098" y="3616752"/>
            <a:ext cx="8169300" cy="90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46128"/>
                </a:solidFill>
              </a:rPr>
              <a:t>목록 스타일</a:t>
            </a:r>
            <a:endParaRPr lang="en-US" altLang="ko-KR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list-style-position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글머리 기호 위치 설정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Inside =&gt;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문단 안쪽에 위치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List-style-image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글머리 기호 이미지 설정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url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=&gt;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위치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BADC2410-7EF8-481A-8CF5-292DE6989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2" t="52681" r="51401" b="42364"/>
          <a:stretch/>
        </p:blipFill>
        <p:spPr>
          <a:xfrm>
            <a:off x="3012288" y="2780001"/>
            <a:ext cx="8020786" cy="497509"/>
          </a:xfrm>
          <a:prstGeom prst="rect">
            <a:avLst/>
          </a:prstGeom>
        </p:spPr>
      </p:pic>
      <p:sp>
        <p:nvSpPr>
          <p:cNvPr id="64" name="자유형 29">
            <a:extLst>
              <a:ext uri="{FF2B5EF4-FFF2-40B4-BE49-F238E27FC236}">
                <a16:creationId xmlns:a16="http://schemas.microsoft.com/office/drawing/2014/main" xmlns="" id="{A5109B73-9923-473E-9F65-9AE207ABF32E}"/>
              </a:ext>
            </a:extLst>
          </p:cNvPr>
          <p:cNvSpPr/>
          <p:nvPr/>
        </p:nvSpPr>
        <p:spPr>
          <a:xfrm rot="5400000" flipV="1">
            <a:off x="2970048" y="2043499"/>
            <a:ext cx="485146" cy="613816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F4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B717247-F818-4574-8C2A-06821C2DEAF3}"/>
              </a:ext>
            </a:extLst>
          </p:cNvPr>
          <p:cNvSpPr/>
          <p:nvPr/>
        </p:nvSpPr>
        <p:spPr>
          <a:xfrm>
            <a:off x="3519529" y="1909406"/>
            <a:ext cx="5983463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46128"/>
                </a:solidFill>
              </a:rPr>
              <a:t>클래스 </a:t>
            </a:r>
            <a:r>
              <a:rPr lang="ko-KR" altLang="en-US" sz="1600" b="1" dirty="0" err="1">
                <a:solidFill>
                  <a:srgbClr val="F46128"/>
                </a:solidFill>
              </a:rPr>
              <a:t>선택자</a:t>
            </a:r>
            <a:r>
              <a:rPr lang="ko-KR" altLang="en-US" sz="1600" b="1" dirty="0">
                <a:solidFill>
                  <a:srgbClr val="F46128"/>
                </a:solidFill>
              </a:rPr>
              <a:t> </a:t>
            </a:r>
            <a:r>
              <a:rPr lang="en-US" altLang="ko-KR" sz="1600" b="1" dirty="0">
                <a:solidFill>
                  <a:srgbClr val="F46128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특정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class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속성값을 가지고 있는 태그들에 스타일을 적용하기 위해 사용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8E067FC4-F3FB-4012-86D4-0135F790BF11}"/>
              </a:ext>
            </a:extLst>
          </p:cNvPr>
          <p:cNvSpPr/>
          <p:nvPr/>
        </p:nvSpPr>
        <p:spPr>
          <a:xfrm>
            <a:off x="5591017" y="4830235"/>
            <a:ext cx="3366861" cy="1095865"/>
          </a:xfrm>
          <a:prstGeom prst="rect">
            <a:avLst/>
          </a:prstGeom>
          <a:solidFill>
            <a:schemeClr val="bg1"/>
          </a:solidFill>
          <a:ln w="76200">
            <a:solidFill>
              <a:srgbClr val="FFE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1E31FBC1-0D98-407E-A8A0-0A383EA6B09C}"/>
              </a:ext>
            </a:extLst>
          </p:cNvPr>
          <p:cNvSpPr/>
          <p:nvPr/>
        </p:nvSpPr>
        <p:spPr>
          <a:xfrm>
            <a:off x="5594157" y="4840978"/>
            <a:ext cx="3366861" cy="1095865"/>
          </a:xfrm>
          <a:prstGeom prst="rect">
            <a:avLst/>
          </a:prstGeom>
          <a:solidFill>
            <a:schemeClr val="bg1"/>
          </a:solidFill>
          <a:ln w="76200">
            <a:solidFill>
              <a:srgbClr val="FFE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4B8AF30-2AA5-4E3C-8A21-76C84A2DB9CF}"/>
              </a:ext>
            </a:extLst>
          </p:cNvPr>
          <p:cNvSpPr/>
          <p:nvPr/>
        </p:nvSpPr>
        <p:spPr>
          <a:xfrm>
            <a:off x="5058340" y="164193"/>
            <a:ext cx="21483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 err="1">
                <a:ln w="3175">
                  <a:noFill/>
                </a:ln>
                <a:solidFill>
                  <a:srgbClr val="F46128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css</a:t>
            </a:r>
            <a:r>
              <a:rPr lang="en-US" altLang="ko-KR" sz="4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4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분석</a:t>
            </a:r>
            <a:endParaRPr lang="en-US" altLang="ko-KR" sz="4400" b="1" kern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8E2074B-6D87-4C16-8B2A-5944415B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46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양쪽 모서리가 둥근 사각형 1">
            <a:extLst>
              <a:ext uri="{FF2B5EF4-FFF2-40B4-BE49-F238E27FC236}">
                <a16:creationId xmlns:a16="http://schemas.microsoft.com/office/drawing/2014/main" xmlns="" id="{A5CF773A-A498-4570-94A7-3AE391FC25AB}"/>
              </a:ext>
            </a:extLst>
          </p:cNvPr>
          <p:cNvSpPr/>
          <p:nvPr/>
        </p:nvSpPr>
        <p:spPr>
          <a:xfrm>
            <a:off x="6115847" y="1179833"/>
            <a:ext cx="2399804" cy="509293"/>
          </a:xfrm>
          <a:prstGeom prst="round2SameRect">
            <a:avLst>
              <a:gd name="adj1" fmla="val 19444"/>
              <a:gd name="adj2" fmla="val 0"/>
            </a:avLst>
          </a:prstGeom>
          <a:noFill/>
          <a:ln>
            <a:solidFill>
              <a:srgbClr val="F46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Part 3</a:t>
            </a:r>
          </a:p>
        </p:txBody>
      </p:sp>
      <p:sp>
        <p:nvSpPr>
          <p:cNvPr id="31" name="양쪽 모서리가 둥근 사각형 1">
            <a:extLst>
              <a:ext uri="{FF2B5EF4-FFF2-40B4-BE49-F238E27FC236}">
                <a16:creationId xmlns:a16="http://schemas.microsoft.com/office/drawing/2014/main" xmlns="" id="{8F0689CC-BBD0-464B-A8C5-ECC0D7990231}"/>
              </a:ext>
            </a:extLst>
          </p:cNvPr>
          <p:cNvSpPr/>
          <p:nvPr/>
        </p:nvSpPr>
        <p:spPr>
          <a:xfrm>
            <a:off x="2361363" y="1179833"/>
            <a:ext cx="2399804" cy="509293"/>
          </a:xfrm>
          <a:prstGeom prst="round2SameRect">
            <a:avLst>
              <a:gd name="adj1" fmla="val 19444"/>
              <a:gd name="adj2" fmla="val 0"/>
            </a:avLst>
          </a:prstGeom>
          <a:noFill/>
          <a:ln>
            <a:solidFill>
              <a:srgbClr val="F46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Part 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6EDD819-3D81-41F3-A526-8BFCA3743568}"/>
              </a:ext>
            </a:extLst>
          </p:cNvPr>
          <p:cNvSpPr/>
          <p:nvPr/>
        </p:nvSpPr>
        <p:spPr>
          <a:xfrm>
            <a:off x="2361363" y="1628911"/>
            <a:ext cx="9322637" cy="4809989"/>
          </a:xfrm>
          <a:prstGeom prst="rect">
            <a:avLst/>
          </a:prstGeom>
          <a:solidFill>
            <a:schemeClr val="bg1"/>
          </a:solidFill>
          <a:ln>
            <a:solidFill>
              <a:srgbClr val="F46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rgbClr val="3EAADA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330EBFED-A0AA-4C06-98EC-76E9254C50A8}"/>
              </a:ext>
            </a:extLst>
          </p:cNvPr>
          <p:cNvSpPr/>
          <p:nvPr/>
        </p:nvSpPr>
        <p:spPr>
          <a:xfrm>
            <a:off x="952060" y="839816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A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965968D-0C1D-4A28-A1F6-634075D0812B}"/>
              </a:ext>
            </a:extLst>
          </p:cNvPr>
          <p:cNvGrpSpPr/>
          <p:nvPr/>
        </p:nvGrpSpPr>
        <p:grpSpPr>
          <a:xfrm>
            <a:off x="1274674" y="1755098"/>
            <a:ext cx="215444" cy="191546"/>
            <a:chOff x="4367988" y="2389745"/>
            <a:chExt cx="283439" cy="25200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7B777E3F-1B8D-4923-AA44-2B6260F9F2F3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7A878CA-2B52-4034-B22C-47308BD5C37A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A217D2C8-4A89-4D9A-835A-A77A6C2F0F3D}"/>
              </a:ext>
            </a:extLst>
          </p:cNvPr>
          <p:cNvSpPr/>
          <p:nvPr/>
        </p:nvSpPr>
        <p:spPr>
          <a:xfrm>
            <a:off x="952060" y="2002668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B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DE98C52C-1035-4441-821E-05E12EA305A8}"/>
              </a:ext>
            </a:extLst>
          </p:cNvPr>
          <p:cNvGrpSpPr/>
          <p:nvPr/>
        </p:nvGrpSpPr>
        <p:grpSpPr>
          <a:xfrm>
            <a:off x="1274674" y="2940881"/>
            <a:ext cx="215444" cy="191546"/>
            <a:chOff x="4367988" y="2389745"/>
            <a:chExt cx="283439" cy="252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56B3E532-EF3E-441F-9207-1BB93EC16D75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9757A5BE-5E54-423A-B821-A7736B23A7A2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0FF57DC0-A18A-4419-8356-51FA078AF1D1}"/>
              </a:ext>
            </a:extLst>
          </p:cNvPr>
          <p:cNvSpPr/>
          <p:nvPr/>
        </p:nvSpPr>
        <p:spPr>
          <a:xfrm>
            <a:off x="952060" y="3221330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C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BEE2308B-AABB-456C-8F34-EA1F4E0BAA04}"/>
              </a:ext>
            </a:extLst>
          </p:cNvPr>
          <p:cNvGrpSpPr/>
          <p:nvPr/>
        </p:nvGrpSpPr>
        <p:grpSpPr>
          <a:xfrm>
            <a:off x="1274674" y="4181906"/>
            <a:ext cx="215444" cy="191546"/>
            <a:chOff x="4367988" y="2389745"/>
            <a:chExt cx="283439" cy="2520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17DF733C-1E39-4637-962F-981EE6B41BDB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4581EEBA-227D-4846-8653-745B2C153C64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D8A203A-FBBF-41AE-A8B6-48241BE7778B}"/>
              </a:ext>
            </a:extLst>
          </p:cNvPr>
          <p:cNvSpPr/>
          <p:nvPr/>
        </p:nvSpPr>
        <p:spPr>
          <a:xfrm>
            <a:off x="952060" y="4429476"/>
            <a:ext cx="849308" cy="849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EBE2"/>
                </a:solidFill>
              </a:rPr>
              <a:t>D</a:t>
            </a:r>
            <a:endParaRPr lang="ko-KR" altLang="en-US" sz="2000" dirty="0">
              <a:solidFill>
                <a:srgbClr val="FFEBE2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540C72A-8DDF-4C6B-8AB5-86DE6B9F0539}"/>
              </a:ext>
            </a:extLst>
          </p:cNvPr>
          <p:cNvGrpSpPr/>
          <p:nvPr/>
        </p:nvGrpSpPr>
        <p:grpSpPr>
          <a:xfrm>
            <a:off x="1274674" y="5367689"/>
            <a:ext cx="215444" cy="191546"/>
            <a:chOff x="4367988" y="2389745"/>
            <a:chExt cx="283439" cy="252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A0CCE00E-E326-46AC-BE7C-1B3E50C0309D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4F748197-81B6-48B9-9A7A-973377C687F9}"/>
                </a:ext>
              </a:extLst>
            </p:cNvPr>
            <p:cNvSpPr/>
            <p:nvPr/>
          </p:nvSpPr>
          <p:spPr>
            <a:xfrm rot="5400000">
              <a:off x="4409931" y="2382378"/>
              <a:ext cx="199553" cy="28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2C9E1FA5-1E86-4F29-9BDF-84E768FA2090}"/>
              </a:ext>
            </a:extLst>
          </p:cNvPr>
          <p:cNvSpPr/>
          <p:nvPr/>
        </p:nvSpPr>
        <p:spPr>
          <a:xfrm>
            <a:off x="952060" y="5648138"/>
            <a:ext cx="849308" cy="849310"/>
          </a:xfrm>
          <a:prstGeom prst="ellipse">
            <a:avLst/>
          </a:prstGeom>
          <a:solidFill>
            <a:srgbClr val="5EB5DB"/>
          </a:solidFill>
          <a:ln>
            <a:solidFill>
              <a:srgbClr val="3E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0A706F7-8AD5-4C04-95CA-02828D4BF595}"/>
              </a:ext>
            </a:extLst>
          </p:cNvPr>
          <p:cNvSpPr/>
          <p:nvPr/>
        </p:nvSpPr>
        <p:spPr>
          <a:xfrm flipH="1">
            <a:off x="2797125" y="3969100"/>
            <a:ext cx="8155580" cy="1215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46128"/>
                </a:solidFill>
              </a:rPr>
              <a:t>테이블 스타일</a:t>
            </a:r>
            <a:endParaRPr lang="en-US" altLang="ko-KR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table-layout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열의 크기 결정 방식을 지정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auto =&gt;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자동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border-collapse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구분선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Separate =&gt;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이중선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BADC2410-7EF8-481A-8CF5-292DE6989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8" t="58966" r="51205" b="26209"/>
          <a:stretch/>
        </p:blipFill>
        <p:spPr>
          <a:xfrm>
            <a:off x="2795182" y="2401964"/>
            <a:ext cx="8020786" cy="1488434"/>
          </a:xfrm>
          <a:prstGeom prst="rect">
            <a:avLst/>
          </a:prstGeom>
        </p:spPr>
      </p:pic>
      <p:sp>
        <p:nvSpPr>
          <p:cNvPr id="64" name="자유형 29">
            <a:extLst>
              <a:ext uri="{FF2B5EF4-FFF2-40B4-BE49-F238E27FC236}">
                <a16:creationId xmlns:a16="http://schemas.microsoft.com/office/drawing/2014/main" xmlns="" id="{A5109B73-9923-473E-9F65-9AE207ABF32E}"/>
              </a:ext>
            </a:extLst>
          </p:cNvPr>
          <p:cNvSpPr/>
          <p:nvPr/>
        </p:nvSpPr>
        <p:spPr>
          <a:xfrm rot="5400000" flipV="1">
            <a:off x="2859517" y="1786924"/>
            <a:ext cx="485146" cy="613816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F4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E7F8B07-556A-40DF-BC22-8FC749C9E8B4}"/>
              </a:ext>
            </a:extLst>
          </p:cNvPr>
          <p:cNvSpPr/>
          <p:nvPr/>
        </p:nvSpPr>
        <p:spPr>
          <a:xfrm>
            <a:off x="3408998" y="1730857"/>
            <a:ext cx="4907888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46128"/>
                </a:solidFill>
              </a:rPr>
              <a:t>아이디 </a:t>
            </a:r>
            <a:r>
              <a:rPr lang="ko-KR" altLang="en-US" sz="1600" b="1" dirty="0" err="1">
                <a:solidFill>
                  <a:srgbClr val="F46128"/>
                </a:solidFill>
              </a:rPr>
              <a:t>선택자</a:t>
            </a:r>
            <a:r>
              <a:rPr lang="ko-KR" altLang="en-US" sz="1600" b="1" dirty="0">
                <a:solidFill>
                  <a:srgbClr val="F46128"/>
                </a:solidFill>
              </a:rPr>
              <a:t> </a:t>
            </a:r>
            <a:r>
              <a:rPr lang="en-US" altLang="ko-KR" sz="1600" b="1" dirty="0">
                <a:solidFill>
                  <a:srgbClr val="F46128"/>
                </a:solidFill>
              </a:rPr>
              <a:t>#</a:t>
            </a:r>
            <a:r>
              <a:rPr lang="ko-KR" altLang="en-US" sz="1600" b="1" dirty="0">
                <a:solidFill>
                  <a:srgbClr val="F46128"/>
                </a:solidFill>
              </a:rPr>
              <a:t> </a:t>
            </a:r>
            <a:endParaRPr lang="en-US" altLang="ko-KR" sz="1600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고유한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id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속성값을 가지고 있는 태그 하나 선택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양쪽 모서리가 둥근 사각형 37">
            <a:extLst>
              <a:ext uri="{FF2B5EF4-FFF2-40B4-BE49-F238E27FC236}">
                <a16:creationId xmlns:a16="http://schemas.microsoft.com/office/drawing/2014/main" xmlns="" id="{FBD10048-7AC0-44AB-8D7B-B6E8BE06DC4E}"/>
              </a:ext>
            </a:extLst>
          </p:cNvPr>
          <p:cNvSpPr/>
          <p:nvPr/>
        </p:nvSpPr>
        <p:spPr>
          <a:xfrm>
            <a:off x="4260500" y="1119618"/>
            <a:ext cx="2399804" cy="509293"/>
          </a:xfrm>
          <a:prstGeom prst="round2SameRect">
            <a:avLst>
              <a:gd name="adj1" fmla="val 19444"/>
              <a:gd name="adj2" fmla="val 0"/>
            </a:avLst>
          </a:prstGeom>
          <a:solidFill>
            <a:schemeClr val="bg1"/>
          </a:solidFill>
          <a:ln>
            <a:solidFill>
              <a:srgbClr val="F46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46128"/>
                </a:solidFill>
              </a:rPr>
              <a:t>Part 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03EEC16-B5F5-408A-A5BE-3AD53ADF820A}"/>
              </a:ext>
            </a:extLst>
          </p:cNvPr>
          <p:cNvSpPr/>
          <p:nvPr/>
        </p:nvSpPr>
        <p:spPr>
          <a:xfrm flipH="1">
            <a:off x="2797125" y="5184805"/>
            <a:ext cx="8155580" cy="1215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46128"/>
                </a:solidFill>
              </a:rPr>
              <a:t>표 스타일</a:t>
            </a:r>
            <a:endParaRPr lang="en-US" altLang="ko-KR" b="1" dirty="0">
              <a:solidFill>
                <a:srgbClr val="F4612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EB5DB"/>
                </a:solidFill>
              </a:rPr>
              <a:t>opacity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투명도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0.0~1.0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5987333-F588-417B-949C-ED0F85654772}"/>
              </a:ext>
            </a:extLst>
          </p:cNvPr>
          <p:cNvSpPr/>
          <p:nvPr/>
        </p:nvSpPr>
        <p:spPr>
          <a:xfrm>
            <a:off x="5058340" y="164193"/>
            <a:ext cx="21483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 err="1">
                <a:ln w="3175">
                  <a:noFill/>
                </a:ln>
                <a:solidFill>
                  <a:srgbClr val="F46128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css</a:t>
            </a:r>
            <a:r>
              <a:rPr lang="en-US" altLang="ko-KR" sz="4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4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분석</a:t>
            </a:r>
            <a:endParaRPr lang="en-US" altLang="ko-KR" sz="4400" b="1" kern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2CFBBA2-832D-4BD9-9BFD-251A34D2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67409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753</Words>
  <Application>Microsoft Office PowerPoint</Application>
  <PresentationFormat>사용자 지정</PresentationFormat>
  <Paragraphs>203</Paragraphs>
  <Slides>11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D7701</cp:lastModifiedBy>
  <cp:revision>66</cp:revision>
  <dcterms:created xsi:type="dcterms:W3CDTF">2019-09-18T04:17:56Z</dcterms:created>
  <dcterms:modified xsi:type="dcterms:W3CDTF">2019-10-11T01:09:23Z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