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71" r:id="rId8"/>
    <p:sldId id="270" r:id="rId9"/>
    <p:sldId id="269" r:id="rId10"/>
    <p:sldId id="272" r:id="rId11"/>
    <p:sldId id="274" r:id="rId12"/>
    <p:sldId id="273" r:id="rId13"/>
    <p:sldId id="261" r:id="rId14"/>
    <p:sldId id="262" r:id="rId15"/>
    <p:sldId id="263"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2894"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DF0-98FE-FB89-0418-337529E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A128F-17DC-76A6-F295-E2C8DEFCE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8BE7B8-D61B-83C6-D406-C0B8FB7DBE6C}"/>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28281DE2-5515-3A07-5E83-5753EB3F8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AF359-D7EE-0F39-2820-FA03EA8E040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4909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9BB3-7359-926E-8096-73D34ACFF5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59748-F9C9-0B41-2738-35D904466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8F4F9-5720-78B3-29C8-0315776A943D}"/>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9F85D7D2-C625-4555-FA01-09E91A664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BE89B-34C3-1261-A911-A20BE0CB928A}"/>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512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48753-DC78-D3B2-0DE6-78A4BB91D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BDDA-79F5-498C-3E4D-6DA06386F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BD5F8-8070-EF81-5806-2C62F4084FF6}"/>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0B6D428B-0BC5-47A1-44D6-307565401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5EFF-1963-5E81-12CD-9A43F60BA26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6596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680-FC66-C4FC-12F9-579653293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7437E-0A60-3375-0261-60FCFD549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07373-3FF8-8A0B-DC54-2061B37D0A78}"/>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105601F2-ABC8-5F1F-02F2-2FCA3C09A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B749F-05AD-508A-9D1F-4F4D855048A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623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482-F51B-E3C5-E9A6-FB046A3C8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D7401-D41B-89C6-AC55-655633E2E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035BA-8653-861D-B722-38F1293C2C60}"/>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FE96F7D1-13B8-50AD-B768-957D0F43B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10F39-556D-AEF3-9D2D-0D63BBAC611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2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8509-CFF2-E983-C99C-C009B2589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77218-CA9A-07DA-CD24-B26DA3E06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10C96-6F07-CA2F-A974-5F292D988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704A5-346B-5AE7-3AF7-B646658EFA0C}"/>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6" name="Footer Placeholder 5">
            <a:extLst>
              <a:ext uri="{FF2B5EF4-FFF2-40B4-BE49-F238E27FC236}">
                <a16:creationId xmlns:a16="http://schemas.microsoft.com/office/drawing/2014/main" id="{91D586A2-676B-33C6-3A45-658983CB9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FDF-B410-4EE7-9959-51AFCBFC9E3D}"/>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88535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F864-5BFE-FD21-BE6C-07D26A756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4159D-D518-9391-47DF-635AA9AF6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E6332-ADAA-BD73-14ED-7616A5398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B205A1-20AA-6907-1033-8F2C20BAD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DEDBC-2A95-8FBF-0E0A-D9EFE1F22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4C293-BA04-DA24-B1EA-774B97A2FF8E}"/>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8" name="Footer Placeholder 7">
            <a:extLst>
              <a:ext uri="{FF2B5EF4-FFF2-40B4-BE49-F238E27FC236}">
                <a16:creationId xmlns:a16="http://schemas.microsoft.com/office/drawing/2014/main" id="{343AFC7C-CBFD-6DF4-FB50-A200E44BAD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64256F-D832-26B8-3C3F-BE81B27F57F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238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AC4-038D-2DE0-3BB6-BEC8A3FD7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3A1C1-657D-3812-3C85-0FC42D140999}"/>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4" name="Footer Placeholder 3">
            <a:extLst>
              <a:ext uri="{FF2B5EF4-FFF2-40B4-BE49-F238E27FC236}">
                <a16:creationId xmlns:a16="http://schemas.microsoft.com/office/drawing/2014/main" id="{4FC4D189-4A28-970F-45CB-3CDC144D7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2EC9E4-0290-4BF2-116E-F06F94D11B92}"/>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3281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D837A-150F-8CAC-11BE-8C85023E7146}"/>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3" name="Footer Placeholder 2">
            <a:extLst>
              <a:ext uri="{FF2B5EF4-FFF2-40B4-BE49-F238E27FC236}">
                <a16:creationId xmlns:a16="http://schemas.microsoft.com/office/drawing/2014/main" id="{4611082A-48E8-E6F6-46EA-4E43A88EE4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8DC7F9-A557-4787-3349-B3DB2336711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9193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7AA-E545-6153-983E-CE00C6F6D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95846-178E-EA81-FC41-C70973806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8281B4-8003-3E52-FACC-373E82D34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5F7DC-10BF-3CA6-E5CF-0994E298AE88}"/>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6" name="Footer Placeholder 5">
            <a:extLst>
              <a:ext uri="{FF2B5EF4-FFF2-40B4-BE49-F238E27FC236}">
                <a16:creationId xmlns:a16="http://schemas.microsoft.com/office/drawing/2014/main" id="{BACDEC85-A9DE-52C6-10D3-DD491D8C5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49C8C-89DD-8394-6E80-FE47485F3EE5}"/>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176813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5672-202D-81E6-DFC1-E10B94CD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7A753-1606-F781-16C7-6DF906751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AB059-6B36-C77A-CCCB-0C9957670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3FE9F-BFCA-8306-A01D-66928E35418F}"/>
              </a:ext>
            </a:extLst>
          </p:cNvPr>
          <p:cNvSpPr>
            <a:spLocks noGrp="1"/>
          </p:cNvSpPr>
          <p:nvPr>
            <p:ph type="dt" sz="half" idx="10"/>
          </p:nvPr>
        </p:nvSpPr>
        <p:spPr/>
        <p:txBody>
          <a:bodyPr/>
          <a:lstStyle/>
          <a:p>
            <a:fld id="{9B537F61-D4B6-4322-9652-64325E7ECD45}" type="datetimeFigureOut">
              <a:rPr lang="en-IN" smtClean="0"/>
              <a:t>19-04-2025</a:t>
            </a:fld>
            <a:endParaRPr lang="en-IN"/>
          </a:p>
        </p:txBody>
      </p:sp>
      <p:sp>
        <p:nvSpPr>
          <p:cNvPr id="6" name="Footer Placeholder 5">
            <a:extLst>
              <a:ext uri="{FF2B5EF4-FFF2-40B4-BE49-F238E27FC236}">
                <a16:creationId xmlns:a16="http://schemas.microsoft.com/office/drawing/2014/main" id="{62322F24-96A4-24D6-BDAB-FA2F43569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86DDD-7EBA-AA2F-2D38-94481590903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4166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C8D38-665B-A192-EF67-72828F10A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EF92E-9A83-FCC6-43D9-8B1DF440F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0CDD7-73A1-D52D-F2DD-63EE58DEE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t>19-04-2025</a:t>
            </a:fld>
            <a:endParaRPr lang="en-IN"/>
          </a:p>
        </p:txBody>
      </p:sp>
      <p:sp>
        <p:nvSpPr>
          <p:cNvPr id="5" name="Footer Placeholder 4">
            <a:extLst>
              <a:ext uri="{FF2B5EF4-FFF2-40B4-BE49-F238E27FC236}">
                <a16:creationId xmlns:a16="http://schemas.microsoft.com/office/drawing/2014/main" id="{3FE8A0A4-AE62-6690-D7DB-CD8329FB1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5EE2C9-3046-171B-4053-B346CD5C6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t>‹#›</a:t>
            </a:fld>
            <a:endParaRPr lang="en-IN"/>
          </a:p>
        </p:txBody>
      </p:sp>
    </p:spTree>
    <p:extLst>
      <p:ext uri="{BB962C8B-B14F-4D97-AF65-F5344CB8AC3E}">
        <p14:creationId xmlns:p14="http://schemas.microsoft.com/office/powerpoint/2010/main" val="21398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docs.aws.amazon.com/amazondynamodb/latest/developerguide/best-practices.html" TargetMode="External"/><Relationship Id="rId3" Type="http://schemas.openxmlformats.org/officeDocument/2006/relationships/hyperlink" Target="https://docs.aws.amazon.com/amazondynamodb/latest/developerguide/Welcome.html" TargetMode="External"/><Relationship Id="rId7" Type="http://schemas.openxmlformats.org/officeDocument/2006/relationships/hyperlink" Target="https://docs.aws.amazon.com/apigateway/latest/developerguide/apigateway-getting-started-with-rest-apis.html" TargetMode="External"/><Relationship Id="rId2" Type="http://schemas.openxmlformats.org/officeDocument/2006/relationships/hyperlink" Target="https://docs.aws.amazon.com/AmazonS3/latest/userguide/Welcome.html" TargetMode="External"/><Relationship Id="rId1" Type="http://schemas.openxmlformats.org/officeDocument/2006/relationships/slideLayout" Target="../slideLayouts/slideLayout2.xml"/><Relationship Id="rId6" Type="http://schemas.openxmlformats.org/officeDocument/2006/relationships/hyperlink" Target="https://docs.aws.amazon.com/AmazonS3/latest/userguide/WebsiteHosting.html" TargetMode="External"/><Relationship Id="rId5" Type="http://schemas.openxmlformats.org/officeDocument/2006/relationships/hyperlink" Target="https://docs.aws.amazon.com/apigateway/latest/developerguide/welcome.html" TargetMode="External"/><Relationship Id="rId4" Type="http://schemas.openxmlformats.org/officeDocument/2006/relationships/hyperlink" Target="https://docs.aws.amazon.com/lambda/latest/dg/welcome.html" TargetMode="External"/><Relationship Id="rId9"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1E09-2E8C-4B4E-B605-C76D418794A5}"/>
              </a:ext>
            </a:extLst>
          </p:cNvPr>
          <p:cNvSpPr>
            <a:spLocks noGrp="1"/>
          </p:cNvSpPr>
          <p:nvPr>
            <p:ph type="ctrTitle"/>
          </p:nvPr>
        </p:nvSpPr>
        <p:spPr>
          <a:xfrm>
            <a:off x="1524000" y="1122363"/>
            <a:ext cx="9144000" cy="734717"/>
          </a:xfrm>
        </p:spPr>
        <p:txBody>
          <a:bodyPr>
            <a:normAutofit/>
          </a:bodyPr>
          <a:lstStyle/>
          <a:p>
            <a:r>
              <a:rPr lang="en-US" sz="4000" dirty="0"/>
              <a:t>Project Title</a:t>
            </a:r>
            <a:endParaRPr lang="en-IN" sz="4000" dirty="0"/>
          </a:p>
        </p:txBody>
      </p:sp>
      <p:sp>
        <p:nvSpPr>
          <p:cNvPr id="3" name="Subtitle 2">
            <a:extLst>
              <a:ext uri="{FF2B5EF4-FFF2-40B4-BE49-F238E27FC236}">
                <a16:creationId xmlns:a16="http://schemas.microsoft.com/office/drawing/2014/main" id="{59AD8788-8E97-9A4B-6E5F-A586CA2D9775}"/>
              </a:ext>
            </a:extLst>
          </p:cNvPr>
          <p:cNvSpPr>
            <a:spLocks noGrp="1"/>
          </p:cNvSpPr>
          <p:nvPr>
            <p:ph type="subTitle" idx="1"/>
          </p:nvPr>
        </p:nvSpPr>
        <p:spPr>
          <a:xfrm>
            <a:off x="1524000" y="2554664"/>
            <a:ext cx="9144000" cy="2703136"/>
          </a:xfrm>
        </p:spPr>
        <p:txBody>
          <a:bodyPr>
            <a:normAutofit fontScale="92500" lnSpcReduction="10000"/>
          </a:bodyPr>
          <a:lstStyle/>
          <a:p>
            <a:pPr algn="ctr">
              <a:lnSpc>
                <a:spcPct val="150000"/>
              </a:lnSpc>
              <a:buNone/>
            </a:pPr>
            <a:r>
              <a:rPr lang="en-US" sz="1800" b="1" dirty="0">
                <a:latin typeface="Times New Roman" panose="02020603050405020304" pitchFamily="18" charset="0"/>
                <a:ea typeface="Times New Roman" panose="02020603050405020304" pitchFamily="18" charset="0"/>
              </a:rPr>
              <a:t>M.SAI SREE</a:t>
            </a:r>
            <a:r>
              <a:rPr lang="en-US" sz="1800" b="1" dirty="0">
                <a:effectLst/>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2210030045</a:t>
            </a:r>
            <a:r>
              <a:rPr lang="en-US" sz="1800" b="1" dirty="0">
                <a:effectLst/>
                <a:latin typeface="Times New Roman" panose="02020603050405020304" pitchFamily="18" charset="0"/>
                <a:ea typeface="Times New Roman" panose="02020603050405020304" pitchFamily="18" charset="0"/>
              </a:rPr>
              <a:t>)</a:t>
            </a:r>
          </a:p>
          <a:p>
            <a:pPr algn="ctr">
              <a:lnSpc>
                <a:spcPct val="150000"/>
              </a:lnSpc>
              <a:buNone/>
            </a:pPr>
            <a:endParaRPr lang="en-US" sz="1800" b="1" dirty="0">
              <a:effectLst/>
              <a:latin typeface="Times New Roman" panose="02020603050405020304" pitchFamily="18" charset="0"/>
              <a:ea typeface="Times New Roman" panose="02020603050405020304" pitchFamily="18" charset="0"/>
            </a:endParaRPr>
          </a:p>
          <a:p>
            <a:pPr algn="ctr">
              <a:buNone/>
              <a:tabLst>
                <a:tab pos="1143000" algn="l"/>
                <a:tab pos="1257300" algn="l"/>
              </a:tabLst>
            </a:pPr>
            <a:r>
              <a:rPr lang="en-US" sz="1800" i="1" dirty="0">
                <a:effectLst/>
                <a:latin typeface="Times New Roman" panose="02020603050405020304" pitchFamily="18" charset="0"/>
                <a:ea typeface="Times New Roman" panose="02020603050405020304" pitchFamily="18" charset="0"/>
              </a:rPr>
              <a:t>Under the esteemed guidance of</a:t>
            </a:r>
            <a:endParaRPr lang="en-IN" sz="1800" dirty="0">
              <a:effectLst/>
              <a:latin typeface="Times New Roman" panose="02020603050405020304" pitchFamily="18" charset="0"/>
              <a:ea typeface="Times New Roman" panose="02020603050405020304" pitchFamily="18" charset="0"/>
            </a:endParaRPr>
          </a:p>
          <a:p>
            <a:pPr algn="ctr">
              <a:buNone/>
            </a:pPr>
            <a:r>
              <a:rPr lang="en-US" sz="1800" dirty="0">
                <a:effectLst/>
                <a:latin typeface="Comic Sans MS" panose="030F0702030302020204" pitchFamily="66"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buNone/>
            </a:pPr>
            <a:r>
              <a:rPr lang="en-US" sz="1800" b="1" dirty="0">
                <a:solidFill>
                  <a:srgbClr val="FF0000"/>
                </a:solidFill>
                <a:effectLst/>
                <a:latin typeface="Times New Roman" panose="02020603050405020304" pitchFamily="18" charset="0"/>
                <a:ea typeface="Times New Roman" panose="02020603050405020304" pitchFamily="18" charset="0"/>
              </a:rPr>
              <a:t>Ms. P. Sree Lakshmi</a:t>
            </a:r>
            <a:endParaRPr lang="en-IN" sz="1800" dirty="0">
              <a:effectLst/>
              <a:latin typeface="Times New Roman" panose="02020603050405020304" pitchFamily="18" charset="0"/>
              <a:ea typeface="Times New Roman" panose="02020603050405020304" pitchFamily="18" charset="0"/>
            </a:endParaRPr>
          </a:p>
          <a:p>
            <a:pPr algn="ctr">
              <a:buNone/>
              <a:tabLst>
                <a:tab pos="3857625" algn="l"/>
              </a:tabLst>
            </a:pPr>
            <a:r>
              <a:rPr lang="en-US" sz="1800" dirty="0">
                <a:solidFill>
                  <a:srgbClr val="FF0000"/>
                </a:solidFill>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r>
              <a:rPr lang="en-US" sz="1800" dirty="0">
                <a:solidFill>
                  <a:srgbClr val="FF0000"/>
                </a:solidFill>
                <a:effectLst/>
                <a:latin typeface="Times New Roman" panose="02020603050405020304" pitchFamily="18" charset="0"/>
                <a:ea typeface="Times New Roman" panose="02020603050405020304" pitchFamily="18" charset="0"/>
              </a:rPr>
              <a:t>Department of Computer Science and Engineering</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png">
            <a:extLst>
              <a:ext uri="{FF2B5EF4-FFF2-40B4-BE49-F238E27FC236}">
                <a16:creationId xmlns:a16="http://schemas.microsoft.com/office/drawing/2014/main" id="{E0B77DB1-2EB0-94AF-87E6-AD620C79518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7773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114E-57F3-A2B9-BF1A-8161EE0E12AC}"/>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7:Create database table</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0AD3B21-E239-698E-9AC8-7CAC5119C7A9}"/>
              </a:ext>
            </a:extLst>
          </p:cNvPr>
          <p:cNvSpPr>
            <a:spLocks noGrp="1"/>
          </p:cNvSpPr>
          <p:nvPr>
            <p:ph idx="1"/>
          </p:nvPr>
        </p:nvSpPr>
        <p:spPr/>
        <p:txBody>
          <a:bodyPr/>
          <a:lstStyle/>
          <a:p>
            <a:pPr marL="0" indent="0">
              <a:buNone/>
            </a:pPr>
            <a:endParaRPr lang="en-IN" dirty="0"/>
          </a:p>
        </p:txBody>
      </p:sp>
      <p:pic>
        <p:nvPicPr>
          <p:cNvPr id="4" name="Picture 3">
            <a:extLst>
              <a:ext uri="{FF2B5EF4-FFF2-40B4-BE49-F238E27FC236}">
                <a16:creationId xmlns:a16="http://schemas.microsoft.com/office/drawing/2014/main" id="{06E8CFBC-656F-0CF2-CC45-3AB4133AB34A}"/>
              </a:ext>
            </a:extLst>
          </p:cNvPr>
          <p:cNvPicPr>
            <a:picLocks noChangeAspect="1"/>
          </p:cNvPicPr>
          <p:nvPr/>
        </p:nvPicPr>
        <p:blipFill>
          <a:blip r:embed="rId2"/>
          <a:stretch>
            <a:fillRect/>
          </a:stretch>
        </p:blipFill>
        <p:spPr>
          <a:xfrm>
            <a:off x="838200" y="1520825"/>
            <a:ext cx="9330813" cy="4310950"/>
          </a:xfrm>
          <a:prstGeom prst="rect">
            <a:avLst/>
          </a:prstGeom>
        </p:spPr>
      </p:pic>
    </p:spTree>
    <p:extLst>
      <p:ext uri="{BB962C8B-B14F-4D97-AF65-F5344CB8AC3E}">
        <p14:creationId xmlns:p14="http://schemas.microsoft.com/office/powerpoint/2010/main" val="379249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065DF-4420-4ED0-7270-D16D39A585C7}"/>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8: write lambda get and post function</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5CCD044B-BBA0-D6C2-84C9-18A05CA17289}"/>
              </a:ext>
            </a:extLst>
          </p:cNvPr>
          <p:cNvPicPr>
            <a:picLocks noGrp="1" noChangeAspect="1"/>
          </p:cNvPicPr>
          <p:nvPr>
            <p:ph idx="1"/>
          </p:nvPr>
        </p:nvPicPr>
        <p:blipFill>
          <a:blip r:embed="rId2"/>
          <a:stretch>
            <a:fillRect/>
          </a:stretch>
        </p:blipFill>
        <p:spPr>
          <a:xfrm>
            <a:off x="1390978" y="1510993"/>
            <a:ext cx="8997090" cy="4351338"/>
          </a:xfrm>
          <a:prstGeom prst="rect">
            <a:avLst/>
          </a:prstGeom>
        </p:spPr>
      </p:pic>
    </p:spTree>
    <p:extLst>
      <p:ext uri="{BB962C8B-B14F-4D97-AF65-F5344CB8AC3E}">
        <p14:creationId xmlns:p14="http://schemas.microsoft.com/office/powerpoint/2010/main" val="1024864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16AB-AEB3-4410-82E2-297CA7EDED26}"/>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9: Create REST API</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B4ACB6D6-40FB-BE42-62D5-595779486891}"/>
              </a:ext>
            </a:extLst>
          </p:cNvPr>
          <p:cNvPicPr>
            <a:picLocks noGrp="1" noChangeAspect="1"/>
          </p:cNvPicPr>
          <p:nvPr>
            <p:ph idx="1"/>
          </p:nvPr>
        </p:nvPicPr>
        <p:blipFill>
          <a:blip r:embed="rId2"/>
          <a:stretch>
            <a:fillRect/>
          </a:stretch>
        </p:blipFill>
        <p:spPr>
          <a:xfrm>
            <a:off x="1795524" y="1402838"/>
            <a:ext cx="7735712" cy="4351338"/>
          </a:xfrm>
          <a:prstGeom prst="rect">
            <a:avLst/>
          </a:prstGeom>
        </p:spPr>
      </p:pic>
    </p:spTree>
    <p:extLst>
      <p:ext uri="{BB962C8B-B14F-4D97-AF65-F5344CB8AC3E}">
        <p14:creationId xmlns:p14="http://schemas.microsoft.com/office/powerpoint/2010/main" val="136101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76AC-4DF2-21FB-9F16-AC4594F48E70}"/>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8865803E-35A6-CF5B-6E8C-5773BE383F66}"/>
              </a:ext>
            </a:extLst>
          </p:cNvPr>
          <p:cNvSpPr>
            <a:spLocks noGrp="1"/>
          </p:cNvSpPr>
          <p:nvPr>
            <p:ph idx="1"/>
          </p:nvPr>
        </p:nvSpPr>
        <p:spPr/>
        <p:txBody>
          <a:bodyPr/>
          <a:lstStyle/>
          <a:p>
            <a:pPr marL="0" indent="0">
              <a:buNone/>
            </a:pPr>
            <a:r>
              <a:rPr lang="en-US" dirty="0"/>
              <a:t>The Serverless Blog Engine allows users to create, read, update, and delete blog posts through a web interface hosted on Amazon S3. User actions trigger API calls via API Gateway, processed by AWS Lambda functions that interact with DynamoDB for data storage. The system is fully integrated with AWS services, offering real-time responsiveness, scalability, and secure operations—all without managing any servers.</a:t>
            </a:r>
            <a:endParaRPr lang="en-IN" u="sng" dirty="0"/>
          </a:p>
        </p:txBody>
      </p:sp>
      <p:pic>
        <p:nvPicPr>
          <p:cNvPr id="5" name="image1.png">
            <a:extLst>
              <a:ext uri="{FF2B5EF4-FFF2-40B4-BE49-F238E27FC236}">
                <a16:creationId xmlns:a16="http://schemas.microsoft.com/office/drawing/2014/main" id="{35616E9F-8773-1244-8F9D-014B0F0A5A1B}"/>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66430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8A4-3FBA-185C-C3BE-4CF98F4205FD}"/>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82CBA144-2BC2-A214-7961-85E28E06A21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6" name="Content Placeholder 5">
            <a:extLst>
              <a:ext uri="{FF2B5EF4-FFF2-40B4-BE49-F238E27FC236}">
                <a16:creationId xmlns:a16="http://schemas.microsoft.com/office/drawing/2014/main" id="{3FBA0232-1445-C2DD-BF14-633CA6133714}"/>
              </a:ext>
            </a:extLst>
          </p:cNvPr>
          <p:cNvPicPr>
            <a:picLocks noGrp="1" noChangeAspect="1"/>
          </p:cNvPicPr>
          <p:nvPr>
            <p:ph idx="1"/>
          </p:nvPr>
        </p:nvPicPr>
        <p:blipFill>
          <a:blip r:embed="rId3"/>
          <a:stretch>
            <a:fillRect/>
          </a:stretch>
        </p:blipFill>
        <p:spPr>
          <a:xfrm>
            <a:off x="1879352" y="1253331"/>
            <a:ext cx="7735712" cy="4351338"/>
          </a:xfrm>
          <a:prstGeom prst="rect">
            <a:avLst/>
          </a:prstGeom>
        </p:spPr>
      </p:pic>
    </p:spTree>
    <p:extLst>
      <p:ext uri="{BB962C8B-B14F-4D97-AF65-F5344CB8AC3E}">
        <p14:creationId xmlns:p14="http://schemas.microsoft.com/office/powerpoint/2010/main" val="1718290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5128-229A-8DD0-22A9-BBE976259E70}"/>
              </a:ext>
            </a:extLst>
          </p:cNvPr>
          <p:cNvSpPr>
            <a:spLocks noGrp="1"/>
          </p:cNvSpPr>
          <p:nvPr>
            <p:ph type="title"/>
          </p:nvPr>
        </p:nvSpPr>
        <p:spPr/>
        <p:txBody>
          <a:bodyPr>
            <a:normAutofit/>
          </a:bodyPr>
          <a:lstStyle/>
          <a:p>
            <a:pPr algn="ctr"/>
            <a:r>
              <a:rPr lang="en-IN" sz="4000" b="1" dirty="0"/>
              <a:t>Challenges and Solutions</a:t>
            </a:r>
          </a:p>
        </p:txBody>
      </p:sp>
      <p:sp>
        <p:nvSpPr>
          <p:cNvPr id="3" name="Content Placeholder 2">
            <a:extLst>
              <a:ext uri="{FF2B5EF4-FFF2-40B4-BE49-F238E27FC236}">
                <a16:creationId xmlns:a16="http://schemas.microsoft.com/office/drawing/2014/main" id="{04B59BB8-E8E2-E2FE-B876-B5195A5A7785}"/>
              </a:ext>
            </a:extLst>
          </p:cNvPr>
          <p:cNvSpPr>
            <a:spLocks noGrp="1"/>
          </p:cNvSpPr>
          <p:nvPr>
            <p:ph idx="1"/>
          </p:nvPr>
        </p:nvSpPr>
        <p:spPr/>
        <p:txBody>
          <a:bodyPr/>
          <a:lstStyle/>
          <a:p>
            <a:pPr marL="0" indent="0">
              <a:buNone/>
            </a:pPr>
            <a:r>
              <a:rPr lang="en-US" dirty="0"/>
              <a:t>During development, one of the main challenges was managing CORS errors when integrating the frontend with API Gateway. This was resolved by configuring appropriate CORS settings in the API Gateway console. Another issue involved permission errors between services, which was tackled by carefully setting up IAM roles and policies with least-privilege principles. Debugging Lambda functions was streamlined using AWS CloudWatch logs, which helped trace issues and monitor function behavior. Additionally, testing API endpoints with tools like Postman and the AWS CLI proved valuable in identifying and fixing bugs efficiently.</a:t>
            </a:r>
            <a:endParaRPr lang="en-IN" dirty="0"/>
          </a:p>
        </p:txBody>
      </p:sp>
      <p:pic>
        <p:nvPicPr>
          <p:cNvPr id="4" name="image1.png">
            <a:extLst>
              <a:ext uri="{FF2B5EF4-FFF2-40B4-BE49-F238E27FC236}">
                <a16:creationId xmlns:a16="http://schemas.microsoft.com/office/drawing/2014/main" id="{5FA3CCCB-0EDD-1394-F923-2AB1A90AE663}"/>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20711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DD57-5FE9-3EDB-4009-3C7A2F674F62}"/>
              </a:ext>
            </a:extLst>
          </p:cNvPr>
          <p:cNvSpPr>
            <a:spLocks noGrp="1"/>
          </p:cNvSpPr>
          <p:nvPr>
            <p:ph type="title"/>
          </p:nvPr>
        </p:nvSpPr>
        <p:spPr/>
        <p:txBody>
          <a:bodyPr>
            <a:normAutofit/>
          </a:bodyPr>
          <a:lstStyle/>
          <a:p>
            <a:pPr algn="ctr"/>
            <a:r>
              <a:rPr lang="en-IN" sz="4000" b="1" dirty="0"/>
              <a:t>Learnings &amp; Takeaways</a:t>
            </a:r>
          </a:p>
        </p:txBody>
      </p:sp>
      <p:sp>
        <p:nvSpPr>
          <p:cNvPr id="3" name="Content Placeholder 2">
            <a:extLst>
              <a:ext uri="{FF2B5EF4-FFF2-40B4-BE49-F238E27FC236}">
                <a16:creationId xmlns:a16="http://schemas.microsoft.com/office/drawing/2014/main" id="{1F61C3FC-4068-A722-E329-8728935E5E0D}"/>
              </a:ext>
            </a:extLst>
          </p:cNvPr>
          <p:cNvSpPr>
            <a:spLocks noGrp="1"/>
          </p:cNvSpPr>
          <p:nvPr>
            <p:ph idx="1"/>
          </p:nvPr>
        </p:nvSpPr>
        <p:spPr>
          <a:xfrm>
            <a:off x="838200" y="1781666"/>
            <a:ext cx="10515600" cy="4395297"/>
          </a:xfrm>
        </p:spPr>
        <p:txBody>
          <a:bodyPr/>
          <a:lstStyle/>
          <a:p>
            <a:pPr marL="0" indent="0">
              <a:buNone/>
            </a:pPr>
            <a:r>
              <a:rPr lang="en-US" dirty="0"/>
              <a:t>This project significantly enhanced my technical skills in AWS services, including IAM for secure access control, Lambda functions for serverless computing, API Gateway for routing, and DynamoDB for NoSQL data management. I also gained hands-on experience with the AWS Console, CLI, and CloudWatch for deployment and debugging. On the soft skills front, I developed stronger project planning abilities, time management, and problem-solving techniques. Collaborating in a team setting helped sharpen my communication and coordination skills, ensuring smooth integration of different project components.</a:t>
            </a:r>
            <a:endParaRPr lang="en-IN" dirty="0"/>
          </a:p>
        </p:txBody>
      </p:sp>
      <p:pic>
        <p:nvPicPr>
          <p:cNvPr id="4" name="image1.png">
            <a:extLst>
              <a:ext uri="{FF2B5EF4-FFF2-40B4-BE49-F238E27FC236}">
                <a16:creationId xmlns:a16="http://schemas.microsoft.com/office/drawing/2014/main" id="{33DC93C2-D50A-8989-0C5F-8C8CF8D99B91}"/>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45181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8492-4DC6-0104-E12B-5A1E5283C937}"/>
              </a:ext>
            </a:extLst>
          </p:cNvPr>
          <p:cNvSpPr>
            <a:spLocks noGrp="1"/>
          </p:cNvSpPr>
          <p:nvPr>
            <p:ph type="title"/>
          </p:nvPr>
        </p:nvSpPr>
        <p:spPr/>
        <p:txBody>
          <a:bodyPr>
            <a:normAutofit/>
          </a:bodyPr>
          <a:lstStyle/>
          <a:p>
            <a:pPr algn="ctr"/>
            <a:r>
              <a:rPr lang="en-IN" sz="4000" b="1" dirty="0"/>
              <a:t>Future Scope</a:t>
            </a:r>
          </a:p>
        </p:txBody>
      </p:sp>
      <p:sp>
        <p:nvSpPr>
          <p:cNvPr id="3" name="Content Placeholder 2">
            <a:extLst>
              <a:ext uri="{FF2B5EF4-FFF2-40B4-BE49-F238E27FC236}">
                <a16:creationId xmlns:a16="http://schemas.microsoft.com/office/drawing/2014/main" id="{87D3DB1E-F469-AE87-484A-3811F3A4FCF8}"/>
              </a:ext>
            </a:extLst>
          </p:cNvPr>
          <p:cNvSpPr>
            <a:spLocks noGrp="1"/>
          </p:cNvSpPr>
          <p:nvPr>
            <p:ph idx="1"/>
          </p:nvPr>
        </p:nvSpPr>
        <p:spPr/>
        <p:txBody>
          <a:bodyPr/>
          <a:lstStyle/>
          <a:p>
            <a:r>
              <a:rPr lang="en-US" dirty="0"/>
              <a:t>Future enhancements for the Serverless Blog Engine include adding user authentication with Amazon Cognito for personalized content and secure access. Real-time features like live comment updates or WebSocket-based notifications could improve user engagement. For deployment, setting up CI/CD pipelines using AWS </a:t>
            </a:r>
            <a:r>
              <a:rPr lang="en-US" dirty="0" err="1"/>
              <a:t>CodePipeline</a:t>
            </a:r>
            <a:r>
              <a:rPr lang="en-US" dirty="0"/>
              <a:t> or GitHub Actions can streamline updates. From a cost and performance perspective, implementing caching with Amazon CloudFront and optimizing Lambda memory settings can significantly reduce latency and expenses. Additionally, introducing tagging and monitoring with AWS Cost Explorer would support better resource management and scalability.</a:t>
            </a:r>
          </a:p>
        </p:txBody>
      </p:sp>
      <p:pic>
        <p:nvPicPr>
          <p:cNvPr id="4" name="image1.png">
            <a:extLst>
              <a:ext uri="{FF2B5EF4-FFF2-40B4-BE49-F238E27FC236}">
                <a16:creationId xmlns:a16="http://schemas.microsoft.com/office/drawing/2014/main" id="{0119F856-B3AA-C478-A7FB-1B6653FDB5C2}"/>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8583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DE4-00E3-EDBC-1CD6-39ACB2A19F7B}"/>
              </a:ext>
            </a:extLst>
          </p:cNvPr>
          <p:cNvSpPr>
            <a:spLocks noGrp="1"/>
          </p:cNvSpPr>
          <p:nvPr>
            <p:ph type="title"/>
          </p:nvPr>
        </p:nvSpPr>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05BA2AF3-6A13-A1F1-4E20-95547E4B7929}"/>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[1] Amazon S3 User Guide: </a:t>
            </a:r>
            <a:r>
              <a:rPr lang="en-US" sz="1800" u="sng" dirty="0">
                <a:solidFill>
                  <a:srgbClr val="000000"/>
                </a:solidFill>
                <a:effectLst/>
                <a:latin typeface="Times New Roman" panose="02020603050405020304" pitchFamily="18" charset="0"/>
                <a:ea typeface="Times New Roman" panose="02020603050405020304" pitchFamily="18" charset="0"/>
                <a:hlinkClick r:id="rId2"/>
              </a:rPr>
              <a:t>https://docs.aws.amazon.com/AmazonS3/latest/userguide/Welcome.html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 Amazon DynamoDB Developer Guide: </a:t>
            </a:r>
            <a:r>
              <a:rPr lang="en-US" sz="1800" u="sng" dirty="0">
                <a:solidFill>
                  <a:srgbClr val="000000"/>
                </a:solidFill>
                <a:effectLst/>
                <a:latin typeface="Times New Roman" panose="02020603050405020304" pitchFamily="18" charset="0"/>
                <a:ea typeface="Times New Roman" panose="02020603050405020304" pitchFamily="18" charset="0"/>
                <a:hlinkClick r:id="rId3"/>
              </a:rPr>
              <a:t>https://docs.aws.amazon.com/amazondynamodb/latest/developerguide/Welcome.html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 AWS Lambda Developer Guide: </a:t>
            </a:r>
            <a:r>
              <a:rPr lang="en-US" sz="1800" u="sng" dirty="0">
                <a:solidFill>
                  <a:srgbClr val="000000"/>
                </a:solidFill>
                <a:effectLst/>
                <a:latin typeface="Times New Roman" panose="02020603050405020304" pitchFamily="18" charset="0"/>
                <a:ea typeface="Times New Roman" panose="02020603050405020304" pitchFamily="18" charset="0"/>
                <a:hlinkClick r:id="rId4"/>
              </a:rPr>
              <a:t>https://docs.aws.amazon.com/lambda/latest/dg/welcome.html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[4] Amazon API Gateway Developer Guide: </a:t>
            </a: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https://docs.aws.amazon.com/apigateway/latest/developerguide/welcome.html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[5] Hosting a Static Website on Amazon S3: </a:t>
            </a: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https://docs.aws.amazon.com/AmazonS3/latest/userguide/WebsiteHosting.html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[6] Set Up API Gateway with Lambda Integration: </a:t>
            </a:r>
            <a:r>
              <a:rPr lang="en-US" sz="1800" u="sng" dirty="0">
                <a:solidFill>
                  <a:srgbClr val="000000"/>
                </a:solidFill>
                <a:effectLst/>
                <a:latin typeface="Times New Roman" panose="02020603050405020304" pitchFamily="18" charset="0"/>
                <a:ea typeface="Times New Roman" panose="02020603050405020304" pitchFamily="18" charset="0"/>
                <a:hlinkClick r:id="rId7"/>
              </a:rPr>
              <a:t>https://docs.aws.amazon.com/apigateway/latest/developerguide/apigateway-getting-started-with-rest-apis.html</a:t>
            </a:r>
            <a:br>
              <a:rPr lang="en-US" sz="1800" dirty="0">
                <a:solidFill>
                  <a:srgbClr val="000000"/>
                </a:solidFill>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[7] Best Practices for DynamoDB: </a:t>
            </a:r>
            <a:r>
              <a:rPr lang="en-US" sz="1800" u="sng" dirty="0">
                <a:solidFill>
                  <a:srgbClr val="000000"/>
                </a:solidFill>
                <a:effectLst/>
                <a:latin typeface="Times New Roman" panose="02020603050405020304" pitchFamily="18" charset="0"/>
                <a:ea typeface="Times New Roman" panose="02020603050405020304" pitchFamily="18" charset="0"/>
                <a:hlinkClick r:id="rId8"/>
              </a:rPr>
              <a:t>https://docs.aws.amazon.com/amazondynamodb/latest/developerguide/best-practices.html</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pic>
        <p:nvPicPr>
          <p:cNvPr id="4" name="image1.png">
            <a:extLst>
              <a:ext uri="{FF2B5EF4-FFF2-40B4-BE49-F238E27FC236}">
                <a16:creationId xmlns:a16="http://schemas.microsoft.com/office/drawing/2014/main" id="{07D284B4-38FD-6CC4-565B-ECE4EF3CEA00}"/>
              </a:ext>
            </a:extLst>
          </p:cNvPr>
          <p:cNvPicPr>
            <a:picLocks noChangeAspect="1"/>
          </p:cNvPicPr>
          <p:nvPr/>
        </p:nvPicPr>
        <p:blipFill>
          <a:blip r:embed="rId9"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692724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A68C-3FCF-C98F-4C24-E3D158CA191D}"/>
              </a:ext>
            </a:extLst>
          </p:cNvPr>
          <p:cNvSpPr>
            <a:spLocks noGrp="1"/>
          </p:cNvSpPr>
          <p:nvPr>
            <p:ph idx="1"/>
          </p:nvPr>
        </p:nvSpPr>
        <p:spPr>
          <a:xfrm>
            <a:off x="838200" y="2573517"/>
            <a:ext cx="10515600" cy="1376314"/>
          </a:xfrm>
        </p:spPr>
        <p:txBody>
          <a:bodyPr>
            <a:normAutofit/>
          </a:bodyPr>
          <a:lstStyle/>
          <a:p>
            <a:pPr marL="0" indent="0" algn="ctr">
              <a:buNone/>
            </a:pPr>
            <a:endParaRPr lang="en-US" dirty="0"/>
          </a:p>
          <a:p>
            <a:pPr marL="0" indent="0" algn="ctr">
              <a:buNone/>
            </a:pPr>
            <a:r>
              <a:rPr lang="en-US" sz="3600" i="1" dirty="0"/>
              <a:t>THANK YOU</a:t>
            </a:r>
            <a:endParaRPr lang="en-IN" sz="3600" i="1" dirty="0"/>
          </a:p>
        </p:txBody>
      </p:sp>
      <p:pic>
        <p:nvPicPr>
          <p:cNvPr id="4" name="image1.png">
            <a:extLst>
              <a:ext uri="{FF2B5EF4-FFF2-40B4-BE49-F238E27FC236}">
                <a16:creationId xmlns:a16="http://schemas.microsoft.com/office/drawing/2014/main" id="{74A37FC0-E1D8-6642-60F7-C6E8CDE27C0C}"/>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87177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3FA8-4FE1-7FD0-BFB8-5D25FCE6248B}"/>
              </a:ext>
            </a:extLst>
          </p:cNvPr>
          <p:cNvSpPr>
            <a:spLocks noGrp="1"/>
          </p:cNvSpPr>
          <p:nvPr>
            <p:ph type="title"/>
          </p:nvPr>
        </p:nvSpPr>
        <p:spPr/>
        <p:txBody>
          <a:bodyPr>
            <a:normAutofit/>
          </a:bodyPr>
          <a:lstStyle/>
          <a:p>
            <a:pPr algn="ctr"/>
            <a:r>
              <a:rPr lang="en-IN" sz="4000" b="1" dirty="0"/>
              <a:t>Project Overview</a:t>
            </a:r>
          </a:p>
        </p:txBody>
      </p:sp>
      <p:sp>
        <p:nvSpPr>
          <p:cNvPr id="3" name="Content Placeholder 2">
            <a:extLst>
              <a:ext uri="{FF2B5EF4-FFF2-40B4-BE49-F238E27FC236}">
                <a16:creationId xmlns:a16="http://schemas.microsoft.com/office/drawing/2014/main" id="{1890B832-223B-BC04-3D0F-BE5880120694}"/>
              </a:ext>
            </a:extLst>
          </p:cNvPr>
          <p:cNvSpPr>
            <a:spLocks noGrp="1"/>
          </p:cNvSpPr>
          <p:nvPr>
            <p:ph idx="1"/>
          </p:nvPr>
        </p:nvSpPr>
        <p:spPr/>
        <p:txBody>
          <a:bodyPr>
            <a:normAutofit fontScale="92500" lnSpcReduction="10000"/>
          </a:bodyPr>
          <a:lstStyle/>
          <a:p>
            <a:r>
              <a:rPr lang="en-US" sz="2600" dirty="0"/>
              <a:t>The Serverless Blog Engine is a fully serverless application built using AWS services, designed to deliver a scalable and cost-effective platform for blogging without the need to manage servers or infrastructure. The blog's frontend is hosted on Amazon S3, which serves static files such as HTML, CSS, JavaScript, and media content. Blog post data is stored in Amazon DynamoDB, a fast and flexible NoSQL database that allows for efficient storage and retrieval of structured data. AWS Lambda functions are used to handle the backend logic, including Create, Read, Update, and Delete (CRUD) operations for blog posts. These functions are triggered via Amazon API Gateway, which provides secure and scalable RESTful endpoints to interact with the frontend. IAM roles and policies are used to manage permissions and ensure secure interactions between services. This architecture not only simplifies deployment and scaling but also ensures low operational overhead, making it an ideal solution for modern web applications with dynamic content requirements.</a:t>
            </a:r>
          </a:p>
          <a:p>
            <a:pPr marL="0" indent="0">
              <a:buNone/>
            </a:pPr>
            <a:endParaRPr lang="en-IN" dirty="0"/>
          </a:p>
        </p:txBody>
      </p:sp>
      <p:pic>
        <p:nvPicPr>
          <p:cNvPr id="4" name="image1.png">
            <a:extLst>
              <a:ext uri="{FF2B5EF4-FFF2-40B4-BE49-F238E27FC236}">
                <a16:creationId xmlns:a16="http://schemas.microsoft.com/office/drawing/2014/main" id="{566B0C7E-8E36-0431-D300-44DB1ECB708E}"/>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75078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F6E8-D87A-10E0-09AB-0A383CD487A8}"/>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6C3DCBFB-7D3E-F89E-6301-1F3B6C9A878B}"/>
              </a:ext>
            </a:extLst>
          </p:cNvPr>
          <p:cNvSpPr>
            <a:spLocks noGrp="1"/>
          </p:cNvSpPr>
          <p:nvPr>
            <p:ph idx="1"/>
          </p:nvPr>
        </p:nvSpPr>
        <p:spPr/>
        <p:txBody>
          <a:bodyPr>
            <a:normAutofit fontScale="77500" lnSpcReduction="20000"/>
          </a:bodyPr>
          <a:lstStyle/>
          <a:p>
            <a:pPr marL="0" indent="0">
              <a:buNone/>
            </a:pPr>
            <a:r>
              <a:rPr lang="en-US" dirty="0"/>
              <a:t>The Serverless Blog Engine leverages a suite of AWS services to achieve a fully managed, scalable, and cost-efficient architecture. </a:t>
            </a:r>
          </a:p>
          <a:p>
            <a:pPr marL="0" indent="0">
              <a:buNone/>
            </a:pPr>
            <a:r>
              <a:rPr lang="en-US" b="1" dirty="0"/>
              <a:t>Amazon S3</a:t>
            </a:r>
            <a:r>
              <a:rPr lang="en-US" dirty="0"/>
              <a:t> is used to host the static frontend of the blog, including HTML, CSS, JavaScript, and media assets, providing high availability and fast content delivery.</a:t>
            </a:r>
          </a:p>
          <a:p>
            <a:pPr marL="0" indent="0">
              <a:buNone/>
            </a:pPr>
            <a:r>
              <a:rPr lang="en-US" dirty="0"/>
              <a:t> </a:t>
            </a:r>
            <a:r>
              <a:rPr lang="en-US" b="1" dirty="0"/>
              <a:t>Amazon DynamoDB</a:t>
            </a:r>
            <a:r>
              <a:rPr lang="en-US" dirty="0"/>
              <a:t> acts as the primary NoSQL database for storing blog post metadata and content, enabling quick and seamless read/write operations. </a:t>
            </a:r>
          </a:p>
          <a:p>
            <a:pPr marL="0" indent="0">
              <a:buNone/>
            </a:pPr>
            <a:r>
              <a:rPr lang="en-US" b="1" dirty="0"/>
              <a:t>AWS Lambda</a:t>
            </a:r>
            <a:r>
              <a:rPr lang="en-US" dirty="0"/>
              <a:t> handles the backend logic, executing CRUD operations in response to HTTP requests without provisioning or managing servers. These Lambda functions are exposed via</a:t>
            </a:r>
          </a:p>
          <a:p>
            <a:pPr marL="0" indent="0">
              <a:buNone/>
            </a:pPr>
            <a:r>
              <a:rPr lang="en-US" dirty="0"/>
              <a:t> </a:t>
            </a:r>
            <a:r>
              <a:rPr lang="en-US" b="1" dirty="0"/>
              <a:t>Amazon API Gateway</a:t>
            </a:r>
            <a:r>
              <a:rPr lang="en-US" dirty="0"/>
              <a:t>, which facilitates secure and scalable RESTful APIs to connect the frontend with the backend services.</a:t>
            </a:r>
          </a:p>
          <a:p>
            <a:pPr marL="0" indent="0">
              <a:buNone/>
            </a:pPr>
            <a:r>
              <a:rPr lang="en-US" dirty="0"/>
              <a:t> </a:t>
            </a:r>
            <a:r>
              <a:rPr lang="en-US" b="1" dirty="0"/>
              <a:t>IAM (Identity and Access Management)</a:t>
            </a:r>
            <a:r>
              <a:rPr lang="en-US" dirty="0"/>
              <a:t> ensures secure access control between the services through fine-grained permissions. Together, these services form a robust serverless stack that eliminates infrastructure concerns while offering strong performance and reliability.</a:t>
            </a:r>
            <a:endParaRPr lang="en-IN" dirty="0"/>
          </a:p>
        </p:txBody>
      </p:sp>
      <p:pic>
        <p:nvPicPr>
          <p:cNvPr id="6" name="image1.png">
            <a:extLst>
              <a:ext uri="{FF2B5EF4-FFF2-40B4-BE49-F238E27FC236}">
                <a16:creationId xmlns:a16="http://schemas.microsoft.com/office/drawing/2014/main" id="{25386512-8C4F-399D-CDAC-724BA1FB2839}"/>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9214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3B7-415A-1A87-7CFC-9CFEF9619AEB}"/>
              </a:ext>
            </a:extLst>
          </p:cNvPr>
          <p:cNvSpPr>
            <a:spLocks noGrp="1"/>
          </p:cNvSpPr>
          <p:nvPr>
            <p:ph type="title"/>
          </p:nvPr>
        </p:nvSpPr>
        <p:spPr/>
        <p:txBody>
          <a:bodyPr>
            <a:normAutofit/>
          </a:bodyPr>
          <a:lstStyle/>
          <a:p>
            <a:pPr algn="ctr"/>
            <a:r>
              <a:rPr lang="en-IN" sz="4000" b="1" dirty="0"/>
              <a:t>Flow Diagram</a:t>
            </a:r>
          </a:p>
        </p:txBody>
      </p:sp>
      <p:sp>
        <p:nvSpPr>
          <p:cNvPr id="3" name="Content Placeholder 2">
            <a:extLst>
              <a:ext uri="{FF2B5EF4-FFF2-40B4-BE49-F238E27FC236}">
                <a16:creationId xmlns:a16="http://schemas.microsoft.com/office/drawing/2014/main" id="{223DF274-E8C2-4CC1-C294-43A54D3B5994}"/>
              </a:ext>
            </a:extLst>
          </p:cNvPr>
          <p:cNvSpPr>
            <a:spLocks noGrp="1"/>
          </p:cNvSpPr>
          <p:nvPr>
            <p:ph idx="1"/>
          </p:nvPr>
        </p:nvSpPr>
        <p:spPr>
          <a:xfrm>
            <a:off x="1182329" y="1690688"/>
            <a:ext cx="10515600" cy="4351338"/>
          </a:xfrm>
        </p:spPr>
        <p:txBody>
          <a:bodyPr/>
          <a:lstStyle/>
          <a:p>
            <a:pPr marL="0" indent="0">
              <a:buNone/>
            </a:pPr>
            <a:r>
              <a:rPr lang="en-US" dirty="0"/>
              <a:t>  </a:t>
            </a:r>
            <a:endParaRPr lang="en-IN" dirty="0"/>
          </a:p>
        </p:txBody>
      </p:sp>
      <p:pic>
        <p:nvPicPr>
          <p:cNvPr id="5" name="image1.png">
            <a:extLst>
              <a:ext uri="{FF2B5EF4-FFF2-40B4-BE49-F238E27FC236}">
                <a16:creationId xmlns:a16="http://schemas.microsoft.com/office/drawing/2014/main" id="{B2468333-0F8C-0063-24A6-99FE5EA54B05}"/>
              </a:ext>
            </a:extLst>
          </p:cNvPr>
          <p:cNvPicPr>
            <a:picLocks noChangeAspect="1"/>
          </p:cNvPicPr>
          <p:nvPr/>
        </p:nvPicPr>
        <p:blipFill>
          <a:blip r:embed="rId2" cstate="print"/>
          <a:stretch>
            <a:fillRect/>
          </a:stretch>
        </p:blipFill>
        <p:spPr>
          <a:xfrm>
            <a:off x="4931193" y="5974754"/>
            <a:ext cx="2743200" cy="1125901"/>
          </a:xfrm>
          <a:prstGeom prst="rect">
            <a:avLst/>
          </a:prstGeom>
        </p:spPr>
      </p:pic>
      <p:pic>
        <p:nvPicPr>
          <p:cNvPr id="7" name="Picture 6">
            <a:extLst>
              <a:ext uri="{FF2B5EF4-FFF2-40B4-BE49-F238E27FC236}">
                <a16:creationId xmlns:a16="http://schemas.microsoft.com/office/drawing/2014/main" id="{59DE0F87-8B57-F4A8-C8F9-B8DD844C6A4C}"/>
              </a:ext>
            </a:extLst>
          </p:cNvPr>
          <p:cNvPicPr>
            <a:picLocks noChangeAspect="1"/>
          </p:cNvPicPr>
          <p:nvPr/>
        </p:nvPicPr>
        <p:blipFill>
          <a:blip r:embed="rId3"/>
          <a:stretch>
            <a:fillRect/>
          </a:stretch>
        </p:blipFill>
        <p:spPr>
          <a:xfrm>
            <a:off x="2025569" y="1195009"/>
            <a:ext cx="7095763" cy="4730509"/>
          </a:xfrm>
          <a:prstGeom prst="rect">
            <a:avLst/>
          </a:prstGeom>
        </p:spPr>
      </p:pic>
    </p:spTree>
    <p:extLst>
      <p:ext uri="{BB962C8B-B14F-4D97-AF65-F5344CB8AC3E}">
        <p14:creationId xmlns:p14="http://schemas.microsoft.com/office/powerpoint/2010/main" val="2237058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4973-2578-AABB-8796-F77DDD5F1267}"/>
              </a:ext>
            </a:extLst>
          </p:cNvPr>
          <p:cNvSpPr>
            <a:spLocks noGrp="1"/>
          </p:cNvSpPr>
          <p:nvPr>
            <p:ph type="title"/>
          </p:nvPr>
        </p:nvSpPr>
        <p:spPr/>
        <p:txBody>
          <a:bodyPr>
            <a:normAutofit/>
          </a:bodyPr>
          <a:lstStyle/>
          <a:p>
            <a:pPr algn="ctr"/>
            <a:r>
              <a:rPr lang="en-IN" sz="4000" b="1" dirty="0"/>
              <a:t>Implementation Process</a:t>
            </a:r>
          </a:p>
        </p:txBody>
      </p:sp>
      <p:sp>
        <p:nvSpPr>
          <p:cNvPr id="3" name="Content Placeholder 2">
            <a:extLst>
              <a:ext uri="{FF2B5EF4-FFF2-40B4-BE49-F238E27FC236}">
                <a16:creationId xmlns:a16="http://schemas.microsoft.com/office/drawing/2014/main" id="{8E94BCC7-B080-E3E9-FB00-BEFD8B5EBB3A}"/>
              </a:ext>
            </a:extLst>
          </p:cNvPr>
          <p:cNvSpPr>
            <a:spLocks noGrp="1"/>
          </p:cNvSpPr>
          <p:nvPr>
            <p:ph idx="1"/>
          </p:nvPr>
        </p:nvSpPr>
        <p:spPr/>
        <p:txBody>
          <a:bodyPr/>
          <a:lstStyle/>
          <a:p>
            <a:pPr marL="0" indent="0">
              <a:buNone/>
            </a:pPr>
            <a:r>
              <a:rPr lang="en-US" dirty="0"/>
              <a:t>Step 1: NAVIGATE TO IAM </a:t>
            </a:r>
            <a:br>
              <a:rPr lang="en-US" dirty="0"/>
            </a:br>
            <a:endParaRPr lang="en-IN" dirty="0"/>
          </a:p>
        </p:txBody>
      </p:sp>
      <p:pic>
        <p:nvPicPr>
          <p:cNvPr id="4" name="image1.png">
            <a:extLst>
              <a:ext uri="{FF2B5EF4-FFF2-40B4-BE49-F238E27FC236}">
                <a16:creationId xmlns:a16="http://schemas.microsoft.com/office/drawing/2014/main" id="{494312B7-B537-438C-9DBF-083C1EE68642}"/>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5" name="Picture 4">
            <a:extLst>
              <a:ext uri="{FF2B5EF4-FFF2-40B4-BE49-F238E27FC236}">
                <a16:creationId xmlns:a16="http://schemas.microsoft.com/office/drawing/2014/main" id="{8A75CAB4-62A2-B4BD-07D4-D358C90A6D36}"/>
              </a:ext>
            </a:extLst>
          </p:cNvPr>
          <p:cNvPicPr>
            <a:picLocks noChangeAspect="1"/>
          </p:cNvPicPr>
          <p:nvPr/>
        </p:nvPicPr>
        <p:blipFill>
          <a:blip r:embed="rId3"/>
          <a:stretch>
            <a:fillRect/>
          </a:stretch>
        </p:blipFill>
        <p:spPr>
          <a:xfrm>
            <a:off x="2699336" y="2585356"/>
            <a:ext cx="5566410" cy="2709545"/>
          </a:xfrm>
          <a:prstGeom prst="rect">
            <a:avLst/>
          </a:prstGeom>
        </p:spPr>
      </p:pic>
    </p:spTree>
    <p:extLst>
      <p:ext uri="{BB962C8B-B14F-4D97-AF65-F5344CB8AC3E}">
        <p14:creationId xmlns:p14="http://schemas.microsoft.com/office/powerpoint/2010/main" val="310034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19015-EF6E-F97E-F5A9-613AF8777C0D}"/>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2:create s3 bucket</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3381691D-2088-FCA6-606A-42F084F00A69}"/>
              </a:ext>
            </a:extLst>
          </p:cNvPr>
          <p:cNvPicPr>
            <a:picLocks noGrp="1" noChangeAspect="1"/>
          </p:cNvPicPr>
          <p:nvPr>
            <p:ph idx="1"/>
          </p:nvPr>
        </p:nvPicPr>
        <p:blipFill>
          <a:blip r:embed="rId2"/>
          <a:stretch>
            <a:fillRect/>
          </a:stretch>
        </p:blipFill>
        <p:spPr>
          <a:xfrm>
            <a:off x="1950352" y="1374212"/>
            <a:ext cx="7735712" cy="4351338"/>
          </a:xfrm>
          <a:prstGeom prst="rect">
            <a:avLst/>
          </a:prstGeom>
        </p:spPr>
      </p:pic>
    </p:spTree>
    <p:extLst>
      <p:ext uri="{BB962C8B-B14F-4D97-AF65-F5344CB8AC3E}">
        <p14:creationId xmlns:p14="http://schemas.microsoft.com/office/powerpoint/2010/main" val="70557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39C9-FDC7-3288-CD6D-CBA9EE77A34E}"/>
              </a:ext>
            </a:extLst>
          </p:cNvPr>
          <p:cNvSpPr>
            <a:spLocks noGrp="1"/>
          </p:cNvSpPr>
          <p:nvPr>
            <p:ph type="title"/>
          </p:nvPr>
        </p:nvSpPr>
        <p:spPr/>
        <p:txBody>
          <a:bodyPr/>
          <a:lstStyle/>
          <a:p>
            <a:r>
              <a:rPr lang="en-US" sz="2800" b="1" dirty="0">
                <a:solidFill>
                  <a:srgbClr val="000000"/>
                </a:solidFill>
                <a:effectLst/>
                <a:latin typeface="Times New Roman" panose="02020603050405020304" pitchFamily="18" charset="0"/>
                <a:ea typeface="Times New Roman" panose="02020603050405020304" pitchFamily="18" charset="0"/>
              </a:rPr>
              <a:t>Step 3: upload file into s3</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86E8360-9A7E-8810-1822-6A138F8E38D9}"/>
              </a:ext>
            </a:extLst>
          </p:cNvPr>
          <p:cNvPicPr>
            <a:picLocks noGrp="1" noChangeAspect="1"/>
          </p:cNvPicPr>
          <p:nvPr>
            <p:ph idx="1"/>
          </p:nvPr>
        </p:nvPicPr>
        <p:blipFill>
          <a:blip r:embed="rId2"/>
          <a:stretch>
            <a:fillRect/>
          </a:stretch>
        </p:blipFill>
        <p:spPr>
          <a:xfrm>
            <a:off x="1271929" y="1374213"/>
            <a:ext cx="9254601" cy="4351338"/>
          </a:xfrm>
          <a:prstGeom prst="rect">
            <a:avLst/>
          </a:prstGeom>
        </p:spPr>
      </p:pic>
    </p:spTree>
    <p:extLst>
      <p:ext uri="{BB962C8B-B14F-4D97-AF65-F5344CB8AC3E}">
        <p14:creationId xmlns:p14="http://schemas.microsoft.com/office/powerpoint/2010/main" val="198676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8AA5-82B1-828A-467B-D999E1BDC0E5}"/>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5: ENABLE STATIC WEBSITE HOSTING</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F37F9FFC-341E-3552-FBD5-311233D1C09E}"/>
              </a:ext>
            </a:extLst>
          </p:cNvPr>
          <p:cNvPicPr>
            <a:picLocks noGrp="1" noChangeAspect="1"/>
          </p:cNvPicPr>
          <p:nvPr>
            <p:ph idx="1"/>
          </p:nvPr>
        </p:nvPicPr>
        <p:blipFill>
          <a:blip r:embed="rId2"/>
          <a:stretch>
            <a:fillRect/>
          </a:stretch>
        </p:blipFill>
        <p:spPr>
          <a:xfrm>
            <a:off x="1996650" y="1385787"/>
            <a:ext cx="7735712" cy="4351338"/>
          </a:xfrm>
          <a:prstGeom prst="rect">
            <a:avLst/>
          </a:prstGeom>
        </p:spPr>
      </p:pic>
    </p:spTree>
    <p:extLst>
      <p:ext uri="{BB962C8B-B14F-4D97-AF65-F5344CB8AC3E}">
        <p14:creationId xmlns:p14="http://schemas.microsoft.com/office/powerpoint/2010/main" val="293987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DBA1-B3E2-02D9-0900-FDA18F05A792}"/>
              </a:ext>
            </a:extLst>
          </p:cNvPr>
          <p:cNvSpPr>
            <a:spLocks noGrp="1"/>
          </p:cNvSpPr>
          <p:nvPr>
            <p:ph type="title"/>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Step 6: write permission configuration</a:t>
            </a:r>
            <a:br>
              <a:rPr lang="en-IN" sz="18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09FD7B46-8957-0467-62FD-F7A94E76B75B}"/>
              </a:ext>
            </a:extLst>
          </p:cNvPr>
          <p:cNvPicPr>
            <a:picLocks noGrp="1" noChangeAspect="1"/>
          </p:cNvPicPr>
          <p:nvPr>
            <p:ph idx="1"/>
          </p:nvPr>
        </p:nvPicPr>
        <p:blipFill>
          <a:blip r:embed="rId2"/>
          <a:stretch>
            <a:fillRect/>
          </a:stretch>
        </p:blipFill>
        <p:spPr>
          <a:xfrm>
            <a:off x="965522" y="1353993"/>
            <a:ext cx="10515600" cy="4322328"/>
          </a:xfrm>
          <a:prstGeom prst="rect">
            <a:avLst/>
          </a:prstGeom>
        </p:spPr>
      </p:pic>
    </p:spTree>
    <p:extLst>
      <p:ext uri="{BB962C8B-B14F-4D97-AF65-F5344CB8AC3E}">
        <p14:creationId xmlns:p14="http://schemas.microsoft.com/office/powerpoint/2010/main" val="1429747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1029</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Comic Sans MS</vt:lpstr>
      <vt:lpstr>Times New Roman</vt:lpstr>
      <vt:lpstr>Office Theme</vt:lpstr>
      <vt:lpstr>Project Title</vt:lpstr>
      <vt:lpstr>Project Overview</vt:lpstr>
      <vt:lpstr>Services Used</vt:lpstr>
      <vt:lpstr>Flow Diagram</vt:lpstr>
      <vt:lpstr>Implementation Process</vt:lpstr>
      <vt:lpstr>Step 2:create s3 bucket </vt:lpstr>
      <vt:lpstr>Step 3: upload file into s3 </vt:lpstr>
      <vt:lpstr>STEP 5: ENABLE STATIC WEBSITE HOSTING </vt:lpstr>
      <vt:lpstr>Step 6: write permission configuration </vt:lpstr>
      <vt:lpstr>Step 7:Create database table </vt:lpstr>
      <vt:lpstr>STEP 8: write lambda get and post function </vt:lpstr>
      <vt:lpstr>Step 9: Create REST API </vt:lpstr>
      <vt:lpstr>Key Features and Functionality</vt:lpstr>
      <vt:lpstr>Results and Outputs</vt:lpstr>
      <vt:lpstr>Challenges and Solutions</vt:lpstr>
      <vt:lpstr>Learnings &amp; Takeaways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Lakshmi P</dc:creator>
  <cp:lastModifiedBy>Sai Sree</cp:lastModifiedBy>
  <cp:revision>2</cp:revision>
  <dcterms:created xsi:type="dcterms:W3CDTF">2025-04-17T10:09:20Z</dcterms:created>
  <dcterms:modified xsi:type="dcterms:W3CDTF">2025-04-19T06:03:43Z</dcterms:modified>
</cp:coreProperties>
</file>