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r:id="rId27" roundtripDataSignature="AMtx7mj4O14OMyRircB9jXoSPGJPm07R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5: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60" name="Google Shape;60;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44" name="Google Shape;144;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4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4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83" name="Google Shape;183;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80" name="Google Shape;8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0" name="Google Shape;9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7" name="Google Shape;9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4" name="Google Shape;104;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1" name="Google Shape;111;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9eb45f32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c9eb45f32d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1" name="Google Shape;131;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53"/>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53"/>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6" name="Google Shape;16;p53"/>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53"/>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53"/>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54" name="Google Shape;5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 name="Shape 21"/>
        <p:cNvGrpSpPr/>
        <p:nvPr/>
      </p:nvGrpSpPr>
      <p:grpSpPr>
        <a:xfrm>
          <a:off x="0" y="0"/>
          <a:ext cx="0" cy="0"/>
          <a:chOff x="0" y="0"/>
          <a:chExt cx="0" cy="0"/>
        </a:xfrm>
      </p:grpSpPr>
      <p:sp>
        <p:nvSpPr>
          <p:cNvPr id="22" name="Google Shape;22;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23" name="Google Shape;23;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4" name="Google Shape;2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5" name="Shape 25"/>
        <p:cNvGrpSpPr/>
        <p:nvPr/>
      </p:nvGrpSpPr>
      <p:grpSpPr>
        <a:xfrm>
          <a:off x="0" y="0"/>
          <a:ext cx="0" cy="0"/>
          <a:chOff x="0" y="0"/>
          <a:chExt cx="0" cy="0"/>
        </a:xfrm>
      </p:grpSpPr>
      <p:sp>
        <p:nvSpPr>
          <p:cNvPr id="26" name="Google Shape;26;p55"/>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7" name="Google Shape;27;p55"/>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56"/>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0" name="Google Shape;30;p56"/>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1" name="Google Shape;31;p56"/>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2" name="Google Shape;32;p56"/>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3" name="Google Shape;33;p56"/>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5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7" name="Google Shape;37;p5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8" name="Google Shape;38;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9" name="Shape 39"/>
        <p:cNvGrpSpPr/>
        <p:nvPr/>
      </p:nvGrpSpPr>
      <p:grpSpPr>
        <a:xfrm>
          <a:off x="0" y="0"/>
          <a:ext cx="0" cy="0"/>
          <a:chOff x="0" y="0"/>
          <a:chExt cx="0" cy="0"/>
        </a:xfrm>
      </p:grpSpPr>
      <p:sp>
        <p:nvSpPr>
          <p:cNvPr id="40" name="Google Shape;40;p5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41" name="Google Shape;41;p5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42" name="Google Shape;4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5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5" name="Google Shape;45;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9" name="Google Shape;49;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0" name="Google Shape;50;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1" name="Google Shape;5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7" name="Google Shape;7;p52"/>
          <p:cNvPicPr preferRelativeResize="0"/>
          <p:nvPr/>
        </p:nvPicPr>
        <p:blipFill rotWithShape="1">
          <a:blip r:embed="rId1">
            <a:alphaModFix/>
          </a:blip>
          <a:srcRect b="0" l="0" r="0" t="0"/>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63" name="Google Shape;63;p5"/>
          <p:cNvPicPr preferRelativeResize="0"/>
          <p:nvPr/>
        </p:nvPicPr>
        <p:blipFill rotWithShape="1">
          <a:blip r:embed="rId3">
            <a:alphaModFix amt="5000"/>
          </a:blip>
          <a:srcRect b="10204" l="0" r="744" t="5928"/>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5" name="Google Shape;65;p5"/>
          <p:cNvSpPr/>
          <p:nvPr/>
        </p:nvSpPr>
        <p:spPr>
          <a:xfrm>
            <a:off x="988684" y="1023080"/>
            <a:ext cx="6985200" cy="3451500"/>
          </a:xfrm>
          <a:prstGeom prst="rect">
            <a:avLst/>
          </a:prstGeom>
          <a:solidFill>
            <a:schemeClr val="lt1"/>
          </a:solidFill>
          <a:ln cap="flat" cmpd="sng" w="25400">
            <a:solidFill>
              <a:schemeClr val="lt1"/>
            </a:solidFill>
            <a:prstDash val="solid"/>
            <a:round/>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161D23"/>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
        <p:nvSpPr>
          <p:cNvPr id="68" name="Google Shape;68;p5"/>
          <p:cNvSpPr txBox="1"/>
          <p:nvPr/>
        </p:nvSpPr>
        <p:spPr>
          <a:xfrm>
            <a:off x="2541122" y="2795733"/>
            <a:ext cx="40196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161D23"/>
                </a:solidFill>
                <a:latin typeface="Arial"/>
                <a:ea typeface="Arial"/>
                <a:cs typeface="Arial"/>
                <a:sym typeface="Arial"/>
              </a:rPr>
              <a:t>Creating a future-ready workforce</a:t>
            </a:r>
            <a:endParaRPr b="0" i="0" sz="1400" u="none" cap="none" strike="noStrike">
              <a:solidFill>
                <a:srgbClr val="000000"/>
              </a:solidFill>
              <a:latin typeface="Arial"/>
              <a:ea typeface="Arial"/>
              <a:cs typeface="Arial"/>
              <a:sym typeface="Arial"/>
            </a:endParaRPr>
          </a:p>
        </p:txBody>
      </p:sp>
      <p:sp>
        <p:nvSpPr>
          <p:cNvPr id="69" name="Google Shape;69;p5"/>
          <p:cNvSpPr txBox="1"/>
          <p:nvPr/>
        </p:nvSpPr>
        <p:spPr>
          <a:xfrm>
            <a:off x="1003625" y="3642533"/>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Team Members</a:t>
            </a:r>
            <a:endParaRPr b="0" i="0" sz="1400" u="none" cap="none" strike="noStrike">
              <a:solidFill>
                <a:srgbClr val="000000"/>
              </a:solidFill>
              <a:latin typeface="Arial"/>
              <a:ea typeface="Arial"/>
              <a:cs typeface="Arial"/>
              <a:sym typeface="Arial"/>
            </a:endParaRPr>
          </a:p>
        </p:txBody>
      </p:sp>
      <p:sp>
        <p:nvSpPr>
          <p:cNvPr id="70" name="Google Shape;70;p5"/>
          <p:cNvSpPr txBox="1"/>
          <p:nvPr/>
        </p:nvSpPr>
        <p:spPr>
          <a:xfrm>
            <a:off x="1095100" y="3956075"/>
            <a:ext cx="2740500" cy="45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Student Name :</a:t>
            </a:r>
            <a:r>
              <a:rPr lang="en" sz="1100">
                <a:solidFill>
                  <a:schemeClr val="dk1"/>
                </a:solidFill>
              </a:rPr>
              <a:t>Ajitha gnana malgiya 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Student ID :au3111212050</a:t>
            </a:r>
            <a:r>
              <a:rPr lang="en" sz="1100">
                <a:solidFill>
                  <a:schemeClr val="dk1"/>
                </a:solidFill>
              </a:rPr>
              <a:t>04</a:t>
            </a:r>
            <a:endParaRPr b="0" i="0" sz="1400" u="none" cap="none" strike="noStrike">
              <a:solidFill>
                <a:srgbClr val="000000"/>
              </a:solidFill>
              <a:latin typeface="Arial"/>
              <a:ea typeface="Arial"/>
              <a:cs typeface="Arial"/>
              <a:sym typeface="Arial"/>
            </a:endParaRPr>
          </a:p>
        </p:txBody>
      </p:sp>
      <p:cxnSp>
        <p:nvCxnSpPr>
          <p:cNvPr id="71" name="Google Shape;71;p5"/>
          <p:cNvCxnSpPr/>
          <p:nvPr/>
        </p:nvCxnSpPr>
        <p:spPr>
          <a:xfrm>
            <a:off x="1100213" y="3919492"/>
            <a:ext cx="1986613" cy="0"/>
          </a:xfrm>
          <a:prstGeom prst="straightConnector1">
            <a:avLst/>
          </a:prstGeom>
          <a:noFill/>
          <a:ln cap="flat" cmpd="sng" w="9525">
            <a:solidFill>
              <a:schemeClr val="dk1"/>
            </a:solidFill>
            <a:prstDash val="lgDashDot"/>
            <a:round/>
            <a:headEnd len="sm" w="sm" type="none"/>
            <a:tailEnd len="sm" w="sm" type="none"/>
          </a:ln>
        </p:spPr>
      </p:cxnSp>
      <p:sp>
        <p:nvSpPr>
          <p:cNvPr id="72" name="Google Shape;72;p5"/>
          <p:cNvSpPr txBox="1"/>
          <p:nvPr/>
        </p:nvSpPr>
        <p:spPr>
          <a:xfrm>
            <a:off x="5609138" y="3252700"/>
            <a:ext cx="1789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Loyola-ICAM College of engineering and technology</a:t>
            </a:r>
            <a:endParaRPr b="0" i="0" sz="1200" u="none" cap="none" strike="noStrike">
              <a:solidFill>
                <a:schemeClr val="dk1"/>
              </a:solidFill>
              <a:latin typeface="Arial"/>
              <a:ea typeface="Arial"/>
              <a:cs typeface="Arial"/>
              <a:sym typeface="Arial"/>
            </a:endParaRPr>
          </a:p>
        </p:txBody>
      </p:sp>
      <p:cxnSp>
        <p:nvCxnSpPr>
          <p:cNvPr id="73" name="Google Shape;73;p5"/>
          <p:cNvCxnSpPr/>
          <p:nvPr/>
        </p:nvCxnSpPr>
        <p:spPr>
          <a:xfrm>
            <a:off x="5693065" y="3919492"/>
            <a:ext cx="1360332" cy="0"/>
          </a:xfrm>
          <a:prstGeom prst="straightConnector1">
            <a:avLst/>
          </a:prstGeom>
          <a:noFill/>
          <a:ln cap="flat" cmpd="sng" w="9525">
            <a:solidFill>
              <a:schemeClr val="dk1"/>
            </a:solidFill>
            <a:prstDash val="lgDashDot"/>
            <a:round/>
            <a:headEnd len="sm" w="sm" type="none"/>
            <a:tailEnd len="sm" w="sm" type="none"/>
          </a:ln>
        </p:spPr>
      </p:cxnSp>
      <p:sp>
        <p:nvSpPr>
          <p:cNvPr id="74" name="Google Shape;74;p5"/>
          <p:cNvSpPr txBox="1"/>
          <p:nvPr/>
        </p:nvSpPr>
        <p:spPr>
          <a:xfrm>
            <a:off x="5693356" y="3956068"/>
            <a:ext cx="209555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Chennai</a:t>
            </a:r>
            <a:endParaRPr b="0" i="0" sz="1100" u="none" cap="none" strike="noStrike">
              <a:solidFill>
                <a:schemeClr val="dk1"/>
              </a:solidFill>
              <a:latin typeface="Arial"/>
              <a:ea typeface="Arial"/>
              <a:cs typeface="Arial"/>
              <a:sym typeface="Arial"/>
            </a:endParaRPr>
          </a:p>
        </p:txBody>
      </p:sp>
      <p:pic>
        <p:nvPicPr>
          <p:cNvPr id="75" name="Google Shape;75;p5"/>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76" name="Google Shape;76;p5"/>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77" name="Google Shape;77;p5"/>
          <p:cNvPicPr preferRelativeResize="0"/>
          <p:nvPr/>
        </p:nvPicPr>
        <p:blipFill rotWithShape="1">
          <a:blip r:embed="rId6">
            <a:alphaModFix/>
          </a:blip>
          <a:srcRect b="0" l="0" r="0" t="0"/>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3"/>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cxnSp>
        <p:nvCxnSpPr>
          <p:cNvPr id="147" name="Google Shape;147;p43"/>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8" name="Google Shape;148;p43"/>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
        <p:nvSpPr>
          <p:cNvPr id="149" name="Google Shape;149;p43"/>
          <p:cNvSpPr txBox="1"/>
          <p:nvPr/>
        </p:nvSpPr>
        <p:spPr>
          <a:xfrm>
            <a:off x="131012" y="682072"/>
            <a:ext cx="8526900" cy="37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213163"/>
                </a:solidFill>
              </a:rPr>
              <a:t>Modelling &amp; Results</a:t>
            </a:r>
            <a:endParaRPr b="1" sz="1600">
              <a:solidFill>
                <a:srgbClr val="213163"/>
              </a:solidFill>
            </a:endParaRPr>
          </a:p>
          <a:p>
            <a:pPr indent="0" lvl="0" marL="0" rtl="0" algn="l">
              <a:lnSpc>
                <a:spcPct val="115000"/>
              </a:lnSpc>
              <a:spcBef>
                <a:spcPts val="1200"/>
              </a:spcBef>
              <a:spcAft>
                <a:spcPts val="0"/>
              </a:spcAft>
              <a:buNone/>
            </a:pPr>
            <a:r>
              <a:rPr b="1" lang="en" sz="1100">
                <a:solidFill>
                  <a:srgbClr val="000000"/>
                </a:solidFill>
              </a:rPr>
              <a:t>Data Modelling:</a:t>
            </a:r>
            <a:endParaRPr b="1" sz="1100">
              <a:solidFill>
                <a:srgbClr val="000000"/>
              </a:solidFill>
            </a:endParaRPr>
          </a:p>
          <a:p>
            <a:pPr indent="-298450" lvl="0" marL="457200" rtl="0" algn="l">
              <a:lnSpc>
                <a:spcPct val="115000"/>
              </a:lnSpc>
              <a:spcBef>
                <a:spcPts val="1200"/>
              </a:spcBef>
              <a:spcAft>
                <a:spcPts val="0"/>
              </a:spcAft>
              <a:buClr>
                <a:srgbClr val="000000"/>
              </a:buClr>
              <a:buSzPts val="1100"/>
              <a:buChar char="●"/>
            </a:pPr>
            <a:r>
              <a:rPr lang="en" sz="1100">
                <a:solidFill>
                  <a:srgbClr val="000000"/>
                </a:solidFill>
              </a:rPr>
              <a:t>The project begins with data modelling, defining the database schema using Django's ORM (Object-Relational Mapping).</a:t>
            </a:r>
            <a:endParaRPr sz="1100">
              <a:solidFill>
                <a:srgbClr val="000000"/>
              </a:solidFill>
            </a:endParaRPr>
          </a:p>
          <a:p>
            <a:pPr indent="-298450" lvl="0" marL="457200" rtl="0" algn="l">
              <a:lnSpc>
                <a:spcPct val="115000"/>
              </a:lnSpc>
              <a:spcBef>
                <a:spcPts val="0"/>
              </a:spcBef>
              <a:spcAft>
                <a:spcPts val="0"/>
              </a:spcAft>
              <a:buClr>
                <a:srgbClr val="000000"/>
              </a:buClr>
              <a:buSzPts val="1100"/>
              <a:buChar char="●"/>
            </a:pPr>
            <a:r>
              <a:rPr lang="en" sz="1100">
                <a:solidFill>
                  <a:srgbClr val="000000"/>
                </a:solidFill>
              </a:rPr>
              <a:t>Entities such as User, Playlist, Song, and Artist are modelled, with appropriate relationships established to represent user interactions and music content organization.</a:t>
            </a:r>
            <a:endParaRPr sz="1100">
              <a:solidFill>
                <a:srgbClr val="000000"/>
              </a:solidFill>
            </a:endParaRPr>
          </a:p>
          <a:p>
            <a:pPr indent="-298450" lvl="0" marL="457200" rtl="0" algn="l">
              <a:lnSpc>
                <a:spcPct val="115000"/>
              </a:lnSpc>
              <a:spcBef>
                <a:spcPts val="0"/>
              </a:spcBef>
              <a:spcAft>
                <a:spcPts val="0"/>
              </a:spcAft>
              <a:buClr>
                <a:srgbClr val="000000"/>
              </a:buClr>
              <a:buSzPts val="1100"/>
              <a:buChar char="●"/>
            </a:pPr>
            <a:r>
              <a:rPr lang="en" sz="1100">
                <a:solidFill>
                  <a:srgbClr val="000000"/>
                </a:solidFill>
              </a:rPr>
              <a:t>Customizations such as defining primary keys and optimizing database queries are implemented to ensure efficient data storage and retrieval.</a:t>
            </a:r>
            <a:endParaRPr sz="1100">
              <a:solidFill>
                <a:srgbClr val="000000"/>
              </a:solidFill>
            </a:endParaRPr>
          </a:p>
          <a:p>
            <a:pPr indent="0" lvl="0" marL="0" rtl="0" algn="l">
              <a:lnSpc>
                <a:spcPct val="115000"/>
              </a:lnSpc>
              <a:spcBef>
                <a:spcPts val="1200"/>
              </a:spcBef>
              <a:spcAft>
                <a:spcPts val="0"/>
              </a:spcAft>
              <a:buNone/>
            </a:pPr>
            <a:r>
              <a:rPr b="1" lang="en" sz="1100">
                <a:solidFill>
                  <a:srgbClr val="000000"/>
                </a:solidFill>
              </a:rPr>
              <a:t>Implementation and Results:</a:t>
            </a:r>
            <a:endParaRPr b="1" sz="1100">
              <a:solidFill>
                <a:srgbClr val="000000"/>
              </a:solidFill>
            </a:endParaRPr>
          </a:p>
          <a:p>
            <a:pPr indent="-298450" lvl="0" marL="457200" rtl="0" algn="l">
              <a:lnSpc>
                <a:spcPct val="115000"/>
              </a:lnSpc>
              <a:spcBef>
                <a:spcPts val="1200"/>
              </a:spcBef>
              <a:spcAft>
                <a:spcPts val="0"/>
              </a:spcAft>
              <a:buClr>
                <a:srgbClr val="000000"/>
              </a:buClr>
              <a:buSzPts val="1100"/>
              <a:buChar char="●"/>
            </a:pPr>
            <a:r>
              <a:rPr lang="en" sz="1100">
                <a:solidFill>
                  <a:srgbClr val="000000"/>
                </a:solidFill>
              </a:rPr>
              <a:t>Following data modelling, the implementation phase focuses on building features to enable music discovery, organization, and social interaction.</a:t>
            </a:r>
            <a:endParaRPr sz="1100">
              <a:solidFill>
                <a:srgbClr val="000000"/>
              </a:solidFill>
            </a:endParaRPr>
          </a:p>
          <a:p>
            <a:pPr indent="-298450" lvl="0" marL="457200" rtl="0" algn="l">
              <a:lnSpc>
                <a:spcPct val="115000"/>
              </a:lnSpc>
              <a:spcBef>
                <a:spcPts val="0"/>
              </a:spcBef>
              <a:spcAft>
                <a:spcPts val="0"/>
              </a:spcAft>
              <a:buClr>
                <a:srgbClr val="000000"/>
              </a:buClr>
              <a:buSzPts val="1100"/>
              <a:buChar char="●"/>
            </a:pPr>
            <a:r>
              <a:rPr lang="en" sz="1100">
                <a:solidFill>
                  <a:srgbClr val="000000"/>
                </a:solidFill>
              </a:rPr>
              <a:t>User registration and authentication functionalities are developed to provide personalized experiences and secure access to the application.</a:t>
            </a:r>
            <a:endParaRPr sz="1100">
              <a:solidFill>
                <a:srgbClr val="000000"/>
              </a:solidFill>
            </a:endParaRPr>
          </a:p>
          <a:p>
            <a:pPr indent="-298450" lvl="0" marL="457200" rtl="0" algn="l">
              <a:lnSpc>
                <a:spcPct val="115000"/>
              </a:lnSpc>
              <a:spcBef>
                <a:spcPts val="0"/>
              </a:spcBef>
              <a:spcAft>
                <a:spcPts val="0"/>
              </a:spcAft>
              <a:buClr>
                <a:srgbClr val="000000"/>
              </a:buClr>
              <a:buSzPts val="1100"/>
              <a:buChar char="●"/>
            </a:pPr>
            <a:r>
              <a:rPr lang="en" sz="1100">
                <a:solidFill>
                  <a:srgbClr val="000000"/>
                </a:solidFill>
              </a:rPr>
              <a:t>A comprehensive music library is implemented, allowing users to browse, search, and explore a vast collection of songs, albums, and artists.</a:t>
            </a:r>
            <a:endParaRPr sz="1100">
              <a:solidFill>
                <a:srgbClr val="000000"/>
              </a:solidFill>
            </a:endParaRPr>
          </a:p>
          <a:p>
            <a:pPr indent="-298450" lvl="0" marL="457200" rtl="0" algn="l">
              <a:lnSpc>
                <a:spcPct val="115000"/>
              </a:lnSpc>
              <a:spcBef>
                <a:spcPts val="0"/>
              </a:spcBef>
              <a:spcAft>
                <a:spcPts val="0"/>
              </a:spcAft>
              <a:buClr>
                <a:srgbClr val="000000"/>
              </a:buClr>
              <a:buSzPts val="1100"/>
              <a:buChar char="●"/>
            </a:pPr>
            <a:r>
              <a:rPr lang="en" sz="1100">
                <a:solidFill>
                  <a:srgbClr val="000000"/>
                </a:solidFill>
              </a:rPr>
              <a:t>Personalized playlist creation features enable users to curate their own collections of favorite songs, while recommendation systems suggest relevant music based on user preferences and listening history.</a:t>
            </a:r>
            <a:endParaRPr sz="1100">
              <a:solidFill>
                <a:srgbClr val="000000"/>
              </a:solidFill>
            </a:endParaRPr>
          </a:p>
          <a:p>
            <a:pPr indent="0" lvl="0" marL="0" rtl="0" algn="l">
              <a:spcBef>
                <a:spcPts val="1200"/>
              </a:spcBef>
              <a:spcAft>
                <a:spcPts val="0"/>
              </a:spcAft>
              <a:buNone/>
            </a:pPr>
            <a:r>
              <a:t/>
            </a:r>
            <a:endParaRPr b="1" sz="1600">
              <a:solidFill>
                <a:srgbClr val="213163"/>
              </a:solidFill>
            </a:endParaRPr>
          </a:p>
          <a:p>
            <a:pPr indent="0" lvl="0" marL="0" rtl="0" algn="l">
              <a:spcBef>
                <a:spcPts val="0"/>
              </a:spcBef>
              <a:spcAft>
                <a:spcPts val="0"/>
              </a:spcAft>
              <a:buNone/>
            </a:pPr>
            <a:r>
              <a:t/>
            </a:r>
            <a:endParaRPr b="1" sz="1600">
              <a:solidFill>
                <a:srgbClr val="21316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44"/>
          <p:cNvSpPr txBox="1"/>
          <p:nvPr>
            <p:ph type="title"/>
          </p:nvPr>
        </p:nvSpPr>
        <p:spPr>
          <a:xfrm>
            <a:off x="155850" y="613142"/>
            <a:ext cx="8832300" cy="451933"/>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Homepage</a:t>
            </a:r>
            <a:endParaRPr/>
          </a:p>
        </p:txBody>
      </p:sp>
      <p:sp>
        <p:nvSpPr>
          <p:cNvPr id="155" name="Google Shape;155;p44"/>
          <p:cNvSpPr txBox="1"/>
          <p:nvPr>
            <p:ph idx="1" type="body"/>
          </p:nvPr>
        </p:nvSpPr>
        <p:spPr>
          <a:xfrm>
            <a:off x="311699" y="1389600"/>
            <a:ext cx="8696833" cy="3179400"/>
          </a:xfrm>
          <a:prstGeom prst="rect">
            <a:avLst/>
          </a:prstGeom>
          <a:noFill/>
          <a:ln>
            <a:noFill/>
          </a:ln>
        </p:spPr>
        <p:txBody>
          <a:bodyPr anchorCtr="0" anchor="t" bIns="91425" lIns="91425" spcFirstLastPara="1" rIns="91425" wrap="square" tIns="91425">
            <a:noAutofit/>
          </a:bodyPr>
          <a:lstStyle/>
          <a:p>
            <a:pPr indent="-228593" lvl="0" marL="457189" rtl="0" algn="l">
              <a:lnSpc>
                <a:spcPct val="115000"/>
              </a:lnSpc>
              <a:spcBef>
                <a:spcPts val="0"/>
              </a:spcBef>
              <a:spcAft>
                <a:spcPts val="0"/>
              </a:spcAft>
              <a:buSzPts val="1200"/>
              <a:buNone/>
            </a:pPr>
            <a:r>
              <a:t/>
            </a:r>
            <a:endParaRPr/>
          </a:p>
        </p:txBody>
      </p:sp>
      <p:pic>
        <p:nvPicPr>
          <p:cNvPr id="156" name="Google Shape;156;p44"/>
          <p:cNvPicPr preferRelativeResize="0"/>
          <p:nvPr/>
        </p:nvPicPr>
        <p:blipFill>
          <a:blip r:embed="rId3">
            <a:alphaModFix/>
          </a:blip>
          <a:stretch>
            <a:fillRect/>
          </a:stretch>
        </p:blipFill>
        <p:spPr>
          <a:xfrm>
            <a:off x="0" y="613150"/>
            <a:ext cx="9296402" cy="45667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5"/>
          <p:cNvSpPr txBox="1"/>
          <p:nvPr>
            <p:ph type="title"/>
          </p:nvPr>
        </p:nvSpPr>
        <p:spPr>
          <a:xfrm>
            <a:off x="628560" y="601132"/>
            <a:ext cx="7886430" cy="666517"/>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About-Us-Page</a:t>
            </a:r>
            <a:endParaRPr/>
          </a:p>
        </p:txBody>
      </p:sp>
      <p:pic>
        <p:nvPicPr>
          <p:cNvPr id="162" name="Google Shape;162;p45"/>
          <p:cNvPicPr preferRelativeResize="0"/>
          <p:nvPr/>
        </p:nvPicPr>
        <p:blipFill>
          <a:blip r:embed="rId3">
            <a:alphaModFix/>
          </a:blip>
          <a:stretch>
            <a:fillRect/>
          </a:stretch>
        </p:blipFill>
        <p:spPr>
          <a:xfrm>
            <a:off x="0" y="1267650"/>
            <a:ext cx="9296400" cy="3723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46"/>
          <p:cNvSpPr txBox="1"/>
          <p:nvPr>
            <p:ph type="title"/>
          </p:nvPr>
        </p:nvSpPr>
        <p:spPr>
          <a:xfrm>
            <a:off x="628560" y="635000"/>
            <a:ext cx="7886430" cy="632649"/>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Service-Page</a:t>
            </a:r>
            <a:endParaRPr/>
          </a:p>
        </p:txBody>
      </p:sp>
      <p:pic>
        <p:nvPicPr>
          <p:cNvPr id="168" name="Google Shape;168;p46"/>
          <p:cNvPicPr preferRelativeResize="0"/>
          <p:nvPr/>
        </p:nvPicPr>
        <p:blipFill>
          <a:blip r:embed="rId3">
            <a:alphaModFix/>
          </a:blip>
          <a:stretch>
            <a:fillRect/>
          </a:stretch>
        </p:blipFill>
        <p:spPr>
          <a:xfrm>
            <a:off x="0" y="635000"/>
            <a:ext cx="8911824" cy="43561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48"/>
          <p:cNvSpPr txBox="1"/>
          <p:nvPr>
            <p:ph type="title"/>
          </p:nvPr>
        </p:nvSpPr>
        <p:spPr>
          <a:xfrm>
            <a:off x="628560" y="618066"/>
            <a:ext cx="7886430" cy="649583"/>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Blog-Page</a:t>
            </a:r>
            <a:endParaRPr/>
          </a:p>
        </p:txBody>
      </p:sp>
      <p:pic>
        <p:nvPicPr>
          <p:cNvPr id="174" name="Google Shape;174;p48"/>
          <p:cNvPicPr preferRelativeResize="0"/>
          <p:nvPr/>
        </p:nvPicPr>
        <p:blipFill>
          <a:blip r:embed="rId3">
            <a:alphaModFix/>
          </a:blip>
          <a:stretch>
            <a:fillRect/>
          </a:stretch>
        </p:blipFill>
        <p:spPr>
          <a:xfrm>
            <a:off x="0" y="1267650"/>
            <a:ext cx="8838275" cy="3875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49"/>
          <p:cNvSpPr txBox="1"/>
          <p:nvPr>
            <p:ph type="title"/>
          </p:nvPr>
        </p:nvSpPr>
        <p:spPr>
          <a:xfrm>
            <a:off x="215053" y="719666"/>
            <a:ext cx="8421857" cy="547983"/>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b="1" lang="en" sz="1600">
                <a:solidFill>
                  <a:srgbClr val="213163"/>
                </a:solidFill>
                <a:latin typeface="Arial"/>
                <a:ea typeface="Arial"/>
                <a:cs typeface="Arial"/>
                <a:sym typeface="Arial"/>
              </a:rPr>
              <a:t>Future Enhancements</a:t>
            </a:r>
            <a:r>
              <a:rPr b="1" lang="en" sz="1600">
                <a:solidFill>
                  <a:srgbClr val="374151"/>
                </a:solidFill>
                <a:latin typeface="Arial"/>
                <a:ea typeface="Arial"/>
                <a:cs typeface="Arial"/>
                <a:sym typeface="Arial"/>
              </a:rPr>
              <a:t>:</a:t>
            </a:r>
            <a:br>
              <a:rPr b="0" i="0" lang="en">
                <a:solidFill>
                  <a:srgbClr val="374151"/>
                </a:solidFill>
                <a:latin typeface="Arial"/>
                <a:ea typeface="Arial"/>
                <a:cs typeface="Arial"/>
                <a:sym typeface="Arial"/>
              </a:rPr>
            </a:br>
            <a:endParaRPr/>
          </a:p>
        </p:txBody>
      </p:sp>
      <p:sp>
        <p:nvSpPr>
          <p:cNvPr id="180" name="Google Shape;180;p49"/>
          <p:cNvSpPr txBox="1"/>
          <p:nvPr/>
        </p:nvSpPr>
        <p:spPr>
          <a:xfrm>
            <a:off x="303325" y="1237825"/>
            <a:ext cx="8666700" cy="3692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D0D0D"/>
              </a:buClr>
              <a:buSzPts val="1200"/>
              <a:buFont typeface="Roboto"/>
              <a:buAutoNum type="arabicPeriod"/>
            </a:pPr>
            <a:r>
              <a:rPr b="0" i="0" lang="en" sz="1200" u="none" cap="none" strike="noStrike">
                <a:solidFill>
                  <a:srgbClr val="0D0D0D"/>
                </a:solidFill>
                <a:highlight>
                  <a:srgbClr val="FFFFFF"/>
                </a:highlight>
                <a:latin typeface="Roboto"/>
                <a:ea typeface="Roboto"/>
                <a:cs typeface="Roboto"/>
                <a:sym typeface="Roboto"/>
              </a:rPr>
              <a:t>Personalized Recommendations: Utilize advanced algorithms to analyze user listening habits, preferences, and contextual data to offer tailored music recommendations.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0" i="0" lang="en" sz="1200" u="none" cap="none" strike="noStrike">
                <a:solidFill>
                  <a:srgbClr val="0D0D0D"/>
                </a:solidFill>
                <a:highlight>
                  <a:srgbClr val="FFFFFF"/>
                </a:highlight>
                <a:latin typeface="Roboto"/>
                <a:ea typeface="Roboto"/>
                <a:cs typeface="Roboto"/>
                <a:sym typeface="Roboto"/>
              </a:rPr>
              <a:t>Social Integration: Implement features that enable users to connect with friends, share playlists, view what others are listening to, and collaborate on music discovery.</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0" i="0" lang="en" sz="1200" u="none" cap="none" strike="noStrike">
                <a:solidFill>
                  <a:srgbClr val="0D0D0D"/>
                </a:solidFill>
                <a:highlight>
                  <a:srgbClr val="FFFFFF"/>
                </a:highlight>
                <a:latin typeface="Roboto"/>
                <a:ea typeface="Roboto"/>
                <a:cs typeface="Roboto"/>
                <a:sym typeface="Roboto"/>
              </a:rPr>
              <a:t>AI-Driven Playlist Creation: Employ artificial intelligence algorithms to curate playlists based on user preferences, mood, activity, and even contextual factors like weather or location.</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0" i="0" lang="en" sz="1200" u="none" cap="none" strike="noStrike">
                <a:solidFill>
                  <a:srgbClr val="0D0D0D"/>
                </a:solidFill>
                <a:highlight>
                  <a:srgbClr val="FFFFFF"/>
                </a:highlight>
                <a:latin typeface="Roboto"/>
                <a:ea typeface="Roboto"/>
                <a:cs typeface="Roboto"/>
                <a:sym typeface="Roboto"/>
              </a:rPr>
              <a:t>Enhanced Discovery Tools: Develop tools such as interactive maps showcasing local music scenes, virtual concerts, or immersive experiences for users to explore new genres and artists.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0" i="0" lang="en" sz="1200" u="none" cap="none" strike="noStrike">
                <a:solidFill>
                  <a:srgbClr val="0D0D0D"/>
                </a:solidFill>
                <a:highlight>
                  <a:srgbClr val="FFFFFF"/>
                </a:highlight>
                <a:latin typeface="Roboto"/>
                <a:ea typeface="Roboto"/>
                <a:cs typeface="Roboto"/>
                <a:sym typeface="Roboto"/>
              </a:rPr>
              <a:t>Lyric Integration: Integrate lyrics into the app, allowing users to follow along with songs, search based on specific lyrics, and even provide translations for multilingual lyrics.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0" i="0" lang="en" sz="1200" u="none" cap="none" strike="noStrike">
                <a:solidFill>
                  <a:srgbClr val="0D0D0D"/>
                </a:solidFill>
                <a:highlight>
                  <a:srgbClr val="FFFFFF"/>
                </a:highlight>
                <a:latin typeface="Roboto"/>
                <a:ea typeface="Roboto"/>
                <a:cs typeface="Roboto"/>
                <a:sym typeface="Roboto"/>
              </a:rPr>
              <a:t>Live Streaming and Virtual Concerts: Partner with artists and venues to offer live streaming of concerts, virtual reality experiences, and exclusive behind-the-scenes content for users.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0" i="0" lang="en" sz="1200" u="none" cap="none" strike="noStrike">
                <a:solidFill>
                  <a:srgbClr val="0D0D0D"/>
                </a:solidFill>
                <a:highlight>
                  <a:srgbClr val="FFFFFF"/>
                </a:highlight>
                <a:latin typeface="Roboto"/>
                <a:ea typeface="Roboto"/>
                <a:cs typeface="Roboto"/>
                <a:sym typeface="Roboto"/>
              </a:rPr>
              <a:t>Music Education Resources: Provide tutorials, instrument lessons, music theory quizzes, and interactive challenges to help users learn more about music and improve their skills.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0" i="0" lang="en" sz="1200" u="none" cap="none" strike="noStrike">
                <a:solidFill>
                  <a:srgbClr val="0D0D0D"/>
                </a:solidFill>
                <a:highlight>
                  <a:srgbClr val="FFFFFF"/>
                </a:highlight>
                <a:latin typeface="Roboto"/>
                <a:ea typeface="Roboto"/>
                <a:cs typeface="Roboto"/>
                <a:sym typeface="Roboto"/>
              </a:rPr>
              <a:t>Voice Control and Integration: Enable voice-controlled commands for hands-free operation, allowing users to search for songs, control playback, and navigate the app using voice commands.</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50"/>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Conclusion</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sz="1600">
              <a:solidFill>
                <a:srgbClr val="213163"/>
              </a:solidFill>
            </a:endParaRPr>
          </a:p>
        </p:txBody>
      </p:sp>
      <p:cxnSp>
        <p:nvCxnSpPr>
          <p:cNvPr id="186" name="Google Shape;186;p5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87" name="Google Shape;187;p5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
        <p:nvSpPr>
          <p:cNvPr id="188" name="Google Shape;188;p50"/>
          <p:cNvSpPr txBox="1"/>
          <p:nvPr/>
        </p:nvSpPr>
        <p:spPr>
          <a:xfrm>
            <a:off x="131012" y="682074"/>
            <a:ext cx="8396400" cy="3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213163"/>
              </a:solidFill>
            </a:endParaRPr>
          </a:p>
          <a:p>
            <a:pPr indent="0" lvl="0" marL="0" rtl="0" algn="l">
              <a:spcBef>
                <a:spcPts val="0"/>
              </a:spcBef>
              <a:spcAft>
                <a:spcPts val="0"/>
              </a:spcAft>
              <a:buNone/>
            </a:pPr>
            <a:r>
              <a:rPr lang="en" sz="1600">
                <a:solidFill>
                  <a:srgbClr val="213163"/>
                </a:solidFill>
              </a:rPr>
              <a:t>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sz="1600">
              <a:solidFill>
                <a:srgbClr val="21316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51"/>
          <p:cNvSpPr txBox="1"/>
          <p:nvPr>
            <p:ph type="title"/>
          </p:nvPr>
        </p:nvSpPr>
        <p:spPr>
          <a:xfrm>
            <a:off x="3504528" y="2334505"/>
            <a:ext cx="2149019" cy="47448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 sz="3000">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A blue and white rectangle with a white border&#10;&#10;Description automatically generated" id="82" name="Google Shape;82;p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Clr>
                <a:srgbClr val="000000"/>
              </a:buClr>
              <a:buSzPts val="2000"/>
              <a:buFont typeface="Arial"/>
              <a:buNone/>
            </a:pPr>
            <a:r>
              <a:rPr b="1" i="0" lang="en" sz="2000" u="none" cap="none" strike="noStrike">
                <a:solidFill>
                  <a:srgbClr val="213164"/>
                </a:solidFill>
                <a:latin typeface="Arial"/>
                <a:ea typeface="Arial"/>
                <a:cs typeface="Arial"/>
                <a:sym typeface="Arial"/>
              </a:rPr>
              <a:t>CAPSTONE PROJECT SHOWCASE</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956310" y="3037840"/>
            <a:ext cx="7227570" cy="530626"/>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5" name="Google Shape;85;p8"/>
          <p:cNvSpPr txBox="1"/>
          <p:nvPr/>
        </p:nvSpPr>
        <p:spPr>
          <a:xfrm>
            <a:off x="1571630" y="3183633"/>
            <a:ext cx="5839200" cy="246300"/>
          </a:xfrm>
          <a:prstGeom prst="rect">
            <a:avLst/>
          </a:prstGeom>
          <a:noFill/>
          <a:ln>
            <a:noFill/>
          </a:ln>
        </p:spPr>
        <p:txBody>
          <a:bodyPr anchorCtr="0" anchor="t" bIns="0" lIns="0" spcFirstLastPara="1" rIns="0" wrap="square" tIns="0">
            <a:spAutoFit/>
          </a:bodyPr>
          <a:lstStyle/>
          <a:p>
            <a:pPr indent="0" lvl="0" marL="0" marR="0" rtl="0" algn="l">
              <a:lnSpc>
                <a:spcPct val="124749"/>
              </a:lnSpc>
              <a:spcBef>
                <a:spcPts val="0"/>
              </a:spcBef>
              <a:spcAft>
                <a:spcPts val="0"/>
              </a:spcAft>
              <a:buClr>
                <a:srgbClr val="000000"/>
              </a:buClr>
              <a:buSzPts val="1600"/>
              <a:buFont typeface="Arial"/>
              <a:buNone/>
            </a:pPr>
            <a:r>
              <a:rPr b="1" i="0" lang="en" sz="1600" u="none" cap="none" strike="noStrike">
                <a:solidFill>
                  <a:schemeClr val="dk1"/>
                </a:solidFill>
                <a:latin typeface="Arial"/>
                <a:ea typeface="Arial"/>
                <a:cs typeface="Arial"/>
                <a:sym typeface="Arial"/>
              </a:rPr>
              <a:t>        Music Web Application using Django Framework</a:t>
            </a:r>
            <a:endParaRPr b="0" i="0" sz="1600" u="none" cap="none" strike="noStrik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Clr>
                <a:srgbClr val="000000"/>
              </a:buClr>
              <a:buSzPts val="1600"/>
              <a:buFont typeface="Arial"/>
              <a:buNone/>
            </a:pPr>
            <a:r>
              <a:rPr b="1" i="0" lang="en"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6"/>
          <p:cNvSpPr txBox="1"/>
          <p:nvPr>
            <p:ph type="title"/>
          </p:nvPr>
        </p:nvSpPr>
        <p:spPr>
          <a:xfrm>
            <a:off x="138661" y="692945"/>
            <a:ext cx="8722800" cy="388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Abstract</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800" u="none" cap="none" strike="noStrike">
                <a:solidFill>
                  <a:srgbClr val="213163"/>
                </a:solidFill>
                <a:latin typeface="Arial"/>
                <a:ea typeface="Arial"/>
                <a:cs typeface="Arial"/>
                <a:sym typeface="Arial"/>
              </a:rPr>
              <a: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b="0"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           </a:t>
            </a:r>
            <a:endParaRPr b="1" i="0" sz="1600" u="none" cap="none" strike="noStrike">
              <a:solidFill>
                <a:srgbClr val="213163"/>
              </a:solidFill>
              <a:latin typeface="Arial"/>
              <a:ea typeface="Arial"/>
              <a:cs typeface="Arial"/>
              <a:sym typeface="Arial"/>
            </a:endParaRPr>
          </a:p>
        </p:txBody>
      </p:sp>
      <p:cxnSp>
        <p:nvCxnSpPr>
          <p:cNvPr id="93" name="Google Shape;93;p3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94" name="Google Shape;94;p36"/>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7"/>
          <p:cNvSpPr txBox="1"/>
          <p:nvPr>
            <p:ph type="title"/>
          </p:nvPr>
        </p:nvSpPr>
        <p:spPr>
          <a:xfrm>
            <a:off x="131012" y="682074"/>
            <a:ext cx="8483400" cy="36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Problem Statement</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700" u="none" cap="none" strike="noStrike">
                <a:solidFill>
                  <a:srgbClr val="213163"/>
                </a:solidFill>
                <a:latin typeface="Arial"/>
                <a:ea typeface="Arial"/>
                <a:cs typeface="Arial"/>
                <a:sym typeface="Arial"/>
              </a:rPr>
              <a: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b="0" i="0" sz="1700" u="none" cap="none" strike="noStrike">
              <a:solidFill>
                <a:srgbClr val="213163"/>
              </a:solidFill>
              <a:latin typeface="Arial"/>
              <a:ea typeface="Arial"/>
              <a:cs typeface="Arial"/>
              <a:sym typeface="Arial"/>
            </a:endParaRPr>
          </a:p>
        </p:txBody>
      </p:sp>
      <p:cxnSp>
        <p:nvCxnSpPr>
          <p:cNvPr id="100" name="Google Shape;100;p3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1" name="Google Shape;101;p37"/>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8"/>
          <p:cNvSpPr txBox="1"/>
          <p:nvPr>
            <p:ph type="title"/>
          </p:nvPr>
        </p:nvSpPr>
        <p:spPr>
          <a:xfrm>
            <a:off x="131011" y="682070"/>
            <a:ext cx="8668500" cy="387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Project Overview</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600" u="none" cap="none" strike="noStrike">
                <a:solidFill>
                  <a:srgbClr val="213163"/>
                </a:solidFill>
                <a:latin typeface="Arial"/>
                <a:ea typeface="Arial"/>
                <a:cs typeface="Arial"/>
                <a:sym typeface="Arial"/>
              </a:rPr>
              <a:t>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b="0" i="0" sz="1600" u="none" cap="none" strike="noStrike">
              <a:solidFill>
                <a:srgbClr val="213163"/>
              </a:solidFill>
              <a:latin typeface="Arial"/>
              <a:ea typeface="Arial"/>
              <a:cs typeface="Arial"/>
              <a:sym typeface="Arial"/>
            </a:endParaRPr>
          </a:p>
        </p:txBody>
      </p:sp>
      <p:cxnSp>
        <p:nvCxnSpPr>
          <p:cNvPr id="107" name="Google Shape;107;p3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8" name="Google Shape;108;p38"/>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9"/>
          <p:cNvSpPr txBox="1"/>
          <p:nvPr>
            <p:ph type="title"/>
          </p:nvPr>
        </p:nvSpPr>
        <p:spPr>
          <a:xfrm>
            <a:off x="131011" y="682070"/>
            <a:ext cx="8646600" cy="387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Proposed Solution</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                     </a:t>
            </a:r>
            <a:r>
              <a:rPr b="0" i="0" lang="en" sz="1600" u="none" cap="none" strike="noStrike">
                <a:solidFill>
                  <a:srgbClr val="213163"/>
                </a:solidFill>
                <a:latin typeface="Arial"/>
                <a:ea typeface="Arial"/>
                <a:cs typeface="Arial"/>
                <a:sym typeface="Arial"/>
              </a:rPr>
              <a:t>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b="0" i="0" sz="1600" u="none" cap="none" strike="noStrike">
              <a:solidFill>
                <a:srgbClr val="213163"/>
              </a:solidFill>
              <a:latin typeface="Arial"/>
              <a:ea typeface="Arial"/>
              <a:cs typeface="Arial"/>
              <a:sym typeface="Arial"/>
            </a:endParaRPr>
          </a:p>
        </p:txBody>
      </p:sp>
      <p:sp>
        <p:nvSpPr>
          <p:cNvPr id="114" name="Google Shape;114;p39"/>
          <p:cNvSpPr txBox="1"/>
          <p:nvPr/>
        </p:nvSpPr>
        <p:spPr>
          <a:xfrm>
            <a:off x="138533" y="1102220"/>
            <a:ext cx="8866934" cy="3768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37415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cxnSp>
        <p:nvCxnSpPr>
          <p:cNvPr id="115" name="Google Shape;115;p3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6" name="Google Shape;116;p39"/>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0"/>
          <p:cNvSpPr txBox="1"/>
          <p:nvPr/>
        </p:nvSpPr>
        <p:spPr>
          <a:xfrm>
            <a:off x="228600" y="759749"/>
            <a:ext cx="8396700" cy="3740400"/>
          </a:xfrm>
          <a:prstGeom prst="rect">
            <a:avLst/>
          </a:prstGeom>
          <a:noFill/>
          <a:ln>
            <a:noFill/>
          </a:ln>
        </p:spPr>
        <p:txBody>
          <a:bodyPr anchorCtr="0" anchor="t" bIns="45700" lIns="91425" spcFirstLastPara="1" rIns="91425" wrap="square" tIns="45700">
            <a:spAutoFit/>
          </a:bodyPr>
          <a:lstStyle/>
          <a:p>
            <a:pPr indent="0" lvl="1" marL="0" marR="0" rtl="0" algn="l">
              <a:lnSpc>
                <a:spcPct val="150000"/>
              </a:lnSpc>
              <a:spcBef>
                <a:spcPts val="0"/>
              </a:spcBef>
              <a:spcAft>
                <a:spcPts val="0"/>
              </a:spcAft>
              <a:buClr>
                <a:srgbClr val="000000"/>
              </a:buClr>
              <a:buSzPts val="2000"/>
              <a:buFont typeface="Arial"/>
              <a:buNone/>
            </a:pPr>
            <a:r>
              <a:rPr b="1" i="0" lang="en" sz="2000" u="none" cap="none" strike="noStrike">
                <a:solidFill>
                  <a:srgbClr val="374151"/>
                </a:solidFill>
                <a:latin typeface="Arial"/>
                <a:ea typeface="Arial"/>
                <a:cs typeface="Arial"/>
                <a:sym typeface="Arial"/>
              </a:rPr>
              <a:t>SOLUTION:</a:t>
            </a:r>
            <a:endParaRPr b="1" i="0" sz="2000" u="none" cap="none" strike="noStrike">
              <a:solidFill>
                <a:srgbClr val="374151"/>
              </a:solidFill>
              <a:latin typeface="Arial"/>
              <a:ea typeface="Arial"/>
              <a:cs typeface="Arial"/>
              <a:sym typeface="Arial"/>
            </a:endParaRPr>
          </a:p>
          <a:p>
            <a:pPr indent="-196850" lvl="1" marL="742950" marR="0" rtl="0" algn="l">
              <a:lnSpc>
                <a:spcPct val="150000"/>
              </a:lnSpc>
              <a:spcBef>
                <a:spcPts val="0"/>
              </a:spcBef>
              <a:spcAft>
                <a:spcPts val="0"/>
              </a:spcAft>
              <a:buClr>
                <a:srgbClr val="000000"/>
              </a:buClr>
              <a:buSzPts val="1400"/>
              <a:buFont typeface="Arial"/>
              <a:buNone/>
            </a:pPr>
            <a:r>
              <a:rPr b="0" i="0" lang="en" sz="1800" u="none" cap="none" strike="noStrike">
                <a:solidFill>
                  <a:srgbClr val="374151"/>
                </a:solidFill>
                <a:latin typeface="Arial"/>
                <a:ea typeface="Arial"/>
                <a:cs typeface="Arial"/>
                <a:sym typeface="Arial"/>
              </a:rPr>
              <a:t>         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b="0" i="0" sz="1800" u="none" cap="none" strike="noStrike">
              <a:solidFill>
                <a:srgbClr val="374151"/>
              </a:solidFill>
              <a:latin typeface="Arial"/>
              <a:ea typeface="Arial"/>
              <a:cs typeface="Arial"/>
              <a:sym typeface="Arial"/>
            </a:endParaRPr>
          </a:p>
        </p:txBody>
      </p:sp>
      <p:cxnSp>
        <p:nvCxnSpPr>
          <p:cNvPr id="122" name="Google Shape;122;p4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23" name="Google Shape;123;p4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c9eb45f32d_0_9"/>
          <p:cNvSpPr txBox="1"/>
          <p:nvPr/>
        </p:nvSpPr>
        <p:spPr>
          <a:xfrm>
            <a:off x="371875" y="711175"/>
            <a:ext cx="7949100" cy="354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Arial"/>
                <a:ea typeface="Arial"/>
                <a:cs typeface="Arial"/>
                <a:sym typeface="Arial"/>
              </a:rPr>
              <a:t>SOLUTION:</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                  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2"/>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134" name="Google Shape;134;p42"/>
          <p:cNvSpPr txBox="1"/>
          <p:nvPr/>
        </p:nvSpPr>
        <p:spPr>
          <a:xfrm>
            <a:off x="128063" y="1059160"/>
            <a:ext cx="5314387" cy="3790000"/>
          </a:xfrm>
          <a:prstGeom prst="rect">
            <a:avLst/>
          </a:prstGeom>
          <a:noFill/>
          <a:ln>
            <a:noFill/>
          </a:ln>
        </p:spPr>
        <p:txBody>
          <a:bodyPr anchorCtr="0" anchor="t" bIns="91425" lIns="91425" spcFirstLastPara="1" rIns="91425" wrap="square" tIns="91425">
            <a:noAutofit/>
          </a:bodyPr>
          <a:lstStyle/>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2"/>
          <p:cNvSpPr/>
          <p:nvPr/>
        </p:nvSpPr>
        <p:spPr>
          <a:xfrm>
            <a:off x="-84668" y="615950"/>
            <a:ext cx="8951601"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6" name="Google Shape;136;p42"/>
          <p:cNvPicPr preferRelativeResize="0"/>
          <p:nvPr/>
        </p:nvPicPr>
        <p:blipFill rotWithShape="1">
          <a:blip r:embed="rId3">
            <a:alphaModFix/>
          </a:blip>
          <a:srcRect b="0" l="0" r="0" t="0"/>
          <a:stretch/>
        </p:blipFill>
        <p:spPr>
          <a:xfrm>
            <a:off x="1021171" y="1723257"/>
            <a:ext cx="2956469" cy="2573047"/>
          </a:xfrm>
          <a:prstGeom prst="rect">
            <a:avLst/>
          </a:prstGeom>
          <a:noFill/>
          <a:ln>
            <a:noFill/>
          </a:ln>
        </p:spPr>
      </p:pic>
      <p:pic>
        <p:nvPicPr>
          <p:cNvPr id="137" name="Google Shape;137;p42"/>
          <p:cNvPicPr preferRelativeResize="0"/>
          <p:nvPr/>
        </p:nvPicPr>
        <p:blipFill rotWithShape="1">
          <a:blip r:embed="rId4">
            <a:alphaModFix/>
          </a:blip>
          <a:srcRect b="0" l="0" r="0" t="0"/>
          <a:stretch/>
        </p:blipFill>
        <p:spPr>
          <a:xfrm>
            <a:off x="4564380" y="1712692"/>
            <a:ext cx="4165599" cy="2090952"/>
          </a:xfrm>
          <a:prstGeom prst="rect">
            <a:avLst/>
          </a:prstGeom>
          <a:noFill/>
          <a:ln>
            <a:noFill/>
          </a:ln>
        </p:spPr>
      </p:pic>
      <p:sp>
        <p:nvSpPr>
          <p:cNvPr id="138" name="Google Shape;138;p42"/>
          <p:cNvSpPr txBox="1"/>
          <p:nvPr/>
        </p:nvSpPr>
        <p:spPr>
          <a:xfrm>
            <a:off x="1000361" y="1361511"/>
            <a:ext cx="331848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Front-end</a:t>
            </a:r>
            <a:endParaRPr b="0" i="0" sz="1400" u="none" cap="none" strike="noStrike">
              <a:solidFill>
                <a:srgbClr val="000000"/>
              </a:solidFill>
              <a:latin typeface="Arial"/>
              <a:ea typeface="Arial"/>
              <a:cs typeface="Arial"/>
              <a:sym typeface="Arial"/>
            </a:endParaRPr>
          </a:p>
        </p:txBody>
      </p:sp>
      <p:sp>
        <p:nvSpPr>
          <p:cNvPr id="139" name="Google Shape;139;p42"/>
          <p:cNvSpPr txBox="1"/>
          <p:nvPr/>
        </p:nvSpPr>
        <p:spPr>
          <a:xfrm>
            <a:off x="4865736" y="1287522"/>
            <a:ext cx="358096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Back-end</a:t>
            </a:r>
            <a:endParaRPr b="0" i="0" sz="1400" u="none" cap="none" strike="noStrike">
              <a:solidFill>
                <a:srgbClr val="000000"/>
              </a:solidFill>
              <a:latin typeface="Arial"/>
              <a:ea typeface="Arial"/>
              <a:cs typeface="Arial"/>
              <a:sym typeface="Arial"/>
            </a:endParaRPr>
          </a:p>
        </p:txBody>
      </p:sp>
      <p:cxnSp>
        <p:nvCxnSpPr>
          <p:cNvPr id="140" name="Google Shape;140;p42"/>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1" name="Google Shape;141;p42"/>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