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handoutMasterIdLst>
    <p:handoutMasterId r:id="rId50"/>
  </p:handoutMasterIdLst>
  <p:sldIdLst>
    <p:sldId id="256" r:id="rId2"/>
    <p:sldId id="310" r:id="rId3"/>
    <p:sldId id="311" r:id="rId4"/>
    <p:sldId id="257" r:id="rId5"/>
    <p:sldId id="284" r:id="rId6"/>
    <p:sldId id="261" r:id="rId7"/>
    <p:sldId id="285" r:id="rId8"/>
    <p:sldId id="286" r:id="rId9"/>
    <p:sldId id="262" r:id="rId10"/>
    <p:sldId id="288" r:id="rId11"/>
    <p:sldId id="289" r:id="rId12"/>
    <p:sldId id="290" r:id="rId13"/>
    <p:sldId id="291" r:id="rId14"/>
    <p:sldId id="292" r:id="rId15"/>
    <p:sldId id="293" r:id="rId16"/>
    <p:sldId id="294" r:id="rId17"/>
    <p:sldId id="279" r:id="rId18"/>
    <p:sldId id="263" r:id="rId19"/>
    <p:sldId id="274" r:id="rId20"/>
    <p:sldId id="275" r:id="rId21"/>
    <p:sldId id="276" r:id="rId22"/>
    <p:sldId id="277" r:id="rId23"/>
    <p:sldId id="266" r:id="rId24"/>
    <p:sldId id="280" r:id="rId25"/>
    <p:sldId id="281" r:id="rId26"/>
    <p:sldId id="282" r:id="rId27"/>
    <p:sldId id="283" r:id="rId28"/>
    <p:sldId id="287" r:id="rId29"/>
    <p:sldId id="295" r:id="rId30"/>
    <p:sldId id="296" r:id="rId31"/>
    <p:sldId id="297" r:id="rId32"/>
    <p:sldId id="298" r:id="rId33"/>
    <p:sldId id="299" r:id="rId34"/>
    <p:sldId id="300" r:id="rId35"/>
    <p:sldId id="301" r:id="rId36"/>
    <p:sldId id="302" r:id="rId37"/>
    <p:sldId id="312" r:id="rId38"/>
    <p:sldId id="303" r:id="rId39"/>
    <p:sldId id="304" r:id="rId40"/>
    <p:sldId id="305" r:id="rId41"/>
    <p:sldId id="306" r:id="rId42"/>
    <p:sldId id="307" r:id="rId43"/>
    <p:sldId id="313" r:id="rId44"/>
    <p:sldId id="308" r:id="rId45"/>
    <p:sldId id="309" r:id="rId46"/>
    <p:sldId id="270" r:id="rId47"/>
    <p:sldId id="27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FF4B41-45C3-4B84-878D-753E972984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B2D921EC-20D7-4EA6-8741-1BFB1F01C5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9563E0-4DB2-42C6-9687-AA94DE745E53}" type="datetimeFigureOut">
              <a:rPr lang="en-IN" smtClean="0"/>
              <a:t>12-07-2020</a:t>
            </a:fld>
            <a:endParaRPr lang="en-IN" dirty="0"/>
          </a:p>
        </p:txBody>
      </p:sp>
      <p:sp>
        <p:nvSpPr>
          <p:cNvPr id="4" name="Footer Placeholder 3">
            <a:extLst>
              <a:ext uri="{FF2B5EF4-FFF2-40B4-BE49-F238E27FC236}">
                <a16:creationId xmlns:a16="http://schemas.microsoft.com/office/drawing/2014/main" id="{4EC6C9F3-6299-4172-8F3D-9E76E43209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4E07553D-B843-457E-B539-481CBA46C6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ECD11D-A9C9-4768-955C-13279B3ED985}" type="slidenum">
              <a:rPr lang="en-IN" smtClean="0"/>
              <a:t>‹#›</a:t>
            </a:fld>
            <a:endParaRPr lang="en-IN" dirty="0"/>
          </a:p>
        </p:txBody>
      </p:sp>
    </p:spTree>
    <p:extLst>
      <p:ext uri="{BB962C8B-B14F-4D97-AF65-F5344CB8AC3E}">
        <p14:creationId xmlns:p14="http://schemas.microsoft.com/office/powerpoint/2010/main" val="10769010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CBC9C-6BE4-40E6-9F36-4446D974DC76}" type="datetimeFigureOut">
              <a:rPr lang="en-IN" smtClean="0"/>
              <a:t>12-07-2020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98C9A-2BBD-40EE-825E-EF5C5096E376}" type="slidenum">
              <a:rPr lang="en-IN" smtClean="0"/>
              <a:t>‹#›</a:t>
            </a:fld>
            <a:endParaRPr lang="en-IN" dirty="0"/>
          </a:p>
        </p:txBody>
      </p:sp>
    </p:spTree>
    <p:extLst>
      <p:ext uri="{BB962C8B-B14F-4D97-AF65-F5344CB8AC3E}">
        <p14:creationId xmlns:p14="http://schemas.microsoft.com/office/powerpoint/2010/main" val="3118180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F5450C-A4A7-42AF-9B9E-A1D61076E006}" type="datetime1">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EA91A6-87F7-4DF2-9D1C-957019A76B70}" type="datetime1">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AA6CBA-E862-44A5-8E32-3547E1B68D02}" type="datetime1">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C5A5978-4659-49D3-B201-3684BF228B05}" type="datetime1">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15C2D13-8B34-4BAC-81DC-4432C1EDF2D6}" type="datetime1">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76F332-3100-4933-B1F0-5292856FF358}" type="datetime1">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7C3E2-5F7B-4306-8EDF-D5DDF7B3F2DD}" type="datetime1">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734D9-EBF5-40B9-891C-1728C4E9F730}" type="datetime1">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5E5AC-0568-4477-9CF2-2E35BC7CBD91}" type="datetime1">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2266F-E477-4C93-A66F-A578D538645D}" type="datetime1">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79191-4ABF-4FD2-9D03-52AD489367F4}" type="datetime1">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818E91-8965-4046-82D9-FECA17D862BA}" type="datetime1">
              <a:rPr lang="en-US" smtClean="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56A00-0AED-44A1-92D6-DCFA8AC30237}" type="datetime1">
              <a:rPr lang="en-US" smtClean="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34AAB-3B71-4A4C-8153-D4A1A0ABBB48}" type="datetime1">
              <a:rPr lang="en-US" smtClean="0"/>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140A59-8E50-4A51-8524-7246B1866912}" type="datetime1">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618345-F8D4-4EF3-857C-38A98AE5ECA8}" type="datetime1">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40A34D-4E87-4295-84B8-78A97412E500}" type="datetime1">
              <a:rPr lang="en-US" smtClean="0"/>
              <a:t>7/12/2020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businessdictionary.com/definition/attrition.html"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randerson112358/Python/blob/master/Employee/WA_Fn-UseC_-HR-Employee-Attrition.csv" TargetMode="External"/><Relationship Id="rId2" Type="http://schemas.openxmlformats.org/officeDocument/2006/relationships/hyperlink" Target="https://github.com/randerson112358/Python/blob/master/Employee/Employee_Attrition.ipynb"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2DD8-75C2-4FC8-9F88-1A7C16DDCBCA}"/>
              </a:ext>
            </a:extLst>
          </p:cNvPr>
          <p:cNvSpPr>
            <a:spLocks noGrp="1"/>
          </p:cNvSpPr>
          <p:nvPr>
            <p:ph type="ctrTitle"/>
          </p:nvPr>
        </p:nvSpPr>
        <p:spPr>
          <a:xfrm>
            <a:off x="3069504" y="1028229"/>
            <a:ext cx="6757987" cy="805745"/>
          </a:xfrm>
        </p:spPr>
        <p:txBody>
          <a:bodyPr>
            <a:normAutofit fontScale="90000"/>
          </a:bodyPr>
          <a:lstStyle/>
          <a:p>
            <a:r>
              <a:rPr lang="en-IN" sz="4400" b="1" dirty="0">
                <a:latin typeface="Times New Roman" panose="02020603050405020304" pitchFamily="18" charset="0"/>
                <a:cs typeface="Times New Roman" panose="02020603050405020304" pitchFamily="18" charset="0"/>
              </a:rPr>
              <a:t>Employee</a:t>
            </a:r>
            <a:r>
              <a:rPr lang="en-IN" dirty="0"/>
              <a:t> </a:t>
            </a:r>
            <a:r>
              <a:rPr lang="en-IN" sz="4400" b="1" dirty="0">
                <a:latin typeface="Times New Roman" panose="02020603050405020304" pitchFamily="18" charset="0"/>
                <a:cs typeface="Times New Roman" panose="02020603050405020304" pitchFamily="18" charset="0"/>
              </a:rPr>
              <a:t>Attrition</a:t>
            </a:r>
          </a:p>
        </p:txBody>
      </p:sp>
      <p:sp>
        <p:nvSpPr>
          <p:cNvPr id="3" name="Subtitle 2">
            <a:extLst>
              <a:ext uri="{FF2B5EF4-FFF2-40B4-BE49-F238E27FC236}">
                <a16:creationId xmlns:a16="http://schemas.microsoft.com/office/drawing/2014/main" id="{E67BD19A-3CF2-4CE3-B405-36DD8FEA0157}"/>
              </a:ext>
            </a:extLst>
          </p:cNvPr>
          <p:cNvSpPr>
            <a:spLocks noGrp="1"/>
          </p:cNvSpPr>
          <p:nvPr>
            <p:ph type="subTitle" idx="1"/>
          </p:nvPr>
        </p:nvSpPr>
        <p:spPr/>
        <p:txBody>
          <a:bodyPr/>
          <a:lstStyle/>
          <a:p>
            <a:endParaRPr lang="en-IN" dirty="0"/>
          </a:p>
          <a:p>
            <a:endParaRPr lang="en-IN" dirty="0"/>
          </a:p>
          <a:p>
            <a:endParaRPr lang="en-IN" dirty="0"/>
          </a:p>
        </p:txBody>
      </p:sp>
      <p:pic>
        <p:nvPicPr>
          <p:cNvPr id="5" name="Picture 4">
            <a:extLst>
              <a:ext uri="{FF2B5EF4-FFF2-40B4-BE49-F238E27FC236}">
                <a16:creationId xmlns:a16="http://schemas.microsoft.com/office/drawing/2014/main" id="{3FFBD9AF-B6C8-4DEE-91B7-2416E803817E}"/>
              </a:ext>
            </a:extLst>
          </p:cNvPr>
          <p:cNvPicPr>
            <a:picLocks noChangeAspect="1"/>
          </p:cNvPicPr>
          <p:nvPr/>
        </p:nvPicPr>
        <p:blipFill>
          <a:blip r:embed="rId2"/>
          <a:stretch>
            <a:fillRect/>
          </a:stretch>
        </p:blipFill>
        <p:spPr>
          <a:xfrm>
            <a:off x="3261663" y="2372868"/>
            <a:ext cx="5450032" cy="3617662"/>
          </a:xfrm>
          <a:prstGeom prst="rect">
            <a:avLst/>
          </a:prstGeom>
        </p:spPr>
      </p:pic>
      <p:sp>
        <p:nvSpPr>
          <p:cNvPr id="8" name="Slide Number Placeholder 7">
            <a:extLst>
              <a:ext uri="{FF2B5EF4-FFF2-40B4-BE49-F238E27FC236}">
                <a16:creationId xmlns:a16="http://schemas.microsoft.com/office/drawing/2014/main" id="{FCC88093-BDD7-46A6-8592-29836F088D49}"/>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17963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515406-C1AF-4A9C-BA5E-41861FD283BF}"/>
              </a:ext>
            </a:extLst>
          </p:cNvPr>
          <p:cNvGraphicFramePr>
            <a:graphicFrameLocks noGrp="1"/>
          </p:cNvGraphicFramePr>
          <p:nvPr>
            <p:extLst>
              <p:ext uri="{D42A27DB-BD31-4B8C-83A1-F6EECF244321}">
                <p14:modId xmlns:p14="http://schemas.microsoft.com/office/powerpoint/2010/main" val="3137332811"/>
              </p:ext>
            </p:extLst>
          </p:nvPr>
        </p:nvGraphicFramePr>
        <p:xfrm>
          <a:off x="2539014" y="2745419"/>
          <a:ext cx="8637972" cy="2928094"/>
        </p:xfrm>
        <a:graphic>
          <a:graphicData uri="http://schemas.openxmlformats.org/drawingml/2006/table">
            <a:tbl>
              <a:tblPr firstRow="1" firstCol="1" bandRow="1">
                <a:tableStyleId>{5C22544A-7EE6-4342-B048-85BDC9FD1C3A}</a:tableStyleId>
              </a:tblPr>
              <a:tblGrid>
                <a:gridCol w="416492">
                  <a:extLst>
                    <a:ext uri="{9D8B030D-6E8A-4147-A177-3AD203B41FA5}">
                      <a16:colId xmlns:a16="http://schemas.microsoft.com/office/drawing/2014/main" val="2950165212"/>
                    </a:ext>
                  </a:extLst>
                </a:gridCol>
                <a:gridCol w="737892">
                  <a:extLst>
                    <a:ext uri="{9D8B030D-6E8A-4147-A177-3AD203B41FA5}">
                      <a16:colId xmlns:a16="http://schemas.microsoft.com/office/drawing/2014/main" val="177403679"/>
                    </a:ext>
                  </a:extLst>
                </a:gridCol>
                <a:gridCol w="1393222">
                  <a:extLst>
                    <a:ext uri="{9D8B030D-6E8A-4147-A177-3AD203B41FA5}">
                      <a16:colId xmlns:a16="http://schemas.microsoft.com/office/drawing/2014/main" val="1614057281"/>
                    </a:ext>
                  </a:extLst>
                </a:gridCol>
                <a:gridCol w="807921">
                  <a:extLst>
                    <a:ext uri="{9D8B030D-6E8A-4147-A177-3AD203B41FA5}">
                      <a16:colId xmlns:a16="http://schemas.microsoft.com/office/drawing/2014/main" val="1529950773"/>
                    </a:ext>
                  </a:extLst>
                </a:gridCol>
                <a:gridCol w="1062239">
                  <a:extLst>
                    <a:ext uri="{9D8B030D-6E8A-4147-A177-3AD203B41FA5}">
                      <a16:colId xmlns:a16="http://schemas.microsoft.com/office/drawing/2014/main" val="2261539554"/>
                    </a:ext>
                  </a:extLst>
                </a:gridCol>
                <a:gridCol w="1127845">
                  <a:extLst>
                    <a:ext uri="{9D8B030D-6E8A-4147-A177-3AD203B41FA5}">
                      <a16:colId xmlns:a16="http://schemas.microsoft.com/office/drawing/2014/main" val="2660962883"/>
                    </a:ext>
                  </a:extLst>
                </a:gridCol>
                <a:gridCol w="863207">
                  <a:extLst>
                    <a:ext uri="{9D8B030D-6E8A-4147-A177-3AD203B41FA5}">
                      <a16:colId xmlns:a16="http://schemas.microsoft.com/office/drawing/2014/main" val="3670238119"/>
                    </a:ext>
                  </a:extLst>
                </a:gridCol>
                <a:gridCol w="1153647">
                  <a:extLst>
                    <a:ext uri="{9D8B030D-6E8A-4147-A177-3AD203B41FA5}">
                      <a16:colId xmlns:a16="http://schemas.microsoft.com/office/drawing/2014/main" val="3561621969"/>
                    </a:ext>
                  </a:extLst>
                </a:gridCol>
                <a:gridCol w="1075507">
                  <a:extLst>
                    <a:ext uri="{9D8B030D-6E8A-4147-A177-3AD203B41FA5}">
                      <a16:colId xmlns:a16="http://schemas.microsoft.com/office/drawing/2014/main" val="1896921542"/>
                    </a:ext>
                  </a:extLst>
                </a:gridCol>
              </a:tblGrid>
              <a:tr h="450476">
                <a:tc>
                  <a:txBody>
                    <a:bodyPr/>
                    <a:lstStyle/>
                    <a:p>
                      <a:pPr algn="ctr">
                        <a:lnSpc>
                          <a:spcPct val="115000"/>
                        </a:lnSpc>
                        <a:spcAft>
                          <a:spcPts val="0"/>
                        </a:spcAft>
                      </a:pPr>
                      <a:r>
                        <a:rPr lang="en-US" sz="1100" dirty="0">
                          <a:effectLst/>
                        </a:rPr>
                        <a:t>Age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Attrition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BusinessTravel</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DailyRate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Department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DistanceFrom</a:t>
                      </a:r>
                      <a:endParaRPr lang="en-IN" sz="1100" dirty="0">
                        <a:effectLst/>
                      </a:endParaRPr>
                    </a:p>
                    <a:p>
                      <a:pPr algn="ctr">
                        <a:lnSpc>
                          <a:spcPct val="115000"/>
                        </a:lnSpc>
                        <a:spcAft>
                          <a:spcPts val="0"/>
                        </a:spcAft>
                      </a:pPr>
                      <a:r>
                        <a:rPr lang="en-US" sz="1100" dirty="0">
                          <a:effectLst/>
                        </a:rPr>
                        <a:t>Home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Education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EducationField</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JobRole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5576097"/>
                  </a:ext>
                </a:extLst>
              </a:tr>
              <a:tr h="450476">
                <a:tc>
                  <a:txBody>
                    <a:bodyPr/>
                    <a:lstStyle/>
                    <a:p>
                      <a:pPr algn="ctr">
                        <a:lnSpc>
                          <a:spcPct val="115000"/>
                        </a:lnSpc>
                        <a:spcAft>
                          <a:spcPts val="0"/>
                        </a:spcAft>
                      </a:pPr>
                      <a:r>
                        <a:rPr lang="en-US" sz="1100" dirty="0">
                          <a:effectLst/>
                        </a:rPr>
                        <a:t>41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Yes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err="1">
                          <a:effectLst/>
                        </a:rPr>
                        <a:t>Travel_Rarely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1102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Sales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Life Sciences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Sales Executive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818494"/>
                  </a:ext>
                </a:extLst>
              </a:tr>
              <a:tr h="675714">
                <a:tc>
                  <a:txBody>
                    <a:bodyPr/>
                    <a:lstStyle/>
                    <a:p>
                      <a:pPr algn="ctr">
                        <a:lnSpc>
                          <a:spcPct val="115000"/>
                        </a:lnSpc>
                        <a:spcAft>
                          <a:spcPts val="0"/>
                        </a:spcAft>
                      </a:pPr>
                      <a:r>
                        <a:rPr lang="en-US" sz="1100" dirty="0">
                          <a:effectLst/>
                        </a:rPr>
                        <a:t>49</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err="1">
                          <a:effectLst/>
                        </a:rPr>
                        <a:t>Travel_Frequently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279</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Research &amp; Development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8</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Life Sciences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Research Scientist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0316676"/>
                  </a:ext>
                </a:extLst>
              </a:tr>
              <a:tr h="675714">
                <a:tc>
                  <a:txBody>
                    <a:bodyPr/>
                    <a:lstStyle/>
                    <a:p>
                      <a:pPr algn="ctr">
                        <a:lnSpc>
                          <a:spcPct val="115000"/>
                        </a:lnSpc>
                        <a:spcAft>
                          <a:spcPts val="0"/>
                        </a:spcAft>
                      </a:pPr>
                      <a:r>
                        <a:rPr lang="en-US" sz="1100" dirty="0">
                          <a:effectLst/>
                        </a:rPr>
                        <a:t>37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Yes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Travel_Rarely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1373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Research &amp; Development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Other</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Laboratory Technician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172322"/>
                  </a:ext>
                </a:extLst>
              </a:tr>
              <a:tr h="675714">
                <a:tc>
                  <a:txBody>
                    <a:bodyPr/>
                    <a:lstStyle/>
                    <a:p>
                      <a:pPr algn="ctr">
                        <a:lnSpc>
                          <a:spcPct val="115000"/>
                        </a:lnSpc>
                        <a:spcAft>
                          <a:spcPts val="0"/>
                        </a:spcAft>
                      </a:pPr>
                      <a:r>
                        <a:rPr lang="en-US" sz="1100" dirty="0">
                          <a:effectLst/>
                        </a:rPr>
                        <a:t>33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Travel_Frequently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1392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Research &amp; Development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Life Sciences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Research Scientist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6826523"/>
                  </a:ext>
                </a:extLst>
              </a:tr>
            </a:tbl>
          </a:graphicData>
        </a:graphic>
      </p:graphicFrame>
      <p:sp>
        <p:nvSpPr>
          <p:cNvPr id="4" name="Rectangle 3">
            <a:extLst>
              <a:ext uri="{FF2B5EF4-FFF2-40B4-BE49-F238E27FC236}">
                <a16:creationId xmlns:a16="http://schemas.microsoft.com/office/drawing/2014/main" id="{CD8EA96E-26BF-437F-922E-BF675D72D10F}"/>
              </a:ext>
            </a:extLst>
          </p:cNvPr>
          <p:cNvSpPr/>
          <p:nvPr/>
        </p:nvSpPr>
        <p:spPr>
          <a:xfrm>
            <a:off x="2539014" y="760611"/>
            <a:ext cx="8637972" cy="906017"/>
          </a:xfrm>
          <a:prstGeom prst="rect">
            <a:avLst/>
          </a:prstGeom>
        </p:spPr>
        <p:txBody>
          <a:bodyPr wrap="square">
            <a:spAutoFit/>
          </a:bodyPr>
          <a:lstStyle/>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print the first five(5) row’s of the data</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df.head()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9DA1176-7605-4DE8-BB1C-93EF473E62C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537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96451E-7F1F-4797-A1D6-88DD77389CA8}"/>
              </a:ext>
            </a:extLst>
          </p:cNvPr>
          <p:cNvGraphicFramePr>
            <a:graphicFrameLocks noGrp="1"/>
          </p:cNvGraphicFramePr>
          <p:nvPr>
            <p:extLst>
              <p:ext uri="{D42A27DB-BD31-4B8C-83A1-F6EECF244321}">
                <p14:modId xmlns:p14="http://schemas.microsoft.com/office/powerpoint/2010/main" val="4017644381"/>
              </p:ext>
            </p:extLst>
          </p:nvPr>
        </p:nvGraphicFramePr>
        <p:xfrm>
          <a:off x="2485748" y="1589697"/>
          <a:ext cx="8584705" cy="1943616"/>
        </p:xfrm>
        <a:graphic>
          <a:graphicData uri="http://schemas.openxmlformats.org/drawingml/2006/table">
            <a:tbl>
              <a:tblPr firstRow="1" firstCol="1" bandRow="1">
                <a:tableStyleId>{5C22544A-7EE6-4342-B048-85BDC9FD1C3A}</a:tableStyleId>
              </a:tblPr>
              <a:tblGrid>
                <a:gridCol w="1151340">
                  <a:extLst>
                    <a:ext uri="{9D8B030D-6E8A-4147-A177-3AD203B41FA5}">
                      <a16:colId xmlns:a16="http://schemas.microsoft.com/office/drawing/2014/main" val="954941175"/>
                    </a:ext>
                  </a:extLst>
                </a:gridCol>
                <a:gridCol w="735456">
                  <a:extLst>
                    <a:ext uri="{9D8B030D-6E8A-4147-A177-3AD203B41FA5}">
                      <a16:colId xmlns:a16="http://schemas.microsoft.com/office/drawing/2014/main" val="2780387120"/>
                    </a:ext>
                  </a:extLst>
                </a:gridCol>
                <a:gridCol w="1026575">
                  <a:extLst>
                    <a:ext uri="{9D8B030D-6E8A-4147-A177-3AD203B41FA5}">
                      <a16:colId xmlns:a16="http://schemas.microsoft.com/office/drawing/2014/main" val="2286530791"/>
                    </a:ext>
                  </a:extLst>
                </a:gridCol>
                <a:gridCol w="1379711">
                  <a:extLst>
                    <a:ext uri="{9D8B030D-6E8A-4147-A177-3AD203B41FA5}">
                      <a16:colId xmlns:a16="http://schemas.microsoft.com/office/drawing/2014/main" val="3315262225"/>
                    </a:ext>
                  </a:extLst>
                </a:gridCol>
                <a:gridCol w="820822">
                  <a:extLst>
                    <a:ext uri="{9D8B030D-6E8A-4147-A177-3AD203B41FA5}">
                      <a16:colId xmlns:a16="http://schemas.microsoft.com/office/drawing/2014/main" val="2186243984"/>
                    </a:ext>
                  </a:extLst>
                </a:gridCol>
                <a:gridCol w="1056490">
                  <a:extLst>
                    <a:ext uri="{9D8B030D-6E8A-4147-A177-3AD203B41FA5}">
                      <a16:colId xmlns:a16="http://schemas.microsoft.com/office/drawing/2014/main" val="661047334"/>
                    </a:ext>
                  </a:extLst>
                </a:gridCol>
                <a:gridCol w="772667">
                  <a:extLst>
                    <a:ext uri="{9D8B030D-6E8A-4147-A177-3AD203B41FA5}">
                      <a16:colId xmlns:a16="http://schemas.microsoft.com/office/drawing/2014/main" val="1300198576"/>
                    </a:ext>
                  </a:extLst>
                </a:gridCol>
                <a:gridCol w="820822">
                  <a:extLst>
                    <a:ext uri="{9D8B030D-6E8A-4147-A177-3AD203B41FA5}">
                      <a16:colId xmlns:a16="http://schemas.microsoft.com/office/drawing/2014/main" val="201959423"/>
                    </a:ext>
                  </a:extLst>
                </a:gridCol>
                <a:gridCol w="820822">
                  <a:extLst>
                    <a:ext uri="{9D8B030D-6E8A-4147-A177-3AD203B41FA5}">
                      <a16:colId xmlns:a16="http://schemas.microsoft.com/office/drawing/2014/main" val="1439016343"/>
                    </a:ext>
                  </a:extLst>
                </a:gridCol>
              </a:tblGrid>
              <a:tr h="562361">
                <a:tc>
                  <a:txBody>
                    <a:bodyPr/>
                    <a:lstStyle/>
                    <a:p>
                      <a:pPr algn="ctr">
                        <a:lnSpc>
                          <a:spcPct val="115000"/>
                        </a:lnSpc>
                        <a:spcAft>
                          <a:spcPts val="0"/>
                        </a:spcAft>
                      </a:pPr>
                      <a:r>
                        <a:rPr lang="en-US" sz="1100" dirty="0">
                          <a:effectLst/>
                        </a:rPr>
                        <a:t>Environment</a:t>
                      </a:r>
                      <a:endParaRPr lang="en-IN" sz="1100" dirty="0">
                        <a:effectLst/>
                      </a:endParaRPr>
                    </a:p>
                    <a:p>
                      <a:pPr algn="ctr">
                        <a:lnSpc>
                          <a:spcPct val="115000"/>
                        </a:lnSpc>
                        <a:spcAft>
                          <a:spcPts val="0"/>
                        </a:spcAft>
                      </a:pPr>
                      <a:r>
                        <a:rPr lang="en-US" sz="1100" dirty="0">
                          <a:effectLst/>
                        </a:rPr>
                        <a:t>Satisfaction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Gender</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HourlyRate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JobInvolvement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JobLevel</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Job</a:t>
                      </a:r>
                      <a:endParaRPr lang="en-IN" sz="1100" dirty="0">
                        <a:effectLst/>
                      </a:endParaRPr>
                    </a:p>
                    <a:p>
                      <a:pPr algn="ctr">
                        <a:lnSpc>
                          <a:spcPct val="115000"/>
                        </a:lnSpc>
                        <a:spcAft>
                          <a:spcPts val="0"/>
                        </a:spcAft>
                      </a:pPr>
                      <a:r>
                        <a:rPr lang="en-US" sz="1100" dirty="0">
                          <a:effectLst/>
                        </a:rPr>
                        <a:t>Satisfaction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Marital</a:t>
                      </a:r>
                      <a:endParaRPr lang="en-IN" sz="1100" dirty="0">
                        <a:effectLst/>
                      </a:endParaRPr>
                    </a:p>
                    <a:p>
                      <a:pPr algn="ctr">
                        <a:lnSpc>
                          <a:spcPct val="115000"/>
                        </a:lnSpc>
                        <a:spcAft>
                          <a:spcPts val="0"/>
                        </a:spcAft>
                      </a:pPr>
                      <a:r>
                        <a:rPr lang="en-US" sz="1100" dirty="0">
                          <a:effectLst/>
                        </a:rPr>
                        <a:t>Status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Monthly</a:t>
                      </a:r>
                      <a:endParaRPr lang="en-IN" sz="1100" dirty="0">
                        <a:effectLst/>
                      </a:endParaRPr>
                    </a:p>
                    <a:p>
                      <a:pPr algn="ctr">
                        <a:lnSpc>
                          <a:spcPct val="115000"/>
                        </a:lnSpc>
                        <a:spcAft>
                          <a:spcPts val="0"/>
                        </a:spcAft>
                      </a:pPr>
                      <a:r>
                        <a:rPr lang="en-US" sz="1100" dirty="0">
                          <a:effectLst/>
                        </a:rPr>
                        <a:t>Income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Monthly</a:t>
                      </a:r>
                      <a:endParaRPr lang="en-IN" sz="1100" dirty="0">
                        <a:effectLst/>
                      </a:endParaRPr>
                    </a:p>
                    <a:p>
                      <a:pPr algn="ctr">
                        <a:lnSpc>
                          <a:spcPct val="115000"/>
                        </a:lnSpc>
                        <a:spcAft>
                          <a:spcPts val="0"/>
                        </a:spcAft>
                      </a:pPr>
                      <a:r>
                        <a:rPr lang="en-US" sz="1100" dirty="0">
                          <a:effectLst/>
                        </a:rPr>
                        <a:t>Rate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7697160"/>
                  </a:ext>
                </a:extLst>
              </a:tr>
              <a:tr h="398948">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Female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94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Single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5993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19479</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353086"/>
                  </a:ext>
                </a:extLst>
              </a:tr>
              <a:tr h="377951">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Male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61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Married</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5130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24907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1600682"/>
                  </a:ext>
                </a:extLst>
              </a:tr>
              <a:tr h="307656">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Male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92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Single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2090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2396</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7736733"/>
                  </a:ext>
                </a:extLst>
              </a:tr>
              <a:tr h="296700">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Female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56</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Married</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2909</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23159</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3871967"/>
                  </a:ext>
                </a:extLst>
              </a:tr>
            </a:tbl>
          </a:graphicData>
        </a:graphic>
      </p:graphicFrame>
      <p:graphicFrame>
        <p:nvGraphicFramePr>
          <p:cNvPr id="3" name="Table 2">
            <a:extLst>
              <a:ext uri="{FF2B5EF4-FFF2-40B4-BE49-F238E27FC236}">
                <a16:creationId xmlns:a16="http://schemas.microsoft.com/office/drawing/2014/main" id="{E9846781-AFE5-4E28-8EF5-BEA0F0646DC9}"/>
              </a:ext>
            </a:extLst>
          </p:cNvPr>
          <p:cNvGraphicFramePr>
            <a:graphicFrameLocks noGrp="1"/>
          </p:cNvGraphicFramePr>
          <p:nvPr>
            <p:extLst>
              <p:ext uri="{D42A27DB-BD31-4B8C-83A1-F6EECF244321}">
                <p14:modId xmlns:p14="http://schemas.microsoft.com/office/powerpoint/2010/main" val="4022875563"/>
              </p:ext>
            </p:extLst>
          </p:nvPr>
        </p:nvGraphicFramePr>
        <p:xfrm>
          <a:off x="2485747" y="3941169"/>
          <a:ext cx="8584704" cy="2157791"/>
        </p:xfrm>
        <a:graphic>
          <a:graphicData uri="http://schemas.openxmlformats.org/drawingml/2006/table">
            <a:tbl>
              <a:tblPr firstRow="1" firstCol="1" bandRow="1">
                <a:tableStyleId>{5C22544A-7EE6-4342-B048-85BDC9FD1C3A}</a:tableStyleId>
              </a:tblPr>
              <a:tblGrid>
                <a:gridCol w="817696">
                  <a:extLst>
                    <a:ext uri="{9D8B030D-6E8A-4147-A177-3AD203B41FA5}">
                      <a16:colId xmlns:a16="http://schemas.microsoft.com/office/drawing/2014/main" val="3481645369"/>
                    </a:ext>
                  </a:extLst>
                </a:gridCol>
                <a:gridCol w="870688">
                  <a:extLst>
                    <a:ext uri="{9D8B030D-6E8A-4147-A177-3AD203B41FA5}">
                      <a16:colId xmlns:a16="http://schemas.microsoft.com/office/drawing/2014/main" val="3541672569"/>
                    </a:ext>
                  </a:extLst>
                </a:gridCol>
                <a:gridCol w="1028192">
                  <a:extLst>
                    <a:ext uri="{9D8B030D-6E8A-4147-A177-3AD203B41FA5}">
                      <a16:colId xmlns:a16="http://schemas.microsoft.com/office/drawing/2014/main" val="1036565773"/>
                    </a:ext>
                  </a:extLst>
                </a:gridCol>
                <a:gridCol w="999488">
                  <a:extLst>
                    <a:ext uri="{9D8B030D-6E8A-4147-A177-3AD203B41FA5}">
                      <a16:colId xmlns:a16="http://schemas.microsoft.com/office/drawing/2014/main" val="3338610937"/>
                    </a:ext>
                  </a:extLst>
                </a:gridCol>
                <a:gridCol w="1012000">
                  <a:extLst>
                    <a:ext uri="{9D8B030D-6E8A-4147-A177-3AD203B41FA5}">
                      <a16:colId xmlns:a16="http://schemas.microsoft.com/office/drawing/2014/main" val="712658582"/>
                    </a:ext>
                  </a:extLst>
                </a:gridCol>
                <a:gridCol w="1074560">
                  <a:extLst>
                    <a:ext uri="{9D8B030D-6E8A-4147-A177-3AD203B41FA5}">
                      <a16:colId xmlns:a16="http://schemas.microsoft.com/office/drawing/2014/main" val="2327271682"/>
                    </a:ext>
                  </a:extLst>
                </a:gridCol>
                <a:gridCol w="1126080">
                  <a:extLst>
                    <a:ext uri="{9D8B030D-6E8A-4147-A177-3AD203B41FA5}">
                      <a16:colId xmlns:a16="http://schemas.microsoft.com/office/drawing/2014/main" val="356734748"/>
                    </a:ext>
                  </a:extLst>
                </a:gridCol>
                <a:gridCol w="794880">
                  <a:extLst>
                    <a:ext uri="{9D8B030D-6E8A-4147-A177-3AD203B41FA5}">
                      <a16:colId xmlns:a16="http://schemas.microsoft.com/office/drawing/2014/main" val="3448966734"/>
                    </a:ext>
                  </a:extLst>
                </a:gridCol>
                <a:gridCol w="861120">
                  <a:extLst>
                    <a:ext uri="{9D8B030D-6E8A-4147-A177-3AD203B41FA5}">
                      <a16:colId xmlns:a16="http://schemas.microsoft.com/office/drawing/2014/main" val="3965693697"/>
                    </a:ext>
                  </a:extLst>
                </a:gridCol>
              </a:tblGrid>
              <a:tr h="561791">
                <a:tc>
                  <a:txBody>
                    <a:bodyPr/>
                    <a:lstStyle/>
                    <a:p>
                      <a:pPr algn="ctr">
                        <a:lnSpc>
                          <a:spcPct val="115000"/>
                        </a:lnSpc>
                        <a:spcAft>
                          <a:spcPts val="0"/>
                        </a:spcAft>
                      </a:pPr>
                      <a:r>
                        <a:rPr lang="en-US" sz="1100" dirty="0">
                          <a:effectLst/>
                        </a:rPr>
                        <a:t>OverTime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Percent</a:t>
                      </a:r>
                      <a:endParaRPr lang="en-IN" sz="1100" dirty="0">
                        <a:effectLst/>
                      </a:endParaRPr>
                    </a:p>
                    <a:p>
                      <a:pPr algn="ctr">
                        <a:lnSpc>
                          <a:spcPct val="115000"/>
                        </a:lnSpc>
                        <a:spcAft>
                          <a:spcPts val="0"/>
                        </a:spcAft>
                      </a:pPr>
                      <a:r>
                        <a:rPr lang="en-US" sz="1100" dirty="0">
                          <a:effectLst/>
                        </a:rPr>
                        <a:t>SalaryHike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Performance</a:t>
                      </a:r>
                      <a:endParaRPr lang="en-IN" sz="1100" dirty="0">
                        <a:effectLst/>
                      </a:endParaRPr>
                    </a:p>
                    <a:p>
                      <a:pPr algn="ctr">
                        <a:lnSpc>
                          <a:spcPct val="115000"/>
                        </a:lnSpc>
                        <a:spcAft>
                          <a:spcPts val="0"/>
                        </a:spcAft>
                      </a:pPr>
                      <a:r>
                        <a:rPr lang="en-US" sz="1100" dirty="0">
                          <a:effectLst/>
                        </a:rPr>
                        <a:t>Rating</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Relationship</a:t>
                      </a:r>
                      <a:endParaRPr lang="en-IN" sz="1100" dirty="0">
                        <a:effectLst/>
                      </a:endParaRPr>
                    </a:p>
                    <a:p>
                      <a:pPr algn="ctr">
                        <a:lnSpc>
                          <a:spcPct val="115000"/>
                        </a:lnSpc>
                        <a:spcAft>
                          <a:spcPts val="0"/>
                        </a:spcAft>
                      </a:pPr>
                      <a:r>
                        <a:rPr lang="en-US" sz="1100" dirty="0">
                          <a:effectLst/>
                        </a:rPr>
                        <a:t>Satisfaction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StockOption</a:t>
                      </a:r>
                      <a:endParaRPr lang="en-IN" sz="1100" dirty="0">
                        <a:effectLst/>
                      </a:endParaRPr>
                    </a:p>
                    <a:p>
                      <a:pPr algn="ctr">
                        <a:lnSpc>
                          <a:spcPct val="115000"/>
                        </a:lnSpc>
                        <a:spcAft>
                          <a:spcPts val="0"/>
                        </a:spcAft>
                      </a:pPr>
                      <a:r>
                        <a:rPr lang="en-US" sz="1100" dirty="0">
                          <a:effectLst/>
                        </a:rPr>
                        <a:t>Level</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TotalWorking</a:t>
                      </a:r>
                      <a:endParaRPr lang="en-IN" sz="1100" dirty="0">
                        <a:effectLst/>
                      </a:endParaRPr>
                    </a:p>
                    <a:p>
                      <a:pPr algn="ctr">
                        <a:lnSpc>
                          <a:spcPct val="115000"/>
                        </a:lnSpc>
                        <a:spcAft>
                          <a:spcPts val="0"/>
                        </a:spcAft>
                      </a:pPr>
                      <a:r>
                        <a:rPr lang="en-US" sz="1100" dirty="0">
                          <a:effectLst/>
                        </a:rPr>
                        <a:t>Years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TrainingTimes</a:t>
                      </a:r>
                      <a:endParaRPr lang="en-IN" sz="1100" dirty="0">
                        <a:effectLst/>
                      </a:endParaRPr>
                    </a:p>
                    <a:p>
                      <a:pPr algn="ctr">
                        <a:lnSpc>
                          <a:spcPct val="115000"/>
                        </a:lnSpc>
                        <a:spcAft>
                          <a:spcPts val="0"/>
                        </a:spcAft>
                      </a:pPr>
                      <a:r>
                        <a:rPr lang="en-US" sz="1100" dirty="0">
                          <a:effectLst/>
                        </a:rPr>
                        <a:t>LastYear</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WorkLife</a:t>
                      </a:r>
                      <a:endParaRPr lang="en-IN" sz="1100" dirty="0">
                        <a:effectLst/>
                      </a:endParaRPr>
                    </a:p>
                    <a:p>
                      <a:pPr algn="ctr">
                        <a:lnSpc>
                          <a:spcPct val="115000"/>
                        </a:lnSpc>
                        <a:spcAft>
                          <a:spcPts val="0"/>
                        </a:spcAft>
                      </a:pPr>
                      <a:r>
                        <a:rPr lang="en-US" sz="1100" dirty="0">
                          <a:effectLst/>
                        </a:rPr>
                        <a:t>Balance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YearsAt</a:t>
                      </a:r>
                      <a:endParaRPr lang="en-IN" sz="1100" dirty="0">
                        <a:effectLst/>
                      </a:endParaRPr>
                    </a:p>
                    <a:p>
                      <a:pPr algn="ctr">
                        <a:lnSpc>
                          <a:spcPct val="115000"/>
                        </a:lnSpc>
                        <a:spcAft>
                          <a:spcPts val="0"/>
                        </a:spcAft>
                      </a:pPr>
                      <a:r>
                        <a:rPr lang="en-US" sz="1100" dirty="0">
                          <a:effectLst/>
                        </a:rPr>
                        <a:t>Company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7118102"/>
                  </a:ext>
                </a:extLst>
              </a:tr>
              <a:tr h="417273">
                <a:tc>
                  <a:txBody>
                    <a:bodyPr/>
                    <a:lstStyle/>
                    <a:p>
                      <a:pPr algn="ctr">
                        <a:lnSpc>
                          <a:spcPct val="115000"/>
                        </a:lnSpc>
                        <a:spcAft>
                          <a:spcPts val="0"/>
                        </a:spcAft>
                      </a:pPr>
                      <a:r>
                        <a:rPr lang="en-US" sz="1100" dirty="0">
                          <a:effectLst/>
                        </a:rPr>
                        <a:t>Yes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8</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6</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3576715"/>
                  </a:ext>
                </a:extLst>
              </a:tr>
              <a:tr h="417273">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8415866"/>
                  </a:ext>
                </a:extLst>
              </a:tr>
              <a:tr h="417273">
                <a:tc>
                  <a:txBody>
                    <a:bodyPr/>
                    <a:lstStyle/>
                    <a:p>
                      <a:pPr algn="ctr">
                        <a:lnSpc>
                          <a:spcPct val="115000"/>
                        </a:lnSpc>
                        <a:spcAft>
                          <a:spcPts val="0"/>
                        </a:spcAft>
                      </a:pPr>
                      <a:r>
                        <a:rPr lang="en-US" sz="1100" dirty="0">
                          <a:effectLst/>
                        </a:rPr>
                        <a:t>Yes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15</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8618103"/>
                  </a:ext>
                </a:extLst>
              </a:tr>
              <a:tr h="344181">
                <a:tc>
                  <a:txBody>
                    <a:bodyPr/>
                    <a:lstStyle/>
                    <a:p>
                      <a:pPr algn="ctr">
                        <a:lnSpc>
                          <a:spcPct val="115000"/>
                        </a:lnSpc>
                        <a:spcAft>
                          <a:spcPts val="0"/>
                        </a:spcAft>
                      </a:pPr>
                      <a:r>
                        <a:rPr lang="en-US" sz="1100" dirty="0">
                          <a:effectLst/>
                        </a:rPr>
                        <a:t>Yes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8</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8</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720998"/>
                  </a:ext>
                </a:extLst>
              </a:tr>
            </a:tbl>
          </a:graphicData>
        </a:graphic>
      </p:graphicFrame>
      <p:sp>
        <p:nvSpPr>
          <p:cNvPr id="7" name="Slide Number Placeholder 6">
            <a:extLst>
              <a:ext uri="{FF2B5EF4-FFF2-40B4-BE49-F238E27FC236}">
                <a16:creationId xmlns:a16="http://schemas.microsoft.com/office/drawing/2014/main" id="{09E93468-1DB1-43C8-9260-0C08EEE9837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87746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A5CE1C5-9E7F-40B0-86C1-91CF07DCC043}"/>
              </a:ext>
            </a:extLst>
          </p:cNvPr>
          <p:cNvGraphicFramePr>
            <a:graphicFrameLocks noGrp="1"/>
          </p:cNvGraphicFramePr>
          <p:nvPr>
            <p:extLst>
              <p:ext uri="{D42A27DB-BD31-4B8C-83A1-F6EECF244321}">
                <p14:modId xmlns:p14="http://schemas.microsoft.com/office/powerpoint/2010/main" val="4217518687"/>
              </p:ext>
            </p:extLst>
          </p:nvPr>
        </p:nvGraphicFramePr>
        <p:xfrm>
          <a:off x="2636667" y="2681056"/>
          <a:ext cx="8522563" cy="1926375"/>
        </p:xfrm>
        <a:graphic>
          <a:graphicData uri="http://schemas.openxmlformats.org/drawingml/2006/table">
            <a:tbl>
              <a:tblPr firstRow="1" firstCol="1" bandRow="1">
                <a:tableStyleId>{5C22544A-7EE6-4342-B048-85BDC9FD1C3A}</a:tableStyleId>
              </a:tblPr>
              <a:tblGrid>
                <a:gridCol w="3017326">
                  <a:extLst>
                    <a:ext uri="{9D8B030D-6E8A-4147-A177-3AD203B41FA5}">
                      <a16:colId xmlns:a16="http://schemas.microsoft.com/office/drawing/2014/main" val="50761625"/>
                    </a:ext>
                  </a:extLst>
                </a:gridCol>
                <a:gridCol w="2827013">
                  <a:extLst>
                    <a:ext uri="{9D8B030D-6E8A-4147-A177-3AD203B41FA5}">
                      <a16:colId xmlns:a16="http://schemas.microsoft.com/office/drawing/2014/main" val="34063022"/>
                    </a:ext>
                  </a:extLst>
                </a:gridCol>
                <a:gridCol w="2678224">
                  <a:extLst>
                    <a:ext uri="{9D8B030D-6E8A-4147-A177-3AD203B41FA5}">
                      <a16:colId xmlns:a16="http://schemas.microsoft.com/office/drawing/2014/main" val="3096855126"/>
                    </a:ext>
                  </a:extLst>
                </a:gridCol>
              </a:tblGrid>
              <a:tr h="592191">
                <a:tc>
                  <a:txBody>
                    <a:bodyPr/>
                    <a:lstStyle/>
                    <a:p>
                      <a:pPr algn="ctr">
                        <a:lnSpc>
                          <a:spcPct val="115000"/>
                        </a:lnSpc>
                        <a:spcAft>
                          <a:spcPts val="0"/>
                        </a:spcAft>
                      </a:pPr>
                      <a:r>
                        <a:rPr lang="en-US" sz="1100" dirty="0">
                          <a:effectLst/>
                        </a:rPr>
                        <a:t>YearsInCurrent</a:t>
                      </a:r>
                      <a:endParaRPr lang="en-IN" sz="1100" dirty="0">
                        <a:effectLst/>
                      </a:endParaRPr>
                    </a:p>
                    <a:p>
                      <a:pPr algn="ctr">
                        <a:lnSpc>
                          <a:spcPct val="115000"/>
                        </a:lnSpc>
                        <a:spcAft>
                          <a:spcPts val="0"/>
                        </a:spcAft>
                      </a:pPr>
                      <a:r>
                        <a:rPr lang="en-US" sz="1100" dirty="0">
                          <a:effectLst/>
                        </a:rPr>
                        <a:t>Role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YearsSince</a:t>
                      </a:r>
                      <a:endParaRPr lang="en-IN" sz="1100" dirty="0">
                        <a:effectLst/>
                      </a:endParaRPr>
                    </a:p>
                    <a:p>
                      <a:pPr algn="ctr">
                        <a:lnSpc>
                          <a:spcPct val="115000"/>
                        </a:lnSpc>
                        <a:spcAft>
                          <a:spcPts val="0"/>
                        </a:spcAft>
                      </a:pPr>
                      <a:r>
                        <a:rPr lang="en-US" sz="1100" dirty="0">
                          <a:effectLst/>
                        </a:rPr>
                        <a:t>LastPromotion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YearsWith</a:t>
                      </a:r>
                      <a:endParaRPr lang="en-IN" sz="1100" dirty="0">
                        <a:effectLst/>
                      </a:endParaRPr>
                    </a:p>
                    <a:p>
                      <a:pPr algn="ctr">
                        <a:lnSpc>
                          <a:spcPct val="115000"/>
                        </a:lnSpc>
                        <a:spcAft>
                          <a:spcPts val="0"/>
                        </a:spcAft>
                      </a:pPr>
                      <a:r>
                        <a:rPr lang="en-US" sz="1100" dirty="0">
                          <a:effectLst/>
                        </a:rPr>
                        <a:t>CurrManager</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6163126"/>
                  </a:ext>
                </a:extLst>
              </a:tr>
              <a:tr h="333546">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5</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9002626"/>
                  </a:ext>
                </a:extLst>
              </a:tr>
              <a:tr h="333546">
                <a:tc>
                  <a:txBody>
                    <a:bodyPr/>
                    <a:lstStyle/>
                    <a:p>
                      <a:pPr algn="ctr">
                        <a:lnSpc>
                          <a:spcPct val="115000"/>
                        </a:lnSpc>
                        <a:spcAft>
                          <a:spcPts val="0"/>
                        </a:spcAft>
                      </a:pPr>
                      <a:r>
                        <a:rPr lang="en-US" sz="1100" dirty="0">
                          <a:effectLst/>
                        </a:rPr>
                        <a:t>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7320573"/>
                  </a:ext>
                </a:extLst>
              </a:tr>
              <a:tr h="333546">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944039"/>
                  </a:ext>
                </a:extLst>
              </a:tr>
              <a:tr h="333546">
                <a:tc>
                  <a:txBody>
                    <a:bodyPr/>
                    <a:lstStyle/>
                    <a:p>
                      <a:pPr algn="ctr">
                        <a:lnSpc>
                          <a:spcPct val="115000"/>
                        </a:lnSpc>
                        <a:spcAft>
                          <a:spcPts val="0"/>
                        </a:spcAft>
                      </a:pPr>
                      <a:r>
                        <a:rPr lang="en-US" sz="1100" dirty="0">
                          <a:effectLst/>
                        </a:rPr>
                        <a:t>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1897994"/>
                  </a:ext>
                </a:extLst>
              </a:tr>
            </a:tbl>
          </a:graphicData>
        </a:graphic>
      </p:graphicFrame>
      <p:sp>
        <p:nvSpPr>
          <p:cNvPr id="5" name="Slide Number Placeholder 4">
            <a:extLst>
              <a:ext uri="{FF2B5EF4-FFF2-40B4-BE49-F238E27FC236}">
                <a16:creationId xmlns:a16="http://schemas.microsoft.com/office/drawing/2014/main" id="{1FF53C48-A889-4AB3-BA6A-A3346714606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4375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7074F0-2974-4787-9ACA-8C38F3C3CABE}"/>
              </a:ext>
            </a:extLst>
          </p:cNvPr>
          <p:cNvSpPr/>
          <p:nvPr/>
        </p:nvSpPr>
        <p:spPr>
          <a:xfrm>
            <a:off x="2675138" y="762992"/>
            <a:ext cx="6096000" cy="906017"/>
          </a:xfrm>
          <a:prstGeom prst="rect">
            <a:avLst/>
          </a:prstGeom>
        </p:spPr>
        <p:txBody>
          <a:bodyPr>
            <a:spAutoFit/>
          </a:bodyPr>
          <a:lstStyle/>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Print the last five(5) row’s of the data.</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df.tail()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12E87B1-317D-4637-B8DA-E47A1D3899FB}"/>
              </a:ext>
            </a:extLst>
          </p:cNvPr>
          <p:cNvGraphicFramePr>
            <a:graphicFrameLocks noGrp="1"/>
          </p:cNvGraphicFramePr>
          <p:nvPr>
            <p:extLst>
              <p:ext uri="{D42A27DB-BD31-4B8C-83A1-F6EECF244321}">
                <p14:modId xmlns:p14="http://schemas.microsoft.com/office/powerpoint/2010/main" val="1263163705"/>
              </p:ext>
            </p:extLst>
          </p:nvPr>
        </p:nvGraphicFramePr>
        <p:xfrm>
          <a:off x="2675138" y="2334827"/>
          <a:ext cx="8377561" cy="3036163"/>
        </p:xfrm>
        <a:graphic>
          <a:graphicData uri="http://schemas.openxmlformats.org/drawingml/2006/table">
            <a:tbl>
              <a:tblPr firstRow="1" firstCol="1" bandRow="1">
                <a:tableStyleId>{5C22544A-7EE6-4342-B048-85BDC9FD1C3A}</a:tableStyleId>
              </a:tblPr>
              <a:tblGrid>
                <a:gridCol w="403936">
                  <a:extLst>
                    <a:ext uri="{9D8B030D-6E8A-4147-A177-3AD203B41FA5}">
                      <a16:colId xmlns:a16="http://schemas.microsoft.com/office/drawing/2014/main" val="3716055440"/>
                    </a:ext>
                  </a:extLst>
                </a:gridCol>
                <a:gridCol w="715646">
                  <a:extLst>
                    <a:ext uri="{9D8B030D-6E8A-4147-A177-3AD203B41FA5}">
                      <a16:colId xmlns:a16="http://schemas.microsoft.com/office/drawing/2014/main" val="2942369130"/>
                    </a:ext>
                  </a:extLst>
                </a:gridCol>
                <a:gridCol w="1351219">
                  <a:extLst>
                    <a:ext uri="{9D8B030D-6E8A-4147-A177-3AD203B41FA5}">
                      <a16:colId xmlns:a16="http://schemas.microsoft.com/office/drawing/2014/main" val="2957271821"/>
                    </a:ext>
                  </a:extLst>
                </a:gridCol>
                <a:gridCol w="783564">
                  <a:extLst>
                    <a:ext uri="{9D8B030D-6E8A-4147-A177-3AD203B41FA5}">
                      <a16:colId xmlns:a16="http://schemas.microsoft.com/office/drawing/2014/main" val="1726355563"/>
                    </a:ext>
                  </a:extLst>
                </a:gridCol>
                <a:gridCol w="1030216">
                  <a:extLst>
                    <a:ext uri="{9D8B030D-6E8A-4147-A177-3AD203B41FA5}">
                      <a16:colId xmlns:a16="http://schemas.microsoft.com/office/drawing/2014/main" val="475753336"/>
                    </a:ext>
                  </a:extLst>
                </a:gridCol>
                <a:gridCol w="1093844">
                  <a:extLst>
                    <a:ext uri="{9D8B030D-6E8A-4147-A177-3AD203B41FA5}">
                      <a16:colId xmlns:a16="http://schemas.microsoft.com/office/drawing/2014/main" val="1944488761"/>
                    </a:ext>
                  </a:extLst>
                </a:gridCol>
                <a:gridCol w="837185">
                  <a:extLst>
                    <a:ext uri="{9D8B030D-6E8A-4147-A177-3AD203B41FA5}">
                      <a16:colId xmlns:a16="http://schemas.microsoft.com/office/drawing/2014/main" val="2911072245"/>
                    </a:ext>
                  </a:extLst>
                </a:gridCol>
                <a:gridCol w="1118867">
                  <a:extLst>
                    <a:ext uri="{9D8B030D-6E8A-4147-A177-3AD203B41FA5}">
                      <a16:colId xmlns:a16="http://schemas.microsoft.com/office/drawing/2014/main" val="1465140935"/>
                    </a:ext>
                  </a:extLst>
                </a:gridCol>
                <a:gridCol w="1043084">
                  <a:extLst>
                    <a:ext uri="{9D8B030D-6E8A-4147-A177-3AD203B41FA5}">
                      <a16:colId xmlns:a16="http://schemas.microsoft.com/office/drawing/2014/main" val="1931890543"/>
                    </a:ext>
                  </a:extLst>
                </a:gridCol>
              </a:tblGrid>
              <a:tr h="467102">
                <a:tc>
                  <a:txBody>
                    <a:bodyPr/>
                    <a:lstStyle/>
                    <a:p>
                      <a:pPr algn="ctr">
                        <a:lnSpc>
                          <a:spcPct val="115000"/>
                        </a:lnSpc>
                        <a:spcAft>
                          <a:spcPts val="0"/>
                        </a:spcAft>
                      </a:pPr>
                      <a:r>
                        <a:rPr lang="en-US" sz="1100" dirty="0">
                          <a:effectLst/>
                        </a:rPr>
                        <a:t>Age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Attrition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BusinessTravel</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DailyRate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Department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DistanceFrom</a:t>
                      </a:r>
                      <a:endParaRPr lang="en-IN" sz="1100" dirty="0">
                        <a:effectLst/>
                      </a:endParaRPr>
                    </a:p>
                    <a:p>
                      <a:pPr algn="ctr">
                        <a:lnSpc>
                          <a:spcPct val="115000"/>
                        </a:lnSpc>
                        <a:spcAft>
                          <a:spcPts val="0"/>
                        </a:spcAft>
                      </a:pPr>
                      <a:r>
                        <a:rPr lang="en-US" sz="1100" dirty="0">
                          <a:effectLst/>
                        </a:rPr>
                        <a:t>Home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Education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EducationField</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JobRole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2887890"/>
                  </a:ext>
                </a:extLst>
              </a:tr>
              <a:tr h="700653">
                <a:tc>
                  <a:txBody>
                    <a:bodyPr/>
                    <a:lstStyle/>
                    <a:p>
                      <a:pPr algn="ctr">
                        <a:lnSpc>
                          <a:spcPct val="115000"/>
                        </a:lnSpc>
                        <a:spcAft>
                          <a:spcPts val="0"/>
                        </a:spcAft>
                      </a:pPr>
                      <a:r>
                        <a:rPr lang="en-US" sz="1100" dirty="0">
                          <a:effectLst/>
                        </a:rPr>
                        <a:t>36</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Travel_Frequently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884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Research &amp; Development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Medical</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Laboratory Technician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43067004"/>
                  </a:ext>
                </a:extLst>
              </a:tr>
              <a:tr h="700653">
                <a:tc>
                  <a:txBody>
                    <a:bodyPr/>
                    <a:lstStyle/>
                    <a:p>
                      <a:pPr algn="ctr">
                        <a:lnSpc>
                          <a:spcPct val="115000"/>
                        </a:lnSpc>
                        <a:spcAft>
                          <a:spcPts val="0"/>
                        </a:spcAft>
                      </a:pPr>
                      <a:r>
                        <a:rPr lang="en-US" sz="1100" dirty="0">
                          <a:effectLst/>
                        </a:rPr>
                        <a:t>39</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Travel_Rarely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613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Research &amp; Development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6</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Medical</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Healthcare Representative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4487583"/>
                  </a:ext>
                </a:extLst>
              </a:tr>
              <a:tr h="700653">
                <a:tc>
                  <a:txBody>
                    <a:bodyPr/>
                    <a:lstStyle/>
                    <a:p>
                      <a:pPr algn="ctr">
                        <a:lnSpc>
                          <a:spcPct val="115000"/>
                        </a:lnSpc>
                        <a:spcAft>
                          <a:spcPts val="0"/>
                        </a:spcAft>
                      </a:pPr>
                      <a:r>
                        <a:rPr lang="en-US" sz="1100" dirty="0">
                          <a:effectLst/>
                        </a:rPr>
                        <a:t>27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Travel_Rarely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155</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Research &amp; Development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Life Sciences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Manufacturing Director</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02743930"/>
                  </a:ext>
                </a:extLst>
              </a:tr>
              <a:tr h="467102">
                <a:tc>
                  <a:txBody>
                    <a:bodyPr/>
                    <a:lstStyle/>
                    <a:p>
                      <a:pPr algn="ctr">
                        <a:lnSpc>
                          <a:spcPct val="115000"/>
                        </a:lnSpc>
                        <a:spcAft>
                          <a:spcPts val="0"/>
                        </a:spcAft>
                      </a:pPr>
                      <a:r>
                        <a:rPr lang="en-US" sz="1100" dirty="0">
                          <a:effectLst/>
                        </a:rPr>
                        <a:t>49</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Travel_Frequently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1023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Sales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Medical</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Sales Executive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95574816"/>
                  </a:ext>
                </a:extLst>
              </a:tr>
            </a:tbl>
          </a:graphicData>
        </a:graphic>
      </p:graphicFrame>
      <p:sp>
        <p:nvSpPr>
          <p:cNvPr id="6" name="Slide Number Placeholder 5">
            <a:extLst>
              <a:ext uri="{FF2B5EF4-FFF2-40B4-BE49-F238E27FC236}">
                <a16:creationId xmlns:a16="http://schemas.microsoft.com/office/drawing/2014/main" id="{259C2B15-7577-42EA-ABB2-EC37A7C53B1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61514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A08E3A8-FAC9-4462-93DD-B7A79FC63EE7}"/>
              </a:ext>
            </a:extLst>
          </p:cNvPr>
          <p:cNvGraphicFramePr>
            <a:graphicFrameLocks noGrp="1"/>
          </p:cNvGraphicFramePr>
          <p:nvPr>
            <p:extLst>
              <p:ext uri="{D42A27DB-BD31-4B8C-83A1-F6EECF244321}">
                <p14:modId xmlns:p14="http://schemas.microsoft.com/office/powerpoint/2010/main" val="3173653895"/>
              </p:ext>
            </p:extLst>
          </p:nvPr>
        </p:nvGraphicFramePr>
        <p:xfrm>
          <a:off x="2503503" y="1562471"/>
          <a:ext cx="8753382" cy="1636593"/>
        </p:xfrm>
        <a:graphic>
          <a:graphicData uri="http://schemas.openxmlformats.org/drawingml/2006/table">
            <a:tbl>
              <a:tblPr firstRow="1" firstCol="1" bandRow="1">
                <a:tableStyleId>{5C22544A-7EE6-4342-B048-85BDC9FD1C3A}</a:tableStyleId>
              </a:tblPr>
              <a:tblGrid>
                <a:gridCol w="1173962">
                  <a:extLst>
                    <a:ext uri="{9D8B030D-6E8A-4147-A177-3AD203B41FA5}">
                      <a16:colId xmlns:a16="http://schemas.microsoft.com/office/drawing/2014/main" val="2614050294"/>
                    </a:ext>
                  </a:extLst>
                </a:gridCol>
                <a:gridCol w="749907">
                  <a:extLst>
                    <a:ext uri="{9D8B030D-6E8A-4147-A177-3AD203B41FA5}">
                      <a16:colId xmlns:a16="http://schemas.microsoft.com/office/drawing/2014/main" val="3237610807"/>
                    </a:ext>
                  </a:extLst>
                </a:gridCol>
                <a:gridCol w="1046746">
                  <a:extLst>
                    <a:ext uri="{9D8B030D-6E8A-4147-A177-3AD203B41FA5}">
                      <a16:colId xmlns:a16="http://schemas.microsoft.com/office/drawing/2014/main" val="1831387733"/>
                    </a:ext>
                  </a:extLst>
                </a:gridCol>
                <a:gridCol w="1406820">
                  <a:extLst>
                    <a:ext uri="{9D8B030D-6E8A-4147-A177-3AD203B41FA5}">
                      <a16:colId xmlns:a16="http://schemas.microsoft.com/office/drawing/2014/main" val="1834710669"/>
                    </a:ext>
                  </a:extLst>
                </a:gridCol>
                <a:gridCol w="836950">
                  <a:extLst>
                    <a:ext uri="{9D8B030D-6E8A-4147-A177-3AD203B41FA5}">
                      <a16:colId xmlns:a16="http://schemas.microsoft.com/office/drawing/2014/main" val="2210940291"/>
                    </a:ext>
                  </a:extLst>
                </a:gridCol>
                <a:gridCol w="1077248">
                  <a:extLst>
                    <a:ext uri="{9D8B030D-6E8A-4147-A177-3AD203B41FA5}">
                      <a16:colId xmlns:a16="http://schemas.microsoft.com/office/drawing/2014/main" val="3742335091"/>
                    </a:ext>
                  </a:extLst>
                </a:gridCol>
                <a:gridCol w="787849">
                  <a:extLst>
                    <a:ext uri="{9D8B030D-6E8A-4147-A177-3AD203B41FA5}">
                      <a16:colId xmlns:a16="http://schemas.microsoft.com/office/drawing/2014/main" val="2801597102"/>
                    </a:ext>
                  </a:extLst>
                </a:gridCol>
                <a:gridCol w="836950">
                  <a:extLst>
                    <a:ext uri="{9D8B030D-6E8A-4147-A177-3AD203B41FA5}">
                      <a16:colId xmlns:a16="http://schemas.microsoft.com/office/drawing/2014/main" val="2954763244"/>
                    </a:ext>
                  </a:extLst>
                </a:gridCol>
                <a:gridCol w="836950">
                  <a:extLst>
                    <a:ext uri="{9D8B030D-6E8A-4147-A177-3AD203B41FA5}">
                      <a16:colId xmlns:a16="http://schemas.microsoft.com/office/drawing/2014/main" val="1741474911"/>
                    </a:ext>
                  </a:extLst>
                </a:gridCol>
              </a:tblGrid>
              <a:tr h="473528">
                <a:tc>
                  <a:txBody>
                    <a:bodyPr/>
                    <a:lstStyle/>
                    <a:p>
                      <a:pPr algn="ctr">
                        <a:lnSpc>
                          <a:spcPct val="115000"/>
                        </a:lnSpc>
                        <a:spcAft>
                          <a:spcPts val="0"/>
                        </a:spcAft>
                      </a:pPr>
                      <a:r>
                        <a:rPr lang="en-US" sz="1100" dirty="0">
                          <a:effectLst/>
                        </a:rPr>
                        <a:t>Environment</a:t>
                      </a:r>
                      <a:endParaRPr lang="en-IN" sz="1100" dirty="0">
                        <a:effectLst/>
                      </a:endParaRPr>
                    </a:p>
                    <a:p>
                      <a:pPr algn="ctr">
                        <a:lnSpc>
                          <a:spcPct val="115000"/>
                        </a:lnSpc>
                        <a:spcAft>
                          <a:spcPts val="0"/>
                        </a:spcAft>
                      </a:pPr>
                      <a:r>
                        <a:rPr lang="en-US" sz="1100" dirty="0">
                          <a:effectLst/>
                        </a:rPr>
                        <a:t>Satisfaction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Gender</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HourlyRate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JobInvolvement</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JobLevel</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Job</a:t>
                      </a:r>
                      <a:endParaRPr lang="en-IN" sz="1100" dirty="0">
                        <a:effectLst/>
                      </a:endParaRPr>
                    </a:p>
                    <a:p>
                      <a:pPr algn="ctr">
                        <a:lnSpc>
                          <a:spcPct val="115000"/>
                        </a:lnSpc>
                        <a:spcAft>
                          <a:spcPts val="0"/>
                        </a:spcAft>
                      </a:pPr>
                      <a:r>
                        <a:rPr lang="en-US" sz="1100" dirty="0">
                          <a:effectLst/>
                        </a:rPr>
                        <a:t>Satisfaction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Marital</a:t>
                      </a:r>
                      <a:endParaRPr lang="en-IN" sz="1100" dirty="0">
                        <a:effectLst/>
                      </a:endParaRPr>
                    </a:p>
                    <a:p>
                      <a:pPr algn="ctr">
                        <a:lnSpc>
                          <a:spcPct val="115000"/>
                        </a:lnSpc>
                        <a:spcAft>
                          <a:spcPts val="0"/>
                        </a:spcAft>
                      </a:pPr>
                      <a:r>
                        <a:rPr lang="en-US" sz="1100" dirty="0">
                          <a:effectLst/>
                        </a:rPr>
                        <a:t>Status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Monthly</a:t>
                      </a:r>
                      <a:endParaRPr lang="en-IN" sz="1100" dirty="0">
                        <a:effectLst/>
                      </a:endParaRPr>
                    </a:p>
                    <a:p>
                      <a:pPr algn="ctr">
                        <a:lnSpc>
                          <a:spcPct val="115000"/>
                        </a:lnSpc>
                        <a:spcAft>
                          <a:spcPts val="0"/>
                        </a:spcAft>
                      </a:pPr>
                      <a:r>
                        <a:rPr lang="en-US" sz="1100" dirty="0">
                          <a:effectLst/>
                        </a:rPr>
                        <a:t>Income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Monthly</a:t>
                      </a:r>
                      <a:endParaRPr lang="en-IN" sz="1100" dirty="0">
                        <a:effectLst/>
                      </a:endParaRPr>
                    </a:p>
                    <a:p>
                      <a:pPr algn="ctr">
                        <a:lnSpc>
                          <a:spcPct val="115000"/>
                        </a:lnSpc>
                        <a:spcAft>
                          <a:spcPts val="0"/>
                        </a:spcAft>
                      </a:pPr>
                      <a:r>
                        <a:rPr lang="en-US" sz="1100" dirty="0">
                          <a:effectLst/>
                        </a:rPr>
                        <a:t>Rate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3314953"/>
                  </a:ext>
                </a:extLst>
              </a:tr>
              <a:tr h="335928">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Male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41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Married</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2571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12290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33747745"/>
                  </a:ext>
                </a:extLst>
              </a:tr>
              <a:tr h="318248">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Male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42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Married</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9991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21457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18696270"/>
                  </a:ext>
                </a:extLst>
              </a:tr>
              <a:tr h="259057">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Male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87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Married</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6142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5174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62032342"/>
                  </a:ext>
                </a:extLst>
              </a:tr>
              <a:tr h="249832">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Male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63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Married</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5390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13243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90324724"/>
                  </a:ext>
                </a:extLst>
              </a:tr>
            </a:tbl>
          </a:graphicData>
        </a:graphic>
      </p:graphicFrame>
      <p:graphicFrame>
        <p:nvGraphicFramePr>
          <p:cNvPr id="3" name="Table 2">
            <a:extLst>
              <a:ext uri="{FF2B5EF4-FFF2-40B4-BE49-F238E27FC236}">
                <a16:creationId xmlns:a16="http://schemas.microsoft.com/office/drawing/2014/main" id="{17C7B8D8-2D0B-4420-BEA4-C856DA62D210}"/>
              </a:ext>
            </a:extLst>
          </p:cNvPr>
          <p:cNvGraphicFramePr>
            <a:graphicFrameLocks noGrp="1"/>
          </p:cNvGraphicFramePr>
          <p:nvPr>
            <p:extLst>
              <p:ext uri="{D42A27DB-BD31-4B8C-83A1-F6EECF244321}">
                <p14:modId xmlns:p14="http://schemas.microsoft.com/office/powerpoint/2010/main" val="4095766558"/>
              </p:ext>
            </p:extLst>
          </p:nvPr>
        </p:nvGraphicFramePr>
        <p:xfrm>
          <a:off x="2503503" y="3834637"/>
          <a:ext cx="8753382" cy="2033503"/>
        </p:xfrm>
        <a:graphic>
          <a:graphicData uri="http://schemas.openxmlformats.org/drawingml/2006/table">
            <a:tbl>
              <a:tblPr firstRow="1" firstCol="1" bandRow="1">
                <a:tableStyleId>{5C22544A-7EE6-4342-B048-85BDC9FD1C3A}</a:tableStyleId>
              </a:tblPr>
              <a:tblGrid>
                <a:gridCol w="833762">
                  <a:extLst>
                    <a:ext uri="{9D8B030D-6E8A-4147-A177-3AD203B41FA5}">
                      <a16:colId xmlns:a16="http://schemas.microsoft.com/office/drawing/2014/main" val="4029385251"/>
                    </a:ext>
                  </a:extLst>
                </a:gridCol>
                <a:gridCol w="887796">
                  <a:extLst>
                    <a:ext uri="{9D8B030D-6E8A-4147-A177-3AD203B41FA5}">
                      <a16:colId xmlns:a16="http://schemas.microsoft.com/office/drawing/2014/main" val="4092325957"/>
                    </a:ext>
                  </a:extLst>
                </a:gridCol>
                <a:gridCol w="1048394">
                  <a:extLst>
                    <a:ext uri="{9D8B030D-6E8A-4147-A177-3AD203B41FA5}">
                      <a16:colId xmlns:a16="http://schemas.microsoft.com/office/drawing/2014/main" val="2804883201"/>
                    </a:ext>
                  </a:extLst>
                </a:gridCol>
                <a:gridCol w="1019126">
                  <a:extLst>
                    <a:ext uri="{9D8B030D-6E8A-4147-A177-3AD203B41FA5}">
                      <a16:colId xmlns:a16="http://schemas.microsoft.com/office/drawing/2014/main" val="1354599421"/>
                    </a:ext>
                  </a:extLst>
                </a:gridCol>
                <a:gridCol w="1031885">
                  <a:extLst>
                    <a:ext uri="{9D8B030D-6E8A-4147-A177-3AD203B41FA5}">
                      <a16:colId xmlns:a16="http://schemas.microsoft.com/office/drawing/2014/main" val="1710781881"/>
                    </a:ext>
                  </a:extLst>
                </a:gridCol>
                <a:gridCol w="1095674">
                  <a:extLst>
                    <a:ext uri="{9D8B030D-6E8A-4147-A177-3AD203B41FA5}">
                      <a16:colId xmlns:a16="http://schemas.microsoft.com/office/drawing/2014/main" val="3096068198"/>
                    </a:ext>
                  </a:extLst>
                </a:gridCol>
                <a:gridCol w="1148207">
                  <a:extLst>
                    <a:ext uri="{9D8B030D-6E8A-4147-A177-3AD203B41FA5}">
                      <a16:colId xmlns:a16="http://schemas.microsoft.com/office/drawing/2014/main" val="1621085696"/>
                    </a:ext>
                  </a:extLst>
                </a:gridCol>
                <a:gridCol w="810498">
                  <a:extLst>
                    <a:ext uri="{9D8B030D-6E8A-4147-A177-3AD203B41FA5}">
                      <a16:colId xmlns:a16="http://schemas.microsoft.com/office/drawing/2014/main" val="3771482832"/>
                    </a:ext>
                  </a:extLst>
                </a:gridCol>
                <a:gridCol w="878040">
                  <a:extLst>
                    <a:ext uri="{9D8B030D-6E8A-4147-A177-3AD203B41FA5}">
                      <a16:colId xmlns:a16="http://schemas.microsoft.com/office/drawing/2014/main" val="1264490110"/>
                    </a:ext>
                  </a:extLst>
                </a:gridCol>
              </a:tblGrid>
              <a:tr h="529433">
                <a:tc>
                  <a:txBody>
                    <a:bodyPr/>
                    <a:lstStyle/>
                    <a:p>
                      <a:pPr algn="ctr">
                        <a:lnSpc>
                          <a:spcPct val="115000"/>
                        </a:lnSpc>
                        <a:spcAft>
                          <a:spcPts val="0"/>
                        </a:spcAft>
                      </a:pPr>
                      <a:r>
                        <a:rPr lang="en-US" sz="1100" dirty="0">
                          <a:effectLst/>
                        </a:rPr>
                        <a:t>OverTime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Percent</a:t>
                      </a:r>
                      <a:endParaRPr lang="en-IN" sz="1100" dirty="0">
                        <a:effectLst/>
                      </a:endParaRPr>
                    </a:p>
                    <a:p>
                      <a:pPr algn="ctr">
                        <a:lnSpc>
                          <a:spcPct val="115000"/>
                        </a:lnSpc>
                        <a:spcAft>
                          <a:spcPts val="0"/>
                        </a:spcAft>
                      </a:pPr>
                      <a:r>
                        <a:rPr lang="en-US" sz="1100" dirty="0">
                          <a:effectLst/>
                        </a:rPr>
                        <a:t>SalaryHike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Performance</a:t>
                      </a:r>
                      <a:endParaRPr lang="en-IN" sz="1100" dirty="0">
                        <a:effectLst/>
                      </a:endParaRPr>
                    </a:p>
                    <a:p>
                      <a:pPr algn="ctr">
                        <a:lnSpc>
                          <a:spcPct val="115000"/>
                        </a:lnSpc>
                        <a:spcAft>
                          <a:spcPts val="0"/>
                        </a:spcAft>
                      </a:pPr>
                      <a:r>
                        <a:rPr lang="en-US" sz="1100" dirty="0">
                          <a:effectLst/>
                        </a:rPr>
                        <a:t>Rating</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Relationship</a:t>
                      </a:r>
                      <a:endParaRPr lang="en-IN" sz="1100" dirty="0">
                        <a:effectLst/>
                      </a:endParaRPr>
                    </a:p>
                    <a:p>
                      <a:pPr algn="ctr">
                        <a:lnSpc>
                          <a:spcPct val="115000"/>
                        </a:lnSpc>
                        <a:spcAft>
                          <a:spcPts val="0"/>
                        </a:spcAft>
                      </a:pPr>
                      <a:r>
                        <a:rPr lang="en-US" sz="1100" dirty="0">
                          <a:effectLst/>
                        </a:rPr>
                        <a:t>Satisfaction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StockOption</a:t>
                      </a:r>
                      <a:endParaRPr lang="en-IN" sz="1100" dirty="0">
                        <a:effectLst/>
                      </a:endParaRPr>
                    </a:p>
                    <a:p>
                      <a:pPr algn="ctr">
                        <a:lnSpc>
                          <a:spcPct val="115000"/>
                        </a:lnSpc>
                        <a:spcAft>
                          <a:spcPts val="0"/>
                        </a:spcAft>
                      </a:pPr>
                      <a:r>
                        <a:rPr lang="en-US" sz="1100" dirty="0">
                          <a:effectLst/>
                        </a:rPr>
                        <a:t>Level</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TotalWorking</a:t>
                      </a:r>
                      <a:endParaRPr lang="en-IN" sz="1100" dirty="0">
                        <a:effectLst/>
                      </a:endParaRPr>
                    </a:p>
                    <a:p>
                      <a:pPr algn="ctr">
                        <a:lnSpc>
                          <a:spcPct val="115000"/>
                        </a:lnSpc>
                        <a:spcAft>
                          <a:spcPts val="0"/>
                        </a:spcAft>
                      </a:pPr>
                      <a:r>
                        <a:rPr lang="en-US" sz="1100" dirty="0">
                          <a:effectLst/>
                        </a:rPr>
                        <a:t>Years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TrainingTimes</a:t>
                      </a:r>
                      <a:endParaRPr lang="en-IN" sz="1100" dirty="0">
                        <a:effectLst/>
                      </a:endParaRPr>
                    </a:p>
                    <a:p>
                      <a:pPr algn="ctr">
                        <a:lnSpc>
                          <a:spcPct val="115000"/>
                        </a:lnSpc>
                        <a:spcAft>
                          <a:spcPts val="0"/>
                        </a:spcAft>
                      </a:pPr>
                      <a:r>
                        <a:rPr lang="en-US" sz="1100" dirty="0">
                          <a:effectLst/>
                        </a:rPr>
                        <a:t>LastYear</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WorkLife</a:t>
                      </a:r>
                      <a:endParaRPr lang="en-IN" sz="1100" dirty="0">
                        <a:effectLst/>
                      </a:endParaRPr>
                    </a:p>
                    <a:p>
                      <a:pPr algn="ctr">
                        <a:lnSpc>
                          <a:spcPct val="115000"/>
                        </a:lnSpc>
                        <a:spcAft>
                          <a:spcPts val="0"/>
                        </a:spcAft>
                      </a:pPr>
                      <a:r>
                        <a:rPr lang="en-US" sz="1100" dirty="0">
                          <a:effectLst/>
                        </a:rPr>
                        <a:t>Balance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YearsAt</a:t>
                      </a:r>
                      <a:endParaRPr lang="en-IN" sz="1100" dirty="0">
                        <a:effectLst/>
                      </a:endParaRPr>
                    </a:p>
                    <a:p>
                      <a:pPr algn="ctr">
                        <a:lnSpc>
                          <a:spcPct val="115000"/>
                        </a:lnSpc>
                        <a:spcAft>
                          <a:spcPts val="0"/>
                        </a:spcAft>
                      </a:pPr>
                      <a:r>
                        <a:rPr lang="en-US" sz="1100" dirty="0">
                          <a:effectLst/>
                        </a:rPr>
                        <a:t>Company</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1915771"/>
                  </a:ext>
                </a:extLst>
              </a:tr>
              <a:tr h="393238">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5</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50131609"/>
                  </a:ext>
                </a:extLst>
              </a:tr>
              <a:tr h="393238">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15</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9</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5</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1375346"/>
                  </a:ext>
                </a:extLst>
              </a:tr>
              <a:tr h="393238">
                <a:tc>
                  <a:txBody>
                    <a:bodyPr/>
                    <a:lstStyle/>
                    <a:p>
                      <a:pPr algn="ctr">
                        <a:lnSpc>
                          <a:spcPct val="115000"/>
                        </a:lnSpc>
                        <a:spcAft>
                          <a:spcPts val="0"/>
                        </a:spcAft>
                      </a:pPr>
                      <a:r>
                        <a:rPr lang="en-US" sz="1100" dirty="0">
                          <a:effectLst/>
                        </a:rPr>
                        <a:t>Yes</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6</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6</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5566078"/>
                  </a:ext>
                </a:extLst>
              </a:tr>
              <a:tr h="324356">
                <a:tc>
                  <a:txBody>
                    <a:bodyPr/>
                    <a:lstStyle/>
                    <a:p>
                      <a:pPr algn="ctr">
                        <a:lnSpc>
                          <a:spcPct val="115000"/>
                        </a:lnSpc>
                        <a:spcAft>
                          <a:spcPts val="0"/>
                        </a:spcAft>
                      </a:pPr>
                      <a:r>
                        <a:rPr lang="en-US" sz="1100" dirty="0">
                          <a:effectLst/>
                        </a:rPr>
                        <a:t>No</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4</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9</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56366175"/>
                  </a:ext>
                </a:extLst>
              </a:tr>
            </a:tbl>
          </a:graphicData>
        </a:graphic>
      </p:graphicFrame>
      <p:sp>
        <p:nvSpPr>
          <p:cNvPr id="6" name="Slide Number Placeholder 5">
            <a:extLst>
              <a:ext uri="{FF2B5EF4-FFF2-40B4-BE49-F238E27FC236}">
                <a16:creationId xmlns:a16="http://schemas.microsoft.com/office/drawing/2014/main" id="{1D102FC4-4D0E-4E81-85F9-92C20701EC29}"/>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96890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55800C-9249-4722-906D-88C83F940903}"/>
              </a:ext>
            </a:extLst>
          </p:cNvPr>
          <p:cNvGraphicFramePr>
            <a:graphicFrameLocks noGrp="1"/>
          </p:cNvGraphicFramePr>
          <p:nvPr>
            <p:extLst>
              <p:ext uri="{D42A27DB-BD31-4B8C-83A1-F6EECF244321}">
                <p14:modId xmlns:p14="http://schemas.microsoft.com/office/powerpoint/2010/main" val="3355454028"/>
              </p:ext>
            </p:extLst>
          </p:nvPr>
        </p:nvGraphicFramePr>
        <p:xfrm>
          <a:off x="2388093" y="2547891"/>
          <a:ext cx="8762260" cy="2059544"/>
        </p:xfrm>
        <a:graphic>
          <a:graphicData uri="http://schemas.openxmlformats.org/drawingml/2006/table">
            <a:tbl>
              <a:tblPr firstRow="1" firstCol="1" bandRow="1">
                <a:tableStyleId>{5C22544A-7EE6-4342-B048-85BDC9FD1C3A}</a:tableStyleId>
              </a:tblPr>
              <a:tblGrid>
                <a:gridCol w="3102189">
                  <a:extLst>
                    <a:ext uri="{9D8B030D-6E8A-4147-A177-3AD203B41FA5}">
                      <a16:colId xmlns:a16="http://schemas.microsoft.com/office/drawing/2014/main" val="3661028149"/>
                    </a:ext>
                  </a:extLst>
                </a:gridCol>
                <a:gridCol w="2906523">
                  <a:extLst>
                    <a:ext uri="{9D8B030D-6E8A-4147-A177-3AD203B41FA5}">
                      <a16:colId xmlns:a16="http://schemas.microsoft.com/office/drawing/2014/main" val="2053757293"/>
                    </a:ext>
                  </a:extLst>
                </a:gridCol>
                <a:gridCol w="2753548">
                  <a:extLst>
                    <a:ext uri="{9D8B030D-6E8A-4147-A177-3AD203B41FA5}">
                      <a16:colId xmlns:a16="http://schemas.microsoft.com/office/drawing/2014/main" val="3136878167"/>
                    </a:ext>
                  </a:extLst>
                </a:gridCol>
              </a:tblGrid>
              <a:tr h="633128">
                <a:tc>
                  <a:txBody>
                    <a:bodyPr/>
                    <a:lstStyle/>
                    <a:p>
                      <a:pPr algn="ctr">
                        <a:lnSpc>
                          <a:spcPct val="115000"/>
                        </a:lnSpc>
                        <a:spcAft>
                          <a:spcPts val="0"/>
                        </a:spcAft>
                      </a:pPr>
                      <a:r>
                        <a:rPr lang="en-US" sz="1100" dirty="0">
                          <a:effectLst/>
                        </a:rPr>
                        <a:t>YearsInCurrent</a:t>
                      </a:r>
                      <a:endParaRPr lang="en-IN" sz="1100" dirty="0">
                        <a:effectLst/>
                      </a:endParaRPr>
                    </a:p>
                    <a:p>
                      <a:pPr algn="ctr">
                        <a:lnSpc>
                          <a:spcPct val="115000"/>
                        </a:lnSpc>
                        <a:spcAft>
                          <a:spcPts val="0"/>
                        </a:spcAft>
                      </a:pPr>
                      <a:r>
                        <a:rPr lang="en-US" sz="1100" dirty="0">
                          <a:effectLst/>
                        </a:rPr>
                        <a:t>Role</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YearsSince</a:t>
                      </a:r>
                      <a:endParaRPr lang="en-IN" sz="1100" dirty="0">
                        <a:effectLst/>
                      </a:endParaRPr>
                    </a:p>
                    <a:p>
                      <a:pPr algn="ctr">
                        <a:lnSpc>
                          <a:spcPct val="115000"/>
                        </a:lnSpc>
                        <a:spcAft>
                          <a:spcPts val="0"/>
                        </a:spcAft>
                      </a:pPr>
                      <a:r>
                        <a:rPr lang="en-US" sz="1100" dirty="0">
                          <a:effectLst/>
                        </a:rPr>
                        <a:t>LastPromotion</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dirty="0">
                          <a:effectLst/>
                        </a:rPr>
                        <a:t>YearsWith</a:t>
                      </a:r>
                      <a:endParaRPr lang="en-IN" sz="1100" dirty="0">
                        <a:effectLst/>
                      </a:endParaRPr>
                    </a:p>
                    <a:p>
                      <a:pPr algn="ctr">
                        <a:lnSpc>
                          <a:spcPct val="115000"/>
                        </a:lnSpc>
                        <a:spcAft>
                          <a:spcPts val="0"/>
                        </a:spcAft>
                      </a:pPr>
                      <a:r>
                        <a:rPr lang="en-US" sz="1100" dirty="0">
                          <a:effectLst/>
                        </a:rPr>
                        <a:t>CurrManager</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6671626"/>
                  </a:ext>
                </a:extLst>
              </a:tr>
              <a:tr h="356604">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71268501"/>
                  </a:ext>
                </a:extLst>
              </a:tr>
              <a:tr h="356604">
                <a:tc>
                  <a:txBody>
                    <a:bodyPr/>
                    <a:lstStyle/>
                    <a:p>
                      <a:pPr algn="ctr">
                        <a:lnSpc>
                          <a:spcPct val="115000"/>
                        </a:lnSpc>
                        <a:spcAft>
                          <a:spcPts val="0"/>
                        </a:spcAft>
                      </a:pPr>
                      <a:r>
                        <a:rPr lang="en-US" sz="1100" dirty="0">
                          <a:effectLst/>
                        </a:rPr>
                        <a:t>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1</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7</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6047821"/>
                  </a:ext>
                </a:extLst>
              </a:tr>
              <a:tr h="356604">
                <a:tc>
                  <a:txBody>
                    <a:bodyPr/>
                    <a:lstStyle/>
                    <a:p>
                      <a:pPr algn="ctr">
                        <a:lnSpc>
                          <a:spcPct val="115000"/>
                        </a:lnSpc>
                        <a:spcAft>
                          <a:spcPts val="0"/>
                        </a:spcAft>
                      </a:pPr>
                      <a:r>
                        <a:rPr lang="en-US" sz="1100" dirty="0">
                          <a:effectLst/>
                        </a:rPr>
                        <a:t>2</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3</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4221688"/>
                  </a:ext>
                </a:extLst>
              </a:tr>
              <a:tr h="356604">
                <a:tc>
                  <a:txBody>
                    <a:bodyPr/>
                    <a:lstStyle/>
                    <a:p>
                      <a:pPr algn="ctr">
                        <a:lnSpc>
                          <a:spcPct val="115000"/>
                        </a:lnSpc>
                        <a:spcAft>
                          <a:spcPts val="0"/>
                        </a:spcAft>
                      </a:pPr>
                      <a:r>
                        <a:rPr lang="en-US" sz="1100" dirty="0">
                          <a:effectLst/>
                        </a:rPr>
                        <a:t>6</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0</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0"/>
                        </a:spcAft>
                      </a:pPr>
                      <a:r>
                        <a:rPr lang="en-US" sz="1100" dirty="0">
                          <a:effectLst/>
                        </a:rPr>
                        <a:t>8</a:t>
                      </a:r>
                      <a:endParaRPr lang="en-IN" sz="11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03010845"/>
                  </a:ext>
                </a:extLst>
              </a:tr>
            </a:tbl>
          </a:graphicData>
        </a:graphic>
      </p:graphicFrame>
      <p:sp>
        <p:nvSpPr>
          <p:cNvPr id="5" name="Slide Number Placeholder 4">
            <a:extLst>
              <a:ext uri="{FF2B5EF4-FFF2-40B4-BE49-F238E27FC236}">
                <a16:creationId xmlns:a16="http://schemas.microsoft.com/office/drawing/2014/main" id="{6F698107-13D3-491F-844C-548862C6CD1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44287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FCE14-5B2B-4431-B093-FC6E917883D9}"/>
              </a:ext>
            </a:extLst>
          </p:cNvPr>
          <p:cNvSpPr txBox="1"/>
          <p:nvPr/>
        </p:nvSpPr>
        <p:spPr>
          <a:xfrm>
            <a:off x="2120775" y="608229"/>
            <a:ext cx="416560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Data Source </a:t>
            </a:r>
          </a:p>
        </p:txBody>
      </p:sp>
      <p:sp>
        <p:nvSpPr>
          <p:cNvPr id="3" name="TextBox 2">
            <a:extLst>
              <a:ext uri="{FF2B5EF4-FFF2-40B4-BE49-F238E27FC236}">
                <a16:creationId xmlns:a16="http://schemas.microsoft.com/office/drawing/2014/main" id="{7B8D0680-7861-4EB9-9B3C-8DD0FFF34AF5}"/>
              </a:ext>
            </a:extLst>
          </p:cNvPr>
          <p:cNvSpPr txBox="1"/>
          <p:nvPr/>
        </p:nvSpPr>
        <p:spPr>
          <a:xfrm flipH="1">
            <a:off x="2120775" y="1786579"/>
            <a:ext cx="8506785" cy="646331"/>
          </a:xfrm>
          <a:prstGeom prst="rect">
            <a:avLst/>
          </a:prstGeom>
          <a:noFill/>
        </p:spPr>
        <p:txBody>
          <a:bodyPr wrap="square" rtlCol="0">
            <a:spAutoFit/>
          </a:bodyPr>
          <a:lstStyle/>
          <a:p>
            <a:r>
              <a:rPr lang="en-IN" u="sng" dirty="0">
                <a:solidFill>
                  <a:srgbClr val="1A466C"/>
                </a:solidFill>
                <a:latin typeface="&amp;quot"/>
                <a:hlinkClick r:id="rId2"/>
              </a:rPr>
              <a:t>https://www.kaggle.com/pavansubhasht/ibm-hr-analytics-attrition-dataset</a:t>
            </a:r>
            <a:endParaRPr lang="en-IN" dirty="0"/>
          </a:p>
          <a:p>
            <a:endParaRPr lang="en-IN" dirty="0"/>
          </a:p>
        </p:txBody>
      </p:sp>
      <p:sp>
        <p:nvSpPr>
          <p:cNvPr id="6" name="Slide Number Placeholder 5">
            <a:extLst>
              <a:ext uri="{FF2B5EF4-FFF2-40B4-BE49-F238E27FC236}">
                <a16:creationId xmlns:a16="http://schemas.microsoft.com/office/drawing/2014/main" id="{2214E8A7-7280-493E-9071-712D70B2088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TextBox 6">
            <a:extLst>
              <a:ext uri="{FF2B5EF4-FFF2-40B4-BE49-F238E27FC236}">
                <a16:creationId xmlns:a16="http://schemas.microsoft.com/office/drawing/2014/main" id="{C862A9B9-FE1E-4B1F-83CB-0B626C8A171B}"/>
              </a:ext>
            </a:extLst>
          </p:cNvPr>
          <p:cNvSpPr txBox="1"/>
          <p:nvPr/>
        </p:nvSpPr>
        <p:spPr>
          <a:xfrm>
            <a:off x="2120775" y="2903374"/>
            <a:ext cx="581890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Tools And Techniques </a:t>
            </a:r>
          </a:p>
        </p:txBody>
      </p:sp>
      <p:sp>
        <p:nvSpPr>
          <p:cNvPr id="8" name="TextBox 7">
            <a:extLst>
              <a:ext uri="{FF2B5EF4-FFF2-40B4-BE49-F238E27FC236}">
                <a16:creationId xmlns:a16="http://schemas.microsoft.com/office/drawing/2014/main" id="{1B71ACBE-F6F2-43C0-B72E-531D94140C54}"/>
              </a:ext>
            </a:extLst>
          </p:cNvPr>
          <p:cNvSpPr txBox="1"/>
          <p:nvPr/>
        </p:nvSpPr>
        <p:spPr>
          <a:xfrm>
            <a:off x="2120775" y="4315981"/>
            <a:ext cx="4498109" cy="129266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Tool:- Jupyter Notebook.</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Language:- Python.</a:t>
            </a:r>
          </a:p>
          <a:p>
            <a:endParaRPr lang="en-IN" dirty="0"/>
          </a:p>
        </p:txBody>
      </p:sp>
    </p:spTree>
    <p:extLst>
      <p:ext uri="{BB962C8B-B14F-4D97-AF65-F5344CB8AC3E}">
        <p14:creationId xmlns:p14="http://schemas.microsoft.com/office/powerpoint/2010/main" val="38498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61C496-4064-48E5-AD71-737FDE460FA5}"/>
              </a:ext>
            </a:extLst>
          </p:cNvPr>
          <p:cNvPicPr>
            <a:picLocks noChangeAspect="1"/>
          </p:cNvPicPr>
          <p:nvPr/>
        </p:nvPicPr>
        <p:blipFill>
          <a:blip r:embed="rId2"/>
          <a:stretch>
            <a:fillRect/>
          </a:stretch>
        </p:blipFill>
        <p:spPr>
          <a:xfrm>
            <a:off x="2221660" y="1717885"/>
            <a:ext cx="5738357" cy="4915326"/>
          </a:xfrm>
          <a:prstGeom prst="rect">
            <a:avLst/>
          </a:prstGeom>
        </p:spPr>
      </p:pic>
      <p:sp>
        <p:nvSpPr>
          <p:cNvPr id="3" name="TextBox 2">
            <a:extLst>
              <a:ext uri="{FF2B5EF4-FFF2-40B4-BE49-F238E27FC236}">
                <a16:creationId xmlns:a16="http://schemas.microsoft.com/office/drawing/2014/main" id="{98FB6DE6-B4F6-40C2-BC5D-1185CFDDC166}"/>
              </a:ext>
            </a:extLst>
          </p:cNvPr>
          <p:cNvSpPr txBox="1"/>
          <p:nvPr/>
        </p:nvSpPr>
        <p:spPr>
          <a:xfrm>
            <a:off x="2221660" y="592211"/>
            <a:ext cx="3666836"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Data Category </a:t>
            </a:r>
          </a:p>
        </p:txBody>
      </p:sp>
      <p:sp>
        <p:nvSpPr>
          <p:cNvPr id="6" name="Slide Number Placeholder 5">
            <a:extLst>
              <a:ext uri="{FF2B5EF4-FFF2-40B4-BE49-F238E27FC236}">
                <a16:creationId xmlns:a16="http://schemas.microsoft.com/office/drawing/2014/main" id="{D1DA942E-2801-4AC9-B32E-C3DC51E08567}"/>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74876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93AC02-F6C8-4D3F-9B25-A0A2F6FCB785}"/>
              </a:ext>
            </a:extLst>
          </p:cNvPr>
          <p:cNvPicPr>
            <a:picLocks noChangeAspect="1"/>
          </p:cNvPicPr>
          <p:nvPr/>
        </p:nvPicPr>
        <p:blipFill>
          <a:blip r:embed="rId2"/>
          <a:stretch>
            <a:fillRect/>
          </a:stretch>
        </p:blipFill>
        <p:spPr>
          <a:xfrm>
            <a:off x="2410429" y="2031158"/>
            <a:ext cx="5258256" cy="3772227"/>
          </a:xfrm>
          <a:prstGeom prst="rect">
            <a:avLst/>
          </a:prstGeom>
        </p:spPr>
      </p:pic>
      <p:sp>
        <p:nvSpPr>
          <p:cNvPr id="5" name="Slide Number Placeholder 4">
            <a:extLst>
              <a:ext uri="{FF2B5EF4-FFF2-40B4-BE49-F238E27FC236}">
                <a16:creationId xmlns:a16="http://schemas.microsoft.com/office/drawing/2014/main" id="{6FA0410A-2AA2-422B-B009-B612992B8FD9}"/>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740001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5D79CA4-F01B-4752-B6AD-C4EF09EC05F7}"/>
              </a:ext>
            </a:extLst>
          </p:cNvPr>
          <p:cNvGraphicFramePr>
            <a:graphicFrameLocks noGrp="1"/>
          </p:cNvGraphicFramePr>
          <p:nvPr>
            <p:extLst>
              <p:ext uri="{D42A27DB-BD31-4B8C-83A1-F6EECF244321}">
                <p14:modId xmlns:p14="http://schemas.microsoft.com/office/powerpoint/2010/main" val="2639514129"/>
              </p:ext>
            </p:extLst>
          </p:nvPr>
        </p:nvGraphicFramePr>
        <p:xfrm>
          <a:off x="2106362" y="1560803"/>
          <a:ext cx="8815257" cy="5064760"/>
        </p:xfrm>
        <a:graphic>
          <a:graphicData uri="http://schemas.openxmlformats.org/drawingml/2006/table">
            <a:tbl>
              <a:tblPr firstRow="1" bandRow="1">
                <a:tableStyleId>{5C22544A-7EE6-4342-B048-85BDC9FD1C3A}</a:tableStyleId>
              </a:tblPr>
              <a:tblGrid>
                <a:gridCol w="2514351">
                  <a:extLst>
                    <a:ext uri="{9D8B030D-6E8A-4147-A177-3AD203B41FA5}">
                      <a16:colId xmlns:a16="http://schemas.microsoft.com/office/drawing/2014/main" val="3432207647"/>
                    </a:ext>
                  </a:extLst>
                </a:gridCol>
                <a:gridCol w="6300906">
                  <a:extLst>
                    <a:ext uri="{9D8B030D-6E8A-4147-A177-3AD203B41FA5}">
                      <a16:colId xmlns:a16="http://schemas.microsoft.com/office/drawing/2014/main" val="521975267"/>
                    </a:ext>
                  </a:extLst>
                </a:gridCol>
              </a:tblGrid>
              <a:tr h="370840">
                <a:tc>
                  <a:txBody>
                    <a:bodyPr/>
                    <a:lstStyle/>
                    <a:p>
                      <a:pPr algn="ctr"/>
                      <a:r>
                        <a:rPr lang="en-IN" dirty="0"/>
                        <a:t>FILED</a:t>
                      </a:r>
                    </a:p>
                  </a:txBody>
                  <a:tcPr/>
                </a:tc>
                <a:tc>
                  <a:txBody>
                    <a:bodyPr/>
                    <a:lstStyle/>
                    <a:p>
                      <a:pPr algn="ctr"/>
                      <a:r>
                        <a:rPr lang="en-IN" dirty="0"/>
                        <a:t>DESCRIPTION</a:t>
                      </a:r>
                    </a:p>
                  </a:txBody>
                  <a:tcPr/>
                </a:tc>
                <a:extLst>
                  <a:ext uri="{0D108BD9-81ED-4DB2-BD59-A6C34878D82A}">
                    <a16:rowId xmlns:a16="http://schemas.microsoft.com/office/drawing/2014/main" val="3479158355"/>
                  </a:ext>
                </a:extLst>
              </a:tr>
              <a:tr h="370840">
                <a:tc>
                  <a:txBody>
                    <a:bodyPr/>
                    <a:lstStyle/>
                    <a:p>
                      <a:r>
                        <a:rPr lang="en-IN" dirty="0"/>
                        <a:t>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It’s describe employee’s age.</a:t>
                      </a:r>
                    </a:p>
                  </a:txBody>
                  <a:tcPr/>
                </a:tc>
                <a:extLst>
                  <a:ext uri="{0D108BD9-81ED-4DB2-BD59-A6C34878D82A}">
                    <a16:rowId xmlns:a16="http://schemas.microsoft.com/office/drawing/2014/main" val="2482936068"/>
                  </a:ext>
                </a:extLst>
              </a:tr>
              <a:tr h="370840">
                <a:tc>
                  <a:txBody>
                    <a:bodyPr/>
                    <a:lstStyle/>
                    <a:p>
                      <a:r>
                        <a:rPr lang="en-IN" dirty="0"/>
                        <a:t>Attrition</a:t>
                      </a:r>
                    </a:p>
                  </a:txBody>
                  <a:tcPr/>
                </a:tc>
                <a:tc>
                  <a:txBody>
                    <a:bodyPr/>
                    <a:lstStyle/>
                    <a:p>
                      <a:r>
                        <a:rPr lang="en-IN" dirty="0"/>
                        <a:t>It’s describe Attrition of employee. In boolean value(yes/no).</a:t>
                      </a:r>
                    </a:p>
                  </a:txBody>
                  <a:tcPr/>
                </a:tc>
                <a:extLst>
                  <a:ext uri="{0D108BD9-81ED-4DB2-BD59-A6C34878D82A}">
                    <a16:rowId xmlns:a16="http://schemas.microsoft.com/office/drawing/2014/main" val="24907034"/>
                  </a:ext>
                </a:extLst>
              </a:tr>
              <a:tr h="370840">
                <a:tc>
                  <a:txBody>
                    <a:bodyPr/>
                    <a:lstStyle/>
                    <a:p>
                      <a:r>
                        <a:rPr lang="en-IN" dirty="0"/>
                        <a:t>BusinessTravel</a:t>
                      </a:r>
                    </a:p>
                  </a:txBody>
                  <a:tcPr/>
                </a:tc>
                <a:tc>
                  <a:txBody>
                    <a:bodyPr/>
                    <a:lstStyle/>
                    <a:p>
                      <a:r>
                        <a:rPr lang="en-IN" dirty="0"/>
                        <a:t>It’s describe how much employee travel for company.</a:t>
                      </a:r>
                    </a:p>
                    <a:p>
                      <a:r>
                        <a:rPr lang="en-IN" dirty="0"/>
                        <a:t>(Travel_Rarely\Travel_Frequently\Non-Travel)</a:t>
                      </a:r>
                    </a:p>
                  </a:txBody>
                  <a:tcPr/>
                </a:tc>
                <a:extLst>
                  <a:ext uri="{0D108BD9-81ED-4DB2-BD59-A6C34878D82A}">
                    <a16:rowId xmlns:a16="http://schemas.microsoft.com/office/drawing/2014/main" val="2057217399"/>
                  </a:ext>
                </a:extLst>
              </a:tr>
              <a:tr h="370840">
                <a:tc>
                  <a:txBody>
                    <a:bodyPr/>
                    <a:lstStyle/>
                    <a:p>
                      <a:r>
                        <a:rPr lang="en-IN" dirty="0"/>
                        <a:t>DailyRate </a:t>
                      </a:r>
                    </a:p>
                  </a:txBody>
                  <a:tcPr/>
                </a:tc>
                <a:tc>
                  <a:txBody>
                    <a:bodyPr/>
                    <a:lstStyle/>
                    <a:p>
                      <a:r>
                        <a:rPr lang="en-IN" dirty="0"/>
                        <a:t>It’s describe dailyRate of employee.(102 to 1500) </a:t>
                      </a:r>
                    </a:p>
                  </a:txBody>
                  <a:tcPr/>
                </a:tc>
                <a:extLst>
                  <a:ext uri="{0D108BD9-81ED-4DB2-BD59-A6C34878D82A}">
                    <a16:rowId xmlns:a16="http://schemas.microsoft.com/office/drawing/2014/main" val="3375362733"/>
                  </a:ext>
                </a:extLst>
              </a:tr>
              <a:tr h="370840">
                <a:tc>
                  <a:txBody>
                    <a:bodyPr/>
                    <a:lstStyle/>
                    <a:p>
                      <a:r>
                        <a:rPr lang="en-IN" dirty="0"/>
                        <a:t>Department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It’s describe employee department.</a:t>
                      </a:r>
                    </a:p>
                  </a:txBody>
                  <a:tcPr/>
                </a:tc>
                <a:extLst>
                  <a:ext uri="{0D108BD9-81ED-4DB2-BD59-A6C34878D82A}">
                    <a16:rowId xmlns:a16="http://schemas.microsoft.com/office/drawing/2014/main" val="1080303576"/>
                  </a:ext>
                </a:extLst>
              </a:tr>
              <a:tr h="370840">
                <a:tc>
                  <a:txBody>
                    <a:bodyPr/>
                    <a:lstStyle/>
                    <a:p>
                      <a:r>
                        <a:rPr lang="en-IN" dirty="0"/>
                        <a:t>DistanceForHome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It’s describe employee distance from home in KM.</a:t>
                      </a:r>
                    </a:p>
                  </a:txBody>
                  <a:tcPr/>
                </a:tc>
                <a:extLst>
                  <a:ext uri="{0D108BD9-81ED-4DB2-BD59-A6C34878D82A}">
                    <a16:rowId xmlns:a16="http://schemas.microsoft.com/office/drawing/2014/main" val="3410983769"/>
                  </a:ext>
                </a:extLst>
              </a:tr>
              <a:tr h="370840">
                <a:tc>
                  <a:txBody>
                    <a:bodyPr/>
                    <a:lstStyle/>
                    <a:p>
                      <a:r>
                        <a:rPr lang="en-IN" dirty="0"/>
                        <a:t>Education</a:t>
                      </a:r>
                    </a:p>
                  </a:txBody>
                  <a:tcPr/>
                </a:tc>
                <a:tc>
                  <a:txBody>
                    <a:bodyPr/>
                    <a:lstStyle/>
                    <a:p>
                      <a:r>
                        <a:rPr lang="en-IN" dirty="0"/>
                        <a:t>It’s describe the employee education in numeric value.</a:t>
                      </a:r>
                    </a:p>
                    <a:p>
                      <a:r>
                        <a:rPr lang="en-IN" dirty="0"/>
                        <a:t>(1)’below college’ (2)’college’ (3)’Bachelor’</a:t>
                      </a:r>
                    </a:p>
                    <a:p>
                      <a:r>
                        <a:rPr lang="en-IN" dirty="0"/>
                        <a:t>(4)’master’		     (5)’doctor’</a:t>
                      </a:r>
                    </a:p>
                  </a:txBody>
                  <a:tcPr/>
                </a:tc>
                <a:extLst>
                  <a:ext uri="{0D108BD9-81ED-4DB2-BD59-A6C34878D82A}">
                    <a16:rowId xmlns:a16="http://schemas.microsoft.com/office/drawing/2014/main" val="428513673"/>
                  </a:ext>
                </a:extLst>
              </a:tr>
              <a:tr h="370840">
                <a:tc>
                  <a:txBody>
                    <a:bodyPr/>
                    <a:lstStyle/>
                    <a:p>
                      <a:r>
                        <a:rPr lang="en-IN" dirty="0"/>
                        <a:t>EducationField</a:t>
                      </a:r>
                    </a:p>
                  </a:txBody>
                  <a:tcPr/>
                </a:tc>
                <a:tc>
                  <a:txBody>
                    <a:bodyPr/>
                    <a:lstStyle/>
                    <a:p>
                      <a:r>
                        <a:rPr lang="en-IN" dirty="0"/>
                        <a:t>It’s describe the education field of employee.</a:t>
                      </a:r>
                    </a:p>
                  </a:txBody>
                  <a:tcPr/>
                </a:tc>
                <a:extLst>
                  <a:ext uri="{0D108BD9-81ED-4DB2-BD59-A6C34878D82A}">
                    <a16:rowId xmlns:a16="http://schemas.microsoft.com/office/drawing/2014/main" val="4148963996"/>
                  </a:ext>
                </a:extLst>
              </a:tr>
              <a:tr h="370840">
                <a:tc>
                  <a:txBody>
                    <a:bodyPr/>
                    <a:lstStyle/>
                    <a:p>
                      <a:r>
                        <a:rPr lang="en-IN" dirty="0"/>
                        <a:t>EmployeeCount</a:t>
                      </a:r>
                    </a:p>
                  </a:txBody>
                  <a:tcPr/>
                </a:tc>
                <a:tc>
                  <a:txBody>
                    <a:bodyPr/>
                    <a:lstStyle/>
                    <a:p>
                      <a:r>
                        <a:rPr lang="en-IN" dirty="0"/>
                        <a:t>it’s describe the employee count.</a:t>
                      </a:r>
                    </a:p>
                  </a:txBody>
                  <a:tcPr/>
                </a:tc>
                <a:extLst>
                  <a:ext uri="{0D108BD9-81ED-4DB2-BD59-A6C34878D82A}">
                    <a16:rowId xmlns:a16="http://schemas.microsoft.com/office/drawing/2014/main" val="882183503"/>
                  </a:ext>
                </a:extLst>
              </a:tr>
            </a:tbl>
          </a:graphicData>
        </a:graphic>
      </p:graphicFrame>
      <p:sp>
        <p:nvSpPr>
          <p:cNvPr id="2" name="Rectangle 1">
            <a:extLst>
              <a:ext uri="{FF2B5EF4-FFF2-40B4-BE49-F238E27FC236}">
                <a16:creationId xmlns:a16="http://schemas.microsoft.com/office/drawing/2014/main" id="{52C92385-661E-478A-947E-A980D16089E8}"/>
              </a:ext>
            </a:extLst>
          </p:cNvPr>
          <p:cNvSpPr/>
          <p:nvPr/>
        </p:nvSpPr>
        <p:spPr>
          <a:xfrm>
            <a:off x="2105185" y="616544"/>
            <a:ext cx="3962944" cy="707886"/>
          </a:xfrm>
          <a:prstGeom prst="rect">
            <a:avLst/>
          </a:prstGeom>
        </p:spPr>
        <p:txBody>
          <a:bodyPr wrap="none">
            <a:spAutoFit/>
          </a:bodyPr>
          <a:lstStyle/>
          <a:p>
            <a:r>
              <a:rPr lang="en-IN" sz="4000" b="1" dirty="0">
                <a:latin typeface="Times New Roman" panose="02020603050405020304" pitchFamily="18" charset="0"/>
                <a:cs typeface="Times New Roman" panose="02020603050405020304" pitchFamily="18" charset="0"/>
              </a:rPr>
              <a:t>Data Description</a:t>
            </a:r>
            <a:r>
              <a:rPr lang="en-IN" b="1" dirty="0">
                <a:latin typeface="Times New Roman" panose="02020603050405020304" pitchFamily="18" charset="0"/>
                <a:cs typeface="Times New Roman" panose="02020603050405020304" pitchFamily="18" charset="0"/>
              </a:rPr>
              <a:t> </a:t>
            </a:r>
            <a:endParaRPr lang="en-IN" dirty="0"/>
          </a:p>
        </p:txBody>
      </p:sp>
      <p:sp>
        <p:nvSpPr>
          <p:cNvPr id="7" name="Slide Number Placeholder 6">
            <a:extLst>
              <a:ext uri="{FF2B5EF4-FFF2-40B4-BE49-F238E27FC236}">
                <a16:creationId xmlns:a16="http://schemas.microsoft.com/office/drawing/2014/main" id="{45FC14FF-0838-4610-9733-2F3C1314204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76400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7BBDA7-D9DF-4B5A-99A0-D0437F18F6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Table 4">
            <a:extLst>
              <a:ext uri="{FF2B5EF4-FFF2-40B4-BE49-F238E27FC236}">
                <a16:creationId xmlns:a16="http://schemas.microsoft.com/office/drawing/2014/main" id="{296390AF-2813-44A9-A1EB-D9A8C6982D56}"/>
              </a:ext>
            </a:extLst>
          </p:cNvPr>
          <p:cNvGraphicFramePr>
            <a:graphicFrameLocks noGrp="1"/>
          </p:cNvGraphicFramePr>
          <p:nvPr>
            <p:extLst>
              <p:ext uri="{D42A27DB-BD31-4B8C-83A1-F6EECF244321}">
                <p14:modId xmlns:p14="http://schemas.microsoft.com/office/powerpoint/2010/main" val="2864385493"/>
              </p:ext>
            </p:extLst>
          </p:nvPr>
        </p:nvGraphicFramePr>
        <p:xfrm>
          <a:off x="2299316" y="1073008"/>
          <a:ext cx="9055224" cy="5716051"/>
        </p:xfrm>
        <a:graphic>
          <a:graphicData uri="http://schemas.openxmlformats.org/drawingml/2006/table">
            <a:tbl>
              <a:tblPr firstRow="1" firstCol="1" bandRow="1">
                <a:tableStyleId>{5C22544A-7EE6-4342-B048-85BDC9FD1C3A}</a:tableStyleId>
              </a:tblPr>
              <a:tblGrid>
                <a:gridCol w="1217167">
                  <a:extLst>
                    <a:ext uri="{9D8B030D-6E8A-4147-A177-3AD203B41FA5}">
                      <a16:colId xmlns:a16="http://schemas.microsoft.com/office/drawing/2014/main" val="170026340"/>
                    </a:ext>
                  </a:extLst>
                </a:gridCol>
                <a:gridCol w="7838057">
                  <a:extLst>
                    <a:ext uri="{9D8B030D-6E8A-4147-A177-3AD203B41FA5}">
                      <a16:colId xmlns:a16="http://schemas.microsoft.com/office/drawing/2014/main" val="52924290"/>
                    </a:ext>
                  </a:extLst>
                </a:gridCol>
              </a:tblGrid>
              <a:tr h="278176">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Slide.No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Components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1110499109"/>
                  </a:ext>
                </a:extLst>
              </a:tr>
              <a:tr h="278176">
                <a:tc>
                  <a:txBody>
                    <a:bodyPr/>
                    <a:lstStyle/>
                    <a:p>
                      <a:pPr marL="6350" marR="12319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 4.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Introduction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4286332758"/>
                  </a:ext>
                </a:extLst>
              </a:tr>
              <a:tr h="172948">
                <a:tc>
                  <a:txBody>
                    <a:bodyPr/>
                    <a:lstStyle/>
                    <a:p>
                      <a:pPr marL="6350" marR="123190" lvl="0" indent="-6350" algn="ctr" defTabSz="4572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 5.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123190" indent="-6350" algn="ctr">
                        <a:lnSpc>
                          <a:spcPct val="107000"/>
                        </a:lnSpc>
                        <a:spcAft>
                          <a:spcPts val="0"/>
                        </a:spcAft>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p>
                  </a:txBody>
                  <a:tcPr marL="55842" marR="59462" marT="7756" marB="0"/>
                </a:tc>
                <a:extLst>
                  <a:ext uri="{0D108BD9-81ED-4DB2-BD59-A6C34878D82A}">
                    <a16:rowId xmlns:a16="http://schemas.microsoft.com/office/drawing/2014/main" val="3170890023"/>
                  </a:ext>
                </a:extLst>
              </a:tr>
              <a:tr h="276993">
                <a:tc>
                  <a:txBody>
                    <a:bodyPr/>
                    <a:lstStyle/>
                    <a:p>
                      <a:pPr marL="6350" marR="12319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 6.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Project Profile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519718238"/>
                  </a:ext>
                </a:extLst>
              </a:tr>
              <a:tr h="278176">
                <a:tc>
                  <a:txBody>
                    <a:bodyPr/>
                    <a:lstStyle/>
                    <a:p>
                      <a:pPr marL="6350" marR="12319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 7.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Statement Of The Problem</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505404175"/>
                  </a:ext>
                </a:extLst>
              </a:tr>
              <a:tr h="278768">
                <a:tc>
                  <a:txBody>
                    <a:bodyPr/>
                    <a:lstStyle/>
                    <a:p>
                      <a:pPr marL="6350" marR="12319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 8.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Objectives Of The Study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777703876"/>
                  </a:ext>
                </a:extLst>
              </a:tr>
              <a:tr h="278176">
                <a:tc>
                  <a:txBody>
                    <a:bodyPr/>
                    <a:lstStyle/>
                    <a:p>
                      <a:pPr marL="6350" marR="12319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 9.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Organization Of Data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2148572308"/>
                  </a:ext>
                </a:extLst>
              </a:tr>
              <a:tr h="278176">
                <a:tc>
                  <a:txBody>
                    <a:bodyPr/>
                    <a:lstStyle/>
                    <a:p>
                      <a:pPr marL="3175"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10.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First Five Record Of Data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1963512245"/>
                  </a:ext>
                </a:extLst>
              </a:tr>
              <a:tr h="278176">
                <a:tc>
                  <a:txBody>
                    <a:bodyPr/>
                    <a:lstStyle/>
                    <a:p>
                      <a:pPr marL="3175"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13.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Last Five Record Of Data</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1625264589"/>
                  </a:ext>
                </a:extLst>
              </a:tr>
              <a:tr h="276993">
                <a:tc>
                  <a:txBody>
                    <a:bodyPr/>
                    <a:lstStyle/>
                    <a:p>
                      <a:pPr marL="635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16.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Source</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800807199"/>
                  </a:ext>
                </a:extLst>
              </a:tr>
              <a:tr h="278176">
                <a:tc>
                  <a:txBody>
                    <a:bodyPr/>
                    <a:lstStyle/>
                    <a:p>
                      <a:pPr marL="635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17.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Category</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891558398"/>
                  </a:ext>
                </a:extLst>
              </a:tr>
              <a:tr h="278176">
                <a:tc>
                  <a:txBody>
                    <a:bodyPr/>
                    <a:lstStyle/>
                    <a:p>
                      <a:pPr marL="635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19.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Data Discreption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948975437"/>
                  </a:ext>
                </a:extLst>
              </a:tr>
              <a:tr h="278768">
                <a:tc>
                  <a:txBody>
                    <a:bodyPr/>
                    <a:lstStyle/>
                    <a:p>
                      <a:pPr marL="635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23.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Data Volume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623268069"/>
                  </a:ext>
                </a:extLst>
              </a:tr>
              <a:tr h="278176">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       24.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Data Summary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2873086600"/>
                  </a:ext>
                </a:extLst>
              </a:tr>
              <a:tr h="276993">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       28.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Empty Value For Each Column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2814322325"/>
                  </a:ext>
                </a:extLst>
              </a:tr>
              <a:tr h="278176">
                <a:tc>
                  <a:txBody>
                    <a:bodyPr/>
                    <a:lstStyle/>
                    <a:p>
                      <a:pPr marL="635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29.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Count Plot Chart For No. Of Employee Stayed And Lived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442437106"/>
                  </a:ext>
                </a:extLst>
              </a:tr>
              <a:tr h="278176">
                <a:tc>
                  <a:txBody>
                    <a:bodyPr/>
                    <a:lstStyle/>
                    <a:p>
                      <a:pPr marL="635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31.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Count Plot Chart For Reason To Leave Company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1044828793"/>
                  </a:ext>
                </a:extLst>
              </a:tr>
              <a:tr h="278176">
                <a:tc>
                  <a:txBody>
                    <a:bodyPr/>
                    <a:lstStyle/>
                    <a:p>
                      <a:pPr marL="6350" indent="-6350"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33.</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Box Plot For Attried And Non-Attried Employee</a:t>
                      </a:r>
                    </a:p>
                  </a:txBody>
                  <a:tcPr marL="55842" marR="59462" marT="7756" marB="0"/>
                </a:tc>
                <a:extLst>
                  <a:ext uri="{0D108BD9-81ED-4DB2-BD59-A6C34878D82A}">
                    <a16:rowId xmlns:a16="http://schemas.microsoft.com/office/drawing/2014/main" val="3268540060"/>
                  </a:ext>
                </a:extLst>
              </a:tr>
            </a:tbl>
          </a:graphicData>
        </a:graphic>
      </p:graphicFrame>
      <p:sp>
        <p:nvSpPr>
          <p:cNvPr id="6" name="Title 1">
            <a:extLst>
              <a:ext uri="{FF2B5EF4-FFF2-40B4-BE49-F238E27FC236}">
                <a16:creationId xmlns:a16="http://schemas.microsoft.com/office/drawing/2014/main" id="{CFEC7D26-7D30-4BF5-AD62-56A329FA3D9E}"/>
              </a:ext>
            </a:extLst>
          </p:cNvPr>
          <p:cNvSpPr txBox="1">
            <a:spLocks/>
          </p:cNvSpPr>
          <p:nvPr/>
        </p:nvSpPr>
        <p:spPr>
          <a:xfrm>
            <a:off x="2299316" y="347162"/>
            <a:ext cx="6757987" cy="80574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b="1" dirty="0">
                <a:latin typeface="Times New Roman" panose="02020603050405020304" pitchFamily="18" charset="0"/>
                <a:cs typeface="Times New Roman" panose="02020603050405020304" pitchFamily="18" charset="0"/>
              </a:rPr>
              <a:t>Indexes</a:t>
            </a:r>
          </a:p>
        </p:txBody>
      </p:sp>
    </p:spTree>
    <p:extLst>
      <p:ext uri="{BB962C8B-B14F-4D97-AF65-F5344CB8AC3E}">
        <p14:creationId xmlns:p14="http://schemas.microsoft.com/office/powerpoint/2010/main" val="1961608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1ED795A-7DC8-4083-BD47-05EF604161CB}"/>
              </a:ext>
            </a:extLst>
          </p:cNvPr>
          <p:cNvGraphicFramePr>
            <a:graphicFrameLocks noGrp="1"/>
          </p:cNvGraphicFramePr>
          <p:nvPr>
            <p:extLst>
              <p:ext uri="{D42A27DB-BD31-4B8C-83A1-F6EECF244321}">
                <p14:modId xmlns:p14="http://schemas.microsoft.com/office/powerpoint/2010/main" val="4173237959"/>
              </p:ext>
            </p:extLst>
          </p:nvPr>
        </p:nvGraphicFramePr>
        <p:xfrm>
          <a:off x="2223272" y="1326180"/>
          <a:ext cx="8856059" cy="5151120"/>
        </p:xfrm>
        <a:graphic>
          <a:graphicData uri="http://schemas.openxmlformats.org/drawingml/2006/table">
            <a:tbl>
              <a:tblPr firstRow="1" bandRow="1">
                <a:tableStyleId>{5C22544A-7EE6-4342-B048-85BDC9FD1C3A}</a:tableStyleId>
              </a:tblPr>
              <a:tblGrid>
                <a:gridCol w="2254269">
                  <a:extLst>
                    <a:ext uri="{9D8B030D-6E8A-4147-A177-3AD203B41FA5}">
                      <a16:colId xmlns:a16="http://schemas.microsoft.com/office/drawing/2014/main" val="3432207647"/>
                    </a:ext>
                  </a:extLst>
                </a:gridCol>
                <a:gridCol w="6601790">
                  <a:extLst>
                    <a:ext uri="{9D8B030D-6E8A-4147-A177-3AD203B41FA5}">
                      <a16:colId xmlns:a16="http://schemas.microsoft.com/office/drawing/2014/main" val="521975267"/>
                    </a:ext>
                  </a:extLst>
                </a:gridCol>
              </a:tblGrid>
              <a:tr h="360833">
                <a:tc>
                  <a:txBody>
                    <a:bodyPr/>
                    <a:lstStyle/>
                    <a:p>
                      <a:pPr algn="ctr"/>
                      <a:r>
                        <a:rPr lang="en-IN" dirty="0"/>
                        <a:t>FILED</a:t>
                      </a:r>
                    </a:p>
                  </a:txBody>
                  <a:tcPr/>
                </a:tc>
                <a:tc>
                  <a:txBody>
                    <a:bodyPr/>
                    <a:lstStyle/>
                    <a:p>
                      <a:pPr algn="ctr"/>
                      <a:r>
                        <a:rPr lang="en-IN" dirty="0"/>
                        <a:t>DESCRIPTION</a:t>
                      </a:r>
                    </a:p>
                  </a:txBody>
                  <a:tcPr/>
                </a:tc>
                <a:extLst>
                  <a:ext uri="{0D108BD9-81ED-4DB2-BD59-A6C34878D82A}">
                    <a16:rowId xmlns:a16="http://schemas.microsoft.com/office/drawing/2014/main" val="3479158355"/>
                  </a:ext>
                </a:extLst>
              </a:tr>
              <a:tr h="370840">
                <a:tc>
                  <a:txBody>
                    <a:bodyPr/>
                    <a:lstStyle/>
                    <a:p>
                      <a:r>
                        <a:rPr lang="en-IN" dirty="0"/>
                        <a:t>Gender</a:t>
                      </a:r>
                    </a:p>
                  </a:txBody>
                  <a:tcPr/>
                </a:tc>
                <a:tc>
                  <a:txBody>
                    <a:bodyPr/>
                    <a:lstStyle/>
                    <a:p>
                      <a:r>
                        <a:rPr lang="en-IN" dirty="0"/>
                        <a:t>It’s describe employee gender.(male,female)</a:t>
                      </a:r>
                    </a:p>
                  </a:txBody>
                  <a:tcPr/>
                </a:tc>
                <a:extLst>
                  <a:ext uri="{0D108BD9-81ED-4DB2-BD59-A6C34878D82A}">
                    <a16:rowId xmlns:a16="http://schemas.microsoft.com/office/drawing/2014/main" val="2482936068"/>
                  </a:ext>
                </a:extLst>
              </a:tr>
              <a:tr h="370840">
                <a:tc>
                  <a:txBody>
                    <a:bodyPr/>
                    <a:lstStyle/>
                    <a:p>
                      <a:r>
                        <a:rPr lang="en-IN" dirty="0"/>
                        <a:t>HourlyRate</a:t>
                      </a:r>
                    </a:p>
                  </a:txBody>
                  <a:tcPr/>
                </a:tc>
                <a:tc>
                  <a:txBody>
                    <a:bodyPr/>
                    <a:lstStyle/>
                    <a:p>
                      <a:r>
                        <a:rPr lang="en-IN" dirty="0"/>
                        <a:t>it’s describe hourly rate of employee.</a:t>
                      </a:r>
                    </a:p>
                  </a:txBody>
                  <a:tcPr/>
                </a:tc>
                <a:extLst>
                  <a:ext uri="{0D108BD9-81ED-4DB2-BD59-A6C34878D82A}">
                    <a16:rowId xmlns:a16="http://schemas.microsoft.com/office/drawing/2014/main" val="24907034"/>
                  </a:ext>
                </a:extLst>
              </a:tr>
              <a:tr h="370840">
                <a:tc>
                  <a:txBody>
                    <a:bodyPr/>
                    <a:lstStyle/>
                    <a:p>
                      <a:r>
                        <a:rPr lang="en-IN" dirty="0"/>
                        <a:t>JobInvolvement</a:t>
                      </a:r>
                    </a:p>
                  </a:txBody>
                  <a:tcPr/>
                </a:tc>
                <a:tc>
                  <a:txBody>
                    <a:bodyPr/>
                    <a:lstStyle/>
                    <a:p>
                      <a:r>
                        <a:rPr lang="en-IN" dirty="0"/>
                        <a:t>It’s represent in numeric value.</a:t>
                      </a:r>
                    </a:p>
                    <a:p>
                      <a:r>
                        <a:rPr lang="en-IN" dirty="0"/>
                        <a:t>(1)’low’(2)’medium’(3)’high’(4)’very high’</a:t>
                      </a:r>
                    </a:p>
                  </a:txBody>
                  <a:tcPr/>
                </a:tc>
                <a:extLst>
                  <a:ext uri="{0D108BD9-81ED-4DB2-BD59-A6C34878D82A}">
                    <a16:rowId xmlns:a16="http://schemas.microsoft.com/office/drawing/2014/main" val="2057217399"/>
                  </a:ext>
                </a:extLst>
              </a:tr>
              <a:tr h="370840">
                <a:tc>
                  <a:txBody>
                    <a:bodyPr/>
                    <a:lstStyle/>
                    <a:p>
                      <a:r>
                        <a:rPr lang="en-IN" dirty="0"/>
                        <a:t>JobLevel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It’s describe the joblevel in numeric value(1 to 5)</a:t>
                      </a:r>
                    </a:p>
                  </a:txBody>
                  <a:tcPr/>
                </a:tc>
                <a:extLst>
                  <a:ext uri="{0D108BD9-81ED-4DB2-BD59-A6C34878D82A}">
                    <a16:rowId xmlns:a16="http://schemas.microsoft.com/office/drawing/2014/main" val="3375362733"/>
                  </a:ext>
                </a:extLst>
              </a:tr>
              <a:tr h="370840">
                <a:tc>
                  <a:txBody>
                    <a:bodyPr/>
                    <a:lstStyle/>
                    <a:p>
                      <a:r>
                        <a:rPr lang="en-IN" dirty="0"/>
                        <a:t>JobRole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 It’s describe the job role of each employee.</a:t>
                      </a:r>
                    </a:p>
                  </a:txBody>
                  <a:tcPr/>
                </a:tc>
                <a:extLst>
                  <a:ext uri="{0D108BD9-81ED-4DB2-BD59-A6C34878D82A}">
                    <a16:rowId xmlns:a16="http://schemas.microsoft.com/office/drawing/2014/main" val="1080303576"/>
                  </a:ext>
                </a:extLst>
              </a:tr>
              <a:tr h="370840">
                <a:tc>
                  <a:txBody>
                    <a:bodyPr/>
                    <a:lstStyle/>
                    <a:p>
                      <a:r>
                        <a:rPr lang="en-IN" dirty="0"/>
                        <a:t>JobSatisfaction</a:t>
                      </a:r>
                    </a:p>
                  </a:txBody>
                  <a:tcPr/>
                </a:tc>
                <a:tc>
                  <a:txBody>
                    <a:bodyPr/>
                    <a:lstStyle/>
                    <a:p>
                      <a:r>
                        <a:rPr lang="en-IN" dirty="0"/>
                        <a:t>It’s represent in numeric value.</a:t>
                      </a:r>
                    </a:p>
                    <a:p>
                      <a:r>
                        <a:rPr lang="en-IN" dirty="0"/>
                        <a:t>(1)’low’(2)’medium’(3)’high’(4)’very high’</a:t>
                      </a:r>
                    </a:p>
                  </a:txBody>
                  <a:tcPr/>
                </a:tc>
                <a:extLst>
                  <a:ext uri="{0D108BD9-81ED-4DB2-BD59-A6C34878D82A}">
                    <a16:rowId xmlns:a16="http://schemas.microsoft.com/office/drawing/2014/main" val="3410983769"/>
                  </a:ext>
                </a:extLst>
              </a:tr>
              <a:tr h="370840">
                <a:tc>
                  <a:txBody>
                    <a:bodyPr/>
                    <a:lstStyle/>
                    <a:p>
                      <a:r>
                        <a:rPr lang="en-IN" dirty="0"/>
                        <a:t>MaritalStatus</a:t>
                      </a:r>
                    </a:p>
                  </a:txBody>
                  <a:tcPr/>
                </a:tc>
                <a:tc>
                  <a:txBody>
                    <a:bodyPr/>
                    <a:lstStyle/>
                    <a:p>
                      <a:r>
                        <a:rPr lang="en-IN" dirty="0"/>
                        <a:t>It’s describe employee marital status (single\married)</a:t>
                      </a:r>
                    </a:p>
                  </a:txBody>
                  <a:tcPr/>
                </a:tc>
                <a:extLst>
                  <a:ext uri="{0D108BD9-81ED-4DB2-BD59-A6C34878D82A}">
                    <a16:rowId xmlns:a16="http://schemas.microsoft.com/office/drawing/2014/main" val="428513673"/>
                  </a:ext>
                </a:extLst>
              </a:tr>
              <a:tr h="370840">
                <a:tc>
                  <a:txBody>
                    <a:bodyPr/>
                    <a:lstStyle/>
                    <a:p>
                      <a:r>
                        <a:rPr lang="en-IN" dirty="0"/>
                        <a:t>MonthlyIncome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It’s describe employee monthly income.</a:t>
                      </a:r>
                    </a:p>
                    <a:p>
                      <a:endParaRPr lang="en-IN" dirty="0"/>
                    </a:p>
                  </a:txBody>
                  <a:tcPr/>
                </a:tc>
                <a:extLst>
                  <a:ext uri="{0D108BD9-81ED-4DB2-BD59-A6C34878D82A}">
                    <a16:rowId xmlns:a16="http://schemas.microsoft.com/office/drawing/2014/main" val="4148963996"/>
                  </a:ext>
                </a:extLst>
              </a:tr>
              <a:tr h="370840">
                <a:tc>
                  <a:txBody>
                    <a:bodyPr/>
                    <a:lstStyle/>
                    <a:p>
                      <a:r>
                        <a:rPr lang="en-IN" dirty="0"/>
                        <a:t>MonthlyRate</a:t>
                      </a:r>
                    </a:p>
                  </a:txBody>
                  <a:tcPr/>
                </a:tc>
                <a:tc>
                  <a:txBody>
                    <a:bodyPr/>
                    <a:lstStyle/>
                    <a:p>
                      <a:r>
                        <a:rPr lang="en-IN" dirty="0"/>
                        <a:t>It’s describe monthly rate of employee.</a:t>
                      </a:r>
                    </a:p>
                  </a:txBody>
                  <a:tcPr/>
                </a:tc>
                <a:extLst>
                  <a:ext uri="{0D108BD9-81ED-4DB2-BD59-A6C34878D82A}">
                    <a16:rowId xmlns:a16="http://schemas.microsoft.com/office/drawing/2014/main" val="882183503"/>
                  </a:ext>
                </a:extLst>
              </a:tr>
              <a:tr h="370840">
                <a:tc>
                  <a:txBody>
                    <a:bodyPr/>
                    <a:lstStyle/>
                    <a:p>
                      <a:r>
                        <a:rPr lang="en-IN" dirty="0"/>
                        <a:t>NumCompaniesWorked </a:t>
                      </a:r>
                    </a:p>
                  </a:txBody>
                  <a:tcPr/>
                </a:tc>
                <a:tc>
                  <a:txBody>
                    <a:bodyPr/>
                    <a:lstStyle/>
                    <a:p>
                      <a:r>
                        <a:rPr lang="en-IN" dirty="0"/>
                        <a:t>It’s describe the employee’s experience of work in</a:t>
                      </a:r>
                    </a:p>
                    <a:p>
                      <a:r>
                        <a:rPr lang="en-IN" dirty="0"/>
                        <a:t>the number of company. </a:t>
                      </a:r>
                    </a:p>
                  </a:txBody>
                  <a:tcPr/>
                </a:tc>
                <a:extLst>
                  <a:ext uri="{0D108BD9-81ED-4DB2-BD59-A6C34878D82A}">
                    <a16:rowId xmlns:a16="http://schemas.microsoft.com/office/drawing/2014/main" val="2577038300"/>
                  </a:ext>
                </a:extLst>
              </a:tr>
            </a:tbl>
          </a:graphicData>
        </a:graphic>
      </p:graphicFrame>
      <p:sp>
        <p:nvSpPr>
          <p:cNvPr id="5" name="Slide Number Placeholder 4">
            <a:extLst>
              <a:ext uri="{FF2B5EF4-FFF2-40B4-BE49-F238E27FC236}">
                <a16:creationId xmlns:a16="http://schemas.microsoft.com/office/drawing/2014/main" id="{18C03ADE-3722-49A0-A2B3-B86049050631}"/>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100026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85CB69-B990-49A9-989B-48AFFF16FAD8}"/>
              </a:ext>
            </a:extLst>
          </p:cNvPr>
          <p:cNvGraphicFramePr>
            <a:graphicFrameLocks noGrp="1"/>
          </p:cNvGraphicFramePr>
          <p:nvPr>
            <p:extLst>
              <p:ext uri="{D42A27DB-BD31-4B8C-83A1-F6EECF244321}">
                <p14:modId xmlns:p14="http://schemas.microsoft.com/office/powerpoint/2010/main" val="3656637113"/>
              </p:ext>
            </p:extLst>
          </p:nvPr>
        </p:nvGraphicFramePr>
        <p:xfrm>
          <a:off x="2331867" y="1156734"/>
          <a:ext cx="9084815" cy="5501640"/>
        </p:xfrm>
        <a:graphic>
          <a:graphicData uri="http://schemas.openxmlformats.org/drawingml/2006/table">
            <a:tbl>
              <a:tblPr firstRow="1" bandRow="1">
                <a:tableStyleId>{5C22544A-7EE6-4342-B048-85BDC9FD1C3A}</a:tableStyleId>
              </a:tblPr>
              <a:tblGrid>
                <a:gridCol w="2116349">
                  <a:extLst>
                    <a:ext uri="{9D8B030D-6E8A-4147-A177-3AD203B41FA5}">
                      <a16:colId xmlns:a16="http://schemas.microsoft.com/office/drawing/2014/main" val="3651664998"/>
                    </a:ext>
                  </a:extLst>
                </a:gridCol>
                <a:gridCol w="6968466">
                  <a:extLst>
                    <a:ext uri="{9D8B030D-6E8A-4147-A177-3AD203B41FA5}">
                      <a16:colId xmlns:a16="http://schemas.microsoft.com/office/drawing/2014/main" val="56433359"/>
                    </a:ext>
                  </a:extLst>
                </a:gridCol>
              </a:tblGrid>
              <a:tr h="370840">
                <a:tc>
                  <a:txBody>
                    <a:bodyPr/>
                    <a:lstStyle/>
                    <a:p>
                      <a:pPr algn="ctr"/>
                      <a:r>
                        <a:rPr lang="en-IN" dirty="0"/>
                        <a:t>FILED</a:t>
                      </a:r>
                    </a:p>
                  </a:txBody>
                  <a:tcPr/>
                </a:tc>
                <a:tc>
                  <a:txBody>
                    <a:bodyPr/>
                    <a:lstStyle/>
                    <a:p>
                      <a:pPr algn="ctr"/>
                      <a:r>
                        <a:rPr lang="en-IN" dirty="0"/>
                        <a:t>DESCRIPTION</a:t>
                      </a:r>
                    </a:p>
                  </a:txBody>
                  <a:tcPr/>
                </a:tc>
                <a:extLst>
                  <a:ext uri="{0D108BD9-81ED-4DB2-BD59-A6C34878D82A}">
                    <a16:rowId xmlns:a16="http://schemas.microsoft.com/office/drawing/2014/main" val="650964355"/>
                  </a:ext>
                </a:extLst>
              </a:tr>
              <a:tr h="370840">
                <a:tc>
                  <a:txBody>
                    <a:bodyPr/>
                    <a:lstStyle/>
                    <a:p>
                      <a:r>
                        <a:rPr lang="en-IN" dirty="0"/>
                        <a:t>OverTime</a:t>
                      </a:r>
                    </a:p>
                  </a:txBody>
                  <a:tcPr/>
                </a:tc>
                <a:tc>
                  <a:txBody>
                    <a:bodyPr/>
                    <a:lstStyle/>
                    <a:p>
                      <a:r>
                        <a:rPr lang="en-IN" dirty="0"/>
                        <a:t>It’s describe Employee overtime work or not.(yes\no)</a:t>
                      </a:r>
                    </a:p>
                  </a:txBody>
                  <a:tcPr/>
                </a:tc>
                <a:extLst>
                  <a:ext uri="{0D108BD9-81ED-4DB2-BD59-A6C34878D82A}">
                    <a16:rowId xmlns:a16="http://schemas.microsoft.com/office/drawing/2014/main" val="1009217114"/>
                  </a:ext>
                </a:extLst>
              </a:tr>
              <a:tr h="370840">
                <a:tc>
                  <a:txBody>
                    <a:bodyPr/>
                    <a:lstStyle/>
                    <a:p>
                      <a:r>
                        <a:rPr lang="en-IN" dirty="0"/>
                        <a:t>PercentSalary</a:t>
                      </a:r>
                    </a:p>
                    <a:p>
                      <a:r>
                        <a:rPr lang="en-IN" dirty="0"/>
                        <a:t>Hike</a:t>
                      </a:r>
                    </a:p>
                  </a:txBody>
                  <a:tcPr/>
                </a:tc>
                <a:tc>
                  <a:txBody>
                    <a:bodyPr/>
                    <a:lstStyle/>
                    <a:p>
                      <a:r>
                        <a:rPr lang="en-IN" dirty="0"/>
                        <a:t>it’s describe the salaryHike in a percent.</a:t>
                      </a:r>
                    </a:p>
                  </a:txBody>
                  <a:tcPr/>
                </a:tc>
                <a:extLst>
                  <a:ext uri="{0D108BD9-81ED-4DB2-BD59-A6C34878D82A}">
                    <a16:rowId xmlns:a16="http://schemas.microsoft.com/office/drawing/2014/main" val="1013762455"/>
                  </a:ext>
                </a:extLst>
              </a:tr>
              <a:tr h="370840">
                <a:tc>
                  <a:txBody>
                    <a:bodyPr/>
                    <a:lstStyle/>
                    <a:p>
                      <a:r>
                        <a:rPr lang="en-IN" dirty="0"/>
                        <a:t>Performance</a:t>
                      </a:r>
                    </a:p>
                    <a:p>
                      <a:r>
                        <a:rPr lang="en-IN" dirty="0"/>
                        <a:t>Rating</a:t>
                      </a:r>
                    </a:p>
                  </a:txBody>
                  <a:tcPr/>
                </a:tc>
                <a:tc>
                  <a:txBody>
                    <a:bodyPr/>
                    <a:lstStyle/>
                    <a:p>
                      <a:r>
                        <a:rPr lang="en-IN" dirty="0"/>
                        <a:t>It’s represent performance of employee in numeric value.</a:t>
                      </a:r>
                    </a:p>
                    <a:p>
                      <a:r>
                        <a:rPr lang="en-IN" dirty="0"/>
                        <a:t>(1)’low’(2)’good’(3)’excellent’</a:t>
                      </a:r>
                    </a:p>
                    <a:p>
                      <a:r>
                        <a:rPr lang="en-IN" dirty="0"/>
                        <a:t>(4)’outstanding’</a:t>
                      </a:r>
                    </a:p>
                  </a:txBody>
                  <a:tcPr/>
                </a:tc>
                <a:extLst>
                  <a:ext uri="{0D108BD9-81ED-4DB2-BD59-A6C34878D82A}">
                    <a16:rowId xmlns:a16="http://schemas.microsoft.com/office/drawing/2014/main" val="3914343827"/>
                  </a:ext>
                </a:extLst>
              </a:tr>
              <a:tr h="370840">
                <a:tc>
                  <a:txBody>
                    <a:bodyPr/>
                    <a:lstStyle/>
                    <a:p>
                      <a:r>
                        <a:rPr lang="en-IN" dirty="0"/>
                        <a:t>Relationship</a:t>
                      </a:r>
                    </a:p>
                    <a:p>
                      <a:r>
                        <a:rPr lang="en-IN" dirty="0"/>
                        <a:t>Satisfaction </a:t>
                      </a:r>
                    </a:p>
                  </a:txBody>
                  <a:tcPr/>
                </a:tc>
                <a:tc>
                  <a:txBody>
                    <a:bodyPr/>
                    <a:lstStyle/>
                    <a:p>
                      <a:r>
                        <a:rPr lang="en-IN" dirty="0"/>
                        <a:t>It’s describe the employee relationship with company in numeric value.</a:t>
                      </a:r>
                    </a:p>
                    <a:p>
                      <a:r>
                        <a:rPr lang="en-IN" dirty="0"/>
                        <a:t>(1)’low’(2)’medium’(3)’high’(4)’very high’</a:t>
                      </a:r>
                    </a:p>
                  </a:txBody>
                  <a:tcPr/>
                </a:tc>
                <a:extLst>
                  <a:ext uri="{0D108BD9-81ED-4DB2-BD59-A6C34878D82A}">
                    <a16:rowId xmlns:a16="http://schemas.microsoft.com/office/drawing/2014/main" val="293539177"/>
                  </a:ext>
                </a:extLst>
              </a:tr>
              <a:tr h="370840">
                <a:tc>
                  <a:txBody>
                    <a:bodyPr/>
                    <a:lstStyle/>
                    <a:p>
                      <a:r>
                        <a:rPr lang="en-IN" dirty="0"/>
                        <a:t>StandardHours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 It’s display the company standard hour.</a:t>
                      </a:r>
                    </a:p>
                  </a:txBody>
                  <a:tcPr/>
                </a:tc>
                <a:extLst>
                  <a:ext uri="{0D108BD9-81ED-4DB2-BD59-A6C34878D82A}">
                    <a16:rowId xmlns:a16="http://schemas.microsoft.com/office/drawing/2014/main" val="1753946086"/>
                  </a:ext>
                </a:extLst>
              </a:tr>
              <a:tr h="370840">
                <a:tc>
                  <a:txBody>
                    <a:bodyPr/>
                    <a:lstStyle/>
                    <a:p>
                      <a:r>
                        <a:rPr lang="en-IN" dirty="0"/>
                        <a:t>StockOption</a:t>
                      </a:r>
                    </a:p>
                    <a:p>
                      <a:r>
                        <a:rPr lang="en-IN" dirty="0"/>
                        <a:t>Level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It’s describe if any employee attrition than other employee available for that particular role.</a:t>
                      </a:r>
                    </a:p>
                  </a:txBody>
                  <a:tcPr/>
                </a:tc>
                <a:extLst>
                  <a:ext uri="{0D108BD9-81ED-4DB2-BD59-A6C34878D82A}">
                    <a16:rowId xmlns:a16="http://schemas.microsoft.com/office/drawing/2014/main" val="4205740160"/>
                  </a:ext>
                </a:extLst>
              </a:tr>
              <a:tr h="370840">
                <a:tc>
                  <a:txBody>
                    <a:bodyPr/>
                    <a:lstStyle/>
                    <a:p>
                      <a:r>
                        <a:rPr lang="en-IN" dirty="0"/>
                        <a:t>TotalWorkingYears</a:t>
                      </a:r>
                    </a:p>
                  </a:txBody>
                  <a:tcPr/>
                </a:tc>
                <a:tc>
                  <a:txBody>
                    <a:bodyPr/>
                    <a:lstStyle/>
                    <a:p>
                      <a:r>
                        <a:rPr lang="en-IN" dirty="0"/>
                        <a:t>It’s describe the employee how many years work in specific role. </a:t>
                      </a:r>
                    </a:p>
                  </a:txBody>
                  <a:tcPr/>
                </a:tc>
                <a:extLst>
                  <a:ext uri="{0D108BD9-81ED-4DB2-BD59-A6C34878D82A}">
                    <a16:rowId xmlns:a16="http://schemas.microsoft.com/office/drawing/2014/main" val="2305557804"/>
                  </a:ext>
                </a:extLst>
              </a:tr>
              <a:tr h="370840">
                <a:tc>
                  <a:txBody>
                    <a:bodyPr/>
                    <a:lstStyle/>
                    <a:p>
                      <a:r>
                        <a:rPr lang="en-IN" dirty="0"/>
                        <a:t>TrainingTimesLastYear</a:t>
                      </a:r>
                    </a:p>
                  </a:txBody>
                  <a:tcPr/>
                </a:tc>
                <a:tc>
                  <a:txBody>
                    <a:bodyPr/>
                    <a:lstStyle/>
                    <a:p>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It’s describe employee training in hour of last year.</a:t>
                      </a:r>
                    </a:p>
                  </a:txBody>
                  <a:tcPr/>
                </a:tc>
                <a:extLst>
                  <a:ext uri="{0D108BD9-81ED-4DB2-BD59-A6C34878D82A}">
                    <a16:rowId xmlns:a16="http://schemas.microsoft.com/office/drawing/2014/main" val="668144668"/>
                  </a:ext>
                </a:extLst>
              </a:tr>
            </a:tbl>
          </a:graphicData>
        </a:graphic>
      </p:graphicFrame>
      <p:sp>
        <p:nvSpPr>
          <p:cNvPr id="5" name="Slide Number Placeholder 4">
            <a:extLst>
              <a:ext uri="{FF2B5EF4-FFF2-40B4-BE49-F238E27FC236}">
                <a16:creationId xmlns:a16="http://schemas.microsoft.com/office/drawing/2014/main" id="{4AA98E83-D427-421D-81E4-6D7587E024AD}"/>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731168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DDEC11-4D83-4D62-AC81-155FA57BB37E}"/>
              </a:ext>
            </a:extLst>
          </p:cNvPr>
          <p:cNvGraphicFramePr>
            <a:graphicFrameLocks noGrp="1"/>
          </p:cNvGraphicFramePr>
          <p:nvPr>
            <p:extLst>
              <p:ext uri="{D42A27DB-BD31-4B8C-83A1-F6EECF244321}">
                <p14:modId xmlns:p14="http://schemas.microsoft.com/office/powerpoint/2010/main" val="3263729757"/>
              </p:ext>
            </p:extLst>
          </p:nvPr>
        </p:nvGraphicFramePr>
        <p:xfrm>
          <a:off x="2272683" y="923852"/>
          <a:ext cx="9028591" cy="5765800"/>
        </p:xfrm>
        <a:graphic>
          <a:graphicData uri="http://schemas.openxmlformats.org/drawingml/2006/table">
            <a:tbl>
              <a:tblPr firstRow="1" bandRow="1">
                <a:tableStyleId>{5C22544A-7EE6-4342-B048-85BDC9FD1C3A}</a:tableStyleId>
              </a:tblPr>
              <a:tblGrid>
                <a:gridCol w="2021173">
                  <a:extLst>
                    <a:ext uri="{9D8B030D-6E8A-4147-A177-3AD203B41FA5}">
                      <a16:colId xmlns:a16="http://schemas.microsoft.com/office/drawing/2014/main" val="982703911"/>
                    </a:ext>
                  </a:extLst>
                </a:gridCol>
                <a:gridCol w="7007418">
                  <a:extLst>
                    <a:ext uri="{9D8B030D-6E8A-4147-A177-3AD203B41FA5}">
                      <a16:colId xmlns:a16="http://schemas.microsoft.com/office/drawing/2014/main" val="2645426552"/>
                    </a:ext>
                  </a:extLst>
                </a:gridCol>
              </a:tblGrid>
              <a:tr h="370840">
                <a:tc>
                  <a:txBody>
                    <a:bodyPr/>
                    <a:lstStyle/>
                    <a:p>
                      <a:pPr algn="ctr"/>
                      <a:r>
                        <a:rPr lang="en-IN" dirty="0"/>
                        <a:t>FILED</a:t>
                      </a:r>
                    </a:p>
                  </a:txBody>
                  <a:tcPr/>
                </a:tc>
                <a:tc>
                  <a:txBody>
                    <a:bodyPr/>
                    <a:lstStyle/>
                    <a:p>
                      <a:pPr algn="ctr"/>
                      <a:r>
                        <a:rPr lang="en-IN" dirty="0"/>
                        <a:t>DESCRIPTION</a:t>
                      </a:r>
                    </a:p>
                  </a:txBody>
                  <a:tcPr/>
                </a:tc>
                <a:extLst>
                  <a:ext uri="{0D108BD9-81ED-4DB2-BD59-A6C34878D82A}">
                    <a16:rowId xmlns:a16="http://schemas.microsoft.com/office/drawing/2014/main" val="3123725525"/>
                  </a:ext>
                </a:extLst>
              </a:tr>
              <a:tr h="370840">
                <a:tc>
                  <a:txBody>
                    <a:bodyPr/>
                    <a:lstStyle/>
                    <a:p>
                      <a:r>
                        <a:rPr lang="en-IN" dirty="0"/>
                        <a:t>WorkLife</a:t>
                      </a:r>
                    </a:p>
                    <a:p>
                      <a:r>
                        <a:rPr lang="en-IN" dirty="0"/>
                        <a:t>Balance</a:t>
                      </a:r>
                    </a:p>
                  </a:txBody>
                  <a:tcPr/>
                </a:tc>
                <a:tc>
                  <a:txBody>
                    <a:bodyPr/>
                    <a:lstStyle/>
                    <a:p>
                      <a:r>
                        <a:rPr lang="en-IN" dirty="0"/>
                        <a:t>It’s describe the employee work life balance company in numeric value.</a:t>
                      </a:r>
                    </a:p>
                    <a:p>
                      <a:r>
                        <a:rPr lang="en-IN" dirty="0"/>
                        <a:t>(1)’bad’(2)’good’(3)’better’(4)’best’</a:t>
                      </a:r>
                    </a:p>
                  </a:txBody>
                  <a:tcPr/>
                </a:tc>
                <a:extLst>
                  <a:ext uri="{0D108BD9-81ED-4DB2-BD59-A6C34878D82A}">
                    <a16:rowId xmlns:a16="http://schemas.microsoft.com/office/drawing/2014/main" val="3860571070"/>
                  </a:ext>
                </a:extLst>
              </a:tr>
              <a:tr h="370840">
                <a:tc>
                  <a:txBody>
                    <a:bodyPr/>
                    <a:lstStyle/>
                    <a:p>
                      <a:r>
                        <a:rPr lang="en-IN" dirty="0"/>
                        <a:t>YearsAt</a:t>
                      </a:r>
                    </a:p>
                    <a:p>
                      <a:r>
                        <a:rPr lang="en-IN" dirty="0"/>
                        <a:t>Company</a:t>
                      </a:r>
                    </a:p>
                  </a:txBody>
                  <a:tcPr/>
                </a:tc>
                <a:tc>
                  <a:txBody>
                    <a:bodyPr/>
                    <a:lstStyle/>
                    <a:p>
                      <a:r>
                        <a:rPr lang="en-IN" dirty="0"/>
                        <a:t>It’s describe the employee how many years work in this company. </a:t>
                      </a:r>
                    </a:p>
                  </a:txBody>
                  <a:tcPr/>
                </a:tc>
                <a:extLst>
                  <a:ext uri="{0D108BD9-81ED-4DB2-BD59-A6C34878D82A}">
                    <a16:rowId xmlns:a16="http://schemas.microsoft.com/office/drawing/2014/main" val="861303919"/>
                  </a:ext>
                </a:extLst>
              </a:tr>
              <a:tr h="370840">
                <a:tc>
                  <a:txBody>
                    <a:bodyPr/>
                    <a:lstStyle/>
                    <a:p>
                      <a:r>
                        <a:rPr lang="en-IN" dirty="0"/>
                        <a:t>YearsIn</a:t>
                      </a:r>
                    </a:p>
                    <a:p>
                      <a:r>
                        <a:rPr lang="en-IN" dirty="0"/>
                        <a:t>CurrentRole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It’s describe years in this role.</a:t>
                      </a:r>
                    </a:p>
                    <a:p>
                      <a:endParaRPr lang="en-IN" dirty="0"/>
                    </a:p>
                  </a:txBody>
                  <a:tcPr/>
                </a:tc>
                <a:extLst>
                  <a:ext uri="{0D108BD9-81ED-4DB2-BD59-A6C34878D82A}">
                    <a16:rowId xmlns:a16="http://schemas.microsoft.com/office/drawing/2014/main" val="4022359667"/>
                  </a:ext>
                </a:extLst>
              </a:tr>
              <a:tr h="370840">
                <a:tc>
                  <a:txBody>
                    <a:bodyPr/>
                    <a:lstStyle/>
                    <a:p>
                      <a:r>
                        <a:rPr lang="en-IN" dirty="0"/>
                        <a:t>YearsSince</a:t>
                      </a:r>
                    </a:p>
                    <a:p>
                      <a:r>
                        <a:rPr lang="en-IN" dirty="0"/>
                        <a:t>LastPromotion</a:t>
                      </a:r>
                    </a:p>
                  </a:txBody>
                  <a:tcPr/>
                </a:tc>
                <a:tc>
                  <a:txBody>
                    <a:bodyPr/>
                    <a:lstStyle/>
                    <a:p>
                      <a:r>
                        <a:rPr lang="en-IN" dirty="0"/>
                        <a:t>employee last promotion.</a:t>
                      </a:r>
                    </a:p>
                  </a:txBody>
                  <a:tcPr/>
                </a:tc>
                <a:extLst>
                  <a:ext uri="{0D108BD9-81ED-4DB2-BD59-A6C34878D82A}">
                    <a16:rowId xmlns:a16="http://schemas.microsoft.com/office/drawing/2014/main" val="1242336787"/>
                  </a:ext>
                </a:extLst>
              </a:tr>
              <a:tr h="370840">
                <a:tc>
                  <a:txBody>
                    <a:bodyPr/>
                    <a:lstStyle/>
                    <a:p>
                      <a:r>
                        <a:rPr lang="en-IN" dirty="0"/>
                        <a:t>YearsWith</a:t>
                      </a:r>
                    </a:p>
                    <a:p>
                      <a:r>
                        <a:rPr lang="en-IN" dirty="0"/>
                        <a:t>CurrManager</a:t>
                      </a:r>
                    </a:p>
                  </a:txBody>
                  <a:tcPr/>
                </a:tc>
                <a:tc>
                  <a:txBody>
                    <a:bodyPr/>
                    <a:lstStyle/>
                    <a:p>
                      <a:r>
                        <a:rPr lang="en-IN" dirty="0"/>
                        <a:t> how old cur. Manager.</a:t>
                      </a:r>
                    </a:p>
                    <a:p>
                      <a:endParaRPr lang="en-IN" dirty="0"/>
                    </a:p>
                  </a:txBody>
                  <a:tcPr/>
                </a:tc>
                <a:extLst>
                  <a:ext uri="{0D108BD9-81ED-4DB2-BD59-A6C34878D82A}">
                    <a16:rowId xmlns:a16="http://schemas.microsoft.com/office/drawing/2014/main" val="3931970088"/>
                  </a:ext>
                </a:extLst>
              </a:tr>
              <a:tr h="370840">
                <a:tc>
                  <a:txBody>
                    <a:bodyPr/>
                    <a:lstStyle/>
                    <a:p>
                      <a:r>
                        <a:rPr lang="en-IN" dirty="0"/>
                        <a:t>Environment</a:t>
                      </a:r>
                    </a:p>
                    <a:p>
                      <a:r>
                        <a:rPr lang="en-IN" dirty="0"/>
                        <a:t>Satisfaction</a:t>
                      </a:r>
                    </a:p>
                  </a:txBody>
                  <a:tcPr/>
                </a:tc>
                <a:tc>
                  <a:txBody>
                    <a:bodyPr/>
                    <a:lstStyle/>
                    <a:p>
                      <a:r>
                        <a:rPr lang="en-IN" dirty="0"/>
                        <a:t>It’s represent in numeric value.</a:t>
                      </a:r>
                    </a:p>
                    <a:p>
                      <a:r>
                        <a:rPr lang="en-IN" dirty="0"/>
                        <a:t>(1)’low’(2)’medium’(3)’high’(4)’very high’</a:t>
                      </a:r>
                    </a:p>
                  </a:txBody>
                  <a:tcPr/>
                </a:tc>
                <a:extLst>
                  <a:ext uri="{0D108BD9-81ED-4DB2-BD59-A6C34878D82A}">
                    <a16:rowId xmlns:a16="http://schemas.microsoft.com/office/drawing/2014/main" val="992061452"/>
                  </a:ext>
                </a:extLst>
              </a:tr>
              <a:tr h="370840">
                <a:tc>
                  <a:txBody>
                    <a:bodyPr/>
                    <a:lstStyle/>
                    <a:p>
                      <a:r>
                        <a:rPr lang="en-IN" dirty="0"/>
                        <a:t>EmployeeNumber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It’s describe employee unique no.</a:t>
                      </a:r>
                    </a:p>
                  </a:txBody>
                  <a:tcPr/>
                </a:tc>
                <a:extLst>
                  <a:ext uri="{0D108BD9-81ED-4DB2-BD59-A6C34878D82A}">
                    <a16:rowId xmlns:a16="http://schemas.microsoft.com/office/drawing/2014/main" val="4092789134"/>
                  </a:ext>
                </a:extLst>
              </a:tr>
              <a:tr h="370840">
                <a:tc>
                  <a:txBody>
                    <a:bodyPr/>
                    <a:lstStyle/>
                    <a:p>
                      <a:r>
                        <a:rPr lang="en-IN" dirty="0"/>
                        <a:t>Over18</a:t>
                      </a:r>
                    </a:p>
                  </a:txBody>
                  <a:tcPr/>
                </a:tc>
                <a:tc>
                  <a:txBody>
                    <a:bodyPr/>
                    <a:lstStyle/>
                    <a:p>
                      <a:r>
                        <a:rPr lang="en-IN" dirty="0"/>
                        <a:t>: It’s describe employee age is above 18 or not. If above 18 than yesotherwise no(yes\no).</a:t>
                      </a:r>
                    </a:p>
                  </a:txBody>
                  <a:tcPr/>
                </a:tc>
                <a:extLst>
                  <a:ext uri="{0D108BD9-81ED-4DB2-BD59-A6C34878D82A}">
                    <a16:rowId xmlns:a16="http://schemas.microsoft.com/office/drawing/2014/main" val="169409098"/>
                  </a:ext>
                </a:extLst>
              </a:tr>
            </a:tbl>
          </a:graphicData>
        </a:graphic>
      </p:graphicFrame>
      <p:sp>
        <p:nvSpPr>
          <p:cNvPr id="5" name="Slide Number Placeholder 4">
            <a:extLst>
              <a:ext uri="{FF2B5EF4-FFF2-40B4-BE49-F238E27FC236}">
                <a16:creationId xmlns:a16="http://schemas.microsoft.com/office/drawing/2014/main" id="{080170FA-565D-4ECA-AE37-28EC9344420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45569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54692-931D-47E9-895A-E46D4AFBE953}"/>
              </a:ext>
            </a:extLst>
          </p:cNvPr>
          <p:cNvSpPr txBox="1"/>
          <p:nvPr/>
        </p:nvSpPr>
        <p:spPr>
          <a:xfrm>
            <a:off x="2005007" y="616416"/>
            <a:ext cx="3749964"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Data Volume </a:t>
            </a:r>
          </a:p>
        </p:txBody>
      </p:sp>
      <p:pic>
        <p:nvPicPr>
          <p:cNvPr id="4" name="Picture 3">
            <a:extLst>
              <a:ext uri="{FF2B5EF4-FFF2-40B4-BE49-F238E27FC236}">
                <a16:creationId xmlns:a16="http://schemas.microsoft.com/office/drawing/2014/main" id="{AAF56AB7-4E76-453B-9635-13C0021B312A}"/>
              </a:ext>
            </a:extLst>
          </p:cNvPr>
          <p:cNvPicPr>
            <a:picLocks noChangeAspect="1"/>
          </p:cNvPicPr>
          <p:nvPr/>
        </p:nvPicPr>
        <p:blipFill>
          <a:blip r:embed="rId2"/>
          <a:stretch>
            <a:fillRect/>
          </a:stretch>
        </p:blipFill>
        <p:spPr>
          <a:xfrm>
            <a:off x="3078218" y="1920109"/>
            <a:ext cx="6035563" cy="3017782"/>
          </a:xfrm>
          <a:prstGeom prst="rect">
            <a:avLst/>
          </a:prstGeom>
        </p:spPr>
      </p:pic>
      <p:sp>
        <p:nvSpPr>
          <p:cNvPr id="6" name="Slide Number Placeholder 5">
            <a:extLst>
              <a:ext uri="{FF2B5EF4-FFF2-40B4-BE49-F238E27FC236}">
                <a16:creationId xmlns:a16="http://schemas.microsoft.com/office/drawing/2014/main" id="{088D9992-8128-4A86-B789-7E76C05E3757}"/>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007280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18E118-2948-4A5F-9B07-6FC01BB6127B}"/>
              </a:ext>
            </a:extLst>
          </p:cNvPr>
          <p:cNvGraphicFramePr>
            <a:graphicFrameLocks noGrp="1"/>
          </p:cNvGraphicFramePr>
          <p:nvPr>
            <p:extLst>
              <p:ext uri="{D42A27DB-BD31-4B8C-83A1-F6EECF244321}">
                <p14:modId xmlns:p14="http://schemas.microsoft.com/office/powerpoint/2010/main" val="214709286"/>
              </p:ext>
            </p:extLst>
          </p:nvPr>
        </p:nvGraphicFramePr>
        <p:xfrm>
          <a:off x="2104008" y="1979720"/>
          <a:ext cx="8868792" cy="4607511"/>
        </p:xfrm>
        <a:graphic>
          <a:graphicData uri="http://schemas.openxmlformats.org/drawingml/2006/table">
            <a:tbl>
              <a:tblPr firstRow="1" firstCol="1" bandRow="1">
                <a:tableStyleId>{5C22544A-7EE6-4342-B048-85BDC9FD1C3A}</a:tableStyleId>
              </a:tblPr>
              <a:tblGrid>
                <a:gridCol w="863832">
                  <a:extLst>
                    <a:ext uri="{9D8B030D-6E8A-4147-A177-3AD203B41FA5}">
                      <a16:colId xmlns:a16="http://schemas.microsoft.com/office/drawing/2014/main" val="1294545639"/>
                    </a:ext>
                  </a:extLst>
                </a:gridCol>
                <a:gridCol w="1169237">
                  <a:extLst>
                    <a:ext uri="{9D8B030D-6E8A-4147-A177-3AD203B41FA5}">
                      <a16:colId xmlns:a16="http://schemas.microsoft.com/office/drawing/2014/main" val="2344894655"/>
                    </a:ext>
                  </a:extLst>
                </a:gridCol>
                <a:gridCol w="1169237">
                  <a:extLst>
                    <a:ext uri="{9D8B030D-6E8A-4147-A177-3AD203B41FA5}">
                      <a16:colId xmlns:a16="http://schemas.microsoft.com/office/drawing/2014/main" val="35755006"/>
                    </a:ext>
                  </a:extLst>
                </a:gridCol>
                <a:gridCol w="1755063">
                  <a:extLst>
                    <a:ext uri="{9D8B030D-6E8A-4147-A177-3AD203B41FA5}">
                      <a16:colId xmlns:a16="http://schemas.microsoft.com/office/drawing/2014/main" val="2788371970"/>
                    </a:ext>
                  </a:extLst>
                </a:gridCol>
                <a:gridCol w="1169237">
                  <a:extLst>
                    <a:ext uri="{9D8B030D-6E8A-4147-A177-3AD203B41FA5}">
                      <a16:colId xmlns:a16="http://schemas.microsoft.com/office/drawing/2014/main" val="3597607151"/>
                    </a:ext>
                  </a:extLst>
                </a:gridCol>
                <a:gridCol w="1140227">
                  <a:extLst>
                    <a:ext uri="{9D8B030D-6E8A-4147-A177-3AD203B41FA5}">
                      <a16:colId xmlns:a16="http://schemas.microsoft.com/office/drawing/2014/main" val="3313911971"/>
                    </a:ext>
                  </a:extLst>
                </a:gridCol>
                <a:gridCol w="1601959">
                  <a:extLst>
                    <a:ext uri="{9D8B030D-6E8A-4147-A177-3AD203B41FA5}">
                      <a16:colId xmlns:a16="http://schemas.microsoft.com/office/drawing/2014/main" val="3932954165"/>
                    </a:ext>
                  </a:extLst>
                </a:gridCol>
              </a:tblGrid>
              <a:tr h="581627">
                <a:tc>
                  <a:txBody>
                    <a:bodyPr/>
                    <a:lstStyle/>
                    <a:p>
                      <a:pPr algn="ctr">
                        <a:lnSpc>
                          <a:spcPct val="115000"/>
                        </a:lnSpc>
                        <a:spcBef>
                          <a:spcPts val="1120"/>
                        </a:spcBef>
                        <a:spcAft>
                          <a:spcPts val="0"/>
                        </a:spcAft>
                      </a:pPr>
                      <a:r>
                        <a:rPr lang="en-US" sz="800" dirty="0">
                          <a:effectLst/>
                        </a:rPr>
                        <a:t>Heading</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Age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Daily</a:t>
                      </a:r>
                      <a:endParaRPr lang="en-IN" sz="800" dirty="0">
                        <a:effectLst/>
                      </a:endParaRPr>
                    </a:p>
                    <a:p>
                      <a:pPr algn="ctr">
                        <a:lnSpc>
                          <a:spcPct val="115000"/>
                        </a:lnSpc>
                        <a:spcBef>
                          <a:spcPts val="1120"/>
                        </a:spcBef>
                        <a:spcAft>
                          <a:spcPts val="0"/>
                        </a:spcAft>
                      </a:pPr>
                      <a:r>
                        <a:rPr lang="en-US" sz="800" dirty="0">
                          <a:effectLst/>
                        </a:rPr>
                        <a:t>Rate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DistanceFrom</a:t>
                      </a:r>
                      <a:endParaRPr lang="en-IN" sz="800" dirty="0">
                        <a:effectLst/>
                      </a:endParaRPr>
                    </a:p>
                    <a:p>
                      <a:pPr algn="ctr">
                        <a:lnSpc>
                          <a:spcPct val="115000"/>
                        </a:lnSpc>
                        <a:spcBef>
                          <a:spcPts val="1120"/>
                        </a:spcBef>
                        <a:spcAft>
                          <a:spcPts val="0"/>
                        </a:spcAft>
                      </a:pPr>
                      <a:r>
                        <a:rPr lang="en-US" sz="800" dirty="0">
                          <a:effectLst/>
                        </a:rPr>
                        <a:t>Home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Education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Employee</a:t>
                      </a:r>
                      <a:endParaRPr lang="en-IN" sz="800" dirty="0">
                        <a:effectLst/>
                      </a:endParaRPr>
                    </a:p>
                    <a:p>
                      <a:pPr algn="ctr">
                        <a:lnSpc>
                          <a:spcPct val="115000"/>
                        </a:lnSpc>
                        <a:spcBef>
                          <a:spcPts val="1120"/>
                        </a:spcBef>
                        <a:spcAft>
                          <a:spcPts val="0"/>
                        </a:spcAft>
                      </a:pPr>
                      <a:r>
                        <a:rPr lang="en-US" sz="800" dirty="0">
                          <a:effectLst/>
                        </a:rPr>
                        <a:t>Count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Employee</a:t>
                      </a:r>
                      <a:endParaRPr lang="en-IN" sz="800" dirty="0">
                        <a:effectLst/>
                      </a:endParaRPr>
                    </a:p>
                    <a:p>
                      <a:pPr algn="ctr">
                        <a:lnSpc>
                          <a:spcPct val="115000"/>
                        </a:lnSpc>
                        <a:spcBef>
                          <a:spcPts val="1120"/>
                        </a:spcBef>
                        <a:spcAft>
                          <a:spcPts val="0"/>
                        </a:spcAft>
                      </a:pPr>
                      <a:r>
                        <a:rPr lang="en-US" sz="800" dirty="0">
                          <a:effectLst/>
                        </a:rPr>
                        <a:t>Number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extLst>
                  <a:ext uri="{0D108BD9-81ED-4DB2-BD59-A6C34878D82A}">
                    <a16:rowId xmlns:a16="http://schemas.microsoft.com/office/drawing/2014/main" val="4156922925"/>
                  </a:ext>
                </a:extLst>
              </a:tr>
              <a:tr h="478957">
                <a:tc>
                  <a:txBody>
                    <a:bodyPr/>
                    <a:lstStyle/>
                    <a:p>
                      <a:pPr algn="ctr">
                        <a:lnSpc>
                          <a:spcPct val="115000"/>
                        </a:lnSpc>
                        <a:spcBef>
                          <a:spcPts val="1120"/>
                        </a:spcBef>
                        <a:spcAft>
                          <a:spcPts val="0"/>
                        </a:spcAft>
                      </a:pPr>
                      <a:r>
                        <a:rPr lang="en-US" sz="800" dirty="0">
                          <a:effectLst/>
                        </a:rPr>
                        <a:t>Count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1470.000000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1470.000000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1470.000000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1470.000000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1470.0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1470.000000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extLst>
                  <a:ext uri="{0D108BD9-81ED-4DB2-BD59-A6C34878D82A}">
                    <a16:rowId xmlns:a16="http://schemas.microsoft.com/office/drawing/2014/main" val="151886029"/>
                  </a:ext>
                </a:extLst>
              </a:tr>
              <a:tr h="478957">
                <a:tc>
                  <a:txBody>
                    <a:bodyPr/>
                    <a:lstStyle/>
                    <a:p>
                      <a:pPr algn="ctr">
                        <a:lnSpc>
                          <a:spcPct val="115000"/>
                        </a:lnSpc>
                        <a:spcBef>
                          <a:spcPts val="1120"/>
                        </a:spcBef>
                        <a:spcAft>
                          <a:spcPts val="0"/>
                        </a:spcAft>
                      </a:pPr>
                      <a:r>
                        <a:rPr lang="en-US" sz="800" dirty="0">
                          <a:effectLst/>
                        </a:rPr>
                        <a:t>Mean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36.923810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802.485714</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9.192517</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2.912925</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1.0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0"/>
                        </a:spcAft>
                      </a:pPr>
                      <a:r>
                        <a:rPr lang="en-US" sz="800" dirty="0">
                          <a:effectLst/>
                        </a:rPr>
                        <a:t>1024.865306</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extLst>
                  <a:ext uri="{0D108BD9-81ED-4DB2-BD59-A6C34878D82A}">
                    <a16:rowId xmlns:a16="http://schemas.microsoft.com/office/drawing/2014/main" val="3749504288"/>
                  </a:ext>
                </a:extLst>
              </a:tr>
              <a:tr h="478957">
                <a:tc>
                  <a:txBody>
                    <a:bodyPr/>
                    <a:lstStyle/>
                    <a:p>
                      <a:pPr algn="ctr">
                        <a:lnSpc>
                          <a:spcPct val="115000"/>
                        </a:lnSpc>
                        <a:spcBef>
                          <a:spcPts val="1120"/>
                        </a:spcBef>
                        <a:spcAft>
                          <a:spcPts val="0"/>
                        </a:spcAft>
                      </a:pPr>
                      <a:r>
                        <a:rPr lang="en-US" sz="800" dirty="0">
                          <a:effectLst/>
                        </a:rPr>
                        <a:t>Std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9.135373</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403.509100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8.106864</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1.024165</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602.024335</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extLst>
                  <a:ext uri="{0D108BD9-81ED-4DB2-BD59-A6C34878D82A}">
                    <a16:rowId xmlns:a16="http://schemas.microsoft.com/office/drawing/2014/main" val="1897638621"/>
                  </a:ext>
                </a:extLst>
              </a:tr>
              <a:tr h="478957">
                <a:tc>
                  <a:txBody>
                    <a:bodyPr/>
                    <a:lstStyle/>
                    <a:p>
                      <a:pPr algn="ctr">
                        <a:lnSpc>
                          <a:spcPct val="115000"/>
                        </a:lnSpc>
                        <a:spcBef>
                          <a:spcPts val="1120"/>
                        </a:spcBef>
                        <a:spcAft>
                          <a:spcPts val="0"/>
                        </a:spcAft>
                      </a:pPr>
                      <a:r>
                        <a:rPr lang="en-US" sz="800" dirty="0">
                          <a:effectLst/>
                        </a:rPr>
                        <a:t>Min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18.000000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102.000000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extLst>
                  <a:ext uri="{0D108BD9-81ED-4DB2-BD59-A6C34878D82A}">
                    <a16:rowId xmlns:a16="http://schemas.microsoft.com/office/drawing/2014/main" val="1881726837"/>
                  </a:ext>
                </a:extLst>
              </a:tr>
              <a:tr h="478957">
                <a:tc>
                  <a:txBody>
                    <a:bodyPr/>
                    <a:lstStyle/>
                    <a:p>
                      <a:pPr algn="ctr">
                        <a:lnSpc>
                          <a:spcPct val="115000"/>
                        </a:lnSpc>
                        <a:spcBef>
                          <a:spcPts val="1120"/>
                        </a:spcBef>
                        <a:spcAft>
                          <a:spcPts val="0"/>
                        </a:spcAft>
                      </a:pPr>
                      <a:r>
                        <a:rPr lang="en-US" sz="800" dirty="0">
                          <a:effectLst/>
                        </a:rPr>
                        <a:t>25%</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30.000000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465.000000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2.000000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2.000000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491.250000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extLst>
                  <a:ext uri="{0D108BD9-81ED-4DB2-BD59-A6C34878D82A}">
                    <a16:rowId xmlns:a16="http://schemas.microsoft.com/office/drawing/2014/main" val="4228043672"/>
                  </a:ext>
                </a:extLst>
              </a:tr>
              <a:tr h="478957">
                <a:tc>
                  <a:txBody>
                    <a:bodyPr/>
                    <a:lstStyle/>
                    <a:p>
                      <a:pPr algn="ctr">
                        <a:lnSpc>
                          <a:spcPct val="115000"/>
                        </a:lnSpc>
                        <a:spcBef>
                          <a:spcPts val="1120"/>
                        </a:spcBef>
                        <a:spcAft>
                          <a:spcPts val="0"/>
                        </a:spcAft>
                      </a:pPr>
                      <a:r>
                        <a:rPr lang="en-US" sz="800" dirty="0">
                          <a:effectLst/>
                        </a:rPr>
                        <a:t>50%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36.000000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802.000000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7.000000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3.000000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1020.500000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extLst>
                  <a:ext uri="{0D108BD9-81ED-4DB2-BD59-A6C34878D82A}">
                    <a16:rowId xmlns:a16="http://schemas.microsoft.com/office/drawing/2014/main" val="3666796220"/>
                  </a:ext>
                </a:extLst>
              </a:tr>
              <a:tr h="478957">
                <a:tc>
                  <a:txBody>
                    <a:bodyPr/>
                    <a:lstStyle/>
                    <a:p>
                      <a:pPr algn="ctr">
                        <a:lnSpc>
                          <a:spcPct val="115000"/>
                        </a:lnSpc>
                        <a:spcBef>
                          <a:spcPts val="1120"/>
                        </a:spcBef>
                        <a:spcAft>
                          <a:spcPts val="0"/>
                        </a:spcAft>
                      </a:pPr>
                      <a:r>
                        <a:rPr lang="en-US" sz="800" dirty="0">
                          <a:effectLst/>
                        </a:rPr>
                        <a:t>75%</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43.000000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1157.000000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14.000000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4.000000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1555.750000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extLst>
                  <a:ext uri="{0D108BD9-81ED-4DB2-BD59-A6C34878D82A}">
                    <a16:rowId xmlns:a16="http://schemas.microsoft.com/office/drawing/2014/main" val="981219826"/>
                  </a:ext>
                </a:extLst>
              </a:tr>
              <a:tr h="673185">
                <a:tc>
                  <a:txBody>
                    <a:bodyPr/>
                    <a:lstStyle/>
                    <a:p>
                      <a:pPr algn="ctr">
                        <a:lnSpc>
                          <a:spcPct val="115000"/>
                        </a:lnSpc>
                        <a:spcBef>
                          <a:spcPts val="1120"/>
                        </a:spcBef>
                        <a:spcAft>
                          <a:spcPts val="0"/>
                        </a:spcAft>
                      </a:pPr>
                      <a:r>
                        <a:rPr lang="en-US" sz="800" dirty="0">
                          <a:effectLst/>
                        </a:rPr>
                        <a:t>Max</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60.000000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1499.000000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29.000000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5.000000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1.0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tc>
                  <a:txBody>
                    <a:bodyPr/>
                    <a:lstStyle/>
                    <a:p>
                      <a:pPr algn="ctr">
                        <a:lnSpc>
                          <a:spcPct val="115000"/>
                        </a:lnSpc>
                        <a:spcBef>
                          <a:spcPts val="1120"/>
                        </a:spcBef>
                        <a:spcAft>
                          <a:spcPts val="1000"/>
                        </a:spcAft>
                      </a:pPr>
                      <a:r>
                        <a:rPr lang="en-US" sz="800" dirty="0">
                          <a:effectLst/>
                        </a:rPr>
                        <a:t>2068.000000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578" marR="49578" marT="49578" marB="49578" anchor="ctr"/>
                </a:tc>
                <a:extLst>
                  <a:ext uri="{0D108BD9-81ED-4DB2-BD59-A6C34878D82A}">
                    <a16:rowId xmlns:a16="http://schemas.microsoft.com/office/drawing/2014/main" val="2257230011"/>
                  </a:ext>
                </a:extLst>
              </a:tr>
            </a:tbl>
          </a:graphicData>
        </a:graphic>
      </p:graphicFrame>
      <p:sp>
        <p:nvSpPr>
          <p:cNvPr id="3" name="Rectangle 2">
            <a:extLst>
              <a:ext uri="{FF2B5EF4-FFF2-40B4-BE49-F238E27FC236}">
                <a16:creationId xmlns:a16="http://schemas.microsoft.com/office/drawing/2014/main" id="{EBAF4669-7ADD-45BD-A0E4-4CE27B90DC4C}"/>
              </a:ext>
            </a:extLst>
          </p:cNvPr>
          <p:cNvSpPr/>
          <p:nvPr/>
        </p:nvSpPr>
        <p:spPr>
          <a:xfrm>
            <a:off x="1956640" y="563277"/>
            <a:ext cx="3534942" cy="707886"/>
          </a:xfrm>
          <a:prstGeom prst="rect">
            <a:avLst/>
          </a:prstGeom>
        </p:spPr>
        <p:txBody>
          <a:bodyPr wrap="none">
            <a:spAutoFit/>
          </a:bodyPr>
          <a:lstStyle/>
          <a:p>
            <a:r>
              <a:rPr lang="en-IN" sz="4000" b="1" dirty="0">
                <a:latin typeface="Times New Roman" panose="02020603050405020304" pitchFamily="18" charset="0"/>
                <a:cs typeface="Times New Roman" panose="02020603050405020304" pitchFamily="18" charset="0"/>
              </a:rPr>
              <a:t>Data Summary</a:t>
            </a:r>
          </a:p>
        </p:txBody>
      </p:sp>
      <p:sp>
        <p:nvSpPr>
          <p:cNvPr id="4" name="Rectangle 3">
            <a:extLst>
              <a:ext uri="{FF2B5EF4-FFF2-40B4-BE49-F238E27FC236}">
                <a16:creationId xmlns:a16="http://schemas.microsoft.com/office/drawing/2014/main" id="{5D72FB7C-8628-47E8-94DC-A750B74690C8}"/>
              </a:ext>
            </a:extLst>
          </p:cNvPr>
          <p:cNvSpPr/>
          <p:nvPr/>
        </p:nvSpPr>
        <p:spPr>
          <a:xfrm>
            <a:off x="2104008" y="1402303"/>
            <a:ext cx="1670650" cy="446276"/>
          </a:xfrm>
          <a:prstGeom prst="rect">
            <a:avLst/>
          </a:prstGeom>
        </p:spPr>
        <p:txBody>
          <a:bodyPr wrap="none">
            <a:spAutoFit/>
          </a:bodyPr>
          <a:lstStyle/>
          <a:p>
            <a:pPr>
              <a:lnSpc>
                <a:spcPct val="115000"/>
              </a:lnSpc>
              <a:spcAft>
                <a:spcPts val="1000"/>
              </a:spcAft>
              <a:tabLst>
                <a:tab pos="3434080" algn="l"/>
              </a:tabLst>
            </a:pPr>
            <a:r>
              <a:rPr lang="en-US" dirty="0">
                <a:latin typeface="Consolas" panose="020B0609020204030204" pitchFamily="49" charset="0"/>
                <a:ea typeface="Calibri" panose="020F0502020204030204" pitchFamily="34" charset="0"/>
                <a:cs typeface="Times New Roman" panose="02020603050405020304" pitchFamily="18" charset="0"/>
              </a:rPr>
              <a:t>df.</a:t>
            </a:r>
            <a:r>
              <a:rPr lang="en-US" sz="2000" dirty="0">
                <a:latin typeface="Times New Roman" panose="02020603050405020304" pitchFamily="18" charset="0"/>
                <a:ea typeface="Calibri" panose="020F0502020204030204" pitchFamily="34" charset="0"/>
                <a:cs typeface="Times New Roman" panose="02020603050405020304" pitchFamily="18" charset="0"/>
              </a:rPr>
              <a:t>describe</a:t>
            </a:r>
            <a:r>
              <a:rPr lang="en-US" dirty="0">
                <a:latin typeface="Consolas" panose="020B0609020204030204" pitchFamily="49"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29956BCA-F6CB-4C24-BE35-1DD20326BB2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887616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6C0329-9F72-4DC4-B53D-441AA2E58555}"/>
              </a:ext>
            </a:extLst>
          </p:cNvPr>
          <p:cNvGraphicFramePr>
            <a:graphicFrameLocks noGrp="1"/>
          </p:cNvGraphicFramePr>
          <p:nvPr>
            <p:extLst>
              <p:ext uri="{D42A27DB-BD31-4B8C-83A1-F6EECF244321}">
                <p14:modId xmlns:p14="http://schemas.microsoft.com/office/powerpoint/2010/main" val="539004"/>
              </p:ext>
            </p:extLst>
          </p:nvPr>
        </p:nvGraphicFramePr>
        <p:xfrm>
          <a:off x="2130642" y="1677878"/>
          <a:ext cx="8735625" cy="4616386"/>
        </p:xfrm>
        <a:graphic>
          <a:graphicData uri="http://schemas.openxmlformats.org/drawingml/2006/table">
            <a:tbl>
              <a:tblPr firstRow="1" firstCol="1" bandRow="1">
                <a:tableStyleId>{5C22544A-7EE6-4342-B048-85BDC9FD1C3A}</a:tableStyleId>
              </a:tblPr>
              <a:tblGrid>
                <a:gridCol w="1106703">
                  <a:extLst>
                    <a:ext uri="{9D8B030D-6E8A-4147-A177-3AD203B41FA5}">
                      <a16:colId xmlns:a16="http://schemas.microsoft.com/office/drawing/2014/main" val="4225545196"/>
                    </a:ext>
                  </a:extLst>
                </a:gridCol>
                <a:gridCol w="2050709">
                  <a:extLst>
                    <a:ext uri="{9D8B030D-6E8A-4147-A177-3AD203B41FA5}">
                      <a16:colId xmlns:a16="http://schemas.microsoft.com/office/drawing/2014/main" val="1365082831"/>
                    </a:ext>
                  </a:extLst>
                </a:gridCol>
                <a:gridCol w="2011375">
                  <a:extLst>
                    <a:ext uri="{9D8B030D-6E8A-4147-A177-3AD203B41FA5}">
                      <a16:colId xmlns:a16="http://schemas.microsoft.com/office/drawing/2014/main" val="3943120371"/>
                    </a:ext>
                  </a:extLst>
                </a:gridCol>
                <a:gridCol w="2069482">
                  <a:extLst>
                    <a:ext uri="{9D8B030D-6E8A-4147-A177-3AD203B41FA5}">
                      <a16:colId xmlns:a16="http://schemas.microsoft.com/office/drawing/2014/main" val="3165873427"/>
                    </a:ext>
                  </a:extLst>
                </a:gridCol>
                <a:gridCol w="1497356">
                  <a:extLst>
                    <a:ext uri="{9D8B030D-6E8A-4147-A177-3AD203B41FA5}">
                      <a16:colId xmlns:a16="http://schemas.microsoft.com/office/drawing/2014/main" val="3081003174"/>
                    </a:ext>
                  </a:extLst>
                </a:gridCol>
              </a:tblGrid>
              <a:tr h="812546">
                <a:tc>
                  <a:txBody>
                    <a:bodyPr/>
                    <a:lstStyle/>
                    <a:p>
                      <a:pPr algn="ctr">
                        <a:lnSpc>
                          <a:spcPct val="115000"/>
                        </a:lnSpc>
                        <a:spcBef>
                          <a:spcPts val="1120"/>
                        </a:spcBef>
                        <a:spcAft>
                          <a:spcPts val="0"/>
                        </a:spcAft>
                      </a:pPr>
                      <a:r>
                        <a:rPr lang="en-US" sz="900" dirty="0">
                          <a:effectLst/>
                        </a:rPr>
                        <a:t>Heading</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Environment</a:t>
                      </a:r>
                      <a:endParaRPr lang="en-IN" sz="900" dirty="0">
                        <a:effectLst/>
                      </a:endParaRPr>
                    </a:p>
                    <a:p>
                      <a:pPr algn="ctr">
                        <a:lnSpc>
                          <a:spcPct val="115000"/>
                        </a:lnSpc>
                        <a:spcBef>
                          <a:spcPts val="1120"/>
                        </a:spcBef>
                        <a:spcAft>
                          <a:spcPts val="1000"/>
                        </a:spcAft>
                      </a:pPr>
                      <a:r>
                        <a:rPr lang="en-US" sz="900" dirty="0">
                          <a:effectLst/>
                        </a:rPr>
                        <a:t>Satisfaction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HourlyRate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JobInvolvement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JobLevel</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extLst>
                  <a:ext uri="{0D108BD9-81ED-4DB2-BD59-A6C34878D82A}">
                    <a16:rowId xmlns:a16="http://schemas.microsoft.com/office/drawing/2014/main" val="685485541"/>
                  </a:ext>
                </a:extLst>
              </a:tr>
              <a:tr h="475480">
                <a:tc>
                  <a:txBody>
                    <a:bodyPr/>
                    <a:lstStyle/>
                    <a:p>
                      <a:pPr algn="ctr">
                        <a:lnSpc>
                          <a:spcPct val="115000"/>
                        </a:lnSpc>
                        <a:spcBef>
                          <a:spcPts val="1120"/>
                        </a:spcBef>
                        <a:spcAft>
                          <a:spcPts val="0"/>
                        </a:spcAft>
                      </a:pPr>
                      <a:r>
                        <a:rPr lang="en-US" sz="900" dirty="0">
                          <a:effectLst/>
                        </a:rPr>
                        <a:t>Count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1470.000000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1470.000000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1470.000000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1470.000000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extLst>
                  <a:ext uri="{0D108BD9-81ED-4DB2-BD59-A6C34878D82A}">
                    <a16:rowId xmlns:a16="http://schemas.microsoft.com/office/drawing/2014/main" val="1011377021"/>
                  </a:ext>
                </a:extLst>
              </a:tr>
              <a:tr h="475480">
                <a:tc>
                  <a:txBody>
                    <a:bodyPr/>
                    <a:lstStyle/>
                    <a:p>
                      <a:pPr algn="ctr">
                        <a:lnSpc>
                          <a:spcPct val="115000"/>
                        </a:lnSpc>
                        <a:spcBef>
                          <a:spcPts val="1120"/>
                        </a:spcBef>
                        <a:spcAft>
                          <a:spcPts val="0"/>
                        </a:spcAft>
                      </a:pPr>
                      <a:r>
                        <a:rPr lang="en-US" sz="900" dirty="0">
                          <a:effectLst/>
                        </a:rPr>
                        <a:t>Mean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2.721769</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65.891156</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2.729932</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2.063946</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extLst>
                  <a:ext uri="{0D108BD9-81ED-4DB2-BD59-A6C34878D82A}">
                    <a16:rowId xmlns:a16="http://schemas.microsoft.com/office/drawing/2014/main" val="2056360920"/>
                  </a:ext>
                </a:extLst>
              </a:tr>
              <a:tr h="475480">
                <a:tc>
                  <a:txBody>
                    <a:bodyPr/>
                    <a:lstStyle/>
                    <a:p>
                      <a:pPr algn="ctr">
                        <a:lnSpc>
                          <a:spcPct val="115000"/>
                        </a:lnSpc>
                        <a:spcBef>
                          <a:spcPts val="1120"/>
                        </a:spcBef>
                        <a:spcAft>
                          <a:spcPts val="0"/>
                        </a:spcAft>
                      </a:pPr>
                      <a:r>
                        <a:rPr lang="en-US" sz="900" dirty="0">
                          <a:effectLst/>
                        </a:rPr>
                        <a:t>Std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1.093082</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20.329428</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0.711561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1.106940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extLst>
                  <a:ext uri="{0D108BD9-81ED-4DB2-BD59-A6C34878D82A}">
                    <a16:rowId xmlns:a16="http://schemas.microsoft.com/office/drawing/2014/main" val="2649523240"/>
                  </a:ext>
                </a:extLst>
              </a:tr>
              <a:tr h="475480">
                <a:tc>
                  <a:txBody>
                    <a:bodyPr/>
                    <a:lstStyle/>
                    <a:p>
                      <a:pPr algn="ctr">
                        <a:lnSpc>
                          <a:spcPct val="115000"/>
                        </a:lnSpc>
                        <a:spcBef>
                          <a:spcPts val="1120"/>
                        </a:spcBef>
                        <a:spcAft>
                          <a:spcPts val="0"/>
                        </a:spcAft>
                      </a:pPr>
                      <a:r>
                        <a:rPr lang="en-US" sz="900" dirty="0">
                          <a:effectLst/>
                        </a:rPr>
                        <a:t>Min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30.000000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extLst>
                  <a:ext uri="{0D108BD9-81ED-4DB2-BD59-A6C34878D82A}">
                    <a16:rowId xmlns:a16="http://schemas.microsoft.com/office/drawing/2014/main" val="420643540"/>
                  </a:ext>
                </a:extLst>
              </a:tr>
              <a:tr h="475480">
                <a:tc>
                  <a:txBody>
                    <a:bodyPr/>
                    <a:lstStyle/>
                    <a:p>
                      <a:pPr algn="ctr">
                        <a:lnSpc>
                          <a:spcPct val="115000"/>
                        </a:lnSpc>
                        <a:spcBef>
                          <a:spcPts val="1120"/>
                        </a:spcBef>
                        <a:spcAft>
                          <a:spcPts val="0"/>
                        </a:spcAft>
                      </a:pPr>
                      <a:r>
                        <a:rPr lang="en-US" sz="900" dirty="0">
                          <a:effectLst/>
                        </a:rPr>
                        <a:t>25%</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2.000000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48.000000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2.000000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extLst>
                  <a:ext uri="{0D108BD9-81ED-4DB2-BD59-A6C34878D82A}">
                    <a16:rowId xmlns:a16="http://schemas.microsoft.com/office/drawing/2014/main" val="590226189"/>
                  </a:ext>
                </a:extLst>
              </a:tr>
              <a:tr h="475480">
                <a:tc>
                  <a:txBody>
                    <a:bodyPr/>
                    <a:lstStyle/>
                    <a:p>
                      <a:pPr algn="ctr">
                        <a:lnSpc>
                          <a:spcPct val="115000"/>
                        </a:lnSpc>
                        <a:spcBef>
                          <a:spcPts val="1120"/>
                        </a:spcBef>
                        <a:spcAft>
                          <a:spcPts val="0"/>
                        </a:spcAft>
                      </a:pPr>
                      <a:r>
                        <a:rPr lang="en-US" sz="900" dirty="0">
                          <a:effectLst/>
                        </a:rPr>
                        <a:t>50%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3.000000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66.000000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3.000000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2.000000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extLst>
                  <a:ext uri="{0D108BD9-81ED-4DB2-BD59-A6C34878D82A}">
                    <a16:rowId xmlns:a16="http://schemas.microsoft.com/office/drawing/2014/main" val="760777712"/>
                  </a:ext>
                </a:extLst>
              </a:tr>
              <a:tr h="475480">
                <a:tc>
                  <a:txBody>
                    <a:bodyPr/>
                    <a:lstStyle/>
                    <a:p>
                      <a:pPr algn="ctr">
                        <a:lnSpc>
                          <a:spcPct val="115000"/>
                        </a:lnSpc>
                        <a:spcBef>
                          <a:spcPts val="1120"/>
                        </a:spcBef>
                        <a:spcAft>
                          <a:spcPts val="0"/>
                        </a:spcAft>
                      </a:pPr>
                      <a:r>
                        <a:rPr lang="en-US" sz="900" dirty="0">
                          <a:effectLst/>
                        </a:rPr>
                        <a:t>75%</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4.000000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83.750000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3.000000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3.000000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extLst>
                  <a:ext uri="{0D108BD9-81ED-4DB2-BD59-A6C34878D82A}">
                    <a16:rowId xmlns:a16="http://schemas.microsoft.com/office/drawing/2014/main" val="1800465932"/>
                  </a:ext>
                </a:extLst>
              </a:tr>
              <a:tr h="475480">
                <a:tc>
                  <a:txBody>
                    <a:bodyPr/>
                    <a:lstStyle/>
                    <a:p>
                      <a:pPr algn="ctr">
                        <a:lnSpc>
                          <a:spcPct val="115000"/>
                        </a:lnSpc>
                        <a:spcBef>
                          <a:spcPts val="1120"/>
                        </a:spcBef>
                        <a:spcAft>
                          <a:spcPts val="0"/>
                        </a:spcAft>
                      </a:pPr>
                      <a:r>
                        <a:rPr lang="en-US" sz="900" dirty="0">
                          <a:effectLst/>
                        </a:rPr>
                        <a:t>Max</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4.000000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100.000000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4.000000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tc>
                  <a:txBody>
                    <a:bodyPr/>
                    <a:lstStyle/>
                    <a:p>
                      <a:pPr algn="ctr">
                        <a:lnSpc>
                          <a:spcPct val="115000"/>
                        </a:lnSpc>
                        <a:spcBef>
                          <a:spcPts val="1120"/>
                        </a:spcBef>
                        <a:spcAft>
                          <a:spcPts val="1000"/>
                        </a:spcAft>
                      </a:pPr>
                      <a:r>
                        <a:rPr lang="en-US" sz="900" dirty="0">
                          <a:effectLst/>
                        </a:rPr>
                        <a:t>5.000000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32" marR="56532" marT="56532" marB="56532" anchor="ctr"/>
                </a:tc>
                <a:extLst>
                  <a:ext uri="{0D108BD9-81ED-4DB2-BD59-A6C34878D82A}">
                    <a16:rowId xmlns:a16="http://schemas.microsoft.com/office/drawing/2014/main" val="3485999017"/>
                  </a:ext>
                </a:extLst>
              </a:tr>
            </a:tbl>
          </a:graphicData>
        </a:graphic>
      </p:graphicFrame>
      <p:sp>
        <p:nvSpPr>
          <p:cNvPr id="5" name="Slide Number Placeholder 4">
            <a:extLst>
              <a:ext uri="{FF2B5EF4-FFF2-40B4-BE49-F238E27FC236}">
                <a16:creationId xmlns:a16="http://schemas.microsoft.com/office/drawing/2014/main" id="{F1064E84-93D3-469D-899F-6DAE553781D4}"/>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73951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039F30-0D41-4AB0-8640-8554C0908148}"/>
              </a:ext>
            </a:extLst>
          </p:cNvPr>
          <p:cNvGraphicFramePr>
            <a:graphicFrameLocks noGrp="1"/>
          </p:cNvGraphicFramePr>
          <p:nvPr>
            <p:extLst>
              <p:ext uri="{D42A27DB-BD31-4B8C-83A1-F6EECF244321}">
                <p14:modId xmlns:p14="http://schemas.microsoft.com/office/powerpoint/2010/main" val="3689458257"/>
              </p:ext>
            </p:extLst>
          </p:nvPr>
        </p:nvGraphicFramePr>
        <p:xfrm>
          <a:off x="2139518" y="1580226"/>
          <a:ext cx="8780017" cy="4580877"/>
        </p:xfrm>
        <a:graphic>
          <a:graphicData uri="http://schemas.openxmlformats.org/drawingml/2006/table">
            <a:tbl>
              <a:tblPr firstRow="1" firstCol="1" bandRow="1">
                <a:tableStyleId>{5C22544A-7EE6-4342-B048-85BDC9FD1C3A}</a:tableStyleId>
              </a:tblPr>
              <a:tblGrid>
                <a:gridCol w="812905">
                  <a:extLst>
                    <a:ext uri="{9D8B030D-6E8A-4147-A177-3AD203B41FA5}">
                      <a16:colId xmlns:a16="http://schemas.microsoft.com/office/drawing/2014/main" val="4185652335"/>
                    </a:ext>
                  </a:extLst>
                </a:gridCol>
                <a:gridCol w="1151151">
                  <a:extLst>
                    <a:ext uri="{9D8B030D-6E8A-4147-A177-3AD203B41FA5}">
                      <a16:colId xmlns:a16="http://schemas.microsoft.com/office/drawing/2014/main" val="3593167654"/>
                    </a:ext>
                  </a:extLst>
                </a:gridCol>
                <a:gridCol w="1147162">
                  <a:extLst>
                    <a:ext uri="{9D8B030D-6E8A-4147-A177-3AD203B41FA5}">
                      <a16:colId xmlns:a16="http://schemas.microsoft.com/office/drawing/2014/main" val="3876096871"/>
                    </a:ext>
                  </a:extLst>
                </a:gridCol>
                <a:gridCol w="1621822">
                  <a:extLst>
                    <a:ext uri="{9D8B030D-6E8A-4147-A177-3AD203B41FA5}">
                      <a16:colId xmlns:a16="http://schemas.microsoft.com/office/drawing/2014/main" val="1738225760"/>
                    </a:ext>
                  </a:extLst>
                </a:gridCol>
                <a:gridCol w="1251668">
                  <a:extLst>
                    <a:ext uri="{9D8B030D-6E8A-4147-A177-3AD203B41FA5}">
                      <a16:colId xmlns:a16="http://schemas.microsoft.com/office/drawing/2014/main" val="2056768306"/>
                    </a:ext>
                  </a:extLst>
                </a:gridCol>
                <a:gridCol w="1300328">
                  <a:extLst>
                    <a:ext uri="{9D8B030D-6E8A-4147-A177-3AD203B41FA5}">
                      <a16:colId xmlns:a16="http://schemas.microsoft.com/office/drawing/2014/main" val="4216226445"/>
                    </a:ext>
                  </a:extLst>
                </a:gridCol>
                <a:gridCol w="1494981">
                  <a:extLst>
                    <a:ext uri="{9D8B030D-6E8A-4147-A177-3AD203B41FA5}">
                      <a16:colId xmlns:a16="http://schemas.microsoft.com/office/drawing/2014/main" val="4067846814"/>
                    </a:ext>
                  </a:extLst>
                </a:gridCol>
              </a:tblGrid>
              <a:tr h="705621">
                <a:tc>
                  <a:txBody>
                    <a:bodyPr/>
                    <a:lstStyle/>
                    <a:p>
                      <a:pPr algn="ctr">
                        <a:lnSpc>
                          <a:spcPct val="115000"/>
                        </a:lnSpc>
                        <a:spcBef>
                          <a:spcPts val="1120"/>
                        </a:spcBef>
                        <a:spcAft>
                          <a:spcPts val="0"/>
                        </a:spcAft>
                      </a:pPr>
                      <a:r>
                        <a:rPr lang="en-US" sz="700" dirty="0">
                          <a:effectLst/>
                        </a:rPr>
                        <a:t>Heading</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Relationship</a:t>
                      </a:r>
                      <a:endParaRPr lang="en-IN" sz="700" dirty="0">
                        <a:effectLst/>
                      </a:endParaRPr>
                    </a:p>
                    <a:p>
                      <a:pPr algn="ctr">
                        <a:lnSpc>
                          <a:spcPct val="115000"/>
                        </a:lnSpc>
                        <a:spcBef>
                          <a:spcPts val="1120"/>
                        </a:spcBef>
                        <a:spcAft>
                          <a:spcPts val="1000"/>
                        </a:spcAft>
                      </a:pPr>
                      <a:r>
                        <a:rPr lang="en-US" sz="700" dirty="0">
                          <a:effectLst/>
                        </a:rPr>
                        <a:t>Satisfaction</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Standard</a:t>
                      </a:r>
                      <a:endParaRPr lang="en-IN" sz="700" dirty="0">
                        <a:effectLst/>
                      </a:endParaRPr>
                    </a:p>
                    <a:p>
                      <a:pPr algn="ctr">
                        <a:lnSpc>
                          <a:spcPct val="115000"/>
                        </a:lnSpc>
                        <a:spcBef>
                          <a:spcPts val="1120"/>
                        </a:spcBef>
                        <a:spcAft>
                          <a:spcPts val="1000"/>
                        </a:spcAft>
                      </a:pPr>
                      <a:r>
                        <a:rPr lang="en-US" sz="700" dirty="0">
                          <a:effectLst/>
                        </a:rPr>
                        <a:t>Hours</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StockOption</a:t>
                      </a:r>
                      <a:endParaRPr lang="en-IN" sz="700" dirty="0">
                        <a:effectLst/>
                      </a:endParaRPr>
                    </a:p>
                    <a:p>
                      <a:pPr algn="ctr">
                        <a:lnSpc>
                          <a:spcPct val="115000"/>
                        </a:lnSpc>
                        <a:spcBef>
                          <a:spcPts val="1120"/>
                        </a:spcBef>
                        <a:spcAft>
                          <a:spcPts val="1000"/>
                        </a:spcAft>
                      </a:pPr>
                      <a:r>
                        <a:rPr lang="en-US" sz="700" dirty="0">
                          <a:effectLst/>
                        </a:rPr>
                        <a:t>Level</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TotalWorking</a:t>
                      </a:r>
                      <a:endParaRPr lang="en-IN" sz="700" dirty="0">
                        <a:effectLst/>
                      </a:endParaRPr>
                    </a:p>
                    <a:p>
                      <a:pPr algn="ctr">
                        <a:lnSpc>
                          <a:spcPct val="115000"/>
                        </a:lnSpc>
                        <a:spcBef>
                          <a:spcPts val="1120"/>
                        </a:spcBef>
                        <a:spcAft>
                          <a:spcPts val="1000"/>
                        </a:spcAft>
                      </a:pPr>
                      <a:r>
                        <a:rPr lang="en-US" sz="700" dirty="0">
                          <a:effectLst/>
                        </a:rPr>
                        <a:t>Years</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TrainingTimes</a:t>
                      </a:r>
                      <a:endParaRPr lang="en-IN" sz="700" dirty="0">
                        <a:effectLst/>
                      </a:endParaRPr>
                    </a:p>
                    <a:p>
                      <a:pPr algn="ctr">
                        <a:lnSpc>
                          <a:spcPct val="115000"/>
                        </a:lnSpc>
                        <a:spcBef>
                          <a:spcPts val="1120"/>
                        </a:spcBef>
                        <a:spcAft>
                          <a:spcPts val="1000"/>
                        </a:spcAft>
                      </a:pPr>
                      <a:r>
                        <a:rPr lang="en-US" sz="700" dirty="0">
                          <a:effectLst/>
                        </a:rPr>
                        <a:t>LastYear</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WorkLife</a:t>
                      </a:r>
                      <a:endParaRPr lang="en-IN" sz="700" dirty="0">
                        <a:effectLst/>
                      </a:endParaRPr>
                    </a:p>
                    <a:p>
                      <a:pPr algn="ctr">
                        <a:lnSpc>
                          <a:spcPct val="115000"/>
                        </a:lnSpc>
                        <a:spcBef>
                          <a:spcPts val="1120"/>
                        </a:spcBef>
                        <a:spcAft>
                          <a:spcPts val="1000"/>
                        </a:spcAft>
                      </a:pPr>
                      <a:r>
                        <a:rPr lang="en-US" sz="700" dirty="0">
                          <a:effectLst/>
                        </a:rPr>
                        <a:t>Balance</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extLst>
                  <a:ext uri="{0D108BD9-81ED-4DB2-BD59-A6C34878D82A}">
                    <a16:rowId xmlns:a16="http://schemas.microsoft.com/office/drawing/2014/main" val="2683015067"/>
                  </a:ext>
                </a:extLst>
              </a:tr>
              <a:tr h="484407">
                <a:tc>
                  <a:txBody>
                    <a:bodyPr/>
                    <a:lstStyle/>
                    <a:p>
                      <a:pPr algn="ctr">
                        <a:lnSpc>
                          <a:spcPct val="115000"/>
                        </a:lnSpc>
                        <a:spcBef>
                          <a:spcPts val="1120"/>
                        </a:spcBef>
                        <a:spcAft>
                          <a:spcPts val="0"/>
                        </a:spcAft>
                      </a:pPr>
                      <a:r>
                        <a:rPr lang="en-US" sz="700" dirty="0">
                          <a:effectLst/>
                        </a:rPr>
                        <a:t>Count</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1470.000000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1470.0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1470.000000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1470.000000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1470.000000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1470.000000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extLst>
                  <a:ext uri="{0D108BD9-81ED-4DB2-BD59-A6C34878D82A}">
                    <a16:rowId xmlns:a16="http://schemas.microsoft.com/office/drawing/2014/main" val="3661067752"/>
                  </a:ext>
                </a:extLst>
              </a:tr>
              <a:tr h="484407">
                <a:tc>
                  <a:txBody>
                    <a:bodyPr/>
                    <a:lstStyle/>
                    <a:p>
                      <a:pPr algn="ctr">
                        <a:lnSpc>
                          <a:spcPct val="115000"/>
                        </a:lnSpc>
                        <a:spcBef>
                          <a:spcPts val="1120"/>
                        </a:spcBef>
                        <a:spcAft>
                          <a:spcPts val="0"/>
                        </a:spcAft>
                      </a:pPr>
                      <a:r>
                        <a:rPr lang="en-US" sz="700" dirty="0">
                          <a:effectLst/>
                        </a:rPr>
                        <a:t>Mean</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2.712245</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80.0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0.793878</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11.279592</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2.799320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2.761224</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extLst>
                  <a:ext uri="{0D108BD9-81ED-4DB2-BD59-A6C34878D82A}">
                    <a16:rowId xmlns:a16="http://schemas.microsoft.com/office/drawing/2014/main" val="3590964802"/>
                  </a:ext>
                </a:extLst>
              </a:tr>
              <a:tr h="484407">
                <a:tc>
                  <a:txBody>
                    <a:bodyPr/>
                    <a:lstStyle/>
                    <a:p>
                      <a:pPr algn="ctr">
                        <a:lnSpc>
                          <a:spcPct val="115000"/>
                        </a:lnSpc>
                        <a:spcBef>
                          <a:spcPts val="1120"/>
                        </a:spcBef>
                        <a:spcAft>
                          <a:spcPts val="0"/>
                        </a:spcAft>
                      </a:pPr>
                      <a:r>
                        <a:rPr lang="en-US" sz="700" dirty="0">
                          <a:effectLst/>
                        </a:rPr>
                        <a:t>Std</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1.081209</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0.852077</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7.780782</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1.289271</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0.706476</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extLst>
                  <a:ext uri="{0D108BD9-81ED-4DB2-BD59-A6C34878D82A}">
                    <a16:rowId xmlns:a16="http://schemas.microsoft.com/office/drawing/2014/main" val="1365237043"/>
                  </a:ext>
                </a:extLst>
              </a:tr>
              <a:tr h="484407">
                <a:tc>
                  <a:txBody>
                    <a:bodyPr/>
                    <a:lstStyle/>
                    <a:p>
                      <a:pPr algn="ctr">
                        <a:lnSpc>
                          <a:spcPct val="115000"/>
                        </a:lnSpc>
                        <a:spcBef>
                          <a:spcPts val="1120"/>
                        </a:spcBef>
                        <a:spcAft>
                          <a:spcPts val="0"/>
                        </a:spcAft>
                      </a:pPr>
                      <a:r>
                        <a:rPr lang="en-US" sz="700" dirty="0">
                          <a:effectLst/>
                        </a:rPr>
                        <a:t>Min</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80.0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extLst>
                  <a:ext uri="{0D108BD9-81ED-4DB2-BD59-A6C34878D82A}">
                    <a16:rowId xmlns:a16="http://schemas.microsoft.com/office/drawing/2014/main" val="3952870509"/>
                  </a:ext>
                </a:extLst>
              </a:tr>
              <a:tr h="484407">
                <a:tc>
                  <a:txBody>
                    <a:bodyPr/>
                    <a:lstStyle/>
                    <a:p>
                      <a:pPr algn="ctr">
                        <a:lnSpc>
                          <a:spcPct val="115000"/>
                        </a:lnSpc>
                        <a:spcBef>
                          <a:spcPts val="1120"/>
                        </a:spcBef>
                        <a:spcAft>
                          <a:spcPts val="0"/>
                        </a:spcAft>
                      </a:pPr>
                      <a:r>
                        <a:rPr lang="en-US" sz="700" dirty="0">
                          <a:effectLst/>
                        </a:rPr>
                        <a:t>25%</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2.000000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80.0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6.000000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2.000000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2.000000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extLst>
                  <a:ext uri="{0D108BD9-81ED-4DB2-BD59-A6C34878D82A}">
                    <a16:rowId xmlns:a16="http://schemas.microsoft.com/office/drawing/2014/main" val="18506571"/>
                  </a:ext>
                </a:extLst>
              </a:tr>
              <a:tr h="484407">
                <a:tc>
                  <a:txBody>
                    <a:bodyPr/>
                    <a:lstStyle/>
                    <a:p>
                      <a:pPr algn="ctr">
                        <a:lnSpc>
                          <a:spcPct val="115000"/>
                        </a:lnSpc>
                        <a:spcBef>
                          <a:spcPts val="1120"/>
                        </a:spcBef>
                        <a:spcAft>
                          <a:spcPts val="0"/>
                        </a:spcAft>
                      </a:pPr>
                      <a:r>
                        <a:rPr lang="en-US" sz="700" dirty="0">
                          <a:effectLst/>
                        </a:rPr>
                        <a:t>50%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3.000000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80.0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3.000000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3.000000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extLst>
                  <a:ext uri="{0D108BD9-81ED-4DB2-BD59-A6C34878D82A}">
                    <a16:rowId xmlns:a16="http://schemas.microsoft.com/office/drawing/2014/main" val="4218448099"/>
                  </a:ext>
                </a:extLst>
              </a:tr>
              <a:tr h="484407">
                <a:tc>
                  <a:txBody>
                    <a:bodyPr/>
                    <a:lstStyle/>
                    <a:p>
                      <a:pPr algn="ctr">
                        <a:lnSpc>
                          <a:spcPct val="115000"/>
                        </a:lnSpc>
                        <a:spcBef>
                          <a:spcPts val="1120"/>
                        </a:spcBef>
                        <a:spcAft>
                          <a:spcPts val="0"/>
                        </a:spcAft>
                      </a:pPr>
                      <a:r>
                        <a:rPr lang="en-US" sz="700" dirty="0">
                          <a:effectLst/>
                        </a:rPr>
                        <a:t>75%</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4.000000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80.0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15.000000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3.000000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3.000000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extLst>
                  <a:ext uri="{0D108BD9-81ED-4DB2-BD59-A6C34878D82A}">
                    <a16:rowId xmlns:a16="http://schemas.microsoft.com/office/drawing/2014/main" val="1110088816"/>
                  </a:ext>
                </a:extLst>
              </a:tr>
              <a:tr h="484407">
                <a:tc>
                  <a:txBody>
                    <a:bodyPr/>
                    <a:lstStyle/>
                    <a:p>
                      <a:pPr algn="ctr">
                        <a:lnSpc>
                          <a:spcPct val="115000"/>
                        </a:lnSpc>
                        <a:spcBef>
                          <a:spcPts val="1120"/>
                        </a:spcBef>
                        <a:spcAft>
                          <a:spcPts val="0"/>
                        </a:spcAft>
                      </a:pPr>
                      <a:r>
                        <a:rPr lang="en-US" sz="700" dirty="0">
                          <a:effectLst/>
                        </a:rPr>
                        <a:t>Max</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4.000000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80.0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3.000000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40.000000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6.000000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tc>
                  <a:txBody>
                    <a:bodyPr/>
                    <a:lstStyle/>
                    <a:p>
                      <a:pPr algn="ctr">
                        <a:lnSpc>
                          <a:spcPct val="115000"/>
                        </a:lnSpc>
                        <a:spcBef>
                          <a:spcPts val="1120"/>
                        </a:spcBef>
                        <a:spcAft>
                          <a:spcPts val="1000"/>
                        </a:spcAft>
                      </a:pPr>
                      <a:r>
                        <a:rPr lang="en-US" sz="700" dirty="0">
                          <a:effectLst/>
                        </a:rPr>
                        <a:t>4.000000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474" marR="48474" marT="48474" marB="48474" anchor="ctr"/>
                </a:tc>
                <a:extLst>
                  <a:ext uri="{0D108BD9-81ED-4DB2-BD59-A6C34878D82A}">
                    <a16:rowId xmlns:a16="http://schemas.microsoft.com/office/drawing/2014/main" val="3463270854"/>
                  </a:ext>
                </a:extLst>
              </a:tr>
            </a:tbl>
          </a:graphicData>
        </a:graphic>
      </p:graphicFrame>
      <p:sp>
        <p:nvSpPr>
          <p:cNvPr id="5" name="Slide Number Placeholder 4">
            <a:extLst>
              <a:ext uri="{FF2B5EF4-FFF2-40B4-BE49-F238E27FC236}">
                <a16:creationId xmlns:a16="http://schemas.microsoft.com/office/drawing/2014/main" id="{71CBB148-EE1A-4E79-B442-08472A2A2070}"/>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699593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F58CF7-FB73-4294-A588-83C4C288CC8E}"/>
              </a:ext>
            </a:extLst>
          </p:cNvPr>
          <p:cNvGraphicFramePr>
            <a:graphicFrameLocks noGrp="1"/>
          </p:cNvGraphicFramePr>
          <p:nvPr>
            <p:extLst>
              <p:ext uri="{D42A27DB-BD31-4B8C-83A1-F6EECF244321}">
                <p14:modId xmlns:p14="http://schemas.microsoft.com/office/powerpoint/2010/main" val="3633212166"/>
              </p:ext>
            </p:extLst>
          </p:nvPr>
        </p:nvGraphicFramePr>
        <p:xfrm>
          <a:off x="2077375" y="1518080"/>
          <a:ext cx="9179509" cy="4909350"/>
        </p:xfrm>
        <a:graphic>
          <a:graphicData uri="http://schemas.openxmlformats.org/drawingml/2006/table">
            <a:tbl>
              <a:tblPr firstRow="1" firstCol="1" bandRow="1">
                <a:tableStyleId>{5C22544A-7EE6-4342-B048-85BDC9FD1C3A}</a:tableStyleId>
              </a:tblPr>
              <a:tblGrid>
                <a:gridCol w="899820">
                  <a:extLst>
                    <a:ext uri="{9D8B030D-6E8A-4147-A177-3AD203B41FA5}">
                      <a16:colId xmlns:a16="http://schemas.microsoft.com/office/drawing/2014/main" val="2151815626"/>
                    </a:ext>
                  </a:extLst>
                </a:gridCol>
                <a:gridCol w="1697598">
                  <a:extLst>
                    <a:ext uri="{9D8B030D-6E8A-4147-A177-3AD203B41FA5}">
                      <a16:colId xmlns:a16="http://schemas.microsoft.com/office/drawing/2014/main" val="825091848"/>
                    </a:ext>
                  </a:extLst>
                </a:gridCol>
                <a:gridCol w="1924449">
                  <a:extLst>
                    <a:ext uri="{9D8B030D-6E8A-4147-A177-3AD203B41FA5}">
                      <a16:colId xmlns:a16="http://schemas.microsoft.com/office/drawing/2014/main" val="31948853"/>
                    </a:ext>
                  </a:extLst>
                </a:gridCol>
                <a:gridCol w="2377312">
                  <a:extLst>
                    <a:ext uri="{9D8B030D-6E8A-4147-A177-3AD203B41FA5}">
                      <a16:colId xmlns:a16="http://schemas.microsoft.com/office/drawing/2014/main" val="2017658766"/>
                    </a:ext>
                  </a:extLst>
                </a:gridCol>
                <a:gridCol w="2280330">
                  <a:extLst>
                    <a:ext uri="{9D8B030D-6E8A-4147-A177-3AD203B41FA5}">
                      <a16:colId xmlns:a16="http://schemas.microsoft.com/office/drawing/2014/main" val="2989784195"/>
                    </a:ext>
                  </a:extLst>
                </a:gridCol>
              </a:tblGrid>
              <a:tr h="861246">
                <a:tc>
                  <a:txBody>
                    <a:bodyPr/>
                    <a:lstStyle/>
                    <a:p>
                      <a:pPr algn="ctr">
                        <a:lnSpc>
                          <a:spcPct val="115000"/>
                        </a:lnSpc>
                        <a:spcBef>
                          <a:spcPts val="1120"/>
                        </a:spcBef>
                        <a:spcAft>
                          <a:spcPts val="0"/>
                        </a:spcAft>
                      </a:pPr>
                      <a:r>
                        <a:rPr lang="en-US" sz="900" dirty="0">
                          <a:effectLst/>
                        </a:rPr>
                        <a:t>Heading</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YearsAtCompany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Years In</a:t>
                      </a:r>
                      <a:endParaRPr lang="en-IN" sz="900" dirty="0">
                        <a:effectLst/>
                      </a:endParaRPr>
                    </a:p>
                    <a:p>
                      <a:pPr algn="ctr">
                        <a:lnSpc>
                          <a:spcPct val="115000"/>
                        </a:lnSpc>
                        <a:spcBef>
                          <a:spcPts val="1120"/>
                        </a:spcBef>
                        <a:spcAft>
                          <a:spcPts val="1000"/>
                        </a:spcAft>
                      </a:pPr>
                      <a:r>
                        <a:rPr lang="en-US" sz="900" dirty="0">
                          <a:effectLst/>
                        </a:rPr>
                        <a:t>Current Role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YearsSince</a:t>
                      </a:r>
                      <a:endParaRPr lang="en-IN" sz="900" dirty="0">
                        <a:effectLst/>
                      </a:endParaRPr>
                    </a:p>
                    <a:p>
                      <a:pPr algn="ctr">
                        <a:lnSpc>
                          <a:spcPct val="115000"/>
                        </a:lnSpc>
                        <a:spcBef>
                          <a:spcPts val="1120"/>
                        </a:spcBef>
                        <a:spcAft>
                          <a:spcPts val="1000"/>
                        </a:spcAft>
                      </a:pPr>
                      <a:r>
                        <a:rPr lang="en-US" sz="900" dirty="0">
                          <a:effectLst/>
                        </a:rPr>
                        <a:t>Last Promotion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YearsWith</a:t>
                      </a:r>
                      <a:endParaRPr lang="en-IN" sz="900" dirty="0">
                        <a:effectLst/>
                      </a:endParaRPr>
                    </a:p>
                    <a:p>
                      <a:pPr algn="ctr">
                        <a:lnSpc>
                          <a:spcPct val="115000"/>
                        </a:lnSpc>
                        <a:spcBef>
                          <a:spcPts val="1120"/>
                        </a:spcBef>
                        <a:spcAft>
                          <a:spcPts val="1000"/>
                        </a:spcAft>
                      </a:pPr>
                      <a:r>
                        <a:rPr lang="en-US" sz="900" dirty="0">
                          <a:effectLst/>
                        </a:rPr>
                        <a:t>Curr. Manager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extLst>
                  <a:ext uri="{0D108BD9-81ED-4DB2-BD59-A6C34878D82A}">
                    <a16:rowId xmlns:a16="http://schemas.microsoft.com/office/drawing/2014/main" val="2534210172"/>
                  </a:ext>
                </a:extLst>
              </a:tr>
              <a:tr h="506013">
                <a:tc>
                  <a:txBody>
                    <a:bodyPr/>
                    <a:lstStyle/>
                    <a:p>
                      <a:pPr algn="ctr">
                        <a:lnSpc>
                          <a:spcPct val="115000"/>
                        </a:lnSpc>
                        <a:spcBef>
                          <a:spcPts val="1120"/>
                        </a:spcBef>
                        <a:spcAft>
                          <a:spcPts val="0"/>
                        </a:spcAft>
                      </a:pPr>
                      <a:r>
                        <a:rPr lang="en-US" sz="900" dirty="0">
                          <a:effectLst/>
                        </a:rPr>
                        <a:t>Count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1470.000000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1470.000000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1470.000000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1470.000000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extLst>
                  <a:ext uri="{0D108BD9-81ED-4DB2-BD59-A6C34878D82A}">
                    <a16:rowId xmlns:a16="http://schemas.microsoft.com/office/drawing/2014/main" val="3756478781"/>
                  </a:ext>
                </a:extLst>
              </a:tr>
              <a:tr h="506013">
                <a:tc>
                  <a:txBody>
                    <a:bodyPr/>
                    <a:lstStyle/>
                    <a:p>
                      <a:pPr algn="ctr">
                        <a:lnSpc>
                          <a:spcPct val="115000"/>
                        </a:lnSpc>
                        <a:spcBef>
                          <a:spcPts val="1120"/>
                        </a:spcBef>
                        <a:spcAft>
                          <a:spcPts val="0"/>
                        </a:spcAft>
                      </a:pPr>
                      <a:r>
                        <a:rPr lang="en-US" sz="900" dirty="0">
                          <a:effectLst/>
                        </a:rPr>
                        <a:t>Mean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7.008163</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4.229252</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2.187755</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4.123129</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extLst>
                  <a:ext uri="{0D108BD9-81ED-4DB2-BD59-A6C34878D82A}">
                    <a16:rowId xmlns:a16="http://schemas.microsoft.com/office/drawing/2014/main" val="844147017"/>
                  </a:ext>
                </a:extLst>
              </a:tr>
              <a:tr h="506013">
                <a:tc>
                  <a:txBody>
                    <a:bodyPr/>
                    <a:lstStyle/>
                    <a:p>
                      <a:pPr algn="ctr">
                        <a:lnSpc>
                          <a:spcPct val="115000"/>
                        </a:lnSpc>
                        <a:spcBef>
                          <a:spcPts val="1120"/>
                        </a:spcBef>
                        <a:spcAft>
                          <a:spcPts val="0"/>
                        </a:spcAft>
                      </a:pPr>
                      <a:r>
                        <a:rPr lang="en-US" sz="900" dirty="0">
                          <a:effectLst/>
                        </a:rPr>
                        <a:t>Std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6.126525</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3.623137</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3.222430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3.568136</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extLst>
                  <a:ext uri="{0D108BD9-81ED-4DB2-BD59-A6C34878D82A}">
                    <a16:rowId xmlns:a16="http://schemas.microsoft.com/office/drawing/2014/main" val="257668298"/>
                  </a:ext>
                </a:extLst>
              </a:tr>
              <a:tr h="506013">
                <a:tc>
                  <a:txBody>
                    <a:bodyPr/>
                    <a:lstStyle/>
                    <a:p>
                      <a:pPr algn="ctr">
                        <a:lnSpc>
                          <a:spcPct val="115000"/>
                        </a:lnSpc>
                        <a:spcBef>
                          <a:spcPts val="1120"/>
                        </a:spcBef>
                        <a:spcAft>
                          <a:spcPts val="0"/>
                        </a:spcAft>
                      </a:pPr>
                      <a:r>
                        <a:rPr lang="en-US" sz="900" dirty="0">
                          <a:effectLst/>
                        </a:rPr>
                        <a:t>Min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extLst>
                  <a:ext uri="{0D108BD9-81ED-4DB2-BD59-A6C34878D82A}">
                    <a16:rowId xmlns:a16="http://schemas.microsoft.com/office/drawing/2014/main" val="1360171897"/>
                  </a:ext>
                </a:extLst>
              </a:tr>
              <a:tr h="506013">
                <a:tc>
                  <a:txBody>
                    <a:bodyPr/>
                    <a:lstStyle/>
                    <a:p>
                      <a:pPr algn="ctr">
                        <a:lnSpc>
                          <a:spcPct val="115000"/>
                        </a:lnSpc>
                        <a:spcBef>
                          <a:spcPts val="1120"/>
                        </a:spcBef>
                        <a:spcAft>
                          <a:spcPts val="0"/>
                        </a:spcAft>
                      </a:pPr>
                      <a:r>
                        <a:rPr lang="en-US" sz="900" dirty="0">
                          <a:effectLst/>
                        </a:rPr>
                        <a:t>25%</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3.000000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2.000000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2.000000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extLst>
                  <a:ext uri="{0D108BD9-81ED-4DB2-BD59-A6C34878D82A}">
                    <a16:rowId xmlns:a16="http://schemas.microsoft.com/office/drawing/2014/main" val="1710954667"/>
                  </a:ext>
                </a:extLst>
              </a:tr>
              <a:tr h="506013">
                <a:tc>
                  <a:txBody>
                    <a:bodyPr/>
                    <a:lstStyle/>
                    <a:p>
                      <a:pPr algn="ctr">
                        <a:lnSpc>
                          <a:spcPct val="115000"/>
                        </a:lnSpc>
                        <a:spcBef>
                          <a:spcPts val="1120"/>
                        </a:spcBef>
                        <a:spcAft>
                          <a:spcPts val="0"/>
                        </a:spcAft>
                      </a:pPr>
                      <a:r>
                        <a:rPr lang="en-US" sz="900" dirty="0">
                          <a:effectLst/>
                        </a:rPr>
                        <a:t>50%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5.000000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3.000000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1.000000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3.000000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extLst>
                  <a:ext uri="{0D108BD9-81ED-4DB2-BD59-A6C34878D82A}">
                    <a16:rowId xmlns:a16="http://schemas.microsoft.com/office/drawing/2014/main" val="1629613650"/>
                  </a:ext>
                </a:extLst>
              </a:tr>
              <a:tr h="506013">
                <a:tc>
                  <a:txBody>
                    <a:bodyPr/>
                    <a:lstStyle/>
                    <a:p>
                      <a:pPr algn="ctr">
                        <a:lnSpc>
                          <a:spcPct val="115000"/>
                        </a:lnSpc>
                        <a:spcBef>
                          <a:spcPts val="1120"/>
                        </a:spcBef>
                        <a:spcAft>
                          <a:spcPts val="0"/>
                        </a:spcAft>
                      </a:pPr>
                      <a:r>
                        <a:rPr lang="en-US" sz="900" dirty="0">
                          <a:effectLst/>
                        </a:rPr>
                        <a:t>75%</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9.000000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7.000000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3.000000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7.000000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extLst>
                  <a:ext uri="{0D108BD9-81ED-4DB2-BD59-A6C34878D82A}">
                    <a16:rowId xmlns:a16="http://schemas.microsoft.com/office/drawing/2014/main" val="2738596978"/>
                  </a:ext>
                </a:extLst>
              </a:tr>
              <a:tr h="506013">
                <a:tc>
                  <a:txBody>
                    <a:bodyPr/>
                    <a:lstStyle/>
                    <a:p>
                      <a:pPr algn="ctr">
                        <a:lnSpc>
                          <a:spcPct val="115000"/>
                        </a:lnSpc>
                        <a:spcBef>
                          <a:spcPts val="1120"/>
                        </a:spcBef>
                        <a:spcAft>
                          <a:spcPts val="0"/>
                        </a:spcAft>
                      </a:pPr>
                      <a:r>
                        <a:rPr lang="en-US" sz="900" dirty="0">
                          <a:effectLst/>
                        </a:rPr>
                        <a:t>Max</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40.000000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18.000000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15.000000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tc>
                  <a:txBody>
                    <a:bodyPr/>
                    <a:lstStyle/>
                    <a:p>
                      <a:pPr algn="ctr">
                        <a:lnSpc>
                          <a:spcPct val="115000"/>
                        </a:lnSpc>
                        <a:spcBef>
                          <a:spcPts val="1120"/>
                        </a:spcBef>
                        <a:spcAft>
                          <a:spcPts val="1000"/>
                        </a:spcAft>
                      </a:pPr>
                      <a:r>
                        <a:rPr lang="en-US" sz="900" dirty="0">
                          <a:effectLst/>
                        </a:rPr>
                        <a:t>17.00000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894" marR="55894" marT="55894" marB="55894" anchor="ctr"/>
                </a:tc>
                <a:extLst>
                  <a:ext uri="{0D108BD9-81ED-4DB2-BD59-A6C34878D82A}">
                    <a16:rowId xmlns:a16="http://schemas.microsoft.com/office/drawing/2014/main" val="1376971025"/>
                  </a:ext>
                </a:extLst>
              </a:tr>
            </a:tbl>
          </a:graphicData>
        </a:graphic>
      </p:graphicFrame>
      <p:sp>
        <p:nvSpPr>
          <p:cNvPr id="5" name="Slide Number Placeholder 4">
            <a:extLst>
              <a:ext uri="{FF2B5EF4-FFF2-40B4-BE49-F238E27FC236}">
                <a16:creationId xmlns:a16="http://schemas.microsoft.com/office/drawing/2014/main" id="{72B5D296-31EE-4CC1-B6D2-64D65D19034D}"/>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547763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E93DEC-5056-4312-8F30-4CAF32142AC8}"/>
              </a:ext>
            </a:extLst>
          </p:cNvPr>
          <p:cNvSpPr/>
          <p:nvPr/>
        </p:nvSpPr>
        <p:spPr>
          <a:xfrm>
            <a:off x="2382174" y="612072"/>
            <a:ext cx="6096000" cy="907300"/>
          </a:xfrm>
          <a:prstGeom prst="rect">
            <a:avLst/>
          </a:prstGeom>
        </p:spPr>
        <p:txBody>
          <a:bodyPr>
            <a:spAutoFit/>
          </a:bodyPr>
          <a:lstStyle/>
          <a:p>
            <a:pPr lvl="0">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Get a count of the empty values for each column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  df.isna().sum()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F9BBB96-122A-4D18-BE0D-A9BAF82B8523}"/>
              </a:ext>
            </a:extLst>
          </p:cNvPr>
          <p:cNvGraphicFramePr>
            <a:graphicFrameLocks noGrp="1"/>
          </p:cNvGraphicFramePr>
          <p:nvPr>
            <p:extLst>
              <p:ext uri="{D42A27DB-BD31-4B8C-83A1-F6EECF244321}">
                <p14:modId xmlns:p14="http://schemas.microsoft.com/office/powerpoint/2010/main" val="159983806"/>
              </p:ext>
            </p:extLst>
          </p:nvPr>
        </p:nvGraphicFramePr>
        <p:xfrm>
          <a:off x="2382174" y="2086252"/>
          <a:ext cx="8803690" cy="4159676"/>
        </p:xfrm>
        <a:graphic>
          <a:graphicData uri="http://schemas.openxmlformats.org/drawingml/2006/table">
            <a:tbl>
              <a:tblPr firstRow="1" firstCol="1" bandRow="1">
                <a:tableStyleId>{5C22544A-7EE6-4342-B048-85BDC9FD1C3A}</a:tableStyleId>
              </a:tblPr>
              <a:tblGrid>
                <a:gridCol w="4401845">
                  <a:extLst>
                    <a:ext uri="{9D8B030D-6E8A-4147-A177-3AD203B41FA5}">
                      <a16:colId xmlns:a16="http://schemas.microsoft.com/office/drawing/2014/main" val="2835285764"/>
                    </a:ext>
                  </a:extLst>
                </a:gridCol>
                <a:gridCol w="4401845">
                  <a:extLst>
                    <a:ext uri="{9D8B030D-6E8A-4147-A177-3AD203B41FA5}">
                      <a16:colId xmlns:a16="http://schemas.microsoft.com/office/drawing/2014/main" val="3301104377"/>
                    </a:ext>
                  </a:extLst>
                </a:gridCol>
              </a:tblGrid>
              <a:tr h="4159676">
                <a:tc>
                  <a:txBody>
                    <a:bodyPr/>
                    <a:lstStyle/>
                    <a:p>
                      <a:pPr marL="342900" lvl="0" indent="-342900">
                        <a:lnSpc>
                          <a:spcPct val="115000"/>
                        </a:lnSpc>
                        <a:spcAft>
                          <a:spcPts val="0"/>
                        </a:spcAft>
                        <a:buFont typeface="Wingdings" panose="05000000000000000000" pitchFamily="2" charset="2"/>
                        <a:buChar char=""/>
                        <a:tabLst>
                          <a:tab pos="3434080" algn="l"/>
                        </a:tabLst>
                      </a:pPr>
                      <a:r>
                        <a:rPr lang="en-US" sz="1100" dirty="0">
                          <a:effectLst/>
                        </a:rPr>
                        <a:t>Age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Attrition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BusinessTravel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DailyRate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Department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DistanceFromHome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Education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EducationField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EmployeeCount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EmployeeNumber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EnvironmentSatisfaction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Gender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HourlyRate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JobInvolvement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JobLevel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JobRole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JobSatisfaction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MaritalStatus                       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Wingdings" panose="05000000000000000000" pitchFamily="2" charset="2"/>
                        <a:buChar char=""/>
                        <a:tabLst>
                          <a:tab pos="3434080" algn="l"/>
                        </a:tabLst>
                      </a:pPr>
                      <a:r>
                        <a:rPr lang="en-US" sz="1100" dirty="0">
                          <a:effectLst/>
                        </a:rPr>
                        <a:t>MonthlyIncome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MonthlyRate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NumCompaniesWorked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Over18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OverTime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PercentSalaryHike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PerformanceRating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RelationshipSatisfaction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StandardHours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StockOptionLevel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TotalWorkingYears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TrainingTimesLastYear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WorkLifeBalance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YearsAtCompany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YearsInCurrentRole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YearsSinceLastPromotion         0</a:t>
                      </a:r>
                      <a:endParaRPr lang="en-IN" sz="1100" dirty="0">
                        <a:effectLst/>
                      </a:endParaRPr>
                    </a:p>
                    <a:p>
                      <a:pPr marL="342900" lvl="0" indent="-342900">
                        <a:lnSpc>
                          <a:spcPct val="115000"/>
                        </a:lnSpc>
                        <a:spcAft>
                          <a:spcPts val="0"/>
                        </a:spcAft>
                        <a:buFont typeface="Wingdings" panose="05000000000000000000" pitchFamily="2" charset="2"/>
                        <a:buChar char=""/>
                        <a:tabLst>
                          <a:tab pos="3434080" algn="l"/>
                        </a:tabLst>
                      </a:pPr>
                      <a:r>
                        <a:rPr lang="en-US" sz="1100" dirty="0">
                          <a:effectLst/>
                        </a:rPr>
                        <a:t>YearsWithCurrManager            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4381106"/>
                  </a:ext>
                </a:extLst>
              </a:tr>
            </a:tbl>
          </a:graphicData>
        </a:graphic>
      </p:graphicFrame>
      <p:sp>
        <p:nvSpPr>
          <p:cNvPr id="7" name="Slide Number Placeholder 6">
            <a:extLst>
              <a:ext uri="{FF2B5EF4-FFF2-40B4-BE49-F238E27FC236}">
                <a16:creationId xmlns:a16="http://schemas.microsoft.com/office/drawing/2014/main" id="{7995EEA3-9291-4BBF-99BF-A8884688A388}"/>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532809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4AA120-B6B3-4B57-BF94-7B5CA09E458B}"/>
              </a:ext>
            </a:extLst>
          </p:cNvPr>
          <p:cNvGraphicFramePr>
            <a:graphicFrameLocks noGrp="1"/>
          </p:cNvGraphicFramePr>
          <p:nvPr>
            <p:extLst>
              <p:ext uri="{D42A27DB-BD31-4B8C-83A1-F6EECF244321}">
                <p14:modId xmlns:p14="http://schemas.microsoft.com/office/powerpoint/2010/main" val="3651617854"/>
              </p:ext>
            </p:extLst>
          </p:nvPr>
        </p:nvGraphicFramePr>
        <p:xfrm>
          <a:off x="2293399" y="2130641"/>
          <a:ext cx="3163692" cy="629184"/>
        </p:xfrm>
        <a:graphic>
          <a:graphicData uri="http://schemas.openxmlformats.org/drawingml/2006/table">
            <a:tbl>
              <a:tblPr firstRow="1" firstCol="1" bandRow="1">
                <a:tableStyleId>{5C22544A-7EE6-4342-B048-85BDC9FD1C3A}</a:tableStyleId>
              </a:tblPr>
              <a:tblGrid>
                <a:gridCol w="1581846">
                  <a:extLst>
                    <a:ext uri="{9D8B030D-6E8A-4147-A177-3AD203B41FA5}">
                      <a16:colId xmlns:a16="http://schemas.microsoft.com/office/drawing/2014/main" val="3140625864"/>
                    </a:ext>
                  </a:extLst>
                </a:gridCol>
                <a:gridCol w="1581846">
                  <a:extLst>
                    <a:ext uri="{9D8B030D-6E8A-4147-A177-3AD203B41FA5}">
                      <a16:colId xmlns:a16="http://schemas.microsoft.com/office/drawing/2014/main" val="2474971144"/>
                    </a:ext>
                  </a:extLst>
                </a:gridCol>
              </a:tblGrid>
              <a:tr h="314592">
                <a:tc>
                  <a:txBody>
                    <a:bodyPr/>
                    <a:lstStyle/>
                    <a:p>
                      <a:pPr>
                        <a:lnSpc>
                          <a:spcPct val="115000"/>
                        </a:lnSpc>
                        <a:spcAft>
                          <a:spcPts val="0"/>
                        </a:spcAft>
                      </a:pPr>
                      <a:r>
                        <a:rPr lang="en-US" sz="1300" dirty="0">
                          <a:effectLst/>
                        </a:rPr>
                        <a:t>No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300" dirty="0">
                          <a:effectLst/>
                        </a:rPr>
                        <a:t>1233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859203"/>
                  </a:ext>
                </a:extLst>
              </a:tr>
              <a:tr h="314592">
                <a:tc>
                  <a:txBody>
                    <a:bodyPr/>
                    <a:lstStyle/>
                    <a:p>
                      <a:pPr>
                        <a:lnSpc>
                          <a:spcPct val="115000"/>
                        </a:lnSpc>
                        <a:spcAft>
                          <a:spcPts val="0"/>
                        </a:spcAft>
                        <a:tabLst>
                          <a:tab pos="3434080" algn="l"/>
                        </a:tabLst>
                      </a:pPr>
                      <a:r>
                        <a:rPr lang="en-US" sz="1300" dirty="0">
                          <a:effectLst/>
                        </a:rPr>
                        <a:t>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tabLst>
                          <a:tab pos="3434080" algn="l"/>
                        </a:tabLst>
                      </a:pPr>
                      <a:r>
                        <a:rPr lang="en-US" sz="1300" dirty="0">
                          <a:effectLst/>
                        </a:rPr>
                        <a:t>237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6743958"/>
                  </a:ext>
                </a:extLst>
              </a:tr>
            </a:tbl>
          </a:graphicData>
        </a:graphic>
      </p:graphicFrame>
      <p:sp>
        <p:nvSpPr>
          <p:cNvPr id="3" name="Rectangle 2">
            <a:extLst>
              <a:ext uri="{FF2B5EF4-FFF2-40B4-BE49-F238E27FC236}">
                <a16:creationId xmlns:a16="http://schemas.microsoft.com/office/drawing/2014/main" id="{181D9BF8-DB26-4209-BFCF-E3ECFD82A90B}"/>
              </a:ext>
            </a:extLst>
          </p:cNvPr>
          <p:cNvSpPr/>
          <p:nvPr/>
        </p:nvSpPr>
        <p:spPr>
          <a:xfrm>
            <a:off x="2293399" y="613025"/>
            <a:ext cx="6096000" cy="1282402"/>
          </a:xfrm>
          <a:prstGeom prst="rect">
            <a:avLst/>
          </a:prstGeom>
        </p:spPr>
        <p:txBody>
          <a:bodyPr>
            <a:spAutoFit/>
          </a:bodyPr>
          <a:lstStyle/>
          <a:p>
            <a:pPr lvl="0">
              <a:lnSpc>
                <a:spcPct val="115000"/>
              </a:lnSpc>
              <a:spcAft>
                <a:spcPts val="1000"/>
              </a:spcAft>
              <a:tabLst>
                <a:tab pos="3434080"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Get a count of the number of employee that stayed and left the company.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df['Attrition'].value_counts()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B3D1D5A6-C940-4B16-8539-B3E8CF77405A}"/>
              </a:ext>
            </a:extLst>
          </p:cNvPr>
          <p:cNvSpPr/>
          <p:nvPr/>
        </p:nvSpPr>
        <p:spPr>
          <a:xfrm>
            <a:off x="2293399" y="2901868"/>
            <a:ext cx="9265327" cy="3760004"/>
          </a:xfrm>
          <a:prstGeom prst="rect">
            <a:avLst/>
          </a:prstGeom>
        </p:spPr>
        <p:txBody>
          <a:bodyPr wrap="square">
            <a:spAutoFit/>
          </a:bodyPr>
          <a:lstStyle/>
          <a:p>
            <a:pPr>
              <a:spcAft>
                <a:spcPts val="1000"/>
              </a:spcAft>
              <a:tabLst>
                <a:tab pos="3434080"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A count of employee attrition</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lvl="0">
              <a:spcAft>
                <a:spcPts val="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Visualize the number of employee that stayed and left the company.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plt.figure(figsize=(14,4))</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sns.countplot(df['Attrition'])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plt.xlabel('</a:t>
            </a:r>
            <a:r>
              <a:rPr lang="en-US" sz="2000" dirty="0" err="1">
                <a:latin typeface="Times New Roman" panose="02020603050405020304" pitchFamily="18" charset="0"/>
                <a:ea typeface="Calibri" panose="020F0502020204030204" pitchFamily="34" charset="0"/>
                <a:cs typeface="Times New Roman" panose="02020603050405020304" pitchFamily="18" charset="0"/>
              </a:rPr>
              <a:t>Attrition',fontsize</a:t>
            </a:r>
            <a:r>
              <a:rPr lang="en-US" sz="2000" dirty="0">
                <a:latin typeface="Times New Roman" panose="02020603050405020304" pitchFamily="18" charset="0"/>
                <a:ea typeface="Calibri" panose="020F0502020204030204" pitchFamily="34" charset="0"/>
                <a:cs typeface="Times New Roman" panose="02020603050405020304" pitchFamily="18" charset="0"/>
              </a:rPr>
              <a:t>=20)</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plt.ylabel('Count',fontsize=20)</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plt.xticks(fontsize=12)</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plt.yticks(fontsize=12)</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plt.savefig('Desktop/Attrition.jpeg')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1662102-1090-4F99-9C0C-F4BC193D363A}"/>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0356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CD2F2F-4178-4896-8337-050B24441B42}"/>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5" name="Table 4">
            <a:extLst>
              <a:ext uri="{FF2B5EF4-FFF2-40B4-BE49-F238E27FC236}">
                <a16:creationId xmlns:a16="http://schemas.microsoft.com/office/drawing/2014/main" id="{4F61AC6B-98C5-495C-B08C-29AB4BD2CC8D}"/>
              </a:ext>
            </a:extLst>
          </p:cNvPr>
          <p:cNvGraphicFramePr>
            <a:graphicFrameLocks noGrp="1"/>
          </p:cNvGraphicFramePr>
          <p:nvPr>
            <p:extLst>
              <p:ext uri="{D42A27DB-BD31-4B8C-83A1-F6EECF244321}">
                <p14:modId xmlns:p14="http://schemas.microsoft.com/office/powerpoint/2010/main" val="821111159"/>
              </p:ext>
            </p:extLst>
          </p:nvPr>
        </p:nvGraphicFramePr>
        <p:xfrm>
          <a:off x="2180840" y="1928904"/>
          <a:ext cx="9055224" cy="1705480"/>
        </p:xfrm>
        <a:graphic>
          <a:graphicData uri="http://schemas.openxmlformats.org/drawingml/2006/table">
            <a:tbl>
              <a:tblPr firstRow="1" firstCol="1" bandRow="1">
                <a:tableStyleId>{5C22544A-7EE6-4342-B048-85BDC9FD1C3A}</a:tableStyleId>
              </a:tblPr>
              <a:tblGrid>
                <a:gridCol w="1217167">
                  <a:extLst>
                    <a:ext uri="{9D8B030D-6E8A-4147-A177-3AD203B41FA5}">
                      <a16:colId xmlns:a16="http://schemas.microsoft.com/office/drawing/2014/main" val="155656579"/>
                    </a:ext>
                  </a:extLst>
                </a:gridCol>
                <a:gridCol w="7838057">
                  <a:extLst>
                    <a:ext uri="{9D8B030D-6E8A-4147-A177-3AD203B41FA5}">
                      <a16:colId xmlns:a16="http://schemas.microsoft.com/office/drawing/2014/main" val="1559373400"/>
                    </a:ext>
                  </a:extLst>
                </a:gridCol>
              </a:tblGrid>
              <a:tr h="369912">
                <a:tc>
                  <a:txBody>
                    <a:bodyPr/>
                    <a:lstStyle/>
                    <a:p>
                      <a:pPr marL="6350" indent="-6350">
                        <a:lnSpc>
                          <a:spcPct val="107000"/>
                        </a:lnSpc>
                        <a:spcAft>
                          <a:spcPts val="0"/>
                        </a:spcAft>
                      </a:pPr>
                      <a:r>
                        <a:rPr lang="en-US" sz="2000" b="0" dirty="0">
                          <a:effectLst/>
                          <a:latin typeface="Times New Roman" panose="02020603050405020304" pitchFamily="18" charset="0"/>
                          <a:cs typeface="Times New Roman" panose="02020603050405020304" pitchFamily="18" charset="0"/>
                        </a:rPr>
                        <a:t>Slide.No </a:t>
                      </a:r>
                      <a:endParaRPr lang="en-IN"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US" sz="1800" dirty="0">
                          <a:effectLst/>
                          <a:latin typeface="Times New Roman" panose="02020603050405020304" pitchFamily="18" charset="0"/>
                          <a:cs typeface="Times New Roman" panose="02020603050405020304" pitchFamily="18" charset="0"/>
                        </a:rPr>
                        <a:t>Components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extLst>
                  <a:ext uri="{0D108BD9-81ED-4DB2-BD59-A6C34878D82A}">
                    <a16:rowId xmlns:a16="http://schemas.microsoft.com/office/drawing/2014/main" val="2472276351"/>
                  </a:ext>
                </a:extLst>
              </a:tr>
              <a:tr h="278176">
                <a:tc>
                  <a:txBody>
                    <a:bodyPr/>
                    <a:lstStyle/>
                    <a:p>
                      <a:pPr marL="6350" indent="-6350">
                        <a:lnSpc>
                          <a:spcPct val="107000"/>
                        </a:lnSpc>
                        <a:spcAft>
                          <a:spcPts val="0"/>
                        </a:spcAft>
                      </a:pPr>
                      <a:r>
                        <a:rPr lang="en-US" sz="2000" b="0" dirty="0">
                          <a:effectLst/>
                          <a:latin typeface="Times New Roman" panose="02020603050405020304" pitchFamily="18" charset="0"/>
                          <a:cs typeface="Times New Roman" panose="02020603050405020304" pitchFamily="18" charset="0"/>
                        </a:rPr>
                        <a:t>35.</a:t>
                      </a:r>
                      <a:endParaRPr lang="en-IN"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Box Plot For No. Of Year In Company</a:t>
                      </a:r>
                    </a:p>
                  </a:txBody>
                  <a:tcPr marL="55842" marR="59462" marT="7756" marB="0"/>
                </a:tc>
                <a:extLst>
                  <a:ext uri="{0D108BD9-81ED-4DB2-BD59-A6C34878D82A}">
                    <a16:rowId xmlns:a16="http://schemas.microsoft.com/office/drawing/2014/main" val="1437023569"/>
                  </a:ext>
                </a:extLst>
              </a:tr>
              <a:tr h="278176">
                <a:tc>
                  <a:txBody>
                    <a:bodyPr/>
                    <a:lstStyle/>
                    <a:p>
                      <a:pPr marL="6350" indent="-6350">
                        <a:lnSpc>
                          <a:spcPct val="107000"/>
                        </a:lnSpc>
                        <a:spcAft>
                          <a:spcPts val="0"/>
                        </a:spcAft>
                      </a:pPr>
                      <a:r>
                        <a:rPr lang="en-US" sz="2000" b="0" dirty="0">
                          <a:effectLst/>
                          <a:latin typeface="Times New Roman" panose="02020603050405020304" pitchFamily="18" charset="0"/>
                          <a:cs typeface="Times New Roman" panose="02020603050405020304" pitchFamily="18" charset="0"/>
                        </a:rPr>
                        <a:t>37.</a:t>
                      </a:r>
                      <a:endParaRPr lang="en-IN"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Heat Map</a:t>
                      </a:r>
                    </a:p>
                  </a:txBody>
                  <a:tcPr marL="55842" marR="59462" marT="7756" marB="0"/>
                </a:tc>
                <a:extLst>
                  <a:ext uri="{0D108BD9-81ED-4DB2-BD59-A6C34878D82A}">
                    <a16:rowId xmlns:a16="http://schemas.microsoft.com/office/drawing/2014/main" val="1353584959"/>
                  </a:ext>
                </a:extLst>
              </a:tr>
              <a:tr h="278176">
                <a:tc>
                  <a:txBody>
                    <a:bodyPr/>
                    <a:lstStyle/>
                    <a:p>
                      <a:pPr marL="6350" indent="-6350">
                        <a:lnSpc>
                          <a:spcPct val="107000"/>
                        </a:lnSpc>
                        <a:spcAft>
                          <a:spcPts val="0"/>
                        </a:spcAft>
                      </a:pPr>
                      <a:r>
                        <a:rPr lang="en-US" sz="2000" b="0" dirty="0">
                          <a:effectLst/>
                          <a:latin typeface="Times New Roman" panose="02020603050405020304" pitchFamily="18" charset="0"/>
                          <a:cs typeface="Times New Roman" panose="02020603050405020304" pitchFamily="18" charset="0"/>
                        </a:rPr>
                        <a:t>39.</a:t>
                      </a:r>
                      <a:endParaRPr lang="en-IN"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Bar Graph For Importance Of Data</a:t>
                      </a:r>
                    </a:p>
                  </a:txBody>
                  <a:tcPr marL="55842" marR="59462" marT="7756" marB="0"/>
                </a:tc>
                <a:extLst>
                  <a:ext uri="{0D108BD9-81ED-4DB2-BD59-A6C34878D82A}">
                    <a16:rowId xmlns:a16="http://schemas.microsoft.com/office/drawing/2014/main" val="2764810055"/>
                  </a:ext>
                </a:extLst>
              </a:tr>
              <a:tr h="278176">
                <a:tc>
                  <a:txBody>
                    <a:bodyPr/>
                    <a:lstStyle/>
                    <a:p>
                      <a:pPr marL="6350" indent="-6350">
                        <a:lnSpc>
                          <a:spcPct val="107000"/>
                        </a:lnSpc>
                        <a:spcAft>
                          <a:spcPts val="0"/>
                        </a:spcAft>
                      </a:pPr>
                      <a:r>
                        <a:rPr lang="en-US" sz="2000" b="0" dirty="0">
                          <a:effectLst/>
                          <a:latin typeface="Times New Roman" panose="02020603050405020304" pitchFamily="18" charset="0"/>
                          <a:cs typeface="Times New Roman" panose="02020603050405020304" pitchFamily="18" charset="0"/>
                        </a:rPr>
                        <a:t>46.</a:t>
                      </a:r>
                      <a:endParaRPr lang="en-IN"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42" marR="59462" marT="7756" marB="0"/>
                </a:tc>
                <a:tc>
                  <a:txBody>
                    <a:bodyPr/>
                    <a:lstStyle/>
                    <a:p>
                      <a:pPr marL="6350" indent="-6350">
                        <a:lnSpc>
                          <a:spcPct val="107000"/>
                        </a:lnSpc>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p>
                  </a:txBody>
                  <a:tcPr marL="55842" marR="59462" marT="7756" marB="0"/>
                </a:tc>
                <a:extLst>
                  <a:ext uri="{0D108BD9-81ED-4DB2-BD59-A6C34878D82A}">
                    <a16:rowId xmlns:a16="http://schemas.microsoft.com/office/drawing/2014/main" val="3252039046"/>
                  </a:ext>
                </a:extLst>
              </a:tr>
            </a:tbl>
          </a:graphicData>
        </a:graphic>
      </p:graphicFrame>
    </p:spTree>
    <p:extLst>
      <p:ext uri="{BB962C8B-B14F-4D97-AF65-F5344CB8AC3E}">
        <p14:creationId xmlns:p14="http://schemas.microsoft.com/office/powerpoint/2010/main" val="32836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CC61B54-B108-49B5-B0CF-EDE6496925A0}"/>
              </a:ext>
            </a:extLst>
          </p:cNvPr>
          <p:cNvGraphicFramePr>
            <a:graphicFrameLocks noGrp="1"/>
          </p:cNvGraphicFramePr>
          <p:nvPr>
            <p:extLst>
              <p:ext uri="{D42A27DB-BD31-4B8C-83A1-F6EECF244321}">
                <p14:modId xmlns:p14="http://schemas.microsoft.com/office/powerpoint/2010/main" val="2015070715"/>
              </p:ext>
            </p:extLst>
          </p:nvPr>
        </p:nvGraphicFramePr>
        <p:xfrm>
          <a:off x="2299316" y="1482571"/>
          <a:ext cx="9161755" cy="4829451"/>
        </p:xfrm>
        <a:graphic>
          <a:graphicData uri="http://schemas.openxmlformats.org/drawingml/2006/table">
            <a:tbl>
              <a:tblPr firstRow="1" firstCol="1" bandRow="1">
                <a:tableStyleId>{5C22544A-7EE6-4342-B048-85BDC9FD1C3A}</a:tableStyleId>
              </a:tblPr>
              <a:tblGrid>
                <a:gridCol w="9161755">
                  <a:extLst>
                    <a:ext uri="{9D8B030D-6E8A-4147-A177-3AD203B41FA5}">
                      <a16:colId xmlns:a16="http://schemas.microsoft.com/office/drawing/2014/main" val="1944458300"/>
                    </a:ext>
                  </a:extLst>
                </a:gridCol>
              </a:tblGrid>
              <a:tr h="4829451">
                <a:tc>
                  <a:txBody>
                    <a:bodyPr/>
                    <a:lstStyle/>
                    <a:p>
                      <a:pPr>
                        <a:lnSpc>
                          <a:spcPct val="115000"/>
                        </a:lnSpc>
                        <a:spcAft>
                          <a:spcPts val="0"/>
                        </a:spcAft>
                        <a:tabLst>
                          <a:tab pos="3434080" algn="l"/>
                        </a:tabLst>
                      </a:pP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7532805"/>
                  </a:ext>
                </a:extLst>
              </a:tr>
            </a:tbl>
          </a:graphicData>
        </a:graphic>
      </p:graphicFrame>
      <p:pic>
        <p:nvPicPr>
          <p:cNvPr id="15361" name="Picture 6" descr="Attrition.jpeg">
            <a:extLst>
              <a:ext uri="{FF2B5EF4-FFF2-40B4-BE49-F238E27FC236}">
                <a16:creationId xmlns:a16="http://schemas.microsoft.com/office/drawing/2014/main" id="{391DF648-1292-44D1-8DB8-B48818BC6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75" y="1546984"/>
            <a:ext cx="9143555" cy="461559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20505C0-6A45-4E99-A2D2-41FC497AB169}"/>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045606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C1469D-76D0-48EF-B198-EE40844C4908}"/>
              </a:ext>
            </a:extLst>
          </p:cNvPr>
          <p:cNvSpPr/>
          <p:nvPr/>
        </p:nvSpPr>
        <p:spPr>
          <a:xfrm>
            <a:off x="2503503" y="1152907"/>
            <a:ext cx="8593584" cy="4154342"/>
          </a:xfrm>
          <a:prstGeom prst="rect">
            <a:avLst/>
          </a:prstGeom>
        </p:spPr>
        <p:txBody>
          <a:bodyPr wrap="square">
            <a:spAutoFit/>
          </a:bodyPr>
          <a:lstStyle/>
          <a:p>
            <a:pPr lvl="0">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There are many reasons causing Attrition, from personal related (eg. age,family) to job related(eg. Salary,bored in position)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First is about to find Age(maybe old enough to retire)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plt.figure(figsize=(15,5))</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sns.countplot(x='Age', hue='Attrition',data = df)</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plt.xlabel('Age',fontsize=20)</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plt.ylabel('Count',fontsize=20)</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plt.xticks(fontsize=12)</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plt.yticks(fontsize=12)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1C8A97-CC8F-4F35-9C7E-BF6482F702F8}"/>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108064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ttritionage.jpeg">
            <a:extLst>
              <a:ext uri="{FF2B5EF4-FFF2-40B4-BE49-F238E27FC236}">
                <a16:creationId xmlns:a16="http://schemas.microsoft.com/office/drawing/2014/main" id="{5EF3C84A-EF80-479C-AFB8-0DF351EA1780}"/>
              </a:ext>
            </a:extLst>
          </p:cNvPr>
          <p:cNvPicPr/>
          <p:nvPr/>
        </p:nvPicPr>
        <p:blipFill>
          <a:blip r:embed="rId2"/>
          <a:stretch>
            <a:fillRect/>
          </a:stretch>
        </p:blipFill>
        <p:spPr>
          <a:xfrm>
            <a:off x="1900471" y="292963"/>
            <a:ext cx="9169983" cy="4394445"/>
          </a:xfrm>
          <a:prstGeom prst="rect">
            <a:avLst/>
          </a:prstGeom>
        </p:spPr>
      </p:pic>
      <p:sp>
        <p:nvSpPr>
          <p:cNvPr id="3" name="Rectangle 2">
            <a:extLst>
              <a:ext uri="{FF2B5EF4-FFF2-40B4-BE49-F238E27FC236}">
                <a16:creationId xmlns:a16="http://schemas.microsoft.com/office/drawing/2014/main" id="{A8747BDC-22FF-4EE4-8E4D-9485985FBCC1}"/>
              </a:ext>
            </a:extLst>
          </p:cNvPr>
          <p:cNvSpPr/>
          <p:nvPr/>
        </p:nvSpPr>
        <p:spPr>
          <a:xfrm>
            <a:off x="1900471" y="5140207"/>
            <a:ext cx="9169983" cy="857671"/>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What’s intresting here is that you can see the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average ,attrited employees are younger then non-attrited employees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826854D-54B2-40AB-AB22-D01828D05F91}"/>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73985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B7E35F-DC09-4F48-8EB1-4AE84A1F849D}"/>
              </a:ext>
            </a:extLst>
          </p:cNvPr>
          <p:cNvSpPr/>
          <p:nvPr/>
        </p:nvSpPr>
        <p:spPr>
          <a:xfrm>
            <a:off x="3048000" y="1362024"/>
            <a:ext cx="6096000" cy="4133952"/>
          </a:xfrm>
          <a:prstGeom prst="rect">
            <a:avLst/>
          </a:prstGeom>
        </p:spPr>
        <p:txBody>
          <a:bodyPr>
            <a:spAutoFit/>
          </a:bodyPr>
          <a:lstStyle/>
          <a:p>
            <a:pPr marL="342900" lvl="0" indent="-342900">
              <a:lnSpc>
                <a:spcPct val="115000"/>
              </a:lnSpc>
              <a:spcAft>
                <a:spcPts val="10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Second is Salary (Unsatisfactory in Salary ??) So DailyRate in a data.</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plt.figure(figsize=(13,5))</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sns.boxplot(x='Attrition', y= 'DailyRate', data=df)</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err="1">
                <a:latin typeface="Consolas" panose="020B0609020204030204" pitchFamily="49" charset="0"/>
                <a:ea typeface="Calibri" panose="020F0502020204030204" pitchFamily="34" charset="0"/>
                <a:cs typeface="Times New Roman" panose="02020603050405020304" pitchFamily="18" charset="0"/>
              </a:rPr>
              <a:t>plt.xlabel</a:t>
            </a:r>
            <a:r>
              <a:rPr lang="en-US" dirty="0">
                <a:latin typeface="Consolas" panose="020B0609020204030204" pitchFamily="49" charset="0"/>
                <a:ea typeface="Calibri" panose="020F0502020204030204" pitchFamily="34" charset="0"/>
                <a:cs typeface="Times New Roman" panose="02020603050405020304" pitchFamily="18" charset="0"/>
              </a:rPr>
              <a:t>(‘</a:t>
            </a:r>
            <a:r>
              <a:rPr lang="en-US" dirty="0" err="1">
                <a:latin typeface="Consolas" panose="020B0609020204030204" pitchFamily="49" charset="0"/>
                <a:ea typeface="Calibri" panose="020F0502020204030204" pitchFamily="34" charset="0"/>
                <a:cs typeface="Times New Roman" panose="02020603050405020304" pitchFamily="18" charset="0"/>
              </a:rPr>
              <a:t>DailyRate</a:t>
            </a:r>
            <a:r>
              <a:rPr lang="en-US" dirty="0">
                <a:latin typeface="Consolas" panose="020B0609020204030204" pitchFamily="49" charset="0"/>
                <a:ea typeface="Calibri" panose="020F0502020204030204" pitchFamily="34" charset="0"/>
                <a:cs typeface="Times New Roman" panose="02020603050405020304" pitchFamily="18" charset="0"/>
              </a:rPr>
              <a:t>',fontsize=20)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plt.ylabel('Count',fontsize=20)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plt.xticks(fontsize=12)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plt.yticks(fontsize=12)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nsolas" panose="020B0609020204030204" pitchFamily="49" charset="0"/>
                <a:ea typeface="Calibri" panose="020F0502020204030204" pitchFamily="34" charset="0"/>
                <a:cs typeface="Times New Roman" panose="02020603050405020304" pitchFamily="18" charset="0"/>
              </a:rPr>
              <a:t>plt.savefig('Desktop/AttritionDrate.jpeg')</a:t>
            </a:r>
            <a:endParaRPr lang="en-IN" dirty="0"/>
          </a:p>
        </p:txBody>
      </p:sp>
      <p:sp>
        <p:nvSpPr>
          <p:cNvPr id="5" name="Slide Number Placeholder 4">
            <a:extLst>
              <a:ext uri="{FF2B5EF4-FFF2-40B4-BE49-F238E27FC236}">
                <a16:creationId xmlns:a16="http://schemas.microsoft.com/office/drawing/2014/main" id="{454871C5-DE53-4813-B833-69A856C7B458}"/>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304329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56C932-D2D6-462D-BEE5-4699FAD7F323}"/>
              </a:ext>
            </a:extLst>
          </p:cNvPr>
          <p:cNvSpPr/>
          <p:nvPr/>
        </p:nvSpPr>
        <p:spPr>
          <a:xfrm>
            <a:off x="3207798" y="5437573"/>
            <a:ext cx="6096000" cy="729430"/>
          </a:xfrm>
          <a:prstGeom prst="rect">
            <a:avLst/>
          </a:prstGeom>
        </p:spPr>
        <p:txBody>
          <a:bodyPr>
            <a:spAutoFit/>
          </a:bodyPr>
          <a:lstStyle/>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There is less diffrence for DailyRate between attrited and non-attrited employees then 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1783197-E076-4CA9-B407-7ABFBDB0BE7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5" name="Picture 4">
            <a:extLst>
              <a:ext uri="{FF2B5EF4-FFF2-40B4-BE49-F238E27FC236}">
                <a16:creationId xmlns:a16="http://schemas.microsoft.com/office/drawing/2014/main" id="{41F6AD2C-B1F0-423C-B22A-DD5A20A9FB88}"/>
              </a:ext>
            </a:extLst>
          </p:cNvPr>
          <p:cNvPicPr>
            <a:picLocks noChangeAspect="1"/>
          </p:cNvPicPr>
          <p:nvPr/>
        </p:nvPicPr>
        <p:blipFill>
          <a:blip r:embed="rId2"/>
          <a:stretch>
            <a:fillRect/>
          </a:stretch>
        </p:blipFill>
        <p:spPr>
          <a:xfrm>
            <a:off x="1875098" y="690997"/>
            <a:ext cx="9655215" cy="4572000"/>
          </a:xfrm>
          <a:prstGeom prst="rect">
            <a:avLst/>
          </a:prstGeom>
        </p:spPr>
      </p:pic>
    </p:spTree>
    <p:extLst>
      <p:ext uri="{BB962C8B-B14F-4D97-AF65-F5344CB8AC3E}">
        <p14:creationId xmlns:p14="http://schemas.microsoft.com/office/powerpoint/2010/main" val="2236555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BF44C7-B09F-4FA6-9680-14AC138A60F4}"/>
              </a:ext>
            </a:extLst>
          </p:cNvPr>
          <p:cNvSpPr/>
          <p:nvPr/>
        </p:nvSpPr>
        <p:spPr>
          <a:xfrm>
            <a:off x="3048000" y="1564644"/>
            <a:ext cx="6096000" cy="3728713"/>
          </a:xfrm>
          <a:prstGeom prst="rect">
            <a:avLst/>
          </a:prstGeom>
        </p:spPr>
        <p:txBody>
          <a:bodyPr>
            <a:spAutoFit/>
          </a:bodyPr>
          <a:lstStyle/>
          <a:p>
            <a:pPr marL="342900" lvl="0" indent="-342900">
              <a:lnSpc>
                <a:spcPct val="115000"/>
              </a:lnSpc>
              <a:spcAft>
                <a:spcPts val="10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Next is duration of work in company (Bored, No further Excitment from work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plt.figure(figsize=(13,5))</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sns.boxplot(x='Attrition', y= 'YearsAtCompany', data=df)</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plt.xlabel('Attrition',fontsize=20)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plt.ylabel('Years At Company',fontsize=20)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plt.xticks(fontsize=12)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onsolas" panose="020B0609020204030204" pitchFamily="49" charset="0"/>
                <a:ea typeface="Calibri" panose="020F0502020204030204" pitchFamily="34" charset="0"/>
                <a:cs typeface="Times New Roman" panose="02020603050405020304" pitchFamily="18" charset="0"/>
              </a:rPr>
              <a:t>plt.yticks(fontsize=12)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3266C1-4D7C-417B-9840-09DD91213CB7}"/>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94210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ttritionYatCo.jpeg">
            <a:extLst>
              <a:ext uri="{FF2B5EF4-FFF2-40B4-BE49-F238E27FC236}">
                <a16:creationId xmlns:a16="http://schemas.microsoft.com/office/drawing/2014/main" id="{0931C977-AB0D-46A1-934F-6B73A77FF786}"/>
              </a:ext>
            </a:extLst>
          </p:cNvPr>
          <p:cNvPicPr/>
          <p:nvPr/>
        </p:nvPicPr>
        <p:blipFill>
          <a:blip r:embed="rId2"/>
          <a:stretch>
            <a:fillRect/>
          </a:stretch>
        </p:blipFill>
        <p:spPr>
          <a:xfrm>
            <a:off x="2549362" y="1152907"/>
            <a:ext cx="7785735" cy="3009900"/>
          </a:xfrm>
          <a:prstGeom prst="rect">
            <a:avLst/>
          </a:prstGeom>
        </p:spPr>
      </p:pic>
      <p:sp>
        <p:nvSpPr>
          <p:cNvPr id="6" name="Slide Number Placeholder 5">
            <a:extLst>
              <a:ext uri="{FF2B5EF4-FFF2-40B4-BE49-F238E27FC236}">
                <a16:creationId xmlns:a16="http://schemas.microsoft.com/office/drawing/2014/main" id="{E09BFD80-8E16-4338-A920-5902AAA3446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156097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2ECBE3-0636-4C97-8EE1-FB99EE0FA2A7}"/>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3" name="Rectangle 2">
            <a:extLst>
              <a:ext uri="{FF2B5EF4-FFF2-40B4-BE49-F238E27FC236}">
                <a16:creationId xmlns:a16="http://schemas.microsoft.com/office/drawing/2014/main" id="{F9464405-6540-47DC-A2DB-726897470012}"/>
              </a:ext>
            </a:extLst>
          </p:cNvPr>
          <p:cNvSpPr>
            <a:spLocks noChangeArrowheads="1"/>
          </p:cNvSpPr>
          <p:nvPr/>
        </p:nvSpPr>
        <p:spPr bwMode="auto">
          <a:xfrm>
            <a:off x="2318541" y="1221024"/>
            <a:ext cx="69689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Let’s get a better visual of the correlation by using a </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heat map</a:t>
            </a:r>
          </a:p>
        </p:txBody>
      </p:sp>
      <p:sp>
        <p:nvSpPr>
          <p:cNvPr id="4" name="Rectangle 3">
            <a:extLst>
              <a:ext uri="{FF2B5EF4-FFF2-40B4-BE49-F238E27FC236}">
                <a16:creationId xmlns:a16="http://schemas.microsoft.com/office/drawing/2014/main" id="{7DAF0D95-AD95-465D-B6E8-8BBDFED827F6}"/>
              </a:ext>
            </a:extLst>
          </p:cNvPr>
          <p:cNvSpPr/>
          <p:nvPr/>
        </p:nvSpPr>
        <p:spPr>
          <a:xfrm>
            <a:off x="2318541" y="2315723"/>
            <a:ext cx="6096000" cy="646331"/>
          </a:xfrm>
          <a:prstGeom prst="rect">
            <a:avLst/>
          </a:prstGeom>
        </p:spPr>
        <p:txBody>
          <a:bodyPr>
            <a:spAutoFit/>
          </a:bodyPr>
          <a:lstStyle/>
          <a:p>
            <a:pPr lvl="0" defTabSz="914400" eaLnBrk="0" fontAlgn="base" hangingPunct="0">
              <a:spcBef>
                <a:spcPct val="0"/>
              </a:spcBef>
              <a:spcAft>
                <a:spcPct val="0"/>
              </a:spcAft>
            </a:pPr>
            <a:r>
              <a:rPr lang="en-US" altLang="en-US" dirty="0">
                <a:latin typeface="Consolas" panose="020B0609020204030204" pitchFamily="49" charset="0"/>
                <a:ea typeface="Calibri" panose="020F0502020204030204" pitchFamily="34" charset="0"/>
                <a:cs typeface="Times New Roman" panose="02020603050405020304" pitchFamily="18" charset="0"/>
              </a:rPr>
              <a:t>plt.figure(figsize=(26,12))</a:t>
            </a:r>
          </a:p>
          <a:p>
            <a:pPr lvl="0" defTabSz="914400" eaLnBrk="0" fontAlgn="base" hangingPunct="0">
              <a:spcBef>
                <a:spcPct val="0"/>
              </a:spcBef>
              <a:spcAft>
                <a:spcPct val="0"/>
              </a:spcAft>
            </a:pPr>
            <a:r>
              <a:rPr lang="en-US" altLang="en-US" dirty="0">
                <a:latin typeface="Consolas" panose="020B0609020204030204" pitchFamily="49" charset="0"/>
                <a:ea typeface="Calibri" panose="020F0502020204030204" pitchFamily="34" charset="0"/>
                <a:cs typeface="Times New Roman" panose="02020603050405020304" pitchFamily="18" charset="0"/>
              </a:rPr>
              <a:t>sns.heatmap(df.corr(),annot=True, fmt='.0%')</a:t>
            </a:r>
            <a:endParaRPr lang="en-US" alt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326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3C4765-3F86-496A-A7C0-4E757EA52E20}"/>
              </a:ext>
            </a:extLst>
          </p:cNvPr>
          <p:cNvSpPr>
            <a:spLocks noGrp="1"/>
          </p:cNvSpPr>
          <p:nvPr>
            <p:ph type="sldNum" sz="quarter" idx="12"/>
          </p:nvPr>
        </p:nvSpPr>
        <p:spPr/>
        <p:txBody>
          <a:bodyPr/>
          <a:lstStyle/>
          <a:p>
            <a:fld id="{D57F1E4F-1CFF-5643-939E-217C01CDF565}" type="slidenum">
              <a:rPr lang="en-US" smtClean="0"/>
              <a:pPr/>
              <a:t>38</a:t>
            </a:fld>
            <a:endParaRPr lang="en-US" dirty="0"/>
          </a:p>
        </p:txBody>
      </p:sp>
      <p:pic>
        <p:nvPicPr>
          <p:cNvPr id="3" name="Picture 2">
            <a:extLst>
              <a:ext uri="{FF2B5EF4-FFF2-40B4-BE49-F238E27FC236}">
                <a16:creationId xmlns:a16="http://schemas.microsoft.com/office/drawing/2014/main" id="{21B6F351-E9C8-4C05-A757-EFD33AF5185B}"/>
              </a:ext>
            </a:extLst>
          </p:cNvPr>
          <p:cNvPicPr>
            <a:picLocks noChangeAspect="1"/>
          </p:cNvPicPr>
          <p:nvPr/>
        </p:nvPicPr>
        <p:blipFill>
          <a:blip r:embed="rId2"/>
          <a:stretch>
            <a:fillRect/>
          </a:stretch>
        </p:blipFill>
        <p:spPr>
          <a:xfrm>
            <a:off x="1722268" y="633217"/>
            <a:ext cx="10106596" cy="5627077"/>
          </a:xfrm>
          <a:prstGeom prst="rect">
            <a:avLst/>
          </a:prstGeom>
        </p:spPr>
      </p:pic>
    </p:spTree>
    <p:extLst>
      <p:ext uri="{BB962C8B-B14F-4D97-AF65-F5344CB8AC3E}">
        <p14:creationId xmlns:p14="http://schemas.microsoft.com/office/powerpoint/2010/main" val="3418993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9A5168-CC43-439B-804D-F71321DE7529}"/>
              </a:ext>
            </a:extLst>
          </p:cNvPr>
          <p:cNvSpPr/>
          <p:nvPr/>
        </p:nvSpPr>
        <p:spPr>
          <a:xfrm>
            <a:off x="2817179" y="1056354"/>
            <a:ext cx="7960311" cy="5465407"/>
          </a:xfrm>
          <a:prstGeom prst="rect">
            <a:avLst/>
          </a:prstGeom>
        </p:spPr>
        <p:txBody>
          <a:bodyPr wrap="square">
            <a:spAutoFit/>
          </a:bodyPr>
          <a:lstStyle/>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Now let’s prepare the data for the model. We will first transform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non-numeric columns to numerical columns.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from sklearn.preprocessing import LabelEncoder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for column in df.columns: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if df[column].dtype == np.number: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continue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df[column] = LabelEncoder().fit_transform(df[column])df[column]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Next I am going to create a new column to store the age values in. This is only to put the age values at the end of the data set. Then I will remove the column age from the front of the data set so that the target column is first.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2CC5C2C-E281-45C2-BAE7-75BAEDD7F6EF}"/>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77028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3AD76A-5B06-4412-9C90-18F147B14E9A}"/>
              </a:ext>
            </a:extLst>
          </p:cNvPr>
          <p:cNvSpPr/>
          <p:nvPr/>
        </p:nvSpPr>
        <p:spPr>
          <a:xfrm>
            <a:off x="2361460" y="1864674"/>
            <a:ext cx="8957569" cy="4093428"/>
          </a:xfrm>
          <a:prstGeom prst="rect">
            <a:avLst/>
          </a:prstGeom>
        </p:spPr>
        <p:txBody>
          <a:bodyPr wrap="square">
            <a:spAutoFit/>
          </a:bodyPr>
          <a:lstStyle/>
          <a:p>
            <a:pPr fontAlgn="base"/>
            <a:r>
              <a:rPr lang="en-US" sz="2000" dirty="0">
                <a:solidFill>
                  <a:srgbClr val="444444"/>
                </a:solidFill>
                <a:latin typeface="Times New Roman" panose="02020603050405020304" pitchFamily="18" charset="0"/>
                <a:cs typeface="Times New Roman" panose="02020603050405020304" pitchFamily="18" charset="0"/>
              </a:rPr>
              <a:t>The term “attrition” </a:t>
            </a:r>
            <a:r>
              <a:rPr lang="en-US" sz="2000" dirty="0">
                <a:solidFill>
                  <a:srgbClr val="23B4AB"/>
                </a:solidFill>
                <a:latin typeface="Times New Roman" panose="02020603050405020304" pitchFamily="18" charset="0"/>
                <a:cs typeface="Times New Roman" panose="02020603050405020304" pitchFamily="18" charset="0"/>
                <a:hlinkClick r:id="rId2"/>
              </a:rPr>
              <a:t>refers to</a:t>
            </a:r>
            <a:r>
              <a:rPr lang="en-US" sz="2000" dirty="0">
                <a:solidFill>
                  <a:srgbClr val="444444"/>
                </a:solidFill>
                <a:latin typeface="Times New Roman" panose="02020603050405020304" pitchFamily="18" charset="0"/>
                <a:cs typeface="Times New Roman" panose="02020603050405020304" pitchFamily="18" charset="0"/>
              </a:rPr>
              <a:t> the “unpredictable and uncontrollable, but normal, reduction of workforce due to resignations, retirement, sickness, or death; loss of material or resource due to obsolescence or spoilage.”</a:t>
            </a:r>
          </a:p>
          <a:p>
            <a:pPr fontAlgn="base"/>
            <a:r>
              <a:rPr lang="en-US" sz="2000" i="1" dirty="0">
                <a:latin typeface="Times New Roman" panose="02020603050405020304" pitchFamily="18" charset="0"/>
                <a:cs typeface="Times New Roman" panose="02020603050405020304" pitchFamily="18" charset="0"/>
              </a:rPr>
              <a:t>Employees are the most valuable assets of an organization.</a:t>
            </a:r>
          </a:p>
          <a:p>
            <a:pPr fontAlgn="base"/>
            <a:r>
              <a:rPr lang="en-US" sz="2000" i="1" dirty="0">
                <a:latin typeface="Times New Roman" panose="02020603050405020304" pitchFamily="18" charset="0"/>
                <a:cs typeface="Times New Roman" panose="02020603050405020304" pitchFamily="18" charset="0"/>
              </a:rPr>
              <a:t>It’s important to know whether their employees are dissatisfied or there any other reasons for leaving the job. </a:t>
            </a:r>
          </a:p>
          <a:p>
            <a:pPr fontAlgn="base"/>
            <a:r>
              <a:rPr lang="en-US" sz="2000" i="1" dirty="0">
                <a:latin typeface="Times New Roman" panose="02020603050405020304" pitchFamily="18" charset="0"/>
                <a:cs typeface="Times New Roman" panose="02020603050405020304" pitchFamily="18" charset="0"/>
              </a:rPr>
              <a:t>It’s important to know whether their employees are dissatisfied or there any other reasons for leaving the job.</a:t>
            </a:r>
          </a:p>
          <a:p>
            <a:pPr fontAlgn="base"/>
            <a:r>
              <a:rPr lang="en-US" sz="2000" i="1" dirty="0">
                <a:latin typeface="Times New Roman" panose="02020603050405020304" pitchFamily="18" charset="0"/>
                <a:cs typeface="Times New Roman" panose="02020603050405020304" pitchFamily="18" charset="0"/>
              </a:rPr>
              <a:t>Employee retention is the effort by employers to encourage current employees to remain employed with the organization.</a:t>
            </a:r>
          </a:p>
          <a:p>
            <a:pPr fontAlgn="base"/>
            <a:r>
              <a:rPr lang="en-US" sz="2000" i="1" dirty="0">
                <a:latin typeface="Times New Roman" panose="02020603050405020304" pitchFamily="18" charset="0"/>
                <a:cs typeface="Times New Roman" panose="02020603050405020304" pitchFamily="18" charset="0"/>
              </a:rPr>
              <a:t>It is better to retain the existing talent than to hire continuously. </a:t>
            </a:r>
          </a:p>
          <a:p>
            <a:pPr fontAlgn="base"/>
            <a:r>
              <a:rPr lang="en-US" sz="2000" i="1" dirty="0">
                <a:latin typeface="Times New Roman" panose="02020603050405020304" pitchFamily="18" charset="0"/>
                <a:cs typeface="Times New Roman" panose="02020603050405020304" pitchFamily="18" charset="0"/>
              </a:rPr>
              <a:t>Retaining good employees has always been an issue of utmost importance.</a:t>
            </a:r>
          </a:p>
          <a:p>
            <a:pPr fontAlgn="base"/>
            <a:r>
              <a:rPr lang="en-US" sz="2000" i="1" dirty="0">
                <a:latin typeface="Times New Roman" panose="02020603050405020304" pitchFamily="18" charset="0"/>
                <a:cs typeface="Times New Roman" panose="02020603050405020304" pitchFamily="18" charset="0"/>
              </a:rPr>
              <a:t>It is one of the key challenges faced by chemical industries in India.</a:t>
            </a:r>
            <a:endParaRPr lang="en-US" sz="2000" dirty="0">
              <a:solidFill>
                <a:srgbClr val="444444"/>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9D83A7-AF40-428F-A972-CA224714A267}"/>
              </a:ext>
            </a:extLst>
          </p:cNvPr>
          <p:cNvSpPr txBox="1"/>
          <p:nvPr/>
        </p:nvSpPr>
        <p:spPr>
          <a:xfrm>
            <a:off x="2361460" y="614980"/>
            <a:ext cx="382385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6" name="Slide Number Placeholder 5">
            <a:extLst>
              <a:ext uri="{FF2B5EF4-FFF2-40B4-BE49-F238E27FC236}">
                <a16:creationId xmlns:a16="http://schemas.microsoft.com/office/drawing/2014/main" id="{8887A961-3B84-4F3F-B16E-C081026E3DB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844057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48724C-9E7B-484A-9EC5-98151462859C}"/>
              </a:ext>
            </a:extLst>
          </p:cNvPr>
          <p:cNvSpPr/>
          <p:nvPr/>
        </p:nvSpPr>
        <p:spPr>
          <a:xfrm>
            <a:off x="2781670" y="1359628"/>
            <a:ext cx="8031332" cy="4303742"/>
          </a:xfrm>
          <a:prstGeom prst="rect">
            <a:avLst/>
          </a:prstGeom>
        </p:spPr>
        <p:txBody>
          <a:bodyPr wrap="square">
            <a:spAutoFit/>
          </a:bodyPr>
          <a:lstStyle/>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Create a new Colum at the end of the dataframe that contains the same value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df['Age_Years'] = df['Age']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#Remove the first column called Age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df = df.drop('Age',axis = 1)</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Split the data into independent ‘X’ and dependent ‘Y’ data sets.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X = df.iloc[:,1:df.shape[1]].values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258572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Y = df.iloc[:,0].values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4B6DD49-F6A3-4CFE-BB6F-F945BFE184F8}"/>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296392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BBDDE0-C7D3-44A9-BF5B-55CFAEB97029}"/>
              </a:ext>
            </a:extLst>
          </p:cNvPr>
          <p:cNvSpPr/>
          <p:nvPr/>
        </p:nvSpPr>
        <p:spPr>
          <a:xfrm>
            <a:off x="2524217" y="1373975"/>
            <a:ext cx="8510726" cy="4983224"/>
          </a:xfrm>
          <a:prstGeom prst="rect">
            <a:avLst/>
          </a:prstGeom>
        </p:spPr>
        <p:txBody>
          <a:bodyPr wrap="square">
            <a:spAutoFit/>
          </a:bodyPr>
          <a:lstStyle/>
          <a:p>
            <a:pPr>
              <a:lnSpc>
                <a:spcPct val="115000"/>
              </a:lnSpc>
              <a:spcAft>
                <a:spcPts val="1000"/>
              </a:spcAft>
              <a:tabLst>
                <a:tab pos="2585720" algn="l"/>
              </a:tabLs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Just so you know you can look at the code </a:t>
            </a:r>
            <a:r>
              <a:rPr lang="en-US" sz="2000" u="sng" spc="-1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2"/>
              </a:rPr>
              <a:t>here</a:t>
            </a: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and the data </a:t>
            </a:r>
            <a:r>
              <a:rPr lang="en-US" sz="2000" u="sng" spc="-1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here</a:t>
            </a: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b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b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Now I want to split the data set into 75% training and 25% testing data sets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from sklearn.model_selection import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train_test_split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X_train,X_test,Y_train,Y_test=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train_test_split(X,Y,test_size = 0.25,random_state = 0)</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Now let’s use the Random Forest Classifier to learn from the training data and see how accurate it is on that data</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from sklearn.ensemble import RandomForestClassifier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forest = RandomForestClassifier(n_estimators=10,criterion='entropy',</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random_state=0)</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forest.fit(X_train,Y_train)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C226EEA-8FF1-4DE9-AD4B-7D9E72D1FDE1}"/>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29848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5EE09C-97FB-4776-894D-483ADA7732B2}"/>
              </a:ext>
            </a:extLst>
          </p:cNvPr>
          <p:cNvSpPr/>
          <p:nvPr/>
        </p:nvSpPr>
        <p:spPr>
          <a:xfrm>
            <a:off x="2115845" y="610619"/>
            <a:ext cx="9158796" cy="6772110"/>
          </a:xfrm>
          <a:prstGeom prst="rect">
            <a:avLst/>
          </a:prstGeom>
        </p:spPr>
        <p:txBody>
          <a:bodyPr wrap="square">
            <a:spAutoFit/>
          </a:bodyPr>
          <a:lstStyle/>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Now get the accuracy of the model</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spc="-10"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forest.score(X_train,Y_train)</a:t>
            </a:r>
          </a:p>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0.9782214156079855</a:t>
            </a:r>
          </a:p>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Model is about 97.9 % accurate on the training data</a:t>
            </a:r>
          </a:p>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sklearn.metrics</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import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confusion_matrix</a:t>
            </a:r>
            <a:endPar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cm =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confusion_matrix</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Y_test,forest.predict</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X_test</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TN = cm[0][0]</a:t>
            </a:r>
          </a:p>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FN = cm[1][0]</a:t>
            </a:r>
          </a:p>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TP = cm[1][1]</a:t>
            </a:r>
          </a:p>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FP = cm[0][1]</a:t>
            </a:r>
          </a:p>
          <a:p>
            <a:pPr>
              <a:lnSpc>
                <a:spcPct val="115000"/>
              </a:lnSpc>
              <a:spcAft>
                <a:spcPts val="1000"/>
              </a:spcAft>
            </a:pPr>
            <a:endPar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endParaRPr lang="en-US" altLang="en-US" sz="1400"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pPr indent="457200">
              <a:lnSpc>
                <a:spcPct val="115000"/>
              </a:lnSpc>
              <a:spcAft>
                <a:spcPts val="1000"/>
              </a:spcAft>
            </a:pPr>
            <a:endParaRPr lang="en-US" altLang="en-US" sz="1400"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pPr indent="457200">
              <a:lnSpc>
                <a:spcPct val="115000"/>
              </a:lnSpc>
              <a:spcAft>
                <a:spcPts val="1000"/>
              </a:spcAft>
            </a:pPr>
            <a:endParaRPr lang="en-US" altLang="en-US" sz="1400"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pPr indent="457200">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11468CA2-FE91-4D8B-9297-A244FF848D33}"/>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269773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99755D-8990-4A37-AF10-81A453D94695}"/>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3" name="Rectangle 2">
            <a:extLst>
              <a:ext uri="{FF2B5EF4-FFF2-40B4-BE49-F238E27FC236}">
                <a16:creationId xmlns:a16="http://schemas.microsoft.com/office/drawing/2014/main" id="{AA4656F3-D561-412C-A6E8-9F2AAA91B678}"/>
              </a:ext>
            </a:extLst>
          </p:cNvPr>
          <p:cNvSpPr/>
          <p:nvPr/>
        </p:nvSpPr>
        <p:spPr>
          <a:xfrm>
            <a:off x="2272683" y="1071881"/>
            <a:ext cx="8673484" cy="4832092"/>
          </a:xfrm>
          <a:prstGeom prst="rect">
            <a:avLst/>
          </a:prstGeom>
        </p:spPr>
        <p:txBody>
          <a:bodyPr wrap="square">
            <a:spAutoFit/>
          </a:bodyPr>
          <a:lstStyle/>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print(cm)</a:t>
            </a:r>
          </a:p>
          <a:p>
            <a:pPr>
              <a:lnSpc>
                <a:spcPct val="115000"/>
              </a:lnSpc>
              <a:spcAft>
                <a:spcPts val="100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print('Model Testing Accuracy = {}'.format((TP + TN)/(TP+TN+FP+FN)))</a:t>
            </a:r>
          </a:p>
          <a:p>
            <a:pPr>
              <a:lnSpc>
                <a:spcPct val="115000"/>
              </a:lnSpc>
              <a:spcAft>
                <a:spcPts val="1000"/>
              </a:spcAft>
            </a:pPr>
            <a:r>
              <a:rPr lang="it-IT" sz="2000" dirty="0">
                <a:latin typeface="Times New Roman" panose="02020603050405020304" pitchFamily="18" charset="0"/>
                <a:cs typeface="Times New Roman" panose="02020603050405020304" pitchFamily="18" charset="0"/>
              </a:rPr>
              <a:t>[[309 1]</a:t>
            </a:r>
          </a:p>
          <a:p>
            <a:pPr>
              <a:lnSpc>
                <a:spcPct val="115000"/>
              </a:lnSpc>
              <a:spcAft>
                <a:spcPts val="1000"/>
              </a:spcAft>
            </a:pPr>
            <a:r>
              <a:rPr lang="it-IT" sz="2000" dirty="0">
                <a:latin typeface="Times New Roman" panose="02020603050405020304" pitchFamily="18" charset="0"/>
                <a:cs typeface="Times New Roman" panose="02020603050405020304" pitchFamily="18" charset="0"/>
              </a:rPr>
              <a:t> [ 49 9]]</a:t>
            </a:r>
          </a:p>
          <a:p>
            <a:pPr>
              <a:lnSpc>
                <a:spcPct val="115000"/>
              </a:lnSpc>
              <a:spcAft>
                <a:spcPts val="1000"/>
              </a:spcAft>
            </a:pPr>
            <a:r>
              <a:rPr lang="it-IT" sz="2000" dirty="0">
                <a:latin typeface="Times New Roman" panose="02020603050405020304" pitchFamily="18" charset="0"/>
                <a:cs typeface="Times New Roman" panose="02020603050405020304" pitchFamily="18" charset="0"/>
              </a:rPr>
              <a:t> Model Testing Accuracy = 0.8641304347826086</a:t>
            </a:r>
            <a:endPar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cs typeface="Times New Roman" panose="02020603050405020304" pitchFamily="18" charset="0"/>
              </a:rPr>
              <a:t>The model correctly identified 86.41%.</a:t>
            </a:r>
          </a:p>
          <a:p>
            <a:r>
              <a:rPr lang="en-US" sz="2000" dirty="0">
                <a:latin typeface="Times New Roman" panose="02020603050405020304" pitchFamily="18" charset="0"/>
                <a:cs typeface="Times New Roman" panose="02020603050405020304" pitchFamily="18" charset="0"/>
              </a:rPr>
              <a:t>Let’s see what the model thinks are the important features.</a:t>
            </a:r>
            <a:endParaRPr lang="en-IN"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importances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pd.DataFrame</a:t>
            </a:r>
            <a:r>
              <a:rPr lang="en-US" sz="2000" dirty="0">
                <a:latin typeface="Times New Roman" panose="02020603050405020304" pitchFamily="18" charset="0"/>
                <a:cs typeface="Times New Roman" panose="02020603050405020304" pitchFamily="18" charset="0"/>
              </a:rPr>
              <a:t>({'feature':</a:t>
            </a:r>
            <a:r>
              <a:rPr lang="en-US" sz="2000" dirty="0" err="1">
                <a:latin typeface="Times New Roman" panose="02020603050405020304" pitchFamily="18" charset="0"/>
                <a:cs typeface="Times New Roman" panose="02020603050405020304" pitchFamily="18" charset="0"/>
              </a:rPr>
              <a:t>df.iloc</a:t>
            </a:r>
            <a:r>
              <a:rPr lang="en-US" sz="2000" dirty="0">
                <a:latin typeface="Times New Roman" panose="02020603050405020304" pitchFamily="18" charset="0"/>
                <a:cs typeface="Times New Roman" panose="02020603050405020304" pitchFamily="18" charset="0"/>
              </a:rPr>
              <a:t>[:,1:df.shape[1]].columns,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'importance':</a:t>
            </a:r>
            <a:r>
              <a:rPr lang="en-US" sz="2000" dirty="0" err="1">
                <a:latin typeface="Times New Roman" panose="02020603050405020304" pitchFamily="18" charset="0"/>
                <a:cs typeface="Times New Roman" panose="02020603050405020304" pitchFamily="18" charset="0"/>
              </a:rPr>
              <a:t>np.round</a:t>
            </a:r>
            <a:r>
              <a:rPr lang="en-US" sz="2000" dirty="0">
                <a:latin typeface="Times New Roman" panose="02020603050405020304" pitchFamily="18" charset="0"/>
                <a:cs typeface="Times New Roman" panose="02020603050405020304" pitchFamily="18" charset="0"/>
              </a:rPr>
              <a:t>(forest.feature_importances_,3)})</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target column is at pos. 0</a:t>
            </a:r>
            <a:endParaRPr lang="en-IN"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importances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importances.sort_values</a:t>
            </a:r>
            <a:r>
              <a:rPr lang="en-US" sz="2000" dirty="0">
                <a:latin typeface="Times New Roman" panose="02020603050405020304" pitchFamily="18" charset="0"/>
                <a:cs typeface="Times New Roman" panose="02020603050405020304" pitchFamily="18" charset="0"/>
              </a:rPr>
              <a:t>('importance',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ascending =False).</a:t>
            </a:r>
            <a:r>
              <a:rPr lang="en-US" sz="2000" dirty="0" err="1">
                <a:latin typeface="Times New Roman" panose="02020603050405020304" pitchFamily="18" charset="0"/>
                <a:cs typeface="Times New Roman" panose="02020603050405020304" pitchFamily="18" charset="0"/>
              </a:rPr>
              <a:t>set_index</a:t>
            </a:r>
            <a:r>
              <a:rPr lang="en-US" sz="2000" dirty="0">
                <a:latin typeface="Times New Roman" panose="02020603050405020304" pitchFamily="18" charset="0"/>
                <a:cs typeface="Times New Roman" panose="02020603050405020304" pitchFamily="18" charset="0"/>
              </a:rPr>
              <a:t>('feature')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294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F8D7F3-F9B7-4ED9-BBCF-CE29B2139D16}"/>
              </a:ext>
            </a:extLst>
          </p:cNvPr>
          <p:cNvSpPr/>
          <p:nvPr/>
        </p:nvSpPr>
        <p:spPr>
          <a:xfrm>
            <a:off x="2506462" y="1591456"/>
            <a:ext cx="6096000" cy="2708434"/>
          </a:xfrm>
          <a:prstGeom prst="rect">
            <a:avLst/>
          </a:prstGeom>
        </p:spPr>
        <p:txBody>
          <a:bodyPr>
            <a:spAutoFit/>
          </a:bodyPr>
          <a:lstStyle/>
          <a:p>
            <a:pPr>
              <a:lnSpc>
                <a:spcPts val="3440"/>
              </a:lnSpc>
              <a:spcBef>
                <a:spcPts val="2400"/>
              </a:spcBef>
              <a:spcAft>
                <a:spcPts val="0"/>
              </a:spcAft>
              <a:tabLst>
                <a:tab pos="3371215" algn="l"/>
              </a:tabLst>
            </a:pPr>
            <a:r>
              <a:rPr lang="en-US" sz="2000"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Their are a lot of features to look at, maybe it is best to see a visualization of the data.</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ts val="3440"/>
              </a:lnSpc>
              <a:tabLst>
                <a:tab pos="3371215" algn="l"/>
              </a:tabLst>
            </a:pPr>
            <a:r>
              <a:rPr lang="en-US" sz="2000"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importances.plot(kind = 'barh',figsize=(18,10),fontsize=12)</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ts val="3440"/>
              </a:lnSpc>
              <a:tabLst>
                <a:tab pos="3371215" algn="l"/>
              </a:tabLst>
            </a:pPr>
            <a:r>
              <a:rPr lang="en-US" sz="2000"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plt.xlabel("feature",fontsize=16)</a:t>
            </a:r>
          </a:p>
          <a:p>
            <a:pPr>
              <a:lnSpc>
                <a:spcPts val="3440"/>
              </a:lnSpc>
              <a:tabLst>
                <a:tab pos="3371215" algn="l"/>
              </a:tabLst>
            </a:pPr>
            <a:r>
              <a:rPr lang="en-US" sz="2000" dirty="0">
                <a:latin typeface="Times New Roman" panose="02020603050405020304" pitchFamily="18" charset="0"/>
                <a:cs typeface="Times New Roman" panose="02020603050405020304" pitchFamily="18" charset="0"/>
              </a:rPr>
              <a:t>plt.ylabel("importance",fontsize=16)</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D76A872-B7FE-4C06-8B43-9B65B579D789}"/>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491438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16B053-CB89-4277-B66E-D94F50C47F79}"/>
              </a:ext>
            </a:extLst>
          </p:cNvPr>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4" name="Picture 3">
            <a:extLst>
              <a:ext uri="{FF2B5EF4-FFF2-40B4-BE49-F238E27FC236}">
                <a16:creationId xmlns:a16="http://schemas.microsoft.com/office/drawing/2014/main" id="{C80C82AD-C628-4DE0-9825-A65DA60F7512}"/>
              </a:ext>
            </a:extLst>
          </p:cNvPr>
          <p:cNvPicPr>
            <a:picLocks noChangeAspect="1"/>
          </p:cNvPicPr>
          <p:nvPr/>
        </p:nvPicPr>
        <p:blipFill>
          <a:blip r:embed="rId2"/>
          <a:stretch>
            <a:fillRect/>
          </a:stretch>
        </p:blipFill>
        <p:spPr>
          <a:xfrm>
            <a:off x="0" y="42333"/>
            <a:ext cx="12192000" cy="6773333"/>
          </a:xfrm>
          <a:prstGeom prst="rect">
            <a:avLst/>
          </a:prstGeom>
        </p:spPr>
      </p:pic>
    </p:spTree>
    <p:extLst>
      <p:ext uri="{BB962C8B-B14F-4D97-AF65-F5344CB8AC3E}">
        <p14:creationId xmlns:p14="http://schemas.microsoft.com/office/powerpoint/2010/main" val="220061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F196BC-8300-4247-BF15-6E4F9D655ED1}"/>
              </a:ext>
            </a:extLst>
          </p:cNvPr>
          <p:cNvSpPr/>
          <p:nvPr/>
        </p:nvSpPr>
        <p:spPr>
          <a:xfrm>
            <a:off x="2298034" y="2317253"/>
            <a:ext cx="8790176" cy="1400383"/>
          </a:xfrm>
          <a:prstGeom prst="rect">
            <a:avLst/>
          </a:prstGeom>
        </p:spPr>
        <p:txBody>
          <a:bodyPr wrap="square">
            <a:spAutoFit/>
          </a:bodyPr>
          <a:lstStyle/>
          <a:p>
            <a:pPr>
              <a:lnSpc>
                <a:spcPts val="3440"/>
              </a:lnSpc>
              <a:spcBef>
                <a:spcPts val="2400"/>
              </a:spcBef>
              <a:spcAft>
                <a:spcPts val="0"/>
              </a:spcAft>
              <a:tabLst>
                <a:tab pos="3371215" algn="l"/>
              </a:tabLst>
            </a:pPr>
            <a:r>
              <a:rPr lang="en-US" sz="2000" spc="-10" dirty="0">
                <a:solidFill>
                  <a:srgbClr val="292929"/>
                </a:solidFill>
                <a:latin typeface="Times New Roman" panose="02020603050405020304" pitchFamily="18" charset="0"/>
                <a:ea typeface="Times New Roman" panose="02020603050405020304" pitchFamily="18" charset="0"/>
              </a:rPr>
              <a:t>Monthly income appears to be the most important feature followed by the persons age, daily rate, and monthly rate. Seeing this result makes me want to see if people with a higher income are less likely to leave than someone with a lower income.</a:t>
            </a:r>
            <a:endParaRPr lang="en-IN" sz="2000"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3175001D-1C83-40BD-96A0-5920077C7233}"/>
              </a:ext>
            </a:extLst>
          </p:cNvPr>
          <p:cNvSpPr/>
          <p:nvPr/>
        </p:nvSpPr>
        <p:spPr>
          <a:xfrm>
            <a:off x="2298034" y="776732"/>
            <a:ext cx="2624436" cy="539571"/>
          </a:xfrm>
          <a:prstGeom prst="rect">
            <a:avLst/>
          </a:prstGeom>
        </p:spPr>
        <p:txBody>
          <a:bodyPr wrap="none">
            <a:spAutoFit/>
          </a:bodyPr>
          <a:lstStyle/>
          <a:p>
            <a:pPr algn="ctr">
              <a:lnSpc>
                <a:spcPts val="3440"/>
              </a:lnSpc>
              <a:spcBef>
                <a:spcPts val="2400"/>
              </a:spcBef>
              <a:spcAft>
                <a:spcPts val="0"/>
              </a:spcAft>
              <a:tabLst>
                <a:tab pos="3371215" algn="l"/>
              </a:tabLst>
            </a:pPr>
            <a:r>
              <a:rPr lang="en-US" sz="4000" b="1" spc="-10" dirty="0">
                <a:solidFill>
                  <a:srgbClr val="292929"/>
                </a:solidFill>
                <a:latin typeface="Times New Roman" panose="02020603050405020304" pitchFamily="18" charset="0"/>
                <a:ea typeface="Times New Roman" panose="02020603050405020304" pitchFamily="18" charset="0"/>
              </a:rPr>
              <a:t>Conclusion</a:t>
            </a:r>
            <a:endParaRPr lang="en-IN" sz="4000" b="1" dirty="0">
              <a:latin typeface="Times New Roman" panose="02020603050405020304" pitchFamily="18"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4B7FD8A9-3458-41F9-A255-A4FA34EE8FA9}"/>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4258053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CAA0F-AB14-401E-9EB0-18B7B605B3B8}"/>
              </a:ext>
            </a:extLst>
          </p:cNvPr>
          <p:cNvSpPr txBox="1"/>
          <p:nvPr/>
        </p:nvSpPr>
        <p:spPr>
          <a:xfrm flipH="1">
            <a:off x="4396045" y="2705725"/>
            <a:ext cx="5098936" cy="1446550"/>
          </a:xfrm>
          <a:prstGeom prst="rect">
            <a:avLst/>
          </a:prstGeom>
          <a:noFill/>
        </p:spPr>
        <p:txBody>
          <a:bodyPr wrap="square" rtlCol="0">
            <a:spAutoFit/>
          </a:bodyPr>
          <a:lstStyle/>
          <a:p>
            <a:r>
              <a:rPr lang="en-IN" sz="8800" dirty="0">
                <a:solidFill>
                  <a:schemeClr val="accent5">
                    <a:lumMod val="75000"/>
                  </a:schemeClr>
                </a:solidFill>
                <a:latin typeface="Mistral" panose="03090702030407020403" pitchFamily="66" charset="0"/>
                <a:cs typeface="Arial" panose="020B0604020202020204" pitchFamily="34" charset="0"/>
              </a:rPr>
              <a:t>Thank</a:t>
            </a:r>
            <a:r>
              <a:rPr lang="en-IN" sz="8800" dirty="0">
                <a:solidFill>
                  <a:schemeClr val="accent5">
                    <a:lumMod val="75000"/>
                  </a:schemeClr>
                </a:solidFill>
                <a:latin typeface="Mistral" panose="03090702030407020403" pitchFamily="66" charset="0"/>
              </a:rPr>
              <a:t> You</a:t>
            </a:r>
          </a:p>
        </p:txBody>
      </p:sp>
      <p:sp>
        <p:nvSpPr>
          <p:cNvPr id="5" name="Slide Number Placeholder 4">
            <a:extLst>
              <a:ext uri="{FF2B5EF4-FFF2-40B4-BE49-F238E27FC236}">
                <a16:creationId xmlns:a16="http://schemas.microsoft.com/office/drawing/2014/main" id="{5F06ABE1-A38B-4360-B887-6B81433849FA}"/>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81336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EFBD80-C5E4-41DA-B16F-93084B5075E4}"/>
              </a:ext>
            </a:extLst>
          </p:cNvPr>
          <p:cNvSpPr/>
          <p:nvPr/>
        </p:nvSpPr>
        <p:spPr>
          <a:xfrm>
            <a:off x="2287311" y="1777960"/>
            <a:ext cx="9428085" cy="3760004"/>
          </a:xfrm>
          <a:prstGeom prst="rect">
            <a:avLst/>
          </a:prstGeom>
        </p:spPr>
        <p:txBody>
          <a:bodyPr wrap="square">
            <a:spAutoFit/>
          </a:bodyPr>
          <a:lstStyle/>
          <a:p>
            <a:pPr algn="just">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Employee attrition is one of the most important issues faced by organizations today.  Different organizations employ different strategies to minimize employee attrition.  There have been many studies which relate employee attrition to various variables including demographic and behavioral variables.  Various models have been used to predict the employee attrition.  Many of these models use classification techniques such as classification trees and artificial neural networks.  The variables used in many of the models are either demographic or behavioral variables.  This study used classification models using work-place related variables to predict employee attrition</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15000"/>
              </a:lnSpc>
              <a:spcAft>
                <a:spcPts val="1000"/>
              </a:spcAft>
              <a:tabLst>
                <a:tab pos="3434080"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Keywords</a:t>
            </a:r>
            <a:r>
              <a:rPr lang="en-US" sz="2000" dirty="0">
                <a:latin typeface="Times New Roman" panose="02020603050405020304" pitchFamily="18" charset="0"/>
                <a:ea typeface="Calibri" panose="020F0502020204030204" pitchFamily="34" charset="0"/>
                <a:cs typeface="Times New Roman" panose="02020603050405020304" pitchFamily="18" charset="0"/>
              </a:rPr>
              <a:t>: Employee Attrition; Work-place related Variables; Classification Techniques; Prediction Accuracy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20C3CE8-9FDD-47A7-8BEA-FFAC90CF5AE2}"/>
              </a:ext>
            </a:extLst>
          </p:cNvPr>
          <p:cNvSpPr/>
          <p:nvPr/>
        </p:nvSpPr>
        <p:spPr>
          <a:xfrm>
            <a:off x="2287311" y="592644"/>
            <a:ext cx="2095445" cy="755400"/>
          </a:xfrm>
          <a:prstGeom prst="rect">
            <a:avLst/>
          </a:prstGeom>
        </p:spPr>
        <p:txBody>
          <a:bodyPr wrap="none">
            <a:spAutoFit/>
          </a:bodyPr>
          <a:lstStyle/>
          <a:p>
            <a:pPr lvl="0" algn="just">
              <a:lnSpc>
                <a:spcPct val="115000"/>
              </a:lnSpc>
              <a:spcAft>
                <a:spcPts val="1000"/>
              </a:spcAft>
            </a:pPr>
            <a:r>
              <a:rPr lang="en-US" sz="4000"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sz="4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4D47E5F-22B6-47CB-9623-CF8234040C52}"/>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389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0FE01-CF41-462C-8A24-FCA02AD09E54}"/>
              </a:ext>
            </a:extLst>
          </p:cNvPr>
          <p:cNvSpPr txBox="1"/>
          <p:nvPr/>
        </p:nvSpPr>
        <p:spPr>
          <a:xfrm>
            <a:off x="2271429" y="626728"/>
            <a:ext cx="3498715"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Project Profile </a:t>
            </a:r>
            <a:endParaRPr lang="en-IN" dirty="0"/>
          </a:p>
        </p:txBody>
      </p:sp>
      <p:sp>
        <p:nvSpPr>
          <p:cNvPr id="3" name="TextBox 2">
            <a:extLst>
              <a:ext uri="{FF2B5EF4-FFF2-40B4-BE49-F238E27FC236}">
                <a16:creationId xmlns:a16="http://schemas.microsoft.com/office/drawing/2014/main" id="{F73B47E9-1CFA-4112-9617-6962F006A8A3}"/>
              </a:ext>
            </a:extLst>
          </p:cNvPr>
          <p:cNvSpPr txBox="1"/>
          <p:nvPr/>
        </p:nvSpPr>
        <p:spPr>
          <a:xfrm>
            <a:off x="3251738" y="1903588"/>
            <a:ext cx="7026282" cy="4093428"/>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Submitted in the Partial fulfilment of the requirement for awarding</a:t>
            </a:r>
          </a:p>
          <a:p>
            <a:r>
              <a:rPr lang="en-IN" sz="2000" dirty="0">
                <a:latin typeface="Times New Roman" panose="02020603050405020304" pitchFamily="18" charset="0"/>
                <a:cs typeface="Times New Roman" panose="02020603050405020304" pitchFamily="18" charset="0"/>
              </a:rPr>
              <a:t>				the degree of</a:t>
            </a:r>
          </a:p>
          <a:p>
            <a:r>
              <a:rPr lang="en-IN" sz="2000" dirty="0">
                <a:latin typeface="Times New Roman" panose="02020603050405020304" pitchFamily="18" charset="0"/>
                <a:cs typeface="Times New Roman" panose="02020603050405020304" pitchFamily="18" charset="0"/>
              </a:rPr>
              <a:t>	Master Of Computer Application(MCA)</a:t>
            </a:r>
          </a:p>
          <a:p>
            <a:r>
              <a:rPr lang="en-IN" sz="2000" dirty="0">
                <a:latin typeface="Times New Roman" panose="02020603050405020304" pitchFamily="18" charset="0"/>
                <a:cs typeface="Times New Roman" panose="02020603050405020304" pitchFamily="18" charset="0"/>
              </a:rPr>
              <a:t>				SEM 4,Year 2020</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By</a:t>
            </a:r>
          </a:p>
          <a:p>
            <a:r>
              <a:rPr lang="en-IN" sz="2000" dirty="0">
                <a:latin typeface="Times New Roman" panose="02020603050405020304" pitchFamily="18" charset="0"/>
                <a:cs typeface="Times New Roman" panose="02020603050405020304" pitchFamily="18" charset="0"/>
              </a:rPr>
              <a:t>				Name				RNo</a:t>
            </a:r>
          </a:p>
          <a:p>
            <a:r>
              <a:rPr lang="en-IN" sz="2000" dirty="0">
                <a:latin typeface="Times New Roman" panose="02020603050405020304" pitchFamily="18" charset="0"/>
                <a:cs typeface="Times New Roman" panose="02020603050405020304" pitchFamily="18" charset="0"/>
              </a:rPr>
              <a:t>			1)Mansuri Malhan 		A34</a:t>
            </a:r>
          </a:p>
          <a:p>
            <a:r>
              <a:rPr lang="en-IN" sz="2000" dirty="0">
                <a:latin typeface="Times New Roman" panose="02020603050405020304" pitchFamily="18" charset="0"/>
                <a:cs typeface="Times New Roman" panose="02020603050405020304" pitchFamily="18" charset="0"/>
              </a:rPr>
              <a:t>			2)Mansuri Sohel			A35</a:t>
            </a:r>
          </a:p>
          <a:p>
            <a:r>
              <a:rPr lang="en-IN" sz="2000" dirty="0">
                <a:latin typeface="Times New Roman" panose="02020603050405020304" pitchFamily="18" charset="0"/>
                <a:cs typeface="Times New Roman" panose="02020603050405020304" pitchFamily="18" charset="0"/>
              </a:rPr>
              <a:t>			3)Mansuri Ahtesham		A33</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Under the Guidance of</a:t>
            </a:r>
          </a:p>
          <a:p>
            <a:r>
              <a:rPr lang="en-IN" sz="2000" dirty="0">
                <a:latin typeface="Times New Roman" panose="02020603050405020304" pitchFamily="18" charset="0"/>
                <a:cs typeface="Times New Roman" panose="02020603050405020304" pitchFamily="18" charset="0"/>
              </a:rPr>
              <a:t>			Prof Lajja Chokshi</a:t>
            </a:r>
          </a:p>
        </p:txBody>
      </p:sp>
      <p:sp>
        <p:nvSpPr>
          <p:cNvPr id="6" name="Slide Number Placeholder 5">
            <a:extLst>
              <a:ext uri="{FF2B5EF4-FFF2-40B4-BE49-F238E27FC236}">
                <a16:creationId xmlns:a16="http://schemas.microsoft.com/office/drawing/2014/main" id="{4B91D47F-0D1F-423E-98DC-99F530867E4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9004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57E1C5-ED64-4CA2-BA7A-05A14308BB6D}"/>
              </a:ext>
            </a:extLst>
          </p:cNvPr>
          <p:cNvSpPr/>
          <p:nvPr/>
        </p:nvSpPr>
        <p:spPr>
          <a:xfrm>
            <a:off x="2317072" y="2345370"/>
            <a:ext cx="9410330" cy="1508105"/>
          </a:xfrm>
          <a:prstGeom prst="rect">
            <a:avLst/>
          </a:prstGeom>
        </p:spPr>
        <p:txBody>
          <a:bodyPr wrap="square">
            <a:spAutoFit/>
          </a:bodyPr>
          <a:lstStyle/>
          <a:p>
            <a:pPr lvl="0">
              <a:lnSpc>
                <a:spcPct val="115000"/>
              </a:lnSpc>
              <a:spcAft>
                <a:spcPts val="1000"/>
              </a:spcAft>
              <a:tabLst>
                <a:tab pos="34340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The aim of the present report is to study factors like salary, superior – subordinate relationship, growth opportunities, facilities, policies and procedures, recognition, appreciation, suggestions, co- workers by which it helps to know the Attrition level in the organizations and factors relating to retain them.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126C4DF-C09A-4500-970C-CF84A981CBDC}"/>
              </a:ext>
            </a:extLst>
          </p:cNvPr>
          <p:cNvSpPr/>
          <p:nvPr/>
        </p:nvSpPr>
        <p:spPr>
          <a:xfrm>
            <a:off x="2228757" y="586891"/>
            <a:ext cx="6081152" cy="743473"/>
          </a:xfrm>
          <a:prstGeom prst="rect">
            <a:avLst/>
          </a:prstGeom>
        </p:spPr>
        <p:txBody>
          <a:bodyPr wrap="none">
            <a:spAutoFit/>
          </a:bodyPr>
          <a:lstStyle/>
          <a:p>
            <a:pPr lvl="0">
              <a:lnSpc>
                <a:spcPct val="115000"/>
              </a:lnSpc>
              <a:spcAft>
                <a:spcPts val="1000"/>
              </a:spcAft>
              <a:tabLst>
                <a:tab pos="3434080" algn="l"/>
              </a:tabLst>
            </a:pPr>
            <a:r>
              <a:rPr lang="en-US" sz="4000" b="1" dirty="0">
                <a:latin typeface="Times New Roman" panose="02020603050405020304" pitchFamily="18" charset="0"/>
                <a:ea typeface="Calibri" panose="020F0502020204030204" pitchFamily="34" charset="0"/>
                <a:cs typeface="Times New Roman" panose="02020603050405020304" pitchFamily="18" charset="0"/>
              </a:rPr>
              <a:t>Statement Of The Problem</a:t>
            </a:r>
            <a:endParaRPr lang="en-IN"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08EA79D-1E33-4AEC-AB2E-BF083AAAE40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2194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804ECA-5D45-4FEB-BEF4-11F49478F4FD}"/>
              </a:ext>
            </a:extLst>
          </p:cNvPr>
          <p:cNvSpPr/>
          <p:nvPr/>
        </p:nvSpPr>
        <p:spPr>
          <a:xfrm>
            <a:off x="2143477" y="2024641"/>
            <a:ext cx="8367683" cy="2313197"/>
          </a:xfrm>
          <a:prstGeom prst="rect">
            <a:avLst/>
          </a:prstGeom>
        </p:spPr>
        <p:txBody>
          <a:bodyPr wrap="square">
            <a:spAutoFit/>
          </a:bodyPr>
          <a:lstStyle/>
          <a:p>
            <a:pPr algn="just">
              <a:lnSpc>
                <a:spcPct val="115000"/>
              </a:lnSpc>
              <a:spcAft>
                <a:spcPts val="1000"/>
              </a:spcAft>
            </a:pPr>
            <a:r>
              <a:rPr lang="en-US" sz="1100"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study covers the following objectives: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To identify the factors of attrition in the organizations.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To study the importance of Retention in the organizations.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To suggest innovative measures for how to reduce the employee attrition and increase employee retention in the organizations.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8F839FD1-98FE-41B1-BDAE-27661FC8E805}"/>
              </a:ext>
            </a:extLst>
          </p:cNvPr>
          <p:cNvSpPr/>
          <p:nvPr/>
        </p:nvSpPr>
        <p:spPr>
          <a:xfrm>
            <a:off x="2143478" y="586891"/>
            <a:ext cx="5579091" cy="755400"/>
          </a:xfrm>
          <a:prstGeom prst="rect">
            <a:avLst/>
          </a:prstGeom>
        </p:spPr>
        <p:txBody>
          <a:bodyPr wrap="none">
            <a:spAutoFit/>
          </a:bodyPr>
          <a:lstStyle/>
          <a:p>
            <a:pPr lvl="0" algn="just">
              <a:lnSpc>
                <a:spcPct val="115000"/>
              </a:lnSpc>
              <a:spcAft>
                <a:spcPts val="0"/>
              </a:spcAft>
            </a:pPr>
            <a:r>
              <a:rPr lang="en-US" sz="4000" b="1" dirty="0">
                <a:latin typeface="Times New Roman" panose="02020603050405020304" pitchFamily="18" charset="0"/>
                <a:ea typeface="Calibri" panose="020F0502020204030204" pitchFamily="34" charset="0"/>
                <a:cs typeface="Times New Roman" panose="02020603050405020304" pitchFamily="18" charset="0"/>
              </a:rPr>
              <a:t>Objectives Of The Study</a:t>
            </a:r>
            <a:endParaRPr lang="en-IN" sz="4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73FF1BC-744A-4D45-B12D-816B867D668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06235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3A6EB6-370C-436F-A3F4-1119B3240D4B}"/>
              </a:ext>
            </a:extLst>
          </p:cNvPr>
          <p:cNvSpPr txBox="1"/>
          <p:nvPr/>
        </p:nvSpPr>
        <p:spPr>
          <a:xfrm>
            <a:off x="2367373" y="558022"/>
            <a:ext cx="523388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Organization Of Data</a:t>
            </a:r>
          </a:p>
        </p:txBody>
      </p:sp>
      <p:sp>
        <p:nvSpPr>
          <p:cNvPr id="2" name="Rectangle 1">
            <a:extLst>
              <a:ext uri="{FF2B5EF4-FFF2-40B4-BE49-F238E27FC236}">
                <a16:creationId xmlns:a16="http://schemas.microsoft.com/office/drawing/2014/main" id="{6C77DB71-B927-46C6-8F0F-495B1E4D2330}"/>
              </a:ext>
            </a:extLst>
          </p:cNvPr>
          <p:cNvSpPr/>
          <p:nvPr/>
        </p:nvSpPr>
        <p:spPr>
          <a:xfrm>
            <a:off x="2367373" y="1770533"/>
            <a:ext cx="8506785" cy="3821559"/>
          </a:xfrm>
          <a:prstGeom prst="rect">
            <a:avLst/>
          </a:prstGeom>
        </p:spPr>
        <p:txBody>
          <a:bodyPr wrap="square">
            <a:spAutoFit/>
          </a:bodyPr>
          <a:lstStyle/>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Here, import some Libraries that will be used throught this project.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import pandas as pd</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import seaborn as sns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import matplotlib.pyplot as plt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import numpy as np</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After,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Load the data from CSV(employee.csv) file into the dataframe(df).</a:t>
            </a:r>
          </a:p>
          <a:p>
            <a:pPr>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df = pd.read_csv('employee.csv')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3E9C242C-C538-44B8-A470-AE13FD4A624D}"/>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4884310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3391</TotalTime>
  <Words>2580</Words>
  <Application>Microsoft Office PowerPoint</Application>
  <PresentationFormat>Widescreen</PresentationFormat>
  <Paragraphs>959</Paragraphs>
  <Slides>47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&amp;quot</vt:lpstr>
      <vt:lpstr>Arial</vt:lpstr>
      <vt:lpstr>Calibri</vt:lpstr>
      <vt:lpstr>Century Gothic</vt:lpstr>
      <vt:lpstr>Consolas</vt:lpstr>
      <vt:lpstr>Courier New</vt:lpstr>
      <vt:lpstr>Mistral</vt:lpstr>
      <vt:lpstr>Times New Roman</vt:lpstr>
      <vt:lpstr>Wingdings</vt:lpstr>
      <vt:lpstr>Wingdings 3</vt:lpstr>
      <vt:lpstr>Wisp</vt:lpstr>
      <vt:lpstr>Employee Attrition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malhan mansuri</dc:creator>
  <cp:lastModifiedBy>malhan mansuri</cp:lastModifiedBy>
  <cp:revision>73</cp:revision>
  <dcterms:created xsi:type="dcterms:W3CDTF">2020-03-13T14:46:36Z</dcterms:created>
  <dcterms:modified xsi:type="dcterms:W3CDTF">2020-07-13T05:53:51Z</dcterms:modified>
</cp:coreProperties>
</file>