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7"/>
  </p:notesMasterIdLst>
  <p:sldIdLst>
    <p:sldId id="257" r:id="rId6"/>
    <p:sldId id="260" r:id="rId7"/>
    <p:sldId id="261" r:id="rId8"/>
    <p:sldId id="262" r:id="rId9"/>
    <p:sldId id="263" r:id="rId10"/>
    <p:sldId id="264" r:id="rId11"/>
    <p:sldId id="265" r:id="rId12"/>
    <p:sldId id="266" r:id="rId13"/>
    <p:sldId id="267" r:id="rId14"/>
    <p:sldId id="268"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52152E-B602-7EC9-F8B1-0E008ABDF3D7}" v="290" dt="2025-03-18T04:45:46.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44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626964E-DB86-42D2-A621-AC29A5064E7E}" type="datetimeFigureOut">
              <a:rPr lang="en-IN" smtClean="0"/>
              <a:t>17-03-2025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500BE0-AAD5-49CF-AEED-B747E8A5EA42}" type="slidenum">
              <a:rPr lang="en-IN" smtClean="0"/>
              <a:t>‹#›</a:t>
            </a:fld>
            <a:endParaRPr lang="en-IN"/>
          </a:p>
        </p:txBody>
      </p:sp>
    </p:spTree>
    <p:extLst>
      <p:ext uri="{BB962C8B-B14F-4D97-AF65-F5344CB8AC3E}">
        <p14:creationId xmlns:p14="http://schemas.microsoft.com/office/powerpoint/2010/main" val="2314810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05718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43000" y="693738"/>
            <a:ext cx="4572000" cy="3429000"/>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a:xfrm>
            <a:off x="685799" y="4343236"/>
            <a:ext cx="5486082" cy="4114800"/>
          </a:xfrm>
        </p:spPr>
        <p:txBody>
          <a:bodyPr/>
          <a:lstStyle/>
          <a:p>
            <a:endParaRPr lang="en-US"/>
          </a:p>
        </p:txBody>
      </p:sp>
    </p:spTree>
    <p:extLst>
      <p:ext uri="{BB962C8B-B14F-4D97-AF65-F5344CB8AC3E}">
        <p14:creationId xmlns:p14="http://schemas.microsoft.com/office/powerpoint/2010/main" val="2714361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A38F98-6642-4CB5-8338-14724A3F3414}"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E127DB5-DB4B-488E-A768-BAE057B83B3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202560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EE9BA09-DE7F-431D-B633-92EA9EFFDBF5}"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30E3BA6D-8A59-406D-9718-EDA274356C0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015079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8239375-514C-4FD3-B87D-130BB0377299}"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4EDA7198-C838-4972-8E35-7DBCEEE2A1B6}"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8232233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A67EBE7-1B97-47E5-8892-01006E96A09F}" type="datetime1">
              <a:rPr lang="en-IN" smtClean="0">
                <a:solidFill>
                  <a:prstClr val="black">
                    <a:tint val="75000"/>
                  </a:prstClr>
                </a:solidFill>
              </a:rPr>
              <a:pPr/>
              <a:t>17-03-2025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0BF7B859-B8D4-4D1B-9C59-1E7EFB6FAD40}"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703294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063E791-48F2-4377-B104-94D350E47674}" type="datetime1">
              <a:rPr lang="en-IN" smtClean="0">
                <a:solidFill>
                  <a:prstClr val="black">
                    <a:tint val="75000"/>
                  </a:prstClr>
                </a:solidFill>
              </a:rPr>
              <a:pPr/>
              <a:t>17-03-2025</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7FF86AF6-B18E-4343-BD26-BBCEF65ED8E7}"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813828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A50CB6-0472-4EE5-8F28-4842135856CA}" type="datetime1">
              <a:rPr lang="en-IN" smtClean="0">
                <a:solidFill>
                  <a:prstClr val="black">
                    <a:tint val="75000"/>
                  </a:prstClr>
                </a:solidFill>
              </a:rPr>
              <a:pPr/>
              <a:t>17-03-2025</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47B5F72A-BF19-4F28-B031-85F4A47A704F}"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8926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EC4CD-2A92-4262-9EFE-9A4EAE487DAA}" type="datetime1">
              <a:rPr lang="en-IN" smtClean="0">
                <a:solidFill>
                  <a:prstClr val="black">
                    <a:tint val="75000"/>
                  </a:prstClr>
                </a:solidFill>
              </a:rPr>
              <a:pPr/>
              <a:t>17-03-2025</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3386640C-3C22-4C9E-818B-B85DCED17089}"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1137614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E67273-BE59-4F4D-876E-7C8AA7521AE5}" type="datetime1">
              <a:rPr lang="en-IN" smtClean="0">
                <a:solidFill>
                  <a:prstClr val="black">
                    <a:tint val="75000"/>
                  </a:prstClr>
                </a:solidFill>
              </a:rPr>
              <a:pPr/>
              <a:t>17-03-2025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D3512ADB-BC52-487F-97D8-A52698B047D2}"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176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AC1933-8A6F-4FB7-94B1-0138E4568245}" type="datetime1">
              <a:rPr lang="en-IN" smtClean="0">
                <a:solidFill>
                  <a:prstClr val="black">
                    <a:tint val="75000"/>
                  </a:prstClr>
                </a:solidFill>
              </a:rPr>
              <a:pPr/>
              <a:t>17-03-2025</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3595891D-0819-404D-BA89-15C6812CAD67}"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7871550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FE2191F-27D0-40C4-9287-A7813104A79D}"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FA601671-D21F-4D51-B8EF-8DFABFEA6832}"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21713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227D1C3-09D7-4EBF-94BF-38E21EC03FE9}"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A1CDE0E-A9DD-4199-BEBF-3A7421F65F6B}"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04851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2E2DF6-B1D5-487D-B37E-494862375DA8}" type="datetime1">
              <a:rPr lang="en-IN" smtClean="0">
                <a:solidFill>
                  <a:prstClr val="black">
                    <a:tint val="75000"/>
                  </a:prstClr>
                </a:solidFill>
              </a:rPr>
              <a:pPr/>
              <a:t>17-03-2025</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7D3C6C-2742-415C-99AA-CAFF126D7CD8}" type="slidenum">
              <a:rPr>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618048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1028"/>
          <p:cNvSpPr/>
          <p:nvPr/>
        </p:nvSpPr>
        <p:spPr>
          <a:xfrm>
            <a:off x="1821409" y="272903"/>
            <a:ext cx="4045991" cy="64149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marL="0" marR="0" lvl="0" indent="0" algn="l" rtl="0" hangingPunct="1">
              <a:spcBef>
                <a:spcPts val="0"/>
              </a:spcBef>
              <a:spcAft>
                <a:spcPts val="0"/>
              </a:spcAft>
              <a:buNone/>
              <a:tabLst/>
            </a:pPr>
            <a:r>
              <a:rPr lang="en-US" sz="1400" b="1" dirty="0">
                <a:solidFill>
                  <a:srgbClr val="40458C"/>
                </a:solidFill>
                <a:latin typeface="Times New Roman" pitchFamily="18"/>
                <a:ea typeface="宋体" pitchFamily="2"/>
                <a:cs typeface="DejaVu Sans" pitchFamily="2"/>
              </a:rPr>
              <a:t>SCTR’s Pune Institute of Computer Technology</a:t>
            </a:r>
            <a:r>
              <a:rPr lang="en-US" sz="1400" b="1" i="0" u="none" strike="noStrike" dirty="0">
                <a:solidFill>
                  <a:srgbClr val="40458C"/>
                </a:solidFill>
                <a:latin typeface="Times New Roman" pitchFamily="18"/>
                <a:ea typeface="宋体" pitchFamily="2"/>
                <a:cs typeface="DejaVu Sans" pitchFamily="2"/>
              </a:rPr>
              <a:t> Pune</a:t>
            </a:r>
          </a:p>
        </p:txBody>
      </p:sp>
      <p:sp>
        <p:nvSpPr>
          <p:cNvPr id="4" name="Line 1029"/>
          <p:cNvSpPr/>
          <p:nvPr/>
        </p:nvSpPr>
        <p:spPr>
          <a:xfrm flipV="1">
            <a:off x="342900" y="1142999"/>
            <a:ext cx="8662291" cy="25613"/>
          </a:xfrm>
          <a:prstGeom prst="line">
            <a:avLst/>
          </a:prstGeom>
          <a:noFill/>
          <a:ln w="76320">
            <a:solidFill>
              <a:srgbClr val="993300"/>
            </a:solidFill>
            <a:prstDash val="solid"/>
            <a:round/>
          </a:ln>
        </p:spPr>
        <p:txBody>
          <a:bodyPr vert="horz" wrap="square" lIns="90000" tIns="45000" rIns="90000" bIns="45000" anchor="ctr" anchorCtr="1" compatLnSpc="0"/>
          <a:lstStyle/>
          <a:p>
            <a:pPr marL="0" marR="0" lvl="0" indent="0" rtl="0" hangingPunct="0">
              <a:lnSpc>
                <a:spcPct val="100000"/>
              </a:lnSpc>
              <a:spcBef>
                <a:spcPts val="0"/>
              </a:spcBef>
              <a:spcAft>
                <a:spcPts val="0"/>
              </a:spcAft>
              <a:buNone/>
              <a:tabLst/>
            </a:pPr>
            <a:endParaRPr lang="en-US" sz="1800" b="0" i="0" u="none" strike="noStrike" kern="1200">
              <a:ln>
                <a:noFill/>
              </a:ln>
              <a:latin typeface="Liberation Sans" pitchFamily="18"/>
              <a:ea typeface="DejaVu Sans" pitchFamily="2"/>
              <a:cs typeface="Lohit Hindi" pitchFamily="2"/>
            </a:endParaRPr>
          </a:p>
        </p:txBody>
      </p:sp>
      <p:sp>
        <p:nvSpPr>
          <p:cNvPr id="5" name="Rectangle 1030"/>
          <p:cNvSpPr/>
          <p:nvPr/>
        </p:nvSpPr>
        <p:spPr>
          <a:xfrm>
            <a:off x="132515" y="1524000"/>
            <a:ext cx="8928992" cy="137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b="1" dirty="0">
                <a:solidFill>
                  <a:srgbClr val="05060C"/>
                </a:solidFill>
                <a:latin typeface="Tahoma" pitchFamily="16" charset="0"/>
                <a:ea typeface="DejaVu Sans" charset="0"/>
                <a:cs typeface="DejaVu Sans" charset="0"/>
              </a:rPr>
              <a:t>Project Title</a:t>
            </a: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r>
              <a:rPr lang="en-US" sz="2400" dirty="0">
                <a:solidFill>
                  <a:srgbClr val="05060C"/>
                </a:solidFill>
                <a:latin typeface="Tahoma" pitchFamily="16" charset="0"/>
                <a:ea typeface="DejaVu Sans" charset="0"/>
                <a:cs typeface="DejaVu Sans" charset="0"/>
              </a:rPr>
              <a:t>Project Genesis</a:t>
            </a:r>
          </a:p>
        </p:txBody>
      </p:sp>
      <p:sp>
        <p:nvSpPr>
          <p:cNvPr id="6" name="Rectangle 1031"/>
          <p:cNvSpPr txBox="1">
            <a:spLocks noGrp="1"/>
          </p:cNvSpPr>
          <p:nvPr>
            <p:ph type="title" idx="4294967295"/>
          </p:nvPr>
        </p:nvSpPr>
        <p:spPr>
          <a:xfrm>
            <a:off x="5715000" y="171090"/>
            <a:ext cx="3429000" cy="584775"/>
          </a:xfrm>
          <a:noFill/>
        </p:spPr>
        <p:txBody>
          <a:bodyPr vert="horz" wrap="square" lIns="91440" tIns="45720" rIns="91440" bIns="45720" rtlCol="0" anchor="ctr">
            <a:spAutoFit/>
          </a:bodyPr>
          <a:lstStyle/>
          <a:p>
            <a:pPr algn="ctr" rtl="0"/>
            <a:r>
              <a:rPr lang="en-US" sz="3200" b="1" kern="1200" dirty="0">
                <a:solidFill>
                  <a:srgbClr val="7030A0"/>
                </a:solidFill>
                <a:latin typeface="Times New Roman" pitchFamily="18" charset="0"/>
                <a:ea typeface="+mn-ea"/>
                <a:cs typeface="Times New Roman" pitchFamily="18" charset="0"/>
              </a:rPr>
              <a:t>PBL Presentation </a:t>
            </a:r>
          </a:p>
        </p:txBody>
      </p:sp>
      <p:sp>
        <p:nvSpPr>
          <p:cNvPr id="7" name="Text Box 1034"/>
          <p:cNvSpPr/>
          <p:nvPr/>
        </p:nvSpPr>
        <p:spPr>
          <a:xfrm>
            <a:off x="2633869" y="2892288"/>
            <a:ext cx="3916017" cy="15968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anchor="t" compatLnSpc="0"/>
          <a:lstStyle/>
          <a:p>
            <a:pPr algn="ctr">
              <a:lnSpc>
                <a:spcPct val="110000"/>
              </a:lnSpc>
            </a:pPr>
            <a:r>
              <a:rPr lang="en-US" sz="2000" b="1" dirty="0">
                <a:solidFill>
                  <a:srgbClr val="009900"/>
                </a:solidFill>
                <a:latin typeface="Book Antiqua"/>
                <a:ea typeface="宋体"/>
                <a:cs typeface="DejaVu Sans" pitchFamily="2"/>
              </a:rPr>
              <a:t>Group Members </a:t>
            </a:r>
            <a:endParaRPr lang="en-US">
              <a:solidFill>
                <a:srgbClr val="000000"/>
              </a:solidFill>
              <a:latin typeface="Lucida Sans"/>
              <a:ea typeface="宋体"/>
              <a:cs typeface="DejaVu Sans" pitchFamily="2"/>
            </a:endParaRPr>
          </a:p>
          <a:p>
            <a:pPr algn="ctr">
              <a:lnSpc>
                <a:spcPct val="110000"/>
              </a:lnSpc>
            </a:pPr>
            <a:r>
              <a:rPr lang="en-US" sz="2000" b="1" dirty="0">
                <a:solidFill>
                  <a:srgbClr val="003366"/>
                </a:solidFill>
                <a:latin typeface="Lucida Sans"/>
                <a:ea typeface="宋体"/>
                <a:cs typeface="DejaVu Sans" pitchFamily="2"/>
              </a:rPr>
              <a:t>  1. Malhar Kulkarni</a:t>
            </a:r>
            <a:endParaRPr lang="en-US" dirty="0">
              <a:latin typeface="Lucida Sans"/>
              <a:ea typeface="宋体"/>
            </a:endParaRPr>
          </a:p>
          <a:p>
            <a:pPr algn="ctr">
              <a:lnSpc>
                <a:spcPct val="110000"/>
              </a:lnSpc>
            </a:pPr>
            <a:r>
              <a:rPr lang="en-US" sz="2000" b="1" dirty="0">
                <a:solidFill>
                  <a:srgbClr val="003366"/>
                </a:solidFill>
                <a:latin typeface="Lucida Sans"/>
                <a:ea typeface="宋体"/>
                <a:cs typeface="DejaVu Sans" pitchFamily="2"/>
              </a:rPr>
              <a:t>      2. Samarth </a:t>
            </a:r>
            <a:r>
              <a:rPr lang="en-US" sz="2000" b="1" dirty="0" err="1">
                <a:solidFill>
                  <a:srgbClr val="003366"/>
                </a:solidFill>
                <a:latin typeface="Lucida Sans"/>
                <a:ea typeface="宋体"/>
                <a:cs typeface="DejaVu Sans" pitchFamily="2"/>
              </a:rPr>
              <a:t>Kundikar</a:t>
            </a:r>
            <a:endParaRPr lang="en-US" sz="2000" b="1" err="1">
              <a:solidFill>
                <a:srgbClr val="003366"/>
              </a:solidFill>
              <a:latin typeface="Lucida Sans"/>
              <a:ea typeface="宋体"/>
              <a:cs typeface="DejaVu Sans" pitchFamily="2"/>
            </a:endParaRPr>
          </a:p>
          <a:p>
            <a:pPr algn="ctr">
              <a:lnSpc>
                <a:spcPct val="110000"/>
              </a:lnSpc>
            </a:pPr>
            <a:r>
              <a:rPr lang="en-US" sz="2000" b="1" dirty="0">
                <a:solidFill>
                  <a:srgbClr val="003366"/>
                </a:solidFill>
                <a:latin typeface="Lucida Sans"/>
                <a:ea typeface="宋体"/>
                <a:cs typeface="DejaVu Sans" pitchFamily="2"/>
              </a:rPr>
              <a:t>   3. Divyesh Mystery</a:t>
            </a:r>
          </a:p>
          <a:p>
            <a:pPr algn="ctr">
              <a:lnSpc>
                <a:spcPct val="110000"/>
              </a:lnSpc>
            </a:pPr>
            <a:r>
              <a:rPr lang="en-US" sz="2000" b="1" dirty="0">
                <a:solidFill>
                  <a:srgbClr val="003366"/>
                </a:solidFill>
                <a:latin typeface="Lucida Sans"/>
                <a:ea typeface="宋体"/>
                <a:cs typeface="DejaVu Sans" pitchFamily="2"/>
              </a:rPr>
              <a:t> 4. Chaitanya Patil</a:t>
            </a:r>
            <a:endParaRPr lang="en-US" dirty="0"/>
          </a:p>
          <a:p>
            <a:pPr algn="ctr">
              <a:lnSpc>
                <a:spcPct val="110000"/>
              </a:lnSpc>
            </a:pPr>
            <a:r>
              <a:rPr lang="en-US" sz="2000" b="1" dirty="0">
                <a:solidFill>
                  <a:srgbClr val="003366"/>
                </a:solidFill>
                <a:latin typeface="Lucida Sans"/>
                <a:ea typeface="宋体"/>
                <a:cs typeface="DejaVu Sans" pitchFamily="2"/>
              </a:rPr>
              <a:t>(Group No. 02 )</a:t>
            </a:r>
          </a:p>
          <a:p>
            <a:pPr marL="0" marR="0" lvl="0" indent="0" algn="ctr" rtl="0" hangingPunct="1">
              <a:lnSpc>
                <a:spcPct val="110000"/>
              </a:lnSpc>
              <a:spcBef>
                <a:spcPts val="0"/>
              </a:spcBef>
              <a:spcAft>
                <a:spcPts val="0"/>
              </a:spcAft>
              <a:buNone/>
              <a:tabLst/>
            </a:pPr>
            <a:endParaRPr lang="en-US" sz="2000" b="1" dirty="0">
              <a:solidFill>
                <a:srgbClr val="003366"/>
              </a:solidFill>
              <a:latin typeface="Lucida Sans" pitchFamily="34"/>
              <a:ea typeface="宋体" pitchFamily="2"/>
              <a:cs typeface="DejaVu Sans" pitchFamily="2"/>
            </a:endParaRPr>
          </a:p>
          <a:p>
            <a:pPr marL="0" marR="0" lvl="0" indent="0" algn="ctr" rtl="0" hangingPunct="1">
              <a:lnSpc>
                <a:spcPct val="110000"/>
              </a:lnSpc>
              <a:spcBef>
                <a:spcPts val="0"/>
              </a:spcBef>
              <a:spcAft>
                <a:spcPts val="0"/>
              </a:spcAft>
              <a:buNone/>
              <a:tabLst/>
            </a:pPr>
            <a:endParaRPr lang="en-US" sz="2000" b="1" dirty="0">
              <a:solidFill>
                <a:srgbClr val="003366"/>
              </a:solidFill>
              <a:latin typeface="Lucida Sans" pitchFamily="34"/>
              <a:ea typeface="宋体" pitchFamily="2"/>
              <a:cs typeface="DejaVu Sans" pitchFamily="2"/>
            </a:endParaRPr>
          </a:p>
          <a:p>
            <a:pPr marL="0" marR="0" lvl="0" indent="0" algn="ctr" rtl="0" hangingPunct="1">
              <a:lnSpc>
                <a:spcPct val="110000"/>
              </a:lnSpc>
              <a:spcBef>
                <a:spcPts val="0"/>
              </a:spcBef>
              <a:spcAft>
                <a:spcPts val="0"/>
              </a:spcAft>
              <a:buNone/>
              <a:tabLst/>
            </a:pPr>
            <a:endParaRPr lang="en-US" sz="2000" b="1" dirty="0">
              <a:solidFill>
                <a:srgbClr val="003366"/>
              </a:solidFill>
              <a:latin typeface="Book Antiqua" pitchFamily="18"/>
              <a:ea typeface="宋体" pitchFamily="2"/>
              <a:cs typeface="DejaVu Sans" pitchFamily="2"/>
            </a:endParaRPr>
          </a:p>
        </p:txBody>
      </p:sp>
      <p:sp>
        <p:nvSpPr>
          <p:cNvPr id="2" name="Slide Number Placeholder 1"/>
          <p:cNvSpPr>
            <a:spLocks noGrp="1"/>
          </p:cNvSpPr>
          <p:nvPr>
            <p:ph type="sldNum" sz="quarter" idx="12"/>
          </p:nvPr>
        </p:nvSpPr>
        <p:spPr/>
        <p:txBody>
          <a:bodyPr/>
          <a:lstStyle/>
          <a:p>
            <a:fld id="{3386640C-3C22-4C9E-818B-B85DCED17089}" type="slidenum">
              <a:rPr lang="en-US" smtClean="0"/>
              <a:pPr/>
              <a:t>1</a:t>
            </a:fld>
            <a:endParaRPr lang="en-US"/>
          </a:p>
        </p:txBody>
      </p:sp>
      <p:sp>
        <p:nvSpPr>
          <p:cNvPr id="8" name="Rectangle 7"/>
          <p:cNvSpPr/>
          <p:nvPr/>
        </p:nvSpPr>
        <p:spPr>
          <a:xfrm>
            <a:off x="1371600" y="5242072"/>
            <a:ext cx="5943600" cy="1311128"/>
          </a:xfrm>
          <a:prstGeom prst="rect">
            <a:avLst/>
          </a:prstGeom>
        </p:spPr>
        <p:txBody>
          <a:bodyPr wrap="square">
            <a:spAutoFit/>
          </a:bodyPr>
          <a:lstStyle/>
          <a:p>
            <a:pPr lvl="0" algn="ctr">
              <a:lnSpc>
                <a:spcPct val="110000"/>
              </a:lnSpc>
            </a:pPr>
            <a:r>
              <a:rPr lang="en-US" b="1" dirty="0">
                <a:solidFill>
                  <a:srgbClr val="009900"/>
                </a:solidFill>
                <a:latin typeface="Book Antiqua" pitchFamily="18"/>
                <a:ea typeface="宋体" pitchFamily="2"/>
                <a:cs typeface="DejaVu Sans" pitchFamily="2"/>
              </a:rPr>
              <a:t> Project Guide</a:t>
            </a:r>
          </a:p>
          <a:p>
            <a:pPr lvl="0" algn="ctr">
              <a:lnSpc>
                <a:spcPct val="110000"/>
              </a:lnSpc>
            </a:pPr>
            <a:r>
              <a:rPr lang="en-US" b="1" dirty="0">
                <a:solidFill>
                  <a:srgbClr val="003366"/>
                </a:solidFill>
                <a:latin typeface="Book Antiqua" pitchFamily="18"/>
                <a:ea typeface="宋体" pitchFamily="2"/>
                <a:cs typeface="DejaVu Sans" pitchFamily="2"/>
              </a:rPr>
              <a:t>   Name…….</a:t>
            </a:r>
          </a:p>
          <a:p>
            <a:pPr lvl="0" algn="ctr">
              <a:lnSpc>
                <a:spcPct val="110000"/>
              </a:lnSpc>
            </a:pPr>
            <a:endParaRPr lang="en-US" b="1" dirty="0">
              <a:solidFill>
                <a:srgbClr val="003366"/>
              </a:solidFill>
              <a:latin typeface="Book Antiqua" pitchFamily="18"/>
              <a:ea typeface="宋体" pitchFamily="2"/>
              <a:cs typeface="DejaVu Sans" pitchFamily="2"/>
            </a:endParaRPr>
          </a:p>
          <a:p>
            <a:pPr lvl="0" algn="ctr">
              <a:lnSpc>
                <a:spcPct val="110000"/>
              </a:lnSpc>
            </a:pPr>
            <a:r>
              <a:rPr lang="en-US" b="1" dirty="0">
                <a:solidFill>
                  <a:srgbClr val="003366"/>
                </a:solidFill>
                <a:latin typeface="Book Antiqua" pitchFamily="18"/>
                <a:ea typeface="宋体" pitchFamily="2"/>
                <a:cs typeface="DejaVu Sans" pitchFamily="2"/>
              </a:rPr>
              <a:t>AY: 2024-25</a:t>
            </a:r>
          </a:p>
        </p:txBody>
      </p:sp>
      <p:pic>
        <p:nvPicPr>
          <p:cNvPr id="10" name="Picture 9"/>
          <p:cNvPicPr/>
          <p:nvPr/>
        </p:nvPicPr>
        <p:blipFill>
          <a:blip r:embed="rId3"/>
          <a:srcRect/>
          <a:stretch>
            <a:fillRect/>
          </a:stretch>
        </p:blipFill>
        <p:spPr bwMode="auto">
          <a:xfrm>
            <a:off x="342900" y="76200"/>
            <a:ext cx="1104900" cy="990600"/>
          </a:xfrm>
          <a:prstGeom prst="rect">
            <a:avLst/>
          </a:prstGeom>
          <a:noFill/>
          <a:ln w="9525">
            <a:noFill/>
            <a:miter lim="800000"/>
            <a:headEnd/>
            <a:tailEnd/>
          </a:ln>
        </p:spPr>
      </p:pic>
    </p:spTree>
    <p:extLst>
      <p:ext uri="{BB962C8B-B14F-4D97-AF65-F5344CB8AC3E}">
        <p14:creationId xmlns:p14="http://schemas.microsoft.com/office/powerpoint/2010/main" val="3879308463"/>
      </p:ext>
    </p:extLst>
  </p:cSld>
  <p:clrMapOvr>
    <a:masterClrMapping/>
  </p:clrMapOvr>
  <p:transition>
    <p:split orient="vert"/>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2DAFC-D2FF-EE29-8ED0-2023C94D96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EBD76-AC97-B479-850F-FF48709FCAB1}"/>
              </a:ext>
            </a:extLst>
          </p:cNvPr>
          <p:cNvSpPr>
            <a:spLocks noGrp="1"/>
          </p:cNvSpPr>
          <p:nvPr>
            <p:ph type="title"/>
          </p:nvPr>
        </p:nvSpPr>
        <p:spPr>
          <a:xfrm>
            <a:off x="457200" y="274638"/>
            <a:ext cx="8229600" cy="676836"/>
          </a:xfrm>
        </p:spPr>
        <p:txBody>
          <a:bodyPr>
            <a:normAutofit/>
          </a:bodyPr>
          <a:lstStyle/>
          <a:p>
            <a:r>
              <a:rPr lang="en-US" sz="3200" b="1" dirty="0">
                <a:solidFill>
                  <a:srgbClr val="7030A0"/>
                </a:solidFill>
                <a:latin typeface="Times New Roman"/>
                <a:cs typeface="Times New Roman"/>
              </a:rPr>
              <a:t>                        Future Directions</a:t>
            </a:r>
          </a:p>
        </p:txBody>
      </p:sp>
      <p:sp>
        <p:nvSpPr>
          <p:cNvPr id="3" name="Content Placeholder 2">
            <a:extLst>
              <a:ext uri="{FF2B5EF4-FFF2-40B4-BE49-F238E27FC236}">
                <a16:creationId xmlns:a16="http://schemas.microsoft.com/office/drawing/2014/main" id="{49904ED3-7957-3767-EEC6-5A602B5AD4A1}"/>
              </a:ext>
            </a:extLst>
          </p:cNvPr>
          <p:cNvSpPr>
            <a:spLocks noGrp="1"/>
          </p:cNvSpPr>
          <p:nvPr>
            <p:ph idx="1"/>
          </p:nvPr>
        </p:nvSpPr>
        <p:spPr>
          <a:xfrm>
            <a:off x="457200" y="1053352"/>
            <a:ext cx="8229600" cy="5189350"/>
          </a:xfrm>
        </p:spPr>
        <p:txBody>
          <a:bodyPr vert="horz" lIns="91440" tIns="45720" rIns="91440" bIns="45720" rtlCol="0" anchor="t">
            <a:noAutofit/>
          </a:bodyPr>
          <a:lstStyle/>
          <a:p>
            <a:pPr marL="342900" indent="-342900" algn="l">
              <a:buChar char="•"/>
            </a:pPr>
            <a:r>
              <a:rPr lang="en-US" sz="2800" dirty="0">
                <a:solidFill>
                  <a:schemeClr val="tx2"/>
                </a:solidFill>
                <a:latin typeface="Times New Roman"/>
                <a:cs typeface="Times New Roman"/>
              </a:rPr>
              <a:t>Expanding the system to include </a:t>
            </a:r>
            <a:r>
              <a:rPr lang="en-US" sz="2800" b="1" dirty="0">
                <a:solidFill>
                  <a:schemeClr val="tx2"/>
                </a:solidFill>
                <a:latin typeface="Times New Roman"/>
                <a:cs typeface="Times New Roman"/>
              </a:rPr>
              <a:t>internship placement records</a:t>
            </a:r>
            <a:r>
              <a:rPr lang="en-US" sz="2800" dirty="0">
                <a:solidFill>
                  <a:schemeClr val="tx2"/>
                </a:solidFill>
                <a:latin typeface="Times New Roman"/>
                <a:cs typeface="Times New Roman"/>
              </a:rPr>
              <a:t> for a more comprehensive analysis.</a:t>
            </a:r>
          </a:p>
          <a:p>
            <a:pPr marL="342900" indent="-342900" algn="l">
              <a:buChar char="•"/>
            </a:pPr>
            <a:r>
              <a:rPr lang="en-US" sz="2800" dirty="0">
                <a:solidFill>
                  <a:schemeClr val="tx2"/>
                </a:solidFill>
                <a:latin typeface="Times New Roman"/>
                <a:cs typeface="Times New Roman"/>
              </a:rPr>
              <a:t>Developing a </a:t>
            </a:r>
            <a:r>
              <a:rPr lang="en-US" sz="2800" b="1" dirty="0">
                <a:solidFill>
                  <a:schemeClr val="tx2"/>
                </a:solidFill>
                <a:latin typeface="Times New Roman"/>
                <a:cs typeface="Times New Roman"/>
              </a:rPr>
              <a:t>REST API</a:t>
            </a:r>
            <a:r>
              <a:rPr lang="en-US" sz="2800" dirty="0">
                <a:solidFill>
                  <a:schemeClr val="tx2"/>
                </a:solidFill>
                <a:latin typeface="Times New Roman"/>
                <a:cs typeface="Times New Roman"/>
              </a:rPr>
              <a:t> for seamless data access and faster analysis, enabling integration with other college platforms.</a:t>
            </a:r>
          </a:p>
          <a:p>
            <a:pPr marL="342900" indent="-342900" algn="l">
              <a:buChar char="•"/>
            </a:pPr>
            <a:r>
              <a:rPr lang="en-US" sz="2800" dirty="0">
                <a:solidFill>
                  <a:schemeClr val="tx2"/>
                </a:solidFill>
                <a:latin typeface="Times New Roman"/>
                <a:cs typeface="Times New Roman"/>
              </a:rPr>
              <a:t>Enhancing data visualization with advanced </a:t>
            </a:r>
            <a:r>
              <a:rPr lang="en-US" sz="2800" b="1" dirty="0">
                <a:solidFill>
                  <a:schemeClr val="tx2"/>
                </a:solidFill>
                <a:latin typeface="Times New Roman"/>
                <a:cs typeface="Times New Roman"/>
              </a:rPr>
              <a:t>interactive dashboards</a:t>
            </a:r>
            <a:r>
              <a:rPr lang="en-US" sz="2800" dirty="0">
                <a:solidFill>
                  <a:schemeClr val="tx2"/>
                </a:solidFill>
                <a:latin typeface="Times New Roman"/>
                <a:cs typeface="Times New Roman"/>
              </a:rPr>
              <a:t> for better insights.</a:t>
            </a:r>
          </a:p>
          <a:p>
            <a:pPr marL="342900" indent="-342900" algn="l">
              <a:buChar char="•"/>
            </a:pPr>
            <a:r>
              <a:rPr lang="en-US" sz="2800" dirty="0">
                <a:solidFill>
                  <a:schemeClr val="tx2"/>
                </a:solidFill>
                <a:latin typeface="Times New Roman"/>
                <a:cs typeface="Times New Roman"/>
              </a:rPr>
              <a:t>Implementing </a:t>
            </a:r>
            <a:r>
              <a:rPr lang="en-US" sz="2800" b="1" dirty="0">
                <a:solidFill>
                  <a:schemeClr val="tx2"/>
                </a:solidFill>
                <a:latin typeface="Times New Roman"/>
                <a:cs typeface="Times New Roman"/>
              </a:rPr>
              <a:t>predictive analytics</a:t>
            </a:r>
            <a:r>
              <a:rPr lang="en-US" sz="2800" dirty="0">
                <a:solidFill>
                  <a:schemeClr val="tx2"/>
                </a:solidFill>
                <a:latin typeface="Times New Roman"/>
                <a:cs typeface="Times New Roman"/>
              </a:rPr>
              <a:t> to forecast future placement trends based on historical data.</a:t>
            </a:r>
          </a:p>
          <a:p>
            <a:pPr marL="342900" indent="-342900" algn="l">
              <a:buChar char="•"/>
            </a:pPr>
            <a:r>
              <a:rPr lang="en-US" sz="2800" dirty="0">
                <a:solidFill>
                  <a:schemeClr val="tx2"/>
                </a:solidFill>
                <a:latin typeface="Times New Roman"/>
                <a:cs typeface="Times New Roman"/>
              </a:rPr>
              <a:t>Improving database optimization to handle </a:t>
            </a:r>
            <a:r>
              <a:rPr lang="en-US" sz="2800" b="1" dirty="0">
                <a:solidFill>
                  <a:schemeClr val="tx2"/>
                </a:solidFill>
                <a:latin typeface="Times New Roman"/>
                <a:cs typeface="Times New Roman"/>
              </a:rPr>
              <a:t>large-scale placement data</a:t>
            </a:r>
            <a:r>
              <a:rPr lang="en-US" sz="2800" dirty="0">
                <a:solidFill>
                  <a:schemeClr val="tx2"/>
                </a:solidFill>
                <a:latin typeface="Times New Roman"/>
                <a:cs typeface="Times New Roman"/>
              </a:rPr>
              <a:t> efficiently.</a:t>
            </a:r>
          </a:p>
          <a:p>
            <a:pPr algn="l"/>
            <a:endParaRPr lang="en-US" sz="3200" dirty="0">
              <a:solidFill>
                <a:schemeClr val="tx2"/>
              </a:solidFill>
            </a:endParaRPr>
          </a:p>
          <a:p>
            <a:pPr algn="l">
              <a:buChar char="•"/>
            </a:pPr>
            <a:endParaRPr lang="en-US"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3AB30E41-1E1E-6671-97F2-EB4C4742184B}"/>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1489172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BDCE12-901A-E10A-9E46-EAEC34129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E04CE-DB26-F681-E534-FBCC33A5FEB3}"/>
              </a:ext>
            </a:extLst>
          </p:cNvPr>
          <p:cNvSpPr>
            <a:spLocks noGrp="1"/>
          </p:cNvSpPr>
          <p:nvPr>
            <p:ph type="title"/>
          </p:nvPr>
        </p:nvSpPr>
        <p:spPr>
          <a:xfrm>
            <a:off x="457200" y="274638"/>
            <a:ext cx="8229600" cy="452719"/>
          </a:xfrm>
        </p:spPr>
        <p:txBody>
          <a:bodyPr>
            <a:normAutofit fontScale="90000"/>
          </a:bodyPr>
          <a:lstStyle/>
          <a:p>
            <a:r>
              <a:rPr lang="en-US" sz="3200" b="1" dirty="0">
                <a:solidFill>
                  <a:srgbClr val="7030A0"/>
                </a:solidFill>
                <a:latin typeface="Times New Roman"/>
                <a:cs typeface="Times New Roman"/>
              </a:rPr>
              <a:t>                             References</a:t>
            </a:r>
          </a:p>
        </p:txBody>
      </p:sp>
      <p:sp>
        <p:nvSpPr>
          <p:cNvPr id="3" name="Content Placeholder 2">
            <a:extLst>
              <a:ext uri="{FF2B5EF4-FFF2-40B4-BE49-F238E27FC236}">
                <a16:creationId xmlns:a16="http://schemas.microsoft.com/office/drawing/2014/main" id="{75EE2B3B-DE11-676F-4E17-10176FDF32B2}"/>
              </a:ext>
            </a:extLst>
          </p:cNvPr>
          <p:cNvSpPr>
            <a:spLocks noGrp="1"/>
          </p:cNvSpPr>
          <p:nvPr>
            <p:ph idx="1"/>
          </p:nvPr>
        </p:nvSpPr>
        <p:spPr>
          <a:xfrm>
            <a:off x="457200" y="739588"/>
            <a:ext cx="8229600" cy="5503114"/>
          </a:xfrm>
        </p:spPr>
        <p:txBody>
          <a:bodyPr vert="horz" lIns="91440" tIns="45720" rIns="91440" bIns="45720" rtlCol="0" anchor="t">
            <a:noAutofit/>
          </a:bodyPr>
          <a:lstStyle/>
          <a:p>
            <a:pPr algn="l">
              <a:buChar char="•"/>
            </a:pPr>
            <a:r>
              <a:rPr lang="en-US" sz="2800" err="1">
                <a:solidFill>
                  <a:schemeClr val="tx2"/>
                </a:solidFill>
                <a:latin typeface="Times New Roman"/>
                <a:cs typeface="Times New Roman"/>
              </a:rPr>
              <a:t>Robbes</a:t>
            </a:r>
            <a:r>
              <a:rPr lang="en-US" sz="2800" dirty="0">
                <a:solidFill>
                  <a:schemeClr val="tx2"/>
                </a:solidFill>
                <a:latin typeface="Times New Roman"/>
                <a:cs typeface="Times New Roman"/>
              </a:rPr>
              <a:t>, R., Lungu, M., &amp; </a:t>
            </a:r>
            <a:r>
              <a:rPr lang="en-US" sz="2800" err="1">
                <a:solidFill>
                  <a:schemeClr val="tx2"/>
                </a:solidFill>
                <a:latin typeface="Times New Roman"/>
                <a:cs typeface="Times New Roman"/>
              </a:rPr>
              <a:t>Röthlisberger</a:t>
            </a:r>
            <a:r>
              <a:rPr lang="en-US" sz="2800" dirty="0">
                <a:solidFill>
                  <a:schemeClr val="tx2"/>
                </a:solidFill>
                <a:latin typeface="Times New Roman"/>
                <a:cs typeface="Times New Roman"/>
              </a:rPr>
              <a:t>, D. (2012). </a:t>
            </a:r>
            <a:r>
              <a:rPr lang="en-US" sz="2800" b="1" dirty="0">
                <a:solidFill>
                  <a:schemeClr val="tx2"/>
                </a:solidFill>
                <a:latin typeface="Times New Roman"/>
                <a:cs typeface="Times New Roman"/>
              </a:rPr>
              <a:t>"A Systematic Review of API Evolution Literature."</a:t>
            </a:r>
            <a:r>
              <a:rPr lang="en-US" sz="2800" dirty="0">
                <a:solidFill>
                  <a:schemeClr val="tx2"/>
                </a:solidFill>
                <a:latin typeface="Times New Roman"/>
                <a:cs typeface="Times New Roman"/>
              </a:rPr>
              <a:t> IEEE Transactions on Software Engineering.</a:t>
            </a:r>
            <a:endParaRPr lang="en-US">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r>
              <a:rPr lang="en-US" sz="2800" dirty="0">
                <a:solidFill>
                  <a:schemeClr val="tx2"/>
                </a:solidFill>
                <a:latin typeface="Times New Roman"/>
                <a:cs typeface="Times New Roman"/>
              </a:rPr>
              <a:t>Wasserman, A. I. (2010). </a:t>
            </a:r>
            <a:r>
              <a:rPr lang="en-US" sz="2800" b="1" dirty="0">
                <a:solidFill>
                  <a:schemeClr val="tx2"/>
                </a:solidFill>
                <a:latin typeface="Times New Roman"/>
                <a:cs typeface="Times New Roman"/>
              </a:rPr>
              <a:t>"The Role and Evolution of Frontend Developers in the Software Development Industry."</a:t>
            </a:r>
            <a:r>
              <a:rPr lang="en-US" sz="2800" dirty="0">
                <a:solidFill>
                  <a:schemeClr val="tx2"/>
                </a:solidFill>
                <a:latin typeface="Times New Roman"/>
                <a:cs typeface="Times New Roman"/>
              </a:rPr>
              <a:t> Proceedings of the Future of Software Engineering.</a:t>
            </a:r>
            <a:endParaRPr lang="en-US">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r>
              <a:rPr lang="en-US" sz="2800" dirty="0">
                <a:solidFill>
                  <a:schemeClr val="tx2"/>
                </a:solidFill>
                <a:latin typeface="Times New Roman"/>
                <a:cs typeface="Times New Roman"/>
              </a:rPr>
              <a:t>Bloch, J. (2006). </a:t>
            </a:r>
            <a:r>
              <a:rPr lang="en-US" sz="2800" b="1" dirty="0">
                <a:solidFill>
                  <a:schemeClr val="tx2"/>
                </a:solidFill>
                <a:latin typeface="Times New Roman"/>
                <a:cs typeface="Times New Roman"/>
              </a:rPr>
              <a:t>"How to Design a Good API and Why It Matters."</a:t>
            </a:r>
            <a:r>
              <a:rPr lang="en-US" sz="2800" dirty="0">
                <a:solidFill>
                  <a:schemeClr val="tx2"/>
                </a:solidFill>
                <a:latin typeface="Times New Roman"/>
                <a:cs typeface="Times New Roman"/>
              </a:rPr>
              <a:t> Proceedings of the ACM SIGPLAN Conference on Object-Oriented Programming, Systems, Languages, and Applications (OOPSLA).</a:t>
            </a:r>
            <a:endParaRPr lang="en-US" dirty="0">
              <a:solidFill>
                <a:schemeClr val="tx2"/>
              </a:solidFill>
              <a:latin typeface="Times New Roman"/>
              <a:cs typeface="Times New Roman"/>
            </a:endParaRPr>
          </a:p>
          <a:p>
            <a:pPr marL="342900" indent="-342900" algn="l">
              <a:buChar char="•"/>
            </a:pPr>
            <a:endParaRPr lang="en-US" sz="2800" dirty="0">
              <a:solidFill>
                <a:schemeClr val="tx2"/>
              </a:solidFill>
            </a:endParaRPr>
          </a:p>
          <a:p>
            <a:pPr algn="l"/>
            <a:endParaRPr lang="en-US" sz="3200" dirty="0">
              <a:solidFill>
                <a:schemeClr val="tx2"/>
              </a:solidFill>
            </a:endParaRPr>
          </a:p>
          <a:p>
            <a:pPr algn="l">
              <a:buChar char="•"/>
            </a:pPr>
            <a:endParaRPr lang="en-US"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214B3958-801B-24BE-4FE3-321313B0A12C}"/>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2363762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1029"/>
          <p:cNvSpPr/>
          <p:nvPr/>
        </p:nvSpPr>
        <p:spPr>
          <a:xfrm>
            <a:off x="132515" y="838200"/>
            <a:ext cx="8928992" cy="0"/>
          </a:xfrm>
          <a:prstGeom prst="line">
            <a:avLst/>
          </a:prstGeom>
          <a:noFill/>
          <a:ln w="76320">
            <a:solidFill>
              <a:srgbClr val="993300"/>
            </a:solidFill>
            <a:prstDash val="solid"/>
            <a:round/>
          </a:ln>
        </p:spPr>
        <p:txBody>
          <a:bodyPr vert="horz" wrap="square" lIns="90000" tIns="45000" rIns="90000" bIns="45000" anchor="ctr" anchorCtr="1" compatLnSpc="0"/>
          <a:lstStyle/>
          <a:p>
            <a:pPr hangingPunct="0"/>
            <a:endParaRPr lang="en-US">
              <a:solidFill>
                <a:prstClr val="black"/>
              </a:solidFill>
              <a:latin typeface="Liberation Sans" pitchFamily="18"/>
              <a:ea typeface="DejaVu Sans" pitchFamily="2"/>
              <a:cs typeface="Lohit Hindi" pitchFamily="2"/>
            </a:endParaRPr>
          </a:p>
        </p:txBody>
      </p:sp>
      <p:sp>
        <p:nvSpPr>
          <p:cNvPr id="5" name="Rectangle 1030"/>
          <p:cNvSpPr/>
          <p:nvPr/>
        </p:nvSpPr>
        <p:spPr>
          <a:xfrm>
            <a:off x="132515" y="1556842"/>
            <a:ext cx="8928992" cy="96007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a:noFill/>
            <a:prstDash val="solid"/>
          </a:ln>
        </p:spPr>
        <p:txBody>
          <a:bodyPr vert="horz" wrap="square" lIns="90000" tIns="45000" rIns="90000" bIns="45000" compatLnSpc="0"/>
          <a:lstStyle/>
          <a:p>
            <a:pPr algn="ct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Lst>
            </a:pPr>
            <a:endParaRPr lang="en-US" sz="2400" b="1" dirty="0">
              <a:solidFill>
                <a:srgbClr val="05060C"/>
              </a:solidFill>
              <a:latin typeface="Tahoma" pitchFamily="16" charset="0"/>
              <a:ea typeface="DejaVu Sans" charset="0"/>
              <a:cs typeface="DejaVu Sans" charset="0"/>
            </a:endParaRPr>
          </a:p>
        </p:txBody>
      </p:sp>
      <p:sp>
        <p:nvSpPr>
          <p:cNvPr id="13" name="Rectangle 4"/>
          <p:cNvSpPr txBox="1">
            <a:spLocks/>
          </p:cNvSpPr>
          <p:nvPr/>
        </p:nvSpPr>
        <p:spPr>
          <a:xfrm>
            <a:off x="1142999" y="1219200"/>
            <a:ext cx="7727759" cy="5268540"/>
          </a:xfrm>
          <a:prstGeom prst="rect">
            <a:avLst/>
          </a:prstGeom>
          <a:noFill/>
          <a:ln>
            <a:noFill/>
          </a:ln>
        </p:spPr>
        <p:txBody>
          <a:bodyPr vert="horz" wrap="square" lIns="90000" tIns="45000" rIns="90000" bIns="45000" rtlCol="0">
            <a:noAutofit/>
          </a:bodyPr>
          <a:lstStyle>
            <a:defPPr marL="432000" lvl="0" indent="-324000" algn="l" hangingPunct="0">
              <a:spcBef>
                <a:spcPts val="0"/>
              </a:spcBef>
              <a:spcAft>
                <a:spcPts val="1417"/>
              </a:spcAft>
              <a:buSzPct val="45000"/>
              <a:buFont typeface="StarSymbol"/>
              <a:buNone/>
              <a:defRPr lang="en-US" sz="3200" b="0" i="0" u="none" strike="noStrike" kern="1200">
                <a:ln>
                  <a:noFill/>
                </a:ln>
                <a:solidFill>
                  <a:srgbClr val="40458C"/>
                </a:solidFill>
                <a:latin typeface="Tahoma"/>
                <a:ea typeface="宋体"/>
                <a:cs typeface="Lohit Hindi" pitchFamily="2"/>
              </a:defRPr>
            </a:defPPr>
            <a:lvl1pPr marL="432000" lvl="0" indent="-324000" algn="l" hangingPunct="0">
              <a:spcBef>
                <a:spcPts val="0"/>
              </a:spcBef>
              <a:spcAft>
                <a:spcPts val="1417"/>
              </a:spcAft>
              <a:buSzPct val="45000"/>
              <a:buFont typeface="StarSymbol"/>
              <a:buChar char="●"/>
              <a:defRPr lang="en-US" sz="3200" b="0" i="0" u="none" strike="noStrike" kern="1200">
                <a:ln>
                  <a:noFill/>
                </a:ln>
                <a:solidFill>
                  <a:srgbClr val="40458C"/>
                </a:solidFill>
                <a:latin typeface="Tahoma"/>
                <a:ea typeface="宋体"/>
                <a:cs typeface="Lohit Hindi" pitchFamily="2"/>
              </a:defRPr>
            </a:lvl1pPr>
            <a:lvl2pPr marL="864000" lvl="1" indent="-324000" algn="l" hangingPunct="0">
              <a:spcBef>
                <a:spcPts val="0"/>
              </a:spcBef>
              <a:spcAft>
                <a:spcPts val="1134"/>
              </a:spcAft>
              <a:buSzPct val="45000"/>
              <a:buFont typeface="StarSymbol"/>
              <a:buChar char="●"/>
              <a:defRPr lang="en-US" sz="2400" b="0" i="0" u="none" strike="noStrike" kern="1200">
                <a:ln>
                  <a:noFill/>
                </a:ln>
                <a:solidFill>
                  <a:srgbClr val="40458C"/>
                </a:solidFill>
                <a:latin typeface="Tahoma"/>
                <a:ea typeface="宋体"/>
                <a:cs typeface="Lohit Hindi" pitchFamily="2"/>
              </a:defRPr>
            </a:lvl2pPr>
            <a:lvl3pPr marL="1295999" lvl="2" indent="-288000" algn="l" hangingPunct="0">
              <a:spcBef>
                <a:spcPts val="0"/>
              </a:spcBef>
              <a:spcAft>
                <a:spcPts val="850"/>
              </a:spcAft>
              <a:buSzPct val="75000"/>
              <a:buFont typeface="StarSymbol"/>
              <a:buChar char="–"/>
              <a:defRPr lang="en-US" sz="2000" b="0" i="0" u="none" strike="noStrike" kern="1200">
                <a:ln>
                  <a:noFill/>
                </a:ln>
                <a:solidFill>
                  <a:srgbClr val="40458C"/>
                </a:solidFill>
                <a:latin typeface="Tahoma"/>
                <a:ea typeface="宋体"/>
                <a:cs typeface="Lohit Hindi" pitchFamily="2"/>
              </a:defRPr>
            </a:lvl3pPr>
            <a:lvl4pPr marL="1728000" lvl="3" indent="-216000" algn="l" hangingPunct="0">
              <a:spcBef>
                <a:spcPts val="0"/>
              </a:spcBef>
              <a:spcAft>
                <a:spcPts val="567"/>
              </a:spcAft>
              <a:buSzPct val="45000"/>
              <a:buFont typeface="StarSymbol"/>
              <a:buChar char="●"/>
              <a:defRPr lang="en-US" sz="2000" b="0" i="0" u="none" strike="noStrike" kern="1200">
                <a:ln>
                  <a:noFill/>
                </a:ln>
                <a:solidFill>
                  <a:srgbClr val="40458C"/>
                </a:solidFill>
                <a:latin typeface="Tahoma"/>
                <a:ea typeface="宋体"/>
                <a:cs typeface="Lohit Hindi" pitchFamily="2"/>
              </a:defRPr>
            </a:lvl4pPr>
            <a:lvl5pPr marL="2160000" lvl="4" indent="-216000" algn="l" hangingPunct="0">
              <a:spcBef>
                <a:spcPts val="0"/>
              </a:spcBef>
              <a:spcAft>
                <a:spcPts val="283"/>
              </a:spcAft>
              <a:buSzPct val="75000"/>
              <a:buFont typeface="StarSymbol"/>
              <a:buChar char="–"/>
              <a:defRPr lang="en-US" sz="2000" b="0" i="0" u="none" strike="noStrike" kern="1200">
                <a:ln>
                  <a:noFill/>
                </a:ln>
                <a:solidFill>
                  <a:srgbClr val="40458C"/>
                </a:solidFill>
                <a:latin typeface="Tahoma"/>
                <a:ea typeface="宋体"/>
                <a:cs typeface="Lohit Hindi" pitchFamily="2"/>
              </a:defRPr>
            </a:lvl5pPr>
            <a:lvl6pPr marL="2592000" lvl="5"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6pPr>
            <a:lvl7pPr marL="3024000" lvl="6"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7pPr>
            <a:lvl8pPr marL="3456000" lvl="7"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8pPr>
            <a:lvl9pPr marL="3887999" lvl="8" indent="-216000" algn="l" hangingPunct="0">
              <a:spcBef>
                <a:spcPts val="0"/>
              </a:spcBef>
              <a:spcAft>
                <a:spcPts val="283"/>
              </a:spcAft>
              <a:buSzPct val="45000"/>
              <a:buFont typeface="StarSymbol"/>
              <a:buChar char="●"/>
              <a:defRPr lang="en-US" sz="2000" b="0" i="0" u="none" strike="noStrike" kern="1200">
                <a:ln>
                  <a:noFill/>
                </a:ln>
                <a:solidFill>
                  <a:srgbClr val="40458C"/>
                </a:solidFill>
                <a:latin typeface="Tahoma"/>
                <a:ea typeface="宋体"/>
                <a:cs typeface="Lohit Hindi" pitchFamily="2"/>
              </a:defRPr>
            </a:lvl9pPr>
          </a:lstStyle>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Introduction</a:t>
            </a:r>
            <a:endParaRPr lang="en-IN" sz="2800" dirty="0">
              <a:solidFill>
                <a:srgbClr val="FF0000"/>
              </a:solidFill>
              <a:latin typeface="Times New Roman" pitchFamily="18" charset="0"/>
              <a:ea typeface="Tahoma" pitchFamily="34" charset="0"/>
              <a:cs typeface="Times New Roman" pitchFamily="18" charset="0"/>
            </a:endParaRP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Literature Survey and Motivation </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Problem Definition and Objectives </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Proposed Methods / Technique</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Society Contributions and Conclusion</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Result Analysis</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Conclusion</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Future Directions </a:t>
            </a:r>
          </a:p>
          <a:p>
            <a:pPr marL="457200" indent="-457200" hangingPunct="1">
              <a:spcBef>
                <a:spcPts val="638"/>
              </a:spcBef>
              <a:spcAft>
                <a:spcPts val="0"/>
              </a:spcAft>
              <a:buClr>
                <a:srgbClr val="40458C"/>
              </a:buClr>
              <a:buSzPct val="110000"/>
              <a:buFont typeface="+mj-lt"/>
              <a:buAutoNum type="arabicPeriod"/>
            </a:pPr>
            <a:r>
              <a:rPr lang="en-IN" sz="2800" dirty="0">
                <a:latin typeface="Times New Roman" pitchFamily="18" charset="0"/>
                <a:ea typeface="Tahoma" pitchFamily="34" charset="0"/>
                <a:cs typeface="Times New Roman" pitchFamily="18" charset="0"/>
              </a:rPr>
              <a:t>References </a:t>
            </a:r>
          </a:p>
        </p:txBody>
      </p:sp>
      <p:sp>
        <p:nvSpPr>
          <p:cNvPr id="14" name="Title 1"/>
          <p:cNvSpPr txBox="1">
            <a:spLocks/>
          </p:cNvSpPr>
          <p:nvPr/>
        </p:nvSpPr>
        <p:spPr>
          <a:xfrm>
            <a:off x="3200400" y="159913"/>
            <a:ext cx="2209800" cy="584775"/>
          </a:xfrm>
          <a:prstGeom prst="rect">
            <a:avLst/>
          </a:prstGeom>
          <a:noFill/>
        </p:spPr>
        <p:txBody>
          <a:bodyPr vert="horz" wrap="square" lIns="91440" tIns="45720" rIns="91440" bIns="45720" rtlCol="0" anchor="ctr">
            <a:spAutoFit/>
          </a:bodyPr>
          <a:lstStyle>
            <a:defPPr>
              <a:defRPr lang="en-US"/>
            </a:defPPr>
            <a:lvl1pPr algn="ctr">
              <a:defRPr sz="2400" b="1">
                <a:solidFill>
                  <a:srgbClr val="7030A0"/>
                </a:solidFill>
                <a:latin typeface="Times New Roman" pitchFamily="18" charset="0"/>
                <a:cs typeface="Times New Roman" pitchFamily="18" charset="0"/>
              </a:defRPr>
            </a:lvl1pPr>
          </a:lstStyle>
          <a:p>
            <a:r>
              <a:rPr lang="en-US" sz="3200" dirty="0"/>
              <a:t>Contents</a:t>
            </a:r>
          </a:p>
        </p:txBody>
      </p:sp>
      <p:sp>
        <p:nvSpPr>
          <p:cNvPr id="2" name="Slide Number Placeholder 1"/>
          <p:cNvSpPr>
            <a:spLocks noGrp="1"/>
          </p:cNvSpPr>
          <p:nvPr>
            <p:ph type="sldNum" sz="quarter" idx="12"/>
          </p:nvPr>
        </p:nvSpPr>
        <p:spPr>
          <a:xfrm>
            <a:off x="8458200" y="6400800"/>
            <a:ext cx="381000" cy="365125"/>
          </a:xfrm>
        </p:spPr>
        <p:txBody>
          <a:bodyPr/>
          <a:lstStyle/>
          <a:p>
            <a:fld id="{3386640C-3C22-4C9E-818B-B85DCED17089}" type="slidenum">
              <a:rPr lang="en-US" smtClean="0">
                <a:solidFill>
                  <a:prstClr val="black">
                    <a:tint val="75000"/>
                  </a:prstClr>
                </a:solidFill>
              </a:rPr>
              <a:pPr/>
              <a:t>2</a:t>
            </a:fld>
            <a:endParaRPr lang="en-US" dirty="0">
              <a:solidFill>
                <a:prstClr val="black">
                  <a:tint val="75000"/>
                </a:prstClr>
              </a:solidFill>
            </a:endParaRPr>
          </a:p>
        </p:txBody>
      </p:sp>
    </p:spTree>
    <p:extLst>
      <p:ext uri="{BB962C8B-B14F-4D97-AF65-F5344CB8AC3E}">
        <p14:creationId xmlns:p14="http://schemas.microsoft.com/office/powerpoint/2010/main" val="3926486634"/>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956-F330-860F-D0CF-5CD61E1CCE28}"/>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Introduction</a:t>
            </a:r>
          </a:p>
        </p:txBody>
      </p:sp>
      <p:sp>
        <p:nvSpPr>
          <p:cNvPr id="3" name="Content Placeholder 2">
            <a:extLst>
              <a:ext uri="{FF2B5EF4-FFF2-40B4-BE49-F238E27FC236}">
                <a16:creationId xmlns:a16="http://schemas.microsoft.com/office/drawing/2014/main" id="{D5A12030-340C-7D76-845F-A326AEC6D312}"/>
              </a:ext>
            </a:extLst>
          </p:cNvPr>
          <p:cNvSpPr>
            <a:spLocks noGrp="1"/>
          </p:cNvSpPr>
          <p:nvPr>
            <p:ph idx="1"/>
          </p:nvPr>
        </p:nvSpPr>
        <p:spPr/>
        <p:txBody>
          <a:bodyPr vert="horz" lIns="91440" tIns="45720" rIns="91440" bIns="45720" rtlCol="0" anchor="t">
            <a:normAutofit/>
          </a:bodyPr>
          <a:lstStyle/>
          <a:p>
            <a:r>
              <a:rPr lang="en-US" sz="2800" dirty="0">
                <a:solidFill>
                  <a:schemeClr val="tx2"/>
                </a:solidFill>
                <a:latin typeface="Times New Roman"/>
                <a:ea typeface="Calibri"/>
                <a:cs typeface="Times New Roman"/>
              </a:rPr>
              <a:t>Our project provides a structured and interactive way to analyze historical placement data of our college. By fetching data from a centralized database, users can access insights on company participation, job roles, salary trends, and required skill sets. This platform is designed for students, alumni, recruiters, and college administration to make data-driven decisions.</a:t>
            </a:r>
          </a:p>
        </p:txBody>
      </p:sp>
      <p:sp>
        <p:nvSpPr>
          <p:cNvPr id="4" name="Slide Number Placeholder 3">
            <a:extLst>
              <a:ext uri="{FF2B5EF4-FFF2-40B4-BE49-F238E27FC236}">
                <a16:creationId xmlns:a16="http://schemas.microsoft.com/office/drawing/2014/main" id="{81B53D25-600D-AE15-4E96-A8E0B0CF3778}"/>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3</a:t>
            </a:fld>
            <a:endParaRPr lang="en-US">
              <a:solidFill>
                <a:prstClr val="black">
                  <a:tint val="75000"/>
                </a:prstClr>
              </a:solidFill>
            </a:endParaRPr>
          </a:p>
        </p:txBody>
      </p:sp>
    </p:spTree>
    <p:extLst>
      <p:ext uri="{BB962C8B-B14F-4D97-AF65-F5344CB8AC3E}">
        <p14:creationId xmlns:p14="http://schemas.microsoft.com/office/powerpoint/2010/main" val="1865891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964EA-19D3-ED5E-D2DA-F4E1D2507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3F703-B161-834B-108F-79D33757C01F}"/>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a:t>
            </a:r>
            <a:r>
              <a:rPr lang="en-US" sz="3200" b="1" dirty="0">
                <a:solidFill>
                  <a:srgbClr val="7030A0"/>
                </a:solidFill>
              </a:rPr>
              <a:t>Literature Survey and Motivation</a:t>
            </a:r>
            <a:endParaRPr lang="en-US" sz="3200" b="1" dirty="0">
              <a:solidFill>
                <a:srgbClr val="7030A0"/>
              </a:solidFill>
              <a:latin typeface="Times New Roman"/>
              <a:cs typeface="Times New Roman"/>
            </a:endParaRPr>
          </a:p>
        </p:txBody>
      </p:sp>
      <p:sp>
        <p:nvSpPr>
          <p:cNvPr id="3" name="Content Placeholder 2">
            <a:extLst>
              <a:ext uri="{FF2B5EF4-FFF2-40B4-BE49-F238E27FC236}">
                <a16:creationId xmlns:a16="http://schemas.microsoft.com/office/drawing/2014/main" id="{A66B7064-FD31-20F1-15B1-D09FE2DEE328}"/>
              </a:ext>
            </a:extLst>
          </p:cNvPr>
          <p:cNvSpPr>
            <a:spLocks noGrp="1"/>
          </p:cNvSpPr>
          <p:nvPr>
            <p:ph idx="1"/>
          </p:nvPr>
        </p:nvSpPr>
        <p:spPr/>
        <p:txBody>
          <a:bodyPr vert="horz" lIns="91440" tIns="45720" rIns="91440" bIns="45720" rtlCol="0" anchor="t">
            <a:normAutofit/>
          </a:bodyPr>
          <a:lstStyle/>
          <a:p>
            <a:pPr marL="342900" indent="-342900" algn="l">
              <a:buChar char="•"/>
            </a:pPr>
            <a:r>
              <a:rPr lang="en-US" sz="2800" b="1" dirty="0">
                <a:solidFill>
                  <a:schemeClr val="tx2"/>
                </a:solidFill>
                <a:latin typeface="Times New Roman"/>
                <a:cs typeface="Times New Roman"/>
              </a:rPr>
              <a:t>Existing Solutions</a:t>
            </a:r>
            <a:r>
              <a:rPr lang="en-US" sz="2800" dirty="0">
                <a:solidFill>
                  <a:schemeClr val="tx2"/>
                </a:solidFill>
                <a:latin typeface="Times New Roman"/>
                <a:cs typeface="Times New Roman"/>
              </a:rPr>
              <a:t>: Many colleges provide static placement reports, but they lack interactive analysis and filtering options.</a:t>
            </a:r>
            <a:endParaRPr lang="en-US">
              <a:solidFill>
                <a:schemeClr val="tx2"/>
              </a:solidFill>
              <a:latin typeface="Times New Roman"/>
              <a:cs typeface="Times New Roman"/>
            </a:endParaRPr>
          </a:p>
          <a:p>
            <a:pPr marL="342900" indent="-342900" algn="l">
              <a:buChar char="•"/>
            </a:pPr>
            <a:r>
              <a:rPr lang="en-US" sz="2800" b="1" dirty="0">
                <a:solidFill>
                  <a:schemeClr val="tx2"/>
                </a:solidFill>
                <a:latin typeface="Times New Roman"/>
                <a:cs typeface="Times New Roman"/>
              </a:rPr>
              <a:t>Gaps Identified</a:t>
            </a:r>
            <a:r>
              <a:rPr lang="en-US" sz="2800" dirty="0">
                <a:solidFill>
                  <a:schemeClr val="tx2"/>
                </a:solidFill>
                <a:latin typeface="Times New Roman"/>
                <a:cs typeface="Times New Roman"/>
              </a:rPr>
              <a:t>: Limited accessibility, no real-time filtering, and lack of detailed skill-based analytics.</a:t>
            </a:r>
            <a:endParaRPr lang="en-US">
              <a:solidFill>
                <a:schemeClr val="tx2"/>
              </a:solidFill>
              <a:latin typeface="Times New Roman"/>
              <a:cs typeface="Times New Roman"/>
            </a:endParaRPr>
          </a:p>
          <a:p>
            <a:pPr marL="342900" indent="-342900" algn="l">
              <a:buChar char="•"/>
            </a:pPr>
            <a:r>
              <a:rPr lang="en-US" sz="2800" b="1" dirty="0">
                <a:solidFill>
                  <a:schemeClr val="tx2"/>
                </a:solidFill>
                <a:latin typeface="Times New Roman"/>
                <a:cs typeface="Times New Roman"/>
              </a:rPr>
              <a:t>Motivation</a:t>
            </a:r>
            <a:r>
              <a:rPr lang="en-US" sz="2800" dirty="0">
                <a:solidFill>
                  <a:schemeClr val="tx2"/>
                </a:solidFill>
                <a:latin typeface="Times New Roman"/>
                <a:cs typeface="Times New Roman"/>
              </a:rPr>
              <a:t>: To create a user-friendly platform that allows efficient retrieval and visualization of placement trends for better decision-making.</a:t>
            </a:r>
            <a:endParaRPr lang="en-US">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16BD08E3-5247-F2B5-75A5-A07AF723FB31}"/>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4</a:t>
            </a:fld>
            <a:endParaRPr lang="en-US">
              <a:solidFill>
                <a:prstClr val="black">
                  <a:tint val="75000"/>
                </a:prstClr>
              </a:solidFill>
            </a:endParaRPr>
          </a:p>
        </p:txBody>
      </p:sp>
    </p:spTree>
    <p:extLst>
      <p:ext uri="{BB962C8B-B14F-4D97-AF65-F5344CB8AC3E}">
        <p14:creationId xmlns:p14="http://schemas.microsoft.com/office/powerpoint/2010/main" val="40539488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DFCD6-DD2D-EB30-2055-07B52AFEB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C6932-151C-D35C-E73C-688D4DF30084}"/>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a:t>
            </a:r>
            <a:r>
              <a:rPr lang="en-IN" sz="3200" b="1" dirty="0">
                <a:solidFill>
                  <a:srgbClr val="7030A0"/>
                </a:solidFill>
                <a:latin typeface="Times New Roman"/>
                <a:cs typeface="Times New Roman"/>
              </a:rPr>
              <a:t>Problem Definition and Objectives</a:t>
            </a:r>
            <a:endParaRPr lang="en-US" sz="3200" b="1" dirty="0">
              <a:solidFill>
                <a:srgbClr val="7030A0"/>
              </a:solidFill>
              <a:latin typeface="Times New Roman"/>
              <a:cs typeface="Times New Roman"/>
            </a:endParaRPr>
          </a:p>
        </p:txBody>
      </p:sp>
      <p:sp>
        <p:nvSpPr>
          <p:cNvPr id="3" name="Content Placeholder 2">
            <a:extLst>
              <a:ext uri="{FF2B5EF4-FFF2-40B4-BE49-F238E27FC236}">
                <a16:creationId xmlns:a16="http://schemas.microsoft.com/office/drawing/2014/main" id="{1C66AC07-0131-E561-E78F-E501C8482509}"/>
              </a:ext>
            </a:extLst>
          </p:cNvPr>
          <p:cNvSpPr>
            <a:spLocks noGrp="1"/>
          </p:cNvSpPr>
          <p:nvPr>
            <p:ph idx="1"/>
          </p:nvPr>
        </p:nvSpPr>
        <p:spPr/>
        <p:txBody>
          <a:bodyPr vert="horz" lIns="91440" tIns="45720" rIns="91440" bIns="45720" rtlCol="0" anchor="t">
            <a:normAutofit fontScale="92500" lnSpcReduction="20000"/>
          </a:bodyPr>
          <a:lstStyle/>
          <a:p>
            <a:pPr algn="l">
              <a:buChar char="•"/>
            </a:pPr>
            <a:r>
              <a:rPr lang="en-US" sz="2800" b="1" dirty="0">
                <a:solidFill>
                  <a:schemeClr val="tx2"/>
                </a:solidFill>
                <a:latin typeface="Times New Roman"/>
                <a:cs typeface="Times New Roman"/>
              </a:rPr>
              <a:t>Problem Statement</a:t>
            </a:r>
            <a:r>
              <a:rPr lang="en-US" sz="2800" dirty="0">
                <a:solidFill>
                  <a:schemeClr val="tx2"/>
                </a:solidFill>
                <a:latin typeface="Times New Roman"/>
                <a:cs typeface="Times New Roman"/>
              </a:rPr>
              <a:t>:</a:t>
            </a:r>
            <a:br>
              <a:rPr lang="en-US" sz="2800" dirty="0">
                <a:latin typeface="Times New Roman"/>
                <a:cs typeface="Times New Roman"/>
              </a:rPr>
            </a:br>
            <a:r>
              <a:rPr lang="en-US" sz="2800" dirty="0">
                <a:solidFill>
                  <a:schemeClr val="tx2"/>
                </a:solidFill>
                <a:latin typeface="Times New Roman"/>
                <a:cs typeface="Times New Roman"/>
              </a:rPr>
              <a:t> To develop a database-driven placement analytics system that provides insights into placement records based on year, company, and skillset.</a:t>
            </a:r>
            <a:endParaRPr lang="en-US">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r>
              <a:rPr lang="en-US" sz="2800" b="1" dirty="0">
                <a:solidFill>
                  <a:schemeClr val="tx2"/>
                </a:solidFill>
                <a:latin typeface="Times New Roman"/>
                <a:cs typeface="Times New Roman"/>
              </a:rPr>
              <a:t>Objectives</a:t>
            </a:r>
            <a:r>
              <a:rPr lang="en-US" sz="2800" dirty="0">
                <a:solidFill>
                  <a:schemeClr val="tx2"/>
                </a:solidFill>
                <a:latin typeface="Times New Roman"/>
                <a:cs typeface="Times New Roman"/>
              </a:rPr>
              <a:t>: </a:t>
            </a:r>
          </a:p>
          <a:p>
            <a:pPr algn="l">
              <a:buChar char="•"/>
            </a:pPr>
            <a:r>
              <a:rPr lang="en-US" sz="3000" dirty="0">
                <a:solidFill>
                  <a:schemeClr val="tx2"/>
                </a:solidFill>
                <a:latin typeface="Times New Roman"/>
                <a:cs typeface="Times New Roman"/>
              </a:rPr>
              <a:t>Provide an easy-to-use interface for analyzing placement data.</a:t>
            </a:r>
          </a:p>
          <a:p>
            <a:pPr algn="l">
              <a:buChar char="•"/>
            </a:pPr>
            <a:r>
              <a:rPr lang="en-US" sz="3000" dirty="0">
                <a:solidFill>
                  <a:schemeClr val="tx2"/>
                </a:solidFill>
                <a:latin typeface="Times New Roman"/>
                <a:cs typeface="Times New Roman"/>
              </a:rPr>
              <a:t>Enable search and filtering by year, department, company, and skills.</a:t>
            </a:r>
          </a:p>
          <a:p>
            <a:pPr algn="l">
              <a:buChar char="•"/>
            </a:pPr>
            <a:r>
              <a:rPr lang="en-US" sz="3000" dirty="0">
                <a:solidFill>
                  <a:schemeClr val="tx2"/>
                </a:solidFill>
                <a:latin typeface="Times New Roman"/>
                <a:cs typeface="Times New Roman"/>
              </a:rPr>
              <a:t>Offer interactive data visualization for better understanding.</a:t>
            </a:r>
          </a:p>
          <a:p>
            <a:pPr algn="l">
              <a:buChar char="•"/>
            </a:pPr>
            <a:r>
              <a:rPr lang="en-US" sz="3000" dirty="0">
                <a:solidFill>
                  <a:schemeClr val="tx2"/>
                </a:solidFill>
                <a:latin typeface="Times New Roman"/>
                <a:cs typeface="Times New Roman"/>
              </a:rPr>
              <a:t>Ensure secure and efficient data handling.</a:t>
            </a: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DF500792-7979-E04E-3BBE-312E84CFFD60}"/>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5</a:t>
            </a:fld>
            <a:endParaRPr lang="en-US">
              <a:solidFill>
                <a:prstClr val="black">
                  <a:tint val="75000"/>
                </a:prstClr>
              </a:solidFill>
            </a:endParaRPr>
          </a:p>
        </p:txBody>
      </p:sp>
    </p:spTree>
    <p:extLst>
      <p:ext uri="{BB962C8B-B14F-4D97-AF65-F5344CB8AC3E}">
        <p14:creationId xmlns:p14="http://schemas.microsoft.com/office/powerpoint/2010/main" val="389435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B36F6-7910-6DA6-CF0E-CEC436E46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6E86ED-1CDD-07A8-5C76-1138F8E8E68B}"/>
              </a:ext>
            </a:extLst>
          </p:cNvPr>
          <p:cNvSpPr>
            <a:spLocks noGrp="1"/>
          </p:cNvSpPr>
          <p:nvPr>
            <p:ph type="title"/>
          </p:nvPr>
        </p:nvSpPr>
        <p:spPr>
          <a:xfrm>
            <a:off x="457200" y="274638"/>
            <a:ext cx="8229600" cy="623048"/>
          </a:xfrm>
        </p:spPr>
        <p:txBody>
          <a:bodyPr>
            <a:normAutofit/>
          </a:bodyPr>
          <a:lstStyle/>
          <a:p>
            <a:r>
              <a:rPr lang="en-US" sz="3200" b="1" dirty="0">
                <a:solidFill>
                  <a:srgbClr val="7030A0"/>
                </a:solidFill>
                <a:latin typeface="Times New Roman"/>
                <a:cs typeface="Times New Roman"/>
              </a:rPr>
              <a:t>            Proposed Methods / Technique</a:t>
            </a:r>
          </a:p>
        </p:txBody>
      </p:sp>
      <p:sp>
        <p:nvSpPr>
          <p:cNvPr id="3" name="Content Placeholder 2">
            <a:extLst>
              <a:ext uri="{FF2B5EF4-FFF2-40B4-BE49-F238E27FC236}">
                <a16:creationId xmlns:a16="http://schemas.microsoft.com/office/drawing/2014/main" id="{5F6D4A51-2CC7-9048-6105-3EF847A9F9F0}"/>
              </a:ext>
            </a:extLst>
          </p:cNvPr>
          <p:cNvSpPr>
            <a:spLocks noGrp="1"/>
          </p:cNvSpPr>
          <p:nvPr>
            <p:ph idx="1"/>
          </p:nvPr>
        </p:nvSpPr>
        <p:spPr>
          <a:xfrm>
            <a:off x="457200" y="891988"/>
            <a:ext cx="8229600" cy="5449327"/>
          </a:xfrm>
        </p:spPr>
        <p:txBody>
          <a:bodyPr vert="horz" lIns="91440" tIns="45720" rIns="91440" bIns="45720" rtlCol="0" anchor="t">
            <a:noAutofit/>
          </a:bodyPr>
          <a:lstStyle/>
          <a:p>
            <a:pPr algn="l">
              <a:buChar char="•"/>
            </a:pPr>
            <a:r>
              <a:rPr lang="en-US" dirty="0">
                <a:solidFill>
                  <a:schemeClr val="tx2"/>
                </a:solidFill>
                <a:latin typeface="Times New Roman"/>
                <a:cs typeface="Times New Roman"/>
              </a:rPr>
              <a:t>Our project follows a full-stack development approach, ensuring efficient data handling and a responsive user experience.</a:t>
            </a:r>
          </a:p>
          <a:p>
            <a:pPr algn="l">
              <a:buChar char="•"/>
            </a:pPr>
            <a:endParaRPr lang="en-US" dirty="0">
              <a:solidFill>
                <a:schemeClr val="tx2"/>
              </a:solidFill>
              <a:latin typeface="Times New Roman"/>
              <a:cs typeface="Times New Roman"/>
            </a:endParaRPr>
          </a:p>
          <a:p>
            <a:pPr algn="l">
              <a:buChar char="•"/>
            </a:pPr>
            <a:r>
              <a:rPr lang="en-US" b="1" dirty="0">
                <a:solidFill>
                  <a:srgbClr val="002060"/>
                </a:solidFill>
                <a:latin typeface="Times New Roman"/>
                <a:cs typeface="Times New Roman"/>
              </a:rPr>
              <a:t>Frontend Development</a:t>
            </a:r>
            <a:endParaRPr lang="en-US">
              <a:solidFill>
                <a:srgbClr val="000000"/>
              </a:solidFill>
              <a:latin typeface="Times New Roman"/>
              <a:cs typeface="Times New Roman"/>
            </a:endParaRPr>
          </a:p>
          <a:p>
            <a:pPr algn="l">
              <a:buChar char="•"/>
            </a:pPr>
            <a:r>
              <a:rPr lang="en-US" dirty="0">
                <a:solidFill>
                  <a:schemeClr val="tx2"/>
                </a:solidFill>
                <a:latin typeface="Times New Roman"/>
                <a:cs typeface="Times New Roman"/>
              </a:rPr>
              <a:t>Developed using </a:t>
            </a:r>
            <a:r>
              <a:rPr lang="en-US" b="1" dirty="0">
                <a:solidFill>
                  <a:schemeClr val="tx2"/>
                </a:solidFill>
                <a:latin typeface="Times New Roman"/>
                <a:cs typeface="Times New Roman"/>
              </a:rPr>
              <a:t>HTML</a:t>
            </a:r>
            <a:r>
              <a:rPr lang="en-US" dirty="0">
                <a:solidFill>
                  <a:schemeClr val="tx2"/>
                </a:solidFill>
                <a:latin typeface="Times New Roman"/>
                <a:cs typeface="Times New Roman"/>
              </a:rPr>
              <a:t>, </a:t>
            </a:r>
            <a:r>
              <a:rPr lang="en-US" b="1" dirty="0">
                <a:solidFill>
                  <a:schemeClr val="tx2"/>
                </a:solidFill>
                <a:latin typeface="Times New Roman"/>
                <a:cs typeface="Times New Roman"/>
              </a:rPr>
              <a:t>Tailwind CSS</a:t>
            </a:r>
            <a:r>
              <a:rPr lang="en-US" dirty="0">
                <a:solidFill>
                  <a:schemeClr val="tx2"/>
                </a:solidFill>
                <a:latin typeface="Times New Roman"/>
                <a:cs typeface="Times New Roman"/>
              </a:rPr>
              <a:t>, and </a:t>
            </a:r>
            <a:r>
              <a:rPr lang="en-US" b="1" dirty="0">
                <a:solidFill>
                  <a:schemeClr val="tx2"/>
                </a:solidFill>
                <a:latin typeface="Times New Roman"/>
                <a:cs typeface="Times New Roman"/>
              </a:rPr>
              <a:t>JavaScript</a:t>
            </a:r>
            <a:r>
              <a:rPr lang="en-US" dirty="0">
                <a:solidFill>
                  <a:schemeClr val="tx2"/>
                </a:solidFill>
                <a:latin typeface="Times New Roman"/>
                <a:cs typeface="Times New Roman"/>
              </a:rPr>
              <a:t> to create a responsive and intuitive user interface.</a:t>
            </a:r>
          </a:p>
          <a:p>
            <a:pPr algn="l">
              <a:buChar char="•"/>
            </a:pPr>
            <a:r>
              <a:rPr lang="en-US" dirty="0">
                <a:solidFill>
                  <a:schemeClr val="tx2"/>
                </a:solidFill>
                <a:latin typeface="Times New Roman"/>
                <a:cs typeface="Times New Roman"/>
              </a:rPr>
              <a:t>Implemented interactive graphs and charts for data visualization using libraries like </a:t>
            </a:r>
            <a:r>
              <a:rPr lang="en-US" b="1" dirty="0">
                <a:solidFill>
                  <a:schemeClr val="tx2"/>
                </a:solidFill>
                <a:latin typeface="Times New Roman"/>
                <a:cs typeface="Times New Roman"/>
              </a:rPr>
              <a:t>Chart.js</a:t>
            </a:r>
            <a:endParaRPr lang="en-US" dirty="0">
              <a:solidFill>
                <a:schemeClr val="tx2"/>
              </a:solidFill>
              <a:latin typeface="Times New Roman"/>
              <a:cs typeface="Times New Roman"/>
            </a:endParaRPr>
          </a:p>
          <a:p>
            <a:pPr algn="l">
              <a:buChar char="•"/>
            </a:pPr>
            <a:endParaRPr lang="en-US" b="1" dirty="0">
              <a:solidFill>
                <a:schemeClr val="tx2"/>
              </a:solidFill>
              <a:latin typeface="Times New Roman"/>
              <a:cs typeface="Times New Roman"/>
            </a:endParaRPr>
          </a:p>
          <a:p>
            <a:pPr algn="l">
              <a:buChar char="•"/>
            </a:pPr>
            <a:r>
              <a:rPr lang="en-US" b="1" dirty="0">
                <a:solidFill>
                  <a:srgbClr val="002060"/>
                </a:solidFill>
                <a:latin typeface="Times New Roman"/>
                <a:cs typeface="Times New Roman"/>
              </a:rPr>
              <a:t>Backend Development</a:t>
            </a:r>
            <a:endParaRPr lang="en-US">
              <a:solidFill>
                <a:srgbClr val="002060"/>
              </a:solidFill>
              <a:latin typeface="Times New Roman"/>
              <a:cs typeface="Times New Roman"/>
            </a:endParaRPr>
          </a:p>
          <a:p>
            <a:pPr algn="l">
              <a:buChar char="•"/>
            </a:pPr>
            <a:r>
              <a:rPr lang="en-US" dirty="0">
                <a:solidFill>
                  <a:schemeClr val="tx2"/>
                </a:solidFill>
                <a:latin typeface="Times New Roman"/>
                <a:cs typeface="Times New Roman"/>
              </a:rPr>
              <a:t>Built using </a:t>
            </a:r>
            <a:r>
              <a:rPr lang="en-US" b="1" dirty="0">
                <a:solidFill>
                  <a:schemeClr val="tx2"/>
                </a:solidFill>
                <a:latin typeface="Times New Roman"/>
                <a:cs typeface="Times New Roman"/>
              </a:rPr>
              <a:t>Node.js</a:t>
            </a:r>
            <a:r>
              <a:rPr lang="en-US" dirty="0">
                <a:solidFill>
                  <a:schemeClr val="tx2"/>
                </a:solidFill>
                <a:latin typeface="Times New Roman"/>
                <a:cs typeface="Times New Roman"/>
              </a:rPr>
              <a:t> and </a:t>
            </a:r>
            <a:r>
              <a:rPr lang="en-US" b="1" dirty="0">
                <a:solidFill>
                  <a:schemeClr val="tx2"/>
                </a:solidFill>
                <a:latin typeface="Times New Roman"/>
                <a:cs typeface="Times New Roman"/>
              </a:rPr>
              <a:t>Express.js</a:t>
            </a:r>
            <a:r>
              <a:rPr lang="en-US" dirty="0">
                <a:solidFill>
                  <a:schemeClr val="tx2"/>
                </a:solidFill>
                <a:latin typeface="Times New Roman"/>
                <a:cs typeface="Times New Roman"/>
              </a:rPr>
              <a:t>, ensuring efficient server-side operations.</a:t>
            </a:r>
          </a:p>
          <a:p>
            <a:pPr algn="l">
              <a:buChar char="•"/>
            </a:pPr>
            <a:r>
              <a:rPr lang="en-US" dirty="0">
                <a:solidFill>
                  <a:schemeClr val="tx2"/>
                </a:solidFill>
                <a:latin typeface="Times New Roman"/>
                <a:cs typeface="Times New Roman"/>
              </a:rPr>
              <a:t>Implements RESTful API architecture to manage data requests from the frontend.</a:t>
            </a:r>
          </a:p>
          <a:p>
            <a:pPr algn="l">
              <a:buChar char="•"/>
            </a:pPr>
            <a:r>
              <a:rPr lang="en-US" dirty="0">
                <a:solidFill>
                  <a:schemeClr val="tx2"/>
                </a:solidFill>
                <a:latin typeface="Times New Roman"/>
                <a:cs typeface="Times New Roman"/>
              </a:rPr>
              <a:t>Follows proper authentication and authorization mechanisms to maintain data security.</a:t>
            </a:r>
          </a:p>
          <a:p>
            <a:pPr algn="l">
              <a:buChar char="•"/>
            </a:pPr>
            <a:endParaRPr lang="en-US" dirty="0">
              <a:solidFill>
                <a:schemeClr val="tx2"/>
              </a:solidFill>
              <a:latin typeface="Times New Roman"/>
              <a:cs typeface="Times New Roman"/>
            </a:endParaRPr>
          </a:p>
          <a:p>
            <a:pPr algn="l">
              <a:buChar char="•"/>
            </a:pPr>
            <a:r>
              <a:rPr lang="en-US" b="1" dirty="0">
                <a:solidFill>
                  <a:srgbClr val="002060"/>
                </a:solidFill>
                <a:latin typeface="Times New Roman"/>
                <a:cs typeface="Times New Roman"/>
              </a:rPr>
              <a:t>Database Management</a:t>
            </a:r>
            <a:endParaRPr lang="en-US">
              <a:solidFill>
                <a:srgbClr val="002060"/>
              </a:solidFill>
              <a:latin typeface="Times New Roman"/>
              <a:cs typeface="Times New Roman"/>
            </a:endParaRPr>
          </a:p>
          <a:p>
            <a:pPr algn="l">
              <a:buChar char="•"/>
            </a:pPr>
            <a:r>
              <a:rPr lang="en-US" b="1" dirty="0">
                <a:solidFill>
                  <a:schemeClr val="tx2"/>
                </a:solidFill>
                <a:latin typeface="Times New Roman"/>
                <a:cs typeface="Times New Roman"/>
              </a:rPr>
              <a:t>MySQL</a:t>
            </a:r>
            <a:r>
              <a:rPr lang="en-US" dirty="0">
                <a:solidFill>
                  <a:schemeClr val="tx2"/>
                </a:solidFill>
                <a:latin typeface="Times New Roman"/>
                <a:cs typeface="Times New Roman"/>
              </a:rPr>
              <a:t> is used as the primary database for storing placement records.</a:t>
            </a:r>
          </a:p>
          <a:p>
            <a:pPr algn="l">
              <a:buChar char="•"/>
            </a:pPr>
            <a:r>
              <a:rPr lang="en-US" b="1" dirty="0">
                <a:solidFill>
                  <a:schemeClr val="tx2"/>
                </a:solidFill>
                <a:latin typeface="Times New Roman"/>
                <a:cs typeface="Times New Roman"/>
              </a:rPr>
              <a:t>MySQL Workbench</a:t>
            </a:r>
            <a:r>
              <a:rPr lang="en-US" dirty="0">
                <a:solidFill>
                  <a:schemeClr val="tx2"/>
                </a:solidFill>
                <a:latin typeface="Times New Roman"/>
                <a:cs typeface="Times New Roman"/>
              </a:rPr>
              <a:t> is utilized for efficient database design, query optimization, and visualization.</a:t>
            </a:r>
            <a:endParaRPr lang="en-US">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5B6968DB-A68B-B92E-A1EE-8E94C0402827}"/>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6</a:t>
            </a:fld>
            <a:endParaRPr lang="en-US">
              <a:solidFill>
                <a:prstClr val="black">
                  <a:tint val="75000"/>
                </a:prstClr>
              </a:solidFill>
            </a:endParaRPr>
          </a:p>
        </p:txBody>
      </p:sp>
    </p:spTree>
    <p:extLst>
      <p:ext uri="{BB962C8B-B14F-4D97-AF65-F5344CB8AC3E}">
        <p14:creationId xmlns:p14="http://schemas.microsoft.com/office/powerpoint/2010/main" val="162458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C6CF2-903E-ADBA-CF7C-D7841E52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90968-9440-8281-ED80-40974BC28E80}"/>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Society Contributions and Conclusion</a:t>
            </a:r>
          </a:p>
        </p:txBody>
      </p:sp>
      <p:sp>
        <p:nvSpPr>
          <p:cNvPr id="3" name="Content Placeholder 2">
            <a:extLst>
              <a:ext uri="{FF2B5EF4-FFF2-40B4-BE49-F238E27FC236}">
                <a16:creationId xmlns:a16="http://schemas.microsoft.com/office/drawing/2014/main" id="{6FEEB6B9-5DC5-4FB2-E934-EBC70C54D5A4}"/>
              </a:ext>
            </a:extLst>
          </p:cNvPr>
          <p:cNvSpPr>
            <a:spLocks noGrp="1"/>
          </p:cNvSpPr>
          <p:nvPr>
            <p:ph idx="1"/>
          </p:nvPr>
        </p:nvSpPr>
        <p:spPr>
          <a:xfrm>
            <a:off x="457200" y="1250576"/>
            <a:ext cx="8229600" cy="4759045"/>
          </a:xfrm>
        </p:spPr>
        <p:txBody>
          <a:bodyPr vert="horz" lIns="91440" tIns="45720" rIns="91440" bIns="45720" rtlCol="0" anchor="t">
            <a:noAutofit/>
          </a:bodyPr>
          <a:lstStyle/>
          <a:p>
            <a:pPr algn="l">
              <a:buChar char="•"/>
            </a:pPr>
            <a:r>
              <a:rPr lang="en-US" sz="2800" b="1" dirty="0">
                <a:solidFill>
                  <a:schemeClr val="tx2"/>
                </a:solidFill>
                <a:latin typeface="Times New Roman"/>
                <a:cs typeface="Times New Roman"/>
              </a:rPr>
              <a:t>For Students</a:t>
            </a:r>
            <a:r>
              <a:rPr lang="en-US" sz="2800" dirty="0">
                <a:solidFill>
                  <a:schemeClr val="tx2"/>
                </a:solidFill>
                <a:latin typeface="Times New Roman"/>
                <a:cs typeface="Times New Roman"/>
              </a:rPr>
              <a:t>: Helps them prepare for placements by identifying trends and required skills.</a:t>
            </a:r>
          </a:p>
          <a:p>
            <a:pPr algn="l">
              <a:buChar char="•"/>
            </a:pPr>
            <a:r>
              <a:rPr lang="en-US" sz="2800" b="1" dirty="0">
                <a:solidFill>
                  <a:schemeClr val="tx2"/>
                </a:solidFill>
                <a:latin typeface="Times New Roman"/>
                <a:cs typeface="Times New Roman"/>
              </a:rPr>
              <a:t>For Alumni</a:t>
            </a:r>
            <a:r>
              <a:rPr lang="en-US" sz="2800" dirty="0">
                <a:solidFill>
                  <a:schemeClr val="tx2"/>
                </a:solidFill>
                <a:latin typeface="Times New Roman"/>
                <a:cs typeface="Times New Roman"/>
              </a:rPr>
              <a:t>: Allows them to reference past records for career growth and industry trends.</a:t>
            </a:r>
          </a:p>
          <a:p>
            <a:pPr algn="l">
              <a:buChar char="•"/>
            </a:pPr>
            <a:r>
              <a:rPr lang="en-US" sz="2800" b="1" dirty="0">
                <a:solidFill>
                  <a:schemeClr val="tx2"/>
                </a:solidFill>
                <a:latin typeface="Times New Roman"/>
                <a:cs typeface="Times New Roman"/>
              </a:rPr>
              <a:t>For Companies</a:t>
            </a:r>
            <a:r>
              <a:rPr lang="en-US" sz="2800" dirty="0">
                <a:solidFill>
                  <a:schemeClr val="tx2"/>
                </a:solidFill>
                <a:latin typeface="Times New Roman"/>
                <a:cs typeface="Times New Roman"/>
              </a:rPr>
              <a:t>: Provides insights into college talent for potential collaborations.</a:t>
            </a:r>
          </a:p>
          <a:p>
            <a:pPr algn="l">
              <a:buChar char="•"/>
            </a:pPr>
            <a:r>
              <a:rPr lang="en-US" sz="2800" b="1" dirty="0">
                <a:solidFill>
                  <a:schemeClr val="tx2"/>
                </a:solidFill>
                <a:latin typeface="Times New Roman"/>
                <a:cs typeface="Times New Roman"/>
              </a:rPr>
              <a:t>For College Administration</a:t>
            </a:r>
            <a:r>
              <a:rPr lang="en-US" sz="2800" dirty="0">
                <a:solidFill>
                  <a:schemeClr val="tx2"/>
                </a:solidFill>
                <a:latin typeface="Times New Roman"/>
                <a:cs typeface="Times New Roman"/>
              </a:rPr>
              <a:t>: Aids in decision-making and report generation for policy improvements.</a:t>
            </a:r>
          </a:p>
          <a:p>
            <a:pPr algn="l">
              <a:buChar char="•"/>
            </a:pPr>
            <a:endParaRPr lang="en-US"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395A9EED-D6AC-1233-03FD-C69972C07C30}"/>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7</a:t>
            </a:fld>
            <a:endParaRPr lang="en-US">
              <a:solidFill>
                <a:prstClr val="black">
                  <a:tint val="75000"/>
                </a:prstClr>
              </a:solidFill>
            </a:endParaRPr>
          </a:p>
        </p:txBody>
      </p:sp>
    </p:spTree>
    <p:extLst>
      <p:ext uri="{BB962C8B-B14F-4D97-AF65-F5344CB8AC3E}">
        <p14:creationId xmlns:p14="http://schemas.microsoft.com/office/powerpoint/2010/main" val="2804452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C7CA7-3D47-9040-1A98-EA181870F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D3ED2-E1E2-18C6-5751-9D01FEA9ACCC}"/>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Result Analysis</a:t>
            </a:r>
          </a:p>
        </p:txBody>
      </p:sp>
      <p:sp>
        <p:nvSpPr>
          <p:cNvPr id="3" name="Content Placeholder 2">
            <a:extLst>
              <a:ext uri="{FF2B5EF4-FFF2-40B4-BE49-F238E27FC236}">
                <a16:creationId xmlns:a16="http://schemas.microsoft.com/office/drawing/2014/main" id="{2708B1CB-7690-FF7E-DFD6-FD85188139D1}"/>
              </a:ext>
            </a:extLst>
          </p:cNvPr>
          <p:cNvSpPr>
            <a:spLocks noGrp="1"/>
          </p:cNvSpPr>
          <p:nvPr>
            <p:ph idx="1"/>
          </p:nvPr>
        </p:nvSpPr>
        <p:spPr>
          <a:xfrm>
            <a:off x="457200" y="1250576"/>
            <a:ext cx="8229600" cy="4759045"/>
          </a:xfrm>
        </p:spPr>
        <p:txBody>
          <a:bodyPr vert="horz" lIns="91440" tIns="45720" rIns="91440" bIns="45720" rtlCol="0" anchor="t">
            <a:noAutofit/>
          </a:bodyPr>
          <a:lstStyle/>
          <a:p>
            <a:pPr algn="l">
              <a:buChar char="•"/>
            </a:pPr>
            <a:r>
              <a:rPr lang="en-US" sz="2800" dirty="0">
                <a:solidFill>
                  <a:schemeClr val="tx2"/>
                </a:solidFill>
                <a:latin typeface="Times New Roman"/>
                <a:cs typeface="Times New Roman"/>
              </a:rPr>
              <a:t>Graphical representation of placement statistics (Year-wise, Company-wise, Skill-wise).</a:t>
            </a:r>
            <a:endParaRPr lang="en-US">
              <a:solidFill>
                <a:schemeClr val="tx2"/>
              </a:solidFill>
              <a:latin typeface="Times New Roman"/>
              <a:cs typeface="Times New Roman"/>
            </a:endParaRPr>
          </a:p>
          <a:p>
            <a:pPr algn="l">
              <a:buChar char="•"/>
            </a:pPr>
            <a:r>
              <a:rPr lang="en-US" sz="2800" dirty="0">
                <a:solidFill>
                  <a:schemeClr val="tx2"/>
                </a:solidFill>
                <a:latin typeface="Times New Roman"/>
                <a:cs typeface="Times New Roman"/>
              </a:rPr>
              <a:t>Comparison of placement trends across multiple years.</a:t>
            </a:r>
            <a:endParaRPr lang="en-US">
              <a:solidFill>
                <a:schemeClr val="tx2"/>
              </a:solidFill>
              <a:latin typeface="Times New Roman"/>
              <a:cs typeface="Times New Roman"/>
            </a:endParaRPr>
          </a:p>
          <a:p>
            <a:pPr algn="l">
              <a:buChar char="•"/>
            </a:pPr>
            <a:r>
              <a:rPr lang="en-US" sz="2800" dirty="0">
                <a:solidFill>
                  <a:schemeClr val="tx2"/>
                </a:solidFill>
                <a:latin typeface="Times New Roman"/>
                <a:cs typeface="Times New Roman"/>
              </a:rPr>
              <a:t>Insights on popular companies and their hiring patterns.</a:t>
            </a:r>
            <a:endParaRPr lang="en-US">
              <a:solidFill>
                <a:schemeClr val="tx2"/>
              </a:solidFill>
              <a:latin typeface="Times New Roman"/>
              <a:cs typeface="Times New Roman"/>
            </a:endParaRPr>
          </a:p>
          <a:p>
            <a:pPr algn="l">
              <a:buChar char="•"/>
            </a:pPr>
            <a:r>
              <a:rPr lang="en-US" sz="2800" b="1" dirty="0">
                <a:solidFill>
                  <a:schemeClr val="tx2"/>
                </a:solidFill>
                <a:latin typeface="Times New Roman"/>
                <a:cs typeface="Times New Roman"/>
              </a:rPr>
              <a:t>insert images </a:t>
            </a:r>
          </a:p>
          <a:p>
            <a:pPr algn="l">
              <a:buChar char="•"/>
            </a:pPr>
            <a:endParaRPr lang="en-US"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AAA19846-1C29-BEFE-95CA-B3172E2EEC98}"/>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8</a:t>
            </a:fld>
            <a:endParaRPr lang="en-US">
              <a:solidFill>
                <a:prstClr val="black">
                  <a:tint val="75000"/>
                </a:prstClr>
              </a:solidFill>
            </a:endParaRPr>
          </a:p>
        </p:txBody>
      </p:sp>
    </p:spTree>
    <p:extLst>
      <p:ext uri="{BB962C8B-B14F-4D97-AF65-F5344CB8AC3E}">
        <p14:creationId xmlns:p14="http://schemas.microsoft.com/office/powerpoint/2010/main" val="335508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0717A-6748-6D83-5D83-B68F09C5CB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03F1E4-5603-4A1B-7A2C-00EEB6497955}"/>
              </a:ext>
            </a:extLst>
          </p:cNvPr>
          <p:cNvSpPr>
            <a:spLocks noGrp="1"/>
          </p:cNvSpPr>
          <p:nvPr>
            <p:ph type="title"/>
          </p:nvPr>
        </p:nvSpPr>
        <p:spPr/>
        <p:txBody>
          <a:bodyPr>
            <a:normAutofit/>
          </a:bodyPr>
          <a:lstStyle/>
          <a:p>
            <a:r>
              <a:rPr lang="en-US" sz="3200" b="1" dirty="0">
                <a:solidFill>
                  <a:srgbClr val="7030A0"/>
                </a:solidFill>
                <a:latin typeface="Times New Roman"/>
                <a:cs typeface="Times New Roman"/>
              </a:rPr>
              <a:t>                         Conclusion</a:t>
            </a:r>
          </a:p>
        </p:txBody>
      </p:sp>
      <p:sp>
        <p:nvSpPr>
          <p:cNvPr id="3" name="Content Placeholder 2">
            <a:extLst>
              <a:ext uri="{FF2B5EF4-FFF2-40B4-BE49-F238E27FC236}">
                <a16:creationId xmlns:a16="http://schemas.microsoft.com/office/drawing/2014/main" id="{EF93090F-A81A-5668-AC03-DA02DED5D135}"/>
              </a:ext>
            </a:extLst>
          </p:cNvPr>
          <p:cNvSpPr>
            <a:spLocks noGrp="1"/>
          </p:cNvSpPr>
          <p:nvPr>
            <p:ph idx="1"/>
          </p:nvPr>
        </p:nvSpPr>
        <p:spPr>
          <a:xfrm>
            <a:off x="457200" y="1250576"/>
            <a:ext cx="8229600" cy="4759045"/>
          </a:xfrm>
        </p:spPr>
        <p:txBody>
          <a:bodyPr vert="horz" lIns="91440" tIns="45720" rIns="91440" bIns="45720" rtlCol="0" anchor="t">
            <a:noAutofit/>
          </a:bodyPr>
          <a:lstStyle/>
          <a:p>
            <a:pPr algn="l"/>
            <a:r>
              <a:rPr lang="en-US" sz="3200" dirty="0">
                <a:solidFill>
                  <a:schemeClr val="tx2"/>
                </a:solidFill>
                <a:latin typeface="Times New Roman"/>
                <a:cs typeface="Times New Roman"/>
              </a:rPr>
              <a:t>Our project bridges the gap between raw placement data and meaningful insights, enabling users to make informed decisions. The interactive and secure approach ensures better accessibility and usability for all stakeholders.</a:t>
            </a:r>
          </a:p>
          <a:p>
            <a:pPr algn="l">
              <a:buChar char="•"/>
            </a:pPr>
            <a:endParaRPr lang="en-US"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pPr algn="l">
              <a:buChar char="•"/>
            </a:pPr>
            <a:endParaRPr lang="en-US" sz="2800" dirty="0">
              <a:solidFill>
                <a:schemeClr val="tx2"/>
              </a:solidFill>
              <a:latin typeface="Times New Roman"/>
              <a:cs typeface="Times New Roman"/>
            </a:endParaRPr>
          </a:p>
          <a:p>
            <a:endParaRPr lang="en-US" sz="2800" dirty="0">
              <a:solidFill>
                <a:schemeClr val="tx2"/>
              </a:solidFill>
              <a:latin typeface="Times New Roman"/>
              <a:cs typeface="Times New Roman"/>
            </a:endParaRPr>
          </a:p>
        </p:txBody>
      </p:sp>
      <p:sp>
        <p:nvSpPr>
          <p:cNvPr id="4" name="Slide Number Placeholder 3">
            <a:extLst>
              <a:ext uri="{FF2B5EF4-FFF2-40B4-BE49-F238E27FC236}">
                <a16:creationId xmlns:a16="http://schemas.microsoft.com/office/drawing/2014/main" id="{7575A4AC-5DE5-A7AF-9755-6EA91BECC848}"/>
              </a:ext>
            </a:extLst>
          </p:cNvPr>
          <p:cNvSpPr>
            <a:spLocks noGrp="1"/>
          </p:cNvSpPr>
          <p:nvPr>
            <p:ph type="sldNum" sz="quarter" idx="12"/>
          </p:nvPr>
        </p:nvSpPr>
        <p:spPr/>
        <p:txBody>
          <a:bodyPr/>
          <a:lstStyle/>
          <a:p>
            <a:fld id="{30E3BA6D-8A59-406D-9718-EDA274356C09}" type="slidenum">
              <a:rPr lang="en-US">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14088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DB04185EF2A1943A4128A13A69DDCE7" ma:contentTypeVersion="10" ma:contentTypeDescription="Create a new document." ma:contentTypeScope="" ma:versionID="2d880a12b445dc6df3e0efbcf1d52498">
  <xsd:schema xmlns:xsd="http://www.w3.org/2001/XMLSchema" xmlns:xs="http://www.w3.org/2001/XMLSchema" xmlns:p="http://schemas.microsoft.com/office/2006/metadata/properties" xmlns:ns2="0ef2715a-bc30-44df-984b-0bd7195370f4" xmlns:ns3="df1af11a-0500-4b17-bd63-c6d9f8a8ca93" targetNamespace="http://schemas.microsoft.com/office/2006/metadata/properties" ma:root="true" ma:fieldsID="b62ed9947e7d7456ecd16b8dd526bf17" ns2:_="" ns3:_="">
    <xsd:import namespace="0ef2715a-bc30-44df-984b-0bd7195370f4"/>
    <xsd:import namespace="df1af11a-0500-4b17-bd63-c6d9f8a8ca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2715a-bc30-44df-984b-0bd7195370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7"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1af11a-0500-4b17-bd63-c6d9f8a8ca9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2C2287-6FBC-43F1-933C-FAD18F3E9B16}">
  <ds:schemaRefs>
    <ds:schemaRef ds:uri="http://schemas.microsoft.com/sharepoint/v3/contenttype/forms"/>
  </ds:schemaRefs>
</ds:datastoreItem>
</file>

<file path=customXml/itemProps2.xml><?xml version="1.0" encoding="utf-8"?>
<ds:datastoreItem xmlns:ds="http://schemas.openxmlformats.org/officeDocument/2006/customXml" ds:itemID="{DFD1FEA3-D71B-48AC-BABF-14542421F3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2715a-bc30-44df-984b-0bd7195370f4"/>
    <ds:schemaRef ds:uri="df1af11a-0500-4b17-bd63-c6d9f8a8ca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3E8F26-3F76-4826-82DF-5DE3CC3E2AE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38</TotalTime>
  <Words>72</Words>
  <Application>Microsoft Office PowerPoint</Application>
  <PresentationFormat>On-screen Show (4:3)</PresentationFormat>
  <Paragraphs>29</Paragraphs>
  <Slides>11</Slides>
  <Notes>2</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PBL Presentation </vt:lpstr>
      <vt:lpstr>PowerPoint Presentation</vt:lpstr>
      <vt:lpstr>                             Introduction</vt:lpstr>
      <vt:lpstr>            Literature Survey and Motivation</vt:lpstr>
      <vt:lpstr>            Problem Definition and Objectives</vt:lpstr>
      <vt:lpstr>            Proposed Methods / Technique</vt:lpstr>
      <vt:lpstr>        Society Contributions and Conclusion</vt:lpstr>
      <vt:lpstr>                         Result Analysis</vt:lpstr>
      <vt:lpstr>                         Conclusion</vt:lpstr>
      <vt:lpstr>                        Future Directions</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Ph.D. Viva-Voce Presentation </dc:title>
  <dc:creator>Mahesh</dc:creator>
  <cp:lastModifiedBy>Chaitanya Patil</cp:lastModifiedBy>
  <cp:revision>157</cp:revision>
  <dcterms:created xsi:type="dcterms:W3CDTF">2006-08-16T00:00:00Z</dcterms:created>
  <dcterms:modified xsi:type="dcterms:W3CDTF">2025-03-18T04:46:24Z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0x0101007DB04185EF2A1943A4128A13A69DDCE7</vt:lpwstr>
  </property>
</Properties>
</file>