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78" r:id="rId5"/>
    <p:sldId id="272" r:id="rId6"/>
    <p:sldId id="260" r:id="rId7"/>
    <p:sldId id="261" r:id="rId8"/>
    <p:sldId id="262" r:id="rId9"/>
    <p:sldId id="263" r:id="rId10"/>
    <p:sldId id="265" r:id="rId11"/>
    <p:sldId id="287" r:id="rId12"/>
    <p:sldId id="266" r:id="rId13"/>
    <p:sldId id="267" r:id="rId14"/>
    <p:sldId id="280" r:id="rId15"/>
    <p:sldId id="277" r:id="rId16"/>
    <p:sldId id="273" r:id="rId17"/>
    <p:sldId id="274" r:id="rId18"/>
    <p:sldId id="275" r:id="rId19"/>
    <p:sldId id="282" r:id="rId20"/>
    <p:sldId id="283" r:id="rId21"/>
    <p:sldId id="284" r:id="rId22"/>
    <p:sldId id="285" r:id="rId23"/>
    <p:sldId id="286" r:id="rId24"/>
    <p:sldId id="279" r:id="rId25"/>
    <p:sldId id="281" r:id="rId26"/>
    <p:sldId id="269"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6" d="100"/>
          <a:sy n="86" d="100"/>
        </p:scale>
        <p:origin x="6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chi hardi" userId="de99108b40721fd0" providerId="LiveId" clId="{F36E27A4-9AD6-41BC-AEBE-28C5507E53A7}"/>
    <pc:docChg chg="undo custSel addSld delSld modSld">
      <pc:chgData name="shachi hardi" userId="de99108b40721fd0" providerId="LiveId" clId="{F36E27A4-9AD6-41BC-AEBE-28C5507E53A7}" dt="2021-11-08T03:20:30.594" v="2183" actId="403"/>
      <pc:docMkLst>
        <pc:docMk/>
      </pc:docMkLst>
      <pc:sldChg chg="modSp mod">
        <pc:chgData name="shachi hardi" userId="de99108b40721fd0" providerId="LiveId" clId="{F36E27A4-9AD6-41BC-AEBE-28C5507E53A7}" dt="2021-11-08T03:11:40.017" v="2078" actId="403"/>
        <pc:sldMkLst>
          <pc:docMk/>
          <pc:sldMk cId="1519427362" sldId="256"/>
        </pc:sldMkLst>
        <pc:spChg chg="mod">
          <ac:chgData name="shachi hardi" userId="de99108b40721fd0" providerId="LiveId" clId="{F36E27A4-9AD6-41BC-AEBE-28C5507E53A7}" dt="2021-11-08T03:11:40.017" v="2078" actId="403"/>
          <ac:spMkLst>
            <pc:docMk/>
            <pc:sldMk cId="1519427362" sldId="256"/>
            <ac:spMk id="3" creationId="{D8E8331C-33C0-4794-B8F0-15965534CF8A}"/>
          </ac:spMkLst>
        </pc:spChg>
      </pc:sldChg>
      <pc:sldChg chg="addSp delSp modSp mod">
        <pc:chgData name="shachi hardi" userId="de99108b40721fd0" providerId="LiveId" clId="{F36E27A4-9AD6-41BC-AEBE-28C5507E53A7}" dt="2021-11-08T03:17:31.852" v="2143" actId="1076"/>
        <pc:sldMkLst>
          <pc:docMk/>
          <pc:sldMk cId="704831899" sldId="257"/>
        </pc:sldMkLst>
        <pc:spChg chg="mod">
          <ac:chgData name="shachi hardi" userId="de99108b40721fd0" providerId="LiveId" clId="{F36E27A4-9AD6-41BC-AEBE-28C5507E53A7}" dt="2021-11-08T03:12:33.438" v="2105" actId="27636"/>
          <ac:spMkLst>
            <pc:docMk/>
            <pc:sldMk cId="704831899" sldId="257"/>
            <ac:spMk id="2" creationId="{4FFD88E0-0E5C-4275-A39A-4097E1FC7A88}"/>
          </ac:spMkLst>
        </pc:spChg>
        <pc:spChg chg="del mod">
          <ac:chgData name="shachi hardi" userId="de99108b40721fd0" providerId="LiveId" clId="{F36E27A4-9AD6-41BC-AEBE-28C5507E53A7}" dt="2021-11-08T03:17:25.585" v="2142" actId="478"/>
          <ac:spMkLst>
            <pc:docMk/>
            <pc:sldMk cId="704831899" sldId="257"/>
            <ac:spMk id="3" creationId="{4595D243-2AB5-4CBB-A93F-070AB4F59C5A}"/>
          </ac:spMkLst>
        </pc:spChg>
        <pc:graphicFrameChg chg="add del mod">
          <ac:chgData name="shachi hardi" userId="de99108b40721fd0" providerId="LiveId" clId="{F36E27A4-9AD6-41BC-AEBE-28C5507E53A7}" dt="2021-11-08T03:13:05.056" v="2108"/>
          <ac:graphicFrameMkLst>
            <pc:docMk/>
            <pc:sldMk cId="704831899" sldId="257"/>
            <ac:graphicFrameMk id="4" creationId="{D78919BD-8F7E-4865-9BA9-3358E80769BB}"/>
          </ac:graphicFrameMkLst>
        </pc:graphicFrameChg>
        <pc:graphicFrameChg chg="add mod">
          <ac:chgData name="shachi hardi" userId="de99108b40721fd0" providerId="LiveId" clId="{F36E27A4-9AD6-41BC-AEBE-28C5507E53A7}" dt="2021-11-08T03:17:31.852" v="2143" actId="1076"/>
          <ac:graphicFrameMkLst>
            <pc:docMk/>
            <pc:sldMk cId="704831899" sldId="257"/>
            <ac:graphicFrameMk id="5" creationId="{1521443C-15E1-47AB-89FD-4600BDD5D909}"/>
          </ac:graphicFrameMkLst>
        </pc:graphicFrameChg>
      </pc:sldChg>
      <pc:sldChg chg="modSp mod">
        <pc:chgData name="shachi hardi" userId="de99108b40721fd0" providerId="LiveId" clId="{F36E27A4-9AD6-41BC-AEBE-28C5507E53A7}" dt="2021-11-08T02:16:48.279" v="2027" actId="403"/>
        <pc:sldMkLst>
          <pc:docMk/>
          <pc:sldMk cId="3586292325" sldId="258"/>
        </pc:sldMkLst>
        <pc:spChg chg="mod">
          <ac:chgData name="shachi hardi" userId="de99108b40721fd0" providerId="LiveId" clId="{F36E27A4-9AD6-41BC-AEBE-28C5507E53A7}" dt="2021-11-08T01:58:59.013" v="1896" actId="20577"/>
          <ac:spMkLst>
            <pc:docMk/>
            <pc:sldMk cId="3586292325" sldId="258"/>
            <ac:spMk id="2" creationId="{E484F47E-BC86-4AAE-94D4-8D3DAADCA3D4}"/>
          </ac:spMkLst>
        </pc:spChg>
        <pc:spChg chg="mod">
          <ac:chgData name="shachi hardi" userId="de99108b40721fd0" providerId="LiveId" clId="{F36E27A4-9AD6-41BC-AEBE-28C5507E53A7}" dt="2021-11-08T02:16:48.279" v="2027" actId="403"/>
          <ac:spMkLst>
            <pc:docMk/>
            <pc:sldMk cId="3586292325" sldId="258"/>
            <ac:spMk id="3" creationId="{A6AAE081-1E1A-4404-B17E-2A33BD5844B6}"/>
          </ac:spMkLst>
        </pc:spChg>
      </pc:sldChg>
      <pc:sldChg chg="modSp mod">
        <pc:chgData name="shachi hardi" userId="de99108b40721fd0" providerId="LiveId" clId="{F36E27A4-9AD6-41BC-AEBE-28C5507E53A7}" dt="2021-11-08T03:17:54.620" v="2147" actId="20577"/>
        <pc:sldMkLst>
          <pc:docMk/>
          <pc:sldMk cId="1965561624" sldId="259"/>
        </pc:sldMkLst>
        <pc:spChg chg="mod">
          <ac:chgData name="shachi hardi" userId="de99108b40721fd0" providerId="LiveId" clId="{F36E27A4-9AD6-41BC-AEBE-28C5507E53A7}" dt="2021-10-15T12:18:03.362" v="36" actId="20577"/>
          <ac:spMkLst>
            <pc:docMk/>
            <pc:sldMk cId="1965561624" sldId="259"/>
            <ac:spMk id="2" creationId="{27415BB2-5AC0-45BE-8574-010555E6C5C9}"/>
          </ac:spMkLst>
        </pc:spChg>
        <pc:spChg chg="mod">
          <ac:chgData name="shachi hardi" userId="de99108b40721fd0" providerId="LiveId" clId="{F36E27A4-9AD6-41BC-AEBE-28C5507E53A7}" dt="2021-11-08T03:17:54.620" v="2147" actId="20577"/>
          <ac:spMkLst>
            <pc:docMk/>
            <pc:sldMk cId="1965561624" sldId="259"/>
            <ac:spMk id="3" creationId="{26E45E92-76CA-4881-8902-18FB049ECAE4}"/>
          </ac:spMkLst>
        </pc:spChg>
      </pc:sldChg>
      <pc:sldChg chg="modSp mod">
        <pc:chgData name="shachi hardi" userId="de99108b40721fd0" providerId="LiveId" clId="{F36E27A4-9AD6-41BC-AEBE-28C5507E53A7}" dt="2021-11-08T02:17:00.447" v="2029" actId="2711"/>
        <pc:sldMkLst>
          <pc:docMk/>
          <pc:sldMk cId="2175055525" sldId="260"/>
        </pc:sldMkLst>
        <pc:spChg chg="mod">
          <ac:chgData name="shachi hardi" userId="de99108b40721fd0" providerId="LiveId" clId="{F36E27A4-9AD6-41BC-AEBE-28C5507E53A7}" dt="2021-10-15T12:19:56.032" v="103" actId="20577"/>
          <ac:spMkLst>
            <pc:docMk/>
            <pc:sldMk cId="2175055525" sldId="260"/>
            <ac:spMk id="2" creationId="{5ACB7090-8078-4B7B-8843-5D8D0B87DC40}"/>
          </ac:spMkLst>
        </pc:spChg>
        <pc:spChg chg="mod">
          <ac:chgData name="shachi hardi" userId="de99108b40721fd0" providerId="LiveId" clId="{F36E27A4-9AD6-41BC-AEBE-28C5507E53A7}" dt="2021-11-08T02:17:00.447" v="2029" actId="2711"/>
          <ac:spMkLst>
            <pc:docMk/>
            <pc:sldMk cId="2175055525" sldId="260"/>
            <ac:spMk id="3" creationId="{781C723B-60D2-4F97-9977-9BFE6CEEC81D}"/>
          </ac:spMkLst>
        </pc:spChg>
      </pc:sldChg>
      <pc:sldChg chg="addSp delSp modSp mod">
        <pc:chgData name="shachi hardi" userId="de99108b40721fd0" providerId="LiveId" clId="{F36E27A4-9AD6-41BC-AEBE-28C5507E53A7}" dt="2021-11-08T02:17:21.293" v="2032" actId="2711"/>
        <pc:sldMkLst>
          <pc:docMk/>
          <pc:sldMk cId="3145001240" sldId="261"/>
        </pc:sldMkLst>
        <pc:spChg chg="mod">
          <ac:chgData name="shachi hardi" userId="de99108b40721fd0" providerId="LiveId" clId="{F36E27A4-9AD6-41BC-AEBE-28C5507E53A7}" dt="2021-10-15T12:24:07.057" v="228" actId="1076"/>
          <ac:spMkLst>
            <pc:docMk/>
            <pc:sldMk cId="3145001240" sldId="261"/>
            <ac:spMk id="2" creationId="{ACB89312-C5C7-4C5B-B901-3EE79B5023B0}"/>
          </ac:spMkLst>
        </pc:spChg>
        <pc:spChg chg="mod">
          <ac:chgData name="shachi hardi" userId="de99108b40721fd0" providerId="LiveId" clId="{F36E27A4-9AD6-41BC-AEBE-28C5507E53A7}" dt="2021-11-08T02:17:07.797" v="2030" actId="2711"/>
          <ac:spMkLst>
            <pc:docMk/>
            <pc:sldMk cId="3145001240" sldId="261"/>
            <ac:spMk id="3" creationId="{5C9559AE-D9FA-4F33-8F29-D220472481C0}"/>
          </ac:spMkLst>
        </pc:spChg>
        <pc:spChg chg="add del mod">
          <ac:chgData name="shachi hardi" userId="de99108b40721fd0" providerId="LiveId" clId="{F36E27A4-9AD6-41BC-AEBE-28C5507E53A7}" dt="2021-10-15T12:23:10.735" v="219"/>
          <ac:spMkLst>
            <pc:docMk/>
            <pc:sldMk cId="3145001240" sldId="261"/>
            <ac:spMk id="4" creationId="{4C23BFFD-A684-489F-99AE-16D4A279DD05}"/>
          </ac:spMkLst>
        </pc:spChg>
        <pc:spChg chg="add mod">
          <ac:chgData name="shachi hardi" userId="de99108b40721fd0" providerId="LiveId" clId="{F36E27A4-9AD6-41BC-AEBE-28C5507E53A7}" dt="2021-11-08T02:17:21.293" v="2032" actId="2711"/>
          <ac:spMkLst>
            <pc:docMk/>
            <pc:sldMk cId="3145001240" sldId="261"/>
            <ac:spMk id="5" creationId="{7268B76B-1C43-4790-8BC4-98A0A7E40B45}"/>
          </ac:spMkLst>
        </pc:spChg>
        <pc:spChg chg="add del mod">
          <ac:chgData name="shachi hardi" userId="de99108b40721fd0" providerId="LiveId" clId="{F36E27A4-9AD6-41BC-AEBE-28C5507E53A7}" dt="2021-10-15T12:23:10.735" v="217" actId="478"/>
          <ac:spMkLst>
            <pc:docMk/>
            <pc:sldMk cId="3145001240" sldId="261"/>
            <ac:spMk id="6" creationId="{C8A1EB22-422A-4E81-9AEF-1BC27B9E44D6}"/>
          </ac:spMkLst>
        </pc:spChg>
        <pc:spChg chg="add mod">
          <ac:chgData name="shachi hardi" userId="de99108b40721fd0" providerId="LiveId" clId="{F36E27A4-9AD6-41BC-AEBE-28C5507E53A7}" dt="2021-11-08T02:17:15.564" v="2031" actId="2711"/>
          <ac:spMkLst>
            <pc:docMk/>
            <pc:sldMk cId="3145001240" sldId="261"/>
            <ac:spMk id="7" creationId="{546D7F82-04E7-4017-BA9C-56278D700ACF}"/>
          </ac:spMkLst>
        </pc:spChg>
      </pc:sldChg>
      <pc:sldChg chg="addSp delSp modSp mod">
        <pc:chgData name="shachi hardi" userId="de99108b40721fd0" providerId="LiveId" clId="{F36E27A4-9AD6-41BC-AEBE-28C5507E53A7}" dt="2021-11-08T02:17:37.771" v="2034" actId="2711"/>
        <pc:sldMkLst>
          <pc:docMk/>
          <pc:sldMk cId="246667228" sldId="262"/>
        </pc:sldMkLst>
        <pc:spChg chg="mod">
          <ac:chgData name="shachi hardi" userId="de99108b40721fd0" providerId="LiveId" clId="{F36E27A4-9AD6-41BC-AEBE-28C5507E53A7}" dt="2021-10-15T12:25:56.113" v="266" actId="1076"/>
          <ac:spMkLst>
            <pc:docMk/>
            <pc:sldMk cId="246667228" sldId="262"/>
            <ac:spMk id="2" creationId="{E15BD65D-913F-4B50-BBC6-A3A262C36A68}"/>
          </ac:spMkLst>
        </pc:spChg>
        <pc:spChg chg="del mod">
          <ac:chgData name="shachi hardi" userId="de99108b40721fd0" providerId="LiveId" clId="{F36E27A4-9AD6-41BC-AEBE-28C5507E53A7}" dt="2021-10-15T12:25:04.742" v="256" actId="478"/>
          <ac:spMkLst>
            <pc:docMk/>
            <pc:sldMk cId="246667228" sldId="262"/>
            <ac:spMk id="3" creationId="{B0E8C895-D247-4E86-8224-0EFB0711251A}"/>
          </ac:spMkLst>
        </pc:spChg>
        <pc:spChg chg="add del mod">
          <ac:chgData name="shachi hardi" userId="de99108b40721fd0" providerId="LiveId" clId="{F36E27A4-9AD6-41BC-AEBE-28C5507E53A7}" dt="2021-10-15T12:24:48.985" v="252"/>
          <ac:spMkLst>
            <pc:docMk/>
            <pc:sldMk cId="246667228" sldId="262"/>
            <ac:spMk id="4" creationId="{03FEF45A-186B-456B-9D96-6358E6C9C5EA}"/>
          </ac:spMkLst>
        </pc:spChg>
        <pc:spChg chg="add mod">
          <ac:chgData name="shachi hardi" userId="de99108b40721fd0" providerId="LiveId" clId="{F36E27A4-9AD6-41BC-AEBE-28C5507E53A7}" dt="2021-11-08T02:17:32.883" v="2033" actId="2711"/>
          <ac:spMkLst>
            <pc:docMk/>
            <pc:sldMk cId="246667228" sldId="262"/>
            <ac:spMk id="5" creationId="{B8BE16C0-B7B6-4EEB-9A57-5782BB19734A}"/>
          </ac:spMkLst>
        </pc:spChg>
        <pc:spChg chg="add mod">
          <ac:chgData name="shachi hardi" userId="de99108b40721fd0" providerId="LiveId" clId="{F36E27A4-9AD6-41BC-AEBE-28C5507E53A7}" dt="2021-11-08T02:17:37.771" v="2034" actId="2711"/>
          <ac:spMkLst>
            <pc:docMk/>
            <pc:sldMk cId="246667228" sldId="262"/>
            <ac:spMk id="6" creationId="{230F881B-F65C-4220-ACDA-166860072562}"/>
          </ac:spMkLst>
        </pc:spChg>
      </pc:sldChg>
      <pc:sldChg chg="modSp mod">
        <pc:chgData name="shachi hardi" userId="de99108b40721fd0" providerId="LiveId" clId="{F36E27A4-9AD6-41BC-AEBE-28C5507E53A7}" dt="2021-11-08T02:17:45.489" v="2035" actId="2711"/>
        <pc:sldMkLst>
          <pc:docMk/>
          <pc:sldMk cId="1815329804" sldId="263"/>
        </pc:sldMkLst>
        <pc:spChg chg="mod">
          <ac:chgData name="shachi hardi" userId="de99108b40721fd0" providerId="LiveId" clId="{F36E27A4-9AD6-41BC-AEBE-28C5507E53A7}" dt="2021-10-22T12:45:41.203" v="544" actId="20577"/>
          <ac:spMkLst>
            <pc:docMk/>
            <pc:sldMk cId="1815329804" sldId="263"/>
            <ac:spMk id="2" creationId="{147BD832-E21C-486C-9916-30E76B5F25B7}"/>
          </ac:spMkLst>
        </pc:spChg>
        <pc:spChg chg="mod">
          <ac:chgData name="shachi hardi" userId="de99108b40721fd0" providerId="LiveId" clId="{F36E27A4-9AD6-41BC-AEBE-28C5507E53A7}" dt="2021-11-08T02:17:45.489" v="2035" actId="2711"/>
          <ac:spMkLst>
            <pc:docMk/>
            <pc:sldMk cId="1815329804" sldId="263"/>
            <ac:spMk id="3" creationId="{51587E81-17E4-4FDE-A040-D2C4618B4102}"/>
          </ac:spMkLst>
        </pc:spChg>
      </pc:sldChg>
      <pc:sldChg chg="modSp new del mod">
        <pc:chgData name="shachi hardi" userId="de99108b40721fd0" providerId="LiveId" clId="{F36E27A4-9AD6-41BC-AEBE-28C5507E53A7}" dt="2021-10-22T12:45:23.160" v="516" actId="47"/>
        <pc:sldMkLst>
          <pc:docMk/>
          <pc:sldMk cId="1695824025" sldId="264"/>
        </pc:sldMkLst>
        <pc:spChg chg="mod">
          <ac:chgData name="shachi hardi" userId="de99108b40721fd0" providerId="LiveId" clId="{F36E27A4-9AD6-41BC-AEBE-28C5507E53A7}" dt="2021-10-22T12:43:21.053" v="515" actId="20577"/>
          <ac:spMkLst>
            <pc:docMk/>
            <pc:sldMk cId="1695824025" sldId="264"/>
            <ac:spMk id="2" creationId="{266D994D-DE4B-4034-9248-ECD9E15A6C41}"/>
          </ac:spMkLst>
        </pc:spChg>
      </pc:sldChg>
      <pc:sldChg chg="modSp new mod">
        <pc:chgData name="shachi hardi" userId="de99108b40721fd0" providerId="LiveId" clId="{F36E27A4-9AD6-41BC-AEBE-28C5507E53A7}" dt="2021-11-08T02:17:50.350" v="2036" actId="2711"/>
        <pc:sldMkLst>
          <pc:docMk/>
          <pc:sldMk cId="3679295182" sldId="265"/>
        </pc:sldMkLst>
        <pc:spChg chg="mod">
          <ac:chgData name="shachi hardi" userId="de99108b40721fd0" providerId="LiveId" clId="{F36E27A4-9AD6-41BC-AEBE-28C5507E53A7}" dt="2021-11-07T05:09:57.086" v="983" actId="20577"/>
          <ac:spMkLst>
            <pc:docMk/>
            <pc:sldMk cId="3679295182" sldId="265"/>
            <ac:spMk id="2" creationId="{BE3B79C8-0BDF-4F0A-8AFF-22B9D2BD635E}"/>
          </ac:spMkLst>
        </pc:spChg>
        <pc:spChg chg="mod">
          <ac:chgData name="shachi hardi" userId="de99108b40721fd0" providerId="LiveId" clId="{F36E27A4-9AD6-41BC-AEBE-28C5507E53A7}" dt="2021-11-08T02:17:50.350" v="2036" actId="2711"/>
          <ac:spMkLst>
            <pc:docMk/>
            <pc:sldMk cId="3679295182" sldId="265"/>
            <ac:spMk id="3" creationId="{995D6AE2-DD38-4662-A67C-427FF59DFC6A}"/>
          </ac:spMkLst>
        </pc:spChg>
      </pc:sldChg>
      <pc:sldChg chg="addSp delSp modSp new mod">
        <pc:chgData name="shachi hardi" userId="de99108b40721fd0" providerId="LiveId" clId="{F36E27A4-9AD6-41BC-AEBE-28C5507E53A7}" dt="2021-11-08T02:18:13.896" v="2038" actId="2711"/>
        <pc:sldMkLst>
          <pc:docMk/>
          <pc:sldMk cId="4214469661" sldId="266"/>
        </pc:sldMkLst>
        <pc:spChg chg="mod">
          <ac:chgData name="shachi hardi" userId="de99108b40721fd0" providerId="LiveId" clId="{F36E27A4-9AD6-41BC-AEBE-28C5507E53A7}" dt="2021-11-07T05:11:13.836" v="1009" actId="20577"/>
          <ac:spMkLst>
            <pc:docMk/>
            <pc:sldMk cId="4214469661" sldId="266"/>
            <ac:spMk id="2" creationId="{65A6646D-C15D-496C-960C-499845BEA1DE}"/>
          </ac:spMkLst>
        </pc:spChg>
        <pc:spChg chg="mod">
          <ac:chgData name="shachi hardi" userId="de99108b40721fd0" providerId="LiveId" clId="{F36E27A4-9AD6-41BC-AEBE-28C5507E53A7}" dt="2021-11-08T02:18:04.485" v="2037" actId="2711"/>
          <ac:spMkLst>
            <pc:docMk/>
            <pc:sldMk cId="4214469661" sldId="266"/>
            <ac:spMk id="3" creationId="{AD9EE540-4BBC-4643-8AAD-3678634F4948}"/>
          </ac:spMkLst>
        </pc:spChg>
        <pc:spChg chg="add mod">
          <ac:chgData name="shachi hardi" userId="de99108b40721fd0" providerId="LiveId" clId="{F36E27A4-9AD6-41BC-AEBE-28C5507E53A7}" dt="2021-11-07T05:17:12.696" v="1074" actId="1076"/>
          <ac:spMkLst>
            <pc:docMk/>
            <pc:sldMk cId="4214469661" sldId="266"/>
            <ac:spMk id="6" creationId="{326809A1-5F80-4D63-9E5F-D16AB4AC21F3}"/>
          </ac:spMkLst>
        </pc:spChg>
        <pc:spChg chg="add mod">
          <ac:chgData name="shachi hardi" userId="de99108b40721fd0" providerId="LiveId" clId="{F36E27A4-9AD6-41BC-AEBE-28C5507E53A7}" dt="2021-11-08T02:18:13.896" v="2038" actId="2711"/>
          <ac:spMkLst>
            <pc:docMk/>
            <pc:sldMk cId="4214469661" sldId="266"/>
            <ac:spMk id="9" creationId="{EAA5F587-C133-489A-880D-C4A39DD3A319}"/>
          </ac:spMkLst>
        </pc:spChg>
        <pc:picChg chg="add mod">
          <ac:chgData name="shachi hardi" userId="de99108b40721fd0" providerId="LiveId" clId="{F36E27A4-9AD6-41BC-AEBE-28C5507E53A7}" dt="2021-11-07T05:16:58.075" v="1072" actId="1076"/>
          <ac:picMkLst>
            <pc:docMk/>
            <pc:sldMk cId="4214469661" sldId="266"/>
            <ac:picMk id="4" creationId="{50690693-41EA-4CBE-8E33-35FC0A5ABDA5}"/>
          </ac:picMkLst>
        </pc:picChg>
        <pc:picChg chg="add del mod">
          <ac:chgData name="shachi hardi" userId="de99108b40721fd0" providerId="LiveId" clId="{F36E27A4-9AD6-41BC-AEBE-28C5507E53A7}" dt="2021-11-07T05:14:16.152" v="1044" actId="478"/>
          <ac:picMkLst>
            <pc:docMk/>
            <pc:sldMk cId="4214469661" sldId="266"/>
            <ac:picMk id="5" creationId="{BEA94379-7883-43E1-BECC-080F5B67A6FE}"/>
          </ac:picMkLst>
        </pc:picChg>
        <pc:picChg chg="add mod modCrop">
          <ac:chgData name="shachi hardi" userId="de99108b40721fd0" providerId="LiveId" clId="{F36E27A4-9AD6-41BC-AEBE-28C5507E53A7}" dt="2021-11-07T05:17:00.203" v="1073" actId="1076"/>
          <ac:picMkLst>
            <pc:docMk/>
            <pc:sldMk cId="4214469661" sldId="266"/>
            <ac:picMk id="8" creationId="{2B93C5A0-A167-48BC-915B-28854C1A34AD}"/>
          </ac:picMkLst>
        </pc:picChg>
      </pc:sldChg>
      <pc:sldChg chg="addSp delSp modSp new mod">
        <pc:chgData name="shachi hardi" userId="de99108b40721fd0" providerId="LiveId" clId="{F36E27A4-9AD6-41BC-AEBE-28C5507E53A7}" dt="2021-11-08T02:18:37.319" v="2042" actId="2711"/>
        <pc:sldMkLst>
          <pc:docMk/>
          <pc:sldMk cId="3459225013" sldId="267"/>
        </pc:sldMkLst>
        <pc:spChg chg="del">
          <ac:chgData name="shachi hardi" userId="de99108b40721fd0" providerId="LiveId" clId="{F36E27A4-9AD6-41BC-AEBE-28C5507E53A7}" dt="2021-11-07T05:17:30.040" v="1075" actId="478"/>
          <ac:spMkLst>
            <pc:docMk/>
            <pc:sldMk cId="3459225013" sldId="267"/>
            <ac:spMk id="2" creationId="{45FB71FA-E19A-4213-A0D8-9020C1EF762B}"/>
          </ac:spMkLst>
        </pc:spChg>
        <pc:spChg chg="mod">
          <ac:chgData name="shachi hardi" userId="de99108b40721fd0" providerId="LiveId" clId="{F36E27A4-9AD6-41BC-AEBE-28C5507E53A7}" dt="2021-11-08T02:18:21.713" v="2039" actId="2711"/>
          <ac:spMkLst>
            <pc:docMk/>
            <pc:sldMk cId="3459225013" sldId="267"/>
            <ac:spMk id="3" creationId="{C8466EB3-493C-4D9B-960A-35BB56A53F5F}"/>
          </ac:spMkLst>
        </pc:spChg>
        <pc:spChg chg="add mod">
          <ac:chgData name="shachi hardi" userId="de99108b40721fd0" providerId="LiveId" clId="{F36E27A4-9AD6-41BC-AEBE-28C5507E53A7}" dt="2021-11-08T02:18:27.584" v="2040" actId="2711"/>
          <ac:spMkLst>
            <pc:docMk/>
            <pc:sldMk cId="3459225013" sldId="267"/>
            <ac:spMk id="6" creationId="{D7958662-87E5-49F5-BD36-C6CE970181B0}"/>
          </ac:spMkLst>
        </pc:spChg>
        <pc:spChg chg="add mod">
          <ac:chgData name="shachi hardi" userId="de99108b40721fd0" providerId="LiveId" clId="{F36E27A4-9AD6-41BC-AEBE-28C5507E53A7}" dt="2021-11-08T02:18:31.668" v="2041" actId="2711"/>
          <ac:spMkLst>
            <pc:docMk/>
            <pc:sldMk cId="3459225013" sldId="267"/>
            <ac:spMk id="7" creationId="{A1ADA555-3556-4B06-ACD7-259C74582526}"/>
          </ac:spMkLst>
        </pc:spChg>
        <pc:spChg chg="add mod">
          <ac:chgData name="shachi hardi" userId="de99108b40721fd0" providerId="LiveId" clId="{F36E27A4-9AD6-41BC-AEBE-28C5507E53A7}" dt="2021-11-08T02:18:37.319" v="2042" actId="2711"/>
          <ac:spMkLst>
            <pc:docMk/>
            <pc:sldMk cId="3459225013" sldId="267"/>
            <ac:spMk id="12" creationId="{33E70B79-3268-4E29-8149-DBCF2955EF79}"/>
          </ac:spMkLst>
        </pc:spChg>
        <pc:picChg chg="add mod">
          <ac:chgData name="shachi hardi" userId="de99108b40721fd0" providerId="LiveId" clId="{F36E27A4-9AD6-41BC-AEBE-28C5507E53A7}" dt="2021-11-07T05:19:22.663" v="1087" actId="1076"/>
          <ac:picMkLst>
            <pc:docMk/>
            <pc:sldMk cId="3459225013" sldId="267"/>
            <ac:picMk id="4" creationId="{A64D0A24-4094-470B-A117-0F42ED841E29}"/>
          </ac:picMkLst>
        </pc:picChg>
        <pc:picChg chg="add mod">
          <ac:chgData name="shachi hardi" userId="de99108b40721fd0" providerId="LiveId" clId="{F36E27A4-9AD6-41BC-AEBE-28C5507E53A7}" dt="2021-11-07T05:19:34.095" v="1090" actId="14100"/>
          <ac:picMkLst>
            <pc:docMk/>
            <pc:sldMk cId="3459225013" sldId="267"/>
            <ac:picMk id="5" creationId="{FEDC58F0-D2E4-4549-9C69-6CCC75D09381}"/>
          </ac:picMkLst>
        </pc:picChg>
        <pc:picChg chg="add mod">
          <ac:chgData name="shachi hardi" userId="de99108b40721fd0" providerId="LiveId" clId="{F36E27A4-9AD6-41BC-AEBE-28C5507E53A7}" dt="2021-11-07T05:21:58.426" v="1119" actId="1076"/>
          <ac:picMkLst>
            <pc:docMk/>
            <pc:sldMk cId="3459225013" sldId="267"/>
            <ac:picMk id="8" creationId="{1C48926B-117F-4C02-B01A-8535B8FF2C15}"/>
          </ac:picMkLst>
        </pc:picChg>
        <pc:picChg chg="add mod">
          <ac:chgData name="shachi hardi" userId="de99108b40721fd0" providerId="LiveId" clId="{F36E27A4-9AD6-41BC-AEBE-28C5507E53A7}" dt="2021-11-07T05:21:50.067" v="1117" actId="14100"/>
          <ac:picMkLst>
            <pc:docMk/>
            <pc:sldMk cId="3459225013" sldId="267"/>
            <ac:picMk id="10" creationId="{BD78EEEA-ECD5-4BBE-BC2B-49945B457D6E}"/>
          </ac:picMkLst>
        </pc:picChg>
      </pc:sldChg>
      <pc:sldChg chg="modSp new mod">
        <pc:chgData name="shachi hardi" userId="de99108b40721fd0" providerId="LiveId" clId="{F36E27A4-9AD6-41BC-AEBE-28C5507E53A7}" dt="2021-11-08T02:18:52.193" v="2043" actId="2711"/>
        <pc:sldMkLst>
          <pc:docMk/>
          <pc:sldMk cId="4278999761" sldId="268"/>
        </pc:sldMkLst>
        <pc:spChg chg="mod">
          <ac:chgData name="shachi hardi" userId="de99108b40721fd0" providerId="LiveId" clId="{F36E27A4-9AD6-41BC-AEBE-28C5507E53A7}" dt="2021-11-07T05:23:22.866" v="1141" actId="20577"/>
          <ac:spMkLst>
            <pc:docMk/>
            <pc:sldMk cId="4278999761" sldId="268"/>
            <ac:spMk id="2" creationId="{78DFF843-6E3F-4CBE-B660-187E35899E03}"/>
          </ac:spMkLst>
        </pc:spChg>
        <pc:spChg chg="mod">
          <ac:chgData name="shachi hardi" userId="de99108b40721fd0" providerId="LiveId" clId="{F36E27A4-9AD6-41BC-AEBE-28C5507E53A7}" dt="2021-11-08T02:18:52.193" v="2043" actId="2711"/>
          <ac:spMkLst>
            <pc:docMk/>
            <pc:sldMk cId="4278999761" sldId="268"/>
            <ac:spMk id="3" creationId="{E3B9AE40-683C-49FD-B8AA-DFF513DFB2CC}"/>
          </ac:spMkLst>
        </pc:spChg>
      </pc:sldChg>
      <pc:sldChg chg="modSp new mod">
        <pc:chgData name="shachi hardi" userId="de99108b40721fd0" providerId="LiveId" clId="{F36E27A4-9AD6-41BC-AEBE-28C5507E53A7}" dt="2021-11-08T02:16:03.610" v="2023" actId="404"/>
        <pc:sldMkLst>
          <pc:docMk/>
          <pc:sldMk cId="1596759913" sldId="269"/>
        </pc:sldMkLst>
        <pc:spChg chg="mod">
          <ac:chgData name="shachi hardi" userId="de99108b40721fd0" providerId="LiveId" clId="{F36E27A4-9AD6-41BC-AEBE-28C5507E53A7}" dt="2021-11-07T05:23:54.445" v="1191" actId="20577"/>
          <ac:spMkLst>
            <pc:docMk/>
            <pc:sldMk cId="1596759913" sldId="269"/>
            <ac:spMk id="2" creationId="{F81CA55C-B39E-4563-9F7E-95D9EF9A4EAC}"/>
          </ac:spMkLst>
        </pc:spChg>
        <pc:spChg chg="mod">
          <ac:chgData name="shachi hardi" userId="de99108b40721fd0" providerId="LiveId" clId="{F36E27A4-9AD6-41BC-AEBE-28C5507E53A7}" dt="2021-11-08T02:16:03.610" v="2023" actId="404"/>
          <ac:spMkLst>
            <pc:docMk/>
            <pc:sldMk cId="1596759913" sldId="269"/>
            <ac:spMk id="3" creationId="{5363714A-6FBE-4604-A500-85C6A05D7CEA}"/>
          </ac:spMkLst>
        </pc:spChg>
      </pc:sldChg>
      <pc:sldChg chg="modSp new mod">
        <pc:chgData name="shachi hardi" userId="de99108b40721fd0" providerId="LiveId" clId="{F36E27A4-9AD6-41BC-AEBE-28C5507E53A7}" dt="2021-11-08T01:43:07.099" v="1889" actId="20577"/>
        <pc:sldMkLst>
          <pc:docMk/>
          <pc:sldMk cId="597763994" sldId="270"/>
        </pc:sldMkLst>
        <pc:spChg chg="mod">
          <ac:chgData name="shachi hardi" userId="de99108b40721fd0" providerId="LiveId" clId="{F36E27A4-9AD6-41BC-AEBE-28C5507E53A7}" dt="2021-11-08T01:43:07.099" v="1889" actId="20577"/>
          <ac:spMkLst>
            <pc:docMk/>
            <pc:sldMk cId="597763994" sldId="270"/>
            <ac:spMk id="2" creationId="{286D5A18-EA4B-4383-AC33-07F65484936B}"/>
          </ac:spMkLst>
        </pc:spChg>
      </pc:sldChg>
      <pc:sldChg chg="delSp modSp new mod">
        <pc:chgData name="shachi hardi" userId="de99108b40721fd0" providerId="LiveId" clId="{F36E27A4-9AD6-41BC-AEBE-28C5507E53A7}" dt="2021-11-08T02:19:18.810" v="2068" actId="14100"/>
        <pc:sldMkLst>
          <pc:docMk/>
          <pc:sldMk cId="716526040" sldId="271"/>
        </pc:sldMkLst>
        <pc:spChg chg="del">
          <ac:chgData name="shachi hardi" userId="de99108b40721fd0" providerId="LiveId" clId="{F36E27A4-9AD6-41BC-AEBE-28C5507E53A7}" dt="2021-11-08T02:19:03.015" v="2045" actId="478"/>
          <ac:spMkLst>
            <pc:docMk/>
            <pc:sldMk cId="716526040" sldId="271"/>
            <ac:spMk id="2" creationId="{B0C26FDF-6EAC-4E22-A1C5-2694FA0A8EB0}"/>
          </ac:spMkLst>
        </pc:spChg>
        <pc:spChg chg="mod">
          <ac:chgData name="shachi hardi" userId="de99108b40721fd0" providerId="LiveId" clId="{F36E27A4-9AD6-41BC-AEBE-28C5507E53A7}" dt="2021-11-08T02:19:18.810" v="2068" actId="14100"/>
          <ac:spMkLst>
            <pc:docMk/>
            <pc:sldMk cId="716526040" sldId="271"/>
            <ac:spMk id="3" creationId="{4EF2B4BA-7EC7-48F2-A7F4-A7B646B9153D}"/>
          </ac:spMkLst>
        </pc:spChg>
      </pc:sldChg>
      <pc:sldChg chg="addSp delSp modSp new del mod">
        <pc:chgData name="shachi hardi" userId="de99108b40721fd0" providerId="LiveId" clId="{F36E27A4-9AD6-41BC-AEBE-28C5507E53A7}" dt="2021-11-08T03:15:43.567" v="2125" actId="2696"/>
        <pc:sldMkLst>
          <pc:docMk/>
          <pc:sldMk cId="2878131194" sldId="272"/>
        </pc:sldMkLst>
        <pc:spChg chg="del">
          <ac:chgData name="shachi hardi" userId="de99108b40721fd0" providerId="LiveId" clId="{F36E27A4-9AD6-41BC-AEBE-28C5507E53A7}" dt="2021-11-08T03:13:14.887" v="2110"/>
          <ac:spMkLst>
            <pc:docMk/>
            <pc:sldMk cId="2878131194" sldId="272"/>
            <ac:spMk id="3" creationId="{C79537C5-D414-4940-AA8A-30F6FDFF52A4}"/>
          </ac:spMkLst>
        </pc:spChg>
        <pc:spChg chg="add del mod">
          <ac:chgData name="shachi hardi" userId="de99108b40721fd0" providerId="LiveId" clId="{F36E27A4-9AD6-41BC-AEBE-28C5507E53A7}" dt="2021-11-08T03:14:32.808" v="2116" actId="3680"/>
          <ac:spMkLst>
            <pc:docMk/>
            <pc:sldMk cId="2878131194" sldId="272"/>
            <ac:spMk id="6" creationId="{826AD47A-604F-448C-9E6A-157D096C9472}"/>
          </ac:spMkLst>
        </pc:spChg>
        <pc:spChg chg="add mod">
          <ac:chgData name="shachi hardi" userId="de99108b40721fd0" providerId="LiveId" clId="{F36E27A4-9AD6-41BC-AEBE-28C5507E53A7}" dt="2021-11-08T03:15:26.633" v="2124" actId="478"/>
          <ac:spMkLst>
            <pc:docMk/>
            <pc:sldMk cId="2878131194" sldId="272"/>
            <ac:spMk id="10" creationId="{650046D5-B985-4A36-9DD3-6BEEFC03E39D}"/>
          </ac:spMkLst>
        </pc:spChg>
        <pc:graphicFrameChg chg="add del mod modGraphic">
          <ac:chgData name="shachi hardi" userId="de99108b40721fd0" providerId="LiveId" clId="{F36E27A4-9AD6-41BC-AEBE-28C5507E53A7}" dt="2021-11-08T03:14:20.193" v="2115" actId="478"/>
          <ac:graphicFrameMkLst>
            <pc:docMk/>
            <pc:sldMk cId="2878131194" sldId="272"/>
            <ac:graphicFrameMk id="4" creationId="{D5659027-3D9F-4729-87DB-8506F771A718}"/>
          </ac:graphicFrameMkLst>
        </pc:graphicFrameChg>
        <pc:graphicFrameChg chg="add del mod ord modGraphic">
          <ac:chgData name="shachi hardi" userId="de99108b40721fd0" providerId="LiveId" clId="{F36E27A4-9AD6-41BC-AEBE-28C5507E53A7}" dt="2021-11-08T03:15:26.633" v="2124" actId="478"/>
          <ac:graphicFrameMkLst>
            <pc:docMk/>
            <pc:sldMk cId="2878131194" sldId="272"/>
            <ac:graphicFrameMk id="7" creationId="{BC2CD5A8-99B6-4E9E-95F3-AF0641A2326A}"/>
          </ac:graphicFrameMkLst>
        </pc:graphicFrameChg>
        <pc:graphicFrameChg chg="add mod">
          <ac:chgData name="shachi hardi" userId="de99108b40721fd0" providerId="LiveId" clId="{F36E27A4-9AD6-41BC-AEBE-28C5507E53A7}" dt="2021-11-08T03:15:20.528" v="2123"/>
          <ac:graphicFrameMkLst>
            <pc:docMk/>
            <pc:sldMk cId="2878131194" sldId="272"/>
            <ac:graphicFrameMk id="8" creationId="{AF8F0D13-AD61-4F28-84C4-898379661FC1}"/>
          </ac:graphicFrameMkLst>
        </pc:graphicFrameChg>
      </pc:sldChg>
      <pc:sldChg chg="modSp new mod">
        <pc:chgData name="shachi hardi" userId="de99108b40721fd0" providerId="LiveId" clId="{F36E27A4-9AD6-41BC-AEBE-28C5507E53A7}" dt="2021-11-08T03:20:30.594" v="2183" actId="403"/>
        <pc:sldMkLst>
          <pc:docMk/>
          <pc:sldMk cId="3027526079" sldId="272"/>
        </pc:sldMkLst>
        <pc:spChg chg="mod">
          <ac:chgData name="shachi hardi" userId="de99108b40721fd0" providerId="LiveId" clId="{F36E27A4-9AD6-41BC-AEBE-28C5507E53A7}" dt="2021-11-08T03:19:13.130" v="2165" actId="20577"/>
          <ac:spMkLst>
            <pc:docMk/>
            <pc:sldMk cId="3027526079" sldId="272"/>
            <ac:spMk id="2" creationId="{93CEECEF-876E-4180-9EA4-8574B08ABF14}"/>
          </ac:spMkLst>
        </pc:spChg>
        <pc:spChg chg="mod">
          <ac:chgData name="shachi hardi" userId="de99108b40721fd0" providerId="LiveId" clId="{F36E27A4-9AD6-41BC-AEBE-28C5507E53A7}" dt="2021-11-08T03:20:30.594" v="2183" actId="403"/>
          <ac:spMkLst>
            <pc:docMk/>
            <pc:sldMk cId="3027526079" sldId="272"/>
            <ac:spMk id="3" creationId="{685FA7FB-FC3F-4061-8C47-7B7939409B64}"/>
          </ac:spMkLst>
        </pc:spChg>
      </pc:sldChg>
      <pc:sldChg chg="addSp delSp modSp new del mod">
        <pc:chgData name="shachi hardi" userId="de99108b40721fd0" providerId="LiveId" clId="{F36E27A4-9AD6-41BC-AEBE-28C5507E53A7}" dt="2021-11-08T03:17:43.135" v="2144" actId="2696"/>
        <pc:sldMkLst>
          <pc:docMk/>
          <pc:sldMk cId="4289276745" sldId="272"/>
        </pc:sldMkLst>
        <pc:spChg chg="del">
          <ac:chgData name="shachi hardi" userId="de99108b40721fd0" providerId="LiveId" clId="{F36E27A4-9AD6-41BC-AEBE-28C5507E53A7}" dt="2021-11-08T03:15:54.575" v="2127"/>
          <ac:spMkLst>
            <pc:docMk/>
            <pc:sldMk cId="4289276745" sldId="272"/>
            <ac:spMk id="3" creationId="{875FD703-FC8A-4013-B18F-4F4FC68E8693}"/>
          </ac:spMkLst>
        </pc:spChg>
        <pc:graphicFrameChg chg="add mod modGraphic">
          <ac:chgData name="shachi hardi" userId="de99108b40721fd0" providerId="LiveId" clId="{F36E27A4-9AD6-41BC-AEBE-28C5507E53A7}" dt="2021-11-08T03:17:09.173" v="2136" actId="1076"/>
          <ac:graphicFrameMkLst>
            <pc:docMk/>
            <pc:sldMk cId="4289276745" sldId="272"/>
            <ac:graphicFrameMk id="4" creationId="{65A6CA1C-6C26-49E1-A6C6-B8554F4D8FD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04FBCFD-6B83-4583-886E-D580042445E5}" type="datetimeFigureOut">
              <a:rPr lang="en-IN" smtClean="0"/>
              <a:t>09-11-2021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775CE5B-25EE-4C28-B329-6BEF6FB8BBA3}"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81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FBCFD-6B83-4583-886E-D580042445E5}"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75CE5B-25EE-4C28-B329-6BEF6FB8BBA3}" type="slidenum">
              <a:rPr lang="en-IN" smtClean="0"/>
              <a:t>‹#›</a:t>
            </a:fld>
            <a:endParaRPr lang="en-IN"/>
          </a:p>
        </p:txBody>
      </p:sp>
    </p:spTree>
    <p:extLst>
      <p:ext uri="{BB962C8B-B14F-4D97-AF65-F5344CB8AC3E}">
        <p14:creationId xmlns:p14="http://schemas.microsoft.com/office/powerpoint/2010/main" val="144279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FBCFD-6B83-4583-886E-D580042445E5}"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75CE5B-25EE-4C28-B329-6BEF6FB8BBA3}" type="slidenum">
              <a:rPr lang="en-IN" smtClean="0"/>
              <a:t>‹#›</a:t>
            </a:fld>
            <a:endParaRPr lang="en-IN"/>
          </a:p>
        </p:txBody>
      </p:sp>
    </p:spTree>
    <p:extLst>
      <p:ext uri="{BB962C8B-B14F-4D97-AF65-F5344CB8AC3E}">
        <p14:creationId xmlns:p14="http://schemas.microsoft.com/office/powerpoint/2010/main" val="418310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FBCFD-6B83-4583-886E-D580042445E5}"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75CE5B-25EE-4C28-B329-6BEF6FB8BBA3}" type="slidenum">
              <a:rPr lang="en-IN" smtClean="0"/>
              <a:t>‹#›</a:t>
            </a:fld>
            <a:endParaRPr lang="en-IN"/>
          </a:p>
        </p:txBody>
      </p:sp>
    </p:spTree>
    <p:extLst>
      <p:ext uri="{BB962C8B-B14F-4D97-AF65-F5344CB8AC3E}">
        <p14:creationId xmlns:p14="http://schemas.microsoft.com/office/powerpoint/2010/main" val="218089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FBCFD-6B83-4583-886E-D580042445E5}"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75CE5B-25EE-4C28-B329-6BEF6FB8BBA3}"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61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4FBCFD-6B83-4583-886E-D580042445E5}"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75CE5B-25EE-4C28-B329-6BEF6FB8BBA3}" type="slidenum">
              <a:rPr lang="en-IN" smtClean="0"/>
              <a:t>‹#›</a:t>
            </a:fld>
            <a:endParaRPr lang="en-IN"/>
          </a:p>
        </p:txBody>
      </p:sp>
    </p:spTree>
    <p:extLst>
      <p:ext uri="{BB962C8B-B14F-4D97-AF65-F5344CB8AC3E}">
        <p14:creationId xmlns:p14="http://schemas.microsoft.com/office/powerpoint/2010/main" val="214793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4FBCFD-6B83-4583-886E-D580042445E5}"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75CE5B-25EE-4C28-B329-6BEF6FB8BBA3}" type="slidenum">
              <a:rPr lang="en-IN" smtClean="0"/>
              <a:t>‹#›</a:t>
            </a:fld>
            <a:endParaRPr lang="en-IN"/>
          </a:p>
        </p:txBody>
      </p:sp>
    </p:spTree>
    <p:extLst>
      <p:ext uri="{BB962C8B-B14F-4D97-AF65-F5344CB8AC3E}">
        <p14:creationId xmlns:p14="http://schemas.microsoft.com/office/powerpoint/2010/main" val="154765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4FBCFD-6B83-4583-886E-D580042445E5}"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75CE5B-25EE-4C28-B329-6BEF6FB8BBA3}" type="slidenum">
              <a:rPr lang="en-IN" smtClean="0"/>
              <a:t>‹#›</a:t>
            </a:fld>
            <a:endParaRPr lang="en-IN"/>
          </a:p>
        </p:txBody>
      </p:sp>
    </p:spTree>
    <p:extLst>
      <p:ext uri="{BB962C8B-B14F-4D97-AF65-F5344CB8AC3E}">
        <p14:creationId xmlns:p14="http://schemas.microsoft.com/office/powerpoint/2010/main" val="409361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FBCFD-6B83-4583-886E-D580042445E5}" type="datetimeFigureOut">
              <a:rPr lang="en-IN" smtClean="0"/>
              <a:t>09-11-2021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75CE5B-25EE-4C28-B329-6BEF6FB8BBA3}" type="slidenum">
              <a:rPr lang="en-IN" smtClean="0"/>
              <a:t>‹#›</a:t>
            </a:fld>
            <a:endParaRPr lang="en-IN"/>
          </a:p>
        </p:txBody>
      </p:sp>
    </p:spTree>
    <p:extLst>
      <p:ext uri="{BB962C8B-B14F-4D97-AF65-F5344CB8AC3E}">
        <p14:creationId xmlns:p14="http://schemas.microsoft.com/office/powerpoint/2010/main" val="424786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4FBCFD-6B83-4583-886E-D580042445E5}"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75CE5B-25EE-4C28-B329-6BEF6FB8BBA3}" type="slidenum">
              <a:rPr lang="en-IN" smtClean="0"/>
              <a:t>‹#›</a:t>
            </a:fld>
            <a:endParaRPr lang="en-IN"/>
          </a:p>
        </p:txBody>
      </p:sp>
    </p:spTree>
    <p:extLst>
      <p:ext uri="{BB962C8B-B14F-4D97-AF65-F5344CB8AC3E}">
        <p14:creationId xmlns:p14="http://schemas.microsoft.com/office/powerpoint/2010/main" val="392709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4FBCFD-6B83-4583-886E-D580042445E5}"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75CE5B-25EE-4C28-B329-6BEF6FB8BBA3}" type="slidenum">
              <a:rPr lang="en-IN" smtClean="0"/>
              <a:t>‹#›</a:t>
            </a:fld>
            <a:endParaRPr lang="en-IN"/>
          </a:p>
        </p:txBody>
      </p:sp>
    </p:spTree>
    <p:extLst>
      <p:ext uri="{BB962C8B-B14F-4D97-AF65-F5344CB8AC3E}">
        <p14:creationId xmlns:p14="http://schemas.microsoft.com/office/powerpoint/2010/main" val="11621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04FBCFD-6B83-4583-886E-D580042445E5}" type="datetimeFigureOut">
              <a:rPr lang="en-IN" smtClean="0"/>
              <a:t>09-11-2021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775CE5B-25EE-4C28-B329-6BEF6FB8BBA3}" type="slidenum">
              <a:rPr lang="en-IN" smtClean="0"/>
              <a:t>‹#›</a:t>
            </a:fld>
            <a:endParaRPr lang="en-IN"/>
          </a:p>
        </p:txBody>
      </p:sp>
    </p:spTree>
    <p:extLst>
      <p:ext uri="{BB962C8B-B14F-4D97-AF65-F5344CB8AC3E}">
        <p14:creationId xmlns:p14="http://schemas.microsoft.com/office/powerpoint/2010/main" val="3351710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2060">
            <a:alpha val="48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1E0-6F32-41FF-BE1D-834C9F35DC54}"/>
              </a:ext>
            </a:extLst>
          </p:cNvPr>
          <p:cNvSpPr>
            <a:spLocks noGrp="1"/>
          </p:cNvSpPr>
          <p:nvPr>
            <p:ph type="ctrTitle"/>
          </p:nvPr>
        </p:nvSpPr>
        <p:spPr>
          <a:xfrm>
            <a:off x="1112520" y="891803"/>
            <a:ext cx="9966960" cy="2926080"/>
          </a:xfrm>
        </p:spPr>
        <p:txBody>
          <a:bodyPr>
            <a:normAutofit/>
          </a:bodyPr>
          <a:lstStyle/>
          <a:p>
            <a:r>
              <a:rPr lang="en-US" sz="6600" b="1" dirty="0"/>
              <a:t>Life Expectancy and Its Factors</a:t>
            </a:r>
            <a:endParaRPr lang="en-IN" sz="6600" b="1" dirty="0"/>
          </a:p>
        </p:txBody>
      </p:sp>
      <p:sp>
        <p:nvSpPr>
          <p:cNvPr id="3" name="Subtitle 2">
            <a:extLst>
              <a:ext uri="{FF2B5EF4-FFF2-40B4-BE49-F238E27FC236}">
                <a16:creationId xmlns:a16="http://schemas.microsoft.com/office/drawing/2014/main" id="{D8E8331C-33C0-4794-B8F0-15965534CF8A}"/>
              </a:ext>
            </a:extLst>
          </p:cNvPr>
          <p:cNvSpPr>
            <a:spLocks noGrp="1"/>
          </p:cNvSpPr>
          <p:nvPr>
            <p:ph type="subTitle" idx="1"/>
          </p:nvPr>
        </p:nvSpPr>
        <p:spPr>
          <a:xfrm>
            <a:off x="8147905" y="4167806"/>
            <a:ext cx="3445565" cy="2274888"/>
          </a:xfrm>
        </p:spPr>
        <p:txBody>
          <a:bodyPr>
            <a:normAutofit/>
          </a:bodyPr>
          <a:lstStyle/>
          <a:p>
            <a:pPr>
              <a:lnSpc>
                <a:spcPct val="100000"/>
              </a:lnSpc>
              <a:spcBef>
                <a:spcPts val="300"/>
              </a:spcBef>
              <a:spcAft>
                <a:spcPts val="300"/>
              </a:spcAft>
            </a:pPr>
            <a:r>
              <a:rPr lang="en-US" sz="2000" b="1" u="sng" dirty="0">
                <a:effectLst/>
                <a:latin typeface="Calibri" panose="020F0502020204030204" pitchFamily="34" charset="0"/>
                <a:ea typeface="Calibri" panose="020F0502020204030204" pitchFamily="34" charset="0"/>
                <a:cs typeface="Calibri" panose="020F0502020204030204" pitchFamily="34" charset="0"/>
              </a:rPr>
              <a:t>Project Supervisor:</a:t>
            </a:r>
            <a:endParaRPr lang="en-IN" sz="2000" b="1" u="sng"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300"/>
              </a:spcBef>
              <a:spcAft>
                <a:spcPts val="300"/>
              </a:spcAft>
            </a:pPr>
            <a:r>
              <a:rPr lang="en-US" sz="2000" dirty="0">
                <a:effectLst/>
                <a:latin typeface="Calibri" panose="020F0502020204030204" pitchFamily="34" charset="0"/>
                <a:ea typeface="Calibri" panose="020F0502020204030204" pitchFamily="34" charset="0"/>
                <a:cs typeface="Calibri" panose="020F0502020204030204" pitchFamily="34" charset="0"/>
              </a:rPr>
              <a:t>Dr. K. S. Madhava Rao.</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300"/>
              </a:spcBef>
              <a:spcAft>
                <a:spcPts val="300"/>
              </a:spcAft>
            </a:pPr>
            <a:r>
              <a:rPr lang="en-US" sz="2000" dirty="0">
                <a:effectLst/>
                <a:latin typeface="Calibri" panose="020F0502020204030204" pitchFamily="34" charset="0"/>
                <a:ea typeface="Calibri" panose="020F0502020204030204" pitchFamily="34" charset="0"/>
                <a:cs typeface="Calibri" panose="020F0502020204030204" pitchFamily="34" charset="0"/>
              </a:rPr>
              <a:t>Professor, Statistics at Sunandan Divatia School Of Science, NMIMS</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300"/>
              </a:spcBef>
              <a:spcAft>
                <a:spcPts val="300"/>
              </a:spcAft>
            </a:pPr>
            <a:endParaRPr lang="en-IN" sz="2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635EB8D-15EF-4C57-9673-620EFDE22127}"/>
              </a:ext>
            </a:extLst>
          </p:cNvPr>
          <p:cNvSpPr txBox="1"/>
          <p:nvPr/>
        </p:nvSpPr>
        <p:spPr>
          <a:xfrm>
            <a:off x="366278" y="4167806"/>
            <a:ext cx="3677819" cy="1938992"/>
          </a:xfrm>
          <a:prstGeom prst="rect">
            <a:avLst/>
          </a:prstGeom>
          <a:noFill/>
        </p:spPr>
        <p:txBody>
          <a:bodyPr wrap="square" rtlCol="0">
            <a:spAutoFit/>
          </a:bodyPr>
          <a:lstStyle/>
          <a:p>
            <a:pPr algn="ctr"/>
            <a:r>
              <a:rPr lang="en-IN" sz="2000" b="1" u="sng" dirty="0">
                <a:solidFill>
                  <a:schemeClr val="bg1"/>
                </a:solidFill>
                <a:latin typeface="Calibri" panose="020F0502020204030204" pitchFamily="34" charset="0"/>
                <a:cs typeface="Calibri" panose="020F0502020204030204" pitchFamily="34" charset="0"/>
              </a:rPr>
              <a:t>Group 7:</a:t>
            </a:r>
          </a:p>
          <a:p>
            <a:pPr algn="ctr"/>
            <a:r>
              <a:rPr lang="en-IN" sz="2000" dirty="0">
                <a:solidFill>
                  <a:schemeClr val="bg1"/>
                </a:solidFill>
                <a:latin typeface="Calibri" panose="020F0502020204030204" pitchFamily="34" charset="0"/>
                <a:cs typeface="Calibri" panose="020F0502020204030204" pitchFamily="34" charset="0"/>
              </a:rPr>
              <a:t>Shachi Hardi - </a:t>
            </a:r>
            <a:r>
              <a:rPr lang="en-US" sz="2000" dirty="0">
                <a:solidFill>
                  <a:schemeClr val="bg1"/>
                </a:solidFill>
                <a:effectLst/>
                <a:latin typeface="Calibri" panose="020F0502020204030204" pitchFamily="34" charset="0"/>
                <a:cs typeface="Calibri" panose="020F0502020204030204" pitchFamily="34" charset="0"/>
              </a:rPr>
              <a:t>75252019060</a:t>
            </a:r>
            <a:endParaRPr lang="en-IN"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ctr"/>
            <a:r>
              <a:rPr lang="en-IN" sz="2000" dirty="0">
                <a:solidFill>
                  <a:schemeClr val="bg1"/>
                </a:solidFill>
                <a:latin typeface="Calibri" panose="020F0502020204030204" pitchFamily="34" charset="0"/>
                <a:cs typeface="Calibri" panose="020F0502020204030204" pitchFamily="34" charset="0"/>
              </a:rPr>
              <a:t>Vedant Wakankar – </a:t>
            </a:r>
            <a:r>
              <a:rPr lang="en-US" sz="2000" dirty="0">
                <a:solidFill>
                  <a:schemeClr val="bg1"/>
                </a:solidFill>
                <a:effectLst/>
                <a:latin typeface="Calibri" panose="020F0502020204030204" pitchFamily="34" charset="0"/>
                <a:cs typeface="Calibri" panose="020F0502020204030204" pitchFamily="34" charset="0"/>
              </a:rPr>
              <a:t>75252019033</a:t>
            </a:r>
            <a:endParaRPr lang="en-IN" sz="2000" dirty="0">
              <a:solidFill>
                <a:schemeClr val="bg1"/>
              </a:solidFill>
              <a:latin typeface="Calibri" panose="020F0502020204030204" pitchFamily="34" charset="0"/>
              <a:cs typeface="Calibri" panose="020F0502020204030204" pitchFamily="34" charset="0"/>
            </a:endParaRPr>
          </a:p>
          <a:p>
            <a:pPr algn="ctr"/>
            <a:r>
              <a:rPr lang="en-IN" sz="2000" dirty="0">
                <a:solidFill>
                  <a:schemeClr val="bg1"/>
                </a:solidFill>
                <a:latin typeface="Calibri" panose="020F0502020204030204" pitchFamily="34" charset="0"/>
                <a:cs typeface="Calibri" panose="020F0502020204030204" pitchFamily="34" charset="0"/>
              </a:rPr>
              <a:t>Sanjana Waghray- </a:t>
            </a:r>
            <a:r>
              <a:rPr lang="en-US" sz="2000" dirty="0">
                <a:solidFill>
                  <a:schemeClr val="bg1"/>
                </a:solidFill>
                <a:effectLst/>
                <a:latin typeface="Calibri" panose="020F0502020204030204" pitchFamily="34" charset="0"/>
                <a:cs typeface="Calibri" panose="020F0502020204030204" pitchFamily="34" charset="0"/>
              </a:rPr>
              <a:t>75252019137</a:t>
            </a:r>
            <a:endParaRPr lang="en-IN" sz="2000" dirty="0">
              <a:solidFill>
                <a:schemeClr val="bg1"/>
              </a:solidFill>
              <a:latin typeface="Calibri" panose="020F0502020204030204" pitchFamily="34" charset="0"/>
              <a:cs typeface="Calibri" panose="020F0502020204030204" pitchFamily="34" charset="0"/>
            </a:endParaRPr>
          </a:p>
          <a:p>
            <a:pPr algn="ctr"/>
            <a:r>
              <a:rPr lang="en-IN" sz="2000" dirty="0">
                <a:solidFill>
                  <a:schemeClr val="bg1"/>
                </a:solidFill>
                <a:latin typeface="Calibri" panose="020F0502020204030204" pitchFamily="34" charset="0"/>
                <a:cs typeface="Calibri" panose="020F0502020204030204" pitchFamily="34" charset="0"/>
              </a:rPr>
              <a:t>Malhar Khatu – </a:t>
            </a:r>
            <a:r>
              <a:rPr lang="en-US" sz="2000" dirty="0">
                <a:solidFill>
                  <a:schemeClr val="bg1"/>
                </a:solidFill>
                <a:effectLst/>
                <a:latin typeface="Calibri" panose="020F0502020204030204" pitchFamily="34" charset="0"/>
                <a:cs typeface="Calibri" panose="020F0502020204030204" pitchFamily="34" charset="0"/>
              </a:rPr>
              <a:t>75252019118</a:t>
            </a:r>
            <a:endParaRPr lang="en-IN" sz="2000" dirty="0">
              <a:solidFill>
                <a:schemeClr val="bg1"/>
              </a:solidFill>
              <a:latin typeface="Calibri" panose="020F0502020204030204" pitchFamily="34" charset="0"/>
              <a:cs typeface="Calibri" panose="020F0502020204030204" pitchFamily="34" charset="0"/>
            </a:endParaRPr>
          </a:p>
          <a:p>
            <a:pPr algn="ctr"/>
            <a:r>
              <a:rPr lang="en-IN" sz="2000" dirty="0">
                <a:solidFill>
                  <a:schemeClr val="bg1"/>
                </a:solidFill>
                <a:latin typeface="Calibri" panose="020F0502020204030204" pitchFamily="34" charset="0"/>
                <a:cs typeface="Calibri" panose="020F0502020204030204" pitchFamily="34" charset="0"/>
              </a:rPr>
              <a:t>Keisha Mehta -</a:t>
            </a:r>
            <a:r>
              <a:rPr lang="en-US" sz="2000" dirty="0">
                <a:solidFill>
                  <a:schemeClr val="bg1"/>
                </a:solidFill>
                <a:effectLst/>
                <a:latin typeface="Calibri" panose="020F0502020204030204" pitchFamily="34" charset="0"/>
                <a:cs typeface="Calibri" panose="020F0502020204030204" pitchFamily="34" charset="0"/>
              </a:rPr>
              <a:t>75252019051</a:t>
            </a:r>
            <a:endParaRPr lang="en-IN"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942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79C8-0BDF-4F0A-8AFF-22B9D2BD635E}"/>
              </a:ext>
            </a:extLst>
          </p:cNvPr>
          <p:cNvSpPr>
            <a:spLocks noGrp="1"/>
          </p:cNvSpPr>
          <p:nvPr>
            <p:ph type="title"/>
          </p:nvPr>
        </p:nvSpPr>
        <p:spPr/>
        <p:txBody>
          <a:bodyPr>
            <a:normAutofit/>
          </a:body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Statistical Techniques</a:t>
            </a:r>
            <a:endParaRPr lang="en-IN" sz="5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5D6AE2-DD38-4662-A67C-427FF59DFC6A}"/>
              </a:ext>
            </a:extLst>
          </p:cNvPr>
          <p:cNvSpPr>
            <a:spLocks noGrp="1"/>
          </p:cNvSpPr>
          <p:nvPr>
            <p:ph idx="1"/>
          </p:nvPr>
        </p:nvSpPr>
        <p:spPr/>
        <p:txBody>
          <a:bodyPr>
            <a:normAutofit/>
          </a:bodyPr>
          <a:lstStyle/>
          <a:p>
            <a:pPr algn="just">
              <a:lnSpc>
                <a:spcPct val="150000"/>
              </a:lnSpc>
              <a:tabLst>
                <a:tab pos="1409700" algn="l"/>
              </a:tabLst>
            </a:pPr>
            <a:r>
              <a:rPr lang="en-IN" sz="1800" dirty="0">
                <a:solidFill>
                  <a:schemeClr val="tx1"/>
                </a:solidFill>
                <a:latin typeface="Calibri" panose="020F0502020204030204" pitchFamily="34" charset="0"/>
                <a:cs typeface="Calibri" panose="020F0502020204030204" pitchFamily="34" charset="0"/>
              </a:rPr>
              <a:t> </a:t>
            </a:r>
            <a:r>
              <a:rPr lang="en-US" sz="18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CHI-SQUARE TEST OF INDEPENDENCE:</a:t>
            </a:r>
            <a:endParaRPr lang="en-IN" sz="18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45720" indent="0" algn="just">
              <a:lnSpc>
                <a:spcPct val="150000"/>
              </a:lnSpc>
              <a:buNone/>
              <a:tabLst>
                <a:tab pos="1409700" algn="l"/>
              </a:tabLs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Chi square test of independence is a statistical hypothesis test used to determine whether two categorical or normal variables are likely to be related or not. The purpose of this test is to determine if a difference between observed data and expected data is due to chance, or if it is due to a relationship between the variables under study. Chi-square test of Independence was used because of its robustness with respect to distribution of the data, ease of computation and its flexibility in handling data from both two group and multiple group studies.  </a:t>
            </a: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IN"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929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79C8-0BDF-4F0A-8AFF-22B9D2BD635E}"/>
              </a:ext>
            </a:extLst>
          </p:cNvPr>
          <p:cNvSpPr>
            <a:spLocks noGrp="1"/>
          </p:cNvSpPr>
          <p:nvPr>
            <p:ph type="title"/>
          </p:nvPr>
        </p:nvSpPr>
        <p:spPr/>
        <p:txBody>
          <a:bodyPr>
            <a:normAutofit/>
          </a:body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Statistical Techniques</a:t>
            </a:r>
            <a:endParaRPr lang="en-IN" sz="5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5D6AE2-DD38-4662-A67C-427FF59DFC6A}"/>
              </a:ext>
            </a:extLst>
          </p:cNvPr>
          <p:cNvSpPr>
            <a:spLocks noGrp="1"/>
          </p:cNvSpPr>
          <p:nvPr>
            <p:ph idx="1"/>
          </p:nvPr>
        </p:nvSpPr>
        <p:spPr/>
        <p:txBody>
          <a:bodyPr>
            <a:normAutofit/>
          </a:bodyPr>
          <a:lstStyle/>
          <a:p>
            <a:pPr algn="just">
              <a:lnSpc>
                <a:spcPct val="150000"/>
              </a:lnSpc>
              <a:tabLst>
                <a:tab pos="1409700" algn="l"/>
              </a:tabLst>
            </a:pPr>
            <a:r>
              <a:rPr lang="en-IN" sz="2000" dirty="0">
                <a:solidFill>
                  <a:schemeClr val="tx1"/>
                </a:solidFill>
                <a:latin typeface="Calibri" panose="020F0502020204030204" pitchFamily="34" charset="0"/>
                <a:cs typeface="Calibri" panose="020F0502020204030204" pitchFamily="34" charset="0"/>
              </a:rPr>
              <a:t> </a:t>
            </a:r>
            <a:r>
              <a:rPr lang="en-US" sz="20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FISHER’S Z TRANSFORMATION TEST:</a:t>
            </a:r>
            <a:endParaRPr lang="en-IN" sz="20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45720" indent="0">
              <a:lnSpc>
                <a:spcPct val="107000"/>
              </a:lnSpc>
              <a:buNone/>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Prof. Ronald Fisher developed a technique for testing the significance of correlation coefficient in small samples. The Fisher Z-Transformation converts the skewed distribution of the sample correlation (</a:t>
            </a:r>
            <a:r>
              <a:rPr lang="en-US" sz="2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t>
            </a: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into a distribution that is approximately normal. </a:t>
            </a:r>
            <a:endPar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45720" indent="0">
              <a:lnSpc>
                <a:spcPct val="107000"/>
              </a:lnSpc>
              <a:buNone/>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Fisher transformation (aka Fisher z-transformation) can be used to test hypotheses about the value of the population correlation coefficient ρ between variables X and Y.</a:t>
            </a:r>
            <a:endParaRPr lang="en-IN"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tabLst>
                <a:tab pos="1409700" algn="l"/>
              </a:tabLst>
            </a:pPr>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737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646D-C15D-496C-960C-499845BEA1DE}"/>
              </a:ext>
            </a:extLst>
          </p:cNvPr>
          <p:cNvSpPr>
            <a:spLocks noGrp="1"/>
          </p:cNvSpPr>
          <p:nvPr>
            <p:ph type="title"/>
          </p:nvPr>
        </p:nvSpPr>
        <p:spPr>
          <a:xfrm>
            <a:off x="686148" y="230316"/>
            <a:ext cx="9875520" cy="1356360"/>
          </a:xfrm>
        </p:spPr>
        <p:txBody>
          <a:bodyPr>
            <a:normAutofit/>
          </a:bodyPr>
          <a:lstStyle/>
          <a:p>
            <a:r>
              <a:rPr lang="en-US" sz="5400" b="1" dirty="0">
                <a:solidFill>
                  <a:schemeClr val="accent1">
                    <a:lumMod val="50000"/>
                  </a:schemeClr>
                </a:solidFill>
              </a:rPr>
              <a:t>Analysis- Objective 1</a:t>
            </a:r>
            <a:endParaRPr lang="en-IN" sz="5400" b="1" dirty="0">
              <a:solidFill>
                <a:schemeClr val="accent1">
                  <a:lumMod val="50000"/>
                </a:schemeClr>
              </a:solidFill>
            </a:endParaRPr>
          </a:p>
        </p:txBody>
      </p:sp>
      <p:sp>
        <p:nvSpPr>
          <p:cNvPr id="3" name="Content Placeholder 2">
            <a:extLst>
              <a:ext uri="{FF2B5EF4-FFF2-40B4-BE49-F238E27FC236}">
                <a16:creationId xmlns:a16="http://schemas.microsoft.com/office/drawing/2014/main" id="{AD9EE540-4BBC-4643-8AAD-3678634F4948}"/>
              </a:ext>
            </a:extLst>
          </p:cNvPr>
          <p:cNvSpPr>
            <a:spLocks noGrp="1"/>
          </p:cNvSpPr>
          <p:nvPr>
            <p:ph idx="1"/>
          </p:nvPr>
        </p:nvSpPr>
        <p:spPr>
          <a:xfrm>
            <a:off x="496190" y="1330324"/>
            <a:ext cx="11695810" cy="5661025"/>
          </a:xfrm>
        </p:spPr>
        <p:txBody>
          <a:bodyPr/>
          <a:lstStyle/>
          <a:p>
            <a:r>
              <a:rPr lang="en-US" sz="1800"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find out if there is a correlation between GDP of a country and its life expectancy.</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tx1"/>
              </a:solidFill>
              <a:latin typeface="Calibri" panose="020F0502020204030204" pitchFamily="34" charset="0"/>
              <a:cs typeface="Calibri" panose="020F0502020204030204" pitchFamily="34" charset="0"/>
            </a:endParaRPr>
          </a:p>
        </p:txBody>
      </p:sp>
      <p:pic>
        <p:nvPicPr>
          <p:cNvPr id="4" name="Picture 3" descr="Table&#10;&#10;Description automatically generated">
            <a:extLst>
              <a:ext uri="{FF2B5EF4-FFF2-40B4-BE49-F238E27FC236}">
                <a16:creationId xmlns:a16="http://schemas.microsoft.com/office/drawing/2014/main" id="{50690693-41EA-4CBE-8E33-35FC0A5ABDA5}"/>
              </a:ext>
            </a:extLst>
          </p:cNvPr>
          <p:cNvPicPr>
            <a:picLocks noChangeAspect="1"/>
          </p:cNvPicPr>
          <p:nvPr/>
        </p:nvPicPr>
        <p:blipFill>
          <a:blip r:embed="rId2"/>
          <a:stretch>
            <a:fillRect/>
          </a:stretch>
        </p:blipFill>
        <p:spPr>
          <a:xfrm>
            <a:off x="310717" y="2173287"/>
            <a:ext cx="7672545" cy="2976721"/>
          </a:xfrm>
          <a:prstGeom prst="rect">
            <a:avLst/>
          </a:prstGeom>
        </p:spPr>
      </p:pic>
      <mc:AlternateContent xmlns:mc="http://schemas.openxmlformats.org/markup-compatibility/2006" xmlns:a14="http://schemas.microsoft.com/office/drawing/2010/main">
        <mc:Choice Requires="a14">
          <p:sp>
            <p:nvSpPr>
              <p:cNvPr id="6" name="TextBox 2">
                <a:extLst>
                  <a:ext uri="{FF2B5EF4-FFF2-40B4-BE49-F238E27FC236}">
                    <a16:creationId xmlns:a16="http://schemas.microsoft.com/office/drawing/2014/main" id="{326809A1-5F80-4D63-9E5F-D16AB4AC21F3}"/>
                  </a:ext>
                </a:extLst>
              </p:cNvPr>
              <p:cNvSpPr txBox="1"/>
              <p:nvPr/>
            </p:nvSpPr>
            <p:spPr>
              <a:xfrm>
                <a:off x="2700478" y="5736619"/>
                <a:ext cx="2609816" cy="512704"/>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𝒓</m:t>
                      </m:r>
                      <m:r>
                        <a:rPr lang="en-US" sz="1600" b="1" i="1" smtClean="0">
                          <a:latin typeface="Cambria Math" panose="02040503050406030204" pitchFamily="18" charset="0"/>
                        </a:rPr>
                        <m:t>=</m:t>
                      </m:r>
                      <m:f>
                        <m:fPr>
                          <m:ctrlPr>
                            <a:rPr lang="en-IN" sz="1600" b="1" i="1">
                              <a:latin typeface="Cambria Math" panose="02040503050406030204" pitchFamily="18" charset="0"/>
                            </a:rPr>
                          </m:ctrlPr>
                        </m:fPr>
                        <m:num>
                          <m:r>
                            <a:rPr lang="en-US" sz="1600" b="1" i="1">
                              <a:latin typeface="Cambria Math" panose="02040503050406030204" pitchFamily="18" charset="0"/>
                            </a:rPr>
                            <m:t>𝒄𝒐𝒗𝒂𝒓𝒊𝒂𝒏𝒄𝒆</m:t>
                          </m:r>
                          <m:r>
                            <a:rPr lang="en-US" sz="1600" b="1" i="1">
                              <a:latin typeface="Cambria Math" panose="02040503050406030204" pitchFamily="18" charset="0"/>
                            </a:rPr>
                            <m:t>(</m:t>
                          </m:r>
                          <m:r>
                            <a:rPr lang="en-US" sz="1600" b="1" i="1">
                              <a:latin typeface="Cambria Math" panose="02040503050406030204" pitchFamily="18" charset="0"/>
                            </a:rPr>
                            <m:t>𝒙</m:t>
                          </m:r>
                          <m:r>
                            <a:rPr lang="en-US" sz="1600" b="1" i="1">
                              <a:latin typeface="Cambria Math" panose="02040503050406030204" pitchFamily="18" charset="0"/>
                            </a:rPr>
                            <m:t>,</m:t>
                          </m:r>
                          <m:r>
                            <a:rPr lang="en-US" sz="1600" b="1" i="1">
                              <a:latin typeface="Cambria Math" panose="02040503050406030204" pitchFamily="18" charset="0"/>
                            </a:rPr>
                            <m:t>𝒚</m:t>
                          </m:r>
                          <m:r>
                            <a:rPr lang="en-US" sz="1600" b="1" i="1">
                              <a:latin typeface="Cambria Math" panose="02040503050406030204" pitchFamily="18" charset="0"/>
                            </a:rPr>
                            <m:t>)</m:t>
                          </m:r>
                        </m:num>
                        <m:den>
                          <m:r>
                            <a:rPr lang="en-US" sz="1600" b="1" i="1">
                              <a:latin typeface="Cambria Math" panose="02040503050406030204" pitchFamily="18" charset="0"/>
                            </a:rPr>
                            <m:t>𝑺𝑫</m:t>
                          </m:r>
                          <m:d>
                            <m:dPr>
                              <m:ctrlPr>
                                <a:rPr lang="en-US" sz="1600" b="1" i="1">
                                  <a:latin typeface="Cambria Math" panose="02040503050406030204" pitchFamily="18" charset="0"/>
                                </a:rPr>
                              </m:ctrlPr>
                            </m:dPr>
                            <m:e>
                              <m:r>
                                <a:rPr lang="en-US" sz="1600" b="1" i="1">
                                  <a:latin typeface="Cambria Math" panose="02040503050406030204" pitchFamily="18" charset="0"/>
                                </a:rPr>
                                <m:t>𝒙</m:t>
                              </m:r>
                            </m:e>
                          </m:d>
                          <m:r>
                            <a:rPr lang="en-US" sz="1600" b="1" i="1">
                              <a:latin typeface="Cambria Math" panose="02040503050406030204" pitchFamily="18" charset="0"/>
                            </a:rPr>
                            <m:t>𝑿</m:t>
                          </m:r>
                          <m:r>
                            <a:rPr lang="en-US" sz="1600" b="1" i="1">
                              <a:latin typeface="Cambria Math" panose="02040503050406030204" pitchFamily="18" charset="0"/>
                            </a:rPr>
                            <m:t> </m:t>
                          </m:r>
                          <m:r>
                            <a:rPr lang="en-US" sz="1600" b="1" i="1">
                              <a:latin typeface="Cambria Math" panose="02040503050406030204" pitchFamily="18" charset="0"/>
                            </a:rPr>
                            <m:t>𝑺𝑫</m:t>
                          </m:r>
                          <m:r>
                            <a:rPr lang="en-US" sz="1600" b="1" i="1">
                              <a:latin typeface="Cambria Math" panose="02040503050406030204" pitchFamily="18" charset="0"/>
                            </a:rPr>
                            <m:t>(</m:t>
                          </m:r>
                          <m:r>
                            <a:rPr lang="en-US" sz="1600" b="1" i="1">
                              <a:latin typeface="Cambria Math" panose="02040503050406030204" pitchFamily="18" charset="0"/>
                            </a:rPr>
                            <m:t>𝒚</m:t>
                          </m:r>
                          <m:r>
                            <a:rPr lang="en-US" sz="1600" b="1" i="1">
                              <a:latin typeface="Cambria Math" panose="02040503050406030204" pitchFamily="18" charset="0"/>
                            </a:rPr>
                            <m:t>)</m:t>
                          </m:r>
                        </m:den>
                      </m:f>
                    </m:oMath>
                  </m:oMathPara>
                </a14:m>
                <a:endParaRPr lang="en-IN" sz="1600" b="1" dirty="0"/>
              </a:p>
            </p:txBody>
          </p:sp>
        </mc:Choice>
        <mc:Fallback xmlns="">
          <p:sp>
            <p:nvSpPr>
              <p:cNvPr id="6" name="TextBox 2">
                <a:extLst>
                  <a:ext uri="{FF2B5EF4-FFF2-40B4-BE49-F238E27FC236}">
                    <a16:creationId xmlns:a16="http://schemas.microsoft.com/office/drawing/2014/main" id="{326809A1-5F80-4D63-9E5F-D16AB4AC21F3}"/>
                  </a:ext>
                </a:extLst>
              </p:cNvPr>
              <p:cNvSpPr txBox="1">
                <a:spLocks noRot="1" noChangeAspect="1" noMove="1" noResize="1" noEditPoints="1" noAdjustHandles="1" noChangeArrowheads="1" noChangeShapeType="1" noTextEdit="1"/>
              </p:cNvSpPr>
              <p:nvPr/>
            </p:nvSpPr>
            <p:spPr>
              <a:xfrm>
                <a:off x="2700478" y="5736619"/>
                <a:ext cx="2609816" cy="512704"/>
              </a:xfrm>
              <a:prstGeom prst="rect">
                <a:avLst/>
              </a:prstGeom>
              <a:blipFill>
                <a:blip r:embed="rId3"/>
                <a:stretch>
                  <a:fillRect/>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2B93C5A0-A167-48BC-915B-28854C1A34AD}"/>
              </a:ext>
            </a:extLst>
          </p:cNvPr>
          <p:cNvPicPr>
            <a:picLocks noChangeAspect="1"/>
          </p:cNvPicPr>
          <p:nvPr/>
        </p:nvPicPr>
        <p:blipFill rotWithShape="1">
          <a:blip r:embed="rId4"/>
          <a:srcRect t="2552"/>
          <a:stretch/>
        </p:blipFill>
        <p:spPr>
          <a:xfrm>
            <a:off x="7983261" y="2166540"/>
            <a:ext cx="3898021" cy="2976721"/>
          </a:xfrm>
          <a:prstGeom prst="rect">
            <a:avLst/>
          </a:prstGeom>
        </p:spPr>
      </p:pic>
      <p:sp>
        <p:nvSpPr>
          <p:cNvPr id="9" name="TextBox 8">
            <a:extLst>
              <a:ext uri="{FF2B5EF4-FFF2-40B4-BE49-F238E27FC236}">
                <a16:creationId xmlns:a16="http://schemas.microsoft.com/office/drawing/2014/main" id="{EAA5F587-C133-489A-880D-C4A39DD3A319}"/>
              </a:ext>
            </a:extLst>
          </p:cNvPr>
          <p:cNvSpPr txBox="1"/>
          <p:nvPr/>
        </p:nvSpPr>
        <p:spPr>
          <a:xfrm>
            <a:off x="8061649" y="5632607"/>
            <a:ext cx="4051760" cy="1200329"/>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The value of r= 0.585273 indicates a moderate positive correlation between variables Life Expectancy and GDP.</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446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66EB3-493C-4D9B-960A-35BB56A53F5F}"/>
              </a:ext>
            </a:extLst>
          </p:cNvPr>
          <p:cNvSpPr>
            <a:spLocks noGrp="1"/>
          </p:cNvSpPr>
          <p:nvPr>
            <p:ph idx="1"/>
          </p:nvPr>
        </p:nvSpPr>
        <p:spPr>
          <a:xfrm>
            <a:off x="552450" y="577849"/>
            <a:ext cx="11029950" cy="3186487"/>
          </a:xfrm>
        </p:spPr>
        <p:txBody>
          <a:bodyPr/>
          <a:lstStyle/>
          <a:p>
            <a:r>
              <a:rPr lang="en-US" sz="1800"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test the hypothesis that the average life expectancy in 2015 is 69.3</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solidFill>
                <a:schemeClr val="tx1"/>
              </a:solidFill>
              <a:latin typeface="Calibri" panose="020F0502020204030204" pitchFamily="34" charset="0"/>
              <a:cs typeface="Calibri" panose="020F0502020204030204" pitchFamily="34" charset="0"/>
            </a:endParaRPr>
          </a:p>
        </p:txBody>
      </p:sp>
      <p:pic>
        <p:nvPicPr>
          <p:cNvPr id="4" name="Picture 3" descr="Z-test for a population proportion - Cross Validated">
            <a:extLst>
              <a:ext uri="{FF2B5EF4-FFF2-40B4-BE49-F238E27FC236}">
                <a16:creationId xmlns:a16="http://schemas.microsoft.com/office/drawing/2014/main" id="{A64D0A24-4094-470B-A117-0F42ED841E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2167" y="1042352"/>
            <a:ext cx="1840865" cy="1306195"/>
          </a:xfrm>
          <a:prstGeom prst="rect">
            <a:avLst/>
          </a:prstGeom>
          <a:noFill/>
        </p:spPr>
      </p:pic>
      <p:pic>
        <p:nvPicPr>
          <p:cNvPr id="5" name="Picture 4" descr="Table&#10;&#10;Description automatically generated">
            <a:extLst>
              <a:ext uri="{FF2B5EF4-FFF2-40B4-BE49-F238E27FC236}">
                <a16:creationId xmlns:a16="http://schemas.microsoft.com/office/drawing/2014/main" id="{FEDC58F0-D2E4-4549-9C69-6CCC75D09381}"/>
              </a:ext>
            </a:extLst>
          </p:cNvPr>
          <p:cNvPicPr>
            <a:picLocks noChangeAspect="1"/>
          </p:cNvPicPr>
          <p:nvPr/>
        </p:nvPicPr>
        <p:blipFill>
          <a:blip r:embed="rId3"/>
          <a:stretch>
            <a:fillRect/>
          </a:stretch>
        </p:blipFill>
        <p:spPr>
          <a:xfrm>
            <a:off x="2952749" y="969327"/>
            <a:ext cx="3609976" cy="2795009"/>
          </a:xfrm>
          <a:prstGeom prst="rect">
            <a:avLst/>
          </a:prstGeom>
        </p:spPr>
      </p:pic>
      <p:sp>
        <p:nvSpPr>
          <p:cNvPr id="6" name="TextBox 5">
            <a:extLst>
              <a:ext uri="{FF2B5EF4-FFF2-40B4-BE49-F238E27FC236}">
                <a16:creationId xmlns:a16="http://schemas.microsoft.com/office/drawing/2014/main" id="{D7958662-87E5-49F5-BD36-C6CE970181B0}"/>
              </a:ext>
            </a:extLst>
          </p:cNvPr>
          <p:cNvSpPr txBox="1"/>
          <p:nvPr/>
        </p:nvSpPr>
        <p:spPr>
          <a:xfrm>
            <a:off x="8305799" y="1142054"/>
            <a:ext cx="3198655"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Hence, as our p value &lt; alpha (0.05) we have sufficient evidence to reject the null hypothesis.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1ADA555-3556-4B06-ACD7-259C74582526}"/>
              </a:ext>
            </a:extLst>
          </p:cNvPr>
          <p:cNvSpPr txBox="1"/>
          <p:nvPr/>
        </p:nvSpPr>
        <p:spPr>
          <a:xfrm>
            <a:off x="452437" y="3622032"/>
            <a:ext cx="11287125" cy="887422"/>
          </a:xfrm>
          <a:prstGeom prst="rect">
            <a:avLst/>
          </a:prstGeom>
          <a:noFill/>
        </p:spPr>
        <p:txBody>
          <a:bodyPr wrap="square" rtlCol="0">
            <a:spAutoFit/>
          </a:bodyPr>
          <a:lstStyle/>
          <a:p>
            <a:pPr marL="285750" indent="-285750">
              <a:lnSpc>
                <a:spcPct val="150000"/>
              </a:lnSpc>
              <a:spcAft>
                <a:spcPts val="800"/>
              </a:spcAft>
              <a:buFont typeface="Arial" panose="020B0604020202020204" pitchFamily="34" charset="0"/>
              <a:buChar char="•"/>
            </a:pPr>
            <a:r>
              <a:rPr lang="en-US" sz="1800" u="sng" dirty="0">
                <a:effectLst/>
                <a:latin typeface="Calibri" panose="020F0502020204030204" pitchFamily="34" charset="0"/>
                <a:ea typeface="Calibri" panose="020F0502020204030204" pitchFamily="34" charset="0"/>
                <a:cs typeface="Calibri" panose="020F0502020204030204" pitchFamily="34" charset="0"/>
              </a:rPr>
              <a:t>To test for difference of means of Life Expectancy</a:t>
            </a:r>
            <a:r>
              <a:rPr lang="en-IN" dirty="0">
                <a:latin typeface="Calibri" panose="020F0502020204030204" pitchFamily="34" charset="0"/>
                <a:ea typeface="Calibri" panose="020F0502020204030204" pitchFamily="34" charset="0"/>
                <a:cs typeface="Calibri" panose="020F0502020204030204" pitchFamily="34" charset="0"/>
              </a:rPr>
              <a:t> </a:t>
            </a:r>
            <a:r>
              <a:rPr lang="en-US" sz="1800" u="sng" dirty="0">
                <a:effectLst/>
                <a:latin typeface="Calibri" panose="020F0502020204030204" pitchFamily="34" charset="0"/>
                <a:ea typeface="Calibri" panose="020F0502020204030204" pitchFamily="34" charset="0"/>
                <a:cs typeface="Calibri" panose="020F0502020204030204" pitchFamily="34" charset="0"/>
              </a:rPr>
              <a:t>in years 2015 and 2005</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pic>
        <p:nvPicPr>
          <p:cNvPr id="8" name="Picture 7" descr="Table&#10;&#10;Description automatically generated">
            <a:extLst>
              <a:ext uri="{FF2B5EF4-FFF2-40B4-BE49-F238E27FC236}">
                <a16:creationId xmlns:a16="http://schemas.microsoft.com/office/drawing/2014/main" id="{1C48926B-117F-4C02-B01A-8535B8FF2C15}"/>
              </a:ext>
            </a:extLst>
          </p:cNvPr>
          <p:cNvPicPr>
            <a:picLocks noChangeAspect="1"/>
          </p:cNvPicPr>
          <p:nvPr/>
        </p:nvPicPr>
        <p:blipFill>
          <a:blip r:embed="rId4"/>
          <a:stretch>
            <a:fillRect/>
          </a:stretch>
        </p:blipFill>
        <p:spPr>
          <a:xfrm>
            <a:off x="3180949" y="4155814"/>
            <a:ext cx="4327208" cy="2358391"/>
          </a:xfrm>
          <a:prstGeom prst="rect">
            <a:avLst/>
          </a:prstGeom>
        </p:spPr>
      </p:pic>
      <p:pic>
        <p:nvPicPr>
          <p:cNvPr id="10" name="Picture 9">
            <a:extLst>
              <a:ext uri="{FF2B5EF4-FFF2-40B4-BE49-F238E27FC236}">
                <a16:creationId xmlns:a16="http://schemas.microsoft.com/office/drawing/2014/main" id="{BD78EEEA-ECD5-4BBE-BC2B-49945B457D6E}"/>
              </a:ext>
            </a:extLst>
          </p:cNvPr>
          <p:cNvPicPr>
            <a:picLocks noChangeAspect="1"/>
          </p:cNvPicPr>
          <p:nvPr/>
        </p:nvPicPr>
        <p:blipFill>
          <a:blip r:embed="rId5"/>
          <a:stretch>
            <a:fillRect/>
          </a:stretch>
        </p:blipFill>
        <p:spPr>
          <a:xfrm>
            <a:off x="736917" y="4228840"/>
            <a:ext cx="1988261" cy="1457586"/>
          </a:xfrm>
          <a:prstGeom prst="rect">
            <a:avLst/>
          </a:prstGeom>
          <a:ln>
            <a:solidFill>
              <a:schemeClr val="tx1"/>
            </a:solidFill>
          </a:ln>
        </p:spPr>
      </p:pic>
      <p:sp>
        <p:nvSpPr>
          <p:cNvPr id="12" name="TextBox 11">
            <a:extLst>
              <a:ext uri="{FF2B5EF4-FFF2-40B4-BE49-F238E27FC236}">
                <a16:creationId xmlns:a16="http://schemas.microsoft.com/office/drawing/2014/main" id="{33E70B79-3268-4E29-8149-DBCF2955EF79}"/>
              </a:ext>
            </a:extLst>
          </p:cNvPr>
          <p:cNvSpPr txBox="1"/>
          <p:nvPr/>
        </p:nvSpPr>
        <p:spPr>
          <a:xfrm>
            <a:off x="8190626" y="4328541"/>
            <a:ext cx="3657600" cy="2125390"/>
          </a:xfrm>
          <a:prstGeom prst="rect">
            <a:avLst/>
          </a:prstGeom>
          <a:noFill/>
        </p:spPr>
        <p:txBody>
          <a:bodyPr wrap="square">
            <a:spAutoFit/>
          </a:bodyPr>
          <a:lstStyle/>
          <a:p>
            <a:pPr>
              <a:lnSpc>
                <a:spcPct val="150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As p value &lt; α , reject Ho at 5% level of significance. There is significant statistical difference between the means of Life Expectancy in the year 2015 and 2005.</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22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CE7A-FE2D-48C8-9F98-E4C3EB8D9D6A}"/>
              </a:ext>
            </a:extLst>
          </p:cNvPr>
          <p:cNvSpPr>
            <a:spLocks noGrp="1"/>
          </p:cNvSpPr>
          <p:nvPr>
            <p:ph type="title"/>
          </p:nvPr>
        </p:nvSpPr>
        <p:spPr>
          <a:xfrm>
            <a:off x="611554" y="308500"/>
            <a:ext cx="9875520" cy="1356360"/>
          </a:xfrm>
        </p:spPr>
        <p:txBody>
          <a:bodyPr>
            <a:normAutofit/>
          </a:bodyPr>
          <a:lstStyle/>
          <a:p>
            <a:r>
              <a:rPr lang="en-US" sz="5400" b="1" dirty="0">
                <a:solidFill>
                  <a:schemeClr val="accent1">
                    <a:lumMod val="50000"/>
                  </a:schemeClr>
                </a:solidFill>
              </a:rPr>
              <a:t>Analysis -Objective 2</a:t>
            </a:r>
            <a:endParaRPr lang="en-IN" sz="5400" b="1" dirty="0">
              <a:solidFill>
                <a:schemeClr val="accent1">
                  <a:lumMod val="50000"/>
                </a:schemeClr>
              </a:solidFill>
            </a:endParaRPr>
          </a:p>
        </p:txBody>
      </p:sp>
      <p:sp>
        <p:nvSpPr>
          <p:cNvPr id="3" name="Content Placeholder 2">
            <a:extLst>
              <a:ext uri="{FF2B5EF4-FFF2-40B4-BE49-F238E27FC236}">
                <a16:creationId xmlns:a16="http://schemas.microsoft.com/office/drawing/2014/main" id="{FBDDD1A3-B25D-4659-9C13-4D4D5D1336A5}"/>
              </a:ext>
            </a:extLst>
          </p:cNvPr>
          <p:cNvSpPr>
            <a:spLocks noGrp="1"/>
          </p:cNvSpPr>
          <p:nvPr>
            <p:ph idx="1"/>
          </p:nvPr>
        </p:nvSpPr>
        <p:spPr>
          <a:xfrm>
            <a:off x="370643" y="1560250"/>
            <a:ext cx="9872871" cy="4038600"/>
          </a:xfrm>
        </p:spPr>
        <p:txBody>
          <a:bodyPr>
            <a:normAutofit/>
          </a:bodyPr>
          <a:lstStyle/>
          <a:p>
            <a:r>
              <a:rPr lang="en-US" sz="1600" u="sng" dirty="0">
                <a:solidFill>
                  <a:schemeClr val="tx1"/>
                </a:solidFill>
                <a:effectLst/>
                <a:latin typeface="Times New Roman" panose="02020603050405020304" pitchFamily="18" charset="0"/>
                <a:ea typeface="Calibri" panose="020F0502020204030204" pitchFamily="34" charset="0"/>
              </a:rPr>
              <a:t>To find the relation between life expectancy and population of countries around the world in 2015.</a:t>
            </a:r>
            <a:endParaRPr lang="en-IN" sz="1600" u="sng" dirty="0">
              <a:solidFill>
                <a:schemeClr val="tx1"/>
              </a:solidFill>
              <a:effectLst/>
              <a:latin typeface="Times New Roman" panose="02020603050405020304" pitchFamily="18" charset="0"/>
              <a:ea typeface="Times New Roman" panose="02020603050405020304" pitchFamily="18" charset="0"/>
            </a:endParaRPr>
          </a:p>
          <a:p>
            <a:endParaRPr lang="en-IN" sz="2000" dirty="0">
              <a:solidFill>
                <a:schemeClr val="tx1"/>
              </a:solidFill>
            </a:endParaRPr>
          </a:p>
        </p:txBody>
      </p:sp>
      <p:pic>
        <p:nvPicPr>
          <p:cNvPr id="4" name="Picture 3" descr="Table&#10;&#10;Description automatically generated">
            <a:extLst>
              <a:ext uri="{FF2B5EF4-FFF2-40B4-BE49-F238E27FC236}">
                <a16:creationId xmlns:a16="http://schemas.microsoft.com/office/drawing/2014/main" id="{B1F7401F-2757-42A9-A2D8-0981FA62599C}"/>
              </a:ext>
            </a:extLst>
          </p:cNvPr>
          <p:cNvPicPr>
            <a:picLocks noChangeAspect="1"/>
          </p:cNvPicPr>
          <p:nvPr/>
        </p:nvPicPr>
        <p:blipFill>
          <a:blip r:embed="rId2"/>
          <a:srcRect l="2045" t="606" r="2955" b="1571"/>
          <a:stretch>
            <a:fillRect/>
          </a:stretch>
        </p:blipFill>
        <p:spPr bwMode="auto">
          <a:xfrm>
            <a:off x="251845" y="2279125"/>
            <a:ext cx="2302094" cy="4270375"/>
          </a:xfrm>
          <a:prstGeom prst="rect">
            <a:avLst/>
          </a:prstGeom>
          <a:ln>
            <a:solidFill>
              <a:schemeClr val="tx1"/>
            </a:solidFill>
          </a:ln>
          <a:extLst>
            <a:ext uri="{53640926-AAD7-44D8-BBD7-CCE9431645EC}">
              <a14:shadowObscured xmlns:a14="http://schemas.microsoft.com/office/drawing/2010/main"/>
            </a:ext>
          </a:extLst>
        </p:spPr>
      </p:pic>
      <p:pic>
        <p:nvPicPr>
          <p:cNvPr id="5" name="Picture 4" descr="Table&#10;&#10;Description automatically generated">
            <a:extLst>
              <a:ext uri="{FF2B5EF4-FFF2-40B4-BE49-F238E27FC236}">
                <a16:creationId xmlns:a16="http://schemas.microsoft.com/office/drawing/2014/main" id="{28BD08E1-2AB2-48DB-A4D5-92938609951D}"/>
              </a:ext>
            </a:extLst>
          </p:cNvPr>
          <p:cNvPicPr>
            <a:picLocks noChangeAspect="1"/>
          </p:cNvPicPr>
          <p:nvPr/>
        </p:nvPicPr>
        <p:blipFill>
          <a:blip r:embed="rId3"/>
          <a:srcRect l="1451" t="1175" r="2532" b="1"/>
          <a:stretch>
            <a:fillRect/>
          </a:stretch>
        </p:blipFill>
        <p:spPr bwMode="auto">
          <a:xfrm>
            <a:off x="2566312" y="2279125"/>
            <a:ext cx="2540838" cy="4270375"/>
          </a:xfrm>
          <a:prstGeom prst="rect">
            <a:avLst/>
          </a:prstGeom>
          <a:ln>
            <a:solidFill>
              <a:schemeClr val="tx1"/>
            </a:solidFill>
          </a:ln>
          <a:extLst>
            <a:ext uri="{53640926-AAD7-44D8-BBD7-CCE9431645EC}">
              <a14:shadowObscured xmlns:a14="http://schemas.microsoft.com/office/drawing/2010/main"/>
            </a:ext>
          </a:extLst>
        </p:spPr>
      </p:pic>
      <p:pic>
        <p:nvPicPr>
          <p:cNvPr id="6" name="Picture 5" descr="Table&#10;&#10;Description automatically generated">
            <a:extLst>
              <a:ext uri="{FF2B5EF4-FFF2-40B4-BE49-F238E27FC236}">
                <a16:creationId xmlns:a16="http://schemas.microsoft.com/office/drawing/2014/main" id="{CBCC0A42-AB8C-4196-86D9-016B970EB108}"/>
              </a:ext>
            </a:extLst>
          </p:cNvPr>
          <p:cNvPicPr>
            <a:picLocks noChangeAspect="1"/>
          </p:cNvPicPr>
          <p:nvPr/>
        </p:nvPicPr>
        <p:blipFill>
          <a:blip r:embed="rId3"/>
          <a:srcRect l="1451" t="1175" r="2532" b="1"/>
          <a:stretch>
            <a:fillRect/>
          </a:stretch>
        </p:blipFill>
        <p:spPr bwMode="auto">
          <a:xfrm>
            <a:off x="5094777" y="2279125"/>
            <a:ext cx="2540838" cy="4270375"/>
          </a:xfrm>
          <a:prstGeom prst="rect">
            <a:avLst/>
          </a:prstGeom>
          <a:ln>
            <a:solidFill>
              <a:schemeClr val="tx1"/>
            </a:solidFill>
          </a:ln>
          <a:extLst>
            <a:ext uri="{53640926-AAD7-44D8-BBD7-CCE9431645EC}">
              <a14:shadowObscured xmlns:a14="http://schemas.microsoft.com/office/drawing/2010/main"/>
            </a:ext>
          </a:extLst>
        </p:spPr>
      </p:pic>
      <p:pic>
        <p:nvPicPr>
          <p:cNvPr id="7" name="Picture 6" descr="Table&#10;&#10;Description automatically generated">
            <a:extLst>
              <a:ext uri="{FF2B5EF4-FFF2-40B4-BE49-F238E27FC236}">
                <a16:creationId xmlns:a16="http://schemas.microsoft.com/office/drawing/2014/main" id="{2C0C33EF-47B7-4A79-81CD-18A9F5C65105}"/>
              </a:ext>
            </a:extLst>
          </p:cNvPr>
          <p:cNvPicPr>
            <a:picLocks noChangeAspect="1"/>
          </p:cNvPicPr>
          <p:nvPr/>
        </p:nvPicPr>
        <p:blipFill>
          <a:blip r:embed="rId4"/>
          <a:srcRect l="1256" t="766" r="2427"/>
          <a:stretch>
            <a:fillRect/>
          </a:stretch>
        </p:blipFill>
        <p:spPr bwMode="auto">
          <a:xfrm>
            <a:off x="7635615" y="2279125"/>
            <a:ext cx="2188470" cy="4270375"/>
          </a:xfrm>
          <a:prstGeom prst="rect">
            <a:avLst/>
          </a:prstGeom>
          <a:ln>
            <a:solidFill>
              <a:schemeClr val="tx1"/>
            </a:solidFill>
          </a:ln>
          <a:extLst>
            <a:ext uri="{53640926-AAD7-44D8-BBD7-CCE9431645EC}">
              <a14:shadowObscured xmlns:a14="http://schemas.microsoft.com/office/drawing/2010/main"/>
            </a:ext>
          </a:extLst>
        </p:spPr>
      </p:pic>
      <p:pic>
        <p:nvPicPr>
          <p:cNvPr id="8" name="Picture 7" descr="Table&#10;&#10;Description automatically generated">
            <a:extLst>
              <a:ext uri="{FF2B5EF4-FFF2-40B4-BE49-F238E27FC236}">
                <a16:creationId xmlns:a16="http://schemas.microsoft.com/office/drawing/2014/main" id="{3E6CC40E-F1DF-4A16-B98B-D18B9D064085}"/>
              </a:ext>
            </a:extLst>
          </p:cNvPr>
          <p:cNvPicPr>
            <a:picLocks noChangeAspect="1"/>
          </p:cNvPicPr>
          <p:nvPr/>
        </p:nvPicPr>
        <p:blipFill>
          <a:blip r:embed="rId5">
            <a:extLst>
              <a:ext uri="{28A0092B-C50C-407E-A947-70E740481C1C}">
                <a14:useLocalDpi xmlns:a14="http://schemas.microsoft.com/office/drawing/2010/main" val="0"/>
              </a:ext>
            </a:extLst>
          </a:blip>
          <a:srcRect l="1199"/>
          <a:stretch>
            <a:fillRect/>
          </a:stretch>
        </p:blipFill>
        <p:spPr bwMode="auto">
          <a:xfrm>
            <a:off x="9836458" y="2279125"/>
            <a:ext cx="2103697" cy="1704975"/>
          </a:xfrm>
          <a:prstGeom prst="rect">
            <a:avLst/>
          </a:prstGeom>
          <a:ln>
            <a:solidFill>
              <a:schemeClr val="tx1"/>
            </a:solid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8A45A04A-402C-45DB-A0DA-A34BE57AE2A8}"/>
              </a:ext>
            </a:extLst>
          </p:cNvPr>
          <p:cNvSpPr txBox="1"/>
          <p:nvPr/>
        </p:nvSpPr>
        <p:spPr>
          <a:xfrm>
            <a:off x="611554" y="1850128"/>
            <a:ext cx="448322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following data was used for analysis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28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EBD8F-55D4-4188-8E5B-4DD88CB0AECC}"/>
              </a:ext>
            </a:extLst>
          </p:cNvPr>
          <p:cNvSpPr>
            <a:spLocks noGrp="1"/>
          </p:cNvSpPr>
          <p:nvPr>
            <p:ph idx="1"/>
          </p:nvPr>
        </p:nvSpPr>
        <p:spPr>
          <a:xfrm>
            <a:off x="778330" y="536902"/>
            <a:ext cx="9872871" cy="4038600"/>
          </a:xfrm>
        </p:spPr>
        <p:txBody>
          <a:bodyPr>
            <a:normAutofit/>
          </a:bodyPr>
          <a:lstStyle/>
          <a:p>
            <a:pPr marL="0" lvl="0" indent="0" algn="just">
              <a:lnSpc>
                <a:spcPct val="107000"/>
              </a:lnSpc>
              <a:spcAft>
                <a:spcPts val="800"/>
              </a:spcAft>
              <a:buNone/>
            </a:pPr>
            <a:r>
              <a:rPr lang="en-IN"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Hypothesis: </a:t>
            </a:r>
            <a:endParaRPr lang="en-IN"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274320" indent="0">
              <a:lnSpc>
                <a:spcPct val="107000"/>
              </a:lnSpc>
              <a:spcBef>
                <a:spcPts val="600"/>
              </a:spcBef>
              <a:spcAft>
                <a:spcPts val="600"/>
              </a:spcAft>
              <a:buNone/>
            </a:pP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H0:</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Life expectancy and population of countries in 2015 are independent of each other</a:t>
            </a: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274320" indent="0">
              <a:lnSpc>
                <a:spcPct val="107000"/>
              </a:lnSpc>
              <a:spcBef>
                <a:spcPts val="600"/>
              </a:spcBef>
              <a:spcAft>
                <a:spcPts val="600"/>
              </a:spcAft>
              <a:buNone/>
            </a:pP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V/S</a:t>
            </a: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274320" indent="0">
              <a:lnSpc>
                <a:spcPct val="107000"/>
              </a:lnSpc>
              <a:spcBef>
                <a:spcPts val="600"/>
              </a:spcBef>
              <a:spcAft>
                <a:spcPts val="600"/>
              </a:spcAft>
              <a:buNone/>
            </a:pP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H1:</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Life expectancy and population of countries in 2015 are not independent of each other</a:t>
            </a: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4" name="Picture 3" descr="Table&#10;&#10;Description automatically generated">
            <a:extLst>
              <a:ext uri="{FF2B5EF4-FFF2-40B4-BE49-F238E27FC236}">
                <a16:creationId xmlns:a16="http://schemas.microsoft.com/office/drawing/2014/main" id="{5BAE492A-E943-4598-A658-C282EE07B30B}"/>
              </a:ext>
            </a:extLst>
          </p:cNvPr>
          <p:cNvPicPr>
            <a:picLocks noChangeAspect="1"/>
          </p:cNvPicPr>
          <p:nvPr/>
        </p:nvPicPr>
        <p:blipFill>
          <a:blip r:embed="rId2"/>
          <a:srcRect l="1462" t="2918" r="1683" b="4280"/>
          <a:stretch>
            <a:fillRect/>
          </a:stretch>
        </p:blipFill>
        <p:spPr bwMode="auto">
          <a:xfrm>
            <a:off x="453417" y="3035043"/>
            <a:ext cx="5394224" cy="1291590"/>
          </a:xfrm>
          <a:prstGeom prst="rect">
            <a:avLst/>
          </a:prstGeom>
          <a:ln w="9525">
            <a:solidFill>
              <a:sysClr val="windowText" lastClr="000000"/>
            </a:solidFill>
            <a:prstDash val="solid"/>
            <a:round/>
            <a:headEnd/>
            <a:tailEnd/>
          </a:ln>
          <a:extLst>
            <a:ext uri="{53640926-AAD7-44D8-BBD7-CCE9431645EC}">
              <a14:shadowObscured xmlns:a14="http://schemas.microsoft.com/office/drawing/2010/main"/>
            </a:ext>
          </a:extLst>
        </p:spPr>
      </p:pic>
      <p:pic>
        <p:nvPicPr>
          <p:cNvPr id="5" name="Picture 4" descr="Table&#10;&#10;Description automatically generated">
            <a:extLst>
              <a:ext uri="{FF2B5EF4-FFF2-40B4-BE49-F238E27FC236}">
                <a16:creationId xmlns:a16="http://schemas.microsoft.com/office/drawing/2014/main" id="{C1E2BC31-65F1-4C75-AFA1-9268649B58DD}"/>
              </a:ext>
            </a:extLst>
          </p:cNvPr>
          <p:cNvPicPr>
            <a:picLocks noChangeAspect="1"/>
          </p:cNvPicPr>
          <p:nvPr/>
        </p:nvPicPr>
        <p:blipFill>
          <a:blip r:embed="rId3"/>
          <a:srcRect l="931" t="14974" r="819" b="2410"/>
          <a:stretch>
            <a:fillRect/>
          </a:stretch>
        </p:blipFill>
        <p:spPr bwMode="auto">
          <a:xfrm>
            <a:off x="6112564" y="3037583"/>
            <a:ext cx="5626019" cy="1289050"/>
          </a:xfrm>
          <a:prstGeom prst="rect">
            <a:avLst/>
          </a:prstGeom>
          <a:ln>
            <a:solidFill>
              <a:schemeClr val="tx1"/>
            </a:solid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9ED11B88-CC15-4A53-ACD1-867186C29747}"/>
              </a:ext>
            </a:extLst>
          </p:cNvPr>
          <p:cNvSpPr txBox="1"/>
          <p:nvPr/>
        </p:nvSpPr>
        <p:spPr>
          <a:xfrm>
            <a:off x="1723345" y="2618582"/>
            <a:ext cx="363096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Observed Frequency  Table</a:t>
            </a:r>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CE2E5FE-8D13-4E85-B513-5B18E0A6AB18}"/>
              </a:ext>
            </a:extLst>
          </p:cNvPr>
          <p:cNvSpPr txBox="1"/>
          <p:nvPr/>
        </p:nvSpPr>
        <p:spPr>
          <a:xfrm>
            <a:off x="7569639" y="2648787"/>
            <a:ext cx="3844031"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Expected Frequency  Table</a:t>
            </a:r>
            <a:endParaRPr lang="en-IN"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5AC0A9B-FB13-47B5-A1BC-253D6C84DD66}"/>
              </a:ext>
            </a:extLst>
          </p:cNvPr>
          <p:cNvPicPr>
            <a:picLocks noChangeAspect="1"/>
          </p:cNvPicPr>
          <p:nvPr/>
        </p:nvPicPr>
        <p:blipFill>
          <a:blip r:embed="rId4"/>
          <a:stretch>
            <a:fillRect/>
          </a:stretch>
        </p:blipFill>
        <p:spPr>
          <a:xfrm>
            <a:off x="407939" y="4797788"/>
            <a:ext cx="5688061" cy="1786283"/>
          </a:xfrm>
          <a:prstGeom prst="rect">
            <a:avLst/>
          </a:prstGeom>
        </p:spPr>
      </p:pic>
      <p:sp>
        <p:nvSpPr>
          <p:cNvPr id="9" name="TextBox 8">
            <a:extLst>
              <a:ext uri="{FF2B5EF4-FFF2-40B4-BE49-F238E27FC236}">
                <a16:creationId xmlns:a16="http://schemas.microsoft.com/office/drawing/2014/main" id="{BD9B4C01-0AC2-4F4C-893E-C743CB02D232}"/>
              </a:ext>
            </a:extLst>
          </p:cNvPr>
          <p:cNvSpPr txBox="1"/>
          <p:nvPr/>
        </p:nvSpPr>
        <p:spPr>
          <a:xfrm>
            <a:off x="6732876" y="4797788"/>
            <a:ext cx="5206899"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As we can see from the calculations, </a:t>
            </a:r>
          </a:p>
          <a:p>
            <a:r>
              <a:rPr lang="en-IN" sz="1800" dirty="0">
                <a:effectLst/>
                <a:latin typeface="Calibri" panose="020F0502020204030204" pitchFamily="34" charset="0"/>
                <a:ea typeface="Calibri" panose="020F0502020204030204" pitchFamily="34" charset="0"/>
                <a:cs typeface="Calibri" panose="020F0502020204030204" pitchFamily="34" charset="0"/>
              </a:rPr>
              <a:t>Chi-square Cal &lt; Chi-Square Tab  also  P value&gt; alpha therefore we have sufficient evidence to </a:t>
            </a:r>
            <a:r>
              <a:rPr lang="en-IN" dirty="0">
                <a:latin typeface="Calibri" panose="020F0502020204030204" pitchFamily="34" charset="0"/>
                <a:ea typeface="Calibri" panose="020F0502020204030204" pitchFamily="34" charset="0"/>
                <a:cs typeface="Calibri" panose="020F0502020204030204" pitchFamily="34" charset="0"/>
              </a:rPr>
              <a:t>not reject</a:t>
            </a:r>
            <a:r>
              <a:rPr lang="en-IN" sz="1800" dirty="0">
                <a:effectLst/>
                <a:latin typeface="Calibri" panose="020F0502020204030204" pitchFamily="34" charset="0"/>
                <a:ea typeface="Calibri" panose="020F0502020204030204" pitchFamily="34" charset="0"/>
                <a:cs typeface="Calibri" panose="020F0502020204030204" pitchFamily="34" charset="0"/>
              </a:rPr>
              <a:t> the null hypothesis.</a:t>
            </a:r>
            <a:endParaRPr lang="en-IN"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50FD2EB7-DC46-4BE0-99E4-7A1E2364008E}"/>
              </a:ext>
            </a:extLst>
          </p:cNvPr>
          <p:cNvSpPr txBox="1"/>
          <p:nvPr/>
        </p:nvSpPr>
        <p:spPr>
          <a:xfrm>
            <a:off x="477060" y="4414401"/>
            <a:ext cx="5549818"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Calculation of Chi-Square statistic is done as follows:</a:t>
            </a:r>
          </a:p>
        </p:txBody>
      </p:sp>
    </p:spTree>
    <p:extLst>
      <p:ext uri="{BB962C8B-B14F-4D97-AF65-F5344CB8AC3E}">
        <p14:creationId xmlns:p14="http://schemas.microsoft.com/office/powerpoint/2010/main" val="130996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252-E3BD-4CB8-B16D-B33E00471B2B}"/>
              </a:ext>
            </a:extLst>
          </p:cNvPr>
          <p:cNvSpPr>
            <a:spLocks noGrp="1"/>
          </p:cNvSpPr>
          <p:nvPr>
            <p:ph type="title"/>
          </p:nvPr>
        </p:nvSpPr>
        <p:spPr>
          <a:xfrm>
            <a:off x="838200" y="365126"/>
            <a:ext cx="10515600" cy="896116"/>
          </a:xfrm>
        </p:spPr>
        <p:txBody>
          <a:bodyPr>
            <a:normAutofit/>
          </a:bodyPr>
          <a:lstStyle/>
          <a:p>
            <a:r>
              <a:rPr lang="en-IN" sz="5400" b="1" dirty="0">
                <a:solidFill>
                  <a:schemeClr val="accent1">
                    <a:lumMod val="50000"/>
                  </a:schemeClr>
                </a:solidFill>
                <a:latin typeface="Times New Roman" panose="02020603050405020304" pitchFamily="18" charset="0"/>
                <a:cs typeface="Times New Roman" panose="02020603050405020304" pitchFamily="18" charset="0"/>
              </a:rPr>
              <a:t>Analysis – Objective 3</a:t>
            </a:r>
          </a:p>
        </p:txBody>
      </p:sp>
      <p:sp>
        <p:nvSpPr>
          <p:cNvPr id="3" name="Content Placeholder 2">
            <a:extLst>
              <a:ext uri="{FF2B5EF4-FFF2-40B4-BE49-F238E27FC236}">
                <a16:creationId xmlns:a16="http://schemas.microsoft.com/office/drawing/2014/main" id="{19180197-83DB-4586-AF87-8BB52E05D9F8}"/>
              </a:ext>
            </a:extLst>
          </p:cNvPr>
          <p:cNvSpPr>
            <a:spLocks noGrp="1"/>
          </p:cNvSpPr>
          <p:nvPr>
            <p:ph idx="1"/>
          </p:nvPr>
        </p:nvSpPr>
        <p:spPr>
          <a:xfrm>
            <a:off x="838200" y="1261242"/>
            <a:ext cx="10515600" cy="665212"/>
          </a:xfrm>
        </p:spPr>
        <p:txBody>
          <a:bodyPr>
            <a:normAutofit/>
          </a:bodyPr>
          <a:lstStyle/>
          <a:p>
            <a:r>
              <a:rPr lang="en-IN" sz="1800" u="sng" dirty="0">
                <a:solidFill>
                  <a:schemeClr val="tx1"/>
                </a:solidFill>
              </a:rPr>
              <a:t>To find if there is relation between reported cases of measles per 1000 population and thinness % of population (10-19 years) in Asian countries in 2015.</a:t>
            </a:r>
          </a:p>
        </p:txBody>
      </p:sp>
      <p:sp>
        <p:nvSpPr>
          <p:cNvPr id="4" name="TextBox 3">
            <a:extLst>
              <a:ext uri="{FF2B5EF4-FFF2-40B4-BE49-F238E27FC236}">
                <a16:creationId xmlns:a16="http://schemas.microsoft.com/office/drawing/2014/main" id="{625B0697-A8AF-4888-992E-F30EA8C38F69}"/>
              </a:ext>
            </a:extLst>
          </p:cNvPr>
          <p:cNvSpPr txBox="1"/>
          <p:nvPr/>
        </p:nvSpPr>
        <p:spPr>
          <a:xfrm>
            <a:off x="1024759" y="1805179"/>
            <a:ext cx="312157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The following data was used </a:t>
            </a:r>
            <a:r>
              <a:rPr lang="en-IN" dirty="0"/>
              <a:t>:</a:t>
            </a:r>
          </a:p>
        </p:txBody>
      </p:sp>
      <p:graphicFrame>
        <p:nvGraphicFramePr>
          <p:cNvPr id="5" name="Table 4">
            <a:extLst>
              <a:ext uri="{FF2B5EF4-FFF2-40B4-BE49-F238E27FC236}">
                <a16:creationId xmlns:a16="http://schemas.microsoft.com/office/drawing/2014/main" id="{4AD2AB8D-2586-4AC1-8F71-C4FA73C4FBCB}"/>
              </a:ext>
            </a:extLst>
          </p:cNvPr>
          <p:cNvGraphicFramePr>
            <a:graphicFrameLocks noGrp="1"/>
          </p:cNvGraphicFramePr>
          <p:nvPr>
            <p:extLst>
              <p:ext uri="{D42A27DB-BD31-4B8C-83A1-F6EECF244321}">
                <p14:modId xmlns:p14="http://schemas.microsoft.com/office/powerpoint/2010/main" val="514831095"/>
              </p:ext>
            </p:extLst>
          </p:nvPr>
        </p:nvGraphicFramePr>
        <p:xfrm>
          <a:off x="1028700" y="2195349"/>
          <a:ext cx="5067300" cy="4358640"/>
        </p:xfrm>
        <a:graphic>
          <a:graphicData uri="http://schemas.openxmlformats.org/drawingml/2006/table">
            <a:tbl>
              <a:tblPr firstRow="1" firstCol="1" bandRow="1">
                <a:tableStyleId>{5C22544A-7EE6-4342-B048-85BDC9FD1C3A}</a:tableStyleId>
              </a:tblPr>
              <a:tblGrid>
                <a:gridCol w="2336800">
                  <a:extLst>
                    <a:ext uri="{9D8B030D-6E8A-4147-A177-3AD203B41FA5}">
                      <a16:colId xmlns:a16="http://schemas.microsoft.com/office/drawing/2014/main" val="1379641789"/>
                    </a:ext>
                  </a:extLst>
                </a:gridCol>
                <a:gridCol w="1016000">
                  <a:extLst>
                    <a:ext uri="{9D8B030D-6E8A-4147-A177-3AD203B41FA5}">
                      <a16:colId xmlns:a16="http://schemas.microsoft.com/office/drawing/2014/main" val="2491572544"/>
                    </a:ext>
                  </a:extLst>
                </a:gridCol>
                <a:gridCol w="1714500">
                  <a:extLst>
                    <a:ext uri="{9D8B030D-6E8A-4147-A177-3AD203B41FA5}">
                      <a16:colId xmlns:a16="http://schemas.microsoft.com/office/drawing/2014/main" val="2663065814"/>
                    </a:ext>
                  </a:extLst>
                </a:gridCol>
              </a:tblGrid>
              <a:tr h="182880">
                <a:tc>
                  <a:txBody>
                    <a:bodyPr/>
                    <a:lstStyle/>
                    <a:p>
                      <a:pPr algn="ctr"/>
                      <a:r>
                        <a:rPr lang="en-IN" sz="1100">
                          <a:effectLst/>
                        </a:rPr>
                        <a:t>Country</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Measles </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 Thinness 10-19 years</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191203715"/>
                  </a:ext>
                </a:extLst>
              </a:tr>
              <a:tr h="182880">
                <a:tc>
                  <a:txBody>
                    <a:bodyPr/>
                    <a:lstStyle/>
                    <a:p>
                      <a:pPr algn="ctr"/>
                      <a:r>
                        <a:rPr lang="en-IN" sz="1100">
                          <a:effectLst/>
                        </a:rPr>
                        <a:t>Afghanistan</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1154</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17.2</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75999414"/>
                  </a:ext>
                </a:extLst>
              </a:tr>
              <a:tr h="182880">
                <a:tc>
                  <a:txBody>
                    <a:bodyPr/>
                    <a:lstStyle/>
                    <a:p>
                      <a:pPr algn="ctr"/>
                      <a:r>
                        <a:rPr lang="en-IN" sz="1100">
                          <a:effectLst/>
                        </a:rPr>
                        <a:t>Bangladesh</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240</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17.9</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37618813"/>
                  </a:ext>
                </a:extLst>
              </a:tr>
              <a:tr h="182880">
                <a:tc>
                  <a:txBody>
                    <a:bodyPr/>
                    <a:lstStyle/>
                    <a:p>
                      <a:pPr algn="ctr"/>
                      <a:r>
                        <a:rPr lang="en-IN" sz="1100">
                          <a:effectLst/>
                        </a:rPr>
                        <a:t>Bhutan</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11</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15.4</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915342986"/>
                  </a:ext>
                </a:extLst>
              </a:tr>
              <a:tr h="182880">
                <a:tc>
                  <a:txBody>
                    <a:bodyPr/>
                    <a:lstStyle/>
                    <a:p>
                      <a:pPr algn="ctr"/>
                      <a:r>
                        <a:rPr lang="en-IN" sz="1100">
                          <a:effectLst/>
                        </a:rPr>
                        <a:t>Brunei Darussalam</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4</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5.7</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51336637"/>
                  </a:ext>
                </a:extLst>
              </a:tr>
              <a:tr h="182880">
                <a:tc>
                  <a:txBody>
                    <a:bodyPr/>
                    <a:lstStyle/>
                    <a:p>
                      <a:pPr algn="ctr"/>
                      <a:r>
                        <a:rPr lang="en-IN" sz="1100">
                          <a:effectLst/>
                        </a:rPr>
                        <a:t>China</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42361</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3.6</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74383211"/>
                  </a:ext>
                </a:extLst>
              </a:tr>
              <a:tr h="182880">
                <a:tc>
                  <a:txBody>
                    <a:bodyPr/>
                    <a:lstStyle/>
                    <a:p>
                      <a:pPr algn="ctr"/>
                      <a:r>
                        <a:rPr lang="en-IN" sz="1100">
                          <a:effectLst/>
                        </a:rPr>
                        <a:t>India</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90387</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26.7</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224232056"/>
                  </a:ext>
                </a:extLst>
              </a:tr>
              <a:tr h="182880">
                <a:tc>
                  <a:txBody>
                    <a:bodyPr/>
                    <a:lstStyle/>
                    <a:p>
                      <a:pPr algn="ctr"/>
                      <a:r>
                        <a:rPr lang="en-IN" sz="1100">
                          <a:effectLst/>
                        </a:rPr>
                        <a:t>Indonesia</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15099</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1.4</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55447779"/>
                  </a:ext>
                </a:extLst>
              </a:tr>
              <a:tr h="182880">
                <a:tc>
                  <a:txBody>
                    <a:bodyPr/>
                    <a:lstStyle/>
                    <a:p>
                      <a:pPr algn="ctr"/>
                      <a:r>
                        <a:rPr lang="en-IN" sz="1100">
                          <a:effectLst/>
                        </a:rPr>
                        <a:t>Iran (Islamic Republic of)</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615</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8.5</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471600136"/>
                  </a:ext>
                </a:extLst>
              </a:tr>
              <a:tr h="182880">
                <a:tc>
                  <a:txBody>
                    <a:bodyPr/>
                    <a:lstStyle/>
                    <a:p>
                      <a:pPr algn="ctr"/>
                      <a:r>
                        <a:rPr lang="en-IN" sz="1100">
                          <a:effectLst/>
                        </a:rPr>
                        <a:t>Iraq</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1433</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5.3</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65260589"/>
                  </a:ext>
                </a:extLst>
              </a:tr>
              <a:tr h="182880">
                <a:tc>
                  <a:txBody>
                    <a:bodyPr/>
                    <a:lstStyle/>
                    <a:p>
                      <a:pPr algn="ctr"/>
                      <a:r>
                        <a:rPr lang="en-IN" sz="1100" dirty="0">
                          <a:effectLst/>
                        </a:rPr>
                        <a:t>Israel</a:t>
                      </a:r>
                      <a:endParaRPr lang="en-IN"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80</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1.2</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933997356"/>
                  </a:ext>
                </a:extLst>
              </a:tr>
              <a:tr h="182880">
                <a:tc>
                  <a:txBody>
                    <a:bodyPr/>
                    <a:lstStyle/>
                    <a:p>
                      <a:pPr algn="ctr"/>
                      <a:r>
                        <a:rPr lang="en-IN" sz="1100">
                          <a:effectLst/>
                        </a:rPr>
                        <a:t>Japan</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35</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2.1</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826803902"/>
                  </a:ext>
                </a:extLst>
              </a:tr>
              <a:tr h="182880">
                <a:tc>
                  <a:txBody>
                    <a:bodyPr/>
                    <a:lstStyle/>
                    <a:p>
                      <a:pPr algn="ctr"/>
                      <a:r>
                        <a:rPr lang="en-IN" sz="1100">
                          <a:effectLst/>
                        </a:rPr>
                        <a:t>Kazakhstan</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526</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2.4</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80499302"/>
                  </a:ext>
                </a:extLst>
              </a:tr>
              <a:tr h="182880">
                <a:tc>
                  <a:txBody>
                    <a:bodyPr/>
                    <a:lstStyle/>
                    <a:p>
                      <a:pPr algn="ctr"/>
                      <a:r>
                        <a:rPr lang="en-IN" sz="1100">
                          <a:effectLst/>
                        </a:rPr>
                        <a:t>Kuwait</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18</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3.5</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928470978"/>
                  </a:ext>
                </a:extLst>
              </a:tr>
              <a:tr h="182880">
                <a:tc>
                  <a:txBody>
                    <a:bodyPr/>
                    <a:lstStyle/>
                    <a:p>
                      <a:pPr algn="ctr"/>
                      <a:r>
                        <a:rPr lang="en-IN" sz="1100">
                          <a:effectLst/>
                        </a:rPr>
                        <a:t>Kyrgyzstan</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17779</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3.3</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57058529"/>
                  </a:ext>
                </a:extLst>
              </a:tr>
              <a:tr h="182880">
                <a:tc>
                  <a:txBody>
                    <a:bodyPr/>
                    <a:lstStyle/>
                    <a:p>
                      <a:pPr algn="ctr"/>
                      <a:r>
                        <a:rPr lang="en-IN" sz="1100">
                          <a:effectLst/>
                        </a:rPr>
                        <a:t>Lao People's Democratic Republic</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56</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8.8</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02068482"/>
                  </a:ext>
                </a:extLst>
              </a:tr>
              <a:tr h="182880">
                <a:tc>
                  <a:txBody>
                    <a:bodyPr/>
                    <a:lstStyle/>
                    <a:p>
                      <a:pPr algn="ctr"/>
                      <a:r>
                        <a:rPr lang="en-IN" sz="1100">
                          <a:effectLst/>
                        </a:rPr>
                        <a:t>Malaysia</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1318</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7.5</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44166050"/>
                  </a:ext>
                </a:extLst>
              </a:tr>
              <a:tr h="182880">
                <a:tc>
                  <a:txBody>
                    <a:bodyPr/>
                    <a:lstStyle/>
                    <a:p>
                      <a:pPr algn="ctr"/>
                      <a:r>
                        <a:rPr lang="en-IN" sz="1100">
                          <a:effectLst/>
                        </a:rPr>
                        <a:t>Mongolia</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20359</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2.2</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47220861"/>
                  </a:ext>
                </a:extLst>
              </a:tr>
              <a:tr h="182880">
                <a:tc>
                  <a:txBody>
                    <a:bodyPr/>
                    <a:lstStyle/>
                    <a:p>
                      <a:pPr algn="ctr"/>
                      <a:r>
                        <a:rPr lang="en-IN" sz="1100">
                          <a:effectLst/>
                        </a:rPr>
                        <a:t>Myanmar</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6</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12.8</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863973909"/>
                  </a:ext>
                </a:extLst>
              </a:tr>
              <a:tr h="182880">
                <a:tc>
                  <a:txBody>
                    <a:bodyPr/>
                    <a:lstStyle/>
                    <a:p>
                      <a:pPr algn="ctr"/>
                      <a:r>
                        <a:rPr lang="en-IN" sz="1100">
                          <a:effectLst/>
                        </a:rPr>
                        <a:t>Nepal</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1599</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15.7</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6679880"/>
                  </a:ext>
                </a:extLst>
              </a:tr>
              <a:tr h="182880">
                <a:tc>
                  <a:txBody>
                    <a:bodyPr/>
                    <a:lstStyle/>
                    <a:p>
                      <a:pPr algn="ctr"/>
                      <a:r>
                        <a:rPr lang="en-IN" sz="1100">
                          <a:effectLst/>
                        </a:rPr>
                        <a:t>Pakistan</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386</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19.2</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21739553"/>
                  </a:ext>
                </a:extLst>
              </a:tr>
              <a:tr h="182880">
                <a:tc>
                  <a:txBody>
                    <a:bodyPr/>
                    <a:lstStyle/>
                    <a:p>
                      <a:pPr algn="ctr"/>
                      <a:r>
                        <a:rPr lang="en-IN" sz="1100">
                          <a:effectLst/>
                        </a:rPr>
                        <a:t>Philippines</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619</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804995667"/>
                  </a:ext>
                </a:extLst>
              </a:tr>
              <a:tr h="182880">
                <a:tc>
                  <a:txBody>
                    <a:bodyPr/>
                    <a:lstStyle/>
                    <a:p>
                      <a:pPr algn="ctr"/>
                      <a:r>
                        <a:rPr lang="en-IN" sz="1100">
                          <a:effectLst/>
                        </a:rPr>
                        <a:t>Qatar</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18</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dirty="0">
                          <a:effectLst/>
                        </a:rPr>
                        <a:t>5.2</a:t>
                      </a:r>
                      <a:endParaRPr lang="en-IN"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10861329"/>
                  </a:ext>
                </a:extLst>
              </a:tr>
            </a:tbl>
          </a:graphicData>
        </a:graphic>
      </p:graphicFrame>
      <p:graphicFrame>
        <p:nvGraphicFramePr>
          <p:cNvPr id="6" name="Table 5">
            <a:extLst>
              <a:ext uri="{FF2B5EF4-FFF2-40B4-BE49-F238E27FC236}">
                <a16:creationId xmlns:a16="http://schemas.microsoft.com/office/drawing/2014/main" id="{CA5F02F3-F8FC-4963-B504-499920FDFFF8}"/>
              </a:ext>
            </a:extLst>
          </p:cNvPr>
          <p:cNvGraphicFramePr>
            <a:graphicFrameLocks noGrp="1"/>
          </p:cNvGraphicFramePr>
          <p:nvPr>
            <p:extLst>
              <p:ext uri="{D42A27DB-BD31-4B8C-83A1-F6EECF244321}">
                <p14:modId xmlns:p14="http://schemas.microsoft.com/office/powerpoint/2010/main" val="2154190863"/>
              </p:ext>
            </p:extLst>
          </p:nvPr>
        </p:nvGraphicFramePr>
        <p:xfrm>
          <a:off x="6415908" y="2195349"/>
          <a:ext cx="5067300" cy="2377440"/>
        </p:xfrm>
        <a:graphic>
          <a:graphicData uri="http://schemas.openxmlformats.org/drawingml/2006/table">
            <a:tbl>
              <a:tblPr firstRow="1" firstCol="1" bandRow="1">
                <a:tableStyleId>{5C22544A-7EE6-4342-B048-85BDC9FD1C3A}</a:tableStyleId>
              </a:tblPr>
              <a:tblGrid>
                <a:gridCol w="2336800">
                  <a:extLst>
                    <a:ext uri="{9D8B030D-6E8A-4147-A177-3AD203B41FA5}">
                      <a16:colId xmlns:a16="http://schemas.microsoft.com/office/drawing/2014/main" val="3405290301"/>
                    </a:ext>
                  </a:extLst>
                </a:gridCol>
                <a:gridCol w="1016000">
                  <a:extLst>
                    <a:ext uri="{9D8B030D-6E8A-4147-A177-3AD203B41FA5}">
                      <a16:colId xmlns:a16="http://schemas.microsoft.com/office/drawing/2014/main" val="245899851"/>
                    </a:ext>
                  </a:extLst>
                </a:gridCol>
                <a:gridCol w="1714500">
                  <a:extLst>
                    <a:ext uri="{9D8B030D-6E8A-4147-A177-3AD203B41FA5}">
                      <a16:colId xmlns:a16="http://schemas.microsoft.com/office/drawing/2014/main" val="596925902"/>
                    </a:ext>
                  </a:extLst>
                </a:gridCol>
              </a:tblGrid>
              <a:tr h="182880">
                <a:tc>
                  <a:txBody>
                    <a:bodyPr/>
                    <a:lstStyle/>
                    <a:p>
                      <a:pPr algn="ctr"/>
                      <a:r>
                        <a:rPr lang="en-IN" sz="1100">
                          <a:effectLst/>
                        </a:rPr>
                        <a:t>Republic of Korea</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dirty="0">
                          <a:solidFill>
                            <a:schemeClr val="accent1">
                              <a:lumMod val="20000"/>
                              <a:lumOff val="80000"/>
                            </a:schemeClr>
                          </a:solidFill>
                          <a:effectLst/>
                        </a:rPr>
                        <a:t>7</a:t>
                      </a:r>
                      <a:endParaRPr lang="en-IN" sz="120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dirty="0">
                          <a:solidFill>
                            <a:schemeClr val="accent1">
                              <a:lumMod val="20000"/>
                              <a:lumOff val="80000"/>
                            </a:schemeClr>
                          </a:solidFill>
                          <a:effectLst/>
                        </a:rPr>
                        <a:t>1.5</a:t>
                      </a:r>
                      <a:endParaRPr lang="en-IN" sz="1200" dirty="0">
                        <a:solidFill>
                          <a:schemeClr val="accent1">
                            <a:lumMod val="20000"/>
                            <a:lumOff val="80000"/>
                          </a:schemeClr>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278584639"/>
                  </a:ext>
                </a:extLst>
              </a:tr>
              <a:tr h="182880">
                <a:tc>
                  <a:txBody>
                    <a:bodyPr/>
                    <a:lstStyle/>
                    <a:p>
                      <a:pPr algn="ctr"/>
                      <a:r>
                        <a:rPr lang="en-IN" sz="1100">
                          <a:effectLst/>
                        </a:rPr>
                        <a:t>Russian Federation</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843</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2.3</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450079216"/>
                  </a:ext>
                </a:extLst>
              </a:tr>
              <a:tr h="182880">
                <a:tc>
                  <a:txBody>
                    <a:bodyPr/>
                    <a:lstStyle/>
                    <a:p>
                      <a:pPr algn="ctr"/>
                      <a:r>
                        <a:rPr lang="en-IN" sz="1100">
                          <a:effectLst/>
                        </a:rPr>
                        <a:t>Saudi Arabia</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219</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7.8</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314153071"/>
                  </a:ext>
                </a:extLst>
              </a:tr>
              <a:tr h="182880">
                <a:tc>
                  <a:txBody>
                    <a:bodyPr/>
                    <a:lstStyle/>
                    <a:p>
                      <a:pPr algn="ctr"/>
                      <a:r>
                        <a:rPr lang="en-IN" sz="1100">
                          <a:effectLst/>
                        </a:rPr>
                        <a:t>Sri Lanka</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1568</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15.1</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090232838"/>
                  </a:ext>
                </a:extLst>
              </a:tr>
              <a:tr h="182880">
                <a:tc>
                  <a:txBody>
                    <a:bodyPr/>
                    <a:lstStyle/>
                    <a:p>
                      <a:pPr algn="ctr"/>
                      <a:r>
                        <a:rPr lang="en-IN" sz="1100">
                          <a:effectLst/>
                        </a:rPr>
                        <a:t>Syrian Arab Republic</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45</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6.3</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25306304"/>
                  </a:ext>
                </a:extLst>
              </a:tr>
              <a:tr h="182880">
                <a:tc>
                  <a:txBody>
                    <a:bodyPr/>
                    <a:lstStyle/>
                    <a:p>
                      <a:pPr algn="ctr"/>
                      <a:r>
                        <a:rPr lang="en-IN" sz="1100">
                          <a:effectLst/>
                        </a:rPr>
                        <a:t>Tajikistan</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3</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3.6</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610767734"/>
                  </a:ext>
                </a:extLst>
              </a:tr>
              <a:tr h="182880">
                <a:tc>
                  <a:txBody>
                    <a:bodyPr/>
                    <a:lstStyle/>
                    <a:p>
                      <a:pPr algn="ctr"/>
                      <a:r>
                        <a:rPr lang="en-IN" sz="1100">
                          <a:effectLst/>
                        </a:rPr>
                        <a:t>Thailand</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154</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7.7</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83007768"/>
                  </a:ext>
                </a:extLst>
              </a:tr>
              <a:tr h="182880">
                <a:tc>
                  <a:txBody>
                    <a:bodyPr/>
                    <a:lstStyle/>
                    <a:p>
                      <a:pPr algn="ctr"/>
                      <a:r>
                        <a:rPr lang="en-IN" sz="1100">
                          <a:effectLst/>
                        </a:rPr>
                        <a:t>Timor-Leste</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43</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1.9</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327035051"/>
                  </a:ext>
                </a:extLst>
              </a:tr>
              <a:tr h="182880">
                <a:tc>
                  <a:txBody>
                    <a:bodyPr/>
                    <a:lstStyle/>
                    <a:p>
                      <a:pPr algn="ctr"/>
                      <a:r>
                        <a:rPr lang="en-IN" sz="1100">
                          <a:effectLst/>
                        </a:rPr>
                        <a:t>Turkey</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342</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4.9</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17275984"/>
                  </a:ext>
                </a:extLst>
              </a:tr>
              <a:tr h="182880">
                <a:tc>
                  <a:txBody>
                    <a:bodyPr/>
                    <a:lstStyle/>
                    <a:p>
                      <a:pPr algn="ctr"/>
                      <a:r>
                        <a:rPr lang="en-IN" sz="1100">
                          <a:effectLst/>
                        </a:rPr>
                        <a:t>United Arab Emirates</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347</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5.3</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304187448"/>
                  </a:ext>
                </a:extLst>
              </a:tr>
              <a:tr h="182880">
                <a:tc>
                  <a:txBody>
                    <a:bodyPr/>
                    <a:lstStyle/>
                    <a:p>
                      <a:pPr algn="ctr"/>
                      <a:r>
                        <a:rPr lang="en-IN" sz="1100">
                          <a:effectLst/>
                        </a:rPr>
                        <a:t>Uzbekistan</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22</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3</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86357387"/>
                  </a:ext>
                </a:extLst>
              </a:tr>
              <a:tr h="182880">
                <a:tc>
                  <a:txBody>
                    <a:bodyPr/>
                    <a:lstStyle/>
                    <a:p>
                      <a:pPr algn="ctr"/>
                      <a:r>
                        <a:rPr lang="en-IN" sz="1100">
                          <a:effectLst/>
                        </a:rPr>
                        <a:t>Viet Nam</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256</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14.2</a:t>
                      </a:r>
                      <a:endParaRPr lang="en-IN"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503345610"/>
                  </a:ext>
                </a:extLst>
              </a:tr>
              <a:tr h="182880">
                <a:tc>
                  <a:txBody>
                    <a:bodyPr/>
                    <a:lstStyle/>
                    <a:p>
                      <a:pPr algn="ctr"/>
                      <a:r>
                        <a:rPr lang="en-IN" sz="1100">
                          <a:effectLst/>
                        </a:rPr>
                        <a:t>Yemen</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a:effectLst/>
                        </a:rPr>
                        <a:t>468</a:t>
                      </a:r>
                      <a:endParaRPr lang="en-IN"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en-IN" sz="1100" dirty="0">
                          <a:effectLst/>
                        </a:rPr>
                        <a:t>13.6</a:t>
                      </a:r>
                      <a:endParaRPr lang="en-IN"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465340766"/>
                  </a:ext>
                </a:extLst>
              </a:tr>
            </a:tbl>
          </a:graphicData>
        </a:graphic>
      </p:graphicFrame>
    </p:spTree>
    <p:extLst>
      <p:ext uri="{BB962C8B-B14F-4D97-AF65-F5344CB8AC3E}">
        <p14:creationId xmlns:p14="http://schemas.microsoft.com/office/powerpoint/2010/main" val="380546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095DEE-574A-420D-8B8E-A8531B585973}"/>
              </a:ext>
            </a:extLst>
          </p:cNvPr>
          <p:cNvSpPr>
            <a:spLocks noGrp="1"/>
          </p:cNvSpPr>
          <p:nvPr>
            <p:ph idx="1"/>
          </p:nvPr>
        </p:nvSpPr>
        <p:spPr>
          <a:xfrm>
            <a:off x="331076" y="378372"/>
            <a:ext cx="11022724" cy="5798591"/>
          </a:xfrm>
        </p:spPr>
        <p:txBody>
          <a:bodyPr>
            <a:normAutofit/>
          </a:bodyPr>
          <a:lstStyle/>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Test performed: </a:t>
            </a:r>
            <a:r>
              <a:rPr lang="en-IN" sz="2400" dirty="0">
                <a:solidFill>
                  <a:schemeClr val="tx1"/>
                </a:solidFill>
                <a:latin typeface="Times New Roman" panose="02020603050405020304" pitchFamily="18" charset="0"/>
                <a:cs typeface="Times New Roman" panose="02020603050405020304" pitchFamily="18" charset="0"/>
              </a:rPr>
              <a:t>Pearson’s correlation test ( R studio)</a:t>
            </a:r>
          </a:p>
        </p:txBody>
      </p:sp>
      <p:sp>
        <p:nvSpPr>
          <p:cNvPr id="5" name="TextBox 4">
            <a:extLst>
              <a:ext uri="{FF2B5EF4-FFF2-40B4-BE49-F238E27FC236}">
                <a16:creationId xmlns:a16="http://schemas.microsoft.com/office/drawing/2014/main" id="{2BD07E92-8DB7-4397-89BC-9BECC9C4FDAB}"/>
              </a:ext>
            </a:extLst>
          </p:cNvPr>
          <p:cNvSpPr txBox="1"/>
          <p:nvPr/>
        </p:nvSpPr>
        <p:spPr>
          <a:xfrm>
            <a:off x="331076" y="998810"/>
            <a:ext cx="6093372" cy="1393395"/>
          </a:xfrm>
          <a:prstGeom prst="rect">
            <a:avLst/>
          </a:prstGeom>
          <a:noFill/>
        </p:spPr>
        <p:txBody>
          <a:bodyPr wrap="square">
            <a:spAutoFit/>
          </a:bodyPr>
          <a:lstStyle/>
          <a:p>
            <a:pPr>
              <a:lnSpc>
                <a:spcPct val="107000"/>
              </a:lnSpc>
              <a:spcAft>
                <a:spcPts val="800"/>
              </a:spcAft>
            </a:pPr>
            <a:r>
              <a:rPr lang="en-IN" sz="2000" b="1" dirty="0">
                <a:effectLst/>
                <a:latin typeface="Times New Roman" panose="02020603050405020304" pitchFamily="18" charset="0"/>
                <a:ea typeface="Times New Roman" panose="02020603050405020304" pitchFamily="18" charset="0"/>
              </a:rPr>
              <a:t>Hypothesis Testing:</a:t>
            </a:r>
            <a:endParaRPr lang="en-IN" sz="2000" dirty="0">
              <a:effectLst/>
              <a:latin typeface="Times New Roman" panose="02020603050405020304" pitchFamily="18" charset="0"/>
              <a:ea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rPr>
              <a:t>Hypothesis:</a:t>
            </a:r>
            <a:br>
              <a:rPr lang="en-IN" sz="1800" b="1"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H</a:t>
            </a:r>
            <a:r>
              <a:rPr lang="en-IN" sz="1800" baseline="-25000" dirty="0">
                <a:effectLst/>
                <a:latin typeface="Times New Roman" panose="02020603050405020304" pitchFamily="18" charset="0"/>
                <a:ea typeface="Times New Roman" panose="02020603050405020304" pitchFamily="18" charset="0"/>
              </a:rPr>
              <a:t>0</a:t>
            </a:r>
            <a:r>
              <a:rPr lang="en-IN" sz="1800" dirty="0">
                <a:effectLst/>
                <a:latin typeface="Times New Roman" panose="02020603050405020304" pitchFamily="18" charset="0"/>
                <a:ea typeface="Times New Roman" panose="02020603050405020304" pitchFamily="18" charset="0"/>
              </a:rPr>
              <a:t>: The variables are independent of each other.</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H</a:t>
            </a:r>
            <a:r>
              <a:rPr lang="en-IN" sz="1800" baseline="-25000" dirty="0">
                <a:effectLst/>
                <a:latin typeface="Times New Roman" panose="02020603050405020304" pitchFamily="18" charset="0"/>
                <a:ea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rPr>
              <a:t>: The variables are dependent on each other.</a:t>
            </a:r>
          </a:p>
        </p:txBody>
      </p:sp>
      <p:sp>
        <p:nvSpPr>
          <p:cNvPr id="6" name="TextBox 5">
            <a:extLst>
              <a:ext uri="{FF2B5EF4-FFF2-40B4-BE49-F238E27FC236}">
                <a16:creationId xmlns:a16="http://schemas.microsoft.com/office/drawing/2014/main" id="{75738036-4A2E-42F8-869D-DC7B37E019E7}"/>
              </a:ext>
            </a:extLst>
          </p:cNvPr>
          <p:cNvSpPr txBox="1"/>
          <p:nvPr/>
        </p:nvSpPr>
        <p:spPr>
          <a:xfrm>
            <a:off x="312682" y="2392205"/>
            <a:ext cx="5717628"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The following code has been used to get the desired output</a:t>
            </a:r>
          </a:p>
        </p:txBody>
      </p:sp>
      <p:pic>
        <p:nvPicPr>
          <p:cNvPr id="7" name="Picture 6" descr="Text&#10;&#10;Description automatically generated">
            <a:extLst>
              <a:ext uri="{FF2B5EF4-FFF2-40B4-BE49-F238E27FC236}">
                <a16:creationId xmlns:a16="http://schemas.microsoft.com/office/drawing/2014/main" id="{F8FC06F7-6A45-4D1D-B66E-7D92B391EC1E}"/>
              </a:ext>
            </a:extLst>
          </p:cNvPr>
          <p:cNvPicPr>
            <a:picLocks noChangeAspect="1"/>
          </p:cNvPicPr>
          <p:nvPr/>
        </p:nvPicPr>
        <p:blipFill rotWithShape="1">
          <a:blip r:embed="rId2">
            <a:extLst>
              <a:ext uri="{28A0092B-C50C-407E-A947-70E740481C1C}">
                <a14:useLocalDpi xmlns:a14="http://schemas.microsoft.com/office/drawing/2010/main" val="0"/>
              </a:ext>
            </a:extLst>
          </a:blip>
          <a:srcRect b="6628"/>
          <a:stretch/>
        </p:blipFill>
        <p:spPr>
          <a:xfrm>
            <a:off x="1229710" y="3006138"/>
            <a:ext cx="9995338" cy="3473489"/>
          </a:xfrm>
          <a:prstGeom prst="rect">
            <a:avLst/>
          </a:prstGeom>
        </p:spPr>
      </p:pic>
    </p:spTree>
    <p:extLst>
      <p:ext uri="{BB962C8B-B14F-4D97-AF65-F5344CB8AC3E}">
        <p14:creationId xmlns:p14="http://schemas.microsoft.com/office/powerpoint/2010/main" val="113516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E50E0C-14E6-4F75-A63A-55AEA549BA4F}"/>
              </a:ext>
            </a:extLst>
          </p:cNvPr>
          <p:cNvSpPr>
            <a:spLocks noGrp="1"/>
          </p:cNvSpPr>
          <p:nvPr>
            <p:ph idx="1"/>
          </p:nvPr>
        </p:nvSpPr>
        <p:spPr>
          <a:xfrm>
            <a:off x="838200" y="362607"/>
            <a:ext cx="10515600" cy="6258910"/>
          </a:xfrm>
        </p:spPr>
        <p:txBody>
          <a:bodyPr/>
          <a:lstStyle/>
          <a:p>
            <a:pPr marL="0" indent="0">
              <a:buNone/>
            </a:pPr>
            <a:r>
              <a:rPr lang="en-IN" b="1" u="sng" dirty="0">
                <a:solidFill>
                  <a:schemeClr val="tx1"/>
                </a:solidFill>
              </a:rPr>
              <a:t>Output:</a:t>
            </a:r>
          </a:p>
        </p:txBody>
      </p:sp>
      <p:pic>
        <p:nvPicPr>
          <p:cNvPr id="4" name="Picture 3" descr="Graphical user interface, text&#10;&#10;Description automatically generated">
            <a:extLst>
              <a:ext uri="{FF2B5EF4-FFF2-40B4-BE49-F238E27FC236}">
                <a16:creationId xmlns:a16="http://schemas.microsoft.com/office/drawing/2014/main" id="{DEA106CF-0CB3-4647-95C4-FB1819DF4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72472"/>
            <a:ext cx="10726270" cy="2225565"/>
          </a:xfrm>
          <a:prstGeom prst="rect">
            <a:avLst/>
          </a:prstGeom>
        </p:spPr>
      </p:pic>
      <p:sp>
        <p:nvSpPr>
          <p:cNvPr id="6" name="TextBox 5">
            <a:extLst>
              <a:ext uri="{FF2B5EF4-FFF2-40B4-BE49-F238E27FC236}">
                <a16:creationId xmlns:a16="http://schemas.microsoft.com/office/drawing/2014/main" id="{CC09BB59-8D74-4C21-BBF3-A725E7094371}"/>
              </a:ext>
            </a:extLst>
          </p:cNvPr>
          <p:cNvSpPr txBox="1"/>
          <p:nvPr/>
        </p:nvSpPr>
        <p:spPr>
          <a:xfrm>
            <a:off x="838200" y="2691733"/>
            <a:ext cx="6093372" cy="767711"/>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u="sng" dirty="0">
                <a:effectLst/>
                <a:latin typeface="Times New Roman" panose="02020603050405020304" pitchFamily="18" charset="0"/>
                <a:ea typeface="Calibri" panose="020F0502020204030204" pitchFamily="34" charset="0"/>
              </a:rPr>
              <a:t>Plotting the code gives the following scatter plot.</a:t>
            </a:r>
            <a:endParaRPr lang="en-IN" sz="1800" dirty="0">
              <a:effectLst/>
              <a:latin typeface="Times New Roman" panose="02020603050405020304" pitchFamily="18" charset="0"/>
              <a:ea typeface="Times New Roman" panose="02020603050405020304" pitchFamily="18" charset="0"/>
            </a:endParaRPr>
          </a:p>
        </p:txBody>
      </p:sp>
      <p:pic>
        <p:nvPicPr>
          <p:cNvPr id="7" name="Picture 6" descr="Chart, scatter chart&#10;&#10;Description automatically generated">
            <a:extLst>
              <a:ext uri="{FF2B5EF4-FFF2-40B4-BE49-F238E27FC236}">
                <a16:creationId xmlns:a16="http://schemas.microsoft.com/office/drawing/2014/main" id="{441330A4-02A8-4FCB-ACB0-47F6F3817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0083" y="3393297"/>
            <a:ext cx="6952593" cy="3102095"/>
          </a:xfrm>
          <a:prstGeom prst="rect">
            <a:avLst/>
          </a:prstGeom>
        </p:spPr>
      </p:pic>
    </p:spTree>
    <p:extLst>
      <p:ext uri="{BB962C8B-B14F-4D97-AF65-F5344CB8AC3E}">
        <p14:creationId xmlns:p14="http://schemas.microsoft.com/office/powerpoint/2010/main" val="132285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227" y="530087"/>
            <a:ext cx="9875520" cy="1356360"/>
          </a:xfrm>
        </p:spPr>
        <p:txBody>
          <a:bodyPr>
            <a:normAutofit/>
          </a:bodyPr>
          <a:lstStyle/>
          <a:p>
            <a:r>
              <a:rPr lang="en-IN" sz="5400" b="1" dirty="0">
                <a:solidFill>
                  <a:schemeClr val="accent1">
                    <a:lumMod val="50000"/>
                  </a:schemeClr>
                </a:solidFill>
                <a:latin typeface="Times New Roman" panose="02020603050405020304" pitchFamily="18" charset="0"/>
                <a:cs typeface="Times New Roman" panose="02020603050405020304" pitchFamily="18" charset="0"/>
              </a:rPr>
              <a:t>Analysis – Objective 4</a:t>
            </a:r>
            <a:endParaRPr lang="en-IN" sz="5400" dirty="0">
              <a:solidFill>
                <a:schemeClr val="accent1">
                  <a:lumMod val="50000"/>
                </a:schemeClr>
              </a:solidFill>
            </a:endParaRPr>
          </a:p>
        </p:txBody>
      </p:sp>
      <p:sp>
        <p:nvSpPr>
          <p:cNvPr id="3" name="Content Placeholder 2"/>
          <p:cNvSpPr>
            <a:spLocks noGrp="1"/>
          </p:cNvSpPr>
          <p:nvPr>
            <p:ph idx="1"/>
          </p:nvPr>
        </p:nvSpPr>
        <p:spPr>
          <a:xfrm>
            <a:off x="999876" y="1755560"/>
            <a:ext cx="9872871" cy="4038600"/>
          </a:xfrm>
        </p:spPr>
        <p:txBody>
          <a:bodyPr/>
          <a:lstStyle/>
          <a:p>
            <a:pPr marL="45720" indent="0">
              <a:buNone/>
            </a:pPr>
            <a:r>
              <a:rPr lang="en-IN" sz="1800" u="sng" dirty="0">
                <a:solidFill>
                  <a:schemeClr val="tx1"/>
                </a:solidFill>
                <a:latin typeface="Calibri" panose="020F0502020204030204" pitchFamily="34" charset="0"/>
                <a:ea typeface="Calibri" panose="020F0502020204030204" pitchFamily="34" charset="0"/>
                <a:cs typeface="Calibri" panose="020F0502020204030204" pitchFamily="34" charset="0"/>
              </a:rPr>
              <a:t>To find the correlation between Adult Mortality and Alcohol Consumption in the year 2014.</a:t>
            </a:r>
          </a:p>
          <a:p>
            <a:pPr marL="45720" indent="0">
              <a:buNone/>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Dataset:</a:t>
            </a:r>
            <a:b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Data pertaining to the above objective was filtered out from the parent dataset and was used for the mentioned tests.</a:t>
            </a:r>
          </a:p>
          <a:p>
            <a:pPr marL="45720" indent="0">
              <a:buNone/>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Test Performed: (Using R Studio)</a:t>
            </a:r>
            <a:b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1. Pearson’s Correlation Test.</a:t>
            </a:r>
          </a:p>
          <a:p>
            <a:pPr marL="45720" indent="0">
              <a:buNone/>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2. Fisher’s Z Transformation Test. </a:t>
            </a:r>
          </a:p>
          <a:p>
            <a:endParaRPr lang="en-IN" dirty="0"/>
          </a:p>
        </p:txBody>
      </p:sp>
    </p:spTree>
    <p:extLst>
      <p:ext uri="{BB962C8B-B14F-4D97-AF65-F5344CB8AC3E}">
        <p14:creationId xmlns:p14="http://schemas.microsoft.com/office/powerpoint/2010/main" val="112624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F47E-BC86-4AAE-94D4-8D3DAADCA3D4}"/>
              </a:ext>
            </a:extLst>
          </p:cNvPr>
          <p:cNvSpPr>
            <a:spLocks noGrp="1"/>
          </p:cNvSpPr>
          <p:nvPr>
            <p:ph type="title"/>
          </p:nvPr>
        </p:nvSpPr>
        <p:spPr>
          <a:xfrm>
            <a:off x="1158240" y="609600"/>
            <a:ext cx="9875520" cy="1356360"/>
          </a:xfrm>
        </p:spPr>
        <p:txBody>
          <a:bodyPr>
            <a:normAutofit/>
          </a:body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Motivation</a:t>
            </a:r>
            <a:endParaRPr lang="en-IN" sz="5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AAE081-1E1A-4404-B17E-2A33BD5844B6}"/>
              </a:ext>
            </a:extLst>
          </p:cNvPr>
          <p:cNvSpPr>
            <a:spLocks noGrp="1"/>
          </p:cNvSpPr>
          <p:nvPr>
            <p:ph idx="1"/>
          </p:nvPr>
        </p:nvSpPr>
        <p:spPr/>
        <p:txBody>
          <a:bodyPr>
            <a:normAutofit/>
          </a:bodyPr>
          <a:lstStyle/>
          <a:p>
            <a:pPr marL="45720" indent="0">
              <a:buNone/>
            </a:pP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Life expectancy is the average number of years that a person is expected to live. It can be calculated for different ages (at birth, at the age of 65…) and it is carried out assuming that the mortality rates by age are being maintained ( which can also be called age-specific mortality pattern). It is a measure that summarizes the mortality of a country, allowing us to compare it by generations and analyze trends. Its interpretation and meaning is even richer and can provide us with key information on the level of development of a country’s welfare state. There is no better indicator of a country’s social development than having a long and healthy life. </a:t>
            </a: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Therefore, the indicator’s importance is clear, as it provides us with many characteristics of society.</a:t>
            </a:r>
            <a:endParaRPr lang="en-IN" sz="3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629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672" y="300446"/>
            <a:ext cx="10130246" cy="1267097"/>
          </a:xfrm>
        </p:spPr>
        <p:txBody>
          <a:bodyPr>
            <a:noAutofit/>
          </a:bodyPr>
          <a:lstStyle/>
          <a:p>
            <a:pPr>
              <a:lnSpc>
                <a:spcPct val="107000"/>
              </a:lnSpc>
              <a:spcAft>
                <a:spcPts val="800"/>
              </a:spcAft>
            </a:pPr>
            <a:r>
              <a:rPr lang="en-IN" sz="2400" b="1" dirty="0">
                <a:solidFill>
                  <a:schemeClr val="tx1"/>
                </a:solidFill>
                <a:latin typeface="Times New Roman" panose="02020603050405020304" pitchFamily="18" charset="0"/>
                <a:ea typeface="Times New Roman" panose="02020603050405020304" pitchFamily="18" charset="0"/>
              </a:rPr>
              <a:t>Hypothesis Testing: </a:t>
            </a:r>
            <a:r>
              <a:rPr lang="en-US" sz="2400" b="1" u="sng" dirty="0">
                <a:solidFill>
                  <a:schemeClr val="tx1"/>
                </a:solidFill>
                <a:latin typeface="Times New Roman" panose="02020603050405020304" pitchFamily="18" charset="0"/>
                <a:ea typeface="Times New Roman" panose="02020603050405020304" pitchFamily="18" charset="0"/>
              </a:rPr>
              <a:t>Pearson’s Correlation Test</a:t>
            </a:r>
            <a:br>
              <a:rPr lang="en-IN" sz="2400" u="sng" dirty="0">
                <a:solidFill>
                  <a:schemeClr val="tx1"/>
                </a:solidFill>
                <a:latin typeface="Times New Roman" panose="02020603050405020304" pitchFamily="18" charset="0"/>
                <a:ea typeface="Times New Roman" panose="02020603050405020304" pitchFamily="18" charset="0"/>
              </a:rPr>
            </a:br>
            <a:r>
              <a:rPr lang="en-IN" sz="2000" b="1" dirty="0">
                <a:solidFill>
                  <a:schemeClr val="tx1"/>
                </a:solidFill>
                <a:latin typeface="Times New Roman" panose="02020603050405020304" pitchFamily="18" charset="0"/>
                <a:ea typeface="Times New Roman" panose="02020603050405020304" pitchFamily="18" charset="0"/>
              </a:rPr>
              <a:t>Hypothesis:</a:t>
            </a:r>
            <a:br>
              <a:rPr lang="en-IN" sz="2000" b="1" dirty="0">
                <a:solidFill>
                  <a:schemeClr val="tx1"/>
                </a:solidFill>
                <a:latin typeface="Times New Roman" panose="02020603050405020304" pitchFamily="18" charset="0"/>
                <a:ea typeface="Times New Roman" panose="02020603050405020304" pitchFamily="18" charset="0"/>
              </a:rPr>
            </a:br>
            <a:r>
              <a:rPr lang="en-IN" sz="2000" dirty="0">
                <a:solidFill>
                  <a:schemeClr val="tx1"/>
                </a:solidFill>
                <a:latin typeface="Times New Roman" panose="02020603050405020304" pitchFamily="18" charset="0"/>
                <a:ea typeface="Times New Roman" panose="02020603050405020304" pitchFamily="18" charset="0"/>
              </a:rPr>
              <a:t>H</a:t>
            </a:r>
            <a:r>
              <a:rPr lang="en-IN" sz="2000" baseline="-25000" dirty="0">
                <a:solidFill>
                  <a:schemeClr val="tx1"/>
                </a:solidFill>
                <a:latin typeface="Times New Roman" panose="02020603050405020304" pitchFamily="18" charset="0"/>
                <a:ea typeface="Times New Roman" panose="02020603050405020304" pitchFamily="18" charset="0"/>
              </a:rPr>
              <a:t>0</a:t>
            </a:r>
            <a:r>
              <a:rPr lang="en-IN" sz="2000" dirty="0">
                <a:solidFill>
                  <a:schemeClr val="tx1"/>
                </a:solidFill>
                <a:latin typeface="Times New Roman" panose="02020603050405020304" pitchFamily="18" charset="0"/>
                <a:ea typeface="Times New Roman" panose="02020603050405020304" pitchFamily="18" charset="0"/>
              </a:rPr>
              <a:t>: rho = 0 v/s H</a:t>
            </a:r>
            <a:r>
              <a:rPr lang="en-IN" sz="2000" baseline="-25000" dirty="0">
                <a:solidFill>
                  <a:schemeClr val="tx1"/>
                </a:solidFill>
                <a:latin typeface="Times New Roman" panose="02020603050405020304" pitchFamily="18" charset="0"/>
                <a:ea typeface="Times New Roman" panose="02020603050405020304" pitchFamily="18" charset="0"/>
              </a:rPr>
              <a:t>1</a:t>
            </a:r>
            <a:r>
              <a:rPr lang="en-IN" sz="2000" dirty="0">
                <a:solidFill>
                  <a:schemeClr val="tx1"/>
                </a:solidFill>
                <a:latin typeface="Times New Roman" panose="02020603050405020304" pitchFamily="18" charset="0"/>
                <a:ea typeface="Times New Roman" panose="02020603050405020304" pitchFamily="18" charset="0"/>
              </a:rPr>
              <a:t>: rho &lt; 0</a:t>
            </a:r>
            <a:br>
              <a:rPr lang="en-IN" sz="2000" dirty="0">
                <a:solidFill>
                  <a:schemeClr val="tx1"/>
                </a:solidFill>
                <a:latin typeface="Times New Roman" panose="02020603050405020304" pitchFamily="18" charset="0"/>
                <a:ea typeface="Times New Roman" panose="02020603050405020304" pitchFamily="18" charset="0"/>
              </a:rPr>
            </a:br>
            <a:endParaRPr lang="en-IN" sz="2000" dirty="0">
              <a:solidFill>
                <a:schemeClr val="tx1"/>
              </a:solidFill>
            </a:endParaRPr>
          </a:p>
        </p:txBody>
      </p:sp>
      <p:sp>
        <p:nvSpPr>
          <p:cNvPr id="6" name="TextBox 5"/>
          <p:cNvSpPr txBox="1"/>
          <p:nvPr/>
        </p:nvSpPr>
        <p:spPr>
          <a:xfrm>
            <a:off x="6387737" y="1198212"/>
            <a:ext cx="3161212" cy="369332"/>
          </a:xfrm>
          <a:prstGeom prst="rect">
            <a:avLst/>
          </a:prstGeom>
          <a:noFill/>
        </p:spPr>
        <p:txBody>
          <a:bodyPr wrap="square" rtlCol="0">
            <a:spAutoFit/>
          </a:bodyPr>
          <a:lstStyle/>
          <a:p>
            <a:r>
              <a:rPr lang="en-US" b="1" dirty="0"/>
              <a:t>Output:</a:t>
            </a:r>
            <a:endParaRPr lang="en-IN" b="1" dirty="0"/>
          </a:p>
        </p:txBody>
      </p:sp>
      <p:sp>
        <p:nvSpPr>
          <p:cNvPr id="7" name="TextBox 6"/>
          <p:cNvSpPr txBox="1"/>
          <p:nvPr/>
        </p:nvSpPr>
        <p:spPr>
          <a:xfrm>
            <a:off x="248672" y="5311051"/>
            <a:ext cx="11037637" cy="1200329"/>
          </a:xfrm>
          <a:prstGeom prst="rect">
            <a:avLst/>
          </a:prstGeom>
          <a:noFill/>
        </p:spPr>
        <p:txBody>
          <a:bodyPr wrap="square" rtlCol="0">
            <a:spAutoFit/>
          </a:bodyPr>
          <a:lstStyle/>
          <a:p>
            <a:r>
              <a:rPr lang="en-US" b="1" dirty="0"/>
              <a:t>P-value &lt; 5% (Level of significance), thus we have sufficient evidence to reject H0</a:t>
            </a:r>
          </a:p>
          <a:p>
            <a:r>
              <a:rPr lang="en-US" b="1" dirty="0"/>
              <a:t>Thus, Pearson's Correlation Coefficient is less than 0.</a:t>
            </a:r>
          </a:p>
          <a:p>
            <a:r>
              <a:rPr lang="en-US" b="1" dirty="0"/>
              <a:t>There is a weak negative correlation between Adult Mortality and Alcohol Consumption.</a:t>
            </a:r>
            <a:endParaRPr lang="en-IN" dirty="0"/>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145" y="1522114"/>
            <a:ext cx="3916857" cy="3593637"/>
          </a:xfrm>
          <a:prstGeom prst="rect">
            <a:avLst/>
          </a:prstGeom>
        </p:spPr>
      </p:pic>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0034" y="1476686"/>
            <a:ext cx="6016892" cy="3684494"/>
          </a:xfrm>
        </p:spPr>
      </p:pic>
    </p:spTree>
    <p:extLst>
      <p:ext uri="{BB962C8B-B14F-4D97-AF65-F5344CB8AC3E}">
        <p14:creationId xmlns:p14="http://schemas.microsoft.com/office/powerpoint/2010/main" val="126450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774" y="361406"/>
            <a:ext cx="9875520" cy="1356360"/>
          </a:xfrm>
        </p:spPr>
        <p:txBody>
          <a:bodyPr>
            <a:normAutofit fontScale="90000"/>
          </a:bodyPr>
          <a:lstStyle/>
          <a:p>
            <a:r>
              <a:rPr lang="en-IN" sz="2700" b="1" dirty="0">
                <a:solidFill>
                  <a:schemeClr val="tx1"/>
                </a:solidFill>
                <a:latin typeface="Times New Roman" panose="02020603050405020304" pitchFamily="18" charset="0"/>
                <a:ea typeface="Times New Roman" panose="02020603050405020304" pitchFamily="18" charset="0"/>
              </a:rPr>
              <a:t>Hypothesis Testing: </a:t>
            </a:r>
            <a:r>
              <a:rPr lang="en-US" sz="2700" b="1" u="sng" dirty="0">
                <a:solidFill>
                  <a:schemeClr val="tx1"/>
                </a:solidFill>
                <a:latin typeface="Times New Roman" panose="02020603050405020304" pitchFamily="18" charset="0"/>
                <a:ea typeface="Times New Roman" panose="02020603050405020304" pitchFamily="18" charset="0"/>
              </a:rPr>
              <a:t>Fisher's Z Transformation</a:t>
            </a:r>
            <a:br>
              <a:rPr lang="en-IN" sz="2700" u="sng" dirty="0">
                <a:solidFill>
                  <a:schemeClr val="tx1"/>
                </a:solidFill>
                <a:latin typeface="Times New Roman" panose="02020603050405020304" pitchFamily="18" charset="0"/>
                <a:ea typeface="Times New Roman" panose="02020603050405020304" pitchFamily="18" charset="0"/>
              </a:rPr>
            </a:br>
            <a:r>
              <a:rPr lang="en-IN" sz="2200" b="1" dirty="0">
                <a:solidFill>
                  <a:schemeClr val="tx1"/>
                </a:solidFill>
                <a:latin typeface="Times New Roman" panose="02020603050405020304" pitchFamily="18" charset="0"/>
                <a:ea typeface="Times New Roman" panose="02020603050405020304" pitchFamily="18" charset="0"/>
              </a:rPr>
              <a:t>Hypothesis:</a:t>
            </a:r>
            <a:br>
              <a:rPr lang="en-IN" sz="2200" b="1" dirty="0">
                <a:solidFill>
                  <a:schemeClr val="tx1"/>
                </a:solidFill>
                <a:latin typeface="Times New Roman" panose="02020603050405020304" pitchFamily="18" charset="0"/>
                <a:ea typeface="Times New Roman" panose="02020603050405020304" pitchFamily="18" charset="0"/>
              </a:rPr>
            </a:br>
            <a:r>
              <a:rPr lang="pt-BR" sz="2200" dirty="0">
                <a:solidFill>
                  <a:schemeClr val="tx1"/>
                </a:solidFill>
                <a:latin typeface="Times New Roman" panose="02020603050405020304" pitchFamily="18" charset="0"/>
                <a:ea typeface="Times New Roman" panose="02020603050405020304" pitchFamily="18" charset="0"/>
              </a:rPr>
              <a:t>H0: rho = -0.28 v/s H1: rho != -0.28</a:t>
            </a:r>
            <a:br>
              <a:rPr lang="en-IN" sz="4000" dirty="0">
                <a:solidFill>
                  <a:schemeClr val="tx1"/>
                </a:solidFill>
                <a:latin typeface="Times New Roman" panose="02020603050405020304" pitchFamily="18" charset="0"/>
                <a:ea typeface="Times New Roman" panose="02020603050405020304" pitchFamily="18" charset="0"/>
              </a:rPr>
            </a:br>
            <a:endParaRPr lang="en-IN" dirty="0"/>
          </a:p>
        </p:txBody>
      </p:sp>
      <p:pic>
        <p:nvPicPr>
          <p:cNvPr id="9" name="Picture 8"/>
          <p:cNvPicPr>
            <a:picLocks noChangeAspect="1"/>
          </p:cNvPicPr>
          <p:nvPr/>
        </p:nvPicPr>
        <p:blipFill>
          <a:blip r:embed="rId2"/>
          <a:stretch>
            <a:fillRect/>
          </a:stretch>
        </p:blipFill>
        <p:spPr>
          <a:xfrm>
            <a:off x="6092670" y="1717766"/>
            <a:ext cx="5314950" cy="2647950"/>
          </a:xfrm>
          <a:prstGeom prst="rect">
            <a:avLst/>
          </a:prstGeom>
        </p:spPr>
      </p:pic>
      <p:sp>
        <p:nvSpPr>
          <p:cNvPr id="10" name="TextBox 9"/>
          <p:cNvSpPr txBox="1"/>
          <p:nvPr/>
        </p:nvSpPr>
        <p:spPr>
          <a:xfrm>
            <a:off x="6092670" y="1348434"/>
            <a:ext cx="992777" cy="369332"/>
          </a:xfrm>
          <a:prstGeom prst="rect">
            <a:avLst/>
          </a:prstGeom>
          <a:noFill/>
        </p:spPr>
        <p:txBody>
          <a:bodyPr wrap="square" rtlCol="0">
            <a:spAutoFit/>
          </a:bodyPr>
          <a:lstStyle/>
          <a:p>
            <a:r>
              <a:rPr lang="en-US" b="1" dirty="0"/>
              <a:t>Output: </a:t>
            </a:r>
            <a:endParaRPr lang="en-IN" b="1" dirty="0"/>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2774" y="1415669"/>
            <a:ext cx="4558937" cy="3789409"/>
          </a:xfrm>
        </p:spPr>
      </p:pic>
      <p:sp>
        <p:nvSpPr>
          <p:cNvPr id="13" name="TextBox 12"/>
          <p:cNvSpPr txBox="1"/>
          <p:nvPr/>
        </p:nvSpPr>
        <p:spPr>
          <a:xfrm>
            <a:off x="422774" y="5398910"/>
            <a:ext cx="10375214" cy="646331"/>
          </a:xfrm>
          <a:prstGeom prst="rect">
            <a:avLst/>
          </a:prstGeom>
          <a:noFill/>
        </p:spPr>
        <p:txBody>
          <a:bodyPr wrap="square" rtlCol="0">
            <a:spAutoFit/>
          </a:bodyPr>
          <a:lstStyle/>
          <a:p>
            <a:r>
              <a:rPr lang="en-US" b="1" dirty="0"/>
              <a:t>Since z lies in Acceptance Region, we have insufficient evidence to reject H0.</a:t>
            </a:r>
          </a:p>
          <a:p>
            <a:r>
              <a:rPr lang="en-US" b="1" dirty="0"/>
              <a:t>Conclusion: Pearson's Correlation Coefficient = -0.28</a:t>
            </a:r>
            <a:endParaRPr lang="en-IN" b="1" dirty="0"/>
          </a:p>
        </p:txBody>
      </p:sp>
    </p:spTree>
    <p:extLst>
      <p:ext uri="{BB962C8B-B14F-4D97-AF65-F5344CB8AC3E}">
        <p14:creationId xmlns:p14="http://schemas.microsoft.com/office/powerpoint/2010/main" val="428563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D784-52C4-471B-A003-B7095D859E8C}"/>
              </a:ext>
            </a:extLst>
          </p:cNvPr>
          <p:cNvSpPr>
            <a:spLocks noGrp="1"/>
          </p:cNvSpPr>
          <p:nvPr>
            <p:ph type="title"/>
          </p:nvPr>
        </p:nvSpPr>
        <p:spPr>
          <a:xfrm>
            <a:off x="761644" y="400077"/>
            <a:ext cx="9137730" cy="993913"/>
          </a:xfrm>
        </p:spPr>
        <p:txBody>
          <a:bodyPr>
            <a:normAutofit/>
          </a:bodyPr>
          <a:lstStyle/>
          <a:p>
            <a:r>
              <a:rPr lang="en-IN" sz="5400" b="1" dirty="0">
                <a:solidFill>
                  <a:schemeClr val="accent1">
                    <a:lumMod val="50000"/>
                  </a:schemeClr>
                </a:solidFill>
                <a:latin typeface="Times New Roman" panose="02020603050405020304" pitchFamily="18" charset="0"/>
                <a:cs typeface="Times New Roman" panose="02020603050405020304" pitchFamily="18" charset="0"/>
              </a:rPr>
              <a:t>Analysis – Objective 5</a:t>
            </a:r>
            <a:endParaRPr lang="en-IN" sz="4000" dirty="0">
              <a:latin typeface="Times New Roman" panose="02020603050405020304" pitchFamily="18" charset="0"/>
              <a:cs typeface="Times New Roman" panose="02020603050405020304" pitchFamily="18" charset="0"/>
            </a:endParaRPr>
          </a:p>
        </p:txBody>
      </p:sp>
      <p:pic>
        <p:nvPicPr>
          <p:cNvPr id="5" name="Content Placeholder 3" descr="Graphical user interface, application, table, Excel&#10;&#10;Description automatically generated">
            <a:extLst>
              <a:ext uri="{FF2B5EF4-FFF2-40B4-BE49-F238E27FC236}">
                <a16:creationId xmlns:a16="http://schemas.microsoft.com/office/drawing/2014/main" id="{F452A578-3002-4CF4-8D12-DD1917B87573}"/>
              </a:ext>
            </a:extLst>
          </p:cNvPr>
          <p:cNvPicPr>
            <a:picLocks noGrp="1" noChangeAspect="1"/>
          </p:cNvPicPr>
          <p:nvPr>
            <p:ph idx="1"/>
          </p:nvPr>
        </p:nvPicPr>
        <p:blipFill rotWithShape="1">
          <a:blip r:embed="rId2"/>
          <a:srcRect l="2024" t="34836" r="52495" b="8053"/>
          <a:stretch/>
        </p:blipFill>
        <p:spPr bwMode="auto">
          <a:xfrm>
            <a:off x="761644" y="2244690"/>
            <a:ext cx="5917601" cy="4003710"/>
          </a:xfrm>
          <a:prstGeom prst="rect">
            <a:avLst/>
          </a:prstGeom>
          <a:ln w="6350">
            <a:solidFill>
              <a:schemeClr val="tx1"/>
            </a:solidFill>
          </a:ln>
          <a:extLst>
            <a:ext uri="{53640926-AAD7-44D8-BBD7-CCE9431645EC}">
              <a14:shadowObscured xmlns:a14="http://schemas.microsoft.com/office/drawing/2010/main"/>
            </a:ext>
          </a:extLst>
        </p:spPr>
      </p:pic>
      <p:pic>
        <p:nvPicPr>
          <p:cNvPr id="6" name="Picture 5" descr="Graphical user interface, application, table, Excel&#10;&#10;Description automatically generated">
            <a:extLst>
              <a:ext uri="{FF2B5EF4-FFF2-40B4-BE49-F238E27FC236}">
                <a16:creationId xmlns:a16="http://schemas.microsoft.com/office/drawing/2014/main" id="{7F507301-1F4D-4DB2-B59F-37EC58002082}"/>
              </a:ext>
            </a:extLst>
          </p:cNvPr>
          <p:cNvPicPr>
            <a:picLocks noChangeAspect="1"/>
          </p:cNvPicPr>
          <p:nvPr/>
        </p:nvPicPr>
        <p:blipFill rotWithShape="1">
          <a:blip r:embed="rId3"/>
          <a:srcRect l="2026" t="49500" r="52479" b="9156"/>
          <a:stretch/>
        </p:blipFill>
        <p:spPr bwMode="auto">
          <a:xfrm>
            <a:off x="6769053" y="2650612"/>
            <a:ext cx="5012129" cy="2735580"/>
          </a:xfrm>
          <a:prstGeom prst="rect">
            <a:avLst/>
          </a:prstGeom>
          <a:ln>
            <a:solidFill>
              <a:schemeClr val="tx1"/>
            </a:solid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41491096-8BA9-4CC4-85F6-D596DFCCB4B0}"/>
              </a:ext>
            </a:extLst>
          </p:cNvPr>
          <p:cNvSpPr txBox="1"/>
          <p:nvPr/>
        </p:nvSpPr>
        <p:spPr>
          <a:xfrm>
            <a:off x="761644" y="1290583"/>
            <a:ext cx="8673904" cy="954107"/>
          </a:xfrm>
          <a:prstGeom prst="rect">
            <a:avLst/>
          </a:prstGeom>
          <a:noFill/>
        </p:spPr>
        <p:txBody>
          <a:bodyPr wrap="square" rtlCol="0">
            <a:spAutoFit/>
          </a:bodyPr>
          <a:lstStyle/>
          <a:p>
            <a:r>
              <a:rPr lang="en-US" sz="1800" u="sng" dirty="0">
                <a:solidFill>
                  <a:schemeClr val="tx1"/>
                </a:solidFill>
                <a:effectLst/>
                <a:latin typeface="Times New Roman" panose="02020603050405020304" pitchFamily="18" charset="0"/>
                <a:ea typeface="Times New Roman" panose="02020603050405020304" pitchFamily="18" charset="0"/>
              </a:rPr>
              <a:t>To find out the correlation between percentage expenditure and under-five deaths in Asian countries for the year 2014.</a:t>
            </a:r>
            <a:br>
              <a:rPr lang="en-US" sz="1800" u="sng"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Times New Roman" panose="02020603050405020304" pitchFamily="18" charset="0"/>
                <a:ea typeface="Times New Roman" panose="02020603050405020304" pitchFamily="18" charset="0"/>
              </a:rPr>
              <a:t>The following data was used</a:t>
            </a:r>
            <a:r>
              <a:rPr lang="en-US" sz="2000" dirty="0">
                <a:solidFill>
                  <a:schemeClr val="tx1"/>
                </a:solidFill>
                <a:effectLst/>
                <a:latin typeface="Times New Roman" panose="02020603050405020304" pitchFamily="18" charset="0"/>
                <a:ea typeface="Times New Roman" panose="02020603050405020304" pitchFamily="18" charset="0"/>
              </a:rPr>
              <a:t>:</a:t>
            </a:r>
            <a:endParaRPr lang="en-IN" dirty="0"/>
          </a:p>
        </p:txBody>
      </p:sp>
    </p:spTree>
    <p:extLst>
      <p:ext uri="{BB962C8B-B14F-4D97-AF65-F5344CB8AC3E}">
        <p14:creationId xmlns:p14="http://schemas.microsoft.com/office/powerpoint/2010/main" val="343021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32BE46-FDBD-4105-B998-79E7A67C35E8}"/>
              </a:ext>
            </a:extLst>
          </p:cNvPr>
          <p:cNvSpPr txBox="1"/>
          <p:nvPr/>
        </p:nvSpPr>
        <p:spPr>
          <a:xfrm>
            <a:off x="781878" y="689113"/>
            <a:ext cx="8375374" cy="874644"/>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1E9FAA2-6126-4D1E-A877-F28C98268698}"/>
              </a:ext>
            </a:extLst>
          </p:cNvPr>
          <p:cNvSpPr txBox="1"/>
          <p:nvPr/>
        </p:nvSpPr>
        <p:spPr>
          <a:xfrm>
            <a:off x="781878" y="689113"/>
            <a:ext cx="8163339" cy="738664"/>
          </a:xfrm>
          <a:prstGeom prst="rect">
            <a:avLst/>
          </a:prstGeom>
          <a:noFill/>
        </p:spPr>
        <p:txBody>
          <a:bodyPr wrap="square" rtlCol="0">
            <a:spAutoFit/>
          </a:bodyPr>
          <a:lstStyle/>
          <a:p>
            <a:pPr marL="342900" indent="-342900">
              <a:buFont typeface="Arial" panose="020B0604020202020204" pitchFamily="34" charset="0"/>
              <a:buChar char="•"/>
            </a:pPr>
            <a:r>
              <a:rPr lang="en-IN" sz="2400" u="sng" dirty="0">
                <a:solidFill>
                  <a:schemeClr val="tx1"/>
                </a:solidFill>
              </a:rPr>
              <a:t>Test performed:</a:t>
            </a:r>
            <a:r>
              <a:rPr lang="en-IN" sz="2400" dirty="0">
                <a:solidFill>
                  <a:schemeClr val="tx1"/>
                </a:solidFill>
              </a:rPr>
              <a:t> </a:t>
            </a:r>
            <a:r>
              <a:rPr lang="en-IN" sz="2400" i="1" dirty="0"/>
              <a:t>Chi square test of Independence</a:t>
            </a:r>
          </a:p>
          <a:p>
            <a:endParaRPr lang="en-IN" dirty="0"/>
          </a:p>
        </p:txBody>
      </p:sp>
      <p:sp>
        <p:nvSpPr>
          <p:cNvPr id="9" name="TextBox 8">
            <a:extLst>
              <a:ext uri="{FF2B5EF4-FFF2-40B4-BE49-F238E27FC236}">
                <a16:creationId xmlns:a16="http://schemas.microsoft.com/office/drawing/2014/main" id="{1E499709-3D00-4E68-84B9-2CC4DC30183F}"/>
              </a:ext>
            </a:extLst>
          </p:cNvPr>
          <p:cNvSpPr txBox="1"/>
          <p:nvPr/>
        </p:nvSpPr>
        <p:spPr>
          <a:xfrm>
            <a:off x="927651" y="1216272"/>
            <a:ext cx="8812696" cy="1754326"/>
          </a:xfrm>
          <a:prstGeom prst="rect">
            <a:avLst/>
          </a:prstGeom>
          <a:noFill/>
        </p:spPr>
        <p:txBody>
          <a:bodyPr wrap="square" rtlCol="0">
            <a:spAutoFit/>
          </a:bodyPr>
          <a:lstStyle/>
          <a:p>
            <a:r>
              <a:rPr lang="en-IN" b="1" i="1" dirty="0">
                <a:latin typeface="Calibri" panose="020F0502020204030204" pitchFamily="34" charset="0"/>
                <a:ea typeface="Calibri" panose="020F0502020204030204" pitchFamily="34" charset="0"/>
                <a:cs typeface="Calibri" panose="020F0502020204030204" pitchFamily="34" charset="0"/>
              </a:rPr>
              <a:t>Hypothesis:</a:t>
            </a:r>
          </a:p>
          <a:p>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H0:</a:t>
            </a: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Percentage expenditure and under 5 deaths are independent of each other</a:t>
            </a:r>
          </a:p>
          <a:p>
            <a:r>
              <a:rPr lang="en-IN" b="1" dirty="0">
                <a:latin typeface="Calibri" panose="020F0502020204030204" pitchFamily="34" charset="0"/>
                <a:ea typeface="Calibri" panose="020F0502020204030204" pitchFamily="34" charset="0"/>
                <a:cs typeface="Calibri" panose="020F0502020204030204" pitchFamily="34" charset="0"/>
              </a:rPr>
              <a:t>v/s</a:t>
            </a:r>
            <a:endPar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H1: </a:t>
            </a:r>
            <a:r>
              <a:rPr lang="en-US" sz="1800" dirty="0">
                <a:effectLst/>
                <a:latin typeface="Calibri" panose="020F0502020204030204" pitchFamily="34" charset="0"/>
                <a:ea typeface="Times New Roman" panose="02020603050405020304" pitchFamily="18" charset="0"/>
                <a:cs typeface="Calibri" panose="020F0502020204030204" pitchFamily="34" charset="0"/>
              </a:rPr>
              <a:t>Percentage expenditure and under 5 deaths are not independent of each other</a:t>
            </a:r>
            <a:endParaRPr lang="en-IN" sz="1800" baseline="-25000" dirty="0">
              <a:effectLst/>
              <a:latin typeface="Calibri" panose="020F0502020204030204" pitchFamily="34" charset="0"/>
              <a:ea typeface="Times New Roman" panose="02020603050405020304" pitchFamily="18" charset="0"/>
              <a:cs typeface="Calibri" panose="020F0502020204030204" pitchFamily="34" charset="0"/>
            </a:endParaRPr>
          </a:p>
          <a:p>
            <a:r>
              <a:rPr lang="en-IN" sz="1800" baseline="-25000" dirty="0">
                <a:effectLst/>
                <a:latin typeface="Calibri" panose="020F0502020204030204" pitchFamily="34" charset="0"/>
                <a:ea typeface="Times New Roman" panose="02020603050405020304" pitchFamily="18"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2070F66-B920-4B67-A37F-1025A4041ECD}"/>
              </a:ext>
            </a:extLst>
          </p:cNvPr>
          <p:cNvSpPr txBox="1"/>
          <p:nvPr/>
        </p:nvSpPr>
        <p:spPr>
          <a:xfrm>
            <a:off x="1119807" y="2661127"/>
            <a:ext cx="4147931" cy="369332"/>
          </a:xfrm>
          <a:prstGeom prst="rect">
            <a:avLst/>
          </a:prstGeom>
          <a:noFill/>
        </p:spPr>
        <p:txBody>
          <a:bodyPr wrap="square" rtlCol="0">
            <a:spAutoFit/>
          </a:bodyPr>
          <a:lstStyle/>
          <a:p>
            <a:r>
              <a:rPr lang="en-IN" b="1" i="1" dirty="0"/>
              <a:t>Observed Frequency</a:t>
            </a:r>
            <a:r>
              <a:rPr lang="en-IN" dirty="0"/>
              <a:t>:</a:t>
            </a:r>
          </a:p>
        </p:txBody>
      </p:sp>
      <p:pic>
        <p:nvPicPr>
          <p:cNvPr id="11" name="Picture 10" descr="Graphical user interface, application, table, Excel&#10;&#10;Description automatically generated">
            <a:extLst>
              <a:ext uri="{FF2B5EF4-FFF2-40B4-BE49-F238E27FC236}">
                <a16:creationId xmlns:a16="http://schemas.microsoft.com/office/drawing/2014/main" id="{7685F0CC-BEED-413D-942F-3F711DB98183}"/>
              </a:ext>
            </a:extLst>
          </p:cNvPr>
          <p:cNvPicPr>
            <a:picLocks noChangeAspect="1"/>
          </p:cNvPicPr>
          <p:nvPr/>
        </p:nvPicPr>
        <p:blipFill rotWithShape="1">
          <a:blip r:embed="rId2"/>
          <a:srcRect l="17961" t="49938" r="47416" b="37017"/>
          <a:stretch/>
        </p:blipFill>
        <p:spPr bwMode="auto">
          <a:xfrm>
            <a:off x="821634" y="3225568"/>
            <a:ext cx="5035468" cy="1172845"/>
          </a:xfrm>
          <a:prstGeom prst="rect">
            <a:avLst/>
          </a:prstGeom>
          <a:ln>
            <a:solidFill>
              <a:schemeClr val="tx1"/>
            </a:solid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53B684F6-B5B6-4742-A267-96506D1CCCC3}"/>
              </a:ext>
            </a:extLst>
          </p:cNvPr>
          <p:cNvSpPr txBox="1"/>
          <p:nvPr/>
        </p:nvSpPr>
        <p:spPr>
          <a:xfrm>
            <a:off x="6891130" y="2661127"/>
            <a:ext cx="3776870" cy="369332"/>
          </a:xfrm>
          <a:prstGeom prst="rect">
            <a:avLst/>
          </a:prstGeom>
          <a:noFill/>
        </p:spPr>
        <p:txBody>
          <a:bodyPr wrap="square" rtlCol="0">
            <a:spAutoFit/>
          </a:bodyPr>
          <a:lstStyle/>
          <a:p>
            <a:r>
              <a:rPr lang="en-IN" b="1" i="1" dirty="0"/>
              <a:t>Expected Frequency</a:t>
            </a:r>
            <a:r>
              <a:rPr lang="en-IN" dirty="0"/>
              <a:t>:</a:t>
            </a:r>
          </a:p>
        </p:txBody>
      </p:sp>
      <p:pic>
        <p:nvPicPr>
          <p:cNvPr id="13" name="Picture 12" descr="Graphical user interface, application, table, Excel&#10;&#10;Description automatically generated">
            <a:extLst>
              <a:ext uri="{FF2B5EF4-FFF2-40B4-BE49-F238E27FC236}">
                <a16:creationId xmlns:a16="http://schemas.microsoft.com/office/drawing/2014/main" id="{E995455B-39E2-4D2E-BE7D-81ED739259EC}"/>
              </a:ext>
            </a:extLst>
          </p:cNvPr>
          <p:cNvPicPr>
            <a:picLocks noChangeAspect="1"/>
          </p:cNvPicPr>
          <p:nvPr/>
        </p:nvPicPr>
        <p:blipFill rotWithShape="1">
          <a:blip r:embed="rId3"/>
          <a:srcRect l="57443" t="49905" r="9296" b="36726"/>
          <a:stretch/>
        </p:blipFill>
        <p:spPr bwMode="auto">
          <a:xfrm>
            <a:off x="6427483" y="3231242"/>
            <a:ext cx="5035468" cy="1192600"/>
          </a:xfrm>
          <a:prstGeom prst="rect">
            <a:avLst/>
          </a:prstGeom>
          <a:ln>
            <a:solidFill>
              <a:schemeClr val="tx1"/>
            </a:solid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F9E96028-296C-401A-8FC4-12280D97B3E5}"/>
              </a:ext>
            </a:extLst>
          </p:cNvPr>
          <p:cNvSpPr txBox="1"/>
          <p:nvPr/>
        </p:nvSpPr>
        <p:spPr>
          <a:xfrm>
            <a:off x="1119807" y="4680635"/>
            <a:ext cx="4532244" cy="379227"/>
          </a:xfrm>
          <a:prstGeom prst="rect">
            <a:avLst/>
          </a:prstGeom>
          <a:noFill/>
        </p:spPr>
        <p:txBody>
          <a:bodyPr wrap="square" rtlCol="0">
            <a:spAutoFit/>
          </a:bodyPr>
          <a:lstStyle/>
          <a:p>
            <a:r>
              <a:rPr lang="en-IN" b="1" i="1" dirty="0"/>
              <a:t>Calculation of test statistic:</a:t>
            </a:r>
          </a:p>
        </p:txBody>
      </p:sp>
      <p:pic>
        <p:nvPicPr>
          <p:cNvPr id="15" name="Picture 14" descr="Graphical user interface, application, table, Excel&#10;&#10;Description automatically generated">
            <a:extLst>
              <a:ext uri="{FF2B5EF4-FFF2-40B4-BE49-F238E27FC236}">
                <a16:creationId xmlns:a16="http://schemas.microsoft.com/office/drawing/2014/main" id="{586C1C98-C6EE-42CE-8849-819CD56B1F0B}"/>
              </a:ext>
            </a:extLst>
          </p:cNvPr>
          <p:cNvPicPr>
            <a:picLocks noChangeAspect="1"/>
          </p:cNvPicPr>
          <p:nvPr/>
        </p:nvPicPr>
        <p:blipFill rotWithShape="1">
          <a:blip r:embed="rId4"/>
          <a:srcRect l="16855" t="51219" r="31599" b="28922"/>
          <a:stretch/>
        </p:blipFill>
        <p:spPr bwMode="auto">
          <a:xfrm>
            <a:off x="821634" y="5059862"/>
            <a:ext cx="5836920" cy="1211580"/>
          </a:xfrm>
          <a:prstGeom prst="rect">
            <a:avLst/>
          </a:prstGeom>
          <a:ln>
            <a:solidFill>
              <a:schemeClr val="tx1"/>
            </a:solid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3822558D-A9BC-4682-B293-BAB08B8AB574}"/>
              </a:ext>
            </a:extLst>
          </p:cNvPr>
          <p:cNvSpPr txBox="1"/>
          <p:nvPr/>
        </p:nvSpPr>
        <p:spPr>
          <a:xfrm>
            <a:off x="6930707" y="5030114"/>
            <a:ext cx="4532244" cy="1138773"/>
          </a:xfrm>
          <a:prstGeom prst="rect">
            <a:avLst/>
          </a:prstGeom>
          <a:noFill/>
        </p:spPr>
        <p:txBody>
          <a:bodyPr wrap="square" rtlCol="0">
            <a:spAutoFit/>
          </a:bodyPr>
          <a:lstStyle/>
          <a:p>
            <a:pPr algn="just"/>
            <a:r>
              <a:rPr lang="en-US" sz="1600" dirty="0">
                <a:latin typeface="Calibri" panose="020F0502020204030204" pitchFamily="34" charset="0"/>
                <a:ea typeface="Times New Roman" panose="02020603050405020304" pitchFamily="18" charset="0"/>
                <a:cs typeface="Calibri" panose="020F0502020204030204" pitchFamily="34" charset="0"/>
              </a:rPr>
              <a:t>As we can see from the given table that the v</a:t>
            </a:r>
            <a:r>
              <a:rPr lang="en-US" sz="1600" dirty="0">
                <a:effectLst/>
                <a:latin typeface="Calibri" panose="020F0502020204030204" pitchFamily="34" charset="0"/>
                <a:ea typeface="Times New Roman" panose="02020603050405020304" pitchFamily="18" charset="0"/>
                <a:cs typeface="Calibri" panose="020F0502020204030204" pitchFamily="34" charset="0"/>
              </a:rPr>
              <a:t>alue of chi square cal. &lt; chi square tab. Therefore, with this we can conclude that we do not reject H0.</a:t>
            </a: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600" b="1" dirty="0">
              <a:effectLst/>
              <a:latin typeface="Calibri" panose="020F0502020204030204" pitchFamily="34" charset="0"/>
              <a:ea typeface="Times New Roman" panose="02020603050405020304" pitchFamily="18"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88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A0DE-0789-431E-8AD5-FF356F40259A}"/>
              </a:ext>
            </a:extLst>
          </p:cNvPr>
          <p:cNvSpPr>
            <a:spLocks noGrp="1"/>
          </p:cNvSpPr>
          <p:nvPr>
            <p:ph type="title"/>
          </p:nvPr>
        </p:nvSpPr>
        <p:spPr/>
        <p:txBody>
          <a:bodyPr>
            <a:normAutofit/>
          </a:bodyPr>
          <a:lstStyle/>
          <a:p>
            <a:r>
              <a:rPr lang="en-US" sz="5400" b="1" dirty="0">
                <a:solidFill>
                  <a:schemeClr val="accent1">
                    <a:lumMod val="50000"/>
                  </a:schemeClr>
                </a:solidFill>
              </a:rPr>
              <a:t>Conclusion </a:t>
            </a:r>
            <a:endParaRPr lang="en-IN" sz="5400" b="1" dirty="0">
              <a:solidFill>
                <a:schemeClr val="accent1">
                  <a:lumMod val="50000"/>
                </a:schemeClr>
              </a:solidFill>
            </a:endParaRPr>
          </a:p>
        </p:txBody>
      </p:sp>
      <p:sp>
        <p:nvSpPr>
          <p:cNvPr id="3" name="Content Placeholder 2">
            <a:extLst>
              <a:ext uri="{FF2B5EF4-FFF2-40B4-BE49-F238E27FC236}">
                <a16:creationId xmlns:a16="http://schemas.microsoft.com/office/drawing/2014/main" id="{921B487F-3BF6-4FC0-9812-62335F53DDDB}"/>
              </a:ext>
            </a:extLst>
          </p:cNvPr>
          <p:cNvSpPr>
            <a:spLocks noGrp="1"/>
          </p:cNvSpPr>
          <p:nvPr>
            <p:ph idx="1"/>
          </p:nvPr>
        </p:nvSpPr>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From objective 1 it can be concluded that GDP and Life Expectancy do depend on each other, in a moderate fashion. It can also be concluded that we do not have sufficient statistical evidence to say that the mean of Life Expectancy in the year 2015 is 69.3. </a:t>
            </a:r>
            <a:r>
              <a:rPr lang="en-IN" sz="1800" dirty="0">
                <a:solidFill>
                  <a:schemeClr val="tx1"/>
                </a:solidFill>
                <a:latin typeface="Times New Roman" panose="02020603050405020304" pitchFamily="18" charset="0"/>
                <a:cs typeface="Times New Roman" panose="02020603050405020304" pitchFamily="18" charset="0"/>
              </a:rPr>
              <a:t>Moreover, the values of average life expectancy has changed from the year 2005 to 2015, as there is significant statistical difference between them.</a:t>
            </a:r>
          </a:p>
          <a:p>
            <a:r>
              <a:rPr lang="en-IN" sz="1800" dirty="0">
                <a:solidFill>
                  <a:schemeClr val="tx1"/>
                </a:solidFill>
                <a:latin typeface="Times New Roman" panose="02020603050405020304" pitchFamily="18" charset="0"/>
                <a:cs typeface="Times New Roman" panose="02020603050405020304" pitchFamily="18" charset="0"/>
              </a:rPr>
              <a:t>For Objective 2, the analysis performed using Chi-Square test of independence provides sufficient information to not reject the null hypothesis H0. Thus we can conclude that life expectancy and population of the countries around the world for the year 2015, are independent or not related to each other. </a:t>
            </a:r>
          </a:p>
          <a:p>
            <a:pPr>
              <a:lnSpc>
                <a:spcPct val="107000"/>
              </a:lnSpc>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From Objective 3, our testing has resulted in the correlation value to be a considerable positive value and hence the data shows a positive association.</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Alternatively, p value is less than α and </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hence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reject the null hypothesis H0. Therefore, rejecting the null hypothesis we can conclude that the data shows positive association i.e. the variables are related.</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23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3E79-82EB-4FF1-BF09-CB6626FB5AC6}"/>
              </a:ext>
            </a:extLst>
          </p:cNvPr>
          <p:cNvSpPr>
            <a:spLocks noGrp="1"/>
          </p:cNvSpPr>
          <p:nvPr>
            <p:ph type="title"/>
          </p:nvPr>
        </p:nvSpPr>
        <p:spPr/>
        <p:txBody>
          <a:bodyPr>
            <a:normAutofit/>
          </a:bodyPr>
          <a:lstStyle/>
          <a:p>
            <a:r>
              <a:rPr lang="en-US" sz="5400" b="1" dirty="0">
                <a:solidFill>
                  <a:schemeClr val="accent1">
                    <a:lumMod val="50000"/>
                  </a:schemeClr>
                </a:solidFill>
              </a:rPr>
              <a:t>Conclusion</a:t>
            </a:r>
            <a:endParaRPr lang="en-IN" sz="5400" b="1" dirty="0">
              <a:solidFill>
                <a:schemeClr val="accent1">
                  <a:lumMod val="50000"/>
                </a:schemeClr>
              </a:solidFill>
            </a:endParaRPr>
          </a:p>
        </p:txBody>
      </p:sp>
      <p:sp>
        <p:nvSpPr>
          <p:cNvPr id="3" name="Content Placeholder 2">
            <a:extLst>
              <a:ext uri="{FF2B5EF4-FFF2-40B4-BE49-F238E27FC236}">
                <a16:creationId xmlns:a16="http://schemas.microsoft.com/office/drawing/2014/main" id="{988A9020-5EE2-4C9A-B778-798A166EB957}"/>
              </a:ext>
            </a:extLst>
          </p:cNvPr>
          <p:cNvSpPr>
            <a:spLocks noGrp="1"/>
          </p:cNvSpPr>
          <p:nvPr>
            <p:ph idx="1"/>
          </p:nvPr>
        </p:nvSpPr>
        <p:spPr/>
        <p:txBody>
          <a:bodyPr>
            <a:normAutofit/>
          </a:bodyPr>
          <a:lstStyle/>
          <a:p>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From Objective 4, our testing has resulted in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P-value &lt; 5% (Level of significance), thus we have sufficient evidence to reject H0. To check for the value of the correlation, as per z test, since z lies in Acceptance Region, we have insufficient evidence to reject H0. Thus we can conclude that Pearson's Correlation Coefficient = -0.28. The </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correlation value is a considerably small negative value and hence the data shows a weak negative association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between Adult Mortality and Alcohol Consumption. </a:t>
            </a:r>
          </a:p>
          <a:p>
            <a:pPr algn="just"/>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From Objective 5, it can be concluded that</a:t>
            </a:r>
            <a:r>
              <a:rPr lang="en-US" sz="1800" dirty="0">
                <a:solidFill>
                  <a:schemeClr val="tx1"/>
                </a:solidFill>
                <a:effectLst/>
                <a:latin typeface="Times New Roman" panose="02020603050405020304" pitchFamily="18" charset="0"/>
                <a:ea typeface="Times New Roman" panose="02020603050405020304" pitchFamily="18" charset="0"/>
              </a:rPr>
              <a:t> we do not reject H0 as the value of chi square cal. </a:t>
            </a:r>
            <a:r>
              <a:rPr lang="en-US" sz="1800" dirty="0">
                <a:solidFill>
                  <a:schemeClr val="tx1"/>
                </a:solidFill>
                <a:latin typeface="Times New Roman" panose="02020603050405020304" pitchFamily="18" charset="0"/>
                <a:ea typeface="Times New Roman" panose="02020603050405020304" pitchFamily="18" charset="0"/>
              </a:rPr>
              <a:t>is less compared to the value of</a:t>
            </a:r>
            <a:r>
              <a:rPr lang="en-US" sz="1800" dirty="0">
                <a:solidFill>
                  <a:schemeClr val="tx1"/>
                </a:solidFill>
                <a:effectLst/>
                <a:latin typeface="Times New Roman" panose="02020603050405020304" pitchFamily="18" charset="0"/>
                <a:ea typeface="Times New Roman" panose="02020603050405020304" pitchFamily="18" charset="0"/>
              </a:rPr>
              <a:t> chi square tab. Also, the p-value is greater than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en-US" sz="1800" dirty="0">
                <a:solidFill>
                  <a:schemeClr val="tx1"/>
                </a:solidFill>
                <a:effectLst/>
                <a:latin typeface="Times New Roman" panose="02020603050405020304" pitchFamily="18" charset="0"/>
                <a:ea typeface="Times New Roman" panose="02020603050405020304" pitchFamily="18" charset="0"/>
              </a:rPr>
              <a:t> which brings us to the conclusion that we do not reject H0 at 5% level of significance.</a:t>
            </a:r>
            <a:r>
              <a:rPr lang="en-IN" sz="1800" dirty="0">
                <a:solidFill>
                  <a:schemeClr val="tx1"/>
                </a:solidFill>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Hence, percentage expenditure and under-five deaths are independent of each other.</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53274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A55C-B39E-4563-9F7E-95D9EF9A4EAC}"/>
              </a:ext>
            </a:extLst>
          </p:cNvPr>
          <p:cNvSpPr>
            <a:spLocks noGrp="1"/>
          </p:cNvSpPr>
          <p:nvPr>
            <p:ph type="title"/>
          </p:nvPr>
        </p:nvSpPr>
        <p:spPr/>
        <p:txBody>
          <a:bodyPr>
            <a:normAutofit/>
          </a:bodyPr>
          <a:lstStyle/>
          <a:p>
            <a:r>
              <a:rPr lang="en-US" sz="5400" b="1" dirty="0">
                <a:solidFill>
                  <a:schemeClr val="accent1">
                    <a:lumMod val="50000"/>
                  </a:schemeClr>
                </a:solidFill>
              </a:rPr>
              <a:t>Limitations </a:t>
            </a:r>
            <a:endParaRPr lang="en-IN" sz="5400" b="1" dirty="0">
              <a:solidFill>
                <a:schemeClr val="accent1">
                  <a:lumMod val="50000"/>
                </a:schemeClr>
              </a:solidFill>
            </a:endParaRPr>
          </a:p>
        </p:txBody>
      </p:sp>
      <p:sp>
        <p:nvSpPr>
          <p:cNvPr id="3" name="Content Placeholder 2">
            <a:extLst>
              <a:ext uri="{FF2B5EF4-FFF2-40B4-BE49-F238E27FC236}">
                <a16:creationId xmlns:a16="http://schemas.microsoft.com/office/drawing/2014/main" id="{5363714A-6FBE-4604-A500-85C6A05D7CEA}"/>
              </a:ext>
            </a:extLst>
          </p:cNvPr>
          <p:cNvSpPr>
            <a:spLocks noGrp="1"/>
          </p:cNvSpPr>
          <p:nvPr>
            <p:ph idx="1"/>
          </p:nvPr>
        </p:nvSpPr>
        <p:spPr/>
        <p:txBody>
          <a:bodyPr>
            <a:normAutofit/>
          </a:bodyPr>
          <a:lstStyle/>
          <a:p>
            <a:pPr>
              <a:lnSpc>
                <a:spcPct val="107000"/>
              </a:lnSpc>
              <a:spcAft>
                <a:spcPts val="800"/>
              </a:spcAft>
              <a:tabLst>
                <a:tab pos="457200" algn="l"/>
              </a:tabLs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tests performed above are few of the many available options. Various different methods of testing can give different conclusions.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57200" algn="l"/>
              </a:tabLst>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data collection method may not be as accurate as required (as the population size of each country is large). This accuracy directly influences the conclusions.</a:t>
            </a:r>
          </a:p>
          <a:p>
            <a:r>
              <a:rPr lang="en-US" sz="2000" b="0" i="0" dirty="0">
                <a:solidFill>
                  <a:schemeClr val="tx1"/>
                </a:solidFill>
                <a:effectLst/>
                <a:latin typeface="Calibri" panose="020F0502020204030204" pitchFamily="34" charset="0"/>
                <a:cs typeface="Calibri" panose="020F0502020204030204" pitchFamily="34" charset="0"/>
              </a:rPr>
              <a:t>Correlation measures association, but doesn't show if x causes y or vice versa—or if the association is caused by a third factor.</a:t>
            </a:r>
          </a:p>
          <a:p>
            <a:endParaRPr lang="en-IN" sz="2000" dirty="0">
              <a:solidFill>
                <a:schemeClr val="tx1"/>
              </a:solidFill>
            </a:endParaRPr>
          </a:p>
        </p:txBody>
      </p:sp>
    </p:spTree>
    <p:extLst>
      <p:ext uri="{BB962C8B-B14F-4D97-AF65-F5344CB8AC3E}">
        <p14:creationId xmlns:p14="http://schemas.microsoft.com/office/powerpoint/2010/main" val="159675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2B4BA-7EC7-48F2-A7F4-A7B646B9153D}"/>
              </a:ext>
            </a:extLst>
          </p:cNvPr>
          <p:cNvSpPr>
            <a:spLocks noGrp="1"/>
          </p:cNvSpPr>
          <p:nvPr>
            <p:ph idx="1"/>
          </p:nvPr>
        </p:nvSpPr>
        <p:spPr>
          <a:xfrm>
            <a:off x="838200" y="2832790"/>
            <a:ext cx="10515600" cy="2602442"/>
          </a:xfrm>
        </p:spPr>
        <p:txBody>
          <a:bodyPr>
            <a:normAutofit/>
          </a:bodyPr>
          <a:lstStyle/>
          <a:p>
            <a:pPr marL="0" indent="0" algn="ctr">
              <a:buNone/>
            </a:pPr>
            <a:r>
              <a:rPr lang="en-US" sz="8800" b="1" dirty="0">
                <a:solidFill>
                  <a:schemeClr val="accent1">
                    <a:lumMod val="50000"/>
                  </a:schemeClr>
                </a:solidFill>
              </a:rPr>
              <a:t>THANK YOU</a:t>
            </a:r>
            <a:endParaRPr lang="en-IN" sz="8800" b="1" dirty="0">
              <a:solidFill>
                <a:schemeClr val="accent1">
                  <a:lumMod val="50000"/>
                </a:schemeClr>
              </a:solidFill>
            </a:endParaRPr>
          </a:p>
        </p:txBody>
      </p:sp>
    </p:spTree>
    <p:extLst>
      <p:ext uri="{BB962C8B-B14F-4D97-AF65-F5344CB8AC3E}">
        <p14:creationId xmlns:p14="http://schemas.microsoft.com/office/powerpoint/2010/main" val="71652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5BB2-5AC0-45BE-8574-010555E6C5C9}"/>
              </a:ext>
            </a:extLst>
          </p:cNvPr>
          <p:cNvSpPr>
            <a:spLocks noGrp="1"/>
          </p:cNvSpPr>
          <p:nvPr>
            <p:ph type="title"/>
          </p:nvPr>
        </p:nvSpPr>
        <p:spPr>
          <a:xfrm>
            <a:off x="1158240" y="568518"/>
            <a:ext cx="9875520" cy="1356360"/>
          </a:xfrm>
        </p:spPr>
        <p:txBody>
          <a:bodyPr>
            <a:normAutofit/>
          </a:bodyPr>
          <a:lstStyle/>
          <a:p>
            <a:r>
              <a:rPr lang="en-US" sz="5400" b="1" dirty="0">
                <a:solidFill>
                  <a:schemeClr val="accent1">
                    <a:lumMod val="50000"/>
                  </a:schemeClr>
                </a:solidFill>
              </a:rPr>
              <a:t>Project Objectives</a:t>
            </a:r>
            <a:endParaRPr lang="en-IN" sz="5400" b="1" dirty="0">
              <a:solidFill>
                <a:schemeClr val="accent1">
                  <a:lumMod val="50000"/>
                </a:schemeClr>
              </a:solidFill>
            </a:endParaRPr>
          </a:p>
        </p:txBody>
      </p:sp>
      <p:sp>
        <p:nvSpPr>
          <p:cNvPr id="3" name="Content Placeholder 2">
            <a:extLst>
              <a:ext uri="{FF2B5EF4-FFF2-40B4-BE49-F238E27FC236}">
                <a16:creationId xmlns:a16="http://schemas.microsoft.com/office/drawing/2014/main" id="{26E45E92-76CA-4881-8902-18FB049ECAE4}"/>
              </a:ext>
            </a:extLst>
          </p:cNvPr>
          <p:cNvSpPr>
            <a:spLocks noGrp="1"/>
          </p:cNvSpPr>
          <p:nvPr>
            <p:ph idx="1"/>
          </p:nvPr>
        </p:nvSpPr>
        <p:spPr/>
        <p:txBody>
          <a:bodyPr>
            <a:normAutofit lnSpcReduction="10000"/>
          </a:bodyPr>
          <a:lstStyle/>
          <a:p>
            <a:pPr marL="457200" indent="-457200">
              <a:lnSpc>
                <a:spcPct val="100000"/>
              </a:lnSpc>
              <a:spcAft>
                <a:spcPts val="800"/>
              </a:spcAft>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find out if there is a correlation between GDP of a country and its life expectancy. To test the hypothesis that the average life expectancy in 2015 is 69.3 .</a:t>
            </a:r>
          </a:p>
          <a:p>
            <a:pPr marL="457200" indent="-457200">
              <a:lnSpc>
                <a:spcPct val="100000"/>
              </a:lnSpc>
              <a:spcAft>
                <a:spcPts val="800"/>
              </a:spcAft>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find the relation between life expectancy and population of countries around the world in 2015.</a:t>
            </a:r>
            <a:endPar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spcAft>
                <a:spcPts val="800"/>
              </a:spcAft>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find out if there is relation between Reported cases of measles per 1000 population and thinness % of population (10-19 years) in Asian countries in 2015.</a:t>
            </a:r>
          </a:p>
          <a:p>
            <a:pPr marL="457200" indent="-457200">
              <a:lnSpc>
                <a:spcPct val="100000"/>
              </a:lnSpc>
              <a:spcAft>
                <a:spcPts val="800"/>
              </a:spcAft>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find the correlation between Adult Mortality and Alcohol Consumption.</a:t>
            </a:r>
            <a:endPar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spcAft>
                <a:spcPts val="800"/>
              </a:spcAft>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find out the correlation between percentage expenditure and under-five deaths in Asian countries for the year 2014.</a:t>
            </a:r>
            <a:endPar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556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44FC-260F-4158-97B4-49E528906927}"/>
              </a:ext>
            </a:extLst>
          </p:cNvPr>
          <p:cNvSpPr>
            <a:spLocks noGrp="1"/>
          </p:cNvSpPr>
          <p:nvPr>
            <p:ph type="title"/>
          </p:nvPr>
        </p:nvSpPr>
        <p:spPr/>
        <p:txBody>
          <a:bodyPr>
            <a:normAutofit/>
          </a:bodyPr>
          <a:lstStyle/>
          <a:p>
            <a:r>
              <a:rPr lang="en-US" sz="5400" b="1" dirty="0">
                <a:solidFill>
                  <a:schemeClr val="accent1">
                    <a:lumMod val="50000"/>
                  </a:schemeClr>
                </a:solidFill>
              </a:rPr>
              <a:t>Glossary</a:t>
            </a:r>
            <a:endParaRPr lang="en-IN" sz="5400" b="1" dirty="0">
              <a:solidFill>
                <a:schemeClr val="accent1">
                  <a:lumMod val="50000"/>
                </a:schemeClr>
              </a:solidFill>
            </a:endParaRPr>
          </a:p>
        </p:txBody>
      </p:sp>
      <p:sp>
        <p:nvSpPr>
          <p:cNvPr id="3" name="Content Placeholder 2">
            <a:extLst>
              <a:ext uri="{FF2B5EF4-FFF2-40B4-BE49-F238E27FC236}">
                <a16:creationId xmlns:a16="http://schemas.microsoft.com/office/drawing/2014/main" id="{58A6D796-E252-4AAF-A478-D14F305E163E}"/>
              </a:ext>
            </a:extLst>
          </p:cNvPr>
          <p:cNvSpPr>
            <a:spLocks noGrp="1"/>
          </p:cNvSpPr>
          <p:nvPr>
            <p:ph idx="1"/>
          </p:nvPr>
        </p:nvSpPr>
        <p:spPr>
          <a:xfrm>
            <a:off x="863048" y="1965960"/>
            <a:ext cx="10465904" cy="4475922"/>
          </a:xfrm>
        </p:spPr>
        <p:txBody>
          <a:bodyPr>
            <a:normAutofit fontScale="92500" lnSpcReduction="10000"/>
          </a:bodyPr>
          <a:lstStyle/>
          <a:p>
            <a:pPr marL="342900" lvl="0" indent="-342900">
              <a:lnSpc>
                <a:spcPct val="100000"/>
              </a:lnSpc>
              <a:buFont typeface="Symbol" panose="05050102010706020507" pitchFamily="18" charset="2"/>
              <a:buChar char=""/>
            </a:pPr>
            <a:r>
              <a:rPr lang="en-US" sz="2000" dirty="0">
                <a:solidFill>
                  <a:schemeClr val="tx1"/>
                </a:solidFill>
                <a:latin typeface="Times New Roman" panose="02020603050405020304" pitchFamily="18" charset="0"/>
                <a:ea typeface="Calibri" panose="020F0502020204030204" pitchFamily="34" charset="0"/>
              </a:rPr>
              <a:t>P</a:t>
            </a:r>
            <a:r>
              <a:rPr lang="en-US" sz="2000" dirty="0">
                <a:solidFill>
                  <a:schemeClr val="tx1"/>
                </a:solidFill>
                <a:effectLst/>
                <a:latin typeface="Times New Roman" panose="02020603050405020304" pitchFamily="18" charset="0"/>
                <a:ea typeface="Calibri" panose="020F0502020204030204" pitchFamily="34" charset="0"/>
              </a:rPr>
              <a:t> value: - </a:t>
            </a:r>
            <a:r>
              <a:rPr lang="en-IN" sz="2000" dirty="0">
                <a:solidFill>
                  <a:schemeClr val="tx1"/>
                </a:solidFill>
                <a:effectLst/>
                <a:latin typeface="Times New Roman" panose="02020603050405020304" pitchFamily="18" charset="0"/>
                <a:ea typeface="Times New Roman" panose="02020603050405020304" pitchFamily="18" charset="0"/>
              </a:rPr>
              <a:t>The probability that a particular statistical measure, such as the mean or standard deviation, of an assumed probability distribution will be greater than or equal to (or less than or equal to in some instances) observed results.</a:t>
            </a:r>
          </a:p>
          <a:p>
            <a:pPr marL="342900" lvl="0" indent="-342900">
              <a:lnSpc>
                <a:spcPct val="100000"/>
              </a:lnSpc>
              <a:buFont typeface="Symbol" panose="05050102010706020507" pitchFamily="18" charset="2"/>
              <a:buChar char=""/>
            </a:pPr>
            <a:r>
              <a:rPr lang="en-US" sz="2000" dirty="0">
                <a:solidFill>
                  <a:schemeClr val="tx1"/>
                </a:solidFill>
                <a:effectLst/>
                <a:latin typeface="Times New Roman" panose="02020603050405020304" pitchFamily="18" charset="0"/>
                <a:ea typeface="Calibri" panose="020F0502020204030204" pitchFamily="34" charset="0"/>
              </a:rPr>
              <a:t>Correlation: </a:t>
            </a:r>
            <a:r>
              <a:rPr lang="en-IN" sz="2000" dirty="0">
                <a:solidFill>
                  <a:schemeClr val="tx1"/>
                </a:solidFill>
                <a:effectLst/>
                <a:latin typeface="Times New Roman" panose="02020603050405020304" pitchFamily="18" charset="0"/>
                <a:ea typeface="Times New Roman" panose="02020603050405020304" pitchFamily="18" charset="0"/>
              </a:rPr>
              <a:t>- Correlation is a statistic that measures the degree to which two variables move in relation to each other.</a:t>
            </a:r>
          </a:p>
          <a:p>
            <a:pPr marL="342900" lvl="0" indent="-342900">
              <a:lnSpc>
                <a:spcPct val="100000"/>
              </a:lnSpc>
              <a:buFont typeface="Symbol" panose="05050102010706020507" pitchFamily="18" charset="2"/>
              <a:buChar char=""/>
            </a:pPr>
            <a:r>
              <a:rPr lang="en-IN" sz="2000" dirty="0">
                <a:solidFill>
                  <a:schemeClr val="tx1"/>
                </a:solidFill>
                <a:effectLst/>
                <a:latin typeface="Times New Roman" panose="02020603050405020304" pitchFamily="18" charset="0"/>
                <a:ea typeface="Times New Roman" panose="02020603050405020304" pitchFamily="18" charset="0"/>
              </a:rPr>
              <a:t>Z test: -</a:t>
            </a:r>
            <a:r>
              <a:rPr lang="en-IN" sz="2000" dirty="0">
                <a:solidFill>
                  <a:schemeClr val="tx1"/>
                </a:solidFill>
                <a:effectLst/>
                <a:latin typeface="Times New Roman" panose="02020603050405020304" pitchFamily="18" charset="0"/>
                <a:ea typeface="Calibri" panose="020F0502020204030204" pitchFamily="34" charset="0"/>
              </a:rPr>
              <a:t> A z-test is a statistical test used to determine whether two population means are different when the variances are known, and the sample size is large.</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00000"/>
              </a:lnSpc>
              <a:buFont typeface="Symbol" panose="05050102010706020507" pitchFamily="18" charset="2"/>
              <a:buChar char=""/>
            </a:pPr>
            <a:r>
              <a:rPr lang="en-IN" sz="2000" dirty="0">
                <a:solidFill>
                  <a:schemeClr val="tx1"/>
                </a:solidFill>
                <a:effectLst/>
                <a:latin typeface="Times New Roman" panose="02020603050405020304" pitchFamily="18" charset="0"/>
                <a:ea typeface="Calibri" panose="020F0502020204030204" pitchFamily="34" charset="0"/>
              </a:rPr>
              <a:t>Pearson’s Correlation Coefficient: - It is a measure of linear correlation between two sets of data. It is the ratio between the covariance of two variables and the product of their standard deviations</a:t>
            </a:r>
            <a:r>
              <a:rPr lang="en-IN" sz="2000" dirty="0">
                <a:solidFill>
                  <a:schemeClr val="tx1"/>
                </a:solidFill>
                <a:latin typeface="Times New Roman" panose="02020603050405020304" pitchFamily="18" charset="0"/>
                <a:ea typeface="Calibri" panose="020F0502020204030204" pitchFamily="34" charset="0"/>
              </a:rPr>
              <a:t>.</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00000"/>
              </a:lnSpc>
              <a:buFont typeface="Symbol" panose="05050102010706020507" pitchFamily="18" charset="2"/>
              <a:buChar char=""/>
            </a:pPr>
            <a:r>
              <a:rPr lang="en-IN" sz="2000" dirty="0">
                <a:solidFill>
                  <a:schemeClr val="tx1"/>
                </a:solidFill>
                <a:effectLst/>
                <a:latin typeface="Times New Roman" panose="02020603050405020304" pitchFamily="18" charset="0"/>
                <a:ea typeface="Calibri" panose="020F0502020204030204" pitchFamily="34" charset="0"/>
              </a:rPr>
              <a:t>Chi Square Test of Independence</a:t>
            </a:r>
            <a:r>
              <a:rPr lang="en-IN" sz="2000" dirty="0">
                <a:solidFill>
                  <a:schemeClr val="tx1"/>
                </a:solidFill>
                <a:effectLst/>
                <a:latin typeface="Times New Roman" panose="02020603050405020304" pitchFamily="18" charset="0"/>
                <a:ea typeface="Times New Roman" panose="02020603050405020304" pitchFamily="18" charset="0"/>
              </a:rPr>
              <a:t>: - </a:t>
            </a:r>
            <a:r>
              <a:rPr lang="en-IN" sz="2000" dirty="0">
                <a:solidFill>
                  <a:schemeClr val="tx1"/>
                </a:solidFill>
                <a:effectLst/>
                <a:latin typeface="Times New Roman" panose="02020603050405020304" pitchFamily="18" charset="0"/>
                <a:ea typeface="Calibri" panose="020F0502020204030204" pitchFamily="34" charset="0"/>
              </a:rPr>
              <a:t>The Chi-square test of independence is a statistical hypothesis test used to determine whether two variables are likely to be related or not.</a:t>
            </a:r>
            <a:endParaRPr lang="en-IN" sz="2000" dirty="0">
              <a:solidFill>
                <a:schemeClr val="tx1"/>
              </a:solidFill>
              <a:effectLst/>
              <a:latin typeface="Times New Roman" panose="02020603050405020304" pitchFamily="18" charset="0"/>
              <a:ea typeface="Times New Roman" panose="02020603050405020304" pitchFamily="18" charset="0"/>
            </a:endParaRPr>
          </a:p>
          <a:p>
            <a:pPr>
              <a:lnSpc>
                <a:spcPct val="100000"/>
              </a:lnSpc>
            </a:pPr>
            <a:r>
              <a:rPr lang="en-IN" sz="2000" dirty="0">
                <a:solidFill>
                  <a:schemeClr val="tx1"/>
                </a:solidFill>
                <a:effectLst/>
                <a:latin typeface="Times New Roman" panose="02020603050405020304" pitchFamily="18" charset="0"/>
                <a:ea typeface="Calibri" panose="020F0502020204030204" pitchFamily="34" charset="0"/>
              </a:rPr>
              <a:t>  Hypothesis:</a:t>
            </a:r>
            <a:r>
              <a:rPr lang="en-IN" sz="2000" dirty="0">
                <a:solidFill>
                  <a:schemeClr val="tx1"/>
                </a:solidFill>
                <a:effectLst/>
                <a:latin typeface="Times New Roman" panose="02020603050405020304" pitchFamily="18" charset="0"/>
                <a:ea typeface="Times New Roman" panose="02020603050405020304" pitchFamily="18" charset="0"/>
              </a:rPr>
              <a:t> - </a:t>
            </a:r>
            <a:r>
              <a:rPr lang="en-IN" sz="2000" dirty="0">
                <a:solidFill>
                  <a:schemeClr val="tx1"/>
                </a:solidFill>
                <a:effectLst/>
                <a:latin typeface="Times New Roman" panose="02020603050405020304" pitchFamily="18" charset="0"/>
                <a:ea typeface="Calibri" panose="020F0502020204030204" pitchFamily="34" charset="0"/>
              </a:rPr>
              <a:t>A research hypothesis is a specific, clear, and testable proposition or predictive statement      about the possible outcome of a study.</a:t>
            </a:r>
            <a:endParaRPr lang="en-IN" sz="3200" dirty="0">
              <a:solidFill>
                <a:schemeClr val="tx1"/>
              </a:solidFill>
            </a:endParaRPr>
          </a:p>
        </p:txBody>
      </p:sp>
    </p:spTree>
    <p:extLst>
      <p:ext uri="{BB962C8B-B14F-4D97-AF65-F5344CB8AC3E}">
        <p14:creationId xmlns:p14="http://schemas.microsoft.com/office/powerpoint/2010/main" val="303872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ECEF-876E-4180-9EA4-8574B08ABF14}"/>
              </a:ext>
            </a:extLst>
          </p:cNvPr>
          <p:cNvSpPr>
            <a:spLocks noGrp="1"/>
          </p:cNvSpPr>
          <p:nvPr>
            <p:ph type="title"/>
          </p:nvPr>
        </p:nvSpPr>
        <p:spPr>
          <a:xfrm>
            <a:off x="814441" y="141041"/>
            <a:ext cx="9875520" cy="1356360"/>
          </a:xfrm>
        </p:spPr>
        <p:txBody>
          <a:bodyPr>
            <a:normAutofit/>
          </a:bodyPr>
          <a:lstStyle/>
          <a:p>
            <a:r>
              <a:rPr lang="en-US" sz="5400" b="1" dirty="0">
                <a:solidFill>
                  <a:schemeClr val="accent1">
                    <a:lumMod val="50000"/>
                  </a:schemeClr>
                </a:solidFill>
              </a:rPr>
              <a:t>Literature Review</a:t>
            </a:r>
            <a:endParaRPr lang="en-IN" sz="5400" b="1" dirty="0">
              <a:solidFill>
                <a:schemeClr val="accent1">
                  <a:lumMod val="50000"/>
                </a:schemeClr>
              </a:solidFill>
            </a:endParaRPr>
          </a:p>
        </p:txBody>
      </p:sp>
      <p:sp>
        <p:nvSpPr>
          <p:cNvPr id="3" name="Content Placeholder 2">
            <a:extLst>
              <a:ext uri="{FF2B5EF4-FFF2-40B4-BE49-F238E27FC236}">
                <a16:creationId xmlns:a16="http://schemas.microsoft.com/office/drawing/2014/main" id="{685FA7FB-FC3F-4061-8C47-7B7939409B64}"/>
              </a:ext>
            </a:extLst>
          </p:cNvPr>
          <p:cNvSpPr>
            <a:spLocks noGrp="1"/>
          </p:cNvSpPr>
          <p:nvPr>
            <p:ph idx="1"/>
          </p:nvPr>
        </p:nvSpPr>
        <p:spPr>
          <a:xfrm>
            <a:off x="511912" y="1152181"/>
            <a:ext cx="11051177" cy="5564778"/>
          </a:xfrm>
        </p:spPr>
        <p:txBody>
          <a:bodyPr>
            <a:normAutofit/>
          </a:bodyPr>
          <a:lstStyle/>
          <a:p>
            <a:pPr marL="342900" lvl="0" indent="-342900" algn="just">
              <a:lnSpc>
                <a:spcPct val="150000"/>
              </a:lnSpc>
              <a:buFont typeface="Symbol" panose="05050102010706020507" pitchFamily="18" charset="2"/>
              <a:buChar char=""/>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Lelieveld, Pozzer, Haines et. al (2020):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Have examined the loss of life expectancy from air pollution compared to other risk factors. </a:t>
            </a:r>
            <a:r>
              <a:rPr lang="en-US" sz="1800" dirty="0">
                <a:solidFill>
                  <a:schemeClr val="tx1"/>
                </a:solidFill>
                <a:effectLst/>
                <a:latin typeface="Times New Roman" panose="02020603050405020304" pitchFamily="18" charset="0"/>
                <a:ea typeface="Calibri" panose="020F0502020204030204" pitchFamily="34" charset="0"/>
              </a:rPr>
              <a:t>Results state that ambient air pollution causes significant excess mortality and LLE. The loss of life expectancy rivals that of smoking tobacco.</a:t>
            </a:r>
          </a:p>
          <a:p>
            <a:pPr marL="342900" lvl="0" indent="-342900" algn="just">
              <a:lnSpc>
                <a:spcPct val="150000"/>
              </a:lnSpc>
              <a:buFont typeface="Symbol" panose="05050102010706020507" pitchFamily="18" charset="2"/>
              <a:buChar char=""/>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Md. Nazrul Islam Mondal, Mahendran Shitan (2013) :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Have examined the impact of demographic changes, socioeconomic inequalities and health factors on life expectancy on low and lower middle-income countries. Stepwise multiple regression has been used. Results state that necessity of more healthcare resources and higher levels of socioeconomic advantages are more likely </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 increase LE.</a:t>
            </a:r>
          </a:p>
          <a:p>
            <a:pPr marL="342900" lvl="0" indent="-342900" algn="just">
              <a:lnSpc>
                <a:spcPct val="150000"/>
              </a:lnSpc>
              <a:buFont typeface="Symbol" panose="05050102010706020507" pitchFamily="18" charset="2"/>
              <a:buChar char=""/>
            </a:pP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 Bilas, S Franc, M </a:t>
            </a:r>
            <a:r>
              <a:rPr lang="en-US" sz="18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Bošnjak</a:t>
            </a: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Collegium </a:t>
            </a:r>
            <a:r>
              <a:rPr lang="en-US" sz="18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antropologicum</a:t>
            </a: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(2014):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main aim of this article is to explore determinants of life expectancy at birth among 28 European Union countries, in the period from 2001 to 2011 on a yearly basis by applying panel data analyses approach. Obtained results reveal that GDP per capita and attained education level together explain between 72.6% and 82.6% of differences in life expectancy at birth (depending on year of observation).</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752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7090-8078-4B7B-8843-5D8D0B87DC40}"/>
              </a:ext>
            </a:extLst>
          </p:cNvPr>
          <p:cNvSpPr>
            <a:spLocks noGrp="1"/>
          </p:cNvSpPr>
          <p:nvPr>
            <p:ph type="title"/>
          </p:nvPr>
        </p:nvSpPr>
        <p:spPr>
          <a:xfrm>
            <a:off x="1158240" y="555266"/>
            <a:ext cx="9875520" cy="1356360"/>
          </a:xfrm>
        </p:spPr>
        <p:txBody>
          <a:bodyPr>
            <a:normAutofit/>
          </a:bodyPr>
          <a:lstStyle/>
          <a:p>
            <a:r>
              <a:rPr lang="en-US" sz="5400" b="1" dirty="0">
                <a:solidFill>
                  <a:schemeClr val="accent1">
                    <a:lumMod val="50000"/>
                  </a:schemeClr>
                </a:solidFill>
              </a:rPr>
              <a:t>Data</a:t>
            </a:r>
            <a:endParaRPr lang="en-IN" sz="5400" b="1" dirty="0">
              <a:solidFill>
                <a:schemeClr val="accent1">
                  <a:lumMod val="50000"/>
                </a:schemeClr>
              </a:solidFill>
            </a:endParaRPr>
          </a:p>
        </p:txBody>
      </p:sp>
      <p:sp>
        <p:nvSpPr>
          <p:cNvPr id="3" name="Content Placeholder 2">
            <a:extLst>
              <a:ext uri="{FF2B5EF4-FFF2-40B4-BE49-F238E27FC236}">
                <a16:creationId xmlns:a16="http://schemas.microsoft.com/office/drawing/2014/main" id="{781C723B-60D2-4F97-9977-9BFE6CEEC81D}"/>
              </a:ext>
            </a:extLst>
          </p:cNvPr>
          <p:cNvSpPr>
            <a:spLocks noGrp="1"/>
          </p:cNvSpPr>
          <p:nvPr>
            <p:ph idx="1"/>
          </p:nvPr>
        </p:nvSpPr>
        <p:spPr>
          <a:xfrm>
            <a:off x="879049" y="2019693"/>
            <a:ext cx="10319994" cy="4038600"/>
          </a:xfrm>
        </p:spPr>
        <p:txBody>
          <a:bodyPr>
            <a:normAutofit/>
          </a:bodyPr>
          <a:lstStyle/>
          <a:p>
            <a:pPr algn="just">
              <a:lnSpc>
                <a:spcPct val="150000"/>
              </a:lnSpc>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has been collected from Kaggle using dataset published by Kumar </a:t>
            </a:r>
            <a:r>
              <a:rPr lang="en-US"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Rajarshi</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who has in turn collected the data from WHO and United Nations websites. </a:t>
            </a:r>
          </a:p>
          <a:p>
            <a:pPr algn="just">
              <a:lnSpc>
                <a:spcPct val="150000"/>
              </a:lnSpc>
            </a:pP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 this project we have considered data from year 2000-2015 for 193 countries for further analysis. The dataset consists of 22 Columns and 2938 rows which means 20 predicting variables. </a:t>
            </a: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cleaning has been carried out on Microsoft Excel, with all null values being removed from the dataset.</a:t>
            </a: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IN"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505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9312-C5C7-4C5B-B901-3EE79B5023B0}"/>
              </a:ext>
            </a:extLst>
          </p:cNvPr>
          <p:cNvSpPr>
            <a:spLocks noGrp="1"/>
          </p:cNvSpPr>
          <p:nvPr>
            <p:ph type="title"/>
          </p:nvPr>
        </p:nvSpPr>
        <p:spPr>
          <a:xfrm>
            <a:off x="752475" y="244475"/>
            <a:ext cx="10515600" cy="1325563"/>
          </a:xfrm>
        </p:spPr>
        <p:txBody>
          <a:bodyPr>
            <a:normAutofit/>
          </a:bodyPr>
          <a:lstStyle/>
          <a:p>
            <a:r>
              <a:rPr lang="en-US" sz="5400" b="1" dirty="0">
                <a:solidFill>
                  <a:schemeClr val="accent1">
                    <a:lumMod val="50000"/>
                  </a:schemeClr>
                </a:solidFill>
              </a:rPr>
              <a:t>Description Of Data</a:t>
            </a:r>
            <a:endParaRPr lang="en-IN" sz="5400" b="1" dirty="0">
              <a:solidFill>
                <a:schemeClr val="accent1">
                  <a:lumMod val="50000"/>
                </a:schemeClr>
              </a:solidFill>
            </a:endParaRPr>
          </a:p>
        </p:txBody>
      </p:sp>
      <p:sp>
        <p:nvSpPr>
          <p:cNvPr id="3" name="Content Placeholder 2">
            <a:extLst>
              <a:ext uri="{FF2B5EF4-FFF2-40B4-BE49-F238E27FC236}">
                <a16:creationId xmlns:a16="http://schemas.microsoft.com/office/drawing/2014/main" id="{5C9559AE-D9FA-4F33-8F29-D220472481C0}"/>
              </a:ext>
            </a:extLst>
          </p:cNvPr>
          <p:cNvSpPr>
            <a:spLocks noGrp="1"/>
          </p:cNvSpPr>
          <p:nvPr>
            <p:ph idx="1"/>
          </p:nvPr>
        </p:nvSpPr>
        <p:spPr>
          <a:xfrm>
            <a:off x="954985" y="1576319"/>
            <a:ext cx="9872871" cy="4038600"/>
          </a:xfrm>
        </p:spPr>
        <p:txBody>
          <a:bodyPr>
            <a:normAutofit/>
          </a:bodyPr>
          <a:lstStyle/>
          <a:p>
            <a:pPr>
              <a:lnSpc>
                <a:spcPct val="150000"/>
              </a:lnSpc>
              <a:spcAft>
                <a:spcPts val="800"/>
              </a:spcAft>
            </a:pPr>
            <a:r>
              <a:rPr lang="en-US" sz="18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Description of dataset:</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 are 22 columns and 2938 rows of data.</a:t>
            </a:r>
          </a:p>
          <a:p>
            <a:r>
              <a:rPr lang="en-US" sz="1800" dirty="0">
                <a:solidFill>
                  <a:schemeClr val="tx1"/>
                </a:solidFill>
                <a:latin typeface="Calibri" panose="020F0502020204030204" pitchFamily="34" charset="0"/>
                <a:cs typeface="Calibri" panose="020F0502020204030204" pitchFamily="34" charset="0"/>
              </a:rPr>
              <a:t>Variables included in the dataset are:</a:t>
            </a:r>
          </a:p>
          <a:p>
            <a:endParaRPr lang="en-IN" sz="2000" dirty="0">
              <a:solidFill>
                <a:schemeClr val="tx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268B76B-1C43-4790-8BC4-98A0A7E40B45}"/>
              </a:ext>
            </a:extLst>
          </p:cNvPr>
          <p:cNvSpPr txBox="1"/>
          <p:nvPr/>
        </p:nvSpPr>
        <p:spPr>
          <a:xfrm>
            <a:off x="6096000" y="3127851"/>
            <a:ext cx="5735248" cy="3395801"/>
          </a:xfrm>
          <a:prstGeom prst="rect">
            <a:avLst/>
          </a:prstGeom>
          <a:noFill/>
        </p:spPr>
        <p:txBody>
          <a:bodyPr wrap="square" rtlCol="0">
            <a:spAutoFit/>
          </a:bodyPr>
          <a:lstStyle/>
          <a:p>
            <a:pPr>
              <a:lnSpc>
                <a:spcPct val="150000"/>
              </a:lnSpc>
              <a:spcAft>
                <a:spcPts val="80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Adult mortality:-</a:t>
            </a:r>
            <a:r>
              <a:rPr lang="en-US" sz="1600" b="1"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Adult Mortality Rates of both sexes (probability of dying between 15 and 60 years per 1000 population).</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Infant deaths: </a:t>
            </a:r>
            <a:r>
              <a:rPr lang="en-IN" sz="1600" dirty="0">
                <a:effectLst/>
                <a:latin typeface="Calibri" panose="020F0502020204030204" pitchFamily="34" charset="0"/>
                <a:ea typeface="Times New Roman" panose="02020603050405020304" pitchFamily="18" charset="0"/>
                <a:cs typeface="Calibri" panose="020F0502020204030204" pitchFamily="34" charset="0"/>
              </a:rPr>
              <a:t>- Number of Infant Deaths per 1000 population.</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Alcohol: </a:t>
            </a: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Alcohol, recorded per capita (15+) consumption (in litres of pure alcohol</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Percentage Expenditure: </a:t>
            </a: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Expenditure on health as a percentage of Gross Domestic Product per capita (%)</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46D7F82-04E7-4017-BA9C-56278D700ACF}"/>
              </a:ext>
            </a:extLst>
          </p:cNvPr>
          <p:cNvSpPr txBox="1"/>
          <p:nvPr/>
        </p:nvSpPr>
        <p:spPr>
          <a:xfrm>
            <a:off x="1047750" y="3127851"/>
            <a:ext cx="5048250" cy="4062651"/>
          </a:xfrm>
          <a:prstGeom prst="rect">
            <a:avLst/>
          </a:prstGeom>
          <a:noFill/>
        </p:spPr>
        <p:txBody>
          <a:bodyPr wrap="square" rtlCol="0">
            <a:spAutoFit/>
          </a:bodyPr>
          <a:lstStyle/>
          <a:p>
            <a:pPr>
              <a:lnSpc>
                <a:spcPct val="150000"/>
              </a:lnSpc>
              <a:spcAft>
                <a:spcPts val="80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Country:-</a:t>
            </a:r>
            <a:r>
              <a:rPr lang="en-US" sz="1600" dirty="0">
                <a:effectLst/>
                <a:latin typeface="Calibri" panose="020F0502020204030204" pitchFamily="34" charset="0"/>
                <a:ea typeface="Calibri" panose="020F0502020204030204" pitchFamily="34" charset="0"/>
                <a:cs typeface="Calibri" panose="020F0502020204030204" pitchFamily="34" charset="0"/>
              </a:rPr>
              <a:t> Country</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Year:- </a:t>
            </a:r>
            <a:r>
              <a:rPr lang="en-US" sz="1600" dirty="0">
                <a:effectLst/>
                <a:latin typeface="Calibri" panose="020F0502020204030204" pitchFamily="34" charset="0"/>
                <a:ea typeface="Calibri" panose="020F0502020204030204" pitchFamily="34" charset="0"/>
                <a:cs typeface="Calibri" panose="020F0502020204030204" pitchFamily="34" charset="0"/>
              </a:rPr>
              <a:t>Year </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Status:- </a:t>
            </a:r>
            <a:r>
              <a:rPr lang="en-US" sz="1600" dirty="0">
                <a:effectLst/>
                <a:latin typeface="Calibri" panose="020F0502020204030204" pitchFamily="34" charset="0"/>
                <a:ea typeface="Calibri" panose="020F0502020204030204" pitchFamily="34" charset="0"/>
                <a:cs typeface="Calibri" panose="020F0502020204030204" pitchFamily="34" charset="0"/>
              </a:rPr>
              <a:t>Developing or Developed</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Life Expectancy </a:t>
            </a:r>
            <a:r>
              <a:rPr lang="en-US" sz="1600" dirty="0">
                <a:effectLst/>
                <a:latin typeface="Calibri" panose="020F0502020204030204" pitchFamily="34" charset="0"/>
                <a:ea typeface="Calibri" panose="020F0502020204030204" pitchFamily="34" charset="0"/>
                <a:cs typeface="Calibri" panose="020F0502020204030204" pitchFamily="34" charset="0"/>
              </a:rPr>
              <a:t>– Life Expectancy in Age</a:t>
            </a:r>
          </a:p>
          <a:p>
            <a:pPr>
              <a:lnSpc>
                <a:spcPct val="150000"/>
              </a:lnSpc>
              <a:spcAft>
                <a:spcPts val="80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Adult mortality:-</a:t>
            </a:r>
            <a:r>
              <a:rPr lang="en-US" sz="1600" b="1"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Adult Mortality Rates of both sexes (probability of dying between 15 and 60 years per 1000 population).</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endParaRPr lang="en-IN"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500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D65D-913F-4B50-BBC6-A3A262C36A68}"/>
              </a:ext>
            </a:extLst>
          </p:cNvPr>
          <p:cNvSpPr>
            <a:spLocks noGrp="1"/>
          </p:cNvSpPr>
          <p:nvPr>
            <p:ph type="title"/>
          </p:nvPr>
        </p:nvSpPr>
        <p:spPr>
          <a:xfrm>
            <a:off x="515460" y="212035"/>
            <a:ext cx="10515600" cy="1325563"/>
          </a:xfrm>
        </p:spPr>
        <p:txBody>
          <a:bodyPr>
            <a:normAutofit/>
          </a:bodyPr>
          <a:lstStyle/>
          <a:p>
            <a:r>
              <a:rPr lang="en-US" sz="5400" b="1" dirty="0">
                <a:solidFill>
                  <a:schemeClr val="accent1">
                    <a:lumMod val="50000"/>
                  </a:schemeClr>
                </a:solidFill>
              </a:rPr>
              <a:t>Description Of Data</a:t>
            </a:r>
            <a:endParaRPr lang="en-IN" sz="5400" b="1" dirty="0">
              <a:solidFill>
                <a:schemeClr val="accent1">
                  <a:lumMod val="50000"/>
                </a:schemeClr>
              </a:solidFill>
            </a:endParaRPr>
          </a:p>
        </p:txBody>
      </p:sp>
      <p:sp>
        <p:nvSpPr>
          <p:cNvPr id="5" name="TextBox 4">
            <a:extLst>
              <a:ext uri="{FF2B5EF4-FFF2-40B4-BE49-F238E27FC236}">
                <a16:creationId xmlns:a16="http://schemas.microsoft.com/office/drawing/2014/main" id="{B8BE16C0-B7B6-4EEB-9A57-5782BB19734A}"/>
              </a:ext>
            </a:extLst>
          </p:cNvPr>
          <p:cNvSpPr txBox="1"/>
          <p:nvPr/>
        </p:nvSpPr>
        <p:spPr>
          <a:xfrm>
            <a:off x="515460" y="1328353"/>
            <a:ext cx="5886450" cy="5150128"/>
          </a:xfrm>
          <a:prstGeom prst="rect">
            <a:avLst/>
          </a:prstGeom>
          <a:noFill/>
        </p:spPr>
        <p:txBody>
          <a:bodyPr wrap="square" rtlCol="0">
            <a:spAutoFit/>
          </a:bodyPr>
          <a:lstStyle/>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Hepatitis B: </a:t>
            </a: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Hepatitis B (</a:t>
            </a:r>
            <a:r>
              <a:rPr lang="en-IN"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HepB</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immunization coverage among 1: -year: -olds (%)</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Measles</a:t>
            </a:r>
            <a:r>
              <a:rPr lang="en-IN" sz="1600" dirty="0">
                <a:effectLst/>
                <a:latin typeface="Calibri" panose="020F0502020204030204" pitchFamily="34" charset="0"/>
                <a:ea typeface="Times New Roman" panose="02020603050405020304" pitchFamily="18" charset="0"/>
                <a:cs typeface="Calibri" panose="020F0502020204030204" pitchFamily="34" charset="0"/>
              </a:rPr>
              <a:t>: -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Measles: - number of reported cases per 1000 population</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BMI: </a:t>
            </a:r>
            <a:r>
              <a:rPr lang="en-IN" sz="1600" dirty="0">
                <a:effectLst/>
                <a:latin typeface="Calibri" panose="020F0502020204030204" pitchFamily="34" charset="0"/>
                <a:ea typeface="Times New Roman" panose="02020603050405020304" pitchFamily="18" charset="0"/>
                <a:cs typeface="Calibri" panose="020F0502020204030204" pitchFamily="34" charset="0"/>
              </a:rPr>
              <a:t>- Average</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Body Mass Index of entire population</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Under five deaths: </a:t>
            </a: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Number of under: -five deaths per 1000 population</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Polio: </a:t>
            </a: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Polio (Pol3) immunization coverage among 1: -year: -olds (%)</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Total Expenditure</a:t>
            </a:r>
            <a:r>
              <a:rPr lang="en-IN" sz="1600" dirty="0">
                <a:effectLst/>
                <a:latin typeface="Calibri" panose="020F0502020204030204" pitchFamily="34" charset="0"/>
                <a:ea typeface="Times New Roman" panose="02020603050405020304" pitchFamily="18" charset="0"/>
                <a:cs typeface="Calibri" panose="020F0502020204030204" pitchFamily="34" charset="0"/>
              </a:rPr>
              <a:t>: -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General government expenditure on health as a percentage of total government expenditure (%)</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Diphtheria</a:t>
            </a:r>
            <a:r>
              <a:rPr lang="en-IN" sz="1600" dirty="0">
                <a:effectLst/>
                <a:latin typeface="Calibri" panose="020F0502020204030204" pitchFamily="34" charset="0"/>
                <a:ea typeface="Times New Roman" panose="02020603050405020304" pitchFamily="18" charset="0"/>
                <a:cs typeface="Calibri" panose="020F0502020204030204" pitchFamily="34" charset="0"/>
              </a:rPr>
              <a:t>: -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Diphtheria tetanus toxoid and pertussis (DTP3) immunization coverage among 1: -year:-olds (%)</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30F881B-F65C-4220-ACDA-166860072562}"/>
              </a:ext>
            </a:extLst>
          </p:cNvPr>
          <p:cNvSpPr txBox="1"/>
          <p:nvPr/>
        </p:nvSpPr>
        <p:spPr>
          <a:xfrm>
            <a:off x="6456840" y="1325563"/>
            <a:ext cx="5219700" cy="5714385"/>
          </a:xfrm>
          <a:prstGeom prst="rect">
            <a:avLst/>
          </a:prstGeom>
          <a:noFill/>
        </p:spPr>
        <p:txBody>
          <a:bodyPr wrap="square" rtlCol="0">
            <a:spAutoFit/>
          </a:bodyPr>
          <a:lstStyle/>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HIV/AIDS:</a:t>
            </a:r>
            <a:r>
              <a:rPr lang="en-IN" sz="1600" dirty="0">
                <a:effectLst/>
                <a:latin typeface="Calibri" panose="020F0502020204030204" pitchFamily="34" charset="0"/>
                <a:ea typeface="Times New Roman" panose="02020603050405020304" pitchFamily="18" charset="0"/>
                <a:cs typeface="Calibri" panose="020F0502020204030204" pitchFamily="34" charset="0"/>
              </a:rPr>
              <a:t> -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Deaths per 1000 live births HIV/AIDS (0: -4 years)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GDP:</a:t>
            </a:r>
            <a:r>
              <a:rPr lang="en-IN" sz="1600" dirty="0">
                <a:effectLst/>
                <a:latin typeface="Calibri" panose="020F0502020204030204" pitchFamily="34" charset="0"/>
                <a:ea typeface="Times New Roman" panose="02020603050405020304" pitchFamily="18" charset="0"/>
                <a:cs typeface="Calibri" panose="020F0502020204030204" pitchFamily="34" charset="0"/>
              </a:rPr>
              <a:t> - Gross</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Domestic Product per capita (in USD)</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Population</a:t>
            </a:r>
            <a:r>
              <a:rPr lang="en-IN" sz="1600" dirty="0">
                <a:effectLst/>
                <a:latin typeface="Calibri" panose="020F0502020204030204" pitchFamily="34" charset="0"/>
                <a:ea typeface="Times New Roman" panose="02020603050405020304" pitchFamily="18" charset="0"/>
                <a:cs typeface="Calibri" panose="020F0502020204030204" pitchFamily="34" charset="0"/>
              </a:rPr>
              <a:t>: -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Population of the country</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Thinness (10: -19):</a:t>
            </a:r>
            <a:r>
              <a:rPr lang="en-IN" sz="1600" dirty="0">
                <a:effectLst/>
                <a:latin typeface="Calibri" panose="020F0502020204030204" pitchFamily="34" charset="0"/>
                <a:ea typeface="Times New Roman" panose="02020603050405020304" pitchFamily="18" charset="0"/>
                <a:cs typeface="Calibri" panose="020F0502020204030204" pitchFamily="34" charset="0"/>
              </a:rPr>
              <a:t> - Prevalence</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thinness among children and adolescents for Age 10 to 19 (%)</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Thinness (5: -9)</a:t>
            </a:r>
            <a:r>
              <a:rPr lang="en-IN" sz="1600" dirty="0">
                <a:effectLst/>
                <a:latin typeface="Calibri" panose="020F0502020204030204" pitchFamily="34" charset="0"/>
                <a:ea typeface="Times New Roman" panose="02020603050405020304" pitchFamily="18" charset="0"/>
                <a:cs typeface="Calibri" panose="020F0502020204030204" pitchFamily="34" charset="0"/>
              </a:rPr>
              <a:t> –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Prevalence of thinness among children for Age 5 to 9(%)</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Income composition</a:t>
            </a:r>
            <a:r>
              <a:rPr lang="en-IN" sz="1600" dirty="0">
                <a:effectLst/>
                <a:latin typeface="Calibri" panose="020F0502020204030204" pitchFamily="34" charset="0"/>
                <a:ea typeface="Times New Roman" panose="02020603050405020304" pitchFamily="18" charset="0"/>
                <a:cs typeface="Calibri" panose="020F0502020204030204" pitchFamily="34" charset="0"/>
              </a:rPr>
              <a:t>: -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Human Development Index in terms of income composition of resources (index ranging from 0 to 1)</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Schooling:</a:t>
            </a:r>
            <a:r>
              <a:rPr lang="en-IN" sz="1600" dirty="0">
                <a:effectLst/>
                <a:latin typeface="Calibri" panose="020F0502020204030204" pitchFamily="34" charset="0"/>
                <a:ea typeface="Times New Roman" panose="02020603050405020304" pitchFamily="18" charset="0"/>
                <a:cs typeface="Calibri" panose="020F0502020204030204" pitchFamily="34" charset="0"/>
              </a:rPr>
              <a:t> - </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Number of years of Schooling (years)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200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66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D832-E21C-486C-9916-30E76B5F25B7}"/>
              </a:ext>
            </a:extLst>
          </p:cNvPr>
          <p:cNvSpPr>
            <a:spLocks noGrp="1"/>
          </p:cNvSpPr>
          <p:nvPr>
            <p:ph type="title"/>
          </p:nvPr>
        </p:nvSpPr>
        <p:spPr/>
        <p:txBody>
          <a:bodyPr>
            <a:normAutofit/>
          </a:body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Statistical Techniques</a:t>
            </a:r>
            <a:endParaRPr lang="en-IN" sz="5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587E81-17E4-4FDE-A040-D2C4618B4102}"/>
              </a:ext>
            </a:extLst>
          </p:cNvPr>
          <p:cNvSpPr>
            <a:spLocks noGrp="1"/>
          </p:cNvSpPr>
          <p:nvPr>
            <p:ph idx="1"/>
          </p:nvPr>
        </p:nvSpPr>
        <p:spPr/>
        <p:txBody>
          <a:bodyPr>
            <a:noAutofit/>
          </a:bodyPr>
          <a:lstStyle/>
          <a:p>
            <a:pPr>
              <a:lnSpc>
                <a:spcPct val="150000"/>
              </a:lnSpc>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Exploratory Data analysis was first carried out on all data points of Life Expectancy, barring the missing values (which were deleted). The data analysis package in Microsoft Excel was used to find the summary statistics, and Microsoft Excel was again used to construct appropriate graphs</a:t>
            </a:r>
          </a:p>
          <a:p>
            <a:pPr algn="just">
              <a:lnSpc>
                <a:spcPct val="150000"/>
              </a:lnSpc>
              <a:tabLst>
                <a:tab pos="1409700" algn="l"/>
              </a:tabLst>
            </a:pPr>
            <a:r>
              <a:rPr lang="en-US" sz="18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PEARSON’S CORRELATION COEFFICIENT:</a:t>
            </a:r>
            <a:endParaRPr lang="en-IN" sz="18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45720" indent="0" algn="just">
              <a:lnSpc>
                <a:spcPct val="150000"/>
              </a:lnSpc>
              <a:buNone/>
              <a:tabLst>
                <a:tab pos="1409700" algn="l"/>
              </a:tabLs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Pearson’s Correlation Coefficient has been used to find out the degree and magnitude of correlation between the two variables. Pearson’s Correlation Coefficient is utilized when you have two quantitative variables and you wish to see if there is a linear relationship between those variables.</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Pearson’s Correlation Coefficient has been chosen over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Spearman correlation as the data is measured on a ratio scale, not an ordinal scale.</a:t>
            </a: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tabLst>
                <a:tab pos="1409700" algn="l"/>
              </a:tabLst>
            </a:pP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pP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532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i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430</TotalTime>
  <Words>2659</Words>
  <Application>Microsoft Office PowerPoint</Application>
  <PresentationFormat>Widescreen</PresentationFormat>
  <Paragraphs>249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 Math</vt:lpstr>
      <vt:lpstr>Corbel</vt:lpstr>
      <vt:lpstr>Symbol</vt:lpstr>
      <vt:lpstr>Times New Roman</vt:lpstr>
      <vt:lpstr>Basis</vt:lpstr>
      <vt:lpstr>Life Expectancy and Its Factors</vt:lpstr>
      <vt:lpstr>Motivation</vt:lpstr>
      <vt:lpstr>Project Objectives</vt:lpstr>
      <vt:lpstr>Glossary</vt:lpstr>
      <vt:lpstr>Literature Review</vt:lpstr>
      <vt:lpstr>Data</vt:lpstr>
      <vt:lpstr>Description Of Data</vt:lpstr>
      <vt:lpstr>Description Of Data</vt:lpstr>
      <vt:lpstr>Statistical Techniques</vt:lpstr>
      <vt:lpstr>Statistical Techniques</vt:lpstr>
      <vt:lpstr>Statistical Techniques</vt:lpstr>
      <vt:lpstr>Analysis- Objective 1</vt:lpstr>
      <vt:lpstr>PowerPoint Presentation</vt:lpstr>
      <vt:lpstr>Analysis -Objective 2</vt:lpstr>
      <vt:lpstr>PowerPoint Presentation</vt:lpstr>
      <vt:lpstr>Analysis – Objective 3</vt:lpstr>
      <vt:lpstr>PowerPoint Presentation</vt:lpstr>
      <vt:lpstr>PowerPoint Presentation</vt:lpstr>
      <vt:lpstr>Analysis – Objective 4</vt:lpstr>
      <vt:lpstr>Hypothesis Testing: Pearson’s Correlation Test Hypothesis: H0: rho = 0 v/s H1: rho &lt; 0 </vt:lpstr>
      <vt:lpstr>Hypothesis Testing: Fisher's Z Transformation Hypothesis: H0: rho = -0.28 v/s H1: rho != -0.28 </vt:lpstr>
      <vt:lpstr>Analysis – Objective 5</vt:lpstr>
      <vt:lpstr>PowerPoint Presentation</vt:lpstr>
      <vt:lpstr>Conclusion </vt:lpstr>
      <vt:lpstr>Conclusion</vt:lpstr>
      <vt:lpstr>Limitations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and Its Factors</dc:title>
  <dc:creator>shachi hardi</dc:creator>
  <cp:lastModifiedBy> </cp:lastModifiedBy>
  <cp:revision>38</cp:revision>
  <dcterms:created xsi:type="dcterms:W3CDTF">2021-10-15T12:16:45Z</dcterms:created>
  <dcterms:modified xsi:type="dcterms:W3CDTF">2021-11-09T07:05:11Z</dcterms:modified>
</cp:coreProperties>
</file>