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8" r:id="rId3"/>
    <p:sldId id="259" r:id="rId4"/>
    <p:sldId id="264" r:id="rId5"/>
    <p:sldId id="260" r:id="rId6"/>
    <p:sldId id="261" r:id="rId7"/>
    <p:sldId id="265"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E32D-49C1-4658-AFCB-39D01EB37D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549364-198D-4E59-8D88-9DCBD6121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EA9F2D-6E47-4D13-9F46-7CDD44E2E650}"/>
              </a:ext>
            </a:extLst>
          </p:cNvPr>
          <p:cNvSpPr>
            <a:spLocks noGrp="1"/>
          </p:cNvSpPr>
          <p:nvPr>
            <p:ph type="dt" sz="half" idx="10"/>
          </p:nvPr>
        </p:nvSpPr>
        <p:spPr/>
        <p:txBody>
          <a:bodyPr/>
          <a:lstStyle/>
          <a:p>
            <a:fld id="{CB83831B-1E71-4D4C-9DCE-E7C08A921376}" type="datetimeFigureOut">
              <a:rPr lang="en-IN" smtClean="0"/>
              <a:t>11-11-2020</a:t>
            </a:fld>
            <a:endParaRPr lang="en-IN"/>
          </a:p>
        </p:txBody>
      </p:sp>
      <p:sp>
        <p:nvSpPr>
          <p:cNvPr id="5" name="Footer Placeholder 4">
            <a:extLst>
              <a:ext uri="{FF2B5EF4-FFF2-40B4-BE49-F238E27FC236}">
                <a16:creationId xmlns:a16="http://schemas.microsoft.com/office/drawing/2014/main" id="{36D83A62-0BA8-4B41-90C3-03B345190F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FEDB32-4D6A-4DFF-A926-4CCF89F429A8}"/>
              </a:ext>
            </a:extLst>
          </p:cNvPr>
          <p:cNvSpPr>
            <a:spLocks noGrp="1"/>
          </p:cNvSpPr>
          <p:nvPr>
            <p:ph type="sldNum" sz="quarter" idx="12"/>
          </p:nvPr>
        </p:nvSpPr>
        <p:spPr/>
        <p:txBody>
          <a:bodyPr/>
          <a:lstStyle/>
          <a:p>
            <a:fld id="{923F225F-7C9B-4AAF-B2D9-9B519D26EE14}" type="slidenum">
              <a:rPr lang="en-IN" smtClean="0"/>
              <a:t>‹#›</a:t>
            </a:fld>
            <a:endParaRPr lang="en-IN"/>
          </a:p>
        </p:txBody>
      </p:sp>
    </p:spTree>
    <p:extLst>
      <p:ext uri="{BB962C8B-B14F-4D97-AF65-F5344CB8AC3E}">
        <p14:creationId xmlns:p14="http://schemas.microsoft.com/office/powerpoint/2010/main" val="2700029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D9C9-B6AE-45A6-B08D-55DA6751A3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700055-91A3-494F-A702-CCE9EEEDE3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0FC9E6-F961-431C-B858-7A4F01A01201}"/>
              </a:ext>
            </a:extLst>
          </p:cNvPr>
          <p:cNvSpPr>
            <a:spLocks noGrp="1"/>
          </p:cNvSpPr>
          <p:nvPr>
            <p:ph type="dt" sz="half" idx="10"/>
          </p:nvPr>
        </p:nvSpPr>
        <p:spPr/>
        <p:txBody>
          <a:bodyPr/>
          <a:lstStyle/>
          <a:p>
            <a:fld id="{CB83831B-1E71-4D4C-9DCE-E7C08A921376}" type="datetimeFigureOut">
              <a:rPr lang="en-IN" smtClean="0"/>
              <a:t>11-11-2020</a:t>
            </a:fld>
            <a:endParaRPr lang="en-IN"/>
          </a:p>
        </p:txBody>
      </p:sp>
      <p:sp>
        <p:nvSpPr>
          <p:cNvPr id="5" name="Footer Placeholder 4">
            <a:extLst>
              <a:ext uri="{FF2B5EF4-FFF2-40B4-BE49-F238E27FC236}">
                <a16:creationId xmlns:a16="http://schemas.microsoft.com/office/drawing/2014/main" id="{F3BD538B-7867-4C0A-BDB9-91F094E03E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9F59D9-554E-4351-91F4-8CDC62A13B14}"/>
              </a:ext>
            </a:extLst>
          </p:cNvPr>
          <p:cNvSpPr>
            <a:spLocks noGrp="1"/>
          </p:cNvSpPr>
          <p:nvPr>
            <p:ph type="sldNum" sz="quarter" idx="12"/>
          </p:nvPr>
        </p:nvSpPr>
        <p:spPr/>
        <p:txBody>
          <a:bodyPr/>
          <a:lstStyle/>
          <a:p>
            <a:fld id="{923F225F-7C9B-4AAF-B2D9-9B519D26EE14}" type="slidenum">
              <a:rPr lang="en-IN" smtClean="0"/>
              <a:t>‹#›</a:t>
            </a:fld>
            <a:endParaRPr lang="en-IN"/>
          </a:p>
        </p:txBody>
      </p:sp>
    </p:spTree>
    <p:extLst>
      <p:ext uri="{BB962C8B-B14F-4D97-AF65-F5344CB8AC3E}">
        <p14:creationId xmlns:p14="http://schemas.microsoft.com/office/powerpoint/2010/main" val="246680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791DE-E0D7-4005-8A65-6535E54EAB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92B6C-F41A-4F1B-82AC-B60B2F2C7B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2C7D72-D115-4895-B8B7-0A4578372AAC}"/>
              </a:ext>
            </a:extLst>
          </p:cNvPr>
          <p:cNvSpPr>
            <a:spLocks noGrp="1"/>
          </p:cNvSpPr>
          <p:nvPr>
            <p:ph type="dt" sz="half" idx="10"/>
          </p:nvPr>
        </p:nvSpPr>
        <p:spPr/>
        <p:txBody>
          <a:bodyPr/>
          <a:lstStyle/>
          <a:p>
            <a:fld id="{CB83831B-1E71-4D4C-9DCE-E7C08A921376}" type="datetimeFigureOut">
              <a:rPr lang="en-IN" smtClean="0"/>
              <a:t>11-11-2020</a:t>
            </a:fld>
            <a:endParaRPr lang="en-IN"/>
          </a:p>
        </p:txBody>
      </p:sp>
      <p:sp>
        <p:nvSpPr>
          <p:cNvPr id="5" name="Footer Placeholder 4">
            <a:extLst>
              <a:ext uri="{FF2B5EF4-FFF2-40B4-BE49-F238E27FC236}">
                <a16:creationId xmlns:a16="http://schemas.microsoft.com/office/drawing/2014/main" id="{5AC3D318-99D3-4048-A5EE-82F7DF9922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1B801-A3EE-4327-B0E2-0A3FF27D4B8C}"/>
              </a:ext>
            </a:extLst>
          </p:cNvPr>
          <p:cNvSpPr>
            <a:spLocks noGrp="1"/>
          </p:cNvSpPr>
          <p:nvPr>
            <p:ph type="sldNum" sz="quarter" idx="12"/>
          </p:nvPr>
        </p:nvSpPr>
        <p:spPr/>
        <p:txBody>
          <a:bodyPr/>
          <a:lstStyle/>
          <a:p>
            <a:fld id="{923F225F-7C9B-4AAF-B2D9-9B519D26EE14}" type="slidenum">
              <a:rPr lang="en-IN" smtClean="0"/>
              <a:t>‹#›</a:t>
            </a:fld>
            <a:endParaRPr lang="en-IN"/>
          </a:p>
        </p:txBody>
      </p:sp>
    </p:spTree>
    <p:extLst>
      <p:ext uri="{BB962C8B-B14F-4D97-AF65-F5344CB8AC3E}">
        <p14:creationId xmlns:p14="http://schemas.microsoft.com/office/powerpoint/2010/main" val="292395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BB8F-90F6-4912-96C9-850E74557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FCF7E3-9950-474D-B122-29B474504F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6F771-2DE2-490C-80B0-BA30BD7A43C6}"/>
              </a:ext>
            </a:extLst>
          </p:cNvPr>
          <p:cNvSpPr>
            <a:spLocks noGrp="1"/>
          </p:cNvSpPr>
          <p:nvPr>
            <p:ph type="dt" sz="half" idx="10"/>
          </p:nvPr>
        </p:nvSpPr>
        <p:spPr/>
        <p:txBody>
          <a:bodyPr/>
          <a:lstStyle/>
          <a:p>
            <a:fld id="{CB83831B-1E71-4D4C-9DCE-E7C08A921376}" type="datetimeFigureOut">
              <a:rPr lang="en-IN" smtClean="0"/>
              <a:t>11-11-2020</a:t>
            </a:fld>
            <a:endParaRPr lang="en-IN"/>
          </a:p>
        </p:txBody>
      </p:sp>
      <p:sp>
        <p:nvSpPr>
          <p:cNvPr id="5" name="Footer Placeholder 4">
            <a:extLst>
              <a:ext uri="{FF2B5EF4-FFF2-40B4-BE49-F238E27FC236}">
                <a16:creationId xmlns:a16="http://schemas.microsoft.com/office/drawing/2014/main" id="{59992E7C-2A4A-4357-A353-17239E9247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E6811-4375-464D-9116-7A5C1AF14A91}"/>
              </a:ext>
            </a:extLst>
          </p:cNvPr>
          <p:cNvSpPr>
            <a:spLocks noGrp="1"/>
          </p:cNvSpPr>
          <p:nvPr>
            <p:ph type="sldNum" sz="quarter" idx="12"/>
          </p:nvPr>
        </p:nvSpPr>
        <p:spPr/>
        <p:txBody>
          <a:bodyPr/>
          <a:lstStyle/>
          <a:p>
            <a:fld id="{923F225F-7C9B-4AAF-B2D9-9B519D26EE14}" type="slidenum">
              <a:rPr lang="en-IN" smtClean="0"/>
              <a:t>‹#›</a:t>
            </a:fld>
            <a:endParaRPr lang="en-IN"/>
          </a:p>
        </p:txBody>
      </p:sp>
    </p:spTree>
    <p:extLst>
      <p:ext uri="{BB962C8B-B14F-4D97-AF65-F5344CB8AC3E}">
        <p14:creationId xmlns:p14="http://schemas.microsoft.com/office/powerpoint/2010/main" val="414386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7C5F-A4B9-4996-907E-36434C5E8E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2594F1-F53D-4E48-BDF0-0B76EB9B1E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228E9A-CE30-4D00-9D4E-CD5546FC90F9}"/>
              </a:ext>
            </a:extLst>
          </p:cNvPr>
          <p:cNvSpPr>
            <a:spLocks noGrp="1"/>
          </p:cNvSpPr>
          <p:nvPr>
            <p:ph type="dt" sz="half" idx="10"/>
          </p:nvPr>
        </p:nvSpPr>
        <p:spPr/>
        <p:txBody>
          <a:bodyPr/>
          <a:lstStyle/>
          <a:p>
            <a:fld id="{CB83831B-1E71-4D4C-9DCE-E7C08A921376}" type="datetimeFigureOut">
              <a:rPr lang="en-IN" smtClean="0"/>
              <a:t>11-11-2020</a:t>
            </a:fld>
            <a:endParaRPr lang="en-IN"/>
          </a:p>
        </p:txBody>
      </p:sp>
      <p:sp>
        <p:nvSpPr>
          <p:cNvPr id="5" name="Footer Placeholder 4">
            <a:extLst>
              <a:ext uri="{FF2B5EF4-FFF2-40B4-BE49-F238E27FC236}">
                <a16:creationId xmlns:a16="http://schemas.microsoft.com/office/drawing/2014/main" id="{555E6124-0453-4641-A199-36022D704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F1B94D-8DFF-4A90-9882-CC4AE3794DB7}"/>
              </a:ext>
            </a:extLst>
          </p:cNvPr>
          <p:cNvSpPr>
            <a:spLocks noGrp="1"/>
          </p:cNvSpPr>
          <p:nvPr>
            <p:ph type="sldNum" sz="quarter" idx="12"/>
          </p:nvPr>
        </p:nvSpPr>
        <p:spPr/>
        <p:txBody>
          <a:bodyPr/>
          <a:lstStyle/>
          <a:p>
            <a:fld id="{923F225F-7C9B-4AAF-B2D9-9B519D26EE14}" type="slidenum">
              <a:rPr lang="en-IN" smtClean="0"/>
              <a:t>‹#›</a:t>
            </a:fld>
            <a:endParaRPr lang="en-IN"/>
          </a:p>
        </p:txBody>
      </p:sp>
    </p:spTree>
    <p:extLst>
      <p:ext uri="{BB962C8B-B14F-4D97-AF65-F5344CB8AC3E}">
        <p14:creationId xmlns:p14="http://schemas.microsoft.com/office/powerpoint/2010/main" val="1017263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76C8-098A-4643-9DFD-641AE1667D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87B8D1-E5BB-4315-8291-BCACA304C1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071C47-2F65-44ED-A841-F047665754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BBF781-D5C4-4BCF-AAED-3D16583B3B04}"/>
              </a:ext>
            </a:extLst>
          </p:cNvPr>
          <p:cNvSpPr>
            <a:spLocks noGrp="1"/>
          </p:cNvSpPr>
          <p:nvPr>
            <p:ph type="dt" sz="half" idx="10"/>
          </p:nvPr>
        </p:nvSpPr>
        <p:spPr/>
        <p:txBody>
          <a:bodyPr/>
          <a:lstStyle/>
          <a:p>
            <a:fld id="{CB83831B-1E71-4D4C-9DCE-E7C08A921376}" type="datetimeFigureOut">
              <a:rPr lang="en-IN" smtClean="0"/>
              <a:t>11-11-2020</a:t>
            </a:fld>
            <a:endParaRPr lang="en-IN"/>
          </a:p>
        </p:txBody>
      </p:sp>
      <p:sp>
        <p:nvSpPr>
          <p:cNvPr id="6" name="Footer Placeholder 5">
            <a:extLst>
              <a:ext uri="{FF2B5EF4-FFF2-40B4-BE49-F238E27FC236}">
                <a16:creationId xmlns:a16="http://schemas.microsoft.com/office/drawing/2014/main" id="{E2115D9E-5EEE-4B9C-A885-70771E79A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0CD165-ED44-45E8-9B87-5D718F0FB3BC}"/>
              </a:ext>
            </a:extLst>
          </p:cNvPr>
          <p:cNvSpPr>
            <a:spLocks noGrp="1"/>
          </p:cNvSpPr>
          <p:nvPr>
            <p:ph type="sldNum" sz="quarter" idx="12"/>
          </p:nvPr>
        </p:nvSpPr>
        <p:spPr/>
        <p:txBody>
          <a:bodyPr/>
          <a:lstStyle/>
          <a:p>
            <a:fld id="{923F225F-7C9B-4AAF-B2D9-9B519D26EE14}" type="slidenum">
              <a:rPr lang="en-IN" smtClean="0"/>
              <a:t>‹#›</a:t>
            </a:fld>
            <a:endParaRPr lang="en-IN"/>
          </a:p>
        </p:txBody>
      </p:sp>
    </p:spTree>
    <p:extLst>
      <p:ext uri="{BB962C8B-B14F-4D97-AF65-F5344CB8AC3E}">
        <p14:creationId xmlns:p14="http://schemas.microsoft.com/office/powerpoint/2010/main" val="24727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3DB7-C979-45A2-A76A-1BE31F7B7B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D1194F-2A21-445B-A428-00F9595CA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7802F-D03F-4F37-996C-E7E0FB428C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167633-71D6-48CE-89F4-175504B5A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2A08F-6C03-49F3-B9A4-4C5481956B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6CB695-4C73-42DD-83BC-FE1794F1D967}"/>
              </a:ext>
            </a:extLst>
          </p:cNvPr>
          <p:cNvSpPr>
            <a:spLocks noGrp="1"/>
          </p:cNvSpPr>
          <p:nvPr>
            <p:ph type="dt" sz="half" idx="10"/>
          </p:nvPr>
        </p:nvSpPr>
        <p:spPr/>
        <p:txBody>
          <a:bodyPr/>
          <a:lstStyle/>
          <a:p>
            <a:fld id="{CB83831B-1E71-4D4C-9DCE-E7C08A921376}" type="datetimeFigureOut">
              <a:rPr lang="en-IN" smtClean="0"/>
              <a:t>11-11-2020</a:t>
            </a:fld>
            <a:endParaRPr lang="en-IN"/>
          </a:p>
        </p:txBody>
      </p:sp>
      <p:sp>
        <p:nvSpPr>
          <p:cNvPr id="8" name="Footer Placeholder 7">
            <a:extLst>
              <a:ext uri="{FF2B5EF4-FFF2-40B4-BE49-F238E27FC236}">
                <a16:creationId xmlns:a16="http://schemas.microsoft.com/office/drawing/2014/main" id="{23CB120B-A62E-450D-A749-25483BDC91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FA4283-6FAE-4FD5-8564-82429492EC86}"/>
              </a:ext>
            </a:extLst>
          </p:cNvPr>
          <p:cNvSpPr>
            <a:spLocks noGrp="1"/>
          </p:cNvSpPr>
          <p:nvPr>
            <p:ph type="sldNum" sz="quarter" idx="12"/>
          </p:nvPr>
        </p:nvSpPr>
        <p:spPr/>
        <p:txBody>
          <a:bodyPr/>
          <a:lstStyle/>
          <a:p>
            <a:fld id="{923F225F-7C9B-4AAF-B2D9-9B519D26EE14}" type="slidenum">
              <a:rPr lang="en-IN" smtClean="0"/>
              <a:t>‹#›</a:t>
            </a:fld>
            <a:endParaRPr lang="en-IN"/>
          </a:p>
        </p:txBody>
      </p:sp>
    </p:spTree>
    <p:extLst>
      <p:ext uri="{BB962C8B-B14F-4D97-AF65-F5344CB8AC3E}">
        <p14:creationId xmlns:p14="http://schemas.microsoft.com/office/powerpoint/2010/main" val="5303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003A-9EAF-44A2-BDD4-D023DECA03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ACC2E9-72BA-4EE0-B33B-09D4FE2DDD7F}"/>
              </a:ext>
            </a:extLst>
          </p:cNvPr>
          <p:cNvSpPr>
            <a:spLocks noGrp="1"/>
          </p:cNvSpPr>
          <p:nvPr>
            <p:ph type="dt" sz="half" idx="10"/>
          </p:nvPr>
        </p:nvSpPr>
        <p:spPr/>
        <p:txBody>
          <a:bodyPr/>
          <a:lstStyle/>
          <a:p>
            <a:fld id="{CB83831B-1E71-4D4C-9DCE-E7C08A921376}" type="datetimeFigureOut">
              <a:rPr lang="en-IN" smtClean="0"/>
              <a:t>11-11-2020</a:t>
            </a:fld>
            <a:endParaRPr lang="en-IN"/>
          </a:p>
        </p:txBody>
      </p:sp>
      <p:sp>
        <p:nvSpPr>
          <p:cNvPr id="4" name="Footer Placeholder 3">
            <a:extLst>
              <a:ext uri="{FF2B5EF4-FFF2-40B4-BE49-F238E27FC236}">
                <a16:creationId xmlns:a16="http://schemas.microsoft.com/office/drawing/2014/main" id="{4B4EEE19-1466-4287-9ACE-465587B919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92D082-201C-4F7C-BA0B-F6A97EA60A7D}"/>
              </a:ext>
            </a:extLst>
          </p:cNvPr>
          <p:cNvSpPr>
            <a:spLocks noGrp="1"/>
          </p:cNvSpPr>
          <p:nvPr>
            <p:ph type="sldNum" sz="quarter" idx="12"/>
          </p:nvPr>
        </p:nvSpPr>
        <p:spPr/>
        <p:txBody>
          <a:bodyPr/>
          <a:lstStyle/>
          <a:p>
            <a:fld id="{923F225F-7C9B-4AAF-B2D9-9B519D26EE14}" type="slidenum">
              <a:rPr lang="en-IN" smtClean="0"/>
              <a:t>‹#›</a:t>
            </a:fld>
            <a:endParaRPr lang="en-IN"/>
          </a:p>
        </p:txBody>
      </p:sp>
    </p:spTree>
    <p:extLst>
      <p:ext uri="{BB962C8B-B14F-4D97-AF65-F5344CB8AC3E}">
        <p14:creationId xmlns:p14="http://schemas.microsoft.com/office/powerpoint/2010/main" val="396684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70E34-1956-47B5-8D4C-F163C69120BB}"/>
              </a:ext>
            </a:extLst>
          </p:cNvPr>
          <p:cNvSpPr>
            <a:spLocks noGrp="1"/>
          </p:cNvSpPr>
          <p:nvPr>
            <p:ph type="dt" sz="half" idx="10"/>
          </p:nvPr>
        </p:nvSpPr>
        <p:spPr/>
        <p:txBody>
          <a:bodyPr/>
          <a:lstStyle/>
          <a:p>
            <a:fld id="{CB83831B-1E71-4D4C-9DCE-E7C08A921376}" type="datetimeFigureOut">
              <a:rPr lang="en-IN" smtClean="0"/>
              <a:t>11-11-2020</a:t>
            </a:fld>
            <a:endParaRPr lang="en-IN"/>
          </a:p>
        </p:txBody>
      </p:sp>
      <p:sp>
        <p:nvSpPr>
          <p:cNvPr id="3" name="Footer Placeholder 2">
            <a:extLst>
              <a:ext uri="{FF2B5EF4-FFF2-40B4-BE49-F238E27FC236}">
                <a16:creationId xmlns:a16="http://schemas.microsoft.com/office/drawing/2014/main" id="{B411EB53-C071-4600-98FC-B2CD3B9F33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F0B488-45DE-410F-B30D-C1584F1A20AF}"/>
              </a:ext>
            </a:extLst>
          </p:cNvPr>
          <p:cNvSpPr>
            <a:spLocks noGrp="1"/>
          </p:cNvSpPr>
          <p:nvPr>
            <p:ph type="sldNum" sz="quarter" idx="12"/>
          </p:nvPr>
        </p:nvSpPr>
        <p:spPr/>
        <p:txBody>
          <a:bodyPr/>
          <a:lstStyle/>
          <a:p>
            <a:fld id="{923F225F-7C9B-4AAF-B2D9-9B519D26EE14}" type="slidenum">
              <a:rPr lang="en-IN" smtClean="0"/>
              <a:t>‹#›</a:t>
            </a:fld>
            <a:endParaRPr lang="en-IN"/>
          </a:p>
        </p:txBody>
      </p:sp>
    </p:spTree>
    <p:extLst>
      <p:ext uri="{BB962C8B-B14F-4D97-AF65-F5344CB8AC3E}">
        <p14:creationId xmlns:p14="http://schemas.microsoft.com/office/powerpoint/2010/main" val="152097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83F4-94D5-4C3E-A059-2CCDE14CD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3551A7-BCC2-4FEE-938A-4F7E8E360E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46D0BD-D440-4F0D-82EA-FABC10135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70AB8-831F-4505-9F2A-C900FC163CF8}"/>
              </a:ext>
            </a:extLst>
          </p:cNvPr>
          <p:cNvSpPr>
            <a:spLocks noGrp="1"/>
          </p:cNvSpPr>
          <p:nvPr>
            <p:ph type="dt" sz="half" idx="10"/>
          </p:nvPr>
        </p:nvSpPr>
        <p:spPr/>
        <p:txBody>
          <a:bodyPr/>
          <a:lstStyle/>
          <a:p>
            <a:fld id="{CB83831B-1E71-4D4C-9DCE-E7C08A921376}" type="datetimeFigureOut">
              <a:rPr lang="en-IN" smtClean="0"/>
              <a:t>11-11-2020</a:t>
            </a:fld>
            <a:endParaRPr lang="en-IN"/>
          </a:p>
        </p:txBody>
      </p:sp>
      <p:sp>
        <p:nvSpPr>
          <p:cNvPr id="6" name="Footer Placeholder 5">
            <a:extLst>
              <a:ext uri="{FF2B5EF4-FFF2-40B4-BE49-F238E27FC236}">
                <a16:creationId xmlns:a16="http://schemas.microsoft.com/office/drawing/2014/main" id="{1C04D869-8434-4225-A6CF-AF233FBB82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D31554-E6A1-465A-8C93-36F2CC1A74A4}"/>
              </a:ext>
            </a:extLst>
          </p:cNvPr>
          <p:cNvSpPr>
            <a:spLocks noGrp="1"/>
          </p:cNvSpPr>
          <p:nvPr>
            <p:ph type="sldNum" sz="quarter" idx="12"/>
          </p:nvPr>
        </p:nvSpPr>
        <p:spPr/>
        <p:txBody>
          <a:bodyPr/>
          <a:lstStyle/>
          <a:p>
            <a:fld id="{923F225F-7C9B-4AAF-B2D9-9B519D26EE14}" type="slidenum">
              <a:rPr lang="en-IN" smtClean="0"/>
              <a:t>‹#›</a:t>
            </a:fld>
            <a:endParaRPr lang="en-IN"/>
          </a:p>
        </p:txBody>
      </p:sp>
    </p:spTree>
    <p:extLst>
      <p:ext uri="{BB962C8B-B14F-4D97-AF65-F5344CB8AC3E}">
        <p14:creationId xmlns:p14="http://schemas.microsoft.com/office/powerpoint/2010/main" val="308875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0DFF-99BF-4CEA-B6A2-3C7AE6465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C4E4FB-EB0E-4983-A7DE-66DA0A5B0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F09C84-96C1-4BC8-9C08-9F0304E22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7C92E-174A-4A43-805D-50709ED4623B}"/>
              </a:ext>
            </a:extLst>
          </p:cNvPr>
          <p:cNvSpPr>
            <a:spLocks noGrp="1"/>
          </p:cNvSpPr>
          <p:nvPr>
            <p:ph type="dt" sz="half" idx="10"/>
          </p:nvPr>
        </p:nvSpPr>
        <p:spPr/>
        <p:txBody>
          <a:bodyPr/>
          <a:lstStyle/>
          <a:p>
            <a:fld id="{CB83831B-1E71-4D4C-9DCE-E7C08A921376}" type="datetimeFigureOut">
              <a:rPr lang="en-IN" smtClean="0"/>
              <a:t>11-11-2020</a:t>
            </a:fld>
            <a:endParaRPr lang="en-IN"/>
          </a:p>
        </p:txBody>
      </p:sp>
      <p:sp>
        <p:nvSpPr>
          <p:cNvPr id="6" name="Footer Placeholder 5">
            <a:extLst>
              <a:ext uri="{FF2B5EF4-FFF2-40B4-BE49-F238E27FC236}">
                <a16:creationId xmlns:a16="http://schemas.microsoft.com/office/drawing/2014/main" id="{88698488-B4D4-4918-975F-1AB4D6976B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35AA7A-9848-4F50-AF6E-88934320D6DD}"/>
              </a:ext>
            </a:extLst>
          </p:cNvPr>
          <p:cNvSpPr>
            <a:spLocks noGrp="1"/>
          </p:cNvSpPr>
          <p:nvPr>
            <p:ph type="sldNum" sz="quarter" idx="12"/>
          </p:nvPr>
        </p:nvSpPr>
        <p:spPr/>
        <p:txBody>
          <a:bodyPr/>
          <a:lstStyle/>
          <a:p>
            <a:fld id="{923F225F-7C9B-4AAF-B2D9-9B519D26EE14}" type="slidenum">
              <a:rPr lang="en-IN" smtClean="0"/>
              <a:t>‹#›</a:t>
            </a:fld>
            <a:endParaRPr lang="en-IN"/>
          </a:p>
        </p:txBody>
      </p:sp>
    </p:spTree>
    <p:extLst>
      <p:ext uri="{BB962C8B-B14F-4D97-AF65-F5344CB8AC3E}">
        <p14:creationId xmlns:p14="http://schemas.microsoft.com/office/powerpoint/2010/main" val="24752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13E4B-1427-4287-9726-1CA04AD8C9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0D9E14-AB51-4B96-A844-F00E74CDE1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EDF785-9059-4F12-917D-758E74F70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3831B-1E71-4D4C-9DCE-E7C08A921376}" type="datetimeFigureOut">
              <a:rPr lang="en-IN" smtClean="0"/>
              <a:t>11-11-2020</a:t>
            </a:fld>
            <a:endParaRPr lang="en-IN"/>
          </a:p>
        </p:txBody>
      </p:sp>
      <p:sp>
        <p:nvSpPr>
          <p:cNvPr id="5" name="Footer Placeholder 4">
            <a:extLst>
              <a:ext uri="{FF2B5EF4-FFF2-40B4-BE49-F238E27FC236}">
                <a16:creationId xmlns:a16="http://schemas.microsoft.com/office/drawing/2014/main" id="{1E09257F-3AEE-44FD-AB97-621F4ADDE8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56FBC1-BABC-4ADA-9E15-59A528CD44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F225F-7C9B-4AAF-B2D9-9B519D26EE14}" type="slidenum">
              <a:rPr lang="en-IN" smtClean="0"/>
              <a:t>‹#›</a:t>
            </a:fld>
            <a:endParaRPr lang="en-IN"/>
          </a:p>
        </p:txBody>
      </p:sp>
    </p:spTree>
    <p:extLst>
      <p:ext uri="{BB962C8B-B14F-4D97-AF65-F5344CB8AC3E}">
        <p14:creationId xmlns:p14="http://schemas.microsoft.com/office/powerpoint/2010/main" val="320062132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5B3A-3A0D-43DB-AAA1-6E0E5E77920A}"/>
              </a:ext>
            </a:extLst>
          </p:cNvPr>
          <p:cNvSpPr>
            <a:spLocks noGrp="1"/>
          </p:cNvSpPr>
          <p:nvPr>
            <p:ph type="title"/>
          </p:nvPr>
        </p:nvSpPr>
        <p:spPr>
          <a:xfrm>
            <a:off x="1066800" y="419100"/>
            <a:ext cx="10058400" cy="4257675"/>
          </a:xfrm>
        </p:spPr>
        <p:txBody>
          <a:bodyPr>
            <a:normAutofit/>
          </a:bodyPr>
          <a:lstStyle/>
          <a:p>
            <a:pPr marL="0" indent="0">
              <a:buNone/>
            </a:pPr>
            <a:r>
              <a:rPr lang="en-US" sz="2800" b="1" dirty="0"/>
              <a:t>Cervical Cancer Diagnosis Using Random Forest Classifier With SMOTE and Feature Reduction Techniques</a:t>
            </a:r>
            <a:br>
              <a:rPr lang="en-US" sz="2000" dirty="0"/>
            </a:br>
            <a:r>
              <a:rPr lang="en-IN" sz="2200" dirty="0"/>
              <a:t>SHERIF F. ABDOH , MOHAMED ABO RIZKA, AND FAHIMA A. MAGHRABY</a:t>
            </a:r>
            <a:br>
              <a:rPr lang="en-IN" sz="2200" dirty="0"/>
            </a:br>
            <a:r>
              <a:rPr lang="en-IN" sz="2200" dirty="0"/>
              <a:t>Department of Computer Science, Arab Academy for Science, Technology and Maritime Transport, Cairo 1029, Egypt </a:t>
            </a:r>
            <a:br>
              <a:rPr lang="en-IN" sz="2200" dirty="0"/>
            </a:br>
            <a:r>
              <a:rPr lang="en-IN" sz="2200" dirty="0"/>
              <a:t>Corresponding author: </a:t>
            </a:r>
            <a:r>
              <a:rPr lang="en-IN" sz="2200" dirty="0" err="1"/>
              <a:t>Sherif</a:t>
            </a:r>
            <a:r>
              <a:rPr lang="en-IN" sz="2200" dirty="0"/>
              <a:t> F. </a:t>
            </a:r>
            <a:r>
              <a:rPr lang="en-IN" sz="2200" dirty="0" err="1"/>
              <a:t>Abdoh</a:t>
            </a:r>
            <a:r>
              <a:rPr lang="en-IN" sz="2200" dirty="0"/>
              <a:t> (sherif.fayz@outlook.com) </a:t>
            </a:r>
            <a:br>
              <a:rPr lang="en-IN" sz="2200" dirty="0"/>
            </a:br>
            <a:br>
              <a:rPr lang="en-IN" sz="2200" dirty="0"/>
            </a:br>
            <a:r>
              <a:rPr lang="en-IN" sz="2200" b="1" dirty="0"/>
              <a:t>IEEE ACCESS ( ISSN / </a:t>
            </a:r>
            <a:r>
              <a:rPr lang="en-IN" sz="2200" b="1" dirty="0" err="1"/>
              <a:t>eISSN</a:t>
            </a:r>
            <a:r>
              <a:rPr lang="en-IN" sz="2200" b="1" dirty="0"/>
              <a:t> : 2169-3536 )</a:t>
            </a:r>
            <a:br>
              <a:rPr lang="en-IN" sz="2200" dirty="0"/>
            </a:br>
            <a:r>
              <a:rPr lang="en-US" sz="2200" dirty="0"/>
              <a:t>Received August 29, 2018, accepted September 26, 2018, date of publication October 5, 2018, date of current version October 31, 2018. </a:t>
            </a:r>
            <a:br>
              <a:rPr lang="en-US" sz="2200" dirty="0"/>
            </a:br>
            <a:r>
              <a:rPr lang="en-US" sz="2200" dirty="0"/>
              <a:t>Digital Object Identifier 10.1109/ACCESS.2018.2874063 </a:t>
            </a:r>
            <a:br>
              <a:rPr lang="en-US" sz="1800" dirty="0"/>
            </a:br>
            <a:br>
              <a:rPr lang="en-IN" sz="1800" dirty="0">
                <a:latin typeface="+mj-lt"/>
              </a:rPr>
            </a:br>
            <a:endParaRPr lang="en-IN" sz="1800" dirty="0"/>
          </a:p>
        </p:txBody>
      </p:sp>
      <p:sp>
        <p:nvSpPr>
          <p:cNvPr id="7" name="TextBox 6">
            <a:extLst>
              <a:ext uri="{FF2B5EF4-FFF2-40B4-BE49-F238E27FC236}">
                <a16:creationId xmlns:a16="http://schemas.microsoft.com/office/drawing/2014/main" id="{9F3062F6-C600-4076-8F61-374D15488CFE}"/>
              </a:ext>
            </a:extLst>
          </p:cNvPr>
          <p:cNvSpPr txBox="1"/>
          <p:nvPr/>
        </p:nvSpPr>
        <p:spPr>
          <a:xfrm>
            <a:off x="8029576" y="4724400"/>
            <a:ext cx="3848100" cy="769441"/>
          </a:xfrm>
          <a:prstGeom prst="rect">
            <a:avLst/>
          </a:prstGeom>
          <a:noFill/>
        </p:spPr>
        <p:txBody>
          <a:bodyPr wrap="square" rtlCol="0">
            <a:spAutoFit/>
          </a:bodyPr>
          <a:lstStyle/>
          <a:p>
            <a:r>
              <a:rPr lang="en-US" sz="2200" b="1" dirty="0">
                <a:latin typeface="+mj-lt"/>
              </a:rPr>
              <a:t>By:</a:t>
            </a:r>
            <a:br>
              <a:rPr lang="en-US" sz="2200" b="1" dirty="0">
                <a:latin typeface="+mj-lt"/>
              </a:rPr>
            </a:br>
            <a:r>
              <a:rPr lang="en-US" sz="2200" dirty="0">
                <a:latin typeface="+mj-lt"/>
              </a:rPr>
              <a:t>1806064 – Anant Malhotra</a:t>
            </a:r>
            <a:endParaRPr lang="en-IN" sz="2200" dirty="0"/>
          </a:p>
        </p:txBody>
      </p:sp>
    </p:spTree>
    <p:extLst>
      <p:ext uri="{BB962C8B-B14F-4D97-AF65-F5344CB8AC3E}">
        <p14:creationId xmlns:p14="http://schemas.microsoft.com/office/powerpoint/2010/main" val="99983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5475-0302-4137-B9FC-938915A9879A}"/>
              </a:ext>
            </a:extLst>
          </p:cNvPr>
          <p:cNvSpPr>
            <a:spLocks noGrp="1"/>
          </p:cNvSpPr>
          <p:nvPr>
            <p:ph type="title"/>
          </p:nvPr>
        </p:nvSpPr>
        <p:spPr>
          <a:xfrm>
            <a:off x="838200" y="365125"/>
            <a:ext cx="10515600" cy="911225"/>
          </a:xfrm>
        </p:spPr>
        <p:txBody>
          <a:bodyPr>
            <a:normAutofit/>
          </a:bodyPr>
          <a:lstStyle/>
          <a:p>
            <a:r>
              <a:rPr lang="en-IN" sz="2800" dirty="0"/>
              <a:t>CERVICAL CANCER DATASET</a:t>
            </a:r>
          </a:p>
        </p:txBody>
      </p:sp>
      <p:sp>
        <p:nvSpPr>
          <p:cNvPr id="3" name="Content Placeholder 2">
            <a:extLst>
              <a:ext uri="{FF2B5EF4-FFF2-40B4-BE49-F238E27FC236}">
                <a16:creationId xmlns:a16="http://schemas.microsoft.com/office/drawing/2014/main" id="{7D394F0B-7F92-480B-AAD9-9D783E6A2201}"/>
              </a:ext>
            </a:extLst>
          </p:cNvPr>
          <p:cNvSpPr>
            <a:spLocks noGrp="1"/>
          </p:cNvSpPr>
          <p:nvPr>
            <p:ph idx="1"/>
          </p:nvPr>
        </p:nvSpPr>
        <p:spPr>
          <a:xfrm>
            <a:off x="838200" y="1276350"/>
            <a:ext cx="5724525" cy="4900613"/>
          </a:xfrm>
        </p:spPr>
        <p:txBody>
          <a:bodyPr>
            <a:normAutofit lnSpcReduction="10000"/>
          </a:bodyPr>
          <a:lstStyle/>
          <a:p>
            <a:r>
              <a:rPr lang="en-US" sz="2200" dirty="0">
                <a:latin typeface="+mj-lt"/>
                <a:cs typeface="Times New Roman" panose="02020603050405020304" pitchFamily="18" charset="0"/>
              </a:rPr>
              <a:t>The used dataset was published on the repository of </a:t>
            </a:r>
            <a:r>
              <a:rPr lang="en-US" sz="2200" b="1" dirty="0">
                <a:latin typeface="+mj-lt"/>
                <a:cs typeface="Times New Roman" panose="02020603050405020304" pitchFamily="18" charset="0"/>
              </a:rPr>
              <a:t>University of California at Irvine (UCI)</a:t>
            </a:r>
            <a:r>
              <a:rPr lang="en-US" sz="2200" dirty="0">
                <a:latin typeface="+mj-lt"/>
                <a:cs typeface="Times New Roman" panose="02020603050405020304" pitchFamily="18" charset="0"/>
              </a:rPr>
              <a:t> collected at Hospital Universitario de Caracas in Caracas, Venezuela.</a:t>
            </a:r>
          </a:p>
          <a:p>
            <a:r>
              <a:rPr lang="en-US" sz="2200" dirty="0">
                <a:latin typeface="+mj-lt"/>
                <a:cs typeface="Times New Roman" panose="02020603050405020304" pitchFamily="18" charset="0"/>
              </a:rPr>
              <a:t>The dataset comprises historical medical records, habits and demographic information for </a:t>
            </a:r>
            <a:r>
              <a:rPr lang="en-US" sz="2200" b="1" dirty="0">
                <a:latin typeface="+mj-lt"/>
                <a:cs typeface="Times New Roman" panose="02020603050405020304" pitchFamily="18" charset="0"/>
              </a:rPr>
              <a:t>858</a:t>
            </a:r>
            <a:r>
              <a:rPr lang="en-US" sz="2200" dirty="0">
                <a:latin typeface="+mj-lt"/>
                <a:cs typeface="Times New Roman" panose="02020603050405020304" pitchFamily="18" charset="0"/>
              </a:rPr>
              <a:t> cases with </a:t>
            </a:r>
            <a:r>
              <a:rPr lang="en-US" sz="2200" b="1" dirty="0">
                <a:latin typeface="+mj-lt"/>
                <a:cs typeface="Times New Roman" panose="02020603050405020304" pitchFamily="18" charset="0"/>
              </a:rPr>
              <a:t>32</a:t>
            </a:r>
            <a:r>
              <a:rPr lang="en-US" sz="2200" dirty="0">
                <a:latin typeface="+mj-lt"/>
                <a:cs typeface="Times New Roman" panose="02020603050405020304" pitchFamily="18" charset="0"/>
              </a:rPr>
              <a:t> features for each case.</a:t>
            </a:r>
          </a:p>
          <a:p>
            <a:r>
              <a:rPr lang="en-US" sz="2200" dirty="0">
                <a:latin typeface="+mj-lt"/>
                <a:cs typeface="Times New Roman" panose="02020603050405020304" pitchFamily="18" charset="0"/>
              </a:rPr>
              <a:t>The features - </a:t>
            </a:r>
            <a:r>
              <a:rPr lang="en-US" sz="2200" u="sng" dirty="0">
                <a:latin typeface="+mj-lt"/>
                <a:cs typeface="Times New Roman" panose="02020603050405020304" pitchFamily="18" charset="0"/>
              </a:rPr>
              <a:t>Age, STDs: Number of diagnosis, </a:t>
            </a:r>
            <a:r>
              <a:rPr kumimoji="0" lang="en-US" altLang="en-US" sz="2200" i="0" u="sng" strike="noStrike" cap="none" normalizeH="0" baseline="0" dirty="0" err="1">
                <a:ln>
                  <a:noFill/>
                </a:ln>
                <a:solidFill>
                  <a:schemeClr val="tx1"/>
                </a:solidFill>
                <a:effectLst/>
                <a:latin typeface="+mj-lt"/>
              </a:rPr>
              <a:t>Dx:Cancer</a:t>
            </a:r>
            <a:r>
              <a:rPr lang="en-US" altLang="en-US" sz="2200" u="sng" dirty="0">
                <a:latin typeface="+mj-lt"/>
              </a:rPr>
              <a:t>, </a:t>
            </a:r>
            <a:r>
              <a:rPr kumimoji="0" lang="en-US" altLang="en-US" sz="2200" i="0" u="sng" strike="noStrike" cap="none" normalizeH="0" baseline="0" dirty="0" err="1">
                <a:ln>
                  <a:noFill/>
                </a:ln>
                <a:solidFill>
                  <a:schemeClr val="tx1"/>
                </a:solidFill>
                <a:effectLst/>
                <a:latin typeface="+mj-lt"/>
              </a:rPr>
              <a:t>Dx:CIN</a:t>
            </a:r>
            <a:r>
              <a:rPr lang="en-US" altLang="en-US" sz="2200" u="sng" dirty="0">
                <a:latin typeface="+mj-lt"/>
              </a:rPr>
              <a:t>, </a:t>
            </a:r>
            <a:r>
              <a:rPr kumimoji="0" lang="en-US" altLang="en-US" sz="2200" i="0" u="sng" strike="noStrike" cap="none" normalizeH="0" baseline="0" dirty="0" err="1">
                <a:ln>
                  <a:noFill/>
                </a:ln>
                <a:solidFill>
                  <a:schemeClr val="tx1"/>
                </a:solidFill>
                <a:effectLst/>
                <a:latin typeface="+mj-lt"/>
              </a:rPr>
              <a:t>Dx:HPV</a:t>
            </a:r>
            <a:r>
              <a:rPr lang="en-US" altLang="en-US" sz="2200" u="sng" dirty="0">
                <a:latin typeface="+mj-lt"/>
              </a:rPr>
              <a:t>, Dx </a:t>
            </a:r>
            <a:r>
              <a:rPr lang="en-US" altLang="en-US" sz="2200" dirty="0">
                <a:latin typeface="+mj-lt"/>
              </a:rPr>
              <a:t>are of Integer type; rest all are of String type.</a:t>
            </a:r>
            <a:endParaRPr lang="en-US" sz="2200" dirty="0">
              <a:latin typeface="+mj-lt"/>
              <a:cs typeface="Times New Roman" panose="02020603050405020304" pitchFamily="18" charset="0"/>
            </a:endParaRPr>
          </a:p>
          <a:p>
            <a:r>
              <a:rPr lang="en-US" sz="2200" dirty="0">
                <a:latin typeface="+mj-lt"/>
                <a:cs typeface="Times New Roman" panose="02020603050405020304" pitchFamily="18" charset="0"/>
              </a:rPr>
              <a:t>4 target variables : Hinselmann, Schiller, Cytology and Biopsy.</a:t>
            </a:r>
          </a:p>
          <a:p>
            <a:r>
              <a:rPr lang="en-US" sz="2200" dirty="0">
                <a:latin typeface="+mj-lt"/>
                <a:cs typeface="Times New Roman" panose="02020603050405020304" pitchFamily="18" charset="0"/>
              </a:rPr>
              <a:t>From given table it is found that there are a lot of missing values in features 27 and 28, so feature 27 and 28 are removed.</a:t>
            </a:r>
            <a:endParaRPr lang="en-IN" sz="2200" dirty="0">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5EB22B3F-DC95-4659-A88C-EFEBD5921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094" y="820737"/>
            <a:ext cx="3775156" cy="5023331"/>
          </a:xfrm>
          <a:prstGeom prst="rect">
            <a:avLst/>
          </a:prstGeom>
        </p:spPr>
      </p:pic>
    </p:spTree>
    <p:extLst>
      <p:ext uri="{BB962C8B-B14F-4D97-AF65-F5344CB8AC3E}">
        <p14:creationId xmlns:p14="http://schemas.microsoft.com/office/powerpoint/2010/main" val="394985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C663-EF06-475D-BE44-AC41DF0D8C59}"/>
              </a:ext>
            </a:extLst>
          </p:cNvPr>
          <p:cNvSpPr>
            <a:spLocks noGrp="1"/>
          </p:cNvSpPr>
          <p:nvPr>
            <p:ph type="title"/>
          </p:nvPr>
        </p:nvSpPr>
        <p:spPr>
          <a:xfrm>
            <a:off x="838200" y="365125"/>
            <a:ext cx="10515600" cy="920749"/>
          </a:xfrm>
        </p:spPr>
        <p:txBody>
          <a:bodyPr>
            <a:normAutofit/>
          </a:bodyPr>
          <a:lstStyle/>
          <a:p>
            <a:r>
              <a:rPr lang="en-US" sz="2800" dirty="0"/>
              <a:t>PRE PROCESSING AND SMOTE OVERSAMPLING</a:t>
            </a:r>
            <a:endParaRPr lang="en-IN" sz="2800" dirty="0"/>
          </a:p>
        </p:txBody>
      </p:sp>
      <p:sp>
        <p:nvSpPr>
          <p:cNvPr id="3" name="Content Placeholder 2">
            <a:extLst>
              <a:ext uri="{FF2B5EF4-FFF2-40B4-BE49-F238E27FC236}">
                <a16:creationId xmlns:a16="http://schemas.microsoft.com/office/drawing/2014/main" id="{BC4059BA-8DBC-4E3B-AC67-108F7DA9BC6C}"/>
              </a:ext>
            </a:extLst>
          </p:cNvPr>
          <p:cNvSpPr>
            <a:spLocks noGrp="1"/>
          </p:cNvSpPr>
          <p:nvPr>
            <p:ph idx="1"/>
          </p:nvPr>
        </p:nvSpPr>
        <p:spPr>
          <a:xfrm>
            <a:off x="838200" y="1285875"/>
            <a:ext cx="6248400" cy="4891088"/>
          </a:xfrm>
        </p:spPr>
        <p:txBody>
          <a:bodyPr>
            <a:normAutofit/>
          </a:bodyPr>
          <a:lstStyle/>
          <a:p>
            <a:r>
              <a:rPr lang="en-US" sz="2200" dirty="0">
                <a:latin typeface="+mj-lt"/>
              </a:rPr>
              <a:t>The mean equation is used to handle t</a:t>
            </a:r>
            <a:r>
              <a:rPr lang="en-IN" sz="2200" dirty="0">
                <a:latin typeface="+mj-lt"/>
              </a:rPr>
              <a:t>he missing values.</a:t>
            </a:r>
          </a:p>
          <a:p>
            <a:r>
              <a:rPr lang="en-US" sz="2200" dirty="0">
                <a:latin typeface="+mj-lt"/>
              </a:rPr>
              <a:t>Dataset is unbalanced as the number of negative class records is larger than the positive class. So, SMOTE oversampling technique is used to solve the unbalanced problems.</a:t>
            </a:r>
          </a:p>
          <a:p>
            <a:r>
              <a:rPr lang="en-US" sz="2200" dirty="0">
                <a:latin typeface="+mj-lt"/>
              </a:rPr>
              <a:t>SMOTE is used to synthetically increase the minority class based on k-nearest neighbours.</a:t>
            </a:r>
          </a:p>
          <a:p>
            <a:r>
              <a:rPr lang="en-US" sz="2200" dirty="0">
                <a:latin typeface="+mj-lt"/>
              </a:rPr>
              <a:t> SMOTE technique uses the following equation to synthetically increase the minority class.</a:t>
            </a:r>
          </a:p>
          <a:p>
            <a:r>
              <a:rPr lang="en-US" sz="2200" dirty="0">
                <a:latin typeface="+mj-lt"/>
              </a:rPr>
              <a:t>The given table shows that before SMOTE the dataset was imbalanced and after the implementation of SMOTE algorithm it ends up with almost balancing the dataset.</a:t>
            </a:r>
            <a:endParaRPr lang="en-IN" sz="2200" dirty="0">
              <a:latin typeface="+mj-lt"/>
            </a:endParaRPr>
          </a:p>
        </p:txBody>
      </p:sp>
      <p:pic>
        <p:nvPicPr>
          <p:cNvPr id="11" name="Picture 10">
            <a:extLst>
              <a:ext uri="{FF2B5EF4-FFF2-40B4-BE49-F238E27FC236}">
                <a16:creationId xmlns:a16="http://schemas.microsoft.com/office/drawing/2014/main" id="{848370C2-82CB-4B85-B34E-4075C37FE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544" y="4709311"/>
            <a:ext cx="4084502" cy="1289843"/>
          </a:xfrm>
          <a:prstGeom prst="rect">
            <a:avLst/>
          </a:prstGeom>
        </p:spPr>
      </p:pic>
      <p:pic>
        <p:nvPicPr>
          <p:cNvPr id="13" name="Picture 12">
            <a:extLst>
              <a:ext uri="{FF2B5EF4-FFF2-40B4-BE49-F238E27FC236}">
                <a16:creationId xmlns:a16="http://schemas.microsoft.com/office/drawing/2014/main" id="{F03C4248-A623-4F10-8151-DF20D9540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7188" y="3992555"/>
            <a:ext cx="2703825" cy="516731"/>
          </a:xfrm>
          <a:prstGeom prst="rect">
            <a:avLst/>
          </a:prstGeom>
        </p:spPr>
      </p:pic>
      <p:pic>
        <p:nvPicPr>
          <p:cNvPr id="15" name="Picture 14">
            <a:extLst>
              <a:ext uri="{FF2B5EF4-FFF2-40B4-BE49-F238E27FC236}">
                <a16:creationId xmlns:a16="http://schemas.microsoft.com/office/drawing/2014/main" id="{1E0C9275-7CA4-48D6-A2BF-2641ED747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3817" y="1127081"/>
            <a:ext cx="3105208" cy="690045"/>
          </a:xfrm>
          <a:prstGeom prst="rect">
            <a:avLst/>
          </a:prstGeom>
        </p:spPr>
      </p:pic>
    </p:spTree>
    <p:extLst>
      <p:ext uri="{BB962C8B-B14F-4D97-AF65-F5344CB8AC3E}">
        <p14:creationId xmlns:p14="http://schemas.microsoft.com/office/powerpoint/2010/main" val="15062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103BA3-A6FE-4D43-9618-F66C56B77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1285874"/>
            <a:ext cx="4095839" cy="5229842"/>
          </a:xfrm>
          <a:prstGeom prst="rect">
            <a:avLst/>
          </a:prstGeom>
        </p:spPr>
      </p:pic>
      <p:sp>
        <p:nvSpPr>
          <p:cNvPr id="8" name="Title 1">
            <a:extLst>
              <a:ext uri="{FF2B5EF4-FFF2-40B4-BE49-F238E27FC236}">
                <a16:creationId xmlns:a16="http://schemas.microsoft.com/office/drawing/2014/main" id="{6D9C68A3-530B-4E63-B7D1-1464E24226E2}"/>
              </a:ext>
            </a:extLst>
          </p:cNvPr>
          <p:cNvSpPr>
            <a:spLocks noGrp="1"/>
          </p:cNvSpPr>
          <p:nvPr>
            <p:ph type="title"/>
          </p:nvPr>
        </p:nvSpPr>
        <p:spPr>
          <a:xfrm>
            <a:off x="838200" y="365125"/>
            <a:ext cx="10515600" cy="920749"/>
          </a:xfrm>
        </p:spPr>
        <p:txBody>
          <a:bodyPr>
            <a:normAutofit/>
          </a:bodyPr>
          <a:lstStyle/>
          <a:p>
            <a:r>
              <a:rPr lang="en-US" sz="2800" dirty="0"/>
              <a:t>SAMPLE ROW BEFORE &amp; AFTER PREPROCESSING AND SCALING</a:t>
            </a:r>
            <a:endParaRPr lang="en-IN" sz="2800" dirty="0"/>
          </a:p>
        </p:txBody>
      </p:sp>
      <p:pic>
        <p:nvPicPr>
          <p:cNvPr id="19" name="Picture 18">
            <a:extLst>
              <a:ext uri="{FF2B5EF4-FFF2-40B4-BE49-F238E27FC236}">
                <a16:creationId xmlns:a16="http://schemas.microsoft.com/office/drawing/2014/main" id="{2F8B918A-2B65-40FD-9A75-9C9393165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350" y="1285874"/>
            <a:ext cx="3867149" cy="5362934"/>
          </a:xfrm>
          <a:prstGeom prst="rect">
            <a:avLst/>
          </a:prstGeom>
        </p:spPr>
      </p:pic>
    </p:spTree>
    <p:extLst>
      <p:ext uri="{BB962C8B-B14F-4D97-AF65-F5344CB8AC3E}">
        <p14:creationId xmlns:p14="http://schemas.microsoft.com/office/powerpoint/2010/main" val="1091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3AD8-BCD6-4A02-AEB4-6933BC6814C7}"/>
              </a:ext>
            </a:extLst>
          </p:cNvPr>
          <p:cNvSpPr>
            <a:spLocks noGrp="1"/>
          </p:cNvSpPr>
          <p:nvPr>
            <p:ph type="title"/>
          </p:nvPr>
        </p:nvSpPr>
        <p:spPr>
          <a:xfrm>
            <a:off x="838200" y="466725"/>
            <a:ext cx="10515600" cy="742950"/>
          </a:xfrm>
        </p:spPr>
        <p:txBody>
          <a:bodyPr>
            <a:normAutofit/>
          </a:bodyPr>
          <a:lstStyle/>
          <a:p>
            <a:r>
              <a:rPr lang="en-US" sz="2800" dirty="0"/>
              <a:t>FEATURE SELECTION</a:t>
            </a:r>
            <a:endParaRPr lang="en-IN" sz="2800" dirty="0"/>
          </a:p>
        </p:txBody>
      </p:sp>
      <p:sp>
        <p:nvSpPr>
          <p:cNvPr id="3" name="Content Placeholder 2">
            <a:extLst>
              <a:ext uri="{FF2B5EF4-FFF2-40B4-BE49-F238E27FC236}">
                <a16:creationId xmlns:a16="http://schemas.microsoft.com/office/drawing/2014/main" id="{59380166-14BE-41E6-A177-D8C4E07E6764}"/>
              </a:ext>
            </a:extLst>
          </p:cNvPr>
          <p:cNvSpPr>
            <a:spLocks noGrp="1"/>
          </p:cNvSpPr>
          <p:nvPr>
            <p:ph idx="1"/>
          </p:nvPr>
        </p:nvSpPr>
        <p:spPr>
          <a:xfrm>
            <a:off x="838200" y="1143000"/>
            <a:ext cx="10363200" cy="742950"/>
          </a:xfrm>
        </p:spPr>
        <p:txBody>
          <a:bodyPr>
            <a:normAutofit/>
          </a:bodyPr>
          <a:lstStyle/>
          <a:p>
            <a:pPr marL="0" indent="0">
              <a:buNone/>
            </a:pPr>
            <a:r>
              <a:rPr lang="en-US" sz="2200" dirty="0">
                <a:latin typeface="+mj-lt"/>
              </a:rPr>
              <a:t>The model uses two feature selection (dimensionality reduction) methods which are Principle Component Analysis (PCA) and Recursive Feature Elimination (RFE).</a:t>
            </a:r>
          </a:p>
        </p:txBody>
      </p:sp>
      <p:sp>
        <p:nvSpPr>
          <p:cNvPr id="4" name="Content Placeholder 3">
            <a:extLst>
              <a:ext uri="{FF2B5EF4-FFF2-40B4-BE49-F238E27FC236}">
                <a16:creationId xmlns:a16="http://schemas.microsoft.com/office/drawing/2014/main" id="{939D5CD3-364D-4297-AE91-50AA624D0DB4}"/>
              </a:ext>
            </a:extLst>
          </p:cNvPr>
          <p:cNvSpPr txBox="1">
            <a:spLocks/>
          </p:cNvSpPr>
          <p:nvPr/>
        </p:nvSpPr>
        <p:spPr>
          <a:xfrm>
            <a:off x="839788" y="1952627"/>
            <a:ext cx="5157787" cy="36956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j-lt"/>
              </a:rPr>
              <a:t>The main idea of</a:t>
            </a:r>
            <a:r>
              <a:rPr lang="en-US" sz="2000" b="1" dirty="0">
                <a:latin typeface="+mj-lt"/>
              </a:rPr>
              <a:t> PCA </a:t>
            </a:r>
            <a:r>
              <a:rPr lang="en-US" sz="2000" dirty="0">
                <a:latin typeface="+mj-lt"/>
              </a:rPr>
              <a:t>is to map the n-dimension feature space into k-dimension which is also known as principle component where k &lt; n.</a:t>
            </a:r>
          </a:p>
          <a:p>
            <a:r>
              <a:rPr lang="en-US" sz="2000" dirty="0">
                <a:latin typeface="+mj-lt"/>
              </a:rPr>
              <a:t>The covariance matrix is computed whereby the result is used to calculate the eigenvectors and eigen values. The eigen vector with the highest eigen value is chosen as the principle component of the dataset as it exhibits the most significant relationship between the data set attributes.</a:t>
            </a:r>
            <a:endParaRPr lang="en-IN" sz="2000" dirty="0">
              <a:latin typeface="+mj-lt"/>
            </a:endParaRPr>
          </a:p>
        </p:txBody>
      </p:sp>
      <p:sp>
        <p:nvSpPr>
          <p:cNvPr id="7" name="Content Placeholder 5">
            <a:extLst>
              <a:ext uri="{FF2B5EF4-FFF2-40B4-BE49-F238E27FC236}">
                <a16:creationId xmlns:a16="http://schemas.microsoft.com/office/drawing/2014/main" id="{FAE76D67-FF92-4E4F-953E-0977564BA213}"/>
              </a:ext>
            </a:extLst>
          </p:cNvPr>
          <p:cNvSpPr txBox="1">
            <a:spLocks/>
          </p:cNvSpPr>
          <p:nvPr/>
        </p:nvSpPr>
        <p:spPr>
          <a:xfrm>
            <a:off x="6172200" y="1952627"/>
            <a:ext cx="5183188" cy="42370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latin typeface="+mj-lt"/>
              </a:rPr>
              <a:t>RFE</a:t>
            </a:r>
            <a:r>
              <a:rPr lang="en-US" sz="2200" dirty="0">
                <a:latin typeface="+mj-lt"/>
              </a:rPr>
              <a:t> is basically a backward selection of the predictors. This technique begins by building a model on the entire set of predictors and computing an importance score for each predictor. The least important predictor(s) are then removed, the model is re-built, and importance scores are computed again.</a:t>
            </a:r>
            <a:endParaRPr lang="en-IN" sz="2200" dirty="0">
              <a:latin typeface="+mj-lt"/>
            </a:endParaRPr>
          </a:p>
        </p:txBody>
      </p:sp>
      <p:pic>
        <p:nvPicPr>
          <p:cNvPr id="11" name="Picture 10">
            <a:extLst>
              <a:ext uri="{FF2B5EF4-FFF2-40B4-BE49-F238E27FC236}">
                <a16:creationId xmlns:a16="http://schemas.microsoft.com/office/drawing/2014/main" id="{03CA47ED-8A38-41E0-AC1D-0535E2F25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2082" y="4559244"/>
            <a:ext cx="3162463" cy="2178162"/>
          </a:xfrm>
          <a:prstGeom prst="rect">
            <a:avLst/>
          </a:prstGeom>
        </p:spPr>
      </p:pic>
      <p:pic>
        <p:nvPicPr>
          <p:cNvPr id="13" name="Picture 12">
            <a:extLst>
              <a:ext uri="{FF2B5EF4-FFF2-40B4-BE49-F238E27FC236}">
                <a16:creationId xmlns:a16="http://schemas.microsoft.com/office/drawing/2014/main" id="{EE08EC27-9647-4CAF-93DF-0BFCD51EA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880" y="5324462"/>
            <a:ext cx="2965602" cy="1346269"/>
          </a:xfrm>
          <a:prstGeom prst="rect">
            <a:avLst/>
          </a:prstGeom>
        </p:spPr>
      </p:pic>
    </p:spTree>
    <p:extLst>
      <p:ext uri="{BB962C8B-B14F-4D97-AF65-F5344CB8AC3E}">
        <p14:creationId xmlns:p14="http://schemas.microsoft.com/office/powerpoint/2010/main" val="185560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F045-F502-42F1-A542-FCC6047BA329}"/>
              </a:ext>
            </a:extLst>
          </p:cNvPr>
          <p:cNvSpPr>
            <a:spLocks noGrp="1"/>
          </p:cNvSpPr>
          <p:nvPr>
            <p:ph type="title"/>
          </p:nvPr>
        </p:nvSpPr>
        <p:spPr>
          <a:xfrm>
            <a:off x="838200" y="552450"/>
            <a:ext cx="10515600" cy="590550"/>
          </a:xfrm>
        </p:spPr>
        <p:txBody>
          <a:bodyPr>
            <a:normAutofit/>
          </a:bodyPr>
          <a:lstStyle/>
          <a:p>
            <a:r>
              <a:rPr lang="en-US" sz="2800" dirty="0"/>
              <a:t>PROPOSED MODEL</a:t>
            </a:r>
            <a:endParaRPr lang="en-IN" sz="2800" dirty="0"/>
          </a:p>
        </p:txBody>
      </p:sp>
      <p:sp>
        <p:nvSpPr>
          <p:cNvPr id="3" name="Content Placeholder 2">
            <a:extLst>
              <a:ext uri="{FF2B5EF4-FFF2-40B4-BE49-F238E27FC236}">
                <a16:creationId xmlns:a16="http://schemas.microsoft.com/office/drawing/2014/main" id="{4C415F17-E323-40E7-BE4E-16CD44D5B240}"/>
              </a:ext>
            </a:extLst>
          </p:cNvPr>
          <p:cNvSpPr>
            <a:spLocks noGrp="1"/>
          </p:cNvSpPr>
          <p:nvPr>
            <p:ph idx="1"/>
          </p:nvPr>
        </p:nvSpPr>
        <p:spPr>
          <a:xfrm>
            <a:off x="838200" y="1142999"/>
            <a:ext cx="10515600" cy="1228725"/>
          </a:xfrm>
        </p:spPr>
        <p:txBody>
          <a:bodyPr>
            <a:normAutofit fontScale="92500" lnSpcReduction="10000"/>
          </a:bodyPr>
          <a:lstStyle/>
          <a:p>
            <a:r>
              <a:rPr lang="en-US" sz="2200" dirty="0">
                <a:latin typeface="+mj-lt"/>
              </a:rPr>
              <a:t>The main idea of our model is to diagnose cervical cancer using random forest with SMOTE and two feature reduction techniques.</a:t>
            </a:r>
          </a:p>
          <a:p>
            <a:r>
              <a:rPr lang="en-US" sz="2200" dirty="0">
                <a:latin typeface="+mj-lt"/>
              </a:rPr>
              <a:t>The variables K1, K2, K3 and K4 represent the number of selected features. (Their values are taken from the paper)</a:t>
            </a:r>
          </a:p>
          <a:p>
            <a:endParaRPr lang="en-US" sz="2200" dirty="0">
              <a:latin typeface="+mj-lt"/>
            </a:endParaRPr>
          </a:p>
          <a:p>
            <a:endParaRPr lang="en-IN" sz="2200" dirty="0">
              <a:latin typeface="+mj-lt"/>
            </a:endParaRPr>
          </a:p>
        </p:txBody>
      </p:sp>
      <p:pic>
        <p:nvPicPr>
          <p:cNvPr id="12" name="Picture 11">
            <a:extLst>
              <a:ext uri="{FF2B5EF4-FFF2-40B4-BE49-F238E27FC236}">
                <a16:creationId xmlns:a16="http://schemas.microsoft.com/office/drawing/2014/main" id="{851B72BE-8F9A-48AA-9182-32DDBE28E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1" y="2371724"/>
            <a:ext cx="10382250" cy="4486276"/>
          </a:xfrm>
          <a:prstGeom prst="rect">
            <a:avLst/>
          </a:prstGeom>
        </p:spPr>
      </p:pic>
    </p:spTree>
    <p:extLst>
      <p:ext uri="{BB962C8B-B14F-4D97-AF65-F5344CB8AC3E}">
        <p14:creationId xmlns:p14="http://schemas.microsoft.com/office/powerpoint/2010/main" val="102300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E4D70-6183-4018-8A0E-1F9B5C392777}"/>
              </a:ext>
            </a:extLst>
          </p:cNvPr>
          <p:cNvSpPr>
            <a:spLocks noGrp="1"/>
          </p:cNvSpPr>
          <p:nvPr>
            <p:ph idx="1"/>
          </p:nvPr>
        </p:nvSpPr>
        <p:spPr>
          <a:xfrm>
            <a:off x="838200" y="1143000"/>
            <a:ext cx="10515600" cy="5033963"/>
          </a:xfrm>
        </p:spPr>
        <p:txBody>
          <a:bodyPr>
            <a:normAutofit/>
          </a:bodyPr>
          <a:lstStyle/>
          <a:p>
            <a:r>
              <a:rPr lang="en-US" sz="2200" dirty="0">
                <a:latin typeface="+mj-lt"/>
              </a:rPr>
              <a:t>Random Forest (RF) is a </a:t>
            </a:r>
            <a:r>
              <a:rPr lang="en-US" sz="2200" b="1" dirty="0">
                <a:latin typeface="+mj-lt"/>
              </a:rPr>
              <a:t>supervised </a:t>
            </a:r>
            <a:r>
              <a:rPr lang="en-US" sz="2200" dirty="0">
                <a:latin typeface="+mj-lt"/>
              </a:rPr>
              <a:t>classification technique that works on the principle of using group of weak learners to form a strong learner.</a:t>
            </a:r>
          </a:p>
          <a:p>
            <a:r>
              <a:rPr lang="en-US" sz="2200" dirty="0">
                <a:latin typeface="+mj-lt"/>
              </a:rPr>
              <a:t>The construction of RF can be described in the following steps.	</a:t>
            </a:r>
          </a:p>
          <a:p>
            <a:pPr marL="914400" lvl="1" indent="-457200">
              <a:buFont typeface="+mj-lt"/>
              <a:buAutoNum type="arabicPeriod"/>
            </a:pPr>
            <a:r>
              <a:rPr lang="en-US" sz="2200" dirty="0">
                <a:latin typeface="+mj-lt"/>
              </a:rPr>
              <a:t>Generates N number of bootstrap samples from the dataset.</a:t>
            </a:r>
          </a:p>
          <a:p>
            <a:pPr marL="914400" lvl="1" indent="-457200">
              <a:buFont typeface="+mj-lt"/>
              <a:buAutoNum type="arabicPeriod"/>
            </a:pPr>
            <a:r>
              <a:rPr lang="en-US" sz="2200" dirty="0">
                <a:latin typeface="+mj-lt"/>
              </a:rPr>
              <a:t>Each node takes a random sample of attributes of size m where m &lt; M. (M refers to the total number of attributes).</a:t>
            </a:r>
          </a:p>
          <a:p>
            <a:pPr marL="914400" lvl="1" indent="-457200">
              <a:buFont typeface="+mj-lt"/>
              <a:buAutoNum type="arabicPeriod"/>
            </a:pPr>
            <a:r>
              <a:rPr lang="en-US" sz="2200" dirty="0">
                <a:latin typeface="+mj-lt"/>
              </a:rPr>
              <a:t>Constructs a split using the m attributes selected in Step 2 and calculates the k node using the best split point. (‘‘k’’ refer to next node).</a:t>
            </a:r>
          </a:p>
          <a:p>
            <a:pPr marL="914400" lvl="1" indent="-457200">
              <a:buFont typeface="+mj-lt"/>
              <a:buAutoNum type="arabicPeriod"/>
            </a:pPr>
            <a:r>
              <a:rPr lang="en-US" sz="2200" dirty="0">
                <a:latin typeface="+mj-lt"/>
              </a:rPr>
              <a:t>Repeats splitting the tree until only 1 leaf node is reached and the tree is completed.</a:t>
            </a:r>
          </a:p>
          <a:p>
            <a:pPr marL="914400" lvl="1" indent="-457200">
              <a:buFont typeface="+mj-lt"/>
              <a:buAutoNum type="arabicPeriod"/>
            </a:pPr>
            <a:r>
              <a:rPr lang="en-US" sz="2200" dirty="0">
                <a:latin typeface="+mj-lt"/>
              </a:rPr>
              <a:t>The algorithm is trained on each bootstrapped separately.</a:t>
            </a:r>
          </a:p>
          <a:p>
            <a:pPr marL="914400" lvl="1" indent="-457200">
              <a:buFont typeface="+mj-lt"/>
              <a:buAutoNum type="arabicPeriod"/>
            </a:pPr>
            <a:r>
              <a:rPr lang="en-US" sz="2200" dirty="0">
                <a:latin typeface="+mj-lt"/>
              </a:rPr>
              <a:t>Uses the trees classification voting to collect the prediction data from the (n) trained trees.</a:t>
            </a:r>
          </a:p>
          <a:p>
            <a:pPr marL="914400" lvl="1" indent="-457200">
              <a:buFont typeface="+mj-lt"/>
              <a:buAutoNum type="arabicPeriod"/>
            </a:pPr>
            <a:r>
              <a:rPr lang="en-US" sz="2200" dirty="0">
                <a:latin typeface="+mj-lt"/>
              </a:rPr>
              <a:t>Uses the highest voted features to build the final RF model. </a:t>
            </a:r>
            <a:endParaRPr lang="en-IN" sz="2200" dirty="0">
              <a:latin typeface="+mj-lt"/>
            </a:endParaRPr>
          </a:p>
        </p:txBody>
      </p:sp>
      <p:sp>
        <p:nvSpPr>
          <p:cNvPr id="4" name="Title 1">
            <a:extLst>
              <a:ext uri="{FF2B5EF4-FFF2-40B4-BE49-F238E27FC236}">
                <a16:creationId xmlns:a16="http://schemas.microsoft.com/office/drawing/2014/main" id="{D9459B3E-255E-489A-AA39-8270D563A9D1}"/>
              </a:ext>
            </a:extLst>
          </p:cNvPr>
          <p:cNvSpPr>
            <a:spLocks noGrp="1"/>
          </p:cNvSpPr>
          <p:nvPr>
            <p:ph type="title"/>
          </p:nvPr>
        </p:nvSpPr>
        <p:spPr>
          <a:xfrm>
            <a:off x="838200" y="552450"/>
            <a:ext cx="10515600" cy="590550"/>
          </a:xfrm>
        </p:spPr>
        <p:txBody>
          <a:bodyPr>
            <a:normAutofit/>
          </a:bodyPr>
          <a:lstStyle/>
          <a:p>
            <a:r>
              <a:rPr lang="en-US" sz="2800" dirty="0"/>
              <a:t>RANDOM FOREST CLASSIFIER</a:t>
            </a:r>
            <a:endParaRPr lang="en-IN" sz="2800" dirty="0"/>
          </a:p>
        </p:txBody>
      </p:sp>
    </p:spTree>
    <p:extLst>
      <p:ext uri="{BB962C8B-B14F-4D97-AF65-F5344CB8AC3E}">
        <p14:creationId xmlns:p14="http://schemas.microsoft.com/office/powerpoint/2010/main" val="315751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A78BE838-A5DA-468F-B17E-F461A0598BE3}"/>
              </a:ext>
            </a:extLst>
          </p:cNvPr>
          <p:cNvGraphicFramePr>
            <a:graphicFrameLocks noGrp="1"/>
          </p:cNvGraphicFramePr>
          <p:nvPr>
            <p:ph idx="1"/>
            <p:extLst>
              <p:ext uri="{D42A27DB-BD31-4B8C-83A1-F6EECF244321}">
                <p14:modId xmlns:p14="http://schemas.microsoft.com/office/powerpoint/2010/main" val="1963331983"/>
              </p:ext>
            </p:extLst>
          </p:nvPr>
        </p:nvGraphicFramePr>
        <p:xfrm>
          <a:off x="923925" y="1358900"/>
          <a:ext cx="10515598" cy="2225040"/>
        </p:xfrm>
        <a:graphic>
          <a:graphicData uri="http://schemas.openxmlformats.org/drawingml/2006/table">
            <a:tbl>
              <a:tblPr firstRow="1" bandRow="1">
                <a:tableStyleId>{5940675A-B579-460E-94D1-54222C63F5DA}</a:tableStyleId>
              </a:tblPr>
              <a:tblGrid>
                <a:gridCol w="1276350">
                  <a:extLst>
                    <a:ext uri="{9D8B030D-6E8A-4147-A177-3AD203B41FA5}">
                      <a16:colId xmlns:a16="http://schemas.microsoft.com/office/drawing/2014/main" val="1981367089"/>
                    </a:ext>
                  </a:extLst>
                </a:gridCol>
                <a:gridCol w="914400">
                  <a:extLst>
                    <a:ext uri="{9D8B030D-6E8A-4147-A177-3AD203B41FA5}">
                      <a16:colId xmlns:a16="http://schemas.microsoft.com/office/drawing/2014/main" val="1572529182"/>
                    </a:ext>
                  </a:extLst>
                </a:gridCol>
                <a:gridCol w="838200">
                  <a:extLst>
                    <a:ext uri="{9D8B030D-6E8A-4147-A177-3AD203B41FA5}">
                      <a16:colId xmlns:a16="http://schemas.microsoft.com/office/drawing/2014/main" val="910707757"/>
                    </a:ext>
                  </a:extLst>
                </a:gridCol>
                <a:gridCol w="704850">
                  <a:extLst>
                    <a:ext uri="{9D8B030D-6E8A-4147-A177-3AD203B41FA5}">
                      <a16:colId xmlns:a16="http://schemas.microsoft.com/office/drawing/2014/main" val="3470198896"/>
                    </a:ext>
                  </a:extLst>
                </a:gridCol>
                <a:gridCol w="838200">
                  <a:extLst>
                    <a:ext uri="{9D8B030D-6E8A-4147-A177-3AD203B41FA5}">
                      <a16:colId xmlns:a16="http://schemas.microsoft.com/office/drawing/2014/main" val="1840941824"/>
                    </a:ext>
                  </a:extLst>
                </a:gridCol>
                <a:gridCol w="781050">
                  <a:extLst>
                    <a:ext uri="{9D8B030D-6E8A-4147-A177-3AD203B41FA5}">
                      <a16:colId xmlns:a16="http://schemas.microsoft.com/office/drawing/2014/main" val="17935775"/>
                    </a:ext>
                  </a:extLst>
                </a:gridCol>
                <a:gridCol w="1304926">
                  <a:extLst>
                    <a:ext uri="{9D8B030D-6E8A-4147-A177-3AD203B41FA5}">
                      <a16:colId xmlns:a16="http://schemas.microsoft.com/office/drawing/2014/main" val="3774564875"/>
                    </a:ext>
                  </a:extLst>
                </a:gridCol>
                <a:gridCol w="957263">
                  <a:extLst>
                    <a:ext uri="{9D8B030D-6E8A-4147-A177-3AD203B41FA5}">
                      <a16:colId xmlns:a16="http://schemas.microsoft.com/office/drawing/2014/main" val="2868410252"/>
                    </a:ext>
                  </a:extLst>
                </a:gridCol>
                <a:gridCol w="957263">
                  <a:extLst>
                    <a:ext uri="{9D8B030D-6E8A-4147-A177-3AD203B41FA5}">
                      <a16:colId xmlns:a16="http://schemas.microsoft.com/office/drawing/2014/main" val="1740865472"/>
                    </a:ext>
                  </a:extLst>
                </a:gridCol>
                <a:gridCol w="971548">
                  <a:extLst>
                    <a:ext uri="{9D8B030D-6E8A-4147-A177-3AD203B41FA5}">
                      <a16:colId xmlns:a16="http://schemas.microsoft.com/office/drawing/2014/main" val="1021715536"/>
                    </a:ext>
                  </a:extLst>
                </a:gridCol>
                <a:gridCol w="971548">
                  <a:extLst>
                    <a:ext uri="{9D8B030D-6E8A-4147-A177-3AD203B41FA5}">
                      <a16:colId xmlns:a16="http://schemas.microsoft.com/office/drawing/2014/main" val="2554966086"/>
                    </a:ext>
                  </a:extLst>
                </a:gridCol>
              </a:tblGrid>
              <a:tr h="370840">
                <a:tc gridSpan="11">
                  <a:txBody>
                    <a:bodyPr/>
                    <a:lstStyle/>
                    <a:p>
                      <a:pPr algn="ctr"/>
                      <a:r>
                        <a:rPr lang="en-US" dirty="0"/>
                        <a:t>Hinselmann (Proposed Model)</a:t>
                      </a:r>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4076550515"/>
                  </a:ext>
                </a:extLst>
              </a:tr>
              <a:tr h="370840">
                <a:tc>
                  <a:txBody>
                    <a:bodyPr/>
                    <a:lstStyle/>
                    <a:p>
                      <a:endParaRPr lang="en-IN" dirty="0"/>
                    </a:p>
                  </a:txBody>
                  <a:tcPr/>
                </a:tc>
                <a:tc>
                  <a:txBody>
                    <a:bodyPr/>
                    <a:lstStyle/>
                    <a:p>
                      <a:r>
                        <a:rPr lang="en-US" dirty="0"/>
                        <a:t>RF</a:t>
                      </a:r>
                      <a:endParaRPr lang="en-IN" dirty="0"/>
                    </a:p>
                  </a:txBody>
                  <a:tcPr/>
                </a:tc>
                <a:tc gridSpan="2">
                  <a:txBody>
                    <a:bodyPr/>
                    <a:lstStyle/>
                    <a:p>
                      <a:r>
                        <a:rPr lang="en-US" dirty="0"/>
                        <a:t>RF-RFE</a:t>
                      </a:r>
                      <a:endParaRPr lang="en-IN" dirty="0"/>
                    </a:p>
                  </a:txBody>
                  <a:tcPr/>
                </a:tc>
                <a:tc hMerge="1">
                  <a:txBody>
                    <a:bodyPr/>
                    <a:lstStyle/>
                    <a:p>
                      <a:endParaRPr lang="en-IN"/>
                    </a:p>
                  </a:txBody>
                  <a:tcPr/>
                </a:tc>
                <a:tc gridSpan="2">
                  <a:txBody>
                    <a:bodyPr/>
                    <a:lstStyle/>
                    <a:p>
                      <a:r>
                        <a:rPr lang="en-US" dirty="0"/>
                        <a:t>RF-PCA</a:t>
                      </a:r>
                      <a:endParaRPr lang="en-IN" dirty="0"/>
                    </a:p>
                  </a:txBody>
                  <a:tcPr/>
                </a:tc>
                <a:tc hMerge="1">
                  <a:txBody>
                    <a:bodyPr/>
                    <a:lstStyle/>
                    <a:p>
                      <a:endParaRPr lang="en-IN"/>
                    </a:p>
                  </a:txBody>
                  <a:tcPr/>
                </a:tc>
                <a:tc>
                  <a:txBody>
                    <a:bodyPr/>
                    <a:lstStyle/>
                    <a:p>
                      <a:r>
                        <a:rPr lang="en-US" dirty="0"/>
                        <a:t>SMOTE-RF</a:t>
                      </a:r>
                      <a:endParaRPr lang="en-IN" dirty="0"/>
                    </a:p>
                  </a:txBody>
                  <a:tcPr/>
                </a:tc>
                <a:tc gridSpan="2">
                  <a:txBody>
                    <a:bodyPr/>
                    <a:lstStyle/>
                    <a:p>
                      <a:r>
                        <a:rPr lang="en-US" dirty="0"/>
                        <a:t>SMOTE-RF-RFE</a:t>
                      </a:r>
                      <a:endParaRPr lang="en-IN" dirty="0"/>
                    </a:p>
                  </a:txBody>
                  <a:tcPr/>
                </a:tc>
                <a:tc hMerge="1">
                  <a:txBody>
                    <a:bodyPr/>
                    <a:lstStyle/>
                    <a:p>
                      <a:endParaRPr lang="en-IN"/>
                    </a:p>
                  </a:txBody>
                  <a:tcPr/>
                </a:tc>
                <a:tc gridSpan="2">
                  <a:txBody>
                    <a:bodyPr/>
                    <a:lstStyle/>
                    <a:p>
                      <a:r>
                        <a:rPr lang="en-US" dirty="0"/>
                        <a:t>SMOTE-RF-PCA</a:t>
                      </a:r>
                      <a:endParaRPr lang="en-IN" dirty="0"/>
                    </a:p>
                  </a:txBody>
                  <a:tcPr/>
                </a:tc>
                <a:tc hMerge="1">
                  <a:txBody>
                    <a:bodyPr/>
                    <a:lstStyle/>
                    <a:p>
                      <a:endParaRPr lang="en-IN"/>
                    </a:p>
                  </a:txBody>
                  <a:tcPr/>
                </a:tc>
                <a:extLst>
                  <a:ext uri="{0D108BD9-81ED-4DB2-BD59-A6C34878D82A}">
                    <a16:rowId xmlns:a16="http://schemas.microsoft.com/office/drawing/2014/main" val="2296429718"/>
                  </a:ext>
                </a:extLst>
              </a:tr>
              <a:tr h="370840">
                <a:tc>
                  <a:txBody>
                    <a:bodyPr/>
                    <a:lstStyle/>
                    <a:p>
                      <a:r>
                        <a:rPr lang="en-US" dirty="0"/>
                        <a:t>#Features</a:t>
                      </a:r>
                      <a:endParaRPr lang="en-IN" dirty="0"/>
                    </a:p>
                  </a:txBody>
                  <a:tcPr/>
                </a:tc>
                <a:tc>
                  <a:txBody>
                    <a:bodyPr/>
                    <a:lstStyle/>
                    <a:p>
                      <a:r>
                        <a:rPr lang="en-US" dirty="0"/>
                        <a:t>30</a:t>
                      </a:r>
                      <a:endParaRPr lang="en-IN" dirty="0"/>
                    </a:p>
                  </a:txBody>
                  <a:tcPr/>
                </a:tc>
                <a:tc>
                  <a:txBody>
                    <a:bodyPr/>
                    <a:lstStyle/>
                    <a:p>
                      <a:r>
                        <a:rPr lang="en-US" dirty="0"/>
                        <a:t>5</a:t>
                      </a:r>
                      <a:endParaRPr lang="en-IN" dirty="0"/>
                    </a:p>
                  </a:txBody>
                  <a:tcPr/>
                </a:tc>
                <a:tc>
                  <a:txBody>
                    <a:bodyPr/>
                    <a:lstStyle/>
                    <a:p>
                      <a:r>
                        <a:rPr lang="en-US" dirty="0"/>
                        <a:t>15</a:t>
                      </a:r>
                      <a:endParaRPr lang="en-IN" dirty="0"/>
                    </a:p>
                  </a:txBody>
                  <a:tcPr/>
                </a:tc>
                <a:tc>
                  <a:txBody>
                    <a:bodyPr/>
                    <a:lstStyle/>
                    <a:p>
                      <a:r>
                        <a:rPr lang="en-US" dirty="0"/>
                        <a:t>5</a:t>
                      </a:r>
                      <a:endParaRPr lang="en-IN" dirty="0"/>
                    </a:p>
                  </a:txBody>
                  <a:tcPr/>
                </a:tc>
                <a:tc>
                  <a:txBody>
                    <a:bodyPr/>
                    <a:lstStyle/>
                    <a:p>
                      <a:r>
                        <a:rPr lang="en-US" dirty="0"/>
                        <a:t>11</a:t>
                      </a:r>
                      <a:endParaRPr lang="en-IN" dirty="0"/>
                    </a:p>
                  </a:txBody>
                  <a:tcPr/>
                </a:tc>
                <a:tc>
                  <a:txBody>
                    <a:bodyPr/>
                    <a:lstStyle/>
                    <a:p>
                      <a:r>
                        <a:rPr lang="en-US" dirty="0"/>
                        <a:t>30</a:t>
                      </a:r>
                      <a:endParaRPr lang="en-IN" dirty="0"/>
                    </a:p>
                  </a:txBody>
                  <a:tcPr/>
                </a:tc>
                <a:tc>
                  <a:txBody>
                    <a:bodyPr/>
                    <a:lstStyle/>
                    <a:p>
                      <a:r>
                        <a:rPr lang="en-US" dirty="0"/>
                        <a:t>5</a:t>
                      </a:r>
                      <a:endParaRPr lang="en-IN" dirty="0"/>
                    </a:p>
                  </a:txBody>
                  <a:tcPr/>
                </a:tc>
                <a:tc>
                  <a:txBody>
                    <a:bodyPr/>
                    <a:lstStyle/>
                    <a:p>
                      <a:r>
                        <a:rPr lang="en-US" dirty="0"/>
                        <a:t>15</a:t>
                      </a:r>
                      <a:endParaRPr lang="en-IN" dirty="0"/>
                    </a:p>
                  </a:txBody>
                  <a:tcPr/>
                </a:tc>
                <a:tc>
                  <a:txBody>
                    <a:bodyPr/>
                    <a:lstStyle/>
                    <a:p>
                      <a:r>
                        <a:rPr lang="en-US" dirty="0"/>
                        <a:t>5</a:t>
                      </a:r>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22129902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endParaRPr lang="en-IN" dirty="0"/>
                    </a:p>
                  </a:txBody>
                  <a:tcPr/>
                </a:tc>
                <a:tc>
                  <a:txBody>
                    <a:bodyPr/>
                    <a:lstStyle/>
                    <a:p>
                      <a:r>
                        <a:rPr lang="en-US" dirty="0"/>
                        <a:t>95.92</a:t>
                      </a:r>
                      <a:endParaRPr lang="en-IN" dirty="0"/>
                    </a:p>
                  </a:txBody>
                  <a:tcPr/>
                </a:tc>
                <a:tc>
                  <a:txBody>
                    <a:bodyPr/>
                    <a:lstStyle/>
                    <a:p>
                      <a:r>
                        <a:rPr lang="en-US" dirty="0"/>
                        <a:t>95.33</a:t>
                      </a:r>
                      <a:endParaRPr lang="en-IN" dirty="0"/>
                    </a:p>
                  </a:txBody>
                  <a:tcPr/>
                </a:tc>
                <a:tc>
                  <a:txBody>
                    <a:bodyPr/>
                    <a:lstStyle/>
                    <a:p>
                      <a:r>
                        <a:rPr lang="en-US" dirty="0"/>
                        <a:t>95.80</a:t>
                      </a:r>
                      <a:endParaRPr lang="en-IN" dirty="0"/>
                    </a:p>
                  </a:txBody>
                  <a:tcPr/>
                </a:tc>
                <a:tc>
                  <a:txBody>
                    <a:bodyPr/>
                    <a:lstStyle/>
                    <a:p>
                      <a:r>
                        <a:rPr lang="en-US" dirty="0"/>
                        <a:t>96.03</a:t>
                      </a:r>
                      <a:endParaRPr lang="en-IN" dirty="0"/>
                    </a:p>
                  </a:txBody>
                  <a:tcPr/>
                </a:tc>
                <a:tc>
                  <a:txBody>
                    <a:bodyPr/>
                    <a:lstStyle/>
                    <a:p>
                      <a:r>
                        <a:rPr lang="en-US" dirty="0"/>
                        <a:t>95.92</a:t>
                      </a:r>
                      <a:endParaRPr lang="en-IN" dirty="0"/>
                    </a:p>
                  </a:txBody>
                  <a:tcPr/>
                </a:tc>
                <a:tc>
                  <a:txBody>
                    <a:bodyPr/>
                    <a:lstStyle/>
                    <a:p>
                      <a:r>
                        <a:rPr lang="en-US" dirty="0"/>
                        <a:t>97.60</a:t>
                      </a:r>
                      <a:endParaRPr lang="en-IN" dirty="0"/>
                    </a:p>
                  </a:txBody>
                  <a:tcPr/>
                </a:tc>
                <a:tc>
                  <a:txBody>
                    <a:bodyPr/>
                    <a:lstStyle/>
                    <a:p>
                      <a:r>
                        <a:rPr lang="en-US" dirty="0"/>
                        <a:t>95.14</a:t>
                      </a:r>
                      <a:endParaRPr lang="en-IN" dirty="0"/>
                    </a:p>
                  </a:txBody>
                  <a:tcPr/>
                </a:tc>
                <a:tc>
                  <a:txBody>
                    <a:bodyPr/>
                    <a:lstStyle/>
                    <a:p>
                      <a:r>
                        <a:rPr lang="en-US" dirty="0"/>
                        <a:t>95.88</a:t>
                      </a:r>
                      <a:endParaRPr lang="en-IN" dirty="0"/>
                    </a:p>
                  </a:txBody>
                  <a:tcPr/>
                </a:tc>
                <a:tc>
                  <a:txBody>
                    <a:bodyPr/>
                    <a:lstStyle/>
                    <a:p>
                      <a:r>
                        <a:rPr lang="en-US" dirty="0"/>
                        <a:t>97.42</a:t>
                      </a:r>
                      <a:endParaRPr lang="en-IN" dirty="0"/>
                    </a:p>
                  </a:txBody>
                  <a:tcPr/>
                </a:tc>
                <a:tc>
                  <a:txBody>
                    <a:bodyPr/>
                    <a:lstStyle/>
                    <a:p>
                      <a:r>
                        <a:rPr lang="en-US" dirty="0"/>
                        <a:t>97.48</a:t>
                      </a:r>
                      <a:endParaRPr lang="en-IN" dirty="0"/>
                    </a:p>
                  </a:txBody>
                  <a:tcPr/>
                </a:tc>
                <a:extLst>
                  <a:ext uri="{0D108BD9-81ED-4DB2-BD59-A6C34878D82A}">
                    <a16:rowId xmlns:a16="http://schemas.microsoft.com/office/drawing/2014/main" val="2368938876"/>
                  </a:ext>
                </a:extLst>
              </a:tr>
              <a:tr h="370840">
                <a:tc gridSpan="1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Hinselmann (Implemented Model)</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2575588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endParaRPr lang="en-IN" dirty="0"/>
                    </a:p>
                  </a:txBody>
                  <a:tcPr/>
                </a:tc>
                <a:tc>
                  <a:txBody>
                    <a:bodyPr/>
                    <a:lstStyle/>
                    <a:p>
                      <a:r>
                        <a:rPr lang="en-US" dirty="0"/>
                        <a:t>95.68</a:t>
                      </a:r>
                      <a:endParaRPr lang="en-IN" dirty="0"/>
                    </a:p>
                  </a:txBody>
                  <a:tcPr/>
                </a:tc>
                <a:tc>
                  <a:txBody>
                    <a:bodyPr/>
                    <a:lstStyle/>
                    <a:p>
                      <a:r>
                        <a:rPr lang="en-US" dirty="0"/>
                        <a:t>95.45</a:t>
                      </a:r>
                      <a:endParaRPr lang="en-IN" dirty="0"/>
                    </a:p>
                  </a:txBody>
                  <a:tcPr/>
                </a:tc>
                <a:tc>
                  <a:txBody>
                    <a:bodyPr/>
                    <a:lstStyle/>
                    <a:p>
                      <a:r>
                        <a:rPr lang="en-US" dirty="0"/>
                        <a:t>95.68</a:t>
                      </a:r>
                      <a:endParaRPr lang="en-IN" dirty="0"/>
                    </a:p>
                  </a:txBody>
                  <a:tcPr/>
                </a:tc>
                <a:tc>
                  <a:txBody>
                    <a:bodyPr/>
                    <a:lstStyle/>
                    <a:p>
                      <a:r>
                        <a:rPr lang="en-US" dirty="0"/>
                        <a:t>95.57</a:t>
                      </a:r>
                      <a:endParaRPr lang="en-IN" dirty="0"/>
                    </a:p>
                  </a:txBody>
                  <a:tcPr/>
                </a:tc>
                <a:tc>
                  <a:txBody>
                    <a:bodyPr/>
                    <a:lstStyle/>
                    <a:p>
                      <a:r>
                        <a:rPr lang="en-US" dirty="0"/>
                        <a:t>95.45</a:t>
                      </a:r>
                      <a:endParaRPr lang="en-IN" dirty="0"/>
                    </a:p>
                  </a:txBody>
                  <a:tcPr/>
                </a:tc>
                <a:tc>
                  <a:txBody>
                    <a:bodyPr/>
                    <a:lstStyle/>
                    <a:p>
                      <a:r>
                        <a:rPr lang="en-US" dirty="0"/>
                        <a:t>97.39</a:t>
                      </a:r>
                      <a:endParaRPr lang="en-IN" dirty="0"/>
                    </a:p>
                  </a:txBody>
                  <a:tcPr/>
                </a:tc>
                <a:tc>
                  <a:txBody>
                    <a:bodyPr/>
                    <a:lstStyle/>
                    <a:p>
                      <a:r>
                        <a:rPr lang="en-US" dirty="0"/>
                        <a:t>96.41</a:t>
                      </a:r>
                      <a:endParaRPr lang="en-IN" dirty="0"/>
                    </a:p>
                  </a:txBody>
                  <a:tcPr/>
                </a:tc>
                <a:tc>
                  <a:txBody>
                    <a:bodyPr/>
                    <a:lstStyle/>
                    <a:p>
                      <a:r>
                        <a:rPr lang="en-US" dirty="0"/>
                        <a:t>97.45</a:t>
                      </a:r>
                      <a:endParaRPr lang="en-IN" dirty="0"/>
                    </a:p>
                  </a:txBody>
                  <a:tcPr/>
                </a:tc>
                <a:tc>
                  <a:txBody>
                    <a:bodyPr/>
                    <a:lstStyle/>
                    <a:p>
                      <a:r>
                        <a:rPr lang="en-US" dirty="0"/>
                        <a:t>89.97</a:t>
                      </a:r>
                      <a:endParaRPr lang="en-IN" dirty="0"/>
                    </a:p>
                  </a:txBody>
                  <a:tcPr/>
                </a:tc>
                <a:tc>
                  <a:txBody>
                    <a:bodyPr/>
                    <a:lstStyle/>
                    <a:p>
                      <a:r>
                        <a:rPr lang="en-US" dirty="0"/>
                        <a:t>94.10</a:t>
                      </a:r>
                      <a:endParaRPr lang="en-IN" dirty="0"/>
                    </a:p>
                  </a:txBody>
                  <a:tcPr/>
                </a:tc>
                <a:extLst>
                  <a:ext uri="{0D108BD9-81ED-4DB2-BD59-A6C34878D82A}">
                    <a16:rowId xmlns:a16="http://schemas.microsoft.com/office/drawing/2014/main" val="2645218654"/>
                  </a:ext>
                </a:extLst>
              </a:tr>
            </a:tbl>
          </a:graphicData>
        </a:graphic>
      </p:graphicFrame>
      <p:graphicFrame>
        <p:nvGraphicFramePr>
          <p:cNvPr id="7" name="Table 6">
            <a:extLst>
              <a:ext uri="{FF2B5EF4-FFF2-40B4-BE49-F238E27FC236}">
                <a16:creationId xmlns:a16="http://schemas.microsoft.com/office/drawing/2014/main" id="{B73E5FE6-A205-4BEF-9AC0-E5AB0F0A9133}"/>
              </a:ext>
            </a:extLst>
          </p:cNvPr>
          <p:cNvGraphicFramePr>
            <a:graphicFrameLocks/>
          </p:cNvGraphicFramePr>
          <p:nvPr>
            <p:extLst>
              <p:ext uri="{D42A27DB-BD31-4B8C-83A1-F6EECF244321}">
                <p14:modId xmlns:p14="http://schemas.microsoft.com/office/powerpoint/2010/main" val="3657543774"/>
              </p:ext>
            </p:extLst>
          </p:nvPr>
        </p:nvGraphicFramePr>
        <p:xfrm>
          <a:off x="923925" y="3959225"/>
          <a:ext cx="10515598" cy="2225040"/>
        </p:xfrm>
        <a:graphic>
          <a:graphicData uri="http://schemas.openxmlformats.org/drawingml/2006/table">
            <a:tbl>
              <a:tblPr firstRow="1" bandRow="1">
                <a:tableStyleId>{5940675A-B579-460E-94D1-54222C63F5DA}</a:tableStyleId>
              </a:tblPr>
              <a:tblGrid>
                <a:gridCol w="1276350">
                  <a:extLst>
                    <a:ext uri="{9D8B030D-6E8A-4147-A177-3AD203B41FA5}">
                      <a16:colId xmlns:a16="http://schemas.microsoft.com/office/drawing/2014/main" val="1981367089"/>
                    </a:ext>
                  </a:extLst>
                </a:gridCol>
                <a:gridCol w="914400">
                  <a:extLst>
                    <a:ext uri="{9D8B030D-6E8A-4147-A177-3AD203B41FA5}">
                      <a16:colId xmlns:a16="http://schemas.microsoft.com/office/drawing/2014/main" val="1572529182"/>
                    </a:ext>
                  </a:extLst>
                </a:gridCol>
                <a:gridCol w="838200">
                  <a:extLst>
                    <a:ext uri="{9D8B030D-6E8A-4147-A177-3AD203B41FA5}">
                      <a16:colId xmlns:a16="http://schemas.microsoft.com/office/drawing/2014/main" val="910707757"/>
                    </a:ext>
                  </a:extLst>
                </a:gridCol>
                <a:gridCol w="704850">
                  <a:extLst>
                    <a:ext uri="{9D8B030D-6E8A-4147-A177-3AD203B41FA5}">
                      <a16:colId xmlns:a16="http://schemas.microsoft.com/office/drawing/2014/main" val="3470198896"/>
                    </a:ext>
                  </a:extLst>
                </a:gridCol>
                <a:gridCol w="838200">
                  <a:extLst>
                    <a:ext uri="{9D8B030D-6E8A-4147-A177-3AD203B41FA5}">
                      <a16:colId xmlns:a16="http://schemas.microsoft.com/office/drawing/2014/main" val="1840941824"/>
                    </a:ext>
                  </a:extLst>
                </a:gridCol>
                <a:gridCol w="781050">
                  <a:extLst>
                    <a:ext uri="{9D8B030D-6E8A-4147-A177-3AD203B41FA5}">
                      <a16:colId xmlns:a16="http://schemas.microsoft.com/office/drawing/2014/main" val="17935775"/>
                    </a:ext>
                  </a:extLst>
                </a:gridCol>
                <a:gridCol w="1304926">
                  <a:extLst>
                    <a:ext uri="{9D8B030D-6E8A-4147-A177-3AD203B41FA5}">
                      <a16:colId xmlns:a16="http://schemas.microsoft.com/office/drawing/2014/main" val="3774564875"/>
                    </a:ext>
                  </a:extLst>
                </a:gridCol>
                <a:gridCol w="957263">
                  <a:extLst>
                    <a:ext uri="{9D8B030D-6E8A-4147-A177-3AD203B41FA5}">
                      <a16:colId xmlns:a16="http://schemas.microsoft.com/office/drawing/2014/main" val="2868410252"/>
                    </a:ext>
                  </a:extLst>
                </a:gridCol>
                <a:gridCol w="957263">
                  <a:extLst>
                    <a:ext uri="{9D8B030D-6E8A-4147-A177-3AD203B41FA5}">
                      <a16:colId xmlns:a16="http://schemas.microsoft.com/office/drawing/2014/main" val="1740865472"/>
                    </a:ext>
                  </a:extLst>
                </a:gridCol>
                <a:gridCol w="971548">
                  <a:extLst>
                    <a:ext uri="{9D8B030D-6E8A-4147-A177-3AD203B41FA5}">
                      <a16:colId xmlns:a16="http://schemas.microsoft.com/office/drawing/2014/main" val="1021715536"/>
                    </a:ext>
                  </a:extLst>
                </a:gridCol>
                <a:gridCol w="971548">
                  <a:extLst>
                    <a:ext uri="{9D8B030D-6E8A-4147-A177-3AD203B41FA5}">
                      <a16:colId xmlns:a16="http://schemas.microsoft.com/office/drawing/2014/main" val="2554966086"/>
                    </a:ext>
                  </a:extLst>
                </a:gridCol>
              </a:tblGrid>
              <a:tr h="370840">
                <a:tc gridSpan="11">
                  <a:txBody>
                    <a:bodyPr/>
                    <a:lstStyle/>
                    <a:p>
                      <a:pPr algn="ctr"/>
                      <a:r>
                        <a:rPr lang="en-US" dirty="0"/>
                        <a:t>Schiller (Proposed Model)</a:t>
                      </a:r>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4076550515"/>
                  </a:ext>
                </a:extLst>
              </a:tr>
              <a:tr h="370840">
                <a:tc>
                  <a:txBody>
                    <a:bodyPr/>
                    <a:lstStyle/>
                    <a:p>
                      <a:endParaRPr lang="en-IN" dirty="0"/>
                    </a:p>
                  </a:txBody>
                  <a:tcPr/>
                </a:tc>
                <a:tc>
                  <a:txBody>
                    <a:bodyPr/>
                    <a:lstStyle/>
                    <a:p>
                      <a:r>
                        <a:rPr lang="en-US" dirty="0"/>
                        <a:t>RF</a:t>
                      </a:r>
                      <a:endParaRPr lang="en-IN" dirty="0"/>
                    </a:p>
                  </a:txBody>
                  <a:tcPr/>
                </a:tc>
                <a:tc gridSpan="2">
                  <a:txBody>
                    <a:bodyPr/>
                    <a:lstStyle/>
                    <a:p>
                      <a:r>
                        <a:rPr lang="en-US" dirty="0"/>
                        <a:t>RF-RFE</a:t>
                      </a:r>
                      <a:endParaRPr lang="en-IN" dirty="0"/>
                    </a:p>
                  </a:txBody>
                  <a:tcPr/>
                </a:tc>
                <a:tc hMerge="1">
                  <a:txBody>
                    <a:bodyPr/>
                    <a:lstStyle/>
                    <a:p>
                      <a:endParaRPr lang="en-IN"/>
                    </a:p>
                  </a:txBody>
                  <a:tcPr/>
                </a:tc>
                <a:tc gridSpan="2">
                  <a:txBody>
                    <a:bodyPr/>
                    <a:lstStyle/>
                    <a:p>
                      <a:r>
                        <a:rPr lang="en-US" dirty="0"/>
                        <a:t>RF-PCA</a:t>
                      </a:r>
                      <a:endParaRPr lang="en-IN" dirty="0"/>
                    </a:p>
                  </a:txBody>
                  <a:tcPr/>
                </a:tc>
                <a:tc hMerge="1">
                  <a:txBody>
                    <a:bodyPr/>
                    <a:lstStyle/>
                    <a:p>
                      <a:endParaRPr lang="en-IN"/>
                    </a:p>
                  </a:txBody>
                  <a:tcPr/>
                </a:tc>
                <a:tc>
                  <a:txBody>
                    <a:bodyPr/>
                    <a:lstStyle/>
                    <a:p>
                      <a:r>
                        <a:rPr lang="en-US" dirty="0"/>
                        <a:t>SMOTE-RF</a:t>
                      </a:r>
                      <a:endParaRPr lang="en-IN" dirty="0"/>
                    </a:p>
                  </a:txBody>
                  <a:tcPr/>
                </a:tc>
                <a:tc gridSpan="2">
                  <a:txBody>
                    <a:bodyPr/>
                    <a:lstStyle/>
                    <a:p>
                      <a:r>
                        <a:rPr lang="en-US" dirty="0"/>
                        <a:t>SMOTE-RF-RFE</a:t>
                      </a:r>
                      <a:endParaRPr lang="en-IN" dirty="0"/>
                    </a:p>
                  </a:txBody>
                  <a:tcPr/>
                </a:tc>
                <a:tc hMerge="1">
                  <a:txBody>
                    <a:bodyPr/>
                    <a:lstStyle/>
                    <a:p>
                      <a:endParaRPr lang="en-IN"/>
                    </a:p>
                  </a:txBody>
                  <a:tcPr/>
                </a:tc>
                <a:tc gridSpan="2">
                  <a:txBody>
                    <a:bodyPr/>
                    <a:lstStyle/>
                    <a:p>
                      <a:r>
                        <a:rPr lang="en-US" dirty="0"/>
                        <a:t>SMOTE-RF-PCA</a:t>
                      </a:r>
                      <a:endParaRPr lang="en-IN" dirty="0"/>
                    </a:p>
                  </a:txBody>
                  <a:tcPr/>
                </a:tc>
                <a:tc hMerge="1">
                  <a:txBody>
                    <a:bodyPr/>
                    <a:lstStyle/>
                    <a:p>
                      <a:endParaRPr lang="en-IN"/>
                    </a:p>
                  </a:txBody>
                  <a:tcPr/>
                </a:tc>
                <a:extLst>
                  <a:ext uri="{0D108BD9-81ED-4DB2-BD59-A6C34878D82A}">
                    <a16:rowId xmlns:a16="http://schemas.microsoft.com/office/drawing/2014/main" val="2296429718"/>
                  </a:ext>
                </a:extLst>
              </a:tr>
              <a:tr h="370840">
                <a:tc>
                  <a:txBody>
                    <a:bodyPr/>
                    <a:lstStyle/>
                    <a:p>
                      <a:r>
                        <a:rPr lang="en-US" dirty="0"/>
                        <a:t>#Features</a:t>
                      </a:r>
                      <a:endParaRPr lang="en-IN" dirty="0"/>
                    </a:p>
                  </a:txBody>
                  <a:tcPr/>
                </a:tc>
                <a:tc>
                  <a:txBody>
                    <a:bodyPr/>
                    <a:lstStyle/>
                    <a:p>
                      <a:r>
                        <a:rPr lang="en-US" dirty="0"/>
                        <a:t>30</a:t>
                      </a:r>
                      <a:endParaRPr lang="en-IN" dirty="0"/>
                    </a:p>
                  </a:txBody>
                  <a:tcPr/>
                </a:tc>
                <a:tc>
                  <a:txBody>
                    <a:bodyPr/>
                    <a:lstStyle/>
                    <a:p>
                      <a:r>
                        <a:rPr lang="en-US" dirty="0"/>
                        <a:t>7</a:t>
                      </a:r>
                      <a:endParaRPr lang="en-IN" dirty="0"/>
                    </a:p>
                  </a:txBody>
                  <a:tcPr/>
                </a:tc>
                <a:tc>
                  <a:txBody>
                    <a:bodyPr/>
                    <a:lstStyle/>
                    <a:p>
                      <a:r>
                        <a:rPr lang="en-US" dirty="0"/>
                        <a:t>18</a:t>
                      </a:r>
                      <a:endParaRPr lang="en-IN" dirty="0"/>
                    </a:p>
                  </a:txBody>
                  <a:tcPr/>
                </a:tc>
                <a:tc>
                  <a:txBody>
                    <a:bodyPr/>
                    <a:lstStyle/>
                    <a:p>
                      <a:r>
                        <a:rPr lang="en-US" dirty="0"/>
                        <a:t>6</a:t>
                      </a:r>
                      <a:endParaRPr lang="en-IN" dirty="0"/>
                    </a:p>
                  </a:txBody>
                  <a:tcPr/>
                </a:tc>
                <a:tc>
                  <a:txBody>
                    <a:bodyPr/>
                    <a:lstStyle/>
                    <a:p>
                      <a:r>
                        <a:rPr lang="en-US" dirty="0"/>
                        <a:t>12</a:t>
                      </a:r>
                      <a:endParaRPr lang="en-IN" dirty="0"/>
                    </a:p>
                  </a:txBody>
                  <a:tcPr/>
                </a:tc>
                <a:tc>
                  <a:txBody>
                    <a:bodyPr/>
                    <a:lstStyle/>
                    <a:p>
                      <a:r>
                        <a:rPr lang="en-US" dirty="0"/>
                        <a:t>30</a:t>
                      </a:r>
                      <a:endParaRPr lang="en-IN" dirty="0"/>
                    </a:p>
                  </a:txBody>
                  <a:tcPr/>
                </a:tc>
                <a:tc>
                  <a:txBody>
                    <a:bodyPr/>
                    <a:lstStyle/>
                    <a:p>
                      <a:r>
                        <a:rPr lang="en-US" dirty="0"/>
                        <a:t>7</a:t>
                      </a:r>
                      <a:endParaRPr lang="en-IN" dirty="0"/>
                    </a:p>
                  </a:txBody>
                  <a:tcPr/>
                </a:tc>
                <a:tc>
                  <a:txBody>
                    <a:bodyPr/>
                    <a:lstStyle/>
                    <a:p>
                      <a:r>
                        <a:rPr lang="en-US" dirty="0"/>
                        <a:t>18</a:t>
                      </a:r>
                      <a:endParaRPr lang="en-IN" dirty="0"/>
                    </a:p>
                  </a:txBody>
                  <a:tcPr/>
                </a:tc>
                <a:tc>
                  <a:txBody>
                    <a:bodyPr/>
                    <a:lstStyle/>
                    <a:p>
                      <a:r>
                        <a:rPr lang="en-US" dirty="0"/>
                        <a:t>6</a:t>
                      </a:r>
                      <a:endParaRPr lang="en-IN" dirty="0"/>
                    </a:p>
                  </a:txBody>
                  <a:tcPr/>
                </a:tc>
                <a:tc>
                  <a:txBody>
                    <a:bodyPr/>
                    <a:lstStyle/>
                    <a:p>
                      <a:r>
                        <a:rPr lang="en-US" dirty="0"/>
                        <a:t>12</a:t>
                      </a:r>
                      <a:endParaRPr lang="en-IN" dirty="0"/>
                    </a:p>
                  </a:txBody>
                  <a:tcPr/>
                </a:tc>
                <a:extLst>
                  <a:ext uri="{0D108BD9-81ED-4DB2-BD59-A6C34878D82A}">
                    <a16:rowId xmlns:a16="http://schemas.microsoft.com/office/drawing/2014/main" val="22129902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endParaRPr lang="en-IN" dirty="0"/>
                    </a:p>
                  </a:txBody>
                  <a:tcPr/>
                </a:tc>
                <a:tc>
                  <a:txBody>
                    <a:bodyPr/>
                    <a:lstStyle/>
                    <a:p>
                      <a:r>
                        <a:rPr lang="en-US" dirty="0"/>
                        <a:t>91.49</a:t>
                      </a:r>
                      <a:endParaRPr lang="en-IN" dirty="0"/>
                    </a:p>
                  </a:txBody>
                  <a:tcPr/>
                </a:tc>
                <a:tc>
                  <a:txBody>
                    <a:bodyPr/>
                    <a:lstStyle/>
                    <a:p>
                      <a:r>
                        <a:rPr lang="en-US" dirty="0"/>
                        <a:t>90.79</a:t>
                      </a:r>
                      <a:endParaRPr lang="en-IN" dirty="0"/>
                    </a:p>
                  </a:txBody>
                  <a:tcPr/>
                </a:tc>
                <a:tc>
                  <a:txBody>
                    <a:bodyPr/>
                    <a:lstStyle/>
                    <a:p>
                      <a:r>
                        <a:rPr lang="en-US" dirty="0"/>
                        <a:t>91.25</a:t>
                      </a:r>
                      <a:endParaRPr lang="en-IN" dirty="0"/>
                    </a:p>
                  </a:txBody>
                  <a:tcPr/>
                </a:tc>
                <a:tc>
                  <a:txBody>
                    <a:bodyPr/>
                    <a:lstStyle/>
                    <a:p>
                      <a:r>
                        <a:rPr lang="en-US" dirty="0"/>
                        <a:t>90.56</a:t>
                      </a:r>
                      <a:endParaRPr lang="en-IN" dirty="0"/>
                    </a:p>
                  </a:txBody>
                  <a:tcPr/>
                </a:tc>
                <a:tc>
                  <a:txBody>
                    <a:bodyPr/>
                    <a:lstStyle/>
                    <a:p>
                      <a:r>
                        <a:rPr lang="en-US" dirty="0"/>
                        <a:t>90.91</a:t>
                      </a:r>
                      <a:endParaRPr lang="en-IN" dirty="0"/>
                    </a:p>
                  </a:txBody>
                  <a:tcPr/>
                </a:tc>
                <a:tc>
                  <a:txBody>
                    <a:bodyPr/>
                    <a:lstStyle/>
                    <a:p>
                      <a:r>
                        <a:rPr lang="en-US" dirty="0"/>
                        <a:t>95.01</a:t>
                      </a:r>
                      <a:endParaRPr lang="en-IN" dirty="0"/>
                    </a:p>
                  </a:txBody>
                  <a:tcPr/>
                </a:tc>
                <a:tc>
                  <a:txBody>
                    <a:bodyPr/>
                    <a:lstStyle/>
                    <a:p>
                      <a:r>
                        <a:rPr lang="en-US" dirty="0"/>
                        <a:t>91.73</a:t>
                      </a:r>
                      <a:endParaRPr lang="en-IN" dirty="0"/>
                    </a:p>
                  </a:txBody>
                  <a:tcPr/>
                </a:tc>
                <a:tc>
                  <a:txBody>
                    <a:bodyPr/>
                    <a:lstStyle/>
                    <a:p>
                      <a:r>
                        <a:rPr lang="en-US" dirty="0"/>
                        <a:t>92.91</a:t>
                      </a:r>
                      <a:endParaRPr lang="en-IN" dirty="0"/>
                    </a:p>
                  </a:txBody>
                  <a:tcPr/>
                </a:tc>
                <a:tc>
                  <a:txBody>
                    <a:bodyPr/>
                    <a:lstStyle/>
                    <a:p>
                      <a:r>
                        <a:rPr lang="en-US" dirty="0"/>
                        <a:t>94.49</a:t>
                      </a:r>
                      <a:endParaRPr lang="en-IN" dirty="0"/>
                    </a:p>
                  </a:txBody>
                  <a:tcPr/>
                </a:tc>
                <a:tc>
                  <a:txBody>
                    <a:bodyPr/>
                    <a:lstStyle/>
                    <a:p>
                      <a:r>
                        <a:rPr lang="en-US" dirty="0"/>
                        <a:t>94.88</a:t>
                      </a:r>
                      <a:endParaRPr lang="en-IN" dirty="0"/>
                    </a:p>
                  </a:txBody>
                  <a:tcPr/>
                </a:tc>
                <a:extLst>
                  <a:ext uri="{0D108BD9-81ED-4DB2-BD59-A6C34878D82A}">
                    <a16:rowId xmlns:a16="http://schemas.microsoft.com/office/drawing/2014/main" val="2368938876"/>
                  </a:ext>
                </a:extLst>
              </a:tr>
              <a:tr h="370840">
                <a:tc gridSpan="1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Schiller (Implemented Model)</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2575588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endParaRPr lang="en-IN" dirty="0"/>
                    </a:p>
                  </a:txBody>
                  <a:tcPr/>
                </a:tc>
                <a:tc>
                  <a:txBody>
                    <a:bodyPr/>
                    <a:lstStyle/>
                    <a:p>
                      <a:r>
                        <a:rPr lang="en-US" dirty="0"/>
                        <a:t>90.55</a:t>
                      </a:r>
                      <a:endParaRPr lang="en-IN" dirty="0"/>
                    </a:p>
                  </a:txBody>
                  <a:tcPr/>
                </a:tc>
                <a:tc>
                  <a:txBody>
                    <a:bodyPr/>
                    <a:lstStyle/>
                    <a:p>
                      <a:r>
                        <a:rPr lang="en-US" dirty="0"/>
                        <a:t>90.79</a:t>
                      </a:r>
                      <a:endParaRPr lang="en-IN" dirty="0"/>
                    </a:p>
                  </a:txBody>
                  <a:tcPr/>
                </a:tc>
                <a:tc>
                  <a:txBody>
                    <a:bodyPr/>
                    <a:lstStyle/>
                    <a:p>
                      <a:r>
                        <a:rPr lang="en-US" dirty="0"/>
                        <a:t>90.32</a:t>
                      </a:r>
                      <a:endParaRPr lang="en-IN" dirty="0"/>
                    </a:p>
                  </a:txBody>
                  <a:tcPr/>
                </a:tc>
                <a:tc>
                  <a:txBody>
                    <a:bodyPr/>
                    <a:lstStyle/>
                    <a:p>
                      <a:r>
                        <a:rPr lang="en-US" dirty="0"/>
                        <a:t>90.09</a:t>
                      </a:r>
                      <a:endParaRPr lang="en-IN" dirty="0"/>
                    </a:p>
                  </a:txBody>
                  <a:tcPr/>
                </a:tc>
                <a:tc>
                  <a:txBody>
                    <a:bodyPr/>
                    <a:lstStyle/>
                    <a:p>
                      <a:r>
                        <a:rPr lang="en-US" dirty="0"/>
                        <a:t>90.20</a:t>
                      </a:r>
                      <a:endParaRPr lang="en-IN" dirty="0"/>
                    </a:p>
                  </a:txBody>
                  <a:tcPr/>
                </a:tc>
                <a:tc>
                  <a:txBody>
                    <a:bodyPr/>
                    <a:lstStyle/>
                    <a:p>
                      <a:r>
                        <a:rPr lang="en-US" dirty="0"/>
                        <a:t>94.83</a:t>
                      </a:r>
                      <a:endParaRPr lang="en-IN" dirty="0"/>
                    </a:p>
                  </a:txBody>
                  <a:tcPr/>
                </a:tc>
                <a:tc>
                  <a:txBody>
                    <a:bodyPr/>
                    <a:lstStyle/>
                    <a:p>
                      <a:r>
                        <a:rPr lang="en-US" dirty="0"/>
                        <a:t>94.32</a:t>
                      </a:r>
                      <a:endParaRPr lang="en-IN" dirty="0"/>
                    </a:p>
                  </a:txBody>
                  <a:tcPr/>
                </a:tc>
                <a:tc>
                  <a:txBody>
                    <a:bodyPr/>
                    <a:lstStyle/>
                    <a:p>
                      <a:r>
                        <a:rPr lang="en-US" dirty="0"/>
                        <a:t>94.58</a:t>
                      </a:r>
                      <a:endParaRPr lang="en-IN" dirty="0"/>
                    </a:p>
                  </a:txBody>
                  <a:tcPr/>
                </a:tc>
                <a:tc>
                  <a:txBody>
                    <a:bodyPr/>
                    <a:lstStyle/>
                    <a:p>
                      <a:r>
                        <a:rPr lang="en-US" dirty="0"/>
                        <a:t>89.41</a:t>
                      </a:r>
                      <a:endParaRPr lang="en-IN" dirty="0"/>
                    </a:p>
                  </a:txBody>
                  <a:tcPr/>
                </a:tc>
                <a:tc>
                  <a:txBody>
                    <a:bodyPr/>
                    <a:lstStyle/>
                    <a:p>
                      <a:r>
                        <a:rPr lang="en-US" dirty="0"/>
                        <a:t>92.92</a:t>
                      </a:r>
                      <a:endParaRPr lang="en-IN" dirty="0"/>
                    </a:p>
                  </a:txBody>
                  <a:tcPr/>
                </a:tc>
                <a:extLst>
                  <a:ext uri="{0D108BD9-81ED-4DB2-BD59-A6C34878D82A}">
                    <a16:rowId xmlns:a16="http://schemas.microsoft.com/office/drawing/2014/main" val="2645218654"/>
                  </a:ext>
                </a:extLst>
              </a:tr>
            </a:tbl>
          </a:graphicData>
        </a:graphic>
      </p:graphicFrame>
      <p:sp>
        <p:nvSpPr>
          <p:cNvPr id="8" name="Title 1">
            <a:extLst>
              <a:ext uri="{FF2B5EF4-FFF2-40B4-BE49-F238E27FC236}">
                <a16:creationId xmlns:a16="http://schemas.microsoft.com/office/drawing/2014/main" id="{A9EBEA65-E8F4-48E7-B3BC-511B4BBC8776}"/>
              </a:ext>
            </a:extLst>
          </p:cNvPr>
          <p:cNvSpPr>
            <a:spLocks noGrp="1"/>
          </p:cNvSpPr>
          <p:nvPr>
            <p:ph type="title"/>
          </p:nvPr>
        </p:nvSpPr>
        <p:spPr>
          <a:xfrm>
            <a:off x="838200" y="466725"/>
            <a:ext cx="10515600" cy="742950"/>
          </a:xfrm>
        </p:spPr>
        <p:txBody>
          <a:bodyPr>
            <a:normAutofit/>
          </a:bodyPr>
          <a:lstStyle/>
          <a:p>
            <a:r>
              <a:rPr lang="en-US" sz="2800" dirty="0"/>
              <a:t>PERFORMANCE COMPARISON (PROPOSED vs IMPLEMENTED)</a:t>
            </a:r>
            <a:endParaRPr lang="en-IN" sz="2800" dirty="0"/>
          </a:p>
        </p:txBody>
      </p:sp>
    </p:spTree>
    <p:extLst>
      <p:ext uri="{BB962C8B-B14F-4D97-AF65-F5344CB8AC3E}">
        <p14:creationId xmlns:p14="http://schemas.microsoft.com/office/powerpoint/2010/main" val="334628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D2E4255-C8B7-445F-B0FD-CB8EB3F82519}"/>
              </a:ext>
            </a:extLst>
          </p:cNvPr>
          <p:cNvGraphicFramePr>
            <a:graphicFrameLocks noGrp="1"/>
          </p:cNvGraphicFramePr>
          <p:nvPr>
            <p:ph idx="1"/>
            <p:extLst>
              <p:ext uri="{D42A27DB-BD31-4B8C-83A1-F6EECF244321}">
                <p14:modId xmlns:p14="http://schemas.microsoft.com/office/powerpoint/2010/main" val="2886884637"/>
              </p:ext>
            </p:extLst>
          </p:nvPr>
        </p:nvGraphicFramePr>
        <p:xfrm>
          <a:off x="838201" y="1203960"/>
          <a:ext cx="10515598" cy="2225040"/>
        </p:xfrm>
        <a:graphic>
          <a:graphicData uri="http://schemas.openxmlformats.org/drawingml/2006/table">
            <a:tbl>
              <a:tblPr firstRow="1" bandRow="1">
                <a:tableStyleId>{5940675A-B579-460E-94D1-54222C63F5DA}</a:tableStyleId>
              </a:tblPr>
              <a:tblGrid>
                <a:gridCol w="1276350">
                  <a:extLst>
                    <a:ext uri="{9D8B030D-6E8A-4147-A177-3AD203B41FA5}">
                      <a16:colId xmlns:a16="http://schemas.microsoft.com/office/drawing/2014/main" val="1981367089"/>
                    </a:ext>
                  </a:extLst>
                </a:gridCol>
                <a:gridCol w="914400">
                  <a:extLst>
                    <a:ext uri="{9D8B030D-6E8A-4147-A177-3AD203B41FA5}">
                      <a16:colId xmlns:a16="http://schemas.microsoft.com/office/drawing/2014/main" val="1572529182"/>
                    </a:ext>
                  </a:extLst>
                </a:gridCol>
                <a:gridCol w="838200">
                  <a:extLst>
                    <a:ext uri="{9D8B030D-6E8A-4147-A177-3AD203B41FA5}">
                      <a16:colId xmlns:a16="http://schemas.microsoft.com/office/drawing/2014/main" val="910707757"/>
                    </a:ext>
                  </a:extLst>
                </a:gridCol>
                <a:gridCol w="704850">
                  <a:extLst>
                    <a:ext uri="{9D8B030D-6E8A-4147-A177-3AD203B41FA5}">
                      <a16:colId xmlns:a16="http://schemas.microsoft.com/office/drawing/2014/main" val="3470198896"/>
                    </a:ext>
                  </a:extLst>
                </a:gridCol>
                <a:gridCol w="838200">
                  <a:extLst>
                    <a:ext uri="{9D8B030D-6E8A-4147-A177-3AD203B41FA5}">
                      <a16:colId xmlns:a16="http://schemas.microsoft.com/office/drawing/2014/main" val="1840941824"/>
                    </a:ext>
                  </a:extLst>
                </a:gridCol>
                <a:gridCol w="781050">
                  <a:extLst>
                    <a:ext uri="{9D8B030D-6E8A-4147-A177-3AD203B41FA5}">
                      <a16:colId xmlns:a16="http://schemas.microsoft.com/office/drawing/2014/main" val="17935775"/>
                    </a:ext>
                  </a:extLst>
                </a:gridCol>
                <a:gridCol w="1304926">
                  <a:extLst>
                    <a:ext uri="{9D8B030D-6E8A-4147-A177-3AD203B41FA5}">
                      <a16:colId xmlns:a16="http://schemas.microsoft.com/office/drawing/2014/main" val="3774564875"/>
                    </a:ext>
                  </a:extLst>
                </a:gridCol>
                <a:gridCol w="957263">
                  <a:extLst>
                    <a:ext uri="{9D8B030D-6E8A-4147-A177-3AD203B41FA5}">
                      <a16:colId xmlns:a16="http://schemas.microsoft.com/office/drawing/2014/main" val="2868410252"/>
                    </a:ext>
                  </a:extLst>
                </a:gridCol>
                <a:gridCol w="957263">
                  <a:extLst>
                    <a:ext uri="{9D8B030D-6E8A-4147-A177-3AD203B41FA5}">
                      <a16:colId xmlns:a16="http://schemas.microsoft.com/office/drawing/2014/main" val="1740865472"/>
                    </a:ext>
                  </a:extLst>
                </a:gridCol>
                <a:gridCol w="971548">
                  <a:extLst>
                    <a:ext uri="{9D8B030D-6E8A-4147-A177-3AD203B41FA5}">
                      <a16:colId xmlns:a16="http://schemas.microsoft.com/office/drawing/2014/main" val="1021715536"/>
                    </a:ext>
                  </a:extLst>
                </a:gridCol>
                <a:gridCol w="971548">
                  <a:extLst>
                    <a:ext uri="{9D8B030D-6E8A-4147-A177-3AD203B41FA5}">
                      <a16:colId xmlns:a16="http://schemas.microsoft.com/office/drawing/2014/main" val="2554966086"/>
                    </a:ext>
                  </a:extLst>
                </a:gridCol>
              </a:tblGrid>
              <a:tr h="370840">
                <a:tc gridSpan="11">
                  <a:txBody>
                    <a:bodyPr/>
                    <a:lstStyle/>
                    <a:p>
                      <a:pPr algn="ctr"/>
                      <a:r>
                        <a:rPr lang="en-US" dirty="0"/>
                        <a:t>Citology (Proposed Model)</a:t>
                      </a:r>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4076550515"/>
                  </a:ext>
                </a:extLst>
              </a:tr>
              <a:tr h="370840">
                <a:tc>
                  <a:txBody>
                    <a:bodyPr/>
                    <a:lstStyle/>
                    <a:p>
                      <a:endParaRPr lang="en-IN" dirty="0"/>
                    </a:p>
                  </a:txBody>
                  <a:tcPr/>
                </a:tc>
                <a:tc>
                  <a:txBody>
                    <a:bodyPr/>
                    <a:lstStyle/>
                    <a:p>
                      <a:r>
                        <a:rPr lang="en-US" dirty="0"/>
                        <a:t>RF</a:t>
                      </a:r>
                      <a:endParaRPr lang="en-IN" dirty="0"/>
                    </a:p>
                  </a:txBody>
                  <a:tcPr/>
                </a:tc>
                <a:tc gridSpan="2">
                  <a:txBody>
                    <a:bodyPr/>
                    <a:lstStyle/>
                    <a:p>
                      <a:r>
                        <a:rPr lang="en-US" dirty="0"/>
                        <a:t>RF-RFE</a:t>
                      </a:r>
                      <a:endParaRPr lang="en-IN" dirty="0"/>
                    </a:p>
                  </a:txBody>
                  <a:tcPr/>
                </a:tc>
                <a:tc hMerge="1">
                  <a:txBody>
                    <a:bodyPr/>
                    <a:lstStyle/>
                    <a:p>
                      <a:endParaRPr lang="en-IN"/>
                    </a:p>
                  </a:txBody>
                  <a:tcPr/>
                </a:tc>
                <a:tc gridSpan="2">
                  <a:txBody>
                    <a:bodyPr/>
                    <a:lstStyle/>
                    <a:p>
                      <a:r>
                        <a:rPr lang="en-US" dirty="0"/>
                        <a:t>RF-PCA</a:t>
                      </a:r>
                      <a:endParaRPr lang="en-IN" dirty="0"/>
                    </a:p>
                  </a:txBody>
                  <a:tcPr/>
                </a:tc>
                <a:tc hMerge="1">
                  <a:txBody>
                    <a:bodyPr/>
                    <a:lstStyle/>
                    <a:p>
                      <a:endParaRPr lang="en-IN"/>
                    </a:p>
                  </a:txBody>
                  <a:tcPr/>
                </a:tc>
                <a:tc>
                  <a:txBody>
                    <a:bodyPr/>
                    <a:lstStyle/>
                    <a:p>
                      <a:r>
                        <a:rPr lang="en-US" dirty="0"/>
                        <a:t>SMOTE-RF</a:t>
                      </a:r>
                      <a:endParaRPr lang="en-IN" dirty="0"/>
                    </a:p>
                  </a:txBody>
                  <a:tcPr/>
                </a:tc>
                <a:tc gridSpan="2">
                  <a:txBody>
                    <a:bodyPr/>
                    <a:lstStyle/>
                    <a:p>
                      <a:r>
                        <a:rPr lang="en-US" dirty="0"/>
                        <a:t>SMOTE-RF-RFE</a:t>
                      </a:r>
                      <a:endParaRPr lang="en-IN" dirty="0"/>
                    </a:p>
                  </a:txBody>
                  <a:tcPr/>
                </a:tc>
                <a:tc hMerge="1">
                  <a:txBody>
                    <a:bodyPr/>
                    <a:lstStyle/>
                    <a:p>
                      <a:endParaRPr lang="en-IN"/>
                    </a:p>
                  </a:txBody>
                  <a:tcPr/>
                </a:tc>
                <a:tc gridSpan="2">
                  <a:txBody>
                    <a:bodyPr/>
                    <a:lstStyle/>
                    <a:p>
                      <a:r>
                        <a:rPr lang="en-US" dirty="0"/>
                        <a:t>SMOTE-RF-PCA</a:t>
                      </a:r>
                      <a:endParaRPr lang="en-IN" dirty="0"/>
                    </a:p>
                  </a:txBody>
                  <a:tcPr/>
                </a:tc>
                <a:tc hMerge="1">
                  <a:txBody>
                    <a:bodyPr/>
                    <a:lstStyle/>
                    <a:p>
                      <a:endParaRPr lang="en-IN"/>
                    </a:p>
                  </a:txBody>
                  <a:tcPr/>
                </a:tc>
                <a:extLst>
                  <a:ext uri="{0D108BD9-81ED-4DB2-BD59-A6C34878D82A}">
                    <a16:rowId xmlns:a16="http://schemas.microsoft.com/office/drawing/2014/main" val="2296429718"/>
                  </a:ext>
                </a:extLst>
              </a:tr>
              <a:tr h="370840">
                <a:tc>
                  <a:txBody>
                    <a:bodyPr/>
                    <a:lstStyle/>
                    <a:p>
                      <a:r>
                        <a:rPr lang="en-US" dirty="0"/>
                        <a:t>#Features</a:t>
                      </a:r>
                      <a:endParaRPr lang="en-IN" dirty="0"/>
                    </a:p>
                  </a:txBody>
                  <a:tcPr/>
                </a:tc>
                <a:tc>
                  <a:txBody>
                    <a:bodyPr/>
                    <a:lstStyle/>
                    <a:p>
                      <a:r>
                        <a:rPr lang="en-US" dirty="0"/>
                        <a:t>30</a:t>
                      </a:r>
                      <a:endParaRPr lang="en-IN" dirty="0"/>
                    </a:p>
                  </a:txBody>
                  <a:tcPr/>
                </a:tc>
                <a:tc>
                  <a:txBody>
                    <a:bodyPr/>
                    <a:lstStyle/>
                    <a:p>
                      <a:r>
                        <a:rPr lang="en-US" dirty="0"/>
                        <a:t>8</a:t>
                      </a:r>
                      <a:endParaRPr lang="en-IN" dirty="0"/>
                    </a:p>
                  </a:txBody>
                  <a:tcPr/>
                </a:tc>
                <a:tc>
                  <a:txBody>
                    <a:bodyPr/>
                    <a:lstStyle/>
                    <a:p>
                      <a:r>
                        <a:rPr lang="en-US" dirty="0"/>
                        <a:t>15</a:t>
                      </a:r>
                      <a:endParaRPr lang="en-IN" dirty="0"/>
                    </a:p>
                  </a:txBody>
                  <a:tcPr/>
                </a:tc>
                <a:tc>
                  <a:txBody>
                    <a:bodyPr/>
                    <a:lstStyle/>
                    <a:p>
                      <a:r>
                        <a:rPr lang="en-US" dirty="0"/>
                        <a:t>8</a:t>
                      </a:r>
                      <a:endParaRPr lang="en-IN" dirty="0"/>
                    </a:p>
                  </a:txBody>
                  <a:tcPr/>
                </a:tc>
                <a:tc>
                  <a:txBody>
                    <a:bodyPr/>
                    <a:lstStyle/>
                    <a:p>
                      <a:r>
                        <a:rPr lang="en-US" dirty="0"/>
                        <a:t>11</a:t>
                      </a:r>
                      <a:endParaRPr lang="en-IN" dirty="0"/>
                    </a:p>
                  </a:txBody>
                  <a:tcPr/>
                </a:tc>
                <a:tc>
                  <a:txBody>
                    <a:bodyPr/>
                    <a:lstStyle/>
                    <a:p>
                      <a:r>
                        <a:rPr lang="en-US" dirty="0"/>
                        <a:t>30</a:t>
                      </a:r>
                      <a:endParaRPr lang="en-IN" dirty="0"/>
                    </a:p>
                  </a:txBody>
                  <a:tcPr/>
                </a:tc>
                <a:tc>
                  <a:txBody>
                    <a:bodyPr/>
                    <a:lstStyle/>
                    <a:p>
                      <a:r>
                        <a:rPr lang="en-US" dirty="0"/>
                        <a:t>8</a:t>
                      </a:r>
                      <a:endParaRPr lang="en-IN" dirty="0"/>
                    </a:p>
                  </a:txBody>
                  <a:tcPr/>
                </a:tc>
                <a:tc>
                  <a:txBody>
                    <a:bodyPr/>
                    <a:lstStyle/>
                    <a:p>
                      <a:r>
                        <a:rPr lang="en-US" dirty="0"/>
                        <a:t>15</a:t>
                      </a:r>
                      <a:endParaRPr lang="en-IN" dirty="0"/>
                    </a:p>
                  </a:txBody>
                  <a:tcPr/>
                </a:tc>
                <a:tc>
                  <a:txBody>
                    <a:bodyPr/>
                    <a:lstStyle/>
                    <a:p>
                      <a:r>
                        <a:rPr lang="en-US" dirty="0"/>
                        <a:t>8</a:t>
                      </a:r>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22129902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endParaRPr lang="en-IN" dirty="0"/>
                    </a:p>
                  </a:txBody>
                  <a:tcPr/>
                </a:tc>
                <a:tc>
                  <a:txBody>
                    <a:bodyPr/>
                    <a:lstStyle/>
                    <a:p>
                      <a:r>
                        <a:rPr lang="en-US" dirty="0"/>
                        <a:t>94.52</a:t>
                      </a:r>
                      <a:endParaRPr lang="en-IN" dirty="0"/>
                    </a:p>
                  </a:txBody>
                  <a:tcPr/>
                </a:tc>
                <a:tc>
                  <a:txBody>
                    <a:bodyPr/>
                    <a:lstStyle/>
                    <a:p>
                      <a:r>
                        <a:rPr lang="en-US" dirty="0"/>
                        <a:t>93.47</a:t>
                      </a:r>
                      <a:endParaRPr lang="en-IN" dirty="0"/>
                    </a:p>
                  </a:txBody>
                  <a:tcPr/>
                </a:tc>
                <a:tc>
                  <a:txBody>
                    <a:bodyPr/>
                    <a:lstStyle/>
                    <a:p>
                      <a:r>
                        <a:rPr lang="en-US" dirty="0"/>
                        <a:t>94.17</a:t>
                      </a:r>
                      <a:endParaRPr lang="en-IN" dirty="0"/>
                    </a:p>
                  </a:txBody>
                  <a:tcPr/>
                </a:tc>
                <a:tc>
                  <a:txBody>
                    <a:bodyPr/>
                    <a:lstStyle/>
                    <a:p>
                      <a:r>
                        <a:rPr lang="en-US" dirty="0"/>
                        <a:t>94.52</a:t>
                      </a:r>
                      <a:endParaRPr lang="en-IN" dirty="0"/>
                    </a:p>
                  </a:txBody>
                  <a:tcPr/>
                </a:tc>
                <a:tc>
                  <a:txBody>
                    <a:bodyPr/>
                    <a:lstStyle/>
                    <a:p>
                      <a:r>
                        <a:rPr lang="en-US" dirty="0"/>
                        <a:t>94.63</a:t>
                      </a:r>
                      <a:endParaRPr lang="en-IN" dirty="0"/>
                    </a:p>
                  </a:txBody>
                  <a:tcPr/>
                </a:tc>
                <a:tc>
                  <a:txBody>
                    <a:bodyPr/>
                    <a:lstStyle/>
                    <a:p>
                      <a:r>
                        <a:rPr lang="en-US" dirty="0"/>
                        <a:t>96.94</a:t>
                      </a:r>
                      <a:endParaRPr lang="en-IN" dirty="0"/>
                    </a:p>
                  </a:txBody>
                  <a:tcPr/>
                </a:tc>
                <a:tc>
                  <a:txBody>
                    <a:bodyPr/>
                    <a:lstStyle/>
                    <a:p>
                      <a:r>
                        <a:rPr lang="en-US" dirty="0"/>
                        <a:t>92.52</a:t>
                      </a:r>
                      <a:endParaRPr lang="en-IN" dirty="0"/>
                    </a:p>
                  </a:txBody>
                  <a:tcPr/>
                </a:tc>
                <a:tc>
                  <a:txBody>
                    <a:bodyPr/>
                    <a:lstStyle/>
                    <a:p>
                      <a:r>
                        <a:rPr lang="en-US" dirty="0"/>
                        <a:t>95.89</a:t>
                      </a:r>
                      <a:endParaRPr lang="en-IN" dirty="0"/>
                    </a:p>
                  </a:txBody>
                  <a:tcPr/>
                </a:tc>
                <a:tc>
                  <a:txBody>
                    <a:bodyPr/>
                    <a:lstStyle/>
                    <a:p>
                      <a:r>
                        <a:rPr lang="en-US" dirty="0"/>
                        <a:t>96.39</a:t>
                      </a:r>
                      <a:endParaRPr lang="en-IN" dirty="0"/>
                    </a:p>
                  </a:txBody>
                  <a:tcPr/>
                </a:tc>
                <a:tc>
                  <a:txBody>
                    <a:bodyPr/>
                    <a:lstStyle/>
                    <a:p>
                      <a:r>
                        <a:rPr lang="en-US" dirty="0"/>
                        <a:t>96.89</a:t>
                      </a:r>
                      <a:endParaRPr lang="en-IN" dirty="0"/>
                    </a:p>
                  </a:txBody>
                  <a:tcPr/>
                </a:tc>
                <a:extLst>
                  <a:ext uri="{0D108BD9-81ED-4DB2-BD59-A6C34878D82A}">
                    <a16:rowId xmlns:a16="http://schemas.microsoft.com/office/drawing/2014/main" val="2368938876"/>
                  </a:ext>
                </a:extLst>
              </a:tr>
              <a:tr h="370840">
                <a:tc gridSpan="1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Citology (Implemented Model)</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2575588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endParaRPr lang="en-IN" dirty="0"/>
                    </a:p>
                  </a:txBody>
                  <a:tcPr/>
                </a:tc>
                <a:tc>
                  <a:txBody>
                    <a:bodyPr/>
                    <a:lstStyle/>
                    <a:p>
                      <a:r>
                        <a:rPr lang="en-US" dirty="0"/>
                        <a:t>94.40</a:t>
                      </a:r>
                      <a:endParaRPr lang="en-IN" dirty="0"/>
                    </a:p>
                  </a:txBody>
                  <a:tcPr/>
                </a:tc>
                <a:tc>
                  <a:txBody>
                    <a:bodyPr/>
                    <a:lstStyle/>
                    <a:p>
                      <a:r>
                        <a:rPr lang="en-US" dirty="0"/>
                        <a:t>94.87</a:t>
                      </a:r>
                      <a:endParaRPr lang="en-IN" dirty="0"/>
                    </a:p>
                  </a:txBody>
                  <a:tcPr/>
                </a:tc>
                <a:tc>
                  <a:txBody>
                    <a:bodyPr/>
                    <a:lstStyle/>
                    <a:p>
                      <a:r>
                        <a:rPr lang="en-US" dirty="0"/>
                        <a:t>94.52</a:t>
                      </a:r>
                      <a:endParaRPr lang="en-IN" dirty="0"/>
                    </a:p>
                  </a:txBody>
                  <a:tcPr/>
                </a:tc>
                <a:tc>
                  <a:txBody>
                    <a:bodyPr/>
                    <a:lstStyle/>
                    <a:p>
                      <a:r>
                        <a:rPr lang="en-US" dirty="0"/>
                        <a:t>94.75</a:t>
                      </a:r>
                      <a:endParaRPr lang="en-IN" dirty="0"/>
                    </a:p>
                  </a:txBody>
                  <a:tcPr/>
                </a:tc>
                <a:tc>
                  <a:txBody>
                    <a:bodyPr/>
                    <a:lstStyle/>
                    <a:p>
                      <a:r>
                        <a:rPr lang="en-US" dirty="0"/>
                        <a:t>94.40</a:t>
                      </a:r>
                      <a:endParaRPr lang="en-IN" dirty="0"/>
                    </a:p>
                  </a:txBody>
                  <a:tcPr/>
                </a:tc>
                <a:tc>
                  <a:txBody>
                    <a:bodyPr/>
                    <a:lstStyle/>
                    <a:p>
                      <a:r>
                        <a:rPr lang="en-US" dirty="0"/>
                        <a:t>96.00</a:t>
                      </a:r>
                      <a:endParaRPr lang="en-IN" dirty="0"/>
                    </a:p>
                  </a:txBody>
                  <a:tcPr/>
                </a:tc>
                <a:tc>
                  <a:txBody>
                    <a:bodyPr/>
                    <a:lstStyle/>
                    <a:p>
                      <a:r>
                        <a:rPr lang="en-US" dirty="0"/>
                        <a:t>94.96</a:t>
                      </a:r>
                      <a:endParaRPr lang="en-IN" dirty="0"/>
                    </a:p>
                  </a:txBody>
                  <a:tcPr/>
                </a:tc>
                <a:tc>
                  <a:txBody>
                    <a:bodyPr/>
                    <a:lstStyle/>
                    <a:p>
                      <a:r>
                        <a:rPr lang="en-US" dirty="0"/>
                        <a:t>95.94</a:t>
                      </a:r>
                      <a:endParaRPr lang="en-IN" dirty="0"/>
                    </a:p>
                  </a:txBody>
                  <a:tcPr/>
                </a:tc>
                <a:tc>
                  <a:txBody>
                    <a:bodyPr/>
                    <a:lstStyle/>
                    <a:p>
                      <a:r>
                        <a:rPr lang="en-US" dirty="0"/>
                        <a:t>92.25</a:t>
                      </a:r>
                      <a:endParaRPr lang="en-IN" dirty="0"/>
                    </a:p>
                  </a:txBody>
                  <a:tcPr/>
                </a:tc>
                <a:tc>
                  <a:txBody>
                    <a:bodyPr/>
                    <a:lstStyle/>
                    <a:p>
                      <a:r>
                        <a:rPr lang="en-US" dirty="0"/>
                        <a:t>92.93</a:t>
                      </a:r>
                      <a:endParaRPr lang="en-IN" dirty="0"/>
                    </a:p>
                  </a:txBody>
                  <a:tcPr/>
                </a:tc>
                <a:extLst>
                  <a:ext uri="{0D108BD9-81ED-4DB2-BD59-A6C34878D82A}">
                    <a16:rowId xmlns:a16="http://schemas.microsoft.com/office/drawing/2014/main" val="2645218654"/>
                  </a:ext>
                </a:extLst>
              </a:tr>
            </a:tbl>
          </a:graphicData>
        </a:graphic>
      </p:graphicFrame>
      <p:graphicFrame>
        <p:nvGraphicFramePr>
          <p:cNvPr id="6" name="Content Placeholder 4">
            <a:extLst>
              <a:ext uri="{FF2B5EF4-FFF2-40B4-BE49-F238E27FC236}">
                <a16:creationId xmlns:a16="http://schemas.microsoft.com/office/drawing/2014/main" id="{EC689211-4221-43B2-B522-F64F6E0EC654}"/>
              </a:ext>
            </a:extLst>
          </p:cNvPr>
          <p:cNvGraphicFramePr>
            <a:graphicFrameLocks/>
          </p:cNvGraphicFramePr>
          <p:nvPr>
            <p:extLst>
              <p:ext uri="{D42A27DB-BD31-4B8C-83A1-F6EECF244321}">
                <p14:modId xmlns:p14="http://schemas.microsoft.com/office/powerpoint/2010/main" val="2670741603"/>
              </p:ext>
            </p:extLst>
          </p:nvPr>
        </p:nvGraphicFramePr>
        <p:xfrm>
          <a:off x="838201" y="3940175"/>
          <a:ext cx="10515598" cy="2225040"/>
        </p:xfrm>
        <a:graphic>
          <a:graphicData uri="http://schemas.openxmlformats.org/drawingml/2006/table">
            <a:tbl>
              <a:tblPr firstRow="1" bandRow="1">
                <a:tableStyleId>{5940675A-B579-460E-94D1-54222C63F5DA}</a:tableStyleId>
              </a:tblPr>
              <a:tblGrid>
                <a:gridCol w="1276350">
                  <a:extLst>
                    <a:ext uri="{9D8B030D-6E8A-4147-A177-3AD203B41FA5}">
                      <a16:colId xmlns:a16="http://schemas.microsoft.com/office/drawing/2014/main" val="1981367089"/>
                    </a:ext>
                  </a:extLst>
                </a:gridCol>
                <a:gridCol w="914400">
                  <a:extLst>
                    <a:ext uri="{9D8B030D-6E8A-4147-A177-3AD203B41FA5}">
                      <a16:colId xmlns:a16="http://schemas.microsoft.com/office/drawing/2014/main" val="1572529182"/>
                    </a:ext>
                  </a:extLst>
                </a:gridCol>
                <a:gridCol w="838200">
                  <a:extLst>
                    <a:ext uri="{9D8B030D-6E8A-4147-A177-3AD203B41FA5}">
                      <a16:colId xmlns:a16="http://schemas.microsoft.com/office/drawing/2014/main" val="910707757"/>
                    </a:ext>
                  </a:extLst>
                </a:gridCol>
                <a:gridCol w="704850">
                  <a:extLst>
                    <a:ext uri="{9D8B030D-6E8A-4147-A177-3AD203B41FA5}">
                      <a16:colId xmlns:a16="http://schemas.microsoft.com/office/drawing/2014/main" val="3470198896"/>
                    </a:ext>
                  </a:extLst>
                </a:gridCol>
                <a:gridCol w="838200">
                  <a:extLst>
                    <a:ext uri="{9D8B030D-6E8A-4147-A177-3AD203B41FA5}">
                      <a16:colId xmlns:a16="http://schemas.microsoft.com/office/drawing/2014/main" val="1840941824"/>
                    </a:ext>
                  </a:extLst>
                </a:gridCol>
                <a:gridCol w="781050">
                  <a:extLst>
                    <a:ext uri="{9D8B030D-6E8A-4147-A177-3AD203B41FA5}">
                      <a16:colId xmlns:a16="http://schemas.microsoft.com/office/drawing/2014/main" val="17935775"/>
                    </a:ext>
                  </a:extLst>
                </a:gridCol>
                <a:gridCol w="1304926">
                  <a:extLst>
                    <a:ext uri="{9D8B030D-6E8A-4147-A177-3AD203B41FA5}">
                      <a16:colId xmlns:a16="http://schemas.microsoft.com/office/drawing/2014/main" val="3774564875"/>
                    </a:ext>
                  </a:extLst>
                </a:gridCol>
                <a:gridCol w="957263">
                  <a:extLst>
                    <a:ext uri="{9D8B030D-6E8A-4147-A177-3AD203B41FA5}">
                      <a16:colId xmlns:a16="http://schemas.microsoft.com/office/drawing/2014/main" val="2868410252"/>
                    </a:ext>
                  </a:extLst>
                </a:gridCol>
                <a:gridCol w="957263">
                  <a:extLst>
                    <a:ext uri="{9D8B030D-6E8A-4147-A177-3AD203B41FA5}">
                      <a16:colId xmlns:a16="http://schemas.microsoft.com/office/drawing/2014/main" val="1740865472"/>
                    </a:ext>
                  </a:extLst>
                </a:gridCol>
                <a:gridCol w="971548">
                  <a:extLst>
                    <a:ext uri="{9D8B030D-6E8A-4147-A177-3AD203B41FA5}">
                      <a16:colId xmlns:a16="http://schemas.microsoft.com/office/drawing/2014/main" val="1021715536"/>
                    </a:ext>
                  </a:extLst>
                </a:gridCol>
                <a:gridCol w="971548">
                  <a:extLst>
                    <a:ext uri="{9D8B030D-6E8A-4147-A177-3AD203B41FA5}">
                      <a16:colId xmlns:a16="http://schemas.microsoft.com/office/drawing/2014/main" val="2554966086"/>
                    </a:ext>
                  </a:extLst>
                </a:gridCol>
              </a:tblGrid>
              <a:tr h="370840">
                <a:tc gridSpan="11">
                  <a:txBody>
                    <a:bodyPr/>
                    <a:lstStyle/>
                    <a:p>
                      <a:pPr algn="ctr"/>
                      <a:r>
                        <a:rPr lang="en-US" dirty="0"/>
                        <a:t>Biopsy (Proposed Model)</a:t>
                      </a:r>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4076550515"/>
                  </a:ext>
                </a:extLst>
              </a:tr>
              <a:tr h="370840">
                <a:tc>
                  <a:txBody>
                    <a:bodyPr/>
                    <a:lstStyle/>
                    <a:p>
                      <a:endParaRPr lang="en-IN" dirty="0"/>
                    </a:p>
                  </a:txBody>
                  <a:tcPr/>
                </a:tc>
                <a:tc>
                  <a:txBody>
                    <a:bodyPr/>
                    <a:lstStyle/>
                    <a:p>
                      <a:r>
                        <a:rPr lang="en-US" dirty="0"/>
                        <a:t>RF</a:t>
                      </a:r>
                      <a:endParaRPr lang="en-IN" dirty="0"/>
                    </a:p>
                  </a:txBody>
                  <a:tcPr/>
                </a:tc>
                <a:tc gridSpan="2">
                  <a:txBody>
                    <a:bodyPr/>
                    <a:lstStyle/>
                    <a:p>
                      <a:r>
                        <a:rPr lang="en-US" dirty="0"/>
                        <a:t>RF-RFE</a:t>
                      </a:r>
                      <a:endParaRPr lang="en-IN" dirty="0"/>
                    </a:p>
                  </a:txBody>
                  <a:tcPr/>
                </a:tc>
                <a:tc hMerge="1">
                  <a:txBody>
                    <a:bodyPr/>
                    <a:lstStyle/>
                    <a:p>
                      <a:endParaRPr lang="en-IN"/>
                    </a:p>
                  </a:txBody>
                  <a:tcPr/>
                </a:tc>
                <a:tc gridSpan="2">
                  <a:txBody>
                    <a:bodyPr/>
                    <a:lstStyle/>
                    <a:p>
                      <a:r>
                        <a:rPr lang="en-US" dirty="0"/>
                        <a:t>RF-PCA</a:t>
                      </a:r>
                      <a:endParaRPr lang="en-IN" dirty="0"/>
                    </a:p>
                  </a:txBody>
                  <a:tcPr/>
                </a:tc>
                <a:tc hMerge="1">
                  <a:txBody>
                    <a:bodyPr/>
                    <a:lstStyle/>
                    <a:p>
                      <a:endParaRPr lang="en-IN"/>
                    </a:p>
                  </a:txBody>
                  <a:tcPr/>
                </a:tc>
                <a:tc>
                  <a:txBody>
                    <a:bodyPr/>
                    <a:lstStyle/>
                    <a:p>
                      <a:r>
                        <a:rPr lang="en-US" dirty="0"/>
                        <a:t>SMOTE-RF</a:t>
                      </a:r>
                      <a:endParaRPr lang="en-IN" dirty="0"/>
                    </a:p>
                  </a:txBody>
                  <a:tcPr/>
                </a:tc>
                <a:tc gridSpan="2">
                  <a:txBody>
                    <a:bodyPr/>
                    <a:lstStyle/>
                    <a:p>
                      <a:r>
                        <a:rPr lang="en-US" dirty="0"/>
                        <a:t>SMOTE-RF-RFE</a:t>
                      </a:r>
                      <a:endParaRPr lang="en-IN" dirty="0"/>
                    </a:p>
                  </a:txBody>
                  <a:tcPr/>
                </a:tc>
                <a:tc hMerge="1">
                  <a:txBody>
                    <a:bodyPr/>
                    <a:lstStyle/>
                    <a:p>
                      <a:endParaRPr lang="en-IN"/>
                    </a:p>
                  </a:txBody>
                  <a:tcPr/>
                </a:tc>
                <a:tc gridSpan="2">
                  <a:txBody>
                    <a:bodyPr/>
                    <a:lstStyle/>
                    <a:p>
                      <a:r>
                        <a:rPr lang="en-US" dirty="0"/>
                        <a:t>SMOTE-RF-PCA</a:t>
                      </a:r>
                      <a:endParaRPr lang="en-IN" dirty="0"/>
                    </a:p>
                  </a:txBody>
                  <a:tcPr/>
                </a:tc>
                <a:tc hMerge="1">
                  <a:txBody>
                    <a:bodyPr/>
                    <a:lstStyle/>
                    <a:p>
                      <a:endParaRPr lang="en-IN"/>
                    </a:p>
                  </a:txBody>
                  <a:tcPr/>
                </a:tc>
                <a:extLst>
                  <a:ext uri="{0D108BD9-81ED-4DB2-BD59-A6C34878D82A}">
                    <a16:rowId xmlns:a16="http://schemas.microsoft.com/office/drawing/2014/main" val="2296429718"/>
                  </a:ext>
                </a:extLst>
              </a:tr>
              <a:tr h="370840">
                <a:tc>
                  <a:txBody>
                    <a:bodyPr/>
                    <a:lstStyle/>
                    <a:p>
                      <a:r>
                        <a:rPr lang="en-US" dirty="0"/>
                        <a:t>#Features</a:t>
                      </a:r>
                      <a:endParaRPr lang="en-IN" dirty="0"/>
                    </a:p>
                  </a:txBody>
                  <a:tcPr/>
                </a:tc>
                <a:tc>
                  <a:txBody>
                    <a:bodyPr/>
                    <a:lstStyle/>
                    <a:p>
                      <a:r>
                        <a:rPr lang="en-US" dirty="0"/>
                        <a:t>30</a:t>
                      </a:r>
                      <a:endParaRPr lang="en-IN" dirty="0"/>
                    </a:p>
                  </a:txBody>
                  <a:tcPr/>
                </a:tc>
                <a:tc>
                  <a:txBody>
                    <a:bodyPr/>
                    <a:lstStyle/>
                    <a:p>
                      <a:r>
                        <a:rPr lang="en-US" dirty="0"/>
                        <a:t>6</a:t>
                      </a:r>
                      <a:endParaRPr lang="en-IN" dirty="0"/>
                    </a:p>
                  </a:txBody>
                  <a:tcPr/>
                </a:tc>
                <a:tc>
                  <a:txBody>
                    <a:bodyPr/>
                    <a:lstStyle/>
                    <a:p>
                      <a:r>
                        <a:rPr lang="en-US" dirty="0"/>
                        <a:t>18</a:t>
                      </a:r>
                      <a:endParaRPr lang="en-IN" dirty="0"/>
                    </a:p>
                  </a:txBody>
                  <a:tcPr/>
                </a:tc>
                <a:tc>
                  <a:txBody>
                    <a:bodyPr/>
                    <a:lstStyle/>
                    <a:p>
                      <a:r>
                        <a:rPr lang="en-US" dirty="0"/>
                        <a:t>8</a:t>
                      </a:r>
                      <a:endParaRPr lang="en-IN" dirty="0"/>
                    </a:p>
                  </a:txBody>
                  <a:tcPr/>
                </a:tc>
                <a:tc>
                  <a:txBody>
                    <a:bodyPr/>
                    <a:lstStyle/>
                    <a:p>
                      <a:r>
                        <a:rPr lang="en-US" dirty="0"/>
                        <a:t>11</a:t>
                      </a:r>
                      <a:endParaRPr lang="en-IN" dirty="0"/>
                    </a:p>
                  </a:txBody>
                  <a:tcPr/>
                </a:tc>
                <a:tc>
                  <a:txBody>
                    <a:bodyPr/>
                    <a:lstStyle/>
                    <a:p>
                      <a:r>
                        <a:rPr lang="en-US" dirty="0"/>
                        <a:t>30</a:t>
                      </a:r>
                      <a:endParaRPr lang="en-IN" dirty="0"/>
                    </a:p>
                  </a:txBody>
                  <a:tcPr/>
                </a:tc>
                <a:tc>
                  <a:txBody>
                    <a:bodyPr/>
                    <a:lstStyle/>
                    <a:p>
                      <a:r>
                        <a:rPr lang="en-US" dirty="0"/>
                        <a:t>6</a:t>
                      </a:r>
                      <a:endParaRPr lang="en-IN" dirty="0"/>
                    </a:p>
                  </a:txBody>
                  <a:tcPr/>
                </a:tc>
                <a:tc>
                  <a:txBody>
                    <a:bodyPr/>
                    <a:lstStyle/>
                    <a:p>
                      <a:r>
                        <a:rPr lang="en-US" dirty="0"/>
                        <a:t>18</a:t>
                      </a:r>
                      <a:endParaRPr lang="en-IN" dirty="0"/>
                    </a:p>
                  </a:txBody>
                  <a:tcPr/>
                </a:tc>
                <a:tc>
                  <a:txBody>
                    <a:bodyPr/>
                    <a:lstStyle/>
                    <a:p>
                      <a:r>
                        <a:rPr lang="en-US" dirty="0"/>
                        <a:t>8</a:t>
                      </a:r>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22129902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endParaRPr lang="en-IN" dirty="0"/>
                    </a:p>
                  </a:txBody>
                  <a:tcPr/>
                </a:tc>
                <a:tc>
                  <a:txBody>
                    <a:bodyPr/>
                    <a:lstStyle/>
                    <a:p>
                      <a:r>
                        <a:rPr lang="en-US" dirty="0"/>
                        <a:t>93.70</a:t>
                      </a:r>
                      <a:endParaRPr lang="en-IN" dirty="0"/>
                    </a:p>
                  </a:txBody>
                  <a:tcPr/>
                </a:tc>
                <a:tc>
                  <a:txBody>
                    <a:bodyPr/>
                    <a:lstStyle/>
                    <a:p>
                      <a:r>
                        <a:rPr lang="en-US" dirty="0"/>
                        <a:t>93.12</a:t>
                      </a:r>
                      <a:endParaRPr lang="en-IN" dirty="0"/>
                    </a:p>
                  </a:txBody>
                  <a:tcPr/>
                </a:tc>
                <a:tc>
                  <a:txBody>
                    <a:bodyPr/>
                    <a:lstStyle/>
                    <a:p>
                      <a:r>
                        <a:rPr lang="en-US" dirty="0"/>
                        <a:t>93.24</a:t>
                      </a:r>
                      <a:endParaRPr lang="en-IN" dirty="0"/>
                    </a:p>
                  </a:txBody>
                  <a:tcPr/>
                </a:tc>
                <a:tc>
                  <a:txBody>
                    <a:bodyPr/>
                    <a:lstStyle/>
                    <a:p>
                      <a:r>
                        <a:rPr lang="en-US" dirty="0"/>
                        <a:t>93.24</a:t>
                      </a:r>
                      <a:endParaRPr lang="en-IN" dirty="0"/>
                    </a:p>
                  </a:txBody>
                  <a:tcPr/>
                </a:tc>
                <a:tc>
                  <a:txBody>
                    <a:bodyPr/>
                    <a:lstStyle/>
                    <a:p>
                      <a:r>
                        <a:rPr lang="en-US" dirty="0"/>
                        <a:t>93.24</a:t>
                      </a:r>
                      <a:endParaRPr lang="en-IN" dirty="0"/>
                    </a:p>
                  </a:txBody>
                  <a:tcPr/>
                </a:tc>
                <a:tc>
                  <a:txBody>
                    <a:bodyPr/>
                    <a:lstStyle/>
                    <a:p>
                      <a:r>
                        <a:rPr lang="en-US" dirty="0"/>
                        <a:t>96.06</a:t>
                      </a:r>
                      <a:endParaRPr lang="en-IN" dirty="0"/>
                    </a:p>
                  </a:txBody>
                  <a:tcPr/>
                </a:tc>
                <a:tc>
                  <a:txBody>
                    <a:bodyPr/>
                    <a:lstStyle/>
                    <a:p>
                      <a:r>
                        <a:rPr lang="en-US" dirty="0"/>
                        <a:t>95.23</a:t>
                      </a:r>
                      <a:endParaRPr lang="en-IN" dirty="0"/>
                    </a:p>
                  </a:txBody>
                  <a:tcPr/>
                </a:tc>
                <a:tc>
                  <a:txBody>
                    <a:bodyPr/>
                    <a:lstStyle/>
                    <a:p>
                      <a:r>
                        <a:rPr lang="en-US" dirty="0"/>
                        <a:t>95.87</a:t>
                      </a:r>
                      <a:endParaRPr lang="en-IN" dirty="0"/>
                    </a:p>
                  </a:txBody>
                  <a:tcPr/>
                </a:tc>
                <a:tc>
                  <a:txBody>
                    <a:bodyPr/>
                    <a:lstStyle/>
                    <a:p>
                      <a:r>
                        <a:rPr lang="en-US" dirty="0"/>
                        <a:t>95.55</a:t>
                      </a:r>
                      <a:endParaRPr lang="en-IN" dirty="0"/>
                    </a:p>
                  </a:txBody>
                  <a:tcPr/>
                </a:tc>
                <a:tc>
                  <a:txBody>
                    <a:bodyPr/>
                    <a:lstStyle/>
                    <a:p>
                      <a:r>
                        <a:rPr lang="en-US" dirty="0"/>
                        <a:t>95.74</a:t>
                      </a:r>
                      <a:endParaRPr lang="en-IN" dirty="0"/>
                    </a:p>
                  </a:txBody>
                  <a:tcPr/>
                </a:tc>
                <a:extLst>
                  <a:ext uri="{0D108BD9-81ED-4DB2-BD59-A6C34878D82A}">
                    <a16:rowId xmlns:a16="http://schemas.microsoft.com/office/drawing/2014/main" val="2368938876"/>
                  </a:ext>
                </a:extLst>
              </a:tr>
              <a:tr h="370840">
                <a:tc gridSpan="1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Biopsy (Implemented Model)</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2575588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endParaRPr lang="en-IN" dirty="0"/>
                    </a:p>
                  </a:txBody>
                  <a:tcPr/>
                </a:tc>
                <a:tc>
                  <a:txBody>
                    <a:bodyPr/>
                    <a:lstStyle/>
                    <a:p>
                      <a:r>
                        <a:rPr lang="en-US" dirty="0"/>
                        <a:t>93.70</a:t>
                      </a:r>
                      <a:endParaRPr lang="en-IN" dirty="0"/>
                    </a:p>
                  </a:txBody>
                  <a:tcPr/>
                </a:tc>
                <a:tc>
                  <a:txBody>
                    <a:bodyPr/>
                    <a:lstStyle/>
                    <a:p>
                      <a:r>
                        <a:rPr lang="en-US" dirty="0"/>
                        <a:t>93.24</a:t>
                      </a:r>
                      <a:endParaRPr lang="en-IN" dirty="0"/>
                    </a:p>
                  </a:txBody>
                  <a:tcPr/>
                </a:tc>
                <a:tc>
                  <a:txBody>
                    <a:bodyPr/>
                    <a:lstStyle/>
                    <a:p>
                      <a:r>
                        <a:rPr lang="en-US" dirty="0"/>
                        <a:t>93.35</a:t>
                      </a:r>
                      <a:endParaRPr lang="en-IN" dirty="0"/>
                    </a:p>
                  </a:txBody>
                  <a:tcPr/>
                </a:tc>
                <a:tc>
                  <a:txBody>
                    <a:bodyPr/>
                    <a:lstStyle/>
                    <a:p>
                      <a:r>
                        <a:rPr lang="en-US" dirty="0"/>
                        <a:t>93.47</a:t>
                      </a:r>
                      <a:endParaRPr lang="en-IN" dirty="0"/>
                    </a:p>
                  </a:txBody>
                  <a:tcPr/>
                </a:tc>
                <a:tc>
                  <a:txBody>
                    <a:bodyPr/>
                    <a:lstStyle/>
                    <a:p>
                      <a:r>
                        <a:rPr lang="en-US" dirty="0"/>
                        <a:t>93.12</a:t>
                      </a:r>
                      <a:endParaRPr lang="en-IN" dirty="0"/>
                    </a:p>
                  </a:txBody>
                  <a:tcPr/>
                </a:tc>
                <a:tc>
                  <a:txBody>
                    <a:bodyPr/>
                    <a:lstStyle/>
                    <a:p>
                      <a:r>
                        <a:rPr lang="en-US" dirty="0"/>
                        <a:t>97.01</a:t>
                      </a:r>
                      <a:endParaRPr lang="en-IN" dirty="0"/>
                    </a:p>
                  </a:txBody>
                  <a:tcPr/>
                </a:tc>
                <a:tc>
                  <a:txBody>
                    <a:bodyPr/>
                    <a:lstStyle/>
                    <a:p>
                      <a:r>
                        <a:rPr lang="en-US" dirty="0"/>
                        <a:t>95.58</a:t>
                      </a:r>
                      <a:endParaRPr lang="en-IN" dirty="0"/>
                    </a:p>
                  </a:txBody>
                  <a:tcPr/>
                </a:tc>
                <a:tc>
                  <a:txBody>
                    <a:bodyPr/>
                    <a:lstStyle/>
                    <a:p>
                      <a:r>
                        <a:rPr lang="en-US" dirty="0"/>
                        <a:t>96.32</a:t>
                      </a:r>
                      <a:endParaRPr lang="en-IN" dirty="0"/>
                    </a:p>
                  </a:txBody>
                  <a:tcPr/>
                </a:tc>
                <a:tc>
                  <a:txBody>
                    <a:bodyPr/>
                    <a:lstStyle/>
                    <a:p>
                      <a:r>
                        <a:rPr lang="en-US" dirty="0"/>
                        <a:t>91.90</a:t>
                      </a:r>
                      <a:endParaRPr lang="en-IN" dirty="0"/>
                    </a:p>
                  </a:txBody>
                  <a:tcPr/>
                </a:tc>
                <a:tc>
                  <a:txBody>
                    <a:bodyPr/>
                    <a:lstStyle/>
                    <a:p>
                      <a:r>
                        <a:rPr lang="en-US" dirty="0"/>
                        <a:t>93.34</a:t>
                      </a:r>
                      <a:endParaRPr lang="en-IN" dirty="0"/>
                    </a:p>
                  </a:txBody>
                  <a:tcPr/>
                </a:tc>
                <a:extLst>
                  <a:ext uri="{0D108BD9-81ED-4DB2-BD59-A6C34878D82A}">
                    <a16:rowId xmlns:a16="http://schemas.microsoft.com/office/drawing/2014/main" val="2645218654"/>
                  </a:ext>
                </a:extLst>
              </a:tr>
            </a:tbl>
          </a:graphicData>
        </a:graphic>
      </p:graphicFrame>
    </p:spTree>
    <p:extLst>
      <p:ext uri="{BB962C8B-B14F-4D97-AF65-F5344CB8AC3E}">
        <p14:creationId xmlns:p14="http://schemas.microsoft.com/office/powerpoint/2010/main" val="1078223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TotalTime>
  <Words>940</Words>
  <Application>Microsoft Office PowerPoint</Application>
  <PresentationFormat>Widescreen</PresentationFormat>
  <Paragraphs>198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Cervical Cancer Diagnosis Using Random Forest Classifier With SMOTE and Feature Reduction Techniques SHERIF F. ABDOH , MOHAMED ABO RIZKA, AND FAHIMA A. MAGHRABY Department of Computer Science, Arab Academy for Science, Technology and Maritime Transport, Cairo 1029, Egypt  Corresponding author: Sherif F. Abdoh (sherif.fayz@outlook.com)   IEEE ACCESS ( ISSN / eISSN : 2169-3536 ) Received August 29, 2018, accepted September 26, 2018, date of publication October 5, 2018, date of current version October 31, 2018.  Digital Object Identifier 10.1109/ACCESS.2018.2874063   </vt:lpstr>
      <vt:lpstr>CERVICAL CANCER DATASET</vt:lpstr>
      <vt:lpstr>PRE PROCESSING AND SMOTE OVERSAMPLING</vt:lpstr>
      <vt:lpstr>SAMPLE ROW BEFORE &amp; AFTER PREPROCESSING AND SCALING</vt:lpstr>
      <vt:lpstr>FEATURE SELECTION</vt:lpstr>
      <vt:lpstr>PROPOSED MODEL</vt:lpstr>
      <vt:lpstr>RANDOM FOREST CLASSIFIER</vt:lpstr>
      <vt:lpstr>PERFORMANCE COMPARISON (PROPOSED vs IMPLEMENTED)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Cervical Cancer Diagnosis Using Random Forest Classifier With SMOTE and Feature Reduction Techniques SHERIF F. ABDOH , MOHAMED ABO RIZKA, AND FAHIMA A. MAGHRABY Department of Computer Science, Arab Academy for Science, Technology and Maritime Transport, Cairo 1029, Egypt  Corresponding author: Sherif F. Abdoh (sherif.fayz@outlook.com)  Received August 29, 2018, accepted September 26, 2018, date of publication October 5, 2018, date of current version October 31, 2018. Digital Object Identifier 10.1109/ACCESS.2018.2874063</dc:title>
  <dc:creator>Anant Malhotra</dc:creator>
  <cp:lastModifiedBy>Anant Malhotra</cp:lastModifiedBy>
  <cp:revision>38</cp:revision>
  <dcterms:created xsi:type="dcterms:W3CDTF">2020-11-02T02:44:56Z</dcterms:created>
  <dcterms:modified xsi:type="dcterms:W3CDTF">2020-11-11T10:28:09Z</dcterms:modified>
</cp:coreProperties>
</file>