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4c8be8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4c8be8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875"/>
            <a:ext cx="8520600" cy="14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dirty="0">
                <a:latin typeface="Calibri" panose="020F0502020204030204" pitchFamily="34" charset="0"/>
                <a:ea typeface="Playfair Display"/>
                <a:cs typeface="Calibri" panose="020F0502020204030204" pitchFamily="34" charset="0"/>
                <a:sym typeface="Playfair Display"/>
              </a:rPr>
              <a:t>Joint Encryption and Watermarking Scheme for Security of Medical Images</a:t>
            </a:r>
            <a:endParaRPr sz="2800" b="1" dirty="0">
              <a:latin typeface="Calibri" panose="020F0502020204030204" pitchFamily="34" charset="0"/>
              <a:ea typeface="Playfair Display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03825"/>
            <a:ext cx="8520600" cy="2743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Mentored by: </a:t>
            </a:r>
            <a:endParaRPr sz="1500" b="1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                                                                                                                                                                  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Dr. Amit Kumar Singh                                                                                                                                       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Computer Science and Engineering Department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National Institute of Technology Patna </a:t>
            </a:r>
            <a:endParaRPr sz="1500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Presented by:</a:t>
            </a:r>
            <a:endParaRPr sz="1500" b="1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Anant Malhotra (1806064)</a:t>
            </a:r>
          </a:p>
          <a:p>
            <a:pPr marL="0" indent="0" algn="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Kalpesh Kumar Singh (1806059)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Smriti Pal (1806191</a:t>
            </a:r>
            <a:r>
              <a:rPr lang="en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                                                         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A73B0C-91BC-490C-9FFD-DE0DC8D9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5723"/>
              </p:ext>
            </p:extLst>
          </p:nvPr>
        </p:nvGraphicFramePr>
        <p:xfrm>
          <a:off x="641805" y="461004"/>
          <a:ext cx="7999274" cy="4117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7002">
                  <a:extLst>
                    <a:ext uri="{9D8B030D-6E8A-4147-A177-3AD203B41FA5}">
                      <a16:colId xmlns:a16="http://schemas.microsoft.com/office/drawing/2014/main" val="1983101179"/>
                    </a:ext>
                  </a:extLst>
                </a:gridCol>
                <a:gridCol w="2187002">
                  <a:extLst>
                    <a:ext uri="{9D8B030D-6E8A-4147-A177-3AD203B41FA5}">
                      <a16:colId xmlns:a16="http://schemas.microsoft.com/office/drawing/2014/main" val="4125101"/>
                    </a:ext>
                  </a:extLst>
                </a:gridCol>
                <a:gridCol w="1887828">
                  <a:extLst>
                    <a:ext uri="{9D8B030D-6E8A-4147-A177-3AD203B41FA5}">
                      <a16:colId xmlns:a16="http://schemas.microsoft.com/office/drawing/2014/main" val="4032603326"/>
                    </a:ext>
                  </a:extLst>
                </a:gridCol>
                <a:gridCol w="1737442">
                  <a:extLst>
                    <a:ext uri="{9D8B030D-6E8A-4147-A177-3AD203B41FA5}">
                      <a16:colId xmlns:a16="http://schemas.microsoft.com/office/drawing/2014/main" val="1600170943"/>
                    </a:ext>
                  </a:extLst>
                </a:gridCol>
              </a:tblGrid>
              <a:tr h="187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Table 3. Performance parameters for different attacks.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25564"/>
                  </a:ext>
                </a:extLst>
              </a:tr>
              <a:tr h="187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Attack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Noise Density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NC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BER (%)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270335935"/>
                  </a:ext>
                </a:extLst>
              </a:tr>
              <a:tr h="187886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Salt &amp; Pepper Noise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0.9955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297281821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0.9791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410534869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0.8863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594961750"/>
                  </a:ext>
                </a:extLst>
              </a:tr>
              <a:tr h="187886"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Gaussian Noise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0.0005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0.9574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94437528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0.9406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280641872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0.9031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493288072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0.7353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53640098"/>
                  </a:ext>
                </a:extLst>
              </a:tr>
              <a:tr h="1721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0.9559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594013396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1, Var = 0.005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0.9409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422980816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0.9008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4106456175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1, Var = 0.5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0.7395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411463490"/>
                  </a:ext>
                </a:extLst>
              </a:tr>
              <a:tr h="18788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Speckle Noise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0.9361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848495928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0.8887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187055294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Mean = 0, Var = 0.0025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0.8465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690788800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0.7626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589570700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0.025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0.7043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104373445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Mean = 0, Var = 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0.6337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1.00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95695144"/>
                  </a:ext>
                </a:extLst>
              </a:tr>
              <a:tr h="18788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</a:pPr>
                      <a:r>
                        <a:rPr lang="en-IN" sz="1000">
                          <a:effectLst/>
                        </a:rPr>
                        <a:t>JPEG Compression</a:t>
                      </a:r>
                      <a:endParaRPr lang="en-IN" sz="10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QF = 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0.8957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3393792214"/>
                  </a:ext>
                </a:extLst>
              </a:tr>
              <a:tr h="1878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QF = 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0.9246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2636816727"/>
                  </a:ext>
                </a:extLst>
              </a:tr>
              <a:tr h="187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Rotation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r>
                        <a:rPr lang="en-IN" sz="1000" baseline="30000">
                          <a:effectLst/>
                        </a:rPr>
                        <a:t>o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0.7361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2.25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15" marR="62115" marT="0" marB="0"/>
                </a:tc>
                <a:extLst>
                  <a:ext uri="{0D108BD9-81ED-4DB2-BD59-A6C34878D82A}">
                    <a16:rowId xmlns:a16="http://schemas.microsoft.com/office/drawing/2014/main" val="42530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3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21C9-6D25-480F-84A7-21F13660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5F4F-90C5-4E67-8F9C-2D028EE0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0555"/>
            <a:ext cx="8520600" cy="341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developed a dual watermarking technique to protect the EPR data.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a combination of DWT, Arnold Transform, PN Sequence and AES-CTR to ensure the robustness and security of EPR.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results show good performance in terms of imperceptibility, robustness, and security.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future, we can implement machine learning, deep learning, and other optimization techniques to further improve the performance.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test the proposed work for some other practical applications.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7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E4F-0E74-41C0-8439-EDB3EE5A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8FC8-42BF-4406-B10E-800A73C1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1974"/>
            <a:ext cx="8520600" cy="3617645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Kaur and S Singh, “A hybrid technique of cryptography and watermarking for data encryption and decryption”, IEEE, 2016.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A A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nand, A Singh, Z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Lv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 Bhatnagar, “Compression-then-Encryption based Secure Watermarking Technique for Smart Healthcare System”, IEEE Multi-Media, pp 1–10 , 2020.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Kulkarni and G Kulkarni, "Visual Cryptography based Grayscale Image Watermarking in DWT domain“, Second International Conference on Electronics, Communication and Aerospace Technology (ICECA), Coimbatore, pp. 1443-1446 , 2018.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[4].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Abdel-Nabi and A Al-Haj, “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Joint Encryption and Data Hiding Algorithm for Medical Images Security”, 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Proc. 8th Int. Conf. Inf.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Syst. (ICICS), pp. 147–152, Apr. 2017.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[5]. 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Anand, and A Singh, “Joint watermarking-encryption-ECC for patient record security in wavelet domain”, IEEE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MultiMedia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pp. 1–10, Apr. 2020.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[6]. C K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umar, A Singh, P Kumar, “A Recent Survey on Image Watermarking Techniques and Its Applications in </a:t>
            </a:r>
            <a:r>
              <a:rPr lang="en-US" sz="14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e-governance”,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Multimed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Tools Appl. 77(3):3597–3622, 2017.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4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>
                <a:latin typeface="Calibri" panose="020F0502020204030204" pitchFamily="34" charset="0"/>
                <a:ea typeface="Playfair Display"/>
                <a:cs typeface="Calibri" panose="020F0502020204030204" pitchFamily="34" charset="0"/>
                <a:sym typeface="Playfair Display"/>
              </a:rPr>
              <a:t>Introduction</a:t>
            </a:r>
            <a:endParaRPr sz="2500" dirty="0">
              <a:latin typeface="Calibri" panose="020F0502020204030204" pitchFamily="34" charset="0"/>
              <a:ea typeface="Playfair Display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98195"/>
            <a:ext cx="8520600" cy="305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Due to Advancement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Information and Communications Technologies (ICT)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volume of multimedia data are transmitted through the internet [5,6].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 medical data is stored on the server and cloud platforms [2].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Broadened attack surface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expansion of telehealth services during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pandemic.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Serious Security Issue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Ease of copying, storage, deletion or modification of digital data.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Notable mechanism is needed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fulfil the following security requirements -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Confidentiality, Authenticity, and Integrity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317500" algn="just"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Imaging and Communications in Medicine (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standard for transmitting EPR data over the internet [2].</a:t>
            </a:r>
          </a:p>
          <a:p>
            <a:pPr indent="-317500" algn="just"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management of the attached header file, extra bandwidth, data 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5F9-A78D-4622-ACEE-4D1382DB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Joint Cryptography and Watermarking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4D55-8B00-49B5-A401-FF01C157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 techniques fulfill confidentiality but fail to provide Integrity and Authenticity.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Watermarking imperceptibly embeds secret data into the cover media - fulfilling Authenticity and Integrity properties.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Fusion of cryptography and watermarking to achieve higher levels of security.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Tradeoff between robustness, imperceptibility and payload.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Novel Applications – Healthcare, Copyright Protection, Tamper Proofing, Covert Communication, etc.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7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058-8157-4A4D-A4B1-6FD8B02C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95949-72DB-4FD7-84DA-CACBEDB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8" y="888185"/>
            <a:ext cx="8631141" cy="39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B24-A0AE-4E60-86E9-544C7371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Algorithm – Data Embedding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C4729-8F2A-4D5E-9B55-6923F0EA24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854640"/>
            <a:ext cx="3670300" cy="4064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0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5C79-D9AC-4860-ADE3-B11214A7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097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Algorithm – Data Extraction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273D-E122-4CB7-810C-D7E733DF8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83920"/>
            <a:ext cx="3657600" cy="4038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2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305A-878F-418D-BB88-16CFC1A7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366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of Images and Text Data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B8779-30C9-45F3-8A34-D45E50D3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17725"/>
            <a:ext cx="18669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277C-7667-4565-8E73-BC531BE0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18" y="1587320"/>
            <a:ext cx="1297305" cy="1297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BE226-9ABE-494E-8209-4A951D76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25" y="1017725"/>
            <a:ext cx="1880255" cy="1880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7C94A-1610-4ECB-B1E7-DBB8CC5B1793}"/>
              </a:ext>
            </a:extLst>
          </p:cNvPr>
          <p:cNvSpPr txBox="1"/>
          <p:nvPr/>
        </p:nvSpPr>
        <p:spPr>
          <a:xfrm>
            <a:off x="666750" y="3013864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 Image</a:t>
            </a:r>
          </a:p>
          <a:p>
            <a:pPr algn="ctr"/>
            <a:r>
              <a:rPr lang="en-US" dirty="0"/>
              <a:t>512 x 512 Grayscale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7F053-2D64-495F-8780-1872F940C4E0}"/>
              </a:ext>
            </a:extLst>
          </p:cNvPr>
          <p:cNvSpPr txBox="1"/>
          <p:nvPr/>
        </p:nvSpPr>
        <p:spPr>
          <a:xfrm>
            <a:off x="2636521" y="3013864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Watermark</a:t>
            </a:r>
          </a:p>
          <a:p>
            <a:pPr algn="ctr"/>
            <a:r>
              <a:rPr lang="en-US" dirty="0"/>
              <a:t>256 x 256 Grayscale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0AD8F-20D2-4E42-BD97-9F04DE356DD8}"/>
              </a:ext>
            </a:extLst>
          </p:cNvPr>
          <p:cNvSpPr txBox="1"/>
          <p:nvPr/>
        </p:nvSpPr>
        <p:spPr>
          <a:xfrm>
            <a:off x="6507480" y="3013864"/>
            <a:ext cx="186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and Watermarked Image</a:t>
            </a:r>
          </a:p>
          <a:p>
            <a:pPr algn="ctr"/>
            <a:r>
              <a:rPr lang="en-US" dirty="0"/>
              <a:t>512 x 512 Grayscale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F8F4E-A642-4B6A-951F-339E7DF98FD3}"/>
              </a:ext>
            </a:extLst>
          </p:cNvPr>
          <p:cNvSpPr txBox="1"/>
          <p:nvPr/>
        </p:nvSpPr>
        <p:spPr>
          <a:xfrm>
            <a:off x="4619150" y="1654007"/>
            <a:ext cx="1487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Test Message for patient 1245789 details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AAE0C-C13B-4C5C-91C8-1495544C9932}"/>
              </a:ext>
            </a:extLst>
          </p:cNvPr>
          <p:cNvSpPr txBox="1"/>
          <p:nvPr/>
        </p:nvSpPr>
        <p:spPr>
          <a:xfrm>
            <a:off x="243121" y="4125775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Source - https://pixabay.com/illustrations/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2618C-AA6D-4D59-AFF0-E7D92BF1DC1C}"/>
              </a:ext>
            </a:extLst>
          </p:cNvPr>
          <p:cNvSpPr txBox="1"/>
          <p:nvPr/>
        </p:nvSpPr>
        <p:spPr>
          <a:xfrm>
            <a:off x="4640581" y="2988784"/>
            <a:ext cx="148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Watermark</a:t>
            </a:r>
          </a:p>
        </p:txBody>
      </p:sp>
    </p:spTree>
    <p:extLst>
      <p:ext uri="{BB962C8B-B14F-4D97-AF65-F5344CB8AC3E}">
        <p14:creationId xmlns:p14="http://schemas.microsoft.com/office/powerpoint/2010/main" val="8285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6CF-8255-4D76-914C-BB204017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166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Experimental Analysis and Results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D6B8-72A8-4D61-ACF8-70C12034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4533"/>
            <a:ext cx="8520600" cy="2230805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Changing Pixel Rate (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NPCR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and Unified Averaged Changed Intensity (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UACI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helps in describing the efficiency of the encryption scheme.</a:t>
            </a:r>
          </a:p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acceptable value =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36.7%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(&gt;33%) of UACI is obtained along with NPCR of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(&gt;99%)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AES – CTR Encryption.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evaluated our work by varying the gain factor (α) (At fixed character length = 22) and the results obtained are illustrated in Table 1.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6793F-0A55-438B-B7B9-1B63B9DF5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90142"/>
              </p:ext>
            </p:extLst>
          </p:nvPr>
        </p:nvGraphicFramePr>
        <p:xfrm>
          <a:off x="311700" y="3335507"/>
          <a:ext cx="8520600" cy="13629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1987312230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4153425535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231911565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72975994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65160348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dirty="0">
                          <a:effectLst/>
                        </a:rPr>
                        <a:t>Table 1. Performance analysis at varying gain.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4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Gain Factor (α)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PSNR (dB)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SSIM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5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76.12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97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0.1586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56.13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0.9981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0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3.9661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2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15.864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36.13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0.8553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14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396.61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0.3450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7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9AD0-945D-4E5C-85E2-B54DFF4A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18160"/>
            <a:ext cx="8520600" cy="11277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further validate the suggested work, it is tested for text watermarks of different sizes (At fixed gain factor α = 0.005). The results for the same are produced in Table 2.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62E1E-7BC9-43A6-9B3C-28497F18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46785"/>
              </p:ext>
            </p:extLst>
          </p:nvPr>
        </p:nvGraphicFramePr>
        <p:xfrm>
          <a:off x="529589" y="1645919"/>
          <a:ext cx="8084821" cy="11925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6785">
                  <a:extLst>
                    <a:ext uri="{9D8B030D-6E8A-4147-A177-3AD203B41FA5}">
                      <a16:colId xmlns:a16="http://schemas.microsoft.com/office/drawing/2014/main" val="1976356261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848018962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247244267"/>
                    </a:ext>
                  </a:extLst>
                </a:gridCol>
                <a:gridCol w="1616785">
                  <a:extLst>
                    <a:ext uri="{9D8B030D-6E8A-4147-A177-3AD203B41FA5}">
                      <a16:colId xmlns:a16="http://schemas.microsoft.com/office/drawing/2014/main" val="3722726262"/>
                    </a:ext>
                  </a:extLst>
                </a:gridCol>
                <a:gridCol w="1617681">
                  <a:extLst>
                    <a:ext uri="{9D8B030D-6E8A-4147-A177-3AD203B41FA5}">
                      <a16:colId xmlns:a16="http://schemas.microsoft.com/office/drawing/2014/main" val="59275456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dirty="0">
                          <a:effectLst/>
                        </a:rPr>
                        <a:t>Table 2. Performance analysis for various length of text watermark.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3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 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PSNR (dB)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SSIM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00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40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8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27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1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62.13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0.9995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0.9960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83525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8AC9F4-1EBA-450A-8D7F-7D4ADCBC4FFB}"/>
              </a:ext>
            </a:extLst>
          </p:cNvPr>
          <p:cNvSpPr txBox="1">
            <a:spLocks/>
          </p:cNvSpPr>
          <p:nvPr/>
        </p:nvSpPr>
        <p:spPr>
          <a:xfrm>
            <a:off x="311699" y="3390902"/>
            <a:ext cx="8520600" cy="86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the work is subjected to various attacks for testing the robustness and the values of standard metrics along with the visual displays are displayed in Table 3.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07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1037</Words>
  <Application>Microsoft Office PowerPoint</Application>
  <PresentationFormat>On-screen Show (16:9)</PresentationFormat>
  <Paragraphs>199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Roboto</vt:lpstr>
      <vt:lpstr>Arial</vt:lpstr>
      <vt:lpstr>Simple Light</vt:lpstr>
      <vt:lpstr>Joint Encryption and Watermarking Scheme for Security of Medical Images</vt:lpstr>
      <vt:lpstr>Introduction</vt:lpstr>
      <vt:lpstr>Joint Cryptography and Watermarking</vt:lpstr>
      <vt:lpstr>Literature Review</vt:lpstr>
      <vt:lpstr>Proposed Algorithm – Data Embedding</vt:lpstr>
      <vt:lpstr>Proposed Algorithm – Data Extraction</vt:lpstr>
      <vt:lpstr>Sample of Images and Text Data</vt:lpstr>
      <vt:lpstr>Experimental Analysis and Results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Joint Encryption and Watermarking Scheme for Medical Image Security based on DWT, Arnold Transform, PN Sequence and AES-CTR</dc:title>
  <cp:lastModifiedBy>Anant Malhotra</cp:lastModifiedBy>
  <cp:revision>33</cp:revision>
  <dcterms:modified xsi:type="dcterms:W3CDTF">2021-05-31T11:03:14Z</dcterms:modified>
</cp:coreProperties>
</file>