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50" r:id="rId1"/>
  </p:sldMasterIdLst>
  <p:notesMasterIdLst>
    <p:notesMasterId r:id="rId21"/>
  </p:notesMasterIdLst>
  <p:sldIdLst>
    <p:sldId id="1294" r:id="rId2"/>
    <p:sldId id="1296" r:id="rId3"/>
    <p:sldId id="1203" r:id="rId4"/>
    <p:sldId id="1204" r:id="rId5"/>
    <p:sldId id="1297" r:id="rId6"/>
    <p:sldId id="1299" r:id="rId7"/>
    <p:sldId id="1300" r:id="rId8"/>
    <p:sldId id="1301" r:id="rId9"/>
    <p:sldId id="1302" r:id="rId10"/>
    <p:sldId id="1303" r:id="rId11"/>
    <p:sldId id="1305" r:id="rId12"/>
    <p:sldId id="1307" r:id="rId13"/>
    <p:sldId id="1310" r:id="rId14"/>
    <p:sldId id="1308" r:id="rId15"/>
    <p:sldId id="1311" r:id="rId16"/>
    <p:sldId id="1313" r:id="rId17"/>
    <p:sldId id="1317" r:id="rId18"/>
    <p:sldId id="1316" r:id="rId19"/>
    <p:sldId id="1293" r:id="rId20"/>
  </p:sldIdLst>
  <p:sldSz cx="24377650" cy="13716000"/>
  <p:notesSz cx="6858000" cy="9144000"/>
  <p:defaultTextStyle>
    <a:defPPr>
      <a:defRPr lang="en-US"/>
    </a:defPPr>
    <a:lvl1pPr marL="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1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5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9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3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1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9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1">
          <p15:clr>
            <a:srgbClr val="A4A3A4"/>
          </p15:clr>
        </p15:guide>
        <p15:guide id="2" pos="76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8844B4"/>
    <a:srgbClr val="51286C"/>
    <a:srgbClr val="8941B6"/>
    <a:srgbClr val="041B31"/>
    <a:srgbClr val="403D3F"/>
    <a:srgbClr val="3A3940"/>
    <a:srgbClr val="2F2F2F"/>
    <a:srgbClr val="19232E"/>
    <a:srgbClr val="FBC81F"/>
    <a:srgbClr val="FBB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57" autoAdjust="0"/>
    <p:restoredTop sz="99409" autoAdjust="0"/>
  </p:normalViewPr>
  <p:slideViewPr>
    <p:cSldViewPr snapToGrid="0" snapToObjects="1">
      <p:cViewPr varScale="1">
        <p:scale>
          <a:sx n="47" d="100"/>
          <a:sy n="47" d="100"/>
        </p:scale>
        <p:origin x="288" y="936"/>
      </p:cViewPr>
      <p:guideLst>
        <p:guide orient="horz" pos="4321"/>
        <p:guide pos="76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t>5/17/19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400" algn="l" defTabSz="913765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165" algn="l" defTabSz="913765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565" algn="l" defTabSz="913765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965" algn="l" defTabSz="913765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365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30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30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930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更多模板请关注：https://haosc.taobao.com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84914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8158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4637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46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Teardrop 11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</a:p>
        </p:txBody>
      </p:sp>
    </p:spTree>
    <p:extLst>
      <p:ext uri="{BB962C8B-B14F-4D97-AF65-F5344CB8AC3E}">
        <p14:creationId xmlns:p14="http://schemas.microsoft.com/office/powerpoint/2010/main" val="150899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2579913" y="4265906"/>
            <a:ext cx="3643949" cy="364913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7791465" y="4265906"/>
            <a:ext cx="3643949" cy="364913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13096308" y="4265906"/>
            <a:ext cx="3643949" cy="364913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18265385" y="4265906"/>
            <a:ext cx="3643949" cy="364913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9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Teardrop 15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</a:p>
        </p:txBody>
      </p:sp>
    </p:spTree>
    <p:extLst>
      <p:ext uri="{BB962C8B-B14F-4D97-AF65-F5344CB8AC3E}">
        <p14:creationId xmlns:p14="http://schemas.microsoft.com/office/powerpoint/2010/main" val="3726134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Meet_the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976453" y="3642013"/>
            <a:ext cx="3643949" cy="364913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6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Teardrop 9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</a:p>
        </p:txBody>
      </p:sp>
    </p:spTree>
    <p:extLst>
      <p:ext uri="{BB962C8B-B14F-4D97-AF65-F5344CB8AC3E}">
        <p14:creationId xmlns:p14="http://schemas.microsoft.com/office/powerpoint/2010/main" val="434307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act-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1" y="0"/>
            <a:ext cx="24377651" cy="782002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4565321" y="5002448"/>
            <a:ext cx="6697751" cy="41703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Teardrop 12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3466624" y="5433034"/>
            <a:ext cx="1481328" cy="424436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8605595" y="5433034"/>
            <a:ext cx="1567105" cy="424436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5290574" y="4971515"/>
            <a:ext cx="3024869" cy="548058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Teardrop 15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5" y="-1"/>
            <a:ext cx="24377655" cy="6460437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070977" y="2466755"/>
            <a:ext cx="4720487" cy="8450345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0522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9093939" y="6205678"/>
            <a:ext cx="5990496" cy="371000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Teardrop 13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735617" y="3206029"/>
            <a:ext cx="2519228" cy="251762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8266908" y="3185107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40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3676411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165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9123672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165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6424238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996206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165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0708" y="808009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165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9" name="Teardrop 18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62145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7366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1048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5166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70350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7949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656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  <p:sldLayoutId id="2147483964" r:id="rId13"/>
    <p:sldLayoutId id="2147483969" r:id="rId14"/>
    <p:sldLayoutId id="2147483970" r:id="rId15"/>
    <p:sldLayoutId id="2147483993" r:id="rId16"/>
    <p:sldLayoutId id="2147483656" r:id="rId17"/>
    <p:sldLayoutId id="2147483659" r:id="rId18"/>
    <p:sldLayoutId id="2147483662" r:id="rId19"/>
    <p:sldLayoutId id="2147483671" r:id="rId20"/>
    <p:sldLayoutId id="2147483677" r:id="rId2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5401"/>
            <a:ext cx="24377649" cy="13716000"/>
          </a:xfrm>
          <a:prstGeom prst="rect">
            <a:avLst/>
          </a:prstGeom>
          <a:solidFill>
            <a:srgbClr val="19232E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861868" y="5262387"/>
            <a:ext cx="20743144" cy="3193164"/>
            <a:chOff x="1861868" y="5170023"/>
            <a:chExt cx="20743144" cy="3193164"/>
          </a:xfrm>
        </p:grpSpPr>
        <p:sp>
          <p:nvSpPr>
            <p:cNvPr id="33" name="TextBox 32"/>
            <p:cNvSpPr txBox="1"/>
            <p:nvPr/>
          </p:nvSpPr>
          <p:spPr>
            <a:xfrm>
              <a:off x="1861868" y="5170023"/>
              <a:ext cx="20743144" cy="2646860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altLang="zh-CN" sz="166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Nintendo</a:t>
              </a:r>
              <a:r>
                <a:rPr lang="zh-CN" altLang="en-US" sz="166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 </a:t>
              </a:r>
              <a:r>
                <a:rPr lang="en-US" altLang="zh-CN" sz="166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DS</a:t>
              </a:r>
              <a:endParaRPr lang="id-ID" sz="166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34" name="Subtitle 2"/>
            <p:cNvSpPr txBox="1"/>
            <p:nvPr/>
          </p:nvSpPr>
          <p:spPr>
            <a:xfrm>
              <a:off x="2398806" y="7304751"/>
              <a:ext cx="19560764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Autofit/>
            </a:bodyPr>
            <a:lstStyle>
              <a:lvl1pPr marL="0" indent="0" algn="ctr" defTabSz="108712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 panose="020B0306030504020204"/>
                  <a:ea typeface="+mn-ea"/>
                  <a:cs typeface="Open Sans Light" panose="020B0306030504020204"/>
                </a:defRPr>
              </a:lvl1pPr>
              <a:lvl2pPr marL="1087755" indent="0" algn="ctr" defTabSz="1087120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/>
                  <a:ea typeface="+mn-ea"/>
                  <a:cs typeface="Open Sans" panose="020B0606030504020204"/>
                </a:defRPr>
              </a:lvl2pPr>
              <a:lvl3pPr marL="2175510" indent="0" algn="ctr" defTabSz="1087120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/>
                  <a:ea typeface="+mn-ea"/>
                  <a:cs typeface="Open Sans" panose="020B0606030504020204"/>
                </a:defRPr>
              </a:lvl3pPr>
              <a:lvl4pPr marL="3262630" indent="0" algn="ctr" defTabSz="1087120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/>
                  <a:ea typeface="+mn-ea"/>
                  <a:cs typeface="Open Sans" panose="020B0606030504020204"/>
                </a:defRPr>
              </a:lvl4pPr>
              <a:lvl5pPr marL="4350385" indent="0" algn="ctr" defTabSz="1087120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/>
                  <a:ea typeface="+mn-ea"/>
                  <a:cs typeface="Open Sans" panose="020B0606030504020204"/>
                </a:defRPr>
              </a:lvl5pPr>
              <a:lvl6pPr marL="5438140" indent="0" algn="ctr" defTabSz="108712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12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12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12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600" dirty="0">
                <a:solidFill>
                  <a:schemeClr val="bg1"/>
                </a:solidFill>
                <a:latin typeface="Lato Light"/>
                <a:cs typeface="Lato Light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8922106" y="8207739"/>
              <a:ext cx="6108192" cy="155448"/>
              <a:chOff x="1775295" y="2020905"/>
              <a:chExt cx="2696845" cy="45719"/>
            </a:xfrm>
          </p:grpSpPr>
          <p:sp>
            <p:nvSpPr>
              <p:cNvPr id="67" name="Rectangle 66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 flipV="1">
                <a:off x="2314567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 flipV="1">
                <a:off x="2853111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V="1">
                <a:off x="3392515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V="1">
                <a:off x="393178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739573" y="626573"/>
            <a:ext cx="20937538" cy="2200624"/>
            <a:chOff x="1739573" y="511491"/>
            <a:chExt cx="20937538" cy="2200624"/>
          </a:xfrm>
        </p:grpSpPr>
        <p:sp>
          <p:nvSpPr>
            <p:cNvPr id="50" name="TextBox 49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Data</a:t>
              </a:r>
              <a:r>
                <a:rPr lang="zh-CN" alt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 </a:t>
              </a:r>
              <a:r>
                <a:rPr lang="en-US" altLang="zh-CN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Prediction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53" name="Rectangle 52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1739573" y="2035007"/>
              <a:ext cx="2093753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38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pic>
        <p:nvPicPr>
          <p:cNvPr id="6146" name="Picture 2" descr="https://lh4.googleusercontent.com/3kBVSx1eL2XCM10T_OBh6pFWcJGGcxiHQ6IiNO5UmAhoUw1voryCLone-Z598JGDtqdx0H4Oy56y8WFK0lEJL9sUqe9gGBecM4Ybu7mMO0nhsJwjxCUHhGh1qtG1XXsx38UOw3Zi">
            <a:extLst>
              <a:ext uri="{FF2B5EF4-FFF2-40B4-BE49-F238E27FC236}">
                <a16:creationId xmlns:a16="http://schemas.microsoft.com/office/drawing/2014/main" id="{9AD67F32-C317-5842-A6E1-F3C1DF637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091" y="4526389"/>
            <a:ext cx="5977438" cy="833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3.googleusercontent.com/TFYqa2Ysxfiizj65HLqLOVeh1nxvfmHkcFdXwo_ZblYiy7PUF8GTLV4i5otOXREz41anQcHaM87gbJcCzFX4g7SPJTHcicSgut8VIIfSkrqYBMXhzTVh4kS_pEd1h2inNHpjheat">
            <a:extLst>
              <a:ext uri="{FF2B5EF4-FFF2-40B4-BE49-F238E27FC236}">
                <a16:creationId xmlns:a16="http://schemas.microsoft.com/office/drawing/2014/main" id="{5964C20A-0599-C04D-924A-D9494E824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7141" y="4526389"/>
            <a:ext cx="6269440" cy="833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725AF72-4379-1440-9B21-A2829DCC3E50}"/>
              </a:ext>
            </a:extLst>
          </p:cNvPr>
          <p:cNvSpPr txBox="1"/>
          <p:nvPr/>
        </p:nvSpPr>
        <p:spPr>
          <a:xfrm>
            <a:off x="3821091" y="3131127"/>
            <a:ext cx="12600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altLang="zh-CN" b="1" dirty="0"/>
              <a:t>Distribution of PRIZM5 segments (DA) and </a:t>
            </a:r>
            <a:r>
              <a:rPr lang="fr-CA" altLang="zh-CN" b="1" dirty="0" err="1"/>
              <a:t>Lifestage</a:t>
            </a:r>
            <a:r>
              <a:rPr lang="fr-CA" altLang="zh-CN" b="1" dirty="0"/>
              <a:t> Groups (LS); </a:t>
            </a:r>
          </a:p>
          <a:p>
            <a:r>
              <a:rPr lang="fr-CA" altLang="zh-CN" b="1" dirty="0"/>
              <a:t>Top 20% vs 80% And </a:t>
            </a:r>
            <a:r>
              <a:rPr lang="fr-CA" altLang="zh-CN" b="1" dirty="0" err="1"/>
              <a:t>Practical</a:t>
            </a:r>
            <a:r>
              <a:rPr lang="fr-CA" altLang="zh-CN" b="1" dirty="0"/>
              <a:t> implications of </a:t>
            </a:r>
            <a:r>
              <a:rPr lang="fr-CA" altLang="zh-CN" b="1" dirty="0" err="1"/>
              <a:t>this</a:t>
            </a:r>
            <a:r>
              <a:rPr lang="fr-CA" altLang="zh-CN" b="1" dirty="0"/>
              <a:t> </a:t>
            </a:r>
            <a:r>
              <a:rPr lang="fr-CA" altLang="zh-CN" b="1" dirty="0" err="1"/>
              <a:t>analysis</a:t>
            </a:r>
            <a:endParaRPr kumimoji="1" lang="zh-CN" altLang="en-US" dirty="0"/>
          </a:p>
        </p:txBody>
      </p:sp>
      <p:cxnSp>
        <p:nvCxnSpPr>
          <p:cNvPr id="16" name="Straight Connector 113">
            <a:extLst>
              <a:ext uri="{FF2B5EF4-FFF2-40B4-BE49-F238E27FC236}">
                <a16:creationId xmlns:a16="http://schemas.microsoft.com/office/drawing/2014/main" id="{86F9BA3D-D975-B74C-9EB2-A5AF0182125C}"/>
              </a:ext>
            </a:extLst>
          </p:cNvPr>
          <p:cNvCxnSpPr/>
          <p:nvPr/>
        </p:nvCxnSpPr>
        <p:spPr>
          <a:xfrm>
            <a:off x="11693793" y="4934505"/>
            <a:ext cx="0" cy="772376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56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739573" y="626573"/>
            <a:ext cx="20937538" cy="2200624"/>
            <a:chOff x="1739573" y="511491"/>
            <a:chExt cx="20937538" cy="2200624"/>
          </a:xfrm>
        </p:grpSpPr>
        <p:sp>
          <p:nvSpPr>
            <p:cNvPr id="50" name="TextBox 49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Data</a:t>
              </a:r>
              <a:r>
                <a:rPr lang="zh-CN" alt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 </a:t>
              </a:r>
              <a:r>
                <a:rPr lang="en-US" altLang="zh-CN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Prediction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53" name="Rectangle 52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1739573" y="2035007"/>
              <a:ext cx="2093753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38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pic>
        <p:nvPicPr>
          <p:cNvPr id="7170" name="Picture 2" descr="https://lh6.googleusercontent.com/4MD97AscJgGykMrokquEDH_Ar9Ljx_U7JNIW85OSO164ni1zQxvbUZIbhnZKMvbQ2gE2J57eBv9KpwRypODUCpLB3JC-eyBgJXRhirQekHv4jhG05LEauJw-bYCtTVPr8MMUZEEE">
            <a:extLst>
              <a:ext uri="{FF2B5EF4-FFF2-40B4-BE49-F238E27FC236}">
                <a16:creationId xmlns:a16="http://schemas.microsoft.com/office/drawing/2014/main" id="{BFA582B3-2BB0-C04C-B91A-99D282E19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4" y="2827197"/>
            <a:ext cx="3679263" cy="809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lh4.googleusercontent.com/tajGMimvl_NG9lOfmClKoTwm551hw18V8Ygp_xZnPhq0Cd3CJoqk3Ftm7ZX2xphVQHMxiY9NEjGUmMiX6QPMtBEdM99aBGmTvKX0nad2tySj7HJIf5HFKK-MPd4RFCDQrmyUnN-B">
            <a:extLst>
              <a:ext uri="{FF2B5EF4-FFF2-40B4-BE49-F238E27FC236}">
                <a16:creationId xmlns:a16="http://schemas.microsoft.com/office/drawing/2014/main" id="{7D1818D3-F951-5943-975A-2792110AC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889" y="2904163"/>
            <a:ext cx="2032000" cy="824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lh4.googleusercontent.com/TJUGdAR3i4BdK2orutXXOnl3-7J3NdKKo4fIARtqPGoadCdLtmTIeGzUOuq_x_Uq0dL1OUG2qEu0ebcB2nzt_xtqb0o6q79Cs5XoEs2CIp6ofpam3tXiMdBHeMEjajy4kVXPcqSn">
            <a:extLst>
              <a:ext uri="{FF2B5EF4-FFF2-40B4-BE49-F238E27FC236}">
                <a16:creationId xmlns:a16="http://schemas.microsoft.com/office/drawing/2014/main" id="{62DA6A5E-DDA2-0749-97F6-FB485B521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0594" y="2904163"/>
            <a:ext cx="4483100" cy="816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13">
            <a:extLst>
              <a:ext uri="{FF2B5EF4-FFF2-40B4-BE49-F238E27FC236}">
                <a16:creationId xmlns:a16="http://schemas.microsoft.com/office/drawing/2014/main" id="{AA7C8966-4702-0F48-BCB6-97BCFF06D330}"/>
              </a:ext>
            </a:extLst>
          </p:cNvPr>
          <p:cNvCxnSpPr/>
          <p:nvPr/>
        </p:nvCxnSpPr>
        <p:spPr>
          <a:xfrm>
            <a:off x="8291115" y="3018887"/>
            <a:ext cx="0" cy="772376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13">
            <a:extLst>
              <a:ext uri="{FF2B5EF4-FFF2-40B4-BE49-F238E27FC236}">
                <a16:creationId xmlns:a16="http://schemas.microsoft.com/office/drawing/2014/main" id="{766EA9DF-CA49-8847-9E29-82E68828FA1C}"/>
              </a:ext>
            </a:extLst>
          </p:cNvPr>
          <p:cNvCxnSpPr/>
          <p:nvPr/>
        </p:nvCxnSpPr>
        <p:spPr>
          <a:xfrm>
            <a:off x="14265195" y="3059527"/>
            <a:ext cx="0" cy="772376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18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739573" y="626573"/>
            <a:ext cx="20937538" cy="2200624"/>
            <a:chOff x="1739573" y="511491"/>
            <a:chExt cx="20937538" cy="2200624"/>
          </a:xfrm>
        </p:grpSpPr>
        <p:sp>
          <p:nvSpPr>
            <p:cNvPr id="50" name="TextBox 49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Data</a:t>
              </a:r>
              <a:r>
                <a:rPr lang="zh-CN" alt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 </a:t>
              </a:r>
              <a:r>
                <a:rPr lang="en-US" altLang="zh-CN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Prediction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53" name="Rectangle 52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1739573" y="2035007"/>
              <a:ext cx="2093753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38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pic>
        <p:nvPicPr>
          <p:cNvPr id="9222" name="Picture 6" descr="https://lh4.googleusercontent.com/OXLxCQDcwSeN6D2P6QxZHcbM0IWs4IDQFHL9BdZgR_x29CSmyuYyKqOe0E2gMFQ6TIBntjyvZ03Qf-cCRxrCD7c9MO5W6lxldbkEZgH9HB1A9Y9WE2EUo1VB3OMq38B0lL9tdd19">
            <a:extLst>
              <a:ext uri="{FF2B5EF4-FFF2-40B4-BE49-F238E27FC236}">
                <a16:creationId xmlns:a16="http://schemas.microsoft.com/office/drawing/2014/main" id="{FB58BF89-9122-B84F-978A-9090934BD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0" y="2880000"/>
            <a:ext cx="14054524" cy="1045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289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739573" y="626573"/>
            <a:ext cx="20937538" cy="2200624"/>
            <a:chOff x="1739573" y="511491"/>
            <a:chExt cx="20937538" cy="2200624"/>
          </a:xfrm>
        </p:grpSpPr>
        <p:sp>
          <p:nvSpPr>
            <p:cNvPr id="50" name="TextBox 49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Data</a:t>
              </a:r>
              <a:r>
                <a:rPr lang="zh-CN" alt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 </a:t>
              </a:r>
              <a:r>
                <a:rPr lang="en-US" altLang="zh-CN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Prediction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53" name="Rectangle 52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1739573" y="2035007"/>
              <a:ext cx="2093753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38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pic>
        <p:nvPicPr>
          <p:cNvPr id="12290" name="Picture 2" descr="https://lh5.googleusercontent.com/ebVBg0cJ-Q1jHd15Qjo_OYnVhVOI0CLsUwv5Z3qeEVS-VdQA-AmLLDnkp-PJkgOH6m8QvXKHFd7rKedfxwM8nA7GWOLWzhSMpGqfsb-m7v6h0ATKvwawoPAr_KXBEwjWeQnXcc6g">
            <a:extLst>
              <a:ext uri="{FF2B5EF4-FFF2-40B4-BE49-F238E27FC236}">
                <a16:creationId xmlns:a16="http://schemas.microsoft.com/office/drawing/2014/main" id="{28EF1E87-A3E7-214F-8D81-222A07A1F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0" y="2880000"/>
            <a:ext cx="14054524" cy="1045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865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739573" y="626573"/>
            <a:ext cx="20937538" cy="2200624"/>
            <a:chOff x="1739573" y="511491"/>
            <a:chExt cx="20937538" cy="2200624"/>
          </a:xfrm>
        </p:grpSpPr>
        <p:sp>
          <p:nvSpPr>
            <p:cNvPr id="50" name="TextBox 49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Data</a:t>
              </a:r>
              <a:r>
                <a:rPr lang="zh-CN" alt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 </a:t>
              </a:r>
              <a:r>
                <a:rPr lang="en-US" altLang="zh-CN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Prediction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53" name="Rectangle 52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1739573" y="2035007"/>
              <a:ext cx="2093753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38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pic>
        <p:nvPicPr>
          <p:cNvPr id="10246" name="Picture 6" descr="https://lh5.googleusercontent.com/zJHF1yzvobw97AB9LEqbDnFk2TBLECl01zIEliIvCZMEFTWfobXMBgbmLhsJLwyLxekd06g0yHDx0UuywHlldtgHeu_Cj5QJow-wJaM55z7JYHQuGG4YRHblk-KArZFQ5JkNpc2I">
            <a:extLst>
              <a:ext uri="{FF2B5EF4-FFF2-40B4-BE49-F238E27FC236}">
                <a16:creationId xmlns:a16="http://schemas.microsoft.com/office/drawing/2014/main" id="{D9B68198-EEFE-1044-8D14-CB5D76AB7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98" y="2879999"/>
            <a:ext cx="13645488" cy="105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7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739573" y="626573"/>
            <a:ext cx="20937538" cy="2200624"/>
            <a:chOff x="1739573" y="511491"/>
            <a:chExt cx="20937538" cy="2200624"/>
          </a:xfrm>
        </p:grpSpPr>
        <p:sp>
          <p:nvSpPr>
            <p:cNvPr id="50" name="TextBox 49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Data</a:t>
              </a:r>
              <a:r>
                <a:rPr lang="zh-CN" alt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 </a:t>
              </a:r>
              <a:r>
                <a:rPr lang="en-US" altLang="zh-CN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Prediction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53" name="Rectangle 52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1739573" y="2035007"/>
              <a:ext cx="2093753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38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pic>
        <p:nvPicPr>
          <p:cNvPr id="13314" name="Picture 2" descr="https://lh4.googleusercontent.com/nZpn_ic7ZEOiF38AL8bzVpvNxvntyNkLOw7LSYWWUrUmW3jMQ2Sy7EdAYlfEMz341KeeEgToEKp7ti8Ju4H4GGzUTgQC13G0HxDlc9QwrxJmzOwqrADRSyMQso7CFdv6GuE1GCu0">
            <a:extLst>
              <a:ext uri="{FF2B5EF4-FFF2-40B4-BE49-F238E27FC236}">
                <a16:creationId xmlns:a16="http://schemas.microsoft.com/office/drawing/2014/main" id="{4B732139-446D-FB4D-B44E-7911D5CF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0" y="2880000"/>
            <a:ext cx="14821200" cy="1045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688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1739573" y="488028"/>
            <a:ext cx="20937538" cy="2169847"/>
            <a:chOff x="1739573" y="511491"/>
            <a:chExt cx="20937538" cy="2169847"/>
          </a:xfrm>
        </p:grpSpPr>
        <p:sp>
          <p:nvSpPr>
            <p:cNvPr id="77" name="TextBox 76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Financial</a:t>
              </a:r>
              <a:r>
                <a:rPr lang="zh-CN" alt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 </a:t>
              </a:r>
              <a:r>
                <a:rPr lang="en-US" altLang="zh-CN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Analysis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89" name="Rectangle 88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739573" y="2035007"/>
              <a:ext cx="209375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Calibri Light"/>
                  <a:cs typeface="Calibri Light"/>
                </a:rPr>
                <a:t>Revenue</a:t>
              </a:r>
              <a:r>
                <a:rPr lang="zh-CN" altLang="en-US" b="1" dirty="0">
                  <a:latin typeface="Calibri Light"/>
                  <a:cs typeface="Calibri Light"/>
                </a:rPr>
                <a:t> </a:t>
              </a:r>
              <a:r>
                <a:rPr lang="en-US" altLang="zh-CN" b="1" dirty="0">
                  <a:latin typeface="Calibri Light"/>
                  <a:cs typeface="Calibri Light"/>
                </a:rPr>
                <a:t>Projections</a:t>
              </a:r>
              <a:r>
                <a:rPr lang="zh-CN" altLang="en-US" b="1" dirty="0">
                  <a:latin typeface="Calibri Light"/>
                  <a:cs typeface="Calibri Light"/>
                </a:rPr>
                <a:t> </a:t>
              </a:r>
              <a:r>
                <a:rPr lang="en-US" altLang="zh-CN" b="1" dirty="0">
                  <a:latin typeface="Calibri Light"/>
                  <a:cs typeface="Calibri Light"/>
                </a:rPr>
                <a:t>for</a:t>
              </a:r>
              <a:r>
                <a:rPr lang="zh-CN" altLang="en-US" b="1" dirty="0">
                  <a:latin typeface="Calibri Light"/>
                  <a:cs typeface="Calibri Light"/>
                </a:rPr>
                <a:t> </a:t>
              </a:r>
              <a:r>
                <a:rPr lang="en-US" altLang="zh-CN" b="1" dirty="0">
                  <a:latin typeface="Calibri Light"/>
                  <a:cs typeface="Calibri Light"/>
                </a:rPr>
                <a:t>the</a:t>
              </a:r>
              <a:r>
                <a:rPr lang="zh-CN" altLang="en-US" b="1" dirty="0">
                  <a:latin typeface="Calibri Light"/>
                  <a:cs typeface="Calibri Light"/>
                </a:rPr>
                <a:t> </a:t>
              </a:r>
              <a:r>
                <a:rPr lang="en-US" altLang="zh-CN" b="1" dirty="0">
                  <a:latin typeface="Calibri Light"/>
                  <a:cs typeface="Calibri Light"/>
                </a:rPr>
                <a:t>first</a:t>
              </a:r>
              <a:r>
                <a:rPr lang="zh-CN" altLang="en-US" b="1" dirty="0">
                  <a:latin typeface="Calibri Light"/>
                  <a:cs typeface="Calibri Light"/>
                </a:rPr>
                <a:t> </a:t>
              </a:r>
              <a:r>
                <a:rPr lang="en-US" altLang="zh-CN" b="1" dirty="0">
                  <a:latin typeface="Calibri Light"/>
                  <a:cs typeface="Calibri Light"/>
                </a:rPr>
                <a:t>3</a:t>
              </a:r>
              <a:r>
                <a:rPr lang="zh-CN" altLang="en-US" b="1" dirty="0">
                  <a:latin typeface="Calibri Light"/>
                  <a:cs typeface="Calibri Light"/>
                </a:rPr>
                <a:t> </a:t>
              </a:r>
              <a:r>
                <a:rPr lang="en-US" altLang="zh-CN" b="1" dirty="0">
                  <a:latin typeface="Calibri Light"/>
                  <a:cs typeface="Calibri Light"/>
                </a:rPr>
                <a:t>years</a:t>
              </a:r>
              <a:r>
                <a:rPr lang="zh-CN" altLang="en-US" b="1" dirty="0">
                  <a:latin typeface="Calibri Light"/>
                  <a:cs typeface="Calibri Light"/>
                </a:rPr>
                <a:t> </a:t>
              </a:r>
              <a:endParaRPr lang="id-ID" b="1" dirty="0">
                <a:latin typeface="Calibri Light"/>
                <a:cs typeface="Calibri Ligh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09586F1-30C3-3C43-B0B5-53181A481A3F}"/>
              </a:ext>
            </a:extLst>
          </p:cNvPr>
          <p:cNvSpPr txBox="1"/>
          <p:nvPr/>
        </p:nvSpPr>
        <p:spPr>
          <a:xfrm>
            <a:off x="4405745" y="8118768"/>
            <a:ext cx="150969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altLang="zh-CN" dirty="0" err="1"/>
              <a:t>With</a:t>
            </a:r>
            <a:r>
              <a:rPr lang="fr-CA" altLang="zh-CN" dirty="0"/>
              <a:t> </a:t>
            </a:r>
            <a:r>
              <a:rPr lang="fr-CA" altLang="zh-CN" dirty="0" err="1"/>
              <a:t>assumptions</a:t>
            </a:r>
            <a:r>
              <a:rPr lang="fr-CA" altLang="zh-CN" dirty="0"/>
              <a:t> of initial </a:t>
            </a:r>
            <a:r>
              <a:rPr lang="fr-CA" altLang="zh-CN" dirty="0" err="1"/>
              <a:t>market</a:t>
            </a:r>
            <a:r>
              <a:rPr lang="fr-CA" altLang="zh-CN" dirty="0"/>
              <a:t> </a:t>
            </a:r>
            <a:r>
              <a:rPr lang="fr-CA" altLang="zh-CN" dirty="0" err="1"/>
              <a:t>penetration</a:t>
            </a:r>
            <a:r>
              <a:rPr lang="fr-CA" altLang="zh-CN" dirty="0"/>
              <a:t> (P) of 5% of total population (M)</a:t>
            </a:r>
          </a:p>
          <a:p>
            <a:r>
              <a:rPr lang="fr-CA" altLang="zh-CN" dirty="0"/>
              <a:t> in the </a:t>
            </a:r>
            <a:r>
              <a:rPr lang="fr-CA" altLang="zh-CN" dirty="0" err="1"/>
              <a:t>target</a:t>
            </a:r>
            <a:r>
              <a:rPr lang="fr-CA" altLang="zh-CN" dirty="0"/>
              <a:t> area and </a:t>
            </a:r>
            <a:r>
              <a:rPr lang="fr-CA" altLang="zh-CN" dirty="0" err="1"/>
              <a:t>annual</a:t>
            </a:r>
            <a:r>
              <a:rPr lang="fr-CA" altLang="zh-CN" dirty="0"/>
              <a:t> </a:t>
            </a:r>
            <a:r>
              <a:rPr lang="fr-CA" altLang="zh-CN" dirty="0" err="1"/>
              <a:t>compounded</a:t>
            </a:r>
            <a:r>
              <a:rPr lang="fr-CA" altLang="zh-CN" dirty="0"/>
              <a:t> </a:t>
            </a:r>
            <a:r>
              <a:rPr lang="fr-CA" altLang="zh-CN" dirty="0" err="1"/>
              <a:t>growth</a:t>
            </a:r>
            <a:r>
              <a:rPr lang="fr-CA" altLang="zh-CN" dirty="0"/>
              <a:t> rate of 15% .</a:t>
            </a:r>
            <a:endParaRPr kumimoji="1" lang="zh-CN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6F916F4-F977-2848-B716-DF3F80810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216959"/>
              </p:ext>
            </p:extLst>
          </p:nvPr>
        </p:nvGraphicFramePr>
        <p:xfrm>
          <a:off x="2244436" y="5047424"/>
          <a:ext cx="19036143" cy="197624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524617">
                  <a:extLst>
                    <a:ext uri="{9D8B030D-6E8A-4147-A177-3AD203B41FA5}">
                      <a16:colId xmlns:a16="http://schemas.microsoft.com/office/drawing/2014/main" val="2380171346"/>
                    </a:ext>
                  </a:extLst>
                </a:gridCol>
                <a:gridCol w="3918303">
                  <a:extLst>
                    <a:ext uri="{9D8B030D-6E8A-4147-A177-3AD203B41FA5}">
                      <a16:colId xmlns:a16="http://schemas.microsoft.com/office/drawing/2014/main" val="3641175591"/>
                    </a:ext>
                  </a:extLst>
                </a:gridCol>
                <a:gridCol w="1695634">
                  <a:extLst>
                    <a:ext uri="{9D8B030D-6E8A-4147-A177-3AD203B41FA5}">
                      <a16:colId xmlns:a16="http://schemas.microsoft.com/office/drawing/2014/main" val="723950467"/>
                    </a:ext>
                  </a:extLst>
                </a:gridCol>
                <a:gridCol w="3806537">
                  <a:extLst>
                    <a:ext uri="{9D8B030D-6E8A-4147-A177-3AD203B41FA5}">
                      <a16:colId xmlns:a16="http://schemas.microsoft.com/office/drawing/2014/main" val="2671311743"/>
                    </a:ext>
                  </a:extLst>
                </a:gridCol>
                <a:gridCol w="1490721">
                  <a:extLst>
                    <a:ext uri="{9D8B030D-6E8A-4147-A177-3AD203B41FA5}">
                      <a16:colId xmlns:a16="http://schemas.microsoft.com/office/drawing/2014/main" val="3329849815"/>
                    </a:ext>
                  </a:extLst>
                </a:gridCol>
                <a:gridCol w="3413788">
                  <a:extLst>
                    <a:ext uri="{9D8B030D-6E8A-4147-A177-3AD203B41FA5}">
                      <a16:colId xmlns:a16="http://schemas.microsoft.com/office/drawing/2014/main" val="3380503572"/>
                    </a:ext>
                  </a:extLst>
                </a:gridCol>
                <a:gridCol w="1440873">
                  <a:extLst>
                    <a:ext uri="{9D8B030D-6E8A-4147-A177-3AD203B41FA5}">
                      <a16:colId xmlns:a16="http://schemas.microsoft.com/office/drawing/2014/main" val="2171561657"/>
                    </a:ext>
                  </a:extLst>
                </a:gridCol>
                <a:gridCol w="1745670">
                  <a:extLst>
                    <a:ext uri="{9D8B030D-6E8A-4147-A177-3AD203B41FA5}">
                      <a16:colId xmlns:a16="http://schemas.microsoft.com/office/drawing/2014/main" val="4108022770"/>
                    </a:ext>
                  </a:extLst>
                </a:gridCol>
              </a:tblGrid>
              <a:tr h="696336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Year</a:t>
                      </a:r>
                      <a:r>
                        <a:rPr lang="zh-CN" altLang="en-US" b="0" dirty="0"/>
                        <a:t> </a:t>
                      </a:r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$27</a:t>
                      </a:r>
                      <a:r>
                        <a:rPr lang="zh-CN" altLang="en-US" b="0" dirty="0"/>
                        <a:t>*</a:t>
                      </a:r>
                      <a:r>
                        <a:rPr lang="en-US" altLang="zh-CN" b="0" dirty="0"/>
                        <a:t>M1.5</a:t>
                      </a:r>
                      <a:r>
                        <a:rPr lang="zh-CN" altLang="en-US" b="0" dirty="0"/>
                        <a:t>*</a:t>
                      </a:r>
                      <a:r>
                        <a:rPr lang="en-US" altLang="zh-CN" b="0" dirty="0"/>
                        <a:t>P</a:t>
                      </a:r>
                      <a:r>
                        <a:rPr lang="zh-CN" altLang="en-US" b="0" dirty="0"/>
                        <a:t> </a:t>
                      </a:r>
                      <a:r>
                        <a:rPr lang="en-US" altLang="zh-CN" b="0" dirty="0"/>
                        <a:t>0.05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$2.03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$2.03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62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Year</a:t>
                      </a:r>
                      <a:r>
                        <a:rPr lang="zh-CN" altLang="en-US" b="0" dirty="0"/>
                        <a:t> </a:t>
                      </a:r>
                      <a:r>
                        <a:rPr lang="en-US" altLang="zh-CN" b="0" dirty="0"/>
                        <a:t>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Last</a:t>
                      </a:r>
                      <a:r>
                        <a:rPr lang="zh-CN" altLang="en-US" b="0" dirty="0"/>
                        <a:t> </a:t>
                      </a:r>
                      <a:r>
                        <a:rPr lang="en-US" altLang="zh-CN" b="0" dirty="0"/>
                        <a:t>year</a:t>
                      </a:r>
                      <a:r>
                        <a:rPr lang="zh-CN" altLang="en-US" b="0" dirty="0"/>
                        <a:t> * </a:t>
                      </a:r>
                      <a:r>
                        <a:rPr lang="en-US" altLang="zh-CN" b="0" dirty="0"/>
                        <a:t>1.15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$2.33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$19.4</a:t>
                      </a:r>
                      <a:r>
                        <a:rPr lang="zh-CN" altLang="en-US" b="0" dirty="0"/>
                        <a:t>*</a:t>
                      </a:r>
                      <a:r>
                        <a:rPr lang="en-US" altLang="zh-CN" b="0" dirty="0"/>
                        <a:t>M1.5</a:t>
                      </a:r>
                      <a:r>
                        <a:rPr lang="zh-CN" altLang="en-US" b="0" dirty="0"/>
                        <a:t>*</a:t>
                      </a:r>
                      <a:r>
                        <a:rPr lang="en-US" altLang="zh-CN" b="0" dirty="0"/>
                        <a:t>P0.05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$</a:t>
                      </a:r>
                      <a:r>
                        <a:rPr lang="zh-CN" altLang="en-US" b="0" dirty="0"/>
                        <a:t> </a:t>
                      </a:r>
                      <a:r>
                        <a:rPr lang="en-US" altLang="zh-CN" b="0" dirty="0"/>
                        <a:t>1.46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$3.78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27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Year</a:t>
                      </a:r>
                      <a:r>
                        <a:rPr lang="zh-CN" altLang="en-US" b="0" dirty="0"/>
                        <a:t> </a:t>
                      </a:r>
                      <a:r>
                        <a:rPr lang="en-US" altLang="zh-CN" b="0" dirty="0"/>
                        <a:t>3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Last</a:t>
                      </a:r>
                      <a:r>
                        <a:rPr lang="zh-CN" altLang="en-US" b="0" dirty="0"/>
                        <a:t> </a:t>
                      </a:r>
                      <a:r>
                        <a:rPr lang="en-US" altLang="zh-CN" b="0" dirty="0"/>
                        <a:t>year</a:t>
                      </a:r>
                      <a:r>
                        <a:rPr lang="zh-CN" altLang="en-US" b="0" dirty="0"/>
                        <a:t> *</a:t>
                      </a:r>
                      <a:r>
                        <a:rPr lang="en-US" altLang="zh-CN" b="0" dirty="0"/>
                        <a:t>1.15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$2.68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Last</a:t>
                      </a:r>
                      <a:r>
                        <a:rPr lang="zh-CN" altLang="en-US" b="0" dirty="0"/>
                        <a:t> </a:t>
                      </a:r>
                      <a:r>
                        <a:rPr lang="en-US" altLang="zh-CN" b="0" dirty="0"/>
                        <a:t>year</a:t>
                      </a:r>
                      <a:r>
                        <a:rPr lang="zh-CN" altLang="en-US" b="0" dirty="0"/>
                        <a:t>*</a:t>
                      </a:r>
                      <a:r>
                        <a:rPr lang="en-US" altLang="zh-CN" b="0" dirty="0"/>
                        <a:t>1.15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$1.67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$16</a:t>
                      </a:r>
                      <a:r>
                        <a:rPr lang="zh-CN" altLang="en-US" b="0" dirty="0"/>
                        <a:t>*</a:t>
                      </a:r>
                      <a:r>
                        <a:rPr lang="en-US" altLang="zh-CN" b="0" dirty="0"/>
                        <a:t>M1.5</a:t>
                      </a:r>
                      <a:r>
                        <a:rPr lang="zh-CN" altLang="en-US" b="0" dirty="0"/>
                        <a:t>*</a:t>
                      </a:r>
                      <a:r>
                        <a:rPr lang="en-US" altLang="zh-CN" b="0" dirty="0"/>
                        <a:t>P0.05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1.2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$5.55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36459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A90BE135-5A38-8E48-B949-40F3D6B09B63}"/>
              </a:ext>
            </a:extLst>
          </p:cNvPr>
          <p:cNvSpPr txBox="1"/>
          <p:nvPr/>
        </p:nvSpPr>
        <p:spPr>
          <a:xfrm>
            <a:off x="6289966" y="4211782"/>
            <a:ext cx="1510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D6F6EC-4C85-5A43-A4F4-9C2B266B34A8}"/>
              </a:ext>
            </a:extLst>
          </p:cNvPr>
          <p:cNvSpPr txBox="1"/>
          <p:nvPr/>
        </p:nvSpPr>
        <p:spPr>
          <a:xfrm>
            <a:off x="11510091" y="4128655"/>
            <a:ext cx="1510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DB3494-98BE-144F-B956-EB51FF8A3EBA}"/>
              </a:ext>
            </a:extLst>
          </p:cNvPr>
          <p:cNvSpPr txBox="1"/>
          <p:nvPr/>
        </p:nvSpPr>
        <p:spPr>
          <a:xfrm>
            <a:off x="15572509" y="4119312"/>
            <a:ext cx="1510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2808E4-5DC3-9544-8CEA-BF855168BB55}"/>
              </a:ext>
            </a:extLst>
          </p:cNvPr>
          <p:cNvSpPr txBox="1"/>
          <p:nvPr/>
        </p:nvSpPr>
        <p:spPr>
          <a:xfrm>
            <a:off x="19756579" y="4147021"/>
            <a:ext cx="1086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Total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783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1739573" y="488028"/>
            <a:ext cx="20937538" cy="2169847"/>
            <a:chOff x="1739573" y="511491"/>
            <a:chExt cx="20937538" cy="2169847"/>
          </a:xfrm>
        </p:grpSpPr>
        <p:sp>
          <p:nvSpPr>
            <p:cNvPr id="77" name="TextBox 76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Financial</a:t>
              </a:r>
              <a:r>
                <a:rPr lang="zh-CN" alt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 </a:t>
              </a:r>
              <a:r>
                <a:rPr lang="en-US" altLang="zh-CN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Analysis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89" name="Rectangle 88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739573" y="2035007"/>
              <a:ext cx="209375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Calibri Light"/>
                  <a:cs typeface="Calibri Light"/>
                </a:rPr>
                <a:t>Expense</a:t>
              </a:r>
              <a:r>
                <a:rPr lang="zh-CN" altLang="en-US" b="1" dirty="0">
                  <a:latin typeface="Calibri Light"/>
                  <a:cs typeface="Calibri Light"/>
                </a:rPr>
                <a:t> </a:t>
              </a:r>
              <a:r>
                <a:rPr lang="en-US" altLang="zh-CN" b="1" dirty="0">
                  <a:latin typeface="Calibri Light"/>
                  <a:cs typeface="Calibri Light"/>
                </a:rPr>
                <a:t>Projections</a:t>
              </a:r>
              <a:r>
                <a:rPr lang="zh-CN" altLang="en-US" b="1" dirty="0">
                  <a:latin typeface="Calibri Light"/>
                  <a:cs typeface="Calibri Light"/>
                </a:rPr>
                <a:t> </a:t>
              </a:r>
              <a:r>
                <a:rPr lang="en-US" altLang="zh-CN" b="1" dirty="0">
                  <a:latin typeface="Calibri Light"/>
                  <a:cs typeface="Calibri Light"/>
                </a:rPr>
                <a:t>for</a:t>
              </a:r>
              <a:r>
                <a:rPr lang="zh-CN" altLang="en-US" b="1" dirty="0">
                  <a:latin typeface="Calibri Light"/>
                  <a:cs typeface="Calibri Light"/>
                </a:rPr>
                <a:t> </a:t>
              </a:r>
              <a:r>
                <a:rPr lang="en-US" altLang="zh-CN" b="1" dirty="0">
                  <a:latin typeface="Calibri Light"/>
                  <a:cs typeface="Calibri Light"/>
                </a:rPr>
                <a:t>the</a:t>
              </a:r>
              <a:r>
                <a:rPr lang="zh-CN" altLang="en-US" b="1" dirty="0">
                  <a:latin typeface="Calibri Light"/>
                  <a:cs typeface="Calibri Light"/>
                </a:rPr>
                <a:t> </a:t>
              </a:r>
              <a:r>
                <a:rPr lang="en-US" altLang="zh-CN" b="1" dirty="0">
                  <a:latin typeface="Calibri Light"/>
                  <a:cs typeface="Calibri Light"/>
                </a:rPr>
                <a:t>first</a:t>
              </a:r>
              <a:r>
                <a:rPr lang="zh-CN" altLang="en-US" b="1" dirty="0">
                  <a:latin typeface="Calibri Light"/>
                  <a:cs typeface="Calibri Light"/>
                </a:rPr>
                <a:t> </a:t>
              </a:r>
              <a:r>
                <a:rPr lang="en-US" altLang="zh-CN" b="1" dirty="0">
                  <a:latin typeface="Calibri Light"/>
                  <a:cs typeface="Calibri Light"/>
                </a:rPr>
                <a:t>3</a:t>
              </a:r>
              <a:r>
                <a:rPr lang="zh-CN" altLang="en-US" b="1" dirty="0">
                  <a:latin typeface="Calibri Light"/>
                  <a:cs typeface="Calibri Light"/>
                </a:rPr>
                <a:t> </a:t>
              </a:r>
              <a:r>
                <a:rPr lang="en-US" altLang="zh-CN" b="1" dirty="0">
                  <a:latin typeface="Calibri Light"/>
                  <a:cs typeface="Calibri Light"/>
                </a:rPr>
                <a:t>years</a:t>
              </a:r>
              <a:r>
                <a:rPr lang="zh-CN" altLang="en-US" b="1" dirty="0">
                  <a:latin typeface="Calibri Light"/>
                  <a:cs typeface="Calibri Light"/>
                </a:rPr>
                <a:t> </a:t>
              </a:r>
              <a:endParaRPr lang="id-ID" b="1" dirty="0">
                <a:latin typeface="Calibri Light"/>
                <a:cs typeface="Calibri Ligh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09586F1-30C3-3C43-B0B5-53181A481A3F}"/>
              </a:ext>
            </a:extLst>
          </p:cNvPr>
          <p:cNvSpPr txBox="1"/>
          <p:nvPr/>
        </p:nvSpPr>
        <p:spPr>
          <a:xfrm>
            <a:off x="4405745" y="8118768"/>
            <a:ext cx="15477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         </a:t>
            </a:r>
            <a:r>
              <a:rPr lang="fr-CA" altLang="zh-CN" dirty="0" err="1"/>
              <a:t>With</a:t>
            </a:r>
            <a:r>
              <a:rPr lang="fr-CA" altLang="zh-CN" dirty="0"/>
              <a:t> the </a:t>
            </a:r>
            <a:r>
              <a:rPr lang="fr-CA" altLang="zh-CN" dirty="0" err="1"/>
              <a:t>assumption</a:t>
            </a:r>
            <a:r>
              <a:rPr lang="fr-CA" altLang="zh-CN" dirty="0"/>
              <a:t> of 50% profit </a:t>
            </a:r>
            <a:r>
              <a:rPr lang="fr-CA" altLang="zh-CN" dirty="0" err="1"/>
              <a:t>margin</a:t>
            </a:r>
            <a:r>
              <a:rPr lang="fr-CA" altLang="zh-CN" dirty="0"/>
              <a:t> on the </a:t>
            </a:r>
            <a:r>
              <a:rPr lang="fr-CA" altLang="zh-CN" dirty="0" err="1"/>
              <a:t>sold</a:t>
            </a:r>
            <a:r>
              <a:rPr lang="fr-CA" altLang="zh-CN" dirty="0"/>
              <a:t> </a:t>
            </a:r>
            <a:r>
              <a:rPr lang="fr-CA" altLang="zh-CN" dirty="0" err="1"/>
              <a:t>goods.Wages</a:t>
            </a:r>
            <a:r>
              <a:rPr lang="fr-CA" altLang="zh-CN" dirty="0"/>
              <a:t> are</a:t>
            </a:r>
          </a:p>
          <a:p>
            <a:r>
              <a:rPr lang="fr-CA" altLang="zh-CN" dirty="0" err="1"/>
              <a:t>calculated</a:t>
            </a:r>
            <a:r>
              <a:rPr lang="fr-CA" altLang="zh-CN" dirty="0"/>
              <a:t> for 20 full time </a:t>
            </a:r>
            <a:r>
              <a:rPr lang="fr-CA" altLang="zh-CN" dirty="0" err="1"/>
              <a:t>worker</a:t>
            </a:r>
            <a:r>
              <a:rPr lang="fr-CA" altLang="zh-CN" dirty="0"/>
              <a:t> in the first </a:t>
            </a:r>
            <a:r>
              <a:rPr lang="fr-CA" altLang="zh-CN" dirty="0" err="1"/>
              <a:t>year</a:t>
            </a:r>
            <a:r>
              <a:rPr lang="fr-CA" altLang="zh-CN" dirty="0"/>
              <a:t> and </a:t>
            </a:r>
            <a:r>
              <a:rPr lang="fr-CA" altLang="zh-CN" dirty="0" err="1"/>
              <a:t>grow</a:t>
            </a:r>
            <a:r>
              <a:rPr lang="fr-CA" altLang="zh-CN" dirty="0"/>
              <a:t> as </a:t>
            </a:r>
            <a:r>
              <a:rPr lang="fr-CA" altLang="zh-CN" dirty="0" err="1"/>
              <a:t>we</a:t>
            </a:r>
            <a:r>
              <a:rPr lang="fr-CA" altLang="zh-CN" dirty="0"/>
              <a:t> </a:t>
            </a:r>
            <a:r>
              <a:rPr lang="fr-CA" altLang="zh-CN" dirty="0" err="1"/>
              <a:t>add</a:t>
            </a:r>
            <a:r>
              <a:rPr lang="fr-CA" altLang="zh-CN" dirty="0"/>
              <a:t> more stores</a:t>
            </a:r>
            <a:endParaRPr kumimoji="1"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3283120-E020-434A-87B7-161EFCC97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813312"/>
              </p:ext>
            </p:extLst>
          </p:nvPr>
        </p:nvGraphicFramePr>
        <p:xfrm>
          <a:off x="3828338" y="5204247"/>
          <a:ext cx="16251765" cy="191985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50353">
                  <a:extLst>
                    <a:ext uri="{9D8B030D-6E8A-4147-A177-3AD203B41FA5}">
                      <a16:colId xmlns:a16="http://schemas.microsoft.com/office/drawing/2014/main" val="1762709624"/>
                    </a:ext>
                  </a:extLst>
                </a:gridCol>
                <a:gridCol w="3250353">
                  <a:extLst>
                    <a:ext uri="{9D8B030D-6E8A-4147-A177-3AD203B41FA5}">
                      <a16:colId xmlns:a16="http://schemas.microsoft.com/office/drawing/2014/main" val="3095655785"/>
                    </a:ext>
                  </a:extLst>
                </a:gridCol>
                <a:gridCol w="3250353">
                  <a:extLst>
                    <a:ext uri="{9D8B030D-6E8A-4147-A177-3AD203B41FA5}">
                      <a16:colId xmlns:a16="http://schemas.microsoft.com/office/drawing/2014/main" val="3398218445"/>
                    </a:ext>
                  </a:extLst>
                </a:gridCol>
                <a:gridCol w="3250353">
                  <a:extLst>
                    <a:ext uri="{9D8B030D-6E8A-4147-A177-3AD203B41FA5}">
                      <a16:colId xmlns:a16="http://schemas.microsoft.com/office/drawing/2014/main" val="1046187950"/>
                    </a:ext>
                  </a:extLst>
                </a:gridCol>
                <a:gridCol w="3250353">
                  <a:extLst>
                    <a:ext uri="{9D8B030D-6E8A-4147-A177-3AD203B41FA5}">
                      <a16:colId xmlns:a16="http://schemas.microsoft.com/office/drawing/2014/main" val="3576425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Year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$0.04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$0.60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$1.01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$1.65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68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Year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$0.10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$1.20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$1.89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3.19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99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Year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$0.15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$1.90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$2.78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$4.83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7092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30B395D-556C-5341-AAD4-9F9AB08625B2}"/>
              </a:ext>
            </a:extLst>
          </p:cNvPr>
          <p:cNvSpPr txBox="1"/>
          <p:nvPr/>
        </p:nvSpPr>
        <p:spPr>
          <a:xfrm>
            <a:off x="7259783" y="4516582"/>
            <a:ext cx="3081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Fix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Cost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&amp;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Rent</a:t>
            </a:r>
            <a:endParaRPr kumimoji="1"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191990-839F-0C47-9D7B-A6BACB25907F}"/>
              </a:ext>
            </a:extLst>
          </p:cNvPr>
          <p:cNvSpPr txBox="1"/>
          <p:nvPr/>
        </p:nvSpPr>
        <p:spPr>
          <a:xfrm>
            <a:off x="11306331" y="4433456"/>
            <a:ext cx="1445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Wages</a:t>
            </a:r>
            <a:endParaRPr kumimoji="1"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9459004-3C5A-8B4B-808E-0F5B1336A8F1}"/>
              </a:ext>
            </a:extLst>
          </p:cNvPr>
          <p:cNvSpPr txBox="1"/>
          <p:nvPr/>
        </p:nvSpPr>
        <p:spPr>
          <a:xfrm>
            <a:off x="14519565" y="4461164"/>
            <a:ext cx="125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COGS</a:t>
            </a:r>
            <a:endParaRPr kumimoji="1"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92F1C2-5D3E-494C-BDFA-EEE81AF40F7B}"/>
              </a:ext>
            </a:extLst>
          </p:cNvPr>
          <p:cNvSpPr txBox="1"/>
          <p:nvPr/>
        </p:nvSpPr>
        <p:spPr>
          <a:xfrm>
            <a:off x="17872364" y="4488873"/>
            <a:ext cx="1119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Total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92083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1739573" y="488028"/>
            <a:ext cx="20937538" cy="2169847"/>
            <a:chOff x="1739573" y="511491"/>
            <a:chExt cx="20937538" cy="2169847"/>
          </a:xfrm>
        </p:grpSpPr>
        <p:sp>
          <p:nvSpPr>
            <p:cNvPr id="77" name="TextBox 76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Financial</a:t>
              </a:r>
              <a:r>
                <a:rPr lang="zh-CN" alt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 </a:t>
              </a:r>
              <a:r>
                <a:rPr lang="en-US" altLang="zh-CN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Analysis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89" name="Rectangle 88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739573" y="2035007"/>
              <a:ext cx="209375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Calibri Light"/>
                  <a:cs typeface="Calibri Light"/>
                </a:rPr>
                <a:t>Cash</a:t>
              </a:r>
              <a:r>
                <a:rPr lang="zh-CN" altLang="en-US" b="1" dirty="0">
                  <a:latin typeface="Calibri Light"/>
                  <a:cs typeface="Calibri Light"/>
                </a:rPr>
                <a:t> </a:t>
              </a:r>
              <a:r>
                <a:rPr lang="en-US" altLang="zh-CN" b="1" dirty="0">
                  <a:latin typeface="Calibri Light"/>
                  <a:cs typeface="Calibri Light"/>
                </a:rPr>
                <a:t>Flow</a:t>
              </a:r>
              <a:r>
                <a:rPr lang="zh-CN" altLang="en-US" b="1" dirty="0">
                  <a:latin typeface="Calibri Light"/>
                  <a:cs typeface="Calibri Light"/>
                </a:rPr>
                <a:t> </a:t>
              </a:r>
              <a:r>
                <a:rPr lang="en-US" altLang="zh-CN" b="1" dirty="0">
                  <a:latin typeface="Calibri Light"/>
                  <a:cs typeface="Calibri Light"/>
                </a:rPr>
                <a:t>Projections</a:t>
              </a:r>
              <a:r>
                <a:rPr lang="zh-CN" altLang="en-US" b="1" dirty="0">
                  <a:latin typeface="Calibri Light"/>
                  <a:cs typeface="Calibri Light"/>
                </a:rPr>
                <a:t> </a:t>
              </a:r>
              <a:endParaRPr lang="id-ID" b="1" dirty="0">
                <a:latin typeface="Calibri Light"/>
                <a:cs typeface="Calibri Light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A9FCA33-0279-8343-903E-EE1E7BD31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412579"/>
              </p:ext>
            </p:extLst>
          </p:nvPr>
        </p:nvGraphicFramePr>
        <p:xfrm>
          <a:off x="3546763" y="4876801"/>
          <a:ext cx="16961910" cy="341601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480955">
                  <a:extLst>
                    <a:ext uri="{9D8B030D-6E8A-4147-A177-3AD203B41FA5}">
                      <a16:colId xmlns:a16="http://schemas.microsoft.com/office/drawing/2014/main" val="3449856890"/>
                    </a:ext>
                  </a:extLst>
                </a:gridCol>
                <a:gridCol w="8480955">
                  <a:extLst>
                    <a:ext uri="{9D8B030D-6E8A-4147-A177-3AD203B41FA5}">
                      <a16:colId xmlns:a16="http://schemas.microsoft.com/office/drawing/2014/main" val="1904887017"/>
                    </a:ext>
                  </a:extLst>
                </a:gridCol>
              </a:tblGrid>
              <a:tr h="11386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Year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0.37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63505"/>
                  </a:ext>
                </a:extLst>
              </a:tr>
              <a:tr h="11386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Year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338966"/>
                  </a:ext>
                </a:extLst>
              </a:tr>
              <a:tr h="11386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Year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0.73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7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100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 flipH="1">
            <a:off x="0" y="7820209"/>
            <a:ext cx="24377650" cy="5895792"/>
          </a:xfrm>
          <a:prstGeom prst="rect">
            <a:avLst/>
          </a:prstGeom>
          <a:solidFill>
            <a:srgbClr val="192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52" name="Subtitle 2"/>
          <p:cNvSpPr txBox="1"/>
          <p:nvPr/>
        </p:nvSpPr>
        <p:spPr>
          <a:xfrm>
            <a:off x="902734" y="10843999"/>
            <a:ext cx="6132291" cy="2749824"/>
          </a:xfrm>
          <a:prstGeom prst="rect">
            <a:avLst/>
          </a:prstGeom>
        </p:spPr>
        <p:txBody>
          <a:bodyPr vert="horz" lIns="243797" tIns="121899" rIns="243797" bIns="121899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7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961246" y="8643375"/>
            <a:ext cx="20937538" cy="2200624"/>
            <a:chOff x="1739573" y="511491"/>
            <a:chExt cx="20937538" cy="2200624"/>
          </a:xfrm>
        </p:grpSpPr>
        <p:sp>
          <p:nvSpPr>
            <p:cNvPr id="33" name="TextBox 32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Thank</a:t>
              </a:r>
              <a:r>
                <a:rPr lang="zh-CN" altLang="en-US" sz="88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 </a:t>
              </a:r>
              <a:r>
                <a:rPr lang="en-US" altLang="zh-CN" sz="88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you!</a:t>
              </a:r>
              <a:endParaRPr lang="id-ID" sz="88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6" name="Rectangle 35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739573" y="2035007"/>
              <a:ext cx="2093753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800" dirty="0">
                  <a:solidFill>
                    <a:schemeClr val="bg1"/>
                  </a:solidFill>
                  <a:latin typeface="Calibri Light"/>
                  <a:cs typeface="Calibri Light"/>
                </a:rPr>
                <a:t>Nintendo</a:t>
              </a:r>
              <a:r>
                <a:rPr lang="zh-CN" altLang="en-US" sz="3800" dirty="0">
                  <a:solidFill>
                    <a:schemeClr val="bg1"/>
                  </a:solidFill>
                  <a:latin typeface="Calibri Light"/>
                  <a:cs typeface="Calibri Light"/>
                </a:rPr>
                <a:t> </a:t>
              </a:r>
              <a:r>
                <a:rPr lang="en-US" altLang="zh-CN" sz="3800" dirty="0">
                  <a:solidFill>
                    <a:schemeClr val="bg1"/>
                  </a:solidFill>
                  <a:latin typeface="Calibri Light"/>
                  <a:cs typeface="Calibri Light"/>
                </a:rPr>
                <a:t>DS</a:t>
              </a:r>
              <a:endParaRPr lang="id-ID" sz="38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17" name="Freeform 24">
            <a:extLst>
              <a:ext uri="{FF2B5EF4-FFF2-40B4-BE49-F238E27FC236}">
                <a16:creationId xmlns:a16="http://schemas.microsoft.com/office/drawing/2014/main" id="{D76B7DD3-6342-3742-ACCC-7ECD9A6725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auto">
          <a:xfrm>
            <a:off x="8870138" y="2385165"/>
            <a:ext cx="5202289" cy="5415679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bg-BG" dirty="0">
              <a:latin typeface="Calibri Light"/>
            </a:endParaRPr>
          </a:p>
        </p:txBody>
      </p:sp>
      <p:sp>
        <p:nvSpPr>
          <p:cNvPr id="18" name="Freeform 28">
            <a:extLst>
              <a:ext uri="{FF2B5EF4-FFF2-40B4-BE49-F238E27FC236}">
                <a16:creationId xmlns:a16="http://schemas.microsoft.com/office/drawing/2014/main" id="{7D7D9923-7007-7240-8E50-51F7251969A4}"/>
              </a:ext>
            </a:extLst>
          </p:cNvPr>
          <p:cNvSpPr/>
          <p:nvPr/>
        </p:nvSpPr>
        <p:spPr bwMode="auto">
          <a:xfrm>
            <a:off x="8062549" y="5135375"/>
            <a:ext cx="1042591" cy="1519608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bg-BG" dirty="0">
              <a:latin typeface="Calibri Light"/>
            </a:endParaRPr>
          </a:p>
        </p:txBody>
      </p:sp>
      <p:sp>
        <p:nvSpPr>
          <p:cNvPr id="19" name="Freeform 26">
            <a:extLst>
              <a:ext uri="{FF2B5EF4-FFF2-40B4-BE49-F238E27FC236}">
                <a16:creationId xmlns:a16="http://schemas.microsoft.com/office/drawing/2014/main" id="{FCF8FF32-EE04-854C-92A2-EF38509EE074}"/>
              </a:ext>
            </a:extLst>
          </p:cNvPr>
          <p:cNvSpPr/>
          <p:nvPr/>
        </p:nvSpPr>
        <p:spPr bwMode="auto">
          <a:xfrm>
            <a:off x="7661676" y="3463845"/>
            <a:ext cx="1314271" cy="905357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bg-BG" dirty="0">
              <a:latin typeface="Calibri Light"/>
            </a:endParaRPr>
          </a:p>
        </p:txBody>
      </p:sp>
      <p:sp>
        <p:nvSpPr>
          <p:cNvPr id="20" name="Freeform 27">
            <a:extLst>
              <a:ext uri="{FF2B5EF4-FFF2-40B4-BE49-F238E27FC236}">
                <a16:creationId xmlns:a16="http://schemas.microsoft.com/office/drawing/2014/main" id="{E71202C2-4B72-3945-A5B5-5D96655DC008}"/>
              </a:ext>
            </a:extLst>
          </p:cNvPr>
          <p:cNvSpPr/>
          <p:nvPr/>
        </p:nvSpPr>
        <p:spPr bwMode="auto">
          <a:xfrm>
            <a:off x="8841632" y="3837902"/>
            <a:ext cx="476044" cy="74776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bg-BG" dirty="0">
              <a:latin typeface="Calibri Light"/>
            </a:endParaRPr>
          </a:p>
        </p:txBody>
      </p:sp>
      <p:sp>
        <p:nvSpPr>
          <p:cNvPr id="21" name="Freeform 22">
            <a:extLst>
              <a:ext uri="{FF2B5EF4-FFF2-40B4-BE49-F238E27FC236}">
                <a16:creationId xmlns:a16="http://schemas.microsoft.com/office/drawing/2014/main" id="{02A5D091-973C-8C4B-BF09-F5E24B3154B9}"/>
              </a:ext>
            </a:extLst>
          </p:cNvPr>
          <p:cNvSpPr/>
          <p:nvPr/>
        </p:nvSpPr>
        <p:spPr bwMode="auto">
          <a:xfrm>
            <a:off x="11323734" y="1666006"/>
            <a:ext cx="1389884" cy="932621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bg-BG" dirty="0">
              <a:latin typeface="Calibri Light"/>
            </a:endParaRPr>
          </a:p>
        </p:txBody>
      </p:sp>
      <p:sp>
        <p:nvSpPr>
          <p:cNvPr id="22" name="Freeform 32">
            <a:extLst>
              <a:ext uri="{FF2B5EF4-FFF2-40B4-BE49-F238E27FC236}">
                <a16:creationId xmlns:a16="http://schemas.microsoft.com/office/drawing/2014/main" id="{B39CF7F2-777F-B443-8044-122A63EE6151}"/>
              </a:ext>
            </a:extLst>
          </p:cNvPr>
          <p:cNvSpPr/>
          <p:nvPr/>
        </p:nvSpPr>
        <p:spPr bwMode="auto">
          <a:xfrm>
            <a:off x="14072427" y="3341493"/>
            <a:ext cx="1228927" cy="905357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bg-BG" dirty="0">
              <a:latin typeface="Calibri Light"/>
            </a:endParaRPr>
          </a:p>
        </p:txBody>
      </p:sp>
      <p:sp>
        <p:nvSpPr>
          <p:cNvPr id="23" name="Freeform 34">
            <a:extLst>
              <a:ext uri="{FF2B5EF4-FFF2-40B4-BE49-F238E27FC236}">
                <a16:creationId xmlns:a16="http://schemas.microsoft.com/office/drawing/2014/main" id="{5F8D337B-41A3-E145-B482-4FA1B7912A40}"/>
              </a:ext>
            </a:extLst>
          </p:cNvPr>
          <p:cNvSpPr/>
          <p:nvPr/>
        </p:nvSpPr>
        <p:spPr bwMode="auto">
          <a:xfrm>
            <a:off x="13598813" y="5479851"/>
            <a:ext cx="735821" cy="1179924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bg-BG" dirty="0">
              <a:latin typeface="Calibri Light"/>
            </a:endParaRP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454C6A6A-0CE6-454C-8F53-EC6E12E34C30}"/>
              </a:ext>
            </a:extLst>
          </p:cNvPr>
          <p:cNvSpPr/>
          <p:nvPr/>
        </p:nvSpPr>
        <p:spPr bwMode="auto">
          <a:xfrm>
            <a:off x="13136112" y="2730027"/>
            <a:ext cx="964821" cy="656652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bg-BG" dirty="0">
              <a:latin typeface="Calibri Light"/>
            </a:endParaRPr>
          </a:p>
        </p:txBody>
      </p:sp>
      <p:sp>
        <p:nvSpPr>
          <p:cNvPr id="25" name="Freeform 25">
            <a:extLst>
              <a:ext uri="{FF2B5EF4-FFF2-40B4-BE49-F238E27FC236}">
                <a16:creationId xmlns:a16="http://schemas.microsoft.com/office/drawing/2014/main" id="{4DC6F238-70CA-1F41-BD03-64D74725ED6C}"/>
              </a:ext>
            </a:extLst>
          </p:cNvPr>
          <p:cNvSpPr/>
          <p:nvPr/>
        </p:nvSpPr>
        <p:spPr bwMode="auto">
          <a:xfrm>
            <a:off x="9963122" y="2430411"/>
            <a:ext cx="504254" cy="828885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bg-BG" dirty="0">
              <a:latin typeface="Calibri Light"/>
            </a:endParaRPr>
          </a:p>
        </p:txBody>
      </p:sp>
      <p:sp>
        <p:nvSpPr>
          <p:cNvPr id="26" name="Freeform 23">
            <a:extLst>
              <a:ext uri="{FF2B5EF4-FFF2-40B4-BE49-F238E27FC236}">
                <a16:creationId xmlns:a16="http://schemas.microsoft.com/office/drawing/2014/main" id="{7F8D3DEE-F5C7-AB44-B203-2CBCF4DF19AD}"/>
              </a:ext>
            </a:extLst>
          </p:cNvPr>
          <p:cNvSpPr/>
          <p:nvPr/>
        </p:nvSpPr>
        <p:spPr bwMode="auto">
          <a:xfrm>
            <a:off x="9650097" y="1811911"/>
            <a:ext cx="1151988" cy="839469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bg-BG" dirty="0">
              <a:latin typeface="Calibri Light"/>
            </a:endParaRPr>
          </a:p>
        </p:txBody>
      </p:sp>
      <p:sp>
        <p:nvSpPr>
          <p:cNvPr id="27" name="Freeform 30">
            <a:extLst>
              <a:ext uri="{FF2B5EF4-FFF2-40B4-BE49-F238E27FC236}">
                <a16:creationId xmlns:a16="http://schemas.microsoft.com/office/drawing/2014/main" id="{F540E907-310A-3642-B5A0-21C6D53440D6}"/>
              </a:ext>
            </a:extLst>
          </p:cNvPr>
          <p:cNvSpPr/>
          <p:nvPr/>
        </p:nvSpPr>
        <p:spPr bwMode="auto">
          <a:xfrm>
            <a:off x="11731764" y="2691242"/>
            <a:ext cx="769326" cy="695437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bg-BG" dirty="0">
              <a:latin typeface="Calibri Light"/>
            </a:endParaRPr>
          </a:p>
        </p:txBody>
      </p:sp>
      <p:sp>
        <p:nvSpPr>
          <p:cNvPr id="29" name="Freeform 33">
            <a:extLst>
              <a:ext uri="{FF2B5EF4-FFF2-40B4-BE49-F238E27FC236}">
                <a16:creationId xmlns:a16="http://schemas.microsoft.com/office/drawing/2014/main" id="{90FAAD7F-22CA-4246-A784-DAB6C5D55E0C}"/>
              </a:ext>
            </a:extLst>
          </p:cNvPr>
          <p:cNvSpPr/>
          <p:nvPr/>
        </p:nvSpPr>
        <p:spPr bwMode="auto">
          <a:xfrm>
            <a:off x="13716908" y="4281895"/>
            <a:ext cx="324415" cy="479695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bg-BG" dirty="0">
              <a:latin typeface="Calibri Light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AC3B1A8A-DF0E-1246-AD7A-3AD7D34FC8A3}"/>
              </a:ext>
            </a:extLst>
          </p:cNvPr>
          <p:cNvSpPr/>
          <p:nvPr/>
        </p:nvSpPr>
        <p:spPr bwMode="auto">
          <a:xfrm>
            <a:off x="11252823" y="3479294"/>
            <a:ext cx="528938" cy="405625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bg-BG" dirty="0">
              <a:latin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62530" y="7998153"/>
            <a:ext cx="3944438" cy="1428183"/>
            <a:chOff x="1859070" y="7374266"/>
            <a:chExt cx="3944438" cy="1428183"/>
          </a:xfrm>
        </p:grpSpPr>
        <p:sp>
          <p:nvSpPr>
            <p:cNvPr id="31" name="Content Placeholder 2"/>
            <p:cNvSpPr txBox="1"/>
            <p:nvPr/>
          </p:nvSpPr>
          <p:spPr bwMode="auto">
            <a:xfrm>
              <a:off x="1984918" y="7374266"/>
              <a:ext cx="3648182" cy="12234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en-US" altLang="zh-CN" sz="43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Damian</a:t>
              </a:r>
              <a:r>
                <a:rPr lang="zh-CN" altLang="en-US" sz="43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 </a:t>
              </a:r>
              <a:r>
                <a:rPr lang="en-US" altLang="zh-CN" sz="4300" b="1" dirty="0" err="1">
                  <a:solidFill>
                    <a:schemeClr val="bg1"/>
                  </a:solidFill>
                  <a:latin typeface="Lato Regular"/>
                  <a:cs typeface="Lato Regular"/>
                </a:rPr>
                <a:t>Youm</a:t>
              </a:r>
              <a:endParaRPr lang="en-US" sz="43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32" name="Content Placeholder 2"/>
            <p:cNvSpPr txBox="1"/>
            <p:nvPr/>
          </p:nvSpPr>
          <p:spPr bwMode="auto">
            <a:xfrm>
              <a:off x="1859070" y="8291338"/>
              <a:ext cx="3944438" cy="511111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endParaRPr lang="en-US" sz="2400" dirty="0">
                <a:solidFill>
                  <a:schemeClr val="tx1"/>
                </a:solidFill>
                <a:latin typeface="Calibri Light"/>
                <a:cs typeface="Calibri Light"/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2442341" y="8203744"/>
              <a:ext cx="2738812" cy="73150"/>
              <a:chOff x="1775295" y="2028842"/>
              <a:chExt cx="3631535" cy="45719"/>
            </a:xfrm>
          </p:grpSpPr>
          <p:sp>
            <p:nvSpPr>
              <p:cNvPr id="81" name="Rectangle 80"/>
              <p:cNvSpPr/>
              <p:nvPr/>
            </p:nvSpPr>
            <p:spPr>
              <a:xfrm flipV="1">
                <a:off x="1775295" y="2028842"/>
                <a:ext cx="540353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 flipV="1">
                <a:off x="2390858" y="2028842"/>
                <a:ext cx="540353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 flipV="1">
                <a:off x="3025596" y="2028842"/>
                <a:ext cx="540353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 flipV="1">
                <a:off x="3641289" y="2028842"/>
                <a:ext cx="540353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V="1">
                <a:off x="4256852" y="2028842"/>
                <a:ext cx="540353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V="1">
                <a:off x="4866477" y="2028842"/>
                <a:ext cx="540353" cy="457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7774869" y="7998153"/>
            <a:ext cx="3648182" cy="1223433"/>
            <a:chOff x="1984918" y="7374266"/>
            <a:chExt cx="3648182" cy="1223433"/>
          </a:xfrm>
        </p:grpSpPr>
        <p:sp>
          <p:nvSpPr>
            <p:cNvPr id="106" name="Content Placeholder 2"/>
            <p:cNvSpPr txBox="1"/>
            <p:nvPr/>
          </p:nvSpPr>
          <p:spPr bwMode="auto">
            <a:xfrm>
              <a:off x="1984918" y="7374266"/>
              <a:ext cx="3648182" cy="12234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en-US" altLang="zh-CN" sz="43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Mena</a:t>
              </a:r>
              <a:r>
                <a:rPr lang="zh-CN" altLang="en-US" sz="43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 </a:t>
              </a:r>
              <a:r>
                <a:rPr lang="en-US" altLang="zh-CN" sz="43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Ayad</a:t>
              </a:r>
              <a:endParaRPr lang="en-US" sz="43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2442341" y="8203744"/>
              <a:ext cx="2738812" cy="73150"/>
              <a:chOff x="1775295" y="2028842"/>
              <a:chExt cx="3631535" cy="45719"/>
            </a:xfrm>
          </p:grpSpPr>
          <p:sp>
            <p:nvSpPr>
              <p:cNvPr id="110" name="Rectangle 109"/>
              <p:cNvSpPr/>
              <p:nvPr/>
            </p:nvSpPr>
            <p:spPr>
              <a:xfrm flipV="1">
                <a:off x="1775295" y="2028842"/>
                <a:ext cx="540353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 flipV="1">
                <a:off x="2390858" y="2028842"/>
                <a:ext cx="540353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V="1">
                <a:off x="3025596" y="2028842"/>
                <a:ext cx="540353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V="1">
                <a:off x="3641289" y="2028842"/>
                <a:ext cx="540353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V="1">
                <a:off x="4256852" y="2028842"/>
                <a:ext cx="540353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 flipV="1">
                <a:off x="4866477" y="2028842"/>
                <a:ext cx="540353" cy="457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  <p:grpSp>
        <p:nvGrpSpPr>
          <p:cNvPr id="119" name="Group 118"/>
          <p:cNvGrpSpPr/>
          <p:nvPr/>
        </p:nvGrpSpPr>
        <p:grpSpPr>
          <a:xfrm>
            <a:off x="12929499" y="7959592"/>
            <a:ext cx="3966718" cy="1428183"/>
            <a:chOff x="1859070" y="7374266"/>
            <a:chExt cx="3966718" cy="1428183"/>
          </a:xfrm>
        </p:grpSpPr>
        <p:sp>
          <p:nvSpPr>
            <p:cNvPr id="120" name="Content Placeholder 2"/>
            <p:cNvSpPr txBox="1"/>
            <p:nvPr/>
          </p:nvSpPr>
          <p:spPr bwMode="auto">
            <a:xfrm>
              <a:off x="1881350" y="7374266"/>
              <a:ext cx="3944438" cy="12234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en-US" altLang="zh-CN" sz="43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Rahul</a:t>
              </a:r>
              <a:r>
                <a:rPr lang="zh-CN" altLang="en-US" sz="43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 </a:t>
              </a:r>
              <a:r>
                <a:rPr lang="en-US" altLang="zh-CN" sz="43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Malhotra</a:t>
              </a:r>
              <a:endParaRPr lang="en-US" sz="43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21" name="Content Placeholder 2"/>
            <p:cNvSpPr txBox="1"/>
            <p:nvPr/>
          </p:nvSpPr>
          <p:spPr bwMode="auto">
            <a:xfrm>
              <a:off x="1859070" y="8291338"/>
              <a:ext cx="3944438" cy="511111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endParaRPr lang="en-US" sz="2400" dirty="0">
                <a:solidFill>
                  <a:schemeClr val="tx1"/>
                </a:solidFill>
                <a:latin typeface="Calibri Light"/>
                <a:cs typeface="Calibri Light"/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2442341" y="8203744"/>
              <a:ext cx="2738812" cy="73150"/>
              <a:chOff x="1775295" y="2028842"/>
              <a:chExt cx="3631535" cy="45719"/>
            </a:xfrm>
          </p:grpSpPr>
          <p:sp>
            <p:nvSpPr>
              <p:cNvPr id="124" name="Rectangle 123"/>
              <p:cNvSpPr/>
              <p:nvPr/>
            </p:nvSpPr>
            <p:spPr>
              <a:xfrm flipV="1">
                <a:off x="1775295" y="2028842"/>
                <a:ext cx="540353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V="1">
                <a:off x="2390858" y="2028842"/>
                <a:ext cx="540353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 flipV="1">
                <a:off x="3025596" y="2028842"/>
                <a:ext cx="540353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 flipV="1">
                <a:off x="3641289" y="2028842"/>
                <a:ext cx="540353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 flipV="1">
                <a:off x="4256852" y="2028842"/>
                <a:ext cx="540353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 flipV="1">
                <a:off x="4866477" y="2028842"/>
                <a:ext cx="540353" cy="457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  <p:grpSp>
        <p:nvGrpSpPr>
          <p:cNvPr id="133" name="Group 132"/>
          <p:cNvGrpSpPr/>
          <p:nvPr/>
        </p:nvGrpSpPr>
        <p:grpSpPr>
          <a:xfrm>
            <a:off x="18143136" y="7967151"/>
            <a:ext cx="3944438" cy="1428183"/>
            <a:chOff x="1859070" y="7374266"/>
            <a:chExt cx="3944438" cy="1428183"/>
          </a:xfrm>
        </p:grpSpPr>
        <p:sp>
          <p:nvSpPr>
            <p:cNvPr id="134" name="Content Placeholder 2"/>
            <p:cNvSpPr txBox="1"/>
            <p:nvPr/>
          </p:nvSpPr>
          <p:spPr bwMode="auto">
            <a:xfrm>
              <a:off x="1984918" y="7374266"/>
              <a:ext cx="3648182" cy="12234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en-US" altLang="zh-CN" sz="4300" b="1" dirty="0" err="1">
                  <a:solidFill>
                    <a:schemeClr val="bg1"/>
                  </a:solidFill>
                  <a:latin typeface="Lato Regular"/>
                  <a:cs typeface="Lato Regular"/>
                </a:rPr>
                <a:t>Dekan</a:t>
              </a:r>
              <a:r>
                <a:rPr lang="zh-CN" altLang="en-US" sz="43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 </a:t>
              </a:r>
              <a:r>
                <a:rPr lang="en-US" altLang="zh-CN" sz="43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Zeng</a:t>
              </a:r>
              <a:endParaRPr lang="en-US" sz="43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35" name="Content Placeholder 2"/>
            <p:cNvSpPr txBox="1"/>
            <p:nvPr/>
          </p:nvSpPr>
          <p:spPr bwMode="auto">
            <a:xfrm>
              <a:off x="1859070" y="8291338"/>
              <a:ext cx="3944438" cy="511111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endParaRPr lang="en-US" sz="2400" dirty="0">
                <a:solidFill>
                  <a:schemeClr val="tx1"/>
                </a:solidFill>
                <a:latin typeface="Calibri Light"/>
                <a:cs typeface="Calibri Light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2442341" y="8203744"/>
              <a:ext cx="2738812" cy="73150"/>
              <a:chOff x="1775295" y="2028842"/>
              <a:chExt cx="3631535" cy="45719"/>
            </a:xfrm>
          </p:grpSpPr>
          <p:sp>
            <p:nvSpPr>
              <p:cNvPr id="138" name="Rectangle 137"/>
              <p:cNvSpPr/>
              <p:nvPr/>
            </p:nvSpPr>
            <p:spPr>
              <a:xfrm flipV="1">
                <a:off x="1775295" y="2028842"/>
                <a:ext cx="540353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 flipV="1">
                <a:off x="2390858" y="2028842"/>
                <a:ext cx="540353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 flipV="1">
                <a:off x="3025596" y="2028842"/>
                <a:ext cx="540353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 flipV="1">
                <a:off x="3641289" y="2028842"/>
                <a:ext cx="540353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 flipV="1">
                <a:off x="4256852" y="2028842"/>
                <a:ext cx="540353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 flipV="1">
                <a:off x="4866477" y="2028842"/>
                <a:ext cx="540353" cy="457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1739573" y="2039732"/>
            <a:ext cx="20937538" cy="1566775"/>
            <a:chOff x="1739573" y="483782"/>
            <a:chExt cx="20937538" cy="1566775"/>
          </a:xfrm>
        </p:grpSpPr>
        <p:sp>
          <p:nvSpPr>
            <p:cNvPr id="67" name="TextBox 66"/>
            <p:cNvSpPr txBox="1"/>
            <p:nvPr/>
          </p:nvSpPr>
          <p:spPr>
            <a:xfrm>
              <a:off x="1739573" y="483782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MEET OUR GREAT TEAM</a:t>
              </a:r>
              <a:endParaRPr lang="id-ID" sz="88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70" name="Rectangle 69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896538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876579" y="3891133"/>
            <a:ext cx="2655310" cy="2675911"/>
            <a:chOff x="3271299" y="3891133"/>
            <a:chExt cx="2655310" cy="2675911"/>
          </a:xfrm>
        </p:grpSpPr>
        <p:sp>
          <p:nvSpPr>
            <p:cNvPr id="34" name="Freeform 7"/>
            <p:cNvSpPr>
              <a:spLocks noEditPoints="1"/>
            </p:cNvSpPr>
            <p:nvPr/>
          </p:nvSpPr>
          <p:spPr bwMode="auto">
            <a:xfrm>
              <a:off x="3977627" y="3891133"/>
              <a:ext cx="1225296" cy="1225296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20 h 212"/>
                <a:gd name="T12" fmla="*/ 20 w 212"/>
                <a:gd name="T13" fmla="*/ 106 h 212"/>
                <a:gd name="T14" fmla="*/ 106 w 212"/>
                <a:gd name="T15" fmla="*/ 192 h 212"/>
                <a:gd name="T16" fmla="*/ 192 w 212"/>
                <a:gd name="T17" fmla="*/ 106 h 212"/>
                <a:gd name="T18" fmla="*/ 106 w 212"/>
                <a:gd name="T19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/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71299" y="5089753"/>
              <a:ext cx="2655310" cy="1477291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/>
              <a:r>
                <a:rPr lang="id-ID" sz="4200" b="1" dirty="0">
                  <a:latin typeface="Lato Regular"/>
                  <a:cs typeface="Lato Regular"/>
                </a:rPr>
                <a:t>Data Audit</a:t>
              </a:r>
              <a:endParaRPr lang="en-US" sz="4200" b="1" dirty="0">
                <a:latin typeface="Lato Regular"/>
                <a:cs typeface="Lato Regular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061518" y="4085139"/>
              <a:ext cx="1039812" cy="830960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/>
              <a:r>
                <a:rPr lang="id-ID" sz="4200" b="1" dirty="0">
                  <a:solidFill>
                    <a:schemeClr val="accent1"/>
                  </a:solidFill>
                  <a:latin typeface="Lato Regular"/>
                  <a:cs typeface="Lato Regular"/>
                </a:rPr>
                <a:t>1</a:t>
              </a:r>
              <a:endParaRPr lang="en-US" sz="4200" b="1" dirty="0">
                <a:solidFill>
                  <a:schemeClr val="accent1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2131180" y="3890311"/>
            <a:ext cx="3499854" cy="2676733"/>
            <a:chOff x="10525900" y="3890311"/>
            <a:chExt cx="3499854" cy="2676733"/>
          </a:xfrm>
        </p:grpSpPr>
        <p:sp>
          <p:nvSpPr>
            <p:cNvPr id="72" name="Freeform 6"/>
            <p:cNvSpPr>
              <a:spLocks noEditPoints="1"/>
            </p:cNvSpPr>
            <p:nvPr/>
          </p:nvSpPr>
          <p:spPr bwMode="auto">
            <a:xfrm>
              <a:off x="11586693" y="3890311"/>
              <a:ext cx="1225296" cy="1225296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20 h 212"/>
                <a:gd name="T12" fmla="*/ 20 w 212"/>
                <a:gd name="T13" fmla="*/ 106 h 212"/>
                <a:gd name="T14" fmla="*/ 106 w 212"/>
                <a:gd name="T15" fmla="*/ 192 h 212"/>
                <a:gd name="T16" fmla="*/ 192 w 212"/>
                <a:gd name="T17" fmla="*/ 106 h 212"/>
                <a:gd name="T18" fmla="*/ 106 w 212"/>
                <a:gd name="T19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/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525900" y="5089753"/>
              <a:ext cx="3499854" cy="1477291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/>
              <a:r>
                <a:rPr lang="id-ID" sz="4200" b="1" dirty="0" err="1">
                  <a:latin typeface="Lato Regular"/>
                  <a:cs typeface="Lato Regular"/>
                </a:rPr>
                <a:t>Split</a:t>
              </a:r>
              <a:r>
                <a:rPr lang="id-ID" sz="4200" b="1" dirty="0">
                  <a:latin typeface="Lato Regular"/>
                  <a:cs typeface="Lato Regular"/>
                </a:rPr>
                <a:t> </a:t>
              </a:r>
              <a:r>
                <a:rPr lang="id-ID" sz="4200" b="1" dirty="0" err="1">
                  <a:latin typeface="Lato Regular"/>
                  <a:cs typeface="Lato Regular"/>
                </a:rPr>
                <a:t>Analytical</a:t>
              </a:r>
              <a:r>
                <a:rPr lang="id-ID" sz="4200" b="1" dirty="0">
                  <a:latin typeface="Lato Regular"/>
                  <a:cs typeface="Lato Regular"/>
                </a:rPr>
                <a:t> </a:t>
              </a:r>
              <a:r>
                <a:rPr lang="id-ID" sz="4200" b="1" dirty="0" err="1">
                  <a:latin typeface="Lato Regular"/>
                  <a:cs typeface="Lato Regular"/>
                </a:rPr>
                <a:t>File</a:t>
              </a:r>
              <a:endParaRPr lang="en-US" sz="4200" b="1" dirty="0">
                <a:latin typeface="Lato Regular"/>
                <a:cs typeface="Lato Regular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1660880" y="4085139"/>
              <a:ext cx="1039812" cy="830960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/>
              <a:r>
                <a:rPr lang="id-ID" sz="4200" b="1" dirty="0">
                  <a:solidFill>
                    <a:schemeClr val="accent3"/>
                  </a:solidFill>
                  <a:latin typeface="Lato Regular"/>
                  <a:cs typeface="Lato Regular"/>
                </a:rPr>
                <a:t>3</a:t>
              </a:r>
              <a:endParaRPr lang="en-US" sz="4200" b="1" dirty="0">
                <a:solidFill>
                  <a:schemeClr val="accent3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6019999" y="3909336"/>
            <a:ext cx="3240297" cy="2675911"/>
            <a:chOff x="14414719" y="3909336"/>
            <a:chExt cx="3240297" cy="2675911"/>
          </a:xfrm>
        </p:grpSpPr>
        <p:sp>
          <p:nvSpPr>
            <p:cNvPr id="107" name="Freeform 7"/>
            <p:cNvSpPr>
              <a:spLocks noEditPoints="1"/>
            </p:cNvSpPr>
            <p:nvPr/>
          </p:nvSpPr>
          <p:spPr bwMode="auto">
            <a:xfrm>
              <a:off x="15408102" y="3909336"/>
              <a:ext cx="1225296" cy="1225296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20 h 212"/>
                <a:gd name="T12" fmla="*/ 20 w 212"/>
                <a:gd name="T13" fmla="*/ 106 h 212"/>
                <a:gd name="T14" fmla="*/ 106 w 212"/>
                <a:gd name="T15" fmla="*/ 192 h 212"/>
                <a:gd name="T16" fmla="*/ 192 w 212"/>
                <a:gd name="T17" fmla="*/ 106 h 212"/>
                <a:gd name="T18" fmla="*/ 106 w 212"/>
                <a:gd name="T19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/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4414719" y="5107956"/>
              <a:ext cx="3240297" cy="1477291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/>
              <a:r>
                <a:rPr lang="id-ID" sz="4200" b="1" dirty="0" err="1">
                  <a:latin typeface="Lato Regular"/>
                  <a:cs typeface="Lato Regular"/>
                </a:rPr>
                <a:t>Correlation</a:t>
              </a:r>
              <a:r>
                <a:rPr lang="id-ID" sz="4200" b="1" dirty="0">
                  <a:latin typeface="Lato Regular"/>
                  <a:cs typeface="Lato Regular"/>
                </a:rPr>
                <a:t> </a:t>
              </a:r>
              <a:r>
                <a:rPr lang="id-ID" sz="4200" b="1" dirty="0" err="1">
                  <a:latin typeface="Lato Regular"/>
                  <a:cs typeface="Lato Regular"/>
                </a:rPr>
                <a:t>Test</a:t>
              </a:r>
              <a:endParaRPr lang="en-US" sz="4200" b="1" dirty="0">
                <a:latin typeface="Lato Regular"/>
                <a:cs typeface="Lato Regular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5493268" y="4085139"/>
              <a:ext cx="1039812" cy="830960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/>
              <a:r>
                <a:rPr lang="id-ID" sz="4200" b="1" dirty="0">
                  <a:solidFill>
                    <a:schemeClr val="accent4"/>
                  </a:solidFill>
                  <a:latin typeface="Lato Regular"/>
                  <a:cs typeface="Lato Regular"/>
                </a:rPr>
                <a:t>4</a:t>
              </a:r>
              <a:endParaRPr lang="en-US" sz="4200" b="1" dirty="0">
                <a:solidFill>
                  <a:schemeClr val="accent4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76579" y="8347097"/>
            <a:ext cx="2827102" cy="2675911"/>
            <a:chOff x="3271299" y="8347097"/>
            <a:chExt cx="2827102" cy="2675911"/>
          </a:xfrm>
        </p:grpSpPr>
        <p:sp>
          <p:nvSpPr>
            <p:cNvPr id="130" name="Freeform 7"/>
            <p:cNvSpPr>
              <a:spLocks noEditPoints="1"/>
            </p:cNvSpPr>
            <p:nvPr/>
          </p:nvSpPr>
          <p:spPr bwMode="auto">
            <a:xfrm>
              <a:off x="3977627" y="8347097"/>
              <a:ext cx="1225296" cy="1225296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20 h 212"/>
                <a:gd name="T12" fmla="*/ 20 w 212"/>
                <a:gd name="T13" fmla="*/ 106 h 212"/>
                <a:gd name="T14" fmla="*/ 106 w 212"/>
                <a:gd name="T15" fmla="*/ 192 h 212"/>
                <a:gd name="T16" fmla="*/ 192 w 212"/>
                <a:gd name="T17" fmla="*/ 106 h 212"/>
                <a:gd name="T18" fmla="*/ 106 w 212"/>
                <a:gd name="T19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/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71299" y="9545717"/>
              <a:ext cx="2827102" cy="1477291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/>
              <a:r>
                <a:rPr lang="id-ID" sz="4200" b="1" dirty="0" err="1">
                  <a:latin typeface="Lato Regular"/>
                  <a:cs typeface="Lato Regular"/>
                </a:rPr>
                <a:t>Stepwise</a:t>
              </a:r>
              <a:r>
                <a:rPr lang="id-ID" sz="4200" b="1" dirty="0">
                  <a:latin typeface="Lato Regular"/>
                  <a:cs typeface="Lato Regular"/>
                </a:rPr>
                <a:t> </a:t>
              </a:r>
              <a:r>
                <a:rPr lang="id-ID" sz="4200" b="1" dirty="0" err="1">
                  <a:latin typeface="Lato Regular"/>
                  <a:cs typeface="Lato Regular"/>
                </a:rPr>
                <a:t>Regression</a:t>
              </a:r>
              <a:endParaRPr lang="en-US" sz="4200" b="1" dirty="0">
                <a:latin typeface="Lato Regular"/>
                <a:cs typeface="Lato Regular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61518" y="8541103"/>
              <a:ext cx="1039812" cy="830960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/>
              <a:r>
                <a:rPr lang="id-ID" sz="4200" b="1" dirty="0">
                  <a:solidFill>
                    <a:schemeClr val="accent5"/>
                  </a:solidFill>
                  <a:latin typeface="Lato Regular"/>
                  <a:cs typeface="Lato Regular"/>
                </a:rPr>
                <a:t>5</a:t>
              </a:r>
              <a:endParaRPr lang="en-US" sz="4200" b="1" dirty="0">
                <a:solidFill>
                  <a:schemeClr val="accent5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455534" y="8347097"/>
            <a:ext cx="3078072" cy="2728379"/>
            <a:chOff x="6850254" y="8347097"/>
            <a:chExt cx="3078072" cy="2728379"/>
          </a:xfrm>
        </p:grpSpPr>
        <p:sp>
          <p:nvSpPr>
            <p:cNvPr id="131" name="Freeform 9"/>
            <p:cNvSpPr>
              <a:spLocks noEditPoints="1"/>
            </p:cNvSpPr>
            <p:nvPr/>
          </p:nvSpPr>
          <p:spPr bwMode="auto">
            <a:xfrm>
              <a:off x="7745434" y="8347097"/>
              <a:ext cx="1225296" cy="1225296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20 h 212"/>
                <a:gd name="T12" fmla="*/ 20 w 212"/>
                <a:gd name="T13" fmla="*/ 106 h 212"/>
                <a:gd name="T14" fmla="*/ 106 w 212"/>
                <a:gd name="T15" fmla="*/ 192 h 212"/>
                <a:gd name="T16" fmla="*/ 192 w 212"/>
                <a:gd name="T17" fmla="*/ 106 h 212"/>
                <a:gd name="T18" fmla="*/ 106 w 212"/>
                <a:gd name="T19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/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850254" y="9598185"/>
              <a:ext cx="3078072" cy="1477291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/>
              <a:r>
                <a:rPr lang="id-ID" sz="4200" b="1" dirty="0" err="1">
                  <a:latin typeface="Lato Regular"/>
                  <a:cs typeface="Lato Regular"/>
                </a:rPr>
                <a:t>Create</a:t>
              </a:r>
              <a:r>
                <a:rPr lang="id-ID" sz="4200" b="1" dirty="0">
                  <a:latin typeface="Lato Regular"/>
                  <a:cs typeface="Lato Regular"/>
                </a:rPr>
                <a:t> Data </a:t>
              </a:r>
              <a:r>
                <a:rPr lang="id-ID" sz="4200" b="1" dirty="0" err="1">
                  <a:latin typeface="Lato Regular"/>
                  <a:cs typeface="Lato Regular"/>
                </a:rPr>
                <a:t>Variables</a:t>
              </a:r>
              <a:endParaRPr lang="en-US" sz="4200" b="1" dirty="0">
                <a:latin typeface="Lato Regular"/>
                <a:cs typeface="Lato Regular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847693" y="8518823"/>
              <a:ext cx="1039812" cy="830960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/>
              <a:r>
                <a:rPr lang="id-ID" sz="4200" b="1" dirty="0">
                  <a:solidFill>
                    <a:schemeClr val="accent4"/>
                  </a:solidFill>
                  <a:latin typeface="Lato Regular"/>
                  <a:cs typeface="Lato Regular"/>
                </a:rPr>
                <a:t>6</a:t>
              </a:r>
              <a:endParaRPr lang="en-US" sz="4200" b="1" dirty="0">
                <a:solidFill>
                  <a:schemeClr val="accent4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748866" y="8368555"/>
            <a:ext cx="4186968" cy="3120196"/>
            <a:chOff x="10143586" y="8368555"/>
            <a:chExt cx="4186968" cy="3120196"/>
          </a:xfrm>
        </p:grpSpPr>
        <p:sp>
          <p:nvSpPr>
            <p:cNvPr id="132" name="Freeform 6"/>
            <p:cNvSpPr>
              <a:spLocks noEditPoints="1"/>
            </p:cNvSpPr>
            <p:nvPr/>
          </p:nvSpPr>
          <p:spPr bwMode="auto">
            <a:xfrm>
              <a:off x="11564413" y="8368555"/>
              <a:ext cx="1225296" cy="1225296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20 h 212"/>
                <a:gd name="T12" fmla="*/ 20 w 212"/>
                <a:gd name="T13" fmla="*/ 106 h 212"/>
                <a:gd name="T14" fmla="*/ 106 w 212"/>
                <a:gd name="T15" fmla="*/ 192 h 212"/>
                <a:gd name="T16" fmla="*/ 192 w 212"/>
                <a:gd name="T17" fmla="*/ 106 h 212"/>
                <a:gd name="T18" fmla="*/ 106 w 212"/>
                <a:gd name="T19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/>
            <a:lstStyle/>
            <a:p>
              <a:endParaRPr lang="id-ID" dirty="0">
                <a:latin typeface="Calibri Light"/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10143586" y="9545717"/>
              <a:ext cx="4186968" cy="1943034"/>
              <a:chOff x="2564013" y="6612406"/>
              <a:chExt cx="4186968" cy="1943034"/>
            </a:xfrm>
          </p:grpSpPr>
          <p:sp>
            <p:nvSpPr>
              <p:cNvPr id="140" name="Content Placeholder 19"/>
              <p:cNvSpPr txBox="1"/>
              <p:nvPr/>
            </p:nvSpPr>
            <p:spPr>
              <a:xfrm>
                <a:off x="2564013" y="7308925"/>
                <a:ext cx="4186968" cy="1246515"/>
              </a:xfrm>
              <a:prstGeom prst="rect">
                <a:avLst/>
              </a:prstGeom>
            </p:spPr>
            <p:txBody>
              <a:bodyPr vert="horz" lIns="182843" tIns="91422" rIns="182843" bIns="91422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endParaRPr lang="en-US" sz="2400" dirty="0">
                  <a:latin typeface="Calibri Light"/>
                  <a:ea typeface="Open Sans Light" panose="020B0306030504020204" pitchFamily="34" charset="0"/>
                  <a:cs typeface="Calibri Light"/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315866" y="6612406"/>
                <a:ext cx="2655310" cy="1477291"/>
              </a:xfrm>
              <a:prstGeom prst="rect">
                <a:avLst/>
              </a:prstGeom>
              <a:noFill/>
            </p:spPr>
            <p:txBody>
              <a:bodyPr wrap="square" lIns="182843" tIns="91422" rIns="182843" bIns="91422" rtlCol="0">
                <a:spAutoFit/>
              </a:bodyPr>
              <a:lstStyle/>
              <a:p>
                <a:pPr algn="ctr"/>
                <a:r>
                  <a:rPr lang="id-ID" sz="4200" b="1" dirty="0">
                    <a:latin typeface="Lato Regular"/>
                    <a:cs typeface="Lato Regular"/>
                  </a:rPr>
                  <a:t>Model </a:t>
                </a:r>
                <a:r>
                  <a:rPr lang="id-ID" sz="4200" b="1" dirty="0" err="1">
                    <a:latin typeface="Lato Regular"/>
                    <a:cs typeface="Lato Regular"/>
                  </a:rPr>
                  <a:t>Validation</a:t>
                </a:r>
                <a:endParaRPr lang="en-US" sz="4200" b="1" dirty="0">
                  <a:latin typeface="Lato Regular"/>
                  <a:cs typeface="Lato Regular"/>
                </a:endParaRPr>
              </a:p>
            </p:txBody>
          </p:sp>
        </p:grpSp>
        <p:sp>
          <p:nvSpPr>
            <p:cNvPr id="153" name="TextBox 152"/>
            <p:cNvSpPr txBox="1"/>
            <p:nvPr/>
          </p:nvSpPr>
          <p:spPr>
            <a:xfrm>
              <a:off x="11660880" y="8541103"/>
              <a:ext cx="1039812" cy="830960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/>
              <a:r>
                <a:rPr lang="id-ID" sz="4200" b="1" dirty="0">
                  <a:solidFill>
                    <a:schemeClr val="accent3"/>
                  </a:solidFill>
                  <a:latin typeface="Lato Regular"/>
                  <a:cs typeface="Lato Regular"/>
                </a:rPr>
                <a:t>7</a:t>
              </a:r>
              <a:endParaRPr lang="en-US" sz="4200" b="1" dirty="0">
                <a:solidFill>
                  <a:schemeClr val="accent3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151094" y="8365300"/>
            <a:ext cx="2953242" cy="2675911"/>
            <a:chOff x="14545814" y="8365300"/>
            <a:chExt cx="2953242" cy="2675911"/>
          </a:xfrm>
        </p:grpSpPr>
        <p:sp>
          <p:nvSpPr>
            <p:cNvPr id="142" name="Freeform 7"/>
            <p:cNvSpPr>
              <a:spLocks noEditPoints="1"/>
            </p:cNvSpPr>
            <p:nvPr/>
          </p:nvSpPr>
          <p:spPr bwMode="auto">
            <a:xfrm>
              <a:off x="15408102" y="8365300"/>
              <a:ext cx="1225296" cy="1225296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20 h 212"/>
                <a:gd name="T12" fmla="*/ 20 w 212"/>
                <a:gd name="T13" fmla="*/ 106 h 212"/>
                <a:gd name="T14" fmla="*/ 106 w 212"/>
                <a:gd name="T15" fmla="*/ 192 h 212"/>
                <a:gd name="T16" fmla="*/ 192 w 212"/>
                <a:gd name="T17" fmla="*/ 106 h 212"/>
                <a:gd name="T18" fmla="*/ 106 w 212"/>
                <a:gd name="T19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/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4545814" y="9563920"/>
              <a:ext cx="2953242" cy="1477291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/>
              <a:r>
                <a:rPr lang="id-ID" sz="4200" b="1" dirty="0">
                  <a:latin typeface="Lato Regular"/>
                  <a:cs typeface="Lato Regular"/>
                </a:rPr>
                <a:t>Data </a:t>
              </a:r>
              <a:r>
                <a:rPr lang="id-ID" sz="4200" b="1" dirty="0" err="1">
                  <a:latin typeface="Lato Regular"/>
                  <a:cs typeface="Lato Regular"/>
                </a:rPr>
                <a:t>Prediction</a:t>
              </a:r>
              <a:endParaRPr lang="en-US" sz="4200" b="1" dirty="0">
                <a:latin typeface="Lato Regular"/>
                <a:cs typeface="Lato Regular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5493268" y="8541103"/>
              <a:ext cx="1039812" cy="830960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/>
              <a:r>
                <a:rPr lang="id-ID" sz="4200" b="1" dirty="0">
                  <a:solidFill>
                    <a:schemeClr val="accent2"/>
                  </a:solidFill>
                  <a:latin typeface="Lato Regular"/>
                  <a:cs typeface="Lato Regular"/>
                </a:rPr>
                <a:t>8</a:t>
              </a:r>
              <a:endParaRPr lang="en-US" sz="4200" b="1" dirty="0">
                <a:solidFill>
                  <a:schemeClr val="accent2"/>
                </a:solidFill>
                <a:latin typeface="Lato Regular"/>
                <a:cs typeface="Lato Regular"/>
              </a:endParaRP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7235053" y="4527668"/>
            <a:ext cx="1637013" cy="0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11051743" y="4554325"/>
            <a:ext cx="1637013" cy="0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14864802" y="4527668"/>
            <a:ext cx="1637013" cy="0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7235053" y="8939068"/>
            <a:ext cx="1637013" cy="0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11051743" y="8965725"/>
            <a:ext cx="1637013" cy="0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14864802" y="8939068"/>
            <a:ext cx="1637013" cy="0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8311694" y="3897022"/>
            <a:ext cx="3437172" cy="2670022"/>
            <a:chOff x="6706414" y="3897022"/>
            <a:chExt cx="3437172" cy="2670022"/>
          </a:xfrm>
        </p:grpSpPr>
        <p:sp>
          <p:nvSpPr>
            <p:cNvPr id="82" name="TextBox 81"/>
            <p:cNvSpPr txBox="1"/>
            <p:nvPr/>
          </p:nvSpPr>
          <p:spPr>
            <a:xfrm>
              <a:off x="6706414" y="5089753"/>
              <a:ext cx="3437172" cy="1477291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/>
              <a:r>
                <a:rPr lang="id-ID" sz="4200" b="1" dirty="0" err="1">
                  <a:latin typeface="Lato Regular"/>
                  <a:cs typeface="Lato Regular"/>
                </a:rPr>
                <a:t>Create</a:t>
              </a:r>
              <a:r>
                <a:rPr lang="id-ID" sz="4200" b="1" dirty="0">
                  <a:latin typeface="Lato Regular"/>
                  <a:cs typeface="Lato Regular"/>
                </a:rPr>
                <a:t> Data </a:t>
              </a:r>
              <a:r>
                <a:rPr lang="id-ID" sz="4200" b="1" dirty="0" err="1">
                  <a:latin typeface="Lato Regular"/>
                  <a:cs typeface="Lato Regular"/>
                </a:rPr>
                <a:t>Variable</a:t>
              </a:r>
              <a:endParaRPr lang="en-US" sz="4200" b="1" dirty="0">
                <a:latin typeface="Lato Regular"/>
                <a:cs typeface="Lato Regular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847693" y="4062859"/>
              <a:ext cx="1039812" cy="830960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/>
              <a:r>
                <a:rPr lang="id-ID" sz="4200" b="1" dirty="0">
                  <a:solidFill>
                    <a:schemeClr val="accent2"/>
                  </a:solidFill>
                  <a:latin typeface="Lato Regular"/>
                  <a:cs typeface="Lato Regular"/>
                </a:rPr>
                <a:t>2</a:t>
              </a:r>
              <a:endParaRPr lang="en-US" sz="4200" b="1" dirty="0">
                <a:solidFill>
                  <a:schemeClr val="accent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70" name="Freeform 9"/>
            <p:cNvSpPr>
              <a:spLocks noEditPoints="1"/>
            </p:cNvSpPr>
            <p:nvPr/>
          </p:nvSpPr>
          <p:spPr bwMode="auto">
            <a:xfrm>
              <a:off x="7766071" y="3897022"/>
              <a:ext cx="1225167" cy="1225486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20 h 212"/>
                <a:gd name="T12" fmla="*/ 20 w 212"/>
                <a:gd name="T13" fmla="*/ 106 h 212"/>
                <a:gd name="T14" fmla="*/ 106 w 212"/>
                <a:gd name="T15" fmla="*/ 192 h 212"/>
                <a:gd name="T16" fmla="*/ 192 w 212"/>
                <a:gd name="T17" fmla="*/ 106 h 212"/>
                <a:gd name="T18" fmla="*/ 106 w 212"/>
                <a:gd name="T19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/>
            <a:lstStyle/>
            <a:p>
              <a:endParaRPr lang="id-ID" dirty="0">
                <a:latin typeface="Calibri Light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739573" y="765118"/>
            <a:ext cx="20937538" cy="2200624"/>
            <a:chOff x="1739573" y="511491"/>
            <a:chExt cx="20937538" cy="2200624"/>
          </a:xfrm>
        </p:grpSpPr>
        <p:sp>
          <p:nvSpPr>
            <p:cNvPr id="75" name="TextBox 74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Analysis</a:t>
              </a:r>
              <a:r>
                <a:rPr lang="zh-CN" alt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 </a:t>
              </a:r>
              <a:r>
                <a:rPr lang="en-US" altLang="zh-CN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Processes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91" name="Rectangle 90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1739573" y="2035007"/>
              <a:ext cx="2093753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38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739573" y="792827"/>
            <a:ext cx="20937538" cy="2169847"/>
            <a:chOff x="1739573" y="511491"/>
            <a:chExt cx="20937538" cy="2169847"/>
          </a:xfrm>
        </p:grpSpPr>
        <p:sp>
          <p:nvSpPr>
            <p:cNvPr id="50" name="TextBox 49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Target</a:t>
              </a:r>
              <a:r>
                <a:rPr lang="zh-CN" alt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 </a:t>
              </a:r>
              <a:r>
                <a:rPr lang="en-US" altLang="zh-CN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Data</a:t>
              </a:r>
              <a:r>
                <a:rPr lang="zh-CN" alt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 </a:t>
              </a:r>
              <a:r>
                <a:rPr lang="en-US" altLang="zh-CN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Variables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53" name="Rectangle 52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1739573" y="2035007"/>
              <a:ext cx="209375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altLang="zh-CN" b="1" dirty="0" err="1"/>
                <a:t>Frequency</a:t>
              </a:r>
              <a:r>
                <a:rPr lang="fr-CA" altLang="zh-CN" b="1" dirty="0"/>
                <a:t> distribution of classes of </a:t>
              </a:r>
              <a:r>
                <a:rPr lang="fr-CA" altLang="zh-CN" b="1" dirty="0" err="1"/>
                <a:t>expected</a:t>
              </a:r>
              <a:r>
                <a:rPr lang="fr-CA" altLang="zh-CN" b="1" dirty="0"/>
                <a:t> cannabis usage (in $)</a:t>
              </a:r>
              <a:endParaRPr lang="id-ID" sz="38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721A6C2-4A50-BB44-9473-BB6A1F605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618065"/>
              </p:ext>
            </p:extLst>
          </p:nvPr>
        </p:nvGraphicFramePr>
        <p:xfrm>
          <a:off x="2038399" y="3934691"/>
          <a:ext cx="20932437" cy="701040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schemeClr val="bg1">
                      <a:alpha val="54000"/>
                    </a:schemeClr>
                  </a:innerShdw>
                </a:effectLst>
                <a:tableStyleId>{5C22544A-7EE6-4342-B048-85BDC9FD1C3A}</a:tableStyleId>
              </a:tblPr>
              <a:tblGrid>
                <a:gridCol w="2434730">
                  <a:extLst>
                    <a:ext uri="{9D8B030D-6E8A-4147-A177-3AD203B41FA5}">
                      <a16:colId xmlns:a16="http://schemas.microsoft.com/office/drawing/2014/main" val="1150343763"/>
                    </a:ext>
                  </a:extLst>
                </a:gridCol>
                <a:gridCol w="7303235">
                  <a:extLst>
                    <a:ext uri="{9D8B030D-6E8A-4147-A177-3AD203B41FA5}">
                      <a16:colId xmlns:a16="http://schemas.microsoft.com/office/drawing/2014/main" val="4153293842"/>
                    </a:ext>
                  </a:extLst>
                </a:gridCol>
                <a:gridCol w="4424860">
                  <a:extLst>
                    <a:ext uri="{9D8B030D-6E8A-4147-A177-3AD203B41FA5}">
                      <a16:colId xmlns:a16="http://schemas.microsoft.com/office/drawing/2014/main" val="2722666660"/>
                    </a:ext>
                  </a:extLst>
                </a:gridCol>
                <a:gridCol w="6769612">
                  <a:extLst>
                    <a:ext uri="{9D8B030D-6E8A-4147-A177-3AD203B41FA5}">
                      <a16:colId xmlns:a16="http://schemas.microsoft.com/office/drawing/2014/main" val="82935371"/>
                    </a:ext>
                  </a:extLst>
                </a:gridCol>
              </a:tblGrid>
              <a:tr h="1402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/>
                        <a:t>Class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/>
                        <a:t>Class</a:t>
                      </a:r>
                      <a:r>
                        <a:rPr lang="zh-CN" altLang="en-US" sz="4400" dirty="0"/>
                        <a:t> </a:t>
                      </a:r>
                      <a:r>
                        <a:rPr lang="en-US" altLang="zh-CN" sz="4400" dirty="0"/>
                        <a:t>Bound</a:t>
                      </a:r>
                      <a:r>
                        <a:rPr lang="zh-CN" altLang="en-US" sz="4400" dirty="0"/>
                        <a:t> </a:t>
                      </a:r>
                      <a:r>
                        <a:rPr lang="en-US" altLang="zh-CN" sz="4400" dirty="0"/>
                        <a:t>Expected</a:t>
                      </a:r>
                      <a:r>
                        <a:rPr lang="zh-CN" altLang="en-US" sz="4400" dirty="0"/>
                        <a:t> </a:t>
                      </a:r>
                      <a:r>
                        <a:rPr lang="en-US" altLang="zh-CN" sz="4400" dirty="0" err="1"/>
                        <a:t>Unsage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/>
                        <a:t>Number</a:t>
                      </a:r>
                      <a:r>
                        <a:rPr lang="zh-CN" altLang="en-US" sz="4400" dirty="0"/>
                        <a:t> </a:t>
                      </a:r>
                      <a:r>
                        <a:rPr lang="en-US" altLang="zh-CN" sz="4400" dirty="0"/>
                        <a:t>of</a:t>
                      </a:r>
                      <a:r>
                        <a:rPr lang="zh-CN" altLang="en-US" sz="4400" dirty="0"/>
                        <a:t> </a:t>
                      </a:r>
                      <a:r>
                        <a:rPr lang="en-US" altLang="zh-CN" sz="4400" dirty="0"/>
                        <a:t>DA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 err="1"/>
                        <a:t>Avg</a:t>
                      </a:r>
                      <a:r>
                        <a:rPr lang="zh-CN" altLang="en-US" sz="4400" dirty="0"/>
                        <a:t> </a:t>
                      </a:r>
                      <a:r>
                        <a:rPr lang="en-US" altLang="zh-CN" sz="4400" dirty="0"/>
                        <a:t>Number</a:t>
                      </a:r>
                      <a:r>
                        <a:rPr lang="zh-CN" altLang="en-US" sz="4400" dirty="0"/>
                        <a:t> </a:t>
                      </a:r>
                      <a:r>
                        <a:rPr lang="en-US" altLang="zh-CN" sz="4400" dirty="0"/>
                        <a:t>of</a:t>
                      </a:r>
                      <a:r>
                        <a:rPr lang="zh-CN" altLang="en-US" sz="4400" dirty="0"/>
                        <a:t> </a:t>
                      </a:r>
                      <a:r>
                        <a:rPr lang="en-US" altLang="zh-CN" sz="4400" dirty="0"/>
                        <a:t>Adults</a:t>
                      </a:r>
                      <a:r>
                        <a:rPr lang="zh-CN" altLang="en-US" sz="4400" dirty="0"/>
                        <a:t> </a:t>
                      </a:r>
                      <a:r>
                        <a:rPr lang="en-US" altLang="zh-CN" sz="4400" dirty="0"/>
                        <a:t>(19+)</a:t>
                      </a:r>
                      <a:endParaRPr lang="zh-CN" alt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64451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/>
                        <a:t>1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/>
                        <a:t>0.0</a:t>
                      </a:r>
                      <a:r>
                        <a:rPr lang="zh-CN" altLang="en-US" sz="4400" dirty="0"/>
                        <a:t> </a:t>
                      </a:r>
                      <a:r>
                        <a:rPr lang="en-US" altLang="zh-CN" sz="4400" dirty="0"/>
                        <a:t>–</a:t>
                      </a:r>
                      <a:r>
                        <a:rPr lang="zh-CN" altLang="en-US" sz="4400" dirty="0"/>
                        <a:t> </a:t>
                      </a:r>
                      <a:r>
                        <a:rPr lang="en-US" altLang="zh-CN" sz="4400" dirty="0"/>
                        <a:t>6.0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/>
                        <a:t>4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/>
                        <a:t>608.934908</a:t>
                      </a:r>
                      <a:endParaRPr lang="zh-CN" alt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801726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/>
                        <a:t>2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/>
                        <a:t>6.0</a:t>
                      </a:r>
                      <a:r>
                        <a:rPr lang="zh-CN" altLang="en-US" sz="4400" dirty="0"/>
                        <a:t> </a:t>
                      </a:r>
                      <a:r>
                        <a:rPr lang="en-US" altLang="zh-CN" sz="4400" dirty="0"/>
                        <a:t>–</a:t>
                      </a:r>
                      <a:r>
                        <a:rPr lang="zh-CN" altLang="en-US" sz="4400" dirty="0"/>
                        <a:t> </a:t>
                      </a:r>
                      <a:r>
                        <a:rPr lang="en-US" altLang="zh-CN" sz="4400" dirty="0"/>
                        <a:t>13.0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/>
                        <a:t>21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/>
                        <a:t>732.430203</a:t>
                      </a:r>
                      <a:endParaRPr lang="zh-CN" alt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57187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/>
                        <a:t>3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/>
                        <a:t>13.0</a:t>
                      </a:r>
                      <a:r>
                        <a:rPr lang="zh-CN" altLang="en-US" sz="4400" dirty="0"/>
                        <a:t> </a:t>
                      </a:r>
                      <a:r>
                        <a:rPr lang="en-US" altLang="zh-CN" sz="4400" dirty="0"/>
                        <a:t>–</a:t>
                      </a:r>
                      <a:r>
                        <a:rPr lang="zh-CN" altLang="en-US" sz="4400" dirty="0"/>
                        <a:t> </a:t>
                      </a:r>
                      <a:r>
                        <a:rPr lang="en-US" altLang="zh-CN" sz="4400" dirty="0"/>
                        <a:t>20.0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/>
                        <a:t>22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/>
                        <a:t>555.031588</a:t>
                      </a:r>
                      <a:endParaRPr lang="zh-CN" alt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673333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/>
                        <a:t>4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/>
                        <a:t>20.0</a:t>
                      </a:r>
                      <a:r>
                        <a:rPr lang="zh-CN" altLang="en-US" sz="4400" dirty="0"/>
                        <a:t> </a:t>
                      </a:r>
                      <a:r>
                        <a:rPr lang="en-US" altLang="zh-CN" sz="4400" dirty="0"/>
                        <a:t>–</a:t>
                      </a:r>
                      <a:r>
                        <a:rPr lang="zh-CN" altLang="en-US" sz="4400" dirty="0"/>
                        <a:t> </a:t>
                      </a:r>
                      <a:r>
                        <a:rPr lang="en-US" altLang="zh-CN" sz="4400" dirty="0"/>
                        <a:t>26.0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/>
                        <a:t>3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/>
                        <a:t>826.214856</a:t>
                      </a:r>
                      <a:endParaRPr lang="zh-CN" alt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79274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/>
          <p:cNvSpPr/>
          <p:nvPr/>
        </p:nvSpPr>
        <p:spPr>
          <a:xfrm>
            <a:off x="6887785" y="5385071"/>
            <a:ext cx="1847173" cy="1847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 dirty="0">
              <a:latin typeface="Calibri Light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5115633" y="5437789"/>
            <a:ext cx="1847173" cy="1847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 dirty="0">
              <a:latin typeface="Calibri Ligh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722191" y="7345303"/>
            <a:ext cx="4108294" cy="800183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altLang="zh-CN" sz="4000" b="1" dirty="0">
                <a:latin typeface="Lato Regular"/>
                <a:cs typeface="Lato Regular"/>
              </a:rPr>
              <a:t>Development</a:t>
            </a:r>
            <a:r>
              <a:rPr lang="zh-CN" altLang="en-US" sz="4000" b="1" dirty="0">
                <a:latin typeface="Lato Regular"/>
                <a:cs typeface="Lato Regular"/>
              </a:rPr>
              <a:t> </a:t>
            </a:r>
            <a:r>
              <a:rPr lang="en-US" altLang="zh-CN" sz="4000" b="1" dirty="0">
                <a:latin typeface="Lato Regular"/>
                <a:cs typeface="Lato Regular"/>
              </a:rPr>
              <a:t>File</a:t>
            </a:r>
            <a:endParaRPr lang="id-ID" sz="4000" b="1" dirty="0">
              <a:latin typeface="Lato Regular"/>
              <a:cs typeface="Lato Regular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231579" y="8168081"/>
            <a:ext cx="4369072" cy="598269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 defTabSz="647065">
              <a:lnSpc>
                <a:spcPct val="120000"/>
              </a:lnSpc>
              <a:spcBef>
                <a:spcPts val="1700"/>
              </a:spcBef>
              <a:defRPr/>
            </a:pPr>
            <a:endParaRPr lang="es-ES" sz="2400" dirty="0">
              <a:latin typeface="Calibri Light"/>
              <a:cs typeface="Calibri Ligh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4319382" y="7340257"/>
            <a:ext cx="3393162" cy="800183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altLang="zh-CN" sz="4000" b="1" dirty="0">
                <a:latin typeface="Lato Regular"/>
                <a:cs typeface="Lato Regular"/>
              </a:rPr>
              <a:t>Validation</a:t>
            </a:r>
            <a:r>
              <a:rPr lang="zh-CN" altLang="en-US" sz="4000" b="1" dirty="0">
                <a:latin typeface="Lato Regular"/>
                <a:cs typeface="Lato Regular"/>
              </a:rPr>
              <a:t> </a:t>
            </a:r>
            <a:r>
              <a:rPr lang="en-US" altLang="zh-CN" sz="4000" b="1" dirty="0">
                <a:latin typeface="Lato Regular"/>
                <a:cs typeface="Lato Regular"/>
              </a:rPr>
              <a:t>File</a:t>
            </a:r>
            <a:endParaRPr lang="id-ID" sz="4000" b="1" dirty="0">
              <a:latin typeface="Lato Regular"/>
              <a:cs typeface="Lato Regular"/>
            </a:endParaRPr>
          </a:p>
        </p:txBody>
      </p:sp>
      <p:sp>
        <p:nvSpPr>
          <p:cNvPr id="60" name="Freeform 22"/>
          <p:cNvSpPr>
            <a:spLocks noChangeArrowheads="1"/>
          </p:cNvSpPr>
          <p:nvPr/>
        </p:nvSpPr>
        <p:spPr bwMode="auto">
          <a:xfrm>
            <a:off x="14345651" y="4174839"/>
            <a:ext cx="747702" cy="747708"/>
          </a:xfrm>
          <a:custGeom>
            <a:avLst/>
            <a:gdLst>
              <a:gd name="T0" fmla="*/ 230 w 461"/>
              <a:gd name="T1" fmla="*/ 8 h 461"/>
              <a:gd name="T2" fmla="*/ 230 w 461"/>
              <a:gd name="T3" fmla="*/ 8 h 461"/>
              <a:gd name="T4" fmla="*/ 0 w 461"/>
              <a:gd name="T5" fmla="*/ 239 h 461"/>
              <a:gd name="T6" fmla="*/ 230 w 461"/>
              <a:gd name="T7" fmla="*/ 460 h 461"/>
              <a:gd name="T8" fmla="*/ 460 w 461"/>
              <a:gd name="T9" fmla="*/ 230 h 461"/>
              <a:gd name="T10" fmla="*/ 230 w 461"/>
              <a:gd name="T11" fmla="*/ 8 h 461"/>
              <a:gd name="T12" fmla="*/ 230 w 461"/>
              <a:gd name="T13" fmla="*/ 35 h 461"/>
              <a:gd name="T14" fmla="*/ 230 w 461"/>
              <a:gd name="T15" fmla="*/ 35 h 461"/>
              <a:gd name="T16" fmla="*/ 319 w 461"/>
              <a:gd name="T17" fmla="*/ 53 h 461"/>
              <a:gd name="T18" fmla="*/ 291 w 461"/>
              <a:gd name="T19" fmla="*/ 106 h 461"/>
              <a:gd name="T20" fmla="*/ 230 w 461"/>
              <a:gd name="T21" fmla="*/ 97 h 461"/>
              <a:gd name="T22" fmla="*/ 168 w 461"/>
              <a:gd name="T23" fmla="*/ 106 h 461"/>
              <a:gd name="T24" fmla="*/ 141 w 461"/>
              <a:gd name="T25" fmla="*/ 53 h 461"/>
              <a:gd name="T26" fmla="*/ 230 w 461"/>
              <a:gd name="T27" fmla="*/ 35 h 461"/>
              <a:gd name="T28" fmla="*/ 106 w 461"/>
              <a:gd name="T29" fmla="*/ 292 h 461"/>
              <a:gd name="T30" fmla="*/ 106 w 461"/>
              <a:gd name="T31" fmla="*/ 292 h 461"/>
              <a:gd name="T32" fmla="*/ 53 w 461"/>
              <a:gd name="T33" fmla="*/ 327 h 461"/>
              <a:gd name="T34" fmla="*/ 35 w 461"/>
              <a:gd name="T35" fmla="*/ 239 h 461"/>
              <a:gd name="T36" fmla="*/ 53 w 461"/>
              <a:gd name="T37" fmla="*/ 141 h 461"/>
              <a:gd name="T38" fmla="*/ 106 w 461"/>
              <a:gd name="T39" fmla="*/ 167 h 461"/>
              <a:gd name="T40" fmla="*/ 88 w 461"/>
              <a:gd name="T41" fmla="*/ 230 h 461"/>
              <a:gd name="T42" fmla="*/ 106 w 461"/>
              <a:gd name="T43" fmla="*/ 292 h 461"/>
              <a:gd name="T44" fmla="*/ 230 w 461"/>
              <a:gd name="T45" fmla="*/ 433 h 461"/>
              <a:gd name="T46" fmla="*/ 230 w 461"/>
              <a:gd name="T47" fmla="*/ 433 h 461"/>
              <a:gd name="T48" fmla="*/ 141 w 461"/>
              <a:gd name="T49" fmla="*/ 407 h 461"/>
              <a:gd name="T50" fmla="*/ 168 w 461"/>
              <a:gd name="T51" fmla="*/ 354 h 461"/>
              <a:gd name="T52" fmla="*/ 230 w 461"/>
              <a:gd name="T53" fmla="*/ 372 h 461"/>
              <a:gd name="T54" fmla="*/ 291 w 461"/>
              <a:gd name="T55" fmla="*/ 354 h 461"/>
              <a:gd name="T56" fmla="*/ 319 w 461"/>
              <a:gd name="T57" fmla="*/ 407 h 461"/>
              <a:gd name="T58" fmla="*/ 230 w 461"/>
              <a:gd name="T59" fmla="*/ 433 h 461"/>
              <a:gd name="T60" fmla="*/ 230 w 461"/>
              <a:gd name="T61" fmla="*/ 345 h 461"/>
              <a:gd name="T62" fmla="*/ 230 w 461"/>
              <a:gd name="T63" fmla="*/ 345 h 461"/>
              <a:gd name="T64" fmla="*/ 124 w 461"/>
              <a:gd name="T65" fmla="*/ 230 h 461"/>
              <a:gd name="T66" fmla="*/ 230 w 461"/>
              <a:gd name="T67" fmla="*/ 123 h 461"/>
              <a:gd name="T68" fmla="*/ 336 w 461"/>
              <a:gd name="T69" fmla="*/ 230 h 461"/>
              <a:gd name="T70" fmla="*/ 230 w 461"/>
              <a:gd name="T71" fmla="*/ 345 h 461"/>
              <a:gd name="T72" fmla="*/ 354 w 461"/>
              <a:gd name="T73" fmla="*/ 292 h 461"/>
              <a:gd name="T74" fmla="*/ 354 w 461"/>
              <a:gd name="T75" fmla="*/ 292 h 461"/>
              <a:gd name="T76" fmla="*/ 372 w 461"/>
              <a:gd name="T77" fmla="*/ 230 h 461"/>
              <a:gd name="T78" fmla="*/ 354 w 461"/>
              <a:gd name="T79" fmla="*/ 167 h 461"/>
              <a:gd name="T80" fmla="*/ 407 w 461"/>
              <a:gd name="T81" fmla="*/ 141 h 461"/>
              <a:gd name="T82" fmla="*/ 425 w 461"/>
              <a:gd name="T83" fmla="*/ 230 h 461"/>
              <a:gd name="T84" fmla="*/ 407 w 461"/>
              <a:gd name="T85" fmla="*/ 327 h 461"/>
              <a:gd name="T86" fmla="*/ 354 w 461"/>
              <a:gd name="T87" fmla="*/ 29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1" h="461">
                <a:moveTo>
                  <a:pt x="230" y="8"/>
                </a:moveTo>
                <a:lnTo>
                  <a:pt x="230" y="8"/>
                </a:lnTo>
                <a:cubicBezTo>
                  <a:pt x="97" y="8"/>
                  <a:pt x="0" y="106"/>
                  <a:pt x="0" y="239"/>
                </a:cubicBezTo>
                <a:cubicBezTo>
                  <a:pt x="0" y="363"/>
                  <a:pt x="106" y="460"/>
                  <a:pt x="230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0" y="8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56" y="35"/>
                  <a:pt x="291" y="44"/>
                  <a:pt x="319" y="53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75" y="97"/>
                  <a:pt x="247" y="97"/>
                  <a:pt x="230" y="97"/>
                </a:cubicBezTo>
                <a:cubicBezTo>
                  <a:pt x="203" y="97"/>
                  <a:pt x="185" y="97"/>
                  <a:pt x="168" y="106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68" y="44"/>
                  <a:pt x="194" y="35"/>
                  <a:pt x="230" y="35"/>
                </a:cubicBezTo>
                <a:close/>
                <a:moveTo>
                  <a:pt x="106" y="292"/>
                </a:moveTo>
                <a:lnTo>
                  <a:pt x="106" y="292"/>
                </a:lnTo>
                <a:cubicBezTo>
                  <a:pt x="53" y="327"/>
                  <a:pt x="53" y="327"/>
                  <a:pt x="53" y="327"/>
                </a:cubicBezTo>
                <a:cubicBezTo>
                  <a:pt x="35" y="301"/>
                  <a:pt x="35" y="265"/>
                  <a:pt x="35" y="239"/>
                </a:cubicBezTo>
                <a:cubicBezTo>
                  <a:pt x="26" y="204"/>
                  <a:pt x="35" y="167"/>
                  <a:pt x="53" y="141"/>
                </a:cubicBezTo>
                <a:cubicBezTo>
                  <a:pt x="106" y="167"/>
                  <a:pt x="106" y="167"/>
                  <a:pt x="106" y="167"/>
                </a:cubicBezTo>
                <a:cubicBezTo>
                  <a:pt x="97" y="185"/>
                  <a:pt x="88" y="212"/>
                  <a:pt x="88" y="230"/>
                </a:cubicBezTo>
                <a:cubicBezTo>
                  <a:pt x="88" y="257"/>
                  <a:pt x="97" y="274"/>
                  <a:pt x="106" y="292"/>
                </a:cubicBezTo>
                <a:close/>
                <a:moveTo>
                  <a:pt x="230" y="433"/>
                </a:moveTo>
                <a:lnTo>
                  <a:pt x="230" y="433"/>
                </a:lnTo>
                <a:cubicBezTo>
                  <a:pt x="194" y="433"/>
                  <a:pt x="168" y="425"/>
                  <a:pt x="141" y="407"/>
                </a:cubicBezTo>
                <a:cubicBezTo>
                  <a:pt x="168" y="354"/>
                  <a:pt x="168" y="354"/>
                  <a:pt x="168" y="354"/>
                </a:cubicBezTo>
                <a:cubicBezTo>
                  <a:pt x="185" y="363"/>
                  <a:pt x="203" y="372"/>
                  <a:pt x="230" y="372"/>
                </a:cubicBezTo>
                <a:cubicBezTo>
                  <a:pt x="247" y="372"/>
                  <a:pt x="275" y="363"/>
                  <a:pt x="291" y="354"/>
                </a:cubicBezTo>
                <a:cubicBezTo>
                  <a:pt x="319" y="407"/>
                  <a:pt x="319" y="407"/>
                  <a:pt x="319" y="407"/>
                </a:cubicBezTo>
                <a:cubicBezTo>
                  <a:pt x="291" y="425"/>
                  <a:pt x="266" y="433"/>
                  <a:pt x="230" y="433"/>
                </a:cubicBezTo>
                <a:close/>
                <a:moveTo>
                  <a:pt x="230" y="345"/>
                </a:moveTo>
                <a:lnTo>
                  <a:pt x="230" y="345"/>
                </a:lnTo>
                <a:cubicBezTo>
                  <a:pt x="168" y="345"/>
                  <a:pt x="124" y="292"/>
                  <a:pt x="124" y="230"/>
                </a:cubicBezTo>
                <a:cubicBezTo>
                  <a:pt x="124" y="167"/>
                  <a:pt x="168" y="123"/>
                  <a:pt x="230" y="123"/>
                </a:cubicBezTo>
                <a:cubicBezTo>
                  <a:pt x="291" y="123"/>
                  <a:pt x="336" y="167"/>
                  <a:pt x="336" y="230"/>
                </a:cubicBezTo>
                <a:cubicBezTo>
                  <a:pt x="336" y="292"/>
                  <a:pt x="291" y="345"/>
                  <a:pt x="230" y="345"/>
                </a:cubicBezTo>
                <a:close/>
                <a:moveTo>
                  <a:pt x="354" y="292"/>
                </a:moveTo>
                <a:lnTo>
                  <a:pt x="354" y="292"/>
                </a:lnTo>
                <a:cubicBezTo>
                  <a:pt x="363" y="274"/>
                  <a:pt x="372" y="257"/>
                  <a:pt x="372" y="230"/>
                </a:cubicBezTo>
                <a:cubicBezTo>
                  <a:pt x="372" y="212"/>
                  <a:pt x="363" y="185"/>
                  <a:pt x="354" y="167"/>
                </a:cubicBezTo>
                <a:cubicBezTo>
                  <a:pt x="407" y="141"/>
                  <a:pt x="407" y="141"/>
                  <a:pt x="407" y="141"/>
                </a:cubicBezTo>
                <a:cubicBezTo>
                  <a:pt x="416" y="167"/>
                  <a:pt x="425" y="195"/>
                  <a:pt x="425" y="230"/>
                </a:cubicBezTo>
                <a:cubicBezTo>
                  <a:pt x="425" y="265"/>
                  <a:pt x="416" y="292"/>
                  <a:pt x="407" y="327"/>
                </a:cubicBezTo>
                <a:lnTo>
                  <a:pt x="354" y="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62" name="Freeform 97"/>
          <p:cNvSpPr>
            <a:spLocks noChangeArrowheads="1"/>
          </p:cNvSpPr>
          <p:nvPr/>
        </p:nvSpPr>
        <p:spPr bwMode="auto">
          <a:xfrm>
            <a:off x="7391456" y="5937662"/>
            <a:ext cx="804676" cy="690739"/>
          </a:xfrm>
          <a:custGeom>
            <a:avLst/>
            <a:gdLst>
              <a:gd name="T0" fmla="*/ 230 w 497"/>
              <a:gd name="T1" fmla="*/ 231 h 426"/>
              <a:gd name="T2" fmla="*/ 230 w 497"/>
              <a:gd name="T3" fmla="*/ 231 h 426"/>
              <a:gd name="T4" fmla="*/ 274 w 497"/>
              <a:gd name="T5" fmla="*/ 231 h 426"/>
              <a:gd name="T6" fmla="*/ 274 w 497"/>
              <a:gd name="T7" fmla="*/ 275 h 426"/>
              <a:gd name="T8" fmla="*/ 496 w 497"/>
              <a:gd name="T9" fmla="*/ 275 h 426"/>
              <a:gd name="T10" fmla="*/ 487 w 497"/>
              <a:gd name="T11" fmla="*/ 133 h 426"/>
              <a:gd name="T12" fmla="*/ 443 w 497"/>
              <a:gd name="T13" fmla="*/ 80 h 426"/>
              <a:gd name="T14" fmla="*/ 363 w 497"/>
              <a:gd name="T15" fmla="*/ 80 h 426"/>
              <a:gd name="T16" fmla="*/ 337 w 497"/>
              <a:gd name="T17" fmla="*/ 27 h 426"/>
              <a:gd name="T18" fmla="*/ 300 w 497"/>
              <a:gd name="T19" fmla="*/ 0 h 426"/>
              <a:gd name="T20" fmla="*/ 194 w 497"/>
              <a:gd name="T21" fmla="*/ 0 h 426"/>
              <a:gd name="T22" fmla="*/ 168 w 497"/>
              <a:gd name="T23" fmla="*/ 27 h 426"/>
              <a:gd name="T24" fmla="*/ 133 w 497"/>
              <a:gd name="T25" fmla="*/ 80 h 426"/>
              <a:gd name="T26" fmla="*/ 53 w 497"/>
              <a:gd name="T27" fmla="*/ 80 h 426"/>
              <a:gd name="T28" fmla="*/ 9 w 497"/>
              <a:gd name="T29" fmla="*/ 133 h 426"/>
              <a:gd name="T30" fmla="*/ 0 w 497"/>
              <a:gd name="T31" fmla="*/ 275 h 426"/>
              <a:gd name="T32" fmla="*/ 230 w 497"/>
              <a:gd name="T33" fmla="*/ 275 h 426"/>
              <a:gd name="T34" fmla="*/ 230 w 497"/>
              <a:gd name="T35" fmla="*/ 231 h 426"/>
              <a:gd name="T36" fmla="*/ 186 w 497"/>
              <a:gd name="T37" fmla="*/ 53 h 426"/>
              <a:gd name="T38" fmla="*/ 186 w 497"/>
              <a:gd name="T39" fmla="*/ 53 h 426"/>
              <a:gd name="T40" fmla="*/ 212 w 497"/>
              <a:gd name="T41" fmla="*/ 36 h 426"/>
              <a:gd name="T42" fmla="*/ 284 w 497"/>
              <a:gd name="T43" fmla="*/ 36 h 426"/>
              <a:gd name="T44" fmla="*/ 309 w 497"/>
              <a:gd name="T45" fmla="*/ 53 h 426"/>
              <a:gd name="T46" fmla="*/ 319 w 497"/>
              <a:gd name="T47" fmla="*/ 80 h 426"/>
              <a:gd name="T48" fmla="*/ 177 w 497"/>
              <a:gd name="T49" fmla="*/ 80 h 426"/>
              <a:gd name="T50" fmla="*/ 186 w 497"/>
              <a:gd name="T51" fmla="*/ 53 h 426"/>
              <a:gd name="T52" fmla="*/ 274 w 497"/>
              <a:gd name="T53" fmla="*/ 355 h 426"/>
              <a:gd name="T54" fmla="*/ 274 w 497"/>
              <a:gd name="T55" fmla="*/ 355 h 426"/>
              <a:gd name="T56" fmla="*/ 230 w 497"/>
              <a:gd name="T57" fmla="*/ 355 h 426"/>
              <a:gd name="T58" fmla="*/ 230 w 497"/>
              <a:gd name="T59" fmla="*/ 302 h 426"/>
              <a:gd name="T60" fmla="*/ 9 w 497"/>
              <a:gd name="T61" fmla="*/ 302 h 426"/>
              <a:gd name="T62" fmla="*/ 17 w 497"/>
              <a:gd name="T63" fmla="*/ 381 h 426"/>
              <a:gd name="T64" fmla="*/ 62 w 497"/>
              <a:gd name="T65" fmla="*/ 425 h 426"/>
              <a:gd name="T66" fmla="*/ 434 w 497"/>
              <a:gd name="T67" fmla="*/ 425 h 426"/>
              <a:gd name="T68" fmla="*/ 478 w 497"/>
              <a:gd name="T69" fmla="*/ 381 h 426"/>
              <a:gd name="T70" fmla="*/ 487 w 497"/>
              <a:gd name="T71" fmla="*/ 302 h 426"/>
              <a:gd name="T72" fmla="*/ 274 w 497"/>
              <a:gd name="T73" fmla="*/ 302 h 426"/>
              <a:gd name="T74" fmla="*/ 274 w 497"/>
              <a:gd name="T75" fmla="*/ 35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7" h="426">
                <a:moveTo>
                  <a:pt x="230" y="231"/>
                </a:moveTo>
                <a:lnTo>
                  <a:pt x="230" y="231"/>
                </a:lnTo>
                <a:cubicBezTo>
                  <a:pt x="274" y="231"/>
                  <a:pt x="274" y="231"/>
                  <a:pt x="274" y="231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496" y="275"/>
                  <a:pt x="496" y="275"/>
                  <a:pt x="496" y="275"/>
                </a:cubicBezTo>
                <a:cubicBezTo>
                  <a:pt x="496" y="275"/>
                  <a:pt x="496" y="168"/>
                  <a:pt x="487" y="133"/>
                </a:cubicBezTo>
                <a:cubicBezTo>
                  <a:pt x="487" y="97"/>
                  <a:pt x="478" y="80"/>
                  <a:pt x="443" y="80"/>
                </a:cubicBezTo>
                <a:cubicBezTo>
                  <a:pt x="363" y="80"/>
                  <a:pt x="363" y="80"/>
                  <a:pt x="363" y="80"/>
                </a:cubicBezTo>
                <a:cubicBezTo>
                  <a:pt x="345" y="53"/>
                  <a:pt x="337" y="27"/>
                  <a:pt x="337" y="27"/>
                </a:cubicBezTo>
                <a:cubicBezTo>
                  <a:pt x="328" y="9"/>
                  <a:pt x="319" y="0"/>
                  <a:pt x="30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77" y="0"/>
                  <a:pt x="168" y="9"/>
                  <a:pt x="168" y="27"/>
                </a:cubicBezTo>
                <a:cubicBezTo>
                  <a:pt x="159" y="27"/>
                  <a:pt x="150" y="53"/>
                  <a:pt x="133" y="80"/>
                </a:cubicBezTo>
                <a:cubicBezTo>
                  <a:pt x="53" y="80"/>
                  <a:pt x="53" y="80"/>
                  <a:pt x="53" y="80"/>
                </a:cubicBezTo>
                <a:cubicBezTo>
                  <a:pt x="17" y="80"/>
                  <a:pt x="9" y="97"/>
                  <a:pt x="9" y="133"/>
                </a:cubicBezTo>
                <a:cubicBezTo>
                  <a:pt x="0" y="168"/>
                  <a:pt x="0" y="275"/>
                  <a:pt x="0" y="275"/>
                </a:cubicBezTo>
                <a:cubicBezTo>
                  <a:pt x="230" y="275"/>
                  <a:pt x="230" y="275"/>
                  <a:pt x="230" y="275"/>
                </a:cubicBezTo>
                <a:lnTo>
                  <a:pt x="230" y="231"/>
                </a:lnTo>
                <a:close/>
                <a:moveTo>
                  <a:pt x="186" y="53"/>
                </a:moveTo>
                <a:lnTo>
                  <a:pt x="186" y="53"/>
                </a:lnTo>
                <a:cubicBezTo>
                  <a:pt x="194" y="44"/>
                  <a:pt x="194" y="36"/>
                  <a:pt x="212" y="36"/>
                </a:cubicBezTo>
                <a:cubicBezTo>
                  <a:pt x="284" y="36"/>
                  <a:pt x="284" y="36"/>
                  <a:pt x="284" y="36"/>
                </a:cubicBezTo>
                <a:cubicBezTo>
                  <a:pt x="300" y="36"/>
                  <a:pt x="300" y="44"/>
                  <a:pt x="309" y="53"/>
                </a:cubicBezTo>
                <a:cubicBezTo>
                  <a:pt x="309" y="53"/>
                  <a:pt x="319" y="71"/>
                  <a:pt x="319" y="80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186" y="71"/>
                  <a:pt x="186" y="53"/>
                  <a:pt x="186" y="53"/>
                </a:cubicBezTo>
                <a:close/>
                <a:moveTo>
                  <a:pt x="274" y="355"/>
                </a:moveTo>
                <a:lnTo>
                  <a:pt x="274" y="355"/>
                </a:lnTo>
                <a:cubicBezTo>
                  <a:pt x="230" y="355"/>
                  <a:pt x="230" y="355"/>
                  <a:pt x="230" y="355"/>
                </a:cubicBezTo>
                <a:cubicBezTo>
                  <a:pt x="230" y="302"/>
                  <a:pt x="230" y="302"/>
                  <a:pt x="230" y="302"/>
                </a:cubicBezTo>
                <a:cubicBezTo>
                  <a:pt x="9" y="302"/>
                  <a:pt x="9" y="302"/>
                  <a:pt x="9" y="302"/>
                </a:cubicBezTo>
                <a:cubicBezTo>
                  <a:pt x="9" y="302"/>
                  <a:pt x="17" y="346"/>
                  <a:pt x="17" y="381"/>
                </a:cubicBezTo>
                <a:cubicBezTo>
                  <a:pt x="17" y="399"/>
                  <a:pt x="26" y="425"/>
                  <a:pt x="62" y="425"/>
                </a:cubicBezTo>
                <a:cubicBezTo>
                  <a:pt x="434" y="425"/>
                  <a:pt x="434" y="425"/>
                  <a:pt x="434" y="425"/>
                </a:cubicBezTo>
                <a:cubicBezTo>
                  <a:pt x="469" y="425"/>
                  <a:pt x="478" y="399"/>
                  <a:pt x="478" y="381"/>
                </a:cubicBezTo>
                <a:cubicBezTo>
                  <a:pt x="478" y="346"/>
                  <a:pt x="487" y="302"/>
                  <a:pt x="487" y="302"/>
                </a:cubicBezTo>
                <a:cubicBezTo>
                  <a:pt x="274" y="302"/>
                  <a:pt x="274" y="302"/>
                  <a:pt x="274" y="302"/>
                </a:cubicBezTo>
                <a:lnTo>
                  <a:pt x="274" y="3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63" name="Freeform 101"/>
          <p:cNvSpPr>
            <a:spLocks noChangeArrowheads="1"/>
          </p:cNvSpPr>
          <p:nvPr/>
        </p:nvSpPr>
        <p:spPr bwMode="auto">
          <a:xfrm>
            <a:off x="14310963" y="8308705"/>
            <a:ext cx="804670" cy="619524"/>
          </a:xfrm>
          <a:custGeom>
            <a:avLst/>
            <a:gdLst>
              <a:gd name="T0" fmla="*/ 80 w 497"/>
              <a:gd name="T1" fmla="*/ 248 h 382"/>
              <a:gd name="T2" fmla="*/ 80 w 497"/>
              <a:gd name="T3" fmla="*/ 248 h 382"/>
              <a:gd name="T4" fmla="*/ 159 w 497"/>
              <a:gd name="T5" fmla="*/ 328 h 382"/>
              <a:gd name="T6" fmla="*/ 248 w 497"/>
              <a:gd name="T7" fmla="*/ 381 h 382"/>
              <a:gd name="T8" fmla="*/ 337 w 497"/>
              <a:gd name="T9" fmla="*/ 337 h 382"/>
              <a:gd name="T10" fmla="*/ 390 w 497"/>
              <a:gd name="T11" fmla="*/ 258 h 382"/>
              <a:gd name="T12" fmla="*/ 248 w 497"/>
              <a:gd name="T13" fmla="*/ 328 h 382"/>
              <a:gd name="T14" fmla="*/ 80 w 497"/>
              <a:gd name="T15" fmla="*/ 248 h 382"/>
              <a:gd name="T16" fmla="*/ 487 w 497"/>
              <a:gd name="T17" fmla="*/ 124 h 382"/>
              <a:gd name="T18" fmla="*/ 487 w 497"/>
              <a:gd name="T19" fmla="*/ 124 h 382"/>
              <a:gd name="T20" fmla="*/ 274 w 497"/>
              <a:gd name="T21" fmla="*/ 9 h 382"/>
              <a:gd name="T22" fmla="*/ 221 w 497"/>
              <a:gd name="T23" fmla="*/ 9 h 382"/>
              <a:gd name="T24" fmla="*/ 9 w 497"/>
              <a:gd name="T25" fmla="*/ 124 h 382"/>
              <a:gd name="T26" fmla="*/ 9 w 497"/>
              <a:gd name="T27" fmla="*/ 160 h 382"/>
              <a:gd name="T28" fmla="*/ 221 w 497"/>
              <a:gd name="T29" fmla="*/ 275 h 382"/>
              <a:gd name="T30" fmla="*/ 274 w 497"/>
              <a:gd name="T31" fmla="*/ 275 h 382"/>
              <a:gd name="T32" fmla="*/ 408 w 497"/>
              <a:gd name="T33" fmla="*/ 195 h 382"/>
              <a:gd name="T34" fmla="*/ 266 w 497"/>
              <a:gd name="T35" fmla="*/ 160 h 382"/>
              <a:gd name="T36" fmla="*/ 248 w 497"/>
              <a:gd name="T37" fmla="*/ 168 h 382"/>
              <a:gd name="T38" fmla="*/ 203 w 497"/>
              <a:gd name="T39" fmla="*/ 133 h 382"/>
              <a:gd name="T40" fmla="*/ 248 w 497"/>
              <a:gd name="T41" fmla="*/ 107 h 382"/>
              <a:gd name="T42" fmla="*/ 293 w 497"/>
              <a:gd name="T43" fmla="*/ 124 h 382"/>
              <a:gd name="T44" fmla="*/ 443 w 497"/>
              <a:gd name="T45" fmla="*/ 177 h 382"/>
              <a:gd name="T46" fmla="*/ 487 w 497"/>
              <a:gd name="T47" fmla="*/ 160 h 382"/>
              <a:gd name="T48" fmla="*/ 487 w 497"/>
              <a:gd name="T49" fmla="*/ 124 h 382"/>
              <a:gd name="T50" fmla="*/ 425 w 497"/>
              <a:gd name="T51" fmla="*/ 346 h 382"/>
              <a:gd name="T52" fmla="*/ 425 w 497"/>
              <a:gd name="T53" fmla="*/ 346 h 382"/>
              <a:gd name="T54" fmla="*/ 461 w 497"/>
              <a:gd name="T55" fmla="*/ 337 h 382"/>
              <a:gd name="T56" fmla="*/ 443 w 497"/>
              <a:gd name="T57" fmla="*/ 177 h 382"/>
              <a:gd name="T58" fmla="*/ 408 w 497"/>
              <a:gd name="T59" fmla="*/ 195 h 382"/>
              <a:gd name="T60" fmla="*/ 425 w 497"/>
              <a:gd name="T61" fmla="*/ 34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65" name="Freeform 102"/>
          <p:cNvSpPr>
            <a:spLocks noChangeArrowheads="1"/>
          </p:cNvSpPr>
          <p:nvPr/>
        </p:nvSpPr>
        <p:spPr bwMode="auto">
          <a:xfrm>
            <a:off x="19307331" y="4159428"/>
            <a:ext cx="804676" cy="719219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739573" y="792827"/>
            <a:ext cx="20937538" cy="2200624"/>
            <a:chOff x="1739573" y="511491"/>
            <a:chExt cx="20937538" cy="2200624"/>
          </a:xfrm>
        </p:grpSpPr>
        <p:sp>
          <p:nvSpPr>
            <p:cNvPr id="50" name="TextBox 49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Split</a:t>
              </a:r>
              <a:r>
                <a:rPr lang="zh-CN" alt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 </a:t>
              </a:r>
              <a:r>
                <a:rPr lang="en-US" altLang="zh-CN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Analytical</a:t>
              </a:r>
              <a:r>
                <a:rPr lang="zh-CN" alt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 </a:t>
              </a:r>
              <a:r>
                <a:rPr lang="en-US" altLang="zh-CN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Data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53" name="Rectangle 52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1739573" y="2035007"/>
              <a:ext cx="2093753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38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44" name="Freeform 97">
            <a:extLst>
              <a:ext uri="{FF2B5EF4-FFF2-40B4-BE49-F238E27FC236}">
                <a16:creationId xmlns:a16="http://schemas.microsoft.com/office/drawing/2014/main" id="{425C684E-9908-1846-9535-2836CF7FC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6881" y="5994805"/>
            <a:ext cx="804676" cy="690739"/>
          </a:xfrm>
          <a:custGeom>
            <a:avLst/>
            <a:gdLst>
              <a:gd name="T0" fmla="*/ 230 w 497"/>
              <a:gd name="T1" fmla="*/ 231 h 426"/>
              <a:gd name="T2" fmla="*/ 230 w 497"/>
              <a:gd name="T3" fmla="*/ 231 h 426"/>
              <a:gd name="T4" fmla="*/ 274 w 497"/>
              <a:gd name="T5" fmla="*/ 231 h 426"/>
              <a:gd name="T6" fmla="*/ 274 w 497"/>
              <a:gd name="T7" fmla="*/ 275 h 426"/>
              <a:gd name="T8" fmla="*/ 496 w 497"/>
              <a:gd name="T9" fmla="*/ 275 h 426"/>
              <a:gd name="T10" fmla="*/ 487 w 497"/>
              <a:gd name="T11" fmla="*/ 133 h 426"/>
              <a:gd name="T12" fmla="*/ 443 w 497"/>
              <a:gd name="T13" fmla="*/ 80 h 426"/>
              <a:gd name="T14" fmla="*/ 363 w 497"/>
              <a:gd name="T15" fmla="*/ 80 h 426"/>
              <a:gd name="T16" fmla="*/ 337 w 497"/>
              <a:gd name="T17" fmla="*/ 27 h 426"/>
              <a:gd name="T18" fmla="*/ 300 w 497"/>
              <a:gd name="T19" fmla="*/ 0 h 426"/>
              <a:gd name="T20" fmla="*/ 194 w 497"/>
              <a:gd name="T21" fmla="*/ 0 h 426"/>
              <a:gd name="T22" fmla="*/ 168 w 497"/>
              <a:gd name="T23" fmla="*/ 27 h 426"/>
              <a:gd name="T24" fmla="*/ 133 w 497"/>
              <a:gd name="T25" fmla="*/ 80 h 426"/>
              <a:gd name="T26" fmla="*/ 53 w 497"/>
              <a:gd name="T27" fmla="*/ 80 h 426"/>
              <a:gd name="T28" fmla="*/ 9 w 497"/>
              <a:gd name="T29" fmla="*/ 133 h 426"/>
              <a:gd name="T30" fmla="*/ 0 w 497"/>
              <a:gd name="T31" fmla="*/ 275 h 426"/>
              <a:gd name="T32" fmla="*/ 230 w 497"/>
              <a:gd name="T33" fmla="*/ 275 h 426"/>
              <a:gd name="T34" fmla="*/ 230 w 497"/>
              <a:gd name="T35" fmla="*/ 231 h 426"/>
              <a:gd name="T36" fmla="*/ 186 w 497"/>
              <a:gd name="T37" fmla="*/ 53 h 426"/>
              <a:gd name="T38" fmla="*/ 186 w 497"/>
              <a:gd name="T39" fmla="*/ 53 h 426"/>
              <a:gd name="T40" fmla="*/ 212 w 497"/>
              <a:gd name="T41" fmla="*/ 36 h 426"/>
              <a:gd name="T42" fmla="*/ 284 w 497"/>
              <a:gd name="T43" fmla="*/ 36 h 426"/>
              <a:gd name="T44" fmla="*/ 309 w 497"/>
              <a:gd name="T45" fmla="*/ 53 h 426"/>
              <a:gd name="T46" fmla="*/ 319 w 497"/>
              <a:gd name="T47" fmla="*/ 80 h 426"/>
              <a:gd name="T48" fmla="*/ 177 w 497"/>
              <a:gd name="T49" fmla="*/ 80 h 426"/>
              <a:gd name="T50" fmla="*/ 186 w 497"/>
              <a:gd name="T51" fmla="*/ 53 h 426"/>
              <a:gd name="T52" fmla="*/ 274 w 497"/>
              <a:gd name="T53" fmla="*/ 355 h 426"/>
              <a:gd name="T54" fmla="*/ 274 w 497"/>
              <a:gd name="T55" fmla="*/ 355 h 426"/>
              <a:gd name="T56" fmla="*/ 230 w 497"/>
              <a:gd name="T57" fmla="*/ 355 h 426"/>
              <a:gd name="T58" fmla="*/ 230 w 497"/>
              <a:gd name="T59" fmla="*/ 302 h 426"/>
              <a:gd name="T60" fmla="*/ 9 w 497"/>
              <a:gd name="T61" fmla="*/ 302 h 426"/>
              <a:gd name="T62" fmla="*/ 17 w 497"/>
              <a:gd name="T63" fmla="*/ 381 h 426"/>
              <a:gd name="T64" fmla="*/ 62 w 497"/>
              <a:gd name="T65" fmla="*/ 425 h 426"/>
              <a:gd name="T66" fmla="*/ 434 w 497"/>
              <a:gd name="T67" fmla="*/ 425 h 426"/>
              <a:gd name="T68" fmla="*/ 478 w 497"/>
              <a:gd name="T69" fmla="*/ 381 h 426"/>
              <a:gd name="T70" fmla="*/ 487 w 497"/>
              <a:gd name="T71" fmla="*/ 302 h 426"/>
              <a:gd name="T72" fmla="*/ 274 w 497"/>
              <a:gd name="T73" fmla="*/ 302 h 426"/>
              <a:gd name="T74" fmla="*/ 274 w 497"/>
              <a:gd name="T75" fmla="*/ 35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7" h="426">
                <a:moveTo>
                  <a:pt x="230" y="231"/>
                </a:moveTo>
                <a:lnTo>
                  <a:pt x="230" y="231"/>
                </a:lnTo>
                <a:cubicBezTo>
                  <a:pt x="274" y="231"/>
                  <a:pt x="274" y="231"/>
                  <a:pt x="274" y="231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496" y="275"/>
                  <a:pt x="496" y="275"/>
                  <a:pt x="496" y="275"/>
                </a:cubicBezTo>
                <a:cubicBezTo>
                  <a:pt x="496" y="275"/>
                  <a:pt x="496" y="168"/>
                  <a:pt x="487" y="133"/>
                </a:cubicBezTo>
                <a:cubicBezTo>
                  <a:pt x="487" y="97"/>
                  <a:pt x="478" y="80"/>
                  <a:pt x="443" y="80"/>
                </a:cubicBezTo>
                <a:cubicBezTo>
                  <a:pt x="363" y="80"/>
                  <a:pt x="363" y="80"/>
                  <a:pt x="363" y="80"/>
                </a:cubicBezTo>
                <a:cubicBezTo>
                  <a:pt x="345" y="53"/>
                  <a:pt x="337" y="27"/>
                  <a:pt x="337" y="27"/>
                </a:cubicBezTo>
                <a:cubicBezTo>
                  <a:pt x="328" y="9"/>
                  <a:pt x="319" y="0"/>
                  <a:pt x="30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77" y="0"/>
                  <a:pt x="168" y="9"/>
                  <a:pt x="168" y="27"/>
                </a:cubicBezTo>
                <a:cubicBezTo>
                  <a:pt x="159" y="27"/>
                  <a:pt x="150" y="53"/>
                  <a:pt x="133" y="80"/>
                </a:cubicBezTo>
                <a:cubicBezTo>
                  <a:pt x="53" y="80"/>
                  <a:pt x="53" y="80"/>
                  <a:pt x="53" y="80"/>
                </a:cubicBezTo>
                <a:cubicBezTo>
                  <a:pt x="17" y="80"/>
                  <a:pt x="9" y="97"/>
                  <a:pt x="9" y="133"/>
                </a:cubicBezTo>
                <a:cubicBezTo>
                  <a:pt x="0" y="168"/>
                  <a:pt x="0" y="275"/>
                  <a:pt x="0" y="275"/>
                </a:cubicBezTo>
                <a:cubicBezTo>
                  <a:pt x="230" y="275"/>
                  <a:pt x="230" y="275"/>
                  <a:pt x="230" y="275"/>
                </a:cubicBezTo>
                <a:lnTo>
                  <a:pt x="230" y="231"/>
                </a:lnTo>
                <a:close/>
                <a:moveTo>
                  <a:pt x="186" y="53"/>
                </a:moveTo>
                <a:lnTo>
                  <a:pt x="186" y="53"/>
                </a:lnTo>
                <a:cubicBezTo>
                  <a:pt x="194" y="44"/>
                  <a:pt x="194" y="36"/>
                  <a:pt x="212" y="36"/>
                </a:cubicBezTo>
                <a:cubicBezTo>
                  <a:pt x="284" y="36"/>
                  <a:pt x="284" y="36"/>
                  <a:pt x="284" y="36"/>
                </a:cubicBezTo>
                <a:cubicBezTo>
                  <a:pt x="300" y="36"/>
                  <a:pt x="300" y="44"/>
                  <a:pt x="309" y="53"/>
                </a:cubicBezTo>
                <a:cubicBezTo>
                  <a:pt x="309" y="53"/>
                  <a:pt x="319" y="71"/>
                  <a:pt x="319" y="80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186" y="71"/>
                  <a:pt x="186" y="53"/>
                  <a:pt x="186" y="53"/>
                </a:cubicBezTo>
                <a:close/>
                <a:moveTo>
                  <a:pt x="274" y="355"/>
                </a:moveTo>
                <a:lnTo>
                  <a:pt x="274" y="355"/>
                </a:lnTo>
                <a:cubicBezTo>
                  <a:pt x="230" y="355"/>
                  <a:pt x="230" y="355"/>
                  <a:pt x="230" y="355"/>
                </a:cubicBezTo>
                <a:cubicBezTo>
                  <a:pt x="230" y="302"/>
                  <a:pt x="230" y="302"/>
                  <a:pt x="230" y="302"/>
                </a:cubicBezTo>
                <a:cubicBezTo>
                  <a:pt x="9" y="302"/>
                  <a:pt x="9" y="302"/>
                  <a:pt x="9" y="302"/>
                </a:cubicBezTo>
                <a:cubicBezTo>
                  <a:pt x="9" y="302"/>
                  <a:pt x="17" y="346"/>
                  <a:pt x="17" y="381"/>
                </a:cubicBezTo>
                <a:cubicBezTo>
                  <a:pt x="17" y="399"/>
                  <a:pt x="26" y="425"/>
                  <a:pt x="62" y="425"/>
                </a:cubicBezTo>
                <a:cubicBezTo>
                  <a:pt x="434" y="425"/>
                  <a:pt x="434" y="425"/>
                  <a:pt x="434" y="425"/>
                </a:cubicBezTo>
                <a:cubicBezTo>
                  <a:pt x="469" y="425"/>
                  <a:pt x="478" y="399"/>
                  <a:pt x="478" y="381"/>
                </a:cubicBezTo>
                <a:cubicBezTo>
                  <a:pt x="478" y="346"/>
                  <a:pt x="487" y="302"/>
                  <a:pt x="487" y="302"/>
                </a:cubicBezTo>
                <a:cubicBezTo>
                  <a:pt x="274" y="302"/>
                  <a:pt x="274" y="302"/>
                  <a:pt x="274" y="302"/>
                </a:cubicBezTo>
                <a:lnTo>
                  <a:pt x="274" y="3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46" name="Freeform 88">
            <a:extLst>
              <a:ext uri="{FF2B5EF4-FFF2-40B4-BE49-F238E27FC236}">
                <a16:creationId xmlns:a16="http://schemas.microsoft.com/office/drawing/2014/main" id="{2CA607A0-8FF2-264C-8E77-0CFAC5A27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1889" y="5609817"/>
            <a:ext cx="2971476" cy="1453350"/>
          </a:xfrm>
          <a:custGeom>
            <a:avLst/>
            <a:gdLst>
              <a:gd name="T0" fmla="*/ 186 w 498"/>
              <a:gd name="T1" fmla="*/ 9 h 303"/>
              <a:gd name="T2" fmla="*/ 186 w 498"/>
              <a:gd name="T3" fmla="*/ 9 h 303"/>
              <a:gd name="T4" fmla="*/ 160 w 498"/>
              <a:gd name="T5" fmla="*/ 9 h 303"/>
              <a:gd name="T6" fmla="*/ 0 w 498"/>
              <a:gd name="T7" fmla="*/ 151 h 303"/>
              <a:gd name="T8" fmla="*/ 160 w 498"/>
              <a:gd name="T9" fmla="*/ 293 h 303"/>
              <a:gd name="T10" fmla="*/ 186 w 498"/>
              <a:gd name="T11" fmla="*/ 293 h 303"/>
              <a:gd name="T12" fmla="*/ 186 w 498"/>
              <a:gd name="T13" fmla="*/ 266 h 303"/>
              <a:gd name="T14" fmla="*/ 62 w 498"/>
              <a:gd name="T15" fmla="*/ 151 h 303"/>
              <a:gd name="T16" fmla="*/ 186 w 498"/>
              <a:gd name="T17" fmla="*/ 45 h 303"/>
              <a:gd name="T18" fmla="*/ 186 w 498"/>
              <a:gd name="T19" fmla="*/ 9 h 303"/>
              <a:gd name="T20" fmla="*/ 337 w 498"/>
              <a:gd name="T21" fmla="*/ 9 h 303"/>
              <a:gd name="T22" fmla="*/ 337 w 498"/>
              <a:gd name="T23" fmla="*/ 9 h 303"/>
              <a:gd name="T24" fmla="*/ 311 w 498"/>
              <a:gd name="T25" fmla="*/ 9 h 303"/>
              <a:gd name="T26" fmla="*/ 311 w 498"/>
              <a:gd name="T27" fmla="*/ 45 h 303"/>
              <a:gd name="T28" fmla="*/ 434 w 498"/>
              <a:gd name="T29" fmla="*/ 151 h 303"/>
              <a:gd name="T30" fmla="*/ 311 w 498"/>
              <a:gd name="T31" fmla="*/ 266 h 303"/>
              <a:gd name="T32" fmla="*/ 311 w 498"/>
              <a:gd name="T33" fmla="*/ 293 h 303"/>
              <a:gd name="T34" fmla="*/ 337 w 498"/>
              <a:gd name="T35" fmla="*/ 293 h 303"/>
              <a:gd name="T36" fmla="*/ 497 w 498"/>
              <a:gd name="T37" fmla="*/ 151 h 303"/>
              <a:gd name="T38" fmla="*/ 337 w 498"/>
              <a:gd name="T39" fmla="*/ 9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8" h="303">
                <a:moveTo>
                  <a:pt x="186" y="9"/>
                </a:moveTo>
                <a:lnTo>
                  <a:pt x="186" y="9"/>
                </a:lnTo>
                <a:cubicBezTo>
                  <a:pt x="178" y="0"/>
                  <a:pt x="168" y="0"/>
                  <a:pt x="160" y="9"/>
                </a:cubicBezTo>
                <a:cubicBezTo>
                  <a:pt x="0" y="151"/>
                  <a:pt x="0" y="151"/>
                  <a:pt x="0" y="151"/>
                </a:cubicBezTo>
                <a:cubicBezTo>
                  <a:pt x="160" y="293"/>
                  <a:pt x="160" y="293"/>
                  <a:pt x="160" y="293"/>
                </a:cubicBezTo>
                <a:cubicBezTo>
                  <a:pt x="168" y="302"/>
                  <a:pt x="178" y="302"/>
                  <a:pt x="186" y="293"/>
                </a:cubicBezTo>
                <a:cubicBezTo>
                  <a:pt x="195" y="283"/>
                  <a:pt x="195" y="274"/>
                  <a:pt x="186" y="266"/>
                </a:cubicBezTo>
                <a:cubicBezTo>
                  <a:pt x="62" y="151"/>
                  <a:pt x="62" y="151"/>
                  <a:pt x="62" y="151"/>
                </a:cubicBezTo>
                <a:cubicBezTo>
                  <a:pt x="186" y="45"/>
                  <a:pt x="186" y="45"/>
                  <a:pt x="186" y="45"/>
                </a:cubicBezTo>
                <a:cubicBezTo>
                  <a:pt x="195" y="35"/>
                  <a:pt x="195" y="18"/>
                  <a:pt x="186" y="9"/>
                </a:cubicBezTo>
                <a:close/>
                <a:moveTo>
                  <a:pt x="337" y="9"/>
                </a:moveTo>
                <a:lnTo>
                  <a:pt x="337" y="9"/>
                </a:lnTo>
                <a:cubicBezTo>
                  <a:pt x="328" y="0"/>
                  <a:pt x="319" y="0"/>
                  <a:pt x="311" y="9"/>
                </a:cubicBezTo>
                <a:cubicBezTo>
                  <a:pt x="302" y="18"/>
                  <a:pt x="302" y="35"/>
                  <a:pt x="311" y="45"/>
                </a:cubicBezTo>
                <a:cubicBezTo>
                  <a:pt x="434" y="151"/>
                  <a:pt x="434" y="151"/>
                  <a:pt x="434" y="151"/>
                </a:cubicBezTo>
                <a:cubicBezTo>
                  <a:pt x="311" y="266"/>
                  <a:pt x="311" y="266"/>
                  <a:pt x="311" y="266"/>
                </a:cubicBezTo>
                <a:cubicBezTo>
                  <a:pt x="302" y="274"/>
                  <a:pt x="302" y="283"/>
                  <a:pt x="311" y="293"/>
                </a:cubicBezTo>
                <a:cubicBezTo>
                  <a:pt x="319" y="302"/>
                  <a:pt x="328" y="302"/>
                  <a:pt x="337" y="293"/>
                </a:cubicBezTo>
                <a:cubicBezTo>
                  <a:pt x="497" y="151"/>
                  <a:pt x="497" y="151"/>
                  <a:pt x="497" y="151"/>
                </a:cubicBezTo>
                <a:lnTo>
                  <a:pt x="337" y="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59647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val 63"/>
          <p:cNvSpPr/>
          <p:nvPr/>
        </p:nvSpPr>
        <p:spPr>
          <a:xfrm>
            <a:off x="19813387" y="5814791"/>
            <a:ext cx="3127089" cy="31784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 dirty="0">
              <a:latin typeface="Calibri Ligh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9654655" y="8967579"/>
            <a:ext cx="3555386" cy="73862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altLang="zh-CN" b="1" dirty="0"/>
              <a:t>M</a:t>
            </a:r>
            <a:r>
              <a:rPr lang="fr-CA" altLang="zh-CN" b="1" dirty="0" err="1"/>
              <a:t>ulticollinearity</a:t>
            </a:r>
            <a:endParaRPr lang="id-ID" sz="4000" b="1" dirty="0">
              <a:latin typeface="Lato Regular"/>
              <a:cs typeface="Lato Regular"/>
            </a:endParaRPr>
          </a:p>
        </p:txBody>
      </p:sp>
      <p:sp>
        <p:nvSpPr>
          <p:cNvPr id="65" name="Freeform 102"/>
          <p:cNvSpPr>
            <a:spLocks noChangeArrowheads="1"/>
          </p:cNvSpPr>
          <p:nvPr/>
        </p:nvSpPr>
        <p:spPr bwMode="auto">
          <a:xfrm>
            <a:off x="20758190" y="7004862"/>
            <a:ext cx="1126646" cy="1019977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739573" y="488028"/>
            <a:ext cx="20937538" cy="2200624"/>
            <a:chOff x="1739573" y="511491"/>
            <a:chExt cx="20937538" cy="2200624"/>
          </a:xfrm>
        </p:grpSpPr>
        <p:sp>
          <p:nvSpPr>
            <p:cNvPr id="50" name="TextBox 49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Correlation</a:t>
              </a:r>
              <a:r>
                <a:rPr lang="zh-CN" alt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 </a:t>
              </a:r>
              <a:r>
                <a:rPr lang="en-US" altLang="zh-CN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Test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53" name="Rectangle 52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1739573" y="2035007"/>
              <a:ext cx="2093753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38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95306A3-006D-A849-A607-70FBADBF4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578828"/>
              </p:ext>
            </p:extLst>
          </p:nvPr>
        </p:nvGraphicFramePr>
        <p:xfrm>
          <a:off x="1025235" y="3491344"/>
          <a:ext cx="16292944" cy="90649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09083">
                  <a:extLst>
                    <a:ext uri="{9D8B030D-6E8A-4147-A177-3AD203B41FA5}">
                      <a16:colId xmlns:a16="http://schemas.microsoft.com/office/drawing/2014/main" val="886438236"/>
                    </a:ext>
                  </a:extLst>
                </a:gridCol>
                <a:gridCol w="2442505">
                  <a:extLst>
                    <a:ext uri="{9D8B030D-6E8A-4147-A177-3AD203B41FA5}">
                      <a16:colId xmlns:a16="http://schemas.microsoft.com/office/drawing/2014/main" val="1479715080"/>
                    </a:ext>
                  </a:extLst>
                </a:gridCol>
                <a:gridCol w="2241356">
                  <a:extLst>
                    <a:ext uri="{9D8B030D-6E8A-4147-A177-3AD203B41FA5}">
                      <a16:colId xmlns:a16="http://schemas.microsoft.com/office/drawing/2014/main" val="579103141"/>
                    </a:ext>
                  </a:extLst>
                </a:gridCol>
              </a:tblGrid>
              <a:tr h="787651">
                <a:tc>
                  <a:txBody>
                    <a:bodyPr/>
                    <a:lstStyle/>
                    <a:p>
                      <a:r>
                        <a:rPr lang="en-US" altLang="zh-CN" dirty="0"/>
                        <a:t>Predictive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Variable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Coefficient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P-value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848"/>
                  </a:ext>
                </a:extLst>
              </a:tr>
              <a:tr h="787651">
                <a:tc>
                  <a:txBody>
                    <a:bodyPr/>
                    <a:lstStyle/>
                    <a:p>
                      <a:r>
                        <a:rPr lang="en-US" altLang="zh-CN" dirty="0"/>
                        <a:t>Single (Never Legally Married)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0.417465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539713"/>
                  </a:ext>
                </a:extLst>
              </a:tr>
              <a:tr h="787651">
                <a:tc>
                  <a:txBody>
                    <a:bodyPr/>
                    <a:lstStyle/>
                    <a:p>
                      <a:r>
                        <a:rPr lang="en-US" altLang="zh-CN" sz="3599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Debt</a:t>
                      </a:r>
                      <a:r>
                        <a:rPr lang="zh-CN" altLang="en-US" sz="3599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3599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en-US" sz="3599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3599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Asset Ratio</a:t>
                      </a:r>
                      <a:endParaRPr lang="zh-CN" altLang="en-US" sz="3599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0.507592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0.000000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00406"/>
                  </a:ext>
                </a:extLst>
              </a:tr>
              <a:tr h="787651">
                <a:tc>
                  <a:txBody>
                    <a:bodyPr/>
                    <a:lstStyle/>
                    <a:p>
                      <a:r>
                        <a:rPr lang="en-US" altLang="zh-CN" dirty="0"/>
                        <a:t>Spent on - Men (aged 15 and over): </a:t>
                      </a:r>
                      <a:r>
                        <a:rPr lang="en-US" altLang="zh-CN" dirty="0" err="1"/>
                        <a:t>Jewellery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-0.552820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0.000000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07825"/>
                  </a:ext>
                </a:extLst>
              </a:tr>
              <a:tr h="787651">
                <a:tc>
                  <a:txBody>
                    <a:bodyPr/>
                    <a:lstStyle/>
                    <a:p>
                      <a:r>
                        <a:rPr lang="en-US" altLang="zh-CN" dirty="0"/>
                        <a:t>Social Value - Importance of Spontaneity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0.443115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35048"/>
                  </a:ext>
                </a:extLst>
              </a:tr>
              <a:tr h="787651">
                <a:tc>
                  <a:txBody>
                    <a:bodyPr/>
                    <a:lstStyle/>
                    <a:p>
                      <a:r>
                        <a:rPr lang="en-US" altLang="zh-CN" dirty="0"/>
                        <a:t>Automotive Services/Supplies/Products - Where Bought [</a:t>
                      </a:r>
                      <a:r>
                        <a:rPr lang="en-US" altLang="zh-CN" dirty="0" err="1"/>
                        <a:t>Pst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Yr</a:t>
                      </a:r>
                      <a:r>
                        <a:rPr lang="en-US" altLang="zh-CN" dirty="0"/>
                        <a:t>] - Auto/Car Dealership Service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-0.448391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0.000000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401916"/>
                  </a:ext>
                </a:extLst>
              </a:tr>
              <a:tr h="787651">
                <a:tc>
                  <a:txBody>
                    <a:bodyPr/>
                    <a:lstStyle/>
                    <a:p>
                      <a:r>
                        <a:rPr lang="en-US" altLang="zh-CN" dirty="0"/>
                        <a:t>Donations - Canadian - $ Donated [</a:t>
                      </a:r>
                      <a:r>
                        <a:rPr lang="en-US" altLang="zh-CN" dirty="0" err="1"/>
                        <a:t>Pst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Yr</a:t>
                      </a:r>
                      <a:r>
                        <a:rPr lang="en-US" altLang="zh-CN" dirty="0"/>
                        <a:t>] - Incidence (P)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-0.443141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0.000000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11655"/>
                  </a:ext>
                </a:extLst>
              </a:tr>
              <a:tr h="787651">
                <a:tc>
                  <a:txBody>
                    <a:bodyPr/>
                    <a:lstStyle/>
                    <a:p>
                      <a:r>
                        <a:rPr lang="en-US" altLang="zh-CN" dirty="0"/>
                        <a:t>Stocks/Bonds - Have - Yes (P)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-0.534905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35035"/>
                  </a:ext>
                </a:extLst>
              </a:tr>
              <a:tr h="787651">
                <a:tc>
                  <a:txBody>
                    <a:bodyPr/>
                    <a:lstStyle/>
                    <a:p>
                      <a:r>
                        <a:rPr lang="en-US" altLang="zh-CN" dirty="0"/>
                        <a:t>Happened [</a:t>
                      </a:r>
                      <a:r>
                        <a:rPr lang="en-US" altLang="zh-CN" dirty="0" err="1"/>
                        <a:t>Pst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Yr</a:t>
                      </a:r>
                      <a:r>
                        <a:rPr lang="en-US" altLang="zh-CN" dirty="0"/>
                        <a:t>] - Start Your Own Business (P)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0.451128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0.000000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685978"/>
                  </a:ext>
                </a:extLst>
              </a:tr>
              <a:tr h="787651">
                <a:tc>
                  <a:txBody>
                    <a:bodyPr/>
                    <a:lstStyle/>
                    <a:p>
                      <a:r>
                        <a:rPr lang="en-US" altLang="zh-CN" dirty="0"/>
                        <a:t>Motivation - Family life is the most important thing - Agree (P)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-0.442090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0.000000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069354"/>
                  </a:ext>
                </a:extLst>
              </a:tr>
              <a:tr h="787651">
                <a:tc>
                  <a:txBody>
                    <a:bodyPr/>
                    <a:lstStyle/>
                    <a:p>
                      <a:r>
                        <a:rPr lang="en-US" altLang="zh-CN" dirty="0"/>
                        <a:t>PRIZM5 Segment Code 20  ( South Asian Achievers)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0.570437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0.000000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035856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1F2A4C3-419F-EF42-9438-C6E644F01F61}"/>
              </a:ext>
            </a:extLst>
          </p:cNvPr>
          <p:cNvSpPr txBox="1"/>
          <p:nvPr/>
        </p:nvSpPr>
        <p:spPr>
          <a:xfrm>
            <a:off x="1125784" y="2604656"/>
            <a:ext cx="814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altLang="zh-CN" b="1" dirty="0"/>
              <a:t>The top 10 </a:t>
            </a:r>
            <a:r>
              <a:rPr lang="en-US" altLang="zh-CN" b="1" dirty="0"/>
              <a:t>c</a:t>
            </a:r>
            <a:r>
              <a:rPr lang="fr-CA" altLang="zh-CN" b="1" dirty="0" err="1"/>
              <a:t>orrelated</a:t>
            </a:r>
            <a:r>
              <a:rPr lang="fr-CA" altLang="zh-CN" b="1" dirty="0"/>
              <a:t> </a:t>
            </a:r>
            <a:r>
              <a:rPr lang="fr-CA" altLang="zh-CN" b="1" dirty="0" err="1"/>
              <a:t>predictive</a:t>
            </a:r>
            <a:r>
              <a:rPr lang="fr-CA" altLang="zh-CN" b="1" dirty="0"/>
              <a:t> variables</a:t>
            </a:r>
            <a:endParaRPr kumimoji="1" lang="zh-CN" altLang="en-US" dirty="0"/>
          </a:p>
        </p:txBody>
      </p:sp>
      <p:grpSp>
        <p:nvGrpSpPr>
          <p:cNvPr id="72" name="Group 2">
            <a:extLst>
              <a:ext uri="{FF2B5EF4-FFF2-40B4-BE49-F238E27FC236}">
                <a16:creationId xmlns:a16="http://schemas.microsoft.com/office/drawing/2014/main" id="{37FB8ECE-71C3-B847-BB0A-333DDD462319}"/>
              </a:ext>
            </a:extLst>
          </p:cNvPr>
          <p:cNvGrpSpPr/>
          <p:nvPr/>
        </p:nvGrpSpPr>
        <p:grpSpPr>
          <a:xfrm rot="5400000">
            <a:off x="18349215" y="6780569"/>
            <a:ext cx="617149" cy="1523894"/>
            <a:chOff x="4223923" y="7843063"/>
            <a:chExt cx="617149" cy="1523894"/>
          </a:xfrm>
          <a:solidFill>
            <a:schemeClr val="accent1"/>
          </a:solidFill>
        </p:grpSpPr>
        <p:sp>
          <p:nvSpPr>
            <p:cNvPr id="74" name="Freeform 1086">
              <a:extLst>
                <a:ext uri="{FF2B5EF4-FFF2-40B4-BE49-F238E27FC236}">
                  <a16:creationId xmlns:a16="http://schemas.microsoft.com/office/drawing/2014/main" id="{CB41F5EC-2293-B24F-91AA-B47511B25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0629" y="8712058"/>
              <a:ext cx="163735" cy="214105"/>
            </a:xfrm>
            <a:custGeom>
              <a:avLst/>
              <a:gdLst>
                <a:gd name="T0" fmla="*/ 0 w 59"/>
                <a:gd name="T1" fmla="*/ 76 h 77"/>
                <a:gd name="T2" fmla="*/ 58 w 59"/>
                <a:gd name="T3" fmla="*/ 76 h 77"/>
                <a:gd name="T4" fmla="*/ 58 w 59"/>
                <a:gd name="T5" fmla="*/ 0 h 77"/>
                <a:gd name="T6" fmla="*/ 0 w 59"/>
                <a:gd name="T7" fmla="*/ 0 h 77"/>
                <a:gd name="T8" fmla="*/ 0 w 59"/>
                <a:gd name="T9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7">
                  <a:moveTo>
                    <a:pt x="0" y="76"/>
                  </a:moveTo>
                  <a:lnTo>
                    <a:pt x="58" y="76"/>
                  </a:lnTo>
                  <a:lnTo>
                    <a:pt x="58" y="0"/>
                  </a:lnTo>
                  <a:lnTo>
                    <a:pt x="0" y="0"/>
                  </a:lnTo>
                  <a:lnTo>
                    <a:pt x="0" y="7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75" name="Freeform 1087">
              <a:extLst>
                <a:ext uri="{FF2B5EF4-FFF2-40B4-BE49-F238E27FC236}">
                  <a16:creationId xmlns:a16="http://schemas.microsoft.com/office/drawing/2014/main" id="{96F10150-3F67-384F-8E33-AECFC40E3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0629" y="9152860"/>
              <a:ext cx="163735" cy="214097"/>
            </a:xfrm>
            <a:custGeom>
              <a:avLst/>
              <a:gdLst>
                <a:gd name="T0" fmla="*/ 0 w 59"/>
                <a:gd name="T1" fmla="*/ 75 h 76"/>
                <a:gd name="T2" fmla="*/ 58 w 59"/>
                <a:gd name="T3" fmla="*/ 75 h 76"/>
                <a:gd name="T4" fmla="*/ 58 w 59"/>
                <a:gd name="T5" fmla="*/ 0 h 76"/>
                <a:gd name="T6" fmla="*/ 0 w 59"/>
                <a:gd name="T7" fmla="*/ 0 h 76"/>
                <a:gd name="T8" fmla="*/ 0 w 59"/>
                <a:gd name="T9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6">
                  <a:moveTo>
                    <a:pt x="0" y="75"/>
                  </a:moveTo>
                  <a:lnTo>
                    <a:pt x="58" y="7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0" y="7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77" name="Freeform 1088">
              <a:extLst>
                <a:ext uri="{FF2B5EF4-FFF2-40B4-BE49-F238E27FC236}">
                  <a16:creationId xmlns:a16="http://schemas.microsoft.com/office/drawing/2014/main" id="{C0A8C454-50DE-D34D-9277-ACE7C05C2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923" y="7843063"/>
              <a:ext cx="617149" cy="654896"/>
            </a:xfrm>
            <a:custGeom>
              <a:avLst/>
              <a:gdLst>
                <a:gd name="T0" fmla="*/ 214 w 215"/>
                <a:gd name="T1" fmla="*/ 194 h 229"/>
                <a:gd name="T2" fmla="*/ 214 w 215"/>
                <a:gd name="T3" fmla="*/ 194 h 229"/>
                <a:gd name="T4" fmla="*/ 106 w 215"/>
                <a:gd name="T5" fmla="*/ 0 h 229"/>
                <a:gd name="T6" fmla="*/ 0 w 215"/>
                <a:gd name="T7" fmla="*/ 194 h 229"/>
                <a:gd name="T8" fmla="*/ 78 w 215"/>
                <a:gd name="T9" fmla="*/ 167 h 229"/>
                <a:gd name="T10" fmla="*/ 78 w 215"/>
                <a:gd name="T11" fmla="*/ 228 h 229"/>
                <a:gd name="T12" fmla="*/ 136 w 215"/>
                <a:gd name="T13" fmla="*/ 228 h 229"/>
                <a:gd name="T14" fmla="*/ 136 w 215"/>
                <a:gd name="T15" fmla="*/ 167 h 229"/>
                <a:gd name="T16" fmla="*/ 214 w 215"/>
                <a:gd name="T17" fmla="*/ 19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229">
                  <a:moveTo>
                    <a:pt x="214" y="194"/>
                  </a:moveTo>
                  <a:lnTo>
                    <a:pt x="214" y="194"/>
                  </a:lnTo>
                  <a:cubicBezTo>
                    <a:pt x="172" y="146"/>
                    <a:pt x="130" y="67"/>
                    <a:pt x="106" y="0"/>
                  </a:cubicBezTo>
                  <a:cubicBezTo>
                    <a:pt x="82" y="67"/>
                    <a:pt x="42" y="146"/>
                    <a:pt x="0" y="194"/>
                  </a:cubicBezTo>
                  <a:cubicBezTo>
                    <a:pt x="78" y="167"/>
                    <a:pt x="78" y="167"/>
                    <a:pt x="78" y="167"/>
                  </a:cubicBezTo>
                  <a:cubicBezTo>
                    <a:pt x="78" y="228"/>
                    <a:pt x="78" y="228"/>
                    <a:pt x="78" y="228"/>
                  </a:cubicBezTo>
                  <a:cubicBezTo>
                    <a:pt x="136" y="228"/>
                    <a:pt x="136" y="228"/>
                    <a:pt x="136" y="228"/>
                  </a:cubicBezTo>
                  <a:cubicBezTo>
                    <a:pt x="136" y="167"/>
                    <a:pt x="136" y="167"/>
                    <a:pt x="136" y="167"/>
                  </a:cubicBezTo>
                  <a:lnTo>
                    <a:pt x="214" y="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>
                <a:latin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387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739573" y="626573"/>
            <a:ext cx="20937538" cy="2169847"/>
            <a:chOff x="1739573" y="511491"/>
            <a:chExt cx="20937538" cy="2169847"/>
          </a:xfrm>
        </p:grpSpPr>
        <p:sp>
          <p:nvSpPr>
            <p:cNvPr id="50" name="TextBox 49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Stepwise</a:t>
              </a:r>
              <a:r>
                <a:rPr lang="zh-CN" alt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 </a:t>
              </a:r>
              <a:r>
                <a:rPr lang="en-US" altLang="zh-CN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Regression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53" name="Rectangle 52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1739573" y="2035007"/>
              <a:ext cx="209375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altLang="zh-CN" b="1" dirty="0"/>
                <a:t>Key </a:t>
              </a:r>
              <a:r>
                <a:rPr lang="fr-CA" altLang="zh-CN" b="1" dirty="0" err="1"/>
                <a:t>characteristics</a:t>
              </a:r>
              <a:r>
                <a:rPr lang="fr-CA" altLang="zh-CN" b="1" dirty="0"/>
                <a:t> </a:t>
              </a:r>
              <a:r>
                <a:rPr lang="fr-CA" altLang="zh-CN" b="1" dirty="0" err="1"/>
                <a:t>comprising</a:t>
              </a:r>
              <a:r>
                <a:rPr lang="fr-CA" altLang="zh-CN" b="1" dirty="0"/>
                <a:t> the solution</a:t>
              </a:r>
              <a:endParaRPr lang="id-ID" sz="38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46E89C7-2E04-7741-BB56-C27F4FC457AD}"/>
              </a:ext>
            </a:extLst>
          </p:cNvPr>
          <p:cNvSpPr txBox="1"/>
          <p:nvPr/>
        </p:nvSpPr>
        <p:spPr>
          <a:xfrm>
            <a:off x="1385457" y="3048003"/>
            <a:ext cx="5565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</a:t>
            </a:r>
            <a:r>
              <a:rPr lang="fr-CA" altLang="zh-CN" b="1" dirty="0" err="1"/>
              <a:t>inal</a:t>
            </a:r>
            <a:r>
              <a:rPr lang="fr-CA" altLang="zh-CN" b="1" dirty="0"/>
              <a:t> model variables report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010218-DC3A-A748-B132-2E3BDDCF8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641809"/>
              </p:ext>
            </p:extLst>
          </p:nvPr>
        </p:nvGraphicFramePr>
        <p:xfrm>
          <a:off x="1385455" y="3713019"/>
          <a:ext cx="21291657" cy="897774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2247418">
                  <a:extLst>
                    <a:ext uri="{9D8B030D-6E8A-4147-A177-3AD203B41FA5}">
                      <a16:colId xmlns:a16="http://schemas.microsoft.com/office/drawing/2014/main" val="1519244227"/>
                    </a:ext>
                  </a:extLst>
                </a:gridCol>
                <a:gridCol w="3796145">
                  <a:extLst>
                    <a:ext uri="{9D8B030D-6E8A-4147-A177-3AD203B41FA5}">
                      <a16:colId xmlns:a16="http://schemas.microsoft.com/office/drawing/2014/main" val="3862018805"/>
                    </a:ext>
                  </a:extLst>
                </a:gridCol>
                <a:gridCol w="5248094">
                  <a:extLst>
                    <a:ext uri="{9D8B030D-6E8A-4147-A177-3AD203B41FA5}">
                      <a16:colId xmlns:a16="http://schemas.microsoft.com/office/drawing/2014/main" val="3907472154"/>
                    </a:ext>
                  </a:extLst>
                </a:gridCol>
              </a:tblGrid>
              <a:tr h="561109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Model variable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Impact on response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Contribution to overall equation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34313"/>
                  </a:ext>
                </a:extLst>
              </a:tr>
              <a:tr h="561109">
                <a:tc>
                  <a:txBody>
                    <a:bodyPr/>
                    <a:lstStyle/>
                    <a:p>
                      <a:r>
                        <a:rPr lang="fr-CA" altLang="zh-CN" sz="2800" dirty="0"/>
                        <a:t>PRIZM5 Segment Code 20  ( South Asian </a:t>
                      </a:r>
                      <a:r>
                        <a:rPr lang="fr-CA" altLang="zh-CN" sz="2800" dirty="0" err="1"/>
                        <a:t>Achievers</a:t>
                      </a:r>
                      <a:r>
                        <a:rPr lang="fr-CA" altLang="zh-CN" sz="2800" dirty="0"/>
                        <a:t>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Positive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32.54%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6740"/>
                  </a:ext>
                </a:extLst>
              </a:tr>
              <a:tr h="561109">
                <a:tc>
                  <a:txBody>
                    <a:bodyPr/>
                    <a:lstStyle/>
                    <a:p>
                      <a:r>
                        <a:rPr lang="fr-CA" altLang="zh-CN" sz="2800" dirty="0"/>
                        <a:t>Single (Never </a:t>
                      </a:r>
                      <a:r>
                        <a:rPr lang="fr-CA" altLang="zh-CN" sz="2800" dirty="0" err="1"/>
                        <a:t>Legally</a:t>
                      </a:r>
                      <a:r>
                        <a:rPr lang="fr-CA" altLang="zh-CN" sz="2800" dirty="0"/>
                        <a:t> </a:t>
                      </a:r>
                      <a:r>
                        <a:rPr lang="fr-CA" altLang="zh-CN" sz="2800" dirty="0" err="1"/>
                        <a:t>Married</a:t>
                      </a:r>
                      <a:r>
                        <a:rPr lang="fr-CA" altLang="zh-CN" sz="2800" dirty="0"/>
                        <a:t>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Positive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19.01%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249730"/>
                  </a:ext>
                </a:extLst>
              </a:tr>
              <a:tr h="561109">
                <a:tc>
                  <a:txBody>
                    <a:bodyPr/>
                    <a:lstStyle/>
                    <a:p>
                      <a:r>
                        <a:rPr lang="fr-CA" altLang="zh-CN" sz="2800" dirty="0" err="1"/>
                        <a:t>Spent</a:t>
                      </a:r>
                      <a:r>
                        <a:rPr lang="fr-CA" altLang="zh-CN" sz="2800" dirty="0"/>
                        <a:t> on - Men (</a:t>
                      </a:r>
                      <a:r>
                        <a:rPr lang="fr-CA" altLang="zh-CN" sz="2800" dirty="0" err="1"/>
                        <a:t>aged</a:t>
                      </a:r>
                      <a:r>
                        <a:rPr lang="fr-CA" altLang="zh-CN" sz="2800" dirty="0"/>
                        <a:t> 15 and over): </a:t>
                      </a:r>
                      <a:r>
                        <a:rPr lang="fr-CA" altLang="zh-CN" sz="2800" dirty="0" err="1"/>
                        <a:t>Jewellery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Negative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10.71%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662470"/>
                  </a:ext>
                </a:extLst>
              </a:tr>
              <a:tr h="561109">
                <a:tc>
                  <a:txBody>
                    <a:bodyPr/>
                    <a:lstStyle/>
                    <a:p>
                      <a:r>
                        <a:rPr lang="fr-CA" altLang="zh-CN" sz="2800" dirty="0" err="1"/>
                        <a:t>Debt:Asset</a:t>
                      </a:r>
                      <a:r>
                        <a:rPr lang="fr-CA" altLang="zh-CN" sz="2800" dirty="0"/>
                        <a:t> Ratio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Positive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5.26%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417201"/>
                  </a:ext>
                </a:extLst>
              </a:tr>
              <a:tr h="561109">
                <a:tc>
                  <a:txBody>
                    <a:bodyPr/>
                    <a:lstStyle/>
                    <a:p>
                      <a:r>
                        <a:rPr lang="fr-CA" altLang="zh-CN" sz="2800" dirty="0" err="1"/>
                        <a:t>Household</a:t>
                      </a:r>
                      <a:r>
                        <a:rPr lang="fr-CA" altLang="zh-CN" sz="2800" dirty="0"/>
                        <a:t> Population 30 To 34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Positive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2.45%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273461"/>
                  </a:ext>
                </a:extLst>
              </a:tr>
              <a:tr h="561109">
                <a:tc>
                  <a:txBody>
                    <a:bodyPr/>
                    <a:lstStyle/>
                    <a:p>
                      <a:r>
                        <a:rPr lang="fr-CA" altLang="zh-CN" sz="2800" dirty="0" err="1"/>
                        <a:t>Spent</a:t>
                      </a:r>
                      <a:r>
                        <a:rPr lang="fr-CA" altLang="zh-CN" sz="2800" dirty="0"/>
                        <a:t> on - </a:t>
                      </a:r>
                      <a:r>
                        <a:rPr lang="fr-CA" altLang="zh-CN" sz="2800" dirty="0" err="1"/>
                        <a:t>Alcoholic</a:t>
                      </a:r>
                      <a:r>
                        <a:rPr lang="fr-CA" altLang="zh-CN" sz="2800" dirty="0"/>
                        <a:t> </a:t>
                      </a:r>
                      <a:r>
                        <a:rPr lang="fr-CA" altLang="zh-CN" sz="2800" dirty="0" err="1"/>
                        <a:t>beverages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Negative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1.83%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433286"/>
                  </a:ext>
                </a:extLst>
              </a:tr>
              <a:tr h="561109">
                <a:tc>
                  <a:txBody>
                    <a:bodyPr/>
                    <a:lstStyle/>
                    <a:p>
                      <a:r>
                        <a:rPr lang="fr-CA" altLang="zh-CN" sz="2800" dirty="0"/>
                        <a:t>Social Value - Importance of </a:t>
                      </a:r>
                      <a:r>
                        <a:rPr lang="fr-CA" altLang="zh-CN" sz="2800" dirty="0" err="1"/>
                        <a:t>Spontaneity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Positive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1.03%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9002"/>
                  </a:ext>
                </a:extLst>
              </a:tr>
              <a:tr h="561109">
                <a:tc>
                  <a:txBody>
                    <a:bodyPr/>
                    <a:lstStyle/>
                    <a:p>
                      <a:r>
                        <a:rPr lang="fr-CA" altLang="zh-CN" sz="2800" dirty="0"/>
                        <a:t>Social Value - </a:t>
                      </a:r>
                      <a:r>
                        <a:rPr lang="fr-CA" altLang="zh-CN" sz="2800" dirty="0" err="1"/>
                        <a:t>Ethical</a:t>
                      </a:r>
                      <a:r>
                        <a:rPr lang="fr-CA" altLang="zh-CN" sz="2800" dirty="0"/>
                        <a:t> </a:t>
                      </a:r>
                      <a:r>
                        <a:rPr lang="fr-CA" altLang="zh-CN" sz="2800" dirty="0" err="1"/>
                        <a:t>Consumerism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Positive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0.37%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799571"/>
                  </a:ext>
                </a:extLst>
              </a:tr>
              <a:tr h="561109">
                <a:tc>
                  <a:txBody>
                    <a:bodyPr/>
                    <a:lstStyle/>
                    <a:p>
                      <a:r>
                        <a:rPr lang="fr-CA" altLang="zh-CN" sz="2800" dirty="0" err="1"/>
                        <a:t>Happened</a:t>
                      </a:r>
                      <a:r>
                        <a:rPr lang="fr-CA" altLang="zh-CN" sz="2800" dirty="0"/>
                        <a:t> [Pst </a:t>
                      </a:r>
                      <a:r>
                        <a:rPr lang="fr-CA" altLang="zh-CN" sz="2800" dirty="0" err="1"/>
                        <a:t>Yr</a:t>
                      </a:r>
                      <a:r>
                        <a:rPr lang="fr-CA" altLang="zh-CN" sz="2800" dirty="0"/>
                        <a:t>] - Start </a:t>
                      </a:r>
                      <a:r>
                        <a:rPr lang="fr-CA" altLang="zh-CN" sz="2800" dirty="0" err="1"/>
                        <a:t>Your</a:t>
                      </a:r>
                      <a:r>
                        <a:rPr lang="fr-CA" altLang="zh-CN" sz="2800" dirty="0"/>
                        <a:t> </a:t>
                      </a:r>
                      <a:r>
                        <a:rPr lang="fr-CA" altLang="zh-CN" sz="2800" dirty="0" err="1"/>
                        <a:t>Own</a:t>
                      </a:r>
                      <a:r>
                        <a:rPr lang="fr-CA" altLang="zh-CN" sz="2800" dirty="0"/>
                        <a:t> Business (P)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Positive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0.29%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254308"/>
                  </a:ext>
                </a:extLst>
              </a:tr>
              <a:tr h="561109">
                <a:tc>
                  <a:txBody>
                    <a:bodyPr/>
                    <a:lstStyle/>
                    <a:p>
                      <a:r>
                        <a:rPr lang="fr-CA" altLang="zh-CN" sz="2800" dirty="0"/>
                        <a:t>Motivation - </a:t>
                      </a:r>
                      <a:r>
                        <a:rPr lang="fr-CA" altLang="zh-CN" sz="2800" dirty="0" err="1"/>
                        <a:t>Family</a:t>
                      </a:r>
                      <a:r>
                        <a:rPr lang="fr-CA" altLang="zh-CN" sz="2800" dirty="0"/>
                        <a:t> life </a:t>
                      </a:r>
                      <a:r>
                        <a:rPr lang="fr-CA" altLang="zh-CN" sz="2800" dirty="0" err="1"/>
                        <a:t>is</a:t>
                      </a:r>
                      <a:r>
                        <a:rPr lang="fr-CA" altLang="zh-CN" sz="2800" dirty="0"/>
                        <a:t> the </a:t>
                      </a:r>
                      <a:r>
                        <a:rPr lang="fr-CA" altLang="zh-CN" sz="2800" dirty="0" err="1"/>
                        <a:t>most</a:t>
                      </a:r>
                      <a:r>
                        <a:rPr lang="fr-CA" altLang="zh-CN" sz="2800" dirty="0"/>
                        <a:t> important </a:t>
                      </a:r>
                      <a:r>
                        <a:rPr lang="fr-CA" altLang="zh-CN" sz="2800" dirty="0" err="1"/>
                        <a:t>thing</a:t>
                      </a:r>
                      <a:r>
                        <a:rPr lang="fr-CA" altLang="zh-CN" sz="2800" dirty="0"/>
                        <a:t> - </a:t>
                      </a:r>
                      <a:r>
                        <a:rPr lang="fr-CA" altLang="zh-CN" sz="2800" dirty="0" err="1"/>
                        <a:t>Agree</a:t>
                      </a:r>
                      <a:r>
                        <a:rPr lang="fr-CA" altLang="zh-CN" sz="2800" dirty="0"/>
                        <a:t> (P)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Negative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0.17%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735031"/>
                  </a:ext>
                </a:extLst>
              </a:tr>
              <a:tr h="561109">
                <a:tc>
                  <a:txBody>
                    <a:bodyPr/>
                    <a:lstStyle/>
                    <a:p>
                      <a:r>
                        <a:rPr lang="fr-CA" altLang="zh-CN" sz="2800" dirty="0"/>
                        <a:t>Social Value - </a:t>
                      </a:r>
                      <a:r>
                        <a:rPr lang="fr-CA" altLang="zh-CN" sz="2800" dirty="0" err="1"/>
                        <a:t>Pursuit</a:t>
                      </a:r>
                      <a:r>
                        <a:rPr lang="fr-CA" altLang="zh-CN" sz="2800" dirty="0"/>
                        <a:t> of </a:t>
                      </a:r>
                      <a:r>
                        <a:rPr lang="fr-CA" altLang="zh-CN" sz="2800" dirty="0" err="1"/>
                        <a:t>Intensity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Negative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0.19%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543439"/>
                  </a:ext>
                </a:extLst>
              </a:tr>
              <a:tr h="561109">
                <a:tc>
                  <a:txBody>
                    <a:bodyPr/>
                    <a:lstStyle/>
                    <a:p>
                      <a:r>
                        <a:rPr lang="fr-CA" altLang="zh-CN" sz="2800" dirty="0" err="1"/>
                        <a:t>Spent</a:t>
                      </a:r>
                      <a:r>
                        <a:rPr lang="fr-CA" altLang="zh-CN" sz="2800" dirty="0"/>
                        <a:t> on - fuel for </a:t>
                      </a:r>
                      <a:r>
                        <a:rPr lang="fr-CA" altLang="zh-CN" sz="2800" dirty="0" err="1"/>
                        <a:t>heating</a:t>
                      </a:r>
                      <a:r>
                        <a:rPr lang="fr-CA" altLang="zh-CN" sz="2800" dirty="0"/>
                        <a:t> and cooking for </a:t>
                      </a:r>
                      <a:r>
                        <a:rPr lang="fr-CA" altLang="zh-CN" sz="2800" dirty="0" err="1"/>
                        <a:t>rented</a:t>
                      </a:r>
                      <a:r>
                        <a:rPr lang="fr-CA" altLang="zh-CN" sz="2800" dirty="0"/>
                        <a:t> principal </a:t>
                      </a:r>
                      <a:r>
                        <a:rPr lang="fr-CA" altLang="zh-CN" sz="2800" dirty="0" err="1"/>
                        <a:t>residence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Positive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0.14%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528979"/>
                  </a:ext>
                </a:extLst>
              </a:tr>
              <a:tr h="561109">
                <a:tc>
                  <a:txBody>
                    <a:bodyPr/>
                    <a:lstStyle/>
                    <a:p>
                      <a:r>
                        <a:rPr lang="fr-CA" altLang="zh-CN" sz="2800" dirty="0"/>
                        <a:t>Donations - Canadian - $ </a:t>
                      </a:r>
                      <a:r>
                        <a:rPr lang="fr-CA" altLang="zh-CN" sz="2800" dirty="0" err="1"/>
                        <a:t>Donated</a:t>
                      </a:r>
                      <a:r>
                        <a:rPr lang="fr-CA" altLang="zh-CN" sz="2800" dirty="0"/>
                        <a:t> [Pst </a:t>
                      </a:r>
                      <a:r>
                        <a:rPr lang="fr-CA" altLang="zh-CN" sz="2800" dirty="0" err="1"/>
                        <a:t>Yr</a:t>
                      </a:r>
                      <a:r>
                        <a:rPr lang="fr-CA" altLang="zh-CN" sz="2800" dirty="0"/>
                        <a:t>] - Incidence (P)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Positive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0.10%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979439"/>
                  </a:ext>
                </a:extLst>
              </a:tr>
              <a:tr h="561109">
                <a:tc>
                  <a:txBody>
                    <a:bodyPr/>
                    <a:lstStyle/>
                    <a:p>
                      <a:r>
                        <a:rPr lang="fr-CA" altLang="zh-CN" sz="2800" dirty="0"/>
                        <a:t>Stocks/Bonds - Have - </a:t>
                      </a:r>
                      <a:r>
                        <a:rPr lang="fr-CA" altLang="zh-CN" sz="2800" dirty="0" err="1"/>
                        <a:t>Yes</a:t>
                      </a:r>
                      <a:r>
                        <a:rPr lang="fr-CA" altLang="zh-CN" sz="2800" dirty="0"/>
                        <a:t> (P)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Negative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0.22%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162768"/>
                  </a:ext>
                </a:extLst>
              </a:tr>
              <a:tr h="561109">
                <a:tc>
                  <a:txBody>
                    <a:bodyPr/>
                    <a:lstStyle/>
                    <a:p>
                      <a:r>
                        <a:rPr lang="fr-CA" altLang="zh-CN" sz="2800" dirty="0" err="1"/>
                        <a:t>Where</a:t>
                      </a:r>
                      <a:r>
                        <a:rPr lang="fr-CA" altLang="zh-CN" sz="2800" dirty="0"/>
                        <a:t> </a:t>
                      </a:r>
                      <a:r>
                        <a:rPr lang="fr-CA" altLang="zh-CN" sz="2800" dirty="0" err="1"/>
                        <a:t>Bought</a:t>
                      </a:r>
                      <a:r>
                        <a:rPr lang="fr-CA" altLang="zh-CN" sz="2800" dirty="0"/>
                        <a:t> [Pst </a:t>
                      </a:r>
                      <a:r>
                        <a:rPr lang="fr-CA" altLang="zh-CN" sz="2800" dirty="0" err="1"/>
                        <a:t>Yr</a:t>
                      </a:r>
                      <a:r>
                        <a:rPr lang="fr-CA" altLang="zh-CN" sz="2800" dirty="0"/>
                        <a:t>] - Auto/Car </a:t>
                      </a:r>
                      <a:r>
                        <a:rPr lang="fr-CA" altLang="zh-CN" sz="2800" dirty="0" err="1"/>
                        <a:t>Dealership</a:t>
                      </a:r>
                      <a:r>
                        <a:rPr lang="fr-CA" altLang="zh-CN" sz="2800" dirty="0"/>
                        <a:t> Service </a:t>
                      </a:r>
                      <a:r>
                        <a:rPr lang="fr-CA" altLang="zh-CN" sz="2800" dirty="0" err="1"/>
                        <a:t>Department</a:t>
                      </a:r>
                      <a:r>
                        <a:rPr lang="fr-CA" altLang="zh-CN" sz="2800" dirty="0"/>
                        <a:t> (P)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Negative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0.15%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98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485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739573" y="626573"/>
            <a:ext cx="20937538" cy="2292957"/>
            <a:chOff x="1739573" y="511491"/>
            <a:chExt cx="20937538" cy="2292957"/>
          </a:xfrm>
        </p:grpSpPr>
        <p:sp>
          <p:nvSpPr>
            <p:cNvPr id="50" name="TextBox 49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Create</a:t>
              </a:r>
              <a:r>
                <a:rPr lang="zh-CN" alt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 </a:t>
              </a:r>
              <a:r>
                <a:rPr lang="en-US" altLang="zh-CN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Data</a:t>
              </a:r>
              <a:r>
                <a:rPr lang="zh-CN" alt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 </a:t>
              </a:r>
              <a:r>
                <a:rPr lang="en-US" altLang="zh-CN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Variable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53" name="Rectangle 52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1739573" y="2035007"/>
              <a:ext cx="209375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400" b="1" dirty="0" err="1">
                  <a:latin typeface="Calibri Light"/>
                  <a:cs typeface="Calibri Light"/>
                </a:rPr>
                <a:t>Exploratory</a:t>
              </a:r>
              <a:r>
                <a:rPr lang="id-ID" sz="4400" b="1" dirty="0">
                  <a:latin typeface="Calibri Light"/>
                  <a:cs typeface="Calibri Light"/>
                </a:rPr>
                <a:t> Data </a:t>
              </a:r>
              <a:r>
                <a:rPr lang="id-ID" sz="4400" b="1" dirty="0" err="1">
                  <a:latin typeface="Calibri Light"/>
                  <a:cs typeface="Calibri Light"/>
                </a:rPr>
                <a:t>Analysis</a:t>
              </a:r>
              <a:r>
                <a:rPr lang="id-ID" sz="4400" b="1" dirty="0">
                  <a:latin typeface="Calibri Light"/>
                  <a:cs typeface="Calibri Light"/>
                </a:rPr>
                <a:t>  </a:t>
              </a:r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5735DE3-1D60-A34D-95A3-AB1492D2E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495128"/>
              </p:ext>
            </p:extLst>
          </p:nvPr>
        </p:nvGraphicFramePr>
        <p:xfrm>
          <a:off x="1524713" y="4876673"/>
          <a:ext cx="9277604" cy="545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087">
                  <a:extLst>
                    <a:ext uri="{9D8B030D-6E8A-4147-A177-3AD203B41FA5}">
                      <a16:colId xmlns:a16="http://schemas.microsoft.com/office/drawing/2014/main" val="3066375234"/>
                    </a:ext>
                  </a:extLst>
                </a:gridCol>
                <a:gridCol w="1884218">
                  <a:extLst>
                    <a:ext uri="{9D8B030D-6E8A-4147-A177-3AD203B41FA5}">
                      <a16:colId xmlns:a16="http://schemas.microsoft.com/office/drawing/2014/main" val="1256832371"/>
                    </a:ext>
                  </a:extLst>
                </a:gridCol>
                <a:gridCol w="1801091">
                  <a:extLst>
                    <a:ext uri="{9D8B030D-6E8A-4147-A177-3AD203B41FA5}">
                      <a16:colId xmlns:a16="http://schemas.microsoft.com/office/drawing/2014/main" val="2546738890"/>
                    </a:ext>
                  </a:extLst>
                </a:gridCol>
                <a:gridCol w="2240208">
                  <a:extLst>
                    <a:ext uri="{9D8B030D-6E8A-4147-A177-3AD203B41FA5}">
                      <a16:colId xmlns:a16="http://schemas.microsoft.com/office/drawing/2014/main" val="3073972285"/>
                    </a:ext>
                  </a:extLst>
                </a:gridCol>
              </a:tblGrid>
              <a:tr h="1091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Range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Quantile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Das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DEPVAR7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30232"/>
                  </a:ext>
                </a:extLst>
              </a:tr>
              <a:tr h="1091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12.131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–19.527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16.91026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60326"/>
                  </a:ext>
                </a:extLst>
              </a:tr>
              <a:tr h="1091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19.527-22.238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12.84271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610519"/>
                  </a:ext>
                </a:extLst>
              </a:tr>
              <a:tr h="1091764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22.238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-24.626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11.35727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40558"/>
                  </a:ext>
                </a:extLst>
              </a:tr>
              <a:tr h="1091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24.626-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29.289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8.980186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805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7C7ECD9-DE36-6C44-9D2D-D127013B0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21306"/>
              </p:ext>
            </p:extLst>
          </p:nvPr>
        </p:nvGraphicFramePr>
        <p:xfrm>
          <a:off x="12917376" y="4876673"/>
          <a:ext cx="9277604" cy="545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933">
                  <a:extLst>
                    <a:ext uri="{9D8B030D-6E8A-4147-A177-3AD203B41FA5}">
                      <a16:colId xmlns:a16="http://schemas.microsoft.com/office/drawing/2014/main" val="3066375234"/>
                    </a:ext>
                  </a:extLst>
                </a:gridCol>
                <a:gridCol w="2105891">
                  <a:extLst>
                    <a:ext uri="{9D8B030D-6E8A-4147-A177-3AD203B41FA5}">
                      <a16:colId xmlns:a16="http://schemas.microsoft.com/office/drawing/2014/main" val="1256832371"/>
                    </a:ext>
                  </a:extLst>
                </a:gridCol>
                <a:gridCol w="1892379">
                  <a:extLst>
                    <a:ext uri="{9D8B030D-6E8A-4147-A177-3AD203B41FA5}">
                      <a16:colId xmlns:a16="http://schemas.microsoft.com/office/drawing/2014/main" val="2546738890"/>
                    </a:ext>
                  </a:extLst>
                </a:gridCol>
                <a:gridCol w="2319401">
                  <a:extLst>
                    <a:ext uri="{9D8B030D-6E8A-4147-A177-3AD203B41FA5}">
                      <a16:colId xmlns:a16="http://schemas.microsoft.com/office/drawing/2014/main" val="3073972285"/>
                    </a:ext>
                  </a:extLst>
                </a:gridCol>
              </a:tblGrid>
              <a:tr h="1091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Range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Quantile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DAs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DEPVAR7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30232"/>
                  </a:ext>
                </a:extLst>
              </a:tr>
              <a:tr h="1091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0.0138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0.284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14.9592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60326"/>
                  </a:ext>
                </a:extLst>
              </a:tr>
              <a:tr h="1091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0.284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11.32108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610519"/>
                  </a:ext>
                </a:extLst>
              </a:tr>
              <a:tr h="1091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0.49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12.30282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40558"/>
                  </a:ext>
                </a:extLst>
              </a:tr>
              <a:tr h="1091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0.77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–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1.339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11.46302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805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54548F6-C2AE-5F43-874C-7B60A950FDA3}"/>
              </a:ext>
            </a:extLst>
          </p:cNvPr>
          <p:cNvSpPr txBox="1"/>
          <p:nvPr/>
        </p:nvSpPr>
        <p:spPr>
          <a:xfrm>
            <a:off x="5120080" y="4156364"/>
            <a:ext cx="1515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/>
              <a:t>V0564</a:t>
            </a:r>
            <a:endParaRPr kumimoji="1" lang="zh-CN" altLang="en-US" sz="4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DCEE14-16AE-3945-A895-6BC8CC031708}"/>
              </a:ext>
            </a:extLst>
          </p:cNvPr>
          <p:cNvSpPr txBox="1"/>
          <p:nvPr/>
        </p:nvSpPr>
        <p:spPr>
          <a:xfrm>
            <a:off x="15433964" y="4156364"/>
            <a:ext cx="2238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HSCM001F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31920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520025" y="626573"/>
            <a:ext cx="21157086" cy="2148821"/>
            <a:chOff x="1520025" y="511491"/>
            <a:chExt cx="21157086" cy="2148821"/>
          </a:xfrm>
        </p:grpSpPr>
        <p:sp>
          <p:nvSpPr>
            <p:cNvPr id="50" name="TextBox 49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Model</a:t>
              </a:r>
              <a:r>
                <a:rPr lang="zh-CN" alt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 </a:t>
              </a:r>
              <a:r>
                <a:rPr lang="en-US" altLang="zh-CN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Validation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53" name="Rectangle 52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1520025" y="2013981"/>
              <a:ext cx="209375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     </a:t>
              </a:r>
              <a:r>
                <a:rPr lang="fr-CA" altLang="zh-CN" b="1" dirty="0" err="1"/>
                <a:t>Decile</a:t>
              </a:r>
              <a:r>
                <a:rPr lang="fr-CA" altLang="zh-CN" b="1" dirty="0"/>
                <a:t> Report</a:t>
              </a:r>
              <a:endParaRPr lang="id-ID" sz="38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C386DD4-912B-4E48-8A1B-4653AC7B4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37039"/>
              </p:ext>
            </p:extLst>
          </p:nvPr>
        </p:nvGraphicFramePr>
        <p:xfrm>
          <a:off x="4082458" y="3624600"/>
          <a:ext cx="16251768" cy="70394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38778">
                  <a:extLst>
                    <a:ext uri="{9D8B030D-6E8A-4147-A177-3AD203B41FA5}">
                      <a16:colId xmlns:a16="http://schemas.microsoft.com/office/drawing/2014/main" val="2077726454"/>
                    </a:ext>
                  </a:extLst>
                </a:gridCol>
                <a:gridCol w="4073237">
                  <a:extLst>
                    <a:ext uri="{9D8B030D-6E8A-4147-A177-3AD203B41FA5}">
                      <a16:colId xmlns:a16="http://schemas.microsoft.com/office/drawing/2014/main" val="755416766"/>
                    </a:ext>
                  </a:extLst>
                </a:gridCol>
                <a:gridCol w="3879272">
                  <a:extLst>
                    <a:ext uri="{9D8B030D-6E8A-4147-A177-3AD203B41FA5}">
                      <a16:colId xmlns:a16="http://schemas.microsoft.com/office/drawing/2014/main" val="3135629770"/>
                    </a:ext>
                  </a:extLst>
                </a:gridCol>
                <a:gridCol w="5260481">
                  <a:extLst>
                    <a:ext uri="{9D8B030D-6E8A-4147-A177-3AD203B41FA5}">
                      <a16:colId xmlns:a16="http://schemas.microsoft.com/office/drawing/2014/main" val="2404996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Decile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Number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Records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Predictive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Observed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Mean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Target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668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%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5.127080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5.382606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74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%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7.137613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7.274335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1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%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30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8.135439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8.201920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82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%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40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9.003434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9.081888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59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%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50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9.830600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9.443733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30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%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60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10.662608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10.241250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803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%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70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11.768880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11.507307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090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70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%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80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13.576807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14.374335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18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%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90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16.109573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16.400853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2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90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%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100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22.856775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22.662394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034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07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892</TotalTime>
  <Words>864</Words>
  <Application>Microsoft Macintosh PowerPoint</Application>
  <PresentationFormat>自定义</PresentationFormat>
  <Paragraphs>294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等线</vt:lpstr>
      <vt:lpstr>等线 Light</vt:lpstr>
      <vt:lpstr>Lato Light</vt:lpstr>
      <vt:lpstr>Lato Regular</vt:lpstr>
      <vt:lpstr>Open Sans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zeng felix</cp:lastModifiedBy>
  <cp:revision>37</cp:revision>
  <dcterms:created xsi:type="dcterms:W3CDTF">2014-11-12T21:47:00Z</dcterms:created>
  <dcterms:modified xsi:type="dcterms:W3CDTF">2019-05-18T10:45:31Z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