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8" r:id="rId3"/>
    <p:sldId id="257" r:id="rId4"/>
    <p:sldId id="265" r:id="rId5"/>
    <p:sldId id="260" r:id="rId6"/>
    <p:sldId id="281" r:id="rId7"/>
    <p:sldId id="261" r:id="rId9"/>
    <p:sldId id="283" r:id="rId10"/>
    <p:sldId id="284" r:id="rId11"/>
    <p:sldId id="282" r:id="rId12"/>
    <p:sldId id="267" r:id="rId13"/>
    <p:sldId id="297" r:id="rId14"/>
    <p:sldId id="298" r:id="rId15"/>
    <p:sldId id="299" r:id="rId16"/>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50" d="100"/>
          <a:sy n="50" d="100"/>
        </p:scale>
        <p:origin x="1934" y="73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gs" Target="tags/tag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9EE4B98-4BDE-43DD-B5DE-26D003338C7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0866C4-82D5-444E-83E1-C54A3B01171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9EE4B98-4BDE-43DD-B5DE-26D003338C7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0866C4-82D5-444E-83E1-C54A3B01171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9EE4B98-4BDE-43DD-B5DE-26D003338C7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0866C4-82D5-444E-83E1-C54A3B01171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9EE4B98-4BDE-43DD-B5DE-26D003338C7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0866C4-82D5-444E-83E1-C54A3B01171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9EE4B98-4BDE-43DD-B5DE-26D003338C7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0866C4-82D5-444E-83E1-C54A3B01171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79EE4B98-4BDE-43DD-B5DE-26D003338C7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0866C4-82D5-444E-83E1-C54A3B01171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9EE4B98-4BDE-43DD-B5DE-26D003338C7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0866C4-82D5-444E-83E1-C54A3B01171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9EE4B98-4BDE-43DD-B5DE-26D003338C7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0866C4-82D5-444E-83E1-C54A3B01171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9EE4B98-4BDE-43DD-B5DE-26D003338C7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0866C4-82D5-444E-83E1-C54A3B01171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9EE4B98-4BDE-43DD-B5DE-26D003338C7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0866C4-82D5-444E-83E1-C54A3B01171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9EE4B98-4BDE-43DD-B5DE-26D003338C7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0866C4-82D5-444E-83E1-C54A3B01171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EE4B98-4BDE-43DD-B5DE-26D003338C7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0866C4-82D5-444E-83E1-C54A3B01171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rot="1317092">
            <a:off x="9071926" y="-162885"/>
            <a:ext cx="11001419" cy="14041769"/>
          </a:xfrm>
          <a:prstGeom prst="rect">
            <a:avLst/>
          </a:prstGeom>
          <a:solidFill>
            <a:srgbClr val="3A41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1317092">
            <a:off x="-7881345" y="-6204874"/>
            <a:ext cx="11001419" cy="14041769"/>
          </a:xfrm>
          <a:prstGeom prst="rect">
            <a:avLst/>
          </a:prstGeom>
          <a:solidFill>
            <a:srgbClr val="3A41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261258" y="219529"/>
            <a:ext cx="11669484" cy="6418942"/>
          </a:xfrm>
          <a:prstGeom prst="roundRect">
            <a:avLst>
              <a:gd name="adj" fmla="val 461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2" name="图片 11"/>
          <p:cNvPicPr>
            <a:picLocks noChangeAspect="1"/>
          </p:cNvPicPr>
          <p:nvPr/>
        </p:nvPicPr>
        <p:blipFill>
          <a:blip r:embed="rId1"/>
          <a:srcRect t="14756" r="28222"/>
          <a:stretch>
            <a:fillRect/>
          </a:stretch>
        </p:blipFill>
        <p:spPr>
          <a:xfrm>
            <a:off x="5257397" y="219529"/>
            <a:ext cx="6673345" cy="5597101"/>
          </a:xfrm>
          <a:custGeom>
            <a:avLst/>
            <a:gdLst>
              <a:gd name="connsiteX0" fmla="*/ 0 w 6673345"/>
              <a:gd name="connsiteY0" fmla="*/ 0 h 5597101"/>
              <a:gd name="connsiteX1" fmla="*/ 6381540 w 6673345"/>
              <a:gd name="connsiteY1" fmla="*/ 0 h 5597101"/>
              <a:gd name="connsiteX2" fmla="*/ 6673345 w 6673345"/>
              <a:gd name="connsiteY2" fmla="*/ 291805 h 5597101"/>
              <a:gd name="connsiteX3" fmla="*/ 6673345 w 6673345"/>
              <a:gd name="connsiteY3" fmla="*/ 5597101 h 5597101"/>
              <a:gd name="connsiteX4" fmla="*/ 0 w 6673345"/>
              <a:gd name="connsiteY4" fmla="*/ 5597101 h 5597101"/>
              <a:gd name="connsiteX5" fmla="*/ 0 w 6673345"/>
              <a:gd name="connsiteY5" fmla="*/ 0 h 5597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73345" h="5597101">
                <a:moveTo>
                  <a:pt x="0" y="0"/>
                </a:moveTo>
                <a:lnTo>
                  <a:pt x="6381540" y="0"/>
                </a:lnTo>
                <a:cubicBezTo>
                  <a:pt x="6542699" y="0"/>
                  <a:pt x="6673345" y="130646"/>
                  <a:pt x="6673345" y="291805"/>
                </a:cubicBezTo>
                <a:lnTo>
                  <a:pt x="6673345" y="5597101"/>
                </a:lnTo>
                <a:lnTo>
                  <a:pt x="0" y="5597101"/>
                </a:lnTo>
                <a:lnTo>
                  <a:pt x="0" y="0"/>
                </a:lnTo>
                <a:close/>
              </a:path>
            </a:pathLst>
          </a:custGeom>
        </p:spPr>
      </p:pic>
      <p:sp>
        <p:nvSpPr>
          <p:cNvPr id="6" name="文本框 5"/>
          <p:cNvSpPr txBox="1"/>
          <p:nvPr/>
        </p:nvSpPr>
        <p:spPr>
          <a:xfrm>
            <a:off x="1447800" y="2272741"/>
            <a:ext cx="9296401" cy="1938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4000" b="1" spc="300" dirty="0">
                <a:solidFill>
                  <a:srgbClr val="3A414B"/>
                </a:solidFill>
                <a:latin typeface="微软雅黑" panose="020B0503020204020204" pitchFamily="34" charset="-122"/>
                <a:ea typeface="微软雅黑" panose="020B0503020204020204" pitchFamily="34" charset="-122"/>
                <a:sym typeface="+mn-ea"/>
              </a:rPr>
              <a:t>基于多智能体大模型的GitHub Issue自动化管理与解决</a:t>
            </a:r>
            <a:r>
              <a:rPr lang="zh-CN" altLang="en-US" sz="4000" b="1" spc="300" dirty="0">
                <a:solidFill>
                  <a:srgbClr val="3A414B"/>
                </a:solidFill>
                <a:latin typeface="微软雅黑" panose="020B0503020204020204" pitchFamily="34" charset="-122"/>
                <a:ea typeface="微软雅黑" panose="020B0503020204020204" pitchFamily="34" charset="-122"/>
                <a:sym typeface="+mn-ea"/>
              </a:rPr>
              <a:t>方法研究</a:t>
            </a:r>
            <a:endParaRPr lang="zh-CN" altLang="en-US" sz="4000"/>
          </a:p>
          <a:p>
            <a:pPr algn="ctr"/>
            <a:endParaRPr lang="zh-CN" altLang="en-US" sz="4000" b="1" spc="300" dirty="0">
              <a:solidFill>
                <a:srgbClr val="3A414B"/>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4979670" y="4107815"/>
            <a:ext cx="2244725" cy="514085"/>
          </a:xfrm>
          <a:prstGeom prst="roundRect">
            <a:avLst/>
          </a:prstGeom>
          <a:noFill/>
          <a:ln>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400" b="1" dirty="0">
                <a:solidFill>
                  <a:srgbClr val="3A414B"/>
                </a:solidFill>
                <a:latin typeface="微软雅黑" panose="020B0503020204020204" pitchFamily="34" charset="-122"/>
                <a:ea typeface="微软雅黑" panose="020B0503020204020204" pitchFamily="34" charset="-122"/>
              </a:rPr>
              <a:t>马力</a:t>
            </a:r>
            <a:r>
              <a:rPr lang="en-US" altLang="zh-CN" sz="2400" b="1" dirty="0">
                <a:solidFill>
                  <a:srgbClr val="3A414B"/>
                </a:solidFill>
                <a:latin typeface="微软雅黑" panose="020B0503020204020204" pitchFamily="34" charset="-122"/>
                <a:ea typeface="微软雅黑" panose="020B0503020204020204" pitchFamily="34" charset="-122"/>
              </a:rPr>
              <a:t>、</a:t>
            </a:r>
            <a:r>
              <a:rPr lang="zh-CN" altLang="en-US" sz="2400" b="1" dirty="0">
                <a:solidFill>
                  <a:srgbClr val="3A414B"/>
                </a:solidFill>
                <a:latin typeface="微软雅黑" panose="020B0503020204020204" pitchFamily="34" charset="-122"/>
                <a:ea typeface="微软雅黑" panose="020B0503020204020204" pitchFamily="34" charset="-122"/>
              </a:rPr>
              <a:t>刘荣清</a:t>
            </a:r>
            <a:endParaRPr lang="zh-CN" altLang="en-US" sz="2400" b="1" dirty="0">
              <a:solidFill>
                <a:srgbClr val="3A414B"/>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81380" y="3585845"/>
            <a:ext cx="10440670" cy="306705"/>
          </a:xfrm>
          <a:prstGeom prst="rect">
            <a:avLst/>
          </a:prstGeom>
          <a:noFill/>
          <a:ln w="3175">
            <a:noFill/>
            <a:prstDash val="solid"/>
          </a:ln>
        </p:spPr>
        <p:txBody>
          <a:bodyPr wrap="square" rtlCol="0">
            <a:spAutoFit/>
          </a:bodyPr>
          <a:lstStyle>
            <a:defPPr>
              <a:defRPr lang="zh-CN"/>
            </a:defPPr>
            <a:lvl1pPr algn="ctr">
              <a:defRPr sz="6000" b="1">
                <a:blipFill dpi="0" rotWithShape="1">
                  <a:blip r:embed="rId2"/>
                  <a:srcRect/>
                  <a:stretch>
                    <a:fillRect/>
                  </a:stretch>
                </a:blipFill>
              </a:defRPr>
            </a:lvl1pPr>
          </a:lstStyle>
          <a:p>
            <a:r>
              <a:rPr lang="en-US" altLang="zh-CN" sz="1400" b="0" dirty="0">
                <a:solidFill>
                  <a:srgbClr val="3A414B"/>
                </a:solidFill>
                <a:latin typeface="华文细黑" panose="02010600040101010101" pitchFamily="2" charset="-122"/>
                <a:ea typeface="华文细黑" panose="02010600040101010101" pitchFamily="2" charset="-122"/>
              </a:rPr>
              <a:t>Research on Automated Management and Resolution of GitHub Issues Based on Multi-Agent Large Models</a:t>
            </a:r>
            <a:endParaRPr lang="en-US" altLang="zh-CN" sz="1400" b="0" dirty="0">
              <a:solidFill>
                <a:srgbClr val="3A414B"/>
              </a:solidFill>
              <a:latin typeface="华文细黑" panose="02010600040101010101" pitchFamily="2" charset="-122"/>
              <a:ea typeface="华文细黑" panose="02010600040101010101" pitchFamily="2" charset="-122"/>
            </a:endParaRPr>
          </a:p>
        </p:txBody>
      </p:sp>
      <p:sp>
        <p:nvSpPr>
          <p:cNvPr id="2" name="文本框 1"/>
          <p:cNvSpPr txBox="1"/>
          <p:nvPr/>
        </p:nvSpPr>
        <p:spPr>
          <a:xfrm>
            <a:off x="4538980" y="4545965"/>
            <a:ext cx="3126105" cy="1018824"/>
          </a:xfrm>
          <a:prstGeom prst="roundRect">
            <a:avLst/>
          </a:prstGeom>
          <a:noFill/>
          <a:ln>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pPr>
            <a:r>
              <a:rPr lang="zh-CN" altLang="en-US" dirty="0">
                <a:solidFill>
                  <a:srgbClr val="3A414B"/>
                </a:solidFill>
                <a:latin typeface="微软雅黑" panose="020B0503020204020204" pitchFamily="34" charset="-122"/>
                <a:ea typeface="微软雅黑" panose="020B0503020204020204" pitchFamily="34" charset="-122"/>
              </a:rPr>
              <a:t>武汉金山办公软件有限公司</a:t>
            </a:r>
            <a:endParaRPr lang="zh-CN" altLang="en-US" dirty="0">
              <a:solidFill>
                <a:srgbClr val="3A414B"/>
              </a:solidFill>
              <a:latin typeface="微软雅黑" panose="020B0503020204020204" pitchFamily="34" charset="-122"/>
              <a:ea typeface="微软雅黑" panose="020B0503020204020204" pitchFamily="34" charset="-122"/>
            </a:endParaRPr>
          </a:p>
          <a:p>
            <a:pPr algn="r">
              <a:lnSpc>
                <a:spcPct val="150000"/>
              </a:lnSpc>
            </a:pPr>
            <a:r>
              <a:rPr lang="zh-CN" altLang="en-US" dirty="0">
                <a:solidFill>
                  <a:srgbClr val="3A414B"/>
                </a:solidFill>
                <a:latin typeface="微软雅黑" panose="020B0503020204020204" pitchFamily="34" charset="-122"/>
                <a:ea typeface="微软雅黑" panose="020B0503020204020204" pitchFamily="34" charset="-122"/>
              </a:rPr>
              <a:t>武汉源启科技股份有限公司</a:t>
            </a:r>
            <a:endParaRPr lang="zh-CN" altLang="en-US" dirty="0">
              <a:solidFill>
                <a:srgbClr val="3A414B"/>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圆角 18"/>
          <p:cNvSpPr/>
          <p:nvPr/>
        </p:nvSpPr>
        <p:spPr>
          <a:xfrm rot="2700000" flipH="1">
            <a:off x="-362154" y="502441"/>
            <a:ext cx="724306" cy="72477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20" name="文本框 19"/>
          <p:cNvSpPr txBox="1"/>
          <p:nvPr/>
        </p:nvSpPr>
        <p:spPr>
          <a:xfrm>
            <a:off x="629331" y="443969"/>
            <a:ext cx="3426179" cy="584775"/>
          </a:xfrm>
          <a:prstGeom prst="rect">
            <a:avLst/>
          </a:prstGeom>
          <a:noFill/>
        </p:spPr>
        <p:txBody>
          <a:bodyPr wrap="square" rtlCol="0">
            <a:spAutoFit/>
          </a:bodyPr>
          <a:lstStyle/>
          <a:p>
            <a:pPr lvl="0">
              <a:defRPr/>
            </a:pPr>
            <a:r>
              <a:rPr lang="zh-CN" altLang="en-US" sz="3200" b="1" dirty="0">
                <a:solidFill>
                  <a:schemeClr val="accent1"/>
                </a:solidFill>
                <a:latin typeface="Arial" panose="020B0604020202090204"/>
                <a:ea typeface="微软雅黑" panose="020B0503020204020204" pitchFamily="34" charset="-122"/>
              </a:rPr>
              <a:t>思路与研究方法</a:t>
            </a:r>
            <a:endParaRPr lang="zh-CN" altLang="en-US" sz="3200" b="1" dirty="0">
              <a:solidFill>
                <a:schemeClr val="accent1"/>
              </a:solidFill>
              <a:latin typeface="Arial" panose="020B0604020202090204"/>
              <a:ea typeface="微软雅黑" panose="020B0503020204020204" pitchFamily="34" charset="-122"/>
            </a:endParaRPr>
          </a:p>
        </p:txBody>
      </p:sp>
      <p:sp>
        <p:nvSpPr>
          <p:cNvPr id="21" name="文本框 20"/>
          <p:cNvSpPr txBox="1"/>
          <p:nvPr/>
        </p:nvSpPr>
        <p:spPr>
          <a:xfrm>
            <a:off x="652481" y="952799"/>
            <a:ext cx="3934759" cy="376193"/>
          </a:xfrm>
          <a:prstGeom prst="rect">
            <a:avLst/>
          </a:prstGeom>
          <a:noFill/>
        </p:spPr>
        <p:txBody>
          <a:bodyPr wrap="square" rtlCol="0">
            <a:spAutoFit/>
          </a:bodyPr>
          <a:lstStyle/>
          <a:p>
            <a:pPr lvl="0">
              <a:lnSpc>
                <a:spcPct val="150000"/>
              </a:lnSpc>
              <a:defRPr/>
            </a:pPr>
            <a:r>
              <a:rPr lang="en-US" altLang="zh-CN" sz="1400" spc="300" dirty="0">
                <a:solidFill>
                  <a:schemeClr val="accent1"/>
                </a:solidFill>
                <a:latin typeface="华文细黑" panose="02010600040101010101" pitchFamily="2" charset="-122"/>
                <a:ea typeface="华文细黑" panose="02010600040101010101" pitchFamily="2" charset="-122"/>
              </a:rPr>
              <a:t>Research ideas and methods</a:t>
            </a:r>
            <a:endParaRPr lang="en-US" altLang="zh-CN" sz="1400" spc="300" dirty="0">
              <a:solidFill>
                <a:schemeClr val="accent1"/>
              </a:solidFill>
              <a:latin typeface="华文细黑" panose="02010600040101010101" pitchFamily="2" charset="-122"/>
              <a:ea typeface="华文细黑" panose="02010600040101010101" pitchFamily="2" charset="-122"/>
            </a:endParaRPr>
          </a:p>
        </p:txBody>
      </p:sp>
      <p:sp>
        <p:nvSpPr>
          <p:cNvPr id="4" name="文本框 3"/>
          <p:cNvSpPr txBox="1"/>
          <p:nvPr/>
        </p:nvSpPr>
        <p:spPr>
          <a:xfrm>
            <a:off x="629285" y="1550035"/>
            <a:ext cx="10089515" cy="4246245"/>
          </a:xfrm>
          <a:prstGeom prst="rect">
            <a:avLst/>
          </a:prstGeom>
          <a:noFill/>
        </p:spPr>
        <p:txBody>
          <a:bodyPr wrap="square" rtlCol="0" anchor="t">
            <a:spAutoFit/>
          </a:bodyPr>
          <a:p>
            <a:pPr>
              <a:lnSpc>
                <a:spcPct val="150000"/>
              </a:lnSpc>
            </a:pPr>
            <a:r>
              <a:rPr lang="zh-CN" altLang="en-US"/>
              <a:t>1. 定义智能体角色</a:t>
            </a:r>
            <a:endParaRPr lang="zh-CN" altLang="en-US"/>
          </a:p>
          <a:p>
            <a:pPr marL="285750" indent="-285750">
              <a:lnSpc>
                <a:spcPct val="150000"/>
              </a:lnSpc>
              <a:buFont typeface="Arial" panose="020B0604020202090204" pitchFamily="34" charset="0"/>
              <a:buChar char="•"/>
            </a:pPr>
            <a:r>
              <a:rPr lang="zh-CN" altLang="en-US"/>
              <a:t>Issue Classifier：负责根据问题描述进行分类，判断问题类型（例如：Bug、Feature Request、Documentation等），以便分配给合适的处理智能体。</a:t>
            </a:r>
            <a:endParaRPr lang="zh-CN" altLang="en-US"/>
          </a:p>
          <a:p>
            <a:pPr marL="285750" indent="-285750">
              <a:lnSpc>
                <a:spcPct val="150000"/>
              </a:lnSpc>
              <a:buFont typeface="Arial" panose="020B0604020202090204" pitchFamily="34" charset="0"/>
              <a:buChar char="•"/>
            </a:pPr>
            <a:r>
              <a:rPr lang="zh-CN" altLang="en-US"/>
              <a:t>Issue Assigner：根据问题类型和优先级，将问题分配给相应的团队成员或处理智能体。</a:t>
            </a:r>
            <a:endParaRPr lang="zh-CN" altLang="en-US"/>
          </a:p>
          <a:p>
            <a:pPr marL="285750" indent="-285750">
              <a:lnSpc>
                <a:spcPct val="150000"/>
              </a:lnSpc>
              <a:buFont typeface="Arial" panose="020B0604020202090204" pitchFamily="34" charset="0"/>
              <a:buChar char="•"/>
            </a:pPr>
            <a:r>
              <a:rPr lang="zh-CN" altLang="en-US"/>
              <a:t>Solution Generator：对技术性问题，生成初步的解决方案（如代码片段或步骤）或给出推荐的库和工具。</a:t>
            </a:r>
            <a:endParaRPr lang="zh-CN" altLang="en-US"/>
          </a:p>
          <a:p>
            <a:pPr marL="285750" indent="-285750">
              <a:lnSpc>
                <a:spcPct val="150000"/>
              </a:lnSpc>
              <a:buFont typeface="Arial" panose="020B0604020202090204" pitchFamily="34" charset="0"/>
              <a:buChar char="•"/>
            </a:pPr>
            <a:r>
              <a:rPr lang="zh-CN" altLang="en-US"/>
              <a:t>Context Analyzer：分析issue的上下文，包括历史提交、相关PR等，提供必要的背景信息帮助其他智能体更好地理解问题。</a:t>
            </a:r>
            <a:endParaRPr lang="zh-CN" altLang="en-US"/>
          </a:p>
          <a:p>
            <a:pPr marL="285750" indent="-285750">
              <a:lnSpc>
                <a:spcPct val="150000"/>
              </a:lnSpc>
              <a:buFont typeface="Arial" panose="020B0604020202090204" pitchFamily="34" charset="0"/>
              <a:buChar char="•"/>
            </a:pPr>
            <a:r>
              <a:rPr lang="zh-CN" altLang="en-US"/>
              <a:t>Sentiment Analyzer：分析问题提交人的情绪，例如是否有负面情绪，帮助确定处理的优先级。</a:t>
            </a:r>
            <a:endParaRPr lang="zh-CN" altLang="en-US"/>
          </a:p>
          <a:p>
            <a:pPr marL="285750" indent="-285750">
              <a:lnSpc>
                <a:spcPct val="150000"/>
              </a:lnSpc>
              <a:buFont typeface="Arial" panose="020B0604020202090204" pitchFamily="34" charset="0"/>
              <a:buChar char="•"/>
            </a:pPr>
            <a:r>
              <a:rPr lang="zh-CN" altLang="en-US"/>
              <a:t>Reviewer：在问题解决后，对提供的解决方案进行审查，确保其符合质量标准。</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圆角 18"/>
          <p:cNvSpPr/>
          <p:nvPr/>
        </p:nvSpPr>
        <p:spPr>
          <a:xfrm rot="2700000" flipH="1">
            <a:off x="-362154" y="502441"/>
            <a:ext cx="724306" cy="72477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20" name="文本框 19"/>
          <p:cNvSpPr txBox="1"/>
          <p:nvPr/>
        </p:nvSpPr>
        <p:spPr>
          <a:xfrm>
            <a:off x="629331" y="443969"/>
            <a:ext cx="3426179" cy="584775"/>
          </a:xfrm>
          <a:prstGeom prst="rect">
            <a:avLst/>
          </a:prstGeom>
          <a:noFill/>
        </p:spPr>
        <p:txBody>
          <a:bodyPr wrap="square" rtlCol="0">
            <a:spAutoFit/>
          </a:bodyPr>
          <a:lstStyle/>
          <a:p>
            <a:pPr lvl="0">
              <a:defRPr/>
            </a:pPr>
            <a:r>
              <a:rPr lang="zh-CN" altLang="en-US" sz="3200" b="1" dirty="0">
                <a:solidFill>
                  <a:schemeClr val="accent1"/>
                </a:solidFill>
                <a:latin typeface="Arial" panose="020B0604020202090204"/>
                <a:ea typeface="微软雅黑" panose="020B0503020204020204" pitchFamily="34" charset="-122"/>
              </a:rPr>
              <a:t>思路与研究方法</a:t>
            </a:r>
            <a:endParaRPr lang="zh-CN" altLang="en-US" sz="3200" b="1" dirty="0">
              <a:solidFill>
                <a:schemeClr val="accent1"/>
              </a:solidFill>
              <a:latin typeface="Arial" panose="020B0604020202090204"/>
              <a:ea typeface="微软雅黑" panose="020B0503020204020204" pitchFamily="34" charset="-122"/>
            </a:endParaRPr>
          </a:p>
        </p:txBody>
      </p:sp>
      <p:sp>
        <p:nvSpPr>
          <p:cNvPr id="21" name="文本框 20"/>
          <p:cNvSpPr txBox="1"/>
          <p:nvPr/>
        </p:nvSpPr>
        <p:spPr>
          <a:xfrm>
            <a:off x="652481" y="952799"/>
            <a:ext cx="3934759" cy="376193"/>
          </a:xfrm>
          <a:prstGeom prst="rect">
            <a:avLst/>
          </a:prstGeom>
          <a:noFill/>
        </p:spPr>
        <p:txBody>
          <a:bodyPr wrap="square" rtlCol="0">
            <a:spAutoFit/>
          </a:bodyPr>
          <a:lstStyle/>
          <a:p>
            <a:pPr lvl="0">
              <a:lnSpc>
                <a:spcPct val="150000"/>
              </a:lnSpc>
              <a:defRPr/>
            </a:pPr>
            <a:r>
              <a:rPr lang="en-US" altLang="zh-CN" sz="1400" spc="300" dirty="0">
                <a:solidFill>
                  <a:schemeClr val="accent1"/>
                </a:solidFill>
                <a:latin typeface="华文细黑" panose="02010600040101010101" pitchFamily="2" charset="-122"/>
                <a:ea typeface="华文细黑" panose="02010600040101010101" pitchFamily="2" charset="-122"/>
              </a:rPr>
              <a:t>Research ideas and methods</a:t>
            </a:r>
            <a:endParaRPr lang="en-US" altLang="zh-CN" sz="1400" spc="300" dirty="0">
              <a:solidFill>
                <a:schemeClr val="accent1"/>
              </a:solidFill>
              <a:latin typeface="华文细黑" panose="02010600040101010101" pitchFamily="2" charset="-122"/>
              <a:ea typeface="华文细黑" panose="02010600040101010101" pitchFamily="2" charset="-122"/>
            </a:endParaRPr>
          </a:p>
        </p:txBody>
      </p:sp>
      <p:sp>
        <p:nvSpPr>
          <p:cNvPr id="4" name="文本框 3"/>
          <p:cNvSpPr txBox="1"/>
          <p:nvPr/>
        </p:nvSpPr>
        <p:spPr>
          <a:xfrm>
            <a:off x="629285" y="1550035"/>
            <a:ext cx="10089515" cy="3415030"/>
          </a:xfrm>
          <a:prstGeom prst="rect">
            <a:avLst/>
          </a:prstGeom>
          <a:noFill/>
        </p:spPr>
        <p:txBody>
          <a:bodyPr wrap="square" rtlCol="0" anchor="t">
            <a:spAutoFit/>
          </a:bodyPr>
          <a:p>
            <a:pPr>
              <a:lnSpc>
                <a:spcPct val="150000"/>
              </a:lnSpc>
            </a:pPr>
            <a:r>
              <a:rPr lang="zh-CN" altLang="en-US"/>
              <a:t>2. 智能体协作流程</a:t>
            </a:r>
            <a:endParaRPr lang="zh-CN" altLang="en-US"/>
          </a:p>
          <a:p>
            <a:pPr>
              <a:lnSpc>
                <a:spcPct val="150000"/>
              </a:lnSpc>
            </a:pPr>
            <a:r>
              <a:rPr lang="zh-CN" altLang="en-US"/>
              <a:t>可以采用以下流程：</a:t>
            </a:r>
            <a:endParaRPr lang="zh-CN" altLang="en-US"/>
          </a:p>
          <a:p>
            <a:pPr marL="285750" indent="-285750">
              <a:lnSpc>
                <a:spcPct val="150000"/>
              </a:lnSpc>
              <a:buFont typeface="Arial" panose="020B0604020202090204" pitchFamily="34" charset="0"/>
              <a:buChar char="•"/>
            </a:pPr>
            <a:r>
              <a:rPr lang="zh-CN" altLang="en-US"/>
              <a:t>分类和分配：Issue Classifier分类后交给Issue Assigner。</a:t>
            </a:r>
            <a:endParaRPr lang="zh-CN" altLang="en-US"/>
          </a:p>
          <a:p>
            <a:pPr marL="285750" indent="-285750">
              <a:lnSpc>
                <a:spcPct val="150000"/>
              </a:lnSpc>
              <a:buFont typeface="Arial" panose="020B0604020202090204" pitchFamily="34" charset="0"/>
              <a:buChar char="•"/>
            </a:pPr>
            <a:r>
              <a:rPr lang="zh-CN" altLang="en-US"/>
              <a:t>生成解决方案：对于技术相关的issue，Solution Generator会提出初步解决方案；对于非技术性问题，可以直接传递给相关的处理人。</a:t>
            </a:r>
            <a:endParaRPr lang="zh-CN" altLang="en-US"/>
          </a:p>
          <a:p>
            <a:pPr marL="285750" indent="-285750">
              <a:lnSpc>
                <a:spcPct val="150000"/>
              </a:lnSpc>
              <a:buFont typeface="Arial" panose="020B0604020202090204" pitchFamily="34" charset="0"/>
              <a:buChar char="•"/>
            </a:pPr>
            <a:r>
              <a:rPr lang="zh-CN" altLang="en-US"/>
              <a:t>情绪分析和优先级调整：Sentiment Analyzer分析情绪，适时调整优先级。</a:t>
            </a:r>
            <a:endParaRPr lang="zh-CN" altLang="en-US"/>
          </a:p>
          <a:p>
            <a:pPr marL="285750" indent="-285750">
              <a:lnSpc>
                <a:spcPct val="150000"/>
              </a:lnSpc>
              <a:buFont typeface="Arial" panose="020B0604020202090204" pitchFamily="34" charset="0"/>
              <a:buChar char="•"/>
            </a:pPr>
            <a:r>
              <a:rPr lang="zh-CN" altLang="en-US"/>
              <a:t>背景信息提供：Context Analyzer提供历史背景，帮助制定更合适的解决方案。</a:t>
            </a:r>
            <a:endParaRPr lang="zh-CN" altLang="en-US"/>
          </a:p>
          <a:p>
            <a:pPr marL="285750" indent="-285750">
              <a:lnSpc>
                <a:spcPct val="150000"/>
              </a:lnSpc>
              <a:buFont typeface="Arial" panose="020B0604020202090204" pitchFamily="34" charset="0"/>
              <a:buChar char="•"/>
            </a:pPr>
            <a:r>
              <a:rPr lang="zh-CN" altLang="en-US"/>
              <a:t>质量审核：Reviewer对生成的解决方案进行评估，确保其符合最佳实践。</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圆角 18"/>
          <p:cNvSpPr/>
          <p:nvPr/>
        </p:nvSpPr>
        <p:spPr>
          <a:xfrm rot="2700000" flipH="1">
            <a:off x="-362154" y="502441"/>
            <a:ext cx="724306" cy="72477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20" name="文本框 19"/>
          <p:cNvSpPr txBox="1"/>
          <p:nvPr/>
        </p:nvSpPr>
        <p:spPr>
          <a:xfrm>
            <a:off x="629331" y="443969"/>
            <a:ext cx="3426179" cy="584775"/>
          </a:xfrm>
          <a:prstGeom prst="rect">
            <a:avLst/>
          </a:prstGeom>
          <a:noFill/>
        </p:spPr>
        <p:txBody>
          <a:bodyPr wrap="square" rtlCol="0">
            <a:spAutoFit/>
          </a:bodyPr>
          <a:lstStyle/>
          <a:p>
            <a:pPr lvl="0">
              <a:defRPr/>
            </a:pPr>
            <a:r>
              <a:rPr lang="zh-CN" altLang="en-US" sz="3200" b="1" dirty="0">
                <a:solidFill>
                  <a:schemeClr val="accent1"/>
                </a:solidFill>
                <a:latin typeface="Arial" panose="020B0604020202090204"/>
                <a:ea typeface="微软雅黑" panose="020B0503020204020204" pitchFamily="34" charset="-122"/>
              </a:rPr>
              <a:t>思路与研究方法</a:t>
            </a:r>
            <a:endParaRPr lang="zh-CN" altLang="en-US" sz="3200" b="1" dirty="0">
              <a:solidFill>
                <a:schemeClr val="accent1"/>
              </a:solidFill>
              <a:latin typeface="Arial" panose="020B0604020202090204"/>
              <a:ea typeface="微软雅黑" panose="020B0503020204020204" pitchFamily="34" charset="-122"/>
            </a:endParaRPr>
          </a:p>
        </p:txBody>
      </p:sp>
      <p:sp>
        <p:nvSpPr>
          <p:cNvPr id="21" name="文本框 20"/>
          <p:cNvSpPr txBox="1"/>
          <p:nvPr/>
        </p:nvSpPr>
        <p:spPr>
          <a:xfrm>
            <a:off x="652481" y="952799"/>
            <a:ext cx="3934759" cy="376193"/>
          </a:xfrm>
          <a:prstGeom prst="rect">
            <a:avLst/>
          </a:prstGeom>
          <a:noFill/>
        </p:spPr>
        <p:txBody>
          <a:bodyPr wrap="square" rtlCol="0">
            <a:spAutoFit/>
          </a:bodyPr>
          <a:lstStyle/>
          <a:p>
            <a:pPr lvl="0">
              <a:lnSpc>
                <a:spcPct val="150000"/>
              </a:lnSpc>
              <a:defRPr/>
            </a:pPr>
            <a:r>
              <a:rPr lang="en-US" altLang="zh-CN" sz="1400" spc="300" dirty="0">
                <a:solidFill>
                  <a:schemeClr val="accent1"/>
                </a:solidFill>
                <a:latin typeface="华文细黑" panose="02010600040101010101" pitchFamily="2" charset="-122"/>
                <a:ea typeface="华文细黑" panose="02010600040101010101" pitchFamily="2" charset="-122"/>
              </a:rPr>
              <a:t>Research ideas and methods</a:t>
            </a:r>
            <a:endParaRPr lang="en-US" altLang="zh-CN" sz="1400" spc="300" dirty="0">
              <a:solidFill>
                <a:schemeClr val="accent1"/>
              </a:solidFill>
              <a:latin typeface="华文细黑" panose="02010600040101010101" pitchFamily="2" charset="-122"/>
              <a:ea typeface="华文细黑" panose="02010600040101010101" pitchFamily="2" charset="-122"/>
            </a:endParaRPr>
          </a:p>
        </p:txBody>
      </p:sp>
      <p:sp>
        <p:nvSpPr>
          <p:cNvPr id="4" name="文本框 3"/>
          <p:cNvSpPr txBox="1"/>
          <p:nvPr/>
        </p:nvSpPr>
        <p:spPr>
          <a:xfrm>
            <a:off x="629285" y="1550035"/>
            <a:ext cx="10089515" cy="2168525"/>
          </a:xfrm>
          <a:prstGeom prst="rect">
            <a:avLst/>
          </a:prstGeom>
          <a:noFill/>
        </p:spPr>
        <p:txBody>
          <a:bodyPr wrap="square" rtlCol="0" anchor="t">
            <a:spAutoFit/>
          </a:bodyPr>
          <a:p>
            <a:pPr>
              <a:lnSpc>
                <a:spcPct val="150000"/>
              </a:lnSpc>
            </a:pPr>
            <a:r>
              <a:rPr lang="zh-CN" altLang="en-US"/>
              <a:t>3. 技术实现要点</a:t>
            </a:r>
            <a:endParaRPr lang="zh-CN" altLang="en-US"/>
          </a:p>
          <a:p>
            <a:pPr marL="285750" indent="-285750">
              <a:lnSpc>
                <a:spcPct val="150000"/>
              </a:lnSpc>
              <a:buFont typeface="Arial" panose="020B0604020202090204" pitchFamily="34" charset="0"/>
              <a:buChar char="•"/>
            </a:pPr>
            <a:r>
              <a:rPr lang="zh-CN" altLang="en-US"/>
              <a:t>Prompt设计：使用Prompt引导每个智能体的行为。例如，在Solution Generator中可以设计“基于以下问题描述生成一个初步的代码修复方案”这样的Prompt。</a:t>
            </a:r>
            <a:endParaRPr lang="zh-CN" altLang="en-US"/>
          </a:p>
          <a:p>
            <a:pPr marL="285750" indent="-285750">
              <a:lnSpc>
                <a:spcPct val="150000"/>
              </a:lnSpc>
              <a:buFont typeface="Arial" panose="020B0604020202090204" pitchFamily="34" charset="0"/>
              <a:buChar char="•"/>
            </a:pPr>
            <a:r>
              <a:rPr lang="zh-CN" altLang="en-US"/>
              <a:t>上下文传递：在智能体之间传递历史上下文，例如issue的描述、之前的解决方案和讨论记录等。</a:t>
            </a:r>
            <a:endParaRPr lang="zh-CN" altLang="en-US"/>
          </a:p>
          <a:p>
            <a:pPr marL="285750" indent="-285750">
              <a:lnSpc>
                <a:spcPct val="150000"/>
              </a:lnSpc>
              <a:buFont typeface="Arial" panose="020B0604020202090204" pitchFamily="34" charset="0"/>
              <a:buChar char="•"/>
            </a:pPr>
            <a:r>
              <a:rPr lang="zh-CN" altLang="en-US"/>
              <a:t>质量控制：设置多层次的质量控制，确保每个智能体的输出达到标准。</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圆角 18"/>
          <p:cNvSpPr/>
          <p:nvPr/>
        </p:nvSpPr>
        <p:spPr>
          <a:xfrm rot="2700000" flipH="1">
            <a:off x="-362154" y="502441"/>
            <a:ext cx="724306" cy="72477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20" name="文本框 19"/>
          <p:cNvSpPr txBox="1"/>
          <p:nvPr/>
        </p:nvSpPr>
        <p:spPr>
          <a:xfrm>
            <a:off x="629331" y="443969"/>
            <a:ext cx="3426179" cy="584775"/>
          </a:xfrm>
          <a:prstGeom prst="rect">
            <a:avLst/>
          </a:prstGeom>
          <a:noFill/>
        </p:spPr>
        <p:txBody>
          <a:bodyPr wrap="square" rtlCol="0">
            <a:spAutoFit/>
          </a:bodyPr>
          <a:lstStyle/>
          <a:p>
            <a:pPr lvl="0">
              <a:defRPr/>
            </a:pPr>
            <a:r>
              <a:rPr lang="zh-CN" altLang="en-US" sz="3200" b="1" dirty="0">
                <a:solidFill>
                  <a:schemeClr val="accent1"/>
                </a:solidFill>
                <a:latin typeface="Arial" panose="020B0604020202090204"/>
                <a:ea typeface="微软雅黑" panose="020B0503020204020204" pitchFamily="34" charset="-122"/>
              </a:rPr>
              <a:t>思路与研究方法</a:t>
            </a:r>
            <a:endParaRPr lang="zh-CN" altLang="en-US" sz="3200" b="1" dirty="0">
              <a:solidFill>
                <a:schemeClr val="accent1"/>
              </a:solidFill>
              <a:latin typeface="Arial" panose="020B0604020202090204"/>
              <a:ea typeface="微软雅黑" panose="020B0503020204020204" pitchFamily="34" charset="-122"/>
            </a:endParaRPr>
          </a:p>
        </p:txBody>
      </p:sp>
      <p:sp>
        <p:nvSpPr>
          <p:cNvPr id="21" name="文本框 20"/>
          <p:cNvSpPr txBox="1"/>
          <p:nvPr/>
        </p:nvSpPr>
        <p:spPr>
          <a:xfrm>
            <a:off x="652481" y="952799"/>
            <a:ext cx="3934759" cy="376193"/>
          </a:xfrm>
          <a:prstGeom prst="rect">
            <a:avLst/>
          </a:prstGeom>
          <a:noFill/>
        </p:spPr>
        <p:txBody>
          <a:bodyPr wrap="square" rtlCol="0">
            <a:spAutoFit/>
          </a:bodyPr>
          <a:lstStyle/>
          <a:p>
            <a:pPr lvl="0">
              <a:lnSpc>
                <a:spcPct val="150000"/>
              </a:lnSpc>
              <a:defRPr/>
            </a:pPr>
            <a:r>
              <a:rPr lang="en-US" altLang="zh-CN" sz="1400" spc="300" dirty="0">
                <a:solidFill>
                  <a:schemeClr val="accent1"/>
                </a:solidFill>
                <a:latin typeface="华文细黑" panose="02010600040101010101" pitchFamily="2" charset="-122"/>
                <a:ea typeface="华文细黑" panose="02010600040101010101" pitchFamily="2" charset="-122"/>
              </a:rPr>
              <a:t>Research ideas and methods</a:t>
            </a:r>
            <a:endParaRPr lang="en-US" altLang="zh-CN" sz="1400" spc="300" dirty="0">
              <a:solidFill>
                <a:schemeClr val="accent1"/>
              </a:solidFill>
              <a:latin typeface="华文细黑" panose="02010600040101010101" pitchFamily="2" charset="-122"/>
              <a:ea typeface="华文细黑" panose="02010600040101010101" pitchFamily="2" charset="-122"/>
            </a:endParaRPr>
          </a:p>
        </p:txBody>
      </p:sp>
      <p:sp>
        <p:nvSpPr>
          <p:cNvPr id="4" name="文本框 3"/>
          <p:cNvSpPr txBox="1"/>
          <p:nvPr/>
        </p:nvSpPr>
        <p:spPr>
          <a:xfrm>
            <a:off x="629285" y="1550035"/>
            <a:ext cx="10089515" cy="1753235"/>
          </a:xfrm>
          <a:prstGeom prst="rect">
            <a:avLst/>
          </a:prstGeom>
          <a:noFill/>
        </p:spPr>
        <p:txBody>
          <a:bodyPr wrap="square" rtlCol="0" anchor="t">
            <a:spAutoFit/>
          </a:bodyPr>
          <a:p>
            <a:pPr>
              <a:lnSpc>
                <a:spcPct val="150000"/>
              </a:lnSpc>
            </a:pPr>
            <a:r>
              <a:rPr lang="zh-CN" altLang="en-US"/>
              <a:t>4. 数据支持与评估</a:t>
            </a:r>
            <a:endParaRPr lang="zh-CN" altLang="en-US"/>
          </a:p>
          <a:p>
            <a:pPr>
              <a:lnSpc>
                <a:spcPct val="150000"/>
              </a:lnSpc>
            </a:pPr>
            <a:r>
              <a:rPr lang="zh-CN" altLang="en-US"/>
              <a:t>基于历史数据：可以使用GitHub上类似问题的历史数据进行训练或微调，帮助大模型更好地生成解决方案。</a:t>
            </a:r>
            <a:endParaRPr lang="zh-CN" altLang="en-US"/>
          </a:p>
          <a:p>
            <a:pPr>
              <a:lnSpc>
                <a:spcPct val="150000"/>
              </a:lnSpc>
            </a:pPr>
            <a:r>
              <a:rPr lang="zh-CN" altLang="en-US"/>
              <a:t>性能评估：评估每个智能体的性能，重点关注解决方案的准确性和反馈响应时间。</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rot="1317092">
            <a:off x="-5534680" y="-5259995"/>
            <a:ext cx="11001419" cy="14041769"/>
          </a:xfrm>
          <a:prstGeom prst="rect">
            <a:avLst/>
          </a:prstGeom>
          <a:solidFill>
            <a:srgbClr val="3A41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522878" y="-181"/>
            <a:ext cx="11669484" cy="6418942"/>
          </a:xfrm>
          <a:prstGeom prst="roundRect">
            <a:avLst>
              <a:gd name="adj" fmla="val 461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p:cNvSpPr txBox="1"/>
          <p:nvPr/>
        </p:nvSpPr>
        <p:spPr>
          <a:xfrm>
            <a:off x="2622123" y="3431707"/>
            <a:ext cx="1507646" cy="369332"/>
          </a:xfrm>
          <a:prstGeom prst="rect">
            <a:avLst/>
          </a:prstGeom>
          <a:noFill/>
        </p:spPr>
        <p:txBody>
          <a:bodyPr wrap="square" rtlCol="0">
            <a:spAutoFit/>
          </a:bodyPr>
          <a:lstStyle/>
          <a:p>
            <a:pPr algn="dist"/>
            <a:r>
              <a:rPr lang="en-US" altLang="zh-CN" dirty="0">
                <a:solidFill>
                  <a:schemeClr val="accent1"/>
                </a:solidFill>
                <a:latin typeface="华文细黑" panose="02010600040101010101" pitchFamily="2" charset="-122"/>
                <a:ea typeface="华文细黑" panose="02010600040101010101" pitchFamily="2" charset="-122"/>
                <a:cs typeface="Arial" panose="020B0604020202090204" pitchFamily="34" charset="0"/>
              </a:rPr>
              <a:t>CONTENTS</a:t>
            </a:r>
            <a:endParaRPr lang="zh-CN" altLang="en-US" dirty="0">
              <a:solidFill>
                <a:schemeClr val="accent1"/>
              </a:solidFill>
              <a:latin typeface="华文细黑" panose="02010600040101010101" pitchFamily="2" charset="-122"/>
              <a:ea typeface="华文细黑" panose="02010600040101010101" pitchFamily="2" charset="-122"/>
              <a:cs typeface="Arial" panose="020B0604020202090204" pitchFamily="34" charset="0"/>
            </a:endParaRPr>
          </a:p>
        </p:txBody>
      </p:sp>
      <p:sp>
        <p:nvSpPr>
          <p:cNvPr id="14" name="文本框 13"/>
          <p:cNvSpPr txBox="1"/>
          <p:nvPr/>
        </p:nvSpPr>
        <p:spPr>
          <a:xfrm>
            <a:off x="2587398" y="2686910"/>
            <a:ext cx="1609412" cy="769441"/>
          </a:xfrm>
          <a:prstGeom prst="rect">
            <a:avLst/>
          </a:prstGeom>
          <a:noFill/>
        </p:spPr>
        <p:txBody>
          <a:bodyPr wrap="square" rtlCol="0">
            <a:spAutoFit/>
          </a:bodyPr>
          <a:lstStyle/>
          <a:p>
            <a:pPr algn="dist"/>
            <a:r>
              <a:rPr lang="zh-CN" altLang="en-US" sz="4400" dirty="0">
                <a:solidFill>
                  <a:schemeClr val="accent1"/>
                </a:solidFill>
                <a:latin typeface="微软雅黑" panose="020B0503020204020204" pitchFamily="34" charset="-122"/>
                <a:ea typeface="微软雅黑" panose="020B0503020204020204" pitchFamily="34" charset="-122"/>
                <a:cs typeface="Arial" panose="020B0604020202090204" pitchFamily="34" charset="0"/>
              </a:rPr>
              <a:t>目 录</a:t>
            </a:r>
            <a:endParaRPr lang="zh-CN" altLang="en-US" sz="4400" dirty="0">
              <a:solidFill>
                <a:schemeClr val="accent1"/>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15" name="矩形 14"/>
          <p:cNvSpPr/>
          <p:nvPr/>
        </p:nvSpPr>
        <p:spPr>
          <a:xfrm>
            <a:off x="7043221" y="1968611"/>
            <a:ext cx="3269713" cy="460375"/>
          </a:xfrm>
          <a:prstGeom prst="rect">
            <a:avLst/>
          </a:prstGeom>
        </p:spPr>
        <p:txBody>
          <a:bodyPr wrap="square">
            <a:spAutoFit/>
          </a:bodyPr>
          <a:lstStyle/>
          <a:p>
            <a:r>
              <a:rPr lang="zh-CN" altLang="en-US" sz="2400" dirty="0">
                <a:solidFill>
                  <a:schemeClr val="accent1"/>
                </a:solidFill>
                <a:latin typeface="微软雅黑" panose="020B0503020204020204" pitchFamily="34" charset="-122"/>
                <a:ea typeface="微软雅黑" panose="020B0503020204020204" pitchFamily="34" charset="-122"/>
              </a:rPr>
              <a:t>引言</a:t>
            </a:r>
            <a:endParaRPr lang="zh-CN" altLang="en-US" sz="2400" dirty="0">
              <a:solidFill>
                <a:schemeClr val="accent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7043222" y="2362571"/>
            <a:ext cx="3401659" cy="276999"/>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pPr algn="l"/>
            <a:r>
              <a:rPr lang="en-US" altLang="zh-CN" sz="1200" b="0" dirty="0">
                <a:solidFill>
                  <a:schemeClr val="accent1"/>
                </a:solidFill>
                <a:latin typeface="华文细黑" panose="02010600040101010101" pitchFamily="2" charset="-122"/>
                <a:ea typeface="华文细黑" panose="02010600040101010101" pitchFamily="2" charset="-122"/>
                <a:cs typeface="Arial" panose="020B0604020202090204" pitchFamily="34" charset="0"/>
              </a:rPr>
              <a:t>The introduction</a:t>
            </a:r>
            <a:endParaRPr lang="zh-CN" altLang="en-US" sz="1200" b="0" dirty="0">
              <a:solidFill>
                <a:schemeClr val="accent1"/>
              </a:solidFill>
              <a:latin typeface="华文细黑" panose="02010600040101010101" pitchFamily="2" charset="-122"/>
              <a:ea typeface="华文细黑" panose="02010600040101010101" pitchFamily="2" charset="-122"/>
              <a:cs typeface="Arial" panose="020B0604020202090204" pitchFamily="34" charset="0"/>
            </a:endParaRPr>
          </a:p>
        </p:txBody>
      </p:sp>
      <p:sp>
        <p:nvSpPr>
          <p:cNvPr id="17" name="矩形 16"/>
          <p:cNvSpPr/>
          <p:nvPr/>
        </p:nvSpPr>
        <p:spPr>
          <a:xfrm>
            <a:off x="7043221" y="2701098"/>
            <a:ext cx="3086299" cy="737235"/>
          </a:xfrm>
          <a:prstGeom prst="rect">
            <a:avLst/>
          </a:prstGeom>
        </p:spPr>
        <p:txBody>
          <a:bodyPr wrap="square">
            <a:spAutoFit/>
          </a:bodyPr>
          <a:lstStyle/>
          <a:p>
            <a:pPr>
              <a:lnSpc>
                <a:spcPct val="175000"/>
              </a:lnSpc>
            </a:pPr>
            <a:r>
              <a:rPr lang="zh-CN" altLang="en-US" sz="2400" dirty="0">
                <a:solidFill>
                  <a:schemeClr val="accent1"/>
                </a:solidFill>
                <a:latin typeface="微软雅黑" panose="020B0503020204020204" pitchFamily="34" charset="-122"/>
                <a:ea typeface="微软雅黑" panose="020B0503020204020204" pitchFamily="34" charset="-122"/>
              </a:rPr>
              <a:t>相关工作</a:t>
            </a:r>
            <a:endParaRPr lang="zh-CN" altLang="en-US" sz="2400" dirty="0">
              <a:solidFill>
                <a:schemeClr val="accent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7043222" y="3300931"/>
            <a:ext cx="2832382" cy="275590"/>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pPr algn="l"/>
            <a:r>
              <a:rPr lang="en-US" altLang="zh-CN" sz="1200" b="0" dirty="0">
                <a:solidFill>
                  <a:schemeClr val="accent1"/>
                </a:solidFill>
                <a:latin typeface="华文细黑" panose="02010600040101010101" pitchFamily="2" charset="-122"/>
                <a:ea typeface="华文细黑" panose="02010600040101010101" pitchFamily="2" charset="-122"/>
                <a:cs typeface="Arial" panose="020B0604020202090204" pitchFamily="34" charset="0"/>
              </a:rPr>
              <a:t>Related work</a:t>
            </a:r>
            <a:endParaRPr lang="en-US" altLang="zh-CN" sz="1200" b="0" dirty="0">
              <a:solidFill>
                <a:schemeClr val="accent1"/>
              </a:solidFill>
              <a:latin typeface="华文细黑" panose="02010600040101010101" pitchFamily="2" charset="-122"/>
              <a:ea typeface="华文细黑" panose="02010600040101010101" pitchFamily="2" charset="-122"/>
              <a:cs typeface="Arial" panose="020B0604020202090204" pitchFamily="34" charset="0"/>
            </a:endParaRPr>
          </a:p>
        </p:txBody>
      </p:sp>
      <p:sp>
        <p:nvSpPr>
          <p:cNvPr id="19" name="矩形 18"/>
          <p:cNvSpPr/>
          <p:nvPr/>
        </p:nvSpPr>
        <p:spPr>
          <a:xfrm>
            <a:off x="7043221" y="3608978"/>
            <a:ext cx="3804359" cy="737235"/>
          </a:xfrm>
          <a:prstGeom prst="rect">
            <a:avLst/>
          </a:prstGeom>
        </p:spPr>
        <p:txBody>
          <a:bodyPr wrap="square">
            <a:spAutoFit/>
          </a:bodyPr>
          <a:lstStyle/>
          <a:p>
            <a:pPr>
              <a:lnSpc>
                <a:spcPct val="175000"/>
              </a:lnSpc>
            </a:pPr>
            <a:r>
              <a:rPr lang="zh-CN" altLang="en-US" sz="2400" dirty="0">
                <a:solidFill>
                  <a:schemeClr val="accent1"/>
                </a:solidFill>
                <a:latin typeface="微软雅黑" panose="020B0503020204020204" pitchFamily="34" charset="-122"/>
                <a:ea typeface="微软雅黑" panose="020B0503020204020204" pitchFamily="34" charset="-122"/>
              </a:rPr>
              <a:t>思路与</a:t>
            </a:r>
            <a:r>
              <a:rPr lang="zh-CN" altLang="en-US" sz="2400" dirty="0">
                <a:solidFill>
                  <a:schemeClr val="accent1"/>
                </a:solidFill>
                <a:latin typeface="微软雅黑" panose="020B0503020204020204" pitchFamily="34" charset="-122"/>
                <a:ea typeface="微软雅黑" panose="020B0503020204020204" pitchFamily="34" charset="-122"/>
              </a:rPr>
              <a:t>研究方法</a:t>
            </a:r>
            <a:endParaRPr lang="zh-CN" altLang="en-US" sz="2400" dirty="0">
              <a:solidFill>
                <a:schemeClr val="accent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7043222" y="4223716"/>
            <a:ext cx="3673730" cy="275590"/>
          </a:xfrm>
          <a:prstGeom prst="rect">
            <a:avLst/>
          </a:prstGeom>
          <a:noFill/>
        </p:spPr>
        <p:txBody>
          <a:bodyPr wrap="square" rtlCol="0">
            <a:spAutoFit/>
          </a:bodyPr>
          <a:lstStyle>
            <a:defPPr>
              <a:defRPr lang="zh-CN"/>
            </a:defPPr>
            <a:lvl1pPr algn="ctr">
              <a:defRPr sz="6000" b="1">
                <a:blipFill dpi="0" rotWithShape="1">
                  <a:blip r:embed="rId1"/>
                  <a:srcRect/>
                  <a:stretch>
                    <a:fillRect/>
                  </a:stretch>
                </a:blipFill>
              </a:defRPr>
            </a:lvl1pPr>
          </a:lstStyle>
          <a:p>
            <a:pPr algn="l"/>
            <a:r>
              <a:rPr lang="en-US" altLang="zh-CN" sz="1200" b="0" dirty="0">
                <a:solidFill>
                  <a:schemeClr val="accent1"/>
                </a:solidFill>
                <a:latin typeface="华文细黑" panose="02010600040101010101" pitchFamily="2" charset="-122"/>
                <a:ea typeface="华文细黑" panose="02010600040101010101" pitchFamily="2" charset="-122"/>
                <a:cs typeface="Arial" panose="020B0604020202090204" pitchFamily="34" charset="0"/>
                <a:sym typeface="+mn-ea"/>
              </a:rPr>
              <a:t>Research ideas and methods</a:t>
            </a:r>
            <a:endParaRPr lang="en-US" altLang="zh-CN" sz="1200" b="0" dirty="0">
              <a:solidFill>
                <a:schemeClr val="accent1"/>
              </a:solidFill>
              <a:latin typeface="华文细黑" panose="02010600040101010101" pitchFamily="2" charset="-122"/>
              <a:ea typeface="华文细黑" panose="02010600040101010101" pitchFamily="2" charset="-122"/>
              <a:cs typeface="Arial" panose="020B0604020202090204" pitchFamily="34" charset="0"/>
            </a:endParaRPr>
          </a:p>
        </p:txBody>
      </p:sp>
      <p:sp>
        <p:nvSpPr>
          <p:cNvPr id="25" name="矩形: 圆角 24"/>
          <p:cNvSpPr/>
          <p:nvPr/>
        </p:nvSpPr>
        <p:spPr>
          <a:xfrm>
            <a:off x="6359757" y="2032965"/>
            <a:ext cx="552443" cy="552443"/>
          </a:xfrm>
          <a:prstGeom prst="roundRect">
            <a:avLst/>
          </a:prstGeom>
          <a:noFill/>
          <a:ln w="127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accent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6271800" y="2079266"/>
            <a:ext cx="728357" cy="461665"/>
          </a:xfrm>
          <a:prstGeom prst="rect">
            <a:avLst/>
          </a:prstGeom>
          <a:noFill/>
          <a:ln>
            <a:noFill/>
          </a:ln>
        </p:spPr>
        <p:txBody>
          <a:bodyPr wrap="square" rtlCol="0">
            <a:spAutoFit/>
          </a:bodyPr>
          <a:lstStyle/>
          <a:p>
            <a:pPr algn="ctr"/>
            <a:r>
              <a:rPr lang="en-US" altLang="zh-CN" sz="2400" dirty="0">
                <a:solidFill>
                  <a:schemeClr val="accent1"/>
                </a:solidFill>
                <a:latin typeface="微软雅黑" panose="020B0503020204020204" pitchFamily="34" charset="-122"/>
                <a:ea typeface="微软雅黑" panose="020B0503020204020204" pitchFamily="34" charset="-122"/>
              </a:rPr>
              <a:t>01</a:t>
            </a:r>
            <a:endParaRPr lang="zh-CN" altLang="en-US" sz="2400" dirty="0">
              <a:solidFill>
                <a:schemeClr val="accent1"/>
              </a:solidFill>
              <a:latin typeface="微软雅黑" panose="020B0503020204020204" pitchFamily="34" charset="-122"/>
              <a:ea typeface="微软雅黑" panose="020B0503020204020204" pitchFamily="34" charset="-122"/>
            </a:endParaRPr>
          </a:p>
        </p:txBody>
      </p:sp>
      <p:sp>
        <p:nvSpPr>
          <p:cNvPr id="27" name="矩形: 圆角 26"/>
          <p:cNvSpPr/>
          <p:nvPr/>
        </p:nvSpPr>
        <p:spPr>
          <a:xfrm>
            <a:off x="6359757" y="2964568"/>
            <a:ext cx="552443" cy="552443"/>
          </a:xfrm>
          <a:prstGeom prst="roundRect">
            <a:avLst/>
          </a:prstGeom>
          <a:noFill/>
          <a:ln w="127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accent1"/>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6271800" y="3010869"/>
            <a:ext cx="728357" cy="461665"/>
          </a:xfrm>
          <a:prstGeom prst="rect">
            <a:avLst/>
          </a:prstGeom>
          <a:noFill/>
          <a:ln>
            <a:noFill/>
          </a:ln>
        </p:spPr>
        <p:txBody>
          <a:bodyPr wrap="square" rtlCol="0">
            <a:spAutoFit/>
          </a:bodyPr>
          <a:lstStyle/>
          <a:p>
            <a:pPr algn="ctr"/>
            <a:r>
              <a:rPr lang="en-US" altLang="zh-CN" sz="2400" dirty="0">
                <a:solidFill>
                  <a:schemeClr val="accent1"/>
                </a:solidFill>
                <a:latin typeface="微软雅黑" panose="020B0503020204020204" pitchFamily="34" charset="-122"/>
                <a:ea typeface="微软雅黑" panose="020B0503020204020204" pitchFamily="34" charset="-122"/>
              </a:rPr>
              <a:t>02</a:t>
            </a:r>
            <a:endParaRPr lang="zh-CN" altLang="en-US" sz="2400" dirty="0">
              <a:solidFill>
                <a:schemeClr val="accent1"/>
              </a:solidFill>
              <a:latin typeface="微软雅黑" panose="020B0503020204020204" pitchFamily="34" charset="-122"/>
              <a:ea typeface="微软雅黑" panose="020B0503020204020204" pitchFamily="34" charset="-122"/>
            </a:endParaRPr>
          </a:p>
        </p:txBody>
      </p:sp>
      <p:sp>
        <p:nvSpPr>
          <p:cNvPr id="29" name="矩形: 圆角 28"/>
          <p:cNvSpPr/>
          <p:nvPr/>
        </p:nvSpPr>
        <p:spPr>
          <a:xfrm>
            <a:off x="6359757" y="3881919"/>
            <a:ext cx="552443" cy="552443"/>
          </a:xfrm>
          <a:prstGeom prst="roundRect">
            <a:avLst/>
          </a:prstGeom>
          <a:noFill/>
          <a:ln w="127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accent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271800" y="3928220"/>
            <a:ext cx="728357" cy="461665"/>
          </a:xfrm>
          <a:prstGeom prst="rect">
            <a:avLst/>
          </a:prstGeom>
          <a:noFill/>
        </p:spPr>
        <p:txBody>
          <a:bodyPr wrap="square" rtlCol="0">
            <a:spAutoFit/>
          </a:bodyPr>
          <a:lstStyle/>
          <a:p>
            <a:pPr algn="ctr"/>
            <a:r>
              <a:rPr lang="en-US" altLang="zh-CN" sz="2400" dirty="0">
                <a:solidFill>
                  <a:schemeClr val="accent1"/>
                </a:solidFill>
                <a:latin typeface="微软雅黑" panose="020B0503020204020204" pitchFamily="34" charset="-122"/>
                <a:ea typeface="微软雅黑" panose="020B0503020204020204" pitchFamily="34" charset="-122"/>
              </a:rPr>
              <a:t>03</a:t>
            </a:r>
            <a:endParaRPr lang="zh-CN" altLang="en-US" sz="240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rot="1317092">
            <a:off x="9071926" y="-162885"/>
            <a:ext cx="11001419" cy="14041769"/>
          </a:xfrm>
          <a:prstGeom prst="rect">
            <a:avLst/>
          </a:prstGeom>
          <a:solidFill>
            <a:srgbClr val="3A41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1317092">
            <a:off x="-7881345" y="-6204874"/>
            <a:ext cx="11001419" cy="14041769"/>
          </a:xfrm>
          <a:prstGeom prst="rect">
            <a:avLst/>
          </a:prstGeom>
          <a:solidFill>
            <a:srgbClr val="3A41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261258" y="219529"/>
            <a:ext cx="11669484" cy="6418942"/>
          </a:xfrm>
          <a:prstGeom prst="roundRect">
            <a:avLst>
              <a:gd name="adj" fmla="val 461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2" name="图片 11"/>
          <p:cNvPicPr>
            <a:picLocks noChangeAspect="1"/>
          </p:cNvPicPr>
          <p:nvPr/>
        </p:nvPicPr>
        <p:blipFill>
          <a:blip r:embed="rId1"/>
          <a:srcRect t="14756" r="28222"/>
          <a:stretch>
            <a:fillRect/>
          </a:stretch>
        </p:blipFill>
        <p:spPr>
          <a:xfrm>
            <a:off x="5257397" y="219529"/>
            <a:ext cx="6673345" cy="5597101"/>
          </a:xfrm>
          <a:custGeom>
            <a:avLst/>
            <a:gdLst>
              <a:gd name="connsiteX0" fmla="*/ 0 w 6673345"/>
              <a:gd name="connsiteY0" fmla="*/ 0 h 5597101"/>
              <a:gd name="connsiteX1" fmla="*/ 6381540 w 6673345"/>
              <a:gd name="connsiteY1" fmla="*/ 0 h 5597101"/>
              <a:gd name="connsiteX2" fmla="*/ 6673345 w 6673345"/>
              <a:gd name="connsiteY2" fmla="*/ 291805 h 5597101"/>
              <a:gd name="connsiteX3" fmla="*/ 6673345 w 6673345"/>
              <a:gd name="connsiteY3" fmla="*/ 5597101 h 5597101"/>
              <a:gd name="connsiteX4" fmla="*/ 0 w 6673345"/>
              <a:gd name="connsiteY4" fmla="*/ 5597101 h 5597101"/>
              <a:gd name="connsiteX5" fmla="*/ 0 w 6673345"/>
              <a:gd name="connsiteY5" fmla="*/ 0 h 5597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73345" h="5597101">
                <a:moveTo>
                  <a:pt x="0" y="0"/>
                </a:moveTo>
                <a:lnTo>
                  <a:pt x="6381540" y="0"/>
                </a:lnTo>
                <a:cubicBezTo>
                  <a:pt x="6542699" y="0"/>
                  <a:pt x="6673345" y="130646"/>
                  <a:pt x="6673345" y="291805"/>
                </a:cubicBezTo>
                <a:lnTo>
                  <a:pt x="6673345" y="5597101"/>
                </a:lnTo>
                <a:lnTo>
                  <a:pt x="0" y="5597101"/>
                </a:lnTo>
                <a:lnTo>
                  <a:pt x="0" y="0"/>
                </a:lnTo>
                <a:close/>
              </a:path>
            </a:pathLst>
          </a:custGeom>
        </p:spPr>
      </p:pic>
      <p:sp>
        <p:nvSpPr>
          <p:cNvPr id="14" name="矩形 13"/>
          <p:cNvSpPr/>
          <p:nvPr/>
        </p:nvSpPr>
        <p:spPr>
          <a:xfrm>
            <a:off x="5591352" y="2607685"/>
            <a:ext cx="1009295" cy="596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4141207" y="2870070"/>
            <a:ext cx="3909585" cy="1381701"/>
            <a:chOff x="3911272" y="2208025"/>
            <a:chExt cx="3909585" cy="1381701"/>
          </a:xfrm>
        </p:grpSpPr>
        <p:sp>
          <p:nvSpPr>
            <p:cNvPr id="16" name="文本框 15"/>
            <p:cNvSpPr txBox="1"/>
            <p:nvPr/>
          </p:nvSpPr>
          <p:spPr>
            <a:xfrm>
              <a:off x="4258894" y="2208025"/>
              <a:ext cx="3214340" cy="583565"/>
            </a:xfrm>
            <a:prstGeom prst="rect">
              <a:avLst/>
            </a:prstGeom>
            <a:noFill/>
          </p:spPr>
          <p:txBody>
            <a:bodyPr vert="horz" wrap="square" rtlCol="0">
              <a:spAutoFit/>
            </a:bodyPr>
            <a:lstStyle/>
            <a:p>
              <a:pPr algn="ctr"/>
              <a:r>
                <a:rPr lang="zh-CN" altLang="en-US" sz="3200" spc="600" dirty="0">
                  <a:solidFill>
                    <a:schemeClr val="tx1">
                      <a:lumMod val="75000"/>
                      <a:lumOff val="25000"/>
                    </a:schemeClr>
                  </a:solidFill>
                  <a:latin typeface="微软雅黑" panose="020B0503020204020204" pitchFamily="34" charset="-122"/>
                  <a:ea typeface="微软雅黑" panose="020B0503020204020204" pitchFamily="34" charset="-122"/>
                </a:rPr>
                <a:t>引言</a:t>
              </a:r>
              <a:endParaRPr lang="zh-CN" altLang="en-US" sz="3200" spc="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4141207" y="2826016"/>
              <a:ext cx="3449714" cy="369814"/>
            </a:xfrm>
            <a:prstGeom prst="rect">
              <a:avLst/>
            </a:prstGeom>
            <a:noFill/>
          </p:spPr>
          <p:txBody>
            <a:bodyPr vert="horz" wrap="square" rtlCol="0">
              <a:spAutoFit/>
            </a:bodyPr>
            <a:lstStyle/>
            <a:p>
              <a:pPr algn="ctr"/>
              <a:r>
                <a:rPr lang="en-US" altLang="zh-CN" spc="300" dirty="0">
                  <a:solidFill>
                    <a:schemeClr val="tx1">
                      <a:lumMod val="75000"/>
                      <a:lumOff val="25000"/>
                    </a:schemeClr>
                  </a:solidFill>
                  <a:latin typeface="华文细黑" panose="02010600040101010101" pitchFamily="2" charset="-122"/>
                  <a:ea typeface="华文细黑" panose="02010600040101010101" pitchFamily="2" charset="-122"/>
                  <a:cs typeface="Arial" panose="020B0604020202090204" pitchFamily="34" charset="0"/>
                </a:rPr>
                <a:t>The introduction</a:t>
              </a:r>
              <a:endParaRPr lang="en-US" altLang="zh-CN" spc="300" dirty="0">
                <a:solidFill>
                  <a:schemeClr val="tx1">
                    <a:lumMod val="75000"/>
                    <a:lumOff val="25000"/>
                  </a:schemeClr>
                </a:solidFill>
                <a:latin typeface="华文细黑" panose="02010600040101010101" pitchFamily="2" charset="-122"/>
                <a:ea typeface="华文细黑" panose="02010600040101010101" pitchFamily="2" charset="-122"/>
                <a:cs typeface="Arial" panose="020B0604020202090204" pitchFamily="34" charset="0"/>
              </a:endParaRPr>
            </a:p>
          </p:txBody>
        </p:sp>
        <p:sp>
          <p:nvSpPr>
            <p:cNvPr id="18" name="Rectangle 11"/>
            <p:cNvSpPr/>
            <p:nvPr/>
          </p:nvSpPr>
          <p:spPr>
            <a:xfrm>
              <a:off x="3911272" y="3229046"/>
              <a:ext cx="3909585" cy="360680"/>
            </a:xfrm>
            <a:prstGeom prst="rect">
              <a:avLst/>
            </a:prstGeom>
          </p:spPr>
          <p:txBody>
            <a:bodyPr wrap="square">
              <a:spAutoFit/>
            </a:bodyPr>
            <a:lstStyle/>
            <a:p>
              <a:pPr algn="ctr">
                <a:lnSpc>
                  <a:spcPct val="125000"/>
                </a:lnSpc>
              </a:pPr>
              <a:endParaRPr lang="en-US" altLang="zh-CN" sz="1400" dirty="0">
                <a:solidFill>
                  <a:schemeClr val="tx1">
                    <a:lumMod val="65000"/>
                    <a:lumOff val="35000"/>
                  </a:schemeClr>
                </a:solidFill>
                <a:latin typeface="华文细黑" panose="02010600040101010101" pitchFamily="2" charset="-122"/>
                <a:ea typeface="华文细黑" panose="02010600040101010101" pitchFamily="2" charset="-122"/>
                <a:cs typeface="Arial" panose="020B0604020202090204" pitchFamily="34"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圆角 18"/>
          <p:cNvSpPr/>
          <p:nvPr/>
        </p:nvSpPr>
        <p:spPr>
          <a:xfrm rot="2700000" flipH="1">
            <a:off x="-362154" y="502441"/>
            <a:ext cx="724306" cy="72477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20" name="文本框 19"/>
          <p:cNvSpPr txBox="1"/>
          <p:nvPr/>
        </p:nvSpPr>
        <p:spPr>
          <a:xfrm>
            <a:off x="629331" y="443969"/>
            <a:ext cx="3426179" cy="583565"/>
          </a:xfrm>
          <a:prstGeom prst="rect">
            <a:avLst/>
          </a:prstGeom>
          <a:noFill/>
        </p:spPr>
        <p:txBody>
          <a:bodyPr wrap="square" rtlCol="0">
            <a:spAutoFit/>
          </a:bodyPr>
          <a:lstStyle/>
          <a:p>
            <a:pPr lvl="0">
              <a:defRPr/>
            </a:pPr>
            <a:r>
              <a:rPr lang="zh-CN" altLang="en-US" sz="3200" b="1" dirty="0">
                <a:solidFill>
                  <a:schemeClr val="accent1"/>
                </a:solidFill>
                <a:latin typeface="Arial" panose="020B0604020202090204"/>
                <a:ea typeface="微软雅黑" panose="020B0503020204020204" pitchFamily="34" charset="-122"/>
              </a:rPr>
              <a:t>引言</a:t>
            </a:r>
            <a:endParaRPr lang="zh-CN" altLang="en-US" sz="3200" b="1" dirty="0">
              <a:solidFill>
                <a:schemeClr val="accent1"/>
              </a:solidFill>
              <a:latin typeface="Arial" panose="020B0604020202090204"/>
              <a:ea typeface="微软雅黑" panose="020B0503020204020204" pitchFamily="34" charset="-122"/>
            </a:endParaRPr>
          </a:p>
        </p:txBody>
      </p:sp>
      <p:sp>
        <p:nvSpPr>
          <p:cNvPr id="21" name="文本框 20"/>
          <p:cNvSpPr txBox="1"/>
          <p:nvPr/>
        </p:nvSpPr>
        <p:spPr>
          <a:xfrm>
            <a:off x="652481" y="952799"/>
            <a:ext cx="2532099" cy="375552"/>
          </a:xfrm>
          <a:prstGeom prst="rect">
            <a:avLst/>
          </a:prstGeom>
          <a:noFill/>
        </p:spPr>
        <p:txBody>
          <a:bodyPr wrap="square" rtlCol="0">
            <a:spAutoFit/>
          </a:bodyPr>
          <a:lstStyle/>
          <a:p>
            <a:pPr lvl="0">
              <a:lnSpc>
                <a:spcPct val="150000"/>
              </a:lnSpc>
              <a:defRPr/>
            </a:pPr>
            <a:r>
              <a:rPr lang="en-US" altLang="zh-CN" sz="1400" spc="300" dirty="0">
                <a:solidFill>
                  <a:schemeClr val="accent1"/>
                </a:solidFill>
                <a:latin typeface="华文细黑" panose="02010600040101010101" pitchFamily="2" charset="-122"/>
                <a:ea typeface="华文细黑" panose="02010600040101010101" pitchFamily="2" charset="-122"/>
              </a:rPr>
              <a:t>The introduction</a:t>
            </a:r>
            <a:endParaRPr lang="en-US" altLang="zh-CN" sz="1400" spc="300" dirty="0">
              <a:solidFill>
                <a:schemeClr val="accent1"/>
              </a:solidFill>
              <a:latin typeface="华文细黑" panose="02010600040101010101" pitchFamily="2" charset="-122"/>
              <a:ea typeface="华文细黑" panose="02010600040101010101" pitchFamily="2" charset="-122"/>
            </a:endParaRPr>
          </a:p>
        </p:txBody>
      </p:sp>
      <p:sp>
        <p:nvSpPr>
          <p:cNvPr id="3" name="文本框 2"/>
          <p:cNvSpPr txBox="1"/>
          <p:nvPr/>
        </p:nvSpPr>
        <p:spPr>
          <a:xfrm>
            <a:off x="504825" y="1614170"/>
            <a:ext cx="5080000" cy="4107815"/>
          </a:xfrm>
          <a:prstGeom prst="rect">
            <a:avLst/>
          </a:prstGeom>
        </p:spPr>
        <p:txBody>
          <a:bodyPr>
            <a:spAutoFit/>
          </a:bodyPr>
          <a:p>
            <a:pPr marL="0" indent="0">
              <a:lnSpc>
                <a:spcPct val="150000"/>
              </a:lnSpc>
            </a:pPr>
            <a:r>
              <a:rPr lang="en-US" b="0" i="0">
                <a:solidFill>
                  <a:srgbClr val="334155"/>
                </a:solidFill>
                <a:latin typeface="ui-sans-serif"/>
                <a:ea typeface="ui-sans-serif"/>
              </a:rPr>
              <a:t>      </a:t>
            </a:r>
            <a:r>
              <a:rPr b="0" i="0">
                <a:solidFill>
                  <a:srgbClr val="334155"/>
                </a:solidFill>
                <a:latin typeface="ui-sans-serif"/>
                <a:ea typeface="ui-sans-serif"/>
              </a:rPr>
              <a:t>大型语言模型（LLMs）最近展示了在达到与人类相当水平的推理和规划能力方面的显著潜力。这种能力正好符合人类对自治智能体的期望，这些智能体能够感知周围环境，做出决策，并做出响应。因此，基于LLM的智能体已经被研究并迅速发展，以理解和生成类似人类的指令，促进在广泛的情境中的复杂交互和决策。及时的综述论文系统地总结了基于LLM的智能体的进展，如所见到的。</a:t>
            </a:r>
            <a:endParaRPr b="0" i="0">
              <a:solidFill>
                <a:srgbClr val="334155"/>
              </a:solidFill>
              <a:latin typeface="ui-sans-serif"/>
              <a:ea typeface="ui-sans-serif"/>
            </a:endParaRPr>
          </a:p>
          <a:p>
            <a:pPr marL="0" indent="0"/>
            <a:endParaRPr b="0" i="0">
              <a:solidFill>
                <a:srgbClr val="334155"/>
              </a:solidFill>
              <a:latin typeface="ui-sans-serif"/>
              <a:ea typeface="ui-sans-serif"/>
            </a:endParaRPr>
          </a:p>
        </p:txBody>
      </p:sp>
      <p:pic>
        <p:nvPicPr>
          <p:cNvPr id="4" name="图片 3"/>
          <p:cNvPicPr>
            <a:picLocks noChangeAspect="1"/>
          </p:cNvPicPr>
          <p:nvPr/>
        </p:nvPicPr>
        <p:blipFill>
          <a:blip r:embed="rId1"/>
          <a:stretch>
            <a:fillRect/>
          </a:stretch>
        </p:blipFill>
        <p:spPr>
          <a:xfrm>
            <a:off x="5744845" y="1493520"/>
            <a:ext cx="6245225" cy="41605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圆角 18"/>
          <p:cNvSpPr/>
          <p:nvPr/>
        </p:nvSpPr>
        <p:spPr>
          <a:xfrm rot="2700000" flipH="1">
            <a:off x="-362154" y="502441"/>
            <a:ext cx="724306" cy="72477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20" name="文本框 19"/>
          <p:cNvSpPr txBox="1"/>
          <p:nvPr/>
        </p:nvSpPr>
        <p:spPr>
          <a:xfrm>
            <a:off x="629331" y="443969"/>
            <a:ext cx="3426179" cy="583565"/>
          </a:xfrm>
          <a:prstGeom prst="rect">
            <a:avLst/>
          </a:prstGeom>
          <a:noFill/>
        </p:spPr>
        <p:txBody>
          <a:bodyPr wrap="square" rtlCol="0">
            <a:spAutoFit/>
          </a:bodyPr>
          <a:lstStyle/>
          <a:p>
            <a:pPr lvl="0">
              <a:defRPr/>
            </a:pPr>
            <a:r>
              <a:rPr lang="zh-CN" altLang="en-US" sz="3200" b="1" dirty="0">
                <a:solidFill>
                  <a:schemeClr val="accent1"/>
                </a:solidFill>
                <a:latin typeface="Arial" panose="020B0604020202090204"/>
                <a:ea typeface="微软雅黑" panose="020B0503020204020204" pitchFamily="34" charset="-122"/>
              </a:rPr>
              <a:t>引言</a:t>
            </a:r>
            <a:endParaRPr lang="zh-CN" altLang="en-US" sz="3200" b="1" dirty="0">
              <a:solidFill>
                <a:schemeClr val="accent1"/>
              </a:solidFill>
              <a:latin typeface="Arial" panose="020B0604020202090204"/>
              <a:ea typeface="微软雅黑" panose="020B0503020204020204" pitchFamily="34" charset="-122"/>
            </a:endParaRPr>
          </a:p>
        </p:txBody>
      </p:sp>
      <p:sp>
        <p:nvSpPr>
          <p:cNvPr id="21" name="文本框 20"/>
          <p:cNvSpPr txBox="1"/>
          <p:nvPr/>
        </p:nvSpPr>
        <p:spPr>
          <a:xfrm>
            <a:off x="652481" y="952799"/>
            <a:ext cx="2532099" cy="375552"/>
          </a:xfrm>
          <a:prstGeom prst="rect">
            <a:avLst/>
          </a:prstGeom>
          <a:noFill/>
        </p:spPr>
        <p:txBody>
          <a:bodyPr wrap="square" rtlCol="0">
            <a:spAutoFit/>
          </a:bodyPr>
          <a:lstStyle/>
          <a:p>
            <a:pPr lvl="0">
              <a:lnSpc>
                <a:spcPct val="150000"/>
              </a:lnSpc>
              <a:defRPr/>
            </a:pPr>
            <a:r>
              <a:rPr lang="en-US" altLang="zh-CN" sz="1400" spc="300" dirty="0">
                <a:solidFill>
                  <a:schemeClr val="accent1"/>
                </a:solidFill>
                <a:latin typeface="华文细黑" panose="02010600040101010101" pitchFamily="2" charset="-122"/>
                <a:ea typeface="华文细黑" panose="02010600040101010101" pitchFamily="2" charset="-122"/>
              </a:rPr>
              <a:t>The introduction</a:t>
            </a:r>
            <a:endParaRPr lang="en-US" altLang="zh-CN" sz="1400" spc="300" dirty="0">
              <a:solidFill>
                <a:schemeClr val="accent1"/>
              </a:solidFill>
              <a:latin typeface="华文细黑" panose="02010600040101010101" pitchFamily="2" charset="-122"/>
              <a:ea typeface="华文细黑" panose="02010600040101010101" pitchFamily="2" charset="-122"/>
            </a:endParaRPr>
          </a:p>
        </p:txBody>
      </p:sp>
      <p:sp>
        <p:nvSpPr>
          <p:cNvPr id="3" name="文本框 2"/>
          <p:cNvSpPr txBox="1"/>
          <p:nvPr/>
        </p:nvSpPr>
        <p:spPr>
          <a:xfrm>
            <a:off x="504825" y="1614170"/>
            <a:ext cx="5080000" cy="4661535"/>
          </a:xfrm>
          <a:prstGeom prst="rect">
            <a:avLst/>
          </a:prstGeom>
        </p:spPr>
        <p:txBody>
          <a:bodyPr>
            <a:spAutoFit/>
          </a:bodyPr>
          <a:p>
            <a:pPr marL="0" indent="457200">
              <a:lnSpc>
                <a:spcPct val="150000"/>
              </a:lnSpc>
            </a:pPr>
            <a:r>
              <a:rPr b="0" i="0">
                <a:solidFill>
                  <a:srgbClr val="334155"/>
                </a:solidFill>
                <a:latin typeface="ui-sans-serif"/>
                <a:ea typeface="ui-sans-serif"/>
              </a:rPr>
              <a:t>基于单个基于LLM的智能体的启发能力，</a:t>
            </a:r>
            <a:r>
              <a:rPr lang="zh-CN" b="0" i="0">
                <a:solidFill>
                  <a:srgbClr val="334155"/>
                </a:solidFill>
                <a:latin typeface="ui-sans-serif"/>
                <a:ea typeface="ui-sans-serif"/>
              </a:rPr>
              <a:t>当前不少研究者</a:t>
            </a:r>
            <a:r>
              <a:rPr b="0" i="0">
                <a:solidFill>
                  <a:srgbClr val="334155"/>
                </a:solidFill>
                <a:latin typeface="ui-sans-serif"/>
                <a:ea typeface="ui-sans-serif"/>
              </a:rPr>
              <a:t>提出了基于LLM的多智能体，以利用多个智能体的集体智能和专门的配置和技能。与使用单个LLM驱动的智能体的系统相比，多智能体系统通过：</a:t>
            </a:r>
            <a:endParaRPr b="0" i="0">
              <a:solidFill>
                <a:srgbClr val="334155"/>
              </a:solidFill>
              <a:latin typeface="ui-sans-serif"/>
              <a:ea typeface="ui-sans-serif"/>
            </a:endParaRPr>
          </a:p>
          <a:p>
            <a:pPr marL="0" indent="0">
              <a:lnSpc>
                <a:spcPct val="150000"/>
              </a:lnSpc>
            </a:pPr>
            <a:r>
              <a:rPr b="0" i="0">
                <a:solidFill>
                  <a:srgbClr val="334155"/>
                </a:solidFill>
                <a:latin typeface="ui-sans-serif"/>
                <a:ea typeface="ui-sans-serif"/>
              </a:rPr>
              <a:t>1）将LLMs专业化为具有不同能力的各个不同的智能体，以及；</a:t>
            </a:r>
            <a:endParaRPr b="0" i="0">
              <a:solidFill>
                <a:srgbClr val="334155"/>
              </a:solidFill>
              <a:latin typeface="ui-sans-serif"/>
              <a:ea typeface="ui-sans-serif"/>
            </a:endParaRPr>
          </a:p>
          <a:p>
            <a:pPr marL="0" indent="0">
              <a:lnSpc>
                <a:spcPct val="150000"/>
              </a:lnSpc>
            </a:pPr>
            <a:r>
              <a:rPr b="0" i="0">
                <a:solidFill>
                  <a:srgbClr val="334155"/>
                </a:solidFill>
                <a:latin typeface="ui-sans-serif"/>
                <a:ea typeface="ui-sans-serif"/>
              </a:rPr>
              <a:t>2）使这些多样化的智能体之间进行互动，以有效地模拟复杂的现实世界环境，提供了先进的能力。</a:t>
            </a:r>
            <a:endParaRPr b="0" i="0">
              <a:solidFill>
                <a:srgbClr val="334155"/>
              </a:solidFill>
              <a:latin typeface="ui-sans-serif"/>
              <a:ea typeface="ui-sans-serif"/>
            </a:endParaRPr>
          </a:p>
          <a:p>
            <a:pPr marL="0" indent="0">
              <a:lnSpc>
                <a:spcPct val="150000"/>
              </a:lnSpc>
            </a:pPr>
            <a:endParaRPr b="0" i="0">
              <a:solidFill>
                <a:srgbClr val="334155"/>
              </a:solidFill>
              <a:latin typeface="ui-sans-serif"/>
              <a:ea typeface="ui-sans-serif"/>
            </a:endParaRPr>
          </a:p>
        </p:txBody>
      </p:sp>
      <p:pic>
        <p:nvPicPr>
          <p:cNvPr id="2" name="图片 1"/>
          <p:cNvPicPr>
            <a:picLocks noChangeAspect="1"/>
          </p:cNvPicPr>
          <p:nvPr/>
        </p:nvPicPr>
        <p:blipFill>
          <a:blip r:embed="rId1"/>
          <a:stretch>
            <a:fillRect/>
          </a:stretch>
        </p:blipFill>
        <p:spPr>
          <a:xfrm>
            <a:off x="6216015" y="1377315"/>
            <a:ext cx="5610225" cy="39052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rot="1317092">
            <a:off x="9071926" y="-162885"/>
            <a:ext cx="11001419" cy="14041769"/>
          </a:xfrm>
          <a:prstGeom prst="rect">
            <a:avLst/>
          </a:prstGeom>
          <a:solidFill>
            <a:srgbClr val="3A41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1317092">
            <a:off x="-7881345" y="-6204874"/>
            <a:ext cx="11001419" cy="14041769"/>
          </a:xfrm>
          <a:prstGeom prst="rect">
            <a:avLst/>
          </a:prstGeom>
          <a:solidFill>
            <a:srgbClr val="3A41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261258" y="219529"/>
            <a:ext cx="11669484" cy="6418942"/>
          </a:xfrm>
          <a:prstGeom prst="roundRect">
            <a:avLst>
              <a:gd name="adj" fmla="val 461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2" name="图片 11"/>
          <p:cNvPicPr>
            <a:picLocks noChangeAspect="1"/>
          </p:cNvPicPr>
          <p:nvPr/>
        </p:nvPicPr>
        <p:blipFill>
          <a:blip r:embed="rId1"/>
          <a:srcRect t="14756" r="28222"/>
          <a:stretch>
            <a:fillRect/>
          </a:stretch>
        </p:blipFill>
        <p:spPr>
          <a:xfrm>
            <a:off x="5257397" y="219529"/>
            <a:ext cx="6673345" cy="5597101"/>
          </a:xfrm>
          <a:custGeom>
            <a:avLst/>
            <a:gdLst>
              <a:gd name="connsiteX0" fmla="*/ 0 w 6673345"/>
              <a:gd name="connsiteY0" fmla="*/ 0 h 5597101"/>
              <a:gd name="connsiteX1" fmla="*/ 6381540 w 6673345"/>
              <a:gd name="connsiteY1" fmla="*/ 0 h 5597101"/>
              <a:gd name="connsiteX2" fmla="*/ 6673345 w 6673345"/>
              <a:gd name="connsiteY2" fmla="*/ 291805 h 5597101"/>
              <a:gd name="connsiteX3" fmla="*/ 6673345 w 6673345"/>
              <a:gd name="connsiteY3" fmla="*/ 5597101 h 5597101"/>
              <a:gd name="connsiteX4" fmla="*/ 0 w 6673345"/>
              <a:gd name="connsiteY4" fmla="*/ 5597101 h 5597101"/>
              <a:gd name="connsiteX5" fmla="*/ 0 w 6673345"/>
              <a:gd name="connsiteY5" fmla="*/ 0 h 5597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73345" h="5597101">
                <a:moveTo>
                  <a:pt x="0" y="0"/>
                </a:moveTo>
                <a:lnTo>
                  <a:pt x="6381540" y="0"/>
                </a:lnTo>
                <a:cubicBezTo>
                  <a:pt x="6542699" y="0"/>
                  <a:pt x="6673345" y="130646"/>
                  <a:pt x="6673345" y="291805"/>
                </a:cubicBezTo>
                <a:lnTo>
                  <a:pt x="6673345" y="5597101"/>
                </a:lnTo>
                <a:lnTo>
                  <a:pt x="0" y="5597101"/>
                </a:lnTo>
                <a:lnTo>
                  <a:pt x="0" y="0"/>
                </a:lnTo>
                <a:close/>
              </a:path>
            </a:pathLst>
          </a:custGeom>
        </p:spPr>
      </p:pic>
      <p:sp>
        <p:nvSpPr>
          <p:cNvPr id="14" name="矩形 13"/>
          <p:cNvSpPr/>
          <p:nvPr/>
        </p:nvSpPr>
        <p:spPr>
          <a:xfrm>
            <a:off x="5591352" y="2607685"/>
            <a:ext cx="1009295" cy="596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4141206" y="2870070"/>
            <a:ext cx="3909586" cy="986291"/>
            <a:chOff x="3911271" y="2208025"/>
            <a:chExt cx="3909586" cy="986291"/>
          </a:xfrm>
        </p:grpSpPr>
        <p:sp>
          <p:nvSpPr>
            <p:cNvPr id="16" name="文本框 15"/>
            <p:cNvSpPr txBox="1"/>
            <p:nvPr/>
          </p:nvSpPr>
          <p:spPr>
            <a:xfrm>
              <a:off x="3911271" y="2208025"/>
              <a:ext cx="3909586" cy="583565"/>
            </a:xfrm>
            <a:prstGeom prst="rect">
              <a:avLst/>
            </a:prstGeom>
            <a:noFill/>
          </p:spPr>
          <p:txBody>
            <a:bodyPr vert="horz" wrap="square" rtlCol="0">
              <a:spAutoFit/>
            </a:bodyPr>
            <a:lstStyle/>
            <a:p>
              <a:pPr algn="ct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相关工作</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4141207" y="2826016"/>
              <a:ext cx="3449714" cy="368300"/>
            </a:xfrm>
            <a:prstGeom prst="rect">
              <a:avLst/>
            </a:prstGeom>
            <a:noFill/>
          </p:spPr>
          <p:txBody>
            <a:bodyPr vert="horz" wrap="square" rtlCol="0">
              <a:spAutoFit/>
            </a:bodyPr>
            <a:lstStyle/>
            <a:p>
              <a:pPr algn="ctr"/>
              <a:r>
                <a:rPr lang="en-US" altLang="zh-CN" dirty="0">
                  <a:solidFill>
                    <a:schemeClr val="tx1">
                      <a:lumMod val="75000"/>
                      <a:lumOff val="25000"/>
                    </a:schemeClr>
                  </a:solidFill>
                  <a:latin typeface="华文细黑" panose="02010600040101010101" pitchFamily="2" charset="-122"/>
                  <a:ea typeface="华文细黑" panose="02010600040101010101" pitchFamily="2" charset="-122"/>
                  <a:cs typeface="Arial" panose="020B0604020202090204" pitchFamily="34" charset="0"/>
                </a:rPr>
                <a:t>Related Work</a:t>
              </a:r>
              <a:endParaRPr lang="en-US" altLang="zh-CN" dirty="0">
                <a:solidFill>
                  <a:schemeClr val="tx1">
                    <a:lumMod val="75000"/>
                    <a:lumOff val="25000"/>
                  </a:schemeClr>
                </a:solidFill>
                <a:latin typeface="华文细黑" panose="02010600040101010101" pitchFamily="2" charset="-122"/>
                <a:ea typeface="华文细黑" panose="02010600040101010101" pitchFamily="2" charset="-122"/>
                <a:cs typeface="Arial" panose="020B0604020202090204" pitchFamily="34"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圆角 18"/>
          <p:cNvSpPr/>
          <p:nvPr/>
        </p:nvSpPr>
        <p:spPr>
          <a:xfrm rot="2700000" flipH="1">
            <a:off x="-362154" y="502441"/>
            <a:ext cx="724306" cy="72477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20" name="文本框 19"/>
          <p:cNvSpPr txBox="1"/>
          <p:nvPr/>
        </p:nvSpPr>
        <p:spPr>
          <a:xfrm>
            <a:off x="629331" y="443969"/>
            <a:ext cx="3426179" cy="583565"/>
          </a:xfrm>
          <a:prstGeom prst="rect">
            <a:avLst/>
          </a:prstGeom>
          <a:noFill/>
        </p:spPr>
        <p:txBody>
          <a:bodyPr wrap="square" rtlCol="0">
            <a:spAutoFit/>
          </a:bodyPr>
          <a:lstStyle/>
          <a:p>
            <a:pPr lvl="0">
              <a:defRPr/>
            </a:pPr>
            <a:r>
              <a:rPr lang="zh-CN" altLang="en-US" sz="3200" b="1" dirty="0">
                <a:solidFill>
                  <a:schemeClr val="accent1"/>
                </a:solidFill>
                <a:latin typeface="Arial" panose="020B0604020202090204"/>
                <a:ea typeface="微软雅黑" panose="020B0503020204020204" pitchFamily="34" charset="-122"/>
              </a:rPr>
              <a:t>相关</a:t>
            </a:r>
            <a:r>
              <a:rPr lang="zh-CN" altLang="en-US" sz="3200" b="1" dirty="0">
                <a:solidFill>
                  <a:schemeClr val="accent1"/>
                </a:solidFill>
                <a:latin typeface="Arial" panose="020B0604020202090204"/>
                <a:ea typeface="微软雅黑" panose="020B0503020204020204" pitchFamily="34" charset="-122"/>
              </a:rPr>
              <a:t>工作</a:t>
            </a:r>
            <a:endParaRPr lang="zh-CN" altLang="en-US" sz="3200" b="1" dirty="0">
              <a:solidFill>
                <a:schemeClr val="accent1"/>
              </a:solidFill>
              <a:latin typeface="Arial" panose="020B0604020202090204"/>
              <a:ea typeface="微软雅黑" panose="020B0503020204020204" pitchFamily="34" charset="-122"/>
            </a:endParaRPr>
          </a:p>
        </p:txBody>
      </p:sp>
      <p:sp>
        <p:nvSpPr>
          <p:cNvPr id="21" name="文本框 20"/>
          <p:cNvSpPr txBox="1"/>
          <p:nvPr/>
        </p:nvSpPr>
        <p:spPr>
          <a:xfrm>
            <a:off x="652481" y="952799"/>
            <a:ext cx="3934759" cy="414020"/>
          </a:xfrm>
          <a:prstGeom prst="rect">
            <a:avLst/>
          </a:prstGeom>
          <a:noFill/>
        </p:spPr>
        <p:txBody>
          <a:bodyPr wrap="square" rtlCol="0">
            <a:spAutoFit/>
          </a:bodyPr>
          <a:lstStyle/>
          <a:p>
            <a:pPr lvl="0">
              <a:lnSpc>
                <a:spcPct val="150000"/>
              </a:lnSpc>
              <a:defRPr/>
            </a:pPr>
            <a:r>
              <a:rPr lang="en-US" altLang="zh-CN" sz="1400" spc="300" dirty="0">
                <a:solidFill>
                  <a:schemeClr val="accent1"/>
                </a:solidFill>
                <a:latin typeface="华文细黑" panose="02010600040101010101" pitchFamily="2" charset="-122"/>
                <a:ea typeface="华文细黑" panose="02010600040101010101" pitchFamily="2" charset="-122"/>
              </a:rPr>
              <a:t>R</a:t>
            </a:r>
            <a:r>
              <a:rPr lang="en-US" altLang="zh-CN" sz="1400" spc="300" dirty="0">
                <a:solidFill>
                  <a:schemeClr val="accent1"/>
                </a:solidFill>
                <a:latin typeface="华文细黑" panose="02010600040101010101" pitchFamily="2" charset="-122"/>
                <a:ea typeface="华文细黑" panose="02010600040101010101" pitchFamily="2" charset="-122"/>
              </a:rPr>
              <a:t>elated Work</a:t>
            </a:r>
            <a:endParaRPr lang="en-US" altLang="zh-CN" sz="1400" spc="300" dirty="0">
              <a:solidFill>
                <a:schemeClr val="accent1"/>
              </a:solidFill>
              <a:latin typeface="华文细黑" panose="02010600040101010101" pitchFamily="2" charset="-122"/>
              <a:ea typeface="华文细黑" panose="02010600040101010101" pitchFamily="2" charset="-122"/>
            </a:endParaRPr>
          </a:p>
        </p:txBody>
      </p:sp>
      <p:sp>
        <p:nvSpPr>
          <p:cNvPr id="2" name="文本框 1"/>
          <p:cNvSpPr txBox="1"/>
          <p:nvPr/>
        </p:nvSpPr>
        <p:spPr>
          <a:xfrm>
            <a:off x="629285" y="1459230"/>
            <a:ext cx="10726420" cy="1337945"/>
          </a:xfrm>
          <a:prstGeom prst="rect">
            <a:avLst/>
          </a:prstGeom>
        </p:spPr>
        <p:txBody>
          <a:bodyPr wrap="square">
            <a:spAutoFit/>
          </a:bodyPr>
          <a:p>
            <a:pPr marL="0" indent="0">
              <a:lnSpc>
                <a:spcPct val="150000"/>
              </a:lnSpc>
            </a:pPr>
            <a:r>
              <a:rPr lang="en-US" altLang="zh-CN" i="0">
                <a:solidFill>
                  <a:schemeClr val="accent1"/>
                </a:solidFill>
                <a:effectLst>
                  <a:outerShdw blurRad="38100" dist="25400" dir="5400000" algn="ctr" rotWithShape="0">
                    <a:srgbClr val="6E747A">
                      <a:alpha val="43000"/>
                      <a:alpha val="43000"/>
                    </a:srgbClr>
                  </a:outerShdw>
                </a:effectLst>
                <a:latin typeface="SimSong Regular" panose="02020300000000000000" charset="-122"/>
                <a:ea typeface="SimSong Regular" panose="02020300000000000000" charset="-122"/>
                <a:cs typeface="SimSong Regular" panose="02020300000000000000" charset="-122"/>
              </a:rPr>
              <a:t>1. </a:t>
            </a:r>
            <a:r>
              <a:rPr lang="zh-CN" altLang="en-US" i="0">
                <a:solidFill>
                  <a:schemeClr val="accent1"/>
                </a:solidFill>
                <a:effectLst>
                  <a:outerShdw blurRad="38100" dist="25400" dir="5400000" algn="ctr" rotWithShape="0">
                    <a:srgbClr val="6E747A">
                      <a:alpha val="43000"/>
                      <a:alpha val="43000"/>
                    </a:srgbClr>
                  </a:outerShdw>
                </a:effectLst>
                <a:latin typeface="SimSong Regular" panose="02020300000000000000" charset="-122"/>
                <a:ea typeface="SimSong Regular" panose="02020300000000000000" charset="-122"/>
                <a:cs typeface="SimSong Regular" panose="02020300000000000000" charset="-122"/>
              </a:rPr>
              <a:t>软件开发</a:t>
            </a:r>
            <a:endParaRPr lang="zh-CN" altLang="en-US" i="0">
              <a:solidFill>
                <a:schemeClr val="accent1"/>
              </a:solidFill>
              <a:effectLst>
                <a:outerShdw blurRad="38100" dist="25400" dir="5400000" algn="ctr" rotWithShape="0">
                  <a:srgbClr val="6E747A">
                    <a:alpha val="43000"/>
                    <a:alpha val="43000"/>
                  </a:srgbClr>
                </a:outerShdw>
              </a:effectLst>
              <a:latin typeface="SimSong Regular" panose="02020300000000000000" charset="-122"/>
              <a:ea typeface="SimSong Regular" panose="02020300000000000000" charset="-122"/>
              <a:cs typeface="SimSong Regular" panose="02020300000000000000" charset="-122"/>
            </a:endParaRPr>
          </a:p>
          <a:p>
            <a:pPr marL="0" indent="0">
              <a:lnSpc>
                <a:spcPct val="150000"/>
              </a:lnSpc>
            </a:pPr>
            <a:r>
              <a:rPr lang="zh-CN" altLang="en-US" i="0">
                <a:solidFill>
                  <a:schemeClr val="accent1"/>
                </a:solidFill>
                <a:effectLst>
                  <a:outerShdw blurRad="38100" dist="25400" dir="5400000" algn="ctr" rotWithShape="0">
                    <a:srgbClr val="6E747A">
                      <a:alpha val="43000"/>
                      <a:alpha val="43000"/>
                    </a:srgbClr>
                  </a:outerShdw>
                </a:effectLst>
                <a:latin typeface="SimSong Regular" panose="02020300000000000000" charset="-122"/>
                <a:ea typeface="SimSong Regular" panose="02020300000000000000" charset="-122"/>
                <a:cs typeface="SimSong Regular" panose="02020300000000000000" charset="-122"/>
              </a:rPr>
              <a:t>考虑到软件开发是一个复杂的任务，需要像产品经理、程序员和测试员这样的各种角色的协作，</a:t>
            </a:r>
            <a:r>
              <a:rPr lang="en-US" altLang="zh-CN" i="0">
                <a:solidFill>
                  <a:schemeClr val="accent1"/>
                </a:solidFill>
                <a:effectLst>
                  <a:outerShdw blurRad="38100" dist="25400" dir="5400000" algn="ctr" rotWithShape="0">
                    <a:srgbClr val="6E747A">
                      <a:alpha val="43000"/>
                      <a:alpha val="43000"/>
                    </a:srgbClr>
                  </a:outerShdw>
                </a:effectLst>
                <a:latin typeface="SimSong Regular" panose="02020300000000000000" charset="-122"/>
                <a:ea typeface="SimSong Regular" panose="02020300000000000000" charset="-122"/>
                <a:cs typeface="SimSong Regular" panose="02020300000000000000" charset="-122"/>
              </a:rPr>
              <a:t>LLM-MA</a:t>
            </a:r>
            <a:r>
              <a:rPr lang="zh-CN" altLang="en-US" i="0">
                <a:solidFill>
                  <a:schemeClr val="accent1"/>
                </a:solidFill>
                <a:effectLst>
                  <a:outerShdw blurRad="38100" dist="25400" dir="5400000" algn="ctr" rotWithShape="0">
                    <a:srgbClr val="6E747A">
                      <a:alpha val="43000"/>
                      <a:alpha val="43000"/>
                    </a:srgbClr>
                  </a:outerShdw>
                </a:effectLst>
                <a:latin typeface="SimSong Regular" panose="02020300000000000000" charset="-122"/>
                <a:ea typeface="SimSong Regular" panose="02020300000000000000" charset="-122"/>
                <a:cs typeface="SimSong Regular" panose="02020300000000000000" charset="-122"/>
              </a:rPr>
              <a:t>系统通常被设置为模仿这些不同的角色并协作解决复杂挑战</a:t>
            </a:r>
            <a:endParaRPr lang="zh-CN" altLang="en-US" i="0">
              <a:solidFill>
                <a:schemeClr val="accent1"/>
              </a:solidFill>
              <a:effectLst>
                <a:outerShdw blurRad="38100" dist="25400" dir="5400000" algn="ctr" rotWithShape="0">
                  <a:srgbClr val="6E747A">
                    <a:alpha val="43000"/>
                    <a:alpha val="43000"/>
                  </a:srgbClr>
                </a:outerShdw>
              </a:effectLst>
              <a:latin typeface="SimSong Regular" panose="02020300000000000000" charset="-122"/>
              <a:ea typeface="SimSong Regular" panose="02020300000000000000" charset="-122"/>
              <a:cs typeface="SimSong Regular" panose="02020300000000000000" charset="-122"/>
            </a:endParaRPr>
          </a:p>
        </p:txBody>
      </p:sp>
      <p:sp>
        <p:nvSpPr>
          <p:cNvPr id="3" name="文本框 2"/>
          <p:cNvSpPr txBox="1"/>
          <p:nvPr/>
        </p:nvSpPr>
        <p:spPr>
          <a:xfrm>
            <a:off x="629285" y="2771775"/>
            <a:ext cx="10892155" cy="2239010"/>
          </a:xfrm>
          <a:prstGeom prst="rect">
            <a:avLst/>
          </a:prstGeom>
          <a:noFill/>
        </p:spPr>
        <p:txBody>
          <a:bodyPr wrap="square" rtlCol="0" anchor="t">
            <a:noAutofit/>
          </a:bodyPr>
          <a:p>
            <a:pPr algn="l">
              <a:lnSpc>
                <a:spcPct val="150000"/>
              </a:lnSpc>
              <a:buClrTx/>
              <a:buSzTx/>
              <a:buNone/>
            </a:pPr>
            <a:r>
              <a:rPr lang="en-US" altLang="zh-CN">
                <a:solidFill>
                  <a:schemeClr val="accent1"/>
                </a:solidFill>
                <a:effectLst>
                  <a:outerShdw blurRad="38100" dist="25400" dir="5400000" algn="ctr" rotWithShape="0">
                    <a:srgbClr val="6E747A">
                      <a:alpha val="43000"/>
                      <a:alpha val="43000"/>
                    </a:srgbClr>
                  </a:outerShdw>
                </a:effectLst>
                <a:latin typeface="SimSong Regular" panose="02020300000000000000" charset="-122"/>
                <a:ea typeface="SimSong Regular" panose="02020300000000000000" charset="-122"/>
                <a:cs typeface="SimSong Regular" panose="02020300000000000000" charset="-122"/>
              </a:rPr>
              <a:t>2. </a:t>
            </a:r>
            <a:r>
              <a:rPr lang="zh-CN" altLang="en-US">
                <a:solidFill>
                  <a:schemeClr val="accent1"/>
                </a:solidFill>
                <a:effectLst>
                  <a:outerShdw blurRad="38100" dist="25400" dir="5400000" algn="ctr" rotWithShape="0">
                    <a:srgbClr val="6E747A">
                      <a:alpha val="43000"/>
                      <a:alpha val="43000"/>
                    </a:srgbClr>
                  </a:outerShdw>
                </a:effectLst>
                <a:latin typeface="SimSong Regular" panose="02020300000000000000" charset="-122"/>
                <a:ea typeface="SimSong Regular" panose="02020300000000000000" charset="-122"/>
                <a:cs typeface="SimSong Regular" panose="02020300000000000000" charset="-122"/>
              </a:rPr>
              <a:t>具</a:t>
            </a:r>
            <a:r>
              <a:rPr lang="en-US" altLang="zh-CN">
                <a:solidFill>
                  <a:schemeClr val="accent1"/>
                </a:solidFill>
                <a:effectLst>
                  <a:outerShdw blurRad="38100" dist="25400" dir="5400000" algn="ctr" rotWithShape="0">
                    <a:srgbClr val="6E747A">
                      <a:alpha val="43000"/>
                      <a:alpha val="43000"/>
                    </a:srgbClr>
                  </a:outerShdw>
                </a:effectLst>
                <a:latin typeface="SimSong Regular" panose="02020300000000000000" charset="-122"/>
                <a:ea typeface="SimSong Regular" panose="02020300000000000000" charset="-122"/>
                <a:cs typeface="SimSong Regular" panose="02020300000000000000" charset="-122"/>
              </a:rPr>
              <a:t>身智能体</a:t>
            </a:r>
            <a:br>
              <a:rPr lang="en-US" altLang="zh-CN">
                <a:solidFill>
                  <a:schemeClr val="accent1"/>
                </a:solidFill>
                <a:effectLst>
                  <a:outerShdw blurRad="38100" dist="25400" dir="5400000" algn="ctr" rotWithShape="0">
                    <a:srgbClr val="6E747A">
                      <a:alpha val="43000"/>
                      <a:alpha val="43000"/>
                    </a:srgbClr>
                  </a:outerShdw>
                </a:effectLst>
                <a:latin typeface="SimSong Regular" panose="02020300000000000000" charset="-122"/>
                <a:ea typeface="SimSong Regular" panose="02020300000000000000" charset="-122"/>
                <a:cs typeface="SimSong Regular" panose="02020300000000000000" charset="-122"/>
              </a:rPr>
            </a:br>
            <a:r>
              <a:rPr lang="en-US" altLang="zh-CN">
                <a:solidFill>
                  <a:schemeClr val="accent1"/>
                </a:solidFill>
                <a:effectLst>
                  <a:outerShdw blurRad="38100" dist="25400" dir="5400000" algn="ctr" rotWithShape="0">
                    <a:srgbClr val="6E747A">
                      <a:alpha val="43000"/>
                      <a:alpha val="43000"/>
                    </a:srgbClr>
                  </a:outerShdw>
                </a:effectLst>
                <a:latin typeface="SimSong Regular" panose="02020300000000000000" charset="-122"/>
                <a:ea typeface="SimSong Regular" panose="02020300000000000000" charset="-122"/>
                <a:cs typeface="SimSong Regular" panose="02020300000000000000" charset="-122"/>
              </a:rPr>
              <a:t>LLM-MA可用于模拟具有不同能力的机器人，并相互协作解决现实世界的物理任务。Dasgupta等人首先探索了使用LLM作为嵌入式智能体的动作规划器的潜力。Mandi等人引入了RoCo，这是一种新颖的多机器人协作方法，使用LLM进行高级通信和低级路径规划。每个机器人臂都配备了一个LLM，与逆运动学和碰撞检查合作。实验结果证明了RoCo在协作任务中的适应性和</a:t>
            </a:r>
            <a:r>
              <a:rPr lang="zh-CN" altLang="en-US">
                <a:solidFill>
                  <a:schemeClr val="accent1"/>
                </a:solidFill>
                <a:effectLst>
                  <a:outerShdw blurRad="38100" dist="25400" dir="5400000" algn="ctr" rotWithShape="0">
                    <a:srgbClr val="6E747A">
                      <a:alpha val="43000"/>
                      <a:alpha val="43000"/>
                    </a:srgbClr>
                  </a:outerShdw>
                </a:effectLst>
                <a:latin typeface="SimSong Regular" panose="02020300000000000000" charset="-122"/>
                <a:ea typeface="SimSong Regular" panose="02020300000000000000" charset="-122"/>
                <a:cs typeface="SimSong Regular" panose="02020300000000000000" charset="-122"/>
              </a:rPr>
              <a:t>成功</a:t>
            </a:r>
            <a:endParaRPr lang="en-US" altLang="zh-CN">
              <a:solidFill>
                <a:schemeClr val="accent1"/>
              </a:solidFill>
              <a:effectLst>
                <a:outerShdw blurRad="38100" dist="25400" dir="5400000" algn="ctr" rotWithShape="0">
                  <a:srgbClr val="6E747A">
                    <a:alpha val="43000"/>
                    <a:alpha val="43000"/>
                  </a:srgbClr>
                </a:outerShdw>
              </a:effectLst>
              <a:latin typeface="SimSong Regular" panose="02020300000000000000" charset="-122"/>
              <a:ea typeface="SimSong Regular" panose="02020300000000000000" charset="-122"/>
              <a:cs typeface="SimSong Regular" panose="02020300000000000000" charset="-122"/>
            </a:endParaRPr>
          </a:p>
          <a:p>
            <a:endParaRPr lang="zh-CN" altLang="en-US"/>
          </a:p>
        </p:txBody>
      </p:sp>
      <p:sp>
        <p:nvSpPr>
          <p:cNvPr id="13" name="文本框 12"/>
          <p:cNvSpPr txBox="1"/>
          <p:nvPr/>
        </p:nvSpPr>
        <p:spPr>
          <a:xfrm>
            <a:off x="652780" y="4959350"/>
            <a:ext cx="10702290" cy="1753235"/>
          </a:xfrm>
          <a:prstGeom prst="rect">
            <a:avLst/>
          </a:prstGeom>
          <a:noFill/>
        </p:spPr>
        <p:txBody>
          <a:bodyPr wrap="square" rtlCol="0" anchor="t">
            <a:spAutoFit/>
          </a:bodyPr>
          <a:p>
            <a:pPr>
              <a:lnSpc>
                <a:spcPct val="150000"/>
              </a:lnSpc>
            </a:pPr>
            <a:r>
              <a:rPr lang="en-US" altLang="zh-CN">
                <a:solidFill>
                  <a:schemeClr val="accent1"/>
                </a:solidFill>
                <a:effectLst>
                  <a:outerShdw blurRad="38100" dist="25400" dir="5400000" algn="ctr" rotWithShape="0">
                    <a:srgbClr val="6E747A">
                      <a:alpha val="43000"/>
                      <a:alpha val="43000"/>
                    </a:srgbClr>
                  </a:outerShdw>
                </a:effectLst>
                <a:latin typeface="SimSong Regular" panose="02020300000000000000" charset="-122"/>
                <a:ea typeface="SimSong Regular" panose="02020300000000000000" charset="-122"/>
                <a:cs typeface="SimSong Regular" panose="02020300000000000000" charset="-122"/>
              </a:rPr>
              <a:t>3. </a:t>
            </a:r>
            <a:r>
              <a:rPr lang="zh-CN" altLang="en-US">
                <a:solidFill>
                  <a:schemeClr val="accent1"/>
                </a:solidFill>
                <a:effectLst>
                  <a:outerShdw blurRad="38100" dist="25400" dir="5400000" algn="ctr" rotWithShape="0">
                    <a:srgbClr val="6E747A">
                      <a:alpha val="43000"/>
                      <a:alpha val="43000"/>
                    </a:srgbClr>
                  </a:outerShdw>
                </a:effectLst>
                <a:latin typeface="SimSong Regular" panose="02020300000000000000" charset="-122"/>
                <a:ea typeface="SimSong Regular" panose="02020300000000000000" charset="-122"/>
                <a:cs typeface="SimSong Regular" panose="02020300000000000000" charset="-122"/>
              </a:rPr>
              <a:t>经济</a:t>
            </a:r>
            <a:endParaRPr lang="en-US" altLang="zh-CN">
              <a:solidFill>
                <a:schemeClr val="accent1"/>
              </a:solidFill>
              <a:effectLst>
                <a:outerShdw blurRad="38100" dist="25400" dir="5400000" algn="ctr" rotWithShape="0">
                  <a:srgbClr val="6E747A">
                    <a:alpha val="43000"/>
                    <a:alpha val="43000"/>
                  </a:srgbClr>
                </a:outerShdw>
              </a:effectLst>
              <a:latin typeface="SimSong Regular" panose="02020300000000000000" charset="-122"/>
              <a:ea typeface="SimSong Regular" panose="02020300000000000000" charset="-122"/>
              <a:cs typeface="SimSong Regular" panose="02020300000000000000" charset="-122"/>
            </a:endParaRPr>
          </a:p>
          <a:p>
            <a:pPr>
              <a:lnSpc>
                <a:spcPct val="150000"/>
              </a:lnSpc>
            </a:pPr>
            <a:r>
              <a:rPr lang="en-US" altLang="zh-CN">
                <a:solidFill>
                  <a:schemeClr val="accent1"/>
                </a:solidFill>
                <a:effectLst>
                  <a:outerShdw blurRad="38100" dist="25400" dir="5400000" algn="ctr" rotWithShape="0">
                    <a:srgbClr val="6E747A">
                      <a:alpha val="43000"/>
                      <a:alpha val="43000"/>
                    </a:srgbClr>
                  </a:outerShdw>
                </a:effectLst>
                <a:latin typeface="SimSong Regular" panose="02020300000000000000" charset="-122"/>
                <a:ea typeface="SimSong Regular" panose="02020300000000000000" charset="-122"/>
                <a:cs typeface="SimSong Regular" panose="02020300000000000000" charset="-122"/>
              </a:rPr>
              <a:t>LLM-MA被用来模拟经济和金融交易环境，主要是因为它可以作为人类的隐式计算模型。在这些模拟中，智能体被赋予了一定的资源和信息，并设定了预定义的偏好，允许探索它们在经济和金融背景下的行动。这类似于经济学家对“经济人”的建模，即在一些经济理论中将人描述为追求自身利益的理性人.</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圆角 18"/>
          <p:cNvSpPr/>
          <p:nvPr/>
        </p:nvSpPr>
        <p:spPr>
          <a:xfrm rot="2700000" flipH="1">
            <a:off x="-362154" y="502441"/>
            <a:ext cx="724306" cy="72477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20" name="文本框 19"/>
          <p:cNvSpPr txBox="1"/>
          <p:nvPr/>
        </p:nvSpPr>
        <p:spPr>
          <a:xfrm>
            <a:off x="629331" y="443969"/>
            <a:ext cx="3426179" cy="583565"/>
          </a:xfrm>
          <a:prstGeom prst="rect">
            <a:avLst/>
          </a:prstGeom>
          <a:noFill/>
        </p:spPr>
        <p:txBody>
          <a:bodyPr wrap="square" rtlCol="0">
            <a:spAutoFit/>
          </a:bodyPr>
          <a:lstStyle/>
          <a:p>
            <a:pPr lvl="0">
              <a:defRPr/>
            </a:pPr>
            <a:r>
              <a:rPr lang="zh-CN" altLang="en-US" sz="3200" b="1" dirty="0">
                <a:solidFill>
                  <a:schemeClr val="accent1"/>
                </a:solidFill>
                <a:latin typeface="Arial" panose="020B0604020202090204"/>
                <a:ea typeface="微软雅黑" panose="020B0503020204020204" pitchFamily="34" charset="-122"/>
              </a:rPr>
              <a:t>相关</a:t>
            </a:r>
            <a:r>
              <a:rPr lang="zh-CN" altLang="en-US" sz="3200" b="1" dirty="0">
                <a:solidFill>
                  <a:schemeClr val="accent1"/>
                </a:solidFill>
                <a:latin typeface="Arial" panose="020B0604020202090204"/>
                <a:ea typeface="微软雅黑" panose="020B0503020204020204" pitchFamily="34" charset="-122"/>
              </a:rPr>
              <a:t>工作</a:t>
            </a:r>
            <a:endParaRPr lang="zh-CN" altLang="en-US" sz="3200" b="1" dirty="0">
              <a:solidFill>
                <a:schemeClr val="accent1"/>
              </a:solidFill>
              <a:latin typeface="Arial" panose="020B0604020202090204"/>
              <a:ea typeface="微软雅黑" panose="020B0503020204020204" pitchFamily="34" charset="-122"/>
            </a:endParaRPr>
          </a:p>
        </p:txBody>
      </p:sp>
      <p:sp>
        <p:nvSpPr>
          <p:cNvPr id="21" name="文本框 20"/>
          <p:cNvSpPr txBox="1"/>
          <p:nvPr/>
        </p:nvSpPr>
        <p:spPr>
          <a:xfrm>
            <a:off x="652481" y="952799"/>
            <a:ext cx="3934759" cy="414020"/>
          </a:xfrm>
          <a:prstGeom prst="rect">
            <a:avLst/>
          </a:prstGeom>
          <a:noFill/>
        </p:spPr>
        <p:txBody>
          <a:bodyPr wrap="square" rtlCol="0">
            <a:spAutoFit/>
          </a:bodyPr>
          <a:lstStyle/>
          <a:p>
            <a:pPr lvl="0">
              <a:lnSpc>
                <a:spcPct val="150000"/>
              </a:lnSpc>
              <a:defRPr/>
            </a:pPr>
            <a:r>
              <a:rPr lang="en-US" altLang="zh-CN" sz="1400" spc="300" dirty="0">
                <a:solidFill>
                  <a:schemeClr val="accent1"/>
                </a:solidFill>
                <a:latin typeface="华文细黑" panose="02010600040101010101" pitchFamily="2" charset="-122"/>
                <a:ea typeface="华文细黑" panose="02010600040101010101" pitchFamily="2" charset="-122"/>
              </a:rPr>
              <a:t>R</a:t>
            </a:r>
            <a:r>
              <a:rPr lang="en-US" altLang="zh-CN" sz="1400" spc="300" dirty="0">
                <a:solidFill>
                  <a:schemeClr val="accent1"/>
                </a:solidFill>
                <a:latin typeface="华文细黑" panose="02010600040101010101" pitchFamily="2" charset="-122"/>
                <a:ea typeface="华文细黑" panose="02010600040101010101" pitchFamily="2" charset="-122"/>
              </a:rPr>
              <a:t>elated Work</a:t>
            </a:r>
            <a:endParaRPr lang="en-US" altLang="zh-CN" sz="1400" spc="300" dirty="0">
              <a:solidFill>
                <a:schemeClr val="accent1"/>
              </a:solidFill>
              <a:latin typeface="华文细黑" panose="02010600040101010101" pitchFamily="2" charset="-122"/>
              <a:ea typeface="华文细黑" panose="02010600040101010101" pitchFamily="2" charset="-122"/>
            </a:endParaRPr>
          </a:p>
        </p:txBody>
      </p:sp>
      <p:sp>
        <p:nvSpPr>
          <p:cNvPr id="3" name="文本框 2"/>
          <p:cNvSpPr txBox="1"/>
          <p:nvPr/>
        </p:nvSpPr>
        <p:spPr>
          <a:xfrm>
            <a:off x="652780" y="1791970"/>
            <a:ext cx="10892155" cy="2239010"/>
          </a:xfrm>
          <a:prstGeom prst="rect">
            <a:avLst/>
          </a:prstGeom>
          <a:noFill/>
        </p:spPr>
        <p:txBody>
          <a:bodyPr wrap="square" rtlCol="0" anchor="t">
            <a:noAutofit/>
          </a:bodyPr>
          <a:p>
            <a:pPr indent="0">
              <a:lnSpc>
                <a:spcPct val="150000"/>
              </a:lnSpc>
              <a:buFont typeface="Arial" panose="020B0604020202090204" pitchFamily="34" charset="0"/>
              <a:buNone/>
            </a:pPr>
            <a:r>
              <a:rPr lang="zh-CN" altLang="en-US" b="1">
                <a:solidFill>
                  <a:schemeClr val="accent1"/>
                </a:solidFill>
                <a:effectLst>
                  <a:outerShdw blurRad="38100" dist="25400" dir="5400000" algn="ctr" rotWithShape="0">
                    <a:srgbClr val="6E747A">
                      <a:alpha val="43000"/>
                      <a:alpha val="43000"/>
                    </a:srgbClr>
                  </a:outerShdw>
                </a:effectLst>
                <a:latin typeface="SimSong Bold" panose="02020300000000000000" charset="-122"/>
                <a:ea typeface="SimSong Bold" panose="02020300000000000000" charset="-122"/>
                <a:cs typeface="SimSong Bold" panose="02020300000000000000" charset="-122"/>
              </a:rPr>
              <a:t>当前使用单一</a:t>
            </a:r>
            <a:r>
              <a:rPr lang="en-US" altLang="zh-CN" b="1">
                <a:solidFill>
                  <a:schemeClr val="accent1"/>
                </a:solidFill>
                <a:effectLst>
                  <a:outerShdw blurRad="38100" dist="25400" dir="5400000" algn="ctr" rotWithShape="0">
                    <a:srgbClr val="6E747A">
                      <a:alpha val="43000"/>
                      <a:alpha val="43000"/>
                    </a:srgbClr>
                  </a:outerShdw>
                </a:effectLst>
                <a:latin typeface="SimSong Bold" panose="02020300000000000000" charset="-122"/>
                <a:ea typeface="SimSong Bold" panose="02020300000000000000" charset="-122"/>
                <a:cs typeface="SimSong Bold" panose="02020300000000000000" charset="-122"/>
              </a:rPr>
              <a:t>LLM</a:t>
            </a:r>
            <a:r>
              <a:rPr lang="zh-CN" altLang="en-US" b="1">
                <a:solidFill>
                  <a:schemeClr val="accent1"/>
                </a:solidFill>
                <a:effectLst>
                  <a:outerShdw blurRad="38100" dist="25400" dir="5400000" algn="ctr" rotWithShape="0">
                    <a:srgbClr val="6E747A">
                      <a:alpha val="43000"/>
                      <a:alpha val="43000"/>
                    </a:srgbClr>
                  </a:outerShdw>
                </a:effectLst>
                <a:latin typeface="SimSong Bold" panose="02020300000000000000" charset="-122"/>
                <a:ea typeface="SimSong Bold" panose="02020300000000000000" charset="-122"/>
                <a:cs typeface="SimSong Bold" panose="02020300000000000000" charset="-122"/>
              </a:rPr>
              <a:t>解决</a:t>
            </a:r>
            <a:r>
              <a:rPr lang="en-US" altLang="zh-CN" b="1">
                <a:solidFill>
                  <a:schemeClr val="accent1"/>
                </a:solidFill>
                <a:effectLst>
                  <a:outerShdw blurRad="38100" dist="25400" dir="5400000" algn="ctr" rotWithShape="0">
                    <a:srgbClr val="6E747A">
                      <a:alpha val="43000"/>
                      <a:alpha val="43000"/>
                    </a:srgbClr>
                  </a:outerShdw>
                </a:effectLst>
                <a:latin typeface="SimSong Bold" panose="02020300000000000000" charset="-122"/>
                <a:ea typeface="SimSong Bold" panose="02020300000000000000" charset="-122"/>
                <a:cs typeface="SimSong Bold" panose="02020300000000000000" charset="-122"/>
              </a:rPr>
              <a:t>GitHub Issue</a:t>
            </a:r>
            <a:r>
              <a:rPr lang="zh-CN" altLang="en-US" b="1">
                <a:solidFill>
                  <a:schemeClr val="accent1"/>
                </a:solidFill>
                <a:effectLst>
                  <a:outerShdw blurRad="38100" dist="25400" dir="5400000" algn="ctr" rotWithShape="0">
                    <a:srgbClr val="6E747A">
                      <a:alpha val="43000"/>
                      <a:alpha val="43000"/>
                    </a:srgbClr>
                  </a:outerShdw>
                </a:effectLst>
                <a:latin typeface="SimSong Bold" panose="02020300000000000000" charset="-122"/>
                <a:ea typeface="SimSong Bold" panose="02020300000000000000" charset="-122"/>
                <a:cs typeface="SimSong Bold" panose="02020300000000000000" charset="-122"/>
              </a:rPr>
              <a:t>存在以下问题</a:t>
            </a:r>
            <a:r>
              <a:rPr lang="en-US" altLang="zh-CN" b="1">
                <a:solidFill>
                  <a:schemeClr val="accent1"/>
                </a:solidFill>
                <a:effectLst>
                  <a:outerShdw blurRad="38100" dist="25400" dir="5400000" algn="ctr" rotWithShape="0">
                    <a:srgbClr val="6E747A">
                      <a:alpha val="43000"/>
                      <a:alpha val="43000"/>
                    </a:srgbClr>
                  </a:outerShdw>
                </a:effectLst>
                <a:latin typeface="SimSong Bold" panose="02020300000000000000" charset="-122"/>
                <a:ea typeface="SimSong Bold" panose="02020300000000000000" charset="-122"/>
                <a:cs typeface="SimSong Bold" panose="02020300000000000000" charset="-122"/>
              </a:rPr>
              <a:t>：</a:t>
            </a:r>
            <a:endParaRPr lang="en-US" altLang="zh-CN">
              <a:solidFill>
                <a:schemeClr val="accent1"/>
              </a:solidFill>
              <a:effectLst>
                <a:outerShdw blurRad="38100" dist="25400" dir="5400000" algn="ctr" rotWithShape="0">
                  <a:srgbClr val="6E747A">
                    <a:alpha val="43000"/>
                    <a:alpha val="43000"/>
                  </a:srgbClr>
                </a:outerShdw>
              </a:effectLst>
              <a:latin typeface="SimSong Regular" panose="02020300000000000000" charset="-122"/>
              <a:ea typeface="SimSong Regular" panose="02020300000000000000" charset="-122"/>
              <a:cs typeface="SimSong Regular" panose="02020300000000000000" charset="-122"/>
            </a:endParaRPr>
          </a:p>
          <a:p>
            <a:pPr marL="285750" indent="-285750">
              <a:lnSpc>
                <a:spcPct val="150000"/>
              </a:lnSpc>
              <a:buFont typeface="Arial" panose="020B0604020202090204" pitchFamily="34" charset="0"/>
              <a:buChar char="•"/>
            </a:pPr>
            <a:r>
              <a:rPr lang="zh-CN" altLang="en-US">
                <a:solidFill>
                  <a:schemeClr val="accent1"/>
                </a:solidFill>
                <a:effectLst>
                  <a:outerShdw blurRad="38100" dist="25400" dir="5400000" algn="ctr" rotWithShape="0">
                    <a:srgbClr val="6E747A">
                      <a:alpha val="43000"/>
                      <a:alpha val="43000"/>
                    </a:srgbClr>
                  </a:outerShdw>
                </a:effectLst>
                <a:latin typeface="SimSong Regular" panose="02020300000000000000" charset="-122"/>
                <a:ea typeface="SimSong Regular" panose="02020300000000000000" charset="-122"/>
                <a:cs typeface="SimSong Regular" panose="02020300000000000000" charset="-122"/>
              </a:rPr>
              <a:t>交互与反馈不足</a:t>
            </a:r>
            <a:r>
              <a:rPr lang="en-US" altLang="zh-CN">
                <a:solidFill>
                  <a:schemeClr val="accent1"/>
                </a:solidFill>
                <a:effectLst>
                  <a:outerShdw blurRad="38100" dist="25400" dir="5400000" algn="ctr" rotWithShape="0">
                    <a:srgbClr val="6E747A">
                      <a:alpha val="43000"/>
                      <a:alpha val="43000"/>
                    </a:srgbClr>
                  </a:outerShdw>
                </a:effectLst>
                <a:latin typeface="SimSong Regular" panose="02020300000000000000" charset="-122"/>
                <a:ea typeface="SimSong Regular" panose="02020300000000000000" charset="-122"/>
                <a:cs typeface="SimSong Regular" panose="02020300000000000000" charset="-122"/>
              </a:rPr>
              <a:t>，单一模型通常在交互过程中缺乏智能反馈和深度协作能力，可能忽视团队协作中的关键信息。</a:t>
            </a:r>
            <a:endParaRPr lang="en-US" altLang="zh-CN">
              <a:solidFill>
                <a:schemeClr val="accent1"/>
              </a:solidFill>
              <a:effectLst>
                <a:outerShdw blurRad="38100" dist="25400" dir="5400000" algn="ctr" rotWithShape="0">
                  <a:srgbClr val="6E747A">
                    <a:alpha val="43000"/>
                    <a:alpha val="43000"/>
                  </a:srgbClr>
                </a:outerShdw>
              </a:effectLst>
              <a:latin typeface="SimSong Regular" panose="02020300000000000000" charset="-122"/>
              <a:ea typeface="SimSong Regular" panose="02020300000000000000" charset="-122"/>
              <a:cs typeface="SimSong Regular" panose="02020300000000000000" charset="-122"/>
            </a:endParaRPr>
          </a:p>
          <a:p>
            <a:pPr marL="285750" indent="-285750">
              <a:lnSpc>
                <a:spcPct val="150000"/>
              </a:lnSpc>
              <a:buFont typeface="Arial" panose="020B0604020202090204" pitchFamily="34" charset="0"/>
              <a:buChar char="•"/>
            </a:pPr>
            <a:r>
              <a:rPr lang="zh-CN" altLang="en-US">
                <a:solidFill>
                  <a:schemeClr val="accent1"/>
                </a:solidFill>
                <a:effectLst>
                  <a:outerShdw blurRad="38100" dist="25400" dir="5400000" algn="ctr" rotWithShape="0">
                    <a:srgbClr val="6E747A">
                      <a:alpha val="43000"/>
                      <a:alpha val="43000"/>
                    </a:srgbClr>
                  </a:outerShdw>
                </a:effectLst>
                <a:latin typeface="SimSong Regular" panose="02020300000000000000" charset="-122"/>
                <a:ea typeface="SimSong Regular" panose="02020300000000000000" charset="-122"/>
                <a:cs typeface="SimSong Regular" panose="02020300000000000000" charset="-122"/>
              </a:rPr>
              <a:t>处理复杂任务时</a:t>
            </a:r>
            <a:r>
              <a:rPr lang="en-US" altLang="zh-CN">
                <a:solidFill>
                  <a:schemeClr val="accent1"/>
                </a:solidFill>
                <a:effectLst>
                  <a:outerShdw blurRad="38100" dist="25400" dir="5400000" algn="ctr" rotWithShape="0">
                    <a:srgbClr val="6E747A">
                      <a:alpha val="43000"/>
                      <a:alpha val="43000"/>
                    </a:srgbClr>
                  </a:outerShdw>
                </a:effectLst>
                <a:latin typeface="SimSong Regular" panose="02020300000000000000" charset="-122"/>
                <a:ea typeface="SimSong Regular" panose="02020300000000000000" charset="-122"/>
                <a:cs typeface="SimSong Regular" panose="02020300000000000000" charset="-122"/>
              </a:rPr>
              <a:t>，</a:t>
            </a:r>
            <a:r>
              <a:rPr lang="zh-CN" altLang="en-US">
                <a:solidFill>
                  <a:schemeClr val="accent1"/>
                </a:solidFill>
                <a:effectLst>
                  <a:outerShdw blurRad="38100" dist="25400" dir="5400000" algn="ctr" rotWithShape="0">
                    <a:srgbClr val="6E747A">
                      <a:alpha val="43000"/>
                      <a:alpha val="43000"/>
                    </a:srgbClr>
                  </a:outerShdw>
                </a:effectLst>
                <a:latin typeface="SimSong Regular" panose="02020300000000000000" charset="-122"/>
                <a:ea typeface="SimSong Regular" panose="02020300000000000000" charset="-122"/>
                <a:cs typeface="SimSong Regular" panose="02020300000000000000" charset="-122"/>
              </a:rPr>
              <a:t>推理成本高</a:t>
            </a:r>
            <a:r>
              <a:rPr lang="en-US" altLang="zh-CN">
                <a:solidFill>
                  <a:schemeClr val="accent1"/>
                </a:solidFill>
                <a:effectLst>
                  <a:outerShdw blurRad="38100" dist="25400" dir="5400000" algn="ctr" rotWithShape="0">
                    <a:srgbClr val="6E747A">
                      <a:alpha val="43000"/>
                      <a:alpha val="43000"/>
                    </a:srgbClr>
                  </a:outerShdw>
                </a:effectLst>
                <a:latin typeface="SimSong Regular" panose="02020300000000000000" charset="-122"/>
                <a:ea typeface="SimSong Regular" panose="02020300000000000000" charset="-122"/>
                <a:cs typeface="SimSong Regular" panose="02020300000000000000" charset="-122"/>
              </a:rPr>
              <a:t>、</a:t>
            </a:r>
            <a:r>
              <a:rPr lang="zh-CN" altLang="en-US">
                <a:solidFill>
                  <a:schemeClr val="accent1"/>
                </a:solidFill>
                <a:effectLst>
                  <a:outerShdw blurRad="38100" dist="25400" dir="5400000" algn="ctr" rotWithShape="0">
                    <a:srgbClr val="6E747A">
                      <a:alpha val="43000"/>
                      <a:alpha val="43000"/>
                    </a:srgbClr>
                  </a:outerShdw>
                </a:effectLst>
                <a:latin typeface="SimSong Regular" panose="02020300000000000000" charset="-122"/>
                <a:ea typeface="SimSong Regular" panose="02020300000000000000" charset="-122"/>
                <a:cs typeface="SimSong Regular" panose="02020300000000000000" charset="-122"/>
              </a:rPr>
              <a:t>延时长</a:t>
            </a:r>
            <a:endParaRPr lang="zh-CN" altLang="en-US">
              <a:solidFill>
                <a:schemeClr val="accent1"/>
              </a:solidFill>
              <a:effectLst>
                <a:outerShdw blurRad="38100" dist="25400" dir="5400000" algn="ctr" rotWithShape="0">
                  <a:srgbClr val="6E747A">
                    <a:alpha val="43000"/>
                    <a:alpha val="43000"/>
                  </a:srgbClr>
                </a:outerShdw>
              </a:effectLst>
              <a:latin typeface="SimSong Regular" panose="02020300000000000000" charset="-122"/>
              <a:ea typeface="SimSong Regular" panose="02020300000000000000" charset="-122"/>
              <a:cs typeface="SimSong Regular" panose="02020300000000000000" charset="-122"/>
            </a:endParaRPr>
          </a:p>
          <a:p>
            <a:pPr indent="0">
              <a:lnSpc>
                <a:spcPct val="150000"/>
              </a:lnSpc>
              <a:buFont typeface="Arial" panose="020B0604020202090204" pitchFamily="34" charset="0"/>
              <a:buNone/>
            </a:pPr>
            <a:endParaRPr lang="zh-CN" altLang="en-US">
              <a:solidFill>
                <a:schemeClr val="accent1"/>
              </a:solidFill>
              <a:effectLst>
                <a:outerShdw blurRad="38100" dist="25400" dir="5400000" algn="ctr" rotWithShape="0">
                  <a:srgbClr val="6E747A">
                    <a:alpha val="43000"/>
                    <a:alpha val="43000"/>
                  </a:srgbClr>
                </a:outerShdw>
              </a:effectLst>
              <a:latin typeface="SimSong Regular" panose="02020300000000000000" charset="-122"/>
              <a:ea typeface="SimSong Regular" panose="02020300000000000000" charset="-122"/>
              <a:cs typeface="SimSong Regular" panose="02020300000000000000" charset="-122"/>
            </a:endParaRPr>
          </a:p>
          <a:p>
            <a:pPr>
              <a:lnSpc>
                <a:spcPct val="150000"/>
              </a:lnSpc>
            </a:pPr>
            <a:r>
              <a:rPr lang="zh-CN" altLang="en-US" b="1">
                <a:solidFill>
                  <a:schemeClr val="accent1"/>
                </a:solidFill>
                <a:effectLst>
                  <a:outerShdw blurRad="38100" dist="25400" dir="5400000" algn="ctr" rotWithShape="0">
                    <a:srgbClr val="6E747A">
                      <a:alpha val="43000"/>
                      <a:alpha val="43000"/>
                    </a:srgbClr>
                  </a:outerShdw>
                </a:effectLst>
                <a:latin typeface="SimSong Bold" panose="02020300000000000000" charset="-122"/>
                <a:ea typeface="SimSong Bold" panose="02020300000000000000" charset="-122"/>
                <a:cs typeface="SimSong Bold" panose="02020300000000000000" charset="-122"/>
              </a:rPr>
              <a:t>现有关于</a:t>
            </a:r>
            <a:r>
              <a:rPr lang="en-US" altLang="zh-CN" b="1">
                <a:solidFill>
                  <a:schemeClr val="accent1"/>
                </a:solidFill>
                <a:effectLst>
                  <a:outerShdw blurRad="38100" dist="25400" dir="5400000" algn="ctr" rotWithShape="0">
                    <a:srgbClr val="6E747A">
                      <a:alpha val="43000"/>
                      <a:alpha val="43000"/>
                    </a:srgbClr>
                  </a:outerShdw>
                </a:effectLst>
                <a:latin typeface="SimSong Bold" panose="02020300000000000000" charset="-122"/>
                <a:ea typeface="SimSong Bold" panose="02020300000000000000" charset="-122"/>
                <a:cs typeface="SimSong Bold" panose="02020300000000000000" charset="-122"/>
              </a:rPr>
              <a:t>LLM_MA</a:t>
            </a:r>
            <a:r>
              <a:rPr lang="zh-CN" altLang="en-US" b="1">
                <a:solidFill>
                  <a:schemeClr val="accent1"/>
                </a:solidFill>
                <a:effectLst>
                  <a:outerShdw blurRad="38100" dist="25400" dir="5400000" algn="ctr" rotWithShape="0">
                    <a:srgbClr val="6E747A">
                      <a:alpha val="43000"/>
                      <a:alpha val="43000"/>
                    </a:srgbClr>
                  </a:outerShdw>
                </a:effectLst>
                <a:latin typeface="SimSong Bold" panose="02020300000000000000" charset="-122"/>
                <a:ea typeface="SimSong Bold" panose="02020300000000000000" charset="-122"/>
                <a:cs typeface="SimSong Bold" panose="02020300000000000000" charset="-122"/>
              </a:rPr>
              <a:t>解决</a:t>
            </a:r>
            <a:r>
              <a:rPr lang="en-US" altLang="zh-CN" b="1">
                <a:solidFill>
                  <a:schemeClr val="accent1"/>
                </a:solidFill>
                <a:effectLst>
                  <a:outerShdw blurRad="38100" dist="25400" dir="5400000" algn="ctr" rotWithShape="0">
                    <a:srgbClr val="6E747A">
                      <a:alpha val="43000"/>
                      <a:alpha val="43000"/>
                    </a:srgbClr>
                  </a:outerShdw>
                </a:effectLst>
                <a:latin typeface="SimSong Bold" panose="02020300000000000000" charset="-122"/>
                <a:ea typeface="SimSong Bold" panose="02020300000000000000" charset="-122"/>
                <a:cs typeface="SimSong Bold" panose="02020300000000000000" charset="-122"/>
              </a:rPr>
              <a:t>Issue</a:t>
            </a:r>
            <a:r>
              <a:rPr lang="zh-CN" altLang="en-US" b="1">
                <a:solidFill>
                  <a:schemeClr val="accent1"/>
                </a:solidFill>
                <a:effectLst>
                  <a:outerShdw blurRad="38100" dist="25400" dir="5400000" algn="ctr" rotWithShape="0">
                    <a:srgbClr val="6E747A">
                      <a:alpha val="43000"/>
                      <a:alpha val="43000"/>
                    </a:srgbClr>
                  </a:outerShdw>
                </a:effectLst>
                <a:latin typeface="SimSong Bold" panose="02020300000000000000" charset="-122"/>
                <a:ea typeface="SimSong Bold" panose="02020300000000000000" charset="-122"/>
                <a:cs typeface="SimSong Bold" panose="02020300000000000000" charset="-122"/>
              </a:rPr>
              <a:t>的研究较多关注在</a:t>
            </a:r>
            <a:r>
              <a:rPr lang="en-US" altLang="zh-CN" b="1">
                <a:solidFill>
                  <a:schemeClr val="accent1"/>
                </a:solidFill>
                <a:effectLst>
                  <a:outerShdw blurRad="38100" dist="25400" dir="5400000" algn="ctr" rotWithShape="0">
                    <a:srgbClr val="6E747A">
                      <a:alpha val="43000"/>
                      <a:alpha val="43000"/>
                    </a:srgbClr>
                  </a:outerShdw>
                </a:effectLst>
                <a:latin typeface="SimSong Bold" panose="02020300000000000000" charset="-122"/>
                <a:ea typeface="SimSong Bold" panose="02020300000000000000" charset="-122"/>
                <a:cs typeface="SimSong Bold" panose="02020300000000000000" charset="-122"/>
              </a:rPr>
              <a:t>python</a:t>
            </a:r>
            <a:r>
              <a:rPr lang="zh-CN" altLang="en-US" b="1">
                <a:solidFill>
                  <a:schemeClr val="accent1"/>
                </a:solidFill>
                <a:effectLst>
                  <a:outerShdw blurRad="38100" dist="25400" dir="5400000" algn="ctr" rotWithShape="0">
                    <a:srgbClr val="6E747A">
                      <a:alpha val="43000"/>
                      <a:alpha val="43000"/>
                    </a:srgbClr>
                  </a:outerShdw>
                </a:effectLst>
                <a:latin typeface="SimSong Bold" panose="02020300000000000000" charset="-122"/>
                <a:ea typeface="SimSong Bold" panose="02020300000000000000" charset="-122"/>
                <a:cs typeface="SimSong Bold" panose="02020300000000000000" charset="-122"/>
              </a:rPr>
              <a:t>的数据集</a:t>
            </a:r>
            <a:endParaRPr lang="zh-CN" altLang="en-US" b="1">
              <a:solidFill>
                <a:schemeClr val="accent1"/>
              </a:solidFill>
              <a:effectLst>
                <a:outerShdw blurRad="38100" dist="25400" dir="5400000" algn="ctr" rotWithShape="0">
                  <a:srgbClr val="6E747A">
                    <a:alpha val="43000"/>
                    <a:alpha val="43000"/>
                  </a:srgbClr>
                </a:outerShdw>
              </a:effectLst>
              <a:latin typeface="SimSong Bold" panose="02020300000000000000" charset="-122"/>
              <a:ea typeface="SimSong Bold" panose="02020300000000000000" charset="-122"/>
              <a:cs typeface="SimSong Bold" panose="02020300000000000000" charset="-122"/>
            </a:endParaRPr>
          </a:p>
          <a:p>
            <a:pPr>
              <a:lnSpc>
                <a:spcPct val="150000"/>
              </a:lnSpc>
            </a:pPr>
            <a:r>
              <a:rPr lang="zh-CN" altLang="en-US" b="1">
                <a:solidFill>
                  <a:schemeClr val="accent1"/>
                </a:solidFill>
                <a:effectLst>
                  <a:outerShdw blurRad="38100" dist="25400" dir="5400000" algn="ctr" rotWithShape="0">
                    <a:srgbClr val="6E747A">
                      <a:alpha val="43000"/>
                      <a:alpha val="43000"/>
                    </a:srgbClr>
                  </a:outerShdw>
                </a:effectLst>
                <a:latin typeface="SimSong Bold" panose="02020300000000000000" charset="-122"/>
                <a:ea typeface="SimSong Bold" panose="02020300000000000000" charset="-122"/>
                <a:cs typeface="SimSong Bold" panose="02020300000000000000" charset="-122"/>
              </a:rPr>
              <a:t>未针对不同类型的</a:t>
            </a:r>
            <a:r>
              <a:rPr lang="en-US" altLang="zh-CN" b="1">
                <a:solidFill>
                  <a:schemeClr val="accent1"/>
                </a:solidFill>
                <a:effectLst>
                  <a:outerShdw blurRad="38100" dist="25400" dir="5400000" algn="ctr" rotWithShape="0">
                    <a:srgbClr val="6E747A">
                      <a:alpha val="43000"/>
                      <a:alpha val="43000"/>
                    </a:srgbClr>
                  </a:outerShdw>
                </a:effectLst>
                <a:latin typeface="SimSong Bold" panose="02020300000000000000" charset="-122"/>
                <a:ea typeface="SimSong Bold" panose="02020300000000000000" charset="-122"/>
                <a:cs typeface="SimSong Bold" panose="02020300000000000000" charset="-122"/>
              </a:rPr>
              <a:t>issue</a:t>
            </a:r>
            <a:r>
              <a:rPr lang="zh-CN" altLang="en-US" b="1">
                <a:solidFill>
                  <a:schemeClr val="accent1"/>
                </a:solidFill>
                <a:effectLst>
                  <a:outerShdw blurRad="38100" dist="25400" dir="5400000" algn="ctr" rotWithShape="0">
                    <a:srgbClr val="6E747A">
                      <a:alpha val="43000"/>
                      <a:alpha val="43000"/>
                    </a:srgbClr>
                  </a:outerShdw>
                </a:effectLst>
                <a:latin typeface="SimSong Bold" panose="02020300000000000000" charset="-122"/>
                <a:ea typeface="SimSong Bold" panose="02020300000000000000" charset="-122"/>
                <a:cs typeface="SimSong Bold" panose="02020300000000000000" charset="-122"/>
              </a:rPr>
              <a:t>进行定制化处理</a:t>
            </a:r>
            <a:endParaRPr lang="zh-CN" altLang="en-US" b="1">
              <a:solidFill>
                <a:schemeClr val="accent1"/>
              </a:solidFill>
              <a:effectLst>
                <a:outerShdw blurRad="38100" dist="25400" dir="5400000" algn="ctr" rotWithShape="0">
                  <a:srgbClr val="6E747A">
                    <a:alpha val="43000"/>
                    <a:alpha val="43000"/>
                  </a:srgbClr>
                </a:outerShdw>
              </a:effectLst>
              <a:latin typeface="SimSong Bold" panose="02020300000000000000" charset="-122"/>
              <a:ea typeface="SimSong Bold" panose="02020300000000000000" charset="-122"/>
              <a:cs typeface="SimSong Bold" panose="02020300000000000000"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rot="1317092">
            <a:off x="9071926" y="-162885"/>
            <a:ext cx="11001419" cy="14041769"/>
          </a:xfrm>
          <a:prstGeom prst="rect">
            <a:avLst/>
          </a:prstGeom>
          <a:solidFill>
            <a:srgbClr val="3A41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1317092">
            <a:off x="-7881345" y="-6204874"/>
            <a:ext cx="11001419" cy="14041769"/>
          </a:xfrm>
          <a:prstGeom prst="rect">
            <a:avLst/>
          </a:prstGeom>
          <a:solidFill>
            <a:srgbClr val="3A41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nvSpPr>
        <p:spPr>
          <a:xfrm>
            <a:off x="261258" y="219529"/>
            <a:ext cx="11669484" cy="6418942"/>
          </a:xfrm>
          <a:prstGeom prst="roundRect">
            <a:avLst>
              <a:gd name="adj" fmla="val 4616"/>
            </a:avLst>
          </a:prstGeom>
          <a:solidFill>
            <a:schemeClr val="bg1"/>
          </a:solidFill>
          <a:ln>
            <a:noFill/>
          </a:ln>
          <a:effectLst>
            <a:outerShdw blurRad="63500" algn="ctr"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2" name="图片 11"/>
          <p:cNvPicPr>
            <a:picLocks noChangeAspect="1"/>
          </p:cNvPicPr>
          <p:nvPr/>
        </p:nvPicPr>
        <p:blipFill>
          <a:blip r:embed="rId1"/>
          <a:srcRect t="14756" r="28222"/>
          <a:stretch>
            <a:fillRect/>
          </a:stretch>
        </p:blipFill>
        <p:spPr>
          <a:xfrm>
            <a:off x="5257397" y="219529"/>
            <a:ext cx="6673345" cy="5597101"/>
          </a:xfrm>
          <a:custGeom>
            <a:avLst/>
            <a:gdLst>
              <a:gd name="connsiteX0" fmla="*/ 0 w 6673345"/>
              <a:gd name="connsiteY0" fmla="*/ 0 h 5597101"/>
              <a:gd name="connsiteX1" fmla="*/ 6381540 w 6673345"/>
              <a:gd name="connsiteY1" fmla="*/ 0 h 5597101"/>
              <a:gd name="connsiteX2" fmla="*/ 6673345 w 6673345"/>
              <a:gd name="connsiteY2" fmla="*/ 291805 h 5597101"/>
              <a:gd name="connsiteX3" fmla="*/ 6673345 w 6673345"/>
              <a:gd name="connsiteY3" fmla="*/ 5597101 h 5597101"/>
              <a:gd name="connsiteX4" fmla="*/ 0 w 6673345"/>
              <a:gd name="connsiteY4" fmla="*/ 5597101 h 5597101"/>
              <a:gd name="connsiteX5" fmla="*/ 0 w 6673345"/>
              <a:gd name="connsiteY5" fmla="*/ 0 h 5597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73345" h="5597101">
                <a:moveTo>
                  <a:pt x="0" y="0"/>
                </a:moveTo>
                <a:lnTo>
                  <a:pt x="6381540" y="0"/>
                </a:lnTo>
                <a:cubicBezTo>
                  <a:pt x="6542699" y="0"/>
                  <a:pt x="6673345" y="130646"/>
                  <a:pt x="6673345" y="291805"/>
                </a:cubicBezTo>
                <a:lnTo>
                  <a:pt x="6673345" y="5597101"/>
                </a:lnTo>
                <a:lnTo>
                  <a:pt x="0" y="5597101"/>
                </a:lnTo>
                <a:lnTo>
                  <a:pt x="0" y="0"/>
                </a:lnTo>
                <a:close/>
              </a:path>
            </a:pathLst>
          </a:custGeom>
        </p:spPr>
      </p:pic>
      <p:sp>
        <p:nvSpPr>
          <p:cNvPr id="14" name="矩形 13"/>
          <p:cNvSpPr/>
          <p:nvPr/>
        </p:nvSpPr>
        <p:spPr>
          <a:xfrm>
            <a:off x="5591352" y="2607685"/>
            <a:ext cx="1009295" cy="596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4141206" y="2870070"/>
            <a:ext cx="3909586" cy="987323"/>
            <a:chOff x="3911271" y="2208025"/>
            <a:chExt cx="3909586" cy="987323"/>
          </a:xfrm>
        </p:grpSpPr>
        <p:sp>
          <p:nvSpPr>
            <p:cNvPr id="16" name="文本框 15"/>
            <p:cNvSpPr txBox="1"/>
            <p:nvPr/>
          </p:nvSpPr>
          <p:spPr>
            <a:xfrm>
              <a:off x="3911271" y="2208025"/>
              <a:ext cx="3909586" cy="584775"/>
            </a:xfrm>
            <a:prstGeom prst="rect">
              <a:avLst/>
            </a:prstGeom>
            <a:noFill/>
          </p:spPr>
          <p:txBody>
            <a:bodyPr vert="horz" wrap="square" rtlCol="0">
              <a:spAutoFit/>
            </a:bodyPr>
            <a:lstStyle/>
            <a:p>
              <a:pPr algn="ct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思路与研究方法</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4141207" y="2826016"/>
              <a:ext cx="3449714" cy="369332"/>
            </a:xfrm>
            <a:prstGeom prst="rect">
              <a:avLst/>
            </a:prstGeom>
            <a:noFill/>
          </p:spPr>
          <p:txBody>
            <a:bodyPr vert="horz" wrap="square" rtlCol="0">
              <a:spAutoFit/>
            </a:bodyPr>
            <a:lstStyle/>
            <a:p>
              <a:pPr algn="ctr"/>
              <a:r>
                <a:rPr lang="en-US" altLang="zh-CN" dirty="0">
                  <a:solidFill>
                    <a:schemeClr val="tx1">
                      <a:lumMod val="75000"/>
                      <a:lumOff val="25000"/>
                    </a:schemeClr>
                  </a:solidFill>
                  <a:latin typeface="华文细黑" panose="02010600040101010101" pitchFamily="2" charset="-122"/>
                  <a:ea typeface="华文细黑" panose="02010600040101010101" pitchFamily="2" charset="-122"/>
                  <a:cs typeface="Arial" panose="020B0604020202090204" pitchFamily="34" charset="0"/>
                </a:rPr>
                <a:t>Research ideas and methods</a:t>
              </a:r>
              <a:endParaRPr lang="en-US" altLang="zh-CN" dirty="0">
                <a:solidFill>
                  <a:schemeClr val="tx1">
                    <a:lumMod val="75000"/>
                    <a:lumOff val="25000"/>
                  </a:schemeClr>
                </a:solidFill>
                <a:latin typeface="华文细黑" panose="02010600040101010101" pitchFamily="2" charset="-122"/>
                <a:ea typeface="华文细黑" panose="02010600040101010101" pitchFamily="2" charset="-122"/>
                <a:cs typeface="Arial" panose="020B0604020202090204" pitchFamily="34" charset="0"/>
              </a:endParaRPr>
            </a:p>
          </p:txBody>
        </p:sp>
      </p:grpSp>
    </p:spTree>
  </p:cSld>
  <p:clrMapOvr>
    <a:masterClrMapping/>
  </p:clrMapOvr>
</p:sld>
</file>

<file path=ppt/tags/tag1.xml><?xml version="1.0" encoding="utf-8"?>
<p:tagLst xmlns:p="http://schemas.openxmlformats.org/presentationml/2006/main">
  <p:tag name="commondata" val="eyJjb3VudCI6NSwiaGRpZCI6ImQ5M2NiMzlmZWYzMTVhYzFlMDA4OTY0MjFjZDAwNmRkIiwidXNlckNvdW50Ijo1fQ=="/>
</p:tagLst>
</file>

<file path=ppt/theme/theme1.xml><?xml version="1.0" encoding="utf-8"?>
<a:theme xmlns:a="http://schemas.openxmlformats.org/drawingml/2006/main" name="Office 主题​​">
  <a:themeElements>
    <a:clrScheme name="自定义 689">
      <a:dk1>
        <a:sysClr val="windowText" lastClr="000000"/>
      </a:dk1>
      <a:lt1>
        <a:sysClr val="window" lastClr="FFFFFF"/>
      </a:lt1>
      <a:dk2>
        <a:srgbClr val="44546A"/>
      </a:dk2>
      <a:lt2>
        <a:srgbClr val="E7E6E6"/>
      </a:lt2>
      <a:accent1>
        <a:srgbClr val="3A414B"/>
      </a:accent1>
      <a:accent2>
        <a:srgbClr val="57627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2303</Words>
  <Application>WPS 演示</Application>
  <PresentationFormat>宽屏</PresentationFormat>
  <Paragraphs>125</Paragraphs>
  <Slides>13</Slides>
  <Notes>0</Notes>
  <HiddenSlides>0</HiddenSlides>
  <MMClips>0</MMClips>
  <ScaleCrop>false</ScaleCrop>
  <HeadingPairs>
    <vt:vector size="6" baseType="variant">
      <vt:variant>
        <vt:lpstr>已用的字体</vt:lpstr>
      </vt:variant>
      <vt:variant>
        <vt:i4>26</vt:i4>
      </vt:variant>
      <vt:variant>
        <vt:lpstr>主题</vt:lpstr>
      </vt:variant>
      <vt:variant>
        <vt:i4>1</vt:i4>
      </vt:variant>
      <vt:variant>
        <vt:lpstr>幻灯片标题</vt:lpstr>
      </vt:variant>
      <vt:variant>
        <vt:i4>13</vt:i4>
      </vt:variant>
    </vt:vector>
  </HeadingPairs>
  <TitlesOfParts>
    <vt:vector size="40" baseType="lpstr">
      <vt:lpstr>Arial</vt:lpstr>
      <vt:lpstr>宋体</vt:lpstr>
      <vt:lpstr>Wingdings</vt:lpstr>
      <vt:lpstr>微软雅黑</vt:lpstr>
      <vt:lpstr>汉仪旗黑</vt:lpstr>
      <vt:lpstr>华文细黑</vt:lpstr>
      <vt:lpstr>黑体-简</vt:lpstr>
      <vt:lpstr>Arial</vt:lpstr>
      <vt:lpstr>ui-sans-serif</vt:lpstr>
      <vt:lpstr>SimSong Regular</vt:lpstr>
      <vt:lpstr>SimSong Bold</vt:lpstr>
      <vt:lpstr>Source Sans Pro</vt:lpstr>
      <vt:lpstr>linea-basic-10</vt:lpstr>
      <vt:lpstr>等线</vt:lpstr>
      <vt:lpstr>汉仪中等线KW</vt:lpstr>
      <vt:lpstr>宋体</vt:lpstr>
      <vt:lpstr>Arial Unicode MS</vt:lpstr>
      <vt:lpstr>等线 Light</vt:lpstr>
      <vt:lpstr>Calibri</vt:lpstr>
      <vt:lpstr>Helvetica Neue</vt:lpstr>
      <vt:lpstr>汉仪书宋二KW</vt:lpstr>
      <vt:lpstr>Calibri</vt:lpstr>
      <vt:lpstr>Source Sans Pro Light</vt:lpstr>
      <vt:lpstr>Roboto Condensed Light</vt:lpstr>
      <vt:lpstr>Thonburi</vt:lpstr>
      <vt:lpstr>苹方-简</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稻壳儿演示武汉组</dc:creator>
  <cp:lastModifiedBy>HanFanyu</cp:lastModifiedBy>
  <cp:revision>67</cp:revision>
  <dcterms:created xsi:type="dcterms:W3CDTF">2024-11-27T14:45:42Z</dcterms:created>
  <dcterms:modified xsi:type="dcterms:W3CDTF">2024-11-27T14:45:42Z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2052-6.12.1.8902</vt:lpwstr>
  </property>
  <property fmtid="{D5CDD505-2E9C-101B-9397-08002B2CF9AE}" pid="3" name="KSOTemplateUUID">
    <vt:lpwstr>v1.0_mb_nLqKXpULTogcgXFSxcPA6Q==</vt:lpwstr>
  </property>
  <property fmtid="{D5CDD505-2E9C-101B-9397-08002B2CF9AE}" pid="4" name="ICV">
    <vt:lpwstr>30DABB518DA757E89F37436724564F2E_43</vt:lpwstr>
  </property>
</Properties>
</file>