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61" r:id="rId4"/>
    <p:sldId id="281" r:id="rId5"/>
    <p:sldId id="289" r:id="rId6"/>
    <p:sldId id="287" r:id="rId7"/>
    <p:sldId id="282" r:id="rId8"/>
    <p:sldId id="285" r:id="rId9"/>
    <p:sldId id="301" r:id="rId10"/>
    <p:sldId id="302" r:id="rId11"/>
    <p:sldId id="288" r:id="rId12"/>
    <p:sldId id="293" r:id="rId13"/>
    <p:sldId id="294" r:id="rId14"/>
    <p:sldId id="304" r:id="rId15"/>
    <p:sldId id="296" r:id="rId16"/>
    <p:sldId id="297" r:id="rId17"/>
    <p:sldId id="299" r:id="rId18"/>
    <p:sldId id="298" r:id="rId19"/>
    <p:sldId id="300" r:id="rId20"/>
    <p:sldId id="283" r:id="rId21"/>
    <p:sldId id="303" r:id="rId22"/>
    <p:sldId id="295" r:id="rId23"/>
    <p:sldId id="291" r:id="rId24"/>
    <p:sldId id="28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02"/>
    <a:srgbClr val="EF67EC"/>
    <a:srgbClr val="5C0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2411"/>
  </p:normalViewPr>
  <p:slideViewPr>
    <p:cSldViewPr snapToGrid="0">
      <p:cViewPr varScale="1">
        <p:scale>
          <a:sx n="108" d="100"/>
          <a:sy n="10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0035-7936-A04E-A7ED-C3EE2C39C883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AD8E-C222-6343-B069-C7C764D2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Elsevier Sans"/>
              </a:rPr>
              <a:t>“A linear regression model with an interaction term was used to test for the effect of biopsy histology on gene methylation and its interaction with the future diagnosis of EC.”</a:t>
            </a:r>
            <a:br>
              <a:rPr lang="en-US" b="0" i="0" dirty="0">
                <a:solidFill>
                  <a:srgbClr val="2E2E2E"/>
                </a:solidFill>
                <a:effectLst/>
                <a:latin typeface="Elsevier San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0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9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0AD8E-C222-6343-B069-C7C764D22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608-AE72-BDA5-DA06-2A53F66F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C33DD-48BF-6E81-7BBE-EF727FEEE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81EF-2A0D-11B5-3E34-EE2DEA93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C9B4-6479-37F4-33B1-1873F1C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7BCD-EDC2-ECA4-3760-711A36AA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AE8-C76B-14BE-E9B9-BAA457FE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BD78-AD2F-5DD9-D79E-D311699E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C8A8-C412-6142-1CA7-D63531B5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2CF1-4F7C-F2B2-9909-6FD8306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0DD7-AC90-23AD-C70F-7121DB3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86998-5339-FD98-BEF1-D70B8E06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82322-7023-432E-8C83-90070D23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E237-3774-44E8-0DEA-BBC653DC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6310-092A-7DCF-4964-CE873637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C011-6E9A-8323-D050-29F75FFE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D635-30DD-5395-089B-272F109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EE5B-4EE4-220F-CB1B-0789E8CD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5099-0562-9E20-8190-31664BC3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2B69-748A-641C-C7EA-93A646F7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8FA6-E7BD-C615-0517-6E8FD2A5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99E-0D95-2677-0D17-7518342E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27D4-3CBE-429D-BBB1-E6434C23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F54F-3109-9804-140A-4AEC3447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222A-CA4D-37B3-5493-AB35B416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562C-99D4-B04B-16B0-4274D488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60E1-0A60-E57A-F383-73693A68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EE88-D97C-82FC-6F6C-54E8B6F4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A6F3-7D49-FE36-4D9B-293A6F20C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E56A-3B5F-222D-FD4B-923825AB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1008-4C2B-5BF7-4FB7-DFE3DDB9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D7A61-FC58-9711-756D-44D1619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E915-0FE6-8648-2AA4-E33C56CB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E8D-0A4C-C266-76AD-B30C1EAE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A0D05-C942-F4E2-E62E-A1AB16E2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F76A-66C0-5381-424C-8DA4D795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2C2E3-D7D3-F058-BDC2-418E51288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787E6-E69C-2470-7599-E5878024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C1F3-54CA-CAE9-5CC6-93075D13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1AD0C-8810-83F7-ED1A-D876A839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63DC-9885-B5DA-70BF-68CAB2FC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4D4C-544D-7E16-C7DE-DB9798DD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DB0B8-F952-6A98-2BE9-757270AF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81FFF-8FF9-F269-B63C-732D907D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336C7-C200-AC31-17C1-475BDE9B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A1B1-CDB4-180E-2B30-642FA7BB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589EB-678F-23B8-36D7-805FF56B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B632-39E3-C59F-97FC-87C4D754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1D63-8C9B-CF1F-0561-F6FA98A0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7B044-D017-E002-8711-6F3135AB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0E25-2E49-A02E-CB6B-52B52E1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7404-EDFF-38C1-C6E3-D6C88BD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2824-1701-3CD5-D314-997DCBF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06C7-0E61-AE54-76BA-B1A5A706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3938B-D18B-3977-4822-6681FDFB6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BAE5-88F3-D445-41EC-655BAE48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B65B-BEB4-F56C-5F71-77624DB9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544C6-9C93-01DB-7EE8-17641E5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7E34-FA13-2E70-8A9D-3625FE17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0BF2A-3205-E4A8-101E-FF1B09E0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C7C1-0E92-687A-7BF8-079694A4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E332-4395-19F7-2E00-04B0BB61E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B7EC1-307D-E44F-933F-85DAF5BFEA6D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1B4E-FF7C-14B7-7FDE-8C2C03E83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B6C7-190A-F3C2-DDC2-0D941F93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90F32-8593-0F41-9CE4-6F45B56C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C6B8-8946-3173-37C0-18C9B8F5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C0E8C"/>
                </a:solidFill>
                <a:latin typeface="Century Gothic" panose="020B0502020202020204" pitchFamily="34" charset="0"/>
              </a:rPr>
              <a:t>Future EC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23E09-8D8E-59F3-AB3A-D46D2F4E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(The lack of) Progress so far…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8312E-5955-4081-8D5C-1361F8D3F0F7}"/>
              </a:ext>
            </a:extLst>
          </p:cNvPr>
          <p:cNvSpPr txBox="1"/>
          <p:nvPr/>
        </p:nvSpPr>
        <p:spPr>
          <a:xfrm>
            <a:off x="291296" y="4429919"/>
            <a:ext cx="11609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562225" algn="l"/>
              </a:tabLst>
            </a:pPr>
            <a:r>
              <a:rPr lang="en-US" sz="1400" b="1" dirty="0">
                <a:solidFill>
                  <a:srgbClr val="5C0E8C"/>
                </a:solidFill>
                <a:effectLst/>
                <a:latin typeface="Century Gothic" panose="020B0502020202020204" pitchFamily="34" charset="0"/>
              </a:rPr>
              <a:t>Muhammad Ali</a:t>
            </a:r>
          </a:p>
          <a:p>
            <a:pPr algn="ctr">
              <a:tabLst>
                <a:tab pos="2562225" algn="l"/>
              </a:tabLst>
            </a:pPr>
            <a:r>
              <a:rPr lang="en-US" sz="1400" b="1" dirty="0">
                <a:latin typeface="Century Gothic" panose="020B0502020202020204" pitchFamily="34" charset="0"/>
              </a:rPr>
              <a:t>MS Biology </a:t>
            </a:r>
          </a:p>
          <a:p>
            <a:pPr algn="ctr">
              <a:tabLst>
                <a:tab pos="2562225" algn="l"/>
              </a:tabLst>
            </a:pPr>
            <a:r>
              <a:rPr lang="en-US" sz="1400" b="1" dirty="0">
                <a:latin typeface="Century Gothic" panose="020B0502020202020204" pitchFamily="34" charset="0"/>
              </a:rPr>
              <a:t>NYU Downtown</a:t>
            </a:r>
            <a:endParaRPr lang="en-US" sz="1400" b="1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1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Ensemble Method for Feature Selection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2C1FE9F-AAA5-0F6B-BE33-D0DC9C08D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310270" cy="4150220"/>
              </a:xfrm>
            </p:spPr>
            <p:txBody>
              <a:bodyPr anchor="t">
                <a:noAutofit/>
              </a:bodyPr>
              <a:lstStyle/>
              <a:p>
                <a:r>
                  <a:rPr lang="en-US" sz="1500" dirty="0">
                    <a:latin typeface="Century Gothic" panose="020B0502020202020204" pitchFamily="34" charset="0"/>
                  </a:rPr>
                  <a:t>Dataset: </a:t>
                </a:r>
                <a:r>
                  <a:rPr lang="en-US" sz="1500" b="1" dirty="0">
                    <a:latin typeface="Century Gothic" panose="020B0502020202020204" pitchFamily="34" charset="0"/>
                  </a:rPr>
                  <a:t>GSE89093</a:t>
                </a:r>
              </a:p>
              <a:p>
                <a:pPr lvl="1"/>
                <a:r>
                  <a:rPr lang="en-US" sz="1500" dirty="0">
                    <a:latin typeface="Century Gothic" panose="020B0502020202020204" pitchFamily="34" charset="0"/>
                  </a:rPr>
                  <a:t>Monozygotic twins</a:t>
                </a:r>
              </a:p>
              <a:p>
                <a:pPr lvl="1"/>
                <a:r>
                  <a:rPr lang="en-US" sz="1500" dirty="0">
                    <a:latin typeface="Century Gothic" panose="020B0502020202020204" pitchFamily="34" charset="0"/>
                  </a:rPr>
                  <a:t>One healthy | One EC</a:t>
                </a:r>
                <a:br>
                  <a:rPr lang="en-US" sz="1500" dirty="0">
                    <a:latin typeface="Century Gothic" panose="020B0502020202020204" pitchFamily="34" charset="0"/>
                  </a:rPr>
                </a:br>
                <a:endParaRPr lang="en-US" sz="1500" dirty="0">
                  <a:latin typeface="Century Gothic" panose="020B0502020202020204" pitchFamily="34" charset="0"/>
                </a:endParaRPr>
              </a:p>
              <a:p>
                <a:r>
                  <a:rPr lang="en-US" sz="1500" dirty="0">
                    <a:latin typeface="Century Gothic" panose="020B0502020202020204" pitchFamily="34" charset="0"/>
                  </a:rPr>
                  <a:t>Elastic-net non-zero coefficients</a:t>
                </a:r>
              </a:p>
              <a:p>
                <a:endParaRPr lang="en-US" sz="1500" dirty="0">
                  <a:latin typeface="Century Gothic" panose="020B0502020202020204" pitchFamily="34" charset="0"/>
                </a:endParaRPr>
              </a:p>
              <a:p>
                <a:r>
                  <a:rPr lang="en-US" sz="1500" dirty="0">
                    <a:latin typeface="Century Gothic" panose="020B0502020202020204" pitchFamily="34" charset="0"/>
                  </a:rPr>
                  <a:t>Mean importance-filtered features from Random Forest</a:t>
                </a:r>
              </a:p>
              <a:p>
                <a:endParaRPr lang="en-US" sz="1500" dirty="0">
                  <a:latin typeface="Century Gothic" panose="020B0502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>
                    <a:latin typeface="Century Gothic" panose="020B0502020202020204" pitchFamily="34" charset="0"/>
                  </a:rPr>
                  <a:t> </a:t>
                </a:r>
                <a:r>
                  <a:rPr lang="en-US" sz="15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p &gt; 0.05</a:t>
                </a:r>
                <a:r>
                  <a:rPr lang="en-US" sz="1500" dirty="0">
                    <a:latin typeface="Century Gothic" panose="020B0502020202020204" pitchFamily="34" charset="0"/>
                  </a:rPr>
                  <a:t> for logistic regression</a:t>
                </a:r>
              </a:p>
              <a:p>
                <a:endParaRPr lang="en-US" sz="1500" dirty="0">
                  <a:latin typeface="Century Gothic" panose="020B0502020202020204" pitchFamily="34" charset="0"/>
                </a:endParaRPr>
              </a:p>
              <a:p>
                <a:r>
                  <a:rPr lang="en-US" sz="1500" dirty="0">
                    <a:latin typeface="Century Gothic" panose="020B0502020202020204" pitchFamily="34" charset="0"/>
                  </a:rPr>
                  <a:t>Nothing interesting turned up</a:t>
                </a:r>
                <a:endParaRPr lang="en-US" sz="1500" b="1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2C1FE9F-AAA5-0F6B-BE33-D0DC9C08D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310270" cy="4150220"/>
              </a:xfrm>
              <a:blipFill>
                <a:blip r:embed="rId3"/>
                <a:stretch>
                  <a:fillRect l="-882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DD5358-4D5D-9208-F830-A7CBB9359E33}"/>
              </a:ext>
            </a:extLst>
          </p:cNvPr>
          <p:cNvSpPr txBox="1"/>
          <p:nvPr/>
        </p:nvSpPr>
        <p:spPr>
          <a:xfrm>
            <a:off x="5857603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ADCYAP1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CCA1A-E89E-3ED3-02B9-9813C5B19AAB}"/>
              </a:ext>
            </a:extLst>
          </p:cNvPr>
          <p:cNvSpPr txBox="1"/>
          <p:nvPr/>
        </p:nvSpPr>
        <p:spPr>
          <a:xfrm>
            <a:off x="9606018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HAND2</a:t>
            </a:r>
            <a:endParaRPr lang="en-US" b="1" dirty="0"/>
          </a:p>
        </p:txBody>
      </p:sp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4BF030C-6F22-47F4-9C3F-5F84E7C2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79" y="1364941"/>
            <a:ext cx="6255088" cy="46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Analysis (Survival Prediction)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702C7-8120-DEAC-669A-460709AF85E6}"/>
              </a:ext>
            </a:extLst>
          </p:cNvPr>
          <p:cNvCxnSpPr>
            <a:cxnSpLocks/>
          </p:cNvCxnSpPr>
          <p:nvPr/>
        </p:nvCxnSpPr>
        <p:spPr>
          <a:xfrm>
            <a:off x="5855476" y="2131549"/>
            <a:ext cx="1" cy="32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7FD3B6-541F-DAC9-B25B-F6953A969CA8}"/>
              </a:ext>
            </a:extLst>
          </p:cNvPr>
          <p:cNvCxnSpPr>
            <a:cxnSpLocks/>
          </p:cNvCxnSpPr>
          <p:nvPr/>
        </p:nvCxnSpPr>
        <p:spPr>
          <a:xfrm>
            <a:off x="838200" y="2555821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80859-2A8D-3D10-821D-1764710EF7D4}"/>
              </a:ext>
            </a:extLst>
          </p:cNvPr>
          <p:cNvSpPr txBox="1">
            <a:spLocks/>
          </p:cNvSpPr>
          <p:nvPr/>
        </p:nvSpPr>
        <p:spPr>
          <a:xfrm>
            <a:off x="5117131" y="3117104"/>
            <a:ext cx="184320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err="1">
                <a:latin typeface="Century Gothic" panose="020B0502020202020204" pitchFamily="34" charset="0"/>
              </a:rPr>
              <a:t>Psuedotime</a:t>
            </a:r>
            <a:r>
              <a:rPr lang="en-US" sz="1400" b="1" dirty="0">
                <a:latin typeface="Century Gothic" panose="020B0502020202020204" pitchFamily="34" charset="0"/>
              </a:rPr>
              <a:t> analysis </a:t>
            </a:r>
            <a:r>
              <a:rPr lang="en-US" sz="1400" dirty="0">
                <a:latin typeface="Century Gothic" panose="020B0502020202020204" pitchFamily="34" charset="0"/>
              </a:rPr>
              <a:t>using methylation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4D68D86-9B7C-E74E-1662-92B83A9CD16A}"/>
              </a:ext>
            </a:extLst>
          </p:cNvPr>
          <p:cNvSpPr txBox="1">
            <a:spLocks/>
          </p:cNvSpPr>
          <p:nvPr/>
        </p:nvSpPr>
        <p:spPr>
          <a:xfrm>
            <a:off x="2468215" y="3141098"/>
            <a:ext cx="220123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Random survival forests</a:t>
            </a:r>
            <a:r>
              <a:rPr lang="en-US" sz="1400" dirty="0">
                <a:latin typeface="Century Gothic" panose="020B0502020202020204" pitchFamily="34" charset="0"/>
              </a:rPr>
              <a:t> using CpGs from </a:t>
            </a:r>
            <a:r>
              <a:rPr lang="en-US" sz="1400" i="1" dirty="0">
                <a:latin typeface="Century Gothic" panose="020B0502020202020204" pitchFamily="34" charset="0"/>
              </a:rPr>
              <a:t>ADCYAP1 </a:t>
            </a:r>
            <a:r>
              <a:rPr lang="en-US" sz="1400" dirty="0">
                <a:latin typeface="Century Gothic" panose="020B0502020202020204" pitchFamily="34" charset="0"/>
              </a:rPr>
              <a:t>and </a:t>
            </a:r>
            <a:r>
              <a:rPr lang="en-US" sz="1400" i="1" dirty="0">
                <a:latin typeface="Century Gothic" panose="020B0502020202020204" pitchFamily="34" charset="0"/>
              </a:rPr>
              <a:t>HAND2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AFA009-427F-B197-4491-1DBF8C639665}"/>
              </a:ext>
            </a:extLst>
          </p:cNvPr>
          <p:cNvCxnSpPr>
            <a:cxnSpLocks/>
          </p:cNvCxnSpPr>
          <p:nvPr/>
        </p:nvCxnSpPr>
        <p:spPr>
          <a:xfrm flipH="1">
            <a:off x="838200" y="2555821"/>
            <a:ext cx="78121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29656B-E020-F37E-E9E0-AB1000CEF967}"/>
              </a:ext>
            </a:extLst>
          </p:cNvPr>
          <p:cNvSpPr txBox="1">
            <a:spLocks/>
          </p:cNvSpPr>
          <p:nvPr/>
        </p:nvSpPr>
        <p:spPr>
          <a:xfrm>
            <a:off x="4633747" y="1830515"/>
            <a:ext cx="244345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Survival Prediction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260094-C409-B153-E28C-B37BA61AF135}"/>
              </a:ext>
            </a:extLst>
          </p:cNvPr>
          <p:cNvCxnSpPr>
            <a:cxnSpLocks/>
          </p:cNvCxnSpPr>
          <p:nvPr/>
        </p:nvCxnSpPr>
        <p:spPr>
          <a:xfrm>
            <a:off x="3541606" y="2562815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3157F3-9E7A-DE5D-F793-BCCD7AF9791D}"/>
              </a:ext>
            </a:extLst>
          </p:cNvPr>
          <p:cNvSpPr txBox="1">
            <a:spLocks/>
          </p:cNvSpPr>
          <p:nvPr/>
        </p:nvSpPr>
        <p:spPr>
          <a:xfrm>
            <a:off x="96928" y="3161490"/>
            <a:ext cx="1923611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Penalized cox proportional hazards </a:t>
            </a:r>
            <a:r>
              <a:rPr lang="en-US" sz="1400" dirty="0">
                <a:latin typeface="Century Gothic" panose="020B0502020202020204" pitchFamily="34" charset="0"/>
              </a:rPr>
              <a:t>model using all probes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7B726D-D906-7882-EE3A-B3459393A71E}"/>
              </a:ext>
            </a:extLst>
          </p:cNvPr>
          <p:cNvCxnSpPr>
            <a:cxnSpLocks/>
          </p:cNvCxnSpPr>
          <p:nvPr/>
        </p:nvCxnSpPr>
        <p:spPr>
          <a:xfrm>
            <a:off x="6038609" y="2562815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0E187B-C7B7-76BD-3BB8-46FE39DEA5A1}"/>
              </a:ext>
            </a:extLst>
          </p:cNvPr>
          <p:cNvCxnSpPr>
            <a:cxnSpLocks/>
          </p:cNvCxnSpPr>
          <p:nvPr/>
        </p:nvCxnSpPr>
        <p:spPr>
          <a:xfrm flipV="1">
            <a:off x="6038609" y="3785282"/>
            <a:ext cx="0" cy="454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E86E399-571A-B0F8-69CA-5C3A1DBD67DA}"/>
              </a:ext>
            </a:extLst>
          </p:cNvPr>
          <p:cNvSpPr txBox="1">
            <a:spLocks/>
          </p:cNvSpPr>
          <p:nvPr/>
        </p:nvSpPr>
        <p:spPr>
          <a:xfrm>
            <a:off x="4881009" y="4263510"/>
            <a:ext cx="2315199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Shows </a:t>
            </a:r>
            <a:r>
              <a:rPr lang="en-US" sz="1400" b="1" dirty="0">
                <a:latin typeface="Century Gothic" panose="020B0502020202020204" pitchFamily="34" charset="0"/>
              </a:rPr>
              <a:t>different methylation profiles </a:t>
            </a:r>
            <a:r>
              <a:rPr lang="en-US" sz="1400" dirty="0">
                <a:latin typeface="Century Gothic" panose="020B0502020202020204" pitchFamily="34" charset="0"/>
              </a:rPr>
              <a:t>for serous and endometrial adenocarcinomas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027" name="Content Placeholder 2">
            <a:extLst>
              <a:ext uri="{FF2B5EF4-FFF2-40B4-BE49-F238E27FC236}">
                <a16:creationId xmlns:a16="http://schemas.microsoft.com/office/drawing/2014/main" id="{DE3CF2C8-CBF1-873C-CB2B-4B8F07EB2865}"/>
              </a:ext>
            </a:extLst>
          </p:cNvPr>
          <p:cNvSpPr txBox="1">
            <a:spLocks/>
          </p:cNvSpPr>
          <p:nvPr/>
        </p:nvSpPr>
        <p:spPr>
          <a:xfrm>
            <a:off x="96928" y="4604084"/>
            <a:ext cx="1923610" cy="357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Takes very long and returns like 6 CpGs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16EB907-83AE-7617-0163-B90AB5E080CE}"/>
              </a:ext>
            </a:extLst>
          </p:cNvPr>
          <p:cNvCxnSpPr>
            <a:cxnSpLocks/>
          </p:cNvCxnSpPr>
          <p:nvPr/>
        </p:nvCxnSpPr>
        <p:spPr>
          <a:xfrm>
            <a:off x="10604665" y="2546739"/>
            <a:ext cx="0" cy="516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B1CB125-030D-D6EC-344E-A459F8A16676}"/>
              </a:ext>
            </a:extLst>
          </p:cNvPr>
          <p:cNvCxnSpPr>
            <a:cxnSpLocks/>
          </p:cNvCxnSpPr>
          <p:nvPr/>
        </p:nvCxnSpPr>
        <p:spPr>
          <a:xfrm flipH="1">
            <a:off x="8633266" y="2546739"/>
            <a:ext cx="1971399" cy="104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Content Placeholder 2">
            <a:extLst>
              <a:ext uri="{FF2B5EF4-FFF2-40B4-BE49-F238E27FC236}">
                <a16:creationId xmlns:a16="http://schemas.microsoft.com/office/drawing/2014/main" id="{8D891300-7F16-57D5-BB86-5C8821754C6A}"/>
              </a:ext>
            </a:extLst>
          </p:cNvPr>
          <p:cNvSpPr txBox="1">
            <a:spLocks/>
          </p:cNvSpPr>
          <p:nvPr/>
        </p:nvSpPr>
        <p:spPr>
          <a:xfrm>
            <a:off x="9014537" y="2234843"/>
            <a:ext cx="1843208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Speculative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8B4D02-0D16-9E35-1203-494AE72C2FF9}"/>
              </a:ext>
            </a:extLst>
          </p:cNvPr>
          <p:cNvCxnSpPr>
            <a:cxnSpLocks/>
          </p:cNvCxnSpPr>
          <p:nvPr/>
        </p:nvCxnSpPr>
        <p:spPr>
          <a:xfrm flipV="1">
            <a:off x="838200" y="4049390"/>
            <a:ext cx="0" cy="554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ED0DBB-9082-6C42-8D7D-558A97928516}"/>
              </a:ext>
            </a:extLst>
          </p:cNvPr>
          <p:cNvSpPr txBox="1">
            <a:spLocks/>
          </p:cNvSpPr>
          <p:nvPr/>
        </p:nvSpPr>
        <p:spPr>
          <a:xfrm>
            <a:off x="9328969" y="3141098"/>
            <a:ext cx="255138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What I want to see</a:t>
            </a:r>
            <a:r>
              <a:rPr lang="en-US" sz="1400" dirty="0">
                <a:latin typeface="Century Gothic" panose="020B0502020202020204" pitchFamily="34" charset="0"/>
              </a:rPr>
              <a:t>: If there are any differential molecular markers in people who survive longer compared to those who don’t?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F3F5A0-B8DC-72F6-47A2-6DD48CE7465E}"/>
              </a:ext>
            </a:extLst>
          </p:cNvPr>
          <p:cNvCxnSpPr>
            <a:cxnSpLocks/>
          </p:cNvCxnSpPr>
          <p:nvPr/>
        </p:nvCxnSpPr>
        <p:spPr>
          <a:xfrm>
            <a:off x="10604663" y="4403072"/>
            <a:ext cx="0" cy="516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70BE79C-3A99-D900-FAFA-E6AAF292AD1F}"/>
              </a:ext>
            </a:extLst>
          </p:cNvPr>
          <p:cNvSpPr txBox="1">
            <a:spLocks/>
          </p:cNvSpPr>
          <p:nvPr/>
        </p:nvSpPr>
        <p:spPr>
          <a:xfrm>
            <a:off x="9328968" y="5051046"/>
            <a:ext cx="255138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How can I investigate it further</a:t>
            </a:r>
            <a:r>
              <a:rPr lang="en-US" sz="1400" dirty="0">
                <a:latin typeface="Century Gothic" panose="020B0502020202020204" pitchFamily="34" charset="0"/>
              </a:rPr>
              <a:t>: honestly? No clue. </a:t>
            </a:r>
            <a:r>
              <a:rPr lang="en-US" sz="1400" dirty="0" err="1">
                <a:latin typeface="Century Gothic" panose="020B0502020202020204" pitchFamily="34" charset="0"/>
              </a:rPr>
              <a:t>Plis</a:t>
            </a:r>
            <a:r>
              <a:rPr lang="en-US" sz="1400" dirty="0">
                <a:latin typeface="Century Gothic" panose="020B0502020202020204" pitchFamily="34" charset="0"/>
              </a:rPr>
              <a:t> help ;-;</a:t>
            </a:r>
          </a:p>
        </p:txBody>
      </p:sp>
      <p:pic>
        <p:nvPicPr>
          <p:cNvPr id="3" name="Picture 2" descr="Banana Crying Cat Sticker - Banana crying cat - Discover &amp; Share GIFs">
            <a:extLst>
              <a:ext uri="{FF2B5EF4-FFF2-40B4-BE49-F238E27FC236}">
                <a16:creationId xmlns:a16="http://schemas.microsoft.com/office/drawing/2014/main" id="{30AC9158-C6FE-A640-1F5E-B155F3B3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843" y="5542615"/>
            <a:ext cx="1219638" cy="12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0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Survival Analysis 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of a distribution of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3AFAB077-D5DF-6085-E6C7-BB2BD879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10" y="80963"/>
            <a:ext cx="3219450" cy="3219450"/>
          </a:xfrm>
          <a:prstGeom prst="rect">
            <a:avLst/>
          </a:prstGeom>
        </p:spPr>
      </p:pic>
      <p:pic>
        <p:nvPicPr>
          <p:cNvPr id="13" name="Picture 12" descr="A diagram of a distribution of concordance index&#10;&#10;Description automatically generated">
            <a:extLst>
              <a:ext uri="{FF2B5EF4-FFF2-40B4-BE49-F238E27FC236}">
                <a16:creationId xmlns:a16="http://schemas.microsoft.com/office/drawing/2014/main" id="{55F55038-700D-4F0D-43EC-B5D8C4ECD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096" y="3638550"/>
            <a:ext cx="3219450" cy="3219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6E438C-FD8C-1CE7-CD27-1A440851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55604" cy="4150220"/>
          </a:xfrm>
        </p:spPr>
        <p:txBody>
          <a:bodyPr anchor="t">
            <a:no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Bootstraps: 100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A more flexible model produced larger values of CI.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There’s a non-linear relationship between survival and DNAm.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Switched to non-linear </a:t>
            </a:r>
            <a:r>
              <a:rPr lang="en-US" sz="1500" b="1" dirty="0">
                <a:latin typeface="Century Gothic" panose="020B0502020202020204" pitchFamily="34" charset="0"/>
              </a:rPr>
              <a:t>random survival forest </a:t>
            </a:r>
            <a:r>
              <a:rPr lang="en-US" sz="1500" dirty="0">
                <a:latin typeface="Century Gothic" panose="020B0502020202020204" pitchFamily="34" charset="0"/>
              </a:rPr>
              <a:t>(RSF).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Tried the following with all CpGs: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Ridge with both </a:t>
            </a:r>
            <a:r>
              <a:rPr lang="en-US" sz="1500" i="1" dirty="0">
                <a:latin typeface="Century Gothic" panose="020B0502020202020204" pitchFamily="34" charset="0"/>
              </a:rPr>
              <a:t>ADCYAP1 </a:t>
            </a:r>
            <a:r>
              <a:rPr lang="en-US" sz="1500" dirty="0">
                <a:latin typeface="Century Gothic" panose="020B0502020202020204" pitchFamily="34" charset="0"/>
              </a:rPr>
              <a:t>and </a:t>
            </a:r>
            <a:r>
              <a:rPr lang="en-US" sz="1500" i="1" dirty="0">
                <a:latin typeface="Century Gothic" panose="020B0502020202020204" pitchFamily="34" charset="0"/>
              </a:rPr>
              <a:t>HAND2.</a:t>
            </a:r>
            <a:endParaRPr lang="en-US" sz="1500" dirty="0">
              <a:latin typeface="Century Gothic" panose="020B0502020202020204" pitchFamily="34" charset="0"/>
            </a:endParaRP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RSF with </a:t>
            </a:r>
            <a:r>
              <a:rPr lang="en-US" sz="1500" i="1" dirty="0">
                <a:latin typeface="Century Gothic" panose="020B0502020202020204" pitchFamily="34" charset="0"/>
              </a:rPr>
              <a:t>ADCYAP1 </a:t>
            </a:r>
            <a:r>
              <a:rPr lang="en-US" sz="1500" dirty="0">
                <a:latin typeface="Century Gothic" panose="020B0502020202020204" pitchFamily="34" charset="0"/>
              </a:rPr>
              <a:t>and </a:t>
            </a:r>
            <a:r>
              <a:rPr lang="en-US" sz="1500" i="1" dirty="0">
                <a:latin typeface="Century Gothic" panose="020B0502020202020204" pitchFamily="34" charset="0"/>
              </a:rPr>
              <a:t>HAND2</a:t>
            </a:r>
            <a:r>
              <a:rPr lang="en-US" sz="1500" dirty="0">
                <a:latin typeface="Century Gothic" panose="020B0502020202020204" pitchFamily="34" charset="0"/>
              </a:rPr>
              <a:t> individually.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RSF with both </a:t>
            </a:r>
            <a:r>
              <a:rPr lang="en-US" sz="1500" i="1" dirty="0">
                <a:latin typeface="Century Gothic" panose="020B0502020202020204" pitchFamily="34" charset="0"/>
              </a:rPr>
              <a:t>A DCYAP1 </a:t>
            </a:r>
            <a:r>
              <a:rPr lang="en-US" sz="1500" dirty="0">
                <a:latin typeface="Century Gothic" panose="020B0502020202020204" pitchFamily="34" charset="0"/>
              </a:rPr>
              <a:t>and </a:t>
            </a:r>
            <a:r>
              <a:rPr lang="en-US" sz="1500" i="1" dirty="0">
                <a:latin typeface="Century Gothic" panose="020B0502020202020204" pitchFamily="34" charset="0"/>
              </a:rPr>
              <a:t>HAND2.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C92EF-6C71-6FEA-1F9A-94C0E6B1838D}"/>
              </a:ext>
            </a:extLst>
          </p:cNvPr>
          <p:cNvSpPr txBox="1"/>
          <p:nvPr/>
        </p:nvSpPr>
        <p:spPr>
          <a:xfrm>
            <a:off x="5822353" y="1367522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ADCYAP1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Elastic-net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2CC9E-EFE4-102B-B931-903E718C50B3}"/>
              </a:ext>
            </a:extLst>
          </p:cNvPr>
          <p:cNvSpPr txBox="1"/>
          <p:nvPr/>
        </p:nvSpPr>
        <p:spPr>
          <a:xfrm>
            <a:off x="5822352" y="4925109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ADCYAP1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Ridge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75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Survival Analysis 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C92EF-6C71-6FEA-1F9A-94C0E6B1838D}"/>
              </a:ext>
            </a:extLst>
          </p:cNvPr>
          <p:cNvSpPr txBox="1"/>
          <p:nvPr/>
        </p:nvSpPr>
        <p:spPr>
          <a:xfrm>
            <a:off x="1238753" y="5225043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ADCYAP1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RSF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2CC9E-EFE4-102B-B931-903E718C50B3}"/>
              </a:ext>
            </a:extLst>
          </p:cNvPr>
          <p:cNvSpPr txBox="1"/>
          <p:nvPr/>
        </p:nvSpPr>
        <p:spPr>
          <a:xfrm>
            <a:off x="8672323" y="5225043"/>
            <a:ext cx="2488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ADCYAP1 </a:t>
            </a:r>
            <a:r>
              <a:rPr lang="en-US" sz="1800" dirty="0">
                <a:latin typeface="Century Gothic" panose="020B0502020202020204" pitchFamily="34" charset="0"/>
              </a:rPr>
              <a:t>+</a:t>
            </a:r>
            <a:r>
              <a:rPr lang="en-US" sz="1800" i="1" dirty="0">
                <a:latin typeface="Century Gothic" panose="020B0502020202020204" pitchFamily="34" charset="0"/>
              </a:rPr>
              <a:t> HAND2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RSF</a:t>
            </a:r>
            <a:endParaRPr lang="en-US" b="1" dirty="0"/>
          </a:p>
        </p:txBody>
      </p:sp>
      <p:pic>
        <p:nvPicPr>
          <p:cNvPr id="22" name="Picture 21" descr="A diagram of a distribution of concordance index&#10;&#10;Description automatically generated">
            <a:extLst>
              <a:ext uri="{FF2B5EF4-FFF2-40B4-BE49-F238E27FC236}">
                <a16:creationId xmlns:a16="http://schemas.microsoft.com/office/drawing/2014/main" id="{D01FD161-9B44-6464-E928-F1E2C8AC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7" y="1785877"/>
            <a:ext cx="3286245" cy="3286245"/>
          </a:xfrm>
          <a:prstGeom prst="rect">
            <a:avLst/>
          </a:prstGeom>
        </p:spPr>
      </p:pic>
      <p:pic>
        <p:nvPicPr>
          <p:cNvPr id="25" name="Picture 24" descr="A diagram of a distribution of a number of indicators&#10;&#10;Description automatically generated">
            <a:extLst>
              <a:ext uri="{FF2B5EF4-FFF2-40B4-BE49-F238E27FC236}">
                <a16:creationId xmlns:a16="http://schemas.microsoft.com/office/drawing/2014/main" id="{C5DB1FFC-2BA2-EC11-4F67-104F8079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742" y="1690688"/>
            <a:ext cx="3381434" cy="3381434"/>
          </a:xfrm>
          <a:prstGeom prst="rect">
            <a:avLst/>
          </a:prstGeom>
        </p:spPr>
      </p:pic>
      <p:pic>
        <p:nvPicPr>
          <p:cNvPr id="27" name="Picture 26" descr="A diagram of a distribution of concordance index&#10;&#10;Description automatically generated">
            <a:extLst>
              <a:ext uri="{FF2B5EF4-FFF2-40B4-BE49-F238E27FC236}">
                <a16:creationId xmlns:a16="http://schemas.microsoft.com/office/drawing/2014/main" id="{CAC25C53-9726-50BC-0A53-B448D3015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100" y="1690688"/>
            <a:ext cx="3381434" cy="33814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A01FCB-2C67-2937-C600-FD116D4BBEA3}"/>
              </a:ext>
            </a:extLst>
          </p:cNvPr>
          <p:cNvSpPr txBox="1"/>
          <p:nvPr/>
        </p:nvSpPr>
        <p:spPr>
          <a:xfrm>
            <a:off x="5291221" y="5225043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HAND2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RSF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5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Survival Analysis (Future EC)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C92EF-6C71-6FEA-1F9A-94C0E6B1838D}"/>
              </a:ext>
            </a:extLst>
          </p:cNvPr>
          <p:cNvSpPr txBox="1"/>
          <p:nvPr/>
        </p:nvSpPr>
        <p:spPr>
          <a:xfrm>
            <a:off x="3218024" y="5225043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ADCYAP1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RSF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01FCB-2C67-2937-C600-FD116D4BBEA3}"/>
              </a:ext>
            </a:extLst>
          </p:cNvPr>
          <p:cNvSpPr txBox="1"/>
          <p:nvPr/>
        </p:nvSpPr>
        <p:spPr>
          <a:xfrm>
            <a:off x="7270492" y="5225043"/>
            <a:ext cx="16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Century Gothic" panose="020B0502020202020204" pitchFamily="34" charset="0"/>
              </a:rPr>
              <a:t>HAND2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RSF</a:t>
            </a:r>
            <a:endParaRPr lang="en-US" b="1" dirty="0"/>
          </a:p>
        </p:txBody>
      </p:sp>
      <p:pic>
        <p:nvPicPr>
          <p:cNvPr id="6" name="Picture 5" descr="A diagram of a distribution of concordance index&#10;&#10;Description automatically generated">
            <a:extLst>
              <a:ext uri="{FF2B5EF4-FFF2-40B4-BE49-F238E27FC236}">
                <a16:creationId xmlns:a16="http://schemas.microsoft.com/office/drawing/2014/main" id="{1EC98A9F-553E-DCCD-E793-5FE5CF0B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375" y="1740573"/>
            <a:ext cx="3376854" cy="3376854"/>
          </a:xfrm>
          <a:prstGeom prst="rect">
            <a:avLst/>
          </a:prstGeom>
        </p:spPr>
      </p:pic>
      <p:pic>
        <p:nvPicPr>
          <p:cNvPr id="8" name="Picture 7" descr="A diagram of a distribution of a number of objects&#10;&#10;Description automatically generated">
            <a:extLst>
              <a:ext uri="{FF2B5EF4-FFF2-40B4-BE49-F238E27FC236}">
                <a16:creationId xmlns:a16="http://schemas.microsoft.com/office/drawing/2014/main" id="{8749830C-07B9-57AC-076A-C965E9594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394" y="1690688"/>
            <a:ext cx="3376855" cy="33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5C0E8C"/>
                </a:solidFill>
                <a:latin typeface="Century Gothic" panose="020B0502020202020204" pitchFamily="34" charset="0"/>
              </a:rPr>
              <a:t>Psuedotime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(</a:t>
            </a:r>
            <a:r>
              <a:rPr lang="en-US" sz="3200" b="1" i="1" dirty="0">
                <a:solidFill>
                  <a:srgbClr val="5C0E8C"/>
                </a:solidFill>
                <a:latin typeface="Century Gothic" panose="020B0502020202020204" pitchFamily="34" charset="0"/>
              </a:rPr>
              <a:t>HAND2 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DNAm - TCGA)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lorful dots in a white background&#10;&#10;Description automatically generated">
            <a:extLst>
              <a:ext uri="{FF2B5EF4-FFF2-40B4-BE49-F238E27FC236}">
                <a16:creationId xmlns:a16="http://schemas.microsoft.com/office/drawing/2014/main" id="{2F20FFA2-3DA1-453D-B7A9-1AC14C22D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860549"/>
            <a:ext cx="5734050" cy="3344863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40CCF93-66AE-1930-55A0-2B7ECC15A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0548"/>
            <a:ext cx="5734051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5C0E8C"/>
                </a:solidFill>
                <a:latin typeface="Century Gothic" panose="020B0502020202020204" pitchFamily="34" charset="0"/>
              </a:rPr>
              <a:t>Psuedotime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(</a:t>
            </a:r>
            <a:r>
              <a:rPr lang="en-US" sz="3200" b="1" i="1" dirty="0">
                <a:solidFill>
                  <a:srgbClr val="5C0E8C"/>
                </a:solidFill>
                <a:latin typeface="Century Gothic" panose="020B0502020202020204" pitchFamily="34" charset="0"/>
              </a:rPr>
              <a:t>HAND2 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DNAm - TCGA)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diagram&#10;&#10;Description automatically generated">
            <a:extLst>
              <a:ext uri="{FF2B5EF4-FFF2-40B4-BE49-F238E27FC236}">
                <a16:creationId xmlns:a16="http://schemas.microsoft.com/office/drawing/2014/main" id="{75CB3B2A-64D0-6685-00B4-F55E4DD8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1690688"/>
            <a:ext cx="11647714" cy="40767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3DA80075-216A-9927-586F-1D57FC9D4E30}"/>
              </a:ext>
            </a:extLst>
          </p:cNvPr>
          <p:cNvSpPr/>
          <p:nvPr/>
        </p:nvSpPr>
        <p:spPr>
          <a:xfrm>
            <a:off x="4907666" y="1794076"/>
            <a:ext cx="844952" cy="3973312"/>
          </a:xfrm>
          <a:prstGeom prst="frame">
            <a:avLst>
              <a:gd name="adj1" fmla="val 2911"/>
            </a:avLst>
          </a:prstGeom>
          <a:solidFill>
            <a:srgbClr val="EF6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AECE606-7C67-AD57-331C-708BFB25C578}"/>
              </a:ext>
            </a:extLst>
          </p:cNvPr>
          <p:cNvSpPr/>
          <p:nvPr/>
        </p:nvSpPr>
        <p:spPr>
          <a:xfrm rot="18217777">
            <a:off x="1319412" y="2665108"/>
            <a:ext cx="692577" cy="2489135"/>
          </a:xfrm>
          <a:prstGeom prst="frame">
            <a:avLst>
              <a:gd name="adj1" fmla="val 2911"/>
            </a:avLst>
          </a:prstGeom>
          <a:solidFill>
            <a:srgbClr val="8FAA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EC3B0-2A32-C5BB-762E-519038FDEBDB}"/>
              </a:ext>
            </a:extLst>
          </p:cNvPr>
          <p:cNvSpPr txBox="1"/>
          <p:nvPr/>
        </p:nvSpPr>
        <p:spPr>
          <a:xfrm rot="2017870">
            <a:off x="657222" y="3142094"/>
            <a:ext cx="2686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Endometroid Adenocarcinoma 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96374-9E8E-032B-1E95-BDAEDF5FD29A}"/>
              </a:ext>
            </a:extLst>
          </p:cNvPr>
          <p:cNvSpPr txBox="1"/>
          <p:nvPr/>
        </p:nvSpPr>
        <p:spPr>
          <a:xfrm rot="16200000">
            <a:off x="3351993" y="3331604"/>
            <a:ext cx="2803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Serous Cystadenocarcinoma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463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5C0E8C"/>
                </a:solidFill>
                <a:latin typeface="Century Gothic" panose="020B0502020202020204" pitchFamily="34" charset="0"/>
              </a:rPr>
              <a:t>Psuedotime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(</a:t>
            </a:r>
            <a:r>
              <a:rPr lang="en-US" sz="3200" b="1" i="1" dirty="0">
                <a:solidFill>
                  <a:srgbClr val="5C0E8C"/>
                </a:solidFill>
                <a:latin typeface="Century Gothic" panose="020B0502020202020204" pitchFamily="34" charset="0"/>
              </a:rPr>
              <a:t>HAND2 + ADCYAP1 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DNAm - TCGA)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4C3B6EE-87C3-4EAA-02F6-EC547A42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65" y="1690688"/>
            <a:ext cx="6826469" cy="39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7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5C0E8C"/>
                </a:solidFill>
                <a:latin typeface="Century Gothic" panose="020B0502020202020204" pitchFamily="34" charset="0"/>
              </a:rPr>
              <a:t>Psuedotime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(</a:t>
            </a:r>
            <a:r>
              <a:rPr lang="en-US" sz="3200" b="1" i="1" dirty="0">
                <a:solidFill>
                  <a:srgbClr val="5C0E8C"/>
                </a:solidFill>
                <a:latin typeface="Century Gothic" panose="020B0502020202020204" pitchFamily="34" charset="0"/>
              </a:rPr>
              <a:t>HAND2 + ADCYAP1 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DNAm - TCGA)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F360D7A-6670-8F24-8C86-030777C47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" y="1690688"/>
            <a:ext cx="11198942" cy="391963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9C9B4E8E-257A-C46C-5E50-6C0B36989277}"/>
              </a:ext>
            </a:extLst>
          </p:cNvPr>
          <p:cNvSpPr/>
          <p:nvPr/>
        </p:nvSpPr>
        <p:spPr>
          <a:xfrm rot="20087089">
            <a:off x="4371016" y="2186028"/>
            <a:ext cx="844952" cy="2745570"/>
          </a:xfrm>
          <a:prstGeom prst="frame">
            <a:avLst>
              <a:gd name="adj1" fmla="val 2911"/>
            </a:avLst>
          </a:prstGeom>
          <a:solidFill>
            <a:srgbClr val="EF6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EF3798-0D4A-11D9-7307-2DD280DB0A38}"/>
              </a:ext>
            </a:extLst>
          </p:cNvPr>
          <p:cNvSpPr/>
          <p:nvPr/>
        </p:nvSpPr>
        <p:spPr>
          <a:xfrm rot="14274546">
            <a:off x="1491111" y="1846856"/>
            <a:ext cx="692577" cy="2489135"/>
          </a:xfrm>
          <a:prstGeom prst="frame">
            <a:avLst>
              <a:gd name="adj1" fmla="val 2911"/>
            </a:avLst>
          </a:prstGeom>
          <a:solidFill>
            <a:srgbClr val="8FAA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8EF3D-8E13-18D9-AB18-AE88029C8EA4}"/>
              </a:ext>
            </a:extLst>
          </p:cNvPr>
          <p:cNvSpPr txBox="1"/>
          <p:nvPr/>
        </p:nvSpPr>
        <p:spPr>
          <a:xfrm rot="19686242">
            <a:off x="116925" y="2352507"/>
            <a:ext cx="2686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Endometroid Adenocarcinoma 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EC8CB-25BB-5DD7-4F48-FB66612FBEBB}"/>
              </a:ext>
            </a:extLst>
          </p:cNvPr>
          <p:cNvSpPr txBox="1"/>
          <p:nvPr/>
        </p:nvSpPr>
        <p:spPr>
          <a:xfrm rot="3898450">
            <a:off x="3894160" y="3241274"/>
            <a:ext cx="2803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Serous Cystadenocarcinoma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824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Mean Methylation (</a:t>
            </a:r>
            <a:r>
              <a:rPr lang="en-US" sz="3200" b="1" i="1" dirty="0">
                <a:solidFill>
                  <a:srgbClr val="5C0E8C"/>
                </a:solidFill>
                <a:latin typeface="Century Gothic" panose="020B0502020202020204" pitchFamily="34" charset="0"/>
              </a:rPr>
              <a:t>HAND2 + ADCYAP1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8118F3E-0078-CDBC-5F07-BB416E19E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30" b="20975"/>
          <a:stretch/>
        </p:blipFill>
        <p:spPr>
          <a:xfrm>
            <a:off x="239085" y="2027468"/>
            <a:ext cx="11713828" cy="2803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94986-BA90-713C-9FC9-FDE0DB037417}"/>
              </a:ext>
            </a:extLst>
          </p:cNvPr>
          <p:cNvSpPr txBox="1"/>
          <p:nvPr/>
        </p:nvSpPr>
        <p:spPr>
          <a:xfrm>
            <a:off x="2849636" y="5312345"/>
            <a:ext cx="6492727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Mean methylation of </a:t>
            </a:r>
            <a:r>
              <a:rPr lang="en-US" sz="1400" i="1" dirty="0">
                <a:latin typeface="Century Gothic" panose="020B0502020202020204" pitchFamily="34" charset="0"/>
              </a:rPr>
              <a:t>HAND2 </a:t>
            </a:r>
            <a:r>
              <a:rPr lang="en-US" sz="1400" dirty="0">
                <a:latin typeface="Century Gothic" panose="020B0502020202020204" pitchFamily="34" charset="0"/>
              </a:rPr>
              <a:t>and</a:t>
            </a:r>
            <a:r>
              <a:rPr lang="en-US" sz="1400" i="1" dirty="0">
                <a:latin typeface="Century Gothic" panose="020B0502020202020204" pitchFamily="34" charset="0"/>
              </a:rPr>
              <a:t> ADCYAP1 </a:t>
            </a:r>
            <a:r>
              <a:rPr lang="en-US" sz="1400" dirty="0">
                <a:latin typeface="Century Gothic" panose="020B0502020202020204" pitchFamily="34" charset="0"/>
              </a:rPr>
              <a:t>is </a:t>
            </a:r>
            <a:r>
              <a:rPr lang="en-US" sz="1400" b="1" dirty="0">
                <a:latin typeface="Century Gothic" panose="020B0502020202020204" pitchFamily="34" charset="0"/>
              </a:rPr>
              <a:t>lower</a:t>
            </a:r>
            <a:r>
              <a:rPr lang="en-US" sz="1400" dirty="0">
                <a:latin typeface="Century Gothic" panose="020B0502020202020204" pitchFamily="34" charset="0"/>
              </a:rPr>
              <a:t> in serous carcinomas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18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Goals for this Project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888A8-73BF-0062-74FA-3B55934A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1980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Compiling accurate metadata (identified 1,384 samples)</a:t>
            </a:r>
            <a:endParaRPr 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Predict EC (diagnosis) from Infinium HM450/850 – (450k – 850k CpGs, respectively)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Predict Future EC from Infinium HM450/850 (survival analysis)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Identify CpGs associated with EC prediction – functional analysis 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Create an </a:t>
            </a:r>
            <a:r>
              <a:rPr lang="en-US" sz="2000" b="1" dirty="0" err="1">
                <a:latin typeface="Century Gothic" panose="020B0502020202020204" pitchFamily="34" charset="0"/>
              </a:rPr>
              <a:t>EpiScore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Correlate with (single-cell)transcriptomics, proteomics, and genome organization (ATAC/Hi-C) </a:t>
            </a:r>
          </a:p>
        </p:txBody>
      </p:sp>
    </p:spTree>
    <p:extLst>
      <p:ext uri="{BB962C8B-B14F-4D97-AF65-F5344CB8AC3E}">
        <p14:creationId xmlns:p14="http://schemas.microsoft.com/office/powerpoint/2010/main" val="205806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Feature Engineering (CpG x Gene)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189" y="2154725"/>
            <a:ext cx="2443459" cy="623792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1400" dirty="0">
                <a:latin typeface="Century Gothic" panose="020B0502020202020204" pitchFamily="34" charset="0"/>
              </a:rPr>
              <a:t>LM to identify probes significantly associated with gene expression (</a:t>
            </a:r>
            <a:r>
              <a:rPr lang="en-US" sz="1400" dirty="0" err="1">
                <a:latin typeface="Century Gothic" panose="020B0502020202020204" pitchFamily="34" charset="0"/>
              </a:rPr>
              <a:t>padj</a:t>
            </a:r>
            <a:r>
              <a:rPr lang="en-US" sz="1400" dirty="0">
                <a:latin typeface="Century Gothic" panose="020B0502020202020204" pitchFamily="34" charset="0"/>
              </a:rPr>
              <a:t> &lt; 0.05)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702C7-8120-DEAC-669A-460709AF85E6}"/>
              </a:ext>
            </a:extLst>
          </p:cNvPr>
          <p:cNvCxnSpPr>
            <a:cxnSpLocks/>
          </p:cNvCxnSpPr>
          <p:nvPr/>
        </p:nvCxnSpPr>
        <p:spPr>
          <a:xfrm flipH="1">
            <a:off x="3366918" y="3114531"/>
            <a:ext cx="1" cy="71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7FD3B6-541F-DAC9-B25B-F6953A969CA8}"/>
              </a:ext>
            </a:extLst>
          </p:cNvPr>
          <p:cNvCxnSpPr>
            <a:cxnSpLocks/>
          </p:cNvCxnSpPr>
          <p:nvPr/>
        </p:nvCxnSpPr>
        <p:spPr>
          <a:xfrm>
            <a:off x="7523546" y="2332175"/>
            <a:ext cx="1388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4D68D86-9B7C-E74E-1662-92B83A9CD16A}"/>
              </a:ext>
            </a:extLst>
          </p:cNvPr>
          <p:cNvSpPr txBox="1">
            <a:spLocks/>
          </p:cNvSpPr>
          <p:nvPr/>
        </p:nvSpPr>
        <p:spPr>
          <a:xfrm>
            <a:off x="1887278" y="3853575"/>
            <a:ext cx="295927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Weighted sum of CpG x Gene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1DB0CD-8349-A260-395D-01EC970A7741}"/>
                  </a:ext>
                </a:extLst>
              </p:cNvPr>
              <p:cNvSpPr txBox="1"/>
              <p:nvPr/>
            </p:nvSpPr>
            <p:spPr>
              <a:xfrm>
                <a:off x="717632" y="4334038"/>
                <a:ext cx="65281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𝐶𝑜𝑒𝑓𝑓𝑖𝑐𝑖𝑒𝑛𝑡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𝑅𝑁𝐴𝑠𝑒𝑞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1DB0CD-8349-A260-395D-01EC970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32" y="4334038"/>
                <a:ext cx="6528114" cy="276999"/>
              </a:xfrm>
              <a:prstGeom prst="rect">
                <a:avLst/>
              </a:prstGeom>
              <a:blipFill>
                <a:blip r:embed="rId4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DE7C9-CFAE-EEBF-B7F4-500A58E29F6A}"/>
              </a:ext>
            </a:extLst>
          </p:cNvPr>
          <p:cNvCxnSpPr>
            <a:cxnSpLocks/>
          </p:cNvCxnSpPr>
          <p:nvPr/>
        </p:nvCxnSpPr>
        <p:spPr>
          <a:xfrm flipV="1">
            <a:off x="3366917" y="4678166"/>
            <a:ext cx="0" cy="686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91086F-0F0B-0376-728A-B9B247496878}"/>
              </a:ext>
            </a:extLst>
          </p:cNvPr>
          <p:cNvCxnSpPr>
            <a:cxnSpLocks/>
          </p:cNvCxnSpPr>
          <p:nvPr/>
        </p:nvCxnSpPr>
        <p:spPr>
          <a:xfrm flipH="1">
            <a:off x="3366917" y="5364653"/>
            <a:ext cx="4156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EB95A-622C-788A-EAB2-DB7FCEA8920D}"/>
              </a:ext>
            </a:extLst>
          </p:cNvPr>
          <p:cNvCxnSpPr>
            <a:cxnSpLocks/>
          </p:cNvCxnSpPr>
          <p:nvPr/>
        </p:nvCxnSpPr>
        <p:spPr>
          <a:xfrm>
            <a:off x="7523546" y="2332175"/>
            <a:ext cx="0" cy="3042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E7F4FF-9A02-A419-0DE6-FEEFF7614F24}"/>
              </a:ext>
            </a:extLst>
          </p:cNvPr>
          <p:cNvCxnSpPr>
            <a:cxnSpLocks/>
          </p:cNvCxnSpPr>
          <p:nvPr/>
        </p:nvCxnSpPr>
        <p:spPr>
          <a:xfrm>
            <a:off x="7523546" y="3164398"/>
            <a:ext cx="1388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2B8EF54-78AD-1410-45B2-9D6E43149185}"/>
              </a:ext>
            </a:extLst>
          </p:cNvPr>
          <p:cNvSpPr txBox="1">
            <a:spLocks/>
          </p:cNvSpPr>
          <p:nvPr/>
        </p:nvSpPr>
        <p:spPr>
          <a:xfrm>
            <a:off x="8912508" y="2177329"/>
            <a:ext cx="1669904" cy="309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Survival analysis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F07509-6668-C2D8-CBB1-CD2D2061E4C8}"/>
              </a:ext>
            </a:extLst>
          </p:cNvPr>
          <p:cNvSpPr txBox="1">
            <a:spLocks/>
          </p:cNvSpPr>
          <p:nvPr/>
        </p:nvSpPr>
        <p:spPr>
          <a:xfrm>
            <a:off x="8912508" y="3002294"/>
            <a:ext cx="1932972" cy="309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Psuedotime</a:t>
            </a:r>
            <a:r>
              <a:rPr lang="en-US" sz="1400" dirty="0">
                <a:latin typeface="Century Gothic" panose="020B0502020202020204" pitchFamily="34" charset="0"/>
              </a:rPr>
              <a:t> analysis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8EEAB5-B246-B44C-150F-F0304A1E112A}"/>
              </a:ext>
            </a:extLst>
          </p:cNvPr>
          <p:cNvCxnSpPr>
            <a:cxnSpLocks/>
          </p:cNvCxnSpPr>
          <p:nvPr/>
        </p:nvCxnSpPr>
        <p:spPr>
          <a:xfrm>
            <a:off x="7523546" y="3896258"/>
            <a:ext cx="1388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B94E0E6-50B4-D07F-11F0-6A4BAE6216C5}"/>
              </a:ext>
            </a:extLst>
          </p:cNvPr>
          <p:cNvSpPr txBox="1">
            <a:spLocks/>
          </p:cNvSpPr>
          <p:nvPr/>
        </p:nvSpPr>
        <p:spPr>
          <a:xfrm>
            <a:off x="8912508" y="3754062"/>
            <a:ext cx="601876" cy="309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225FF-653A-6874-06E7-3E2896A05CD6}"/>
              </a:ext>
            </a:extLst>
          </p:cNvPr>
          <p:cNvSpPr txBox="1"/>
          <p:nvPr/>
        </p:nvSpPr>
        <p:spPr>
          <a:xfrm>
            <a:off x="2145189" y="1698164"/>
            <a:ext cx="244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Gothic" panose="020B0502020202020204" pitchFamily="34" charset="0"/>
              </a:rPr>
              <a:t>Dataset: </a:t>
            </a:r>
            <a:r>
              <a:rPr lang="en-US" sz="1800" b="1" dirty="0">
                <a:latin typeface="Century Gothic" panose="020B0502020202020204" pitchFamily="34" charset="0"/>
              </a:rPr>
              <a:t>GSE263434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1DE08-7848-23B0-4C48-663F94090796}"/>
              </a:ext>
            </a:extLst>
          </p:cNvPr>
          <p:cNvSpPr txBox="1"/>
          <p:nvPr/>
        </p:nvSpPr>
        <p:spPr>
          <a:xfrm>
            <a:off x="8390479" y="4995321"/>
            <a:ext cx="297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Spoilers</a:t>
            </a:r>
            <a:r>
              <a:rPr lang="en-US" sz="1800" dirty="0">
                <a:latin typeface="Century Gothic" panose="020B0502020202020204" pitchFamily="34" charset="0"/>
              </a:rPr>
              <a:t>: </a:t>
            </a:r>
            <a:r>
              <a:rPr lang="en-US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nothing worked</a:t>
            </a:r>
            <a:endParaRPr lang="en-US" sz="1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8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Engineered Features Survival Analysis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diagram of a distribution of concordance index&#10;&#10;Description automatically generated">
            <a:extLst>
              <a:ext uri="{FF2B5EF4-FFF2-40B4-BE49-F238E27FC236}">
                <a16:creationId xmlns:a16="http://schemas.microsoft.com/office/drawing/2014/main" id="{3C7019EF-F169-DE10-32A0-9950E7B7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98" y="1690688"/>
            <a:ext cx="4481512" cy="448151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D892BE-E617-A0D8-A3B4-AC99977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98"/>
            <a:ext cx="4555604" cy="4150220"/>
          </a:xfrm>
        </p:spPr>
        <p:txBody>
          <a:bodyPr anchor="t">
            <a:no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Bootstraps: 100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Model:</a:t>
            </a:r>
            <a:r>
              <a:rPr lang="en-US" sz="1500" b="1" dirty="0">
                <a:latin typeface="Century Gothic" panose="020B0502020202020204" pitchFamily="34" charset="0"/>
              </a:rPr>
              <a:t> Random survival forest </a:t>
            </a:r>
            <a:r>
              <a:rPr lang="en-US" sz="1500" dirty="0">
                <a:latin typeface="Century Gothic" panose="020B0502020202020204" pitchFamily="34" charset="0"/>
              </a:rPr>
              <a:t>(RSF).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Didn’t help much.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Neither did </a:t>
            </a:r>
            <a:r>
              <a:rPr lang="en-US" sz="1500" dirty="0" err="1">
                <a:latin typeface="Century Gothic" panose="020B0502020202020204" pitchFamily="34" charset="0"/>
              </a:rPr>
              <a:t>pseudotime</a:t>
            </a:r>
            <a:r>
              <a:rPr lang="en-US" sz="15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So it was basically a waste. </a:t>
            </a:r>
          </a:p>
        </p:txBody>
      </p:sp>
    </p:spTree>
    <p:extLst>
      <p:ext uri="{BB962C8B-B14F-4D97-AF65-F5344CB8AC3E}">
        <p14:creationId xmlns:p14="http://schemas.microsoft.com/office/powerpoint/2010/main" val="4185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5C0E8C"/>
                </a:solidFill>
                <a:latin typeface="Century Gothic" panose="020B0502020202020204" pitchFamily="34" charset="0"/>
              </a:rPr>
              <a:t>Psuedotime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(Engineered Features)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3FE4FFF6-1B31-179C-0505-7F3A20B4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33" y="1988953"/>
            <a:ext cx="5731823" cy="3343563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4A75C78-ECF9-E006-F4F9-A138098F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043" y="1988952"/>
            <a:ext cx="5731824" cy="33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5C0E8C"/>
                </a:solidFill>
                <a:latin typeface="Century Gothic" panose="020B0502020202020204" pitchFamily="34" charset="0"/>
              </a:rPr>
              <a:t>PCA (Engineered Features)</a:t>
            </a:r>
            <a:endParaRPr lang="en-US" sz="3200" b="1" dirty="0">
              <a:solidFill>
                <a:srgbClr val="5C0E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graph with colorful dots&#10;&#10;Description automatically generated">
            <a:extLst>
              <a:ext uri="{FF2B5EF4-FFF2-40B4-BE49-F238E27FC236}">
                <a16:creationId xmlns:a16="http://schemas.microsoft.com/office/drawing/2014/main" id="{BB507855-13BB-F5D0-A3BC-69B68270E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09" b="16559"/>
          <a:stretch/>
        </p:blipFill>
        <p:spPr>
          <a:xfrm>
            <a:off x="294903" y="1809441"/>
            <a:ext cx="5517573" cy="3726154"/>
          </a:xfrm>
          <a:prstGeom prst="rect">
            <a:avLst/>
          </a:prstGeom>
        </p:spPr>
      </p:pic>
      <p:pic>
        <p:nvPicPr>
          <p:cNvPr id="18" name="Picture 17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C5CC212-E61B-50C2-46EC-1FA3746B4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09" b="16559"/>
          <a:stretch/>
        </p:blipFill>
        <p:spPr>
          <a:xfrm>
            <a:off x="6379526" y="1809441"/>
            <a:ext cx="5517573" cy="37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0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Future Directions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5022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Investigating the differences in methylation of serous and endometrioid adenocarcinomas.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Self-supervised learning and extracting feature embeddings to find patterns in survival differences. 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Check if methylation levels affect the expression of those genes in TCGA RNA-seq.</a:t>
            </a:r>
          </a:p>
        </p:txBody>
      </p:sp>
    </p:spTree>
    <p:extLst>
      <p:ext uri="{BB962C8B-B14F-4D97-AF65-F5344CB8AC3E}">
        <p14:creationId xmlns:p14="http://schemas.microsoft.com/office/powerpoint/2010/main" val="22606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C6B8-8946-3173-37C0-18C9B8F5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C0E8C"/>
                </a:solidFill>
                <a:latin typeface="Century Gothic" panose="020B0502020202020204" pitchFamily="34" charset="0"/>
              </a:rPr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23E09-8D8E-59F3-AB3A-D46D2F4E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Happy to answer any questions :)</a:t>
            </a:r>
          </a:p>
        </p:txBody>
      </p:sp>
      <p:pic>
        <p:nvPicPr>
          <p:cNvPr id="6148" name="Picture 4" descr="Sad_Cat_Thumbs_Up - Discord Emoji">
            <a:extLst>
              <a:ext uri="{FF2B5EF4-FFF2-40B4-BE49-F238E27FC236}">
                <a16:creationId xmlns:a16="http://schemas.microsoft.com/office/drawing/2014/main" id="{BBA4DEA0-FB50-39A5-A767-A57C6D32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813" y="5270482"/>
            <a:ext cx="1682187" cy="15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8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DNA Methylation to Predict Future EC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text&#10;&#10;Description automatically generated">
            <a:extLst>
              <a:ext uri="{FF2B5EF4-FFF2-40B4-BE49-F238E27FC236}">
                <a16:creationId xmlns:a16="http://schemas.microsoft.com/office/drawing/2014/main" id="{0947E66F-1663-7266-3C75-F8420F9D4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02" y="1690688"/>
            <a:ext cx="7772400" cy="133546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9000"/>
            <a:ext cx="10759633" cy="241190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March 2020 (fairly recent)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Predicted future EC from benign endometrial biopsy using 2 genes: </a:t>
            </a:r>
          </a:p>
          <a:p>
            <a:pPr lvl="1"/>
            <a:r>
              <a:rPr lang="en-US" sz="1600" i="1" dirty="0">
                <a:latin typeface="Century Gothic" panose="020B0502020202020204" pitchFamily="34" charset="0"/>
              </a:rPr>
              <a:t>ADCYAP1</a:t>
            </a:r>
            <a:r>
              <a:rPr lang="en-US" sz="1600" dirty="0">
                <a:latin typeface="Century Gothic" panose="020B0502020202020204" pitchFamily="34" charset="0"/>
              </a:rPr>
              <a:t> (</a:t>
            </a:r>
            <a:r>
              <a:rPr lang="en-US" sz="1600" b="1" dirty="0">
                <a:latin typeface="Century Gothic" panose="020B0502020202020204" pitchFamily="34" charset="0"/>
              </a:rPr>
              <a:t>AUC</a:t>
            </a:r>
            <a:r>
              <a:rPr lang="en-US" sz="1600" dirty="0">
                <a:latin typeface="Century Gothic" panose="020B0502020202020204" pitchFamily="34" charset="0"/>
              </a:rPr>
              <a:t>: 0.71) and </a:t>
            </a:r>
            <a:r>
              <a:rPr lang="en-US" sz="1600" i="1" dirty="0">
                <a:latin typeface="Century Gothic" panose="020B0502020202020204" pitchFamily="34" charset="0"/>
              </a:rPr>
              <a:t>HAND2 </a:t>
            </a:r>
            <a:r>
              <a:rPr lang="en-US" sz="1600" dirty="0">
                <a:latin typeface="Century Gothic" panose="020B0502020202020204" pitchFamily="34" charset="0"/>
              </a:rPr>
              <a:t>(</a:t>
            </a:r>
            <a:r>
              <a:rPr lang="en-US" sz="1600" b="1" dirty="0">
                <a:latin typeface="Century Gothic" panose="020B0502020202020204" pitchFamily="34" charset="0"/>
              </a:rPr>
              <a:t>AUC</a:t>
            </a:r>
            <a:r>
              <a:rPr lang="en-US" sz="1600" dirty="0">
                <a:latin typeface="Century Gothic" panose="020B0502020202020204" pitchFamily="34" charset="0"/>
              </a:rPr>
              <a:t>: 0.83)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Claim future EC prediction up to 9 years:</a:t>
            </a:r>
          </a:p>
          <a:p>
            <a:pPr lvl="1"/>
            <a:r>
              <a:rPr lang="en-US" sz="1600" b="1" dirty="0">
                <a:latin typeface="Century Gothic" panose="020B0502020202020204" pitchFamily="34" charset="0"/>
              </a:rPr>
              <a:t>median time</a:t>
            </a:r>
            <a:r>
              <a:rPr lang="en-US" sz="1600" dirty="0">
                <a:latin typeface="Century Gothic" panose="020B0502020202020204" pitchFamily="34" charset="0"/>
              </a:rPr>
              <a:t>: 1 year; </a:t>
            </a:r>
            <a:r>
              <a:rPr lang="en-US" sz="1600" b="1" dirty="0">
                <a:latin typeface="Century Gothic" panose="020B0502020202020204" pitchFamily="34" charset="0"/>
              </a:rPr>
              <a:t>range</a:t>
            </a:r>
            <a:r>
              <a:rPr lang="en-US" sz="1600" dirty="0">
                <a:latin typeface="Century Gothic" panose="020B0502020202020204" pitchFamily="34" charset="0"/>
              </a:rPr>
              <a:t>: 2 days – 9 years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They used 26 loci across 4 genes (</a:t>
            </a:r>
            <a:r>
              <a:rPr lang="en-US" sz="2000" b="1" dirty="0">
                <a:latin typeface="Century Gothic" panose="020B0502020202020204" pitchFamily="34" charset="0"/>
              </a:rPr>
              <a:t>only 2 genes statistically significant</a:t>
            </a:r>
            <a:r>
              <a:rPr lang="en-US" sz="2000" dirty="0">
                <a:latin typeface="Century Gothic" panose="020B0502020202020204" pitchFamily="34" charset="0"/>
              </a:rPr>
              <a:t>*)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They used a “</a:t>
            </a:r>
            <a:r>
              <a:rPr lang="en-US" sz="2000" b="1" i="1" dirty="0">
                <a:latin typeface="Century Gothic" panose="020B0502020202020204" pitchFamily="34" charset="0"/>
              </a:rPr>
              <a:t>linear regression model </a:t>
            </a:r>
            <a:r>
              <a:rPr lang="en-US" sz="2000" i="1" dirty="0">
                <a:latin typeface="Century Gothic" panose="020B0502020202020204" pitchFamily="34" charset="0"/>
              </a:rPr>
              <a:t>with an interaction term… </a:t>
            </a:r>
            <a:r>
              <a:rPr lang="en-US" sz="2000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future</a:t>
            </a:r>
            <a:r>
              <a:rPr lang="en-US" sz="2000" i="1" dirty="0">
                <a:latin typeface="Century Gothic" panose="020B0502020202020204" pitchFamily="34" charset="0"/>
              </a:rPr>
              <a:t> diagnosis of EC</a:t>
            </a:r>
            <a:r>
              <a:rPr lang="en-US" sz="2000" dirty="0">
                <a:latin typeface="Century Gothic" panose="020B0502020202020204" pitchFamily="34" charset="0"/>
              </a:rPr>
              <a:t>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0F3B-EA5D-E481-A10B-1964FAD0681C}"/>
              </a:ext>
            </a:extLst>
          </p:cNvPr>
          <p:cNvSpPr txBox="1">
            <a:spLocks/>
          </p:cNvSpPr>
          <p:nvPr/>
        </p:nvSpPr>
        <p:spPr>
          <a:xfrm>
            <a:off x="8666302" y="1787901"/>
            <a:ext cx="2647950" cy="1050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</a:rPr>
              <a:t>* Read the fine print </a:t>
            </a:r>
          </a:p>
        </p:txBody>
      </p:sp>
      <p:pic>
        <p:nvPicPr>
          <p:cNvPr id="1026" name="Picture 2" descr="Face Palm Meme Sticker">
            <a:extLst>
              <a:ext uri="{FF2B5EF4-FFF2-40B4-BE49-F238E27FC236}">
                <a16:creationId xmlns:a16="http://schemas.microsoft.com/office/drawing/2014/main" id="{328EB07D-A1FE-23E4-3971-1BACA5797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6389" l="1667" r="95278">
                        <a14:foregroundMark x1="20278" y1="77778" x2="7778" y2="80556"/>
                        <a14:foregroundMark x1="7778" y1="80556" x2="1944" y2="85833"/>
                        <a14:foregroundMark x1="32222" y1="93056" x2="75833" y2="93333"/>
                        <a14:foregroundMark x1="75833" y1="93333" x2="91944" y2="75556"/>
                        <a14:foregroundMark x1="91944" y1="75556" x2="92222" y2="74722"/>
                        <a14:foregroundMark x1="94444" y1="78611" x2="94444" y2="89722"/>
                        <a14:foregroundMark x1="94444" y1="89722" x2="85000" y2="96389"/>
                        <a14:foregroundMark x1="85000" y1="96389" x2="82500" y2="93611"/>
                        <a14:foregroundMark x1="95278" y1="77778" x2="95278" y2="8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25" b="18119"/>
          <a:stretch/>
        </p:blipFill>
        <p:spPr bwMode="auto">
          <a:xfrm>
            <a:off x="10199275" y="5132094"/>
            <a:ext cx="2004300" cy="17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7E75C7-D568-C8D5-83C1-4C3EE34D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8661"/>
              </p:ext>
            </p:extLst>
          </p:nvPr>
        </p:nvGraphicFramePr>
        <p:xfrm>
          <a:off x="838200" y="113042"/>
          <a:ext cx="10545985" cy="5969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1013789705"/>
                    </a:ext>
                  </a:extLst>
                </a:gridCol>
                <a:gridCol w="2203939">
                  <a:extLst>
                    <a:ext uri="{9D8B030D-6E8A-4147-A177-3AD203B41FA5}">
                      <a16:colId xmlns:a16="http://schemas.microsoft.com/office/drawing/2014/main" val="1694516477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3424699602"/>
                    </a:ext>
                  </a:extLst>
                </a:gridCol>
                <a:gridCol w="2051539">
                  <a:extLst>
                    <a:ext uri="{9D8B030D-6E8A-4147-A177-3AD203B41FA5}">
                      <a16:colId xmlns:a16="http://schemas.microsoft.com/office/drawing/2014/main" val="3867265839"/>
                    </a:ext>
                  </a:extLst>
                </a:gridCol>
                <a:gridCol w="2462923">
                  <a:extLst>
                    <a:ext uri="{9D8B030D-6E8A-4147-A177-3AD203B41FA5}">
                      <a16:colId xmlns:a16="http://schemas.microsoft.com/office/drawing/2014/main" val="757548509"/>
                    </a:ext>
                  </a:extLst>
                </a:gridCol>
              </a:tblGrid>
              <a:tr h="2932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Accession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 of Samples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Type of Data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 of Probes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Tissue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6590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GSE136791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Endometrial tumor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85914"/>
                  </a:ext>
                </a:extLst>
              </a:tr>
              <a:tr h="469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GSE138072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MSC Cancer and Non-cancer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23452"/>
                  </a:ext>
                </a:extLst>
              </a:tr>
              <a:tr h="85055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GSE155311</a:t>
                      </a:r>
                    </a:p>
                  </a:txBody>
                  <a:tcPr>
                    <a:solidFill>
                      <a:srgbClr val="5C0E8C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>
                    <a:solidFill>
                      <a:srgbClr val="5C0E8C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>
                    <a:solidFill>
                      <a:srgbClr val="5C0E8C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>
                    <a:solidFill>
                      <a:srgbClr val="5C0E8C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STIC/HGSC and adjacent normal fallopian tube (same patient)</a:t>
                      </a:r>
                    </a:p>
                  </a:txBody>
                  <a:tcPr>
                    <a:solidFill>
                      <a:srgbClr val="5C0E8C">
                        <a:alpha val="1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92040"/>
                  </a:ext>
                </a:extLst>
              </a:tr>
              <a:tr h="469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GSE155760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HGSOC, non-HGSOC malignant, and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89005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GSE178610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Patients with EEC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52576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GSE243303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91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Precursor lesions of EEC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11684"/>
                  </a:ext>
                </a:extLst>
              </a:tr>
              <a:tr h="469273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GSE263434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EPIC, RNA-seq, CNV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850,000, 37,000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HGSC or HGEC</a:t>
                      </a:r>
                      <a:endParaRPr lang="en-US" sz="13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55592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GSE67116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HM450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450,000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Hyperplasia and 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8779"/>
                  </a:ext>
                </a:extLst>
              </a:tr>
              <a:tr h="469273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GSE89093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HM450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450,000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Monozygotic twins (1 cancer and 1 healthy)</a:t>
                      </a:r>
                    </a:p>
                  </a:txBody>
                  <a:tcPr>
                    <a:solidFill>
                      <a:srgbClr val="5C0E8C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50948"/>
                  </a:ext>
                </a:extLst>
              </a:tr>
              <a:tr h="659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GSE90060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HM450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450,000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Different time points in the menstrual cycle of healthy women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60150"/>
                  </a:ext>
                </a:extLst>
              </a:tr>
              <a:tr h="50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TCGA-UCEC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DNAm HM450, RNA-seq, CNV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entury Gothic" panose="020B0502020202020204" pitchFamily="34" charset="0"/>
                        </a:rPr>
                        <a:t>450,000, ~30,000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Endometrial tumors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36429"/>
                  </a:ext>
                </a:extLst>
              </a:tr>
              <a:tr h="50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1,384 (1260 cancer - 124 healthy)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C0E8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DNAm (1,384) + RNA-seq (727) + CNV (727)</a:t>
                      </a:r>
                      <a:endParaRPr lang="en-US" sz="13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5C0E8C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30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rgbClr val="5C0E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4210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9C187554-4C3A-9DB5-55E8-90BD6D6B28BD}"/>
              </a:ext>
            </a:extLst>
          </p:cNvPr>
          <p:cNvSpPr/>
          <p:nvPr/>
        </p:nvSpPr>
        <p:spPr>
          <a:xfrm>
            <a:off x="689269" y="3847659"/>
            <a:ext cx="10843846" cy="59787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A2C0554-3C3C-A74D-CE81-AFACC5FB97F8}"/>
              </a:ext>
            </a:extLst>
          </p:cNvPr>
          <p:cNvSpPr/>
          <p:nvPr/>
        </p:nvSpPr>
        <p:spPr>
          <a:xfrm>
            <a:off x="689269" y="5029200"/>
            <a:ext cx="10843846" cy="597877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What I Did so Far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5022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Cleaned up the data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Built the following (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bootstrapped</a:t>
            </a:r>
            <a:r>
              <a:rPr lang="en-US" sz="2000" dirty="0">
                <a:latin typeface="Century Gothic" panose="020B0502020202020204" pitchFamily="34" charset="0"/>
              </a:rPr>
              <a:t>) models: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Penalized Cox proportional hazards model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Random Survival Forests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Random Forest Classifiers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Penalized Logistic Regression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Differential expression analysis ( ~ Death * Overall Survival)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Feature engineering using weighted sums of CpGs x genes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Methylation and RNA-seq based </a:t>
            </a:r>
            <a:r>
              <a:rPr lang="en-US" sz="2000" dirty="0" err="1">
                <a:latin typeface="Century Gothic" panose="020B0502020202020204" pitchFamily="34" charset="0"/>
              </a:rPr>
              <a:t>psuedotime</a:t>
            </a:r>
            <a:r>
              <a:rPr lang="en-US" sz="2000" dirty="0">
                <a:latin typeface="Century Gothic" panose="020B0502020202020204" pitchFamily="34" charset="0"/>
              </a:rPr>
              <a:t> analysis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Projecting the total methylation along with </a:t>
            </a:r>
            <a:r>
              <a:rPr lang="en-US" sz="2000" dirty="0" err="1">
                <a:latin typeface="Century Gothic" panose="020B0502020202020204" pitchFamily="34" charset="0"/>
              </a:rPr>
              <a:t>psuedotime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Data Cleaning Steps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60" y="3100870"/>
            <a:ext cx="2443459" cy="623792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1400" dirty="0">
                <a:latin typeface="Century Gothic" panose="020B0502020202020204" pitchFamily="34" charset="0"/>
              </a:rPr>
              <a:t>Metadata &amp; </a:t>
            </a:r>
            <a:r>
              <a:rPr lang="el-GR" sz="1400" dirty="0">
                <a:latin typeface="Century Gothic" panose="020B0502020202020204" pitchFamily="34" charset="0"/>
              </a:rPr>
              <a:t>β </a:t>
            </a:r>
            <a:r>
              <a:rPr lang="en-US" sz="1400" dirty="0">
                <a:latin typeface="Century Gothic" panose="020B0502020202020204" pitchFamily="34" charset="0"/>
              </a:rPr>
              <a:t>values</a:t>
            </a: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42EECF4E-8789-ACD5-91C1-A288F679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228" y="1901455"/>
            <a:ext cx="2778125" cy="426857"/>
          </a:xfrm>
          <a:prstGeom prst="rect">
            <a:avLst/>
          </a:prstGeom>
        </p:spPr>
      </p:pic>
      <p:pic>
        <p:nvPicPr>
          <p:cNvPr id="1026" name="Picture 2" descr="GEO Logo">
            <a:extLst>
              <a:ext uri="{FF2B5EF4-FFF2-40B4-BE49-F238E27FC236}">
                <a16:creationId xmlns:a16="http://schemas.microsoft.com/office/drawing/2014/main" id="{A8E3BBC2-228A-A984-3A5B-A6AE1239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54" y="1650450"/>
            <a:ext cx="147713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702C7-8120-DEAC-669A-460709AF85E6}"/>
              </a:ext>
            </a:extLst>
          </p:cNvPr>
          <p:cNvCxnSpPr>
            <a:stCxn id="7" idx="2"/>
          </p:cNvCxnSpPr>
          <p:nvPr/>
        </p:nvCxnSpPr>
        <p:spPr>
          <a:xfrm flipH="1">
            <a:off x="2649290" y="2328312"/>
            <a:ext cx="1" cy="71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0F53EE-AB70-5E5E-E1AD-E93E17A862C5}"/>
              </a:ext>
            </a:extLst>
          </p:cNvPr>
          <p:cNvCxnSpPr/>
          <p:nvPr/>
        </p:nvCxnSpPr>
        <p:spPr>
          <a:xfrm flipH="1">
            <a:off x="9794619" y="2328312"/>
            <a:ext cx="1" cy="71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7FD3B6-541F-DAC9-B25B-F6953A969CA8}"/>
              </a:ext>
            </a:extLst>
          </p:cNvPr>
          <p:cNvCxnSpPr/>
          <p:nvPr/>
        </p:nvCxnSpPr>
        <p:spPr>
          <a:xfrm flipH="1">
            <a:off x="1940954" y="3407414"/>
            <a:ext cx="1" cy="71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80859-2A8D-3D10-821D-1764710EF7D4}"/>
              </a:ext>
            </a:extLst>
          </p:cNvPr>
          <p:cNvSpPr txBox="1">
            <a:spLocks/>
          </p:cNvSpPr>
          <p:nvPr/>
        </p:nvSpPr>
        <p:spPr>
          <a:xfrm>
            <a:off x="461315" y="4162554"/>
            <a:ext cx="295927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Clean-up metadata;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Grouped by “</a:t>
            </a:r>
            <a:r>
              <a:rPr lang="en-US" sz="1400" dirty="0" err="1">
                <a:latin typeface="Century Gothic" panose="020B0502020202020204" pitchFamily="34" charset="0"/>
              </a:rPr>
              <a:t>case_submitter_id</a:t>
            </a:r>
            <a:r>
              <a:rPr lang="en-US" sz="1400" dirty="0">
                <a:latin typeface="Century Gothic" panose="020B0502020202020204" pitchFamily="34" charset="0"/>
              </a:rPr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03AD70-2F27-15A4-C4F7-5D3C504EB21B}"/>
              </a:ext>
            </a:extLst>
          </p:cNvPr>
          <p:cNvCxnSpPr>
            <a:cxnSpLocks/>
          </p:cNvCxnSpPr>
          <p:nvPr/>
        </p:nvCxnSpPr>
        <p:spPr>
          <a:xfrm flipH="1">
            <a:off x="3420594" y="3407414"/>
            <a:ext cx="1" cy="159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4D68D86-9B7C-E74E-1662-92B83A9CD16A}"/>
              </a:ext>
            </a:extLst>
          </p:cNvPr>
          <p:cNvSpPr txBox="1">
            <a:spLocks/>
          </p:cNvSpPr>
          <p:nvPr/>
        </p:nvSpPr>
        <p:spPr>
          <a:xfrm>
            <a:off x="1940954" y="5064370"/>
            <a:ext cx="295927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Column names changed to match “</a:t>
            </a:r>
            <a:r>
              <a:rPr lang="en-US" sz="1400" b="1" dirty="0" err="1">
                <a:latin typeface="Century Gothic" panose="020B0502020202020204" pitchFamily="34" charset="0"/>
              </a:rPr>
              <a:t>case_submitter_id</a:t>
            </a:r>
            <a:r>
              <a:rPr lang="en-US" sz="1400" dirty="0">
                <a:latin typeface="Century Gothic" panose="020B0502020202020204" pitchFamily="34" charset="0"/>
              </a:rPr>
              <a:t>”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1DE3-AC61-2E05-9FFC-1AB13AB896EE}"/>
              </a:ext>
            </a:extLst>
          </p:cNvPr>
          <p:cNvSpPr txBox="1">
            <a:spLocks/>
          </p:cNvSpPr>
          <p:nvPr/>
        </p:nvSpPr>
        <p:spPr>
          <a:xfrm>
            <a:off x="8572889" y="3117104"/>
            <a:ext cx="2443459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IDATs &amp; Metadata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F24099-3895-7EE1-7C44-06D03FCDEEEF}"/>
              </a:ext>
            </a:extLst>
          </p:cNvPr>
          <p:cNvCxnSpPr>
            <a:cxnSpLocks/>
          </p:cNvCxnSpPr>
          <p:nvPr/>
        </p:nvCxnSpPr>
        <p:spPr>
          <a:xfrm>
            <a:off x="10365855" y="3407414"/>
            <a:ext cx="17169" cy="11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14D94A-1440-9AED-8343-B2D5E98441D0}"/>
              </a:ext>
            </a:extLst>
          </p:cNvPr>
          <p:cNvCxnSpPr>
            <a:cxnSpLocks/>
          </p:cNvCxnSpPr>
          <p:nvPr/>
        </p:nvCxnSpPr>
        <p:spPr>
          <a:xfrm flipH="1">
            <a:off x="8582287" y="3407414"/>
            <a:ext cx="608607" cy="755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F342D9D-8D24-F1A9-75E2-D74DD49D727C}"/>
              </a:ext>
            </a:extLst>
          </p:cNvPr>
          <p:cNvSpPr txBox="1">
            <a:spLocks/>
          </p:cNvSpPr>
          <p:nvPr/>
        </p:nvSpPr>
        <p:spPr>
          <a:xfrm>
            <a:off x="7699754" y="3543382"/>
            <a:ext cx="1571004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sesame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8546DB5-73BE-80D7-9AB7-E12C6CFC7E81}"/>
              </a:ext>
            </a:extLst>
          </p:cNvPr>
          <p:cNvSpPr txBox="1">
            <a:spLocks/>
          </p:cNvSpPr>
          <p:nvPr/>
        </p:nvSpPr>
        <p:spPr>
          <a:xfrm>
            <a:off x="7390157" y="4158553"/>
            <a:ext cx="2443459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Century Gothic" panose="020B0502020202020204" pitchFamily="34" charset="0"/>
              </a:rPr>
              <a:t>Generating </a:t>
            </a:r>
            <a:r>
              <a:rPr lang="el-GR" sz="1400" dirty="0">
                <a:latin typeface="Century Gothic" panose="020B0502020202020204" pitchFamily="34" charset="0"/>
              </a:rPr>
              <a:t>β</a:t>
            </a:r>
            <a:r>
              <a:rPr lang="en-US" sz="1400" dirty="0">
                <a:latin typeface="Century Gothic" panose="020B0502020202020204" pitchFamily="34" charset="0"/>
              </a:rPr>
              <a:t> values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D6AB70F-156F-1C2B-414C-C578970DAC2A}"/>
              </a:ext>
            </a:extLst>
          </p:cNvPr>
          <p:cNvSpPr txBox="1">
            <a:spLocks/>
          </p:cNvSpPr>
          <p:nvPr/>
        </p:nvSpPr>
        <p:spPr>
          <a:xfrm>
            <a:off x="9144125" y="4741064"/>
            <a:ext cx="2443459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Grueling metadata clean-up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7AA7A90-6B06-493F-4B7D-34D4D847C8C6}"/>
              </a:ext>
            </a:extLst>
          </p:cNvPr>
          <p:cNvSpPr txBox="1">
            <a:spLocks/>
          </p:cNvSpPr>
          <p:nvPr/>
        </p:nvSpPr>
        <p:spPr>
          <a:xfrm>
            <a:off x="2479072" y="2454308"/>
            <a:ext cx="1571004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TCGAbiolinks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BDA41B1-8BBB-5776-A80E-8BBB79F2B180}"/>
              </a:ext>
            </a:extLst>
          </p:cNvPr>
          <p:cNvSpPr txBox="1">
            <a:spLocks/>
          </p:cNvSpPr>
          <p:nvPr/>
        </p:nvSpPr>
        <p:spPr>
          <a:xfrm>
            <a:off x="9580352" y="2534593"/>
            <a:ext cx="1571004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GEOquery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9E9E5A-79E2-A47C-5357-9324023FD31B}"/>
              </a:ext>
            </a:extLst>
          </p:cNvPr>
          <p:cNvCxnSpPr/>
          <p:nvPr/>
        </p:nvCxnSpPr>
        <p:spPr>
          <a:xfrm flipH="1">
            <a:off x="8175659" y="4428883"/>
            <a:ext cx="1" cy="71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F5B2983-2CB9-4654-E12A-630C27D49D99}"/>
              </a:ext>
            </a:extLst>
          </p:cNvPr>
          <p:cNvSpPr txBox="1">
            <a:spLocks/>
          </p:cNvSpPr>
          <p:nvPr/>
        </p:nvSpPr>
        <p:spPr>
          <a:xfrm>
            <a:off x="6953929" y="5198578"/>
            <a:ext cx="2443459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Matrix columns renamed to GEO Sample Accession (</a:t>
            </a:r>
            <a:r>
              <a:rPr lang="en-US" sz="1400" b="1" dirty="0">
                <a:latin typeface="Century Gothic" panose="020B0502020202020204" pitchFamily="34" charset="0"/>
              </a:rPr>
              <a:t>GSM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AFA009-427F-B197-4491-1DBF8C639665}"/>
              </a:ext>
            </a:extLst>
          </p:cNvPr>
          <p:cNvCxnSpPr>
            <a:cxnSpLocks/>
          </p:cNvCxnSpPr>
          <p:nvPr/>
        </p:nvCxnSpPr>
        <p:spPr>
          <a:xfrm>
            <a:off x="1940954" y="5005754"/>
            <a:ext cx="0" cy="119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2FD098-590A-B07F-3817-4FF5488775FE}"/>
              </a:ext>
            </a:extLst>
          </p:cNvPr>
          <p:cNvCxnSpPr>
            <a:cxnSpLocks/>
          </p:cNvCxnSpPr>
          <p:nvPr/>
        </p:nvCxnSpPr>
        <p:spPr>
          <a:xfrm>
            <a:off x="10383024" y="5198578"/>
            <a:ext cx="0" cy="99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CAD9FE1-8606-D525-15AE-486EB20D1E9F}"/>
              </a:ext>
            </a:extLst>
          </p:cNvPr>
          <p:cNvSpPr txBox="1">
            <a:spLocks/>
          </p:cNvSpPr>
          <p:nvPr/>
        </p:nvSpPr>
        <p:spPr>
          <a:xfrm>
            <a:off x="5110720" y="5884632"/>
            <a:ext cx="1843208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Combined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b="1" dirty="0">
                <a:latin typeface="Century Gothic" panose="020B0502020202020204" pitchFamily="34" charset="0"/>
              </a:rPr>
              <a:t>Cleaned Metadata </a:t>
            </a:r>
            <a:r>
              <a:rPr lang="en-US" sz="1400" dirty="0">
                <a:latin typeface="Century Gothic" panose="020B0502020202020204" pitchFamily="34" charset="0"/>
              </a:rPr>
              <a:t>– the holy grail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0CBCE1-9472-4760-B967-1C9C61D2A44E}"/>
              </a:ext>
            </a:extLst>
          </p:cNvPr>
          <p:cNvCxnSpPr/>
          <p:nvPr/>
        </p:nvCxnSpPr>
        <p:spPr>
          <a:xfrm>
            <a:off x="1940954" y="6196528"/>
            <a:ext cx="3088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264BA-AA7C-B0EA-BEB8-418D629ADF76}"/>
              </a:ext>
            </a:extLst>
          </p:cNvPr>
          <p:cNvCxnSpPr/>
          <p:nvPr/>
        </p:nvCxnSpPr>
        <p:spPr>
          <a:xfrm flipH="1">
            <a:off x="6953929" y="6196528"/>
            <a:ext cx="3429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appy Cat Happy Happy Cat Sticker - Happy cat Happy happy cat Happy happy  happy cat - Discover &amp; Share GIFs">
            <a:extLst>
              <a:ext uri="{FF2B5EF4-FFF2-40B4-BE49-F238E27FC236}">
                <a16:creationId xmlns:a16="http://schemas.microsoft.com/office/drawing/2014/main" id="{94EE4F4E-A6EF-7C29-EA92-8E353B1C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39" y="4657019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Analysis (Diagnosis Prediction)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700" y="2501870"/>
            <a:ext cx="2191552" cy="52369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1400" i="1" dirty="0">
                <a:latin typeface="Century Gothic" panose="020B0502020202020204" pitchFamily="34" charset="0"/>
              </a:rPr>
              <a:t>ADCYAP1 </a:t>
            </a:r>
            <a:r>
              <a:rPr lang="en-US" sz="1400" dirty="0">
                <a:latin typeface="Century Gothic" panose="020B0502020202020204" pitchFamily="34" charset="0"/>
              </a:rPr>
              <a:t>&amp; </a:t>
            </a:r>
            <a:r>
              <a:rPr lang="en-US" sz="1400" i="1" dirty="0">
                <a:latin typeface="Century Gothic" panose="020B0502020202020204" pitchFamily="34" charset="0"/>
              </a:rPr>
              <a:t>HAND2 and probes associated with these genes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702C7-8120-DEAC-669A-460709AF85E6}"/>
              </a:ext>
            </a:extLst>
          </p:cNvPr>
          <p:cNvCxnSpPr>
            <a:cxnSpLocks/>
          </p:cNvCxnSpPr>
          <p:nvPr/>
        </p:nvCxnSpPr>
        <p:spPr>
          <a:xfrm>
            <a:off x="5855476" y="2131549"/>
            <a:ext cx="1" cy="32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7FD3B6-541F-DAC9-B25B-F6953A969CA8}"/>
              </a:ext>
            </a:extLst>
          </p:cNvPr>
          <p:cNvCxnSpPr>
            <a:cxnSpLocks/>
          </p:cNvCxnSpPr>
          <p:nvPr/>
        </p:nvCxnSpPr>
        <p:spPr>
          <a:xfrm>
            <a:off x="838200" y="3227154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80859-2A8D-3D10-821D-1764710EF7D4}"/>
              </a:ext>
            </a:extLst>
          </p:cNvPr>
          <p:cNvSpPr txBox="1">
            <a:spLocks/>
          </p:cNvSpPr>
          <p:nvPr/>
        </p:nvSpPr>
        <p:spPr>
          <a:xfrm>
            <a:off x="5108043" y="3742728"/>
            <a:ext cx="184320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Random forest </a:t>
            </a:r>
            <a:r>
              <a:rPr lang="en-US" sz="1400" dirty="0">
                <a:latin typeface="Century Gothic" panose="020B0502020202020204" pitchFamily="34" charset="0"/>
              </a:rPr>
              <a:t>based Classifier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4D68D86-9B7C-E74E-1662-92B83A9CD16A}"/>
              </a:ext>
            </a:extLst>
          </p:cNvPr>
          <p:cNvSpPr txBox="1">
            <a:spLocks/>
          </p:cNvSpPr>
          <p:nvPr/>
        </p:nvSpPr>
        <p:spPr>
          <a:xfrm>
            <a:off x="2579796" y="3757228"/>
            <a:ext cx="1923620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Bootstrapped </a:t>
            </a:r>
            <a:r>
              <a:rPr lang="en-US" sz="1400" b="1" dirty="0">
                <a:latin typeface="Century Gothic" panose="020B0502020202020204" pitchFamily="34" charset="0"/>
              </a:rPr>
              <a:t>Penalized logistic regression </a:t>
            </a:r>
            <a:r>
              <a:rPr lang="en-US" sz="1400" dirty="0">
                <a:latin typeface="Century Gothic" panose="020B0502020202020204" pitchFamily="34" charset="0"/>
              </a:rPr>
              <a:t>using probes associated with these genes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AFA009-427F-B197-4491-1DBF8C639665}"/>
              </a:ext>
            </a:extLst>
          </p:cNvPr>
          <p:cNvCxnSpPr>
            <a:cxnSpLocks/>
          </p:cNvCxnSpPr>
          <p:nvPr/>
        </p:nvCxnSpPr>
        <p:spPr>
          <a:xfrm flipH="1">
            <a:off x="838200" y="3227154"/>
            <a:ext cx="78121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CAD9FE1-8606-D525-15AE-486EB20D1E9F}"/>
              </a:ext>
            </a:extLst>
          </p:cNvPr>
          <p:cNvSpPr txBox="1">
            <a:spLocks/>
          </p:cNvSpPr>
          <p:nvPr/>
        </p:nvSpPr>
        <p:spPr>
          <a:xfrm>
            <a:off x="2660208" y="5014429"/>
            <a:ext cx="1843208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Non-zero CpGs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0CBCE1-9472-4760-B967-1C9C61D2A44E}"/>
              </a:ext>
            </a:extLst>
          </p:cNvPr>
          <p:cNvCxnSpPr>
            <a:cxnSpLocks/>
          </p:cNvCxnSpPr>
          <p:nvPr/>
        </p:nvCxnSpPr>
        <p:spPr>
          <a:xfrm>
            <a:off x="4759700" y="5789116"/>
            <a:ext cx="0" cy="407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29656B-E020-F37E-E9E0-AB1000CEF967}"/>
              </a:ext>
            </a:extLst>
          </p:cNvPr>
          <p:cNvSpPr txBox="1">
            <a:spLocks/>
          </p:cNvSpPr>
          <p:nvPr/>
        </p:nvSpPr>
        <p:spPr>
          <a:xfrm>
            <a:off x="4633747" y="1830515"/>
            <a:ext cx="244345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Diagnosis Prediction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260094-C409-B153-E28C-B37BA61AF135}"/>
              </a:ext>
            </a:extLst>
          </p:cNvPr>
          <p:cNvCxnSpPr>
            <a:cxnSpLocks/>
          </p:cNvCxnSpPr>
          <p:nvPr/>
        </p:nvCxnSpPr>
        <p:spPr>
          <a:xfrm>
            <a:off x="3541606" y="3234148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3157F3-9E7A-DE5D-F793-BCCD7AF9791D}"/>
              </a:ext>
            </a:extLst>
          </p:cNvPr>
          <p:cNvSpPr txBox="1">
            <a:spLocks/>
          </p:cNvSpPr>
          <p:nvPr/>
        </p:nvSpPr>
        <p:spPr>
          <a:xfrm>
            <a:off x="96928" y="3832823"/>
            <a:ext cx="2083590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Logistic regression </a:t>
            </a:r>
            <a:r>
              <a:rPr lang="en-US" sz="1400" dirty="0">
                <a:latin typeface="Century Gothic" panose="020B0502020202020204" pitchFamily="34" charset="0"/>
              </a:rPr>
              <a:t>using mean methylation of genes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7B726D-D906-7882-EE3A-B3459393A71E}"/>
              </a:ext>
            </a:extLst>
          </p:cNvPr>
          <p:cNvCxnSpPr>
            <a:cxnSpLocks/>
          </p:cNvCxnSpPr>
          <p:nvPr/>
        </p:nvCxnSpPr>
        <p:spPr>
          <a:xfrm>
            <a:off x="6038609" y="3234148"/>
            <a:ext cx="0" cy="516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65FDAA-C986-25F6-783C-04F93A83AAAF}"/>
              </a:ext>
            </a:extLst>
          </p:cNvPr>
          <p:cNvCxnSpPr>
            <a:cxnSpLocks/>
          </p:cNvCxnSpPr>
          <p:nvPr/>
        </p:nvCxnSpPr>
        <p:spPr>
          <a:xfrm flipH="1">
            <a:off x="3541606" y="5740152"/>
            <a:ext cx="2497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0E187B-C7B7-76BD-3BB8-46FE39DEA5A1}"/>
              </a:ext>
            </a:extLst>
          </p:cNvPr>
          <p:cNvCxnSpPr>
            <a:cxnSpLocks/>
          </p:cNvCxnSpPr>
          <p:nvPr/>
        </p:nvCxnSpPr>
        <p:spPr>
          <a:xfrm flipV="1">
            <a:off x="6038609" y="4201972"/>
            <a:ext cx="0" cy="710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88E479-5D13-E2AD-0590-10AD67CAC103}"/>
              </a:ext>
            </a:extLst>
          </p:cNvPr>
          <p:cNvCxnSpPr>
            <a:cxnSpLocks/>
          </p:cNvCxnSpPr>
          <p:nvPr/>
        </p:nvCxnSpPr>
        <p:spPr>
          <a:xfrm flipV="1">
            <a:off x="3541606" y="4798896"/>
            <a:ext cx="0" cy="22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E86E399-571A-B0F8-69CA-5C3A1DBD67DA}"/>
              </a:ext>
            </a:extLst>
          </p:cNvPr>
          <p:cNvSpPr txBox="1">
            <a:spLocks/>
          </p:cNvSpPr>
          <p:nvPr/>
        </p:nvSpPr>
        <p:spPr>
          <a:xfrm>
            <a:off x="5233998" y="4912498"/>
            <a:ext cx="1843208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Mean-importance filtering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B31BCA-4C1A-B1E6-81E3-6C96E4CA9205}"/>
              </a:ext>
            </a:extLst>
          </p:cNvPr>
          <p:cNvCxnSpPr>
            <a:cxnSpLocks/>
          </p:cNvCxnSpPr>
          <p:nvPr/>
        </p:nvCxnSpPr>
        <p:spPr>
          <a:xfrm flipV="1">
            <a:off x="3541606" y="5326325"/>
            <a:ext cx="0" cy="41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D9FD89-8A7F-5FD8-7622-56E05889E072}"/>
              </a:ext>
            </a:extLst>
          </p:cNvPr>
          <p:cNvCxnSpPr>
            <a:cxnSpLocks/>
          </p:cNvCxnSpPr>
          <p:nvPr/>
        </p:nvCxnSpPr>
        <p:spPr>
          <a:xfrm flipV="1">
            <a:off x="6038609" y="5409851"/>
            <a:ext cx="0" cy="330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Content Placeholder 2">
            <a:extLst>
              <a:ext uri="{FF2B5EF4-FFF2-40B4-BE49-F238E27FC236}">
                <a16:creationId xmlns:a16="http://schemas.microsoft.com/office/drawing/2014/main" id="{DE3CF2C8-CBF1-873C-CB2B-4B8F07EB2865}"/>
              </a:ext>
            </a:extLst>
          </p:cNvPr>
          <p:cNvSpPr txBox="1">
            <a:spLocks/>
          </p:cNvSpPr>
          <p:nvPr/>
        </p:nvSpPr>
        <p:spPr>
          <a:xfrm>
            <a:off x="3709844" y="6284725"/>
            <a:ext cx="2099711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Ensemble Method </a:t>
            </a:r>
            <a:r>
              <a:rPr lang="en-US" sz="1400" dirty="0">
                <a:latin typeface="Century Gothic" panose="020B0502020202020204" pitchFamily="34" charset="0"/>
              </a:rPr>
              <a:t>for</a:t>
            </a:r>
            <a:r>
              <a:rPr lang="en-US" sz="1400" b="1" dirty="0">
                <a:latin typeface="Century Gothic" panose="020B0502020202020204" pitchFamily="34" charset="0"/>
              </a:rPr>
              <a:t> Feature Selection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16EB907-83AE-7617-0163-B90AB5E080CE}"/>
              </a:ext>
            </a:extLst>
          </p:cNvPr>
          <p:cNvCxnSpPr>
            <a:cxnSpLocks/>
          </p:cNvCxnSpPr>
          <p:nvPr/>
        </p:nvCxnSpPr>
        <p:spPr>
          <a:xfrm>
            <a:off x="11239018" y="3234148"/>
            <a:ext cx="0" cy="516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2">
            <a:extLst>
              <a:ext uri="{FF2B5EF4-FFF2-40B4-BE49-F238E27FC236}">
                <a16:creationId xmlns:a16="http://schemas.microsoft.com/office/drawing/2014/main" id="{3347E291-E65A-2FF2-93F8-DE5F6716435C}"/>
              </a:ext>
            </a:extLst>
          </p:cNvPr>
          <p:cNvSpPr txBox="1">
            <a:spLocks/>
          </p:cNvSpPr>
          <p:nvPr/>
        </p:nvSpPr>
        <p:spPr>
          <a:xfrm>
            <a:off x="6880300" y="6128777"/>
            <a:ext cx="184320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Logistic regression </a:t>
            </a:r>
            <a:r>
              <a:rPr lang="en-US" sz="1400" dirty="0">
                <a:latin typeface="Century Gothic" panose="020B0502020202020204" pitchFamily="34" charset="0"/>
              </a:rPr>
              <a:t>using identified features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57548230-E352-C250-75EB-FBC4B21E5D6B}"/>
              </a:ext>
            </a:extLst>
          </p:cNvPr>
          <p:cNvSpPr txBox="1">
            <a:spLocks/>
          </p:cNvSpPr>
          <p:nvPr/>
        </p:nvSpPr>
        <p:spPr>
          <a:xfrm>
            <a:off x="10317413" y="3771214"/>
            <a:ext cx="1843209" cy="623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Century Gothic" panose="020B0502020202020204" pitchFamily="34" charset="0"/>
              </a:rPr>
              <a:t>Maybe a </a:t>
            </a:r>
            <a:r>
              <a:rPr lang="en-US" sz="1400" b="1" dirty="0">
                <a:latin typeface="Century Gothic" panose="020B0502020202020204" pitchFamily="34" charset="0"/>
              </a:rPr>
              <a:t>self-supervised Loss function</a:t>
            </a:r>
            <a:r>
              <a:rPr lang="en-US" sz="1400" dirty="0">
                <a:latin typeface="Century Gothic" panose="020B0502020202020204" pitchFamily="34" charset="0"/>
              </a:rPr>
              <a:t> might help in identifying new patterns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9719491-655A-E72E-0862-3740573BC634}"/>
              </a:ext>
            </a:extLst>
          </p:cNvPr>
          <p:cNvCxnSpPr>
            <a:cxnSpLocks/>
          </p:cNvCxnSpPr>
          <p:nvPr/>
        </p:nvCxnSpPr>
        <p:spPr>
          <a:xfrm>
            <a:off x="5809555" y="6483018"/>
            <a:ext cx="947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B1CB125-030D-D6EC-344E-A459F8A16676}"/>
              </a:ext>
            </a:extLst>
          </p:cNvPr>
          <p:cNvCxnSpPr>
            <a:cxnSpLocks/>
          </p:cNvCxnSpPr>
          <p:nvPr/>
        </p:nvCxnSpPr>
        <p:spPr>
          <a:xfrm flipH="1" flipV="1">
            <a:off x="8633266" y="3228561"/>
            <a:ext cx="2605751" cy="125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Content Placeholder 2">
            <a:extLst>
              <a:ext uri="{FF2B5EF4-FFF2-40B4-BE49-F238E27FC236}">
                <a16:creationId xmlns:a16="http://schemas.microsoft.com/office/drawing/2014/main" id="{8D891300-7F16-57D5-BB86-5C8821754C6A}"/>
              </a:ext>
            </a:extLst>
          </p:cNvPr>
          <p:cNvSpPr txBox="1">
            <a:spLocks/>
          </p:cNvSpPr>
          <p:nvPr/>
        </p:nvSpPr>
        <p:spPr>
          <a:xfrm>
            <a:off x="9014537" y="2906176"/>
            <a:ext cx="1843208" cy="31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Speculative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5B30059-96D2-8965-1170-2227FD7AD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8" y="5097955"/>
                <a:ext cx="1843204" cy="62379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(p &gt; 0.05) and terrible AUROC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5B30059-96D2-8965-1170-2227FD7AD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8" y="5097955"/>
                <a:ext cx="1843204" cy="623792"/>
              </a:xfrm>
              <a:prstGeom prst="rect">
                <a:avLst/>
              </a:prstGeom>
              <a:blipFill>
                <a:blip r:embed="rId4"/>
                <a:stretch>
                  <a:fillRect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1269D8-CF22-6832-2006-5E18883E0365}"/>
              </a:ext>
            </a:extLst>
          </p:cNvPr>
          <p:cNvCxnSpPr>
            <a:cxnSpLocks/>
          </p:cNvCxnSpPr>
          <p:nvPr/>
        </p:nvCxnSpPr>
        <p:spPr>
          <a:xfrm flipV="1">
            <a:off x="838200" y="4508456"/>
            <a:ext cx="0" cy="589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44038-B08A-A741-3ABA-6DCFAD3F484C}"/>
              </a:ext>
            </a:extLst>
          </p:cNvPr>
          <p:cNvCxnSpPr>
            <a:cxnSpLocks/>
          </p:cNvCxnSpPr>
          <p:nvPr/>
        </p:nvCxnSpPr>
        <p:spPr>
          <a:xfrm>
            <a:off x="8633266" y="6464423"/>
            <a:ext cx="4848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B3131227-D4EF-5BF6-A6B5-DB14FC587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5673" y="6284725"/>
                <a:ext cx="1843204" cy="31189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(p &gt; 0.05)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B3131227-D4EF-5BF6-A6B5-DB14FC58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673" y="6284725"/>
                <a:ext cx="1843204" cy="311896"/>
              </a:xfrm>
              <a:prstGeom prst="rect">
                <a:avLst/>
              </a:prstGeom>
              <a:blipFill>
                <a:blip r:embed="rId5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1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Diagnosis 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NOT</a:t>
            </a:r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 Robust with Linear Models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10270" cy="4150220"/>
          </a:xfrm>
        </p:spPr>
        <p:txBody>
          <a:bodyPr anchor="t">
            <a:no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Dataset: </a:t>
            </a:r>
            <a:r>
              <a:rPr lang="en-US" sz="1500" b="1" dirty="0">
                <a:latin typeface="Century Gothic" panose="020B0502020202020204" pitchFamily="34" charset="0"/>
              </a:rPr>
              <a:t>GSE89093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Monozygotic twins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One healthy | One EC</a:t>
            </a:r>
            <a:br>
              <a:rPr lang="en-US" sz="1500" dirty="0">
                <a:latin typeface="Century Gothic" panose="020B0502020202020204" pitchFamily="34" charset="0"/>
              </a:rPr>
            </a:br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Reported AUC: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ADCYAP1</a:t>
            </a:r>
            <a:r>
              <a:rPr lang="en-US" sz="1500" dirty="0">
                <a:latin typeface="Century Gothic" panose="020B0502020202020204" pitchFamily="34" charset="0"/>
              </a:rPr>
              <a:t> 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0.71) 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HAND2 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0.83)</a:t>
            </a:r>
            <a:br>
              <a:rPr lang="en-US" sz="1500" dirty="0">
                <a:latin typeface="Century Gothic" panose="020B0502020202020204" pitchFamily="34" charset="0"/>
              </a:rPr>
            </a:br>
            <a:r>
              <a:rPr lang="en-US" sz="15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Mean AUC I calculated: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ADCYAP1</a:t>
            </a:r>
            <a:r>
              <a:rPr lang="en-US" sz="1500" dirty="0">
                <a:latin typeface="Century Gothic" panose="020B0502020202020204" pitchFamily="34" charset="0"/>
              </a:rPr>
              <a:t> 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0.69) 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HAND2 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0.70)</a:t>
            </a:r>
            <a:br>
              <a:rPr lang="en-US" sz="1500" dirty="0">
                <a:latin typeface="Century Gothic" panose="020B0502020202020204" pitchFamily="34" charset="0"/>
              </a:rPr>
            </a:br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Based on all CpGs labeled for that gene</a:t>
            </a:r>
            <a:br>
              <a:rPr lang="en-US" sz="1500" dirty="0">
                <a:latin typeface="Century Gothic" panose="020B0502020202020204" pitchFamily="34" charset="0"/>
              </a:rPr>
            </a:br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Model: </a:t>
            </a:r>
            <a:r>
              <a:rPr lang="en-US" sz="1500" b="1" dirty="0">
                <a:latin typeface="Century Gothic" panose="020B0502020202020204" pitchFamily="34" charset="0"/>
              </a:rPr>
              <a:t>penalized logistic regression </a:t>
            </a:r>
            <a:r>
              <a:rPr lang="en-US" sz="1500" dirty="0">
                <a:latin typeface="Century Gothic" panose="020B0502020202020204" pitchFamily="34" charset="0"/>
              </a:rPr>
              <a:t>(elastic-net) – 100 bootstraps</a:t>
            </a:r>
            <a:endParaRPr lang="en-US" sz="15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D5358-4D5D-9208-F830-A7CBB9359E33}"/>
              </a:ext>
            </a:extLst>
          </p:cNvPr>
          <p:cNvSpPr txBox="1"/>
          <p:nvPr/>
        </p:nvSpPr>
        <p:spPr>
          <a:xfrm>
            <a:off x="6299883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ADCYAP1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CCA1A-E89E-3ED3-02B9-9813C5B19AAB}"/>
              </a:ext>
            </a:extLst>
          </p:cNvPr>
          <p:cNvSpPr txBox="1"/>
          <p:nvPr/>
        </p:nvSpPr>
        <p:spPr>
          <a:xfrm>
            <a:off x="9606020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HAND2</a:t>
            </a:r>
            <a:endParaRPr lang="en-US" b="1" dirty="0"/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DEC4E64-50D7-9A04-5E4B-14DEDC41F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739" y="1848546"/>
            <a:ext cx="3465170" cy="3465170"/>
          </a:xfrm>
          <a:prstGeom prst="rect">
            <a:avLst/>
          </a:prstGeom>
        </p:spPr>
      </p:pic>
      <p:pic>
        <p:nvPicPr>
          <p:cNvPr id="16" name="Picture 15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4C73E748-BA5A-302C-90A2-C3BEFD3CB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909" y="1848546"/>
            <a:ext cx="3465171" cy="34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2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EA4-FA13-F7F4-9566-0E7D8F35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5C0E8C"/>
                </a:solidFill>
                <a:latin typeface="Century Gothic" panose="020B0502020202020204" pitchFamily="34" charset="0"/>
              </a:rPr>
              <a:t>Diagnosis Better with a Non-linear Model</a:t>
            </a:r>
          </a:p>
        </p:txBody>
      </p:sp>
      <p:pic>
        <p:nvPicPr>
          <p:cNvPr id="5" name="Picture 4" descr="Amazon.com: NYU Logo (Horizontal) - Vinyl - 7 Inches (Color: Purple) Decal  Laptop Tablet Skateboard Car Stickers : Electronics">
            <a:extLst>
              <a:ext uri="{FF2B5EF4-FFF2-40B4-BE49-F238E27FC236}">
                <a16:creationId xmlns:a16="http://schemas.microsoft.com/office/drawing/2014/main" id="{64DCFFCC-627D-5AB2-E0D1-271EA8EF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" y="6196528"/>
            <a:ext cx="801106" cy="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C1FE9F-AAA5-0F6B-BE33-D0DC9C08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10270" cy="4150220"/>
          </a:xfrm>
        </p:spPr>
        <p:txBody>
          <a:bodyPr anchor="t">
            <a:no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Dataset: </a:t>
            </a:r>
            <a:r>
              <a:rPr lang="en-US" sz="1500" b="1" dirty="0">
                <a:latin typeface="Century Gothic" panose="020B0502020202020204" pitchFamily="34" charset="0"/>
              </a:rPr>
              <a:t>GSE89093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Monozygotic twins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One healthy | One EC</a:t>
            </a:r>
            <a:br>
              <a:rPr lang="en-US" sz="1500" dirty="0">
                <a:latin typeface="Century Gothic" panose="020B0502020202020204" pitchFamily="34" charset="0"/>
              </a:rPr>
            </a:br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Reported AUC: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ADCYAP1</a:t>
            </a:r>
            <a:r>
              <a:rPr lang="en-US" sz="1500" dirty="0">
                <a:latin typeface="Century Gothic" panose="020B0502020202020204" pitchFamily="34" charset="0"/>
              </a:rPr>
              <a:t> 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0.71) 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HAND2 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0.83)</a:t>
            </a:r>
            <a:br>
              <a:rPr lang="en-US" sz="1500" dirty="0">
                <a:latin typeface="Century Gothic" panose="020B0502020202020204" pitchFamily="34" charset="0"/>
              </a:rPr>
            </a:br>
            <a:r>
              <a:rPr lang="en-US" sz="15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500" dirty="0">
                <a:latin typeface="Century Gothic" panose="020B0502020202020204" pitchFamily="34" charset="0"/>
              </a:rPr>
              <a:t>Mean AUC I calculated: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ADCYAP1</a:t>
            </a:r>
            <a:r>
              <a:rPr lang="en-US" sz="1500" dirty="0">
                <a:latin typeface="Century Gothic" panose="020B0502020202020204" pitchFamily="34" charset="0"/>
              </a:rPr>
              <a:t> 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0.85) </a:t>
            </a:r>
          </a:p>
          <a:p>
            <a:pPr lvl="1"/>
            <a:r>
              <a:rPr lang="en-US" sz="1500" i="1" dirty="0">
                <a:latin typeface="Century Gothic" panose="020B0502020202020204" pitchFamily="34" charset="0"/>
              </a:rPr>
              <a:t>HAND2 </a:t>
            </a:r>
            <a:r>
              <a:rPr lang="en-US" sz="1500" dirty="0">
                <a:latin typeface="Century Gothic" panose="020B0502020202020204" pitchFamily="34" charset="0"/>
              </a:rPr>
              <a:t>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0.81)</a:t>
            </a:r>
          </a:p>
          <a:p>
            <a:pPr lvl="1"/>
            <a:r>
              <a:rPr lang="en-US" sz="1500" dirty="0">
                <a:latin typeface="Century Gothic" panose="020B0502020202020204" pitchFamily="34" charset="0"/>
              </a:rPr>
              <a:t>Both together (</a:t>
            </a:r>
            <a:r>
              <a:rPr lang="en-US" sz="1500" b="1" dirty="0">
                <a:latin typeface="Century Gothic" panose="020B0502020202020204" pitchFamily="34" charset="0"/>
              </a:rPr>
              <a:t>AUC</a:t>
            </a:r>
            <a:r>
              <a:rPr lang="en-US" sz="1500" dirty="0">
                <a:latin typeface="Century Gothic" panose="020B0502020202020204" pitchFamily="34" charset="0"/>
              </a:rPr>
              <a:t>: 0.81)</a:t>
            </a:r>
            <a:br>
              <a:rPr lang="en-US" sz="1500" dirty="0">
                <a:latin typeface="Century Gothic" panose="020B0502020202020204" pitchFamily="34" charset="0"/>
              </a:rPr>
            </a:br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Model: </a:t>
            </a:r>
            <a:r>
              <a:rPr lang="en-US" sz="1500" b="1" dirty="0">
                <a:latin typeface="Century Gothic" panose="020B0502020202020204" pitchFamily="34" charset="0"/>
              </a:rPr>
              <a:t>random Forest </a:t>
            </a:r>
            <a:r>
              <a:rPr lang="en-US" sz="1500" dirty="0">
                <a:latin typeface="Century Gothic" panose="020B0502020202020204" pitchFamily="34" charset="0"/>
              </a:rPr>
              <a:t>(5000 trees) – 100 bootstraps</a:t>
            </a:r>
            <a:endParaRPr lang="en-US" sz="15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D5358-4D5D-9208-F830-A7CBB9359E33}"/>
              </a:ext>
            </a:extLst>
          </p:cNvPr>
          <p:cNvSpPr txBox="1"/>
          <p:nvPr/>
        </p:nvSpPr>
        <p:spPr>
          <a:xfrm>
            <a:off x="5857603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ADCYAP1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CCA1A-E89E-3ED3-02B9-9813C5B19AAB}"/>
              </a:ext>
            </a:extLst>
          </p:cNvPr>
          <p:cNvSpPr txBox="1"/>
          <p:nvPr/>
        </p:nvSpPr>
        <p:spPr>
          <a:xfrm>
            <a:off x="9606018" y="5313716"/>
            <a:ext cx="13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latin typeface="Century Gothic" panose="020B0502020202020204" pitchFamily="34" charset="0"/>
              </a:rPr>
              <a:t>HAND2</a:t>
            </a:r>
            <a:endParaRPr lang="en-US" b="1" dirty="0"/>
          </a:p>
        </p:txBody>
      </p:sp>
      <p:pic>
        <p:nvPicPr>
          <p:cNvPr id="4" name="Picture 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0D4FEF7B-1B6E-370E-9BC8-F652D567C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99"/>
          <a:stretch/>
        </p:blipFill>
        <p:spPr>
          <a:xfrm>
            <a:off x="4650870" y="1690688"/>
            <a:ext cx="3748415" cy="3324881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DA38C104-FA07-557F-676D-81E9C6D26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3" b="12916"/>
          <a:stretch/>
        </p:blipFill>
        <p:spPr>
          <a:xfrm>
            <a:off x="8399285" y="1690687"/>
            <a:ext cx="3748415" cy="33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6938ED-33B1-A74F-99F4-5DC631C495D2}">
  <we:reference id="wa200006038" version="1.0.0.3" store="en-US" storeType="OMEX"/>
  <we:alternateReferences>
    <we:reference id="wa200006038" version="1.0.0.3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1145</Words>
  <Application>Microsoft Macintosh PowerPoint</Application>
  <PresentationFormat>Widescreen</PresentationFormat>
  <Paragraphs>249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Century Gothic</vt:lpstr>
      <vt:lpstr>Elsevier Sans</vt:lpstr>
      <vt:lpstr>Office Theme</vt:lpstr>
      <vt:lpstr>Future EC Prediction</vt:lpstr>
      <vt:lpstr>Goals for this Project</vt:lpstr>
      <vt:lpstr>DNA Methylation to Predict Future EC</vt:lpstr>
      <vt:lpstr>PowerPoint Presentation</vt:lpstr>
      <vt:lpstr>What I Did so Far</vt:lpstr>
      <vt:lpstr>Data Cleaning Steps</vt:lpstr>
      <vt:lpstr>Analysis (Diagnosis Prediction)</vt:lpstr>
      <vt:lpstr>Diagnosis NOT Robust with Linear Models</vt:lpstr>
      <vt:lpstr>Diagnosis Better with a Non-linear Model</vt:lpstr>
      <vt:lpstr>Ensemble Method for Feature Selection</vt:lpstr>
      <vt:lpstr>Analysis (Survival Prediction)</vt:lpstr>
      <vt:lpstr>Survival Analysis </vt:lpstr>
      <vt:lpstr>Survival Analysis </vt:lpstr>
      <vt:lpstr>Survival Analysis (Future EC)</vt:lpstr>
      <vt:lpstr>Psuedotime (HAND2 DNAm - TCGA)</vt:lpstr>
      <vt:lpstr>Psuedotime (HAND2 DNAm - TCGA)</vt:lpstr>
      <vt:lpstr>Psuedotime (HAND2 + ADCYAP1 DNAm - TCGA)</vt:lpstr>
      <vt:lpstr>Psuedotime (HAND2 + ADCYAP1 DNAm - TCGA)</vt:lpstr>
      <vt:lpstr>Mean Methylation (HAND2 + ADCYAP1)</vt:lpstr>
      <vt:lpstr>Feature Engineering (CpG x Gene)</vt:lpstr>
      <vt:lpstr>Engineered Features Survival Analysis</vt:lpstr>
      <vt:lpstr>Psuedotime (Engineered Features)</vt:lpstr>
      <vt:lpstr>PCA (Engineered Features)</vt:lpstr>
      <vt:lpstr>Future Directions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540</cp:revision>
  <cp:lastPrinted>2025-02-13T15:41:28Z</cp:lastPrinted>
  <dcterms:created xsi:type="dcterms:W3CDTF">2025-02-09T04:13:17Z</dcterms:created>
  <dcterms:modified xsi:type="dcterms:W3CDTF">2025-04-03T21:25:42Z</dcterms:modified>
</cp:coreProperties>
</file>