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298" r:id="rId4"/>
    <p:sldId id="299" r:id="rId5"/>
    <p:sldId id="266" r:id="rId6"/>
    <p:sldId id="300" r:id="rId7"/>
    <p:sldId id="275" r:id="rId8"/>
    <p:sldId id="303" r:id="rId9"/>
    <p:sldId id="310" r:id="rId10"/>
    <p:sldId id="311" r:id="rId11"/>
    <p:sldId id="313" r:id="rId12"/>
    <p:sldId id="315" r:id="rId13"/>
    <p:sldId id="314" r:id="rId14"/>
    <p:sldId id="316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7F92-15E7-1E44-B17A-DC0E541D0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91557-2FB5-5643-B6AB-86355FE8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F3B5-90FF-5C47-B1F0-4FB68312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FDA7-ABFE-0E4B-925E-684F3D49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B3CA-00C9-5E4A-8B79-4013123F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0FF6-9860-5D42-AD61-03D5F554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90D33-1D7D-5A43-9447-9C5637FAE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F1DD-619D-DE41-BEFC-96BF43D4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8314-5D32-4045-A1AB-6C998E6F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B188-2717-0E45-92B1-CB4E7391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B67BC-AB2A-784B-87CF-29BDFBB3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20F1E-B502-8B45-BA4C-5C9F999AA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CD5C-5924-1E4B-B32A-8FFED5BC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1275-E246-B541-B9C2-B8850C51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8AAD-C0BE-4345-B42B-8560B6A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08C-BDB2-FB4E-96C7-346BB69C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4734-B65D-144A-A493-ECBFFDBD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CE48-3304-A74E-9939-C8DF4AC2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2A8B-3356-7742-8A48-87F299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B634-7AFD-DB41-A82C-7588D9E8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BEEF-DBF2-6A4B-B32B-2A1B9A8D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B913-7007-D341-8822-BFDA9F7B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930E-8956-D841-817A-512D5B8B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0216-C847-FC46-82FA-237801E6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9C07-64ED-5244-87B1-2ED40D1C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EC6-023B-4747-9EE8-55105B25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1487-D84A-0D49-B849-D35EBBF6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24317-2A3F-0444-B2DF-13F40A01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9FF20-A288-A34D-9A39-2905C022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DD5A-3ACC-A44D-A271-4254B267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EB212-0EBA-ED4A-ABA4-3BFA7A80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6F6D-FFDE-BD4D-8FB7-27AC7F92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60120-0DE6-6F40-9A0E-5E03ECD6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3CB28-F11B-7742-8B74-54A0D2AC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3C45-FAE0-C545-B5D6-5BAF8F20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C16A6-BFCF-864D-9EAB-D245A9F8C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75C32-204E-174F-A069-5590BE4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FD428-07F2-BE45-B66A-C9F9F992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95408-DF11-BA49-B9AA-E3C75F8D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E9A2-9CBC-174E-99D7-0399F131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115DE-439E-8547-BCFF-1606149D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71803-72EF-414A-B092-5A35FF8C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83A1F-0B62-8347-8A83-35598574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EED0F-3F8C-9D4A-8598-52EDEE38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8BEA1-EE33-1C44-ABBE-9BD422BA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8FC8A-DFF7-274E-B9EF-F4872C3D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6C15-7237-2B40-BEE3-0423F8DA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B23F-3179-664C-A034-5D68A924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82D6D-D568-C844-9ACF-66E490731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A95D0-4792-8848-8237-50E0102D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CDF6E-DD89-E446-A665-E2DD814C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A0FD-EE40-264E-8062-0F2FC36A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0BFB-2445-B04E-AAF9-1D2E00F3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215E9-782F-E044-AC2D-5CADAF55B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FD63-768D-5B42-AA96-D017AB77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8B31D-6030-0C48-8DB4-69A6DA79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35E4-1461-AC44-A0C5-A390D76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413F-3C11-294E-AB22-92D0085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9E028-9B6E-744F-9544-273B4EC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FB5D-11AE-D646-8D3D-CA74C22D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1A8A-4AAC-E44A-B36D-575B3B6F7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B137-0301-AA46-9135-E844B74EBE2E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F014-38E2-0741-B207-B79DED6BA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E367-CD47-2344-8D27-02FA28B0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21110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Designing</a:t>
            </a:r>
            <a:r>
              <a:rPr lang="fr-FR" dirty="0"/>
              <a:t> a new total </a:t>
            </a:r>
            <a:r>
              <a:rPr lang="fr-FR" dirty="0" err="1"/>
              <a:t>cost</a:t>
            </a:r>
            <a:r>
              <a:rPr lang="fr-FR" dirty="0"/>
              <a:t> format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2EA1D8F-AE23-874F-A5DA-64A9CE509EF9}"/>
              </a:ext>
            </a:extLst>
          </p:cNvPr>
          <p:cNvSpPr txBox="1"/>
          <p:nvPr/>
        </p:nvSpPr>
        <p:spPr>
          <a:xfrm>
            <a:off x="1454727" y="1094508"/>
            <a:ext cx="911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 of using simply the RSS to assess the fit, we want to balance: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How well the function fits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magnitude of coefficients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8C188-0F06-BC48-AA9D-F1BB4C386F83}"/>
              </a:ext>
            </a:extLst>
          </p:cNvPr>
          <p:cNvSpPr txBox="1"/>
          <p:nvPr/>
        </p:nvSpPr>
        <p:spPr>
          <a:xfrm>
            <a:off x="789709" y="2951018"/>
            <a:ext cx="1040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cost = </a:t>
            </a:r>
            <a:r>
              <a:rPr lang="en-US" sz="2800" dirty="0">
                <a:solidFill>
                  <a:schemeClr val="accent5"/>
                </a:solidFill>
              </a:rPr>
              <a:t>measure of fit </a:t>
            </a:r>
            <a:r>
              <a:rPr lang="en-US" sz="2800" dirty="0"/>
              <a:t>+ </a:t>
            </a:r>
            <a:r>
              <a:rPr lang="en-US" sz="2800" dirty="0">
                <a:solidFill>
                  <a:schemeClr val="accent2"/>
                </a:solidFill>
              </a:rPr>
              <a:t>measure of magnitude of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EAEB4-C1B2-A94D-ACF7-27FDC4B4C35D}"/>
              </a:ext>
            </a:extLst>
          </p:cNvPr>
          <p:cNvSpPr txBox="1"/>
          <p:nvPr/>
        </p:nvSpPr>
        <p:spPr>
          <a:xfrm>
            <a:off x="3893127" y="4197926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balance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7FDC7A-9669-4A46-B70E-88B34A40FABE}"/>
              </a:ext>
            </a:extLst>
          </p:cNvPr>
          <p:cNvCxnSpPr>
            <a:stCxn id="6" idx="0"/>
          </p:cNvCxnSpPr>
          <p:nvPr/>
        </p:nvCxnSpPr>
        <p:spPr>
          <a:xfrm flipV="1">
            <a:off x="5063836" y="3643745"/>
            <a:ext cx="907473" cy="5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045353-6E1F-C743-B248-0E2C86D40529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934691" y="3539836"/>
            <a:ext cx="1129145" cy="65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73F9B4-6AC3-D148-97C8-9F989C9E957C}"/>
                  </a:ext>
                </a:extLst>
              </p:cNvPr>
              <p:cNvSpPr txBox="1"/>
              <p:nvPr/>
            </p:nvSpPr>
            <p:spPr>
              <a:xfrm>
                <a:off x="789709" y="5001491"/>
                <a:ext cx="10321636" cy="901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5"/>
                    </a:solidFill>
                  </a:rPr>
                  <a:t>measure of fit = RSS(w)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measure of magnitude of coefficients = L2 norm =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0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+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+ … +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D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b="0" i="1" baseline="-25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b="0" i="1" baseline="30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73F9B4-6AC3-D148-97C8-9F989C9E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" y="5001491"/>
                <a:ext cx="10321636" cy="901401"/>
              </a:xfrm>
              <a:prstGeom prst="rect">
                <a:avLst/>
              </a:prstGeom>
              <a:blipFill>
                <a:blip r:embed="rId2"/>
                <a:stretch>
                  <a:fillRect l="-860" t="-22222" b="-9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70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objective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32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objective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68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== L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3600" b="1" dirty="0">
                    <a:solidFill>
                      <a:schemeClr val="accent2"/>
                    </a:solidFill>
                  </a:rPr>
                  <a:t>ƛ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blipFill>
                <a:blip r:embed="rId2"/>
                <a:stretch>
                  <a:fillRect l="-1096" t="-15116" b="-8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E12F84-410E-3D49-A4C0-53585D627D0B}"/>
              </a:ext>
            </a:extLst>
          </p:cNvPr>
          <p:cNvCxnSpPr>
            <a:cxnSpLocks/>
          </p:cNvCxnSpPr>
          <p:nvPr/>
        </p:nvCxnSpPr>
        <p:spPr>
          <a:xfrm flipV="1">
            <a:off x="4100942" y="2299855"/>
            <a:ext cx="0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1AA9DD-69B8-9C47-99CD-E1DD6CBF7114}"/>
              </a:ext>
            </a:extLst>
          </p:cNvPr>
          <p:cNvSpPr txBox="1"/>
          <p:nvPr/>
        </p:nvSpPr>
        <p:spPr>
          <a:xfrm>
            <a:off x="2521527" y="2782669"/>
            <a:ext cx="36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Tuning parameter allowing the balance between fit and magnitude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CF5FA7-4582-FC42-AD2B-C6A2D74F74CA}"/>
                  </a:ext>
                </a:extLst>
              </p:cNvPr>
              <p:cNvSpPr txBox="1"/>
              <p:nvPr/>
            </p:nvSpPr>
            <p:spPr>
              <a:xfrm>
                <a:off x="955964" y="3429000"/>
                <a:ext cx="10404763" cy="3180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:r>
                  <a:rPr lang="en-US" sz="2400" dirty="0" err="1">
                    <a:solidFill>
                      <a:schemeClr val="accent2"/>
                    </a:solidFill>
                  </a:rPr>
                  <a:t>ƛ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= 0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the objective is to minimize RSS(w) as previously described -&gt; </a:t>
                </a:r>
                <a:r>
                  <a:rPr lang="en-US" sz="2400" dirty="0" err="1"/>
                  <a:t>w</a:t>
                </a:r>
                <a:r>
                  <a:rPr lang="en-US" sz="2400" baseline="30000" dirty="0" err="1"/>
                  <a:t>LS</a:t>
                </a:r>
                <a:endParaRPr lang="en-US" sz="2400" baseline="30000" dirty="0"/>
              </a:p>
              <a:p>
                <a:r>
                  <a:rPr lang="en-US" sz="2400" dirty="0"/>
                  <a:t>If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accent2"/>
                    </a:solidFill>
                  </a:rPr>
                  <a:t>ƛ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= ∞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For solutions where w = 0, then total cost = ∞</a:t>
                </a:r>
              </a:p>
              <a:p>
                <a:r>
                  <a:rPr lang="en-US" sz="2400" dirty="0"/>
                  <a:t>	The minimizing solution is w = 0</a:t>
                </a:r>
              </a:p>
              <a:p>
                <a:r>
                  <a:rPr lang="en-US" sz="2400" dirty="0"/>
                  <a:t>If </a:t>
                </a:r>
                <a:r>
                  <a:rPr lang="en-US" sz="2400" dirty="0" err="1">
                    <a:solidFill>
                      <a:schemeClr val="accent2"/>
                    </a:solidFill>
                  </a:rPr>
                  <a:t>ƛ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is reasonable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Then 0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 ≤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b="0" i="1" baseline="30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𝐿𝑆</m:t>
                        </m:r>
                        <m:r>
                          <a:rPr lang="fr-FR" sz="24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CF5FA7-4582-FC42-AD2B-C6A2D74F7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64" y="3429000"/>
                <a:ext cx="10404763" cy="3180871"/>
              </a:xfrm>
              <a:prstGeom prst="rect">
                <a:avLst/>
              </a:prstGeom>
              <a:blipFill>
                <a:blip r:embed="rId3"/>
                <a:stretch>
                  <a:fillRect l="-853" t="-1594" b="-1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79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Bias</a:t>
            </a:r>
            <a:r>
              <a:rPr lang="fr-FR" dirty="0"/>
              <a:t> – variance </a:t>
            </a:r>
            <a:r>
              <a:rPr lang="fr-FR" dirty="0" err="1"/>
              <a:t>tradeoff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CF5FA7-4582-FC42-AD2B-C6A2D74F74CA}"/>
              </a:ext>
            </a:extLst>
          </p:cNvPr>
          <p:cNvSpPr txBox="1"/>
          <p:nvPr/>
        </p:nvSpPr>
        <p:spPr>
          <a:xfrm>
            <a:off x="1163782" y="1212273"/>
            <a:ext cx="10404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Large </a:t>
            </a:r>
            <a:r>
              <a:rPr lang="en-US" sz="2400" dirty="0" err="1">
                <a:solidFill>
                  <a:schemeClr val="accent2"/>
                </a:solidFill>
              </a:rPr>
              <a:t>ƛ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High bias, low variance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e.g</a:t>
            </a:r>
            <a:r>
              <a:rPr lang="en-US" sz="2400" dirty="0"/>
              <a:t> w=0 if </a:t>
            </a:r>
            <a:r>
              <a:rPr lang="en-US" sz="2400" dirty="0" err="1"/>
              <a:t>ƛ</a:t>
            </a:r>
            <a:r>
              <a:rPr lang="en-US" sz="2400" dirty="0"/>
              <a:t> = ∞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Small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ƛ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Low bias, high variance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e.g</a:t>
            </a:r>
            <a:r>
              <a:rPr lang="en-US" sz="2400" dirty="0"/>
              <a:t> just computing RSS(w) when </a:t>
            </a:r>
            <a:r>
              <a:rPr lang="en-US" sz="2400" dirty="0" err="1"/>
              <a:t>ƛ</a:t>
            </a:r>
            <a:r>
              <a:rPr lang="en-US" sz="2400" dirty="0"/>
              <a:t> = 0 </a:t>
            </a:r>
          </a:p>
        </p:txBody>
      </p:sp>
    </p:spTree>
    <p:extLst>
      <p:ext uri="{BB962C8B-B14F-4D97-AF65-F5344CB8AC3E}">
        <p14:creationId xmlns:p14="http://schemas.microsoft.com/office/powerpoint/2010/main" val="323257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Ridge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871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How to </a:t>
            </a:r>
            <a:r>
              <a:rPr lang="fr-FR" sz="3733" dirty="0" err="1">
                <a:solidFill>
                  <a:schemeClr val="bg1"/>
                </a:solidFill>
              </a:rPr>
              <a:t>choose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ƛ</a:t>
            </a:r>
            <a:r>
              <a:rPr lang="en-US" sz="4000" dirty="0">
                <a:solidFill>
                  <a:schemeClr val="bg1"/>
                </a:solidFill>
              </a:rPr>
              <a:t> ? K-fold cross validation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55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sufficient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CCBC4-544B-B04B-8CDD-50D9054C89F2}"/>
              </a:ext>
            </a:extLst>
          </p:cNvPr>
          <p:cNvSpPr/>
          <p:nvPr/>
        </p:nvSpPr>
        <p:spPr>
          <a:xfrm>
            <a:off x="1787236" y="1427018"/>
            <a:ext cx="4281054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0B6B8-3D9B-414B-8C0C-6AD55BE7549B}"/>
              </a:ext>
            </a:extLst>
          </p:cNvPr>
          <p:cNvSpPr/>
          <p:nvPr/>
        </p:nvSpPr>
        <p:spPr>
          <a:xfrm>
            <a:off x="6082145" y="1427018"/>
            <a:ext cx="2078182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8174182" y="1427018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D416EE-B5FD-4A44-B467-9577E61240C7}"/>
              </a:ext>
            </a:extLst>
          </p:cNvPr>
          <p:cNvCxnSpPr>
            <a:cxnSpLocks/>
          </p:cNvCxnSpPr>
          <p:nvPr/>
        </p:nvCxnSpPr>
        <p:spPr>
          <a:xfrm flipV="1">
            <a:off x="3837708" y="235527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95A86B-7FDA-BB48-A129-E1CB7BB2568A}"/>
              </a:ext>
            </a:extLst>
          </p:cNvPr>
          <p:cNvSpPr txBox="1"/>
          <p:nvPr/>
        </p:nvSpPr>
        <p:spPr>
          <a:xfrm>
            <a:off x="3075709" y="2842552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w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E511E-1122-BC4F-9A42-51E52AD6626B}"/>
              </a:ext>
            </a:extLst>
          </p:cNvPr>
          <p:cNvSpPr txBox="1"/>
          <p:nvPr/>
        </p:nvSpPr>
        <p:spPr>
          <a:xfrm>
            <a:off x="6262255" y="3272043"/>
            <a:ext cx="185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performance of the chosen w and select </a:t>
            </a:r>
            <a:r>
              <a:rPr lang="en-US" dirty="0" err="1">
                <a:solidFill>
                  <a:schemeClr val="accent2"/>
                </a:solidFill>
              </a:rPr>
              <a:t>ƛ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87B37-B27C-D745-A483-2A761070ACE0}"/>
              </a:ext>
            </a:extLst>
          </p:cNvPr>
          <p:cNvSpPr txBox="1"/>
          <p:nvPr/>
        </p:nvSpPr>
        <p:spPr>
          <a:xfrm>
            <a:off x="7897092" y="4491242"/>
            <a:ext cx="216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 generalization error of the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9DA845-9CAF-C142-B2DE-D48419D9539E}"/>
              </a:ext>
            </a:extLst>
          </p:cNvPr>
          <p:cNvCxnSpPr>
            <a:cxnSpLocks/>
          </p:cNvCxnSpPr>
          <p:nvPr/>
        </p:nvCxnSpPr>
        <p:spPr>
          <a:xfrm flipV="1">
            <a:off x="7065817" y="2299854"/>
            <a:ext cx="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314320-A7FC-374E-8D18-D8BA5BFAE2FA}"/>
              </a:ext>
            </a:extLst>
          </p:cNvPr>
          <p:cNvCxnSpPr>
            <a:cxnSpLocks/>
          </p:cNvCxnSpPr>
          <p:nvPr/>
        </p:nvCxnSpPr>
        <p:spPr>
          <a:xfrm flipV="1">
            <a:off x="8936180" y="2299856"/>
            <a:ext cx="0" cy="20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DEF4A3-13DD-6647-8286-8BB05ED5E24D}"/>
              </a:ext>
            </a:extLst>
          </p:cNvPr>
          <p:cNvSpPr txBox="1"/>
          <p:nvPr/>
        </p:nvSpPr>
        <p:spPr>
          <a:xfrm>
            <a:off x="1025237" y="4849091"/>
            <a:ext cx="360218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 if the validation set is too small : it won’t give you a good view on the performance !</a:t>
            </a:r>
          </a:p>
        </p:txBody>
      </p:sp>
    </p:spTree>
    <p:extLst>
      <p:ext uri="{BB962C8B-B14F-4D97-AF65-F5344CB8AC3E}">
        <p14:creationId xmlns:p14="http://schemas.microsoft.com/office/powerpoint/2010/main" val="462519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CCBC4-544B-B04B-8CDD-50D9054C89F2}"/>
              </a:ext>
            </a:extLst>
          </p:cNvPr>
          <p:cNvSpPr/>
          <p:nvPr/>
        </p:nvSpPr>
        <p:spPr>
          <a:xfrm>
            <a:off x="1787236" y="1427018"/>
            <a:ext cx="5032664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A3183-8CA4-5A4C-BE03-8729F73C4338}"/>
              </a:ext>
            </a:extLst>
          </p:cNvPr>
          <p:cNvSpPr txBox="1"/>
          <p:nvPr/>
        </p:nvSpPr>
        <p:spPr>
          <a:xfrm>
            <a:off x="249382" y="3105834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Preprocessing : </a:t>
            </a:r>
          </a:p>
          <a:p>
            <a:r>
              <a:rPr lang="en-US" dirty="0"/>
              <a:t>	</a:t>
            </a:r>
            <a:r>
              <a:rPr lang="en-US" sz="2000" dirty="0"/>
              <a:t>Randomly assign data to K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2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A3183-8CA4-5A4C-BE03-8729F73C4338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dirty="0" err="1"/>
              <a:t>ƛ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dirty="0" err="1"/>
              <a:t>ƛ</a:t>
            </a:r>
            <a:r>
              <a:rPr lang="en-US" sz="20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AF1936-9BAB-0241-A0D9-7F2CF5EA9504}"/>
              </a:ext>
            </a:extLst>
          </p:cNvPr>
          <p:cNvSpPr txBox="1"/>
          <p:nvPr/>
        </p:nvSpPr>
        <p:spPr>
          <a:xfrm>
            <a:off x="1620981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1 </a:t>
            </a:r>
            <a:r>
              <a:rPr lang="en-US" dirty="0"/>
              <a:t>(</a:t>
            </a:r>
            <a:r>
              <a:rPr lang="en-US" dirty="0" err="1"/>
              <a:t>ƛ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19C7A1-8421-2A47-8BF5-4CED731E0A42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2286000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Bias-variance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regression</a:t>
            </a:r>
            <a:br>
              <a:rPr lang="en-US" dirty="0"/>
            </a:br>
            <a:r>
              <a:rPr lang="en-US" dirty="0"/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1797748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(2)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4C70DF-94B7-8D4D-99B0-BAEA35233DBF}"/>
              </a:ext>
            </a:extLst>
          </p:cNvPr>
          <p:cNvSpPr txBox="1"/>
          <p:nvPr/>
        </p:nvSpPr>
        <p:spPr>
          <a:xfrm>
            <a:off x="2618509" y="2655515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2 </a:t>
            </a:r>
            <a:r>
              <a:rPr lang="en-US" dirty="0"/>
              <a:t>(</a:t>
            </a:r>
            <a:r>
              <a:rPr lang="en-US" dirty="0" err="1"/>
              <a:t>ƛ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57C34C-6DA4-8041-973B-7EA2153DE8A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283528" y="2258290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C0AB07-57CA-CA4A-A3AA-DA5BBAE48F35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dirty="0" err="1"/>
              <a:t>ƛ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dirty="0" err="1"/>
              <a:t>ƛ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1199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(3)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09EF0F-148A-A448-86EE-7ED55F13644E}"/>
              </a:ext>
            </a:extLst>
          </p:cNvPr>
          <p:cNvSpPr txBox="1"/>
          <p:nvPr/>
        </p:nvSpPr>
        <p:spPr>
          <a:xfrm>
            <a:off x="3560617" y="2877188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3 </a:t>
            </a:r>
            <a:r>
              <a:rPr lang="en-US" dirty="0"/>
              <a:t>(</a:t>
            </a:r>
            <a:r>
              <a:rPr lang="en-US" dirty="0" err="1"/>
              <a:t>ƛ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3F42CD-583F-1C4E-AF4C-9E896A451B36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4239490" y="2244436"/>
            <a:ext cx="69274" cy="63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60CB87-D63C-4342-9206-EB9600F708E9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dirty="0" err="1"/>
              <a:t>ƛ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dirty="0" err="1"/>
              <a:t>ƛ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656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35467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17664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7550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4052454" y="2244436"/>
            <a:ext cx="25631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4052454" y="2244436"/>
            <a:ext cx="22790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EE3E01-F06D-D540-8A73-FFF1AEE48BAF}"/>
              </a:ext>
            </a:extLst>
          </p:cNvPr>
          <p:cNvSpPr txBox="1"/>
          <p:nvPr/>
        </p:nvSpPr>
        <p:spPr>
          <a:xfrm>
            <a:off x="4627417" y="2655516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4 </a:t>
            </a:r>
            <a:r>
              <a:rPr lang="en-US" dirty="0"/>
              <a:t>(</a:t>
            </a:r>
            <a:r>
              <a:rPr lang="en-US" dirty="0" err="1"/>
              <a:t>ƛ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68582-158D-E248-B7A2-ED354F25349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292436" y="2258291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EEE898-62DC-8E4A-8224-F9E9E675C800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dirty="0" err="1"/>
              <a:t>ƛ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dirty="0" err="1"/>
              <a:t>ƛ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5872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(5)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E937D-8CCD-1B45-9864-1ED8EEB236FF}"/>
              </a:ext>
            </a:extLst>
          </p:cNvPr>
          <p:cNvSpPr txBox="1"/>
          <p:nvPr/>
        </p:nvSpPr>
        <p:spPr>
          <a:xfrm>
            <a:off x="5611090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5 </a:t>
            </a:r>
            <a:r>
              <a:rPr lang="en-US" dirty="0"/>
              <a:t>(</a:t>
            </a:r>
            <a:r>
              <a:rPr lang="en-US" dirty="0" err="1"/>
              <a:t>ƛ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1F6B1-B133-F54D-A68F-228B8ED978C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276109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5F6EC-2141-5A41-9A38-47CA964F63FA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dirty="0" err="1"/>
              <a:t>ƛ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dirty="0" err="1"/>
              <a:t>ƛ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9872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(5)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E937D-8CCD-1B45-9864-1ED8EEB236FF}"/>
              </a:ext>
            </a:extLst>
          </p:cNvPr>
          <p:cNvSpPr txBox="1"/>
          <p:nvPr/>
        </p:nvSpPr>
        <p:spPr>
          <a:xfrm>
            <a:off x="5611090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5 </a:t>
            </a:r>
            <a:r>
              <a:rPr lang="en-US" dirty="0"/>
              <a:t>(</a:t>
            </a:r>
            <a:r>
              <a:rPr lang="en-US" dirty="0" err="1"/>
              <a:t>ƛ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1F6B1-B133-F54D-A68F-228B8ED978C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276109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5F6EC-2141-5A41-9A38-47CA964F63FA}"/>
                  </a:ext>
                </a:extLst>
              </p:cNvPr>
              <p:cNvSpPr txBox="1"/>
              <p:nvPr/>
            </p:nvSpPr>
            <p:spPr>
              <a:xfrm>
                <a:off x="706582" y="3429000"/>
                <a:ext cx="6858000" cy="2645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Choose a </a:t>
                </a:r>
                <a:r>
                  <a:rPr lang="en-US" sz="2400" dirty="0" err="1"/>
                  <a:t>ƛ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2. For k = 1…K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Estimate w </a:t>
                </a:r>
                <a:r>
                  <a:rPr lang="en-US" sz="2000" baseline="30000" dirty="0"/>
                  <a:t>(k)</a:t>
                </a:r>
                <a:r>
                  <a:rPr lang="en-US" sz="2000" dirty="0"/>
                  <a:t> on the training block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error on validation block </a:t>
                </a:r>
                <a:r>
                  <a:rPr lang="en-US" sz="2000" dirty="0" err="1"/>
                  <a:t>error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(</a:t>
                </a:r>
                <a:r>
                  <a:rPr lang="en-US" sz="2000" dirty="0" err="1"/>
                  <a:t>ƛ</a:t>
                </a:r>
                <a:r>
                  <a:rPr lang="en-US" sz="2000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400" dirty="0"/>
                  <a:t>3. Compute average error: CV(</a:t>
                </a:r>
                <a:r>
                  <a:rPr lang="en-US" sz="2400" dirty="0" err="1"/>
                  <a:t>ƛ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error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sz="2400" dirty="0"/>
                          <m:t>(ƛ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5F6EC-2141-5A41-9A38-47CA964F6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2" y="3429000"/>
                <a:ext cx="6858000" cy="2645211"/>
              </a:xfrm>
              <a:prstGeom prst="rect">
                <a:avLst/>
              </a:prstGeom>
              <a:blipFill>
                <a:blip r:embed="rId2"/>
                <a:stretch>
                  <a:fillRect l="-1294" t="-1914" b="-30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508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fold</a:t>
            </a:r>
            <a:r>
              <a:rPr lang="fr-FR" dirty="0"/>
              <a:t> cross validation: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25F6EC-2141-5A41-9A38-47CA964F63FA}"/>
              </a:ext>
            </a:extLst>
          </p:cNvPr>
          <p:cNvSpPr txBox="1"/>
          <p:nvPr/>
        </p:nvSpPr>
        <p:spPr>
          <a:xfrm>
            <a:off x="914400" y="2916382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 Repeat procedure for each choice of </a:t>
            </a:r>
            <a:r>
              <a:rPr lang="en-US" sz="2400" dirty="0" err="1"/>
              <a:t>ƛ</a:t>
            </a:r>
            <a:r>
              <a:rPr lang="en-US" sz="2400" dirty="0">
                <a:sym typeface="Wingdings" pitchFamily="2" charset="2"/>
              </a:rPr>
              <a:t> 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724C94-071F-BD48-840B-172B4B5747FF}"/>
              </a:ext>
            </a:extLst>
          </p:cNvPr>
          <p:cNvSpPr txBox="1"/>
          <p:nvPr/>
        </p:nvSpPr>
        <p:spPr>
          <a:xfrm>
            <a:off x="3616035" y="3816926"/>
            <a:ext cx="429490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ym typeface="Wingdings" pitchFamily="2" charset="2"/>
              </a:rPr>
              <a:t>Choose </a:t>
            </a:r>
            <a:r>
              <a:rPr lang="en-US" sz="2800" dirty="0" err="1"/>
              <a:t>ƛ</a:t>
            </a:r>
            <a:r>
              <a:rPr lang="en-US" sz="2800" dirty="0">
                <a:sym typeface="Wingdings" pitchFamily="2" charset="2"/>
              </a:rPr>
              <a:t> to minimize </a:t>
            </a:r>
            <a:r>
              <a:rPr lang="en-US" sz="2800" b="1" dirty="0">
                <a:sym typeface="Wingdings" pitchFamily="2" charset="2"/>
              </a:rPr>
              <a:t>CV(</a:t>
            </a:r>
            <a:r>
              <a:rPr lang="en-US" sz="2800" b="1" dirty="0" err="1"/>
              <a:t>ƛ</a:t>
            </a:r>
            <a:r>
              <a:rPr lang="en-US" sz="2800" b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C2E49-EA71-C74B-91ED-745E7F3F8B22}"/>
              </a:ext>
            </a:extLst>
          </p:cNvPr>
          <p:cNvSpPr txBox="1"/>
          <p:nvPr/>
        </p:nvSpPr>
        <p:spPr>
          <a:xfrm>
            <a:off x="789708" y="4959927"/>
            <a:ext cx="10875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Formally the best approximation occurs for validation sets of size 1 -&gt; </a:t>
            </a:r>
            <a:r>
              <a:rPr lang="en-US" sz="2000" b="1" dirty="0">
                <a:solidFill>
                  <a:schemeClr val="accent2"/>
                </a:solidFill>
              </a:rPr>
              <a:t>Leave-one-out CV</a:t>
            </a:r>
          </a:p>
          <a:p>
            <a:r>
              <a:rPr lang="en-US" sz="2000" dirty="0"/>
              <a:t>But computationally intensive !</a:t>
            </a:r>
          </a:p>
          <a:p>
            <a:r>
              <a:rPr lang="en-US" sz="2000" dirty="0"/>
              <a:t>… Typically people choose k=5 or 10 -&gt; </a:t>
            </a:r>
            <a:r>
              <a:rPr lang="en-US" sz="2000" b="1" dirty="0">
                <a:solidFill>
                  <a:schemeClr val="accent2"/>
                </a:solidFill>
              </a:rPr>
              <a:t>5-fold CV or 10-fold CV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1951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en-US" sz="4000" dirty="0">
                <a:solidFill>
                  <a:schemeClr val="bg1"/>
                </a:solidFill>
              </a:rPr>
              <a:t>making predictions from data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Bias-variance tradeoff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regression</a:t>
            </a:r>
            <a:br>
              <a:rPr lang="en-US" dirty="0"/>
            </a:br>
            <a:r>
              <a:rPr lang="en-US" dirty="0"/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412442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Bias-variance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Simple regression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42356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</a:t>
            </a:r>
            <a:r>
              <a:rPr lang="fr-FR" sz="3733" dirty="0" err="1">
                <a:solidFill>
                  <a:schemeClr val="bg1"/>
                </a:solidFill>
              </a:rPr>
              <a:t>Symptoms</a:t>
            </a:r>
            <a:r>
              <a:rPr lang="fr-FR" sz="3733" dirty="0">
                <a:solidFill>
                  <a:schemeClr val="bg1"/>
                </a:solidFill>
              </a:rPr>
              <a:t> of </a:t>
            </a:r>
            <a:r>
              <a:rPr lang="fr-FR" sz="3733" dirty="0" err="1">
                <a:solidFill>
                  <a:schemeClr val="bg1"/>
                </a:solidFill>
              </a:rPr>
              <a:t>overfitting</a:t>
            </a:r>
            <a:r>
              <a:rPr lang="fr-FR" sz="3733" dirty="0">
                <a:solidFill>
                  <a:schemeClr val="bg1"/>
                </a:solidFill>
              </a:rPr>
              <a:t> in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0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Overfitting?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86DEA3A-FFCA-294B-9EA3-5680C235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29" y="1478042"/>
            <a:ext cx="4425464" cy="31632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F835D2-B910-DA49-8565-51385AB97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12" y="1467969"/>
            <a:ext cx="4185534" cy="31317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718731-C103-4846-8ACD-A9BA5C818904}"/>
              </a:ext>
            </a:extLst>
          </p:cNvPr>
          <p:cNvSpPr txBox="1"/>
          <p:nvPr/>
        </p:nvSpPr>
        <p:spPr>
          <a:xfrm>
            <a:off x="2770909" y="4890654"/>
            <a:ext cx="745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Symptom: Overfit model tends to have large parameters </a:t>
            </a:r>
            <a:r>
              <a:rPr lang="en-US" sz="2400" dirty="0">
                <a:solidFill>
                  <a:schemeClr val="accent1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729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r>
              <a:rPr lang="fr-FR" sz="3733" dirty="0">
                <a:solidFill>
                  <a:schemeClr val="bg1"/>
                </a:solidFill>
              </a:rPr>
              <a:t> and </a:t>
            </a:r>
            <a:r>
              <a:rPr lang="fr-FR" sz="3733" dirty="0" err="1">
                <a:solidFill>
                  <a:schemeClr val="bg1"/>
                </a:solidFill>
              </a:rPr>
              <a:t>overfitting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7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Ridge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2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and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n 2">
            <a:extLst>
              <a:ext uri="{FF2B5EF4-FFF2-40B4-BE49-F238E27FC236}">
                <a16:creationId xmlns:a16="http://schemas.microsoft.com/office/drawing/2014/main" id="{203E24F6-1952-FC44-A005-CC5096D06241}"/>
              </a:ext>
            </a:extLst>
          </p:cNvPr>
          <p:cNvSpPr/>
          <p:nvPr/>
        </p:nvSpPr>
        <p:spPr>
          <a:xfrm>
            <a:off x="1856508" y="1440873"/>
            <a:ext cx="1704109" cy="14270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4E03D-D4C7-DB41-92B7-68059111ABAB}"/>
              </a:ext>
            </a:extLst>
          </p:cNvPr>
          <p:cNvSpPr/>
          <p:nvPr/>
        </p:nvSpPr>
        <p:spPr>
          <a:xfrm>
            <a:off x="4724400" y="1717962"/>
            <a:ext cx="1510146" cy="858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BE37D-C040-6841-BDD8-2F363DCC499A}"/>
              </a:ext>
            </a:extLst>
          </p:cNvPr>
          <p:cNvSpPr/>
          <p:nvPr/>
        </p:nvSpPr>
        <p:spPr>
          <a:xfrm>
            <a:off x="7509163" y="1717963"/>
            <a:ext cx="1510146" cy="85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98535-709C-A74D-99EA-6C14DFD9F4FB}"/>
              </a:ext>
            </a:extLst>
          </p:cNvPr>
          <p:cNvSpPr/>
          <p:nvPr/>
        </p:nvSpPr>
        <p:spPr>
          <a:xfrm>
            <a:off x="7509163" y="4668980"/>
            <a:ext cx="1510146" cy="85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F51AC-0E8B-4742-98F1-7A524D2A250E}"/>
              </a:ext>
            </a:extLst>
          </p:cNvPr>
          <p:cNvSpPr/>
          <p:nvPr/>
        </p:nvSpPr>
        <p:spPr>
          <a:xfrm>
            <a:off x="7509163" y="3214253"/>
            <a:ext cx="1510146" cy="8589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F6805-DDF9-7247-A4BE-E27A3675CCBB}"/>
              </a:ext>
            </a:extLst>
          </p:cNvPr>
          <p:cNvCxnSpPr>
            <a:stCxn id="3" idx="4"/>
            <a:endCxn id="5" idx="1"/>
          </p:cNvCxnSpPr>
          <p:nvPr/>
        </p:nvCxnSpPr>
        <p:spPr>
          <a:xfrm flipV="1">
            <a:off x="3560617" y="2147453"/>
            <a:ext cx="1163783" cy="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45049-50F7-CC44-B1D0-82E65946E3E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6234546" y="2147453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870489-0DC3-3540-B0E3-3A2F5E585387}"/>
              </a:ext>
            </a:extLst>
          </p:cNvPr>
          <p:cNvSpPr txBox="1"/>
          <p:nvPr/>
        </p:nvSpPr>
        <p:spPr>
          <a:xfrm>
            <a:off x="3976256" y="1607127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440F33-93B3-1E43-A5B8-0240F606B416}"/>
              </a:ext>
            </a:extLst>
          </p:cNvPr>
          <p:cNvGrpSpPr/>
          <p:nvPr/>
        </p:nvGrpSpPr>
        <p:grpSpPr>
          <a:xfrm>
            <a:off x="2701636" y="2867891"/>
            <a:ext cx="4807527" cy="2230581"/>
            <a:chOff x="2701636" y="2867891"/>
            <a:chExt cx="4807527" cy="223058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D512BF-3C7C-E348-8F1D-C73904173F3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708563" y="2867891"/>
              <a:ext cx="0" cy="2230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50D8DF-ED4A-8545-B559-E37941D9078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701636" y="5098471"/>
              <a:ext cx="480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03E82-5D96-D743-9AEA-352EF3D32D0F}"/>
              </a:ext>
            </a:extLst>
          </p:cNvPr>
          <p:cNvSpPr txBox="1"/>
          <p:nvPr/>
        </p:nvSpPr>
        <p:spPr>
          <a:xfrm>
            <a:off x="2798619" y="3616036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37B39-3F75-0A44-87C9-3419052C19A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8264236" y="4073235"/>
            <a:ext cx="0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9827EE-C924-AC45-8E07-74A1373EDF59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8264236" y="2576945"/>
            <a:ext cx="0" cy="63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4E766-1D10-1644-A24C-10A085D68C21}"/>
              </a:ext>
            </a:extLst>
          </p:cNvPr>
          <p:cNvSpPr txBox="1"/>
          <p:nvPr/>
        </p:nvSpPr>
        <p:spPr>
          <a:xfrm>
            <a:off x="8340436" y="2632363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43D52D-9B39-814D-8302-332E3F77887B}"/>
              </a:ext>
            </a:extLst>
          </p:cNvPr>
          <p:cNvSpPr txBox="1"/>
          <p:nvPr/>
        </p:nvSpPr>
        <p:spPr>
          <a:xfrm>
            <a:off x="6442364" y="1620982"/>
            <a:ext cx="84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 (x)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835570-B67C-1742-BC83-4F91F9A4D25E}"/>
              </a:ext>
            </a:extLst>
          </p:cNvPr>
          <p:cNvCxnSpPr/>
          <p:nvPr/>
        </p:nvCxnSpPr>
        <p:spPr>
          <a:xfrm>
            <a:off x="9033164" y="2133598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FCC0DB4-1ADF-2C43-8C48-3DC8D8F81D18}"/>
              </a:ext>
            </a:extLst>
          </p:cNvPr>
          <p:cNvGrpSpPr/>
          <p:nvPr/>
        </p:nvGrpSpPr>
        <p:grpSpPr>
          <a:xfrm>
            <a:off x="10321636" y="1704111"/>
            <a:ext cx="290945" cy="600210"/>
            <a:chOff x="10377056" y="1662546"/>
            <a:chExt cx="290945" cy="6002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7489EB-4407-0A42-9D1C-FB5BF853C0D7}"/>
                </a:ext>
              </a:extLst>
            </p:cNvPr>
            <p:cNvSpPr txBox="1"/>
            <p:nvPr/>
          </p:nvSpPr>
          <p:spPr>
            <a:xfrm>
              <a:off x="10390910" y="1801091"/>
              <a:ext cx="277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6E7C3F-2242-7A4C-923B-8BDDA013D322}"/>
                </a:ext>
              </a:extLst>
            </p:cNvPr>
            <p:cNvSpPr txBox="1"/>
            <p:nvPr/>
          </p:nvSpPr>
          <p:spPr>
            <a:xfrm>
              <a:off x="10377056" y="1662546"/>
              <a:ext cx="277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44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1031</Words>
  <Application>Microsoft Macintosh PowerPoint</Application>
  <PresentationFormat>Widescreen</PresentationFormat>
  <Paragraphs>235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Sprint 1</vt:lpstr>
      <vt:lpstr>Sprint 1: Regression</vt:lpstr>
      <vt:lpstr>Sprint 1: Day 1</vt:lpstr>
      <vt:lpstr>Sprint 1: Day 2</vt:lpstr>
      <vt:lpstr>PowerPoint Presentation</vt:lpstr>
      <vt:lpstr>Overfitting?</vt:lpstr>
      <vt:lpstr>PowerPoint Presentation</vt:lpstr>
      <vt:lpstr>PowerPoint Presentation</vt:lpstr>
      <vt:lpstr>Machine learning and regression</vt:lpstr>
      <vt:lpstr>Designing a new total cost format</vt:lpstr>
      <vt:lpstr>Ridge regression objective</vt:lpstr>
      <vt:lpstr>Ridge regression objective</vt:lpstr>
      <vt:lpstr>Ridge regression == L2 regularization</vt:lpstr>
      <vt:lpstr>Bias – variance tradeoff</vt:lpstr>
      <vt:lpstr>PowerPoint Presentation</vt:lpstr>
      <vt:lpstr>PowerPoint Presentation</vt:lpstr>
      <vt:lpstr>If sufficient amount of data 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K-fold cross validation: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Microsoft Office User</dc:creator>
  <cp:lastModifiedBy>Microsoft Office User</cp:lastModifiedBy>
  <cp:revision>14</cp:revision>
  <dcterms:created xsi:type="dcterms:W3CDTF">2020-04-10T17:50:42Z</dcterms:created>
  <dcterms:modified xsi:type="dcterms:W3CDTF">2020-04-12T23:30:24Z</dcterms:modified>
</cp:coreProperties>
</file>