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3" r:id="rId4"/>
    <p:sldId id="276" r:id="rId5"/>
    <p:sldId id="266" r:id="rId6"/>
    <p:sldId id="277" r:id="rId7"/>
    <p:sldId id="278" r:id="rId8"/>
    <p:sldId id="268" r:id="rId9"/>
    <p:sldId id="285" r:id="rId10"/>
    <p:sldId id="284" r:id="rId11"/>
    <p:sldId id="283" r:id="rId12"/>
    <p:sldId id="286" r:id="rId13"/>
    <p:sldId id="287" r:id="rId14"/>
    <p:sldId id="288" r:id="rId15"/>
    <p:sldId id="289" r:id="rId16"/>
    <p:sldId id="291" r:id="rId17"/>
    <p:sldId id="292" r:id="rId18"/>
    <p:sldId id="293" r:id="rId19"/>
    <p:sldId id="294" r:id="rId20"/>
    <p:sldId id="296" r:id="rId21"/>
    <p:sldId id="295" r:id="rId22"/>
    <p:sldId id="297" r:id="rId23"/>
    <p:sldId id="275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13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0D0B-80CE-0C46-9F9F-6CEAE6F09C15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8147-40FC-8D47-B9BB-BE7EC9B0C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the </a:t>
            </a:r>
            <a:r>
              <a:rPr lang="en-US" sz="1200" dirty="0"/>
              <a:t> the sum of squared distances from points to their centroid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8147-40FC-8D47-B9BB-BE7EC9B0C0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 and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6" y="1388665"/>
            <a:ext cx="6033654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1- Initialize cluster centers (μ1, …,  </a:t>
            </a:r>
            <a:r>
              <a:rPr lang="en-US" sz="2000" dirty="0" err="1"/>
              <a:t>μk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783782" y="2119746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7841673" y="3117275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10113825" y="34359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427035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(1/N)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783782" y="2119746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7841673" y="3117275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10113825" y="34359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DD052-56AF-9546-A2DC-A8B5079C4D4C}"/>
              </a:ext>
            </a:extLst>
          </p:cNvPr>
          <p:cNvSpPr/>
          <p:nvPr/>
        </p:nvSpPr>
        <p:spPr>
          <a:xfrm>
            <a:off x="471054" y="3311236"/>
            <a:ext cx="6816437" cy="184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6FA6F3-EA96-BD45-8A0F-215BAEAA31DC}"/>
              </a:ext>
            </a:extLst>
          </p:cNvPr>
          <p:cNvSpPr/>
          <p:nvPr/>
        </p:nvSpPr>
        <p:spPr>
          <a:xfrm>
            <a:off x="443345" y="4599708"/>
            <a:ext cx="6816437" cy="69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8DD052-56AF-9546-A2DC-A8B5079C4D4C}"/>
              </a:ext>
            </a:extLst>
          </p:cNvPr>
          <p:cNvSpPr/>
          <p:nvPr/>
        </p:nvSpPr>
        <p:spPr>
          <a:xfrm>
            <a:off x="415636" y="4447309"/>
            <a:ext cx="6816437" cy="90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2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</p:spTree>
    <p:extLst>
      <p:ext uri="{BB962C8B-B14F-4D97-AF65-F5344CB8AC3E}">
        <p14:creationId xmlns:p14="http://schemas.microsoft.com/office/powerpoint/2010/main" val="28731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 (local optimum)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6CA8F-0758-754D-8A1B-66CB23D75603}"/>
              </a:ext>
            </a:extLst>
          </p:cNvPr>
          <p:cNvSpPr/>
          <p:nvPr/>
        </p:nvSpPr>
        <p:spPr>
          <a:xfrm>
            <a:off x="4260273" y="5112327"/>
            <a:ext cx="3671454" cy="98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Coordinate descent :</a:t>
            </a:r>
          </a:p>
          <a:p>
            <a:pPr algn="ctr"/>
            <a:r>
              <a:rPr lang="en-US" dirty="0"/>
              <a:t>2 -&gt; Minimizing z given </a:t>
            </a:r>
            <a:r>
              <a:rPr lang="en-US" dirty="0" err="1"/>
              <a:t>μ</a:t>
            </a:r>
            <a:endParaRPr lang="en-US" dirty="0"/>
          </a:p>
          <a:p>
            <a:pPr algn="ctr"/>
            <a:r>
              <a:rPr lang="en-US" dirty="0"/>
              <a:t>3 -&gt;Minimizing </a:t>
            </a:r>
            <a:r>
              <a:rPr lang="en-US" dirty="0" err="1"/>
              <a:t>μ</a:t>
            </a:r>
            <a:r>
              <a:rPr lang="en-US" dirty="0"/>
              <a:t> given z </a:t>
            </a:r>
          </a:p>
        </p:txBody>
      </p:sp>
    </p:spTree>
    <p:extLst>
      <p:ext uri="{BB962C8B-B14F-4D97-AF65-F5344CB8AC3E}">
        <p14:creationId xmlns:p14="http://schemas.microsoft.com/office/powerpoint/2010/main" val="39743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388665"/>
            <a:ext cx="9518073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Initialize cluster centers (μ1, …,  </a:t>
            </a:r>
            <a:r>
              <a:rPr lang="en-US" dirty="0" err="1"/>
              <a:t>μk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Assign observations to the closest cluster center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 err="1"/>
              <a:t>z</a:t>
            </a:r>
            <a:r>
              <a:rPr lang="en-US" sz="3400" baseline="-25000" dirty="0" err="1"/>
              <a:t>i</a:t>
            </a:r>
            <a:r>
              <a:rPr lang="en-US" sz="3400" dirty="0"/>
              <a:t> &lt;- </a:t>
            </a:r>
            <a:r>
              <a:rPr lang="en-US" sz="3400" dirty="0" err="1"/>
              <a:t>arg</a:t>
            </a:r>
            <a:r>
              <a:rPr lang="en-US" sz="3400" dirty="0"/>
              <a:t> min ||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dirty="0"/>
              <a:t> – x</a:t>
            </a:r>
            <a:r>
              <a:rPr lang="en-US" sz="3400" baseline="-25000" dirty="0"/>
              <a:t>i</a:t>
            </a:r>
            <a:r>
              <a:rPr lang="en-US" sz="3400" dirty="0"/>
              <a:t>||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Revise cluster centers as mean of assigned observations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400" dirty="0"/>
              <a:t> </a:t>
            </a:r>
            <a:r>
              <a:rPr lang="en-US" sz="3400" dirty="0" err="1"/>
              <a:t>μ</a:t>
            </a:r>
            <a:r>
              <a:rPr lang="en-US" sz="3400" baseline="-25000" dirty="0" err="1"/>
              <a:t>j</a:t>
            </a:r>
            <a:r>
              <a:rPr lang="en-US" sz="3400" baseline="-25000" dirty="0"/>
              <a:t> </a:t>
            </a:r>
            <a:r>
              <a:rPr lang="en-US" sz="3400" dirty="0"/>
              <a:t>= (1/</a:t>
            </a:r>
            <a:r>
              <a:rPr lang="en-US" sz="3400" dirty="0" err="1"/>
              <a:t>n</a:t>
            </a:r>
            <a:r>
              <a:rPr lang="en-US" sz="3400" baseline="-25000" dirty="0" err="1"/>
              <a:t>j</a:t>
            </a:r>
            <a:r>
              <a:rPr lang="en-US" sz="3400" dirty="0"/>
              <a:t>) ∑ x</a:t>
            </a:r>
            <a:r>
              <a:rPr lang="en-US" sz="3400" baseline="-25000" dirty="0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4- Repeat 1-2 until convergence (local optimum)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586E7A1A-5C2B-E044-9F56-DBCAECBCF414}"/>
              </a:ext>
            </a:extLst>
          </p:cNvPr>
          <p:cNvSpPr/>
          <p:nvPr/>
        </p:nvSpPr>
        <p:spPr>
          <a:xfrm>
            <a:off x="8021782" y="2216728"/>
            <a:ext cx="193963" cy="1939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790E0397-DB5B-9E41-A8E3-581F7CC8D2FD}"/>
              </a:ext>
            </a:extLst>
          </p:cNvPr>
          <p:cNvSpPr/>
          <p:nvPr/>
        </p:nvSpPr>
        <p:spPr>
          <a:xfrm>
            <a:off x="8188036" y="3075711"/>
            <a:ext cx="193963" cy="1939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032351-5008-7F47-9B98-567C1DF4D87D}"/>
              </a:ext>
            </a:extLst>
          </p:cNvPr>
          <p:cNvSpPr/>
          <p:nvPr/>
        </p:nvSpPr>
        <p:spPr>
          <a:xfrm>
            <a:off x="9462661" y="2978727"/>
            <a:ext cx="193963" cy="19396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A01B-C527-1340-82FF-0568F7C20D67}"/>
              </a:ext>
            </a:extLst>
          </p:cNvPr>
          <p:cNvSpPr txBox="1"/>
          <p:nvPr/>
        </p:nvSpPr>
        <p:spPr>
          <a:xfrm>
            <a:off x="11277600" y="3546764"/>
            <a:ext cx="73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87AD8-693A-3847-91E2-44E7946A2073}"/>
              </a:ext>
            </a:extLst>
          </p:cNvPr>
          <p:cNvSpPr txBox="1"/>
          <p:nvPr/>
        </p:nvSpPr>
        <p:spPr>
          <a:xfrm>
            <a:off x="2660075" y="4100945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i:z</a:t>
            </a:r>
            <a:r>
              <a:rPr lang="en-US" sz="1100" baseline="-25000" dirty="0" err="1"/>
              <a:t>i</a:t>
            </a:r>
            <a:r>
              <a:rPr lang="en-US" sz="1100" dirty="0"/>
              <a:t> = 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6CA8F-0758-754D-8A1B-66CB23D75603}"/>
              </a:ext>
            </a:extLst>
          </p:cNvPr>
          <p:cNvSpPr/>
          <p:nvPr/>
        </p:nvSpPr>
        <p:spPr>
          <a:xfrm>
            <a:off x="4260273" y="5112327"/>
            <a:ext cx="3671454" cy="98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Coordinate descent :</a:t>
            </a:r>
          </a:p>
          <a:p>
            <a:pPr algn="ctr"/>
            <a:r>
              <a:rPr lang="en-US" dirty="0"/>
              <a:t>2 -&gt; Minimizing z given </a:t>
            </a:r>
            <a:r>
              <a:rPr lang="en-US" dirty="0" err="1"/>
              <a:t>μ</a:t>
            </a:r>
            <a:endParaRPr lang="en-US" dirty="0"/>
          </a:p>
          <a:p>
            <a:pPr algn="ctr"/>
            <a:r>
              <a:rPr lang="en-US" dirty="0"/>
              <a:t>3 -&gt;Minimizing </a:t>
            </a:r>
            <a:r>
              <a:rPr lang="en-US" dirty="0" err="1"/>
              <a:t>μ</a:t>
            </a:r>
            <a:r>
              <a:rPr lang="en-US" dirty="0"/>
              <a:t> given z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2290C-885E-5644-9710-86D25F61B28F}"/>
              </a:ext>
            </a:extLst>
          </p:cNvPr>
          <p:cNvSpPr/>
          <p:nvPr/>
        </p:nvSpPr>
        <p:spPr>
          <a:xfrm>
            <a:off x="8839200" y="997527"/>
            <a:ext cx="2951018" cy="11776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cluster centers’ initialization critical to quality of the local optima found</a:t>
            </a:r>
          </a:p>
        </p:txBody>
      </p:sp>
    </p:spTree>
    <p:extLst>
      <p:ext uri="{BB962C8B-B14F-4D97-AF65-F5344CB8AC3E}">
        <p14:creationId xmlns:p14="http://schemas.microsoft.com/office/powerpoint/2010/main" val="410439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3917626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EF8605-2E77-0242-8D07-38B0B96DD31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1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3917626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5" y="1166993"/>
            <a:ext cx="6310745" cy="4180862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Smart initialization:</a:t>
            </a:r>
          </a:p>
          <a:p>
            <a:pPr lvl="1"/>
            <a:r>
              <a:rPr lang="en-US" dirty="0"/>
              <a:t>Choose first cluster center uniformly at random from data point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each xi, compute the distance d(x</a:t>
            </a:r>
            <a:r>
              <a:rPr lang="en-US" baseline="-25000" dirty="0"/>
              <a:t>i</a:t>
            </a:r>
            <a:r>
              <a:rPr lang="en-US" dirty="0"/>
              <a:t>) to the nearest cluster center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Choose new luster center among the remaining datapoints, with probability of x</a:t>
            </a:r>
            <a:r>
              <a:rPr lang="en-US" baseline="-25000" dirty="0"/>
              <a:t>i</a:t>
            </a:r>
            <a:r>
              <a:rPr lang="en-US" dirty="0"/>
              <a:t> being chosen proportional to d(x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1"/>
            <a:endParaRPr lang="en-US" baseline="30000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When the number of cluster k is reached, run k-means as previously described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Assessing the quality of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K-means is trying to minimize the sum of squared distances: 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400" dirty="0"/>
                  <a:t>We want this measure of cluster heterogeneity to be as low as possible </a:t>
                </a:r>
              </a:p>
              <a:p>
                <a:pPr marL="0" indent="0">
                  <a:buNone/>
                </a:pPr>
                <a:r>
                  <a:rPr lang="en-US" sz="2400" dirty="0"/>
                  <a:t>	-&gt; decrease when k increase!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blipFill>
                <a:blip r:embed="rId3"/>
                <a:stretch>
                  <a:fillRect l="-1373" t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2F73B06-8FE5-9146-8656-B9D403D31B63}"/>
              </a:ext>
            </a:extLst>
          </p:cNvPr>
          <p:cNvSpPr/>
          <p:nvPr/>
        </p:nvSpPr>
        <p:spPr>
          <a:xfrm>
            <a:off x="7938657" y="2438400"/>
            <a:ext cx="180109" cy="207818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94A34A7E-BEFA-2D4A-BFC3-01564943EE83}"/>
              </a:ext>
            </a:extLst>
          </p:cNvPr>
          <p:cNvSpPr/>
          <p:nvPr/>
        </p:nvSpPr>
        <p:spPr>
          <a:xfrm>
            <a:off x="9462665" y="2964877"/>
            <a:ext cx="180109" cy="207818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2C49BA4-A874-D541-ACB8-38AD71FDDBF1}"/>
              </a:ext>
            </a:extLst>
          </p:cNvPr>
          <p:cNvSpPr/>
          <p:nvPr/>
        </p:nvSpPr>
        <p:spPr>
          <a:xfrm>
            <a:off x="8631393" y="3671461"/>
            <a:ext cx="180109" cy="20781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253331"/>
            <a:ext cx="9518073" cy="13097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</a:p>
          <a:p>
            <a:pPr lvl="1"/>
            <a:r>
              <a:rPr lang="en-US" dirty="0"/>
              <a:t>Discover groups (clusters) of related articles</a:t>
            </a:r>
          </a:p>
          <a:p>
            <a:pPr lvl="1"/>
            <a:r>
              <a:rPr lang="en-US" dirty="0"/>
              <a:t>Topic modeling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heterogeneity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8314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Cluster </a:t>
            </a:r>
            <a:r>
              <a:rPr lang="fr-FR" sz="3733" dirty="0" err="1">
                <a:solidFill>
                  <a:schemeClr val="bg1"/>
                </a:solidFill>
              </a:rPr>
              <a:t>heterogeneity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9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Assessing the quality of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K-means is trying to minimize the sum of squared distances: 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2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2400" dirty="0"/>
                  <a:t>We want this measure of cluster heterogeneity to be as low as possible </a:t>
                </a:r>
              </a:p>
              <a:p>
                <a:pPr marL="0" indent="0">
                  <a:buNone/>
                </a:pPr>
                <a:r>
                  <a:rPr lang="en-US" sz="2400" dirty="0"/>
                  <a:t>	-&gt; decrease when k increase!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6CB73-3E17-3B43-B3AC-C64FC1536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256" y="1166993"/>
                <a:ext cx="6463144" cy="4180862"/>
              </a:xfrm>
              <a:blipFill>
                <a:blip r:embed="rId3"/>
                <a:stretch>
                  <a:fillRect l="-1373" t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485B88-E274-374C-B378-C485AE031B98}"/>
              </a:ext>
            </a:extLst>
          </p:cNvPr>
          <p:cNvSpPr/>
          <p:nvPr/>
        </p:nvSpPr>
        <p:spPr>
          <a:xfrm>
            <a:off x="8908473" y="39762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8F6A20-7EEF-C348-9ABA-64552ACF94AF}"/>
              </a:ext>
            </a:extLst>
          </p:cNvPr>
          <p:cNvSpPr/>
          <p:nvPr/>
        </p:nvSpPr>
        <p:spPr>
          <a:xfrm>
            <a:off x="8756073" y="3823857"/>
            <a:ext cx="83127" cy="9698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2F73B06-8FE5-9146-8656-B9D403D31B63}"/>
              </a:ext>
            </a:extLst>
          </p:cNvPr>
          <p:cNvSpPr/>
          <p:nvPr/>
        </p:nvSpPr>
        <p:spPr>
          <a:xfrm>
            <a:off x="7938657" y="2438400"/>
            <a:ext cx="180109" cy="207818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94A34A7E-BEFA-2D4A-BFC3-01564943EE83}"/>
              </a:ext>
            </a:extLst>
          </p:cNvPr>
          <p:cNvSpPr/>
          <p:nvPr/>
        </p:nvSpPr>
        <p:spPr>
          <a:xfrm>
            <a:off x="9462665" y="2964877"/>
            <a:ext cx="180109" cy="207818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B2C49BA4-A874-D541-ACB8-38AD71FDDBF1}"/>
              </a:ext>
            </a:extLst>
          </p:cNvPr>
          <p:cNvSpPr/>
          <p:nvPr/>
        </p:nvSpPr>
        <p:spPr>
          <a:xfrm>
            <a:off x="8631393" y="3671461"/>
            <a:ext cx="180109" cy="207818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How to choose k 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1302327" y="1842654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1302327" y="4294909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4627418" y="4336473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-41564" y="1997472"/>
            <a:ext cx="18703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heterogeneity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B1A592-C458-0C43-A3F1-F3D981BD08E1}"/>
              </a:ext>
            </a:extLst>
          </p:cNvPr>
          <p:cNvSpPr/>
          <p:nvPr/>
        </p:nvSpPr>
        <p:spPr>
          <a:xfrm>
            <a:off x="1565564" y="2604655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2AB236-1D22-8140-B5A9-65EC762660C5}"/>
              </a:ext>
            </a:extLst>
          </p:cNvPr>
          <p:cNvSpPr/>
          <p:nvPr/>
        </p:nvSpPr>
        <p:spPr>
          <a:xfrm>
            <a:off x="1939642" y="3255821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C10741-B066-FC41-B6FE-FBB661E7D11C}"/>
              </a:ext>
            </a:extLst>
          </p:cNvPr>
          <p:cNvSpPr/>
          <p:nvPr/>
        </p:nvSpPr>
        <p:spPr>
          <a:xfrm>
            <a:off x="2507681" y="3740730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D2E1DF-3358-C442-94CC-387A864343AB}"/>
              </a:ext>
            </a:extLst>
          </p:cNvPr>
          <p:cNvSpPr/>
          <p:nvPr/>
        </p:nvSpPr>
        <p:spPr>
          <a:xfrm>
            <a:off x="3422079" y="3976268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8D553-CD1E-3C4E-9E77-72BB381111BB}"/>
              </a:ext>
            </a:extLst>
          </p:cNvPr>
          <p:cNvSpPr/>
          <p:nvPr/>
        </p:nvSpPr>
        <p:spPr>
          <a:xfrm>
            <a:off x="4267205" y="4031679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10C7FD-524F-7F49-AC6A-D75E44220E7C}"/>
              </a:ext>
            </a:extLst>
          </p:cNvPr>
          <p:cNvCxnSpPr>
            <a:endCxn id="8" idx="1"/>
          </p:cNvCxnSpPr>
          <p:nvPr/>
        </p:nvCxnSpPr>
        <p:spPr>
          <a:xfrm>
            <a:off x="1316182" y="1953491"/>
            <a:ext cx="269671" cy="67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BF9888-8A9D-E74E-9A13-01A10BD756F4}"/>
              </a:ext>
            </a:extLst>
          </p:cNvPr>
          <p:cNvCxnSpPr>
            <a:stCxn id="8" idx="4"/>
            <a:endCxn id="38" idx="1"/>
          </p:cNvCxnSpPr>
          <p:nvPr/>
        </p:nvCxnSpPr>
        <p:spPr>
          <a:xfrm>
            <a:off x="1634837" y="2743200"/>
            <a:ext cx="325094" cy="53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685462-F582-7E4C-95BD-EC9FEC2B2386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2057898" y="3374077"/>
            <a:ext cx="470072" cy="386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53B135-D10D-534A-93FC-8AE02E761201}"/>
              </a:ext>
            </a:extLst>
          </p:cNvPr>
          <p:cNvCxnSpPr>
            <a:cxnSpLocks/>
            <a:stCxn id="39" idx="5"/>
            <a:endCxn id="40" idx="2"/>
          </p:cNvCxnSpPr>
          <p:nvPr/>
        </p:nvCxnSpPr>
        <p:spPr>
          <a:xfrm>
            <a:off x="2625937" y="3858986"/>
            <a:ext cx="796142" cy="18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C8C6DC-6EDE-1144-A686-C1795B62601C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60624" y="4045541"/>
            <a:ext cx="706581" cy="5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82066D-A0FC-B642-B2B0-4852E5D7E4F4}"/>
              </a:ext>
            </a:extLst>
          </p:cNvPr>
          <p:cNvCxnSpPr/>
          <p:nvPr/>
        </p:nvCxnSpPr>
        <p:spPr>
          <a:xfrm flipH="1">
            <a:off x="2729345" y="3034145"/>
            <a:ext cx="484909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30A1ED-7CE4-6443-9224-A12121CAEDB8}"/>
              </a:ext>
            </a:extLst>
          </p:cNvPr>
          <p:cNvSpPr txBox="1"/>
          <p:nvPr/>
        </p:nvSpPr>
        <p:spPr>
          <a:xfrm>
            <a:off x="3200400" y="27154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this k!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777544-882C-B44B-8A39-281CBBD6C48F}"/>
              </a:ext>
            </a:extLst>
          </p:cNvPr>
          <p:cNvSpPr/>
          <p:nvPr/>
        </p:nvSpPr>
        <p:spPr>
          <a:xfrm>
            <a:off x="6774873" y="2597727"/>
            <a:ext cx="374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right answer, this is just a heuristic</a:t>
            </a:r>
          </a:p>
        </p:txBody>
      </p:sp>
    </p:spTree>
    <p:extLst>
      <p:ext uri="{BB962C8B-B14F-4D97-AF65-F5344CB8AC3E}">
        <p14:creationId xmlns:p14="http://schemas.microsoft.com/office/powerpoint/2010/main" val="36529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69286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task1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B49FD-F217-8145-9EF0-6D9CA5A771F3}"/>
              </a:ext>
            </a:extLst>
          </p:cNvPr>
          <p:cNvSpPr txBox="1"/>
          <p:nvPr/>
        </p:nvSpPr>
        <p:spPr>
          <a:xfrm>
            <a:off x="678873" y="1385455"/>
            <a:ext cx="63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have -&gt; </a:t>
            </a:r>
            <a:r>
              <a:rPr lang="en-US" dirty="0" err="1"/>
              <a:t>kmeans</a:t>
            </a:r>
            <a:r>
              <a:rPr lang="en-US" dirty="0"/>
              <a:t> ++</a:t>
            </a:r>
          </a:p>
          <a:p>
            <a:r>
              <a:rPr lang="en-US" dirty="0"/>
              <a:t>Selections of k</a:t>
            </a:r>
          </a:p>
        </p:txBody>
      </p:sp>
    </p:spTree>
    <p:extLst>
      <p:ext uri="{BB962C8B-B14F-4D97-AF65-F5344CB8AC3E}">
        <p14:creationId xmlns:p14="http://schemas.microsoft.com/office/powerpoint/2010/main" val="15150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94225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Clustering</a:t>
            </a:r>
            <a:r>
              <a:rPr lang="fr-FR" sz="3733" dirty="0">
                <a:solidFill>
                  <a:schemeClr val="bg1"/>
                </a:solidFill>
              </a:rPr>
              <a:t> documents </a:t>
            </a:r>
            <a:r>
              <a:rPr lang="fr-FR" sz="3733" dirty="0" err="1">
                <a:solidFill>
                  <a:schemeClr val="bg1"/>
                </a:solidFill>
              </a:rPr>
              <a:t>without</a:t>
            </a:r>
            <a:r>
              <a:rPr lang="fr-FR" sz="3733" dirty="0">
                <a:solidFill>
                  <a:schemeClr val="bg1"/>
                </a:solidFill>
              </a:rPr>
              <a:t> labels</a:t>
            </a: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345" y="1128640"/>
            <a:ext cx="9518073" cy="1905505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labels provided, we want to uncover the cluster structure from input alone</a:t>
            </a:r>
          </a:p>
          <a:p>
            <a:pPr lvl="1"/>
            <a:r>
              <a:rPr lang="en-US" dirty="0"/>
              <a:t>Input: Wikipedia articles as vectors 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</a:p>
          <a:p>
            <a:pPr lvl="1"/>
            <a:r>
              <a:rPr lang="en-US" dirty="0"/>
              <a:t>Output: Cluster labels </a:t>
            </a:r>
            <a:r>
              <a:rPr lang="en-US" b="1" dirty="0" err="1"/>
              <a:t>z</a:t>
            </a:r>
            <a:r>
              <a:rPr lang="en-US" b="1" baseline="-25000" dirty="0" err="1"/>
              <a:t>i</a:t>
            </a:r>
            <a:endParaRPr lang="en-US" b="1" baseline="-25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3289F-E7DA-1544-9364-32D0AFAA2D23}"/>
              </a:ext>
            </a:extLst>
          </p:cNvPr>
          <p:cNvGrpSpPr/>
          <p:nvPr/>
        </p:nvGrpSpPr>
        <p:grpSpPr>
          <a:xfrm>
            <a:off x="3313607" y="3061854"/>
            <a:ext cx="4292539" cy="3070969"/>
            <a:chOff x="3313607" y="3061854"/>
            <a:chExt cx="4292539" cy="30709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C9333-8C02-F64E-AED4-F25D3E82B690}"/>
                </a:ext>
              </a:extLst>
            </p:cNvPr>
            <p:cNvCxnSpPr/>
            <p:nvPr/>
          </p:nvCxnSpPr>
          <p:spPr>
            <a:xfrm flipV="1">
              <a:off x="3713018" y="3255817"/>
              <a:ext cx="0" cy="245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811EA8-2988-9F42-80FE-C1239314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5708072"/>
              <a:ext cx="3588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B7ED9F-1F6B-4D49-B309-E28626A533E5}"/>
                </a:ext>
              </a:extLst>
            </p:cNvPr>
            <p:cNvSpPr/>
            <p:nvPr/>
          </p:nvSpPr>
          <p:spPr>
            <a:xfrm>
              <a:off x="3976255" y="38238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FBC6B8-DFA6-CB46-A2D4-F09B690F840D}"/>
                </a:ext>
              </a:extLst>
            </p:cNvPr>
            <p:cNvSpPr/>
            <p:nvPr/>
          </p:nvSpPr>
          <p:spPr>
            <a:xfrm>
              <a:off x="4128655" y="39762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11665F-FBF4-7A4E-9B43-1F3CCF62F049}"/>
                </a:ext>
              </a:extLst>
            </p:cNvPr>
            <p:cNvSpPr/>
            <p:nvPr/>
          </p:nvSpPr>
          <p:spPr>
            <a:xfrm>
              <a:off x="4281055" y="378229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A06B8E-81E9-3740-80D0-3CA4D298E4ED}"/>
                </a:ext>
              </a:extLst>
            </p:cNvPr>
            <p:cNvSpPr/>
            <p:nvPr/>
          </p:nvSpPr>
          <p:spPr>
            <a:xfrm>
              <a:off x="4045528" y="4197926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4D3A93-F9F1-FF43-8BE1-74C9B43DB732}"/>
                </a:ext>
              </a:extLst>
            </p:cNvPr>
            <p:cNvSpPr/>
            <p:nvPr/>
          </p:nvSpPr>
          <p:spPr>
            <a:xfrm>
              <a:off x="4405746" y="4045527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E953C7-AF30-0946-8D1A-7C273E668EC0}"/>
                </a:ext>
              </a:extLst>
            </p:cNvPr>
            <p:cNvSpPr/>
            <p:nvPr/>
          </p:nvSpPr>
          <p:spPr>
            <a:xfrm>
              <a:off x="4100946" y="35675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857A0-B653-8546-B146-6DA15AEC05A7}"/>
                </a:ext>
              </a:extLst>
            </p:cNvPr>
            <p:cNvSpPr/>
            <p:nvPr/>
          </p:nvSpPr>
          <p:spPr>
            <a:xfrm>
              <a:off x="4281055" y="421178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419EB0-83E6-8946-B272-590DB968EAE0}"/>
                </a:ext>
              </a:extLst>
            </p:cNvPr>
            <p:cNvSpPr/>
            <p:nvPr/>
          </p:nvSpPr>
          <p:spPr>
            <a:xfrm>
              <a:off x="4516582" y="37961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36BA94-2CD4-8543-9ABA-AB5904F812D9}"/>
                </a:ext>
              </a:extLst>
            </p:cNvPr>
            <p:cNvSpPr/>
            <p:nvPr/>
          </p:nvSpPr>
          <p:spPr>
            <a:xfrm>
              <a:off x="4668982" y="49460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36B943-3A8E-5345-8CBD-B68E6F98B0D1}"/>
                </a:ext>
              </a:extLst>
            </p:cNvPr>
            <p:cNvSpPr/>
            <p:nvPr/>
          </p:nvSpPr>
          <p:spPr>
            <a:xfrm>
              <a:off x="4821382" y="50984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3BBF45-19DE-AC46-998E-A02A40CE4147}"/>
                </a:ext>
              </a:extLst>
            </p:cNvPr>
            <p:cNvSpPr/>
            <p:nvPr/>
          </p:nvSpPr>
          <p:spPr>
            <a:xfrm>
              <a:off x="4932218" y="4862947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5B2E3-8BD1-E44E-8D8F-A09A6D93E085}"/>
                </a:ext>
              </a:extLst>
            </p:cNvPr>
            <p:cNvSpPr/>
            <p:nvPr/>
          </p:nvSpPr>
          <p:spPr>
            <a:xfrm>
              <a:off x="4655127" y="5209312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3A196A-B3D5-6F49-AB34-6982DEC92B3B}"/>
                </a:ext>
              </a:extLst>
            </p:cNvPr>
            <p:cNvSpPr/>
            <p:nvPr/>
          </p:nvSpPr>
          <p:spPr>
            <a:xfrm>
              <a:off x="5001491" y="5237021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6547CE-6890-1244-8C2B-81EA008B6D61}"/>
                </a:ext>
              </a:extLst>
            </p:cNvPr>
            <p:cNvSpPr/>
            <p:nvPr/>
          </p:nvSpPr>
          <p:spPr>
            <a:xfrm>
              <a:off x="5583384" y="44334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E9A5EC-FDDF-EE44-B183-F1A045EEF968}"/>
                </a:ext>
              </a:extLst>
            </p:cNvPr>
            <p:cNvSpPr/>
            <p:nvPr/>
          </p:nvSpPr>
          <p:spPr>
            <a:xfrm>
              <a:off x="5735784" y="45858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C4DC16-763E-E34F-B984-CC0819C9BAAF}"/>
                </a:ext>
              </a:extLst>
            </p:cNvPr>
            <p:cNvSpPr/>
            <p:nvPr/>
          </p:nvSpPr>
          <p:spPr>
            <a:xfrm>
              <a:off x="5888184" y="4405730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9EBC7-C681-964D-B782-D6E5CE0DC6BE}"/>
                </a:ext>
              </a:extLst>
            </p:cNvPr>
            <p:cNvSpPr txBox="1"/>
            <p:nvPr/>
          </p:nvSpPr>
          <p:spPr>
            <a:xfrm>
              <a:off x="6400800" y="576349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A4D66C-8753-E74D-994F-14B6C37AFF3C}"/>
                </a:ext>
              </a:extLst>
            </p:cNvPr>
            <p:cNvSpPr txBox="1"/>
            <p:nvPr/>
          </p:nvSpPr>
          <p:spPr>
            <a:xfrm rot="16200000">
              <a:off x="2895600" y="347986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017CC-5EE4-284E-9A79-452DE3208987}"/>
              </a:ext>
            </a:extLst>
          </p:cNvPr>
          <p:cNvSpPr/>
          <p:nvPr/>
        </p:nvSpPr>
        <p:spPr>
          <a:xfrm>
            <a:off x="8298873" y="3837709"/>
            <a:ext cx="3283528" cy="12330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Unsupervised learning task</a:t>
            </a:r>
          </a:p>
        </p:txBody>
      </p:sp>
    </p:spTree>
    <p:extLst>
      <p:ext uri="{BB962C8B-B14F-4D97-AF65-F5344CB8AC3E}">
        <p14:creationId xmlns:p14="http://schemas.microsoft.com/office/powerpoint/2010/main" val="169496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8314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</a:t>
            </a:r>
            <a:r>
              <a:rPr lang="fr-FR" sz="3733" dirty="0" err="1">
                <a:solidFill>
                  <a:schemeClr val="bg1"/>
                </a:solidFill>
              </a:rPr>
              <a:t>Unsupervised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learning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What defines a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345" y="1128640"/>
            <a:ext cx="9518073" cy="1905505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Clusters defined by a </a:t>
            </a:r>
            <a:r>
              <a:rPr lang="en-US" sz="2400" b="1" dirty="0"/>
              <a:t>center (centroid), shape</a:t>
            </a:r>
            <a:r>
              <a:rPr lang="en-US" sz="2400" dirty="0"/>
              <a:t> and a </a:t>
            </a:r>
            <a:r>
              <a:rPr lang="en-US" sz="2400" b="1" dirty="0"/>
              <a:t>spread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Once the clusters are defined, we can calculate a score to assign observations x</a:t>
            </a:r>
            <a:r>
              <a:rPr lang="en-US" sz="2400" baseline="-25000" dirty="0"/>
              <a:t>i</a:t>
            </a:r>
            <a:r>
              <a:rPr lang="en-US" sz="2400" dirty="0"/>
              <a:t> to the closest cluster k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83289F-E7DA-1544-9364-32D0AFAA2D23}"/>
              </a:ext>
            </a:extLst>
          </p:cNvPr>
          <p:cNvGrpSpPr/>
          <p:nvPr/>
        </p:nvGrpSpPr>
        <p:grpSpPr>
          <a:xfrm>
            <a:off x="3313607" y="3061854"/>
            <a:ext cx="4292539" cy="3070969"/>
            <a:chOff x="3313607" y="3061854"/>
            <a:chExt cx="4292539" cy="307096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CC9333-8C02-F64E-AED4-F25D3E82B690}"/>
                </a:ext>
              </a:extLst>
            </p:cNvPr>
            <p:cNvCxnSpPr/>
            <p:nvPr/>
          </p:nvCxnSpPr>
          <p:spPr>
            <a:xfrm flipV="1">
              <a:off x="3713018" y="3255817"/>
              <a:ext cx="0" cy="245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811EA8-2988-9F42-80FE-C1239314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5708072"/>
              <a:ext cx="35883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B7ED9F-1F6B-4D49-B309-E28626A533E5}"/>
                </a:ext>
              </a:extLst>
            </p:cNvPr>
            <p:cNvSpPr/>
            <p:nvPr/>
          </p:nvSpPr>
          <p:spPr>
            <a:xfrm>
              <a:off x="3976255" y="38238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FBC6B8-DFA6-CB46-A2D4-F09B690F840D}"/>
                </a:ext>
              </a:extLst>
            </p:cNvPr>
            <p:cNvSpPr/>
            <p:nvPr/>
          </p:nvSpPr>
          <p:spPr>
            <a:xfrm>
              <a:off x="4128655" y="3976254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11665F-FBF4-7A4E-9B43-1F3CCF62F049}"/>
                </a:ext>
              </a:extLst>
            </p:cNvPr>
            <p:cNvSpPr/>
            <p:nvPr/>
          </p:nvSpPr>
          <p:spPr>
            <a:xfrm>
              <a:off x="4281055" y="378229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A06B8E-81E9-3740-80D0-3CA4D298E4ED}"/>
                </a:ext>
              </a:extLst>
            </p:cNvPr>
            <p:cNvSpPr/>
            <p:nvPr/>
          </p:nvSpPr>
          <p:spPr>
            <a:xfrm>
              <a:off x="4045528" y="4197926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4D3A93-F9F1-FF43-8BE1-74C9B43DB732}"/>
                </a:ext>
              </a:extLst>
            </p:cNvPr>
            <p:cNvSpPr/>
            <p:nvPr/>
          </p:nvSpPr>
          <p:spPr>
            <a:xfrm>
              <a:off x="4405746" y="4045527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E953C7-AF30-0946-8D1A-7C273E668EC0}"/>
                </a:ext>
              </a:extLst>
            </p:cNvPr>
            <p:cNvSpPr/>
            <p:nvPr/>
          </p:nvSpPr>
          <p:spPr>
            <a:xfrm>
              <a:off x="4100946" y="35675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6857A0-B653-8546-B146-6DA15AEC05A7}"/>
                </a:ext>
              </a:extLst>
            </p:cNvPr>
            <p:cNvSpPr/>
            <p:nvPr/>
          </p:nvSpPr>
          <p:spPr>
            <a:xfrm>
              <a:off x="4281055" y="4211781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419EB0-83E6-8946-B272-590DB968EAE0}"/>
                </a:ext>
              </a:extLst>
            </p:cNvPr>
            <p:cNvSpPr/>
            <p:nvPr/>
          </p:nvSpPr>
          <p:spPr>
            <a:xfrm>
              <a:off x="4516582" y="3796145"/>
              <a:ext cx="83127" cy="969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836BA94-2CD4-8543-9ABA-AB5904F812D9}"/>
                </a:ext>
              </a:extLst>
            </p:cNvPr>
            <p:cNvSpPr/>
            <p:nvPr/>
          </p:nvSpPr>
          <p:spPr>
            <a:xfrm>
              <a:off x="4668982" y="49460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36B943-3A8E-5345-8CBD-B68E6F98B0D1}"/>
                </a:ext>
              </a:extLst>
            </p:cNvPr>
            <p:cNvSpPr/>
            <p:nvPr/>
          </p:nvSpPr>
          <p:spPr>
            <a:xfrm>
              <a:off x="4821382" y="5098475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3BBF45-19DE-AC46-998E-A02A40CE4147}"/>
                </a:ext>
              </a:extLst>
            </p:cNvPr>
            <p:cNvSpPr/>
            <p:nvPr/>
          </p:nvSpPr>
          <p:spPr>
            <a:xfrm>
              <a:off x="4932218" y="4862947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05B2E3-8BD1-E44E-8D8F-A09A6D93E085}"/>
                </a:ext>
              </a:extLst>
            </p:cNvPr>
            <p:cNvSpPr/>
            <p:nvPr/>
          </p:nvSpPr>
          <p:spPr>
            <a:xfrm>
              <a:off x="4655127" y="5209312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3A196A-B3D5-6F49-AB34-6982DEC92B3B}"/>
                </a:ext>
              </a:extLst>
            </p:cNvPr>
            <p:cNvSpPr/>
            <p:nvPr/>
          </p:nvSpPr>
          <p:spPr>
            <a:xfrm>
              <a:off x="5001491" y="5237021"/>
              <a:ext cx="83127" cy="96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6547CE-6890-1244-8C2B-81EA008B6D61}"/>
                </a:ext>
              </a:extLst>
            </p:cNvPr>
            <p:cNvSpPr/>
            <p:nvPr/>
          </p:nvSpPr>
          <p:spPr>
            <a:xfrm>
              <a:off x="5583384" y="44334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E9A5EC-FDDF-EE44-B183-F1A045EEF968}"/>
                </a:ext>
              </a:extLst>
            </p:cNvPr>
            <p:cNvSpPr/>
            <p:nvPr/>
          </p:nvSpPr>
          <p:spPr>
            <a:xfrm>
              <a:off x="5735784" y="4585846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C4DC16-763E-E34F-B984-CC0819C9BAAF}"/>
                </a:ext>
              </a:extLst>
            </p:cNvPr>
            <p:cNvSpPr/>
            <p:nvPr/>
          </p:nvSpPr>
          <p:spPr>
            <a:xfrm>
              <a:off x="5888184" y="4405730"/>
              <a:ext cx="83127" cy="9698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9EBC7-C681-964D-B782-D6E5CE0DC6BE}"/>
                </a:ext>
              </a:extLst>
            </p:cNvPr>
            <p:cNvSpPr txBox="1"/>
            <p:nvPr/>
          </p:nvSpPr>
          <p:spPr>
            <a:xfrm>
              <a:off x="6400800" y="576349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A4D66C-8753-E74D-994F-14B6C37AFF3C}"/>
                </a:ext>
              </a:extLst>
            </p:cNvPr>
            <p:cNvSpPr txBox="1"/>
            <p:nvPr/>
          </p:nvSpPr>
          <p:spPr>
            <a:xfrm rot="16200000">
              <a:off x="2895600" y="3479861"/>
              <a:ext cx="12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C942BA6-BBE4-D34D-AC57-1979C6863C2E}"/>
              </a:ext>
            </a:extLst>
          </p:cNvPr>
          <p:cNvSpPr/>
          <p:nvPr/>
        </p:nvSpPr>
        <p:spPr>
          <a:xfrm>
            <a:off x="5888184" y="4197919"/>
            <a:ext cx="83127" cy="96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AB1E43-DE2B-A64C-BD9A-2000FFB76C4B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5971311" y="4246410"/>
            <a:ext cx="1080653" cy="69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9A77E2-ACA2-D246-BAAA-24D31F02E56B}"/>
              </a:ext>
            </a:extLst>
          </p:cNvPr>
          <p:cNvSpPr txBox="1"/>
          <p:nvPr/>
        </p:nvSpPr>
        <p:spPr>
          <a:xfrm>
            <a:off x="7135090" y="4031673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328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Cluster shapes and clustering algorithms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09D319-C434-E84D-9DB6-85AA3506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64" y="1044390"/>
            <a:ext cx="7245927" cy="49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495610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4 – </a:t>
            </a:r>
            <a:r>
              <a:rPr lang="fr-FR" sz="2133" dirty="0" err="1">
                <a:solidFill>
                  <a:schemeClr val="bg1"/>
                </a:solidFill>
              </a:rPr>
              <a:t>Clustering</a:t>
            </a:r>
            <a:r>
              <a:rPr lang="fr-FR" sz="2133" dirty="0">
                <a:solidFill>
                  <a:schemeClr val="bg1"/>
                </a:solidFill>
              </a:rPr>
              <a:t> and topic </a:t>
            </a:r>
            <a:r>
              <a:rPr lang="fr-FR" sz="2133" dirty="0" err="1">
                <a:solidFill>
                  <a:schemeClr val="bg1"/>
                </a:solidFill>
              </a:rPr>
              <a:t>modeling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</a:t>
            </a:r>
            <a:r>
              <a:rPr lang="fr-FR" sz="3733" dirty="0" err="1">
                <a:solidFill>
                  <a:schemeClr val="bg1"/>
                </a:solidFill>
              </a:rPr>
              <a:t>means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6" y="1388665"/>
            <a:ext cx="6033654" cy="3515844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1- Initialize cluster centers (μ1, …,  </a:t>
            </a:r>
            <a:r>
              <a:rPr lang="en-US" sz="2000" dirty="0" err="1"/>
              <a:t>μk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3650383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4 – </a:t>
              </a:r>
              <a:r>
                <a:rPr lang="fr-FR" sz="2133" dirty="0" err="1">
                  <a:solidFill>
                    <a:schemeClr val="bg1"/>
                  </a:solidFill>
                </a:rPr>
                <a:t>Clustering</a:t>
              </a:r>
              <a:r>
                <a:rPr lang="fr-FR" sz="2133" dirty="0">
                  <a:solidFill>
                    <a:schemeClr val="bg1"/>
                  </a:solidFill>
                </a:rPr>
                <a:t> and topic </a:t>
              </a:r>
              <a:r>
                <a:rPr lang="fr-FR" sz="2133" dirty="0" err="1">
                  <a:solidFill>
                    <a:schemeClr val="bg1"/>
                  </a:solidFill>
                </a:rPr>
                <a:t>modeling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CC9333-8C02-F64E-AED4-F25D3E82B690}"/>
              </a:ext>
            </a:extLst>
          </p:cNvPr>
          <p:cNvCxnSpPr/>
          <p:nvPr/>
        </p:nvCxnSpPr>
        <p:spPr>
          <a:xfrm flipV="1">
            <a:off x="7495309" y="1828799"/>
            <a:ext cx="0" cy="24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811EA8-2988-9F42-80FE-C12393149D47}"/>
              </a:ext>
            </a:extLst>
          </p:cNvPr>
          <p:cNvCxnSpPr>
            <a:cxnSpLocks/>
          </p:cNvCxnSpPr>
          <p:nvPr/>
        </p:nvCxnSpPr>
        <p:spPr>
          <a:xfrm flipV="1">
            <a:off x="7495309" y="4281054"/>
            <a:ext cx="3588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B7ED9F-1F6B-4D49-B309-E28626A533E5}"/>
              </a:ext>
            </a:extLst>
          </p:cNvPr>
          <p:cNvSpPr/>
          <p:nvPr/>
        </p:nvSpPr>
        <p:spPr>
          <a:xfrm>
            <a:off x="7758546" y="23968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BC6B8-DFA6-CB46-A2D4-F09B690F840D}"/>
              </a:ext>
            </a:extLst>
          </p:cNvPr>
          <p:cNvSpPr/>
          <p:nvPr/>
        </p:nvSpPr>
        <p:spPr>
          <a:xfrm>
            <a:off x="7910946" y="2549236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11665F-FBF4-7A4E-9B43-1F3CCF62F049}"/>
              </a:ext>
            </a:extLst>
          </p:cNvPr>
          <p:cNvSpPr/>
          <p:nvPr/>
        </p:nvSpPr>
        <p:spPr>
          <a:xfrm>
            <a:off x="8063346" y="235527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A06B8E-81E9-3740-80D0-3CA4D298E4ED}"/>
              </a:ext>
            </a:extLst>
          </p:cNvPr>
          <p:cNvSpPr/>
          <p:nvPr/>
        </p:nvSpPr>
        <p:spPr>
          <a:xfrm>
            <a:off x="7827819" y="277090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4D3A93-F9F1-FF43-8BE1-74C9B43DB732}"/>
              </a:ext>
            </a:extLst>
          </p:cNvPr>
          <p:cNvSpPr/>
          <p:nvPr/>
        </p:nvSpPr>
        <p:spPr>
          <a:xfrm>
            <a:off x="8188037" y="261850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E953C7-AF30-0946-8D1A-7C273E668EC0}"/>
              </a:ext>
            </a:extLst>
          </p:cNvPr>
          <p:cNvSpPr/>
          <p:nvPr/>
        </p:nvSpPr>
        <p:spPr>
          <a:xfrm>
            <a:off x="7883237" y="21405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857A0-B653-8546-B146-6DA15AEC05A7}"/>
              </a:ext>
            </a:extLst>
          </p:cNvPr>
          <p:cNvSpPr/>
          <p:nvPr/>
        </p:nvSpPr>
        <p:spPr>
          <a:xfrm>
            <a:off x="8063346" y="278476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19EB0-83E6-8946-B272-590DB968EAE0}"/>
              </a:ext>
            </a:extLst>
          </p:cNvPr>
          <p:cNvSpPr/>
          <p:nvPr/>
        </p:nvSpPr>
        <p:spPr>
          <a:xfrm>
            <a:off x="8298873" y="236912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6BA94-2CD4-8543-9ABA-AB5904F812D9}"/>
              </a:ext>
            </a:extLst>
          </p:cNvPr>
          <p:cNvSpPr/>
          <p:nvPr/>
        </p:nvSpPr>
        <p:spPr>
          <a:xfrm>
            <a:off x="8451273" y="35190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36B943-3A8E-5345-8CBD-B68E6F98B0D1}"/>
              </a:ext>
            </a:extLst>
          </p:cNvPr>
          <p:cNvSpPr/>
          <p:nvPr/>
        </p:nvSpPr>
        <p:spPr>
          <a:xfrm>
            <a:off x="8603673" y="3671457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3BBF45-19DE-AC46-998E-A02A40CE4147}"/>
              </a:ext>
            </a:extLst>
          </p:cNvPr>
          <p:cNvSpPr/>
          <p:nvPr/>
        </p:nvSpPr>
        <p:spPr>
          <a:xfrm>
            <a:off x="8714509" y="3435929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5B2E3-8BD1-E44E-8D8F-A09A6D93E085}"/>
              </a:ext>
            </a:extLst>
          </p:cNvPr>
          <p:cNvSpPr/>
          <p:nvPr/>
        </p:nvSpPr>
        <p:spPr>
          <a:xfrm>
            <a:off x="8437418" y="3782294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3A196A-B3D5-6F49-AB34-6982DEC92B3B}"/>
              </a:ext>
            </a:extLst>
          </p:cNvPr>
          <p:cNvSpPr/>
          <p:nvPr/>
        </p:nvSpPr>
        <p:spPr>
          <a:xfrm>
            <a:off x="8783782" y="3810003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547CE-6890-1244-8C2B-81EA008B6D61}"/>
              </a:ext>
            </a:extLst>
          </p:cNvPr>
          <p:cNvSpPr/>
          <p:nvPr/>
        </p:nvSpPr>
        <p:spPr>
          <a:xfrm>
            <a:off x="9365675" y="30064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E9A5EC-FDDF-EE44-B183-F1A045EEF968}"/>
              </a:ext>
            </a:extLst>
          </p:cNvPr>
          <p:cNvSpPr/>
          <p:nvPr/>
        </p:nvSpPr>
        <p:spPr>
          <a:xfrm>
            <a:off x="9518075" y="3158828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C4DC16-763E-E34F-B984-CC0819C9BAAF}"/>
              </a:ext>
            </a:extLst>
          </p:cNvPr>
          <p:cNvSpPr/>
          <p:nvPr/>
        </p:nvSpPr>
        <p:spPr>
          <a:xfrm>
            <a:off x="9670475" y="2978712"/>
            <a:ext cx="83127" cy="9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9EBC7-C681-964D-B782-D6E5CE0DC6BE}"/>
              </a:ext>
            </a:extLst>
          </p:cNvPr>
          <p:cNvSpPr txBox="1"/>
          <p:nvPr/>
        </p:nvSpPr>
        <p:spPr>
          <a:xfrm>
            <a:off x="10183091" y="433647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4D66C-8753-E74D-994F-14B6C37AFF3C}"/>
              </a:ext>
            </a:extLst>
          </p:cNvPr>
          <p:cNvSpPr txBox="1"/>
          <p:nvPr/>
        </p:nvSpPr>
        <p:spPr>
          <a:xfrm rot="16200000">
            <a:off x="6677891" y="2052843"/>
            <a:ext cx="1205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21038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1066</Words>
  <Application>Microsoft Macintosh PowerPoint</Application>
  <PresentationFormat>Widescreen</PresentationFormat>
  <Paragraphs>217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Sprint 4</vt:lpstr>
      <vt:lpstr>Module overview</vt:lpstr>
      <vt:lpstr>PowerPoint Presentation</vt:lpstr>
      <vt:lpstr>Clustering</vt:lpstr>
      <vt:lpstr>PowerPoint Presentation</vt:lpstr>
      <vt:lpstr>What defines a Cluster?</vt:lpstr>
      <vt:lpstr>Cluster shapes and clustering algorithms</vt:lpstr>
      <vt:lpstr>PowerPoint Presentation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K-means++ </vt:lpstr>
      <vt:lpstr>K-means++ </vt:lpstr>
      <vt:lpstr>K-means++ </vt:lpstr>
      <vt:lpstr>Assessing the quality of clusters</vt:lpstr>
      <vt:lpstr>PowerPoint Presentation</vt:lpstr>
      <vt:lpstr>Assessing the quality of clusters</vt:lpstr>
      <vt:lpstr>How to choose k ?</vt:lpstr>
      <vt:lpstr>PowerPoint Presentation</vt:lpstr>
      <vt:lpstr>task1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2020-03-26T17:37:03Z</dcterms:created>
  <dcterms:modified xsi:type="dcterms:W3CDTF">2020-03-29T22:06:36Z</dcterms:modified>
</cp:coreProperties>
</file>